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50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7" r:id="rId3"/>
    <p:sldId id="281" r:id="rId4"/>
    <p:sldId id="282" r:id="rId5"/>
    <p:sldId id="279" r:id="rId6"/>
    <p:sldId id="271" r:id="rId7"/>
    <p:sldId id="276" r:id="rId8"/>
    <p:sldId id="283" r:id="rId9"/>
    <p:sldId id="284" r:id="rId10"/>
    <p:sldId id="287" r:id="rId11"/>
    <p:sldId id="285" r:id="rId12"/>
    <p:sldId id="291" r:id="rId13"/>
    <p:sldId id="289" r:id="rId14"/>
    <p:sldId id="288" r:id="rId15"/>
    <p:sldId id="286" r:id="rId16"/>
    <p:sldId id="292" r:id="rId17"/>
    <p:sldId id="293" r:id="rId18"/>
    <p:sldId id="294" r:id="rId19"/>
    <p:sldId id="295" r:id="rId20"/>
    <p:sldId id="296" r:id="rId21"/>
    <p:sldId id="297" r:id="rId22"/>
    <p:sldId id="298" r:id="rId23"/>
    <p:sldId id="266" r:id="rId24"/>
    <p:sldId id="258" r:id="rId25"/>
    <p:sldId id="267" r:id="rId26"/>
    <p:sldId id="268" r:id="rId27"/>
    <p:sldId id="277" r:id="rId28"/>
    <p:sldId id="290" r:id="rId29"/>
    <p:sldId id="269" r:id="rId30"/>
    <p:sldId id="270" r:id="rId31"/>
    <p:sldId id="272" r:id="rId32"/>
    <p:sldId id="273" r:id="rId33"/>
    <p:sldId id="260" r:id="rId34"/>
    <p:sldId id="299" r:id="rId35"/>
    <p:sldId id="300" r:id="rId36"/>
    <p:sldId id="261" r:id="rId37"/>
    <p:sldId id="262" r:id="rId38"/>
    <p:sldId id="263" r:id="rId39"/>
    <p:sldId id="264" r:id="rId40"/>
    <p:sldId id="265" r:id="rId41"/>
    <p:sldId id="274" r:id="rId42"/>
    <p:sldId id="275" r:id="rId43"/>
    <p:sldId id="278" r:id="rId44"/>
    <p:sldId id="259" r:id="rId45"/>
    <p:sldId id="280" r:id="rId4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120" y="-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handoutMaster" Target="handoutMasters/handoutMaster1.xml"/><Relationship Id="rId4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EE826-6D74-4949-B2AE-A0B8B3802DA3}" type="datetimeFigureOut">
              <a:rPr lang="en-US" smtClean="0"/>
              <a:t>10/11/15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A88CC-C4A5-BB40-85B1-18C44B9AA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632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AF329D-07CD-344A-A0DD-FDBA3E4CFAEA}" type="datetimeFigureOut">
              <a:rPr lang="en-US" smtClean="0"/>
              <a:t>10/11/15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5E01B2-A4DF-E949-9ACF-FC77D3EEC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6281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0706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voices.canonical.com</a:t>
            </a:r>
            <a:r>
              <a:rPr lang="en-US" dirty="0" smtClean="0"/>
              <a:t>/</a:t>
            </a:r>
            <a:r>
              <a:rPr lang="en-US" dirty="0" err="1" smtClean="0"/>
              <a:t>jussi.pakkanen</a:t>
            </a:r>
            <a:r>
              <a:rPr lang="en-US" dirty="0" smtClean="0"/>
              <a:t>/files/2012/01/</a:t>
            </a:r>
            <a:r>
              <a:rPr lang="en-US" dirty="0" err="1" smtClean="0"/>
              <a:t>synaptics-statemachine.png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upload.wikimedia.org</a:t>
            </a:r>
            <a:r>
              <a:rPr lang="en-US" dirty="0" smtClean="0"/>
              <a:t>/</a:t>
            </a:r>
            <a:r>
              <a:rPr lang="en-US" dirty="0" err="1" smtClean="0"/>
              <a:t>wikipedia</a:t>
            </a:r>
            <a:r>
              <a:rPr lang="en-US" dirty="0" smtClean="0"/>
              <a:t>/en/9/9c/</a:t>
            </a:r>
            <a:r>
              <a:rPr lang="en-US" dirty="0" err="1" smtClean="0"/>
              <a:t>TISPAN_IMS_Reference_Architecture.png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2900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www.statisticbrain.com</a:t>
            </a:r>
            <a:r>
              <a:rPr lang="en-US" dirty="0" smtClean="0"/>
              <a:t>/cell-phone-tower-statistics/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ir.sbasite.com</a:t>
            </a:r>
            <a:r>
              <a:rPr lang="en-US" dirty="0" smtClean="0"/>
              <a:t>/</a:t>
            </a:r>
            <a:r>
              <a:rPr lang="en-US" dirty="0" err="1" smtClean="0"/>
              <a:t>releasedetail.cfm?ReleaseID</a:t>
            </a:r>
            <a:r>
              <a:rPr lang="en-US" dirty="0" smtClean="0"/>
              <a:t>=908348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636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Techcrunch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29857-1D11-8D42-9E06-999AECDD5AEB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450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29857-1D11-8D42-9E06-999AECDD5AEB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31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T-Mobile 2010</a:t>
            </a:r>
          </a:p>
          <a:p>
            <a:r>
              <a:rPr lang="en-US" dirty="0" smtClean="0"/>
              <a:t>AT&amp;T</a:t>
            </a:r>
            <a:r>
              <a:rPr lang="en-US" baseline="0" dirty="0" smtClean="0"/>
              <a:t> data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www.nowsms.com</a:t>
            </a:r>
            <a:r>
              <a:rPr lang="en-US" dirty="0" smtClean="0"/>
              <a:t>/discus/messages/12/8500.html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1BCDD2-3C63-734A-8707-CED556459E6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93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alcatel-lucent.com</a:t>
            </a:r>
            <a:r>
              <a:rPr lang="en-US" dirty="0" smtClean="0"/>
              <a:t>/enrich/v1i12007/article_c4a4.html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5E01B2-A4DF-E949-9ACF-FC77D3EEC20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172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0626-850C-E344-8EB5-352A43C210CD}" type="datetime1">
              <a:rPr lang="en-US" smtClean="0"/>
              <a:t>10/11/15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566FC-6ED4-0144-855D-0469BBE3729E}" type="datetime1">
              <a:rPr lang="en-US" smtClean="0"/>
              <a:t>10/11/15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76BCA8-2516-0E48-91AA-3AB37B7C300E}" type="datetime1">
              <a:rPr lang="en-US" smtClean="0"/>
              <a:t>10/11/15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5D91B-149B-6149-B497-E6470E5873F1}" type="datetime1">
              <a:rPr lang="en-US" smtClean="0"/>
              <a:t>10/11/15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27A3B-4C7D-3D49-ABC3-7B1735EEB6B3}" type="datetime1">
              <a:rPr lang="en-US" smtClean="0"/>
              <a:t>10/11/15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4F38E-0785-CC48-B5A8-E171C3A67D29}" type="datetime1">
              <a:rPr lang="en-US" smtClean="0"/>
              <a:t>10/11/15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79E30-228D-1243-A5E3-F26D664FBFA2}" type="datetime1">
              <a:rPr lang="en-US" smtClean="0"/>
              <a:t>10/11/15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26E4B-9A6C-AD4C-AFDA-D748F2B74FF5}" type="datetime1">
              <a:rPr lang="en-US" smtClean="0"/>
              <a:t>10/11/15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71BFAF-3BA2-1048-92A7-C1F11E7DCB10}" type="datetime1">
              <a:rPr lang="en-US" smtClean="0"/>
              <a:t>10/11/15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006B11-FA8D-B045-97DD-46981985E96C}" type="datetime1">
              <a:rPr lang="en-US" smtClean="0"/>
              <a:t>10/11/15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982DD-6882-4F48-9555-5E414062F1BB}" type="datetime1">
              <a:rPr lang="en-US" smtClean="0"/>
              <a:t>10/11/15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6E2D2B3B-882E-40F3-A32F-6DD51691504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IIT ALU Oct. 2015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A0D3CA38-1FB5-6B4C-82BE-1F0FDCC2B0D0}" type="datetime1">
              <a:rPr lang="en-US" smtClean="0"/>
              <a:t>10/11/15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Relationship Id="rId3" Type="http://schemas.openxmlformats.org/officeDocument/2006/relationships/image" Target="../media/image2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jpeg"/><Relationship Id="rId9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4.png"/><Relationship Id="rId12" Type="http://schemas.openxmlformats.org/officeDocument/2006/relationships/image" Target="../media/image45.png"/><Relationship Id="rId13" Type="http://schemas.openxmlformats.org/officeDocument/2006/relationships/image" Target="../media/image46.png"/><Relationship Id="rId14" Type="http://schemas.openxmlformats.org/officeDocument/2006/relationships/image" Target="../media/image47.png"/><Relationship Id="rId15" Type="http://schemas.openxmlformats.org/officeDocument/2006/relationships/image" Target="../media/image34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3" Type="http://schemas.openxmlformats.org/officeDocument/2006/relationships/image" Target="../media/image27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8.jpeg"/><Relationship Id="rId5" Type="http://schemas.openxmlformats.org/officeDocument/2006/relationships/image" Target="../media/image2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44.png"/><Relationship Id="rId9" Type="http://schemas.openxmlformats.org/officeDocument/2006/relationships/image" Target="../media/image61.png"/><Relationship Id="rId10" Type="http://schemas.openxmlformats.org/officeDocument/2006/relationships/image" Target="../media/image62.png"/><Relationship Id="rId11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Henning Schulzrinne</a:t>
            </a:r>
          </a:p>
          <a:p>
            <a:r>
              <a:rPr lang="en-US" dirty="0" smtClean="0"/>
              <a:t>Columbia University</a:t>
            </a:r>
            <a:endParaRPr lang="en-US" dirty="0"/>
          </a:p>
        </p:txBody>
      </p:sp>
      <p:sp>
        <p:nvSpPr>
          <p:cNvPr id="4" name="Title 3"/>
          <p:cNvSpPr txBox="1">
            <a:spLocks noGrp="1"/>
          </p:cNvSpPr>
          <p:nvPr>
            <p:ph type="ctrTitle"/>
          </p:nvPr>
        </p:nvSpPr>
        <p:spPr>
          <a:xfrm>
            <a:off x="685800" y="2209953"/>
            <a:ext cx="663500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5G: What can we learn from the previous four generations?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1376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SIGFOX, </a:t>
            </a:r>
            <a:r>
              <a:rPr lang="en-US" dirty="0" err="1" smtClean="0"/>
              <a:t>Ingenu</a:t>
            </a:r>
            <a:r>
              <a:rPr lang="en-US" dirty="0" smtClean="0"/>
              <a:t> and </a:t>
            </a:r>
            <a:r>
              <a:rPr lang="en-US" dirty="0" err="1" smtClean="0"/>
              <a:t>LoRa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94" y="1326929"/>
            <a:ext cx="7619577" cy="23130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94" y="6200130"/>
            <a:ext cx="3625280" cy="657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924" y="3826916"/>
            <a:ext cx="3738199" cy="2373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01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cellular domains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Fixed wireless </a:t>
            </a:r>
            <a:r>
              <a:rPr lang="en-US" dirty="0" smtClean="0">
                <a:sym typeface="Wingdings"/>
              </a:rPr>
              <a:t> compete with DSL and maybe cable</a:t>
            </a:r>
          </a:p>
          <a:p>
            <a:pPr lvl="1"/>
            <a:r>
              <a:rPr lang="en-US" dirty="0" smtClean="0">
                <a:sym typeface="Wingdings"/>
              </a:rPr>
              <a:t>&gt; 10 Mb/s bandwidth</a:t>
            </a:r>
          </a:p>
          <a:p>
            <a:pPr lvl="1"/>
            <a:r>
              <a:rPr lang="en-US" dirty="0" smtClean="0">
                <a:sym typeface="Wingdings"/>
              </a:rPr>
              <a:t>probably more rural than urban  ample spectrum available</a:t>
            </a:r>
          </a:p>
          <a:p>
            <a:pPr lvl="1"/>
            <a:r>
              <a:rPr lang="en-US" dirty="0" smtClean="0">
                <a:sym typeface="Wingdings"/>
              </a:rPr>
              <a:t>Comcast median usage:</a:t>
            </a:r>
          </a:p>
          <a:p>
            <a:pPr lvl="2"/>
            <a:r>
              <a:rPr lang="en-US" dirty="0" smtClean="0">
                <a:sym typeface="Wingdings"/>
              </a:rPr>
              <a:t>August 2013: 16 GB</a:t>
            </a:r>
          </a:p>
          <a:p>
            <a:pPr lvl="2"/>
            <a:r>
              <a:rPr lang="en-US" dirty="0" smtClean="0">
                <a:sym typeface="Wingdings"/>
              </a:rPr>
              <a:t>mid-2015: 40 GB  roughly 50% </a:t>
            </a:r>
            <a:r>
              <a:rPr lang="en-US" dirty="0" err="1" smtClean="0">
                <a:sym typeface="Wingdings"/>
              </a:rPr>
              <a:t>YoY</a:t>
            </a:r>
            <a:r>
              <a:rPr lang="en-US" dirty="0" smtClean="0">
                <a:sym typeface="Wingdings"/>
              </a:rPr>
              <a:t> growth</a:t>
            </a:r>
          </a:p>
          <a:p>
            <a:pPr lvl="2"/>
            <a:r>
              <a:rPr lang="en-US" dirty="0" smtClean="0">
                <a:sym typeface="Wingdings"/>
              </a:rPr>
              <a:t> 2020 usage of 300 GB</a:t>
            </a:r>
          </a:p>
          <a:p>
            <a:pPr lvl="1"/>
            <a:r>
              <a:rPr lang="en-US" dirty="0" smtClean="0">
                <a:sym typeface="Wingdings"/>
              </a:rPr>
              <a:t>typical cost: cellular $10/GB  $400 today, $3,000 in 2020</a:t>
            </a:r>
          </a:p>
          <a:p>
            <a:pPr lvl="2"/>
            <a:r>
              <a:rPr lang="en-US" dirty="0" smtClean="0">
                <a:sym typeface="Wingdings"/>
              </a:rPr>
              <a:t>median </a:t>
            </a:r>
            <a:r>
              <a:rPr lang="en-US" dirty="0" err="1" smtClean="0">
                <a:sym typeface="Wingdings"/>
              </a:rPr>
              <a:t>wireline</a:t>
            </a:r>
            <a:r>
              <a:rPr lang="en-US" dirty="0" smtClean="0">
                <a:sym typeface="Wingdings"/>
              </a:rPr>
              <a:t>: $55 month for unlimited</a:t>
            </a:r>
          </a:p>
          <a:p>
            <a:pPr lvl="2"/>
            <a:r>
              <a:rPr lang="en-US" dirty="0" smtClean="0">
                <a:sym typeface="Wingdings"/>
              </a:rPr>
              <a:t> cost problem (differentiate fixed from mobile)</a:t>
            </a:r>
          </a:p>
          <a:p>
            <a:r>
              <a:rPr lang="en-US" dirty="0" err="1" smtClean="0">
                <a:solidFill>
                  <a:srgbClr val="FF0000"/>
                </a:solidFill>
                <a:sym typeface="Wingdings"/>
              </a:rPr>
              <a:t>IoT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and other embedded applications</a:t>
            </a:r>
          </a:p>
          <a:p>
            <a:pPr lvl="1"/>
            <a:r>
              <a:rPr lang="en-US" dirty="0" smtClean="0">
                <a:sym typeface="Wingdings"/>
              </a:rPr>
              <a:t>many (most?) </a:t>
            </a:r>
            <a:r>
              <a:rPr lang="en-US" dirty="0" err="1" smtClean="0">
                <a:sym typeface="Wingdings"/>
              </a:rPr>
              <a:t>IoT</a:t>
            </a:r>
            <a:r>
              <a:rPr lang="en-US" dirty="0" smtClean="0">
                <a:sym typeface="Wingdings"/>
              </a:rPr>
              <a:t> applications are </a:t>
            </a:r>
            <a:r>
              <a:rPr lang="en-US" i="1" dirty="0" smtClean="0">
                <a:sym typeface="Wingdings"/>
              </a:rPr>
              <a:t>not</a:t>
            </a:r>
            <a:r>
              <a:rPr lang="en-US" dirty="0" smtClean="0">
                <a:sym typeface="Wingdings"/>
              </a:rPr>
              <a:t> mobile</a:t>
            </a:r>
          </a:p>
          <a:p>
            <a:pPr lvl="1"/>
            <a:r>
              <a:rPr lang="en-US" dirty="0" smtClean="0">
                <a:sym typeface="Wingdings"/>
              </a:rPr>
              <a:t>but are very cost-sensitive</a:t>
            </a:r>
          </a:p>
          <a:p>
            <a:pPr lvl="2"/>
            <a:endParaRPr lang="en-US" dirty="0" smtClean="0">
              <a:sym typeface="Wingdings"/>
            </a:endParaRPr>
          </a:p>
          <a:p>
            <a:pPr lvl="2"/>
            <a:endParaRPr lang="en-US" dirty="0" smtClean="0">
              <a:sym typeface="Wingdings"/>
            </a:endParaRPr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533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happens if this moves to IP?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87" y="1717140"/>
            <a:ext cx="9144000" cy="23961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0069" y="4677823"/>
            <a:ext cx="6574712" cy="64633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Thus, for 146 hours/month of HD </a:t>
            </a:r>
            <a:r>
              <a:rPr lang="en-US" dirty="0" smtClean="0">
                <a:sym typeface="Wingdings"/>
              </a:rPr>
              <a:t> 410 GB/month</a:t>
            </a:r>
          </a:p>
          <a:p>
            <a:r>
              <a:rPr lang="en-US" dirty="0" smtClean="0">
                <a:sym typeface="Wingdings"/>
              </a:rPr>
              <a:t>(does </a:t>
            </a:r>
            <a:r>
              <a:rPr lang="en-US" i="1" dirty="0" smtClean="0">
                <a:sym typeface="Wingdings"/>
              </a:rPr>
              <a:t>not</a:t>
            </a:r>
            <a:r>
              <a:rPr lang="en-US" dirty="0" smtClean="0">
                <a:sym typeface="Wingdings"/>
              </a:rPr>
              <a:t> count separate viewing among household members) 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930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wireless plan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13" y="2728140"/>
            <a:ext cx="6668051" cy="1886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13" y="1782176"/>
            <a:ext cx="3341586" cy="75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09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IoT</a:t>
            </a:r>
            <a:r>
              <a:rPr lang="en-US" dirty="0" smtClean="0"/>
              <a:t> requirements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47" y="1417638"/>
            <a:ext cx="7949702" cy="44901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7200" y="6026484"/>
            <a:ext cx="80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Wide-</a:t>
            </a:r>
            <a:r>
              <a:rPr lang="en-US" sz="1400" i="1" dirty="0" smtClean="0"/>
              <a:t>area Wireless Communication Challenges for the Internet of Things</a:t>
            </a:r>
            <a:endParaRPr lang="en-US" sz="1400" i="1" dirty="0"/>
          </a:p>
          <a:p>
            <a:r>
              <a:rPr lang="en-US" sz="1400" dirty="0" err="1" smtClean="0"/>
              <a:t>Harpreet</a:t>
            </a:r>
            <a:r>
              <a:rPr lang="en-US" sz="1400" dirty="0" smtClean="0"/>
              <a:t> S. </a:t>
            </a:r>
            <a:r>
              <a:rPr lang="en-US" sz="1400" dirty="0" err="1" smtClean="0"/>
              <a:t>Dhillon</a:t>
            </a:r>
            <a:r>
              <a:rPr lang="en-US" sz="1400" dirty="0" smtClean="0"/>
              <a:t>, Howard </a:t>
            </a:r>
            <a:r>
              <a:rPr lang="en-US" sz="1400" dirty="0" err="1" smtClean="0"/>
              <a:t>sHuang</a:t>
            </a:r>
            <a:r>
              <a:rPr lang="en-US" sz="1400" dirty="0" smtClean="0"/>
              <a:t>, Harish </a:t>
            </a:r>
            <a:r>
              <a:rPr lang="en-US" sz="1400" dirty="0" err="1" smtClean="0"/>
              <a:t>Viswanathan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1245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Broadband pricing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6" descr="D8A6CFEA-B6B8-436E-B5F0-F670549A04D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583790"/>
            <a:ext cx="7469427" cy="50927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402536"/>
            <a:ext cx="4249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www.newamerica.org</a:t>
            </a:r>
            <a:r>
              <a:rPr lang="en-US" sz="1200" dirty="0"/>
              <a:t>/</a:t>
            </a:r>
            <a:r>
              <a:rPr lang="en-US" sz="1200" dirty="0" err="1"/>
              <a:t>oti</a:t>
            </a:r>
            <a:r>
              <a:rPr lang="en-US" sz="1200" dirty="0"/>
              <a:t>/the-cost-of-connectivity-2014/</a:t>
            </a:r>
          </a:p>
        </p:txBody>
      </p:sp>
    </p:spTree>
    <p:extLst>
      <p:ext uri="{BB962C8B-B14F-4D97-AF65-F5344CB8AC3E}">
        <p14:creationId xmlns:p14="http://schemas.microsoft.com/office/powerpoint/2010/main" val="2599964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Attenuation by frequency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KTH Nov.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24A0-5713-9C4B-8EEA-420FE26C46C5}" type="slidenum">
              <a:rPr lang="en-US" smtClean="0"/>
              <a:t>16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316" y="1617579"/>
            <a:ext cx="6504987" cy="511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87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Propagation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Rural (low density) </a:t>
            </a:r>
            <a:r>
              <a:rPr lang="en-US" dirty="0" smtClean="0">
                <a:sym typeface="Wingdings"/>
              </a:rPr>
              <a:t> coverage limited</a:t>
            </a:r>
          </a:p>
          <a:p>
            <a:pPr lvl="1"/>
            <a:r>
              <a:rPr lang="en-US" dirty="0" smtClean="0"/>
              <a:t>√ tower height (</a:t>
            </a:r>
            <a:r>
              <a:rPr lang="en-US" dirty="0" err="1" smtClean="0"/>
              <a:t>ft</a:t>
            </a:r>
            <a:r>
              <a:rPr lang="en-US" dirty="0" smtClean="0"/>
              <a:t>) ≈ coverage range (miles)</a:t>
            </a:r>
          </a:p>
          <a:p>
            <a:pPr lvl="1"/>
            <a:r>
              <a:rPr lang="en-US" dirty="0" smtClean="0"/>
              <a:t>e.g., 400 </a:t>
            </a:r>
            <a:r>
              <a:rPr lang="en-US" dirty="0" err="1" smtClean="0"/>
              <a:t>ft</a:t>
            </a:r>
            <a:r>
              <a:rPr lang="en-US" dirty="0" smtClean="0"/>
              <a:t> (120 m) tower </a:t>
            </a:r>
            <a:r>
              <a:rPr lang="en-US" dirty="0" smtClean="0">
                <a:sym typeface="Wingdings"/>
              </a:rPr>
              <a:t> 20 miles</a:t>
            </a:r>
          </a:p>
          <a:p>
            <a:pPr lvl="1"/>
            <a:r>
              <a:rPr lang="en-US" dirty="0" smtClean="0">
                <a:sym typeface="Wingdings"/>
              </a:rPr>
              <a:t>but 4-5 miles more typical</a:t>
            </a:r>
          </a:p>
          <a:p>
            <a:pPr lvl="1"/>
            <a:r>
              <a:rPr lang="en-US" dirty="0" smtClean="0">
                <a:sym typeface="Wingdings"/>
              </a:rPr>
              <a:t>GSM: timing advance  35 km</a:t>
            </a:r>
          </a:p>
          <a:p>
            <a:r>
              <a:rPr lang="en-US" b="1" dirty="0" smtClean="0">
                <a:solidFill>
                  <a:srgbClr val="000090"/>
                </a:solidFill>
                <a:sym typeface="Wingdings"/>
              </a:rPr>
              <a:t>Urban outdoors</a:t>
            </a:r>
          </a:p>
          <a:p>
            <a:pPr lvl="1"/>
            <a:r>
              <a:rPr lang="en-US" dirty="0" smtClean="0">
                <a:sym typeface="Wingdings"/>
              </a:rPr>
              <a:t>cell spacing: 100 </a:t>
            </a:r>
            <a:r>
              <a:rPr lang="en-US" dirty="0" err="1" smtClean="0">
                <a:sym typeface="Wingdings"/>
              </a:rPr>
              <a:t>ft</a:t>
            </a:r>
            <a:endParaRPr lang="en-US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capacity-limited</a:t>
            </a:r>
          </a:p>
          <a:p>
            <a:pPr lvl="1"/>
            <a:r>
              <a:rPr lang="en-US" dirty="0" smtClean="0">
                <a:sym typeface="Wingdings"/>
              </a:rPr>
              <a:t>power-limited (5-20 W base station, 2 W mobile)  5-8 miles</a:t>
            </a:r>
          </a:p>
          <a:p>
            <a:r>
              <a:rPr lang="en-US" b="1" dirty="0" smtClean="0">
                <a:solidFill>
                  <a:srgbClr val="000090"/>
                </a:solidFill>
                <a:sym typeface="Wingdings"/>
              </a:rPr>
              <a:t>Urban indoors</a:t>
            </a:r>
          </a:p>
          <a:p>
            <a:pPr lvl="1"/>
            <a:r>
              <a:rPr lang="en-US" dirty="0" smtClean="0">
                <a:sym typeface="Wingdings"/>
              </a:rPr>
              <a:t>radio propagation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KTH Nov.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24A0-5713-9C4B-8EEA-420FE26C46C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250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28 GHz attenuation &amp; reflection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KTH Nov. 2013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24A0-5713-9C4B-8EEA-420FE26C46C5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793" y="1746598"/>
            <a:ext cx="5528414" cy="2832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792" y="4731916"/>
            <a:ext cx="4266577" cy="146156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12092" y="6402982"/>
            <a:ext cx="11878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Rappaport, 2013</a:t>
            </a:r>
            <a:endParaRPr lang="en-US" sz="1050" dirty="0"/>
          </a:p>
        </p:txBody>
      </p:sp>
      <p:sp>
        <p:nvSpPr>
          <p:cNvPr id="8" name="TextBox 7"/>
          <p:cNvSpPr txBox="1"/>
          <p:nvPr/>
        </p:nvSpPr>
        <p:spPr>
          <a:xfrm>
            <a:off x="5237301" y="4797386"/>
            <a:ext cx="31983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è"/>
            </a:pPr>
            <a:r>
              <a:rPr lang="en-US" dirty="0" smtClean="0">
                <a:sym typeface="Wingdings"/>
              </a:rPr>
              <a:t>multipath reflections</a:t>
            </a:r>
          </a:p>
          <a:p>
            <a:pPr marL="285750" indent="-285750">
              <a:buFont typeface="Wingdings" charset="0"/>
              <a:buChar char="è"/>
            </a:pPr>
            <a:r>
              <a:rPr lang="en-US" dirty="0" smtClean="0">
                <a:sym typeface="Wingdings"/>
              </a:rPr>
              <a:t>highly directional antennas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0442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 GHz+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660214"/>
          </a:xfrm>
        </p:spPr>
        <p:txBody>
          <a:bodyPr/>
          <a:lstStyle/>
          <a:p>
            <a:r>
              <a:rPr lang="en-US" dirty="0" smtClean="0"/>
              <a:t>Unlicensed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KTH Nov. 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724A0-5713-9C4B-8EEA-420FE26C46C5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57" y="5083485"/>
            <a:ext cx="7518400" cy="1473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199" y="4753285"/>
            <a:ext cx="2247900" cy="180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229" y="1600200"/>
            <a:ext cx="4301011" cy="295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22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for 20 years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69" y="1417638"/>
            <a:ext cx="8051800" cy="43688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732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6"/>
          <p:cNvSpPr txBox="1">
            <a:spLocks noGrp="1" noChangeArrowheads="1"/>
          </p:cNvSpPr>
          <p:nvPr/>
        </p:nvSpPr>
        <p:spPr bwMode="auto">
          <a:xfrm>
            <a:off x="7010400" y="6534150"/>
            <a:ext cx="21336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r" eaLnBrk="1" hangingPunct="1"/>
            <a:fld id="{20DD6F00-65FB-4E8B-886B-67DC55F0A1B9}" type="slidenum">
              <a:rPr lang="en-US" sz="1000"/>
              <a:pPr algn="r" eaLnBrk="1" hangingPunct="1"/>
              <a:t>20</a:t>
            </a:fld>
            <a:endParaRPr lang="en-US" sz="1000" dirty="0"/>
          </a:p>
        </p:txBody>
      </p:sp>
      <p:sp>
        <p:nvSpPr>
          <p:cNvPr id="4099" name="Title 1"/>
          <p:cNvSpPr>
            <a:spLocks/>
          </p:cNvSpPr>
          <p:nvPr/>
        </p:nvSpPr>
        <p:spPr bwMode="auto">
          <a:xfrm>
            <a:off x="434975" y="1560513"/>
            <a:ext cx="8229600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400" b="1" dirty="0" smtClean="0">
                <a:solidFill>
                  <a:schemeClr val="tx2"/>
                </a:solidFill>
              </a:rPr>
              <a:t>30-40GHz mmW – Spectrum Overview</a:t>
            </a:r>
            <a:endParaRPr lang="en-US" sz="2000" b="1" dirty="0">
              <a:solidFill>
                <a:schemeClr val="tx2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24298" y="5661248"/>
            <a:ext cx="8229600" cy="63263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ea typeface="MS PGothic" pitchFamily="34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400">
                <a:solidFill>
                  <a:schemeClr val="tx1"/>
                </a:solidFill>
                <a:latin typeface="+mn-lt"/>
                <a:ea typeface="MS PGothic" pitchFamily="34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200">
                <a:solidFill>
                  <a:schemeClr val="tx1"/>
                </a:solidFill>
                <a:latin typeface="+mn-lt"/>
                <a:ea typeface="MS PGothic" pitchFamily="34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dirty="0" smtClean="0"/>
              <a:t>Note: The Commission’s Fixed Microwave (Part 101) and Satellite Communications (Part 25) service rules govern most of US Mobile allocations shown above </a:t>
            </a:r>
          </a:p>
          <a:p>
            <a:endParaRPr lang="en-US" sz="1600" dirty="0" smtClean="0"/>
          </a:p>
          <a:p>
            <a:endParaRPr lang="en-US" sz="1600" dirty="0" smtClean="0"/>
          </a:p>
          <a:p>
            <a:pPr lvl="1"/>
            <a:endParaRPr lang="en-US" sz="1400" dirty="0" smtClean="0"/>
          </a:p>
          <a:p>
            <a:endParaRPr lang="en-US" sz="2400" dirty="0" smtClean="0"/>
          </a:p>
          <a:p>
            <a:endParaRPr lang="en-US" sz="1200" dirty="0" smtClean="0"/>
          </a:p>
          <a:p>
            <a:pPr lvl="1"/>
            <a:endParaRPr lang="en-US" sz="9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744162" y="1884810"/>
            <a:ext cx="7302890" cy="3632422"/>
            <a:chOff x="744162" y="1919306"/>
            <a:chExt cx="7302890" cy="3632422"/>
          </a:xfrm>
        </p:grpSpPr>
        <p:grpSp>
          <p:nvGrpSpPr>
            <p:cNvPr id="3" name="Group 2"/>
            <p:cNvGrpSpPr/>
            <p:nvPr/>
          </p:nvGrpSpPr>
          <p:grpSpPr>
            <a:xfrm>
              <a:off x="744162" y="1941435"/>
              <a:ext cx="7302890" cy="3610293"/>
              <a:chOff x="777964" y="1941435"/>
              <a:chExt cx="7302890" cy="3610293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7964" y="1941435"/>
                <a:ext cx="7302890" cy="33468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18646"/>
              <a:stretch/>
            </p:blipFill>
            <p:spPr bwMode="auto">
              <a:xfrm>
                <a:off x="777964" y="5288263"/>
                <a:ext cx="6010275" cy="2634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4882403" y="1919306"/>
              <a:ext cx="316464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Source : Samsung Communications Research Team</a:t>
              </a:r>
              <a:endParaRPr lang="en-US" sz="1000" dirty="0"/>
            </a:p>
          </p:txBody>
        </p:sp>
        <p:sp>
          <p:nvSpPr>
            <p:cNvPr id="4" name="Rectangle 3"/>
            <p:cNvSpPr/>
            <p:nvPr/>
          </p:nvSpPr>
          <p:spPr>
            <a:xfrm>
              <a:off x="744162" y="1941435"/>
              <a:ext cx="7302890" cy="3610293"/>
            </a:xfrm>
            <a:prstGeom prst="rect">
              <a:avLst/>
            </a:prstGeom>
            <a:noFill/>
            <a:ln w="127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90209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Changing spectrum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Except at highest frequencies, all new spectrum likely to be shared</a:t>
            </a:r>
          </a:p>
          <a:p>
            <a:pPr lvl="1"/>
            <a:r>
              <a:rPr lang="en-US" dirty="0" smtClean="0"/>
              <a:t>e.g., 3.5 GHz</a:t>
            </a:r>
          </a:p>
          <a:p>
            <a:pPr lvl="1"/>
            <a:r>
              <a:rPr lang="en-US" dirty="0" smtClean="0"/>
              <a:t>in time &amp; space</a:t>
            </a:r>
          </a:p>
          <a:p>
            <a:r>
              <a:rPr lang="en-US" dirty="0" smtClean="0">
                <a:sym typeface="Wingdings"/>
              </a:rPr>
              <a:t> need frequency-agile systems that can shift capacity to different bands, quickly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33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3.5 GHz (April 2015)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150 MHz at 3.550 GHz </a:t>
            </a:r>
          </a:p>
          <a:p>
            <a:r>
              <a:rPr lang="en-US" dirty="0" smtClean="0"/>
              <a:t>incumbents: </a:t>
            </a:r>
            <a:r>
              <a:rPr lang="en-US" dirty="0" err="1" smtClean="0"/>
              <a:t>DoD</a:t>
            </a:r>
            <a:r>
              <a:rPr lang="en-US" dirty="0" smtClean="0"/>
              <a:t> radars + fixed satellite service (FSS) receive-only</a:t>
            </a:r>
          </a:p>
          <a:p>
            <a:r>
              <a:rPr lang="en-US" dirty="0" smtClean="0"/>
              <a:t>exclusion zones: 60% pop. unsuitable for </a:t>
            </a:r>
            <a:r>
              <a:rPr lang="en-US" dirty="0" err="1" smtClean="0"/>
              <a:t>macrocell</a:t>
            </a:r>
            <a:endParaRPr lang="en-US" dirty="0" smtClean="0"/>
          </a:p>
          <a:p>
            <a:r>
              <a:rPr lang="en-US" dirty="0" smtClean="0"/>
              <a:t>access: incumbent, priority (PAL), general authorized</a:t>
            </a:r>
          </a:p>
          <a:p>
            <a:pPr lvl="1"/>
            <a:r>
              <a:rPr lang="en-US" dirty="0"/>
              <a:t>Incumbent: authorized federal &amp;</a:t>
            </a:r>
            <a:r>
              <a:rPr lang="en-US" dirty="0" smtClean="0"/>
              <a:t> </a:t>
            </a:r>
            <a:r>
              <a:rPr lang="en-US" dirty="0"/>
              <a:t>grandfathered Fixed Satellite Service</a:t>
            </a:r>
          </a:p>
          <a:p>
            <a:pPr lvl="1"/>
            <a:r>
              <a:rPr lang="en-US" dirty="0" smtClean="0"/>
              <a:t>PAL: 3 years non-renewable, 10 MHz channel, census tract</a:t>
            </a:r>
          </a:p>
          <a:p>
            <a:pPr lvl="1"/>
            <a:r>
              <a:rPr lang="en-US" dirty="0" smtClean="0"/>
              <a:t>hospitals, utilities, state/local gov’t</a:t>
            </a:r>
            <a:endParaRPr lang="en-US" dirty="0"/>
          </a:p>
        </p:txBody>
      </p:sp>
      <p:sp>
        <p:nvSpPr>
          <p:cNvPr id="4" name="Cloud 3"/>
          <p:cNvSpPr/>
          <p:nvPr/>
        </p:nvSpPr>
        <p:spPr>
          <a:xfrm>
            <a:off x="6022495" y="6022477"/>
            <a:ext cx="2509293" cy="83552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see also TVWS, MBAN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KTH Nov. 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9E2E9-8F28-AD43-8875-6078F115E0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761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1295" y="1527578"/>
            <a:ext cx="7249487" cy="483119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Networks 1G through 4Gish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21" y="2917123"/>
            <a:ext cx="1338770" cy="2008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281" y="5125936"/>
            <a:ext cx="1459840" cy="967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5503" y="1647208"/>
            <a:ext cx="851670" cy="1419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2619" y="5035949"/>
            <a:ext cx="1616287" cy="897937"/>
          </a:xfrm>
          <a:prstGeom prst="rect">
            <a:avLst/>
          </a:prstGeom>
        </p:spPr>
      </p:pic>
      <p:pic>
        <p:nvPicPr>
          <p:cNvPr id="11" name="Picture 10" descr="razr-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4472" y="2993042"/>
            <a:ext cx="1326310" cy="1822051"/>
          </a:xfrm>
          <a:prstGeom prst="rect">
            <a:avLst/>
          </a:prstGeom>
        </p:spPr>
      </p:pic>
      <p:pic>
        <p:nvPicPr>
          <p:cNvPr id="12" name="Picture 11" descr="ra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2803" y="3090242"/>
            <a:ext cx="2919984" cy="13837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41521" y="1949453"/>
            <a:ext cx="162128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national carrier</a:t>
            </a:r>
            <a:endParaRPr lang="en-US" dirty="0"/>
          </a:p>
        </p:txBody>
      </p:sp>
      <p:pic>
        <p:nvPicPr>
          <p:cNvPr id="4" name="Picture 3" descr="9026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460" y="1252310"/>
            <a:ext cx="2151953" cy="139428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656" y="4627837"/>
            <a:ext cx="1808106" cy="144789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33542" y="4076429"/>
            <a:ext cx="13252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/>
              <a:t>one subscriber,</a:t>
            </a:r>
          </a:p>
          <a:p>
            <a:r>
              <a:rPr lang="en-US" sz="1400" i="1" dirty="0" smtClean="0"/>
              <a:t>one phone,</a:t>
            </a:r>
          </a:p>
          <a:p>
            <a:r>
              <a:rPr lang="en-US" sz="1400" i="1" dirty="0" smtClean="0"/>
              <a:t>one provider</a:t>
            </a:r>
          </a:p>
        </p:txBody>
      </p:sp>
    </p:spTree>
    <p:extLst>
      <p:ext uri="{BB962C8B-B14F-4D97-AF65-F5344CB8AC3E}">
        <p14:creationId xmlns:p14="http://schemas.microsoft.com/office/powerpoint/2010/main" val="2383987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LTE – one carrier, plus roaming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5762A-A483-DC4D-BB7C-EED9611AF0E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1700213"/>
            <a:ext cx="6710362" cy="415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53100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Callout 16"/>
          <p:cNvSpPr/>
          <p:nvPr/>
        </p:nvSpPr>
        <p:spPr>
          <a:xfrm>
            <a:off x="5337547" y="4168633"/>
            <a:ext cx="1223955" cy="1219965"/>
          </a:xfrm>
          <a:prstGeom prst="wedgeEllipseCallout">
            <a:avLst>
              <a:gd name="adj1" fmla="val -52651"/>
              <a:gd name="adj2" fmla="val -6874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/>
              <a:t>LTE-U</a:t>
            </a:r>
          </a:p>
          <a:p>
            <a:r>
              <a:rPr lang="en-US" sz="1400" dirty="0"/>
              <a:t>802.11n</a:t>
            </a:r>
          </a:p>
          <a:p>
            <a:r>
              <a:rPr lang="en-US" sz="1400" dirty="0"/>
              <a:t>LTE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5G – what exactly is a carrier?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9294" y="1868062"/>
            <a:ext cx="1797906" cy="1027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821" y="2917123"/>
            <a:ext cx="1338770" cy="20083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2889" y="3160648"/>
            <a:ext cx="1498181" cy="8427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1147" y="3727972"/>
            <a:ext cx="1193406" cy="1409082"/>
          </a:xfrm>
          <a:prstGeom prst="rect">
            <a:avLst/>
          </a:prstGeom>
        </p:spPr>
      </p:pic>
      <p:pic>
        <p:nvPicPr>
          <p:cNvPr id="7" name="Picture 6" descr="fiberligh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101" y="4871441"/>
            <a:ext cx="2076450" cy="717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699" y="2309771"/>
            <a:ext cx="1466627" cy="4204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950" y="1461187"/>
            <a:ext cx="1391376" cy="640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5939" y="3754914"/>
            <a:ext cx="1229368" cy="9220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4019" y="1417638"/>
            <a:ext cx="800616" cy="5333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798" y="3152579"/>
            <a:ext cx="1312082" cy="794903"/>
          </a:xfrm>
          <a:prstGeom prst="rect">
            <a:avLst/>
          </a:prstGeom>
        </p:spPr>
      </p:pic>
      <p:sp>
        <p:nvSpPr>
          <p:cNvPr id="13" name="Cloud 12"/>
          <p:cNvSpPr/>
          <p:nvPr/>
        </p:nvSpPr>
        <p:spPr>
          <a:xfrm>
            <a:off x="2462687" y="2821819"/>
            <a:ext cx="2063252" cy="148484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Level3</a:t>
            </a:r>
          </a:p>
          <a:p>
            <a:pPr algn="ctr"/>
            <a:r>
              <a:rPr lang="en-US" dirty="0" smtClean="0"/>
              <a:t>Cogent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64012" y="5388598"/>
            <a:ext cx="2087539" cy="6543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380" y="6084578"/>
            <a:ext cx="1578509" cy="5074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6225" y="4609218"/>
            <a:ext cx="2111187" cy="1558760"/>
          </a:xfrm>
          <a:prstGeom prst="rect">
            <a:avLst/>
          </a:prstGeom>
        </p:spPr>
      </p:pic>
      <p:sp>
        <p:nvSpPr>
          <p:cNvPr id="19" name="Can 18"/>
          <p:cNvSpPr/>
          <p:nvPr/>
        </p:nvSpPr>
        <p:spPr>
          <a:xfrm>
            <a:off x="4316051" y="1628804"/>
            <a:ext cx="1021496" cy="1101400"/>
          </a:xfrm>
          <a:prstGeom prst="ca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Spectrum DB</a:t>
            </a:r>
            <a:endParaRPr lang="en-US" sz="1600" dirty="0"/>
          </a:p>
        </p:txBody>
      </p:sp>
      <p:sp>
        <p:nvSpPr>
          <p:cNvPr id="20" name="Can 19"/>
          <p:cNvSpPr/>
          <p:nvPr/>
        </p:nvSpPr>
        <p:spPr>
          <a:xfrm>
            <a:off x="4468451" y="1781204"/>
            <a:ext cx="1021496" cy="1101400"/>
          </a:xfrm>
          <a:prstGeom prst="ca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Spectrum DB</a:t>
            </a:r>
            <a:endParaRPr lang="en-US" sz="1600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6774" y="5318952"/>
            <a:ext cx="1808106" cy="14478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24019" y="6045200"/>
            <a:ext cx="622626" cy="5524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" y="2067874"/>
            <a:ext cx="13681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/>
              <a:t>40k towers each (US)</a:t>
            </a:r>
            <a:endParaRPr lang="en-US" sz="1050" i="1" dirty="0"/>
          </a:p>
        </p:txBody>
      </p:sp>
    </p:spTree>
    <p:extLst>
      <p:ext uri="{BB962C8B-B14F-4D97-AF65-F5344CB8AC3E}">
        <p14:creationId xmlns:p14="http://schemas.microsoft.com/office/powerpoint/2010/main" val="1046011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5G: Carriers as consumer brand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910" y="2117012"/>
            <a:ext cx="3162888" cy="2461682"/>
          </a:xfrm>
          <a:prstGeom prst="rect">
            <a:avLst/>
          </a:prstGeom>
        </p:spPr>
      </p:pic>
      <p:pic>
        <p:nvPicPr>
          <p:cNvPr id="5" name="Picture 4" descr="5741177872_27657f480a_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55" y="2117012"/>
            <a:ext cx="3773093" cy="25239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61262" y="1555186"/>
            <a:ext cx="915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Outside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73267" y="1579995"/>
            <a:ext cx="74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Inside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182" y="4950827"/>
            <a:ext cx="1579469" cy="1579469"/>
          </a:xfrm>
          <a:prstGeom prst="rect">
            <a:avLst/>
          </a:prstGeom>
        </p:spPr>
      </p:pic>
      <p:pic>
        <p:nvPicPr>
          <p:cNvPr id="12" name="Picture 11" descr="Untitle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0463" y="5171028"/>
            <a:ext cx="612584" cy="112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15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towers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301138"/>
              </p:ext>
            </p:extLst>
          </p:nvPr>
        </p:nvGraphicFramePr>
        <p:xfrm>
          <a:off x="1524000" y="1397000"/>
          <a:ext cx="6096000" cy="445008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048000"/>
                <a:gridCol w="3048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Tower</a:t>
                      </a:r>
                      <a:r>
                        <a:rPr lang="en-US" baseline="0" dirty="0" smtClean="0"/>
                        <a:t> owner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Number of towers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Crown Castle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39,739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American Tower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40,000</a:t>
                      </a:r>
                      <a:r>
                        <a:rPr lang="en-US" baseline="0" dirty="0" smtClean="0"/>
                        <a:t> (with VZW)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SBA Communications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15,151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United Cellular Co.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4,802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Verizon</a:t>
                      </a:r>
                      <a:r>
                        <a:rPr lang="en-US" baseline="0" dirty="0" smtClean="0"/>
                        <a:t> Wireless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1,400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T-Mobile Towers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1,003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Time Warner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Mediacom Communications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Charter Communications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650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Diamond Communications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637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Trillion Partners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635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200" y="6045200"/>
            <a:ext cx="1907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cost/tower: $150k</a:t>
            </a:r>
          </a:p>
          <a:p>
            <a:r>
              <a:rPr lang="en-US" dirty="0" smtClean="0"/>
              <a:t>total US: 205k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6676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carriers good at?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Char char="²"/>
            </a:pPr>
            <a:r>
              <a:rPr lang="en-US" dirty="0" smtClean="0"/>
              <a:t>Research?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Software development?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Who is going to develop those 5G SDN applications?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OTT applications?</a:t>
            </a:r>
          </a:p>
          <a:p>
            <a:pPr>
              <a:buFont typeface="Wingdings" charset="2"/>
              <a:buChar char="²"/>
            </a:pPr>
            <a:r>
              <a:rPr lang="en-US" dirty="0" smtClean="0"/>
              <a:t>API-based services?</a:t>
            </a:r>
          </a:p>
          <a:p>
            <a:pPr lvl="1">
              <a:buFont typeface="Wingdings" charset="2"/>
              <a:buChar char="²"/>
            </a:pPr>
            <a:r>
              <a:rPr lang="en-US" dirty="0" smtClean="0"/>
              <a:t>Why did </a:t>
            </a:r>
            <a:r>
              <a:rPr lang="en-US" dirty="0" err="1" smtClean="0"/>
              <a:t>Twilio</a:t>
            </a:r>
            <a:r>
              <a:rPr lang="en-US" dirty="0" smtClean="0"/>
              <a:t> and </a:t>
            </a:r>
            <a:r>
              <a:rPr lang="en-US" dirty="0" err="1" smtClean="0"/>
              <a:t>Tropo</a:t>
            </a:r>
            <a:r>
              <a:rPr lang="en-US" dirty="0" smtClean="0"/>
              <a:t> offer voice service APIs and not the ILECs?</a:t>
            </a:r>
          </a:p>
          <a:p>
            <a:pPr lvl="1">
              <a:buFont typeface="Wingdings" charset="2"/>
              <a:buChar char="²"/>
            </a:pPr>
            <a:endParaRPr lang="en-US" dirty="0" smtClean="0"/>
          </a:p>
          <a:p>
            <a:pPr lvl="1">
              <a:buFont typeface="Wingdings" charset="2"/>
              <a:buChar char="²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751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the simplest network?</a:t>
            </a:r>
            <a:endParaRPr lang="en-US" dirty="0"/>
          </a:p>
        </p:txBody>
      </p:sp>
      <p:sp>
        <p:nvSpPr>
          <p:cNvPr id="4" name="Can 3"/>
          <p:cNvSpPr/>
          <p:nvPr/>
        </p:nvSpPr>
        <p:spPr>
          <a:xfrm>
            <a:off x="4316051" y="1628804"/>
            <a:ext cx="1021496" cy="1101400"/>
          </a:xfrm>
          <a:prstGeom prst="ca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AAA</a:t>
            </a:r>
            <a:endParaRPr lang="en-US" sz="1600" dirty="0"/>
          </a:p>
        </p:txBody>
      </p:sp>
      <p:sp>
        <p:nvSpPr>
          <p:cNvPr id="5" name="Can 4"/>
          <p:cNvSpPr/>
          <p:nvPr/>
        </p:nvSpPr>
        <p:spPr>
          <a:xfrm>
            <a:off x="5521696" y="1598948"/>
            <a:ext cx="1021496" cy="1101400"/>
          </a:xfrm>
          <a:prstGeom prst="ca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HLR</a:t>
            </a:r>
          </a:p>
          <a:p>
            <a:pPr algn="ctr"/>
            <a:r>
              <a:rPr lang="en-US" sz="1600" dirty="0" smtClean="0"/>
              <a:t>(?)</a:t>
            </a:r>
            <a:endParaRPr lang="en-US" sz="1600" dirty="0"/>
          </a:p>
        </p:txBody>
      </p:sp>
      <p:sp>
        <p:nvSpPr>
          <p:cNvPr id="6" name="Cloud 5"/>
          <p:cNvSpPr/>
          <p:nvPr/>
        </p:nvSpPr>
        <p:spPr>
          <a:xfrm>
            <a:off x="1417211" y="3625699"/>
            <a:ext cx="2135018" cy="1122678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IPv6 access</a:t>
            </a:r>
          </a:p>
          <a:p>
            <a:pPr algn="ctr"/>
            <a:r>
              <a:rPr lang="en-US" sz="1400" dirty="0" smtClean="0"/>
              <a:t>(any network)</a:t>
            </a:r>
            <a:endParaRPr lang="en-US" sz="1400" dirty="0"/>
          </a:p>
        </p:txBody>
      </p:sp>
      <p:sp>
        <p:nvSpPr>
          <p:cNvPr id="8" name="Can 7"/>
          <p:cNvSpPr/>
          <p:nvPr/>
        </p:nvSpPr>
        <p:spPr>
          <a:xfrm>
            <a:off x="2760799" y="4674757"/>
            <a:ext cx="727011" cy="530859"/>
          </a:xfrm>
          <a:prstGeom prst="ca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DHCP</a:t>
            </a:r>
            <a:endParaRPr lang="en-US" sz="1600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5363" y="3401905"/>
            <a:ext cx="938212" cy="852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1" name="Can 10"/>
          <p:cNvSpPr/>
          <p:nvPr/>
        </p:nvSpPr>
        <p:spPr>
          <a:xfrm>
            <a:off x="7293669" y="3401905"/>
            <a:ext cx="905907" cy="775282"/>
          </a:xfrm>
          <a:prstGeom prst="can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registrar</a:t>
            </a:r>
            <a:endParaRPr lang="en-US" sz="1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29" y="5103175"/>
            <a:ext cx="1312082" cy="794903"/>
          </a:xfrm>
          <a:prstGeom prst="rect">
            <a:avLst/>
          </a:prstGeom>
        </p:spPr>
      </p:pic>
      <p:sp>
        <p:nvSpPr>
          <p:cNvPr id="14" name="Bent Arrow 13"/>
          <p:cNvSpPr/>
          <p:nvPr/>
        </p:nvSpPr>
        <p:spPr>
          <a:xfrm>
            <a:off x="561363" y="3828149"/>
            <a:ext cx="1082016" cy="1205499"/>
          </a:xfrm>
          <a:custGeom>
            <a:avLst/>
            <a:gdLst>
              <a:gd name="connsiteX0" fmla="*/ 0 w 1082016"/>
              <a:gd name="connsiteY0" fmla="*/ 1205499 h 1205499"/>
              <a:gd name="connsiteX1" fmla="*/ 0 w 1082016"/>
              <a:gd name="connsiteY1" fmla="*/ 608634 h 1205499"/>
              <a:gd name="connsiteX2" fmla="*/ 473382 w 1082016"/>
              <a:gd name="connsiteY2" fmla="*/ 135252 h 1205499"/>
              <a:gd name="connsiteX3" fmla="*/ 811512 w 1082016"/>
              <a:gd name="connsiteY3" fmla="*/ 135252 h 1205499"/>
              <a:gd name="connsiteX4" fmla="*/ 811512 w 1082016"/>
              <a:gd name="connsiteY4" fmla="*/ 0 h 1205499"/>
              <a:gd name="connsiteX5" fmla="*/ 1082016 w 1082016"/>
              <a:gd name="connsiteY5" fmla="*/ 270504 h 1205499"/>
              <a:gd name="connsiteX6" fmla="*/ 811512 w 1082016"/>
              <a:gd name="connsiteY6" fmla="*/ 541008 h 1205499"/>
              <a:gd name="connsiteX7" fmla="*/ 811512 w 1082016"/>
              <a:gd name="connsiteY7" fmla="*/ 405756 h 1205499"/>
              <a:gd name="connsiteX8" fmla="*/ 473382 w 1082016"/>
              <a:gd name="connsiteY8" fmla="*/ 405756 h 1205499"/>
              <a:gd name="connsiteX9" fmla="*/ 270504 w 1082016"/>
              <a:gd name="connsiteY9" fmla="*/ 608634 h 1205499"/>
              <a:gd name="connsiteX10" fmla="*/ 270504 w 1082016"/>
              <a:gd name="connsiteY10" fmla="*/ 1205499 h 1205499"/>
              <a:gd name="connsiteX11" fmla="*/ 0 w 1082016"/>
              <a:gd name="connsiteY11" fmla="*/ 1205499 h 1205499"/>
              <a:gd name="connsiteX0" fmla="*/ 0 w 1082016"/>
              <a:gd name="connsiteY0" fmla="*/ 1205499 h 1205499"/>
              <a:gd name="connsiteX1" fmla="*/ 0 w 1082016"/>
              <a:gd name="connsiteY1" fmla="*/ 608634 h 1205499"/>
              <a:gd name="connsiteX2" fmla="*/ 473382 w 1082016"/>
              <a:gd name="connsiteY2" fmla="*/ 135252 h 1205499"/>
              <a:gd name="connsiteX3" fmla="*/ 811512 w 1082016"/>
              <a:gd name="connsiteY3" fmla="*/ 135252 h 1205499"/>
              <a:gd name="connsiteX4" fmla="*/ 811512 w 1082016"/>
              <a:gd name="connsiteY4" fmla="*/ 0 h 1205499"/>
              <a:gd name="connsiteX5" fmla="*/ 1082016 w 1082016"/>
              <a:gd name="connsiteY5" fmla="*/ 270504 h 1205499"/>
              <a:gd name="connsiteX6" fmla="*/ 811512 w 1082016"/>
              <a:gd name="connsiteY6" fmla="*/ 541008 h 1205499"/>
              <a:gd name="connsiteX7" fmla="*/ 811512 w 1082016"/>
              <a:gd name="connsiteY7" fmla="*/ 405756 h 1205499"/>
              <a:gd name="connsiteX8" fmla="*/ 473382 w 1082016"/>
              <a:gd name="connsiteY8" fmla="*/ 405756 h 1205499"/>
              <a:gd name="connsiteX9" fmla="*/ 169275 w 1082016"/>
              <a:gd name="connsiteY9" fmla="*/ 608634 h 1205499"/>
              <a:gd name="connsiteX10" fmla="*/ 270504 w 1082016"/>
              <a:gd name="connsiteY10" fmla="*/ 1205499 h 1205499"/>
              <a:gd name="connsiteX11" fmla="*/ 0 w 1082016"/>
              <a:gd name="connsiteY11" fmla="*/ 1205499 h 1205499"/>
              <a:gd name="connsiteX0" fmla="*/ 0 w 1082016"/>
              <a:gd name="connsiteY0" fmla="*/ 1205499 h 1205499"/>
              <a:gd name="connsiteX1" fmla="*/ 0 w 1082016"/>
              <a:gd name="connsiteY1" fmla="*/ 608634 h 1205499"/>
              <a:gd name="connsiteX2" fmla="*/ 473382 w 1082016"/>
              <a:gd name="connsiteY2" fmla="*/ 135252 h 1205499"/>
              <a:gd name="connsiteX3" fmla="*/ 811512 w 1082016"/>
              <a:gd name="connsiteY3" fmla="*/ 135252 h 1205499"/>
              <a:gd name="connsiteX4" fmla="*/ 811512 w 1082016"/>
              <a:gd name="connsiteY4" fmla="*/ 0 h 1205499"/>
              <a:gd name="connsiteX5" fmla="*/ 1082016 w 1082016"/>
              <a:gd name="connsiteY5" fmla="*/ 270504 h 1205499"/>
              <a:gd name="connsiteX6" fmla="*/ 811512 w 1082016"/>
              <a:gd name="connsiteY6" fmla="*/ 541008 h 1205499"/>
              <a:gd name="connsiteX7" fmla="*/ 811512 w 1082016"/>
              <a:gd name="connsiteY7" fmla="*/ 405756 h 1205499"/>
              <a:gd name="connsiteX8" fmla="*/ 473382 w 1082016"/>
              <a:gd name="connsiteY8" fmla="*/ 405756 h 1205499"/>
              <a:gd name="connsiteX9" fmla="*/ 169275 w 1082016"/>
              <a:gd name="connsiteY9" fmla="*/ 608634 h 1205499"/>
              <a:gd name="connsiteX10" fmla="*/ 160072 w 1082016"/>
              <a:gd name="connsiteY10" fmla="*/ 1205499 h 1205499"/>
              <a:gd name="connsiteX11" fmla="*/ 0 w 1082016"/>
              <a:gd name="connsiteY11" fmla="*/ 1205499 h 1205499"/>
              <a:gd name="connsiteX0" fmla="*/ 0 w 1082016"/>
              <a:gd name="connsiteY0" fmla="*/ 1205499 h 1205499"/>
              <a:gd name="connsiteX1" fmla="*/ 0 w 1082016"/>
              <a:gd name="connsiteY1" fmla="*/ 608634 h 1205499"/>
              <a:gd name="connsiteX2" fmla="*/ 473382 w 1082016"/>
              <a:gd name="connsiteY2" fmla="*/ 135252 h 1205499"/>
              <a:gd name="connsiteX3" fmla="*/ 811512 w 1082016"/>
              <a:gd name="connsiteY3" fmla="*/ 135252 h 1205499"/>
              <a:gd name="connsiteX4" fmla="*/ 811512 w 1082016"/>
              <a:gd name="connsiteY4" fmla="*/ 0 h 1205499"/>
              <a:gd name="connsiteX5" fmla="*/ 1082016 w 1082016"/>
              <a:gd name="connsiteY5" fmla="*/ 270504 h 1205499"/>
              <a:gd name="connsiteX6" fmla="*/ 811512 w 1082016"/>
              <a:gd name="connsiteY6" fmla="*/ 541008 h 1205499"/>
              <a:gd name="connsiteX7" fmla="*/ 811512 w 1082016"/>
              <a:gd name="connsiteY7" fmla="*/ 405756 h 1205499"/>
              <a:gd name="connsiteX8" fmla="*/ 482585 w 1082016"/>
              <a:gd name="connsiteY8" fmla="*/ 313734 h 1205499"/>
              <a:gd name="connsiteX9" fmla="*/ 169275 w 1082016"/>
              <a:gd name="connsiteY9" fmla="*/ 608634 h 1205499"/>
              <a:gd name="connsiteX10" fmla="*/ 160072 w 1082016"/>
              <a:gd name="connsiteY10" fmla="*/ 1205499 h 1205499"/>
              <a:gd name="connsiteX11" fmla="*/ 0 w 1082016"/>
              <a:gd name="connsiteY11" fmla="*/ 1205499 h 1205499"/>
              <a:gd name="connsiteX0" fmla="*/ 0 w 1082016"/>
              <a:gd name="connsiteY0" fmla="*/ 1205499 h 1205499"/>
              <a:gd name="connsiteX1" fmla="*/ 0 w 1082016"/>
              <a:gd name="connsiteY1" fmla="*/ 608634 h 1205499"/>
              <a:gd name="connsiteX2" fmla="*/ 473382 w 1082016"/>
              <a:gd name="connsiteY2" fmla="*/ 135252 h 1205499"/>
              <a:gd name="connsiteX3" fmla="*/ 811512 w 1082016"/>
              <a:gd name="connsiteY3" fmla="*/ 135252 h 1205499"/>
              <a:gd name="connsiteX4" fmla="*/ 811512 w 1082016"/>
              <a:gd name="connsiteY4" fmla="*/ 0 h 1205499"/>
              <a:gd name="connsiteX5" fmla="*/ 1082016 w 1082016"/>
              <a:gd name="connsiteY5" fmla="*/ 270504 h 1205499"/>
              <a:gd name="connsiteX6" fmla="*/ 811512 w 1082016"/>
              <a:gd name="connsiteY6" fmla="*/ 541008 h 1205499"/>
              <a:gd name="connsiteX7" fmla="*/ 820715 w 1082016"/>
              <a:gd name="connsiteY7" fmla="*/ 313733 h 1205499"/>
              <a:gd name="connsiteX8" fmla="*/ 482585 w 1082016"/>
              <a:gd name="connsiteY8" fmla="*/ 313734 h 1205499"/>
              <a:gd name="connsiteX9" fmla="*/ 169275 w 1082016"/>
              <a:gd name="connsiteY9" fmla="*/ 608634 h 1205499"/>
              <a:gd name="connsiteX10" fmla="*/ 160072 w 1082016"/>
              <a:gd name="connsiteY10" fmla="*/ 1205499 h 1205499"/>
              <a:gd name="connsiteX11" fmla="*/ 0 w 1082016"/>
              <a:gd name="connsiteY11" fmla="*/ 1205499 h 1205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082016" h="1205499">
                <a:moveTo>
                  <a:pt x="0" y="1205499"/>
                </a:moveTo>
                <a:lnTo>
                  <a:pt x="0" y="608634"/>
                </a:lnTo>
                <a:cubicBezTo>
                  <a:pt x="0" y="347192"/>
                  <a:pt x="211940" y="135252"/>
                  <a:pt x="473382" y="135252"/>
                </a:cubicBezTo>
                <a:lnTo>
                  <a:pt x="811512" y="135252"/>
                </a:lnTo>
                <a:lnTo>
                  <a:pt x="811512" y="0"/>
                </a:lnTo>
                <a:lnTo>
                  <a:pt x="1082016" y="270504"/>
                </a:lnTo>
                <a:lnTo>
                  <a:pt x="811512" y="541008"/>
                </a:lnTo>
                <a:lnTo>
                  <a:pt x="820715" y="313733"/>
                </a:lnTo>
                <a:lnTo>
                  <a:pt x="482585" y="313734"/>
                </a:lnTo>
                <a:cubicBezTo>
                  <a:pt x="370539" y="313734"/>
                  <a:pt x="169275" y="496588"/>
                  <a:pt x="169275" y="608634"/>
                </a:cubicBezTo>
                <a:lnTo>
                  <a:pt x="160072" y="1205499"/>
                </a:lnTo>
                <a:lnTo>
                  <a:pt x="0" y="1205499"/>
                </a:lnTo>
                <a:close/>
              </a:path>
            </a:pathLst>
          </a:cu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0743" y="2509974"/>
            <a:ext cx="29482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network characteristics (</a:t>
            </a:r>
            <a:r>
              <a:rPr lang="en-US" dirty="0" err="1" smtClean="0"/>
              <a:t>QoS</a:t>
            </a:r>
            <a:r>
              <a:rPr lang="en-US" dirty="0" smtClean="0"/>
              <a:t>)</a:t>
            </a:r>
          </a:p>
          <a:p>
            <a:r>
              <a:rPr lang="en-US" dirty="0" smtClean="0"/>
              <a:t>IP address</a:t>
            </a:r>
          </a:p>
          <a:p>
            <a:r>
              <a:rPr lang="en-US" dirty="0" smtClean="0"/>
              <a:t>AAA (incl. payment)</a:t>
            </a:r>
          </a:p>
          <a:p>
            <a:r>
              <a:rPr lang="en-US" dirty="0" smtClean="0"/>
              <a:t>discovery</a:t>
            </a:r>
            <a:endParaRPr lang="en-US" dirty="0"/>
          </a:p>
        </p:txBody>
      </p:sp>
      <p:sp>
        <p:nvSpPr>
          <p:cNvPr id="16" name="Can 15"/>
          <p:cNvSpPr/>
          <p:nvPr/>
        </p:nvSpPr>
        <p:spPr>
          <a:xfrm>
            <a:off x="4316051" y="4674757"/>
            <a:ext cx="1021496" cy="1101400"/>
          </a:xfrm>
          <a:prstGeom prst="can">
            <a:avLst/>
          </a:prstGeom>
          <a:solidFill>
            <a:srgbClr val="00808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network</a:t>
            </a:r>
          </a:p>
          <a:p>
            <a:pPr algn="ctr"/>
            <a:r>
              <a:rPr lang="en-US" sz="1600" dirty="0" smtClean="0"/>
              <a:t>resources</a:t>
            </a:r>
            <a:endParaRPr lang="en-US" sz="1600" dirty="0"/>
          </a:p>
        </p:txBody>
      </p:sp>
      <p:cxnSp>
        <p:nvCxnSpPr>
          <p:cNvPr id="18" name="Elbow Connector 17"/>
          <p:cNvCxnSpPr>
            <a:stCxn id="6" idx="0"/>
            <a:endCxn id="4" idx="3"/>
          </p:cNvCxnSpPr>
          <p:nvPr/>
        </p:nvCxnSpPr>
        <p:spPr>
          <a:xfrm flipV="1">
            <a:off x="3550450" y="2730204"/>
            <a:ext cx="1276349" cy="1456834"/>
          </a:xfrm>
          <a:prstGeom prst="bentConnector2">
            <a:avLst/>
          </a:prstGeom>
          <a:ln w="44450"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/>
          <p:cNvCxnSpPr>
            <a:stCxn id="6" idx="0"/>
            <a:endCxn id="5" idx="3"/>
          </p:cNvCxnSpPr>
          <p:nvPr/>
        </p:nvCxnSpPr>
        <p:spPr>
          <a:xfrm flipV="1">
            <a:off x="3550450" y="2700348"/>
            <a:ext cx="2481994" cy="1486690"/>
          </a:xfrm>
          <a:prstGeom prst="bentConnector2">
            <a:avLst/>
          </a:prstGeom>
          <a:ln w="44450"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395784" y="3710303"/>
            <a:ext cx="2839579" cy="0"/>
          </a:xfrm>
          <a:prstGeom prst="straightConnector1">
            <a:avLst/>
          </a:prstGeom>
          <a:ln w="38100" cmpd="sng">
            <a:solidFill>
              <a:srgbClr val="00009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24"/>
          <p:cNvCxnSpPr>
            <a:stCxn id="6" idx="0"/>
            <a:endCxn id="16" idx="1"/>
          </p:cNvCxnSpPr>
          <p:nvPr/>
        </p:nvCxnSpPr>
        <p:spPr>
          <a:xfrm>
            <a:off x="3550450" y="4187038"/>
            <a:ext cx="1276349" cy="487719"/>
          </a:xfrm>
          <a:prstGeom prst="bentConnector2">
            <a:avLst/>
          </a:prstGeom>
          <a:ln w="44450"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1712" y="6229866"/>
            <a:ext cx="502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one subscriber, multiple devices, multiple providers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979" y="5336633"/>
            <a:ext cx="828800" cy="56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93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Generations are distinct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86" y="1340811"/>
            <a:ext cx="7832314" cy="40744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30939" y="5648960"/>
            <a:ext cx="6515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4G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56189" y="5648960"/>
            <a:ext cx="6541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51198" y="5648960"/>
            <a:ext cx="6541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2G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54288" y="5506591"/>
            <a:ext cx="92845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land</a:t>
            </a:r>
          </a:p>
          <a:p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line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8723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we need mobility?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972374" cy="48006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likely to have access provider diversity</a:t>
            </a:r>
          </a:p>
          <a:p>
            <a:pPr lvl="1"/>
            <a:r>
              <a:rPr lang="en-US" dirty="0" smtClean="0"/>
              <a:t>what is expected lifetime of IP address?</a:t>
            </a:r>
          </a:p>
          <a:p>
            <a:r>
              <a:rPr lang="en-US" dirty="0" smtClean="0"/>
              <a:t>PMIP and MIP complex</a:t>
            </a:r>
          </a:p>
          <a:p>
            <a:pPr lvl="1"/>
            <a:r>
              <a:rPr lang="en-US" dirty="0" smtClean="0"/>
              <a:t>need to re-create application-layer security at L3</a:t>
            </a:r>
          </a:p>
          <a:p>
            <a:r>
              <a:rPr lang="en-US" dirty="0" smtClean="0"/>
              <a:t>not really needed for HTTP video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mTCP</a:t>
            </a:r>
            <a:r>
              <a:rPr lang="en-US" dirty="0" smtClean="0"/>
              <a:t>?</a:t>
            </a:r>
          </a:p>
          <a:p>
            <a:pPr lvl="1"/>
            <a:r>
              <a:rPr lang="en-US" dirty="0" smtClean="0"/>
              <a:t>or HTTP restart?</a:t>
            </a:r>
          </a:p>
          <a:p>
            <a:r>
              <a:rPr lang="en-US" dirty="0" smtClean="0"/>
              <a:t>maybe not even for real-time media</a:t>
            </a:r>
          </a:p>
          <a:p>
            <a:pPr lvl="1"/>
            <a:r>
              <a:rPr lang="en-US" dirty="0" smtClean="0"/>
              <a:t>registrar for new-call reachability</a:t>
            </a:r>
          </a:p>
          <a:p>
            <a:pPr lvl="1"/>
            <a:r>
              <a:rPr lang="en-US" dirty="0" smtClean="0"/>
              <a:t>application layer (SIP) mobility for mid-call hand-off?</a:t>
            </a:r>
          </a:p>
          <a:p>
            <a:r>
              <a:rPr lang="en-US" dirty="0" smtClean="0"/>
              <a:t>or tunnels, tunnels everywhere?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6199" y="1600200"/>
            <a:ext cx="3142374" cy="2356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144" y="2245357"/>
            <a:ext cx="1483867" cy="1483867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38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Make the network location-aware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2G/3G/4G are location-ignorant: “I only know your cell sector”</a:t>
            </a:r>
          </a:p>
          <a:p>
            <a:r>
              <a:rPr lang="en-US" dirty="0" smtClean="0"/>
              <a:t>All mobile devices will be location-aware to the ~5 m</a:t>
            </a:r>
          </a:p>
          <a:p>
            <a:r>
              <a:rPr lang="en-US" dirty="0" smtClean="0"/>
              <a:t>Some know where they will likely be in the near future</a:t>
            </a:r>
          </a:p>
          <a:p>
            <a:pPr lvl="1"/>
            <a:r>
              <a:rPr lang="en-US" dirty="0" smtClean="0"/>
              <a:t>public transit</a:t>
            </a:r>
          </a:p>
          <a:p>
            <a:pPr lvl="1"/>
            <a:r>
              <a:rPr lang="en-US" dirty="0" smtClean="0"/>
              <a:t>road navigation systems</a:t>
            </a:r>
          </a:p>
          <a:p>
            <a:pPr lvl="1"/>
            <a:r>
              <a:rPr lang="en-US" dirty="0" smtClean="0">
                <a:sym typeface="Wingdings"/>
              </a:rPr>
              <a:t> predict access and hand-off</a:t>
            </a:r>
            <a:endParaRPr lang="en-US" dirty="0" smtClean="0"/>
          </a:p>
          <a:p>
            <a:r>
              <a:rPr lang="en-US" dirty="0" smtClean="0"/>
              <a:t>All devices will have multiple radios</a:t>
            </a:r>
          </a:p>
          <a:p>
            <a:pPr lvl="1"/>
            <a:r>
              <a:rPr lang="en-US" dirty="0" smtClean="0"/>
              <a:t>use macro cell network to query for local access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387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Simplify enrollment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807" y="1308474"/>
            <a:ext cx="1719046" cy="10878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149" y="1159488"/>
            <a:ext cx="1483867" cy="1483867"/>
          </a:xfrm>
          <a:prstGeom prst="rect">
            <a:avLst/>
          </a:prstGeom>
        </p:spPr>
      </p:pic>
      <p:pic>
        <p:nvPicPr>
          <p:cNvPr id="7" name="Picture 6" descr="Callcentr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356" y="2538564"/>
            <a:ext cx="2788920" cy="20878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986" y="2720955"/>
            <a:ext cx="1483867" cy="1483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897" y="5494027"/>
            <a:ext cx="1459840" cy="9679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870" y="5223444"/>
            <a:ext cx="1483867" cy="1483867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5935719" y="5223445"/>
            <a:ext cx="1969371" cy="1238520"/>
          </a:xfrm>
          <a:prstGeom prst="wedgeRoundRect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614" y="5494027"/>
            <a:ext cx="1527627" cy="7687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2614" y="2492044"/>
            <a:ext cx="1095279" cy="8205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5169" y="2556348"/>
            <a:ext cx="1312082" cy="7949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0778" y="2054860"/>
            <a:ext cx="1921836" cy="1419077"/>
          </a:xfrm>
          <a:prstGeom prst="rect">
            <a:avLst/>
          </a:prstGeom>
        </p:spPr>
      </p:pic>
      <p:cxnSp>
        <p:nvCxnSpPr>
          <p:cNvPr id="17" name="Curved Connector 16"/>
          <p:cNvCxnSpPr>
            <a:stCxn id="14" idx="2"/>
            <a:endCxn id="15" idx="2"/>
          </p:cNvCxnSpPr>
          <p:nvPr/>
        </p:nvCxnSpPr>
        <p:spPr>
          <a:xfrm rot="5400000">
            <a:off x="6460110" y="2132837"/>
            <a:ext cx="122686" cy="2559514"/>
          </a:xfrm>
          <a:prstGeom prst="curvedConnector3">
            <a:avLst>
              <a:gd name="adj1" fmla="val 706367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35719" y="4204822"/>
            <a:ext cx="147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enable access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00" y="4881724"/>
            <a:ext cx="1800016" cy="173701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807" y="4881724"/>
            <a:ext cx="1483867" cy="14838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0056" y="3910045"/>
            <a:ext cx="1240813" cy="783415"/>
          </a:xfrm>
          <a:prstGeom prst="rect">
            <a:avLst/>
          </a:prstGeom>
        </p:spPr>
      </p:pic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963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law of new 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730013" cy="4800600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i="1" dirty="0" smtClean="0"/>
              <a:t>Any new network technology will be justified on (finally) providing </a:t>
            </a:r>
            <a:r>
              <a:rPr lang="en-US" i="1" dirty="0" err="1" smtClean="0"/>
              <a:t>QoS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To succeed, they have to provide good-enough </a:t>
            </a:r>
            <a:r>
              <a:rPr lang="en-US" dirty="0" err="1" smtClean="0"/>
              <a:t>QoS</a:t>
            </a:r>
            <a:r>
              <a:rPr lang="en-US" dirty="0" smtClean="0"/>
              <a:t> for best effort</a:t>
            </a:r>
          </a:p>
          <a:p>
            <a:pPr lvl="1"/>
            <a:r>
              <a:rPr lang="en-US" dirty="0" smtClean="0"/>
              <a:t>at least with competition</a:t>
            </a:r>
          </a:p>
          <a:p>
            <a:r>
              <a:rPr lang="en-US" dirty="0" smtClean="0"/>
              <a:t>The business model for </a:t>
            </a:r>
            <a:r>
              <a:rPr lang="en-US" dirty="0" err="1" smtClean="0"/>
              <a:t>QoS</a:t>
            </a:r>
            <a:r>
              <a:rPr lang="en-US" dirty="0"/>
              <a:t> </a:t>
            </a:r>
            <a:r>
              <a:rPr lang="en-US" dirty="0" smtClean="0"/>
              <a:t>is difficult</a:t>
            </a:r>
          </a:p>
          <a:p>
            <a:pPr lvl="1"/>
            <a:r>
              <a:rPr lang="en-US" dirty="0" smtClean="0"/>
              <a:t>see bypass toll roads</a:t>
            </a:r>
          </a:p>
          <a:p>
            <a:r>
              <a:rPr lang="en-US" dirty="0" err="1" smtClean="0"/>
              <a:t>QoS</a:t>
            </a:r>
            <a:r>
              <a:rPr lang="en-US" dirty="0" smtClean="0"/>
              <a:t> is usually not accessible to applications</a:t>
            </a:r>
          </a:p>
          <a:p>
            <a:pPr lvl="1"/>
            <a:r>
              <a:rPr lang="en-US" dirty="0" smtClean="0"/>
              <a:t>or not end-to-end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213" y="1159486"/>
            <a:ext cx="4658008" cy="511876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18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Providing a network API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620000" cy="1136197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Currently, applications can detect Wi-Fi vs. cellular</a:t>
            </a:r>
          </a:p>
          <a:p>
            <a:r>
              <a:rPr lang="en-US" dirty="0" smtClean="0"/>
              <a:t>What is the correct API for discovering network properties?</a:t>
            </a:r>
          </a:p>
          <a:p>
            <a:pPr lvl="1"/>
            <a:r>
              <a:rPr lang="en-US" dirty="0" smtClean="0"/>
              <a:t>available options (“BE”, “LBE”, “low latency”)</a:t>
            </a:r>
          </a:p>
          <a:p>
            <a:pPr lvl="1"/>
            <a:r>
              <a:rPr lang="en-US" dirty="0" smtClean="0"/>
              <a:t>not RSVP flow specs…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03" y="3927532"/>
            <a:ext cx="5019939" cy="27475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80375"/>
            <a:ext cx="7136780" cy="1047157"/>
          </a:xfrm>
          <a:prstGeom prst="rect">
            <a:avLst/>
          </a:prstGeom>
        </p:spPr>
      </p:pic>
      <p:sp>
        <p:nvSpPr>
          <p:cNvPr id="8" name="Cloud 7"/>
          <p:cNvSpPr/>
          <p:nvPr/>
        </p:nvSpPr>
        <p:spPr>
          <a:xfrm>
            <a:off x="5597471" y="4003123"/>
            <a:ext cx="2479729" cy="88006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cost?</a:t>
            </a:r>
          </a:p>
          <a:p>
            <a:pPr algn="ctr"/>
            <a:r>
              <a:rPr lang="en-US" dirty="0" smtClean="0"/>
              <a:t>($ or count for bucket?)</a:t>
            </a:r>
            <a:endParaRPr lang="en-US" dirty="0"/>
          </a:p>
        </p:txBody>
      </p:sp>
      <p:sp>
        <p:nvSpPr>
          <p:cNvPr id="9" name="Cloud 8"/>
          <p:cNvSpPr/>
          <p:nvPr/>
        </p:nvSpPr>
        <p:spPr>
          <a:xfrm>
            <a:off x="5749871" y="5208930"/>
            <a:ext cx="2479729" cy="880060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predicted performance?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482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Mobile = events, not (just) video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Focus on bandwidth, but </a:t>
            </a:r>
            <a:r>
              <a:rPr lang="en-US" dirty="0" err="1" smtClean="0"/>
              <a:t>wearables</a:t>
            </a:r>
            <a:r>
              <a:rPr lang="en-US" dirty="0" smtClean="0"/>
              <a:t> and </a:t>
            </a:r>
          </a:p>
          <a:p>
            <a:r>
              <a:rPr lang="en-US" dirty="0" smtClean="0"/>
              <a:t>Polling (outbound) and events (inbound)</a:t>
            </a:r>
          </a:p>
          <a:p>
            <a:pPr lvl="1"/>
            <a:r>
              <a:rPr lang="en-US" dirty="0" smtClean="0"/>
              <a:t>sleeping apps</a:t>
            </a:r>
          </a:p>
          <a:p>
            <a:r>
              <a:rPr lang="en-US" dirty="0" smtClean="0"/>
              <a:t>Current models difficult for developers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58" y="4322060"/>
            <a:ext cx="9144000" cy="1851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8126" y="1485505"/>
            <a:ext cx="1709206" cy="283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36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IMS /VoLTE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30" y="2144618"/>
            <a:ext cx="5323706" cy="2263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697790"/>
            <a:ext cx="3720314" cy="16811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273" y="4821995"/>
            <a:ext cx="3225333" cy="17286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754" y="1417638"/>
            <a:ext cx="3926450" cy="646331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IMS = It Mostly Speaks</a:t>
            </a:r>
          </a:p>
          <a:p>
            <a:r>
              <a:rPr lang="en-US" dirty="0" smtClean="0"/>
              <a:t>VoLTE = Voice-Only Later than Expected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34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Surge pricing – non-telecom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759" y="1769996"/>
            <a:ext cx="4837499" cy="198461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58" y="4225002"/>
            <a:ext cx="6363981" cy="872256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19" y="6025083"/>
            <a:ext cx="895484" cy="4477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1182" y="1104274"/>
            <a:ext cx="2094738" cy="563350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5526258" y="6514903"/>
            <a:ext cx="1100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BI, 1/13/2015</a:t>
            </a:r>
            <a:endParaRPr lang="en-US" sz="12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IIT ALU Oct. 2015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80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Aggressive competitors compete on simplicity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5643"/>
            <a:ext cx="9144000" cy="7951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284" y="3088966"/>
            <a:ext cx="7566516" cy="15571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IIT ALU Oct.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38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8300" y="5139124"/>
            <a:ext cx="5867400" cy="812800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28685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Capital investment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4360C-E43B-1840-BD98-03E3E99080E6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7416390"/>
              </p:ext>
            </p:extLst>
          </p:nvPr>
        </p:nvGraphicFramePr>
        <p:xfrm>
          <a:off x="689244" y="1584076"/>
          <a:ext cx="7832344" cy="2679029"/>
        </p:xfrm>
        <a:graphic>
          <a:graphicData uri="http://schemas.openxmlformats.org/drawingml/2006/table">
            <a:tbl>
              <a:tblPr firstRow="1" bandRow="1">
                <a:tableStyleId>{775DCB02-9BB8-47FD-8907-85C794F793BA}</a:tableStyleId>
              </a:tblPr>
              <a:tblGrid>
                <a:gridCol w="1958086"/>
                <a:gridCol w="1958086"/>
                <a:gridCol w="1958086"/>
                <a:gridCol w="1958086"/>
              </a:tblGrid>
              <a:tr h="758789">
                <a:tc>
                  <a:txBody>
                    <a:bodyPr/>
                    <a:lstStyle/>
                    <a:p>
                      <a:r>
                        <a:rPr lang="en-US" dirty="0" smtClean="0"/>
                        <a:t>Company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Revenue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Capital expenditures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%</a:t>
                      </a:r>
                      <a:endParaRPr lang="en-US" dirty="0"/>
                    </a:p>
                  </a:txBody>
                  <a:tcPr/>
                </a:tc>
              </a:tr>
              <a:tr h="585222">
                <a:tc>
                  <a:txBody>
                    <a:bodyPr/>
                    <a:lstStyle/>
                    <a:p>
                      <a:r>
                        <a:rPr lang="en-US" dirty="0" smtClean="0"/>
                        <a:t>Comcast (US)</a:t>
                      </a:r>
                    </a:p>
                    <a:p>
                      <a:r>
                        <a:rPr lang="en-US" dirty="0" smtClean="0"/>
                        <a:t>[3Q14]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$11.04B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$1.644B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14.9</a:t>
                      </a:r>
                      <a:endParaRPr lang="en-US" dirty="0"/>
                    </a:p>
                  </a:txBody>
                  <a:tcPr/>
                </a:tc>
              </a:tr>
              <a:tr h="585222">
                <a:tc>
                  <a:txBody>
                    <a:bodyPr/>
                    <a:lstStyle/>
                    <a:p>
                      <a:r>
                        <a:rPr lang="en-US" dirty="0" smtClean="0"/>
                        <a:t>Telekom</a:t>
                      </a:r>
                      <a:r>
                        <a:rPr lang="en-US" baseline="0" dirty="0" smtClean="0"/>
                        <a:t> (DE)</a:t>
                      </a:r>
                    </a:p>
                    <a:p>
                      <a:r>
                        <a:rPr lang="en-US" baseline="0" dirty="0" smtClean="0"/>
                        <a:t>[3Q14]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€15.6B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$2.58B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16.5</a:t>
                      </a:r>
                      <a:endParaRPr lang="en-US" dirty="0"/>
                    </a:p>
                  </a:txBody>
                  <a:tcPr/>
                </a:tc>
              </a:tr>
              <a:tr h="58522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Safaricom</a:t>
                      </a:r>
                      <a:r>
                        <a:rPr lang="en-US" baseline="0" dirty="0" smtClean="0"/>
                        <a:t> (KE)</a:t>
                      </a:r>
                    </a:p>
                    <a:p>
                      <a:r>
                        <a:rPr lang="en-US" baseline="0" dirty="0" smtClean="0"/>
                        <a:t>[H1FY15]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Ksh</a:t>
                      </a:r>
                      <a:r>
                        <a:rPr lang="en-US" dirty="0" smtClean="0"/>
                        <a:t> 79.34B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Ksh</a:t>
                      </a:r>
                      <a:r>
                        <a:rPr lang="en-US" dirty="0" smtClean="0"/>
                        <a:t> 12.37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15.5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244" y="4345002"/>
            <a:ext cx="5425114" cy="208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38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Generations overlap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1118902" y="2146786"/>
            <a:ext cx="3311344" cy="740793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2G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2222683" y="3039979"/>
            <a:ext cx="2207563" cy="74079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3G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3614948" y="3780772"/>
            <a:ext cx="2765818" cy="740793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4G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4854812" y="4674488"/>
            <a:ext cx="2207563" cy="740793"/>
          </a:xfrm>
          <a:prstGeom prst="rightArrow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5G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8544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value of bits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243884"/>
          </a:xfrm>
        </p:spPr>
        <p:txBody>
          <a:bodyPr/>
          <a:lstStyle/>
          <a:p>
            <a:r>
              <a:rPr lang="en-US" dirty="0" smtClean="0"/>
              <a:t>Technologist: A bit is a bit is a bit</a:t>
            </a:r>
          </a:p>
          <a:p>
            <a:r>
              <a:rPr lang="en-US" dirty="0" smtClean="0"/>
              <a:t>Economist: Some bits are more valuable than other bits</a:t>
            </a:r>
          </a:p>
          <a:p>
            <a:pPr lvl="1"/>
            <a:r>
              <a:rPr lang="en-US" dirty="0" smtClean="0"/>
              <a:t>e.g., $/bit(email) &gt;&gt; $/bit(video)</a:t>
            </a:r>
          </a:p>
          <a:p>
            <a:pPr lvl="1"/>
            <a:r>
              <a:rPr lang="en-US" dirty="0" smtClean="0"/>
              <a:t>no-</a:t>
            </a:r>
            <a:r>
              <a:rPr lang="en-US" dirty="0" err="1" smtClean="0"/>
              <a:t>QoS</a:t>
            </a:r>
            <a:r>
              <a:rPr lang="en-US" dirty="0" smtClean="0"/>
              <a:t> bits dominate in volume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51E3B49D-3EAC-FA48-8317-73E198CCAC39}" type="slidenum">
              <a:rPr lang="en-US" smtClean="0"/>
              <a:pPr/>
              <a:t>40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670597"/>
              </p:ext>
            </p:extLst>
          </p:nvPr>
        </p:nvGraphicFramePr>
        <p:xfrm>
          <a:off x="361613" y="3352192"/>
          <a:ext cx="7715589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1945"/>
                <a:gridCol w="1673034"/>
                <a:gridCol w="1024374"/>
                <a:gridCol w="1543118"/>
                <a:gridCol w="154311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Application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Volume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 per unit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 / MB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Cost / TB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Cable video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660 GB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$0.06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$60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Voice (13 kb/s GSM)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97.5 </a:t>
                      </a:r>
                      <a:r>
                        <a:rPr lang="en-US" dirty="0" err="1" smtClean="0"/>
                        <a:t>kB</a:t>
                      </a:r>
                      <a:r>
                        <a:rPr lang="en-US" dirty="0" smtClean="0"/>
                        <a:t>/minute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$1.02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$1M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Mobile</a:t>
                      </a:r>
                      <a:r>
                        <a:rPr lang="en-US" baseline="0" dirty="0" smtClean="0"/>
                        <a:t> data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$0.008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$8,000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MMS (pictures)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 300 KB, avg. 50 </a:t>
                      </a:r>
                      <a:r>
                        <a:rPr lang="en-US" dirty="0" err="1" smtClean="0"/>
                        <a:t>kB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25c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$5.00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$5M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160 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$625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$625M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845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5G prototype: </a:t>
            </a:r>
            <a:r>
              <a:rPr lang="en-US" dirty="0" err="1" smtClean="0"/>
              <a:t>Eduroam</a:t>
            </a:r>
            <a:endParaRPr lang="en-US" dirty="0"/>
          </a:p>
        </p:txBody>
      </p:sp>
      <p:pic>
        <p:nvPicPr>
          <p:cNvPr id="3" name="Picture 2" descr="eduroam_mechanic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8609" y="1601197"/>
            <a:ext cx="4291908" cy="2864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54" y="1749519"/>
            <a:ext cx="3098800" cy="1905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4" name="Picture 3" descr="eduroam-network-routing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816" y="4665556"/>
            <a:ext cx="7205701" cy="163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732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Growing-up lessons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926360" cy="4800600"/>
          </a:xfrm>
        </p:spPr>
        <p:txBody>
          <a:bodyPr/>
          <a:lstStyle/>
          <a:p>
            <a:r>
              <a:rPr lang="en-US" dirty="0" smtClean="0"/>
              <a:t>Complexity kills</a:t>
            </a:r>
          </a:p>
          <a:p>
            <a:r>
              <a:rPr lang="en-US" dirty="0" smtClean="0"/>
              <a:t>Play fair</a:t>
            </a:r>
            <a:endParaRPr lang="en-US" dirty="0"/>
          </a:p>
          <a:p>
            <a:r>
              <a:rPr lang="en-US" dirty="0" err="1" smtClean="0"/>
              <a:t>CapEx</a:t>
            </a:r>
            <a:r>
              <a:rPr lang="en-US" dirty="0" smtClean="0"/>
              <a:t> is once, </a:t>
            </a:r>
            <a:r>
              <a:rPr lang="en-US" dirty="0" err="1" smtClean="0"/>
              <a:t>OpEx</a:t>
            </a:r>
            <a:r>
              <a:rPr lang="en-US" dirty="0" smtClean="0"/>
              <a:t> is forever</a:t>
            </a:r>
          </a:p>
          <a:p>
            <a:r>
              <a:rPr lang="en-US" dirty="0" smtClean="0"/>
              <a:t>Know where you are</a:t>
            </a:r>
          </a:p>
          <a:p>
            <a:r>
              <a:rPr lang="en-US" dirty="0" smtClean="0"/>
              <a:t>Share everything</a:t>
            </a:r>
          </a:p>
          <a:p>
            <a:r>
              <a:rPr lang="en-US" dirty="0" smtClean="0"/>
              <a:t>Don’t trust strangers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395" y="1012251"/>
            <a:ext cx="1796307" cy="269057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1908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227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LTE architecture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76" y="1889134"/>
            <a:ext cx="7620000" cy="41656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189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Wireless market evolution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5" name="Picture 4" descr="3G 4G timeli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417638"/>
            <a:ext cx="748665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925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Generational surprises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7788314"/>
              </p:ext>
            </p:extLst>
          </p:nvPr>
        </p:nvGraphicFramePr>
        <p:xfrm>
          <a:off x="1045461" y="1935479"/>
          <a:ext cx="6693982" cy="2397759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1509704"/>
                <a:gridCol w="3316137"/>
                <a:gridCol w="1868141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Generation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Expectation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Surprise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better</a:t>
                      </a:r>
                      <a:r>
                        <a:rPr lang="en-US" baseline="0" dirty="0" smtClean="0"/>
                        <a:t> voice quality (“digital!”)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SMS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web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YouTube,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err="1" smtClean="0"/>
                        <a:t>WhatsApp</a:t>
                      </a:r>
                      <a:r>
                        <a:rPr lang="en-US" baseline="0" dirty="0" smtClean="0"/>
                        <a:t>,</a:t>
                      </a:r>
                    </a:p>
                    <a:p>
                      <a:r>
                        <a:rPr lang="en-US" baseline="0" dirty="0" smtClean="0"/>
                        <a:t>notifications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IoT (low latency)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45461" y="4361261"/>
            <a:ext cx="530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underestimated cost and fixed-equivalence as drivers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986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Lessons, in brief 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8886743"/>
              </p:ext>
            </p:extLst>
          </p:nvPr>
        </p:nvGraphicFramePr>
        <p:xfrm>
          <a:off x="686556" y="1969290"/>
          <a:ext cx="7089697" cy="3478383"/>
        </p:xfrm>
        <a:graphic>
          <a:graphicData uri="http://schemas.openxmlformats.org/drawingml/2006/table">
            <a:tbl>
              <a:tblPr firstRow="1" bandRow="1">
                <a:tableStyleId>{E269D01E-BC32-4049-B463-5C60D7B0CCD2}</a:tableStyleId>
              </a:tblPr>
              <a:tblGrid>
                <a:gridCol w="2230414"/>
                <a:gridCol w="4859283"/>
              </a:tblGrid>
              <a:tr h="480976">
                <a:tc>
                  <a:txBody>
                    <a:bodyPr/>
                    <a:lstStyle/>
                    <a:p>
                      <a:r>
                        <a:rPr lang="en-US" dirty="0" smtClean="0"/>
                        <a:t>Experience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Lessons</a:t>
                      </a:r>
                      <a:endParaRPr lang="en-US" dirty="0"/>
                    </a:p>
                  </a:txBody>
                  <a:tcPr/>
                </a:tc>
              </a:tr>
              <a:tr h="480976">
                <a:tc>
                  <a:txBody>
                    <a:bodyPr/>
                    <a:lstStyle/>
                    <a:p>
                      <a:r>
                        <a:rPr lang="en-US" dirty="0" smtClean="0"/>
                        <a:t>VoLTE, IMS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avoid</a:t>
                      </a:r>
                      <a:r>
                        <a:rPr lang="en-US" baseline="0" dirty="0" smtClean="0"/>
                        <a:t> complexity</a:t>
                      </a:r>
                    </a:p>
                    <a:p>
                      <a:r>
                        <a:rPr lang="en-US" baseline="0" dirty="0" smtClean="0"/>
                        <a:t>avoid entanglement</a:t>
                      </a:r>
                    </a:p>
                    <a:p>
                      <a:r>
                        <a:rPr lang="en-US" baseline="0" dirty="0" smtClean="0"/>
                        <a:t>plan intercarrier interfaces</a:t>
                      </a:r>
                      <a:endParaRPr lang="en-US" dirty="0"/>
                    </a:p>
                  </a:txBody>
                  <a:tcPr/>
                </a:tc>
              </a:tr>
              <a:tr h="480976">
                <a:tc>
                  <a:txBody>
                    <a:bodyPr/>
                    <a:lstStyle/>
                    <a:p>
                      <a:r>
                        <a:rPr lang="en-US" dirty="0" smtClean="0"/>
                        <a:t>Wi-Fi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don’t trust the RAN/AP</a:t>
                      </a:r>
                      <a:endParaRPr lang="en-US" dirty="0"/>
                    </a:p>
                  </a:txBody>
                  <a:tcPr/>
                </a:tc>
              </a:tr>
              <a:tr h="480976">
                <a:tc>
                  <a:txBody>
                    <a:bodyPr/>
                    <a:lstStyle/>
                    <a:p>
                      <a:r>
                        <a:rPr lang="en-US" dirty="0" smtClean="0"/>
                        <a:t>disaggregation of</a:t>
                      </a:r>
                      <a:r>
                        <a:rPr lang="en-US" baseline="0" dirty="0" smtClean="0"/>
                        <a:t> functions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clear &amp; simple interfaces</a:t>
                      </a:r>
                    </a:p>
                    <a:p>
                      <a:r>
                        <a:rPr lang="en-US" dirty="0" smtClean="0"/>
                        <a:t>don’t assume trust between elements</a:t>
                      </a:r>
                      <a:endParaRPr lang="en-US" dirty="0"/>
                    </a:p>
                  </a:txBody>
                  <a:tcPr/>
                </a:tc>
              </a:tr>
              <a:tr h="480976">
                <a:tc>
                  <a:txBody>
                    <a:bodyPr/>
                    <a:lstStyle/>
                    <a:p>
                      <a:r>
                        <a:rPr lang="en-US" dirty="0" smtClean="0"/>
                        <a:t>app stores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keep</a:t>
                      </a:r>
                      <a:r>
                        <a:rPr lang="en-US" baseline="0" dirty="0" smtClean="0"/>
                        <a:t> it application-neutral</a:t>
                      </a:r>
                      <a:endParaRPr lang="en-US" dirty="0"/>
                    </a:p>
                  </a:txBody>
                  <a:tcPr/>
                </a:tc>
              </a:tr>
              <a:tr h="480976">
                <a:tc>
                  <a:txBody>
                    <a:bodyPr/>
                    <a:lstStyle/>
                    <a:p>
                      <a:r>
                        <a:rPr lang="en-US" dirty="0" smtClean="0"/>
                        <a:t>FTTH, backhaul</a:t>
                      </a:r>
                      <a:r>
                        <a:rPr lang="en-US" baseline="0" dirty="0" smtClean="0"/>
                        <a:t> cost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re-use backhaul</a:t>
                      </a:r>
                      <a:r>
                        <a:rPr lang="en-US" baseline="0" dirty="0" smtClean="0"/>
                        <a:t> where you can find it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85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Complexity kills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417638"/>
            <a:ext cx="4467678" cy="36910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7013" y="2668661"/>
            <a:ext cx="4923220" cy="36924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45486" y="6176410"/>
            <a:ext cx="546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554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01" y="999891"/>
            <a:ext cx="2476500" cy="2476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Niche networks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090" y="3168945"/>
            <a:ext cx="3043377" cy="11294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1547" y="4641170"/>
            <a:ext cx="3105751" cy="7618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6445" y="5646874"/>
            <a:ext cx="1860854" cy="1193738"/>
          </a:xfrm>
          <a:prstGeom prst="rect">
            <a:avLst/>
          </a:prstGeom>
        </p:spPr>
      </p:pic>
      <p:sp>
        <p:nvSpPr>
          <p:cNvPr id="11" name="Up Ribbon 10"/>
          <p:cNvSpPr/>
          <p:nvPr/>
        </p:nvSpPr>
        <p:spPr>
          <a:xfrm>
            <a:off x="4947298" y="1861723"/>
            <a:ext cx="3129902" cy="704061"/>
          </a:xfrm>
          <a:prstGeom prst="ribbon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short range</a:t>
            </a:r>
            <a:endParaRPr lang="en-US" dirty="0"/>
          </a:p>
        </p:txBody>
      </p:sp>
      <p:sp>
        <p:nvSpPr>
          <p:cNvPr id="12" name="Up Ribbon 11"/>
          <p:cNvSpPr/>
          <p:nvPr/>
        </p:nvSpPr>
        <p:spPr>
          <a:xfrm>
            <a:off x="4947298" y="3168945"/>
            <a:ext cx="3129902" cy="958747"/>
          </a:xfrm>
          <a:prstGeom prst="ribbon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low energy; mesh</a:t>
            </a:r>
            <a:endParaRPr lang="en-US" dirty="0"/>
          </a:p>
        </p:txBody>
      </p:sp>
      <p:sp>
        <p:nvSpPr>
          <p:cNvPr id="13" name="Up Ribbon 12"/>
          <p:cNvSpPr/>
          <p:nvPr/>
        </p:nvSpPr>
        <p:spPr>
          <a:xfrm>
            <a:off x="5099698" y="4456534"/>
            <a:ext cx="3129902" cy="958747"/>
          </a:xfrm>
          <a:prstGeom prst="ribbon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ubiquity; low cost</a:t>
            </a:r>
            <a:endParaRPr lang="en-US" dirty="0"/>
          </a:p>
        </p:txBody>
      </p:sp>
      <p:sp>
        <p:nvSpPr>
          <p:cNvPr id="14" name="Up Ribbon 13"/>
          <p:cNvSpPr/>
          <p:nvPr/>
        </p:nvSpPr>
        <p:spPr>
          <a:xfrm>
            <a:off x="5252098" y="5648960"/>
            <a:ext cx="3129902" cy="958747"/>
          </a:xfrm>
          <a:prstGeom prst="ribbon2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speed; public 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467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Long-range networks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IIT ALU Oct.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2D2B3B-882E-40F3-A32F-6DD51691504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206" y="1879600"/>
            <a:ext cx="6957499" cy="38955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026484"/>
            <a:ext cx="80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Wide-</a:t>
            </a:r>
            <a:r>
              <a:rPr lang="en-US" sz="1400" i="1" dirty="0" smtClean="0"/>
              <a:t>area Wireless Communication Challenges for the Internet of Things</a:t>
            </a:r>
            <a:endParaRPr lang="en-US" sz="1400" i="1" dirty="0"/>
          </a:p>
          <a:p>
            <a:r>
              <a:rPr lang="en-US" sz="1400" dirty="0" err="1" smtClean="0"/>
              <a:t>Harpreet</a:t>
            </a:r>
            <a:r>
              <a:rPr lang="en-US" sz="1400" dirty="0" smtClean="0"/>
              <a:t> S. </a:t>
            </a:r>
            <a:r>
              <a:rPr lang="en-US" sz="1400" dirty="0" err="1" smtClean="0"/>
              <a:t>Dhillon</a:t>
            </a:r>
            <a:r>
              <a:rPr lang="en-US" sz="1400" dirty="0" smtClean="0"/>
              <a:t>, Howard </a:t>
            </a:r>
            <a:r>
              <a:rPr lang="en-US" sz="1400" dirty="0" err="1" smtClean="0"/>
              <a:t>sHuang</a:t>
            </a:r>
            <a:r>
              <a:rPr lang="en-US" sz="1400" dirty="0" smtClean="0"/>
              <a:t>, Harish </a:t>
            </a:r>
            <a:r>
              <a:rPr lang="en-US" sz="1400" dirty="0" err="1" smtClean="0"/>
              <a:t>Viswanathan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68505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591</TotalTime>
  <Words>1733</Words>
  <Application>Microsoft Macintosh PowerPoint</Application>
  <PresentationFormat>On-screen Show (4:3)</PresentationFormat>
  <Paragraphs>409</Paragraphs>
  <Slides>45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Adjacency</vt:lpstr>
      <vt:lpstr>5G: What can we learn from the previous four generations?</vt:lpstr>
      <vt:lpstr>Design for 20 years</vt:lpstr>
      <vt:lpstr>Generations are distinct</vt:lpstr>
      <vt:lpstr>Generations overlap</vt:lpstr>
      <vt:lpstr>Generational surprises</vt:lpstr>
      <vt:lpstr>Lessons, in brief </vt:lpstr>
      <vt:lpstr>Complexity kills</vt:lpstr>
      <vt:lpstr>Niche networks</vt:lpstr>
      <vt:lpstr>Long-range networks</vt:lpstr>
      <vt:lpstr>SIGFOX, Ingenu and LoRa</vt:lpstr>
      <vt:lpstr>New cellular domains</vt:lpstr>
      <vt:lpstr>What happens if this moves to IP?</vt:lpstr>
      <vt:lpstr>Example wireless plan</vt:lpstr>
      <vt:lpstr>IoT requirements</vt:lpstr>
      <vt:lpstr>Broadband pricing</vt:lpstr>
      <vt:lpstr>Attenuation by frequency</vt:lpstr>
      <vt:lpstr>Propagation issues</vt:lpstr>
      <vt:lpstr>28 GHz attenuation &amp; reflection</vt:lpstr>
      <vt:lpstr>10 GHz+</vt:lpstr>
      <vt:lpstr>PowerPoint Presentation</vt:lpstr>
      <vt:lpstr>Changing spectrum environment</vt:lpstr>
      <vt:lpstr>Example: 3.5 GHz (April 2015)</vt:lpstr>
      <vt:lpstr>Networks 1G through 4Gish</vt:lpstr>
      <vt:lpstr>LTE – one carrier, plus roaming</vt:lpstr>
      <vt:lpstr>5G – what exactly is a carrier?</vt:lpstr>
      <vt:lpstr>5G: Carriers as consumer brand</vt:lpstr>
      <vt:lpstr>Cell towers</vt:lpstr>
      <vt:lpstr>What are carriers good at?</vt:lpstr>
      <vt:lpstr>What’s the simplest network?</vt:lpstr>
      <vt:lpstr>Where do we need mobility?</vt:lpstr>
      <vt:lpstr>Make the network location-aware</vt:lpstr>
      <vt:lpstr>Simplify enrollment</vt:lpstr>
      <vt:lpstr>The law of new networks</vt:lpstr>
      <vt:lpstr>Providing a network API</vt:lpstr>
      <vt:lpstr>Mobile = events, not (just) video</vt:lpstr>
      <vt:lpstr>IMS /VoLTE</vt:lpstr>
      <vt:lpstr>Surge pricing – non-telecom</vt:lpstr>
      <vt:lpstr>Aggressive competitors compete on simplicity</vt:lpstr>
      <vt:lpstr>Capital investment</vt:lpstr>
      <vt:lpstr>The value of bits</vt:lpstr>
      <vt:lpstr>5G prototype: Eduroam</vt:lpstr>
      <vt:lpstr>Growing-up lessons</vt:lpstr>
      <vt:lpstr>Backup</vt:lpstr>
      <vt:lpstr>LTE architecture</vt:lpstr>
      <vt:lpstr>Wireless market evolution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Henning Schulzrinne</dc:creator>
  <cp:lastModifiedBy>Henning Schulzrinne</cp:lastModifiedBy>
  <cp:revision>44</cp:revision>
  <dcterms:created xsi:type="dcterms:W3CDTF">2015-05-24T20:39:24Z</dcterms:created>
  <dcterms:modified xsi:type="dcterms:W3CDTF">2015-10-11T15:30:56Z</dcterms:modified>
</cp:coreProperties>
</file>