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3"/>
  </p:notesMasterIdLst>
  <p:handoutMasterIdLst>
    <p:handoutMasterId r:id="rId74"/>
  </p:handoutMasterIdLst>
  <p:sldIdLst>
    <p:sldId id="256" r:id="rId2"/>
    <p:sldId id="354" r:id="rId3"/>
    <p:sldId id="285" r:id="rId4"/>
    <p:sldId id="386" r:id="rId5"/>
    <p:sldId id="387" r:id="rId6"/>
    <p:sldId id="388" r:id="rId7"/>
    <p:sldId id="360" r:id="rId8"/>
    <p:sldId id="357" r:id="rId9"/>
    <p:sldId id="389" r:id="rId10"/>
    <p:sldId id="390" r:id="rId11"/>
    <p:sldId id="358" r:id="rId12"/>
    <p:sldId id="379" r:id="rId13"/>
    <p:sldId id="380" r:id="rId14"/>
    <p:sldId id="356" r:id="rId15"/>
    <p:sldId id="333" r:id="rId16"/>
    <p:sldId id="332" r:id="rId17"/>
    <p:sldId id="334" r:id="rId18"/>
    <p:sldId id="331" r:id="rId19"/>
    <p:sldId id="330" r:id="rId20"/>
    <p:sldId id="342" r:id="rId21"/>
    <p:sldId id="307" r:id="rId22"/>
    <p:sldId id="355" r:id="rId23"/>
    <p:sldId id="300" r:id="rId24"/>
    <p:sldId id="317" r:id="rId25"/>
    <p:sldId id="336" r:id="rId26"/>
    <p:sldId id="345" r:id="rId27"/>
    <p:sldId id="301" r:id="rId28"/>
    <p:sldId id="302" r:id="rId29"/>
    <p:sldId id="303" r:id="rId30"/>
    <p:sldId id="349" r:id="rId31"/>
    <p:sldId id="366" r:id="rId32"/>
    <p:sldId id="367" r:id="rId33"/>
    <p:sldId id="368" r:id="rId34"/>
    <p:sldId id="369" r:id="rId35"/>
    <p:sldId id="370" r:id="rId36"/>
    <p:sldId id="371" r:id="rId37"/>
    <p:sldId id="381" r:id="rId38"/>
    <p:sldId id="393" r:id="rId39"/>
    <p:sldId id="394" r:id="rId40"/>
    <p:sldId id="372" r:id="rId41"/>
    <p:sldId id="373" r:id="rId42"/>
    <p:sldId id="374" r:id="rId43"/>
    <p:sldId id="375" r:id="rId44"/>
    <p:sldId id="376" r:id="rId45"/>
    <p:sldId id="378" r:id="rId46"/>
    <p:sldId id="382" r:id="rId47"/>
    <p:sldId id="383" r:id="rId48"/>
    <p:sldId id="362" r:id="rId49"/>
    <p:sldId id="363" r:id="rId50"/>
    <p:sldId id="364" r:id="rId51"/>
    <p:sldId id="385" r:id="rId52"/>
    <p:sldId id="365" r:id="rId53"/>
    <p:sldId id="361" r:id="rId54"/>
    <p:sldId id="384" r:id="rId55"/>
    <p:sldId id="322" r:id="rId56"/>
    <p:sldId id="343" r:id="rId57"/>
    <p:sldId id="312" r:id="rId58"/>
    <p:sldId id="350" r:id="rId59"/>
    <p:sldId id="327" r:id="rId60"/>
    <p:sldId id="328" r:id="rId61"/>
    <p:sldId id="359" r:id="rId62"/>
    <p:sldId id="344" r:id="rId63"/>
    <p:sldId id="341" r:id="rId64"/>
    <p:sldId id="352" r:id="rId65"/>
    <p:sldId id="338" r:id="rId66"/>
    <p:sldId id="391" r:id="rId67"/>
    <p:sldId id="392" r:id="rId68"/>
    <p:sldId id="311" r:id="rId69"/>
    <p:sldId id="377" r:id="rId70"/>
    <p:sldId id="351" r:id="rId71"/>
    <p:sldId id="35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kah Goodheart" initials="R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96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8" d="100"/>
          <a:sy n="108" d="100"/>
        </p:scale>
        <p:origin x="-1048" y="-120"/>
      </p:cViewPr>
      <p:guideLst>
        <p:guide orient="horz" pos="2118"/>
        <p:guide pos="254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commentAuthors" Target="commentAuthors.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lineChart>
        <c:grouping val="standard"/>
        <c:varyColors val="0"/>
        <c:ser>
          <c:idx val="0"/>
          <c:order val="0"/>
          <c:tx>
            <c:strRef>
              <c:f>Sheet1!$B$1</c:f>
              <c:strCache>
                <c:ptCount val="1"/>
                <c:pt idx="0">
                  <c:v>%</c:v>
                </c:pt>
              </c:strCache>
            </c:strRef>
          </c:tx>
          <c:spPr>
            <a:ln>
              <a:solidFill>
                <a:schemeClr val="accent6"/>
              </a:solidFill>
            </a:ln>
          </c:spPr>
          <c:marker>
            <c:symbol val="none"/>
          </c:marker>
          <c:cat>
            <c:numRef>
              <c:f>Sheet1!$A$2:$A$5</c:f>
              <c:numCache>
                <c:formatCode>General</c:formatCode>
                <c:ptCount val="4"/>
                <c:pt idx="0">
                  <c:v>2.0</c:v>
                </c:pt>
                <c:pt idx="1">
                  <c:v>3.0</c:v>
                </c:pt>
                <c:pt idx="2">
                  <c:v>5.0</c:v>
                </c:pt>
                <c:pt idx="3">
                  <c:v>6.0</c:v>
                </c:pt>
              </c:numCache>
            </c:numRef>
          </c:cat>
          <c:val>
            <c:numRef>
              <c:f>Sheet1!$B$2:$B$5</c:f>
              <c:numCache>
                <c:formatCode>General</c:formatCode>
                <c:ptCount val="4"/>
                <c:pt idx="0">
                  <c:v>40.0</c:v>
                </c:pt>
                <c:pt idx="1">
                  <c:v>50.0</c:v>
                </c:pt>
                <c:pt idx="2">
                  <c:v>70.0</c:v>
                </c:pt>
                <c:pt idx="3">
                  <c:v>80.0</c:v>
                </c:pt>
              </c:numCache>
            </c:numRef>
          </c:val>
          <c:smooth val="0"/>
        </c:ser>
        <c:dLbls>
          <c:showLegendKey val="0"/>
          <c:showVal val="0"/>
          <c:showCatName val="0"/>
          <c:showSerName val="0"/>
          <c:showPercent val="0"/>
          <c:showBubbleSize val="0"/>
        </c:dLbls>
        <c:marker val="1"/>
        <c:smooth val="0"/>
        <c:axId val="-2091234072"/>
        <c:axId val="-2091379512"/>
      </c:lineChart>
      <c:catAx>
        <c:axId val="-2091234072"/>
        <c:scaling>
          <c:orientation val="minMax"/>
        </c:scaling>
        <c:delete val="0"/>
        <c:axPos val="b"/>
        <c:title>
          <c:tx>
            <c:rich>
              <a:bodyPr/>
              <a:lstStyle/>
              <a:p>
                <a:pPr>
                  <a:defRPr/>
                </a:pPr>
                <a:r>
                  <a:rPr lang="en-US" dirty="0" smtClean="0"/>
                  <a:t>years</a:t>
                </a:r>
                <a:endParaRPr lang="en-US" dirty="0"/>
              </a:p>
            </c:rich>
          </c:tx>
          <c:layout/>
          <c:overlay val="0"/>
        </c:title>
        <c:numFmt formatCode="General" sourceLinked="1"/>
        <c:majorTickMark val="out"/>
        <c:minorTickMark val="none"/>
        <c:tickLblPos val="nextTo"/>
        <c:crossAx val="-2091379512"/>
        <c:crosses val="autoZero"/>
        <c:auto val="1"/>
        <c:lblAlgn val="ctr"/>
        <c:lblOffset val="100"/>
        <c:noMultiLvlLbl val="0"/>
      </c:catAx>
      <c:valAx>
        <c:axId val="-2091379512"/>
        <c:scaling>
          <c:orientation val="minMax"/>
        </c:scaling>
        <c:delete val="0"/>
        <c:axPos val="l"/>
        <c:majorGridlines/>
        <c:title>
          <c:tx>
            <c:rich>
              <a:bodyPr rot="-5400000" vert="horz"/>
              <a:lstStyle/>
              <a:p>
                <a:pPr>
                  <a:defRPr/>
                </a:pPr>
                <a:r>
                  <a:rPr lang="en-US" dirty="0" smtClean="0"/>
                  <a:t>% of calls</a:t>
                </a:r>
                <a:endParaRPr lang="en-US" dirty="0"/>
              </a:p>
            </c:rich>
          </c:tx>
          <c:layout/>
          <c:overlay val="0"/>
        </c:title>
        <c:numFmt formatCode="General" sourceLinked="1"/>
        <c:majorTickMark val="out"/>
        <c:minorTickMark val="none"/>
        <c:tickLblPos val="nextTo"/>
        <c:crossAx val="-20912340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1191D-879A-8549-9CAA-914ACBF4E0FD}" type="doc">
      <dgm:prSet loTypeId="urn:microsoft.com/office/officeart/2005/8/layout/hierarchy2" loCatId="" qsTypeId="urn:microsoft.com/office/officeart/2005/8/quickstyle/simple4" qsCatId="simple" csTypeId="urn:microsoft.com/office/officeart/2005/8/colors/colorful2" csCatId="colorful" phldr="1"/>
      <dgm:spPr/>
      <dgm:t>
        <a:bodyPr/>
        <a:lstStyle/>
        <a:p>
          <a:endParaRPr lang="en-US"/>
        </a:p>
      </dgm:t>
    </dgm:pt>
    <dgm:pt modelId="{7A490267-43B2-3F43-8F38-D2E082B4269E}">
      <dgm:prSet phldrT="[Text]"/>
      <dgm:spPr/>
      <dgm:t>
        <a:bodyPr/>
        <a:lstStyle/>
        <a:p>
          <a:r>
            <a:rPr lang="en-US" dirty="0" smtClean="0"/>
            <a:t>Tech transition</a:t>
          </a:r>
          <a:endParaRPr lang="en-US" dirty="0"/>
        </a:p>
      </dgm:t>
    </dgm:pt>
    <dgm:pt modelId="{861633A2-3F21-3047-AE1C-CB934067A08A}" type="parTrans" cxnId="{03A48CCF-45A5-3B44-980A-C0A3390E1DFB}">
      <dgm:prSet/>
      <dgm:spPr/>
      <dgm:t>
        <a:bodyPr/>
        <a:lstStyle/>
        <a:p>
          <a:endParaRPr lang="en-US"/>
        </a:p>
      </dgm:t>
    </dgm:pt>
    <dgm:pt modelId="{0E14796C-2985-0F46-8393-A1989A0C4B76}" type="sibTrans" cxnId="{03A48CCF-45A5-3B44-980A-C0A3390E1DFB}">
      <dgm:prSet/>
      <dgm:spPr/>
      <dgm:t>
        <a:bodyPr/>
        <a:lstStyle/>
        <a:p>
          <a:endParaRPr lang="en-US"/>
        </a:p>
      </dgm:t>
    </dgm:pt>
    <dgm:pt modelId="{9D58F7BA-F9EF-EE41-9E92-DDFE76772078}">
      <dgm:prSet phldrT="[Text]"/>
      <dgm:spPr/>
      <dgm:t>
        <a:bodyPr/>
        <a:lstStyle/>
        <a:p>
          <a:r>
            <a:rPr lang="en-US" dirty="0" smtClean="0"/>
            <a:t>intra network</a:t>
          </a:r>
          <a:endParaRPr lang="en-US" dirty="0"/>
        </a:p>
      </dgm:t>
    </dgm:pt>
    <dgm:pt modelId="{60F47B4C-9A7B-8745-AE19-4D8303E37DF9}" type="parTrans" cxnId="{EBE5BC5F-8668-2949-AC96-746126CE1A5C}">
      <dgm:prSet/>
      <dgm:spPr/>
      <dgm:t>
        <a:bodyPr/>
        <a:lstStyle/>
        <a:p>
          <a:endParaRPr lang="en-US"/>
        </a:p>
      </dgm:t>
    </dgm:pt>
    <dgm:pt modelId="{99DE12A4-6139-A842-8FA3-DDBB15DE208C}" type="sibTrans" cxnId="{EBE5BC5F-8668-2949-AC96-746126CE1A5C}">
      <dgm:prSet/>
      <dgm:spPr/>
      <dgm:t>
        <a:bodyPr/>
        <a:lstStyle/>
        <a:p>
          <a:endParaRPr lang="en-US"/>
        </a:p>
      </dgm:t>
    </dgm:pt>
    <dgm:pt modelId="{B131D1C7-EE8A-EB4F-800D-0144EEE75E6B}">
      <dgm:prSet phldrT="[Text]"/>
      <dgm:spPr/>
      <dgm:t>
        <a:bodyPr/>
        <a:lstStyle/>
        <a:p>
          <a:r>
            <a:rPr lang="en-US" dirty="0" smtClean="0"/>
            <a:t>universal reach</a:t>
          </a:r>
          <a:endParaRPr lang="en-US" dirty="0"/>
        </a:p>
      </dgm:t>
    </dgm:pt>
    <dgm:pt modelId="{8E442C29-E917-534E-B742-0129953EF999}" type="parTrans" cxnId="{39FA9E34-FDC3-4A4B-B392-05C2986D66EE}">
      <dgm:prSet/>
      <dgm:spPr/>
      <dgm:t>
        <a:bodyPr/>
        <a:lstStyle/>
        <a:p>
          <a:endParaRPr lang="en-US"/>
        </a:p>
      </dgm:t>
    </dgm:pt>
    <dgm:pt modelId="{BE1B69AA-3384-F442-A158-512554DB8141}" type="sibTrans" cxnId="{39FA9E34-FDC3-4A4B-B392-05C2986D66EE}">
      <dgm:prSet/>
      <dgm:spPr/>
      <dgm:t>
        <a:bodyPr/>
        <a:lstStyle/>
        <a:p>
          <a:endParaRPr lang="en-US"/>
        </a:p>
      </dgm:t>
    </dgm:pt>
    <dgm:pt modelId="{E954E432-A0F5-4340-A0B0-80EE1B7077EF}">
      <dgm:prSet phldrT="[Text]"/>
      <dgm:spPr/>
      <dgm:t>
        <a:bodyPr/>
        <a:lstStyle/>
        <a:p>
          <a:r>
            <a:rPr lang="en-US" dirty="0" smtClean="0"/>
            <a:t>power</a:t>
          </a:r>
          <a:endParaRPr lang="en-US" dirty="0"/>
        </a:p>
      </dgm:t>
    </dgm:pt>
    <dgm:pt modelId="{9118309D-1AF9-B942-A9FF-9A64AAD86A90}" type="parTrans" cxnId="{F44EBB52-FA6B-E748-9202-1CE08A7A64B8}">
      <dgm:prSet/>
      <dgm:spPr/>
      <dgm:t>
        <a:bodyPr/>
        <a:lstStyle/>
        <a:p>
          <a:endParaRPr lang="en-US"/>
        </a:p>
      </dgm:t>
    </dgm:pt>
    <dgm:pt modelId="{42F982D6-481A-C641-978C-9C41D7B76248}" type="sibTrans" cxnId="{F44EBB52-FA6B-E748-9202-1CE08A7A64B8}">
      <dgm:prSet/>
      <dgm:spPr/>
      <dgm:t>
        <a:bodyPr/>
        <a:lstStyle/>
        <a:p>
          <a:endParaRPr lang="en-US"/>
        </a:p>
      </dgm:t>
    </dgm:pt>
    <dgm:pt modelId="{14EE99DD-09E7-E946-9BEB-5F84843D1991}">
      <dgm:prSet phldrT="[Text]"/>
      <dgm:spPr/>
      <dgm:t>
        <a:bodyPr/>
        <a:lstStyle/>
        <a:p>
          <a:r>
            <a:rPr lang="en-US" dirty="0" smtClean="0"/>
            <a:t>inter network</a:t>
          </a:r>
          <a:endParaRPr lang="en-US" dirty="0"/>
        </a:p>
      </dgm:t>
    </dgm:pt>
    <dgm:pt modelId="{4AF5A2F3-1D5A-4D43-9ED5-25105ACEB4A0}" type="parTrans" cxnId="{FAA396A0-BEDB-9C45-A7DD-2885C9701937}">
      <dgm:prSet/>
      <dgm:spPr/>
      <dgm:t>
        <a:bodyPr/>
        <a:lstStyle/>
        <a:p>
          <a:endParaRPr lang="en-US"/>
        </a:p>
      </dgm:t>
    </dgm:pt>
    <dgm:pt modelId="{03E43EF9-436F-4D4C-A42F-8173B70C21C7}" type="sibTrans" cxnId="{FAA396A0-BEDB-9C45-A7DD-2885C9701937}">
      <dgm:prSet/>
      <dgm:spPr/>
      <dgm:t>
        <a:bodyPr/>
        <a:lstStyle/>
        <a:p>
          <a:endParaRPr lang="en-US"/>
        </a:p>
      </dgm:t>
    </dgm:pt>
    <dgm:pt modelId="{65E781D5-7622-A240-9078-353434E41010}">
      <dgm:prSet phldrT="[Text]"/>
      <dgm:spPr/>
      <dgm:t>
        <a:bodyPr/>
        <a:lstStyle/>
        <a:p>
          <a:r>
            <a:rPr lang="en-US" dirty="0" smtClean="0"/>
            <a:t>interconnection</a:t>
          </a:r>
          <a:endParaRPr lang="en-US" dirty="0"/>
        </a:p>
      </dgm:t>
    </dgm:pt>
    <dgm:pt modelId="{CCA6D15F-3FDB-3549-9AA5-7F3E7436DC5B}" type="parTrans" cxnId="{6DE67E4C-CF62-3D4B-8C55-1BC046CBA1B8}">
      <dgm:prSet/>
      <dgm:spPr/>
      <dgm:t>
        <a:bodyPr/>
        <a:lstStyle/>
        <a:p>
          <a:endParaRPr lang="en-US"/>
        </a:p>
      </dgm:t>
    </dgm:pt>
    <dgm:pt modelId="{5265045C-AED4-184C-A604-CEF5B22F595F}" type="sibTrans" cxnId="{6DE67E4C-CF62-3D4B-8C55-1BC046CBA1B8}">
      <dgm:prSet/>
      <dgm:spPr/>
      <dgm:t>
        <a:bodyPr/>
        <a:lstStyle/>
        <a:p>
          <a:endParaRPr lang="en-US"/>
        </a:p>
      </dgm:t>
    </dgm:pt>
    <dgm:pt modelId="{C5A3CF15-86B0-8247-9A59-3AFB6734CDB7}">
      <dgm:prSet phldrT="[Text]"/>
      <dgm:spPr/>
      <dgm:t>
        <a:bodyPr/>
        <a:lstStyle/>
        <a:p>
          <a:r>
            <a:rPr lang="en-US" dirty="0" smtClean="0"/>
            <a:t>reliability</a:t>
          </a:r>
          <a:endParaRPr lang="en-US" dirty="0"/>
        </a:p>
      </dgm:t>
    </dgm:pt>
    <dgm:pt modelId="{19E31D1F-30EC-F943-BD63-1842F3850BC0}" type="parTrans" cxnId="{39CBD331-B281-2C40-BF04-E7CE03CFBAE7}">
      <dgm:prSet/>
      <dgm:spPr/>
      <dgm:t>
        <a:bodyPr/>
        <a:lstStyle/>
        <a:p>
          <a:endParaRPr lang="en-US"/>
        </a:p>
      </dgm:t>
    </dgm:pt>
    <dgm:pt modelId="{6B471CC9-EC6D-B845-AFF6-8965C80B7DDD}" type="sibTrans" cxnId="{39CBD331-B281-2C40-BF04-E7CE03CFBAE7}">
      <dgm:prSet/>
      <dgm:spPr/>
      <dgm:t>
        <a:bodyPr/>
        <a:lstStyle/>
        <a:p>
          <a:endParaRPr lang="en-US"/>
        </a:p>
      </dgm:t>
    </dgm:pt>
    <dgm:pt modelId="{796B3185-891C-4849-9473-6D41ECDFA934}">
      <dgm:prSet phldrT="[Text]"/>
      <dgm:spPr/>
      <dgm:t>
        <a:bodyPr/>
        <a:lstStyle/>
        <a:p>
          <a:r>
            <a:rPr lang="en-US" dirty="0" smtClean="0"/>
            <a:t>consumer protection</a:t>
          </a:r>
          <a:endParaRPr lang="en-US" dirty="0"/>
        </a:p>
      </dgm:t>
    </dgm:pt>
    <dgm:pt modelId="{56F76D23-D7B1-A841-B304-A82B45D4B16A}" type="parTrans" cxnId="{A8C696B6-1BA8-5B41-BB66-AD90924077E3}">
      <dgm:prSet/>
      <dgm:spPr/>
      <dgm:t>
        <a:bodyPr/>
        <a:lstStyle/>
        <a:p>
          <a:endParaRPr lang="en-US"/>
        </a:p>
      </dgm:t>
    </dgm:pt>
    <dgm:pt modelId="{A1F4F8E2-1CA9-2246-A9C6-6435F47FDDFF}" type="sibTrans" cxnId="{A8C696B6-1BA8-5B41-BB66-AD90924077E3}">
      <dgm:prSet/>
      <dgm:spPr/>
      <dgm:t>
        <a:bodyPr/>
        <a:lstStyle/>
        <a:p>
          <a:endParaRPr lang="en-US"/>
        </a:p>
      </dgm:t>
    </dgm:pt>
    <dgm:pt modelId="{CFFD3E03-DD4D-9A47-A509-802830426A9E}">
      <dgm:prSet phldrT="[Text]"/>
      <dgm:spPr/>
      <dgm:t>
        <a:bodyPr/>
        <a:lstStyle/>
        <a:p>
          <a:r>
            <a:rPr lang="en-US" dirty="0" smtClean="0"/>
            <a:t>911</a:t>
          </a:r>
          <a:endParaRPr lang="en-US" dirty="0"/>
        </a:p>
      </dgm:t>
    </dgm:pt>
    <dgm:pt modelId="{3C7EB95F-3BAB-F945-AEBF-C0A190C4DB2B}" type="parTrans" cxnId="{9B975660-6F79-F641-A4EF-C6307745CD22}">
      <dgm:prSet/>
      <dgm:spPr/>
      <dgm:t>
        <a:bodyPr/>
        <a:lstStyle/>
        <a:p>
          <a:endParaRPr lang="en-US"/>
        </a:p>
      </dgm:t>
    </dgm:pt>
    <dgm:pt modelId="{33B178CF-AAE8-D54B-8A28-013DFE2E52ED}" type="sibTrans" cxnId="{9B975660-6F79-F641-A4EF-C6307745CD22}">
      <dgm:prSet/>
      <dgm:spPr/>
      <dgm:t>
        <a:bodyPr/>
        <a:lstStyle/>
        <a:p>
          <a:endParaRPr lang="en-US"/>
        </a:p>
      </dgm:t>
    </dgm:pt>
    <dgm:pt modelId="{9EEE0093-4429-8947-846D-9619EB6029C5}">
      <dgm:prSet phldrT="[Text]"/>
      <dgm:spPr/>
      <dgm:t>
        <a:bodyPr/>
        <a:lstStyle/>
        <a:p>
          <a:r>
            <a:rPr lang="en-US" dirty="0" smtClean="0"/>
            <a:t>numbering</a:t>
          </a:r>
          <a:endParaRPr lang="en-US" dirty="0"/>
        </a:p>
      </dgm:t>
    </dgm:pt>
    <dgm:pt modelId="{4619F6C2-A77C-6542-8F81-0C222DF4683C}" type="parTrans" cxnId="{77AC0F3B-8AE4-8543-84A2-3FA33AA7ECFE}">
      <dgm:prSet/>
      <dgm:spPr/>
      <dgm:t>
        <a:bodyPr/>
        <a:lstStyle/>
        <a:p>
          <a:endParaRPr lang="en-US"/>
        </a:p>
      </dgm:t>
    </dgm:pt>
    <dgm:pt modelId="{5C0AA65B-56CE-9140-B40D-EF7AA72C3CA5}" type="sibTrans" cxnId="{77AC0F3B-8AE4-8543-84A2-3FA33AA7ECFE}">
      <dgm:prSet/>
      <dgm:spPr/>
      <dgm:t>
        <a:bodyPr/>
        <a:lstStyle/>
        <a:p>
          <a:endParaRPr lang="en-US"/>
        </a:p>
      </dgm:t>
    </dgm:pt>
    <dgm:pt modelId="{8ABCADA6-0243-0D43-8055-D67F0F744A3B}" type="pres">
      <dgm:prSet presAssocID="{E521191D-879A-8549-9CAA-914ACBF4E0FD}" presName="diagram" presStyleCnt="0">
        <dgm:presLayoutVars>
          <dgm:chPref val="1"/>
          <dgm:dir/>
          <dgm:animOne val="branch"/>
          <dgm:animLvl val="lvl"/>
          <dgm:resizeHandles val="exact"/>
        </dgm:presLayoutVars>
      </dgm:prSet>
      <dgm:spPr/>
      <dgm:t>
        <a:bodyPr/>
        <a:lstStyle/>
        <a:p>
          <a:endParaRPr lang="en-US"/>
        </a:p>
      </dgm:t>
    </dgm:pt>
    <dgm:pt modelId="{23ED0A7E-A689-5D45-AC7E-4932A3F05CBB}" type="pres">
      <dgm:prSet presAssocID="{7A490267-43B2-3F43-8F38-D2E082B4269E}" presName="root1" presStyleCnt="0"/>
      <dgm:spPr/>
      <dgm:t>
        <a:bodyPr/>
        <a:lstStyle/>
        <a:p>
          <a:endParaRPr lang="en-US"/>
        </a:p>
      </dgm:t>
    </dgm:pt>
    <dgm:pt modelId="{FB0E4F46-19B9-E94C-827F-D81098078775}" type="pres">
      <dgm:prSet presAssocID="{7A490267-43B2-3F43-8F38-D2E082B4269E}" presName="LevelOneTextNode" presStyleLbl="node0" presStyleIdx="0" presStyleCnt="1">
        <dgm:presLayoutVars>
          <dgm:chPref val="3"/>
        </dgm:presLayoutVars>
      </dgm:prSet>
      <dgm:spPr/>
      <dgm:t>
        <a:bodyPr/>
        <a:lstStyle/>
        <a:p>
          <a:endParaRPr lang="en-US"/>
        </a:p>
      </dgm:t>
    </dgm:pt>
    <dgm:pt modelId="{B71D4843-B875-3E4F-BA6D-E74FA3CF0B4E}" type="pres">
      <dgm:prSet presAssocID="{7A490267-43B2-3F43-8F38-D2E082B4269E}" presName="level2hierChild" presStyleCnt="0"/>
      <dgm:spPr/>
      <dgm:t>
        <a:bodyPr/>
        <a:lstStyle/>
        <a:p>
          <a:endParaRPr lang="en-US"/>
        </a:p>
      </dgm:t>
    </dgm:pt>
    <dgm:pt modelId="{BB9B9D2A-0CCF-984A-8EB9-C970B06B58B1}" type="pres">
      <dgm:prSet presAssocID="{60F47B4C-9A7B-8745-AE19-4D8303E37DF9}" presName="conn2-1" presStyleLbl="parChTrans1D2" presStyleIdx="0" presStyleCnt="2"/>
      <dgm:spPr/>
      <dgm:t>
        <a:bodyPr/>
        <a:lstStyle/>
        <a:p>
          <a:endParaRPr lang="en-US"/>
        </a:p>
      </dgm:t>
    </dgm:pt>
    <dgm:pt modelId="{18183B2C-799F-4E4B-99CD-D38C2717E765}" type="pres">
      <dgm:prSet presAssocID="{60F47B4C-9A7B-8745-AE19-4D8303E37DF9}" presName="connTx" presStyleLbl="parChTrans1D2" presStyleIdx="0" presStyleCnt="2"/>
      <dgm:spPr/>
      <dgm:t>
        <a:bodyPr/>
        <a:lstStyle/>
        <a:p>
          <a:endParaRPr lang="en-US"/>
        </a:p>
      </dgm:t>
    </dgm:pt>
    <dgm:pt modelId="{A881DB57-09D5-1349-94C6-539F13430881}" type="pres">
      <dgm:prSet presAssocID="{9D58F7BA-F9EF-EE41-9E92-DDFE76772078}" presName="root2" presStyleCnt="0"/>
      <dgm:spPr/>
      <dgm:t>
        <a:bodyPr/>
        <a:lstStyle/>
        <a:p>
          <a:endParaRPr lang="en-US"/>
        </a:p>
      </dgm:t>
    </dgm:pt>
    <dgm:pt modelId="{B3CBC0FF-19BE-194E-9433-8C1BD1B7FBEE}" type="pres">
      <dgm:prSet presAssocID="{9D58F7BA-F9EF-EE41-9E92-DDFE76772078}" presName="LevelTwoTextNode" presStyleLbl="node2" presStyleIdx="0" presStyleCnt="2">
        <dgm:presLayoutVars>
          <dgm:chPref val="3"/>
        </dgm:presLayoutVars>
      </dgm:prSet>
      <dgm:spPr/>
      <dgm:t>
        <a:bodyPr/>
        <a:lstStyle/>
        <a:p>
          <a:endParaRPr lang="en-US"/>
        </a:p>
      </dgm:t>
    </dgm:pt>
    <dgm:pt modelId="{2D02F7AF-3971-D64A-8ACC-9AC8D53C3FAB}" type="pres">
      <dgm:prSet presAssocID="{9D58F7BA-F9EF-EE41-9E92-DDFE76772078}" presName="level3hierChild" presStyleCnt="0"/>
      <dgm:spPr/>
      <dgm:t>
        <a:bodyPr/>
        <a:lstStyle/>
        <a:p>
          <a:endParaRPr lang="en-US"/>
        </a:p>
      </dgm:t>
    </dgm:pt>
    <dgm:pt modelId="{1536ABCD-30B9-7D47-8C8C-EBBE04ACA73A}" type="pres">
      <dgm:prSet presAssocID="{8E442C29-E917-534E-B742-0129953EF999}" presName="conn2-1" presStyleLbl="parChTrans1D3" presStyleIdx="0" presStyleCnt="7"/>
      <dgm:spPr/>
      <dgm:t>
        <a:bodyPr/>
        <a:lstStyle/>
        <a:p>
          <a:endParaRPr lang="en-US"/>
        </a:p>
      </dgm:t>
    </dgm:pt>
    <dgm:pt modelId="{C9E2D99F-5308-AC4A-A459-E186374AB0CA}" type="pres">
      <dgm:prSet presAssocID="{8E442C29-E917-534E-B742-0129953EF999}" presName="connTx" presStyleLbl="parChTrans1D3" presStyleIdx="0" presStyleCnt="7"/>
      <dgm:spPr/>
      <dgm:t>
        <a:bodyPr/>
        <a:lstStyle/>
        <a:p>
          <a:endParaRPr lang="en-US"/>
        </a:p>
      </dgm:t>
    </dgm:pt>
    <dgm:pt modelId="{99499201-9AA4-2A45-9361-71C9D5442702}" type="pres">
      <dgm:prSet presAssocID="{B131D1C7-EE8A-EB4F-800D-0144EEE75E6B}" presName="root2" presStyleCnt="0"/>
      <dgm:spPr/>
      <dgm:t>
        <a:bodyPr/>
        <a:lstStyle/>
        <a:p>
          <a:endParaRPr lang="en-US"/>
        </a:p>
      </dgm:t>
    </dgm:pt>
    <dgm:pt modelId="{457307F3-27A4-E94F-A848-507363405D8E}" type="pres">
      <dgm:prSet presAssocID="{B131D1C7-EE8A-EB4F-800D-0144EEE75E6B}" presName="LevelTwoTextNode" presStyleLbl="node3" presStyleIdx="0" presStyleCnt="7">
        <dgm:presLayoutVars>
          <dgm:chPref val="3"/>
        </dgm:presLayoutVars>
      </dgm:prSet>
      <dgm:spPr/>
      <dgm:t>
        <a:bodyPr/>
        <a:lstStyle/>
        <a:p>
          <a:endParaRPr lang="en-US"/>
        </a:p>
      </dgm:t>
    </dgm:pt>
    <dgm:pt modelId="{A0D93175-29BD-534D-AAF0-B99BFC312DE6}" type="pres">
      <dgm:prSet presAssocID="{B131D1C7-EE8A-EB4F-800D-0144EEE75E6B}" presName="level3hierChild" presStyleCnt="0"/>
      <dgm:spPr/>
      <dgm:t>
        <a:bodyPr/>
        <a:lstStyle/>
        <a:p>
          <a:endParaRPr lang="en-US"/>
        </a:p>
      </dgm:t>
    </dgm:pt>
    <dgm:pt modelId="{84C97230-1666-9841-B184-8C1E538D0E1A}" type="pres">
      <dgm:prSet presAssocID="{9118309D-1AF9-B942-A9FF-9A64AAD86A90}" presName="conn2-1" presStyleLbl="parChTrans1D3" presStyleIdx="1" presStyleCnt="7"/>
      <dgm:spPr/>
      <dgm:t>
        <a:bodyPr/>
        <a:lstStyle/>
        <a:p>
          <a:endParaRPr lang="en-US"/>
        </a:p>
      </dgm:t>
    </dgm:pt>
    <dgm:pt modelId="{4F41FE1E-B032-EE4A-8038-AB5325C516FF}" type="pres">
      <dgm:prSet presAssocID="{9118309D-1AF9-B942-A9FF-9A64AAD86A90}" presName="connTx" presStyleLbl="parChTrans1D3" presStyleIdx="1" presStyleCnt="7"/>
      <dgm:spPr/>
      <dgm:t>
        <a:bodyPr/>
        <a:lstStyle/>
        <a:p>
          <a:endParaRPr lang="en-US"/>
        </a:p>
      </dgm:t>
    </dgm:pt>
    <dgm:pt modelId="{79E95EEA-A231-3342-BE9A-AF4B81C88B85}" type="pres">
      <dgm:prSet presAssocID="{E954E432-A0F5-4340-A0B0-80EE1B7077EF}" presName="root2" presStyleCnt="0"/>
      <dgm:spPr/>
      <dgm:t>
        <a:bodyPr/>
        <a:lstStyle/>
        <a:p>
          <a:endParaRPr lang="en-US"/>
        </a:p>
      </dgm:t>
    </dgm:pt>
    <dgm:pt modelId="{03EE351E-3FB7-B04C-9871-80CCDF318982}" type="pres">
      <dgm:prSet presAssocID="{E954E432-A0F5-4340-A0B0-80EE1B7077EF}" presName="LevelTwoTextNode" presStyleLbl="node3" presStyleIdx="1" presStyleCnt="7">
        <dgm:presLayoutVars>
          <dgm:chPref val="3"/>
        </dgm:presLayoutVars>
      </dgm:prSet>
      <dgm:spPr/>
      <dgm:t>
        <a:bodyPr/>
        <a:lstStyle/>
        <a:p>
          <a:endParaRPr lang="en-US"/>
        </a:p>
      </dgm:t>
    </dgm:pt>
    <dgm:pt modelId="{50FB9C0C-E91E-4044-96E0-EEFAC5F90B14}" type="pres">
      <dgm:prSet presAssocID="{E954E432-A0F5-4340-A0B0-80EE1B7077EF}" presName="level3hierChild" presStyleCnt="0"/>
      <dgm:spPr/>
      <dgm:t>
        <a:bodyPr/>
        <a:lstStyle/>
        <a:p>
          <a:endParaRPr lang="en-US"/>
        </a:p>
      </dgm:t>
    </dgm:pt>
    <dgm:pt modelId="{10AA99B9-FDCC-B64C-A6FD-F88AFC7F7F15}" type="pres">
      <dgm:prSet presAssocID="{19E31D1F-30EC-F943-BD63-1842F3850BC0}" presName="conn2-1" presStyleLbl="parChTrans1D3" presStyleIdx="2" presStyleCnt="7"/>
      <dgm:spPr/>
      <dgm:t>
        <a:bodyPr/>
        <a:lstStyle/>
        <a:p>
          <a:endParaRPr lang="en-US"/>
        </a:p>
      </dgm:t>
    </dgm:pt>
    <dgm:pt modelId="{D0B72057-164D-6342-840A-001046FBC31B}" type="pres">
      <dgm:prSet presAssocID="{19E31D1F-30EC-F943-BD63-1842F3850BC0}" presName="connTx" presStyleLbl="parChTrans1D3" presStyleIdx="2" presStyleCnt="7"/>
      <dgm:spPr/>
      <dgm:t>
        <a:bodyPr/>
        <a:lstStyle/>
        <a:p>
          <a:endParaRPr lang="en-US"/>
        </a:p>
      </dgm:t>
    </dgm:pt>
    <dgm:pt modelId="{1E78CE32-1BC7-D042-8760-D6AE99EE775E}" type="pres">
      <dgm:prSet presAssocID="{C5A3CF15-86B0-8247-9A59-3AFB6734CDB7}" presName="root2" presStyleCnt="0"/>
      <dgm:spPr/>
      <dgm:t>
        <a:bodyPr/>
        <a:lstStyle/>
        <a:p>
          <a:endParaRPr lang="en-US"/>
        </a:p>
      </dgm:t>
    </dgm:pt>
    <dgm:pt modelId="{747A1526-45FC-9949-9266-09399F25BB19}" type="pres">
      <dgm:prSet presAssocID="{C5A3CF15-86B0-8247-9A59-3AFB6734CDB7}" presName="LevelTwoTextNode" presStyleLbl="node3" presStyleIdx="2" presStyleCnt="7">
        <dgm:presLayoutVars>
          <dgm:chPref val="3"/>
        </dgm:presLayoutVars>
      </dgm:prSet>
      <dgm:spPr/>
      <dgm:t>
        <a:bodyPr/>
        <a:lstStyle/>
        <a:p>
          <a:endParaRPr lang="en-US"/>
        </a:p>
      </dgm:t>
    </dgm:pt>
    <dgm:pt modelId="{086FDDA7-6A48-2C4D-82B1-DFD9C56F7C24}" type="pres">
      <dgm:prSet presAssocID="{C5A3CF15-86B0-8247-9A59-3AFB6734CDB7}" presName="level3hierChild" presStyleCnt="0"/>
      <dgm:spPr/>
      <dgm:t>
        <a:bodyPr/>
        <a:lstStyle/>
        <a:p>
          <a:endParaRPr lang="en-US"/>
        </a:p>
      </dgm:t>
    </dgm:pt>
    <dgm:pt modelId="{BC3EE530-611E-594E-BD8E-366C30C3710D}" type="pres">
      <dgm:prSet presAssocID="{56F76D23-D7B1-A841-B304-A82B45D4B16A}" presName="conn2-1" presStyleLbl="parChTrans1D3" presStyleIdx="3" presStyleCnt="7"/>
      <dgm:spPr/>
      <dgm:t>
        <a:bodyPr/>
        <a:lstStyle/>
        <a:p>
          <a:endParaRPr lang="en-US"/>
        </a:p>
      </dgm:t>
    </dgm:pt>
    <dgm:pt modelId="{91E20F6E-523C-664B-B79F-BF9C57A527F1}" type="pres">
      <dgm:prSet presAssocID="{56F76D23-D7B1-A841-B304-A82B45D4B16A}" presName="connTx" presStyleLbl="parChTrans1D3" presStyleIdx="3" presStyleCnt="7"/>
      <dgm:spPr/>
      <dgm:t>
        <a:bodyPr/>
        <a:lstStyle/>
        <a:p>
          <a:endParaRPr lang="en-US"/>
        </a:p>
      </dgm:t>
    </dgm:pt>
    <dgm:pt modelId="{45F8FCF6-145E-504F-B214-2BDC34804E87}" type="pres">
      <dgm:prSet presAssocID="{796B3185-891C-4849-9473-6D41ECDFA934}" presName="root2" presStyleCnt="0"/>
      <dgm:spPr/>
      <dgm:t>
        <a:bodyPr/>
        <a:lstStyle/>
        <a:p>
          <a:endParaRPr lang="en-US"/>
        </a:p>
      </dgm:t>
    </dgm:pt>
    <dgm:pt modelId="{7649C0B2-1BCB-A14C-87A2-47B87876EB7F}" type="pres">
      <dgm:prSet presAssocID="{796B3185-891C-4849-9473-6D41ECDFA934}" presName="LevelTwoTextNode" presStyleLbl="node3" presStyleIdx="3" presStyleCnt="7">
        <dgm:presLayoutVars>
          <dgm:chPref val="3"/>
        </dgm:presLayoutVars>
      </dgm:prSet>
      <dgm:spPr/>
      <dgm:t>
        <a:bodyPr/>
        <a:lstStyle/>
        <a:p>
          <a:endParaRPr lang="en-US"/>
        </a:p>
      </dgm:t>
    </dgm:pt>
    <dgm:pt modelId="{A9936690-A527-1E44-9378-D8C924D067CF}" type="pres">
      <dgm:prSet presAssocID="{796B3185-891C-4849-9473-6D41ECDFA934}" presName="level3hierChild" presStyleCnt="0"/>
      <dgm:spPr/>
      <dgm:t>
        <a:bodyPr/>
        <a:lstStyle/>
        <a:p>
          <a:endParaRPr lang="en-US"/>
        </a:p>
      </dgm:t>
    </dgm:pt>
    <dgm:pt modelId="{1C6D3AD0-10B2-C84F-9D83-F7509F85F4E9}" type="pres">
      <dgm:prSet presAssocID="{4AF5A2F3-1D5A-4D43-9ED5-25105ACEB4A0}" presName="conn2-1" presStyleLbl="parChTrans1D2" presStyleIdx="1" presStyleCnt="2"/>
      <dgm:spPr/>
      <dgm:t>
        <a:bodyPr/>
        <a:lstStyle/>
        <a:p>
          <a:endParaRPr lang="en-US"/>
        </a:p>
      </dgm:t>
    </dgm:pt>
    <dgm:pt modelId="{2B464EF5-D7E0-1C4E-8832-7689FEAE5BA5}" type="pres">
      <dgm:prSet presAssocID="{4AF5A2F3-1D5A-4D43-9ED5-25105ACEB4A0}" presName="connTx" presStyleLbl="parChTrans1D2" presStyleIdx="1" presStyleCnt="2"/>
      <dgm:spPr/>
      <dgm:t>
        <a:bodyPr/>
        <a:lstStyle/>
        <a:p>
          <a:endParaRPr lang="en-US"/>
        </a:p>
      </dgm:t>
    </dgm:pt>
    <dgm:pt modelId="{ED147EA7-C9D3-414C-ABD3-E997BDF09837}" type="pres">
      <dgm:prSet presAssocID="{14EE99DD-09E7-E946-9BEB-5F84843D1991}" presName="root2" presStyleCnt="0"/>
      <dgm:spPr/>
      <dgm:t>
        <a:bodyPr/>
        <a:lstStyle/>
        <a:p>
          <a:endParaRPr lang="en-US"/>
        </a:p>
      </dgm:t>
    </dgm:pt>
    <dgm:pt modelId="{0BFAE4A3-1446-504F-8634-26BA5586E78A}" type="pres">
      <dgm:prSet presAssocID="{14EE99DD-09E7-E946-9BEB-5F84843D1991}" presName="LevelTwoTextNode" presStyleLbl="node2" presStyleIdx="1" presStyleCnt="2">
        <dgm:presLayoutVars>
          <dgm:chPref val="3"/>
        </dgm:presLayoutVars>
      </dgm:prSet>
      <dgm:spPr/>
      <dgm:t>
        <a:bodyPr/>
        <a:lstStyle/>
        <a:p>
          <a:endParaRPr lang="en-US"/>
        </a:p>
      </dgm:t>
    </dgm:pt>
    <dgm:pt modelId="{1E3DE53E-06EA-294C-965C-AC5CA2085166}" type="pres">
      <dgm:prSet presAssocID="{14EE99DD-09E7-E946-9BEB-5F84843D1991}" presName="level3hierChild" presStyleCnt="0"/>
      <dgm:spPr/>
      <dgm:t>
        <a:bodyPr/>
        <a:lstStyle/>
        <a:p>
          <a:endParaRPr lang="en-US"/>
        </a:p>
      </dgm:t>
    </dgm:pt>
    <dgm:pt modelId="{8CCAF61B-AFC7-5247-A426-A9B2567496BD}" type="pres">
      <dgm:prSet presAssocID="{CCA6D15F-3FDB-3549-9AA5-7F3E7436DC5B}" presName="conn2-1" presStyleLbl="parChTrans1D3" presStyleIdx="4" presStyleCnt="7"/>
      <dgm:spPr/>
      <dgm:t>
        <a:bodyPr/>
        <a:lstStyle/>
        <a:p>
          <a:endParaRPr lang="en-US"/>
        </a:p>
      </dgm:t>
    </dgm:pt>
    <dgm:pt modelId="{ED516E79-8E71-354C-8C30-10B438F69724}" type="pres">
      <dgm:prSet presAssocID="{CCA6D15F-3FDB-3549-9AA5-7F3E7436DC5B}" presName="connTx" presStyleLbl="parChTrans1D3" presStyleIdx="4" presStyleCnt="7"/>
      <dgm:spPr/>
      <dgm:t>
        <a:bodyPr/>
        <a:lstStyle/>
        <a:p>
          <a:endParaRPr lang="en-US"/>
        </a:p>
      </dgm:t>
    </dgm:pt>
    <dgm:pt modelId="{ED74138B-2C61-9542-92FA-D48B47C72FF2}" type="pres">
      <dgm:prSet presAssocID="{65E781D5-7622-A240-9078-353434E41010}" presName="root2" presStyleCnt="0"/>
      <dgm:spPr/>
      <dgm:t>
        <a:bodyPr/>
        <a:lstStyle/>
        <a:p>
          <a:endParaRPr lang="en-US"/>
        </a:p>
      </dgm:t>
    </dgm:pt>
    <dgm:pt modelId="{A7FA1A2F-7287-2C48-9052-E3A527AA63B6}" type="pres">
      <dgm:prSet presAssocID="{65E781D5-7622-A240-9078-353434E41010}" presName="LevelTwoTextNode" presStyleLbl="node3" presStyleIdx="4" presStyleCnt="7">
        <dgm:presLayoutVars>
          <dgm:chPref val="3"/>
        </dgm:presLayoutVars>
      </dgm:prSet>
      <dgm:spPr/>
      <dgm:t>
        <a:bodyPr/>
        <a:lstStyle/>
        <a:p>
          <a:endParaRPr lang="en-US"/>
        </a:p>
      </dgm:t>
    </dgm:pt>
    <dgm:pt modelId="{844E1B7E-0E62-D744-B950-9DD538C6CEE3}" type="pres">
      <dgm:prSet presAssocID="{65E781D5-7622-A240-9078-353434E41010}" presName="level3hierChild" presStyleCnt="0"/>
      <dgm:spPr/>
      <dgm:t>
        <a:bodyPr/>
        <a:lstStyle/>
        <a:p>
          <a:endParaRPr lang="en-US"/>
        </a:p>
      </dgm:t>
    </dgm:pt>
    <dgm:pt modelId="{3FA60A5C-2D1B-A14D-A569-71DEAC1FDFD0}" type="pres">
      <dgm:prSet presAssocID="{3C7EB95F-3BAB-F945-AEBF-C0A190C4DB2B}" presName="conn2-1" presStyleLbl="parChTrans1D3" presStyleIdx="5" presStyleCnt="7"/>
      <dgm:spPr/>
      <dgm:t>
        <a:bodyPr/>
        <a:lstStyle/>
        <a:p>
          <a:endParaRPr lang="en-US"/>
        </a:p>
      </dgm:t>
    </dgm:pt>
    <dgm:pt modelId="{8A712AB1-000D-9041-BF85-28BA77D87B46}" type="pres">
      <dgm:prSet presAssocID="{3C7EB95F-3BAB-F945-AEBF-C0A190C4DB2B}" presName="connTx" presStyleLbl="parChTrans1D3" presStyleIdx="5" presStyleCnt="7"/>
      <dgm:spPr/>
      <dgm:t>
        <a:bodyPr/>
        <a:lstStyle/>
        <a:p>
          <a:endParaRPr lang="en-US"/>
        </a:p>
      </dgm:t>
    </dgm:pt>
    <dgm:pt modelId="{34B17E18-9A30-0B46-B855-2DE5F0F42C81}" type="pres">
      <dgm:prSet presAssocID="{CFFD3E03-DD4D-9A47-A509-802830426A9E}" presName="root2" presStyleCnt="0"/>
      <dgm:spPr/>
      <dgm:t>
        <a:bodyPr/>
        <a:lstStyle/>
        <a:p>
          <a:endParaRPr lang="en-US"/>
        </a:p>
      </dgm:t>
    </dgm:pt>
    <dgm:pt modelId="{587F4087-9B9F-9F4A-9FB3-ACB1FD2E037E}" type="pres">
      <dgm:prSet presAssocID="{CFFD3E03-DD4D-9A47-A509-802830426A9E}" presName="LevelTwoTextNode" presStyleLbl="node3" presStyleIdx="5" presStyleCnt="7">
        <dgm:presLayoutVars>
          <dgm:chPref val="3"/>
        </dgm:presLayoutVars>
      </dgm:prSet>
      <dgm:spPr/>
      <dgm:t>
        <a:bodyPr/>
        <a:lstStyle/>
        <a:p>
          <a:endParaRPr lang="en-US"/>
        </a:p>
      </dgm:t>
    </dgm:pt>
    <dgm:pt modelId="{99731D6D-721F-D846-B179-B9A1EE38E054}" type="pres">
      <dgm:prSet presAssocID="{CFFD3E03-DD4D-9A47-A509-802830426A9E}" presName="level3hierChild" presStyleCnt="0"/>
      <dgm:spPr/>
      <dgm:t>
        <a:bodyPr/>
        <a:lstStyle/>
        <a:p>
          <a:endParaRPr lang="en-US"/>
        </a:p>
      </dgm:t>
    </dgm:pt>
    <dgm:pt modelId="{16B2ED86-F230-444F-A794-A50EB13E089B}" type="pres">
      <dgm:prSet presAssocID="{4619F6C2-A77C-6542-8F81-0C222DF4683C}" presName="conn2-1" presStyleLbl="parChTrans1D3" presStyleIdx="6" presStyleCnt="7"/>
      <dgm:spPr/>
      <dgm:t>
        <a:bodyPr/>
        <a:lstStyle/>
        <a:p>
          <a:endParaRPr lang="en-US"/>
        </a:p>
      </dgm:t>
    </dgm:pt>
    <dgm:pt modelId="{5F315FF4-041C-A84D-8A76-57A5EDB05B17}" type="pres">
      <dgm:prSet presAssocID="{4619F6C2-A77C-6542-8F81-0C222DF4683C}" presName="connTx" presStyleLbl="parChTrans1D3" presStyleIdx="6" presStyleCnt="7"/>
      <dgm:spPr/>
      <dgm:t>
        <a:bodyPr/>
        <a:lstStyle/>
        <a:p>
          <a:endParaRPr lang="en-US"/>
        </a:p>
      </dgm:t>
    </dgm:pt>
    <dgm:pt modelId="{5D2E105D-32CA-7541-BB85-526A401F2E54}" type="pres">
      <dgm:prSet presAssocID="{9EEE0093-4429-8947-846D-9619EB6029C5}" presName="root2" presStyleCnt="0"/>
      <dgm:spPr/>
      <dgm:t>
        <a:bodyPr/>
        <a:lstStyle/>
        <a:p>
          <a:endParaRPr lang="en-US"/>
        </a:p>
      </dgm:t>
    </dgm:pt>
    <dgm:pt modelId="{A6854B21-FD63-4B4B-ACF1-02F6E26AC392}" type="pres">
      <dgm:prSet presAssocID="{9EEE0093-4429-8947-846D-9619EB6029C5}" presName="LevelTwoTextNode" presStyleLbl="node3" presStyleIdx="6" presStyleCnt="7">
        <dgm:presLayoutVars>
          <dgm:chPref val="3"/>
        </dgm:presLayoutVars>
      </dgm:prSet>
      <dgm:spPr/>
      <dgm:t>
        <a:bodyPr/>
        <a:lstStyle/>
        <a:p>
          <a:endParaRPr lang="en-US"/>
        </a:p>
      </dgm:t>
    </dgm:pt>
    <dgm:pt modelId="{0008E103-CB39-D24E-9AF1-0AB25D83D0D1}" type="pres">
      <dgm:prSet presAssocID="{9EEE0093-4429-8947-846D-9619EB6029C5}" presName="level3hierChild" presStyleCnt="0"/>
      <dgm:spPr/>
      <dgm:t>
        <a:bodyPr/>
        <a:lstStyle/>
        <a:p>
          <a:endParaRPr lang="en-US"/>
        </a:p>
      </dgm:t>
    </dgm:pt>
  </dgm:ptLst>
  <dgm:cxnLst>
    <dgm:cxn modelId="{76F5CAE3-48B0-8D49-8A19-127FF5081FEC}" type="presOf" srcId="{7A490267-43B2-3F43-8F38-D2E082B4269E}" destId="{FB0E4F46-19B9-E94C-827F-D81098078775}" srcOrd="0" destOrd="0" presId="urn:microsoft.com/office/officeart/2005/8/layout/hierarchy2"/>
    <dgm:cxn modelId="{D5BD20D9-0428-5847-8F42-24A3E7790908}" type="presOf" srcId="{E954E432-A0F5-4340-A0B0-80EE1B7077EF}" destId="{03EE351E-3FB7-B04C-9871-80CCDF318982}" srcOrd="0" destOrd="0" presId="urn:microsoft.com/office/officeart/2005/8/layout/hierarchy2"/>
    <dgm:cxn modelId="{C857EB21-F31A-014F-972B-A038A70E41EE}" type="presOf" srcId="{B131D1C7-EE8A-EB4F-800D-0144EEE75E6B}" destId="{457307F3-27A4-E94F-A848-507363405D8E}" srcOrd="0" destOrd="0" presId="urn:microsoft.com/office/officeart/2005/8/layout/hierarchy2"/>
    <dgm:cxn modelId="{EA995BC0-F956-E945-8ADD-9F1FA7A4376B}" type="presOf" srcId="{4AF5A2F3-1D5A-4D43-9ED5-25105ACEB4A0}" destId="{1C6D3AD0-10B2-C84F-9D83-F7509F85F4E9}" srcOrd="0" destOrd="0" presId="urn:microsoft.com/office/officeart/2005/8/layout/hierarchy2"/>
    <dgm:cxn modelId="{51753F91-1349-2248-9E9F-1EAE346F8C67}" type="presOf" srcId="{60F47B4C-9A7B-8745-AE19-4D8303E37DF9}" destId="{18183B2C-799F-4E4B-99CD-D38C2717E765}" srcOrd="1" destOrd="0" presId="urn:microsoft.com/office/officeart/2005/8/layout/hierarchy2"/>
    <dgm:cxn modelId="{0B242764-AA52-044C-8C85-0D90B4ADB521}" type="presOf" srcId="{3C7EB95F-3BAB-F945-AEBF-C0A190C4DB2B}" destId="{8A712AB1-000D-9041-BF85-28BA77D87B46}" srcOrd="1" destOrd="0" presId="urn:microsoft.com/office/officeart/2005/8/layout/hierarchy2"/>
    <dgm:cxn modelId="{BAA7A19B-D433-AA46-B4C0-BFA7735BB18C}" type="presOf" srcId="{56F76D23-D7B1-A841-B304-A82B45D4B16A}" destId="{91E20F6E-523C-664B-B79F-BF9C57A527F1}" srcOrd="1" destOrd="0" presId="urn:microsoft.com/office/officeart/2005/8/layout/hierarchy2"/>
    <dgm:cxn modelId="{B79C080A-2A62-E040-9BEE-D781F098EB82}" type="presOf" srcId="{796B3185-891C-4849-9473-6D41ECDFA934}" destId="{7649C0B2-1BCB-A14C-87A2-47B87876EB7F}" srcOrd="0" destOrd="0" presId="urn:microsoft.com/office/officeart/2005/8/layout/hierarchy2"/>
    <dgm:cxn modelId="{EB0A6C30-2DE9-E244-B91E-4277F5E59F83}" type="presOf" srcId="{9D58F7BA-F9EF-EE41-9E92-DDFE76772078}" destId="{B3CBC0FF-19BE-194E-9433-8C1BD1B7FBEE}" srcOrd="0" destOrd="0" presId="urn:microsoft.com/office/officeart/2005/8/layout/hierarchy2"/>
    <dgm:cxn modelId="{10C395A1-90FC-584E-A93B-23E6EAD669FA}" type="presOf" srcId="{4619F6C2-A77C-6542-8F81-0C222DF4683C}" destId="{16B2ED86-F230-444F-A794-A50EB13E089B}" srcOrd="0" destOrd="0" presId="urn:microsoft.com/office/officeart/2005/8/layout/hierarchy2"/>
    <dgm:cxn modelId="{0BC11A59-8E52-CB42-B115-2B30368BC9D8}" type="presOf" srcId="{19E31D1F-30EC-F943-BD63-1842F3850BC0}" destId="{D0B72057-164D-6342-840A-001046FBC31B}" srcOrd="1" destOrd="0" presId="urn:microsoft.com/office/officeart/2005/8/layout/hierarchy2"/>
    <dgm:cxn modelId="{6DFF04DA-389C-7F43-A39C-84EF2C5993F6}" type="presOf" srcId="{4619F6C2-A77C-6542-8F81-0C222DF4683C}" destId="{5F315FF4-041C-A84D-8A76-57A5EDB05B17}" srcOrd="1" destOrd="0" presId="urn:microsoft.com/office/officeart/2005/8/layout/hierarchy2"/>
    <dgm:cxn modelId="{39CBD331-B281-2C40-BF04-E7CE03CFBAE7}" srcId="{9D58F7BA-F9EF-EE41-9E92-DDFE76772078}" destId="{C5A3CF15-86B0-8247-9A59-3AFB6734CDB7}" srcOrd="2" destOrd="0" parTransId="{19E31D1F-30EC-F943-BD63-1842F3850BC0}" sibTransId="{6B471CC9-EC6D-B845-AFF6-8965C80B7DDD}"/>
    <dgm:cxn modelId="{8C078804-C899-7F4C-BF1F-8835D7A5FAB9}" type="presOf" srcId="{C5A3CF15-86B0-8247-9A59-3AFB6734CDB7}" destId="{747A1526-45FC-9949-9266-09399F25BB19}" srcOrd="0" destOrd="0" presId="urn:microsoft.com/office/officeart/2005/8/layout/hierarchy2"/>
    <dgm:cxn modelId="{FAA396A0-BEDB-9C45-A7DD-2885C9701937}" srcId="{7A490267-43B2-3F43-8F38-D2E082B4269E}" destId="{14EE99DD-09E7-E946-9BEB-5F84843D1991}" srcOrd="1" destOrd="0" parTransId="{4AF5A2F3-1D5A-4D43-9ED5-25105ACEB4A0}" sibTransId="{03E43EF9-436F-4D4C-A42F-8173B70C21C7}"/>
    <dgm:cxn modelId="{F44EBB52-FA6B-E748-9202-1CE08A7A64B8}" srcId="{9D58F7BA-F9EF-EE41-9E92-DDFE76772078}" destId="{E954E432-A0F5-4340-A0B0-80EE1B7077EF}" srcOrd="1" destOrd="0" parTransId="{9118309D-1AF9-B942-A9FF-9A64AAD86A90}" sibTransId="{42F982D6-481A-C641-978C-9C41D7B76248}"/>
    <dgm:cxn modelId="{39FA9E34-FDC3-4A4B-B392-05C2986D66EE}" srcId="{9D58F7BA-F9EF-EE41-9E92-DDFE76772078}" destId="{B131D1C7-EE8A-EB4F-800D-0144EEE75E6B}" srcOrd="0" destOrd="0" parTransId="{8E442C29-E917-534E-B742-0129953EF999}" sibTransId="{BE1B69AA-3384-F442-A158-512554DB8141}"/>
    <dgm:cxn modelId="{9EFA02EE-71C0-5045-B092-2DE10BEDC220}" type="presOf" srcId="{8E442C29-E917-534E-B742-0129953EF999}" destId="{C9E2D99F-5308-AC4A-A459-E186374AB0CA}" srcOrd="1" destOrd="0" presId="urn:microsoft.com/office/officeart/2005/8/layout/hierarchy2"/>
    <dgm:cxn modelId="{F5ADE9EF-0ED1-DF49-952B-2FB487DD697D}" type="presOf" srcId="{3C7EB95F-3BAB-F945-AEBF-C0A190C4DB2B}" destId="{3FA60A5C-2D1B-A14D-A569-71DEAC1FDFD0}" srcOrd="0" destOrd="0" presId="urn:microsoft.com/office/officeart/2005/8/layout/hierarchy2"/>
    <dgm:cxn modelId="{8858510B-75F0-9443-9B7C-31909A670A87}" type="presOf" srcId="{CCA6D15F-3FDB-3549-9AA5-7F3E7436DC5B}" destId="{ED516E79-8E71-354C-8C30-10B438F69724}" srcOrd="1" destOrd="0" presId="urn:microsoft.com/office/officeart/2005/8/layout/hierarchy2"/>
    <dgm:cxn modelId="{9B98216F-11CE-5C47-9095-E3990693F85A}" type="presOf" srcId="{E521191D-879A-8549-9CAA-914ACBF4E0FD}" destId="{8ABCADA6-0243-0D43-8055-D67F0F744A3B}" srcOrd="0" destOrd="0" presId="urn:microsoft.com/office/officeart/2005/8/layout/hierarchy2"/>
    <dgm:cxn modelId="{E4D4D5ED-E807-8249-92A4-EB3EB4F06178}" type="presOf" srcId="{4AF5A2F3-1D5A-4D43-9ED5-25105ACEB4A0}" destId="{2B464EF5-D7E0-1C4E-8832-7689FEAE5BA5}" srcOrd="1" destOrd="0" presId="urn:microsoft.com/office/officeart/2005/8/layout/hierarchy2"/>
    <dgm:cxn modelId="{EBE5BC5F-8668-2949-AC96-746126CE1A5C}" srcId="{7A490267-43B2-3F43-8F38-D2E082B4269E}" destId="{9D58F7BA-F9EF-EE41-9E92-DDFE76772078}" srcOrd="0" destOrd="0" parTransId="{60F47B4C-9A7B-8745-AE19-4D8303E37DF9}" sibTransId="{99DE12A4-6139-A842-8FA3-DDBB15DE208C}"/>
    <dgm:cxn modelId="{17F3728F-6F1A-0E45-966C-07738BE80A99}" type="presOf" srcId="{14EE99DD-09E7-E946-9BEB-5F84843D1991}" destId="{0BFAE4A3-1446-504F-8634-26BA5586E78A}" srcOrd="0" destOrd="0" presId="urn:microsoft.com/office/officeart/2005/8/layout/hierarchy2"/>
    <dgm:cxn modelId="{BAA610EB-6BA7-1443-A5CA-2FF4843C75C6}" type="presOf" srcId="{65E781D5-7622-A240-9078-353434E41010}" destId="{A7FA1A2F-7287-2C48-9052-E3A527AA63B6}" srcOrd="0" destOrd="0" presId="urn:microsoft.com/office/officeart/2005/8/layout/hierarchy2"/>
    <dgm:cxn modelId="{6142222C-778C-9542-836F-23A15A4FEED5}" type="presOf" srcId="{8E442C29-E917-534E-B742-0129953EF999}" destId="{1536ABCD-30B9-7D47-8C8C-EBBE04ACA73A}" srcOrd="0" destOrd="0" presId="urn:microsoft.com/office/officeart/2005/8/layout/hierarchy2"/>
    <dgm:cxn modelId="{158535B2-D541-3445-B59C-AFDD886B1E94}" type="presOf" srcId="{CFFD3E03-DD4D-9A47-A509-802830426A9E}" destId="{587F4087-9B9F-9F4A-9FB3-ACB1FD2E037E}" srcOrd="0" destOrd="0" presId="urn:microsoft.com/office/officeart/2005/8/layout/hierarchy2"/>
    <dgm:cxn modelId="{6DE67E4C-CF62-3D4B-8C55-1BC046CBA1B8}" srcId="{14EE99DD-09E7-E946-9BEB-5F84843D1991}" destId="{65E781D5-7622-A240-9078-353434E41010}" srcOrd="0" destOrd="0" parTransId="{CCA6D15F-3FDB-3549-9AA5-7F3E7436DC5B}" sibTransId="{5265045C-AED4-184C-A604-CEF5B22F595F}"/>
    <dgm:cxn modelId="{EAAD06E2-EE88-934D-8372-9A198ECED510}" type="presOf" srcId="{CCA6D15F-3FDB-3549-9AA5-7F3E7436DC5B}" destId="{8CCAF61B-AFC7-5247-A426-A9B2567496BD}" srcOrd="0" destOrd="0" presId="urn:microsoft.com/office/officeart/2005/8/layout/hierarchy2"/>
    <dgm:cxn modelId="{5B3631C9-625D-854B-A17B-98C1666134BF}" type="presOf" srcId="{60F47B4C-9A7B-8745-AE19-4D8303E37DF9}" destId="{BB9B9D2A-0CCF-984A-8EB9-C970B06B58B1}" srcOrd="0" destOrd="0" presId="urn:microsoft.com/office/officeart/2005/8/layout/hierarchy2"/>
    <dgm:cxn modelId="{9B975660-6F79-F641-A4EF-C6307745CD22}" srcId="{14EE99DD-09E7-E946-9BEB-5F84843D1991}" destId="{CFFD3E03-DD4D-9A47-A509-802830426A9E}" srcOrd="1" destOrd="0" parTransId="{3C7EB95F-3BAB-F945-AEBF-C0A190C4DB2B}" sibTransId="{33B178CF-AAE8-D54B-8A28-013DFE2E52ED}"/>
    <dgm:cxn modelId="{36A383D2-8AFF-D343-A89C-4322B58F4DF4}" type="presOf" srcId="{9118309D-1AF9-B942-A9FF-9A64AAD86A90}" destId="{84C97230-1666-9841-B184-8C1E538D0E1A}" srcOrd="0" destOrd="0" presId="urn:microsoft.com/office/officeart/2005/8/layout/hierarchy2"/>
    <dgm:cxn modelId="{03A48CCF-45A5-3B44-980A-C0A3390E1DFB}" srcId="{E521191D-879A-8549-9CAA-914ACBF4E0FD}" destId="{7A490267-43B2-3F43-8F38-D2E082B4269E}" srcOrd="0" destOrd="0" parTransId="{861633A2-3F21-3047-AE1C-CB934067A08A}" sibTransId="{0E14796C-2985-0F46-8393-A1989A0C4B76}"/>
    <dgm:cxn modelId="{A8C696B6-1BA8-5B41-BB66-AD90924077E3}" srcId="{9D58F7BA-F9EF-EE41-9E92-DDFE76772078}" destId="{796B3185-891C-4849-9473-6D41ECDFA934}" srcOrd="3" destOrd="0" parTransId="{56F76D23-D7B1-A841-B304-A82B45D4B16A}" sibTransId="{A1F4F8E2-1CA9-2246-A9C6-6435F47FDDFF}"/>
    <dgm:cxn modelId="{7F91AE66-5551-3D4A-8732-A5D814B41941}" type="presOf" srcId="{9EEE0093-4429-8947-846D-9619EB6029C5}" destId="{A6854B21-FD63-4B4B-ACF1-02F6E26AC392}" srcOrd="0" destOrd="0" presId="urn:microsoft.com/office/officeart/2005/8/layout/hierarchy2"/>
    <dgm:cxn modelId="{77AC0F3B-8AE4-8543-84A2-3FA33AA7ECFE}" srcId="{14EE99DD-09E7-E946-9BEB-5F84843D1991}" destId="{9EEE0093-4429-8947-846D-9619EB6029C5}" srcOrd="2" destOrd="0" parTransId="{4619F6C2-A77C-6542-8F81-0C222DF4683C}" sibTransId="{5C0AA65B-56CE-9140-B40D-EF7AA72C3CA5}"/>
    <dgm:cxn modelId="{183E69BC-A849-D145-BACA-BBCCFECAFF18}" type="presOf" srcId="{9118309D-1AF9-B942-A9FF-9A64AAD86A90}" destId="{4F41FE1E-B032-EE4A-8038-AB5325C516FF}" srcOrd="1" destOrd="0" presId="urn:microsoft.com/office/officeart/2005/8/layout/hierarchy2"/>
    <dgm:cxn modelId="{031172BA-B8E0-334E-BA9F-8B0B3129BAD3}" type="presOf" srcId="{56F76D23-D7B1-A841-B304-A82B45D4B16A}" destId="{BC3EE530-611E-594E-BD8E-366C30C3710D}" srcOrd="0" destOrd="0" presId="urn:microsoft.com/office/officeart/2005/8/layout/hierarchy2"/>
    <dgm:cxn modelId="{C7A59247-5F40-8647-931D-CD8CC3774045}" type="presOf" srcId="{19E31D1F-30EC-F943-BD63-1842F3850BC0}" destId="{10AA99B9-FDCC-B64C-A6FD-F88AFC7F7F15}" srcOrd="0" destOrd="0" presId="urn:microsoft.com/office/officeart/2005/8/layout/hierarchy2"/>
    <dgm:cxn modelId="{A76DA62A-1527-7A4F-8E0B-A1B4D7F8B64D}" type="presParOf" srcId="{8ABCADA6-0243-0D43-8055-D67F0F744A3B}" destId="{23ED0A7E-A689-5D45-AC7E-4932A3F05CBB}" srcOrd="0" destOrd="0" presId="urn:microsoft.com/office/officeart/2005/8/layout/hierarchy2"/>
    <dgm:cxn modelId="{E02906FB-C767-F346-A0C0-7CA590DADDA8}" type="presParOf" srcId="{23ED0A7E-A689-5D45-AC7E-4932A3F05CBB}" destId="{FB0E4F46-19B9-E94C-827F-D81098078775}" srcOrd="0" destOrd="0" presId="urn:microsoft.com/office/officeart/2005/8/layout/hierarchy2"/>
    <dgm:cxn modelId="{EB2A2FAF-4D75-5646-9213-E2661858CF81}" type="presParOf" srcId="{23ED0A7E-A689-5D45-AC7E-4932A3F05CBB}" destId="{B71D4843-B875-3E4F-BA6D-E74FA3CF0B4E}" srcOrd="1" destOrd="0" presId="urn:microsoft.com/office/officeart/2005/8/layout/hierarchy2"/>
    <dgm:cxn modelId="{B40DC0FA-BD45-7940-A19B-332437394368}" type="presParOf" srcId="{B71D4843-B875-3E4F-BA6D-E74FA3CF0B4E}" destId="{BB9B9D2A-0CCF-984A-8EB9-C970B06B58B1}" srcOrd="0" destOrd="0" presId="urn:microsoft.com/office/officeart/2005/8/layout/hierarchy2"/>
    <dgm:cxn modelId="{1A1F3333-1998-424C-AB17-0E176D242AFE}" type="presParOf" srcId="{BB9B9D2A-0CCF-984A-8EB9-C970B06B58B1}" destId="{18183B2C-799F-4E4B-99CD-D38C2717E765}" srcOrd="0" destOrd="0" presId="urn:microsoft.com/office/officeart/2005/8/layout/hierarchy2"/>
    <dgm:cxn modelId="{DB97E0CB-3043-C94A-8F55-50C7531FB399}" type="presParOf" srcId="{B71D4843-B875-3E4F-BA6D-E74FA3CF0B4E}" destId="{A881DB57-09D5-1349-94C6-539F13430881}" srcOrd="1" destOrd="0" presId="urn:microsoft.com/office/officeart/2005/8/layout/hierarchy2"/>
    <dgm:cxn modelId="{4F6E6A3D-5B06-354A-96A3-77FC4C6E6033}" type="presParOf" srcId="{A881DB57-09D5-1349-94C6-539F13430881}" destId="{B3CBC0FF-19BE-194E-9433-8C1BD1B7FBEE}" srcOrd="0" destOrd="0" presId="urn:microsoft.com/office/officeart/2005/8/layout/hierarchy2"/>
    <dgm:cxn modelId="{3E716BE3-A0F0-EC41-BB34-4D99F174C697}" type="presParOf" srcId="{A881DB57-09D5-1349-94C6-539F13430881}" destId="{2D02F7AF-3971-D64A-8ACC-9AC8D53C3FAB}" srcOrd="1" destOrd="0" presId="urn:microsoft.com/office/officeart/2005/8/layout/hierarchy2"/>
    <dgm:cxn modelId="{4CAC6CF4-5E05-9344-92DC-FAD279228D8C}" type="presParOf" srcId="{2D02F7AF-3971-D64A-8ACC-9AC8D53C3FAB}" destId="{1536ABCD-30B9-7D47-8C8C-EBBE04ACA73A}" srcOrd="0" destOrd="0" presId="urn:microsoft.com/office/officeart/2005/8/layout/hierarchy2"/>
    <dgm:cxn modelId="{3ECEA0EE-65C8-8D4E-84A0-664B4A1C1383}" type="presParOf" srcId="{1536ABCD-30B9-7D47-8C8C-EBBE04ACA73A}" destId="{C9E2D99F-5308-AC4A-A459-E186374AB0CA}" srcOrd="0" destOrd="0" presId="urn:microsoft.com/office/officeart/2005/8/layout/hierarchy2"/>
    <dgm:cxn modelId="{F66FA43E-94C3-1940-A78B-6DE92D5A850E}" type="presParOf" srcId="{2D02F7AF-3971-D64A-8ACC-9AC8D53C3FAB}" destId="{99499201-9AA4-2A45-9361-71C9D5442702}" srcOrd="1" destOrd="0" presId="urn:microsoft.com/office/officeart/2005/8/layout/hierarchy2"/>
    <dgm:cxn modelId="{42953C5A-E26D-6E42-9BB4-4F8A8905F82D}" type="presParOf" srcId="{99499201-9AA4-2A45-9361-71C9D5442702}" destId="{457307F3-27A4-E94F-A848-507363405D8E}" srcOrd="0" destOrd="0" presId="urn:microsoft.com/office/officeart/2005/8/layout/hierarchy2"/>
    <dgm:cxn modelId="{818B4C6C-DC03-B84E-9E32-D23BBE41070F}" type="presParOf" srcId="{99499201-9AA4-2A45-9361-71C9D5442702}" destId="{A0D93175-29BD-534D-AAF0-B99BFC312DE6}" srcOrd="1" destOrd="0" presId="urn:microsoft.com/office/officeart/2005/8/layout/hierarchy2"/>
    <dgm:cxn modelId="{AFD8C9EF-C504-5F40-8C2C-1E1A87A950D5}" type="presParOf" srcId="{2D02F7AF-3971-D64A-8ACC-9AC8D53C3FAB}" destId="{84C97230-1666-9841-B184-8C1E538D0E1A}" srcOrd="2" destOrd="0" presId="urn:microsoft.com/office/officeart/2005/8/layout/hierarchy2"/>
    <dgm:cxn modelId="{14558840-5D11-8A4B-9151-C96A12255088}" type="presParOf" srcId="{84C97230-1666-9841-B184-8C1E538D0E1A}" destId="{4F41FE1E-B032-EE4A-8038-AB5325C516FF}" srcOrd="0" destOrd="0" presId="urn:microsoft.com/office/officeart/2005/8/layout/hierarchy2"/>
    <dgm:cxn modelId="{4D7F868A-4808-134C-85D2-8F491AF77C19}" type="presParOf" srcId="{2D02F7AF-3971-D64A-8ACC-9AC8D53C3FAB}" destId="{79E95EEA-A231-3342-BE9A-AF4B81C88B85}" srcOrd="3" destOrd="0" presId="urn:microsoft.com/office/officeart/2005/8/layout/hierarchy2"/>
    <dgm:cxn modelId="{6F5F6959-495A-3348-B425-32C34DF63F1E}" type="presParOf" srcId="{79E95EEA-A231-3342-BE9A-AF4B81C88B85}" destId="{03EE351E-3FB7-B04C-9871-80CCDF318982}" srcOrd="0" destOrd="0" presId="urn:microsoft.com/office/officeart/2005/8/layout/hierarchy2"/>
    <dgm:cxn modelId="{EF927ABD-DA4B-C748-A574-C59C241B93EE}" type="presParOf" srcId="{79E95EEA-A231-3342-BE9A-AF4B81C88B85}" destId="{50FB9C0C-E91E-4044-96E0-EEFAC5F90B14}" srcOrd="1" destOrd="0" presId="urn:microsoft.com/office/officeart/2005/8/layout/hierarchy2"/>
    <dgm:cxn modelId="{271045DA-DBA7-0146-8935-058A68CF4B12}" type="presParOf" srcId="{2D02F7AF-3971-D64A-8ACC-9AC8D53C3FAB}" destId="{10AA99B9-FDCC-B64C-A6FD-F88AFC7F7F15}" srcOrd="4" destOrd="0" presId="urn:microsoft.com/office/officeart/2005/8/layout/hierarchy2"/>
    <dgm:cxn modelId="{D028D0C6-7EF0-3F46-BB87-A73ABF32599E}" type="presParOf" srcId="{10AA99B9-FDCC-B64C-A6FD-F88AFC7F7F15}" destId="{D0B72057-164D-6342-840A-001046FBC31B}" srcOrd="0" destOrd="0" presId="urn:microsoft.com/office/officeart/2005/8/layout/hierarchy2"/>
    <dgm:cxn modelId="{5BAC2E41-A73A-8A4A-9FF9-35D0755CCB5B}" type="presParOf" srcId="{2D02F7AF-3971-D64A-8ACC-9AC8D53C3FAB}" destId="{1E78CE32-1BC7-D042-8760-D6AE99EE775E}" srcOrd="5" destOrd="0" presId="urn:microsoft.com/office/officeart/2005/8/layout/hierarchy2"/>
    <dgm:cxn modelId="{1D58FB7D-E888-1A45-900B-71FF64FEBC01}" type="presParOf" srcId="{1E78CE32-1BC7-D042-8760-D6AE99EE775E}" destId="{747A1526-45FC-9949-9266-09399F25BB19}" srcOrd="0" destOrd="0" presId="urn:microsoft.com/office/officeart/2005/8/layout/hierarchy2"/>
    <dgm:cxn modelId="{4EFE6299-2730-304F-90B5-1D0421D1F4D6}" type="presParOf" srcId="{1E78CE32-1BC7-D042-8760-D6AE99EE775E}" destId="{086FDDA7-6A48-2C4D-82B1-DFD9C56F7C24}" srcOrd="1" destOrd="0" presId="urn:microsoft.com/office/officeart/2005/8/layout/hierarchy2"/>
    <dgm:cxn modelId="{77D57F54-7386-1342-90EA-6D188A6F0F6E}" type="presParOf" srcId="{2D02F7AF-3971-D64A-8ACC-9AC8D53C3FAB}" destId="{BC3EE530-611E-594E-BD8E-366C30C3710D}" srcOrd="6" destOrd="0" presId="urn:microsoft.com/office/officeart/2005/8/layout/hierarchy2"/>
    <dgm:cxn modelId="{537010BE-2191-6448-8936-2BC87404E0A7}" type="presParOf" srcId="{BC3EE530-611E-594E-BD8E-366C30C3710D}" destId="{91E20F6E-523C-664B-B79F-BF9C57A527F1}" srcOrd="0" destOrd="0" presId="urn:microsoft.com/office/officeart/2005/8/layout/hierarchy2"/>
    <dgm:cxn modelId="{9D9BBC4D-919D-6F4C-93C5-26F5F4C29732}" type="presParOf" srcId="{2D02F7AF-3971-D64A-8ACC-9AC8D53C3FAB}" destId="{45F8FCF6-145E-504F-B214-2BDC34804E87}" srcOrd="7" destOrd="0" presId="urn:microsoft.com/office/officeart/2005/8/layout/hierarchy2"/>
    <dgm:cxn modelId="{EA2EB6A0-7045-B14B-BB2C-AF1014C0F9B9}" type="presParOf" srcId="{45F8FCF6-145E-504F-B214-2BDC34804E87}" destId="{7649C0B2-1BCB-A14C-87A2-47B87876EB7F}" srcOrd="0" destOrd="0" presId="urn:microsoft.com/office/officeart/2005/8/layout/hierarchy2"/>
    <dgm:cxn modelId="{2DBC1D72-8A4E-AD48-812B-FC8DD5079E37}" type="presParOf" srcId="{45F8FCF6-145E-504F-B214-2BDC34804E87}" destId="{A9936690-A527-1E44-9378-D8C924D067CF}" srcOrd="1" destOrd="0" presId="urn:microsoft.com/office/officeart/2005/8/layout/hierarchy2"/>
    <dgm:cxn modelId="{C11AE3C6-A48C-4B44-9986-595E2CF958A3}" type="presParOf" srcId="{B71D4843-B875-3E4F-BA6D-E74FA3CF0B4E}" destId="{1C6D3AD0-10B2-C84F-9D83-F7509F85F4E9}" srcOrd="2" destOrd="0" presId="urn:microsoft.com/office/officeart/2005/8/layout/hierarchy2"/>
    <dgm:cxn modelId="{E5F00307-3C63-6D40-97EA-A52FA3A77FCF}" type="presParOf" srcId="{1C6D3AD0-10B2-C84F-9D83-F7509F85F4E9}" destId="{2B464EF5-D7E0-1C4E-8832-7689FEAE5BA5}" srcOrd="0" destOrd="0" presId="urn:microsoft.com/office/officeart/2005/8/layout/hierarchy2"/>
    <dgm:cxn modelId="{EA1DECBB-66E4-9E47-B710-910BCE73AAC8}" type="presParOf" srcId="{B71D4843-B875-3E4F-BA6D-E74FA3CF0B4E}" destId="{ED147EA7-C9D3-414C-ABD3-E997BDF09837}" srcOrd="3" destOrd="0" presId="urn:microsoft.com/office/officeart/2005/8/layout/hierarchy2"/>
    <dgm:cxn modelId="{1A3032A9-A4DB-274B-A9E2-07709D04F41B}" type="presParOf" srcId="{ED147EA7-C9D3-414C-ABD3-E997BDF09837}" destId="{0BFAE4A3-1446-504F-8634-26BA5586E78A}" srcOrd="0" destOrd="0" presId="urn:microsoft.com/office/officeart/2005/8/layout/hierarchy2"/>
    <dgm:cxn modelId="{48320691-C8A3-1843-B609-5A3D33960012}" type="presParOf" srcId="{ED147EA7-C9D3-414C-ABD3-E997BDF09837}" destId="{1E3DE53E-06EA-294C-965C-AC5CA2085166}" srcOrd="1" destOrd="0" presId="urn:microsoft.com/office/officeart/2005/8/layout/hierarchy2"/>
    <dgm:cxn modelId="{66750B37-3D52-E340-8690-FC3ED3349EE2}" type="presParOf" srcId="{1E3DE53E-06EA-294C-965C-AC5CA2085166}" destId="{8CCAF61B-AFC7-5247-A426-A9B2567496BD}" srcOrd="0" destOrd="0" presId="urn:microsoft.com/office/officeart/2005/8/layout/hierarchy2"/>
    <dgm:cxn modelId="{D37272E2-86FC-F14B-8A26-4CEE17EC66D4}" type="presParOf" srcId="{8CCAF61B-AFC7-5247-A426-A9B2567496BD}" destId="{ED516E79-8E71-354C-8C30-10B438F69724}" srcOrd="0" destOrd="0" presId="urn:microsoft.com/office/officeart/2005/8/layout/hierarchy2"/>
    <dgm:cxn modelId="{D7B8E1C2-90DD-7349-A3DE-C31FCD9EFC61}" type="presParOf" srcId="{1E3DE53E-06EA-294C-965C-AC5CA2085166}" destId="{ED74138B-2C61-9542-92FA-D48B47C72FF2}" srcOrd="1" destOrd="0" presId="urn:microsoft.com/office/officeart/2005/8/layout/hierarchy2"/>
    <dgm:cxn modelId="{2FE34C81-76C0-BA4F-A397-451BF7D6307D}" type="presParOf" srcId="{ED74138B-2C61-9542-92FA-D48B47C72FF2}" destId="{A7FA1A2F-7287-2C48-9052-E3A527AA63B6}" srcOrd="0" destOrd="0" presId="urn:microsoft.com/office/officeart/2005/8/layout/hierarchy2"/>
    <dgm:cxn modelId="{0FD6BE3C-5B32-0240-912A-8B2AFC00F235}" type="presParOf" srcId="{ED74138B-2C61-9542-92FA-D48B47C72FF2}" destId="{844E1B7E-0E62-D744-B950-9DD538C6CEE3}" srcOrd="1" destOrd="0" presId="urn:microsoft.com/office/officeart/2005/8/layout/hierarchy2"/>
    <dgm:cxn modelId="{E39FA502-2FEA-B145-828B-A5136CB8B341}" type="presParOf" srcId="{1E3DE53E-06EA-294C-965C-AC5CA2085166}" destId="{3FA60A5C-2D1B-A14D-A569-71DEAC1FDFD0}" srcOrd="2" destOrd="0" presId="urn:microsoft.com/office/officeart/2005/8/layout/hierarchy2"/>
    <dgm:cxn modelId="{7541C052-52BA-944F-9CCD-883E56B3169B}" type="presParOf" srcId="{3FA60A5C-2D1B-A14D-A569-71DEAC1FDFD0}" destId="{8A712AB1-000D-9041-BF85-28BA77D87B46}" srcOrd="0" destOrd="0" presId="urn:microsoft.com/office/officeart/2005/8/layout/hierarchy2"/>
    <dgm:cxn modelId="{99F8C69F-DA5C-E74E-AEAA-DB2E586D5B8F}" type="presParOf" srcId="{1E3DE53E-06EA-294C-965C-AC5CA2085166}" destId="{34B17E18-9A30-0B46-B855-2DE5F0F42C81}" srcOrd="3" destOrd="0" presId="urn:microsoft.com/office/officeart/2005/8/layout/hierarchy2"/>
    <dgm:cxn modelId="{A166408A-46B8-E845-BE39-A0595E263987}" type="presParOf" srcId="{34B17E18-9A30-0B46-B855-2DE5F0F42C81}" destId="{587F4087-9B9F-9F4A-9FB3-ACB1FD2E037E}" srcOrd="0" destOrd="0" presId="urn:microsoft.com/office/officeart/2005/8/layout/hierarchy2"/>
    <dgm:cxn modelId="{82C635A2-1E4C-CD41-B5EC-086842BD70CD}" type="presParOf" srcId="{34B17E18-9A30-0B46-B855-2DE5F0F42C81}" destId="{99731D6D-721F-D846-B179-B9A1EE38E054}" srcOrd="1" destOrd="0" presId="urn:microsoft.com/office/officeart/2005/8/layout/hierarchy2"/>
    <dgm:cxn modelId="{44002453-B9CD-8244-883B-17DAD5DF4F4D}" type="presParOf" srcId="{1E3DE53E-06EA-294C-965C-AC5CA2085166}" destId="{16B2ED86-F230-444F-A794-A50EB13E089B}" srcOrd="4" destOrd="0" presId="urn:microsoft.com/office/officeart/2005/8/layout/hierarchy2"/>
    <dgm:cxn modelId="{CEB1C856-4328-9F4E-AACB-0D73A6CBDBC8}" type="presParOf" srcId="{16B2ED86-F230-444F-A794-A50EB13E089B}" destId="{5F315FF4-041C-A84D-8A76-57A5EDB05B17}" srcOrd="0" destOrd="0" presId="urn:microsoft.com/office/officeart/2005/8/layout/hierarchy2"/>
    <dgm:cxn modelId="{E2E587E2-DBFF-8343-893A-DC548530E4A9}" type="presParOf" srcId="{1E3DE53E-06EA-294C-965C-AC5CA2085166}" destId="{5D2E105D-32CA-7541-BB85-526A401F2E54}" srcOrd="5" destOrd="0" presId="urn:microsoft.com/office/officeart/2005/8/layout/hierarchy2"/>
    <dgm:cxn modelId="{04E44D1B-E5A7-4643-BA15-69D67F641D92}" type="presParOf" srcId="{5D2E105D-32CA-7541-BB85-526A401F2E54}" destId="{A6854B21-FD63-4B4B-ACF1-02F6E26AC392}" srcOrd="0" destOrd="0" presId="urn:microsoft.com/office/officeart/2005/8/layout/hierarchy2"/>
    <dgm:cxn modelId="{DCF434D5-4976-BF42-973A-135250D17620}" type="presParOf" srcId="{5D2E105D-32CA-7541-BB85-526A401F2E54}" destId="{0008E103-CB39-D24E-9AF1-0AB25D83D0D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CD2A88-489C-4D80-A0B5-C7CCD82665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47E3776-FDC7-4288-A715-24146A2D1C5F}">
      <dgm:prSet phldrT="[Text]"/>
      <dgm:spPr/>
      <dgm:t>
        <a:bodyPr/>
        <a:lstStyle/>
        <a:p>
          <a:r>
            <a:rPr lang="en-US" dirty="0" smtClean="0"/>
            <a:t>911 DNC list</a:t>
          </a:r>
          <a:endParaRPr lang="en-US" dirty="0"/>
        </a:p>
      </dgm:t>
    </dgm:pt>
    <dgm:pt modelId="{D64186E2-5D2C-4334-8B9D-CA109B0B2343}" type="parTrans" cxnId="{F79603EC-136F-4689-9ED3-51E6F11DD20F}">
      <dgm:prSet/>
      <dgm:spPr/>
      <dgm:t>
        <a:bodyPr/>
        <a:lstStyle/>
        <a:p>
          <a:endParaRPr lang="en-US"/>
        </a:p>
      </dgm:t>
    </dgm:pt>
    <dgm:pt modelId="{84C6148C-54EA-41E4-8535-4BF75E0134BE}" type="sibTrans" cxnId="{F79603EC-136F-4689-9ED3-51E6F11DD20F}">
      <dgm:prSet/>
      <dgm:spPr/>
      <dgm:t>
        <a:bodyPr/>
        <a:lstStyle/>
        <a:p>
          <a:endParaRPr lang="en-US"/>
        </a:p>
      </dgm:t>
    </dgm:pt>
    <dgm:pt modelId="{4DC5F20D-0684-4A36-9CFF-3149955A596F}">
      <dgm:prSet phldrT="[Text]"/>
      <dgm:spPr/>
      <dgm:t>
        <a:bodyPr/>
        <a:lstStyle/>
        <a:p>
          <a:r>
            <a:rPr lang="en-US" dirty="0" smtClean="0"/>
            <a:t>Financial institutions</a:t>
          </a:r>
          <a:endParaRPr lang="en-US" dirty="0"/>
        </a:p>
      </dgm:t>
    </dgm:pt>
    <dgm:pt modelId="{9E9A4C74-1412-4C89-93EF-3BDEE091BEDA}" type="parTrans" cxnId="{F295F618-55FC-41B5-B34C-E2429EDD0463}">
      <dgm:prSet/>
      <dgm:spPr/>
      <dgm:t>
        <a:bodyPr/>
        <a:lstStyle/>
        <a:p>
          <a:endParaRPr lang="en-US"/>
        </a:p>
      </dgm:t>
    </dgm:pt>
    <dgm:pt modelId="{2E3A11C7-6912-40B7-8F9C-65971CFD7390}" type="sibTrans" cxnId="{F295F618-55FC-41B5-B34C-E2429EDD0463}">
      <dgm:prSet/>
      <dgm:spPr/>
      <dgm:t>
        <a:bodyPr/>
        <a:lstStyle/>
        <a:p>
          <a:endParaRPr lang="en-US"/>
        </a:p>
      </dgm:t>
    </dgm:pt>
    <dgm:pt modelId="{3191A1B4-4901-4788-A831-9043D0E25892}">
      <dgm:prSet phldrT="[Text]"/>
      <dgm:spPr/>
      <dgm:t>
        <a:bodyPr/>
        <a:lstStyle/>
        <a:p>
          <a:r>
            <a:rPr lang="en-US" dirty="0" smtClean="0"/>
            <a:t>Government agencies</a:t>
          </a:r>
          <a:endParaRPr lang="en-US" dirty="0"/>
        </a:p>
      </dgm:t>
    </dgm:pt>
    <dgm:pt modelId="{7EF45F70-E0B1-4279-AF88-951597C73D33}" type="parTrans" cxnId="{60678D94-B7C8-4E23-BCB4-452ED3082F70}">
      <dgm:prSet/>
      <dgm:spPr/>
      <dgm:t>
        <a:bodyPr/>
        <a:lstStyle/>
        <a:p>
          <a:endParaRPr lang="en-US"/>
        </a:p>
      </dgm:t>
    </dgm:pt>
    <dgm:pt modelId="{899D17DA-D4B8-4452-B026-E516862AB3D5}" type="sibTrans" cxnId="{60678D94-B7C8-4E23-BCB4-452ED3082F70}">
      <dgm:prSet/>
      <dgm:spPr/>
      <dgm:t>
        <a:bodyPr/>
        <a:lstStyle/>
        <a:p>
          <a:endParaRPr lang="en-US"/>
        </a:p>
      </dgm:t>
    </dgm:pt>
    <dgm:pt modelId="{42BA32FE-5C86-4585-B869-7FA08BED4F68}">
      <dgm:prSet phldrT="[Text]"/>
      <dgm:spPr/>
      <dgm:t>
        <a:bodyPr/>
        <a:lstStyle/>
        <a:p>
          <a:r>
            <a:rPr lang="en-US" dirty="0" smtClean="0"/>
            <a:t>NANPA: unassigned numbers</a:t>
          </a:r>
          <a:endParaRPr lang="en-US" dirty="0"/>
        </a:p>
      </dgm:t>
    </dgm:pt>
    <dgm:pt modelId="{0C75B047-BF2D-4803-9DA5-08307BDE15D1}" type="parTrans" cxnId="{2EB7EDA8-A737-4C95-ABC5-38959CF92513}">
      <dgm:prSet/>
      <dgm:spPr/>
      <dgm:t>
        <a:bodyPr/>
        <a:lstStyle/>
        <a:p>
          <a:endParaRPr lang="en-US"/>
        </a:p>
      </dgm:t>
    </dgm:pt>
    <dgm:pt modelId="{0E736A8D-8FAE-401B-959B-E3032A6AE5A9}" type="sibTrans" cxnId="{2EB7EDA8-A737-4C95-ABC5-38959CF92513}">
      <dgm:prSet/>
      <dgm:spPr/>
      <dgm:t>
        <a:bodyPr/>
        <a:lstStyle/>
        <a:p>
          <a:endParaRPr lang="en-US"/>
        </a:p>
      </dgm:t>
    </dgm:pt>
    <dgm:pt modelId="{4488C1DF-6534-4A5C-9020-D18FE6FA3DC4}">
      <dgm:prSet phldrT="[Text]"/>
      <dgm:spPr/>
      <dgm:t>
        <a:bodyPr/>
        <a:lstStyle/>
        <a:p>
          <a:r>
            <a:rPr lang="en-US" smtClean="0"/>
            <a:t>TDM carrier numbers</a:t>
          </a:r>
          <a:endParaRPr lang="en-US" dirty="0"/>
        </a:p>
      </dgm:t>
    </dgm:pt>
    <dgm:pt modelId="{35E2A77B-ADAD-44C8-BAB9-F7D48F8A9306}" type="parTrans" cxnId="{95516851-3141-4A77-AD00-B81A680F28BE}">
      <dgm:prSet/>
      <dgm:spPr/>
      <dgm:t>
        <a:bodyPr/>
        <a:lstStyle/>
        <a:p>
          <a:endParaRPr lang="en-US"/>
        </a:p>
      </dgm:t>
    </dgm:pt>
    <dgm:pt modelId="{1EBD3559-B5D5-49A2-9D76-127677B7FDD0}" type="sibTrans" cxnId="{95516851-3141-4A77-AD00-B81A680F28BE}">
      <dgm:prSet/>
      <dgm:spPr/>
      <dgm:t>
        <a:bodyPr/>
        <a:lstStyle/>
        <a:p>
          <a:endParaRPr lang="en-US"/>
        </a:p>
      </dgm:t>
    </dgm:pt>
    <dgm:pt modelId="{FA033981-30A4-4E6F-9F66-DE8011347AD5}">
      <dgm:prSet phldrT="[Text]" custT="1"/>
      <dgm:spPr/>
      <dgm:t>
        <a:bodyPr/>
        <a:lstStyle/>
        <a:p>
          <a:r>
            <a:rPr lang="en-US" sz="2500" smtClean="0"/>
            <a:t>Facilities-based VoIP </a:t>
          </a:r>
          <a:r>
            <a:rPr lang="en-US" sz="1800" smtClean="0"/>
            <a:t>(with own gateways)</a:t>
          </a:r>
          <a:endParaRPr lang="en-US" sz="1800" dirty="0"/>
        </a:p>
      </dgm:t>
    </dgm:pt>
    <dgm:pt modelId="{BE0557DE-31AC-472D-BA45-717C2AC667A8}" type="parTrans" cxnId="{AFDFD350-F039-4CEA-9317-69F5EC7ADEC5}">
      <dgm:prSet/>
      <dgm:spPr/>
      <dgm:t>
        <a:bodyPr/>
        <a:lstStyle/>
        <a:p>
          <a:endParaRPr lang="en-US"/>
        </a:p>
      </dgm:t>
    </dgm:pt>
    <dgm:pt modelId="{6C28BCC9-EE0A-433F-B6C4-40FCE29FBA0B}" type="sibTrans" cxnId="{AFDFD350-F039-4CEA-9317-69F5EC7ADEC5}">
      <dgm:prSet/>
      <dgm:spPr/>
      <dgm:t>
        <a:bodyPr/>
        <a:lstStyle/>
        <a:p>
          <a:endParaRPr lang="en-US"/>
        </a:p>
      </dgm:t>
    </dgm:pt>
    <dgm:pt modelId="{6366DA1D-8C91-4F62-AB4A-A7009C385C18}">
      <dgm:prSet phldrT="[Text]" custT="1"/>
      <dgm:spPr/>
      <dgm:t>
        <a:bodyPr/>
        <a:lstStyle/>
        <a:p>
          <a:r>
            <a:rPr lang="en-US" sz="1800" smtClean="0"/>
            <a:t>OTT VoIP </a:t>
          </a:r>
          <a:r>
            <a:rPr lang="en-US" sz="1600" smtClean="0"/>
            <a:t>(except for contracted GWs)</a:t>
          </a:r>
          <a:endParaRPr lang="en-US" sz="1600" dirty="0"/>
        </a:p>
      </dgm:t>
    </dgm:pt>
    <dgm:pt modelId="{C27AA6B4-2EAE-4894-96C8-74FEA6FE29E7}" type="parTrans" cxnId="{3F27543E-78F5-4EC6-B67A-AA15E9EF8918}">
      <dgm:prSet/>
      <dgm:spPr/>
      <dgm:t>
        <a:bodyPr/>
        <a:lstStyle/>
        <a:p>
          <a:endParaRPr lang="en-US"/>
        </a:p>
      </dgm:t>
    </dgm:pt>
    <dgm:pt modelId="{8C355395-890A-4F3E-BCC0-75A897047E6B}" type="sibTrans" cxnId="{3F27543E-78F5-4EC6-B67A-AA15E9EF8918}">
      <dgm:prSet/>
      <dgm:spPr/>
      <dgm:t>
        <a:bodyPr/>
        <a:lstStyle/>
        <a:p>
          <a:endParaRPr lang="en-US"/>
        </a:p>
      </dgm:t>
    </dgm:pt>
    <dgm:pt modelId="{6B0F47E2-6297-439D-B940-EBB50228C59B}" type="pres">
      <dgm:prSet presAssocID="{E6CD2A88-489C-4D80-A0B5-C7CCD826654D}" presName="diagram" presStyleCnt="0">
        <dgm:presLayoutVars>
          <dgm:dir/>
          <dgm:resizeHandles val="exact"/>
        </dgm:presLayoutVars>
      </dgm:prSet>
      <dgm:spPr/>
      <dgm:t>
        <a:bodyPr/>
        <a:lstStyle/>
        <a:p>
          <a:endParaRPr lang="en-US"/>
        </a:p>
      </dgm:t>
    </dgm:pt>
    <dgm:pt modelId="{4EEF9C17-4EE7-4246-9937-7BFA4200A40C}" type="pres">
      <dgm:prSet presAssocID="{547E3776-FDC7-4288-A715-24146A2D1C5F}" presName="node" presStyleLbl="node1" presStyleIdx="0" presStyleCnt="7">
        <dgm:presLayoutVars>
          <dgm:bulletEnabled val="1"/>
        </dgm:presLayoutVars>
      </dgm:prSet>
      <dgm:spPr/>
      <dgm:t>
        <a:bodyPr/>
        <a:lstStyle/>
        <a:p>
          <a:endParaRPr lang="en-US"/>
        </a:p>
      </dgm:t>
    </dgm:pt>
    <dgm:pt modelId="{D5A278AB-16CB-4D96-B80F-FDB3A993F24A}" type="pres">
      <dgm:prSet presAssocID="{84C6148C-54EA-41E4-8535-4BF75E0134BE}" presName="sibTrans" presStyleCnt="0"/>
      <dgm:spPr/>
      <dgm:t>
        <a:bodyPr/>
        <a:lstStyle/>
        <a:p>
          <a:endParaRPr lang="en-US"/>
        </a:p>
      </dgm:t>
    </dgm:pt>
    <dgm:pt modelId="{6CC33D90-B4E6-4612-972E-DDCCFD898BDB}" type="pres">
      <dgm:prSet presAssocID="{4DC5F20D-0684-4A36-9CFF-3149955A596F}" presName="node" presStyleLbl="node1" presStyleIdx="1" presStyleCnt="7">
        <dgm:presLayoutVars>
          <dgm:bulletEnabled val="1"/>
        </dgm:presLayoutVars>
      </dgm:prSet>
      <dgm:spPr/>
      <dgm:t>
        <a:bodyPr/>
        <a:lstStyle/>
        <a:p>
          <a:endParaRPr lang="en-US"/>
        </a:p>
      </dgm:t>
    </dgm:pt>
    <dgm:pt modelId="{D6A20674-B0E7-4E03-8968-8192F6E491EE}" type="pres">
      <dgm:prSet presAssocID="{2E3A11C7-6912-40B7-8F9C-65971CFD7390}" presName="sibTrans" presStyleCnt="0"/>
      <dgm:spPr/>
      <dgm:t>
        <a:bodyPr/>
        <a:lstStyle/>
        <a:p>
          <a:endParaRPr lang="en-US"/>
        </a:p>
      </dgm:t>
    </dgm:pt>
    <dgm:pt modelId="{40529F9B-C5D6-4074-8FD3-44BA4786C257}" type="pres">
      <dgm:prSet presAssocID="{3191A1B4-4901-4788-A831-9043D0E25892}" presName="node" presStyleLbl="node1" presStyleIdx="2" presStyleCnt="7">
        <dgm:presLayoutVars>
          <dgm:bulletEnabled val="1"/>
        </dgm:presLayoutVars>
      </dgm:prSet>
      <dgm:spPr/>
      <dgm:t>
        <a:bodyPr/>
        <a:lstStyle/>
        <a:p>
          <a:endParaRPr lang="en-US"/>
        </a:p>
      </dgm:t>
    </dgm:pt>
    <dgm:pt modelId="{F2CF3240-17B4-4E50-9854-B6D91463DC14}" type="pres">
      <dgm:prSet presAssocID="{899D17DA-D4B8-4452-B026-E516862AB3D5}" presName="sibTrans" presStyleCnt="0"/>
      <dgm:spPr/>
      <dgm:t>
        <a:bodyPr/>
        <a:lstStyle/>
        <a:p>
          <a:endParaRPr lang="en-US"/>
        </a:p>
      </dgm:t>
    </dgm:pt>
    <dgm:pt modelId="{0E0E3B1B-5EB5-4FF5-8111-33419E41108E}" type="pres">
      <dgm:prSet presAssocID="{42BA32FE-5C86-4585-B869-7FA08BED4F68}" presName="node" presStyleLbl="node1" presStyleIdx="3" presStyleCnt="7">
        <dgm:presLayoutVars>
          <dgm:bulletEnabled val="1"/>
        </dgm:presLayoutVars>
      </dgm:prSet>
      <dgm:spPr/>
      <dgm:t>
        <a:bodyPr/>
        <a:lstStyle/>
        <a:p>
          <a:endParaRPr lang="en-US"/>
        </a:p>
      </dgm:t>
    </dgm:pt>
    <dgm:pt modelId="{1008E1BD-F212-4851-B7A1-1CCAC14710A9}" type="pres">
      <dgm:prSet presAssocID="{0E736A8D-8FAE-401B-959B-E3032A6AE5A9}" presName="sibTrans" presStyleCnt="0"/>
      <dgm:spPr/>
      <dgm:t>
        <a:bodyPr/>
        <a:lstStyle/>
        <a:p>
          <a:endParaRPr lang="en-US"/>
        </a:p>
      </dgm:t>
    </dgm:pt>
    <dgm:pt modelId="{DEF652D0-8A77-427F-89D6-80AD88766704}" type="pres">
      <dgm:prSet presAssocID="{4488C1DF-6534-4A5C-9020-D18FE6FA3DC4}" presName="node" presStyleLbl="node1" presStyleIdx="4" presStyleCnt="7">
        <dgm:presLayoutVars>
          <dgm:bulletEnabled val="1"/>
        </dgm:presLayoutVars>
      </dgm:prSet>
      <dgm:spPr/>
      <dgm:t>
        <a:bodyPr/>
        <a:lstStyle/>
        <a:p>
          <a:endParaRPr lang="en-US"/>
        </a:p>
      </dgm:t>
    </dgm:pt>
    <dgm:pt modelId="{FF7D80C9-A188-4F23-9A00-74B9DA0925FB}" type="pres">
      <dgm:prSet presAssocID="{1EBD3559-B5D5-49A2-9D76-127677B7FDD0}" presName="sibTrans" presStyleCnt="0"/>
      <dgm:spPr/>
      <dgm:t>
        <a:bodyPr/>
        <a:lstStyle/>
        <a:p>
          <a:endParaRPr lang="en-US"/>
        </a:p>
      </dgm:t>
    </dgm:pt>
    <dgm:pt modelId="{01262909-EA77-4321-91B3-DCC58E97AC48}" type="pres">
      <dgm:prSet presAssocID="{FA033981-30A4-4E6F-9F66-DE8011347AD5}" presName="node" presStyleLbl="node1" presStyleIdx="5" presStyleCnt="7">
        <dgm:presLayoutVars>
          <dgm:bulletEnabled val="1"/>
        </dgm:presLayoutVars>
      </dgm:prSet>
      <dgm:spPr/>
      <dgm:t>
        <a:bodyPr/>
        <a:lstStyle/>
        <a:p>
          <a:endParaRPr lang="en-US"/>
        </a:p>
      </dgm:t>
    </dgm:pt>
    <dgm:pt modelId="{395CD7F8-EA19-4BF2-9640-20F498FC9F3F}" type="pres">
      <dgm:prSet presAssocID="{6C28BCC9-EE0A-433F-B6C4-40FCE29FBA0B}" presName="sibTrans" presStyleCnt="0"/>
      <dgm:spPr/>
      <dgm:t>
        <a:bodyPr/>
        <a:lstStyle/>
        <a:p>
          <a:endParaRPr lang="en-US"/>
        </a:p>
      </dgm:t>
    </dgm:pt>
    <dgm:pt modelId="{A0BF2048-F912-4D3B-8AB5-3E66412E33AB}" type="pres">
      <dgm:prSet presAssocID="{6366DA1D-8C91-4F62-AB4A-A7009C385C18}" presName="node" presStyleLbl="node1" presStyleIdx="6" presStyleCnt="7">
        <dgm:presLayoutVars>
          <dgm:bulletEnabled val="1"/>
        </dgm:presLayoutVars>
      </dgm:prSet>
      <dgm:spPr/>
      <dgm:t>
        <a:bodyPr/>
        <a:lstStyle/>
        <a:p>
          <a:endParaRPr lang="en-US"/>
        </a:p>
      </dgm:t>
    </dgm:pt>
  </dgm:ptLst>
  <dgm:cxnLst>
    <dgm:cxn modelId="{713B4146-321C-264E-A56D-0D67A8719A07}" type="presOf" srcId="{3191A1B4-4901-4788-A831-9043D0E25892}" destId="{40529F9B-C5D6-4074-8FD3-44BA4786C257}" srcOrd="0" destOrd="0" presId="urn:microsoft.com/office/officeart/2005/8/layout/default"/>
    <dgm:cxn modelId="{1A0C8934-5E42-954E-ABE2-F2B10C923E60}" type="presOf" srcId="{6366DA1D-8C91-4F62-AB4A-A7009C385C18}" destId="{A0BF2048-F912-4D3B-8AB5-3E66412E33AB}" srcOrd="0" destOrd="0" presId="urn:microsoft.com/office/officeart/2005/8/layout/default"/>
    <dgm:cxn modelId="{BABA24B2-D5C4-F64B-ABD9-8FC593329807}" type="presOf" srcId="{E6CD2A88-489C-4D80-A0B5-C7CCD826654D}" destId="{6B0F47E2-6297-439D-B940-EBB50228C59B}" srcOrd="0" destOrd="0" presId="urn:microsoft.com/office/officeart/2005/8/layout/default"/>
    <dgm:cxn modelId="{AFDFD350-F039-4CEA-9317-69F5EC7ADEC5}" srcId="{E6CD2A88-489C-4D80-A0B5-C7CCD826654D}" destId="{FA033981-30A4-4E6F-9F66-DE8011347AD5}" srcOrd="5" destOrd="0" parTransId="{BE0557DE-31AC-472D-BA45-717C2AC667A8}" sibTransId="{6C28BCC9-EE0A-433F-B6C4-40FCE29FBA0B}"/>
    <dgm:cxn modelId="{4A3173D1-8997-7843-8352-52B0D424BC66}" type="presOf" srcId="{4488C1DF-6534-4A5C-9020-D18FE6FA3DC4}" destId="{DEF652D0-8A77-427F-89D6-80AD88766704}" srcOrd="0" destOrd="0" presId="urn:microsoft.com/office/officeart/2005/8/layout/default"/>
    <dgm:cxn modelId="{F79603EC-136F-4689-9ED3-51E6F11DD20F}" srcId="{E6CD2A88-489C-4D80-A0B5-C7CCD826654D}" destId="{547E3776-FDC7-4288-A715-24146A2D1C5F}" srcOrd="0" destOrd="0" parTransId="{D64186E2-5D2C-4334-8B9D-CA109B0B2343}" sibTransId="{84C6148C-54EA-41E4-8535-4BF75E0134BE}"/>
    <dgm:cxn modelId="{2EB7EDA8-A737-4C95-ABC5-38959CF92513}" srcId="{E6CD2A88-489C-4D80-A0B5-C7CCD826654D}" destId="{42BA32FE-5C86-4585-B869-7FA08BED4F68}" srcOrd="3" destOrd="0" parTransId="{0C75B047-BF2D-4803-9DA5-08307BDE15D1}" sibTransId="{0E736A8D-8FAE-401B-959B-E3032A6AE5A9}"/>
    <dgm:cxn modelId="{3F27543E-78F5-4EC6-B67A-AA15E9EF8918}" srcId="{E6CD2A88-489C-4D80-A0B5-C7CCD826654D}" destId="{6366DA1D-8C91-4F62-AB4A-A7009C385C18}" srcOrd="6" destOrd="0" parTransId="{C27AA6B4-2EAE-4894-96C8-74FEA6FE29E7}" sibTransId="{8C355395-890A-4F3E-BCC0-75A897047E6B}"/>
    <dgm:cxn modelId="{60678D94-B7C8-4E23-BCB4-452ED3082F70}" srcId="{E6CD2A88-489C-4D80-A0B5-C7CCD826654D}" destId="{3191A1B4-4901-4788-A831-9043D0E25892}" srcOrd="2" destOrd="0" parTransId="{7EF45F70-E0B1-4279-AF88-951597C73D33}" sibTransId="{899D17DA-D4B8-4452-B026-E516862AB3D5}"/>
    <dgm:cxn modelId="{6A8DF5C9-0972-4640-9A6F-9C69EE21B5B5}" type="presOf" srcId="{42BA32FE-5C86-4585-B869-7FA08BED4F68}" destId="{0E0E3B1B-5EB5-4FF5-8111-33419E41108E}" srcOrd="0" destOrd="0" presId="urn:microsoft.com/office/officeart/2005/8/layout/default"/>
    <dgm:cxn modelId="{587D2C43-6FC4-F94E-88C9-0333034A9574}" type="presOf" srcId="{547E3776-FDC7-4288-A715-24146A2D1C5F}" destId="{4EEF9C17-4EE7-4246-9937-7BFA4200A40C}" srcOrd="0" destOrd="0" presId="urn:microsoft.com/office/officeart/2005/8/layout/default"/>
    <dgm:cxn modelId="{95516851-3141-4A77-AD00-B81A680F28BE}" srcId="{E6CD2A88-489C-4D80-A0B5-C7CCD826654D}" destId="{4488C1DF-6534-4A5C-9020-D18FE6FA3DC4}" srcOrd="4" destOrd="0" parTransId="{35E2A77B-ADAD-44C8-BAB9-F7D48F8A9306}" sibTransId="{1EBD3559-B5D5-49A2-9D76-127677B7FDD0}"/>
    <dgm:cxn modelId="{5D89C012-7610-7041-8FD0-6F4F43FDC902}" type="presOf" srcId="{4DC5F20D-0684-4A36-9CFF-3149955A596F}" destId="{6CC33D90-B4E6-4612-972E-DDCCFD898BDB}" srcOrd="0" destOrd="0" presId="urn:microsoft.com/office/officeart/2005/8/layout/default"/>
    <dgm:cxn modelId="{5698EC21-0DA4-0B46-83C8-B041E333CB5B}" type="presOf" srcId="{FA033981-30A4-4E6F-9F66-DE8011347AD5}" destId="{01262909-EA77-4321-91B3-DCC58E97AC48}" srcOrd="0" destOrd="0" presId="urn:microsoft.com/office/officeart/2005/8/layout/default"/>
    <dgm:cxn modelId="{F295F618-55FC-41B5-B34C-E2429EDD0463}" srcId="{E6CD2A88-489C-4D80-A0B5-C7CCD826654D}" destId="{4DC5F20D-0684-4A36-9CFF-3149955A596F}" srcOrd="1" destOrd="0" parTransId="{9E9A4C74-1412-4C89-93EF-3BDEE091BEDA}" sibTransId="{2E3A11C7-6912-40B7-8F9C-65971CFD7390}"/>
    <dgm:cxn modelId="{77D3F1A4-563A-1849-AA12-3AB813DE7086}" type="presParOf" srcId="{6B0F47E2-6297-439D-B940-EBB50228C59B}" destId="{4EEF9C17-4EE7-4246-9937-7BFA4200A40C}" srcOrd="0" destOrd="0" presId="urn:microsoft.com/office/officeart/2005/8/layout/default"/>
    <dgm:cxn modelId="{1A271C1E-3629-C44D-8573-1582DDC7FB40}" type="presParOf" srcId="{6B0F47E2-6297-439D-B940-EBB50228C59B}" destId="{D5A278AB-16CB-4D96-B80F-FDB3A993F24A}" srcOrd="1" destOrd="0" presId="urn:microsoft.com/office/officeart/2005/8/layout/default"/>
    <dgm:cxn modelId="{673A3E4B-787B-9241-ABD8-A709D79087FA}" type="presParOf" srcId="{6B0F47E2-6297-439D-B940-EBB50228C59B}" destId="{6CC33D90-B4E6-4612-972E-DDCCFD898BDB}" srcOrd="2" destOrd="0" presId="urn:microsoft.com/office/officeart/2005/8/layout/default"/>
    <dgm:cxn modelId="{F4BD6A33-5B52-E24D-ACCF-CDA5B2BD9479}" type="presParOf" srcId="{6B0F47E2-6297-439D-B940-EBB50228C59B}" destId="{D6A20674-B0E7-4E03-8968-8192F6E491EE}" srcOrd="3" destOrd="0" presId="urn:microsoft.com/office/officeart/2005/8/layout/default"/>
    <dgm:cxn modelId="{301C7550-5C13-C24D-A53F-76F496C2C3A7}" type="presParOf" srcId="{6B0F47E2-6297-439D-B940-EBB50228C59B}" destId="{40529F9B-C5D6-4074-8FD3-44BA4786C257}" srcOrd="4" destOrd="0" presId="urn:microsoft.com/office/officeart/2005/8/layout/default"/>
    <dgm:cxn modelId="{C624D045-29B7-0D45-8622-C34DE2BA2B6A}" type="presParOf" srcId="{6B0F47E2-6297-439D-B940-EBB50228C59B}" destId="{F2CF3240-17B4-4E50-9854-B6D91463DC14}" srcOrd="5" destOrd="0" presId="urn:microsoft.com/office/officeart/2005/8/layout/default"/>
    <dgm:cxn modelId="{57B57D6B-F3DF-8C4D-B0E7-B88139E624BD}" type="presParOf" srcId="{6B0F47E2-6297-439D-B940-EBB50228C59B}" destId="{0E0E3B1B-5EB5-4FF5-8111-33419E41108E}" srcOrd="6" destOrd="0" presId="urn:microsoft.com/office/officeart/2005/8/layout/default"/>
    <dgm:cxn modelId="{DF999794-F28C-2640-8642-9AB638AB4D2A}" type="presParOf" srcId="{6B0F47E2-6297-439D-B940-EBB50228C59B}" destId="{1008E1BD-F212-4851-B7A1-1CCAC14710A9}" srcOrd="7" destOrd="0" presId="urn:microsoft.com/office/officeart/2005/8/layout/default"/>
    <dgm:cxn modelId="{E61519EC-60DF-254F-804A-FA403ED23EC0}" type="presParOf" srcId="{6B0F47E2-6297-439D-B940-EBB50228C59B}" destId="{DEF652D0-8A77-427F-89D6-80AD88766704}" srcOrd="8" destOrd="0" presId="urn:microsoft.com/office/officeart/2005/8/layout/default"/>
    <dgm:cxn modelId="{116FCE5D-D978-DE45-9472-646B479AB119}" type="presParOf" srcId="{6B0F47E2-6297-439D-B940-EBB50228C59B}" destId="{FF7D80C9-A188-4F23-9A00-74B9DA0925FB}" srcOrd="9" destOrd="0" presId="urn:microsoft.com/office/officeart/2005/8/layout/default"/>
    <dgm:cxn modelId="{08EE2E3C-99F3-4045-9BA5-51C9B24FEE97}" type="presParOf" srcId="{6B0F47E2-6297-439D-B940-EBB50228C59B}" destId="{01262909-EA77-4321-91B3-DCC58E97AC48}" srcOrd="10" destOrd="0" presId="urn:microsoft.com/office/officeart/2005/8/layout/default"/>
    <dgm:cxn modelId="{3FF3A2F2-1BEF-894A-8B46-3857E20112AB}" type="presParOf" srcId="{6B0F47E2-6297-439D-B940-EBB50228C59B}" destId="{395CD7F8-EA19-4BF2-9640-20F498FC9F3F}" srcOrd="11" destOrd="0" presId="urn:microsoft.com/office/officeart/2005/8/layout/default"/>
    <dgm:cxn modelId="{4CD30879-E0D7-034A-BA48-EBE64E1C5A28}" type="presParOf" srcId="{6B0F47E2-6297-439D-B940-EBB50228C59B}" destId="{A0BF2048-F912-4D3B-8AB5-3E66412E33AB}"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9F4D09-97FB-8542-A780-2D363668579F}" type="doc">
      <dgm:prSet loTypeId="urn:microsoft.com/office/officeart/2005/8/layout/hierarchy1" loCatId="" qsTypeId="urn:microsoft.com/office/officeart/2005/8/quickstyle/simple4" qsCatId="simple" csTypeId="urn:microsoft.com/office/officeart/2005/8/colors/accent2_2" csCatId="accent2" phldr="1"/>
      <dgm:spPr/>
      <dgm:t>
        <a:bodyPr/>
        <a:lstStyle/>
        <a:p>
          <a:endParaRPr lang="en-US"/>
        </a:p>
      </dgm:t>
    </dgm:pt>
    <dgm:pt modelId="{21E05B3C-0E7D-F941-8ED0-24DE282FDB4A}">
      <dgm:prSet phldrT="[Text]"/>
      <dgm:spPr/>
      <dgm:t>
        <a:bodyPr/>
        <a:lstStyle/>
        <a:p>
          <a:r>
            <a:rPr lang="en-US" dirty="0" smtClean="0"/>
            <a:t>Number validation</a:t>
          </a:r>
          <a:endParaRPr lang="en-US" dirty="0"/>
        </a:p>
      </dgm:t>
    </dgm:pt>
    <dgm:pt modelId="{11932C47-6337-E943-A6BB-2DF647DABE08}" type="parTrans" cxnId="{687668DC-9FF2-8A4C-AE89-1CFDCC0FEE6F}">
      <dgm:prSet/>
      <dgm:spPr/>
      <dgm:t>
        <a:bodyPr/>
        <a:lstStyle/>
        <a:p>
          <a:endParaRPr lang="en-US"/>
        </a:p>
      </dgm:t>
    </dgm:pt>
    <dgm:pt modelId="{4ED5741F-B901-3F4A-8EA0-C16B493CE873}" type="sibTrans" cxnId="{687668DC-9FF2-8A4C-AE89-1CFDCC0FEE6F}">
      <dgm:prSet/>
      <dgm:spPr/>
      <dgm:t>
        <a:bodyPr/>
        <a:lstStyle/>
        <a:p>
          <a:endParaRPr lang="en-US"/>
        </a:p>
      </dgm:t>
    </dgm:pt>
    <dgm:pt modelId="{E038BCC0-0492-874B-B633-C4618F1EDA3E}">
      <dgm:prSet phldrT="[Text]"/>
      <dgm:spPr/>
      <dgm:t>
        <a:bodyPr/>
        <a:lstStyle/>
        <a:p>
          <a:r>
            <a:rPr lang="en-US" dirty="0" smtClean="0"/>
            <a:t>Public key only (e.g., DNS)</a:t>
          </a:r>
          <a:endParaRPr lang="en-US" dirty="0"/>
        </a:p>
      </dgm:t>
    </dgm:pt>
    <dgm:pt modelId="{72D719C7-C495-5C48-BE5A-BE4D1A5429B2}" type="parTrans" cxnId="{26728FD9-8ECC-F84A-9611-14D1D1F302BA}">
      <dgm:prSet/>
      <dgm:spPr/>
      <dgm:t>
        <a:bodyPr/>
        <a:lstStyle/>
        <a:p>
          <a:endParaRPr lang="en-US"/>
        </a:p>
      </dgm:t>
    </dgm:pt>
    <dgm:pt modelId="{B785A350-B5F9-2F42-A14B-BA6A0B2C4C5D}" type="sibTrans" cxnId="{26728FD9-8ECC-F84A-9611-14D1D1F302BA}">
      <dgm:prSet/>
      <dgm:spPr/>
      <dgm:t>
        <a:bodyPr/>
        <a:lstStyle/>
        <a:p>
          <a:endParaRPr lang="en-US"/>
        </a:p>
      </dgm:t>
    </dgm:pt>
    <dgm:pt modelId="{E10729E1-F0C1-F14D-89AF-379C7CDE30E0}">
      <dgm:prSet phldrT="[Text]"/>
      <dgm:spPr/>
      <dgm:t>
        <a:bodyPr/>
        <a:lstStyle/>
        <a:p>
          <a:r>
            <a:rPr lang="en-US" dirty="0" smtClean="0"/>
            <a:t>public</a:t>
          </a:r>
          <a:endParaRPr lang="en-US" dirty="0"/>
        </a:p>
      </dgm:t>
    </dgm:pt>
    <dgm:pt modelId="{AA5AFD99-AB5A-964C-BFE5-55DE8202C270}" type="parTrans" cxnId="{7D4BE685-EB0E-1B44-B40D-C33B9B5BAA63}">
      <dgm:prSet/>
      <dgm:spPr/>
      <dgm:t>
        <a:bodyPr/>
        <a:lstStyle/>
        <a:p>
          <a:endParaRPr lang="en-US"/>
        </a:p>
      </dgm:t>
    </dgm:pt>
    <dgm:pt modelId="{3A1144E5-9AE0-CC45-9DCC-15398D78DD8B}" type="sibTrans" cxnId="{7D4BE685-EB0E-1B44-B40D-C33B9B5BAA63}">
      <dgm:prSet/>
      <dgm:spPr/>
      <dgm:t>
        <a:bodyPr/>
        <a:lstStyle/>
        <a:p>
          <a:endParaRPr lang="en-US"/>
        </a:p>
      </dgm:t>
    </dgm:pt>
    <dgm:pt modelId="{0E11D172-4A96-104A-848E-08D37228818B}">
      <dgm:prSet phldrT="[Text]"/>
      <dgm:spPr/>
      <dgm:t>
        <a:bodyPr/>
        <a:lstStyle/>
        <a:p>
          <a:r>
            <a:rPr lang="en-US" dirty="0" smtClean="0"/>
            <a:t>private </a:t>
          </a:r>
          <a:endParaRPr lang="en-US" dirty="0"/>
        </a:p>
      </dgm:t>
    </dgm:pt>
    <dgm:pt modelId="{FFCFCF31-D2B1-864F-BC34-0C2FC2511C8A}" type="parTrans" cxnId="{2C7AD724-6718-6447-81CA-F082779C5103}">
      <dgm:prSet/>
      <dgm:spPr/>
      <dgm:t>
        <a:bodyPr/>
        <a:lstStyle/>
        <a:p>
          <a:endParaRPr lang="en-US"/>
        </a:p>
      </dgm:t>
    </dgm:pt>
    <dgm:pt modelId="{477A70B2-BDC9-0F40-B192-C37AC7E2573E}" type="sibTrans" cxnId="{2C7AD724-6718-6447-81CA-F082779C5103}">
      <dgm:prSet/>
      <dgm:spPr/>
      <dgm:t>
        <a:bodyPr/>
        <a:lstStyle/>
        <a:p>
          <a:endParaRPr lang="en-US"/>
        </a:p>
      </dgm:t>
    </dgm:pt>
    <dgm:pt modelId="{DAF56811-B09C-824B-A4EF-7142D6FED451}">
      <dgm:prSet phldrT="[Text]"/>
      <dgm:spPr/>
      <dgm:t>
        <a:bodyPr/>
        <a:lstStyle/>
        <a:p>
          <a:r>
            <a:rPr lang="en-US" dirty="0" smtClean="0"/>
            <a:t>X.509 cert</a:t>
          </a:r>
          <a:endParaRPr lang="en-US" dirty="0"/>
        </a:p>
      </dgm:t>
    </dgm:pt>
    <dgm:pt modelId="{308BC0E3-8FE6-A94E-AE21-BD5F2A5A0C16}" type="parTrans" cxnId="{8DC0A647-8B6B-2946-833B-8C0246558BD5}">
      <dgm:prSet/>
      <dgm:spPr/>
      <dgm:t>
        <a:bodyPr/>
        <a:lstStyle/>
        <a:p>
          <a:endParaRPr lang="en-US"/>
        </a:p>
      </dgm:t>
    </dgm:pt>
    <dgm:pt modelId="{AE306E79-1C69-5C49-88A5-247ADD5B8B11}" type="sibTrans" cxnId="{8DC0A647-8B6B-2946-833B-8C0246558BD5}">
      <dgm:prSet/>
      <dgm:spPr/>
      <dgm:t>
        <a:bodyPr/>
        <a:lstStyle/>
        <a:p>
          <a:endParaRPr lang="en-US"/>
        </a:p>
      </dgm:t>
    </dgm:pt>
    <dgm:pt modelId="{A16E1781-4ADA-1542-BEA0-9EEF747067D6}">
      <dgm:prSet phldrT="[Text]"/>
      <dgm:spPr/>
      <dgm:t>
        <a:bodyPr/>
        <a:lstStyle/>
        <a:p>
          <a:r>
            <a:rPr lang="en-US" dirty="0" smtClean="0"/>
            <a:t>single certifier (per CC)</a:t>
          </a:r>
          <a:endParaRPr lang="en-US" dirty="0"/>
        </a:p>
      </dgm:t>
    </dgm:pt>
    <dgm:pt modelId="{B7662775-EB87-9548-8C7D-C02C9F4813A7}" type="parTrans" cxnId="{E1C0C78A-521B-F54F-A98B-97794C2459A3}">
      <dgm:prSet/>
      <dgm:spPr/>
      <dgm:t>
        <a:bodyPr/>
        <a:lstStyle/>
        <a:p>
          <a:endParaRPr lang="en-US"/>
        </a:p>
      </dgm:t>
    </dgm:pt>
    <dgm:pt modelId="{DDB74601-99F2-5446-8B07-64C04E5E298C}" type="sibTrans" cxnId="{E1C0C78A-521B-F54F-A98B-97794C2459A3}">
      <dgm:prSet/>
      <dgm:spPr/>
      <dgm:t>
        <a:bodyPr/>
        <a:lstStyle/>
        <a:p>
          <a:endParaRPr lang="en-US"/>
        </a:p>
      </dgm:t>
    </dgm:pt>
    <dgm:pt modelId="{963C4E2E-389D-2541-B558-6BC4384D3F93}">
      <dgm:prSet phldrT="[Text]"/>
      <dgm:spPr/>
      <dgm:t>
        <a:bodyPr/>
        <a:lstStyle/>
        <a:p>
          <a:r>
            <a:rPr lang="en-US" dirty="0" smtClean="0"/>
            <a:t>multiple certifiers per CC</a:t>
          </a:r>
          <a:endParaRPr lang="en-US" dirty="0"/>
        </a:p>
      </dgm:t>
    </dgm:pt>
    <dgm:pt modelId="{C107BFF7-6C88-304D-BEF4-A3F7ADAF530B}" type="parTrans" cxnId="{CA96055C-13F1-B54E-9457-7423E3582994}">
      <dgm:prSet/>
      <dgm:spPr/>
      <dgm:t>
        <a:bodyPr/>
        <a:lstStyle/>
        <a:p>
          <a:endParaRPr lang="en-US"/>
        </a:p>
      </dgm:t>
    </dgm:pt>
    <dgm:pt modelId="{156AB04A-E715-A44A-94D1-7D5F65D7F198}" type="sibTrans" cxnId="{CA96055C-13F1-B54E-9457-7423E3582994}">
      <dgm:prSet/>
      <dgm:spPr/>
      <dgm:t>
        <a:bodyPr/>
        <a:lstStyle/>
        <a:p>
          <a:endParaRPr lang="en-US"/>
        </a:p>
      </dgm:t>
    </dgm:pt>
    <dgm:pt modelId="{CE022278-D23C-3A42-B8E7-099239E7D28D}">
      <dgm:prSet phldrT="[Text]"/>
      <dgm:spPr/>
      <dgm:t>
        <a:bodyPr/>
        <a:lstStyle/>
        <a:p>
          <a:r>
            <a:rPr lang="en-US" dirty="0" smtClean="0"/>
            <a:t>single cert store (hierarchy)</a:t>
          </a:r>
          <a:endParaRPr lang="en-US" dirty="0"/>
        </a:p>
      </dgm:t>
    </dgm:pt>
    <dgm:pt modelId="{5AAAA111-EF96-FD46-91DB-9D4786AAE8D9}" type="parTrans" cxnId="{6E1A6CA7-B294-234B-9C8B-5F10351C8ADB}">
      <dgm:prSet/>
      <dgm:spPr/>
      <dgm:t>
        <a:bodyPr/>
        <a:lstStyle/>
        <a:p>
          <a:endParaRPr lang="en-US"/>
        </a:p>
      </dgm:t>
    </dgm:pt>
    <dgm:pt modelId="{C755A067-0F29-1F40-A194-F72369F277BD}" type="sibTrans" cxnId="{6E1A6CA7-B294-234B-9C8B-5F10351C8ADB}">
      <dgm:prSet/>
      <dgm:spPr/>
      <dgm:t>
        <a:bodyPr/>
        <a:lstStyle/>
        <a:p>
          <a:endParaRPr lang="en-US"/>
        </a:p>
      </dgm:t>
    </dgm:pt>
    <dgm:pt modelId="{449B0535-5842-1A4D-9BAD-BC1752A0947C}">
      <dgm:prSet phldrT="[Text]"/>
      <dgm:spPr/>
      <dgm:t>
        <a:bodyPr/>
        <a:lstStyle/>
        <a:p>
          <a:r>
            <a:rPr lang="en-US" dirty="0" smtClean="0"/>
            <a:t>any cert anywhere</a:t>
          </a:r>
          <a:endParaRPr lang="en-US" dirty="0"/>
        </a:p>
      </dgm:t>
    </dgm:pt>
    <dgm:pt modelId="{0F28153A-F35C-9E46-8A83-48EE7A2864C5}" type="parTrans" cxnId="{B34DDE1A-31C0-BE4E-8F53-EAF1E6A45D5B}">
      <dgm:prSet/>
      <dgm:spPr/>
      <dgm:t>
        <a:bodyPr/>
        <a:lstStyle/>
        <a:p>
          <a:endParaRPr lang="en-US"/>
        </a:p>
      </dgm:t>
    </dgm:pt>
    <dgm:pt modelId="{5B725FFD-0199-984C-AD28-E6EDD3003026}" type="sibTrans" cxnId="{B34DDE1A-31C0-BE4E-8F53-EAF1E6A45D5B}">
      <dgm:prSet/>
      <dgm:spPr/>
      <dgm:t>
        <a:bodyPr/>
        <a:lstStyle/>
        <a:p>
          <a:endParaRPr lang="en-US"/>
        </a:p>
      </dgm:t>
    </dgm:pt>
    <dgm:pt modelId="{CCDDBDC4-67E8-D448-98EC-F1B92D0FCC5F}">
      <dgm:prSet phldrT="[Text]"/>
      <dgm:spPr/>
      <dgm:t>
        <a:bodyPr/>
        <a:lstStyle/>
        <a:p>
          <a:r>
            <a:rPr lang="en-US" dirty="0" smtClean="0"/>
            <a:t>separate delivery (URL)</a:t>
          </a:r>
          <a:endParaRPr lang="en-US" dirty="0"/>
        </a:p>
      </dgm:t>
    </dgm:pt>
    <dgm:pt modelId="{B9725AD7-A366-5044-A64C-7C80B649D679}" type="parTrans" cxnId="{0AC865E7-DE39-FD4B-8BA3-85FE1154F54C}">
      <dgm:prSet/>
      <dgm:spPr/>
      <dgm:t>
        <a:bodyPr/>
        <a:lstStyle/>
        <a:p>
          <a:endParaRPr lang="en-US"/>
        </a:p>
      </dgm:t>
    </dgm:pt>
    <dgm:pt modelId="{BA85DF99-7940-8A40-92D5-F46C5C17D7CD}" type="sibTrans" cxnId="{0AC865E7-DE39-FD4B-8BA3-85FE1154F54C}">
      <dgm:prSet/>
      <dgm:spPr/>
      <dgm:t>
        <a:bodyPr/>
        <a:lstStyle/>
        <a:p>
          <a:endParaRPr lang="en-US"/>
        </a:p>
      </dgm:t>
    </dgm:pt>
    <dgm:pt modelId="{AF9370B2-EF93-7346-9580-2A85A81226DB}">
      <dgm:prSet phldrT="[Text]"/>
      <dgm:spPr/>
      <dgm:t>
        <a:bodyPr/>
        <a:lstStyle/>
        <a:p>
          <a:r>
            <a:rPr lang="en-US" dirty="0" smtClean="0"/>
            <a:t>single “CDN”</a:t>
          </a:r>
          <a:endParaRPr lang="en-US" dirty="0"/>
        </a:p>
      </dgm:t>
    </dgm:pt>
    <dgm:pt modelId="{92643D10-7174-B14D-8058-85626F33E63F}" type="parTrans" cxnId="{FE512EA9-F390-6B4A-B75E-40B1E51D2A80}">
      <dgm:prSet/>
      <dgm:spPr/>
      <dgm:t>
        <a:bodyPr/>
        <a:lstStyle/>
        <a:p>
          <a:endParaRPr lang="en-US"/>
        </a:p>
      </dgm:t>
    </dgm:pt>
    <dgm:pt modelId="{C69C39CF-1EA7-D240-9430-637E0CEF88FC}" type="sibTrans" cxnId="{FE512EA9-F390-6B4A-B75E-40B1E51D2A80}">
      <dgm:prSet/>
      <dgm:spPr/>
      <dgm:t>
        <a:bodyPr/>
        <a:lstStyle/>
        <a:p>
          <a:endParaRPr lang="en-US"/>
        </a:p>
      </dgm:t>
    </dgm:pt>
    <dgm:pt modelId="{3EC9188B-6744-DA4E-AC9B-B6AF869B0FDA}">
      <dgm:prSet phldrT="[Text]"/>
      <dgm:spPr/>
      <dgm:t>
        <a:bodyPr/>
        <a:lstStyle/>
        <a:p>
          <a:r>
            <a:rPr lang="en-US" dirty="0" smtClean="0"/>
            <a:t>number-based access (no URL)</a:t>
          </a:r>
          <a:endParaRPr lang="en-US" dirty="0"/>
        </a:p>
      </dgm:t>
    </dgm:pt>
    <dgm:pt modelId="{2159C0C0-8D14-F74A-84A9-B3B617E64094}" type="parTrans" cxnId="{328FA91C-120D-DB4D-8678-82198C3FC50F}">
      <dgm:prSet/>
      <dgm:spPr/>
      <dgm:t>
        <a:bodyPr/>
        <a:lstStyle/>
        <a:p>
          <a:endParaRPr lang="en-US"/>
        </a:p>
      </dgm:t>
    </dgm:pt>
    <dgm:pt modelId="{B673A932-EF4D-2E4D-BA32-EFBA498AC181}" type="sibTrans" cxnId="{328FA91C-120D-DB4D-8678-82198C3FC50F}">
      <dgm:prSet/>
      <dgm:spPr/>
      <dgm:t>
        <a:bodyPr/>
        <a:lstStyle/>
        <a:p>
          <a:endParaRPr lang="en-US"/>
        </a:p>
      </dgm:t>
    </dgm:pt>
    <dgm:pt modelId="{E5653949-50AF-984B-B801-A930976A3CA5}" type="pres">
      <dgm:prSet presAssocID="{BC9F4D09-97FB-8542-A780-2D363668579F}" presName="hierChild1" presStyleCnt="0">
        <dgm:presLayoutVars>
          <dgm:chPref val="1"/>
          <dgm:dir/>
          <dgm:animOne val="branch"/>
          <dgm:animLvl val="lvl"/>
          <dgm:resizeHandles/>
        </dgm:presLayoutVars>
      </dgm:prSet>
      <dgm:spPr/>
      <dgm:t>
        <a:bodyPr/>
        <a:lstStyle/>
        <a:p>
          <a:endParaRPr lang="en-US"/>
        </a:p>
      </dgm:t>
    </dgm:pt>
    <dgm:pt modelId="{AF3A1DB9-471D-364D-9020-8AB802E896FC}" type="pres">
      <dgm:prSet presAssocID="{21E05B3C-0E7D-F941-8ED0-24DE282FDB4A}" presName="hierRoot1" presStyleCnt="0"/>
      <dgm:spPr/>
      <dgm:t>
        <a:bodyPr/>
        <a:lstStyle/>
        <a:p>
          <a:endParaRPr lang="en-US"/>
        </a:p>
      </dgm:t>
    </dgm:pt>
    <dgm:pt modelId="{332CAD47-9AC0-BB42-A561-3C6359FC6749}" type="pres">
      <dgm:prSet presAssocID="{21E05B3C-0E7D-F941-8ED0-24DE282FDB4A}" presName="composite" presStyleCnt="0"/>
      <dgm:spPr/>
      <dgm:t>
        <a:bodyPr/>
        <a:lstStyle/>
        <a:p>
          <a:endParaRPr lang="en-US"/>
        </a:p>
      </dgm:t>
    </dgm:pt>
    <dgm:pt modelId="{E9AF9E55-F7A0-8343-B634-97DAA94D2C34}" type="pres">
      <dgm:prSet presAssocID="{21E05B3C-0E7D-F941-8ED0-24DE282FDB4A}" presName="background" presStyleLbl="node0" presStyleIdx="0" presStyleCnt="1"/>
      <dgm:spPr/>
      <dgm:t>
        <a:bodyPr/>
        <a:lstStyle/>
        <a:p>
          <a:endParaRPr lang="en-US"/>
        </a:p>
      </dgm:t>
    </dgm:pt>
    <dgm:pt modelId="{05C14F9D-4005-814F-824A-74B27344100D}" type="pres">
      <dgm:prSet presAssocID="{21E05B3C-0E7D-F941-8ED0-24DE282FDB4A}" presName="text" presStyleLbl="fgAcc0" presStyleIdx="0" presStyleCnt="1">
        <dgm:presLayoutVars>
          <dgm:chPref val="3"/>
        </dgm:presLayoutVars>
      </dgm:prSet>
      <dgm:spPr/>
      <dgm:t>
        <a:bodyPr/>
        <a:lstStyle/>
        <a:p>
          <a:endParaRPr lang="en-US"/>
        </a:p>
      </dgm:t>
    </dgm:pt>
    <dgm:pt modelId="{94327419-B1AC-4C4A-89EE-579BDA0A844A}" type="pres">
      <dgm:prSet presAssocID="{21E05B3C-0E7D-F941-8ED0-24DE282FDB4A}" presName="hierChild2" presStyleCnt="0"/>
      <dgm:spPr/>
      <dgm:t>
        <a:bodyPr/>
        <a:lstStyle/>
        <a:p>
          <a:endParaRPr lang="en-US"/>
        </a:p>
      </dgm:t>
    </dgm:pt>
    <dgm:pt modelId="{4C730B91-C3DD-744C-ACB0-934183A315C0}" type="pres">
      <dgm:prSet presAssocID="{72D719C7-C495-5C48-BE5A-BE4D1A5429B2}" presName="Name10" presStyleLbl="parChTrans1D2" presStyleIdx="0" presStyleCnt="2"/>
      <dgm:spPr/>
      <dgm:t>
        <a:bodyPr/>
        <a:lstStyle/>
        <a:p>
          <a:endParaRPr lang="en-US"/>
        </a:p>
      </dgm:t>
    </dgm:pt>
    <dgm:pt modelId="{AFB7966A-7E95-A243-8EB8-863A27964305}" type="pres">
      <dgm:prSet presAssocID="{E038BCC0-0492-874B-B633-C4618F1EDA3E}" presName="hierRoot2" presStyleCnt="0"/>
      <dgm:spPr/>
      <dgm:t>
        <a:bodyPr/>
        <a:lstStyle/>
        <a:p>
          <a:endParaRPr lang="en-US"/>
        </a:p>
      </dgm:t>
    </dgm:pt>
    <dgm:pt modelId="{96EE9EE8-BDAB-8049-8088-BCEEE962EA67}" type="pres">
      <dgm:prSet presAssocID="{E038BCC0-0492-874B-B633-C4618F1EDA3E}" presName="composite2" presStyleCnt="0"/>
      <dgm:spPr/>
      <dgm:t>
        <a:bodyPr/>
        <a:lstStyle/>
        <a:p>
          <a:endParaRPr lang="en-US"/>
        </a:p>
      </dgm:t>
    </dgm:pt>
    <dgm:pt modelId="{D07358F4-B514-494C-8CDE-AD3C5D53C1D7}" type="pres">
      <dgm:prSet presAssocID="{E038BCC0-0492-874B-B633-C4618F1EDA3E}" presName="background2" presStyleLbl="node2" presStyleIdx="0" presStyleCnt="2"/>
      <dgm:spPr/>
      <dgm:t>
        <a:bodyPr/>
        <a:lstStyle/>
        <a:p>
          <a:endParaRPr lang="en-US"/>
        </a:p>
      </dgm:t>
    </dgm:pt>
    <dgm:pt modelId="{DCC1EC71-6E54-F441-9357-9EED13AC2D32}" type="pres">
      <dgm:prSet presAssocID="{E038BCC0-0492-874B-B633-C4618F1EDA3E}" presName="text2" presStyleLbl="fgAcc2" presStyleIdx="0" presStyleCnt="2">
        <dgm:presLayoutVars>
          <dgm:chPref val="3"/>
        </dgm:presLayoutVars>
      </dgm:prSet>
      <dgm:spPr/>
      <dgm:t>
        <a:bodyPr/>
        <a:lstStyle/>
        <a:p>
          <a:endParaRPr lang="en-US"/>
        </a:p>
      </dgm:t>
    </dgm:pt>
    <dgm:pt modelId="{28140185-08DC-614B-85F1-B28300F5EF6D}" type="pres">
      <dgm:prSet presAssocID="{E038BCC0-0492-874B-B633-C4618F1EDA3E}" presName="hierChild3" presStyleCnt="0"/>
      <dgm:spPr/>
      <dgm:t>
        <a:bodyPr/>
        <a:lstStyle/>
        <a:p>
          <a:endParaRPr lang="en-US"/>
        </a:p>
      </dgm:t>
    </dgm:pt>
    <dgm:pt modelId="{88574294-D971-D941-8103-DDAC173BB71A}" type="pres">
      <dgm:prSet presAssocID="{AA5AFD99-AB5A-964C-BFE5-55DE8202C270}" presName="Name17" presStyleLbl="parChTrans1D3" presStyleIdx="0" presStyleCnt="4"/>
      <dgm:spPr/>
      <dgm:t>
        <a:bodyPr/>
        <a:lstStyle/>
        <a:p>
          <a:endParaRPr lang="en-US"/>
        </a:p>
      </dgm:t>
    </dgm:pt>
    <dgm:pt modelId="{596ED9DD-944E-0443-B701-19E7092070DF}" type="pres">
      <dgm:prSet presAssocID="{E10729E1-F0C1-F14D-89AF-379C7CDE30E0}" presName="hierRoot3" presStyleCnt="0"/>
      <dgm:spPr/>
      <dgm:t>
        <a:bodyPr/>
        <a:lstStyle/>
        <a:p>
          <a:endParaRPr lang="en-US"/>
        </a:p>
      </dgm:t>
    </dgm:pt>
    <dgm:pt modelId="{64CCF3CA-8426-7249-A1E8-DB41519CC0DE}" type="pres">
      <dgm:prSet presAssocID="{E10729E1-F0C1-F14D-89AF-379C7CDE30E0}" presName="composite3" presStyleCnt="0"/>
      <dgm:spPr/>
      <dgm:t>
        <a:bodyPr/>
        <a:lstStyle/>
        <a:p>
          <a:endParaRPr lang="en-US"/>
        </a:p>
      </dgm:t>
    </dgm:pt>
    <dgm:pt modelId="{4CDAF77D-3D6A-3A4A-BB35-5D621D661AC8}" type="pres">
      <dgm:prSet presAssocID="{E10729E1-F0C1-F14D-89AF-379C7CDE30E0}" presName="background3" presStyleLbl="node3" presStyleIdx="0" presStyleCnt="4"/>
      <dgm:spPr/>
      <dgm:t>
        <a:bodyPr/>
        <a:lstStyle/>
        <a:p>
          <a:endParaRPr lang="en-US"/>
        </a:p>
      </dgm:t>
    </dgm:pt>
    <dgm:pt modelId="{001D7923-C7E8-8342-8DB0-3A007B6A0E47}" type="pres">
      <dgm:prSet presAssocID="{E10729E1-F0C1-F14D-89AF-379C7CDE30E0}" presName="text3" presStyleLbl="fgAcc3" presStyleIdx="0" presStyleCnt="4">
        <dgm:presLayoutVars>
          <dgm:chPref val="3"/>
        </dgm:presLayoutVars>
      </dgm:prSet>
      <dgm:spPr/>
      <dgm:t>
        <a:bodyPr/>
        <a:lstStyle/>
        <a:p>
          <a:endParaRPr lang="en-US"/>
        </a:p>
      </dgm:t>
    </dgm:pt>
    <dgm:pt modelId="{3695121F-8B2C-6548-A05F-24A1483BA69F}" type="pres">
      <dgm:prSet presAssocID="{E10729E1-F0C1-F14D-89AF-379C7CDE30E0}" presName="hierChild4" presStyleCnt="0"/>
      <dgm:spPr/>
      <dgm:t>
        <a:bodyPr/>
        <a:lstStyle/>
        <a:p>
          <a:endParaRPr lang="en-US"/>
        </a:p>
      </dgm:t>
    </dgm:pt>
    <dgm:pt modelId="{AF78DCD5-5B4B-A840-BADC-990A9D3A8E27}" type="pres">
      <dgm:prSet presAssocID="{FFCFCF31-D2B1-864F-BC34-0C2FC2511C8A}" presName="Name17" presStyleLbl="parChTrans1D3" presStyleIdx="1" presStyleCnt="4"/>
      <dgm:spPr/>
      <dgm:t>
        <a:bodyPr/>
        <a:lstStyle/>
        <a:p>
          <a:endParaRPr lang="en-US"/>
        </a:p>
      </dgm:t>
    </dgm:pt>
    <dgm:pt modelId="{B40C0CA1-5C52-C24D-B63E-1F5C66145C2E}" type="pres">
      <dgm:prSet presAssocID="{0E11D172-4A96-104A-848E-08D37228818B}" presName="hierRoot3" presStyleCnt="0"/>
      <dgm:spPr/>
      <dgm:t>
        <a:bodyPr/>
        <a:lstStyle/>
        <a:p>
          <a:endParaRPr lang="en-US"/>
        </a:p>
      </dgm:t>
    </dgm:pt>
    <dgm:pt modelId="{3C74AB25-B61D-DE49-8174-B3FB12F0B64C}" type="pres">
      <dgm:prSet presAssocID="{0E11D172-4A96-104A-848E-08D37228818B}" presName="composite3" presStyleCnt="0"/>
      <dgm:spPr/>
      <dgm:t>
        <a:bodyPr/>
        <a:lstStyle/>
        <a:p>
          <a:endParaRPr lang="en-US"/>
        </a:p>
      </dgm:t>
    </dgm:pt>
    <dgm:pt modelId="{263B4148-0F45-F24C-9A40-3F58D0B09C89}" type="pres">
      <dgm:prSet presAssocID="{0E11D172-4A96-104A-848E-08D37228818B}" presName="background3" presStyleLbl="node3" presStyleIdx="1" presStyleCnt="4"/>
      <dgm:spPr/>
      <dgm:t>
        <a:bodyPr/>
        <a:lstStyle/>
        <a:p>
          <a:endParaRPr lang="en-US"/>
        </a:p>
      </dgm:t>
    </dgm:pt>
    <dgm:pt modelId="{F0E2E5E4-52A1-0A43-A696-338A7878C1C8}" type="pres">
      <dgm:prSet presAssocID="{0E11D172-4A96-104A-848E-08D37228818B}" presName="text3" presStyleLbl="fgAcc3" presStyleIdx="1" presStyleCnt="4">
        <dgm:presLayoutVars>
          <dgm:chPref val="3"/>
        </dgm:presLayoutVars>
      </dgm:prSet>
      <dgm:spPr/>
      <dgm:t>
        <a:bodyPr/>
        <a:lstStyle/>
        <a:p>
          <a:endParaRPr lang="en-US"/>
        </a:p>
      </dgm:t>
    </dgm:pt>
    <dgm:pt modelId="{D007390E-45E9-A74A-BA8D-F80B75CDAB8D}" type="pres">
      <dgm:prSet presAssocID="{0E11D172-4A96-104A-848E-08D37228818B}" presName="hierChild4" presStyleCnt="0"/>
      <dgm:spPr/>
      <dgm:t>
        <a:bodyPr/>
        <a:lstStyle/>
        <a:p>
          <a:endParaRPr lang="en-US"/>
        </a:p>
      </dgm:t>
    </dgm:pt>
    <dgm:pt modelId="{BA3AB1F7-E499-A641-B82C-157EA9B1DC00}" type="pres">
      <dgm:prSet presAssocID="{308BC0E3-8FE6-A94E-AE21-BD5F2A5A0C16}" presName="Name10" presStyleLbl="parChTrans1D2" presStyleIdx="1" presStyleCnt="2"/>
      <dgm:spPr/>
      <dgm:t>
        <a:bodyPr/>
        <a:lstStyle/>
        <a:p>
          <a:endParaRPr lang="en-US"/>
        </a:p>
      </dgm:t>
    </dgm:pt>
    <dgm:pt modelId="{BB6CDF6C-7EE3-AC4F-902B-BD1D821184B0}" type="pres">
      <dgm:prSet presAssocID="{DAF56811-B09C-824B-A4EF-7142D6FED451}" presName="hierRoot2" presStyleCnt="0"/>
      <dgm:spPr/>
      <dgm:t>
        <a:bodyPr/>
        <a:lstStyle/>
        <a:p>
          <a:endParaRPr lang="en-US"/>
        </a:p>
      </dgm:t>
    </dgm:pt>
    <dgm:pt modelId="{DF4473A1-F687-CA4D-A9E4-01F606DBD37F}" type="pres">
      <dgm:prSet presAssocID="{DAF56811-B09C-824B-A4EF-7142D6FED451}" presName="composite2" presStyleCnt="0"/>
      <dgm:spPr/>
      <dgm:t>
        <a:bodyPr/>
        <a:lstStyle/>
        <a:p>
          <a:endParaRPr lang="en-US"/>
        </a:p>
      </dgm:t>
    </dgm:pt>
    <dgm:pt modelId="{B026ED1D-46EB-7E44-A3E4-B399594C5A92}" type="pres">
      <dgm:prSet presAssocID="{DAF56811-B09C-824B-A4EF-7142D6FED451}" presName="background2" presStyleLbl="node2" presStyleIdx="1" presStyleCnt="2"/>
      <dgm:spPr/>
      <dgm:t>
        <a:bodyPr/>
        <a:lstStyle/>
        <a:p>
          <a:endParaRPr lang="en-US"/>
        </a:p>
      </dgm:t>
    </dgm:pt>
    <dgm:pt modelId="{EE1FCC76-E21F-DD40-9AE7-64FD8AD98F1C}" type="pres">
      <dgm:prSet presAssocID="{DAF56811-B09C-824B-A4EF-7142D6FED451}" presName="text2" presStyleLbl="fgAcc2" presStyleIdx="1" presStyleCnt="2">
        <dgm:presLayoutVars>
          <dgm:chPref val="3"/>
        </dgm:presLayoutVars>
      </dgm:prSet>
      <dgm:spPr/>
      <dgm:t>
        <a:bodyPr/>
        <a:lstStyle/>
        <a:p>
          <a:endParaRPr lang="en-US"/>
        </a:p>
      </dgm:t>
    </dgm:pt>
    <dgm:pt modelId="{78E6116B-8054-9C4B-80AA-5F4D011BC15F}" type="pres">
      <dgm:prSet presAssocID="{DAF56811-B09C-824B-A4EF-7142D6FED451}" presName="hierChild3" presStyleCnt="0"/>
      <dgm:spPr/>
      <dgm:t>
        <a:bodyPr/>
        <a:lstStyle/>
        <a:p>
          <a:endParaRPr lang="en-US"/>
        </a:p>
      </dgm:t>
    </dgm:pt>
    <dgm:pt modelId="{FA191699-979A-D546-BF1A-448AF76C6200}" type="pres">
      <dgm:prSet presAssocID="{B7662775-EB87-9548-8C7D-C02C9F4813A7}" presName="Name17" presStyleLbl="parChTrans1D3" presStyleIdx="2" presStyleCnt="4"/>
      <dgm:spPr/>
      <dgm:t>
        <a:bodyPr/>
        <a:lstStyle/>
        <a:p>
          <a:endParaRPr lang="en-US"/>
        </a:p>
      </dgm:t>
    </dgm:pt>
    <dgm:pt modelId="{A11187EF-2BCD-3B4F-8FA2-A77002FF12DB}" type="pres">
      <dgm:prSet presAssocID="{A16E1781-4ADA-1542-BEA0-9EEF747067D6}" presName="hierRoot3" presStyleCnt="0"/>
      <dgm:spPr/>
      <dgm:t>
        <a:bodyPr/>
        <a:lstStyle/>
        <a:p>
          <a:endParaRPr lang="en-US"/>
        </a:p>
      </dgm:t>
    </dgm:pt>
    <dgm:pt modelId="{70D763CA-7166-684A-A262-EE53E5804F21}" type="pres">
      <dgm:prSet presAssocID="{A16E1781-4ADA-1542-BEA0-9EEF747067D6}" presName="composite3" presStyleCnt="0"/>
      <dgm:spPr/>
      <dgm:t>
        <a:bodyPr/>
        <a:lstStyle/>
        <a:p>
          <a:endParaRPr lang="en-US"/>
        </a:p>
      </dgm:t>
    </dgm:pt>
    <dgm:pt modelId="{ED6B8E93-D392-BD4C-9C05-243A6572F217}" type="pres">
      <dgm:prSet presAssocID="{A16E1781-4ADA-1542-BEA0-9EEF747067D6}" presName="background3" presStyleLbl="node3" presStyleIdx="2" presStyleCnt="4"/>
      <dgm:spPr/>
      <dgm:t>
        <a:bodyPr/>
        <a:lstStyle/>
        <a:p>
          <a:endParaRPr lang="en-US"/>
        </a:p>
      </dgm:t>
    </dgm:pt>
    <dgm:pt modelId="{D74D2432-C317-B748-B222-6920D5540B38}" type="pres">
      <dgm:prSet presAssocID="{A16E1781-4ADA-1542-BEA0-9EEF747067D6}" presName="text3" presStyleLbl="fgAcc3" presStyleIdx="2" presStyleCnt="4">
        <dgm:presLayoutVars>
          <dgm:chPref val="3"/>
        </dgm:presLayoutVars>
      </dgm:prSet>
      <dgm:spPr/>
      <dgm:t>
        <a:bodyPr/>
        <a:lstStyle/>
        <a:p>
          <a:endParaRPr lang="en-US"/>
        </a:p>
      </dgm:t>
    </dgm:pt>
    <dgm:pt modelId="{FD658B1F-BC29-184F-B6C7-F3F2BA6F0E3E}" type="pres">
      <dgm:prSet presAssocID="{A16E1781-4ADA-1542-BEA0-9EEF747067D6}" presName="hierChild4" presStyleCnt="0"/>
      <dgm:spPr/>
      <dgm:t>
        <a:bodyPr/>
        <a:lstStyle/>
        <a:p>
          <a:endParaRPr lang="en-US"/>
        </a:p>
      </dgm:t>
    </dgm:pt>
    <dgm:pt modelId="{479EBF3E-49F1-9F4F-BEDA-009EFAF2F85B}" type="pres">
      <dgm:prSet presAssocID="{B9725AD7-A366-5044-A64C-7C80B649D679}" presName="Name23" presStyleLbl="parChTrans1D4" presStyleIdx="0" presStyleCnt="5"/>
      <dgm:spPr/>
      <dgm:t>
        <a:bodyPr/>
        <a:lstStyle/>
        <a:p>
          <a:endParaRPr lang="en-US"/>
        </a:p>
      </dgm:t>
    </dgm:pt>
    <dgm:pt modelId="{046C2E31-43E0-9E47-B0AE-545276638685}" type="pres">
      <dgm:prSet presAssocID="{CCDDBDC4-67E8-D448-98EC-F1B92D0FCC5F}" presName="hierRoot4" presStyleCnt="0"/>
      <dgm:spPr/>
      <dgm:t>
        <a:bodyPr/>
        <a:lstStyle/>
        <a:p>
          <a:endParaRPr lang="en-US"/>
        </a:p>
      </dgm:t>
    </dgm:pt>
    <dgm:pt modelId="{E3882DB6-3B13-4341-9018-1F49DE73DA4D}" type="pres">
      <dgm:prSet presAssocID="{CCDDBDC4-67E8-D448-98EC-F1B92D0FCC5F}" presName="composite4" presStyleCnt="0"/>
      <dgm:spPr/>
      <dgm:t>
        <a:bodyPr/>
        <a:lstStyle/>
        <a:p>
          <a:endParaRPr lang="en-US"/>
        </a:p>
      </dgm:t>
    </dgm:pt>
    <dgm:pt modelId="{0C9F8B11-CA79-8442-A1E8-BCE47DC91F08}" type="pres">
      <dgm:prSet presAssocID="{CCDDBDC4-67E8-D448-98EC-F1B92D0FCC5F}" presName="background4" presStyleLbl="node4" presStyleIdx="0" presStyleCnt="5"/>
      <dgm:spPr/>
      <dgm:t>
        <a:bodyPr/>
        <a:lstStyle/>
        <a:p>
          <a:endParaRPr lang="en-US"/>
        </a:p>
      </dgm:t>
    </dgm:pt>
    <dgm:pt modelId="{599AE3CA-048F-1E41-B954-47FC5AA0B6B0}" type="pres">
      <dgm:prSet presAssocID="{CCDDBDC4-67E8-D448-98EC-F1B92D0FCC5F}" presName="text4" presStyleLbl="fgAcc4" presStyleIdx="0" presStyleCnt="5">
        <dgm:presLayoutVars>
          <dgm:chPref val="3"/>
        </dgm:presLayoutVars>
      </dgm:prSet>
      <dgm:spPr/>
      <dgm:t>
        <a:bodyPr/>
        <a:lstStyle/>
        <a:p>
          <a:endParaRPr lang="en-US"/>
        </a:p>
      </dgm:t>
    </dgm:pt>
    <dgm:pt modelId="{F622B635-2BC8-0F4D-9615-68157E14B2DC}" type="pres">
      <dgm:prSet presAssocID="{CCDDBDC4-67E8-D448-98EC-F1B92D0FCC5F}" presName="hierChild5" presStyleCnt="0"/>
      <dgm:spPr/>
      <dgm:t>
        <a:bodyPr/>
        <a:lstStyle/>
        <a:p>
          <a:endParaRPr lang="en-US"/>
        </a:p>
      </dgm:t>
    </dgm:pt>
    <dgm:pt modelId="{803776ED-6B09-E641-92B5-CE7EC1CA6FD8}" type="pres">
      <dgm:prSet presAssocID="{92643D10-7174-B14D-8058-85626F33E63F}" presName="Name23" presStyleLbl="parChTrans1D4" presStyleIdx="1" presStyleCnt="5"/>
      <dgm:spPr/>
      <dgm:t>
        <a:bodyPr/>
        <a:lstStyle/>
        <a:p>
          <a:endParaRPr lang="en-US"/>
        </a:p>
      </dgm:t>
    </dgm:pt>
    <dgm:pt modelId="{BCC43339-B8C6-504A-B752-59675B32C068}" type="pres">
      <dgm:prSet presAssocID="{AF9370B2-EF93-7346-9580-2A85A81226DB}" presName="hierRoot4" presStyleCnt="0"/>
      <dgm:spPr/>
      <dgm:t>
        <a:bodyPr/>
        <a:lstStyle/>
        <a:p>
          <a:endParaRPr lang="en-US"/>
        </a:p>
      </dgm:t>
    </dgm:pt>
    <dgm:pt modelId="{B2298ADE-B369-804C-A3D0-9844F7E2B55E}" type="pres">
      <dgm:prSet presAssocID="{AF9370B2-EF93-7346-9580-2A85A81226DB}" presName="composite4" presStyleCnt="0"/>
      <dgm:spPr/>
      <dgm:t>
        <a:bodyPr/>
        <a:lstStyle/>
        <a:p>
          <a:endParaRPr lang="en-US"/>
        </a:p>
      </dgm:t>
    </dgm:pt>
    <dgm:pt modelId="{3D301571-F581-1140-A87F-0023DFC047CA}" type="pres">
      <dgm:prSet presAssocID="{AF9370B2-EF93-7346-9580-2A85A81226DB}" presName="background4" presStyleLbl="node4" presStyleIdx="1" presStyleCnt="5"/>
      <dgm:spPr/>
      <dgm:t>
        <a:bodyPr/>
        <a:lstStyle/>
        <a:p>
          <a:endParaRPr lang="en-US"/>
        </a:p>
      </dgm:t>
    </dgm:pt>
    <dgm:pt modelId="{5D4DD44A-9BCE-5A45-822F-055CDEF668C2}" type="pres">
      <dgm:prSet presAssocID="{AF9370B2-EF93-7346-9580-2A85A81226DB}" presName="text4" presStyleLbl="fgAcc4" presStyleIdx="1" presStyleCnt="5">
        <dgm:presLayoutVars>
          <dgm:chPref val="3"/>
        </dgm:presLayoutVars>
      </dgm:prSet>
      <dgm:spPr/>
      <dgm:t>
        <a:bodyPr/>
        <a:lstStyle/>
        <a:p>
          <a:endParaRPr lang="en-US"/>
        </a:p>
      </dgm:t>
    </dgm:pt>
    <dgm:pt modelId="{91674E7C-303F-E14E-96EC-BF9FC5812E1D}" type="pres">
      <dgm:prSet presAssocID="{AF9370B2-EF93-7346-9580-2A85A81226DB}" presName="hierChild5" presStyleCnt="0"/>
      <dgm:spPr/>
      <dgm:t>
        <a:bodyPr/>
        <a:lstStyle/>
        <a:p>
          <a:endParaRPr lang="en-US"/>
        </a:p>
      </dgm:t>
    </dgm:pt>
    <dgm:pt modelId="{C896CA85-73BC-BF46-A2F1-87CEA877E2C5}" type="pres">
      <dgm:prSet presAssocID="{2159C0C0-8D14-F74A-84A9-B3B617E64094}" presName="Name23" presStyleLbl="parChTrans1D4" presStyleIdx="2" presStyleCnt="5"/>
      <dgm:spPr/>
      <dgm:t>
        <a:bodyPr/>
        <a:lstStyle/>
        <a:p>
          <a:endParaRPr lang="en-US"/>
        </a:p>
      </dgm:t>
    </dgm:pt>
    <dgm:pt modelId="{67D0897A-28C9-F24A-853D-39E8083D1588}" type="pres">
      <dgm:prSet presAssocID="{3EC9188B-6744-DA4E-AC9B-B6AF869B0FDA}" presName="hierRoot4" presStyleCnt="0"/>
      <dgm:spPr/>
      <dgm:t>
        <a:bodyPr/>
        <a:lstStyle/>
        <a:p>
          <a:endParaRPr lang="en-US"/>
        </a:p>
      </dgm:t>
    </dgm:pt>
    <dgm:pt modelId="{3D9216EF-D25B-2E4B-88F8-5B8A713B3272}" type="pres">
      <dgm:prSet presAssocID="{3EC9188B-6744-DA4E-AC9B-B6AF869B0FDA}" presName="composite4" presStyleCnt="0"/>
      <dgm:spPr/>
      <dgm:t>
        <a:bodyPr/>
        <a:lstStyle/>
        <a:p>
          <a:endParaRPr lang="en-US"/>
        </a:p>
      </dgm:t>
    </dgm:pt>
    <dgm:pt modelId="{B372F6D6-3A6D-F742-B226-7C16F8BDCE5C}" type="pres">
      <dgm:prSet presAssocID="{3EC9188B-6744-DA4E-AC9B-B6AF869B0FDA}" presName="background4" presStyleLbl="node4" presStyleIdx="2" presStyleCnt="5"/>
      <dgm:spPr/>
      <dgm:t>
        <a:bodyPr/>
        <a:lstStyle/>
        <a:p>
          <a:endParaRPr lang="en-US"/>
        </a:p>
      </dgm:t>
    </dgm:pt>
    <dgm:pt modelId="{FA060560-71FB-1B4F-9B24-BE3C3C4BE0FF}" type="pres">
      <dgm:prSet presAssocID="{3EC9188B-6744-DA4E-AC9B-B6AF869B0FDA}" presName="text4" presStyleLbl="fgAcc4" presStyleIdx="2" presStyleCnt="5">
        <dgm:presLayoutVars>
          <dgm:chPref val="3"/>
        </dgm:presLayoutVars>
      </dgm:prSet>
      <dgm:spPr/>
      <dgm:t>
        <a:bodyPr/>
        <a:lstStyle/>
        <a:p>
          <a:endParaRPr lang="en-US"/>
        </a:p>
      </dgm:t>
    </dgm:pt>
    <dgm:pt modelId="{59482735-FA01-554D-AB22-2F0EA445DB77}" type="pres">
      <dgm:prSet presAssocID="{3EC9188B-6744-DA4E-AC9B-B6AF869B0FDA}" presName="hierChild5" presStyleCnt="0"/>
      <dgm:spPr/>
      <dgm:t>
        <a:bodyPr/>
        <a:lstStyle/>
        <a:p>
          <a:endParaRPr lang="en-US"/>
        </a:p>
      </dgm:t>
    </dgm:pt>
    <dgm:pt modelId="{1AD44D77-BC2F-6940-A510-8E08BB594B91}" type="pres">
      <dgm:prSet presAssocID="{C107BFF7-6C88-304D-BEF4-A3F7ADAF530B}" presName="Name17" presStyleLbl="parChTrans1D3" presStyleIdx="3" presStyleCnt="4"/>
      <dgm:spPr/>
      <dgm:t>
        <a:bodyPr/>
        <a:lstStyle/>
        <a:p>
          <a:endParaRPr lang="en-US"/>
        </a:p>
      </dgm:t>
    </dgm:pt>
    <dgm:pt modelId="{43E3922E-D553-584A-9568-045780F16E0D}" type="pres">
      <dgm:prSet presAssocID="{963C4E2E-389D-2541-B558-6BC4384D3F93}" presName="hierRoot3" presStyleCnt="0"/>
      <dgm:spPr/>
      <dgm:t>
        <a:bodyPr/>
        <a:lstStyle/>
        <a:p>
          <a:endParaRPr lang="en-US"/>
        </a:p>
      </dgm:t>
    </dgm:pt>
    <dgm:pt modelId="{E5C4EEBF-D2D5-5B48-9666-B40FADE4BC1F}" type="pres">
      <dgm:prSet presAssocID="{963C4E2E-389D-2541-B558-6BC4384D3F93}" presName="composite3" presStyleCnt="0"/>
      <dgm:spPr/>
      <dgm:t>
        <a:bodyPr/>
        <a:lstStyle/>
        <a:p>
          <a:endParaRPr lang="en-US"/>
        </a:p>
      </dgm:t>
    </dgm:pt>
    <dgm:pt modelId="{A8B31AF3-6DFA-E847-BB32-D62D71810EF3}" type="pres">
      <dgm:prSet presAssocID="{963C4E2E-389D-2541-B558-6BC4384D3F93}" presName="background3" presStyleLbl="node3" presStyleIdx="3" presStyleCnt="4"/>
      <dgm:spPr/>
      <dgm:t>
        <a:bodyPr/>
        <a:lstStyle/>
        <a:p>
          <a:endParaRPr lang="en-US"/>
        </a:p>
      </dgm:t>
    </dgm:pt>
    <dgm:pt modelId="{E690B4C2-6B4F-C348-BC28-CE14AB7E5EE6}" type="pres">
      <dgm:prSet presAssocID="{963C4E2E-389D-2541-B558-6BC4384D3F93}" presName="text3" presStyleLbl="fgAcc3" presStyleIdx="3" presStyleCnt="4">
        <dgm:presLayoutVars>
          <dgm:chPref val="3"/>
        </dgm:presLayoutVars>
      </dgm:prSet>
      <dgm:spPr/>
      <dgm:t>
        <a:bodyPr/>
        <a:lstStyle/>
        <a:p>
          <a:endParaRPr lang="en-US"/>
        </a:p>
      </dgm:t>
    </dgm:pt>
    <dgm:pt modelId="{38E935FB-EE39-7A4F-A6E3-1EF202D96C7C}" type="pres">
      <dgm:prSet presAssocID="{963C4E2E-389D-2541-B558-6BC4384D3F93}" presName="hierChild4" presStyleCnt="0"/>
      <dgm:spPr/>
      <dgm:t>
        <a:bodyPr/>
        <a:lstStyle/>
        <a:p>
          <a:endParaRPr lang="en-US"/>
        </a:p>
      </dgm:t>
    </dgm:pt>
    <dgm:pt modelId="{0ABC429C-7B13-D448-90E5-93C27C56694C}" type="pres">
      <dgm:prSet presAssocID="{5AAAA111-EF96-FD46-91DB-9D4786AAE8D9}" presName="Name23" presStyleLbl="parChTrans1D4" presStyleIdx="3" presStyleCnt="5"/>
      <dgm:spPr/>
      <dgm:t>
        <a:bodyPr/>
        <a:lstStyle/>
        <a:p>
          <a:endParaRPr lang="en-US"/>
        </a:p>
      </dgm:t>
    </dgm:pt>
    <dgm:pt modelId="{EC834412-A6D7-4540-B822-1BE20E9FD519}" type="pres">
      <dgm:prSet presAssocID="{CE022278-D23C-3A42-B8E7-099239E7D28D}" presName="hierRoot4" presStyleCnt="0"/>
      <dgm:spPr/>
      <dgm:t>
        <a:bodyPr/>
        <a:lstStyle/>
        <a:p>
          <a:endParaRPr lang="en-US"/>
        </a:p>
      </dgm:t>
    </dgm:pt>
    <dgm:pt modelId="{B9D48C1D-43E6-E048-B11C-376EC38C906B}" type="pres">
      <dgm:prSet presAssocID="{CE022278-D23C-3A42-B8E7-099239E7D28D}" presName="composite4" presStyleCnt="0"/>
      <dgm:spPr/>
      <dgm:t>
        <a:bodyPr/>
        <a:lstStyle/>
        <a:p>
          <a:endParaRPr lang="en-US"/>
        </a:p>
      </dgm:t>
    </dgm:pt>
    <dgm:pt modelId="{3DC18619-E048-D04A-970A-12A5B59472CA}" type="pres">
      <dgm:prSet presAssocID="{CE022278-D23C-3A42-B8E7-099239E7D28D}" presName="background4" presStyleLbl="node4" presStyleIdx="3" presStyleCnt="5"/>
      <dgm:spPr/>
      <dgm:t>
        <a:bodyPr/>
        <a:lstStyle/>
        <a:p>
          <a:endParaRPr lang="en-US"/>
        </a:p>
      </dgm:t>
    </dgm:pt>
    <dgm:pt modelId="{D50252E2-7742-3045-931A-D8A71F81012D}" type="pres">
      <dgm:prSet presAssocID="{CE022278-D23C-3A42-B8E7-099239E7D28D}" presName="text4" presStyleLbl="fgAcc4" presStyleIdx="3" presStyleCnt="5">
        <dgm:presLayoutVars>
          <dgm:chPref val="3"/>
        </dgm:presLayoutVars>
      </dgm:prSet>
      <dgm:spPr/>
      <dgm:t>
        <a:bodyPr/>
        <a:lstStyle/>
        <a:p>
          <a:endParaRPr lang="en-US"/>
        </a:p>
      </dgm:t>
    </dgm:pt>
    <dgm:pt modelId="{1E153D8A-D7A6-814A-BDBE-FFFE22A991A2}" type="pres">
      <dgm:prSet presAssocID="{CE022278-D23C-3A42-B8E7-099239E7D28D}" presName="hierChild5" presStyleCnt="0"/>
      <dgm:spPr/>
      <dgm:t>
        <a:bodyPr/>
        <a:lstStyle/>
        <a:p>
          <a:endParaRPr lang="en-US"/>
        </a:p>
      </dgm:t>
    </dgm:pt>
    <dgm:pt modelId="{04C0DF51-7505-F34B-ABA7-DAF9A24DD3CE}" type="pres">
      <dgm:prSet presAssocID="{0F28153A-F35C-9E46-8A83-48EE7A2864C5}" presName="Name23" presStyleLbl="parChTrans1D4" presStyleIdx="4" presStyleCnt="5"/>
      <dgm:spPr/>
      <dgm:t>
        <a:bodyPr/>
        <a:lstStyle/>
        <a:p>
          <a:endParaRPr lang="en-US"/>
        </a:p>
      </dgm:t>
    </dgm:pt>
    <dgm:pt modelId="{069E69A2-C76A-2443-8B4C-403BBC53AF5D}" type="pres">
      <dgm:prSet presAssocID="{449B0535-5842-1A4D-9BAD-BC1752A0947C}" presName="hierRoot4" presStyleCnt="0"/>
      <dgm:spPr/>
      <dgm:t>
        <a:bodyPr/>
        <a:lstStyle/>
        <a:p>
          <a:endParaRPr lang="en-US"/>
        </a:p>
      </dgm:t>
    </dgm:pt>
    <dgm:pt modelId="{15465863-CC1F-9649-9E19-6DF263EE0624}" type="pres">
      <dgm:prSet presAssocID="{449B0535-5842-1A4D-9BAD-BC1752A0947C}" presName="composite4" presStyleCnt="0"/>
      <dgm:spPr/>
      <dgm:t>
        <a:bodyPr/>
        <a:lstStyle/>
        <a:p>
          <a:endParaRPr lang="en-US"/>
        </a:p>
      </dgm:t>
    </dgm:pt>
    <dgm:pt modelId="{A84BE5DA-9EE4-3943-B9D0-CC36FE2A574C}" type="pres">
      <dgm:prSet presAssocID="{449B0535-5842-1A4D-9BAD-BC1752A0947C}" presName="background4" presStyleLbl="node4" presStyleIdx="4" presStyleCnt="5"/>
      <dgm:spPr/>
      <dgm:t>
        <a:bodyPr/>
        <a:lstStyle/>
        <a:p>
          <a:endParaRPr lang="en-US"/>
        </a:p>
      </dgm:t>
    </dgm:pt>
    <dgm:pt modelId="{25083F82-4071-1C43-BA59-6578C9E0FC27}" type="pres">
      <dgm:prSet presAssocID="{449B0535-5842-1A4D-9BAD-BC1752A0947C}" presName="text4" presStyleLbl="fgAcc4" presStyleIdx="4" presStyleCnt="5">
        <dgm:presLayoutVars>
          <dgm:chPref val="3"/>
        </dgm:presLayoutVars>
      </dgm:prSet>
      <dgm:spPr/>
      <dgm:t>
        <a:bodyPr/>
        <a:lstStyle/>
        <a:p>
          <a:endParaRPr lang="en-US"/>
        </a:p>
      </dgm:t>
    </dgm:pt>
    <dgm:pt modelId="{22F3BEFD-16DC-C544-86EF-1F33C4E6749E}" type="pres">
      <dgm:prSet presAssocID="{449B0535-5842-1A4D-9BAD-BC1752A0947C}" presName="hierChild5" presStyleCnt="0"/>
      <dgm:spPr/>
      <dgm:t>
        <a:bodyPr/>
        <a:lstStyle/>
        <a:p>
          <a:endParaRPr lang="en-US"/>
        </a:p>
      </dgm:t>
    </dgm:pt>
  </dgm:ptLst>
  <dgm:cxnLst>
    <dgm:cxn modelId="{CA96055C-13F1-B54E-9457-7423E3582994}" srcId="{DAF56811-B09C-824B-A4EF-7142D6FED451}" destId="{963C4E2E-389D-2541-B558-6BC4384D3F93}" srcOrd="1" destOrd="0" parTransId="{C107BFF7-6C88-304D-BEF4-A3F7ADAF530B}" sibTransId="{156AB04A-E715-A44A-94D1-7D5F65D7F198}"/>
    <dgm:cxn modelId="{379F6199-B6F6-1D47-BB31-67FD8F638785}" type="presOf" srcId="{E10729E1-F0C1-F14D-89AF-379C7CDE30E0}" destId="{001D7923-C7E8-8342-8DB0-3A007B6A0E47}" srcOrd="0" destOrd="0" presId="urn:microsoft.com/office/officeart/2005/8/layout/hierarchy1"/>
    <dgm:cxn modelId="{B0C05B4F-A3FB-D741-A8BB-93289DEDCC08}" type="presOf" srcId="{BC9F4D09-97FB-8542-A780-2D363668579F}" destId="{E5653949-50AF-984B-B801-A930976A3CA5}" srcOrd="0" destOrd="0" presId="urn:microsoft.com/office/officeart/2005/8/layout/hierarchy1"/>
    <dgm:cxn modelId="{328FA91C-120D-DB4D-8678-82198C3FC50F}" srcId="{A16E1781-4ADA-1542-BEA0-9EEF747067D6}" destId="{3EC9188B-6744-DA4E-AC9B-B6AF869B0FDA}" srcOrd="2" destOrd="0" parTransId="{2159C0C0-8D14-F74A-84A9-B3B617E64094}" sibTransId="{B673A932-EF4D-2E4D-BA32-EFBA498AC181}"/>
    <dgm:cxn modelId="{E6C3A29D-ADD2-424E-85DB-D0C6ED68BE10}" type="presOf" srcId="{0E11D172-4A96-104A-848E-08D37228818B}" destId="{F0E2E5E4-52A1-0A43-A696-338A7878C1C8}" srcOrd="0" destOrd="0" presId="urn:microsoft.com/office/officeart/2005/8/layout/hierarchy1"/>
    <dgm:cxn modelId="{29230360-4DCE-9341-B5B7-E07B0CEFF9E9}" type="presOf" srcId="{3EC9188B-6744-DA4E-AC9B-B6AF869B0FDA}" destId="{FA060560-71FB-1B4F-9B24-BE3C3C4BE0FF}" srcOrd="0" destOrd="0" presId="urn:microsoft.com/office/officeart/2005/8/layout/hierarchy1"/>
    <dgm:cxn modelId="{26728FD9-8ECC-F84A-9611-14D1D1F302BA}" srcId="{21E05B3C-0E7D-F941-8ED0-24DE282FDB4A}" destId="{E038BCC0-0492-874B-B633-C4618F1EDA3E}" srcOrd="0" destOrd="0" parTransId="{72D719C7-C495-5C48-BE5A-BE4D1A5429B2}" sibTransId="{B785A350-B5F9-2F42-A14B-BA6A0B2C4C5D}"/>
    <dgm:cxn modelId="{0ACB29B4-6595-2646-8120-260A31D22895}" type="presOf" srcId="{AF9370B2-EF93-7346-9580-2A85A81226DB}" destId="{5D4DD44A-9BCE-5A45-822F-055CDEF668C2}" srcOrd="0" destOrd="0" presId="urn:microsoft.com/office/officeart/2005/8/layout/hierarchy1"/>
    <dgm:cxn modelId="{A8A80463-F062-774A-B954-10C40974847C}" type="presOf" srcId="{72D719C7-C495-5C48-BE5A-BE4D1A5429B2}" destId="{4C730B91-C3DD-744C-ACB0-934183A315C0}" srcOrd="0" destOrd="0" presId="urn:microsoft.com/office/officeart/2005/8/layout/hierarchy1"/>
    <dgm:cxn modelId="{9FC2468E-CA41-4348-BC50-B6AF026DE268}" type="presOf" srcId="{A16E1781-4ADA-1542-BEA0-9EEF747067D6}" destId="{D74D2432-C317-B748-B222-6920D5540B38}" srcOrd="0" destOrd="0" presId="urn:microsoft.com/office/officeart/2005/8/layout/hierarchy1"/>
    <dgm:cxn modelId="{0AC865E7-DE39-FD4B-8BA3-85FE1154F54C}" srcId="{A16E1781-4ADA-1542-BEA0-9EEF747067D6}" destId="{CCDDBDC4-67E8-D448-98EC-F1B92D0FCC5F}" srcOrd="0" destOrd="0" parTransId="{B9725AD7-A366-5044-A64C-7C80B649D679}" sibTransId="{BA85DF99-7940-8A40-92D5-F46C5C17D7CD}"/>
    <dgm:cxn modelId="{04CC4803-D675-184F-A1C6-9E4B876340FB}" type="presOf" srcId="{21E05B3C-0E7D-F941-8ED0-24DE282FDB4A}" destId="{05C14F9D-4005-814F-824A-74B27344100D}" srcOrd="0" destOrd="0" presId="urn:microsoft.com/office/officeart/2005/8/layout/hierarchy1"/>
    <dgm:cxn modelId="{38F600B8-BD82-E64B-A725-93F52F43FC45}" type="presOf" srcId="{CCDDBDC4-67E8-D448-98EC-F1B92D0FCC5F}" destId="{599AE3CA-048F-1E41-B954-47FC5AA0B6B0}" srcOrd="0" destOrd="0" presId="urn:microsoft.com/office/officeart/2005/8/layout/hierarchy1"/>
    <dgm:cxn modelId="{7D2DA22A-263C-BB42-B2D0-D97565ED68E6}" type="presOf" srcId="{AA5AFD99-AB5A-964C-BFE5-55DE8202C270}" destId="{88574294-D971-D941-8103-DDAC173BB71A}" srcOrd="0" destOrd="0" presId="urn:microsoft.com/office/officeart/2005/8/layout/hierarchy1"/>
    <dgm:cxn modelId="{FE512EA9-F390-6B4A-B75E-40B1E51D2A80}" srcId="{A16E1781-4ADA-1542-BEA0-9EEF747067D6}" destId="{AF9370B2-EF93-7346-9580-2A85A81226DB}" srcOrd="1" destOrd="0" parTransId="{92643D10-7174-B14D-8058-85626F33E63F}" sibTransId="{C69C39CF-1EA7-D240-9430-637E0CEF88FC}"/>
    <dgm:cxn modelId="{35AE62C4-E1E8-4E44-AC76-7DACBBAD61F1}" type="presOf" srcId="{5AAAA111-EF96-FD46-91DB-9D4786AAE8D9}" destId="{0ABC429C-7B13-D448-90E5-93C27C56694C}" srcOrd="0" destOrd="0" presId="urn:microsoft.com/office/officeart/2005/8/layout/hierarchy1"/>
    <dgm:cxn modelId="{C8C58FC2-DA0C-F643-BF66-7A9D9DA7042E}" type="presOf" srcId="{0F28153A-F35C-9E46-8A83-48EE7A2864C5}" destId="{04C0DF51-7505-F34B-ABA7-DAF9A24DD3CE}" srcOrd="0" destOrd="0" presId="urn:microsoft.com/office/officeart/2005/8/layout/hierarchy1"/>
    <dgm:cxn modelId="{B34DDE1A-31C0-BE4E-8F53-EAF1E6A45D5B}" srcId="{963C4E2E-389D-2541-B558-6BC4384D3F93}" destId="{449B0535-5842-1A4D-9BAD-BC1752A0947C}" srcOrd="1" destOrd="0" parTransId="{0F28153A-F35C-9E46-8A83-48EE7A2864C5}" sibTransId="{5B725FFD-0199-984C-AD28-E6EDD3003026}"/>
    <dgm:cxn modelId="{6E1A6CA7-B294-234B-9C8B-5F10351C8ADB}" srcId="{963C4E2E-389D-2541-B558-6BC4384D3F93}" destId="{CE022278-D23C-3A42-B8E7-099239E7D28D}" srcOrd="0" destOrd="0" parTransId="{5AAAA111-EF96-FD46-91DB-9D4786AAE8D9}" sibTransId="{C755A067-0F29-1F40-A194-F72369F277BD}"/>
    <dgm:cxn modelId="{8DC0A647-8B6B-2946-833B-8C0246558BD5}" srcId="{21E05B3C-0E7D-F941-8ED0-24DE282FDB4A}" destId="{DAF56811-B09C-824B-A4EF-7142D6FED451}" srcOrd="1" destOrd="0" parTransId="{308BC0E3-8FE6-A94E-AE21-BD5F2A5A0C16}" sibTransId="{AE306E79-1C69-5C49-88A5-247ADD5B8B11}"/>
    <dgm:cxn modelId="{2C7AD724-6718-6447-81CA-F082779C5103}" srcId="{E038BCC0-0492-874B-B633-C4618F1EDA3E}" destId="{0E11D172-4A96-104A-848E-08D37228818B}" srcOrd="1" destOrd="0" parTransId="{FFCFCF31-D2B1-864F-BC34-0C2FC2511C8A}" sibTransId="{477A70B2-BDC9-0F40-B192-C37AC7E2573E}"/>
    <dgm:cxn modelId="{8556A6A7-2CFD-FC4F-8230-1FA2B0D7E18F}" type="presOf" srcId="{C107BFF7-6C88-304D-BEF4-A3F7ADAF530B}" destId="{1AD44D77-BC2F-6940-A510-8E08BB594B91}" srcOrd="0" destOrd="0" presId="urn:microsoft.com/office/officeart/2005/8/layout/hierarchy1"/>
    <dgm:cxn modelId="{7D4BE685-EB0E-1B44-B40D-C33B9B5BAA63}" srcId="{E038BCC0-0492-874B-B633-C4618F1EDA3E}" destId="{E10729E1-F0C1-F14D-89AF-379C7CDE30E0}" srcOrd="0" destOrd="0" parTransId="{AA5AFD99-AB5A-964C-BFE5-55DE8202C270}" sibTransId="{3A1144E5-9AE0-CC45-9DCC-15398D78DD8B}"/>
    <dgm:cxn modelId="{419D0697-DF66-514B-ADBF-CE44F5F564B6}" type="presOf" srcId="{B7662775-EB87-9548-8C7D-C02C9F4813A7}" destId="{FA191699-979A-D546-BF1A-448AF76C6200}" srcOrd="0" destOrd="0" presId="urn:microsoft.com/office/officeart/2005/8/layout/hierarchy1"/>
    <dgm:cxn modelId="{D6E8D61C-1292-7A4A-846A-01862EDF9978}" type="presOf" srcId="{963C4E2E-389D-2541-B558-6BC4384D3F93}" destId="{E690B4C2-6B4F-C348-BC28-CE14AB7E5EE6}" srcOrd="0" destOrd="0" presId="urn:microsoft.com/office/officeart/2005/8/layout/hierarchy1"/>
    <dgm:cxn modelId="{5313CC1C-46AF-C144-A700-16959CC84E49}" type="presOf" srcId="{2159C0C0-8D14-F74A-84A9-B3B617E64094}" destId="{C896CA85-73BC-BF46-A2F1-87CEA877E2C5}" srcOrd="0" destOrd="0" presId="urn:microsoft.com/office/officeart/2005/8/layout/hierarchy1"/>
    <dgm:cxn modelId="{94E7D0B5-EBD9-7E40-92D8-17BC329642BF}" type="presOf" srcId="{E038BCC0-0492-874B-B633-C4618F1EDA3E}" destId="{DCC1EC71-6E54-F441-9357-9EED13AC2D32}" srcOrd="0" destOrd="0" presId="urn:microsoft.com/office/officeart/2005/8/layout/hierarchy1"/>
    <dgm:cxn modelId="{8048894A-ECC9-564C-99A0-C8D7B140D58D}" type="presOf" srcId="{DAF56811-B09C-824B-A4EF-7142D6FED451}" destId="{EE1FCC76-E21F-DD40-9AE7-64FD8AD98F1C}" srcOrd="0" destOrd="0" presId="urn:microsoft.com/office/officeart/2005/8/layout/hierarchy1"/>
    <dgm:cxn modelId="{9E3FE0D3-7632-1246-82AD-C6A282835488}" type="presOf" srcId="{FFCFCF31-D2B1-864F-BC34-0C2FC2511C8A}" destId="{AF78DCD5-5B4B-A840-BADC-990A9D3A8E27}" srcOrd="0" destOrd="0" presId="urn:microsoft.com/office/officeart/2005/8/layout/hierarchy1"/>
    <dgm:cxn modelId="{E1C0C78A-521B-F54F-A98B-97794C2459A3}" srcId="{DAF56811-B09C-824B-A4EF-7142D6FED451}" destId="{A16E1781-4ADA-1542-BEA0-9EEF747067D6}" srcOrd="0" destOrd="0" parTransId="{B7662775-EB87-9548-8C7D-C02C9F4813A7}" sibTransId="{DDB74601-99F2-5446-8B07-64C04E5E298C}"/>
    <dgm:cxn modelId="{BBFDDB9F-3BC6-814A-A58A-9E69F542722C}" type="presOf" srcId="{92643D10-7174-B14D-8058-85626F33E63F}" destId="{803776ED-6B09-E641-92B5-CE7EC1CA6FD8}" srcOrd="0" destOrd="0" presId="urn:microsoft.com/office/officeart/2005/8/layout/hierarchy1"/>
    <dgm:cxn modelId="{0BE54258-374F-B64C-8785-17D39E4C62D2}" type="presOf" srcId="{B9725AD7-A366-5044-A64C-7C80B649D679}" destId="{479EBF3E-49F1-9F4F-BEDA-009EFAF2F85B}" srcOrd="0" destOrd="0" presId="urn:microsoft.com/office/officeart/2005/8/layout/hierarchy1"/>
    <dgm:cxn modelId="{E5CD052E-E56F-E24B-8B00-E6766F7B288B}" type="presOf" srcId="{449B0535-5842-1A4D-9BAD-BC1752A0947C}" destId="{25083F82-4071-1C43-BA59-6578C9E0FC27}" srcOrd="0" destOrd="0" presId="urn:microsoft.com/office/officeart/2005/8/layout/hierarchy1"/>
    <dgm:cxn modelId="{687668DC-9FF2-8A4C-AE89-1CFDCC0FEE6F}" srcId="{BC9F4D09-97FB-8542-A780-2D363668579F}" destId="{21E05B3C-0E7D-F941-8ED0-24DE282FDB4A}" srcOrd="0" destOrd="0" parTransId="{11932C47-6337-E943-A6BB-2DF647DABE08}" sibTransId="{4ED5741F-B901-3F4A-8EA0-C16B493CE873}"/>
    <dgm:cxn modelId="{0872DFC2-F629-BF4B-80AD-9D3D199BD614}" type="presOf" srcId="{CE022278-D23C-3A42-B8E7-099239E7D28D}" destId="{D50252E2-7742-3045-931A-D8A71F81012D}" srcOrd="0" destOrd="0" presId="urn:microsoft.com/office/officeart/2005/8/layout/hierarchy1"/>
    <dgm:cxn modelId="{E5178312-889D-F444-82B7-75795CF44303}" type="presOf" srcId="{308BC0E3-8FE6-A94E-AE21-BD5F2A5A0C16}" destId="{BA3AB1F7-E499-A641-B82C-157EA9B1DC00}" srcOrd="0" destOrd="0" presId="urn:microsoft.com/office/officeart/2005/8/layout/hierarchy1"/>
    <dgm:cxn modelId="{26CC68B5-AB7E-4149-A774-8B70E1987DD0}" type="presParOf" srcId="{E5653949-50AF-984B-B801-A930976A3CA5}" destId="{AF3A1DB9-471D-364D-9020-8AB802E896FC}" srcOrd="0" destOrd="0" presId="urn:microsoft.com/office/officeart/2005/8/layout/hierarchy1"/>
    <dgm:cxn modelId="{3BCB99BB-CE59-3B43-89A4-9BD1C883E343}" type="presParOf" srcId="{AF3A1DB9-471D-364D-9020-8AB802E896FC}" destId="{332CAD47-9AC0-BB42-A561-3C6359FC6749}" srcOrd="0" destOrd="0" presId="urn:microsoft.com/office/officeart/2005/8/layout/hierarchy1"/>
    <dgm:cxn modelId="{91A3D966-90CF-664C-808A-15F1C93BD758}" type="presParOf" srcId="{332CAD47-9AC0-BB42-A561-3C6359FC6749}" destId="{E9AF9E55-F7A0-8343-B634-97DAA94D2C34}" srcOrd="0" destOrd="0" presId="urn:microsoft.com/office/officeart/2005/8/layout/hierarchy1"/>
    <dgm:cxn modelId="{1660F8D4-9840-7749-9CCC-2F02C9A7F3D2}" type="presParOf" srcId="{332CAD47-9AC0-BB42-A561-3C6359FC6749}" destId="{05C14F9D-4005-814F-824A-74B27344100D}" srcOrd="1" destOrd="0" presId="urn:microsoft.com/office/officeart/2005/8/layout/hierarchy1"/>
    <dgm:cxn modelId="{A6278858-1A49-0A4A-81F1-0626940A2DEC}" type="presParOf" srcId="{AF3A1DB9-471D-364D-9020-8AB802E896FC}" destId="{94327419-B1AC-4C4A-89EE-579BDA0A844A}" srcOrd="1" destOrd="0" presId="urn:microsoft.com/office/officeart/2005/8/layout/hierarchy1"/>
    <dgm:cxn modelId="{8C168C21-4C9C-4446-9A94-B2E1AFECBB8B}" type="presParOf" srcId="{94327419-B1AC-4C4A-89EE-579BDA0A844A}" destId="{4C730B91-C3DD-744C-ACB0-934183A315C0}" srcOrd="0" destOrd="0" presId="urn:microsoft.com/office/officeart/2005/8/layout/hierarchy1"/>
    <dgm:cxn modelId="{DF524793-28BE-9D4F-B803-28478F09DA0B}" type="presParOf" srcId="{94327419-B1AC-4C4A-89EE-579BDA0A844A}" destId="{AFB7966A-7E95-A243-8EB8-863A27964305}" srcOrd="1" destOrd="0" presId="urn:microsoft.com/office/officeart/2005/8/layout/hierarchy1"/>
    <dgm:cxn modelId="{8BD844E0-439D-1E46-A362-14D8E230DB4D}" type="presParOf" srcId="{AFB7966A-7E95-A243-8EB8-863A27964305}" destId="{96EE9EE8-BDAB-8049-8088-BCEEE962EA67}" srcOrd="0" destOrd="0" presId="urn:microsoft.com/office/officeart/2005/8/layout/hierarchy1"/>
    <dgm:cxn modelId="{97DAD874-B3F7-8B4B-8702-2CAEE9CDF0D8}" type="presParOf" srcId="{96EE9EE8-BDAB-8049-8088-BCEEE962EA67}" destId="{D07358F4-B514-494C-8CDE-AD3C5D53C1D7}" srcOrd="0" destOrd="0" presId="urn:microsoft.com/office/officeart/2005/8/layout/hierarchy1"/>
    <dgm:cxn modelId="{85F58721-E7AA-2145-8017-568B6D230997}" type="presParOf" srcId="{96EE9EE8-BDAB-8049-8088-BCEEE962EA67}" destId="{DCC1EC71-6E54-F441-9357-9EED13AC2D32}" srcOrd="1" destOrd="0" presId="urn:microsoft.com/office/officeart/2005/8/layout/hierarchy1"/>
    <dgm:cxn modelId="{95B1DB63-81AB-9145-A124-60C4E34B2D0F}" type="presParOf" srcId="{AFB7966A-7E95-A243-8EB8-863A27964305}" destId="{28140185-08DC-614B-85F1-B28300F5EF6D}" srcOrd="1" destOrd="0" presId="urn:microsoft.com/office/officeart/2005/8/layout/hierarchy1"/>
    <dgm:cxn modelId="{FEB6E8F3-0C38-5248-BA46-61A3E7C00FF5}" type="presParOf" srcId="{28140185-08DC-614B-85F1-B28300F5EF6D}" destId="{88574294-D971-D941-8103-DDAC173BB71A}" srcOrd="0" destOrd="0" presId="urn:microsoft.com/office/officeart/2005/8/layout/hierarchy1"/>
    <dgm:cxn modelId="{D699D682-9B9B-EE4B-B6D4-0105C6657FA6}" type="presParOf" srcId="{28140185-08DC-614B-85F1-B28300F5EF6D}" destId="{596ED9DD-944E-0443-B701-19E7092070DF}" srcOrd="1" destOrd="0" presId="urn:microsoft.com/office/officeart/2005/8/layout/hierarchy1"/>
    <dgm:cxn modelId="{B1418315-DF13-0648-94BA-88678773ED74}" type="presParOf" srcId="{596ED9DD-944E-0443-B701-19E7092070DF}" destId="{64CCF3CA-8426-7249-A1E8-DB41519CC0DE}" srcOrd="0" destOrd="0" presId="urn:microsoft.com/office/officeart/2005/8/layout/hierarchy1"/>
    <dgm:cxn modelId="{6F3FC749-8012-1748-A43B-62608615960D}" type="presParOf" srcId="{64CCF3CA-8426-7249-A1E8-DB41519CC0DE}" destId="{4CDAF77D-3D6A-3A4A-BB35-5D621D661AC8}" srcOrd="0" destOrd="0" presId="urn:microsoft.com/office/officeart/2005/8/layout/hierarchy1"/>
    <dgm:cxn modelId="{C2C8416F-1D6B-1040-AE15-5B83132E82BF}" type="presParOf" srcId="{64CCF3CA-8426-7249-A1E8-DB41519CC0DE}" destId="{001D7923-C7E8-8342-8DB0-3A007B6A0E47}" srcOrd="1" destOrd="0" presId="urn:microsoft.com/office/officeart/2005/8/layout/hierarchy1"/>
    <dgm:cxn modelId="{E597B832-EE84-2949-883A-DF96CDE9566A}" type="presParOf" srcId="{596ED9DD-944E-0443-B701-19E7092070DF}" destId="{3695121F-8B2C-6548-A05F-24A1483BA69F}" srcOrd="1" destOrd="0" presId="urn:microsoft.com/office/officeart/2005/8/layout/hierarchy1"/>
    <dgm:cxn modelId="{E72DE0D9-FF3D-F348-A62D-6D2F37B64D66}" type="presParOf" srcId="{28140185-08DC-614B-85F1-B28300F5EF6D}" destId="{AF78DCD5-5B4B-A840-BADC-990A9D3A8E27}" srcOrd="2" destOrd="0" presId="urn:microsoft.com/office/officeart/2005/8/layout/hierarchy1"/>
    <dgm:cxn modelId="{9FF2C28B-897B-6D4F-9268-F57B3ADCB858}" type="presParOf" srcId="{28140185-08DC-614B-85F1-B28300F5EF6D}" destId="{B40C0CA1-5C52-C24D-B63E-1F5C66145C2E}" srcOrd="3" destOrd="0" presId="urn:microsoft.com/office/officeart/2005/8/layout/hierarchy1"/>
    <dgm:cxn modelId="{30D3E161-C30A-AA4F-AB54-9C38162C5572}" type="presParOf" srcId="{B40C0CA1-5C52-C24D-B63E-1F5C66145C2E}" destId="{3C74AB25-B61D-DE49-8174-B3FB12F0B64C}" srcOrd="0" destOrd="0" presId="urn:microsoft.com/office/officeart/2005/8/layout/hierarchy1"/>
    <dgm:cxn modelId="{DAAD8CD3-01AD-D949-92F3-F89EC006C538}" type="presParOf" srcId="{3C74AB25-B61D-DE49-8174-B3FB12F0B64C}" destId="{263B4148-0F45-F24C-9A40-3F58D0B09C89}" srcOrd="0" destOrd="0" presId="urn:microsoft.com/office/officeart/2005/8/layout/hierarchy1"/>
    <dgm:cxn modelId="{F6569D36-8672-BD49-B338-8838D21C1AC9}" type="presParOf" srcId="{3C74AB25-B61D-DE49-8174-B3FB12F0B64C}" destId="{F0E2E5E4-52A1-0A43-A696-338A7878C1C8}" srcOrd="1" destOrd="0" presId="urn:microsoft.com/office/officeart/2005/8/layout/hierarchy1"/>
    <dgm:cxn modelId="{BCC2F7EB-004A-A843-BC46-7DC96BAA1A7B}" type="presParOf" srcId="{B40C0CA1-5C52-C24D-B63E-1F5C66145C2E}" destId="{D007390E-45E9-A74A-BA8D-F80B75CDAB8D}" srcOrd="1" destOrd="0" presId="urn:microsoft.com/office/officeart/2005/8/layout/hierarchy1"/>
    <dgm:cxn modelId="{4B9F46D7-AA7A-014E-AFEB-3A3A6652F73E}" type="presParOf" srcId="{94327419-B1AC-4C4A-89EE-579BDA0A844A}" destId="{BA3AB1F7-E499-A641-B82C-157EA9B1DC00}" srcOrd="2" destOrd="0" presId="urn:microsoft.com/office/officeart/2005/8/layout/hierarchy1"/>
    <dgm:cxn modelId="{673CBCAE-A560-1547-93A6-9370BB395FA4}" type="presParOf" srcId="{94327419-B1AC-4C4A-89EE-579BDA0A844A}" destId="{BB6CDF6C-7EE3-AC4F-902B-BD1D821184B0}" srcOrd="3" destOrd="0" presId="urn:microsoft.com/office/officeart/2005/8/layout/hierarchy1"/>
    <dgm:cxn modelId="{9303570D-6012-7D41-8B65-C5C3D7DCB56D}" type="presParOf" srcId="{BB6CDF6C-7EE3-AC4F-902B-BD1D821184B0}" destId="{DF4473A1-F687-CA4D-A9E4-01F606DBD37F}" srcOrd="0" destOrd="0" presId="urn:microsoft.com/office/officeart/2005/8/layout/hierarchy1"/>
    <dgm:cxn modelId="{57422E90-7B6F-0542-8701-CE0D22515FCE}" type="presParOf" srcId="{DF4473A1-F687-CA4D-A9E4-01F606DBD37F}" destId="{B026ED1D-46EB-7E44-A3E4-B399594C5A92}" srcOrd="0" destOrd="0" presId="urn:microsoft.com/office/officeart/2005/8/layout/hierarchy1"/>
    <dgm:cxn modelId="{9DDAD538-3930-8E42-A561-8000802E004A}" type="presParOf" srcId="{DF4473A1-F687-CA4D-A9E4-01F606DBD37F}" destId="{EE1FCC76-E21F-DD40-9AE7-64FD8AD98F1C}" srcOrd="1" destOrd="0" presId="urn:microsoft.com/office/officeart/2005/8/layout/hierarchy1"/>
    <dgm:cxn modelId="{76D9E704-ABDC-1141-A535-979042F17DEE}" type="presParOf" srcId="{BB6CDF6C-7EE3-AC4F-902B-BD1D821184B0}" destId="{78E6116B-8054-9C4B-80AA-5F4D011BC15F}" srcOrd="1" destOrd="0" presId="urn:microsoft.com/office/officeart/2005/8/layout/hierarchy1"/>
    <dgm:cxn modelId="{359660BA-B08A-3243-AB70-34C7AA6ABD3D}" type="presParOf" srcId="{78E6116B-8054-9C4B-80AA-5F4D011BC15F}" destId="{FA191699-979A-D546-BF1A-448AF76C6200}" srcOrd="0" destOrd="0" presId="urn:microsoft.com/office/officeart/2005/8/layout/hierarchy1"/>
    <dgm:cxn modelId="{926B8AAF-37EB-A545-8FFF-D417CDC4E853}" type="presParOf" srcId="{78E6116B-8054-9C4B-80AA-5F4D011BC15F}" destId="{A11187EF-2BCD-3B4F-8FA2-A77002FF12DB}" srcOrd="1" destOrd="0" presId="urn:microsoft.com/office/officeart/2005/8/layout/hierarchy1"/>
    <dgm:cxn modelId="{AE9ACB4B-783E-6D44-B174-C60AD3E2F5E8}" type="presParOf" srcId="{A11187EF-2BCD-3B4F-8FA2-A77002FF12DB}" destId="{70D763CA-7166-684A-A262-EE53E5804F21}" srcOrd="0" destOrd="0" presId="urn:microsoft.com/office/officeart/2005/8/layout/hierarchy1"/>
    <dgm:cxn modelId="{C3374CCE-71C3-814D-8397-AD6939E06FF1}" type="presParOf" srcId="{70D763CA-7166-684A-A262-EE53E5804F21}" destId="{ED6B8E93-D392-BD4C-9C05-243A6572F217}" srcOrd="0" destOrd="0" presId="urn:microsoft.com/office/officeart/2005/8/layout/hierarchy1"/>
    <dgm:cxn modelId="{6991604C-70AE-134E-AD2A-63E7C239C937}" type="presParOf" srcId="{70D763CA-7166-684A-A262-EE53E5804F21}" destId="{D74D2432-C317-B748-B222-6920D5540B38}" srcOrd="1" destOrd="0" presId="urn:microsoft.com/office/officeart/2005/8/layout/hierarchy1"/>
    <dgm:cxn modelId="{BBA20D52-1FC4-5846-8C8D-1884FFD2058D}" type="presParOf" srcId="{A11187EF-2BCD-3B4F-8FA2-A77002FF12DB}" destId="{FD658B1F-BC29-184F-B6C7-F3F2BA6F0E3E}" srcOrd="1" destOrd="0" presId="urn:microsoft.com/office/officeart/2005/8/layout/hierarchy1"/>
    <dgm:cxn modelId="{75A091A0-C9CD-2A4A-8614-600090E19CD4}" type="presParOf" srcId="{FD658B1F-BC29-184F-B6C7-F3F2BA6F0E3E}" destId="{479EBF3E-49F1-9F4F-BEDA-009EFAF2F85B}" srcOrd="0" destOrd="0" presId="urn:microsoft.com/office/officeart/2005/8/layout/hierarchy1"/>
    <dgm:cxn modelId="{290B7331-C7A1-4643-A124-23F55B914674}" type="presParOf" srcId="{FD658B1F-BC29-184F-B6C7-F3F2BA6F0E3E}" destId="{046C2E31-43E0-9E47-B0AE-545276638685}" srcOrd="1" destOrd="0" presId="urn:microsoft.com/office/officeart/2005/8/layout/hierarchy1"/>
    <dgm:cxn modelId="{70606D16-FA56-2E49-98AE-321DA2592E43}" type="presParOf" srcId="{046C2E31-43E0-9E47-B0AE-545276638685}" destId="{E3882DB6-3B13-4341-9018-1F49DE73DA4D}" srcOrd="0" destOrd="0" presId="urn:microsoft.com/office/officeart/2005/8/layout/hierarchy1"/>
    <dgm:cxn modelId="{F9D32649-B159-1145-A258-3572872BBF51}" type="presParOf" srcId="{E3882DB6-3B13-4341-9018-1F49DE73DA4D}" destId="{0C9F8B11-CA79-8442-A1E8-BCE47DC91F08}" srcOrd="0" destOrd="0" presId="urn:microsoft.com/office/officeart/2005/8/layout/hierarchy1"/>
    <dgm:cxn modelId="{7DCE952E-2330-714A-8524-CE180963839A}" type="presParOf" srcId="{E3882DB6-3B13-4341-9018-1F49DE73DA4D}" destId="{599AE3CA-048F-1E41-B954-47FC5AA0B6B0}" srcOrd="1" destOrd="0" presId="urn:microsoft.com/office/officeart/2005/8/layout/hierarchy1"/>
    <dgm:cxn modelId="{5E8BF82E-2300-1B44-A85A-92AF371504D4}" type="presParOf" srcId="{046C2E31-43E0-9E47-B0AE-545276638685}" destId="{F622B635-2BC8-0F4D-9615-68157E14B2DC}" srcOrd="1" destOrd="0" presId="urn:microsoft.com/office/officeart/2005/8/layout/hierarchy1"/>
    <dgm:cxn modelId="{48350AD5-3983-2741-9C5F-D7351D8D5A28}" type="presParOf" srcId="{FD658B1F-BC29-184F-B6C7-F3F2BA6F0E3E}" destId="{803776ED-6B09-E641-92B5-CE7EC1CA6FD8}" srcOrd="2" destOrd="0" presId="urn:microsoft.com/office/officeart/2005/8/layout/hierarchy1"/>
    <dgm:cxn modelId="{2C5FF3ED-1C06-3C49-804F-D55EE8771A82}" type="presParOf" srcId="{FD658B1F-BC29-184F-B6C7-F3F2BA6F0E3E}" destId="{BCC43339-B8C6-504A-B752-59675B32C068}" srcOrd="3" destOrd="0" presId="urn:microsoft.com/office/officeart/2005/8/layout/hierarchy1"/>
    <dgm:cxn modelId="{A02994C6-0485-D440-A7AD-CCC2C42B4D84}" type="presParOf" srcId="{BCC43339-B8C6-504A-B752-59675B32C068}" destId="{B2298ADE-B369-804C-A3D0-9844F7E2B55E}" srcOrd="0" destOrd="0" presId="urn:microsoft.com/office/officeart/2005/8/layout/hierarchy1"/>
    <dgm:cxn modelId="{CF29FC49-65C9-E44A-A4C8-468375BD191D}" type="presParOf" srcId="{B2298ADE-B369-804C-A3D0-9844F7E2B55E}" destId="{3D301571-F581-1140-A87F-0023DFC047CA}" srcOrd="0" destOrd="0" presId="urn:microsoft.com/office/officeart/2005/8/layout/hierarchy1"/>
    <dgm:cxn modelId="{16BF7814-3D56-E643-954C-5F300E4C6394}" type="presParOf" srcId="{B2298ADE-B369-804C-A3D0-9844F7E2B55E}" destId="{5D4DD44A-9BCE-5A45-822F-055CDEF668C2}" srcOrd="1" destOrd="0" presId="urn:microsoft.com/office/officeart/2005/8/layout/hierarchy1"/>
    <dgm:cxn modelId="{A8497A9D-05B5-A543-8023-E33E21C33504}" type="presParOf" srcId="{BCC43339-B8C6-504A-B752-59675B32C068}" destId="{91674E7C-303F-E14E-96EC-BF9FC5812E1D}" srcOrd="1" destOrd="0" presId="urn:microsoft.com/office/officeart/2005/8/layout/hierarchy1"/>
    <dgm:cxn modelId="{D971991A-1E02-9F47-9066-EB7D50243C17}" type="presParOf" srcId="{FD658B1F-BC29-184F-B6C7-F3F2BA6F0E3E}" destId="{C896CA85-73BC-BF46-A2F1-87CEA877E2C5}" srcOrd="4" destOrd="0" presId="urn:microsoft.com/office/officeart/2005/8/layout/hierarchy1"/>
    <dgm:cxn modelId="{5A866820-DB87-DB4D-BCDA-36C63F036211}" type="presParOf" srcId="{FD658B1F-BC29-184F-B6C7-F3F2BA6F0E3E}" destId="{67D0897A-28C9-F24A-853D-39E8083D1588}" srcOrd="5" destOrd="0" presId="urn:microsoft.com/office/officeart/2005/8/layout/hierarchy1"/>
    <dgm:cxn modelId="{D62F4207-2F03-FA49-A702-A148CD831178}" type="presParOf" srcId="{67D0897A-28C9-F24A-853D-39E8083D1588}" destId="{3D9216EF-D25B-2E4B-88F8-5B8A713B3272}" srcOrd="0" destOrd="0" presId="urn:microsoft.com/office/officeart/2005/8/layout/hierarchy1"/>
    <dgm:cxn modelId="{FA96720C-1791-C643-8146-679C98E13755}" type="presParOf" srcId="{3D9216EF-D25B-2E4B-88F8-5B8A713B3272}" destId="{B372F6D6-3A6D-F742-B226-7C16F8BDCE5C}" srcOrd="0" destOrd="0" presId="urn:microsoft.com/office/officeart/2005/8/layout/hierarchy1"/>
    <dgm:cxn modelId="{9E9CBAAD-804C-EA4E-A999-CA42DF8FF28D}" type="presParOf" srcId="{3D9216EF-D25B-2E4B-88F8-5B8A713B3272}" destId="{FA060560-71FB-1B4F-9B24-BE3C3C4BE0FF}" srcOrd="1" destOrd="0" presId="urn:microsoft.com/office/officeart/2005/8/layout/hierarchy1"/>
    <dgm:cxn modelId="{FD8D0E64-9E92-1A40-BC6D-A3E6F859A2A9}" type="presParOf" srcId="{67D0897A-28C9-F24A-853D-39E8083D1588}" destId="{59482735-FA01-554D-AB22-2F0EA445DB77}" srcOrd="1" destOrd="0" presId="urn:microsoft.com/office/officeart/2005/8/layout/hierarchy1"/>
    <dgm:cxn modelId="{18677204-8134-AD48-8CFE-DFEFE93D871C}" type="presParOf" srcId="{78E6116B-8054-9C4B-80AA-5F4D011BC15F}" destId="{1AD44D77-BC2F-6940-A510-8E08BB594B91}" srcOrd="2" destOrd="0" presId="urn:microsoft.com/office/officeart/2005/8/layout/hierarchy1"/>
    <dgm:cxn modelId="{EFB2510E-8B45-864D-85FE-F1858F9FDADC}" type="presParOf" srcId="{78E6116B-8054-9C4B-80AA-5F4D011BC15F}" destId="{43E3922E-D553-584A-9568-045780F16E0D}" srcOrd="3" destOrd="0" presId="urn:microsoft.com/office/officeart/2005/8/layout/hierarchy1"/>
    <dgm:cxn modelId="{52905AAE-B76A-0340-9E99-79B549163FBC}" type="presParOf" srcId="{43E3922E-D553-584A-9568-045780F16E0D}" destId="{E5C4EEBF-D2D5-5B48-9666-B40FADE4BC1F}" srcOrd="0" destOrd="0" presId="urn:microsoft.com/office/officeart/2005/8/layout/hierarchy1"/>
    <dgm:cxn modelId="{E0578C7B-0FFB-8C4C-BD19-F14BA3C1818F}" type="presParOf" srcId="{E5C4EEBF-D2D5-5B48-9666-B40FADE4BC1F}" destId="{A8B31AF3-6DFA-E847-BB32-D62D71810EF3}" srcOrd="0" destOrd="0" presId="urn:microsoft.com/office/officeart/2005/8/layout/hierarchy1"/>
    <dgm:cxn modelId="{C490A5EF-8889-7D48-8BDC-9558AD51B1BE}" type="presParOf" srcId="{E5C4EEBF-D2D5-5B48-9666-B40FADE4BC1F}" destId="{E690B4C2-6B4F-C348-BC28-CE14AB7E5EE6}" srcOrd="1" destOrd="0" presId="urn:microsoft.com/office/officeart/2005/8/layout/hierarchy1"/>
    <dgm:cxn modelId="{40EF77B9-0150-CD45-B73F-6772802022A6}" type="presParOf" srcId="{43E3922E-D553-584A-9568-045780F16E0D}" destId="{38E935FB-EE39-7A4F-A6E3-1EF202D96C7C}" srcOrd="1" destOrd="0" presId="urn:microsoft.com/office/officeart/2005/8/layout/hierarchy1"/>
    <dgm:cxn modelId="{0713435B-993C-7D42-918A-37D10D66A824}" type="presParOf" srcId="{38E935FB-EE39-7A4F-A6E3-1EF202D96C7C}" destId="{0ABC429C-7B13-D448-90E5-93C27C56694C}" srcOrd="0" destOrd="0" presId="urn:microsoft.com/office/officeart/2005/8/layout/hierarchy1"/>
    <dgm:cxn modelId="{3075659E-7936-0B47-9142-6C171D9E8A74}" type="presParOf" srcId="{38E935FB-EE39-7A4F-A6E3-1EF202D96C7C}" destId="{EC834412-A6D7-4540-B822-1BE20E9FD519}" srcOrd="1" destOrd="0" presId="urn:microsoft.com/office/officeart/2005/8/layout/hierarchy1"/>
    <dgm:cxn modelId="{F029EE25-8FB6-F440-85B2-95F43FEA2B9C}" type="presParOf" srcId="{EC834412-A6D7-4540-B822-1BE20E9FD519}" destId="{B9D48C1D-43E6-E048-B11C-376EC38C906B}" srcOrd="0" destOrd="0" presId="urn:microsoft.com/office/officeart/2005/8/layout/hierarchy1"/>
    <dgm:cxn modelId="{8103A1FD-23D8-9A42-AE4A-0A130D075702}" type="presParOf" srcId="{B9D48C1D-43E6-E048-B11C-376EC38C906B}" destId="{3DC18619-E048-D04A-970A-12A5B59472CA}" srcOrd="0" destOrd="0" presId="urn:microsoft.com/office/officeart/2005/8/layout/hierarchy1"/>
    <dgm:cxn modelId="{DD0A35E4-981A-8E4A-8176-9E221C1993A9}" type="presParOf" srcId="{B9D48C1D-43E6-E048-B11C-376EC38C906B}" destId="{D50252E2-7742-3045-931A-D8A71F81012D}" srcOrd="1" destOrd="0" presId="urn:microsoft.com/office/officeart/2005/8/layout/hierarchy1"/>
    <dgm:cxn modelId="{56E52EC9-C62D-E24C-920E-7179065587F4}" type="presParOf" srcId="{EC834412-A6D7-4540-B822-1BE20E9FD519}" destId="{1E153D8A-D7A6-814A-BDBE-FFFE22A991A2}" srcOrd="1" destOrd="0" presId="urn:microsoft.com/office/officeart/2005/8/layout/hierarchy1"/>
    <dgm:cxn modelId="{CCBBFBFB-FE4C-F947-95A7-8D51DED9AF29}" type="presParOf" srcId="{38E935FB-EE39-7A4F-A6E3-1EF202D96C7C}" destId="{04C0DF51-7505-F34B-ABA7-DAF9A24DD3CE}" srcOrd="2" destOrd="0" presId="urn:microsoft.com/office/officeart/2005/8/layout/hierarchy1"/>
    <dgm:cxn modelId="{D90C2CF4-95D9-314D-9448-5710AD809E53}" type="presParOf" srcId="{38E935FB-EE39-7A4F-A6E3-1EF202D96C7C}" destId="{069E69A2-C76A-2443-8B4C-403BBC53AF5D}" srcOrd="3" destOrd="0" presId="urn:microsoft.com/office/officeart/2005/8/layout/hierarchy1"/>
    <dgm:cxn modelId="{BC4418A2-206D-4B4A-95B4-B0D04494A79F}" type="presParOf" srcId="{069E69A2-C76A-2443-8B4C-403BBC53AF5D}" destId="{15465863-CC1F-9649-9E19-6DF263EE0624}" srcOrd="0" destOrd="0" presId="urn:microsoft.com/office/officeart/2005/8/layout/hierarchy1"/>
    <dgm:cxn modelId="{B9999DA5-40EB-8748-8B1C-BE50D2D57F23}" type="presParOf" srcId="{15465863-CC1F-9649-9E19-6DF263EE0624}" destId="{A84BE5DA-9EE4-3943-B9D0-CC36FE2A574C}" srcOrd="0" destOrd="0" presId="urn:microsoft.com/office/officeart/2005/8/layout/hierarchy1"/>
    <dgm:cxn modelId="{C74CD5A6-5B67-884F-8F67-BCF28054034F}" type="presParOf" srcId="{15465863-CC1F-9649-9E19-6DF263EE0624}" destId="{25083F82-4071-1C43-BA59-6578C9E0FC27}" srcOrd="1" destOrd="0" presId="urn:microsoft.com/office/officeart/2005/8/layout/hierarchy1"/>
    <dgm:cxn modelId="{6035814D-7082-C648-B723-E1A26A9E6753}" type="presParOf" srcId="{069E69A2-C76A-2443-8B4C-403BBC53AF5D}" destId="{22F3BEFD-16DC-C544-86EF-1F33C4E674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E4F46-19B9-E94C-827F-D81098078775}">
      <dsp:nvSpPr>
        <dsp:cNvPr id="0" name=""/>
        <dsp:cNvSpPr/>
      </dsp:nvSpPr>
      <dsp:spPr>
        <a:xfrm>
          <a:off x="1533441" y="2109789"/>
          <a:ext cx="1127877" cy="563938"/>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Tech transition</a:t>
          </a:r>
          <a:endParaRPr lang="en-US" sz="1300" kern="1200" dirty="0"/>
        </a:p>
      </dsp:txBody>
      <dsp:txXfrm>
        <a:off x="1549958" y="2126306"/>
        <a:ext cx="1094843" cy="530904"/>
      </dsp:txXfrm>
    </dsp:sp>
    <dsp:sp modelId="{BB9B9D2A-0CCF-984A-8EB9-C970B06B58B1}">
      <dsp:nvSpPr>
        <dsp:cNvPr id="0" name=""/>
        <dsp:cNvSpPr/>
      </dsp:nvSpPr>
      <dsp:spPr>
        <a:xfrm rot="17500715">
          <a:off x="2276240" y="1812913"/>
          <a:ext cx="1221309" cy="22763"/>
        </a:xfrm>
        <a:custGeom>
          <a:avLst/>
          <a:gdLst/>
          <a:ahLst/>
          <a:cxnLst/>
          <a:rect l="0" t="0" r="0" b="0"/>
          <a:pathLst>
            <a:path>
              <a:moveTo>
                <a:pt x="0" y="11381"/>
              </a:moveTo>
              <a:lnTo>
                <a:pt x="1221309" y="11381"/>
              </a:lnTo>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56362" y="1793762"/>
        <a:ext cx="61065" cy="61065"/>
      </dsp:txXfrm>
    </dsp:sp>
    <dsp:sp modelId="{B3CBC0FF-19BE-194E-9433-8C1BD1B7FBEE}">
      <dsp:nvSpPr>
        <dsp:cNvPr id="0" name=""/>
        <dsp:cNvSpPr/>
      </dsp:nvSpPr>
      <dsp:spPr>
        <a:xfrm>
          <a:off x="3112470" y="974862"/>
          <a:ext cx="1127877" cy="563938"/>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intra network</a:t>
          </a:r>
          <a:endParaRPr lang="en-US" sz="1300" kern="1200" dirty="0"/>
        </a:p>
      </dsp:txBody>
      <dsp:txXfrm>
        <a:off x="3128987" y="991379"/>
        <a:ext cx="1094843" cy="530904"/>
      </dsp:txXfrm>
    </dsp:sp>
    <dsp:sp modelId="{1536ABCD-30B9-7D47-8C8C-EBBE04ACA73A}">
      <dsp:nvSpPr>
        <dsp:cNvPr id="0" name=""/>
        <dsp:cNvSpPr/>
      </dsp:nvSpPr>
      <dsp:spPr>
        <a:xfrm rot="17692822">
          <a:off x="3929764" y="759053"/>
          <a:ext cx="1072318" cy="22763"/>
        </a:xfrm>
        <a:custGeom>
          <a:avLst/>
          <a:gdLst/>
          <a:ahLst/>
          <a:cxnLst/>
          <a:rect l="0" t="0" r="0" b="0"/>
          <a:pathLst>
            <a:path>
              <a:moveTo>
                <a:pt x="0" y="11381"/>
              </a:moveTo>
              <a:lnTo>
                <a:pt x="1072318"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39115" y="743627"/>
        <a:ext cx="53615" cy="53615"/>
      </dsp:txXfrm>
    </dsp:sp>
    <dsp:sp modelId="{457307F3-27A4-E94F-A848-507363405D8E}">
      <dsp:nvSpPr>
        <dsp:cNvPr id="0" name=""/>
        <dsp:cNvSpPr/>
      </dsp:nvSpPr>
      <dsp:spPr>
        <a:xfrm>
          <a:off x="4691498" y="2068"/>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universal reach</a:t>
          </a:r>
          <a:endParaRPr lang="en-US" sz="1300" kern="1200" dirty="0"/>
        </a:p>
      </dsp:txBody>
      <dsp:txXfrm>
        <a:off x="4708015" y="18585"/>
        <a:ext cx="1094843" cy="530904"/>
      </dsp:txXfrm>
    </dsp:sp>
    <dsp:sp modelId="{84C97230-1666-9841-B184-8C1E538D0E1A}">
      <dsp:nvSpPr>
        <dsp:cNvPr id="0" name=""/>
        <dsp:cNvSpPr/>
      </dsp:nvSpPr>
      <dsp:spPr>
        <a:xfrm rot="19457599">
          <a:off x="4188126" y="1083317"/>
          <a:ext cx="555594" cy="22763"/>
        </a:xfrm>
        <a:custGeom>
          <a:avLst/>
          <a:gdLst/>
          <a:ahLst/>
          <a:cxnLst/>
          <a:rect l="0" t="0" r="0" b="0"/>
          <a:pathLst>
            <a:path>
              <a:moveTo>
                <a:pt x="0" y="11381"/>
              </a:moveTo>
              <a:lnTo>
                <a:pt x="555594"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52033" y="1080809"/>
        <a:ext cx="27779" cy="27779"/>
      </dsp:txXfrm>
    </dsp:sp>
    <dsp:sp modelId="{03EE351E-3FB7-B04C-9871-80CCDF318982}">
      <dsp:nvSpPr>
        <dsp:cNvPr id="0" name=""/>
        <dsp:cNvSpPr/>
      </dsp:nvSpPr>
      <dsp:spPr>
        <a:xfrm>
          <a:off x="4691498" y="650598"/>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power</a:t>
          </a:r>
          <a:endParaRPr lang="en-US" sz="1300" kern="1200" dirty="0"/>
        </a:p>
      </dsp:txBody>
      <dsp:txXfrm>
        <a:off x="4708015" y="667115"/>
        <a:ext cx="1094843" cy="530904"/>
      </dsp:txXfrm>
    </dsp:sp>
    <dsp:sp modelId="{10AA99B9-FDCC-B64C-A6FD-F88AFC7F7F15}">
      <dsp:nvSpPr>
        <dsp:cNvPr id="0" name=""/>
        <dsp:cNvSpPr/>
      </dsp:nvSpPr>
      <dsp:spPr>
        <a:xfrm rot="2142401">
          <a:off x="4188126" y="1407582"/>
          <a:ext cx="555594" cy="22763"/>
        </a:xfrm>
        <a:custGeom>
          <a:avLst/>
          <a:gdLst/>
          <a:ahLst/>
          <a:cxnLst/>
          <a:rect l="0" t="0" r="0" b="0"/>
          <a:pathLst>
            <a:path>
              <a:moveTo>
                <a:pt x="0" y="11381"/>
              </a:moveTo>
              <a:lnTo>
                <a:pt x="555594"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52033" y="1405074"/>
        <a:ext cx="27779" cy="27779"/>
      </dsp:txXfrm>
    </dsp:sp>
    <dsp:sp modelId="{747A1526-45FC-9949-9266-09399F25BB19}">
      <dsp:nvSpPr>
        <dsp:cNvPr id="0" name=""/>
        <dsp:cNvSpPr/>
      </dsp:nvSpPr>
      <dsp:spPr>
        <a:xfrm>
          <a:off x="4691498" y="1299127"/>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reliability</a:t>
          </a:r>
          <a:endParaRPr lang="en-US" sz="1300" kern="1200" dirty="0"/>
        </a:p>
      </dsp:txBody>
      <dsp:txXfrm>
        <a:off x="4708015" y="1315644"/>
        <a:ext cx="1094843" cy="530904"/>
      </dsp:txXfrm>
    </dsp:sp>
    <dsp:sp modelId="{BC3EE530-611E-594E-BD8E-366C30C3710D}">
      <dsp:nvSpPr>
        <dsp:cNvPr id="0" name=""/>
        <dsp:cNvSpPr/>
      </dsp:nvSpPr>
      <dsp:spPr>
        <a:xfrm rot="3907178">
          <a:off x="3929764" y="1731847"/>
          <a:ext cx="1072318" cy="22763"/>
        </a:xfrm>
        <a:custGeom>
          <a:avLst/>
          <a:gdLst/>
          <a:ahLst/>
          <a:cxnLst/>
          <a:rect l="0" t="0" r="0" b="0"/>
          <a:pathLst>
            <a:path>
              <a:moveTo>
                <a:pt x="0" y="11381"/>
              </a:moveTo>
              <a:lnTo>
                <a:pt x="1072318"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39115" y="1716421"/>
        <a:ext cx="53615" cy="53615"/>
      </dsp:txXfrm>
    </dsp:sp>
    <dsp:sp modelId="{7649C0B2-1BCB-A14C-87A2-47B87876EB7F}">
      <dsp:nvSpPr>
        <dsp:cNvPr id="0" name=""/>
        <dsp:cNvSpPr/>
      </dsp:nvSpPr>
      <dsp:spPr>
        <a:xfrm>
          <a:off x="4691498" y="1947657"/>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consumer protection</a:t>
          </a:r>
          <a:endParaRPr lang="en-US" sz="1300" kern="1200" dirty="0"/>
        </a:p>
      </dsp:txBody>
      <dsp:txXfrm>
        <a:off x="4708015" y="1964174"/>
        <a:ext cx="1094843" cy="530904"/>
      </dsp:txXfrm>
    </dsp:sp>
    <dsp:sp modelId="{1C6D3AD0-10B2-C84F-9D83-F7509F85F4E9}">
      <dsp:nvSpPr>
        <dsp:cNvPr id="0" name=""/>
        <dsp:cNvSpPr/>
      </dsp:nvSpPr>
      <dsp:spPr>
        <a:xfrm rot="4099285">
          <a:off x="2276240" y="2947840"/>
          <a:ext cx="1221309" cy="22763"/>
        </a:xfrm>
        <a:custGeom>
          <a:avLst/>
          <a:gdLst/>
          <a:ahLst/>
          <a:cxnLst/>
          <a:rect l="0" t="0" r="0" b="0"/>
          <a:pathLst>
            <a:path>
              <a:moveTo>
                <a:pt x="0" y="11381"/>
              </a:moveTo>
              <a:lnTo>
                <a:pt x="1221309" y="11381"/>
              </a:lnTo>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56362" y="2928689"/>
        <a:ext cx="61065" cy="61065"/>
      </dsp:txXfrm>
    </dsp:sp>
    <dsp:sp modelId="{0BFAE4A3-1446-504F-8634-26BA5586E78A}">
      <dsp:nvSpPr>
        <dsp:cNvPr id="0" name=""/>
        <dsp:cNvSpPr/>
      </dsp:nvSpPr>
      <dsp:spPr>
        <a:xfrm>
          <a:off x="3112470" y="3244716"/>
          <a:ext cx="1127877" cy="563938"/>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inter network</a:t>
          </a:r>
          <a:endParaRPr lang="en-US" sz="1300" kern="1200" dirty="0"/>
        </a:p>
      </dsp:txBody>
      <dsp:txXfrm>
        <a:off x="3128987" y="3261233"/>
        <a:ext cx="1094843" cy="530904"/>
      </dsp:txXfrm>
    </dsp:sp>
    <dsp:sp modelId="{8CCAF61B-AFC7-5247-A426-A9B2567496BD}">
      <dsp:nvSpPr>
        <dsp:cNvPr id="0" name=""/>
        <dsp:cNvSpPr/>
      </dsp:nvSpPr>
      <dsp:spPr>
        <a:xfrm rot="18289469">
          <a:off x="4070914" y="3191038"/>
          <a:ext cx="790017" cy="22763"/>
        </a:xfrm>
        <a:custGeom>
          <a:avLst/>
          <a:gdLst/>
          <a:ahLst/>
          <a:cxnLst/>
          <a:rect l="0" t="0" r="0" b="0"/>
          <a:pathLst>
            <a:path>
              <a:moveTo>
                <a:pt x="0" y="11381"/>
              </a:moveTo>
              <a:lnTo>
                <a:pt x="790017"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46172" y="3182670"/>
        <a:ext cx="39500" cy="39500"/>
      </dsp:txXfrm>
    </dsp:sp>
    <dsp:sp modelId="{A7FA1A2F-7287-2C48-9052-E3A527AA63B6}">
      <dsp:nvSpPr>
        <dsp:cNvPr id="0" name=""/>
        <dsp:cNvSpPr/>
      </dsp:nvSpPr>
      <dsp:spPr>
        <a:xfrm>
          <a:off x="4691498" y="2596186"/>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interconnection</a:t>
          </a:r>
          <a:endParaRPr lang="en-US" sz="1300" kern="1200" dirty="0"/>
        </a:p>
      </dsp:txBody>
      <dsp:txXfrm>
        <a:off x="4708015" y="2612703"/>
        <a:ext cx="1094843" cy="530904"/>
      </dsp:txXfrm>
    </dsp:sp>
    <dsp:sp modelId="{3FA60A5C-2D1B-A14D-A569-71DEAC1FDFD0}">
      <dsp:nvSpPr>
        <dsp:cNvPr id="0" name=""/>
        <dsp:cNvSpPr/>
      </dsp:nvSpPr>
      <dsp:spPr>
        <a:xfrm>
          <a:off x="4240347" y="3515303"/>
          <a:ext cx="451150" cy="22763"/>
        </a:xfrm>
        <a:custGeom>
          <a:avLst/>
          <a:gdLst/>
          <a:ahLst/>
          <a:cxnLst/>
          <a:rect l="0" t="0" r="0" b="0"/>
          <a:pathLst>
            <a:path>
              <a:moveTo>
                <a:pt x="0" y="11381"/>
              </a:moveTo>
              <a:lnTo>
                <a:pt x="451150"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54644" y="3515406"/>
        <a:ext cx="22557" cy="22557"/>
      </dsp:txXfrm>
    </dsp:sp>
    <dsp:sp modelId="{587F4087-9B9F-9F4A-9FB3-ACB1FD2E037E}">
      <dsp:nvSpPr>
        <dsp:cNvPr id="0" name=""/>
        <dsp:cNvSpPr/>
      </dsp:nvSpPr>
      <dsp:spPr>
        <a:xfrm>
          <a:off x="4691498" y="3244716"/>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911</a:t>
          </a:r>
          <a:endParaRPr lang="en-US" sz="1300" kern="1200" dirty="0"/>
        </a:p>
      </dsp:txBody>
      <dsp:txXfrm>
        <a:off x="4708015" y="3261233"/>
        <a:ext cx="1094843" cy="530904"/>
      </dsp:txXfrm>
    </dsp:sp>
    <dsp:sp modelId="{16B2ED86-F230-444F-A794-A50EB13E089B}">
      <dsp:nvSpPr>
        <dsp:cNvPr id="0" name=""/>
        <dsp:cNvSpPr/>
      </dsp:nvSpPr>
      <dsp:spPr>
        <a:xfrm rot="3310531">
          <a:off x="4070914" y="3839568"/>
          <a:ext cx="790017" cy="22763"/>
        </a:xfrm>
        <a:custGeom>
          <a:avLst/>
          <a:gdLst/>
          <a:ahLst/>
          <a:cxnLst/>
          <a:rect l="0" t="0" r="0" b="0"/>
          <a:pathLst>
            <a:path>
              <a:moveTo>
                <a:pt x="0" y="11381"/>
              </a:moveTo>
              <a:lnTo>
                <a:pt x="790017" y="11381"/>
              </a:lnTo>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46172" y="3831199"/>
        <a:ext cx="39500" cy="39500"/>
      </dsp:txXfrm>
    </dsp:sp>
    <dsp:sp modelId="{A6854B21-FD63-4B4B-ACF1-02F6E26AC392}">
      <dsp:nvSpPr>
        <dsp:cNvPr id="0" name=""/>
        <dsp:cNvSpPr/>
      </dsp:nvSpPr>
      <dsp:spPr>
        <a:xfrm>
          <a:off x="4691498" y="3893245"/>
          <a:ext cx="1127877" cy="56393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numbering</a:t>
          </a:r>
          <a:endParaRPr lang="en-US" sz="1300" kern="1200" dirty="0"/>
        </a:p>
      </dsp:txBody>
      <dsp:txXfrm>
        <a:off x="4708015" y="3909762"/>
        <a:ext cx="1094843" cy="530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F9C17-4EE7-4246-9937-7BFA4200A40C}">
      <dsp:nvSpPr>
        <dsp:cNvPr id="0" name=""/>
        <dsp:cNvSpPr/>
      </dsp:nvSpPr>
      <dsp:spPr>
        <a:xfrm>
          <a:off x="470728" y="1113"/>
          <a:ext cx="2119786" cy="127187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911 DNC list</a:t>
          </a:r>
          <a:endParaRPr lang="en-US" sz="2500" kern="1200" dirty="0"/>
        </a:p>
      </dsp:txBody>
      <dsp:txXfrm>
        <a:off x="470728" y="1113"/>
        <a:ext cx="2119786" cy="1271872"/>
      </dsp:txXfrm>
    </dsp:sp>
    <dsp:sp modelId="{6CC33D90-B4E6-4612-972E-DDCCFD898BDB}">
      <dsp:nvSpPr>
        <dsp:cNvPr id="0" name=""/>
        <dsp:cNvSpPr/>
      </dsp:nvSpPr>
      <dsp:spPr>
        <a:xfrm>
          <a:off x="2802494" y="1113"/>
          <a:ext cx="2119786" cy="127187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Financial institutions</a:t>
          </a:r>
          <a:endParaRPr lang="en-US" sz="2500" kern="1200" dirty="0"/>
        </a:p>
      </dsp:txBody>
      <dsp:txXfrm>
        <a:off x="2802494" y="1113"/>
        <a:ext cx="2119786" cy="1271872"/>
      </dsp:txXfrm>
    </dsp:sp>
    <dsp:sp modelId="{40529F9B-C5D6-4074-8FD3-44BA4786C257}">
      <dsp:nvSpPr>
        <dsp:cNvPr id="0" name=""/>
        <dsp:cNvSpPr/>
      </dsp:nvSpPr>
      <dsp:spPr>
        <a:xfrm>
          <a:off x="5134259" y="1113"/>
          <a:ext cx="2119786" cy="127187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Government agencies</a:t>
          </a:r>
          <a:endParaRPr lang="en-US" sz="2500" kern="1200" dirty="0"/>
        </a:p>
      </dsp:txBody>
      <dsp:txXfrm>
        <a:off x="5134259" y="1113"/>
        <a:ext cx="2119786" cy="1271872"/>
      </dsp:txXfrm>
    </dsp:sp>
    <dsp:sp modelId="{0E0E3B1B-5EB5-4FF5-8111-33419E41108E}">
      <dsp:nvSpPr>
        <dsp:cNvPr id="0" name=""/>
        <dsp:cNvSpPr/>
      </dsp:nvSpPr>
      <dsp:spPr>
        <a:xfrm>
          <a:off x="470728" y="1484963"/>
          <a:ext cx="2119786" cy="127187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NANPA: unassigned numbers</a:t>
          </a:r>
          <a:endParaRPr lang="en-US" sz="2500" kern="1200" dirty="0"/>
        </a:p>
      </dsp:txBody>
      <dsp:txXfrm>
        <a:off x="470728" y="1484963"/>
        <a:ext cx="2119786" cy="1271872"/>
      </dsp:txXfrm>
    </dsp:sp>
    <dsp:sp modelId="{DEF652D0-8A77-427F-89D6-80AD88766704}">
      <dsp:nvSpPr>
        <dsp:cNvPr id="0" name=""/>
        <dsp:cNvSpPr/>
      </dsp:nvSpPr>
      <dsp:spPr>
        <a:xfrm>
          <a:off x="2802494" y="1484963"/>
          <a:ext cx="2119786" cy="127187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TDM carrier numbers</a:t>
          </a:r>
          <a:endParaRPr lang="en-US" sz="2500" kern="1200" dirty="0"/>
        </a:p>
      </dsp:txBody>
      <dsp:txXfrm>
        <a:off x="2802494" y="1484963"/>
        <a:ext cx="2119786" cy="1271872"/>
      </dsp:txXfrm>
    </dsp:sp>
    <dsp:sp modelId="{01262909-EA77-4321-91B3-DCC58E97AC48}">
      <dsp:nvSpPr>
        <dsp:cNvPr id="0" name=""/>
        <dsp:cNvSpPr/>
      </dsp:nvSpPr>
      <dsp:spPr>
        <a:xfrm>
          <a:off x="5134259" y="1484963"/>
          <a:ext cx="2119786" cy="127187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Facilities-based VoIP </a:t>
          </a:r>
          <a:r>
            <a:rPr lang="en-US" sz="1800" kern="1200" smtClean="0"/>
            <a:t>(with own gateways)</a:t>
          </a:r>
          <a:endParaRPr lang="en-US" sz="1800" kern="1200" dirty="0"/>
        </a:p>
      </dsp:txBody>
      <dsp:txXfrm>
        <a:off x="5134259" y="1484963"/>
        <a:ext cx="2119786" cy="1271872"/>
      </dsp:txXfrm>
    </dsp:sp>
    <dsp:sp modelId="{A0BF2048-F912-4D3B-8AB5-3E66412E33AB}">
      <dsp:nvSpPr>
        <dsp:cNvPr id="0" name=""/>
        <dsp:cNvSpPr/>
      </dsp:nvSpPr>
      <dsp:spPr>
        <a:xfrm>
          <a:off x="2802494" y="2968814"/>
          <a:ext cx="2119786" cy="127187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OTT VoIP </a:t>
          </a:r>
          <a:r>
            <a:rPr lang="en-US" sz="1600" kern="1200" smtClean="0"/>
            <a:t>(except for contracted GWs)</a:t>
          </a:r>
          <a:endParaRPr lang="en-US" sz="1600" kern="1200" dirty="0"/>
        </a:p>
      </dsp:txBody>
      <dsp:txXfrm>
        <a:off x="2802494" y="2968814"/>
        <a:ext cx="2119786" cy="1271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DF51-7505-F34B-ABA7-DAF9A24DD3CE}">
      <dsp:nvSpPr>
        <dsp:cNvPr id="0" name=""/>
        <dsp:cNvSpPr/>
      </dsp:nvSpPr>
      <dsp:spPr>
        <a:xfrm>
          <a:off x="6836233" y="3305273"/>
          <a:ext cx="696180" cy="331318"/>
        </a:xfrm>
        <a:custGeom>
          <a:avLst/>
          <a:gdLst/>
          <a:ahLst/>
          <a:cxnLst/>
          <a:rect l="0" t="0" r="0" b="0"/>
          <a:pathLst>
            <a:path>
              <a:moveTo>
                <a:pt x="0" y="0"/>
              </a:moveTo>
              <a:lnTo>
                <a:pt x="0" y="225784"/>
              </a:lnTo>
              <a:lnTo>
                <a:pt x="696180" y="225784"/>
              </a:lnTo>
              <a:lnTo>
                <a:pt x="69618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BC429C-7B13-D448-90E5-93C27C56694C}">
      <dsp:nvSpPr>
        <dsp:cNvPr id="0" name=""/>
        <dsp:cNvSpPr/>
      </dsp:nvSpPr>
      <dsp:spPr>
        <a:xfrm>
          <a:off x="6140052" y="3305273"/>
          <a:ext cx="696180" cy="331318"/>
        </a:xfrm>
        <a:custGeom>
          <a:avLst/>
          <a:gdLst/>
          <a:ahLst/>
          <a:cxnLst/>
          <a:rect l="0" t="0" r="0" b="0"/>
          <a:pathLst>
            <a:path>
              <a:moveTo>
                <a:pt x="696180" y="0"/>
              </a:moveTo>
              <a:lnTo>
                <a:pt x="696180" y="225784"/>
              </a:lnTo>
              <a:lnTo>
                <a:pt x="0" y="225784"/>
              </a:lnTo>
              <a:lnTo>
                <a:pt x="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D44D77-BC2F-6940-A510-8E08BB594B91}">
      <dsp:nvSpPr>
        <dsp:cNvPr id="0" name=""/>
        <dsp:cNvSpPr/>
      </dsp:nvSpPr>
      <dsp:spPr>
        <a:xfrm>
          <a:off x="5095781" y="2250559"/>
          <a:ext cx="1740451" cy="331318"/>
        </a:xfrm>
        <a:custGeom>
          <a:avLst/>
          <a:gdLst/>
          <a:ahLst/>
          <a:cxnLst/>
          <a:rect l="0" t="0" r="0" b="0"/>
          <a:pathLst>
            <a:path>
              <a:moveTo>
                <a:pt x="0" y="0"/>
              </a:moveTo>
              <a:lnTo>
                <a:pt x="0" y="225784"/>
              </a:lnTo>
              <a:lnTo>
                <a:pt x="1740451" y="225784"/>
              </a:lnTo>
              <a:lnTo>
                <a:pt x="1740451"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96CA85-73BC-BF46-A2F1-87CEA877E2C5}">
      <dsp:nvSpPr>
        <dsp:cNvPr id="0" name=""/>
        <dsp:cNvSpPr/>
      </dsp:nvSpPr>
      <dsp:spPr>
        <a:xfrm>
          <a:off x="3355329" y="3305273"/>
          <a:ext cx="1392361" cy="331318"/>
        </a:xfrm>
        <a:custGeom>
          <a:avLst/>
          <a:gdLst/>
          <a:ahLst/>
          <a:cxnLst/>
          <a:rect l="0" t="0" r="0" b="0"/>
          <a:pathLst>
            <a:path>
              <a:moveTo>
                <a:pt x="0" y="0"/>
              </a:moveTo>
              <a:lnTo>
                <a:pt x="0" y="225784"/>
              </a:lnTo>
              <a:lnTo>
                <a:pt x="1392361" y="225784"/>
              </a:lnTo>
              <a:lnTo>
                <a:pt x="1392361"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3776ED-6B09-E641-92B5-CE7EC1CA6FD8}">
      <dsp:nvSpPr>
        <dsp:cNvPr id="0" name=""/>
        <dsp:cNvSpPr/>
      </dsp:nvSpPr>
      <dsp:spPr>
        <a:xfrm>
          <a:off x="3309609" y="3305273"/>
          <a:ext cx="91440" cy="331318"/>
        </a:xfrm>
        <a:custGeom>
          <a:avLst/>
          <a:gdLst/>
          <a:ahLst/>
          <a:cxnLst/>
          <a:rect l="0" t="0" r="0" b="0"/>
          <a:pathLst>
            <a:path>
              <a:moveTo>
                <a:pt x="45720" y="0"/>
              </a:moveTo>
              <a:lnTo>
                <a:pt x="4572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9EBF3E-49F1-9F4F-BEDA-009EFAF2F85B}">
      <dsp:nvSpPr>
        <dsp:cNvPr id="0" name=""/>
        <dsp:cNvSpPr/>
      </dsp:nvSpPr>
      <dsp:spPr>
        <a:xfrm>
          <a:off x="1962968" y="3305273"/>
          <a:ext cx="1392361" cy="331318"/>
        </a:xfrm>
        <a:custGeom>
          <a:avLst/>
          <a:gdLst/>
          <a:ahLst/>
          <a:cxnLst/>
          <a:rect l="0" t="0" r="0" b="0"/>
          <a:pathLst>
            <a:path>
              <a:moveTo>
                <a:pt x="1392361" y="0"/>
              </a:moveTo>
              <a:lnTo>
                <a:pt x="1392361" y="225784"/>
              </a:lnTo>
              <a:lnTo>
                <a:pt x="0" y="225784"/>
              </a:lnTo>
              <a:lnTo>
                <a:pt x="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191699-979A-D546-BF1A-448AF76C6200}">
      <dsp:nvSpPr>
        <dsp:cNvPr id="0" name=""/>
        <dsp:cNvSpPr/>
      </dsp:nvSpPr>
      <dsp:spPr>
        <a:xfrm>
          <a:off x="3355329" y="2250559"/>
          <a:ext cx="1740451" cy="331318"/>
        </a:xfrm>
        <a:custGeom>
          <a:avLst/>
          <a:gdLst/>
          <a:ahLst/>
          <a:cxnLst/>
          <a:rect l="0" t="0" r="0" b="0"/>
          <a:pathLst>
            <a:path>
              <a:moveTo>
                <a:pt x="1740451" y="0"/>
              </a:moveTo>
              <a:lnTo>
                <a:pt x="1740451" y="225784"/>
              </a:lnTo>
              <a:lnTo>
                <a:pt x="0" y="225784"/>
              </a:lnTo>
              <a:lnTo>
                <a:pt x="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3AB1F7-E499-A641-B82C-157EA9B1DC00}">
      <dsp:nvSpPr>
        <dsp:cNvPr id="0" name=""/>
        <dsp:cNvSpPr/>
      </dsp:nvSpPr>
      <dsp:spPr>
        <a:xfrm>
          <a:off x="3181284" y="1195845"/>
          <a:ext cx="1914496" cy="331318"/>
        </a:xfrm>
        <a:custGeom>
          <a:avLst/>
          <a:gdLst/>
          <a:ahLst/>
          <a:cxnLst/>
          <a:rect l="0" t="0" r="0" b="0"/>
          <a:pathLst>
            <a:path>
              <a:moveTo>
                <a:pt x="0" y="0"/>
              </a:moveTo>
              <a:lnTo>
                <a:pt x="0" y="225784"/>
              </a:lnTo>
              <a:lnTo>
                <a:pt x="1914496" y="225784"/>
              </a:lnTo>
              <a:lnTo>
                <a:pt x="1914496" y="331318"/>
              </a:lnTo>
            </a:path>
          </a:pathLst>
        </a:custGeom>
        <a:noFill/>
        <a:ln w="12700"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78DCD5-5B4B-A840-BADC-990A9D3A8E27}">
      <dsp:nvSpPr>
        <dsp:cNvPr id="0" name=""/>
        <dsp:cNvSpPr/>
      </dsp:nvSpPr>
      <dsp:spPr>
        <a:xfrm>
          <a:off x="1266787" y="2250559"/>
          <a:ext cx="696180" cy="331318"/>
        </a:xfrm>
        <a:custGeom>
          <a:avLst/>
          <a:gdLst/>
          <a:ahLst/>
          <a:cxnLst/>
          <a:rect l="0" t="0" r="0" b="0"/>
          <a:pathLst>
            <a:path>
              <a:moveTo>
                <a:pt x="0" y="0"/>
              </a:moveTo>
              <a:lnTo>
                <a:pt x="0" y="225784"/>
              </a:lnTo>
              <a:lnTo>
                <a:pt x="696180" y="225784"/>
              </a:lnTo>
              <a:lnTo>
                <a:pt x="69618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574294-D971-D941-8103-DDAC173BB71A}">
      <dsp:nvSpPr>
        <dsp:cNvPr id="0" name=""/>
        <dsp:cNvSpPr/>
      </dsp:nvSpPr>
      <dsp:spPr>
        <a:xfrm>
          <a:off x="570606" y="2250559"/>
          <a:ext cx="696180" cy="331318"/>
        </a:xfrm>
        <a:custGeom>
          <a:avLst/>
          <a:gdLst/>
          <a:ahLst/>
          <a:cxnLst/>
          <a:rect l="0" t="0" r="0" b="0"/>
          <a:pathLst>
            <a:path>
              <a:moveTo>
                <a:pt x="696180" y="0"/>
              </a:moveTo>
              <a:lnTo>
                <a:pt x="696180" y="225784"/>
              </a:lnTo>
              <a:lnTo>
                <a:pt x="0" y="225784"/>
              </a:lnTo>
              <a:lnTo>
                <a:pt x="0" y="331318"/>
              </a:lnTo>
            </a:path>
          </a:pathLst>
        </a:custGeom>
        <a:noFill/>
        <a:ln w="12700"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730B91-C3DD-744C-ACB0-934183A315C0}">
      <dsp:nvSpPr>
        <dsp:cNvPr id="0" name=""/>
        <dsp:cNvSpPr/>
      </dsp:nvSpPr>
      <dsp:spPr>
        <a:xfrm>
          <a:off x="1266787" y="1195845"/>
          <a:ext cx="1914496" cy="331318"/>
        </a:xfrm>
        <a:custGeom>
          <a:avLst/>
          <a:gdLst/>
          <a:ahLst/>
          <a:cxnLst/>
          <a:rect l="0" t="0" r="0" b="0"/>
          <a:pathLst>
            <a:path>
              <a:moveTo>
                <a:pt x="1914496" y="0"/>
              </a:moveTo>
              <a:lnTo>
                <a:pt x="1914496" y="225784"/>
              </a:lnTo>
              <a:lnTo>
                <a:pt x="0" y="225784"/>
              </a:lnTo>
              <a:lnTo>
                <a:pt x="0" y="331318"/>
              </a:lnTo>
            </a:path>
          </a:pathLst>
        </a:custGeom>
        <a:noFill/>
        <a:ln w="12700"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AF9E55-F7A0-8343-B634-97DAA94D2C34}">
      <dsp:nvSpPr>
        <dsp:cNvPr id="0" name=""/>
        <dsp:cNvSpPr/>
      </dsp:nvSpPr>
      <dsp:spPr>
        <a:xfrm>
          <a:off x="2611682" y="472450"/>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5C14F9D-4005-814F-824A-74B27344100D}">
      <dsp:nvSpPr>
        <dsp:cNvPr id="0" name=""/>
        <dsp:cNvSpPr/>
      </dsp:nvSpPr>
      <dsp:spPr>
        <a:xfrm>
          <a:off x="2738260" y="592700"/>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Number validation</a:t>
          </a:r>
          <a:endParaRPr lang="en-US" sz="1300" kern="1200" dirty="0"/>
        </a:p>
      </dsp:txBody>
      <dsp:txXfrm>
        <a:off x="2759448" y="613888"/>
        <a:ext cx="1096828" cy="681019"/>
      </dsp:txXfrm>
    </dsp:sp>
    <dsp:sp modelId="{D07358F4-B514-494C-8CDE-AD3C5D53C1D7}">
      <dsp:nvSpPr>
        <dsp:cNvPr id="0" name=""/>
        <dsp:cNvSpPr/>
      </dsp:nvSpPr>
      <dsp:spPr>
        <a:xfrm>
          <a:off x="697185" y="1527164"/>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CC1EC71-6E54-F441-9357-9EED13AC2D32}">
      <dsp:nvSpPr>
        <dsp:cNvPr id="0" name=""/>
        <dsp:cNvSpPr/>
      </dsp:nvSpPr>
      <dsp:spPr>
        <a:xfrm>
          <a:off x="823763" y="1647413"/>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Public key only (e.g., DNS)</a:t>
          </a:r>
          <a:endParaRPr lang="en-US" sz="1300" kern="1200" dirty="0"/>
        </a:p>
      </dsp:txBody>
      <dsp:txXfrm>
        <a:off x="844951" y="1668601"/>
        <a:ext cx="1096828" cy="681019"/>
      </dsp:txXfrm>
    </dsp:sp>
    <dsp:sp modelId="{4CDAF77D-3D6A-3A4A-BB35-5D621D661AC8}">
      <dsp:nvSpPr>
        <dsp:cNvPr id="0" name=""/>
        <dsp:cNvSpPr/>
      </dsp:nvSpPr>
      <dsp:spPr>
        <a:xfrm>
          <a:off x="1004" y="2581878"/>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01D7923-C7E8-8342-8DB0-3A007B6A0E47}">
      <dsp:nvSpPr>
        <dsp:cNvPr id="0" name=""/>
        <dsp:cNvSpPr/>
      </dsp:nvSpPr>
      <dsp:spPr>
        <a:xfrm>
          <a:off x="127582" y="2702127"/>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public</a:t>
          </a:r>
          <a:endParaRPr lang="en-US" sz="1300" kern="1200" dirty="0"/>
        </a:p>
      </dsp:txBody>
      <dsp:txXfrm>
        <a:off x="148770" y="2723315"/>
        <a:ext cx="1096828" cy="681019"/>
      </dsp:txXfrm>
    </dsp:sp>
    <dsp:sp modelId="{263B4148-0F45-F24C-9A40-3F58D0B09C89}">
      <dsp:nvSpPr>
        <dsp:cNvPr id="0" name=""/>
        <dsp:cNvSpPr/>
      </dsp:nvSpPr>
      <dsp:spPr>
        <a:xfrm>
          <a:off x="1393365" y="2581878"/>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0E2E5E4-52A1-0A43-A696-338A7878C1C8}">
      <dsp:nvSpPr>
        <dsp:cNvPr id="0" name=""/>
        <dsp:cNvSpPr/>
      </dsp:nvSpPr>
      <dsp:spPr>
        <a:xfrm>
          <a:off x="1519944" y="2702127"/>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private </a:t>
          </a:r>
          <a:endParaRPr lang="en-US" sz="1300" kern="1200" dirty="0"/>
        </a:p>
      </dsp:txBody>
      <dsp:txXfrm>
        <a:off x="1541132" y="2723315"/>
        <a:ext cx="1096828" cy="681019"/>
      </dsp:txXfrm>
    </dsp:sp>
    <dsp:sp modelId="{B026ED1D-46EB-7E44-A3E4-B399594C5A92}">
      <dsp:nvSpPr>
        <dsp:cNvPr id="0" name=""/>
        <dsp:cNvSpPr/>
      </dsp:nvSpPr>
      <dsp:spPr>
        <a:xfrm>
          <a:off x="4526178" y="1527164"/>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E1FCC76-E21F-DD40-9AE7-64FD8AD98F1C}">
      <dsp:nvSpPr>
        <dsp:cNvPr id="0" name=""/>
        <dsp:cNvSpPr/>
      </dsp:nvSpPr>
      <dsp:spPr>
        <a:xfrm>
          <a:off x="4652757" y="1647413"/>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X.509 cert</a:t>
          </a:r>
          <a:endParaRPr lang="en-US" sz="1300" kern="1200" dirty="0"/>
        </a:p>
      </dsp:txBody>
      <dsp:txXfrm>
        <a:off x="4673945" y="1668601"/>
        <a:ext cx="1096828" cy="681019"/>
      </dsp:txXfrm>
    </dsp:sp>
    <dsp:sp modelId="{ED6B8E93-D392-BD4C-9C05-243A6572F217}">
      <dsp:nvSpPr>
        <dsp:cNvPr id="0" name=""/>
        <dsp:cNvSpPr/>
      </dsp:nvSpPr>
      <dsp:spPr>
        <a:xfrm>
          <a:off x="2785727" y="2581878"/>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74D2432-C317-B748-B222-6920D5540B38}">
      <dsp:nvSpPr>
        <dsp:cNvPr id="0" name=""/>
        <dsp:cNvSpPr/>
      </dsp:nvSpPr>
      <dsp:spPr>
        <a:xfrm>
          <a:off x="2912305" y="2702127"/>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single certifier (per CC)</a:t>
          </a:r>
          <a:endParaRPr lang="en-US" sz="1300" kern="1200" dirty="0"/>
        </a:p>
      </dsp:txBody>
      <dsp:txXfrm>
        <a:off x="2933493" y="2723315"/>
        <a:ext cx="1096828" cy="681019"/>
      </dsp:txXfrm>
    </dsp:sp>
    <dsp:sp modelId="{0C9F8B11-CA79-8442-A1E8-BCE47DC91F08}">
      <dsp:nvSpPr>
        <dsp:cNvPr id="0" name=""/>
        <dsp:cNvSpPr/>
      </dsp:nvSpPr>
      <dsp:spPr>
        <a:xfrm>
          <a:off x="1393365" y="3636591"/>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99AE3CA-048F-1E41-B954-47FC5AA0B6B0}">
      <dsp:nvSpPr>
        <dsp:cNvPr id="0" name=""/>
        <dsp:cNvSpPr/>
      </dsp:nvSpPr>
      <dsp:spPr>
        <a:xfrm>
          <a:off x="1519944" y="3756841"/>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separate delivery (URL)</a:t>
          </a:r>
          <a:endParaRPr lang="en-US" sz="1300" kern="1200" dirty="0"/>
        </a:p>
      </dsp:txBody>
      <dsp:txXfrm>
        <a:off x="1541132" y="3778029"/>
        <a:ext cx="1096828" cy="681019"/>
      </dsp:txXfrm>
    </dsp:sp>
    <dsp:sp modelId="{3D301571-F581-1140-A87F-0023DFC047CA}">
      <dsp:nvSpPr>
        <dsp:cNvPr id="0" name=""/>
        <dsp:cNvSpPr/>
      </dsp:nvSpPr>
      <dsp:spPr>
        <a:xfrm>
          <a:off x="2785727" y="3636591"/>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D4DD44A-9BCE-5A45-822F-055CDEF668C2}">
      <dsp:nvSpPr>
        <dsp:cNvPr id="0" name=""/>
        <dsp:cNvSpPr/>
      </dsp:nvSpPr>
      <dsp:spPr>
        <a:xfrm>
          <a:off x="2912305" y="3756841"/>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single “CDN”</a:t>
          </a:r>
          <a:endParaRPr lang="en-US" sz="1300" kern="1200" dirty="0"/>
        </a:p>
      </dsp:txBody>
      <dsp:txXfrm>
        <a:off x="2933493" y="3778029"/>
        <a:ext cx="1096828" cy="681019"/>
      </dsp:txXfrm>
    </dsp:sp>
    <dsp:sp modelId="{B372F6D6-3A6D-F742-B226-7C16F8BDCE5C}">
      <dsp:nvSpPr>
        <dsp:cNvPr id="0" name=""/>
        <dsp:cNvSpPr/>
      </dsp:nvSpPr>
      <dsp:spPr>
        <a:xfrm>
          <a:off x="4178088" y="3636591"/>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A060560-71FB-1B4F-9B24-BE3C3C4BE0FF}">
      <dsp:nvSpPr>
        <dsp:cNvPr id="0" name=""/>
        <dsp:cNvSpPr/>
      </dsp:nvSpPr>
      <dsp:spPr>
        <a:xfrm>
          <a:off x="4304666" y="3756841"/>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number-based access (no URL)</a:t>
          </a:r>
          <a:endParaRPr lang="en-US" sz="1300" kern="1200" dirty="0"/>
        </a:p>
      </dsp:txBody>
      <dsp:txXfrm>
        <a:off x="4325854" y="3778029"/>
        <a:ext cx="1096828" cy="681019"/>
      </dsp:txXfrm>
    </dsp:sp>
    <dsp:sp modelId="{A8B31AF3-6DFA-E847-BB32-D62D71810EF3}">
      <dsp:nvSpPr>
        <dsp:cNvPr id="0" name=""/>
        <dsp:cNvSpPr/>
      </dsp:nvSpPr>
      <dsp:spPr>
        <a:xfrm>
          <a:off x="6266630" y="2581878"/>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690B4C2-6B4F-C348-BC28-CE14AB7E5EE6}">
      <dsp:nvSpPr>
        <dsp:cNvPr id="0" name=""/>
        <dsp:cNvSpPr/>
      </dsp:nvSpPr>
      <dsp:spPr>
        <a:xfrm>
          <a:off x="6393208" y="2702127"/>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multiple certifiers per CC</a:t>
          </a:r>
          <a:endParaRPr lang="en-US" sz="1300" kern="1200" dirty="0"/>
        </a:p>
      </dsp:txBody>
      <dsp:txXfrm>
        <a:off x="6414396" y="2723315"/>
        <a:ext cx="1096828" cy="681019"/>
      </dsp:txXfrm>
    </dsp:sp>
    <dsp:sp modelId="{3DC18619-E048-D04A-970A-12A5B59472CA}">
      <dsp:nvSpPr>
        <dsp:cNvPr id="0" name=""/>
        <dsp:cNvSpPr/>
      </dsp:nvSpPr>
      <dsp:spPr>
        <a:xfrm>
          <a:off x="5570450" y="3636591"/>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50252E2-7742-3045-931A-D8A71F81012D}">
      <dsp:nvSpPr>
        <dsp:cNvPr id="0" name=""/>
        <dsp:cNvSpPr/>
      </dsp:nvSpPr>
      <dsp:spPr>
        <a:xfrm>
          <a:off x="5697028" y="3756841"/>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single cert store (hierarchy)</a:t>
          </a:r>
          <a:endParaRPr lang="en-US" sz="1300" kern="1200" dirty="0"/>
        </a:p>
      </dsp:txBody>
      <dsp:txXfrm>
        <a:off x="5718216" y="3778029"/>
        <a:ext cx="1096828" cy="681019"/>
      </dsp:txXfrm>
    </dsp:sp>
    <dsp:sp modelId="{A84BE5DA-9EE4-3943-B9D0-CC36FE2A574C}">
      <dsp:nvSpPr>
        <dsp:cNvPr id="0" name=""/>
        <dsp:cNvSpPr/>
      </dsp:nvSpPr>
      <dsp:spPr>
        <a:xfrm>
          <a:off x="6962811" y="3636591"/>
          <a:ext cx="1139204" cy="723395"/>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5083F82-4071-1C43-BA59-6578C9E0FC27}">
      <dsp:nvSpPr>
        <dsp:cNvPr id="0" name=""/>
        <dsp:cNvSpPr/>
      </dsp:nvSpPr>
      <dsp:spPr>
        <a:xfrm>
          <a:off x="7089389" y="3756841"/>
          <a:ext cx="1139204" cy="72339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any cert anywhere</a:t>
          </a:r>
          <a:endParaRPr lang="en-US" sz="1300" kern="1200" dirty="0"/>
        </a:p>
      </dsp:txBody>
      <dsp:txXfrm>
        <a:off x="7110577" y="3778029"/>
        <a:ext cx="1096828" cy="6810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567BEB-BFA2-B44B-ABDE-06B5F7F23B1B}" type="datetimeFigureOut">
              <a:rPr lang="en-US" smtClean="0"/>
              <a:t>6/25/15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365380-F076-4149-BFD6-D87E39BBE92F}" type="slidenum">
              <a:rPr lang="en-US" smtClean="0"/>
              <a:t>‹#›</a:t>
            </a:fld>
            <a:endParaRPr lang="en-US"/>
          </a:p>
        </p:txBody>
      </p:sp>
    </p:spTree>
    <p:extLst>
      <p:ext uri="{BB962C8B-B14F-4D97-AF65-F5344CB8AC3E}">
        <p14:creationId xmlns:p14="http://schemas.microsoft.com/office/powerpoint/2010/main" val="37552196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B5776-528F-BC44-BCDA-2D14555D0058}" type="datetimeFigureOut">
              <a:rPr lang="en-US" smtClean="0"/>
              <a:t>6/25/15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7541B1-E91E-6047-8AAB-193C839A0610}" type="slidenum">
              <a:rPr lang="en-US" smtClean="0"/>
              <a:t>‹#›</a:t>
            </a:fld>
            <a:endParaRPr lang="en-US"/>
          </a:p>
        </p:txBody>
      </p:sp>
    </p:spTree>
    <p:extLst>
      <p:ext uri="{BB962C8B-B14F-4D97-AF65-F5344CB8AC3E}">
        <p14:creationId xmlns:p14="http://schemas.microsoft.com/office/powerpoint/2010/main" val="16772243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http://findmyfacebookid.com</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E64F2E6-7E17-3744-8930-DB4789F958B7}" type="slidenum">
              <a:rPr lang="en-US" sz="1200"/>
              <a:pPr eaLnBrk="1" hangingPunct="1"/>
              <a:t>16</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voices.canonical.com</a:t>
            </a:r>
            <a:r>
              <a:rPr lang="en-US" dirty="0" smtClean="0"/>
              <a:t>/</a:t>
            </a:r>
            <a:r>
              <a:rPr lang="en-US" dirty="0" err="1" smtClean="0"/>
              <a:t>jussi.pakkanen</a:t>
            </a:r>
            <a:r>
              <a:rPr lang="en-US" dirty="0" smtClean="0"/>
              <a:t>/files/2012/01/</a:t>
            </a:r>
            <a:r>
              <a:rPr lang="en-US" dirty="0" err="1" smtClean="0"/>
              <a:t>synaptics-statemachine.png</a:t>
            </a:r>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/en/9/9c/</a:t>
            </a:r>
            <a:r>
              <a:rPr lang="en-US" dirty="0" err="1" smtClean="0"/>
              <a:t>TISPAN_IMS_Reference_Architecture.png</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64</a:t>
            </a:fld>
            <a:endParaRPr lang="en-US"/>
          </a:p>
        </p:txBody>
      </p:sp>
    </p:spTree>
    <p:extLst>
      <p:ext uri="{BB962C8B-B14F-4D97-AF65-F5344CB8AC3E}">
        <p14:creationId xmlns:p14="http://schemas.microsoft.com/office/powerpoint/2010/main" val="1755290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http://blog.neustar.biz/neustar-insights/telephone-numbers-are-for-people-not-machines/</a:t>
            </a:r>
          </a:p>
          <a:p>
            <a:pPr eaLnBrk="1" hangingPunct="1">
              <a:spcBef>
                <a:spcPct val="0"/>
              </a:spcBef>
            </a:pPr>
            <a:r>
              <a:rPr lang="en-US">
                <a:latin typeface="Calibri" charset="0"/>
              </a:rPr>
              <a:t>http://www.parking.org/media/overview-of-the-us-parking-industry.aspx</a:t>
            </a:r>
          </a:p>
          <a:p>
            <a:pPr eaLnBrk="1" hangingPunct="1">
              <a:spcBef>
                <a:spcPct val="0"/>
              </a:spcBef>
            </a:pPr>
            <a:r>
              <a:rPr lang="en-US">
                <a:latin typeface="Calibri" charset="0"/>
              </a:rPr>
              <a:t>http://www.statisticbrain.com/e-reader-statistics/</a:t>
            </a:r>
          </a:p>
          <a:p>
            <a:pPr eaLnBrk="1" hangingPunct="1">
              <a:spcBef>
                <a:spcPct val="0"/>
              </a:spcBef>
            </a:pPr>
            <a:r>
              <a:rPr lang="en-US">
                <a:latin typeface="Calibri" charset="0"/>
              </a:rPr>
              <a:t>http://www.ite.org/reportcard/TechnicalReport.pdf – 311k signals</a:t>
            </a:r>
          </a:p>
          <a:p>
            <a:pPr eaLnBrk="1" hangingPunct="1">
              <a:spcBef>
                <a:spcPct val="0"/>
              </a:spcBef>
            </a:pPr>
            <a:r>
              <a:rPr lang="en-US" i="1">
                <a:latin typeface="Calibri" charset="0"/>
              </a:rPr>
              <a:t>www.aceee.org/files/proceedings/2012/data/papers/0193-000144.pdf – 44.9 M street lights</a:t>
            </a:r>
            <a:endParaRPr lang="en-US">
              <a:latin typeface="Calibri" charset="0"/>
            </a:endParaRPr>
          </a:p>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DDA131E-AE44-3542-AD44-BA9F052ECA47}" type="slidenum">
              <a:rPr lang="en-US" sz="1200"/>
              <a:pPr eaLnBrk="1" hangingPunct="1"/>
              <a:t>18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/2015/03/25/</a:t>
            </a:r>
            <a:r>
              <a:rPr lang="en-US" dirty="0" err="1" smtClean="0"/>
              <a:t>nyregion</a:t>
            </a:r>
            <a:r>
              <a:rPr lang="en-US" dirty="0" smtClean="0"/>
              <a:t>/as-manhattan-area-codes-multiply-some-still-covet-a-212.html</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19</a:t>
            </a:fld>
            <a:endParaRPr lang="en-US"/>
          </a:p>
        </p:txBody>
      </p:sp>
    </p:spTree>
    <p:extLst>
      <p:ext uri="{BB962C8B-B14F-4D97-AF65-F5344CB8AC3E}">
        <p14:creationId xmlns:p14="http://schemas.microsoft.com/office/powerpoint/2010/main" val="57738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https://secure.sms800.com/</a:t>
            </a:r>
            <a:r>
              <a:rPr lang="en-US" dirty="0" err="1" smtClean="0"/>
              <a:t>ResoPDF</a:t>
            </a:r>
            <a:r>
              <a:rPr lang="en-US" dirty="0" smtClean="0"/>
              <a:t>/</a:t>
            </a:r>
            <a:r>
              <a:rPr lang="en-US" dirty="0" err="1" smtClean="0"/>
              <a:t>PublicDocuments</a:t>
            </a:r>
            <a:r>
              <a:rPr lang="en-US" dirty="0" smtClean="0"/>
              <a:t>/SMS800FunctionsTariff.pdf</a:t>
            </a:r>
          </a:p>
          <a:p>
            <a:r>
              <a:rPr lang="en-US" dirty="0" smtClean="0"/>
              <a:t>$ 0.0948 per month and number</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23</a:t>
            </a:fld>
            <a:endParaRPr lang="en-US"/>
          </a:p>
        </p:txBody>
      </p:sp>
    </p:spTree>
    <p:extLst>
      <p:ext uri="{BB962C8B-B14F-4D97-AF65-F5344CB8AC3E}">
        <p14:creationId xmlns:p14="http://schemas.microsoft.com/office/powerpoint/2010/main" val="54243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apps.fcc.gov</a:t>
            </a:r>
            <a:r>
              <a:rPr lang="en-US" dirty="0" smtClean="0"/>
              <a:t>/</a:t>
            </a:r>
            <a:r>
              <a:rPr lang="en-US" dirty="0" err="1" smtClean="0"/>
              <a:t>ecfs</a:t>
            </a:r>
            <a:r>
              <a:rPr lang="en-US" dirty="0" smtClean="0"/>
              <a:t>/document/</a:t>
            </a:r>
            <a:r>
              <a:rPr lang="en-US" dirty="0" err="1" smtClean="0"/>
              <a:t>view?id</a:t>
            </a:r>
            <a:r>
              <a:rPr lang="en-US" dirty="0" smtClean="0"/>
              <a:t>=7022117659</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29</a:t>
            </a:fld>
            <a:endParaRPr lang="en-US"/>
          </a:p>
        </p:txBody>
      </p:sp>
    </p:spTree>
    <p:extLst>
      <p:ext uri="{BB962C8B-B14F-4D97-AF65-F5344CB8AC3E}">
        <p14:creationId xmlns:p14="http://schemas.microsoft.com/office/powerpoint/2010/main" val="364633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www.trainfo.com</a:t>
            </a:r>
            <a:r>
              <a:rPr lang="en-US" dirty="0" smtClean="0"/>
              <a:t>/</a:t>
            </a:r>
            <a:r>
              <a:rPr lang="en-US" dirty="0" err="1" smtClean="0"/>
              <a:t>products_services</a:t>
            </a:r>
            <a:r>
              <a:rPr lang="en-US" dirty="0" smtClean="0"/>
              <a:t>/</a:t>
            </a:r>
            <a:r>
              <a:rPr lang="en-US" dirty="0" err="1" smtClean="0"/>
              <a:t>tra</a:t>
            </a:r>
            <a:r>
              <a:rPr lang="en-US" dirty="0" smtClean="0"/>
              <a:t>/</a:t>
            </a:r>
            <a:r>
              <a:rPr lang="en-US" dirty="0" err="1" smtClean="0"/>
              <a:t>catalog_details.html</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56</a:t>
            </a:fld>
            <a:endParaRPr lang="en-US"/>
          </a:p>
        </p:txBody>
      </p:sp>
    </p:spTree>
    <p:extLst>
      <p:ext uri="{BB962C8B-B14F-4D97-AF65-F5344CB8AC3E}">
        <p14:creationId xmlns:p14="http://schemas.microsoft.com/office/powerpoint/2010/main" val="160715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/FCC-10-85A1.pdf (2010)</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57</a:t>
            </a:fld>
            <a:endParaRPr lang="en-US"/>
          </a:p>
        </p:txBody>
      </p:sp>
    </p:spTree>
    <p:extLst>
      <p:ext uri="{BB962C8B-B14F-4D97-AF65-F5344CB8AC3E}">
        <p14:creationId xmlns:p14="http://schemas.microsoft.com/office/powerpoint/2010/main" val="32127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apps.fcc.gov</a:t>
            </a:r>
            <a:r>
              <a:rPr lang="en-US" dirty="0" smtClean="0"/>
              <a:t>/</a:t>
            </a:r>
            <a:r>
              <a:rPr lang="en-US" dirty="0" err="1" smtClean="0"/>
              <a:t>ecfs</a:t>
            </a:r>
            <a:r>
              <a:rPr lang="en-US" dirty="0" smtClean="0"/>
              <a:t>/document/</a:t>
            </a:r>
            <a:r>
              <a:rPr lang="en-US" dirty="0" err="1" smtClean="0"/>
              <a:t>view?id</a:t>
            </a:r>
            <a:r>
              <a:rPr lang="en-US" dirty="0" smtClean="0"/>
              <a:t>=60001090571</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61</a:t>
            </a:fld>
            <a:endParaRPr lang="en-US"/>
          </a:p>
        </p:txBody>
      </p:sp>
    </p:spTree>
    <p:extLst>
      <p:ext uri="{BB962C8B-B14F-4D97-AF65-F5344CB8AC3E}">
        <p14:creationId xmlns:p14="http://schemas.microsoft.com/office/powerpoint/2010/main" val="264903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www.fatcow.com</a:t>
            </a:r>
            <a:r>
              <a:rPr lang="en-US" dirty="0" smtClean="0"/>
              <a:t>/knowledgebase/</a:t>
            </a:r>
            <a:r>
              <a:rPr lang="en-US" dirty="0" err="1" smtClean="0"/>
              <a:t>read_article.bml?kbid</a:t>
            </a:r>
            <a:r>
              <a:rPr lang="en-US" dirty="0" smtClean="0"/>
              <a:t>=297</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63</a:t>
            </a:fld>
            <a:endParaRPr lang="en-US"/>
          </a:p>
        </p:txBody>
      </p:sp>
    </p:spTree>
    <p:extLst>
      <p:ext uri="{BB962C8B-B14F-4D97-AF65-F5344CB8AC3E}">
        <p14:creationId xmlns:p14="http://schemas.microsoft.com/office/powerpoint/2010/main" val="16624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4778"/>
            <a:ext cx="5800725"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6/24/15</a:t>
            </a:r>
            <a:endParaRPr lang="en-US"/>
          </a:p>
        </p:txBody>
      </p:sp>
      <p:sp>
        <p:nvSpPr>
          <p:cNvPr id="8" name="Footer Placeholder 7"/>
          <p:cNvSpPr>
            <a:spLocks noGrp="1"/>
          </p:cNvSpPr>
          <p:nvPr>
            <p:ph type="ftr" sz="quarter" idx="11"/>
          </p:nvPr>
        </p:nvSpPr>
        <p:spPr/>
        <p:txBody>
          <a:bodyPr/>
          <a:lstStyle/>
          <a:p>
            <a:r>
              <a:rPr lang="en-US" smtClean="0"/>
              <a:t>Georgetown CBPP/S2ERC</a:t>
            </a:r>
            <a:endParaRPr lang="en-US"/>
          </a:p>
        </p:txBody>
      </p:sp>
      <p:sp>
        <p:nvSpPr>
          <p:cNvPr id="9" name="Slide Number Placeholder 8"/>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6/24/15</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Georgetown CBPP/S2ERC</a:t>
            </a:r>
            <a:endParaRPr lang="en-US"/>
          </a:p>
        </p:txBody>
      </p:sp>
      <p:sp>
        <p:nvSpPr>
          <p:cNvPr id="9" name="Slide Number Placeholder 8"/>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r>
              <a:rPr lang="en-US" smtClean="0"/>
              <a:t>6/24/15</a:t>
            </a:r>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smtClean="0"/>
              <a:t>Georgetown CBPP/S2ERC</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A9B6C6-3E46-2246-8646-704B7D7A975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6/24/15</a:t>
            </a:r>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Georgetown CBPP/S2ERC</a:t>
            </a:r>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FAA9B6C6-3E46-2246-8646-704B7D7A9758}"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mailto:alice@smith.name" TargetMode="External"/><Relationship Id="rId4" Type="http://schemas.openxmlformats.org/officeDocument/2006/relationships/hyperlink" Target="mailto:alice@gmail.co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 Id="rId3" Type="http://schemas.openxmlformats.org/officeDocument/2006/relationships/image" Target="../media/image5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 Id="rId3"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 Id="rId3"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8.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IP Transition: Why aren’t we there yet?</a:t>
            </a:r>
            <a:endParaRPr lang="en-US" dirty="0"/>
          </a:p>
        </p:txBody>
      </p:sp>
      <p:sp>
        <p:nvSpPr>
          <p:cNvPr id="3" name="Subtitle 2"/>
          <p:cNvSpPr>
            <a:spLocks noGrp="1"/>
          </p:cNvSpPr>
          <p:nvPr>
            <p:ph type="subTitle" idx="1"/>
          </p:nvPr>
        </p:nvSpPr>
        <p:spPr/>
        <p:txBody>
          <a:bodyPr>
            <a:normAutofit/>
          </a:bodyPr>
          <a:lstStyle/>
          <a:p>
            <a:r>
              <a:rPr lang="en-US" dirty="0" smtClean="0"/>
              <a:t>Henning Schulzrinne</a:t>
            </a:r>
          </a:p>
          <a:p>
            <a:r>
              <a:rPr lang="en-US" dirty="0" smtClean="0"/>
              <a:t>Columbia University &amp; FCC</a:t>
            </a:r>
          </a:p>
          <a:p>
            <a:endParaRPr lang="en-US" sz="1600" dirty="0" smtClean="0"/>
          </a:p>
        </p:txBody>
      </p:sp>
      <p:sp>
        <p:nvSpPr>
          <p:cNvPr id="7" name="Date Placeholder 6"/>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1</a:t>
            </a:fld>
            <a:endParaRPr lang="en-US"/>
          </a:p>
        </p:txBody>
      </p:sp>
    </p:spTree>
    <p:extLst>
      <p:ext uri="{BB962C8B-B14F-4D97-AF65-F5344CB8AC3E}">
        <p14:creationId xmlns:p14="http://schemas.microsoft.com/office/powerpoint/2010/main" val="25084241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transition legacy services?</a:t>
            </a:r>
            <a:endParaRPr lang="en-US" dirty="0"/>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7C89E2E9-8F28-AD43-8875-6078F115E0CC}" type="slidenum">
              <a:rPr lang="en-US" smtClean="0"/>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49039245"/>
              </p:ext>
            </p:extLst>
          </p:nvPr>
        </p:nvGraphicFramePr>
        <p:xfrm>
          <a:off x="496974" y="2308179"/>
          <a:ext cx="8351946" cy="3307079"/>
        </p:xfrm>
        <a:graphic>
          <a:graphicData uri="http://schemas.openxmlformats.org/drawingml/2006/table">
            <a:tbl>
              <a:tblPr firstRow="1" bandRow="1">
                <a:tableStyleId>{AF606853-7671-496A-8E4F-DF71F8EC918B}</a:tableStyleId>
              </a:tblPr>
              <a:tblGrid>
                <a:gridCol w="2783982"/>
                <a:gridCol w="2783982"/>
                <a:gridCol w="2783982"/>
              </a:tblGrid>
              <a:tr h="370840">
                <a:tc>
                  <a:txBody>
                    <a:bodyPr/>
                    <a:lstStyle/>
                    <a:p>
                      <a:r>
                        <a:rPr lang="en-US" dirty="0" smtClean="0"/>
                        <a:t>Service</a:t>
                      </a:r>
                      <a:endParaRPr lang="en-US" dirty="0"/>
                    </a:p>
                  </a:txBody>
                  <a:tcPr/>
                </a:tc>
                <a:tc>
                  <a:txBody>
                    <a:bodyPr/>
                    <a:lstStyle/>
                    <a:p>
                      <a:r>
                        <a:rPr lang="en-US" dirty="0" smtClean="0"/>
                        <a:t>Copper</a:t>
                      </a:r>
                      <a:r>
                        <a:rPr lang="en-US" baseline="0" dirty="0" smtClean="0"/>
                        <a:t> </a:t>
                      </a:r>
                      <a:r>
                        <a:rPr lang="en-US" baseline="0" dirty="0" smtClean="0">
                          <a:sym typeface="Wingdings"/>
                        </a:rPr>
                        <a:t></a:t>
                      </a:r>
                      <a:r>
                        <a:rPr lang="en-US" baseline="0" dirty="0" smtClean="0"/>
                        <a:t> fiber &amp; (maybe) 4G</a:t>
                      </a:r>
                      <a:endParaRPr lang="en-US" dirty="0"/>
                    </a:p>
                  </a:txBody>
                  <a:tcPr/>
                </a:tc>
                <a:tc>
                  <a:txBody>
                    <a:bodyPr/>
                    <a:lstStyle/>
                    <a:p>
                      <a:r>
                        <a:rPr lang="en-US" dirty="0" smtClean="0">
                          <a:sym typeface="Wingdings"/>
                        </a:rPr>
                        <a:t> 3G</a:t>
                      </a:r>
                      <a:r>
                        <a:rPr lang="en-US" baseline="0" dirty="0" smtClean="0">
                          <a:sym typeface="Wingdings"/>
                        </a:rPr>
                        <a:t> wireless</a:t>
                      </a:r>
                      <a:endParaRPr lang="en-US" dirty="0"/>
                    </a:p>
                  </a:txBody>
                  <a:tcPr/>
                </a:tc>
              </a:tr>
              <a:tr h="370840">
                <a:tc>
                  <a:txBody>
                    <a:bodyPr/>
                    <a:lstStyle/>
                    <a:p>
                      <a:r>
                        <a:rPr lang="en-US" dirty="0" smtClean="0"/>
                        <a:t>Low-speed modem</a:t>
                      </a:r>
                      <a:r>
                        <a:rPr lang="en-US" baseline="0" dirty="0" smtClean="0"/>
                        <a:t> services: credit card terminals, gas meters, TTYs</a:t>
                      </a:r>
                      <a:endParaRPr lang="en-US" dirty="0"/>
                    </a:p>
                  </a:txBody>
                  <a:tcPr/>
                </a:tc>
                <a:tc>
                  <a:txBody>
                    <a:bodyPr/>
                    <a:lstStyle/>
                    <a:p>
                      <a:pPr algn="ctr"/>
                      <a:r>
                        <a:rPr lang="en-US" dirty="0" smtClean="0"/>
                        <a:t>transparent or converter</a:t>
                      </a:r>
                      <a:endParaRPr lang="en-US" dirty="0"/>
                    </a:p>
                  </a:txBody>
                  <a:tcPr/>
                </a:tc>
                <a:tc>
                  <a:txBody>
                    <a:bodyPr/>
                    <a:lstStyle/>
                    <a:p>
                      <a:pPr algn="ctr"/>
                      <a:r>
                        <a:rPr lang="en-US" dirty="0" smtClean="0"/>
                        <a:t>problematic</a:t>
                      </a:r>
                      <a:endParaRPr lang="en-US" dirty="0"/>
                    </a:p>
                  </a:txBody>
                  <a:tcPr/>
                </a:tc>
              </a:tr>
              <a:tr h="370840">
                <a:tc>
                  <a:txBody>
                    <a:bodyPr/>
                    <a:lstStyle/>
                    <a:p>
                      <a:r>
                        <a:rPr lang="en-US" dirty="0" smtClean="0"/>
                        <a:t>High-speed</a:t>
                      </a:r>
                      <a:r>
                        <a:rPr lang="en-US" baseline="0" dirty="0" smtClean="0"/>
                        <a:t> modems: fax</a:t>
                      </a:r>
                      <a:endParaRPr lang="en-US" dirty="0"/>
                    </a:p>
                  </a:txBody>
                  <a:tcPr/>
                </a:tc>
                <a:tc>
                  <a:txBody>
                    <a:bodyPr/>
                    <a:lstStyle/>
                    <a:p>
                      <a:pPr algn="ctr"/>
                      <a:r>
                        <a:rPr lang="en-US" dirty="0" smtClean="0"/>
                        <a:t>mostly</a:t>
                      </a:r>
                      <a:endParaRPr lang="en-US" dirty="0"/>
                    </a:p>
                  </a:txBody>
                  <a:tcPr/>
                </a:tc>
                <a:tc>
                  <a:txBody>
                    <a:bodyPr/>
                    <a:lstStyle/>
                    <a:p>
                      <a:pPr algn="ctr"/>
                      <a:r>
                        <a:rPr lang="en-US" dirty="0" smtClean="0"/>
                        <a:t>fail</a:t>
                      </a:r>
                      <a:endParaRPr lang="en-US" dirty="0"/>
                    </a:p>
                  </a:txBody>
                  <a:tcPr/>
                </a:tc>
              </a:tr>
              <a:tr h="370840">
                <a:tc>
                  <a:txBody>
                    <a:bodyPr/>
                    <a:lstStyle/>
                    <a:p>
                      <a:r>
                        <a:rPr lang="en-US" dirty="0" smtClean="0"/>
                        <a:t>Line-powered</a:t>
                      </a:r>
                      <a:r>
                        <a:rPr lang="en-US" baseline="0" dirty="0" smtClean="0"/>
                        <a:t> devices (elevator phones)?</a:t>
                      </a:r>
                      <a:endParaRPr lang="en-US" dirty="0"/>
                    </a:p>
                  </a:txBody>
                  <a:tcPr/>
                </a:tc>
                <a:tc>
                  <a:txBody>
                    <a:bodyPr/>
                    <a:lstStyle/>
                    <a:p>
                      <a:pPr algn="ctr"/>
                      <a:r>
                        <a:rPr lang="en-US" dirty="0" smtClean="0"/>
                        <a:t>fail</a:t>
                      </a:r>
                      <a:endParaRPr lang="en-US" dirty="0"/>
                    </a:p>
                  </a:txBody>
                  <a:tcPr/>
                </a:tc>
                <a:tc>
                  <a:txBody>
                    <a:bodyPr/>
                    <a:lstStyle/>
                    <a:p>
                      <a:pPr algn="ctr"/>
                      <a:r>
                        <a:rPr lang="en-US" dirty="0" smtClean="0"/>
                        <a:t>fail</a:t>
                      </a:r>
                      <a:endParaRPr lang="en-US" dirty="0"/>
                    </a:p>
                  </a:txBody>
                  <a:tcPr/>
                </a:tc>
              </a:tr>
              <a:tr h="370840">
                <a:tc>
                  <a:txBody>
                    <a:bodyPr/>
                    <a:lstStyle/>
                    <a:p>
                      <a:r>
                        <a:rPr lang="en-US" dirty="0" smtClean="0"/>
                        <a:t>Galvanic</a:t>
                      </a:r>
                      <a:r>
                        <a:rPr lang="en-US" baseline="0" dirty="0" smtClean="0"/>
                        <a:t> services</a:t>
                      </a:r>
                      <a:endParaRPr lang="en-US" dirty="0"/>
                    </a:p>
                  </a:txBody>
                  <a:tcPr/>
                </a:tc>
                <a:tc>
                  <a:txBody>
                    <a:bodyPr/>
                    <a:lstStyle/>
                    <a:p>
                      <a:pPr algn="ctr"/>
                      <a:r>
                        <a:rPr lang="en-US" dirty="0" smtClean="0"/>
                        <a:t>unavailable</a:t>
                      </a:r>
                      <a:endParaRPr lang="en-US" dirty="0"/>
                    </a:p>
                  </a:txBody>
                  <a:tcPr/>
                </a:tc>
                <a:tc>
                  <a:txBody>
                    <a:bodyPr/>
                    <a:lstStyle/>
                    <a:p>
                      <a:pPr algn="ctr"/>
                      <a:r>
                        <a:rPr lang="en-US" dirty="0" smtClean="0"/>
                        <a:t>unavailable</a:t>
                      </a:r>
                      <a:endParaRPr lang="en-US" dirty="0"/>
                    </a:p>
                  </a:txBody>
                  <a:tcPr/>
                </a:tc>
              </a:tr>
              <a:tr h="370840">
                <a:tc>
                  <a:txBody>
                    <a:bodyPr/>
                    <a:lstStyle/>
                    <a:p>
                      <a:r>
                        <a:rPr lang="en-US" dirty="0" smtClean="0"/>
                        <a:t>Timing (FAA)</a:t>
                      </a:r>
                      <a:endParaRPr lang="en-US" dirty="0"/>
                    </a:p>
                  </a:txBody>
                  <a:tcPr/>
                </a:tc>
                <a:tc>
                  <a:txBody>
                    <a:bodyPr/>
                    <a:lstStyle/>
                    <a:p>
                      <a:pPr algn="ctr"/>
                      <a:r>
                        <a:rPr lang="en-US" dirty="0" smtClean="0"/>
                        <a:t>NTP?</a:t>
                      </a:r>
                      <a:endParaRPr lang="en-US" dirty="0"/>
                    </a:p>
                  </a:txBody>
                  <a:tcPr/>
                </a:tc>
                <a:tc>
                  <a:txBody>
                    <a:bodyPr/>
                    <a:lstStyle/>
                    <a:p>
                      <a:pPr algn="ctr"/>
                      <a:r>
                        <a:rPr lang="en-US" dirty="0" smtClean="0"/>
                        <a:t>unavailable</a:t>
                      </a:r>
                      <a:endParaRPr lang="en-US" dirty="0"/>
                    </a:p>
                  </a:txBody>
                  <a:tcPr/>
                </a:tc>
              </a:tr>
            </a:tbl>
          </a:graphicData>
        </a:graphic>
      </p:graphicFrame>
      <p:sp>
        <p:nvSpPr>
          <p:cNvPr id="3" name="Date Placeholder 2"/>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31737063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Could carrier voice fade?</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11</a:t>
            </a:fld>
            <a:endParaRPr lang="en-US"/>
          </a:p>
        </p:txBody>
      </p:sp>
      <p:pic>
        <p:nvPicPr>
          <p:cNvPr id="6" name="Picture 5"/>
          <p:cNvPicPr>
            <a:picLocks noChangeAspect="1"/>
          </p:cNvPicPr>
          <p:nvPr/>
        </p:nvPicPr>
        <p:blipFill>
          <a:blip r:embed="rId2"/>
          <a:stretch>
            <a:fillRect/>
          </a:stretch>
        </p:blipFill>
        <p:spPr>
          <a:xfrm>
            <a:off x="1274398" y="2121281"/>
            <a:ext cx="6348558" cy="2723875"/>
          </a:xfrm>
          <a:prstGeom prst="rect">
            <a:avLst/>
          </a:prstGeom>
        </p:spPr>
      </p:pic>
      <p:sp>
        <p:nvSpPr>
          <p:cNvPr id="7" name="TextBox 6"/>
          <p:cNvSpPr txBox="1"/>
          <p:nvPr/>
        </p:nvSpPr>
        <p:spPr>
          <a:xfrm>
            <a:off x="6886035" y="5897713"/>
            <a:ext cx="2154130" cy="307777"/>
          </a:xfrm>
          <a:prstGeom prst="rect">
            <a:avLst/>
          </a:prstGeom>
          <a:noFill/>
        </p:spPr>
        <p:txBody>
          <a:bodyPr wrap="none" rtlCol="0">
            <a:spAutoFit/>
          </a:bodyPr>
          <a:lstStyle/>
          <a:p>
            <a:r>
              <a:rPr lang="en-US" sz="1400" dirty="0" err="1" smtClean="0"/>
              <a:t>FierceTelecom</a:t>
            </a:r>
            <a:r>
              <a:rPr lang="en-US" sz="1400" dirty="0" smtClean="0"/>
              <a:t> 06/23/2015</a:t>
            </a:r>
            <a:endParaRPr lang="en-US" sz="1400" dirty="0"/>
          </a:p>
        </p:txBody>
      </p:sp>
    </p:spTree>
    <p:extLst>
      <p:ext uri="{BB962C8B-B14F-4D97-AF65-F5344CB8AC3E}">
        <p14:creationId xmlns:p14="http://schemas.microsoft.com/office/powerpoint/2010/main" val="1862701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Identifiers</a:t>
            </a:r>
            <a:endParaRPr lang="en-US" dirty="0"/>
          </a:p>
        </p:txBody>
      </p:sp>
      <p:sp>
        <p:nvSpPr>
          <p:cNvPr id="7" name="Text Placeholder 6"/>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12</a:t>
            </a:fld>
            <a:endParaRPr lang="en-US"/>
          </a:p>
        </p:txBody>
      </p:sp>
    </p:spTree>
    <p:extLst>
      <p:ext uri="{BB962C8B-B14F-4D97-AF65-F5344CB8AC3E}">
        <p14:creationId xmlns:p14="http://schemas.microsoft.com/office/powerpoint/2010/main" val="339087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Identifiers are boring &amp; critical</a:t>
            </a:r>
            <a:endParaRPr lang="en-US" dirty="0"/>
          </a:p>
        </p:txBody>
      </p:sp>
      <p:sp>
        <p:nvSpPr>
          <p:cNvPr id="3" name="Content Placeholder 2"/>
          <p:cNvSpPr>
            <a:spLocks noGrp="1"/>
          </p:cNvSpPr>
          <p:nvPr>
            <p:ph idx="1"/>
          </p:nvPr>
        </p:nvSpPr>
        <p:spPr/>
        <p:txBody>
          <a:bodyPr/>
          <a:lstStyle/>
          <a:p>
            <a:r>
              <a:rPr lang="en-US" dirty="0" smtClean="0"/>
              <a:t>Identifiers define reachability, mobility and (sometimes) security</a:t>
            </a:r>
          </a:p>
          <a:p>
            <a:r>
              <a:rPr lang="en-US" dirty="0" smtClean="0"/>
              <a:t>Identifiers are long-term architectural constants</a:t>
            </a:r>
          </a:p>
          <a:p>
            <a:pPr lvl="1"/>
            <a:r>
              <a:rPr lang="en-US" dirty="0" smtClean="0"/>
              <a:t>social security numbers</a:t>
            </a:r>
          </a:p>
          <a:p>
            <a:pPr lvl="1"/>
            <a:r>
              <a:rPr lang="en-US" dirty="0" smtClean="0"/>
              <a:t>MAC addresses</a:t>
            </a:r>
          </a:p>
          <a:p>
            <a:pPr lvl="1"/>
            <a:r>
              <a:rPr lang="en-US" dirty="0" smtClean="0"/>
              <a:t>IPv4 and IPv6 addresses</a:t>
            </a:r>
          </a:p>
          <a:p>
            <a:pPr lvl="1"/>
            <a:r>
              <a:rPr lang="en-US" dirty="0" smtClean="0"/>
              <a:t>phone numbers</a:t>
            </a:r>
          </a:p>
          <a:p>
            <a:pPr lvl="1"/>
            <a:endParaRPr lang="en-US" dirty="0"/>
          </a:p>
          <a:p>
            <a:pPr marL="201168" lvl="1" indent="0">
              <a:buNone/>
            </a:pP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13</a:t>
            </a:fld>
            <a:endParaRPr lang="en-US"/>
          </a:p>
        </p:txBody>
      </p:sp>
      <p:pic>
        <p:nvPicPr>
          <p:cNvPr id="7" name="Picture 6"/>
          <p:cNvPicPr>
            <a:picLocks noChangeAspect="1"/>
          </p:cNvPicPr>
          <p:nvPr/>
        </p:nvPicPr>
        <p:blipFill>
          <a:blip r:embed="rId2"/>
          <a:stretch>
            <a:fillRect/>
          </a:stretch>
        </p:blipFill>
        <p:spPr>
          <a:xfrm>
            <a:off x="4817957" y="3185200"/>
            <a:ext cx="4326043" cy="3076297"/>
          </a:xfrm>
          <a:prstGeom prst="rect">
            <a:avLst/>
          </a:prstGeom>
        </p:spPr>
      </p:pic>
      <p:pic>
        <p:nvPicPr>
          <p:cNvPr id="9" name="Picture 8"/>
          <p:cNvPicPr>
            <a:picLocks noChangeAspect="1"/>
          </p:cNvPicPr>
          <p:nvPr/>
        </p:nvPicPr>
        <p:blipFill>
          <a:blip r:embed="rId3"/>
          <a:stretch>
            <a:fillRect/>
          </a:stretch>
        </p:blipFill>
        <p:spPr>
          <a:xfrm>
            <a:off x="1407165" y="4242197"/>
            <a:ext cx="2540000" cy="2019300"/>
          </a:xfrm>
          <a:prstGeom prst="rect">
            <a:avLst/>
          </a:prstGeom>
        </p:spPr>
      </p:pic>
    </p:spTree>
    <p:extLst>
      <p:ext uri="{BB962C8B-B14F-4D97-AF65-F5344CB8AC3E}">
        <p14:creationId xmlns:p14="http://schemas.microsoft.com/office/powerpoint/2010/main" val="294259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Tower of Babble</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14</a:t>
            </a:fld>
            <a:endParaRPr lang="en-US"/>
          </a:p>
        </p:txBody>
      </p:sp>
      <p:pic>
        <p:nvPicPr>
          <p:cNvPr id="8" name="Picture 7"/>
          <p:cNvPicPr>
            <a:picLocks noChangeAspect="1"/>
          </p:cNvPicPr>
          <p:nvPr/>
        </p:nvPicPr>
        <p:blipFill>
          <a:blip r:embed="rId2"/>
          <a:stretch>
            <a:fillRect/>
          </a:stretch>
        </p:blipFill>
        <p:spPr>
          <a:xfrm>
            <a:off x="720779" y="1877266"/>
            <a:ext cx="3369033" cy="2143930"/>
          </a:xfrm>
          <a:prstGeom prst="rect">
            <a:avLst/>
          </a:prstGeom>
        </p:spPr>
      </p:pic>
      <p:pic>
        <p:nvPicPr>
          <p:cNvPr id="9" name="Picture 8"/>
          <p:cNvPicPr>
            <a:picLocks noChangeAspect="1"/>
          </p:cNvPicPr>
          <p:nvPr/>
        </p:nvPicPr>
        <p:blipFill>
          <a:blip r:embed="rId3"/>
          <a:stretch>
            <a:fillRect/>
          </a:stretch>
        </p:blipFill>
        <p:spPr>
          <a:xfrm>
            <a:off x="5571355" y="1950885"/>
            <a:ext cx="2838008" cy="170280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961" y="4395643"/>
            <a:ext cx="999436" cy="999436"/>
          </a:xfrm>
          <a:prstGeom prst="rect">
            <a:avLst/>
          </a:prstGeom>
        </p:spPr>
      </p:pic>
      <p:pic>
        <p:nvPicPr>
          <p:cNvPr id="11" name="Picture 10"/>
          <p:cNvPicPr>
            <a:picLocks noChangeAspect="1"/>
          </p:cNvPicPr>
          <p:nvPr/>
        </p:nvPicPr>
        <p:blipFill>
          <a:blip r:embed="rId5"/>
          <a:stretch>
            <a:fillRect/>
          </a:stretch>
        </p:blipFill>
        <p:spPr>
          <a:xfrm>
            <a:off x="2497322" y="4395645"/>
            <a:ext cx="907665" cy="907665"/>
          </a:xfrm>
          <a:prstGeom prst="rect">
            <a:avLst/>
          </a:prstGeom>
        </p:spPr>
      </p:pic>
      <p:pic>
        <p:nvPicPr>
          <p:cNvPr id="12" name="Picture 11" descr="1377580_10152203108461729_809245696_n.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1865" y="4395645"/>
            <a:ext cx="841157" cy="84115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73761" y="4279062"/>
            <a:ext cx="2878891" cy="1918061"/>
          </a:xfrm>
          <a:prstGeom prst="rect">
            <a:avLst/>
          </a:prstGeom>
        </p:spPr>
      </p:pic>
      <p:sp>
        <p:nvSpPr>
          <p:cNvPr id="14" name="Right Arrow 13"/>
          <p:cNvSpPr/>
          <p:nvPr/>
        </p:nvSpPr>
        <p:spPr>
          <a:xfrm rot="2404781">
            <a:off x="4742010" y="3923070"/>
            <a:ext cx="1515157" cy="77299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Right Arrow 1"/>
          <p:cNvSpPr/>
          <p:nvPr/>
        </p:nvSpPr>
        <p:spPr>
          <a:xfrm>
            <a:off x="1822397" y="5450114"/>
            <a:ext cx="3257215" cy="10096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specialization of communication tools</a:t>
            </a:r>
            <a:endParaRPr lang="en-US" dirty="0"/>
          </a:p>
        </p:txBody>
      </p:sp>
      <p:pic>
        <p:nvPicPr>
          <p:cNvPr id="3" name="Picture 2"/>
          <p:cNvPicPr>
            <a:picLocks noChangeAspect="1"/>
          </p:cNvPicPr>
          <p:nvPr/>
        </p:nvPicPr>
        <p:blipFill>
          <a:blip r:embed="rId8"/>
          <a:stretch>
            <a:fillRect/>
          </a:stretch>
        </p:blipFill>
        <p:spPr>
          <a:xfrm>
            <a:off x="6620268" y="3526069"/>
            <a:ext cx="1610153" cy="547452"/>
          </a:xfrm>
          <a:prstGeom prst="rect">
            <a:avLst/>
          </a:prstGeom>
        </p:spPr>
      </p:pic>
    </p:spTree>
    <p:extLst>
      <p:ext uri="{BB962C8B-B14F-4D97-AF65-F5344CB8AC3E}">
        <p14:creationId xmlns:p14="http://schemas.microsoft.com/office/powerpoint/2010/main" val="140535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489702" y="2032002"/>
            <a:ext cx="2654299" cy="312737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ounded Rectangle 12"/>
          <p:cNvSpPr/>
          <p:nvPr/>
        </p:nvSpPr>
        <p:spPr>
          <a:xfrm>
            <a:off x="3308351" y="2032002"/>
            <a:ext cx="2654299" cy="31273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41751" y="3808873"/>
            <a:ext cx="1965325" cy="1123955"/>
          </a:xfrm>
          <a:prstGeom prst="rect">
            <a:avLst/>
          </a:prstGeom>
        </p:spPr>
      </p:pic>
      <p:sp>
        <p:nvSpPr>
          <p:cNvPr id="12" name="Rounded Rectangle 11"/>
          <p:cNvSpPr/>
          <p:nvPr/>
        </p:nvSpPr>
        <p:spPr>
          <a:xfrm>
            <a:off x="127001" y="2032002"/>
            <a:ext cx="2654299" cy="3127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Phone number evolution</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15</a:t>
            </a:fld>
            <a:endParaRPr lang="en-US"/>
          </a:p>
        </p:txBody>
      </p:sp>
      <p:pic>
        <p:nvPicPr>
          <p:cNvPr id="7" name="Picture 6"/>
          <p:cNvPicPr>
            <a:picLocks noChangeAspect="1"/>
          </p:cNvPicPr>
          <p:nvPr/>
        </p:nvPicPr>
        <p:blipFill>
          <a:blip r:embed="rId3"/>
          <a:stretch>
            <a:fillRect/>
          </a:stretch>
        </p:blipFill>
        <p:spPr>
          <a:xfrm>
            <a:off x="266701" y="2636995"/>
            <a:ext cx="2324099" cy="1549399"/>
          </a:xfrm>
          <a:prstGeom prst="rect">
            <a:avLst/>
          </a:prstGeom>
        </p:spPr>
      </p:pic>
      <p:pic>
        <p:nvPicPr>
          <p:cNvPr id="10" name="Picture 9" descr="Business-Card_SoutheastFam_900x9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41750" y="2475069"/>
            <a:ext cx="1748420" cy="1000125"/>
          </a:xfrm>
          <a:prstGeom prst="rect">
            <a:avLst/>
          </a:prstGeom>
        </p:spPr>
      </p:pic>
      <p:pic>
        <p:nvPicPr>
          <p:cNvPr id="11" name="Picture 10"/>
          <p:cNvPicPr>
            <a:picLocks noChangeAspect="1"/>
          </p:cNvPicPr>
          <p:nvPr/>
        </p:nvPicPr>
        <p:blipFill>
          <a:blip r:embed="rId5"/>
          <a:stretch>
            <a:fillRect/>
          </a:stretch>
        </p:blipFill>
        <p:spPr>
          <a:xfrm>
            <a:off x="6746876" y="2475067"/>
            <a:ext cx="2216963" cy="2263440"/>
          </a:xfrm>
          <a:prstGeom prst="rect">
            <a:avLst/>
          </a:prstGeom>
        </p:spPr>
      </p:pic>
    </p:spTree>
    <p:extLst>
      <p:ext uri="{BB962C8B-B14F-4D97-AF65-F5344CB8AC3E}">
        <p14:creationId xmlns:p14="http://schemas.microsoft.com/office/powerpoint/2010/main" val="1439115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7" name="Title 3"/>
          <p:cNvSpPr>
            <a:spLocks noGrp="1"/>
          </p:cNvSpPr>
          <p:nvPr>
            <p:ph type="title"/>
          </p:nvPr>
        </p:nvSpPr>
        <p:spPr/>
        <p:txBody>
          <a:bodyPr/>
          <a:lstStyle/>
          <a:p>
            <a:pPr eaLnBrk="1" fontAlgn="auto" hangingPunct="1">
              <a:spcAft>
                <a:spcPts val="0"/>
              </a:spcAft>
              <a:defRPr/>
            </a:pPr>
            <a:r>
              <a:rPr lang="en-US">
                <a:latin typeface="Calibri" charset="0"/>
                <a:ea typeface="+mj-ea"/>
                <a:cs typeface="+mj-cs"/>
              </a:rPr>
              <a:t>Communication identifiers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8571221"/>
              </p:ext>
            </p:extLst>
          </p:nvPr>
        </p:nvGraphicFramePr>
        <p:xfrm>
          <a:off x="703264" y="1566865"/>
          <a:ext cx="7983537" cy="4694885"/>
        </p:xfrm>
        <a:graphic>
          <a:graphicData uri="http://schemas.openxmlformats.org/drawingml/2006/table">
            <a:tbl>
              <a:tblPr/>
              <a:tblGrid>
                <a:gridCol w="1258887"/>
                <a:gridCol w="1887538"/>
                <a:gridCol w="1643062"/>
                <a:gridCol w="1597025"/>
                <a:gridCol w="1597025"/>
              </a:tblGrid>
              <a:tr h="65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Property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URL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owned</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URL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provider</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charset="0"/>
                          <a:ea typeface="ＭＳ Ｐゴシック" charset="0"/>
                        </a:rPr>
                        <a:t>E.</a:t>
                      </a:r>
                      <a:r>
                        <a:rPr kumimoji="0" lang="en-US" sz="1600" b="1" i="0" u="none" strike="noStrike" cap="none" normalizeH="0" baseline="0" dirty="0" smtClean="0">
                          <a:ln>
                            <a:noFill/>
                          </a:ln>
                          <a:solidFill>
                            <a:srgbClr val="FFFFFF"/>
                          </a:solidFill>
                          <a:effectLst/>
                          <a:latin typeface="Calibri" charset="0"/>
                          <a:ea typeface="ＭＳ Ｐゴシック" charset="0"/>
                        </a:rPr>
                        <a:t>164 phone numbers</a:t>
                      </a:r>
                      <a:endParaRPr kumimoji="0" lang="en-US" sz="1600" b="1" i="0" u="none" strike="noStrike" cap="none" normalizeH="0" baseline="0" dirty="0">
                        <a:ln>
                          <a:noFill/>
                        </a:ln>
                        <a:solidFill>
                          <a:srgbClr val="FFFFFF"/>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rPr>
                        <a:t>Service-specific</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287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Example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hlinkClick r:id="rId3"/>
                        </a:rPr>
                        <a:t>alice@smith.name</a:t>
                      </a:r>
                      <a:endParaRPr kumimoji="0" lang="en-US" sz="1400" b="0" i="0" u="none" strike="noStrike" cap="none" normalizeH="0" baseline="0">
                        <a:ln>
                          <a:noFill/>
                        </a:ln>
                        <a:solidFill>
                          <a:srgbClr val="000000"/>
                        </a:solidFill>
                        <a:effectLst/>
                        <a:latin typeface="Calibri"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sip:alice@smith.name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hlinkClick r:id="rId4"/>
                        </a:rPr>
                        <a:t>alice@gmail.com</a:t>
                      </a:r>
                      <a:endParaRPr kumimoji="0" lang="en-US" sz="1400" b="0" i="0" u="none" strike="noStrike" cap="none" normalizeH="0" baseline="0">
                        <a:ln>
                          <a:noFill/>
                        </a:ln>
                        <a:solidFill>
                          <a:srgbClr val="000000"/>
                        </a:solidFill>
                        <a:effectLst/>
                        <a:latin typeface="Calibri"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sip:alice@ilec.com</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+1 202 555 1010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www.facebook.com/alice.example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182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Protocol-independent</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no</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no</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5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Multimedia</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maybe (VRS)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maybe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Portable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no</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somewhat</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no</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334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Groups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bridge number</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not generally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182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ＭＳ Ｐゴシック" charset="0"/>
                        </a:rPr>
                        <a:t>Trademark issues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yes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unlikely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unlikely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rPr>
                        <a:t>possible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52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0"/>
                        </a:rPr>
                        <a:t>I18N</a:t>
                      </a:r>
                      <a:endParaRPr kumimoji="0" lang="en-US" sz="1400" b="0" i="0" u="none" strike="noStrike" cap="none" normalizeH="0" baseline="0" dirty="0">
                        <a:ln>
                          <a:noFill/>
                        </a:ln>
                        <a:solidFill>
                          <a:srgbClr val="000000"/>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rPr>
                        <a:t>technically, yes; humanly, no</a:t>
                      </a:r>
                      <a:endParaRPr kumimoji="0" lang="en-US" sz="1800" b="0" i="0" u="none" strike="noStrike" cap="none" normalizeH="0" baseline="0" dirty="0">
                        <a:ln>
                          <a:noFill/>
                        </a:ln>
                        <a:solidFill>
                          <a:srgbClr val="000000"/>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rPr>
                        <a:t>yes</a:t>
                      </a:r>
                      <a:endParaRPr kumimoji="0" lang="en-US" sz="1800" b="0" i="0" u="none" strike="noStrike" cap="none" normalizeH="0" baseline="0" dirty="0">
                        <a:ln>
                          <a:noFill/>
                        </a:ln>
                        <a:solidFill>
                          <a:srgbClr val="000000"/>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rPr>
                        <a:t>?</a:t>
                      </a:r>
                      <a:endParaRPr kumimoji="0" lang="en-US" sz="1800" b="0" i="0" u="none" strike="noStrike" cap="none" normalizeH="0" baseline="0" dirty="0">
                        <a:ln>
                          <a:noFill/>
                        </a:ln>
                        <a:solidFill>
                          <a:srgbClr val="000000"/>
                        </a:solidFill>
                        <a:effectLst/>
                        <a:latin typeface="Calibri" charset="0"/>
                        <a:ea typeface="ＭＳ Ｐゴシック"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4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ＭＳ Ｐゴシック" charset="0"/>
                        </a:rPr>
                        <a:t>Privacy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rPr>
                        <a:t>Depends on name chosen (pseudonym)</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rPr>
                        <a:t>Depends on naming scheme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rPr>
                        <a:t>mostly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rPr>
                        <a:t>Depends on provider </a:t>
                      </a:r>
                      <a:r>
                        <a:rPr kumimoji="0" lang="ja-JP" altLang="en-US" sz="1800" b="0" i="0" u="none" strike="noStrike" cap="none" normalizeH="0" baseline="0" dirty="0">
                          <a:ln>
                            <a:noFill/>
                          </a:ln>
                          <a:solidFill>
                            <a:srgbClr val="000000"/>
                          </a:solidFill>
                          <a:effectLst/>
                          <a:latin typeface="Calibri" charset="0"/>
                          <a:ea typeface="ＭＳ Ｐゴシック" charset="0"/>
                        </a:rPr>
                        <a:t>“</a:t>
                      </a:r>
                      <a:r>
                        <a:rPr kumimoji="0" lang="en-US" sz="1800" b="0" i="0" u="none" strike="noStrike" cap="none" normalizeH="0" baseline="0" dirty="0">
                          <a:ln>
                            <a:noFill/>
                          </a:ln>
                          <a:solidFill>
                            <a:srgbClr val="000000"/>
                          </a:solidFill>
                          <a:effectLst/>
                          <a:latin typeface="Calibri" charset="0"/>
                          <a:ea typeface="ＭＳ Ｐゴシック" charset="0"/>
                        </a:rPr>
                        <a:t>real name</a:t>
                      </a:r>
                      <a:r>
                        <a:rPr kumimoji="0" lang="ja-JP" altLang="en-US" sz="1800" b="0" i="0" u="none" strike="noStrike" cap="none" normalizeH="0" baseline="0" dirty="0">
                          <a:ln>
                            <a:noFill/>
                          </a:ln>
                          <a:solidFill>
                            <a:srgbClr val="000000"/>
                          </a:solidFill>
                          <a:effectLst/>
                          <a:latin typeface="Calibri" charset="0"/>
                          <a:ea typeface="ＭＳ Ｐゴシック" charset="0"/>
                        </a:rPr>
                        <a:t>”</a:t>
                      </a:r>
                      <a:r>
                        <a:rPr kumimoji="0" lang="en-US" sz="1800" b="0" i="0" u="none" strike="noStrike" cap="none" normalizeH="0" baseline="0" dirty="0">
                          <a:ln>
                            <a:noFill/>
                          </a:ln>
                          <a:solidFill>
                            <a:srgbClr val="000000"/>
                          </a:solidFill>
                          <a:effectLst/>
                          <a:latin typeface="Calibri" charset="0"/>
                          <a:ea typeface="ＭＳ Ｐゴシック" charset="0"/>
                        </a:rPr>
                        <a:t> policy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9995"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FFFFFF"/>
                </a:solidFill>
                <a:cs typeface="Arial" charset="0"/>
              </a:rPr>
              <a:t>6/24/15</a:t>
            </a:r>
            <a:endParaRPr lang="en-US" sz="1200">
              <a:solidFill>
                <a:srgbClr val="FFFFFF"/>
              </a:solidFill>
              <a:cs typeface="Arial" charset="0"/>
            </a:endParaRPr>
          </a:p>
        </p:txBody>
      </p:sp>
      <p:sp>
        <p:nvSpPr>
          <p:cNvPr id="3999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FFFFFF"/>
                </a:solidFill>
              </a:rPr>
              <a:t>Georgetown CBPP/S2ERC</a:t>
            </a:r>
            <a:endParaRPr lang="en-US" sz="1200">
              <a:solidFill>
                <a:srgbClr val="FFFFFF"/>
              </a:solidFill>
            </a:endParaRPr>
          </a:p>
        </p:txBody>
      </p:sp>
      <p:sp>
        <p:nvSpPr>
          <p:cNvPr id="3999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069B3C5-D72A-2948-B310-D2349EA634DC}" type="slidenum">
              <a:rPr lang="en-US" sz="1400">
                <a:solidFill>
                  <a:srgbClr val="FFFFFF"/>
                </a:solidFill>
                <a:cs typeface="Arial" charset="0"/>
              </a:rPr>
              <a:pPr eaLnBrk="1" hangingPunct="1"/>
              <a:t>16</a:t>
            </a:fld>
            <a:endParaRPr lang="en-US" sz="1400">
              <a:solidFill>
                <a:srgbClr val="FFFFFF"/>
              </a:solidFill>
              <a:cs typeface="Arial" charset="0"/>
            </a:endParaRPr>
          </a:p>
        </p:txBody>
      </p:sp>
    </p:spTree>
    <p:extLst>
      <p:ext uri="{BB962C8B-B14F-4D97-AF65-F5344CB8AC3E}">
        <p14:creationId xmlns:p14="http://schemas.microsoft.com/office/powerpoint/2010/main" val="402087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identifiers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Need identifier that</a:t>
            </a:r>
          </a:p>
          <a:p>
            <a:pPr lvl="1"/>
            <a:r>
              <a:rPr lang="en-US" dirty="0" smtClean="0"/>
              <a:t>can work on different media</a:t>
            </a:r>
          </a:p>
          <a:p>
            <a:pPr lvl="1"/>
            <a:r>
              <a:rPr lang="en-US" dirty="0" smtClean="0"/>
              <a:t>can be conveyed orally</a:t>
            </a:r>
          </a:p>
          <a:p>
            <a:pPr lvl="2"/>
            <a:r>
              <a:rPr lang="en-US" dirty="0" smtClean="0"/>
              <a:t>try spelling email address…</a:t>
            </a:r>
          </a:p>
          <a:p>
            <a:pPr lvl="1"/>
            <a:r>
              <a:rPr lang="en-US" dirty="0" smtClean="0"/>
              <a:t>can work internationally</a:t>
            </a:r>
          </a:p>
          <a:p>
            <a:pPr lvl="1"/>
            <a:r>
              <a:rPr lang="en-US" dirty="0" smtClean="0"/>
              <a:t>is portable across organization</a:t>
            </a:r>
          </a:p>
          <a:p>
            <a:pPr lvl="1"/>
            <a:r>
              <a:rPr lang="en-US" dirty="0" smtClean="0"/>
              <a:t>does not reveal too much</a:t>
            </a:r>
          </a:p>
          <a:p>
            <a:pPr lvl="1"/>
            <a:r>
              <a:rPr lang="en-US" dirty="0" smtClean="0"/>
              <a:t>provides rough hint of geography &amp; time zone</a:t>
            </a:r>
          </a:p>
          <a:p>
            <a:r>
              <a:rPr lang="en-US" dirty="0" smtClean="0">
                <a:sym typeface="Wingdings"/>
              </a:rPr>
              <a:t></a:t>
            </a:r>
          </a:p>
          <a:p>
            <a:pPr lvl="1"/>
            <a:r>
              <a:rPr lang="en-US" dirty="0" smtClean="0">
                <a:sym typeface="Wingdings"/>
              </a:rPr>
              <a:t>I18N  number</a:t>
            </a:r>
          </a:p>
          <a:p>
            <a:pPr lvl="1"/>
            <a:r>
              <a:rPr lang="en-US" dirty="0" smtClean="0">
                <a:sym typeface="Wingdings"/>
              </a:rPr>
              <a:t>portable  no provider domain</a:t>
            </a:r>
          </a:p>
          <a:p>
            <a:pPr lvl="1"/>
            <a:r>
              <a:rPr lang="en-US" dirty="0" smtClean="0">
                <a:sym typeface="Wingdings"/>
              </a:rPr>
              <a:t>portable, privacy  no personal name</a:t>
            </a:r>
          </a:p>
          <a:p>
            <a:pPr lvl="1"/>
            <a:r>
              <a:rPr lang="en-US" dirty="0" smtClean="0">
                <a:sym typeface="Wingdings"/>
              </a:rPr>
              <a:t>geography  country-level assignment</a:t>
            </a:r>
          </a:p>
          <a:p>
            <a:r>
              <a:rPr lang="en-US" dirty="0" smtClean="0">
                <a:sym typeface="Wingdings"/>
              </a:rPr>
              <a:t>Alternative:</a:t>
            </a:r>
          </a:p>
          <a:p>
            <a:pPr lvl="1"/>
            <a:r>
              <a:rPr lang="en-US" dirty="0" smtClean="0">
                <a:sym typeface="Wingdings"/>
              </a:rPr>
              <a:t>all app-world</a:t>
            </a:r>
          </a:p>
          <a:p>
            <a:pPr lvl="1"/>
            <a:r>
              <a:rPr lang="en-US" dirty="0" smtClean="0">
                <a:sym typeface="Wingdings"/>
              </a:rPr>
              <a:t>cryptographic identifier (public key) in address book</a:t>
            </a:r>
          </a:p>
          <a:p>
            <a:pPr lvl="1"/>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17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85" y="1737363"/>
            <a:ext cx="3817215" cy="209946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8819" y="3623468"/>
            <a:ext cx="1822362" cy="3234532"/>
          </a:xfrm>
          <a:prstGeom prst="rect">
            <a:avLst/>
          </a:prstGeom>
        </p:spPr>
      </p:pic>
    </p:spTree>
    <p:extLst>
      <p:ext uri="{BB962C8B-B14F-4D97-AF65-F5344CB8AC3E}">
        <p14:creationId xmlns:p14="http://schemas.microsoft.com/office/powerpoint/2010/main" val="832089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title"/>
          </p:nvPr>
        </p:nvSpPr>
        <p:spPr/>
        <p:txBody>
          <a:bodyPr/>
          <a:lstStyle/>
          <a:p>
            <a:pPr eaLnBrk="1" fontAlgn="auto" hangingPunct="1">
              <a:spcAft>
                <a:spcPts val="0"/>
              </a:spcAft>
              <a:defRPr/>
            </a:pPr>
            <a:r>
              <a:rPr lang="en-US">
                <a:latin typeface="Calibri" charset="0"/>
                <a:ea typeface="+mj-ea"/>
                <a:cs typeface="+mj-cs"/>
              </a:rPr>
              <a:t>Phone numbers for machines?</a:t>
            </a:r>
          </a:p>
        </p:txBody>
      </p:sp>
      <p:sp>
        <p:nvSpPr>
          <p:cNvPr id="37912"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FFFFFF"/>
                </a:solidFill>
                <a:cs typeface="Arial" charset="0"/>
              </a:rPr>
              <a:t>6/24/15</a:t>
            </a:r>
            <a:endParaRPr lang="en-US" sz="1200">
              <a:solidFill>
                <a:srgbClr val="FFFFFF"/>
              </a:solidFill>
              <a:cs typeface="Arial" charset="0"/>
            </a:endParaRPr>
          </a:p>
        </p:txBody>
      </p:sp>
      <p:sp>
        <p:nvSpPr>
          <p:cNvPr id="37890"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FFFFFF"/>
                </a:solidFill>
              </a:rPr>
              <a:t>Georgetown CBPP/S2ERC</a:t>
            </a:r>
            <a:endParaRPr lang="en-US" sz="1200">
              <a:solidFill>
                <a:srgbClr val="FFFFFF"/>
              </a:solidFill>
            </a:endParaRPr>
          </a:p>
        </p:txBody>
      </p:sp>
      <p:sp>
        <p:nvSpPr>
          <p:cNvPr id="37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8CAB994-B60A-7344-92B7-E43AFEE1A64E}" type="slidenum">
              <a:rPr lang="en-US" sz="1400">
                <a:solidFill>
                  <a:srgbClr val="FFFFFF"/>
                </a:solidFill>
                <a:cs typeface="Arial" charset="0"/>
              </a:rPr>
              <a:pPr eaLnBrk="1" hangingPunct="1"/>
              <a:t>18</a:t>
            </a:fld>
            <a:endParaRPr lang="en-US" sz="1400">
              <a:solidFill>
                <a:srgbClr val="FFFFFF"/>
              </a:solidFill>
              <a:cs typeface="Arial" charset="0"/>
            </a:endParaRPr>
          </a:p>
        </p:txBody>
      </p:sp>
      <p:pic>
        <p:nvPicPr>
          <p:cNvPr id="37891" name="Picture 4" descr="tabletrevolutiongraph-300x24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2609852"/>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8"/>
          <p:cNvSpPr txBox="1">
            <a:spLocks noChangeArrowheads="1"/>
          </p:cNvSpPr>
          <p:nvPr/>
        </p:nvSpPr>
        <p:spPr bwMode="auto">
          <a:xfrm>
            <a:off x="2216911" y="1940034"/>
            <a:ext cx="1458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212 555 1212</a:t>
            </a:r>
          </a:p>
        </p:txBody>
      </p:sp>
      <p:cxnSp>
        <p:nvCxnSpPr>
          <p:cNvPr id="11" name="Straight Arrow Connector 10"/>
          <p:cNvCxnSpPr>
            <a:cxnSpLocks noChangeShapeType="1"/>
            <a:stCxn id="37892" idx="3"/>
          </p:cNvCxnSpPr>
          <p:nvPr/>
        </p:nvCxnSpPr>
        <p:spPr bwMode="auto">
          <a:xfrm flipV="1">
            <a:off x="3675889" y="2113072"/>
            <a:ext cx="719073" cy="11628"/>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7894" name="Picture 11" descr="mens-fashion-195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22126" y="1309134"/>
            <a:ext cx="6159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2"/>
          <p:cNvSpPr txBox="1">
            <a:spLocks noChangeArrowheads="1"/>
          </p:cNvSpPr>
          <p:nvPr/>
        </p:nvSpPr>
        <p:spPr bwMode="auto">
          <a:xfrm>
            <a:off x="3518846" y="2204007"/>
            <a:ext cx="819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&lt; 2010</a:t>
            </a:r>
          </a:p>
        </p:txBody>
      </p:sp>
      <p:sp>
        <p:nvSpPr>
          <p:cNvPr id="37896" name="TextBox 13"/>
          <p:cNvSpPr txBox="1">
            <a:spLocks noChangeArrowheads="1"/>
          </p:cNvSpPr>
          <p:nvPr/>
        </p:nvSpPr>
        <p:spPr bwMode="auto">
          <a:xfrm>
            <a:off x="914400" y="3444875"/>
            <a:ext cx="145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500 123 4567</a:t>
            </a:r>
          </a:p>
          <a:p>
            <a:pPr eaLnBrk="1" hangingPunct="1"/>
            <a:r>
              <a:rPr lang="en-US" sz="1800"/>
              <a:t>533, 544</a:t>
            </a:r>
          </a:p>
        </p:txBody>
      </p:sp>
      <p:sp>
        <p:nvSpPr>
          <p:cNvPr id="37897" name="TextBox 14"/>
          <p:cNvSpPr txBox="1">
            <a:spLocks noChangeArrowheads="1"/>
          </p:cNvSpPr>
          <p:nvPr/>
        </p:nvSpPr>
        <p:spPr bwMode="auto">
          <a:xfrm>
            <a:off x="275766" y="5734052"/>
            <a:ext cx="2765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now: one 5XX code a year…</a:t>
            </a:r>
          </a:p>
          <a:p>
            <a:pPr eaLnBrk="1" hangingPunct="1"/>
            <a:r>
              <a:rPr lang="en-US" sz="1800" dirty="0"/>
              <a:t>(8M numbers)</a:t>
            </a:r>
          </a:p>
        </p:txBody>
      </p:sp>
      <p:cxnSp>
        <p:nvCxnSpPr>
          <p:cNvPr id="16" name="Straight Arrow Connector 15"/>
          <p:cNvCxnSpPr>
            <a:cxnSpLocks noChangeShapeType="1"/>
          </p:cNvCxnSpPr>
          <p:nvPr/>
        </p:nvCxnSpPr>
        <p:spPr bwMode="auto">
          <a:xfrm flipV="1">
            <a:off x="2278064" y="3784602"/>
            <a:ext cx="884237" cy="1111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7899" name="Picture 1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62301" y="3248025"/>
            <a:ext cx="110013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32200" y="3656015"/>
            <a:ext cx="939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8"/>
          <p:cNvPicPr>
            <a:picLocks noChangeAspect="1"/>
          </p:cNvPicPr>
          <p:nvPr/>
        </p:nvPicPr>
        <p:blipFill>
          <a:blip r:embed="rId7" cstate="print">
            <a:extLst>
              <a:ext uri="{28A0092B-C50C-407E-A947-70E740481C1C}">
                <a14:useLocalDpi xmlns:a14="http://schemas.microsoft.com/office/drawing/2010/main"/>
              </a:ext>
            </a:extLst>
          </a:blip>
          <a:srcRect l="17632" t="5548" r="17094" b="-2"/>
          <a:stretch>
            <a:fillRect/>
          </a:stretch>
        </p:blipFill>
        <p:spPr bwMode="auto">
          <a:xfrm>
            <a:off x="2522539" y="4348165"/>
            <a:ext cx="14684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196976" y="4911727"/>
            <a:ext cx="1325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TextBox 21"/>
          <p:cNvSpPr txBox="1">
            <a:spLocks noChangeArrowheads="1"/>
          </p:cNvSpPr>
          <p:nvPr/>
        </p:nvSpPr>
        <p:spPr bwMode="auto">
          <a:xfrm>
            <a:off x="387350" y="2573339"/>
            <a:ext cx="26540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500 123 4567</a:t>
            </a:r>
          </a:p>
          <a:p>
            <a:pPr eaLnBrk="1" hangingPunct="1"/>
            <a:r>
              <a:rPr lang="en-US" sz="1800"/>
              <a:t>(and geographic numbers)</a:t>
            </a:r>
          </a:p>
        </p:txBody>
      </p:sp>
      <p:pic>
        <p:nvPicPr>
          <p:cNvPr id="37905" name="Picture 22" descr="onstar-logo.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162301" y="2660652"/>
            <a:ext cx="117633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529263" y="5910264"/>
            <a:ext cx="2529396" cy="369332"/>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40000" dist="23000" dir="5400000" rotWithShape="0">
              <a:srgbClr val="000000">
                <a:alpha val="34999"/>
              </a:srgbClr>
            </a:outerShdw>
          </a:effectLst>
        </p:spPr>
        <p:txBody>
          <a:bodyPr wrap="none">
            <a:spAutoFit/>
          </a:bodyPr>
          <a:lstStyle/>
          <a:p>
            <a:pPr fontAlgn="auto">
              <a:spcBef>
                <a:spcPts val="0"/>
              </a:spcBef>
              <a:spcAft>
                <a:spcPts val="0"/>
              </a:spcAft>
              <a:defRPr/>
            </a:pPr>
            <a:r>
              <a:rPr lang="en-US" dirty="0">
                <a:solidFill>
                  <a:schemeClr val="lt1"/>
                </a:solidFill>
                <a:latin typeface="+mn-lt"/>
                <a:ea typeface="+mn-ea"/>
                <a:cs typeface="+mn-cs"/>
              </a:rPr>
              <a:t>10 billion +1 #’s available</a:t>
            </a:r>
          </a:p>
        </p:txBody>
      </p:sp>
      <p:sp>
        <p:nvSpPr>
          <p:cNvPr id="37907" name="TextBox 6"/>
          <p:cNvSpPr txBox="1">
            <a:spLocks noChangeArrowheads="1"/>
          </p:cNvSpPr>
          <p:nvPr/>
        </p:nvSpPr>
        <p:spPr bwMode="auto">
          <a:xfrm>
            <a:off x="4154488" y="4667250"/>
            <a:ext cx="5437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5 mio.</a:t>
            </a:r>
          </a:p>
        </p:txBody>
      </p:sp>
      <p:sp>
        <p:nvSpPr>
          <p:cNvPr id="37908" name="TextBox 23"/>
          <p:cNvSpPr txBox="1">
            <a:spLocks noChangeArrowheads="1"/>
          </p:cNvSpPr>
          <p:nvPr/>
        </p:nvSpPr>
        <p:spPr bwMode="auto">
          <a:xfrm>
            <a:off x="2946400" y="5389564"/>
            <a:ext cx="6206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64 mio.</a:t>
            </a:r>
          </a:p>
        </p:txBody>
      </p:sp>
      <p:sp>
        <p:nvSpPr>
          <p:cNvPr id="37909" name="TextBox 7"/>
          <p:cNvSpPr txBox="1">
            <a:spLocks noChangeArrowheads="1"/>
          </p:cNvSpPr>
          <p:nvPr/>
        </p:nvSpPr>
        <p:spPr bwMode="auto">
          <a:xfrm>
            <a:off x="4029075" y="3290890"/>
            <a:ext cx="1172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12% of adults</a:t>
            </a:r>
          </a:p>
        </p:txBody>
      </p:sp>
      <p:pic>
        <p:nvPicPr>
          <p:cNvPr id="37910" name="Picture 9"/>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88938" y="4391027"/>
            <a:ext cx="69691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TextBox 24"/>
          <p:cNvSpPr txBox="1">
            <a:spLocks noChangeArrowheads="1"/>
          </p:cNvSpPr>
          <p:nvPr/>
        </p:nvSpPr>
        <p:spPr bwMode="auto">
          <a:xfrm>
            <a:off x="461963" y="5391152"/>
            <a:ext cx="6910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311,000</a:t>
            </a:r>
          </a:p>
        </p:txBody>
      </p:sp>
      <p:pic>
        <p:nvPicPr>
          <p:cNvPr id="37914" name="Picture 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114800" y="51054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5" name="TextBox 6"/>
          <p:cNvSpPr txBox="1">
            <a:spLocks noChangeArrowheads="1"/>
          </p:cNvSpPr>
          <p:nvPr/>
        </p:nvSpPr>
        <p:spPr bwMode="auto">
          <a:xfrm>
            <a:off x="4114801" y="6248400"/>
            <a:ext cx="7232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44.9 mio.</a:t>
            </a:r>
          </a:p>
        </p:txBody>
      </p:sp>
      <p:pic>
        <p:nvPicPr>
          <p:cNvPr id="37916" name="Picture 5"/>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334000" y="1417638"/>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7" name="TextBox 6"/>
          <p:cNvSpPr txBox="1">
            <a:spLocks noChangeArrowheads="1"/>
          </p:cNvSpPr>
          <p:nvPr/>
        </p:nvSpPr>
        <p:spPr bwMode="auto">
          <a:xfrm>
            <a:off x="5105400" y="1447800"/>
            <a:ext cx="6861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254 mio.</a:t>
            </a:r>
          </a:p>
        </p:txBody>
      </p:sp>
    </p:spTree>
    <p:extLst>
      <p:ext uri="{BB962C8B-B14F-4D97-AF65-F5344CB8AC3E}">
        <p14:creationId xmlns:p14="http://schemas.microsoft.com/office/powerpoint/2010/main" val="42552982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 numbers are valuable</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19</a:t>
            </a:fld>
            <a:endParaRPr lang="en-US"/>
          </a:p>
        </p:txBody>
      </p:sp>
      <p:pic>
        <p:nvPicPr>
          <p:cNvPr id="6" name="Picture 5"/>
          <p:cNvPicPr>
            <a:picLocks noChangeAspect="1"/>
          </p:cNvPicPr>
          <p:nvPr/>
        </p:nvPicPr>
        <p:blipFill>
          <a:blip r:embed="rId3"/>
          <a:stretch>
            <a:fillRect/>
          </a:stretch>
        </p:blipFill>
        <p:spPr>
          <a:xfrm>
            <a:off x="187326" y="1747312"/>
            <a:ext cx="4531403" cy="2143124"/>
          </a:xfrm>
          <a:prstGeom prst="rect">
            <a:avLst/>
          </a:prstGeom>
        </p:spPr>
        <p:style>
          <a:lnRef idx="1">
            <a:schemeClr val="accent5"/>
          </a:lnRef>
          <a:fillRef idx="3">
            <a:schemeClr val="accent5"/>
          </a:fillRef>
          <a:effectRef idx="2">
            <a:schemeClr val="accent5"/>
          </a:effectRef>
          <a:fontRef idx="minor">
            <a:schemeClr val="lt1"/>
          </a:fontRef>
        </p:style>
      </p:pic>
      <p:pic>
        <p:nvPicPr>
          <p:cNvPr id="7" name="Picture 6"/>
          <p:cNvPicPr>
            <a:picLocks noChangeAspect="1"/>
          </p:cNvPicPr>
          <p:nvPr/>
        </p:nvPicPr>
        <p:blipFill>
          <a:blip r:embed="rId4"/>
          <a:stretch>
            <a:fillRect/>
          </a:stretch>
        </p:blipFill>
        <p:spPr>
          <a:xfrm>
            <a:off x="1962150" y="3896189"/>
            <a:ext cx="6946900" cy="1587500"/>
          </a:xfrm>
          <a:prstGeom prst="rect">
            <a:avLst/>
          </a:prstGeom>
        </p:spPr>
        <p:style>
          <a:lnRef idx="1">
            <a:schemeClr val="accent6"/>
          </a:lnRef>
          <a:fillRef idx="3">
            <a:schemeClr val="accent6"/>
          </a:fillRef>
          <a:effectRef idx="2">
            <a:schemeClr val="accent6"/>
          </a:effectRef>
          <a:fontRef idx="minor">
            <a:schemeClr val="lt1"/>
          </a:fontRef>
        </p:style>
      </p:pic>
      <p:sp>
        <p:nvSpPr>
          <p:cNvPr id="8" name="TextBox 7"/>
          <p:cNvSpPr txBox="1"/>
          <p:nvPr/>
        </p:nvSpPr>
        <p:spPr>
          <a:xfrm>
            <a:off x="1" y="6488668"/>
            <a:ext cx="2634330" cy="369332"/>
          </a:xfrm>
          <a:prstGeom prst="rect">
            <a:avLst/>
          </a:prstGeom>
          <a:noFill/>
        </p:spPr>
        <p:txBody>
          <a:bodyPr wrap="none" rtlCol="0">
            <a:spAutoFit/>
          </a:bodyPr>
          <a:lstStyle/>
          <a:p>
            <a:r>
              <a:rPr lang="en-US" dirty="0" smtClean="0"/>
              <a:t>NY Times, March 25, 2015</a:t>
            </a:r>
            <a:endParaRPr lang="en-US" dirty="0"/>
          </a:p>
        </p:txBody>
      </p:sp>
      <p:pic>
        <p:nvPicPr>
          <p:cNvPr id="9" name="Picture 8"/>
          <p:cNvPicPr>
            <a:picLocks noChangeAspect="1"/>
          </p:cNvPicPr>
          <p:nvPr/>
        </p:nvPicPr>
        <p:blipFill>
          <a:blip r:embed="rId5"/>
          <a:stretch>
            <a:fillRect/>
          </a:stretch>
        </p:blipFill>
        <p:spPr>
          <a:xfrm>
            <a:off x="317501" y="5466947"/>
            <a:ext cx="7937500" cy="935284"/>
          </a:xfrm>
          <a:prstGeom prst="rect">
            <a:avLst/>
          </a:prstGeom>
        </p:spPr>
      </p:pic>
    </p:spTree>
    <p:extLst>
      <p:ext uri="{BB962C8B-B14F-4D97-AF65-F5344CB8AC3E}">
        <p14:creationId xmlns:p14="http://schemas.microsoft.com/office/powerpoint/2010/main" val="39275625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issues I’ll skip</a:t>
            </a:r>
            <a:endParaRPr lang="en-US" dirty="0"/>
          </a:p>
        </p:txBody>
      </p:sp>
      <p:sp>
        <p:nvSpPr>
          <p:cNvPr id="3" name="Content Placeholder 2"/>
          <p:cNvSpPr>
            <a:spLocks noGrp="1"/>
          </p:cNvSpPr>
          <p:nvPr>
            <p:ph idx="1"/>
          </p:nvPr>
        </p:nvSpPr>
        <p:spPr/>
        <p:txBody>
          <a:bodyPr/>
          <a:lstStyle/>
          <a:p>
            <a:r>
              <a:rPr lang="en-US" dirty="0" smtClean="0"/>
              <a:t>How do we ensure competition among voice services in a world of triple-play bundling?</a:t>
            </a:r>
          </a:p>
          <a:p>
            <a:r>
              <a:rPr lang="en-US" dirty="0" smtClean="0"/>
              <a:t>How do we ensure competition for access circuits?</a:t>
            </a:r>
          </a:p>
          <a:p>
            <a:r>
              <a:rPr lang="en-US" dirty="0" smtClean="0"/>
              <a:t>Who is responsible for backup power?</a:t>
            </a:r>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2</a:t>
            </a:fld>
            <a:endParaRPr lang="en-US"/>
          </a:p>
        </p:txBody>
      </p:sp>
    </p:spTree>
    <p:extLst>
      <p:ext uri="{BB962C8B-B14F-4D97-AF65-F5344CB8AC3E}">
        <p14:creationId xmlns:p14="http://schemas.microsoft.com/office/powerpoint/2010/main" val="1427912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administration is baroque</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20</a:t>
            </a:fld>
            <a:endParaRPr lang="en-US"/>
          </a:p>
        </p:txBody>
      </p:sp>
      <p:sp>
        <p:nvSpPr>
          <p:cNvPr id="6" name="Rounded Rectangle 5"/>
          <p:cNvSpPr/>
          <p:nvPr/>
        </p:nvSpPr>
        <p:spPr>
          <a:xfrm>
            <a:off x="1301751" y="1730377"/>
            <a:ext cx="1825625" cy="17303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NANC</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4001" y="1912938"/>
            <a:ext cx="1365250" cy="1365250"/>
          </a:xfrm>
          <a:prstGeom prst="rect">
            <a:avLst/>
          </a:prstGeom>
        </p:spPr>
      </p:pic>
      <p:sp>
        <p:nvSpPr>
          <p:cNvPr id="10" name="Rounded Rectangle 9"/>
          <p:cNvSpPr/>
          <p:nvPr/>
        </p:nvSpPr>
        <p:spPr>
          <a:xfrm>
            <a:off x="2214564" y="3533776"/>
            <a:ext cx="1404938" cy="7683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NAPM</a:t>
            </a:r>
            <a:endParaRPr lang="en-US" dirty="0"/>
          </a:p>
        </p:txBody>
      </p:sp>
      <p:pic>
        <p:nvPicPr>
          <p:cNvPr id="12" name="Picture 11"/>
          <p:cNvPicPr>
            <a:picLocks noChangeAspect="1"/>
          </p:cNvPicPr>
          <p:nvPr/>
        </p:nvPicPr>
        <p:blipFill>
          <a:blip r:embed="rId3"/>
          <a:stretch>
            <a:fillRect/>
          </a:stretch>
        </p:blipFill>
        <p:spPr>
          <a:xfrm>
            <a:off x="6286500" y="4161669"/>
            <a:ext cx="2260600" cy="1327654"/>
          </a:xfrm>
          <a:prstGeom prst="rect">
            <a:avLst/>
          </a:prstGeom>
        </p:spPr>
      </p:pic>
      <p:pic>
        <p:nvPicPr>
          <p:cNvPr id="14" name="Picture 13"/>
          <p:cNvPicPr>
            <a:picLocks noChangeAspect="1"/>
          </p:cNvPicPr>
          <p:nvPr/>
        </p:nvPicPr>
        <p:blipFill>
          <a:blip r:embed="rId4"/>
          <a:stretch>
            <a:fillRect/>
          </a:stretch>
        </p:blipFill>
        <p:spPr>
          <a:xfrm>
            <a:off x="7250114" y="5771834"/>
            <a:ext cx="1666875" cy="873443"/>
          </a:xfrm>
          <a:prstGeom prst="rect">
            <a:avLst/>
          </a:prstGeom>
        </p:spPr>
      </p:pic>
      <p:pic>
        <p:nvPicPr>
          <p:cNvPr id="15" name="Picture 14"/>
          <p:cNvPicPr>
            <a:picLocks noChangeAspect="1"/>
          </p:cNvPicPr>
          <p:nvPr/>
        </p:nvPicPr>
        <p:blipFill>
          <a:blip r:embed="rId5"/>
          <a:stretch>
            <a:fillRect/>
          </a:stretch>
        </p:blipFill>
        <p:spPr>
          <a:xfrm>
            <a:off x="571500" y="4302126"/>
            <a:ext cx="5715000" cy="863600"/>
          </a:xfrm>
          <a:prstGeom prst="rect">
            <a:avLst/>
          </a:prstGeom>
        </p:spPr>
      </p:pic>
      <p:cxnSp>
        <p:nvCxnSpPr>
          <p:cNvPr id="17" name="Straight Arrow Connector 16"/>
          <p:cNvCxnSpPr>
            <a:stCxn id="6" idx="3"/>
            <a:endCxn id="9" idx="1"/>
          </p:cNvCxnSpPr>
          <p:nvPr/>
        </p:nvCxnSpPr>
        <p:spPr>
          <a:xfrm>
            <a:off x="3127376" y="2595563"/>
            <a:ext cx="34766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33875" y="2063750"/>
            <a:ext cx="869161" cy="369332"/>
          </a:xfrm>
          <a:prstGeom prst="rect">
            <a:avLst/>
          </a:prstGeom>
          <a:noFill/>
        </p:spPr>
        <p:txBody>
          <a:bodyPr wrap="none" rtlCol="0">
            <a:spAutoFit/>
          </a:bodyPr>
          <a:lstStyle/>
          <a:p>
            <a:r>
              <a:rPr lang="en-US" dirty="0" smtClean="0"/>
              <a:t>advises</a:t>
            </a:r>
            <a:endParaRPr lang="en-US" dirty="0"/>
          </a:p>
        </p:txBody>
      </p:sp>
      <p:pic>
        <p:nvPicPr>
          <p:cNvPr id="20" name="Picture 19"/>
          <p:cNvPicPr>
            <a:picLocks noChangeAspect="1"/>
          </p:cNvPicPr>
          <p:nvPr/>
        </p:nvPicPr>
        <p:blipFill>
          <a:blip r:embed="rId6"/>
          <a:stretch>
            <a:fillRect/>
          </a:stretch>
        </p:blipFill>
        <p:spPr>
          <a:xfrm>
            <a:off x="209550" y="5489323"/>
            <a:ext cx="6286500" cy="935182"/>
          </a:xfrm>
          <a:prstGeom prst="rect">
            <a:avLst/>
          </a:prstGeom>
        </p:spPr>
      </p:pic>
      <p:sp>
        <p:nvSpPr>
          <p:cNvPr id="21" name="Rounded Rectangle 20"/>
          <p:cNvSpPr/>
          <p:nvPr/>
        </p:nvSpPr>
        <p:spPr>
          <a:xfrm>
            <a:off x="130175" y="2889250"/>
            <a:ext cx="1171575" cy="141287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smtClean="0"/>
              <a:t>FoN</a:t>
            </a:r>
            <a:endParaRPr lang="en-US" dirty="0" smtClean="0"/>
          </a:p>
          <a:p>
            <a:pPr algn="ctr"/>
            <a:r>
              <a:rPr lang="en-US" dirty="0" smtClean="0"/>
              <a:t>LNPA</a:t>
            </a:r>
          </a:p>
          <a:p>
            <a:pPr algn="ctr"/>
            <a:r>
              <a:rPr lang="en-US" dirty="0" smtClean="0"/>
              <a:t>NOWG</a:t>
            </a:r>
            <a:endParaRPr lang="en-US" dirty="0"/>
          </a:p>
        </p:txBody>
      </p:sp>
    </p:spTree>
    <p:extLst>
      <p:ext uri="{BB962C8B-B14F-4D97-AF65-F5344CB8AC3E}">
        <p14:creationId xmlns:p14="http://schemas.microsoft.com/office/powerpoint/2010/main" val="3407924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Reconsider assumptions?</a:t>
            </a:r>
            <a:endParaRPr lang="en-US" dirty="0"/>
          </a:p>
        </p:txBody>
      </p:sp>
      <p:sp>
        <p:nvSpPr>
          <p:cNvPr id="3" name="Content Placeholder 2"/>
          <p:cNvSpPr>
            <a:spLocks noGrp="1"/>
          </p:cNvSpPr>
          <p:nvPr>
            <p:ph idx="1"/>
          </p:nvPr>
        </p:nvSpPr>
        <p:spPr/>
        <p:txBody>
          <a:bodyPr/>
          <a:lstStyle/>
          <a:p>
            <a:r>
              <a:rPr lang="en-US" dirty="0" smtClean="0"/>
              <a:t>NANPA, LNP, LERG, </a:t>
            </a:r>
            <a:r>
              <a:rPr lang="en-US" dirty="0" err="1" smtClean="0"/>
              <a:t>RespOrg</a:t>
            </a:r>
            <a:r>
              <a:rPr lang="en-US" dirty="0" smtClean="0"/>
              <a:t>, … separation?</a:t>
            </a:r>
          </a:p>
          <a:p>
            <a:pPr lvl="1"/>
            <a:r>
              <a:rPr lang="en-US" dirty="0" smtClean="0"/>
              <a:t>NANP Administration </a:t>
            </a:r>
            <a:r>
              <a:rPr lang="en-US" dirty="0"/>
              <a:t>S</a:t>
            </a:r>
            <a:r>
              <a:rPr lang="en-US" dirty="0" smtClean="0"/>
              <a:t>ystem (NAS)</a:t>
            </a:r>
          </a:p>
          <a:p>
            <a:pPr lvl="1"/>
            <a:r>
              <a:rPr lang="en-US" dirty="0" smtClean="0"/>
              <a:t>Pooling </a:t>
            </a:r>
            <a:r>
              <a:rPr lang="en-US" dirty="0"/>
              <a:t>A</a:t>
            </a:r>
            <a:r>
              <a:rPr lang="en-US" dirty="0" smtClean="0"/>
              <a:t>dministration System (PAS)</a:t>
            </a:r>
          </a:p>
          <a:p>
            <a:pPr lvl="1"/>
            <a:r>
              <a:rPr lang="en-US" dirty="0" smtClean="0"/>
              <a:t>Number Portability Administration Center (NPAC)</a:t>
            </a:r>
          </a:p>
          <a:p>
            <a:pPr lvl="1"/>
            <a:r>
              <a:rPr lang="en-US" dirty="0" smtClean="0">
                <a:sym typeface="Wingdings"/>
              </a:rPr>
              <a:t> </a:t>
            </a:r>
            <a:r>
              <a:rPr lang="en-US" i="1" dirty="0" smtClean="0">
                <a:sym typeface="Wingdings"/>
              </a:rPr>
              <a:t>Number Administration Database</a:t>
            </a:r>
            <a:r>
              <a:rPr lang="en-US" dirty="0" smtClean="0">
                <a:sym typeface="Wingdings"/>
              </a:rPr>
              <a:t>?</a:t>
            </a:r>
            <a:endParaRPr lang="en-US" dirty="0" smtClean="0"/>
          </a:p>
          <a:p>
            <a:r>
              <a:rPr lang="en-US" dirty="0" smtClean="0"/>
              <a:t>numerous separate databases with often unclear data flows and opaque business models (e.g., CNAM, BIRRDS, LERG</a:t>
            </a:r>
            <a:r>
              <a:rPr lang="en-US" dirty="0" smtClean="0">
                <a:sym typeface="Wingdings"/>
              </a:rPr>
              <a:t>)</a:t>
            </a:r>
            <a:endParaRPr lang="en-US" dirty="0">
              <a:sym typeface="Wingdings"/>
            </a:endParaRPr>
          </a:p>
          <a:p>
            <a:r>
              <a:rPr lang="en-US" dirty="0" smtClean="0">
                <a:sym typeface="Wingdings"/>
              </a:rPr>
              <a:t>cross-modality portability is limited in arcane ways (rate center)</a:t>
            </a:r>
          </a:p>
          <a:p>
            <a:pPr lvl="1"/>
            <a:r>
              <a:rPr lang="en-US" dirty="0" smtClean="0">
                <a:sym typeface="Wingdings"/>
              </a:rPr>
              <a:t>porting from wireless to wireline may not work</a:t>
            </a:r>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21</a:t>
            </a:fld>
            <a:endParaRPr lang="en-US"/>
          </a:p>
        </p:txBody>
      </p:sp>
    </p:spTree>
    <p:extLst>
      <p:ext uri="{BB962C8B-B14F-4D97-AF65-F5344CB8AC3E}">
        <p14:creationId xmlns:p14="http://schemas.microsoft.com/office/powerpoint/2010/main" val="24529746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22</a:t>
            </a:fld>
            <a:endParaRPr lang="en-US"/>
          </a:p>
        </p:txBody>
      </p:sp>
      <p:sp>
        <p:nvSpPr>
          <p:cNvPr id="4" name="Title 3"/>
          <p:cNvSpPr>
            <a:spLocks noGrp="1"/>
          </p:cNvSpPr>
          <p:nvPr>
            <p:ph type="title"/>
          </p:nvPr>
        </p:nvSpPr>
        <p:spPr/>
        <p:txBody>
          <a:bodyPr/>
          <a:lstStyle/>
          <a:p>
            <a:r>
              <a:rPr lang="en-US" dirty="0" smtClean="0"/>
              <a:t>Dialing plans can be confusing</a:t>
            </a:r>
            <a:endParaRPr lang="en-US" dirty="0"/>
          </a:p>
        </p:txBody>
      </p:sp>
      <p:sp>
        <p:nvSpPr>
          <p:cNvPr id="8" name="TextBox 7"/>
          <p:cNvSpPr txBox="1"/>
          <p:nvPr/>
        </p:nvSpPr>
        <p:spPr>
          <a:xfrm>
            <a:off x="64303" y="6426756"/>
            <a:ext cx="2037524" cy="369332"/>
          </a:xfrm>
          <a:prstGeom prst="rect">
            <a:avLst/>
          </a:prstGeom>
          <a:gradFill flip="none" rotWithShape="1">
            <a:gsLst>
              <a:gs pos="0">
                <a:schemeClr val="bg1">
                  <a:lumMod val="75000"/>
                </a:schemeClr>
              </a:gs>
              <a:gs pos="100000">
                <a:srgbClr val="FFFFFF"/>
              </a:gs>
            </a:gsLst>
            <a:lin ang="0" scaled="1"/>
            <a:tileRect/>
          </a:gradFill>
        </p:spPr>
        <p:txBody>
          <a:bodyPr wrap="none" rtlCol="0">
            <a:spAutoFit/>
          </a:bodyPr>
          <a:lstStyle/>
          <a:p>
            <a:r>
              <a:rPr lang="en-US" dirty="0" smtClean="0"/>
              <a:t>NANPA report 2014</a:t>
            </a:r>
            <a:endParaRPr lang="en-US" dirty="0"/>
          </a:p>
        </p:txBody>
      </p:sp>
      <p:pic>
        <p:nvPicPr>
          <p:cNvPr id="2" name="Picture 1"/>
          <p:cNvPicPr>
            <a:picLocks noChangeAspect="1"/>
          </p:cNvPicPr>
          <p:nvPr/>
        </p:nvPicPr>
        <p:blipFill>
          <a:blip r:embed="rId2"/>
          <a:stretch>
            <a:fillRect/>
          </a:stretch>
        </p:blipFill>
        <p:spPr>
          <a:xfrm>
            <a:off x="822960" y="1737361"/>
            <a:ext cx="6451600" cy="3136900"/>
          </a:xfrm>
          <a:prstGeom prst="rect">
            <a:avLst/>
          </a:prstGeom>
        </p:spPr>
      </p:pic>
      <p:pic>
        <p:nvPicPr>
          <p:cNvPr id="10" name="Picture 9"/>
          <p:cNvPicPr>
            <a:picLocks noChangeAspect="1"/>
          </p:cNvPicPr>
          <p:nvPr/>
        </p:nvPicPr>
        <p:blipFill>
          <a:blip r:embed="rId3"/>
          <a:stretch>
            <a:fillRect/>
          </a:stretch>
        </p:blipFill>
        <p:spPr>
          <a:xfrm>
            <a:off x="2743200" y="4874261"/>
            <a:ext cx="6400800" cy="1346200"/>
          </a:xfrm>
          <a:prstGeom prst="rect">
            <a:avLst/>
          </a:prstGeom>
        </p:spPr>
      </p:pic>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381698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Sample policy variables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Who can get what kind of numbers?</a:t>
            </a:r>
          </a:p>
          <a:p>
            <a:pPr lvl="1"/>
            <a:r>
              <a:rPr lang="en-US" dirty="0" smtClean="0"/>
              <a:t>carriers and </a:t>
            </a:r>
            <a:r>
              <a:rPr lang="en-US" dirty="0" err="1" smtClean="0"/>
              <a:t>iVoIP</a:t>
            </a:r>
            <a:r>
              <a:rPr lang="en-US" dirty="0" smtClean="0"/>
              <a:t> providers</a:t>
            </a:r>
          </a:p>
          <a:p>
            <a:pPr lvl="1"/>
            <a:r>
              <a:rPr lang="en-US" dirty="0" smtClean="0"/>
              <a:t>organizational end users (companies)</a:t>
            </a:r>
          </a:p>
          <a:p>
            <a:pPr lvl="1"/>
            <a:r>
              <a:rPr lang="en-US" dirty="0" smtClean="0"/>
              <a:t>individuals</a:t>
            </a:r>
          </a:p>
          <a:p>
            <a:r>
              <a:rPr lang="en-US" dirty="0" smtClean="0"/>
              <a:t>What rights do number holders have?</a:t>
            </a:r>
          </a:p>
          <a:p>
            <a:pPr lvl="1"/>
            <a:r>
              <a:rPr lang="en-US" dirty="0" smtClean="0"/>
              <a:t>Can they sell the number?</a:t>
            </a:r>
          </a:p>
          <a:p>
            <a:pPr lvl="1"/>
            <a:r>
              <a:rPr lang="en-US" dirty="0" smtClean="0"/>
              <a:t>Pass it on to others?</a:t>
            </a:r>
          </a:p>
          <a:p>
            <a:r>
              <a:rPr lang="en-US" dirty="0" smtClean="0"/>
              <a:t>In what units?</a:t>
            </a:r>
          </a:p>
          <a:p>
            <a:pPr lvl="1"/>
            <a:r>
              <a:rPr lang="en-US" dirty="0" smtClean="0"/>
              <a:t>1, 100, 1000?</a:t>
            </a:r>
          </a:p>
        </p:txBody>
      </p:sp>
      <p:sp>
        <p:nvSpPr>
          <p:cNvPr id="7" name="Content Placeholder 6"/>
          <p:cNvSpPr>
            <a:spLocks noGrp="1"/>
          </p:cNvSpPr>
          <p:nvPr>
            <p:ph sz="half" idx="2"/>
          </p:nvPr>
        </p:nvSpPr>
        <p:spPr/>
        <p:txBody>
          <a:bodyPr>
            <a:normAutofit fontScale="92500" lnSpcReduction="20000"/>
          </a:bodyPr>
          <a:lstStyle/>
          <a:p>
            <a:r>
              <a:rPr lang="en-US" dirty="0"/>
              <a:t>Are numbers restricted (in use or portability)?</a:t>
            </a:r>
          </a:p>
          <a:p>
            <a:pPr lvl="1"/>
            <a:r>
              <a:rPr lang="en-US" dirty="0"/>
              <a:t>by geography (NPA? LATA? rate center?)</a:t>
            </a:r>
          </a:p>
          <a:p>
            <a:pPr lvl="1"/>
            <a:r>
              <a:rPr lang="en-US" dirty="0"/>
              <a:t>by service (mobile, SMS, “</a:t>
            </a:r>
            <a:r>
              <a:rPr lang="en-US" dirty="0" err="1"/>
              <a:t>freephone</a:t>
            </a:r>
            <a:r>
              <a:rPr lang="en-US" dirty="0"/>
              <a:t>”)?</a:t>
            </a:r>
          </a:p>
          <a:p>
            <a:r>
              <a:rPr lang="en-US" dirty="0"/>
              <a:t>Who pays for what?</a:t>
            </a:r>
          </a:p>
          <a:p>
            <a:pPr lvl="1"/>
            <a:r>
              <a:rPr lang="en-US" dirty="0"/>
              <a:t>manage scarcity by administrative rules or economic </a:t>
            </a:r>
            <a:r>
              <a:rPr lang="en-US" dirty="0" smtClean="0"/>
              <a:t>incentives</a:t>
            </a:r>
          </a:p>
          <a:p>
            <a:pPr lvl="1"/>
            <a:r>
              <a:rPr lang="en-US" dirty="0" smtClean="0"/>
              <a:t>one-time or periodic renewal (800#, 10c/month)</a:t>
            </a:r>
            <a:endParaRPr lang="en-US" dirty="0"/>
          </a:p>
          <a:p>
            <a:r>
              <a:rPr lang="en-US" dirty="0"/>
              <a:t>What attributes are associated with a number?</a:t>
            </a:r>
          </a:p>
          <a:p>
            <a:pPr lvl="1"/>
            <a:r>
              <a:rPr lang="en-US" dirty="0"/>
              <a:t>Who can read &amp; write those attributes?</a:t>
            </a:r>
          </a:p>
          <a:p>
            <a:endParaRPr lang="en-US" dirty="0"/>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23</a:t>
            </a:fld>
            <a:endParaRPr lang="en-US"/>
          </a:p>
        </p:txBody>
      </p:sp>
    </p:spTree>
    <p:extLst>
      <p:ext uri="{BB962C8B-B14F-4D97-AF65-F5344CB8AC3E}">
        <p14:creationId xmlns:p14="http://schemas.microsoft.com/office/powerpoint/2010/main" val="14246438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numbering uses?</a:t>
            </a:r>
            <a:endParaRPr lang="en-US" dirty="0"/>
          </a:p>
        </p:txBody>
      </p:sp>
      <p:sp>
        <p:nvSpPr>
          <p:cNvPr id="3" name="Content Placeholder 2"/>
          <p:cNvSpPr>
            <a:spLocks noGrp="1"/>
          </p:cNvSpPr>
          <p:nvPr>
            <p:ph idx="1"/>
          </p:nvPr>
        </p:nvSpPr>
        <p:spPr/>
        <p:txBody>
          <a:bodyPr/>
          <a:lstStyle/>
          <a:p>
            <a:r>
              <a:rPr lang="en-US" dirty="0" smtClean="0"/>
              <a:t>Numbers as long-term secure personal identifiers</a:t>
            </a:r>
          </a:p>
          <a:p>
            <a:pPr lvl="1"/>
            <a:r>
              <a:rPr lang="en-US" dirty="0" smtClean="0"/>
              <a:t>instead or along with email addresses</a:t>
            </a:r>
          </a:p>
          <a:p>
            <a:pPr lvl="1"/>
            <a:r>
              <a:rPr lang="en-US" dirty="0" smtClean="0"/>
              <a:t>with proof-of-possession validation</a:t>
            </a:r>
          </a:p>
          <a:p>
            <a:pPr lvl="1"/>
            <a:r>
              <a:rPr lang="en-US" dirty="0" smtClean="0"/>
              <a:t>already in almost all databases (bank, medical, IRS, …)</a:t>
            </a:r>
          </a:p>
          <a:p>
            <a:r>
              <a:rPr lang="en-US" dirty="0" smtClean="0"/>
              <a:t>TCPA (“robocalling”)</a:t>
            </a:r>
          </a:p>
          <a:p>
            <a:pPr lvl="1"/>
            <a:r>
              <a:rPr lang="en-US" dirty="0" smtClean="0"/>
              <a:t>is this number a cell phone or a landline?</a:t>
            </a:r>
          </a:p>
          <a:p>
            <a:r>
              <a:rPr lang="en-US" dirty="0" smtClean="0"/>
              <a:t>Validated or asserted attributes</a:t>
            </a:r>
          </a:p>
          <a:p>
            <a:pPr lvl="1"/>
            <a:r>
              <a:rPr lang="en-US" dirty="0" smtClean="0"/>
              <a:t>“extended validation”</a:t>
            </a:r>
          </a:p>
          <a:p>
            <a:pPr lvl="1"/>
            <a:r>
              <a:rPr lang="en-US" dirty="0" smtClean="0"/>
              <a:t>e.g., geographic location, registered name, licenses</a:t>
            </a:r>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24</a:t>
            </a:fld>
            <a:endParaRPr lang="en-US"/>
          </a:p>
        </p:txBody>
      </p:sp>
    </p:spTree>
    <p:extLst>
      <p:ext uri="{BB962C8B-B14F-4D97-AF65-F5344CB8AC3E}">
        <p14:creationId xmlns:p14="http://schemas.microsoft.com/office/powerpoint/2010/main" val="23946107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picture</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25</a:t>
            </a:fld>
            <a:endParaRPr lang="en-US"/>
          </a:p>
        </p:txBody>
      </p:sp>
      <p:sp>
        <p:nvSpPr>
          <p:cNvPr id="6" name="Magnetic Disk 5"/>
          <p:cNvSpPr/>
          <p:nvPr/>
        </p:nvSpPr>
        <p:spPr>
          <a:xfrm>
            <a:off x="3016250" y="1841500"/>
            <a:ext cx="2381250" cy="3302000"/>
          </a:xfrm>
          <a:prstGeom prst="flowChartMagneticDisk">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“MODB(s)”</a:t>
            </a:r>
          </a:p>
          <a:p>
            <a:pPr algn="ctr"/>
            <a:r>
              <a:rPr lang="en-US" dirty="0" smtClean="0"/>
              <a:t>212 555 1234 </a:t>
            </a:r>
            <a:r>
              <a:rPr lang="en-US" dirty="0" smtClean="0">
                <a:sym typeface="Wingdings"/>
              </a:rPr>
              <a:t> {</a:t>
            </a:r>
            <a:r>
              <a:rPr lang="en-US" dirty="0" err="1" smtClean="0">
                <a:sym typeface="Wingdings"/>
              </a:rPr>
              <a:t>x,y,z</a:t>
            </a:r>
            <a:r>
              <a:rPr lang="en-US" dirty="0" smtClean="0">
                <a:sym typeface="Wingdings"/>
              </a:rPr>
              <a:t>}</a:t>
            </a:r>
            <a:endParaRPr lang="en-US" dirty="0"/>
          </a:p>
        </p:txBody>
      </p:sp>
      <p:sp>
        <p:nvSpPr>
          <p:cNvPr id="7" name="Right Arrow 6"/>
          <p:cNvSpPr/>
          <p:nvPr/>
        </p:nvSpPr>
        <p:spPr>
          <a:xfrm>
            <a:off x="1301751" y="3270250"/>
            <a:ext cx="1603375" cy="412750"/>
          </a:xfrm>
          <a:prstGeom prst="rightArrow">
            <a:avLst>
              <a:gd name="adj1" fmla="val 73077"/>
              <a:gd name="adj2" fmla="val 50000"/>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elay 7"/>
          <p:cNvSpPr/>
          <p:nvPr/>
        </p:nvSpPr>
        <p:spPr>
          <a:xfrm>
            <a:off x="6588125" y="1524000"/>
            <a:ext cx="1190625" cy="1301750"/>
          </a:xfrm>
          <a:prstGeom prst="flowChartDelay">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ENUM</a:t>
            </a:r>
            <a:endParaRPr lang="en-US" dirty="0"/>
          </a:p>
        </p:txBody>
      </p:sp>
      <p:sp>
        <p:nvSpPr>
          <p:cNvPr id="9" name="Delay 8"/>
          <p:cNvSpPr/>
          <p:nvPr/>
        </p:nvSpPr>
        <p:spPr>
          <a:xfrm>
            <a:off x="6740525" y="1993900"/>
            <a:ext cx="1190625" cy="1301750"/>
          </a:xfrm>
          <a:prstGeom prst="flowChartDelay">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ENUM</a:t>
            </a:r>
            <a:endParaRPr lang="en-US" dirty="0"/>
          </a:p>
        </p:txBody>
      </p:sp>
      <p:sp>
        <p:nvSpPr>
          <p:cNvPr id="10" name="Delay 9"/>
          <p:cNvSpPr/>
          <p:nvPr/>
        </p:nvSpPr>
        <p:spPr>
          <a:xfrm>
            <a:off x="6740525" y="3683000"/>
            <a:ext cx="1190625" cy="1301750"/>
          </a:xfrm>
          <a:prstGeom prst="flowChartDelay">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TCAP</a:t>
            </a:r>
            <a:endParaRPr lang="en-US" dirty="0"/>
          </a:p>
        </p:txBody>
      </p:sp>
      <p:sp>
        <p:nvSpPr>
          <p:cNvPr id="11" name="Delay 10"/>
          <p:cNvSpPr/>
          <p:nvPr/>
        </p:nvSpPr>
        <p:spPr>
          <a:xfrm>
            <a:off x="6740526" y="5286375"/>
            <a:ext cx="1946275" cy="1301750"/>
          </a:xfrm>
          <a:prstGeom prst="flowChartDelay">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standardized &amp; proprietary APIs</a:t>
            </a:r>
            <a:endParaRPr lang="en-US" dirty="0"/>
          </a:p>
        </p:txBody>
      </p:sp>
      <p:sp>
        <p:nvSpPr>
          <p:cNvPr id="12" name="Delay 11"/>
          <p:cNvSpPr/>
          <p:nvPr/>
        </p:nvSpPr>
        <p:spPr>
          <a:xfrm>
            <a:off x="4802188" y="5302250"/>
            <a:ext cx="1190625" cy="1301750"/>
          </a:xfrm>
          <a:prstGeom prst="flowChartDelay">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ELEP</a:t>
            </a:r>
          </a:p>
          <a:p>
            <a:pPr algn="ctr"/>
            <a:r>
              <a:rPr lang="en-US" sz="1100" dirty="0" smtClean="0"/>
              <a:t>(law enforcement)</a:t>
            </a:r>
            <a:endParaRPr lang="en-US" sz="1100" dirty="0"/>
          </a:p>
        </p:txBody>
      </p:sp>
      <p:sp>
        <p:nvSpPr>
          <p:cNvPr id="13" name="TextBox 12"/>
          <p:cNvSpPr txBox="1"/>
          <p:nvPr/>
        </p:nvSpPr>
        <p:spPr>
          <a:xfrm>
            <a:off x="1333986" y="3719296"/>
            <a:ext cx="1360469" cy="646331"/>
          </a:xfrm>
          <a:prstGeom prst="rect">
            <a:avLst/>
          </a:prstGeom>
          <a:noFill/>
        </p:spPr>
        <p:txBody>
          <a:bodyPr wrap="none" rtlCol="0">
            <a:spAutoFit/>
          </a:bodyPr>
          <a:lstStyle/>
          <a:p>
            <a:pPr algn="ctr"/>
            <a:r>
              <a:rPr lang="en-US" dirty="0" smtClean="0"/>
              <a:t>add, modify,</a:t>
            </a:r>
          </a:p>
          <a:p>
            <a:pPr algn="ctr"/>
            <a:r>
              <a:rPr lang="en-US" dirty="0" smtClean="0"/>
              <a:t>delete</a:t>
            </a:r>
            <a:endParaRPr lang="en-US" dirty="0"/>
          </a:p>
        </p:txBody>
      </p:sp>
      <p:sp>
        <p:nvSpPr>
          <p:cNvPr id="14" name="Vertical Scroll 13"/>
          <p:cNvSpPr/>
          <p:nvPr/>
        </p:nvSpPr>
        <p:spPr>
          <a:xfrm>
            <a:off x="1730375" y="4984750"/>
            <a:ext cx="1285875" cy="1397000"/>
          </a:xfrm>
          <a:prstGeom prst="verticalScrol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history</a:t>
            </a:r>
            <a:endParaRPr lang="en-US" dirty="0"/>
          </a:p>
        </p:txBody>
      </p:sp>
      <p:cxnSp>
        <p:nvCxnSpPr>
          <p:cNvPr id="16" name="Straight Arrow Connector 15"/>
          <p:cNvCxnSpPr>
            <a:stCxn id="6" idx="4"/>
            <a:endCxn id="8" idx="1"/>
          </p:cNvCxnSpPr>
          <p:nvPr/>
        </p:nvCxnSpPr>
        <p:spPr>
          <a:xfrm flipV="1">
            <a:off x="5397500" y="2174877"/>
            <a:ext cx="1190625" cy="1317625"/>
          </a:xfrm>
          <a:prstGeom prst="straightConnector1">
            <a:avLst/>
          </a:prstGeom>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4"/>
            <a:endCxn id="10" idx="1"/>
          </p:cNvCxnSpPr>
          <p:nvPr/>
        </p:nvCxnSpPr>
        <p:spPr>
          <a:xfrm>
            <a:off x="5397500" y="3492502"/>
            <a:ext cx="1343025" cy="841375"/>
          </a:xfrm>
          <a:prstGeom prst="straightConnector1">
            <a:avLst/>
          </a:prstGeom>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4"/>
            <a:endCxn id="11" idx="1"/>
          </p:cNvCxnSpPr>
          <p:nvPr/>
        </p:nvCxnSpPr>
        <p:spPr>
          <a:xfrm>
            <a:off x="5397500" y="3492500"/>
            <a:ext cx="1343025" cy="2444750"/>
          </a:xfrm>
          <a:prstGeom prst="straightConnector1">
            <a:avLst/>
          </a:prstGeom>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6" idx="3"/>
            <a:endCxn id="12" idx="1"/>
          </p:cNvCxnSpPr>
          <p:nvPr/>
        </p:nvCxnSpPr>
        <p:spPr>
          <a:xfrm>
            <a:off x="4206876" y="5143502"/>
            <a:ext cx="595312" cy="809625"/>
          </a:xfrm>
          <a:prstGeom prst="straightConnector1">
            <a:avLst/>
          </a:prstGeom>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Dodecagon 25"/>
          <p:cNvSpPr/>
          <p:nvPr/>
        </p:nvSpPr>
        <p:spPr>
          <a:xfrm>
            <a:off x="244475" y="1993900"/>
            <a:ext cx="914400" cy="914400"/>
          </a:xfrm>
          <a:prstGeom prst="dodecagon">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t>
            </a:r>
            <a:endParaRPr lang="en-US" dirty="0"/>
          </a:p>
        </p:txBody>
      </p:sp>
      <p:sp>
        <p:nvSpPr>
          <p:cNvPr id="27" name="Dodecagon 26"/>
          <p:cNvSpPr/>
          <p:nvPr/>
        </p:nvSpPr>
        <p:spPr>
          <a:xfrm>
            <a:off x="244475" y="4070350"/>
            <a:ext cx="914400" cy="914400"/>
          </a:xfrm>
          <a:prstGeom prst="dodecagon">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t>
            </a:r>
            <a:endParaRPr lang="en-US" dirty="0"/>
          </a:p>
        </p:txBody>
      </p:sp>
      <p:sp>
        <p:nvSpPr>
          <p:cNvPr id="28" name="TextBox 27"/>
          <p:cNvSpPr txBox="1"/>
          <p:nvPr/>
        </p:nvSpPr>
        <p:spPr>
          <a:xfrm>
            <a:off x="127636" y="4984752"/>
            <a:ext cx="1337588" cy="646331"/>
          </a:xfrm>
          <a:prstGeom prst="rect">
            <a:avLst/>
          </a:prstGeom>
          <a:noFill/>
        </p:spPr>
        <p:txBody>
          <a:bodyPr wrap="none" rtlCol="0">
            <a:spAutoFit/>
          </a:bodyPr>
          <a:lstStyle/>
          <a:p>
            <a:r>
              <a:rPr lang="en-US" dirty="0" smtClean="0"/>
              <a:t>registrars</a:t>
            </a:r>
          </a:p>
          <a:p>
            <a:r>
              <a:rPr lang="en-US" dirty="0" smtClean="0"/>
              <a:t>(authorized)</a:t>
            </a:r>
            <a:endParaRPr lang="en-US" dirty="0"/>
          </a:p>
        </p:txBody>
      </p:sp>
      <p:sp>
        <p:nvSpPr>
          <p:cNvPr id="29" name="Dodecagon 28"/>
          <p:cNvSpPr/>
          <p:nvPr/>
        </p:nvSpPr>
        <p:spPr>
          <a:xfrm>
            <a:off x="244475" y="3035300"/>
            <a:ext cx="914400" cy="914400"/>
          </a:xfrm>
          <a:prstGeom prst="dodecagon">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t>
            </a:r>
            <a:endParaRPr lang="en-US" dirty="0"/>
          </a:p>
        </p:txBody>
      </p:sp>
      <p:sp>
        <p:nvSpPr>
          <p:cNvPr id="30" name="TextBox 29"/>
          <p:cNvSpPr txBox="1"/>
          <p:nvPr/>
        </p:nvSpPr>
        <p:spPr>
          <a:xfrm>
            <a:off x="5397500" y="1517650"/>
            <a:ext cx="1044088"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query</a:t>
            </a:r>
          </a:p>
          <a:p>
            <a:r>
              <a:rPr lang="en-US" dirty="0" smtClean="0"/>
              <a:t>and push</a:t>
            </a:r>
            <a:endParaRPr lang="en-US" dirty="0"/>
          </a:p>
        </p:txBody>
      </p:sp>
    </p:spTree>
    <p:extLst>
      <p:ext uri="{BB962C8B-B14F-4D97-AF65-F5344CB8AC3E}">
        <p14:creationId xmlns:p14="http://schemas.microsoft.com/office/powerpoint/2010/main" val="1768543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dialing codes</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26</a:t>
            </a:fld>
            <a:endParaRPr lang="en-US"/>
          </a:p>
        </p:txBody>
      </p:sp>
      <p:pic>
        <p:nvPicPr>
          <p:cNvPr id="6" name="Picture 5"/>
          <p:cNvPicPr>
            <a:picLocks noChangeAspect="1"/>
          </p:cNvPicPr>
          <p:nvPr/>
        </p:nvPicPr>
        <p:blipFill>
          <a:blip r:embed="rId2"/>
          <a:stretch>
            <a:fillRect/>
          </a:stretch>
        </p:blipFill>
        <p:spPr>
          <a:xfrm>
            <a:off x="0" y="1889125"/>
            <a:ext cx="9144000" cy="4697730"/>
          </a:xfrm>
          <a:prstGeom prst="rect">
            <a:avLst/>
          </a:prstGeom>
        </p:spPr>
      </p:pic>
    </p:spTree>
    <p:extLst>
      <p:ext uri="{BB962C8B-B14F-4D97-AF65-F5344CB8AC3E}">
        <p14:creationId xmlns:p14="http://schemas.microsoft.com/office/powerpoint/2010/main" val="192122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1: tree</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25" name="Footer Placeholder 24"/>
          <p:cNvSpPr>
            <a:spLocks noGrp="1"/>
          </p:cNvSpPr>
          <p:nvPr>
            <p:ph type="ftr" sz="quarter" idx="11"/>
          </p:nvPr>
        </p:nvSpPr>
        <p:spPr/>
        <p:txBody>
          <a:bodyPr/>
          <a:lstStyle/>
          <a:p>
            <a:r>
              <a:rPr lang="en-US" smtClean="0"/>
              <a:t>Georgetown CBPP/S2ERC</a:t>
            </a:r>
            <a:endParaRPr lang="en-US"/>
          </a:p>
        </p:txBody>
      </p:sp>
      <p:sp>
        <p:nvSpPr>
          <p:cNvPr id="26" name="Slide Number Placeholder 25"/>
          <p:cNvSpPr>
            <a:spLocks noGrp="1"/>
          </p:cNvSpPr>
          <p:nvPr>
            <p:ph type="sldNum" sz="quarter" idx="12"/>
          </p:nvPr>
        </p:nvSpPr>
        <p:spPr/>
        <p:txBody>
          <a:bodyPr/>
          <a:lstStyle/>
          <a:p>
            <a:fld id="{FAA9B6C6-3E46-2246-8646-704B7D7A9758}" type="slidenum">
              <a:rPr lang="en-US" smtClean="0"/>
              <a:pPr/>
              <a:t>27</a:t>
            </a:fld>
            <a:endParaRPr lang="en-US"/>
          </a:p>
        </p:txBody>
      </p:sp>
      <p:grpSp>
        <p:nvGrpSpPr>
          <p:cNvPr id="3" name="Group 2"/>
          <p:cNvGrpSpPr/>
          <p:nvPr/>
        </p:nvGrpSpPr>
        <p:grpSpPr>
          <a:xfrm>
            <a:off x="3082476" y="1974632"/>
            <a:ext cx="2856826" cy="4195953"/>
            <a:chOff x="2599571" y="1389293"/>
            <a:chExt cx="3832124" cy="5342935"/>
          </a:xfrm>
        </p:grpSpPr>
        <p:sp>
          <p:nvSpPr>
            <p:cNvPr id="6" name="Magnetic Disk 5"/>
            <p:cNvSpPr/>
            <p:nvPr/>
          </p:nvSpPr>
          <p:spPr>
            <a:xfrm>
              <a:off x="4043656" y="1389293"/>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registry</a:t>
              </a:r>
              <a:endParaRPr lang="en-US" sz="1400" dirty="0"/>
            </a:p>
          </p:txBody>
        </p:sp>
        <p:sp>
          <p:nvSpPr>
            <p:cNvPr id="8" name="Extract 7"/>
            <p:cNvSpPr/>
            <p:nvPr/>
          </p:nvSpPr>
          <p:spPr>
            <a:xfrm>
              <a:off x="2599571" y="2896188"/>
              <a:ext cx="1092432" cy="1317198"/>
            </a:xfrm>
            <a:prstGeom prst="flowChartExtra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Alternate Process 8"/>
            <p:cNvSpPr/>
            <p:nvPr/>
          </p:nvSpPr>
          <p:spPr>
            <a:xfrm>
              <a:off x="3920757" y="4722492"/>
              <a:ext cx="1242642" cy="92851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 assignee</a:t>
              </a:r>
              <a:endParaRPr lang="en-US" sz="1600" dirty="0"/>
            </a:p>
          </p:txBody>
        </p:sp>
        <p:sp>
          <p:nvSpPr>
            <p:cNvPr id="11" name="Extract 10"/>
            <p:cNvSpPr/>
            <p:nvPr/>
          </p:nvSpPr>
          <p:spPr>
            <a:xfrm>
              <a:off x="3995862" y="2896188"/>
              <a:ext cx="1092432" cy="1317197"/>
            </a:xfrm>
            <a:prstGeom prst="flowChartExtract">
              <a:avLst/>
            </a:prstGeom>
          </p:spPr>
          <p:style>
            <a:lnRef idx="1">
              <a:schemeClr val="accent5"/>
            </a:lnRef>
            <a:fillRef idx="3">
              <a:schemeClr val="accent5"/>
            </a:fillRef>
            <a:effectRef idx="2">
              <a:schemeClr val="accent5"/>
            </a:effectRef>
            <a:fontRef idx="minor">
              <a:schemeClr val="lt1"/>
            </a:fontRef>
          </p:style>
          <p:txBody>
            <a:bodyPr vert="vert270" rtlCol="0" anchor="ctr"/>
            <a:lstStyle/>
            <a:p>
              <a:pPr algn="ctr"/>
              <a:r>
                <a:rPr lang="en-US" sz="1100" dirty="0" smtClean="0"/>
                <a:t>registrar</a:t>
              </a:r>
              <a:endParaRPr lang="en-US" sz="1100" dirty="0"/>
            </a:p>
          </p:txBody>
        </p:sp>
        <p:sp>
          <p:nvSpPr>
            <p:cNvPr id="12" name="Extract 11"/>
            <p:cNvSpPr/>
            <p:nvPr/>
          </p:nvSpPr>
          <p:spPr>
            <a:xfrm>
              <a:off x="5339263" y="2896188"/>
              <a:ext cx="1092432" cy="1317198"/>
            </a:xfrm>
            <a:prstGeom prst="flowChartExtra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4" name="Straight Arrow Connector 13"/>
            <p:cNvCxnSpPr>
              <a:stCxn id="6" idx="3"/>
              <a:endCxn id="8" idx="0"/>
            </p:cNvCxnSpPr>
            <p:nvPr/>
          </p:nvCxnSpPr>
          <p:spPr>
            <a:xfrm flipH="1">
              <a:off x="3145787" y="2536275"/>
              <a:ext cx="1396291" cy="359913"/>
            </a:xfrm>
            <a:prstGeom prst="straightConnector1">
              <a:avLst/>
            </a:prstGeom>
            <a:ln w="5715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11" idx="0"/>
            </p:cNvCxnSpPr>
            <p:nvPr/>
          </p:nvCxnSpPr>
          <p:spPr>
            <a:xfrm>
              <a:off x="4542078" y="2536275"/>
              <a:ext cx="0" cy="359913"/>
            </a:xfrm>
            <a:prstGeom prst="straightConnector1">
              <a:avLst/>
            </a:prstGeom>
            <a:ln w="5715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3"/>
              <a:endCxn id="12" idx="0"/>
            </p:cNvCxnSpPr>
            <p:nvPr/>
          </p:nvCxnSpPr>
          <p:spPr>
            <a:xfrm>
              <a:off x="4542078" y="2536275"/>
              <a:ext cx="1343401" cy="359913"/>
            </a:xfrm>
            <a:prstGeom prst="straightConnector1">
              <a:avLst/>
            </a:prstGeom>
            <a:ln w="5715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4527" y="5907837"/>
              <a:ext cx="1334951" cy="824391"/>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1787" y="5907837"/>
              <a:ext cx="1334951" cy="824391"/>
            </a:xfrm>
            <a:prstGeom prst="rect">
              <a:avLst/>
            </a:prstGeom>
          </p:spPr>
        </p:pic>
        <p:cxnSp>
          <p:nvCxnSpPr>
            <p:cNvPr id="24" name="Straight Arrow Connector 23"/>
            <p:cNvCxnSpPr>
              <a:stCxn id="11" idx="2"/>
              <a:endCxn id="9" idx="0"/>
            </p:cNvCxnSpPr>
            <p:nvPr/>
          </p:nvCxnSpPr>
          <p:spPr>
            <a:xfrm>
              <a:off x="4542078" y="4213385"/>
              <a:ext cx="0" cy="509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32924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2: mesh + tree</a:t>
            </a:r>
            <a:endParaRPr lang="en-US" dirty="0"/>
          </a:p>
        </p:txBody>
      </p:sp>
      <p:sp>
        <p:nvSpPr>
          <p:cNvPr id="10" name="Date Placeholder 9"/>
          <p:cNvSpPr>
            <a:spLocks noGrp="1"/>
          </p:cNvSpPr>
          <p:nvPr>
            <p:ph type="dt" sz="half" idx="10"/>
          </p:nvPr>
        </p:nvSpPr>
        <p:spPr/>
        <p:txBody>
          <a:bodyPr/>
          <a:lstStyle/>
          <a:p>
            <a:r>
              <a:rPr lang="en-US" smtClean="0"/>
              <a:t>6/24/15</a:t>
            </a:r>
            <a:endParaRPr lang="en-US"/>
          </a:p>
        </p:txBody>
      </p:sp>
      <p:sp>
        <p:nvSpPr>
          <p:cNvPr id="20" name="Footer Placeholder 19"/>
          <p:cNvSpPr>
            <a:spLocks noGrp="1"/>
          </p:cNvSpPr>
          <p:nvPr>
            <p:ph type="ftr" sz="quarter" idx="11"/>
          </p:nvPr>
        </p:nvSpPr>
        <p:spPr/>
        <p:txBody>
          <a:bodyPr/>
          <a:lstStyle/>
          <a:p>
            <a:r>
              <a:rPr lang="en-US" smtClean="0"/>
              <a:t>Georgetown CBPP/S2ERC</a:t>
            </a:r>
            <a:endParaRPr lang="en-US"/>
          </a:p>
        </p:txBody>
      </p:sp>
      <p:sp>
        <p:nvSpPr>
          <p:cNvPr id="22" name="Slide Number Placeholder 21"/>
          <p:cNvSpPr>
            <a:spLocks noGrp="1"/>
          </p:cNvSpPr>
          <p:nvPr>
            <p:ph type="sldNum" sz="quarter" idx="12"/>
          </p:nvPr>
        </p:nvSpPr>
        <p:spPr/>
        <p:txBody>
          <a:bodyPr/>
          <a:lstStyle/>
          <a:p>
            <a:fld id="{FAA9B6C6-3E46-2246-8646-704B7D7A9758}" type="slidenum">
              <a:rPr lang="en-US" smtClean="0"/>
              <a:pPr/>
              <a:t>28</a:t>
            </a:fld>
            <a:endParaRPr lang="en-US"/>
          </a:p>
        </p:txBody>
      </p:sp>
      <p:grpSp>
        <p:nvGrpSpPr>
          <p:cNvPr id="3" name="Group 2"/>
          <p:cNvGrpSpPr/>
          <p:nvPr/>
        </p:nvGrpSpPr>
        <p:grpSpPr>
          <a:xfrm>
            <a:off x="113915" y="1799293"/>
            <a:ext cx="8133604" cy="4936208"/>
            <a:chOff x="113914" y="1310837"/>
            <a:chExt cx="8346428" cy="5424664"/>
          </a:xfrm>
        </p:grpSpPr>
        <p:sp>
          <p:nvSpPr>
            <p:cNvPr id="4" name="Magnetic Disk 3"/>
            <p:cNvSpPr/>
            <p:nvPr/>
          </p:nvSpPr>
          <p:spPr>
            <a:xfrm>
              <a:off x="600837" y="2935730"/>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5" name="Magnetic Disk 4"/>
            <p:cNvSpPr/>
            <p:nvPr/>
          </p:nvSpPr>
          <p:spPr>
            <a:xfrm>
              <a:off x="3689149" y="2922076"/>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6" name="Magnetic Disk 5"/>
            <p:cNvSpPr/>
            <p:nvPr/>
          </p:nvSpPr>
          <p:spPr>
            <a:xfrm>
              <a:off x="2159743" y="1524000"/>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7" name="Magnetic Disk 6"/>
            <p:cNvSpPr/>
            <p:nvPr/>
          </p:nvSpPr>
          <p:spPr>
            <a:xfrm>
              <a:off x="2159743" y="4287530"/>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8" name="Extract 7"/>
            <p:cNvSpPr/>
            <p:nvPr/>
          </p:nvSpPr>
          <p:spPr>
            <a:xfrm>
              <a:off x="6226863" y="2845738"/>
              <a:ext cx="1638649" cy="1256218"/>
            </a:xfrm>
            <a:prstGeom prst="flowChartExtra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dirty="0" smtClean="0"/>
                <a:t>registrar</a:t>
              </a:r>
              <a:endParaRPr lang="en-US" sz="1200" dirty="0"/>
            </a:p>
          </p:txBody>
        </p:sp>
        <p:sp>
          <p:nvSpPr>
            <p:cNvPr id="9" name="Alternate Process 8"/>
            <p:cNvSpPr/>
            <p:nvPr/>
          </p:nvSpPr>
          <p:spPr>
            <a:xfrm>
              <a:off x="6426490" y="4647092"/>
              <a:ext cx="1242643" cy="92851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 assignee</a:t>
              </a:r>
              <a:endParaRPr lang="en-US" sz="1600" dirty="0"/>
            </a:p>
          </p:txBody>
        </p:sp>
        <p:cxnSp>
          <p:nvCxnSpPr>
            <p:cNvPr id="12" name="Straight Arrow Connector 11"/>
            <p:cNvCxnSpPr>
              <a:stCxn id="4" idx="1"/>
              <a:endCxn id="6" idx="2"/>
            </p:cNvCxnSpPr>
            <p:nvPr/>
          </p:nvCxnSpPr>
          <p:spPr>
            <a:xfrm flipV="1">
              <a:off x="1099259" y="2097491"/>
              <a:ext cx="1060484" cy="838239"/>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4"/>
              <a:endCxn id="5" idx="1"/>
            </p:cNvCxnSpPr>
            <p:nvPr/>
          </p:nvCxnSpPr>
          <p:spPr>
            <a:xfrm>
              <a:off x="3156587" y="2097491"/>
              <a:ext cx="1030984" cy="824585"/>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4" idx="3"/>
              <a:endCxn id="7" idx="2"/>
            </p:cNvCxnSpPr>
            <p:nvPr/>
          </p:nvCxnSpPr>
          <p:spPr>
            <a:xfrm>
              <a:off x="1099259" y="4082712"/>
              <a:ext cx="1060484" cy="778309"/>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7" idx="4"/>
              <a:endCxn id="5" idx="3"/>
            </p:cNvCxnSpPr>
            <p:nvPr/>
          </p:nvCxnSpPr>
          <p:spPr>
            <a:xfrm flipV="1">
              <a:off x="3156587" y="4069058"/>
              <a:ext cx="1030984" cy="791963"/>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7" idx="1"/>
              <a:endCxn id="6" idx="3"/>
            </p:cNvCxnSpPr>
            <p:nvPr/>
          </p:nvCxnSpPr>
          <p:spPr>
            <a:xfrm flipV="1">
              <a:off x="2658165" y="2670982"/>
              <a:ext cx="0" cy="1616548"/>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4" idx="4"/>
              <a:endCxn id="5" idx="2"/>
            </p:cNvCxnSpPr>
            <p:nvPr/>
          </p:nvCxnSpPr>
          <p:spPr>
            <a:xfrm flipV="1">
              <a:off x="1597681" y="3495567"/>
              <a:ext cx="2091468" cy="13654"/>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0" name="Picture 29" descr="BU00945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914" y="1310837"/>
              <a:ext cx="973845" cy="1246521"/>
            </a:xfrm>
            <a:prstGeom prst="rect">
              <a:avLst/>
            </a:prstGeom>
          </p:spPr>
        </p:pic>
        <p:cxnSp>
          <p:nvCxnSpPr>
            <p:cNvPr id="32" name="Straight Arrow Connector 31"/>
            <p:cNvCxnSpPr>
              <a:stCxn id="30" idx="3"/>
            </p:cNvCxnSpPr>
            <p:nvPr/>
          </p:nvCxnSpPr>
          <p:spPr>
            <a:xfrm flipV="1">
              <a:off x="1087759" y="1897983"/>
              <a:ext cx="1071984" cy="361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87759" y="1332836"/>
              <a:ext cx="772542" cy="710288"/>
            </a:xfrm>
            <a:prstGeom prst="rect">
              <a:avLst/>
            </a:prstGeom>
            <a:noFill/>
          </p:spPr>
          <p:txBody>
            <a:bodyPr wrap="none" rtlCol="0">
              <a:spAutoFit/>
            </a:bodyPr>
            <a:lstStyle/>
            <a:p>
              <a:r>
                <a:rPr lang="en-US" dirty="0" smtClean="0"/>
                <a:t>global</a:t>
              </a:r>
            </a:p>
            <a:p>
              <a:r>
                <a:rPr lang="en-US" dirty="0" smtClean="0"/>
                <a:t>time</a:t>
              </a:r>
              <a:endParaRPr lang="en-US" dirty="0"/>
            </a:p>
          </p:txBody>
        </p:sp>
        <p:cxnSp>
          <p:nvCxnSpPr>
            <p:cNvPr id="11" name="Straight Arrow Connector 10"/>
            <p:cNvCxnSpPr>
              <a:stCxn id="5" idx="4"/>
              <a:endCxn id="8" idx="1"/>
            </p:cNvCxnSpPr>
            <p:nvPr/>
          </p:nvCxnSpPr>
          <p:spPr>
            <a:xfrm flipV="1">
              <a:off x="4685993" y="3473847"/>
              <a:ext cx="1950532" cy="21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9885" y="5708365"/>
              <a:ext cx="1027136" cy="1027136"/>
            </a:xfrm>
            <a:prstGeom prst="rect">
              <a:avLst/>
            </a:prstGeom>
          </p:spPr>
        </p:pic>
        <p:cxnSp>
          <p:nvCxnSpPr>
            <p:cNvPr id="17" name="Straight Arrow Connector 16"/>
            <p:cNvCxnSpPr>
              <a:stCxn id="8" idx="2"/>
              <a:endCxn id="9" idx="0"/>
            </p:cNvCxnSpPr>
            <p:nvPr/>
          </p:nvCxnSpPr>
          <p:spPr>
            <a:xfrm>
              <a:off x="7046188" y="4101956"/>
              <a:ext cx="1624" cy="545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187571" y="1799293"/>
              <a:ext cx="4272771" cy="71028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assumed to be cooperative</a:t>
              </a:r>
            </a:p>
            <a:p>
              <a:r>
                <a:rPr lang="en-US" dirty="0" smtClean="0"/>
                <a:t>example: TV whitespace DB, </a:t>
              </a:r>
              <a:r>
                <a:rPr lang="en-US" dirty="0" err="1" smtClean="0"/>
                <a:t>LoST</a:t>
              </a:r>
              <a:r>
                <a:rPr lang="en-US" dirty="0" smtClean="0"/>
                <a:t> (NG911)</a:t>
              </a:r>
              <a:endParaRPr lang="en-US" dirty="0"/>
            </a:p>
          </p:txBody>
        </p:sp>
      </p:grpSp>
      <p:sp>
        <p:nvSpPr>
          <p:cNvPr id="13" name="TextBox 12"/>
          <p:cNvSpPr txBox="1"/>
          <p:nvPr/>
        </p:nvSpPr>
        <p:spPr>
          <a:xfrm>
            <a:off x="808009" y="5623227"/>
            <a:ext cx="3570208" cy="923330"/>
          </a:xfrm>
          <a:prstGeom prst="rect">
            <a:avLst/>
          </a:prstGeom>
          <a:noFill/>
        </p:spPr>
        <p:txBody>
          <a:bodyPr wrap="none" rtlCol="0">
            <a:spAutoFit/>
          </a:bodyPr>
          <a:lstStyle/>
          <a:p>
            <a:pPr marL="285750" indent="-285750">
              <a:buFont typeface="Arial"/>
              <a:buChar char="•"/>
            </a:pPr>
            <a:r>
              <a:rPr lang="en-US" dirty="0" smtClean="0"/>
              <a:t>everybody has same information</a:t>
            </a:r>
          </a:p>
          <a:p>
            <a:pPr marL="285750" indent="-285750">
              <a:buFont typeface="Arial"/>
              <a:buChar char="•"/>
            </a:pPr>
            <a:r>
              <a:rPr lang="en-US" dirty="0" smtClean="0"/>
              <a:t>same state within N (7?) seconds</a:t>
            </a:r>
          </a:p>
          <a:p>
            <a:pPr marL="285750" indent="-285750">
              <a:buFont typeface="Arial"/>
              <a:buChar char="•"/>
            </a:pPr>
            <a:r>
              <a:rPr lang="en-US" dirty="0" smtClean="0"/>
              <a:t>revived nodes can catch up</a:t>
            </a:r>
            <a:endParaRPr lang="en-US" dirty="0"/>
          </a:p>
        </p:txBody>
      </p:sp>
    </p:spTree>
    <p:extLst>
      <p:ext uri="{BB962C8B-B14F-4D97-AF65-F5344CB8AC3E}">
        <p14:creationId xmlns:p14="http://schemas.microsoft.com/office/powerpoint/2010/main" val="30891863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meta-data (examples)</a:t>
            </a:r>
            <a:endParaRPr lang="en-US" dirty="0"/>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29</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586751816"/>
              </p:ext>
            </p:extLst>
          </p:nvPr>
        </p:nvGraphicFramePr>
        <p:xfrm>
          <a:off x="457201" y="1626346"/>
          <a:ext cx="8229602" cy="4450080"/>
        </p:xfrm>
        <a:graphic>
          <a:graphicData uri="http://schemas.openxmlformats.org/drawingml/2006/table">
            <a:tbl>
              <a:tblPr firstRow="1" bandRow="1">
                <a:tableStyleId>{35758FB7-9AC5-4552-8A53-C91805E547FA}</a:tableStyleId>
              </a:tblPr>
              <a:tblGrid>
                <a:gridCol w="3305178"/>
                <a:gridCol w="4924424"/>
              </a:tblGrid>
              <a:tr h="370840">
                <a:tc>
                  <a:txBody>
                    <a:bodyPr/>
                    <a:lstStyle/>
                    <a:p>
                      <a:r>
                        <a:rPr lang="en-US" dirty="0" smtClean="0"/>
                        <a:t>Data element</a:t>
                      </a:r>
                      <a:endParaRPr lang="en-US" dirty="0"/>
                    </a:p>
                  </a:txBody>
                  <a:tcPr/>
                </a:tc>
                <a:tc>
                  <a:txBody>
                    <a:bodyPr/>
                    <a:lstStyle/>
                    <a:p>
                      <a:r>
                        <a:rPr lang="en-US" dirty="0" smtClean="0"/>
                        <a:t>Comments</a:t>
                      </a:r>
                      <a:endParaRPr lang="en-US" dirty="0"/>
                    </a:p>
                  </a:txBody>
                  <a:tcPr/>
                </a:tc>
              </a:tr>
              <a:tr h="370840">
                <a:tc>
                  <a:txBody>
                    <a:bodyPr/>
                    <a:lstStyle/>
                    <a:p>
                      <a:r>
                        <a:rPr lang="en-US" b="1" dirty="0" smtClean="0">
                          <a:solidFill>
                            <a:srgbClr val="FF0000"/>
                          </a:solidFill>
                        </a:rPr>
                        <a:t>E.164</a:t>
                      </a:r>
                      <a:r>
                        <a:rPr lang="en-US" b="1" baseline="0" dirty="0" smtClean="0">
                          <a:solidFill>
                            <a:srgbClr val="FF0000"/>
                          </a:solidFill>
                        </a:rPr>
                        <a:t> number</a:t>
                      </a:r>
                      <a:endParaRPr lang="en-US" b="1" dirty="0">
                        <a:solidFill>
                          <a:srgbClr val="FF0000"/>
                        </a:solidFill>
                      </a:endParaRPr>
                    </a:p>
                  </a:txBody>
                  <a:tcPr/>
                </a:tc>
                <a:tc>
                  <a:txBody>
                    <a:bodyPr/>
                    <a:lstStyle/>
                    <a:p>
                      <a:r>
                        <a:rPr lang="en-US" b="1" dirty="0" smtClean="0">
                          <a:solidFill>
                            <a:srgbClr val="FF0000"/>
                          </a:solidFill>
                        </a:rPr>
                        <a:t>key</a:t>
                      </a:r>
                      <a:endParaRPr lang="en-US" b="1" dirty="0">
                        <a:solidFill>
                          <a:srgbClr val="FF0000"/>
                        </a:solidFill>
                      </a:endParaRPr>
                    </a:p>
                  </a:txBody>
                  <a:tcPr/>
                </a:tc>
              </a:tr>
              <a:tr h="370840">
                <a:tc>
                  <a:txBody>
                    <a:bodyPr/>
                    <a:lstStyle/>
                    <a:p>
                      <a:r>
                        <a:rPr lang="en-US" b="1" dirty="0" smtClean="0"/>
                        <a:t>OCN</a:t>
                      </a:r>
                      <a:endParaRPr lang="en-US" b="1" dirty="0"/>
                    </a:p>
                  </a:txBody>
                  <a:tcPr/>
                </a:tc>
                <a:tc>
                  <a:txBody>
                    <a:bodyPr/>
                    <a:lstStyle/>
                    <a:p>
                      <a:r>
                        <a:rPr lang="en-US" dirty="0" smtClean="0"/>
                        <a:t>several for different media &amp; geographic</a:t>
                      </a:r>
                      <a:r>
                        <a:rPr lang="en-US" baseline="0" dirty="0" smtClean="0"/>
                        <a:t> scope?</a:t>
                      </a:r>
                      <a:endParaRPr lang="en-US" dirty="0"/>
                    </a:p>
                  </a:txBody>
                  <a:tcPr/>
                </a:tc>
              </a:tr>
              <a:tr h="370840">
                <a:tc>
                  <a:txBody>
                    <a:bodyPr/>
                    <a:lstStyle/>
                    <a:p>
                      <a:r>
                        <a:rPr lang="en-US" dirty="0" smtClean="0"/>
                        <a:t>URL</a:t>
                      </a:r>
                      <a:endParaRPr lang="en-US" dirty="0"/>
                    </a:p>
                  </a:txBody>
                  <a:tcPr/>
                </a:tc>
                <a:tc>
                  <a:txBody>
                    <a:bodyPr/>
                    <a:lstStyle/>
                    <a:p>
                      <a:r>
                        <a:rPr lang="en-US" dirty="0" smtClean="0"/>
                        <a:t>routing</a:t>
                      </a:r>
                      <a:r>
                        <a:rPr lang="en-US" baseline="0" dirty="0" smtClean="0"/>
                        <a:t> URL</a:t>
                      </a:r>
                      <a:endParaRPr lang="en-US" dirty="0"/>
                    </a:p>
                  </a:txBody>
                  <a:tcPr/>
                </a:tc>
              </a:tr>
              <a:tr h="370840">
                <a:tc>
                  <a:txBody>
                    <a:bodyPr/>
                    <a:lstStyle/>
                    <a:p>
                      <a:r>
                        <a:rPr lang="en-US" b="1" dirty="0" smtClean="0"/>
                        <a:t>Expiration</a:t>
                      </a:r>
                      <a:r>
                        <a:rPr lang="en-US" b="1" baseline="0" dirty="0" smtClean="0"/>
                        <a:t> date</a:t>
                      </a:r>
                      <a:endParaRPr lang="en-US" b="1" dirty="0"/>
                    </a:p>
                  </a:txBody>
                  <a:tcPr/>
                </a:tc>
                <a:tc>
                  <a:txBody>
                    <a:bodyPr/>
                    <a:lstStyle/>
                    <a:p>
                      <a:r>
                        <a:rPr lang="en-US" dirty="0" smtClean="0"/>
                        <a:t>if</a:t>
                      </a:r>
                      <a:r>
                        <a:rPr lang="en-US" baseline="0" dirty="0" smtClean="0"/>
                        <a:t> records expire</a:t>
                      </a:r>
                      <a:endParaRPr lang="en-US" dirty="0"/>
                    </a:p>
                  </a:txBody>
                  <a:tcPr/>
                </a:tc>
              </a:tr>
              <a:tr h="370840">
                <a:tc>
                  <a:txBody>
                    <a:bodyPr/>
                    <a:lstStyle/>
                    <a:p>
                      <a:r>
                        <a:rPr lang="en-US" dirty="0" smtClean="0"/>
                        <a:t>Type</a:t>
                      </a:r>
                      <a:r>
                        <a:rPr lang="en-US" baseline="0" dirty="0" smtClean="0"/>
                        <a:t> of number</a:t>
                      </a:r>
                      <a:endParaRPr lang="en-US" dirty="0"/>
                    </a:p>
                  </a:txBody>
                  <a:tcPr/>
                </a:tc>
                <a:tc>
                  <a:txBody>
                    <a:bodyPr/>
                    <a:lstStyle/>
                    <a:p>
                      <a:r>
                        <a:rPr lang="en-US" dirty="0" smtClean="0"/>
                        <a:t>mobile, landline (TCPA),</a:t>
                      </a:r>
                      <a:r>
                        <a:rPr lang="en-US" baseline="0" dirty="0" smtClean="0"/>
                        <a:t> prison, hotel</a:t>
                      </a:r>
                      <a:endParaRPr lang="en-US" dirty="0"/>
                    </a:p>
                  </a:txBody>
                  <a:tcPr/>
                </a:tc>
              </a:tr>
              <a:tr h="370840">
                <a:tc>
                  <a:txBody>
                    <a:bodyPr/>
                    <a:lstStyle/>
                    <a:p>
                      <a:r>
                        <a:rPr lang="en-US" dirty="0" smtClean="0"/>
                        <a:t>Media</a:t>
                      </a:r>
                      <a:endParaRPr lang="en-US" dirty="0"/>
                    </a:p>
                  </a:txBody>
                  <a:tcPr/>
                </a:tc>
                <a:tc>
                  <a:txBody>
                    <a:bodyPr/>
                    <a:lstStyle/>
                    <a:p>
                      <a:r>
                        <a:rPr lang="en-US" dirty="0" smtClean="0"/>
                        <a:t>voice, video (ASL!), text</a:t>
                      </a:r>
                      <a:endParaRPr lang="en-US" dirty="0"/>
                    </a:p>
                  </a:txBody>
                  <a:tcPr/>
                </a:tc>
              </a:tr>
              <a:tr h="370840">
                <a:tc>
                  <a:txBody>
                    <a:bodyPr/>
                    <a:lstStyle/>
                    <a:p>
                      <a:r>
                        <a:rPr lang="en-US" dirty="0" smtClean="0"/>
                        <a:t>Rough</a:t>
                      </a:r>
                      <a:r>
                        <a:rPr lang="en-US" baseline="0" dirty="0" smtClean="0"/>
                        <a:t> location</a:t>
                      </a:r>
                      <a:endParaRPr lang="en-US" dirty="0"/>
                    </a:p>
                  </a:txBody>
                  <a:tcPr/>
                </a:tc>
                <a:tc>
                  <a:txBody>
                    <a:bodyPr/>
                    <a:lstStyle/>
                    <a:p>
                      <a:r>
                        <a:rPr lang="en-US" dirty="0" smtClean="0"/>
                        <a:t>e.g.,</a:t>
                      </a:r>
                      <a:r>
                        <a:rPr lang="en-US" baseline="0" dirty="0" smtClean="0"/>
                        <a:t> ZIP+4 (for 311)</a:t>
                      </a:r>
                      <a:endParaRPr lang="en-US" dirty="0"/>
                    </a:p>
                  </a:txBody>
                  <a:tcPr/>
                </a:tc>
              </a:tr>
              <a:tr h="370840">
                <a:tc>
                  <a:txBody>
                    <a:bodyPr/>
                    <a:lstStyle/>
                    <a:p>
                      <a:r>
                        <a:rPr lang="en-US" dirty="0" smtClean="0"/>
                        <a:t>Public key</a:t>
                      </a:r>
                      <a:endParaRPr lang="en-US" dirty="0"/>
                    </a:p>
                  </a:txBody>
                  <a:tcPr/>
                </a:tc>
                <a:tc>
                  <a:txBody>
                    <a:bodyPr/>
                    <a:lstStyle/>
                    <a:p>
                      <a:r>
                        <a:rPr lang="en-US" dirty="0" smtClean="0"/>
                        <a:t>for STIR</a:t>
                      </a:r>
                      <a:endParaRPr lang="en-US" dirty="0"/>
                    </a:p>
                  </a:txBody>
                  <a:tcPr/>
                </a:tc>
              </a:tr>
              <a:tr h="370840">
                <a:tc>
                  <a:txBody>
                    <a:bodyPr/>
                    <a:lstStyle/>
                    <a:p>
                      <a:r>
                        <a:rPr lang="en-US" dirty="0" err="1" smtClean="0"/>
                        <a:t>whois</a:t>
                      </a:r>
                      <a:r>
                        <a:rPr lang="en-US" dirty="0" smtClean="0"/>
                        <a:t> record</a:t>
                      </a:r>
                      <a:endParaRPr lang="en-US" dirty="0"/>
                    </a:p>
                  </a:txBody>
                  <a:tcPr/>
                </a:tc>
                <a:tc>
                  <a:txBody>
                    <a:bodyPr/>
                    <a:lstStyle/>
                    <a:p>
                      <a:r>
                        <a:rPr lang="en-US" dirty="0" smtClean="0"/>
                        <a:t>similar</a:t>
                      </a:r>
                      <a:r>
                        <a:rPr lang="en-US" baseline="0" dirty="0" smtClean="0"/>
                        <a:t> to domain name?</a:t>
                      </a:r>
                      <a:endParaRPr lang="en-US" dirty="0"/>
                    </a:p>
                  </a:txBody>
                  <a:tcPr/>
                </a:tc>
              </a:tr>
              <a:tr h="370840">
                <a:tc>
                  <a:txBody>
                    <a:bodyPr/>
                    <a:lstStyle/>
                    <a:p>
                      <a:r>
                        <a:rPr lang="en-US" dirty="0" smtClean="0"/>
                        <a:t>Log</a:t>
                      </a:r>
                      <a:r>
                        <a:rPr lang="en-US" baseline="0" dirty="0" smtClean="0"/>
                        <a:t> entries (who, what, when)</a:t>
                      </a:r>
                      <a:endParaRPr lang="en-US" dirty="0"/>
                    </a:p>
                  </a:txBody>
                  <a:tcPr/>
                </a:tc>
                <a:tc>
                  <a:txBody>
                    <a:bodyPr/>
                    <a:lstStyle/>
                    <a:p>
                      <a:r>
                        <a:rPr lang="en-US" dirty="0" smtClean="0"/>
                        <a:t>need</a:t>
                      </a:r>
                      <a:r>
                        <a:rPr lang="en-US" baseline="0" dirty="0" smtClean="0"/>
                        <a:t> to be visible?</a:t>
                      </a:r>
                      <a:endParaRPr lang="en-US" dirty="0"/>
                    </a:p>
                  </a:txBody>
                  <a:tcPr/>
                </a:tc>
              </a:tr>
              <a:tr h="370840">
                <a:tc>
                  <a:txBody>
                    <a:bodyPr/>
                    <a:lstStyle/>
                    <a:p>
                      <a:r>
                        <a:rPr lang="en-US" dirty="0" smtClean="0"/>
                        <a:t>?</a:t>
                      </a:r>
                      <a:endParaRPr lang="en-US" dirty="0"/>
                    </a:p>
                  </a:txBody>
                  <a:tcPr/>
                </a:tc>
                <a:tc>
                  <a:txBody>
                    <a:bodyPr/>
                    <a:lstStyle/>
                    <a:p>
                      <a:endParaRPr lang="en-US" dirty="0"/>
                    </a:p>
                  </a:txBody>
                  <a:tcPr/>
                </a:tc>
              </a:tr>
            </a:tbl>
          </a:graphicData>
        </a:graphic>
      </p:graphicFrame>
      <p:sp>
        <p:nvSpPr>
          <p:cNvPr id="7" name="Wave 6"/>
          <p:cNvSpPr/>
          <p:nvPr/>
        </p:nvSpPr>
        <p:spPr>
          <a:xfrm>
            <a:off x="3429001" y="6191250"/>
            <a:ext cx="1952625" cy="666750"/>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most optional</a:t>
            </a:r>
            <a:endParaRPr lang="en-US" dirty="0"/>
          </a:p>
        </p:txBody>
      </p:sp>
    </p:spTree>
    <p:extLst>
      <p:ext uri="{BB962C8B-B14F-4D97-AF65-F5344CB8AC3E}">
        <p14:creationId xmlns:p14="http://schemas.microsoft.com/office/powerpoint/2010/main" val="37132035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But we’ll talk about</a:t>
            </a:r>
            <a:endParaRPr lang="en-US" dirty="0"/>
          </a:p>
        </p:txBody>
      </p:sp>
      <p:sp>
        <p:nvSpPr>
          <p:cNvPr id="2" name="Content Placeholder 1"/>
          <p:cNvSpPr>
            <a:spLocks noGrp="1"/>
          </p:cNvSpPr>
          <p:nvPr>
            <p:ph idx="1"/>
          </p:nvPr>
        </p:nvSpPr>
        <p:spPr/>
        <p:txBody>
          <a:bodyPr/>
          <a:lstStyle/>
          <a:p>
            <a:r>
              <a:rPr lang="en-US" dirty="0" smtClean="0"/>
              <a:t>Architecture transitions</a:t>
            </a:r>
          </a:p>
          <a:p>
            <a:r>
              <a:rPr lang="en-US" dirty="0" smtClean="0"/>
              <a:t>Legacy services</a:t>
            </a:r>
          </a:p>
          <a:p>
            <a:r>
              <a:rPr lang="en-US" dirty="0" smtClean="0"/>
              <a:t>Phone numbers and communication identifiers</a:t>
            </a:r>
          </a:p>
          <a:p>
            <a:r>
              <a:rPr lang="en-US" dirty="0" smtClean="0"/>
              <a:t>Robocalls</a:t>
            </a:r>
          </a:p>
          <a:p>
            <a:r>
              <a:rPr lang="en-US" dirty="0" smtClean="0"/>
              <a:t>NG911</a:t>
            </a:r>
          </a:p>
          <a:p>
            <a:r>
              <a:rPr lang="en-US" dirty="0" smtClean="0"/>
              <a:t>Functionally-equivalent communication</a:t>
            </a:r>
          </a:p>
          <a:p>
            <a:endParaRPr lang="en-US" dirty="0" smtClean="0"/>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pPr/>
              <a:t>3</a:t>
            </a:fld>
            <a:endParaRPr lang="en-US"/>
          </a:p>
        </p:txBody>
      </p:sp>
    </p:spTree>
    <p:extLst>
      <p:ext uri="{BB962C8B-B14F-4D97-AF65-F5344CB8AC3E}">
        <p14:creationId xmlns:p14="http://schemas.microsoft.com/office/powerpoint/2010/main" val="2754254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Porting: end user initiated</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30</a:t>
            </a:fld>
            <a:endParaRPr lang="en-US"/>
          </a:p>
        </p:txBody>
      </p:sp>
      <p:sp>
        <p:nvSpPr>
          <p:cNvPr id="6" name="Magnetic Disk 5"/>
          <p:cNvSpPr/>
          <p:nvPr/>
        </p:nvSpPr>
        <p:spPr>
          <a:xfrm>
            <a:off x="4019657" y="1905053"/>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7" name="Rounded Rectangle 6"/>
          <p:cNvSpPr/>
          <p:nvPr/>
        </p:nvSpPr>
        <p:spPr>
          <a:xfrm>
            <a:off x="5246687" y="3999214"/>
            <a:ext cx="1190625" cy="1111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ONSP</a:t>
            </a:r>
            <a:endParaRPr lang="en-US" dirty="0"/>
          </a:p>
        </p:txBody>
      </p:sp>
      <p:cxnSp>
        <p:nvCxnSpPr>
          <p:cNvPr id="10" name="Straight Arrow Connector 9"/>
          <p:cNvCxnSpPr>
            <a:stCxn id="12" idx="0"/>
            <a:endCxn id="6" idx="2"/>
          </p:cNvCxnSpPr>
          <p:nvPr/>
        </p:nvCxnSpPr>
        <p:spPr>
          <a:xfrm flipV="1">
            <a:off x="2273204" y="2478544"/>
            <a:ext cx="1746453" cy="15206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3713" y="2433834"/>
            <a:ext cx="2281995" cy="646331"/>
          </a:xfrm>
          <a:prstGeom prst="rect">
            <a:avLst/>
          </a:prstGeom>
          <a:noFill/>
        </p:spPr>
        <p:txBody>
          <a:bodyPr wrap="none" rtlCol="0">
            <a:spAutoFit/>
          </a:bodyPr>
          <a:lstStyle/>
          <a:p>
            <a:pPr algn="ctr"/>
            <a:r>
              <a:rPr lang="en-US" dirty="0" smtClean="0"/>
              <a:t>“change 212 555 1234</a:t>
            </a:r>
          </a:p>
          <a:p>
            <a:pPr algn="ctr"/>
            <a:r>
              <a:rPr lang="en-US" dirty="0" smtClean="0"/>
              <a:t>OCN to N”</a:t>
            </a:r>
            <a:endParaRPr lang="en-US" dirty="0"/>
          </a:p>
        </p:txBody>
      </p:sp>
      <p:pic>
        <p:nvPicPr>
          <p:cNvPr id="12" name="Picture 11"/>
          <p:cNvPicPr>
            <a:picLocks noChangeAspect="1"/>
          </p:cNvPicPr>
          <p:nvPr/>
        </p:nvPicPr>
        <p:blipFill>
          <a:blip r:embed="rId2"/>
          <a:stretch>
            <a:fillRect/>
          </a:stretch>
        </p:blipFill>
        <p:spPr>
          <a:xfrm>
            <a:off x="1307906" y="3999214"/>
            <a:ext cx="1930595" cy="1780974"/>
          </a:xfrm>
          <a:prstGeom prst="rect">
            <a:avLst/>
          </a:prstGeom>
        </p:spPr>
      </p:pic>
      <p:sp>
        <p:nvSpPr>
          <p:cNvPr id="14" name="Rounded Rectangle 13"/>
          <p:cNvSpPr/>
          <p:nvPr/>
        </p:nvSpPr>
        <p:spPr>
          <a:xfrm>
            <a:off x="6716711" y="1968913"/>
            <a:ext cx="1190625" cy="1111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NNSP (N)</a:t>
            </a:r>
            <a:endParaRPr lang="en-US" dirty="0"/>
          </a:p>
        </p:txBody>
      </p:sp>
      <p:cxnSp>
        <p:nvCxnSpPr>
          <p:cNvPr id="16" name="Straight Arrow Connector 15"/>
          <p:cNvCxnSpPr>
            <a:stCxn id="6" idx="3"/>
            <a:endCxn id="7" idx="0"/>
          </p:cNvCxnSpPr>
          <p:nvPr/>
        </p:nvCxnSpPr>
        <p:spPr>
          <a:xfrm>
            <a:off x="4518079" y="3052037"/>
            <a:ext cx="1323921" cy="947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4"/>
            <a:endCxn id="14" idx="1"/>
          </p:cNvCxnSpPr>
          <p:nvPr/>
        </p:nvCxnSpPr>
        <p:spPr>
          <a:xfrm>
            <a:off x="5016500" y="2478544"/>
            <a:ext cx="1700211" cy="45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19922" y="5318523"/>
            <a:ext cx="2752902" cy="92333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dirty="0" smtClean="0"/>
              <a:t>notification:</a:t>
            </a:r>
          </a:p>
          <a:p>
            <a:pPr algn="ctr"/>
            <a:r>
              <a:rPr lang="en-US" dirty="0" smtClean="0"/>
              <a:t>212 555 1234</a:t>
            </a:r>
          </a:p>
          <a:p>
            <a:pPr algn="ctr"/>
            <a:r>
              <a:rPr lang="en-US" dirty="0" smtClean="0"/>
              <a:t>wants to change OCN to N”</a:t>
            </a:r>
            <a:endParaRPr lang="en-US" dirty="0"/>
          </a:p>
        </p:txBody>
      </p:sp>
    </p:spTree>
    <p:extLst>
      <p:ext uri="{BB962C8B-B14F-4D97-AF65-F5344CB8AC3E}">
        <p14:creationId xmlns:p14="http://schemas.microsoft.com/office/powerpoint/2010/main" val="2909930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MODERN</a:t>
            </a:r>
            <a:endParaRPr lang="en-US" dirty="0"/>
          </a:p>
        </p:txBody>
      </p:sp>
      <p:sp>
        <p:nvSpPr>
          <p:cNvPr id="3" name="Content Placeholder 2"/>
          <p:cNvSpPr>
            <a:spLocks noGrp="1"/>
          </p:cNvSpPr>
          <p:nvPr>
            <p:ph idx="1"/>
          </p:nvPr>
        </p:nvSpPr>
        <p:spPr/>
        <p:txBody>
          <a:bodyPr/>
          <a:lstStyle/>
          <a:p>
            <a:r>
              <a:rPr lang="en-US" dirty="0" smtClean="0"/>
              <a:t>“Birds of a Feather” meeting held at Dallas IETF 92 meeting</a:t>
            </a:r>
          </a:p>
          <a:p>
            <a:r>
              <a:rPr lang="en-US" dirty="0" smtClean="0"/>
              <a:t>General interest in exploring protocol space</a:t>
            </a:r>
          </a:p>
          <a:p>
            <a:r>
              <a:rPr lang="en-US" dirty="0" smtClean="0"/>
              <a:t>Also: ATIS document on protocol </a:t>
            </a:r>
            <a:r>
              <a:rPr lang="en-US" dirty="0" err="1" smtClean="0"/>
              <a:t>testbed</a:t>
            </a:r>
            <a:endParaRPr lang="en-US" dirty="0"/>
          </a:p>
        </p:txBody>
      </p:sp>
      <p:pic>
        <p:nvPicPr>
          <p:cNvPr id="4" name="Picture 3"/>
          <p:cNvPicPr>
            <a:picLocks noChangeAspect="1"/>
          </p:cNvPicPr>
          <p:nvPr/>
        </p:nvPicPr>
        <p:blipFill>
          <a:blip r:embed="rId2"/>
          <a:stretch>
            <a:fillRect/>
          </a:stretch>
        </p:blipFill>
        <p:spPr>
          <a:xfrm>
            <a:off x="4724400" y="2476500"/>
            <a:ext cx="4419600" cy="3937000"/>
          </a:xfrm>
          <a:prstGeom prst="rect">
            <a:avLst/>
          </a:prstGeom>
        </p:spPr>
      </p:pic>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31</a:t>
            </a:fld>
            <a:endParaRPr lang="en-US"/>
          </a:p>
        </p:txBody>
      </p:sp>
    </p:spTree>
    <p:extLst>
      <p:ext uri="{BB962C8B-B14F-4D97-AF65-F5344CB8AC3E}">
        <p14:creationId xmlns:p14="http://schemas.microsoft.com/office/powerpoint/2010/main" val="27872460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MODERN charter</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MODERN working group will define a set of Internet-based mechanisms for the purposes of managing and resolving telephone numbers (TNs) in an IP environment</a:t>
            </a:r>
            <a:r>
              <a:rPr lang="en-US" dirty="0" smtClean="0"/>
              <a:t>. …</a:t>
            </a:r>
            <a:r>
              <a:rPr lang="en-US" dirty="0"/>
              <a:t> </a:t>
            </a:r>
            <a:r>
              <a:rPr lang="en-US" dirty="0" smtClean="0"/>
              <a:t>The </a:t>
            </a:r>
            <a:r>
              <a:rPr lang="en-US" dirty="0"/>
              <a:t>traditional model of a TN having an association to a single service provider and a single application is breaking down. </a:t>
            </a:r>
            <a:r>
              <a:rPr lang="en-US" dirty="0" smtClean="0"/>
              <a:t> … its </a:t>
            </a:r>
            <a:r>
              <a:rPr lang="en-US" dirty="0"/>
              <a:t>use as an identifier for an individual or an organization will remain for some time. Devices, applications, and network tools increasingly need to manage TNs, including requesting and acquiring TN delegations from authorities.  A sample of problems with existing mechanisms include</a:t>
            </a:r>
            <a:r>
              <a:rPr lang="en-US" dirty="0" smtClean="0"/>
              <a:t>:</a:t>
            </a:r>
          </a:p>
          <a:p>
            <a:pPr>
              <a:buFont typeface="Arial"/>
              <a:buChar char="•"/>
            </a:pPr>
            <a:r>
              <a:rPr lang="en-US" dirty="0" smtClean="0">
                <a:solidFill>
                  <a:srgbClr val="AB620E"/>
                </a:solidFill>
              </a:rPr>
              <a:t>lack </a:t>
            </a:r>
            <a:r>
              <a:rPr lang="en-US" dirty="0">
                <a:solidFill>
                  <a:srgbClr val="AB620E"/>
                </a:solidFill>
              </a:rPr>
              <a:t>of flexibility</a:t>
            </a:r>
            <a:r>
              <a:rPr lang="en-US" dirty="0"/>
              <a:t> (for example, it can be difficult to add fields without a very elaborate and lengthy process typically spanning years) </a:t>
            </a:r>
            <a:endParaRPr lang="en-US" dirty="0" smtClean="0"/>
          </a:p>
          <a:p>
            <a:pPr>
              <a:buFont typeface="Arial"/>
              <a:buChar char="•"/>
            </a:pPr>
            <a:r>
              <a:rPr lang="en-US" dirty="0" smtClean="0">
                <a:solidFill>
                  <a:srgbClr val="AB620E"/>
                </a:solidFill>
              </a:rPr>
              <a:t>lack </a:t>
            </a:r>
            <a:r>
              <a:rPr lang="en-US" dirty="0">
                <a:solidFill>
                  <a:srgbClr val="AB620E"/>
                </a:solidFill>
              </a:rPr>
              <a:t>of distribution</a:t>
            </a:r>
            <a:r>
              <a:rPr lang="en-US" dirty="0"/>
              <a:t> (for example, it is hard or impossible to have more than one administrator for each database</a:t>
            </a:r>
            <a:r>
              <a:rPr lang="en-US" dirty="0" smtClean="0"/>
              <a:t>)</a:t>
            </a:r>
          </a:p>
          <a:p>
            <a:pPr>
              <a:buFont typeface="Arial"/>
              <a:buChar char="•"/>
            </a:pPr>
            <a:r>
              <a:rPr lang="en-US" dirty="0" smtClean="0">
                <a:solidFill>
                  <a:srgbClr val="AB620E"/>
                </a:solidFill>
              </a:rPr>
              <a:t>complexity</a:t>
            </a:r>
            <a:r>
              <a:rPr lang="en-US" dirty="0" smtClean="0"/>
              <a:t> </a:t>
            </a:r>
            <a:r>
              <a:rPr lang="en-US" dirty="0"/>
              <a:t>(</a:t>
            </a:r>
            <a:r>
              <a:rPr lang="en-US" dirty="0" smtClean="0"/>
              <a:t>leading</a:t>
            </a:r>
            <a:r>
              <a:rPr lang="en-US" dirty="0"/>
              <a:t> </a:t>
            </a:r>
            <a:r>
              <a:rPr lang="en-US" dirty="0" smtClean="0"/>
              <a:t>… </a:t>
            </a:r>
            <a:r>
              <a:rPr lang="en-US" dirty="0"/>
              <a:t>to </a:t>
            </a:r>
            <a:r>
              <a:rPr lang="en-US" dirty="0" smtClean="0"/>
              <a:t>… rural </a:t>
            </a:r>
            <a:r>
              <a:rPr lang="en-US" dirty="0"/>
              <a:t>call completion </a:t>
            </a:r>
            <a:r>
              <a:rPr lang="en-US" dirty="0" smtClean="0"/>
              <a:t>problems …)</a:t>
            </a:r>
          </a:p>
          <a:p>
            <a:pPr>
              <a:buFont typeface="Arial"/>
              <a:buChar char="•"/>
            </a:pPr>
            <a:r>
              <a:rPr lang="en-US" dirty="0" smtClean="0">
                <a:solidFill>
                  <a:srgbClr val="AB620E"/>
                </a:solidFill>
              </a:rPr>
              <a:t>difficulty </a:t>
            </a:r>
            <a:r>
              <a:rPr lang="en-US" dirty="0">
                <a:solidFill>
                  <a:srgbClr val="AB620E"/>
                </a:solidFill>
              </a:rPr>
              <a:t>of adopting more modern allocation </a:t>
            </a:r>
            <a:r>
              <a:rPr lang="en-US" dirty="0"/>
              <a:t>(e.g., "blocks" of 1) and </a:t>
            </a:r>
            <a:r>
              <a:rPr lang="en-US" dirty="0">
                <a:solidFill>
                  <a:srgbClr val="AB620E"/>
                </a:solidFill>
              </a:rPr>
              <a:t>porting mechanisms </a:t>
            </a:r>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32</a:t>
            </a:fld>
            <a:endParaRPr lang="en-US"/>
          </a:p>
        </p:txBody>
      </p:sp>
    </p:spTree>
    <p:extLst>
      <p:ext uri="{BB962C8B-B14F-4D97-AF65-F5344CB8AC3E}">
        <p14:creationId xmlns:p14="http://schemas.microsoft.com/office/powerpoint/2010/main" val="34586104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MODERN charter</a:t>
            </a:r>
            <a:endParaRPr lang="en-US" dirty="0"/>
          </a:p>
        </p:txBody>
      </p:sp>
      <p:sp>
        <p:nvSpPr>
          <p:cNvPr id="3" name="Content Placeholder 2"/>
          <p:cNvSpPr>
            <a:spLocks noGrp="1"/>
          </p:cNvSpPr>
          <p:nvPr>
            <p:ph idx="1"/>
          </p:nvPr>
        </p:nvSpPr>
        <p:spPr>
          <a:ln>
            <a:solidFill>
              <a:schemeClr val="accent2">
                <a:lumMod val="75000"/>
              </a:schemeClr>
            </a:solidFill>
          </a:ln>
        </p:spPr>
        <p:txBody>
          <a:bodyPr>
            <a:normAutofit fontScale="92500" lnSpcReduction="20000"/>
          </a:bodyPr>
          <a:lstStyle/>
          <a:p>
            <a:pPr>
              <a:buFont typeface="Arial"/>
              <a:buChar char="•"/>
            </a:pPr>
            <a:r>
              <a:rPr lang="en-US" dirty="0"/>
              <a:t>The work of this group will focus on </a:t>
            </a:r>
            <a:r>
              <a:rPr lang="en-US" b="1" dirty="0"/>
              <a:t>TNs, as defined in RFC3966</a:t>
            </a:r>
            <a:r>
              <a:rPr lang="en-US" dirty="0"/>
              <a:t>, and </a:t>
            </a:r>
            <a:r>
              <a:rPr lang="en-US" b="1" dirty="0"/>
              <a:t>blocks of TNs</a:t>
            </a:r>
            <a:r>
              <a:rPr lang="en-US" dirty="0"/>
              <a:t>, that are used to initiate communication with another user of a service. </a:t>
            </a:r>
            <a:r>
              <a:rPr lang="en-US" dirty="0" smtClean="0"/>
              <a:t>… </a:t>
            </a:r>
            <a:r>
              <a:rPr lang="en-US" dirty="0"/>
              <a:t>There is an expectation that aspects of the architecture and protocols defined by the working group will be reusable for other user-focused identifiers</a:t>
            </a:r>
            <a:r>
              <a:rPr lang="en-US" dirty="0" smtClean="0"/>
              <a:t>. …. </a:t>
            </a:r>
            <a:r>
              <a:rPr lang="en-US" dirty="0"/>
              <a:t>Solutions and mechanisms created by the working group will be flexible enough to </a:t>
            </a:r>
            <a:r>
              <a:rPr lang="en-US" i="1" dirty="0"/>
              <a:t>accommodate different policies</a:t>
            </a:r>
            <a:r>
              <a:rPr lang="en-US" dirty="0"/>
              <a:t>, e.g., by different regulatory </a:t>
            </a:r>
            <a:r>
              <a:rPr lang="en-US" dirty="0" smtClean="0"/>
              <a:t>agencies.</a:t>
            </a:r>
          </a:p>
          <a:p>
            <a:pPr>
              <a:buFont typeface="Arial"/>
              <a:buChar char="•"/>
            </a:pPr>
            <a:r>
              <a:rPr lang="en-US" dirty="0" smtClean="0">
                <a:solidFill>
                  <a:schemeClr val="accent1">
                    <a:lumMod val="75000"/>
                  </a:schemeClr>
                </a:solidFill>
              </a:rPr>
              <a:t>An </a:t>
            </a:r>
            <a:r>
              <a:rPr lang="en-US" dirty="0">
                <a:solidFill>
                  <a:schemeClr val="accent1">
                    <a:lumMod val="75000"/>
                  </a:schemeClr>
                </a:solidFill>
              </a:rPr>
              <a:t>architecture overview, including high level requirements and security/privacy considerations </a:t>
            </a:r>
            <a:endParaRPr lang="en-US" dirty="0" smtClean="0">
              <a:solidFill>
                <a:schemeClr val="accent1">
                  <a:lumMod val="75000"/>
                </a:schemeClr>
              </a:solidFill>
            </a:endParaRPr>
          </a:p>
          <a:p>
            <a:pPr>
              <a:buFont typeface="Arial"/>
              <a:buChar char="•"/>
            </a:pPr>
            <a:r>
              <a:rPr lang="en-US" dirty="0" smtClean="0">
                <a:solidFill>
                  <a:schemeClr val="accent1">
                    <a:lumMod val="75000"/>
                  </a:schemeClr>
                </a:solidFill>
              </a:rPr>
              <a:t>A </a:t>
            </a:r>
            <a:r>
              <a:rPr lang="en-US" dirty="0">
                <a:solidFill>
                  <a:schemeClr val="accent1">
                    <a:lumMod val="75000"/>
                  </a:schemeClr>
                </a:solidFill>
              </a:rPr>
              <a:t>description of the enrollment processes for existing and new TNs including any modifications to metadata related to those </a:t>
            </a:r>
            <a:r>
              <a:rPr lang="en-US" dirty="0" smtClean="0">
                <a:solidFill>
                  <a:schemeClr val="accent1">
                    <a:lumMod val="75000"/>
                  </a:schemeClr>
                </a:solidFill>
              </a:rPr>
              <a:t>TNs</a:t>
            </a:r>
          </a:p>
          <a:p>
            <a:pPr>
              <a:buFont typeface="Arial"/>
              <a:buChar char="•"/>
            </a:pPr>
            <a:r>
              <a:rPr lang="en-US" dirty="0" smtClean="0">
                <a:solidFill>
                  <a:schemeClr val="accent1">
                    <a:lumMod val="75000"/>
                  </a:schemeClr>
                </a:solidFill>
              </a:rPr>
              <a:t>A </a:t>
            </a:r>
            <a:r>
              <a:rPr lang="en-US" dirty="0">
                <a:solidFill>
                  <a:schemeClr val="accent1">
                    <a:lumMod val="75000"/>
                  </a:schemeClr>
                </a:solidFill>
              </a:rPr>
              <a:t>description of protocol mechanisms for accessing contact information associated with </a:t>
            </a:r>
            <a:r>
              <a:rPr lang="en-US" dirty="0" smtClean="0">
                <a:solidFill>
                  <a:schemeClr val="accent1">
                    <a:lumMod val="75000"/>
                  </a:schemeClr>
                </a:solidFill>
              </a:rPr>
              <a:t>enrollments</a:t>
            </a:r>
          </a:p>
          <a:p>
            <a:pPr>
              <a:buFont typeface="Arial"/>
              <a:buChar char="•"/>
            </a:pPr>
            <a:r>
              <a:rPr lang="en-US" dirty="0" smtClean="0">
                <a:solidFill>
                  <a:schemeClr val="accent1">
                    <a:lumMod val="75000"/>
                  </a:schemeClr>
                </a:solidFill>
              </a:rPr>
              <a:t>A </a:t>
            </a:r>
            <a:r>
              <a:rPr lang="en-US" dirty="0">
                <a:solidFill>
                  <a:schemeClr val="accent1">
                    <a:lumMod val="75000"/>
                  </a:schemeClr>
                </a:solidFill>
              </a:rPr>
              <a:t>description of mechanisms for resolving information related to TNs </a:t>
            </a:r>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33</a:t>
            </a:fld>
            <a:endParaRPr lang="en-US"/>
          </a:p>
        </p:txBody>
      </p:sp>
    </p:spTree>
    <p:extLst>
      <p:ext uri="{BB962C8B-B14F-4D97-AF65-F5344CB8AC3E}">
        <p14:creationId xmlns:p14="http://schemas.microsoft.com/office/powerpoint/2010/main" val="149354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Pre-MODERN prototype</a:t>
            </a:r>
            <a:endParaRPr lang="en-US" dirty="0"/>
          </a:p>
        </p:txBody>
      </p:sp>
      <p:sp>
        <p:nvSpPr>
          <p:cNvPr id="3" name="Content Placeholder 2"/>
          <p:cNvSpPr>
            <a:spLocks noGrp="1"/>
          </p:cNvSpPr>
          <p:nvPr>
            <p:ph idx="1"/>
          </p:nvPr>
        </p:nvSpPr>
        <p:spPr/>
        <p:txBody>
          <a:bodyPr>
            <a:normAutofit/>
          </a:bodyPr>
          <a:lstStyle/>
          <a:p>
            <a:r>
              <a:rPr lang="en-US" dirty="0" smtClean="0"/>
              <a:t>Student semester prototype (</a:t>
            </a:r>
            <a:r>
              <a:rPr lang="en-US" dirty="0" err="1"/>
              <a:t>Akhilesh</a:t>
            </a:r>
            <a:r>
              <a:rPr lang="en-US" dirty="0"/>
              <a:t> </a:t>
            </a:r>
            <a:r>
              <a:rPr lang="en-US" dirty="0" err="1" smtClean="0"/>
              <a:t>Mantripragada</a:t>
            </a:r>
            <a:r>
              <a:rPr lang="en-US" dirty="0" smtClean="0"/>
              <a:t> &amp; </a:t>
            </a:r>
            <a:r>
              <a:rPr lang="en-US" dirty="0" err="1"/>
              <a:t>Abhyuday</a:t>
            </a:r>
            <a:r>
              <a:rPr lang="en-US" dirty="0"/>
              <a:t> </a:t>
            </a:r>
            <a:r>
              <a:rPr lang="en-US" dirty="0" err="1" smtClean="0"/>
              <a:t>Polineni</a:t>
            </a:r>
            <a:r>
              <a:rPr lang="en-US" dirty="0" smtClean="0"/>
              <a:t>, Columbia Computer Science)</a:t>
            </a:r>
          </a:p>
          <a:p>
            <a:r>
              <a:rPr lang="en-US" dirty="0" smtClean="0"/>
              <a:t>Try it yourself: north.e164.space</a:t>
            </a:r>
          </a:p>
          <a:p>
            <a:r>
              <a:rPr lang="en-US" dirty="0" smtClean="0"/>
              <a:t>Fully distributed cloud-based system (currently, 3 servers)</a:t>
            </a:r>
          </a:p>
          <a:p>
            <a:r>
              <a:rPr lang="en-US" dirty="0" smtClean="0"/>
              <a:t>Ensures that only one entity can access a number at one time</a:t>
            </a:r>
          </a:p>
          <a:p>
            <a:pPr lvl="1"/>
            <a:r>
              <a:rPr lang="en-US" dirty="0" smtClean="0"/>
              <a:t>resolves simultaneous access by majority vote</a:t>
            </a:r>
          </a:p>
          <a:p>
            <a:r>
              <a:rPr lang="en-US" dirty="0" smtClean="0"/>
              <a:t>No single point of failure</a:t>
            </a:r>
          </a:p>
          <a:p>
            <a:r>
              <a:rPr lang="en-US" dirty="0" smtClean="0"/>
              <a:t>PIN-based porting model</a:t>
            </a:r>
          </a:p>
          <a:p>
            <a:pPr lvl="1"/>
            <a:r>
              <a:rPr lang="en-US" dirty="0" smtClean="0"/>
              <a:t>consumer gets or sets PIN via web page</a:t>
            </a:r>
          </a:p>
          <a:p>
            <a:pPr lvl="1"/>
            <a:r>
              <a:rPr lang="en-US" dirty="0" smtClean="0"/>
              <a:t>provides PIN to gaining carrier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8400" y="3594101"/>
            <a:ext cx="2567479" cy="1378349"/>
          </a:xfrm>
          <a:prstGeom prst="rect">
            <a:avLst/>
          </a:prstGeom>
        </p:spPr>
      </p:pic>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34</a:t>
            </a:fld>
            <a:endParaRPr lang="en-US"/>
          </a:p>
        </p:txBody>
      </p:sp>
    </p:spTree>
    <p:extLst>
      <p:ext uri="{BB962C8B-B14F-4D97-AF65-F5344CB8AC3E}">
        <p14:creationId xmlns:p14="http://schemas.microsoft.com/office/powerpoint/2010/main" val="693957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t="-4056" b="-4056"/>
          <a:stretch>
            <a:fillRect/>
          </a:stretch>
        </p:blipFill>
        <p:spPr/>
      </p:pic>
      <p:sp>
        <p:nvSpPr>
          <p:cNvPr id="3" name="Date Placeholder 2"/>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35</a:t>
            </a:fld>
            <a:endParaRPr lang="en-US"/>
          </a:p>
        </p:txBody>
      </p:sp>
    </p:spTree>
    <p:extLst>
      <p:ext uri="{BB962C8B-B14F-4D97-AF65-F5344CB8AC3E}">
        <p14:creationId xmlns:p14="http://schemas.microsoft.com/office/powerpoint/2010/main" val="4269400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Prototype</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7463" r="-57463"/>
          <a:stretch/>
        </p:blipFill>
        <p:spPr>
          <a:xfrm>
            <a:off x="-1148953" y="1884364"/>
            <a:ext cx="7543800" cy="4022725"/>
          </a:xfrm>
        </p:spPr>
      </p:pic>
      <p:sp>
        <p:nvSpPr>
          <p:cNvPr id="3" name="Date Placeholder 2"/>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36</a:t>
            </a:fld>
            <a:endParaRPr lang="en-US"/>
          </a:p>
        </p:txBody>
      </p:sp>
    </p:spTree>
    <p:extLst>
      <p:ext uri="{BB962C8B-B14F-4D97-AF65-F5344CB8AC3E}">
        <p14:creationId xmlns:p14="http://schemas.microsoft.com/office/powerpoint/2010/main" val="2229359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Public Nuisance #1</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37</a:t>
            </a:fld>
            <a:endParaRPr lang="en-US"/>
          </a:p>
        </p:txBody>
      </p:sp>
    </p:spTree>
    <p:extLst>
      <p:ext uri="{BB962C8B-B14F-4D97-AF65-F5344CB8AC3E}">
        <p14:creationId xmlns:p14="http://schemas.microsoft.com/office/powerpoint/2010/main" val="900154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_interface_vcx.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4825388"/>
          </a:xfrm>
          <a:prstGeom prst="rect">
            <a:avLst/>
          </a:prstGeom>
        </p:spPr>
      </p:pic>
      <p:pic>
        <p:nvPicPr>
          <p:cNvPr id="6" name="Picture 5" descr="config_spoofing_713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634" y="5170914"/>
            <a:ext cx="8738055" cy="908112"/>
          </a:xfrm>
          <a:prstGeom prst="rect">
            <a:avLst/>
          </a:prstGeom>
        </p:spPr>
      </p:pic>
      <p:sp>
        <p:nvSpPr>
          <p:cNvPr id="2" name="Date Placeholder 1"/>
          <p:cNvSpPr>
            <a:spLocks noGrp="1"/>
          </p:cNvSpPr>
          <p:nvPr>
            <p:ph type="dt" sz="half" idx="10"/>
          </p:nvPr>
        </p:nvSpPr>
        <p:spPr/>
        <p:txBody>
          <a:bodyPr/>
          <a:lstStyle/>
          <a:p>
            <a:r>
              <a:rPr lang="en-US" smtClean="0"/>
              <a:t>6/24/15</a:t>
            </a:r>
            <a:endParaRPr lang="en-US"/>
          </a:p>
        </p:txBody>
      </p:sp>
      <p:sp>
        <p:nvSpPr>
          <p:cNvPr id="3" name="Footer Placeholder 2"/>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38</a:t>
            </a:fld>
            <a:endParaRPr lang="en-US"/>
          </a:p>
        </p:txBody>
      </p:sp>
    </p:spTree>
    <p:extLst>
      <p:ext uri="{BB962C8B-B14F-4D97-AF65-F5344CB8AC3E}">
        <p14:creationId xmlns:p14="http://schemas.microsoft.com/office/powerpoint/2010/main" val="323775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29397131to917328273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226" y="0"/>
            <a:ext cx="3863662" cy="6858000"/>
          </a:xfrm>
          <a:prstGeom prst="rect">
            <a:avLst/>
          </a:prstGeom>
        </p:spPr>
      </p:pic>
      <p:pic>
        <p:nvPicPr>
          <p:cNvPr id="3" name="Picture 2" descr="2129397131to917930237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2458" y="0"/>
            <a:ext cx="3857625" cy="6858000"/>
          </a:xfrm>
          <a:prstGeom prst="rect">
            <a:avLst/>
          </a:prstGeom>
        </p:spPr>
      </p:pic>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39</a:t>
            </a:fld>
            <a:endParaRPr lang="en-US"/>
          </a:p>
        </p:txBody>
      </p:sp>
    </p:spTree>
    <p:extLst>
      <p:ext uri="{BB962C8B-B14F-4D97-AF65-F5344CB8AC3E}">
        <p14:creationId xmlns:p14="http://schemas.microsoft.com/office/powerpoint/2010/main" val="125740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normAutofit/>
          </a:bodyPr>
          <a:lstStyle/>
          <a:p>
            <a:pPr eaLnBrk="1" hangingPunct="1"/>
            <a:r>
              <a:rPr lang="en-US" sz="3600">
                <a:latin typeface="Calibri" charset="0"/>
              </a:rPr>
              <a:t/>
            </a:r>
            <a:br>
              <a:rPr lang="en-US" sz="3600">
                <a:latin typeface="Calibri" charset="0"/>
              </a:rPr>
            </a:br>
            <a:r>
              <a:rPr lang="en-US" sz="3600">
                <a:latin typeface="Calibri" charset="0"/>
              </a:rPr>
              <a:t>Technology Transitions</a:t>
            </a:r>
          </a:p>
        </p:txBody>
      </p:sp>
      <p:sp>
        <p:nvSpPr>
          <p:cNvPr id="2" name="Footer Placeholder 1"/>
          <p:cNvSpPr>
            <a:spLocks noGrp="1"/>
          </p:cNvSpPr>
          <p:nvPr>
            <p:ph type="ftr" sz="quarter" idx="11"/>
          </p:nvPr>
        </p:nvSpPr>
        <p:spPr/>
        <p:txBody>
          <a:bodyPr/>
          <a:lstStyle/>
          <a:p>
            <a:pPr>
              <a:defRPr/>
            </a:pPr>
            <a:r>
              <a:rPr lang="en-US" smtClean="0"/>
              <a:t>Georgetown CBPP/S2ERC</a:t>
            </a:r>
            <a:endParaRPr lang="en-US" dirty="0"/>
          </a:p>
        </p:txBody>
      </p:sp>
      <p:sp>
        <p:nvSpPr>
          <p:cNvPr id="5" name="TextBox 4"/>
          <p:cNvSpPr txBox="1">
            <a:spLocks noChangeArrowheads="1"/>
          </p:cNvSpPr>
          <p:nvPr/>
        </p:nvSpPr>
        <p:spPr bwMode="auto">
          <a:xfrm>
            <a:off x="1708150" y="2127250"/>
            <a:ext cx="1733550" cy="523875"/>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blurRad="40000" dist="23000" dir="5400000" rotWithShape="0">
              <a:srgbClr val="000000">
                <a:alpha val="34998"/>
              </a:srgbClr>
            </a:outerShdw>
          </a:effectLst>
        </p:spPr>
        <p:txBody>
          <a:bodyPr wrap="none">
            <a:spAutoFit/>
          </a:bodyPr>
          <a:lstStyle/>
          <a:p>
            <a:pPr eaLnBrk="1" fontAlgn="auto" hangingPunct="1">
              <a:spcBef>
                <a:spcPts val="0"/>
              </a:spcBef>
              <a:spcAft>
                <a:spcPts val="0"/>
              </a:spcAft>
              <a:defRPr/>
            </a:pPr>
            <a:r>
              <a:rPr lang="en-US" sz="2800" dirty="0">
                <a:solidFill>
                  <a:schemeClr val="lt1"/>
                </a:solidFill>
                <a:latin typeface="+mn-lt"/>
                <a:ea typeface="+mn-ea"/>
                <a:cs typeface="+mn-cs"/>
              </a:rPr>
              <a:t>TDM voice</a:t>
            </a:r>
          </a:p>
        </p:txBody>
      </p:sp>
      <p:sp>
        <p:nvSpPr>
          <p:cNvPr id="6" name="TextBox 5"/>
          <p:cNvSpPr txBox="1">
            <a:spLocks noChangeArrowheads="1"/>
          </p:cNvSpPr>
          <p:nvPr/>
        </p:nvSpPr>
        <p:spPr bwMode="auto">
          <a:xfrm>
            <a:off x="6743700" y="2003425"/>
            <a:ext cx="1517984" cy="769938"/>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blurRad="40000" dist="23000" dir="5400000" rotWithShape="0">
              <a:srgbClr val="000000">
                <a:alpha val="34998"/>
              </a:srgbClr>
            </a:outerShdw>
          </a:effectLst>
        </p:spPr>
        <p:txBody>
          <a:bodyPr wrap="square">
            <a:spAutoFit/>
          </a:bodyPr>
          <a:lstStyle/>
          <a:p>
            <a:pPr eaLnBrk="1" fontAlgn="auto" hangingPunct="1">
              <a:spcBef>
                <a:spcPts val="0"/>
              </a:spcBef>
              <a:spcAft>
                <a:spcPts val="0"/>
              </a:spcAft>
              <a:defRPr/>
            </a:pPr>
            <a:r>
              <a:rPr lang="en-US" sz="2800" dirty="0">
                <a:solidFill>
                  <a:schemeClr val="lt1"/>
                </a:solidFill>
                <a:latin typeface="+mn-lt"/>
                <a:ea typeface="+mn-ea"/>
                <a:cs typeface="+mn-cs"/>
              </a:rPr>
              <a:t>VoIP</a:t>
            </a:r>
          </a:p>
          <a:p>
            <a:pPr eaLnBrk="1" fontAlgn="auto" hangingPunct="1">
              <a:spcBef>
                <a:spcPts val="0"/>
              </a:spcBef>
              <a:spcAft>
                <a:spcPts val="0"/>
              </a:spcAft>
              <a:defRPr/>
            </a:pPr>
            <a:r>
              <a:rPr lang="en-US" sz="1600" dirty="0">
                <a:solidFill>
                  <a:schemeClr val="lt1"/>
                </a:solidFill>
                <a:latin typeface="+mn-lt"/>
                <a:ea typeface="+mn-ea"/>
                <a:cs typeface="+mn-cs"/>
              </a:rPr>
              <a:t>(incl. VoLTE)</a:t>
            </a:r>
          </a:p>
        </p:txBody>
      </p:sp>
      <p:sp>
        <p:nvSpPr>
          <p:cNvPr id="7" name="TextBox 6"/>
          <p:cNvSpPr txBox="1">
            <a:spLocks noChangeArrowheads="1"/>
          </p:cNvSpPr>
          <p:nvPr/>
        </p:nvSpPr>
        <p:spPr bwMode="auto">
          <a:xfrm>
            <a:off x="1708150" y="3117850"/>
            <a:ext cx="3392488" cy="523875"/>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spAutoFit/>
          </a:bodyPr>
          <a:lstStyle/>
          <a:p>
            <a:pPr eaLnBrk="1" fontAlgn="auto" hangingPunct="1">
              <a:spcBef>
                <a:spcPts val="0"/>
              </a:spcBef>
              <a:spcAft>
                <a:spcPts val="0"/>
              </a:spcAft>
              <a:defRPr/>
            </a:pPr>
            <a:r>
              <a:rPr lang="en-US" sz="2800" dirty="0">
                <a:solidFill>
                  <a:schemeClr val="lt1"/>
                </a:solidFill>
                <a:latin typeface="+mn-lt"/>
                <a:ea typeface="+mn-ea"/>
                <a:cs typeface="+mn-cs"/>
              </a:rPr>
              <a:t>TDM circuits &amp; analog</a:t>
            </a:r>
          </a:p>
        </p:txBody>
      </p:sp>
      <p:sp>
        <p:nvSpPr>
          <p:cNvPr id="8" name="TextBox 7"/>
          <p:cNvSpPr txBox="1">
            <a:spLocks noChangeArrowheads="1"/>
          </p:cNvSpPr>
          <p:nvPr/>
        </p:nvSpPr>
        <p:spPr bwMode="auto">
          <a:xfrm>
            <a:off x="6743700" y="3117850"/>
            <a:ext cx="1943100" cy="523875"/>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square">
            <a:spAutoFit/>
          </a:bodyPr>
          <a:lstStyle/>
          <a:p>
            <a:pPr eaLnBrk="1" fontAlgn="auto" hangingPunct="1">
              <a:spcBef>
                <a:spcPts val="0"/>
              </a:spcBef>
              <a:spcAft>
                <a:spcPts val="0"/>
              </a:spcAft>
              <a:defRPr/>
            </a:pPr>
            <a:r>
              <a:rPr lang="en-US" sz="2800" dirty="0">
                <a:solidFill>
                  <a:schemeClr val="lt1"/>
                </a:solidFill>
                <a:latin typeface="+mn-lt"/>
                <a:ea typeface="+mn-ea"/>
                <a:cs typeface="+mn-cs"/>
              </a:rPr>
              <a:t>IP packets</a:t>
            </a:r>
          </a:p>
        </p:txBody>
      </p:sp>
      <p:sp>
        <p:nvSpPr>
          <p:cNvPr id="10" name="TextBox 9"/>
          <p:cNvSpPr txBox="1">
            <a:spLocks noChangeArrowheads="1"/>
          </p:cNvSpPr>
          <p:nvPr/>
        </p:nvSpPr>
        <p:spPr bwMode="auto">
          <a:xfrm>
            <a:off x="1708150" y="4451350"/>
            <a:ext cx="2011363" cy="369888"/>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none">
            <a:spAutoFit/>
          </a:bodyPr>
          <a:lstStyle/>
          <a:p>
            <a:pPr eaLnBrk="1" fontAlgn="auto" hangingPunct="1">
              <a:spcBef>
                <a:spcPts val="0"/>
              </a:spcBef>
              <a:spcAft>
                <a:spcPts val="0"/>
              </a:spcAft>
              <a:defRPr/>
            </a:pPr>
            <a:r>
              <a:rPr lang="en-US" dirty="0">
                <a:solidFill>
                  <a:schemeClr val="dk1"/>
                </a:solidFill>
                <a:latin typeface="+mn-lt"/>
                <a:ea typeface="+mn-ea"/>
                <a:cs typeface="+mn-cs"/>
              </a:rPr>
              <a:t>copper twisted-pair</a:t>
            </a:r>
          </a:p>
        </p:txBody>
      </p:sp>
      <p:sp>
        <p:nvSpPr>
          <p:cNvPr id="11" name="TextBox 10"/>
          <p:cNvSpPr txBox="1">
            <a:spLocks noChangeArrowheads="1"/>
          </p:cNvSpPr>
          <p:nvPr/>
        </p:nvSpPr>
        <p:spPr bwMode="auto">
          <a:xfrm>
            <a:off x="6743700" y="4037013"/>
            <a:ext cx="2147618" cy="1415772"/>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none">
            <a:spAutoFit/>
          </a:bodyPr>
          <a:lstStyle/>
          <a:p>
            <a:pPr eaLnBrk="1" fontAlgn="auto" hangingPunct="1">
              <a:spcBef>
                <a:spcPts val="0"/>
              </a:spcBef>
              <a:spcAft>
                <a:spcPts val="0"/>
              </a:spcAft>
              <a:defRPr/>
            </a:pPr>
            <a:r>
              <a:rPr lang="en-US" dirty="0" smtClean="0">
                <a:solidFill>
                  <a:schemeClr val="dk1"/>
                </a:solidFill>
                <a:latin typeface="+mn-lt"/>
                <a:ea typeface="+mn-ea"/>
                <a:cs typeface="+mn-cs"/>
              </a:rPr>
              <a:t>fiber</a:t>
            </a:r>
          </a:p>
          <a:p>
            <a:pPr eaLnBrk="1" fontAlgn="auto" hangingPunct="1">
              <a:spcBef>
                <a:spcPts val="0"/>
              </a:spcBef>
              <a:spcAft>
                <a:spcPts val="0"/>
              </a:spcAft>
              <a:defRPr/>
            </a:pPr>
            <a:r>
              <a:rPr lang="en-US" dirty="0" smtClean="0">
                <a:solidFill>
                  <a:schemeClr val="dk1"/>
                </a:solidFill>
              </a:rPr>
              <a:t>coax</a:t>
            </a:r>
            <a:endParaRPr lang="en-US" dirty="0">
              <a:solidFill>
                <a:schemeClr val="dk1"/>
              </a:solidFill>
              <a:latin typeface="+mn-lt"/>
              <a:ea typeface="+mn-ea"/>
              <a:cs typeface="+mn-cs"/>
            </a:endParaRPr>
          </a:p>
          <a:p>
            <a:pPr eaLnBrk="1" fontAlgn="auto" hangingPunct="1">
              <a:spcBef>
                <a:spcPts val="0"/>
              </a:spcBef>
              <a:spcAft>
                <a:spcPts val="0"/>
              </a:spcAft>
              <a:defRPr/>
            </a:pPr>
            <a:r>
              <a:rPr lang="en-US" dirty="0">
                <a:solidFill>
                  <a:schemeClr val="dk1"/>
                </a:solidFill>
                <a:latin typeface="+mn-lt"/>
                <a:ea typeface="+mn-ea"/>
                <a:cs typeface="+mn-cs"/>
              </a:rPr>
              <a:t>wireless</a:t>
            </a:r>
          </a:p>
          <a:p>
            <a:pPr eaLnBrk="1" fontAlgn="auto" hangingPunct="1">
              <a:spcBef>
                <a:spcPts val="0"/>
              </a:spcBef>
              <a:spcAft>
                <a:spcPts val="0"/>
              </a:spcAft>
              <a:defRPr/>
            </a:pPr>
            <a:r>
              <a:rPr lang="en-US" dirty="0">
                <a:solidFill>
                  <a:schemeClr val="dk1"/>
                </a:solidFill>
                <a:latin typeface="+mn-lt"/>
                <a:ea typeface="+mn-ea"/>
                <a:cs typeface="+mn-cs"/>
              </a:rPr>
              <a:t>copper twisted-pair</a:t>
            </a:r>
          </a:p>
          <a:p>
            <a:pPr eaLnBrk="1" fontAlgn="auto" hangingPunct="1">
              <a:spcBef>
                <a:spcPts val="0"/>
              </a:spcBef>
              <a:spcAft>
                <a:spcPts val="0"/>
              </a:spcAft>
              <a:defRPr/>
            </a:pPr>
            <a:r>
              <a:rPr lang="en-US" sz="1400" dirty="0">
                <a:solidFill>
                  <a:schemeClr val="dk1"/>
                </a:solidFill>
                <a:latin typeface="+mn-lt"/>
                <a:ea typeface="+mn-ea"/>
                <a:cs typeface="+mn-cs"/>
              </a:rPr>
              <a:t>(and combinations)</a:t>
            </a:r>
          </a:p>
        </p:txBody>
      </p:sp>
      <p:sp>
        <p:nvSpPr>
          <p:cNvPr id="6154" name="TextBox 11"/>
          <p:cNvSpPr txBox="1">
            <a:spLocks noChangeArrowheads="1"/>
          </p:cNvSpPr>
          <p:nvPr/>
        </p:nvSpPr>
        <p:spPr bwMode="auto">
          <a:xfrm>
            <a:off x="241300" y="2203450"/>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latin typeface="Calibri" charset="0"/>
              </a:rPr>
              <a:t>application</a:t>
            </a:r>
          </a:p>
        </p:txBody>
      </p:sp>
      <p:sp>
        <p:nvSpPr>
          <p:cNvPr id="6155" name="TextBox 12"/>
          <p:cNvSpPr txBox="1">
            <a:spLocks noChangeArrowheads="1"/>
          </p:cNvSpPr>
          <p:nvPr/>
        </p:nvSpPr>
        <p:spPr bwMode="auto">
          <a:xfrm>
            <a:off x="241300" y="3055938"/>
            <a:ext cx="1068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latin typeface="Calibri" charset="0"/>
              </a:rPr>
              <a:t>transport</a:t>
            </a:r>
          </a:p>
          <a:p>
            <a:pPr eaLnBrk="1" hangingPunct="1"/>
            <a:r>
              <a:rPr lang="en-US">
                <a:latin typeface="Calibri" charset="0"/>
              </a:rPr>
              <a:t>network</a:t>
            </a:r>
          </a:p>
        </p:txBody>
      </p:sp>
      <p:sp>
        <p:nvSpPr>
          <p:cNvPr id="6156" name="TextBox 13"/>
          <p:cNvSpPr txBox="1">
            <a:spLocks noChangeArrowheads="1"/>
          </p:cNvSpPr>
          <p:nvPr/>
        </p:nvSpPr>
        <p:spPr bwMode="auto">
          <a:xfrm>
            <a:off x="241300" y="4313238"/>
            <a:ext cx="935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latin typeface="Calibri" charset="0"/>
              </a:rPr>
              <a:t>physical</a:t>
            </a:r>
          </a:p>
          <a:p>
            <a:pPr eaLnBrk="1" hangingPunct="1"/>
            <a:r>
              <a:rPr lang="en-US">
                <a:latin typeface="Calibri" charset="0"/>
              </a:rPr>
              <a:t>layer</a:t>
            </a:r>
          </a:p>
        </p:txBody>
      </p:sp>
      <p:sp>
        <p:nvSpPr>
          <p:cNvPr id="15" name="Striped Right Arrow 14"/>
          <p:cNvSpPr>
            <a:spLocks/>
          </p:cNvSpPr>
          <p:nvPr/>
        </p:nvSpPr>
        <p:spPr bwMode="auto">
          <a:xfrm>
            <a:off x="5591175" y="3055938"/>
            <a:ext cx="706438" cy="585787"/>
          </a:xfrm>
          <a:custGeom>
            <a:avLst/>
            <a:gdLst>
              <a:gd name="T0" fmla="*/ 0 w 706438"/>
              <a:gd name="T1" fmla="*/ 146447 h 585787"/>
              <a:gd name="T2" fmla="*/ 18306 w 706438"/>
              <a:gd name="T3" fmla="*/ 146447 h 585787"/>
              <a:gd name="T4" fmla="*/ 18306 w 706438"/>
              <a:gd name="T5" fmla="*/ 439340 h 585787"/>
              <a:gd name="T6" fmla="*/ 0 w 706438"/>
              <a:gd name="T7" fmla="*/ 439340 h 585787"/>
              <a:gd name="T8" fmla="*/ 0 w 706438"/>
              <a:gd name="T9" fmla="*/ 146447 h 585787"/>
              <a:gd name="T10" fmla="*/ 36612 w 706438"/>
              <a:gd name="T11" fmla="*/ 146447 h 585787"/>
              <a:gd name="T12" fmla="*/ 73223 w 706438"/>
              <a:gd name="T13" fmla="*/ 146447 h 585787"/>
              <a:gd name="T14" fmla="*/ 73223 w 706438"/>
              <a:gd name="T15" fmla="*/ 439340 h 585787"/>
              <a:gd name="T16" fmla="*/ 36612 w 706438"/>
              <a:gd name="T17" fmla="*/ 439340 h 585787"/>
              <a:gd name="T18" fmla="*/ 36612 w 706438"/>
              <a:gd name="T19" fmla="*/ 146447 h 585787"/>
              <a:gd name="T20" fmla="*/ 91529 w 706438"/>
              <a:gd name="T21" fmla="*/ 146447 h 585787"/>
              <a:gd name="T22" fmla="*/ 413545 w 706438"/>
              <a:gd name="T23" fmla="*/ 146447 h 585787"/>
              <a:gd name="T24" fmla="*/ 413545 w 706438"/>
              <a:gd name="T25" fmla="*/ 0 h 585787"/>
              <a:gd name="T26" fmla="*/ 706438 w 706438"/>
              <a:gd name="T27" fmla="*/ 292894 h 585787"/>
              <a:gd name="T28" fmla="*/ 413545 w 706438"/>
              <a:gd name="T29" fmla="*/ 585787 h 585787"/>
              <a:gd name="T30" fmla="*/ 413545 w 706438"/>
              <a:gd name="T31" fmla="*/ 439340 h 585787"/>
              <a:gd name="T32" fmla="*/ 91529 w 706438"/>
              <a:gd name="T33" fmla="*/ 439340 h 585787"/>
              <a:gd name="T34" fmla="*/ 91529 w 706438"/>
              <a:gd name="T35" fmla="*/ 146447 h 5857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6438" h="585787">
                <a:moveTo>
                  <a:pt x="0" y="146447"/>
                </a:moveTo>
                <a:lnTo>
                  <a:pt x="18306" y="146447"/>
                </a:lnTo>
                <a:lnTo>
                  <a:pt x="18306" y="439340"/>
                </a:lnTo>
                <a:lnTo>
                  <a:pt x="0" y="439340"/>
                </a:lnTo>
                <a:lnTo>
                  <a:pt x="0" y="146447"/>
                </a:lnTo>
                <a:close/>
                <a:moveTo>
                  <a:pt x="36612" y="146447"/>
                </a:moveTo>
                <a:lnTo>
                  <a:pt x="73223" y="146447"/>
                </a:lnTo>
                <a:lnTo>
                  <a:pt x="73223" y="439340"/>
                </a:lnTo>
                <a:lnTo>
                  <a:pt x="36612" y="439340"/>
                </a:lnTo>
                <a:lnTo>
                  <a:pt x="36612" y="146447"/>
                </a:lnTo>
                <a:close/>
                <a:moveTo>
                  <a:pt x="91529" y="146447"/>
                </a:moveTo>
                <a:lnTo>
                  <a:pt x="413545" y="146447"/>
                </a:lnTo>
                <a:lnTo>
                  <a:pt x="413545" y="0"/>
                </a:lnTo>
                <a:lnTo>
                  <a:pt x="706438" y="292894"/>
                </a:lnTo>
                <a:lnTo>
                  <a:pt x="413545" y="585787"/>
                </a:lnTo>
                <a:lnTo>
                  <a:pt x="413545" y="439340"/>
                </a:lnTo>
                <a:lnTo>
                  <a:pt x="91529" y="439340"/>
                </a:lnTo>
                <a:lnTo>
                  <a:pt x="91529" y="146447"/>
                </a:lnTo>
                <a:close/>
              </a:path>
            </a:pathLst>
          </a:custGeom>
          <a:solidFill>
            <a:schemeClr val="accent1"/>
          </a:solidFill>
          <a:ln w="38100" cap="flat" cmpd="sng">
            <a:solidFill>
              <a:schemeClr val="bg1"/>
            </a:solidFill>
            <a:prstDash val="solid"/>
            <a:round/>
            <a:headEnd/>
            <a:tailEnd/>
          </a:ln>
          <a:effectLst>
            <a:outerShdw blurRad="40000" dist="20000" dir="5400000" rotWithShape="0">
              <a:srgbClr val="000000">
                <a:alpha val="37999"/>
              </a:srgbClr>
            </a:outerShdw>
          </a:effectLst>
        </p:spPr>
        <p:txBody>
          <a:bodyPr anchor="ctr"/>
          <a:lstStyle/>
          <a:p>
            <a:endParaRPr lang="en-US"/>
          </a:p>
        </p:txBody>
      </p:sp>
      <p:sp>
        <p:nvSpPr>
          <p:cNvPr id="16" name="Striped Right Arrow 15"/>
          <p:cNvSpPr>
            <a:spLocks/>
          </p:cNvSpPr>
          <p:nvPr/>
        </p:nvSpPr>
        <p:spPr bwMode="auto">
          <a:xfrm>
            <a:off x="5591175" y="4313238"/>
            <a:ext cx="706438" cy="585787"/>
          </a:xfrm>
          <a:custGeom>
            <a:avLst/>
            <a:gdLst>
              <a:gd name="T0" fmla="*/ 0 w 706438"/>
              <a:gd name="T1" fmla="*/ 146447 h 585787"/>
              <a:gd name="T2" fmla="*/ 18306 w 706438"/>
              <a:gd name="T3" fmla="*/ 146447 h 585787"/>
              <a:gd name="T4" fmla="*/ 18306 w 706438"/>
              <a:gd name="T5" fmla="*/ 439340 h 585787"/>
              <a:gd name="T6" fmla="*/ 0 w 706438"/>
              <a:gd name="T7" fmla="*/ 439340 h 585787"/>
              <a:gd name="T8" fmla="*/ 0 w 706438"/>
              <a:gd name="T9" fmla="*/ 146447 h 585787"/>
              <a:gd name="T10" fmla="*/ 36612 w 706438"/>
              <a:gd name="T11" fmla="*/ 146447 h 585787"/>
              <a:gd name="T12" fmla="*/ 73223 w 706438"/>
              <a:gd name="T13" fmla="*/ 146447 h 585787"/>
              <a:gd name="T14" fmla="*/ 73223 w 706438"/>
              <a:gd name="T15" fmla="*/ 439340 h 585787"/>
              <a:gd name="T16" fmla="*/ 36612 w 706438"/>
              <a:gd name="T17" fmla="*/ 439340 h 585787"/>
              <a:gd name="T18" fmla="*/ 36612 w 706438"/>
              <a:gd name="T19" fmla="*/ 146447 h 585787"/>
              <a:gd name="T20" fmla="*/ 91529 w 706438"/>
              <a:gd name="T21" fmla="*/ 146447 h 585787"/>
              <a:gd name="T22" fmla="*/ 413545 w 706438"/>
              <a:gd name="T23" fmla="*/ 146447 h 585787"/>
              <a:gd name="T24" fmla="*/ 413545 w 706438"/>
              <a:gd name="T25" fmla="*/ 0 h 585787"/>
              <a:gd name="T26" fmla="*/ 706438 w 706438"/>
              <a:gd name="T27" fmla="*/ 292894 h 585787"/>
              <a:gd name="T28" fmla="*/ 413545 w 706438"/>
              <a:gd name="T29" fmla="*/ 585787 h 585787"/>
              <a:gd name="T30" fmla="*/ 413545 w 706438"/>
              <a:gd name="T31" fmla="*/ 439340 h 585787"/>
              <a:gd name="T32" fmla="*/ 91529 w 706438"/>
              <a:gd name="T33" fmla="*/ 439340 h 585787"/>
              <a:gd name="T34" fmla="*/ 91529 w 706438"/>
              <a:gd name="T35" fmla="*/ 146447 h 5857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6438" h="585787">
                <a:moveTo>
                  <a:pt x="0" y="146447"/>
                </a:moveTo>
                <a:lnTo>
                  <a:pt x="18306" y="146447"/>
                </a:lnTo>
                <a:lnTo>
                  <a:pt x="18306" y="439340"/>
                </a:lnTo>
                <a:lnTo>
                  <a:pt x="0" y="439340"/>
                </a:lnTo>
                <a:lnTo>
                  <a:pt x="0" y="146447"/>
                </a:lnTo>
                <a:close/>
                <a:moveTo>
                  <a:pt x="36612" y="146447"/>
                </a:moveTo>
                <a:lnTo>
                  <a:pt x="73223" y="146447"/>
                </a:lnTo>
                <a:lnTo>
                  <a:pt x="73223" y="439340"/>
                </a:lnTo>
                <a:lnTo>
                  <a:pt x="36612" y="439340"/>
                </a:lnTo>
                <a:lnTo>
                  <a:pt x="36612" y="146447"/>
                </a:lnTo>
                <a:close/>
                <a:moveTo>
                  <a:pt x="91529" y="146447"/>
                </a:moveTo>
                <a:lnTo>
                  <a:pt x="413545" y="146447"/>
                </a:lnTo>
                <a:lnTo>
                  <a:pt x="413545" y="0"/>
                </a:lnTo>
                <a:lnTo>
                  <a:pt x="706438" y="292894"/>
                </a:lnTo>
                <a:lnTo>
                  <a:pt x="413545" y="585787"/>
                </a:lnTo>
                <a:lnTo>
                  <a:pt x="413545" y="439340"/>
                </a:lnTo>
                <a:lnTo>
                  <a:pt x="91529" y="439340"/>
                </a:lnTo>
                <a:lnTo>
                  <a:pt x="91529" y="146447"/>
                </a:lnTo>
                <a:close/>
              </a:path>
            </a:pathLst>
          </a:custGeom>
          <a:gradFill rotWithShape="1">
            <a:gsLst>
              <a:gs pos="0">
                <a:srgbClr val="F5FFE6"/>
              </a:gs>
              <a:gs pos="64999">
                <a:srgbClr val="E4FDC2"/>
              </a:gs>
              <a:gs pos="100000">
                <a:srgbClr val="DAFDA7"/>
              </a:gs>
            </a:gsLst>
            <a:lin ang="5400000" scaled="1"/>
          </a:gradFill>
          <a:ln w="9525" cap="flat" cmpd="sng">
            <a:solidFill>
              <a:srgbClr val="98B954"/>
            </a:solidFill>
            <a:prstDash val="solid"/>
            <a:round/>
            <a:headEnd/>
            <a:tailEnd/>
          </a:ln>
          <a:effectLst>
            <a:outerShdw blurRad="40000" dist="20000" dir="5400000" rotWithShape="0">
              <a:srgbClr val="000000">
                <a:alpha val="37999"/>
              </a:srgbClr>
            </a:outerShdw>
          </a:effectLst>
        </p:spPr>
        <p:txBody>
          <a:bodyPr anchor="ctr"/>
          <a:lstStyle/>
          <a:p>
            <a:endParaRPr lang="en-US"/>
          </a:p>
        </p:txBody>
      </p:sp>
      <p:sp>
        <p:nvSpPr>
          <p:cNvPr id="17" name="Striped Right Arrow 16"/>
          <p:cNvSpPr>
            <a:spLocks/>
          </p:cNvSpPr>
          <p:nvPr/>
        </p:nvSpPr>
        <p:spPr bwMode="auto">
          <a:xfrm>
            <a:off x="5591175" y="1989138"/>
            <a:ext cx="706438" cy="584200"/>
          </a:xfrm>
          <a:custGeom>
            <a:avLst/>
            <a:gdLst>
              <a:gd name="T0" fmla="*/ 0 w 706438"/>
              <a:gd name="T1" fmla="*/ 146050 h 584200"/>
              <a:gd name="T2" fmla="*/ 18256 w 706438"/>
              <a:gd name="T3" fmla="*/ 146050 h 584200"/>
              <a:gd name="T4" fmla="*/ 18256 w 706438"/>
              <a:gd name="T5" fmla="*/ 438150 h 584200"/>
              <a:gd name="T6" fmla="*/ 0 w 706438"/>
              <a:gd name="T7" fmla="*/ 438150 h 584200"/>
              <a:gd name="T8" fmla="*/ 0 w 706438"/>
              <a:gd name="T9" fmla="*/ 146050 h 584200"/>
              <a:gd name="T10" fmla="*/ 36513 w 706438"/>
              <a:gd name="T11" fmla="*/ 146050 h 584200"/>
              <a:gd name="T12" fmla="*/ 73025 w 706438"/>
              <a:gd name="T13" fmla="*/ 146050 h 584200"/>
              <a:gd name="T14" fmla="*/ 73025 w 706438"/>
              <a:gd name="T15" fmla="*/ 438150 h 584200"/>
              <a:gd name="T16" fmla="*/ 36513 w 706438"/>
              <a:gd name="T17" fmla="*/ 438150 h 584200"/>
              <a:gd name="T18" fmla="*/ 36513 w 706438"/>
              <a:gd name="T19" fmla="*/ 146050 h 584200"/>
              <a:gd name="T20" fmla="*/ 91281 w 706438"/>
              <a:gd name="T21" fmla="*/ 146050 h 584200"/>
              <a:gd name="T22" fmla="*/ 414338 w 706438"/>
              <a:gd name="T23" fmla="*/ 146050 h 584200"/>
              <a:gd name="T24" fmla="*/ 414338 w 706438"/>
              <a:gd name="T25" fmla="*/ 0 h 584200"/>
              <a:gd name="T26" fmla="*/ 706438 w 706438"/>
              <a:gd name="T27" fmla="*/ 292100 h 584200"/>
              <a:gd name="T28" fmla="*/ 414338 w 706438"/>
              <a:gd name="T29" fmla="*/ 584200 h 584200"/>
              <a:gd name="T30" fmla="*/ 414338 w 706438"/>
              <a:gd name="T31" fmla="*/ 438150 h 584200"/>
              <a:gd name="T32" fmla="*/ 91281 w 706438"/>
              <a:gd name="T33" fmla="*/ 438150 h 584200"/>
              <a:gd name="T34" fmla="*/ 91281 w 706438"/>
              <a:gd name="T35" fmla="*/ 146050 h 584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6438" h="584200">
                <a:moveTo>
                  <a:pt x="0" y="146050"/>
                </a:moveTo>
                <a:lnTo>
                  <a:pt x="18256" y="146050"/>
                </a:lnTo>
                <a:lnTo>
                  <a:pt x="18256" y="438150"/>
                </a:lnTo>
                <a:lnTo>
                  <a:pt x="0" y="438150"/>
                </a:lnTo>
                <a:lnTo>
                  <a:pt x="0" y="146050"/>
                </a:lnTo>
                <a:close/>
                <a:moveTo>
                  <a:pt x="36513" y="146050"/>
                </a:moveTo>
                <a:lnTo>
                  <a:pt x="73025" y="146050"/>
                </a:lnTo>
                <a:lnTo>
                  <a:pt x="73025" y="438150"/>
                </a:lnTo>
                <a:lnTo>
                  <a:pt x="36513" y="438150"/>
                </a:lnTo>
                <a:lnTo>
                  <a:pt x="36513" y="146050"/>
                </a:lnTo>
                <a:close/>
                <a:moveTo>
                  <a:pt x="91281" y="146050"/>
                </a:moveTo>
                <a:lnTo>
                  <a:pt x="414338" y="146050"/>
                </a:lnTo>
                <a:lnTo>
                  <a:pt x="414338" y="0"/>
                </a:lnTo>
                <a:lnTo>
                  <a:pt x="706438" y="292100"/>
                </a:lnTo>
                <a:lnTo>
                  <a:pt x="414338" y="584200"/>
                </a:lnTo>
                <a:lnTo>
                  <a:pt x="414338" y="438150"/>
                </a:lnTo>
                <a:lnTo>
                  <a:pt x="91281" y="438150"/>
                </a:lnTo>
                <a:lnTo>
                  <a:pt x="91281" y="146050"/>
                </a:lnTo>
                <a:close/>
              </a:path>
            </a:pathLst>
          </a:custGeom>
          <a:gradFill rotWithShape="1">
            <a:gsLst>
              <a:gs pos="0">
                <a:srgbClr val="FF9A99"/>
              </a:gs>
              <a:gs pos="100000">
                <a:srgbClr val="D1403C"/>
              </a:gs>
            </a:gsLst>
            <a:lin ang="5400000"/>
          </a:gradFill>
          <a:ln w="9525" cap="flat" cmpd="sng">
            <a:solidFill>
              <a:srgbClr val="BE4B48"/>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616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5612E0A9-6024-2546-8B8C-B897B7AC014B}" type="slidenum">
              <a:rPr lang="en-US">
                <a:solidFill>
                  <a:srgbClr val="898989"/>
                </a:solidFill>
                <a:latin typeface="Calibri" charset="0"/>
              </a:rPr>
              <a:pPr/>
              <a:t>4</a:t>
            </a:fld>
            <a:endParaRPr lang="en-US">
              <a:solidFill>
                <a:srgbClr val="898989"/>
              </a:solidFill>
              <a:latin typeface="Calibri" charset="0"/>
            </a:endParaRPr>
          </a:p>
        </p:txBody>
      </p:sp>
      <p:sp>
        <p:nvSpPr>
          <p:cNvPr id="3" name="Date Placeholder 2"/>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746355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Robocalls: 7 Roads to Happiness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Prevent caller ID spoofing</a:t>
            </a:r>
          </a:p>
          <a:p>
            <a:pPr lvl="1"/>
            <a:r>
              <a:rPr lang="en-US" dirty="0" smtClean="0"/>
              <a:t>STIR</a:t>
            </a:r>
          </a:p>
          <a:p>
            <a:r>
              <a:rPr lang="en-US" dirty="0" smtClean="0"/>
              <a:t>Clean up CNAM</a:t>
            </a:r>
          </a:p>
          <a:p>
            <a:pPr lvl="1"/>
            <a:r>
              <a:rPr lang="en-US" dirty="0" smtClean="0"/>
              <a:t>identify data sources</a:t>
            </a:r>
          </a:p>
          <a:p>
            <a:pPr lvl="1"/>
            <a:r>
              <a:rPr lang="en-US" dirty="0" smtClean="0"/>
              <a:t>more information</a:t>
            </a:r>
          </a:p>
          <a:p>
            <a:r>
              <a:rPr lang="en-US" dirty="0" smtClean="0"/>
              <a:t>Allow consumer-driven filtering</a:t>
            </a:r>
          </a:p>
          <a:p>
            <a:pPr lvl="1"/>
            <a:r>
              <a:rPr lang="en-US" dirty="0" smtClean="0"/>
              <a:t>unwanted vs. illegal calls</a:t>
            </a:r>
          </a:p>
          <a:p>
            <a:r>
              <a:rPr lang="en-US" dirty="0" smtClean="0"/>
              <a:t>Ensure interconnection works</a:t>
            </a:r>
          </a:p>
          <a:p>
            <a:pPr lvl="1"/>
            <a:r>
              <a:rPr lang="en-US" dirty="0" smtClean="0"/>
              <a:t>signature must survive interconnection</a:t>
            </a:r>
          </a:p>
          <a:p>
            <a:pPr lvl="1"/>
            <a:r>
              <a:rPr lang="en-US" dirty="0" smtClean="0"/>
              <a:t>SIP display name must survive</a:t>
            </a:r>
          </a:p>
          <a:p>
            <a:r>
              <a:rPr lang="en-US" dirty="0" smtClean="0"/>
              <a:t>APIs for third-party filtering</a:t>
            </a:r>
          </a:p>
          <a:p>
            <a:r>
              <a:rPr lang="en-US" dirty="0" smtClean="0"/>
              <a:t>Apps for smartphones</a:t>
            </a:r>
          </a:p>
          <a:p>
            <a:r>
              <a:rPr lang="en-US" dirty="0" smtClean="0"/>
              <a:t>Do Not Originate as a short-term measure</a:t>
            </a:r>
          </a:p>
          <a:p>
            <a:endParaRPr lang="en-US" dirty="0" smtClean="0"/>
          </a:p>
          <a:p>
            <a:endParaRPr lang="en-US" dirty="0" smtClean="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3600" y="2019299"/>
            <a:ext cx="2933700" cy="2933700"/>
          </a:xfrm>
          <a:prstGeom prst="rect">
            <a:avLst/>
          </a:prstGeom>
        </p:spPr>
      </p:pic>
      <p:pic>
        <p:nvPicPr>
          <p:cNvPr id="8" name="Picture 7"/>
          <p:cNvPicPr>
            <a:picLocks noChangeAspect="1"/>
          </p:cNvPicPr>
          <p:nvPr/>
        </p:nvPicPr>
        <p:blipFill>
          <a:blip r:embed="rId3"/>
          <a:stretch>
            <a:fillRect/>
          </a:stretch>
        </p:blipFill>
        <p:spPr>
          <a:xfrm>
            <a:off x="4229100" y="5640705"/>
            <a:ext cx="4914900" cy="1064895"/>
          </a:xfrm>
          <a:prstGeom prst="rect">
            <a:avLst/>
          </a:prstGeom>
        </p:spPr>
      </p:pic>
      <p:sp>
        <p:nvSpPr>
          <p:cNvPr id="4" name="Date Placeholder 3"/>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40</a:t>
            </a:fld>
            <a:endParaRPr lang="en-US"/>
          </a:p>
        </p:txBody>
      </p:sp>
    </p:spTree>
    <p:extLst>
      <p:ext uri="{BB962C8B-B14F-4D97-AF65-F5344CB8AC3E}">
        <p14:creationId xmlns:p14="http://schemas.microsoft.com/office/powerpoint/2010/main" val="2206766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STIR (number signing) status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l="-15243" r="-15243"/>
          <a:stretch>
            <a:fillRect/>
          </a:stretch>
        </p:blipFill>
        <p:spPr/>
      </p:pic>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41</a:t>
            </a:fld>
            <a:endParaRPr lang="en-US"/>
          </a:p>
        </p:txBody>
      </p:sp>
    </p:spTree>
    <p:extLst>
      <p:ext uri="{BB962C8B-B14F-4D97-AF65-F5344CB8AC3E}">
        <p14:creationId xmlns:p14="http://schemas.microsoft.com/office/powerpoint/2010/main" val="2976845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Do Not Originate (DNO)</a:t>
            </a:r>
            <a:endParaRPr lang="en-US" dirty="0"/>
          </a:p>
        </p:txBody>
      </p:sp>
      <p:sp>
        <p:nvSpPr>
          <p:cNvPr id="3" name="Content Placeholder 2"/>
          <p:cNvSpPr>
            <a:spLocks noGrp="1"/>
          </p:cNvSpPr>
          <p:nvPr>
            <p:ph idx="4294967295"/>
          </p:nvPr>
        </p:nvSpPr>
        <p:spPr>
          <a:xfrm>
            <a:off x="219075" y="1752601"/>
            <a:ext cx="8229600" cy="901700"/>
          </a:xfrm>
        </p:spPr>
        <p:txBody>
          <a:bodyPr>
            <a:normAutofit/>
          </a:bodyPr>
          <a:lstStyle/>
          <a:p>
            <a:pPr>
              <a:buFont typeface="Wingdings" charset="2"/>
              <a:buChar char="§"/>
            </a:pPr>
            <a:r>
              <a:rPr lang="en-US" dirty="0" smtClean="0"/>
              <a:t>Premise: almost all illegal </a:t>
            </a:r>
            <a:r>
              <a:rPr lang="en-US" dirty="0" err="1" smtClean="0"/>
              <a:t>robo</a:t>
            </a:r>
            <a:r>
              <a:rPr lang="en-US" dirty="0" smtClean="0"/>
              <a:t>-calls originate on VoIP</a:t>
            </a:r>
          </a:p>
          <a:p>
            <a:pPr>
              <a:buFont typeface="Wingdings" charset="2"/>
              <a:buChar char="§"/>
            </a:pPr>
            <a:r>
              <a:rPr lang="en-US" dirty="0" smtClean="0"/>
              <a:t>Thus, gateways as filter for numbers that </a:t>
            </a:r>
            <a:r>
              <a:rPr lang="en-US" i="1" dirty="0" smtClean="0"/>
              <a:t>shouldn’t be there </a:t>
            </a:r>
            <a:r>
              <a:rPr lang="en-US" dirty="0" smtClean="0"/>
              <a:t>(e.g., IRS or banks)</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33338" y="3213280"/>
            <a:ext cx="2111478" cy="1032762"/>
          </a:xfrm>
          <a:prstGeom prst="rect">
            <a:avLst/>
          </a:prstGeom>
        </p:spPr>
      </p:pic>
      <p:pic>
        <p:nvPicPr>
          <p:cNvPr id="9" name="Picture 60" descr="inventory"/>
          <p:cNvPicPr>
            <a:picLocks noChangeAspect="1" noChangeArrowheads="1"/>
          </p:cNvPicPr>
          <p:nvPr/>
        </p:nvPicPr>
        <p:blipFill>
          <a:blip r:embed="rId3"/>
          <a:srcRect/>
          <a:stretch>
            <a:fillRect/>
          </a:stretch>
        </p:blipFill>
        <p:spPr bwMode="auto">
          <a:xfrm>
            <a:off x="4138613" y="4633921"/>
            <a:ext cx="1300930" cy="905230"/>
          </a:xfrm>
          <a:prstGeom prst="rect">
            <a:avLst/>
          </a:prstGeom>
          <a:noFill/>
        </p:spPr>
      </p:pic>
      <p:sp>
        <p:nvSpPr>
          <p:cNvPr id="10" name="TextBox 9"/>
          <p:cNvSpPr txBox="1"/>
          <p:nvPr/>
        </p:nvSpPr>
        <p:spPr>
          <a:xfrm>
            <a:off x="1746575" y="4826800"/>
            <a:ext cx="2236510" cy="923330"/>
          </a:xfrm>
          <a:prstGeom prst="rect">
            <a:avLst/>
          </a:prstGeom>
          <a:noFill/>
        </p:spPr>
        <p:txBody>
          <a:bodyPr wrap="none" rtlCol="0">
            <a:spAutoFit/>
          </a:bodyPr>
          <a:lstStyle/>
          <a:p>
            <a:pPr algn="ctr"/>
            <a:r>
              <a:rPr lang="en-US" sz="1800" dirty="0" smtClean="0"/>
              <a:t>“Do not originate” list</a:t>
            </a:r>
          </a:p>
          <a:p>
            <a:pPr algn="ctr"/>
            <a:r>
              <a:rPr lang="en-US" sz="1800" dirty="0" smtClean="0"/>
              <a:t>of numbers</a:t>
            </a:r>
          </a:p>
          <a:p>
            <a:pPr algn="ctr"/>
            <a:r>
              <a:rPr lang="en-US" sz="1800" dirty="0" smtClean="0"/>
              <a:t>(e.g., PSAP DNC list)</a:t>
            </a:r>
            <a:endParaRPr lang="en-US" sz="1800" dirty="0"/>
          </a:p>
        </p:txBody>
      </p:sp>
      <p:sp>
        <p:nvSpPr>
          <p:cNvPr id="11" name="Horizontal Scroll 10"/>
          <p:cNvSpPr/>
          <p:nvPr/>
        </p:nvSpPr>
        <p:spPr>
          <a:xfrm>
            <a:off x="6594544" y="4470330"/>
            <a:ext cx="2092257" cy="1468752"/>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C00000"/>
                </a:solidFill>
              </a:rPr>
              <a:t>“legacy” carriers that don’t interconnect via VoIP</a:t>
            </a:r>
            <a:endParaRPr lang="en-US" sz="1600" dirty="0">
              <a:solidFill>
                <a:srgbClr val="C00000"/>
              </a:solidFill>
            </a:endParaRPr>
          </a:p>
        </p:txBody>
      </p:sp>
      <p:cxnSp>
        <p:nvCxnSpPr>
          <p:cNvPr id="13" name="Straight Arrow Connector 12"/>
          <p:cNvCxnSpPr>
            <a:stCxn id="11" idx="1"/>
            <a:endCxn id="9" idx="3"/>
          </p:cNvCxnSpPr>
          <p:nvPr/>
        </p:nvCxnSpPr>
        <p:spPr>
          <a:xfrm flipH="1" flipV="1">
            <a:off x="5439543" y="5086536"/>
            <a:ext cx="1155001" cy="118170"/>
          </a:xfrm>
          <a:prstGeom prst="straightConnector1">
            <a:avLst/>
          </a:prstGeom>
          <a:ln w="5715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4" name="Cloud 13"/>
          <p:cNvSpPr/>
          <p:nvPr/>
        </p:nvSpPr>
        <p:spPr>
          <a:xfrm>
            <a:off x="7018439" y="3216565"/>
            <a:ext cx="1426882" cy="892912"/>
          </a:xfrm>
          <a:prstGeom prst="cloud">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SS7</a:t>
            </a:r>
            <a:endParaRPr lang="en-US" dirty="0"/>
          </a:p>
        </p:txBody>
      </p:sp>
      <p:sp>
        <p:nvSpPr>
          <p:cNvPr id="15" name="Cloud 14"/>
          <p:cNvSpPr/>
          <p:nvPr/>
        </p:nvSpPr>
        <p:spPr>
          <a:xfrm>
            <a:off x="1040439" y="3213280"/>
            <a:ext cx="2142078" cy="1032762"/>
          </a:xfrm>
          <a:prstGeom prst="clou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809365" y="3489018"/>
            <a:ext cx="614772" cy="369332"/>
          </a:xfrm>
          <a:prstGeom prst="rect">
            <a:avLst/>
          </a:prstGeom>
          <a:noFill/>
        </p:spPr>
        <p:txBody>
          <a:bodyPr wrap="none" rtlCol="0">
            <a:spAutoFit/>
          </a:bodyPr>
          <a:lstStyle/>
          <a:p>
            <a:r>
              <a:rPr lang="en-US" dirty="0" smtClean="0"/>
              <a:t>VoIP</a:t>
            </a:r>
            <a:endParaRPr lang="en-US" dirty="0"/>
          </a:p>
        </p:txBody>
      </p:sp>
      <p:cxnSp>
        <p:nvCxnSpPr>
          <p:cNvPr id="18" name="Straight Arrow Connector 17"/>
          <p:cNvCxnSpPr>
            <a:stCxn id="15" idx="0"/>
            <a:endCxn id="8" idx="1"/>
          </p:cNvCxnSpPr>
          <p:nvPr/>
        </p:nvCxnSpPr>
        <p:spPr>
          <a:xfrm>
            <a:off x="3180732" y="3729661"/>
            <a:ext cx="552606" cy="0"/>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8" idx="2"/>
            <a:endCxn id="9" idx="0"/>
          </p:cNvCxnSpPr>
          <p:nvPr/>
        </p:nvCxnSpPr>
        <p:spPr>
          <a:xfrm rot="5400000">
            <a:off x="4595139" y="4439982"/>
            <a:ext cx="387879" cy="1270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4" idx="2"/>
          </p:cNvCxnSpPr>
          <p:nvPr/>
        </p:nvCxnSpPr>
        <p:spPr>
          <a:xfrm flipV="1">
            <a:off x="5691812" y="3663021"/>
            <a:ext cx="1331052" cy="66640"/>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42</a:t>
            </a:fld>
            <a:endParaRPr lang="en-US"/>
          </a:p>
        </p:txBody>
      </p:sp>
    </p:spTree>
    <p:extLst>
      <p:ext uri="{BB962C8B-B14F-4D97-AF65-F5344CB8AC3E}">
        <p14:creationId xmlns:p14="http://schemas.microsoft.com/office/powerpoint/2010/main" val="25681755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DNO: How do numbers get onto the list?</a:t>
            </a:r>
            <a:endParaRPr lang="en-US" dirty="0"/>
          </a:p>
        </p:txBody>
      </p:sp>
      <p:graphicFrame>
        <p:nvGraphicFramePr>
          <p:cNvPr id="5" name="Diagram 4"/>
          <p:cNvGraphicFramePr/>
          <p:nvPr>
            <p:extLst>
              <p:ext uri="{D42A27DB-BD31-4B8C-83A1-F6EECF244321}">
                <p14:modId xmlns:p14="http://schemas.microsoft.com/office/powerpoint/2010/main" val="4235644335"/>
              </p:ext>
            </p:extLst>
          </p:nvPr>
        </p:nvGraphicFramePr>
        <p:xfrm>
          <a:off x="762001" y="1695450"/>
          <a:ext cx="7724775"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43</a:t>
            </a:fld>
            <a:endParaRPr lang="en-US"/>
          </a:p>
        </p:txBody>
      </p:sp>
    </p:spTree>
    <p:extLst>
      <p:ext uri="{BB962C8B-B14F-4D97-AF65-F5344CB8AC3E}">
        <p14:creationId xmlns:p14="http://schemas.microsoft.com/office/powerpoint/2010/main" val="32628560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304800" y="3276600"/>
            <a:ext cx="6781800" cy="3581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32" name="Curved Connector 31"/>
          <p:cNvCxnSpPr>
            <a:stCxn id="10" idx="3"/>
            <a:endCxn id="5" idx="2"/>
          </p:cNvCxnSpPr>
          <p:nvPr/>
        </p:nvCxnSpPr>
        <p:spPr>
          <a:xfrm flipV="1">
            <a:off x="4114800" y="2947416"/>
            <a:ext cx="3532632" cy="1053084"/>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Automated call blocking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 y="4724402"/>
            <a:ext cx="1371600" cy="1540861"/>
          </a:xfrm>
          <a:prstGeom prst="rect">
            <a:avLst/>
          </a:prstGeom>
        </p:spPr>
      </p:pic>
      <p:pic>
        <p:nvPicPr>
          <p:cNvPr id="4" name="Picture 3" descr="bell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1905000"/>
            <a:ext cx="1298448" cy="1298448"/>
          </a:xfrm>
          <a:prstGeom prst="rect">
            <a:avLst/>
          </a:prstGeom>
        </p:spPr>
      </p:pic>
      <p:pic>
        <p:nvPicPr>
          <p:cNvPr id="5" name="Picture 4" descr="dec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0" y="2057400"/>
            <a:ext cx="1578864" cy="890016"/>
          </a:xfrm>
          <a:prstGeom prst="rect">
            <a:avLst/>
          </a:prstGeom>
        </p:spPr>
      </p:pic>
      <p:sp>
        <p:nvSpPr>
          <p:cNvPr id="6" name="Decision 5"/>
          <p:cNvSpPr/>
          <p:nvPr/>
        </p:nvSpPr>
        <p:spPr>
          <a:xfrm>
            <a:off x="4419600" y="3352800"/>
            <a:ext cx="2133600" cy="1295400"/>
          </a:xfrm>
          <a:prstGeom prst="flowChartDecisi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in white list?</a:t>
            </a:r>
            <a:endParaRPr lang="en-US" dirty="0"/>
          </a:p>
        </p:txBody>
      </p:sp>
      <p:pic>
        <p:nvPicPr>
          <p:cNvPr id="8" name="Picture 7"/>
          <p:cNvPicPr>
            <a:picLocks noChangeAspect="1"/>
          </p:cNvPicPr>
          <p:nvPr/>
        </p:nvPicPr>
        <p:blipFill>
          <a:blip r:embed="rId5"/>
          <a:stretch>
            <a:fillRect/>
          </a:stretch>
        </p:blipFill>
        <p:spPr>
          <a:xfrm>
            <a:off x="0" y="1930400"/>
            <a:ext cx="889000" cy="889000"/>
          </a:xfrm>
          <a:prstGeom prst="rect">
            <a:avLst/>
          </a:prstGeom>
        </p:spPr>
      </p:pic>
      <p:sp>
        <p:nvSpPr>
          <p:cNvPr id="9" name="TextBox 8"/>
          <p:cNvSpPr txBox="1"/>
          <p:nvPr/>
        </p:nvSpPr>
        <p:spPr>
          <a:xfrm>
            <a:off x="876300" y="1955802"/>
            <a:ext cx="2591500" cy="1015663"/>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1200" dirty="0" smtClean="0"/>
              <a:t>for vulnerable populations, allow only:</a:t>
            </a:r>
          </a:p>
          <a:p>
            <a:pPr marL="285750" indent="-285750">
              <a:buFont typeface="Arial"/>
              <a:buChar char="•"/>
            </a:pPr>
            <a:r>
              <a:rPr lang="en-US" sz="1200" dirty="0" smtClean="0"/>
              <a:t>address book entries</a:t>
            </a:r>
          </a:p>
          <a:p>
            <a:pPr marL="285750" indent="-285750">
              <a:buFont typeface="Arial"/>
              <a:buChar char="•"/>
            </a:pPr>
            <a:r>
              <a:rPr lang="en-US" sz="1200" dirty="0" smtClean="0"/>
              <a:t>government agencies</a:t>
            </a:r>
          </a:p>
          <a:p>
            <a:pPr marL="285750" indent="-285750">
              <a:buFont typeface="Arial"/>
              <a:buChar char="•"/>
            </a:pPr>
            <a:r>
              <a:rPr lang="en-US" sz="1200" dirty="0" smtClean="0"/>
              <a:t>medical providers</a:t>
            </a:r>
          </a:p>
          <a:p>
            <a:pPr marL="285750" indent="-285750">
              <a:buFont typeface="Arial"/>
              <a:buChar char="•"/>
            </a:pPr>
            <a:r>
              <a:rPr lang="en-US" sz="1200" dirty="0" smtClean="0"/>
              <a:t>emergency alerts</a:t>
            </a:r>
            <a:endParaRPr lang="en-US" sz="1200" dirty="0"/>
          </a:p>
        </p:txBody>
      </p:sp>
      <p:sp>
        <p:nvSpPr>
          <p:cNvPr id="10" name="Decision 9"/>
          <p:cNvSpPr/>
          <p:nvPr/>
        </p:nvSpPr>
        <p:spPr>
          <a:xfrm>
            <a:off x="1981200" y="3352800"/>
            <a:ext cx="2133600" cy="1295400"/>
          </a:xfrm>
          <a:prstGeom prst="flowChartDecisi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in black list?</a:t>
            </a:r>
            <a:endParaRPr lang="en-US" dirty="0"/>
          </a:p>
        </p:txBody>
      </p:sp>
      <p:cxnSp>
        <p:nvCxnSpPr>
          <p:cNvPr id="12" name="Elbow Connector 11"/>
          <p:cNvCxnSpPr>
            <a:stCxn id="6" idx="3"/>
            <a:endCxn id="5" idx="2"/>
          </p:cNvCxnSpPr>
          <p:nvPr/>
        </p:nvCxnSpPr>
        <p:spPr>
          <a:xfrm flipV="1">
            <a:off x="6553200" y="2947416"/>
            <a:ext cx="1094232" cy="105308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6"/>
          <a:stretch>
            <a:fillRect/>
          </a:stretch>
        </p:blipFill>
        <p:spPr>
          <a:xfrm>
            <a:off x="4648201" y="5486400"/>
            <a:ext cx="635000" cy="6350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38801" y="5410200"/>
            <a:ext cx="639035" cy="749300"/>
          </a:xfrm>
          <a:prstGeom prst="rect">
            <a:avLst/>
          </a:prstGeom>
        </p:spPr>
      </p:pic>
      <p:cxnSp>
        <p:nvCxnSpPr>
          <p:cNvPr id="17" name="Straight Arrow Connector 16"/>
          <p:cNvCxnSpPr>
            <a:stCxn id="6" idx="2"/>
            <a:endCxn id="14" idx="0"/>
          </p:cNvCxnSpPr>
          <p:nvPr/>
        </p:nvCxnSpPr>
        <p:spPr>
          <a:xfrm flipH="1">
            <a:off x="4965700" y="4648200"/>
            <a:ext cx="5207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2"/>
            <a:endCxn id="15" idx="0"/>
          </p:cNvCxnSpPr>
          <p:nvPr/>
        </p:nvCxnSpPr>
        <p:spPr>
          <a:xfrm>
            <a:off x="5486400" y="4648200"/>
            <a:ext cx="471918" cy="762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96001" y="4876800"/>
            <a:ext cx="1560030" cy="523220"/>
          </a:xfrm>
          <a:prstGeom prst="rect">
            <a:avLst/>
          </a:prstGeom>
          <a:noFill/>
        </p:spPr>
        <p:txBody>
          <a:bodyPr wrap="none" rtlCol="0">
            <a:spAutoFit/>
          </a:bodyPr>
          <a:lstStyle/>
          <a:p>
            <a:pPr algn="ctr"/>
            <a:r>
              <a:rPr lang="en-US" sz="1400" dirty="0" smtClean="0"/>
              <a:t>designated trusted</a:t>
            </a:r>
          </a:p>
          <a:p>
            <a:pPr algn="ctr"/>
            <a:r>
              <a:rPr lang="en-US" sz="1400" dirty="0" smtClean="0"/>
              <a:t>third party</a:t>
            </a:r>
          </a:p>
        </p:txBody>
      </p:sp>
      <p:cxnSp>
        <p:nvCxnSpPr>
          <p:cNvPr id="21" name="Straight Arrow Connector 20"/>
          <p:cNvCxnSpPr>
            <a:stCxn id="4" idx="1"/>
            <a:endCxn id="10" idx="0"/>
          </p:cNvCxnSpPr>
          <p:nvPr/>
        </p:nvCxnSpPr>
        <p:spPr>
          <a:xfrm flipH="1">
            <a:off x="3048000" y="2554224"/>
            <a:ext cx="685800" cy="798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4" idx="3"/>
            <a:endCxn id="6" idx="0"/>
          </p:cNvCxnSpPr>
          <p:nvPr/>
        </p:nvCxnSpPr>
        <p:spPr>
          <a:xfrm>
            <a:off x="5032248" y="2554224"/>
            <a:ext cx="454152" cy="798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6"/>
          <a:stretch>
            <a:fillRect/>
          </a:stretch>
        </p:blipFill>
        <p:spPr>
          <a:xfrm>
            <a:off x="2717800" y="5486400"/>
            <a:ext cx="635000" cy="635000"/>
          </a:xfrm>
          <a:prstGeom prst="rect">
            <a:avLst/>
          </a:prstGeom>
        </p:spPr>
      </p:pic>
      <p:cxnSp>
        <p:nvCxnSpPr>
          <p:cNvPr id="28" name="Straight Arrow Connector 27"/>
          <p:cNvCxnSpPr>
            <a:stCxn id="10" idx="2"/>
            <a:endCxn id="27" idx="0"/>
          </p:cNvCxnSpPr>
          <p:nvPr/>
        </p:nvCxnSpPr>
        <p:spPr>
          <a:xfrm flipH="1">
            <a:off x="3035301" y="4648200"/>
            <a:ext cx="127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endCxn id="3" idx="2"/>
          </p:cNvCxnSpPr>
          <p:nvPr/>
        </p:nvCxnSpPr>
        <p:spPr>
          <a:xfrm rot="10800000" flipV="1">
            <a:off x="1295400" y="3048001"/>
            <a:ext cx="6400800" cy="3217261"/>
          </a:xfrm>
          <a:prstGeom prst="curvedConnector4">
            <a:avLst>
              <a:gd name="adj1" fmla="val -11839"/>
              <a:gd name="adj2" fmla="val 115526"/>
            </a:avLst>
          </a:prstGeom>
          <a:ln>
            <a:solidFill>
              <a:schemeClr val="accent2">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386943" y="5867400"/>
            <a:ext cx="1315171" cy="523220"/>
          </a:xfrm>
          <a:prstGeom prst="rect">
            <a:avLst/>
          </a:prstGeom>
          <a:noFill/>
        </p:spPr>
        <p:txBody>
          <a:bodyPr wrap="none" rtlCol="0">
            <a:spAutoFit/>
          </a:bodyPr>
          <a:lstStyle/>
          <a:p>
            <a:pPr algn="r"/>
            <a:r>
              <a:rPr lang="en-US" sz="1400" dirty="0" smtClean="0"/>
              <a:t>report</a:t>
            </a:r>
          </a:p>
          <a:p>
            <a:pPr algn="r"/>
            <a:r>
              <a:rPr lang="en-US" sz="1400" dirty="0" smtClean="0"/>
              <a:t>illegal robocalls</a:t>
            </a:r>
            <a:endParaRPr lang="en-US" sz="1400" dirty="0"/>
          </a:p>
        </p:txBody>
      </p:sp>
      <p:sp>
        <p:nvSpPr>
          <p:cNvPr id="40" name="TextBox 39"/>
          <p:cNvSpPr txBox="1"/>
          <p:nvPr/>
        </p:nvSpPr>
        <p:spPr>
          <a:xfrm>
            <a:off x="2667000" y="4648200"/>
            <a:ext cx="312906" cy="369332"/>
          </a:xfrm>
          <a:prstGeom prst="rect">
            <a:avLst/>
          </a:prstGeom>
          <a:noFill/>
        </p:spPr>
        <p:txBody>
          <a:bodyPr wrap="none" rtlCol="0">
            <a:spAutoFit/>
          </a:bodyPr>
          <a:lstStyle/>
          <a:p>
            <a:r>
              <a:rPr lang="en-US" b="1" dirty="0"/>
              <a:t>Y</a:t>
            </a:r>
          </a:p>
        </p:txBody>
      </p:sp>
      <p:sp>
        <p:nvSpPr>
          <p:cNvPr id="41" name="TextBox 40"/>
          <p:cNvSpPr txBox="1"/>
          <p:nvPr/>
        </p:nvSpPr>
        <p:spPr>
          <a:xfrm>
            <a:off x="6629400" y="4038600"/>
            <a:ext cx="312906" cy="369332"/>
          </a:xfrm>
          <a:prstGeom prst="rect">
            <a:avLst/>
          </a:prstGeom>
          <a:noFill/>
        </p:spPr>
        <p:txBody>
          <a:bodyPr wrap="none" rtlCol="0">
            <a:spAutoFit/>
          </a:bodyPr>
          <a:lstStyle/>
          <a:p>
            <a:r>
              <a:rPr lang="en-US" b="1" dirty="0"/>
              <a:t>Y</a:t>
            </a:r>
          </a:p>
        </p:txBody>
      </p:sp>
      <p:sp>
        <p:nvSpPr>
          <p:cNvPr id="42" name="TextBox 41"/>
          <p:cNvSpPr txBox="1"/>
          <p:nvPr/>
        </p:nvSpPr>
        <p:spPr>
          <a:xfrm>
            <a:off x="3886201" y="3581400"/>
            <a:ext cx="336713" cy="369332"/>
          </a:xfrm>
          <a:prstGeom prst="rect">
            <a:avLst/>
          </a:prstGeom>
          <a:noFill/>
        </p:spPr>
        <p:txBody>
          <a:bodyPr wrap="none" rtlCol="0">
            <a:spAutoFit/>
          </a:bodyPr>
          <a:lstStyle/>
          <a:p>
            <a:r>
              <a:rPr lang="en-US" b="1" dirty="0"/>
              <a:t>N</a:t>
            </a:r>
          </a:p>
        </p:txBody>
      </p:sp>
      <p:sp>
        <p:nvSpPr>
          <p:cNvPr id="43" name="TextBox 42"/>
          <p:cNvSpPr txBox="1"/>
          <p:nvPr/>
        </p:nvSpPr>
        <p:spPr>
          <a:xfrm>
            <a:off x="5302088" y="4648200"/>
            <a:ext cx="336713" cy="369332"/>
          </a:xfrm>
          <a:prstGeom prst="rect">
            <a:avLst/>
          </a:prstGeom>
          <a:noFill/>
        </p:spPr>
        <p:txBody>
          <a:bodyPr wrap="none" rtlCol="0">
            <a:spAutoFit/>
          </a:bodyPr>
          <a:lstStyle/>
          <a:p>
            <a:r>
              <a:rPr lang="en-US" b="1" dirty="0"/>
              <a:t>N</a:t>
            </a:r>
          </a:p>
        </p:txBody>
      </p:sp>
      <p:cxnSp>
        <p:nvCxnSpPr>
          <p:cNvPr id="45" name="Curved Connector 44"/>
          <p:cNvCxnSpPr>
            <a:stCxn id="3" idx="0"/>
            <a:endCxn id="10" idx="1"/>
          </p:cNvCxnSpPr>
          <p:nvPr/>
        </p:nvCxnSpPr>
        <p:spPr>
          <a:xfrm rot="5400000" flipH="1" flipV="1">
            <a:off x="1276350" y="4019550"/>
            <a:ext cx="723900" cy="6858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85802" y="4114800"/>
            <a:ext cx="831277" cy="523220"/>
          </a:xfrm>
          <a:prstGeom prst="rect">
            <a:avLst/>
          </a:prstGeom>
          <a:noFill/>
        </p:spPr>
        <p:txBody>
          <a:bodyPr wrap="none" rtlCol="0">
            <a:spAutoFit/>
          </a:bodyPr>
          <a:lstStyle/>
          <a:p>
            <a:pPr algn="ctr"/>
            <a:r>
              <a:rPr lang="en-US" sz="1400" dirty="0" smtClean="0"/>
              <a:t>maintain</a:t>
            </a:r>
          </a:p>
          <a:p>
            <a:pPr algn="ctr"/>
            <a:r>
              <a:rPr lang="en-US" sz="1400" dirty="0" smtClean="0"/>
              <a:t>lists</a:t>
            </a:r>
            <a:endParaRPr lang="en-US" sz="1400" dirty="0"/>
          </a:p>
        </p:txBody>
      </p:sp>
      <p:sp>
        <p:nvSpPr>
          <p:cNvPr id="48" name="TextBox 47"/>
          <p:cNvSpPr txBox="1"/>
          <p:nvPr/>
        </p:nvSpPr>
        <p:spPr>
          <a:xfrm>
            <a:off x="530942" y="3276601"/>
            <a:ext cx="1297858" cy="461665"/>
          </a:xfrm>
          <a:prstGeom prst="rect">
            <a:avLst/>
          </a:prstGeom>
          <a:noFill/>
        </p:spPr>
        <p:txBody>
          <a:bodyPr wrap="none" rtlCol="0">
            <a:spAutoFit/>
          </a:bodyPr>
          <a:lstStyle/>
          <a:p>
            <a:r>
              <a:rPr lang="en-US" sz="1200" i="1" dirty="0" smtClean="0"/>
              <a:t>multiple 3</a:t>
            </a:r>
            <a:r>
              <a:rPr lang="en-US" sz="1200" i="1" baseline="30000" dirty="0" smtClean="0"/>
              <a:t>rd</a:t>
            </a:r>
            <a:r>
              <a:rPr lang="en-US" sz="1200" i="1" dirty="0" smtClean="0"/>
              <a:t> party</a:t>
            </a:r>
          </a:p>
          <a:p>
            <a:r>
              <a:rPr lang="en-US" sz="1200" i="1" dirty="0" smtClean="0"/>
              <a:t>providers</a:t>
            </a:r>
            <a:endParaRPr lang="en-US" sz="1200" i="1" dirty="0"/>
          </a:p>
        </p:txBody>
      </p:sp>
      <p:sp>
        <p:nvSpPr>
          <p:cNvPr id="7" name="Date Placeholder 6"/>
          <p:cNvSpPr>
            <a:spLocks noGrp="1"/>
          </p:cNvSpPr>
          <p:nvPr>
            <p:ph type="dt" sz="half" idx="10"/>
          </p:nvPr>
        </p:nvSpPr>
        <p:spPr/>
        <p:txBody>
          <a:bodyPr/>
          <a:lstStyle/>
          <a:p>
            <a:r>
              <a:rPr lang="en-US" smtClean="0"/>
              <a:t>6/24/15</a:t>
            </a:r>
            <a:endParaRPr lang="en-US"/>
          </a:p>
        </p:txBody>
      </p:sp>
      <p:sp>
        <p:nvSpPr>
          <p:cNvPr id="11" name="Footer Placeholder 10"/>
          <p:cNvSpPr>
            <a:spLocks noGrp="1"/>
          </p:cNvSpPr>
          <p:nvPr>
            <p:ph type="ftr" sz="quarter" idx="11"/>
          </p:nvPr>
        </p:nvSpPr>
        <p:spPr/>
        <p:txBody>
          <a:bodyPr/>
          <a:lstStyle/>
          <a:p>
            <a:r>
              <a:rPr lang="en-US" smtClean="0"/>
              <a:t>Georgetown CBPP/S2ERC</a:t>
            </a:r>
            <a:endParaRPr lang="en-US"/>
          </a:p>
        </p:txBody>
      </p:sp>
      <p:sp>
        <p:nvSpPr>
          <p:cNvPr id="13" name="Slide Number Placeholder 12"/>
          <p:cNvSpPr>
            <a:spLocks noGrp="1"/>
          </p:cNvSpPr>
          <p:nvPr>
            <p:ph type="sldNum" sz="quarter" idx="12"/>
          </p:nvPr>
        </p:nvSpPr>
        <p:spPr/>
        <p:txBody>
          <a:bodyPr/>
          <a:lstStyle/>
          <a:p>
            <a:fld id="{FAA9B6C6-3E46-2246-8646-704B7D7A9758}" type="slidenum">
              <a:rPr lang="en-US" smtClean="0"/>
              <a:t>44</a:t>
            </a:fld>
            <a:endParaRPr lang="en-US"/>
          </a:p>
        </p:txBody>
      </p:sp>
    </p:spTree>
    <p:extLst>
      <p:ext uri="{BB962C8B-B14F-4D97-AF65-F5344CB8AC3E}">
        <p14:creationId xmlns:p14="http://schemas.microsoft.com/office/powerpoint/2010/main" val="26340044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Caller name (CNAM) improvements</a:t>
            </a:r>
            <a:endParaRPr lang="en-US" dirty="0"/>
          </a:p>
        </p:txBody>
      </p:sp>
      <p:sp>
        <p:nvSpPr>
          <p:cNvPr id="3" name="Content Placeholder 2"/>
          <p:cNvSpPr>
            <a:spLocks noGrp="1"/>
          </p:cNvSpPr>
          <p:nvPr>
            <p:ph idx="1"/>
          </p:nvPr>
        </p:nvSpPr>
        <p:spPr/>
        <p:txBody>
          <a:bodyPr>
            <a:normAutofit lnSpcReduction="10000"/>
          </a:bodyPr>
          <a:lstStyle/>
          <a:p>
            <a:r>
              <a:rPr lang="en-US" dirty="0" smtClean="0"/>
              <a:t>15 character limit</a:t>
            </a:r>
          </a:p>
          <a:p>
            <a:pPr lvl="1"/>
            <a:r>
              <a:rPr lang="en-US" dirty="0" smtClean="0"/>
              <a:t>mostly due to legacy displays and Bell 202 1200 baud modems?</a:t>
            </a:r>
          </a:p>
          <a:p>
            <a:pPr lvl="1"/>
            <a:r>
              <a:rPr lang="en-US" dirty="0" smtClean="0"/>
              <a:t>signaling allows larger data elements</a:t>
            </a:r>
          </a:p>
          <a:p>
            <a:r>
              <a:rPr lang="en-US" dirty="0" smtClean="0"/>
              <a:t>Disallows</a:t>
            </a:r>
          </a:p>
          <a:p>
            <a:pPr lvl="1"/>
            <a:r>
              <a:rPr lang="en-US" dirty="0" smtClean="0"/>
              <a:t>full names </a:t>
            </a:r>
            <a:r>
              <a:rPr lang="en-US" dirty="0" smtClean="0">
                <a:sym typeface="Wingdings"/>
              </a:rPr>
              <a:t> </a:t>
            </a:r>
            <a:r>
              <a:rPr lang="en-US" dirty="0" smtClean="0"/>
              <a:t>awkward abbreviations</a:t>
            </a:r>
          </a:p>
          <a:p>
            <a:pPr lvl="1"/>
            <a:r>
              <a:rPr lang="en-US" dirty="0" smtClean="0"/>
              <a:t>more information – caller name and affiliation (“John Doe, Acme Corp., Chicago”)</a:t>
            </a:r>
          </a:p>
          <a:p>
            <a:pPr lvl="1"/>
            <a:r>
              <a:rPr lang="en-US" dirty="0" smtClean="0"/>
              <a:t>no credentials (license, registration)</a:t>
            </a:r>
          </a:p>
          <a:p>
            <a:r>
              <a:rPr lang="en-US" dirty="0" smtClean="0">
                <a:sym typeface="Wingdings"/>
              </a:rPr>
              <a:t>Architecture issues</a:t>
            </a:r>
          </a:p>
          <a:p>
            <a:pPr lvl="1"/>
            <a:r>
              <a:rPr lang="en-US" dirty="0" smtClean="0">
                <a:sym typeface="Wingdings"/>
              </a:rPr>
              <a:t>multiple providers  difficult to correct errors or prevent impersonation</a:t>
            </a:r>
          </a:p>
          <a:p>
            <a:pPr lvl="1"/>
            <a:r>
              <a:rPr lang="en-US" dirty="0" smtClean="0">
                <a:sym typeface="Wingdings"/>
              </a:rPr>
              <a:t>CNAM dip fees  kickback schemes that enable </a:t>
            </a:r>
            <a:r>
              <a:rPr lang="en-US" dirty="0" err="1" smtClean="0">
                <a:sym typeface="Wingdings"/>
              </a:rPr>
              <a:t>robocalling</a:t>
            </a:r>
            <a:endParaRPr lang="en-US" dirty="0" smtClean="0">
              <a:sym typeface="Wingdings"/>
            </a:endParaRPr>
          </a:p>
          <a:p>
            <a:pPr lvl="1"/>
            <a:r>
              <a:rPr lang="en-US" dirty="0" smtClean="0">
                <a:sym typeface="Wingdings"/>
              </a:rPr>
              <a:t>unclear provenance of information</a:t>
            </a:r>
            <a:endParaRPr lang="en-US" dirty="0" smtClean="0"/>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9742" y="1981200"/>
            <a:ext cx="2131341" cy="3317262"/>
          </a:xfrm>
          <a:prstGeom prst="rect">
            <a:avLst/>
          </a:prstGeom>
        </p:spPr>
      </p:pic>
      <p:pic>
        <p:nvPicPr>
          <p:cNvPr id="5" name="Picture 4"/>
          <p:cNvPicPr>
            <a:picLocks noChangeAspect="1"/>
          </p:cNvPicPr>
          <p:nvPr/>
        </p:nvPicPr>
        <p:blipFill>
          <a:blip r:embed="rId3"/>
          <a:stretch>
            <a:fillRect/>
          </a:stretch>
        </p:blipFill>
        <p:spPr>
          <a:xfrm>
            <a:off x="6331002" y="3735421"/>
            <a:ext cx="2926468" cy="2926468"/>
          </a:xfrm>
          <a:prstGeom prst="rect">
            <a:avLst/>
          </a:prstGeom>
        </p:spPr>
      </p:pic>
      <p:sp>
        <p:nvSpPr>
          <p:cNvPr id="6" name="Date Placeholder 5"/>
          <p:cNvSpPr>
            <a:spLocks noGrp="1"/>
          </p:cNvSpPr>
          <p:nvPr>
            <p:ph type="dt" sz="half" idx="10"/>
          </p:nvPr>
        </p:nvSpPr>
        <p:spPr/>
        <p:txBody>
          <a:bodyPr/>
          <a:lstStyle/>
          <a:p>
            <a:r>
              <a:rPr lang="en-US" smtClean="0"/>
              <a:t>6/24/15</a:t>
            </a:r>
            <a:endParaRPr lang="en-US"/>
          </a:p>
        </p:txBody>
      </p:sp>
      <p:sp>
        <p:nvSpPr>
          <p:cNvPr id="7" name="Footer Placeholder 6"/>
          <p:cNvSpPr>
            <a:spLocks noGrp="1"/>
          </p:cNvSpPr>
          <p:nvPr>
            <p:ph type="ftr" sz="quarter" idx="11"/>
          </p:nvPr>
        </p:nvSpPr>
        <p:spPr/>
        <p:txBody>
          <a:bodyPr/>
          <a:lstStyle/>
          <a:p>
            <a:r>
              <a:rPr lang="en-US" smtClean="0"/>
              <a:t>Georgetown CBPP/S2ERC</a:t>
            </a:r>
            <a:endParaRPr lang="en-US"/>
          </a:p>
        </p:txBody>
      </p:sp>
      <p:sp>
        <p:nvSpPr>
          <p:cNvPr id="8" name="Slide Number Placeholder 7"/>
          <p:cNvSpPr>
            <a:spLocks noGrp="1"/>
          </p:cNvSpPr>
          <p:nvPr>
            <p:ph type="sldNum" sz="quarter" idx="12"/>
          </p:nvPr>
        </p:nvSpPr>
        <p:spPr/>
        <p:txBody>
          <a:bodyPr/>
          <a:lstStyle/>
          <a:p>
            <a:fld id="{FAA9B6C6-3E46-2246-8646-704B7D7A9758}" type="slidenum">
              <a:rPr lang="en-US" smtClean="0"/>
              <a:t>45</a:t>
            </a:fld>
            <a:endParaRPr lang="en-US"/>
          </a:p>
        </p:txBody>
      </p:sp>
    </p:spTree>
    <p:extLst>
      <p:ext uri="{BB962C8B-B14F-4D97-AF65-F5344CB8AC3E}">
        <p14:creationId xmlns:p14="http://schemas.microsoft.com/office/powerpoint/2010/main" val="8282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911 in an all-IP world</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46</a:t>
            </a:fld>
            <a:endParaRPr lang="en-US"/>
          </a:p>
        </p:txBody>
      </p:sp>
    </p:spTree>
    <p:extLst>
      <p:ext uri="{BB962C8B-B14F-4D97-AF65-F5344CB8AC3E}">
        <p14:creationId xmlns:p14="http://schemas.microsoft.com/office/powerpoint/2010/main" val="3485469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911 deployment challenges</a:t>
            </a:r>
            <a:endParaRPr lang="en-US" dirty="0"/>
          </a:p>
        </p:txBody>
      </p:sp>
      <p:sp>
        <p:nvSpPr>
          <p:cNvPr id="8" name="Content Placeholder 7"/>
          <p:cNvSpPr>
            <a:spLocks noGrp="1"/>
          </p:cNvSpPr>
          <p:nvPr>
            <p:ph idx="1"/>
          </p:nvPr>
        </p:nvSpPr>
        <p:spPr/>
        <p:txBody>
          <a:bodyPr>
            <a:normAutofit lnSpcReduction="10000"/>
          </a:bodyPr>
          <a:lstStyle/>
          <a:p>
            <a:r>
              <a:rPr lang="en-US" dirty="0" smtClean="0"/>
              <a:t>Three movies, same plot:</a:t>
            </a:r>
          </a:p>
          <a:p>
            <a:pPr lvl="1"/>
            <a:r>
              <a:rPr lang="en-US" dirty="0" smtClean="0"/>
              <a:t>Phase II location (cellular)</a:t>
            </a:r>
          </a:p>
          <a:p>
            <a:pPr lvl="1"/>
            <a:r>
              <a:rPr lang="en-US" dirty="0" smtClean="0"/>
              <a:t>Text-to-911</a:t>
            </a:r>
          </a:p>
          <a:p>
            <a:pPr lvl="1"/>
            <a:r>
              <a:rPr lang="en-US" dirty="0" smtClean="0"/>
              <a:t>NG911</a:t>
            </a:r>
          </a:p>
          <a:p>
            <a:r>
              <a:rPr lang="en-US" dirty="0" smtClean="0"/>
              <a:t>Reasons for delay include:</a:t>
            </a:r>
          </a:p>
          <a:p>
            <a:pPr lvl="1"/>
            <a:r>
              <a:rPr lang="en-US" dirty="0" smtClean="0"/>
              <a:t>bottom-up deployment </a:t>
            </a:r>
            <a:r>
              <a:rPr lang="en-US" dirty="0" smtClean="0">
                <a:sym typeface="Wingdings"/>
              </a:rPr>
              <a:t> consultant employment guarantee</a:t>
            </a:r>
          </a:p>
          <a:p>
            <a:pPr lvl="1"/>
            <a:r>
              <a:rPr lang="en-US" dirty="0" smtClean="0">
                <a:sym typeface="Wingdings"/>
              </a:rPr>
              <a:t>local control  local technology assets</a:t>
            </a:r>
          </a:p>
          <a:p>
            <a:pPr lvl="1"/>
            <a:r>
              <a:rPr lang="en-US" dirty="0" smtClean="0">
                <a:sym typeface="Wingdings"/>
              </a:rPr>
              <a:t>no regional, state or national funding mechanisms</a:t>
            </a:r>
          </a:p>
          <a:p>
            <a:pPr lvl="1"/>
            <a:r>
              <a:rPr lang="en-US" dirty="0" smtClean="0">
                <a:sym typeface="Wingdings"/>
              </a:rPr>
              <a:t>often, no state leadership</a:t>
            </a:r>
          </a:p>
          <a:p>
            <a:pPr lvl="1"/>
            <a:r>
              <a:rPr lang="en-US" dirty="0" smtClean="0">
                <a:sym typeface="Wingdings"/>
              </a:rPr>
              <a:t>slowest PSAP determines speed</a:t>
            </a:r>
          </a:p>
          <a:p>
            <a:pPr lvl="1"/>
            <a:r>
              <a:rPr lang="en-US" dirty="0" smtClean="0">
                <a:sym typeface="Wingdings"/>
              </a:rPr>
              <a:t>limited technical expertise at grass roots level</a:t>
            </a:r>
          </a:p>
          <a:p>
            <a:pPr lvl="1"/>
            <a:r>
              <a:rPr lang="en-US" dirty="0" smtClean="0">
                <a:sym typeface="Wingdings"/>
              </a:rPr>
              <a:t>uncooperative carriers (“Selective routers forever!”)</a:t>
            </a:r>
          </a:p>
          <a:p>
            <a:pPr lvl="1"/>
            <a:r>
              <a:rPr lang="en-US" dirty="0" smtClean="0">
                <a:sym typeface="Wingdings"/>
              </a:rPr>
              <a:t>unclear responsibility boundaries between carriers and PSAPs/</a:t>
            </a:r>
            <a:r>
              <a:rPr lang="en-US" dirty="0" err="1" smtClean="0">
                <a:sym typeface="Wingdings"/>
              </a:rPr>
              <a:t>ESInets</a:t>
            </a:r>
            <a:endParaRPr lang="en-US" dirty="0"/>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47</a:t>
            </a:fld>
            <a:endParaRPr lang="en-US"/>
          </a:p>
        </p:txBody>
      </p:sp>
    </p:spTree>
    <p:extLst>
      <p:ext uri="{BB962C8B-B14F-4D97-AF65-F5344CB8AC3E}">
        <p14:creationId xmlns:p14="http://schemas.microsoft.com/office/powerpoint/2010/main" val="186268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Text-to-911</a:t>
            </a:r>
            <a:endParaRPr lang="en-US" dirty="0"/>
          </a:p>
        </p:txBody>
      </p:sp>
      <p:sp>
        <p:nvSpPr>
          <p:cNvPr id="4" name="Slide Number Placeholder 3"/>
          <p:cNvSpPr>
            <a:spLocks noGrp="1"/>
          </p:cNvSpPr>
          <p:nvPr>
            <p:ph type="sldNum" sz="quarter" idx="12"/>
          </p:nvPr>
        </p:nvSpPr>
        <p:spPr/>
        <p:txBody>
          <a:bodyPr/>
          <a:lstStyle/>
          <a:p>
            <a:fld id="{2269B6E4-96E3-6546-A6E6-E480C2CA2AD3}" type="slidenum">
              <a:rPr lang="en-US" smtClean="0"/>
              <a:t>48</a:t>
            </a:fld>
            <a:endParaRPr lang="en-US"/>
          </a:p>
        </p:txBody>
      </p:sp>
      <p:pic>
        <p:nvPicPr>
          <p:cNvPr id="5" name="Picture 4" descr="Text-2-911-PSAP-020415.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9276" y="1738185"/>
            <a:ext cx="6963517" cy="5019738"/>
          </a:xfrm>
          <a:prstGeom prst="rect">
            <a:avLst/>
          </a:prstGeom>
        </p:spPr>
      </p:pic>
      <p:sp>
        <p:nvSpPr>
          <p:cNvPr id="6" name="TextBox 5"/>
          <p:cNvSpPr txBox="1"/>
          <p:nvPr/>
        </p:nvSpPr>
        <p:spPr>
          <a:xfrm>
            <a:off x="582007" y="6513634"/>
            <a:ext cx="1057896" cy="230832"/>
          </a:xfrm>
          <a:prstGeom prst="rect">
            <a:avLst/>
          </a:prstGeom>
          <a:noFill/>
        </p:spPr>
        <p:txBody>
          <a:bodyPr wrap="none" rtlCol="0">
            <a:spAutoFit/>
          </a:bodyPr>
          <a:lstStyle/>
          <a:p>
            <a:r>
              <a:rPr lang="en-US" sz="900" dirty="0" smtClean="0"/>
              <a:t>M. Fletcher, Avaya</a:t>
            </a:r>
            <a:endParaRPr lang="en-US" sz="900" dirty="0"/>
          </a:p>
        </p:txBody>
      </p:sp>
      <p:pic>
        <p:nvPicPr>
          <p:cNvPr id="3" name="Picture 2"/>
          <p:cNvPicPr>
            <a:picLocks noChangeAspect="1"/>
          </p:cNvPicPr>
          <p:nvPr/>
        </p:nvPicPr>
        <p:blipFill>
          <a:blip r:embed="rId3"/>
          <a:stretch>
            <a:fillRect/>
          </a:stretch>
        </p:blipFill>
        <p:spPr>
          <a:xfrm>
            <a:off x="0" y="4030846"/>
            <a:ext cx="9144000" cy="1224146"/>
          </a:xfrm>
          <a:prstGeom prst="rect">
            <a:avLst/>
          </a:prstGeom>
        </p:spPr>
      </p:pic>
      <p:sp>
        <p:nvSpPr>
          <p:cNvPr id="7" name="Date Placeholder 6"/>
          <p:cNvSpPr>
            <a:spLocks noGrp="1"/>
          </p:cNvSpPr>
          <p:nvPr>
            <p:ph type="dt" sz="half" idx="10"/>
          </p:nvPr>
        </p:nvSpPr>
        <p:spPr/>
        <p:txBody>
          <a:bodyPr/>
          <a:lstStyle/>
          <a:p>
            <a:r>
              <a:rPr lang="en-US" smtClean="0"/>
              <a:t>6/24/15</a:t>
            </a:r>
            <a:endParaRPr lang="en-US"/>
          </a:p>
        </p:txBody>
      </p:sp>
      <p:sp>
        <p:nvSpPr>
          <p:cNvPr id="8" name="Footer Placeholder 7"/>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552251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Caller </a:t>
            </a:r>
            <a:r>
              <a:rPr lang="en-US" dirty="0"/>
              <a:t>l</a:t>
            </a:r>
            <a:r>
              <a:rPr lang="en-US" dirty="0" smtClean="0"/>
              <a:t>ocation</a:t>
            </a:r>
            <a:endParaRPr lang="en-US" dirty="0"/>
          </a:p>
        </p:txBody>
      </p:sp>
      <p:sp>
        <p:nvSpPr>
          <p:cNvPr id="3" name="Content Placeholder 2"/>
          <p:cNvSpPr>
            <a:spLocks noGrp="1"/>
          </p:cNvSpPr>
          <p:nvPr>
            <p:ph idx="1"/>
          </p:nvPr>
        </p:nvSpPr>
        <p:spPr>
          <a:xfrm>
            <a:off x="549275" y="1949120"/>
            <a:ext cx="4079667" cy="4343400"/>
          </a:xfrm>
        </p:spPr>
        <p:txBody>
          <a:bodyPr>
            <a:normAutofit fontScale="92500" lnSpcReduction="20000"/>
          </a:bodyPr>
          <a:lstStyle/>
          <a:p>
            <a:r>
              <a:rPr lang="en-US" dirty="0" smtClean="0"/>
              <a:t>Builds on long history of FCC location accuracy requirements</a:t>
            </a:r>
          </a:p>
          <a:p>
            <a:pPr lvl="1"/>
            <a:r>
              <a:rPr lang="en-US" dirty="0" smtClean="0"/>
              <a:t>implicitly outdoor: 50m (67%)/150m (80%-90%) circles (1996), with geographic exclusions</a:t>
            </a:r>
          </a:p>
          <a:p>
            <a:r>
              <a:rPr lang="en-US" dirty="0" smtClean="0"/>
              <a:t>dispatchable location or x/y within 50 m</a:t>
            </a:r>
          </a:p>
          <a:p>
            <a:pPr lvl="1"/>
            <a:r>
              <a:rPr lang="en-US" dirty="0" smtClean="0"/>
              <a:t>~70% calls are wireless</a:t>
            </a:r>
          </a:p>
          <a:p>
            <a:pPr lvl="1"/>
            <a:r>
              <a:rPr lang="en-US" dirty="0" smtClean="0"/>
              <a:t>unknown % indoor</a:t>
            </a:r>
          </a:p>
          <a:p>
            <a:pPr lvl="1"/>
            <a:r>
              <a:rPr lang="en-US" dirty="0" smtClean="0"/>
              <a:t>residential indoor may allow GPS</a:t>
            </a:r>
          </a:p>
          <a:p>
            <a:r>
              <a:rPr lang="en-US" dirty="0" smtClean="0"/>
              <a:t>z axis:</a:t>
            </a:r>
          </a:p>
          <a:p>
            <a:pPr lvl="1"/>
            <a:r>
              <a:rPr lang="en-US" dirty="0" smtClean="0"/>
              <a:t>3 years: uncompensated barometric</a:t>
            </a:r>
          </a:p>
          <a:p>
            <a:pPr lvl="1"/>
            <a:r>
              <a:rPr lang="en-US" dirty="0" smtClean="0"/>
              <a:t>6 years: 80% of top 25 CMAs</a:t>
            </a:r>
          </a:p>
          <a:p>
            <a:r>
              <a:rPr lang="en-US" dirty="0" smtClean="0"/>
              <a:t>open issues:</a:t>
            </a:r>
          </a:p>
          <a:p>
            <a:pPr lvl="1"/>
            <a:r>
              <a:rPr lang="en-US" dirty="0" smtClean="0"/>
              <a:t>nomadic </a:t>
            </a:r>
            <a:r>
              <a:rPr lang="en-US" dirty="0" err="1" smtClean="0"/>
              <a:t>iVoIP</a:t>
            </a:r>
            <a:endParaRPr lang="en-US" dirty="0" smtClean="0"/>
          </a:p>
          <a:p>
            <a:pPr lvl="1"/>
            <a:r>
              <a:rPr lang="en-US" dirty="0" smtClean="0"/>
              <a:t>separation of location &amp; call delivery</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2269B6E4-96E3-6546-A6E6-E480C2CA2AD3}" type="slidenum">
              <a:rPr lang="en-US" smtClean="0"/>
              <a:t>49</a:t>
            </a:fld>
            <a:endParaRPr lang="en-US"/>
          </a:p>
        </p:txBody>
      </p:sp>
      <p:graphicFrame>
        <p:nvGraphicFramePr>
          <p:cNvPr id="5" name="Chart 4"/>
          <p:cNvGraphicFramePr/>
          <p:nvPr>
            <p:extLst>
              <p:ext uri="{D42A27DB-BD31-4B8C-83A1-F6EECF244321}">
                <p14:modId xmlns:p14="http://schemas.microsoft.com/office/powerpoint/2010/main" val="1949670193"/>
              </p:ext>
            </p:extLst>
          </p:nvPr>
        </p:nvGraphicFramePr>
        <p:xfrm>
          <a:off x="4951035" y="2236154"/>
          <a:ext cx="3640517" cy="3224846"/>
        </p:xfrm>
        <a:graphic>
          <a:graphicData uri="http://schemas.openxmlformats.org/drawingml/2006/chart">
            <c:chart xmlns:c="http://schemas.openxmlformats.org/drawingml/2006/chart" xmlns:r="http://schemas.openxmlformats.org/officeDocument/2006/relationships" r:id="rId2"/>
          </a:graphicData>
        </a:graphic>
      </p:graphicFrame>
      <p:sp>
        <p:nvSpPr>
          <p:cNvPr id="6" name="Date Placeholder 5"/>
          <p:cNvSpPr>
            <a:spLocks noGrp="1"/>
          </p:cNvSpPr>
          <p:nvPr>
            <p:ph type="dt" sz="half" idx="10"/>
          </p:nvPr>
        </p:nvSpPr>
        <p:spPr/>
        <p:txBody>
          <a:bodyPr/>
          <a:lstStyle/>
          <a:p>
            <a:r>
              <a:rPr lang="en-US" smtClean="0"/>
              <a:t>6/24/15</a:t>
            </a:r>
            <a:endParaRPr lang="en-US"/>
          </a:p>
        </p:txBody>
      </p:sp>
      <p:sp>
        <p:nvSpPr>
          <p:cNvPr id="7" name="Footer Placeholder 6"/>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2448910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three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70201038"/>
              </p:ext>
            </p:extLst>
          </p:nvPr>
        </p:nvGraphicFramePr>
        <p:xfrm>
          <a:off x="619028" y="2549558"/>
          <a:ext cx="8067771" cy="3065992"/>
        </p:xfrm>
        <a:graphic>
          <a:graphicData uri="http://schemas.openxmlformats.org/drawingml/2006/table">
            <a:tbl>
              <a:tblPr firstRow="1" bandRow="1">
                <a:tableStyleId>{5C22544A-7EE6-4342-B048-85BDC9FD1C3A}</a:tableStyleId>
              </a:tblPr>
              <a:tblGrid>
                <a:gridCol w="1280747"/>
                <a:gridCol w="362878"/>
                <a:gridCol w="1312766"/>
                <a:gridCol w="2668223"/>
                <a:gridCol w="2443157"/>
              </a:tblGrid>
              <a:tr h="475192">
                <a:tc>
                  <a:txBody>
                    <a:bodyPr/>
                    <a:lstStyle/>
                    <a:p>
                      <a:r>
                        <a:rPr lang="en-US" dirty="0" smtClean="0"/>
                        <a:t>From</a:t>
                      </a:r>
                      <a:endParaRPr lang="en-US" dirty="0"/>
                    </a:p>
                  </a:txBody>
                  <a:tcPr/>
                </a:tc>
                <a:tc>
                  <a:txBody>
                    <a:bodyPr/>
                    <a:lstStyle/>
                    <a:p>
                      <a:endParaRPr lang="en-US" dirty="0"/>
                    </a:p>
                  </a:txBody>
                  <a:tcPr/>
                </a:tc>
                <a:tc>
                  <a:txBody>
                    <a:bodyPr/>
                    <a:lstStyle/>
                    <a:p>
                      <a:r>
                        <a:rPr lang="en-US" dirty="0" smtClean="0"/>
                        <a:t>to</a:t>
                      </a:r>
                      <a:endParaRPr lang="en-US" dirty="0"/>
                    </a:p>
                  </a:txBody>
                  <a:tcPr/>
                </a:tc>
                <a:tc>
                  <a:txBody>
                    <a:bodyPr/>
                    <a:lstStyle/>
                    <a:p>
                      <a:r>
                        <a:rPr lang="en-US" dirty="0" smtClean="0">
                          <a:solidFill>
                            <a:schemeClr val="bg1"/>
                          </a:solidFill>
                        </a:rPr>
                        <a:t>motivation</a:t>
                      </a:r>
                      <a:endParaRPr lang="en-US" dirty="0">
                        <a:solidFill>
                          <a:schemeClr val="bg1"/>
                        </a:solidFill>
                      </a:endParaRPr>
                    </a:p>
                  </a:txBody>
                  <a:tcPr/>
                </a:tc>
                <a:tc>
                  <a:txBody>
                    <a:bodyPr/>
                    <a:lstStyle/>
                    <a:p>
                      <a:r>
                        <a:rPr lang="en-US" dirty="0" smtClean="0">
                          <a:solidFill>
                            <a:srgbClr val="FFFFFF"/>
                          </a:solidFill>
                        </a:rPr>
                        <a:t>issues</a:t>
                      </a:r>
                      <a:endParaRPr lang="en-US" dirty="0">
                        <a:solidFill>
                          <a:srgbClr val="FFFFFF"/>
                        </a:solidFill>
                      </a:endParaRPr>
                    </a:p>
                  </a:txBody>
                  <a:tcPr/>
                </a:tc>
              </a:tr>
              <a:tr h="820194">
                <a:tc>
                  <a:txBody>
                    <a:bodyPr/>
                    <a:lstStyle/>
                    <a:p>
                      <a:r>
                        <a:rPr lang="en-US" sz="2400" dirty="0" smtClean="0"/>
                        <a:t>Copper</a:t>
                      </a:r>
                      <a:endParaRPr lang="en-US" sz="2400" dirty="0"/>
                    </a:p>
                  </a:txBody>
                  <a:tcPr/>
                </a:tc>
                <a:tc>
                  <a:txBody>
                    <a:bodyPr/>
                    <a:lstStyle/>
                    <a:p>
                      <a:r>
                        <a:rPr lang="en-US" sz="2400" dirty="0" smtClean="0">
                          <a:sym typeface="Wingdings"/>
                        </a:rPr>
                        <a:t></a:t>
                      </a:r>
                      <a:endParaRPr lang="en-US" sz="2400" dirty="0"/>
                    </a:p>
                  </a:txBody>
                  <a:tcPr/>
                </a:tc>
                <a:tc>
                  <a:txBody>
                    <a:bodyPr/>
                    <a:lstStyle/>
                    <a:p>
                      <a:r>
                        <a:rPr lang="en-US" sz="2400" dirty="0" smtClean="0"/>
                        <a:t>fiber</a:t>
                      </a:r>
                      <a:endParaRPr lang="en-US" sz="2400" dirty="0"/>
                    </a:p>
                  </a:txBody>
                  <a:tcPr/>
                </a:tc>
                <a:tc>
                  <a:txBody>
                    <a:bodyPr/>
                    <a:lstStyle/>
                    <a:p>
                      <a:r>
                        <a:rPr lang="en-US" sz="2400" dirty="0" smtClean="0"/>
                        <a:t>capacity</a:t>
                      </a:r>
                    </a:p>
                    <a:p>
                      <a:r>
                        <a:rPr lang="en-US" sz="2400" baseline="0" dirty="0" smtClean="0"/>
                        <a:t>maintenance </a:t>
                      </a:r>
                      <a:r>
                        <a:rPr lang="en-US" sz="2400" baseline="0" dirty="0" smtClean="0">
                          <a:solidFill>
                            <a:srgbClr val="FF0000"/>
                          </a:solidFill>
                        </a:rPr>
                        <a:t>cost</a:t>
                      </a:r>
                      <a:endParaRPr lang="en-US" sz="2400" dirty="0">
                        <a:solidFill>
                          <a:srgbClr val="FF0000"/>
                        </a:solidFill>
                      </a:endParaRPr>
                    </a:p>
                  </a:txBody>
                  <a:tcPr/>
                </a:tc>
                <a:tc>
                  <a:txBody>
                    <a:bodyPr/>
                    <a:lstStyle/>
                    <a:p>
                      <a:r>
                        <a:rPr lang="en-US" sz="2400" dirty="0" smtClean="0">
                          <a:solidFill>
                            <a:schemeClr val="tx1"/>
                          </a:solidFill>
                        </a:rPr>
                        <a:t>competition</a:t>
                      </a:r>
                      <a:r>
                        <a:rPr lang="en-US" sz="2400" baseline="0" dirty="0" smtClean="0">
                          <a:solidFill>
                            <a:schemeClr val="tx1"/>
                          </a:solidFill>
                        </a:rPr>
                        <a:t> </a:t>
                      </a:r>
                      <a:r>
                        <a:rPr lang="en-US" sz="1600" baseline="0" dirty="0" smtClean="0">
                          <a:solidFill>
                            <a:schemeClr val="tx1"/>
                          </a:solidFill>
                        </a:rPr>
                        <a:t>(“unbundled network elements”)</a:t>
                      </a:r>
                      <a:endParaRPr lang="en-US" sz="1600" dirty="0">
                        <a:solidFill>
                          <a:schemeClr val="tx1"/>
                        </a:solidFill>
                      </a:endParaRPr>
                    </a:p>
                  </a:txBody>
                  <a:tcPr/>
                </a:tc>
              </a:tr>
              <a:tr h="820194">
                <a:tc>
                  <a:txBody>
                    <a:bodyPr/>
                    <a:lstStyle/>
                    <a:p>
                      <a:r>
                        <a:rPr lang="en-US" sz="2400" dirty="0" smtClean="0"/>
                        <a:t>Wired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wireless</a:t>
                      </a:r>
                      <a:endParaRPr lang="en-US" sz="2400" dirty="0"/>
                    </a:p>
                  </a:txBody>
                  <a:tcPr/>
                </a:tc>
                <a:tc>
                  <a:txBody>
                    <a:bodyPr/>
                    <a:lstStyle/>
                    <a:p>
                      <a:r>
                        <a:rPr lang="en-US" sz="2400" dirty="0" smtClean="0"/>
                        <a:t>mobility</a:t>
                      </a:r>
                    </a:p>
                    <a:p>
                      <a:r>
                        <a:rPr lang="en-US" sz="2400" dirty="0" smtClean="0">
                          <a:solidFill>
                            <a:srgbClr val="FF0000"/>
                          </a:solidFill>
                        </a:rPr>
                        <a:t>cost</a:t>
                      </a:r>
                      <a:r>
                        <a:rPr lang="en-US" sz="2400" baseline="0" dirty="0" smtClean="0"/>
                        <a:t> in rural areas</a:t>
                      </a:r>
                      <a:endParaRPr lang="en-US" sz="2400" dirty="0"/>
                    </a:p>
                  </a:txBody>
                  <a:tcPr/>
                </a:tc>
                <a:tc>
                  <a:txBody>
                    <a:bodyPr/>
                    <a:lstStyle/>
                    <a:p>
                      <a:r>
                        <a:rPr lang="en-US" sz="2400" dirty="0" smtClean="0"/>
                        <a:t>capacity</a:t>
                      </a:r>
                    </a:p>
                    <a:p>
                      <a:r>
                        <a:rPr lang="en-US" sz="2400" dirty="0" smtClean="0"/>
                        <a:t>quality</a:t>
                      </a:r>
                      <a:endParaRPr lang="en-US" sz="2400" dirty="0"/>
                    </a:p>
                  </a:txBody>
                  <a:tcPr/>
                </a:tc>
              </a:tr>
              <a:tr h="820194">
                <a:tc>
                  <a:txBody>
                    <a:bodyPr/>
                    <a:lstStyle/>
                    <a:p>
                      <a:r>
                        <a:rPr lang="en-US" sz="2400" dirty="0" smtClean="0"/>
                        <a:t>Circuits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packets</a:t>
                      </a:r>
                      <a:r>
                        <a:rPr lang="en-US" sz="2400" baseline="0" dirty="0" smtClean="0"/>
                        <a:t> (IP)</a:t>
                      </a:r>
                    </a:p>
                  </a:txBody>
                  <a:tcPr/>
                </a:tc>
                <a:tc>
                  <a:txBody>
                    <a:bodyPr/>
                    <a:lstStyle/>
                    <a:p>
                      <a:r>
                        <a:rPr lang="en-US" sz="2400" dirty="0" smtClean="0"/>
                        <a:t>flexibility</a:t>
                      </a:r>
                    </a:p>
                    <a:p>
                      <a:r>
                        <a:rPr lang="en-US" sz="2400" dirty="0" smtClean="0">
                          <a:solidFill>
                            <a:srgbClr val="FF0000"/>
                          </a:solidFill>
                        </a:rPr>
                        <a:t>cost</a:t>
                      </a:r>
                      <a:r>
                        <a:rPr lang="en-US" sz="2400" baseline="0" dirty="0" smtClean="0"/>
                        <a:t> per bit</a:t>
                      </a:r>
                      <a:endParaRPr lang="en-US" sz="2400" dirty="0" smtClean="0"/>
                    </a:p>
                  </a:txBody>
                  <a:tcPr/>
                </a:tc>
                <a:tc>
                  <a:txBody>
                    <a:bodyPr/>
                    <a:lstStyle/>
                    <a:p>
                      <a:r>
                        <a:rPr lang="en-US" sz="2400" dirty="0" smtClean="0"/>
                        <a:t>line</a:t>
                      </a:r>
                      <a:r>
                        <a:rPr lang="en-US" sz="2400" baseline="0" dirty="0" smtClean="0"/>
                        <a:t> power</a:t>
                      </a:r>
                      <a:endParaRPr lang="en-US" sz="2400" dirty="0" smtClean="0"/>
                    </a:p>
                  </a:txBody>
                  <a:tcPr/>
                </a:tc>
              </a:tr>
            </a:tbl>
          </a:graphicData>
        </a:graphic>
      </p:graphicFrame>
      <p:sp>
        <p:nvSpPr>
          <p:cNvPr id="3" name="Footer Placeholder 2"/>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75C3118D-CD60-C448-AB88-7EFEB60ADC5A}" type="slidenum">
              <a:rPr lang="en-US" smtClean="0"/>
              <a:t>5</a:t>
            </a:fld>
            <a:endParaRPr lang="en-US"/>
          </a:p>
        </p:txBody>
      </p:sp>
      <p:sp>
        <p:nvSpPr>
          <p:cNvPr id="6" name="Oval Callout 5"/>
          <p:cNvSpPr/>
          <p:nvPr/>
        </p:nvSpPr>
        <p:spPr>
          <a:xfrm>
            <a:off x="3345307" y="5615550"/>
            <a:ext cx="1270043" cy="722222"/>
          </a:xfrm>
          <a:prstGeom prst="wedgeEllipseCallout">
            <a:avLst>
              <a:gd name="adj1" fmla="val -64951"/>
              <a:gd name="adj2" fmla="val -793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VoIP, </a:t>
            </a:r>
            <a:r>
              <a:rPr lang="en-US" dirty="0" err="1" smtClean="0"/>
              <a:t>VoLTE</a:t>
            </a:r>
            <a:endParaRPr lang="en-US" dirty="0"/>
          </a:p>
        </p:txBody>
      </p:sp>
      <p:sp>
        <p:nvSpPr>
          <p:cNvPr id="7" name="Date Placeholder 6"/>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15467663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911 network models</a:t>
            </a:r>
            <a:endParaRPr lang="en-US" dirty="0"/>
          </a:p>
        </p:txBody>
      </p:sp>
      <p:sp>
        <p:nvSpPr>
          <p:cNvPr id="3" name="Content Placeholder 2"/>
          <p:cNvSpPr>
            <a:spLocks noGrp="1"/>
          </p:cNvSpPr>
          <p:nvPr>
            <p:ph idx="1"/>
          </p:nvPr>
        </p:nvSpPr>
        <p:spPr>
          <a:xfrm>
            <a:off x="549276" y="2043249"/>
            <a:ext cx="5319125" cy="3900352"/>
          </a:xfrm>
        </p:spPr>
        <p:txBody>
          <a:bodyPr/>
          <a:lstStyle/>
          <a:p>
            <a:r>
              <a:rPr lang="en-US" dirty="0" smtClean="0"/>
              <a:t>Current deployment model</a:t>
            </a:r>
          </a:p>
          <a:p>
            <a:pPr lvl="1"/>
            <a:r>
              <a:rPr lang="en-US" dirty="0" smtClean="0"/>
              <a:t>network islands (</a:t>
            </a:r>
            <a:r>
              <a:rPr lang="en-US" dirty="0" err="1" smtClean="0"/>
              <a:t>ESInets</a:t>
            </a:r>
            <a:r>
              <a:rPr lang="en-US" dirty="0" smtClean="0"/>
              <a:t>) with SBC moats</a:t>
            </a:r>
          </a:p>
          <a:p>
            <a:pPr lvl="1"/>
            <a:r>
              <a:rPr lang="en-US" dirty="0" smtClean="0"/>
              <a:t>one county, one network, one server rack, one purpose, one decade</a:t>
            </a:r>
          </a:p>
          <a:p>
            <a:r>
              <a:rPr lang="en-US" dirty="0" smtClean="0"/>
              <a:t>Similar to early academic Internet </a:t>
            </a:r>
            <a:r>
              <a:rPr lang="en-US" dirty="0" smtClean="0">
                <a:sym typeface="Wingdings"/>
              </a:rPr>
              <a:t> Internet2</a:t>
            </a:r>
          </a:p>
          <a:p>
            <a:pPr lvl="1"/>
            <a:r>
              <a:rPr lang="en-US" dirty="0" smtClean="0">
                <a:sym typeface="Wingdings"/>
              </a:rPr>
              <a:t>initially custom, then re-use dark fiber</a:t>
            </a:r>
          </a:p>
          <a:p>
            <a:pPr lvl="1"/>
            <a:r>
              <a:rPr lang="en-US" dirty="0" smtClean="0">
                <a:sym typeface="Wingdings"/>
              </a:rPr>
              <a:t>membership model?</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2269B6E4-96E3-6546-A6E6-E480C2CA2AD3}" type="slidenum">
              <a:rPr lang="en-US" smtClean="0"/>
              <a:t>50</a:t>
            </a:fld>
            <a:endParaRPr lang="en-US"/>
          </a:p>
        </p:txBody>
      </p:sp>
      <p:pic>
        <p:nvPicPr>
          <p:cNvPr id="5" name="Picture 4"/>
          <p:cNvPicPr>
            <a:picLocks noChangeAspect="1"/>
          </p:cNvPicPr>
          <p:nvPr/>
        </p:nvPicPr>
        <p:blipFill>
          <a:blip r:embed="rId2"/>
          <a:stretch>
            <a:fillRect/>
          </a:stretch>
        </p:blipFill>
        <p:spPr>
          <a:xfrm>
            <a:off x="6252349" y="1715344"/>
            <a:ext cx="2805354" cy="1870236"/>
          </a:xfrm>
          <a:prstGeom prst="rect">
            <a:avLst/>
          </a:prstGeom>
        </p:spPr>
      </p:pic>
      <p:sp>
        <p:nvSpPr>
          <p:cNvPr id="6" name="TextBox 5"/>
          <p:cNvSpPr txBox="1"/>
          <p:nvPr/>
        </p:nvSpPr>
        <p:spPr>
          <a:xfrm>
            <a:off x="7998343" y="3323970"/>
            <a:ext cx="935516" cy="261610"/>
          </a:xfrm>
          <a:prstGeom prst="rect">
            <a:avLst/>
          </a:prstGeom>
          <a:noFill/>
        </p:spPr>
        <p:txBody>
          <a:bodyPr wrap="none" rtlCol="0">
            <a:spAutoFit/>
          </a:bodyPr>
          <a:lstStyle/>
          <a:p>
            <a:r>
              <a:rPr lang="en-US" sz="1100" dirty="0" err="1" smtClean="0">
                <a:solidFill>
                  <a:srgbClr val="FFFF00"/>
                </a:solidFill>
              </a:rPr>
              <a:t>Suomenlinna</a:t>
            </a:r>
            <a:endParaRPr lang="en-US" sz="1100" dirty="0">
              <a:solidFill>
                <a:srgbClr val="FFFF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8401" y="3585580"/>
            <a:ext cx="2543845" cy="30758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0263" y="4690467"/>
            <a:ext cx="1914155" cy="1253134"/>
          </a:xfrm>
          <a:prstGeom prst="rect">
            <a:avLst/>
          </a:prstGeom>
        </p:spPr>
      </p:pic>
      <p:sp>
        <p:nvSpPr>
          <p:cNvPr id="9" name="Date Placeholder 8"/>
          <p:cNvSpPr>
            <a:spLocks noGrp="1"/>
          </p:cNvSpPr>
          <p:nvPr>
            <p:ph type="dt" sz="half" idx="10"/>
          </p:nvPr>
        </p:nvSpPr>
        <p:spPr/>
        <p:txBody>
          <a:bodyPr/>
          <a:lstStyle/>
          <a:p>
            <a:r>
              <a:rPr lang="en-US" smtClean="0"/>
              <a:t>6/24/15</a:t>
            </a:r>
            <a:endParaRPr lang="en-US"/>
          </a:p>
        </p:txBody>
      </p:sp>
      <p:sp>
        <p:nvSpPr>
          <p:cNvPr id="10" name="Footer Placeholder 9"/>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1301763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network models</a:t>
            </a:r>
            <a:endParaRPr lang="en-US" dirty="0"/>
          </a:p>
        </p:txBody>
      </p:sp>
      <p:sp>
        <p:nvSpPr>
          <p:cNvPr id="3" name="Slide Number Placeholder 2"/>
          <p:cNvSpPr>
            <a:spLocks noGrp="1"/>
          </p:cNvSpPr>
          <p:nvPr>
            <p:ph type="sldNum" sz="quarter" idx="12"/>
          </p:nvPr>
        </p:nvSpPr>
        <p:spPr/>
        <p:txBody>
          <a:bodyPr/>
          <a:lstStyle/>
          <a:p>
            <a:fld id="{2269B6E4-96E3-6546-A6E6-E480C2CA2AD3}" type="slidenum">
              <a:rPr lang="en-US" smtClean="0"/>
              <a:t>51</a:t>
            </a:fld>
            <a:endParaRPr lang="en-US"/>
          </a:p>
        </p:txBody>
      </p:sp>
      <p:sp>
        <p:nvSpPr>
          <p:cNvPr id="4" name="Cloud 3"/>
          <p:cNvSpPr/>
          <p:nvPr/>
        </p:nvSpPr>
        <p:spPr>
          <a:xfrm>
            <a:off x="3478608" y="2355784"/>
            <a:ext cx="3938742" cy="213492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national network(s)</a:t>
            </a:r>
            <a:endParaRPr lang="en-US" dirty="0"/>
          </a:p>
        </p:txBody>
      </p:sp>
      <p:pic>
        <p:nvPicPr>
          <p:cNvPr id="6" name="Picture 5" descr="ps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1568" y="3661383"/>
            <a:ext cx="1432560" cy="609600"/>
          </a:xfrm>
          <a:prstGeom prst="rect">
            <a:avLst/>
          </a:prstGeom>
        </p:spPr>
      </p:pic>
      <p:pic>
        <p:nvPicPr>
          <p:cNvPr id="7" name="Picture 6" descr="ps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85995" y="2479452"/>
            <a:ext cx="1432560" cy="609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3997" y="1903159"/>
            <a:ext cx="1152586" cy="115258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046" y="3055745"/>
            <a:ext cx="673584" cy="67358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46" y="4490713"/>
            <a:ext cx="1651980" cy="1238985"/>
          </a:xfrm>
          <a:prstGeom prst="rect">
            <a:avLst/>
          </a:prstGeom>
        </p:spPr>
      </p:pic>
      <p:sp>
        <p:nvSpPr>
          <p:cNvPr id="11" name="Magnetic Disk 10"/>
          <p:cNvSpPr/>
          <p:nvPr/>
        </p:nvSpPr>
        <p:spPr>
          <a:xfrm>
            <a:off x="4178011" y="4665557"/>
            <a:ext cx="588971" cy="680968"/>
          </a:xfrm>
          <a:prstGeom prst="flowChartMagneticDisk">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dirty="0" err="1" smtClean="0"/>
              <a:t>LoST</a:t>
            </a:r>
            <a:endParaRPr lang="en-US" sz="1200" dirty="0"/>
          </a:p>
        </p:txBody>
      </p:sp>
      <p:sp>
        <p:nvSpPr>
          <p:cNvPr id="12" name="Magnetic Disk 11"/>
          <p:cNvSpPr/>
          <p:nvPr/>
        </p:nvSpPr>
        <p:spPr>
          <a:xfrm>
            <a:off x="3478608" y="4665557"/>
            <a:ext cx="588971" cy="680968"/>
          </a:xfrm>
          <a:prstGeom prst="flowChartMagneticDisk">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LIS</a:t>
            </a:r>
            <a:endParaRPr lang="en-US" dirty="0"/>
          </a:p>
        </p:txBody>
      </p:sp>
      <p:pic>
        <p:nvPicPr>
          <p:cNvPr id="13" name="Picture 7"/>
          <p:cNvPicPr>
            <a:picLocks noChangeAspect="1" noChangeArrowheads="1"/>
          </p:cNvPicPr>
          <p:nvPr/>
        </p:nvPicPr>
        <p:blipFill>
          <a:blip r:embed="rId6"/>
          <a:srcRect/>
          <a:stretch>
            <a:fillRect/>
          </a:stretch>
        </p:blipFill>
        <p:spPr bwMode="auto">
          <a:xfrm>
            <a:off x="5935720" y="2625578"/>
            <a:ext cx="675821" cy="614071"/>
          </a:xfrm>
          <a:prstGeom prst="rect">
            <a:avLst/>
          </a:prstGeom>
          <a:noFill/>
          <a:ln w="9525">
            <a:noFill/>
            <a:round/>
            <a:headEnd/>
            <a:tailEnd/>
          </a:ln>
          <a:effectLst/>
        </p:spPr>
      </p:pic>
      <p:pic>
        <p:nvPicPr>
          <p:cNvPr id="14" name="Picture 7"/>
          <p:cNvPicPr>
            <a:picLocks noChangeAspect="1" noChangeArrowheads="1"/>
          </p:cNvPicPr>
          <p:nvPr/>
        </p:nvPicPr>
        <p:blipFill>
          <a:blip r:embed="rId6"/>
          <a:srcRect/>
          <a:stretch>
            <a:fillRect/>
          </a:stretch>
        </p:blipFill>
        <p:spPr bwMode="auto">
          <a:xfrm>
            <a:off x="3272123" y="3729329"/>
            <a:ext cx="675821" cy="614071"/>
          </a:xfrm>
          <a:prstGeom prst="rect">
            <a:avLst/>
          </a:prstGeom>
          <a:noFill/>
          <a:ln w="9525">
            <a:noFill/>
            <a:round/>
            <a:headEnd/>
            <a:tailEnd/>
          </a:ln>
          <a:effectLst/>
        </p:spPr>
      </p:pic>
      <p:cxnSp>
        <p:nvCxnSpPr>
          <p:cNvPr id="16" name="Straight Arrow Connector 15"/>
          <p:cNvCxnSpPr>
            <a:stCxn id="8" idx="3"/>
            <a:endCxn id="13" idx="1"/>
          </p:cNvCxnSpPr>
          <p:nvPr/>
        </p:nvCxnSpPr>
        <p:spPr>
          <a:xfrm>
            <a:off x="2976583" y="2479452"/>
            <a:ext cx="2959137" cy="453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3"/>
            <a:endCxn id="14" idx="1"/>
          </p:cNvCxnSpPr>
          <p:nvPr/>
        </p:nvCxnSpPr>
        <p:spPr>
          <a:xfrm>
            <a:off x="2976583" y="2479452"/>
            <a:ext cx="295540" cy="155691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7"/>
          <p:cNvCxnSpPr>
            <a:stCxn id="9" idx="3"/>
            <a:endCxn id="14" idx="1"/>
          </p:cNvCxnSpPr>
          <p:nvPr/>
        </p:nvCxnSpPr>
        <p:spPr>
          <a:xfrm>
            <a:off x="1481630" y="3392537"/>
            <a:ext cx="1790493" cy="64382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17"/>
          <p:cNvCxnSpPr>
            <a:stCxn id="10" idx="0"/>
            <a:endCxn id="14" idx="1"/>
          </p:cNvCxnSpPr>
          <p:nvPr/>
        </p:nvCxnSpPr>
        <p:spPr>
          <a:xfrm rot="5400000" flipH="1" flipV="1">
            <a:off x="2225905" y="3444496"/>
            <a:ext cx="454348" cy="1638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6" idx="2"/>
            <a:endCxn id="11" idx="4"/>
          </p:cNvCxnSpPr>
          <p:nvPr/>
        </p:nvCxnSpPr>
        <p:spPr>
          <a:xfrm rot="5400000">
            <a:off x="5894886" y="3143079"/>
            <a:ext cx="735058" cy="299086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908112" y="5006041"/>
            <a:ext cx="778203" cy="369332"/>
          </a:xfrm>
          <a:prstGeom prst="rect">
            <a:avLst/>
          </a:prstGeom>
          <a:noFill/>
        </p:spPr>
        <p:txBody>
          <a:bodyPr wrap="none" rtlCol="0">
            <a:spAutoFit/>
          </a:bodyPr>
          <a:lstStyle/>
          <a:p>
            <a:r>
              <a:rPr lang="en-US" dirty="0" smtClean="0"/>
              <a:t>VPNs</a:t>
            </a:r>
            <a:endParaRPr lang="en-US" dirty="0"/>
          </a:p>
        </p:txBody>
      </p:sp>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3467" y="1903159"/>
            <a:ext cx="547766" cy="547766"/>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6362" y="4117791"/>
            <a:ext cx="547766" cy="54776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06869" y="1591134"/>
            <a:ext cx="442937" cy="624049"/>
          </a:xfrm>
          <a:prstGeom prst="rect">
            <a:avLst/>
          </a:prstGeom>
        </p:spPr>
      </p:pic>
      <p:cxnSp>
        <p:nvCxnSpPr>
          <p:cNvPr id="37" name="Elbow Connector 36"/>
          <p:cNvCxnSpPr>
            <a:stCxn id="35" idx="3"/>
            <a:endCxn id="13" idx="1"/>
          </p:cNvCxnSpPr>
          <p:nvPr/>
        </p:nvCxnSpPr>
        <p:spPr>
          <a:xfrm>
            <a:off x="4849806" y="1903159"/>
            <a:ext cx="1085914" cy="1029455"/>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349771" y="5944674"/>
            <a:ext cx="477618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major network interconnect points:</a:t>
            </a:r>
          </a:p>
          <a:p>
            <a:r>
              <a:rPr lang="en-US" dirty="0" smtClean="0"/>
              <a:t>SEA, LAX, SJC, DEN, CHI, BOS, DC, NYC </a:t>
            </a:r>
            <a:endParaRPr lang="en-US" dirty="0"/>
          </a:p>
        </p:txBody>
      </p:sp>
      <p:sp>
        <p:nvSpPr>
          <p:cNvPr id="5" name="Date Placeholder 4"/>
          <p:cNvSpPr>
            <a:spLocks noGrp="1"/>
          </p:cNvSpPr>
          <p:nvPr>
            <p:ph type="dt" sz="half" idx="10"/>
          </p:nvPr>
        </p:nvSpPr>
        <p:spPr/>
        <p:txBody>
          <a:bodyPr/>
          <a:lstStyle/>
          <a:p>
            <a:r>
              <a:rPr lang="en-US" smtClean="0"/>
              <a:t>6/24/15</a:t>
            </a:r>
            <a:endParaRPr lang="en-US"/>
          </a:p>
        </p:txBody>
      </p:sp>
      <p:sp>
        <p:nvSpPr>
          <p:cNvPr id="15" name="Footer Placeholder 14"/>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2816313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network models</a:t>
            </a:r>
            <a:endParaRPr lang="en-US" dirty="0"/>
          </a:p>
        </p:txBody>
      </p:sp>
      <p:sp>
        <p:nvSpPr>
          <p:cNvPr id="4" name="Slide Number Placeholder 3"/>
          <p:cNvSpPr>
            <a:spLocks noGrp="1"/>
          </p:cNvSpPr>
          <p:nvPr>
            <p:ph type="sldNum" sz="quarter" idx="12"/>
          </p:nvPr>
        </p:nvSpPr>
        <p:spPr/>
        <p:txBody>
          <a:bodyPr/>
          <a:lstStyle/>
          <a:p>
            <a:fld id="{2269B6E4-96E3-6546-A6E6-E480C2CA2AD3}" type="slidenum">
              <a:rPr lang="en-US" smtClean="0"/>
              <a:t>52</a:t>
            </a:fld>
            <a:endParaRPr lang="en-US"/>
          </a:p>
        </p:txBody>
      </p:sp>
      <p:pic>
        <p:nvPicPr>
          <p:cNvPr id="6" name="Picture 5"/>
          <p:cNvPicPr>
            <a:picLocks noChangeAspect="1"/>
          </p:cNvPicPr>
          <p:nvPr/>
        </p:nvPicPr>
        <p:blipFill>
          <a:blip r:embed="rId2"/>
          <a:stretch>
            <a:fillRect/>
          </a:stretch>
        </p:blipFill>
        <p:spPr>
          <a:xfrm>
            <a:off x="2514525" y="4773112"/>
            <a:ext cx="1448231" cy="1317890"/>
          </a:xfrm>
          <a:prstGeom prst="rect">
            <a:avLst/>
          </a:prstGeom>
        </p:spPr>
      </p:pic>
      <p:pic>
        <p:nvPicPr>
          <p:cNvPr id="7" name="Picture 6"/>
          <p:cNvPicPr>
            <a:picLocks noChangeAspect="1"/>
          </p:cNvPicPr>
          <p:nvPr/>
        </p:nvPicPr>
        <p:blipFill>
          <a:blip r:embed="rId3"/>
          <a:stretch>
            <a:fillRect/>
          </a:stretch>
        </p:blipFill>
        <p:spPr>
          <a:xfrm>
            <a:off x="5301727" y="4794830"/>
            <a:ext cx="1093512" cy="12332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7482" y="2920788"/>
            <a:ext cx="2027440" cy="1342850"/>
          </a:xfrm>
          <a:prstGeom prst="rect">
            <a:avLst/>
          </a:prstGeom>
        </p:spPr>
      </p:pic>
      <p:sp>
        <p:nvSpPr>
          <p:cNvPr id="9" name="TextBox 8"/>
          <p:cNvSpPr txBox="1"/>
          <p:nvPr/>
        </p:nvSpPr>
        <p:spPr>
          <a:xfrm>
            <a:off x="549276" y="1905959"/>
            <a:ext cx="646718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old model: one 99.999% network</a:t>
            </a:r>
          </a:p>
          <a:p>
            <a:r>
              <a:rPr lang="en-US" dirty="0" smtClean="0"/>
              <a:t>new model: 7 99% networks </a:t>
            </a:r>
            <a:r>
              <a:rPr lang="en-US" dirty="0" smtClean="0">
                <a:sym typeface="Wingdings"/>
              </a:rPr>
              <a:t> </a:t>
            </a:r>
            <a:r>
              <a:rPr lang="en-US" dirty="0" smtClean="0"/>
              <a:t>99.99999999999999% (in theory…)</a:t>
            </a:r>
            <a:endParaRPr lang="en-US" dirty="0"/>
          </a:p>
        </p:txBody>
      </p:sp>
      <p:sp>
        <p:nvSpPr>
          <p:cNvPr id="10" name="TextBox 9"/>
          <p:cNvSpPr txBox="1"/>
          <p:nvPr/>
        </p:nvSpPr>
        <p:spPr>
          <a:xfrm>
            <a:off x="2008805" y="5721670"/>
            <a:ext cx="402674" cy="369332"/>
          </a:xfrm>
          <a:prstGeom prst="rect">
            <a:avLst/>
          </a:prstGeom>
          <a:noFill/>
        </p:spPr>
        <p:txBody>
          <a:bodyPr wrap="none" rtlCol="0">
            <a:spAutoFit/>
          </a:bodyPr>
          <a:lstStyle/>
          <a:p>
            <a:r>
              <a:rPr lang="en-US" dirty="0" smtClean="0"/>
              <a:t>4x</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40176" y="2734095"/>
            <a:ext cx="2518357" cy="1888768"/>
          </a:xfrm>
          <a:prstGeom prst="rect">
            <a:avLst/>
          </a:prstGeom>
        </p:spPr>
      </p:pic>
      <p:sp>
        <p:nvSpPr>
          <p:cNvPr id="3" name="Date Placeholder 2"/>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3756505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Functionally-equivalent communication</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53</a:t>
            </a:fld>
            <a:endParaRPr lang="en-US"/>
          </a:p>
        </p:txBody>
      </p:sp>
      <p:pic>
        <p:nvPicPr>
          <p:cNvPr id="6" name="Picture 5"/>
          <p:cNvPicPr>
            <a:picLocks noChangeAspect="1"/>
          </p:cNvPicPr>
          <p:nvPr/>
        </p:nvPicPr>
        <p:blipFill>
          <a:blip r:embed="rId2"/>
          <a:stretch>
            <a:fillRect/>
          </a:stretch>
        </p:blipFill>
        <p:spPr>
          <a:xfrm>
            <a:off x="469046" y="1737363"/>
            <a:ext cx="1749799" cy="1749799"/>
          </a:xfrm>
          <a:prstGeom prst="rect">
            <a:avLst/>
          </a:prstGeom>
        </p:spPr>
      </p:pic>
      <p:pic>
        <p:nvPicPr>
          <p:cNvPr id="7" name="Picture 6"/>
          <p:cNvPicPr>
            <a:picLocks noChangeAspect="1"/>
          </p:cNvPicPr>
          <p:nvPr/>
        </p:nvPicPr>
        <p:blipFill>
          <a:blip r:embed="rId3"/>
          <a:stretch>
            <a:fillRect/>
          </a:stretch>
        </p:blipFill>
        <p:spPr>
          <a:xfrm>
            <a:off x="496151" y="3624266"/>
            <a:ext cx="1722694" cy="8976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512" y="4878048"/>
            <a:ext cx="1220412" cy="1240244"/>
          </a:xfrm>
          <a:prstGeom prst="rect">
            <a:avLst/>
          </a:prstGeom>
        </p:spPr>
      </p:pic>
      <p:sp>
        <p:nvSpPr>
          <p:cNvPr id="9" name="TextBox 8"/>
          <p:cNvSpPr txBox="1"/>
          <p:nvPr/>
        </p:nvSpPr>
        <p:spPr>
          <a:xfrm>
            <a:off x="6019307" y="4337267"/>
            <a:ext cx="2812075" cy="369332"/>
          </a:xfrm>
          <a:prstGeom prst="rect">
            <a:avLst/>
          </a:prstGeom>
          <a:noFill/>
        </p:spPr>
        <p:txBody>
          <a:bodyPr wrap="none" rtlCol="0">
            <a:spAutoFit/>
          </a:bodyPr>
          <a:lstStyle/>
          <a:p>
            <a:r>
              <a:rPr lang="en-US" dirty="0" smtClean="0"/>
              <a:t>direct video communication</a:t>
            </a:r>
            <a:endParaRPr lang="en-US" dirty="0"/>
          </a:p>
        </p:txBody>
      </p:sp>
      <p:sp>
        <p:nvSpPr>
          <p:cNvPr id="10" name="TextBox 9"/>
          <p:cNvSpPr txBox="1"/>
          <p:nvPr/>
        </p:nvSpPr>
        <p:spPr>
          <a:xfrm>
            <a:off x="2218846" y="5164002"/>
            <a:ext cx="1661971" cy="646331"/>
          </a:xfrm>
          <a:prstGeom prst="rect">
            <a:avLst/>
          </a:prstGeom>
          <a:noFill/>
        </p:spPr>
        <p:txBody>
          <a:bodyPr wrap="none" rtlCol="0">
            <a:spAutoFit/>
          </a:bodyPr>
          <a:lstStyle/>
          <a:p>
            <a:r>
              <a:rPr lang="en-US" dirty="0" smtClean="0"/>
              <a:t>human-assisted</a:t>
            </a:r>
          </a:p>
          <a:p>
            <a:r>
              <a:rPr lang="en-US" dirty="0" smtClean="0"/>
              <a:t>ASR</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9307" y="2043218"/>
            <a:ext cx="1601915" cy="1201436"/>
          </a:xfrm>
          <a:prstGeom prst="rect">
            <a:avLst/>
          </a:prstGeom>
        </p:spPr>
      </p:pic>
      <p:sp>
        <p:nvSpPr>
          <p:cNvPr id="12" name="Folded Corner 11"/>
          <p:cNvSpPr/>
          <p:nvPr/>
        </p:nvSpPr>
        <p:spPr>
          <a:xfrm>
            <a:off x="5502972" y="4919921"/>
            <a:ext cx="1406038" cy="1065947"/>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automated</a:t>
            </a:r>
          </a:p>
          <a:p>
            <a:pPr algn="ctr"/>
            <a:r>
              <a:rPr lang="en-US" dirty="0" smtClean="0"/>
              <a:t>speech-to-text </a:t>
            </a:r>
            <a:endParaRPr lang="en-US" dirty="0"/>
          </a:p>
        </p:txBody>
      </p:sp>
      <p:sp>
        <p:nvSpPr>
          <p:cNvPr id="14" name="Right Arrow 13"/>
          <p:cNvSpPr/>
          <p:nvPr/>
        </p:nvSpPr>
        <p:spPr>
          <a:xfrm>
            <a:off x="3880815" y="2219126"/>
            <a:ext cx="1339678" cy="58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3880815" y="3751086"/>
            <a:ext cx="1339678" cy="58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3880815" y="5017778"/>
            <a:ext cx="1339678" cy="58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25345" y="5424861"/>
            <a:ext cx="1214083" cy="77094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27687" y="3500316"/>
            <a:ext cx="836952" cy="83695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01550" y="3500315"/>
            <a:ext cx="836952" cy="836952"/>
          </a:xfrm>
          <a:prstGeom prst="rect">
            <a:avLst/>
          </a:prstGeom>
        </p:spPr>
      </p:pic>
    </p:spTree>
    <p:extLst>
      <p:ext uri="{BB962C8B-B14F-4D97-AF65-F5344CB8AC3E}">
        <p14:creationId xmlns:p14="http://schemas.microsoft.com/office/powerpoint/2010/main" val="2515845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Hard parts of the IP transition:</a:t>
            </a:r>
          </a:p>
          <a:p>
            <a:pPr lvl="1"/>
            <a:r>
              <a:rPr lang="en-US" dirty="0" smtClean="0">
                <a:solidFill>
                  <a:srgbClr val="0000FF"/>
                </a:solidFill>
              </a:rPr>
              <a:t>require intra/inter-industry coordination</a:t>
            </a:r>
          </a:p>
          <a:p>
            <a:pPr lvl="1"/>
            <a:r>
              <a:rPr lang="en-US" dirty="0" smtClean="0"/>
              <a:t>limited incentive to change (for some)</a:t>
            </a:r>
          </a:p>
          <a:p>
            <a:pPr lvl="1"/>
            <a:r>
              <a:rPr lang="en-US" dirty="0" smtClean="0"/>
              <a:t>limited willingness to invest</a:t>
            </a:r>
          </a:p>
          <a:p>
            <a:pPr lvl="1"/>
            <a:r>
              <a:rPr lang="en-US" dirty="0" smtClean="0"/>
              <a:t>waning skill sets</a:t>
            </a:r>
          </a:p>
          <a:p>
            <a:pPr lvl="1"/>
            <a:r>
              <a:rPr lang="en-US" dirty="0" smtClean="0"/>
              <a:t>all blame, no credit</a:t>
            </a:r>
          </a:p>
          <a:p>
            <a:r>
              <a:rPr lang="en-US" dirty="0" smtClean="0"/>
              <a:t>If you don’t just want to be a bit pipe, create valuable services</a:t>
            </a:r>
          </a:p>
          <a:p>
            <a:pPr lvl="1"/>
            <a:r>
              <a:rPr lang="en-US" dirty="0" smtClean="0"/>
              <a:t>user controllable</a:t>
            </a:r>
          </a:p>
          <a:p>
            <a:pPr lvl="1"/>
            <a:r>
              <a:rPr lang="en-US" dirty="0" smtClean="0"/>
              <a:t>not just a nuisance (“I don’t pick up my phone any more”)</a:t>
            </a:r>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54</a:t>
            </a:fld>
            <a:endParaRPr lang="en-US"/>
          </a:p>
        </p:txBody>
      </p:sp>
    </p:spTree>
    <p:extLst>
      <p:ext uri="{BB962C8B-B14F-4D97-AF65-F5344CB8AC3E}">
        <p14:creationId xmlns:p14="http://schemas.microsoft.com/office/powerpoint/2010/main" val="2325149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55</a:t>
            </a:fld>
            <a:endParaRPr lang="en-US"/>
          </a:p>
        </p:txBody>
      </p:sp>
    </p:spTree>
    <p:extLst>
      <p:ext uri="{BB962C8B-B14F-4D97-AF65-F5344CB8AC3E}">
        <p14:creationId xmlns:p14="http://schemas.microsoft.com/office/powerpoint/2010/main" val="33467091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LERG</a:t>
            </a:r>
            <a:endParaRPr lang="en-US" dirty="0"/>
          </a:p>
        </p:txBody>
      </p:sp>
      <p:sp>
        <p:nvSpPr>
          <p:cNvPr id="6" name="Content Placeholder 5"/>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r>
              <a:rPr lang="en-US" dirty="0"/>
              <a:t>Operating Company Numbers, Company Names, Routing Contacts</a:t>
            </a:r>
          </a:p>
          <a:p>
            <a:r>
              <a:rPr lang="en-US" dirty="0"/>
              <a:t>Country Code Assignments</a:t>
            </a:r>
          </a:p>
          <a:p>
            <a:r>
              <a:rPr lang="en-US" dirty="0"/>
              <a:t>NPA Information (i.e., Area Codes)</a:t>
            </a:r>
          </a:p>
          <a:p>
            <a:r>
              <a:rPr lang="en-US" dirty="0"/>
              <a:t>LATA Codes By Region</a:t>
            </a:r>
          </a:p>
          <a:p>
            <a:r>
              <a:rPr lang="en-US" dirty="0"/>
              <a:t>Destination Codes (i.e</a:t>
            </a:r>
            <a:r>
              <a:rPr lang="en-US" dirty="0" smtClean="0"/>
              <a:t>., </a:t>
            </a:r>
            <a:r>
              <a:rPr lang="en-US" dirty="0"/>
              <a:t>NPA NXX and Thousands-Blocks) (details on over 750,000 assignments)</a:t>
            </a:r>
          </a:p>
          <a:p>
            <a:r>
              <a:rPr lang="en-US" dirty="0"/>
              <a:t>Oddball NXXs (e.g. 911, 976)</a:t>
            </a:r>
          </a:p>
          <a:p>
            <a:r>
              <a:rPr lang="en-US" dirty="0"/>
              <a:t>Switching Entity Record detail (e.g. Equipment Type, V&amp;H Coordinates)</a:t>
            </a:r>
          </a:p>
          <a:p>
            <a:r>
              <a:rPr lang="en-US" dirty="0"/>
              <a:t>Rate Center details (e.g. V&amp;H Coordinates) and Localities (including county and postal codes)</a:t>
            </a:r>
          </a:p>
          <a:p>
            <a:r>
              <a:rPr lang="en-US" dirty="0"/>
              <a:t>Switch Homing Arrangements (tandem and other switch-to-switch interconnections)</a:t>
            </a:r>
          </a:p>
          <a:p>
            <a:r>
              <a:rPr lang="en-US" dirty="0"/>
              <a:t>Operator Access Tandem Codes (ATCs)</a:t>
            </a:r>
          </a:p>
          <a:p>
            <a:r>
              <a:rPr lang="en-US" dirty="0"/>
              <a:t>Location Routing Numbers (LRNs)</a:t>
            </a:r>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56</a:t>
            </a:fld>
            <a:endParaRPr lang="en-US"/>
          </a:p>
        </p:txBody>
      </p:sp>
      <p:pic>
        <p:nvPicPr>
          <p:cNvPr id="7" name="Picture 6"/>
          <p:cNvPicPr>
            <a:picLocks noChangeAspect="1"/>
          </p:cNvPicPr>
          <p:nvPr/>
        </p:nvPicPr>
        <p:blipFill>
          <a:blip r:embed="rId3"/>
          <a:stretch>
            <a:fillRect/>
          </a:stretch>
        </p:blipFill>
        <p:spPr>
          <a:xfrm>
            <a:off x="5413375" y="990600"/>
            <a:ext cx="3429000" cy="609600"/>
          </a:xfrm>
          <a:prstGeom prst="rect">
            <a:avLst/>
          </a:prstGeom>
        </p:spPr>
      </p:pic>
    </p:spTree>
    <p:extLst>
      <p:ext uri="{BB962C8B-B14F-4D97-AF65-F5344CB8AC3E}">
        <p14:creationId xmlns:p14="http://schemas.microsoft.com/office/powerpoint/2010/main" val="22601944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porting models: token</a:t>
            </a:r>
            <a:endParaRPr lang="en-US" dirty="0"/>
          </a:p>
        </p:txBody>
      </p:sp>
      <p:sp>
        <p:nvSpPr>
          <p:cNvPr id="3" name="Content Placeholder 2"/>
          <p:cNvSpPr>
            <a:spLocks noGrp="1"/>
          </p:cNvSpPr>
          <p:nvPr>
            <p:ph idx="1"/>
          </p:nvPr>
        </p:nvSpPr>
        <p:spPr>
          <a:xfrm>
            <a:off x="457200" y="1600200"/>
            <a:ext cx="4334290" cy="4876800"/>
          </a:xfrm>
        </p:spPr>
        <p:txBody>
          <a:bodyPr>
            <a:normAutofit/>
          </a:bodyPr>
          <a:lstStyle/>
          <a:p>
            <a:r>
              <a:rPr lang="en-US" dirty="0" smtClean="0"/>
              <a:t>Transfer:</a:t>
            </a:r>
          </a:p>
          <a:p>
            <a:pPr lvl="1"/>
            <a:r>
              <a:rPr lang="en-US" i="1" dirty="0" smtClean="0"/>
              <a:t>registrar 1 </a:t>
            </a:r>
            <a:r>
              <a:rPr lang="en-US" i="1" dirty="0" smtClean="0">
                <a:sym typeface="Wingdings"/>
              </a:rPr>
              <a:t> registrar 2</a:t>
            </a:r>
          </a:p>
          <a:p>
            <a:r>
              <a:rPr lang="en-US" i="1" dirty="0" smtClean="0">
                <a:sym typeface="Wingdings"/>
              </a:rPr>
              <a:t>Porting:</a:t>
            </a:r>
          </a:p>
          <a:p>
            <a:pPr lvl="1"/>
            <a:r>
              <a:rPr lang="en-US" i="1" dirty="0" smtClean="0">
                <a:sym typeface="Wingdings"/>
              </a:rPr>
              <a:t>provider 1  provider 2 </a:t>
            </a:r>
            <a:r>
              <a:rPr lang="en-US" dirty="0" smtClean="0">
                <a:sym typeface="Wingdings"/>
              </a:rPr>
              <a:t>(in EPP, that’s an </a:t>
            </a:r>
            <a:r>
              <a:rPr lang="en-US" b="1" dirty="0" smtClean="0">
                <a:latin typeface="American Typewriter"/>
                <a:cs typeface="American Typewriter"/>
                <a:sym typeface="Wingdings"/>
              </a:rPr>
              <a:t>&lt;update&gt;</a:t>
            </a:r>
            <a:r>
              <a:rPr lang="en-US" dirty="0" smtClean="0">
                <a:sym typeface="Wingdings"/>
              </a:rPr>
              <a:t>)</a:t>
            </a:r>
            <a:endParaRPr lang="en-US" dirty="0" smtClean="0"/>
          </a:p>
          <a:p>
            <a:r>
              <a:rPr lang="en-US" dirty="0" smtClean="0"/>
              <a:t>Token model (“</a:t>
            </a:r>
            <a:r>
              <a:rPr lang="en-US" dirty="0" err="1" smtClean="0"/>
              <a:t>AuthInfo</a:t>
            </a:r>
            <a:r>
              <a:rPr lang="en-US" dirty="0" smtClean="0"/>
              <a:t>” in EPP)</a:t>
            </a:r>
          </a:p>
          <a:p>
            <a:pPr lvl="1"/>
            <a:r>
              <a:rPr lang="en-US" dirty="0" smtClean="0"/>
              <a:t>current registrar provides secret token to assignee</a:t>
            </a:r>
          </a:p>
          <a:p>
            <a:pPr lvl="2"/>
            <a:r>
              <a:rPr lang="en-US" dirty="0" smtClean="0"/>
              <a:t>or assignee inserts random token via registrar</a:t>
            </a:r>
          </a:p>
          <a:p>
            <a:pPr lvl="1"/>
            <a:r>
              <a:rPr lang="en-US" dirty="0" smtClean="0"/>
              <a:t>assignee provides token to gaining registrar/carrier</a:t>
            </a:r>
          </a:p>
          <a:p>
            <a:pPr lvl="1"/>
            <a:r>
              <a:rPr lang="en-US" dirty="0" err="1" smtClean="0"/>
              <a:t>Oauth</a:t>
            </a:r>
            <a:r>
              <a:rPr lang="en-US" dirty="0" smtClean="0"/>
              <a:t> bearer token (RFC 6750)?</a:t>
            </a:r>
          </a:p>
        </p:txBody>
      </p:sp>
      <p:sp>
        <p:nvSpPr>
          <p:cNvPr id="8" name="Date Placeholder 7"/>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57</a:t>
            </a:fld>
            <a:endParaRPr lang="en-US"/>
          </a:p>
        </p:txBody>
      </p:sp>
      <p:sp>
        <p:nvSpPr>
          <p:cNvPr id="6" name="Extract 5"/>
          <p:cNvSpPr/>
          <p:nvPr/>
        </p:nvSpPr>
        <p:spPr>
          <a:xfrm>
            <a:off x="5651358" y="2699022"/>
            <a:ext cx="1092432" cy="1317197"/>
          </a:xfrm>
          <a:prstGeom prst="flowChartExtract">
            <a:avLst/>
          </a:prstGeom>
        </p:spPr>
        <p:style>
          <a:lnRef idx="1">
            <a:schemeClr val="accent5"/>
          </a:lnRef>
          <a:fillRef idx="3">
            <a:schemeClr val="accent5"/>
          </a:fillRef>
          <a:effectRef idx="2">
            <a:schemeClr val="accent5"/>
          </a:effectRef>
          <a:fontRef idx="minor">
            <a:schemeClr val="lt1"/>
          </a:fontRef>
        </p:style>
        <p:txBody>
          <a:bodyPr vert="vert270" rtlCol="0" anchor="ctr"/>
          <a:lstStyle/>
          <a:p>
            <a:pPr algn="ctr"/>
            <a:r>
              <a:rPr lang="en-US" sz="1200" dirty="0" smtClean="0">
                <a:solidFill>
                  <a:schemeClr val="tx2">
                    <a:lumMod val="40000"/>
                    <a:lumOff val="60000"/>
                  </a:schemeClr>
                </a:solidFill>
              </a:rPr>
              <a:t>losing registrar</a:t>
            </a:r>
            <a:endParaRPr lang="en-US" sz="1200" dirty="0">
              <a:solidFill>
                <a:schemeClr val="tx2">
                  <a:lumMod val="40000"/>
                  <a:lumOff val="60000"/>
                </a:schemeClr>
              </a:solidFill>
            </a:endParaRPr>
          </a:p>
        </p:txBody>
      </p:sp>
      <p:sp>
        <p:nvSpPr>
          <p:cNvPr id="7" name="Extract 6"/>
          <p:cNvSpPr/>
          <p:nvPr/>
        </p:nvSpPr>
        <p:spPr>
          <a:xfrm>
            <a:off x="7383222" y="2702842"/>
            <a:ext cx="1092432" cy="1317197"/>
          </a:xfrm>
          <a:prstGeom prst="flowChartExtract">
            <a:avLst/>
          </a:prstGeom>
        </p:spPr>
        <p:style>
          <a:lnRef idx="1">
            <a:schemeClr val="accent5"/>
          </a:lnRef>
          <a:fillRef idx="3">
            <a:schemeClr val="accent5"/>
          </a:fillRef>
          <a:effectRef idx="2">
            <a:schemeClr val="accent5"/>
          </a:effectRef>
          <a:fontRef idx="minor">
            <a:schemeClr val="lt1"/>
          </a:fontRef>
        </p:style>
        <p:txBody>
          <a:bodyPr vert="vert270" rtlCol="0" anchor="ctr"/>
          <a:lstStyle/>
          <a:p>
            <a:pPr algn="ctr"/>
            <a:r>
              <a:rPr lang="en-US" sz="1200" dirty="0" smtClean="0">
                <a:solidFill>
                  <a:srgbClr val="CCFFCC"/>
                </a:solidFill>
              </a:rPr>
              <a:t>gaining registrar</a:t>
            </a:r>
            <a:endParaRPr lang="en-US" sz="1200" dirty="0">
              <a:solidFill>
                <a:srgbClr val="CCFFCC"/>
              </a:solidFill>
            </a:endParaRPr>
          </a:p>
        </p:txBody>
      </p:sp>
      <p:cxnSp>
        <p:nvCxnSpPr>
          <p:cNvPr id="9" name="Straight Arrow Connector 8"/>
          <p:cNvCxnSpPr>
            <a:stCxn id="6" idx="2"/>
          </p:cNvCxnSpPr>
          <p:nvPr/>
        </p:nvCxnSpPr>
        <p:spPr>
          <a:xfrm>
            <a:off x="6197574" y="4016217"/>
            <a:ext cx="0" cy="949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8666" y="4965965"/>
            <a:ext cx="665126" cy="853942"/>
          </a:xfrm>
          <a:prstGeom prst="rect">
            <a:avLst/>
          </a:prstGeom>
        </p:spPr>
      </p:pic>
      <p:sp>
        <p:nvSpPr>
          <p:cNvPr id="12" name="TextBox 11"/>
          <p:cNvSpPr txBox="1"/>
          <p:nvPr/>
        </p:nvSpPr>
        <p:spPr>
          <a:xfrm>
            <a:off x="6034010" y="4433061"/>
            <a:ext cx="751127" cy="338554"/>
          </a:xfrm>
          <a:prstGeom prst="rect">
            <a:avLst/>
          </a:prstGeom>
          <a:noFill/>
        </p:spPr>
        <p:txBody>
          <a:bodyPr wrap="none" rtlCol="0">
            <a:spAutoFit/>
          </a:bodyPr>
          <a:lstStyle/>
          <a:p>
            <a:r>
              <a:rPr lang="en-US" sz="1600" dirty="0" smtClean="0"/>
              <a:t>pw123</a:t>
            </a:r>
            <a:endParaRPr lang="en-US" sz="1600" dirty="0"/>
          </a:p>
        </p:txBody>
      </p:sp>
      <p:sp>
        <p:nvSpPr>
          <p:cNvPr id="13" name="Magnetic Disk 12"/>
          <p:cNvSpPr/>
          <p:nvPr/>
        </p:nvSpPr>
        <p:spPr>
          <a:xfrm>
            <a:off x="6623157" y="1331562"/>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cxnSp>
        <p:nvCxnSpPr>
          <p:cNvPr id="17" name="Curved Connector 16"/>
          <p:cNvCxnSpPr>
            <a:stCxn id="11" idx="3"/>
            <a:endCxn id="7" idx="2"/>
          </p:cNvCxnSpPr>
          <p:nvPr/>
        </p:nvCxnSpPr>
        <p:spPr>
          <a:xfrm flipV="1">
            <a:off x="6513792" y="4020039"/>
            <a:ext cx="1415647" cy="1372899"/>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08939" y="1615265"/>
            <a:ext cx="1305466" cy="58477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err="1" smtClean="0"/>
              <a:t>example.com</a:t>
            </a:r>
            <a:endParaRPr lang="en-US" sz="1600" dirty="0" smtClean="0"/>
          </a:p>
          <a:p>
            <a:r>
              <a:rPr lang="en-US" sz="1600" dirty="0" smtClean="0"/>
              <a:t>pw123</a:t>
            </a:r>
            <a:endParaRPr lang="en-US" sz="1600" dirty="0"/>
          </a:p>
        </p:txBody>
      </p:sp>
      <p:cxnSp>
        <p:nvCxnSpPr>
          <p:cNvPr id="20" name="Elbow Connector 19"/>
          <p:cNvCxnSpPr>
            <a:stCxn id="7" idx="0"/>
            <a:endCxn id="13" idx="4"/>
          </p:cNvCxnSpPr>
          <p:nvPr/>
        </p:nvCxnSpPr>
        <p:spPr>
          <a:xfrm rot="16200000" flipV="1">
            <a:off x="7375827" y="2149228"/>
            <a:ext cx="797787" cy="309438"/>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929439" y="1938321"/>
            <a:ext cx="1160294"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&lt;transfer&gt;</a:t>
            </a:r>
          </a:p>
          <a:p>
            <a:r>
              <a:rPr lang="en-US" dirty="0" smtClean="0"/>
              <a:t>pw123</a:t>
            </a:r>
            <a:endParaRPr lang="en-US" dirty="0"/>
          </a:p>
        </p:txBody>
      </p:sp>
    </p:spTree>
    <p:extLst>
      <p:ext uri="{BB962C8B-B14F-4D97-AF65-F5344CB8AC3E}">
        <p14:creationId xmlns:p14="http://schemas.microsoft.com/office/powerpoint/2010/main" val="7516917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Porting: confirmation-based</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58</a:t>
            </a:fld>
            <a:endParaRPr lang="en-US"/>
          </a:p>
        </p:txBody>
      </p:sp>
      <p:sp>
        <p:nvSpPr>
          <p:cNvPr id="6" name="Magnetic Disk 5"/>
          <p:cNvSpPr/>
          <p:nvPr/>
        </p:nvSpPr>
        <p:spPr>
          <a:xfrm>
            <a:off x="4019657" y="1905053"/>
            <a:ext cx="996844" cy="114698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registry</a:t>
            </a:r>
            <a:endParaRPr lang="en-US" dirty="0"/>
          </a:p>
        </p:txBody>
      </p:sp>
      <p:sp>
        <p:nvSpPr>
          <p:cNvPr id="7" name="Rounded Rectangle 6"/>
          <p:cNvSpPr/>
          <p:nvPr/>
        </p:nvSpPr>
        <p:spPr>
          <a:xfrm>
            <a:off x="5842000" y="3692525"/>
            <a:ext cx="1190625" cy="1111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ONSP</a:t>
            </a:r>
          </a:p>
          <a:p>
            <a:pPr algn="ctr"/>
            <a:r>
              <a:rPr lang="en-US" dirty="0" smtClean="0"/>
              <a:t>(O)</a:t>
            </a:r>
            <a:endParaRPr lang="en-US" dirty="0"/>
          </a:p>
        </p:txBody>
      </p:sp>
      <p:sp>
        <p:nvSpPr>
          <p:cNvPr id="8" name="Rounded Rectangle 7"/>
          <p:cNvSpPr/>
          <p:nvPr/>
        </p:nvSpPr>
        <p:spPr>
          <a:xfrm>
            <a:off x="1898650" y="3692525"/>
            <a:ext cx="1190625" cy="1111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NNSP</a:t>
            </a:r>
          </a:p>
          <a:p>
            <a:pPr algn="ctr"/>
            <a:r>
              <a:rPr lang="en-US" dirty="0" smtClean="0"/>
              <a:t>(N)</a:t>
            </a:r>
            <a:endParaRPr lang="en-US" dirty="0"/>
          </a:p>
        </p:txBody>
      </p:sp>
      <p:cxnSp>
        <p:nvCxnSpPr>
          <p:cNvPr id="10" name="Straight Arrow Connector 9"/>
          <p:cNvCxnSpPr>
            <a:stCxn id="8" idx="0"/>
            <a:endCxn id="6" idx="2"/>
          </p:cNvCxnSpPr>
          <p:nvPr/>
        </p:nvCxnSpPr>
        <p:spPr>
          <a:xfrm flipV="1">
            <a:off x="2493963" y="2478546"/>
            <a:ext cx="1525694" cy="1213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8634" y="2293880"/>
            <a:ext cx="2158238" cy="646331"/>
          </a:xfrm>
          <a:prstGeom prst="rect">
            <a:avLst/>
          </a:prstGeom>
          <a:noFill/>
        </p:spPr>
        <p:txBody>
          <a:bodyPr wrap="none" rtlCol="0">
            <a:spAutoFit/>
          </a:bodyPr>
          <a:lstStyle/>
          <a:p>
            <a:pPr algn="ctr"/>
            <a:r>
              <a:rPr lang="en-US" dirty="0" smtClean="0"/>
              <a:t>❶ “transfer</a:t>
            </a:r>
          </a:p>
          <a:p>
            <a:pPr algn="ctr"/>
            <a:r>
              <a:rPr lang="en-US" dirty="0" smtClean="0"/>
              <a:t>212 555 1234 to me”</a:t>
            </a:r>
            <a:endParaRPr lang="en-US" dirty="0"/>
          </a:p>
        </p:txBody>
      </p:sp>
      <p:cxnSp>
        <p:nvCxnSpPr>
          <p:cNvPr id="12" name="Straight Arrow Connector 11"/>
          <p:cNvCxnSpPr>
            <a:endCxn id="7" idx="0"/>
          </p:cNvCxnSpPr>
          <p:nvPr/>
        </p:nvCxnSpPr>
        <p:spPr>
          <a:xfrm>
            <a:off x="5016500" y="2478546"/>
            <a:ext cx="1420812" cy="1213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44404" y="2454672"/>
            <a:ext cx="1616999" cy="369332"/>
          </a:xfrm>
          <a:prstGeom prst="rect">
            <a:avLst/>
          </a:prstGeom>
          <a:noFill/>
        </p:spPr>
        <p:txBody>
          <a:bodyPr wrap="none" rtlCol="0">
            <a:spAutoFit/>
          </a:bodyPr>
          <a:lstStyle/>
          <a:p>
            <a:r>
              <a:rPr lang="en-US" dirty="0" smtClean="0"/>
              <a:t>❷ notification</a:t>
            </a:r>
            <a:endParaRPr lang="en-US" dirty="0"/>
          </a:p>
        </p:txBody>
      </p:sp>
      <p:sp>
        <p:nvSpPr>
          <p:cNvPr id="15" name="TextBox 14"/>
          <p:cNvSpPr txBox="1"/>
          <p:nvPr/>
        </p:nvSpPr>
        <p:spPr>
          <a:xfrm>
            <a:off x="3708816" y="3344804"/>
            <a:ext cx="1771188" cy="646331"/>
          </a:xfrm>
          <a:prstGeom prst="rect">
            <a:avLst/>
          </a:prstGeom>
          <a:noFill/>
        </p:spPr>
        <p:txBody>
          <a:bodyPr wrap="none" rtlCol="0">
            <a:spAutoFit/>
          </a:bodyPr>
          <a:lstStyle/>
          <a:p>
            <a:r>
              <a:rPr lang="en-US" dirty="0" smtClean="0"/>
              <a:t> ❸ response</a:t>
            </a:r>
          </a:p>
          <a:p>
            <a:r>
              <a:rPr lang="en-US" dirty="0" smtClean="0"/>
              <a:t>(agree, contest</a:t>
            </a:r>
            <a:r>
              <a:rPr lang="en-US" dirty="0"/>
              <a:t>?</a:t>
            </a:r>
            <a:r>
              <a:rPr lang="en-US" dirty="0" smtClean="0"/>
              <a:t>)</a:t>
            </a:r>
            <a:endParaRPr lang="en-US" dirty="0"/>
          </a:p>
        </p:txBody>
      </p:sp>
    </p:spTree>
    <p:extLst>
      <p:ext uri="{BB962C8B-B14F-4D97-AF65-F5344CB8AC3E}">
        <p14:creationId xmlns:p14="http://schemas.microsoft.com/office/powerpoint/2010/main" val="1631900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Key management options</a:t>
            </a:r>
            <a:endParaRPr lang="en-US" dirty="0"/>
          </a:p>
        </p:txBody>
      </p:sp>
      <p:sp>
        <p:nvSpPr>
          <p:cNvPr id="7" name="Date Placeholder 6"/>
          <p:cNvSpPr>
            <a:spLocks noGrp="1"/>
          </p:cNvSpPr>
          <p:nvPr>
            <p:ph type="dt" sz="half" idx="10"/>
          </p:nvPr>
        </p:nvSpPr>
        <p:spPr/>
        <p:txBody>
          <a:bodyPr/>
          <a:lstStyle/>
          <a:p>
            <a:r>
              <a:rPr lang="en-US" smtClean="0"/>
              <a:t>6/24/15</a:t>
            </a:r>
            <a:endParaRPr lang="en-US"/>
          </a:p>
        </p:txBody>
      </p:sp>
      <p:sp>
        <p:nvSpPr>
          <p:cNvPr id="3" name="Footer Placeholder 2"/>
          <p:cNvSpPr>
            <a:spLocks noGrp="1"/>
          </p:cNvSpPr>
          <p:nvPr>
            <p:ph type="ftr" sz="quarter" idx="11"/>
          </p:nvPr>
        </p:nvSpPr>
        <p:spPr/>
        <p:txBody>
          <a:bodyPr/>
          <a:lstStyle/>
          <a:p>
            <a:pPr>
              <a:defRPr/>
            </a:pPr>
            <a:r>
              <a:rPr lang="en-US" smtClean="0"/>
              <a:t>Georgetown CBPP/S2ERC</a:t>
            </a:r>
            <a:endParaRPr lang="en-US"/>
          </a:p>
        </p:txBody>
      </p:sp>
      <p:sp>
        <p:nvSpPr>
          <p:cNvPr id="6" name="Slide Number Placeholder 5"/>
          <p:cNvSpPr>
            <a:spLocks noGrp="1"/>
          </p:cNvSpPr>
          <p:nvPr>
            <p:ph type="sldNum" sz="quarter" idx="12"/>
          </p:nvPr>
        </p:nvSpPr>
        <p:spPr/>
        <p:txBody>
          <a:bodyPr/>
          <a:lstStyle/>
          <a:p>
            <a:pPr>
              <a:defRPr/>
            </a:pPr>
            <a:fld id="{37CBF360-D306-6F45-8374-BC269AE41872}" type="slidenum">
              <a:rPr lang="en-US" smtClean="0"/>
              <a:pPr>
                <a:defRPr/>
              </a:pPr>
              <a:t>59</a:t>
            </a:fld>
            <a:endParaRPr lang="en-US"/>
          </a:p>
        </p:txBody>
      </p:sp>
      <p:graphicFrame>
        <p:nvGraphicFramePr>
          <p:cNvPr id="5" name="Diagram 4"/>
          <p:cNvGraphicFramePr/>
          <p:nvPr>
            <p:extLst>
              <p:ext uri="{D42A27DB-BD31-4B8C-83A1-F6EECF244321}">
                <p14:modId xmlns:p14="http://schemas.microsoft.com/office/powerpoint/2010/main" val="3566579107"/>
              </p:ext>
            </p:extLst>
          </p:nvPr>
        </p:nvGraphicFramePr>
        <p:xfrm>
          <a:off x="457201" y="1524002"/>
          <a:ext cx="8229599" cy="495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lternate Process 1"/>
          <p:cNvSpPr/>
          <p:nvPr/>
        </p:nvSpPr>
        <p:spPr>
          <a:xfrm>
            <a:off x="6442076" y="1582501"/>
            <a:ext cx="2080792" cy="1269938"/>
          </a:xfrm>
          <a:prstGeom prst="flowChartAlternateProces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almost all of these could interoperate in single system</a:t>
            </a:r>
            <a:endParaRPr lang="en-US" sz="1600" dirty="0"/>
          </a:p>
        </p:txBody>
      </p:sp>
    </p:spTree>
    <p:extLst>
      <p:ext uri="{BB962C8B-B14F-4D97-AF65-F5344CB8AC3E}">
        <p14:creationId xmlns:p14="http://schemas.microsoft.com/office/powerpoint/2010/main" val="1125722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Dividing the problem space</a:t>
            </a:r>
            <a:endParaRPr lang="en-US" dirty="0"/>
          </a:p>
        </p:txBody>
      </p:sp>
      <p:sp>
        <p:nvSpPr>
          <p:cNvPr id="3" name="Footer Placeholder 2"/>
          <p:cNvSpPr>
            <a:spLocks noGrp="1"/>
          </p:cNvSpPr>
          <p:nvPr>
            <p:ph type="ftr" sz="quarter" idx="11"/>
          </p:nvPr>
        </p:nvSpPr>
        <p:spPr/>
        <p:txBody>
          <a:bodyPr/>
          <a:lstStyle/>
          <a:p>
            <a:r>
              <a:rPr lang="en-US" smtClean="0"/>
              <a:t>Georgetown CBPP/S2ERC</a:t>
            </a:r>
            <a:endParaRPr lang="en-US"/>
          </a:p>
        </p:txBody>
      </p:sp>
      <p:sp>
        <p:nvSpPr>
          <p:cNvPr id="4" name="Slide Number Placeholder 3"/>
          <p:cNvSpPr>
            <a:spLocks noGrp="1"/>
          </p:cNvSpPr>
          <p:nvPr>
            <p:ph type="sldNum" sz="quarter" idx="12"/>
          </p:nvPr>
        </p:nvSpPr>
        <p:spPr/>
        <p:txBody>
          <a:bodyPr/>
          <a:lstStyle/>
          <a:p>
            <a:fld id="{7C89E2E9-8F28-AD43-8875-6078F115E0CC}" type="slidenum">
              <a:rPr lang="en-US" smtClean="0"/>
              <a:t>6</a:t>
            </a:fld>
            <a:endParaRPr lang="en-US"/>
          </a:p>
        </p:txBody>
      </p:sp>
      <p:graphicFrame>
        <p:nvGraphicFramePr>
          <p:cNvPr id="6" name="Diagram 5"/>
          <p:cNvGraphicFramePr/>
          <p:nvPr>
            <p:extLst>
              <p:ext uri="{D42A27DB-BD31-4B8C-83A1-F6EECF244321}">
                <p14:modId xmlns:p14="http://schemas.microsoft.com/office/powerpoint/2010/main" val="3566061367"/>
              </p:ext>
            </p:extLst>
          </p:nvPr>
        </p:nvGraphicFramePr>
        <p:xfrm>
          <a:off x="584982" y="1778779"/>
          <a:ext cx="7352818" cy="4459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22118729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 models</a:t>
            </a:r>
            <a:endParaRPr lang="en-US" dirty="0"/>
          </a:p>
        </p:txBody>
      </p:sp>
      <p:sp>
        <p:nvSpPr>
          <p:cNvPr id="3" name="Content Placeholder 2"/>
          <p:cNvSpPr>
            <a:spLocks noGrp="1"/>
          </p:cNvSpPr>
          <p:nvPr>
            <p:ph idx="1"/>
          </p:nvPr>
        </p:nvSpPr>
        <p:spPr/>
        <p:txBody>
          <a:bodyPr/>
          <a:lstStyle/>
          <a:p>
            <a:r>
              <a:rPr lang="en-US" i="1" dirty="0" smtClean="0">
                <a:solidFill>
                  <a:srgbClr val="FF0000"/>
                </a:solidFill>
              </a:rPr>
              <a:t>Integrated</a:t>
            </a:r>
            <a:r>
              <a:rPr lang="en-US" dirty="0" smtClean="0"/>
              <a:t> with number assignment</a:t>
            </a:r>
          </a:p>
          <a:p>
            <a:pPr lvl="1"/>
            <a:r>
              <a:rPr lang="en-US" dirty="0" smtClean="0"/>
              <a:t>assignment of number includes certificate: “public key X is authorized to use number N”</a:t>
            </a:r>
          </a:p>
          <a:p>
            <a:pPr lvl="1"/>
            <a:r>
              <a:rPr lang="en-US" dirty="0" smtClean="0"/>
              <a:t>issued by number assignment authority (e.g., NPAC), possibly with delegation chain</a:t>
            </a:r>
          </a:p>
          <a:p>
            <a:pPr lvl="2"/>
            <a:r>
              <a:rPr lang="en-US" dirty="0" smtClean="0"/>
              <a:t>allocation entity </a:t>
            </a:r>
            <a:r>
              <a:rPr lang="en-US" dirty="0" smtClean="0">
                <a:sym typeface="Wingdings"/>
              </a:rPr>
              <a:t> carrier ( end user)</a:t>
            </a:r>
            <a:endParaRPr lang="en-US" dirty="0" smtClean="0"/>
          </a:p>
          <a:p>
            <a:r>
              <a:rPr lang="en-US" i="1" dirty="0" smtClean="0">
                <a:solidFill>
                  <a:srgbClr val="FF0000"/>
                </a:solidFill>
              </a:rPr>
              <a:t>separate</a:t>
            </a:r>
            <a:r>
              <a:rPr lang="en-US" dirty="0" smtClean="0"/>
              <a:t> proof of ownership</a:t>
            </a:r>
          </a:p>
          <a:p>
            <a:pPr lvl="1"/>
            <a:r>
              <a:rPr lang="en-US" dirty="0" smtClean="0"/>
              <a:t>similar to web domain validation</a:t>
            </a:r>
          </a:p>
          <a:p>
            <a:pPr lvl="1"/>
            <a:r>
              <a:rPr lang="en-US" dirty="0" smtClean="0"/>
              <a:t>e.g., similar to Google voice validation by automated call back</a:t>
            </a:r>
          </a:p>
          <a:p>
            <a:pPr lvl="2"/>
            <a:r>
              <a:rPr lang="en-US" dirty="0" smtClean="0"/>
              <a:t>“Enter the number you heard in web form”</a:t>
            </a:r>
          </a:p>
          <a:p>
            <a:pPr lvl="1"/>
            <a:r>
              <a:rPr lang="en-US" dirty="0" smtClean="0"/>
              <a:t>Automate by SIP OPTIONS message response?</a:t>
            </a:r>
            <a:endParaRPr lang="en-US" dirty="0"/>
          </a:p>
        </p:txBody>
      </p:sp>
      <p:sp>
        <p:nvSpPr>
          <p:cNvPr id="5" name="Date Placeholder 4"/>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pPr>
              <a:defRPr/>
            </a:pPr>
            <a:r>
              <a:rPr lang="en-US" smtClean="0"/>
              <a:t>Georgetown CBPP/S2ERC</a:t>
            </a:r>
            <a:endParaRPr lang="en-US"/>
          </a:p>
        </p:txBody>
      </p:sp>
      <p:sp>
        <p:nvSpPr>
          <p:cNvPr id="7" name="Slide Number Placeholder 6"/>
          <p:cNvSpPr>
            <a:spLocks noGrp="1"/>
          </p:cNvSpPr>
          <p:nvPr>
            <p:ph type="sldNum" sz="quarter" idx="12"/>
          </p:nvPr>
        </p:nvSpPr>
        <p:spPr/>
        <p:txBody>
          <a:bodyPr/>
          <a:lstStyle/>
          <a:p>
            <a:pPr>
              <a:defRPr/>
            </a:pPr>
            <a:fld id="{6B41875C-99C0-244F-88E1-A13EBF6C490B}" type="slidenum">
              <a:rPr lang="en-US" smtClean="0"/>
              <a:pPr>
                <a:defRPr/>
              </a:pPr>
              <a:t>60</a:t>
            </a:fld>
            <a:endParaRPr lang="en-US"/>
          </a:p>
        </p:txBody>
      </p:sp>
    </p:spTree>
    <p:extLst>
      <p:ext uri="{BB962C8B-B14F-4D97-AF65-F5344CB8AC3E}">
        <p14:creationId xmlns:p14="http://schemas.microsoft.com/office/powerpoint/2010/main" val="259793490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access</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61</a:t>
            </a:fld>
            <a:endParaRPr lang="en-US"/>
          </a:p>
        </p:txBody>
      </p:sp>
      <p:pic>
        <p:nvPicPr>
          <p:cNvPr id="6" name="Picture 5"/>
          <p:cNvPicPr>
            <a:picLocks noChangeAspect="1"/>
          </p:cNvPicPr>
          <p:nvPr/>
        </p:nvPicPr>
        <p:blipFill>
          <a:blip r:embed="rId3"/>
          <a:stretch>
            <a:fillRect/>
          </a:stretch>
        </p:blipFill>
        <p:spPr>
          <a:xfrm>
            <a:off x="1803400" y="1737361"/>
            <a:ext cx="5524500" cy="4406900"/>
          </a:xfrm>
          <a:prstGeom prst="rect">
            <a:avLst/>
          </a:prstGeom>
        </p:spPr>
      </p:pic>
    </p:spTree>
    <p:extLst>
      <p:ext uri="{BB962C8B-B14F-4D97-AF65-F5344CB8AC3E}">
        <p14:creationId xmlns:p14="http://schemas.microsoft.com/office/powerpoint/2010/main" val="93078241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routing</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62</a:t>
            </a:fld>
            <a:endParaRPr lang="en-US"/>
          </a:p>
        </p:txBody>
      </p:sp>
      <p:sp>
        <p:nvSpPr>
          <p:cNvPr id="6" name="Magnetic Disk 5"/>
          <p:cNvSpPr/>
          <p:nvPr/>
        </p:nvSpPr>
        <p:spPr>
          <a:xfrm>
            <a:off x="2127250" y="2063752"/>
            <a:ext cx="825500" cy="968375"/>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+1</a:t>
            </a:r>
            <a:endParaRPr lang="en-US" dirty="0"/>
          </a:p>
        </p:txBody>
      </p:sp>
      <p:sp>
        <p:nvSpPr>
          <p:cNvPr id="7" name="Magnetic Disk 6"/>
          <p:cNvSpPr/>
          <p:nvPr/>
        </p:nvSpPr>
        <p:spPr>
          <a:xfrm>
            <a:off x="3463926" y="2063752"/>
            <a:ext cx="825500" cy="968375"/>
          </a:xfrm>
          <a:prstGeom prst="flowChartMagneticDisk">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+49</a:t>
            </a:r>
            <a:endParaRPr lang="en-US" dirty="0"/>
          </a:p>
        </p:txBody>
      </p:sp>
      <p:sp>
        <p:nvSpPr>
          <p:cNvPr id="8" name="Magnetic Disk 7"/>
          <p:cNvSpPr/>
          <p:nvPr/>
        </p:nvSpPr>
        <p:spPr>
          <a:xfrm>
            <a:off x="4800601" y="2063752"/>
            <a:ext cx="825500" cy="96837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+223</a:t>
            </a:r>
            <a:endParaRPr lang="en-US" dirty="0"/>
          </a:p>
        </p:txBody>
      </p:sp>
      <p:sp>
        <p:nvSpPr>
          <p:cNvPr id="9" name="Delay 8"/>
          <p:cNvSpPr/>
          <p:nvPr/>
        </p:nvSpPr>
        <p:spPr>
          <a:xfrm>
            <a:off x="762000" y="4159252"/>
            <a:ext cx="1365250" cy="1381125"/>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service provider</a:t>
            </a:r>
            <a:endParaRPr lang="en-US" dirty="0"/>
          </a:p>
        </p:txBody>
      </p:sp>
      <p:sp>
        <p:nvSpPr>
          <p:cNvPr id="10" name="TextBox 9"/>
          <p:cNvSpPr txBox="1"/>
          <p:nvPr/>
        </p:nvSpPr>
        <p:spPr>
          <a:xfrm>
            <a:off x="3352801" y="5171044"/>
            <a:ext cx="2473325" cy="646331"/>
          </a:xfrm>
          <a:prstGeom prst="rect">
            <a:avLst/>
          </a:prstGeom>
          <a:noFill/>
        </p:spPr>
        <p:txBody>
          <a:bodyPr wrap="square" rtlCol="0">
            <a:spAutoFit/>
          </a:bodyPr>
          <a:lstStyle/>
          <a:p>
            <a:r>
              <a:rPr lang="en-US" dirty="0" smtClean="0"/>
              <a:t>entry points rarely change </a:t>
            </a:r>
            <a:r>
              <a:rPr lang="en-US" dirty="0" smtClean="0">
                <a:sym typeface="Wingdings"/>
              </a:rPr>
              <a:t> </a:t>
            </a:r>
            <a:r>
              <a:rPr lang="en-US" dirty="0" smtClean="0"/>
              <a:t>static table</a:t>
            </a:r>
            <a:endParaRPr lang="en-US" dirty="0"/>
          </a:p>
        </p:txBody>
      </p:sp>
      <p:sp>
        <p:nvSpPr>
          <p:cNvPr id="11" name="Cloud 10"/>
          <p:cNvSpPr/>
          <p:nvPr/>
        </p:nvSpPr>
        <p:spPr>
          <a:xfrm>
            <a:off x="7175501" y="2032000"/>
            <a:ext cx="1812924"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about 230 cc’s</a:t>
            </a:r>
            <a:endParaRPr lang="en-US" dirty="0"/>
          </a:p>
        </p:txBody>
      </p:sp>
      <p:sp>
        <p:nvSpPr>
          <p:cNvPr id="12" name="Magnetic Disk 11"/>
          <p:cNvSpPr/>
          <p:nvPr/>
        </p:nvSpPr>
        <p:spPr>
          <a:xfrm>
            <a:off x="6137275" y="2063752"/>
            <a:ext cx="825500" cy="968375"/>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+998</a:t>
            </a:r>
            <a:endParaRPr lang="en-US" dirty="0"/>
          </a:p>
        </p:txBody>
      </p:sp>
      <p:cxnSp>
        <p:nvCxnSpPr>
          <p:cNvPr id="14" name="Elbow Connector 13"/>
          <p:cNvCxnSpPr>
            <a:stCxn id="9" idx="3"/>
            <a:endCxn id="6" idx="3"/>
          </p:cNvCxnSpPr>
          <p:nvPr/>
        </p:nvCxnSpPr>
        <p:spPr>
          <a:xfrm flipV="1">
            <a:off x="2127251" y="3032125"/>
            <a:ext cx="412750" cy="1817688"/>
          </a:xfrm>
          <a:prstGeom prst="bentConnector2">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9" idx="3"/>
          </p:cNvCxnSpPr>
          <p:nvPr/>
        </p:nvCxnSpPr>
        <p:spPr>
          <a:xfrm flipV="1">
            <a:off x="2127250" y="2946401"/>
            <a:ext cx="1758950" cy="1903413"/>
          </a:xfrm>
          <a:prstGeom prst="bentConnector2">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flipV="1">
            <a:off x="4800600" y="3032125"/>
            <a:ext cx="412750" cy="1817688"/>
          </a:xfrm>
          <a:prstGeom prst="bentConnector2">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9" idx="3"/>
          </p:cNvCxnSpPr>
          <p:nvPr/>
        </p:nvCxnSpPr>
        <p:spPr>
          <a:xfrm flipV="1">
            <a:off x="2127251" y="2946401"/>
            <a:ext cx="4454525" cy="1903413"/>
          </a:xfrm>
          <a:prstGeom prst="bentConnector3">
            <a:avLst>
              <a:gd name="adj1" fmla="val 99537"/>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a:stretch>
            <a:fillRect/>
          </a:stretch>
        </p:blipFill>
        <p:spPr>
          <a:xfrm>
            <a:off x="7143752" y="4939487"/>
            <a:ext cx="1508317" cy="1755775"/>
          </a:xfrm>
          <a:prstGeom prst="rect">
            <a:avLst/>
          </a:prstGeom>
        </p:spPr>
      </p:pic>
      <p:pic>
        <p:nvPicPr>
          <p:cNvPr id="22" name="Picture 21"/>
          <p:cNvPicPr>
            <a:picLocks noChangeAspect="1"/>
          </p:cNvPicPr>
          <p:nvPr/>
        </p:nvPicPr>
        <p:blipFill>
          <a:blip r:embed="rId3"/>
          <a:stretch>
            <a:fillRect/>
          </a:stretch>
        </p:blipFill>
        <p:spPr>
          <a:xfrm>
            <a:off x="5680075" y="5209360"/>
            <a:ext cx="1282700" cy="1485900"/>
          </a:xfrm>
          <a:prstGeom prst="rect">
            <a:avLst/>
          </a:prstGeom>
        </p:spPr>
      </p:pic>
      <p:sp>
        <p:nvSpPr>
          <p:cNvPr id="23" name="TextBox 22"/>
          <p:cNvSpPr txBox="1"/>
          <p:nvPr/>
        </p:nvSpPr>
        <p:spPr>
          <a:xfrm>
            <a:off x="6645277" y="3734832"/>
            <a:ext cx="556563" cy="369332"/>
          </a:xfrm>
          <a:prstGeom prst="rect">
            <a:avLst/>
          </a:prstGeom>
          <a:noFill/>
        </p:spPr>
        <p:txBody>
          <a:bodyPr wrap="none" rtlCol="0">
            <a:spAutoFit/>
          </a:bodyPr>
          <a:lstStyle/>
          <a:p>
            <a:r>
              <a:rPr lang="en-US" dirty="0" smtClean="0"/>
              <a:t>URL</a:t>
            </a:r>
            <a:endParaRPr lang="en-US" dirty="0"/>
          </a:p>
        </p:txBody>
      </p:sp>
    </p:spTree>
    <p:extLst>
      <p:ext uri="{BB962C8B-B14F-4D97-AF65-F5344CB8AC3E}">
        <p14:creationId xmlns:p14="http://schemas.microsoft.com/office/powerpoint/2010/main" val="3808572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transitions</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63</a:t>
            </a:fld>
            <a:endParaRPr lang="en-US"/>
          </a:p>
        </p:txBody>
      </p:sp>
      <p:sp>
        <p:nvSpPr>
          <p:cNvPr id="6" name="TextBox 5"/>
          <p:cNvSpPr txBox="1"/>
          <p:nvPr/>
        </p:nvSpPr>
        <p:spPr>
          <a:xfrm>
            <a:off x="650875" y="6223002"/>
            <a:ext cx="6939783" cy="646331"/>
          </a:xfrm>
          <a:prstGeom prst="rect">
            <a:avLst/>
          </a:prstGeom>
          <a:noFill/>
        </p:spPr>
        <p:txBody>
          <a:bodyPr wrap="none" rtlCol="0">
            <a:spAutoFit/>
          </a:bodyPr>
          <a:lstStyle/>
          <a:p>
            <a:r>
              <a:rPr lang="en-US" dirty="0"/>
              <a:t>800#: Spare, Reserved, Working, Transitional, </a:t>
            </a:r>
            <a:r>
              <a:rPr lang="en-US" dirty="0" smtClean="0"/>
              <a:t>Disconnect</a:t>
            </a:r>
          </a:p>
          <a:p>
            <a:r>
              <a:rPr lang="en-US" dirty="0" smtClean="0"/>
              <a:t>domain names: expired, redemption grace period (RGP), pending delete</a:t>
            </a:r>
            <a:endParaRPr lang="en-US" dirty="0"/>
          </a:p>
        </p:txBody>
      </p:sp>
      <p:cxnSp>
        <p:nvCxnSpPr>
          <p:cNvPr id="14" name="Curved Connector 13"/>
          <p:cNvCxnSpPr>
            <a:stCxn id="16" idx="0"/>
            <a:endCxn id="17" idx="0"/>
          </p:cNvCxnSpPr>
          <p:nvPr/>
        </p:nvCxnSpPr>
        <p:spPr>
          <a:xfrm rot="5400000" flipH="1" flipV="1">
            <a:off x="3501155" y="986634"/>
            <a:ext cx="12700" cy="2573337"/>
          </a:xfrm>
          <a:prstGeom prst="curvedConnector3">
            <a:avLst>
              <a:gd name="adj1" fmla="val 4425000"/>
            </a:avLst>
          </a:prstGeom>
          <a:ln w="5715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1349299" y="2273301"/>
            <a:ext cx="1730376" cy="164465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Spare</a:t>
            </a:r>
            <a:endParaRPr lang="en-US" dirty="0"/>
          </a:p>
        </p:txBody>
      </p:sp>
      <p:sp>
        <p:nvSpPr>
          <p:cNvPr id="17" name="Oval 16"/>
          <p:cNvSpPr/>
          <p:nvPr/>
        </p:nvSpPr>
        <p:spPr>
          <a:xfrm>
            <a:off x="3922636" y="2273301"/>
            <a:ext cx="1730376" cy="164465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Working</a:t>
            </a:r>
            <a:endParaRPr lang="en-US" dirty="0"/>
          </a:p>
        </p:txBody>
      </p:sp>
      <p:sp>
        <p:nvSpPr>
          <p:cNvPr id="18" name="Oval 17"/>
          <p:cNvSpPr/>
          <p:nvPr/>
        </p:nvSpPr>
        <p:spPr>
          <a:xfrm>
            <a:off x="6495973" y="2273301"/>
            <a:ext cx="1730376" cy="1644650"/>
          </a:xfrm>
          <a:prstGeom prst="ellipse">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Expired</a:t>
            </a:r>
          </a:p>
          <a:p>
            <a:pPr algn="ctr"/>
            <a:r>
              <a:rPr lang="en-US" sz="1600" dirty="0" smtClean="0">
                <a:solidFill>
                  <a:schemeClr val="tx1"/>
                </a:solidFill>
              </a:rPr>
              <a:t>Transitional</a:t>
            </a:r>
          </a:p>
          <a:p>
            <a:pPr algn="ctr"/>
            <a:r>
              <a:rPr lang="en-US" sz="1400" dirty="0" smtClean="0">
                <a:solidFill>
                  <a:schemeClr val="tx1"/>
                </a:solidFill>
              </a:rPr>
              <a:t>(cannot be re-assigned)</a:t>
            </a:r>
            <a:endParaRPr lang="en-US" sz="1400" dirty="0">
              <a:solidFill>
                <a:schemeClr val="tx1"/>
              </a:solidFill>
            </a:endParaRPr>
          </a:p>
        </p:txBody>
      </p:sp>
      <p:sp>
        <p:nvSpPr>
          <p:cNvPr id="19" name="Oval 18"/>
          <p:cNvSpPr/>
          <p:nvPr/>
        </p:nvSpPr>
        <p:spPr>
          <a:xfrm>
            <a:off x="3928986" y="4079876"/>
            <a:ext cx="1730376" cy="16446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Reserved</a:t>
            </a:r>
          </a:p>
          <a:p>
            <a:pPr algn="ctr"/>
            <a:r>
              <a:rPr lang="en-US" dirty="0" smtClean="0"/>
              <a:t>(cannot be allocated)</a:t>
            </a:r>
            <a:endParaRPr lang="en-US" dirty="0"/>
          </a:p>
        </p:txBody>
      </p:sp>
      <p:cxnSp>
        <p:nvCxnSpPr>
          <p:cNvPr id="27" name="Curved Connector 26"/>
          <p:cNvCxnSpPr/>
          <p:nvPr/>
        </p:nvCxnSpPr>
        <p:spPr>
          <a:xfrm rot="5400000" flipH="1" flipV="1">
            <a:off x="6211018" y="973934"/>
            <a:ext cx="12700" cy="2573337"/>
          </a:xfrm>
          <a:prstGeom prst="curvedConnector3">
            <a:avLst>
              <a:gd name="adj1" fmla="val 4425000"/>
            </a:avLst>
          </a:prstGeom>
          <a:ln w="5715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16" idx="4"/>
            <a:endCxn id="19" idx="2"/>
          </p:cNvCxnSpPr>
          <p:nvPr/>
        </p:nvCxnSpPr>
        <p:spPr>
          <a:xfrm rot="16200000" flipH="1">
            <a:off x="2579611" y="3552828"/>
            <a:ext cx="984250" cy="1714499"/>
          </a:xfrm>
          <a:prstGeom prst="curvedConnector2">
            <a:avLst/>
          </a:prstGeom>
          <a:ln w="5715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18" idx="4"/>
            <a:endCxn id="16" idx="2"/>
          </p:cNvCxnSpPr>
          <p:nvPr/>
        </p:nvCxnSpPr>
        <p:spPr>
          <a:xfrm rot="5400000" flipH="1">
            <a:off x="3944068" y="500858"/>
            <a:ext cx="822325" cy="6011862"/>
          </a:xfrm>
          <a:prstGeom prst="curvedConnector4">
            <a:avLst>
              <a:gd name="adj1" fmla="val -257529"/>
              <a:gd name="adj2" fmla="val 115157"/>
            </a:avLst>
          </a:prstGeom>
          <a:ln w="5715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170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kills</a:t>
            </a:r>
            <a:endParaRPr lang="en-US" dirty="0"/>
          </a:p>
        </p:txBody>
      </p:sp>
      <p:pic>
        <p:nvPicPr>
          <p:cNvPr id="3" name="Picture 2"/>
          <p:cNvPicPr>
            <a:picLocks noChangeAspect="1"/>
          </p:cNvPicPr>
          <p:nvPr/>
        </p:nvPicPr>
        <p:blipFill>
          <a:blip r:embed="rId3"/>
          <a:stretch>
            <a:fillRect/>
          </a:stretch>
        </p:blipFill>
        <p:spPr>
          <a:xfrm>
            <a:off x="457201" y="1940728"/>
            <a:ext cx="3834529" cy="3167980"/>
          </a:xfrm>
          <a:prstGeom prst="rect">
            <a:avLst/>
          </a:prstGeom>
        </p:spPr>
      </p:pic>
      <p:pic>
        <p:nvPicPr>
          <p:cNvPr id="4" name="Picture 3"/>
          <p:cNvPicPr>
            <a:picLocks noChangeAspect="1"/>
          </p:cNvPicPr>
          <p:nvPr/>
        </p:nvPicPr>
        <p:blipFill>
          <a:blip r:embed="rId4"/>
          <a:stretch>
            <a:fillRect/>
          </a:stretch>
        </p:blipFill>
        <p:spPr>
          <a:xfrm>
            <a:off x="3497013" y="2668663"/>
            <a:ext cx="4923220" cy="3692415"/>
          </a:xfrm>
          <a:prstGeom prst="rect">
            <a:avLst/>
          </a:prstGeom>
        </p:spPr>
      </p:pic>
      <p:sp>
        <p:nvSpPr>
          <p:cNvPr id="5" name="TextBox 4"/>
          <p:cNvSpPr txBox="1"/>
          <p:nvPr/>
        </p:nvSpPr>
        <p:spPr>
          <a:xfrm>
            <a:off x="3745487" y="6176410"/>
            <a:ext cx="546243" cy="369332"/>
          </a:xfrm>
          <a:prstGeom prst="rect">
            <a:avLst/>
          </a:prstGeom>
          <a:noFill/>
        </p:spPr>
        <p:txBody>
          <a:bodyPr wrap="none" rtlCol="0">
            <a:spAutoFit/>
          </a:bodyPr>
          <a:lstStyle/>
          <a:p>
            <a:r>
              <a:rPr lang="en-US" dirty="0" smtClean="0"/>
              <a:t>IMS</a:t>
            </a:r>
            <a:endParaRPr lang="en-US" dirty="0"/>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64</a:t>
            </a:fld>
            <a:endParaRPr lang="en-US"/>
          </a:p>
        </p:txBody>
      </p:sp>
      <p:sp>
        <p:nvSpPr>
          <p:cNvPr id="8" name="Date Placeholder 7"/>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117804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ensure correctness</a:t>
            </a:r>
            <a:endParaRPr lang="en-US" dirty="0"/>
          </a:p>
        </p:txBody>
      </p:sp>
      <p:sp>
        <p:nvSpPr>
          <p:cNvPr id="3" name="Content Placeholder 2"/>
          <p:cNvSpPr>
            <a:spLocks noGrp="1"/>
          </p:cNvSpPr>
          <p:nvPr>
            <p:ph idx="1"/>
          </p:nvPr>
        </p:nvSpPr>
        <p:spPr/>
        <p:txBody>
          <a:bodyPr>
            <a:normAutofit lnSpcReduction="10000"/>
          </a:bodyPr>
          <a:lstStyle/>
          <a:p>
            <a:r>
              <a:rPr lang="en-US" dirty="0" smtClean="0"/>
              <a:t>Distribution of changes </a:t>
            </a:r>
            <a:r>
              <a:rPr lang="en-US" dirty="0" smtClean="0">
                <a:sym typeface="Wingdings"/>
              </a:rPr>
              <a:t> gossiping</a:t>
            </a:r>
          </a:p>
          <a:p>
            <a:pPr lvl="1"/>
            <a:r>
              <a:rPr lang="en-US" dirty="0" smtClean="0">
                <a:sym typeface="Wingdings"/>
              </a:rPr>
              <a:t>see </a:t>
            </a:r>
            <a:r>
              <a:rPr lang="en-US" dirty="0" err="1" smtClean="0">
                <a:sym typeface="Wingdings"/>
              </a:rPr>
              <a:t>LoST</a:t>
            </a:r>
            <a:endParaRPr lang="en-US" dirty="0" smtClean="0">
              <a:sym typeface="Wingdings"/>
            </a:endParaRPr>
          </a:p>
          <a:p>
            <a:r>
              <a:rPr lang="en-US" dirty="0" smtClean="0">
                <a:sym typeface="Wingdings"/>
              </a:rPr>
              <a:t>Allocation of new numbers &amp; changes  avoid collisions</a:t>
            </a:r>
          </a:p>
          <a:p>
            <a:pPr marL="731520" lvl="1" indent="-457200">
              <a:buFont typeface="+mj-lt"/>
              <a:buAutoNum type="arabicPeriod"/>
            </a:pPr>
            <a:r>
              <a:rPr lang="en-US" dirty="0" smtClean="0">
                <a:sym typeface="Wingdings"/>
              </a:rPr>
              <a:t>block chain model</a:t>
            </a:r>
          </a:p>
          <a:p>
            <a:pPr marL="731520" lvl="1" indent="-457200">
              <a:buFont typeface="+mj-lt"/>
              <a:buAutoNum type="arabicPeriod"/>
            </a:pPr>
            <a:r>
              <a:rPr lang="en-US" dirty="0" err="1" smtClean="0">
                <a:sym typeface="Wingdings"/>
              </a:rPr>
              <a:t>Paxos</a:t>
            </a:r>
            <a:r>
              <a:rPr lang="en-US" dirty="0" smtClean="0">
                <a:sym typeface="Wingdings"/>
              </a:rPr>
              <a:t>, Raft and variants</a:t>
            </a:r>
          </a:p>
          <a:p>
            <a:pPr lvl="2"/>
            <a:r>
              <a:rPr lang="en-US" dirty="0" smtClean="0">
                <a:sym typeface="Wingdings"/>
              </a:rPr>
              <a:t>Alice: “may I allocate number/number block X”?</a:t>
            </a:r>
          </a:p>
          <a:p>
            <a:pPr lvl="2"/>
            <a:r>
              <a:rPr lang="en-US" dirty="0" smtClean="0">
                <a:sym typeface="Wingdings"/>
              </a:rPr>
              <a:t>Other nodes: “please go ahead, Alice”  quorum</a:t>
            </a:r>
          </a:p>
          <a:p>
            <a:pPr lvl="2"/>
            <a:r>
              <a:rPr lang="en-US" dirty="0" smtClean="0">
                <a:sym typeface="Wingdings"/>
              </a:rPr>
              <a:t>Alice: “please change property Y of X to V”</a:t>
            </a:r>
          </a:p>
          <a:p>
            <a:pPr lvl="2"/>
            <a:r>
              <a:rPr lang="en-US" dirty="0" smtClean="0">
                <a:sym typeface="Wingdings"/>
              </a:rPr>
              <a:t>Other nodes: “done”</a:t>
            </a:r>
          </a:p>
          <a:p>
            <a:r>
              <a:rPr lang="en-US" dirty="0" smtClean="0">
                <a:sym typeface="Wingdings"/>
              </a:rPr>
              <a:t>Recovery</a:t>
            </a:r>
          </a:p>
          <a:p>
            <a:pPr lvl="1"/>
            <a:r>
              <a:rPr lang="en-US" dirty="0" smtClean="0">
                <a:sym typeface="Wingdings"/>
              </a:rPr>
              <a:t>new or revived replicas can catch up to changes</a:t>
            </a:r>
          </a:p>
          <a:p>
            <a:pPr lvl="2"/>
            <a:r>
              <a:rPr lang="en-US" dirty="0" smtClean="0">
                <a:sym typeface="Wingdings"/>
              </a:rPr>
              <a:t>transaction log</a:t>
            </a:r>
          </a:p>
          <a:p>
            <a:pPr lvl="2"/>
            <a:r>
              <a:rPr lang="en-US" dirty="0" smtClean="0">
                <a:sym typeface="Wingdings"/>
              </a:rPr>
              <a:t>relatively easy with timestamps</a:t>
            </a:r>
            <a:r>
              <a:rPr lang="en-US" dirty="0">
                <a:sym typeface="Wingdings"/>
              </a:rPr>
              <a:t> </a:t>
            </a:r>
            <a:r>
              <a:rPr lang="en-US" dirty="0" smtClean="0">
                <a:sym typeface="Wingdings"/>
              </a:rPr>
              <a:t>(“tell me about changes after T”)</a:t>
            </a:r>
          </a:p>
        </p:txBody>
      </p:sp>
      <p:sp>
        <p:nvSpPr>
          <p:cNvPr id="4" name="Date Placeholder 3"/>
          <p:cNvSpPr>
            <a:spLocks noGrp="1"/>
          </p:cNvSpPr>
          <p:nvPr>
            <p:ph type="dt" sz="half" idx="10"/>
          </p:nvPr>
        </p:nvSpPr>
        <p:spPr/>
        <p:txBody>
          <a:bodyPr/>
          <a:lstStyle/>
          <a:p>
            <a:r>
              <a:rPr lang="en-US" smtClean="0"/>
              <a:t>6/24/15</a:t>
            </a:r>
            <a:endParaRPr lang="en-US"/>
          </a:p>
        </p:txBody>
      </p:sp>
      <p:sp>
        <p:nvSpPr>
          <p:cNvPr id="5" name="Footer Placeholder 4"/>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65</a:t>
            </a:fld>
            <a:endParaRPr lang="en-US"/>
          </a:p>
        </p:txBody>
      </p:sp>
    </p:spTree>
    <p:extLst>
      <p:ext uri="{BB962C8B-B14F-4D97-AF65-F5344CB8AC3E}">
        <p14:creationId xmlns:p14="http://schemas.microsoft.com/office/powerpoint/2010/main" val="4240270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Robocall</a:t>
            </a:r>
            <a:r>
              <a:rPr lang="en-US" dirty="0" smtClean="0"/>
              <a:t> prohibitions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93645640"/>
              </p:ext>
            </p:extLst>
          </p:nvPr>
        </p:nvGraphicFramePr>
        <p:xfrm>
          <a:off x="387453" y="1997479"/>
          <a:ext cx="8194012" cy="4326056"/>
        </p:xfrm>
        <a:graphic>
          <a:graphicData uri="http://schemas.openxmlformats.org/drawingml/2006/table">
            <a:tbl>
              <a:tblPr firstRow="1" bandRow="1">
                <a:tableStyleId>{5C22544A-7EE6-4342-B048-85BDC9FD1C3A}</a:tableStyleId>
              </a:tblPr>
              <a:tblGrid>
                <a:gridCol w="1319622"/>
                <a:gridCol w="2190234"/>
                <a:gridCol w="1969371"/>
                <a:gridCol w="2714785"/>
              </a:tblGrid>
              <a:tr h="696957">
                <a:tc>
                  <a:txBody>
                    <a:bodyPr/>
                    <a:lstStyle/>
                    <a:p>
                      <a:endParaRPr lang="en-US" dirty="0"/>
                    </a:p>
                  </a:txBody>
                  <a:tcPr/>
                </a:tc>
                <a:tc>
                  <a:txBody>
                    <a:bodyPr/>
                    <a:lstStyle/>
                    <a:p>
                      <a:r>
                        <a:rPr lang="en-US" dirty="0" smtClean="0"/>
                        <a:t>Wireline residential</a:t>
                      </a:r>
                      <a:endParaRPr lang="en-US" dirty="0"/>
                    </a:p>
                  </a:txBody>
                  <a:tcPr/>
                </a:tc>
                <a:tc>
                  <a:txBody>
                    <a:bodyPr/>
                    <a:lstStyle/>
                    <a:p>
                      <a:r>
                        <a:rPr lang="en-US" dirty="0" smtClean="0"/>
                        <a:t>Wireline business</a:t>
                      </a:r>
                      <a:endParaRPr lang="en-US" dirty="0"/>
                    </a:p>
                  </a:txBody>
                  <a:tcPr/>
                </a:tc>
                <a:tc>
                  <a:txBody>
                    <a:bodyPr/>
                    <a:lstStyle/>
                    <a:p>
                      <a:r>
                        <a:rPr lang="en-US" dirty="0" smtClean="0"/>
                        <a:t>Wireless</a:t>
                      </a:r>
                      <a:r>
                        <a:rPr lang="en-US" baseline="0" dirty="0" smtClean="0"/>
                        <a:t> (mobile)</a:t>
                      </a:r>
                      <a:endParaRPr lang="en-US" dirty="0"/>
                    </a:p>
                  </a:txBody>
                  <a:tcPr/>
                </a:tc>
              </a:tr>
              <a:tr h="1891740">
                <a:tc>
                  <a:txBody>
                    <a:bodyPr/>
                    <a:lstStyle/>
                    <a:p>
                      <a:r>
                        <a:rPr lang="en-US" dirty="0" smtClean="0"/>
                        <a:t>not</a:t>
                      </a:r>
                      <a:r>
                        <a:rPr lang="en-US" baseline="0" dirty="0" smtClean="0"/>
                        <a:t> </a:t>
                      </a:r>
                      <a:r>
                        <a:rPr lang="en-US" dirty="0" smtClean="0"/>
                        <a:t>on DNC</a:t>
                      </a:r>
                      <a:endParaRPr lang="en-US" dirty="0"/>
                    </a:p>
                  </a:txBody>
                  <a:tcPr/>
                </a:tc>
                <a:tc>
                  <a:txBody>
                    <a:bodyPr/>
                    <a:lstStyle/>
                    <a:p>
                      <a:r>
                        <a:rPr lang="en-US" dirty="0" smtClean="0"/>
                        <a:t>pre-recorded TM</a:t>
                      </a:r>
                    </a:p>
                    <a:p>
                      <a:endParaRPr lang="en-US" dirty="0"/>
                    </a:p>
                  </a:txBody>
                  <a:tcPr/>
                </a:tc>
                <a:tc>
                  <a:txBody>
                    <a:bodyPr/>
                    <a:lstStyle/>
                    <a:p>
                      <a:r>
                        <a:rPr lang="en-US" dirty="0" smtClean="0"/>
                        <a:t>no</a:t>
                      </a:r>
                      <a:r>
                        <a:rPr lang="en-US" baseline="0" dirty="0" smtClean="0"/>
                        <a:t> restriction</a:t>
                      </a:r>
                      <a:endParaRPr lang="en-US" dirty="0"/>
                    </a:p>
                  </a:txBody>
                  <a:tcPr/>
                </a:tc>
                <a:tc>
                  <a:txBody>
                    <a:bodyPr/>
                    <a:lstStyle/>
                    <a:p>
                      <a:r>
                        <a:rPr lang="en-US" dirty="0" smtClean="0"/>
                        <a:t>pre-recorded</a:t>
                      </a:r>
                      <a:r>
                        <a:rPr lang="en-US" baseline="0" dirty="0" smtClean="0"/>
                        <a:t> non-emergency</a:t>
                      </a:r>
                    </a:p>
                    <a:p>
                      <a:r>
                        <a:rPr lang="en-US" baseline="0" dirty="0" smtClean="0"/>
                        <a:t>auto-dialed non-emergency</a:t>
                      </a:r>
                      <a:endParaRPr lang="en-US" dirty="0"/>
                    </a:p>
                  </a:txBody>
                  <a:tcPr/>
                </a:tc>
              </a:tr>
              <a:tr h="403792">
                <a:tc>
                  <a:txBody>
                    <a:bodyPr/>
                    <a:lstStyle/>
                    <a:p>
                      <a:r>
                        <a:rPr lang="en-US" dirty="0" smtClean="0"/>
                        <a:t>on DNC</a:t>
                      </a:r>
                      <a:endParaRPr lang="en-US" dirty="0"/>
                    </a:p>
                  </a:txBody>
                  <a:tcPr/>
                </a:tc>
                <a:tc>
                  <a:txBody>
                    <a:bodyPr/>
                    <a:lstStyle/>
                    <a:p>
                      <a:r>
                        <a:rPr lang="en-US" dirty="0" smtClean="0"/>
                        <a:t>any TM</a:t>
                      </a:r>
                      <a:endParaRPr lang="en-US" dirty="0"/>
                    </a:p>
                  </a:txBody>
                  <a:tcPr/>
                </a:tc>
                <a:tc>
                  <a:txBody>
                    <a:bodyPr/>
                    <a:lstStyle/>
                    <a:p>
                      <a:r>
                        <a:rPr lang="en-US" dirty="0" smtClean="0"/>
                        <a:t>any</a:t>
                      </a:r>
                      <a:r>
                        <a:rPr lang="en-US" baseline="0" dirty="0" smtClean="0"/>
                        <a:t> TM</a:t>
                      </a:r>
                      <a:endParaRPr lang="en-US" dirty="0" smtClean="0"/>
                    </a:p>
                  </a:txBody>
                  <a:tcPr/>
                </a:tc>
                <a:tc>
                  <a:txBody>
                    <a:bodyPr/>
                    <a:lstStyle/>
                    <a:p>
                      <a:r>
                        <a:rPr lang="en-US" dirty="0" smtClean="0"/>
                        <a:t>any TM</a:t>
                      </a:r>
                    </a:p>
                    <a:p>
                      <a:r>
                        <a:rPr lang="en-US" dirty="0" smtClean="0"/>
                        <a:t>pre-recorded</a:t>
                      </a:r>
                      <a:r>
                        <a:rPr lang="en-US" baseline="0" dirty="0" smtClean="0"/>
                        <a:t> non-emergency</a:t>
                      </a:r>
                    </a:p>
                    <a:p>
                      <a:r>
                        <a:rPr lang="en-US" baseline="0" dirty="0" smtClean="0"/>
                        <a:t>auto-dialed non-emergency</a:t>
                      </a:r>
                      <a:endParaRPr lang="en-US" dirty="0" smtClean="0"/>
                    </a:p>
                    <a:p>
                      <a:endParaRPr lang="en-US" dirty="0"/>
                    </a:p>
                  </a:txBody>
                  <a:tcPr/>
                </a:tc>
              </a:tr>
            </a:tbl>
          </a:graphicData>
        </a:graphic>
      </p:graphicFrame>
      <p:sp>
        <p:nvSpPr>
          <p:cNvPr id="2" name="Date Placeholder 1"/>
          <p:cNvSpPr>
            <a:spLocks noGrp="1"/>
          </p:cNvSpPr>
          <p:nvPr>
            <p:ph type="dt" sz="half" idx="10"/>
          </p:nvPr>
        </p:nvSpPr>
        <p:spPr/>
        <p:txBody>
          <a:bodyPr/>
          <a:lstStyle/>
          <a:p>
            <a:r>
              <a:rPr lang="en-US" smtClean="0"/>
              <a:t>6/24/15</a:t>
            </a:r>
            <a:endParaRPr lang="en-US"/>
          </a:p>
        </p:txBody>
      </p:sp>
      <p:sp>
        <p:nvSpPr>
          <p:cNvPr id="3" name="Footer Placeholder 2"/>
          <p:cNvSpPr>
            <a:spLocks noGrp="1"/>
          </p:cNvSpPr>
          <p:nvPr>
            <p:ph type="ftr" sz="quarter" idx="11"/>
          </p:nvPr>
        </p:nvSpPr>
        <p:spPr/>
        <p:txBody>
          <a:bodyPr/>
          <a:lstStyle/>
          <a:p>
            <a:r>
              <a:rPr lang="en-US" smtClean="0"/>
              <a:t>Georgetown CBPP/S2ERC</a:t>
            </a:r>
            <a:endParaRPr lang="en-US"/>
          </a:p>
        </p:txBody>
      </p:sp>
      <p:sp>
        <p:nvSpPr>
          <p:cNvPr id="6" name="Slide Number Placeholder 5"/>
          <p:cNvSpPr>
            <a:spLocks noGrp="1"/>
          </p:cNvSpPr>
          <p:nvPr>
            <p:ph type="sldNum" sz="quarter" idx="12"/>
          </p:nvPr>
        </p:nvSpPr>
        <p:spPr/>
        <p:txBody>
          <a:bodyPr/>
          <a:lstStyle/>
          <a:p>
            <a:fld id="{FAA9B6C6-3E46-2246-8646-704B7D7A9758}" type="slidenum">
              <a:rPr lang="en-US" smtClean="0"/>
              <a:t>66</a:t>
            </a:fld>
            <a:endParaRPr lang="en-US"/>
          </a:p>
        </p:txBody>
      </p:sp>
    </p:spTree>
    <p:extLst>
      <p:ext uri="{BB962C8B-B14F-4D97-AF65-F5344CB8AC3E}">
        <p14:creationId xmlns:p14="http://schemas.microsoft.com/office/powerpoint/2010/main" val="635747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prevent…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94410202"/>
              </p:ext>
            </p:extLst>
          </p:nvPr>
        </p:nvGraphicFramePr>
        <p:xfrm>
          <a:off x="791428" y="1737363"/>
          <a:ext cx="7711835" cy="3860799"/>
        </p:xfrm>
        <a:graphic>
          <a:graphicData uri="http://schemas.openxmlformats.org/drawingml/2006/table">
            <a:tbl>
              <a:tblPr firstRow="1" bandRow="1">
                <a:tableStyleId>{5C22544A-7EE6-4342-B048-85BDC9FD1C3A}</a:tableStyleId>
              </a:tblPr>
              <a:tblGrid>
                <a:gridCol w="1542367"/>
                <a:gridCol w="1542367"/>
                <a:gridCol w="1542367"/>
                <a:gridCol w="1542367"/>
                <a:gridCol w="1542367"/>
              </a:tblGrid>
              <a:tr h="370840">
                <a:tc>
                  <a:txBody>
                    <a:bodyPr/>
                    <a:lstStyle/>
                    <a:p>
                      <a:r>
                        <a:rPr lang="en-US" dirty="0" smtClean="0"/>
                        <a:t>Content</a:t>
                      </a:r>
                      <a:endParaRPr lang="en-US" dirty="0"/>
                    </a:p>
                  </a:txBody>
                  <a:tcPr/>
                </a:tc>
                <a:tc>
                  <a:txBody>
                    <a:bodyPr/>
                    <a:lstStyle/>
                    <a:p>
                      <a:r>
                        <a:rPr lang="en-US" dirty="0" smtClean="0"/>
                        <a:t>Method</a:t>
                      </a:r>
                      <a:endParaRPr lang="en-US" dirty="0"/>
                    </a:p>
                  </a:txBody>
                  <a:tcPr/>
                </a:tc>
                <a:tc>
                  <a:txBody>
                    <a:bodyPr/>
                    <a:lstStyle/>
                    <a:p>
                      <a:r>
                        <a:rPr lang="en-US" dirty="0" smtClean="0"/>
                        <a:t>Wireline residential</a:t>
                      </a:r>
                      <a:endParaRPr lang="en-US" dirty="0"/>
                    </a:p>
                  </a:txBody>
                  <a:tcPr/>
                </a:tc>
                <a:tc>
                  <a:txBody>
                    <a:bodyPr/>
                    <a:lstStyle/>
                    <a:p>
                      <a:r>
                        <a:rPr lang="en-US" dirty="0" smtClean="0"/>
                        <a:t>Wireline business</a:t>
                      </a:r>
                      <a:endParaRPr lang="en-US" dirty="0"/>
                    </a:p>
                  </a:txBody>
                  <a:tcPr/>
                </a:tc>
                <a:tc>
                  <a:txBody>
                    <a:bodyPr/>
                    <a:lstStyle/>
                    <a:p>
                      <a:r>
                        <a:rPr lang="en-US" dirty="0" smtClean="0"/>
                        <a:t>Wireless</a:t>
                      </a:r>
                      <a:r>
                        <a:rPr lang="en-US" baseline="0" dirty="0" smtClean="0"/>
                        <a:t> (mobile)</a:t>
                      </a:r>
                      <a:endParaRPr lang="en-US" dirty="0"/>
                    </a:p>
                  </a:txBody>
                  <a:tcPr/>
                </a:tc>
              </a:tr>
              <a:tr h="370840">
                <a:tc rowSpan="3">
                  <a:txBody>
                    <a:bodyPr/>
                    <a:lstStyle/>
                    <a:p>
                      <a:r>
                        <a:rPr lang="en-US" dirty="0" smtClean="0"/>
                        <a:t>Telemarketing</a:t>
                      </a:r>
                      <a:endParaRPr lang="en-US" dirty="0"/>
                    </a:p>
                  </a:txBody>
                  <a:tcPr>
                    <a:solidFill>
                      <a:schemeClr val="bg1">
                        <a:lumMod val="65000"/>
                      </a:schemeClr>
                    </a:solidFill>
                  </a:tcPr>
                </a:tc>
                <a:tc>
                  <a:txBody>
                    <a:bodyPr/>
                    <a:lstStyle/>
                    <a:p>
                      <a:r>
                        <a:rPr lang="en-US" dirty="0" smtClean="0"/>
                        <a:t>Manual</a:t>
                      </a:r>
                      <a:endParaRPr lang="en-US" dirty="0"/>
                    </a:p>
                  </a:txBody>
                  <a:tcPr>
                    <a:solidFill>
                      <a:schemeClr val="bg1">
                        <a:lumMod val="65000"/>
                      </a:schemeClr>
                    </a:solidFill>
                  </a:tcPr>
                </a:tc>
                <a:tc>
                  <a:txBody>
                    <a:bodyPr/>
                    <a:lstStyle/>
                    <a:p>
                      <a:r>
                        <a:rPr lang="en-US" dirty="0" smtClean="0"/>
                        <a:t>DNC</a:t>
                      </a:r>
                      <a:endParaRPr lang="en-US" dirty="0"/>
                    </a:p>
                  </a:txBody>
                  <a:tcPr/>
                </a:tc>
                <a:tc>
                  <a:txBody>
                    <a:bodyPr/>
                    <a:lstStyle/>
                    <a:p>
                      <a:r>
                        <a:rPr lang="en-US" dirty="0" smtClean="0"/>
                        <a:t>DNC</a:t>
                      </a:r>
                      <a:endParaRPr lang="en-US" dirty="0"/>
                    </a:p>
                  </a:txBody>
                  <a:tcPr/>
                </a:tc>
                <a:tc>
                  <a:txBody>
                    <a:bodyPr/>
                    <a:lstStyle/>
                    <a:p>
                      <a:r>
                        <a:rPr lang="en-US" dirty="0" smtClean="0"/>
                        <a:t>DNC</a:t>
                      </a:r>
                      <a:endParaRPr lang="en-US" dirty="0"/>
                    </a:p>
                  </a:txBody>
                  <a:tcPr/>
                </a:tc>
              </a:tr>
              <a:tr h="370840">
                <a:tc vMerge="1">
                  <a:txBody>
                    <a:bodyPr/>
                    <a:lstStyle/>
                    <a:p>
                      <a:endParaRPr lang="en-US" dirty="0"/>
                    </a:p>
                  </a:txBody>
                  <a:tcPr>
                    <a:solidFill>
                      <a:schemeClr val="bg1">
                        <a:lumMod val="65000"/>
                      </a:schemeClr>
                    </a:solidFill>
                  </a:tcPr>
                </a:tc>
                <a:tc>
                  <a:txBody>
                    <a:bodyPr/>
                    <a:lstStyle/>
                    <a:p>
                      <a:r>
                        <a:rPr lang="en-US" dirty="0" smtClean="0"/>
                        <a:t>Auto-dialed</a:t>
                      </a:r>
                      <a:endParaRPr lang="en-US" dirty="0"/>
                    </a:p>
                  </a:txBody>
                  <a:tcPr>
                    <a:solidFill>
                      <a:schemeClr val="bg1">
                        <a:lumMod val="65000"/>
                      </a:schemeClr>
                    </a:solidFill>
                  </a:tcPr>
                </a:tc>
                <a:tc>
                  <a:txBody>
                    <a:bodyPr/>
                    <a:lstStyle/>
                    <a:p>
                      <a:r>
                        <a:rPr lang="en-US" dirty="0" smtClean="0"/>
                        <a:t>DNC</a:t>
                      </a:r>
                      <a:endParaRPr lang="en-US" dirty="0"/>
                    </a:p>
                  </a:txBody>
                  <a:tcPr/>
                </a:tc>
                <a:tc>
                  <a:txBody>
                    <a:bodyPr/>
                    <a:lstStyle/>
                    <a:p>
                      <a:r>
                        <a:rPr lang="en-US" dirty="0" smtClean="0"/>
                        <a:t>DNC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prstClr val="black"/>
                          </a:solidFill>
                          <a:latin typeface="AppleColorEmoji"/>
                        </a:rPr>
                        <a:t>❌</a:t>
                      </a:r>
                      <a:endParaRPr lang="en-US" dirty="0" smtClean="0"/>
                    </a:p>
                  </a:txBody>
                  <a:tcPr/>
                </a:tc>
              </a:tr>
              <a:tr h="370840">
                <a:tc vMerge="1">
                  <a:txBody>
                    <a:bodyPr/>
                    <a:lstStyle/>
                    <a:p>
                      <a:endParaRPr lang="en-US" dirty="0"/>
                    </a:p>
                  </a:txBody>
                  <a:tcPr>
                    <a:solidFill>
                      <a:schemeClr val="bg1">
                        <a:lumMod val="65000"/>
                      </a:schemeClr>
                    </a:solidFill>
                  </a:tcPr>
                </a:tc>
                <a:tc>
                  <a:txBody>
                    <a:bodyPr/>
                    <a:lstStyle/>
                    <a:p>
                      <a:r>
                        <a:rPr lang="en-US" dirty="0" smtClean="0"/>
                        <a:t>Pre-recorded</a:t>
                      </a:r>
                      <a:endParaRPr lang="en-US" dirty="0"/>
                    </a:p>
                  </a:txBody>
                  <a:tcPr>
                    <a:solidFill>
                      <a:schemeClr val="bg1">
                        <a:lumMod val="65000"/>
                      </a:schemeClr>
                    </a:solidFill>
                  </a:tcPr>
                </a:tc>
                <a:tc>
                  <a:txBody>
                    <a:bodyPr/>
                    <a:lstStyle/>
                    <a:p>
                      <a:r>
                        <a:rPr lang="en-US" sz="1800" dirty="0" smtClean="0">
                          <a:solidFill>
                            <a:prstClr val="black"/>
                          </a:solidFill>
                          <a:latin typeface="AppleColorEmoji"/>
                        </a:rPr>
                        <a:t>❌</a:t>
                      </a:r>
                      <a:endParaRPr lang="en-US" dirty="0"/>
                    </a:p>
                  </a:txBody>
                  <a:tcPr/>
                </a:tc>
                <a:tc>
                  <a:txBody>
                    <a:bodyPr/>
                    <a:lstStyle/>
                    <a:p>
                      <a:r>
                        <a:rPr lang="en-US" dirty="0" smtClean="0"/>
                        <a:t>DNC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prstClr val="black"/>
                          </a:solidFill>
                          <a:latin typeface="AppleColorEmoji"/>
                        </a:rPr>
                        <a:t>❌</a:t>
                      </a:r>
                      <a:endParaRPr lang="en-US" dirty="0" smtClean="0"/>
                    </a:p>
                  </a:txBody>
                  <a:tcPr/>
                </a:tc>
              </a:tr>
              <a:tr h="370840">
                <a:tc rowSpan="2">
                  <a:txBody>
                    <a:bodyPr/>
                    <a:lstStyle/>
                    <a:p>
                      <a:r>
                        <a:rPr lang="en-US" dirty="0" smtClean="0"/>
                        <a:t>Informational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(including political, charity,</a:t>
                      </a:r>
                      <a:r>
                        <a:rPr lang="en-US" baseline="0" dirty="0" smtClean="0"/>
                        <a:t> polling)</a:t>
                      </a:r>
                      <a:endParaRPr lang="en-US" dirty="0" smtClean="0"/>
                    </a:p>
                    <a:p>
                      <a:endParaRPr lang="en-US" dirty="0"/>
                    </a:p>
                  </a:txBody>
                  <a:tcPr>
                    <a:solidFill>
                      <a:schemeClr val="bg1">
                        <a:lumMod val="65000"/>
                      </a:schemeClr>
                    </a:solidFill>
                  </a:tcPr>
                </a:tc>
                <a:tc>
                  <a:txBody>
                    <a:bodyPr/>
                    <a:lstStyle/>
                    <a:p>
                      <a:r>
                        <a:rPr lang="en-US" dirty="0" smtClean="0"/>
                        <a:t>Manual</a:t>
                      </a:r>
                      <a:endParaRPr lang="en-US" dirty="0"/>
                    </a:p>
                  </a:txBody>
                  <a:tcPr>
                    <a:solidFill>
                      <a:schemeClr val="bg1">
                        <a:lumMod val="65000"/>
                      </a:schemeClr>
                    </a:solidFill>
                  </a:tcPr>
                </a:tc>
                <a:tc>
                  <a:txBody>
                    <a:bodyPr/>
                    <a:lstStyle/>
                    <a:p>
                      <a:r>
                        <a:rPr lang="en-US" dirty="0" smtClean="0"/>
                        <a:t>can’t prevent</a:t>
                      </a:r>
                      <a:endParaRPr lang="en-US" dirty="0"/>
                    </a:p>
                  </a:txBody>
                  <a:tcPr/>
                </a:tc>
                <a:tc>
                  <a:txBody>
                    <a:bodyPr/>
                    <a:lstStyle/>
                    <a:p>
                      <a:r>
                        <a:rPr lang="en-US" dirty="0" smtClean="0"/>
                        <a:t>can’t prevent</a:t>
                      </a:r>
                      <a:endParaRPr lang="en-US" dirty="0"/>
                    </a:p>
                  </a:txBody>
                  <a:tcPr/>
                </a:tc>
                <a:tc>
                  <a:txBody>
                    <a:bodyPr/>
                    <a:lstStyle/>
                    <a:p>
                      <a:r>
                        <a:rPr lang="en-US" dirty="0" smtClean="0"/>
                        <a:t>can’t prevent</a:t>
                      </a:r>
                    </a:p>
                  </a:txBody>
                  <a:tcPr/>
                </a:tc>
              </a:tr>
              <a:tr h="370840">
                <a:tc vMerge="1">
                  <a:txBody>
                    <a:bodyPr/>
                    <a:lstStyle/>
                    <a:p>
                      <a:endParaRPr lang="en-US" dirty="0" smtClean="0"/>
                    </a:p>
                  </a:txBody>
                  <a:tcPr>
                    <a:solidFill>
                      <a:schemeClr val="bg1">
                        <a:lumMod val="65000"/>
                      </a:schemeClr>
                    </a:solidFill>
                  </a:tcPr>
                </a:tc>
                <a:tc>
                  <a:txBody>
                    <a:bodyPr/>
                    <a:lstStyle/>
                    <a:p>
                      <a:r>
                        <a:rPr lang="en-US" dirty="0" smtClean="0"/>
                        <a:t>Auto-dialed</a:t>
                      </a:r>
                      <a:r>
                        <a:rPr lang="en-US" baseline="0" dirty="0" smtClean="0"/>
                        <a:t> or pre-recorded</a:t>
                      </a:r>
                      <a:endParaRPr lang="en-US" dirty="0" smtClean="0"/>
                    </a:p>
                  </a:txBody>
                  <a:tcPr>
                    <a:solidFill>
                      <a:schemeClr val="bg1">
                        <a:lumMod val="65000"/>
                      </a:schemeClr>
                    </a:solidFill>
                  </a:tcPr>
                </a:tc>
                <a:tc>
                  <a:txBody>
                    <a:bodyPr/>
                    <a:lstStyle/>
                    <a:p>
                      <a:r>
                        <a:rPr lang="en-US" dirty="0" smtClean="0"/>
                        <a:t>opt-out</a:t>
                      </a:r>
                      <a:endParaRPr lang="en-US" dirty="0"/>
                    </a:p>
                  </a:txBody>
                  <a:tcPr/>
                </a:tc>
                <a:tc>
                  <a:txBody>
                    <a:bodyPr/>
                    <a:lstStyle/>
                    <a:p>
                      <a:r>
                        <a:rPr lang="en-US" dirty="0" smtClean="0"/>
                        <a:t>opt-out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prstClr val="black"/>
                          </a:solidFill>
                          <a:latin typeface="AppleColorEmoji"/>
                        </a:rPr>
                        <a:t>❌</a:t>
                      </a:r>
                      <a:endParaRPr lang="en-US" dirty="0" smtClean="0"/>
                    </a:p>
                  </a:txBody>
                  <a:tcPr/>
                </a:tc>
              </a:tr>
              <a:tr h="370840">
                <a:tc>
                  <a:txBody>
                    <a:bodyPr/>
                    <a:lstStyle/>
                    <a:p>
                      <a:r>
                        <a:rPr lang="en-US" dirty="0" smtClean="0"/>
                        <a:t>Emergency</a:t>
                      </a:r>
                      <a:endParaRPr lang="en-US" dirty="0"/>
                    </a:p>
                  </a:txBody>
                  <a:tcPr>
                    <a:solidFill>
                      <a:schemeClr val="bg1">
                        <a:lumMod val="65000"/>
                      </a:schemeClr>
                    </a:solidFill>
                  </a:tcPr>
                </a:tc>
                <a:tc>
                  <a:txBody>
                    <a:bodyPr/>
                    <a:lstStyle/>
                    <a:p>
                      <a:r>
                        <a:rPr lang="en-US" dirty="0" smtClean="0"/>
                        <a:t>Any</a:t>
                      </a:r>
                      <a:endParaRPr lang="en-US" dirty="0"/>
                    </a:p>
                  </a:txBody>
                  <a:tcPr>
                    <a:solidFill>
                      <a:schemeClr val="bg1">
                        <a:lumMod val="65000"/>
                      </a:schemeClr>
                    </a:solidFill>
                  </a:tcPr>
                </a:tc>
                <a:tc>
                  <a:txBody>
                    <a:bodyPr/>
                    <a:lstStyle/>
                    <a:p>
                      <a:r>
                        <a:rPr lang="en-US" dirty="0" smtClean="0"/>
                        <a:t>permissible</a:t>
                      </a:r>
                      <a:endParaRPr lang="en-US" dirty="0"/>
                    </a:p>
                  </a:txBody>
                  <a:tcPr/>
                </a:tc>
                <a:tc>
                  <a:txBody>
                    <a:bodyPr/>
                    <a:lstStyle/>
                    <a:p>
                      <a:r>
                        <a:rPr lang="en-US" dirty="0" smtClean="0"/>
                        <a:t>permissible</a:t>
                      </a:r>
                      <a:endParaRPr lang="en-US" dirty="0"/>
                    </a:p>
                  </a:txBody>
                  <a:tcPr/>
                </a:tc>
                <a:tc>
                  <a:txBody>
                    <a:bodyPr/>
                    <a:lstStyle/>
                    <a:p>
                      <a:r>
                        <a:rPr lang="en-US" dirty="0" smtClean="0"/>
                        <a:t>permissible</a:t>
                      </a:r>
                      <a:endParaRPr lang="en-US" dirty="0"/>
                    </a:p>
                  </a:txBody>
                  <a:tcPr/>
                </a:tc>
              </a:tr>
            </a:tbl>
          </a:graphicData>
        </a:graphic>
      </p:graphicFrame>
      <p:sp>
        <p:nvSpPr>
          <p:cNvPr id="4" name="TextBox 3"/>
          <p:cNvSpPr txBox="1"/>
          <p:nvPr/>
        </p:nvSpPr>
        <p:spPr>
          <a:xfrm>
            <a:off x="791428" y="5594986"/>
            <a:ext cx="7544553" cy="584776"/>
          </a:xfrm>
          <a:prstGeom prst="rect">
            <a:avLst/>
          </a:prstGeom>
          <a:noFill/>
        </p:spPr>
        <p:txBody>
          <a:bodyPr wrap="none" rtlCol="0">
            <a:spAutoFit/>
          </a:bodyPr>
          <a:lstStyle/>
          <a:p>
            <a:r>
              <a:rPr lang="en-US" sz="1600" dirty="0" smtClean="0"/>
              <a:t>Note: DNC does not cover calls from companies with which the customer has an existing</a:t>
            </a:r>
          </a:p>
          <a:p>
            <a:r>
              <a:rPr lang="en-US" sz="1600" dirty="0" smtClean="0"/>
              <a:t>business relationship. </a:t>
            </a:r>
            <a:endParaRPr lang="en-US" sz="1600" dirty="0"/>
          </a:p>
        </p:txBody>
      </p:sp>
      <p:sp>
        <p:nvSpPr>
          <p:cNvPr id="5" name="Date Placeholder 4"/>
          <p:cNvSpPr>
            <a:spLocks noGrp="1"/>
          </p:cNvSpPr>
          <p:nvPr>
            <p:ph type="dt" sz="half" idx="10"/>
          </p:nvPr>
        </p:nvSpPr>
        <p:spPr/>
        <p:txBody>
          <a:bodyPr/>
          <a:lstStyle/>
          <a:p>
            <a:r>
              <a:rPr lang="en-US" smtClean="0"/>
              <a:t>6/24/15</a:t>
            </a:r>
            <a:endParaRPr lang="en-US"/>
          </a:p>
        </p:txBody>
      </p:sp>
      <p:sp>
        <p:nvSpPr>
          <p:cNvPr id="6" name="Footer Placeholder 5"/>
          <p:cNvSpPr>
            <a:spLocks noGrp="1"/>
          </p:cNvSpPr>
          <p:nvPr>
            <p:ph type="ftr" sz="quarter" idx="11"/>
          </p:nvPr>
        </p:nvSpPr>
        <p:spPr/>
        <p:txBody>
          <a:bodyPr/>
          <a:lstStyle/>
          <a:p>
            <a:r>
              <a:rPr lang="en-US" smtClean="0"/>
              <a:t>Georgetown CBPP/S2ERC</a:t>
            </a:r>
            <a:endParaRPr lang="en-US"/>
          </a:p>
        </p:txBody>
      </p:sp>
      <p:sp>
        <p:nvSpPr>
          <p:cNvPr id="7" name="Slide Number Placeholder 6"/>
          <p:cNvSpPr>
            <a:spLocks noGrp="1"/>
          </p:cNvSpPr>
          <p:nvPr>
            <p:ph type="sldNum" sz="quarter" idx="12"/>
          </p:nvPr>
        </p:nvSpPr>
        <p:spPr/>
        <p:txBody>
          <a:bodyPr/>
          <a:lstStyle/>
          <a:p>
            <a:fld id="{FAA9B6C6-3E46-2246-8646-704B7D7A9758}" type="slidenum">
              <a:rPr lang="en-US" smtClean="0"/>
              <a:t>67</a:t>
            </a:fld>
            <a:endParaRPr lang="en-US"/>
          </a:p>
        </p:txBody>
      </p:sp>
    </p:spTree>
    <p:extLst>
      <p:ext uri="{BB962C8B-B14F-4D97-AF65-F5344CB8AC3E}">
        <p14:creationId xmlns:p14="http://schemas.microsoft.com/office/powerpoint/2010/main" val="4232219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Validation: assignment with delegation</a:t>
            </a:r>
            <a:endParaRPr lang="en-US" dirty="0"/>
          </a:p>
        </p:txBody>
      </p:sp>
      <p:sp>
        <p:nvSpPr>
          <p:cNvPr id="20" name="Date Placeholder 19"/>
          <p:cNvSpPr>
            <a:spLocks noGrp="1"/>
          </p:cNvSpPr>
          <p:nvPr>
            <p:ph type="dt" sz="half" idx="10"/>
          </p:nvPr>
        </p:nvSpPr>
        <p:spPr/>
        <p:txBody>
          <a:bodyPr/>
          <a:lstStyle/>
          <a:p>
            <a:r>
              <a:rPr lang="en-US" smtClean="0"/>
              <a:t>6/24/15</a:t>
            </a:r>
            <a:endParaRPr lang="en-US"/>
          </a:p>
        </p:txBody>
      </p:sp>
      <p:sp>
        <p:nvSpPr>
          <p:cNvPr id="3" name="Footer Placeholder 2"/>
          <p:cNvSpPr>
            <a:spLocks noGrp="1"/>
          </p:cNvSpPr>
          <p:nvPr>
            <p:ph type="ftr" sz="quarter" idx="11"/>
          </p:nvPr>
        </p:nvSpPr>
        <p:spPr/>
        <p:txBody>
          <a:bodyPr/>
          <a:lstStyle/>
          <a:p>
            <a:pPr>
              <a:defRPr/>
            </a:pPr>
            <a:r>
              <a:rPr lang="en-US" smtClean="0"/>
              <a:t>Georgetown CBPP/S2ERC</a:t>
            </a:r>
            <a:endParaRPr lang="en-US"/>
          </a:p>
        </p:txBody>
      </p:sp>
      <p:sp>
        <p:nvSpPr>
          <p:cNvPr id="4" name="Slide Number Placeholder 3"/>
          <p:cNvSpPr>
            <a:spLocks noGrp="1"/>
          </p:cNvSpPr>
          <p:nvPr>
            <p:ph type="sldNum" sz="quarter" idx="12"/>
          </p:nvPr>
        </p:nvSpPr>
        <p:spPr/>
        <p:txBody>
          <a:bodyPr/>
          <a:lstStyle/>
          <a:p>
            <a:pPr>
              <a:defRPr/>
            </a:pPr>
            <a:fld id="{37CBF360-D306-6F45-8374-BC269AE41872}" type="slidenum">
              <a:rPr lang="en-US" smtClean="0"/>
              <a:pPr>
                <a:defRPr/>
              </a:pPr>
              <a:t>68</a:t>
            </a:fld>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266887907"/>
              </p:ext>
            </p:extLst>
          </p:nvPr>
        </p:nvGraphicFramePr>
        <p:xfrm>
          <a:off x="5346700" y="5045011"/>
          <a:ext cx="3340101" cy="1107440"/>
        </p:xfrm>
        <a:graphic>
          <a:graphicData uri="http://schemas.openxmlformats.org/drawingml/2006/table">
            <a:tbl>
              <a:tblPr firstRow="1" bandRow="1">
                <a:tableStyleId>{21E4AEA4-8DFA-4A89-87EB-49C32662AFE0}</a:tableStyleId>
              </a:tblPr>
              <a:tblGrid>
                <a:gridCol w="1711951"/>
                <a:gridCol w="814075"/>
                <a:gridCol w="814075"/>
              </a:tblGrid>
              <a:tr h="294640">
                <a:tc>
                  <a:txBody>
                    <a:bodyPr/>
                    <a:lstStyle/>
                    <a:p>
                      <a:r>
                        <a:rPr lang="en-US" dirty="0" smtClean="0"/>
                        <a:t>Number</a:t>
                      </a:r>
                      <a:endParaRPr lang="en-US" dirty="0"/>
                    </a:p>
                  </a:txBody>
                  <a:tcPr/>
                </a:tc>
                <a:tc>
                  <a:txBody>
                    <a:bodyPr/>
                    <a:lstStyle/>
                    <a:p>
                      <a:r>
                        <a:rPr lang="en-US" dirty="0" err="1" smtClean="0"/>
                        <a:t>PuK</a:t>
                      </a:r>
                      <a:endParaRPr lang="en-US" dirty="0"/>
                    </a:p>
                  </a:txBody>
                  <a:tcPr/>
                </a:tc>
                <a:tc>
                  <a:txBody>
                    <a:bodyPr/>
                    <a:lstStyle/>
                    <a:p>
                      <a:r>
                        <a:rPr lang="en-US" dirty="0" smtClean="0"/>
                        <a:t>Prop</a:t>
                      </a:r>
                      <a:endParaRPr lang="en-US" dirty="0"/>
                    </a:p>
                  </a:txBody>
                  <a:tcPr/>
                </a:tc>
              </a:tr>
              <a:tr h="370840">
                <a:tc>
                  <a:txBody>
                    <a:bodyPr/>
                    <a:lstStyle/>
                    <a:p>
                      <a:r>
                        <a:rPr lang="en-US" dirty="0" smtClean="0"/>
                        <a:t>202 418 1544</a:t>
                      </a:r>
                      <a:endParaRPr lang="en-US" dirty="0"/>
                    </a:p>
                  </a:txBody>
                  <a:tcPr/>
                </a:tc>
                <a:tc>
                  <a:txBody>
                    <a:bodyPr/>
                    <a:lstStyle/>
                    <a:p>
                      <a:r>
                        <a:rPr lang="en-US" dirty="0" smtClean="0"/>
                        <a:t>PuK</a:t>
                      </a:r>
                      <a:r>
                        <a:rPr lang="en-US" baseline="-25000" dirty="0" smtClean="0"/>
                        <a:t>1</a:t>
                      </a:r>
                      <a:endParaRPr lang="en-US" baseline="-25000" dirty="0"/>
                    </a:p>
                  </a:txBody>
                  <a:tcPr/>
                </a:tc>
                <a:tc>
                  <a:txBody>
                    <a:bodyPr/>
                    <a:lstStyle/>
                    <a:p>
                      <a:r>
                        <a:rPr lang="en-US" baseline="0" dirty="0" smtClean="0"/>
                        <a:t>.</a:t>
                      </a:r>
                      <a:r>
                        <a:rPr lang="en-US" baseline="0" dirty="0" err="1" smtClean="0"/>
                        <a:t>gov</a:t>
                      </a:r>
                      <a:endParaRPr lang="en-US" baseline="0" dirty="0"/>
                    </a:p>
                  </a:txBody>
                  <a:tcPr/>
                </a:tc>
              </a:tr>
              <a:tr h="370840">
                <a:tc>
                  <a:txBody>
                    <a:bodyPr/>
                    <a:lstStyle/>
                    <a:p>
                      <a:r>
                        <a:rPr lang="en-US" dirty="0" smtClean="0"/>
                        <a:t>212</a:t>
                      </a:r>
                      <a:r>
                        <a:rPr lang="en-US" baseline="0" dirty="0" smtClean="0"/>
                        <a:t> 939 7042</a:t>
                      </a:r>
                      <a:endParaRPr lang="en-US" dirty="0"/>
                    </a:p>
                  </a:txBody>
                  <a:tcPr/>
                </a:tc>
                <a:tc>
                  <a:txBody>
                    <a:bodyPr/>
                    <a:lstStyle/>
                    <a:p>
                      <a:r>
                        <a:rPr lang="en-US" dirty="0" smtClean="0"/>
                        <a:t>PuK</a:t>
                      </a:r>
                      <a:r>
                        <a:rPr lang="en-US" baseline="-25000" dirty="0" smtClean="0"/>
                        <a:t>2</a:t>
                      </a:r>
                      <a:endParaRPr lang="en-US" baseline="-25000" dirty="0"/>
                    </a:p>
                  </a:txBody>
                  <a:tcPr/>
                </a:tc>
                <a:tc>
                  <a:txBody>
                    <a:bodyPr/>
                    <a:lstStyle/>
                    <a:p>
                      <a:r>
                        <a:rPr lang="en-US" baseline="0" dirty="0" smtClean="0"/>
                        <a:t>.</a:t>
                      </a:r>
                      <a:r>
                        <a:rPr lang="en-US" baseline="0" dirty="0" err="1" smtClean="0"/>
                        <a:t>edu</a:t>
                      </a:r>
                      <a:endParaRPr lang="en-US" baseline="0" dirty="0"/>
                    </a:p>
                  </a:txBody>
                  <a:tcPr/>
                </a:tc>
              </a:tr>
            </a:tbl>
          </a:graphicData>
        </a:graphic>
      </p:graphicFrame>
      <p:grpSp>
        <p:nvGrpSpPr>
          <p:cNvPr id="18" name="Group 17"/>
          <p:cNvGrpSpPr/>
          <p:nvPr/>
        </p:nvGrpSpPr>
        <p:grpSpPr>
          <a:xfrm>
            <a:off x="381002" y="1545211"/>
            <a:ext cx="8182597" cy="4607241"/>
            <a:chOff x="381001" y="1545210"/>
            <a:chExt cx="8182597" cy="4607241"/>
          </a:xfrm>
        </p:grpSpPr>
        <p:sp>
          <p:nvSpPr>
            <p:cNvPr id="9" name="Rounded Rectangle 8"/>
            <p:cNvSpPr/>
            <p:nvPr/>
          </p:nvSpPr>
          <p:spPr>
            <a:xfrm>
              <a:off x="546100" y="1710310"/>
              <a:ext cx="1346200" cy="2133600"/>
            </a:xfrm>
            <a:prstGeom prst="roundRect">
              <a:avLst/>
            </a:prstGeom>
            <a:solidFill>
              <a:schemeClr val="accent3">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8170" y="2854393"/>
              <a:ext cx="839670" cy="436729"/>
            </a:xfrm>
            <a:prstGeom prst="rect">
              <a:avLst/>
            </a:prstGeom>
          </p:spPr>
          <p:style>
            <a:lnRef idx="3">
              <a:schemeClr val="lt1"/>
            </a:lnRef>
            <a:fillRef idx="1">
              <a:schemeClr val="accent2"/>
            </a:fillRef>
            <a:effectRef idx="1">
              <a:schemeClr val="accent2"/>
            </a:effectRef>
            <a:fontRef idx="minor">
              <a:schemeClr val="lt1"/>
            </a:fontRef>
          </p:style>
        </p:pic>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8170" y="1851093"/>
              <a:ext cx="839670" cy="436729"/>
            </a:xfrm>
            <a:prstGeom prst="rect">
              <a:avLst/>
            </a:prstGeom>
            <a:solidFill>
              <a:srgbClr val="FF6600"/>
            </a:solidFill>
          </p:spPr>
          <p:style>
            <a:lnRef idx="3">
              <a:schemeClr val="lt1"/>
            </a:lnRef>
            <a:fillRef idx="1">
              <a:schemeClr val="accent2"/>
            </a:fillRef>
            <a:effectRef idx="1">
              <a:schemeClr val="accent2"/>
            </a:effectRef>
            <a:fontRef idx="minor">
              <a:schemeClr val="lt1"/>
            </a:fontRef>
          </p:style>
        </p:pic>
        <p:sp>
          <p:nvSpPr>
            <p:cNvPr id="7" name="TextBox 6"/>
            <p:cNvSpPr txBox="1"/>
            <p:nvPr/>
          </p:nvSpPr>
          <p:spPr>
            <a:xfrm>
              <a:off x="685800" y="3272410"/>
              <a:ext cx="918766" cy="523220"/>
            </a:xfrm>
            <a:prstGeom prst="rect">
              <a:avLst/>
            </a:prstGeom>
            <a:noFill/>
          </p:spPr>
          <p:txBody>
            <a:bodyPr wrap="none" rtlCol="0">
              <a:spAutoFit/>
            </a:bodyPr>
            <a:lstStyle/>
            <a:p>
              <a:r>
                <a:rPr lang="en-US" sz="1400" dirty="0" smtClean="0">
                  <a:solidFill>
                    <a:srgbClr val="FFFF00"/>
                  </a:solidFill>
                </a:rPr>
                <a:t>public key</a:t>
              </a:r>
            </a:p>
            <a:p>
              <a:r>
                <a:rPr lang="en-US" sz="1400" dirty="0" smtClean="0">
                  <a:solidFill>
                    <a:srgbClr val="FFFF00"/>
                  </a:solidFill>
                </a:rPr>
                <a:t>PuK</a:t>
              </a:r>
              <a:r>
                <a:rPr lang="en-US" sz="1400" baseline="-25000" dirty="0" smtClean="0">
                  <a:solidFill>
                    <a:srgbClr val="FFFF00"/>
                  </a:solidFill>
                </a:rPr>
                <a:t>1</a:t>
              </a:r>
              <a:endParaRPr lang="en-US" sz="1400" baseline="-25000" dirty="0">
                <a:solidFill>
                  <a:srgbClr val="FFFF00"/>
                </a:solidFill>
              </a:endParaRPr>
            </a:p>
          </p:txBody>
        </p:sp>
        <p:sp>
          <p:nvSpPr>
            <p:cNvPr id="8" name="TextBox 7"/>
            <p:cNvSpPr txBox="1"/>
            <p:nvPr/>
          </p:nvSpPr>
          <p:spPr>
            <a:xfrm>
              <a:off x="749300" y="2370710"/>
              <a:ext cx="992579" cy="307777"/>
            </a:xfrm>
            <a:prstGeom prst="rect">
              <a:avLst/>
            </a:prstGeom>
            <a:noFill/>
          </p:spPr>
          <p:txBody>
            <a:bodyPr wrap="none" rtlCol="0">
              <a:spAutoFit/>
            </a:bodyPr>
            <a:lstStyle/>
            <a:p>
              <a:r>
                <a:rPr lang="en-US" sz="1400" dirty="0" smtClean="0">
                  <a:solidFill>
                    <a:srgbClr val="E9ECEB"/>
                  </a:solidFill>
                </a:rPr>
                <a:t>private key</a:t>
              </a:r>
              <a:endParaRPr lang="en-US" sz="1400" dirty="0">
                <a:solidFill>
                  <a:srgbClr val="E9ECEB"/>
                </a:solidFill>
              </a:endParaRPr>
            </a:p>
          </p:txBody>
        </p:sp>
        <p:sp>
          <p:nvSpPr>
            <p:cNvPr id="10" name="Predefined Process 9"/>
            <p:cNvSpPr/>
            <p:nvPr/>
          </p:nvSpPr>
          <p:spPr>
            <a:xfrm>
              <a:off x="3263900" y="2053210"/>
              <a:ext cx="1117600" cy="1358900"/>
            </a:xfrm>
            <a:prstGeom prst="flowChartPredefined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web</a:t>
              </a:r>
            </a:p>
            <a:p>
              <a:pPr algn="ctr"/>
              <a:r>
                <a:rPr lang="en-US" sz="1600" dirty="0" smtClean="0"/>
                <a:t>service</a:t>
              </a:r>
              <a:endParaRPr lang="en-US" sz="1600" dirty="0"/>
            </a:p>
          </p:txBody>
        </p:sp>
        <p:sp>
          <p:nvSpPr>
            <p:cNvPr id="11" name="Predefined Process 10"/>
            <p:cNvSpPr/>
            <p:nvPr/>
          </p:nvSpPr>
          <p:spPr>
            <a:xfrm>
              <a:off x="5702300" y="2065910"/>
              <a:ext cx="1117600" cy="1358900"/>
            </a:xfrm>
            <a:prstGeom prst="flowChartPredefined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web</a:t>
              </a:r>
            </a:p>
            <a:p>
              <a:pPr algn="ctr"/>
              <a:r>
                <a:rPr lang="en-US" sz="1600" dirty="0" smtClean="0"/>
                <a:t>service</a:t>
              </a:r>
              <a:endParaRPr lang="en-US" sz="1600" dirty="0"/>
            </a:p>
          </p:txBody>
        </p:sp>
        <p:sp>
          <p:nvSpPr>
            <p:cNvPr id="12" name="Right Arrow 11"/>
            <p:cNvSpPr/>
            <p:nvPr/>
          </p:nvSpPr>
          <p:spPr>
            <a:xfrm>
              <a:off x="1917700" y="2599310"/>
              <a:ext cx="1346200" cy="210819"/>
            </a:xfrm>
            <a:prstGeom prst="rightArrow">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1001" y="3932810"/>
              <a:ext cx="19685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dirty="0" smtClean="0"/>
                <a:t>Customer generates key pair, doesn’t share private key with anyone</a:t>
              </a:r>
            </a:p>
          </p:txBody>
        </p:sp>
        <p:sp>
          <p:nvSpPr>
            <p:cNvPr id="14" name="TextBox 13"/>
            <p:cNvSpPr txBox="1"/>
            <p:nvPr/>
          </p:nvSpPr>
          <p:spPr>
            <a:xfrm>
              <a:off x="3073400" y="3729610"/>
              <a:ext cx="170179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dirty="0" smtClean="0"/>
                <a:t>Reseller authenticates</a:t>
              </a:r>
            </a:p>
            <a:p>
              <a:r>
                <a:rPr lang="en-US" sz="1200" dirty="0" smtClean="0"/>
                <a:t>Customer using normal </a:t>
              </a:r>
              <a:r>
                <a:rPr lang="en-US" sz="1200" dirty="0" err="1" smtClean="0"/>
                <a:t>auth</a:t>
              </a:r>
              <a:r>
                <a:rPr lang="en-US" sz="1200" dirty="0" smtClean="0"/>
                <a:t> (cert, HTTP Basic, API key, …)</a:t>
              </a:r>
            </a:p>
          </p:txBody>
        </p:sp>
        <p:sp>
          <p:nvSpPr>
            <p:cNvPr id="16" name="TextBox 15"/>
            <p:cNvSpPr txBox="1"/>
            <p:nvPr/>
          </p:nvSpPr>
          <p:spPr>
            <a:xfrm flipH="1">
              <a:off x="2014218" y="2248791"/>
              <a:ext cx="112268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1200" dirty="0" smtClean="0">
                  <a:solidFill>
                    <a:srgbClr val="FFFF00"/>
                  </a:solidFill>
                </a:rPr>
                <a:t>{1544, PuK</a:t>
              </a:r>
              <a:r>
                <a:rPr lang="en-US" sz="1200" baseline="-25000" dirty="0" smtClean="0">
                  <a:solidFill>
                    <a:srgbClr val="FFFF00"/>
                  </a:solidFill>
                </a:rPr>
                <a:t>1, </a:t>
              </a:r>
              <a:r>
                <a:rPr lang="en-US" sz="1200" dirty="0" err="1" smtClean="0">
                  <a:solidFill>
                    <a:srgbClr val="FFFF00"/>
                  </a:solidFill>
                </a:rPr>
                <a:t>gov</a:t>
              </a:r>
              <a:r>
                <a:rPr lang="en-US" sz="1200" dirty="0" smtClean="0">
                  <a:solidFill>
                    <a:srgbClr val="FFFF00"/>
                  </a:solidFill>
                </a:rPr>
                <a:t>}</a:t>
              </a:r>
              <a:endParaRPr lang="en-US" sz="1200" dirty="0">
                <a:solidFill>
                  <a:srgbClr val="FFFF00"/>
                </a:solidFill>
              </a:endParaRPr>
            </a:p>
          </p:txBody>
        </p:sp>
        <p:sp>
          <p:nvSpPr>
            <p:cNvPr id="17" name="Right Arrow 16"/>
            <p:cNvSpPr/>
            <p:nvPr/>
          </p:nvSpPr>
          <p:spPr>
            <a:xfrm>
              <a:off x="4419600" y="2650110"/>
              <a:ext cx="1346200" cy="210819"/>
            </a:xfrm>
            <a:prstGeom prst="rightArrow">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60" descr="inventory"/>
            <p:cNvPicPr>
              <a:picLocks noChangeAspect="1" noChangeArrowheads="1"/>
            </p:cNvPicPr>
            <p:nvPr/>
          </p:nvPicPr>
          <p:blipFill>
            <a:blip r:embed="rId3"/>
            <a:srcRect/>
            <a:stretch>
              <a:fillRect/>
            </a:stretch>
          </p:blipFill>
          <p:spPr bwMode="auto">
            <a:xfrm>
              <a:off x="7262668" y="3754454"/>
              <a:ext cx="1300930" cy="905230"/>
            </a:xfrm>
            <a:prstGeom prst="rect">
              <a:avLst/>
            </a:prstGeom>
            <a:noFill/>
          </p:spPr>
        </p:pic>
        <p:sp>
          <p:nvSpPr>
            <p:cNvPr id="22" name="Bent Arrow 21"/>
            <p:cNvSpPr/>
            <p:nvPr/>
          </p:nvSpPr>
          <p:spPr>
            <a:xfrm rot="5400000">
              <a:off x="7010400" y="2535810"/>
              <a:ext cx="1028700" cy="1358900"/>
            </a:xfrm>
            <a:prstGeom prst="bentArrow">
              <a:avLst>
                <a:gd name="adj1" fmla="val 14189"/>
                <a:gd name="adj2" fmla="val 25000"/>
                <a:gd name="adj3" fmla="val 25000"/>
                <a:gd name="adj4" fmla="val 43750"/>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5308600" y="3729610"/>
              <a:ext cx="1701799" cy="2769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dirty="0" smtClean="0"/>
                <a:t>same for carrier</a:t>
              </a:r>
            </a:p>
          </p:txBody>
        </p:sp>
        <p:sp>
          <p:nvSpPr>
            <p:cNvPr id="24" name="TextBox 23"/>
            <p:cNvSpPr txBox="1"/>
            <p:nvPr/>
          </p:nvSpPr>
          <p:spPr>
            <a:xfrm>
              <a:off x="3213100" y="1545210"/>
              <a:ext cx="931265" cy="369332"/>
            </a:xfrm>
            <a:prstGeom prst="rect">
              <a:avLst/>
            </a:prstGeom>
            <a:noFill/>
          </p:spPr>
          <p:txBody>
            <a:bodyPr wrap="none" rtlCol="0">
              <a:spAutoFit/>
            </a:bodyPr>
            <a:lstStyle/>
            <a:p>
              <a:r>
                <a:rPr lang="en-US" dirty="0" smtClean="0"/>
                <a:t>Reseller</a:t>
              </a:r>
              <a:endParaRPr lang="en-US" dirty="0"/>
            </a:p>
          </p:txBody>
        </p:sp>
        <p:sp>
          <p:nvSpPr>
            <p:cNvPr id="25" name="TextBox 24"/>
            <p:cNvSpPr txBox="1"/>
            <p:nvPr/>
          </p:nvSpPr>
          <p:spPr>
            <a:xfrm>
              <a:off x="5715000" y="1570610"/>
              <a:ext cx="827570" cy="369332"/>
            </a:xfrm>
            <a:prstGeom prst="rect">
              <a:avLst/>
            </a:prstGeom>
            <a:noFill/>
          </p:spPr>
          <p:txBody>
            <a:bodyPr wrap="none" rtlCol="0">
              <a:spAutoFit/>
            </a:bodyPr>
            <a:lstStyle/>
            <a:p>
              <a:r>
                <a:rPr lang="en-US" dirty="0" smtClean="0"/>
                <a:t>Carrier</a:t>
              </a:r>
              <a:endParaRPr lang="en-US" dirty="0"/>
            </a:p>
          </p:txBody>
        </p:sp>
        <p:sp>
          <p:nvSpPr>
            <p:cNvPr id="27" name="TextBox 26"/>
            <p:cNvSpPr txBox="1"/>
            <p:nvPr/>
          </p:nvSpPr>
          <p:spPr>
            <a:xfrm flipH="1">
              <a:off x="4503418" y="2299591"/>
              <a:ext cx="112268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1200" dirty="0" smtClean="0">
                  <a:solidFill>
                    <a:srgbClr val="FFFF00"/>
                  </a:solidFill>
                </a:rPr>
                <a:t>{1544, PuK</a:t>
              </a:r>
              <a:r>
                <a:rPr lang="en-US" sz="1200" baseline="-25000" dirty="0" smtClean="0">
                  <a:solidFill>
                    <a:srgbClr val="FFFF00"/>
                  </a:solidFill>
                </a:rPr>
                <a:t>1, </a:t>
              </a:r>
              <a:r>
                <a:rPr lang="en-US" sz="1200" dirty="0" err="1" smtClean="0">
                  <a:solidFill>
                    <a:srgbClr val="FFFF00"/>
                  </a:solidFill>
                </a:rPr>
                <a:t>gov</a:t>
              </a:r>
              <a:r>
                <a:rPr lang="en-US" sz="1200" dirty="0" smtClean="0">
                  <a:solidFill>
                    <a:srgbClr val="FFFF00"/>
                  </a:solidFill>
                </a:rPr>
                <a:t>}</a:t>
              </a:r>
              <a:endParaRPr lang="en-US" sz="1200" dirty="0">
                <a:solidFill>
                  <a:srgbClr val="FFFF00"/>
                </a:solidFill>
              </a:endParaRPr>
            </a:p>
          </p:txBody>
        </p:sp>
        <p:sp>
          <p:nvSpPr>
            <p:cNvPr id="28" name="TextBox 27"/>
            <p:cNvSpPr txBox="1"/>
            <p:nvPr/>
          </p:nvSpPr>
          <p:spPr>
            <a:xfrm flipH="1">
              <a:off x="6916418" y="2312291"/>
              <a:ext cx="112268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1200" dirty="0" smtClean="0">
                  <a:solidFill>
                    <a:srgbClr val="FFFF00"/>
                  </a:solidFill>
                </a:rPr>
                <a:t>{1544, PuK</a:t>
              </a:r>
              <a:r>
                <a:rPr lang="en-US" sz="1200" baseline="-25000" dirty="0" smtClean="0">
                  <a:solidFill>
                    <a:srgbClr val="FFFF00"/>
                  </a:solidFill>
                </a:rPr>
                <a:t>1, </a:t>
              </a:r>
              <a:r>
                <a:rPr lang="en-US" sz="1200" dirty="0" err="1" smtClean="0">
                  <a:solidFill>
                    <a:srgbClr val="FFFF00"/>
                  </a:solidFill>
                </a:rPr>
                <a:t>gov</a:t>
              </a:r>
              <a:r>
                <a:rPr lang="en-US" sz="1200" dirty="0" smtClean="0">
                  <a:solidFill>
                    <a:srgbClr val="FFFF00"/>
                  </a:solidFill>
                </a:rPr>
                <a:t>}</a:t>
              </a:r>
              <a:endParaRPr lang="en-US" sz="1200" dirty="0">
                <a:solidFill>
                  <a:srgbClr val="FFFF00"/>
                </a:solidFill>
              </a:endParaRPr>
            </a:p>
          </p:txBody>
        </p:sp>
        <p:sp>
          <p:nvSpPr>
            <p:cNvPr id="29" name="Cloud 28"/>
            <p:cNvSpPr/>
            <p:nvPr/>
          </p:nvSpPr>
          <p:spPr>
            <a:xfrm>
              <a:off x="1054100" y="5238051"/>
              <a:ext cx="3086100"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FF0000"/>
                  </a:solidFill>
                </a:rPr>
                <a:t>similar for certificate </a:t>
              </a:r>
              <a:r>
                <a:rPr lang="en-US" sz="1800" dirty="0" smtClean="0">
                  <a:solidFill>
                    <a:srgbClr val="FF0000"/>
                  </a:solidFill>
                  <a:sym typeface="Wingdings"/>
                </a:rPr>
                <a:t> CSR</a:t>
              </a:r>
              <a:r>
                <a:rPr lang="en-US" sz="1800" dirty="0" smtClean="0">
                  <a:solidFill>
                    <a:srgbClr val="FF0000"/>
                  </a:solidFill>
                </a:rPr>
                <a:t> </a:t>
              </a:r>
              <a:endParaRPr lang="en-US" sz="1800" dirty="0">
                <a:solidFill>
                  <a:srgbClr val="FF0000"/>
                </a:solidFill>
              </a:endParaRPr>
            </a:p>
          </p:txBody>
        </p:sp>
        <p:sp>
          <p:nvSpPr>
            <p:cNvPr id="15" name="TextBox 14"/>
            <p:cNvSpPr txBox="1"/>
            <p:nvPr/>
          </p:nvSpPr>
          <p:spPr>
            <a:xfrm>
              <a:off x="7543800" y="4209809"/>
              <a:ext cx="894183" cy="369332"/>
            </a:xfrm>
            <a:prstGeom prst="rect">
              <a:avLst/>
            </a:prstGeom>
            <a:noFill/>
          </p:spPr>
          <p:txBody>
            <a:bodyPr wrap="none" rtlCol="0">
              <a:spAutoFit/>
            </a:bodyPr>
            <a:lstStyle/>
            <a:p>
              <a:r>
                <a:rPr lang="en-US" dirty="0" smtClean="0"/>
                <a:t>registry</a:t>
              </a:r>
              <a:endParaRPr lang="en-US" dirty="0"/>
            </a:p>
          </p:txBody>
        </p:sp>
      </p:grpSp>
    </p:spTree>
    <p:extLst>
      <p:ext uri="{BB962C8B-B14F-4D97-AF65-F5344CB8AC3E}">
        <p14:creationId xmlns:p14="http://schemas.microsoft.com/office/powerpoint/2010/main" val="26794429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Improving caller name reliability</a:t>
            </a:r>
            <a:endParaRPr lang="en-US" dirty="0"/>
          </a:p>
        </p:txBody>
      </p:sp>
      <p:sp>
        <p:nvSpPr>
          <p:cNvPr id="10" name="Content Placeholder 9"/>
          <p:cNvSpPr>
            <a:spLocks noGrp="1"/>
          </p:cNvSpPr>
          <p:nvPr>
            <p:ph idx="1"/>
          </p:nvPr>
        </p:nvSpPr>
        <p:spPr/>
        <p:txBody>
          <a:bodyPr/>
          <a:lstStyle/>
          <a:p>
            <a:r>
              <a:rPr lang="en-US" dirty="0" smtClean="0"/>
              <a:t>Textual caller ID used more than number by recipients</a:t>
            </a:r>
          </a:p>
          <a:p>
            <a:r>
              <a:rPr lang="en-US" dirty="0" smtClean="0"/>
              <a:t>Generation of caller name varies:</a:t>
            </a:r>
          </a:p>
          <a:p>
            <a:pPr lvl="1"/>
            <a:r>
              <a:rPr lang="en-US" dirty="0" smtClean="0"/>
              <a:t>Various CNAM/LIDB databases: CPN </a:t>
            </a:r>
            <a:r>
              <a:rPr lang="en-US" dirty="0" smtClean="0">
                <a:sym typeface="Wingdings"/>
              </a:rPr>
              <a:t> name</a:t>
            </a:r>
            <a:endParaRPr lang="en-US" dirty="0" smtClean="0"/>
          </a:p>
          <a:p>
            <a:pPr lvl="1"/>
            <a:r>
              <a:rPr lang="en-US" dirty="0" smtClean="0"/>
              <a:t>Some from caller carrier, some third-party (reduce dip fees)</a:t>
            </a:r>
          </a:p>
          <a:p>
            <a:pPr lvl="1"/>
            <a:r>
              <a:rPr lang="en-US" dirty="0" smtClean="0"/>
              <a:t>Can be generated by third party</a:t>
            </a:r>
          </a:p>
          <a:p>
            <a:r>
              <a:rPr lang="en-US" dirty="0" smtClean="0"/>
              <a:t>Change with VoIP: end-to-end delivery</a:t>
            </a:r>
          </a:p>
          <a:p>
            <a:pPr lvl="1"/>
            <a:r>
              <a:rPr lang="en-US" dirty="0" smtClean="0"/>
              <a:t>basic name, with attribution (“based on business record”, “self-asserted”)</a:t>
            </a:r>
          </a:p>
          <a:p>
            <a:pPr lvl="1"/>
            <a:r>
              <a:rPr lang="en-US" dirty="0" smtClean="0"/>
              <a:t>additional information (“FDIC-registered”, “accredited health care facility”, “registered charity”</a:t>
            </a:r>
          </a:p>
        </p:txBody>
      </p:sp>
      <p:sp>
        <p:nvSpPr>
          <p:cNvPr id="12" name="Slide Number Placeholder 11"/>
          <p:cNvSpPr>
            <a:spLocks noGrp="1"/>
          </p:cNvSpPr>
          <p:nvPr>
            <p:ph type="sldNum" sz="quarter" idx="12"/>
          </p:nvPr>
        </p:nvSpPr>
        <p:spPr/>
        <p:txBody>
          <a:bodyPr/>
          <a:lstStyle/>
          <a:p>
            <a:fld id="{15C16908-90A5-6949-A566-091B9F1E1440}" type="slidenum">
              <a:rPr lang="en-US" smtClean="0"/>
              <a:pPr/>
              <a:t>69</a:t>
            </a:fld>
            <a:endParaRPr lang="en-US"/>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Tree>
    <p:extLst>
      <p:ext uri="{BB962C8B-B14F-4D97-AF65-F5344CB8AC3E}">
        <p14:creationId xmlns:p14="http://schemas.microsoft.com/office/powerpoint/2010/main" val="8893523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15792388"/>
              </p:ext>
            </p:extLst>
          </p:nvPr>
        </p:nvGraphicFramePr>
        <p:xfrm>
          <a:off x="822961" y="2150664"/>
          <a:ext cx="7912856" cy="2865120"/>
        </p:xfrm>
        <a:graphic>
          <a:graphicData uri="http://schemas.openxmlformats.org/drawingml/2006/table">
            <a:tbl>
              <a:tblPr firstRow="1" firstCol="1" bandRow="1">
                <a:tableStyleId>{284E427A-3D55-4303-BF80-6455036E1DE7}</a:tableStyleId>
              </a:tblPr>
              <a:tblGrid>
                <a:gridCol w="1978214"/>
                <a:gridCol w="1978214"/>
                <a:gridCol w="1978214"/>
                <a:gridCol w="1978214"/>
              </a:tblGrid>
              <a:tr h="370840">
                <a:tc>
                  <a:txBody>
                    <a:bodyPr/>
                    <a:lstStyle/>
                    <a:p>
                      <a:endParaRPr lang="en-US" dirty="0"/>
                    </a:p>
                  </a:txBody>
                  <a:tcPr/>
                </a:tc>
                <a:tc>
                  <a:txBody>
                    <a:bodyPr/>
                    <a:lstStyle/>
                    <a:p>
                      <a:r>
                        <a:rPr lang="en-US" dirty="0" smtClean="0"/>
                        <a:t>1990s</a:t>
                      </a:r>
                      <a:endParaRPr lang="en-US" dirty="0"/>
                    </a:p>
                  </a:txBody>
                  <a:tcPr/>
                </a:tc>
                <a:tc>
                  <a:txBody>
                    <a:bodyPr/>
                    <a:lstStyle/>
                    <a:p>
                      <a:r>
                        <a:rPr lang="en-US" dirty="0" smtClean="0"/>
                        <a:t>2015</a:t>
                      </a:r>
                      <a:endParaRPr lang="en-US" dirty="0"/>
                    </a:p>
                  </a:txBody>
                  <a:tcPr/>
                </a:tc>
                <a:tc>
                  <a:txBody>
                    <a:bodyPr/>
                    <a:lstStyle/>
                    <a:p>
                      <a:r>
                        <a:rPr lang="en-US" dirty="0" smtClean="0"/>
                        <a:t>2020?</a:t>
                      </a:r>
                      <a:endParaRPr lang="en-US" dirty="0"/>
                    </a:p>
                  </a:txBody>
                  <a:tcPr/>
                </a:tc>
              </a:tr>
              <a:tr h="370840">
                <a:tc>
                  <a:txBody>
                    <a:bodyPr/>
                    <a:lstStyle/>
                    <a:p>
                      <a:r>
                        <a:rPr lang="en-US" dirty="0" smtClean="0"/>
                        <a:t>New</a:t>
                      </a:r>
                      <a:r>
                        <a:rPr lang="en-US" baseline="0" dirty="0" smtClean="0"/>
                        <a:t> services</a:t>
                      </a:r>
                      <a:endParaRPr lang="en-US" dirty="0"/>
                    </a:p>
                  </a:txBody>
                  <a:tcPr/>
                </a:tc>
                <a:tc>
                  <a:txBody>
                    <a:bodyPr/>
                    <a:lstStyle/>
                    <a:p>
                      <a:r>
                        <a:rPr lang="en-US" dirty="0" smtClean="0"/>
                        <a:t>caller ID,</a:t>
                      </a:r>
                      <a:r>
                        <a:rPr lang="en-US" baseline="0" dirty="0" smtClean="0"/>
                        <a:t> voice mail</a:t>
                      </a:r>
                      <a:endParaRPr lang="en-US" dirty="0"/>
                    </a:p>
                  </a:txBody>
                  <a:tcPr/>
                </a:tc>
                <a:tc>
                  <a:txBody>
                    <a:bodyPr/>
                    <a:lstStyle/>
                    <a:p>
                      <a:r>
                        <a:rPr lang="en-US" dirty="0" smtClean="0"/>
                        <a:t>?</a:t>
                      </a:r>
                      <a:endParaRPr lang="en-US" dirty="0"/>
                    </a:p>
                  </a:txBody>
                  <a:tcPr/>
                </a:tc>
                <a:tc>
                  <a:txBody>
                    <a:bodyPr/>
                    <a:lstStyle/>
                    <a:p>
                      <a:r>
                        <a:rPr lang="en-US" dirty="0" smtClean="0"/>
                        <a:t>programmable</a:t>
                      </a:r>
                      <a:endParaRPr lang="en-US" dirty="0"/>
                    </a:p>
                  </a:txBody>
                  <a:tcPr/>
                </a:tc>
              </a:tr>
              <a:tr h="370840">
                <a:tc>
                  <a:txBody>
                    <a:bodyPr/>
                    <a:lstStyle/>
                    <a:p>
                      <a:r>
                        <a:rPr lang="en-US" dirty="0" smtClean="0"/>
                        <a:t>media</a:t>
                      </a:r>
                      <a:endParaRPr lang="en-US" dirty="0"/>
                    </a:p>
                  </a:txBody>
                  <a:tcPr/>
                </a:tc>
                <a:tc>
                  <a:txBody>
                    <a:bodyPr/>
                    <a:lstStyle/>
                    <a:p>
                      <a:r>
                        <a:rPr lang="en-US" dirty="0" smtClean="0"/>
                        <a:t>voice (+ fax)</a:t>
                      </a:r>
                      <a:endParaRPr lang="en-US" dirty="0"/>
                    </a:p>
                  </a:txBody>
                  <a:tcPr/>
                </a:tc>
                <a:tc>
                  <a:txBody>
                    <a:bodyPr/>
                    <a:lstStyle/>
                    <a:p>
                      <a:r>
                        <a:rPr lang="en-US" dirty="0" smtClean="0"/>
                        <a:t>voice + SMS</a:t>
                      </a:r>
                      <a:endParaRPr lang="en-US" dirty="0"/>
                    </a:p>
                  </a:txBody>
                  <a:tcPr/>
                </a:tc>
                <a:tc>
                  <a:txBody>
                    <a:bodyPr/>
                    <a:lstStyle/>
                    <a:p>
                      <a:r>
                        <a:rPr lang="en-US" dirty="0" smtClean="0"/>
                        <a:t>voice, video, text, real-time</a:t>
                      </a:r>
                      <a:r>
                        <a:rPr lang="en-US" baseline="0" dirty="0" smtClean="0"/>
                        <a:t> text?</a:t>
                      </a:r>
                      <a:endParaRPr lang="en-US" dirty="0"/>
                    </a:p>
                  </a:txBody>
                  <a:tcPr/>
                </a:tc>
              </a:tr>
              <a:tr h="370840">
                <a:tc>
                  <a:txBody>
                    <a:bodyPr/>
                    <a:lstStyle/>
                    <a:p>
                      <a:r>
                        <a:rPr lang="en-US" dirty="0" smtClean="0"/>
                        <a:t>voice quality</a:t>
                      </a:r>
                      <a:endParaRPr lang="en-US" dirty="0"/>
                    </a:p>
                  </a:txBody>
                  <a:tcPr/>
                </a:tc>
                <a:tc>
                  <a:txBody>
                    <a:bodyPr/>
                    <a:lstStyle/>
                    <a:p>
                      <a:r>
                        <a:rPr lang="en-US" dirty="0" smtClean="0"/>
                        <a:t>4</a:t>
                      </a:r>
                      <a:r>
                        <a:rPr lang="en-US" baseline="0" dirty="0" smtClean="0"/>
                        <a:t> kHz</a:t>
                      </a:r>
                      <a:endParaRPr lang="en-US" dirty="0"/>
                    </a:p>
                  </a:txBody>
                  <a:tcPr/>
                </a:tc>
                <a:tc>
                  <a:txBody>
                    <a:bodyPr/>
                    <a:lstStyle/>
                    <a:p>
                      <a:r>
                        <a:rPr lang="en-US" dirty="0" smtClean="0"/>
                        <a:t>cellular</a:t>
                      </a:r>
                      <a:endParaRPr lang="en-US" dirty="0"/>
                    </a:p>
                  </a:txBody>
                  <a:tcPr/>
                </a:tc>
                <a:tc>
                  <a:txBody>
                    <a:bodyPr/>
                    <a:lstStyle/>
                    <a:p>
                      <a:r>
                        <a:rPr lang="en-US" dirty="0" err="1" smtClean="0"/>
                        <a:t>VoLTE</a:t>
                      </a:r>
                      <a:r>
                        <a:rPr lang="en-US" dirty="0" smtClean="0"/>
                        <a:t>, HD voice?</a:t>
                      </a:r>
                      <a:endParaRPr lang="en-US" dirty="0"/>
                    </a:p>
                  </a:txBody>
                  <a:tcPr/>
                </a:tc>
              </a:tr>
              <a:tr h="370840">
                <a:tc>
                  <a:txBody>
                    <a:bodyPr/>
                    <a:lstStyle/>
                    <a:p>
                      <a:r>
                        <a:rPr lang="en-US" dirty="0" smtClean="0"/>
                        <a:t>robocalls</a:t>
                      </a:r>
                      <a:endParaRPr lang="en-US" dirty="0"/>
                    </a:p>
                  </a:txBody>
                  <a:tcPr/>
                </a:tc>
                <a:tc>
                  <a:txBody>
                    <a:bodyPr/>
                    <a:lstStyle/>
                    <a:p>
                      <a:r>
                        <a:rPr lang="en-US" dirty="0" smtClean="0"/>
                        <a:t>local</a:t>
                      </a:r>
                      <a:r>
                        <a:rPr lang="en-US" baseline="0" dirty="0" smtClean="0"/>
                        <a:t> newspaper</a:t>
                      </a:r>
                      <a:endParaRPr lang="en-US" dirty="0"/>
                    </a:p>
                  </a:txBody>
                  <a:tcPr/>
                </a:tc>
                <a:tc>
                  <a:txBody>
                    <a:bodyPr/>
                    <a:lstStyle/>
                    <a:p>
                      <a:r>
                        <a:rPr lang="en-US" dirty="0" smtClean="0"/>
                        <a:t>“IRS”, “Microsoft”</a:t>
                      </a:r>
                      <a:endParaRPr lang="en-US" dirty="0"/>
                    </a:p>
                  </a:txBody>
                  <a:tcPr/>
                </a:tc>
                <a:tc>
                  <a:txBody>
                    <a:bodyPr/>
                    <a:lstStyle/>
                    <a:p>
                      <a:r>
                        <a:rPr lang="en-US" dirty="0" smtClean="0"/>
                        <a:t>none</a:t>
                      </a:r>
                      <a:endParaRPr lang="en-US" dirty="0"/>
                    </a:p>
                  </a:txBody>
                  <a:tcPr/>
                </a:tc>
              </a:tr>
              <a:tr h="370840">
                <a:tc>
                  <a:txBody>
                    <a:bodyPr/>
                    <a:lstStyle/>
                    <a:p>
                      <a:r>
                        <a:rPr lang="en-US" dirty="0" smtClean="0"/>
                        <a:t>programmability</a:t>
                      </a:r>
                      <a:endParaRPr lang="en-US" dirty="0"/>
                    </a:p>
                  </a:txBody>
                  <a:tcPr/>
                </a:tc>
                <a:tc>
                  <a:txBody>
                    <a:bodyPr/>
                    <a:lstStyle/>
                    <a:p>
                      <a:r>
                        <a:rPr lang="en-US" dirty="0" smtClean="0"/>
                        <a:t>VSC</a:t>
                      </a:r>
                      <a:endParaRPr lang="en-US" dirty="0"/>
                    </a:p>
                  </a:txBody>
                  <a:tcPr/>
                </a:tc>
                <a:tc>
                  <a:txBody>
                    <a:bodyPr/>
                    <a:lstStyle/>
                    <a:p>
                      <a:r>
                        <a:rPr lang="en-US" dirty="0" smtClean="0"/>
                        <a:t>web</a:t>
                      </a:r>
                      <a:r>
                        <a:rPr lang="en-US" baseline="0" dirty="0" smtClean="0"/>
                        <a:t> page</a:t>
                      </a:r>
                      <a:endParaRPr lang="en-US" dirty="0"/>
                    </a:p>
                  </a:txBody>
                  <a:tcPr/>
                </a:tc>
                <a:tc>
                  <a:txBody>
                    <a:bodyPr/>
                    <a:lstStyle/>
                    <a:p>
                      <a:r>
                        <a:rPr lang="en-US" dirty="0" smtClean="0"/>
                        <a:t>APIs?</a:t>
                      </a:r>
                      <a:endParaRPr lang="en-US" dirty="0"/>
                    </a:p>
                  </a:txBody>
                  <a:tcPr/>
                </a:tc>
              </a:tr>
              <a:tr h="370840">
                <a:tc>
                  <a:txBody>
                    <a:bodyPr/>
                    <a:lstStyle/>
                    <a:p>
                      <a:r>
                        <a:rPr lang="en-US" dirty="0" smtClean="0"/>
                        <a:t>911</a:t>
                      </a:r>
                      <a:endParaRPr lang="en-US" dirty="0"/>
                    </a:p>
                  </a:txBody>
                  <a:tcPr/>
                </a:tc>
                <a:tc>
                  <a:txBody>
                    <a:bodyPr/>
                    <a:lstStyle/>
                    <a:p>
                      <a:r>
                        <a:rPr lang="en-US" dirty="0" smtClean="0"/>
                        <a:t>phase I</a:t>
                      </a:r>
                      <a:endParaRPr lang="en-US" dirty="0"/>
                    </a:p>
                  </a:txBody>
                  <a:tcPr/>
                </a:tc>
                <a:tc>
                  <a:txBody>
                    <a:bodyPr/>
                    <a:lstStyle/>
                    <a:p>
                      <a:r>
                        <a:rPr lang="en-US" dirty="0" smtClean="0"/>
                        <a:t>phase II</a:t>
                      </a:r>
                      <a:endParaRPr lang="en-US" dirty="0"/>
                    </a:p>
                  </a:txBody>
                  <a:tcPr/>
                </a:tc>
                <a:tc>
                  <a:txBody>
                    <a:bodyPr/>
                    <a:lstStyle/>
                    <a:p>
                      <a:r>
                        <a:rPr lang="en-US" dirty="0" smtClean="0"/>
                        <a:t>NG911?</a:t>
                      </a:r>
                      <a:endParaRPr lang="en-US" dirty="0"/>
                    </a:p>
                  </a:txBody>
                  <a:tcPr/>
                </a:tc>
              </a:tr>
            </a:tbl>
          </a:graphicData>
        </a:graphic>
      </p:graphicFrame>
    </p:spTree>
    <p:extLst>
      <p:ext uri="{BB962C8B-B14F-4D97-AF65-F5344CB8AC3E}">
        <p14:creationId xmlns:p14="http://schemas.microsoft.com/office/powerpoint/2010/main" val="2841503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surprises</a:t>
            </a:r>
            <a:endParaRPr lang="en-US" dirty="0"/>
          </a:p>
        </p:txBody>
      </p:sp>
      <p:sp>
        <p:nvSpPr>
          <p:cNvPr id="3" name="Footer Placeholder 2"/>
          <p:cNvSpPr>
            <a:spLocks noGrp="1"/>
          </p:cNvSpPr>
          <p:nvPr>
            <p:ph type="ftr" sz="quarter" idx="11"/>
          </p:nvPr>
        </p:nvSpPr>
        <p:spPr/>
        <p:txBody>
          <a:bodyPr/>
          <a:lstStyle/>
          <a:p>
            <a:r>
              <a:rPr lang="en-US" smtClean="0"/>
              <a:t>Georgetown CBPP/S2ERC</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70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1582851"/>
              </p:ext>
            </p:extLst>
          </p:nvPr>
        </p:nvGraphicFramePr>
        <p:xfrm>
          <a:off x="1045461" y="1935479"/>
          <a:ext cx="6693982" cy="2123440"/>
        </p:xfrm>
        <a:graphic>
          <a:graphicData uri="http://schemas.openxmlformats.org/drawingml/2006/table">
            <a:tbl>
              <a:tblPr firstRow="1" bandRow="1">
                <a:tableStyleId>{69C7853C-536D-4A76-A0AE-DD22124D55A5}</a:tableStyleId>
              </a:tblPr>
              <a:tblGrid>
                <a:gridCol w="1509704"/>
                <a:gridCol w="3316137"/>
                <a:gridCol w="1868141"/>
              </a:tblGrid>
              <a:tr h="370840">
                <a:tc>
                  <a:txBody>
                    <a:bodyPr/>
                    <a:lstStyle/>
                    <a:p>
                      <a:r>
                        <a:rPr lang="en-US" dirty="0" smtClean="0"/>
                        <a:t>Generation</a:t>
                      </a:r>
                      <a:endParaRPr lang="en-US" dirty="0"/>
                    </a:p>
                  </a:txBody>
                  <a:tcPr/>
                </a:tc>
                <a:tc>
                  <a:txBody>
                    <a:bodyPr/>
                    <a:lstStyle/>
                    <a:p>
                      <a:r>
                        <a:rPr lang="en-US" dirty="0" smtClean="0"/>
                        <a:t>Expectation</a:t>
                      </a:r>
                      <a:endParaRPr lang="en-US" dirty="0"/>
                    </a:p>
                  </a:txBody>
                  <a:tcPr/>
                </a:tc>
                <a:tc>
                  <a:txBody>
                    <a:bodyPr/>
                    <a:lstStyle/>
                    <a:p>
                      <a:r>
                        <a:rPr lang="en-US" dirty="0" smtClean="0"/>
                        <a:t>Surprise</a:t>
                      </a:r>
                      <a:endParaRPr lang="en-US" dirty="0"/>
                    </a:p>
                  </a:txBody>
                  <a:tcPr/>
                </a:tc>
              </a:tr>
              <a:tr h="370840">
                <a:tc>
                  <a:txBody>
                    <a:bodyPr/>
                    <a:lstStyle/>
                    <a:p>
                      <a:r>
                        <a:rPr lang="en-US" dirty="0" smtClean="0"/>
                        <a:t>2G</a:t>
                      </a:r>
                      <a:endParaRPr lang="en-US" dirty="0"/>
                    </a:p>
                  </a:txBody>
                  <a:tcPr/>
                </a:tc>
                <a:tc>
                  <a:txBody>
                    <a:bodyPr/>
                    <a:lstStyle/>
                    <a:p>
                      <a:r>
                        <a:rPr lang="en-US" dirty="0" smtClean="0"/>
                        <a:t>better</a:t>
                      </a:r>
                      <a:r>
                        <a:rPr lang="en-US" baseline="0" dirty="0" smtClean="0"/>
                        <a:t> voice quality (“digital!”)</a:t>
                      </a:r>
                      <a:endParaRPr lang="en-US" dirty="0"/>
                    </a:p>
                  </a:txBody>
                  <a:tcPr/>
                </a:tc>
                <a:tc>
                  <a:txBody>
                    <a:bodyPr/>
                    <a:lstStyle/>
                    <a:p>
                      <a:r>
                        <a:rPr lang="en-US" dirty="0" smtClean="0"/>
                        <a:t>SMS</a:t>
                      </a:r>
                      <a:endParaRPr lang="en-US" dirty="0"/>
                    </a:p>
                  </a:txBody>
                  <a:tcPr/>
                </a:tc>
              </a:tr>
              <a:tr h="370840">
                <a:tc>
                  <a:txBody>
                    <a:bodyPr/>
                    <a:lstStyle/>
                    <a:p>
                      <a:r>
                        <a:rPr lang="en-US" dirty="0" smtClean="0"/>
                        <a:t>3G</a:t>
                      </a:r>
                      <a:endParaRPr lang="en-US" dirty="0"/>
                    </a:p>
                  </a:txBody>
                  <a:tcPr/>
                </a:tc>
                <a:tc>
                  <a:txBody>
                    <a:bodyPr/>
                    <a:lstStyle/>
                    <a:p>
                      <a:r>
                        <a:rPr lang="en-US" dirty="0" smtClean="0"/>
                        <a:t>WAP</a:t>
                      </a:r>
                      <a:endParaRPr lang="en-US" dirty="0"/>
                    </a:p>
                  </a:txBody>
                  <a:tcPr/>
                </a:tc>
                <a:tc>
                  <a:txBody>
                    <a:bodyPr/>
                    <a:lstStyle/>
                    <a:p>
                      <a:r>
                        <a:rPr lang="en-US" dirty="0" smtClean="0"/>
                        <a:t>web</a:t>
                      </a:r>
                      <a:endParaRPr lang="en-US" dirty="0"/>
                    </a:p>
                  </a:txBody>
                  <a:tcPr/>
                </a:tc>
              </a:tr>
              <a:tr h="370840">
                <a:tc>
                  <a:txBody>
                    <a:bodyPr/>
                    <a:lstStyle/>
                    <a:p>
                      <a:r>
                        <a:rPr lang="en-US" dirty="0" smtClean="0"/>
                        <a:t>4G</a:t>
                      </a:r>
                      <a:endParaRPr lang="en-US" dirty="0"/>
                    </a:p>
                  </a:txBody>
                  <a:tcPr/>
                </a:tc>
                <a:tc>
                  <a:txBody>
                    <a:bodyPr/>
                    <a:lstStyle/>
                    <a:p>
                      <a:r>
                        <a:rPr lang="en-US" dirty="0" smtClean="0"/>
                        <a:t>IMS</a:t>
                      </a:r>
                      <a:endParaRPr lang="en-US" dirty="0"/>
                    </a:p>
                  </a:txBody>
                  <a:tcPr/>
                </a:tc>
                <a:tc>
                  <a:txBody>
                    <a:bodyPr/>
                    <a:lstStyle/>
                    <a:p>
                      <a:r>
                        <a:rPr lang="en-US" dirty="0" smtClean="0"/>
                        <a:t>YouTube,</a:t>
                      </a:r>
                      <a:r>
                        <a:rPr lang="en-US" baseline="0" dirty="0" smtClean="0"/>
                        <a:t> </a:t>
                      </a:r>
                      <a:r>
                        <a:rPr lang="en-US" baseline="0" dirty="0" err="1" smtClean="0"/>
                        <a:t>WhatsApp</a:t>
                      </a:r>
                      <a:endParaRPr lang="en-US" dirty="0"/>
                    </a:p>
                  </a:txBody>
                  <a:tcPr/>
                </a:tc>
              </a:tr>
              <a:tr h="370840">
                <a:tc>
                  <a:txBody>
                    <a:bodyPr/>
                    <a:lstStyle/>
                    <a:p>
                      <a:r>
                        <a:rPr lang="en-US" dirty="0" smtClean="0"/>
                        <a:t>5G</a:t>
                      </a:r>
                      <a:endParaRPr lang="en-US" dirty="0"/>
                    </a:p>
                  </a:txBody>
                  <a:tcPr/>
                </a:tc>
                <a:tc>
                  <a:txBody>
                    <a:bodyPr/>
                    <a:lstStyle/>
                    <a:p>
                      <a:r>
                        <a:rPr lang="en-US" dirty="0" smtClean="0"/>
                        <a:t>IoT (low latency)</a:t>
                      </a:r>
                      <a:endParaRPr lang="en-US" dirty="0"/>
                    </a:p>
                  </a:txBody>
                  <a:tcPr/>
                </a:tc>
                <a:tc>
                  <a:txBody>
                    <a:bodyPr/>
                    <a:lstStyle/>
                    <a:p>
                      <a:r>
                        <a:rPr lang="en-US" dirty="0" smtClean="0"/>
                        <a:t>?</a:t>
                      </a:r>
                      <a:endParaRPr lang="en-US" dirty="0"/>
                    </a:p>
                  </a:txBody>
                  <a:tcPr/>
                </a:tc>
              </a:tr>
            </a:tbl>
          </a:graphicData>
        </a:graphic>
      </p:graphicFrame>
      <p:sp>
        <p:nvSpPr>
          <p:cNvPr id="6" name="TextBox 5"/>
          <p:cNvSpPr txBox="1"/>
          <p:nvPr/>
        </p:nvSpPr>
        <p:spPr>
          <a:xfrm>
            <a:off x="1045462" y="4361261"/>
            <a:ext cx="5188139" cy="369332"/>
          </a:xfrm>
          <a:prstGeom prst="rect">
            <a:avLst/>
          </a:prstGeom>
          <a:noFill/>
        </p:spPr>
        <p:txBody>
          <a:bodyPr wrap="none" rtlCol="0">
            <a:spAutoFit/>
          </a:bodyPr>
          <a:lstStyle/>
          <a:p>
            <a:r>
              <a:rPr lang="en-US" dirty="0" smtClean="0"/>
              <a:t>underestimated cost and fixed-equivalence as drivers</a:t>
            </a:r>
            <a:endParaRPr lang="en-US" dirty="0"/>
          </a:p>
        </p:txBody>
      </p:sp>
      <p:sp>
        <p:nvSpPr>
          <p:cNvPr id="7" name="Date Placeholder 6"/>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424944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IMS /VoLTE</a:t>
            </a:r>
            <a:endParaRPr lang="en-US" dirty="0"/>
          </a:p>
        </p:txBody>
      </p:sp>
      <p:pic>
        <p:nvPicPr>
          <p:cNvPr id="5" name="Picture 4"/>
          <p:cNvPicPr>
            <a:picLocks noChangeAspect="1"/>
          </p:cNvPicPr>
          <p:nvPr/>
        </p:nvPicPr>
        <p:blipFill>
          <a:blip r:embed="rId2"/>
          <a:stretch>
            <a:fillRect/>
          </a:stretch>
        </p:blipFill>
        <p:spPr>
          <a:xfrm>
            <a:off x="380630" y="1886956"/>
            <a:ext cx="5929710" cy="2521225"/>
          </a:xfrm>
          <a:prstGeom prst="rect">
            <a:avLst/>
          </a:prstGeom>
        </p:spPr>
      </p:pic>
      <p:pic>
        <p:nvPicPr>
          <p:cNvPr id="6" name="Picture 5"/>
          <p:cNvPicPr>
            <a:picLocks noChangeAspect="1"/>
          </p:cNvPicPr>
          <p:nvPr/>
        </p:nvPicPr>
        <p:blipFill>
          <a:blip r:embed="rId3"/>
          <a:stretch>
            <a:fillRect/>
          </a:stretch>
        </p:blipFill>
        <p:spPr>
          <a:xfrm>
            <a:off x="549228" y="4614969"/>
            <a:ext cx="3720314" cy="1681128"/>
          </a:xfrm>
          <a:prstGeom prst="rect">
            <a:avLst/>
          </a:prstGeom>
        </p:spPr>
      </p:pic>
      <p:pic>
        <p:nvPicPr>
          <p:cNvPr id="7" name="Picture 6"/>
          <p:cNvPicPr>
            <a:picLocks noChangeAspect="1"/>
          </p:cNvPicPr>
          <p:nvPr/>
        </p:nvPicPr>
        <p:blipFill>
          <a:blip r:embed="rId4"/>
          <a:stretch>
            <a:fillRect/>
          </a:stretch>
        </p:blipFill>
        <p:spPr>
          <a:xfrm>
            <a:off x="4919029" y="4499915"/>
            <a:ext cx="3225333" cy="1728610"/>
          </a:xfrm>
          <a:prstGeom prst="rect">
            <a:avLst/>
          </a:prstGeom>
        </p:spPr>
      </p:pic>
      <p:sp>
        <p:nvSpPr>
          <p:cNvPr id="8" name="TextBox 7"/>
          <p:cNvSpPr txBox="1"/>
          <p:nvPr/>
        </p:nvSpPr>
        <p:spPr>
          <a:xfrm>
            <a:off x="4919028" y="1886956"/>
            <a:ext cx="3926450" cy="646331"/>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smtClean="0"/>
              <a:t>IMS = It Mostly Speaks</a:t>
            </a:r>
          </a:p>
          <a:p>
            <a:r>
              <a:rPr lang="en-US" dirty="0" smtClean="0"/>
              <a:t>VoLTE = Voice-Only Later than Expected</a:t>
            </a:r>
          </a:p>
        </p:txBody>
      </p:sp>
      <p:sp>
        <p:nvSpPr>
          <p:cNvPr id="2" name="Footer Placeholder 1"/>
          <p:cNvSpPr>
            <a:spLocks noGrp="1"/>
          </p:cNvSpPr>
          <p:nvPr>
            <p:ph type="ftr" sz="quarter" idx="11"/>
          </p:nvPr>
        </p:nvSpPr>
        <p:spPr/>
        <p:txBody>
          <a:bodyPr/>
          <a:lstStyle/>
          <a:p>
            <a:r>
              <a:rPr lang="en-US" smtClean="0"/>
              <a:t>Georgetown CBPP/S2ERC</a:t>
            </a:r>
            <a:endParaRPr lang="en-US"/>
          </a:p>
        </p:txBody>
      </p:sp>
      <p:sp>
        <p:nvSpPr>
          <p:cNvPr id="3" name="Slide Number Placeholder 2"/>
          <p:cNvSpPr>
            <a:spLocks noGrp="1"/>
          </p:cNvSpPr>
          <p:nvPr>
            <p:ph type="sldNum" sz="quarter" idx="12"/>
          </p:nvPr>
        </p:nvSpPr>
        <p:spPr/>
        <p:txBody>
          <a:bodyPr/>
          <a:lstStyle/>
          <a:p>
            <a:fld id="{6E2D2B3B-882E-40F3-A32F-6DD516915044}" type="slidenum">
              <a:rPr lang="en-US" smtClean="0"/>
              <a:pPr/>
              <a:t>71</a:t>
            </a:fld>
            <a:endParaRPr lang="en-US"/>
          </a:p>
        </p:txBody>
      </p:sp>
      <p:sp>
        <p:nvSpPr>
          <p:cNvPr id="9" name="Date Placeholder 8"/>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76657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5189396" y="3009146"/>
            <a:ext cx="1108365" cy="2314936"/>
          </a:xfrm>
          <a:prstGeom prst="roundRect">
            <a:avLst/>
          </a:prstGeom>
          <a:solidFill>
            <a:srgbClr val="CCFFCC"/>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Rounded Rectangle 14"/>
          <p:cNvSpPr/>
          <p:nvPr/>
        </p:nvSpPr>
        <p:spPr>
          <a:xfrm>
            <a:off x="386512" y="2787003"/>
            <a:ext cx="2290652" cy="3212884"/>
          </a:xfrm>
          <a:prstGeom prst="round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Stack transitions</a:t>
            </a:r>
            <a:endParaRPr lang="en-US" dirty="0"/>
          </a:p>
        </p:txBody>
      </p:sp>
      <p:sp>
        <p:nvSpPr>
          <p:cNvPr id="3" name="Date Placeholder 2"/>
          <p:cNvSpPr>
            <a:spLocks noGrp="1"/>
          </p:cNvSpPr>
          <p:nvPr>
            <p:ph type="dt" sz="half" idx="10"/>
          </p:nvPr>
        </p:nvSpPr>
        <p:spPr/>
        <p:txBody>
          <a:bodyPr/>
          <a:lstStyle/>
          <a:p>
            <a:r>
              <a:rPr lang="en-US" smtClean="0"/>
              <a:t>6/24/15</a:t>
            </a:r>
            <a:endParaRPr lang="en-US"/>
          </a:p>
        </p:txBody>
      </p:sp>
      <p:sp>
        <p:nvSpPr>
          <p:cNvPr id="4" name="Footer Placeholder 3"/>
          <p:cNvSpPr>
            <a:spLocks noGrp="1"/>
          </p:cNvSpPr>
          <p:nvPr>
            <p:ph type="ftr" sz="quarter" idx="11"/>
          </p:nvPr>
        </p:nvSpPr>
        <p:spPr/>
        <p:txBody>
          <a:bodyPr/>
          <a:lstStyle/>
          <a:p>
            <a:r>
              <a:rPr lang="en-US" smtClean="0"/>
              <a:t>Georgetown CBPP/S2ERC</a:t>
            </a:r>
            <a:endParaRPr lang="en-US"/>
          </a:p>
        </p:txBody>
      </p:sp>
      <p:sp>
        <p:nvSpPr>
          <p:cNvPr id="5" name="Slide Number Placeholder 4"/>
          <p:cNvSpPr>
            <a:spLocks noGrp="1"/>
          </p:cNvSpPr>
          <p:nvPr>
            <p:ph type="sldNum" sz="quarter" idx="12"/>
          </p:nvPr>
        </p:nvSpPr>
        <p:spPr/>
        <p:txBody>
          <a:bodyPr/>
          <a:lstStyle/>
          <a:p>
            <a:fld id="{FAA9B6C6-3E46-2246-8646-704B7D7A9758}" type="slidenum">
              <a:rPr lang="en-US" smtClean="0"/>
              <a:t>8</a:t>
            </a:fld>
            <a:endParaRPr lang="en-US"/>
          </a:p>
        </p:txBody>
      </p:sp>
      <p:sp>
        <p:nvSpPr>
          <p:cNvPr id="8" name="Rounded Rectangle 7"/>
          <p:cNvSpPr/>
          <p:nvPr/>
        </p:nvSpPr>
        <p:spPr>
          <a:xfrm>
            <a:off x="969691" y="4720771"/>
            <a:ext cx="1067510" cy="929431"/>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copper</a:t>
            </a:r>
          </a:p>
          <a:p>
            <a:pPr algn="ctr"/>
            <a:r>
              <a:rPr lang="en-US" dirty="0" smtClean="0"/>
              <a:t>loops</a:t>
            </a:r>
            <a:endParaRPr lang="en-US" dirty="0"/>
          </a:p>
        </p:txBody>
      </p:sp>
      <p:sp>
        <p:nvSpPr>
          <p:cNvPr id="9" name="Rounded Rectangle 8"/>
          <p:cNvSpPr/>
          <p:nvPr/>
        </p:nvSpPr>
        <p:spPr>
          <a:xfrm>
            <a:off x="3079543" y="4720771"/>
            <a:ext cx="1067510" cy="929431"/>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UNE</a:t>
            </a:r>
            <a:endParaRPr lang="en-US" dirty="0"/>
          </a:p>
        </p:txBody>
      </p:sp>
      <p:sp>
        <p:nvSpPr>
          <p:cNvPr id="10" name="Rounded Rectangle 9"/>
          <p:cNvSpPr/>
          <p:nvPr/>
        </p:nvSpPr>
        <p:spPr>
          <a:xfrm>
            <a:off x="5189397" y="4720771"/>
            <a:ext cx="1067510" cy="1154207"/>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copper</a:t>
            </a:r>
          </a:p>
          <a:p>
            <a:pPr algn="ctr"/>
            <a:r>
              <a:rPr lang="en-US" dirty="0" smtClean="0"/>
              <a:t>HFC</a:t>
            </a:r>
          </a:p>
          <a:p>
            <a:pPr algn="ctr"/>
            <a:r>
              <a:rPr lang="en-US" dirty="0" smtClean="0"/>
              <a:t>fiber</a:t>
            </a:r>
          </a:p>
          <a:p>
            <a:pPr algn="ctr"/>
            <a:r>
              <a:rPr lang="en-US" dirty="0" smtClean="0"/>
              <a:t>4G</a:t>
            </a:r>
            <a:endParaRPr lang="en-US" dirty="0"/>
          </a:p>
        </p:txBody>
      </p:sp>
      <p:sp>
        <p:nvSpPr>
          <p:cNvPr id="11" name="Rounded Rectangle 10"/>
          <p:cNvSpPr/>
          <p:nvPr/>
        </p:nvSpPr>
        <p:spPr>
          <a:xfrm>
            <a:off x="7299250" y="4720771"/>
            <a:ext cx="1067510" cy="929431"/>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4G/5G</a:t>
            </a:r>
          </a:p>
          <a:p>
            <a:pPr algn="ctr"/>
            <a:r>
              <a:rPr lang="en-US" dirty="0" smtClean="0"/>
              <a:t>HFC</a:t>
            </a:r>
          </a:p>
          <a:p>
            <a:pPr algn="ctr"/>
            <a:r>
              <a:rPr lang="en-US" dirty="0" smtClean="0"/>
              <a:t>fiber</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0174" y="1737361"/>
            <a:ext cx="1047235" cy="104964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540" y="3009146"/>
            <a:ext cx="2114629" cy="1407950"/>
          </a:xfrm>
          <a:prstGeom prst="rect">
            <a:avLst/>
          </a:prstGeom>
        </p:spPr>
      </p:pic>
      <p:sp>
        <p:nvSpPr>
          <p:cNvPr id="16" name="TextBox 15"/>
          <p:cNvSpPr txBox="1"/>
          <p:nvPr/>
        </p:nvSpPr>
        <p:spPr>
          <a:xfrm>
            <a:off x="822962" y="5999887"/>
            <a:ext cx="1385941" cy="369332"/>
          </a:xfrm>
          <a:prstGeom prst="rect">
            <a:avLst/>
          </a:prstGeom>
          <a:noFill/>
        </p:spPr>
        <p:txBody>
          <a:bodyPr wrap="none" rtlCol="0">
            <a:spAutoFit/>
          </a:bodyPr>
          <a:lstStyle/>
          <a:p>
            <a:r>
              <a:rPr lang="en-US" dirty="0" smtClean="0"/>
              <a:t>1880s - 1996</a:t>
            </a:r>
            <a:endParaRPr lang="en-US" dirty="0"/>
          </a:p>
        </p:txBody>
      </p:sp>
      <p:sp>
        <p:nvSpPr>
          <p:cNvPr id="17" name="TextBox 16"/>
          <p:cNvSpPr txBox="1"/>
          <p:nvPr/>
        </p:nvSpPr>
        <p:spPr>
          <a:xfrm>
            <a:off x="2955765" y="5907244"/>
            <a:ext cx="1191289" cy="369332"/>
          </a:xfrm>
          <a:prstGeom prst="rect">
            <a:avLst/>
          </a:prstGeom>
          <a:noFill/>
        </p:spPr>
        <p:txBody>
          <a:bodyPr wrap="none" rtlCol="0">
            <a:spAutoFit/>
          </a:bodyPr>
          <a:lstStyle/>
          <a:p>
            <a:r>
              <a:rPr lang="en-US" dirty="0" smtClean="0"/>
              <a:t>1996-2000</a:t>
            </a:r>
            <a:endParaRPr lang="en-US" dirty="0"/>
          </a:p>
        </p:txBody>
      </p:sp>
      <p:sp>
        <p:nvSpPr>
          <p:cNvPr id="18" name="TextBox 17"/>
          <p:cNvSpPr txBox="1"/>
          <p:nvPr/>
        </p:nvSpPr>
        <p:spPr>
          <a:xfrm>
            <a:off x="5189397" y="5874978"/>
            <a:ext cx="1306255" cy="369332"/>
          </a:xfrm>
          <a:prstGeom prst="rect">
            <a:avLst/>
          </a:prstGeom>
          <a:noFill/>
        </p:spPr>
        <p:txBody>
          <a:bodyPr wrap="none" rtlCol="0">
            <a:spAutoFit/>
          </a:bodyPr>
          <a:lstStyle/>
          <a:p>
            <a:r>
              <a:rPr lang="en-US" dirty="0" smtClean="0"/>
              <a:t>2000-2015+</a:t>
            </a:r>
            <a:endParaRPr lang="en-US"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9821" y="2300570"/>
            <a:ext cx="910332" cy="1834888"/>
          </a:xfrm>
          <a:prstGeom prst="rect">
            <a:avLst/>
          </a:prstGeom>
        </p:spPr>
      </p:pic>
      <p:pic>
        <p:nvPicPr>
          <p:cNvPr id="20" name="Picture 19"/>
          <p:cNvPicPr>
            <a:picLocks noChangeAspect="1"/>
          </p:cNvPicPr>
          <p:nvPr/>
        </p:nvPicPr>
        <p:blipFill>
          <a:blip r:embed="rId5"/>
          <a:stretch>
            <a:fillRect/>
          </a:stretch>
        </p:blipFill>
        <p:spPr>
          <a:xfrm>
            <a:off x="3079544" y="1840456"/>
            <a:ext cx="1311987" cy="763338"/>
          </a:xfrm>
          <a:prstGeom prst="rect">
            <a:avLst/>
          </a:prstGeom>
        </p:spPr>
      </p:pic>
      <p:sp>
        <p:nvSpPr>
          <p:cNvPr id="21" name="TextBox 20"/>
          <p:cNvSpPr txBox="1"/>
          <p:nvPr/>
        </p:nvSpPr>
        <p:spPr>
          <a:xfrm>
            <a:off x="7299251" y="5907244"/>
            <a:ext cx="767608" cy="369332"/>
          </a:xfrm>
          <a:prstGeom prst="rect">
            <a:avLst/>
          </a:prstGeom>
          <a:noFill/>
        </p:spPr>
        <p:txBody>
          <a:bodyPr wrap="none" rtlCol="0">
            <a:spAutoFit/>
          </a:bodyPr>
          <a:lstStyle/>
          <a:p>
            <a:r>
              <a:rPr lang="en-US" dirty="0" smtClean="0"/>
              <a:t>2015+</a:t>
            </a:r>
            <a:endParaRPr lang="en-US" dirty="0"/>
          </a:p>
        </p:txBody>
      </p:sp>
      <p:pic>
        <p:nvPicPr>
          <p:cNvPr id="22" name="Picture 21"/>
          <p:cNvPicPr>
            <a:picLocks noChangeAspect="1"/>
          </p:cNvPicPr>
          <p:nvPr/>
        </p:nvPicPr>
        <p:blipFill>
          <a:blip r:embed="rId6"/>
          <a:stretch>
            <a:fillRect/>
          </a:stretch>
        </p:blipFill>
        <p:spPr>
          <a:xfrm>
            <a:off x="5189397" y="3373458"/>
            <a:ext cx="1016000" cy="76200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83010" y="1840456"/>
            <a:ext cx="1214752" cy="35657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89396" y="2256813"/>
            <a:ext cx="458109" cy="455606"/>
          </a:xfrm>
          <a:prstGeom prst="rect">
            <a:avLst/>
          </a:prstGeom>
        </p:spPr>
      </p:pic>
      <p:cxnSp>
        <p:nvCxnSpPr>
          <p:cNvPr id="27" name="Straight Connector 26"/>
          <p:cNvCxnSpPr/>
          <p:nvPr/>
        </p:nvCxnSpPr>
        <p:spPr>
          <a:xfrm flipV="1">
            <a:off x="3079544" y="4343477"/>
            <a:ext cx="1191289" cy="9202"/>
          </a:xfrm>
          <a:prstGeom prst="line">
            <a:avLst/>
          </a:prstGeom>
          <a:ln w="57150" cmpd="sng"/>
        </p:spPr>
        <p:style>
          <a:lnRef idx="2">
            <a:schemeClr val="accent1"/>
          </a:lnRef>
          <a:fillRef idx="0">
            <a:schemeClr val="accent1"/>
          </a:fillRef>
          <a:effectRef idx="1">
            <a:schemeClr val="accent1"/>
          </a:effectRef>
          <a:fontRef idx="minor">
            <a:schemeClr val="tx1"/>
          </a:fontRef>
        </p:style>
      </p:cxnSp>
      <p:pic>
        <p:nvPicPr>
          <p:cNvPr id="28" name="Picture 27" descr="640px-Ooma_logo.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71356" y="2083012"/>
            <a:ext cx="1579151" cy="537898"/>
          </a:xfrm>
          <a:prstGeom prst="rect">
            <a:avLst/>
          </a:prstGeom>
        </p:spPr>
      </p:pic>
      <p:pic>
        <p:nvPicPr>
          <p:cNvPr id="29" name="Picture 28" descr="skype_Logo.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25345" y="2787003"/>
            <a:ext cx="870710" cy="870710"/>
          </a:xfrm>
          <a:prstGeom prst="rect">
            <a:avLst/>
          </a:prstGeom>
        </p:spPr>
      </p:pic>
      <p:pic>
        <p:nvPicPr>
          <p:cNvPr id="30" name="Picture 29" descr="T_Mobile_logo_Magenta_low.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63128" y="2677614"/>
            <a:ext cx="1146972" cy="377545"/>
          </a:xfrm>
          <a:prstGeom prst="rect">
            <a:avLst/>
          </a:prstGeom>
        </p:spPr>
      </p:pic>
      <p:pic>
        <p:nvPicPr>
          <p:cNvPr id="31" name="Picture 30" descr="1377580_10152203108461729_809245696_n.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15055" y="3650518"/>
            <a:ext cx="420579" cy="420579"/>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21471" y="3605189"/>
            <a:ext cx="549167" cy="54916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99250" y="4036863"/>
            <a:ext cx="1226462" cy="613231"/>
          </a:xfrm>
          <a:prstGeom prst="rect">
            <a:avLst/>
          </a:prstGeom>
        </p:spPr>
      </p:pic>
      <p:sp>
        <p:nvSpPr>
          <p:cNvPr id="12" name="TextBox 11"/>
          <p:cNvSpPr txBox="1"/>
          <p:nvPr/>
        </p:nvSpPr>
        <p:spPr>
          <a:xfrm>
            <a:off x="515063" y="5722888"/>
            <a:ext cx="1223412" cy="276999"/>
          </a:xfrm>
          <a:prstGeom prst="rect">
            <a:avLst/>
          </a:prstGeom>
          <a:noFill/>
        </p:spPr>
        <p:txBody>
          <a:bodyPr wrap="none" rtlCol="0">
            <a:spAutoFit/>
          </a:bodyPr>
          <a:lstStyle/>
          <a:p>
            <a:r>
              <a:rPr lang="en-US" sz="1200" dirty="0" smtClean="0"/>
              <a:t>technical bundle</a:t>
            </a:r>
            <a:endParaRPr lang="en-US" sz="1200" dirty="0"/>
          </a:p>
        </p:txBody>
      </p:sp>
      <p:sp>
        <p:nvSpPr>
          <p:cNvPr id="32" name="TextBox 31"/>
          <p:cNvSpPr txBox="1"/>
          <p:nvPr/>
        </p:nvSpPr>
        <p:spPr>
          <a:xfrm>
            <a:off x="5163128" y="4204977"/>
            <a:ext cx="1262861" cy="276999"/>
          </a:xfrm>
          <a:prstGeom prst="rect">
            <a:avLst/>
          </a:prstGeom>
          <a:noFill/>
        </p:spPr>
        <p:txBody>
          <a:bodyPr wrap="none" rtlCol="0">
            <a:spAutoFit/>
          </a:bodyPr>
          <a:lstStyle/>
          <a:p>
            <a:r>
              <a:rPr lang="en-US" sz="1200" dirty="0" smtClean="0"/>
              <a:t>economic bundle</a:t>
            </a:r>
            <a:endParaRPr lang="en-US" sz="1200" dirty="0"/>
          </a:p>
        </p:txBody>
      </p:sp>
    </p:spTree>
    <p:extLst>
      <p:ext uri="{BB962C8B-B14F-4D97-AF65-F5344CB8AC3E}">
        <p14:creationId xmlns:p14="http://schemas.microsoft.com/office/powerpoint/2010/main" val="120618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Switches are ageing</a:t>
            </a:r>
            <a:endParaRPr lang="en-US" dirty="0"/>
          </a:p>
        </p:txBody>
      </p:sp>
      <p:pic>
        <p:nvPicPr>
          <p:cNvPr id="5" name="Picture 4" descr="dms1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7008" y="1878286"/>
            <a:ext cx="3139136" cy="4179324"/>
          </a:xfrm>
          <a:prstGeom prst="rect">
            <a:avLst/>
          </a:prstGeom>
        </p:spPr>
      </p:pic>
      <p:sp>
        <p:nvSpPr>
          <p:cNvPr id="6" name="TextBox 5"/>
          <p:cNvSpPr txBox="1"/>
          <p:nvPr/>
        </p:nvSpPr>
        <p:spPr>
          <a:xfrm>
            <a:off x="5496539" y="2305119"/>
            <a:ext cx="1259401" cy="646331"/>
          </a:xfrm>
          <a:prstGeom prst="rect">
            <a:avLst/>
          </a:prstGeom>
          <a:noFill/>
        </p:spPr>
        <p:txBody>
          <a:bodyPr wrap="square" rtlCol="0">
            <a:spAutoFit/>
          </a:bodyPr>
          <a:lstStyle/>
          <a:p>
            <a:r>
              <a:rPr lang="en-US" sz="3600" dirty="0" smtClean="0"/>
              <a:t>1979</a:t>
            </a:r>
            <a:endParaRPr lang="en-US" sz="3600" dirty="0"/>
          </a:p>
        </p:txBody>
      </p:sp>
      <p:sp>
        <p:nvSpPr>
          <p:cNvPr id="7" name="TextBox 6"/>
          <p:cNvSpPr txBox="1"/>
          <p:nvPr/>
        </p:nvSpPr>
        <p:spPr>
          <a:xfrm>
            <a:off x="1237007" y="6096754"/>
            <a:ext cx="1711000" cy="369332"/>
          </a:xfrm>
          <a:prstGeom prst="rect">
            <a:avLst/>
          </a:prstGeom>
          <a:noFill/>
        </p:spPr>
        <p:txBody>
          <a:bodyPr wrap="none" rtlCol="0">
            <a:spAutoFit/>
          </a:bodyPr>
          <a:lstStyle/>
          <a:p>
            <a:r>
              <a:rPr lang="en-US" dirty="0" smtClean="0"/>
              <a:t>Nortel DMS-100</a:t>
            </a:r>
            <a:endParaRPr lang="en-US" dirty="0"/>
          </a:p>
        </p:txBody>
      </p:sp>
      <p:sp>
        <p:nvSpPr>
          <p:cNvPr id="8" name="TextBox 7"/>
          <p:cNvSpPr txBox="1"/>
          <p:nvPr/>
        </p:nvSpPr>
        <p:spPr>
          <a:xfrm>
            <a:off x="0" y="6607062"/>
            <a:ext cx="2713008" cy="261610"/>
          </a:xfrm>
          <a:prstGeom prst="rect">
            <a:avLst/>
          </a:prstGeom>
          <a:noFill/>
        </p:spPr>
        <p:txBody>
          <a:bodyPr wrap="none" rtlCol="0">
            <a:spAutoFit/>
          </a:bodyPr>
          <a:lstStyle/>
          <a:p>
            <a:r>
              <a:rPr lang="en-US" sz="1100" dirty="0"/>
              <a:t>http://</a:t>
            </a:r>
            <a:r>
              <a:rPr lang="en-US" sz="1100" dirty="0" err="1"/>
              <a:t>www.phworld.org</a:t>
            </a:r>
            <a:r>
              <a:rPr lang="en-US" sz="1100" dirty="0"/>
              <a:t>/switch/</a:t>
            </a:r>
            <a:r>
              <a:rPr lang="en-US" sz="1100" dirty="0" err="1"/>
              <a:t>ntess.htm</a:t>
            </a:r>
            <a:endParaRPr lang="en-US" sz="1100" dirty="0"/>
          </a:p>
        </p:txBody>
      </p:sp>
      <p:pic>
        <p:nvPicPr>
          <p:cNvPr id="9" name="Picture 8" descr="nt6x.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2914" y="3393650"/>
            <a:ext cx="3208054" cy="2482540"/>
          </a:xfrm>
          <a:prstGeom prst="rect">
            <a:avLst/>
          </a:prstGeom>
        </p:spPr>
      </p:pic>
      <p:sp>
        <p:nvSpPr>
          <p:cNvPr id="2" name="Footer Placeholder 1"/>
          <p:cNvSpPr>
            <a:spLocks noGrp="1"/>
          </p:cNvSpPr>
          <p:nvPr>
            <p:ph type="ftr" sz="quarter" idx="11"/>
          </p:nvPr>
        </p:nvSpPr>
        <p:spPr/>
        <p:txBody>
          <a:bodyPr/>
          <a:lstStyle/>
          <a:p>
            <a:r>
              <a:rPr lang="en-US" smtClean="0"/>
              <a:t>Georgetown CBPP/S2ERC</a:t>
            </a:r>
            <a:endParaRPr lang="en-US"/>
          </a:p>
        </p:txBody>
      </p:sp>
      <p:sp>
        <p:nvSpPr>
          <p:cNvPr id="10" name="Slide Number Placeholder 9"/>
          <p:cNvSpPr>
            <a:spLocks noGrp="1"/>
          </p:cNvSpPr>
          <p:nvPr>
            <p:ph type="sldNum" sz="quarter" idx="12"/>
          </p:nvPr>
        </p:nvSpPr>
        <p:spPr/>
        <p:txBody>
          <a:bodyPr/>
          <a:lstStyle/>
          <a:p>
            <a:fld id="{75C3118D-CD60-C448-AB88-7EFEB60ADC5A}" type="slidenum">
              <a:rPr lang="en-US" smtClean="0"/>
              <a:t>9</a:t>
            </a:fld>
            <a:endParaRPr lang="en-US"/>
          </a:p>
        </p:txBody>
      </p:sp>
      <p:sp>
        <p:nvSpPr>
          <p:cNvPr id="3" name="Date Placeholder 2"/>
          <p:cNvSpPr>
            <a:spLocks noGrp="1"/>
          </p:cNvSpPr>
          <p:nvPr>
            <p:ph type="dt" sz="half" idx="10"/>
          </p:nvPr>
        </p:nvSpPr>
        <p:spPr/>
        <p:txBody>
          <a:bodyPr/>
          <a:lstStyle/>
          <a:p>
            <a:r>
              <a:rPr lang="en-US" smtClean="0"/>
              <a:t>6/24/15</a:t>
            </a:r>
            <a:endParaRPr lang="en-US"/>
          </a:p>
        </p:txBody>
      </p:sp>
    </p:spTree>
    <p:extLst>
      <p:ext uri="{BB962C8B-B14F-4D97-AF65-F5344CB8AC3E}">
        <p14:creationId xmlns:p14="http://schemas.microsoft.com/office/powerpoint/2010/main" val="21525785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2015-NANC 06.potx</Template>
  <TotalTime>5845</TotalTime>
  <Words>4064</Words>
  <Application>Microsoft Macintosh PowerPoint</Application>
  <PresentationFormat>On-screen Show (4:3)</PresentationFormat>
  <Paragraphs>961</Paragraphs>
  <Slides>71</Slides>
  <Notes>10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Retrospect</vt:lpstr>
      <vt:lpstr>IP Transition: Why aren’t we there yet?</vt:lpstr>
      <vt:lpstr>Important issues I’ll skip</vt:lpstr>
      <vt:lpstr>But we’ll talk about</vt:lpstr>
      <vt:lpstr> Technology Transitions</vt:lpstr>
      <vt:lpstr>The three transitions</vt:lpstr>
      <vt:lpstr>Dividing the problem space</vt:lpstr>
      <vt:lpstr>What has changed?</vt:lpstr>
      <vt:lpstr>Stack transitions</vt:lpstr>
      <vt:lpstr>Switches are ageing</vt:lpstr>
      <vt:lpstr>How do we transition legacy services?</vt:lpstr>
      <vt:lpstr>Could carrier voice fade?</vt:lpstr>
      <vt:lpstr>Identifiers</vt:lpstr>
      <vt:lpstr>Identifiers are boring &amp; critical</vt:lpstr>
      <vt:lpstr>Tower of Babble</vt:lpstr>
      <vt:lpstr>Phone number evolution</vt:lpstr>
      <vt:lpstr>Communication identifiers</vt:lpstr>
      <vt:lpstr>Communication identifiers</vt:lpstr>
      <vt:lpstr>Phone numbers for machines?</vt:lpstr>
      <vt:lpstr>Phone numbers are valuable</vt:lpstr>
      <vt:lpstr>Number administration is baroque</vt:lpstr>
      <vt:lpstr>Reconsider assumptions?</vt:lpstr>
      <vt:lpstr>Dialing plans can be confusing</vt:lpstr>
      <vt:lpstr>Sample policy variables</vt:lpstr>
      <vt:lpstr>Additional numbering uses?</vt:lpstr>
      <vt:lpstr>Big picture</vt:lpstr>
      <vt:lpstr>Country dialing codes</vt:lpstr>
      <vt:lpstr>Architecture 1: tree</vt:lpstr>
      <vt:lpstr>Architecture 2: mesh + tree</vt:lpstr>
      <vt:lpstr>Number meta-data (examples)</vt:lpstr>
      <vt:lpstr>Porting: end user initiated</vt:lpstr>
      <vt:lpstr>IETF MODERN</vt:lpstr>
      <vt:lpstr>IETF MODERN charter</vt:lpstr>
      <vt:lpstr>IETF MODERN charter</vt:lpstr>
      <vt:lpstr>Pre-MODERN prototype</vt:lpstr>
      <vt:lpstr>Prototype</vt:lpstr>
      <vt:lpstr>Prototype</vt:lpstr>
      <vt:lpstr>Reducing Public Nuisance #1</vt:lpstr>
      <vt:lpstr>PowerPoint Presentation</vt:lpstr>
      <vt:lpstr>PowerPoint Presentation</vt:lpstr>
      <vt:lpstr>Robocalls: 7 Roads to Happiness</vt:lpstr>
      <vt:lpstr>STIR (number signing) status</vt:lpstr>
      <vt:lpstr>Do Not Originate (DNO)</vt:lpstr>
      <vt:lpstr>DNO: How do numbers get onto the list?</vt:lpstr>
      <vt:lpstr>Automated call blocking</vt:lpstr>
      <vt:lpstr>Caller name (CNAM) improvements</vt:lpstr>
      <vt:lpstr>911 in an all-IP world</vt:lpstr>
      <vt:lpstr>911 deployment challenges</vt:lpstr>
      <vt:lpstr>Text-to-911</vt:lpstr>
      <vt:lpstr>Caller location</vt:lpstr>
      <vt:lpstr>Alternative 911 network models</vt:lpstr>
      <vt:lpstr>Alternative network models</vt:lpstr>
      <vt:lpstr>Alternative network models</vt:lpstr>
      <vt:lpstr>Functionally-equivalent communication</vt:lpstr>
      <vt:lpstr>Conclusion</vt:lpstr>
      <vt:lpstr>Backup</vt:lpstr>
      <vt:lpstr>LERG</vt:lpstr>
      <vt:lpstr>Number porting models: token</vt:lpstr>
      <vt:lpstr>Porting: confirmation-based</vt:lpstr>
      <vt:lpstr>Key management options</vt:lpstr>
      <vt:lpstr>Certificate models</vt:lpstr>
      <vt:lpstr>Residential access</vt:lpstr>
      <vt:lpstr>International routing</vt:lpstr>
      <vt:lpstr>State transitions</vt:lpstr>
      <vt:lpstr>Complexity kills</vt:lpstr>
      <vt:lpstr>How to ensure correctness</vt:lpstr>
      <vt:lpstr>Robocall prohibitions</vt:lpstr>
      <vt:lpstr>How to prevent…</vt:lpstr>
      <vt:lpstr>Validation: assignment with delegation</vt:lpstr>
      <vt:lpstr>Improving caller name reliability</vt:lpstr>
      <vt:lpstr>Generational surprises</vt:lpstr>
      <vt:lpstr>IMS /VoLTE</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Transitions: Numbering</dc:title>
  <dc:creator>Henning Schulzrinne</dc:creator>
  <cp:lastModifiedBy>Henning Schulzrinne</cp:lastModifiedBy>
  <cp:revision>151</cp:revision>
  <dcterms:created xsi:type="dcterms:W3CDTF">2012-09-23T02:32:56Z</dcterms:created>
  <dcterms:modified xsi:type="dcterms:W3CDTF">2015-06-25T21:36:04Z</dcterms:modified>
</cp:coreProperties>
</file>