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9" r:id="rId4"/>
    <p:sldId id="271" r:id="rId5"/>
    <p:sldId id="276" r:id="rId6"/>
    <p:sldId id="266" r:id="rId7"/>
    <p:sldId id="258" r:id="rId8"/>
    <p:sldId id="267" r:id="rId9"/>
    <p:sldId id="268" r:id="rId10"/>
    <p:sldId id="269" r:id="rId11"/>
    <p:sldId id="270" r:id="rId12"/>
    <p:sldId id="272" r:id="rId13"/>
    <p:sldId id="273" r:id="rId14"/>
    <p:sldId id="260" r:id="rId15"/>
    <p:sldId id="261" r:id="rId16"/>
    <p:sldId id="262" r:id="rId17"/>
    <p:sldId id="263" r:id="rId18"/>
    <p:sldId id="264" r:id="rId19"/>
    <p:sldId id="265" r:id="rId20"/>
    <p:sldId id="274" r:id="rId21"/>
    <p:sldId id="275" r:id="rId22"/>
    <p:sldId id="278" r:id="rId23"/>
    <p:sldId id="259" r:id="rId24"/>
    <p:sldId id="277" r:id="rId25"/>
    <p:sldId id="28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EE826-6D74-4949-B2AE-A0B8B3802DA3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A88CC-C4A5-BB40-85B1-18C44B9A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3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329D-07CD-344A-A0DD-FDBA3E4CFAEA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01B2-A4DF-E949-9ACF-FC77D3E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2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1B2-A4DF-E949-9ACF-FC77D3EEC2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voices.canonical.com</a:t>
            </a:r>
            <a:r>
              <a:rPr lang="en-US" dirty="0" smtClean="0"/>
              <a:t>/</a:t>
            </a:r>
            <a:r>
              <a:rPr lang="en-US" dirty="0" err="1" smtClean="0"/>
              <a:t>jussi.pakkanen</a:t>
            </a:r>
            <a:r>
              <a:rPr lang="en-US" dirty="0" smtClean="0"/>
              <a:t>/files/2012/01/</a:t>
            </a:r>
            <a:r>
              <a:rPr lang="en-US" dirty="0" err="1" smtClean="0"/>
              <a:t>synaptics-statemachine.png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/en/9/9c/</a:t>
            </a:r>
            <a:r>
              <a:rPr lang="en-US" dirty="0" err="1" smtClean="0"/>
              <a:t>TISPAN_IMS_Reference_Architecture.png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1B2-A4DF-E949-9ACF-FC77D3EEC2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Techcrunch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9857-1D11-8D42-9E06-999AECDD5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9857-1D11-8D42-9E06-999AECDD5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3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T-Mobile 2010</a:t>
            </a:r>
          </a:p>
          <a:p>
            <a:r>
              <a:rPr lang="en-US" dirty="0" smtClean="0"/>
              <a:t>AT&amp;T</a:t>
            </a:r>
            <a:r>
              <a:rPr lang="en-US" baseline="0" dirty="0" smtClean="0"/>
              <a:t> data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www.nowsms.com</a:t>
            </a:r>
            <a:r>
              <a:rPr lang="en-US" dirty="0" smtClean="0"/>
              <a:t>/discus/messages/12/8500.html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alcatel-lucent.com</a:t>
            </a:r>
            <a:r>
              <a:rPr lang="en-US" dirty="0" smtClean="0"/>
              <a:t>/enrich/v1i12007/article_c4a4.html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1B2-A4DF-E949-9ACF-FC77D3EEC2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www.statisticbrain.com</a:t>
            </a:r>
            <a:r>
              <a:rPr lang="en-US" dirty="0" smtClean="0"/>
              <a:t>/cell-phone-tower-statistics/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ir.sbasite.com</a:t>
            </a:r>
            <a:r>
              <a:rPr lang="en-US" dirty="0" smtClean="0"/>
              <a:t>/</a:t>
            </a:r>
            <a:r>
              <a:rPr lang="en-US" dirty="0" err="1" smtClean="0"/>
              <a:t>releasedetail.cfm?ReleaseID</a:t>
            </a:r>
            <a:r>
              <a:rPr lang="en-US" dirty="0" smtClean="0"/>
              <a:t>=908348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1B2-A4DF-E949-9ACF-FC77D3EEC2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6528-4BBD-4E44-BDE7-A1ABBB972728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41F1-10D1-BC4E-B68A-FD06743BB837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23F1-E7A4-4944-94BD-FE069817D132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7000-0B3D-DC49-96B5-D37B966E8313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197-1584-5844-A3D4-0C10403DACE3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5C4-CA08-B64C-931A-65D5530ED23A}" type="datetime1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53AF-1CC2-404C-BD20-2C42D1378303}" type="datetime1">
              <a:rPr lang="en-US" smtClean="0"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551A-43C7-5B4B-BD04-E8228862A8AA}" type="datetime1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ED54-3C30-904F-BF3B-80AD83ED89B8}" type="datetime1">
              <a:rPr lang="en-US" smtClean="0"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AFE3-B127-E44F-8630-91C4D25EB1B1}" type="datetime1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EB9D-C127-3440-BC26-E0E106C09DA6}" type="datetime1">
              <a:rPr lang="en-US" smtClean="0"/>
              <a:t>5/25/15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5G Summit May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79FC14-34F7-7143-850B-2F799CD438AB}" type="datetime1">
              <a:rPr lang="en-US" smtClean="0"/>
              <a:t>5/25/15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jpeg"/><Relationship Id="rId5" Type="http://schemas.openxmlformats.org/officeDocument/2006/relationships/image" Target="../media/image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22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2209953"/>
            <a:ext cx="6635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5G: What can we learn from the previous four generations?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3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simplest network?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4316051" y="1628804"/>
            <a:ext cx="1021496" cy="1101400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AAA</a:t>
            </a:r>
            <a:endParaRPr lang="en-US" sz="1600" dirty="0"/>
          </a:p>
        </p:txBody>
      </p:sp>
      <p:sp>
        <p:nvSpPr>
          <p:cNvPr id="5" name="Can 4"/>
          <p:cNvSpPr/>
          <p:nvPr/>
        </p:nvSpPr>
        <p:spPr>
          <a:xfrm>
            <a:off x="5521696" y="1598948"/>
            <a:ext cx="1021496" cy="1101400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HLR</a:t>
            </a:r>
          </a:p>
          <a:p>
            <a:pPr algn="ctr"/>
            <a:r>
              <a:rPr lang="en-US" sz="1600" dirty="0" smtClean="0"/>
              <a:t>(?)</a:t>
            </a:r>
            <a:endParaRPr lang="en-US" sz="1600" dirty="0"/>
          </a:p>
        </p:txBody>
      </p:sp>
      <p:sp>
        <p:nvSpPr>
          <p:cNvPr id="6" name="Cloud 5"/>
          <p:cNvSpPr/>
          <p:nvPr/>
        </p:nvSpPr>
        <p:spPr>
          <a:xfrm>
            <a:off x="1417211" y="3625699"/>
            <a:ext cx="2135018" cy="112267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IPv6 access</a:t>
            </a:r>
          </a:p>
          <a:p>
            <a:pPr algn="ctr"/>
            <a:r>
              <a:rPr lang="en-US" sz="1400" dirty="0" smtClean="0"/>
              <a:t>(any network)</a:t>
            </a:r>
            <a:endParaRPr lang="en-US" sz="1400" dirty="0"/>
          </a:p>
        </p:txBody>
      </p:sp>
      <p:sp>
        <p:nvSpPr>
          <p:cNvPr id="8" name="Can 7"/>
          <p:cNvSpPr/>
          <p:nvPr/>
        </p:nvSpPr>
        <p:spPr>
          <a:xfrm>
            <a:off x="2760799" y="4674757"/>
            <a:ext cx="727011" cy="530859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DHCP</a:t>
            </a:r>
            <a:endParaRPr lang="en-US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5363" y="3401905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Can 10"/>
          <p:cNvSpPr/>
          <p:nvPr/>
        </p:nvSpPr>
        <p:spPr>
          <a:xfrm>
            <a:off x="7293669" y="3401905"/>
            <a:ext cx="905907" cy="77528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registrar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9" y="5103175"/>
            <a:ext cx="1312082" cy="794903"/>
          </a:xfrm>
          <a:prstGeom prst="rect">
            <a:avLst/>
          </a:prstGeom>
        </p:spPr>
      </p:pic>
      <p:sp>
        <p:nvSpPr>
          <p:cNvPr id="14" name="Bent Arrow 13"/>
          <p:cNvSpPr/>
          <p:nvPr/>
        </p:nvSpPr>
        <p:spPr>
          <a:xfrm>
            <a:off x="561363" y="3828149"/>
            <a:ext cx="1082016" cy="1205499"/>
          </a:xfrm>
          <a:custGeom>
            <a:avLst/>
            <a:gdLst>
              <a:gd name="connsiteX0" fmla="*/ 0 w 1082016"/>
              <a:gd name="connsiteY0" fmla="*/ 1205499 h 1205499"/>
              <a:gd name="connsiteX1" fmla="*/ 0 w 1082016"/>
              <a:gd name="connsiteY1" fmla="*/ 608634 h 1205499"/>
              <a:gd name="connsiteX2" fmla="*/ 473382 w 1082016"/>
              <a:gd name="connsiteY2" fmla="*/ 135252 h 1205499"/>
              <a:gd name="connsiteX3" fmla="*/ 811512 w 1082016"/>
              <a:gd name="connsiteY3" fmla="*/ 135252 h 1205499"/>
              <a:gd name="connsiteX4" fmla="*/ 811512 w 1082016"/>
              <a:gd name="connsiteY4" fmla="*/ 0 h 1205499"/>
              <a:gd name="connsiteX5" fmla="*/ 1082016 w 1082016"/>
              <a:gd name="connsiteY5" fmla="*/ 270504 h 1205499"/>
              <a:gd name="connsiteX6" fmla="*/ 811512 w 1082016"/>
              <a:gd name="connsiteY6" fmla="*/ 541008 h 1205499"/>
              <a:gd name="connsiteX7" fmla="*/ 811512 w 1082016"/>
              <a:gd name="connsiteY7" fmla="*/ 405756 h 1205499"/>
              <a:gd name="connsiteX8" fmla="*/ 473382 w 1082016"/>
              <a:gd name="connsiteY8" fmla="*/ 405756 h 1205499"/>
              <a:gd name="connsiteX9" fmla="*/ 270504 w 1082016"/>
              <a:gd name="connsiteY9" fmla="*/ 608634 h 1205499"/>
              <a:gd name="connsiteX10" fmla="*/ 270504 w 1082016"/>
              <a:gd name="connsiteY10" fmla="*/ 1205499 h 1205499"/>
              <a:gd name="connsiteX11" fmla="*/ 0 w 1082016"/>
              <a:gd name="connsiteY11" fmla="*/ 1205499 h 1205499"/>
              <a:gd name="connsiteX0" fmla="*/ 0 w 1082016"/>
              <a:gd name="connsiteY0" fmla="*/ 1205499 h 1205499"/>
              <a:gd name="connsiteX1" fmla="*/ 0 w 1082016"/>
              <a:gd name="connsiteY1" fmla="*/ 608634 h 1205499"/>
              <a:gd name="connsiteX2" fmla="*/ 473382 w 1082016"/>
              <a:gd name="connsiteY2" fmla="*/ 135252 h 1205499"/>
              <a:gd name="connsiteX3" fmla="*/ 811512 w 1082016"/>
              <a:gd name="connsiteY3" fmla="*/ 135252 h 1205499"/>
              <a:gd name="connsiteX4" fmla="*/ 811512 w 1082016"/>
              <a:gd name="connsiteY4" fmla="*/ 0 h 1205499"/>
              <a:gd name="connsiteX5" fmla="*/ 1082016 w 1082016"/>
              <a:gd name="connsiteY5" fmla="*/ 270504 h 1205499"/>
              <a:gd name="connsiteX6" fmla="*/ 811512 w 1082016"/>
              <a:gd name="connsiteY6" fmla="*/ 541008 h 1205499"/>
              <a:gd name="connsiteX7" fmla="*/ 811512 w 1082016"/>
              <a:gd name="connsiteY7" fmla="*/ 405756 h 1205499"/>
              <a:gd name="connsiteX8" fmla="*/ 473382 w 1082016"/>
              <a:gd name="connsiteY8" fmla="*/ 405756 h 1205499"/>
              <a:gd name="connsiteX9" fmla="*/ 169275 w 1082016"/>
              <a:gd name="connsiteY9" fmla="*/ 608634 h 1205499"/>
              <a:gd name="connsiteX10" fmla="*/ 270504 w 1082016"/>
              <a:gd name="connsiteY10" fmla="*/ 1205499 h 1205499"/>
              <a:gd name="connsiteX11" fmla="*/ 0 w 1082016"/>
              <a:gd name="connsiteY11" fmla="*/ 1205499 h 1205499"/>
              <a:gd name="connsiteX0" fmla="*/ 0 w 1082016"/>
              <a:gd name="connsiteY0" fmla="*/ 1205499 h 1205499"/>
              <a:gd name="connsiteX1" fmla="*/ 0 w 1082016"/>
              <a:gd name="connsiteY1" fmla="*/ 608634 h 1205499"/>
              <a:gd name="connsiteX2" fmla="*/ 473382 w 1082016"/>
              <a:gd name="connsiteY2" fmla="*/ 135252 h 1205499"/>
              <a:gd name="connsiteX3" fmla="*/ 811512 w 1082016"/>
              <a:gd name="connsiteY3" fmla="*/ 135252 h 1205499"/>
              <a:gd name="connsiteX4" fmla="*/ 811512 w 1082016"/>
              <a:gd name="connsiteY4" fmla="*/ 0 h 1205499"/>
              <a:gd name="connsiteX5" fmla="*/ 1082016 w 1082016"/>
              <a:gd name="connsiteY5" fmla="*/ 270504 h 1205499"/>
              <a:gd name="connsiteX6" fmla="*/ 811512 w 1082016"/>
              <a:gd name="connsiteY6" fmla="*/ 541008 h 1205499"/>
              <a:gd name="connsiteX7" fmla="*/ 811512 w 1082016"/>
              <a:gd name="connsiteY7" fmla="*/ 405756 h 1205499"/>
              <a:gd name="connsiteX8" fmla="*/ 473382 w 1082016"/>
              <a:gd name="connsiteY8" fmla="*/ 405756 h 1205499"/>
              <a:gd name="connsiteX9" fmla="*/ 169275 w 1082016"/>
              <a:gd name="connsiteY9" fmla="*/ 608634 h 1205499"/>
              <a:gd name="connsiteX10" fmla="*/ 160072 w 1082016"/>
              <a:gd name="connsiteY10" fmla="*/ 1205499 h 1205499"/>
              <a:gd name="connsiteX11" fmla="*/ 0 w 1082016"/>
              <a:gd name="connsiteY11" fmla="*/ 1205499 h 1205499"/>
              <a:gd name="connsiteX0" fmla="*/ 0 w 1082016"/>
              <a:gd name="connsiteY0" fmla="*/ 1205499 h 1205499"/>
              <a:gd name="connsiteX1" fmla="*/ 0 w 1082016"/>
              <a:gd name="connsiteY1" fmla="*/ 608634 h 1205499"/>
              <a:gd name="connsiteX2" fmla="*/ 473382 w 1082016"/>
              <a:gd name="connsiteY2" fmla="*/ 135252 h 1205499"/>
              <a:gd name="connsiteX3" fmla="*/ 811512 w 1082016"/>
              <a:gd name="connsiteY3" fmla="*/ 135252 h 1205499"/>
              <a:gd name="connsiteX4" fmla="*/ 811512 w 1082016"/>
              <a:gd name="connsiteY4" fmla="*/ 0 h 1205499"/>
              <a:gd name="connsiteX5" fmla="*/ 1082016 w 1082016"/>
              <a:gd name="connsiteY5" fmla="*/ 270504 h 1205499"/>
              <a:gd name="connsiteX6" fmla="*/ 811512 w 1082016"/>
              <a:gd name="connsiteY6" fmla="*/ 541008 h 1205499"/>
              <a:gd name="connsiteX7" fmla="*/ 811512 w 1082016"/>
              <a:gd name="connsiteY7" fmla="*/ 405756 h 1205499"/>
              <a:gd name="connsiteX8" fmla="*/ 482585 w 1082016"/>
              <a:gd name="connsiteY8" fmla="*/ 313734 h 1205499"/>
              <a:gd name="connsiteX9" fmla="*/ 169275 w 1082016"/>
              <a:gd name="connsiteY9" fmla="*/ 608634 h 1205499"/>
              <a:gd name="connsiteX10" fmla="*/ 160072 w 1082016"/>
              <a:gd name="connsiteY10" fmla="*/ 1205499 h 1205499"/>
              <a:gd name="connsiteX11" fmla="*/ 0 w 1082016"/>
              <a:gd name="connsiteY11" fmla="*/ 1205499 h 1205499"/>
              <a:gd name="connsiteX0" fmla="*/ 0 w 1082016"/>
              <a:gd name="connsiteY0" fmla="*/ 1205499 h 1205499"/>
              <a:gd name="connsiteX1" fmla="*/ 0 w 1082016"/>
              <a:gd name="connsiteY1" fmla="*/ 608634 h 1205499"/>
              <a:gd name="connsiteX2" fmla="*/ 473382 w 1082016"/>
              <a:gd name="connsiteY2" fmla="*/ 135252 h 1205499"/>
              <a:gd name="connsiteX3" fmla="*/ 811512 w 1082016"/>
              <a:gd name="connsiteY3" fmla="*/ 135252 h 1205499"/>
              <a:gd name="connsiteX4" fmla="*/ 811512 w 1082016"/>
              <a:gd name="connsiteY4" fmla="*/ 0 h 1205499"/>
              <a:gd name="connsiteX5" fmla="*/ 1082016 w 1082016"/>
              <a:gd name="connsiteY5" fmla="*/ 270504 h 1205499"/>
              <a:gd name="connsiteX6" fmla="*/ 811512 w 1082016"/>
              <a:gd name="connsiteY6" fmla="*/ 541008 h 1205499"/>
              <a:gd name="connsiteX7" fmla="*/ 820715 w 1082016"/>
              <a:gd name="connsiteY7" fmla="*/ 313733 h 1205499"/>
              <a:gd name="connsiteX8" fmla="*/ 482585 w 1082016"/>
              <a:gd name="connsiteY8" fmla="*/ 313734 h 1205499"/>
              <a:gd name="connsiteX9" fmla="*/ 169275 w 1082016"/>
              <a:gd name="connsiteY9" fmla="*/ 608634 h 1205499"/>
              <a:gd name="connsiteX10" fmla="*/ 160072 w 1082016"/>
              <a:gd name="connsiteY10" fmla="*/ 1205499 h 1205499"/>
              <a:gd name="connsiteX11" fmla="*/ 0 w 1082016"/>
              <a:gd name="connsiteY11" fmla="*/ 1205499 h 12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2016" h="1205499">
                <a:moveTo>
                  <a:pt x="0" y="1205499"/>
                </a:moveTo>
                <a:lnTo>
                  <a:pt x="0" y="608634"/>
                </a:lnTo>
                <a:cubicBezTo>
                  <a:pt x="0" y="347192"/>
                  <a:pt x="211940" y="135252"/>
                  <a:pt x="473382" y="135252"/>
                </a:cubicBezTo>
                <a:lnTo>
                  <a:pt x="811512" y="135252"/>
                </a:lnTo>
                <a:lnTo>
                  <a:pt x="811512" y="0"/>
                </a:lnTo>
                <a:lnTo>
                  <a:pt x="1082016" y="270504"/>
                </a:lnTo>
                <a:lnTo>
                  <a:pt x="811512" y="541008"/>
                </a:lnTo>
                <a:lnTo>
                  <a:pt x="820715" y="313733"/>
                </a:lnTo>
                <a:lnTo>
                  <a:pt x="482585" y="313734"/>
                </a:lnTo>
                <a:cubicBezTo>
                  <a:pt x="370539" y="313734"/>
                  <a:pt x="169275" y="496588"/>
                  <a:pt x="169275" y="608634"/>
                </a:cubicBezTo>
                <a:lnTo>
                  <a:pt x="160072" y="1205499"/>
                </a:lnTo>
                <a:lnTo>
                  <a:pt x="0" y="1205499"/>
                </a:lnTo>
                <a:close/>
              </a:path>
            </a:pathLst>
          </a:cu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743" y="2509974"/>
            <a:ext cx="2948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characteristics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IP address</a:t>
            </a:r>
          </a:p>
          <a:p>
            <a:r>
              <a:rPr lang="en-US" dirty="0" smtClean="0"/>
              <a:t>AAA (incl. payment)</a:t>
            </a:r>
          </a:p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316051" y="4674757"/>
            <a:ext cx="1021496" cy="1101400"/>
          </a:xfrm>
          <a:prstGeom prst="can">
            <a:avLst/>
          </a:prstGeom>
          <a:solidFill>
            <a:srgbClr val="00808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network</a:t>
            </a:r>
          </a:p>
          <a:p>
            <a:pPr algn="ctr"/>
            <a:r>
              <a:rPr lang="en-US" sz="1600" dirty="0" smtClean="0"/>
              <a:t>resources</a:t>
            </a:r>
            <a:endParaRPr lang="en-US" sz="1600" dirty="0"/>
          </a:p>
        </p:txBody>
      </p:sp>
      <p:cxnSp>
        <p:nvCxnSpPr>
          <p:cNvPr id="18" name="Elbow Connector 17"/>
          <p:cNvCxnSpPr>
            <a:stCxn id="6" idx="0"/>
            <a:endCxn id="4" idx="3"/>
          </p:cNvCxnSpPr>
          <p:nvPr/>
        </p:nvCxnSpPr>
        <p:spPr>
          <a:xfrm flipV="1">
            <a:off x="3550450" y="2730204"/>
            <a:ext cx="1276349" cy="1456834"/>
          </a:xfrm>
          <a:prstGeom prst="bentConnector2">
            <a:avLst/>
          </a:prstGeom>
          <a:ln w="44450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0"/>
            <a:endCxn id="5" idx="3"/>
          </p:cNvCxnSpPr>
          <p:nvPr/>
        </p:nvCxnSpPr>
        <p:spPr>
          <a:xfrm flipV="1">
            <a:off x="3550450" y="2700348"/>
            <a:ext cx="2481994" cy="1486690"/>
          </a:xfrm>
          <a:prstGeom prst="bentConnector2">
            <a:avLst/>
          </a:prstGeom>
          <a:ln w="44450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95784" y="3710303"/>
            <a:ext cx="2839579" cy="0"/>
          </a:xfrm>
          <a:prstGeom prst="straightConnector1">
            <a:avLst/>
          </a:prstGeom>
          <a:ln w="381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0"/>
            <a:endCxn id="16" idx="1"/>
          </p:cNvCxnSpPr>
          <p:nvPr/>
        </p:nvCxnSpPr>
        <p:spPr>
          <a:xfrm>
            <a:off x="3550450" y="4187038"/>
            <a:ext cx="1276349" cy="487719"/>
          </a:xfrm>
          <a:prstGeom prst="bentConnector2">
            <a:avLst/>
          </a:prstGeom>
          <a:ln w="44450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712" y="6229866"/>
            <a:ext cx="502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one subscriber, multiple devices, multiple providers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79" y="5336633"/>
            <a:ext cx="828800" cy="5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need mobility?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972374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likely to have access provider diversity</a:t>
            </a:r>
          </a:p>
          <a:p>
            <a:pPr lvl="1"/>
            <a:r>
              <a:rPr lang="en-US" dirty="0" smtClean="0"/>
              <a:t>what is expected lifetime of IP address?</a:t>
            </a:r>
          </a:p>
          <a:p>
            <a:r>
              <a:rPr lang="en-US" dirty="0" smtClean="0"/>
              <a:t>PMIP and MIP complex</a:t>
            </a:r>
          </a:p>
          <a:p>
            <a:pPr lvl="1"/>
            <a:r>
              <a:rPr lang="en-US" dirty="0" smtClean="0"/>
              <a:t>need to re-create application-layer security at L3</a:t>
            </a:r>
          </a:p>
          <a:p>
            <a:r>
              <a:rPr lang="en-US" dirty="0" smtClean="0"/>
              <a:t>not really needed for HTTP video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mTCP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or HTTP restart?</a:t>
            </a:r>
          </a:p>
          <a:p>
            <a:r>
              <a:rPr lang="en-US" dirty="0" smtClean="0"/>
              <a:t>maybe not even for real-time media</a:t>
            </a:r>
          </a:p>
          <a:p>
            <a:pPr lvl="1"/>
            <a:r>
              <a:rPr lang="en-US" dirty="0" smtClean="0"/>
              <a:t>registrar for new-call reachability</a:t>
            </a:r>
          </a:p>
          <a:p>
            <a:pPr lvl="1"/>
            <a:r>
              <a:rPr lang="en-US" dirty="0" smtClean="0"/>
              <a:t>application layer (SIP) mobility for mid-call hand-off?</a:t>
            </a:r>
          </a:p>
          <a:p>
            <a:r>
              <a:rPr lang="en-US" dirty="0" smtClean="0"/>
              <a:t>or tunnels, tunnels everywhere?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199" y="1600200"/>
            <a:ext cx="3142374" cy="2356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144" y="2245357"/>
            <a:ext cx="1483867" cy="14838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Make the network location-aware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2G/3G/4G are location-ignorant: “I only know your cell sector”</a:t>
            </a:r>
          </a:p>
          <a:p>
            <a:r>
              <a:rPr lang="en-US" dirty="0" smtClean="0"/>
              <a:t>All mobile devices will be location-aware to the ~5 m</a:t>
            </a:r>
          </a:p>
          <a:p>
            <a:r>
              <a:rPr lang="en-US" dirty="0" smtClean="0"/>
              <a:t>Some know where they will likely be in the near future</a:t>
            </a:r>
          </a:p>
          <a:p>
            <a:pPr lvl="1"/>
            <a:r>
              <a:rPr lang="en-US" dirty="0" smtClean="0"/>
              <a:t>public transit</a:t>
            </a:r>
          </a:p>
          <a:p>
            <a:pPr lvl="1"/>
            <a:r>
              <a:rPr lang="en-US" dirty="0" smtClean="0"/>
              <a:t>road navigation systems</a:t>
            </a:r>
          </a:p>
          <a:p>
            <a:pPr lvl="1"/>
            <a:r>
              <a:rPr lang="en-US" dirty="0" smtClean="0">
                <a:sym typeface="Wingdings"/>
              </a:rPr>
              <a:t> predict access and hand-off</a:t>
            </a:r>
            <a:endParaRPr lang="en-US" dirty="0" smtClean="0"/>
          </a:p>
          <a:p>
            <a:r>
              <a:rPr lang="en-US" dirty="0" smtClean="0"/>
              <a:t>All devices will have multiple radios</a:t>
            </a:r>
          </a:p>
          <a:p>
            <a:pPr lvl="1"/>
            <a:r>
              <a:rPr lang="en-US" dirty="0" smtClean="0"/>
              <a:t>use macro cell network to query for local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enrollment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07" y="1308474"/>
            <a:ext cx="1719046" cy="1087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49" y="1159488"/>
            <a:ext cx="1483867" cy="1483867"/>
          </a:xfrm>
          <a:prstGeom prst="rect">
            <a:avLst/>
          </a:prstGeom>
        </p:spPr>
      </p:pic>
      <p:pic>
        <p:nvPicPr>
          <p:cNvPr id="7" name="Picture 6" descr="Callcent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56" y="2538564"/>
            <a:ext cx="2788920" cy="2087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86" y="2720955"/>
            <a:ext cx="1483867" cy="1483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897" y="5494027"/>
            <a:ext cx="1459840" cy="967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870" y="5223444"/>
            <a:ext cx="1483867" cy="148386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935719" y="5223445"/>
            <a:ext cx="1969371" cy="1238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14" y="5494027"/>
            <a:ext cx="1527627" cy="768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14" y="2492044"/>
            <a:ext cx="1095279" cy="820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169" y="2556348"/>
            <a:ext cx="1312082" cy="794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78" y="2054860"/>
            <a:ext cx="1921836" cy="1419077"/>
          </a:xfrm>
          <a:prstGeom prst="rect">
            <a:avLst/>
          </a:prstGeom>
        </p:spPr>
      </p:pic>
      <p:cxnSp>
        <p:nvCxnSpPr>
          <p:cNvPr id="17" name="Curved Connector 16"/>
          <p:cNvCxnSpPr>
            <a:stCxn id="14" idx="2"/>
            <a:endCxn id="15" idx="2"/>
          </p:cNvCxnSpPr>
          <p:nvPr/>
        </p:nvCxnSpPr>
        <p:spPr>
          <a:xfrm rot="5400000">
            <a:off x="6460110" y="2132837"/>
            <a:ext cx="122686" cy="2559514"/>
          </a:xfrm>
          <a:prstGeom prst="curvedConnector3">
            <a:avLst>
              <a:gd name="adj1" fmla="val 7063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5719" y="4204822"/>
            <a:ext cx="14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 access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4881724"/>
            <a:ext cx="1800016" cy="1737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07" y="4881724"/>
            <a:ext cx="1483867" cy="1483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0056" y="3910045"/>
            <a:ext cx="1240813" cy="783415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new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0013" cy="48006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Any new network technology will be justified on (finally) providing </a:t>
            </a:r>
            <a:r>
              <a:rPr lang="en-US" i="1" dirty="0" err="1" smtClean="0"/>
              <a:t>QoS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To succeed, they have to provide good-enough </a:t>
            </a:r>
            <a:r>
              <a:rPr lang="en-US" dirty="0" err="1" smtClean="0"/>
              <a:t>QoS</a:t>
            </a:r>
            <a:r>
              <a:rPr lang="en-US" dirty="0" smtClean="0"/>
              <a:t> for best effort</a:t>
            </a:r>
          </a:p>
          <a:p>
            <a:pPr lvl="1"/>
            <a:r>
              <a:rPr lang="en-US" dirty="0" smtClean="0"/>
              <a:t>at least with competition</a:t>
            </a:r>
          </a:p>
          <a:p>
            <a:r>
              <a:rPr lang="en-US" dirty="0" smtClean="0"/>
              <a:t>The business model for </a:t>
            </a:r>
            <a:r>
              <a:rPr lang="en-US" dirty="0" err="1" smtClean="0"/>
              <a:t>QoS</a:t>
            </a:r>
            <a:r>
              <a:rPr lang="en-US" dirty="0"/>
              <a:t> </a:t>
            </a:r>
            <a:r>
              <a:rPr lang="en-US" dirty="0" smtClean="0"/>
              <a:t>is difficult</a:t>
            </a:r>
          </a:p>
          <a:p>
            <a:pPr lvl="1"/>
            <a:r>
              <a:rPr lang="en-US" dirty="0" smtClean="0"/>
              <a:t>see bypass toll roads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is usually not accessible to applications</a:t>
            </a:r>
          </a:p>
          <a:p>
            <a:pPr lvl="1"/>
            <a:r>
              <a:rPr lang="en-US" dirty="0" smtClean="0"/>
              <a:t>or not end-to-end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213" y="1159486"/>
            <a:ext cx="4658008" cy="51187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/VoLTE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0" y="2144618"/>
            <a:ext cx="5323706" cy="2263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97790"/>
            <a:ext cx="3720314" cy="168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273" y="4821995"/>
            <a:ext cx="3225333" cy="1728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754" y="1417638"/>
            <a:ext cx="392645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IMS = It Mostly Speaks</a:t>
            </a:r>
          </a:p>
          <a:p>
            <a:r>
              <a:rPr lang="en-US" dirty="0" smtClean="0"/>
              <a:t>VoLTE = Voice-Only Later than Expected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 pricing – non-telecom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59" y="1769996"/>
            <a:ext cx="4837499" cy="19846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58" y="4225002"/>
            <a:ext cx="6363981" cy="872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9" y="6025083"/>
            <a:ext cx="895484" cy="447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182" y="1104274"/>
            <a:ext cx="2094738" cy="56335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526258" y="6514903"/>
            <a:ext cx="1100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BI, 1/13/2015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5G Summit May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8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Aggressive competitors compete on simplicity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643"/>
            <a:ext cx="9144000" cy="795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84" y="3088966"/>
            <a:ext cx="7566516" cy="1557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5G Summit May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5139124"/>
            <a:ext cx="5867400" cy="8128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868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investment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60C-E43B-1840-BD98-03E3E99080E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16390"/>
              </p:ext>
            </p:extLst>
          </p:nvPr>
        </p:nvGraphicFramePr>
        <p:xfrm>
          <a:off x="689244" y="1584076"/>
          <a:ext cx="7832344" cy="267902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58086"/>
                <a:gridCol w="1958086"/>
                <a:gridCol w="1958086"/>
                <a:gridCol w="1958086"/>
              </a:tblGrid>
              <a:tr h="758789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expenditures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585222">
                <a:tc>
                  <a:txBody>
                    <a:bodyPr/>
                    <a:lstStyle/>
                    <a:p>
                      <a:r>
                        <a:rPr lang="en-US" dirty="0" smtClean="0"/>
                        <a:t>Comcast (US)</a:t>
                      </a:r>
                    </a:p>
                    <a:p>
                      <a:r>
                        <a:rPr lang="en-US" dirty="0" smtClean="0"/>
                        <a:t>[3Q14]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$11.04B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$1.644B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</a:t>
                      </a:r>
                      <a:endParaRPr lang="en-US" dirty="0"/>
                    </a:p>
                  </a:txBody>
                  <a:tcPr/>
                </a:tc>
              </a:tr>
              <a:tr h="585222">
                <a:tc>
                  <a:txBody>
                    <a:bodyPr/>
                    <a:lstStyle/>
                    <a:p>
                      <a:r>
                        <a:rPr lang="en-US" dirty="0" smtClean="0"/>
                        <a:t>Telekom</a:t>
                      </a:r>
                      <a:r>
                        <a:rPr lang="en-US" baseline="0" dirty="0" smtClean="0"/>
                        <a:t> (DE)</a:t>
                      </a:r>
                    </a:p>
                    <a:p>
                      <a:r>
                        <a:rPr lang="en-US" baseline="0" dirty="0" smtClean="0"/>
                        <a:t>[3Q14]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€15.6B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$2.58B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</a:tr>
              <a:tr h="5852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Safaricom</a:t>
                      </a:r>
                      <a:r>
                        <a:rPr lang="en-US" baseline="0" dirty="0" smtClean="0"/>
                        <a:t> (KE)</a:t>
                      </a:r>
                    </a:p>
                    <a:p>
                      <a:r>
                        <a:rPr lang="en-US" baseline="0" dirty="0" smtClean="0"/>
                        <a:t>[H1FY15]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Ksh</a:t>
                      </a:r>
                      <a:r>
                        <a:rPr lang="en-US" dirty="0" smtClean="0"/>
                        <a:t> 79.34B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Ksh</a:t>
                      </a:r>
                      <a:r>
                        <a:rPr lang="en-US" dirty="0" smtClean="0"/>
                        <a:t> 12.37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4" y="4345002"/>
            <a:ext cx="5425114" cy="20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43884"/>
          </a:xfrm>
        </p:spPr>
        <p:txBody>
          <a:bodyPr/>
          <a:lstStyle/>
          <a:p>
            <a:r>
              <a:rPr lang="en-US" dirty="0" smtClean="0"/>
              <a:t>Technologist: A bit is a bit is a bit</a:t>
            </a:r>
          </a:p>
          <a:p>
            <a:r>
              <a:rPr lang="en-US" dirty="0" smtClean="0"/>
              <a:t>Economist: Some bits are more valuable than other bits</a:t>
            </a:r>
          </a:p>
          <a:p>
            <a:pPr lvl="1"/>
            <a:r>
              <a:rPr lang="en-US" dirty="0" smtClean="0"/>
              <a:t>e.g., $/bit(email) &gt;&gt; $/bit(video)</a:t>
            </a:r>
          </a:p>
          <a:p>
            <a:pPr lvl="1"/>
            <a:r>
              <a:rPr lang="en-US" dirty="0" smtClean="0"/>
              <a:t>no-</a:t>
            </a:r>
            <a:r>
              <a:rPr lang="en-US" dirty="0" err="1" smtClean="0"/>
              <a:t>QoS</a:t>
            </a:r>
            <a:r>
              <a:rPr lang="en-US" dirty="0" smtClean="0"/>
              <a:t> bits dominate in volume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E3B49D-3EAC-FA48-8317-73E198CCAC3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0597"/>
              </p:ext>
            </p:extLst>
          </p:nvPr>
        </p:nvGraphicFramePr>
        <p:xfrm>
          <a:off x="361613" y="3352192"/>
          <a:ext cx="771558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945"/>
                <a:gridCol w="1673034"/>
                <a:gridCol w="1024374"/>
                <a:gridCol w="1543118"/>
                <a:gridCol w="15431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 (13 kb/s GSM)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97.5 </a:t>
                      </a:r>
                      <a:r>
                        <a:rPr lang="en-US" dirty="0" err="1" smtClean="0"/>
                        <a:t>kB</a:t>
                      </a:r>
                      <a:r>
                        <a:rPr lang="en-US" dirty="0" smtClean="0"/>
                        <a:t>/minute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MMS (pictures)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300 KB, avg. 50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4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20 years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9" y="1417638"/>
            <a:ext cx="8051800" cy="436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7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prototype: </a:t>
            </a:r>
            <a:r>
              <a:rPr lang="en-US" dirty="0" err="1" smtClean="0"/>
              <a:t>Eduroam</a:t>
            </a:r>
            <a:endParaRPr lang="en-US" dirty="0"/>
          </a:p>
        </p:txBody>
      </p:sp>
      <p:pic>
        <p:nvPicPr>
          <p:cNvPr id="3" name="Picture 2" descr="eduroam_mechanic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609" y="1601197"/>
            <a:ext cx="4291908" cy="2864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" y="1749519"/>
            <a:ext cx="3098800" cy="1905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eduroam-network-rout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16" y="4665556"/>
            <a:ext cx="7205701" cy="16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Growing-up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26360" cy="4800600"/>
          </a:xfrm>
        </p:spPr>
        <p:txBody>
          <a:bodyPr/>
          <a:lstStyle/>
          <a:p>
            <a:r>
              <a:rPr lang="en-US" dirty="0" smtClean="0"/>
              <a:t>Complexity kills</a:t>
            </a:r>
          </a:p>
          <a:p>
            <a:r>
              <a:rPr lang="en-US" dirty="0" smtClean="0"/>
              <a:t>Play fair</a:t>
            </a:r>
            <a:endParaRPr lang="en-US" dirty="0"/>
          </a:p>
          <a:p>
            <a:r>
              <a:rPr lang="en-US" dirty="0" err="1" smtClean="0"/>
              <a:t>CapEx</a:t>
            </a:r>
            <a:r>
              <a:rPr lang="en-US" dirty="0" smtClean="0"/>
              <a:t> is once, </a:t>
            </a:r>
            <a:r>
              <a:rPr lang="en-US" dirty="0" err="1" smtClean="0"/>
              <a:t>OpEx</a:t>
            </a:r>
            <a:r>
              <a:rPr lang="en-US" dirty="0" smtClean="0"/>
              <a:t> is forever</a:t>
            </a:r>
          </a:p>
          <a:p>
            <a:r>
              <a:rPr lang="en-US" dirty="0" smtClean="0"/>
              <a:t>Know where you are</a:t>
            </a:r>
          </a:p>
          <a:p>
            <a:r>
              <a:rPr lang="en-US" dirty="0" smtClean="0"/>
              <a:t>Share everything</a:t>
            </a:r>
          </a:p>
          <a:p>
            <a:r>
              <a:rPr lang="en-US" dirty="0" smtClean="0"/>
              <a:t>Don’t trust strangers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95" y="1012251"/>
            <a:ext cx="1796307" cy="26905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6" y="1889134"/>
            <a:ext cx="7620000" cy="4165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towers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01138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Tower</a:t>
                      </a:r>
                      <a:r>
                        <a:rPr lang="en-US" baseline="0" dirty="0" smtClean="0"/>
                        <a:t> 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towers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Crown Castle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39,739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40,000</a:t>
                      </a:r>
                      <a:r>
                        <a:rPr lang="en-US" baseline="0" dirty="0" smtClean="0"/>
                        <a:t> (with VZW)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SBA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15,151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Cellular Co.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Verizon</a:t>
                      </a:r>
                      <a:r>
                        <a:rPr lang="en-US" baseline="0" dirty="0" smtClean="0"/>
                        <a:t> Wireless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T-Mobile Towers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Warner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Mediacom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Charter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Trillion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45200"/>
            <a:ext cx="190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cost/tower: $150k</a:t>
            </a:r>
          </a:p>
          <a:p>
            <a:r>
              <a:rPr lang="en-US" dirty="0" smtClean="0"/>
              <a:t>total US: 205k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6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market evolution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3G 4G 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866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Generational surprises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10705"/>
              </p:ext>
            </p:extLst>
          </p:nvPr>
        </p:nvGraphicFramePr>
        <p:xfrm>
          <a:off x="1045461" y="1935479"/>
          <a:ext cx="6693982" cy="2123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09704"/>
                <a:gridCol w="3316137"/>
                <a:gridCol w="18681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Surprise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voice quality (“digital!”)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YouTube,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WhatsApp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IoT (low latency)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5461" y="4361261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underestimated cost and fixed-equivalence as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8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Lessons, in brief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86743"/>
              </p:ext>
            </p:extLst>
          </p:nvPr>
        </p:nvGraphicFramePr>
        <p:xfrm>
          <a:off x="686556" y="1969290"/>
          <a:ext cx="7089697" cy="3478383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230414"/>
                <a:gridCol w="4859283"/>
              </a:tblGrid>
              <a:tr h="480976">
                <a:tc>
                  <a:txBody>
                    <a:bodyPr/>
                    <a:lstStyle/>
                    <a:p>
                      <a:r>
                        <a:rPr lang="en-US" dirty="0" smtClean="0"/>
                        <a:t>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Lessons</a:t>
                      </a:r>
                      <a:endParaRPr lang="en-US" dirty="0"/>
                    </a:p>
                  </a:txBody>
                  <a:tcPr/>
                </a:tc>
              </a:tr>
              <a:tr h="480976">
                <a:tc>
                  <a:txBody>
                    <a:bodyPr/>
                    <a:lstStyle/>
                    <a:p>
                      <a:r>
                        <a:rPr lang="en-US" dirty="0" smtClean="0"/>
                        <a:t>VoLTE, 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</a:t>
                      </a:r>
                      <a:r>
                        <a:rPr lang="en-US" baseline="0" dirty="0" smtClean="0"/>
                        <a:t> complexity</a:t>
                      </a:r>
                    </a:p>
                    <a:p>
                      <a:r>
                        <a:rPr lang="en-US" baseline="0" dirty="0" smtClean="0"/>
                        <a:t>avoid entanglement</a:t>
                      </a:r>
                    </a:p>
                    <a:p>
                      <a:r>
                        <a:rPr lang="en-US" baseline="0" dirty="0" smtClean="0"/>
                        <a:t>plan intercarrier interfaces</a:t>
                      </a:r>
                      <a:endParaRPr lang="en-US" dirty="0"/>
                    </a:p>
                  </a:txBody>
                  <a:tcPr/>
                </a:tc>
              </a:tr>
              <a:tr h="480976"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don’t trust the RAN/AP</a:t>
                      </a:r>
                      <a:endParaRPr lang="en-US" dirty="0"/>
                    </a:p>
                  </a:txBody>
                  <a:tcPr/>
                </a:tc>
              </a:tr>
              <a:tr h="480976">
                <a:tc>
                  <a:txBody>
                    <a:bodyPr/>
                    <a:lstStyle/>
                    <a:p>
                      <a:r>
                        <a:rPr lang="en-US" dirty="0" smtClean="0"/>
                        <a:t>disaggregation of</a:t>
                      </a:r>
                      <a:r>
                        <a:rPr lang="en-US" baseline="0" dirty="0" smtClean="0"/>
                        <a:t> functions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 &amp; simple interfaces</a:t>
                      </a:r>
                    </a:p>
                    <a:p>
                      <a:r>
                        <a:rPr lang="en-US" dirty="0" smtClean="0"/>
                        <a:t>don’t assume trust between elements</a:t>
                      </a:r>
                      <a:endParaRPr lang="en-US" dirty="0"/>
                    </a:p>
                  </a:txBody>
                  <a:tcPr/>
                </a:tc>
              </a:tr>
              <a:tr h="480976">
                <a:tc>
                  <a:txBody>
                    <a:bodyPr/>
                    <a:lstStyle/>
                    <a:p>
                      <a:r>
                        <a:rPr lang="en-US" dirty="0" smtClean="0"/>
                        <a:t>app 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it application-neutral</a:t>
                      </a:r>
                      <a:endParaRPr lang="en-US" dirty="0"/>
                    </a:p>
                  </a:txBody>
                  <a:tcPr/>
                </a:tc>
              </a:tr>
              <a:tr h="480976">
                <a:tc>
                  <a:txBody>
                    <a:bodyPr/>
                    <a:lstStyle/>
                    <a:p>
                      <a:r>
                        <a:rPr lang="en-US" dirty="0" smtClean="0"/>
                        <a:t>FTTH, backhaul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re-use backhaul</a:t>
                      </a:r>
                      <a:r>
                        <a:rPr lang="en-US" baseline="0" dirty="0" smtClean="0"/>
                        <a:t> where you can find 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kills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467678" cy="3691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013" y="2668661"/>
            <a:ext cx="4923220" cy="3692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486" y="6176410"/>
            <a:ext cx="54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1295" y="1527578"/>
            <a:ext cx="7249487" cy="48311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1G through 4Gish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1" y="2917123"/>
            <a:ext cx="1338770" cy="200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81" y="5125936"/>
            <a:ext cx="1459840" cy="967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503" y="1647208"/>
            <a:ext cx="851670" cy="1419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619" y="5035949"/>
            <a:ext cx="1616287" cy="897937"/>
          </a:xfrm>
          <a:prstGeom prst="rect">
            <a:avLst/>
          </a:prstGeom>
        </p:spPr>
      </p:pic>
      <p:pic>
        <p:nvPicPr>
          <p:cNvPr id="11" name="Picture 10" descr="razr-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72" y="2993042"/>
            <a:ext cx="1326310" cy="1822051"/>
          </a:xfrm>
          <a:prstGeom prst="rect">
            <a:avLst/>
          </a:prstGeom>
        </p:spPr>
      </p:pic>
      <p:pic>
        <p:nvPicPr>
          <p:cNvPr id="12" name="Picture 11" descr="r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803" y="3090242"/>
            <a:ext cx="2919984" cy="1383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1521" y="1949453"/>
            <a:ext cx="16212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national carrier</a:t>
            </a:r>
            <a:endParaRPr lang="en-US" dirty="0"/>
          </a:p>
        </p:txBody>
      </p:sp>
      <p:pic>
        <p:nvPicPr>
          <p:cNvPr id="4" name="Picture 3" descr="902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460" y="1252310"/>
            <a:ext cx="2151953" cy="13942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656" y="4627837"/>
            <a:ext cx="1808106" cy="14478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33542" y="4076429"/>
            <a:ext cx="1325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one subscriber,</a:t>
            </a:r>
          </a:p>
          <a:p>
            <a:r>
              <a:rPr lang="en-US" sz="1400" i="1" dirty="0" smtClean="0"/>
              <a:t>one phone,</a:t>
            </a:r>
          </a:p>
          <a:p>
            <a:r>
              <a:rPr lang="en-US" sz="1400" i="1" dirty="0" smtClean="0"/>
              <a:t>one provider</a:t>
            </a:r>
          </a:p>
        </p:txBody>
      </p:sp>
    </p:spTree>
    <p:extLst>
      <p:ext uri="{BB962C8B-B14F-4D97-AF65-F5344CB8AC3E}">
        <p14:creationId xmlns:p14="http://schemas.microsoft.com/office/powerpoint/2010/main" val="238398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– one carrier, plus roaming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762A-A483-DC4D-BB7C-EED9611AF0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710362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1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>
            <a:off x="5337547" y="4168633"/>
            <a:ext cx="1223955" cy="1219965"/>
          </a:xfrm>
          <a:prstGeom prst="wedgeEllipseCallout">
            <a:avLst>
              <a:gd name="adj1" fmla="val -52651"/>
              <a:gd name="adj2" fmla="val -687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LTE-U</a:t>
            </a:r>
          </a:p>
          <a:p>
            <a:r>
              <a:rPr lang="en-US" sz="1400" dirty="0"/>
              <a:t>802.11n</a:t>
            </a:r>
          </a:p>
          <a:p>
            <a:r>
              <a:rPr lang="en-US" sz="1400" dirty="0"/>
              <a:t>LTE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– what exactly is a carrier?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294" y="1868062"/>
            <a:ext cx="1797906" cy="102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1" y="2917123"/>
            <a:ext cx="1338770" cy="200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889" y="3160648"/>
            <a:ext cx="1498181" cy="84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147" y="3727972"/>
            <a:ext cx="1193406" cy="1409082"/>
          </a:xfrm>
          <a:prstGeom prst="rect">
            <a:avLst/>
          </a:prstGeom>
        </p:spPr>
      </p:pic>
      <p:pic>
        <p:nvPicPr>
          <p:cNvPr id="7" name="Picture 6" descr="fiberl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1" y="4871441"/>
            <a:ext cx="2076450" cy="71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99" y="2309771"/>
            <a:ext cx="1466627" cy="420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50" y="1461187"/>
            <a:ext cx="1391376" cy="64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39" y="3754914"/>
            <a:ext cx="1229368" cy="922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019" y="1417638"/>
            <a:ext cx="800616" cy="533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798" y="3152579"/>
            <a:ext cx="1312082" cy="794903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2462687" y="2821819"/>
            <a:ext cx="2063252" cy="14848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Level3</a:t>
            </a:r>
          </a:p>
          <a:p>
            <a:pPr algn="ctr"/>
            <a:r>
              <a:rPr lang="en-US" dirty="0" smtClean="0"/>
              <a:t>Cogent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012" y="5388598"/>
            <a:ext cx="2087539" cy="654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80" y="6084578"/>
            <a:ext cx="1578509" cy="507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225" y="4609218"/>
            <a:ext cx="2111187" cy="1558760"/>
          </a:xfrm>
          <a:prstGeom prst="rect">
            <a:avLst/>
          </a:prstGeom>
        </p:spPr>
      </p:pic>
      <p:sp>
        <p:nvSpPr>
          <p:cNvPr id="19" name="Can 18"/>
          <p:cNvSpPr/>
          <p:nvPr/>
        </p:nvSpPr>
        <p:spPr>
          <a:xfrm>
            <a:off x="4316051" y="1628804"/>
            <a:ext cx="1021496" cy="1101400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Spectrum DB</a:t>
            </a:r>
            <a:endParaRPr lang="en-US" sz="1600" dirty="0"/>
          </a:p>
        </p:txBody>
      </p:sp>
      <p:sp>
        <p:nvSpPr>
          <p:cNvPr id="20" name="Can 19"/>
          <p:cNvSpPr/>
          <p:nvPr/>
        </p:nvSpPr>
        <p:spPr>
          <a:xfrm>
            <a:off x="4468451" y="1781204"/>
            <a:ext cx="1021496" cy="1101400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Spectrum DB</a:t>
            </a:r>
            <a:endParaRPr lang="en-US" sz="16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74" y="5318952"/>
            <a:ext cx="1808106" cy="1447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4019" y="6045200"/>
            <a:ext cx="622626" cy="552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2067874"/>
            <a:ext cx="13681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40k towers each (US)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04601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5G: Carriers as consumer brand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10" y="2117012"/>
            <a:ext cx="3162888" cy="2461682"/>
          </a:xfrm>
          <a:prstGeom prst="rect">
            <a:avLst/>
          </a:prstGeom>
        </p:spPr>
      </p:pic>
      <p:pic>
        <p:nvPicPr>
          <p:cNvPr id="5" name="Picture 4" descr="5741177872_27657f480a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55" y="2117012"/>
            <a:ext cx="3773093" cy="2523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1262" y="1555186"/>
            <a:ext cx="91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3267" y="1579995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5G Summit 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82" y="4950827"/>
            <a:ext cx="1579469" cy="1579469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463" y="5171028"/>
            <a:ext cx="612584" cy="11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305</TotalTime>
  <Words>955</Words>
  <Application>Microsoft Macintosh PowerPoint</Application>
  <PresentationFormat>On-screen Show (4:3)</PresentationFormat>
  <Paragraphs>267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5G: What can we learn from the previous four generations?</vt:lpstr>
      <vt:lpstr>Design for 20 years</vt:lpstr>
      <vt:lpstr>Generational surprises</vt:lpstr>
      <vt:lpstr>Lessons, in brief </vt:lpstr>
      <vt:lpstr>Complexity kills</vt:lpstr>
      <vt:lpstr>Networks 1G through 4Gish</vt:lpstr>
      <vt:lpstr>LTE – one carrier, plus roaming</vt:lpstr>
      <vt:lpstr>5G – what exactly is a carrier?</vt:lpstr>
      <vt:lpstr>5G: Carriers as consumer brand</vt:lpstr>
      <vt:lpstr>What’s the simplest network?</vt:lpstr>
      <vt:lpstr>Where do we need mobility?</vt:lpstr>
      <vt:lpstr>Make the network location-aware</vt:lpstr>
      <vt:lpstr>Simplify enrollment</vt:lpstr>
      <vt:lpstr>The law of new networks</vt:lpstr>
      <vt:lpstr>IMS /VoLTE</vt:lpstr>
      <vt:lpstr>Surge pricing – non-telecom</vt:lpstr>
      <vt:lpstr>Aggressive competitors compete on simplicity</vt:lpstr>
      <vt:lpstr>Capital investment</vt:lpstr>
      <vt:lpstr>The value of bits</vt:lpstr>
      <vt:lpstr>5G prototype: Eduroam</vt:lpstr>
      <vt:lpstr>Growing-up lessons</vt:lpstr>
      <vt:lpstr>Backup</vt:lpstr>
      <vt:lpstr>LTE architecture</vt:lpstr>
      <vt:lpstr>Cell towers</vt:lpstr>
      <vt:lpstr>Wireless market evolution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 Schulzrinne</dc:creator>
  <cp:lastModifiedBy>Henning Schulzrinne</cp:lastModifiedBy>
  <cp:revision>29</cp:revision>
  <dcterms:created xsi:type="dcterms:W3CDTF">2015-05-24T20:39:24Z</dcterms:created>
  <dcterms:modified xsi:type="dcterms:W3CDTF">2015-05-25T16:53:58Z</dcterms:modified>
</cp:coreProperties>
</file>