
<file path=[Content_Types].xml><?xml version="1.0" encoding="utf-8"?>
<Types xmlns="http://schemas.openxmlformats.org/package/2006/content-types">
  <Default Extension="xml" ContentType="application/xml"/>
  <Default Extension="jpeg" ContentType="image/jpeg"/>
  <Default Extension="jpg" ContentType="image/jp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256" r:id="rId2"/>
    <p:sldId id="272" r:id="rId3"/>
    <p:sldId id="330" r:id="rId4"/>
    <p:sldId id="308" r:id="rId5"/>
    <p:sldId id="333" r:id="rId6"/>
    <p:sldId id="290" r:id="rId7"/>
    <p:sldId id="337" r:id="rId8"/>
    <p:sldId id="309" r:id="rId9"/>
    <p:sldId id="310" r:id="rId10"/>
    <p:sldId id="302" r:id="rId11"/>
    <p:sldId id="294" r:id="rId12"/>
    <p:sldId id="297" r:id="rId13"/>
    <p:sldId id="257" r:id="rId14"/>
    <p:sldId id="259" r:id="rId15"/>
    <p:sldId id="286" r:id="rId16"/>
    <p:sldId id="285" r:id="rId17"/>
    <p:sldId id="303" r:id="rId18"/>
    <p:sldId id="311" r:id="rId19"/>
    <p:sldId id="304" r:id="rId20"/>
    <p:sldId id="306" r:id="rId21"/>
    <p:sldId id="334" r:id="rId22"/>
    <p:sldId id="338" r:id="rId23"/>
    <p:sldId id="339" r:id="rId24"/>
    <p:sldId id="340" r:id="rId25"/>
    <p:sldId id="326" r:id="rId26"/>
    <p:sldId id="307" r:id="rId27"/>
    <p:sldId id="356" r:id="rId28"/>
    <p:sldId id="354" r:id="rId29"/>
    <p:sldId id="355" r:id="rId30"/>
    <p:sldId id="351" r:id="rId31"/>
    <p:sldId id="357" r:id="rId32"/>
    <p:sldId id="341" r:id="rId33"/>
    <p:sldId id="342" r:id="rId34"/>
    <p:sldId id="352" r:id="rId35"/>
    <p:sldId id="353" r:id="rId36"/>
    <p:sldId id="343" r:id="rId37"/>
    <p:sldId id="344" r:id="rId38"/>
    <p:sldId id="345" r:id="rId39"/>
    <p:sldId id="346" r:id="rId40"/>
    <p:sldId id="347" r:id="rId41"/>
    <p:sldId id="348" r:id="rId42"/>
    <p:sldId id="349" r:id="rId43"/>
    <p:sldId id="350"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8" d="100"/>
          <a:sy n="138" d="100"/>
        </p:scale>
        <p:origin x="-824" y="-1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png"/><Relationship Id="rId3" Type="http://schemas.openxmlformats.org/officeDocument/2006/relationships/image" Target="../media/image24.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png"/><Relationship Id="rId3"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A81A29-8D10-A24B-BCD6-2698AB9050E2}" type="doc">
      <dgm:prSet loTypeId="urn:microsoft.com/office/officeart/2005/8/layout/radial4" loCatId="" qsTypeId="urn:microsoft.com/office/officeart/2005/8/quickstyle/simple4" qsCatId="simple" csTypeId="urn:microsoft.com/office/officeart/2005/8/colors/colorful1" csCatId="colorful" phldr="1"/>
      <dgm:spPr/>
      <dgm:t>
        <a:bodyPr/>
        <a:lstStyle/>
        <a:p>
          <a:endParaRPr lang="en-US"/>
        </a:p>
      </dgm:t>
    </dgm:pt>
    <dgm:pt modelId="{2BB1A36C-4A9C-8C4E-8052-11AC6A96A455}">
      <dgm:prSet phldrT="[Text]"/>
      <dgm:spPr/>
      <dgm:t>
        <a:bodyPr/>
        <a:lstStyle/>
        <a:p>
          <a:r>
            <a:rPr lang="en-US" dirty="0" err="1" smtClean="0"/>
            <a:t>IoT</a:t>
          </a:r>
          <a:endParaRPr lang="en-US" dirty="0"/>
        </a:p>
      </dgm:t>
    </dgm:pt>
    <dgm:pt modelId="{A96E2CCB-B477-9540-9178-DF935F42B3AB}" type="parTrans" cxnId="{3D504F66-44B0-4B44-A262-2E5CF1D2DB78}">
      <dgm:prSet/>
      <dgm:spPr/>
      <dgm:t>
        <a:bodyPr/>
        <a:lstStyle/>
        <a:p>
          <a:endParaRPr lang="en-US"/>
        </a:p>
      </dgm:t>
    </dgm:pt>
    <dgm:pt modelId="{991ECED5-2127-7C4C-B44D-C13B18E1904E}" type="sibTrans" cxnId="{3D504F66-44B0-4B44-A262-2E5CF1D2DB78}">
      <dgm:prSet/>
      <dgm:spPr/>
      <dgm:t>
        <a:bodyPr/>
        <a:lstStyle/>
        <a:p>
          <a:endParaRPr lang="en-US"/>
        </a:p>
      </dgm:t>
    </dgm:pt>
    <dgm:pt modelId="{B347F398-813B-0F47-BE5D-BB8EEDB67B9D}">
      <dgm:prSet phldrT="[Text]"/>
      <dgm:spPr/>
      <dgm:t>
        <a:bodyPr/>
        <a:lstStyle/>
        <a:p>
          <a:r>
            <a:rPr lang="en-US" dirty="0" smtClean="0"/>
            <a:t>Cheap SOCs</a:t>
          </a:r>
          <a:endParaRPr lang="en-US" dirty="0"/>
        </a:p>
      </dgm:t>
    </dgm:pt>
    <dgm:pt modelId="{163EFBD3-02DF-414D-B1D1-B0D1C66D0B79}" type="parTrans" cxnId="{A47A8698-3B2A-5A49-A011-6466FCA22C89}">
      <dgm:prSet/>
      <dgm:spPr/>
      <dgm:t>
        <a:bodyPr/>
        <a:lstStyle/>
        <a:p>
          <a:endParaRPr lang="en-US"/>
        </a:p>
      </dgm:t>
    </dgm:pt>
    <dgm:pt modelId="{6A350C3F-EC0F-E54C-8E10-3AA181CC035F}" type="sibTrans" cxnId="{A47A8698-3B2A-5A49-A011-6466FCA22C89}">
      <dgm:prSet/>
      <dgm:spPr/>
      <dgm:t>
        <a:bodyPr/>
        <a:lstStyle/>
        <a:p>
          <a:endParaRPr lang="en-US"/>
        </a:p>
      </dgm:t>
    </dgm:pt>
    <dgm:pt modelId="{98304F84-1A22-CF41-A6A4-E7A043B42E3A}">
      <dgm:prSet phldrT="[Text]"/>
      <dgm:spPr/>
      <dgm:t>
        <a:bodyPr/>
        <a:lstStyle/>
        <a:p>
          <a:r>
            <a:rPr lang="en-US" dirty="0" smtClean="0"/>
            <a:t>Mature Internet protocols</a:t>
          </a:r>
          <a:endParaRPr lang="en-US" dirty="0"/>
        </a:p>
      </dgm:t>
    </dgm:pt>
    <dgm:pt modelId="{DFAAED3A-4454-B145-8273-50A60EF6BA7B}" type="parTrans" cxnId="{84D5AFA4-2A0D-FA42-85ED-CC3B1BBCD667}">
      <dgm:prSet/>
      <dgm:spPr/>
      <dgm:t>
        <a:bodyPr/>
        <a:lstStyle/>
        <a:p>
          <a:endParaRPr lang="en-US"/>
        </a:p>
      </dgm:t>
    </dgm:pt>
    <dgm:pt modelId="{35779B1E-E9A5-114C-8941-AC8A030C3A1F}" type="sibTrans" cxnId="{84D5AFA4-2A0D-FA42-85ED-CC3B1BBCD667}">
      <dgm:prSet/>
      <dgm:spPr/>
      <dgm:t>
        <a:bodyPr/>
        <a:lstStyle/>
        <a:p>
          <a:endParaRPr lang="en-US"/>
        </a:p>
      </dgm:t>
    </dgm:pt>
    <dgm:pt modelId="{6F1A37D1-DC82-2A4D-BFC7-E1D424701291}">
      <dgm:prSet phldrT="[Text]"/>
      <dgm:spPr/>
      <dgm:t>
        <a:bodyPr/>
        <a:lstStyle/>
        <a:p>
          <a:r>
            <a:rPr lang="en-US" dirty="0" smtClean="0"/>
            <a:t>Cellular connectivity</a:t>
          </a:r>
          <a:endParaRPr lang="en-US" dirty="0"/>
        </a:p>
      </dgm:t>
    </dgm:pt>
    <dgm:pt modelId="{C6A8591B-1DF2-4E4B-B430-4C4086AAC6EB}" type="parTrans" cxnId="{1E1DA048-F3B8-DF44-86B5-D599A177FE51}">
      <dgm:prSet/>
      <dgm:spPr/>
      <dgm:t>
        <a:bodyPr/>
        <a:lstStyle/>
        <a:p>
          <a:endParaRPr lang="en-US"/>
        </a:p>
      </dgm:t>
    </dgm:pt>
    <dgm:pt modelId="{AE1511E4-665E-9E4D-B25C-87DBFD69FF33}" type="sibTrans" cxnId="{1E1DA048-F3B8-DF44-86B5-D599A177FE51}">
      <dgm:prSet/>
      <dgm:spPr/>
      <dgm:t>
        <a:bodyPr/>
        <a:lstStyle/>
        <a:p>
          <a:endParaRPr lang="en-US"/>
        </a:p>
      </dgm:t>
    </dgm:pt>
    <dgm:pt modelId="{F3DE257B-E2F3-734E-BBDE-4512966C9C79}">
      <dgm:prSet phldrT="[Text]"/>
      <dgm:spPr/>
      <dgm:t>
        <a:bodyPr/>
        <a:lstStyle/>
        <a:p>
          <a:r>
            <a:rPr lang="en-US" dirty="0" smtClean="0"/>
            <a:t>Unlicensed</a:t>
          </a:r>
          <a:endParaRPr lang="en-US" dirty="0"/>
        </a:p>
      </dgm:t>
    </dgm:pt>
    <dgm:pt modelId="{292A0292-54DF-0548-B2BC-724B2766E186}" type="parTrans" cxnId="{8CE6AA84-C8DC-8247-A0BF-EF68D5764483}">
      <dgm:prSet/>
      <dgm:spPr/>
      <dgm:t>
        <a:bodyPr/>
        <a:lstStyle/>
        <a:p>
          <a:endParaRPr lang="en-US"/>
        </a:p>
      </dgm:t>
    </dgm:pt>
    <dgm:pt modelId="{C60C024E-EEF8-D041-BC8B-A40E1E812175}" type="sibTrans" cxnId="{8CE6AA84-C8DC-8247-A0BF-EF68D5764483}">
      <dgm:prSet/>
      <dgm:spPr/>
      <dgm:t>
        <a:bodyPr/>
        <a:lstStyle/>
        <a:p>
          <a:endParaRPr lang="en-US"/>
        </a:p>
      </dgm:t>
    </dgm:pt>
    <dgm:pt modelId="{7C41EF6C-E58B-6D47-9C57-B73D5E18B28F}">
      <dgm:prSet phldrT="[Text]"/>
      <dgm:spPr/>
      <dgm:t>
        <a:bodyPr/>
        <a:lstStyle/>
        <a:p>
          <a:r>
            <a:rPr lang="en-US" dirty="0" smtClean="0"/>
            <a:t>Analytics</a:t>
          </a:r>
        </a:p>
        <a:p>
          <a:r>
            <a:rPr lang="en-US" dirty="0" smtClean="0"/>
            <a:t>(“big data”)</a:t>
          </a:r>
          <a:endParaRPr lang="en-US" dirty="0"/>
        </a:p>
      </dgm:t>
    </dgm:pt>
    <dgm:pt modelId="{37062F47-C32B-F04B-BF2C-04D5BD0D9B76}" type="parTrans" cxnId="{1E4A0823-7FB4-594E-9A73-9C9E85F14263}">
      <dgm:prSet/>
      <dgm:spPr/>
      <dgm:t>
        <a:bodyPr/>
        <a:lstStyle/>
        <a:p>
          <a:endParaRPr lang="en-US"/>
        </a:p>
      </dgm:t>
    </dgm:pt>
    <dgm:pt modelId="{5609AD87-02AC-2544-8EFE-43AB1D8C05A4}" type="sibTrans" cxnId="{1E4A0823-7FB4-594E-9A73-9C9E85F14263}">
      <dgm:prSet/>
      <dgm:spPr/>
      <dgm:t>
        <a:bodyPr/>
        <a:lstStyle/>
        <a:p>
          <a:endParaRPr lang="en-US"/>
        </a:p>
      </dgm:t>
    </dgm:pt>
    <dgm:pt modelId="{D4A2F65A-B0F1-4549-B5C2-DD89809EB337}">
      <dgm:prSet phldrT="[Text]"/>
      <dgm:spPr/>
      <dgm:t>
        <a:bodyPr/>
        <a:lstStyle/>
        <a:p>
          <a:r>
            <a:rPr lang="en-US" dirty="0" smtClean="0"/>
            <a:t>Applications</a:t>
          </a:r>
          <a:endParaRPr lang="en-US" dirty="0"/>
        </a:p>
      </dgm:t>
    </dgm:pt>
    <dgm:pt modelId="{43E666AB-5C25-AE47-BE85-C263C22114B0}" type="parTrans" cxnId="{F8E002F0-6090-8243-AB27-90D46B9D8ACA}">
      <dgm:prSet/>
      <dgm:spPr/>
      <dgm:t>
        <a:bodyPr/>
        <a:lstStyle/>
        <a:p>
          <a:endParaRPr lang="en-US"/>
        </a:p>
      </dgm:t>
    </dgm:pt>
    <dgm:pt modelId="{74106536-17A4-7646-9C18-55AA6EDAC118}" type="sibTrans" cxnId="{F8E002F0-6090-8243-AB27-90D46B9D8ACA}">
      <dgm:prSet/>
      <dgm:spPr/>
      <dgm:t>
        <a:bodyPr/>
        <a:lstStyle/>
        <a:p>
          <a:endParaRPr lang="en-US"/>
        </a:p>
      </dgm:t>
    </dgm:pt>
    <dgm:pt modelId="{24C7F08F-354A-6F4D-9852-C37231885FA7}">
      <dgm:prSet phldrT="[Text]"/>
      <dgm:spPr/>
      <dgm:t>
        <a:bodyPr/>
        <a:lstStyle/>
        <a:p>
          <a:r>
            <a:rPr lang="en-US" dirty="0" smtClean="0"/>
            <a:t>Cloud-hosted applications &amp; data</a:t>
          </a:r>
          <a:endParaRPr lang="en-US" dirty="0"/>
        </a:p>
      </dgm:t>
    </dgm:pt>
    <dgm:pt modelId="{86E9A78D-7BB7-7445-A808-29EBADAD88C7}" type="parTrans" cxnId="{707C5714-FA81-A647-9E20-8D11AA687ED2}">
      <dgm:prSet/>
      <dgm:spPr/>
      <dgm:t>
        <a:bodyPr/>
        <a:lstStyle/>
        <a:p>
          <a:endParaRPr lang="en-US"/>
        </a:p>
      </dgm:t>
    </dgm:pt>
    <dgm:pt modelId="{0D793E5F-1EE3-0041-BF5E-5A323CC398FC}" type="sibTrans" cxnId="{707C5714-FA81-A647-9E20-8D11AA687ED2}">
      <dgm:prSet/>
      <dgm:spPr/>
      <dgm:t>
        <a:bodyPr/>
        <a:lstStyle/>
        <a:p>
          <a:endParaRPr lang="en-US"/>
        </a:p>
      </dgm:t>
    </dgm:pt>
    <dgm:pt modelId="{2708D707-053E-7D48-B53C-DBA19B4B5612}" type="pres">
      <dgm:prSet presAssocID="{D3A81A29-8D10-A24B-BCD6-2698AB9050E2}" presName="cycle" presStyleCnt="0">
        <dgm:presLayoutVars>
          <dgm:chMax val="1"/>
          <dgm:dir/>
          <dgm:animLvl val="ctr"/>
          <dgm:resizeHandles val="exact"/>
        </dgm:presLayoutVars>
      </dgm:prSet>
      <dgm:spPr/>
      <dgm:t>
        <a:bodyPr/>
        <a:lstStyle/>
        <a:p>
          <a:endParaRPr lang="en-US"/>
        </a:p>
      </dgm:t>
    </dgm:pt>
    <dgm:pt modelId="{B48DE92A-8FB7-1245-A92E-38AA39E3F846}" type="pres">
      <dgm:prSet presAssocID="{2BB1A36C-4A9C-8C4E-8052-11AC6A96A455}" presName="centerShape" presStyleLbl="node0" presStyleIdx="0" presStyleCnt="1"/>
      <dgm:spPr/>
      <dgm:t>
        <a:bodyPr/>
        <a:lstStyle/>
        <a:p>
          <a:endParaRPr lang="en-US"/>
        </a:p>
      </dgm:t>
    </dgm:pt>
    <dgm:pt modelId="{8B4F0938-A10D-DB47-96D5-5421669749AB}" type="pres">
      <dgm:prSet presAssocID="{163EFBD3-02DF-414D-B1D1-B0D1C66D0B79}" presName="parTrans" presStyleLbl="bgSibTrans2D1" presStyleIdx="0" presStyleCnt="7"/>
      <dgm:spPr/>
      <dgm:t>
        <a:bodyPr/>
        <a:lstStyle/>
        <a:p>
          <a:endParaRPr lang="en-US"/>
        </a:p>
      </dgm:t>
    </dgm:pt>
    <dgm:pt modelId="{FE3053E1-F619-A14F-86EF-427350E61983}" type="pres">
      <dgm:prSet presAssocID="{B347F398-813B-0F47-BE5D-BB8EEDB67B9D}" presName="node" presStyleLbl="node1" presStyleIdx="0" presStyleCnt="7">
        <dgm:presLayoutVars>
          <dgm:bulletEnabled val="1"/>
        </dgm:presLayoutVars>
      </dgm:prSet>
      <dgm:spPr/>
      <dgm:t>
        <a:bodyPr/>
        <a:lstStyle/>
        <a:p>
          <a:endParaRPr lang="en-US"/>
        </a:p>
      </dgm:t>
    </dgm:pt>
    <dgm:pt modelId="{48E7AFB5-FCB0-7748-AFB5-12A54FCCFC1D}" type="pres">
      <dgm:prSet presAssocID="{DFAAED3A-4454-B145-8273-50A60EF6BA7B}" presName="parTrans" presStyleLbl="bgSibTrans2D1" presStyleIdx="1" presStyleCnt="7"/>
      <dgm:spPr/>
      <dgm:t>
        <a:bodyPr/>
        <a:lstStyle/>
        <a:p>
          <a:endParaRPr lang="en-US"/>
        </a:p>
      </dgm:t>
    </dgm:pt>
    <dgm:pt modelId="{258048CB-92DE-EA4A-84EE-DC6EC1F9C1E6}" type="pres">
      <dgm:prSet presAssocID="{98304F84-1A22-CF41-A6A4-E7A043B42E3A}" presName="node" presStyleLbl="node1" presStyleIdx="1" presStyleCnt="7">
        <dgm:presLayoutVars>
          <dgm:bulletEnabled val="1"/>
        </dgm:presLayoutVars>
      </dgm:prSet>
      <dgm:spPr/>
      <dgm:t>
        <a:bodyPr/>
        <a:lstStyle/>
        <a:p>
          <a:endParaRPr lang="en-US"/>
        </a:p>
      </dgm:t>
    </dgm:pt>
    <dgm:pt modelId="{14C503A0-CB3C-5B41-8D32-3BFEAA7426E3}" type="pres">
      <dgm:prSet presAssocID="{C6A8591B-1DF2-4E4B-B430-4C4086AAC6EB}" presName="parTrans" presStyleLbl="bgSibTrans2D1" presStyleIdx="2" presStyleCnt="7"/>
      <dgm:spPr/>
      <dgm:t>
        <a:bodyPr/>
        <a:lstStyle/>
        <a:p>
          <a:endParaRPr lang="en-US"/>
        </a:p>
      </dgm:t>
    </dgm:pt>
    <dgm:pt modelId="{84F70892-2E7D-6643-8CD5-8D9BC21B323E}" type="pres">
      <dgm:prSet presAssocID="{6F1A37D1-DC82-2A4D-BFC7-E1D424701291}" presName="node" presStyleLbl="node1" presStyleIdx="2" presStyleCnt="7">
        <dgm:presLayoutVars>
          <dgm:bulletEnabled val="1"/>
        </dgm:presLayoutVars>
      </dgm:prSet>
      <dgm:spPr/>
      <dgm:t>
        <a:bodyPr/>
        <a:lstStyle/>
        <a:p>
          <a:endParaRPr lang="en-US"/>
        </a:p>
      </dgm:t>
    </dgm:pt>
    <dgm:pt modelId="{61994C97-F779-E145-9116-A172AE78C03D}" type="pres">
      <dgm:prSet presAssocID="{292A0292-54DF-0548-B2BC-724B2766E186}" presName="parTrans" presStyleLbl="bgSibTrans2D1" presStyleIdx="3" presStyleCnt="7"/>
      <dgm:spPr/>
      <dgm:t>
        <a:bodyPr/>
        <a:lstStyle/>
        <a:p>
          <a:endParaRPr lang="en-US"/>
        </a:p>
      </dgm:t>
    </dgm:pt>
    <dgm:pt modelId="{64E9BA1D-5E5B-534E-9A4B-5725A7C1812C}" type="pres">
      <dgm:prSet presAssocID="{F3DE257B-E2F3-734E-BBDE-4512966C9C79}" presName="node" presStyleLbl="node1" presStyleIdx="3" presStyleCnt="7">
        <dgm:presLayoutVars>
          <dgm:bulletEnabled val="1"/>
        </dgm:presLayoutVars>
      </dgm:prSet>
      <dgm:spPr/>
      <dgm:t>
        <a:bodyPr/>
        <a:lstStyle/>
        <a:p>
          <a:endParaRPr lang="en-US"/>
        </a:p>
      </dgm:t>
    </dgm:pt>
    <dgm:pt modelId="{DE7139E9-273A-B949-95E8-28B48BCBBB40}" type="pres">
      <dgm:prSet presAssocID="{37062F47-C32B-F04B-BF2C-04D5BD0D9B76}" presName="parTrans" presStyleLbl="bgSibTrans2D1" presStyleIdx="4" presStyleCnt="7"/>
      <dgm:spPr/>
      <dgm:t>
        <a:bodyPr/>
        <a:lstStyle/>
        <a:p>
          <a:endParaRPr lang="en-US"/>
        </a:p>
      </dgm:t>
    </dgm:pt>
    <dgm:pt modelId="{B669273F-3BFA-F543-B595-4C2B802EF082}" type="pres">
      <dgm:prSet presAssocID="{7C41EF6C-E58B-6D47-9C57-B73D5E18B28F}" presName="node" presStyleLbl="node1" presStyleIdx="4" presStyleCnt="7">
        <dgm:presLayoutVars>
          <dgm:bulletEnabled val="1"/>
        </dgm:presLayoutVars>
      </dgm:prSet>
      <dgm:spPr/>
      <dgm:t>
        <a:bodyPr/>
        <a:lstStyle/>
        <a:p>
          <a:endParaRPr lang="en-US"/>
        </a:p>
      </dgm:t>
    </dgm:pt>
    <dgm:pt modelId="{12A25FA4-DE01-B94C-84CB-86E8773AB0BD}" type="pres">
      <dgm:prSet presAssocID="{43E666AB-5C25-AE47-BE85-C263C22114B0}" presName="parTrans" presStyleLbl="bgSibTrans2D1" presStyleIdx="5" presStyleCnt="7"/>
      <dgm:spPr/>
      <dgm:t>
        <a:bodyPr/>
        <a:lstStyle/>
        <a:p>
          <a:endParaRPr lang="en-US"/>
        </a:p>
      </dgm:t>
    </dgm:pt>
    <dgm:pt modelId="{2185CD82-2D57-0448-9052-C360D29F1204}" type="pres">
      <dgm:prSet presAssocID="{D4A2F65A-B0F1-4549-B5C2-DD89809EB337}" presName="node" presStyleLbl="node1" presStyleIdx="5" presStyleCnt="7">
        <dgm:presLayoutVars>
          <dgm:bulletEnabled val="1"/>
        </dgm:presLayoutVars>
      </dgm:prSet>
      <dgm:spPr/>
      <dgm:t>
        <a:bodyPr/>
        <a:lstStyle/>
        <a:p>
          <a:endParaRPr lang="en-US"/>
        </a:p>
      </dgm:t>
    </dgm:pt>
    <dgm:pt modelId="{D514BE7C-CD32-3245-9C7F-A7269C3D351D}" type="pres">
      <dgm:prSet presAssocID="{86E9A78D-7BB7-7445-A808-29EBADAD88C7}" presName="parTrans" presStyleLbl="bgSibTrans2D1" presStyleIdx="6" presStyleCnt="7"/>
      <dgm:spPr/>
      <dgm:t>
        <a:bodyPr/>
        <a:lstStyle/>
        <a:p>
          <a:endParaRPr lang="en-US"/>
        </a:p>
      </dgm:t>
    </dgm:pt>
    <dgm:pt modelId="{AA81B48E-D7C4-834B-A918-B7D97FF75E47}" type="pres">
      <dgm:prSet presAssocID="{24C7F08F-354A-6F4D-9852-C37231885FA7}" presName="node" presStyleLbl="node1" presStyleIdx="6" presStyleCnt="7">
        <dgm:presLayoutVars>
          <dgm:bulletEnabled val="1"/>
        </dgm:presLayoutVars>
      </dgm:prSet>
      <dgm:spPr/>
      <dgm:t>
        <a:bodyPr/>
        <a:lstStyle/>
        <a:p>
          <a:endParaRPr lang="en-US"/>
        </a:p>
      </dgm:t>
    </dgm:pt>
  </dgm:ptLst>
  <dgm:cxnLst>
    <dgm:cxn modelId="{D78D613C-9BFB-574F-AF2E-9D82A3D4F210}" type="presOf" srcId="{C6A8591B-1DF2-4E4B-B430-4C4086AAC6EB}" destId="{14C503A0-CB3C-5B41-8D32-3BFEAA7426E3}" srcOrd="0" destOrd="0" presId="urn:microsoft.com/office/officeart/2005/8/layout/radial4"/>
    <dgm:cxn modelId="{1E59BDB0-8162-E948-8C2C-39BD3DBD8AC8}" type="presOf" srcId="{7C41EF6C-E58B-6D47-9C57-B73D5E18B28F}" destId="{B669273F-3BFA-F543-B595-4C2B802EF082}" srcOrd="0" destOrd="0" presId="urn:microsoft.com/office/officeart/2005/8/layout/radial4"/>
    <dgm:cxn modelId="{707C5714-FA81-A647-9E20-8D11AA687ED2}" srcId="{2BB1A36C-4A9C-8C4E-8052-11AC6A96A455}" destId="{24C7F08F-354A-6F4D-9852-C37231885FA7}" srcOrd="6" destOrd="0" parTransId="{86E9A78D-7BB7-7445-A808-29EBADAD88C7}" sibTransId="{0D793E5F-1EE3-0041-BF5E-5A323CC398FC}"/>
    <dgm:cxn modelId="{A47A8698-3B2A-5A49-A011-6466FCA22C89}" srcId="{2BB1A36C-4A9C-8C4E-8052-11AC6A96A455}" destId="{B347F398-813B-0F47-BE5D-BB8EEDB67B9D}" srcOrd="0" destOrd="0" parTransId="{163EFBD3-02DF-414D-B1D1-B0D1C66D0B79}" sibTransId="{6A350C3F-EC0F-E54C-8E10-3AA181CC035F}"/>
    <dgm:cxn modelId="{66A4885E-F61E-FB48-A5C3-D9C74DA506ED}" type="presOf" srcId="{6F1A37D1-DC82-2A4D-BFC7-E1D424701291}" destId="{84F70892-2E7D-6643-8CD5-8D9BC21B323E}" srcOrd="0" destOrd="0" presId="urn:microsoft.com/office/officeart/2005/8/layout/radial4"/>
    <dgm:cxn modelId="{F8E002F0-6090-8243-AB27-90D46B9D8ACA}" srcId="{2BB1A36C-4A9C-8C4E-8052-11AC6A96A455}" destId="{D4A2F65A-B0F1-4549-B5C2-DD89809EB337}" srcOrd="5" destOrd="0" parTransId="{43E666AB-5C25-AE47-BE85-C263C22114B0}" sibTransId="{74106536-17A4-7646-9C18-55AA6EDAC118}"/>
    <dgm:cxn modelId="{22C18B82-0F8D-7741-9243-82B1851E0A8D}" type="presOf" srcId="{DFAAED3A-4454-B145-8273-50A60EF6BA7B}" destId="{48E7AFB5-FCB0-7748-AFB5-12A54FCCFC1D}" srcOrd="0" destOrd="0" presId="urn:microsoft.com/office/officeart/2005/8/layout/radial4"/>
    <dgm:cxn modelId="{052CE74E-6939-964D-95D5-4FB0A3C695FA}" type="presOf" srcId="{D3A81A29-8D10-A24B-BCD6-2698AB9050E2}" destId="{2708D707-053E-7D48-B53C-DBA19B4B5612}" srcOrd="0" destOrd="0" presId="urn:microsoft.com/office/officeart/2005/8/layout/radial4"/>
    <dgm:cxn modelId="{A785C0D2-1EBE-9A4C-8726-D946C300FA2D}" type="presOf" srcId="{B347F398-813B-0F47-BE5D-BB8EEDB67B9D}" destId="{FE3053E1-F619-A14F-86EF-427350E61983}" srcOrd="0" destOrd="0" presId="urn:microsoft.com/office/officeart/2005/8/layout/radial4"/>
    <dgm:cxn modelId="{0EA4989F-BB16-184C-AD87-1452F6D12B09}" type="presOf" srcId="{292A0292-54DF-0548-B2BC-724B2766E186}" destId="{61994C97-F779-E145-9116-A172AE78C03D}" srcOrd="0" destOrd="0" presId="urn:microsoft.com/office/officeart/2005/8/layout/radial4"/>
    <dgm:cxn modelId="{1E1DA048-F3B8-DF44-86B5-D599A177FE51}" srcId="{2BB1A36C-4A9C-8C4E-8052-11AC6A96A455}" destId="{6F1A37D1-DC82-2A4D-BFC7-E1D424701291}" srcOrd="2" destOrd="0" parTransId="{C6A8591B-1DF2-4E4B-B430-4C4086AAC6EB}" sibTransId="{AE1511E4-665E-9E4D-B25C-87DBFD69FF33}"/>
    <dgm:cxn modelId="{D954B132-319A-C24F-9C26-2E78C3688DAA}" type="presOf" srcId="{37062F47-C32B-F04B-BF2C-04D5BD0D9B76}" destId="{DE7139E9-273A-B949-95E8-28B48BCBBB40}" srcOrd="0" destOrd="0" presId="urn:microsoft.com/office/officeart/2005/8/layout/radial4"/>
    <dgm:cxn modelId="{0D92A24F-347D-1640-BE20-9CB1E040608F}" type="presOf" srcId="{D4A2F65A-B0F1-4549-B5C2-DD89809EB337}" destId="{2185CD82-2D57-0448-9052-C360D29F1204}" srcOrd="0" destOrd="0" presId="urn:microsoft.com/office/officeart/2005/8/layout/radial4"/>
    <dgm:cxn modelId="{8CE6AA84-C8DC-8247-A0BF-EF68D5764483}" srcId="{2BB1A36C-4A9C-8C4E-8052-11AC6A96A455}" destId="{F3DE257B-E2F3-734E-BBDE-4512966C9C79}" srcOrd="3" destOrd="0" parTransId="{292A0292-54DF-0548-B2BC-724B2766E186}" sibTransId="{C60C024E-EEF8-D041-BC8B-A40E1E812175}"/>
    <dgm:cxn modelId="{CF89489D-EF96-3142-923C-0DE5AD43EACE}" type="presOf" srcId="{98304F84-1A22-CF41-A6A4-E7A043B42E3A}" destId="{258048CB-92DE-EA4A-84EE-DC6EC1F9C1E6}" srcOrd="0" destOrd="0" presId="urn:microsoft.com/office/officeart/2005/8/layout/radial4"/>
    <dgm:cxn modelId="{910712F6-7C78-6949-A7FA-A68359A7B2A1}" type="presOf" srcId="{2BB1A36C-4A9C-8C4E-8052-11AC6A96A455}" destId="{B48DE92A-8FB7-1245-A92E-38AA39E3F846}" srcOrd="0" destOrd="0" presId="urn:microsoft.com/office/officeart/2005/8/layout/radial4"/>
    <dgm:cxn modelId="{9BA015C6-AACF-064E-9EFC-56B67B9F2F86}" type="presOf" srcId="{F3DE257B-E2F3-734E-BBDE-4512966C9C79}" destId="{64E9BA1D-5E5B-534E-9A4B-5725A7C1812C}" srcOrd="0" destOrd="0" presId="urn:microsoft.com/office/officeart/2005/8/layout/radial4"/>
    <dgm:cxn modelId="{A2A92956-1CCB-F246-8012-21A980FF7794}" type="presOf" srcId="{43E666AB-5C25-AE47-BE85-C263C22114B0}" destId="{12A25FA4-DE01-B94C-84CB-86E8773AB0BD}" srcOrd="0" destOrd="0" presId="urn:microsoft.com/office/officeart/2005/8/layout/radial4"/>
    <dgm:cxn modelId="{1E4A0823-7FB4-594E-9A73-9C9E85F14263}" srcId="{2BB1A36C-4A9C-8C4E-8052-11AC6A96A455}" destId="{7C41EF6C-E58B-6D47-9C57-B73D5E18B28F}" srcOrd="4" destOrd="0" parTransId="{37062F47-C32B-F04B-BF2C-04D5BD0D9B76}" sibTransId="{5609AD87-02AC-2544-8EFE-43AB1D8C05A4}"/>
    <dgm:cxn modelId="{5937F2C1-C31C-4A4C-942A-6014E65F6852}" type="presOf" srcId="{24C7F08F-354A-6F4D-9852-C37231885FA7}" destId="{AA81B48E-D7C4-834B-A918-B7D97FF75E47}" srcOrd="0" destOrd="0" presId="urn:microsoft.com/office/officeart/2005/8/layout/radial4"/>
    <dgm:cxn modelId="{6A9B2C31-EE10-8B45-A5C6-4FCBB0264C14}" type="presOf" srcId="{86E9A78D-7BB7-7445-A808-29EBADAD88C7}" destId="{D514BE7C-CD32-3245-9C7F-A7269C3D351D}" srcOrd="0" destOrd="0" presId="urn:microsoft.com/office/officeart/2005/8/layout/radial4"/>
    <dgm:cxn modelId="{3D504F66-44B0-4B44-A262-2E5CF1D2DB78}" srcId="{D3A81A29-8D10-A24B-BCD6-2698AB9050E2}" destId="{2BB1A36C-4A9C-8C4E-8052-11AC6A96A455}" srcOrd="0" destOrd="0" parTransId="{A96E2CCB-B477-9540-9178-DF935F42B3AB}" sibTransId="{991ECED5-2127-7C4C-B44D-C13B18E1904E}"/>
    <dgm:cxn modelId="{6BD18EFE-623C-DB4F-AC55-A97F903E619A}" type="presOf" srcId="{163EFBD3-02DF-414D-B1D1-B0D1C66D0B79}" destId="{8B4F0938-A10D-DB47-96D5-5421669749AB}" srcOrd="0" destOrd="0" presId="urn:microsoft.com/office/officeart/2005/8/layout/radial4"/>
    <dgm:cxn modelId="{84D5AFA4-2A0D-FA42-85ED-CC3B1BBCD667}" srcId="{2BB1A36C-4A9C-8C4E-8052-11AC6A96A455}" destId="{98304F84-1A22-CF41-A6A4-E7A043B42E3A}" srcOrd="1" destOrd="0" parTransId="{DFAAED3A-4454-B145-8273-50A60EF6BA7B}" sibTransId="{35779B1E-E9A5-114C-8941-AC8A030C3A1F}"/>
    <dgm:cxn modelId="{04571CD6-999C-ED41-B98D-847157251180}" type="presParOf" srcId="{2708D707-053E-7D48-B53C-DBA19B4B5612}" destId="{B48DE92A-8FB7-1245-A92E-38AA39E3F846}" srcOrd="0" destOrd="0" presId="urn:microsoft.com/office/officeart/2005/8/layout/radial4"/>
    <dgm:cxn modelId="{E62ED390-C510-4E43-BEB4-FAD58116C81D}" type="presParOf" srcId="{2708D707-053E-7D48-B53C-DBA19B4B5612}" destId="{8B4F0938-A10D-DB47-96D5-5421669749AB}" srcOrd="1" destOrd="0" presId="urn:microsoft.com/office/officeart/2005/8/layout/radial4"/>
    <dgm:cxn modelId="{5D597327-D695-1745-84D1-841AB35C30DD}" type="presParOf" srcId="{2708D707-053E-7D48-B53C-DBA19B4B5612}" destId="{FE3053E1-F619-A14F-86EF-427350E61983}" srcOrd="2" destOrd="0" presId="urn:microsoft.com/office/officeart/2005/8/layout/radial4"/>
    <dgm:cxn modelId="{49ED7CD7-62D1-F146-891B-7FC5D4AACDD2}" type="presParOf" srcId="{2708D707-053E-7D48-B53C-DBA19B4B5612}" destId="{48E7AFB5-FCB0-7748-AFB5-12A54FCCFC1D}" srcOrd="3" destOrd="0" presId="urn:microsoft.com/office/officeart/2005/8/layout/radial4"/>
    <dgm:cxn modelId="{3FC8FE2C-716F-5A42-990C-C57F3368151D}" type="presParOf" srcId="{2708D707-053E-7D48-B53C-DBA19B4B5612}" destId="{258048CB-92DE-EA4A-84EE-DC6EC1F9C1E6}" srcOrd="4" destOrd="0" presId="urn:microsoft.com/office/officeart/2005/8/layout/radial4"/>
    <dgm:cxn modelId="{9E55FE21-3AEC-C545-878E-3C1B95E670A2}" type="presParOf" srcId="{2708D707-053E-7D48-B53C-DBA19B4B5612}" destId="{14C503A0-CB3C-5B41-8D32-3BFEAA7426E3}" srcOrd="5" destOrd="0" presId="urn:microsoft.com/office/officeart/2005/8/layout/radial4"/>
    <dgm:cxn modelId="{55BE1130-E3D9-9F4A-8379-CEC616EC269B}" type="presParOf" srcId="{2708D707-053E-7D48-B53C-DBA19B4B5612}" destId="{84F70892-2E7D-6643-8CD5-8D9BC21B323E}" srcOrd="6" destOrd="0" presId="urn:microsoft.com/office/officeart/2005/8/layout/radial4"/>
    <dgm:cxn modelId="{FF27F9EC-8846-874D-9FA7-CB691F57524E}" type="presParOf" srcId="{2708D707-053E-7D48-B53C-DBA19B4B5612}" destId="{61994C97-F779-E145-9116-A172AE78C03D}" srcOrd="7" destOrd="0" presId="urn:microsoft.com/office/officeart/2005/8/layout/radial4"/>
    <dgm:cxn modelId="{10B05730-52A5-5744-A38A-670C1F2CCCFD}" type="presParOf" srcId="{2708D707-053E-7D48-B53C-DBA19B4B5612}" destId="{64E9BA1D-5E5B-534E-9A4B-5725A7C1812C}" srcOrd="8" destOrd="0" presId="urn:microsoft.com/office/officeart/2005/8/layout/radial4"/>
    <dgm:cxn modelId="{077F16A6-D1B4-F541-B268-126DF3EC5676}" type="presParOf" srcId="{2708D707-053E-7D48-B53C-DBA19B4B5612}" destId="{DE7139E9-273A-B949-95E8-28B48BCBBB40}" srcOrd="9" destOrd="0" presId="urn:microsoft.com/office/officeart/2005/8/layout/radial4"/>
    <dgm:cxn modelId="{A59C718E-3996-B649-BD26-E06542970509}" type="presParOf" srcId="{2708D707-053E-7D48-B53C-DBA19B4B5612}" destId="{B669273F-3BFA-F543-B595-4C2B802EF082}" srcOrd="10" destOrd="0" presId="urn:microsoft.com/office/officeart/2005/8/layout/radial4"/>
    <dgm:cxn modelId="{E87E1FF9-A4F0-EC4A-8EB4-D27C381C110B}" type="presParOf" srcId="{2708D707-053E-7D48-B53C-DBA19B4B5612}" destId="{12A25FA4-DE01-B94C-84CB-86E8773AB0BD}" srcOrd="11" destOrd="0" presId="urn:microsoft.com/office/officeart/2005/8/layout/radial4"/>
    <dgm:cxn modelId="{5885A8AC-EE55-6D40-A441-21BF42EDF030}" type="presParOf" srcId="{2708D707-053E-7D48-B53C-DBA19B4B5612}" destId="{2185CD82-2D57-0448-9052-C360D29F1204}" srcOrd="12" destOrd="0" presId="urn:microsoft.com/office/officeart/2005/8/layout/radial4"/>
    <dgm:cxn modelId="{64DB6C18-B563-294F-92FD-4D9703C9A101}" type="presParOf" srcId="{2708D707-053E-7D48-B53C-DBA19B4B5612}" destId="{D514BE7C-CD32-3245-9C7F-A7269C3D351D}" srcOrd="13" destOrd="0" presId="urn:microsoft.com/office/officeart/2005/8/layout/radial4"/>
    <dgm:cxn modelId="{70A03B38-4D20-424C-A303-2A638A5CA09E}" type="presParOf" srcId="{2708D707-053E-7D48-B53C-DBA19B4B5612}" destId="{AA81B48E-D7C4-834B-A918-B7D97FF75E47}"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12E2BD-8AEE-BB46-B74B-FB9FF44DB23A}" type="doc">
      <dgm:prSet loTypeId="urn:microsoft.com/office/officeart/2005/8/layout/vList3" loCatId="" qsTypeId="urn:microsoft.com/office/officeart/2005/8/quickstyle/simple4" qsCatId="simple" csTypeId="urn:microsoft.com/office/officeart/2005/8/colors/accent1_2" csCatId="accent1" phldr="1"/>
      <dgm:spPr/>
    </dgm:pt>
    <dgm:pt modelId="{61793154-C397-CC40-9BB0-0400F34D6AC2}">
      <dgm:prSet phldrT="[Text]"/>
      <dgm:spPr/>
      <dgm:t>
        <a:bodyPr/>
        <a:lstStyle/>
        <a:p>
          <a:r>
            <a:rPr lang="en-US" dirty="0" smtClean="0"/>
            <a:t>public sensors &amp; actuators</a:t>
          </a:r>
          <a:endParaRPr lang="en-US" dirty="0"/>
        </a:p>
      </dgm:t>
    </dgm:pt>
    <dgm:pt modelId="{F4E161DE-AFFE-6741-ACD3-0A53DF8E848B}" type="parTrans" cxnId="{2AD6BD93-68DA-AF48-A256-52C9BF281F2D}">
      <dgm:prSet/>
      <dgm:spPr/>
      <dgm:t>
        <a:bodyPr/>
        <a:lstStyle/>
        <a:p>
          <a:endParaRPr lang="en-US"/>
        </a:p>
      </dgm:t>
    </dgm:pt>
    <dgm:pt modelId="{06871B0E-F26F-1242-A817-E42E98A38020}" type="sibTrans" cxnId="{2AD6BD93-68DA-AF48-A256-52C9BF281F2D}">
      <dgm:prSet/>
      <dgm:spPr/>
      <dgm:t>
        <a:bodyPr/>
        <a:lstStyle/>
        <a:p>
          <a:endParaRPr lang="en-US"/>
        </a:p>
      </dgm:t>
    </dgm:pt>
    <dgm:pt modelId="{15E0809B-F3FA-6E4B-B3CE-3C5EAAE7439E}">
      <dgm:prSet phldrT="[Text]"/>
      <dgm:spPr/>
      <dgm:t>
        <a:bodyPr/>
        <a:lstStyle/>
        <a:p>
          <a:r>
            <a:rPr lang="en-US" dirty="0" smtClean="0"/>
            <a:t>semi-private</a:t>
          </a:r>
          <a:endParaRPr lang="en-US" dirty="0"/>
        </a:p>
      </dgm:t>
    </dgm:pt>
    <dgm:pt modelId="{CBBEE446-F105-A544-8668-511D031C6BC8}" type="parTrans" cxnId="{682250FF-9A48-B248-9F8D-3D3FBD4EE657}">
      <dgm:prSet/>
      <dgm:spPr/>
      <dgm:t>
        <a:bodyPr/>
        <a:lstStyle/>
        <a:p>
          <a:endParaRPr lang="en-US"/>
        </a:p>
      </dgm:t>
    </dgm:pt>
    <dgm:pt modelId="{36F6542E-6671-0643-9E63-BB4E1B6A1E8A}" type="sibTrans" cxnId="{682250FF-9A48-B248-9F8D-3D3FBD4EE657}">
      <dgm:prSet/>
      <dgm:spPr/>
      <dgm:t>
        <a:bodyPr/>
        <a:lstStyle/>
        <a:p>
          <a:endParaRPr lang="en-US"/>
        </a:p>
      </dgm:t>
    </dgm:pt>
    <dgm:pt modelId="{C069D435-2768-7A43-9EFE-A6F516A7EC9D}">
      <dgm:prSet phldrT="[Text]"/>
      <dgm:spPr/>
      <dgm:t>
        <a:bodyPr/>
        <a:lstStyle/>
        <a:p>
          <a:r>
            <a:rPr lang="en-US" dirty="0" smtClean="0"/>
            <a:t>private</a:t>
          </a:r>
          <a:endParaRPr lang="en-US" dirty="0"/>
        </a:p>
      </dgm:t>
    </dgm:pt>
    <dgm:pt modelId="{4A1B48B0-14E5-D94A-A532-77C620E48AC0}" type="parTrans" cxnId="{D6C207BD-D0E8-614C-BFB6-9AEE323808C8}">
      <dgm:prSet/>
      <dgm:spPr/>
      <dgm:t>
        <a:bodyPr/>
        <a:lstStyle/>
        <a:p>
          <a:endParaRPr lang="en-US"/>
        </a:p>
      </dgm:t>
    </dgm:pt>
    <dgm:pt modelId="{E247BB95-3F73-6045-BCEE-1F3A96E40AED}" type="sibTrans" cxnId="{D6C207BD-D0E8-614C-BFB6-9AEE323808C8}">
      <dgm:prSet/>
      <dgm:spPr/>
      <dgm:t>
        <a:bodyPr/>
        <a:lstStyle/>
        <a:p>
          <a:endParaRPr lang="en-US"/>
        </a:p>
      </dgm:t>
    </dgm:pt>
    <dgm:pt modelId="{7D4C66CD-79AE-AF42-9E7F-9B409B9AA539}" type="pres">
      <dgm:prSet presAssocID="{0812E2BD-8AEE-BB46-B74B-FB9FF44DB23A}" presName="linearFlow" presStyleCnt="0">
        <dgm:presLayoutVars>
          <dgm:dir/>
          <dgm:resizeHandles val="exact"/>
        </dgm:presLayoutVars>
      </dgm:prSet>
      <dgm:spPr/>
    </dgm:pt>
    <dgm:pt modelId="{363941A5-B72C-BA43-9C3B-7E63B5E59D75}" type="pres">
      <dgm:prSet presAssocID="{61793154-C397-CC40-9BB0-0400F34D6AC2}" presName="composite" presStyleCnt="0"/>
      <dgm:spPr/>
    </dgm:pt>
    <dgm:pt modelId="{FA1F4CDB-B9CA-014B-A698-A9C53BA4F244}" type="pres">
      <dgm:prSet presAssocID="{61793154-C397-CC40-9BB0-0400F34D6AC2}"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79A4AF36-1B6C-A547-AF4A-5B17E6A99929}" type="pres">
      <dgm:prSet presAssocID="{61793154-C397-CC40-9BB0-0400F34D6AC2}" presName="txShp" presStyleLbl="node1" presStyleIdx="0" presStyleCnt="3">
        <dgm:presLayoutVars>
          <dgm:bulletEnabled val="1"/>
        </dgm:presLayoutVars>
      </dgm:prSet>
      <dgm:spPr/>
      <dgm:t>
        <a:bodyPr/>
        <a:lstStyle/>
        <a:p>
          <a:endParaRPr lang="en-US"/>
        </a:p>
      </dgm:t>
    </dgm:pt>
    <dgm:pt modelId="{60D26B6E-DC72-A845-8FC5-DD80883BFDAA}" type="pres">
      <dgm:prSet presAssocID="{06871B0E-F26F-1242-A817-E42E98A38020}" presName="spacing" presStyleCnt="0"/>
      <dgm:spPr/>
    </dgm:pt>
    <dgm:pt modelId="{8D053E1B-1DC0-684A-A7FE-0C403F46FB1A}" type="pres">
      <dgm:prSet presAssocID="{15E0809B-F3FA-6E4B-B3CE-3C5EAAE7439E}" presName="composite" presStyleCnt="0"/>
      <dgm:spPr/>
    </dgm:pt>
    <dgm:pt modelId="{2F94973A-8E8E-A040-9787-8E062F141939}" type="pres">
      <dgm:prSet presAssocID="{15E0809B-F3FA-6E4B-B3CE-3C5EAAE7439E}"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07960C4C-3461-E545-AF91-ACA621B3A2F1}" type="pres">
      <dgm:prSet presAssocID="{15E0809B-F3FA-6E4B-B3CE-3C5EAAE7439E}" presName="txShp" presStyleLbl="node1" presStyleIdx="1" presStyleCnt="3">
        <dgm:presLayoutVars>
          <dgm:bulletEnabled val="1"/>
        </dgm:presLayoutVars>
      </dgm:prSet>
      <dgm:spPr/>
      <dgm:t>
        <a:bodyPr/>
        <a:lstStyle/>
        <a:p>
          <a:endParaRPr lang="en-US"/>
        </a:p>
      </dgm:t>
    </dgm:pt>
    <dgm:pt modelId="{65F7C8E2-12B1-D54B-953A-29A957D56069}" type="pres">
      <dgm:prSet presAssocID="{36F6542E-6671-0643-9E63-BB4E1B6A1E8A}" presName="spacing" presStyleCnt="0"/>
      <dgm:spPr/>
    </dgm:pt>
    <dgm:pt modelId="{7F00EA88-740E-B442-9809-9F690F997A29}" type="pres">
      <dgm:prSet presAssocID="{C069D435-2768-7A43-9EFE-A6F516A7EC9D}" presName="composite" presStyleCnt="0"/>
      <dgm:spPr/>
    </dgm:pt>
    <dgm:pt modelId="{21DE043B-8A75-2E45-B520-D5D6A340428C}" type="pres">
      <dgm:prSet presAssocID="{C069D435-2768-7A43-9EFE-A6F516A7EC9D}"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7E19C883-F522-E542-B285-13D0E263CBC8}" type="pres">
      <dgm:prSet presAssocID="{C069D435-2768-7A43-9EFE-A6F516A7EC9D}" presName="txShp" presStyleLbl="node1" presStyleIdx="2" presStyleCnt="3">
        <dgm:presLayoutVars>
          <dgm:bulletEnabled val="1"/>
        </dgm:presLayoutVars>
      </dgm:prSet>
      <dgm:spPr/>
      <dgm:t>
        <a:bodyPr/>
        <a:lstStyle/>
        <a:p>
          <a:endParaRPr lang="en-US"/>
        </a:p>
      </dgm:t>
    </dgm:pt>
  </dgm:ptLst>
  <dgm:cxnLst>
    <dgm:cxn modelId="{682250FF-9A48-B248-9F8D-3D3FBD4EE657}" srcId="{0812E2BD-8AEE-BB46-B74B-FB9FF44DB23A}" destId="{15E0809B-F3FA-6E4B-B3CE-3C5EAAE7439E}" srcOrd="1" destOrd="0" parTransId="{CBBEE446-F105-A544-8668-511D031C6BC8}" sibTransId="{36F6542E-6671-0643-9E63-BB4E1B6A1E8A}"/>
    <dgm:cxn modelId="{D6C207BD-D0E8-614C-BFB6-9AEE323808C8}" srcId="{0812E2BD-8AEE-BB46-B74B-FB9FF44DB23A}" destId="{C069D435-2768-7A43-9EFE-A6F516A7EC9D}" srcOrd="2" destOrd="0" parTransId="{4A1B48B0-14E5-D94A-A532-77C620E48AC0}" sibTransId="{E247BB95-3F73-6045-BCEE-1F3A96E40AED}"/>
    <dgm:cxn modelId="{C0C4DC04-4F7D-1D4A-B562-9AFB65D89581}" type="presOf" srcId="{0812E2BD-8AEE-BB46-B74B-FB9FF44DB23A}" destId="{7D4C66CD-79AE-AF42-9E7F-9B409B9AA539}" srcOrd="0" destOrd="0" presId="urn:microsoft.com/office/officeart/2005/8/layout/vList3"/>
    <dgm:cxn modelId="{B7A47098-FE4B-554C-93C7-362235F9D9FB}" type="presOf" srcId="{C069D435-2768-7A43-9EFE-A6F516A7EC9D}" destId="{7E19C883-F522-E542-B285-13D0E263CBC8}" srcOrd="0" destOrd="0" presId="urn:microsoft.com/office/officeart/2005/8/layout/vList3"/>
    <dgm:cxn modelId="{2AD6BD93-68DA-AF48-A256-52C9BF281F2D}" srcId="{0812E2BD-8AEE-BB46-B74B-FB9FF44DB23A}" destId="{61793154-C397-CC40-9BB0-0400F34D6AC2}" srcOrd="0" destOrd="0" parTransId="{F4E161DE-AFFE-6741-ACD3-0A53DF8E848B}" sibTransId="{06871B0E-F26F-1242-A817-E42E98A38020}"/>
    <dgm:cxn modelId="{1A10637A-D8EA-DB4E-9FAD-9191CD2CA355}" type="presOf" srcId="{15E0809B-F3FA-6E4B-B3CE-3C5EAAE7439E}" destId="{07960C4C-3461-E545-AF91-ACA621B3A2F1}" srcOrd="0" destOrd="0" presId="urn:microsoft.com/office/officeart/2005/8/layout/vList3"/>
    <dgm:cxn modelId="{8534A5EE-EE5A-5646-9AFB-6A8E830868E5}" type="presOf" srcId="{61793154-C397-CC40-9BB0-0400F34D6AC2}" destId="{79A4AF36-1B6C-A547-AF4A-5B17E6A99929}" srcOrd="0" destOrd="0" presId="urn:microsoft.com/office/officeart/2005/8/layout/vList3"/>
    <dgm:cxn modelId="{C71CE83D-A586-C94C-85AE-01EABA081F3E}" type="presParOf" srcId="{7D4C66CD-79AE-AF42-9E7F-9B409B9AA539}" destId="{363941A5-B72C-BA43-9C3B-7E63B5E59D75}" srcOrd="0" destOrd="0" presId="urn:microsoft.com/office/officeart/2005/8/layout/vList3"/>
    <dgm:cxn modelId="{C202F24A-87F7-E242-A468-CEF38A2347DA}" type="presParOf" srcId="{363941A5-B72C-BA43-9C3B-7E63B5E59D75}" destId="{FA1F4CDB-B9CA-014B-A698-A9C53BA4F244}" srcOrd="0" destOrd="0" presId="urn:microsoft.com/office/officeart/2005/8/layout/vList3"/>
    <dgm:cxn modelId="{9B43742E-0EE9-9748-BCA6-92CDA0B98367}" type="presParOf" srcId="{363941A5-B72C-BA43-9C3B-7E63B5E59D75}" destId="{79A4AF36-1B6C-A547-AF4A-5B17E6A99929}" srcOrd="1" destOrd="0" presId="urn:microsoft.com/office/officeart/2005/8/layout/vList3"/>
    <dgm:cxn modelId="{CCB99AC2-1D46-6D43-93DB-D95D73D6886F}" type="presParOf" srcId="{7D4C66CD-79AE-AF42-9E7F-9B409B9AA539}" destId="{60D26B6E-DC72-A845-8FC5-DD80883BFDAA}" srcOrd="1" destOrd="0" presId="urn:microsoft.com/office/officeart/2005/8/layout/vList3"/>
    <dgm:cxn modelId="{958F6FD9-9F78-0848-AC02-30E039AC4370}" type="presParOf" srcId="{7D4C66CD-79AE-AF42-9E7F-9B409B9AA539}" destId="{8D053E1B-1DC0-684A-A7FE-0C403F46FB1A}" srcOrd="2" destOrd="0" presId="urn:microsoft.com/office/officeart/2005/8/layout/vList3"/>
    <dgm:cxn modelId="{55780934-68B3-9549-85F9-59A3DB44A88C}" type="presParOf" srcId="{8D053E1B-1DC0-684A-A7FE-0C403F46FB1A}" destId="{2F94973A-8E8E-A040-9787-8E062F141939}" srcOrd="0" destOrd="0" presId="urn:microsoft.com/office/officeart/2005/8/layout/vList3"/>
    <dgm:cxn modelId="{1616ADE8-41B6-784B-BF71-4BE0CC0D8CC5}" type="presParOf" srcId="{8D053E1B-1DC0-684A-A7FE-0C403F46FB1A}" destId="{07960C4C-3461-E545-AF91-ACA621B3A2F1}" srcOrd="1" destOrd="0" presId="urn:microsoft.com/office/officeart/2005/8/layout/vList3"/>
    <dgm:cxn modelId="{5C432399-CC89-4742-922B-85ACDA38060C}" type="presParOf" srcId="{7D4C66CD-79AE-AF42-9E7F-9B409B9AA539}" destId="{65F7C8E2-12B1-D54B-953A-29A957D56069}" srcOrd="3" destOrd="0" presId="urn:microsoft.com/office/officeart/2005/8/layout/vList3"/>
    <dgm:cxn modelId="{4ACE4145-A1CA-654E-9F68-0C63AA18154B}" type="presParOf" srcId="{7D4C66CD-79AE-AF42-9E7F-9B409B9AA539}" destId="{7F00EA88-740E-B442-9809-9F690F997A29}" srcOrd="4" destOrd="0" presId="urn:microsoft.com/office/officeart/2005/8/layout/vList3"/>
    <dgm:cxn modelId="{C4176574-FEB6-5E41-AB24-7292727E3645}" type="presParOf" srcId="{7F00EA88-740E-B442-9809-9F690F997A29}" destId="{21DE043B-8A75-2E45-B520-D5D6A340428C}" srcOrd="0" destOrd="0" presId="urn:microsoft.com/office/officeart/2005/8/layout/vList3"/>
    <dgm:cxn modelId="{1ABBE462-57E3-F643-A337-BFE0AF5BEE64}" type="presParOf" srcId="{7F00EA88-740E-B442-9809-9F690F997A29}" destId="{7E19C883-F522-E542-B285-13D0E263CBC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70AB8E-EEA1-724F-9CA2-76A6D9C320E0}" type="doc">
      <dgm:prSet loTypeId="urn:microsoft.com/office/officeart/2008/layout/VerticalCurvedList" loCatId="" qsTypeId="urn:microsoft.com/office/officeart/2005/8/quickstyle/simple4" qsCatId="simple" csTypeId="urn:microsoft.com/office/officeart/2005/8/colors/colorful1" csCatId="colorful" phldr="1"/>
      <dgm:spPr/>
      <dgm:t>
        <a:bodyPr/>
        <a:lstStyle/>
        <a:p>
          <a:endParaRPr lang="en-US"/>
        </a:p>
      </dgm:t>
    </dgm:pt>
    <dgm:pt modelId="{1CE0420C-787A-5F4E-9113-707942001D21}">
      <dgm:prSet custT="1"/>
      <dgm:spPr/>
      <dgm:t>
        <a:bodyPr/>
        <a:lstStyle/>
        <a:p>
          <a:pPr rtl="0"/>
          <a:r>
            <a:rPr lang="en-US" sz="2000" b="1" dirty="0" smtClean="0">
              <a:solidFill>
                <a:srgbClr val="000000"/>
              </a:solidFill>
            </a:rPr>
            <a:t>Transparency. </a:t>
          </a:r>
          <a:r>
            <a:rPr lang="en-US" sz="2000" dirty="0" smtClean="0">
              <a:solidFill>
                <a:srgbClr val="000000"/>
              </a:solidFill>
            </a:rPr>
            <a:t>Fixed and mobile broadband providers must disclose the network management practices, performance characteristics, and terms and conditions of their broadband services;</a:t>
          </a:r>
          <a:endParaRPr lang="en-US" sz="2000" dirty="0">
            <a:solidFill>
              <a:srgbClr val="000000"/>
            </a:solidFill>
          </a:endParaRPr>
        </a:p>
      </dgm:t>
    </dgm:pt>
    <dgm:pt modelId="{CBEBB593-6FB2-104F-88AD-A448D2213369}" type="parTrans" cxnId="{8E54E95C-4C0B-E943-82DE-EC65F0C5B361}">
      <dgm:prSet/>
      <dgm:spPr/>
      <dgm:t>
        <a:bodyPr/>
        <a:lstStyle/>
        <a:p>
          <a:endParaRPr lang="en-US"/>
        </a:p>
      </dgm:t>
    </dgm:pt>
    <dgm:pt modelId="{39BEFF8F-4F97-594B-A34F-E5B155611408}" type="sibTrans" cxnId="{8E54E95C-4C0B-E943-82DE-EC65F0C5B361}">
      <dgm:prSet/>
      <dgm:spPr/>
      <dgm:t>
        <a:bodyPr/>
        <a:lstStyle/>
        <a:p>
          <a:endParaRPr lang="en-US"/>
        </a:p>
      </dgm:t>
    </dgm:pt>
    <dgm:pt modelId="{6B09C41A-2693-274B-983E-932E91D4A684}">
      <dgm:prSet custT="1"/>
      <dgm:spPr/>
      <dgm:t>
        <a:bodyPr/>
        <a:lstStyle/>
        <a:p>
          <a:pPr rtl="0"/>
          <a:r>
            <a:rPr lang="en-US" sz="1800" b="1" dirty="0" smtClean="0">
              <a:solidFill>
                <a:srgbClr val="BFBFBF"/>
              </a:solidFill>
            </a:rPr>
            <a:t>No blocking. </a:t>
          </a:r>
          <a:r>
            <a:rPr lang="en-US" sz="1800" dirty="0" smtClean="0">
              <a:solidFill>
                <a:srgbClr val="BFBFBF"/>
              </a:solidFill>
            </a:rPr>
            <a:t>Fixed broadband providers may not block lawful content, applications, services, or non-harmful devices; mobile broadband providers may not block lawful websites, or block applications that compete with their voice or video telephony services</a:t>
          </a:r>
          <a:endParaRPr lang="en-US" sz="1800" dirty="0">
            <a:solidFill>
              <a:srgbClr val="BFBFBF"/>
            </a:solidFill>
          </a:endParaRPr>
        </a:p>
      </dgm:t>
    </dgm:pt>
    <dgm:pt modelId="{FD33B7CA-D93C-7F44-AF9A-207E2B375DC9}" type="parTrans" cxnId="{20795510-228D-E24E-8E55-25451966E80C}">
      <dgm:prSet/>
      <dgm:spPr/>
      <dgm:t>
        <a:bodyPr/>
        <a:lstStyle/>
        <a:p>
          <a:endParaRPr lang="en-US"/>
        </a:p>
      </dgm:t>
    </dgm:pt>
    <dgm:pt modelId="{1E39F16F-4985-2547-97F5-028A7496CEAF}" type="sibTrans" cxnId="{20795510-228D-E24E-8E55-25451966E80C}">
      <dgm:prSet/>
      <dgm:spPr/>
      <dgm:t>
        <a:bodyPr/>
        <a:lstStyle/>
        <a:p>
          <a:endParaRPr lang="en-US"/>
        </a:p>
      </dgm:t>
    </dgm:pt>
    <dgm:pt modelId="{B262263F-3FDD-C346-A80B-70C0EDC37789}">
      <dgm:prSet/>
      <dgm:spPr/>
      <dgm:t>
        <a:bodyPr/>
        <a:lstStyle/>
        <a:p>
          <a:pPr rtl="0"/>
          <a:r>
            <a:rPr lang="en-US" b="1" dirty="0" smtClean="0">
              <a:solidFill>
                <a:schemeClr val="bg2">
                  <a:lumMod val="90000"/>
                </a:schemeClr>
              </a:solidFill>
            </a:rPr>
            <a:t>No unreasonable discrimination. </a:t>
          </a:r>
          <a:r>
            <a:rPr lang="en-US" dirty="0" smtClean="0">
              <a:solidFill>
                <a:schemeClr val="bg2">
                  <a:lumMod val="90000"/>
                </a:schemeClr>
              </a:solidFill>
            </a:rPr>
            <a:t>Fixed broadband providers may not unreasonably discriminate in transmitting lawful network traffic.</a:t>
          </a:r>
          <a:endParaRPr lang="en-US" dirty="0">
            <a:solidFill>
              <a:schemeClr val="bg2">
                <a:lumMod val="90000"/>
              </a:schemeClr>
            </a:solidFill>
          </a:endParaRPr>
        </a:p>
      </dgm:t>
    </dgm:pt>
    <dgm:pt modelId="{842276F9-17B5-C447-98E6-F27B56241ECD}" type="parTrans" cxnId="{7C28532C-AF31-ED44-BB34-F86BF3C459CB}">
      <dgm:prSet/>
      <dgm:spPr/>
      <dgm:t>
        <a:bodyPr/>
        <a:lstStyle/>
        <a:p>
          <a:endParaRPr lang="en-US"/>
        </a:p>
      </dgm:t>
    </dgm:pt>
    <dgm:pt modelId="{26702EE8-3538-C145-881A-1118EBA72825}" type="sibTrans" cxnId="{7C28532C-AF31-ED44-BB34-F86BF3C459CB}">
      <dgm:prSet/>
      <dgm:spPr/>
      <dgm:t>
        <a:bodyPr/>
        <a:lstStyle/>
        <a:p>
          <a:endParaRPr lang="en-US"/>
        </a:p>
      </dgm:t>
    </dgm:pt>
    <dgm:pt modelId="{ACDE6C26-D5BE-1C49-872B-EBE5B9180FC7}" type="pres">
      <dgm:prSet presAssocID="{6B70AB8E-EEA1-724F-9CA2-76A6D9C320E0}" presName="Name0" presStyleCnt="0">
        <dgm:presLayoutVars>
          <dgm:chMax val="7"/>
          <dgm:chPref val="7"/>
          <dgm:dir/>
        </dgm:presLayoutVars>
      </dgm:prSet>
      <dgm:spPr/>
      <dgm:t>
        <a:bodyPr/>
        <a:lstStyle/>
        <a:p>
          <a:endParaRPr lang="en-US"/>
        </a:p>
      </dgm:t>
    </dgm:pt>
    <dgm:pt modelId="{F40BCCE2-51E2-DD47-83C1-ABEB6D1B17D7}" type="pres">
      <dgm:prSet presAssocID="{6B70AB8E-EEA1-724F-9CA2-76A6D9C320E0}" presName="Name1" presStyleCnt="0"/>
      <dgm:spPr/>
    </dgm:pt>
    <dgm:pt modelId="{E9A87F80-D897-494D-BB40-5060791AAAFA}" type="pres">
      <dgm:prSet presAssocID="{6B70AB8E-EEA1-724F-9CA2-76A6D9C320E0}" presName="cycle" presStyleCnt="0"/>
      <dgm:spPr/>
    </dgm:pt>
    <dgm:pt modelId="{AB72D3EC-AFFD-F048-99E3-4F64083C1D63}" type="pres">
      <dgm:prSet presAssocID="{6B70AB8E-EEA1-724F-9CA2-76A6D9C320E0}" presName="srcNode" presStyleLbl="node1" presStyleIdx="0" presStyleCnt="3"/>
      <dgm:spPr/>
    </dgm:pt>
    <dgm:pt modelId="{8BBD1319-A4E3-874D-ABE6-AADA52D28887}" type="pres">
      <dgm:prSet presAssocID="{6B70AB8E-EEA1-724F-9CA2-76A6D9C320E0}" presName="conn" presStyleLbl="parChTrans1D2" presStyleIdx="0" presStyleCnt="1"/>
      <dgm:spPr/>
      <dgm:t>
        <a:bodyPr/>
        <a:lstStyle/>
        <a:p>
          <a:endParaRPr lang="en-US"/>
        </a:p>
      </dgm:t>
    </dgm:pt>
    <dgm:pt modelId="{6F19F057-69AA-5D4D-A78A-2925DFFAD5CA}" type="pres">
      <dgm:prSet presAssocID="{6B70AB8E-EEA1-724F-9CA2-76A6D9C320E0}" presName="extraNode" presStyleLbl="node1" presStyleIdx="0" presStyleCnt="3"/>
      <dgm:spPr/>
    </dgm:pt>
    <dgm:pt modelId="{31820FAB-48B9-6C4B-B880-03060E8D31E4}" type="pres">
      <dgm:prSet presAssocID="{6B70AB8E-EEA1-724F-9CA2-76A6D9C320E0}" presName="dstNode" presStyleLbl="node1" presStyleIdx="0" presStyleCnt="3"/>
      <dgm:spPr/>
    </dgm:pt>
    <dgm:pt modelId="{E03F7FE3-90F6-8C4B-A91E-0DC1660890E4}" type="pres">
      <dgm:prSet presAssocID="{1CE0420C-787A-5F4E-9113-707942001D21}" presName="text_1" presStyleLbl="node1" presStyleIdx="0" presStyleCnt="3" custScaleY="139859">
        <dgm:presLayoutVars>
          <dgm:bulletEnabled val="1"/>
        </dgm:presLayoutVars>
      </dgm:prSet>
      <dgm:spPr/>
      <dgm:t>
        <a:bodyPr/>
        <a:lstStyle/>
        <a:p>
          <a:endParaRPr lang="en-US"/>
        </a:p>
      </dgm:t>
    </dgm:pt>
    <dgm:pt modelId="{0404440F-7E8C-1F4B-BB63-6B37888B21BE}" type="pres">
      <dgm:prSet presAssocID="{1CE0420C-787A-5F4E-9113-707942001D21}" presName="accent_1" presStyleCnt="0"/>
      <dgm:spPr/>
    </dgm:pt>
    <dgm:pt modelId="{69AB5291-8A4F-6B43-95FB-AD91C757C757}" type="pres">
      <dgm:prSet presAssocID="{1CE0420C-787A-5F4E-9113-707942001D21}" presName="accentRepeatNode" presStyleLbl="solidFgAcc1" presStyleIdx="0" presStyleCnt="3"/>
      <dgm:spPr>
        <a:solidFill>
          <a:srgbClr val="008000"/>
        </a:solidFill>
      </dgm:spPr>
      <dgm:t>
        <a:bodyPr/>
        <a:lstStyle/>
        <a:p>
          <a:endParaRPr lang="en-US"/>
        </a:p>
      </dgm:t>
    </dgm:pt>
    <dgm:pt modelId="{81AAB57A-FAB6-2D48-A21E-39134B781B06}" type="pres">
      <dgm:prSet presAssocID="{6B09C41A-2693-274B-983E-932E91D4A684}" presName="text_2" presStyleLbl="node1" presStyleIdx="1" presStyleCnt="3" custScaleY="144840">
        <dgm:presLayoutVars>
          <dgm:bulletEnabled val="1"/>
        </dgm:presLayoutVars>
      </dgm:prSet>
      <dgm:spPr/>
      <dgm:t>
        <a:bodyPr/>
        <a:lstStyle/>
        <a:p>
          <a:endParaRPr lang="en-US"/>
        </a:p>
      </dgm:t>
    </dgm:pt>
    <dgm:pt modelId="{50BDDCEF-EDC2-D343-B3D2-C2E7F2BECB41}" type="pres">
      <dgm:prSet presAssocID="{6B09C41A-2693-274B-983E-932E91D4A684}" presName="accent_2" presStyleCnt="0"/>
      <dgm:spPr/>
    </dgm:pt>
    <dgm:pt modelId="{1A3711A9-989F-7745-A4E5-6BD644824D8F}" type="pres">
      <dgm:prSet presAssocID="{6B09C41A-2693-274B-983E-932E91D4A684}" presName="accentRepeatNode" presStyleLbl="solidFgAcc1" presStyleIdx="1" presStyleCnt="3"/>
      <dgm:spPr>
        <a:solidFill>
          <a:schemeClr val="tx2"/>
        </a:solidFill>
      </dgm:spPr>
      <dgm:t>
        <a:bodyPr/>
        <a:lstStyle/>
        <a:p>
          <a:endParaRPr lang="en-US"/>
        </a:p>
      </dgm:t>
    </dgm:pt>
    <dgm:pt modelId="{DA1B5214-B0A9-F346-BC9F-DD5397FF9CA1}" type="pres">
      <dgm:prSet presAssocID="{B262263F-3FDD-C346-A80B-70C0EDC37789}" presName="text_3" presStyleLbl="node1" presStyleIdx="2" presStyleCnt="3">
        <dgm:presLayoutVars>
          <dgm:bulletEnabled val="1"/>
        </dgm:presLayoutVars>
      </dgm:prSet>
      <dgm:spPr/>
      <dgm:t>
        <a:bodyPr/>
        <a:lstStyle/>
        <a:p>
          <a:endParaRPr lang="en-US"/>
        </a:p>
      </dgm:t>
    </dgm:pt>
    <dgm:pt modelId="{64013A86-CF97-1D48-B023-FB5CD1CB44EF}" type="pres">
      <dgm:prSet presAssocID="{B262263F-3FDD-C346-A80B-70C0EDC37789}" presName="accent_3" presStyleCnt="0"/>
      <dgm:spPr/>
    </dgm:pt>
    <dgm:pt modelId="{3DCC2DFC-68F1-514A-B15A-C75C5FBF5DEE}" type="pres">
      <dgm:prSet presAssocID="{B262263F-3FDD-C346-A80B-70C0EDC37789}" presName="accentRepeatNode" presStyleLbl="solidFgAcc1" presStyleIdx="2" presStyleCnt="3"/>
      <dgm:spPr>
        <a:solidFill>
          <a:schemeClr val="tx2"/>
        </a:solidFill>
      </dgm:spPr>
      <dgm:t>
        <a:bodyPr/>
        <a:lstStyle/>
        <a:p>
          <a:endParaRPr lang="en-US"/>
        </a:p>
      </dgm:t>
    </dgm:pt>
  </dgm:ptLst>
  <dgm:cxnLst>
    <dgm:cxn modelId="{67D10D3A-27FE-3F4F-8AE1-F3E0BB256A1C}" type="presOf" srcId="{B262263F-3FDD-C346-A80B-70C0EDC37789}" destId="{DA1B5214-B0A9-F346-BC9F-DD5397FF9CA1}" srcOrd="0" destOrd="0" presId="urn:microsoft.com/office/officeart/2008/layout/VerticalCurvedList"/>
    <dgm:cxn modelId="{C9242626-77A0-9E48-8ED6-EAB8F01DE255}" type="presOf" srcId="{39BEFF8F-4F97-594B-A34F-E5B155611408}" destId="{8BBD1319-A4E3-874D-ABE6-AADA52D28887}" srcOrd="0" destOrd="0" presId="urn:microsoft.com/office/officeart/2008/layout/VerticalCurvedList"/>
    <dgm:cxn modelId="{AE82B14D-1476-3B4A-A783-59A51077106C}" type="presOf" srcId="{1CE0420C-787A-5F4E-9113-707942001D21}" destId="{E03F7FE3-90F6-8C4B-A91E-0DC1660890E4}" srcOrd="0" destOrd="0" presId="urn:microsoft.com/office/officeart/2008/layout/VerticalCurvedList"/>
    <dgm:cxn modelId="{8E54E95C-4C0B-E943-82DE-EC65F0C5B361}" srcId="{6B70AB8E-EEA1-724F-9CA2-76A6D9C320E0}" destId="{1CE0420C-787A-5F4E-9113-707942001D21}" srcOrd="0" destOrd="0" parTransId="{CBEBB593-6FB2-104F-88AD-A448D2213369}" sibTransId="{39BEFF8F-4F97-594B-A34F-E5B155611408}"/>
    <dgm:cxn modelId="{20795510-228D-E24E-8E55-25451966E80C}" srcId="{6B70AB8E-EEA1-724F-9CA2-76A6D9C320E0}" destId="{6B09C41A-2693-274B-983E-932E91D4A684}" srcOrd="1" destOrd="0" parTransId="{FD33B7CA-D93C-7F44-AF9A-207E2B375DC9}" sibTransId="{1E39F16F-4985-2547-97F5-028A7496CEAF}"/>
    <dgm:cxn modelId="{E665E827-52D6-2B42-BA07-41BC106410CA}" type="presOf" srcId="{6B70AB8E-EEA1-724F-9CA2-76A6D9C320E0}" destId="{ACDE6C26-D5BE-1C49-872B-EBE5B9180FC7}" srcOrd="0" destOrd="0" presId="urn:microsoft.com/office/officeart/2008/layout/VerticalCurvedList"/>
    <dgm:cxn modelId="{7C28532C-AF31-ED44-BB34-F86BF3C459CB}" srcId="{6B70AB8E-EEA1-724F-9CA2-76A6D9C320E0}" destId="{B262263F-3FDD-C346-A80B-70C0EDC37789}" srcOrd="2" destOrd="0" parTransId="{842276F9-17B5-C447-98E6-F27B56241ECD}" sibTransId="{26702EE8-3538-C145-881A-1118EBA72825}"/>
    <dgm:cxn modelId="{87CAB242-E41E-3E44-B772-1A87B747AF1A}" type="presOf" srcId="{6B09C41A-2693-274B-983E-932E91D4A684}" destId="{81AAB57A-FAB6-2D48-A21E-39134B781B06}" srcOrd="0" destOrd="0" presId="urn:microsoft.com/office/officeart/2008/layout/VerticalCurvedList"/>
    <dgm:cxn modelId="{837B7038-F70C-474A-A42A-71EB811E54F4}" type="presParOf" srcId="{ACDE6C26-D5BE-1C49-872B-EBE5B9180FC7}" destId="{F40BCCE2-51E2-DD47-83C1-ABEB6D1B17D7}" srcOrd="0" destOrd="0" presId="urn:microsoft.com/office/officeart/2008/layout/VerticalCurvedList"/>
    <dgm:cxn modelId="{640E6442-A564-C24C-BACF-7850EA142F87}" type="presParOf" srcId="{F40BCCE2-51E2-DD47-83C1-ABEB6D1B17D7}" destId="{E9A87F80-D897-494D-BB40-5060791AAAFA}" srcOrd="0" destOrd="0" presId="urn:microsoft.com/office/officeart/2008/layout/VerticalCurvedList"/>
    <dgm:cxn modelId="{ADF51B4F-6FCB-D847-ACB4-78774873FBA7}" type="presParOf" srcId="{E9A87F80-D897-494D-BB40-5060791AAAFA}" destId="{AB72D3EC-AFFD-F048-99E3-4F64083C1D63}" srcOrd="0" destOrd="0" presId="urn:microsoft.com/office/officeart/2008/layout/VerticalCurvedList"/>
    <dgm:cxn modelId="{49C692A4-251F-D14A-ADCC-4C028F454BAA}" type="presParOf" srcId="{E9A87F80-D897-494D-BB40-5060791AAAFA}" destId="{8BBD1319-A4E3-874D-ABE6-AADA52D28887}" srcOrd="1" destOrd="0" presId="urn:microsoft.com/office/officeart/2008/layout/VerticalCurvedList"/>
    <dgm:cxn modelId="{88F6005E-D0DC-A043-B48C-9E9F3273075B}" type="presParOf" srcId="{E9A87F80-D897-494D-BB40-5060791AAAFA}" destId="{6F19F057-69AA-5D4D-A78A-2925DFFAD5CA}" srcOrd="2" destOrd="0" presId="urn:microsoft.com/office/officeart/2008/layout/VerticalCurvedList"/>
    <dgm:cxn modelId="{358F0C3E-9F53-EB4C-891E-2CD3927BA643}" type="presParOf" srcId="{E9A87F80-D897-494D-BB40-5060791AAAFA}" destId="{31820FAB-48B9-6C4B-B880-03060E8D31E4}" srcOrd="3" destOrd="0" presId="urn:microsoft.com/office/officeart/2008/layout/VerticalCurvedList"/>
    <dgm:cxn modelId="{399E8F1D-6BD9-244E-8047-E6BEF6EA5E21}" type="presParOf" srcId="{F40BCCE2-51E2-DD47-83C1-ABEB6D1B17D7}" destId="{E03F7FE3-90F6-8C4B-A91E-0DC1660890E4}" srcOrd="1" destOrd="0" presId="urn:microsoft.com/office/officeart/2008/layout/VerticalCurvedList"/>
    <dgm:cxn modelId="{1AE61597-8AA7-D946-A1F3-F77AC2E1FFDE}" type="presParOf" srcId="{F40BCCE2-51E2-DD47-83C1-ABEB6D1B17D7}" destId="{0404440F-7E8C-1F4B-BB63-6B37888B21BE}" srcOrd="2" destOrd="0" presId="urn:microsoft.com/office/officeart/2008/layout/VerticalCurvedList"/>
    <dgm:cxn modelId="{B32369EA-BED4-A54C-AF97-FA96338F6BF1}" type="presParOf" srcId="{0404440F-7E8C-1F4B-BB63-6B37888B21BE}" destId="{69AB5291-8A4F-6B43-95FB-AD91C757C757}" srcOrd="0" destOrd="0" presId="urn:microsoft.com/office/officeart/2008/layout/VerticalCurvedList"/>
    <dgm:cxn modelId="{F0E365A6-EE6F-1444-A5A1-CF84D0F291D6}" type="presParOf" srcId="{F40BCCE2-51E2-DD47-83C1-ABEB6D1B17D7}" destId="{81AAB57A-FAB6-2D48-A21E-39134B781B06}" srcOrd="3" destOrd="0" presId="urn:microsoft.com/office/officeart/2008/layout/VerticalCurvedList"/>
    <dgm:cxn modelId="{6D5A3503-A77F-CB44-AB66-5C967D79D211}" type="presParOf" srcId="{F40BCCE2-51E2-DD47-83C1-ABEB6D1B17D7}" destId="{50BDDCEF-EDC2-D343-B3D2-C2E7F2BECB41}" srcOrd="4" destOrd="0" presId="urn:microsoft.com/office/officeart/2008/layout/VerticalCurvedList"/>
    <dgm:cxn modelId="{54F47929-931B-FA48-80C2-2348614ED551}" type="presParOf" srcId="{50BDDCEF-EDC2-D343-B3D2-C2E7F2BECB41}" destId="{1A3711A9-989F-7745-A4E5-6BD644824D8F}" srcOrd="0" destOrd="0" presId="urn:microsoft.com/office/officeart/2008/layout/VerticalCurvedList"/>
    <dgm:cxn modelId="{A22B7A96-8043-C64E-8F7D-84B08872A8D0}" type="presParOf" srcId="{F40BCCE2-51E2-DD47-83C1-ABEB6D1B17D7}" destId="{DA1B5214-B0A9-F346-BC9F-DD5397FF9CA1}" srcOrd="5" destOrd="0" presId="urn:microsoft.com/office/officeart/2008/layout/VerticalCurvedList"/>
    <dgm:cxn modelId="{9FEE716B-F8DB-4441-A1B4-1CA0515397DD}" type="presParOf" srcId="{F40BCCE2-51E2-DD47-83C1-ABEB6D1B17D7}" destId="{64013A86-CF97-1D48-B023-FB5CD1CB44EF}" srcOrd="6" destOrd="0" presId="urn:microsoft.com/office/officeart/2008/layout/VerticalCurvedList"/>
    <dgm:cxn modelId="{0968AE3B-064F-4C40-98E1-7E9FB034D4CE}" type="presParOf" srcId="{64013A86-CF97-1D48-B023-FB5CD1CB44EF}" destId="{3DCC2DFC-68F1-514A-B15A-C75C5FBF5DE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DE92A-8FB7-1245-A92E-38AA39E3F846}">
      <dsp:nvSpPr>
        <dsp:cNvPr id="0" name=""/>
        <dsp:cNvSpPr/>
      </dsp:nvSpPr>
      <dsp:spPr>
        <a:xfrm>
          <a:off x="3008969" y="2868157"/>
          <a:ext cx="1983060" cy="1983060"/>
        </a:xfrm>
        <a:prstGeom prst="ellipse">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err="1" smtClean="0"/>
            <a:t>IoT</a:t>
          </a:r>
          <a:endParaRPr lang="en-US" sz="6500" kern="1200" dirty="0"/>
        </a:p>
      </dsp:txBody>
      <dsp:txXfrm>
        <a:off x="3299381" y="3158569"/>
        <a:ext cx="1402236" cy="1402236"/>
      </dsp:txXfrm>
    </dsp:sp>
    <dsp:sp modelId="{8B4F0938-A10D-DB47-96D5-5421669749AB}">
      <dsp:nvSpPr>
        <dsp:cNvPr id="0" name=""/>
        <dsp:cNvSpPr/>
      </dsp:nvSpPr>
      <dsp:spPr>
        <a:xfrm rot="10800000">
          <a:off x="696250" y="3577101"/>
          <a:ext cx="2185519" cy="565172"/>
        </a:xfrm>
        <a:prstGeom prst="leftArrow">
          <a:avLst>
            <a:gd name="adj1" fmla="val 60000"/>
            <a:gd name="adj2" fmla="val 5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E3053E1-F619-A14F-86EF-427350E61983}">
      <dsp:nvSpPr>
        <dsp:cNvPr id="0" name=""/>
        <dsp:cNvSpPr/>
      </dsp:nvSpPr>
      <dsp:spPr>
        <a:xfrm>
          <a:off x="2179" y="3304431"/>
          <a:ext cx="1388142" cy="1110513"/>
        </a:xfrm>
        <a:prstGeom prst="roundRect">
          <a:avLst>
            <a:gd name="adj" fmla="val 1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Cheap SOCs</a:t>
          </a:r>
          <a:endParaRPr lang="en-US" sz="1700" kern="1200" dirty="0"/>
        </a:p>
      </dsp:txBody>
      <dsp:txXfrm>
        <a:off x="34705" y="3336957"/>
        <a:ext cx="1323090" cy="1045461"/>
      </dsp:txXfrm>
    </dsp:sp>
    <dsp:sp modelId="{48E7AFB5-FCB0-7748-AFB5-12A54FCCFC1D}">
      <dsp:nvSpPr>
        <dsp:cNvPr id="0" name=""/>
        <dsp:cNvSpPr/>
      </dsp:nvSpPr>
      <dsp:spPr>
        <a:xfrm rot="12600000">
          <a:off x="992533" y="2471357"/>
          <a:ext cx="2185519" cy="565172"/>
        </a:xfrm>
        <a:prstGeom prst="leftArrow">
          <a:avLst>
            <a:gd name="adj1" fmla="val 60000"/>
            <a:gd name="adj2" fmla="val 50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58048CB-92DE-EA4A-84EE-DC6EC1F9C1E6}">
      <dsp:nvSpPr>
        <dsp:cNvPr id="0" name=""/>
        <dsp:cNvSpPr/>
      </dsp:nvSpPr>
      <dsp:spPr>
        <a:xfrm>
          <a:off x="444864" y="1652306"/>
          <a:ext cx="1388142" cy="1110513"/>
        </a:xfrm>
        <a:prstGeom prst="roundRect">
          <a:avLst>
            <a:gd name="adj" fmla="val 10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Mature Internet protocols</a:t>
          </a:r>
          <a:endParaRPr lang="en-US" sz="1700" kern="1200" dirty="0"/>
        </a:p>
      </dsp:txBody>
      <dsp:txXfrm>
        <a:off x="477390" y="1684832"/>
        <a:ext cx="1323090" cy="1045461"/>
      </dsp:txXfrm>
    </dsp:sp>
    <dsp:sp modelId="{14C503A0-CB3C-5B41-8D32-3BFEAA7426E3}">
      <dsp:nvSpPr>
        <dsp:cNvPr id="0" name=""/>
        <dsp:cNvSpPr/>
      </dsp:nvSpPr>
      <dsp:spPr>
        <a:xfrm rot="14400000">
          <a:off x="1801995" y="1661895"/>
          <a:ext cx="2185519" cy="565172"/>
        </a:xfrm>
        <a:prstGeom prst="leftArrow">
          <a:avLst>
            <a:gd name="adj1" fmla="val 60000"/>
            <a:gd name="adj2" fmla="val 50000"/>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4F70892-2E7D-6643-8CD5-8D9BC21B323E}">
      <dsp:nvSpPr>
        <dsp:cNvPr id="0" name=""/>
        <dsp:cNvSpPr/>
      </dsp:nvSpPr>
      <dsp:spPr>
        <a:xfrm>
          <a:off x="1654304" y="442867"/>
          <a:ext cx="1388142" cy="1110513"/>
        </a:xfrm>
        <a:prstGeom prst="roundRect">
          <a:avLst>
            <a:gd name="adj" fmla="val 10000"/>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Cellular connectivity</a:t>
          </a:r>
          <a:endParaRPr lang="en-US" sz="1700" kern="1200" dirty="0"/>
        </a:p>
      </dsp:txBody>
      <dsp:txXfrm>
        <a:off x="1686830" y="475393"/>
        <a:ext cx="1323090" cy="1045461"/>
      </dsp:txXfrm>
    </dsp:sp>
    <dsp:sp modelId="{61994C97-F779-E145-9116-A172AE78C03D}">
      <dsp:nvSpPr>
        <dsp:cNvPr id="0" name=""/>
        <dsp:cNvSpPr/>
      </dsp:nvSpPr>
      <dsp:spPr>
        <a:xfrm rot="16200000">
          <a:off x="2907740" y="1365612"/>
          <a:ext cx="2185519" cy="565172"/>
        </a:xfrm>
        <a:prstGeom prst="leftArrow">
          <a:avLst>
            <a:gd name="adj1" fmla="val 60000"/>
            <a:gd name="adj2" fmla="val 50000"/>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64E9BA1D-5E5B-534E-9A4B-5725A7C1812C}">
      <dsp:nvSpPr>
        <dsp:cNvPr id="0" name=""/>
        <dsp:cNvSpPr/>
      </dsp:nvSpPr>
      <dsp:spPr>
        <a:xfrm>
          <a:off x="3306428" y="181"/>
          <a:ext cx="1388142" cy="1110513"/>
        </a:xfrm>
        <a:prstGeom prst="roundRect">
          <a:avLst>
            <a:gd name="adj" fmla="val 10000"/>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Unlicensed</a:t>
          </a:r>
          <a:endParaRPr lang="en-US" sz="1700" kern="1200" dirty="0"/>
        </a:p>
      </dsp:txBody>
      <dsp:txXfrm>
        <a:off x="3338954" y="32707"/>
        <a:ext cx="1323090" cy="1045461"/>
      </dsp:txXfrm>
    </dsp:sp>
    <dsp:sp modelId="{DE7139E9-273A-B949-95E8-28B48BCBBB40}">
      <dsp:nvSpPr>
        <dsp:cNvPr id="0" name=""/>
        <dsp:cNvSpPr/>
      </dsp:nvSpPr>
      <dsp:spPr>
        <a:xfrm rot="18000000">
          <a:off x="4013484" y="1661895"/>
          <a:ext cx="2185519" cy="565172"/>
        </a:xfrm>
        <a:prstGeom prst="leftArrow">
          <a:avLst>
            <a:gd name="adj1" fmla="val 60000"/>
            <a:gd name="adj2" fmla="val 50000"/>
          </a:avLst>
        </a:prstGeom>
        <a:gradFill rotWithShape="0">
          <a:gsLst>
            <a:gs pos="0">
              <a:schemeClr val="accent6">
                <a:hueOff val="0"/>
                <a:satOff val="0"/>
                <a:lumOff val="0"/>
                <a:alphaOff val="0"/>
                <a:shade val="70000"/>
                <a:satMod val="150000"/>
              </a:schemeClr>
            </a:gs>
            <a:gs pos="34000">
              <a:schemeClr val="accent6">
                <a:hueOff val="0"/>
                <a:satOff val="0"/>
                <a:lumOff val="0"/>
                <a:alphaOff val="0"/>
                <a:shade val="70000"/>
                <a:satMod val="140000"/>
              </a:schemeClr>
            </a:gs>
            <a:gs pos="70000">
              <a:schemeClr val="accent6">
                <a:hueOff val="0"/>
                <a:satOff val="0"/>
                <a:lumOff val="0"/>
                <a:alphaOff val="0"/>
                <a:tint val="100000"/>
                <a:shade val="90000"/>
                <a:satMod val="140000"/>
              </a:schemeClr>
            </a:gs>
            <a:gs pos="100000">
              <a:schemeClr val="accent6">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B669273F-3BFA-F543-B595-4C2B802EF082}">
      <dsp:nvSpPr>
        <dsp:cNvPr id="0" name=""/>
        <dsp:cNvSpPr/>
      </dsp:nvSpPr>
      <dsp:spPr>
        <a:xfrm>
          <a:off x="4958553" y="442867"/>
          <a:ext cx="1388142" cy="1110513"/>
        </a:xfrm>
        <a:prstGeom prst="roundRect">
          <a:avLst>
            <a:gd name="adj" fmla="val 10000"/>
          </a:avLst>
        </a:prstGeom>
        <a:gradFill rotWithShape="0">
          <a:gsLst>
            <a:gs pos="0">
              <a:schemeClr val="accent6">
                <a:hueOff val="0"/>
                <a:satOff val="0"/>
                <a:lumOff val="0"/>
                <a:alphaOff val="0"/>
                <a:shade val="70000"/>
                <a:satMod val="150000"/>
              </a:schemeClr>
            </a:gs>
            <a:gs pos="34000">
              <a:schemeClr val="accent6">
                <a:hueOff val="0"/>
                <a:satOff val="0"/>
                <a:lumOff val="0"/>
                <a:alphaOff val="0"/>
                <a:shade val="70000"/>
                <a:satMod val="140000"/>
              </a:schemeClr>
            </a:gs>
            <a:gs pos="70000">
              <a:schemeClr val="accent6">
                <a:hueOff val="0"/>
                <a:satOff val="0"/>
                <a:lumOff val="0"/>
                <a:alphaOff val="0"/>
                <a:tint val="100000"/>
                <a:shade val="90000"/>
                <a:satMod val="140000"/>
              </a:schemeClr>
            </a:gs>
            <a:gs pos="100000">
              <a:schemeClr val="accent6">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Analytics</a:t>
          </a:r>
        </a:p>
        <a:p>
          <a:pPr lvl="0" algn="ctr" defTabSz="755650">
            <a:lnSpc>
              <a:spcPct val="90000"/>
            </a:lnSpc>
            <a:spcBef>
              <a:spcPct val="0"/>
            </a:spcBef>
            <a:spcAft>
              <a:spcPct val="35000"/>
            </a:spcAft>
          </a:pPr>
          <a:r>
            <a:rPr lang="en-US" sz="1700" kern="1200" dirty="0" smtClean="0"/>
            <a:t>(“big data”)</a:t>
          </a:r>
          <a:endParaRPr lang="en-US" sz="1700" kern="1200" dirty="0"/>
        </a:p>
      </dsp:txBody>
      <dsp:txXfrm>
        <a:off x="4991079" y="475393"/>
        <a:ext cx="1323090" cy="1045461"/>
      </dsp:txXfrm>
    </dsp:sp>
    <dsp:sp modelId="{12A25FA4-DE01-B94C-84CB-86E8773AB0BD}">
      <dsp:nvSpPr>
        <dsp:cNvPr id="0" name=""/>
        <dsp:cNvSpPr/>
      </dsp:nvSpPr>
      <dsp:spPr>
        <a:xfrm rot="19800000">
          <a:off x="4822946" y="2471357"/>
          <a:ext cx="2185519" cy="565172"/>
        </a:xfrm>
        <a:prstGeom prst="leftArrow">
          <a:avLst>
            <a:gd name="adj1" fmla="val 60000"/>
            <a:gd name="adj2" fmla="val 5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185CD82-2D57-0448-9052-C360D29F1204}">
      <dsp:nvSpPr>
        <dsp:cNvPr id="0" name=""/>
        <dsp:cNvSpPr/>
      </dsp:nvSpPr>
      <dsp:spPr>
        <a:xfrm>
          <a:off x="6167992" y="1652306"/>
          <a:ext cx="1388142" cy="1110513"/>
        </a:xfrm>
        <a:prstGeom prst="roundRect">
          <a:avLst>
            <a:gd name="adj" fmla="val 1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Applications</a:t>
          </a:r>
          <a:endParaRPr lang="en-US" sz="1700" kern="1200" dirty="0"/>
        </a:p>
      </dsp:txBody>
      <dsp:txXfrm>
        <a:off x="6200518" y="1684832"/>
        <a:ext cx="1323090" cy="1045461"/>
      </dsp:txXfrm>
    </dsp:sp>
    <dsp:sp modelId="{D514BE7C-CD32-3245-9C7F-A7269C3D351D}">
      <dsp:nvSpPr>
        <dsp:cNvPr id="0" name=""/>
        <dsp:cNvSpPr/>
      </dsp:nvSpPr>
      <dsp:spPr>
        <a:xfrm>
          <a:off x="5119229" y="3577101"/>
          <a:ext cx="2185519" cy="565172"/>
        </a:xfrm>
        <a:prstGeom prst="leftArrow">
          <a:avLst>
            <a:gd name="adj1" fmla="val 60000"/>
            <a:gd name="adj2" fmla="val 50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AA81B48E-D7C4-834B-A918-B7D97FF75E47}">
      <dsp:nvSpPr>
        <dsp:cNvPr id="0" name=""/>
        <dsp:cNvSpPr/>
      </dsp:nvSpPr>
      <dsp:spPr>
        <a:xfrm>
          <a:off x="6610678" y="3304431"/>
          <a:ext cx="1388142" cy="1110513"/>
        </a:xfrm>
        <a:prstGeom prst="roundRect">
          <a:avLst>
            <a:gd name="adj" fmla="val 10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Cloud-hosted applications &amp; data</a:t>
          </a:r>
          <a:endParaRPr lang="en-US" sz="1700" kern="1200" dirty="0"/>
        </a:p>
      </dsp:txBody>
      <dsp:txXfrm>
        <a:off x="6643204" y="3336957"/>
        <a:ext cx="1323090" cy="10454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4AF36-1B6C-A547-AF4A-5B17E6A99929}">
      <dsp:nvSpPr>
        <dsp:cNvPr id="0" name=""/>
        <dsp:cNvSpPr/>
      </dsp:nvSpPr>
      <dsp:spPr>
        <a:xfrm rot="10800000">
          <a:off x="1731149" y="2727"/>
          <a:ext cx="5472684" cy="1410765"/>
        </a:xfrm>
        <a:prstGeom prst="homePlate">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2108" tIns="148590" rIns="277368" bIns="148590" numCol="1" spcCol="1270" anchor="ctr" anchorCtr="0">
          <a:noAutofit/>
        </a:bodyPr>
        <a:lstStyle/>
        <a:p>
          <a:pPr lvl="0" algn="ctr" defTabSz="1733550">
            <a:lnSpc>
              <a:spcPct val="90000"/>
            </a:lnSpc>
            <a:spcBef>
              <a:spcPct val="0"/>
            </a:spcBef>
            <a:spcAft>
              <a:spcPct val="35000"/>
            </a:spcAft>
          </a:pPr>
          <a:r>
            <a:rPr lang="en-US" sz="3900" kern="1200" dirty="0" smtClean="0"/>
            <a:t>public sensors &amp; actuators</a:t>
          </a:r>
          <a:endParaRPr lang="en-US" sz="3900" kern="1200" dirty="0"/>
        </a:p>
      </dsp:txBody>
      <dsp:txXfrm rot="10800000">
        <a:off x="2083840" y="2727"/>
        <a:ext cx="5119993" cy="1410765"/>
      </dsp:txXfrm>
    </dsp:sp>
    <dsp:sp modelId="{FA1F4CDB-B9CA-014B-A698-A9C53BA4F244}">
      <dsp:nvSpPr>
        <dsp:cNvPr id="0" name=""/>
        <dsp:cNvSpPr/>
      </dsp:nvSpPr>
      <dsp:spPr>
        <a:xfrm>
          <a:off x="1025766" y="2727"/>
          <a:ext cx="1410765" cy="1410765"/>
        </a:xfrm>
        <a:prstGeom prst="ellipse">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07960C4C-3461-E545-AF91-ACA621B3A2F1}">
      <dsp:nvSpPr>
        <dsp:cNvPr id="0" name=""/>
        <dsp:cNvSpPr/>
      </dsp:nvSpPr>
      <dsp:spPr>
        <a:xfrm rot="10800000">
          <a:off x="1731149" y="1834617"/>
          <a:ext cx="5472684" cy="1410765"/>
        </a:xfrm>
        <a:prstGeom prst="homePlate">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2108" tIns="148590" rIns="277368" bIns="148590" numCol="1" spcCol="1270" anchor="ctr" anchorCtr="0">
          <a:noAutofit/>
        </a:bodyPr>
        <a:lstStyle/>
        <a:p>
          <a:pPr lvl="0" algn="ctr" defTabSz="1733550">
            <a:lnSpc>
              <a:spcPct val="90000"/>
            </a:lnSpc>
            <a:spcBef>
              <a:spcPct val="0"/>
            </a:spcBef>
            <a:spcAft>
              <a:spcPct val="35000"/>
            </a:spcAft>
          </a:pPr>
          <a:r>
            <a:rPr lang="en-US" sz="3900" kern="1200" dirty="0" smtClean="0"/>
            <a:t>semi-private</a:t>
          </a:r>
          <a:endParaRPr lang="en-US" sz="3900" kern="1200" dirty="0"/>
        </a:p>
      </dsp:txBody>
      <dsp:txXfrm rot="10800000">
        <a:off x="2083840" y="1834617"/>
        <a:ext cx="5119993" cy="1410765"/>
      </dsp:txXfrm>
    </dsp:sp>
    <dsp:sp modelId="{2F94973A-8E8E-A040-9787-8E062F141939}">
      <dsp:nvSpPr>
        <dsp:cNvPr id="0" name=""/>
        <dsp:cNvSpPr/>
      </dsp:nvSpPr>
      <dsp:spPr>
        <a:xfrm>
          <a:off x="1025766" y="1834617"/>
          <a:ext cx="1410765" cy="1410765"/>
        </a:xfrm>
        <a:prstGeom prst="ellipse">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7E19C883-F522-E542-B285-13D0E263CBC8}">
      <dsp:nvSpPr>
        <dsp:cNvPr id="0" name=""/>
        <dsp:cNvSpPr/>
      </dsp:nvSpPr>
      <dsp:spPr>
        <a:xfrm rot="10800000">
          <a:off x="1731149" y="3666506"/>
          <a:ext cx="5472684" cy="1410765"/>
        </a:xfrm>
        <a:prstGeom prst="homePlate">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2108" tIns="148590" rIns="277368" bIns="148590" numCol="1" spcCol="1270" anchor="ctr" anchorCtr="0">
          <a:noAutofit/>
        </a:bodyPr>
        <a:lstStyle/>
        <a:p>
          <a:pPr lvl="0" algn="ctr" defTabSz="1733550">
            <a:lnSpc>
              <a:spcPct val="90000"/>
            </a:lnSpc>
            <a:spcBef>
              <a:spcPct val="0"/>
            </a:spcBef>
            <a:spcAft>
              <a:spcPct val="35000"/>
            </a:spcAft>
          </a:pPr>
          <a:r>
            <a:rPr lang="en-US" sz="3900" kern="1200" dirty="0" smtClean="0"/>
            <a:t>private</a:t>
          </a:r>
          <a:endParaRPr lang="en-US" sz="3900" kern="1200" dirty="0"/>
        </a:p>
      </dsp:txBody>
      <dsp:txXfrm rot="10800000">
        <a:off x="2083840" y="3666506"/>
        <a:ext cx="5119993" cy="1410765"/>
      </dsp:txXfrm>
    </dsp:sp>
    <dsp:sp modelId="{21DE043B-8A75-2E45-B520-D5D6A340428C}">
      <dsp:nvSpPr>
        <dsp:cNvPr id="0" name=""/>
        <dsp:cNvSpPr/>
      </dsp:nvSpPr>
      <dsp:spPr>
        <a:xfrm>
          <a:off x="1025766" y="3666506"/>
          <a:ext cx="1410765" cy="1410765"/>
        </a:xfrm>
        <a:prstGeom prst="ellipse">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D1319-A4E3-874D-ABE6-AADA52D28887}">
      <dsp:nvSpPr>
        <dsp:cNvPr id="0" name=""/>
        <dsp:cNvSpPr/>
      </dsp:nvSpPr>
      <dsp:spPr>
        <a:xfrm>
          <a:off x="-5376938" y="-823457"/>
          <a:ext cx="6403065" cy="6403065"/>
        </a:xfrm>
        <a:prstGeom prst="blockArc">
          <a:avLst>
            <a:gd name="adj1" fmla="val 18900000"/>
            <a:gd name="adj2" fmla="val 2700000"/>
            <a:gd name="adj3" fmla="val 337"/>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03F7FE3-90F6-8C4B-A91E-0DC1660890E4}">
      <dsp:nvSpPr>
        <dsp:cNvPr id="0" name=""/>
        <dsp:cNvSpPr/>
      </dsp:nvSpPr>
      <dsp:spPr>
        <a:xfrm>
          <a:off x="660153" y="286039"/>
          <a:ext cx="7756895" cy="1330380"/>
        </a:xfrm>
        <a:prstGeom prst="rect">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55039"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000000"/>
              </a:solidFill>
            </a:rPr>
            <a:t>Transparency. </a:t>
          </a:r>
          <a:r>
            <a:rPr lang="en-US" sz="2000" kern="1200" dirty="0" smtClean="0">
              <a:solidFill>
                <a:srgbClr val="000000"/>
              </a:solidFill>
            </a:rPr>
            <a:t>Fixed and mobile broadband providers must disclose the network management practices, performance characteristics, and terms and conditions of their broadband services;</a:t>
          </a:r>
          <a:endParaRPr lang="en-US" sz="2000" kern="1200" dirty="0">
            <a:solidFill>
              <a:srgbClr val="000000"/>
            </a:solidFill>
          </a:endParaRPr>
        </a:p>
      </dsp:txBody>
      <dsp:txXfrm>
        <a:off x="660153" y="286039"/>
        <a:ext cx="7756895" cy="1330380"/>
      </dsp:txXfrm>
    </dsp:sp>
    <dsp:sp modelId="{69AB5291-8A4F-6B43-95FB-AD91C757C757}">
      <dsp:nvSpPr>
        <dsp:cNvPr id="0" name=""/>
        <dsp:cNvSpPr/>
      </dsp:nvSpPr>
      <dsp:spPr>
        <a:xfrm>
          <a:off x="65634" y="356711"/>
          <a:ext cx="1189037" cy="1189037"/>
        </a:xfrm>
        <a:prstGeom prst="ellipse">
          <a:avLst/>
        </a:prstGeom>
        <a:solidFill>
          <a:srgbClr val="008000"/>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1AAB57A-FAB6-2D48-A21E-39134B781B06}">
      <dsp:nvSpPr>
        <dsp:cNvPr id="0" name=""/>
        <dsp:cNvSpPr/>
      </dsp:nvSpPr>
      <dsp:spPr>
        <a:xfrm>
          <a:off x="1005925" y="1689194"/>
          <a:ext cx="7411123" cy="1377761"/>
        </a:xfrm>
        <a:prstGeom prst="rect">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55039" tIns="45720" rIns="45720" bIns="45720" numCol="1" spcCol="1270" anchor="ctr" anchorCtr="0">
          <a:noAutofit/>
        </a:bodyPr>
        <a:lstStyle/>
        <a:p>
          <a:pPr lvl="0" algn="l" defTabSz="800100" rtl="0">
            <a:lnSpc>
              <a:spcPct val="90000"/>
            </a:lnSpc>
            <a:spcBef>
              <a:spcPct val="0"/>
            </a:spcBef>
            <a:spcAft>
              <a:spcPct val="35000"/>
            </a:spcAft>
          </a:pPr>
          <a:r>
            <a:rPr lang="en-US" sz="1800" b="1" kern="1200" dirty="0" smtClean="0">
              <a:solidFill>
                <a:srgbClr val="BFBFBF"/>
              </a:solidFill>
            </a:rPr>
            <a:t>No blocking. </a:t>
          </a:r>
          <a:r>
            <a:rPr lang="en-US" sz="1800" kern="1200" dirty="0" smtClean="0">
              <a:solidFill>
                <a:srgbClr val="BFBFBF"/>
              </a:solidFill>
            </a:rPr>
            <a:t>Fixed broadband providers may not block lawful content, applications, services, or non-harmful devices; mobile broadband providers may not block lawful websites, or block applications that compete with their voice or video telephony services</a:t>
          </a:r>
          <a:endParaRPr lang="en-US" sz="1800" kern="1200" dirty="0">
            <a:solidFill>
              <a:srgbClr val="BFBFBF"/>
            </a:solidFill>
          </a:endParaRPr>
        </a:p>
      </dsp:txBody>
      <dsp:txXfrm>
        <a:off x="1005925" y="1689194"/>
        <a:ext cx="7411123" cy="1377761"/>
      </dsp:txXfrm>
    </dsp:sp>
    <dsp:sp modelId="{1A3711A9-989F-7745-A4E5-6BD644824D8F}">
      <dsp:nvSpPr>
        <dsp:cNvPr id="0" name=""/>
        <dsp:cNvSpPr/>
      </dsp:nvSpPr>
      <dsp:spPr>
        <a:xfrm>
          <a:off x="411406" y="1783556"/>
          <a:ext cx="1189037" cy="1189037"/>
        </a:xfrm>
        <a:prstGeom prst="ellipse">
          <a:avLst/>
        </a:prstGeom>
        <a:solidFill>
          <a:schemeClr val="tx2"/>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A1B5214-B0A9-F346-BC9F-DD5397FF9CA1}">
      <dsp:nvSpPr>
        <dsp:cNvPr id="0" name=""/>
        <dsp:cNvSpPr/>
      </dsp:nvSpPr>
      <dsp:spPr>
        <a:xfrm>
          <a:off x="660153" y="3329305"/>
          <a:ext cx="7756895" cy="951230"/>
        </a:xfrm>
        <a:prstGeom prst="rect">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55039"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2">
                  <a:lumMod val="90000"/>
                </a:schemeClr>
              </a:solidFill>
            </a:rPr>
            <a:t>No unreasonable discrimination. </a:t>
          </a:r>
          <a:r>
            <a:rPr lang="en-US" sz="2000" kern="1200" dirty="0" smtClean="0">
              <a:solidFill>
                <a:schemeClr val="bg2">
                  <a:lumMod val="90000"/>
                </a:schemeClr>
              </a:solidFill>
            </a:rPr>
            <a:t>Fixed broadband providers may not unreasonably discriminate in transmitting lawful network traffic.</a:t>
          </a:r>
          <a:endParaRPr lang="en-US" sz="2000" kern="1200" dirty="0">
            <a:solidFill>
              <a:schemeClr val="bg2">
                <a:lumMod val="90000"/>
              </a:schemeClr>
            </a:solidFill>
          </a:endParaRPr>
        </a:p>
      </dsp:txBody>
      <dsp:txXfrm>
        <a:off x="660153" y="3329305"/>
        <a:ext cx="7756895" cy="951230"/>
      </dsp:txXfrm>
    </dsp:sp>
    <dsp:sp modelId="{3DCC2DFC-68F1-514A-B15A-C75C5FBF5DEE}">
      <dsp:nvSpPr>
        <dsp:cNvPr id="0" name=""/>
        <dsp:cNvSpPr/>
      </dsp:nvSpPr>
      <dsp:spPr>
        <a:xfrm>
          <a:off x="65634" y="3210401"/>
          <a:ext cx="1189037" cy="1189037"/>
        </a:xfrm>
        <a:prstGeom prst="ellipse">
          <a:avLst/>
        </a:prstGeom>
        <a:solidFill>
          <a:schemeClr val="tx2"/>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D778DF2-3321-0542-AB6B-C65895649CCB}" type="datetimeFigureOut">
              <a:rPr lang="en-US"/>
              <a:pPr>
                <a:defRPr/>
              </a:pPr>
              <a:t>4/14/15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2C25BF8-8BFD-8E4B-9C88-0287DB3C6DE8}" type="slidenum">
              <a:rPr lang="en-US"/>
              <a:pPr>
                <a:defRPr/>
              </a:pPr>
              <a:t>‹#›</a:t>
            </a:fld>
            <a:endParaRPr lang="en-US"/>
          </a:p>
        </p:txBody>
      </p:sp>
    </p:spTree>
    <p:extLst>
      <p:ext uri="{BB962C8B-B14F-4D97-AF65-F5344CB8AC3E}">
        <p14:creationId xmlns:p14="http://schemas.microsoft.com/office/powerpoint/2010/main" val="413654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834066E8-918C-7944-AEFF-9F354CB03F02}" type="datetimeFigureOut">
              <a:rPr lang="en-US"/>
              <a:pPr>
                <a:defRPr/>
              </a:pPr>
              <a:t>4/14/15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399B21A5-C2F7-DF44-874E-69A7AE839708}" type="slidenum">
              <a:rPr lang="en-US"/>
              <a:pPr>
                <a:defRPr/>
              </a:pPr>
              <a:t>‹#›</a:t>
            </a:fld>
            <a:endParaRPr lang="en-US"/>
          </a:p>
        </p:txBody>
      </p:sp>
    </p:spTree>
    <p:extLst>
      <p:ext uri="{BB962C8B-B14F-4D97-AF65-F5344CB8AC3E}">
        <p14:creationId xmlns:p14="http://schemas.microsoft.com/office/powerpoint/2010/main" val="24916746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www.pcworld.com</a:t>
            </a:r>
            <a:r>
              <a:rPr lang="en-US" dirty="0" smtClean="0"/>
              <a:t>/article/221086/</a:t>
            </a:r>
            <a:r>
              <a:rPr lang="en-US" smtClean="0"/>
              <a:t>article.html</a:t>
            </a:r>
            <a:endParaRPr lang="en-US"/>
          </a:p>
        </p:txBody>
      </p:sp>
      <p:sp>
        <p:nvSpPr>
          <p:cNvPr id="4" name="Slide Number Placeholder 3"/>
          <p:cNvSpPr>
            <a:spLocks noGrp="1"/>
          </p:cNvSpPr>
          <p:nvPr>
            <p:ph type="sldNum" sz="quarter" idx="10"/>
          </p:nvPr>
        </p:nvSpPr>
        <p:spPr/>
        <p:txBody>
          <a:bodyPr/>
          <a:lstStyle/>
          <a:p>
            <a:pPr>
              <a:defRPr/>
            </a:pPr>
            <a:fld id="{399B21A5-C2F7-DF44-874E-69A7AE839708}" type="slidenum">
              <a:rPr lang="en-US" smtClean="0"/>
              <a:pPr>
                <a:defRPr/>
              </a:pPr>
              <a:t>7</a:t>
            </a:fld>
            <a:endParaRPr lang="en-US"/>
          </a:p>
        </p:txBody>
      </p:sp>
    </p:spTree>
    <p:extLst>
      <p:ext uri="{BB962C8B-B14F-4D97-AF65-F5344CB8AC3E}">
        <p14:creationId xmlns:p14="http://schemas.microsoft.com/office/powerpoint/2010/main" val="273033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http://www.nytimes.com/2012/10/02/world/europe/device-sends-message-to-swiss-farmer-when-cow-is-in-heat.html?pagewanted=all</a:t>
            </a: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A9B630B-C9A0-2A45-8B73-9EAC395094F0}" type="slidenum">
              <a:rPr lang="en-US" sz="1200"/>
              <a:pPr eaLnBrk="1" hangingPunct="1"/>
              <a:t>11</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http://findmyfacebookid.com</a:t>
            </a: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E64F2E6-7E17-3744-8930-DB4789F958B7}" type="slidenum">
              <a:rPr lang="en-US" sz="1200"/>
              <a:pPr eaLnBrk="1" hangingPunct="1"/>
              <a:t>13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http://blog.neustar.biz/neustar-insights/telephone-numbers-are-for-people-not-machines/</a:t>
            </a:r>
          </a:p>
          <a:p>
            <a:pPr eaLnBrk="1" hangingPunct="1">
              <a:spcBef>
                <a:spcPct val="0"/>
              </a:spcBef>
            </a:pPr>
            <a:r>
              <a:rPr lang="en-US">
                <a:latin typeface="Calibri" charset="0"/>
              </a:rPr>
              <a:t>http://www.parking.org/media/overview-of-the-us-parking-industry.aspx</a:t>
            </a:r>
          </a:p>
          <a:p>
            <a:pPr eaLnBrk="1" hangingPunct="1">
              <a:spcBef>
                <a:spcPct val="0"/>
              </a:spcBef>
            </a:pPr>
            <a:r>
              <a:rPr lang="en-US">
                <a:latin typeface="Calibri" charset="0"/>
              </a:rPr>
              <a:t>http://www.statisticbrain.com/e-reader-statistics/</a:t>
            </a:r>
          </a:p>
          <a:p>
            <a:pPr eaLnBrk="1" hangingPunct="1">
              <a:spcBef>
                <a:spcPct val="0"/>
              </a:spcBef>
            </a:pPr>
            <a:r>
              <a:rPr lang="en-US">
                <a:latin typeface="Calibri" charset="0"/>
              </a:rPr>
              <a:t>http://www.ite.org/reportcard/TechnicalReport.pdf – 311k signals</a:t>
            </a:r>
          </a:p>
          <a:p>
            <a:pPr eaLnBrk="1" hangingPunct="1">
              <a:spcBef>
                <a:spcPct val="0"/>
              </a:spcBef>
            </a:pPr>
            <a:r>
              <a:rPr lang="en-US" i="1">
                <a:latin typeface="Calibri" charset="0"/>
              </a:rPr>
              <a:t>www.aceee.org/files/proceedings/2012/data/papers/0193-000144.pdf – 44.9 M street lights</a:t>
            </a:r>
            <a:endParaRPr lang="en-US">
              <a:latin typeface="Calibri" charset="0"/>
            </a:endParaRPr>
          </a:p>
          <a:p>
            <a:pPr eaLnBrk="1" hangingPunct="1">
              <a:spcBef>
                <a:spcPct val="0"/>
              </a:spcBef>
            </a:pPr>
            <a:endParaRPr lang="en-US">
              <a:latin typeface="Calibri"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DDA131E-AE44-3542-AD44-BA9F052ECA47}" type="slidenum">
              <a:rPr lang="en-US" sz="1200"/>
              <a:pPr eaLnBrk="1" hangingPunct="1"/>
              <a:t>14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http://www.sigfox.com/en/#!/technology</a:t>
            </a: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0E8116A0-E1F1-6645-81EE-3A9389BC2E09}" type="slidenum">
              <a:rPr lang="en-US" sz="1200">
                <a:cs typeface="Arial" charset="0"/>
              </a:rPr>
              <a:pPr eaLnBrk="1" hangingPunct="1"/>
              <a:t>20</a:t>
            </a:fld>
            <a:endParaRPr lang="en-US" sz="120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hraunfoss.fcc.gov</a:t>
            </a:r>
            <a:r>
              <a:rPr lang="en-US" dirty="0" smtClean="0"/>
              <a:t>/</a:t>
            </a:r>
            <a:r>
              <a:rPr lang="en-US" dirty="0" err="1" smtClean="0"/>
              <a:t>edocs_public</a:t>
            </a:r>
            <a:r>
              <a:rPr lang="en-US" dirty="0" smtClean="0"/>
              <a:t>/</a:t>
            </a:r>
            <a:r>
              <a:rPr lang="en-US" dirty="0" err="1" smtClean="0"/>
              <a:t>attachmatch</a:t>
            </a:r>
            <a:r>
              <a:rPr lang="en-US" dirty="0" smtClean="0"/>
              <a:t>/DA-05-543A1.pdf</a:t>
            </a:r>
          </a:p>
          <a:p>
            <a:r>
              <a:rPr lang="en-US" dirty="0" smtClean="0"/>
              <a:t>http://</a:t>
            </a:r>
            <a:r>
              <a:rPr lang="en-US" dirty="0" err="1" smtClean="0"/>
              <a:t>www.zeropaid.com</a:t>
            </a:r>
            <a:r>
              <a:rPr lang="en-US" dirty="0" smtClean="0"/>
              <a:t>/news/88573/</a:t>
            </a:r>
            <a:r>
              <a:rPr lang="en-US" dirty="0" err="1" smtClean="0"/>
              <a:t>comcast</a:t>
            </a:r>
            <a:r>
              <a:rPr lang="en-US" dirty="0" smtClean="0"/>
              <a:t>-prevails-in-</a:t>
            </a:r>
            <a:r>
              <a:rPr lang="en-US" dirty="0" err="1" smtClean="0"/>
              <a:t>bittorrent</a:t>
            </a:r>
            <a:r>
              <a:rPr lang="en-US" dirty="0" smtClean="0"/>
              <a:t>-throttling-case/</a:t>
            </a:r>
            <a:endParaRPr lang="en-US" dirty="0"/>
          </a:p>
        </p:txBody>
      </p:sp>
      <p:sp>
        <p:nvSpPr>
          <p:cNvPr id="4" name="Slide Number Placeholder 3"/>
          <p:cNvSpPr>
            <a:spLocks noGrp="1"/>
          </p:cNvSpPr>
          <p:nvPr>
            <p:ph type="sldNum" sz="quarter" idx="10"/>
          </p:nvPr>
        </p:nvSpPr>
        <p:spPr/>
        <p:txBody>
          <a:bodyPr/>
          <a:lstStyle/>
          <a:p>
            <a:fld id="{AE1BCDD2-3C63-734A-8707-CED556459E65}" type="slidenum">
              <a:rPr lang="en-US" smtClean="0"/>
              <a:t>38</a:t>
            </a:fld>
            <a:endParaRPr lang="en-US"/>
          </a:p>
        </p:txBody>
      </p:sp>
    </p:spTree>
    <p:extLst>
      <p:ext uri="{BB962C8B-B14F-4D97-AF65-F5344CB8AC3E}">
        <p14:creationId xmlns:p14="http://schemas.microsoft.com/office/powerpoint/2010/main" val="2389609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2B5EB25A-D925-0F4E-A979-C0A52DF60065}" type="datetime1">
              <a:rPr lang="en-US"/>
              <a:pPr>
                <a:defRPr/>
              </a:pPr>
              <a:t>4/14/15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IoT</a:t>
            </a:r>
          </a:p>
        </p:txBody>
      </p:sp>
      <p:sp>
        <p:nvSpPr>
          <p:cNvPr id="7" name="Slide Number Placeholder 5"/>
          <p:cNvSpPr>
            <a:spLocks noGrp="1"/>
          </p:cNvSpPr>
          <p:nvPr>
            <p:ph type="sldNum" sz="quarter" idx="12"/>
          </p:nvPr>
        </p:nvSpPr>
        <p:spPr/>
        <p:txBody>
          <a:bodyPr/>
          <a:lstStyle>
            <a:lvl1pPr>
              <a:defRPr/>
            </a:lvl1pPr>
          </a:lstStyle>
          <a:p>
            <a:pPr>
              <a:defRPr/>
            </a:pPr>
            <a:fld id="{C856F2D9-AD6D-DA40-A9F7-5BC9D0FE422B}" type="slidenum">
              <a:rPr lang="en-US"/>
              <a:pPr>
                <a:defRPr/>
              </a:pPr>
              <a:t>‹#›</a:t>
            </a:fld>
            <a:endParaRPr lang="en-US"/>
          </a:p>
        </p:txBody>
      </p:sp>
    </p:spTree>
    <p:extLst>
      <p:ext uri="{BB962C8B-B14F-4D97-AF65-F5344CB8AC3E}">
        <p14:creationId xmlns:p14="http://schemas.microsoft.com/office/powerpoint/2010/main" val="2401229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F2019D-D9E4-FA4D-9C4E-F038991659A7}" type="datetime1">
              <a:rPr lang="en-US"/>
              <a:pPr>
                <a:defRPr/>
              </a:pPr>
              <a:t>4/14/15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IoT</a:t>
            </a:r>
          </a:p>
        </p:txBody>
      </p:sp>
      <p:sp>
        <p:nvSpPr>
          <p:cNvPr id="6" name="Slide Number Placeholder 5"/>
          <p:cNvSpPr>
            <a:spLocks noGrp="1"/>
          </p:cNvSpPr>
          <p:nvPr>
            <p:ph type="sldNum" sz="quarter" idx="12"/>
          </p:nvPr>
        </p:nvSpPr>
        <p:spPr/>
        <p:txBody>
          <a:bodyPr/>
          <a:lstStyle>
            <a:lvl1pPr>
              <a:defRPr/>
            </a:lvl1pPr>
          </a:lstStyle>
          <a:p>
            <a:pPr>
              <a:defRPr/>
            </a:pPr>
            <a:fld id="{A930270A-9B61-894C-861D-A83215372ABB}" type="slidenum">
              <a:rPr lang="en-US"/>
              <a:pPr>
                <a:defRPr/>
              </a:pPr>
              <a:t>‹#›</a:t>
            </a:fld>
            <a:endParaRPr lang="en-US"/>
          </a:p>
        </p:txBody>
      </p:sp>
    </p:spTree>
    <p:extLst>
      <p:ext uri="{BB962C8B-B14F-4D97-AF65-F5344CB8AC3E}">
        <p14:creationId xmlns:p14="http://schemas.microsoft.com/office/powerpoint/2010/main" val="3070123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6B4B7F8-551C-F34F-B283-B00F2F38C749}" type="datetime1">
              <a:rPr lang="en-US"/>
              <a:pPr>
                <a:defRPr/>
              </a:pPr>
              <a:t>4/14/15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IoT</a:t>
            </a:r>
          </a:p>
        </p:txBody>
      </p:sp>
      <p:sp>
        <p:nvSpPr>
          <p:cNvPr id="6" name="Slide Number Placeholder 5"/>
          <p:cNvSpPr>
            <a:spLocks noGrp="1"/>
          </p:cNvSpPr>
          <p:nvPr>
            <p:ph type="sldNum" sz="quarter" idx="12"/>
          </p:nvPr>
        </p:nvSpPr>
        <p:spPr/>
        <p:txBody>
          <a:bodyPr/>
          <a:lstStyle>
            <a:lvl1pPr>
              <a:defRPr/>
            </a:lvl1pPr>
          </a:lstStyle>
          <a:p>
            <a:pPr>
              <a:defRPr/>
            </a:pPr>
            <a:fld id="{FE21CF76-7285-4C4B-B700-9A05A34BE042}" type="slidenum">
              <a:rPr lang="en-US"/>
              <a:pPr>
                <a:defRPr/>
              </a:pPr>
              <a:t>‹#›</a:t>
            </a:fld>
            <a:endParaRPr lang="en-US"/>
          </a:p>
        </p:txBody>
      </p:sp>
    </p:spTree>
    <p:extLst>
      <p:ext uri="{BB962C8B-B14F-4D97-AF65-F5344CB8AC3E}">
        <p14:creationId xmlns:p14="http://schemas.microsoft.com/office/powerpoint/2010/main" val="1097528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9" name="Shape 19"/>
          <p:cNvSpPr>
            <a:spLocks noGrp="1"/>
          </p:cNvSpPr>
          <p:nvPr>
            <p:ph type="title"/>
          </p:nvPr>
        </p:nvSpPr>
        <p:spPr>
          <a:xfrm>
            <a:off x="669727" y="312539"/>
            <a:ext cx="7804547" cy="1518047"/>
          </a:xfrm>
          <a:prstGeom prst="rect">
            <a:avLst/>
          </a:prstGeom>
        </p:spPr>
        <p:txBody>
          <a:bodyPr lIns="0" tIns="0" rIns="0" bIns="0"/>
          <a:lstStyle>
            <a:lvl1pPr defTabSz="410751">
              <a:defRPr sz="5600">
                <a:latin typeface="+mn-lt"/>
                <a:ea typeface="+mn-ea"/>
                <a:cs typeface="+mn-cs"/>
                <a:sym typeface="Helvetica Light"/>
              </a:defRPr>
            </a:lvl1pPr>
          </a:lstStyle>
          <a:p>
            <a:pPr lvl="0"/>
            <a:r>
              <a:rPr/>
              <a:t>Title Text</a:t>
            </a:r>
          </a:p>
        </p:txBody>
      </p:sp>
      <p:sp>
        <p:nvSpPr>
          <p:cNvPr id="20" name="Shape 20"/>
          <p:cNvSpPr>
            <a:spLocks noGrp="1"/>
          </p:cNvSpPr>
          <p:nvPr>
            <p:ph type="body" idx="1"/>
          </p:nvPr>
        </p:nvSpPr>
        <p:spPr>
          <a:xfrm>
            <a:off x="669727" y="1830586"/>
            <a:ext cx="7804547" cy="4420195"/>
          </a:xfrm>
          <a:prstGeom prst="rect">
            <a:avLst/>
          </a:prstGeom>
        </p:spPr>
        <p:txBody>
          <a:bodyPr lIns="0" tIns="0" rIns="0" bIns="0" anchor="ctr"/>
          <a:lstStyle>
            <a:lvl1pPr marL="312528" indent="-312528" defTabSz="410751">
              <a:spcBef>
                <a:spcPts val="2953"/>
              </a:spcBef>
              <a:buSzPct val="75000"/>
              <a:buFontTx/>
              <a:defRPr sz="2500">
                <a:latin typeface="+mn-lt"/>
                <a:ea typeface="+mn-ea"/>
                <a:cs typeface="+mn-cs"/>
                <a:sym typeface="Helvetica Light"/>
              </a:defRPr>
            </a:lvl1pPr>
            <a:lvl2pPr marL="625056" indent="-312528" defTabSz="410751">
              <a:spcBef>
                <a:spcPts val="2953"/>
              </a:spcBef>
              <a:buSzPct val="75000"/>
              <a:buFontTx/>
              <a:buChar char="•"/>
              <a:defRPr sz="2500">
                <a:latin typeface="+mn-lt"/>
                <a:ea typeface="+mn-ea"/>
                <a:cs typeface="+mn-cs"/>
                <a:sym typeface="Helvetica Light"/>
              </a:defRPr>
            </a:lvl2pPr>
            <a:lvl3pPr indent="-312528" defTabSz="410751">
              <a:spcBef>
                <a:spcPts val="2953"/>
              </a:spcBef>
              <a:buSzPct val="75000"/>
              <a:buFontTx/>
              <a:defRPr sz="2500">
                <a:latin typeface="+mn-lt"/>
                <a:ea typeface="+mn-ea"/>
                <a:cs typeface="+mn-cs"/>
                <a:sym typeface="Helvetica Light"/>
              </a:defRPr>
            </a:lvl3pPr>
            <a:lvl4pPr marL="1250112" indent="-312528" defTabSz="410751">
              <a:spcBef>
                <a:spcPts val="2953"/>
              </a:spcBef>
              <a:buSzPct val="75000"/>
              <a:buFontTx/>
              <a:buChar char="•"/>
              <a:defRPr sz="2500">
                <a:latin typeface="+mn-lt"/>
                <a:ea typeface="+mn-ea"/>
                <a:cs typeface="+mn-cs"/>
                <a:sym typeface="Helvetica Light"/>
              </a:defRPr>
            </a:lvl4pPr>
            <a:lvl5pPr marL="1562640" indent="-312528" defTabSz="410751">
              <a:spcBef>
                <a:spcPts val="2953"/>
              </a:spcBef>
              <a:buSzPct val="75000"/>
              <a:buFontTx/>
              <a:buChar char="•"/>
              <a:defRPr sz="2500">
                <a:latin typeface="+mn-lt"/>
                <a:ea typeface="+mn-ea"/>
                <a:cs typeface="+mn-cs"/>
                <a:sym typeface="Helvetica Light"/>
              </a:defRPr>
            </a:lvl5pPr>
          </a:lstStyle>
          <a:p>
            <a:pPr lvl="0"/>
            <a:r>
              <a:rPr/>
              <a:t>Body Level One</a:t>
            </a:r>
          </a:p>
          <a:p>
            <a:pPr lvl="1"/>
            <a:r>
              <a:rPr/>
              <a:t>Body Level Two</a:t>
            </a:r>
          </a:p>
          <a:p>
            <a:pPr lvl="2"/>
            <a:r>
              <a:rPr/>
              <a:t>Body Level Three</a:t>
            </a:r>
          </a:p>
          <a:p>
            <a:pPr lvl="3"/>
            <a:r>
              <a:rPr/>
              <a:t>Body Level Four</a:t>
            </a:r>
          </a:p>
          <a:p>
            <a:pPr lvl="4"/>
            <a:r>
              <a:rPr/>
              <a:t>Body Level Five</a:t>
            </a:r>
          </a:p>
        </p:txBody>
      </p:sp>
    </p:spTree>
    <p:extLst>
      <p:ext uri="{BB962C8B-B14F-4D97-AF65-F5344CB8AC3E}">
        <p14:creationId xmlns:p14="http://schemas.microsoft.com/office/powerpoint/2010/main" val="1386170410"/>
      </p:ext>
    </p:extLst>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7" name="Shape 17"/>
          <p:cNvSpPr>
            <a:spLocks noGrp="1"/>
          </p:cNvSpPr>
          <p:nvPr>
            <p:ph type="title"/>
          </p:nvPr>
        </p:nvSpPr>
        <p:spPr>
          <a:xfrm>
            <a:off x="669727" y="312539"/>
            <a:ext cx="7804547" cy="1518047"/>
          </a:xfrm>
          <a:prstGeom prst="rect">
            <a:avLst/>
          </a:prstGeom>
        </p:spPr>
        <p:txBody>
          <a:bodyPr lIns="0" tIns="0" rIns="0" bIns="0"/>
          <a:lstStyle>
            <a:lvl1pPr defTabSz="410751">
              <a:defRPr sz="5600">
                <a:latin typeface="+mn-lt"/>
                <a:ea typeface="+mn-ea"/>
                <a:cs typeface="+mn-cs"/>
                <a:sym typeface="Helvetica Light"/>
              </a:defRPr>
            </a:lvl1pPr>
          </a:lstStyle>
          <a:p>
            <a:pPr lvl="0"/>
            <a:r>
              <a:rPr/>
              <a:t>Title Text</a:t>
            </a:r>
          </a:p>
        </p:txBody>
      </p:sp>
    </p:spTree>
    <p:extLst>
      <p:ext uri="{BB962C8B-B14F-4D97-AF65-F5344CB8AC3E}">
        <p14:creationId xmlns:p14="http://schemas.microsoft.com/office/powerpoint/2010/main" val="3625794316"/>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0DCCBE-D081-F24A-B2DE-D21E637B99C1}" type="datetime1">
              <a:rPr lang="en-US"/>
              <a:pPr>
                <a:defRPr/>
              </a:pPr>
              <a:t>4/14/15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IoT</a:t>
            </a:r>
          </a:p>
        </p:txBody>
      </p:sp>
      <p:sp>
        <p:nvSpPr>
          <p:cNvPr id="6" name="Slide Number Placeholder 5"/>
          <p:cNvSpPr>
            <a:spLocks noGrp="1"/>
          </p:cNvSpPr>
          <p:nvPr>
            <p:ph type="sldNum" sz="quarter" idx="12"/>
          </p:nvPr>
        </p:nvSpPr>
        <p:spPr/>
        <p:txBody>
          <a:bodyPr/>
          <a:lstStyle>
            <a:lvl1pPr>
              <a:defRPr/>
            </a:lvl1pPr>
          </a:lstStyle>
          <a:p>
            <a:pPr>
              <a:defRPr/>
            </a:pPr>
            <a:fld id="{2EE5017F-2046-9E41-83E0-078B60185F7A}" type="slidenum">
              <a:rPr lang="en-US"/>
              <a:pPr>
                <a:defRPr/>
              </a:pPr>
              <a:t>‹#›</a:t>
            </a:fld>
            <a:endParaRPr lang="en-US"/>
          </a:p>
        </p:txBody>
      </p:sp>
    </p:spTree>
    <p:extLst>
      <p:ext uri="{BB962C8B-B14F-4D97-AF65-F5344CB8AC3E}">
        <p14:creationId xmlns:p14="http://schemas.microsoft.com/office/powerpoint/2010/main" val="269571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821E3B-01BF-D240-9601-6C80B9272567}" type="datetime1">
              <a:rPr lang="en-US"/>
              <a:pPr>
                <a:defRPr/>
              </a:pPr>
              <a:t>4/14/15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IoT</a:t>
            </a:r>
          </a:p>
        </p:txBody>
      </p:sp>
      <p:sp>
        <p:nvSpPr>
          <p:cNvPr id="7" name="Slide Number Placeholder 5"/>
          <p:cNvSpPr>
            <a:spLocks noGrp="1"/>
          </p:cNvSpPr>
          <p:nvPr>
            <p:ph type="sldNum" sz="quarter" idx="12"/>
          </p:nvPr>
        </p:nvSpPr>
        <p:spPr/>
        <p:txBody>
          <a:bodyPr/>
          <a:lstStyle>
            <a:lvl1pPr>
              <a:defRPr/>
            </a:lvl1pPr>
          </a:lstStyle>
          <a:p>
            <a:pPr>
              <a:defRPr/>
            </a:pPr>
            <a:fld id="{F91FBA4A-F87B-E542-B2A1-97AAD5AFC441}" type="slidenum">
              <a:rPr lang="en-US"/>
              <a:pPr>
                <a:defRPr/>
              </a:pPr>
              <a:t>‹#›</a:t>
            </a:fld>
            <a:endParaRPr lang="en-US"/>
          </a:p>
        </p:txBody>
      </p:sp>
    </p:spTree>
    <p:extLst>
      <p:ext uri="{BB962C8B-B14F-4D97-AF65-F5344CB8AC3E}">
        <p14:creationId xmlns:p14="http://schemas.microsoft.com/office/powerpoint/2010/main" val="3272353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51E7DC7-D4AB-9244-A9A0-4A53244774D9}" type="datetime1">
              <a:rPr lang="en-US"/>
              <a:pPr>
                <a:defRPr/>
              </a:pPr>
              <a:t>4/14/15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IoT</a:t>
            </a:r>
          </a:p>
        </p:txBody>
      </p:sp>
      <p:sp>
        <p:nvSpPr>
          <p:cNvPr id="7" name="Slide Number Placeholder 5"/>
          <p:cNvSpPr>
            <a:spLocks noGrp="1"/>
          </p:cNvSpPr>
          <p:nvPr>
            <p:ph type="sldNum" sz="quarter" idx="12"/>
          </p:nvPr>
        </p:nvSpPr>
        <p:spPr/>
        <p:txBody>
          <a:bodyPr/>
          <a:lstStyle>
            <a:lvl1pPr>
              <a:defRPr/>
            </a:lvl1pPr>
          </a:lstStyle>
          <a:p>
            <a:pPr>
              <a:defRPr/>
            </a:pPr>
            <a:fld id="{52CCADC2-99EA-734F-9695-6155A99CDC74}" type="slidenum">
              <a:rPr lang="en-US"/>
              <a:pPr>
                <a:defRPr/>
              </a:pPr>
              <a:t>‹#›</a:t>
            </a:fld>
            <a:endParaRPr lang="en-US"/>
          </a:p>
        </p:txBody>
      </p:sp>
    </p:spTree>
    <p:extLst>
      <p:ext uri="{BB962C8B-B14F-4D97-AF65-F5344CB8AC3E}">
        <p14:creationId xmlns:p14="http://schemas.microsoft.com/office/powerpoint/2010/main" val="2764179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F2A10617-DC7F-634B-BAFE-A6EEE285D7DE}" type="datetime1">
              <a:rPr lang="en-US"/>
              <a:pPr>
                <a:defRPr/>
              </a:pPr>
              <a:t>4/14/15</a:t>
            </a:fld>
            <a:endParaRPr lang="en-US"/>
          </a:p>
        </p:txBody>
      </p:sp>
      <p:sp>
        <p:nvSpPr>
          <p:cNvPr id="9" name="Footer Placeholder 7"/>
          <p:cNvSpPr>
            <a:spLocks noGrp="1"/>
          </p:cNvSpPr>
          <p:nvPr>
            <p:ph type="ftr" sz="quarter" idx="11"/>
          </p:nvPr>
        </p:nvSpPr>
        <p:spPr/>
        <p:txBody>
          <a:bodyPr/>
          <a:lstStyle>
            <a:lvl1pPr>
              <a:defRPr/>
            </a:lvl1pPr>
          </a:lstStyle>
          <a:p>
            <a:pPr>
              <a:defRPr/>
            </a:pPr>
            <a:r>
              <a:rPr lang="en-US"/>
              <a:t>IoT</a:t>
            </a:r>
          </a:p>
        </p:txBody>
      </p:sp>
      <p:sp>
        <p:nvSpPr>
          <p:cNvPr id="10" name="Slide Number Placeholder 8"/>
          <p:cNvSpPr>
            <a:spLocks noGrp="1"/>
          </p:cNvSpPr>
          <p:nvPr>
            <p:ph type="sldNum" sz="quarter" idx="12"/>
          </p:nvPr>
        </p:nvSpPr>
        <p:spPr/>
        <p:txBody>
          <a:bodyPr/>
          <a:lstStyle>
            <a:lvl1pPr>
              <a:defRPr/>
            </a:lvl1pPr>
          </a:lstStyle>
          <a:p>
            <a:pPr>
              <a:defRPr/>
            </a:pPr>
            <a:fld id="{BF13E1A0-74F1-A54A-8084-09229D0F4083}" type="slidenum">
              <a:rPr lang="en-US"/>
              <a:pPr>
                <a:defRPr/>
              </a:pPr>
              <a:t>‹#›</a:t>
            </a:fld>
            <a:endParaRPr lang="en-US"/>
          </a:p>
        </p:txBody>
      </p:sp>
    </p:spTree>
    <p:extLst>
      <p:ext uri="{BB962C8B-B14F-4D97-AF65-F5344CB8AC3E}">
        <p14:creationId xmlns:p14="http://schemas.microsoft.com/office/powerpoint/2010/main" val="410632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5997D8-CB07-9E45-8A4C-25553A389CA6}" type="datetime1">
              <a:rPr lang="en-US"/>
              <a:pPr>
                <a:defRPr/>
              </a:pPr>
              <a:t>4/14/15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IoT</a:t>
            </a:r>
          </a:p>
        </p:txBody>
      </p:sp>
      <p:sp>
        <p:nvSpPr>
          <p:cNvPr id="5" name="Slide Number Placeholder 5"/>
          <p:cNvSpPr>
            <a:spLocks noGrp="1"/>
          </p:cNvSpPr>
          <p:nvPr>
            <p:ph type="sldNum" sz="quarter" idx="12"/>
          </p:nvPr>
        </p:nvSpPr>
        <p:spPr/>
        <p:txBody>
          <a:bodyPr/>
          <a:lstStyle>
            <a:lvl1pPr>
              <a:defRPr/>
            </a:lvl1pPr>
          </a:lstStyle>
          <a:p>
            <a:pPr>
              <a:defRPr/>
            </a:pPr>
            <a:fld id="{C29D5436-6D28-D54D-BCF8-A38B4DB6D7DF}" type="slidenum">
              <a:rPr lang="en-US"/>
              <a:pPr>
                <a:defRPr/>
              </a:pPr>
              <a:t>‹#›</a:t>
            </a:fld>
            <a:endParaRPr lang="en-US"/>
          </a:p>
        </p:txBody>
      </p:sp>
    </p:spTree>
    <p:extLst>
      <p:ext uri="{BB962C8B-B14F-4D97-AF65-F5344CB8AC3E}">
        <p14:creationId xmlns:p14="http://schemas.microsoft.com/office/powerpoint/2010/main" val="171387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D62B31D-E8E8-0542-ADD7-0522A6881206}" type="datetime1">
              <a:rPr lang="en-US"/>
              <a:pPr>
                <a:defRPr/>
              </a:pPr>
              <a:t>4/14/15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IoT</a:t>
            </a:r>
          </a:p>
        </p:txBody>
      </p:sp>
      <p:sp>
        <p:nvSpPr>
          <p:cNvPr id="4" name="Slide Number Placeholder 5"/>
          <p:cNvSpPr>
            <a:spLocks noGrp="1"/>
          </p:cNvSpPr>
          <p:nvPr>
            <p:ph type="sldNum" sz="quarter" idx="12"/>
          </p:nvPr>
        </p:nvSpPr>
        <p:spPr/>
        <p:txBody>
          <a:bodyPr/>
          <a:lstStyle>
            <a:lvl1pPr>
              <a:defRPr/>
            </a:lvl1pPr>
          </a:lstStyle>
          <a:p>
            <a:pPr>
              <a:defRPr/>
            </a:pPr>
            <a:fld id="{72D4C895-3F4E-2545-8FE0-67A269A10CA0}" type="slidenum">
              <a:rPr lang="en-US"/>
              <a:pPr>
                <a:defRPr/>
              </a:pPr>
              <a:t>‹#›</a:t>
            </a:fld>
            <a:endParaRPr lang="en-US"/>
          </a:p>
        </p:txBody>
      </p:sp>
    </p:spTree>
    <p:extLst>
      <p:ext uri="{BB962C8B-B14F-4D97-AF65-F5344CB8AC3E}">
        <p14:creationId xmlns:p14="http://schemas.microsoft.com/office/powerpoint/2010/main" val="2611384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F41874B9-F06F-9B41-AE92-BFAD6849CD6E}" type="datetime1">
              <a:rPr lang="en-US"/>
              <a:pPr>
                <a:defRPr/>
              </a:pPr>
              <a:t>4/14/15</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IoT</a:t>
            </a:r>
          </a:p>
        </p:txBody>
      </p:sp>
      <p:sp>
        <p:nvSpPr>
          <p:cNvPr id="8" name="Slide Number Placeholder 6"/>
          <p:cNvSpPr>
            <a:spLocks noGrp="1"/>
          </p:cNvSpPr>
          <p:nvPr>
            <p:ph type="sldNum" sz="quarter" idx="12"/>
          </p:nvPr>
        </p:nvSpPr>
        <p:spPr/>
        <p:txBody>
          <a:bodyPr/>
          <a:lstStyle>
            <a:lvl1pPr>
              <a:defRPr/>
            </a:lvl1pPr>
          </a:lstStyle>
          <a:p>
            <a:pPr>
              <a:defRPr/>
            </a:pPr>
            <a:fld id="{BE9CC1F7-FDAC-F64B-95F0-BE1410AF2D40}" type="slidenum">
              <a:rPr lang="en-US"/>
              <a:pPr>
                <a:defRPr/>
              </a:pPr>
              <a:t>‹#›</a:t>
            </a:fld>
            <a:endParaRPr lang="en-US"/>
          </a:p>
        </p:txBody>
      </p:sp>
    </p:spTree>
    <p:extLst>
      <p:ext uri="{BB962C8B-B14F-4D97-AF65-F5344CB8AC3E}">
        <p14:creationId xmlns:p14="http://schemas.microsoft.com/office/powerpoint/2010/main" val="2224133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74953A-D9AC-0B46-8CCC-E0ED44D23AC2}" type="datetime1">
              <a:rPr lang="en-US"/>
              <a:pPr>
                <a:defRPr/>
              </a:pPr>
              <a:t>4/14/15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IoT</a:t>
            </a:r>
          </a:p>
        </p:txBody>
      </p:sp>
      <p:sp>
        <p:nvSpPr>
          <p:cNvPr id="7" name="Slide Number Placeholder 5"/>
          <p:cNvSpPr>
            <a:spLocks noGrp="1"/>
          </p:cNvSpPr>
          <p:nvPr>
            <p:ph type="sldNum" sz="quarter" idx="12"/>
          </p:nvPr>
        </p:nvSpPr>
        <p:spPr/>
        <p:txBody>
          <a:bodyPr/>
          <a:lstStyle>
            <a:lvl1pPr>
              <a:defRPr/>
            </a:lvl1pPr>
          </a:lstStyle>
          <a:p>
            <a:pPr>
              <a:defRPr/>
            </a:pPr>
            <a:fld id="{D14703CF-1830-0849-8580-4ED3CFAE8D26}" type="slidenum">
              <a:rPr lang="en-US"/>
              <a:pPr>
                <a:defRPr/>
              </a:pPr>
              <a:t>‹#›</a:t>
            </a:fld>
            <a:endParaRPr lang="en-US"/>
          </a:p>
        </p:txBody>
      </p:sp>
    </p:spTree>
    <p:extLst>
      <p:ext uri="{BB962C8B-B14F-4D97-AF65-F5344CB8AC3E}">
        <p14:creationId xmlns:p14="http://schemas.microsoft.com/office/powerpoint/2010/main" val="37647462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cs typeface="Arial" charset="0"/>
              </a:defRPr>
            </a:lvl1pPr>
          </a:lstStyle>
          <a:p>
            <a:pPr>
              <a:defRPr/>
            </a:pPr>
            <a:fld id="{491E9799-7295-8349-890F-E7801D9F1D9E}" type="datetime1">
              <a:rPr lang="en-US"/>
              <a:pPr>
                <a:defRPr/>
              </a:pPr>
              <a:t>4/14/15</a:t>
            </a:fld>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cs typeface="Arial" charset="0"/>
              </a:defRPr>
            </a:lvl1pPr>
          </a:lstStyle>
          <a:p>
            <a:pPr>
              <a:defRPr/>
            </a:pPr>
            <a:r>
              <a:rPr lang="en-US"/>
              <a:t>IoT</a:t>
            </a:r>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cs typeface="Arial" charset="0"/>
              </a:defRPr>
            </a:lvl1pPr>
          </a:lstStyle>
          <a:p>
            <a:pPr>
              <a:defRPr/>
            </a:pPr>
            <a:fld id="{5BA6CB20-8548-FA4C-82B4-B73CAC6106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8" r:id="rId1"/>
    <p:sldLayoutId id="2147483801" r:id="rId2"/>
    <p:sldLayoutId id="2147483809" r:id="rId3"/>
    <p:sldLayoutId id="2147483802" r:id="rId4"/>
    <p:sldLayoutId id="2147483810" r:id="rId5"/>
    <p:sldLayoutId id="2147483803" r:id="rId6"/>
    <p:sldLayoutId id="2147483804" r:id="rId7"/>
    <p:sldLayoutId id="2147483811" r:id="rId8"/>
    <p:sldLayoutId id="2147483805" r:id="rId9"/>
    <p:sldLayoutId id="2147483806" r:id="rId10"/>
    <p:sldLayoutId id="2147483807" r:id="rId11"/>
    <p:sldLayoutId id="2147483812" r:id="rId12"/>
    <p:sldLayoutId id="2147483813" r:id="rId13"/>
  </p:sldLayoutIdLst>
  <p:hf hdr="0"/>
  <p:txStyles>
    <p:titleStyle>
      <a:lvl1pPr algn="l" rtl="0" eaLnBrk="0" fontAlgn="base" hangingPunct="0">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cs typeface="ＭＳ Ｐゴシック"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hyperlink" Target="mailto:alice@smith.name" TargetMode="External"/><Relationship Id="rId4" Type="http://schemas.openxmlformats.org/officeDocument/2006/relationships/hyperlink" Target="mailto:alice@gmail.com"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1" Type="http://schemas.openxmlformats.org/officeDocument/2006/relationships/image" Target="../media/image46.png"/><Relationship Id="rId12"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image" Target="../media/image43.png"/><Relationship Id="rId9" Type="http://schemas.openxmlformats.org/officeDocument/2006/relationships/image" Target="../media/image44.jpeg"/><Relationship Id="rId10" Type="http://schemas.openxmlformats.org/officeDocument/2006/relationships/image" Target="../media/image4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 Id="rId3" Type="http://schemas.openxmlformats.org/officeDocument/2006/relationships/image" Target="../media/image5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1.emf"/></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6"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jpg"/><Relationship Id="rId5" Type="http://schemas.openxmlformats.org/officeDocument/2006/relationships/image" Target="../media/image64.jpg"/><Relationship Id="rId1" Type="http://schemas.openxmlformats.org/officeDocument/2006/relationships/slideLayout" Target="../slideLayouts/slideLayout6.xml"/><Relationship Id="rId2" Type="http://schemas.openxmlformats.org/officeDocument/2006/relationships/image" Target="../media/image61.png"/></Relationships>
</file>

<file path=ppt/slides/_rels/slide25.xml.rels><?xml version="1.0" encoding="UTF-8" standalone="yes"?>
<Relationships xmlns="http://schemas.openxmlformats.org/package/2006/relationships"><Relationship Id="rId9" Type="http://schemas.openxmlformats.org/officeDocument/2006/relationships/image" Target="../media/image72.png"/><Relationship Id="rId20" Type="http://schemas.openxmlformats.org/officeDocument/2006/relationships/hyperlink" Target="mailto:a@b.com" TargetMode="External"/><Relationship Id="rId21" Type="http://schemas.openxmlformats.org/officeDocument/2006/relationships/image" Target="../media/image83.png"/><Relationship Id="rId22" Type="http://schemas.openxmlformats.org/officeDocument/2006/relationships/image" Target="../media/image84.png"/><Relationship Id="rId23" Type="http://schemas.openxmlformats.org/officeDocument/2006/relationships/image" Target="../media/image85.png"/><Relationship Id="rId24" Type="http://schemas.openxmlformats.org/officeDocument/2006/relationships/image" Target="../media/image86.png"/><Relationship Id="rId25" Type="http://schemas.openxmlformats.org/officeDocument/2006/relationships/image" Target="../media/image87.png"/><Relationship Id="rId26" Type="http://schemas.openxmlformats.org/officeDocument/2006/relationships/image" Target="../media/image88.png"/><Relationship Id="rId10" Type="http://schemas.openxmlformats.org/officeDocument/2006/relationships/image" Target="../media/image73.png"/><Relationship Id="rId11" Type="http://schemas.openxmlformats.org/officeDocument/2006/relationships/image" Target="../media/image74.png"/><Relationship Id="rId12" Type="http://schemas.openxmlformats.org/officeDocument/2006/relationships/image" Target="../media/image75.png"/><Relationship Id="rId13" Type="http://schemas.openxmlformats.org/officeDocument/2006/relationships/image" Target="../media/image76.png"/><Relationship Id="rId14" Type="http://schemas.openxmlformats.org/officeDocument/2006/relationships/image" Target="../media/image77.png"/><Relationship Id="rId15" Type="http://schemas.openxmlformats.org/officeDocument/2006/relationships/image" Target="../media/image78.png"/><Relationship Id="rId16" Type="http://schemas.openxmlformats.org/officeDocument/2006/relationships/image" Target="../media/image79.png"/><Relationship Id="rId17" Type="http://schemas.openxmlformats.org/officeDocument/2006/relationships/image" Target="../media/image80.png"/><Relationship Id="rId18" Type="http://schemas.openxmlformats.org/officeDocument/2006/relationships/image" Target="../media/image81.png"/><Relationship Id="rId19" Type="http://schemas.openxmlformats.org/officeDocument/2006/relationships/image" Target="../media/image82.png"/><Relationship Id="rId1" Type="http://schemas.openxmlformats.org/officeDocument/2006/relationships/slideLayout" Target="../slideLayouts/slideLayout6.xml"/><Relationship Id="rId2" Type="http://schemas.openxmlformats.org/officeDocument/2006/relationships/image" Target="../media/image65.png"/><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image" Target="../media/image68.png"/><Relationship Id="rId6" Type="http://schemas.openxmlformats.org/officeDocument/2006/relationships/image" Target="../media/image69.png"/><Relationship Id="rId7" Type="http://schemas.openxmlformats.org/officeDocument/2006/relationships/image" Target="../media/image70.png"/><Relationship Id="rId8" Type="http://schemas.openxmlformats.org/officeDocument/2006/relationships/image" Target="../media/image7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1" Type="http://schemas.openxmlformats.org/officeDocument/2006/relationships/image" Target="../media/image20.png"/><Relationship Id="rId12"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fontAlgn="auto" hangingPunct="1">
              <a:spcAft>
                <a:spcPts val="0"/>
              </a:spcAft>
              <a:defRPr/>
            </a:pPr>
            <a:r>
              <a:rPr lang="en-US" sz="4000" dirty="0">
                <a:latin typeface="Calibri" charset="0"/>
                <a:ea typeface="+mj-ea"/>
                <a:cs typeface="+mj-cs"/>
              </a:rPr>
              <a:t>Internet in the Small &amp; Large: The Internet of Things and the Open </a:t>
            </a:r>
            <a:r>
              <a:rPr lang="en-US" sz="4000" dirty="0" smtClean="0">
                <a:latin typeface="Calibri" charset="0"/>
                <a:ea typeface="+mj-ea"/>
                <a:cs typeface="+mj-cs"/>
              </a:rPr>
              <a:t>Internet</a:t>
            </a:r>
            <a:endParaRPr lang="en-US" sz="4000" dirty="0">
              <a:latin typeface="Calibri" charset="0"/>
              <a:ea typeface="+mj-ea"/>
              <a:cs typeface="+mj-cs"/>
            </a:endParaRP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ea typeface="+mn-ea"/>
                <a:cs typeface="+mn-cs"/>
              </a:rPr>
              <a:t>H. Schulzrinne</a:t>
            </a:r>
          </a:p>
          <a:p>
            <a:pPr eaLnBrk="1" fontAlgn="auto" hangingPunct="1">
              <a:spcAft>
                <a:spcPts val="0"/>
              </a:spcAft>
              <a:buFont typeface="Arial" pitchFamily="34" charset="0"/>
              <a:buNone/>
              <a:defRPr/>
            </a:pPr>
            <a:r>
              <a:rPr lang="en-US" sz="2000" dirty="0" smtClean="0">
                <a:ea typeface="+mn-ea"/>
                <a:cs typeface="+mn-cs"/>
              </a:rPr>
              <a:t>(+ Jan </a:t>
            </a:r>
            <a:r>
              <a:rPr lang="en-US" sz="2000" dirty="0" err="1" smtClean="0">
                <a:ea typeface="+mn-ea"/>
                <a:cs typeface="+mn-cs"/>
              </a:rPr>
              <a:t>Janak</a:t>
            </a:r>
            <a:r>
              <a:rPr lang="en-US" sz="2000" dirty="0" smtClean="0">
                <a:ea typeface="+mn-ea"/>
                <a:cs typeface="+mn-cs"/>
              </a:rPr>
              <a:t> &amp; other CUCS IRT contributors)</a:t>
            </a:r>
          </a:p>
          <a:p>
            <a:pPr eaLnBrk="1" fontAlgn="auto" hangingPunct="1">
              <a:spcAft>
                <a:spcPts val="0"/>
              </a:spcAft>
              <a:buFont typeface="Arial" pitchFamily="34" charset="0"/>
              <a:buNone/>
              <a:defRPr/>
            </a:pPr>
            <a:r>
              <a:rPr lang="en-US" sz="1600" dirty="0" smtClean="0">
                <a:ea typeface="+mn-ea"/>
                <a:cs typeface="+mn-cs"/>
              </a:rPr>
              <a:t>WTS 2015 (New York City)</a:t>
            </a:r>
          </a:p>
          <a:p>
            <a:pPr eaLnBrk="1" fontAlgn="auto" hangingPunct="1">
              <a:spcAft>
                <a:spcPts val="0"/>
              </a:spcAft>
              <a:buFont typeface="Arial" pitchFamily="34" charset="0"/>
              <a:buNone/>
              <a:defRPr/>
            </a:pPr>
            <a:r>
              <a:rPr lang="en-US" sz="1200" dirty="0" smtClean="0">
                <a:ea typeface="+mn-ea"/>
                <a:cs typeface="+mn-cs"/>
              </a:rPr>
              <a:t>April 15, 2015</a:t>
            </a:r>
            <a:endParaRPr lang="en-US" sz="1200" dirty="0" smtClean="0">
              <a:ea typeface="+mn-ea"/>
              <a:cs typeface="+mn-cs"/>
            </a:endParaRPr>
          </a:p>
        </p:txBody>
      </p:sp>
      <p:sp>
        <p:nvSpPr>
          <p:cNvPr id="15363"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30693AB-0772-DC43-9CEE-6EFB01D183A0}" type="datetime1">
              <a:rPr lang="en-US" sz="1200">
                <a:solidFill>
                  <a:srgbClr val="FFFFFF"/>
                </a:solidFill>
                <a:cs typeface="Arial" charset="0"/>
              </a:rPr>
              <a:pPr eaLnBrk="1" hangingPunct="1"/>
              <a:t>4/14/15</a:t>
            </a:fld>
            <a:endParaRPr lang="en-US" sz="1200">
              <a:solidFill>
                <a:srgbClr val="FFFFFF"/>
              </a:solidFill>
              <a:cs typeface="Arial" charset="0"/>
            </a:endParaRPr>
          </a:p>
        </p:txBody>
      </p:sp>
      <p:sp>
        <p:nvSpPr>
          <p:cNvPr id="1536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FFFFFF"/>
                </a:solidFill>
                <a:cs typeface="Arial" charset="0"/>
              </a:rPr>
              <a:t>IoT</a:t>
            </a:r>
          </a:p>
        </p:txBody>
      </p:sp>
      <p:sp>
        <p:nvSpPr>
          <p:cNvPr id="1536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5DFB897-A269-9341-99E6-5F072738243D}" type="slidenum">
              <a:rPr lang="en-US" sz="1400">
                <a:solidFill>
                  <a:srgbClr val="FFFFFF"/>
                </a:solidFill>
                <a:cs typeface="Arial" charset="0"/>
              </a:rPr>
              <a:pPr eaLnBrk="1" hangingPunct="1"/>
              <a:t>1</a:t>
            </a:fld>
            <a:endParaRPr lang="en-US" sz="1400">
              <a:solidFill>
                <a:srgbClr val="FFFFFF"/>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err="1" smtClean="0">
                <a:ea typeface="+mj-ea"/>
                <a:cs typeface="+mj-cs"/>
              </a:rPr>
              <a:t>IoT</a:t>
            </a:r>
            <a:r>
              <a:rPr lang="en-US" dirty="0" smtClean="0">
                <a:ea typeface="+mj-ea"/>
                <a:cs typeface="+mj-cs"/>
              </a:rPr>
              <a:t>: more than programmable light bulbs</a:t>
            </a:r>
            <a:endParaRPr lang="en-US" dirty="0">
              <a:ea typeface="+mj-ea"/>
              <a:cs typeface="+mj-cs"/>
            </a:endParaRPr>
          </a:p>
        </p:txBody>
      </p:sp>
      <p:graphicFrame>
        <p:nvGraphicFramePr>
          <p:cNvPr id="4" name="Diagram 3"/>
          <p:cNvGraphicFramePr/>
          <p:nvPr/>
        </p:nvGraphicFramePr>
        <p:xfrm>
          <a:off x="533400" y="1397000"/>
          <a:ext cx="8229600"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699"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CABA7979-3605-604F-9C90-A265103261D7}" type="datetime1">
              <a:rPr lang="en-US" sz="1200">
                <a:solidFill>
                  <a:srgbClr val="FFFFFF"/>
                </a:solidFill>
                <a:cs typeface="Arial" charset="0"/>
              </a:rPr>
              <a:pPr eaLnBrk="1" hangingPunct="1"/>
              <a:t>4/14/15</a:t>
            </a:fld>
            <a:endParaRPr lang="en-US" sz="1200">
              <a:solidFill>
                <a:srgbClr val="FFFFFF"/>
              </a:solidFill>
              <a:cs typeface="Arial" charset="0"/>
            </a:endParaRPr>
          </a:p>
        </p:txBody>
      </p:sp>
      <p:sp>
        <p:nvSpPr>
          <p:cNvPr id="2970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FFFFFF"/>
                </a:solidFill>
                <a:cs typeface="Arial" charset="0"/>
              </a:rPr>
              <a:t>IoT</a:t>
            </a: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C9D5460-60BC-7E4E-A889-B0B53697572D}" type="slidenum">
              <a:rPr lang="en-US" sz="1400">
                <a:solidFill>
                  <a:srgbClr val="FFFFFF"/>
                </a:solidFill>
                <a:cs typeface="Arial" charset="0"/>
              </a:rPr>
              <a:pPr eaLnBrk="1" hangingPunct="1"/>
              <a:t>10</a:t>
            </a:fld>
            <a:endParaRPr lang="en-US" sz="1400">
              <a:solidFill>
                <a:srgbClr val="FFFFFF"/>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ea typeface="+mj-ea"/>
                <a:cs typeface="+mj-cs"/>
              </a:rPr>
              <a:t>IoT</a:t>
            </a:r>
            <a:r>
              <a:rPr lang="en-US" dirty="0" smtClean="0">
                <a:ea typeface="+mj-ea"/>
                <a:cs typeface="+mj-cs"/>
              </a:rPr>
              <a:t> varies in communication needs</a:t>
            </a:r>
            <a:endParaRPr lang="en-US" dirty="0">
              <a:ea typeface="+mj-ea"/>
              <a:cs typeface="+mj-cs"/>
            </a:endParaRPr>
          </a:p>
        </p:txBody>
      </p:sp>
      <p:cxnSp>
        <p:nvCxnSpPr>
          <p:cNvPr id="4" name="Straight Connector 3"/>
          <p:cNvCxnSpPr/>
          <p:nvPr/>
        </p:nvCxnSpPr>
        <p:spPr>
          <a:xfrm>
            <a:off x="1455738" y="3992563"/>
            <a:ext cx="6118225" cy="0"/>
          </a:xfrm>
          <a:prstGeom prst="line">
            <a:avLst/>
          </a:prstGeom>
        </p:spPr>
        <p:style>
          <a:lnRef idx="2">
            <a:schemeClr val="accent1"/>
          </a:lnRef>
          <a:fillRef idx="0">
            <a:schemeClr val="accent1"/>
          </a:fillRef>
          <a:effectRef idx="1">
            <a:schemeClr val="accent1"/>
          </a:effectRef>
          <a:fontRef idx="minor">
            <a:schemeClr val="tx1"/>
          </a:fontRef>
        </p:style>
      </p:cxnSp>
      <p:sp>
        <p:nvSpPr>
          <p:cNvPr id="30723" name="TextBox 4"/>
          <p:cNvSpPr txBox="1">
            <a:spLocks noChangeArrowheads="1"/>
          </p:cNvSpPr>
          <p:nvPr/>
        </p:nvSpPr>
        <p:spPr bwMode="auto">
          <a:xfrm>
            <a:off x="1363663" y="42037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1/hour</a:t>
            </a:r>
          </a:p>
        </p:txBody>
      </p:sp>
      <p:sp>
        <p:nvSpPr>
          <p:cNvPr id="30724" name="TextBox 5"/>
          <p:cNvSpPr txBox="1">
            <a:spLocks noChangeArrowheads="1"/>
          </p:cNvSpPr>
          <p:nvPr/>
        </p:nvSpPr>
        <p:spPr bwMode="auto">
          <a:xfrm>
            <a:off x="2808288" y="4203700"/>
            <a:ext cx="1069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1/minute</a:t>
            </a:r>
          </a:p>
        </p:txBody>
      </p:sp>
      <p:sp>
        <p:nvSpPr>
          <p:cNvPr id="30725" name="TextBox 6"/>
          <p:cNvSpPr txBox="1">
            <a:spLocks noChangeArrowheads="1"/>
          </p:cNvSpPr>
          <p:nvPr/>
        </p:nvSpPr>
        <p:spPr bwMode="auto">
          <a:xfrm>
            <a:off x="4484688" y="4203700"/>
            <a:ext cx="1120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1/second</a:t>
            </a:r>
          </a:p>
        </p:txBody>
      </p:sp>
      <p:sp>
        <p:nvSpPr>
          <p:cNvPr id="30726" name="TextBox 7"/>
          <p:cNvSpPr txBox="1">
            <a:spLocks noChangeArrowheads="1"/>
          </p:cNvSpPr>
          <p:nvPr/>
        </p:nvSpPr>
        <p:spPr bwMode="auto">
          <a:xfrm>
            <a:off x="6211888" y="4203700"/>
            <a:ext cx="1249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10/second</a:t>
            </a:r>
          </a:p>
        </p:txBody>
      </p:sp>
      <p:cxnSp>
        <p:nvCxnSpPr>
          <p:cNvPr id="10" name="Straight Connector 9"/>
          <p:cNvCxnSpPr/>
          <p:nvPr/>
        </p:nvCxnSpPr>
        <p:spPr>
          <a:xfrm>
            <a:off x="1736725" y="3852863"/>
            <a:ext cx="0" cy="315912"/>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276600" y="3835400"/>
            <a:ext cx="0" cy="315913"/>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013325" y="3857625"/>
            <a:ext cx="0" cy="314325"/>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878638" y="3835400"/>
            <a:ext cx="0" cy="315913"/>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pic>
        <p:nvPicPr>
          <p:cNvPr id="30731" name="Picture 14"/>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68388" y="2519363"/>
            <a:ext cx="1166812"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15"/>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3727450" y="2470150"/>
            <a:ext cx="8128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16"/>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2808288" y="1744663"/>
            <a:ext cx="820737"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17"/>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2514600" y="2792413"/>
            <a:ext cx="76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18"/>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2689225" y="4689475"/>
            <a:ext cx="163195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19"/>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6902450" y="2128838"/>
            <a:ext cx="1058863"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20"/>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a:off x="100013" y="1724025"/>
            <a:ext cx="14732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8" name="Picture 21"/>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bwMode="auto">
          <a:xfrm>
            <a:off x="5013325" y="1870075"/>
            <a:ext cx="7397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9" name="Picture 22"/>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bwMode="auto">
          <a:xfrm>
            <a:off x="2209800" y="4267200"/>
            <a:ext cx="7508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0" name="Picture 23"/>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6878638" y="4575175"/>
            <a:ext cx="148272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1" name="TextBox 24"/>
          <p:cNvSpPr txBox="1">
            <a:spLocks noChangeArrowheads="1"/>
          </p:cNvSpPr>
          <p:nvPr/>
        </p:nvSpPr>
        <p:spPr bwMode="auto">
          <a:xfrm>
            <a:off x="-39688" y="3321050"/>
            <a:ext cx="99377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FF0000"/>
                </a:solidFill>
              </a:rPr>
              <a:t>sensors</a:t>
            </a:r>
          </a:p>
        </p:txBody>
      </p:sp>
      <p:sp>
        <p:nvSpPr>
          <p:cNvPr id="30742" name="TextBox 25"/>
          <p:cNvSpPr txBox="1">
            <a:spLocks noChangeArrowheads="1"/>
          </p:cNvSpPr>
          <p:nvPr/>
        </p:nvSpPr>
        <p:spPr bwMode="auto">
          <a:xfrm>
            <a:off x="0" y="5097463"/>
            <a:ext cx="1133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FF0000"/>
                </a:solidFill>
              </a:rPr>
              <a:t>actuators</a:t>
            </a:r>
          </a:p>
        </p:txBody>
      </p:sp>
      <p:sp>
        <p:nvSpPr>
          <p:cNvPr id="30743"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FFFFFF"/>
                </a:solidFill>
              </a:rPr>
              <a:t>IoT</a:t>
            </a:r>
          </a:p>
        </p:txBody>
      </p:sp>
      <p:pic>
        <p:nvPicPr>
          <p:cNvPr id="30744" name="Picture 10"/>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1455738" y="1454150"/>
            <a:ext cx="1119187"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5"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80DBD19-8568-4F45-9712-BB9864A8A69B}" type="datetime1">
              <a:rPr lang="en-US" sz="1200">
                <a:solidFill>
                  <a:srgbClr val="FFFFFF"/>
                </a:solidFill>
                <a:cs typeface="Arial" charset="0"/>
              </a:rPr>
              <a:pPr eaLnBrk="1" hangingPunct="1"/>
              <a:t>4/14/15</a:t>
            </a:fld>
            <a:endParaRPr lang="en-US" sz="1200">
              <a:solidFill>
                <a:srgbClr val="FFFFFF"/>
              </a:solidFill>
              <a:cs typeface="Arial" charset="0"/>
            </a:endParaRPr>
          </a:p>
        </p:txBody>
      </p:sp>
      <p:sp>
        <p:nvSpPr>
          <p:cNvPr id="3074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E4F67C18-6DFF-FA40-8DF2-5766B32EA206}" type="slidenum">
              <a:rPr lang="en-US" sz="1400">
                <a:solidFill>
                  <a:srgbClr val="FFFFFF"/>
                </a:solidFill>
                <a:cs typeface="Arial" charset="0"/>
              </a:rPr>
              <a:pPr eaLnBrk="1" hangingPunct="1"/>
              <a:t>11</a:t>
            </a:fld>
            <a:endParaRPr lang="en-US" sz="1400">
              <a:solidFill>
                <a:srgbClr val="FFFFFF"/>
              </a:solidFill>
              <a:cs typeface="Arial" charset="0"/>
            </a:endParaRPr>
          </a:p>
        </p:txBody>
      </p:sp>
      <p:sp>
        <p:nvSpPr>
          <p:cNvPr id="3" name="Oval Callout 2"/>
          <p:cNvSpPr/>
          <p:nvPr/>
        </p:nvSpPr>
        <p:spPr>
          <a:xfrm>
            <a:off x="7543800" y="3657600"/>
            <a:ext cx="1219200" cy="762000"/>
          </a:xfrm>
          <a:prstGeom prst="wedgeEllipseCallout">
            <a:avLst>
              <a:gd name="adj1" fmla="val -78580"/>
              <a:gd name="adj2" fmla="val -11783"/>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CPS</a:t>
            </a:r>
            <a:endParaRPr lang="en-US" dirty="0"/>
          </a:p>
        </p:txBody>
      </p:sp>
      <p:sp>
        <p:nvSpPr>
          <p:cNvPr id="29" name="Oval Callout 28"/>
          <p:cNvSpPr/>
          <p:nvPr/>
        </p:nvSpPr>
        <p:spPr>
          <a:xfrm>
            <a:off x="1143000" y="5562600"/>
            <a:ext cx="1219200" cy="762000"/>
          </a:xfrm>
          <a:prstGeom prst="wedgeEllipseCallout">
            <a:avLst>
              <a:gd name="adj1" fmla="val 85984"/>
              <a:gd name="adj2" fmla="val -190556"/>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err="1" smtClean="0"/>
              <a:t>IoT</a:t>
            </a:r>
            <a:endParaRPr lang="en-US" dirty="0"/>
          </a:p>
        </p:txBody>
      </p:sp>
      <p:sp>
        <p:nvSpPr>
          <p:cNvPr id="30" name="Rectangle 29"/>
          <p:cNvSpPr/>
          <p:nvPr/>
        </p:nvSpPr>
        <p:spPr>
          <a:xfrm>
            <a:off x="2420138" y="6211669"/>
            <a:ext cx="6705600" cy="646331"/>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n-US" sz="1200" dirty="0"/>
              <a:t>Example: SIGFOX (902 MHz, 100 bps) is a connectivity solution that focuses on low throughput devices. On SIGFOX you can send between 0 and 140 messages per day and each message can be up to 12 bytes of actual payload data.</a:t>
            </a:r>
          </a:p>
        </p:txBody>
      </p:sp>
      <p:sp>
        <p:nvSpPr>
          <p:cNvPr id="5" name="Left Brace 4"/>
          <p:cNvSpPr/>
          <p:nvPr/>
        </p:nvSpPr>
        <p:spPr>
          <a:xfrm rot="16200000">
            <a:off x="2590800" y="2362200"/>
            <a:ext cx="457200" cy="3810000"/>
          </a:xfrm>
          <a:prstGeom prst="leftBrace">
            <a:avLst>
              <a:gd name="adj1" fmla="val 0"/>
              <a:gd name="adj2" fmla="val 50000"/>
            </a:avLst>
          </a:prstGeom>
          <a:ln w="38100" cmpd="sng">
            <a:solidFill>
              <a:srgbClr val="00009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1">
                  <a:lumMod val="90000"/>
                  <a:lumOff val="1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Network challenges</a:t>
            </a:r>
            <a:endParaRPr lang="en-US" dirty="0">
              <a:ea typeface="+mj-ea"/>
              <a:cs typeface="+mj-cs"/>
            </a:endParaRPr>
          </a:p>
        </p:txBody>
      </p:sp>
      <p:sp>
        <p:nvSpPr>
          <p:cNvPr id="3" name="Content Placeholder 2"/>
          <p:cNvSpPr>
            <a:spLocks noGrp="1"/>
          </p:cNvSpPr>
          <p:nvPr>
            <p:ph idx="1"/>
          </p:nvPr>
        </p:nvSpPr>
        <p:spPr>
          <a:xfrm>
            <a:off x="457200" y="1600200"/>
            <a:ext cx="6778625" cy="4876800"/>
          </a:xfrm>
        </p:spPr>
        <p:txBody>
          <a:bodyPr rtlCol="0">
            <a:normAutofit/>
          </a:bodyPr>
          <a:lstStyle/>
          <a:p>
            <a:pPr marL="182880" indent="-182880" eaLnBrk="1" fontAlgn="auto" hangingPunct="1">
              <a:spcAft>
                <a:spcPts val="0"/>
              </a:spcAft>
              <a:buFont typeface="Arial" pitchFamily="34" charset="0"/>
              <a:buChar char="•"/>
              <a:defRPr/>
            </a:pPr>
            <a:r>
              <a:rPr lang="en-US" dirty="0" smtClean="0">
                <a:ea typeface="+mn-ea"/>
                <a:cs typeface="+mn-cs"/>
              </a:rPr>
              <a:t>Unlicensed</a:t>
            </a:r>
          </a:p>
          <a:p>
            <a:pPr lvl="1" indent="-182880" eaLnBrk="1" fontAlgn="auto" hangingPunct="1">
              <a:spcAft>
                <a:spcPts val="0"/>
              </a:spcAft>
              <a:buFont typeface="Arial" pitchFamily="34" charset="0"/>
              <a:buChar char="•"/>
              <a:defRPr/>
            </a:pPr>
            <a:r>
              <a:rPr lang="en-US" dirty="0" smtClean="0">
                <a:ea typeface="+mn-ea"/>
              </a:rPr>
              <a:t>How do I attach and authenticate a device to a (home) network?</a:t>
            </a:r>
          </a:p>
          <a:p>
            <a:pPr lvl="1" indent="-182880" eaLnBrk="1" fontAlgn="auto" hangingPunct="1">
              <a:spcAft>
                <a:spcPts val="0"/>
              </a:spcAft>
              <a:buFont typeface="Arial" pitchFamily="34" charset="0"/>
              <a:buChar char="•"/>
              <a:defRPr/>
            </a:pPr>
            <a:r>
              <a:rPr lang="en-US" dirty="0" smtClean="0">
                <a:ea typeface="+mn-ea"/>
              </a:rPr>
              <a:t>Credentials?</a:t>
            </a:r>
          </a:p>
          <a:p>
            <a:pPr marL="182880" indent="-182880" eaLnBrk="1" fontAlgn="auto" hangingPunct="1">
              <a:spcAft>
                <a:spcPts val="0"/>
              </a:spcAft>
              <a:buFont typeface="Arial" pitchFamily="34" charset="0"/>
              <a:buChar char="•"/>
              <a:defRPr/>
            </a:pPr>
            <a:r>
              <a:rPr lang="en-US" dirty="0" smtClean="0">
                <a:ea typeface="+mn-ea"/>
                <a:cs typeface="+mn-cs"/>
              </a:rPr>
              <a:t>Licensed</a:t>
            </a:r>
          </a:p>
          <a:p>
            <a:pPr lvl="1" indent="-182880" eaLnBrk="1" fontAlgn="auto" hangingPunct="1">
              <a:spcAft>
                <a:spcPts val="0"/>
              </a:spcAft>
              <a:buFont typeface="Arial" pitchFamily="34" charset="0"/>
              <a:buChar char="•"/>
              <a:defRPr/>
            </a:pPr>
            <a:r>
              <a:rPr lang="en-US" dirty="0" smtClean="0">
                <a:ea typeface="+mn-ea"/>
              </a:rPr>
              <a:t>Reliability </a:t>
            </a:r>
            <a:r>
              <a:rPr lang="en-US" dirty="0" smtClean="0">
                <a:ea typeface="+mn-ea"/>
                <a:sym typeface="Wingdings"/>
              </a:rPr>
              <a:t> multiple </a:t>
            </a:r>
            <a:r>
              <a:rPr lang="en-US" i="1" dirty="0" smtClean="0">
                <a:ea typeface="+mn-ea"/>
                <a:sym typeface="Wingdings"/>
              </a:rPr>
              <a:t>simultaneous</a:t>
            </a:r>
            <a:r>
              <a:rPr lang="en-US" dirty="0" smtClean="0">
                <a:ea typeface="+mn-ea"/>
                <a:sym typeface="Wingdings"/>
              </a:rPr>
              <a:t> providers</a:t>
            </a:r>
          </a:p>
          <a:p>
            <a:pPr lvl="1" indent="-182880" eaLnBrk="1" fontAlgn="auto" hangingPunct="1">
              <a:spcAft>
                <a:spcPts val="0"/>
              </a:spcAft>
              <a:buFont typeface="Arial" pitchFamily="34" charset="0"/>
              <a:buChar char="•"/>
              <a:defRPr/>
            </a:pPr>
            <a:r>
              <a:rPr lang="en-US" dirty="0" smtClean="0">
                <a:ea typeface="+mn-ea"/>
                <a:sym typeface="Wingdings"/>
              </a:rPr>
              <a:t>Mobility  different providers in different regions</a:t>
            </a:r>
          </a:p>
          <a:p>
            <a:pPr lvl="1" indent="-182880" eaLnBrk="1" fontAlgn="auto" hangingPunct="1">
              <a:spcAft>
                <a:spcPts val="0"/>
              </a:spcAft>
              <a:buFont typeface="Arial" pitchFamily="34" charset="0"/>
              <a:buChar char="•"/>
              <a:defRPr/>
            </a:pPr>
            <a:r>
              <a:rPr lang="en-US" dirty="0" smtClean="0">
                <a:ea typeface="+mn-ea"/>
              </a:rPr>
              <a:t>Charging </a:t>
            </a:r>
            <a:r>
              <a:rPr lang="en-US" dirty="0" smtClean="0">
                <a:ea typeface="+mn-ea"/>
                <a:sym typeface="Wingdings"/>
              </a:rPr>
              <a:t> often low, intermittent usage, sometimes deferrable </a:t>
            </a:r>
            <a:r>
              <a:rPr lang="en-US" dirty="0" smtClean="0">
                <a:ea typeface="+mn-ea"/>
                <a:sym typeface="Wingdings"/>
              </a:rPr>
              <a:t>(Kindle “</a:t>
            </a:r>
            <a:r>
              <a:rPr lang="en-US" dirty="0" err="1" smtClean="0">
                <a:ea typeface="+mn-ea"/>
                <a:sym typeface="Wingdings"/>
              </a:rPr>
              <a:t>Whispernet</a:t>
            </a:r>
            <a:r>
              <a:rPr lang="en-US" dirty="0" smtClean="0">
                <a:ea typeface="+mn-ea"/>
                <a:sym typeface="Wingdings"/>
              </a:rPr>
              <a:t>”)</a:t>
            </a:r>
          </a:p>
          <a:p>
            <a:pPr marL="731520" lvl="2" indent="-182880" eaLnBrk="1" fontAlgn="auto" hangingPunct="1">
              <a:spcAft>
                <a:spcPts val="0"/>
              </a:spcAft>
              <a:buFont typeface="Arial" pitchFamily="34" charset="0"/>
              <a:buChar char="•"/>
              <a:defRPr/>
            </a:pPr>
            <a:r>
              <a:rPr lang="en-US" dirty="0" smtClean="0">
                <a:ea typeface="+mn-ea"/>
                <a:sym typeface="Wingdings"/>
              </a:rPr>
              <a:t>From $50/device/month  &lt; $1/month</a:t>
            </a:r>
            <a:r>
              <a:rPr lang="en-US" dirty="0" smtClean="0">
                <a:ea typeface="+mn-ea"/>
                <a:sym typeface="Wingdings"/>
              </a:rPr>
              <a:t>?</a:t>
            </a:r>
            <a:endParaRPr lang="en-US" dirty="0" smtClean="0">
              <a:ea typeface="+mn-ea"/>
            </a:endParaRPr>
          </a:p>
        </p:txBody>
      </p:sp>
      <p:pic>
        <p:nvPicPr>
          <p:cNvPr id="36867" name="Picture 3"/>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84988" y="3052763"/>
            <a:ext cx="21209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708900" y="2009775"/>
            <a:ext cx="11684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FFFFFF"/>
                </a:solidFill>
              </a:rPr>
              <a:t>IoT</a:t>
            </a:r>
          </a:p>
        </p:txBody>
      </p:sp>
      <p:sp>
        <p:nvSpPr>
          <p:cNvPr id="3687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C0DC3FF-70B6-D840-A3EE-5355591D132A}" type="datetime1">
              <a:rPr lang="en-US" sz="1200">
                <a:solidFill>
                  <a:srgbClr val="FFFFFF"/>
                </a:solidFill>
                <a:cs typeface="Arial" charset="0"/>
              </a:rPr>
              <a:pPr eaLnBrk="1" hangingPunct="1"/>
              <a:t>4/14/15</a:t>
            </a:fld>
            <a:endParaRPr lang="en-US" sz="1200">
              <a:solidFill>
                <a:srgbClr val="FFFFFF"/>
              </a:solidFill>
              <a:cs typeface="Arial" charset="0"/>
            </a:endParaRPr>
          </a:p>
        </p:txBody>
      </p:sp>
      <p:sp>
        <p:nvSpPr>
          <p:cNvPr id="3687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224EC57-5041-FA43-B0BF-38BD661DA49D}" type="slidenum">
              <a:rPr lang="en-US" sz="1400">
                <a:solidFill>
                  <a:srgbClr val="FFFFFF"/>
                </a:solidFill>
                <a:cs typeface="Arial" charset="0"/>
              </a:rPr>
              <a:pPr eaLnBrk="1" hangingPunct="1"/>
              <a:t>12</a:t>
            </a:fld>
            <a:endParaRPr lang="en-US" sz="1400">
              <a:solidFill>
                <a:srgbClr val="FFFFFF"/>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7" name="Title 3"/>
          <p:cNvSpPr>
            <a:spLocks noGrp="1"/>
          </p:cNvSpPr>
          <p:nvPr>
            <p:ph type="title"/>
          </p:nvPr>
        </p:nvSpPr>
        <p:spPr/>
        <p:txBody>
          <a:bodyPr/>
          <a:lstStyle/>
          <a:p>
            <a:pPr eaLnBrk="1" fontAlgn="auto" hangingPunct="1">
              <a:spcAft>
                <a:spcPts val="0"/>
              </a:spcAft>
              <a:defRPr/>
            </a:pPr>
            <a:r>
              <a:rPr lang="en-US">
                <a:latin typeface="Calibri" charset="0"/>
                <a:ea typeface="+mj-ea"/>
                <a:cs typeface="+mj-cs"/>
              </a:rPr>
              <a:t>Communication identifiers</a:t>
            </a:r>
          </a:p>
        </p:txBody>
      </p:sp>
      <p:graphicFrame>
        <p:nvGraphicFramePr>
          <p:cNvPr id="5" name="Content Placeholder 4"/>
          <p:cNvGraphicFramePr>
            <a:graphicFrameLocks noGrp="1"/>
          </p:cNvGraphicFramePr>
          <p:nvPr>
            <p:ph idx="1"/>
          </p:nvPr>
        </p:nvGraphicFramePr>
        <p:xfrm>
          <a:off x="703263" y="1265238"/>
          <a:ext cx="7983537" cy="4329111"/>
        </p:xfrm>
        <a:graphic>
          <a:graphicData uri="http://schemas.openxmlformats.org/drawingml/2006/table">
            <a:tbl>
              <a:tblPr/>
              <a:tblGrid>
                <a:gridCol w="1258887"/>
                <a:gridCol w="1887538"/>
                <a:gridCol w="1643062"/>
                <a:gridCol w="1597025"/>
                <a:gridCol w="1597025"/>
              </a:tblGrid>
              <a:tr h="6557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Calibri" charset="0"/>
                          <a:ea typeface="ＭＳ Ｐゴシック" charset="0"/>
                        </a:rPr>
                        <a:t>Property</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Calibri" charset="0"/>
                          <a:ea typeface="ＭＳ Ｐゴシック" charset="0"/>
                        </a:rPr>
                        <a:t>URL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Calibri" charset="0"/>
                          <a:ea typeface="ＭＳ Ｐゴシック" charset="0"/>
                        </a:rPr>
                        <a:t>owned</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Calibri" charset="0"/>
                          <a:ea typeface="ＭＳ Ｐゴシック" charset="0"/>
                        </a:rPr>
                        <a:t>URL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Calibri" charset="0"/>
                          <a:ea typeface="ＭＳ Ｐゴシック" charset="0"/>
                        </a:rPr>
                        <a:t>provider</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Calibri" charset="0"/>
                          <a:ea typeface="ＭＳ Ｐゴシック" charset="0"/>
                        </a:rPr>
                        <a:t>E.164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Calibri" charset="0"/>
                          <a:ea typeface="ＭＳ Ｐゴシック" charset="0"/>
                        </a:rPr>
                        <a:t>Service-specific</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287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rPr>
                        <a:t>Example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hlinkClick r:id="rId3"/>
                        </a:rPr>
                        <a:t>alice@smith.name</a:t>
                      </a:r>
                      <a:endParaRPr kumimoji="0" lang="en-US" sz="1400" b="0" i="0" u="none" strike="noStrike" cap="none" normalizeH="0" baseline="0">
                        <a:ln>
                          <a:noFill/>
                        </a:ln>
                        <a:solidFill>
                          <a:srgbClr val="000000"/>
                        </a:solidFill>
                        <a:effectLst/>
                        <a:latin typeface="Calibri" charset="0"/>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rPr>
                        <a:t>sip:alice@smith.name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hlinkClick r:id="rId4"/>
                        </a:rPr>
                        <a:t>alice@gmail.com</a:t>
                      </a:r>
                      <a:endParaRPr kumimoji="0" lang="en-US" sz="1400" b="0" i="0" u="none" strike="noStrike" cap="none" normalizeH="0" baseline="0">
                        <a:ln>
                          <a:noFill/>
                        </a:ln>
                        <a:solidFill>
                          <a:srgbClr val="000000"/>
                        </a:solidFill>
                        <a:effectLst/>
                        <a:latin typeface="Calibri" charset="0"/>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rPr>
                        <a:t>sip:alice@ilec.com</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rPr>
                        <a:t>+1 202 555 1010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rPr>
                        <a:t>www.facebook.com/alice.example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182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rPr>
                        <a:t>Protocol-independent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no</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no</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yes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yes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65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rPr>
                        <a:t>Multimedia</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yes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yes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maybe (VRS)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maybe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65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rPr>
                        <a:t>Portable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yes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no</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somewhat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no</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334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rPr>
                        <a:t>Groups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yes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yes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bridge number</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not generally</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182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rPr>
                        <a:t>Trademark issues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yes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unlikely</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unlikely</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possible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43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rPr>
                        <a:t>Privacy</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Depends on name chosen (pseudonym)</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Depends on naming scheme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mostly</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Depends on provider </a:t>
                      </a:r>
                      <a:r>
                        <a:rPr kumimoji="0" lang="ja-JP" altLang="en-US" sz="1800" b="0" i="0" u="none" strike="noStrike" cap="none" normalizeH="0" baseline="0">
                          <a:ln>
                            <a:noFill/>
                          </a:ln>
                          <a:solidFill>
                            <a:srgbClr val="000000"/>
                          </a:solidFill>
                          <a:effectLst/>
                          <a:latin typeface="Calibri" charset="0"/>
                          <a:ea typeface="ＭＳ Ｐゴシック" charset="0"/>
                        </a:rPr>
                        <a:t>“</a:t>
                      </a:r>
                      <a:r>
                        <a:rPr kumimoji="0" lang="en-US" sz="1800" b="0" i="0" u="none" strike="noStrike" cap="none" normalizeH="0" baseline="0">
                          <a:ln>
                            <a:noFill/>
                          </a:ln>
                          <a:solidFill>
                            <a:srgbClr val="000000"/>
                          </a:solidFill>
                          <a:effectLst/>
                          <a:latin typeface="Calibri" charset="0"/>
                          <a:ea typeface="ＭＳ Ｐゴシック" charset="0"/>
                        </a:rPr>
                        <a:t>real name</a:t>
                      </a:r>
                      <a:r>
                        <a:rPr kumimoji="0" lang="ja-JP" altLang="en-US" sz="1800" b="0" i="0" u="none" strike="noStrike" cap="none" normalizeH="0" baseline="0">
                          <a:ln>
                            <a:noFill/>
                          </a:ln>
                          <a:solidFill>
                            <a:srgbClr val="000000"/>
                          </a:solidFill>
                          <a:effectLst/>
                          <a:latin typeface="Calibri" charset="0"/>
                          <a:ea typeface="ＭＳ Ｐゴシック" charset="0"/>
                        </a:rPr>
                        <a:t>”</a:t>
                      </a:r>
                      <a:r>
                        <a:rPr kumimoji="0" lang="en-US" sz="1800" b="0" i="0" u="none" strike="noStrike" cap="none" normalizeH="0" baseline="0">
                          <a:ln>
                            <a:noFill/>
                          </a:ln>
                          <a:solidFill>
                            <a:srgbClr val="000000"/>
                          </a:solidFill>
                          <a:effectLst/>
                          <a:latin typeface="Calibri" charset="0"/>
                          <a:ea typeface="ＭＳ Ｐゴシック" charset="0"/>
                        </a:rPr>
                        <a:t> policy</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3999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FFFFFF"/>
                </a:solidFill>
              </a:rPr>
              <a:t>IoT</a:t>
            </a:r>
          </a:p>
        </p:txBody>
      </p:sp>
      <p:sp>
        <p:nvSpPr>
          <p:cNvPr id="39995"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AE4BEAE-1452-5249-82EF-60C5142075AD}" type="datetime1">
              <a:rPr lang="en-US" sz="1200">
                <a:solidFill>
                  <a:srgbClr val="FFFFFF"/>
                </a:solidFill>
                <a:cs typeface="Arial" charset="0"/>
              </a:rPr>
              <a:pPr eaLnBrk="1" hangingPunct="1"/>
              <a:t>4/14/15</a:t>
            </a:fld>
            <a:endParaRPr lang="en-US" sz="1200">
              <a:solidFill>
                <a:srgbClr val="FFFFFF"/>
              </a:solidFill>
              <a:cs typeface="Arial" charset="0"/>
            </a:endParaRPr>
          </a:p>
        </p:txBody>
      </p:sp>
      <p:sp>
        <p:nvSpPr>
          <p:cNvPr id="3999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C069B3C5-D72A-2948-B310-D2349EA634DC}" type="slidenum">
              <a:rPr lang="en-US" sz="1400">
                <a:solidFill>
                  <a:srgbClr val="FFFFFF"/>
                </a:solidFill>
                <a:cs typeface="Arial" charset="0"/>
              </a:rPr>
              <a:pPr eaLnBrk="1" hangingPunct="1"/>
              <a:t>13</a:t>
            </a:fld>
            <a:endParaRPr lang="en-US" sz="1400">
              <a:solidFill>
                <a:srgbClr val="FFFFFF"/>
              </a:solidFill>
              <a:cs typeface="Arial" charset="0"/>
            </a:endParaRPr>
          </a:p>
        </p:txBody>
      </p:sp>
      <p:sp>
        <p:nvSpPr>
          <p:cNvPr id="4" name="TextBox 3"/>
          <p:cNvSpPr txBox="1"/>
          <p:nvPr/>
        </p:nvSpPr>
        <p:spPr>
          <a:xfrm>
            <a:off x="990600" y="5943600"/>
            <a:ext cx="7467600" cy="646331"/>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dirty="0">
                <a:sym typeface="Wingdings"/>
              </a:rPr>
              <a:t> </a:t>
            </a:r>
            <a:r>
              <a:rPr lang="en-US" dirty="0" err="1">
                <a:sym typeface="Wingdings"/>
              </a:rPr>
              <a:t>IoT</a:t>
            </a:r>
            <a:r>
              <a:rPr lang="en-US" dirty="0">
                <a:sym typeface="Wingdings"/>
              </a:rPr>
              <a:t> will likely be assigned local IP address space and owner-based names (meter17.pseg.com) [if any]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3"/>
          <p:cNvSpPr>
            <a:spLocks noGrp="1"/>
          </p:cNvSpPr>
          <p:nvPr>
            <p:ph type="title"/>
          </p:nvPr>
        </p:nvSpPr>
        <p:spPr/>
        <p:txBody>
          <a:bodyPr/>
          <a:lstStyle/>
          <a:p>
            <a:pPr eaLnBrk="1" fontAlgn="auto" hangingPunct="1">
              <a:spcAft>
                <a:spcPts val="0"/>
              </a:spcAft>
              <a:defRPr/>
            </a:pPr>
            <a:r>
              <a:rPr lang="en-US">
                <a:latin typeface="Calibri" charset="0"/>
                <a:ea typeface="+mj-ea"/>
                <a:cs typeface="+mj-cs"/>
              </a:rPr>
              <a:t>Phone numbers for machines?</a:t>
            </a:r>
          </a:p>
        </p:txBody>
      </p:sp>
      <p:sp>
        <p:nvSpPr>
          <p:cNvPr id="37890"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FFFFFF"/>
                </a:solidFill>
              </a:rPr>
              <a:t>IoT</a:t>
            </a:r>
          </a:p>
        </p:txBody>
      </p:sp>
      <p:pic>
        <p:nvPicPr>
          <p:cNvPr id="37891" name="Picture 4" descr="tabletrevolutiongraph-300x246.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334000" y="2265363"/>
            <a:ext cx="3810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Box 8"/>
          <p:cNvSpPr txBox="1">
            <a:spLocks noChangeArrowheads="1"/>
          </p:cNvSpPr>
          <p:nvPr/>
        </p:nvSpPr>
        <p:spPr bwMode="auto">
          <a:xfrm>
            <a:off x="831850" y="1717675"/>
            <a:ext cx="1293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212 555 1212</a:t>
            </a:r>
          </a:p>
        </p:txBody>
      </p:sp>
      <p:cxnSp>
        <p:nvCxnSpPr>
          <p:cNvPr id="11" name="Straight Arrow Connector 10"/>
          <p:cNvCxnSpPr>
            <a:cxnSpLocks noChangeShapeType="1"/>
            <a:stCxn id="37892" idx="3"/>
          </p:cNvCxnSpPr>
          <p:nvPr/>
        </p:nvCxnSpPr>
        <p:spPr bwMode="auto">
          <a:xfrm flipV="1">
            <a:off x="2125663" y="1890713"/>
            <a:ext cx="884237" cy="11112"/>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37894" name="Picture 11" descr="mens-fashion-1950.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109913" y="1231900"/>
            <a:ext cx="6159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TextBox 12"/>
          <p:cNvSpPr txBox="1">
            <a:spLocks noChangeArrowheads="1"/>
          </p:cNvSpPr>
          <p:nvPr/>
        </p:nvSpPr>
        <p:spPr bwMode="auto">
          <a:xfrm>
            <a:off x="2217738" y="1443038"/>
            <a:ext cx="792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&lt; 2010</a:t>
            </a:r>
          </a:p>
        </p:txBody>
      </p:sp>
      <p:sp>
        <p:nvSpPr>
          <p:cNvPr id="37896" name="TextBox 13"/>
          <p:cNvSpPr txBox="1">
            <a:spLocks noChangeArrowheads="1"/>
          </p:cNvSpPr>
          <p:nvPr/>
        </p:nvSpPr>
        <p:spPr bwMode="auto">
          <a:xfrm>
            <a:off x="914400" y="3444875"/>
            <a:ext cx="1423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500 123 4567</a:t>
            </a:r>
          </a:p>
          <a:p>
            <a:pPr eaLnBrk="1" hangingPunct="1"/>
            <a:r>
              <a:rPr lang="en-US" sz="1800"/>
              <a:t>533, 544</a:t>
            </a:r>
          </a:p>
        </p:txBody>
      </p:sp>
      <p:sp>
        <p:nvSpPr>
          <p:cNvPr id="37897" name="TextBox 14"/>
          <p:cNvSpPr txBox="1">
            <a:spLocks noChangeArrowheads="1"/>
          </p:cNvSpPr>
          <p:nvPr/>
        </p:nvSpPr>
        <p:spPr bwMode="auto">
          <a:xfrm>
            <a:off x="738188" y="5910263"/>
            <a:ext cx="2909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now: one 5XX code a year…</a:t>
            </a:r>
          </a:p>
          <a:p>
            <a:pPr eaLnBrk="1" hangingPunct="1"/>
            <a:r>
              <a:rPr lang="en-US" sz="1800"/>
              <a:t>(8M numbers)</a:t>
            </a:r>
          </a:p>
        </p:txBody>
      </p:sp>
      <p:cxnSp>
        <p:nvCxnSpPr>
          <p:cNvPr id="16" name="Straight Arrow Connector 15"/>
          <p:cNvCxnSpPr>
            <a:cxnSpLocks noChangeShapeType="1"/>
          </p:cNvCxnSpPr>
          <p:nvPr/>
        </p:nvCxnSpPr>
        <p:spPr bwMode="auto">
          <a:xfrm flipV="1">
            <a:off x="2278063" y="3784600"/>
            <a:ext cx="884237" cy="11113"/>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37899" name="Picture 16"/>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162300" y="3248025"/>
            <a:ext cx="1100138"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17"/>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3632200" y="3656013"/>
            <a:ext cx="9398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18"/>
          <p:cNvPicPr>
            <a:picLocks noChangeAspect="1"/>
          </p:cNvPicPr>
          <p:nvPr/>
        </p:nvPicPr>
        <p:blipFill>
          <a:blip r:embed="rId7" cstate="print">
            <a:extLst>
              <a:ext uri="{28A0092B-C50C-407E-A947-70E740481C1C}">
                <a14:useLocalDpi xmlns:a14="http://schemas.microsoft.com/office/drawing/2010/main"/>
              </a:ext>
            </a:extLst>
          </a:blip>
          <a:srcRect l="17632" t="5548" r="17094" b="-2"/>
          <a:stretch>
            <a:fillRect/>
          </a:stretch>
        </p:blipFill>
        <p:spPr bwMode="auto">
          <a:xfrm>
            <a:off x="2522538" y="4348163"/>
            <a:ext cx="1468437"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Picture 19"/>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1196975" y="4911725"/>
            <a:ext cx="1325563"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3" name="TextBox 20"/>
          <p:cNvSpPr txBox="1">
            <a:spLocks noChangeArrowheads="1"/>
          </p:cNvSpPr>
          <p:nvPr/>
        </p:nvSpPr>
        <p:spPr bwMode="auto">
          <a:xfrm>
            <a:off x="128588" y="6553200"/>
            <a:ext cx="17510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100"/>
              <a:t>see Tom McGarry, Neustar</a:t>
            </a:r>
          </a:p>
        </p:txBody>
      </p:sp>
      <p:sp>
        <p:nvSpPr>
          <p:cNvPr id="37904" name="TextBox 21"/>
          <p:cNvSpPr txBox="1">
            <a:spLocks noChangeArrowheads="1"/>
          </p:cNvSpPr>
          <p:nvPr/>
        </p:nvSpPr>
        <p:spPr bwMode="auto">
          <a:xfrm>
            <a:off x="387350" y="2573338"/>
            <a:ext cx="2774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500 123 4567</a:t>
            </a:r>
          </a:p>
          <a:p>
            <a:pPr eaLnBrk="1" hangingPunct="1"/>
            <a:r>
              <a:rPr lang="en-US" sz="1800"/>
              <a:t>(and geographic numbers)</a:t>
            </a:r>
          </a:p>
        </p:txBody>
      </p:sp>
      <p:pic>
        <p:nvPicPr>
          <p:cNvPr id="37905" name="Picture 22" descr="onstar-logo.jpg"/>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3162300" y="2660650"/>
            <a:ext cx="1176338"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5529263" y="5910263"/>
            <a:ext cx="2752725" cy="369887"/>
          </a:xfrm>
          <a:prstGeom prst="rect">
            <a:avLst/>
          </a:prstGeom>
          <a:gradFill rotWithShape="1">
            <a:gsLst>
              <a:gs pos="0">
                <a:srgbClr val="2787A0"/>
              </a:gs>
              <a:gs pos="80000">
                <a:srgbClr val="36B1D2"/>
              </a:gs>
              <a:gs pos="100000">
                <a:srgbClr val="34B3D6"/>
              </a:gs>
            </a:gsLst>
            <a:lin ang="16200000"/>
          </a:gradFill>
          <a:ln w="9525">
            <a:solidFill>
              <a:srgbClr val="46AAC5"/>
            </a:solidFill>
            <a:miter lim="800000"/>
            <a:headEnd/>
            <a:tailEnd/>
          </a:ln>
          <a:effectLst>
            <a:outerShdw blurRad="40000" dist="23000" dir="5400000" rotWithShape="0">
              <a:srgbClr val="000000">
                <a:alpha val="34999"/>
              </a:srgbClr>
            </a:outerShdw>
          </a:effectLst>
        </p:spPr>
        <p:txBody>
          <a:bodyPr wrap="none">
            <a:spAutoFit/>
          </a:bodyPr>
          <a:lstStyle/>
          <a:p>
            <a:pPr fontAlgn="auto">
              <a:spcBef>
                <a:spcPts val="0"/>
              </a:spcBef>
              <a:spcAft>
                <a:spcPts val="0"/>
              </a:spcAft>
              <a:defRPr/>
            </a:pPr>
            <a:r>
              <a:rPr lang="en-US" dirty="0">
                <a:solidFill>
                  <a:schemeClr val="lt1"/>
                </a:solidFill>
                <a:latin typeface="+mn-lt"/>
                <a:ea typeface="+mn-ea"/>
                <a:cs typeface="+mn-cs"/>
              </a:rPr>
              <a:t>10 billion +1 #’s available</a:t>
            </a:r>
          </a:p>
        </p:txBody>
      </p:sp>
      <p:sp>
        <p:nvSpPr>
          <p:cNvPr id="37907" name="TextBox 6"/>
          <p:cNvSpPr txBox="1">
            <a:spLocks noChangeArrowheads="1"/>
          </p:cNvSpPr>
          <p:nvPr/>
        </p:nvSpPr>
        <p:spPr bwMode="auto">
          <a:xfrm>
            <a:off x="4154488" y="4667250"/>
            <a:ext cx="5445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100"/>
              <a:t>5 mio.</a:t>
            </a:r>
          </a:p>
        </p:txBody>
      </p:sp>
      <p:sp>
        <p:nvSpPr>
          <p:cNvPr id="37908" name="TextBox 23"/>
          <p:cNvSpPr txBox="1">
            <a:spLocks noChangeArrowheads="1"/>
          </p:cNvSpPr>
          <p:nvPr/>
        </p:nvSpPr>
        <p:spPr bwMode="auto">
          <a:xfrm>
            <a:off x="2946400" y="5389563"/>
            <a:ext cx="6286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100"/>
              <a:t>64 mio.</a:t>
            </a:r>
          </a:p>
        </p:txBody>
      </p:sp>
      <p:sp>
        <p:nvSpPr>
          <p:cNvPr id="37909" name="TextBox 7"/>
          <p:cNvSpPr txBox="1">
            <a:spLocks noChangeArrowheads="1"/>
          </p:cNvSpPr>
          <p:nvPr/>
        </p:nvSpPr>
        <p:spPr bwMode="auto">
          <a:xfrm>
            <a:off x="4029075" y="3290888"/>
            <a:ext cx="1123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a:t>12% of adults</a:t>
            </a:r>
          </a:p>
        </p:txBody>
      </p:sp>
      <p:pic>
        <p:nvPicPr>
          <p:cNvPr id="37910" name="Picture 9"/>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bwMode="auto">
          <a:xfrm>
            <a:off x="388938" y="4391025"/>
            <a:ext cx="69691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1" name="TextBox 24"/>
          <p:cNvSpPr txBox="1">
            <a:spLocks noChangeArrowheads="1"/>
          </p:cNvSpPr>
          <p:nvPr/>
        </p:nvSpPr>
        <p:spPr bwMode="auto">
          <a:xfrm>
            <a:off x="461963" y="5391150"/>
            <a:ext cx="658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t>311,000</a:t>
            </a:r>
          </a:p>
        </p:txBody>
      </p:sp>
      <p:sp>
        <p:nvSpPr>
          <p:cNvPr id="37912"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915F712D-8F73-714C-B452-CA31CB69476E}" type="datetime1">
              <a:rPr lang="en-US" sz="1200">
                <a:solidFill>
                  <a:srgbClr val="FFFFFF"/>
                </a:solidFill>
                <a:cs typeface="Arial" charset="0"/>
              </a:rPr>
              <a:pPr eaLnBrk="1" hangingPunct="1"/>
              <a:t>4/14/15</a:t>
            </a:fld>
            <a:endParaRPr lang="en-US" sz="1200">
              <a:solidFill>
                <a:srgbClr val="FFFFFF"/>
              </a:solidFill>
              <a:cs typeface="Arial" charset="0"/>
            </a:endParaRPr>
          </a:p>
        </p:txBody>
      </p:sp>
      <p:sp>
        <p:nvSpPr>
          <p:cNvPr id="3791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8CAB994-B60A-7344-92B7-E43AFEE1A64E}" type="slidenum">
              <a:rPr lang="en-US" sz="1400">
                <a:solidFill>
                  <a:srgbClr val="FFFFFF"/>
                </a:solidFill>
                <a:cs typeface="Arial" charset="0"/>
              </a:rPr>
              <a:pPr eaLnBrk="1" hangingPunct="1"/>
              <a:t>14</a:t>
            </a:fld>
            <a:endParaRPr lang="en-US" sz="1400">
              <a:solidFill>
                <a:srgbClr val="FFFFFF"/>
              </a:solidFill>
              <a:cs typeface="Arial" charset="0"/>
            </a:endParaRPr>
          </a:p>
        </p:txBody>
      </p:sp>
      <p:pic>
        <p:nvPicPr>
          <p:cNvPr id="37914" name="Picture 4"/>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bwMode="auto">
          <a:xfrm>
            <a:off x="4114800" y="5105400"/>
            <a:ext cx="76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5" name="TextBox 6"/>
          <p:cNvSpPr txBox="1">
            <a:spLocks noChangeArrowheads="1"/>
          </p:cNvSpPr>
          <p:nvPr/>
        </p:nvSpPr>
        <p:spPr bwMode="auto">
          <a:xfrm>
            <a:off x="4114800" y="6248400"/>
            <a:ext cx="7239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100"/>
              <a:t>44.9 mio.</a:t>
            </a:r>
          </a:p>
        </p:txBody>
      </p:sp>
      <p:pic>
        <p:nvPicPr>
          <p:cNvPr id="37916" name="Picture 5"/>
          <p:cNvPicPr>
            <a:picLocks noChangeAspect="1"/>
          </p:cNvPicPr>
          <p:nvPr/>
        </p:nvPicPr>
        <p:blipFill>
          <a:blip r:embed="rId12" cstate="print">
            <a:extLst>
              <a:ext uri="{28A0092B-C50C-407E-A947-70E740481C1C}">
                <a14:useLocalDpi xmlns:a14="http://schemas.microsoft.com/office/drawing/2010/main"/>
              </a:ext>
            </a:extLst>
          </a:blip>
          <a:srcRect/>
          <a:stretch>
            <a:fillRect/>
          </a:stretch>
        </p:blipFill>
        <p:spPr bwMode="auto">
          <a:xfrm>
            <a:off x="5029200" y="1295400"/>
            <a:ext cx="1752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7" name="TextBox 6"/>
          <p:cNvSpPr txBox="1">
            <a:spLocks noChangeArrowheads="1"/>
          </p:cNvSpPr>
          <p:nvPr/>
        </p:nvSpPr>
        <p:spPr bwMode="auto">
          <a:xfrm>
            <a:off x="5105400" y="1447800"/>
            <a:ext cx="685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100"/>
              <a:t>254 mio.</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066800"/>
            <a:ext cx="9144000"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sk-SK" sz="1200">
                <a:solidFill>
                  <a:srgbClr val="FFFFFF"/>
                </a:solidFill>
              </a:rPr>
              <a:t>IoT</a:t>
            </a:r>
            <a:endParaRPr lang="en-US" sz="1200">
              <a:solidFill>
                <a:srgbClr val="FFFFFF"/>
              </a:solidFill>
            </a:endParaRPr>
          </a:p>
        </p:txBody>
      </p:sp>
      <p:sp>
        <p:nvSpPr>
          <p:cNvPr id="43011"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78BD0C58-CF5B-D946-BCF5-6521682FFFD8}" type="datetime1">
              <a:rPr lang="en-US" sz="1200">
                <a:solidFill>
                  <a:srgbClr val="FFFFFF"/>
                </a:solidFill>
                <a:cs typeface="Arial" charset="0"/>
              </a:rPr>
              <a:pPr eaLnBrk="1" hangingPunct="1"/>
              <a:t>4/14/15</a:t>
            </a:fld>
            <a:endParaRPr lang="en-US" sz="1200">
              <a:solidFill>
                <a:srgbClr val="FFFFFF"/>
              </a:solidFill>
              <a:cs typeface="Arial" charset="0"/>
            </a:endParaRPr>
          </a:p>
        </p:txBody>
      </p:sp>
      <p:sp>
        <p:nvSpPr>
          <p:cNvPr id="4301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D3D561F-EF4A-DB4A-B037-24AF08290407}" type="slidenum">
              <a:rPr lang="en-US" sz="1400">
                <a:solidFill>
                  <a:srgbClr val="FFFFFF"/>
                </a:solidFill>
                <a:cs typeface="Arial" charset="0"/>
              </a:rPr>
              <a:pPr eaLnBrk="1" hangingPunct="1"/>
              <a:t>15</a:t>
            </a:fld>
            <a:endParaRPr lang="en-US" sz="1400">
              <a:solidFill>
                <a:srgbClr val="FFFFFF"/>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ea typeface="+mj-ea"/>
                <a:cs typeface="+mj-cs"/>
              </a:rPr>
              <a:t>Post-spectrum world</a:t>
            </a:r>
            <a:endParaRPr lang="en-US" dirty="0">
              <a:ea typeface="+mj-ea"/>
              <a:cs typeface="+mj-cs"/>
            </a:endParaRPr>
          </a:p>
        </p:txBody>
      </p:sp>
      <p:sp>
        <p:nvSpPr>
          <p:cNvPr id="44034" name="Text Placeholder 4"/>
          <p:cNvSpPr>
            <a:spLocks noGrp="1"/>
          </p:cNvSpPr>
          <p:nvPr>
            <p:ph type="body" idx="1"/>
          </p:nvPr>
        </p:nvSpPr>
        <p:spPr>
          <a:xfrm>
            <a:off x="457200" y="1676400"/>
            <a:ext cx="3932238" cy="639763"/>
          </a:xfrm>
          <a:ln w="9525"/>
          <a:extLst>
            <a:ext uri="{91240B29-F687-4f45-9708-019B960494DF}">
              <a14:hiddenLine xmlns:a14="http://schemas.microsoft.com/office/drawing/2010/main" w="44450" cap="flat">
                <a:solidFill>
                  <a:srgbClr val="000000"/>
                </a:solidFill>
                <a:miter lim="800000"/>
                <a:headEnd/>
                <a:tailEnd/>
              </a14:hiddenLine>
            </a:ext>
          </a:extLst>
        </p:spPr>
        <p:txBody>
          <a:bodyPr/>
          <a:lstStyle/>
          <a:p>
            <a:pPr eaLnBrk="1" hangingPunct="1"/>
            <a:r>
              <a:rPr lang="en-US">
                <a:latin typeface="Arial" charset="0"/>
              </a:rPr>
              <a:t>Old (pre-2000)</a:t>
            </a:r>
          </a:p>
        </p:txBody>
      </p:sp>
      <p:sp>
        <p:nvSpPr>
          <p:cNvPr id="6" name="Content Placeholder 5"/>
          <p:cNvSpPr>
            <a:spLocks noGrp="1"/>
          </p:cNvSpPr>
          <p:nvPr>
            <p:ph sz="half" idx="2"/>
          </p:nvPr>
        </p:nvSpPr>
        <p:spPr>
          <a:xfrm>
            <a:off x="457200" y="2438400"/>
            <a:ext cx="3932238" cy="3951288"/>
          </a:xfrm>
        </p:spPr>
        <p:txBody>
          <a:bodyPr rtlCol="0">
            <a:normAutofit fontScale="92500" lnSpcReduction="20000"/>
          </a:bodyPr>
          <a:lstStyle/>
          <a:p>
            <a:pPr marL="182880" indent="-182880" eaLnBrk="1" fontAlgn="auto" hangingPunct="1">
              <a:spcAft>
                <a:spcPts val="0"/>
              </a:spcAft>
              <a:buFont typeface="Arial" pitchFamily="34" charset="0"/>
              <a:buChar char="•"/>
              <a:defRPr/>
            </a:pPr>
            <a:r>
              <a:rPr lang="en-US" dirty="0" smtClean="0">
                <a:ea typeface="+mn-ea"/>
                <a:cs typeface="+mn-cs"/>
              </a:rPr>
              <a:t>Mostly single-use, application-specific allocations (“radar”, “LMR”, “paging”)</a:t>
            </a:r>
          </a:p>
          <a:p>
            <a:pPr marL="182880" indent="-182880" eaLnBrk="1" fontAlgn="auto" hangingPunct="1">
              <a:spcAft>
                <a:spcPts val="0"/>
              </a:spcAft>
              <a:buFont typeface="Arial" pitchFamily="34" charset="0"/>
              <a:buChar char="•"/>
              <a:defRPr/>
            </a:pPr>
            <a:r>
              <a:rPr lang="en-US" dirty="0" smtClean="0">
                <a:ea typeface="+mn-ea"/>
                <a:cs typeface="+mn-cs"/>
              </a:rPr>
              <a:t>Mostly federal OR non-federal use</a:t>
            </a:r>
          </a:p>
          <a:p>
            <a:pPr marL="182880" indent="-182880" eaLnBrk="1" fontAlgn="auto" hangingPunct="1">
              <a:spcAft>
                <a:spcPts val="0"/>
              </a:spcAft>
              <a:buFont typeface="Arial" pitchFamily="34" charset="0"/>
              <a:buChar char="•"/>
              <a:defRPr/>
            </a:pPr>
            <a:r>
              <a:rPr lang="en-US" dirty="0" smtClean="0">
                <a:ea typeface="+mn-ea"/>
                <a:cs typeface="+mn-cs"/>
              </a:rPr>
              <a:t>Each band its own world</a:t>
            </a:r>
          </a:p>
          <a:p>
            <a:pPr marL="182880" indent="-182880" eaLnBrk="1" fontAlgn="auto" hangingPunct="1">
              <a:spcAft>
                <a:spcPts val="0"/>
              </a:spcAft>
              <a:buFont typeface="Arial" pitchFamily="34" charset="0"/>
              <a:buChar char="•"/>
              <a:defRPr/>
            </a:pPr>
            <a:r>
              <a:rPr lang="en-US" dirty="0" smtClean="0">
                <a:ea typeface="+mn-ea"/>
                <a:cs typeface="+mn-cs"/>
              </a:rPr>
              <a:t>Static usage</a:t>
            </a:r>
          </a:p>
          <a:p>
            <a:pPr marL="182880" indent="-182880" eaLnBrk="1" fontAlgn="auto" hangingPunct="1">
              <a:spcAft>
                <a:spcPts val="0"/>
              </a:spcAft>
              <a:buFont typeface="Arial" pitchFamily="34" charset="0"/>
              <a:buChar char="•"/>
              <a:defRPr/>
            </a:pPr>
            <a:r>
              <a:rPr lang="en-US" dirty="0" smtClean="0">
                <a:ea typeface="+mn-ea"/>
                <a:cs typeface="+mn-cs"/>
              </a:rPr>
              <a:t>Limited spectral efficiency concerns</a:t>
            </a:r>
          </a:p>
          <a:p>
            <a:pPr marL="182880" indent="-182880" eaLnBrk="1" fontAlgn="auto" hangingPunct="1">
              <a:spcAft>
                <a:spcPts val="0"/>
              </a:spcAft>
              <a:buFont typeface="Arial" pitchFamily="34" charset="0"/>
              <a:buChar char="•"/>
              <a:defRPr/>
            </a:pPr>
            <a:r>
              <a:rPr lang="en-US" dirty="0" smtClean="0">
                <a:ea typeface="+mn-ea"/>
                <a:cs typeface="+mn-cs"/>
              </a:rPr>
              <a:t>Go west (up), young application!</a:t>
            </a:r>
            <a:endParaRPr lang="en-US" dirty="0">
              <a:ea typeface="+mn-ea"/>
              <a:cs typeface="+mn-cs"/>
            </a:endParaRPr>
          </a:p>
        </p:txBody>
      </p:sp>
      <p:sp>
        <p:nvSpPr>
          <p:cNvPr id="44036" name="Text Placeholder 6"/>
          <p:cNvSpPr>
            <a:spLocks noGrp="1"/>
          </p:cNvSpPr>
          <p:nvPr>
            <p:ph type="body" sz="quarter" idx="3"/>
          </p:nvPr>
        </p:nvSpPr>
        <p:spPr>
          <a:xfrm>
            <a:off x="4754563" y="1676400"/>
            <a:ext cx="3932237" cy="639763"/>
          </a:xfrm>
          <a:ln w="9525"/>
          <a:extLst>
            <a:ext uri="{91240B29-F687-4f45-9708-019B960494DF}">
              <a14:hiddenLine xmlns:a14="http://schemas.microsoft.com/office/drawing/2010/main" w="44450" cap="flat">
                <a:solidFill>
                  <a:srgbClr val="000000"/>
                </a:solidFill>
                <a:miter lim="800000"/>
                <a:headEnd/>
                <a:tailEnd/>
              </a14:hiddenLine>
            </a:ext>
          </a:extLst>
        </p:spPr>
        <p:txBody>
          <a:bodyPr/>
          <a:lstStyle/>
          <a:p>
            <a:pPr eaLnBrk="1" hangingPunct="1"/>
            <a:r>
              <a:rPr>
                <a:latin typeface="Arial" charset="0"/>
                <a:ea typeface="ＭＳ Ｐゴシック" charset="0"/>
                <a:cs typeface="ＭＳ Ｐゴシック" charset="0"/>
              </a:rPr>
              <a:t>Now</a:t>
            </a:r>
          </a:p>
        </p:txBody>
      </p:sp>
      <p:sp>
        <p:nvSpPr>
          <p:cNvPr id="8" name="Content Placeholder 7"/>
          <p:cNvSpPr>
            <a:spLocks noGrp="1"/>
          </p:cNvSpPr>
          <p:nvPr>
            <p:ph sz="quarter" idx="4"/>
          </p:nvPr>
        </p:nvSpPr>
        <p:spPr>
          <a:xfrm>
            <a:off x="4754563" y="2438400"/>
            <a:ext cx="3932237" cy="3951288"/>
          </a:xfrm>
        </p:spPr>
        <p:txBody>
          <a:bodyPr rtlCol="0">
            <a:normAutofit fontScale="92500" lnSpcReduction="20000"/>
          </a:bodyPr>
          <a:lstStyle/>
          <a:p>
            <a:pPr marL="182880" indent="-182880" eaLnBrk="1" fontAlgn="auto" hangingPunct="1">
              <a:spcAft>
                <a:spcPts val="0"/>
              </a:spcAft>
              <a:buFont typeface="Arial" pitchFamily="34" charset="0"/>
              <a:buChar char="•"/>
              <a:defRPr/>
            </a:pPr>
            <a:r>
              <a:rPr lang="en-US" dirty="0" smtClean="0">
                <a:ea typeface="+mn-ea"/>
                <a:cs typeface="+mn-cs"/>
              </a:rPr>
              <a:t>No more unallocated bands (below 30+ GHz) </a:t>
            </a:r>
            <a:r>
              <a:rPr lang="en-US" dirty="0" smtClean="0">
                <a:ea typeface="+mn-ea"/>
                <a:cs typeface="+mn-cs"/>
                <a:sym typeface="Wingdings"/>
              </a:rPr>
              <a:t>multi-use, generic transport</a:t>
            </a:r>
          </a:p>
          <a:p>
            <a:pPr marL="182880" indent="-182880" eaLnBrk="1" fontAlgn="auto" hangingPunct="1">
              <a:spcAft>
                <a:spcPts val="0"/>
              </a:spcAft>
              <a:buFont typeface="Arial" pitchFamily="34" charset="0"/>
              <a:buChar char="•"/>
              <a:defRPr/>
            </a:pPr>
            <a:r>
              <a:rPr lang="en-US" dirty="0" smtClean="0">
                <a:ea typeface="+mn-ea"/>
                <a:cs typeface="+mn-cs"/>
                <a:sym typeface="Wingdings"/>
              </a:rPr>
              <a:t>Shared federal &amp; non-federal use</a:t>
            </a:r>
          </a:p>
          <a:p>
            <a:pPr marL="182880" indent="-182880" eaLnBrk="1" fontAlgn="auto" hangingPunct="1">
              <a:spcAft>
                <a:spcPts val="0"/>
              </a:spcAft>
              <a:buFont typeface="Arial" pitchFamily="34" charset="0"/>
              <a:buChar char="•"/>
              <a:defRPr/>
            </a:pPr>
            <a:r>
              <a:rPr lang="en-US" dirty="0" smtClean="0">
                <a:ea typeface="+mn-ea"/>
                <a:cs typeface="+mn-cs"/>
                <a:sym typeface="Wingdings"/>
              </a:rPr>
              <a:t>Neighbor “issues” (GPS, TV)</a:t>
            </a:r>
          </a:p>
          <a:p>
            <a:pPr marL="182880" indent="-182880" eaLnBrk="1" fontAlgn="auto" hangingPunct="1">
              <a:spcAft>
                <a:spcPts val="0"/>
              </a:spcAft>
              <a:buFont typeface="Arial" pitchFamily="34" charset="0"/>
              <a:buChar char="•"/>
              <a:defRPr/>
            </a:pPr>
            <a:r>
              <a:rPr lang="en-US" dirty="0" smtClean="0">
                <a:ea typeface="+mn-ea"/>
                <a:cs typeface="+mn-cs"/>
                <a:sym typeface="Wingdings"/>
              </a:rPr>
              <a:t>Usage may change (satellite  mobile)</a:t>
            </a:r>
          </a:p>
          <a:p>
            <a:pPr marL="182880" indent="-182880" eaLnBrk="1" fontAlgn="auto" hangingPunct="1">
              <a:spcAft>
                <a:spcPts val="0"/>
              </a:spcAft>
              <a:buFont typeface="Arial" pitchFamily="34" charset="0"/>
              <a:buChar char="•"/>
              <a:defRPr/>
            </a:pPr>
            <a:r>
              <a:rPr lang="en-US" dirty="0" smtClean="0">
                <a:ea typeface="+mn-ea"/>
                <a:cs typeface="+mn-cs"/>
                <a:sym typeface="Wingdings"/>
              </a:rPr>
              <a:t>Spectral efficiency – but how measured? (bits/s/Hz/km</a:t>
            </a:r>
            <a:r>
              <a:rPr lang="en-US" baseline="30000" dirty="0" smtClean="0">
                <a:ea typeface="+mn-ea"/>
                <a:cs typeface="+mn-cs"/>
                <a:sym typeface="Wingdings"/>
              </a:rPr>
              <a:t>2</a:t>
            </a:r>
            <a:r>
              <a:rPr lang="en-US" dirty="0" smtClean="0">
                <a:ea typeface="+mn-ea"/>
                <a:cs typeface="+mn-cs"/>
                <a:sym typeface="Wingdings"/>
              </a:rPr>
              <a:t>?)</a:t>
            </a:r>
          </a:p>
          <a:p>
            <a:pPr marL="182880" indent="-182880" eaLnBrk="1" fontAlgn="auto" hangingPunct="1">
              <a:spcAft>
                <a:spcPts val="0"/>
              </a:spcAft>
              <a:buFont typeface="Arial" pitchFamily="34" charset="0"/>
              <a:buChar char="•"/>
              <a:defRPr/>
            </a:pPr>
            <a:r>
              <a:rPr lang="en-US" dirty="0" smtClean="0">
                <a:ea typeface="+mn-ea"/>
                <a:cs typeface="+mn-cs"/>
                <a:sym typeface="Wingdings"/>
              </a:rPr>
              <a:t>Limited ability to go to higher frequencies</a:t>
            </a:r>
          </a:p>
          <a:p>
            <a:pPr marL="182880" indent="-182880" eaLnBrk="1" fontAlgn="auto" hangingPunct="1">
              <a:spcAft>
                <a:spcPts val="0"/>
              </a:spcAft>
              <a:buFont typeface="Arial" pitchFamily="34" charset="0"/>
              <a:buChar char="•"/>
              <a:defRPr/>
            </a:pPr>
            <a:endParaRPr lang="en-US" dirty="0">
              <a:ea typeface="+mn-ea"/>
              <a:cs typeface="+mn-cs"/>
            </a:endParaRPr>
          </a:p>
        </p:txBody>
      </p:sp>
      <p:sp>
        <p:nvSpPr>
          <p:cNvPr id="4403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sk-SK" sz="1200">
                <a:solidFill>
                  <a:srgbClr val="FFFFFF"/>
                </a:solidFill>
              </a:rPr>
              <a:t>IoT</a:t>
            </a:r>
            <a:endParaRPr lang="en-US" sz="1200">
              <a:solidFill>
                <a:srgbClr val="FFFFFF"/>
              </a:solidFill>
            </a:endParaRPr>
          </a:p>
        </p:txBody>
      </p:sp>
      <p:sp>
        <p:nvSpPr>
          <p:cNvPr id="44039"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982E5D91-CA22-834E-96DD-EAAA66EEB9C6}" type="datetime1">
              <a:rPr lang="en-US" sz="1200">
                <a:solidFill>
                  <a:srgbClr val="FFFFFF"/>
                </a:solidFill>
                <a:cs typeface="Arial" charset="0"/>
              </a:rPr>
              <a:pPr eaLnBrk="1" hangingPunct="1"/>
              <a:t>4/14/15</a:t>
            </a:fld>
            <a:endParaRPr lang="en-US" sz="1200">
              <a:solidFill>
                <a:srgbClr val="FFFFFF"/>
              </a:solidFill>
              <a:cs typeface="Arial" charset="0"/>
            </a:endParaRPr>
          </a:p>
        </p:txBody>
      </p:sp>
      <p:sp>
        <p:nvSpPr>
          <p:cNvPr id="4404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EC2DD0D5-CBE2-8E4E-8E6D-FEB68D0EFDF3}" type="slidenum">
              <a:rPr lang="en-US" sz="1400">
                <a:solidFill>
                  <a:srgbClr val="FFFFFF"/>
                </a:solidFill>
                <a:cs typeface="Arial" charset="0"/>
              </a:rPr>
              <a:pPr eaLnBrk="1" hangingPunct="1"/>
              <a:t>16</a:t>
            </a:fld>
            <a:endParaRPr lang="en-US" sz="1400">
              <a:solidFill>
                <a:srgbClr val="FFFFFF"/>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ea typeface="+mj-ea"/>
                <a:cs typeface="+mj-cs"/>
              </a:rPr>
              <a:t>Challenge: enabling discovery &amp; access control</a:t>
            </a:r>
            <a:endParaRPr lang="en-US" dirty="0">
              <a:ea typeface="+mj-ea"/>
              <a:cs typeface="+mj-cs"/>
            </a:endParaRPr>
          </a:p>
        </p:txBody>
      </p:sp>
      <p:sp>
        <p:nvSpPr>
          <p:cNvPr id="3" name="Content Placeholder 2"/>
          <p:cNvSpPr>
            <a:spLocks noGrp="1"/>
          </p:cNvSpPr>
          <p:nvPr>
            <p:ph idx="1"/>
          </p:nvPr>
        </p:nvSpPr>
        <p:spPr>
          <a:xfrm>
            <a:off x="457200" y="1600200"/>
            <a:ext cx="5638800" cy="4876800"/>
          </a:xfrm>
        </p:spPr>
        <p:txBody>
          <a:bodyPr rtlCol="0">
            <a:normAutofit fontScale="92500" lnSpcReduction="20000"/>
          </a:bodyPr>
          <a:lstStyle/>
          <a:p>
            <a:pPr marL="182880" indent="-182880" eaLnBrk="1" fontAlgn="auto" hangingPunct="1">
              <a:spcAft>
                <a:spcPts val="0"/>
              </a:spcAft>
              <a:buFont typeface="Arial" pitchFamily="34" charset="0"/>
              <a:buChar char="•"/>
              <a:defRPr/>
            </a:pPr>
            <a:r>
              <a:rPr lang="en-US" dirty="0" smtClean="0">
                <a:ea typeface="+mn-ea"/>
                <a:cs typeface="+mn-cs"/>
              </a:rPr>
              <a:t>Devices should be discoverable &amp; re-usable</a:t>
            </a:r>
          </a:p>
          <a:p>
            <a:pPr lvl="1" indent="-182880" eaLnBrk="1" fontAlgn="auto" hangingPunct="1">
              <a:spcAft>
                <a:spcPts val="0"/>
              </a:spcAft>
              <a:buFont typeface="Arial" pitchFamily="34" charset="0"/>
              <a:buChar char="•"/>
              <a:defRPr/>
            </a:pPr>
            <a:r>
              <a:rPr lang="en-US" dirty="0" smtClean="0">
                <a:ea typeface="+mn-ea"/>
              </a:rPr>
              <a:t>e.g., provide audio interface to bus display</a:t>
            </a:r>
          </a:p>
          <a:p>
            <a:pPr lvl="1" indent="-182880" eaLnBrk="1" fontAlgn="auto" hangingPunct="1">
              <a:spcAft>
                <a:spcPts val="0"/>
              </a:spcAft>
              <a:buFont typeface="Arial" pitchFamily="34" charset="0"/>
              <a:buChar char="•"/>
              <a:defRPr/>
            </a:pPr>
            <a:r>
              <a:rPr lang="en-US" dirty="0" smtClean="0">
                <a:ea typeface="+mn-ea"/>
              </a:rPr>
              <a:t>environmental probes (temperature, noise, rain, …)</a:t>
            </a:r>
          </a:p>
          <a:p>
            <a:pPr lvl="1" indent="-182880" eaLnBrk="1" fontAlgn="auto" hangingPunct="1">
              <a:spcAft>
                <a:spcPts val="0"/>
              </a:spcAft>
              <a:buFont typeface="Arial" pitchFamily="34" charset="0"/>
              <a:buChar char="•"/>
              <a:defRPr/>
            </a:pPr>
            <a:r>
              <a:rPr lang="en-US" dirty="0" smtClean="0">
                <a:ea typeface="+mn-ea"/>
              </a:rPr>
              <a:t>location (</a:t>
            </a:r>
            <a:r>
              <a:rPr lang="en-US" dirty="0" err="1" smtClean="0">
                <a:ea typeface="+mn-ea"/>
              </a:rPr>
              <a:t>iBeacon</a:t>
            </a:r>
            <a:r>
              <a:rPr lang="en-US" dirty="0" smtClean="0">
                <a:ea typeface="+mn-ea"/>
              </a:rPr>
              <a:t>) </a:t>
            </a:r>
            <a:r>
              <a:rPr lang="en-US" dirty="0" smtClean="0">
                <a:ea typeface="+mn-ea"/>
                <a:sym typeface="Wingdings"/>
              </a:rPr>
              <a:t> 911</a:t>
            </a:r>
            <a:endParaRPr lang="en-US" dirty="0" smtClean="0">
              <a:ea typeface="+mn-ea"/>
            </a:endParaRPr>
          </a:p>
          <a:p>
            <a:pPr marL="182880" indent="-182880" eaLnBrk="1" fontAlgn="auto" hangingPunct="1">
              <a:spcAft>
                <a:spcPts val="0"/>
              </a:spcAft>
              <a:buFont typeface="Arial" pitchFamily="34" charset="0"/>
              <a:buChar char="•"/>
              <a:defRPr/>
            </a:pPr>
            <a:r>
              <a:rPr lang="en-US" dirty="0" smtClean="0">
                <a:ea typeface="+mn-ea"/>
                <a:cs typeface="+mn-cs"/>
              </a:rPr>
              <a:t>Layers of functionality</a:t>
            </a:r>
          </a:p>
          <a:p>
            <a:pPr lvl="1" indent="-182880" eaLnBrk="1" fontAlgn="auto" hangingPunct="1">
              <a:spcAft>
                <a:spcPts val="0"/>
              </a:spcAft>
              <a:buFont typeface="Arial" pitchFamily="34" charset="0"/>
              <a:buChar char="•"/>
              <a:defRPr/>
            </a:pPr>
            <a:r>
              <a:rPr lang="en-US" dirty="0" smtClean="0">
                <a:ea typeface="+mn-ea"/>
              </a:rPr>
              <a:t>anybody in vicinity can read</a:t>
            </a:r>
          </a:p>
          <a:p>
            <a:pPr lvl="1" indent="-182880" eaLnBrk="1" fontAlgn="auto" hangingPunct="1">
              <a:spcAft>
                <a:spcPts val="0"/>
              </a:spcAft>
              <a:buFont typeface="Arial" pitchFamily="34" charset="0"/>
              <a:buChar char="•"/>
              <a:defRPr/>
            </a:pPr>
            <a:r>
              <a:rPr lang="en-US" dirty="0" smtClean="0">
                <a:ea typeface="+mn-ea"/>
              </a:rPr>
              <a:t>anyone in </a:t>
            </a:r>
            <a:r>
              <a:rPr lang="en-US" i="1" dirty="0" smtClean="0">
                <a:ea typeface="+mn-ea"/>
              </a:rPr>
              <a:t>family</a:t>
            </a:r>
            <a:r>
              <a:rPr lang="en-US" dirty="0" smtClean="0">
                <a:ea typeface="+mn-ea"/>
              </a:rPr>
              <a:t> can change</a:t>
            </a:r>
          </a:p>
          <a:p>
            <a:pPr lvl="1" indent="-182880" eaLnBrk="1" fontAlgn="auto" hangingPunct="1">
              <a:spcAft>
                <a:spcPts val="0"/>
              </a:spcAft>
              <a:buFont typeface="Arial" pitchFamily="34" charset="0"/>
              <a:buChar char="•"/>
              <a:defRPr/>
            </a:pPr>
            <a:r>
              <a:rPr lang="en-US" dirty="0" smtClean="0">
                <a:ea typeface="+mn-ea"/>
              </a:rPr>
              <a:t>parents can re-program</a:t>
            </a:r>
          </a:p>
          <a:p>
            <a:pPr marL="182880" indent="-182880" eaLnBrk="1" fontAlgn="auto" hangingPunct="1">
              <a:spcAft>
                <a:spcPts val="0"/>
              </a:spcAft>
              <a:buFont typeface="Arial" pitchFamily="34" charset="0"/>
              <a:buChar char="•"/>
              <a:defRPr/>
            </a:pPr>
            <a:r>
              <a:rPr lang="en-US" dirty="0" smtClean="0">
                <a:ea typeface="+mn-ea"/>
                <a:cs typeface="+mn-cs"/>
              </a:rPr>
              <a:t>Allow delegation</a:t>
            </a:r>
          </a:p>
          <a:p>
            <a:pPr lvl="1" indent="-182880" eaLnBrk="1" fontAlgn="auto" hangingPunct="1">
              <a:spcAft>
                <a:spcPts val="0"/>
              </a:spcAft>
              <a:buFont typeface="Arial" pitchFamily="34" charset="0"/>
              <a:buChar char="•"/>
              <a:defRPr/>
            </a:pPr>
            <a:r>
              <a:rPr lang="en-US" dirty="0" smtClean="0">
                <a:ea typeface="+mn-ea"/>
              </a:rPr>
              <a:t>grant temporary access to somebody or something else</a:t>
            </a:r>
          </a:p>
          <a:p>
            <a:pPr lvl="1" indent="-182880" eaLnBrk="1" fontAlgn="auto" hangingPunct="1">
              <a:spcAft>
                <a:spcPts val="0"/>
              </a:spcAft>
              <a:buFont typeface="Arial" pitchFamily="34" charset="0"/>
              <a:buChar char="•"/>
              <a:defRPr/>
            </a:pPr>
            <a:r>
              <a:rPr lang="en-US" dirty="0" smtClean="0">
                <a:ea typeface="+mn-ea"/>
              </a:rPr>
              <a:t>by message or physical proximity</a:t>
            </a:r>
          </a:p>
          <a:p>
            <a:pPr marL="182880" indent="-182880" eaLnBrk="1" fontAlgn="auto" hangingPunct="1">
              <a:spcAft>
                <a:spcPts val="0"/>
              </a:spcAft>
              <a:buFont typeface="Arial" pitchFamily="34" charset="0"/>
              <a:buChar char="•"/>
              <a:defRPr/>
            </a:pPr>
            <a:r>
              <a:rPr lang="en-US" dirty="0" smtClean="0">
                <a:ea typeface="+mn-ea"/>
                <a:cs typeface="+mn-cs"/>
              </a:rPr>
              <a:t>Currently, all one-off solutions</a:t>
            </a:r>
          </a:p>
          <a:p>
            <a:pPr lvl="1" indent="-182880" eaLnBrk="1" fontAlgn="auto" hangingPunct="1">
              <a:spcAft>
                <a:spcPts val="0"/>
              </a:spcAft>
              <a:buFont typeface="Arial" pitchFamily="34" charset="0"/>
              <a:buChar char="•"/>
              <a:defRPr/>
            </a:pPr>
            <a:r>
              <a:rPr lang="en-US" dirty="0" err="1" smtClean="0">
                <a:ea typeface="+mn-ea"/>
              </a:rPr>
              <a:t>OAuth</a:t>
            </a:r>
            <a:r>
              <a:rPr lang="en-US" dirty="0" smtClean="0">
                <a:ea typeface="+mn-ea"/>
              </a:rPr>
              <a:t>? NFC?</a:t>
            </a:r>
          </a:p>
        </p:txBody>
      </p:sp>
      <p:pic>
        <p:nvPicPr>
          <p:cNvPr id="46083"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629400" y="2590800"/>
            <a:ext cx="21161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553200" y="4876800"/>
            <a:ext cx="24130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EBF736A-57B2-684F-AD48-2F933B307CE1}" type="datetime1">
              <a:rPr lang="en-US" sz="1200">
                <a:solidFill>
                  <a:srgbClr val="FFFFFF"/>
                </a:solidFill>
                <a:cs typeface="Arial" charset="0"/>
              </a:rPr>
              <a:pPr eaLnBrk="1" hangingPunct="1"/>
              <a:t>4/14/15</a:t>
            </a:fld>
            <a:endParaRPr lang="en-US" sz="1200">
              <a:solidFill>
                <a:srgbClr val="FFFFFF"/>
              </a:solidFill>
              <a:cs typeface="Arial" charset="0"/>
            </a:endParaRPr>
          </a:p>
        </p:txBody>
      </p:sp>
      <p:sp>
        <p:nvSpPr>
          <p:cNvPr id="4608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FFFFFF"/>
                </a:solidFill>
                <a:cs typeface="Arial" charset="0"/>
              </a:rPr>
              <a:t>IoT</a:t>
            </a:r>
          </a:p>
        </p:txBody>
      </p:sp>
      <p:sp>
        <p:nvSpPr>
          <p:cNvPr id="4608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12AD607-AD64-6649-9DCC-72B83611753A}" type="slidenum">
              <a:rPr lang="en-US" sz="1400">
                <a:solidFill>
                  <a:srgbClr val="FFFFFF"/>
                </a:solidFill>
                <a:cs typeface="Arial" charset="0"/>
              </a:rPr>
              <a:pPr eaLnBrk="1" hangingPunct="1"/>
              <a:t>17</a:t>
            </a:fld>
            <a:endParaRPr lang="en-US" sz="1400">
              <a:solidFill>
                <a:srgbClr val="FFFFFF"/>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Device lifecycle</a:t>
            </a:r>
            <a:endParaRPr lang="en-US" dirty="0"/>
          </a:p>
        </p:txBody>
      </p:sp>
      <p:sp>
        <p:nvSpPr>
          <p:cNvPr id="47106"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DC034C0-58AE-EB49-8AD1-F2F0E392D12E}" type="datetime1">
              <a:rPr lang="en-US" sz="1200">
                <a:solidFill>
                  <a:srgbClr val="FFFFFF"/>
                </a:solidFill>
                <a:cs typeface="Arial" charset="0"/>
              </a:rPr>
              <a:pPr eaLnBrk="1" hangingPunct="1"/>
              <a:t>4/14/15</a:t>
            </a:fld>
            <a:endParaRPr lang="en-US" sz="1200">
              <a:solidFill>
                <a:srgbClr val="FFFFFF"/>
              </a:solidFill>
              <a:cs typeface="Arial" charset="0"/>
            </a:endParaRPr>
          </a:p>
        </p:txBody>
      </p:sp>
      <p:sp>
        <p:nvSpPr>
          <p:cNvPr id="4710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FFFFFF"/>
                </a:solidFill>
                <a:cs typeface="Arial" charset="0"/>
              </a:rPr>
              <a:t>IoT</a:t>
            </a:r>
          </a:p>
        </p:txBody>
      </p:sp>
      <p:sp>
        <p:nvSpPr>
          <p:cNvPr id="4710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EEFC2B0-5453-2B4D-9228-E286655E6E62}" type="slidenum">
              <a:rPr lang="en-US" sz="1400">
                <a:solidFill>
                  <a:srgbClr val="FFFFFF"/>
                </a:solidFill>
                <a:cs typeface="Arial" charset="0"/>
              </a:rPr>
              <a:pPr eaLnBrk="1" hangingPunct="1"/>
              <a:t>18</a:t>
            </a:fld>
            <a:endParaRPr lang="en-US" sz="1400">
              <a:solidFill>
                <a:srgbClr val="FFFFFF"/>
              </a:solidFill>
              <a:cs typeface="Arial" charset="0"/>
            </a:endParaRPr>
          </a:p>
        </p:txBody>
      </p:sp>
      <p:pic>
        <p:nvPicPr>
          <p:cNvPr id="6" name="Picture 5"/>
          <p:cNvPicPr>
            <a:picLocks noChangeAspect="1"/>
          </p:cNvPicPr>
          <p:nvPr/>
        </p:nvPicPr>
        <p:blipFill>
          <a:blip r:embed="rId2"/>
          <a:stretch>
            <a:fillRect/>
          </a:stretch>
        </p:blipFill>
        <p:spPr>
          <a:xfrm>
            <a:off x="1143000" y="1676400"/>
            <a:ext cx="6997700" cy="3581400"/>
          </a:xfrm>
          <a:prstGeom prst="rect">
            <a:avLst/>
          </a:prstGeom>
        </p:spPr>
        <p:style>
          <a:lnRef idx="2">
            <a:schemeClr val="accent6"/>
          </a:lnRef>
          <a:fillRef idx="1">
            <a:schemeClr val="lt1"/>
          </a:fillRef>
          <a:effectRef idx="0">
            <a:schemeClr val="accent6"/>
          </a:effectRef>
          <a:fontRef idx="minor">
            <a:schemeClr val="dk1"/>
          </a:fontRef>
        </p:style>
      </p:pic>
      <p:sp>
        <p:nvSpPr>
          <p:cNvPr id="47110" name="TextBox 6"/>
          <p:cNvSpPr txBox="1">
            <a:spLocks noChangeArrowheads="1"/>
          </p:cNvSpPr>
          <p:nvPr/>
        </p:nvSpPr>
        <p:spPr bwMode="auto">
          <a:xfrm>
            <a:off x="12700" y="6596063"/>
            <a:ext cx="45450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100"/>
              <a:t>T. Heer et al., “Security Challenges in the IP-based Internet of Things”, 2011.</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Challenge: enrollment</a:t>
            </a:r>
            <a:endParaRPr lang="en-US" dirty="0">
              <a:ea typeface="+mj-ea"/>
              <a:cs typeface="+mj-cs"/>
            </a:endParaRPr>
          </a:p>
        </p:txBody>
      </p:sp>
      <p:sp>
        <p:nvSpPr>
          <p:cNvPr id="48130" name="Content Placeholder 2"/>
          <p:cNvSpPr>
            <a:spLocks noGrp="1"/>
          </p:cNvSpPr>
          <p:nvPr>
            <p:ph idx="1"/>
          </p:nvPr>
        </p:nvSpPr>
        <p:spPr>
          <a:xfrm>
            <a:off x="457200" y="1600200"/>
            <a:ext cx="5562600" cy="4876800"/>
          </a:xfrm>
        </p:spPr>
        <p:txBody>
          <a:bodyPr/>
          <a:lstStyle/>
          <a:p>
            <a:pPr eaLnBrk="1" hangingPunct="1"/>
            <a:r>
              <a:rPr lang="en-US">
                <a:latin typeface="Arial" charset="0"/>
              </a:rPr>
              <a:t>Commercial buildings </a:t>
            </a:r>
            <a:r>
              <a:rPr lang="en-US">
                <a:latin typeface="Arial" charset="0"/>
                <a:sym typeface="Wingdings" charset="0"/>
              </a:rPr>
              <a:t> </a:t>
            </a:r>
            <a:r>
              <a:rPr lang="en-US">
                <a:latin typeface="Arial" charset="0"/>
              </a:rPr>
              <a:t>enroll 1,000s of devices at once</a:t>
            </a:r>
          </a:p>
          <a:p>
            <a:pPr eaLnBrk="1" hangingPunct="1"/>
            <a:r>
              <a:rPr lang="en-US">
                <a:latin typeface="Arial" charset="0"/>
              </a:rPr>
              <a:t>Home </a:t>
            </a:r>
            <a:r>
              <a:rPr lang="en-US">
                <a:latin typeface="Arial" charset="0"/>
                <a:sym typeface="Wingdings" charset="0"/>
              </a:rPr>
              <a:t> enroll one device at a time</a:t>
            </a:r>
          </a:p>
          <a:p>
            <a:pPr lvl="1" eaLnBrk="1" hangingPunct="1"/>
            <a:r>
              <a:rPr lang="en-US">
                <a:latin typeface="Arial" charset="0"/>
                <a:sym typeface="Wingdings" charset="0"/>
              </a:rPr>
              <a:t>current model: one app per device (class)</a:t>
            </a:r>
          </a:p>
          <a:p>
            <a:pPr lvl="1" eaLnBrk="1" hangingPunct="1"/>
            <a:r>
              <a:rPr lang="en-US">
                <a:latin typeface="Arial" charset="0"/>
                <a:sym typeface="Wingdings" charset="0"/>
              </a:rPr>
              <a:t>re-do if Wi-Fi password changes</a:t>
            </a:r>
          </a:p>
          <a:p>
            <a:pPr lvl="1" eaLnBrk="1" hangingPunct="1"/>
            <a:r>
              <a:rPr lang="en-US">
                <a:latin typeface="Arial" charset="0"/>
                <a:sym typeface="Wingdings" charset="0"/>
              </a:rPr>
              <a:t>common options:</a:t>
            </a:r>
          </a:p>
          <a:p>
            <a:pPr lvl="2" eaLnBrk="1" hangingPunct="1"/>
            <a:r>
              <a:rPr lang="en-US">
                <a:latin typeface="Arial" charset="0"/>
                <a:sym typeface="Wingdings" charset="0"/>
              </a:rPr>
              <a:t>QR code</a:t>
            </a:r>
          </a:p>
          <a:p>
            <a:pPr lvl="2" eaLnBrk="1" hangingPunct="1"/>
            <a:r>
              <a:rPr lang="en-US">
                <a:latin typeface="Arial" charset="0"/>
                <a:sym typeface="Wingdings" charset="0"/>
              </a:rPr>
              <a:t>P2P Wi-Fi (Wi-Fi Direct)</a:t>
            </a:r>
          </a:p>
          <a:p>
            <a:pPr lvl="1" eaLnBrk="1" hangingPunct="1"/>
            <a:r>
              <a:rPr lang="en-US">
                <a:latin typeface="Arial" charset="0"/>
                <a:sym typeface="Wingdings" charset="0"/>
              </a:rPr>
              <a:t>possibilities</a:t>
            </a:r>
          </a:p>
          <a:p>
            <a:pPr lvl="2" eaLnBrk="1" hangingPunct="1"/>
            <a:r>
              <a:rPr lang="en-US">
                <a:latin typeface="Arial" charset="0"/>
                <a:sym typeface="Wingdings" charset="0"/>
              </a:rPr>
              <a:t>“hi, I’m a Philips light bulb – add me!” (PKI)</a:t>
            </a:r>
          </a:p>
          <a:p>
            <a:pPr lvl="1" eaLnBrk="1" hangingPunct="1"/>
            <a:endParaRPr lang="en-US">
              <a:latin typeface="Arial" charset="0"/>
            </a:endParaRPr>
          </a:p>
        </p:txBody>
      </p:sp>
      <p:pic>
        <p:nvPicPr>
          <p:cNvPr id="48131"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543800" y="2133600"/>
            <a:ext cx="11938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086600" y="3505200"/>
            <a:ext cx="12319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791200" y="3581400"/>
            <a:ext cx="13208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0C14CC32-9D2B-7C4C-B078-D4669C1EA6FB}" type="datetime1">
              <a:rPr lang="en-US" sz="1200">
                <a:solidFill>
                  <a:srgbClr val="FFFFFF"/>
                </a:solidFill>
                <a:cs typeface="Arial" charset="0"/>
              </a:rPr>
              <a:pPr eaLnBrk="1" hangingPunct="1"/>
              <a:t>4/14/15</a:t>
            </a:fld>
            <a:endParaRPr lang="en-US" sz="1200">
              <a:solidFill>
                <a:srgbClr val="FFFFFF"/>
              </a:solidFill>
              <a:cs typeface="Arial" charset="0"/>
            </a:endParaRPr>
          </a:p>
        </p:txBody>
      </p:sp>
      <p:sp>
        <p:nvSpPr>
          <p:cNvPr id="48135"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FFFFFF"/>
                </a:solidFill>
                <a:cs typeface="Arial" charset="0"/>
              </a:rPr>
              <a:t>IoT</a:t>
            </a:r>
          </a:p>
        </p:txBody>
      </p:sp>
      <p:sp>
        <p:nvSpPr>
          <p:cNvPr id="4813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C44D58DC-E42E-5448-BAFA-1B01E710AE09}" type="slidenum">
              <a:rPr lang="en-US" sz="1400">
                <a:solidFill>
                  <a:srgbClr val="FFFFFF"/>
                </a:solidFill>
                <a:cs typeface="Arial" charset="0"/>
              </a:rPr>
              <a:pPr eaLnBrk="1" hangingPunct="1"/>
              <a:t>19</a:t>
            </a:fld>
            <a:endParaRPr lang="en-US" sz="1400">
              <a:solidFill>
                <a:srgbClr val="FFFFFF"/>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Overview</a:t>
            </a:r>
            <a:endParaRPr lang="en-US" dirty="0">
              <a:ea typeface="+mj-ea"/>
              <a:cs typeface="+mj-cs"/>
            </a:endParaRPr>
          </a:p>
        </p:txBody>
      </p:sp>
      <p:sp>
        <p:nvSpPr>
          <p:cNvPr id="16386" name="Content Placeholder 2"/>
          <p:cNvSpPr>
            <a:spLocks noGrp="1"/>
          </p:cNvSpPr>
          <p:nvPr>
            <p:ph idx="1"/>
          </p:nvPr>
        </p:nvSpPr>
        <p:spPr/>
        <p:txBody>
          <a:bodyPr/>
          <a:lstStyle/>
          <a:p>
            <a:pPr eaLnBrk="1" hangingPunct="1"/>
            <a:r>
              <a:rPr lang="en-US" dirty="0">
                <a:latin typeface="Arial" charset="0"/>
              </a:rPr>
              <a:t>The Internet of Things is many things</a:t>
            </a:r>
          </a:p>
          <a:p>
            <a:pPr lvl="1" eaLnBrk="1" hangingPunct="1"/>
            <a:r>
              <a:rPr lang="en-US" dirty="0">
                <a:latin typeface="Arial" charset="0"/>
              </a:rPr>
              <a:t>Most of them aren’t new or </a:t>
            </a:r>
            <a:r>
              <a:rPr lang="en-US" dirty="0" smtClean="0">
                <a:latin typeface="Arial" charset="0"/>
              </a:rPr>
              <a:t>exciting</a:t>
            </a:r>
          </a:p>
          <a:p>
            <a:pPr lvl="1" eaLnBrk="1" hangingPunct="1"/>
            <a:r>
              <a:rPr lang="en-US" dirty="0" smtClean="0">
                <a:latin typeface="Arial" charset="0"/>
              </a:rPr>
              <a:t>and that’s a good thing</a:t>
            </a:r>
            <a:endParaRPr lang="en-US" dirty="0">
              <a:latin typeface="Arial" charset="0"/>
            </a:endParaRPr>
          </a:p>
          <a:p>
            <a:pPr eaLnBrk="1" hangingPunct="1"/>
            <a:r>
              <a:rPr lang="en-US" dirty="0">
                <a:latin typeface="Arial" charset="0"/>
              </a:rPr>
              <a:t>The network part isn’t (all that) </a:t>
            </a:r>
            <a:r>
              <a:rPr lang="en-US" dirty="0" smtClean="0">
                <a:latin typeface="Arial" charset="0"/>
              </a:rPr>
              <a:t>exciting, but…</a:t>
            </a:r>
          </a:p>
          <a:p>
            <a:pPr eaLnBrk="1" hangingPunct="1"/>
            <a:r>
              <a:rPr lang="en-US" dirty="0" smtClean="0">
                <a:latin typeface="Arial" charset="0"/>
              </a:rPr>
              <a:t>How do we name IoT devices?</a:t>
            </a:r>
          </a:p>
          <a:p>
            <a:pPr eaLnBrk="1" hangingPunct="1"/>
            <a:r>
              <a:rPr lang="en-US" dirty="0" smtClean="0">
                <a:latin typeface="Arial" charset="0"/>
              </a:rPr>
              <a:t>How do we secure them?</a:t>
            </a:r>
          </a:p>
          <a:p>
            <a:pPr eaLnBrk="1" hangingPunct="1"/>
            <a:r>
              <a:rPr lang="en-US" dirty="0" smtClean="0">
                <a:latin typeface="Arial" charset="0"/>
              </a:rPr>
              <a:t>How do we program them?</a:t>
            </a:r>
            <a:endParaRPr lang="en-US" dirty="0">
              <a:latin typeface="Arial" charset="0"/>
            </a:endParaRPr>
          </a:p>
          <a:p>
            <a:pPr eaLnBrk="1" hangingPunct="1"/>
            <a:r>
              <a:rPr lang="en-US" dirty="0" smtClean="0">
                <a:latin typeface="Arial" charset="0"/>
                <a:sym typeface="Wingdings" charset="0"/>
              </a:rPr>
              <a:t>A quick recap of the Open Internet</a:t>
            </a:r>
            <a:endParaRPr lang="en-US" dirty="0">
              <a:latin typeface="Arial" charset="0"/>
            </a:endParaRPr>
          </a:p>
        </p:txBody>
      </p:sp>
      <p:sp>
        <p:nvSpPr>
          <p:cNvPr id="16387"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FE449F75-B8CE-4C48-A113-5B2EF1831953}" type="datetime1">
              <a:rPr lang="en-US" sz="1200">
                <a:solidFill>
                  <a:srgbClr val="FFFFFF"/>
                </a:solidFill>
                <a:cs typeface="Arial" charset="0"/>
              </a:rPr>
              <a:pPr eaLnBrk="1" hangingPunct="1"/>
              <a:t>4/14/15</a:t>
            </a:fld>
            <a:endParaRPr lang="en-US" sz="1200">
              <a:solidFill>
                <a:srgbClr val="FFFFFF"/>
              </a:solidFill>
              <a:cs typeface="Arial" charset="0"/>
            </a:endParaRPr>
          </a:p>
        </p:txBody>
      </p:sp>
      <p:sp>
        <p:nvSpPr>
          <p:cNvPr id="1638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FFFFFF"/>
                </a:solidFill>
                <a:cs typeface="Arial" charset="0"/>
              </a:rPr>
              <a:t>IoT</a:t>
            </a:r>
          </a:p>
        </p:txBody>
      </p:sp>
      <p:sp>
        <p:nvSpPr>
          <p:cNvPr id="1638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83CD23F-DF0C-8348-9D73-09D571E16716}" type="slidenum">
              <a:rPr lang="en-US" sz="1400">
                <a:solidFill>
                  <a:srgbClr val="FFFFFF"/>
                </a:solidFill>
                <a:cs typeface="Arial" charset="0"/>
              </a:rPr>
              <a:pPr eaLnBrk="1" hangingPunct="1"/>
              <a:t>2</a:t>
            </a:fld>
            <a:endParaRPr lang="en-US" sz="1400">
              <a:solidFill>
                <a:srgbClr val="FFFFFF"/>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err="1" smtClean="0"/>
              <a:t>IoT</a:t>
            </a:r>
            <a:r>
              <a:rPr lang="en-US" dirty="0" smtClean="0"/>
              <a:t> good-citizen rules</a:t>
            </a:r>
            <a:endParaRPr lang="en-US" dirty="0"/>
          </a:p>
        </p:txBody>
      </p:sp>
      <p:sp>
        <p:nvSpPr>
          <p:cNvPr id="3" name="Content Placeholder 2"/>
          <p:cNvSpPr>
            <a:spLocks noGrp="1"/>
          </p:cNvSpPr>
          <p:nvPr>
            <p:ph idx="1"/>
          </p:nvPr>
        </p:nvSpPr>
        <p:spPr>
          <a:xfrm>
            <a:off x="457200" y="1600200"/>
            <a:ext cx="6934200" cy="3886200"/>
          </a:xfrm>
        </p:spPr>
        <p:txBody>
          <a:bodyPr>
            <a:normAutofit fontScale="70000" lnSpcReduction="20000"/>
          </a:bodyPr>
          <a:lstStyle/>
          <a:p>
            <a:pPr eaLnBrk="1" hangingPunct="1">
              <a:defRPr/>
            </a:pPr>
            <a:r>
              <a:rPr lang="en-US" dirty="0" smtClean="0"/>
              <a:t>Implement current best practices</a:t>
            </a:r>
          </a:p>
          <a:p>
            <a:pPr lvl="1" eaLnBrk="1" hangingPunct="1">
              <a:defRPr/>
            </a:pPr>
            <a:r>
              <a:rPr lang="en-US" dirty="0" smtClean="0"/>
              <a:t>no plain-text data or commands</a:t>
            </a:r>
          </a:p>
          <a:p>
            <a:pPr lvl="2" eaLnBrk="1" hangingPunct="1">
              <a:defRPr/>
            </a:pPr>
            <a:r>
              <a:rPr lang="en-US" dirty="0" smtClean="0"/>
              <a:t>low-power CPUs are no excuse – long-payback or infrequent crypto operations</a:t>
            </a:r>
          </a:p>
          <a:p>
            <a:pPr lvl="1" eaLnBrk="1" hangingPunct="1">
              <a:defRPr/>
            </a:pPr>
            <a:r>
              <a:rPr lang="en-US" dirty="0" smtClean="0"/>
              <a:t>no default passwords</a:t>
            </a:r>
          </a:p>
          <a:p>
            <a:pPr eaLnBrk="1" hangingPunct="1">
              <a:defRPr/>
            </a:pPr>
            <a:r>
              <a:rPr lang="en-US" dirty="0" smtClean="0"/>
              <a:t>Do not assume that your (cellular) network is around in &gt; 8 years</a:t>
            </a:r>
          </a:p>
          <a:p>
            <a:pPr lvl="1" eaLnBrk="1" hangingPunct="1">
              <a:defRPr/>
            </a:pPr>
            <a:r>
              <a:rPr lang="en-US" dirty="0" smtClean="0"/>
              <a:t>short-range unlicensed bands more likely a safe harbor</a:t>
            </a:r>
          </a:p>
          <a:p>
            <a:pPr eaLnBrk="1" hangingPunct="1">
              <a:defRPr/>
            </a:pPr>
            <a:r>
              <a:rPr lang="en-US" dirty="0" smtClean="0"/>
              <a:t>Update yourself securely</a:t>
            </a:r>
          </a:p>
          <a:p>
            <a:pPr eaLnBrk="1" hangingPunct="1">
              <a:defRPr/>
            </a:pPr>
            <a:r>
              <a:rPr lang="en-US" dirty="0" smtClean="0"/>
              <a:t>Don’t trust random APs </a:t>
            </a:r>
            <a:r>
              <a:rPr lang="en-US" dirty="0" smtClean="0">
                <a:sym typeface="Wingdings"/>
              </a:rPr>
              <a:t> </a:t>
            </a:r>
            <a:r>
              <a:rPr lang="en-US" dirty="0" err="1" smtClean="0">
                <a:sym typeface="Wingdings"/>
              </a:rPr>
              <a:t>PassPoint</a:t>
            </a:r>
            <a:r>
              <a:rPr lang="en-US" dirty="0" smtClean="0">
                <a:sym typeface="Wingdings"/>
              </a:rPr>
              <a:t>, 802.1x?</a:t>
            </a:r>
          </a:p>
          <a:p>
            <a:pPr lvl="1" eaLnBrk="1" hangingPunct="1">
              <a:defRPr/>
            </a:pPr>
            <a:r>
              <a:rPr lang="en-US" dirty="0" smtClean="0">
                <a:sym typeface="Wingdings"/>
              </a:rPr>
              <a:t>matters mainly for DNS and denial-of-service</a:t>
            </a:r>
            <a:endParaRPr lang="en-US" dirty="0" smtClean="0"/>
          </a:p>
          <a:p>
            <a:pPr eaLnBrk="1" hangingPunct="1">
              <a:defRPr/>
            </a:pPr>
            <a:r>
              <a:rPr lang="en-US" dirty="0" smtClean="0"/>
              <a:t>Go into fail-safe mode if no updates</a:t>
            </a:r>
          </a:p>
          <a:p>
            <a:pPr eaLnBrk="1" hangingPunct="1">
              <a:defRPr/>
            </a:pPr>
            <a:r>
              <a:rPr lang="en-US" dirty="0" smtClean="0"/>
              <a:t>Be nice to cellular network (signaling, white spaces, …)</a:t>
            </a:r>
          </a:p>
          <a:p>
            <a:pPr lvl="1" eaLnBrk="1" hangingPunct="1">
              <a:defRPr/>
            </a:pPr>
            <a:r>
              <a:rPr lang="en-US" dirty="0" smtClean="0"/>
              <a:t>and maybe “kill switch” if misbehaving (or stolen!)</a:t>
            </a:r>
          </a:p>
          <a:p>
            <a:pPr eaLnBrk="1" hangingPunct="1">
              <a:defRPr/>
            </a:pPr>
            <a:r>
              <a:rPr lang="en-US" dirty="0" smtClean="0">
                <a:latin typeface="Calibri" charset="0"/>
              </a:rPr>
              <a:t>Don’t ask for special spectrum</a:t>
            </a:r>
          </a:p>
          <a:p>
            <a:pPr lvl="1" eaLnBrk="1" hangingPunct="1">
              <a:defRPr/>
            </a:pPr>
            <a:r>
              <a:rPr lang="en-US" dirty="0" smtClean="0">
                <a:latin typeface="Calibri" charset="0"/>
              </a:rPr>
              <a:t>except maybe if you’re a health-and-safety device (but share nicely)</a:t>
            </a:r>
          </a:p>
          <a:p>
            <a:pPr lvl="1" eaLnBrk="1" hangingPunct="1">
              <a:defRPr/>
            </a:pPr>
            <a:r>
              <a:rPr lang="en-US" dirty="0" smtClean="0">
                <a:latin typeface="Calibri" charset="0"/>
              </a:rPr>
              <a:t>or maybe low-bandwidth narrowband spectrum</a:t>
            </a:r>
            <a:endParaRPr lang="en-US" dirty="0" smtClean="0"/>
          </a:p>
          <a:p>
            <a:pPr eaLnBrk="1" hangingPunct="1">
              <a:defRPr/>
            </a:pPr>
            <a:endParaRPr lang="en-US" dirty="0"/>
          </a:p>
        </p:txBody>
      </p:sp>
      <p:sp>
        <p:nvSpPr>
          <p:cNvPr id="4" name="Oval Callout 3"/>
          <p:cNvSpPr/>
          <p:nvPr/>
        </p:nvSpPr>
        <p:spPr>
          <a:xfrm>
            <a:off x="5715000" y="609600"/>
            <a:ext cx="2971800" cy="990600"/>
          </a:xfrm>
          <a:prstGeom prst="wedgeEllipseCallout">
            <a:avLst>
              <a:gd name="adj1" fmla="val -36839"/>
              <a:gd name="adj2" fmla="val 78752"/>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600" dirty="0"/>
              <a:t>FCC TAC recommendations +</a:t>
            </a:r>
          </a:p>
        </p:txBody>
      </p:sp>
      <p:sp>
        <p:nvSpPr>
          <p:cNvPr id="50185"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50F7F15D-C608-4C4E-BAC9-4A851786B2BF}" type="datetime1">
              <a:rPr lang="en-US" sz="1200">
                <a:solidFill>
                  <a:srgbClr val="FFFFFF"/>
                </a:solidFill>
                <a:cs typeface="Arial" charset="0"/>
              </a:rPr>
              <a:pPr eaLnBrk="1" hangingPunct="1"/>
              <a:t>4/14/15</a:t>
            </a:fld>
            <a:endParaRPr lang="en-US" sz="1200">
              <a:solidFill>
                <a:srgbClr val="FFFFFF"/>
              </a:solidFill>
              <a:cs typeface="Arial" charset="0"/>
            </a:endParaRPr>
          </a:p>
        </p:txBody>
      </p:sp>
      <p:sp>
        <p:nvSpPr>
          <p:cNvPr id="50186"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FFFFFF"/>
                </a:solidFill>
                <a:cs typeface="Arial" charset="0"/>
              </a:rPr>
              <a:t>IoT</a:t>
            </a:r>
          </a:p>
        </p:txBody>
      </p:sp>
      <p:sp>
        <p:nvSpPr>
          <p:cNvPr id="50187"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0A60C639-9C96-AF4D-9409-B9B739C91C3B}" type="slidenum">
              <a:rPr lang="en-US" sz="1400">
                <a:solidFill>
                  <a:srgbClr val="FFFFFF"/>
                </a:solidFill>
                <a:cs typeface="Arial" charset="0"/>
              </a:rPr>
              <a:pPr eaLnBrk="1" hangingPunct="1"/>
              <a:t>20</a:t>
            </a:fld>
            <a:endParaRPr lang="en-US" sz="1400">
              <a:solidFill>
                <a:srgbClr val="FFFFFF"/>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39578" y="634008"/>
            <a:ext cx="955477" cy="955477"/>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4045148" y="571500"/>
            <a:ext cx="1071563" cy="1071563"/>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5857875" y="571500"/>
            <a:ext cx="1071563" cy="1071563"/>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3174582" y="2291398"/>
            <a:ext cx="1818977" cy="907941"/>
          </a:xfrm>
          <a:prstGeom prst="rect">
            <a:avLst/>
          </a:prstGeom>
        </p:spPr>
        <p:txBody>
          <a:bodyPr vert="horz" wrap="square" lIns="0" tIns="0" rIns="0" bIns="0" rtlCol="0">
            <a:spAutoFit/>
          </a:bodyPr>
          <a:lstStyle/>
          <a:p>
            <a:pPr marL="8929"/>
            <a:r>
              <a:rPr sz="5900" b="1" spc="-39" dirty="0">
                <a:latin typeface="Gill Sans SemiBold"/>
                <a:cs typeface="Gill Sans SemiBold"/>
              </a:rPr>
              <a:t>SECE</a:t>
            </a:r>
            <a:endParaRPr sz="5900">
              <a:latin typeface="Gill Sans SemiBold"/>
              <a:cs typeface="Gill Sans SemiBold"/>
            </a:endParaRPr>
          </a:p>
        </p:txBody>
      </p:sp>
      <p:sp>
        <p:nvSpPr>
          <p:cNvPr id="7" name="object 7"/>
          <p:cNvSpPr txBox="1"/>
          <p:nvPr/>
        </p:nvSpPr>
        <p:spPr>
          <a:xfrm>
            <a:off x="2157235" y="3330126"/>
            <a:ext cx="4829621" cy="384721"/>
          </a:xfrm>
          <a:prstGeom prst="rect">
            <a:avLst/>
          </a:prstGeom>
        </p:spPr>
        <p:txBody>
          <a:bodyPr vert="horz" wrap="square" lIns="0" tIns="0" rIns="0" bIns="0" rtlCol="0">
            <a:spAutoFit/>
          </a:bodyPr>
          <a:lstStyle/>
          <a:p>
            <a:pPr marL="8929"/>
            <a:r>
              <a:rPr sz="2500" spc="-14" dirty="0">
                <a:latin typeface="Gill Sans"/>
                <a:cs typeface="Gill Sans"/>
              </a:rPr>
              <a:t>Sense</a:t>
            </a:r>
            <a:r>
              <a:rPr sz="2500" spc="-4" dirty="0">
                <a:latin typeface="Gill Sans"/>
                <a:cs typeface="Gill Sans"/>
              </a:rPr>
              <a:t> </a:t>
            </a:r>
            <a:r>
              <a:rPr sz="2500" spc="-14" dirty="0">
                <a:latin typeface="Gill Sans"/>
                <a:cs typeface="Gill Sans"/>
              </a:rPr>
              <a:t>E</a:t>
            </a:r>
            <a:r>
              <a:rPr sz="2500" spc="-67" dirty="0">
                <a:latin typeface="Gill Sans"/>
                <a:cs typeface="Gill Sans"/>
              </a:rPr>
              <a:t>v</a:t>
            </a:r>
            <a:r>
              <a:rPr sz="2500" dirty="0">
                <a:latin typeface="Gill Sans"/>
                <a:cs typeface="Gill Sans"/>
              </a:rPr>
              <a:t>e</a:t>
            </a:r>
            <a:r>
              <a:rPr sz="2500" spc="74" dirty="0">
                <a:latin typeface="Gill Sans"/>
                <a:cs typeface="Gill Sans"/>
              </a:rPr>
              <a:t>r</a:t>
            </a:r>
            <a:r>
              <a:rPr sz="2500" dirty="0">
                <a:latin typeface="Gill Sans"/>
                <a:cs typeface="Gill Sans"/>
              </a:rPr>
              <a:t>yth</a:t>
            </a:r>
            <a:r>
              <a:rPr sz="2500" spc="-4" dirty="0">
                <a:latin typeface="Gill Sans"/>
                <a:cs typeface="Gill Sans"/>
              </a:rPr>
              <a:t>i</a:t>
            </a:r>
            <a:r>
              <a:rPr sz="2500" spc="-14" dirty="0">
                <a:latin typeface="Gill Sans"/>
                <a:cs typeface="Gill Sans"/>
              </a:rPr>
              <a:t>ng</a:t>
            </a:r>
            <a:r>
              <a:rPr sz="2500" dirty="0">
                <a:latin typeface="Gill Sans"/>
                <a:cs typeface="Gill Sans"/>
              </a:rPr>
              <a:t>,</a:t>
            </a:r>
            <a:r>
              <a:rPr sz="2500" spc="-257" dirty="0">
                <a:latin typeface="Gill Sans"/>
                <a:cs typeface="Gill Sans"/>
              </a:rPr>
              <a:t> </a:t>
            </a:r>
            <a:r>
              <a:rPr sz="2500" spc="-18" dirty="0">
                <a:latin typeface="Gill Sans"/>
                <a:cs typeface="Gill Sans"/>
              </a:rPr>
              <a:t>Co</a:t>
            </a:r>
            <a:r>
              <a:rPr sz="2500" dirty="0">
                <a:latin typeface="Gill Sans"/>
                <a:cs typeface="Gill Sans"/>
              </a:rPr>
              <a:t>nt</a:t>
            </a:r>
            <a:r>
              <a:rPr sz="2500" spc="-63" dirty="0">
                <a:latin typeface="Gill Sans"/>
                <a:cs typeface="Gill Sans"/>
              </a:rPr>
              <a:t>r</a:t>
            </a:r>
            <a:r>
              <a:rPr sz="2500" spc="-14" dirty="0">
                <a:latin typeface="Gill Sans"/>
                <a:cs typeface="Gill Sans"/>
              </a:rPr>
              <a:t>o</a:t>
            </a:r>
            <a:r>
              <a:rPr sz="2500" dirty="0">
                <a:latin typeface="Gill Sans"/>
                <a:cs typeface="Gill Sans"/>
              </a:rPr>
              <a:t>l</a:t>
            </a:r>
            <a:r>
              <a:rPr sz="2500" spc="-4" dirty="0">
                <a:latin typeface="Gill Sans"/>
                <a:cs typeface="Gill Sans"/>
              </a:rPr>
              <a:t> </a:t>
            </a:r>
            <a:r>
              <a:rPr sz="2500" spc="-14" dirty="0">
                <a:latin typeface="Gill Sans"/>
                <a:cs typeface="Gill Sans"/>
              </a:rPr>
              <a:t>E</a:t>
            </a:r>
            <a:r>
              <a:rPr sz="2500" spc="-67" dirty="0">
                <a:latin typeface="Gill Sans"/>
                <a:cs typeface="Gill Sans"/>
              </a:rPr>
              <a:t>v</a:t>
            </a:r>
            <a:r>
              <a:rPr sz="2500" dirty="0">
                <a:latin typeface="Gill Sans"/>
                <a:cs typeface="Gill Sans"/>
              </a:rPr>
              <a:t>e</a:t>
            </a:r>
            <a:r>
              <a:rPr sz="2500" spc="74" dirty="0">
                <a:latin typeface="Gill Sans"/>
                <a:cs typeface="Gill Sans"/>
              </a:rPr>
              <a:t>r</a:t>
            </a:r>
            <a:r>
              <a:rPr sz="2500" dirty="0">
                <a:latin typeface="Gill Sans"/>
                <a:cs typeface="Gill Sans"/>
              </a:rPr>
              <a:t>yth</a:t>
            </a:r>
            <a:r>
              <a:rPr sz="2500" spc="-4" dirty="0">
                <a:latin typeface="Gill Sans"/>
                <a:cs typeface="Gill Sans"/>
              </a:rPr>
              <a:t>i</a:t>
            </a:r>
            <a:r>
              <a:rPr sz="2500" spc="-14" dirty="0">
                <a:latin typeface="Gill Sans"/>
                <a:cs typeface="Gill Sans"/>
              </a:rPr>
              <a:t>ng</a:t>
            </a:r>
            <a:endParaRPr sz="2500">
              <a:latin typeface="Gill Sans"/>
              <a:cs typeface="Gill Sans"/>
            </a:endParaRPr>
          </a:p>
        </p:txBody>
      </p:sp>
      <p:sp>
        <p:nvSpPr>
          <p:cNvPr id="8" name="object 8"/>
          <p:cNvSpPr/>
          <p:nvPr/>
        </p:nvSpPr>
        <p:spPr>
          <a:xfrm>
            <a:off x="5339953" y="2259211"/>
            <a:ext cx="642938" cy="642938"/>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30247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An operating system for IoT</a:t>
            </a:r>
            <a:endParaRPr lang="en-US" dirty="0"/>
          </a:p>
        </p:txBody>
      </p:sp>
      <p:sp>
        <p:nvSpPr>
          <p:cNvPr id="3" name="Content Placeholder 2"/>
          <p:cNvSpPr>
            <a:spLocks noGrp="1"/>
          </p:cNvSpPr>
          <p:nvPr>
            <p:ph idx="1"/>
          </p:nvPr>
        </p:nvSpPr>
        <p:spPr>
          <a:xfrm>
            <a:off x="432079" y="1825625"/>
            <a:ext cx="5577444" cy="4351338"/>
          </a:xfrm>
        </p:spPr>
        <p:txBody>
          <a:bodyPr>
            <a:normAutofit/>
          </a:bodyPr>
          <a:lstStyle/>
          <a:p>
            <a:r>
              <a:rPr lang="en-US" dirty="0" smtClean="0"/>
              <a:t>OS = </a:t>
            </a:r>
            <a:r>
              <a:rPr lang="en-US" b="1" dirty="0" smtClean="0"/>
              <a:t>abstract devices &amp; networks</a:t>
            </a:r>
          </a:p>
          <a:p>
            <a:r>
              <a:rPr lang="en-US" dirty="0" smtClean="0"/>
              <a:t>virtual devices act like physical devices</a:t>
            </a:r>
          </a:p>
          <a:p>
            <a:r>
              <a:rPr lang="en-US" dirty="0" smtClean="0"/>
              <a:t>program stays the same even as physical properties change</a:t>
            </a:r>
          </a:p>
          <a:p>
            <a:r>
              <a:rPr lang="en-US" dirty="0" smtClean="0"/>
              <a:t>abstract naming: by location, property, …</a:t>
            </a:r>
          </a:p>
          <a:p>
            <a:r>
              <a:rPr lang="en-US" dirty="0" smtClean="0"/>
              <a:t>manage shared access: permissions, logging, updates, …</a:t>
            </a:r>
          </a:p>
          <a:p>
            <a:r>
              <a:rPr lang="en-US" u="sng" dirty="0" smtClean="0"/>
              <a:t>not</a:t>
            </a:r>
            <a:r>
              <a:rPr lang="en-US" dirty="0" smtClean="0"/>
              <a:t> a node OS</a:t>
            </a:r>
          </a:p>
          <a:p>
            <a:endParaRPr lang="en-US" dirty="0" smtClean="0"/>
          </a:p>
          <a:p>
            <a:endParaRPr lang="en-US" dirty="0"/>
          </a:p>
        </p:txBody>
      </p:sp>
      <p:pic>
        <p:nvPicPr>
          <p:cNvPr id="4" name="IMG_20120531_164819.jpg"/>
          <p:cNvPicPr/>
          <p:nvPr/>
        </p:nvPicPr>
        <p:blipFill>
          <a:blip r:embed="rId2">
            <a:extLst/>
          </a:blip>
          <a:stretch>
            <a:fillRect/>
          </a:stretch>
        </p:blipFill>
        <p:spPr>
          <a:xfrm>
            <a:off x="6317429" y="2672477"/>
            <a:ext cx="2514600" cy="2514600"/>
          </a:xfrm>
          <a:prstGeom prst="rect">
            <a:avLst/>
          </a:prstGeom>
          <a:ln w="12700">
            <a:miter lim="400000"/>
          </a:ln>
          <a:effectLst>
            <a:outerShdw blurRad="127000" dist="76200" dir="2700000" rotWithShape="0">
              <a:srgbClr val="000000">
                <a:alpha val="75000"/>
              </a:srgbClr>
            </a:outerShdw>
          </a:effectLst>
        </p:spPr>
      </p:pic>
      <p:sp>
        <p:nvSpPr>
          <p:cNvPr id="5" name="TextBox 4"/>
          <p:cNvSpPr txBox="1"/>
          <p:nvPr/>
        </p:nvSpPr>
        <p:spPr>
          <a:xfrm>
            <a:off x="6884621" y="2240401"/>
            <a:ext cx="2471237" cy="369332"/>
          </a:xfrm>
          <a:prstGeom prst="rect">
            <a:avLst/>
          </a:prstGeom>
          <a:noFill/>
        </p:spPr>
        <p:txBody>
          <a:bodyPr wrap="none" rtlCol="0">
            <a:spAutoFit/>
          </a:bodyPr>
          <a:lstStyle/>
          <a:p>
            <a:r>
              <a:rPr lang="en-US" dirty="0" smtClean="0"/>
              <a:t>= one logical abstraction</a:t>
            </a:r>
            <a:endParaRPr lang="en-US" dirty="0"/>
          </a:p>
        </p:txBody>
      </p:sp>
    </p:spTree>
    <p:extLst>
      <p:ext uri="{BB962C8B-B14F-4D97-AF65-F5344CB8AC3E}">
        <p14:creationId xmlns:p14="http://schemas.microsoft.com/office/powerpoint/2010/main" val="2041327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906075" y="1920345"/>
            <a:ext cx="4081210" cy="337608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Local processing for privacy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79362" y="2322996"/>
            <a:ext cx="1295070" cy="1726760"/>
          </a:xfrm>
          <a:prstGeom prst="rect">
            <a:avLst/>
          </a:prstGeom>
        </p:spPr>
      </p:pic>
      <p:sp>
        <p:nvSpPr>
          <p:cNvPr id="5" name="TextBox 4"/>
          <p:cNvSpPr txBox="1"/>
          <p:nvPr/>
        </p:nvSpPr>
        <p:spPr>
          <a:xfrm>
            <a:off x="1293287" y="4263989"/>
            <a:ext cx="1456611" cy="646331"/>
          </a:xfrm>
          <a:prstGeom prst="rect">
            <a:avLst/>
          </a:prstGeom>
          <a:noFill/>
        </p:spPr>
        <p:txBody>
          <a:bodyPr wrap="none" rtlCol="0">
            <a:spAutoFit/>
          </a:bodyPr>
          <a:lstStyle/>
          <a:p>
            <a:r>
              <a:rPr lang="en-US" dirty="0" smtClean="0"/>
              <a:t>indoor</a:t>
            </a:r>
          </a:p>
          <a:p>
            <a:r>
              <a:rPr lang="en-US" dirty="0" smtClean="0"/>
              <a:t>thermometer</a:t>
            </a:r>
            <a:endParaRPr lang="en-US" dirty="0"/>
          </a:p>
        </p:txBody>
      </p:sp>
      <p:sp>
        <p:nvSpPr>
          <p:cNvPr id="6" name="Manual Operation 5"/>
          <p:cNvSpPr/>
          <p:nvPr/>
        </p:nvSpPr>
        <p:spPr>
          <a:xfrm>
            <a:off x="2826643" y="2395269"/>
            <a:ext cx="1432682" cy="1373149"/>
          </a:xfrm>
          <a:prstGeom prst="flowChartManualOperat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publicly</a:t>
            </a:r>
            <a:r>
              <a:rPr lang="en-US" dirty="0" smtClean="0"/>
              <a:t> visible script</a:t>
            </a:r>
            <a:endParaRPr lang="en-US" dirty="0"/>
          </a:p>
        </p:txBody>
      </p:sp>
      <p:sp>
        <p:nvSpPr>
          <p:cNvPr id="7" name="Cloud 6"/>
          <p:cNvSpPr/>
          <p:nvPr/>
        </p:nvSpPr>
        <p:spPr>
          <a:xfrm>
            <a:off x="6218617" y="2457215"/>
            <a:ext cx="1773428" cy="1352499"/>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cloud storage and access</a:t>
            </a:r>
            <a:endParaRPr lang="en-US" dirty="0"/>
          </a:p>
        </p:txBody>
      </p:sp>
      <p:sp>
        <p:nvSpPr>
          <p:cNvPr id="8" name="Oval Callout 7"/>
          <p:cNvSpPr/>
          <p:nvPr/>
        </p:nvSpPr>
        <p:spPr>
          <a:xfrm>
            <a:off x="3124200" y="3747766"/>
            <a:ext cx="1752600" cy="1290554"/>
          </a:xfrm>
          <a:prstGeom prst="wedgeEllipseCallout">
            <a:avLst>
              <a:gd name="adj1" fmla="val -33584"/>
              <a:gd name="adj2" fmla="val -66231"/>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dirty="0" smtClean="0"/>
              <a:t>fuzz</a:t>
            </a:r>
          </a:p>
          <a:p>
            <a:pPr algn="ctr"/>
            <a:r>
              <a:rPr lang="en-US" sz="1600" dirty="0" err="1" smtClean="0"/>
              <a:t>anonymize</a:t>
            </a:r>
            <a:endParaRPr lang="en-US" sz="1600" dirty="0" smtClean="0"/>
          </a:p>
          <a:p>
            <a:pPr algn="ctr"/>
            <a:r>
              <a:rPr lang="en-US" sz="1600" dirty="0" smtClean="0"/>
              <a:t>average</a:t>
            </a:r>
          </a:p>
          <a:p>
            <a:pPr algn="ctr"/>
            <a:r>
              <a:rPr lang="en-US" sz="1600" dirty="0" smtClean="0"/>
              <a:t>rate limit</a:t>
            </a:r>
            <a:endParaRPr lang="en-US" sz="1600" dirty="0"/>
          </a:p>
        </p:txBody>
      </p:sp>
      <p:sp>
        <p:nvSpPr>
          <p:cNvPr id="10" name="TextBox 9"/>
          <p:cNvSpPr txBox="1"/>
          <p:nvPr/>
        </p:nvSpPr>
        <p:spPr>
          <a:xfrm>
            <a:off x="4143163" y="1940992"/>
            <a:ext cx="663801" cy="369332"/>
          </a:xfrm>
          <a:prstGeom prst="rect">
            <a:avLst/>
          </a:prstGeom>
          <a:noFill/>
        </p:spPr>
        <p:txBody>
          <a:bodyPr wrap="none" rtlCol="0">
            <a:spAutoFit/>
          </a:bodyPr>
          <a:lstStyle/>
          <a:p>
            <a:r>
              <a:rPr lang="en-US" dirty="0" smtClean="0"/>
              <a:t>node</a:t>
            </a:r>
            <a:endParaRPr lang="en-US" dirty="0"/>
          </a:p>
        </p:txBody>
      </p:sp>
      <p:sp>
        <p:nvSpPr>
          <p:cNvPr id="11" name="Right Arrow 10"/>
          <p:cNvSpPr/>
          <p:nvPr/>
        </p:nvSpPr>
        <p:spPr>
          <a:xfrm>
            <a:off x="4452933" y="2921814"/>
            <a:ext cx="1548846" cy="39232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p:cNvSpPr txBox="1"/>
          <p:nvPr/>
        </p:nvSpPr>
        <p:spPr>
          <a:xfrm>
            <a:off x="6412224" y="3923282"/>
            <a:ext cx="1973279" cy="369332"/>
          </a:xfrm>
          <a:prstGeom prst="rect">
            <a:avLst/>
          </a:prstGeom>
          <a:noFill/>
        </p:spPr>
        <p:txBody>
          <a:bodyPr wrap="none" rtlCol="0">
            <a:spAutoFit/>
          </a:bodyPr>
          <a:lstStyle/>
          <a:p>
            <a:r>
              <a:rPr lang="en-US" dirty="0" smtClean="0"/>
              <a:t>observable storage</a:t>
            </a:r>
            <a:endParaRPr lang="en-US" dirty="0"/>
          </a:p>
        </p:txBody>
      </p:sp>
    </p:spTree>
    <p:extLst>
      <p:ext uri="{BB962C8B-B14F-4D97-AF65-F5344CB8AC3E}">
        <p14:creationId xmlns:p14="http://schemas.microsoft.com/office/powerpoint/2010/main" val="242595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integrate embedded, mobile &amp; virtual</a:t>
            </a:r>
            <a:endParaRPr lang="en-US" dirty="0"/>
          </a:p>
        </p:txBody>
      </p:sp>
      <p:pic>
        <p:nvPicPr>
          <p:cNvPr id="3" name="ipad_template.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567752" y="2571069"/>
            <a:ext cx="485775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 name="Screen Shot 2014-06-23 at 1.22.58 PM.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33902" y="3287844"/>
            <a:ext cx="3527822"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 name="object 2"/>
          <p:cNvSpPr/>
          <p:nvPr/>
        </p:nvSpPr>
        <p:spPr>
          <a:xfrm>
            <a:off x="2643692" y="2742043"/>
            <a:ext cx="2129731" cy="2732484"/>
          </a:xfrm>
          <a:prstGeom prst="rect">
            <a:avLst/>
          </a:prstGeom>
          <a:blipFill>
            <a:blip r:embed="rId4" cstate="print"/>
            <a:stretch>
              <a:fillRect/>
            </a:stretch>
          </a:blipFill>
        </p:spPr>
        <p:txBody>
          <a:bodyPr wrap="square" lIns="0" tIns="0" rIns="0" bIns="0" rtlCol="0"/>
          <a:lstStyle/>
          <a:p>
            <a:endParaRPr/>
          </a:p>
        </p:txBody>
      </p:sp>
      <p:sp>
        <p:nvSpPr>
          <p:cNvPr id="6" name="object 7"/>
          <p:cNvSpPr/>
          <p:nvPr/>
        </p:nvSpPr>
        <p:spPr>
          <a:xfrm>
            <a:off x="404014" y="3037676"/>
            <a:ext cx="2310557" cy="2357438"/>
          </a:xfrm>
          <a:prstGeom prst="rect">
            <a:avLst/>
          </a:prstGeom>
          <a:blipFill>
            <a:blip r:embed="rId5" cstate="print"/>
            <a:stretch>
              <a:fillRect/>
            </a:stretch>
          </a:blipFill>
        </p:spPr>
        <p:txBody>
          <a:bodyPr wrap="square" lIns="0" tIns="0" rIns="0" bIns="0" rtlCol="0"/>
          <a:lstStyle/>
          <a:p>
            <a:endParaRPr/>
          </a:p>
        </p:txBody>
      </p:sp>
      <p:sp>
        <p:nvSpPr>
          <p:cNvPr id="7" name="TextBox 6"/>
          <p:cNvSpPr txBox="1"/>
          <p:nvPr/>
        </p:nvSpPr>
        <p:spPr>
          <a:xfrm>
            <a:off x="2837010" y="1868721"/>
            <a:ext cx="1595359" cy="1200329"/>
          </a:xfrm>
          <a:prstGeom prst="rect">
            <a:avLst/>
          </a:prstGeom>
          <a:noFill/>
        </p:spPr>
        <p:txBody>
          <a:bodyPr wrap="none" rtlCol="0">
            <a:spAutoFit/>
          </a:bodyPr>
          <a:lstStyle/>
          <a:p>
            <a:pPr algn="ctr"/>
            <a:r>
              <a:rPr lang="en-US" dirty="0" smtClean="0"/>
              <a:t>magnetometer</a:t>
            </a:r>
          </a:p>
          <a:p>
            <a:pPr algn="ctr"/>
            <a:r>
              <a:rPr lang="en-US" dirty="0" smtClean="0"/>
              <a:t>accelerometer</a:t>
            </a:r>
          </a:p>
          <a:p>
            <a:pPr algn="ctr"/>
            <a:r>
              <a:rPr lang="en-US" dirty="0" smtClean="0"/>
              <a:t>location</a:t>
            </a:r>
          </a:p>
          <a:p>
            <a:pPr algn="ctr"/>
            <a:r>
              <a:rPr lang="en-US" dirty="0" smtClean="0"/>
              <a:t>gyroscope</a:t>
            </a:r>
            <a:endParaRPr lang="en-US" dirty="0"/>
          </a:p>
        </p:txBody>
      </p:sp>
    </p:spTree>
    <p:extLst>
      <p:ext uri="{BB962C8B-B14F-4D97-AF65-F5344CB8AC3E}">
        <p14:creationId xmlns:p14="http://schemas.microsoft.com/office/powerpoint/2010/main" val="800551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170"/>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4233863"/>
            <a:ext cx="1173163"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itle 3"/>
          <p:cNvSpPr>
            <a:spLocks noGrp="1"/>
          </p:cNvSpPr>
          <p:nvPr>
            <p:ph type="title"/>
          </p:nvPr>
        </p:nvSpPr>
        <p:spPr/>
        <p:txBody>
          <a:bodyPr>
            <a:normAutofit fontScale="90000"/>
          </a:bodyPr>
          <a:lstStyle/>
          <a:p>
            <a:pPr>
              <a:defRPr/>
            </a:pPr>
            <a:r>
              <a:rPr lang="en-US" dirty="0" smtClean="0"/>
              <a:t>SECE: The glue for Internet 			applications </a:t>
            </a:r>
            <a:endParaRPr lang="en-US" dirty="0"/>
          </a:p>
        </p:txBody>
      </p:sp>
      <p:sp>
        <p:nvSpPr>
          <p:cNvPr id="77" name="Rounded Rectangle 76"/>
          <p:cNvSpPr/>
          <p:nvPr/>
        </p:nvSpPr>
        <p:spPr>
          <a:xfrm>
            <a:off x="4146312" y="2937856"/>
            <a:ext cx="819401" cy="788600"/>
          </a:xfrm>
          <a:prstGeom prst="roundRect">
            <a:avLst/>
          </a:prstGeom>
          <a:gradFill>
            <a:gsLst>
              <a:gs pos="0">
                <a:schemeClr val="accent2">
                  <a:lumMod val="50000"/>
                </a:schemeClr>
              </a:gs>
              <a:gs pos="100000">
                <a:srgbClr val="FF0000"/>
              </a:gs>
            </a:gsLs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SECE</a:t>
            </a:r>
          </a:p>
        </p:txBody>
      </p:sp>
      <p:grpSp>
        <p:nvGrpSpPr>
          <p:cNvPr id="136" name="Group 135"/>
          <p:cNvGrpSpPr>
            <a:grpSpLocks/>
          </p:cNvGrpSpPr>
          <p:nvPr/>
        </p:nvGrpSpPr>
        <p:grpSpPr bwMode="auto">
          <a:xfrm>
            <a:off x="104775" y="2395538"/>
            <a:ext cx="1717675" cy="1806575"/>
            <a:chOff x="104313" y="2395991"/>
            <a:chExt cx="1717931" cy="1806550"/>
          </a:xfrm>
        </p:grpSpPr>
        <p:pic>
          <p:nvPicPr>
            <p:cNvPr id="64608" name="Picture 67"/>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4313" y="2395991"/>
              <a:ext cx="575816" cy="93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09" name="Picture 68" descr="android.pn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88447" y="3340087"/>
              <a:ext cx="456704" cy="862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1" name="Straight Arrow Connector 90"/>
            <p:cNvCxnSpPr>
              <a:stCxn id="64608" idx="3"/>
              <a:endCxn id="64604" idx="1"/>
            </p:cNvCxnSpPr>
            <p:nvPr/>
          </p:nvCxnSpPr>
          <p:spPr>
            <a:xfrm>
              <a:off x="680662" y="2865884"/>
              <a:ext cx="1141582" cy="3619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a:stCxn id="64609" idx="3"/>
              <a:endCxn id="64604" idx="1"/>
            </p:cNvCxnSpPr>
            <p:nvPr/>
          </p:nvCxnSpPr>
          <p:spPr>
            <a:xfrm flipV="1">
              <a:off x="645732" y="3227829"/>
              <a:ext cx="1176512" cy="5429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995034" y="3202430"/>
              <a:ext cx="671612" cy="430206"/>
            </a:xfrm>
            <a:prstGeom prst="rect">
              <a:avLst/>
            </a:prstGeom>
            <a:solidFill>
              <a:schemeClr val="bg1">
                <a:lumMod val="85000"/>
              </a:schemeClr>
            </a:solidFill>
            <a:effectLst>
              <a:outerShdw blurRad="50800" dist="38100" dir="2700000" algn="tl" rotWithShape="0">
                <a:srgbClr val="000000">
                  <a:alpha val="43000"/>
                </a:srgbClr>
              </a:outerShdw>
            </a:effectLst>
          </p:spPr>
          <p:txBody>
            <a:bodyPr wrap="none">
              <a:spAutoFit/>
            </a:bodyPr>
            <a:lstStyle/>
            <a:p>
              <a:pPr>
                <a:defRPr/>
              </a:pPr>
              <a:r>
                <a:rPr lang="en-US" sz="1050" dirty="0"/>
                <a:t>PUBLISH</a:t>
              </a:r>
            </a:p>
            <a:p>
              <a:pPr>
                <a:defRPr/>
              </a:pPr>
              <a:r>
                <a:rPr lang="en-US" sz="1050" dirty="0"/>
                <a:t>PIDF-LO</a:t>
              </a:r>
            </a:p>
          </p:txBody>
        </p:sp>
      </p:grpSp>
      <p:grpSp>
        <p:nvGrpSpPr>
          <p:cNvPr id="135" name="Group 134"/>
          <p:cNvGrpSpPr>
            <a:grpSpLocks/>
          </p:cNvGrpSpPr>
          <p:nvPr/>
        </p:nvGrpSpPr>
        <p:grpSpPr bwMode="auto">
          <a:xfrm>
            <a:off x="1822450" y="2892425"/>
            <a:ext cx="2324100" cy="788988"/>
            <a:chOff x="1822244" y="2892998"/>
            <a:chExt cx="2324068" cy="788600"/>
          </a:xfrm>
        </p:grpSpPr>
        <p:sp>
          <p:nvSpPr>
            <p:cNvPr id="70" name="Rounded Rectangle 69"/>
            <p:cNvSpPr/>
            <p:nvPr/>
          </p:nvSpPr>
          <p:spPr>
            <a:xfrm>
              <a:off x="1822244" y="2892998"/>
              <a:ext cx="955583" cy="78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64604" name="Picture 75"/>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1822244" y="3100440"/>
              <a:ext cx="955583" cy="25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3" name="Straight Arrow Connector 92"/>
            <p:cNvCxnSpPr>
              <a:stCxn id="64604" idx="3"/>
            </p:cNvCxnSpPr>
            <p:nvPr/>
          </p:nvCxnSpPr>
          <p:spPr>
            <a:xfrm>
              <a:off x="2777906" y="3227796"/>
              <a:ext cx="1368406" cy="1047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rot="10800000">
              <a:off x="2777906" y="3354734"/>
              <a:ext cx="1039799" cy="1253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0" name="TextBox 109"/>
            <p:cNvSpPr txBox="1"/>
            <p:nvPr/>
          </p:nvSpPr>
          <p:spPr>
            <a:xfrm>
              <a:off x="2914429" y="3043737"/>
              <a:ext cx="903276" cy="531550"/>
            </a:xfrm>
            <a:prstGeom prst="rect">
              <a:avLst/>
            </a:prstGeom>
            <a:solidFill>
              <a:schemeClr val="bg1">
                <a:lumMod val="85000"/>
              </a:schemeClr>
            </a:solidFill>
            <a:effectLst>
              <a:outerShdw blurRad="50800" dist="38100" dir="2700000" algn="tl" rotWithShape="0">
                <a:srgbClr val="000000">
                  <a:alpha val="43000"/>
                </a:srgbClr>
              </a:outerShdw>
            </a:effectLst>
          </p:spPr>
          <p:txBody>
            <a:bodyPr>
              <a:spAutoFit/>
            </a:bodyPr>
            <a:lstStyle/>
            <a:p>
              <a:pPr>
                <a:defRPr/>
              </a:pPr>
              <a:r>
                <a:rPr lang="en-US" sz="1050" dirty="0"/>
                <a:t>SUB/NOT</a:t>
              </a:r>
            </a:p>
            <a:p>
              <a:pPr>
                <a:defRPr/>
              </a:pPr>
              <a:r>
                <a:rPr lang="en-US" sz="900" dirty="0"/>
                <a:t>PIDF-LO, RPID,</a:t>
              </a:r>
            </a:p>
            <a:p>
              <a:pPr>
                <a:defRPr/>
              </a:pPr>
              <a:r>
                <a:rPr lang="en-US" sz="900" dirty="0"/>
                <a:t>others</a:t>
              </a:r>
            </a:p>
          </p:txBody>
        </p:sp>
      </p:grpSp>
      <p:grpSp>
        <p:nvGrpSpPr>
          <p:cNvPr id="168" name="Group 167"/>
          <p:cNvGrpSpPr>
            <a:grpSpLocks/>
          </p:cNvGrpSpPr>
          <p:nvPr/>
        </p:nvGrpSpPr>
        <p:grpSpPr bwMode="auto">
          <a:xfrm>
            <a:off x="4968875" y="1895475"/>
            <a:ext cx="2262188" cy="1250950"/>
            <a:chOff x="923828" y="4349120"/>
            <a:chExt cx="2261551" cy="1251290"/>
          </a:xfrm>
        </p:grpSpPr>
        <p:pic>
          <p:nvPicPr>
            <p:cNvPr id="64598" name="Picture 87"/>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2530177" y="4349120"/>
              <a:ext cx="4953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 name="Shape 55"/>
            <p:cNvCxnSpPr>
              <a:endCxn id="112" idx="1"/>
            </p:cNvCxnSpPr>
            <p:nvPr/>
          </p:nvCxnSpPr>
          <p:spPr>
            <a:xfrm flipV="1">
              <a:off x="923828" y="5103388"/>
              <a:ext cx="1487069" cy="497022"/>
            </a:xfrm>
            <a:prstGeom prst="curvedConnector3">
              <a:avLst>
                <a:gd name="adj1" fmla="val 50000"/>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12" name="TextBox 111"/>
            <p:cNvSpPr txBox="1"/>
            <p:nvPr/>
          </p:nvSpPr>
          <p:spPr>
            <a:xfrm>
              <a:off x="2410897" y="4895368"/>
              <a:ext cx="774482" cy="416038"/>
            </a:xfrm>
            <a:prstGeom prst="rect">
              <a:avLst/>
            </a:prstGeom>
            <a:solidFill>
              <a:schemeClr val="bg1">
                <a:lumMod val="85000"/>
              </a:schemeClr>
            </a:solidFill>
            <a:effectLst>
              <a:outerShdw blurRad="50800" dist="38100" dir="2700000" algn="tl" rotWithShape="0">
                <a:srgbClr val="000000">
                  <a:alpha val="43000"/>
                </a:srgbClr>
              </a:outerShdw>
            </a:effectLst>
          </p:spPr>
          <p:txBody>
            <a:bodyPr wrap="none">
              <a:spAutoFit/>
            </a:bodyPr>
            <a:lstStyle/>
            <a:p>
              <a:pPr>
                <a:defRPr/>
              </a:pPr>
              <a:r>
                <a:rPr lang="en-US" sz="1050" dirty="0" err="1"/>
                <a:t>geocoding</a:t>
              </a:r>
              <a:endParaRPr lang="en-US" sz="1050" dirty="0"/>
            </a:p>
            <a:p>
              <a:pPr>
                <a:defRPr/>
              </a:pPr>
              <a:r>
                <a:rPr lang="en-US" sz="1050" dirty="0"/>
                <a:t>travel time</a:t>
              </a:r>
            </a:p>
          </p:txBody>
        </p:sp>
      </p:grpSp>
      <p:grpSp>
        <p:nvGrpSpPr>
          <p:cNvPr id="132" name="Group 131"/>
          <p:cNvGrpSpPr>
            <a:grpSpLocks/>
          </p:cNvGrpSpPr>
          <p:nvPr/>
        </p:nvGrpSpPr>
        <p:grpSpPr bwMode="auto">
          <a:xfrm>
            <a:off x="4556125" y="1689100"/>
            <a:ext cx="1704975" cy="1293813"/>
            <a:chOff x="4219934" y="1646415"/>
            <a:chExt cx="1705154" cy="1294376"/>
          </a:xfrm>
        </p:grpSpPr>
        <p:pic>
          <p:nvPicPr>
            <p:cNvPr id="64593" name="Picture 86"/>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4465275" y="1750693"/>
              <a:ext cx="648219" cy="648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94" name="Picture 89"/>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5281757" y="191120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7" name="Straight Arrow Connector 96"/>
            <p:cNvCxnSpPr>
              <a:stCxn id="64593" idx="2"/>
            </p:cNvCxnSpPr>
            <p:nvPr/>
          </p:nvCxnSpPr>
          <p:spPr>
            <a:xfrm rot="5400000">
              <a:off x="4256369" y="2362783"/>
              <a:ext cx="497104" cy="569973"/>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a:stCxn id="64594" idx="2"/>
            </p:cNvCxnSpPr>
            <p:nvPr/>
          </p:nvCxnSpPr>
          <p:spPr>
            <a:xfrm rot="5400000">
              <a:off x="4816828" y="2170703"/>
              <a:ext cx="419282" cy="1120893"/>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5175709" y="1646415"/>
              <a:ext cx="749379" cy="254111"/>
            </a:xfrm>
            <a:prstGeom prst="rect">
              <a:avLst/>
            </a:prstGeom>
            <a:solidFill>
              <a:schemeClr val="bg1">
                <a:lumMod val="85000"/>
              </a:schemeClr>
            </a:solidFill>
            <a:effectLst>
              <a:outerShdw blurRad="50800" dist="38100" dir="2700000" algn="tl" rotWithShape="0">
                <a:srgbClr val="000000">
                  <a:alpha val="43000"/>
                </a:srgbClr>
              </a:outerShdw>
            </a:effectLst>
          </p:spPr>
          <p:txBody>
            <a:bodyPr wrap="none">
              <a:spAutoFit/>
            </a:bodyPr>
            <a:lstStyle/>
            <a:p>
              <a:pPr>
                <a:defRPr/>
              </a:pPr>
              <a:r>
                <a:rPr lang="en-US" sz="1050" dirty="0"/>
                <a:t>next appt.</a:t>
              </a:r>
            </a:p>
          </p:txBody>
        </p:sp>
      </p:grpSp>
      <p:grpSp>
        <p:nvGrpSpPr>
          <p:cNvPr id="133" name="Group 132"/>
          <p:cNvGrpSpPr>
            <a:grpSpLocks/>
          </p:cNvGrpSpPr>
          <p:nvPr/>
        </p:nvGrpSpPr>
        <p:grpSpPr bwMode="auto">
          <a:xfrm>
            <a:off x="2447925" y="3706813"/>
            <a:ext cx="1698625" cy="2781300"/>
            <a:chOff x="2300038" y="3681599"/>
            <a:chExt cx="1698453" cy="2780829"/>
          </a:xfrm>
        </p:grpSpPr>
        <p:pic>
          <p:nvPicPr>
            <p:cNvPr id="64586" name="Picture 82"/>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a:off x="2300038" y="5277640"/>
              <a:ext cx="1035051" cy="103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87" name="Picture 66"/>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bwMode="auto">
            <a:xfrm>
              <a:off x="3219869" y="5468663"/>
              <a:ext cx="778622" cy="778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Rounded Rectangle 70"/>
            <p:cNvSpPr/>
            <p:nvPr/>
          </p:nvSpPr>
          <p:spPr>
            <a:xfrm>
              <a:off x="2399877" y="4074925"/>
              <a:ext cx="819401" cy="788600"/>
            </a:xfrm>
            <a:prstGeom prst="roundRect">
              <a:avLst/>
            </a:prstGeom>
            <a:gradFill>
              <a:gsLst>
                <a:gs pos="0">
                  <a:schemeClr val="accent3">
                    <a:lumMod val="50000"/>
                  </a:schemeClr>
                </a:gs>
                <a:gs pos="100000">
                  <a:schemeClr val="accent3">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GW</a:t>
              </a:r>
            </a:p>
          </p:txBody>
        </p:sp>
        <p:cxnSp>
          <p:nvCxnSpPr>
            <p:cNvPr id="99" name="Straight Arrow Connector 98"/>
            <p:cNvCxnSpPr/>
            <p:nvPr/>
          </p:nvCxnSpPr>
          <p:spPr>
            <a:xfrm rot="16200000" flipH="1">
              <a:off x="2492914" y="3758571"/>
              <a:ext cx="393633" cy="239689"/>
            </a:xfrm>
            <a:prstGeom prst="straightConnector1">
              <a:avLst/>
            </a:prstGeom>
            <a:ln>
              <a:solidFill>
                <a:schemeClr val="accent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2514329" y="6208471"/>
              <a:ext cx="1182567" cy="253957"/>
            </a:xfrm>
            <a:prstGeom prst="rect">
              <a:avLst/>
            </a:prstGeom>
            <a:solidFill>
              <a:schemeClr val="bg1">
                <a:lumMod val="85000"/>
              </a:schemeClr>
            </a:solidFill>
            <a:effectLst>
              <a:outerShdw blurRad="50800" dist="38100" dir="2700000" algn="tl" rotWithShape="0">
                <a:srgbClr val="000000">
                  <a:alpha val="43000"/>
                </a:srgbClr>
              </a:outerShdw>
            </a:effectLst>
          </p:spPr>
          <p:txBody>
            <a:bodyPr wrap="none">
              <a:spAutoFit/>
            </a:bodyPr>
            <a:lstStyle/>
            <a:p>
              <a:pPr>
                <a:defRPr/>
              </a:pPr>
              <a:r>
                <a:rPr lang="en-US" sz="1050" dirty="0"/>
                <a:t>control appliances</a:t>
              </a:r>
            </a:p>
          </p:txBody>
        </p:sp>
      </p:grpSp>
      <p:grpSp>
        <p:nvGrpSpPr>
          <p:cNvPr id="134" name="Group 133"/>
          <p:cNvGrpSpPr>
            <a:grpSpLocks/>
          </p:cNvGrpSpPr>
          <p:nvPr/>
        </p:nvGrpSpPr>
        <p:grpSpPr bwMode="auto">
          <a:xfrm>
            <a:off x="4965700" y="1452563"/>
            <a:ext cx="4125913" cy="4195762"/>
            <a:chOff x="4700915" y="1669687"/>
            <a:chExt cx="4125670" cy="4194793"/>
          </a:xfrm>
        </p:grpSpPr>
        <p:sp>
          <p:nvSpPr>
            <p:cNvPr id="66" name="Cloud 65"/>
            <p:cNvSpPr/>
            <p:nvPr/>
          </p:nvSpPr>
          <p:spPr>
            <a:xfrm>
              <a:off x="7415029" y="1669687"/>
              <a:ext cx="1411556" cy="4194793"/>
            </a:xfrm>
            <a:prstGeom prst="cloud">
              <a:avLst/>
            </a:prstGeom>
            <a:gradFill>
              <a:gsLst>
                <a:gs pos="0">
                  <a:schemeClr val="bg1">
                    <a:lumMod val="50000"/>
                  </a:schemeClr>
                </a:gs>
                <a:gs pos="100000">
                  <a:schemeClr val="bg1">
                    <a:lumMod val="85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64579" name="Picture 77"/>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7872419" y="292742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80" name="Picture 78"/>
            <p:cNvPicPr>
              <a:picLocks noChangeAspect="1"/>
            </p:cNvPicPr>
            <p:nvPr/>
          </p:nvPicPr>
          <p:blipFill>
            <a:blip r:embed="rId12" cstate="print">
              <a:extLst>
                <a:ext uri="{28A0092B-C50C-407E-A947-70E740481C1C}">
                  <a14:useLocalDpi xmlns:a14="http://schemas.microsoft.com/office/drawing/2010/main"/>
                </a:ext>
              </a:extLst>
            </a:blip>
            <a:srcRect/>
            <a:stretch>
              <a:fillRect/>
            </a:stretch>
          </p:blipFill>
          <p:spPr bwMode="auto">
            <a:xfrm>
              <a:off x="7759595" y="2197368"/>
              <a:ext cx="722424" cy="72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81" name="Picture 79"/>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7834319" y="35489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82" name="Picture 80"/>
            <p:cNvPicPr>
              <a:picLocks noChangeAspect="1"/>
            </p:cNvPicPr>
            <p:nvPr/>
          </p:nvPicPr>
          <p:blipFill>
            <a:blip r:embed="rId14">
              <a:extLst>
                <a:ext uri="{28A0092B-C50C-407E-A947-70E740481C1C}">
                  <a14:useLocalDpi xmlns:a14="http://schemas.microsoft.com/office/drawing/2010/main"/>
                </a:ext>
              </a:extLst>
            </a:blip>
            <a:srcRect/>
            <a:stretch>
              <a:fillRect/>
            </a:stretch>
          </p:blipFill>
          <p:spPr bwMode="auto">
            <a:xfrm>
              <a:off x="7872419" y="41585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83" name="Picture 81"/>
            <p:cNvPicPr>
              <a:picLocks noChangeAspect="1"/>
            </p:cNvPicPr>
            <p:nvPr/>
          </p:nvPicPr>
          <p:blipFill>
            <a:blip r:embed="rId15">
              <a:extLst>
                <a:ext uri="{28A0092B-C50C-407E-A947-70E740481C1C}">
                  <a14:useLocalDpi xmlns:a14="http://schemas.microsoft.com/office/drawing/2010/main"/>
                </a:ext>
              </a:extLst>
            </a:blip>
            <a:srcRect/>
            <a:stretch>
              <a:fillRect/>
            </a:stretch>
          </p:blipFill>
          <p:spPr bwMode="auto">
            <a:xfrm>
              <a:off x="7897819" y="4768125"/>
              <a:ext cx="546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1" name="Shape 52"/>
            <p:cNvCxnSpPr/>
            <p:nvPr/>
          </p:nvCxnSpPr>
          <p:spPr>
            <a:xfrm>
              <a:off x="4700915" y="3548853"/>
              <a:ext cx="2719228" cy="219024"/>
            </a:xfrm>
            <a:prstGeom prst="curvedConnector3">
              <a:avLst>
                <a:gd name="adj1" fmla="val 50000"/>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15" name="TextBox 114"/>
            <p:cNvSpPr txBox="1"/>
            <p:nvPr/>
          </p:nvSpPr>
          <p:spPr>
            <a:xfrm>
              <a:off x="5856547" y="3363158"/>
              <a:ext cx="1361995" cy="253941"/>
            </a:xfrm>
            <a:prstGeom prst="rect">
              <a:avLst/>
            </a:prstGeom>
            <a:solidFill>
              <a:schemeClr val="bg1">
                <a:lumMod val="85000"/>
              </a:schemeClr>
            </a:solidFill>
            <a:effectLst>
              <a:outerShdw blurRad="50800" dist="38100" dir="2700000" algn="tl" rotWithShape="0">
                <a:srgbClr val="000000">
                  <a:alpha val="43000"/>
                </a:srgbClr>
              </a:outerShdw>
            </a:effectLst>
          </p:spPr>
          <p:txBody>
            <a:bodyPr wrap="none">
              <a:spAutoFit/>
            </a:bodyPr>
            <a:lstStyle/>
            <a:p>
              <a:pPr>
                <a:defRPr/>
              </a:pPr>
              <a:r>
                <a:rPr lang="en-US" sz="1050" dirty="0"/>
                <a:t>update </a:t>
              </a:r>
              <a:r>
                <a:rPr lang="en-US" sz="1050" dirty="0" err="1"/>
                <a:t>SNs</a:t>
              </a:r>
              <a:r>
                <a:rPr lang="en-US" sz="1050" dirty="0"/>
                <a:t>, , email…</a:t>
              </a:r>
            </a:p>
          </p:txBody>
        </p:sp>
      </p:grpSp>
      <p:grpSp>
        <p:nvGrpSpPr>
          <p:cNvPr id="128" name="Group 127"/>
          <p:cNvGrpSpPr>
            <a:grpSpLocks/>
          </p:cNvGrpSpPr>
          <p:nvPr/>
        </p:nvGrpSpPr>
        <p:grpSpPr bwMode="auto">
          <a:xfrm>
            <a:off x="4211638" y="3771900"/>
            <a:ext cx="2784475" cy="2825750"/>
            <a:chOff x="2711026" y="3875989"/>
            <a:chExt cx="2784307" cy="2826813"/>
          </a:xfrm>
        </p:grpSpPr>
        <p:grpSp>
          <p:nvGrpSpPr>
            <p:cNvPr id="64561" name="Group 71"/>
            <p:cNvGrpSpPr>
              <a:grpSpLocks/>
            </p:cNvGrpSpPr>
            <p:nvPr/>
          </p:nvGrpSpPr>
          <p:grpSpPr bwMode="auto">
            <a:xfrm>
              <a:off x="3826360" y="4895220"/>
              <a:ext cx="819401" cy="788600"/>
              <a:chOff x="3948980" y="3414581"/>
              <a:chExt cx="819401" cy="788600"/>
            </a:xfrm>
          </p:grpSpPr>
          <p:sp>
            <p:nvSpPr>
              <p:cNvPr id="73" name="Rounded Rectangle 72"/>
              <p:cNvSpPr/>
              <p:nvPr/>
            </p:nvSpPr>
            <p:spPr>
              <a:xfrm>
                <a:off x="3948980" y="3414581"/>
                <a:ext cx="819401" cy="78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64575" name="Picture 73"/>
              <p:cNvPicPr>
                <a:picLocks noChangeAspect="1"/>
              </p:cNvPicPr>
              <p:nvPr/>
            </p:nvPicPr>
            <p:blipFill>
              <a:blip r:embed="rId16" cstate="print">
                <a:extLst>
                  <a:ext uri="{28A0092B-C50C-407E-A947-70E740481C1C}">
                    <a14:useLocalDpi xmlns:a14="http://schemas.microsoft.com/office/drawing/2010/main"/>
                  </a:ext>
                </a:extLst>
              </a:blip>
              <a:srcRect/>
              <a:stretch>
                <a:fillRect/>
              </a:stretch>
            </p:blipFill>
            <p:spPr bwMode="auto">
              <a:xfrm>
                <a:off x="4071109" y="3593581"/>
                <a:ext cx="639208" cy="42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4562" name="Picture 74"/>
            <p:cNvPicPr>
              <a:picLocks noChangeAspect="1"/>
            </p:cNvPicPr>
            <p:nvPr/>
          </p:nvPicPr>
          <p:blipFill>
            <a:blip r:embed="rId17" cstate="print">
              <a:extLst>
                <a:ext uri="{28A0092B-C50C-407E-A947-70E740481C1C}">
                  <a14:useLocalDpi xmlns:a14="http://schemas.microsoft.com/office/drawing/2010/main"/>
                </a:ext>
              </a:extLst>
            </a:blip>
            <a:srcRect/>
            <a:stretch>
              <a:fillRect/>
            </a:stretch>
          </p:blipFill>
          <p:spPr bwMode="auto">
            <a:xfrm>
              <a:off x="4587697" y="5795166"/>
              <a:ext cx="907636" cy="90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Rounded Rectangle 83"/>
            <p:cNvSpPr/>
            <p:nvPr/>
          </p:nvSpPr>
          <p:spPr>
            <a:xfrm>
              <a:off x="2998895" y="5746415"/>
              <a:ext cx="819401" cy="78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t>B2BUA</a:t>
              </a:r>
            </a:p>
          </p:txBody>
        </p:sp>
        <p:cxnSp>
          <p:nvCxnSpPr>
            <p:cNvPr id="103" name="Straight Arrow Connector 102"/>
            <p:cNvCxnSpPr/>
            <p:nvPr/>
          </p:nvCxnSpPr>
          <p:spPr>
            <a:xfrm rot="16200000" flipV="1">
              <a:off x="3312429" y="3971456"/>
              <a:ext cx="1019558" cy="828625"/>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4109529" y="5688008"/>
              <a:ext cx="458760" cy="3319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flipV="1">
              <a:off x="2711026" y="6534464"/>
              <a:ext cx="468284" cy="1683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a:off x="3819034" y="6140616"/>
              <a:ext cx="768304" cy="508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rot="16200000" flipV="1">
              <a:off x="2459807" y="4798680"/>
              <a:ext cx="1870778" cy="25398"/>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17" name="TextBox 116"/>
            <p:cNvSpPr txBox="1"/>
            <p:nvPr/>
          </p:nvSpPr>
          <p:spPr>
            <a:xfrm>
              <a:off x="3282492" y="4223783"/>
              <a:ext cx="666710" cy="254096"/>
            </a:xfrm>
            <a:prstGeom prst="rect">
              <a:avLst/>
            </a:prstGeom>
            <a:solidFill>
              <a:schemeClr val="bg1">
                <a:lumMod val="85000"/>
              </a:schemeClr>
            </a:solidFill>
            <a:effectLst>
              <a:outerShdw blurRad="50800" dist="38100" dir="2700000" algn="tl" rotWithShape="0">
                <a:srgbClr val="000000">
                  <a:alpha val="43000"/>
                </a:srgbClr>
              </a:outerShdw>
            </a:effectLst>
          </p:spPr>
          <p:txBody>
            <a:bodyPr wrap="none">
              <a:spAutoFit/>
            </a:bodyPr>
            <a:lstStyle/>
            <a:p>
              <a:pPr>
                <a:defRPr/>
              </a:pPr>
              <a:r>
                <a:rPr lang="en-US" sz="1050" dirty="0"/>
                <a:t>call state</a:t>
              </a:r>
            </a:p>
          </p:txBody>
        </p:sp>
      </p:grpSp>
      <p:grpSp>
        <p:nvGrpSpPr>
          <p:cNvPr id="131" name="Group 130"/>
          <p:cNvGrpSpPr>
            <a:grpSpLocks/>
          </p:cNvGrpSpPr>
          <p:nvPr/>
        </p:nvGrpSpPr>
        <p:grpSpPr bwMode="auto">
          <a:xfrm>
            <a:off x="3252788" y="1646238"/>
            <a:ext cx="1427162" cy="1336675"/>
            <a:chOff x="2923983" y="1601255"/>
            <a:chExt cx="1428596" cy="1336616"/>
          </a:xfrm>
        </p:grpSpPr>
        <p:pic>
          <p:nvPicPr>
            <p:cNvPr id="64556" name="Picture 85" descr="18_128x128.png"/>
            <p:cNvPicPr>
              <a:picLocks noChangeAspect="1"/>
            </p:cNvPicPr>
            <p:nvPr/>
          </p:nvPicPr>
          <p:blipFill>
            <a:blip r:embed="rId18">
              <a:extLst>
                <a:ext uri="{28A0092B-C50C-407E-A947-70E740481C1C}">
                  <a14:useLocalDpi xmlns:a14="http://schemas.microsoft.com/office/drawing/2010/main"/>
                </a:ext>
              </a:extLst>
            </a:blip>
            <a:srcRect/>
            <a:stretch>
              <a:fillRect/>
            </a:stretch>
          </p:blipFill>
          <p:spPr bwMode="auto">
            <a:xfrm>
              <a:off x="3442047" y="1601255"/>
              <a:ext cx="752498" cy="75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57" name="Picture 88"/>
            <p:cNvPicPr>
              <a:picLocks noChangeAspect="1"/>
            </p:cNvPicPr>
            <p:nvPr/>
          </p:nvPicPr>
          <p:blipFill>
            <a:blip r:embed="rId19">
              <a:extLst>
                <a:ext uri="{28A0092B-C50C-407E-A947-70E740481C1C}">
                  <a14:useLocalDpi xmlns:a14="http://schemas.microsoft.com/office/drawing/2010/main"/>
                </a:ext>
              </a:extLst>
            </a:blip>
            <a:srcRect/>
            <a:stretch>
              <a:fillRect/>
            </a:stretch>
          </p:blipFill>
          <p:spPr bwMode="auto">
            <a:xfrm>
              <a:off x="2923983" y="1707948"/>
              <a:ext cx="455817" cy="45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5" name="Straight Arrow Connector 94"/>
            <p:cNvCxnSpPr/>
            <p:nvPr/>
          </p:nvCxnSpPr>
          <p:spPr>
            <a:xfrm rot="5400000">
              <a:off x="3723586" y="2617209"/>
              <a:ext cx="550839" cy="1589"/>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a:stCxn id="64557" idx="2"/>
            </p:cNvCxnSpPr>
            <p:nvPr/>
          </p:nvCxnSpPr>
          <p:spPr>
            <a:xfrm rot="16200000" flipH="1">
              <a:off x="3130177" y="2184251"/>
              <a:ext cx="774666" cy="732573"/>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2923983" y="2163205"/>
              <a:ext cx="1428596" cy="415907"/>
            </a:xfrm>
            <a:prstGeom prst="rect">
              <a:avLst/>
            </a:prstGeom>
            <a:solidFill>
              <a:schemeClr val="bg1">
                <a:lumMod val="85000"/>
              </a:schemeClr>
            </a:solidFill>
            <a:effectLst>
              <a:outerShdw blurRad="50800" dist="38100" dir="2700000" algn="tl" rotWithShape="0">
                <a:srgbClr val="000000">
                  <a:alpha val="43000"/>
                </a:srgbClr>
              </a:outerShdw>
            </a:effectLst>
          </p:spPr>
          <p:txBody>
            <a:bodyPr wrap="none">
              <a:spAutoFit/>
            </a:bodyPr>
            <a:lstStyle/>
            <a:p>
              <a:pPr>
                <a:defRPr/>
              </a:pPr>
              <a:r>
                <a:rPr lang="en-US" sz="1050" dirty="0"/>
                <a:t>Alice </a:t>
              </a:r>
              <a:r>
                <a:rPr lang="en-US" sz="1050" dirty="0" err="1">
                  <a:sym typeface="Wingdings"/>
                </a:rPr>
                <a:t></a:t>
              </a:r>
              <a:r>
                <a:rPr lang="en-US" sz="1050" dirty="0">
                  <a:sym typeface="Wingdings"/>
                </a:rPr>
                <a:t> </a:t>
              </a:r>
              <a:r>
                <a:rPr lang="en-US" sz="1050" dirty="0">
                  <a:sym typeface="Wingdings"/>
                  <a:hlinkClick r:id="rId20"/>
                </a:rPr>
                <a:t>a@b.com</a:t>
              </a:r>
              <a:r>
                <a:rPr lang="en-US" sz="1050" dirty="0">
                  <a:sym typeface="Wingdings"/>
                </a:rPr>
                <a:t>,</a:t>
              </a:r>
            </a:p>
            <a:p>
              <a:pPr>
                <a:defRPr/>
              </a:pPr>
              <a:r>
                <a:rPr lang="en-US" sz="1050" dirty="0">
                  <a:sym typeface="Wingdings"/>
                </a:rPr>
                <a:t>	</a:t>
              </a:r>
              <a:r>
                <a:rPr lang="en-US" sz="900" dirty="0">
                  <a:sym typeface="Wingdings"/>
                </a:rPr>
                <a:t>+1 212 555 1234</a:t>
              </a:r>
              <a:endParaRPr lang="en-US" sz="900" dirty="0"/>
            </a:p>
          </p:txBody>
        </p:sp>
      </p:grpSp>
      <p:grpSp>
        <p:nvGrpSpPr>
          <p:cNvPr id="144" name="Group 143"/>
          <p:cNvGrpSpPr>
            <a:grpSpLocks/>
          </p:cNvGrpSpPr>
          <p:nvPr/>
        </p:nvGrpSpPr>
        <p:grpSpPr bwMode="auto">
          <a:xfrm>
            <a:off x="88900" y="1643063"/>
            <a:ext cx="2287588" cy="1249362"/>
            <a:chOff x="88900" y="1643492"/>
            <a:chExt cx="2287555" cy="1249506"/>
          </a:xfrm>
        </p:grpSpPr>
        <p:pic>
          <p:nvPicPr>
            <p:cNvPr id="64548" name="Picture 121"/>
            <p:cNvPicPr>
              <a:picLocks noChangeAspect="1"/>
            </p:cNvPicPr>
            <p:nvPr/>
          </p:nvPicPr>
          <p:blipFill>
            <a:blip r:embed="rId21" cstate="print">
              <a:extLst>
                <a:ext uri="{28A0092B-C50C-407E-A947-70E740481C1C}">
                  <a14:useLocalDpi xmlns:a14="http://schemas.microsoft.com/office/drawing/2010/main"/>
                </a:ext>
              </a:extLst>
            </a:blip>
            <a:srcRect/>
            <a:stretch>
              <a:fillRect/>
            </a:stretch>
          </p:blipFill>
          <p:spPr bwMode="auto">
            <a:xfrm>
              <a:off x="104312" y="1643492"/>
              <a:ext cx="451939" cy="37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49" name="Picture 122"/>
            <p:cNvPicPr>
              <a:picLocks noChangeAspect="1"/>
            </p:cNvPicPr>
            <p:nvPr/>
          </p:nvPicPr>
          <p:blipFill>
            <a:blip r:embed="rId22" cstate="print">
              <a:extLst>
                <a:ext uri="{28A0092B-C50C-407E-A947-70E740481C1C}">
                  <a14:useLocalDpi xmlns:a14="http://schemas.microsoft.com/office/drawing/2010/main"/>
                </a:ext>
              </a:extLst>
            </a:blip>
            <a:srcRect/>
            <a:stretch>
              <a:fillRect/>
            </a:stretch>
          </p:blipFill>
          <p:spPr bwMode="auto">
            <a:xfrm>
              <a:off x="680128" y="1692726"/>
              <a:ext cx="525212" cy="705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4" name="Shape 123"/>
            <p:cNvCxnSpPr>
              <a:stCxn id="64549" idx="3"/>
            </p:cNvCxnSpPr>
            <p:nvPr/>
          </p:nvCxnSpPr>
          <p:spPr>
            <a:xfrm>
              <a:off x="1204897" y="2045175"/>
              <a:ext cx="352420" cy="317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88900" y="2043588"/>
              <a:ext cx="555617" cy="254029"/>
            </a:xfrm>
            <a:prstGeom prst="rect">
              <a:avLst/>
            </a:prstGeom>
            <a:solidFill>
              <a:schemeClr val="bg1">
                <a:lumMod val="85000"/>
              </a:schemeClr>
            </a:solidFill>
            <a:effectLst>
              <a:outerShdw blurRad="50800" dist="38100" dir="2700000" algn="tl" rotWithShape="0">
                <a:srgbClr val="000000">
                  <a:alpha val="43000"/>
                </a:srgbClr>
              </a:outerShdw>
            </a:effectLst>
          </p:spPr>
          <p:txBody>
            <a:bodyPr>
              <a:spAutoFit/>
            </a:bodyPr>
            <a:lstStyle/>
            <a:p>
              <a:pPr>
                <a:defRPr/>
              </a:pPr>
              <a:r>
                <a:rPr lang="en-US" sz="1050" dirty="0"/>
                <a:t>RFID</a:t>
              </a:r>
            </a:p>
          </p:txBody>
        </p:sp>
        <p:sp>
          <p:nvSpPr>
            <p:cNvPr id="137" name="Rounded Rectangle 136"/>
            <p:cNvSpPr/>
            <p:nvPr/>
          </p:nvSpPr>
          <p:spPr>
            <a:xfrm>
              <a:off x="1557054" y="1653956"/>
              <a:ext cx="819401" cy="788600"/>
            </a:xfrm>
            <a:prstGeom prst="roundRect">
              <a:avLst/>
            </a:prstGeom>
            <a:gradFill>
              <a:gsLst>
                <a:gs pos="0">
                  <a:schemeClr val="accent3">
                    <a:lumMod val="50000"/>
                  </a:schemeClr>
                </a:gs>
                <a:gs pos="100000">
                  <a:schemeClr val="accent3">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GW</a:t>
              </a:r>
            </a:p>
          </p:txBody>
        </p:sp>
        <p:cxnSp>
          <p:nvCxnSpPr>
            <p:cNvPr id="140" name="Shape 123"/>
            <p:cNvCxnSpPr/>
            <p:nvPr/>
          </p:nvCxnSpPr>
          <p:spPr>
            <a:xfrm rot="5400000">
              <a:off x="2074805" y="2667547"/>
              <a:ext cx="450902" cy="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67" name="Group 166"/>
          <p:cNvGrpSpPr>
            <a:grpSpLocks/>
          </p:cNvGrpSpPr>
          <p:nvPr/>
        </p:nvGrpSpPr>
        <p:grpSpPr bwMode="auto">
          <a:xfrm>
            <a:off x="465138" y="4084638"/>
            <a:ext cx="2124075" cy="2500312"/>
            <a:chOff x="104312" y="4019095"/>
            <a:chExt cx="2123104" cy="2501687"/>
          </a:xfrm>
        </p:grpSpPr>
        <p:pic>
          <p:nvPicPr>
            <p:cNvPr id="64541" name="Picture 84"/>
            <p:cNvPicPr>
              <a:picLocks noChangeAspect="1"/>
            </p:cNvPicPr>
            <p:nvPr/>
          </p:nvPicPr>
          <p:blipFill>
            <a:blip r:embed="rId23">
              <a:extLst>
                <a:ext uri="{28A0092B-C50C-407E-A947-70E740481C1C}">
                  <a14:useLocalDpi xmlns:a14="http://schemas.microsoft.com/office/drawing/2010/main"/>
                </a:ext>
              </a:extLst>
            </a:blip>
            <a:srcRect/>
            <a:stretch>
              <a:fillRect/>
            </a:stretch>
          </p:blipFill>
          <p:spPr bwMode="auto">
            <a:xfrm>
              <a:off x="104312" y="5684763"/>
              <a:ext cx="1351142" cy="83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7" name="Straight Arrow Connector 106"/>
            <p:cNvCxnSpPr>
              <a:stCxn id="64541" idx="0"/>
            </p:cNvCxnSpPr>
            <p:nvPr/>
          </p:nvCxnSpPr>
          <p:spPr>
            <a:xfrm rot="5400000" flipH="1" flipV="1">
              <a:off x="684629" y="4902577"/>
              <a:ext cx="878370" cy="687073"/>
            </a:xfrm>
            <a:prstGeom prst="straightConnector1">
              <a:avLst/>
            </a:prstGeom>
            <a:ln>
              <a:solidFill>
                <a:schemeClr val="accent3">
                  <a:lumMod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pic>
          <p:nvPicPr>
            <p:cNvPr id="64543" name="Picture 107"/>
            <p:cNvPicPr>
              <a:picLocks noChangeAspect="1"/>
            </p:cNvPicPr>
            <p:nvPr/>
          </p:nvPicPr>
          <p:blipFill>
            <a:blip r:embed="rId24">
              <a:extLst>
                <a:ext uri="{28A0092B-C50C-407E-A947-70E740481C1C}">
                  <a14:useLocalDpi xmlns:a14="http://schemas.microsoft.com/office/drawing/2010/main"/>
                </a:ext>
              </a:extLst>
            </a:blip>
            <a:srcRect/>
            <a:stretch>
              <a:fillRect/>
            </a:stretch>
          </p:blipFill>
          <p:spPr bwMode="auto">
            <a:xfrm>
              <a:off x="779204" y="4973268"/>
              <a:ext cx="5588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TextBox 110"/>
            <p:cNvSpPr txBox="1"/>
            <p:nvPr/>
          </p:nvSpPr>
          <p:spPr>
            <a:xfrm>
              <a:off x="1196013" y="5380330"/>
              <a:ext cx="1031403" cy="414566"/>
            </a:xfrm>
            <a:prstGeom prst="rect">
              <a:avLst/>
            </a:prstGeom>
            <a:solidFill>
              <a:schemeClr val="bg1">
                <a:lumMod val="85000"/>
              </a:schemeClr>
            </a:solidFill>
            <a:effectLst>
              <a:outerShdw blurRad="50800" dist="38100" dir="2700000" algn="tl" rotWithShape="0">
                <a:srgbClr val="000000">
                  <a:alpha val="43000"/>
                </a:srgbClr>
              </a:outerShdw>
            </a:effectLst>
          </p:spPr>
          <p:txBody>
            <a:bodyPr wrap="none">
              <a:spAutoFit/>
            </a:bodyPr>
            <a:lstStyle/>
            <a:p>
              <a:pPr>
                <a:defRPr/>
              </a:pPr>
              <a:r>
                <a:rPr lang="en-US" sz="1050" dirty="0"/>
                <a:t>monitor energy</a:t>
              </a:r>
            </a:p>
            <a:p>
              <a:pPr>
                <a:defRPr/>
              </a:pPr>
              <a:r>
                <a:rPr lang="en-US" sz="1050" dirty="0"/>
                <a:t>usage</a:t>
              </a:r>
            </a:p>
          </p:txBody>
        </p:sp>
        <p:sp>
          <p:nvSpPr>
            <p:cNvPr id="146" name="Rounded Rectangle 145"/>
            <p:cNvSpPr/>
            <p:nvPr/>
          </p:nvSpPr>
          <p:spPr>
            <a:xfrm>
              <a:off x="1196177" y="4019095"/>
              <a:ext cx="819401" cy="788600"/>
            </a:xfrm>
            <a:prstGeom prst="roundRect">
              <a:avLst/>
            </a:prstGeom>
            <a:gradFill>
              <a:gsLst>
                <a:gs pos="0">
                  <a:schemeClr val="accent3">
                    <a:lumMod val="50000"/>
                  </a:schemeClr>
                </a:gs>
                <a:gs pos="100000">
                  <a:schemeClr val="accent3">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GW</a:t>
              </a:r>
            </a:p>
          </p:txBody>
        </p:sp>
      </p:grpSp>
      <p:grpSp>
        <p:nvGrpSpPr>
          <p:cNvPr id="119" name="Group 118"/>
          <p:cNvGrpSpPr>
            <a:grpSpLocks/>
          </p:cNvGrpSpPr>
          <p:nvPr/>
        </p:nvGrpSpPr>
        <p:grpSpPr bwMode="auto">
          <a:xfrm>
            <a:off x="4965700" y="3549650"/>
            <a:ext cx="2971800" cy="2868613"/>
            <a:chOff x="3816263" y="3834105"/>
            <a:chExt cx="2972062" cy="2868409"/>
          </a:xfrm>
        </p:grpSpPr>
        <p:pic>
          <p:nvPicPr>
            <p:cNvPr id="64535" name="Picture 125"/>
            <p:cNvPicPr>
              <a:picLocks noChangeAspect="1"/>
            </p:cNvPicPr>
            <p:nvPr/>
          </p:nvPicPr>
          <p:blipFill>
            <a:blip r:embed="rId25" cstate="print">
              <a:extLst>
                <a:ext uri="{28A0092B-C50C-407E-A947-70E740481C1C}">
                  <a14:useLocalDpi xmlns:a14="http://schemas.microsoft.com/office/drawing/2010/main"/>
                </a:ext>
              </a:extLst>
            </a:blip>
            <a:srcRect/>
            <a:stretch>
              <a:fillRect/>
            </a:stretch>
          </p:blipFill>
          <p:spPr bwMode="auto">
            <a:xfrm>
              <a:off x="5495333" y="4838795"/>
              <a:ext cx="737746" cy="79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9" name="Straight Arrow Connector 138"/>
            <p:cNvCxnSpPr>
              <a:stCxn id="64535" idx="1"/>
            </p:cNvCxnSpPr>
            <p:nvPr/>
          </p:nvCxnSpPr>
          <p:spPr>
            <a:xfrm rot="10800000">
              <a:off x="3816263" y="3834105"/>
              <a:ext cx="1679723" cy="1401663"/>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pic>
          <p:nvPicPr>
            <p:cNvPr id="64537" name="Picture 142"/>
            <p:cNvPicPr>
              <a:picLocks noChangeAspect="1"/>
            </p:cNvPicPr>
            <p:nvPr/>
          </p:nvPicPr>
          <p:blipFill>
            <a:blip r:embed="rId26" cstate="print">
              <a:extLst>
                <a:ext uri="{28A0092B-C50C-407E-A947-70E740481C1C}">
                  <a14:useLocalDpi xmlns:a14="http://schemas.microsoft.com/office/drawing/2010/main"/>
                </a:ext>
              </a:extLst>
            </a:blip>
            <a:srcRect/>
            <a:stretch>
              <a:fillRect/>
            </a:stretch>
          </p:blipFill>
          <p:spPr bwMode="auto">
            <a:xfrm>
              <a:off x="5926330" y="6019225"/>
              <a:ext cx="861995" cy="68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5" name="Straight Arrow Connector 144"/>
            <p:cNvCxnSpPr/>
            <p:nvPr/>
          </p:nvCxnSpPr>
          <p:spPr>
            <a:xfrm rot="5400000" flipH="1" flipV="1">
              <a:off x="5287248" y="5841345"/>
              <a:ext cx="455581" cy="1428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0" name="Straight Arrow Connector 149"/>
            <p:cNvCxnSpPr/>
            <p:nvPr/>
          </p:nvCxnSpPr>
          <p:spPr>
            <a:xfrm rot="5400000" flipH="1" flipV="1">
              <a:off x="5881029" y="5939774"/>
              <a:ext cx="50320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6" name="TextBox 155"/>
            <p:cNvSpPr txBox="1"/>
            <p:nvPr/>
          </p:nvSpPr>
          <p:spPr>
            <a:xfrm>
              <a:off x="4645011" y="4438900"/>
              <a:ext cx="1352669" cy="253982"/>
            </a:xfrm>
            <a:prstGeom prst="rect">
              <a:avLst/>
            </a:prstGeom>
            <a:solidFill>
              <a:schemeClr val="bg1">
                <a:lumMod val="85000"/>
              </a:schemeClr>
            </a:solidFill>
            <a:effectLst>
              <a:outerShdw blurRad="50800" dist="38100" dir="2700000" algn="tl" rotWithShape="0">
                <a:srgbClr val="000000">
                  <a:alpha val="43000"/>
                </a:srgbClr>
              </a:outerShdw>
            </a:effectLst>
          </p:spPr>
          <p:txBody>
            <a:bodyPr wrap="none">
              <a:spAutoFit/>
            </a:bodyPr>
            <a:lstStyle/>
            <a:p>
              <a:pPr>
                <a:defRPr/>
              </a:pPr>
              <a:r>
                <a:rPr lang="en-US" sz="1050" dirty="0"/>
                <a:t>Call events, VM, SMS</a:t>
              </a:r>
            </a:p>
          </p:txBody>
        </p:sp>
      </p:grpSp>
      <p:cxnSp>
        <p:nvCxnSpPr>
          <p:cNvPr id="129" name="Shape 123"/>
          <p:cNvCxnSpPr/>
          <p:nvPr/>
        </p:nvCxnSpPr>
        <p:spPr>
          <a:xfrm rot="5400000" flipH="1" flipV="1">
            <a:off x="1741488" y="3859213"/>
            <a:ext cx="450850" cy="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p:nvPr/>
        </p:nvCxnSpPr>
        <p:spPr>
          <a:xfrm rot="16200000" flipV="1">
            <a:off x="2712244" y="4896644"/>
            <a:ext cx="827088" cy="419100"/>
          </a:xfrm>
          <a:prstGeom prst="straightConnector1">
            <a:avLst/>
          </a:prstGeom>
          <a:ln>
            <a:solidFill>
              <a:schemeClr val="accent3">
                <a:lumMod val="50000"/>
              </a:schemeClr>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176" name="Straight Arrow Connector 175"/>
          <p:cNvCxnSpPr/>
          <p:nvPr/>
        </p:nvCxnSpPr>
        <p:spPr>
          <a:xfrm rot="5400000" flipH="1" flipV="1">
            <a:off x="719138" y="3457575"/>
            <a:ext cx="1174750" cy="1019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4532"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EC5EC304-FA08-4247-9E23-9E19EDF5F757}" type="datetime1">
              <a:rPr lang="en-US" sz="1200">
                <a:solidFill>
                  <a:srgbClr val="FFFFFF"/>
                </a:solidFill>
                <a:cs typeface="Arial" charset="0"/>
              </a:rPr>
              <a:pPr eaLnBrk="1" hangingPunct="1"/>
              <a:t>4/14/15</a:t>
            </a:fld>
            <a:endParaRPr lang="en-US" sz="1200">
              <a:solidFill>
                <a:srgbClr val="FFFFFF"/>
              </a:solidFill>
              <a:cs typeface="Arial" charset="0"/>
            </a:endParaRPr>
          </a:p>
        </p:txBody>
      </p:sp>
      <p:sp>
        <p:nvSpPr>
          <p:cNvPr id="64533"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FFFFFF"/>
                </a:solidFill>
                <a:cs typeface="Arial" charset="0"/>
              </a:rPr>
              <a:t>IoT</a:t>
            </a:r>
          </a:p>
        </p:txBody>
      </p:sp>
      <p:sp>
        <p:nvSpPr>
          <p:cNvPr id="6453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4A41A364-0CC7-A748-979C-15A9C247AE47}" type="slidenum">
              <a:rPr lang="en-US" sz="1400">
                <a:solidFill>
                  <a:srgbClr val="FFFFFF"/>
                </a:solidFill>
                <a:cs typeface="Arial" charset="0"/>
              </a:rPr>
              <a:pPr eaLnBrk="1" hangingPunct="1"/>
              <a:t>25</a:t>
            </a:fld>
            <a:endParaRPr lang="en-US" sz="1400">
              <a:solidFill>
                <a:srgbClr val="FFFFFF"/>
              </a:solidFill>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accel="50000" decel="50000" fill="hold" nodeType="clickEffect">
                                  <p:stCondLst>
                                    <p:cond delay="0"/>
                                  </p:stCondLst>
                                  <p:childTnLst>
                                    <p:set>
                                      <p:cBhvr>
                                        <p:cTn id="12" dur="1" fill="hold">
                                          <p:stCondLst>
                                            <p:cond delay="0"/>
                                          </p:stCondLst>
                                        </p:cTn>
                                        <p:tgtEl>
                                          <p:spTgt spid="168"/>
                                        </p:tgtEl>
                                        <p:attrNameLst>
                                          <p:attrName>style.visibility</p:attrName>
                                        </p:attrNameLst>
                                      </p:cBhvr>
                                      <p:to>
                                        <p:strVal val="visible"/>
                                      </p:to>
                                    </p:set>
                                    <p:anim calcmode="lin" valueType="num">
                                      <p:cBhvr additive="base">
                                        <p:cTn id="13" dur="500" fill="hold"/>
                                        <p:tgtEl>
                                          <p:spTgt spid="168"/>
                                        </p:tgtEl>
                                        <p:attrNameLst>
                                          <p:attrName>ppt_x</p:attrName>
                                        </p:attrNameLst>
                                      </p:cBhvr>
                                      <p:tavLst>
                                        <p:tav tm="0">
                                          <p:val>
                                            <p:strVal val="0-#ppt_w/2"/>
                                          </p:val>
                                        </p:tav>
                                        <p:tav tm="100000">
                                          <p:val>
                                            <p:strVal val="#ppt_x"/>
                                          </p:val>
                                        </p:tav>
                                      </p:tavLst>
                                    </p:anim>
                                    <p:anim calcmode="lin" valueType="num">
                                      <p:cBhvr additive="base">
                                        <p:cTn id="14"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accel="50000" decel="50000" fill="hold" nodeType="clickEffect">
                                  <p:stCondLst>
                                    <p:cond delay="0"/>
                                  </p:stCondLst>
                                  <p:childTnLst>
                                    <p:set>
                                      <p:cBhvr>
                                        <p:cTn id="18" dur="1" fill="hold">
                                          <p:stCondLst>
                                            <p:cond delay="0"/>
                                          </p:stCondLst>
                                        </p:cTn>
                                        <p:tgtEl>
                                          <p:spTgt spid="133"/>
                                        </p:tgtEl>
                                        <p:attrNameLst>
                                          <p:attrName>style.visibility</p:attrName>
                                        </p:attrNameLst>
                                      </p:cBhvr>
                                      <p:to>
                                        <p:strVal val="visible"/>
                                      </p:to>
                                    </p:set>
                                    <p:anim calcmode="lin" valueType="num">
                                      <p:cBhvr additive="base">
                                        <p:cTn id="19" dur="500" fill="hold"/>
                                        <p:tgtEl>
                                          <p:spTgt spid="133"/>
                                        </p:tgtEl>
                                        <p:attrNameLst>
                                          <p:attrName>ppt_x</p:attrName>
                                        </p:attrNameLst>
                                      </p:cBhvr>
                                      <p:tavLst>
                                        <p:tav tm="0">
                                          <p:val>
                                            <p:strVal val="1+#ppt_w/2"/>
                                          </p:val>
                                        </p:tav>
                                        <p:tav tm="100000">
                                          <p:val>
                                            <p:strVal val="#ppt_x"/>
                                          </p:val>
                                        </p:tav>
                                      </p:tavLst>
                                    </p:anim>
                                    <p:anim calcmode="lin" valueType="num">
                                      <p:cBhvr additive="base">
                                        <p:cTn id="20" dur="500" fill="hold"/>
                                        <p:tgtEl>
                                          <p:spTgt spid="133"/>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accel="50000" decel="50000" fill="hold" nodeType="clickEffect">
                                  <p:stCondLst>
                                    <p:cond delay="0"/>
                                  </p:stCondLst>
                                  <p:childTnLst>
                                    <p:set>
                                      <p:cBhvr>
                                        <p:cTn id="24" dur="1" fill="hold">
                                          <p:stCondLst>
                                            <p:cond delay="0"/>
                                          </p:stCondLst>
                                        </p:cTn>
                                        <p:tgtEl>
                                          <p:spTgt spid="135"/>
                                        </p:tgtEl>
                                        <p:attrNameLst>
                                          <p:attrName>style.visibility</p:attrName>
                                        </p:attrNameLst>
                                      </p:cBhvr>
                                      <p:to>
                                        <p:strVal val="visible"/>
                                      </p:to>
                                    </p:set>
                                    <p:anim calcmode="lin" valueType="num">
                                      <p:cBhvr additive="base">
                                        <p:cTn id="25" dur="500" fill="hold"/>
                                        <p:tgtEl>
                                          <p:spTgt spid="135"/>
                                        </p:tgtEl>
                                        <p:attrNameLst>
                                          <p:attrName>ppt_x</p:attrName>
                                        </p:attrNameLst>
                                      </p:cBhvr>
                                      <p:tavLst>
                                        <p:tav tm="0">
                                          <p:val>
                                            <p:strVal val="0-#ppt_w/2"/>
                                          </p:val>
                                        </p:tav>
                                        <p:tav tm="100000">
                                          <p:val>
                                            <p:strVal val="#ppt_x"/>
                                          </p:val>
                                        </p:tav>
                                      </p:tavLst>
                                    </p:anim>
                                    <p:anim calcmode="lin" valueType="num">
                                      <p:cBhvr additive="base">
                                        <p:cTn id="26" dur="500" fill="hold"/>
                                        <p:tgtEl>
                                          <p:spTgt spid="13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accel="50000" decel="50000" fill="hold" nodeType="clickEffect">
                                  <p:stCondLst>
                                    <p:cond delay="0"/>
                                  </p:stCondLst>
                                  <p:childTnLst>
                                    <p:set>
                                      <p:cBhvr>
                                        <p:cTn id="30" dur="1" fill="hold">
                                          <p:stCondLst>
                                            <p:cond delay="0"/>
                                          </p:stCondLst>
                                        </p:cTn>
                                        <p:tgtEl>
                                          <p:spTgt spid="136"/>
                                        </p:tgtEl>
                                        <p:attrNameLst>
                                          <p:attrName>style.visibility</p:attrName>
                                        </p:attrNameLst>
                                      </p:cBhvr>
                                      <p:to>
                                        <p:strVal val="visible"/>
                                      </p:to>
                                    </p:set>
                                    <p:anim calcmode="lin" valueType="num">
                                      <p:cBhvr additive="base">
                                        <p:cTn id="31" dur="500" fill="hold"/>
                                        <p:tgtEl>
                                          <p:spTgt spid="136"/>
                                        </p:tgtEl>
                                        <p:attrNameLst>
                                          <p:attrName>ppt_x</p:attrName>
                                        </p:attrNameLst>
                                      </p:cBhvr>
                                      <p:tavLst>
                                        <p:tav tm="0">
                                          <p:val>
                                            <p:strVal val="0-#ppt_w/2"/>
                                          </p:val>
                                        </p:tav>
                                        <p:tav tm="100000">
                                          <p:val>
                                            <p:strVal val="#ppt_x"/>
                                          </p:val>
                                        </p:tav>
                                      </p:tavLst>
                                    </p:anim>
                                    <p:anim calcmode="lin" valueType="num">
                                      <p:cBhvr additive="base">
                                        <p:cTn id="32" dur="500" fill="hold"/>
                                        <p:tgtEl>
                                          <p:spTgt spid="13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accel="50000" decel="50000" fill="hold" nodeType="clickEffect">
                                  <p:stCondLst>
                                    <p:cond delay="0"/>
                                  </p:stCondLst>
                                  <p:childTnLst>
                                    <p:set>
                                      <p:cBhvr>
                                        <p:cTn id="36" dur="1" fill="hold">
                                          <p:stCondLst>
                                            <p:cond delay="0"/>
                                          </p:stCondLst>
                                        </p:cTn>
                                        <p:tgtEl>
                                          <p:spTgt spid="144"/>
                                        </p:tgtEl>
                                        <p:attrNameLst>
                                          <p:attrName>style.visibility</p:attrName>
                                        </p:attrNameLst>
                                      </p:cBhvr>
                                      <p:to>
                                        <p:strVal val="visible"/>
                                      </p:to>
                                    </p:set>
                                    <p:anim calcmode="lin" valueType="num">
                                      <p:cBhvr additive="base">
                                        <p:cTn id="37" dur="500" fill="hold"/>
                                        <p:tgtEl>
                                          <p:spTgt spid="144"/>
                                        </p:tgtEl>
                                        <p:attrNameLst>
                                          <p:attrName>ppt_x</p:attrName>
                                        </p:attrNameLst>
                                      </p:cBhvr>
                                      <p:tavLst>
                                        <p:tav tm="0">
                                          <p:val>
                                            <p:strVal val="#ppt_x"/>
                                          </p:val>
                                        </p:tav>
                                        <p:tav tm="100000">
                                          <p:val>
                                            <p:strVal val="#ppt_x"/>
                                          </p:val>
                                        </p:tav>
                                      </p:tavLst>
                                    </p:anim>
                                    <p:anim calcmode="lin" valueType="num">
                                      <p:cBhvr additive="base">
                                        <p:cTn id="38" dur="500" fill="hold"/>
                                        <p:tgtEl>
                                          <p:spTgt spid="144"/>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accel="50000" decel="50000" fill="hold" nodeType="clickEffect">
                                  <p:stCondLst>
                                    <p:cond delay="0"/>
                                  </p:stCondLst>
                                  <p:childTnLst>
                                    <p:set>
                                      <p:cBhvr>
                                        <p:cTn id="42" dur="1" fill="hold">
                                          <p:stCondLst>
                                            <p:cond delay="0"/>
                                          </p:stCondLst>
                                        </p:cTn>
                                        <p:tgtEl>
                                          <p:spTgt spid="167"/>
                                        </p:tgtEl>
                                        <p:attrNameLst>
                                          <p:attrName>style.visibility</p:attrName>
                                        </p:attrNameLst>
                                      </p:cBhvr>
                                      <p:to>
                                        <p:strVal val="visible"/>
                                      </p:to>
                                    </p:set>
                                    <p:anim calcmode="lin" valueType="num">
                                      <p:cBhvr additive="base">
                                        <p:cTn id="43" dur="500" fill="hold"/>
                                        <p:tgtEl>
                                          <p:spTgt spid="167"/>
                                        </p:tgtEl>
                                        <p:attrNameLst>
                                          <p:attrName>ppt_x</p:attrName>
                                        </p:attrNameLst>
                                      </p:cBhvr>
                                      <p:tavLst>
                                        <p:tav tm="0">
                                          <p:val>
                                            <p:strVal val="#ppt_x"/>
                                          </p:val>
                                        </p:tav>
                                        <p:tav tm="100000">
                                          <p:val>
                                            <p:strVal val="#ppt_x"/>
                                          </p:val>
                                        </p:tav>
                                      </p:tavLst>
                                    </p:anim>
                                    <p:anim calcmode="lin" valueType="num">
                                      <p:cBhvr additive="base">
                                        <p:cTn id="44" dur="500" fill="hold"/>
                                        <p:tgtEl>
                                          <p:spTgt spid="167"/>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accel="50000" decel="50000" fill="hold" nodeType="clickEffect">
                                  <p:stCondLst>
                                    <p:cond delay="0"/>
                                  </p:stCondLst>
                                  <p:childTnLst>
                                    <p:set>
                                      <p:cBhvr>
                                        <p:cTn id="48" dur="1" fill="hold">
                                          <p:stCondLst>
                                            <p:cond delay="0"/>
                                          </p:stCondLst>
                                        </p:cTn>
                                        <p:tgtEl>
                                          <p:spTgt spid="128"/>
                                        </p:tgtEl>
                                        <p:attrNameLst>
                                          <p:attrName>style.visibility</p:attrName>
                                        </p:attrNameLst>
                                      </p:cBhvr>
                                      <p:to>
                                        <p:strVal val="visible"/>
                                      </p:to>
                                    </p:set>
                                    <p:anim calcmode="lin" valueType="num">
                                      <p:cBhvr additive="base">
                                        <p:cTn id="49" dur="500" fill="hold"/>
                                        <p:tgtEl>
                                          <p:spTgt spid="128"/>
                                        </p:tgtEl>
                                        <p:attrNameLst>
                                          <p:attrName>ppt_x</p:attrName>
                                        </p:attrNameLst>
                                      </p:cBhvr>
                                      <p:tavLst>
                                        <p:tav tm="0">
                                          <p:val>
                                            <p:strVal val="#ppt_x"/>
                                          </p:val>
                                        </p:tav>
                                        <p:tav tm="100000">
                                          <p:val>
                                            <p:strVal val="#ppt_x"/>
                                          </p:val>
                                        </p:tav>
                                      </p:tavLst>
                                    </p:anim>
                                    <p:anim calcmode="lin" valueType="num">
                                      <p:cBhvr additive="base">
                                        <p:cTn id="50" dur="500" fill="hold"/>
                                        <p:tgtEl>
                                          <p:spTgt spid="128"/>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19"/>
                                        </p:tgtEl>
                                        <p:attrNameLst>
                                          <p:attrName>style.visibility</p:attrName>
                                        </p:attrNameLst>
                                      </p:cBhvr>
                                      <p:to>
                                        <p:strVal val="visible"/>
                                      </p:to>
                                    </p:set>
                                    <p:anim calcmode="lin" valueType="num">
                                      <p:cBhvr additive="base">
                                        <p:cTn id="55" dur="500" fill="hold"/>
                                        <p:tgtEl>
                                          <p:spTgt spid="119"/>
                                        </p:tgtEl>
                                        <p:attrNameLst>
                                          <p:attrName>ppt_x</p:attrName>
                                        </p:attrNameLst>
                                      </p:cBhvr>
                                      <p:tavLst>
                                        <p:tav tm="0">
                                          <p:val>
                                            <p:strVal val="#ppt_x"/>
                                          </p:val>
                                        </p:tav>
                                        <p:tav tm="100000">
                                          <p:val>
                                            <p:strVal val="#ppt_x"/>
                                          </p:val>
                                        </p:tav>
                                      </p:tavLst>
                                    </p:anim>
                                    <p:anim calcmode="lin" valueType="num">
                                      <p:cBhvr additive="base">
                                        <p:cTn id="56"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 accel="50000" decel="50000" fill="hold" nodeType="clickEffect">
                                  <p:stCondLst>
                                    <p:cond delay="0"/>
                                  </p:stCondLst>
                                  <p:childTnLst>
                                    <p:set>
                                      <p:cBhvr>
                                        <p:cTn id="60" dur="1" fill="hold">
                                          <p:stCondLst>
                                            <p:cond delay="0"/>
                                          </p:stCondLst>
                                        </p:cTn>
                                        <p:tgtEl>
                                          <p:spTgt spid="131"/>
                                        </p:tgtEl>
                                        <p:attrNameLst>
                                          <p:attrName>style.visibility</p:attrName>
                                        </p:attrNameLst>
                                      </p:cBhvr>
                                      <p:to>
                                        <p:strVal val="visible"/>
                                      </p:to>
                                    </p:set>
                                    <p:anim calcmode="lin" valueType="num">
                                      <p:cBhvr additive="base">
                                        <p:cTn id="61" dur="500" fill="hold"/>
                                        <p:tgtEl>
                                          <p:spTgt spid="131"/>
                                        </p:tgtEl>
                                        <p:attrNameLst>
                                          <p:attrName>ppt_x</p:attrName>
                                        </p:attrNameLst>
                                      </p:cBhvr>
                                      <p:tavLst>
                                        <p:tav tm="0">
                                          <p:val>
                                            <p:strVal val="#ppt_x"/>
                                          </p:val>
                                        </p:tav>
                                        <p:tav tm="100000">
                                          <p:val>
                                            <p:strVal val="#ppt_x"/>
                                          </p:val>
                                        </p:tav>
                                      </p:tavLst>
                                    </p:anim>
                                    <p:anim calcmode="lin" valueType="num">
                                      <p:cBhvr additive="base">
                                        <p:cTn id="62" dur="500" fill="hold"/>
                                        <p:tgtEl>
                                          <p:spTgt spid="131"/>
                                        </p:tgtEl>
                                        <p:attrNameLst>
                                          <p:attrName>ppt_y</p:attrName>
                                        </p:attrNameLst>
                                      </p:cBhvr>
                                      <p:tavLst>
                                        <p:tav tm="0">
                                          <p:val>
                                            <p:strVal val="0-#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1" accel="50000" decel="50000" fill="hold" nodeType="clickEffect">
                                  <p:stCondLst>
                                    <p:cond delay="0"/>
                                  </p:stCondLst>
                                  <p:childTnLst>
                                    <p:set>
                                      <p:cBhvr>
                                        <p:cTn id="66" dur="1" fill="hold">
                                          <p:stCondLst>
                                            <p:cond delay="0"/>
                                          </p:stCondLst>
                                        </p:cTn>
                                        <p:tgtEl>
                                          <p:spTgt spid="132"/>
                                        </p:tgtEl>
                                        <p:attrNameLst>
                                          <p:attrName>style.visibility</p:attrName>
                                        </p:attrNameLst>
                                      </p:cBhvr>
                                      <p:to>
                                        <p:strVal val="visible"/>
                                      </p:to>
                                    </p:set>
                                    <p:anim calcmode="lin" valueType="num">
                                      <p:cBhvr additive="base">
                                        <p:cTn id="67" dur="500" fill="hold"/>
                                        <p:tgtEl>
                                          <p:spTgt spid="132"/>
                                        </p:tgtEl>
                                        <p:attrNameLst>
                                          <p:attrName>ppt_x</p:attrName>
                                        </p:attrNameLst>
                                      </p:cBhvr>
                                      <p:tavLst>
                                        <p:tav tm="0">
                                          <p:val>
                                            <p:strVal val="#ppt_x"/>
                                          </p:val>
                                        </p:tav>
                                        <p:tav tm="100000">
                                          <p:val>
                                            <p:strVal val="#ppt_x"/>
                                          </p:val>
                                        </p:tav>
                                      </p:tavLst>
                                    </p:anim>
                                    <p:anim calcmode="lin" valueType="num">
                                      <p:cBhvr additive="base">
                                        <p:cTn id="68" dur="500" fill="hold"/>
                                        <p:tgtEl>
                                          <p:spTgt spid="132"/>
                                        </p:tgtEl>
                                        <p:attrNameLst>
                                          <p:attrName>ppt_y</p:attrName>
                                        </p:attrNameLst>
                                      </p:cBhvr>
                                      <p:tavLst>
                                        <p:tav tm="0">
                                          <p:val>
                                            <p:strVal val="0-#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6" accel="50000" decel="50000" fill="hold" nodeType="clickEffect">
                                  <p:stCondLst>
                                    <p:cond delay="0"/>
                                  </p:stCondLst>
                                  <p:childTnLst>
                                    <p:set>
                                      <p:cBhvr>
                                        <p:cTn id="72" dur="1" fill="hold">
                                          <p:stCondLst>
                                            <p:cond delay="0"/>
                                          </p:stCondLst>
                                        </p:cTn>
                                        <p:tgtEl>
                                          <p:spTgt spid="134"/>
                                        </p:tgtEl>
                                        <p:attrNameLst>
                                          <p:attrName>style.visibility</p:attrName>
                                        </p:attrNameLst>
                                      </p:cBhvr>
                                      <p:to>
                                        <p:strVal val="visible"/>
                                      </p:to>
                                    </p:set>
                                    <p:anim calcmode="lin" valueType="num">
                                      <p:cBhvr additive="base">
                                        <p:cTn id="73" dur="500" fill="hold"/>
                                        <p:tgtEl>
                                          <p:spTgt spid="134"/>
                                        </p:tgtEl>
                                        <p:attrNameLst>
                                          <p:attrName>ppt_x</p:attrName>
                                        </p:attrNameLst>
                                      </p:cBhvr>
                                      <p:tavLst>
                                        <p:tav tm="0">
                                          <p:val>
                                            <p:strVal val="1+#ppt_w/2"/>
                                          </p:val>
                                        </p:tav>
                                        <p:tav tm="100000">
                                          <p:val>
                                            <p:strVal val="#ppt_x"/>
                                          </p:val>
                                        </p:tav>
                                      </p:tavLst>
                                    </p:anim>
                                    <p:anim calcmode="lin" valueType="num">
                                      <p:cBhvr additive="base">
                                        <p:cTn id="74"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IOT - Conclusion</a:t>
            </a:r>
            <a:endParaRPr lang="en-US" dirty="0"/>
          </a:p>
        </p:txBody>
      </p:sp>
      <p:sp>
        <p:nvSpPr>
          <p:cNvPr id="81922" name="Content Placeholder 2"/>
          <p:cNvSpPr>
            <a:spLocks noGrp="1"/>
          </p:cNvSpPr>
          <p:nvPr>
            <p:ph idx="1"/>
          </p:nvPr>
        </p:nvSpPr>
        <p:spPr/>
        <p:txBody>
          <a:bodyPr/>
          <a:lstStyle/>
          <a:p>
            <a:pPr eaLnBrk="1" hangingPunct="1"/>
            <a:r>
              <a:rPr lang="en-US" dirty="0">
                <a:latin typeface="Arial" charset="0"/>
              </a:rPr>
              <a:t>IoT of things as natural </a:t>
            </a:r>
            <a:r>
              <a:rPr lang="en-US" dirty="0" smtClean="0">
                <a:latin typeface="Arial" charset="0"/>
              </a:rPr>
              <a:t>progression of ever-smaller Internet devices</a:t>
            </a:r>
            <a:endParaRPr lang="en-US" dirty="0">
              <a:latin typeface="Arial" charset="0"/>
            </a:endParaRPr>
          </a:p>
          <a:p>
            <a:pPr lvl="1" eaLnBrk="1" hangingPunct="1"/>
            <a:r>
              <a:rPr lang="en-US" dirty="0">
                <a:latin typeface="Arial" charset="0"/>
              </a:rPr>
              <a:t>but limited mainstream in-home applications so far</a:t>
            </a:r>
          </a:p>
          <a:p>
            <a:pPr lvl="1" eaLnBrk="1" hangingPunct="1"/>
            <a:r>
              <a:rPr lang="en-US" dirty="0">
                <a:latin typeface="Arial" charset="0"/>
              </a:rPr>
              <a:t>boring commercial </a:t>
            </a:r>
            <a:r>
              <a:rPr lang="en-US" dirty="0" smtClean="0">
                <a:latin typeface="Arial" charset="0"/>
              </a:rPr>
              <a:t>applications not another X10!</a:t>
            </a:r>
            <a:endParaRPr lang="en-US" dirty="0">
              <a:latin typeface="Arial" charset="0"/>
            </a:endParaRPr>
          </a:p>
          <a:p>
            <a:pPr eaLnBrk="1" hangingPunct="1"/>
            <a:r>
              <a:rPr lang="en-US" dirty="0">
                <a:latin typeface="Arial" charset="0"/>
              </a:rPr>
              <a:t>Network is (relatively) </a:t>
            </a:r>
            <a:r>
              <a:rPr lang="en-US" dirty="0" smtClean="0">
                <a:latin typeface="Arial" charset="0"/>
              </a:rPr>
              <a:t>easy</a:t>
            </a:r>
            <a:endParaRPr lang="en-US" dirty="0">
              <a:latin typeface="Arial" charset="0"/>
            </a:endParaRPr>
          </a:p>
          <a:p>
            <a:pPr lvl="1" eaLnBrk="1" hangingPunct="1"/>
            <a:r>
              <a:rPr lang="en-US" dirty="0" smtClean="0">
                <a:latin typeface="Arial" charset="0"/>
              </a:rPr>
              <a:t>naming, security </a:t>
            </a:r>
            <a:r>
              <a:rPr lang="en-US" dirty="0">
                <a:latin typeface="Arial" charset="0"/>
              </a:rPr>
              <a:t>and software are much harder</a:t>
            </a:r>
          </a:p>
          <a:p>
            <a:pPr eaLnBrk="1" hangingPunct="1"/>
            <a:r>
              <a:rPr lang="en-US" dirty="0">
                <a:latin typeface="Arial" charset="0"/>
              </a:rPr>
              <a:t>Reaching beyond connectivity and software islands</a:t>
            </a:r>
          </a:p>
          <a:p>
            <a:pPr lvl="1" eaLnBrk="1" hangingPunct="1"/>
            <a:r>
              <a:rPr lang="en-US" dirty="0">
                <a:latin typeface="Arial" charset="0"/>
              </a:rPr>
              <a:t>plug-and-program</a:t>
            </a:r>
          </a:p>
        </p:txBody>
      </p:sp>
      <p:sp>
        <p:nvSpPr>
          <p:cNvPr id="8192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9B212589-F8F2-2A4C-A194-2AB613BFA6DC}" type="datetime1">
              <a:rPr lang="en-US" sz="1200">
                <a:solidFill>
                  <a:srgbClr val="FFFFFF"/>
                </a:solidFill>
                <a:cs typeface="Arial" charset="0"/>
              </a:rPr>
              <a:pPr eaLnBrk="1" hangingPunct="1"/>
              <a:t>4/14/15</a:t>
            </a:fld>
            <a:endParaRPr lang="en-US" sz="1200">
              <a:solidFill>
                <a:srgbClr val="FFFFFF"/>
              </a:solidFill>
              <a:cs typeface="Arial" charset="0"/>
            </a:endParaRPr>
          </a:p>
        </p:txBody>
      </p:sp>
      <p:sp>
        <p:nvSpPr>
          <p:cNvPr id="8192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FFFFFF"/>
                </a:solidFill>
                <a:cs typeface="Arial" charset="0"/>
              </a:rPr>
              <a:t>IoT</a:t>
            </a:r>
          </a:p>
        </p:txBody>
      </p:sp>
      <p:sp>
        <p:nvSpPr>
          <p:cNvPr id="8192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923A93D8-CC9B-AF40-B8C9-40EF678E7B39}" type="slidenum">
              <a:rPr lang="en-US" sz="1400">
                <a:solidFill>
                  <a:srgbClr val="FFFFFF"/>
                </a:solidFill>
                <a:cs typeface="Arial" charset="0"/>
              </a:rPr>
              <a:pPr eaLnBrk="1" hangingPunct="1"/>
              <a:t>26</a:t>
            </a:fld>
            <a:endParaRPr lang="en-US" sz="1400">
              <a:solidFill>
                <a:srgbClr val="FFFFFF"/>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internet – in brief</a:t>
            </a:r>
            <a:endParaRPr lang="en-US" dirty="0"/>
          </a:p>
        </p:txBody>
      </p:sp>
      <p:sp>
        <p:nvSpPr>
          <p:cNvPr id="3" name="Text Placeholder 2"/>
          <p:cNvSpPr>
            <a:spLocks noGrp="1"/>
          </p:cNvSpPr>
          <p:nvPr>
            <p:ph type="body" idx="1"/>
          </p:nvPr>
        </p:nvSpPr>
        <p:spPr/>
        <p:txBody>
          <a:bodyPr/>
          <a:lstStyle/>
          <a:p>
            <a:r>
              <a:rPr lang="en-US" dirty="0"/>
              <a:t>http://</a:t>
            </a:r>
            <a:r>
              <a:rPr lang="en-US" dirty="0" err="1"/>
              <a:t>www.fcc.gov</a:t>
            </a:r>
            <a:r>
              <a:rPr lang="en-US" dirty="0"/>
              <a:t>/</a:t>
            </a:r>
            <a:r>
              <a:rPr lang="en-US" dirty="0" err="1"/>
              <a:t>openinternet</a:t>
            </a:r>
            <a:endParaRPr lang="en-US" dirty="0"/>
          </a:p>
        </p:txBody>
      </p:sp>
      <p:sp>
        <p:nvSpPr>
          <p:cNvPr id="4" name="Date Placeholder 3"/>
          <p:cNvSpPr>
            <a:spLocks noGrp="1"/>
          </p:cNvSpPr>
          <p:nvPr>
            <p:ph type="dt" sz="half" idx="10"/>
          </p:nvPr>
        </p:nvSpPr>
        <p:spPr/>
        <p:txBody>
          <a:bodyPr/>
          <a:lstStyle/>
          <a:p>
            <a:pPr>
              <a:defRPr/>
            </a:pPr>
            <a:fld id="{A6821E3B-01BF-D240-9601-6C80B9272567}" type="datetime1">
              <a:rPr lang="en-US" smtClean="0"/>
              <a:pPr>
                <a:defRPr/>
              </a:pPr>
              <a:t>4/14/15</a:t>
            </a:fld>
            <a:endParaRPr lang="en-US"/>
          </a:p>
        </p:txBody>
      </p:sp>
      <p:sp>
        <p:nvSpPr>
          <p:cNvPr id="5" name="Footer Placeholder 4"/>
          <p:cNvSpPr>
            <a:spLocks noGrp="1"/>
          </p:cNvSpPr>
          <p:nvPr>
            <p:ph type="ftr" sz="quarter" idx="11"/>
          </p:nvPr>
        </p:nvSpPr>
        <p:spPr/>
        <p:txBody>
          <a:bodyPr/>
          <a:lstStyle/>
          <a:p>
            <a:pPr>
              <a:defRPr/>
            </a:pPr>
            <a:r>
              <a:rPr lang="en-US" smtClean="0"/>
              <a:t>IoT</a:t>
            </a:r>
            <a:endParaRPr lang="en-US"/>
          </a:p>
        </p:txBody>
      </p:sp>
      <p:sp>
        <p:nvSpPr>
          <p:cNvPr id="6" name="Slide Number Placeholder 5"/>
          <p:cNvSpPr>
            <a:spLocks noGrp="1"/>
          </p:cNvSpPr>
          <p:nvPr>
            <p:ph type="sldNum" sz="quarter" idx="12"/>
          </p:nvPr>
        </p:nvSpPr>
        <p:spPr/>
        <p:txBody>
          <a:bodyPr/>
          <a:lstStyle/>
          <a:p>
            <a:pPr>
              <a:defRPr/>
            </a:pPr>
            <a:fld id="{F91FBA4A-F87B-E542-B2A1-97AAD5AFC441}" type="slidenum">
              <a:rPr lang="en-US" smtClean="0"/>
              <a:pPr>
                <a:defRPr/>
              </a:pPr>
              <a:t>27</a:t>
            </a:fld>
            <a:endParaRPr lang="en-US"/>
          </a:p>
        </p:txBody>
      </p:sp>
    </p:spTree>
    <p:extLst>
      <p:ext uri="{BB962C8B-B14F-4D97-AF65-F5344CB8AC3E}">
        <p14:creationId xmlns:p14="http://schemas.microsoft.com/office/powerpoint/2010/main" val="1696422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network neutrality?</a:t>
            </a:r>
            <a:endParaRPr lang="en-US" dirty="0"/>
          </a:p>
        </p:txBody>
      </p:sp>
      <p:sp>
        <p:nvSpPr>
          <p:cNvPr id="2" name="Content Placeholder 1"/>
          <p:cNvSpPr>
            <a:spLocks noGrp="1"/>
          </p:cNvSpPr>
          <p:nvPr>
            <p:ph idx="1"/>
          </p:nvPr>
        </p:nvSpPr>
        <p:spPr/>
        <p:txBody>
          <a:bodyPr>
            <a:normAutofit/>
          </a:bodyPr>
          <a:lstStyle/>
          <a:p>
            <a:r>
              <a:rPr lang="en-US" dirty="0"/>
              <a:t>“The principle advocates no restrictions by Internet service providers and governments on content, sites, platforms, the kinds of equipment that may be attached, and the modes of communication</a:t>
            </a:r>
            <a:r>
              <a:rPr lang="en-US" dirty="0" smtClean="0"/>
              <a:t>.” (Wikipedia)</a:t>
            </a:r>
          </a:p>
          <a:p>
            <a:r>
              <a:rPr lang="en-US" dirty="0" smtClean="0"/>
              <a:t>2005 FCC statement (Powell “Internet freedoms”):</a:t>
            </a:r>
          </a:p>
          <a:p>
            <a:pPr lvl="1"/>
            <a:r>
              <a:rPr lang="en-US" dirty="0" smtClean="0"/>
              <a:t>“access </a:t>
            </a:r>
            <a:r>
              <a:rPr lang="en-US" dirty="0"/>
              <a:t>the lawful Internet content of their choice.</a:t>
            </a:r>
          </a:p>
          <a:p>
            <a:pPr lvl="1"/>
            <a:r>
              <a:rPr lang="en-US" dirty="0"/>
              <a:t>run applications and use services of their choice, subject to the needs of law enforcement.</a:t>
            </a:r>
          </a:p>
          <a:p>
            <a:pPr lvl="1"/>
            <a:r>
              <a:rPr lang="en-US" dirty="0"/>
              <a:t>connect their choice of legal devices that do not harm the network.</a:t>
            </a:r>
          </a:p>
          <a:p>
            <a:pPr lvl="1"/>
            <a:r>
              <a:rPr lang="en-US" dirty="0"/>
              <a:t>competition among network providers, application and service providers, and content providers</a:t>
            </a:r>
            <a:r>
              <a:rPr lang="en-US" dirty="0" smtClean="0"/>
              <a:t>.”</a:t>
            </a:r>
          </a:p>
          <a:p>
            <a:r>
              <a:rPr lang="en-US" dirty="0" smtClean="0"/>
              <a:t>= </a:t>
            </a:r>
            <a:r>
              <a:rPr lang="en-US" i="1" dirty="0" smtClean="0"/>
              <a:t>Any </a:t>
            </a:r>
            <a:r>
              <a:rPr lang="en-US" i="1" dirty="0"/>
              <a:t>lawful content, any lawful application, any lawful device, any provider</a:t>
            </a:r>
          </a:p>
        </p:txBody>
      </p:sp>
      <p:sp>
        <p:nvSpPr>
          <p:cNvPr id="3" name="Slide Number Placeholder 2"/>
          <p:cNvSpPr>
            <a:spLocks noGrp="1"/>
          </p:cNvSpPr>
          <p:nvPr>
            <p:ph type="sldNum" sz="quarter" idx="12"/>
          </p:nvPr>
        </p:nvSpPr>
        <p:spPr/>
        <p:txBody>
          <a:bodyPr/>
          <a:lstStyle/>
          <a:p>
            <a:fld id="{51E3B49D-3EAC-FA48-8317-73E198CCAC39}" type="slidenum">
              <a:rPr lang="en-US" smtClean="0"/>
              <a:pPr/>
              <a:t>28</a:t>
            </a:fld>
            <a:endParaRPr lang="en-US"/>
          </a:p>
        </p:txBody>
      </p:sp>
    </p:spTree>
    <p:extLst>
      <p:ext uri="{BB962C8B-B14F-4D97-AF65-F5344CB8AC3E}">
        <p14:creationId xmlns:p14="http://schemas.microsoft.com/office/powerpoint/2010/main" val="160127837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timeline</a:t>
            </a:r>
            <a:endParaRPr lang="en-US" dirty="0"/>
          </a:p>
        </p:txBody>
      </p:sp>
      <p:sp>
        <p:nvSpPr>
          <p:cNvPr id="3" name="Date Placeholder 2"/>
          <p:cNvSpPr>
            <a:spLocks noGrp="1"/>
          </p:cNvSpPr>
          <p:nvPr>
            <p:ph type="dt" sz="half" idx="10"/>
          </p:nvPr>
        </p:nvSpPr>
        <p:spPr/>
        <p:txBody>
          <a:bodyPr/>
          <a:lstStyle/>
          <a:p>
            <a:pPr>
              <a:defRPr/>
            </a:pPr>
            <a:fld id="{865997D8-CB07-9E45-8A4C-25553A389CA6}" type="datetime1">
              <a:rPr lang="en-US" smtClean="0"/>
              <a:pPr>
                <a:defRPr/>
              </a:pPr>
              <a:t>4/14/15</a:t>
            </a:fld>
            <a:endParaRPr lang="en-US"/>
          </a:p>
        </p:txBody>
      </p:sp>
      <p:sp>
        <p:nvSpPr>
          <p:cNvPr id="4" name="Footer Placeholder 3"/>
          <p:cNvSpPr>
            <a:spLocks noGrp="1"/>
          </p:cNvSpPr>
          <p:nvPr>
            <p:ph type="ftr" sz="quarter" idx="11"/>
          </p:nvPr>
        </p:nvSpPr>
        <p:spPr/>
        <p:txBody>
          <a:bodyPr/>
          <a:lstStyle/>
          <a:p>
            <a:pPr>
              <a:defRPr/>
            </a:pPr>
            <a:r>
              <a:rPr lang="en-US" smtClean="0"/>
              <a:t>IoT</a:t>
            </a:r>
            <a:endParaRPr lang="en-US"/>
          </a:p>
        </p:txBody>
      </p:sp>
      <p:sp>
        <p:nvSpPr>
          <p:cNvPr id="5" name="Slide Number Placeholder 4"/>
          <p:cNvSpPr>
            <a:spLocks noGrp="1"/>
          </p:cNvSpPr>
          <p:nvPr>
            <p:ph type="sldNum" sz="quarter" idx="12"/>
          </p:nvPr>
        </p:nvSpPr>
        <p:spPr/>
        <p:txBody>
          <a:bodyPr/>
          <a:lstStyle/>
          <a:p>
            <a:pPr>
              <a:defRPr/>
            </a:pPr>
            <a:fld id="{C29D5436-6D28-D54D-BCF8-A38B4DB6D7DF}" type="slidenum">
              <a:rPr lang="en-US" smtClean="0"/>
              <a:pPr>
                <a:defRPr/>
              </a:pPr>
              <a:t>29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327543335"/>
              </p:ext>
            </p:extLst>
          </p:nvPr>
        </p:nvGraphicFramePr>
        <p:xfrm>
          <a:off x="685800" y="1676400"/>
          <a:ext cx="8309967" cy="2225040"/>
        </p:xfrm>
        <a:graphic>
          <a:graphicData uri="http://schemas.openxmlformats.org/drawingml/2006/table">
            <a:tbl>
              <a:tblPr bandRow="1">
                <a:tableStyleId>{35758FB7-9AC5-4552-8A53-C91805E547FA}</a:tableStyleId>
              </a:tblPr>
              <a:tblGrid>
                <a:gridCol w="1981200"/>
                <a:gridCol w="6328767"/>
              </a:tblGrid>
              <a:tr h="370840">
                <a:tc>
                  <a:txBody>
                    <a:bodyPr/>
                    <a:lstStyle/>
                    <a:p>
                      <a:r>
                        <a:rPr lang="en-US" dirty="0" smtClean="0"/>
                        <a:t>2005</a:t>
                      </a:r>
                      <a:endParaRPr lang="en-US" dirty="0"/>
                    </a:p>
                  </a:txBody>
                  <a:tcPr/>
                </a:tc>
                <a:tc>
                  <a:txBody>
                    <a:bodyPr/>
                    <a:lstStyle/>
                    <a:p>
                      <a:r>
                        <a:rPr lang="en-US" dirty="0" smtClean="0"/>
                        <a:t>Powell Internet freedoms</a:t>
                      </a:r>
                      <a:endParaRPr lang="en-US" dirty="0"/>
                    </a:p>
                  </a:txBody>
                  <a:tcPr/>
                </a:tc>
              </a:tr>
              <a:tr h="370840">
                <a:tc>
                  <a:txBody>
                    <a:bodyPr/>
                    <a:lstStyle/>
                    <a:p>
                      <a:r>
                        <a:rPr lang="en-US" dirty="0" smtClean="0"/>
                        <a:t>Dec. 21, 2010</a:t>
                      </a:r>
                      <a:endParaRPr lang="en-US" dirty="0"/>
                    </a:p>
                  </a:txBody>
                  <a:tcPr/>
                </a:tc>
                <a:tc>
                  <a:txBody>
                    <a:bodyPr/>
                    <a:lstStyle/>
                    <a:p>
                      <a:r>
                        <a:rPr lang="en-US" dirty="0" smtClean="0"/>
                        <a:t>Open Internet order</a:t>
                      </a:r>
                      <a:endParaRPr lang="en-US" dirty="0"/>
                    </a:p>
                  </a:txBody>
                  <a:tcPr/>
                </a:tc>
              </a:tr>
              <a:tr h="370840">
                <a:tc>
                  <a:txBody>
                    <a:bodyPr/>
                    <a:lstStyle/>
                    <a:p>
                      <a:r>
                        <a:rPr lang="en-US" dirty="0" smtClean="0"/>
                        <a:t>Jan. 14, 2014</a:t>
                      </a:r>
                      <a:endParaRPr lang="en-US" dirty="0"/>
                    </a:p>
                  </a:txBody>
                  <a:tcPr/>
                </a:tc>
                <a:tc>
                  <a:txBody>
                    <a:bodyPr/>
                    <a:lstStyle/>
                    <a:p>
                      <a:r>
                        <a:rPr lang="en-US" dirty="0" smtClean="0"/>
                        <a:t>DC Circuit remands</a:t>
                      </a:r>
                      <a:r>
                        <a:rPr lang="en-US" baseline="0" dirty="0" smtClean="0"/>
                        <a:t> 2010 OI R&amp;O</a:t>
                      </a:r>
                      <a:endParaRPr lang="en-US" dirty="0"/>
                    </a:p>
                  </a:txBody>
                  <a:tcPr/>
                </a:tc>
              </a:tr>
              <a:tr h="370840">
                <a:tc>
                  <a:txBody>
                    <a:bodyPr/>
                    <a:lstStyle/>
                    <a:p>
                      <a:r>
                        <a:rPr lang="en-US" dirty="0" smtClean="0"/>
                        <a:t>May 15, 2014</a:t>
                      </a:r>
                      <a:endParaRPr lang="en-US" dirty="0"/>
                    </a:p>
                  </a:txBody>
                  <a:tcPr/>
                </a:tc>
                <a:tc>
                  <a:txBody>
                    <a:bodyPr/>
                    <a:lstStyle/>
                    <a:p>
                      <a:r>
                        <a:rPr lang="en-US" dirty="0" smtClean="0"/>
                        <a:t>OI</a:t>
                      </a:r>
                      <a:r>
                        <a:rPr lang="en-US" baseline="0" dirty="0" smtClean="0"/>
                        <a:t> NPRM</a:t>
                      </a:r>
                      <a:endParaRPr lang="en-US" dirty="0"/>
                    </a:p>
                  </a:txBody>
                  <a:tcPr/>
                </a:tc>
              </a:tr>
              <a:tr h="370840">
                <a:tc>
                  <a:txBody>
                    <a:bodyPr/>
                    <a:lstStyle/>
                    <a:p>
                      <a:r>
                        <a:rPr lang="en-US" dirty="0" smtClean="0"/>
                        <a:t>Feb. 26, 2015</a:t>
                      </a:r>
                      <a:endParaRPr lang="en-US" dirty="0"/>
                    </a:p>
                  </a:txBody>
                  <a:tcPr/>
                </a:tc>
                <a:tc>
                  <a:txBody>
                    <a:bodyPr/>
                    <a:lstStyle/>
                    <a:p>
                      <a:r>
                        <a:rPr lang="en-US" dirty="0" smtClean="0"/>
                        <a:t>OI R&amp;O</a:t>
                      </a:r>
                      <a:r>
                        <a:rPr lang="en-US" baseline="0" dirty="0" smtClean="0"/>
                        <a:t> voted</a:t>
                      </a:r>
                      <a:endParaRPr lang="en-US" dirty="0"/>
                    </a:p>
                  </a:txBody>
                  <a:tcPr/>
                </a:tc>
              </a:tr>
              <a:tr h="370840">
                <a:tc>
                  <a:txBody>
                    <a:bodyPr/>
                    <a:lstStyle/>
                    <a:p>
                      <a:r>
                        <a:rPr lang="en-US" dirty="0" smtClean="0"/>
                        <a:t>March</a:t>
                      </a:r>
                      <a:r>
                        <a:rPr lang="en-US" baseline="0" dirty="0" smtClean="0"/>
                        <a:t> 12, 2015</a:t>
                      </a:r>
                      <a:endParaRPr lang="en-US" dirty="0"/>
                    </a:p>
                  </a:txBody>
                  <a:tcPr/>
                </a:tc>
                <a:tc>
                  <a:txBody>
                    <a:bodyPr/>
                    <a:lstStyle/>
                    <a:p>
                      <a:r>
                        <a:rPr lang="en-US" dirty="0" smtClean="0"/>
                        <a:t>OI R&amp;O</a:t>
                      </a:r>
                      <a:r>
                        <a:rPr lang="en-US" baseline="0" dirty="0" smtClean="0"/>
                        <a:t> released</a:t>
                      </a:r>
                      <a:endParaRPr lang="en-US" dirty="0"/>
                    </a:p>
                  </a:txBody>
                  <a:tcPr/>
                </a:tc>
              </a:tr>
            </a:tbl>
          </a:graphicData>
        </a:graphic>
      </p:graphicFrame>
    </p:spTree>
    <p:extLst>
      <p:ext uri="{BB962C8B-B14F-4D97-AF65-F5344CB8AC3E}">
        <p14:creationId xmlns:p14="http://schemas.microsoft.com/office/powerpoint/2010/main" val="1780108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Internet of Things</a:t>
            </a:r>
            <a:endParaRPr lang="en-US" dirty="0"/>
          </a:p>
        </p:txBody>
      </p:sp>
      <p:sp>
        <p:nvSpPr>
          <p:cNvPr id="3" name="Content Placeholder 2"/>
          <p:cNvSpPr>
            <a:spLocks noGrp="1"/>
          </p:cNvSpPr>
          <p:nvPr>
            <p:ph idx="1"/>
          </p:nvPr>
        </p:nvSpPr>
        <p:spPr/>
        <p:txBody>
          <a:bodyPr/>
          <a:lstStyle/>
          <a:p>
            <a:r>
              <a:rPr lang="en-US" dirty="0" smtClean="0"/>
              <a:t>Mostly about </a:t>
            </a:r>
            <a:r>
              <a:rPr lang="en-US" dirty="0" smtClean="0"/>
              <a:t>embedded devices that interact with the physical world, </a:t>
            </a:r>
            <a:r>
              <a:rPr lang="en-US" dirty="0" smtClean="0"/>
              <a:t>not the </a:t>
            </a:r>
            <a:r>
              <a:rPr lang="en-US" dirty="0" smtClean="0"/>
              <a:t>Internet</a:t>
            </a:r>
          </a:p>
          <a:p>
            <a:pPr lvl="1"/>
            <a:r>
              <a:rPr lang="en-US" dirty="0" smtClean="0"/>
              <a:t>“humans optional”</a:t>
            </a:r>
            <a:endParaRPr lang="en-US" dirty="0" smtClean="0"/>
          </a:p>
          <a:p>
            <a:r>
              <a:rPr lang="en-US" dirty="0" smtClean="0"/>
              <a:t>Network part not really new or exciting</a:t>
            </a:r>
          </a:p>
          <a:p>
            <a:r>
              <a:rPr lang="en-US" dirty="0" smtClean="0"/>
              <a:t>Software-controlled networked devices</a:t>
            </a:r>
          </a:p>
          <a:p>
            <a:r>
              <a:rPr lang="en-US" dirty="0" smtClean="0"/>
              <a:t>Challenges:</a:t>
            </a:r>
          </a:p>
          <a:p>
            <a:pPr lvl="1"/>
            <a:r>
              <a:rPr lang="en-US" dirty="0" smtClean="0"/>
              <a:t>lack of UI </a:t>
            </a:r>
            <a:r>
              <a:rPr lang="en-US" dirty="0" smtClean="0">
                <a:sym typeface="Wingdings"/>
              </a:rPr>
              <a:t> usability</a:t>
            </a:r>
          </a:p>
          <a:p>
            <a:pPr lvl="1"/>
            <a:r>
              <a:rPr lang="en-US" dirty="0" smtClean="0"/>
              <a:t>lack of UI </a:t>
            </a:r>
            <a:r>
              <a:rPr lang="en-US" dirty="0" smtClean="0">
                <a:sym typeface="Wingdings"/>
              </a:rPr>
              <a:t> </a:t>
            </a:r>
            <a:r>
              <a:rPr lang="en-US" dirty="0" smtClean="0"/>
              <a:t>usable security</a:t>
            </a:r>
          </a:p>
          <a:p>
            <a:pPr lvl="1"/>
            <a:r>
              <a:rPr lang="en-US" dirty="0" smtClean="0"/>
              <a:t>integration (service &amp; APIs)</a:t>
            </a:r>
          </a:p>
          <a:p>
            <a:pPr lvl="1"/>
            <a:r>
              <a:rPr lang="en-US" dirty="0" smtClean="0"/>
              <a:t>programming – beyond a single device</a:t>
            </a:r>
            <a:endParaRPr lang="en-US" dirty="0"/>
          </a:p>
        </p:txBody>
      </p:sp>
      <p:sp>
        <p:nvSpPr>
          <p:cNvPr id="4" name="Date Placeholder 3"/>
          <p:cNvSpPr>
            <a:spLocks noGrp="1"/>
          </p:cNvSpPr>
          <p:nvPr>
            <p:ph type="dt" sz="half" idx="10"/>
          </p:nvPr>
        </p:nvSpPr>
        <p:spPr/>
        <p:txBody>
          <a:bodyPr/>
          <a:lstStyle/>
          <a:p>
            <a:fld id="{F40DCCBE-D081-F24A-B2DE-D21E637B99C1}" type="datetime1">
              <a:rPr lang="en-US" smtClean="0"/>
              <a:pPr/>
              <a:t>4/14/15</a:t>
            </a:fld>
            <a:endParaRPr lang="en-US"/>
          </a:p>
        </p:txBody>
      </p:sp>
      <p:sp>
        <p:nvSpPr>
          <p:cNvPr id="5" name="Footer Placeholder 4"/>
          <p:cNvSpPr>
            <a:spLocks noGrp="1"/>
          </p:cNvSpPr>
          <p:nvPr>
            <p:ph type="ftr" sz="quarter" idx="11"/>
          </p:nvPr>
        </p:nvSpPr>
        <p:spPr/>
        <p:txBody>
          <a:bodyPr/>
          <a:lstStyle/>
          <a:p>
            <a:r>
              <a:rPr lang="en-US" smtClean="0"/>
              <a:t>IoT</a:t>
            </a:r>
            <a:endParaRPr lang="en-US"/>
          </a:p>
        </p:txBody>
      </p:sp>
      <p:sp>
        <p:nvSpPr>
          <p:cNvPr id="6" name="Slide Number Placeholder 5"/>
          <p:cNvSpPr>
            <a:spLocks noGrp="1"/>
          </p:cNvSpPr>
          <p:nvPr>
            <p:ph type="sldNum" sz="quarter" idx="12"/>
          </p:nvPr>
        </p:nvSpPr>
        <p:spPr/>
        <p:txBody>
          <a:bodyPr/>
          <a:lstStyle/>
          <a:p>
            <a:fld id="{2EE5017F-2046-9E41-83E0-078B60185F7A}" type="slidenum">
              <a:rPr lang="en-US" smtClean="0"/>
              <a:pPr/>
              <a:t>3</a:t>
            </a:fld>
            <a:endParaRPr lang="en-US"/>
          </a:p>
        </p:txBody>
      </p:sp>
    </p:spTree>
    <p:extLst>
      <p:ext uri="{BB962C8B-B14F-4D97-AF65-F5344CB8AC3E}">
        <p14:creationId xmlns:p14="http://schemas.microsoft.com/office/powerpoint/2010/main" val="3119160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Open Internet R&amp;O 2010 + DC Circuit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16685363"/>
              </p:ext>
            </p:extLst>
          </p:nvPr>
        </p:nvGraphicFramePr>
        <p:xfrm>
          <a:off x="457200" y="1600200"/>
          <a:ext cx="8482684" cy="475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909053" y="3836737"/>
            <a:ext cx="1224088" cy="369332"/>
          </a:xfrm>
          <a:prstGeom prst="rect">
            <a:avLst/>
          </a:prstGeom>
          <a:noFill/>
        </p:spPr>
        <p:txBody>
          <a:bodyPr wrap="none" rtlCol="0">
            <a:spAutoFit/>
          </a:bodyPr>
          <a:lstStyle/>
          <a:p>
            <a:r>
              <a:rPr lang="en-US" dirty="0" smtClean="0"/>
              <a:t>remanded</a:t>
            </a:r>
            <a:endParaRPr lang="en-US" dirty="0"/>
          </a:p>
        </p:txBody>
      </p:sp>
      <p:sp>
        <p:nvSpPr>
          <p:cNvPr id="7" name="TextBox 6"/>
          <p:cNvSpPr txBox="1"/>
          <p:nvPr/>
        </p:nvSpPr>
        <p:spPr>
          <a:xfrm>
            <a:off x="449409" y="5232400"/>
            <a:ext cx="1224088" cy="369332"/>
          </a:xfrm>
          <a:prstGeom prst="rect">
            <a:avLst/>
          </a:prstGeom>
          <a:noFill/>
        </p:spPr>
        <p:txBody>
          <a:bodyPr wrap="none" rtlCol="0">
            <a:spAutoFit/>
          </a:bodyPr>
          <a:lstStyle/>
          <a:p>
            <a:r>
              <a:rPr lang="en-US" dirty="0" smtClean="0"/>
              <a:t>remanded</a:t>
            </a:r>
            <a:endParaRPr lang="en-US" dirty="0"/>
          </a:p>
        </p:txBody>
      </p:sp>
      <p:sp>
        <p:nvSpPr>
          <p:cNvPr id="5" name="Footer Placeholder 4"/>
          <p:cNvSpPr>
            <a:spLocks noGrp="1"/>
          </p:cNvSpPr>
          <p:nvPr>
            <p:ph type="ftr" sz="quarter" idx="11"/>
          </p:nvPr>
        </p:nvSpPr>
        <p:spPr/>
        <p:txBody>
          <a:bodyPr/>
          <a:lstStyle/>
          <a:p>
            <a:r>
              <a:rPr lang="en-US" smtClean="0"/>
              <a:t>ITEP OI</a:t>
            </a:r>
            <a:endParaRPr lang="en-US"/>
          </a:p>
        </p:txBody>
      </p:sp>
    </p:spTree>
    <p:extLst>
      <p:ext uri="{BB962C8B-B14F-4D97-AF65-F5344CB8AC3E}">
        <p14:creationId xmlns:p14="http://schemas.microsoft.com/office/powerpoint/2010/main" val="129552536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has changed?</a:t>
            </a:r>
            <a:endParaRPr lang="en-US" dirty="0"/>
          </a:p>
        </p:txBody>
      </p:sp>
      <p:sp>
        <p:nvSpPr>
          <p:cNvPr id="3" name="Content Placeholder 2"/>
          <p:cNvSpPr>
            <a:spLocks noGrp="1"/>
          </p:cNvSpPr>
          <p:nvPr>
            <p:ph idx="1"/>
          </p:nvPr>
        </p:nvSpPr>
        <p:spPr/>
        <p:txBody>
          <a:bodyPr/>
          <a:lstStyle/>
          <a:p>
            <a:r>
              <a:rPr lang="en-US" sz="2000" dirty="0" smtClean="0"/>
              <a:t>Inclusion of mobile services</a:t>
            </a:r>
          </a:p>
          <a:p>
            <a:r>
              <a:rPr lang="en-US" sz="2000" dirty="0" smtClean="0"/>
              <a:t>Retains exclusion of specialized services</a:t>
            </a:r>
          </a:p>
          <a:p>
            <a:r>
              <a:rPr lang="en-US" sz="2000" dirty="0" smtClean="0"/>
              <a:t>No blocking + transparency similar</a:t>
            </a:r>
          </a:p>
          <a:p>
            <a:r>
              <a:rPr lang="en-US" sz="2000" dirty="0" smtClean="0"/>
              <a:t>No unreasonable discrimination </a:t>
            </a:r>
            <a:r>
              <a:rPr lang="en-US" sz="2000" dirty="0" smtClean="0">
                <a:sym typeface="Wingdings"/>
              </a:rPr>
              <a:t> no paid prioritization, no throttling</a:t>
            </a:r>
          </a:p>
          <a:p>
            <a:r>
              <a:rPr lang="en-US" sz="2000" i="1" dirty="0" smtClean="0"/>
              <a:t>Transparency</a:t>
            </a:r>
            <a:r>
              <a:rPr lang="en-US" sz="2000" dirty="0" smtClean="0"/>
              <a:t>: in consistent </a:t>
            </a:r>
            <a:r>
              <a:rPr lang="en-US" sz="2000" dirty="0"/>
              <a:t>format, promotional rates, fees and surcharges and data </a:t>
            </a:r>
            <a:r>
              <a:rPr lang="en-US" sz="2000" dirty="0" smtClean="0"/>
              <a:t>caps.</a:t>
            </a:r>
          </a:p>
          <a:p>
            <a:pPr lvl="1"/>
            <a:r>
              <a:rPr lang="en-US" sz="1800" dirty="0" smtClean="0"/>
              <a:t>packet </a:t>
            </a:r>
            <a:r>
              <a:rPr lang="en-US" sz="1800" dirty="0"/>
              <a:t>loss as a measure of network </a:t>
            </a:r>
            <a:r>
              <a:rPr lang="en-US" sz="1800" dirty="0" smtClean="0"/>
              <a:t>performance</a:t>
            </a:r>
            <a:endParaRPr lang="en-US" sz="1800" dirty="0"/>
          </a:p>
          <a:p>
            <a:pPr lvl="1"/>
            <a:r>
              <a:rPr lang="en-US" sz="1800" dirty="0" smtClean="0"/>
              <a:t>provide </a:t>
            </a:r>
            <a:r>
              <a:rPr lang="en-US" sz="1800" dirty="0"/>
              <a:t>notice of network management </a:t>
            </a:r>
            <a:r>
              <a:rPr lang="en-US" sz="1800" dirty="0" smtClean="0"/>
              <a:t>practices that </a:t>
            </a:r>
            <a:r>
              <a:rPr lang="en-US" sz="1800" dirty="0"/>
              <a:t>can affect service</a:t>
            </a:r>
            <a:r>
              <a:rPr lang="en-US" sz="1800" dirty="0" smtClean="0"/>
              <a:t>.</a:t>
            </a:r>
          </a:p>
          <a:p>
            <a:r>
              <a:rPr lang="en-US" sz="2000" i="1" dirty="0" smtClean="0"/>
              <a:t>Authority</a:t>
            </a:r>
            <a:r>
              <a:rPr lang="en-US" sz="2000" dirty="0" smtClean="0"/>
              <a:t>: Section 706 </a:t>
            </a:r>
            <a:r>
              <a:rPr lang="en-US" sz="2000" dirty="0" smtClean="0">
                <a:sym typeface="Wingdings"/>
              </a:rPr>
              <a:t> Title II + 706</a:t>
            </a:r>
          </a:p>
          <a:p>
            <a:pPr lvl="1"/>
            <a:r>
              <a:rPr lang="en-US" sz="1800" dirty="0" smtClean="0">
                <a:sym typeface="Wingdings"/>
              </a:rPr>
              <a:t>defines Internet access as </a:t>
            </a:r>
            <a:r>
              <a:rPr lang="en-US" sz="1800" b="1" dirty="0" smtClean="0">
                <a:sym typeface="Wingdings"/>
              </a:rPr>
              <a:t>telecommunication service</a:t>
            </a:r>
            <a:r>
              <a:rPr lang="en-US" sz="1800" dirty="0" smtClean="0">
                <a:sym typeface="Wingdings"/>
              </a:rPr>
              <a:t> rather than </a:t>
            </a:r>
            <a:r>
              <a:rPr lang="en-US" sz="1800" b="1" dirty="0" smtClean="0">
                <a:sym typeface="Wingdings"/>
              </a:rPr>
              <a:t>information service</a:t>
            </a:r>
          </a:p>
          <a:p>
            <a:pPr lvl="1"/>
            <a:r>
              <a:rPr lang="en-US" sz="1800" dirty="0" smtClean="0">
                <a:sym typeface="Wingdings"/>
              </a:rPr>
              <a:t>applies subset of Title II (“forbearance”)</a:t>
            </a:r>
          </a:p>
          <a:p>
            <a:pPr lvl="1"/>
            <a:endParaRPr lang="en-US" sz="1800" dirty="0" smtClean="0"/>
          </a:p>
          <a:p>
            <a:endParaRPr lang="en-US" sz="2000" dirty="0" smtClean="0"/>
          </a:p>
          <a:p>
            <a:endParaRPr lang="en-US" sz="2000" dirty="0"/>
          </a:p>
        </p:txBody>
      </p:sp>
      <p:sp>
        <p:nvSpPr>
          <p:cNvPr id="4" name="Date Placeholder 3"/>
          <p:cNvSpPr>
            <a:spLocks noGrp="1"/>
          </p:cNvSpPr>
          <p:nvPr>
            <p:ph type="dt" sz="half" idx="10"/>
          </p:nvPr>
        </p:nvSpPr>
        <p:spPr/>
        <p:txBody>
          <a:bodyPr/>
          <a:lstStyle/>
          <a:p>
            <a:pPr>
              <a:defRPr/>
            </a:pPr>
            <a:fld id="{F40DCCBE-D081-F24A-B2DE-D21E637B99C1}" type="datetime1">
              <a:rPr lang="en-US" smtClean="0"/>
              <a:pPr>
                <a:defRPr/>
              </a:pPr>
              <a:t>4/14/15</a:t>
            </a:fld>
            <a:endParaRPr lang="en-US"/>
          </a:p>
        </p:txBody>
      </p:sp>
      <p:sp>
        <p:nvSpPr>
          <p:cNvPr id="5" name="Footer Placeholder 4"/>
          <p:cNvSpPr>
            <a:spLocks noGrp="1"/>
          </p:cNvSpPr>
          <p:nvPr>
            <p:ph type="ftr" sz="quarter" idx="11"/>
          </p:nvPr>
        </p:nvSpPr>
        <p:spPr/>
        <p:txBody>
          <a:bodyPr/>
          <a:lstStyle/>
          <a:p>
            <a:pPr>
              <a:defRPr/>
            </a:pPr>
            <a:r>
              <a:rPr lang="en-US" smtClean="0"/>
              <a:t>IoT</a:t>
            </a:r>
            <a:endParaRPr lang="en-US"/>
          </a:p>
        </p:txBody>
      </p:sp>
      <p:sp>
        <p:nvSpPr>
          <p:cNvPr id="6" name="Slide Number Placeholder 5"/>
          <p:cNvSpPr>
            <a:spLocks noGrp="1"/>
          </p:cNvSpPr>
          <p:nvPr>
            <p:ph type="sldNum" sz="quarter" idx="12"/>
          </p:nvPr>
        </p:nvSpPr>
        <p:spPr/>
        <p:txBody>
          <a:bodyPr/>
          <a:lstStyle/>
          <a:p>
            <a:pPr>
              <a:defRPr/>
            </a:pPr>
            <a:fld id="{2EE5017F-2046-9E41-83E0-078B60185F7A}" type="slidenum">
              <a:rPr lang="en-US" smtClean="0"/>
              <a:pPr>
                <a:defRPr/>
              </a:pPr>
              <a:t>31</a:t>
            </a:fld>
            <a:endParaRPr lang="en-US"/>
          </a:p>
        </p:txBody>
      </p:sp>
    </p:spTree>
    <p:extLst>
      <p:ext uri="{BB962C8B-B14F-4D97-AF65-F5344CB8AC3E}">
        <p14:creationId xmlns:p14="http://schemas.microsoft.com/office/powerpoint/2010/main" val="2074996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II overview</a:t>
            </a:r>
            <a:endParaRPr lang="en-US" dirty="0"/>
          </a:p>
        </p:txBody>
      </p:sp>
      <p:sp>
        <p:nvSpPr>
          <p:cNvPr id="3" name="Date Placeholder 2"/>
          <p:cNvSpPr>
            <a:spLocks noGrp="1"/>
          </p:cNvSpPr>
          <p:nvPr>
            <p:ph type="dt" sz="half" idx="10"/>
          </p:nvPr>
        </p:nvSpPr>
        <p:spPr/>
        <p:txBody>
          <a:bodyPr/>
          <a:lstStyle/>
          <a:p>
            <a:fld id="{778D7F06-8DB0-2047-8617-C16E0AC774DA}" type="datetime1">
              <a:rPr lang="en-US" smtClean="0"/>
              <a:t>4/14/15</a:t>
            </a:fld>
            <a:endParaRPr lang="en-US"/>
          </a:p>
        </p:txBody>
      </p:sp>
      <p:sp>
        <p:nvSpPr>
          <p:cNvPr id="4" name="Footer Placeholder 3"/>
          <p:cNvSpPr>
            <a:spLocks noGrp="1"/>
          </p:cNvSpPr>
          <p:nvPr>
            <p:ph type="ftr" sz="quarter" idx="11"/>
          </p:nvPr>
        </p:nvSpPr>
        <p:spPr/>
        <p:txBody>
          <a:bodyPr/>
          <a:lstStyle/>
          <a:p>
            <a:r>
              <a:rPr lang="en-US" smtClean="0"/>
              <a:t>ITEP 2014 Law</a:t>
            </a:r>
            <a:endParaRPr lang="en-US"/>
          </a:p>
        </p:txBody>
      </p:sp>
      <p:sp>
        <p:nvSpPr>
          <p:cNvPr id="5" name="Slide Number Placeholder 4"/>
          <p:cNvSpPr>
            <a:spLocks noGrp="1"/>
          </p:cNvSpPr>
          <p:nvPr>
            <p:ph type="sldNum" sz="quarter" idx="12"/>
          </p:nvPr>
        </p:nvSpPr>
        <p:spPr/>
        <p:txBody>
          <a:bodyPr/>
          <a:lstStyle/>
          <a:p>
            <a:fld id="{E551DD30-7F24-DC41-8A0E-9B222169C1E4}" type="slidenum">
              <a:rPr lang="en-US" smtClean="0"/>
              <a:t>32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947815679"/>
              </p:ext>
            </p:extLst>
          </p:nvPr>
        </p:nvGraphicFramePr>
        <p:xfrm>
          <a:off x="0" y="1471527"/>
          <a:ext cx="9143999" cy="4388282"/>
        </p:xfrm>
        <a:graphic>
          <a:graphicData uri="http://schemas.openxmlformats.org/drawingml/2006/table">
            <a:tbl>
              <a:tblPr firstRow="1" bandRow="1">
                <a:tableStyleId>{10A1B5D5-9B99-4C35-A422-299274C87663}</a:tableStyleId>
              </a:tblPr>
              <a:tblGrid>
                <a:gridCol w="1079963"/>
                <a:gridCol w="2884224"/>
                <a:gridCol w="3197719"/>
                <a:gridCol w="1982093"/>
              </a:tblGrid>
              <a:tr h="395402">
                <a:tc>
                  <a:txBody>
                    <a:bodyPr/>
                    <a:lstStyle/>
                    <a:p>
                      <a:r>
                        <a:rPr lang="en-US" dirty="0" smtClean="0"/>
                        <a:t>Para</a:t>
                      </a:r>
                      <a:endParaRPr lang="en-US" dirty="0"/>
                    </a:p>
                  </a:txBody>
                  <a:tcPr>
                    <a:solidFill>
                      <a:schemeClr val="accent6">
                        <a:lumMod val="50000"/>
                      </a:schemeClr>
                    </a:solidFill>
                  </a:tcPr>
                </a:tc>
                <a:tc>
                  <a:txBody>
                    <a:bodyPr/>
                    <a:lstStyle/>
                    <a:p>
                      <a:r>
                        <a:rPr lang="en-US" dirty="0" smtClean="0"/>
                        <a:t>Title</a:t>
                      </a:r>
                      <a:endParaRPr lang="en-US" dirty="0"/>
                    </a:p>
                  </a:txBody>
                  <a:tcPr>
                    <a:solidFill>
                      <a:schemeClr val="accent6">
                        <a:lumMod val="50000"/>
                      </a:schemeClr>
                    </a:solidFill>
                  </a:tcPr>
                </a:tc>
                <a:tc>
                  <a:txBody>
                    <a:bodyPr/>
                    <a:lstStyle/>
                    <a:p>
                      <a:r>
                        <a:rPr lang="en-US" dirty="0" smtClean="0"/>
                        <a:t>Summary</a:t>
                      </a:r>
                      <a:endParaRPr lang="en-US" dirty="0"/>
                    </a:p>
                  </a:txBody>
                  <a:tcPr>
                    <a:solidFill>
                      <a:schemeClr val="accent6">
                        <a:lumMod val="50000"/>
                      </a:schemeClr>
                    </a:solidFill>
                  </a:tcPr>
                </a:tc>
                <a:tc>
                  <a:txBody>
                    <a:bodyPr/>
                    <a:lstStyle/>
                    <a:p>
                      <a:r>
                        <a:rPr lang="en-US" dirty="0" smtClean="0">
                          <a:solidFill>
                            <a:schemeClr val="tx1">
                              <a:lumMod val="10000"/>
                              <a:lumOff val="90000"/>
                            </a:schemeClr>
                          </a:solidFill>
                        </a:rPr>
                        <a:t>Relevance</a:t>
                      </a:r>
                      <a:endParaRPr lang="en-US" dirty="0">
                        <a:solidFill>
                          <a:schemeClr val="tx1">
                            <a:lumMod val="10000"/>
                            <a:lumOff val="90000"/>
                          </a:schemeClr>
                        </a:solidFill>
                      </a:endParaRPr>
                    </a:p>
                  </a:txBody>
                  <a:tcPr>
                    <a:solidFill>
                      <a:schemeClr val="accent6">
                        <a:lumMod val="50000"/>
                      </a:schemeClr>
                    </a:solidFill>
                  </a:tcPr>
                </a:tc>
              </a:tr>
              <a:tr h="391716">
                <a:tc>
                  <a:txBody>
                    <a:bodyPr/>
                    <a:lstStyle/>
                    <a:p>
                      <a:r>
                        <a:rPr lang="en-US" dirty="0" smtClean="0"/>
                        <a:t>201</a:t>
                      </a:r>
                      <a:endParaRPr lang="en-US" dirty="0"/>
                    </a:p>
                  </a:txBody>
                  <a:tcPr>
                    <a:solidFill>
                      <a:srgbClr val="CCFFCC"/>
                    </a:solidFill>
                  </a:tcPr>
                </a:tc>
                <a:tc>
                  <a:txBody>
                    <a:bodyPr/>
                    <a:lstStyle/>
                    <a:p>
                      <a:r>
                        <a:rPr lang="en-US" sz="1600" dirty="0" smtClean="0"/>
                        <a:t>Service &amp; charges</a:t>
                      </a:r>
                      <a:endParaRPr lang="en-US" sz="1600" dirty="0"/>
                    </a:p>
                  </a:txBody>
                  <a:tcPr>
                    <a:solidFill>
                      <a:srgbClr val="CCFFCC"/>
                    </a:solidFill>
                  </a:tcPr>
                </a:tc>
                <a:tc>
                  <a:txBody>
                    <a:bodyPr/>
                    <a:lstStyle/>
                    <a:p>
                      <a:r>
                        <a:rPr lang="en-US" sz="1400" dirty="0" smtClean="0"/>
                        <a:t>“reasonable request”, “just and reasonable”</a:t>
                      </a:r>
                      <a:endParaRPr lang="en-US" sz="1400" dirty="0"/>
                    </a:p>
                  </a:txBody>
                  <a:tcPr>
                    <a:solidFill>
                      <a:srgbClr val="CCFFCC"/>
                    </a:solidFill>
                  </a:tcPr>
                </a:tc>
                <a:tc>
                  <a:txBody>
                    <a:bodyPr/>
                    <a:lstStyle/>
                    <a:p>
                      <a:r>
                        <a:rPr lang="en-US" dirty="0" smtClean="0"/>
                        <a:t>umbrella</a:t>
                      </a:r>
                      <a:endParaRPr lang="en-US" dirty="0"/>
                    </a:p>
                  </a:txBody>
                  <a:tcPr>
                    <a:solidFill>
                      <a:srgbClr val="CCFFCC"/>
                    </a:solidFill>
                  </a:tcPr>
                </a:tc>
              </a:tr>
              <a:tr h="651496">
                <a:tc>
                  <a:txBody>
                    <a:bodyPr/>
                    <a:lstStyle/>
                    <a:p>
                      <a:r>
                        <a:rPr lang="en-US" dirty="0" smtClean="0"/>
                        <a:t>202</a:t>
                      </a:r>
                      <a:endParaRPr lang="en-US" dirty="0"/>
                    </a:p>
                  </a:txBody>
                  <a:tcPr>
                    <a:solidFill>
                      <a:srgbClr val="CCFFCC"/>
                    </a:solidFill>
                  </a:tcPr>
                </a:tc>
                <a:tc>
                  <a:txBody>
                    <a:bodyPr/>
                    <a:lstStyle/>
                    <a:p>
                      <a:r>
                        <a:rPr lang="en-US" sz="1600" dirty="0" smtClean="0"/>
                        <a:t>Discriminations</a:t>
                      </a:r>
                      <a:r>
                        <a:rPr lang="en-US" sz="1600" baseline="0" dirty="0" smtClean="0"/>
                        <a:t> &amp; preferences</a:t>
                      </a:r>
                      <a:endParaRPr lang="en-US" sz="1600" dirty="0"/>
                    </a:p>
                  </a:txBody>
                  <a:tcPr>
                    <a:solidFill>
                      <a:srgbClr val="CC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“unjust or unreasonable discrimination in charges, practices, classifications, regulations, facilities, or services”</a:t>
                      </a:r>
                      <a:endParaRPr lang="en-US" sz="1400" dirty="0"/>
                    </a:p>
                  </a:txBody>
                  <a:tcPr>
                    <a:solidFill>
                      <a:srgbClr val="CCFFCC"/>
                    </a:solidFill>
                  </a:tcPr>
                </a:tc>
                <a:tc>
                  <a:txBody>
                    <a:bodyPr/>
                    <a:lstStyle/>
                    <a:p>
                      <a:r>
                        <a:rPr lang="en-US" dirty="0" smtClean="0"/>
                        <a:t>OI?</a:t>
                      </a:r>
                      <a:endParaRPr lang="en-US" dirty="0"/>
                    </a:p>
                  </a:txBody>
                  <a:tcPr>
                    <a:solidFill>
                      <a:srgbClr val="CCFFCC"/>
                    </a:solidFill>
                  </a:tcPr>
                </a:tc>
              </a:tr>
              <a:tr h="342871">
                <a:tc>
                  <a:txBody>
                    <a:bodyPr/>
                    <a:lstStyle/>
                    <a:p>
                      <a:r>
                        <a:rPr lang="en-US" dirty="0" smtClean="0">
                          <a:solidFill>
                            <a:schemeClr val="bg1">
                              <a:lumMod val="65000"/>
                            </a:schemeClr>
                          </a:solidFill>
                        </a:rPr>
                        <a:t>203</a:t>
                      </a:r>
                      <a:endParaRPr lang="en-US" dirty="0">
                        <a:solidFill>
                          <a:schemeClr val="bg1">
                            <a:lumMod val="65000"/>
                          </a:schemeClr>
                        </a:solidFill>
                      </a:endParaRPr>
                    </a:p>
                  </a:txBody>
                  <a:tcPr/>
                </a:tc>
                <a:tc>
                  <a:txBody>
                    <a:bodyPr/>
                    <a:lstStyle/>
                    <a:p>
                      <a:r>
                        <a:rPr lang="en-US" sz="1600" dirty="0" smtClean="0">
                          <a:solidFill>
                            <a:schemeClr val="bg1">
                              <a:lumMod val="65000"/>
                            </a:schemeClr>
                          </a:solidFill>
                        </a:rPr>
                        <a:t>Schedule</a:t>
                      </a:r>
                      <a:r>
                        <a:rPr lang="en-US" sz="1600" baseline="0" dirty="0" smtClean="0">
                          <a:solidFill>
                            <a:schemeClr val="bg1">
                              <a:lumMod val="65000"/>
                            </a:schemeClr>
                          </a:solidFill>
                        </a:rPr>
                        <a:t> of charges</a:t>
                      </a:r>
                      <a:endParaRPr lang="en-US" sz="1600" dirty="0">
                        <a:solidFill>
                          <a:schemeClr val="bg1">
                            <a:lumMod val="65000"/>
                          </a:schemeClr>
                        </a:solidFill>
                      </a:endParaRPr>
                    </a:p>
                  </a:txBody>
                  <a:tcPr/>
                </a:tc>
                <a:tc>
                  <a:txBody>
                    <a:bodyPr/>
                    <a:lstStyle/>
                    <a:p>
                      <a:r>
                        <a:rPr lang="en-US" sz="1400" dirty="0" smtClean="0">
                          <a:solidFill>
                            <a:schemeClr val="bg1">
                              <a:lumMod val="65000"/>
                            </a:schemeClr>
                          </a:solidFill>
                        </a:rPr>
                        <a:t>tariffs</a:t>
                      </a:r>
                      <a:endParaRPr lang="en-US" sz="1400" dirty="0">
                        <a:solidFill>
                          <a:schemeClr val="bg1">
                            <a:lumMod val="65000"/>
                          </a:schemeClr>
                        </a:solidFill>
                      </a:endParaRPr>
                    </a:p>
                  </a:txBody>
                  <a:tcPr/>
                </a:tc>
                <a:tc>
                  <a:txBody>
                    <a:bodyPr/>
                    <a:lstStyle/>
                    <a:p>
                      <a:r>
                        <a:rPr lang="en-US" dirty="0" smtClean="0">
                          <a:solidFill>
                            <a:schemeClr val="bg1">
                              <a:lumMod val="65000"/>
                            </a:schemeClr>
                          </a:solidFill>
                        </a:rPr>
                        <a:t>NECA</a:t>
                      </a:r>
                      <a:endParaRPr lang="en-US" dirty="0">
                        <a:solidFill>
                          <a:schemeClr val="bg1">
                            <a:lumMod val="65000"/>
                          </a:schemeClr>
                        </a:solidFill>
                      </a:endParaRPr>
                    </a:p>
                  </a:txBody>
                  <a:tcPr/>
                </a:tc>
              </a:tr>
              <a:tr h="651496">
                <a:tc>
                  <a:txBody>
                    <a:bodyPr/>
                    <a:lstStyle/>
                    <a:p>
                      <a:r>
                        <a:rPr lang="en-US" dirty="0" smtClean="0">
                          <a:solidFill>
                            <a:srgbClr val="A6A6A6"/>
                          </a:solidFill>
                        </a:rPr>
                        <a:t>204</a:t>
                      </a:r>
                      <a:endParaRPr lang="en-US" dirty="0">
                        <a:solidFill>
                          <a:srgbClr val="A6A6A6"/>
                        </a:solidFill>
                      </a:endParaRPr>
                    </a:p>
                  </a:txBody>
                  <a:tcPr/>
                </a:tc>
                <a:tc>
                  <a:txBody>
                    <a:bodyPr/>
                    <a:lstStyle/>
                    <a:p>
                      <a:r>
                        <a:rPr lang="en-US" sz="1600" dirty="0" smtClean="0">
                          <a:solidFill>
                            <a:srgbClr val="A6A6A6"/>
                          </a:solidFill>
                        </a:rPr>
                        <a:t>Hearings on new charges; suspension pending hearing; refunds; duration of hearing; appeal of order concluding hearing</a:t>
                      </a:r>
                      <a:endParaRPr lang="en-US" sz="1600" dirty="0">
                        <a:solidFill>
                          <a:srgbClr val="A6A6A6"/>
                        </a:solidFill>
                      </a:endParaRPr>
                    </a:p>
                  </a:txBody>
                  <a:tcPr/>
                </a:tc>
                <a:tc>
                  <a:txBody>
                    <a:bodyPr/>
                    <a:lstStyle/>
                    <a:p>
                      <a:r>
                        <a:rPr lang="en-US" sz="1400" dirty="0" smtClean="0">
                          <a:solidFill>
                            <a:srgbClr val="A6A6A6"/>
                          </a:solidFill>
                        </a:rPr>
                        <a:t>tariff hearings</a:t>
                      </a:r>
                      <a:endParaRPr lang="en-US" sz="1400" dirty="0">
                        <a:solidFill>
                          <a:srgbClr val="A6A6A6"/>
                        </a:solidFill>
                      </a:endParaRPr>
                    </a:p>
                  </a:txBody>
                  <a:tcPr/>
                </a:tc>
                <a:tc>
                  <a:txBody>
                    <a:bodyPr/>
                    <a:lstStyle/>
                    <a:p>
                      <a:r>
                        <a:rPr lang="en-US" dirty="0" smtClean="0">
                          <a:solidFill>
                            <a:srgbClr val="A6A6A6"/>
                          </a:solidFill>
                        </a:rPr>
                        <a:t>rare</a:t>
                      </a:r>
                      <a:endParaRPr lang="en-US" dirty="0">
                        <a:solidFill>
                          <a:srgbClr val="A6A6A6"/>
                        </a:solidFill>
                      </a:endParaRPr>
                    </a:p>
                  </a:txBody>
                  <a:tcPr/>
                </a:tc>
              </a:tr>
              <a:tr h="651496">
                <a:tc>
                  <a:txBody>
                    <a:bodyPr/>
                    <a:lstStyle/>
                    <a:p>
                      <a:r>
                        <a:rPr lang="en-US" dirty="0" smtClean="0">
                          <a:solidFill>
                            <a:srgbClr val="A6A6A6"/>
                          </a:solidFill>
                        </a:rPr>
                        <a:t>205</a:t>
                      </a:r>
                      <a:endParaRPr lang="en-US" dirty="0">
                        <a:solidFill>
                          <a:srgbClr val="A6A6A6"/>
                        </a:solidFill>
                      </a:endParaRPr>
                    </a:p>
                  </a:txBody>
                  <a:tcPr/>
                </a:tc>
                <a:tc>
                  <a:txBody>
                    <a:bodyPr/>
                    <a:lstStyle/>
                    <a:p>
                      <a:r>
                        <a:rPr lang="en-US" sz="1600" dirty="0" smtClean="0">
                          <a:solidFill>
                            <a:srgbClr val="A6A6A6"/>
                          </a:solidFill>
                        </a:rPr>
                        <a:t>Commission authorized to prescribe just and reasonable charges; penalties for violations</a:t>
                      </a:r>
                      <a:endParaRPr lang="en-US" sz="1600" dirty="0">
                        <a:solidFill>
                          <a:srgbClr val="A6A6A6"/>
                        </a:solidFill>
                      </a:endParaRPr>
                    </a:p>
                  </a:txBody>
                  <a:tcPr/>
                </a:tc>
                <a:tc>
                  <a:txBody>
                    <a:bodyPr/>
                    <a:lstStyle/>
                    <a:p>
                      <a:r>
                        <a:rPr lang="en-US" sz="1400" dirty="0" smtClean="0">
                          <a:solidFill>
                            <a:srgbClr val="A6A6A6"/>
                          </a:solidFill>
                        </a:rPr>
                        <a:t>tariff</a:t>
                      </a:r>
                      <a:r>
                        <a:rPr lang="en-US" sz="1400" baseline="0" dirty="0" smtClean="0">
                          <a:solidFill>
                            <a:srgbClr val="A6A6A6"/>
                          </a:solidFill>
                        </a:rPr>
                        <a:t> setting</a:t>
                      </a:r>
                      <a:endParaRPr lang="en-US" sz="1400" dirty="0">
                        <a:solidFill>
                          <a:srgbClr val="A6A6A6"/>
                        </a:solidFill>
                      </a:endParaRPr>
                    </a:p>
                  </a:txBody>
                  <a:tcPr/>
                </a:tc>
                <a:tc>
                  <a:txBody>
                    <a:bodyPr/>
                    <a:lstStyle/>
                    <a:p>
                      <a:r>
                        <a:rPr lang="en-US" dirty="0" smtClean="0">
                          <a:solidFill>
                            <a:srgbClr val="A6A6A6"/>
                          </a:solidFill>
                        </a:rPr>
                        <a:t>rare</a:t>
                      </a:r>
                      <a:endParaRPr lang="en-US" dirty="0">
                        <a:solidFill>
                          <a:srgbClr val="A6A6A6"/>
                        </a:solidFill>
                      </a:endParaRPr>
                    </a:p>
                  </a:txBody>
                  <a:tcPr/>
                </a:tc>
              </a:tr>
            </a:tbl>
          </a:graphicData>
        </a:graphic>
      </p:graphicFrame>
    </p:spTree>
    <p:extLst>
      <p:ext uri="{BB962C8B-B14F-4D97-AF65-F5344CB8AC3E}">
        <p14:creationId xmlns:p14="http://schemas.microsoft.com/office/powerpoint/2010/main" val="259017274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II overview</a:t>
            </a:r>
            <a:endParaRPr lang="en-US" dirty="0"/>
          </a:p>
        </p:txBody>
      </p:sp>
      <p:sp>
        <p:nvSpPr>
          <p:cNvPr id="3" name="Date Placeholder 2"/>
          <p:cNvSpPr>
            <a:spLocks noGrp="1"/>
          </p:cNvSpPr>
          <p:nvPr>
            <p:ph type="dt" sz="half" idx="10"/>
          </p:nvPr>
        </p:nvSpPr>
        <p:spPr/>
        <p:txBody>
          <a:bodyPr/>
          <a:lstStyle/>
          <a:p>
            <a:fld id="{778D7F06-8DB0-2047-8617-C16E0AC774DA}" type="datetime1">
              <a:rPr lang="en-US" smtClean="0"/>
              <a:t>4/14/15</a:t>
            </a:fld>
            <a:endParaRPr lang="en-US"/>
          </a:p>
        </p:txBody>
      </p:sp>
      <p:sp>
        <p:nvSpPr>
          <p:cNvPr id="4" name="Footer Placeholder 3"/>
          <p:cNvSpPr>
            <a:spLocks noGrp="1"/>
          </p:cNvSpPr>
          <p:nvPr>
            <p:ph type="ftr" sz="quarter" idx="11"/>
          </p:nvPr>
        </p:nvSpPr>
        <p:spPr/>
        <p:txBody>
          <a:bodyPr/>
          <a:lstStyle/>
          <a:p>
            <a:r>
              <a:rPr lang="en-US" smtClean="0"/>
              <a:t>ITEP 2014 Law</a:t>
            </a:r>
            <a:endParaRPr lang="en-US"/>
          </a:p>
        </p:txBody>
      </p:sp>
      <p:sp>
        <p:nvSpPr>
          <p:cNvPr id="5" name="Slide Number Placeholder 4"/>
          <p:cNvSpPr>
            <a:spLocks noGrp="1"/>
          </p:cNvSpPr>
          <p:nvPr>
            <p:ph type="sldNum" sz="quarter" idx="12"/>
          </p:nvPr>
        </p:nvSpPr>
        <p:spPr/>
        <p:txBody>
          <a:bodyPr/>
          <a:lstStyle/>
          <a:p>
            <a:fld id="{E551DD30-7F24-DC41-8A0E-9B222169C1E4}" type="slidenum">
              <a:rPr lang="en-US" smtClean="0"/>
              <a:t>33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654197628"/>
              </p:ext>
            </p:extLst>
          </p:nvPr>
        </p:nvGraphicFramePr>
        <p:xfrm>
          <a:off x="304800" y="1471527"/>
          <a:ext cx="8686801" cy="4609233"/>
        </p:xfrm>
        <a:graphic>
          <a:graphicData uri="http://schemas.openxmlformats.org/drawingml/2006/table">
            <a:tbl>
              <a:tblPr firstRow="1" bandRow="1">
                <a:tableStyleId>{10A1B5D5-9B99-4C35-A422-299274C87663}</a:tableStyleId>
              </a:tblPr>
              <a:tblGrid>
                <a:gridCol w="1025966"/>
                <a:gridCol w="2740013"/>
                <a:gridCol w="3037833"/>
                <a:gridCol w="1882989"/>
              </a:tblGrid>
              <a:tr h="395402">
                <a:tc>
                  <a:txBody>
                    <a:bodyPr/>
                    <a:lstStyle/>
                    <a:p>
                      <a:r>
                        <a:rPr lang="en-US" dirty="0" smtClean="0"/>
                        <a:t>Para</a:t>
                      </a:r>
                      <a:endParaRPr lang="en-US" dirty="0"/>
                    </a:p>
                  </a:txBody>
                  <a:tcPr/>
                </a:tc>
                <a:tc>
                  <a:txBody>
                    <a:bodyPr/>
                    <a:lstStyle/>
                    <a:p>
                      <a:r>
                        <a:rPr lang="en-US" dirty="0" smtClean="0"/>
                        <a:t>Title</a:t>
                      </a:r>
                      <a:endParaRPr lang="en-US" dirty="0"/>
                    </a:p>
                  </a:txBody>
                  <a:tcPr/>
                </a:tc>
                <a:tc>
                  <a:txBody>
                    <a:bodyPr/>
                    <a:lstStyle/>
                    <a:p>
                      <a:r>
                        <a:rPr lang="en-US" dirty="0" smtClean="0"/>
                        <a:t>Summary</a:t>
                      </a:r>
                      <a:endParaRPr lang="en-US" dirty="0"/>
                    </a:p>
                  </a:txBody>
                  <a:tcPr/>
                </a:tc>
                <a:tc>
                  <a:txBody>
                    <a:bodyPr/>
                    <a:lstStyle/>
                    <a:p>
                      <a:r>
                        <a:rPr lang="en-US" dirty="0" smtClean="0"/>
                        <a:t>Relevance</a:t>
                      </a:r>
                      <a:endParaRPr lang="en-US" dirty="0"/>
                    </a:p>
                  </a:txBody>
                  <a:tcPr/>
                </a:tc>
              </a:tr>
              <a:tr h="391716">
                <a:tc>
                  <a:txBody>
                    <a:bodyPr/>
                    <a:lstStyle/>
                    <a:p>
                      <a:r>
                        <a:rPr lang="en-US" dirty="0" smtClean="0">
                          <a:solidFill>
                            <a:srgbClr val="A6A6A6"/>
                          </a:solidFill>
                        </a:rPr>
                        <a:t>206</a:t>
                      </a:r>
                      <a:endParaRPr lang="en-US" dirty="0">
                        <a:solidFill>
                          <a:srgbClr val="A6A6A6"/>
                        </a:solidFill>
                      </a:endParaRPr>
                    </a:p>
                  </a:txBody>
                  <a:tcPr/>
                </a:tc>
                <a:tc>
                  <a:txBody>
                    <a:bodyPr/>
                    <a:lstStyle/>
                    <a:p>
                      <a:r>
                        <a:rPr lang="en-US" sz="1600" dirty="0" smtClean="0">
                          <a:solidFill>
                            <a:srgbClr val="A6A6A6"/>
                          </a:solidFill>
                        </a:rPr>
                        <a:t>Carriers’ liability for damages</a:t>
                      </a:r>
                      <a:endParaRPr lang="en-US" sz="1600" dirty="0">
                        <a:solidFill>
                          <a:srgbClr val="A6A6A6"/>
                        </a:solidFill>
                      </a:endParaRPr>
                    </a:p>
                  </a:txBody>
                  <a:tcPr/>
                </a:tc>
                <a:tc>
                  <a:txBody>
                    <a:bodyPr/>
                    <a:lstStyle/>
                    <a:p>
                      <a:r>
                        <a:rPr lang="en-US" sz="1400" dirty="0" smtClean="0">
                          <a:solidFill>
                            <a:srgbClr val="A6A6A6"/>
                          </a:solidFill>
                        </a:rPr>
                        <a:t>“shall do, or cause or permit to be done, any act, matter, or thing in this chapter prohibited”</a:t>
                      </a:r>
                      <a:endParaRPr lang="en-US" sz="1400" dirty="0">
                        <a:solidFill>
                          <a:srgbClr val="A6A6A6"/>
                        </a:solidFill>
                      </a:endParaRPr>
                    </a:p>
                  </a:txBody>
                  <a:tcPr/>
                </a:tc>
                <a:tc>
                  <a:txBody>
                    <a:bodyPr/>
                    <a:lstStyle/>
                    <a:p>
                      <a:r>
                        <a:rPr lang="en-US" dirty="0" smtClean="0">
                          <a:solidFill>
                            <a:srgbClr val="A6A6A6"/>
                          </a:solidFill>
                        </a:rPr>
                        <a:t>uncommon</a:t>
                      </a:r>
                      <a:endParaRPr lang="en-US" dirty="0">
                        <a:solidFill>
                          <a:srgbClr val="A6A6A6"/>
                        </a:solidFill>
                      </a:endParaRPr>
                    </a:p>
                  </a:txBody>
                  <a:tcPr/>
                </a:tc>
              </a:tr>
              <a:tr h="373351">
                <a:tc>
                  <a:txBody>
                    <a:bodyPr/>
                    <a:lstStyle/>
                    <a:p>
                      <a:r>
                        <a:rPr lang="en-US" dirty="0" smtClean="0">
                          <a:solidFill>
                            <a:srgbClr val="A6A6A6"/>
                          </a:solidFill>
                        </a:rPr>
                        <a:t>207</a:t>
                      </a:r>
                      <a:endParaRPr lang="en-US" dirty="0">
                        <a:solidFill>
                          <a:srgbClr val="A6A6A6"/>
                        </a:solidFill>
                      </a:endParaRPr>
                    </a:p>
                  </a:txBody>
                  <a:tcPr/>
                </a:tc>
                <a:tc>
                  <a:txBody>
                    <a:bodyPr/>
                    <a:lstStyle/>
                    <a:p>
                      <a:r>
                        <a:rPr lang="en-US" sz="1600" dirty="0" smtClean="0">
                          <a:solidFill>
                            <a:srgbClr val="A6A6A6"/>
                          </a:solidFill>
                        </a:rPr>
                        <a:t>Recovery of damages</a:t>
                      </a:r>
                      <a:endParaRPr lang="en-US" sz="1600" dirty="0">
                        <a:solidFill>
                          <a:srgbClr val="A6A6A6"/>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A6A6A6"/>
                          </a:solidFill>
                        </a:rPr>
                        <a:t>complain</a:t>
                      </a:r>
                      <a:r>
                        <a:rPr lang="en-US" sz="1400" baseline="0" dirty="0" smtClean="0">
                          <a:solidFill>
                            <a:srgbClr val="A6A6A6"/>
                          </a:solidFill>
                        </a:rPr>
                        <a:t> OR sue</a:t>
                      </a:r>
                      <a:endParaRPr lang="en-US" sz="1400" dirty="0">
                        <a:solidFill>
                          <a:srgbClr val="A6A6A6"/>
                        </a:solidFill>
                      </a:endParaRPr>
                    </a:p>
                  </a:txBody>
                  <a:tcPr/>
                </a:tc>
                <a:tc>
                  <a:txBody>
                    <a:bodyPr/>
                    <a:lstStyle/>
                    <a:p>
                      <a:r>
                        <a:rPr lang="en-US" dirty="0" smtClean="0">
                          <a:solidFill>
                            <a:srgbClr val="A6A6A6"/>
                          </a:solidFill>
                        </a:rPr>
                        <a:t>protects</a:t>
                      </a:r>
                      <a:r>
                        <a:rPr lang="en-US" baseline="0" dirty="0" smtClean="0">
                          <a:solidFill>
                            <a:srgbClr val="A6A6A6"/>
                          </a:solidFill>
                        </a:rPr>
                        <a:t> carriers</a:t>
                      </a:r>
                      <a:endParaRPr lang="en-US" dirty="0">
                        <a:solidFill>
                          <a:srgbClr val="A6A6A6"/>
                        </a:solidFill>
                      </a:endParaRPr>
                    </a:p>
                  </a:txBody>
                  <a:tcPr/>
                </a:tc>
              </a:tr>
              <a:tr h="651496">
                <a:tc>
                  <a:txBody>
                    <a:bodyPr/>
                    <a:lstStyle/>
                    <a:p>
                      <a:r>
                        <a:rPr lang="en-US" dirty="0" smtClean="0"/>
                        <a:t>208</a:t>
                      </a:r>
                      <a:endParaRPr lang="en-US" dirty="0"/>
                    </a:p>
                  </a:txBody>
                  <a:tcPr>
                    <a:solidFill>
                      <a:srgbClr val="CCFFCC"/>
                    </a:solidFill>
                  </a:tcPr>
                </a:tc>
                <a:tc>
                  <a:txBody>
                    <a:bodyPr/>
                    <a:lstStyle/>
                    <a:p>
                      <a:r>
                        <a:rPr lang="en-US" sz="1600" dirty="0" smtClean="0"/>
                        <a:t>Complaints to Commission; investigations; duration of investigation; appeal of order concluding investigation</a:t>
                      </a:r>
                      <a:endParaRPr lang="en-US" sz="1600" dirty="0"/>
                    </a:p>
                  </a:txBody>
                  <a:tcPr>
                    <a:solidFill>
                      <a:srgbClr val="CC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“Any person, any body politic, or municipal organization, or State commission, complaining of anything done”</a:t>
                      </a:r>
                      <a:endParaRPr lang="en-US" sz="1400" dirty="0"/>
                    </a:p>
                  </a:txBody>
                  <a:tcPr>
                    <a:solidFill>
                      <a:srgbClr val="CCFFCC"/>
                    </a:solidFill>
                  </a:tcPr>
                </a:tc>
                <a:tc>
                  <a:txBody>
                    <a:bodyPr/>
                    <a:lstStyle/>
                    <a:p>
                      <a:r>
                        <a:rPr lang="en-US" dirty="0" smtClean="0"/>
                        <a:t>consumer complaints</a:t>
                      </a:r>
                      <a:endParaRPr lang="en-US" dirty="0"/>
                    </a:p>
                  </a:txBody>
                  <a:tcPr>
                    <a:solidFill>
                      <a:srgbClr val="CCFFCC"/>
                    </a:solidFill>
                  </a:tcPr>
                </a:tc>
              </a:tr>
              <a:tr h="651496">
                <a:tc>
                  <a:txBody>
                    <a:bodyPr/>
                    <a:lstStyle/>
                    <a:p>
                      <a:r>
                        <a:rPr lang="en-US" dirty="0" smtClean="0">
                          <a:solidFill>
                            <a:schemeClr val="bg1">
                              <a:lumMod val="65000"/>
                            </a:schemeClr>
                          </a:solidFill>
                        </a:rPr>
                        <a:t>209</a:t>
                      </a:r>
                      <a:endParaRPr lang="en-US" dirty="0">
                        <a:solidFill>
                          <a:schemeClr val="bg1">
                            <a:lumMod val="65000"/>
                          </a:schemeClr>
                        </a:solidFill>
                      </a:endParaRPr>
                    </a:p>
                  </a:txBody>
                  <a:tcPr/>
                </a:tc>
                <a:tc>
                  <a:txBody>
                    <a:bodyPr/>
                    <a:lstStyle/>
                    <a:p>
                      <a:r>
                        <a:rPr lang="en-US" sz="1600" dirty="0" smtClean="0">
                          <a:solidFill>
                            <a:schemeClr val="bg1">
                              <a:lumMod val="65000"/>
                            </a:schemeClr>
                          </a:solidFill>
                        </a:rPr>
                        <a:t>Orders for payment of money</a:t>
                      </a:r>
                      <a:endParaRPr lang="en-US" sz="1600" dirty="0">
                        <a:solidFill>
                          <a:schemeClr val="bg1">
                            <a:lumMod val="6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lumMod val="65000"/>
                            </a:schemeClr>
                          </a:solidFill>
                        </a:rPr>
                        <a:t>“Commission shall make an order directing the carrier to pay to the complainant”</a:t>
                      </a:r>
                      <a:endParaRPr lang="en-US" sz="1400" dirty="0">
                        <a:solidFill>
                          <a:schemeClr val="bg1">
                            <a:lumMod val="65000"/>
                          </a:schemeClr>
                        </a:solidFill>
                      </a:endParaRPr>
                    </a:p>
                  </a:txBody>
                  <a:tcPr/>
                </a:tc>
                <a:tc>
                  <a:txBody>
                    <a:bodyPr/>
                    <a:lstStyle/>
                    <a:p>
                      <a:r>
                        <a:rPr lang="en-US" dirty="0" smtClean="0">
                          <a:solidFill>
                            <a:schemeClr val="bg1">
                              <a:lumMod val="65000"/>
                            </a:schemeClr>
                          </a:solidFill>
                        </a:rPr>
                        <a:t>consumer complaints</a:t>
                      </a:r>
                      <a:endParaRPr lang="en-US" dirty="0">
                        <a:solidFill>
                          <a:schemeClr val="bg1">
                            <a:lumMod val="65000"/>
                          </a:schemeClr>
                        </a:solidFill>
                      </a:endParaRPr>
                    </a:p>
                  </a:txBody>
                  <a:tcPr/>
                </a:tc>
              </a:tr>
              <a:tr h="651496">
                <a:tc>
                  <a:txBody>
                    <a:bodyPr/>
                    <a:lstStyle/>
                    <a:p>
                      <a:r>
                        <a:rPr lang="en-US" dirty="0" smtClean="0">
                          <a:solidFill>
                            <a:schemeClr val="bg1">
                              <a:lumMod val="65000"/>
                            </a:schemeClr>
                          </a:solidFill>
                        </a:rPr>
                        <a:t>210</a:t>
                      </a:r>
                      <a:endParaRPr lang="en-US" dirty="0">
                        <a:solidFill>
                          <a:schemeClr val="bg1">
                            <a:lumMod val="65000"/>
                          </a:schemeClr>
                        </a:solidFill>
                      </a:endParaRPr>
                    </a:p>
                  </a:txBody>
                  <a:tcPr/>
                </a:tc>
                <a:tc>
                  <a:txBody>
                    <a:bodyPr/>
                    <a:lstStyle/>
                    <a:p>
                      <a:r>
                        <a:rPr lang="en-US" sz="1600" dirty="0" smtClean="0">
                          <a:solidFill>
                            <a:schemeClr val="bg1">
                              <a:lumMod val="65000"/>
                            </a:schemeClr>
                          </a:solidFill>
                        </a:rPr>
                        <a:t>Franks and passes; free service to governmental agencies in connection with national defense</a:t>
                      </a:r>
                      <a:endParaRPr lang="en-US" sz="1600" dirty="0">
                        <a:solidFill>
                          <a:schemeClr val="bg1">
                            <a:lumMod val="6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lumMod val="65000"/>
                            </a:schemeClr>
                          </a:solidFill>
                        </a:rPr>
                        <a:t>“giving franks to, or exchanging franks with each other for the use of, their officers”</a:t>
                      </a:r>
                      <a:endParaRPr lang="en-US" sz="1400" dirty="0">
                        <a:solidFill>
                          <a:schemeClr val="bg1">
                            <a:lumMod val="65000"/>
                          </a:schemeClr>
                        </a:solidFill>
                      </a:endParaRPr>
                    </a:p>
                  </a:txBody>
                  <a:tcPr/>
                </a:tc>
                <a:tc>
                  <a:txBody>
                    <a:bodyPr/>
                    <a:lstStyle/>
                    <a:p>
                      <a:r>
                        <a:rPr lang="en-US" dirty="0" smtClean="0">
                          <a:solidFill>
                            <a:schemeClr val="bg1">
                              <a:lumMod val="65000"/>
                            </a:schemeClr>
                          </a:solidFill>
                        </a:rPr>
                        <a:t>employee</a:t>
                      </a:r>
                      <a:r>
                        <a:rPr lang="en-US" baseline="0" dirty="0" smtClean="0">
                          <a:solidFill>
                            <a:schemeClr val="bg1">
                              <a:lumMod val="65000"/>
                            </a:schemeClr>
                          </a:solidFill>
                        </a:rPr>
                        <a:t> benefits</a:t>
                      </a:r>
                      <a:endParaRPr lang="en-US" dirty="0">
                        <a:solidFill>
                          <a:schemeClr val="bg1">
                            <a:lumMod val="65000"/>
                          </a:schemeClr>
                        </a:solidFill>
                      </a:endParaRPr>
                    </a:p>
                  </a:txBody>
                  <a:tcPr/>
                </a:tc>
              </a:tr>
            </a:tbl>
          </a:graphicData>
        </a:graphic>
      </p:graphicFrame>
    </p:spTree>
    <p:extLst>
      <p:ext uri="{BB962C8B-B14F-4D97-AF65-F5344CB8AC3E}">
        <p14:creationId xmlns:p14="http://schemas.microsoft.com/office/powerpoint/2010/main" val="75220800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II overview</a:t>
            </a:r>
            <a:endParaRPr lang="en-US" dirty="0"/>
          </a:p>
        </p:txBody>
      </p:sp>
      <p:sp>
        <p:nvSpPr>
          <p:cNvPr id="3" name="Date Placeholder 2"/>
          <p:cNvSpPr>
            <a:spLocks noGrp="1"/>
          </p:cNvSpPr>
          <p:nvPr>
            <p:ph type="dt" sz="half" idx="10"/>
          </p:nvPr>
        </p:nvSpPr>
        <p:spPr/>
        <p:txBody>
          <a:bodyPr/>
          <a:lstStyle/>
          <a:p>
            <a:fld id="{778D7F06-8DB0-2047-8617-C16E0AC774DA}" type="datetime1">
              <a:rPr lang="en-US" smtClean="0"/>
              <a:t>4/14/15</a:t>
            </a:fld>
            <a:endParaRPr lang="en-US"/>
          </a:p>
        </p:txBody>
      </p:sp>
      <p:sp>
        <p:nvSpPr>
          <p:cNvPr id="4" name="Footer Placeholder 3"/>
          <p:cNvSpPr>
            <a:spLocks noGrp="1"/>
          </p:cNvSpPr>
          <p:nvPr>
            <p:ph type="ftr" sz="quarter" idx="11"/>
          </p:nvPr>
        </p:nvSpPr>
        <p:spPr/>
        <p:txBody>
          <a:bodyPr/>
          <a:lstStyle/>
          <a:p>
            <a:r>
              <a:rPr lang="en-US" smtClean="0"/>
              <a:t>ITEP 2014 Law</a:t>
            </a:r>
            <a:endParaRPr lang="en-US"/>
          </a:p>
        </p:txBody>
      </p:sp>
      <p:sp>
        <p:nvSpPr>
          <p:cNvPr id="5" name="Slide Number Placeholder 4"/>
          <p:cNvSpPr>
            <a:spLocks noGrp="1"/>
          </p:cNvSpPr>
          <p:nvPr>
            <p:ph type="sldNum" sz="quarter" idx="12"/>
          </p:nvPr>
        </p:nvSpPr>
        <p:spPr/>
        <p:txBody>
          <a:bodyPr/>
          <a:lstStyle/>
          <a:p>
            <a:fld id="{E551DD30-7F24-DC41-8A0E-9B222169C1E4}" type="slidenum">
              <a:rPr lang="en-US" smtClean="0"/>
              <a:t>34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037897936"/>
              </p:ext>
            </p:extLst>
          </p:nvPr>
        </p:nvGraphicFramePr>
        <p:xfrm>
          <a:off x="201782" y="1471527"/>
          <a:ext cx="8688505" cy="4593993"/>
        </p:xfrm>
        <a:graphic>
          <a:graphicData uri="http://schemas.openxmlformats.org/drawingml/2006/table">
            <a:tbl>
              <a:tblPr firstRow="1" bandRow="1">
                <a:tableStyleId>{10A1B5D5-9B99-4C35-A422-299274C87663}</a:tableStyleId>
              </a:tblPr>
              <a:tblGrid>
                <a:gridCol w="1026167"/>
                <a:gridCol w="2740550"/>
                <a:gridCol w="3038430"/>
                <a:gridCol w="1883358"/>
              </a:tblGrid>
              <a:tr h="395402">
                <a:tc>
                  <a:txBody>
                    <a:bodyPr/>
                    <a:lstStyle/>
                    <a:p>
                      <a:r>
                        <a:rPr lang="en-US" dirty="0" smtClean="0"/>
                        <a:t>Para</a:t>
                      </a:r>
                      <a:endParaRPr lang="en-US" dirty="0"/>
                    </a:p>
                  </a:txBody>
                  <a:tcPr/>
                </a:tc>
                <a:tc>
                  <a:txBody>
                    <a:bodyPr/>
                    <a:lstStyle/>
                    <a:p>
                      <a:r>
                        <a:rPr lang="en-US" dirty="0" smtClean="0"/>
                        <a:t>Title</a:t>
                      </a:r>
                      <a:endParaRPr lang="en-US" dirty="0"/>
                    </a:p>
                  </a:txBody>
                  <a:tcPr/>
                </a:tc>
                <a:tc>
                  <a:txBody>
                    <a:bodyPr/>
                    <a:lstStyle/>
                    <a:p>
                      <a:r>
                        <a:rPr lang="en-US" dirty="0" smtClean="0"/>
                        <a:t>Summary</a:t>
                      </a:r>
                      <a:endParaRPr lang="en-US" dirty="0"/>
                    </a:p>
                  </a:txBody>
                  <a:tcPr/>
                </a:tc>
                <a:tc>
                  <a:txBody>
                    <a:bodyPr/>
                    <a:lstStyle/>
                    <a:p>
                      <a:r>
                        <a:rPr lang="en-US" dirty="0" smtClean="0"/>
                        <a:t>Relevance</a:t>
                      </a:r>
                      <a:endParaRPr lang="en-US" dirty="0"/>
                    </a:p>
                  </a:txBody>
                  <a:tcPr/>
                </a:tc>
              </a:tr>
              <a:tr h="391716">
                <a:tc>
                  <a:txBody>
                    <a:bodyPr/>
                    <a:lstStyle/>
                    <a:p>
                      <a:r>
                        <a:rPr lang="en-US" dirty="0" smtClean="0">
                          <a:solidFill>
                            <a:srgbClr val="A6A6A6"/>
                          </a:solidFill>
                        </a:rPr>
                        <a:t>221</a:t>
                      </a:r>
                      <a:endParaRPr lang="en-US" dirty="0">
                        <a:solidFill>
                          <a:srgbClr val="A6A6A6"/>
                        </a:solidFill>
                      </a:endParaRPr>
                    </a:p>
                  </a:txBody>
                  <a:tcPr/>
                </a:tc>
                <a:tc>
                  <a:txBody>
                    <a:bodyPr/>
                    <a:lstStyle/>
                    <a:p>
                      <a:r>
                        <a:rPr lang="en-US" sz="1600" dirty="0" smtClean="0">
                          <a:solidFill>
                            <a:srgbClr val="A6A6A6"/>
                          </a:solidFill>
                        </a:rPr>
                        <a:t>Consolidations and mergers of telephone companies</a:t>
                      </a:r>
                      <a:endParaRPr lang="en-US" sz="1600" dirty="0">
                        <a:solidFill>
                          <a:srgbClr val="A6A6A6"/>
                        </a:solidFill>
                      </a:endParaRPr>
                    </a:p>
                  </a:txBody>
                  <a:tcPr/>
                </a:tc>
                <a:tc>
                  <a:txBody>
                    <a:bodyPr/>
                    <a:lstStyle/>
                    <a:p>
                      <a:endParaRPr lang="en-US" sz="1400" dirty="0">
                        <a:solidFill>
                          <a:srgbClr val="A6A6A6"/>
                        </a:solidFill>
                      </a:endParaRPr>
                    </a:p>
                  </a:txBody>
                  <a:tcPr/>
                </a:tc>
                <a:tc>
                  <a:txBody>
                    <a:bodyPr/>
                    <a:lstStyle/>
                    <a:p>
                      <a:endParaRPr lang="en-US" dirty="0">
                        <a:solidFill>
                          <a:srgbClr val="A6A6A6"/>
                        </a:solidFill>
                      </a:endParaRPr>
                    </a:p>
                  </a:txBody>
                  <a:tcPr/>
                </a:tc>
              </a:tr>
              <a:tr h="651496">
                <a:tc>
                  <a:txBody>
                    <a:bodyPr/>
                    <a:lstStyle/>
                    <a:p>
                      <a:r>
                        <a:rPr lang="en-US" dirty="0" smtClean="0"/>
                        <a:t>222</a:t>
                      </a:r>
                      <a:endParaRPr lang="en-US" dirty="0"/>
                    </a:p>
                  </a:txBody>
                  <a:tcPr>
                    <a:solidFill>
                      <a:srgbClr val="CCFFCC"/>
                    </a:solidFill>
                  </a:tcPr>
                </a:tc>
                <a:tc>
                  <a:txBody>
                    <a:bodyPr/>
                    <a:lstStyle/>
                    <a:p>
                      <a:r>
                        <a:rPr lang="en-US" sz="1600" dirty="0" smtClean="0"/>
                        <a:t>Privacy of customer information</a:t>
                      </a:r>
                      <a:endParaRPr lang="en-US" sz="1600" dirty="0"/>
                    </a:p>
                  </a:txBody>
                  <a:tcPr>
                    <a:solidFill>
                      <a:srgbClr val="CC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“has a duty to protect the confidentiality of proprietary information”</a:t>
                      </a:r>
                      <a:endParaRPr lang="en-US" sz="1400" dirty="0"/>
                    </a:p>
                  </a:txBody>
                  <a:tcPr>
                    <a:solidFill>
                      <a:srgbClr val="CCFFCC"/>
                    </a:solidFill>
                  </a:tcPr>
                </a:tc>
                <a:tc>
                  <a:txBody>
                    <a:bodyPr/>
                    <a:lstStyle/>
                    <a:p>
                      <a:r>
                        <a:rPr lang="en-US" dirty="0" smtClean="0"/>
                        <a:t>CPNI</a:t>
                      </a:r>
                      <a:endParaRPr lang="en-US" dirty="0"/>
                    </a:p>
                  </a:txBody>
                  <a:tcPr>
                    <a:solidFill>
                      <a:srgbClr val="CCFFCC"/>
                    </a:solidFill>
                  </a:tcPr>
                </a:tc>
              </a:tr>
              <a:tr h="651496">
                <a:tc>
                  <a:txBody>
                    <a:bodyPr/>
                    <a:lstStyle/>
                    <a:p>
                      <a:r>
                        <a:rPr lang="en-US" dirty="0" smtClean="0">
                          <a:solidFill>
                            <a:srgbClr val="A6A6A6"/>
                          </a:solidFill>
                        </a:rPr>
                        <a:t>223</a:t>
                      </a:r>
                      <a:endParaRPr lang="en-US" dirty="0">
                        <a:solidFill>
                          <a:srgbClr val="A6A6A6"/>
                        </a:solidFill>
                      </a:endParaRPr>
                    </a:p>
                  </a:txBody>
                  <a:tcPr/>
                </a:tc>
                <a:tc>
                  <a:txBody>
                    <a:bodyPr/>
                    <a:lstStyle/>
                    <a:p>
                      <a:r>
                        <a:rPr lang="en-US" sz="1200" dirty="0" smtClean="0">
                          <a:solidFill>
                            <a:srgbClr val="A6A6A6"/>
                          </a:solidFill>
                        </a:rPr>
                        <a:t>Obscene or harassing telephone calls in the District of Columbia or in interstate or foreign communications</a:t>
                      </a:r>
                      <a:endParaRPr lang="en-US" sz="1200" dirty="0">
                        <a:solidFill>
                          <a:srgbClr val="A6A6A6"/>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A6A6A6"/>
                        </a:solidFill>
                      </a:endParaRPr>
                    </a:p>
                  </a:txBody>
                  <a:tcPr/>
                </a:tc>
                <a:tc>
                  <a:txBody>
                    <a:bodyPr/>
                    <a:lstStyle/>
                    <a:p>
                      <a:endParaRPr lang="en-US" dirty="0">
                        <a:solidFill>
                          <a:srgbClr val="A6A6A6"/>
                        </a:solidFill>
                      </a:endParaRPr>
                    </a:p>
                  </a:txBody>
                  <a:tcPr/>
                </a:tc>
              </a:tr>
              <a:tr h="651496">
                <a:tc>
                  <a:txBody>
                    <a:bodyPr/>
                    <a:lstStyle/>
                    <a:p>
                      <a:r>
                        <a:rPr lang="en-US" dirty="0" smtClean="0"/>
                        <a:t>224</a:t>
                      </a:r>
                      <a:endParaRPr lang="en-US" dirty="0"/>
                    </a:p>
                  </a:txBody>
                  <a:tcPr>
                    <a:solidFill>
                      <a:srgbClr val="CCFFCC"/>
                    </a:solidFill>
                  </a:tcPr>
                </a:tc>
                <a:tc>
                  <a:txBody>
                    <a:bodyPr/>
                    <a:lstStyle/>
                    <a:p>
                      <a:r>
                        <a:rPr lang="en-US" sz="1400" dirty="0" smtClean="0"/>
                        <a:t>Pole attachments</a:t>
                      </a:r>
                      <a:endParaRPr lang="en-US" sz="1400" dirty="0"/>
                    </a:p>
                  </a:txBody>
                  <a:tcPr>
                    <a:solidFill>
                      <a:srgbClr val="CC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“shall regulate the rates, terms, and conditions for pole attachments”</a:t>
                      </a:r>
                      <a:endParaRPr lang="en-US" sz="1400" dirty="0"/>
                    </a:p>
                  </a:txBody>
                  <a:tcPr>
                    <a:solidFill>
                      <a:srgbClr val="CCFFCC"/>
                    </a:solidFill>
                  </a:tcPr>
                </a:tc>
                <a:tc>
                  <a:txBody>
                    <a:bodyPr/>
                    <a:lstStyle/>
                    <a:p>
                      <a:r>
                        <a:rPr lang="en-US" dirty="0" smtClean="0"/>
                        <a:t>competition,</a:t>
                      </a:r>
                      <a:r>
                        <a:rPr lang="en-US" baseline="0" dirty="0" smtClean="0"/>
                        <a:t> Google Fiber</a:t>
                      </a:r>
                      <a:endParaRPr lang="en-US" dirty="0"/>
                    </a:p>
                  </a:txBody>
                  <a:tcPr>
                    <a:solidFill>
                      <a:srgbClr val="CCFFCC"/>
                    </a:solidFill>
                  </a:tcPr>
                </a:tc>
              </a:tr>
              <a:tr h="651496">
                <a:tc>
                  <a:txBody>
                    <a:bodyPr/>
                    <a:lstStyle/>
                    <a:p>
                      <a:r>
                        <a:rPr lang="en-US" dirty="0" smtClean="0"/>
                        <a:t>225</a:t>
                      </a:r>
                      <a:endParaRPr lang="en-US" dirty="0"/>
                    </a:p>
                  </a:txBody>
                  <a:tcPr>
                    <a:solidFill>
                      <a:srgbClr val="CCFFCC"/>
                    </a:solidFill>
                  </a:tcPr>
                </a:tc>
                <a:tc>
                  <a:txBody>
                    <a:bodyPr/>
                    <a:lstStyle/>
                    <a:p>
                      <a:r>
                        <a:rPr lang="en-US" sz="1400" dirty="0" smtClean="0"/>
                        <a:t>Telecommunications services for hearing-impaired and speech-impaired individuals</a:t>
                      </a:r>
                      <a:endParaRPr lang="en-US" sz="1400" dirty="0"/>
                    </a:p>
                  </a:txBody>
                  <a:tcPr>
                    <a:solidFill>
                      <a:srgbClr val="CC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“the Commission shall ensure that interstate and intrastate telecommunications relay services are available, to the extent possible and in the most efficient manner, to hearing-impaired and speech-impaired individuals”</a:t>
                      </a:r>
                      <a:endParaRPr lang="en-US" sz="1400" dirty="0"/>
                    </a:p>
                  </a:txBody>
                  <a:tcPr>
                    <a:solidFill>
                      <a:srgbClr val="CCFFCC"/>
                    </a:solidFill>
                  </a:tcPr>
                </a:tc>
                <a:tc>
                  <a:txBody>
                    <a:bodyPr/>
                    <a:lstStyle/>
                    <a:p>
                      <a:r>
                        <a:rPr lang="en-US" dirty="0" smtClean="0"/>
                        <a:t>relay</a:t>
                      </a:r>
                      <a:r>
                        <a:rPr lang="en-US" baseline="0" dirty="0" smtClean="0"/>
                        <a:t> services</a:t>
                      </a:r>
                      <a:endParaRPr lang="en-US" dirty="0"/>
                    </a:p>
                  </a:txBody>
                  <a:tcPr>
                    <a:solidFill>
                      <a:srgbClr val="CCFFCC"/>
                    </a:solidFill>
                  </a:tcPr>
                </a:tc>
              </a:tr>
            </a:tbl>
          </a:graphicData>
        </a:graphic>
      </p:graphicFrame>
    </p:spTree>
    <p:extLst>
      <p:ext uri="{BB962C8B-B14F-4D97-AF65-F5344CB8AC3E}">
        <p14:creationId xmlns:p14="http://schemas.microsoft.com/office/powerpoint/2010/main" val="113177316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II overview</a:t>
            </a:r>
            <a:endParaRPr lang="en-US" dirty="0"/>
          </a:p>
        </p:txBody>
      </p:sp>
      <p:sp>
        <p:nvSpPr>
          <p:cNvPr id="3" name="Date Placeholder 2"/>
          <p:cNvSpPr>
            <a:spLocks noGrp="1"/>
          </p:cNvSpPr>
          <p:nvPr>
            <p:ph type="dt" sz="half" idx="10"/>
          </p:nvPr>
        </p:nvSpPr>
        <p:spPr/>
        <p:txBody>
          <a:bodyPr/>
          <a:lstStyle/>
          <a:p>
            <a:fld id="{778D7F06-8DB0-2047-8617-C16E0AC774DA}" type="datetime1">
              <a:rPr lang="en-US" smtClean="0"/>
              <a:t>4/14/15</a:t>
            </a:fld>
            <a:endParaRPr lang="en-US"/>
          </a:p>
        </p:txBody>
      </p:sp>
      <p:sp>
        <p:nvSpPr>
          <p:cNvPr id="4" name="Footer Placeholder 3"/>
          <p:cNvSpPr>
            <a:spLocks noGrp="1"/>
          </p:cNvSpPr>
          <p:nvPr>
            <p:ph type="ftr" sz="quarter" idx="11"/>
          </p:nvPr>
        </p:nvSpPr>
        <p:spPr/>
        <p:txBody>
          <a:bodyPr/>
          <a:lstStyle/>
          <a:p>
            <a:r>
              <a:rPr lang="en-US" smtClean="0"/>
              <a:t>ITEP 2014 Law</a:t>
            </a:r>
            <a:endParaRPr lang="en-US"/>
          </a:p>
        </p:txBody>
      </p:sp>
      <p:sp>
        <p:nvSpPr>
          <p:cNvPr id="5" name="Slide Number Placeholder 4"/>
          <p:cNvSpPr>
            <a:spLocks noGrp="1"/>
          </p:cNvSpPr>
          <p:nvPr>
            <p:ph type="sldNum" sz="quarter" idx="12"/>
          </p:nvPr>
        </p:nvSpPr>
        <p:spPr/>
        <p:txBody>
          <a:bodyPr/>
          <a:lstStyle/>
          <a:p>
            <a:fld id="{E551DD30-7F24-DC41-8A0E-9B222169C1E4}" type="slidenum">
              <a:rPr lang="en-US" smtClean="0"/>
              <a:t>35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337843006"/>
              </p:ext>
            </p:extLst>
          </p:nvPr>
        </p:nvGraphicFramePr>
        <p:xfrm>
          <a:off x="178044" y="1471527"/>
          <a:ext cx="8712244" cy="4693081"/>
        </p:xfrm>
        <a:graphic>
          <a:graphicData uri="http://schemas.openxmlformats.org/drawingml/2006/table">
            <a:tbl>
              <a:tblPr firstRow="1" bandRow="1">
                <a:tableStyleId>{10A1B5D5-9B99-4C35-A422-299274C87663}</a:tableStyleId>
              </a:tblPr>
              <a:tblGrid>
                <a:gridCol w="1028970"/>
                <a:gridCol w="2748039"/>
                <a:gridCol w="3046731"/>
                <a:gridCol w="1888504"/>
              </a:tblGrid>
              <a:tr h="395402">
                <a:tc>
                  <a:txBody>
                    <a:bodyPr/>
                    <a:lstStyle/>
                    <a:p>
                      <a:r>
                        <a:rPr lang="en-US" dirty="0" smtClean="0"/>
                        <a:t>Para</a:t>
                      </a:r>
                      <a:endParaRPr lang="en-US" dirty="0"/>
                    </a:p>
                  </a:txBody>
                  <a:tcPr/>
                </a:tc>
                <a:tc>
                  <a:txBody>
                    <a:bodyPr/>
                    <a:lstStyle/>
                    <a:p>
                      <a:r>
                        <a:rPr lang="en-US" dirty="0" smtClean="0"/>
                        <a:t>Title</a:t>
                      </a:r>
                      <a:endParaRPr lang="en-US" dirty="0"/>
                    </a:p>
                  </a:txBody>
                  <a:tcPr/>
                </a:tc>
                <a:tc>
                  <a:txBody>
                    <a:bodyPr/>
                    <a:lstStyle/>
                    <a:p>
                      <a:r>
                        <a:rPr lang="en-US" dirty="0" smtClean="0"/>
                        <a:t>Summary</a:t>
                      </a:r>
                      <a:endParaRPr lang="en-US" dirty="0"/>
                    </a:p>
                  </a:txBody>
                  <a:tcPr/>
                </a:tc>
                <a:tc>
                  <a:txBody>
                    <a:bodyPr/>
                    <a:lstStyle/>
                    <a:p>
                      <a:r>
                        <a:rPr lang="en-US" dirty="0" smtClean="0"/>
                        <a:t>Relevance</a:t>
                      </a:r>
                      <a:endParaRPr lang="en-US" dirty="0"/>
                    </a:p>
                  </a:txBody>
                  <a:tcPr/>
                </a:tc>
              </a:tr>
              <a:tr h="391716">
                <a:tc>
                  <a:txBody>
                    <a:bodyPr/>
                    <a:lstStyle/>
                    <a:p>
                      <a:r>
                        <a:rPr lang="en-US" dirty="0" smtClean="0">
                          <a:solidFill>
                            <a:srgbClr val="A6A6A6"/>
                          </a:solidFill>
                        </a:rPr>
                        <a:t>251</a:t>
                      </a:r>
                      <a:endParaRPr lang="en-US" dirty="0">
                        <a:solidFill>
                          <a:srgbClr val="A6A6A6"/>
                        </a:solidFill>
                      </a:endParaRPr>
                    </a:p>
                  </a:txBody>
                  <a:tcPr/>
                </a:tc>
                <a:tc>
                  <a:txBody>
                    <a:bodyPr/>
                    <a:lstStyle/>
                    <a:p>
                      <a:r>
                        <a:rPr lang="en-US" sz="1600" dirty="0" smtClean="0">
                          <a:solidFill>
                            <a:srgbClr val="A6A6A6"/>
                          </a:solidFill>
                        </a:rPr>
                        <a:t>Interconnection</a:t>
                      </a:r>
                      <a:endParaRPr lang="en-US" sz="1600" dirty="0">
                        <a:solidFill>
                          <a:srgbClr val="A6A6A6"/>
                        </a:solidFill>
                      </a:endParaRPr>
                    </a:p>
                  </a:txBody>
                  <a:tcPr/>
                </a:tc>
                <a:tc>
                  <a:txBody>
                    <a:bodyPr/>
                    <a:lstStyle/>
                    <a:p>
                      <a:r>
                        <a:rPr lang="en-US" sz="1400" dirty="0" smtClean="0">
                          <a:solidFill>
                            <a:srgbClr val="A6A6A6"/>
                          </a:solidFill>
                        </a:rPr>
                        <a:t>“duty</a:t>
                      </a:r>
                      <a:r>
                        <a:rPr lang="en-US" sz="1400" baseline="0" dirty="0" smtClean="0">
                          <a:solidFill>
                            <a:srgbClr val="A6A6A6"/>
                          </a:solidFill>
                        </a:rPr>
                        <a:t> … </a:t>
                      </a:r>
                      <a:r>
                        <a:rPr lang="en-US" sz="1400" dirty="0" smtClean="0">
                          <a:solidFill>
                            <a:srgbClr val="A6A6A6"/>
                          </a:solidFill>
                        </a:rPr>
                        <a:t>to interconnect directly or indirectly with the facilities and equipment of other telecommunications carriers”</a:t>
                      </a:r>
                      <a:endParaRPr lang="en-US" sz="1400" dirty="0">
                        <a:solidFill>
                          <a:srgbClr val="A6A6A6"/>
                        </a:solidFill>
                      </a:endParaRPr>
                    </a:p>
                  </a:txBody>
                  <a:tcPr/>
                </a:tc>
                <a:tc>
                  <a:txBody>
                    <a:bodyPr/>
                    <a:lstStyle/>
                    <a:p>
                      <a:r>
                        <a:rPr lang="en-US" dirty="0" smtClean="0">
                          <a:solidFill>
                            <a:srgbClr val="A6A6A6"/>
                          </a:solidFill>
                        </a:rPr>
                        <a:t>traffic exchange</a:t>
                      </a:r>
                      <a:endParaRPr lang="en-US" dirty="0">
                        <a:solidFill>
                          <a:srgbClr val="A6A6A6"/>
                        </a:solidFill>
                      </a:endParaRPr>
                    </a:p>
                  </a:txBody>
                  <a:tcPr/>
                </a:tc>
              </a:tr>
              <a:tr h="651496">
                <a:tc>
                  <a:txBody>
                    <a:bodyPr/>
                    <a:lstStyle/>
                    <a:p>
                      <a:r>
                        <a:rPr lang="en-US" dirty="0" smtClean="0">
                          <a:solidFill>
                            <a:srgbClr val="A6A6A6"/>
                          </a:solidFill>
                        </a:rPr>
                        <a:t>252</a:t>
                      </a:r>
                      <a:endParaRPr lang="en-US" dirty="0">
                        <a:solidFill>
                          <a:srgbClr val="A6A6A6"/>
                        </a:solidFill>
                      </a:endParaRPr>
                    </a:p>
                  </a:txBody>
                  <a:tcPr/>
                </a:tc>
                <a:tc>
                  <a:txBody>
                    <a:bodyPr/>
                    <a:lstStyle/>
                    <a:p>
                      <a:r>
                        <a:rPr lang="en-US" sz="1600" dirty="0" smtClean="0">
                          <a:solidFill>
                            <a:srgbClr val="A6A6A6"/>
                          </a:solidFill>
                        </a:rPr>
                        <a:t>Procedures for negotiation, arbitration, and approval of agreements</a:t>
                      </a:r>
                      <a:endParaRPr lang="en-US" sz="1600" dirty="0">
                        <a:solidFill>
                          <a:srgbClr val="A6A6A6"/>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A6A6A6"/>
                          </a:solidFill>
                        </a:rPr>
                        <a:t>“Upon receiving a request for interconnection”</a:t>
                      </a:r>
                      <a:endParaRPr lang="en-US" sz="1400" dirty="0">
                        <a:solidFill>
                          <a:srgbClr val="A6A6A6"/>
                        </a:solidFill>
                      </a:endParaRPr>
                    </a:p>
                  </a:txBody>
                  <a:tcPr/>
                </a:tc>
                <a:tc>
                  <a:txBody>
                    <a:bodyPr/>
                    <a:lstStyle/>
                    <a:p>
                      <a:r>
                        <a:rPr lang="en-US" dirty="0" smtClean="0">
                          <a:solidFill>
                            <a:srgbClr val="A6A6A6"/>
                          </a:solidFill>
                        </a:rPr>
                        <a:t>negotiation;</a:t>
                      </a:r>
                      <a:r>
                        <a:rPr lang="en-US" baseline="0" dirty="0" smtClean="0">
                          <a:solidFill>
                            <a:srgbClr val="A6A6A6"/>
                          </a:solidFill>
                        </a:rPr>
                        <a:t> arbitration</a:t>
                      </a:r>
                      <a:endParaRPr lang="en-US" dirty="0">
                        <a:solidFill>
                          <a:srgbClr val="A6A6A6"/>
                        </a:solidFill>
                      </a:endParaRPr>
                    </a:p>
                  </a:txBody>
                  <a:tcPr/>
                </a:tc>
              </a:tr>
              <a:tr h="651496">
                <a:tc>
                  <a:txBody>
                    <a:bodyPr/>
                    <a:lstStyle/>
                    <a:p>
                      <a:r>
                        <a:rPr lang="en-US" dirty="0" smtClean="0">
                          <a:solidFill>
                            <a:srgbClr val="A6A6A6"/>
                          </a:solidFill>
                        </a:rPr>
                        <a:t>253</a:t>
                      </a:r>
                      <a:endParaRPr lang="en-US" dirty="0">
                        <a:solidFill>
                          <a:srgbClr val="A6A6A6"/>
                        </a:solidFill>
                      </a:endParaRPr>
                    </a:p>
                  </a:txBody>
                  <a:tcPr/>
                </a:tc>
                <a:tc>
                  <a:txBody>
                    <a:bodyPr/>
                    <a:lstStyle/>
                    <a:p>
                      <a:r>
                        <a:rPr lang="en-US" sz="1600" dirty="0" smtClean="0">
                          <a:solidFill>
                            <a:srgbClr val="A6A6A6"/>
                          </a:solidFill>
                        </a:rPr>
                        <a:t>Removal of barriers to entry</a:t>
                      </a:r>
                      <a:endParaRPr lang="en-US" sz="1600" dirty="0">
                        <a:solidFill>
                          <a:srgbClr val="A6A6A6"/>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A6A6A6"/>
                          </a:solidFill>
                        </a:rPr>
                        <a:t>“No State or local statute or regulation, or other State or local legal requirement, may prohibit or have the effect of prohibiting the ability of any entity to provide any interstate or intrastate telecommunications service.”</a:t>
                      </a:r>
                      <a:endParaRPr lang="en-US" sz="1400" dirty="0">
                        <a:solidFill>
                          <a:srgbClr val="A6A6A6"/>
                        </a:solidFill>
                      </a:endParaRPr>
                    </a:p>
                  </a:txBody>
                  <a:tcPr/>
                </a:tc>
                <a:tc>
                  <a:txBody>
                    <a:bodyPr/>
                    <a:lstStyle/>
                    <a:p>
                      <a:r>
                        <a:rPr lang="en-US" dirty="0" smtClean="0">
                          <a:solidFill>
                            <a:srgbClr val="A6A6A6"/>
                          </a:solidFill>
                        </a:rPr>
                        <a:t>competition</a:t>
                      </a:r>
                      <a:endParaRPr lang="en-US" dirty="0">
                        <a:solidFill>
                          <a:srgbClr val="A6A6A6"/>
                        </a:solidFill>
                      </a:endParaRPr>
                    </a:p>
                  </a:txBody>
                  <a:tcPr/>
                </a:tc>
              </a:tr>
              <a:tr h="651496">
                <a:tc>
                  <a:txBody>
                    <a:bodyPr/>
                    <a:lstStyle/>
                    <a:p>
                      <a:r>
                        <a:rPr lang="en-US" dirty="0" smtClean="0"/>
                        <a:t>254</a:t>
                      </a:r>
                      <a:endParaRPr lang="en-US" dirty="0"/>
                    </a:p>
                  </a:txBody>
                  <a:tcPr>
                    <a:solidFill>
                      <a:srgbClr val="CCFFCC"/>
                    </a:solidFill>
                  </a:tcPr>
                </a:tc>
                <a:tc>
                  <a:txBody>
                    <a:bodyPr/>
                    <a:lstStyle/>
                    <a:p>
                      <a:r>
                        <a:rPr lang="en-US" sz="1600" dirty="0" smtClean="0"/>
                        <a:t>Universal Service</a:t>
                      </a:r>
                      <a:endParaRPr lang="en-US" sz="1600" dirty="0"/>
                    </a:p>
                  </a:txBody>
                  <a:tcPr>
                    <a:solidFill>
                      <a:srgbClr val="CC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“Access to advanced telecommunications and information services should be provided in all regions of the Nation.”</a:t>
                      </a:r>
                      <a:endParaRPr lang="en-US" sz="1400" dirty="0"/>
                    </a:p>
                  </a:txBody>
                  <a:tcPr>
                    <a:solidFill>
                      <a:srgbClr val="CCFFCC"/>
                    </a:solidFill>
                  </a:tcPr>
                </a:tc>
                <a:tc>
                  <a:txBody>
                    <a:bodyPr/>
                    <a:lstStyle/>
                    <a:p>
                      <a:r>
                        <a:rPr lang="en-US" dirty="0" smtClean="0"/>
                        <a:t>USF</a:t>
                      </a:r>
                      <a:endParaRPr lang="en-US" dirty="0"/>
                    </a:p>
                  </a:txBody>
                  <a:tcPr>
                    <a:solidFill>
                      <a:srgbClr val="CCFFCC"/>
                    </a:solidFill>
                  </a:tcPr>
                </a:tc>
              </a:tr>
            </a:tbl>
          </a:graphicData>
        </a:graphic>
      </p:graphicFrame>
    </p:spTree>
    <p:extLst>
      <p:ext uri="{BB962C8B-B14F-4D97-AF65-F5344CB8AC3E}">
        <p14:creationId xmlns:p14="http://schemas.microsoft.com/office/powerpoint/2010/main" val="381114408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Internet/network neutrality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Conceptualized by Tim Wu (Columbia U.) and others</a:t>
            </a:r>
          </a:p>
          <a:p>
            <a:pPr lvl="1"/>
            <a:r>
              <a:rPr lang="en-US" dirty="0" smtClean="0"/>
              <a:t>general notion of non-discrimination (“neutrality”)</a:t>
            </a:r>
          </a:p>
          <a:p>
            <a:pPr lvl="1"/>
            <a:r>
              <a:rPr lang="en-US" dirty="0" smtClean="0"/>
              <a:t>details differ</a:t>
            </a:r>
          </a:p>
          <a:p>
            <a:r>
              <a:rPr lang="en-US" dirty="0" smtClean="0"/>
              <a:t>Economic arguments</a:t>
            </a:r>
          </a:p>
          <a:p>
            <a:pPr lvl="1"/>
            <a:r>
              <a:rPr lang="en-US" dirty="0" smtClean="0"/>
              <a:t>foreclosure of new entrants</a:t>
            </a:r>
          </a:p>
          <a:p>
            <a:pPr lvl="1"/>
            <a:r>
              <a:rPr lang="en-US" dirty="0" smtClean="0"/>
              <a:t>vertical integration</a:t>
            </a:r>
          </a:p>
          <a:p>
            <a:r>
              <a:rPr lang="en-US" dirty="0" smtClean="0"/>
              <a:t>Non-economic arguments</a:t>
            </a:r>
          </a:p>
          <a:p>
            <a:pPr lvl="1"/>
            <a:r>
              <a:rPr lang="en-US" dirty="0" smtClean="0"/>
              <a:t>participation, personal expression, …</a:t>
            </a:r>
          </a:p>
          <a:p>
            <a:r>
              <a:rPr lang="en-US" dirty="0" smtClean="0"/>
              <a:t>Counter arguments</a:t>
            </a:r>
          </a:p>
          <a:p>
            <a:pPr lvl="1"/>
            <a:r>
              <a:rPr lang="en-US" dirty="0" smtClean="0"/>
              <a:t>free market interference</a:t>
            </a:r>
          </a:p>
          <a:p>
            <a:pPr lvl="1"/>
            <a:r>
              <a:rPr lang="en-US" dirty="0" err="1" smtClean="0"/>
              <a:t>disincents</a:t>
            </a:r>
            <a:r>
              <a:rPr lang="en-US" dirty="0" smtClean="0"/>
              <a:t> investment (uncertainty, implicit or explicit price regulation)</a:t>
            </a:r>
          </a:p>
          <a:p>
            <a:pPr lvl="1"/>
            <a:r>
              <a:rPr lang="en-US" dirty="0" smtClean="0"/>
              <a:t>lack of demonstrated harm</a:t>
            </a:r>
          </a:p>
          <a:p>
            <a:pPr lvl="1"/>
            <a:r>
              <a:rPr lang="en-US" dirty="0" smtClean="0"/>
              <a:t>anti-trust law as alternative</a:t>
            </a:r>
          </a:p>
          <a:p>
            <a:pPr lvl="1"/>
            <a:r>
              <a:rPr lang="en-US" dirty="0" smtClean="0"/>
              <a:t>1</a:t>
            </a:r>
            <a:r>
              <a:rPr lang="en-US" baseline="30000" dirty="0" smtClean="0"/>
              <a:t>st</a:t>
            </a:r>
            <a:r>
              <a:rPr lang="en-US" dirty="0" smtClean="0"/>
              <a:t> amendment arguments (ISP as speaker)</a:t>
            </a:r>
          </a:p>
          <a:p>
            <a:pPr lvl="1"/>
            <a:endParaRPr lang="en-US" dirty="0"/>
          </a:p>
        </p:txBody>
      </p:sp>
    </p:spTree>
    <p:extLst>
      <p:ext uri="{BB962C8B-B14F-4D97-AF65-F5344CB8AC3E}">
        <p14:creationId xmlns:p14="http://schemas.microsoft.com/office/powerpoint/2010/main" val="263355084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questions</a:t>
            </a:r>
            <a:endParaRPr lang="en-US" dirty="0"/>
          </a:p>
        </p:txBody>
      </p:sp>
      <p:sp>
        <p:nvSpPr>
          <p:cNvPr id="3" name="Content Placeholder 2"/>
          <p:cNvSpPr>
            <a:spLocks noGrp="1"/>
          </p:cNvSpPr>
          <p:nvPr>
            <p:ph idx="1"/>
          </p:nvPr>
        </p:nvSpPr>
        <p:spPr/>
        <p:txBody>
          <a:bodyPr/>
          <a:lstStyle/>
          <a:p>
            <a:r>
              <a:rPr lang="en-US" dirty="0" smtClean="0"/>
              <a:t>Different charges for different types of content?</a:t>
            </a:r>
          </a:p>
          <a:p>
            <a:r>
              <a:rPr lang="en-US" dirty="0" smtClean="0"/>
              <a:t>Block competing services (e.g., video or voice)?</a:t>
            </a:r>
          </a:p>
          <a:p>
            <a:r>
              <a:rPr lang="en-US" dirty="0" smtClean="0"/>
              <a:t>Provide quality of service</a:t>
            </a:r>
            <a:r>
              <a:rPr lang="en-US" dirty="0" smtClean="0"/>
              <a:t>?</a:t>
            </a:r>
          </a:p>
          <a:p>
            <a:pPr lvl="1"/>
            <a:r>
              <a:rPr lang="en-US" dirty="0" smtClean="0"/>
              <a:t>paid by content provider vs. paid by subscriber</a:t>
            </a:r>
            <a:endParaRPr lang="en-US" dirty="0" smtClean="0"/>
          </a:p>
          <a:p>
            <a:r>
              <a:rPr lang="en-US" dirty="0" smtClean="0"/>
              <a:t>Block spam or denial-of-service traffic?</a:t>
            </a:r>
          </a:p>
          <a:p>
            <a:r>
              <a:rPr lang="en-US" dirty="0" smtClean="0"/>
              <a:t>Prevent tethering except for a fee?</a:t>
            </a:r>
          </a:p>
          <a:p>
            <a:r>
              <a:rPr lang="en-US" dirty="0" smtClean="0"/>
              <a:t>Usage-based charging ($/GB)?</a:t>
            </a:r>
          </a:p>
          <a:p>
            <a:r>
              <a:rPr lang="en-US" dirty="0" smtClean="0"/>
              <a:t>Charge content providers?</a:t>
            </a:r>
          </a:p>
          <a:p>
            <a:endParaRPr lang="en-US" dirty="0"/>
          </a:p>
        </p:txBody>
      </p:sp>
    </p:spTree>
    <p:extLst>
      <p:ext uri="{BB962C8B-B14F-4D97-AF65-F5344CB8AC3E}">
        <p14:creationId xmlns:p14="http://schemas.microsoft.com/office/powerpoint/2010/main" val="1289646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high-profile cases</a:t>
            </a:r>
            <a:endParaRPr lang="en-US" dirty="0"/>
          </a:p>
        </p:txBody>
      </p:sp>
      <p:sp>
        <p:nvSpPr>
          <p:cNvPr id="3" name="Content Placeholder 2"/>
          <p:cNvSpPr>
            <a:spLocks noGrp="1"/>
          </p:cNvSpPr>
          <p:nvPr>
            <p:ph idx="1"/>
          </p:nvPr>
        </p:nvSpPr>
        <p:spPr/>
        <p:txBody>
          <a:bodyPr>
            <a:normAutofit/>
          </a:bodyPr>
          <a:lstStyle/>
          <a:p>
            <a:r>
              <a:rPr lang="en-US" dirty="0" smtClean="0"/>
              <a:t>Madison River (2005)</a:t>
            </a:r>
          </a:p>
          <a:p>
            <a:pPr lvl="1"/>
            <a:r>
              <a:rPr lang="en-US" dirty="0" smtClean="0"/>
              <a:t>DSL provider blocked SIP ports</a:t>
            </a:r>
          </a:p>
          <a:p>
            <a:pPr lvl="1"/>
            <a:r>
              <a:rPr lang="en-US" dirty="0" smtClean="0"/>
              <a:t>fined $15,000 by FCC</a:t>
            </a:r>
          </a:p>
          <a:p>
            <a:pPr lvl="1"/>
            <a:r>
              <a:rPr lang="en-US" dirty="0">
                <a:sym typeface="Wingdings"/>
              </a:rPr>
              <a:t>based on Section 201 “just and reasonable</a:t>
            </a:r>
            <a:r>
              <a:rPr lang="en-US" dirty="0" smtClean="0">
                <a:sym typeface="Wingdings"/>
              </a:rPr>
              <a:t>”</a:t>
            </a:r>
            <a:endParaRPr lang="en-US" dirty="0" smtClean="0"/>
          </a:p>
          <a:p>
            <a:r>
              <a:rPr lang="en-US" dirty="0" smtClean="0"/>
              <a:t>Comcast (late 2007)</a:t>
            </a:r>
          </a:p>
          <a:p>
            <a:pPr lvl="1"/>
            <a:r>
              <a:rPr lang="en-US" dirty="0" smtClean="0"/>
              <a:t>insert TCP RST into </a:t>
            </a:r>
            <a:r>
              <a:rPr lang="en-US" dirty="0" err="1" smtClean="0"/>
              <a:t>BitTorrent</a:t>
            </a:r>
            <a:r>
              <a:rPr lang="en-US" dirty="0" smtClean="0"/>
              <a:t> traffic</a:t>
            </a:r>
          </a:p>
          <a:p>
            <a:pPr lvl="1"/>
            <a:r>
              <a:rPr lang="en-US" dirty="0" smtClean="0"/>
              <a:t>later overturned on appeal in DC Circuit Court</a:t>
            </a:r>
          </a:p>
          <a:p>
            <a:r>
              <a:rPr lang="en-US" dirty="0" smtClean="0"/>
              <a:t>RCN (2009): P2P</a:t>
            </a:r>
          </a:p>
          <a:p>
            <a:r>
              <a:rPr lang="en-US" dirty="0" smtClean="0"/>
              <a:t>Various mobile </a:t>
            </a:r>
            <a:r>
              <a:rPr lang="en-US" dirty="0" smtClean="0"/>
              <a:t>operators: payment, </a:t>
            </a:r>
            <a:r>
              <a:rPr lang="en-US" dirty="0" err="1" smtClean="0"/>
              <a:t>FaceTime</a:t>
            </a:r>
            <a:endParaRPr lang="en-US" dirty="0" smtClean="0"/>
          </a:p>
          <a:p>
            <a:r>
              <a:rPr lang="en-US" dirty="0" smtClean="0"/>
              <a:t>Comcast vs. Level 3 (2010, in dispute) - interconnection</a:t>
            </a:r>
          </a:p>
          <a:p>
            <a:r>
              <a:rPr lang="en-US" dirty="0" smtClean="0"/>
              <a:t>Comcast, Verizon, AT&amp;T, … vs. Netflix</a:t>
            </a:r>
            <a:endParaRPr lang="en-US" dirty="0"/>
          </a:p>
        </p:txBody>
      </p:sp>
    </p:spTree>
    <p:extLst>
      <p:ext uri="{BB962C8B-B14F-4D97-AF65-F5344CB8AC3E}">
        <p14:creationId xmlns:p14="http://schemas.microsoft.com/office/powerpoint/2010/main" val="261023392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definitions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Telecommunications</a:t>
            </a:r>
            <a:r>
              <a:rPr lang="en-US" dirty="0" smtClean="0"/>
              <a:t> = the </a:t>
            </a:r>
            <a:r>
              <a:rPr lang="en-US" dirty="0"/>
              <a:t>transmission, between and among points specified by the user, of information of the user's choosing, without change in the form or content of the information as sent and received. (47 U.S.C. § 153(43</a:t>
            </a:r>
            <a:r>
              <a:rPr lang="en-US" dirty="0" smtClean="0"/>
              <a:t>))</a:t>
            </a:r>
          </a:p>
          <a:p>
            <a:r>
              <a:rPr lang="en-US" b="1" dirty="0"/>
              <a:t>Telecommunications </a:t>
            </a:r>
            <a:r>
              <a:rPr lang="en-US" b="1" dirty="0" smtClean="0"/>
              <a:t>service</a:t>
            </a:r>
            <a:r>
              <a:rPr lang="en-US" dirty="0"/>
              <a:t> </a:t>
            </a:r>
            <a:r>
              <a:rPr lang="en-US" dirty="0" smtClean="0"/>
              <a:t> = “the </a:t>
            </a:r>
            <a:r>
              <a:rPr lang="en-US" dirty="0"/>
              <a:t>offering of telecommunications for a fee directly to the public, or to such classes of users as to be effectively available directly to the public, regardless of the facilities used." 47 USC § 153(46) (1999</a:t>
            </a:r>
            <a:r>
              <a:rPr lang="en-US" dirty="0" smtClean="0"/>
              <a:t>)</a:t>
            </a:r>
          </a:p>
          <a:p>
            <a:r>
              <a:rPr lang="en-US" dirty="0" smtClean="0"/>
              <a:t>Information service = users of telecommunication services</a:t>
            </a:r>
          </a:p>
          <a:p>
            <a:r>
              <a:rPr lang="en-US" dirty="0" smtClean="0"/>
              <a:t>cf. Basic vs. </a:t>
            </a:r>
            <a:r>
              <a:rPr lang="en-US" dirty="0"/>
              <a:t>e</a:t>
            </a:r>
            <a:r>
              <a:rPr lang="en-US" dirty="0" smtClean="0"/>
              <a:t>nhanced service (CI)</a:t>
            </a:r>
          </a:p>
          <a:p>
            <a:pPr lvl="1"/>
            <a:r>
              <a:rPr lang="en-US" b="1" dirty="0"/>
              <a:t>Basic </a:t>
            </a:r>
            <a:r>
              <a:rPr lang="en-US" b="1" dirty="0" smtClean="0"/>
              <a:t>telecommunications</a:t>
            </a:r>
            <a:r>
              <a:rPr lang="en-US" dirty="0" smtClean="0"/>
              <a:t>: "</a:t>
            </a:r>
            <a:r>
              <a:rPr lang="en-US" dirty="0"/>
              <a:t>the offering of a pure transmission capability over a communications path that is virtually transparent in terms of its interaction with customer supplied information</a:t>
            </a:r>
            <a:r>
              <a:rPr lang="en-US" dirty="0" smtClean="0"/>
              <a:t>.”</a:t>
            </a:r>
          </a:p>
          <a:p>
            <a:pPr lvl="1"/>
            <a:r>
              <a:rPr lang="en-US" b="1" dirty="0" smtClean="0"/>
              <a:t>Enhanced</a:t>
            </a:r>
            <a:r>
              <a:rPr lang="en-US" dirty="0" smtClean="0"/>
              <a:t>: everything else</a:t>
            </a:r>
            <a:endParaRPr lang="en-US" dirty="0"/>
          </a:p>
        </p:txBody>
      </p:sp>
      <p:sp>
        <p:nvSpPr>
          <p:cNvPr id="4" name="Footer Placeholder 3"/>
          <p:cNvSpPr>
            <a:spLocks noGrp="1"/>
          </p:cNvSpPr>
          <p:nvPr>
            <p:ph type="ftr" sz="quarter" idx="11"/>
          </p:nvPr>
        </p:nvSpPr>
        <p:spPr/>
        <p:txBody>
          <a:bodyPr/>
          <a:lstStyle/>
          <a:p>
            <a:r>
              <a:rPr lang="en-US" smtClean="0"/>
              <a:t>ITEP OI</a:t>
            </a:r>
            <a:endParaRPr lang="en-US"/>
          </a:p>
        </p:txBody>
      </p:sp>
    </p:spTree>
    <p:extLst>
      <p:ext uri="{BB962C8B-B14F-4D97-AF65-F5344CB8AC3E}">
        <p14:creationId xmlns:p14="http://schemas.microsoft.com/office/powerpoint/2010/main" val="2434424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6292850" y="1828800"/>
            <a:ext cx="2819400" cy="43434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0" name="Rounded Rectangle 9"/>
          <p:cNvSpPr/>
          <p:nvPr/>
        </p:nvSpPr>
        <p:spPr>
          <a:xfrm>
            <a:off x="3276600" y="1828800"/>
            <a:ext cx="2819400" cy="4343400"/>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a:p>
        </p:txBody>
      </p:sp>
      <p:sp>
        <p:nvSpPr>
          <p:cNvPr id="9" name="Rounded Rectangle 8"/>
          <p:cNvSpPr/>
          <p:nvPr/>
        </p:nvSpPr>
        <p:spPr>
          <a:xfrm>
            <a:off x="228600" y="1828800"/>
            <a:ext cx="2819400" cy="43434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2" name="Title 1"/>
          <p:cNvSpPr>
            <a:spLocks noGrp="1"/>
          </p:cNvSpPr>
          <p:nvPr>
            <p:ph type="title"/>
          </p:nvPr>
        </p:nvSpPr>
        <p:spPr/>
        <p:txBody>
          <a:bodyPr/>
          <a:lstStyle/>
          <a:p>
            <a:pPr eaLnBrk="1" hangingPunct="1">
              <a:defRPr/>
            </a:pPr>
            <a:r>
              <a:rPr lang="en-US" dirty="0" smtClean="0"/>
              <a:t>Natural evolution</a:t>
            </a:r>
            <a:endParaRPr lang="en-US" dirty="0"/>
          </a:p>
        </p:txBody>
      </p:sp>
      <p:pic>
        <p:nvPicPr>
          <p:cNvPr id="19461" name="Picture 2"/>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381000" y="22860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352800" y="21336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4"/>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34200" y="2590800"/>
            <a:ext cx="1468438"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5"/>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1219200" y="4800600"/>
            <a:ext cx="10668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6"/>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4419600" y="4800600"/>
            <a:ext cx="6985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7"/>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7162800" y="4038600"/>
            <a:ext cx="9540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Date Placeholder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6246B8F1-E65E-A64E-8228-10F9807A3A09}" type="datetime1">
              <a:rPr lang="en-US" sz="1200">
                <a:solidFill>
                  <a:srgbClr val="FFFFFF"/>
                </a:solidFill>
                <a:cs typeface="Arial" charset="0"/>
              </a:rPr>
              <a:pPr eaLnBrk="1" hangingPunct="1"/>
              <a:t>4/14/15</a:t>
            </a:fld>
            <a:endParaRPr lang="en-US" sz="1200">
              <a:solidFill>
                <a:srgbClr val="FFFFFF"/>
              </a:solidFill>
              <a:cs typeface="Arial" charset="0"/>
            </a:endParaRPr>
          </a:p>
        </p:txBody>
      </p:sp>
      <p:sp>
        <p:nvSpPr>
          <p:cNvPr id="19468" name="Footer Placeholder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FFFFFF"/>
                </a:solidFill>
                <a:cs typeface="Arial" charset="0"/>
              </a:rPr>
              <a:t>IoT</a:t>
            </a:r>
          </a:p>
        </p:txBody>
      </p:sp>
      <p:sp>
        <p:nvSpPr>
          <p:cNvPr id="19469" name="Slide Number Placeholder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EA29E50F-3EBE-3842-8324-DF555E14C50A}" type="slidenum">
              <a:rPr lang="en-US" sz="1400">
                <a:solidFill>
                  <a:srgbClr val="FFFFFF"/>
                </a:solidFill>
                <a:cs typeface="Arial" charset="0"/>
              </a:rPr>
              <a:pPr eaLnBrk="1" hangingPunct="1"/>
              <a:t>4</a:t>
            </a:fld>
            <a:endParaRPr lang="en-US" sz="1400">
              <a:solidFill>
                <a:srgbClr val="FFFFFF"/>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 rules: definition</a:t>
            </a:r>
            <a:endParaRPr lang="en-US" dirty="0"/>
          </a:p>
        </p:txBody>
      </p:sp>
      <p:sp>
        <p:nvSpPr>
          <p:cNvPr id="3" name="Content Placeholder 2"/>
          <p:cNvSpPr>
            <a:spLocks noGrp="1"/>
          </p:cNvSpPr>
          <p:nvPr>
            <p:ph idx="1"/>
          </p:nvPr>
        </p:nvSpPr>
        <p:spPr/>
        <p:txBody>
          <a:bodyPr>
            <a:normAutofit lnSpcReduction="10000"/>
          </a:bodyPr>
          <a:lstStyle/>
          <a:p>
            <a:r>
              <a:rPr lang="en-US" i="1" dirty="0">
                <a:solidFill>
                  <a:srgbClr val="800000"/>
                </a:solidFill>
              </a:rPr>
              <a:t>Broadband Internet access service</a:t>
            </a:r>
            <a:r>
              <a:rPr lang="en-US" dirty="0"/>
              <a:t>. A mass-market retail service by wire or radio that provides the capability to transmit data to and receive data </a:t>
            </a:r>
            <a:r>
              <a:rPr lang="en-US" b="1" dirty="0"/>
              <a:t>from all or substantially all Internet endpoints</a:t>
            </a:r>
            <a:r>
              <a:rPr lang="en-US" dirty="0"/>
              <a:t>, including any capabilities that are incidental to and enable the operation of the communications service, but excluding dial-up Internet access service</a:t>
            </a:r>
            <a:r>
              <a:rPr lang="en-US" dirty="0" smtClean="0"/>
              <a:t>.</a:t>
            </a:r>
          </a:p>
          <a:p>
            <a:r>
              <a:rPr lang="en-US" i="1" dirty="0" smtClean="0">
                <a:solidFill>
                  <a:srgbClr val="800000"/>
                </a:solidFill>
              </a:rPr>
              <a:t>Public Switched Network</a:t>
            </a:r>
            <a:r>
              <a:rPr lang="en-US" dirty="0" smtClean="0"/>
              <a:t>. The network that includes any common carrier switched network, whether by wire or radio, including local exchange carriers, interexchange carriers, and mobile service providers, </a:t>
            </a:r>
            <a:r>
              <a:rPr lang="en-US" b="1" dirty="0" smtClean="0"/>
              <a:t>that uses the North American Numbering Plan, or public IP addresses</a:t>
            </a:r>
            <a:r>
              <a:rPr lang="en-US" dirty="0" smtClean="0"/>
              <a:t>, in connection with the provision of </a:t>
            </a:r>
            <a:r>
              <a:rPr lang="en-US" b="1" dirty="0" smtClean="0"/>
              <a:t>switched services</a:t>
            </a:r>
            <a:r>
              <a:rPr lang="en-US" dirty="0" smtClean="0"/>
              <a:t>.</a:t>
            </a:r>
          </a:p>
          <a:p>
            <a:endParaRPr lang="en-US" dirty="0"/>
          </a:p>
          <a:p>
            <a:endParaRPr lang="en-US" dirty="0"/>
          </a:p>
        </p:txBody>
      </p:sp>
    </p:spTree>
    <p:extLst>
      <p:ext uri="{BB962C8B-B14F-4D97-AF65-F5344CB8AC3E}">
        <p14:creationId xmlns:p14="http://schemas.microsoft.com/office/powerpoint/2010/main" val="1717768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 rules: no blocking, no throttling</a:t>
            </a:r>
            <a:endParaRPr lang="en-US" dirty="0"/>
          </a:p>
        </p:txBody>
      </p:sp>
      <p:sp>
        <p:nvSpPr>
          <p:cNvPr id="3" name="Content Placeholder 2"/>
          <p:cNvSpPr>
            <a:spLocks noGrp="1"/>
          </p:cNvSpPr>
          <p:nvPr>
            <p:ph idx="1"/>
          </p:nvPr>
        </p:nvSpPr>
        <p:spPr/>
        <p:txBody>
          <a:bodyPr>
            <a:normAutofit/>
          </a:bodyPr>
          <a:lstStyle/>
          <a:p>
            <a:r>
              <a:rPr lang="en-US" dirty="0"/>
              <a:t>A person engaged in the provision of broadband Internet access service</a:t>
            </a:r>
            <a:r>
              <a:rPr lang="en-US" dirty="0" smtClean="0"/>
              <a:t>, …, </a:t>
            </a:r>
            <a:r>
              <a:rPr lang="en-US" dirty="0"/>
              <a:t>shall </a:t>
            </a:r>
            <a:r>
              <a:rPr lang="en-US" b="1" dirty="0"/>
              <a:t>not block lawful content, applications, services, or non-harmful devices</a:t>
            </a:r>
            <a:r>
              <a:rPr lang="en-US" dirty="0"/>
              <a:t>, subject to reasonable network management</a:t>
            </a:r>
            <a:r>
              <a:rPr lang="en-US" dirty="0" smtClean="0"/>
              <a:t>.</a:t>
            </a:r>
          </a:p>
          <a:p>
            <a:r>
              <a:rPr lang="en-US" dirty="0" smtClean="0"/>
              <a:t>…</a:t>
            </a:r>
            <a:r>
              <a:rPr lang="en-US" dirty="0" smtClean="0"/>
              <a:t>, </a:t>
            </a:r>
            <a:r>
              <a:rPr lang="en-US" b="1" dirty="0"/>
              <a:t>shall not impair or degrade lawful Internet traffic on the basis of Internet content, application, or service, or use of a non-harmful device</a:t>
            </a:r>
            <a:r>
              <a:rPr lang="en-US" dirty="0"/>
              <a:t>, subject to reasonable network management</a:t>
            </a:r>
            <a:r>
              <a:rPr lang="en-US" dirty="0" smtClean="0"/>
              <a:t>.</a:t>
            </a:r>
          </a:p>
          <a:p>
            <a:endParaRPr lang="en-US" dirty="0"/>
          </a:p>
          <a:p>
            <a:endParaRPr lang="en-US" dirty="0"/>
          </a:p>
          <a:p>
            <a:endParaRPr lang="en-US" dirty="0"/>
          </a:p>
        </p:txBody>
      </p:sp>
    </p:spTree>
    <p:extLst>
      <p:ext uri="{BB962C8B-B14F-4D97-AF65-F5344CB8AC3E}">
        <p14:creationId xmlns:p14="http://schemas.microsoft.com/office/powerpoint/2010/main" val="37154206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 rules: no paid prioritization</a:t>
            </a:r>
            <a:endParaRPr lang="en-US" dirty="0"/>
          </a:p>
        </p:txBody>
      </p:sp>
      <p:sp>
        <p:nvSpPr>
          <p:cNvPr id="3" name="Content Placeholder 2"/>
          <p:cNvSpPr>
            <a:spLocks noGrp="1"/>
          </p:cNvSpPr>
          <p:nvPr>
            <p:ph idx="1"/>
          </p:nvPr>
        </p:nvSpPr>
        <p:spPr/>
        <p:txBody>
          <a:bodyPr>
            <a:normAutofit fontScale="92500"/>
          </a:bodyPr>
          <a:lstStyle/>
          <a:p>
            <a:pPr marL="457200" indent="-457200">
              <a:buFont typeface="+mj-lt"/>
              <a:buAutoNum type="alphaLcPeriod"/>
            </a:pPr>
            <a:r>
              <a:rPr lang="en-US" dirty="0" smtClean="0"/>
              <a:t>A </a:t>
            </a:r>
            <a:r>
              <a:rPr lang="en-US" dirty="0"/>
              <a:t>person engaged in the provision of broadband Internet access service</a:t>
            </a:r>
            <a:r>
              <a:rPr lang="en-US" dirty="0" smtClean="0"/>
              <a:t>, …, </a:t>
            </a:r>
            <a:r>
              <a:rPr lang="en-US" dirty="0"/>
              <a:t>shall not engage in </a:t>
            </a:r>
            <a:r>
              <a:rPr lang="en-US" b="1" dirty="0">
                <a:solidFill>
                  <a:srgbClr val="3366FF"/>
                </a:solidFill>
              </a:rPr>
              <a:t>paid prioritization</a:t>
            </a:r>
            <a:r>
              <a:rPr lang="en-US" dirty="0"/>
              <a:t>. </a:t>
            </a:r>
          </a:p>
          <a:p>
            <a:pPr marL="457200" indent="-457200">
              <a:buFont typeface="+mj-lt"/>
              <a:buAutoNum type="alphaLcPeriod"/>
            </a:pPr>
            <a:r>
              <a:rPr lang="en-US" dirty="0" smtClean="0"/>
              <a:t>“</a:t>
            </a:r>
            <a:r>
              <a:rPr lang="en-US" dirty="0"/>
              <a:t>Paid prioritization” refers to the management of a broadband provider’s network to directly or indirectly favor some traffic over other traffic, including through use of techniques such as traffic shaping, prioritization, resource reservation, or other forms of preferential traffic management, </a:t>
            </a:r>
            <a:r>
              <a:rPr lang="en-US" i="1" dirty="0"/>
              <a:t>either (a) in exchange for consideration (monetary or otherwise) from a third party, or (b) to benefit an affiliated entity</a:t>
            </a:r>
            <a:r>
              <a:rPr lang="en-US" dirty="0" smtClean="0"/>
              <a:t>.</a:t>
            </a:r>
          </a:p>
          <a:p>
            <a:pPr marL="457200" indent="-457200">
              <a:buFont typeface="+mj-lt"/>
              <a:buAutoNum type="alphaLcPeriod"/>
            </a:pPr>
            <a:r>
              <a:rPr lang="en-US" dirty="0" smtClean="0"/>
              <a:t>The </a:t>
            </a:r>
            <a:r>
              <a:rPr lang="en-US" dirty="0"/>
              <a:t>Commission may waive the ban on paid prioritization only if the petitioner demonstrates that the practice would provide some significant public interest benefit and would not harm the open nature of the Internet</a:t>
            </a:r>
            <a:r>
              <a:rPr lang="en-US" dirty="0" smtClean="0"/>
              <a:t>.</a:t>
            </a:r>
            <a:endParaRPr lang="en-US" dirty="0"/>
          </a:p>
          <a:p>
            <a:endParaRPr lang="en-US" dirty="0"/>
          </a:p>
        </p:txBody>
      </p:sp>
    </p:spTree>
    <p:extLst>
      <p:ext uri="{BB962C8B-B14F-4D97-AF65-F5344CB8AC3E}">
        <p14:creationId xmlns:p14="http://schemas.microsoft.com/office/powerpoint/2010/main" val="1235196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 general conduct rule</a:t>
            </a:r>
            <a:endParaRPr lang="en-US" dirty="0"/>
          </a:p>
        </p:txBody>
      </p:sp>
      <p:sp>
        <p:nvSpPr>
          <p:cNvPr id="3" name="Content Placeholder 2"/>
          <p:cNvSpPr>
            <a:spLocks noGrp="1"/>
          </p:cNvSpPr>
          <p:nvPr>
            <p:ph idx="1"/>
          </p:nvPr>
        </p:nvSpPr>
        <p:spPr/>
        <p:txBody>
          <a:bodyPr/>
          <a:lstStyle/>
          <a:p>
            <a:r>
              <a:rPr lang="en-US" dirty="0"/>
              <a:t>Any person engaged in the provision of broadband Internet access service</a:t>
            </a:r>
            <a:r>
              <a:rPr lang="en-US" dirty="0" smtClean="0"/>
              <a:t>, …, </a:t>
            </a:r>
            <a:r>
              <a:rPr lang="en-US" b="1" dirty="0"/>
              <a:t>shall not unreasonably interfere with or unreasonably disadvantage </a:t>
            </a:r>
            <a:r>
              <a:rPr lang="en-US" dirty="0"/>
              <a:t>(</a:t>
            </a:r>
            <a:r>
              <a:rPr lang="en-US" dirty="0" err="1"/>
              <a:t>i</a:t>
            </a:r>
            <a:r>
              <a:rPr lang="en-US" dirty="0"/>
              <a:t>) end users’ ability to select, access, and use broadband Internet access service or the lawful Internet content, applications, services, or devices of their choice, or (ii) edge providers’ ability to make lawful content, applications, services, or devices available to end users. Reasonable network management shall not be considered a violation of this rule</a:t>
            </a:r>
            <a:r>
              <a:rPr lang="en-US" dirty="0" smtClean="0"/>
              <a:t>.</a:t>
            </a:r>
            <a:endParaRPr lang="en-US" dirty="0"/>
          </a:p>
        </p:txBody>
      </p:sp>
    </p:spTree>
    <p:extLst>
      <p:ext uri="{BB962C8B-B14F-4D97-AF65-F5344CB8AC3E}">
        <p14:creationId xmlns:p14="http://schemas.microsoft.com/office/powerpoint/2010/main" val="1909469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CPS, WSN &amp; </a:t>
            </a:r>
            <a:r>
              <a:rPr lang="en-US" dirty="0" err="1" smtClean="0"/>
              <a:t>IoT</a:t>
            </a:r>
            <a:r>
              <a:rPr lang="en-US" dirty="0" smtClean="0"/>
              <a:t> challenges</a:t>
            </a:r>
            <a:endParaRPr lang="en-US" dirty="0"/>
          </a:p>
        </p:txBody>
      </p:sp>
      <p:sp>
        <p:nvSpPr>
          <p:cNvPr id="3" name="Date Placeholder 2"/>
          <p:cNvSpPr>
            <a:spLocks noGrp="1"/>
          </p:cNvSpPr>
          <p:nvPr>
            <p:ph type="dt" sz="half" idx="10"/>
          </p:nvPr>
        </p:nvSpPr>
        <p:spPr/>
        <p:txBody>
          <a:bodyPr/>
          <a:lstStyle/>
          <a:p>
            <a:pPr>
              <a:defRPr/>
            </a:pPr>
            <a:fld id="{865997D8-CB07-9E45-8A4C-25553A389CA6}" type="datetime1">
              <a:rPr lang="en-US" smtClean="0"/>
              <a:pPr>
                <a:defRPr/>
              </a:pPr>
              <a:t>4/14/15</a:t>
            </a:fld>
            <a:endParaRPr lang="en-US"/>
          </a:p>
        </p:txBody>
      </p:sp>
      <p:sp>
        <p:nvSpPr>
          <p:cNvPr id="4" name="Footer Placeholder 3"/>
          <p:cNvSpPr>
            <a:spLocks noGrp="1"/>
          </p:cNvSpPr>
          <p:nvPr>
            <p:ph type="ftr" sz="quarter" idx="11"/>
          </p:nvPr>
        </p:nvSpPr>
        <p:spPr/>
        <p:txBody>
          <a:bodyPr/>
          <a:lstStyle/>
          <a:p>
            <a:pPr>
              <a:defRPr/>
            </a:pPr>
            <a:r>
              <a:rPr lang="en-US" smtClean="0"/>
              <a:t>IoT</a:t>
            </a:r>
            <a:endParaRPr lang="en-US"/>
          </a:p>
        </p:txBody>
      </p:sp>
      <p:sp>
        <p:nvSpPr>
          <p:cNvPr id="5" name="Slide Number Placeholder 4"/>
          <p:cNvSpPr>
            <a:spLocks noGrp="1"/>
          </p:cNvSpPr>
          <p:nvPr>
            <p:ph type="sldNum" sz="quarter" idx="12"/>
          </p:nvPr>
        </p:nvSpPr>
        <p:spPr/>
        <p:txBody>
          <a:bodyPr/>
          <a:lstStyle/>
          <a:p>
            <a:pPr>
              <a:defRPr/>
            </a:pPr>
            <a:fld id="{C29D5436-6D28-D54D-BCF8-A38B4DB6D7DF}" type="slidenum">
              <a:rPr lang="en-US" smtClean="0"/>
              <a:pPr>
                <a:defRPr/>
              </a:pPr>
              <a:t>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766292159"/>
              </p:ext>
            </p:extLst>
          </p:nvPr>
        </p:nvGraphicFramePr>
        <p:xfrm>
          <a:off x="685800" y="1981200"/>
          <a:ext cx="7924800" cy="3114039"/>
        </p:xfrm>
        <a:graphic>
          <a:graphicData uri="http://schemas.openxmlformats.org/drawingml/2006/table">
            <a:tbl>
              <a:tblPr firstRow="1" firstCol="1" bandRow="1">
                <a:tableStyleId>{69C7853C-536D-4A76-A0AE-DD22124D55A5}</a:tableStyleId>
              </a:tblPr>
              <a:tblGrid>
                <a:gridCol w="1066800"/>
                <a:gridCol w="1676400"/>
                <a:gridCol w="1828800"/>
                <a:gridCol w="1767840"/>
                <a:gridCol w="1584960"/>
              </a:tblGrid>
              <a:tr h="370840">
                <a:tc>
                  <a:txBody>
                    <a:bodyPr/>
                    <a:lstStyle/>
                    <a:p>
                      <a:endParaRPr lang="en-US" dirty="0"/>
                    </a:p>
                  </a:txBody>
                  <a:tcPr/>
                </a:tc>
                <a:tc>
                  <a:txBody>
                    <a:bodyPr/>
                    <a:lstStyle/>
                    <a:p>
                      <a:r>
                        <a:rPr lang="en-US" dirty="0" smtClean="0"/>
                        <a:t>Node</a:t>
                      </a:r>
                      <a:endParaRPr lang="en-US" dirty="0"/>
                    </a:p>
                  </a:txBody>
                  <a:tcPr/>
                </a:tc>
                <a:tc>
                  <a:txBody>
                    <a:bodyPr/>
                    <a:lstStyle/>
                    <a:p>
                      <a:r>
                        <a:rPr lang="en-US" dirty="0" smtClean="0"/>
                        <a:t>Network</a:t>
                      </a:r>
                      <a:endParaRPr lang="en-US" dirty="0"/>
                    </a:p>
                  </a:txBody>
                  <a:tcPr/>
                </a:tc>
                <a:tc>
                  <a:txBody>
                    <a:bodyPr/>
                    <a:lstStyle/>
                    <a:p>
                      <a:r>
                        <a:rPr lang="en-US" dirty="0" smtClean="0"/>
                        <a:t>Program</a:t>
                      </a:r>
                      <a:endParaRPr lang="en-US" dirty="0"/>
                    </a:p>
                  </a:txBody>
                  <a:tcPr/>
                </a:tc>
                <a:tc>
                  <a:txBody>
                    <a:bodyPr/>
                    <a:lstStyle/>
                    <a:p>
                      <a:r>
                        <a:rPr lang="en-US" dirty="0" smtClean="0"/>
                        <a:t>Example</a:t>
                      </a:r>
                      <a:endParaRPr lang="en-US" dirty="0"/>
                    </a:p>
                  </a:txBody>
                  <a:tcPr/>
                </a:tc>
              </a:tr>
              <a:tr h="370840">
                <a:tc>
                  <a:txBody>
                    <a:bodyPr/>
                    <a:lstStyle/>
                    <a:p>
                      <a:r>
                        <a:rPr lang="en-US" dirty="0" err="1" smtClean="0"/>
                        <a:t>IoT</a:t>
                      </a:r>
                      <a:endParaRPr lang="en-US" dirty="0"/>
                    </a:p>
                  </a:txBody>
                  <a:tcPr/>
                </a:tc>
                <a:tc>
                  <a:txBody>
                    <a:bodyPr/>
                    <a:lstStyle/>
                    <a:p>
                      <a:r>
                        <a:rPr lang="en-US" dirty="0" smtClean="0"/>
                        <a:t>re-usability</a:t>
                      </a:r>
                      <a:endParaRPr lang="en-US" dirty="0"/>
                    </a:p>
                  </a:txBody>
                  <a:tcPr/>
                </a:tc>
                <a:tc>
                  <a:txBody>
                    <a:bodyPr/>
                    <a:lstStyle/>
                    <a:p>
                      <a:r>
                        <a:rPr lang="en-US" dirty="0" smtClean="0"/>
                        <a:t>interoperability</a:t>
                      </a:r>
                      <a:endParaRPr lang="en-US" dirty="0"/>
                    </a:p>
                  </a:txBody>
                  <a:tcPr/>
                </a:tc>
                <a:tc>
                  <a:txBody>
                    <a:bodyPr/>
                    <a:lstStyle/>
                    <a:p>
                      <a:r>
                        <a:rPr lang="en-US" dirty="0" smtClean="0"/>
                        <a:t>heterogeneous &amp; loosely coupled</a:t>
                      </a:r>
                      <a:endParaRPr lang="en-US" dirty="0"/>
                    </a:p>
                  </a:txBody>
                  <a:tcPr/>
                </a:tc>
                <a:tc>
                  <a:txBody>
                    <a:bodyPr/>
                    <a:lstStyle/>
                    <a:p>
                      <a:r>
                        <a:rPr lang="en-US" dirty="0" smtClean="0"/>
                        <a:t>VoIP</a:t>
                      </a:r>
                    </a:p>
                    <a:p>
                      <a:r>
                        <a:rPr lang="en-US" dirty="0" smtClean="0"/>
                        <a:t>thermostat</a:t>
                      </a:r>
                      <a:endParaRPr lang="en-US" dirty="0"/>
                    </a:p>
                  </a:txBody>
                  <a:tcPr/>
                </a:tc>
              </a:tr>
              <a:tr h="370840">
                <a:tc>
                  <a:txBody>
                    <a:bodyPr/>
                    <a:lstStyle/>
                    <a:p>
                      <a:r>
                        <a:rPr lang="en-US" dirty="0" smtClean="0"/>
                        <a:t>CPS</a:t>
                      </a:r>
                      <a:endParaRPr lang="en-US" dirty="0"/>
                    </a:p>
                  </a:txBody>
                  <a:tcPr/>
                </a:tc>
                <a:tc>
                  <a:txBody>
                    <a:bodyPr/>
                    <a:lstStyle/>
                    <a:p>
                      <a:r>
                        <a:rPr lang="en-US" dirty="0" smtClean="0"/>
                        <a:t>real-time guarantees</a:t>
                      </a:r>
                      <a:endParaRPr lang="en-US" dirty="0"/>
                    </a:p>
                  </a:txBody>
                  <a:tcPr/>
                </a:tc>
                <a:tc>
                  <a:txBody>
                    <a:bodyPr/>
                    <a:lstStyle/>
                    <a:p>
                      <a:r>
                        <a:rPr lang="en-US" dirty="0" smtClean="0"/>
                        <a:t>predictability</a:t>
                      </a:r>
                      <a:r>
                        <a:rPr lang="en-US" baseline="0" dirty="0" smtClean="0"/>
                        <a:t> &amp; redundancy</a:t>
                      </a:r>
                      <a:endParaRPr lang="en-US" dirty="0"/>
                    </a:p>
                  </a:txBody>
                  <a:tcPr/>
                </a:tc>
                <a:tc>
                  <a:txBody>
                    <a:bodyPr/>
                    <a:lstStyle/>
                    <a:p>
                      <a:r>
                        <a:rPr lang="en-US" dirty="0" smtClean="0"/>
                        <a:t>model verification</a:t>
                      </a:r>
                      <a:endParaRPr lang="en-US" dirty="0"/>
                    </a:p>
                  </a:txBody>
                  <a:tcPr/>
                </a:tc>
                <a:tc>
                  <a:txBody>
                    <a:bodyPr/>
                    <a:lstStyle/>
                    <a:p>
                      <a:r>
                        <a:rPr lang="en-US" dirty="0" smtClean="0"/>
                        <a:t>avionics</a:t>
                      </a:r>
                    </a:p>
                    <a:p>
                      <a:r>
                        <a:rPr lang="en-US" dirty="0" smtClean="0"/>
                        <a:t>industrial</a:t>
                      </a:r>
                      <a:r>
                        <a:rPr lang="en-US" baseline="0" dirty="0" smtClean="0"/>
                        <a:t> control</a:t>
                      </a:r>
                      <a:endParaRPr lang="en-US" dirty="0"/>
                    </a:p>
                  </a:txBody>
                  <a:tcPr/>
                </a:tc>
              </a:tr>
              <a:tr h="370840">
                <a:tc>
                  <a:txBody>
                    <a:bodyPr/>
                    <a:lstStyle/>
                    <a:p>
                      <a:r>
                        <a:rPr lang="en-US" dirty="0" smtClean="0"/>
                        <a:t>WSN</a:t>
                      </a:r>
                      <a:endParaRPr lang="en-US" dirty="0"/>
                    </a:p>
                  </a:txBody>
                  <a:tcPr/>
                </a:tc>
                <a:tc>
                  <a:txBody>
                    <a:bodyPr/>
                    <a:lstStyle/>
                    <a:p>
                      <a:r>
                        <a:rPr lang="en-US" dirty="0" smtClean="0"/>
                        <a:t>energy</a:t>
                      </a:r>
                      <a:r>
                        <a:rPr lang="en-US" baseline="0" dirty="0" smtClean="0"/>
                        <a:t> efficiency</a:t>
                      </a:r>
                      <a:endParaRPr lang="en-US" dirty="0"/>
                    </a:p>
                  </a:txBody>
                  <a:tcPr/>
                </a:tc>
                <a:tc>
                  <a:txBody>
                    <a:bodyPr/>
                    <a:lstStyle/>
                    <a:p>
                      <a:r>
                        <a:rPr lang="en-US" dirty="0" smtClean="0"/>
                        <a:t>minimize communication</a:t>
                      </a:r>
                      <a:endParaRPr lang="en-US" dirty="0"/>
                    </a:p>
                  </a:txBody>
                  <a:tcPr/>
                </a:tc>
                <a:tc>
                  <a:txBody>
                    <a:bodyPr/>
                    <a:lstStyle/>
                    <a:p>
                      <a:r>
                        <a:rPr lang="en-US" dirty="0" smtClean="0"/>
                        <a:t>homogeneous</a:t>
                      </a:r>
                    </a:p>
                    <a:p>
                      <a:r>
                        <a:rPr lang="en-US" dirty="0" smtClean="0"/>
                        <a:t>minimal OS</a:t>
                      </a:r>
                      <a:endParaRPr lang="en-US" dirty="0"/>
                    </a:p>
                  </a:txBody>
                  <a:tcPr/>
                </a:tc>
                <a:tc>
                  <a:txBody>
                    <a:bodyPr/>
                    <a:lstStyle/>
                    <a:p>
                      <a:r>
                        <a:rPr lang="en-US" dirty="0" smtClean="0"/>
                        <a:t>structural</a:t>
                      </a:r>
                      <a:r>
                        <a:rPr lang="en-US" baseline="0" dirty="0" smtClean="0"/>
                        <a:t> monitoring</a:t>
                      </a:r>
                    </a:p>
                    <a:p>
                      <a:r>
                        <a:rPr lang="en-US" baseline="0" dirty="0" smtClean="0"/>
                        <a:t>(bridge)</a:t>
                      </a:r>
                      <a:endParaRPr lang="en-US" dirty="0"/>
                    </a:p>
                  </a:txBody>
                  <a:tcPr/>
                </a:tc>
              </a:tr>
            </a:tbl>
          </a:graphicData>
        </a:graphic>
      </p:graphicFrame>
    </p:spTree>
    <p:extLst>
      <p:ext uri="{BB962C8B-B14F-4D97-AF65-F5344CB8AC3E}">
        <p14:creationId xmlns:p14="http://schemas.microsoft.com/office/powerpoint/2010/main" val="551376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ea typeface="+mj-ea"/>
                <a:cs typeface="+mj-cs"/>
              </a:rPr>
              <a:t>Key enablers</a:t>
            </a:r>
            <a:endParaRPr lang="en-US" dirty="0">
              <a:ea typeface="+mj-ea"/>
              <a:cs typeface="+mj-cs"/>
            </a:endParaRPr>
          </a:p>
        </p:txBody>
      </p:sp>
      <p:graphicFrame>
        <p:nvGraphicFramePr>
          <p:cNvPr id="6" name="Diagram 5"/>
          <p:cNvGraphicFramePr/>
          <p:nvPr>
            <p:extLst>
              <p:ext uri="{D42A27DB-BD31-4B8C-83A1-F6EECF244321}">
                <p14:modId xmlns:p14="http://schemas.microsoft.com/office/powerpoint/2010/main" val="1513645451"/>
              </p:ext>
            </p:extLst>
          </p:nvPr>
        </p:nvGraphicFramePr>
        <p:xfrm>
          <a:off x="609600" y="1219200"/>
          <a:ext cx="8001000" cy="485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3" name="Footer Placeholder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FFFFFF"/>
                </a:solidFill>
              </a:rPr>
              <a:t>IoT</a:t>
            </a:r>
          </a:p>
        </p:txBody>
      </p:sp>
      <p:sp>
        <p:nvSpPr>
          <p:cNvPr id="20484"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E3516075-7366-504D-AF8D-EC5F51FF7CEA}" type="datetime1">
              <a:rPr lang="en-US" sz="1200">
                <a:solidFill>
                  <a:srgbClr val="FFFFFF"/>
                </a:solidFill>
                <a:cs typeface="Arial" charset="0"/>
              </a:rPr>
              <a:pPr eaLnBrk="1" hangingPunct="1"/>
              <a:t>4/14/15</a:t>
            </a:fld>
            <a:endParaRPr lang="en-US" sz="1200">
              <a:solidFill>
                <a:srgbClr val="FFFFFF"/>
              </a:solidFill>
              <a:cs typeface="Arial" charset="0"/>
            </a:endParaRPr>
          </a:p>
        </p:txBody>
      </p:sp>
      <p:sp>
        <p:nvSpPr>
          <p:cNvPr id="2048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69C2620F-D9DF-614E-AEA8-69815F60E295}" type="slidenum">
              <a:rPr lang="en-US" sz="1400">
                <a:solidFill>
                  <a:srgbClr val="FFFFFF"/>
                </a:solidFill>
                <a:cs typeface="Arial" charset="0"/>
              </a:rPr>
              <a:pPr eaLnBrk="1" hangingPunct="1"/>
              <a:t>6</a:t>
            </a:fld>
            <a:endParaRPr lang="en-US" sz="1400">
              <a:solidFill>
                <a:srgbClr val="FFFFFF"/>
              </a:solidFill>
              <a:cs typeface="Arial" charset="0"/>
            </a:endParaRPr>
          </a:p>
        </p:txBody>
      </p:sp>
      <p:grpSp>
        <p:nvGrpSpPr>
          <p:cNvPr id="7" name="Group 6"/>
          <p:cNvGrpSpPr/>
          <p:nvPr/>
        </p:nvGrpSpPr>
        <p:grpSpPr>
          <a:xfrm>
            <a:off x="1981200" y="5504180"/>
            <a:ext cx="2032000" cy="1353820"/>
            <a:chOff x="457200" y="1703386"/>
            <a:chExt cx="6085417" cy="2624543"/>
          </a:xfrm>
        </p:grpSpPr>
        <p:pic>
          <p:nvPicPr>
            <p:cNvPr id="8" name="Picture 3"/>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457200" y="1703386"/>
              <a:ext cx="6085417" cy="262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1058863" y="2581275"/>
              <a:ext cx="2794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killer app</a:t>
            </a:r>
            <a:endParaRPr lang="en-US" dirty="0"/>
          </a:p>
        </p:txBody>
      </p:sp>
      <p:sp>
        <p:nvSpPr>
          <p:cNvPr id="3" name="Date Placeholder 2"/>
          <p:cNvSpPr>
            <a:spLocks noGrp="1"/>
          </p:cNvSpPr>
          <p:nvPr>
            <p:ph type="dt" sz="half" idx="10"/>
          </p:nvPr>
        </p:nvSpPr>
        <p:spPr/>
        <p:txBody>
          <a:bodyPr/>
          <a:lstStyle/>
          <a:p>
            <a:pPr>
              <a:defRPr/>
            </a:pPr>
            <a:fld id="{865997D8-CB07-9E45-8A4C-25553A389CA6}" type="datetime1">
              <a:rPr lang="en-US" smtClean="0"/>
              <a:pPr>
                <a:defRPr/>
              </a:pPr>
              <a:t>4/14/15</a:t>
            </a:fld>
            <a:endParaRPr lang="en-US"/>
          </a:p>
        </p:txBody>
      </p:sp>
      <p:sp>
        <p:nvSpPr>
          <p:cNvPr id="4" name="Footer Placeholder 3"/>
          <p:cNvSpPr>
            <a:spLocks noGrp="1"/>
          </p:cNvSpPr>
          <p:nvPr>
            <p:ph type="ftr" sz="quarter" idx="11"/>
          </p:nvPr>
        </p:nvSpPr>
        <p:spPr/>
        <p:txBody>
          <a:bodyPr/>
          <a:lstStyle/>
          <a:p>
            <a:pPr>
              <a:defRPr/>
            </a:pPr>
            <a:r>
              <a:rPr lang="en-US" smtClean="0"/>
              <a:t>IoT</a:t>
            </a:r>
            <a:endParaRPr lang="en-US"/>
          </a:p>
        </p:txBody>
      </p:sp>
      <p:sp>
        <p:nvSpPr>
          <p:cNvPr id="5" name="Slide Number Placeholder 4"/>
          <p:cNvSpPr>
            <a:spLocks noGrp="1"/>
          </p:cNvSpPr>
          <p:nvPr>
            <p:ph type="sldNum" sz="quarter" idx="12"/>
          </p:nvPr>
        </p:nvSpPr>
        <p:spPr/>
        <p:txBody>
          <a:bodyPr/>
          <a:lstStyle/>
          <a:p>
            <a:pPr>
              <a:defRPr/>
            </a:pPr>
            <a:fld id="{C29D5436-6D28-D54D-BCF8-A38B4DB6D7DF}" type="slidenum">
              <a:rPr lang="en-US" smtClean="0"/>
              <a:pPr>
                <a:defRPr/>
              </a:pPr>
              <a:t>7</a:t>
            </a:fld>
            <a:endParaRPr lang="en-US"/>
          </a:p>
        </p:txBody>
      </p:sp>
      <p:pic>
        <p:nvPicPr>
          <p:cNvPr id="9" name="Picture 8"/>
          <p:cNvPicPr>
            <a:picLocks noChangeAspect="1"/>
          </p:cNvPicPr>
          <p:nvPr/>
        </p:nvPicPr>
        <p:blipFill>
          <a:blip r:embed="rId3"/>
          <a:stretch>
            <a:fillRect/>
          </a:stretch>
        </p:blipFill>
        <p:spPr>
          <a:xfrm>
            <a:off x="1524000" y="2362200"/>
            <a:ext cx="3810000" cy="2311400"/>
          </a:xfrm>
          <a:prstGeom prst="rect">
            <a:avLst/>
          </a:prstGeom>
        </p:spPr>
      </p:pic>
      <p:sp>
        <p:nvSpPr>
          <p:cNvPr id="10" name="TextBox 9"/>
          <p:cNvSpPr txBox="1"/>
          <p:nvPr/>
        </p:nvSpPr>
        <p:spPr>
          <a:xfrm>
            <a:off x="1905000" y="5791200"/>
            <a:ext cx="2348945" cy="369332"/>
          </a:xfrm>
          <a:prstGeom prst="rect">
            <a:avLst/>
          </a:prstGeom>
          <a:noFill/>
        </p:spPr>
        <p:txBody>
          <a:bodyPr wrap="none" rtlCol="0">
            <a:spAutoFit/>
          </a:bodyPr>
          <a:lstStyle/>
          <a:p>
            <a:r>
              <a:rPr lang="en-US" dirty="0" smtClean="0"/>
              <a:t>with energy-harvesting</a:t>
            </a:r>
            <a:endParaRPr lang="en-US" dirty="0"/>
          </a:p>
        </p:txBody>
      </p:sp>
      <p:cxnSp>
        <p:nvCxnSpPr>
          <p:cNvPr id="12" name="Elbow Connector 11"/>
          <p:cNvCxnSpPr/>
          <p:nvPr/>
        </p:nvCxnSpPr>
        <p:spPr>
          <a:xfrm rot="5400000" flipH="1" flipV="1">
            <a:off x="4876800" y="1981200"/>
            <a:ext cx="1219200" cy="6096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7159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Where does </a:t>
            </a:r>
            <a:r>
              <a:rPr lang="en-US" dirty="0" err="1" smtClean="0"/>
              <a:t>IoT</a:t>
            </a:r>
            <a:r>
              <a:rPr lang="en-US" dirty="0" smtClean="0"/>
              <a:t> make sense?</a:t>
            </a:r>
            <a:endParaRPr lang="en-US" dirty="0"/>
          </a:p>
        </p:txBody>
      </p:sp>
      <p:sp>
        <p:nvSpPr>
          <p:cNvPr id="25602" name="Content Placeholder 2"/>
          <p:cNvSpPr>
            <a:spLocks noGrp="1"/>
          </p:cNvSpPr>
          <p:nvPr>
            <p:ph idx="1"/>
          </p:nvPr>
        </p:nvSpPr>
        <p:spPr/>
        <p:txBody>
          <a:bodyPr/>
          <a:lstStyle/>
          <a:p>
            <a:pPr eaLnBrk="1" hangingPunct="1"/>
            <a:r>
              <a:rPr lang="en-US" dirty="0">
                <a:latin typeface="Arial" charset="0"/>
              </a:rPr>
              <a:t>Automate manual data extraction</a:t>
            </a:r>
          </a:p>
          <a:p>
            <a:pPr lvl="1" eaLnBrk="1" hangingPunct="1"/>
            <a:r>
              <a:rPr lang="en-US" dirty="0">
                <a:latin typeface="Arial" charset="0"/>
              </a:rPr>
              <a:t>health, car, electric/gas meter, …</a:t>
            </a:r>
          </a:p>
          <a:p>
            <a:pPr eaLnBrk="1" hangingPunct="1"/>
            <a:r>
              <a:rPr lang="en-US" dirty="0">
                <a:latin typeface="Arial" charset="0"/>
              </a:rPr>
              <a:t>Remote maintenance</a:t>
            </a:r>
          </a:p>
          <a:p>
            <a:pPr lvl="1" eaLnBrk="1" hangingPunct="1"/>
            <a:r>
              <a:rPr lang="en-US" dirty="0">
                <a:latin typeface="Arial" charset="0"/>
              </a:rPr>
              <a:t>vending machines, appliances, cars &amp; trucks, trains, pumps, …</a:t>
            </a:r>
          </a:p>
          <a:p>
            <a:pPr eaLnBrk="1" hangingPunct="1"/>
            <a:r>
              <a:rPr lang="en-US" dirty="0">
                <a:latin typeface="Arial" charset="0"/>
              </a:rPr>
              <a:t>Incorporate additional information</a:t>
            </a:r>
          </a:p>
          <a:p>
            <a:pPr lvl="1" eaLnBrk="1" hangingPunct="1"/>
            <a:r>
              <a:rPr lang="en-US" dirty="0">
                <a:latin typeface="Arial" charset="0"/>
                <a:sym typeface="Wingdings" charset="0"/>
              </a:rPr>
              <a:t>thermostats, light switches, traffic lights, parking meters, …</a:t>
            </a:r>
          </a:p>
          <a:p>
            <a:pPr eaLnBrk="1" hangingPunct="1"/>
            <a:r>
              <a:rPr lang="en-US" dirty="0" smtClean="0">
                <a:latin typeface="Arial" charset="0"/>
                <a:sym typeface="Wingdings" charset="0"/>
              </a:rPr>
              <a:t>SDM = Software</a:t>
            </a:r>
            <a:r>
              <a:rPr lang="en-US" dirty="0">
                <a:latin typeface="Arial" charset="0"/>
                <a:sym typeface="Wingdings" charset="0"/>
              </a:rPr>
              <a:t>-Defined Mechanics</a:t>
            </a:r>
          </a:p>
          <a:p>
            <a:pPr lvl="1" eaLnBrk="1" hangingPunct="1"/>
            <a:r>
              <a:rPr lang="en-US" dirty="0">
                <a:latin typeface="Arial" charset="0"/>
                <a:sym typeface="Wingdings" charset="0"/>
              </a:rPr>
              <a:t>locks, light switches</a:t>
            </a:r>
          </a:p>
          <a:p>
            <a:pPr eaLnBrk="1" hangingPunct="1"/>
            <a:r>
              <a:rPr lang="en-US" dirty="0">
                <a:latin typeface="Arial" charset="0"/>
                <a:sym typeface="Wingdings" charset="0"/>
              </a:rPr>
              <a:t>But where does it solve more than 1</a:t>
            </a:r>
            <a:r>
              <a:rPr lang="en-US" baseline="30000" dirty="0">
                <a:latin typeface="Arial" charset="0"/>
                <a:sym typeface="Wingdings" charset="0"/>
              </a:rPr>
              <a:t>st</a:t>
            </a:r>
            <a:r>
              <a:rPr lang="en-US" dirty="0">
                <a:latin typeface="Arial" charset="0"/>
                <a:sym typeface="Wingdings" charset="0"/>
              </a:rPr>
              <a:t> world problems?</a:t>
            </a:r>
          </a:p>
          <a:p>
            <a:pPr lvl="1" eaLnBrk="1" hangingPunct="1"/>
            <a:r>
              <a:rPr lang="en-US" dirty="0">
                <a:latin typeface="Arial" charset="0"/>
                <a:sym typeface="Wingdings" charset="0"/>
              </a:rPr>
              <a:t>commercial </a:t>
            </a:r>
            <a:r>
              <a:rPr lang="en-US" dirty="0" smtClean="0">
                <a:latin typeface="Arial" charset="0"/>
                <a:sym typeface="Wingdings" charset="0"/>
              </a:rPr>
              <a:t>maintenance and </a:t>
            </a:r>
            <a:r>
              <a:rPr lang="en-US" dirty="0" err="1" smtClean="0">
                <a:latin typeface="Arial" charset="0"/>
                <a:sym typeface="Wingdings" charset="0"/>
              </a:rPr>
              <a:t>OpEx</a:t>
            </a:r>
            <a:r>
              <a:rPr lang="en-US" dirty="0" smtClean="0">
                <a:latin typeface="Arial" charset="0"/>
                <a:sym typeface="Wingdings" charset="0"/>
              </a:rPr>
              <a:t> savings</a:t>
            </a:r>
            <a:endParaRPr lang="en-US" dirty="0">
              <a:latin typeface="Arial" charset="0"/>
              <a:sym typeface="Wingdings" charset="0"/>
            </a:endParaRPr>
          </a:p>
          <a:p>
            <a:pPr lvl="1" eaLnBrk="1" hangingPunct="1"/>
            <a:r>
              <a:rPr lang="en-US" dirty="0">
                <a:latin typeface="Arial" charset="0"/>
                <a:sym typeface="Wingdings" charset="0"/>
              </a:rPr>
              <a:t>in-home customizable assistive technology</a:t>
            </a:r>
            <a:endParaRPr lang="en-US" dirty="0">
              <a:latin typeface="Arial" charset="0"/>
            </a:endParaRPr>
          </a:p>
        </p:txBody>
      </p:sp>
      <p:sp>
        <p:nvSpPr>
          <p:cNvPr id="2560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5195237D-98E0-EB42-AAE4-10966C1DF61D}" type="datetime1">
              <a:rPr lang="en-US" sz="1200">
                <a:solidFill>
                  <a:srgbClr val="FFFFFF"/>
                </a:solidFill>
                <a:cs typeface="Arial" charset="0"/>
              </a:rPr>
              <a:pPr eaLnBrk="1" hangingPunct="1"/>
              <a:t>4/14/15</a:t>
            </a:fld>
            <a:endParaRPr lang="en-US" sz="1200">
              <a:solidFill>
                <a:srgbClr val="FFFFFF"/>
              </a:solidFill>
              <a:cs typeface="Arial" charset="0"/>
            </a:endParaRPr>
          </a:p>
        </p:txBody>
      </p:sp>
      <p:sp>
        <p:nvSpPr>
          <p:cNvPr id="2560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FFFFFF"/>
                </a:solidFill>
                <a:cs typeface="Arial" charset="0"/>
              </a:rPr>
              <a:t>IoT</a:t>
            </a:r>
          </a:p>
        </p:txBody>
      </p:sp>
      <p:sp>
        <p:nvSpPr>
          <p:cNvPr id="2560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9FBAAD0-2D61-1B45-A639-EC01BDB63FBD}" type="slidenum">
              <a:rPr lang="en-US" sz="1400">
                <a:solidFill>
                  <a:srgbClr val="FFFFFF"/>
                </a:solidFill>
                <a:cs typeface="Arial" charset="0"/>
              </a:rPr>
              <a:pPr eaLnBrk="1" hangingPunct="1"/>
              <a:t>8</a:t>
            </a:fld>
            <a:endParaRPr lang="en-US" sz="1400">
              <a:solidFill>
                <a:srgbClr val="FFFFFF"/>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3"/>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5257800" y="1981200"/>
            <a:ext cx="1355725"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638800" y="2971800"/>
            <a:ext cx="28575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18"/>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038600" y="2833688"/>
            <a:ext cx="213360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p:cNvSpPr/>
          <p:nvPr/>
        </p:nvSpPr>
        <p:spPr>
          <a:xfrm>
            <a:off x="381000" y="1752600"/>
            <a:ext cx="2057400" cy="33528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2" name="Title 1"/>
          <p:cNvSpPr>
            <a:spLocks noGrp="1"/>
          </p:cNvSpPr>
          <p:nvPr>
            <p:ph type="title"/>
          </p:nvPr>
        </p:nvSpPr>
        <p:spPr/>
        <p:txBody>
          <a:bodyPr/>
          <a:lstStyle/>
          <a:p>
            <a:pPr eaLnBrk="1" hangingPunct="1">
              <a:defRPr/>
            </a:pPr>
            <a:r>
              <a:rPr lang="en-US" dirty="0" err="1" smtClean="0"/>
              <a:t>IoT</a:t>
            </a:r>
            <a:r>
              <a:rPr lang="en-US" dirty="0" smtClean="0"/>
              <a:t> islands vs. </a:t>
            </a:r>
            <a:r>
              <a:rPr lang="en-US" dirty="0" err="1" smtClean="0"/>
              <a:t>IoT</a:t>
            </a:r>
            <a:r>
              <a:rPr lang="en-US" dirty="0" smtClean="0"/>
              <a:t> eco system</a:t>
            </a:r>
            <a:endParaRPr lang="en-US" dirty="0"/>
          </a:p>
        </p:txBody>
      </p:sp>
      <p:sp>
        <p:nvSpPr>
          <p:cNvPr id="28678"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C153B83C-4C72-F444-BA09-33645DA56B75}" type="datetime1">
              <a:rPr lang="en-US" sz="1200">
                <a:solidFill>
                  <a:srgbClr val="FFFFFF"/>
                </a:solidFill>
                <a:cs typeface="Arial" charset="0"/>
              </a:rPr>
              <a:pPr eaLnBrk="1" hangingPunct="1"/>
              <a:t>4/14/15</a:t>
            </a:fld>
            <a:endParaRPr lang="en-US" sz="1200">
              <a:solidFill>
                <a:srgbClr val="FFFFFF"/>
              </a:solidFill>
              <a:cs typeface="Arial" charset="0"/>
            </a:endParaRPr>
          </a:p>
        </p:txBody>
      </p:sp>
      <p:sp>
        <p:nvSpPr>
          <p:cNvPr id="2867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FFFFFF"/>
                </a:solidFill>
                <a:cs typeface="Arial" charset="0"/>
              </a:rPr>
              <a:t>IoT</a:t>
            </a:r>
          </a:p>
        </p:txBody>
      </p:sp>
      <p:sp>
        <p:nvSpPr>
          <p:cNvPr id="2868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0D9D2A32-FE37-1842-88C9-4C08F91D9529}" type="slidenum">
              <a:rPr lang="en-US" sz="1400">
                <a:solidFill>
                  <a:srgbClr val="FFFFFF"/>
                </a:solidFill>
                <a:cs typeface="Arial" charset="0"/>
              </a:rPr>
              <a:pPr eaLnBrk="1" hangingPunct="1"/>
              <a:t>9</a:t>
            </a:fld>
            <a:endParaRPr lang="en-US" sz="1400">
              <a:solidFill>
                <a:srgbClr val="FFFFFF"/>
              </a:solidFill>
              <a:cs typeface="Arial" charset="0"/>
            </a:endParaRPr>
          </a:p>
        </p:txBody>
      </p:sp>
      <p:pic>
        <p:nvPicPr>
          <p:cNvPr id="28681" name="Picture 6"/>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685800" y="2286000"/>
            <a:ext cx="14811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7"/>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914400" y="3733800"/>
            <a:ext cx="1014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a:stCxn id="28681" idx="2"/>
            <a:endCxn id="28682" idx="0"/>
          </p:cNvCxnSpPr>
          <p:nvPr/>
        </p:nvCxnSpPr>
        <p:spPr>
          <a:xfrm flipH="1">
            <a:off x="1422400" y="3276600"/>
            <a:ext cx="3175" cy="4572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28684" name="Picture 12"/>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3733800" y="1752600"/>
            <a:ext cx="962025"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14"/>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3810000" y="4038600"/>
            <a:ext cx="11557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16"/>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a:off x="3886200" y="5181600"/>
            <a:ext cx="99695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Picture 17"/>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bwMode="auto">
          <a:xfrm>
            <a:off x="5029200" y="5867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8" name="Picture 19"/>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bwMode="auto">
          <a:xfrm>
            <a:off x="7620000" y="1295400"/>
            <a:ext cx="12144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9" name="Picture 20"/>
          <p:cNvPicPr>
            <a:picLocks noChangeAspect="1"/>
          </p:cNvPicPr>
          <p:nvPr/>
        </p:nvPicPr>
        <p:blipFill>
          <a:blip r:embed="rId12" cstate="print">
            <a:extLst>
              <a:ext uri="{28A0092B-C50C-407E-A947-70E740481C1C}">
                <a14:useLocalDpi xmlns:a14="http://schemas.microsoft.com/office/drawing/2010/main"/>
              </a:ext>
            </a:extLst>
          </a:blip>
          <a:srcRect/>
          <a:stretch>
            <a:fillRect/>
          </a:stretch>
        </p:blipFill>
        <p:spPr bwMode="auto">
          <a:xfrm>
            <a:off x="8077200" y="3352800"/>
            <a:ext cx="8191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Clarity.thmx</Template>
  <TotalTime>760</TotalTime>
  <Words>3286</Words>
  <Application>Microsoft Macintosh PowerPoint</Application>
  <PresentationFormat>On-screen Show (4:3)</PresentationFormat>
  <Paragraphs>571</Paragraphs>
  <Slides>43</Slides>
  <Notes>7</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Clarity</vt:lpstr>
      <vt:lpstr>Internet in the Small &amp; Large: The Internet of Things and the Open Internet</vt:lpstr>
      <vt:lpstr>Overview</vt:lpstr>
      <vt:lpstr>Internet of Things</vt:lpstr>
      <vt:lpstr>Natural evolution</vt:lpstr>
      <vt:lpstr>CPS, WSN &amp; IoT challenges</vt:lpstr>
      <vt:lpstr>Key enablers</vt:lpstr>
      <vt:lpstr>The killer app</vt:lpstr>
      <vt:lpstr>Where does IoT make sense?</vt:lpstr>
      <vt:lpstr>IoT islands vs. IoT eco system</vt:lpstr>
      <vt:lpstr>IoT: more than programmable light bulbs</vt:lpstr>
      <vt:lpstr>IoT varies in communication needs</vt:lpstr>
      <vt:lpstr>Network challenges</vt:lpstr>
      <vt:lpstr>Communication identifiers</vt:lpstr>
      <vt:lpstr>Phone numbers for machines?</vt:lpstr>
      <vt:lpstr>PowerPoint Presentation</vt:lpstr>
      <vt:lpstr>Post-spectrum world</vt:lpstr>
      <vt:lpstr>Challenge: enabling discovery &amp; access control</vt:lpstr>
      <vt:lpstr>Device lifecycle</vt:lpstr>
      <vt:lpstr>Challenge: enrollment</vt:lpstr>
      <vt:lpstr>IoT good-citizen rules</vt:lpstr>
      <vt:lpstr>PowerPoint Presentation</vt:lpstr>
      <vt:lpstr>Goal: An operating system for IoT</vt:lpstr>
      <vt:lpstr>Local processing for privacy</vt:lpstr>
      <vt:lpstr>Challenge: integrate embedded, mobile &amp; virtual</vt:lpstr>
      <vt:lpstr>SECE: The glue for Internet    applications </vt:lpstr>
      <vt:lpstr>IOT - Conclusion</vt:lpstr>
      <vt:lpstr>Open internet – in brief</vt:lpstr>
      <vt:lpstr>What is network neutrality?</vt:lpstr>
      <vt:lpstr>Brief timeline</vt:lpstr>
      <vt:lpstr>Open Internet R&amp;O 2010 + DC Circuit</vt:lpstr>
      <vt:lpstr>What has changed?</vt:lpstr>
      <vt:lpstr>Title II overview</vt:lpstr>
      <vt:lpstr>Title II overview</vt:lpstr>
      <vt:lpstr>Title II overview</vt:lpstr>
      <vt:lpstr>Title II overview</vt:lpstr>
      <vt:lpstr>Open Internet/network neutrality</vt:lpstr>
      <vt:lpstr>Common questions</vt:lpstr>
      <vt:lpstr>Some high-profile cases</vt:lpstr>
      <vt:lpstr>Background definitions</vt:lpstr>
      <vt:lpstr>OI rules: definition</vt:lpstr>
      <vt:lpstr>OI rules: no blocking, no throttling</vt:lpstr>
      <vt:lpstr>OI rules: no paid prioritization</vt:lpstr>
      <vt:lpstr>OI: general conduct rule</vt:lpstr>
    </vt:vector>
  </TitlesOfParts>
  <Company>Federal Communications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of Things</dc:title>
  <dc:creator>Henning Schulzrinne</dc:creator>
  <cp:lastModifiedBy>Henning Schulzrinne</cp:lastModifiedBy>
  <cp:revision>46</cp:revision>
  <dcterms:created xsi:type="dcterms:W3CDTF">2014-06-26T18:33:38Z</dcterms:created>
  <dcterms:modified xsi:type="dcterms:W3CDTF">2015-04-15T03:33:38Z</dcterms:modified>
</cp:coreProperties>
</file>