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6" r:id="rId4"/>
    <p:sldId id="267" r:id="rId5"/>
    <p:sldId id="273" r:id="rId6"/>
    <p:sldId id="260" r:id="rId7"/>
    <p:sldId id="268" r:id="rId8"/>
    <p:sldId id="272" r:id="rId9"/>
    <p:sldId id="270" r:id="rId10"/>
    <p:sldId id="271" r:id="rId11"/>
    <p:sldId id="287" r:id="rId12"/>
    <p:sldId id="277" r:id="rId13"/>
    <p:sldId id="275" r:id="rId14"/>
    <p:sldId id="278" r:id="rId15"/>
    <p:sldId id="280" r:id="rId16"/>
    <p:sldId id="281" r:id="rId17"/>
    <p:sldId id="282" r:id="rId18"/>
    <p:sldId id="283" r:id="rId19"/>
    <p:sldId id="284" r:id="rId20"/>
    <p:sldId id="286" r:id="rId21"/>
    <p:sldId id="279" r:id="rId22"/>
    <p:sldId id="276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192" y="-7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D2A88-489C-4D80-A0B5-C7CCD826654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7E3776-FDC7-4288-A715-24146A2D1C5F}">
      <dgm:prSet phldrT="[Text]"/>
      <dgm:spPr/>
      <dgm:t>
        <a:bodyPr/>
        <a:lstStyle/>
        <a:p>
          <a:r>
            <a:rPr lang="en-US" dirty="0" smtClean="0"/>
            <a:t>911 DNC list</a:t>
          </a:r>
          <a:endParaRPr lang="en-US" dirty="0"/>
        </a:p>
      </dgm:t>
    </dgm:pt>
    <dgm:pt modelId="{D64186E2-5D2C-4334-8B9D-CA109B0B2343}" type="parTrans" cxnId="{F79603EC-136F-4689-9ED3-51E6F11DD20F}">
      <dgm:prSet/>
      <dgm:spPr/>
      <dgm:t>
        <a:bodyPr/>
        <a:lstStyle/>
        <a:p>
          <a:endParaRPr lang="en-US"/>
        </a:p>
      </dgm:t>
    </dgm:pt>
    <dgm:pt modelId="{84C6148C-54EA-41E4-8535-4BF75E0134BE}" type="sibTrans" cxnId="{F79603EC-136F-4689-9ED3-51E6F11DD20F}">
      <dgm:prSet/>
      <dgm:spPr/>
      <dgm:t>
        <a:bodyPr/>
        <a:lstStyle/>
        <a:p>
          <a:endParaRPr lang="en-US"/>
        </a:p>
      </dgm:t>
    </dgm:pt>
    <dgm:pt modelId="{4DC5F20D-0684-4A36-9CFF-3149955A596F}">
      <dgm:prSet phldrT="[Text]"/>
      <dgm:spPr/>
      <dgm:t>
        <a:bodyPr/>
        <a:lstStyle/>
        <a:p>
          <a:r>
            <a:rPr lang="en-US" dirty="0" smtClean="0"/>
            <a:t>Financial institutions</a:t>
          </a:r>
          <a:endParaRPr lang="en-US" dirty="0"/>
        </a:p>
      </dgm:t>
    </dgm:pt>
    <dgm:pt modelId="{9E9A4C74-1412-4C89-93EF-3BDEE091BEDA}" type="parTrans" cxnId="{F295F618-55FC-41B5-B34C-E2429EDD0463}">
      <dgm:prSet/>
      <dgm:spPr/>
      <dgm:t>
        <a:bodyPr/>
        <a:lstStyle/>
        <a:p>
          <a:endParaRPr lang="en-US"/>
        </a:p>
      </dgm:t>
    </dgm:pt>
    <dgm:pt modelId="{2E3A11C7-6912-40B7-8F9C-65971CFD7390}" type="sibTrans" cxnId="{F295F618-55FC-41B5-B34C-E2429EDD0463}">
      <dgm:prSet/>
      <dgm:spPr/>
      <dgm:t>
        <a:bodyPr/>
        <a:lstStyle/>
        <a:p>
          <a:endParaRPr lang="en-US"/>
        </a:p>
      </dgm:t>
    </dgm:pt>
    <dgm:pt modelId="{3191A1B4-4901-4788-A831-9043D0E25892}">
      <dgm:prSet phldrT="[Text]"/>
      <dgm:spPr/>
      <dgm:t>
        <a:bodyPr/>
        <a:lstStyle/>
        <a:p>
          <a:r>
            <a:rPr lang="en-US" dirty="0" smtClean="0"/>
            <a:t>Government agencies</a:t>
          </a:r>
          <a:endParaRPr lang="en-US" dirty="0"/>
        </a:p>
      </dgm:t>
    </dgm:pt>
    <dgm:pt modelId="{7EF45F70-E0B1-4279-AF88-951597C73D33}" type="parTrans" cxnId="{60678D94-B7C8-4E23-BCB4-452ED3082F70}">
      <dgm:prSet/>
      <dgm:spPr/>
      <dgm:t>
        <a:bodyPr/>
        <a:lstStyle/>
        <a:p>
          <a:endParaRPr lang="en-US"/>
        </a:p>
      </dgm:t>
    </dgm:pt>
    <dgm:pt modelId="{899D17DA-D4B8-4452-B026-E516862AB3D5}" type="sibTrans" cxnId="{60678D94-B7C8-4E23-BCB4-452ED3082F70}">
      <dgm:prSet/>
      <dgm:spPr/>
      <dgm:t>
        <a:bodyPr/>
        <a:lstStyle/>
        <a:p>
          <a:endParaRPr lang="en-US"/>
        </a:p>
      </dgm:t>
    </dgm:pt>
    <dgm:pt modelId="{42BA32FE-5C86-4585-B869-7FA08BED4F68}">
      <dgm:prSet phldrT="[Text]"/>
      <dgm:spPr/>
      <dgm:t>
        <a:bodyPr/>
        <a:lstStyle/>
        <a:p>
          <a:r>
            <a:rPr lang="en-US" dirty="0" smtClean="0"/>
            <a:t>NANPA: unassigned numbers</a:t>
          </a:r>
          <a:endParaRPr lang="en-US" dirty="0"/>
        </a:p>
      </dgm:t>
    </dgm:pt>
    <dgm:pt modelId="{0C75B047-BF2D-4803-9DA5-08307BDE15D1}" type="parTrans" cxnId="{2EB7EDA8-A737-4C95-ABC5-38959CF92513}">
      <dgm:prSet/>
      <dgm:spPr/>
      <dgm:t>
        <a:bodyPr/>
        <a:lstStyle/>
        <a:p>
          <a:endParaRPr lang="en-US"/>
        </a:p>
      </dgm:t>
    </dgm:pt>
    <dgm:pt modelId="{0E736A8D-8FAE-401B-959B-E3032A6AE5A9}" type="sibTrans" cxnId="{2EB7EDA8-A737-4C95-ABC5-38959CF92513}">
      <dgm:prSet/>
      <dgm:spPr/>
      <dgm:t>
        <a:bodyPr/>
        <a:lstStyle/>
        <a:p>
          <a:endParaRPr lang="en-US"/>
        </a:p>
      </dgm:t>
    </dgm:pt>
    <dgm:pt modelId="{4488C1DF-6534-4A5C-9020-D18FE6FA3DC4}">
      <dgm:prSet phldrT="[Text]"/>
      <dgm:spPr/>
      <dgm:t>
        <a:bodyPr/>
        <a:lstStyle/>
        <a:p>
          <a:r>
            <a:rPr lang="en-US" smtClean="0"/>
            <a:t>TDM carrier numbers</a:t>
          </a:r>
          <a:endParaRPr lang="en-US" dirty="0"/>
        </a:p>
      </dgm:t>
    </dgm:pt>
    <dgm:pt modelId="{35E2A77B-ADAD-44C8-BAB9-F7D48F8A9306}" type="parTrans" cxnId="{95516851-3141-4A77-AD00-B81A680F28BE}">
      <dgm:prSet/>
      <dgm:spPr/>
      <dgm:t>
        <a:bodyPr/>
        <a:lstStyle/>
        <a:p>
          <a:endParaRPr lang="en-US"/>
        </a:p>
      </dgm:t>
    </dgm:pt>
    <dgm:pt modelId="{1EBD3559-B5D5-49A2-9D76-127677B7FDD0}" type="sibTrans" cxnId="{95516851-3141-4A77-AD00-B81A680F28BE}">
      <dgm:prSet/>
      <dgm:spPr/>
      <dgm:t>
        <a:bodyPr/>
        <a:lstStyle/>
        <a:p>
          <a:endParaRPr lang="en-US"/>
        </a:p>
      </dgm:t>
    </dgm:pt>
    <dgm:pt modelId="{FA033981-30A4-4E6F-9F66-DE8011347AD5}">
      <dgm:prSet phldrT="[Text]" custT="1"/>
      <dgm:spPr/>
      <dgm:t>
        <a:bodyPr/>
        <a:lstStyle/>
        <a:p>
          <a:r>
            <a:rPr lang="en-US" sz="2500" smtClean="0"/>
            <a:t>Facilities-based VoIP </a:t>
          </a:r>
          <a:r>
            <a:rPr lang="en-US" sz="1800" smtClean="0"/>
            <a:t>(with own gateways)</a:t>
          </a:r>
          <a:endParaRPr lang="en-US" sz="1800" dirty="0"/>
        </a:p>
      </dgm:t>
    </dgm:pt>
    <dgm:pt modelId="{BE0557DE-31AC-472D-BA45-717C2AC667A8}" type="parTrans" cxnId="{AFDFD350-F039-4CEA-9317-69F5EC7ADEC5}">
      <dgm:prSet/>
      <dgm:spPr/>
      <dgm:t>
        <a:bodyPr/>
        <a:lstStyle/>
        <a:p>
          <a:endParaRPr lang="en-US"/>
        </a:p>
      </dgm:t>
    </dgm:pt>
    <dgm:pt modelId="{6C28BCC9-EE0A-433F-B6C4-40FCE29FBA0B}" type="sibTrans" cxnId="{AFDFD350-F039-4CEA-9317-69F5EC7ADEC5}">
      <dgm:prSet/>
      <dgm:spPr/>
      <dgm:t>
        <a:bodyPr/>
        <a:lstStyle/>
        <a:p>
          <a:endParaRPr lang="en-US"/>
        </a:p>
      </dgm:t>
    </dgm:pt>
    <dgm:pt modelId="{6366DA1D-8C91-4F62-AB4A-A7009C385C18}">
      <dgm:prSet phldrT="[Text]" custT="1"/>
      <dgm:spPr/>
      <dgm:t>
        <a:bodyPr/>
        <a:lstStyle/>
        <a:p>
          <a:r>
            <a:rPr lang="en-US" sz="1800" smtClean="0"/>
            <a:t>OTT VoIP </a:t>
          </a:r>
          <a:r>
            <a:rPr lang="en-US" sz="1600" smtClean="0"/>
            <a:t>(except for contracted GWs)</a:t>
          </a:r>
          <a:endParaRPr lang="en-US" sz="1600" dirty="0"/>
        </a:p>
      </dgm:t>
    </dgm:pt>
    <dgm:pt modelId="{C27AA6B4-2EAE-4894-96C8-74FEA6FE29E7}" type="parTrans" cxnId="{3F27543E-78F5-4EC6-B67A-AA15E9EF8918}">
      <dgm:prSet/>
      <dgm:spPr/>
      <dgm:t>
        <a:bodyPr/>
        <a:lstStyle/>
        <a:p>
          <a:endParaRPr lang="en-US"/>
        </a:p>
      </dgm:t>
    </dgm:pt>
    <dgm:pt modelId="{8C355395-890A-4F3E-BCC0-75A897047E6B}" type="sibTrans" cxnId="{3F27543E-78F5-4EC6-B67A-AA15E9EF8918}">
      <dgm:prSet/>
      <dgm:spPr/>
      <dgm:t>
        <a:bodyPr/>
        <a:lstStyle/>
        <a:p>
          <a:endParaRPr lang="en-US"/>
        </a:p>
      </dgm:t>
    </dgm:pt>
    <dgm:pt modelId="{6B0F47E2-6297-439D-B940-EBB50228C59B}" type="pres">
      <dgm:prSet presAssocID="{E6CD2A88-489C-4D80-A0B5-C7CCD82665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EF9C17-4EE7-4246-9937-7BFA4200A40C}" type="pres">
      <dgm:prSet presAssocID="{547E3776-FDC7-4288-A715-24146A2D1C5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278AB-16CB-4D96-B80F-FDB3A993F24A}" type="pres">
      <dgm:prSet presAssocID="{84C6148C-54EA-41E4-8535-4BF75E0134BE}" presName="sibTrans" presStyleCnt="0"/>
      <dgm:spPr/>
      <dgm:t>
        <a:bodyPr/>
        <a:lstStyle/>
        <a:p>
          <a:endParaRPr lang="en-US"/>
        </a:p>
      </dgm:t>
    </dgm:pt>
    <dgm:pt modelId="{6CC33D90-B4E6-4612-972E-DDCCFD898BDB}" type="pres">
      <dgm:prSet presAssocID="{4DC5F20D-0684-4A36-9CFF-3149955A596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20674-B0E7-4E03-8968-8192F6E491EE}" type="pres">
      <dgm:prSet presAssocID="{2E3A11C7-6912-40B7-8F9C-65971CFD7390}" presName="sibTrans" presStyleCnt="0"/>
      <dgm:spPr/>
      <dgm:t>
        <a:bodyPr/>
        <a:lstStyle/>
        <a:p>
          <a:endParaRPr lang="en-US"/>
        </a:p>
      </dgm:t>
    </dgm:pt>
    <dgm:pt modelId="{40529F9B-C5D6-4074-8FD3-44BA4786C257}" type="pres">
      <dgm:prSet presAssocID="{3191A1B4-4901-4788-A831-9043D0E258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F3240-17B4-4E50-9854-B6D91463DC14}" type="pres">
      <dgm:prSet presAssocID="{899D17DA-D4B8-4452-B026-E516862AB3D5}" presName="sibTrans" presStyleCnt="0"/>
      <dgm:spPr/>
      <dgm:t>
        <a:bodyPr/>
        <a:lstStyle/>
        <a:p>
          <a:endParaRPr lang="en-US"/>
        </a:p>
      </dgm:t>
    </dgm:pt>
    <dgm:pt modelId="{0E0E3B1B-5EB5-4FF5-8111-33419E41108E}" type="pres">
      <dgm:prSet presAssocID="{42BA32FE-5C86-4585-B869-7FA08BED4F6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8E1BD-F212-4851-B7A1-1CCAC14710A9}" type="pres">
      <dgm:prSet presAssocID="{0E736A8D-8FAE-401B-959B-E3032A6AE5A9}" presName="sibTrans" presStyleCnt="0"/>
      <dgm:spPr/>
      <dgm:t>
        <a:bodyPr/>
        <a:lstStyle/>
        <a:p>
          <a:endParaRPr lang="en-US"/>
        </a:p>
      </dgm:t>
    </dgm:pt>
    <dgm:pt modelId="{DEF652D0-8A77-427F-89D6-80AD88766704}" type="pres">
      <dgm:prSet presAssocID="{4488C1DF-6534-4A5C-9020-D18FE6FA3DC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D80C9-A188-4F23-9A00-74B9DA0925FB}" type="pres">
      <dgm:prSet presAssocID="{1EBD3559-B5D5-49A2-9D76-127677B7FDD0}" presName="sibTrans" presStyleCnt="0"/>
      <dgm:spPr/>
      <dgm:t>
        <a:bodyPr/>
        <a:lstStyle/>
        <a:p>
          <a:endParaRPr lang="en-US"/>
        </a:p>
      </dgm:t>
    </dgm:pt>
    <dgm:pt modelId="{01262909-EA77-4321-91B3-DCC58E97AC48}" type="pres">
      <dgm:prSet presAssocID="{FA033981-30A4-4E6F-9F66-DE8011347AD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CD7F8-EA19-4BF2-9640-20F498FC9F3F}" type="pres">
      <dgm:prSet presAssocID="{6C28BCC9-EE0A-433F-B6C4-40FCE29FBA0B}" presName="sibTrans" presStyleCnt="0"/>
      <dgm:spPr/>
      <dgm:t>
        <a:bodyPr/>
        <a:lstStyle/>
        <a:p>
          <a:endParaRPr lang="en-US"/>
        </a:p>
      </dgm:t>
    </dgm:pt>
    <dgm:pt modelId="{A0BF2048-F912-4D3B-8AB5-3E66412E33AB}" type="pres">
      <dgm:prSet presAssocID="{6366DA1D-8C91-4F62-AB4A-A7009C385C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F217B-A29F-7F47-9DD9-14B644F70023}" type="presOf" srcId="{42BA32FE-5C86-4585-B869-7FA08BED4F68}" destId="{0E0E3B1B-5EB5-4FF5-8111-33419E41108E}" srcOrd="0" destOrd="0" presId="urn:microsoft.com/office/officeart/2005/8/layout/default"/>
    <dgm:cxn modelId="{676FCFC1-6869-AC49-8A1E-A9F546993711}" type="presOf" srcId="{547E3776-FDC7-4288-A715-24146A2D1C5F}" destId="{4EEF9C17-4EE7-4246-9937-7BFA4200A40C}" srcOrd="0" destOrd="0" presId="urn:microsoft.com/office/officeart/2005/8/layout/default"/>
    <dgm:cxn modelId="{636A273F-3247-7949-8A3A-28C8C69712F3}" type="presOf" srcId="{E6CD2A88-489C-4D80-A0B5-C7CCD826654D}" destId="{6B0F47E2-6297-439D-B940-EBB50228C59B}" srcOrd="0" destOrd="0" presId="urn:microsoft.com/office/officeart/2005/8/layout/default"/>
    <dgm:cxn modelId="{1FE97547-3B7C-8C44-9844-EB84C68FDD9C}" type="presOf" srcId="{4DC5F20D-0684-4A36-9CFF-3149955A596F}" destId="{6CC33D90-B4E6-4612-972E-DDCCFD898BDB}" srcOrd="0" destOrd="0" presId="urn:microsoft.com/office/officeart/2005/8/layout/default"/>
    <dgm:cxn modelId="{AFDFD350-F039-4CEA-9317-69F5EC7ADEC5}" srcId="{E6CD2A88-489C-4D80-A0B5-C7CCD826654D}" destId="{FA033981-30A4-4E6F-9F66-DE8011347AD5}" srcOrd="5" destOrd="0" parTransId="{BE0557DE-31AC-472D-BA45-717C2AC667A8}" sibTransId="{6C28BCC9-EE0A-433F-B6C4-40FCE29FBA0B}"/>
    <dgm:cxn modelId="{F79603EC-136F-4689-9ED3-51E6F11DD20F}" srcId="{E6CD2A88-489C-4D80-A0B5-C7CCD826654D}" destId="{547E3776-FDC7-4288-A715-24146A2D1C5F}" srcOrd="0" destOrd="0" parTransId="{D64186E2-5D2C-4334-8B9D-CA109B0B2343}" sibTransId="{84C6148C-54EA-41E4-8535-4BF75E0134BE}"/>
    <dgm:cxn modelId="{2EB7EDA8-A737-4C95-ABC5-38959CF92513}" srcId="{E6CD2A88-489C-4D80-A0B5-C7CCD826654D}" destId="{42BA32FE-5C86-4585-B869-7FA08BED4F68}" srcOrd="3" destOrd="0" parTransId="{0C75B047-BF2D-4803-9DA5-08307BDE15D1}" sibTransId="{0E736A8D-8FAE-401B-959B-E3032A6AE5A9}"/>
    <dgm:cxn modelId="{9AA5FC3F-34C2-CD4B-A470-07F967A483B2}" type="presOf" srcId="{4488C1DF-6534-4A5C-9020-D18FE6FA3DC4}" destId="{DEF652D0-8A77-427F-89D6-80AD88766704}" srcOrd="0" destOrd="0" presId="urn:microsoft.com/office/officeart/2005/8/layout/default"/>
    <dgm:cxn modelId="{3F27543E-78F5-4EC6-B67A-AA15E9EF8918}" srcId="{E6CD2A88-489C-4D80-A0B5-C7CCD826654D}" destId="{6366DA1D-8C91-4F62-AB4A-A7009C385C18}" srcOrd="6" destOrd="0" parTransId="{C27AA6B4-2EAE-4894-96C8-74FEA6FE29E7}" sibTransId="{8C355395-890A-4F3E-BCC0-75A897047E6B}"/>
    <dgm:cxn modelId="{1157F27B-FAB0-8046-8A80-40699B3BB3FB}" type="presOf" srcId="{3191A1B4-4901-4788-A831-9043D0E25892}" destId="{40529F9B-C5D6-4074-8FD3-44BA4786C257}" srcOrd="0" destOrd="0" presId="urn:microsoft.com/office/officeart/2005/8/layout/default"/>
    <dgm:cxn modelId="{60678D94-B7C8-4E23-BCB4-452ED3082F70}" srcId="{E6CD2A88-489C-4D80-A0B5-C7CCD826654D}" destId="{3191A1B4-4901-4788-A831-9043D0E25892}" srcOrd="2" destOrd="0" parTransId="{7EF45F70-E0B1-4279-AF88-951597C73D33}" sibTransId="{899D17DA-D4B8-4452-B026-E516862AB3D5}"/>
    <dgm:cxn modelId="{7E07DC77-0BE5-964E-A926-2189C54742C9}" type="presOf" srcId="{FA033981-30A4-4E6F-9F66-DE8011347AD5}" destId="{01262909-EA77-4321-91B3-DCC58E97AC48}" srcOrd="0" destOrd="0" presId="urn:microsoft.com/office/officeart/2005/8/layout/default"/>
    <dgm:cxn modelId="{F453B1F4-3D15-6F4F-8014-98A05E267C5D}" type="presOf" srcId="{6366DA1D-8C91-4F62-AB4A-A7009C385C18}" destId="{A0BF2048-F912-4D3B-8AB5-3E66412E33AB}" srcOrd="0" destOrd="0" presId="urn:microsoft.com/office/officeart/2005/8/layout/default"/>
    <dgm:cxn modelId="{95516851-3141-4A77-AD00-B81A680F28BE}" srcId="{E6CD2A88-489C-4D80-A0B5-C7CCD826654D}" destId="{4488C1DF-6534-4A5C-9020-D18FE6FA3DC4}" srcOrd="4" destOrd="0" parTransId="{35E2A77B-ADAD-44C8-BAB9-F7D48F8A9306}" sibTransId="{1EBD3559-B5D5-49A2-9D76-127677B7FDD0}"/>
    <dgm:cxn modelId="{F295F618-55FC-41B5-B34C-E2429EDD0463}" srcId="{E6CD2A88-489C-4D80-A0B5-C7CCD826654D}" destId="{4DC5F20D-0684-4A36-9CFF-3149955A596F}" srcOrd="1" destOrd="0" parTransId="{9E9A4C74-1412-4C89-93EF-3BDEE091BEDA}" sibTransId="{2E3A11C7-6912-40B7-8F9C-65971CFD7390}"/>
    <dgm:cxn modelId="{14FDCDD5-46C3-764D-A96A-9E39A9CABEEF}" type="presParOf" srcId="{6B0F47E2-6297-439D-B940-EBB50228C59B}" destId="{4EEF9C17-4EE7-4246-9937-7BFA4200A40C}" srcOrd="0" destOrd="0" presId="urn:microsoft.com/office/officeart/2005/8/layout/default"/>
    <dgm:cxn modelId="{0D607506-8AA1-7445-88F7-C8E1FA550219}" type="presParOf" srcId="{6B0F47E2-6297-439D-B940-EBB50228C59B}" destId="{D5A278AB-16CB-4D96-B80F-FDB3A993F24A}" srcOrd="1" destOrd="0" presId="urn:microsoft.com/office/officeart/2005/8/layout/default"/>
    <dgm:cxn modelId="{99A81291-DB0E-DC4D-BE7E-5B68E7A00ED8}" type="presParOf" srcId="{6B0F47E2-6297-439D-B940-EBB50228C59B}" destId="{6CC33D90-B4E6-4612-972E-DDCCFD898BDB}" srcOrd="2" destOrd="0" presId="urn:microsoft.com/office/officeart/2005/8/layout/default"/>
    <dgm:cxn modelId="{22B6DF0C-7437-4647-9082-5BB5E7E470B7}" type="presParOf" srcId="{6B0F47E2-6297-439D-B940-EBB50228C59B}" destId="{D6A20674-B0E7-4E03-8968-8192F6E491EE}" srcOrd="3" destOrd="0" presId="urn:microsoft.com/office/officeart/2005/8/layout/default"/>
    <dgm:cxn modelId="{EF608B26-5423-C44F-9508-D60D092AA8E0}" type="presParOf" srcId="{6B0F47E2-6297-439D-B940-EBB50228C59B}" destId="{40529F9B-C5D6-4074-8FD3-44BA4786C257}" srcOrd="4" destOrd="0" presId="urn:microsoft.com/office/officeart/2005/8/layout/default"/>
    <dgm:cxn modelId="{33C00E85-890A-C342-A341-EDFFEA35707A}" type="presParOf" srcId="{6B0F47E2-6297-439D-B940-EBB50228C59B}" destId="{F2CF3240-17B4-4E50-9854-B6D91463DC14}" srcOrd="5" destOrd="0" presId="urn:microsoft.com/office/officeart/2005/8/layout/default"/>
    <dgm:cxn modelId="{C2495A88-09C9-724C-8AC6-EF4E0BA6D444}" type="presParOf" srcId="{6B0F47E2-6297-439D-B940-EBB50228C59B}" destId="{0E0E3B1B-5EB5-4FF5-8111-33419E41108E}" srcOrd="6" destOrd="0" presId="urn:microsoft.com/office/officeart/2005/8/layout/default"/>
    <dgm:cxn modelId="{B384E52F-989E-3743-806D-EBF0F0749242}" type="presParOf" srcId="{6B0F47E2-6297-439D-B940-EBB50228C59B}" destId="{1008E1BD-F212-4851-B7A1-1CCAC14710A9}" srcOrd="7" destOrd="0" presId="urn:microsoft.com/office/officeart/2005/8/layout/default"/>
    <dgm:cxn modelId="{83672F2C-0B89-B643-81D5-C913E498C4B5}" type="presParOf" srcId="{6B0F47E2-6297-439D-B940-EBB50228C59B}" destId="{DEF652D0-8A77-427F-89D6-80AD88766704}" srcOrd="8" destOrd="0" presId="urn:microsoft.com/office/officeart/2005/8/layout/default"/>
    <dgm:cxn modelId="{262A39AB-E18C-B24E-99DA-E651D0943421}" type="presParOf" srcId="{6B0F47E2-6297-439D-B940-EBB50228C59B}" destId="{FF7D80C9-A188-4F23-9A00-74B9DA0925FB}" srcOrd="9" destOrd="0" presId="urn:microsoft.com/office/officeart/2005/8/layout/default"/>
    <dgm:cxn modelId="{319E7CCF-CD1D-D74D-9296-C5F5316EEB72}" type="presParOf" srcId="{6B0F47E2-6297-439D-B940-EBB50228C59B}" destId="{01262909-EA77-4321-91B3-DCC58E97AC48}" srcOrd="10" destOrd="0" presId="urn:microsoft.com/office/officeart/2005/8/layout/default"/>
    <dgm:cxn modelId="{7BB10AE8-A8D2-FB4E-8471-EBDDE47FB8DA}" type="presParOf" srcId="{6B0F47E2-6297-439D-B940-EBB50228C59B}" destId="{395CD7F8-EA19-4BF2-9640-20F498FC9F3F}" srcOrd="11" destOrd="0" presId="urn:microsoft.com/office/officeart/2005/8/layout/default"/>
    <dgm:cxn modelId="{9DB28D06-48B4-AB44-9D09-5180ACD197A8}" type="presParOf" srcId="{6B0F47E2-6297-439D-B940-EBB50228C59B}" destId="{A0BF2048-F912-4D3B-8AB5-3E66412E33A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F9C17-4EE7-4246-9937-7BFA4200A40C}">
      <dsp:nvSpPr>
        <dsp:cNvPr id="0" name=""/>
        <dsp:cNvSpPr/>
      </dsp:nvSpPr>
      <dsp:spPr>
        <a:xfrm>
          <a:off x="470728" y="1113"/>
          <a:ext cx="2119786" cy="12718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911 DNC list</a:t>
          </a:r>
          <a:endParaRPr lang="en-US" sz="2500" kern="1200" dirty="0"/>
        </a:p>
      </dsp:txBody>
      <dsp:txXfrm>
        <a:off x="470728" y="1113"/>
        <a:ext cx="2119786" cy="1271872"/>
      </dsp:txXfrm>
    </dsp:sp>
    <dsp:sp modelId="{6CC33D90-B4E6-4612-972E-DDCCFD898BDB}">
      <dsp:nvSpPr>
        <dsp:cNvPr id="0" name=""/>
        <dsp:cNvSpPr/>
      </dsp:nvSpPr>
      <dsp:spPr>
        <a:xfrm>
          <a:off x="2802494" y="1113"/>
          <a:ext cx="2119786" cy="127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Financial institutions</a:t>
          </a:r>
          <a:endParaRPr lang="en-US" sz="2500" kern="1200" dirty="0"/>
        </a:p>
      </dsp:txBody>
      <dsp:txXfrm>
        <a:off x="2802494" y="1113"/>
        <a:ext cx="2119786" cy="1271872"/>
      </dsp:txXfrm>
    </dsp:sp>
    <dsp:sp modelId="{40529F9B-C5D6-4074-8FD3-44BA4786C257}">
      <dsp:nvSpPr>
        <dsp:cNvPr id="0" name=""/>
        <dsp:cNvSpPr/>
      </dsp:nvSpPr>
      <dsp:spPr>
        <a:xfrm>
          <a:off x="5134259" y="1113"/>
          <a:ext cx="2119786" cy="12718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Government agencies</a:t>
          </a:r>
          <a:endParaRPr lang="en-US" sz="2500" kern="1200" dirty="0"/>
        </a:p>
      </dsp:txBody>
      <dsp:txXfrm>
        <a:off x="5134259" y="1113"/>
        <a:ext cx="2119786" cy="1271872"/>
      </dsp:txXfrm>
    </dsp:sp>
    <dsp:sp modelId="{0E0E3B1B-5EB5-4FF5-8111-33419E41108E}">
      <dsp:nvSpPr>
        <dsp:cNvPr id="0" name=""/>
        <dsp:cNvSpPr/>
      </dsp:nvSpPr>
      <dsp:spPr>
        <a:xfrm>
          <a:off x="470728" y="1484963"/>
          <a:ext cx="2119786" cy="12718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NANPA: unassigned numbers</a:t>
          </a:r>
          <a:endParaRPr lang="en-US" sz="2500" kern="1200" dirty="0"/>
        </a:p>
      </dsp:txBody>
      <dsp:txXfrm>
        <a:off x="470728" y="1484963"/>
        <a:ext cx="2119786" cy="1271872"/>
      </dsp:txXfrm>
    </dsp:sp>
    <dsp:sp modelId="{DEF652D0-8A77-427F-89D6-80AD88766704}">
      <dsp:nvSpPr>
        <dsp:cNvPr id="0" name=""/>
        <dsp:cNvSpPr/>
      </dsp:nvSpPr>
      <dsp:spPr>
        <a:xfrm>
          <a:off x="2802494" y="1484963"/>
          <a:ext cx="2119786" cy="12718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TDM carrier numbers</a:t>
          </a:r>
          <a:endParaRPr lang="en-US" sz="2500" kern="1200" dirty="0"/>
        </a:p>
      </dsp:txBody>
      <dsp:txXfrm>
        <a:off x="2802494" y="1484963"/>
        <a:ext cx="2119786" cy="1271872"/>
      </dsp:txXfrm>
    </dsp:sp>
    <dsp:sp modelId="{01262909-EA77-4321-91B3-DCC58E97AC48}">
      <dsp:nvSpPr>
        <dsp:cNvPr id="0" name=""/>
        <dsp:cNvSpPr/>
      </dsp:nvSpPr>
      <dsp:spPr>
        <a:xfrm>
          <a:off x="5134259" y="1484963"/>
          <a:ext cx="2119786" cy="12718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Facilities-based VoIP </a:t>
          </a:r>
          <a:r>
            <a:rPr lang="en-US" sz="1800" kern="1200" smtClean="0"/>
            <a:t>(with own gateways)</a:t>
          </a:r>
          <a:endParaRPr lang="en-US" sz="1800" kern="1200" dirty="0"/>
        </a:p>
      </dsp:txBody>
      <dsp:txXfrm>
        <a:off x="5134259" y="1484963"/>
        <a:ext cx="2119786" cy="1271872"/>
      </dsp:txXfrm>
    </dsp:sp>
    <dsp:sp modelId="{A0BF2048-F912-4D3B-8AB5-3E66412E33AB}">
      <dsp:nvSpPr>
        <dsp:cNvPr id="0" name=""/>
        <dsp:cNvSpPr/>
      </dsp:nvSpPr>
      <dsp:spPr>
        <a:xfrm>
          <a:off x="2802494" y="2968814"/>
          <a:ext cx="2119786" cy="127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OTT VoIP </a:t>
          </a:r>
          <a:r>
            <a:rPr lang="en-US" sz="1600" kern="1200" smtClean="0"/>
            <a:t>(except for contracted GWs)</a:t>
          </a:r>
          <a:endParaRPr lang="en-US" sz="1600" kern="1200" dirty="0"/>
        </a:p>
      </dsp:txBody>
      <dsp:txXfrm>
        <a:off x="2802494" y="2968814"/>
        <a:ext cx="2119786" cy="1271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0B45D-AD7B-4DB3-94C7-FB7D60372D83}" type="datetimeFigureOut">
              <a:rPr lang="en-US" smtClean="0"/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29555-C8FE-43B4-8E07-89AACD51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E9B2-1759-46CC-8C56-B2877B0ED63F}" type="datetimeFigureOut">
              <a:rPr lang="en-US" smtClean="0"/>
              <a:t>4/12/15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47B5B-E20E-4346-8831-D1E62213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www.npac.com</a:t>
            </a:r>
            <a:r>
              <a:rPr lang="en-US" dirty="0" smtClean="0"/>
              <a:t>/the-</a:t>
            </a:r>
            <a:r>
              <a:rPr lang="en-US" dirty="0" err="1" smtClean="0"/>
              <a:t>npac</a:t>
            </a:r>
            <a:r>
              <a:rPr lang="en-US" dirty="0" smtClean="0"/>
              <a:t>/access/law-enforcement-agencies-</a:t>
            </a:r>
            <a:r>
              <a:rPr lang="en-US" dirty="0" err="1" smtClean="0"/>
              <a:t>psaps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7B5B-E20E-4346-8831-D1E6221318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3C88E-D5D0-4719-AA52-F21DD66CF5AB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8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3C88E-D5D0-4719-AA52-F21DD66CF5AB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4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3C88E-D5D0-4719-AA52-F21DD66CF5AB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2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3C88E-D5D0-4719-AA52-F21DD66CF5AB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EEECE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6489700"/>
            <a:ext cx="381000" cy="365125"/>
          </a:xfrm>
        </p:spPr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267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3C88E-D5D0-4719-AA52-F21DD66CF5AB}" type="datetimeFigureOut">
              <a:rPr lang="en-US" smtClean="0"/>
              <a:t>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3C88E-D5D0-4719-AA52-F21DD66CF5AB}" type="datetimeFigureOut">
              <a:rPr lang="en-US" smtClean="0"/>
              <a:t>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3C88E-D5D0-4719-AA52-F21DD66CF5AB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3C88E-D5D0-4719-AA52-F21DD66CF5AB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438900"/>
            <a:ext cx="3048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FA64-7269-4D84-BD5C-B3EF305C02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Relationship Id="rId6" Type="http://schemas.openxmlformats.org/officeDocument/2006/relationships/image" Target="../media/image12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allengepost.com/software/crowd-sourced-call-identification-and-suppression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zaprachel" TargetMode="External"/><Relationship Id="rId4" Type="http://schemas.openxmlformats.org/officeDocument/2006/relationships/hyperlink" Target="http://www.ftc.gov/detectarobo" TargetMode="External"/><Relationship Id="rId5" Type="http://schemas.openxmlformats.org/officeDocument/2006/relationships/hyperlink" Target="http://www.ftc.gov/strikebac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ftc.gov/news-events/press-releases/2015/01/comment-federal-communications-commission-ftc-says-no-leg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8307"/>
            <a:ext cx="951974" cy="97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722" y="115583"/>
            <a:ext cx="838200" cy="83563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43200" y="0"/>
            <a:ext cx="3657599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latin typeface="Century Schoolbook" panose="02040604050505020304" pitchFamily="18" charset="0"/>
              </a:rPr>
              <a:t>NO-CALL</a:t>
            </a:r>
          </a:p>
          <a:p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latin typeface="Century Schoolbook" panose="02040604050505020304" pitchFamily="18" charset="0"/>
              </a:rPr>
              <a:t>LAW ENFORCEMENT</a:t>
            </a:r>
          </a:p>
          <a:p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latin typeface="Century Schoolbook" panose="02040604050505020304" pitchFamily="18" charset="0"/>
              </a:rPr>
              <a:t> SUMMIT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Update:</a:t>
            </a:r>
            <a:br>
              <a:rPr lang="en-US" dirty="0" smtClean="0"/>
            </a:br>
            <a:r>
              <a:rPr lang="en-US" sz="2700" dirty="0" smtClean="0"/>
              <a:t>The Future of Call Blocking and Caller ID Authentication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Henning Schulzrinne – FCC &amp; Columbia University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Bikram Bandy – Federal Trade Commission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5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Combatting Spoofing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Spoofing reduces effectiveness of filters</a:t>
            </a:r>
          </a:p>
          <a:p>
            <a:r>
              <a:rPr lang="en-US" dirty="0" smtClean="0"/>
              <a:t>Is there a technological solution to combat spoofing?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744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spam vs. robocalls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43030"/>
              </p:ext>
            </p:extLst>
          </p:nvPr>
        </p:nvGraphicFramePr>
        <p:xfrm>
          <a:off x="457200" y="1981200"/>
          <a:ext cx="822960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 spam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Robocalls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SPAM</a:t>
                      </a:r>
                    </a:p>
                    <a:p>
                      <a:r>
                        <a:rPr lang="en-US" dirty="0" smtClean="0"/>
                        <a:t>Canadian</a:t>
                      </a:r>
                      <a:r>
                        <a:rPr lang="en-US" baseline="0" dirty="0" smtClean="0"/>
                        <a:t> effort (CASL)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Originated</a:t>
                      </a:r>
                      <a:r>
                        <a:rPr lang="en-US" baseline="0" dirty="0" smtClean="0"/>
                        <a:t>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 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pink</a:t>
                      </a:r>
                      <a:r>
                        <a:rPr lang="en-US" baseline="0" dirty="0" smtClean="0"/>
                        <a:t> carriers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r>
                        <a:rPr lang="en-US" baseline="0" dirty="0" smtClean="0"/>
                        <a:t> spoofing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phishing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Prevent</a:t>
                      </a:r>
                      <a:r>
                        <a:rPr lang="en-US" baseline="0" dirty="0" smtClean="0"/>
                        <a:t> spoofing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DKIM, SPF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STIR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tbd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Analyze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possible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r>
                        <a:rPr lang="en-US" baseline="0" dirty="0" smtClean="0"/>
                        <a:t> originator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DNS blacklists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equivalent of IP address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Statistical 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r>
                        <a:rPr lang="en-US" baseline="0" dirty="0" smtClean="0"/>
                        <a:t> volume &amp; patterns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harder due to distribution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modes of caller ID spoofing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Impersonation</a:t>
            </a:r>
          </a:p>
          <a:p>
            <a:pPr lvl="1"/>
            <a:r>
              <a:rPr lang="en-US" dirty="0" smtClean="0"/>
              <a:t>spoof target number</a:t>
            </a:r>
          </a:p>
          <a:p>
            <a:pPr lvl="1"/>
            <a:r>
              <a:rPr lang="en-US" dirty="0" smtClean="0"/>
              <a:t>Helpful for</a:t>
            </a:r>
          </a:p>
          <a:p>
            <a:pPr lvl="2"/>
            <a:r>
              <a:rPr lang="en-US" dirty="0" err="1" smtClean="0"/>
              <a:t>vishing</a:t>
            </a:r>
            <a:endParaRPr lang="en-US" dirty="0" smtClean="0"/>
          </a:p>
          <a:p>
            <a:pPr lvl="2"/>
            <a:r>
              <a:rPr lang="en-US" dirty="0" smtClean="0"/>
              <a:t>stolen credit card validation</a:t>
            </a:r>
          </a:p>
          <a:p>
            <a:pPr lvl="2"/>
            <a:r>
              <a:rPr lang="en-US" dirty="0" smtClean="0"/>
              <a:t>retrieving voicemail messages</a:t>
            </a:r>
          </a:p>
          <a:p>
            <a:pPr lvl="2"/>
            <a:r>
              <a:rPr lang="en-US" dirty="0" err="1" smtClean="0"/>
              <a:t>SWATting</a:t>
            </a:r>
            <a:endParaRPr lang="en-US" dirty="0" smtClean="0"/>
          </a:p>
          <a:p>
            <a:pPr lvl="2"/>
            <a:r>
              <a:rPr lang="en-US" dirty="0" smtClean="0"/>
              <a:t>disconnect utilities</a:t>
            </a:r>
          </a:p>
          <a:p>
            <a:pPr lvl="2"/>
            <a:r>
              <a:rPr lang="en-US" dirty="0" smtClean="0"/>
              <a:t>unwanted pizza deliveries</a:t>
            </a:r>
          </a:p>
          <a:p>
            <a:pPr lvl="2"/>
            <a:r>
              <a:rPr lang="en-US" dirty="0" smtClean="0"/>
              <a:t>retrieving display name (CNAM)</a:t>
            </a:r>
          </a:p>
          <a:p>
            <a:pPr lvl="2"/>
            <a:r>
              <a:rPr lang="en-US" dirty="0" smtClean="0"/>
              <a:t>premium number fraud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Anonymization</a:t>
            </a:r>
          </a:p>
          <a:p>
            <a:pPr lvl="1"/>
            <a:r>
              <a:rPr lang="en-US" dirty="0" smtClean="0"/>
              <a:t>pick more-or-less random #</a:t>
            </a:r>
          </a:p>
          <a:p>
            <a:pPr lvl="2"/>
            <a:r>
              <a:rPr lang="en-US" dirty="0" smtClean="0"/>
              <a:t>including unassigned numbers</a:t>
            </a:r>
          </a:p>
          <a:p>
            <a:pPr lvl="1"/>
            <a:r>
              <a:rPr lang="en-US" dirty="0" smtClean="0"/>
              <a:t>Helpful for</a:t>
            </a:r>
          </a:p>
          <a:p>
            <a:pPr lvl="2"/>
            <a:r>
              <a:rPr lang="en-US" dirty="0" smtClean="0"/>
              <a:t>robocalling</a:t>
            </a:r>
          </a:p>
          <a:p>
            <a:pPr lvl="2"/>
            <a:r>
              <a:rPr lang="en-US" dirty="0" smtClean="0"/>
              <a:t>intercarrier compensation fraud</a:t>
            </a:r>
          </a:p>
          <a:p>
            <a:pPr lvl="2"/>
            <a:r>
              <a:rPr lang="en-US" dirty="0" smtClean="0"/>
              <a:t>TDOS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economics of robocalls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3976" y="1600200"/>
            <a:ext cx="2229420" cy="1026758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7576E"/>
                </a:solidFill>
              </a:rPr>
              <a:t>success ratio * payoff * time to shutdown</a:t>
            </a:r>
            <a:endParaRPr lang="en-US" dirty="0">
              <a:solidFill>
                <a:srgbClr val="57576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68100" y="1600200"/>
            <a:ext cx="2229420" cy="1026758"/>
          </a:xfrm>
          <a:prstGeom prst="roundRect">
            <a:avLst/>
          </a:prstGeom>
          <a:solidFill>
            <a:srgbClr val="80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of calls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583939" y="1600200"/>
            <a:ext cx="2229420" cy="102675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of boiler room staff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07675" y="1910930"/>
            <a:ext cx="41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Menlo-Regular"/>
              </a:rPr>
              <a:t>-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24542" y="1914721"/>
            <a:ext cx="41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Menlo-Regular"/>
              </a:rPr>
              <a:t>-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 rot="15776492">
            <a:off x="1155436" y="3425935"/>
            <a:ext cx="2215908" cy="7970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enforcement</a:t>
            </a:r>
            <a:endParaRPr lang="en-US" dirty="0"/>
          </a:p>
        </p:txBody>
      </p:sp>
      <p:sp>
        <p:nvSpPr>
          <p:cNvPr id="18" name="Cloud 17"/>
          <p:cNvSpPr/>
          <p:nvPr/>
        </p:nvSpPr>
        <p:spPr>
          <a:xfrm>
            <a:off x="533400" y="5029200"/>
            <a:ext cx="2269955" cy="81904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spoof</a:t>
            </a:r>
          </a:p>
          <a:p>
            <a:pPr algn="ctr"/>
            <a:r>
              <a:rPr lang="en-US" dirty="0" smtClean="0"/>
              <a:t>prevention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1" idx="2"/>
          </p:cNvCxnSpPr>
          <p:nvPr/>
        </p:nvCxnSpPr>
        <p:spPr>
          <a:xfrm flipV="1">
            <a:off x="3107675" y="2626958"/>
            <a:ext cx="1875135" cy="2242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37235" y="3410536"/>
            <a:ext cx="1647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more “free”</a:t>
            </a:r>
          </a:p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583939" y="3198167"/>
            <a:ext cx="2229420" cy="102675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probability of getting caught * liability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24542" y="3410536"/>
            <a:ext cx="41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Menlo-Regular"/>
              </a:rPr>
              <a:t>-</a:t>
            </a:r>
            <a:endParaRPr lang="en-US" sz="28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60075" y="4056867"/>
            <a:ext cx="3323864" cy="965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63203" y="4698848"/>
            <a:ext cx="217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probability</a:t>
            </a:r>
          </a:p>
          <a:p>
            <a:r>
              <a:rPr lang="en-US" dirty="0" smtClean="0"/>
              <a:t>of apprehension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7369400">
            <a:off x="-57785" y="3369695"/>
            <a:ext cx="2215908" cy="7970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2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Legitimate caller ID spoofing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Doctor’s office</a:t>
            </a:r>
          </a:p>
          <a:p>
            <a:pPr lvl="1"/>
            <a:r>
              <a:rPr lang="en-US" dirty="0" smtClean="0"/>
              <a:t>call from personal physician cell phone should show doctor’s office number</a:t>
            </a:r>
          </a:p>
          <a:p>
            <a:r>
              <a:rPr lang="en-US" dirty="0" smtClean="0"/>
              <a:t>Call center</a:t>
            </a:r>
          </a:p>
          <a:p>
            <a:pPr lvl="1"/>
            <a:r>
              <a:rPr lang="en-US" dirty="0" smtClean="0"/>
              <a:t>airline outbound contract call center should show airline main number, not call center</a:t>
            </a:r>
          </a:p>
          <a:p>
            <a:r>
              <a:rPr lang="en-US" dirty="0" smtClean="0"/>
              <a:t>Multiple devices, one number</a:t>
            </a:r>
          </a:p>
          <a:p>
            <a:pPr lvl="1"/>
            <a:r>
              <a:rPr lang="en-US" dirty="0" smtClean="0"/>
              <a:t>provide single call-back number (e.g., some VoIP services) from all devices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5867400" y="5542100"/>
            <a:ext cx="2804718" cy="12905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anonymity is distinct problem (caller ID suppression)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calls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345657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345657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Cloud 9"/>
          <p:cNvSpPr/>
          <p:nvPr/>
        </p:nvSpPr>
        <p:spPr>
          <a:xfrm>
            <a:off x="3505200" y="3185160"/>
            <a:ext cx="1981200" cy="11734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PSTN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4800600"/>
            <a:ext cx="268110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“caller is authorized to use</a:t>
            </a:r>
          </a:p>
          <a:p>
            <a:pPr algn="ctr"/>
            <a:r>
              <a:rPr lang="en-US" dirty="0" smtClean="0"/>
              <a:t>212 555 1234”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172200"/>
            <a:ext cx="3299145" cy="498537"/>
          </a:xfrm>
          <a:prstGeom prst="rect">
            <a:avLst/>
          </a:prstGeom>
        </p:spPr>
      </p:pic>
      <p:cxnSp>
        <p:nvCxnSpPr>
          <p:cNvPr id="17" name="Curved Connector 16"/>
          <p:cNvCxnSpPr>
            <a:endCxn id="7" idx="1"/>
          </p:cNvCxnSpPr>
          <p:nvPr/>
        </p:nvCxnSpPr>
        <p:spPr>
          <a:xfrm rot="16200000" flipH="1">
            <a:off x="1187450" y="2825750"/>
            <a:ext cx="806451" cy="10858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10" idx="2"/>
          </p:cNvCxnSpPr>
          <p:nvPr/>
        </p:nvCxnSpPr>
        <p:spPr>
          <a:xfrm flipV="1">
            <a:off x="3071812" y="3771900"/>
            <a:ext cx="43953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  <a:endCxn id="8" idx="1"/>
          </p:cNvCxnSpPr>
          <p:nvPr/>
        </p:nvCxnSpPr>
        <p:spPr>
          <a:xfrm>
            <a:off x="5484749" y="3771900"/>
            <a:ext cx="45885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81812" y="3752850"/>
            <a:ext cx="574789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04301" y="4419600"/>
            <a:ext cx="1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91400" y="6248400"/>
            <a:ext cx="145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212 555 1234</a:t>
            </a:r>
            <a:endParaRPr lang="en-US" dirty="0"/>
          </a:p>
        </p:txBody>
      </p:sp>
      <p:cxnSp>
        <p:nvCxnSpPr>
          <p:cNvPr id="33" name="Curved Connector 32"/>
          <p:cNvCxnSpPr>
            <a:stCxn id="15" idx="0"/>
          </p:cNvCxnSpPr>
          <p:nvPr/>
        </p:nvCxnSpPr>
        <p:spPr>
          <a:xfrm rot="5400000" flipH="1" flipV="1">
            <a:off x="1675686" y="4952287"/>
            <a:ext cx="1498600" cy="94122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2000" y="4953000"/>
            <a:ext cx="1484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public-private</a:t>
            </a:r>
          </a:p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pic>
        <p:nvPicPr>
          <p:cNvPr id="40" name="Picture 39" descr="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" y="1524000"/>
            <a:ext cx="1645920" cy="1371600"/>
          </a:xfrm>
          <a:prstGeom prst="rect">
            <a:avLst/>
          </a:prstGeom>
        </p:spPr>
      </p:pic>
      <p:pic>
        <p:nvPicPr>
          <p:cNvPr id="43" name="Picture 42" descr="bell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3124200"/>
            <a:ext cx="1298448" cy="1298448"/>
          </a:xfrm>
          <a:prstGeom prst="rect">
            <a:avLst/>
          </a:prstGeom>
        </p:spPr>
      </p:pic>
      <p:pic>
        <p:nvPicPr>
          <p:cNvPr id="44" name="Picture 43" descr="v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2057400"/>
            <a:ext cx="1176528" cy="1054608"/>
          </a:xfrm>
          <a:prstGeom prst="rect">
            <a:avLst/>
          </a:prstGeom>
        </p:spPr>
      </p:pic>
      <p:pic>
        <p:nvPicPr>
          <p:cNvPr id="45" name="Picture 44" descr="se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4191000"/>
            <a:ext cx="816864" cy="816864"/>
          </a:xfrm>
          <a:prstGeom prst="rect">
            <a:avLst/>
          </a:prstGeom>
        </p:spPr>
      </p:pic>
      <p:pic>
        <p:nvPicPr>
          <p:cNvPr id="46" name="Picture 45" descr="dec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257800"/>
            <a:ext cx="1578864" cy="890016"/>
          </a:xfrm>
          <a:prstGeom prst="rect">
            <a:avLst/>
          </a:prstGeom>
        </p:spPr>
      </p:pic>
      <p:sp>
        <p:nvSpPr>
          <p:cNvPr id="47" name="Magnetic Disk 46"/>
          <p:cNvSpPr/>
          <p:nvPr/>
        </p:nvSpPr>
        <p:spPr>
          <a:xfrm>
            <a:off x="2971800" y="5981700"/>
            <a:ext cx="685800" cy="762000"/>
          </a:xfrm>
          <a:prstGeom prst="flowChartMagneticDisk">
            <a:avLst/>
          </a:prstGeom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962400" y="6336268"/>
            <a:ext cx="64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LEAP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6799" y="5943600"/>
            <a:ext cx="639810" cy="838200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49" idx="1"/>
            <a:endCxn id="47" idx="4"/>
          </p:cNvCxnSpPr>
          <p:nvPr/>
        </p:nvCxnSpPr>
        <p:spPr>
          <a:xfrm flipH="1">
            <a:off x="3657600" y="6362700"/>
            <a:ext cx="1219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9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at the receiving carrier?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16</a:t>
            </a:fld>
            <a:endParaRPr lang="en-US"/>
          </a:p>
        </p:txBody>
      </p:sp>
      <p:sp>
        <p:nvSpPr>
          <p:cNvPr id="5" name="Decision 4"/>
          <p:cNvSpPr/>
          <p:nvPr/>
        </p:nvSpPr>
        <p:spPr>
          <a:xfrm>
            <a:off x="3983737" y="1553065"/>
            <a:ext cx="2094304" cy="1148348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signed?</a:t>
            </a:r>
            <a:endParaRPr lang="en-US" dirty="0"/>
          </a:p>
        </p:txBody>
      </p:sp>
      <p:sp>
        <p:nvSpPr>
          <p:cNvPr id="6" name="Decision 5"/>
          <p:cNvSpPr/>
          <p:nvPr/>
        </p:nvSpPr>
        <p:spPr>
          <a:xfrm>
            <a:off x="2609322" y="2853813"/>
            <a:ext cx="2094304" cy="1148348"/>
          </a:xfrm>
          <a:prstGeom prst="flowChartDecis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should be signed?</a:t>
            </a:r>
            <a:endParaRPr lang="en-US" sz="1600" dirty="0"/>
          </a:p>
        </p:txBody>
      </p:sp>
      <p:sp>
        <p:nvSpPr>
          <p:cNvPr id="7" name="Decision 6"/>
          <p:cNvSpPr/>
          <p:nvPr/>
        </p:nvSpPr>
        <p:spPr>
          <a:xfrm>
            <a:off x="1267898" y="4002161"/>
            <a:ext cx="2094304" cy="114834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caller?</a:t>
            </a:r>
            <a:endParaRPr lang="en-US" dirty="0"/>
          </a:p>
        </p:txBody>
      </p:sp>
      <p:sp>
        <p:nvSpPr>
          <p:cNvPr id="9" name="Decision 8"/>
          <p:cNvSpPr/>
          <p:nvPr/>
        </p:nvSpPr>
        <p:spPr>
          <a:xfrm>
            <a:off x="5982896" y="2855163"/>
            <a:ext cx="2094304" cy="11483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0"/>
                </a:solidFill>
              </a:rPr>
              <a:t>validates?</a:t>
            </a:r>
            <a:endParaRPr lang="en-US" sz="1400" dirty="0">
              <a:solidFill>
                <a:srgbClr val="000090"/>
              </a:solidFill>
            </a:endParaRPr>
          </a:p>
        </p:txBody>
      </p:sp>
      <p:cxnSp>
        <p:nvCxnSpPr>
          <p:cNvPr id="11" name="Elbow Connector 10"/>
          <p:cNvCxnSpPr>
            <a:stCxn id="6" idx="1"/>
            <a:endCxn id="7" idx="0"/>
          </p:cNvCxnSpPr>
          <p:nvPr/>
        </p:nvCxnSpPr>
        <p:spPr>
          <a:xfrm rot="10800000" flipV="1">
            <a:off x="2315050" y="3427987"/>
            <a:ext cx="294272" cy="5741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1"/>
            <a:endCxn id="6" idx="0"/>
          </p:cNvCxnSpPr>
          <p:nvPr/>
        </p:nvCxnSpPr>
        <p:spPr>
          <a:xfrm rot="10800000" flipV="1">
            <a:off x="3656475" y="2127239"/>
            <a:ext cx="327263" cy="7265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9" idx="0"/>
          </p:cNvCxnSpPr>
          <p:nvPr/>
        </p:nvCxnSpPr>
        <p:spPr>
          <a:xfrm>
            <a:off x="6078041" y="2127239"/>
            <a:ext cx="952007" cy="72792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1"/>
            <a:endCxn id="46" idx="0"/>
          </p:cNvCxnSpPr>
          <p:nvPr/>
        </p:nvCxnSpPr>
        <p:spPr>
          <a:xfrm rot="10800000" flipV="1">
            <a:off x="5706558" y="3429337"/>
            <a:ext cx="276339" cy="8392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3"/>
          </p:cNvCxnSpPr>
          <p:nvPr/>
        </p:nvCxnSpPr>
        <p:spPr>
          <a:xfrm>
            <a:off x="8077200" y="3429337"/>
            <a:ext cx="351866" cy="6881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3"/>
          </p:cNvCxnSpPr>
          <p:nvPr/>
        </p:nvCxnSpPr>
        <p:spPr>
          <a:xfrm>
            <a:off x="3362202" y="4576335"/>
            <a:ext cx="294272" cy="8405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1"/>
          </p:cNvCxnSpPr>
          <p:nvPr/>
        </p:nvCxnSpPr>
        <p:spPr>
          <a:xfrm rot="10800000" flipV="1">
            <a:off x="914400" y="4576335"/>
            <a:ext cx="353498" cy="8405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15050" y="3006213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656474" y="1769224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16532" y="4154561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44698" y="178377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2691" y="3058655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090512" y="30732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03626" y="30732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43" name="Elbow Connector 42"/>
          <p:cNvCxnSpPr>
            <a:stCxn id="6" idx="3"/>
          </p:cNvCxnSpPr>
          <p:nvPr/>
        </p:nvCxnSpPr>
        <p:spPr>
          <a:xfrm>
            <a:off x="4703626" y="3427987"/>
            <a:ext cx="338554" cy="8405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17920" y="41545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26" y="4268570"/>
            <a:ext cx="635000" cy="635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057" y="4268569"/>
            <a:ext cx="635000" cy="635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68" y="4002162"/>
            <a:ext cx="639064" cy="93979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22" y="5333999"/>
            <a:ext cx="520700" cy="7657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2" y="5416917"/>
            <a:ext cx="1651000" cy="6572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223000"/>
            <a:ext cx="635000" cy="635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254" y="6074162"/>
            <a:ext cx="520700" cy="76573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6799" y="6096068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51977" y="61011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5105400"/>
            <a:ext cx="35246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generate special caller ID:</a:t>
            </a:r>
            <a:endParaRPr lang="en-US" dirty="0"/>
          </a:p>
          <a:p>
            <a:r>
              <a:rPr lang="en-US" dirty="0" smtClean="0"/>
              <a:t>666-666-xxxx </a:t>
            </a:r>
            <a:r>
              <a:rPr lang="en-US" dirty="0" smtClean="0">
                <a:sym typeface="Wingdings"/>
              </a:rPr>
              <a:t> “Spoofed number”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9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happen?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0"/>
            <a:ext cx="4202206" cy="63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91000" y="1447800"/>
            <a:ext cx="11430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signaling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15000" y="1447800"/>
            <a:ext cx="11430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obtaining public keys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91000" y="2514600"/>
            <a:ext cx="26670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operational guidelines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91000" y="3505200"/>
            <a:ext cx="266700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generation and distribution</a:t>
            </a:r>
            <a:endParaRPr lang="en-US" dirty="0"/>
          </a:p>
        </p:txBody>
      </p:sp>
      <p:pic>
        <p:nvPicPr>
          <p:cNvPr id="13" name="Picture 12" descr="Videokonferenz-Acme-Packet-SBC_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4953000"/>
            <a:ext cx="2253149" cy="36757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191000" y="4724400"/>
            <a:ext cx="26670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 signing &amp; validation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91000" y="5943600"/>
            <a:ext cx="26670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 &amp; validate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1400" y="1676400"/>
            <a:ext cx="116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 2015?</a:t>
            </a:r>
            <a:endParaRPr lang="en-US" dirty="0"/>
          </a:p>
        </p:txBody>
      </p:sp>
      <p:pic>
        <p:nvPicPr>
          <p:cNvPr id="19" name="Picture 18" descr="bell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6019800"/>
            <a:ext cx="762000" cy="76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67600" y="3581400"/>
            <a:ext cx="1421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contract</a:t>
            </a:r>
          </a:p>
          <a:p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4876800"/>
            <a:ext cx="87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year?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617220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incrementally;</a:t>
            </a:r>
          </a:p>
          <a:p>
            <a:r>
              <a:rPr lang="en-US" sz="1200" dirty="0" smtClean="0"/>
              <a:t>with “encouragement”</a:t>
            </a:r>
            <a:endParaRPr lang="en-US" sz="1200" dirty="0"/>
          </a:p>
        </p:txBody>
      </p:sp>
      <p:pic>
        <p:nvPicPr>
          <p:cNvPr id="23" name="Picture 22" descr="iet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600200"/>
            <a:ext cx="1158240" cy="701040"/>
          </a:xfrm>
          <a:prstGeom prst="rect">
            <a:avLst/>
          </a:prstGeom>
        </p:spPr>
      </p:pic>
      <p:pic>
        <p:nvPicPr>
          <p:cNvPr id="24" name="Picture 23" descr="ati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743200"/>
            <a:ext cx="999744" cy="524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981200"/>
            <a:ext cx="2534512" cy="10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3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Originate (DNO)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13065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Premise: almost all illegal </a:t>
            </a:r>
            <a:r>
              <a:rPr lang="en-US" dirty="0" err="1" smtClean="0"/>
              <a:t>robo</a:t>
            </a:r>
            <a:r>
              <a:rPr lang="en-US" dirty="0" smtClean="0"/>
              <a:t>-calls originate on VoIP</a:t>
            </a:r>
          </a:p>
          <a:p>
            <a:r>
              <a:rPr lang="en-US" dirty="0" smtClean="0"/>
              <a:t>Thus, gateways as filter for numbers that </a:t>
            </a:r>
            <a:r>
              <a:rPr lang="en-US" i="1" dirty="0" smtClean="0"/>
              <a:t>shouldn’t be there </a:t>
            </a:r>
            <a:r>
              <a:rPr lang="en-US" dirty="0" smtClean="0"/>
              <a:t>(e.g., IRS or banks)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338" y="3213280"/>
            <a:ext cx="2111478" cy="1032762"/>
          </a:xfrm>
          <a:prstGeom prst="rect">
            <a:avLst/>
          </a:prstGeom>
        </p:spPr>
      </p:pic>
      <p:pic>
        <p:nvPicPr>
          <p:cNvPr id="9" name="Picture 60" descr="inven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612" y="4633921"/>
            <a:ext cx="1300930" cy="9052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69629" y="4826800"/>
            <a:ext cx="2390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“Do not originate” list</a:t>
            </a:r>
          </a:p>
          <a:p>
            <a:pPr algn="ctr"/>
            <a:r>
              <a:rPr lang="en-US" sz="1800" dirty="0" smtClean="0"/>
              <a:t>of numbers</a:t>
            </a:r>
          </a:p>
          <a:p>
            <a:pPr algn="ctr"/>
            <a:r>
              <a:rPr lang="en-US" sz="1800" dirty="0" smtClean="0"/>
              <a:t>(e.g., PSAP DNC list)</a:t>
            </a:r>
            <a:endParaRPr lang="en-US" sz="1800" dirty="0"/>
          </a:p>
        </p:txBody>
      </p:sp>
      <p:sp>
        <p:nvSpPr>
          <p:cNvPr id="11" name="Horizontal Scroll 10"/>
          <p:cNvSpPr/>
          <p:nvPr/>
        </p:nvSpPr>
        <p:spPr>
          <a:xfrm>
            <a:off x="6594543" y="4470330"/>
            <a:ext cx="2092257" cy="146875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“legacy” carriers that don’t interconnect via VoIP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  <a:endCxn id="9" idx="3"/>
          </p:cNvCxnSpPr>
          <p:nvPr/>
        </p:nvCxnSpPr>
        <p:spPr>
          <a:xfrm flipH="1" flipV="1">
            <a:off x="5439542" y="5086536"/>
            <a:ext cx="1155001" cy="11817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7018438" y="3216565"/>
            <a:ext cx="1426882" cy="89291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SS7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1040439" y="3213280"/>
            <a:ext cx="2142078" cy="103276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09364" y="3489018"/>
            <a:ext cx="68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VoIP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0"/>
            <a:endCxn id="8" idx="1"/>
          </p:cNvCxnSpPr>
          <p:nvPr/>
        </p:nvCxnSpPr>
        <p:spPr>
          <a:xfrm>
            <a:off x="3180732" y="3729661"/>
            <a:ext cx="552606" cy="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9" idx="0"/>
          </p:cNvCxnSpPr>
          <p:nvPr/>
        </p:nvCxnSpPr>
        <p:spPr>
          <a:xfrm rot="5400000">
            <a:off x="4595138" y="4439981"/>
            <a:ext cx="387879" cy="127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2"/>
          </p:cNvCxnSpPr>
          <p:nvPr/>
        </p:nvCxnSpPr>
        <p:spPr>
          <a:xfrm flipV="1">
            <a:off x="5691812" y="3663021"/>
            <a:ext cx="1331052" cy="6664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03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DNO: How do numbers get onto the list?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8525703"/>
              </p:ext>
            </p:extLst>
          </p:nvPr>
        </p:nvGraphicFramePr>
        <p:xfrm>
          <a:off x="762000" y="1695450"/>
          <a:ext cx="7724775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81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Unwanted Calls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Technology has increased the complexity of the problem</a:t>
            </a:r>
          </a:p>
          <a:p>
            <a:pPr lvl="1"/>
            <a:r>
              <a:rPr lang="en-US" smtClean="0"/>
              <a:t>Volume of calls is substantially higher</a:t>
            </a:r>
          </a:p>
          <a:p>
            <a:pPr lvl="1"/>
            <a:r>
              <a:rPr lang="en-US" smtClean="0"/>
              <a:t>Costs are lower</a:t>
            </a:r>
          </a:p>
          <a:p>
            <a:pPr lvl="1"/>
            <a:r>
              <a:rPr lang="en-US" smtClean="0"/>
              <a:t>Easier to hide – spoofing, multi-network routing, and international</a:t>
            </a:r>
          </a:p>
          <a:p>
            <a:r>
              <a:rPr lang="en-US" smtClean="0"/>
              <a:t>Law enforcement alone cannot solve the problem</a:t>
            </a:r>
          </a:p>
          <a:p>
            <a:r>
              <a:rPr lang="en-US" smtClean="0"/>
              <a:t>Consumers are frustrated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98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304800" y="3276600"/>
            <a:ext cx="6781800" cy="358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urved Connector 31"/>
          <p:cNvCxnSpPr>
            <a:stCxn id="10" idx="3"/>
            <a:endCxn id="5" idx="2"/>
          </p:cNvCxnSpPr>
          <p:nvPr/>
        </p:nvCxnSpPr>
        <p:spPr>
          <a:xfrm flipV="1">
            <a:off x="4114800" y="2947416"/>
            <a:ext cx="3532632" cy="105308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call blocking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24400"/>
            <a:ext cx="1371600" cy="1540861"/>
          </a:xfrm>
          <a:prstGeom prst="rect">
            <a:avLst/>
          </a:prstGeom>
        </p:spPr>
      </p:pic>
      <p:pic>
        <p:nvPicPr>
          <p:cNvPr id="4" name="Picture 3" descr="bel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905000"/>
            <a:ext cx="1298448" cy="1298448"/>
          </a:xfrm>
          <a:prstGeom prst="rect">
            <a:avLst/>
          </a:prstGeom>
        </p:spPr>
      </p:pic>
      <p:pic>
        <p:nvPicPr>
          <p:cNvPr id="5" name="Picture 4" descr="de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057400"/>
            <a:ext cx="1578864" cy="890016"/>
          </a:xfrm>
          <a:prstGeom prst="rect">
            <a:avLst/>
          </a:prstGeom>
        </p:spPr>
      </p:pic>
      <p:sp>
        <p:nvSpPr>
          <p:cNvPr id="6" name="Decision 5"/>
          <p:cNvSpPr/>
          <p:nvPr/>
        </p:nvSpPr>
        <p:spPr>
          <a:xfrm>
            <a:off x="4419600" y="3352800"/>
            <a:ext cx="2133600" cy="1295400"/>
          </a:xfrm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white list?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889000" cy="88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600200"/>
            <a:ext cx="25915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for vulnerable populations, allow only: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address book entries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government agencies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medical providers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emergency alerts</a:t>
            </a:r>
            <a:endParaRPr lang="en-US" sz="1200" dirty="0"/>
          </a:p>
        </p:txBody>
      </p:sp>
      <p:sp>
        <p:nvSpPr>
          <p:cNvPr id="10" name="Decision 9"/>
          <p:cNvSpPr/>
          <p:nvPr/>
        </p:nvSpPr>
        <p:spPr>
          <a:xfrm>
            <a:off x="1981200" y="3352800"/>
            <a:ext cx="2133600" cy="1295400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black list?</a:t>
            </a:r>
            <a:endParaRPr lang="en-US" dirty="0"/>
          </a:p>
        </p:txBody>
      </p:sp>
      <p:cxnSp>
        <p:nvCxnSpPr>
          <p:cNvPr id="12" name="Elbow Connector 11"/>
          <p:cNvCxnSpPr>
            <a:stCxn id="6" idx="3"/>
            <a:endCxn id="5" idx="2"/>
          </p:cNvCxnSpPr>
          <p:nvPr/>
        </p:nvCxnSpPr>
        <p:spPr>
          <a:xfrm flipV="1">
            <a:off x="6553200" y="2947416"/>
            <a:ext cx="1094232" cy="105308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5486400"/>
            <a:ext cx="635000" cy="63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410200"/>
            <a:ext cx="639035" cy="7493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6" idx="2"/>
            <a:endCxn id="14" idx="0"/>
          </p:cNvCxnSpPr>
          <p:nvPr/>
        </p:nvCxnSpPr>
        <p:spPr>
          <a:xfrm flipH="1">
            <a:off x="4965700" y="4648200"/>
            <a:ext cx="5207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5" idx="0"/>
          </p:cNvCxnSpPr>
          <p:nvPr/>
        </p:nvCxnSpPr>
        <p:spPr>
          <a:xfrm>
            <a:off x="5486400" y="4648200"/>
            <a:ext cx="471918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4876800"/>
            <a:ext cx="1560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designated trusted</a:t>
            </a:r>
          </a:p>
          <a:p>
            <a:pPr algn="ctr"/>
            <a:r>
              <a:rPr lang="en-US" sz="1400" dirty="0" smtClean="0"/>
              <a:t>third party</a:t>
            </a:r>
          </a:p>
        </p:txBody>
      </p:sp>
      <p:cxnSp>
        <p:nvCxnSpPr>
          <p:cNvPr id="21" name="Straight Arrow Connector 20"/>
          <p:cNvCxnSpPr>
            <a:stCxn id="4" idx="1"/>
            <a:endCxn id="10" idx="0"/>
          </p:cNvCxnSpPr>
          <p:nvPr/>
        </p:nvCxnSpPr>
        <p:spPr>
          <a:xfrm flipH="1">
            <a:off x="3048000" y="2554224"/>
            <a:ext cx="685800" cy="798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  <a:endCxn id="6" idx="0"/>
          </p:cNvCxnSpPr>
          <p:nvPr/>
        </p:nvCxnSpPr>
        <p:spPr>
          <a:xfrm>
            <a:off x="5032248" y="2554224"/>
            <a:ext cx="454152" cy="798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800" y="5486400"/>
            <a:ext cx="635000" cy="635000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10" idx="2"/>
            <a:endCxn id="27" idx="0"/>
          </p:cNvCxnSpPr>
          <p:nvPr/>
        </p:nvCxnSpPr>
        <p:spPr>
          <a:xfrm flipH="1">
            <a:off x="3035300" y="4648200"/>
            <a:ext cx="127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" idx="2"/>
          </p:cNvCxnSpPr>
          <p:nvPr/>
        </p:nvCxnSpPr>
        <p:spPr>
          <a:xfrm rot="10800000" flipV="1">
            <a:off x="1295400" y="3047999"/>
            <a:ext cx="6400800" cy="3217261"/>
          </a:xfrm>
          <a:prstGeom prst="curvedConnector4">
            <a:avLst>
              <a:gd name="adj1" fmla="val -11839"/>
              <a:gd name="adj2" fmla="val 115526"/>
            </a:avLst>
          </a:prstGeom>
          <a:ln>
            <a:solidFill>
              <a:schemeClr val="accent2">
                <a:lumMod val="50000"/>
              </a:schemeClr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91400" y="5867400"/>
            <a:ext cx="131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report</a:t>
            </a:r>
          </a:p>
          <a:p>
            <a:pPr algn="r"/>
            <a:r>
              <a:rPr lang="en-US" sz="1400" dirty="0" smtClean="0"/>
              <a:t>illegal robocalls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6670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29400" y="4038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200" y="3581400"/>
            <a:ext cx="3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02087" y="4648200"/>
            <a:ext cx="3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cxnSp>
        <p:nvCxnSpPr>
          <p:cNvPr id="45" name="Curved Connector 44"/>
          <p:cNvCxnSpPr>
            <a:stCxn id="3" idx="0"/>
            <a:endCxn id="10" idx="1"/>
          </p:cNvCxnSpPr>
          <p:nvPr/>
        </p:nvCxnSpPr>
        <p:spPr>
          <a:xfrm rot="5400000" flipH="1" flipV="1">
            <a:off x="1276350" y="4019550"/>
            <a:ext cx="723900" cy="6858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5800" y="4114800"/>
            <a:ext cx="83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maintain</a:t>
            </a:r>
          </a:p>
          <a:p>
            <a:pPr algn="ctr"/>
            <a:r>
              <a:rPr lang="en-US" sz="1400" dirty="0" smtClean="0"/>
              <a:t>lists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30942" y="3276600"/>
            <a:ext cx="129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multiple 3</a:t>
            </a:r>
            <a:r>
              <a:rPr lang="en-US" sz="1200" i="1" baseline="30000" dirty="0" smtClean="0"/>
              <a:t>rd</a:t>
            </a:r>
            <a:r>
              <a:rPr lang="en-US" sz="1200" i="1" dirty="0" smtClean="0"/>
              <a:t> party</a:t>
            </a:r>
          </a:p>
          <a:p>
            <a:r>
              <a:rPr lang="en-US" sz="1200" i="1" dirty="0" smtClean="0"/>
              <a:t>providers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5519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caller name reliability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45069" y="3398933"/>
            <a:ext cx="4943004" cy="119313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199"/>
            <a:ext cx="6781800" cy="4495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Textual caller ID used more than number by recipients</a:t>
            </a:r>
          </a:p>
          <a:p>
            <a:r>
              <a:rPr lang="en-US" dirty="0" smtClean="0"/>
              <a:t>Generation of caller name varies:</a:t>
            </a:r>
          </a:p>
          <a:p>
            <a:pPr lvl="1"/>
            <a:r>
              <a:rPr lang="en-US" dirty="0" smtClean="0"/>
              <a:t>Various CNAM/LIDB databases: CPN </a:t>
            </a:r>
            <a:r>
              <a:rPr lang="en-US" dirty="0" smtClean="0">
                <a:sym typeface="Wingdings"/>
              </a:rPr>
              <a:t> name</a:t>
            </a:r>
            <a:endParaRPr lang="en-US" dirty="0" smtClean="0"/>
          </a:p>
          <a:p>
            <a:pPr lvl="1"/>
            <a:r>
              <a:rPr lang="en-US" dirty="0" smtClean="0"/>
              <a:t>Some from caller carrier, some third-party (reduce dip fees)</a:t>
            </a:r>
          </a:p>
          <a:p>
            <a:pPr lvl="1"/>
            <a:r>
              <a:rPr lang="en-US" dirty="0" smtClean="0"/>
              <a:t>Can be generated by third party</a:t>
            </a:r>
          </a:p>
          <a:p>
            <a:r>
              <a:rPr lang="en-US" dirty="0" smtClean="0"/>
              <a:t>Change with VoIP: end-to-end delivery</a:t>
            </a:r>
          </a:p>
          <a:p>
            <a:pPr lvl="1"/>
            <a:r>
              <a:rPr lang="en-US" dirty="0" smtClean="0"/>
              <a:t>basic name, with attribution (“based on business record”, “self-asserted”)</a:t>
            </a:r>
          </a:p>
          <a:p>
            <a:pPr lvl="1"/>
            <a:r>
              <a:rPr lang="en-US" dirty="0" smtClean="0"/>
              <a:t>additional information (“FDIC-registered”, “accredited health care facility”, “registered charity”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Caller name (CNAM)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38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15 character limit</a:t>
            </a:r>
          </a:p>
          <a:p>
            <a:pPr lvl="1"/>
            <a:r>
              <a:rPr lang="en-US" dirty="0" smtClean="0"/>
              <a:t>mostly due to legacy displays and Bell 202 1200 baud modems?</a:t>
            </a:r>
          </a:p>
          <a:p>
            <a:pPr lvl="1"/>
            <a:r>
              <a:rPr lang="en-US" dirty="0" smtClean="0"/>
              <a:t>signaling allows larger data elements</a:t>
            </a:r>
          </a:p>
          <a:p>
            <a:r>
              <a:rPr lang="en-US" dirty="0" smtClean="0"/>
              <a:t>Disallows</a:t>
            </a:r>
          </a:p>
          <a:p>
            <a:pPr lvl="1"/>
            <a:r>
              <a:rPr lang="en-US" dirty="0" smtClean="0"/>
              <a:t>full names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awkward abbreviations</a:t>
            </a:r>
          </a:p>
          <a:p>
            <a:pPr lvl="1"/>
            <a:r>
              <a:rPr lang="en-US" dirty="0" smtClean="0"/>
              <a:t>more information – caller name and affiliation (“John Doe, Acme Corp., Chicago”)</a:t>
            </a:r>
          </a:p>
          <a:p>
            <a:pPr lvl="1"/>
            <a:r>
              <a:rPr lang="en-US" dirty="0" smtClean="0"/>
              <a:t>no credentials (license, registration)</a:t>
            </a:r>
          </a:p>
          <a:p>
            <a:r>
              <a:rPr lang="en-US" dirty="0" smtClean="0">
                <a:sym typeface="Wingdings"/>
              </a:rPr>
              <a:t>Architecture issues</a:t>
            </a:r>
          </a:p>
          <a:p>
            <a:pPr lvl="1"/>
            <a:r>
              <a:rPr lang="en-US" dirty="0" smtClean="0">
                <a:sym typeface="Wingdings"/>
              </a:rPr>
              <a:t>multiple providers  difficult to correct errors or prevent impersonation</a:t>
            </a:r>
          </a:p>
          <a:p>
            <a:pPr lvl="1"/>
            <a:r>
              <a:rPr lang="en-US" dirty="0" smtClean="0">
                <a:sym typeface="Wingdings"/>
              </a:rPr>
              <a:t>CNAM dip fees  kickback schemes that enable robocalling</a:t>
            </a:r>
          </a:p>
          <a:p>
            <a:pPr lvl="1"/>
            <a:r>
              <a:rPr lang="en-US" dirty="0" smtClean="0">
                <a:sym typeface="Wingdings"/>
              </a:rPr>
              <a:t>unclear provenance of information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741" y="1307398"/>
            <a:ext cx="2564259" cy="3991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001" y="3735421"/>
            <a:ext cx="2926468" cy="29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09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assist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capture (“honeypots”)</a:t>
            </a:r>
          </a:p>
          <a:p>
            <a:r>
              <a:rPr lang="en-US" dirty="0" smtClean="0"/>
              <a:t>Prevent number spoofing</a:t>
            </a:r>
          </a:p>
          <a:p>
            <a:r>
              <a:rPr lang="en-US" dirty="0" smtClean="0"/>
              <a:t>Short term: “Do not originate”</a:t>
            </a:r>
          </a:p>
          <a:p>
            <a:r>
              <a:rPr lang="en-US" dirty="0" smtClean="0"/>
              <a:t>Allow third-party number filtering</a:t>
            </a:r>
          </a:p>
          <a:p>
            <a:r>
              <a:rPr lang="en-US" dirty="0" smtClean="0"/>
              <a:t>Improve caller name (CNAM) reliability</a:t>
            </a:r>
          </a:p>
        </p:txBody>
      </p:sp>
    </p:spTree>
    <p:extLst>
      <p:ext uri="{BB962C8B-B14F-4D97-AF65-F5344CB8AC3E}">
        <p14:creationId xmlns:p14="http://schemas.microsoft.com/office/powerpoint/2010/main" val="93167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Delivering on the Promise of DNC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is the problem – technology must be part of the long-term solution</a:t>
            </a:r>
          </a:p>
          <a:p>
            <a:r>
              <a:rPr lang="en-US" dirty="0" smtClean="0"/>
              <a:t>Allow consumers and carriers to play defense</a:t>
            </a:r>
          </a:p>
          <a:p>
            <a:r>
              <a:rPr lang="en-US" dirty="0" smtClean="0"/>
              <a:t>Analogous to e-mail spam</a:t>
            </a:r>
          </a:p>
          <a:p>
            <a:r>
              <a:rPr lang="en-US" dirty="0" smtClean="0"/>
              <a:t>Spam filter for the Phone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94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2012</a:t>
            </a:r>
            <a:endParaRPr lang="en-US" dirty="0"/>
          </a:p>
          <a:p>
            <a:r>
              <a:rPr lang="en-US" dirty="0"/>
              <a:t>Results – </a:t>
            </a:r>
          </a:p>
          <a:p>
            <a:pPr lvl="1"/>
            <a:r>
              <a:rPr lang="en-US" dirty="0"/>
              <a:t>Received 798 Submissions </a:t>
            </a:r>
          </a:p>
          <a:p>
            <a:pPr lvl="1"/>
            <a:r>
              <a:rPr lang="en-US" dirty="0"/>
              <a:t>Named 2 winners for the Individual Category and 1 winner for the Organization Category (</a:t>
            </a:r>
            <a:r>
              <a:rPr lang="en-US" dirty="0">
                <a:hlinkClick r:id="rId3"/>
              </a:rPr>
              <a:t>Google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One of the winners, “Nomorobo,” was on the market and available to consumers by October 2013 - just 6 months after being named one of the winners. 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2" descr="C:\Users\phsue\Desktop\full_wid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305800" cy="13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Current Weaknesses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collection</a:t>
            </a:r>
          </a:p>
          <a:p>
            <a:r>
              <a:rPr lang="en-US" dirty="0"/>
              <a:t>Availability</a:t>
            </a:r>
          </a:p>
          <a:p>
            <a:r>
              <a:rPr lang="en-US" dirty="0" smtClean="0"/>
              <a:t>Caller ID Spoofing</a:t>
            </a:r>
          </a:p>
        </p:txBody>
      </p:sp>
    </p:spTree>
    <p:extLst>
      <p:ext uri="{BB962C8B-B14F-4D97-AF65-F5344CB8AC3E}">
        <p14:creationId xmlns:p14="http://schemas.microsoft.com/office/powerpoint/2010/main" val="282805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Current Data Collection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402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Consumer driven</a:t>
            </a:r>
          </a:p>
          <a:p>
            <a:pPr lvl="1"/>
            <a:r>
              <a:rPr lang="en-US" dirty="0" smtClean="0"/>
              <a:t>Human error</a:t>
            </a:r>
          </a:p>
          <a:p>
            <a:pPr lvl="1"/>
            <a:r>
              <a:rPr lang="en-US" dirty="0" smtClean="0"/>
              <a:t>Delayed</a:t>
            </a:r>
          </a:p>
          <a:p>
            <a:pPr lvl="1"/>
            <a:r>
              <a:rPr lang="en-US" dirty="0" smtClean="0"/>
              <a:t>Limited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17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Improving Data Collection: Honeypots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Honeypots</a:t>
            </a:r>
          </a:p>
          <a:p>
            <a:pPr lvl="1"/>
            <a:r>
              <a:rPr lang="en-US" dirty="0" smtClean="0"/>
              <a:t>Real-time data collection</a:t>
            </a:r>
          </a:p>
          <a:p>
            <a:pPr lvl="1"/>
            <a:r>
              <a:rPr lang="en-US" dirty="0" smtClean="0"/>
              <a:t>Larger amount of data collected</a:t>
            </a:r>
          </a:p>
          <a:p>
            <a:pPr lvl="1"/>
            <a:r>
              <a:rPr lang="en-US" dirty="0" smtClean="0"/>
              <a:t>Improved accuracy</a:t>
            </a:r>
          </a:p>
          <a:p>
            <a:pPr lvl="1"/>
            <a:r>
              <a:rPr lang="en-US" dirty="0" smtClean="0"/>
              <a:t>Easier for consumers to report illegal calls – mark as “spam”</a:t>
            </a:r>
          </a:p>
        </p:txBody>
      </p:sp>
    </p:spTree>
    <p:extLst>
      <p:ext uri="{BB962C8B-B14F-4D97-AF65-F5344CB8AC3E}">
        <p14:creationId xmlns:p14="http://schemas.microsoft.com/office/powerpoint/2010/main" val="372472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Improving Data Collection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DEFCON</a:t>
            </a:r>
            <a:r>
              <a:rPr lang="en-US" dirty="0" smtClean="0"/>
              <a:t> 2014 – Zapping Rachel</a:t>
            </a:r>
          </a:p>
          <a:p>
            <a:pPr lvl="1"/>
            <a:r>
              <a:rPr lang="en-US" dirty="0" smtClean="0"/>
              <a:t>Build and analyze data from honeypots</a:t>
            </a:r>
          </a:p>
          <a:p>
            <a:pPr lvl="1"/>
            <a:r>
              <a:rPr lang="en-US" dirty="0">
                <a:hlinkClick r:id="rId3"/>
              </a:rPr>
              <a:t>www.ftc.gov/zaprachel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r>
              <a:rPr lang="en-US" altLang="en-US" dirty="0" err="1"/>
              <a:t>DetectaRobo</a:t>
            </a:r>
            <a:r>
              <a:rPr lang="en-US" altLang="en-US" dirty="0"/>
              <a:t> – June 6-7, 2015</a:t>
            </a:r>
          </a:p>
          <a:p>
            <a:pPr lvl="1"/>
            <a:r>
              <a:rPr lang="en-US" altLang="en-US" sz="2900" dirty="0"/>
              <a:t>Analyze honeypot data and create algorithms that identify robocalls based on calling pattern</a:t>
            </a:r>
          </a:p>
          <a:p>
            <a:pPr lvl="1"/>
            <a:r>
              <a:rPr lang="en-US" altLang="en-US" sz="2900" dirty="0">
                <a:hlinkClick r:id="rId4"/>
              </a:rPr>
              <a:t>www.ftc.gov/detectarobo</a:t>
            </a:r>
            <a:r>
              <a:rPr lang="en-US" altLang="en-US" sz="29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r>
              <a:rPr lang="en-US" altLang="en-US" dirty="0"/>
              <a:t>DEFCON 2015 -- Robocalls: Humanity Strikes Back </a:t>
            </a:r>
          </a:p>
          <a:p>
            <a:pPr lvl="1"/>
            <a:r>
              <a:rPr lang="en-US" altLang="en-US" sz="2900" dirty="0"/>
              <a:t>Create a solution that allows consumers to block and forward robocalls to a honeypot</a:t>
            </a:r>
          </a:p>
          <a:p>
            <a:pPr lvl="1"/>
            <a:r>
              <a:rPr lang="en-US" altLang="en-US" sz="2900" dirty="0"/>
              <a:t>Qualifying round due June 15, 2015,  and Final round August 5-8, 2015</a:t>
            </a:r>
          </a:p>
          <a:p>
            <a:pPr lvl="1"/>
            <a:r>
              <a:rPr lang="en-US" altLang="en-US" sz="2900" dirty="0">
                <a:hlinkClick r:id="rId5"/>
              </a:rPr>
              <a:t>www.ftc.gov/strikeback</a:t>
            </a:r>
            <a:r>
              <a:rPr lang="en-US" altLang="en-US" sz="2900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3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977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1" y="1414021"/>
            <a:ext cx="4267199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Improving Availability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Encourage carrier adoption and marketing of blocking technology</a:t>
            </a:r>
          </a:p>
          <a:p>
            <a:r>
              <a:rPr lang="en-US" dirty="0" smtClean="0"/>
              <a:t>FCC Public Notice for Comment on legal impediments to carrier-offered call blocking</a:t>
            </a:r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www.ftc.gov/news-events/press-releases/2015/01/comment-federal-communications-commission-ftc-says-no-legal</a:t>
            </a:r>
            <a:endParaRPr lang="en-US" sz="1800" dirty="0" smtClean="0"/>
          </a:p>
          <a:p>
            <a:r>
              <a:rPr lang="en-US" dirty="0" smtClean="0"/>
              <a:t>Increasing public awareness through consumer education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51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1095</Words>
  <Application>Microsoft Macintosh PowerPoint</Application>
  <PresentationFormat>On-screen Show (4:3)</PresentationFormat>
  <Paragraphs>249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Technology Update: The Future of Call Blocking and Caller ID Authentication</vt:lpstr>
      <vt:lpstr>Stopping Unwanted Calls</vt:lpstr>
      <vt:lpstr>Delivering on the Promise of DNC</vt:lpstr>
      <vt:lpstr>PowerPoint Presentation</vt:lpstr>
      <vt:lpstr>Current Weaknesses</vt:lpstr>
      <vt:lpstr>Current Data Collection</vt:lpstr>
      <vt:lpstr>Improving Data Collection: Honeypots</vt:lpstr>
      <vt:lpstr>Improving Data Collection</vt:lpstr>
      <vt:lpstr>Improving Availability</vt:lpstr>
      <vt:lpstr>Combatting Spoofing</vt:lpstr>
      <vt:lpstr>Email spam vs. robocalls</vt:lpstr>
      <vt:lpstr>Two modes of caller ID spoofing</vt:lpstr>
      <vt:lpstr>The economics of robocalls</vt:lpstr>
      <vt:lpstr>Legitimate caller ID spoofing</vt:lpstr>
      <vt:lpstr>Signing calls</vt:lpstr>
      <vt:lpstr>What happens at the receiving carrier?</vt:lpstr>
      <vt:lpstr>What needs to happen?</vt:lpstr>
      <vt:lpstr>Do Not Originate (DNO)</vt:lpstr>
      <vt:lpstr>DNO: How do numbers get onto the list?</vt:lpstr>
      <vt:lpstr>Automated call blocking</vt:lpstr>
      <vt:lpstr>Improving caller name reliability</vt:lpstr>
      <vt:lpstr>Caller name (CNAM) improvements</vt:lpstr>
      <vt:lpstr>Technology assist -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12</cp:revision>
  <dcterms:created xsi:type="dcterms:W3CDTF">2014-02-28T14:25:08Z</dcterms:created>
  <dcterms:modified xsi:type="dcterms:W3CDTF">2015-04-12T21:33:10Z</dcterms:modified>
</cp:coreProperties>
</file>