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272" r:id="rId3"/>
    <p:sldId id="265" r:id="rId4"/>
    <p:sldId id="292" r:id="rId5"/>
    <p:sldId id="330" r:id="rId6"/>
    <p:sldId id="308" r:id="rId7"/>
    <p:sldId id="331" r:id="rId8"/>
    <p:sldId id="332" r:id="rId9"/>
    <p:sldId id="333" r:id="rId10"/>
    <p:sldId id="290" r:id="rId11"/>
    <p:sldId id="266" r:id="rId12"/>
    <p:sldId id="329" r:id="rId13"/>
    <p:sldId id="337" r:id="rId14"/>
    <p:sldId id="291" r:id="rId15"/>
    <p:sldId id="309" r:id="rId16"/>
    <p:sldId id="273" r:id="rId17"/>
    <p:sldId id="260" r:id="rId18"/>
    <p:sldId id="310" r:id="rId19"/>
    <p:sldId id="302" r:id="rId20"/>
    <p:sldId id="294" r:id="rId21"/>
    <p:sldId id="295" r:id="rId22"/>
    <p:sldId id="293" r:id="rId23"/>
    <p:sldId id="274" r:id="rId24"/>
    <p:sldId id="297" r:id="rId25"/>
    <p:sldId id="259" r:id="rId26"/>
    <p:sldId id="257" r:id="rId27"/>
    <p:sldId id="284" r:id="rId28"/>
    <p:sldId id="286" r:id="rId29"/>
    <p:sldId id="285" r:id="rId30"/>
    <p:sldId id="298" r:id="rId31"/>
    <p:sldId id="303" r:id="rId32"/>
    <p:sldId id="311" r:id="rId33"/>
    <p:sldId id="304" r:id="rId34"/>
    <p:sldId id="305" r:id="rId35"/>
    <p:sldId id="306" r:id="rId36"/>
    <p:sldId id="296" r:id="rId37"/>
    <p:sldId id="275" r:id="rId38"/>
    <p:sldId id="276" r:id="rId39"/>
    <p:sldId id="280" r:id="rId40"/>
    <p:sldId id="281" r:id="rId41"/>
    <p:sldId id="282" r:id="rId42"/>
    <p:sldId id="287" r:id="rId43"/>
    <p:sldId id="288" r:id="rId44"/>
    <p:sldId id="312" r:id="rId45"/>
    <p:sldId id="334" r:id="rId46"/>
    <p:sldId id="338" r:id="rId47"/>
    <p:sldId id="339" r:id="rId48"/>
    <p:sldId id="340" r:id="rId49"/>
    <p:sldId id="327" r:id="rId50"/>
    <p:sldId id="326" r:id="rId51"/>
    <p:sldId id="313" r:id="rId52"/>
    <p:sldId id="335" r:id="rId53"/>
    <p:sldId id="328" r:id="rId54"/>
    <p:sldId id="314" r:id="rId55"/>
    <p:sldId id="301" r:id="rId56"/>
    <p:sldId id="315" r:id="rId57"/>
    <p:sldId id="317" r:id="rId58"/>
    <p:sldId id="316" r:id="rId59"/>
    <p:sldId id="318" r:id="rId60"/>
    <p:sldId id="320" r:id="rId61"/>
    <p:sldId id="319" r:id="rId62"/>
    <p:sldId id="299" r:id="rId63"/>
    <p:sldId id="321" r:id="rId64"/>
    <p:sldId id="322" r:id="rId65"/>
    <p:sldId id="336" r:id="rId66"/>
    <p:sldId id="323" r:id="rId67"/>
    <p:sldId id="324" r:id="rId68"/>
    <p:sldId id="325" r:id="rId69"/>
    <p:sldId id="307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82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81A29-8D10-A24B-BCD6-2698AB9050E2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B1A36C-4A9C-8C4E-8052-11AC6A96A455}">
      <dgm:prSet phldrT="[Text]"/>
      <dgm:spPr/>
      <dgm:t>
        <a:bodyPr/>
        <a:lstStyle/>
        <a:p>
          <a:r>
            <a:rPr lang="en-US" dirty="0" err="1" smtClean="0"/>
            <a:t>IoT</a:t>
          </a:r>
          <a:endParaRPr lang="en-US" dirty="0"/>
        </a:p>
      </dgm:t>
    </dgm:pt>
    <dgm:pt modelId="{A96E2CCB-B477-9540-9178-DF935F42B3AB}" type="parTrans" cxnId="{3D504F66-44B0-4B44-A262-2E5CF1D2DB78}">
      <dgm:prSet/>
      <dgm:spPr/>
      <dgm:t>
        <a:bodyPr/>
        <a:lstStyle/>
        <a:p>
          <a:endParaRPr lang="en-US"/>
        </a:p>
      </dgm:t>
    </dgm:pt>
    <dgm:pt modelId="{991ECED5-2127-7C4C-B44D-C13B18E1904E}" type="sibTrans" cxnId="{3D504F66-44B0-4B44-A262-2E5CF1D2DB78}">
      <dgm:prSet/>
      <dgm:spPr/>
      <dgm:t>
        <a:bodyPr/>
        <a:lstStyle/>
        <a:p>
          <a:endParaRPr lang="en-US"/>
        </a:p>
      </dgm:t>
    </dgm:pt>
    <dgm:pt modelId="{B347F398-813B-0F47-BE5D-BB8EEDB67B9D}">
      <dgm:prSet phldrT="[Text]"/>
      <dgm:spPr/>
      <dgm:t>
        <a:bodyPr/>
        <a:lstStyle/>
        <a:p>
          <a:r>
            <a:rPr lang="en-US" dirty="0" smtClean="0"/>
            <a:t>Cheap SOCs</a:t>
          </a:r>
          <a:endParaRPr lang="en-US" dirty="0"/>
        </a:p>
      </dgm:t>
    </dgm:pt>
    <dgm:pt modelId="{163EFBD3-02DF-414D-B1D1-B0D1C66D0B79}" type="parTrans" cxnId="{A47A8698-3B2A-5A49-A011-6466FCA22C89}">
      <dgm:prSet/>
      <dgm:spPr/>
      <dgm:t>
        <a:bodyPr/>
        <a:lstStyle/>
        <a:p>
          <a:endParaRPr lang="en-US"/>
        </a:p>
      </dgm:t>
    </dgm:pt>
    <dgm:pt modelId="{6A350C3F-EC0F-E54C-8E10-3AA181CC035F}" type="sibTrans" cxnId="{A47A8698-3B2A-5A49-A011-6466FCA22C89}">
      <dgm:prSet/>
      <dgm:spPr/>
      <dgm:t>
        <a:bodyPr/>
        <a:lstStyle/>
        <a:p>
          <a:endParaRPr lang="en-US"/>
        </a:p>
      </dgm:t>
    </dgm:pt>
    <dgm:pt modelId="{98304F84-1A22-CF41-A6A4-E7A043B42E3A}">
      <dgm:prSet phldrT="[Text]"/>
      <dgm:spPr/>
      <dgm:t>
        <a:bodyPr/>
        <a:lstStyle/>
        <a:p>
          <a:r>
            <a:rPr lang="en-US" dirty="0" smtClean="0"/>
            <a:t>Mature Internet protocols</a:t>
          </a:r>
          <a:endParaRPr lang="en-US" dirty="0"/>
        </a:p>
      </dgm:t>
    </dgm:pt>
    <dgm:pt modelId="{DFAAED3A-4454-B145-8273-50A60EF6BA7B}" type="parTrans" cxnId="{84D5AFA4-2A0D-FA42-85ED-CC3B1BBCD667}">
      <dgm:prSet/>
      <dgm:spPr/>
      <dgm:t>
        <a:bodyPr/>
        <a:lstStyle/>
        <a:p>
          <a:endParaRPr lang="en-US"/>
        </a:p>
      </dgm:t>
    </dgm:pt>
    <dgm:pt modelId="{35779B1E-E9A5-114C-8941-AC8A030C3A1F}" type="sibTrans" cxnId="{84D5AFA4-2A0D-FA42-85ED-CC3B1BBCD667}">
      <dgm:prSet/>
      <dgm:spPr/>
      <dgm:t>
        <a:bodyPr/>
        <a:lstStyle/>
        <a:p>
          <a:endParaRPr lang="en-US"/>
        </a:p>
      </dgm:t>
    </dgm:pt>
    <dgm:pt modelId="{6F1A37D1-DC82-2A4D-BFC7-E1D424701291}">
      <dgm:prSet phldrT="[Text]"/>
      <dgm:spPr/>
      <dgm:t>
        <a:bodyPr/>
        <a:lstStyle/>
        <a:p>
          <a:r>
            <a:rPr lang="en-US" dirty="0" smtClean="0"/>
            <a:t>Cellular connectivity</a:t>
          </a:r>
          <a:endParaRPr lang="en-US" dirty="0"/>
        </a:p>
      </dgm:t>
    </dgm:pt>
    <dgm:pt modelId="{C6A8591B-1DF2-4E4B-B430-4C4086AAC6EB}" type="parTrans" cxnId="{1E1DA048-F3B8-DF44-86B5-D599A177FE51}">
      <dgm:prSet/>
      <dgm:spPr/>
      <dgm:t>
        <a:bodyPr/>
        <a:lstStyle/>
        <a:p>
          <a:endParaRPr lang="en-US"/>
        </a:p>
      </dgm:t>
    </dgm:pt>
    <dgm:pt modelId="{AE1511E4-665E-9E4D-B25C-87DBFD69FF33}" type="sibTrans" cxnId="{1E1DA048-F3B8-DF44-86B5-D599A177FE51}">
      <dgm:prSet/>
      <dgm:spPr/>
      <dgm:t>
        <a:bodyPr/>
        <a:lstStyle/>
        <a:p>
          <a:endParaRPr lang="en-US"/>
        </a:p>
      </dgm:t>
    </dgm:pt>
    <dgm:pt modelId="{F3DE257B-E2F3-734E-BBDE-4512966C9C79}">
      <dgm:prSet phldrT="[Text]"/>
      <dgm:spPr/>
      <dgm:t>
        <a:bodyPr/>
        <a:lstStyle/>
        <a:p>
          <a:r>
            <a:rPr lang="en-US" dirty="0" smtClean="0"/>
            <a:t>Unlicensed</a:t>
          </a:r>
          <a:endParaRPr lang="en-US" dirty="0"/>
        </a:p>
      </dgm:t>
    </dgm:pt>
    <dgm:pt modelId="{292A0292-54DF-0548-B2BC-724B2766E186}" type="parTrans" cxnId="{8CE6AA84-C8DC-8247-A0BF-EF68D5764483}">
      <dgm:prSet/>
      <dgm:spPr/>
      <dgm:t>
        <a:bodyPr/>
        <a:lstStyle/>
        <a:p>
          <a:endParaRPr lang="en-US"/>
        </a:p>
      </dgm:t>
    </dgm:pt>
    <dgm:pt modelId="{C60C024E-EEF8-D041-BC8B-A40E1E812175}" type="sibTrans" cxnId="{8CE6AA84-C8DC-8247-A0BF-EF68D5764483}">
      <dgm:prSet/>
      <dgm:spPr/>
      <dgm:t>
        <a:bodyPr/>
        <a:lstStyle/>
        <a:p>
          <a:endParaRPr lang="en-US"/>
        </a:p>
      </dgm:t>
    </dgm:pt>
    <dgm:pt modelId="{7C41EF6C-E58B-6D47-9C57-B73D5E18B28F}">
      <dgm:prSet phldrT="[Text]"/>
      <dgm:spPr/>
      <dgm:t>
        <a:bodyPr/>
        <a:lstStyle/>
        <a:p>
          <a:r>
            <a:rPr lang="en-US" dirty="0" smtClean="0"/>
            <a:t>Analytics</a:t>
          </a:r>
        </a:p>
        <a:p>
          <a:r>
            <a:rPr lang="en-US" dirty="0" smtClean="0"/>
            <a:t>(“big data”)</a:t>
          </a:r>
          <a:endParaRPr lang="en-US" dirty="0"/>
        </a:p>
      </dgm:t>
    </dgm:pt>
    <dgm:pt modelId="{37062F47-C32B-F04B-BF2C-04D5BD0D9B76}" type="parTrans" cxnId="{1E4A0823-7FB4-594E-9A73-9C9E85F14263}">
      <dgm:prSet/>
      <dgm:spPr/>
      <dgm:t>
        <a:bodyPr/>
        <a:lstStyle/>
        <a:p>
          <a:endParaRPr lang="en-US"/>
        </a:p>
      </dgm:t>
    </dgm:pt>
    <dgm:pt modelId="{5609AD87-02AC-2544-8EFE-43AB1D8C05A4}" type="sibTrans" cxnId="{1E4A0823-7FB4-594E-9A73-9C9E85F14263}">
      <dgm:prSet/>
      <dgm:spPr/>
      <dgm:t>
        <a:bodyPr/>
        <a:lstStyle/>
        <a:p>
          <a:endParaRPr lang="en-US"/>
        </a:p>
      </dgm:t>
    </dgm:pt>
    <dgm:pt modelId="{D4A2F65A-B0F1-4549-B5C2-DD89809EB337}">
      <dgm:prSet phldrT="[Text]"/>
      <dgm:spPr/>
      <dgm:t>
        <a:bodyPr/>
        <a:lstStyle/>
        <a:p>
          <a:r>
            <a:rPr lang="en-US" dirty="0" smtClean="0"/>
            <a:t>Applications</a:t>
          </a:r>
          <a:endParaRPr lang="en-US" dirty="0"/>
        </a:p>
      </dgm:t>
    </dgm:pt>
    <dgm:pt modelId="{43E666AB-5C25-AE47-BE85-C263C22114B0}" type="parTrans" cxnId="{F8E002F0-6090-8243-AB27-90D46B9D8ACA}">
      <dgm:prSet/>
      <dgm:spPr/>
      <dgm:t>
        <a:bodyPr/>
        <a:lstStyle/>
        <a:p>
          <a:endParaRPr lang="en-US"/>
        </a:p>
      </dgm:t>
    </dgm:pt>
    <dgm:pt modelId="{74106536-17A4-7646-9C18-55AA6EDAC118}" type="sibTrans" cxnId="{F8E002F0-6090-8243-AB27-90D46B9D8ACA}">
      <dgm:prSet/>
      <dgm:spPr/>
      <dgm:t>
        <a:bodyPr/>
        <a:lstStyle/>
        <a:p>
          <a:endParaRPr lang="en-US"/>
        </a:p>
      </dgm:t>
    </dgm:pt>
    <dgm:pt modelId="{24C7F08F-354A-6F4D-9852-C37231885FA7}">
      <dgm:prSet phldrT="[Text]"/>
      <dgm:spPr/>
      <dgm:t>
        <a:bodyPr/>
        <a:lstStyle/>
        <a:p>
          <a:r>
            <a:rPr lang="en-US" dirty="0" smtClean="0"/>
            <a:t>Cloud-hosted applications &amp; data</a:t>
          </a:r>
          <a:endParaRPr lang="en-US" dirty="0"/>
        </a:p>
      </dgm:t>
    </dgm:pt>
    <dgm:pt modelId="{86E9A78D-7BB7-7445-A808-29EBADAD88C7}" type="parTrans" cxnId="{707C5714-FA81-A647-9E20-8D11AA687ED2}">
      <dgm:prSet/>
      <dgm:spPr/>
      <dgm:t>
        <a:bodyPr/>
        <a:lstStyle/>
        <a:p>
          <a:endParaRPr lang="en-US"/>
        </a:p>
      </dgm:t>
    </dgm:pt>
    <dgm:pt modelId="{0D793E5F-1EE3-0041-BF5E-5A323CC398FC}" type="sibTrans" cxnId="{707C5714-FA81-A647-9E20-8D11AA687ED2}">
      <dgm:prSet/>
      <dgm:spPr/>
      <dgm:t>
        <a:bodyPr/>
        <a:lstStyle/>
        <a:p>
          <a:endParaRPr lang="en-US"/>
        </a:p>
      </dgm:t>
    </dgm:pt>
    <dgm:pt modelId="{2708D707-053E-7D48-B53C-DBA19B4B5612}" type="pres">
      <dgm:prSet presAssocID="{D3A81A29-8D10-A24B-BCD6-2698AB9050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8DE92A-8FB7-1245-A92E-38AA39E3F846}" type="pres">
      <dgm:prSet presAssocID="{2BB1A36C-4A9C-8C4E-8052-11AC6A96A455}" presName="centerShape" presStyleLbl="node0" presStyleIdx="0" presStyleCnt="1"/>
      <dgm:spPr/>
      <dgm:t>
        <a:bodyPr/>
        <a:lstStyle/>
        <a:p>
          <a:endParaRPr lang="en-US"/>
        </a:p>
      </dgm:t>
    </dgm:pt>
    <dgm:pt modelId="{8B4F0938-A10D-DB47-96D5-5421669749AB}" type="pres">
      <dgm:prSet presAssocID="{163EFBD3-02DF-414D-B1D1-B0D1C66D0B79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FE3053E1-F619-A14F-86EF-427350E61983}" type="pres">
      <dgm:prSet presAssocID="{B347F398-813B-0F47-BE5D-BB8EEDB67B9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7AFB5-FCB0-7748-AFB5-12A54FCCFC1D}" type="pres">
      <dgm:prSet presAssocID="{DFAAED3A-4454-B145-8273-50A60EF6BA7B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258048CB-92DE-EA4A-84EE-DC6EC1F9C1E6}" type="pres">
      <dgm:prSet presAssocID="{98304F84-1A22-CF41-A6A4-E7A043B42E3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503A0-CB3C-5B41-8D32-3BFEAA7426E3}" type="pres">
      <dgm:prSet presAssocID="{C6A8591B-1DF2-4E4B-B430-4C4086AAC6EB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84F70892-2E7D-6643-8CD5-8D9BC21B323E}" type="pres">
      <dgm:prSet presAssocID="{6F1A37D1-DC82-2A4D-BFC7-E1D42470129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94C97-F779-E145-9116-A172AE78C03D}" type="pres">
      <dgm:prSet presAssocID="{292A0292-54DF-0548-B2BC-724B2766E186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64E9BA1D-5E5B-534E-9A4B-5725A7C1812C}" type="pres">
      <dgm:prSet presAssocID="{F3DE257B-E2F3-734E-BBDE-4512966C9C7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139E9-273A-B949-95E8-28B48BCBBB40}" type="pres">
      <dgm:prSet presAssocID="{37062F47-C32B-F04B-BF2C-04D5BD0D9B76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B669273F-3BFA-F543-B595-4C2B802EF082}" type="pres">
      <dgm:prSet presAssocID="{7C41EF6C-E58B-6D47-9C57-B73D5E18B28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25FA4-DE01-B94C-84CB-86E8773AB0BD}" type="pres">
      <dgm:prSet presAssocID="{43E666AB-5C25-AE47-BE85-C263C22114B0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2185CD82-2D57-0448-9052-C360D29F1204}" type="pres">
      <dgm:prSet presAssocID="{D4A2F65A-B0F1-4549-B5C2-DD89809EB33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4BE7C-CD32-3245-9C7F-A7269C3D351D}" type="pres">
      <dgm:prSet presAssocID="{86E9A78D-7BB7-7445-A808-29EBADAD88C7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AA81B48E-D7C4-834B-A918-B7D97FF75E47}" type="pres">
      <dgm:prSet presAssocID="{24C7F08F-354A-6F4D-9852-C37231885FA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8D613C-9BFB-574F-AF2E-9D82A3D4F210}" type="presOf" srcId="{C6A8591B-1DF2-4E4B-B430-4C4086AAC6EB}" destId="{14C503A0-CB3C-5B41-8D32-3BFEAA7426E3}" srcOrd="0" destOrd="0" presId="urn:microsoft.com/office/officeart/2005/8/layout/radial4"/>
    <dgm:cxn modelId="{1E59BDB0-8162-E948-8C2C-39BD3DBD8AC8}" type="presOf" srcId="{7C41EF6C-E58B-6D47-9C57-B73D5E18B28F}" destId="{B669273F-3BFA-F543-B595-4C2B802EF082}" srcOrd="0" destOrd="0" presId="urn:microsoft.com/office/officeart/2005/8/layout/radial4"/>
    <dgm:cxn modelId="{707C5714-FA81-A647-9E20-8D11AA687ED2}" srcId="{2BB1A36C-4A9C-8C4E-8052-11AC6A96A455}" destId="{24C7F08F-354A-6F4D-9852-C37231885FA7}" srcOrd="6" destOrd="0" parTransId="{86E9A78D-7BB7-7445-A808-29EBADAD88C7}" sibTransId="{0D793E5F-1EE3-0041-BF5E-5A323CC398FC}"/>
    <dgm:cxn modelId="{A47A8698-3B2A-5A49-A011-6466FCA22C89}" srcId="{2BB1A36C-4A9C-8C4E-8052-11AC6A96A455}" destId="{B347F398-813B-0F47-BE5D-BB8EEDB67B9D}" srcOrd="0" destOrd="0" parTransId="{163EFBD3-02DF-414D-B1D1-B0D1C66D0B79}" sibTransId="{6A350C3F-EC0F-E54C-8E10-3AA181CC035F}"/>
    <dgm:cxn modelId="{66A4885E-F61E-FB48-A5C3-D9C74DA506ED}" type="presOf" srcId="{6F1A37D1-DC82-2A4D-BFC7-E1D424701291}" destId="{84F70892-2E7D-6643-8CD5-8D9BC21B323E}" srcOrd="0" destOrd="0" presId="urn:microsoft.com/office/officeart/2005/8/layout/radial4"/>
    <dgm:cxn modelId="{F8E002F0-6090-8243-AB27-90D46B9D8ACA}" srcId="{2BB1A36C-4A9C-8C4E-8052-11AC6A96A455}" destId="{D4A2F65A-B0F1-4549-B5C2-DD89809EB337}" srcOrd="5" destOrd="0" parTransId="{43E666AB-5C25-AE47-BE85-C263C22114B0}" sibTransId="{74106536-17A4-7646-9C18-55AA6EDAC118}"/>
    <dgm:cxn modelId="{22C18B82-0F8D-7741-9243-82B1851E0A8D}" type="presOf" srcId="{DFAAED3A-4454-B145-8273-50A60EF6BA7B}" destId="{48E7AFB5-FCB0-7748-AFB5-12A54FCCFC1D}" srcOrd="0" destOrd="0" presId="urn:microsoft.com/office/officeart/2005/8/layout/radial4"/>
    <dgm:cxn modelId="{052CE74E-6939-964D-95D5-4FB0A3C695FA}" type="presOf" srcId="{D3A81A29-8D10-A24B-BCD6-2698AB9050E2}" destId="{2708D707-053E-7D48-B53C-DBA19B4B5612}" srcOrd="0" destOrd="0" presId="urn:microsoft.com/office/officeart/2005/8/layout/radial4"/>
    <dgm:cxn modelId="{A785C0D2-1EBE-9A4C-8726-D946C300FA2D}" type="presOf" srcId="{B347F398-813B-0F47-BE5D-BB8EEDB67B9D}" destId="{FE3053E1-F619-A14F-86EF-427350E61983}" srcOrd="0" destOrd="0" presId="urn:microsoft.com/office/officeart/2005/8/layout/radial4"/>
    <dgm:cxn modelId="{0EA4989F-BB16-184C-AD87-1452F6D12B09}" type="presOf" srcId="{292A0292-54DF-0548-B2BC-724B2766E186}" destId="{61994C97-F779-E145-9116-A172AE78C03D}" srcOrd="0" destOrd="0" presId="urn:microsoft.com/office/officeart/2005/8/layout/radial4"/>
    <dgm:cxn modelId="{1E1DA048-F3B8-DF44-86B5-D599A177FE51}" srcId="{2BB1A36C-4A9C-8C4E-8052-11AC6A96A455}" destId="{6F1A37D1-DC82-2A4D-BFC7-E1D424701291}" srcOrd="2" destOrd="0" parTransId="{C6A8591B-1DF2-4E4B-B430-4C4086AAC6EB}" sibTransId="{AE1511E4-665E-9E4D-B25C-87DBFD69FF33}"/>
    <dgm:cxn modelId="{D954B132-319A-C24F-9C26-2E78C3688DAA}" type="presOf" srcId="{37062F47-C32B-F04B-BF2C-04D5BD0D9B76}" destId="{DE7139E9-273A-B949-95E8-28B48BCBBB40}" srcOrd="0" destOrd="0" presId="urn:microsoft.com/office/officeart/2005/8/layout/radial4"/>
    <dgm:cxn modelId="{0D92A24F-347D-1640-BE20-9CB1E040608F}" type="presOf" srcId="{D4A2F65A-B0F1-4549-B5C2-DD89809EB337}" destId="{2185CD82-2D57-0448-9052-C360D29F1204}" srcOrd="0" destOrd="0" presId="urn:microsoft.com/office/officeart/2005/8/layout/radial4"/>
    <dgm:cxn modelId="{8CE6AA84-C8DC-8247-A0BF-EF68D5764483}" srcId="{2BB1A36C-4A9C-8C4E-8052-11AC6A96A455}" destId="{F3DE257B-E2F3-734E-BBDE-4512966C9C79}" srcOrd="3" destOrd="0" parTransId="{292A0292-54DF-0548-B2BC-724B2766E186}" sibTransId="{C60C024E-EEF8-D041-BC8B-A40E1E812175}"/>
    <dgm:cxn modelId="{CF89489D-EF96-3142-923C-0DE5AD43EACE}" type="presOf" srcId="{98304F84-1A22-CF41-A6A4-E7A043B42E3A}" destId="{258048CB-92DE-EA4A-84EE-DC6EC1F9C1E6}" srcOrd="0" destOrd="0" presId="urn:microsoft.com/office/officeart/2005/8/layout/radial4"/>
    <dgm:cxn modelId="{910712F6-7C78-6949-A7FA-A68359A7B2A1}" type="presOf" srcId="{2BB1A36C-4A9C-8C4E-8052-11AC6A96A455}" destId="{B48DE92A-8FB7-1245-A92E-38AA39E3F846}" srcOrd="0" destOrd="0" presId="urn:microsoft.com/office/officeart/2005/8/layout/radial4"/>
    <dgm:cxn modelId="{9BA015C6-AACF-064E-9EFC-56B67B9F2F86}" type="presOf" srcId="{F3DE257B-E2F3-734E-BBDE-4512966C9C79}" destId="{64E9BA1D-5E5B-534E-9A4B-5725A7C1812C}" srcOrd="0" destOrd="0" presId="urn:microsoft.com/office/officeart/2005/8/layout/radial4"/>
    <dgm:cxn modelId="{A2A92956-1CCB-F246-8012-21A980FF7794}" type="presOf" srcId="{43E666AB-5C25-AE47-BE85-C263C22114B0}" destId="{12A25FA4-DE01-B94C-84CB-86E8773AB0BD}" srcOrd="0" destOrd="0" presId="urn:microsoft.com/office/officeart/2005/8/layout/radial4"/>
    <dgm:cxn modelId="{1E4A0823-7FB4-594E-9A73-9C9E85F14263}" srcId="{2BB1A36C-4A9C-8C4E-8052-11AC6A96A455}" destId="{7C41EF6C-E58B-6D47-9C57-B73D5E18B28F}" srcOrd="4" destOrd="0" parTransId="{37062F47-C32B-F04B-BF2C-04D5BD0D9B76}" sibTransId="{5609AD87-02AC-2544-8EFE-43AB1D8C05A4}"/>
    <dgm:cxn modelId="{5937F2C1-C31C-4A4C-942A-6014E65F6852}" type="presOf" srcId="{24C7F08F-354A-6F4D-9852-C37231885FA7}" destId="{AA81B48E-D7C4-834B-A918-B7D97FF75E47}" srcOrd="0" destOrd="0" presId="urn:microsoft.com/office/officeart/2005/8/layout/radial4"/>
    <dgm:cxn modelId="{3D504F66-44B0-4B44-A262-2E5CF1D2DB78}" srcId="{D3A81A29-8D10-A24B-BCD6-2698AB9050E2}" destId="{2BB1A36C-4A9C-8C4E-8052-11AC6A96A455}" srcOrd="0" destOrd="0" parTransId="{A96E2CCB-B477-9540-9178-DF935F42B3AB}" sibTransId="{991ECED5-2127-7C4C-B44D-C13B18E1904E}"/>
    <dgm:cxn modelId="{6A9B2C31-EE10-8B45-A5C6-4FCBB0264C14}" type="presOf" srcId="{86E9A78D-7BB7-7445-A808-29EBADAD88C7}" destId="{D514BE7C-CD32-3245-9C7F-A7269C3D351D}" srcOrd="0" destOrd="0" presId="urn:microsoft.com/office/officeart/2005/8/layout/radial4"/>
    <dgm:cxn modelId="{6BD18EFE-623C-DB4F-AC55-A97F903E619A}" type="presOf" srcId="{163EFBD3-02DF-414D-B1D1-B0D1C66D0B79}" destId="{8B4F0938-A10D-DB47-96D5-5421669749AB}" srcOrd="0" destOrd="0" presId="urn:microsoft.com/office/officeart/2005/8/layout/radial4"/>
    <dgm:cxn modelId="{84D5AFA4-2A0D-FA42-85ED-CC3B1BBCD667}" srcId="{2BB1A36C-4A9C-8C4E-8052-11AC6A96A455}" destId="{98304F84-1A22-CF41-A6A4-E7A043B42E3A}" srcOrd="1" destOrd="0" parTransId="{DFAAED3A-4454-B145-8273-50A60EF6BA7B}" sibTransId="{35779B1E-E9A5-114C-8941-AC8A030C3A1F}"/>
    <dgm:cxn modelId="{04571CD6-999C-ED41-B98D-847157251180}" type="presParOf" srcId="{2708D707-053E-7D48-B53C-DBA19B4B5612}" destId="{B48DE92A-8FB7-1245-A92E-38AA39E3F846}" srcOrd="0" destOrd="0" presId="urn:microsoft.com/office/officeart/2005/8/layout/radial4"/>
    <dgm:cxn modelId="{E62ED390-C510-4E43-BEB4-FAD58116C81D}" type="presParOf" srcId="{2708D707-053E-7D48-B53C-DBA19B4B5612}" destId="{8B4F0938-A10D-DB47-96D5-5421669749AB}" srcOrd="1" destOrd="0" presId="urn:microsoft.com/office/officeart/2005/8/layout/radial4"/>
    <dgm:cxn modelId="{5D597327-D695-1745-84D1-841AB35C30DD}" type="presParOf" srcId="{2708D707-053E-7D48-B53C-DBA19B4B5612}" destId="{FE3053E1-F619-A14F-86EF-427350E61983}" srcOrd="2" destOrd="0" presId="urn:microsoft.com/office/officeart/2005/8/layout/radial4"/>
    <dgm:cxn modelId="{49ED7CD7-62D1-F146-891B-7FC5D4AACDD2}" type="presParOf" srcId="{2708D707-053E-7D48-B53C-DBA19B4B5612}" destId="{48E7AFB5-FCB0-7748-AFB5-12A54FCCFC1D}" srcOrd="3" destOrd="0" presId="urn:microsoft.com/office/officeart/2005/8/layout/radial4"/>
    <dgm:cxn modelId="{3FC8FE2C-716F-5A42-990C-C57F3368151D}" type="presParOf" srcId="{2708D707-053E-7D48-B53C-DBA19B4B5612}" destId="{258048CB-92DE-EA4A-84EE-DC6EC1F9C1E6}" srcOrd="4" destOrd="0" presId="urn:microsoft.com/office/officeart/2005/8/layout/radial4"/>
    <dgm:cxn modelId="{9E55FE21-3AEC-C545-878E-3C1B95E670A2}" type="presParOf" srcId="{2708D707-053E-7D48-B53C-DBA19B4B5612}" destId="{14C503A0-CB3C-5B41-8D32-3BFEAA7426E3}" srcOrd="5" destOrd="0" presId="urn:microsoft.com/office/officeart/2005/8/layout/radial4"/>
    <dgm:cxn modelId="{55BE1130-E3D9-9F4A-8379-CEC616EC269B}" type="presParOf" srcId="{2708D707-053E-7D48-B53C-DBA19B4B5612}" destId="{84F70892-2E7D-6643-8CD5-8D9BC21B323E}" srcOrd="6" destOrd="0" presId="urn:microsoft.com/office/officeart/2005/8/layout/radial4"/>
    <dgm:cxn modelId="{FF27F9EC-8846-874D-9FA7-CB691F57524E}" type="presParOf" srcId="{2708D707-053E-7D48-B53C-DBA19B4B5612}" destId="{61994C97-F779-E145-9116-A172AE78C03D}" srcOrd="7" destOrd="0" presId="urn:microsoft.com/office/officeart/2005/8/layout/radial4"/>
    <dgm:cxn modelId="{10B05730-52A5-5744-A38A-670C1F2CCCFD}" type="presParOf" srcId="{2708D707-053E-7D48-B53C-DBA19B4B5612}" destId="{64E9BA1D-5E5B-534E-9A4B-5725A7C1812C}" srcOrd="8" destOrd="0" presId="urn:microsoft.com/office/officeart/2005/8/layout/radial4"/>
    <dgm:cxn modelId="{077F16A6-D1B4-F541-B268-126DF3EC5676}" type="presParOf" srcId="{2708D707-053E-7D48-B53C-DBA19B4B5612}" destId="{DE7139E9-273A-B949-95E8-28B48BCBBB40}" srcOrd="9" destOrd="0" presId="urn:microsoft.com/office/officeart/2005/8/layout/radial4"/>
    <dgm:cxn modelId="{A59C718E-3996-B649-BD26-E06542970509}" type="presParOf" srcId="{2708D707-053E-7D48-B53C-DBA19B4B5612}" destId="{B669273F-3BFA-F543-B595-4C2B802EF082}" srcOrd="10" destOrd="0" presId="urn:microsoft.com/office/officeart/2005/8/layout/radial4"/>
    <dgm:cxn modelId="{E87E1FF9-A4F0-EC4A-8EB4-D27C381C110B}" type="presParOf" srcId="{2708D707-053E-7D48-B53C-DBA19B4B5612}" destId="{12A25FA4-DE01-B94C-84CB-86E8773AB0BD}" srcOrd="11" destOrd="0" presId="urn:microsoft.com/office/officeart/2005/8/layout/radial4"/>
    <dgm:cxn modelId="{5885A8AC-EE55-6D40-A441-21BF42EDF030}" type="presParOf" srcId="{2708D707-053E-7D48-B53C-DBA19B4B5612}" destId="{2185CD82-2D57-0448-9052-C360D29F1204}" srcOrd="12" destOrd="0" presId="urn:microsoft.com/office/officeart/2005/8/layout/radial4"/>
    <dgm:cxn modelId="{64DB6C18-B563-294F-92FD-4D9703C9A101}" type="presParOf" srcId="{2708D707-053E-7D48-B53C-DBA19B4B5612}" destId="{D514BE7C-CD32-3245-9C7F-A7269C3D351D}" srcOrd="13" destOrd="0" presId="urn:microsoft.com/office/officeart/2005/8/layout/radial4"/>
    <dgm:cxn modelId="{70A03B38-4D20-424C-A303-2A638A5CA09E}" type="presParOf" srcId="{2708D707-053E-7D48-B53C-DBA19B4B5612}" destId="{AA81B48E-D7C4-834B-A918-B7D97FF75E4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2E2BD-8AEE-BB46-B74B-FB9FF44DB23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1793154-C397-CC40-9BB0-0400F34D6AC2}">
      <dgm:prSet phldrT="[Text]"/>
      <dgm:spPr/>
      <dgm:t>
        <a:bodyPr/>
        <a:lstStyle/>
        <a:p>
          <a:r>
            <a:rPr lang="en-US" dirty="0" smtClean="0"/>
            <a:t>public sensors &amp; actuators</a:t>
          </a:r>
          <a:endParaRPr lang="en-US" dirty="0"/>
        </a:p>
      </dgm:t>
    </dgm:pt>
    <dgm:pt modelId="{F4E161DE-AFFE-6741-ACD3-0A53DF8E848B}" type="parTrans" cxnId="{2AD6BD93-68DA-AF48-A256-52C9BF281F2D}">
      <dgm:prSet/>
      <dgm:spPr/>
      <dgm:t>
        <a:bodyPr/>
        <a:lstStyle/>
        <a:p>
          <a:endParaRPr lang="en-US"/>
        </a:p>
      </dgm:t>
    </dgm:pt>
    <dgm:pt modelId="{06871B0E-F26F-1242-A817-E42E98A38020}" type="sibTrans" cxnId="{2AD6BD93-68DA-AF48-A256-52C9BF281F2D}">
      <dgm:prSet/>
      <dgm:spPr/>
      <dgm:t>
        <a:bodyPr/>
        <a:lstStyle/>
        <a:p>
          <a:endParaRPr lang="en-US"/>
        </a:p>
      </dgm:t>
    </dgm:pt>
    <dgm:pt modelId="{15E0809B-F3FA-6E4B-B3CE-3C5EAAE7439E}">
      <dgm:prSet phldrT="[Text]"/>
      <dgm:spPr/>
      <dgm:t>
        <a:bodyPr/>
        <a:lstStyle/>
        <a:p>
          <a:r>
            <a:rPr lang="en-US" dirty="0" smtClean="0"/>
            <a:t>semi-private</a:t>
          </a:r>
          <a:endParaRPr lang="en-US" dirty="0"/>
        </a:p>
      </dgm:t>
    </dgm:pt>
    <dgm:pt modelId="{CBBEE446-F105-A544-8668-511D031C6BC8}" type="parTrans" cxnId="{682250FF-9A48-B248-9F8D-3D3FBD4EE657}">
      <dgm:prSet/>
      <dgm:spPr/>
      <dgm:t>
        <a:bodyPr/>
        <a:lstStyle/>
        <a:p>
          <a:endParaRPr lang="en-US"/>
        </a:p>
      </dgm:t>
    </dgm:pt>
    <dgm:pt modelId="{36F6542E-6671-0643-9E63-BB4E1B6A1E8A}" type="sibTrans" cxnId="{682250FF-9A48-B248-9F8D-3D3FBD4EE657}">
      <dgm:prSet/>
      <dgm:spPr/>
      <dgm:t>
        <a:bodyPr/>
        <a:lstStyle/>
        <a:p>
          <a:endParaRPr lang="en-US"/>
        </a:p>
      </dgm:t>
    </dgm:pt>
    <dgm:pt modelId="{C069D435-2768-7A43-9EFE-A6F516A7EC9D}">
      <dgm:prSet phldrT="[Text]"/>
      <dgm:spPr/>
      <dgm:t>
        <a:bodyPr/>
        <a:lstStyle/>
        <a:p>
          <a:r>
            <a:rPr lang="en-US" dirty="0" smtClean="0"/>
            <a:t>private</a:t>
          </a:r>
          <a:endParaRPr lang="en-US" dirty="0"/>
        </a:p>
      </dgm:t>
    </dgm:pt>
    <dgm:pt modelId="{4A1B48B0-14E5-D94A-A532-77C620E48AC0}" type="parTrans" cxnId="{D6C207BD-D0E8-614C-BFB6-9AEE323808C8}">
      <dgm:prSet/>
      <dgm:spPr/>
      <dgm:t>
        <a:bodyPr/>
        <a:lstStyle/>
        <a:p>
          <a:endParaRPr lang="en-US"/>
        </a:p>
      </dgm:t>
    </dgm:pt>
    <dgm:pt modelId="{E247BB95-3F73-6045-BCEE-1F3A96E40AED}" type="sibTrans" cxnId="{D6C207BD-D0E8-614C-BFB6-9AEE323808C8}">
      <dgm:prSet/>
      <dgm:spPr/>
      <dgm:t>
        <a:bodyPr/>
        <a:lstStyle/>
        <a:p>
          <a:endParaRPr lang="en-US"/>
        </a:p>
      </dgm:t>
    </dgm:pt>
    <dgm:pt modelId="{7D4C66CD-79AE-AF42-9E7F-9B409B9AA539}" type="pres">
      <dgm:prSet presAssocID="{0812E2BD-8AEE-BB46-B74B-FB9FF44DB23A}" presName="linearFlow" presStyleCnt="0">
        <dgm:presLayoutVars>
          <dgm:dir/>
          <dgm:resizeHandles val="exact"/>
        </dgm:presLayoutVars>
      </dgm:prSet>
      <dgm:spPr/>
    </dgm:pt>
    <dgm:pt modelId="{363941A5-B72C-BA43-9C3B-7E63B5E59D75}" type="pres">
      <dgm:prSet presAssocID="{61793154-C397-CC40-9BB0-0400F34D6AC2}" presName="composite" presStyleCnt="0"/>
      <dgm:spPr/>
    </dgm:pt>
    <dgm:pt modelId="{FA1F4CDB-B9CA-014B-A698-A9C53BA4F244}" type="pres">
      <dgm:prSet presAssocID="{61793154-C397-CC40-9BB0-0400F34D6AC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A4AF36-1B6C-A547-AF4A-5B17E6A99929}" type="pres">
      <dgm:prSet presAssocID="{61793154-C397-CC40-9BB0-0400F34D6AC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26B6E-DC72-A845-8FC5-DD80883BFDAA}" type="pres">
      <dgm:prSet presAssocID="{06871B0E-F26F-1242-A817-E42E98A38020}" presName="spacing" presStyleCnt="0"/>
      <dgm:spPr/>
    </dgm:pt>
    <dgm:pt modelId="{8D053E1B-1DC0-684A-A7FE-0C403F46FB1A}" type="pres">
      <dgm:prSet presAssocID="{15E0809B-F3FA-6E4B-B3CE-3C5EAAE7439E}" presName="composite" presStyleCnt="0"/>
      <dgm:spPr/>
    </dgm:pt>
    <dgm:pt modelId="{2F94973A-8E8E-A040-9787-8E062F141939}" type="pres">
      <dgm:prSet presAssocID="{15E0809B-F3FA-6E4B-B3CE-3C5EAAE7439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960C4C-3461-E545-AF91-ACA621B3A2F1}" type="pres">
      <dgm:prSet presAssocID="{15E0809B-F3FA-6E4B-B3CE-3C5EAAE7439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7C8E2-12B1-D54B-953A-29A957D56069}" type="pres">
      <dgm:prSet presAssocID="{36F6542E-6671-0643-9E63-BB4E1B6A1E8A}" presName="spacing" presStyleCnt="0"/>
      <dgm:spPr/>
    </dgm:pt>
    <dgm:pt modelId="{7F00EA88-740E-B442-9809-9F690F997A29}" type="pres">
      <dgm:prSet presAssocID="{C069D435-2768-7A43-9EFE-A6F516A7EC9D}" presName="composite" presStyleCnt="0"/>
      <dgm:spPr/>
    </dgm:pt>
    <dgm:pt modelId="{21DE043B-8A75-2E45-B520-D5D6A340428C}" type="pres">
      <dgm:prSet presAssocID="{C069D435-2768-7A43-9EFE-A6F516A7EC9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E19C883-F522-E542-B285-13D0E263CBC8}" type="pres">
      <dgm:prSet presAssocID="{C069D435-2768-7A43-9EFE-A6F516A7EC9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250FF-9A48-B248-9F8D-3D3FBD4EE657}" srcId="{0812E2BD-8AEE-BB46-B74B-FB9FF44DB23A}" destId="{15E0809B-F3FA-6E4B-B3CE-3C5EAAE7439E}" srcOrd="1" destOrd="0" parTransId="{CBBEE446-F105-A544-8668-511D031C6BC8}" sibTransId="{36F6542E-6671-0643-9E63-BB4E1B6A1E8A}"/>
    <dgm:cxn modelId="{D6C207BD-D0E8-614C-BFB6-9AEE323808C8}" srcId="{0812E2BD-8AEE-BB46-B74B-FB9FF44DB23A}" destId="{C069D435-2768-7A43-9EFE-A6F516A7EC9D}" srcOrd="2" destOrd="0" parTransId="{4A1B48B0-14E5-D94A-A532-77C620E48AC0}" sibTransId="{E247BB95-3F73-6045-BCEE-1F3A96E40AED}"/>
    <dgm:cxn modelId="{C0C4DC04-4F7D-1D4A-B562-9AFB65D89581}" type="presOf" srcId="{0812E2BD-8AEE-BB46-B74B-FB9FF44DB23A}" destId="{7D4C66CD-79AE-AF42-9E7F-9B409B9AA539}" srcOrd="0" destOrd="0" presId="urn:microsoft.com/office/officeart/2005/8/layout/vList3"/>
    <dgm:cxn modelId="{B7A47098-FE4B-554C-93C7-362235F9D9FB}" type="presOf" srcId="{C069D435-2768-7A43-9EFE-A6F516A7EC9D}" destId="{7E19C883-F522-E542-B285-13D0E263CBC8}" srcOrd="0" destOrd="0" presId="urn:microsoft.com/office/officeart/2005/8/layout/vList3"/>
    <dgm:cxn modelId="{2AD6BD93-68DA-AF48-A256-52C9BF281F2D}" srcId="{0812E2BD-8AEE-BB46-B74B-FB9FF44DB23A}" destId="{61793154-C397-CC40-9BB0-0400F34D6AC2}" srcOrd="0" destOrd="0" parTransId="{F4E161DE-AFFE-6741-ACD3-0A53DF8E848B}" sibTransId="{06871B0E-F26F-1242-A817-E42E98A38020}"/>
    <dgm:cxn modelId="{1A10637A-D8EA-DB4E-9FAD-9191CD2CA355}" type="presOf" srcId="{15E0809B-F3FA-6E4B-B3CE-3C5EAAE7439E}" destId="{07960C4C-3461-E545-AF91-ACA621B3A2F1}" srcOrd="0" destOrd="0" presId="urn:microsoft.com/office/officeart/2005/8/layout/vList3"/>
    <dgm:cxn modelId="{8534A5EE-EE5A-5646-9AFB-6A8E830868E5}" type="presOf" srcId="{61793154-C397-CC40-9BB0-0400F34D6AC2}" destId="{79A4AF36-1B6C-A547-AF4A-5B17E6A99929}" srcOrd="0" destOrd="0" presId="urn:microsoft.com/office/officeart/2005/8/layout/vList3"/>
    <dgm:cxn modelId="{C71CE83D-A586-C94C-85AE-01EABA081F3E}" type="presParOf" srcId="{7D4C66CD-79AE-AF42-9E7F-9B409B9AA539}" destId="{363941A5-B72C-BA43-9C3B-7E63B5E59D75}" srcOrd="0" destOrd="0" presId="urn:microsoft.com/office/officeart/2005/8/layout/vList3"/>
    <dgm:cxn modelId="{C202F24A-87F7-E242-A468-CEF38A2347DA}" type="presParOf" srcId="{363941A5-B72C-BA43-9C3B-7E63B5E59D75}" destId="{FA1F4CDB-B9CA-014B-A698-A9C53BA4F244}" srcOrd="0" destOrd="0" presId="urn:microsoft.com/office/officeart/2005/8/layout/vList3"/>
    <dgm:cxn modelId="{9B43742E-0EE9-9748-BCA6-92CDA0B98367}" type="presParOf" srcId="{363941A5-B72C-BA43-9C3B-7E63B5E59D75}" destId="{79A4AF36-1B6C-A547-AF4A-5B17E6A99929}" srcOrd="1" destOrd="0" presId="urn:microsoft.com/office/officeart/2005/8/layout/vList3"/>
    <dgm:cxn modelId="{CCB99AC2-1D46-6D43-93DB-D95D73D6886F}" type="presParOf" srcId="{7D4C66CD-79AE-AF42-9E7F-9B409B9AA539}" destId="{60D26B6E-DC72-A845-8FC5-DD80883BFDAA}" srcOrd="1" destOrd="0" presId="urn:microsoft.com/office/officeart/2005/8/layout/vList3"/>
    <dgm:cxn modelId="{958F6FD9-9F78-0848-AC02-30E039AC4370}" type="presParOf" srcId="{7D4C66CD-79AE-AF42-9E7F-9B409B9AA539}" destId="{8D053E1B-1DC0-684A-A7FE-0C403F46FB1A}" srcOrd="2" destOrd="0" presId="urn:microsoft.com/office/officeart/2005/8/layout/vList3"/>
    <dgm:cxn modelId="{55780934-68B3-9549-85F9-59A3DB44A88C}" type="presParOf" srcId="{8D053E1B-1DC0-684A-A7FE-0C403F46FB1A}" destId="{2F94973A-8E8E-A040-9787-8E062F141939}" srcOrd="0" destOrd="0" presId="urn:microsoft.com/office/officeart/2005/8/layout/vList3"/>
    <dgm:cxn modelId="{1616ADE8-41B6-784B-BF71-4BE0CC0D8CC5}" type="presParOf" srcId="{8D053E1B-1DC0-684A-A7FE-0C403F46FB1A}" destId="{07960C4C-3461-E545-AF91-ACA621B3A2F1}" srcOrd="1" destOrd="0" presId="urn:microsoft.com/office/officeart/2005/8/layout/vList3"/>
    <dgm:cxn modelId="{5C432399-CC89-4742-922B-85ACDA38060C}" type="presParOf" srcId="{7D4C66CD-79AE-AF42-9E7F-9B409B9AA539}" destId="{65F7C8E2-12B1-D54B-953A-29A957D56069}" srcOrd="3" destOrd="0" presId="urn:microsoft.com/office/officeart/2005/8/layout/vList3"/>
    <dgm:cxn modelId="{4ACE4145-A1CA-654E-9F68-0C63AA18154B}" type="presParOf" srcId="{7D4C66CD-79AE-AF42-9E7F-9B409B9AA539}" destId="{7F00EA88-740E-B442-9809-9F690F997A29}" srcOrd="4" destOrd="0" presId="urn:microsoft.com/office/officeart/2005/8/layout/vList3"/>
    <dgm:cxn modelId="{C4176574-FEB6-5E41-AB24-7292727E3645}" type="presParOf" srcId="{7F00EA88-740E-B442-9809-9F690F997A29}" destId="{21DE043B-8A75-2E45-B520-D5D6A340428C}" srcOrd="0" destOrd="0" presId="urn:microsoft.com/office/officeart/2005/8/layout/vList3"/>
    <dgm:cxn modelId="{1ABBE462-57E3-F643-A337-BFE0AF5BEE64}" type="presParOf" srcId="{7F00EA88-740E-B442-9809-9F690F997A29}" destId="{7E19C883-F522-E542-B285-13D0E263CB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DE92A-8FB7-1245-A92E-38AA39E3F846}">
      <dsp:nvSpPr>
        <dsp:cNvPr id="0" name=""/>
        <dsp:cNvSpPr/>
      </dsp:nvSpPr>
      <dsp:spPr>
        <a:xfrm>
          <a:off x="3008969" y="2868157"/>
          <a:ext cx="1983060" cy="1983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/>
            <a:t>IoT</a:t>
          </a:r>
          <a:endParaRPr lang="en-US" sz="6500" kern="1200" dirty="0"/>
        </a:p>
      </dsp:txBody>
      <dsp:txXfrm>
        <a:off x="3299381" y="3158569"/>
        <a:ext cx="1402236" cy="1402236"/>
      </dsp:txXfrm>
    </dsp:sp>
    <dsp:sp modelId="{8B4F0938-A10D-DB47-96D5-5421669749AB}">
      <dsp:nvSpPr>
        <dsp:cNvPr id="0" name=""/>
        <dsp:cNvSpPr/>
      </dsp:nvSpPr>
      <dsp:spPr>
        <a:xfrm rot="10800000">
          <a:off x="696250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053E1-F619-A14F-86EF-427350E61983}">
      <dsp:nvSpPr>
        <dsp:cNvPr id="0" name=""/>
        <dsp:cNvSpPr/>
      </dsp:nvSpPr>
      <dsp:spPr>
        <a:xfrm>
          <a:off x="2179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Cheap SOCs</a:t>
          </a:r>
          <a:endParaRPr lang="en-US" sz="1700" kern="1200" dirty="0"/>
        </a:p>
      </dsp:txBody>
      <dsp:txXfrm>
        <a:off x="34705" y="3336957"/>
        <a:ext cx="1323090" cy="1045461"/>
      </dsp:txXfrm>
    </dsp:sp>
    <dsp:sp modelId="{48E7AFB5-FCB0-7748-AFB5-12A54FCCFC1D}">
      <dsp:nvSpPr>
        <dsp:cNvPr id="0" name=""/>
        <dsp:cNvSpPr/>
      </dsp:nvSpPr>
      <dsp:spPr>
        <a:xfrm rot="12600000">
          <a:off x="992533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048CB-92DE-EA4A-84EE-DC6EC1F9C1E6}">
      <dsp:nvSpPr>
        <dsp:cNvPr id="0" name=""/>
        <dsp:cNvSpPr/>
      </dsp:nvSpPr>
      <dsp:spPr>
        <a:xfrm>
          <a:off x="444864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Mature Internet protocols</a:t>
          </a:r>
          <a:endParaRPr lang="en-US" sz="1700" kern="1200" dirty="0"/>
        </a:p>
      </dsp:txBody>
      <dsp:txXfrm>
        <a:off x="477390" y="1684832"/>
        <a:ext cx="1323090" cy="1045461"/>
      </dsp:txXfrm>
    </dsp:sp>
    <dsp:sp modelId="{14C503A0-CB3C-5B41-8D32-3BFEAA7426E3}">
      <dsp:nvSpPr>
        <dsp:cNvPr id="0" name=""/>
        <dsp:cNvSpPr/>
      </dsp:nvSpPr>
      <dsp:spPr>
        <a:xfrm rot="14400000">
          <a:off x="1801995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70892-2E7D-6643-8CD5-8D9BC21B323E}">
      <dsp:nvSpPr>
        <dsp:cNvPr id="0" name=""/>
        <dsp:cNvSpPr/>
      </dsp:nvSpPr>
      <dsp:spPr>
        <a:xfrm>
          <a:off x="1654304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Cellular connectivity</a:t>
          </a:r>
          <a:endParaRPr lang="en-US" sz="1700" kern="1200" dirty="0"/>
        </a:p>
      </dsp:txBody>
      <dsp:txXfrm>
        <a:off x="1686830" y="475393"/>
        <a:ext cx="1323090" cy="1045461"/>
      </dsp:txXfrm>
    </dsp:sp>
    <dsp:sp modelId="{61994C97-F779-E145-9116-A172AE78C03D}">
      <dsp:nvSpPr>
        <dsp:cNvPr id="0" name=""/>
        <dsp:cNvSpPr/>
      </dsp:nvSpPr>
      <dsp:spPr>
        <a:xfrm rot="16200000">
          <a:off x="2907740" y="1365612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9BA1D-5E5B-534E-9A4B-5725A7C1812C}">
      <dsp:nvSpPr>
        <dsp:cNvPr id="0" name=""/>
        <dsp:cNvSpPr/>
      </dsp:nvSpPr>
      <dsp:spPr>
        <a:xfrm>
          <a:off x="3306428" y="18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Unlicensed</a:t>
          </a:r>
          <a:endParaRPr lang="en-US" sz="1700" kern="1200" dirty="0"/>
        </a:p>
      </dsp:txBody>
      <dsp:txXfrm>
        <a:off x="3338954" y="32707"/>
        <a:ext cx="1323090" cy="1045461"/>
      </dsp:txXfrm>
    </dsp:sp>
    <dsp:sp modelId="{DE7139E9-273A-B949-95E8-28B48BCBBB40}">
      <dsp:nvSpPr>
        <dsp:cNvPr id="0" name=""/>
        <dsp:cNvSpPr/>
      </dsp:nvSpPr>
      <dsp:spPr>
        <a:xfrm rot="18000000">
          <a:off x="4013484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9273F-3BFA-F543-B595-4C2B802EF082}">
      <dsp:nvSpPr>
        <dsp:cNvPr id="0" name=""/>
        <dsp:cNvSpPr/>
      </dsp:nvSpPr>
      <dsp:spPr>
        <a:xfrm>
          <a:off x="4958553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Analytics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(“big data”)</a:t>
          </a:r>
          <a:endParaRPr lang="en-US" sz="1700" kern="1200" dirty="0"/>
        </a:p>
      </dsp:txBody>
      <dsp:txXfrm>
        <a:off x="4991079" y="475393"/>
        <a:ext cx="1323090" cy="1045461"/>
      </dsp:txXfrm>
    </dsp:sp>
    <dsp:sp modelId="{12A25FA4-DE01-B94C-84CB-86E8773AB0BD}">
      <dsp:nvSpPr>
        <dsp:cNvPr id="0" name=""/>
        <dsp:cNvSpPr/>
      </dsp:nvSpPr>
      <dsp:spPr>
        <a:xfrm rot="19800000">
          <a:off x="4822946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85CD82-2D57-0448-9052-C360D29F1204}">
      <dsp:nvSpPr>
        <dsp:cNvPr id="0" name=""/>
        <dsp:cNvSpPr/>
      </dsp:nvSpPr>
      <dsp:spPr>
        <a:xfrm>
          <a:off x="6167992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Applications</a:t>
          </a:r>
          <a:endParaRPr lang="en-US" sz="1700" kern="1200" dirty="0"/>
        </a:p>
      </dsp:txBody>
      <dsp:txXfrm>
        <a:off x="6200518" y="1684832"/>
        <a:ext cx="1323090" cy="1045461"/>
      </dsp:txXfrm>
    </dsp:sp>
    <dsp:sp modelId="{D514BE7C-CD32-3245-9C7F-A7269C3D351D}">
      <dsp:nvSpPr>
        <dsp:cNvPr id="0" name=""/>
        <dsp:cNvSpPr/>
      </dsp:nvSpPr>
      <dsp:spPr>
        <a:xfrm>
          <a:off x="5119229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1B48E-D7C4-834B-A918-B7D97FF75E47}">
      <dsp:nvSpPr>
        <dsp:cNvPr id="0" name=""/>
        <dsp:cNvSpPr/>
      </dsp:nvSpPr>
      <dsp:spPr>
        <a:xfrm>
          <a:off x="6610678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Cloud-hosted applications &amp; data</a:t>
          </a:r>
          <a:endParaRPr lang="en-US" sz="1700" kern="1200" dirty="0"/>
        </a:p>
      </dsp:txBody>
      <dsp:txXfrm>
        <a:off x="6643204" y="3336957"/>
        <a:ext cx="1323090" cy="1045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AF36-1B6C-A547-AF4A-5B17E6A99929}">
      <dsp:nvSpPr>
        <dsp:cNvPr id="0" name=""/>
        <dsp:cNvSpPr/>
      </dsp:nvSpPr>
      <dsp:spPr>
        <a:xfrm rot="10800000">
          <a:off x="1731149" y="272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public sensors &amp; actuators</a:t>
          </a:r>
          <a:endParaRPr lang="en-US" sz="3900" kern="1200" dirty="0"/>
        </a:p>
      </dsp:txBody>
      <dsp:txXfrm rot="10800000">
        <a:off x="2083840" y="2727"/>
        <a:ext cx="5119993" cy="1410765"/>
      </dsp:txXfrm>
    </dsp:sp>
    <dsp:sp modelId="{FA1F4CDB-B9CA-014B-A698-A9C53BA4F244}">
      <dsp:nvSpPr>
        <dsp:cNvPr id="0" name=""/>
        <dsp:cNvSpPr/>
      </dsp:nvSpPr>
      <dsp:spPr>
        <a:xfrm>
          <a:off x="1025766" y="2727"/>
          <a:ext cx="1410765" cy="14107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60C4C-3461-E545-AF91-ACA621B3A2F1}">
      <dsp:nvSpPr>
        <dsp:cNvPr id="0" name=""/>
        <dsp:cNvSpPr/>
      </dsp:nvSpPr>
      <dsp:spPr>
        <a:xfrm rot="10800000">
          <a:off x="1731149" y="183461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semi-private</a:t>
          </a:r>
          <a:endParaRPr lang="en-US" sz="3900" kern="1200" dirty="0"/>
        </a:p>
      </dsp:txBody>
      <dsp:txXfrm rot="10800000">
        <a:off x="2083840" y="1834617"/>
        <a:ext cx="5119993" cy="1410765"/>
      </dsp:txXfrm>
    </dsp:sp>
    <dsp:sp modelId="{2F94973A-8E8E-A040-9787-8E062F141939}">
      <dsp:nvSpPr>
        <dsp:cNvPr id="0" name=""/>
        <dsp:cNvSpPr/>
      </dsp:nvSpPr>
      <dsp:spPr>
        <a:xfrm>
          <a:off x="1025766" y="1834617"/>
          <a:ext cx="1410765" cy="14107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9C883-F522-E542-B285-13D0E263CBC8}">
      <dsp:nvSpPr>
        <dsp:cNvPr id="0" name=""/>
        <dsp:cNvSpPr/>
      </dsp:nvSpPr>
      <dsp:spPr>
        <a:xfrm rot="10800000">
          <a:off x="1731149" y="3666506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private</a:t>
          </a:r>
          <a:endParaRPr lang="en-US" sz="3900" kern="1200" dirty="0"/>
        </a:p>
      </dsp:txBody>
      <dsp:txXfrm rot="10800000">
        <a:off x="2083840" y="3666506"/>
        <a:ext cx="5119993" cy="1410765"/>
      </dsp:txXfrm>
    </dsp:sp>
    <dsp:sp modelId="{21DE043B-8A75-2E45-B520-D5D6A340428C}">
      <dsp:nvSpPr>
        <dsp:cNvPr id="0" name=""/>
        <dsp:cNvSpPr/>
      </dsp:nvSpPr>
      <dsp:spPr>
        <a:xfrm>
          <a:off x="1025766" y="3666506"/>
          <a:ext cx="1410765" cy="141076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D778DF2-3321-0542-AB6B-C65895649CCB}" type="datetimeFigureOut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C25BF8-8BFD-8E4B-9C88-0287DB3C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34066E8-918C-7944-AEFF-9F354CB03F02}" type="datetimeFigureOut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99B21A5-C2F7-DF44-874E-69A7AE839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4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http://www.sis.pitt.edu/~mweiss/papers/itelv3b.pdf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83DDFF-19A4-AE4E-92A0-146638B8E2DA}" type="slidenum">
              <a:rPr lang="en-US" sz="1200"/>
              <a:pPr eaLnBrk="1" hangingPunct="1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98CD6B-690C-454A-98F5-FD51A5D560C3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http://www.libelium.com/top_50_iot_sensor_applications_ranking/#show_infographic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4C23651-10C0-234B-A960-E0A0D6E8D2AB}" type="slidenum">
              <a:rPr lang="en-US" sz="1200">
                <a:cs typeface="Arial" charset="0"/>
              </a:rPr>
              <a:pPr eaLnBrk="1" hangingPunct="1"/>
              <a:t>12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www.pcworld.com</a:t>
            </a:r>
            <a:r>
              <a:rPr lang="en-US" dirty="0" smtClean="0"/>
              <a:t>/article/221086/</a:t>
            </a:r>
            <a:r>
              <a:rPr lang="en-US" smtClean="0"/>
              <a:t>article.html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B21A5-C2F7-DF44-874E-69A7AE8397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http://www.nytimes.com/2012/10/02/world/europe/device-sends-message-to-swiss-farmer-when-cow-is-in-heat.html?pagewanted=all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9B630B-C9A0-2A45-8B73-9EAC395094F0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15FB72-A12A-454C-9A69-6E9671A65933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eaLnBrk="1" hangingPunct="1"/>
              <a:t>23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http://blog.neustar.biz/neustar-insights/telephone-numbers-are-for-people-not-machines/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http://www.parking.org/media/overview-of-the-us-parking-industry.aspx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http://www.statisticbrain.com/e-reader-statistics/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http://www.ite.org/reportcard/TechnicalReport.pdf – 311k signals</a:t>
            </a:r>
          </a:p>
          <a:p>
            <a:pPr eaLnBrk="1" hangingPunct="1">
              <a:spcBef>
                <a:spcPct val="0"/>
              </a:spcBef>
            </a:pPr>
            <a:r>
              <a:rPr lang="en-US" i="1">
                <a:latin typeface="Calibri" charset="0"/>
              </a:rPr>
              <a:t>www.aceee.org/files/proceedings/2012/data/papers/0193-000144.pdf – 44.9 M street lights</a:t>
            </a: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DA131E-AE44-3542-AD44-BA9F052ECA47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http://findmyfacebookid.com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64F2E6-7E17-3744-8930-DB4789F958B7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http://www.sigfox.com/en/#!/technology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8116A0-E1F1-6645-81EE-3A9389BC2E09}" type="slidenum">
              <a:rPr lang="en-US" sz="1200">
                <a:cs typeface="Arial" charset="0"/>
              </a:rPr>
              <a:pPr eaLnBrk="1" hangingPunct="1"/>
              <a:t>35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B25A-D925-0F4E-A979-C0A52DF60065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F2D9-AD6D-DA40-A9F7-5BC9D0FE4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019D-D9E4-FA4D-9C4E-F038991659A7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270A-9B61-894C-861D-A8321537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B7F8-551C-F34F-B283-B00F2F38C749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CF76-7285-4C4B-B700-9A05A34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2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lIns="0" tIns="0" rIns="0" bIns="0" anchor="ctr"/>
          <a:lstStyle>
            <a:lvl1pPr marL="312528"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617041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257943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CCBE-D081-F24A-B2DE-D21E637B99C1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017F-2046-9E41-83E0-078B60185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21E3B-01BF-D240-9601-6C80B9272567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BA4A-F87B-E542-B2A1-97AAD5AF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7DC7-D4AB-9244-A9A0-4A53244774D9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ADC2-99EA-734F-9695-6155A99CD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0617-DC7F-634B-BAFE-A6EEE285D7DE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E1A0-74F1-A54A-8084-09229D0F4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97D8-CB07-9E45-8A4C-25553A389CA6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5436-6D28-D54D-BCF8-A38B4DB6D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7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2B31D-E8E8-0542-ADD7-0522A6881206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4C895-3F4E-2545-8FE0-67A269A10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74B9-F06F-9B41-AE92-BFAD6849CD6E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C1F7-FDAC-F64B-95F0-BE1410AF2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953A-D9AC-0B46-8CCC-E0ED44D23AC2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03CF-1830-0849-8580-4ED3CFAE8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491E9799-7295-8349-890F-E7801D9F1D9E}" type="datetime1">
              <a:rPr lang="en-US"/>
              <a:pPr>
                <a:defRPr/>
              </a:pPr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5BA6CB20-8548-FA4C-82B4-B73CAC610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1" r:id="rId2"/>
    <p:sldLayoutId id="2147483809" r:id="rId3"/>
    <p:sldLayoutId id="2147483802" r:id="rId4"/>
    <p:sldLayoutId id="2147483810" r:id="rId5"/>
    <p:sldLayoutId id="2147483803" r:id="rId6"/>
    <p:sldLayoutId id="2147483804" r:id="rId7"/>
    <p:sldLayoutId id="2147483811" r:id="rId8"/>
    <p:sldLayoutId id="2147483805" r:id="rId9"/>
    <p:sldLayoutId id="2147483806" r:id="rId10"/>
    <p:sldLayoutId id="2147483807" r:id="rId11"/>
    <p:sldLayoutId id="2147483812" r:id="rId12"/>
    <p:sldLayoutId id="2147483813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jpe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jpeg"/><Relationship Id="rId10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lice@smith.name" TargetMode="External"/><Relationship Id="rId4" Type="http://schemas.openxmlformats.org/officeDocument/2006/relationships/hyperlink" Target="mailto:alice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jpg"/><Relationship Id="rId5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20" Type="http://schemas.openxmlformats.org/officeDocument/2006/relationships/image" Target="../media/image144.png"/><Relationship Id="rId21" Type="http://schemas.openxmlformats.org/officeDocument/2006/relationships/image" Target="../media/image145.png"/><Relationship Id="rId22" Type="http://schemas.openxmlformats.org/officeDocument/2006/relationships/image" Target="../media/image146.png"/><Relationship Id="rId23" Type="http://schemas.openxmlformats.org/officeDocument/2006/relationships/image" Target="../media/image147.png"/><Relationship Id="rId24" Type="http://schemas.openxmlformats.org/officeDocument/2006/relationships/image" Target="../media/image148.png"/><Relationship Id="rId25" Type="http://schemas.openxmlformats.org/officeDocument/2006/relationships/image" Target="../media/image149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41.png"/><Relationship Id="rId18" Type="http://schemas.openxmlformats.org/officeDocument/2006/relationships/image" Target="../media/image142.png"/><Relationship Id="rId19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168.png"/><Relationship Id="rId22" Type="http://schemas.openxmlformats.org/officeDocument/2006/relationships/image" Target="../media/image169.png"/><Relationship Id="rId23" Type="http://schemas.openxmlformats.org/officeDocument/2006/relationships/image" Target="../media/image170.png"/><Relationship Id="rId24" Type="http://schemas.openxmlformats.org/officeDocument/2006/relationships/image" Target="../media/image171.png"/><Relationship Id="rId25" Type="http://schemas.openxmlformats.org/officeDocument/2006/relationships/image" Target="../media/image172.png"/><Relationship Id="rId26" Type="http://schemas.openxmlformats.org/officeDocument/2006/relationships/image" Target="../media/image173.png"/><Relationship Id="rId10" Type="http://schemas.openxmlformats.org/officeDocument/2006/relationships/image" Target="../media/image158.png"/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3" Type="http://schemas.openxmlformats.org/officeDocument/2006/relationships/image" Target="../media/image161.png"/><Relationship Id="rId14" Type="http://schemas.openxmlformats.org/officeDocument/2006/relationships/image" Target="../media/image162.png"/><Relationship Id="rId15" Type="http://schemas.openxmlformats.org/officeDocument/2006/relationships/image" Target="../media/image163.png"/><Relationship Id="rId16" Type="http://schemas.openxmlformats.org/officeDocument/2006/relationships/image" Target="../media/image164.png"/><Relationship Id="rId17" Type="http://schemas.openxmlformats.org/officeDocument/2006/relationships/image" Target="../media/image165.png"/><Relationship Id="rId18" Type="http://schemas.openxmlformats.org/officeDocument/2006/relationships/image" Target="../media/image166.png"/><Relationship Id="rId19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20.jpeg"/><Relationship Id="rId5" Type="http://schemas.openxmlformats.org/officeDocument/2006/relationships/image" Target="../media/image176.tif"/><Relationship Id="rId6" Type="http://schemas.openxmlformats.org/officeDocument/2006/relationships/image" Target="../media/image177.jpeg"/><Relationship Id="rId7" Type="http://schemas.openxmlformats.org/officeDocument/2006/relationships/image" Target="../media/image178.jpeg"/><Relationship Id="rId8" Type="http://schemas.openxmlformats.org/officeDocument/2006/relationships/image" Target="../media/image179.jpeg"/><Relationship Id="rId9" Type="http://schemas.openxmlformats.org/officeDocument/2006/relationships/image" Target="../media/image180.png"/><Relationship Id="rId10" Type="http://schemas.openxmlformats.org/officeDocument/2006/relationships/image" Target="../media/image181.png"/><Relationship Id="rId11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83.jpg"/><Relationship Id="rId5" Type="http://schemas.openxmlformats.org/officeDocument/2006/relationships/image" Target="../media/image184.jpg"/><Relationship Id="rId6" Type="http://schemas.openxmlformats.org/officeDocument/2006/relationships/image" Target="../media/image125.jpg"/><Relationship Id="rId7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Relationship Id="rId3" Type="http://schemas.openxmlformats.org/officeDocument/2006/relationships/image" Target="../media/image20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Internet of </a:t>
            </a:r>
            <a:r>
              <a:rPr lang="en-US" dirty="0" smtClean="0">
                <a:latin typeface="Calibri" charset="0"/>
                <a:ea typeface="+mj-ea"/>
                <a:cs typeface="+mj-cs"/>
              </a:rPr>
              <a:t>Things – Internet in the small</a:t>
            </a:r>
            <a:endParaRPr lang="en-US" dirty="0">
              <a:latin typeface="Calibri" charset="0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H. Schulzrinne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(+ Jan </a:t>
            </a:r>
            <a:r>
              <a:rPr lang="en-US" sz="2000" dirty="0" err="1" smtClean="0">
                <a:ea typeface="+mn-ea"/>
                <a:cs typeface="+mn-cs"/>
              </a:rPr>
              <a:t>Janak</a:t>
            </a:r>
            <a:r>
              <a:rPr lang="en-US" sz="2000" dirty="0" smtClean="0">
                <a:ea typeface="+mn-ea"/>
                <a:cs typeface="+mn-cs"/>
              </a:rPr>
              <a:t> &amp; other CUCS IRT contributors)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ea typeface="+mn-ea"/>
                <a:cs typeface="+mn-cs"/>
              </a:rPr>
              <a:t>Bell Labs, April 2015</a:t>
            </a:r>
          </a:p>
        </p:txBody>
      </p:sp>
      <p:sp>
        <p:nvSpPr>
          <p:cNvPr id="1536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0693AB-0772-DC43-9CEE-6EFB01D183A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5DFB897-A269-9341-99E6-5F072738243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Key enablers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09600" y="1397000"/>
          <a:ext cx="8001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2048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3516075-7366-504D-AF8D-EC5F51FF7CE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2620F-D9DF-614E-AEA8-69815F60E29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j-ea"/>
                <a:cs typeface="+mj-cs"/>
              </a:rPr>
              <a:t>Internet of Things roadmap</a:t>
            </a:r>
            <a:endParaRPr lang="en-US" dirty="0">
              <a:latin typeface="Calibri" charset="0"/>
              <a:ea typeface="+mj-ea"/>
              <a:cs typeface="+mj-cs"/>
            </a:endParaRPr>
          </a:p>
        </p:txBody>
      </p:sp>
      <p:pic>
        <p:nvPicPr>
          <p:cNvPr id="21506" name="Picture 2" descr="http://upload.wikimedia.org/wikipedia/commons/thumb/5/5a/Internet_of_Things.png/1024px-Internet_of_Thin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76311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413024-989C-C54A-A687-5E4AA54C6D3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50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15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2A746BF-097D-774D-A147-D9A87466583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Environmental sensing</a:t>
            </a:r>
            <a:endParaRPr lang="en-US" dirty="0"/>
          </a:p>
        </p:txBody>
      </p:sp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028FD8B-7552-424C-8B87-96A13A1151B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C3BF89-C4B1-334E-B1CF-D96D993A875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239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killer app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5997D8-CB07-9E45-8A4C-25553A389CA6}" type="datetime1">
              <a:rPr lang="en-US" smtClean="0"/>
              <a:pPr>
                <a:defRPr/>
              </a:pPr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IoT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62200"/>
            <a:ext cx="3810000" cy="231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5791200"/>
            <a:ext cx="234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energy-harvesting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 rot="5400000" flipH="1" flipV="1">
            <a:off x="4876800" y="1981200"/>
            <a:ext cx="1219200" cy="6096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5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= cheap microcontrollers + network interfaces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03388"/>
            <a:ext cx="36512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457200" y="1703388"/>
            <a:ext cx="170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Raspberry PI ($35)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863" y="2581275"/>
            <a:ext cx="279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619125" y="4252913"/>
            <a:ext cx="24114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19125" y="5986463"/>
            <a:ext cx="3608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Gumstix (WiFi, BT): 58 mm, $199</a:t>
            </a:r>
          </a:p>
        </p:txBody>
      </p:sp>
      <p:pic>
        <p:nvPicPr>
          <p:cNvPr id="2458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163" y="1703388"/>
            <a:ext cx="2401887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5491163" y="4148138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Arduino Uno, €20</a:t>
            </a:r>
          </a:p>
        </p:txBody>
      </p:sp>
      <p:sp>
        <p:nvSpPr>
          <p:cNvPr id="24585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2458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44B5B26-A294-644E-AD03-1D0C2C72D7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3B517D-68BB-BA4A-A34B-2BDE171A7D6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does </a:t>
            </a:r>
            <a:r>
              <a:rPr lang="en-US" dirty="0" err="1" smtClean="0"/>
              <a:t>IoT</a:t>
            </a:r>
            <a:r>
              <a:rPr lang="en-US" dirty="0" smtClean="0"/>
              <a:t> make sense?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Automate manual data extraction</a:t>
            </a:r>
          </a:p>
          <a:p>
            <a:pPr lvl="1" eaLnBrk="1" hangingPunct="1"/>
            <a:r>
              <a:rPr lang="en-US">
                <a:latin typeface="Arial" charset="0"/>
              </a:rPr>
              <a:t>health, car, electric/gas meter, …</a:t>
            </a:r>
          </a:p>
          <a:p>
            <a:pPr eaLnBrk="1" hangingPunct="1"/>
            <a:r>
              <a:rPr lang="en-US">
                <a:latin typeface="Arial" charset="0"/>
              </a:rPr>
              <a:t>Remote maintenance</a:t>
            </a:r>
          </a:p>
          <a:p>
            <a:pPr lvl="1" eaLnBrk="1" hangingPunct="1"/>
            <a:r>
              <a:rPr lang="en-US">
                <a:latin typeface="Arial" charset="0"/>
              </a:rPr>
              <a:t>vending machines, appliances, cars &amp; trucks, trains, pumps, …</a:t>
            </a:r>
          </a:p>
          <a:p>
            <a:pPr eaLnBrk="1" hangingPunct="1"/>
            <a:r>
              <a:rPr lang="en-US">
                <a:latin typeface="Arial" charset="0"/>
              </a:rPr>
              <a:t>Incorporate additional information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thermostats, light switches, traffic lights, parking meters, …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Software-Defined Mechanics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locks, light switches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But where does it solve more than 1</a:t>
            </a:r>
            <a:r>
              <a:rPr lang="en-US" baseline="30000">
                <a:latin typeface="Arial" charset="0"/>
                <a:sym typeface="Wingdings" charset="0"/>
              </a:rPr>
              <a:t>st</a:t>
            </a:r>
            <a:r>
              <a:rPr lang="en-US">
                <a:latin typeface="Arial" charset="0"/>
                <a:sym typeface="Wingdings" charset="0"/>
              </a:rPr>
              <a:t> world problems?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commercial maintenance savings?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in-home customizable assistive technology</a:t>
            </a:r>
            <a:endParaRPr lang="en-US">
              <a:latin typeface="Arial" charset="0"/>
            </a:endParaRP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195237D-98E0-EB42-AAE4-10966C1DF61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9FBAAD0-2D61-1B45-A639-EC01BDB63FB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 taxonomy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0" t="2028" r="7727" b="7978"/>
          <a:stretch/>
        </p:blipFill>
        <p:spPr>
          <a:xfrm>
            <a:off x="762000" y="1752600"/>
            <a:ext cx="7491413" cy="3962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28600" y="6324600"/>
            <a:ext cx="11414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/>
              <a:t>Bill Morelli, IHS </a:t>
            </a:r>
          </a:p>
        </p:txBody>
      </p:sp>
      <p:sp>
        <p:nvSpPr>
          <p:cNvPr id="26628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A1C31F-FA2A-EC4C-9162-E3C9A20C554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62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663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1DF6F5A-4510-144A-A783-CCA38046AE4F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Connectivity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Three </a:t>
            </a:r>
            <a:r>
              <a:rPr lang="en-US" b="1" u="sng" dirty="0" smtClean="0">
                <a:ea typeface="+mn-ea"/>
                <a:cs typeface="+mn-cs"/>
              </a:rPr>
              <a:t>dominant</a:t>
            </a:r>
            <a:r>
              <a:rPr lang="en-US" b="1" dirty="0" smtClean="0">
                <a:ea typeface="+mn-ea"/>
                <a:cs typeface="+mn-cs"/>
              </a:rPr>
              <a:t> classes of wireless </a:t>
            </a:r>
            <a:r>
              <a:rPr lang="en-US" b="1" dirty="0" err="1" smtClean="0">
                <a:ea typeface="+mn-ea"/>
                <a:cs typeface="+mn-cs"/>
              </a:rPr>
              <a:t>IoT</a:t>
            </a:r>
            <a:r>
              <a:rPr lang="en-US" b="1" dirty="0" smtClean="0">
                <a:ea typeface="+mn-ea"/>
                <a:cs typeface="+mn-cs"/>
              </a:rPr>
              <a:t> links (there are others)</a:t>
            </a:r>
          </a:p>
          <a:p>
            <a:pPr marL="182880" indent="-18288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Thing </a:t>
            </a:r>
            <a:r>
              <a:rPr lang="en-US" sz="1800" dirty="0" smtClean="0">
                <a:ea typeface="+mn-ea"/>
                <a:cs typeface="+mn-cs"/>
              </a:rPr>
              <a:t>(vehicles, sensors/actuators,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 range; use spectrum suited to short distances; extensive spatial reuse</a:t>
            </a:r>
            <a:endParaRPr lang="en-US" sz="1600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Proxy</a:t>
            </a:r>
            <a:r>
              <a:rPr lang="en-US" sz="1800" dirty="0" smtClean="0">
                <a:ea typeface="+mn-ea"/>
                <a:cs typeface="+mn-cs"/>
              </a:rPr>
              <a:t> (e.g., gateways, hubs, hubs within vehicles,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</a:t>
            </a:r>
            <a:r>
              <a:rPr lang="en-US" sz="1600" baseline="30000" dirty="0" smtClean="0">
                <a:ea typeface="+mn-ea"/>
              </a:rPr>
              <a:t>*</a:t>
            </a:r>
            <a:r>
              <a:rPr lang="en-US" sz="1800" dirty="0" smtClean="0">
                <a:ea typeface="+mn-ea"/>
              </a:rPr>
              <a:t> range</a:t>
            </a:r>
            <a:r>
              <a:rPr lang="en-US" sz="1800" dirty="0">
                <a:ea typeface="+mn-ea"/>
              </a:rPr>
              <a:t>; use spectrum suited to short </a:t>
            </a:r>
            <a:r>
              <a:rPr lang="en-US" sz="1800" dirty="0" smtClean="0">
                <a:ea typeface="+mn-ea"/>
              </a:rPr>
              <a:t>distances; extensive </a:t>
            </a:r>
            <a:r>
              <a:rPr lang="en-US" sz="1800" dirty="0">
                <a:ea typeface="+mn-ea"/>
              </a:rPr>
              <a:t>spatial </a:t>
            </a:r>
            <a:r>
              <a:rPr lang="en-US" sz="1800" dirty="0" smtClean="0">
                <a:ea typeface="+mn-ea"/>
              </a:rPr>
              <a:t>reuse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significant load to </a:t>
            </a:r>
            <a:r>
              <a:rPr lang="en-US" sz="1600" u="sng" dirty="0">
                <a:ea typeface="+mn-ea"/>
              </a:rPr>
              <a:t>existing</a:t>
            </a:r>
            <a:r>
              <a:rPr lang="en-US" sz="1600" dirty="0">
                <a:ea typeface="+mn-ea"/>
              </a:rPr>
              <a:t> services, such as </a:t>
            </a:r>
            <a:r>
              <a:rPr lang="en-US" sz="1600" dirty="0" err="1">
                <a:ea typeface="+mn-ea"/>
              </a:rPr>
              <a:t>WiFi</a:t>
            </a:r>
            <a:r>
              <a:rPr lang="en-US" sz="1600" dirty="0">
                <a:ea typeface="+mn-ea"/>
              </a:rPr>
              <a:t> and </a:t>
            </a:r>
            <a:r>
              <a:rPr lang="en-US" sz="1600" dirty="0" smtClean="0">
                <a:ea typeface="+mn-ea"/>
              </a:rPr>
              <a:t>BT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ea typeface="+mn-ea"/>
              </a:rPr>
              <a:t>Traffic </a:t>
            </a:r>
            <a:r>
              <a:rPr lang="en-US" sz="1600" u="sng" dirty="0" smtClean="0">
                <a:ea typeface="+mn-ea"/>
              </a:rPr>
              <a:t>upstream</a:t>
            </a:r>
            <a:r>
              <a:rPr lang="en-US" sz="1600" dirty="0" smtClean="0">
                <a:ea typeface="+mn-ea"/>
              </a:rPr>
              <a:t> from proxies shares allocations and adds significant load to </a:t>
            </a:r>
            <a:r>
              <a:rPr lang="en-US" sz="1600" u="sng" dirty="0" smtClean="0">
                <a:ea typeface="+mn-ea"/>
              </a:rPr>
              <a:t>existing</a:t>
            </a:r>
            <a:r>
              <a:rPr lang="en-US" sz="1600" dirty="0" smtClean="0">
                <a:ea typeface="+mn-ea"/>
              </a:rPr>
              <a:t> services used to link </a:t>
            </a:r>
            <a:r>
              <a:rPr lang="en-US" sz="1600" dirty="0" err="1" smtClean="0">
                <a:ea typeface="+mn-ea"/>
              </a:rPr>
              <a:t>WiFi</a:t>
            </a:r>
            <a:r>
              <a:rPr lang="en-US" sz="1600" dirty="0" smtClean="0">
                <a:ea typeface="+mn-ea"/>
              </a:rPr>
              <a:t>, etc. to core Internet.  </a:t>
            </a:r>
            <a:endParaRPr lang="en-US" sz="1200" u="sng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Internet </a:t>
            </a:r>
            <a:r>
              <a:rPr lang="en-US" sz="1800" dirty="0" smtClean="0">
                <a:ea typeface="+mn-ea"/>
                <a:cs typeface="+mn-cs"/>
              </a:rPr>
              <a:t>(e.g., direct connection to 4G networks, WISPs, TVWS,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ea typeface="+mn-ea"/>
              </a:rPr>
              <a:t>last mile </a:t>
            </a:r>
            <a:r>
              <a:rPr lang="en-US" sz="1800" dirty="0" smtClean="0">
                <a:ea typeface="+mn-ea"/>
              </a:rPr>
              <a:t>range; share spectrum with and/or use other wide area services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load to 4G/TVWS services </a:t>
            </a:r>
            <a:r>
              <a:rPr lang="en-US" sz="1600" u="sng" dirty="0" smtClean="0">
                <a:ea typeface="+mn-ea"/>
              </a:rPr>
              <a:t>and</a:t>
            </a:r>
            <a:r>
              <a:rPr lang="en-US" sz="1600" dirty="0" smtClean="0">
                <a:ea typeface="+mn-ea"/>
              </a:rPr>
              <a:t> poses challenges </a:t>
            </a:r>
            <a:r>
              <a:rPr lang="en-US" sz="1600" dirty="0" err="1" smtClean="0">
                <a:ea typeface="+mn-ea"/>
              </a:rPr>
              <a:t>wrt</a:t>
            </a:r>
            <a:r>
              <a:rPr lang="en-US" sz="1600" dirty="0" smtClean="0">
                <a:ea typeface="+mn-ea"/>
              </a:rPr>
              <a:t> long-lived things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00" baseline="30000" dirty="0">
                <a:ea typeface="+mn-ea"/>
                <a:cs typeface="+mn-cs"/>
              </a:rPr>
              <a:t>* </a:t>
            </a:r>
            <a:r>
              <a:rPr lang="en-US" sz="1200" dirty="0" smtClean="0">
                <a:ea typeface="+mn-ea"/>
                <a:cs typeface="+mn-cs"/>
              </a:rPr>
              <a:t>Personal </a:t>
            </a:r>
            <a:r>
              <a:rPr lang="en-US" sz="1200" smtClean="0">
                <a:ea typeface="+mn-ea"/>
                <a:cs typeface="+mn-cs"/>
              </a:rPr>
              <a:t>Area Network -- typically </a:t>
            </a:r>
            <a:r>
              <a:rPr lang="en-US" sz="1200" dirty="0" smtClean="0">
                <a:ea typeface="+mn-ea"/>
                <a:cs typeface="+mn-cs"/>
              </a:rPr>
              <a:t>operates within a range &lt; 10M</a:t>
            </a:r>
            <a:endParaRPr lang="en-US" sz="1200" dirty="0">
              <a:ea typeface="+mn-ea"/>
              <a:cs typeface="+mn-cs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 smtClean="0">
              <a:ea typeface="+mn-ea"/>
            </a:endParaRP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sp>
        <p:nvSpPr>
          <p:cNvPr id="2765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D3CE72-4EBA-6142-87D4-5A1C659107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1B40B50-0822-574D-ADE9-D9EC464C804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135572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8575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833688"/>
            <a:ext cx="2133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1000" y="1752600"/>
            <a:ext cx="2057400" cy="3352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islands vs. </a:t>
            </a:r>
            <a:r>
              <a:rPr lang="en-US" dirty="0" err="1" smtClean="0"/>
              <a:t>IoT</a:t>
            </a:r>
            <a:r>
              <a:rPr lang="en-US" dirty="0" smtClean="0"/>
              <a:t> eco system</a:t>
            </a:r>
            <a:endParaRPr lang="en-US" dirty="0"/>
          </a:p>
        </p:txBody>
      </p:sp>
      <p:sp>
        <p:nvSpPr>
          <p:cNvPr id="2867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153B83C-4C72-F444-BA09-33645DA56B7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86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D9D2A32-FE37-1842-88C9-4C08F91D952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68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148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8681" idx="2"/>
            <a:endCxn id="28682" idx="0"/>
          </p:cNvCxnSpPr>
          <p:nvPr/>
        </p:nvCxnSpPr>
        <p:spPr>
          <a:xfrm flipH="1">
            <a:off x="1422400" y="3276600"/>
            <a:ext cx="3175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4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9620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038600"/>
            <a:ext cx="1155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5181600"/>
            <a:ext cx="996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867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295400"/>
            <a:ext cx="1214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3352800"/>
            <a:ext cx="819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: more than programmable light bulbs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397000"/>
          <a:ext cx="8229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69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ABA7979-3605-604F-9C90-A265103261D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9D5460-60BC-7E4E-A889-B0B53697572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Overview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of Things is many things</a:t>
            </a:r>
          </a:p>
          <a:p>
            <a:pPr lvl="1" eaLnBrk="1" hangingPunct="1"/>
            <a:r>
              <a:rPr lang="en-US">
                <a:latin typeface="Arial" charset="0"/>
              </a:rPr>
              <a:t>Most of them aren’t new or exciting</a:t>
            </a:r>
          </a:p>
          <a:p>
            <a:pPr eaLnBrk="1" hangingPunct="1"/>
            <a:r>
              <a:rPr lang="en-US">
                <a:latin typeface="Arial" charset="0"/>
              </a:rPr>
              <a:t>The network part isn’t (all that) exciting</a:t>
            </a:r>
          </a:p>
          <a:p>
            <a:pPr lvl="1" eaLnBrk="1" hangingPunct="1"/>
            <a:r>
              <a:rPr lang="en-US">
                <a:latin typeface="Arial" charset="0"/>
              </a:rPr>
              <a:t>but usable security, software and system integration are</a:t>
            </a:r>
          </a:p>
          <a:p>
            <a:pPr eaLnBrk="1" hangingPunct="1"/>
            <a:r>
              <a:rPr lang="en-US">
                <a:latin typeface="Arial" charset="0"/>
              </a:rPr>
              <a:t>It’s a software thing </a:t>
            </a:r>
            <a:r>
              <a:rPr lang="en-US">
                <a:latin typeface="Arial" charset="0"/>
                <a:sym typeface="Wingdings" charset="0"/>
              </a:rPr>
              <a:t> multi-devices services, APIs, IFTTT, SECE, …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About being a nice IoT citizen</a:t>
            </a:r>
          </a:p>
          <a:p>
            <a:pPr eaLnBrk="1" hangingPunct="1"/>
            <a:r>
              <a:rPr lang="en-US">
                <a:latin typeface="Arial" charset="0"/>
              </a:rPr>
              <a:t>ShellShock for light switches?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E449F75-B8CE-4C48-A113-5B2EF183195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3CD23F-DF0C-8348-9D73-09D571E1671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varies in communication needs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55738" y="3992563"/>
            <a:ext cx="6118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363663" y="42037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1/hour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808288" y="42037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1/minute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484688" y="42037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1/second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6211888" y="4203700"/>
            <a:ext cx="124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10/second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36725" y="3852863"/>
            <a:ext cx="0" cy="3159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3325" y="3857625"/>
            <a:ext cx="0" cy="3143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78638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2519363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450" y="2470150"/>
            <a:ext cx="812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1744663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792413"/>
            <a:ext cx="76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225" y="4689475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450" y="2128838"/>
            <a:ext cx="10588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724025"/>
            <a:ext cx="1473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1870075"/>
            <a:ext cx="7397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238" y="5426075"/>
            <a:ext cx="750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38" y="4575175"/>
            <a:ext cx="14827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Box 24"/>
          <p:cNvSpPr txBox="1">
            <a:spLocks noChangeArrowheads="1"/>
          </p:cNvSpPr>
          <p:nvPr/>
        </p:nvSpPr>
        <p:spPr bwMode="auto">
          <a:xfrm>
            <a:off x="-39688" y="3321050"/>
            <a:ext cx="9937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30742" name="TextBox 25"/>
          <p:cNvSpPr txBox="1">
            <a:spLocks noChangeArrowheads="1"/>
          </p:cNvSpPr>
          <p:nvPr/>
        </p:nvSpPr>
        <p:spPr bwMode="auto">
          <a:xfrm>
            <a:off x="0" y="5097463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actuators</a:t>
            </a:r>
          </a:p>
        </p:txBody>
      </p:sp>
      <p:sp>
        <p:nvSpPr>
          <p:cNvPr id="3074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074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738" y="1454150"/>
            <a:ext cx="11191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0DBD19-8568-4F45-9712-BB9864A8A69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F67C18-6DFF-FA40-8DF2-5766B32EA20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7543800" y="3657600"/>
            <a:ext cx="1219200" cy="762000"/>
          </a:xfrm>
          <a:prstGeom prst="wedgeEllipseCallout">
            <a:avLst>
              <a:gd name="adj1" fmla="val -78580"/>
              <a:gd name="adj2" fmla="val -1178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CPS</a:t>
            </a:r>
            <a:endParaRPr lang="en-US" dirty="0"/>
          </a:p>
        </p:txBody>
      </p:sp>
      <p:sp>
        <p:nvSpPr>
          <p:cNvPr id="29" name="Oval Callout 28"/>
          <p:cNvSpPr/>
          <p:nvPr/>
        </p:nvSpPr>
        <p:spPr>
          <a:xfrm>
            <a:off x="1143000" y="5562600"/>
            <a:ext cx="1219200" cy="762000"/>
          </a:xfrm>
          <a:prstGeom prst="wedgeEllipseCallout">
            <a:avLst>
              <a:gd name="adj1" fmla="val 156936"/>
              <a:gd name="adj2" fmla="val -2509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IoT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Not just cellular </a:t>
            </a:r>
            <a:r>
              <a:rPr lang="en-US" i="1" dirty="0" smtClean="0">
                <a:ea typeface="+mj-ea"/>
                <a:cs typeface="+mj-cs"/>
              </a:rPr>
              <a:t>or</a:t>
            </a:r>
            <a:r>
              <a:rPr lang="en-US" dirty="0" smtClean="0">
                <a:ea typeface="+mj-ea"/>
                <a:cs typeface="+mj-cs"/>
              </a:rPr>
              <a:t> unlicensed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277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513" y="2173288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1524000"/>
            <a:ext cx="9350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68475" y="2960688"/>
            <a:ext cx="13398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4462463"/>
            <a:ext cx="9810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863" y="4587875"/>
            <a:ext cx="82391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525" y="4462463"/>
            <a:ext cx="65246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976438"/>
            <a:ext cx="3810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BCF60CF-4D58-D04F-9649-CDE2947523E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A72915-F808-CA48-9FC3-BAC2468F676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M2M communication models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250825" y="5949950"/>
            <a:ext cx="765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Source: OECD (2012), “Machine-to-Machine Communications: Connecting Billions of Devices”, </a:t>
            </a:r>
            <a:r>
              <a:rPr lang="en-US" sz="1200" i="1"/>
              <a:t>OECD Digital Economy Papers, No. 192, OECD Publishing. </a:t>
            </a:r>
            <a:r>
              <a:rPr lang="en-US" sz="1200"/>
              <a:t>http://dx.doi.org/10.1787/5k9gsh2gp043-en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7562" y="1397000"/>
          <a:ext cx="7981701" cy="3985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3298"/>
                <a:gridCol w="2691640"/>
                <a:gridCol w="3926763"/>
              </a:tblGrid>
              <a:tr h="17134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dispersed</a:t>
                      </a:r>
                      <a:endParaRPr lang="en-US" dirty="0"/>
                    </a:p>
                  </a:txBody>
                  <a:tcPr vert="vert2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Smart grid, meter, city</a:t>
                      </a:r>
                    </a:p>
                    <a:p>
                      <a:r>
                        <a:rPr lang="en-US" dirty="0" smtClean="0"/>
                        <a:t>Remote</a:t>
                      </a:r>
                      <a:r>
                        <a:rPr lang="en-US" baseline="0" dirty="0" smtClean="0"/>
                        <a:t> monitoring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 automation</a:t>
                      </a:r>
                    </a:p>
                    <a:p>
                      <a:r>
                        <a:rPr lang="en-US" dirty="0" err="1" smtClean="0"/>
                        <a:t>eHealth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Logistics</a:t>
                      </a:r>
                    </a:p>
                    <a:p>
                      <a:r>
                        <a:rPr lang="en-US" dirty="0" smtClean="0"/>
                        <a:t>Portable</a:t>
                      </a:r>
                      <a:r>
                        <a:rPr lang="en-US" baseline="0" dirty="0" smtClean="0"/>
                        <a:t> consumer electronics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6166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concentrated</a:t>
                      </a:r>
                      <a:endParaRPr lang="en-US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smart home</a:t>
                      </a:r>
                    </a:p>
                    <a:p>
                      <a:r>
                        <a:rPr lang="en-US" dirty="0" smtClean="0"/>
                        <a:t>factory</a:t>
                      </a:r>
                      <a:r>
                        <a:rPr lang="en-US" baseline="0" dirty="0" smtClean="0"/>
                        <a:t> automation</a:t>
                      </a:r>
                    </a:p>
                    <a:p>
                      <a:r>
                        <a:rPr lang="en-US" baseline="0" dirty="0" err="1" smtClean="0"/>
                        <a:t>eHealth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on-site logistics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556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fixed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79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D8B6B97-DBCC-8848-930E-48ECC97B1F2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7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E4A3AB2-BD05-1E48-8B76-11053583A25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IoT Connectivity Technologies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4150" y="2468563"/>
            <a:ext cx="1630363" cy="665162"/>
          </a:xfrm>
          <a:prstGeom prst="roundRect">
            <a:avLst/>
          </a:prstGeom>
          <a:solidFill>
            <a:srgbClr val="003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Wired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73263" y="2460625"/>
            <a:ext cx="2597150" cy="665163"/>
          </a:xfrm>
          <a:prstGeom prst="round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WPAN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0413" y="2468563"/>
            <a:ext cx="2652712" cy="6651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WLAN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67588" y="2468563"/>
            <a:ext cx="1630362" cy="6651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WWAN</a:t>
            </a: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7389813" y="3359150"/>
            <a:ext cx="160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2G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3G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4G Cellular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5627688" y="3351213"/>
            <a:ext cx="1630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802.11a/b/g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802.11n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802.11ac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802.11ad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802.11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DECT ULE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2.4GHz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Sub-GHz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1973263" y="3332163"/>
            <a:ext cx="1628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ANT+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– Classic &amp; Smart Ready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Smart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grpSp>
        <p:nvGrpSpPr>
          <p:cNvPr id="34825" name="Group 11"/>
          <p:cNvGrpSpPr>
            <a:grpSpLocks/>
          </p:cNvGrpSpPr>
          <p:nvPr/>
        </p:nvGrpSpPr>
        <p:grpSpPr bwMode="auto">
          <a:xfrm>
            <a:off x="173038" y="4537075"/>
            <a:ext cx="1685925" cy="1241425"/>
            <a:chOff x="645184" y="4189210"/>
            <a:chExt cx="1686023" cy="1090859"/>
          </a:xfrm>
        </p:grpSpPr>
        <p:pic>
          <p:nvPicPr>
            <p:cNvPr id="3484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076" y="4737306"/>
              <a:ext cx="895131" cy="54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84" y="4718770"/>
              <a:ext cx="782588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680" y="4189210"/>
              <a:ext cx="814925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6" name="Group 15"/>
          <p:cNvGrpSpPr>
            <a:grpSpLocks/>
          </p:cNvGrpSpPr>
          <p:nvPr/>
        </p:nvGrpSpPr>
        <p:grpSpPr bwMode="auto">
          <a:xfrm>
            <a:off x="7500938" y="4152900"/>
            <a:ext cx="1363662" cy="827088"/>
            <a:chOff x="7435010" y="4736626"/>
            <a:chExt cx="1365044" cy="727455"/>
          </a:xfrm>
        </p:grpSpPr>
        <p:pic>
          <p:nvPicPr>
            <p:cNvPr id="3484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10" y="4736626"/>
              <a:ext cx="727455" cy="72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5" name="Picture 2" descr="C:\Users\wmorelli\AppData\Local\Microsoft\Windows\Temporary Internet Files\Content.IE5\1U87MXOC\MC910217005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725" y="4761441"/>
              <a:ext cx="485329" cy="597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4502150"/>
            <a:ext cx="5492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50" y="4408488"/>
            <a:ext cx="7270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438" y="5073650"/>
            <a:ext cx="549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5095875"/>
            <a:ext cx="7286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13175" y="3322638"/>
            <a:ext cx="1674813" cy="20002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171450" indent="-171450">
              <a:buClr>
                <a:srgbClr val="666666"/>
              </a:buClr>
              <a:buSzPct val="90000"/>
              <a:buFont typeface="Arial" panose="020B0604020202020204" pitchFamily="34" charset="0"/>
              <a:buChar char="•"/>
              <a:defRPr sz="1200"/>
            </a:lvl1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dirty="0">
                <a:cs typeface="Arial" charset="0"/>
              </a:rPr>
              <a:t>ZigBee PRO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RF4CE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Multi-Protocol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EnOcean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ISA100.11a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WirelessHART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Z-Wave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Other 802.15.4</a:t>
            </a:r>
            <a:endParaRPr lang="en-US" dirty="0"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4832" name="TextBox 24"/>
          <p:cNvSpPr txBox="1">
            <a:spLocks noChangeArrowheads="1"/>
          </p:cNvSpPr>
          <p:nvPr/>
        </p:nvSpPr>
        <p:spPr bwMode="auto">
          <a:xfrm>
            <a:off x="261938" y="3344863"/>
            <a:ext cx="1587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Ethernet, Coax, Fiber, etc. considered as a single category </a:t>
            </a:r>
          </a:p>
        </p:txBody>
      </p:sp>
      <p:pic>
        <p:nvPicPr>
          <p:cNvPr id="3483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475" y="5059363"/>
            <a:ext cx="9048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338" y="5059363"/>
            <a:ext cx="765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75" y="5680075"/>
            <a:ext cx="10937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763" y="5721350"/>
            <a:ext cx="693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313" y="6280150"/>
            <a:ext cx="15859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4" r="16280"/>
          <a:stretch>
            <a:fillRect/>
          </a:stretch>
        </p:blipFill>
        <p:spPr bwMode="auto">
          <a:xfrm>
            <a:off x="5826125" y="5614988"/>
            <a:ext cx="12461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874838" y="2354263"/>
            <a:ext cx="5495925" cy="4279900"/>
          </a:xfrm>
          <a:prstGeom prst="roundRect">
            <a:avLst>
              <a:gd name="adj" fmla="val 5330"/>
            </a:avLst>
          </a:prstGeom>
          <a:noFill/>
          <a:ln w="76200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40" name="Rectangle 1"/>
          <p:cNvSpPr>
            <a:spLocks noChangeArrowheads="1"/>
          </p:cNvSpPr>
          <p:nvPr/>
        </p:nvSpPr>
        <p:spPr bwMode="auto">
          <a:xfrm>
            <a:off x="11113" y="6581775"/>
            <a:ext cx="199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ea typeface="MS PGothic" charset="0"/>
                <a:cs typeface="MS PGothic" charset="0"/>
              </a:rPr>
              <a:t>Bill Morelli, IHS Technologies</a:t>
            </a:r>
            <a:endParaRPr lang="en-US" sz="1200"/>
          </a:p>
        </p:txBody>
      </p:sp>
      <p:sp>
        <p:nvSpPr>
          <p:cNvPr id="3484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F9E97E9-E605-AF4A-A3F1-AC0771D731E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84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34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A11487-5049-5947-A8A3-381FEA4509C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Network challenges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78625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Unlicensed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How do I attach and authenticate a device to a (home) network?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Credentials?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Reliability </a:t>
            </a:r>
            <a:r>
              <a:rPr lang="en-US" dirty="0" smtClean="0">
                <a:ea typeface="+mn-ea"/>
                <a:sym typeface="Wingdings"/>
              </a:rPr>
              <a:t> multiple </a:t>
            </a:r>
            <a:r>
              <a:rPr lang="en-US" i="1" dirty="0" smtClean="0">
                <a:ea typeface="+mn-ea"/>
                <a:sym typeface="Wingdings"/>
              </a:rPr>
              <a:t>simultaneous</a:t>
            </a:r>
            <a:r>
              <a:rPr lang="en-US" dirty="0" smtClean="0">
                <a:ea typeface="+mn-ea"/>
                <a:sym typeface="Wingdings"/>
              </a:rPr>
              <a:t> providers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Mobility  different providers in different regions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Charging </a:t>
            </a:r>
            <a:r>
              <a:rPr lang="en-US" dirty="0" smtClean="0">
                <a:ea typeface="+mn-ea"/>
                <a:sym typeface="Wingdings"/>
              </a:rPr>
              <a:t> often low, intermittent usage, sometimes deferrable (“</a:t>
            </a:r>
            <a:r>
              <a:rPr lang="en-US" dirty="0" err="1" smtClean="0">
                <a:ea typeface="+mn-ea"/>
                <a:sym typeface="Wingdings"/>
              </a:rPr>
              <a:t>Whispernet</a:t>
            </a:r>
            <a:r>
              <a:rPr lang="en-US" dirty="0" smtClean="0">
                <a:ea typeface="+mn-ea"/>
                <a:sym typeface="Wingdings"/>
              </a:rPr>
              <a:t>”)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From $50/device/month  &lt; $1/month?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Authentication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Which devices can be used by whom and how?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“Any employee can monitor the room temperature in any public space, but only Facilities staff can change it”</a:t>
            </a:r>
            <a:endParaRPr lang="en-US" dirty="0">
              <a:ea typeface="+mn-ea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988" y="3052763"/>
            <a:ext cx="21209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00" y="2009775"/>
            <a:ext cx="1168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687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C0DC3FF-70B6-D840-A3EE-5355591D132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8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224EC57-5041-FA43-B0BF-38BD661DA49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Phone numbers for machines?</a:t>
            </a:r>
          </a:p>
        </p:txBody>
      </p:sp>
      <p:sp>
        <p:nvSpPr>
          <p:cNvPr id="378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7891" name="Picture 4" descr="tabletrevolutiongraph-300x2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265363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831850" y="1717675"/>
            <a:ext cx="129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212 555 1212</a:t>
            </a:r>
          </a:p>
        </p:txBody>
      </p:sp>
      <p:cxnSp>
        <p:nvCxnSpPr>
          <p:cNvPr id="11" name="Straight Arrow Connector 10"/>
          <p:cNvCxnSpPr>
            <a:cxnSpLocks noChangeShapeType="1"/>
            <a:stCxn id="37892" idx="3"/>
          </p:cNvCxnSpPr>
          <p:nvPr/>
        </p:nvCxnSpPr>
        <p:spPr bwMode="auto">
          <a:xfrm flipV="1">
            <a:off x="2125663" y="1890713"/>
            <a:ext cx="884237" cy="111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4" name="Picture 11" descr="mens-fashion-1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13" y="1231900"/>
            <a:ext cx="615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2217738" y="1443038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&lt; 2010</a:t>
            </a: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914400" y="3444875"/>
            <a:ext cx="1423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533, 544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738188" y="5910263"/>
            <a:ext cx="2909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now: one 5XX code a year…</a:t>
            </a:r>
          </a:p>
          <a:p>
            <a:pPr eaLnBrk="1" hangingPunct="1"/>
            <a:r>
              <a:rPr lang="en-US" sz="1800"/>
              <a:t>(8M numbers)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2278063" y="3784600"/>
            <a:ext cx="884237" cy="111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3248025"/>
            <a:ext cx="11001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3656013"/>
            <a:ext cx="939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2" t="5548" r="17094" b="-2"/>
          <a:stretch>
            <a:fillRect/>
          </a:stretch>
        </p:blipFill>
        <p:spPr bwMode="auto">
          <a:xfrm>
            <a:off x="2522538" y="4348163"/>
            <a:ext cx="1468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975" y="4911725"/>
            <a:ext cx="1325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20"/>
          <p:cNvSpPr txBox="1">
            <a:spLocks noChangeArrowheads="1"/>
          </p:cNvSpPr>
          <p:nvPr/>
        </p:nvSpPr>
        <p:spPr bwMode="auto">
          <a:xfrm>
            <a:off x="128588" y="6553200"/>
            <a:ext cx="1751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see Tom McGarry, Neustar</a:t>
            </a:r>
          </a:p>
        </p:txBody>
      </p:sp>
      <p:sp>
        <p:nvSpPr>
          <p:cNvPr id="37904" name="TextBox 21"/>
          <p:cNvSpPr txBox="1">
            <a:spLocks noChangeArrowheads="1"/>
          </p:cNvSpPr>
          <p:nvPr/>
        </p:nvSpPr>
        <p:spPr bwMode="auto">
          <a:xfrm>
            <a:off x="387350" y="2573338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(and geographic numbers)</a:t>
            </a:r>
          </a:p>
        </p:txBody>
      </p:sp>
      <p:pic>
        <p:nvPicPr>
          <p:cNvPr id="37905" name="Picture 22" descr="onstar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2660650"/>
            <a:ext cx="11763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29263" y="5910263"/>
            <a:ext cx="2752725" cy="369887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10 billion +1 #’s available</a:t>
            </a:r>
          </a:p>
        </p:txBody>
      </p: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4154488" y="4667250"/>
            <a:ext cx="544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5 mio.</a:t>
            </a:r>
          </a:p>
        </p:txBody>
      </p:sp>
      <p:sp>
        <p:nvSpPr>
          <p:cNvPr id="37908" name="TextBox 23"/>
          <p:cNvSpPr txBox="1">
            <a:spLocks noChangeArrowheads="1"/>
          </p:cNvSpPr>
          <p:nvPr/>
        </p:nvSpPr>
        <p:spPr bwMode="auto">
          <a:xfrm>
            <a:off x="2946400" y="5389563"/>
            <a:ext cx="628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64 mio.</a:t>
            </a:r>
          </a:p>
        </p:txBody>
      </p:sp>
      <p:sp>
        <p:nvSpPr>
          <p:cNvPr id="37909" name="TextBox 7"/>
          <p:cNvSpPr txBox="1">
            <a:spLocks noChangeArrowheads="1"/>
          </p:cNvSpPr>
          <p:nvPr/>
        </p:nvSpPr>
        <p:spPr bwMode="auto">
          <a:xfrm>
            <a:off x="4029075" y="3290888"/>
            <a:ext cx="112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12% of adults</a:t>
            </a:r>
          </a:p>
        </p:txBody>
      </p:sp>
      <p:pic>
        <p:nvPicPr>
          <p:cNvPr id="379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4391025"/>
            <a:ext cx="696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TextBox 24"/>
          <p:cNvSpPr txBox="1">
            <a:spLocks noChangeArrowheads="1"/>
          </p:cNvSpPr>
          <p:nvPr/>
        </p:nvSpPr>
        <p:spPr bwMode="auto">
          <a:xfrm>
            <a:off x="461963" y="5391150"/>
            <a:ext cx="658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311,000</a:t>
            </a:r>
          </a:p>
        </p:txBody>
      </p:sp>
      <p:sp>
        <p:nvSpPr>
          <p:cNvPr id="3791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5F712D-8F73-714C-B452-CA31CB69476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9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CAB994-B60A-7344-92B7-E43AFEE1A64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7914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Box 6"/>
          <p:cNvSpPr txBox="1">
            <a:spLocks noChangeArrowheads="1"/>
          </p:cNvSpPr>
          <p:nvPr/>
        </p:nvSpPr>
        <p:spPr bwMode="auto">
          <a:xfrm>
            <a:off x="4114800" y="6248400"/>
            <a:ext cx="723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44.9 mio.</a:t>
            </a:r>
          </a:p>
        </p:txBody>
      </p:sp>
      <p:pic>
        <p:nvPicPr>
          <p:cNvPr id="3791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175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5105400" y="14478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254 mio.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Communication identifiers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03263" y="1265238"/>
          <a:ext cx="7983537" cy="4329111"/>
        </p:xfrm>
        <a:graphic>
          <a:graphicData uri="http://schemas.openxmlformats.org/drawingml/2006/table">
            <a:tbl>
              <a:tblPr/>
              <a:tblGrid>
                <a:gridCol w="1258887"/>
                <a:gridCol w="1887538"/>
                <a:gridCol w="1643062"/>
                <a:gridCol w="1597025"/>
                <a:gridCol w="1597025"/>
              </a:tblGrid>
              <a:tr h="65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Property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owned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provider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E.164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Service-specific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8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3"/>
                        </a:rPr>
                        <a:t>alice@smith.name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sip:alice@smith.name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4"/>
                        </a:rPr>
                        <a:t>alice@gmail.com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sip:alice@ilec.com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+1 202 555 1010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www.facebook.com/alice.example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Protocol-independent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Multimedia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 (VRS)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Portable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somewhat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Groups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bridge number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not generally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Trademark issues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possible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4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Privacy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name chosen (pseudonym)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naming scheme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mostly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provider 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“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real name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”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policy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999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999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E4BEAE-1452-5249-82EF-60C5142075A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9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069B3C5-D72A-2948-B310-D2349EA634D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7467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IoT</a:t>
            </a:r>
            <a:r>
              <a:rPr lang="en-US" dirty="0">
                <a:sym typeface="Wingdings"/>
              </a:rPr>
              <a:t> will likely be assigned local IP address space and owner-based names (meter17.pseg.com) [if any]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age of application-specific {sensors, spectrum, OS, protocol …} is over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15050" cy="4876800"/>
          </a:xfrm>
        </p:spPr>
        <p:txBody>
          <a:bodyPr/>
          <a:lstStyle/>
          <a:p>
            <a:pPr eaLnBrk="1" hangingPunct="1"/>
            <a:r>
              <a:rPr lang="en-US" i="1">
                <a:latin typeface="Arial" charset="0"/>
              </a:rPr>
              <a:t>Computing system</a:t>
            </a:r>
            <a:r>
              <a:rPr lang="en-US">
                <a:latin typeface="Arial" charset="0"/>
              </a:rPr>
              <a:t>: dedicated function </a:t>
            </a:r>
            <a:r>
              <a:rPr lang="en-US">
                <a:latin typeface="Arial" charset="0"/>
                <a:sym typeface="Wingdings" charset="0"/>
              </a:rPr>
              <a:t> OS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 abstract into generic components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USB human interface device (HID)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What are the equivalent sensor and actuator classes?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Networks</a:t>
            </a:r>
            <a:r>
              <a:rPr lang="en-US">
                <a:latin typeface="Arial" charset="0"/>
                <a:sym typeface="Wingdings" charset="0"/>
              </a:rPr>
              <a:t>: generic app protocols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request/response  HTTP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event notification  SMTP, SIP, XMPP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Spectrum</a:t>
            </a:r>
            <a:r>
              <a:rPr lang="en-US">
                <a:latin typeface="Arial" charset="0"/>
                <a:sym typeface="Wingdings" charset="0"/>
              </a:rPr>
              <a:t>: from </a:t>
            </a:r>
            <a:r>
              <a:rPr lang="en-US">
                <a:solidFill>
                  <a:srgbClr val="000090"/>
                </a:solidFill>
                <a:latin typeface="Arial" charset="0"/>
                <a:sym typeface="Wingdings" charset="0"/>
              </a:rPr>
              <a:t>new application = new spectrum</a:t>
            </a:r>
            <a:r>
              <a:rPr lang="en-US">
                <a:latin typeface="Arial" charset="0"/>
                <a:sym typeface="Wingdings" charset="0"/>
              </a:rPr>
              <a:t> to </a:t>
            </a:r>
            <a:r>
              <a:rPr lang="en-US">
                <a:solidFill>
                  <a:srgbClr val="008000"/>
                </a:solidFill>
                <a:latin typeface="Arial" charset="0"/>
                <a:sym typeface="Wingdings" charset="0"/>
              </a:rPr>
              <a:t>generic data transport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138" y="1895475"/>
            <a:ext cx="20240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4198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D275E0-13A0-4B4A-83DE-FF9AEB7BD0E6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9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9EB1376-5DA8-A54D-B8D9-B927F9D302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>
                <a:solidFill>
                  <a:srgbClr val="FFFFFF"/>
                </a:solidFill>
              </a:rPr>
              <a:t>IoT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301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8BD0C58-CF5B-D946-BCF5-6521682FFFD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30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D3D561F-EF4A-DB4A-B037-24AF082904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Post-spectrum world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4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2238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Old (pre-2000)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2238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single-use, application-specific allocations (“radar”, “LMR”, “paging”)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federal OR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Each band its own world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Static usage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Limited spectral efficiency concerns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Go west (up), young application!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403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563" y="1676400"/>
            <a:ext cx="3932237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>
                <a:latin typeface="Arial" charset="0"/>
                <a:ea typeface="ＭＳ Ｐゴシック" charset="0"/>
                <a:cs typeface="ＭＳ Ｐゴシック" charset="0"/>
              </a:rPr>
              <a:t>Now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54563" y="2438400"/>
            <a:ext cx="3932237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 more unallocated bands (below 30+ GHz) </a:t>
            </a:r>
            <a:r>
              <a:rPr lang="en-US" dirty="0" smtClean="0">
                <a:ea typeface="+mn-ea"/>
                <a:cs typeface="+mn-cs"/>
                <a:sym typeface="Wingdings"/>
              </a:rPr>
              <a:t>multi-use, generic transport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Shared federal &amp;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Neighbor “issues” (GPS, TV)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Usage may change (satellite  mobile)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Spectral efficiency – but how measured? (bits/s/Hz/km</a:t>
            </a:r>
            <a:r>
              <a:rPr lang="en-US" baseline="30000" dirty="0" smtClean="0">
                <a:ea typeface="+mn-ea"/>
                <a:cs typeface="+mn-cs"/>
                <a:sym typeface="Wingdings"/>
              </a:rPr>
              <a:t>2</a:t>
            </a:r>
            <a:r>
              <a:rPr lang="en-US" dirty="0" smtClean="0">
                <a:ea typeface="+mn-ea"/>
                <a:cs typeface="+mn-cs"/>
                <a:sym typeface="Wingdings"/>
              </a:rPr>
              <a:t>?)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Limited ability to go to higher frequencies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403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>
                <a:solidFill>
                  <a:srgbClr val="FFFFFF"/>
                </a:solidFill>
              </a:rPr>
              <a:t>IoT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403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2E5D91-CA22-834E-96DD-EAAA66EEB9C6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404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2DD0D5-CBE2-8E4E-8E6D-FEB68D0EFDF3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Internet of Things (IoT)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Also sometimes called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industrial Internet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(subset)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machine-to-machine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(M2M)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cyber-physical systems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(NSF)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smart city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(IBM)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Concept dates to late 90’</a:t>
            </a:r>
            <a:r>
              <a:rPr lang="en-US" altLang="ja-JP">
                <a:latin typeface="Calibri" charset="0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Initially, tag physical objects (RFID)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Now, </a:t>
            </a:r>
            <a:r>
              <a:rPr lang="en-US" b="1">
                <a:latin typeface="Calibri" charset="0"/>
              </a:rPr>
              <a:t>networked</a:t>
            </a:r>
            <a:r>
              <a:rPr lang="en-US">
                <a:latin typeface="Calibri" charset="0"/>
              </a:rPr>
              <a:t> sensors and control of previously mechanical or electrical objects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Calibri" charset="0"/>
            </a:endParaRP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E147AE-9C31-ED46-B1F2-5043579DC93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7761F8-2706-2248-B3FB-D6496F93297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Current unlicensed spectrum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1768475"/>
            <a:ext cx="78454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988" y="5899150"/>
            <a:ext cx="65246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+ TV white spaces (in 476-692 MHz range) – availability varies</a:t>
            </a:r>
          </a:p>
        </p:txBody>
      </p:sp>
      <p:sp>
        <p:nvSpPr>
          <p:cNvPr id="4506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B5F3C97-88A9-1C49-B948-89AEEA00646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0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CE98D7-8FA7-EA4C-8C6A-CE193E1F04E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enabling discovery &amp; access control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876800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Devices should be discoverable &amp; re-usable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e.g., provide audio interface to bus display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environmental probes (temperature, noise, rain, …)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location (</a:t>
            </a:r>
            <a:r>
              <a:rPr lang="en-US" dirty="0" err="1" smtClean="0">
                <a:ea typeface="+mn-ea"/>
              </a:rPr>
              <a:t>iBeacon</a:t>
            </a:r>
            <a:r>
              <a:rPr lang="en-US" dirty="0" smtClean="0">
                <a:ea typeface="+mn-ea"/>
              </a:rPr>
              <a:t>) </a:t>
            </a:r>
            <a:r>
              <a:rPr lang="en-US" dirty="0" smtClean="0">
                <a:ea typeface="+mn-ea"/>
                <a:sym typeface="Wingdings"/>
              </a:rPr>
              <a:t> 911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Layers of functionality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anybody in vicinity can read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anyone in </a:t>
            </a:r>
            <a:r>
              <a:rPr lang="en-US" i="1" dirty="0" smtClean="0">
                <a:ea typeface="+mn-ea"/>
              </a:rPr>
              <a:t>family</a:t>
            </a:r>
            <a:r>
              <a:rPr lang="en-US" dirty="0" smtClean="0">
                <a:ea typeface="+mn-ea"/>
              </a:rPr>
              <a:t> can change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parents can re-program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Allow delegation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grant temporary access to somebody or something else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by message or physical proximity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Currently, all one-off solutions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OAuth</a:t>
            </a:r>
            <a:r>
              <a:rPr lang="en-US" dirty="0" smtClean="0">
                <a:ea typeface="+mn-ea"/>
              </a:rPr>
              <a:t>? NFC?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116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876800"/>
            <a:ext cx="2413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EBF736A-57B2-684F-AD48-2F933B307CE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60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60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2AD607-AD64-6649-9DCC-72B83611753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Device lifecycle</a:t>
            </a:r>
            <a:endParaRPr lang="en-US" dirty="0"/>
          </a:p>
        </p:txBody>
      </p:sp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C034C0-58AE-EB49-8AD1-F2F0E392D12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FC2B0-5453-2B4D-9228-E286655E6E6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6997700" cy="358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12700" y="6596063"/>
            <a:ext cx="45450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T. Heer et al., “Security Challenges in the IP-based Internet of Things”, 2011.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enrollment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Commercial buildings </a:t>
            </a:r>
            <a:r>
              <a:rPr lang="en-US">
                <a:latin typeface="Arial" charset="0"/>
                <a:sym typeface="Wingdings" charset="0"/>
              </a:rPr>
              <a:t> </a:t>
            </a:r>
            <a:r>
              <a:rPr lang="en-US">
                <a:latin typeface="Arial" charset="0"/>
              </a:rPr>
              <a:t>enroll 1,000s of devices at once</a:t>
            </a:r>
          </a:p>
          <a:p>
            <a:pPr eaLnBrk="1" hangingPunct="1"/>
            <a:r>
              <a:rPr lang="en-US">
                <a:latin typeface="Arial" charset="0"/>
              </a:rPr>
              <a:t>Home </a:t>
            </a:r>
            <a:r>
              <a:rPr lang="en-US">
                <a:latin typeface="Arial" charset="0"/>
                <a:sym typeface="Wingdings" charset="0"/>
              </a:rPr>
              <a:t> enroll one device at a time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current model: one app per device (class)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re-do if Wi-Fi password changes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common options: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QR code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P2P Wi-Fi (Wi-Fi Direct)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possibilities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“hi, I’m a Philips light bulb – add me!” (PKI)</a:t>
            </a:r>
          </a:p>
          <a:p>
            <a:pPr lvl="1" eaLnBrk="1" hangingPunct="1"/>
            <a:endParaRPr lang="en-US"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23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4CC32-9D2B-7C4C-B078-D4669C1EA6F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813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81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44D58DC-E42E-5448-BAFA-1B01E710AE0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Other introduction models</a:t>
            </a:r>
            <a:endParaRPr lang="en-US" dirty="0"/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2129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654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858000" y="1981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53000" y="2514600"/>
            <a:ext cx="2362200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9156" idx="2"/>
          </p:cNvCxnSpPr>
          <p:nvPr/>
        </p:nvCxnSpPr>
        <p:spPr>
          <a:xfrm rot="5400000" flipH="1" flipV="1">
            <a:off x="3829050" y="-438150"/>
            <a:ext cx="1219200" cy="6057900"/>
          </a:xfrm>
          <a:prstGeom prst="curvedConnector4">
            <a:avLst>
              <a:gd name="adj1" fmla="val -18750"/>
              <a:gd name="adj2" fmla="val 89342"/>
            </a:avLst>
          </a:prstGeom>
          <a:ln>
            <a:solidFill>
              <a:srgbClr val="3366FF"/>
            </a:solidFill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0" name="TextBox 16"/>
          <p:cNvSpPr txBox="1">
            <a:spLocks noChangeArrowheads="1"/>
          </p:cNvSpPr>
          <p:nvPr/>
        </p:nvSpPr>
        <p:spPr bwMode="auto">
          <a:xfrm>
            <a:off x="3200400" y="3810000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 pattern with public key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029200" y="1371600"/>
            <a:ext cx="1981200" cy="9144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please admit 74FA…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934200" y="3352800"/>
            <a:ext cx="2209800" cy="914400"/>
          </a:xfrm>
          <a:prstGeom prst="wedgeEllipseCallout">
            <a:avLst>
              <a:gd name="adj1" fmla="val -33893"/>
              <a:gd name="adj2" fmla="val -126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Belkin</a:t>
            </a:r>
            <a:r>
              <a:rPr lang="en-US" dirty="0"/>
              <a:t> light bulb #42 wants to join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28800" y="26670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828800" y="24384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9" name="TextBox 23"/>
          <p:cNvSpPr txBox="1">
            <a:spLocks noChangeArrowheads="1"/>
          </p:cNvSpPr>
          <p:nvPr/>
        </p:nvSpPr>
        <p:spPr bwMode="auto">
          <a:xfrm>
            <a:off x="2133600" y="1981200"/>
            <a:ext cx="113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challenge</a:t>
            </a:r>
          </a:p>
        </p:txBody>
      </p:sp>
      <p:sp>
        <p:nvSpPr>
          <p:cNvPr id="49170" name="TextBox 24"/>
          <p:cNvSpPr txBox="1">
            <a:spLocks noChangeArrowheads="1"/>
          </p:cNvSpPr>
          <p:nvPr/>
        </p:nvSpPr>
        <p:spPr bwMode="auto">
          <a:xfrm>
            <a:off x="1905000" y="27432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</a:t>
            </a:r>
            <a:r>
              <a:rPr lang="en-US" sz="1800" baseline="-25000"/>
              <a:t>PK</a:t>
            </a:r>
            <a:r>
              <a:rPr lang="en-US" sz="1800"/>
              <a:t>(</a:t>
            </a:r>
            <a:r>
              <a:rPr lang="en-US" sz="1800" i="1"/>
              <a:t>challenge</a:t>
            </a:r>
            <a:r>
              <a:rPr lang="en-US" sz="1800"/>
              <a:t>)</a:t>
            </a:r>
          </a:p>
        </p:txBody>
      </p:sp>
      <p:pic>
        <p:nvPicPr>
          <p:cNvPr id="49171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urved Connector 27"/>
          <p:cNvCxnSpPr>
            <a:stCxn id="49171" idx="3"/>
            <a:endCxn id="49155" idx="2"/>
          </p:cNvCxnSpPr>
          <p:nvPr/>
        </p:nvCxnSpPr>
        <p:spPr>
          <a:xfrm flipV="1">
            <a:off x="2286000" y="3175000"/>
            <a:ext cx="5127625" cy="1930400"/>
          </a:xfrm>
          <a:prstGeom prst="curvedConnector2">
            <a:avLst/>
          </a:prstGeom>
          <a:ln w="3810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3" name="TextBox 28"/>
          <p:cNvSpPr txBox="1">
            <a:spLocks noChangeArrowheads="1"/>
          </p:cNvSpPr>
          <p:nvPr/>
        </p:nvSpPr>
        <p:spPr bwMode="auto">
          <a:xfrm>
            <a:off x="3962400" y="5029200"/>
            <a:ext cx="150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sound pattern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6248400"/>
            <a:ext cx="49484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Avoid single password </a:t>
            </a:r>
            <a:r>
              <a:rPr lang="en-US" dirty="0">
                <a:sym typeface="Wingdings"/>
              </a:rPr>
              <a:t> allow device transfer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219200" y="2362200"/>
            <a:ext cx="419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/>
                </a:solidFill>
              </a:rPr>
              <a:t>42</a:t>
            </a:r>
          </a:p>
        </p:txBody>
      </p:sp>
      <p:pic>
        <p:nvPicPr>
          <p:cNvPr id="49178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819400"/>
            <a:ext cx="2254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9" name="Date Placeholder 3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77FFCBA-208B-DE4F-9506-E479BCE00FB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9180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9181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E5B172-1DE9-CF4C-933A-DF37837D813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good-citizen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3886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Implement current best practices</a:t>
            </a:r>
          </a:p>
          <a:p>
            <a:pPr lvl="1" eaLnBrk="1" hangingPunct="1">
              <a:defRPr/>
            </a:pPr>
            <a:r>
              <a:rPr lang="en-US" dirty="0" smtClean="0"/>
              <a:t>no plain-text data or commands</a:t>
            </a:r>
          </a:p>
          <a:p>
            <a:pPr lvl="2" eaLnBrk="1" hangingPunct="1">
              <a:defRPr/>
            </a:pPr>
            <a:r>
              <a:rPr lang="en-US" dirty="0" smtClean="0"/>
              <a:t>low-power CPUs are no excuse – long-payback or infrequent crypto operations</a:t>
            </a:r>
          </a:p>
          <a:p>
            <a:pPr lvl="1" eaLnBrk="1" hangingPunct="1">
              <a:defRPr/>
            </a:pPr>
            <a:r>
              <a:rPr lang="en-US" dirty="0" smtClean="0"/>
              <a:t>no default passwords</a:t>
            </a:r>
          </a:p>
          <a:p>
            <a:pPr eaLnBrk="1" hangingPunct="1">
              <a:defRPr/>
            </a:pPr>
            <a:r>
              <a:rPr lang="en-US" dirty="0" smtClean="0"/>
              <a:t>Do not assume that your (cellular) network is around in &gt; 8 years</a:t>
            </a:r>
          </a:p>
          <a:p>
            <a:pPr lvl="1" eaLnBrk="1" hangingPunct="1">
              <a:defRPr/>
            </a:pPr>
            <a:r>
              <a:rPr lang="en-US" dirty="0" smtClean="0"/>
              <a:t>short-range unlicensed bands more likely a safe harbor</a:t>
            </a:r>
          </a:p>
          <a:p>
            <a:pPr eaLnBrk="1" hangingPunct="1">
              <a:defRPr/>
            </a:pPr>
            <a:r>
              <a:rPr lang="en-US" dirty="0" smtClean="0"/>
              <a:t>Update yourself securely</a:t>
            </a:r>
          </a:p>
          <a:p>
            <a:pPr eaLnBrk="1" hangingPunct="1">
              <a:defRPr/>
            </a:pPr>
            <a:r>
              <a:rPr lang="en-US" dirty="0" smtClean="0"/>
              <a:t>Don’t trust random APs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PassPoint</a:t>
            </a:r>
            <a:r>
              <a:rPr lang="en-US" dirty="0" smtClean="0">
                <a:sym typeface="Wingdings"/>
              </a:rPr>
              <a:t>, 802.1x?</a:t>
            </a:r>
          </a:p>
          <a:p>
            <a:pPr lvl="1" eaLnBrk="1" hangingPunct="1">
              <a:defRPr/>
            </a:pPr>
            <a:r>
              <a:rPr lang="en-US" dirty="0" smtClean="0">
                <a:sym typeface="Wingdings"/>
              </a:rPr>
              <a:t>matters mainly for DNS and denial-of-service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Go into fail-safe mode if no updates</a:t>
            </a:r>
          </a:p>
          <a:p>
            <a:pPr eaLnBrk="1" hangingPunct="1">
              <a:defRPr/>
            </a:pPr>
            <a:r>
              <a:rPr lang="en-US" dirty="0" smtClean="0"/>
              <a:t>Be nice to cellular network (signaling, white spaces, …)</a:t>
            </a:r>
          </a:p>
          <a:p>
            <a:pPr lvl="1" eaLnBrk="1" hangingPunct="1">
              <a:defRPr/>
            </a:pPr>
            <a:r>
              <a:rPr lang="en-US" dirty="0" smtClean="0"/>
              <a:t>and maybe “kill switch” if misbehaving (or stolen!)</a:t>
            </a: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Don’t ask for special spectrum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except maybe if you’re a health-and-safety device (but share nicely)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or maybe low-bandwidth narrowband spectrum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5715000" y="609600"/>
            <a:ext cx="2971800" cy="990600"/>
          </a:xfrm>
          <a:prstGeom prst="wedgeEllipseCallout">
            <a:avLst>
              <a:gd name="adj1" fmla="val -36839"/>
              <a:gd name="adj2" fmla="val 787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FCC TAC recommendations +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5867400"/>
            <a:ext cx="6705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Example: SIGFOX (902 MHz, 100 bps) is a connectivity solution that focuses on low throughput devices. On SIGFOX you can send between 0 and 140 messages per day and each message can be up to 12 bytes of actual payload data.</a:t>
            </a:r>
          </a:p>
        </p:txBody>
      </p:sp>
      <p:sp>
        <p:nvSpPr>
          <p:cNvPr id="50185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0F7F15D-C608-4C4E-BAC9-4A851786B2B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0186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5018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60C639-9C96-AF4D-9409-B9B739C91C3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ShellShock</a:t>
            </a:r>
            <a:r>
              <a:rPr lang="en-US" dirty="0" smtClean="0">
                <a:ea typeface="+mj-ea"/>
                <a:cs typeface="+mj-cs"/>
              </a:rPr>
              <a:t> for light switches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risks: privacy, DDOS, extortion, …</a:t>
            </a:r>
          </a:p>
          <a:p>
            <a:pPr eaLnBrk="1" hangingPunct="1"/>
            <a:r>
              <a:rPr lang="en-US" i="1">
                <a:latin typeface="Arial" charset="0"/>
              </a:rPr>
              <a:t>Securely</a:t>
            </a:r>
            <a:r>
              <a:rPr lang="en-US">
                <a:latin typeface="Arial" charset="0"/>
              </a:rPr>
              <a:t> field updateable or no connection to Internet</a:t>
            </a:r>
          </a:p>
          <a:p>
            <a:pPr lvl="1" eaLnBrk="1" hangingPunct="1"/>
            <a:r>
              <a:rPr lang="en-US">
                <a:latin typeface="Arial" charset="0"/>
              </a:rPr>
              <a:t>still vulnerable if malware on home network</a:t>
            </a:r>
          </a:p>
          <a:p>
            <a:pPr eaLnBrk="1" hangingPunct="1"/>
            <a:r>
              <a:rPr lang="en-US">
                <a:latin typeface="Arial" charset="0"/>
              </a:rPr>
              <a:t>Lifetime of devices &gt; lifetime of company</a:t>
            </a:r>
          </a:p>
          <a:p>
            <a:pPr eaLnBrk="1" hangingPunct="1"/>
            <a:r>
              <a:rPr lang="en-US">
                <a:latin typeface="Arial" charset="0"/>
              </a:rPr>
              <a:t>Insurance model:</a:t>
            </a:r>
          </a:p>
          <a:p>
            <a:pPr lvl="1" eaLnBrk="1" hangingPunct="1"/>
            <a:r>
              <a:rPr lang="en-US">
                <a:latin typeface="Arial" charset="0"/>
              </a:rPr>
              <a:t>source code escrow + maintenance for N years</a:t>
            </a:r>
          </a:p>
          <a:p>
            <a:pPr eaLnBrk="1" hangingPunct="1"/>
            <a:r>
              <a:rPr lang="en-US">
                <a:latin typeface="Arial" charset="0"/>
              </a:rPr>
              <a:t>UL listing</a:t>
            </a:r>
          </a:p>
        </p:txBody>
      </p:sp>
      <p:pic>
        <p:nvPicPr>
          <p:cNvPr id="522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7955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60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931D7F9-7430-4940-9C9A-8168B1E19A2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223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5223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EFC15E-114C-5741-8168-4065CF72BB2F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Theses: Internet lessons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is about more than the Internet protocol</a:t>
            </a:r>
          </a:p>
          <a:p>
            <a:pPr eaLnBrk="1" hangingPunct="1"/>
            <a:r>
              <a:rPr lang="en-US">
                <a:latin typeface="Arial" charset="0"/>
              </a:rPr>
              <a:t>Reliability multiplies, costs add</a:t>
            </a:r>
          </a:p>
          <a:p>
            <a:pPr eaLnBrk="1" hangingPunct="1"/>
            <a:r>
              <a:rPr lang="en-US">
                <a:latin typeface="Arial" charset="0"/>
              </a:rPr>
              <a:t>Quality is no substitute for quantity</a:t>
            </a:r>
          </a:p>
          <a:p>
            <a:pPr eaLnBrk="1" hangingPunct="1"/>
            <a:r>
              <a:rPr lang="en-US">
                <a:latin typeface="Arial" charset="0"/>
              </a:rPr>
              <a:t>Data links layers come &amp; go, IP stays</a:t>
            </a:r>
          </a:p>
          <a:p>
            <a:pPr eaLnBrk="1" hangingPunct="1"/>
            <a:r>
              <a:rPr lang="en-US">
                <a:latin typeface="Arial" charset="0"/>
              </a:rPr>
              <a:t>The age of application-specific {sensors, spectrum, OS, protocol …} is over</a:t>
            </a:r>
          </a:p>
          <a:p>
            <a:pPr eaLnBrk="1" hangingPunct="1"/>
            <a:r>
              <a:rPr lang="en-US">
                <a:latin typeface="Arial" charset="0"/>
              </a:rPr>
              <a:t>Protocols matter, but programmability matters more</a:t>
            </a: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325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78F3387-700C-B048-81CE-9DA44A2F227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2D7D8B-47F5-BC43-BB42-10A24C8DC0E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Technology changes, interfaces are forever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5427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892300"/>
            <a:ext cx="11430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4419600" y="2897188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CF68"/>
                </a:solidFill>
              </a:rPr>
              <a:t>1904</a:t>
            </a:r>
          </a:p>
        </p:txBody>
      </p:sp>
      <p:pic>
        <p:nvPicPr>
          <p:cNvPr id="5427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3" y="1371600"/>
            <a:ext cx="7699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165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8" name="Straight Arrow Connector 9"/>
          <p:cNvCxnSpPr>
            <a:cxnSpLocks noChangeShapeType="1"/>
            <a:stCxn id="54276" idx="3"/>
            <a:endCxn id="54277" idx="1"/>
          </p:cNvCxnSpPr>
          <p:nvPr/>
        </p:nvCxnSpPr>
        <p:spPr bwMode="auto">
          <a:xfrm>
            <a:off x="1308100" y="1884363"/>
            <a:ext cx="749300" cy="2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79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963" y="1511300"/>
            <a:ext cx="12557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11"/>
          <p:cNvSpPr txBox="1">
            <a:spLocks noChangeArrowheads="1"/>
          </p:cNvSpPr>
          <p:nvPr/>
        </p:nvSpPr>
        <p:spPr bwMode="auto">
          <a:xfrm>
            <a:off x="6675438" y="1435100"/>
            <a:ext cx="4984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1901</a:t>
            </a:r>
          </a:p>
        </p:txBody>
      </p:sp>
      <p:sp>
        <p:nvSpPr>
          <p:cNvPr id="54281" name="TextBox 12"/>
          <p:cNvSpPr txBox="1">
            <a:spLocks noChangeArrowheads="1"/>
          </p:cNvSpPr>
          <p:nvPr/>
        </p:nvSpPr>
        <p:spPr bwMode="auto">
          <a:xfrm>
            <a:off x="3962400" y="1511300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110/220V</a:t>
            </a:r>
          </a:p>
        </p:txBody>
      </p:sp>
      <p:pic>
        <p:nvPicPr>
          <p:cNvPr id="54282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138" y="1793875"/>
            <a:ext cx="9652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83" name="Straight Arrow Connector 14"/>
          <p:cNvCxnSpPr>
            <a:cxnSpLocks noChangeShapeType="1"/>
            <a:stCxn id="54279" idx="3"/>
            <a:endCxn id="54282" idx="1"/>
          </p:cNvCxnSpPr>
          <p:nvPr/>
        </p:nvCxnSpPr>
        <p:spPr bwMode="auto">
          <a:xfrm>
            <a:off x="6924675" y="2212975"/>
            <a:ext cx="5254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84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3548063"/>
            <a:ext cx="16652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825" y="4198938"/>
            <a:ext cx="1131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3894138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7" name="Group 17"/>
          <p:cNvGrpSpPr>
            <a:grpSpLocks/>
          </p:cNvGrpSpPr>
          <p:nvPr/>
        </p:nvGrpSpPr>
        <p:grpSpPr bwMode="auto">
          <a:xfrm>
            <a:off x="7907338" y="3063875"/>
            <a:ext cx="1016000" cy="1436688"/>
            <a:chOff x="6705600" y="1600200"/>
            <a:chExt cx="1016000" cy="1436132"/>
          </a:xfrm>
        </p:grpSpPr>
        <p:pic>
          <p:nvPicPr>
            <p:cNvPr id="54301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600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2" name="TextBox 25"/>
            <p:cNvSpPr txBox="1">
              <a:spLocks noChangeArrowheads="1"/>
            </p:cNvSpPr>
            <p:nvPr/>
          </p:nvSpPr>
          <p:spPr bwMode="auto">
            <a:xfrm>
              <a:off x="6864511" y="26670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1993</a:t>
              </a:r>
            </a:p>
          </p:txBody>
        </p:sp>
      </p:grpSp>
      <p:pic>
        <p:nvPicPr>
          <p:cNvPr id="54288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" y="5149850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9" name="Group 18"/>
          <p:cNvGrpSpPr>
            <a:grpSpLocks/>
          </p:cNvGrpSpPr>
          <p:nvPr/>
        </p:nvGrpSpPr>
        <p:grpSpPr bwMode="auto">
          <a:xfrm>
            <a:off x="6537325" y="4522788"/>
            <a:ext cx="1524000" cy="1924050"/>
            <a:chOff x="6553200" y="3505200"/>
            <a:chExt cx="1524000" cy="1924110"/>
          </a:xfrm>
        </p:grpSpPr>
        <p:pic>
          <p:nvPicPr>
            <p:cNvPr id="5429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5052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0" name="TextBox 29"/>
            <p:cNvSpPr txBox="1">
              <a:spLocks noChangeArrowheads="1"/>
            </p:cNvSpPr>
            <p:nvPr/>
          </p:nvSpPr>
          <p:spPr bwMode="auto">
            <a:xfrm>
              <a:off x="6937583" y="50292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BFBFBF"/>
                  </a:solidFill>
                </a:rPr>
                <a:t>1982</a:t>
              </a:r>
            </a:p>
          </p:txBody>
        </p:sp>
      </p:grpSp>
      <p:grpSp>
        <p:nvGrpSpPr>
          <p:cNvPr id="54290" name="Group 16"/>
          <p:cNvGrpSpPr>
            <a:grpSpLocks/>
          </p:cNvGrpSpPr>
          <p:nvPr/>
        </p:nvGrpSpPr>
        <p:grpSpPr bwMode="auto">
          <a:xfrm>
            <a:off x="5319713" y="4500563"/>
            <a:ext cx="698500" cy="1055687"/>
            <a:chOff x="4038600" y="4876800"/>
            <a:chExt cx="698178" cy="1055132"/>
          </a:xfrm>
        </p:grpSpPr>
        <p:pic>
          <p:nvPicPr>
            <p:cNvPr id="54297" name="Pictur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876800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98" name="TextBox 32"/>
            <p:cNvSpPr txBox="1">
              <a:spLocks noChangeArrowheads="1"/>
            </p:cNvSpPr>
            <p:nvPr/>
          </p:nvSpPr>
          <p:spPr bwMode="auto">
            <a:xfrm>
              <a:off x="4038600" y="55626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1992</a:t>
              </a:r>
            </a:p>
          </p:txBody>
        </p:sp>
      </p:grpSp>
      <p:pic>
        <p:nvPicPr>
          <p:cNvPr id="54291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5" y="5527675"/>
            <a:ext cx="1387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2" name="TextBox 16"/>
          <p:cNvSpPr txBox="1">
            <a:spLocks noChangeArrowheads="1"/>
          </p:cNvSpPr>
          <p:nvPr/>
        </p:nvSpPr>
        <p:spPr bwMode="auto">
          <a:xfrm>
            <a:off x="2814638" y="65563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1830</a:t>
            </a:r>
          </a:p>
        </p:txBody>
      </p:sp>
      <p:sp>
        <p:nvSpPr>
          <p:cNvPr id="54293" name="TextBox 36"/>
          <p:cNvSpPr txBox="1">
            <a:spLocks noChangeArrowheads="1"/>
          </p:cNvSpPr>
          <p:nvPr/>
        </p:nvSpPr>
        <p:spPr bwMode="auto">
          <a:xfrm>
            <a:off x="2622550" y="3578225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BFBFBF"/>
                </a:solidFill>
              </a:rPr>
              <a:t>1878</a:t>
            </a:r>
          </a:p>
        </p:txBody>
      </p:sp>
      <p:sp>
        <p:nvSpPr>
          <p:cNvPr id="5429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429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0E55CB3-CDA5-D042-B96B-2141C4EF3B0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42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383C04-5AF7-384C-AEB7-D69DBC349E0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Internet is about more than the Internet protocol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75238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Protocol hour glass</a:t>
            </a:r>
          </a:p>
          <a:p>
            <a:pPr eaLnBrk="1" hangingPunct="1"/>
            <a:r>
              <a:rPr lang="en-US">
                <a:latin typeface="Arial" charset="0"/>
              </a:rPr>
              <a:t>But ignores important (late) lessons:</a:t>
            </a:r>
          </a:p>
          <a:p>
            <a:pPr lvl="1" eaLnBrk="1" hangingPunct="1"/>
            <a:r>
              <a:rPr lang="en-US">
                <a:latin typeface="Arial" charset="0"/>
              </a:rPr>
              <a:t>naming matters: no consumer Internet without DNS</a:t>
            </a:r>
          </a:p>
          <a:p>
            <a:pPr lvl="1" eaLnBrk="1" hangingPunct="1"/>
            <a:r>
              <a:rPr lang="en-US">
                <a:latin typeface="Arial" charset="0"/>
              </a:rPr>
              <a:t>support auto-configuration: DHCP, DNS, netconf</a:t>
            </a:r>
          </a:p>
          <a:p>
            <a:pPr lvl="1" eaLnBrk="1" hangingPunct="1"/>
            <a:r>
              <a:rPr lang="en-US">
                <a:latin typeface="Arial" charset="0"/>
              </a:rPr>
              <a:t>network management &amp; diagnostics: ICMP, traceroute, SNMP</a:t>
            </a:r>
          </a:p>
          <a:p>
            <a:pPr eaLnBrk="1" hangingPunct="1"/>
            <a:r>
              <a:rPr lang="en-US">
                <a:latin typeface="Arial" charset="0"/>
              </a:rPr>
              <a:t>Common data coding layers:</a:t>
            </a:r>
          </a:p>
          <a:p>
            <a:pPr lvl="1" eaLnBrk="1" hangingPunct="1"/>
            <a:r>
              <a:rPr lang="en-US">
                <a:latin typeface="Arial" charset="0"/>
              </a:rPr>
              <a:t>initially ASN.1</a:t>
            </a:r>
          </a:p>
          <a:p>
            <a:pPr lvl="1" eaLnBrk="1" hangingPunct="1"/>
            <a:r>
              <a:rPr lang="en-US">
                <a:latin typeface="Arial" charset="0"/>
              </a:rPr>
              <a:t>then XML</a:t>
            </a:r>
          </a:p>
          <a:p>
            <a:pPr lvl="1" eaLnBrk="1" hangingPunct="1"/>
            <a:r>
              <a:rPr lang="en-US">
                <a:latin typeface="Arial" charset="0"/>
              </a:rPr>
              <a:t>now JSON</a:t>
            </a:r>
          </a:p>
        </p:txBody>
      </p:sp>
      <p:grpSp>
        <p:nvGrpSpPr>
          <p:cNvPr id="55299" name="Group 12"/>
          <p:cNvGrpSpPr>
            <a:grpSpLocks/>
          </p:cNvGrpSpPr>
          <p:nvPr/>
        </p:nvGrpSpPr>
        <p:grpSpPr bwMode="auto">
          <a:xfrm>
            <a:off x="5865813" y="973138"/>
            <a:ext cx="3200400" cy="5149850"/>
            <a:chOff x="0" y="0"/>
            <a:chExt cx="2015" cy="3244"/>
          </a:xfrm>
        </p:grpSpPr>
        <p:grpSp>
          <p:nvGrpSpPr>
            <p:cNvPr id="55303" name="Group 13"/>
            <p:cNvGrpSpPr>
              <a:grpSpLocks/>
            </p:cNvGrpSpPr>
            <p:nvPr/>
          </p:nvGrpSpPr>
          <p:grpSpPr bwMode="auto">
            <a:xfrm>
              <a:off x="96" y="192"/>
              <a:ext cx="1824" cy="2880"/>
              <a:chOff x="0" y="0"/>
              <a:chExt cx="1824" cy="2880"/>
            </a:xfrm>
          </p:grpSpPr>
          <p:sp>
            <p:nvSpPr>
              <p:cNvPr id="55315" name="Rectangle 14"/>
              <p:cNvSpPr>
                <a:spLocks/>
              </p:cNvSpPr>
              <p:nvPr/>
            </p:nvSpPr>
            <p:spPr bwMode="auto">
              <a:xfrm>
                <a:off x="0" y="1776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6" name="Rectangle 15"/>
              <p:cNvSpPr>
                <a:spLocks/>
              </p:cNvSpPr>
              <p:nvPr/>
            </p:nvSpPr>
            <p:spPr bwMode="auto">
              <a:xfrm>
                <a:off x="0" y="2112"/>
                <a:ext cx="1824" cy="336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7" name="Rectangle 16"/>
              <p:cNvSpPr>
                <a:spLocks/>
              </p:cNvSpPr>
              <p:nvPr/>
            </p:nvSpPr>
            <p:spPr bwMode="auto">
              <a:xfrm>
                <a:off x="0" y="2448"/>
                <a:ext cx="1824" cy="432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8" name="Rectangle 17"/>
              <p:cNvSpPr>
                <a:spLocks/>
              </p:cNvSpPr>
              <p:nvPr/>
            </p:nvSpPr>
            <p:spPr bwMode="auto">
              <a:xfrm>
                <a:off x="0" y="0"/>
                <a:ext cx="1824" cy="384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9" name="Rectangle 18"/>
              <p:cNvSpPr>
                <a:spLocks/>
              </p:cNvSpPr>
              <p:nvPr/>
            </p:nvSpPr>
            <p:spPr bwMode="auto">
              <a:xfrm>
                <a:off x="0" y="768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0" name="Rectangle 19"/>
              <p:cNvSpPr>
                <a:spLocks/>
              </p:cNvSpPr>
              <p:nvPr/>
            </p:nvSpPr>
            <p:spPr bwMode="auto">
              <a:xfrm>
                <a:off x="0" y="1104"/>
                <a:ext cx="1824" cy="67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1" name="Rectangle 20"/>
              <p:cNvSpPr>
                <a:spLocks/>
              </p:cNvSpPr>
              <p:nvPr/>
            </p:nvSpPr>
            <p:spPr bwMode="auto">
              <a:xfrm>
                <a:off x="0" y="384"/>
                <a:ext cx="1824" cy="384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" name="Rectangle 21"/>
            <p:cNvSpPr>
              <a:spLocks/>
            </p:cNvSpPr>
            <p:nvPr/>
          </p:nvSpPr>
          <p:spPr bwMode="auto">
            <a:xfrm>
              <a:off x="48" y="305"/>
              <a:ext cx="1920" cy="2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email  WWW  phone..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SMTP  HTTP  RTP...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TCP  UDP…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IP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ethernet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 PPP…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CSMA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async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sonet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copper  fiber  radio...</a:t>
              </a:r>
            </a:p>
          </p:txBody>
        </p:sp>
        <p:sp>
          <p:nvSpPr>
            <p:cNvPr id="55305" name="AutoShape 22"/>
            <p:cNvSpPr>
              <a:spLocks/>
            </p:cNvSpPr>
            <p:nvPr/>
          </p:nvSpPr>
          <p:spPr bwMode="auto">
            <a:xfrm>
              <a:off x="95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6" name="AutoShape 23"/>
            <p:cNvSpPr>
              <a:spLocks/>
            </p:cNvSpPr>
            <p:nvPr/>
          </p:nvSpPr>
          <p:spPr bwMode="auto">
            <a:xfrm rot="10800000" flipH="1">
              <a:off x="95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7" name="AutoShape 24"/>
            <p:cNvSpPr>
              <a:spLocks/>
            </p:cNvSpPr>
            <p:nvPr/>
          </p:nvSpPr>
          <p:spPr bwMode="auto">
            <a:xfrm flipH="1">
              <a:off x="1138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8" name="AutoShape 25"/>
            <p:cNvSpPr>
              <a:spLocks/>
            </p:cNvSpPr>
            <p:nvPr/>
          </p:nvSpPr>
          <p:spPr bwMode="auto">
            <a:xfrm rot="10800000">
              <a:off x="1138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9" name="Rectangle 26"/>
            <p:cNvSpPr>
              <a:spLocks/>
            </p:cNvSpPr>
            <p:nvPr/>
          </p:nvSpPr>
          <p:spPr bwMode="auto">
            <a:xfrm>
              <a:off x="61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0" name="Rectangle 27"/>
            <p:cNvSpPr>
              <a:spLocks/>
            </p:cNvSpPr>
            <p:nvPr/>
          </p:nvSpPr>
          <p:spPr bwMode="auto">
            <a:xfrm>
              <a:off x="1892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1" name="AutoShape 28"/>
            <p:cNvSpPr>
              <a:spLocks/>
            </p:cNvSpPr>
            <p:nvPr/>
          </p:nvSpPr>
          <p:spPr bwMode="auto">
            <a:xfrm>
              <a:off x="0" y="0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2" name="AutoShape 29"/>
            <p:cNvSpPr>
              <a:spLocks/>
            </p:cNvSpPr>
            <p:nvPr/>
          </p:nvSpPr>
          <p:spPr bwMode="auto">
            <a:xfrm>
              <a:off x="0" y="3052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3" name="Rectangle 30"/>
            <p:cNvSpPr>
              <a:spLocks/>
            </p:cNvSpPr>
            <p:nvPr/>
          </p:nvSpPr>
          <p:spPr bwMode="auto">
            <a:xfrm>
              <a:off x="51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4" name="Rectangle 31"/>
            <p:cNvSpPr>
              <a:spLocks/>
            </p:cNvSpPr>
            <p:nvPr/>
          </p:nvSpPr>
          <p:spPr bwMode="auto">
            <a:xfrm>
              <a:off x="1152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5300" name="Footer Placeholder 2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530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027F4E6-DCC2-DE40-B1A7-71BD1987E0F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53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565A0BD-3B2C-9945-893E-180E228B627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M2M/</a:t>
            </a: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/CPS is not…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isn’t just about fancy thermostats and $199 door bells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uses cellular networks</a:t>
            </a:r>
          </a:p>
          <a:p>
            <a:pPr eaLnBrk="1" hangingPunct="1"/>
            <a:r>
              <a:rPr lang="en-US">
                <a:latin typeface="Arial" charset="0"/>
              </a:rPr>
              <a:t>is not always energy-constrained</a:t>
            </a:r>
          </a:p>
          <a:p>
            <a:pPr eaLnBrk="1" hangingPunct="1"/>
            <a:r>
              <a:rPr lang="en-US">
                <a:latin typeface="Arial" charset="0"/>
              </a:rPr>
              <a:t>is not always cost-constrained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 puny microcontrollers</a:t>
            </a:r>
          </a:p>
          <a:p>
            <a:pPr eaLnBrk="1" hangingPunct="1"/>
            <a:r>
              <a:rPr lang="en-US">
                <a:latin typeface="Arial" charset="0"/>
              </a:rPr>
              <a:t>is not always run by large organizations</a:t>
            </a:r>
          </a:p>
          <a:p>
            <a:pPr lvl="1" eaLnBrk="1" hangingPunct="1"/>
            <a:r>
              <a:rPr lang="en-US">
                <a:latin typeface="Arial" charset="0"/>
              </a:rPr>
              <a:t>many small &amp; mid-sized providers</a:t>
            </a:r>
          </a:p>
          <a:p>
            <a:pPr lvl="1" eaLnBrk="1" hangingPunct="1"/>
            <a:r>
              <a:rPr lang="en-US">
                <a:latin typeface="Arial" charset="0"/>
              </a:rPr>
              <a:t>usually embedded into other products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1843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FAAE9F-3A32-884C-9F28-718CA717EBE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335686E-D8B9-7946-B786-9BB5254D53C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Reliability multiplies, cost adds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81675" cy="4876800"/>
          </a:xfrm>
        </p:spPr>
        <p:txBody>
          <a:bodyPr rtlCol="0">
            <a:normAutofit fontScale="850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Pre-Internet (e.g., phone system):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Single switch, 5-nines reliability, $3M dollars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mostly hardware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specialty components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Internet: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assume that components fail </a:t>
            </a:r>
            <a:r>
              <a:rPr lang="en-US" dirty="0" smtClean="0">
                <a:ea typeface="+mn-ea"/>
                <a:sym typeface="Wingdings"/>
              </a:rPr>
              <a:t> compensate by redundancy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cost for high-reliability components increases &gt;&gt; linear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e.g., two paths with 99% reliability each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generic transport (e.g., multiple 4G, fiber, DSL, cable, satellite)</a:t>
            </a:r>
            <a:endParaRPr lang="en-US" dirty="0" smtClean="0">
              <a:ea typeface="+mn-ea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build control loops and protocols that expect failure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retry, graceful degradation, adaptation, …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end-to-end argument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 much software as possible </a:t>
            </a: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i="1" dirty="0" smtClean="0">
                <a:ea typeface="+mn-ea"/>
                <a:sym typeface="Wingdings"/>
              </a:rPr>
              <a:t>software-defined networks &amp; infrastructure, </a:t>
            </a:r>
            <a:r>
              <a:rPr lang="en-US" i="1" dirty="0" err="1" smtClean="0">
                <a:ea typeface="+mn-ea"/>
                <a:sym typeface="Wingdings"/>
              </a:rPr>
              <a:t>IoT</a:t>
            </a:r>
            <a:endParaRPr lang="en-US" i="1" dirty="0" smtClean="0">
              <a:ea typeface="+mn-ea"/>
              <a:sym typeface="Wingdings"/>
            </a:endParaRPr>
          </a:p>
          <a:p>
            <a:pPr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late bindings in functionality</a:t>
            </a:r>
            <a:endParaRPr lang="en-US" dirty="0">
              <a:ea typeface="+mn-ea"/>
            </a:endParaRP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271838"/>
            <a:ext cx="19637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5" y="4764088"/>
            <a:ext cx="29051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632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2D701A3-3280-C946-BC12-14E35FAE39C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63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9CBC4AE-CC11-9348-BC4A-3547C0D54AA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Quality is no substitute for quantity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59450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Hypothesis: every new networking area breeds </a:t>
            </a:r>
            <a:r>
              <a:rPr lang="en-US" dirty="0" err="1" smtClean="0">
                <a:ea typeface="+mn-ea"/>
                <a:cs typeface="+mn-cs"/>
              </a:rPr>
              <a:t>QoS</a:t>
            </a:r>
            <a:r>
              <a:rPr lang="en-US" dirty="0" smtClean="0">
                <a:ea typeface="+mn-ea"/>
                <a:cs typeface="+mn-cs"/>
              </a:rPr>
              <a:t> research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Outcome so far: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QoS</a:t>
            </a:r>
            <a:r>
              <a:rPr lang="en-US" dirty="0" smtClean="0">
                <a:ea typeface="+mn-ea"/>
              </a:rPr>
              <a:t> helps only when the network is </a:t>
            </a:r>
            <a:r>
              <a:rPr lang="en-US" i="1" dirty="0" smtClean="0">
                <a:ea typeface="+mn-ea"/>
              </a:rPr>
              <a:t>modestl</a:t>
            </a:r>
            <a:r>
              <a:rPr lang="en-US" dirty="0" smtClean="0">
                <a:ea typeface="+mn-ea"/>
              </a:rPr>
              <a:t>y overloaded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but then YouTube doesn’t work, either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downed trees don’t respect reserved resources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adds complexity and security vulnerabilities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simple priority (e.g., for latency-sensitive applications)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dirty="0" smtClean="0">
                <a:ea typeface="+mn-ea"/>
              </a:rPr>
              <a:t>avoid </a:t>
            </a:r>
            <a:r>
              <a:rPr lang="en-US" i="1" dirty="0" smtClean="0">
                <a:ea typeface="+mn-ea"/>
              </a:rPr>
              <a:t>buffer bloat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shared networks are better </a:t>
            </a:r>
            <a:r>
              <a:rPr lang="en-US" dirty="0" smtClean="0">
                <a:ea typeface="+mn-ea"/>
                <a:sym typeface="Wingdings"/>
              </a:rPr>
              <a:t> faster links  low queuing delays</a:t>
            </a:r>
            <a:endParaRPr lang="en-US" dirty="0" smtClean="0">
              <a:ea typeface="+mn-ea"/>
            </a:endParaRP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50" y="2617788"/>
            <a:ext cx="224313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837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0EBE886-7336-024D-8444-60BE5584B1C4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83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45D28D-E90D-B543-8B80-0C3C0CBC8A9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Protocols matter, but programmability matters </a:t>
            </a:r>
            <a:r>
              <a:rPr lang="en-US" dirty="0" smtClean="0">
                <a:ea typeface="+mj-ea"/>
                <a:cs typeface="+mj-cs"/>
              </a:rPr>
              <a:t>more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9394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Nobody wants to program raw protocols</a:t>
            </a:r>
          </a:p>
          <a:p>
            <a:pPr eaLnBrk="1" hangingPunct="1"/>
            <a:r>
              <a:rPr lang="en-US">
                <a:latin typeface="Arial" charset="0"/>
              </a:rPr>
              <a:t>Most significant network application creation advances:</a:t>
            </a:r>
          </a:p>
          <a:p>
            <a:pPr lvl="1" eaLnBrk="1" hangingPunct="1"/>
            <a:r>
              <a:rPr lang="en-US">
                <a:latin typeface="Arial" charset="0"/>
              </a:rPr>
              <a:t>1983: socket API </a:t>
            </a:r>
            <a:r>
              <a:rPr lang="en-US">
                <a:latin typeface="Arial" charset="0"/>
                <a:sym typeface="Wingdings" charset="0"/>
              </a:rPr>
              <a:t> abstract data stream or datagram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Java network API  mostly names, HTTP, threads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PHP  network input as script variables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2005: Ruby on Rails  simplify common patterns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Many fine protocols and frameworks failed the programmer hate test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JAIN for VoIP, SOAP for RPC</a:t>
            </a: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</a:endParaRPr>
          </a:p>
        </p:txBody>
      </p:sp>
      <p:sp>
        <p:nvSpPr>
          <p:cNvPr id="59395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939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6ABFC-A364-A043-8B26-202E0360877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0A4A98-6AE8-3946-8DFC-306C8353EDC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Building Internet applications</a:t>
            </a:r>
          </a:p>
        </p:txBody>
      </p:sp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2133600" y="4953000"/>
            <a:ext cx="4572000" cy="10668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C/C++ with sockets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custom protocols on UDP, TCP</a:t>
            </a:r>
            <a:endParaRPr lang="en-US" sz="2000"/>
          </a:p>
        </p:txBody>
      </p:sp>
      <p:sp>
        <p:nvSpPr>
          <p:cNvPr id="60419" name="AutoShape 4"/>
          <p:cNvSpPr>
            <a:spLocks noChangeArrowheads="1"/>
          </p:cNvSpPr>
          <p:nvPr/>
        </p:nvSpPr>
        <p:spPr bwMode="auto">
          <a:xfrm>
            <a:off x="2590800" y="2209800"/>
            <a:ext cx="1981200" cy="914400"/>
          </a:xfrm>
          <a:prstGeom prst="flowChartAlternateProcess">
            <a:avLst/>
          </a:prstGeom>
          <a:solidFill>
            <a:srgbClr val="FF9900">
              <a:alpha val="4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extensible CMS, Wiki</a:t>
            </a:r>
          </a:p>
          <a:p>
            <a:pPr algn="ctr"/>
            <a:r>
              <a:rPr lang="en-US" sz="1000"/>
              <a:t>(Drupal, Mambo, Joomla, ...)</a:t>
            </a:r>
            <a:endParaRPr lang="en-US"/>
          </a:p>
        </p:txBody>
      </p:sp>
      <p:sp>
        <p:nvSpPr>
          <p:cNvPr id="60420" name="AutoShape 5"/>
          <p:cNvSpPr>
            <a:spLocks noChangeArrowheads="1"/>
          </p:cNvSpPr>
          <p:nvPr/>
        </p:nvSpPr>
        <p:spPr bwMode="auto">
          <a:xfrm>
            <a:off x="2438400" y="3124200"/>
            <a:ext cx="3962400" cy="914400"/>
          </a:xfrm>
          <a:prstGeom prst="flowChartAlternateProcess">
            <a:avLst/>
          </a:prstGeom>
          <a:solidFill>
            <a:srgbClr val="FFFF00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Ruby on Rails, Spring, ...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Ajax, SOAP</a:t>
            </a:r>
            <a:endParaRPr lang="en-US" sz="2000" i="1"/>
          </a:p>
        </p:txBody>
      </p:sp>
      <p:sp>
        <p:nvSpPr>
          <p:cNvPr id="60421" name="AutoShape 6"/>
          <p:cNvSpPr>
            <a:spLocks noChangeArrowheads="1"/>
          </p:cNvSpPr>
          <p:nvPr/>
        </p:nvSpPr>
        <p:spPr bwMode="auto">
          <a:xfrm>
            <a:off x="2286000" y="4038600"/>
            <a:ext cx="4267200" cy="914400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PHP, Java w/libraries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Java RMI, HTTP</a:t>
            </a:r>
            <a:endParaRPr lang="en-US" sz="2000"/>
          </a:p>
        </p:txBody>
      </p:sp>
      <p:sp>
        <p:nvSpPr>
          <p:cNvPr id="60422" name="AutoShape 7"/>
          <p:cNvSpPr>
            <a:spLocks noChangeArrowheads="1"/>
          </p:cNvSpPr>
          <p:nvPr/>
        </p:nvSpPr>
        <p:spPr bwMode="auto">
          <a:xfrm>
            <a:off x="4572000" y="1524000"/>
            <a:ext cx="1600200" cy="762000"/>
          </a:xfrm>
          <a:prstGeom prst="wedgeRoundRectCallout">
            <a:avLst>
              <a:gd name="adj1" fmla="val -58532"/>
              <a:gd name="adj2" fmla="val 73542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80% care about this level</a:t>
            </a:r>
          </a:p>
        </p:txBody>
      </p:sp>
      <p:sp>
        <p:nvSpPr>
          <p:cNvPr id="60423" name="AutoShape 8"/>
          <p:cNvSpPr>
            <a:spLocks noChangeArrowheads="1"/>
          </p:cNvSpPr>
          <p:nvPr/>
        </p:nvSpPr>
        <p:spPr bwMode="auto">
          <a:xfrm>
            <a:off x="7086600" y="4800600"/>
            <a:ext cx="1600200" cy="762000"/>
          </a:xfrm>
          <a:prstGeom prst="wedgeRoundRectCallout">
            <a:avLst>
              <a:gd name="adj1" fmla="val -84426"/>
              <a:gd name="adj2" fmla="val 61875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taught in Networking 101</a:t>
            </a:r>
          </a:p>
        </p:txBody>
      </p:sp>
      <p:sp>
        <p:nvSpPr>
          <p:cNvPr id="6042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042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480D9C7-6962-F740-8CC0-029450C2FEA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4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2F7534B-A83C-124B-8BDC-FB51F0FD0A5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integration problem</a:t>
            </a:r>
            <a:endParaRPr lang="en-US" dirty="0"/>
          </a:p>
        </p:txBody>
      </p:sp>
      <p:sp>
        <p:nvSpPr>
          <p:cNvPr id="62466" name="Shape 4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r>
              <a:rPr lang="en-US">
                <a:latin typeface="Arial" charset="0"/>
                <a:sym typeface="Gill Sans" charset="0"/>
              </a:rPr>
              <a:t>Too many online services to use</a:t>
            </a:r>
          </a:p>
          <a:p>
            <a:r>
              <a:rPr lang="en-US">
                <a:latin typeface="Arial" charset="0"/>
                <a:sym typeface="Gill Sans" charset="0"/>
              </a:rPr>
              <a:t>Too many devices to interact with</a:t>
            </a:r>
          </a:p>
          <a:p>
            <a:r>
              <a:rPr lang="en-US">
                <a:latin typeface="Arial" charset="0"/>
                <a:sym typeface="Gill Sans" charset="0"/>
              </a:rPr>
              <a:t>Online and physical worlds disconnected</a:t>
            </a:r>
          </a:p>
          <a:p>
            <a:r>
              <a:rPr lang="en-US">
                <a:latin typeface="Arial" charset="0"/>
                <a:sym typeface="Gill Sans" charset="0"/>
              </a:rPr>
              <a:t>M2M communication with a human in the middle</a:t>
            </a:r>
          </a:p>
          <a:p>
            <a:r>
              <a:rPr lang="en-US">
                <a:latin typeface="Arial" charset="0"/>
                <a:sym typeface="Wingdings" charset="0"/>
              </a:rPr>
              <a:t> SECE (Sense Everything, Control Everything)</a:t>
            </a:r>
            <a:endParaRPr lang="en-US">
              <a:latin typeface="Arial" charset="0"/>
              <a:sym typeface="Gill Sans" charset="0"/>
            </a:endParaRPr>
          </a:p>
        </p:txBody>
      </p:sp>
      <p:sp>
        <p:nvSpPr>
          <p:cNvPr id="62467" name="Shape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29C4BB6-562D-D147-9055-05B9B3260E9B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44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2468" name="Social-Bookmarking-WordPress-Plugins-300x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9" name="woz_b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4131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2470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4791F7-C8DC-AC49-AC16-0D4274EDD32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2471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578" y="634008"/>
            <a:ext cx="955477" cy="955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5148" y="571500"/>
            <a:ext cx="1071563" cy="1071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7875" y="571500"/>
            <a:ext cx="1071563" cy="107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74582" y="2291398"/>
            <a:ext cx="1818977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900" b="1" spc="-39" dirty="0">
                <a:latin typeface="Gill Sans SemiBold"/>
                <a:cs typeface="Gill Sans SemiBold"/>
              </a:rPr>
              <a:t>SECE</a:t>
            </a:r>
            <a:endParaRPr sz="5900">
              <a:latin typeface="Gill Sans SemiBold"/>
              <a:cs typeface="Gill Sans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7235" y="3330126"/>
            <a:ext cx="482962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00" spc="-14" dirty="0">
                <a:latin typeface="Gill Sans"/>
                <a:cs typeface="Gill Sans"/>
              </a:rPr>
              <a:t>Sense</a:t>
            </a:r>
            <a:r>
              <a:rPr sz="2500" spc="-4" dirty="0">
                <a:latin typeface="Gill Sans"/>
                <a:cs typeface="Gill Sans"/>
              </a:rPr>
              <a:t> </a:t>
            </a:r>
            <a:r>
              <a:rPr sz="2500" spc="-14" dirty="0">
                <a:latin typeface="Gill Sans"/>
                <a:cs typeface="Gill Sans"/>
              </a:rPr>
              <a:t>E</a:t>
            </a:r>
            <a:r>
              <a:rPr sz="2500" spc="-67" dirty="0">
                <a:latin typeface="Gill Sans"/>
                <a:cs typeface="Gill Sans"/>
              </a:rPr>
              <a:t>v</a:t>
            </a:r>
            <a:r>
              <a:rPr sz="2500" dirty="0">
                <a:latin typeface="Gill Sans"/>
                <a:cs typeface="Gill Sans"/>
              </a:rPr>
              <a:t>e</a:t>
            </a:r>
            <a:r>
              <a:rPr sz="2500" spc="74" dirty="0">
                <a:latin typeface="Gill Sans"/>
                <a:cs typeface="Gill Sans"/>
              </a:rPr>
              <a:t>r</a:t>
            </a:r>
            <a:r>
              <a:rPr sz="2500" dirty="0">
                <a:latin typeface="Gill Sans"/>
                <a:cs typeface="Gill Sans"/>
              </a:rPr>
              <a:t>yth</a:t>
            </a:r>
            <a:r>
              <a:rPr sz="2500" spc="-4" dirty="0">
                <a:latin typeface="Gill Sans"/>
                <a:cs typeface="Gill Sans"/>
              </a:rPr>
              <a:t>i</a:t>
            </a:r>
            <a:r>
              <a:rPr sz="2500" spc="-14" dirty="0">
                <a:latin typeface="Gill Sans"/>
                <a:cs typeface="Gill Sans"/>
              </a:rPr>
              <a:t>ng</a:t>
            </a:r>
            <a:r>
              <a:rPr sz="2500" dirty="0">
                <a:latin typeface="Gill Sans"/>
                <a:cs typeface="Gill Sans"/>
              </a:rPr>
              <a:t>,</a:t>
            </a:r>
            <a:r>
              <a:rPr sz="2500" spc="-257" dirty="0">
                <a:latin typeface="Gill Sans"/>
                <a:cs typeface="Gill Sans"/>
              </a:rPr>
              <a:t> </a:t>
            </a:r>
            <a:r>
              <a:rPr sz="2500" spc="-18" dirty="0">
                <a:latin typeface="Gill Sans"/>
                <a:cs typeface="Gill Sans"/>
              </a:rPr>
              <a:t>Co</a:t>
            </a:r>
            <a:r>
              <a:rPr sz="2500" dirty="0">
                <a:latin typeface="Gill Sans"/>
                <a:cs typeface="Gill Sans"/>
              </a:rPr>
              <a:t>nt</a:t>
            </a:r>
            <a:r>
              <a:rPr sz="2500" spc="-63" dirty="0">
                <a:latin typeface="Gill Sans"/>
                <a:cs typeface="Gill Sans"/>
              </a:rPr>
              <a:t>r</a:t>
            </a:r>
            <a:r>
              <a:rPr sz="2500" spc="-14" dirty="0">
                <a:latin typeface="Gill Sans"/>
                <a:cs typeface="Gill Sans"/>
              </a:rPr>
              <a:t>o</a:t>
            </a:r>
            <a:r>
              <a:rPr sz="2500" dirty="0">
                <a:latin typeface="Gill Sans"/>
                <a:cs typeface="Gill Sans"/>
              </a:rPr>
              <a:t>l</a:t>
            </a:r>
            <a:r>
              <a:rPr sz="2500" spc="-4" dirty="0">
                <a:latin typeface="Gill Sans"/>
                <a:cs typeface="Gill Sans"/>
              </a:rPr>
              <a:t> </a:t>
            </a:r>
            <a:r>
              <a:rPr sz="2500" spc="-14" dirty="0">
                <a:latin typeface="Gill Sans"/>
                <a:cs typeface="Gill Sans"/>
              </a:rPr>
              <a:t>E</a:t>
            </a:r>
            <a:r>
              <a:rPr sz="2500" spc="-67" dirty="0">
                <a:latin typeface="Gill Sans"/>
                <a:cs typeface="Gill Sans"/>
              </a:rPr>
              <a:t>v</a:t>
            </a:r>
            <a:r>
              <a:rPr sz="2500" dirty="0">
                <a:latin typeface="Gill Sans"/>
                <a:cs typeface="Gill Sans"/>
              </a:rPr>
              <a:t>e</a:t>
            </a:r>
            <a:r>
              <a:rPr sz="2500" spc="74" dirty="0">
                <a:latin typeface="Gill Sans"/>
                <a:cs typeface="Gill Sans"/>
              </a:rPr>
              <a:t>r</a:t>
            </a:r>
            <a:r>
              <a:rPr sz="2500" dirty="0">
                <a:latin typeface="Gill Sans"/>
                <a:cs typeface="Gill Sans"/>
              </a:rPr>
              <a:t>yth</a:t>
            </a:r>
            <a:r>
              <a:rPr sz="2500" spc="-4" dirty="0">
                <a:latin typeface="Gill Sans"/>
                <a:cs typeface="Gill Sans"/>
              </a:rPr>
              <a:t>i</a:t>
            </a:r>
            <a:r>
              <a:rPr sz="2500" spc="-14" dirty="0">
                <a:latin typeface="Gill Sans"/>
                <a:cs typeface="Gill Sans"/>
              </a:rPr>
              <a:t>ng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9953" y="2259211"/>
            <a:ext cx="642938" cy="642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247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An operating system for 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825625"/>
            <a:ext cx="557744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OS = </a:t>
            </a:r>
            <a:r>
              <a:rPr lang="en-US" b="1" dirty="0" smtClean="0"/>
              <a:t>abstract devices &amp; networks</a:t>
            </a:r>
          </a:p>
          <a:p>
            <a:r>
              <a:rPr lang="en-US" dirty="0" smtClean="0"/>
              <a:t>virtual devices act like physical devices</a:t>
            </a:r>
          </a:p>
          <a:p>
            <a:r>
              <a:rPr lang="en-US" dirty="0" smtClean="0"/>
              <a:t>program stays the same even as physical properties change</a:t>
            </a:r>
          </a:p>
          <a:p>
            <a:r>
              <a:rPr lang="en-US" dirty="0" smtClean="0"/>
              <a:t>abstract naming: by location, property, …</a:t>
            </a:r>
          </a:p>
          <a:p>
            <a:r>
              <a:rPr lang="en-US" dirty="0" smtClean="0"/>
              <a:t>manage shared access: permissions, logging, updates, …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node OS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IMG_20120531_1648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7429" y="2672477"/>
            <a:ext cx="2514600" cy="251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84621" y="2240401"/>
            <a:ext cx="2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one logical abstraction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27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06075" y="1920345"/>
            <a:ext cx="4081210" cy="33760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processing for 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62" y="2322996"/>
            <a:ext cx="1295070" cy="172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3287" y="4263989"/>
            <a:ext cx="1456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indoor</a:t>
            </a:r>
          </a:p>
          <a:p>
            <a:r>
              <a:rPr lang="en-US" dirty="0" smtClean="0"/>
              <a:t>thermometer</a:t>
            </a:r>
            <a:endParaRPr lang="en-US" dirty="0"/>
          </a:p>
        </p:txBody>
      </p:sp>
      <p:sp>
        <p:nvSpPr>
          <p:cNvPr id="6" name="Manual Operation 5"/>
          <p:cNvSpPr/>
          <p:nvPr/>
        </p:nvSpPr>
        <p:spPr>
          <a:xfrm>
            <a:off x="2826643" y="2395269"/>
            <a:ext cx="1432682" cy="1373149"/>
          </a:xfrm>
          <a:prstGeom prst="flowChartManualOper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publicly visible script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6218617" y="2457215"/>
            <a:ext cx="1773428" cy="135249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cloud storage and access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3275810" y="3747766"/>
            <a:ext cx="1285543" cy="1290554"/>
          </a:xfrm>
          <a:prstGeom prst="wedgeEllipseCallout">
            <a:avLst>
              <a:gd name="adj1" fmla="val -57580"/>
              <a:gd name="adj2" fmla="val -591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fuzz</a:t>
            </a:r>
          </a:p>
          <a:p>
            <a:pPr algn="ctr"/>
            <a:r>
              <a:rPr lang="en-US" dirty="0" err="1" smtClean="0"/>
              <a:t>anonymize</a:t>
            </a:r>
            <a:endParaRPr lang="en-US" dirty="0" smtClean="0"/>
          </a:p>
          <a:p>
            <a:pPr algn="ctr"/>
            <a:r>
              <a:rPr lang="en-US" dirty="0" smtClean="0"/>
              <a:t>average</a:t>
            </a:r>
          </a:p>
          <a:p>
            <a:pPr algn="ctr"/>
            <a:r>
              <a:rPr lang="en-US" dirty="0" smtClean="0"/>
              <a:t>rate limit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43163" y="1940992"/>
            <a:ext cx="6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4452933" y="2921814"/>
            <a:ext cx="1548846" cy="39232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12224" y="3923282"/>
            <a:ext cx="19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5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Challenge: integrate embedded, mobile &amp; virtual</a:t>
            </a:r>
            <a:endParaRPr lang="en-US" dirty="0"/>
          </a:p>
        </p:txBody>
      </p:sp>
      <p:pic>
        <p:nvPicPr>
          <p:cNvPr id="3" name="ipad_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752" y="2571069"/>
            <a:ext cx="48577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Screen Shot 2014-06-23 at 1.22.58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902" y="3287844"/>
            <a:ext cx="352782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object 2"/>
          <p:cNvSpPr/>
          <p:nvPr/>
        </p:nvSpPr>
        <p:spPr>
          <a:xfrm>
            <a:off x="2643692" y="2742043"/>
            <a:ext cx="2129731" cy="2732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404014" y="3037676"/>
            <a:ext cx="2310557" cy="23574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837010" y="1868721"/>
            <a:ext cx="1595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magnetometer</a:t>
            </a:r>
          </a:p>
          <a:p>
            <a:pPr algn="ctr"/>
            <a:r>
              <a:rPr lang="en-US" dirty="0" smtClean="0"/>
              <a:t>accelerometer</a:t>
            </a:r>
          </a:p>
          <a:p>
            <a:pPr algn="ctr"/>
            <a:r>
              <a:rPr lang="en-US" dirty="0" smtClean="0"/>
              <a:t>location</a:t>
            </a:r>
          </a:p>
          <a:p>
            <a:pPr algn="ctr"/>
            <a:r>
              <a:rPr lang="en-US" dirty="0" smtClean="0"/>
              <a:t>gyroscope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1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0" name="Group 36"/>
          <p:cNvGrpSpPr>
            <a:grpSpLocks/>
          </p:cNvGrpSpPr>
          <p:nvPr/>
        </p:nvGrpSpPr>
        <p:grpSpPr bwMode="auto">
          <a:xfrm>
            <a:off x="3055938" y="2808288"/>
            <a:ext cx="2947987" cy="1543050"/>
            <a:chOff x="0" y="0"/>
            <a:chExt cx="4192091" cy="2195037"/>
          </a:xfrm>
        </p:grpSpPr>
        <p:pic>
          <p:nvPicPr>
            <p:cNvPr id="63551" name="pasted-im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2092" cy="21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52" name="Shape 34"/>
            <p:cNvSpPr>
              <a:spLocks noChangeArrowheads="1"/>
            </p:cNvSpPr>
            <p:nvPr/>
          </p:nvSpPr>
          <p:spPr bwMode="auto">
            <a:xfrm>
              <a:off x="1074885" y="820574"/>
              <a:ext cx="2042322" cy="7595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2400"/>
            </a:p>
          </p:txBody>
        </p:sp>
        <p:sp>
          <p:nvSpPr>
            <p:cNvPr id="63553" name="Shape 35"/>
            <p:cNvSpPr>
              <a:spLocks noChangeArrowheads="1"/>
            </p:cNvSpPr>
            <p:nvPr/>
          </p:nvSpPr>
          <p:spPr bwMode="auto">
            <a:xfrm>
              <a:off x="652170" y="271264"/>
              <a:ext cx="3142546" cy="185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/>
            <a:p>
              <a:r>
                <a:rPr lang="en-US" sz="2500"/>
                <a:t>Personal</a:t>
              </a:r>
            </a:p>
            <a:p>
              <a:r>
                <a:rPr lang="en-US" sz="2500"/>
                <a:t>Smart Object</a:t>
              </a:r>
            </a:p>
            <a:p>
              <a:r>
                <a:rPr lang="en-US" sz="2500"/>
                <a:t>Cloud</a:t>
              </a:r>
            </a:p>
          </p:txBody>
        </p:sp>
      </p:grpSp>
      <p:pic>
        <p:nvPicPr>
          <p:cNvPr id="63491" name="pasted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50" y="5180013"/>
            <a:ext cx="153828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2" name="Group 41"/>
          <p:cNvGrpSpPr>
            <a:grpSpLocks/>
          </p:cNvGrpSpPr>
          <p:nvPr/>
        </p:nvGrpSpPr>
        <p:grpSpPr bwMode="auto">
          <a:xfrm>
            <a:off x="3529013" y="4638675"/>
            <a:ext cx="1892300" cy="1670050"/>
            <a:chOff x="0" y="0"/>
            <a:chExt cx="2691257" cy="2374900"/>
          </a:xfrm>
        </p:grpSpPr>
        <p:pic>
          <p:nvPicPr>
            <p:cNvPr id="63549" name="pasted-im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56" y="0"/>
              <a:ext cx="2374901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0" name="Shape 40"/>
            <p:cNvSpPr/>
            <p:nvPr/>
          </p:nvSpPr>
          <p:spPr>
            <a:xfrm>
              <a:off x="0" y="568892"/>
              <a:ext cx="609597" cy="372490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493" name="Shape 42"/>
          <p:cNvSpPr>
            <a:spLocks noChangeShapeType="1"/>
          </p:cNvSpPr>
          <p:nvPr/>
        </p:nvSpPr>
        <p:spPr bwMode="auto">
          <a:xfrm flipH="1" flipV="1">
            <a:off x="5353050" y="4262438"/>
            <a:ext cx="977900" cy="1131887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grpSp>
        <p:nvGrpSpPr>
          <p:cNvPr id="63494" name="Group 49"/>
          <p:cNvGrpSpPr>
            <a:grpSpLocks/>
          </p:cNvGrpSpPr>
          <p:nvPr/>
        </p:nvGrpSpPr>
        <p:grpSpPr bwMode="auto">
          <a:xfrm>
            <a:off x="319088" y="5094288"/>
            <a:ext cx="2498725" cy="1231900"/>
            <a:chOff x="-1" y="-1"/>
            <a:chExt cx="3552714" cy="1750942"/>
          </a:xfrm>
        </p:grpSpPr>
        <p:grpSp>
          <p:nvGrpSpPr>
            <p:cNvPr id="63543" name="Group 45"/>
            <p:cNvGrpSpPr>
              <a:grpSpLocks/>
            </p:cNvGrpSpPr>
            <p:nvPr/>
          </p:nvGrpSpPr>
          <p:grpSpPr bwMode="auto">
            <a:xfrm>
              <a:off x="1366215" y="-1"/>
              <a:ext cx="2186498" cy="1750942"/>
              <a:chOff x="0" y="0"/>
              <a:chExt cx="2186497" cy="1750940"/>
            </a:xfrm>
          </p:grpSpPr>
          <p:pic>
            <p:nvPicPr>
              <p:cNvPr id="63547" name="pasted-image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86497" cy="175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Shape 44"/>
              <p:cNvSpPr/>
              <p:nvPr/>
            </p:nvSpPr>
            <p:spPr>
              <a:xfrm>
                <a:off x="647138" y="49640"/>
                <a:ext cx="609423" cy="372300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pic>
          <p:nvPicPr>
            <p:cNvPr id="63544" name="pasted-imag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" y="707946"/>
              <a:ext cx="921527" cy="92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45" name="Shape 47"/>
            <p:cNvSpPr>
              <a:spLocks noChangeArrowheads="1"/>
            </p:cNvSpPr>
            <p:nvPr/>
          </p:nvSpPr>
          <p:spPr bwMode="auto">
            <a:xfrm>
              <a:off x="-1" y="178889"/>
              <a:ext cx="984884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Activity</a:t>
              </a:r>
            </a:p>
          </p:txBody>
        </p:sp>
        <p:sp>
          <p:nvSpPr>
            <p:cNvPr id="63546" name="Shape 48"/>
            <p:cNvSpPr>
              <a:spLocks noChangeShapeType="1"/>
            </p:cNvSpPr>
            <p:nvPr/>
          </p:nvSpPr>
          <p:spPr bwMode="auto">
            <a:xfrm>
              <a:off x="892877" y="1168709"/>
              <a:ext cx="56379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63495" name="Group 56"/>
          <p:cNvGrpSpPr>
            <a:grpSpLocks/>
          </p:cNvGrpSpPr>
          <p:nvPr/>
        </p:nvGrpSpPr>
        <p:grpSpPr bwMode="auto">
          <a:xfrm>
            <a:off x="550863" y="2762250"/>
            <a:ext cx="1903412" cy="1620838"/>
            <a:chOff x="0" y="-21202"/>
            <a:chExt cx="2707647" cy="2305051"/>
          </a:xfrm>
        </p:grpSpPr>
        <p:grpSp>
          <p:nvGrpSpPr>
            <p:cNvPr id="63537" name="Group 54"/>
            <p:cNvGrpSpPr>
              <a:grpSpLocks/>
            </p:cNvGrpSpPr>
            <p:nvPr/>
          </p:nvGrpSpPr>
          <p:grpSpPr bwMode="auto">
            <a:xfrm>
              <a:off x="0" y="408552"/>
              <a:ext cx="2707647" cy="1875297"/>
              <a:chOff x="0" y="0"/>
              <a:chExt cx="2707646" cy="1875296"/>
            </a:xfrm>
          </p:grpSpPr>
          <p:grpSp>
            <p:nvGrpSpPr>
              <p:cNvPr id="63539" name="Group 52"/>
              <p:cNvGrpSpPr>
                <a:grpSpLocks/>
              </p:cNvGrpSpPr>
              <p:nvPr/>
            </p:nvGrpSpPr>
            <p:grpSpPr bwMode="auto">
              <a:xfrm>
                <a:off x="0" y="0"/>
                <a:ext cx="2707646" cy="1875296"/>
                <a:chOff x="0" y="0"/>
                <a:chExt cx="2707645" cy="1875295"/>
              </a:xfrm>
            </p:grpSpPr>
            <p:pic>
              <p:nvPicPr>
                <p:cNvPr id="63541" name="pasted-image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07646" cy="187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542" name="Screen Shot 2014-06-23 at 1.22.58 PM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90" y="591328"/>
                  <a:ext cx="2115666" cy="8530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" name="Shape 53"/>
              <p:cNvSpPr/>
              <p:nvPr/>
            </p:nvSpPr>
            <p:spPr>
              <a:xfrm>
                <a:off x="1700465" y="116595"/>
                <a:ext cx="609729" cy="372511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sp>
          <p:nvSpPr>
            <p:cNvPr id="63538" name="Shape 55"/>
            <p:cNvSpPr>
              <a:spLocks noChangeArrowheads="1"/>
            </p:cNvSpPr>
            <p:nvPr/>
          </p:nvSpPr>
          <p:spPr bwMode="auto">
            <a:xfrm>
              <a:off x="409020" y="-21202"/>
              <a:ext cx="1723930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User Interface</a:t>
              </a:r>
            </a:p>
          </p:txBody>
        </p:sp>
      </p:grpSp>
      <p:sp>
        <p:nvSpPr>
          <p:cNvPr id="63496" name="Shape 57"/>
          <p:cNvSpPr>
            <a:spLocks noChangeShapeType="1"/>
          </p:cNvSpPr>
          <p:nvPr/>
        </p:nvSpPr>
        <p:spPr bwMode="auto">
          <a:xfrm flipV="1">
            <a:off x="4475163" y="2119313"/>
            <a:ext cx="0" cy="76517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497" name="Shape 58"/>
          <p:cNvSpPr>
            <a:spLocks noChangeArrowheads="1"/>
          </p:cNvSpPr>
          <p:nvPr/>
        </p:nvSpPr>
        <p:spPr bwMode="auto">
          <a:xfrm>
            <a:off x="609600" y="1905000"/>
            <a:ext cx="9318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1600"/>
              <a:t>SECE</a:t>
            </a:r>
          </a:p>
          <a:p>
            <a:r>
              <a:rPr lang="en-US" sz="1600"/>
              <a:t>app</a:t>
            </a:r>
          </a:p>
          <a:p>
            <a:r>
              <a:rPr lang="en-US" sz="1600"/>
              <a:t>repository</a:t>
            </a:r>
          </a:p>
        </p:txBody>
      </p:sp>
      <p:pic>
        <p:nvPicPr>
          <p:cNvPr id="63498" name="pasted-imag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264318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499" name="pasted-im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488" y="1790700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0" name="pasted-im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100" y="1795463"/>
            <a:ext cx="5810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1" name="pasted-ima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790700"/>
            <a:ext cx="5794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02" name="Shape 63"/>
          <p:cNvSpPr>
            <a:spLocks noChangeArrowheads="1"/>
          </p:cNvSpPr>
          <p:nvPr/>
        </p:nvSpPr>
        <p:spPr bwMode="auto">
          <a:xfrm>
            <a:off x="4876800" y="1457325"/>
            <a:ext cx="9683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SECE App</a:t>
            </a:r>
          </a:p>
          <a:p>
            <a:r>
              <a:rPr lang="en-US" b="1"/>
              <a:t>Servers</a:t>
            </a:r>
          </a:p>
        </p:txBody>
      </p:sp>
      <p:pic>
        <p:nvPicPr>
          <p:cNvPr id="63503" name="Picture 6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1564">
            <a:off x="2089150" y="1863725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hape 66"/>
          <p:cNvSpPr/>
          <p:nvPr/>
        </p:nvSpPr>
        <p:spPr>
          <a:xfrm>
            <a:off x="4216400" y="1974850"/>
            <a:ext cx="430213" cy="261938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000000"/>
                </a:solidFill>
              </a:rPr>
              <a:t>SECE</a:t>
            </a:r>
          </a:p>
        </p:txBody>
      </p:sp>
      <p:grpSp>
        <p:nvGrpSpPr>
          <p:cNvPr id="63505" name="Group 72"/>
          <p:cNvGrpSpPr>
            <a:grpSpLocks/>
          </p:cNvGrpSpPr>
          <p:nvPr/>
        </p:nvGrpSpPr>
        <p:grpSpPr bwMode="auto">
          <a:xfrm>
            <a:off x="7194550" y="620713"/>
            <a:ext cx="1585913" cy="1831975"/>
            <a:chOff x="0" y="0"/>
            <a:chExt cx="2256571" cy="2604833"/>
          </a:xfrm>
        </p:grpSpPr>
        <p:pic>
          <p:nvPicPr>
            <p:cNvPr id="63532" name="pasted-image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" y="115040"/>
              <a:ext cx="852879" cy="85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3" name="pasted-image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291" y="0"/>
              <a:ext cx="1088286" cy="108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4" name="pasted-image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98" y="1111990"/>
              <a:ext cx="1134273" cy="113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35" name="Shape 70"/>
            <p:cNvSpPr>
              <a:spLocks noChangeArrowheads="1"/>
            </p:cNvSpPr>
            <p:nvPr/>
          </p:nvSpPr>
          <p:spPr bwMode="auto">
            <a:xfrm>
              <a:off x="29916" y="2130629"/>
              <a:ext cx="1842099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Online Services</a:t>
              </a:r>
            </a:p>
          </p:txBody>
        </p:sp>
        <p:pic>
          <p:nvPicPr>
            <p:cNvPr id="63536" name="pasted-image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9358"/>
              <a:ext cx="939537" cy="93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3506" name="Group 75"/>
          <p:cNvGrpSpPr>
            <a:grpSpLocks/>
          </p:cNvGrpSpPr>
          <p:nvPr/>
        </p:nvGrpSpPr>
        <p:grpSpPr bwMode="auto">
          <a:xfrm>
            <a:off x="7277100" y="4902200"/>
            <a:ext cx="1143000" cy="1143000"/>
            <a:chOff x="0" y="0"/>
            <a:chExt cx="1625600" cy="1625600"/>
          </a:xfrm>
        </p:grpSpPr>
        <p:pic>
          <p:nvPicPr>
            <p:cNvPr id="63530" name="pasted-image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4" name="Shape 74"/>
            <p:cNvSpPr/>
            <p:nvPr/>
          </p:nvSpPr>
          <p:spPr>
            <a:xfrm>
              <a:off x="946010" y="187396"/>
              <a:ext cx="609600" cy="372533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grpSp>
        <p:nvGrpSpPr>
          <p:cNvPr id="63507" name="Group 79"/>
          <p:cNvGrpSpPr>
            <a:grpSpLocks/>
          </p:cNvGrpSpPr>
          <p:nvPr/>
        </p:nvGrpSpPr>
        <p:grpSpPr bwMode="auto">
          <a:xfrm>
            <a:off x="6159500" y="2765425"/>
            <a:ext cx="1820863" cy="1822450"/>
            <a:chOff x="0" y="0"/>
            <a:chExt cx="2590800" cy="2590800"/>
          </a:xfrm>
        </p:grpSpPr>
        <p:pic>
          <p:nvPicPr>
            <p:cNvPr id="63527" name="pasted-image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08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28" name="pasted-imag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878" y="1128202"/>
              <a:ext cx="825400" cy="1280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8" name="Shape 78"/>
            <p:cNvSpPr/>
            <p:nvPr/>
          </p:nvSpPr>
          <p:spPr>
            <a:xfrm>
              <a:off x="1707624" y="1360848"/>
              <a:ext cx="609866" cy="370114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508" name="Shape 80"/>
          <p:cNvSpPr>
            <a:spLocks noChangeArrowheads="1"/>
          </p:cNvSpPr>
          <p:nvPr/>
        </p:nvSpPr>
        <p:spPr bwMode="auto">
          <a:xfrm>
            <a:off x="3938588" y="6203950"/>
            <a:ext cx="9826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Actuators</a:t>
            </a:r>
          </a:p>
        </p:txBody>
      </p:sp>
      <p:sp>
        <p:nvSpPr>
          <p:cNvPr id="63509" name="Shape 81"/>
          <p:cNvSpPr>
            <a:spLocks noChangeArrowheads="1"/>
          </p:cNvSpPr>
          <p:nvPr/>
        </p:nvSpPr>
        <p:spPr bwMode="auto">
          <a:xfrm>
            <a:off x="7045325" y="5970588"/>
            <a:ext cx="1038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400"/>
              <a:t>Sensors</a:t>
            </a:r>
          </a:p>
        </p:txBody>
      </p:sp>
      <p:sp>
        <p:nvSpPr>
          <p:cNvPr id="63510" name="Shape 82"/>
          <p:cNvSpPr>
            <a:spLocks noChangeArrowheads="1"/>
          </p:cNvSpPr>
          <p:nvPr/>
        </p:nvSpPr>
        <p:spPr bwMode="auto">
          <a:xfrm>
            <a:off x="8040688" y="3194050"/>
            <a:ext cx="752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Private</a:t>
            </a:r>
          </a:p>
          <a:p>
            <a:r>
              <a:rPr lang="en-US" b="1"/>
              <a:t>SECE</a:t>
            </a:r>
          </a:p>
          <a:p>
            <a:r>
              <a:rPr lang="en-US" b="1"/>
              <a:t>App</a:t>
            </a:r>
          </a:p>
          <a:p>
            <a:r>
              <a:rPr lang="en-US" b="1"/>
              <a:t>Server</a:t>
            </a:r>
          </a:p>
        </p:txBody>
      </p:sp>
      <p:pic>
        <p:nvPicPr>
          <p:cNvPr id="63511" name="pasted-imag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63" y="586105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2" name="Shape 84"/>
          <p:cNvSpPr>
            <a:spLocks noChangeShapeType="1"/>
          </p:cNvSpPr>
          <p:nvPr/>
        </p:nvSpPr>
        <p:spPr bwMode="auto">
          <a:xfrm flipV="1">
            <a:off x="3890963" y="5697538"/>
            <a:ext cx="234950" cy="23495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13" name="pasted-image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563" y="5976938"/>
            <a:ext cx="7715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4" name="Shape 86"/>
          <p:cNvSpPr>
            <a:spLocks noChangeShapeType="1"/>
          </p:cNvSpPr>
          <p:nvPr/>
        </p:nvSpPr>
        <p:spPr bwMode="auto">
          <a:xfrm flipH="1" flipV="1">
            <a:off x="4999038" y="5986463"/>
            <a:ext cx="269875" cy="1127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5" name="Shape 87"/>
          <p:cNvSpPr>
            <a:spLocks noChangeShapeType="1"/>
          </p:cNvSpPr>
          <p:nvPr/>
        </p:nvSpPr>
        <p:spPr bwMode="auto">
          <a:xfrm flipV="1">
            <a:off x="2465388" y="4184650"/>
            <a:ext cx="1162050" cy="1433513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6" name="Shape 88"/>
          <p:cNvSpPr>
            <a:spLocks noChangeShapeType="1"/>
          </p:cNvSpPr>
          <p:nvPr/>
        </p:nvSpPr>
        <p:spPr bwMode="auto">
          <a:xfrm flipV="1">
            <a:off x="4375150" y="4341813"/>
            <a:ext cx="0" cy="4556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7" name="Shape 89"/>
          <p:cNvSpPr>
            <a:spLocks noChangeShapeType="1"/>
          </p:cNvSpPr>
          <p:nvPr/>
        </p:nvSpPr>
        <p:spPr bwMode="auto">
          <a:xfrm>
            <a:off x="2408238" y="3692525"/>
            <a:ext cx="723900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8" name="Shape 90"/>
          <p:cNvSpPr>
            <a:spLocks noChangeShapeType="1"/>
          </p:cNvSpPr>
          <p:nvPr/>
        </p:nvSpPr>
        <p:spPr bwMode="auto">
          <a:xfrm flipH="1" flipV="1">
            <a:off x="5767388" y="4144963"/>
            <a:ext cx="1882775" cy="112712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9" name="Shape 91"/>
          <p:cNvSpPr>
            <a:spLocks noChangeShapeType="1"/>
          </p:cNvSpPr>
          <p:nvPr/>
        </p:nvSpPr>
        <p:spPr bwMode="auto">
          <a:xfrm>
            <a:off x="5902325" y="3846513"/>
            <a:ext cx="1443038" cy="15240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20" name="Picture 9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22023">
            <a:off x="1941513" y="2798763"/>
            <a:ext cx="5726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1" name="Shape 94"/>
          <p:cNvSpPr>
            <a:spLocks noChangeArrowheads="1"/>
          </p:cNvSpPr>
          <p:nvPr/>
        </p:nvSpPr>
        <p:spPr bwMode="auto">
          <a:xfrm>
            <a:off x="2314575" y="1473200"/>
            <a:ext cx="8032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000"/>
              <a:t>Deploy</a:t>
            </a:r>
          </a:p>
        </p:txBody>
      </p:sp>
      <p:pic>
        <p:nvPicPr>
          <p:cNvPr id="63522" name="Picture 9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39391">
            <a:off x="5389563" y="2032000"/>
            <a:ext cx="17541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3" name="Picture 9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079791">
            <a:off x="7220744" y="2891632"/>
            <a:ext cx="12080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4" name="Shape 99"/>
          <p:cNvSpPr>
            <a:spLocks noChangeArrowheads="1"/>
          </p:cNvSpPr>
          <p:nvPr/>
        </p:nvSpPr>
        <p:spPr bwMode="auto">
          <a:xfrm>
            <a:off x="5907088" y="20923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63525" name="Shape 100"/>
          <p:cNvSpPr>
            <a:spLocks noChangeArrowheads="1"/>
          </p:cNvSpPr>
          <p:nvPr/>
        </p:nvSpPr>
        <p:spPr bwMode="auto">
          <a:xfrm>
            <a:off x="7951788" y="25749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overview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about devices, not the Internet</a:t>
            </a:r>
          </a:p>
          <a:p>
            <a:r>
              <a:rPr lang="en-US" dirty="0" smtClean="0"/>
              <a:t>Network part not really new or exciting</a:t>
            </a:r>
          </a:p>
          <a:p>
            <a:r>
              <a:rPr lang="en-US" dirty="0" smtClean="0"/>
              <a:t>Software-controlled networked devices</a:t>
            </a:r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lack of UI </a:t>
            </a:r>
            <a:r>
              <a:rPr lang="en-US" dirty="0" smtClean="0">
                <a:sym typeface="Wingdings"/>
              </a:rPr>
              <a:t> usability</a:t>
            </a:r>
          </a:p>
          <a:p>
            <a:pPr lvl="1"/>
            <a:r>
              <a:rPr lang="en-US" dirty="0" smtClean="0"/>
              <a:t>lack of UI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usable security</a:t>
            </a:r>
          </a:p>
          <a:p>
            <a:pPr lvl="1"/>
            <a:r>
              <a:rPr lang="en-US" dirty="0" smtClean="0"/>
              <a:t>integration (service &amp; APIs)</a:t>
            </a:r>
          </a:p>
          <a:p>
            <a:pPr lvl="1"/>
            <a:r>
              <a:rPr lang="en-US" dirty="0" smtClean="0"/>
              <a:t>programming – beyond a single device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CCBE-D081-F24A-B2DE-D21E637B99C1}" type="datetime1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017F-2046-9E41-83E0-078B60185F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60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3863"/>
            <a:ext cx="11731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SECE</a:t>
            </a:r>
          </a:p>
        </p:txBody>
      </p:sp>
      <p:grpSp>
        <p:nvGrpSpPr>
          <p:cNvPr id="136" name="Group 135"/>
          <p:cNvGrpSpPr>
            <a:grpSpLocks/>
          </p:cNvGrpSpPr>
          <p:nvPr/>
        </p:nvGrpSpPr>
        <p:grpSpPr bwMode="auto">
          <a:xfrm>
            <a:off x="104775" y="2395538"/>
            <a:ext cx="1717675" cy="1806575"/>
            <a:chOff x="104313" y="2395991"/>
            <a:chExt cx="1717931" cy="1806550"/>
          </a:xfrm>
        </p:grpSpPr>
        <p:pic>
          <p:nvPicPr>
            <p:cNvPr id="6460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3" y="2395991"/>
              <a:ext cx="575816" cy="9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609" name="Picture 68" descr="androi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47" y="3340087"/>
              <a:ext cx="456704" cy="8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" name="Straight Arrow Connector 90"/>
            <p:cNvCxnSpPr>
              <a:stCxn id="64608" idx="3"/>
              <a:endCxn id="64604" idx="1"/>
            </p:cNvCxnSpPr>
            <p:nvPr/>
          </p:nvCxnSpPr>
          <p:spPr>
            <a:xfrm>
              <a:off x="680662" y="2865884"/>
              <a:ext cx="1141582" cy="361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4609" idx="3"/>
              <a:endCxn id="64604" idx="1"/>
            </p:cNvCxnSpPr>
            <p:nvPr/>
          </p:nvCxnSpPr>
          <p:spPr>
            <a:xfrm flipV="1">
              <a:off x="645732" y="3227829"/>
              <a:ext cx="1176512" cy="5429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034" y="3202430"/>
              <a:ext cx="671612" cy="430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PUBLISH</a:t>
              </a:r>
            </a:p>
            <a:p>
              <a:pPr>
                <a:defRPr/>
              </a:pPr>
              <a:r>
                <a:rPr lang="en-US" sz="1050" dirty="0"/>
                <a:t>PIDF-LO</a:t>
              </a:r>
            </a:p>
          </p:txBody>
        </p:sp>
      </p:grpSp>
      <p:grpSp>
        <p:nvGrpSpPr>
          <p:cNvPr id="135" name="Group 134"/>
          <p:cNvGrpSpPr>
            <a:grpSpLocks/>
          </p:cNvGrpSpPr>
          <p:nvPr/>
        </p:nvGrpSpPr>
        <p:grpSpPr bwMode="auto">
          <a:xfrm>
            <a:off x="1822450" y="2892425"/>
            <a:ext cx="2324100" cy="788988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604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244" y="3100440"/>
              <a:ext cx="955583" cy="25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3" name="Straight Arrow Connector 92"/>
            <p:cNvCxnSpPr>
              <a:stCxn id="64604" idx="3"/>
            </p:cNvCxnSpPr>
            <p:nvPr/>
          </p:nvCxnSpPr>
          <p:spPr>
            <a:xfrm>
              <a:off x="2777906" y="3227796"/>
              <a:ext cx="1368406" cy="1047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906" y="3354734"/>
              <a:ext cx="1039799" cy="125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4429" y="3043737"/>
              <a:ext cx="903276" cy="531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SUB/NOT</a:t>
              </a:r>
            </a:p>
            <a:p>
              <a:pPr>
                <a:defRPr/>
              </a:pPr>
              <a:r>
                <a:rPr lang="en-US" sz="900" dirty="0"/>
                <a:t>PIDF-LO, RPID,</a:t>
              </a:r>
            </a:p>
            <a:p>
              <a:pPr>
                <a:defRPr/>
              </a:pPr>
              <a:r>
                <a:rPr lang="en-US" sz="900" dirty="0"/>
                <a:t>others</a:t>
              </a:r>
            </a:p>
          </p:txBody>
        </p:sp>
      </p:grpSp>
      <p:grpSp>
        <p:nvGrpSpPr>
          <p:cNvPr id="168" name="Group 167"/>
          <p:cNvGrpSpPr>
            <a:grpSpLocks/>
          </p:cNvGrpSpPr>
          <p:nvPr/>
        </p:nvGrpSpPr>
        <p:grpSpPr bwMode="auto">
          <a:xfrm>
            <a:off x="4968875" y="1895475"/>
            <a:ext cx="2262188" cy="1250950"/>
            <a:chOff x="923828" y="4349120"/>
            <a:chExt cx="2261551" cy="1251290"/>
          </a:xfrm>
        </p:grpSpPr>
        <p:pic>
          <p:nvPicPr>
            <p:cNvPr id="6459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177" y="4349120"/>
              <a:ext cx="4953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3388"/>
              <a:ext cx="1487069" cy="4970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97" y="4895368"/>
              <a:ext cx="774482" cy="4160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 err="1"/>
                <a:t>geocoding</a:t>
              </a:r>
              <a:endParaRPr lang="en-US" sz="1050" dirty="0"/>
            </a:p>
            <a:p>
              <a:pPr>
                <a:defRPr/>
              </a:pPr>
              <a:r>
                <a:rPr lang="en-US" sz="1050" dirty="0"/>
                <a:t>travel time</a:t>
              </a:r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 bwMode="auto">
          <a:xfrm>
            <a:off x="4556125" y="1689100"/>
            <a:ext cx="1704975" cy="1293813"/>
            <a:chOff x="4219934" y="1646415"/>
            <a:chExt cx="1705154" cy="1294376"/>
          </a:xfrm>
        </p:grpSpPr>
        <p:pic>
          <p:nvPicPr>
            <p:cNvPr id="64593" name="Picture 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275" y="1750693"/>
              <a:ext cx="648219" cy="64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94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57" y="1911203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7" name="Straight Arrow Connector 96"/>
            <p:cNvCxnSpPr>
              <a:stCxn id="64593" idx="2"/>
            </p:cNvCxnSpPr>
            <p:nvPr/>
          </p:nvCxnSpPr>
          <p:spPr>
            <a:xfrm rot="5400000">
              <a:off x="4256369" y="2362783"/>
              <a:ext cx="497104" cy="5699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64594" idx="2"/>
            </p:cNvCxnSpPr>
            <p:nvPr/>
          </p:nvCxnSpPr>
          <p:spPr>
            <a:xfrm rot="5400000">
              <a:off x="4816828" y="2170703"/>
              <a:ext cx="419282" cy="112089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5709" y="1646415"/>
              <a:ext cx="749379" cy="254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next appt.</a:t>
              </a:r>
            </a:p>
          </p:txBody>
        </p:sp>
      </p:grpSp>
      <p:grpSp>
        <p:nvGrpSpPr>
          <p:cNvPr id="133" name="Group 132"/>
          <p:cNvGrpSpPr>
            <a:grpSpLocks/>
          </p:cNvGrpSpPr>
          <p:nvPr/>
        </p:nvGrpSpPr>
        <p:grpSpPr bwMode="auto">
          <a:xfrm>
            <a:off x="2447925" y="3706813"/>
            <a:ext cx="1698625" cy="2781300"/>
            <a:chOff x="2300038" y="3681599"/>
            <a:chExt cx="1698453" cy="2780829"/>
          </a:xfrm>
        </p:grpSpPr>
        <p:pic>
          <p:nvPicPr>
            <p:cNvPr id="64586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38" y="5277640"/>
              <a:ext cx="1035051" cy="103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69" y="5468663"/>
              <a:ext cx="778622" cy="7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rot="16200000" flipH="1">
              <a:off x="2492914" y="3758571"/>
              <a:ext cx="393633" cy="239689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4329" y="6208471"/>
              <a:ext cx="1182567" cy="253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control appliances</a:t>
              </a:r>
            </a:p>
          </p:txBody>
        </p: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4965700" y="1452563"/>
            <a:ext cx="4125913" cy="4195762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579" name="Picture 7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292742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0" name="Picture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95" y="2197368"/>
              <a:ext cx="722424" cy="72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1" name="Picture 7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9" y="35489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2" name="Picture 8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41585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3" name="Picture 8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819" y="4768125"/>
              <a:ext cx="5461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1" name="Shape 52"/>
            <p:cNvCxnSpPr/>
            <p:nvPr/>
          </p:nvCxnSpPr>
          <p:spPr>
            <a:xfrm>
              <a:off x="4700915" y="3548853"/>
              <a:ext cx="2719228" cy="219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547" y="3363158"/>
              <a:ext cx="1361995" cy="253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update </a:t>
              </a:r>
              <a:r>
                <a:rPr lang="en-US" sz="1050" dirty="0" err="1"/>
                <a:t>SNs</a:t>
              </a:r>
              <a:r>
                <a:rPr lang="en-US" sz="1050" dirty="0"/>
                <a:t>, , email…</a:t>
              </a:r>
            </a:p>
          </p:txBody>
        </p: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4211638" y="3771900"/>
            <a:ext cx="2784475" cy="2825750"/>
            <a:chOff x="2711026" y="3875989"/>
            <a:chExt cx="2784307" cy="2826813"/>
          </a:xfrm>
        </p:grpSpPr>
        <p:grpSp>
          <p:nvGrpSpPr>
            <p:cNvPr id="64561" name="Group 71"/>
            <p:cNvGrpSpPr>
              <a:grpSpLocks/>
            </p:cNvGrpSpPr>
            <p:nvPr/>
          </p:nvGrpSpPr>
          <p:grpSpPr bwMode="auto"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4575" name="Picture 7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109" y="3593581"/>
                <a:ext cx="639208" cy="423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62" name="Picture 7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697" y="5795166"/>
              <a:ext cx="907636" cy="90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B2BUA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429" y="3971456"/>
              <a:ext cx="1019558" cy="82862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529" y="5688008"/>
              <a:ext cx="458760" cy="3319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4464"/>
              <a:ext cx="468284" cy="168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819034" y="6140616"/>
              <a:ext cx="768304" cy="508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6200000" flipV="1">
              <a:off x="2459807" y="4798680"/>
              <a:ext cx="1870778" cy="253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492" y="4223783"/>
              <a:ext cx="666710" cy="25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state</a:t>
              </a:r>
            </a:p>
          </p:txBody>
        </p:sp>
      </p:grpSp>
      <p:grpSp>
        <p:nvGrpSpPr>
          <p:cNvPr id="131" name="Group 130"/>
          <p:cNvGrpSpPr>
            <a:grpSpLocks/>
          </p:cNvGrpSpPr>
          <p:nvPr/>
        </p:nvGrpSpPr>
        <p:grpSpPr bwMode="auto">
          <a:xfrm>
            <a:off x="3252788" y="1646238"/>
            <a:ext cx="1427162" cy="1336675"/>
            <a:chOff x="2923983" y="1601255"/>
            <a:chExt cx="1428596" cy="1336616"/>
          </a:xfrm>
        </p:grpSpPr>
        <p:pic>
          <p:nvPicPr>
            <p:cNvPr id="64556" name="Picture 85" descr="18_128x12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047" y="1601255"/>
              <a:ext cx="752498" cy="75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7" name="Picture 8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83" y="1707948"/>
              <a:ext cx="455817" cy="45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586" y="2617209"/>
              <a:ext cx="550839" cy="158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64557" idx="2"/>
            </p:cNvCxnSpPr>
            <p:nvPr/>
          </p:nvCxnSpPr>
          <p:spPr>
            <a:xfrm rot="16200000" flipH="1">
              <a:off x="3130177" y="2184251"/>
              <a:ext cx="774666" cy="7325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205"/>
              <a:ext cx="1428596" cy="4159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Alice </a:t>
              </a:r>
              <a:r>
                <a:rPr lang="en-US" sz="1050" dirty="0" err="1">
                  <a:sym typeface="Wingdings"/>
                </a:rPr>
                <a:t></a:t>
              </a:r>
              <a:r>
                <a:rPr lang="en-US" sz="1050" dirty="0">
                  <a:sym typeface="Wingdings"/>
                </a:rPr>
                <a:t> </a:t>
              </a:r>
              <a:r>
                <a:rPr lang="en-US" sz="1050" dirty="0">
                  <a:sym typeface="Wingdings"/>
                  <a:hlinkClick r:id="rId20"/>
                </a:rPr>
                <a:t>a@b.com</a:t>
              </a:r>
              <a:r>
                <a:rPr lang="en-US" sz="1050" dirty="0">
                  <a:sym typeface="Wingdings"/>
                </a:rPr>
                <a:t>,</a:t>
              </a:r>
            </a:p>
            <a:p>
              <a:pPr>
                <a:defRPr/>
              </a:pPr>
              <a:r>
                <a:rPr lang="en-US" sz="1050" dirty="0">
                  <a:sym typeface="Wingdings"/>
                </a:rPr>
                <a:t>	</a:t>
              </a:r>
              <a:r>
                <a:rPr lang="en-US" sz="900" dirty="0">
                  <a:sym typeface="Wingdings"/>
                </a:rPr>
                <a:t>+1 212 555 1234</a:t>
              </a:r>
              <a:endParaRPr lang="en-US" sz="900" dirty="0"/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88900" y="1643063"/>
            <a:ext cx="2287588" cy="1249362"/>
            <a:chOff x="88900" y="1643492"/>
            <a:chExt cx="2287555" cy="1249506"/>
          </a:xfrm>
        </p:grpSpPr>
        <p:pic>
          <p:nvPicPr>
            <p:cNvPr id="64548" name="Picture 1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1643492"/>
              <a:ext cx="451939" cy="3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9" name="Picture 1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28" y="1692726"/>
              <a:ext cx="525212" cy="7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4" name="Shape 123"/>
            <p:cNvCxnSpPr>
              <a:stCxn id="64549" idx="3"/>
            </p:cNvCxnSpPr>
            <p:nvPr/>
          </p:nvCxnSpPr>
          <p:spPr>
            <a:xfrm>
              <a:off x="1204897" y="2045175"/>
              <a:ext cx="352420" cy="3175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588"/>
              <a:ext cx="555617" cy="25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140" name="Shape 123"/>
            <p:cNvCxnSpPr/>
            <p:nvPr/>
          </p:nvCxnSpPr>
          <p:spPr>
            <a:xfrm rot="5400000">
              <a:off x="2074805" y="2667547"/>
              <a:ext cx="450902" cy="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>
            <a:grpSpLocks/>
          </p:cNvGrpSpPr>
          <p:nvPr/>
        </p:nvGrpSpPr>
        <p:grpSpPr bwMode="auto">
          <a:xfrm>
            <a:off x="465138" y="4084638"/>
            <a:ext cx="2124075" cy="2500312"/>
            <a:chOff x="104312" y="4019095"/>
            <a:chExt cx="2123104" cy="2501687"/>
          </a:xfrm>
        </p:grpSpPr>
        <p:pic>
          <p:nvPicPr>
            <p:cNvPr id="64541" name="Picture 8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5684763"/>
              <a:ext cx="1351142" cy="83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" name="Straight Arrow Connector 106"/>
            <p:cNvCxnSpPr>
              <a:stCxn id="64541" idx="0"/>
            </p:cNvCxnSpPr>
            <p:nvPr/>
          </p:nvCxnSpPr>
          <p:spPr>
            <a:xfrm rot="5400000" flipH="1" flipV="1">
              <a:off x="684629" y="4902577"/>
              <a:ext cx="878370" cy="687073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43" name="Picture 10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04" y="4973268"/>
              <a:ext cx="5588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1196013" y="5380330"/>
              <a:ext cx="1031403" cy="414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monitor energy</a:t>
              </a:r>
            </a:p>
            <a:p>
              <a:pPr>
                <a:defRPr/>
              </a:pPr>
              <a:r>
                <a:rPr lang="en-US" sz="1050" dirty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4965700" y="3549650"/>
            <a:ext cx="2971800" cy="2868613"/>
            <a:chOff x="3816263" y="3834105"/>
            <a:chExt cx="2972062" cy="2868409"/>
          </a:xfrm>
        </p:grpSpPr>
        <p:pic>
          <p:nvPicPr>
            <p:cNvPr id="64535" name="Picture 12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33" y="4838795"/>
              <a:ext cx="737746" cy="79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9" name="Straight Arrow Connector 138"/>
            <p:cNvCxnSpPr>
              <a:stCxn id="64535" idx="1"/>
            </p:cNvCxnSpPr>
            <p:nvPr/>
          </p:nvCxnSpPr>
          <p:spPr>
            <a:xfrm rot="10800000">
              <a:off x="3816263" y="3834105"/>
              <a:ext cx="1679723" cy="140166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37" name="Picture 14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30" y="6019225"/>
              <a:ext cx="861995" cy="68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48" y="5841345"/>
              <a:ext cx="455581" cy="1428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029" y="5939774"/>
              <a:ext cx="50320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011" y="4438900"/>
              <a:ext cx="1352669" cy="2539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events, VM, SMS</a:t>
              </a:r>
            </a:p>
          </p:txBody>
        </p:sp>
      </p:grpSp>
      <p:cxnSp>
        <p:nvCxnSpPr>
          <p:cNvPr id="129" name="Shape 123"/>
          <p:cNvCxnSpPr/>
          <p:nvPr/>
        </p:nvCxnSpPr>
        <p:spPr>
          <a:xfrm rot="5400000" flipH="1" flipV="1">
            <a:off x="1741488" y="3859213"/>
            <a:ext cx="450850" cy="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44" y="4896644"/>
            <a:ext cx="827088" cy="4191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138" y="3457575"/>
            <a:ext cx="1174750" cy="1019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3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5EC304-FA08-4247-9E23-9E19EDF5F75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453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45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41A364-0CC7-A748-979C-15A9C247AE4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dropped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088" y="5284788"/>
            <a:ext cx="18240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38" name="phidget_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3676650"/>
            <a:ext cx="2336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" name="IMG_20120531_16481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1371600"/>
            <a:ext cx="3352800" cy="251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0" name="droppedImage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672932" y="1508918"/>
            <a:ext cx="3213100" cy="241141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r>
              <a:rPr lang="en-US" dirty="0" smtClean="0"/>
              <a:t>SECE hardware</a:t>
            </a:r>
            <a:endParaRPr lang="en-US" dirty="0"/>
          </a:p>
        </p:txBody>
      </p:sp>
      <p:pic>
        <p:nvPicPr>
          <p:cNvPr id="65542" name="xbe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938" y="5338763"/>
            <a:ext cx="146526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3" name="phidget_mo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3830638"/>
            <a:ext cx="16351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4" name="phidget_interface_ki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5559425"/>
            <a:ext cx="15525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5" name="droppedIma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888" y="3917950"/>
            <a:ext cx="14636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6" name="droppedImage.tif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17240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7" name="droppedImage.tif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225" y="5427663"/>
            <a:ext cx="20367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5548" name="Shape 58"/>
          <p:cNvSpPr>
            <a:spLocks noChangeArrowheads="1"/>
          </p:cNvSpPr>
          <p:nvPr/>
        </p:nvSpPr>
        <p:spPr bwMode="auto">
          <a:xfrm>
            <a:off x="328613" y="4992688"/>
            <a:ext cx="1192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Phidgets</a:t>
            </a:r>
          </a:p>
        </p:txBody>
      </p:sp>
      <p:sp>
        <p:nvSpPr>
          <p:cNvPr id="65549" name="Shape 59"/>
          <p:cNvSpPr>
            <a:spLocks noChangeArrowheads="1"/>
          </p:cNvSpPr>
          <p:nvPr/>
        </p:nvSpPr>
        <p:spPr bwMode="auto">
          <a:xfrm>
            <a:off x="3800475" y="3438525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BeagleBoard</a:t>
            </a:r>
          </a:p>
        </p:txBody>
      </p:sp>
      <p:sp>
        <p:nvSpPr>
          <p:cNvPr id="65550" name="Shape 60"/>
          <p:cNvSpPr>
            <a:spLocks noChangeArrowheads="1"/>
          </p:cNvSpPr>
          <p:nvPr/>
        </p:nvSpPr>
        <p:spPr bwMode="auto">
          <a:xfrm>
            <a:off x="3624263" y="6334125"/>
            <a:ext cx="1117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Arduino</a:t>
            </a:r>
          </a:p>
        </p:txBody>
      </p:sp>
      <p:sp>
        <p:nvSpPr>
          <p:cNvPr id="65551" name="Shape 61"/>
          <p:cNvSpPr>
            <a:spLocks noChangeArrowheads="1"/>
          </p:cNvSpPr>
          <p:nvPr/>
        </p:nvSpPr>
        <p:spPr bwMode="auto">
          <a:xfrm>
            <a:off x="7340600" y="4843463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ZigBee</a:t>
            </a:r>
          </a:p>
        </p:txBody>
      </p:sp>
      <p:sp>
        <p:nvSpPr>
          <p:cNvPr id="6555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A9FE367-1316-3544-AFAF-63F824F4943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555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55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696727-C54B-DE43-B7C9-CB4BBFDD0898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8789" y="4125516"/>
            <a:ext cx="2839641" cy="273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74729"/>
            <a:ext cx="8229600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5916"/>
            <a:r>
              <a:rPr sz="5900" spc="-190" dirty="0">
                <a:latin typeface="Gill Sans"/>
                <a:cs typeface="Gill Sans"/>
              </a:rPr>
              <a:t>A</a:t>
            </a:r>
            <a:r>
              <a:rPr sz="5900" spc="-28" dirty="0">
                <a:latin typeface="Gill Sans"/>
                <a:cs typeface="Gill Sans"/>
              </a:rPr>
              <a:t>va</a:t>
            </a:r>
            <a:r>
              <a:rPr sz="5900" spc="-4" dirty="0">
                <a:latin typeface="Gill Sans"/>
                <a:cs typeface="Gill Sans"/>
              </a:rPr>
              <a:t>il</a:t>
            </a:r>
            <a:r>
              <a:rPr sz="5900" spc="-28" dirty="0">
                <a:latin typeface="Gill Sans"/>
                <a:cs typeface="Gill Sans"/>
              </a:rPr>
              <a:t>a</a:t>
            </a:r>
            <a:r>
              <a:rPr sz="5900" dirty="0">
                <a:latin typeface="Gill Sans"/>
                <a:cs typeface="Gill Sans"/>
              </a:rPr>
              <a:t>b</a:t>
            </a:r>
            <a:r>
              <a:rPr sz="5900" spc="-4" dirty="0">
                <a:latin typeface="Gill Sans"/>
                <a:cs typeface="Gill Sans"/>
              </a:rPr>
              <a:t>l</a:t>
            </a:r>
            <a:r>
              <a:rPr sz="5900" dirty="0">
                <a:latin typeface="Gill Sans"/>
                <a:cs typeface="Gill Sans"/>
              </a:rPr>
              <a:t>e</a:t>
            </a:r>
            <a:r>
              <a:rPr sz="5900" spc="-4" dirty="0">
                <a:latin typeface="Gill Sans"/>
                <a:cs typeface="Gill Sans"/>
              </a:rPr>
              <a:t> </a:t>
            </a:r>
            <a:r>
              <a:rPr sz="5900" spc="-32" dirty="0">
                <a:latin typeface="Gill Sans"/>
                <a:cs typeface="Gill Sans"/>
              </a:rPr>
              <a:t>P</a:t>
            </a:r>
            <a:r>
              <a:rPr sz="5900" spc="-4" dirty="0">
                <a:latin typeface="Gill Sans"/>
                <a:cs typeface="Gill Sans"/>
              </a:rPr>
              <a:t>l</a:t>
            </a:r>
            <a:r>
              <a:rPr sz="5900" spc="-28" dirty="0">
                <a:latin typeface="Gill Sans"/>
                <a:cs typeface="Gill Sans"/>
              </a:rPr>
              <a:t>a</a:t>
            </a:r>
            <a:r>
              <a:rPr sz="5900" dirty="0">
                <a:latin typeface="Gill Sans"/>
                <a:cs typeface="Gill Sans"/>
              </a:rPr>
              <a:t>t</a:t>
            </a:r>
            <a:r>
              <a:rPr sz="5900" spc="-60" dirty="0">
                <a:latin typeface="Gill Sans"/>
                <a:cs typeface="Gill Sans"/>
              </a:rPr>
              <a:t>f</a:t>
            </a:r>
            <a:r>
              <a:rPr sz="5900" spc="-32" dirty="0">
                <a:latin typeface="Gill Sans"/>
                <a:cs typeface="Gill Sans"/>
              </a:rPr>
              <a:t>orms</a:t>
            </a:r>
            <a:endParaRPr sz="5900">
              <a:latin typeface="Gill Sans"/>
              <a:cs typeface="Gill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8238" y="6558532"/>
            <a:ext cx="178594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19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117" y="1535906"/>
            <a:ext cx="1910953" cy="2044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2953" y="1509117"/>
            <a:ext cx="2107406" cy="2107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164" y="1241226"/>
            <a:ext cx="3080742" cy="2357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7956" y="3775015"/>
            <a:ext cx="190291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Beag</a:t>
            </a:r>
            <a:r>
              <a:rPr sz="3000" spc="-4" dirty="0">
                <a:latin typeface="Gill Sans"/>
                <a:cs typeface="Gill Sans"/>
              </a:rPr>
              <a:t>l</a:t>
            </a:r>
            <a:r>
              <a:rPr sz="3000" spc="-18" dirty="0">
                <a:latin typeface="Gill Sans"/>
                <a:cs typeface="Gill Sans"/>
              </a:rPr>
              <a:t>eBoa</a:t>
            </a:r>
            <a:r>
              <a:rPr sz="3000" spc="-60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d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7966" y="3775015"/>
            <a:ext cx="149036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4" dirty="0">
                <a:latin typeface="Gill Sans"/>
                <a:cs typeface="Gill Sans"/>
              </a:rPr>
              <a:t>O</a:t>
            </a:r>
            <a:r>
              <a:rPr sz="3000" spc="-74" dirty="0">
                <a:latin typeface="Gill Sans"/>
                <a:cs typeface="Gill Sans"/>
              </a:rPr>
              <a:t>v</a:t>
            </a:r>
            <a:r>
              <a:rPr sz="3000" dirty="0">
                <a:latin typeface="Gill Sans"/>
                <a:cs typeface="Gill Sans"/>
              </a:rPr>
              <a:t>e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dirty="0">
                <a:latin typeface="Gill Sans"/>
                <a:cs typeface="Gill Sans"/>
              </a:rPr>
              <a:t>A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r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7624" y="3775015"/>
            <a:ext cx="1961852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Raspbe</a:t>
            </a:r>
            <a:r>
              <a:rPr sz="3000" spc="-32" dirty="0">
                <a:latin typeface="Gill Sans"/>
                <a:cs typeface="Gill Sans"/>
              </a:rPr>
              <a:t>r</a:t>
            </a:r>
            <a:r>
              <a:rPr sz="3000" spc="74" dirty="0">
                <a:latin typeface="Gill Sans"/>
                <a:cs typeface="Gill Sans"/>
              </a:rPr>
              <a:t>r</a:t>
            </a:r>
            <a:r>
              <a:rPr sz="3000" spc="-14" dirty="0">
                <a:latin typeface="Gill Sans"/>
                <a:cs typeface="Gill Sans"/>
              </a:rPr>
              <a:t>y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18" dirty="0">
                <a:latin typeface="Gill Sans"/>
                <a:cs typeface="Gill Sans"/>
              </a:rPr>
              <a:t>P</a:t>
            </a:r>
            <a:r>
              <a:rPr sz="3000" dirty="0">
                <a:latin typeface="Gill Sans"/>
                <a:cs typeface="Gill Sans"/>
              </a:rPr>
              <a:t>I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77008" y="4527351"/>
            <a:ext cx="2553891" cy="2071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83772" y="5145723"/>
            <a:ext cx="1266676" cy="886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50" marR="3572" indent="-29467">
              <a:lnSpc>
                <a:spcPts val="3445"/>
              </a:lnSpc>
            </a:pPr>
            <a:r>
              <a:rPr sz="3000" spc="-18" dirty="0">
                <a:latin typeface="Gill Sans"/>
                <a:cs typeface="Gill Sans"/>
              </a:rPr>
              <a:t>And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spc="-11" dirty="0">
                <a:latin typeface="Gill Sans"/>
                <a:cs typeface="Gill Sans"/>
              </a:rPr>
              <a:t> </a:t>
            </a:r>
            <a:r>
              <a:rPr sz="3000" dirty="0">
                <a:latin typeface="Gill Sans"/>
                <a:cs typeface="Gill Sans"/>
              </a:rPr>
              <a:t>D</a:t>
            </a:r>
            <a:r>
              <a:rPr sz="3000" spc="-46" dirty="0">
                <a:latin typeface="Gill Sans"/>
                <a:cs typeface="Gill Sans"/>
              </a:rPr>
              <a:t>e</a:t>
            </a:r>
            <a:r>
              <a:rPr sz="3000" dirty="0">
                <a:latin typeface="Gill Sans"/>
                <a:cs typeface="Gill Sans"/>
              </a:rPr>
              <a:t>v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ces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0116" y="5382359"/>
            <a:ext cx="126667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21" dirty="0">
                <a:latin typeface="Gill Sans"/>
                <a:cs typeface="Gill Sans"/>
              </a:rPr>
              <a:t>A</a:t>
            </a:r>
            <a:r>
              <a:rPr sz="3000" spc="-60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dirty="0">
                <a:latin typeface="Gill Sans"/>
                <a:cs typeface="Gill Sans"/>
              </a:rPr>
              <a:t>u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no</a:t>
            </a:r>
            <a:endParaRPr sz="300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57377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system architecture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31622">
              <a:defRPr sz="7280"/>
            </a:lvl1pPr>
          </a:lstStyle>
          <a:p>
            <a:pPr>
              <a:defRPr sz="1800"/>
            </a:pPr>
            <a:r>
              <a:rPr sz="5100" dirty="0"/>
              <a:t>SECE </a:t>
            </a:r>
            <a:r>
              <a:rPr lang="en-US" sz="5100" dirty="0" smtClean="0"/>
              <a:t>s</a:t>
            </a:r>
            <a:r>
              <a:rPr sz="5100" dirty="0" smtClean="0"/>
              <a:t>ystem </a:t>
            </a:r>
            <a:r>
              <a:rPr lang="en-US" sz="5100" dirty="0"/>
              <a:t>a</a:t>
            </a:r>
            <a:r>
              <a:rPr sz="5100" dirty="0" smtClean="0"/>
              <a:t>rchitecture</a:t>
            </a:r>
            <a:endParaRPr sz="5100" dirty="0"/>
          </a:p>
        </p:txBody>
      </p:sp>
      <p:pic>
        <p:nvPicPr>
          <p:cNvPr id="6758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275" y="1917700"/>
            <a:ext cx="43148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87" name="Shape 70"/>
          <p:cNvSpPr>
            <a:spLocks noChangeArrowheads="1"/>
          </p:cNvSpPr>
          <p:nvPr/>
        </p:nvSpPr>
        <p:spPr bwMode="auto">
          <a:xfrm>
            <a:off x="401638" y="1544638"/>
            <a:ext cx="39211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Application server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Python + coroutines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Custom object model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App management via </a:t>
            </a:r>
            <a:r>
              <a:rPr lang="en-US" sz="1500" b="1"/>
              <a:t>git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Smart object daemon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time-series data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discovery + configuration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network APIs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platform drivers (Android, OSX, ZigBee, Phidgets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HTML5 user interface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virtual devices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visual programming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>
                <a:solidFill>
                  <a:srgbClr val="000090"/>
                </a:solidFill>
              </a:rPr>
              <a:t>Overlay router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link setup and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addressing + discovery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Semantic naming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knowledge base + query language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Service gateways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Facebook, Twilio, Google, Twitter</a:t>
            </a:r>
          </a:p>
        </p:txBody>
      </p:sp>
      <p:sp>
        <p:nvSpPr>
          <p:cNvPr id="675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7102EC7-496A-0F4D-B679-77654BFA3D3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58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75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39AD47-EC7B-DD4D-AD82-6C192873C38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696913" y="179388"/>
            <a:ext cx="7742237" cy="785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>
                <a:ea typeface="+mj-ea"/>
                <a:cs typeface="+mj-cs"/>
              </a:rPr>
              <a:t>smobd</a:t>
            </a:r>
            <a:r>
              <a:rPr lang="en-US" sz="3400">
                <a:ea typeface="+mj-ea"/>
                <a:cs typeface="+mj-cs"/>
              </a:rPr>
              <a:t>: Subsystems &amp; Interfaces on Linux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725" y="982663"/>
            <a:ext cx="6170613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861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7607D4-93F2-A84D-BCDE-143D54FE352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61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7DA1FC1-7B3A-6D44-84CC-4F1897125548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Smart Object Model</a:t>
            </a:r>
            <a:endParaRPr lang="en-US" dirty="0"/>
          </a:p>
        </p:txBody>
      </p:sp>
      <p:sp>
        <p:nvSpPr>
          <p:cNvPr id="69634" name="Shape 7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1BFDC2-71E3-0A4B-A8D6-C4A7FF795B36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56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9635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888" y="1828800"/>
            <a:ext cx="3821112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304800" y="1447800"/>
            <a:ext cx="4876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Network interface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connects the object to an IP-based overlay network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communication protocols and interfaces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node discovery, capability negotiation, configuration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Data storage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time-series (history) of sensor data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collection of named structured documents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contents accessible over the network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Runtime environment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data processing, programmatic filtering, feedback loops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high-level scripting language (Lua, JavaScript)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Smart Object Model (SOM) (~ HTML DOM)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Sensing and actuation points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addressable components connected via a system bus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internal: I2C, SPI, UART (smartphones)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external: field bus, BACnet, X-10, XBee, Z-Wave</a:t>
            </a:r>
          </a:p>
        </p:txBody>
      </p:sp>
      <p:sp>
        <p:nvSpPr>
          <p:cNvPr id="69637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CEB3AEC-DE5D-CF4E-94AB-FDB9896FB52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9638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Smart object runtime environment</a:t>
            </a:r>
            <a:endParaRPr lang="en-US" dirty="0"/>
          </a:p>
        </p:txBody>
      </p:sp>
      <p:sp>
        <p:nvSpPr>
          <p:cNvPr id="70658" name="Shape 78"/>
          <p:cNvSpPr>
            <a:spLocks noGrp="1"/>
          </p:cNvSpPr>
          <p:nvPr>
            <p:ph type="body" idx="4294967295"/>
          </p:nvPr>
        </p:nvSpPr>
        <p:spPr>
          <a:xfrm>
            <a:off x="0" y="1303338"/>
            <a:ext cx="4648200" cy="4965700"/>
          </a:xfrm>
        </p:spPr>
        <p:txBody>
          <a:bodyPr lIns="0" tIns="0" rIns="0" bIns="0" anchor="ctr"/>
          <a:lstStyle/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A built-in framework for </a:t>
            </a:r>
            <a:r>
              <a:rPr lang="en-US" sz="1200" b="1">
                <a:latin typeface="Gill Sans" charset="0"/>
                <a:cs typeface="Gill Sans" charset="0"/>
                <a:sym typeface="Gill Sans" charset="0"/>
              </a:rPr>
              <a:t>end-device programmability</a:t>
            </a:r>
            <a:endParaRPr lang="en-US" sz="1200">
              <a:latin typeface="Gill Sans" charset="0"/>
              <a:cs typeface="Gill Sans" charset="0"/>
              <a:sym typeface="Gill Sans" charset="0"/>
            </a:endParaRP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Programs installed over-the-network by a cloud application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Application domains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 signal processing, control loops, distributed control, programmatic notification filtering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Application model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 Lightweight cooperative processes in a sandbox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Network Interface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Manage program life cycle (install, start, stop, uninstall)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Subscribe-notify interface to program output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Internal APIs: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b="1">
                <a:latin typeface="Gill Sans" charset="0"/>
                <a:cs typeface="Gill Sans" charset="0"/>
                <a:sym typeface="Gill Sans" charset="0"/>
              </a:rPr>
              <a:t>Smart Object Model (SOM)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, inspired by HTML DOM access to sensors and actuators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Setup RTP session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Push / pull data transfer to / from other smart objects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Prototype implementation: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Embedded devices: Lua coroutines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Android: JavaScript sandbox</a:t>
            </a:r>
          </a:p>
        </p:txBody>
      </p:sp>
      <p:pic>
        <p:nvPicPr>
          <p:cNvPr id="70659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563" y="1917700"/>
            <a:ext cx="4302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066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660944-04FB-A54B-AC16-2808F23308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066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06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B10284-ED2E-BA48-8EFF-2EC08E04079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358063" cy="919163"/>
          </a:xfrm>
        </p:spPr>
        <p:txBody>
          <a:bodyPr lIns="0" tIns="0" rIns="0" bIns="0"/>
          <a:lstStyle>
            <a:lvl1pPr defTabSz="414781">
              <a:defRPr sz="5964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4200" dirty="0"/>
              <a:t>Programmatic </a:t>
            </a:r>
            <a:r>
              <a:rPr lang="en-US" sz="4200" dirty="0" smtClean="0"/>
              <a:t>n</a:t>
            </a:r>
            <a:r>
              <a:rPr sz="4200" dirty="0" smtClean="0"/>
              <a:t>otification </a:t>
            </a:r>
            <a:r>
              <a:rPr lang="en-US" sz="4200" dirty="0"/>
              <a:t>f</a:t>
            </a:r>
            <a:r>
              <a:rPr sz="4200" dirty="0" smtClean="0"/>
              <a:t>ilters</a:t>
            </a:r>
            <a:endParaRPr sz="4200" dirty="0"/>
          </a:p>
        </p:txBody>
      </p:sp>
      <p:sp>
        <p:nvSpPr>
          <p:cNvPr id="71682" name="Shape 82"/>
          <p:cNvSpPr>
            <a:spLocks noChangeArrowheads="1"/>
          </p:cNvSpPr>
          <p:nvPr/>
        </p:nvSpPr>
        <p:spPr bwMode="auto">
          <a:xfrm>
            <a:off x="228600" y="1563688"/>
            <a:ext cx="87630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Goal: 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“</a:t>
            </a:r>
            <a:r>
              <a:rPr lang="en-US" altLang="ja-JP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Notify when edge(ewma(sensorC, coeff) &gt; threshold)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”</a:t>
            </a:r>
            <a:endParaRPr lang="en-US" sz="2500">
              <a:solidFill>
                <a:srgbClr val="00009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71683" name="dropped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2303463"/>
            <a:ext cx="31877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684" name="Shape 84"/>
          <p:cNvSpPr>
            <a:spLocks noChangeArrowheads="1"/>
          </p:cNvSpPr>
          <p:nvPr/>
        </p:nvSpPr>
        <p:spPr bwMode="auto">
          <a:xfrm>
            <a:off x="153988" y="2455863"/>
            <a:ext cx="5657850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app subscribes to sensor data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Smart object installs included program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setups callbacks for sensor updates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generates notifications on significant events only (received by SECE app)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is automatically uninstalled when subscription terminates</a:t>
            </a:r>
          </a:p>
        </p:txBody>
      </p:sp>
      <p:sp>
        <p:nvSpPr>
          <p:cNvPr id="7168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39A8271-D47D-0448-9D1E-8D6A098DA2A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686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16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BC2505E-4E8B-5A43-97D3-ACCCC4E3C57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>
            <a:lvl1pPr defTabSz="584200">
              <a:defRPr sz="7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5100" dirty="0"/>
              <a:t>PLC: Internet </a:t>
            </a:r>
            <a:r>
              <a:rPr lang="en-US" sz="5100" dirty="0"/>
              <a:t>s</a:t>
            </a:r>
            <a:r>
              <a:rPr sz="5100" dirty="0" smtClean="0"/>
              <a:t>tyle</a:t>
            </a:r>
            <a:endParaRPr sz="5100" dirty="0"/>
          </a:p>
        </p:txBody>
      </p:sp>
      <p:sp>
        <p:nvSpPr>
          <p:cNvPr id="72706" name="Shape 8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t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D4FEA5E-0DFE-F04B-8985-3C3FE7AA7AA8}" type="slidenum">
              <a:rPr lang="en-US" sz="1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59</a:t>
            </a:fld>
            <a:endParaRPr lang="en-US" sz="1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72707" name="dropped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75" y="1854200"/>
            <a:ext cx="36083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2708" name="Shape 90"/>
          <p:cNvSpPr>
            <a:spLocks noChangeArrowheads="1"/>
          </p:cNvSpPr>
          <p:nvPr/>
        </p:nvSpPr>
        <p:spPr bwMode="auto">
          <a:xfrm>
            <a:off x="196850" y="1736725"/>
            <a:ext cx="49403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PID controller implemented on a  programmable smart object</a:t>
            </a:r>
          </a:p>
          <a:p>
            <a:pPr marL="903288" lvl="1" indent="-446088">
              <a:buSzPct val="100000"/>
              <a:buFont typeface="Arial" charset="0"/>
              <a:buChar char="•"/>
            </a:pPr>
            <a:r>
              <a:rPr lang="en-US" sz="2500"/>
              <a:t>JavaScript / Lua application installed by SECE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requests persistent app installation on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Smart object returns app URI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App continuously adjusts actuator based on history and sensor data.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keeps running until explicitly uninstalled</a:t>
            </a:r>
          </a:p>
        </p:txBody>
      </p:sp>
      <p:pic>
        <p:nvPicPr>
          <p:cNvPr id="72709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825" y="3867150"/>
            <a:ext cx="4025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27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F5535D5-4B5C-9E47-BAB2-49A8903AB24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271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92850" y="1828800"/>
            <a:ext cx="281940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1828800"/>
            <a:ext cx="2819400" cy="434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1828800"/>
            <a:ext cx="28194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Natural evolution</a:t>
            </a:r>
            <a:endParaRPr lang="en-US" dirty="0"/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14684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800600"/>
            <a:ext cx="10668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800600"/>
            <a:ext cx="698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954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246B8F1-E65E-A64E-8228-10F9807A3A09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6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 idx="4294967295"/>
          </p:nvPr>
        </p:nvSpPr>
        <p:spPr>
          <a:xfrm>
            <a:off x="893763" y="106363"/>
            <a:ext cx="7358062" cy="866775"/>
          </a:xfrm>
        </p:spPr>
        <p:txBody>
          <a:bodyPr lIns="0" tIns="0" rIns="0" bIns="0"/>
          <a:lstStyle>
            <a:lvl1pPr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3400" dirty="0"/>
              <a:t>Direct Object-to</a:t>
            </a:r>
            <a:r>
              <a:rPr sz="3400" dirty="0" smtClean="0"/>
              <a:t>-</a:t>
            </a:r>
            <a:r>
              <a:rPr lang="en-US" sz="3400" dirty="0" smtClean="0"/>
              <a:t>o</a:t>
            </a:r>
            <a:r>
              <a:rPr sz="3400" dirty="0" smtClean="0"/>
              <a:t>bject </a:t>
            </a:r>
            <a:r>
              <a:rPr lang="en-US" sz="3400" dirty="0"/>
              <a:t>c</a:t>
            </a:r>
            <a:r>
              <a:rPr sz="3400" dirty="0" smtClean="0"/>
              <a:t>ommunication</a:t>
            </a:r>
            <a:endParaRPr sz="3400" dirty="0"/>
          </a:p>
        </p:txBody>
      </p:sp>
      <p:pic>
        <p:nvPicPr>
          <p:cNvPr id="73730" name="dropped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1982788"/>
            <a:ext cx="31877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3731" name="Shape 96"/>
          <p:cNvSpPr>
            <a:spLocks noChangeArrowheads="1"/>
          </p:cNvSpPr>
          <p:nvPr/>
        </p:nvSpPr>
        <p:spPr bwMode="auto">
          <a:xfrm>
            <a:off x="669925" y="1285875"/>
            <a:ext cx="7804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Goal: 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“</a:t>
            </a:r>
            <a:r>
              <a:rPr lang="en-US" altLang="ja-JP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object1.actuatorB = avg(object2.sensorC)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”</a:t>
            </a:r>
            <a:endParaRPr lang="en-US" sz="2500">
              <a:solidFill>
                <a:srgbClr val="00009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3732" name="Shape 97"/>
          <p:cNvSpPr>
            <a:spLocks noChangeArrowheads="1"/>
          </p:cNvSpPr>
          <p:nvPr/>
        </p:nvSpPr>
        <p:spPr bwMode="auto">
          <a:xfrm>
            <a:off x="369888" y="2027238"/>
            <a:ext cx="4416425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install a JS/Lua app into a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requests access to the network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initiates a pull session, pushing sensor data to a remote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Runs until explicitly uninstalled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Once installed, the system requires no central entity</a:t>
            </a:r>
          </a:p>
        </p:txBody>
      </p:sp>
      <p:sp>
        <p:nvSpPr>
          <p:cNvPr id="7373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E7B715-B3BE-7C4F-A4EA-C7C257972D6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73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37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C41BC2B-E158-214F-A0CC-F8538EF531A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UI: Visual programming</a:t>
            </a:r>
            <a:endParaRPr lang="en-US" dirty="0"/>
          </a:p>
        </p:txBody>
      </p:sp>
      <p:pic>
        <p:nvPicPr>
          <p:cNvPr id="74754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263" y="5430838"/>
            <a:ext cx="64674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5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763" y="1571625"/>
            <a:ext cx="19637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6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2705100"/>
            <a:ext cx="29321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7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3846513"/>
            <a:ext cx="2932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8" name="Shape 105"/>
          <p:cNvSpPr>
            <a:spLocks noChangeArrowheads="1"/>
          </p:cNvSpPr>
          <p:nvPr/>
        </p:nvSpPr>
        <p:spPr bwMode="auto">
          <a:xfrm>
            <a:off x="250825" y="1470025"/>
            <a:ext cx="512603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User-friendly UI for programming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Inspired by MIT Scratch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Blocks represent devices or programs on an application server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Different latch-socket shapes represent different types of data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Drag&amp;drop HTML UI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Suitable for simple add-hoc applications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391400" y="457200"/>
            <a:ext cx="1600200" cy="685800"/>
          </a:xfrm>
          <a:prstGeom prst="wedgeEllipseCallout">
            <a:avLst>
              <a:gd name="adj1" fmla="val -70227"/>
              <a:gd name="adj2" fmla="val 3919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in progress</a:t>
            </a:r>
          </a:p>
        </p:txBody>
      </p:sp>
      <p:sp>
        <p:nvSpPr>
          <p:cNvPr id="74760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F07CAB-A7BF-A147-A4F8-4C555645C32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476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476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528B1C8-6F86-4344-842D-35EF1C9C565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SECE </a:t>
            </a:r>
            <a:r>
              <a:rPr lang="en-US" dirty="0" smtClean="0">
                <a:ea typeface="+mj-ea"/>
                <a:cs typeface="+mj-cs"/>
              </a:rPr>
              <a:t>UI: web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1881188"/>
            <a:ext cx="3840163" cy="409416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1882775"/>
            <a:ext cx="3840162" cy="40941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7578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F424C34-A32B-3A44-AF4B-17DFA9F1288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57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F4FB6A0-6A4C-584D-BA1A-6FA28A95738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1021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2" name="ipad_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3810000"/>
            <a:ext cx="6477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3" name="Screen Shot 2014-06-23 at 1.22.58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4703763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04" name="Shape 111"/>
          <p:cNvSpPr>
            <a:spLocks noChangeArrowheads="1"/>
          </p:cNvSpPr>
          <p:nvPr/>
        </p:nvSpPr>
        <p:spPr bwMode="auto">
          <a:xfrm>
            <a:off x="152400" y="1371600"/>
            <a:ext cx="2971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Virtual JavaScript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Emulate physical devices in browser (buttons, LEDs, switches, gauges)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Create via drag&amp;drop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Customizable IoT control panels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Programmable in JavaScript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 UI: Programmable control panel</a:t>
            </a:r>
            <a:endParaRPr lang="en-US" dirty="0"/>
          </a:p>
        </p:txBody>
      </p:sp>
      <p:sp>
        <p:nvSpPr>
          <p:cNvPr id="7680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7595B4-21E6-4946-97C9-A240E455CC5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8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68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42A2AA-4EF9-A54B-BAAD-A44704E8C4E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smart object cloud</a:t>
            </a:r>
            <a:endParaRPr lang="en-US" dirty="0"/>
          </a:p>
        </p:txBody>
      </p:sp>
      <p:pic>
        <p:nvPicPr>
          <p:cNvPr id="7782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3" y="1296988"/>
            <a:ext cx="31337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27" name="Shape 115"/>
          <p:cNvSpPr>
            <a:spLocks noChangeArrowheads="1"/>
          </p:cNvSpPr>
          <p:nvPr/>
        </p:nvSpPr>
        <p:spPr bwMode="auto">
          <a:xfrm>
            <a:off x="263525" y="1470025"/>
            <a:ext cx="45370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IPv6 overlay network architecture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Automatic tunnel links setup by router nodes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Spans multiple networks and sites of a SECE user (home office)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Supports shared local links (can coexist with other networks)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Similar to an IPv6 VPN</a:t>
            </a:r>
          </a:p>
        </p:txBody>
      </p:sp>
      <p:pic>
        <p:nvPicPr>
          <p:cNvPr id="77828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63" y="4217988"/>
            <a:ext cx="18827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29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513" y="4298950"/>
            <a:ext cx="234791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3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A6FBE2-4564-C44C-B189-357EFEBBDE5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8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78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91002DB-1CD4-D240-B7E2-C66522D2C68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 naming (in progress)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0DCCBE-D081-F24A-B2DE-D21E637B99C1}" type="datetime1">
              <a:rPr lang="en-US" smtClean="0"/>
              <a:pPr>
                <a:defRPr/>
              </a:pPr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2118"/>
              </p:ext>
            </p:extLst>
          </p:nvPr>
        </p:nvGraphicFramePr>
        <p:xfrm>
          <a:off x="609600" y="2667000"/>
          <a:ext cx="8153400" cy="266699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286000"/>
                <a:gridCol w="2514600"/>
                <a:gridCol w="3352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 hardware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 replaced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 address or UUID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 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owner or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://nest42.pseg.com/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Logical</a:t>
                      </a:r>
                      <a:r>
                        <a:rPr lang="en-US" baseline="0" dirty="0" smtClean="0"/>
                        <a:t> 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</a:t>
                      </a:r>
                      <a:r>
                        <a:rPr lang="en-US" dirty="0" err="1" smtClean="0"/>
                        <a:t>co.kitchen.schulzrinne.org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constant (may not exist or may have multiple instances)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</a:t>
                      </a:r>
                      <a:r>
                        <a:rPr lang="en-US" dirty="0" err="1" smtClean="0"/>
                        <a:t>cn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err="1" smtClean="0"/>
                        <a:t>us;pr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err="1" smtClean="0"/>
                        <a:t>nj;type</a:t>
                      </a:r>
                      <a:r>
                        <a:rPr lang="en-US" dirty="0" smtClean="0"/>
                        <a:t>=smoke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157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Semantic naming</a:t>
            </a:r>
            <a:endParaRPr lang="en-US" dirty="0"/>
          </a:p>
        </p:txBody>
      </p:sp>
      <p:sp>
        <p:nvSpPr>
          <p:cNvPr id="120" name="Shape 120"/>
          <p:cNvSpPr>
            <a:spLocks noGrp="1"/>
          </p:cNvSpPr>
          <p:nvPr>
            <p:ph type="body" idx="4294967295"/>
          </p:nvPr>
        </p:nvSpPr>
        <p:spPr>
          <a:xfrm>
            <a:off x="228600" y="1604963"/>
            <a:ext cx="3352800" cy="4706937"/>
          </a:xfrm>
        </p:spPr>
        <p:txBody>
          <a:bodyPr lIns="32145" tIns="32145" rIns="32145" bIns="32145"/>
          <a:lstStyle/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K</a:t>
            </a:r>
            <a:r>
              <a:rPr sz="2000" dirty="0" smtClean="0"/>
              <a:t>nowledge base</a:t>
            </a:r>
            <a:endParaRPr lang="en-US" sz="20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abstract </a:t>
            </a:r>
            <a:r>
              <a:rPr sz="1600" dirty="0"/>
              <a:t>representations of </a:t>
            </a:r>
            <a:r>
              <a:rPr sz="1600" dirty="0" smtClean="0"/>
              <a:t>objects</a:t>
            </a:r>
            <a:endParaRPr lang="en-US" sz="1600" dirty="0" smtClean="0"/>
          </a:p>
          <a:p>
            <a:pPr marL="786368" lvl="2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400" dirty="0" smtClean="0"/>
              <a:t>sensors</a:t>
            </a:r>
            <a:r>
              <a:rPr sz="1400" dirty="0"/>
              <a:t>, actuators, </a:t>
            </a:r>
            <a:r>
              <a:rPr sz="1400" dirty="0" smtClean="0"/>
              <a:t>appliances</a:t>
            </a:r>
            <a:endParaRPr lang="en-US" sz="14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human </a:t>
            </a:r>
            <a:r>
              <a:rPr sz="1600" dirty="0"/>
              <a:t>readable query </a:t>
            </a:r>
            <a:r>
              <a:rPr sz="1600" dirty="0" smtClean="0"/>
              <a:t>language</a:t>
            </a:r>
            <a:endParaRPr sz="1600" dirty="0"/>
          </a:p>
          <a:p>
            <a:pPr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O</a:t>
            </a:r>
            <a:r>
              <a:rPr sz="2000" dirty="0" smtClean="0"/>
              <a:t>bjects </a:t>
            </a:r>
            <a:r>
              <a:rPr sz="2000" dirty="0"/>
              <a:t>can be </a:t>
            </a:r>
            <a:r>
              <a:rPr sz="2000" dirty="0" smtClean="0"/>
              <a:t>referenced</a:t>
            </a:r>
            <a:endParaRPr lang="en-US" sz="20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</a:t>
            </a:r>
            <a:r>
              <a:rPr sz="1600" dirty="0"/>
              <a:t>unique </a:t>
            </a:r>
            <a:r>
              <a:rPr sz="1600" dirty="0" smtClean="0"/>
              <a:t>IDs</a:t>
            </a:r>
            <a:endParaRPr lang="en-US" sz="16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properties </a:t>
            </a:r>
            <a:r>
              <a:rPr sz="1600" dirty="0"/>
              <a:t>or context (e.g., location, point of network attachment)</a:t>
            </a:r>
          </a:p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 smtClean="0"/>
              <a:t>Unlike SQL, </a:t>
            </a:r>
            <a:r>
              <a:rPr lang="en-US" sz="2000" dirty="0"/>
              <a:t>s</a:t>
            </a:r>
            <a:r>
              <a:rPr sz="2000" dirty="0" smtClean="0"/>
              <a:t>emantic </a:t>
            </a:r>
            <a:r>
              <a:rPr lang="en-US" sz="2000" dirty="0"/>
              <a:t>n</a:t>
            </a:r>
            <a:r>
              <a:rPr sz="2000" dirty="0" smtClean="0"/>
              <a:t>ame </a:t>
            </a:r>
            <a:r>
              <a:rPr lang="en-US" sz="2000" dirty="0"/>
              <a:t>r</a:t>
            </a:r>
            <a:r>
              <a:rPr sz="2000" dirty="0" smtClean="0"/>
              <a:t>esolver </a:t>
            </a:r>
            <a:r>
              <a:rPr lang="en-US" sz="2000" dirty="0" smtClean="0"/>
              <a:t>can </a:t>
            </a:r>
            <a:r>
              <a:rPr sz="2000" dirty="0" smtClean="0"/>
              <a:t>infer </a:t>
            </a:r>
            <a:r>
              <a:rPr sz="2000" dirty="0"/>
              <a:t>new </a:t>
            </a:r>
            <a:r>
              <a:rPr sz="2000" dirty="0" smtClean="0"/>
              <a:t>information</a:t>
            </a:r>
            <a:endParaRPr sz="2000" dirty="0"/>
          </a:p>
          <a:p>
            <a:pPr marL="517144" lvl="1" indent="-198901" defTabSz="636485">
              <a:lnSpc>
                <a:spcPct val="80000"/>
              </a:lnSpc>
              <a:spcBef>
                <a:spcPts val="281"/>
              </a:spcBef>
              <a:defRPr sz="1800"/>
            </a:pPr>
            <a:r>
              <a:rPr lang="en-US" sz="1800" dirty="0"/>
              <a:t>q</a:t>
            </a:r>
            <a:r>
              <a:rPr sz="1800" dirty="0" smtClean="0"/>
              <a:t>ueries </a:t>
            </a:r>
            <a:r>
              <a:rPr sz="1800" dirty="0"/>
              <a:t>return results </a:t>
            </a:r>
            <a:r>
              <a:rPr lang="en-US" sz="1800" dirty="0" smtClean="0"/>
              <a:t>incorporating </a:t>
            </a:r>
            <a:r>
              <a:rPr sz="1800" dirty="0" smtClean="0"/>
              <a:t>the </a:t>
            </a:r>
            <a:r>
              <a:rPr sz="1800" dirty="0"/>
              <a:t>inferred </a:t>
            </a:r>
            <a:r>
              <a:rPr sz="1800" dirty="0" smtClean="0"/>
              <a:t>information</a:t>
            </a:r>
            <a:endParaRPr sz="1800" dirty="0"/>
          </a:p>
        </p:txBody>
      </p:sp>
      <p:pic>
        <p:nvPicPr>
          <p:cNvPr id="7885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138" y="1738313"/>
            <a:ext cx="54181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8852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CADE65-1F94-8C4F-B4B1-B76254CCB75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885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88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8898125-8F97-B44C-952D-5789CA4F0E7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125"/>
          <p:cNvGrpSpPr>
            <a:grpSpLocks/>
          </p:cNvGrpSpPr>
          <p:nvPr/>
        </p:nvGrpSpPr>
        <p:grpSpPr bwMode="auto">
          <a:xfrm>
            <a:off x="2051050" y="2105025"/>
            <a:ext cx="865188" cy="504825"/>
            <a:chOff x="0" y="-1"/>
            <a:chExt cx="1228937" cy="716881"/>
          </a:xfrm>
        </p:grpSpPr>
        <p:sp>
          <p:nvSpPr>
            <p:cNvPr id="79933" name="Shape 123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34" name="Shape 124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Board</a:t>
              </a:r>
            </a:p>
          </p:txBody>
        </p:sp>
      </p:grpSp>
      <p:grpSp>
        <p:nvGrpSpPr>
          <p:cNvPr id="79874" name="Group 128"/>
          <p:cNvGrpSpPr>
            <a:grpSpLocks/>
          </p:cNvGrpSpPr>
          <p:nvPr/>
        </p:nvGrpSpPr>
        <p:grpSpPr bwMode="auto">
          <a:xfrm>
            <a:off x="2124075" y="3186113"/>
            <a:ext cx="719138" cy="358775"/>
            <a:chOff x="0" y="0"/>
            <a:chExt cx="1024114" cy="512057"/>
          </a:xfrm>
        </p:grpSpPr>
        <p:sp>
          <p:nvSpPr>
            <p:cNvPr id="79931" name="Shape 126"/>
            <p:cNvSpPr>
              <a:spLocks noChangeArrowheads="1"/>
            </p:cNvSpPr>
            <p:nvPr/>
          </p:nvSpPr>
          <p:spPr bwMode="auto">
            <a:xfrm>
              <a:off x="0" y="0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32" name="Shape 127"/>
            <p:cNvSpPr>
              <a:spLocks noChangeArrowheads="1"/>
            </p:cNvSpPr>
            <p:nvPr/>
          </p:nvSpPr>
          <p:spPr bwMode="auto">
            <a:xfrm>
              <a:off x="24996" y="53216"/>
              <a:ext cx="974121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RasPi01</a:t>
              </a:r>
            </a:p>
          </p:txBody>
        </p:sp>
      </p:grpSp>
      <p:grpSp>
        <p:nvGrpSpPr>
          <p:cNvPr id="79875" name="Group 131"/>
          <p:cNvGrpSpPr>
            <a:grpSpLocks/>
          </p:cNvGrpSpPr>
          <p:nvPr/>
        </p:nvGrpSpPr>
        <p:grpSpPr bwMode="auto">
          <a:xfrm>
            <a:off x="2447925" y="2609850"/>
            <a:ext cx="71438" cy="576263"/>
            <a:chOff x="0" y="0"/>
            <a:chExt cx="102411" cy="819291"/>
          </a:xfrm>
        </p:grpSpPr>
        <p:sp>
          <p:nvSpPr>
            <p:cNvPr id="79929" name="Shape 129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30" name="Shape 130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76" name="Group 134"/>
          <p:cNvGrpSpPr>
            <a:grpSpLocks/>
          </p:cNvGrpSpPr>
          <p:nvPr/>
        </p:nvGrpSpPr>
        <p:grpSpPr bwMode="auto">
          <a:xfrm>
            <a:off x="611188" y="4365625"/>
            <a:ext cx="865187" cy="503238"/>
            <a:chOff x="0" y="-1"/>
            <a:chExt cx="1228937" cy="716881"/>
          </a:xfrm>
        </p:grpSpPr>
        <p:sp>
          <p:nvSpPr>
            <p:cNvPr id="79927" name="Shape 132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28" name="Shape 133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SoC</a:t>
              </a:r>
            </a:p>
          </p:txBody>
        </p:sp>
      </p:grpSp>
      <p:grpSp>
        <p:nvGrpSpPr>
          <p:cNvPr id="79877" name="Group 137"/>
          <p:cNvGrpSpPr>
            <a:grpSpLocks/>
          </p:cNvGrpSpPr>
          <p:nvPr/>
        </p:nvGrpSpPr>
        <p:grpSpPr bwMode="auto">
          <a:xfrm>
            <a:off x="1187450" y="5300663"/>
            <a:ext cx="1368425" cy="360362"/>
            <a:chOff x="0" y="0"/>
            <a:chExt cx="1945817" cy="512057"/>
          </a:xfrm>
        </p:grpSpPr>
        <p:sp>
          <p:nvSpPr>
            <p:cNvPr id="79925" name="Shape 135"/>
            <p:cNvSpPr>
              <a:spLocks noChangeArrowheads="1"/>
            </p:cNvSpPr>
            <p:nvPr/>
          </p:nvSpPr>
          <p:spPr bwMode="auto">
            <a:xfrm>
              <a:off x="0" y="0"/>
              <a:ext cx="1945817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26" name="Shape 136"/>
            <p:cNvSpPr>
              <a:spLocks noChangeArrowheads="1"/>
            </p:cNvSpPr>
            <p:nvPr/>
          </p:nvSpPr>
          <p:spPr bwMode="auto">
            <a:xfrm>
              <a:off x="24997" y="53216"/>
              <a:ext cx="1895824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BCM2835-RasPi01</a:t>
              </a:r>
            </a:p>
          </p:txBody>
        </p:sp>
      </p:grpSp>
      <p:grpSp>
        <p:nvGrpSpPr>
          <p:cNvPr id="79878" name="Group 140"/>
          <p:cNvGrpSpPr>
            <a:grpSpLocks/>
          </p:cNvGrpSpPr>
          <p:nvPr/>
        </p:nvGrpSpPr>
        <p:grpSpPr bwMode="auto">
          <a:xfrm>
            <a:off x="1008063" y="4868863"/>
            <a:ext cx="71437" cy="576262"/>
            <a:chOff x="0" y="0"/>
            <a:chExt cx="102411" cy="819291"/>
          </a:xfrm>
        </p:grpSpPr>
        <p:sp>
          <p:nvSpPr>
            <p:cNvPr id="79923" name="Shape 138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24" name="Shape 139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79" name="Group 143"/>
          <p:cNvGrpSpPr>
            <a:grpSpLocks/>
          </p:cNvGrpSpPr>
          <p:nvPr/>
        </p:nvGrpSpPr>
        <p:grpSpPr bwMode="auto">
          <a:xfrm>
            <a:off x="3851275" y="404813"/>
            <a:ext cx="865188" cy="503237"/>
            <a:chOff x="0" y="-1"/>
            <a:chExt cx="1228937" cy="716881"/>
          </a:xfrm>
        </p:grpSpPr>
        <p:sp>
          <p:nvSpPr>
            <p:cNvPr id="79921" name="Shape 141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22" name="Shape 142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Room</a:t>
              </a:r>
            </a:p>
          </p:txBody>
        </p:sp>
      </p:grpSp>
      <p:grpSp>
        <p:nvGrpSpPr>
          <p:cNvPr id="79880" name="Group 146"/>
          <p:cNvGrpSpPr>
            <a:grpSpLocks/>
          </p:cNvGrpSpPr>
          <p:nvPr/>
        </p:nvGrpSpPr>
        <p:grpSpPr bwMode="auto">
          <a:xfrm>
            <a:off x="3995738" y="1484313"/>
            <a:ext cx="576262" cy="360362"/>
            <a:chOff x="0" y="0"/>
            <a:chExt cx="819292" cy="512057"/>
          </a:xfrm>
        </p:grpSpPr>
        <p:sp>
          <p:nvSpPr>
            <p:cNvPr id="79919" name="Shape 144"/>
            <p:cNvSpPr>
              <a:spLocks noChangeArrowheads="1"/>
            </p:cNvSpPr>
            <p:nvPr/>
          </p:nvSpPr>
          <p:spPr bwMode="auto">
            <a:xfrm>
              <a:off x="0" y="0"/>
              <a:ext cx="819292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20" name="Shape 145"/>
            <p:cNvSpPr>
              <a:spLocks noChangeArrowheads="1"/>
            </p:cNvSpPr>
            <p:nvPr/>
          </p:nvSpPr>
          <p:spPr bwMode="auto">
            <a:xfrm>
              <a:off x="24996" y="53216"/>
              <a:ext cx="769299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7lw2</a:t>
              </a:r>
            </a:p>
          </p:txBody>
        </p:sp>
      </p:grpSp>
      <p:grpSp>
        <p:nvGrpSpPr>
          <p:cNvPr id="79881" name="Group 149"/>
          <p:cNvGrpSpPr>
            <a:grpSpLocks/>
          </p:cNvGrpSpPr>
          <p:nvPr/>
        </p:nvGrpSpPr>
        <p:grpSpPr bwMode="auto">
          <a:xfrm>
            <a:off x="4248150" y="908050"/>
            <a:ext cx="71438" cy="576263"/>
            <a:chOff x="0" y="0"/>
            <a:chExt cx="102411" cy="819291"/>
          </a:xfrm>
        </p:grpSpPr>
        <p:sp>
          <p:nvSpPr>
            <p:cNvPr id="79917" name="Shape 147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18" name="Shape 148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82" name="Group 152"/>
          <p:cNvGrpSpPr>
            <a:grpSpLocks/>
          </p:cNvGrpSpPr>
          <p:nvPr/>
        </p:nvGrpSpPr>
        <p:grpSpPr bwMode="auto">
          <a:xfrm>
            <a:off x="4211638" y="2708275"/>
            <a:ext cx="865187" cy="504825"/>
            <a:chOff x="0" y="-1"/>
            <a:chExt cx="1228937" cy="716881"/>
          </a:xfrm>
        </p:grpSpPr>
        <p:sp>
          <p:nvSpPr>
            <p:cNvPr id="79915" name="Shape 150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16" name="Shape 151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USB</a:t>
              </a:r>
            </a:p>
          </p:txBody>
        </p:sp>
      </p:grpSp>
      <p:grpSp>
        <p:nvGrpSpPr>
          <p:cNvPr id="79883" name="Group 155"/>
          <p:cNvGrpSpPr>
            <a:grpSpLocks/>
          </p:cNvGrpSpPr>
          <p:nvPr/>
        </p:nvGrpSpPr>
        <p:grpSpPr bwMode="auto">
          <a:xfrm>
            <a:off x="4284663" y="3749675"/>
            <a:ext cx="719137" cy="438150"/>
            <a:chOff x="0" y="-34692"/>
            <a:chExt cx="1024114" cy="624485"/>
          </a:xfrm>
        </p:grpSpPr>
        <p:sp>
          <p:nvSpPr>
            <p:cNvPr id="79913" name="Shape 153"/>
            <p:cNvSpPr>
              <a:spLocks noChangeArrowheads="1"/>
            </p:cNvSpPr>
            <p:nvPr/>
          </p:nvSpPr>
          <p:spPr bwMode="auto">
            <a:xfrm>
              <a:off x="0" y="21522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14" name="Shape 154"/>
            <p:cNvSpPr>
              <a:spLocks noChangeArrowheads="1"/>
            </p:cNvSpPr>
            <p:nvPr/>
          </p:nvSpPr>
          <p:spPr bwMode="auto">
            <a:xfrm>
              <a:off x="24996" y="-34692"/>
              <a:ext cx="974121" cy="6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USB1-RasPi01</a:t>
              </a:r>
            </a:p>
          </p:txBody>
        </p:sp>
      </p:grpSp>
      <p:grpSp>
        <p:nvGrpSpPr>
          <p:cNvPr id="79884" name="Group 158"/>
          <p:cNvGrpSpPr>
            <a:grpSpLocks/>
          </p:cNvGrpSpPr>
          <p:nvPr/>
        </p:nvGrpSpPr>
        <p:grpSpPr bwMode="auto">
          <a:xfrm>
            <a:off x="4608513" y="3213100"/>
            <a:ext cx="71437" cy="576263"/>
            <a:chOff x="0" y="0"/>
            <a:chExt cx="102411" cy="819291"/>
          </a:xfrm>
        </p:grpSpPr>
        <p:sp>
          <p:nvSpPr>
            <p:cNvPr id="79911" name="Shape 15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12" name="Shape 15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79885" name="Shape 159"/>
          <p:cNvSpPr>
            <a:spLocks noChangeShapeType="1"/>
          </p:cNvSpPr>
          <p:nvPr/>
        </p:nvSpPr>
        <p:spPr bwMode="auto">
          <a:xfrm>
            <a:off x="1042988" y="5445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endParaRPr lang="en-US"/>
          </a:p>
        </p:txBody>
      </p:sp>
      <p:sp>
        <p:nvSpPr>
          <p:cNvPr id="79886" name="Shape 160"/>
          <p:cNvSpPr>
            <a:spLocks/>
          </p:cNvSpPr>
          <p:nvPr/>
        </p:nvSpPr>
        <p:spPr bwMode="auto">
          <a:xfrm rot="18540828" flipH="1">
            <a:off x="2343944" y="2245519"/>
            <a:ext cx="1871663" cy="206375"/>
          </a:xfrm>
          <a:custGeom>
            <a:avLst/>
            <a:gdLst>
              <a:gd name="T0" fmla="*/ 2147483647 w 21600"/>
              <a:gd name="T1" fmla="*/ 865555725 h 21600"/>
              <a:gd name="T2" fmla="*/ 2147483647 w 21600"/>
              <a:gd name="T3" fmla="*/ 865555725 h 21600"/>
              <a:gd name="T4" fmla="*/ 2147483647 w 21600"/>
              <a:gd name="T5" fmla="*/ 865555725 h 21600"/>
              <a:gd name="T6" fmla="*/ 2147483647 w 21600"/>
              <a:gd name="T7" fmla="*/ 86555572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87" name="Shape 161"/>
          <p:cNvSpPr>
            <a:spLocks noChangeArrowheads="1"/>
          </p:cNvSpPr>
          <p:nvPr/>
        </p:nvSpPr>
        <p:spPr bwMode="auto">
          <a:xfrm rot="-2490152">
            <a:off x="2840038" y="1822450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79888" name="Shape 162"/>
          <p:cNvSpPr>
            <a:spLocks/>
          </p:cNvSpPr>
          <p:nvPr/>
        </p:nvSpPr>
        <p:spPr bwMode="auto">
          <a:xfrm rot="5604921" flipH="1">
            <a:off x="1517650" y="4386263"/>
            <a:ext cx="1684337" cy="46038"/>
          </a:xfrm>
          <a:custGeom>
            <a:avLst/>
            <a:gdLst>
              <a:gd name="T0" fmla="*/ 2147483647 w 21600"/>
              <a:gd name="T1" fmla="*/ 471772 h 21600"/>
              <a:gd name="T2" fmla="*/ 2147483647 w 21600"/>
              <a:gd name="T3" fmla="*/ 471772 h 21600"/>
              <a:gd name="T4" fmla="*/ 2147483647 w 21600"/>
              <a:gd name="T5" fmla="*/ 471772 h 21600"/>
              <a:gd name="T6" fmla="*/ 2147483647 w 21600"/>
              <a:gd name="T7" fmla="*/ 47177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89" name="Shape 163"/>
          <p:cNvSpPr>
            <a:spLocks noChangeArrowheads="1"/>
          </p:cNvSpPr>
          <p:nvPr/>
        </p:nvSpPr>
        <p:spPr bwMode="auto">
          <a:xfrm rot="5400000">
            <a:off x="1945482" y="434578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hasSoC</a:t>
            </a:r>
          </a:p>
        </p:txBody>
      </p:sp>
      <p:sp>
        <p:nvSpPr>
          <p:cNvPr id="79890" name="Shape 164"/>
          <p:cNvSpPr>
            <a:spLocks/>
          </p:cNvSpPr>
          <p:nvPr/>
        </p:nvSpPr>
        <p:spPr bwMode="auto">
          <a:xfrm rot="1347123" flipH="1">
            <a:off x="2816225" y="3479800"/>
            <a:ext cx="1516063" cy="84138"/>
          </a:xfrm>
          <a:custGeom>
            <a:avLst/>
            <a:gdLst>
              <a:gd name="T0" fmla="*/ 2147483647 w 21600"/>
              <a:gd name="T1" fmla="*/ 9812699 h 21600"/>
              <a:gd name="T2" fmla="*/ 2147483647 w 21600"/>
              <a:gd name="T3" fmla="*/ 9812699 h 21600"/>
              <a:gd name="T4" fmla="*/ 2147483647 w 21600"/>
              <a:gd name="T5" fmla="*/ 9812699 h 21600"/>
              <a:gd name="T6" fmla="*/ 2147483647 w 21600"/>
              <a:gd name="T7" fmla="*/ 981269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91" name="Shape 165"/>
          <p:cNvSpPr>
            <a:spLocks noChangeArrowheads="1"/>
          </p:cNvSpPr>
          <p:nvPr/>
        </p:nvSpPr>
        <p:spPr bwMode="auto">
          <a:xfrm rot="1301581">
            <a:off x="3148013" y="328453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hasConnector</a:t>
            </a:r>
          </a:p>
        </p:txBody>
      </p:sp>
      <p:grpSp>
        <p:nvGrpSpPr>
          <p:cNvPr id="79892" name="Group 168"/>
          <p:cNvGrpSpPr>
            <a:grpSpLocks/>
          </p:cNvGrpSpPr>
          <p:nvPr/>
        </p:nvGrpSpPr>
        <p:grpSpPr bwMode="auto">
          <a:xfrm>
            <a:off x="6156325" y="4076700"/>
            <a:ext cx="1008063" cy="504825"/>
            <a:chOff x="-1" y="-1"/>
            <a:chExt cx="1433761" cy="716881"/>
          </a:xfrm>
        </p:grpSpPr>
        <p:sp>
          <p:nvSpPr>
            <p:cNvPr id="79909" name="Shape 166"/>
            <p:cNvSpPr>
              <a:spLocks/>
            </p:cNvSpPr>
            <p:nvPr/>
          </p:nvSpPr>
          <p:spPr bwMode="auto">
            <a:xfrm>
              <a:off x="-1" y="-1"/>
              <a:ext cx="1433761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10" name="Shape 167"/>
            <p:cNvSpPr>
              <a:spLocks noChangeArrowheads="1"/>
            </p:cNvSpPr>
            <p:nvPr/>
          </p:nvSpPr>
          <p:spPr bwMode="auto">
            <a:xfrm>
              <a:off x="209970" y="144685"/>
              <a:ext cx="1013821" cy="42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Camera</a:t>
              </a:r>
            </a:p>
          </p:txBody>
        </p:sp>
      </p:grpSp>
      <p:grpSp>
        <p:nvGrpSpPr>
          <p:cNvPr id="79893" name="Group 171"/>
          <p:cNvGrpSpPr>
            <a:grpSpLocks/>
          </p:cNvGrpSpPr>
          <p:nvPr/>
        </p:nvGrpSpPr>
        <p:grpSpPr bwMode="auto">
          <a:xfrm>
            <a:off x="6084888" y="5157788"/>
            <a:ext cx="1150937" cy="358775"/>
            <a:chOff x="0" y="0"/>
            <a:chExt cx="1638583" cy="512057"/>
          </a:xfrm>
        </p:grpSpPr>
        <p:sp>
          <p:nvSpPr>
            <p:cNvPr id="79907" name="Shape 169"/>
            <p:cNvSpPr>
              <a:spLocks noChangeArrowheads="1"/>
            </p:cNvSpPr>
            <p:nvPr/>
          </p:nvSpPr>
          <p:spPr bwMode="auto">
            <a:xfrm>
              <a:off x="0" y="0"/>
              <a:ext cx="1638583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08" name="Shape 170"/>
            <p:cNvSpPr>
              <a:spLocks noChangeArrowheads="1"/>
            </p:cNvSpPr>
            <p:nvPr/>
          </p:nvSpPr>
          <p:spPr bwMode="auto">
            <a:xfrm>
              <a:off x="24996" y="53216"/>
              <a:ext cx="1588590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SecurityCam01</a:t>
              </a:r>
            </a:p>
          </p:txBody>
        </p:sp>
      </p:grpSp>
      <p:grpSp>
        <p:nvGrpSpPr>
          <p:cNvPr id="79894" name="Group 174"/>
          <p:cNvGrpSpPr>
            <a:grpSpLocks/>
          </p:cNvGrpSpPr>
          <p:nvPr/>
        </p:nvGrpSpPr>
        <p:grpSpPr bwMode="auto">
          <a:xfrm>
            <a:off x="6624638" y="4581525"/>
            <a:ext cx="71437" cy="576263"/>
            <a:chOff x="0" y="0"/>
            <a:chExt cx="102411" cy="819291"/>
          </a:xfrm>
        </p:grpSpPr>
        <p:sp>
          <p:nvSpPr>
            <p:cNvPr id="79905" name="Shape 172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06" name="Shape 173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79895" name="Shape 175"/>
          <p:cNvSpPr>
            <a:spLocks/>
          </p:cNvSpPr>
          <p:nvPr/>
        </p:nvSpPr>
        <p:spPr bwMode="auto">
          <a:xfrm rot="2540303" flipH="1">
            <a:off x="4768850" y="4570413"/>
            <a:ext cx="1552575" cy="117475"/>
          </a:xfrm>
          <a:custGeom>
            <a:avLst/>
            <a:gdLst>
              <a:gd name="T0" fmla="*/ 2147483647 w 21600"/>
              <a:gd name="T1" fmla="*/ 51235965 h 21600"/>
              <a:gd name="T2" fmla="*/ 2147483647 w 21600"/>
              <a:gd name="T3" fmla="*/ 51235965 h 21600"/>
              <a:gd name="T4" fmla="*/ 2147483647 w 21600"/>
              <a:gd name="T5" fmla="*/ 51235965 h 21600"/>
              <a:gd name="T6" fmla="*/ 2147483647 w 21600"/>
              <a:gd name="T7" fmla="*/ 5123596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176" name="Shape 176"/>
          <p:cNvSpPr/>
          <p:nvPr/>
        </p:nvSpPr>
        <p:spPr>
          <a:xfrm>
            <a:off x="165100" y="2878138"/>
            <a:ext cx="1655763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webcam_port: 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8080</a:t>
            </a:r>
          </a:p>
        </p:txBody>
      </p:sp>
      <p:sp>
        <p:nvSpPr>
          <p:cNvPr id="79897" name="Shape 177"/>
          <p:cNvSpPr>
            <a:spLocks noChangeArrowheads="1"/>
          </p:cNvSpPr>
          <p:nvPr/>
        </p:nvSpPr>
        <p:spPr bwMode="auto">
          <a:xfrm>
            <a:off x="1547813" y="5661025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79898" name="Shape 178"/>
          <p:cNvSpPr>
            <a:spLocks noChangeArrowheads="1"/>
          </p:cNvSpPr>
          <p:nvPr/>
        </p:nvSpPr>
        <p:spPr bwMode="auto">
          <a:xfrm>
            <a:off x="1547813" y="5805488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cs typeface="Calibri" charset="0"/>
                <a:sym typeface="Calibri" charset="0"/>
              </a:rPr>
              <a:t>ARM1176JZFS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79899" name="Shape 179"/>
          <p:cNvSpPr>
            <a:spLocks noChangeArrowheads="1"/>
          </p:cNvSpPr>
          <p:nvPr/>
        </p:nvSpPr>
        <p:spPr bwMode="auto">
          <a:xfrm rot="2193646">
            <a:off x="4867275" y="4335463"/>
            <a:ext cx="1455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attachedToConnector</a:t>
            </a:r>
          </a:p>
        </p:txBody>
      </p:sp>
      <p:sp>
        <p:nvSpPr>
          <p:cNvPr id="180" name="Shape 180"/>
          <p:cNvSpPr/>
          <p:nvPr/>
        </p:nvSpPr>
        <p:spPr>
          <a:xfrm>
            <a:off x="152400" y="2667000"/>
            <a:ext cx="1828800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URL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: http://raspi.local</a:t>
            </a:r>
          </a:p>
        </p:txBody>
      </p:sp>
      <p:sp>
        <p:nvSpPr>
          <p:cNvPr id="181" name="Shape 181"/>
          <p:cNvSpPr/>
          <p:nvPr/>
        </p:nvSpPr>
        <p:spPr>
          <a:xfrm>
            <a:off x="228600" y="2438400"/>
            <a:ext cx="1595438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MAC: 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B8:27:EB:FE:10:A2</a:t>
            </a:r>
          </a:p>
        </p:txBody>
      </p:sp>
      <p:sp>
        <p:nvSpPr>
          <p:cNvPr id="7990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52F442A-429B-9E4B-A16B-793D7DFC1CE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990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99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8E5A9FA-85CA-294E-846F-CB106AF3EA6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85"/>
          <p:cNvGrpSpPr>
            <a:grpSpLocks/>
          </p:cNvGrpSpPr>
          <p:nvPr/>
        </p:nvGrpSpPr>
        <p:grpSpPr bwMode="auto">
          <a:xfrm>
            <a:off x="2051050" y="2105025"/>
            <a:ext cx="865188" cy="504825"/>
            <a:chOff x="0" y="-1"/>
            <a:chExt cx="1228937" cy="716881"/>
          </a:xfrm>
        </p:grpSpPr>
        <p:sp>
          <p:nvSpPr>
            <p:cNvPr id="80985" name="Shape 183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86" name="Shape 184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Board</a:t>
              </a:r>
            </a:p>
          </p:txBody>
        </p:sp>
      </p:grpSp>
      <p:grpSp>
        <p:nvGrpSpPr>
          <p:cNvPr id="80898" name="Group 188"/>
          <p:cNvGrpSpPr>
            <a:grpSpLocks/>
          </p:cNvGrpSpPr>
          <p:nvPr/>
        </p:nvGrpSpPr>
        <p:grpSpPr bwMode="auto">
          <a:xfrm>
            <a:off x="2124075" y="3186113"/>
            <a:ext cx="719138" cy="358775"/>
            <a:chOff x="0" y="0"/>
            <a:chExt cx="1024114" cy="512057"/>
          </a:xfrm>
        </p:grpSpPr>
        <p:sp>
          <p:nvSpPr>
            <p:cNvPr id="80983" name="Shape 186"/>
            <p:cNvSpPr>
              <a:spLocks noChangeArrowheads="1"/>
            </p:cNvSpPr>
            <p:nvPr/>
          </p:nvSpPr>
          <p:spPr bwMode="auto">
            <a:xfrm>
              <a:off x="0" y="0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84" name="Shape 187"/>
            <p:cNvSpPr>
              <a:spLocks noChangeArrowheads="1"/>
            </p:cNvSpPr>
            <p:nvPr/>
          </p:nvSpPr>
          <p:spPr bwMode="auto">
            <a:xfrm>
              <a:off x="24996" y="53216"/>
              <a:ext cx="974121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RasPi01</a:t>
              </a:r>
            </a:p>
          </p:txBody>
        </p:sp>
      </p:grpSp>
      <p:grpSp>
        <p:nvGrpSpPr>
          <p:cNvPr id="80899" name="Group 191"/>
          <p:cNvGrpSpPr>
            <a:grpSpLocks/>
          </p:cNvGrpSpPr>
          <p:nvPr/>
        </p:nvGrpSpPr>
        <p:grpSpPr bwMode="auto">
          <a:xfrm>
            <a:off x="2447925" y="2609850"/>
            <a:ext cx="71438" cy="576263"/>
            <a:chOff x="0" y="0"/>
            <a:chExt cx="102411" cy="819291"/>
          </a:xfrm>
        </p:grpSpPr>
        <p:sp>
          <p:nvSpPr>
            <p:cNvPr id="80981" name="Shape 189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82" name="Shape 190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0" name="Group 194"/>
          <p:cNvGrpSpPr>
            <a:grpSpLocks/>
          </p:cNvGrpSpPr>
          <p:nvPr/>
        </p:nvGrpSpPr>
        <p:grpSpPr bwMode="auto">
          <a:xfrm>
            <a:off x="611188" y="4365625"/>
            <a:ext cx="865187" cy="503238"/>
            <a:chOff x="0" y="-1"/>
            <a:chExt cx="1228937" cy="716881"/>
          </a:xfrm>
        </p:grpSpPr>
        <p:sp>
          <p:nvSpPr>
            <p:cNvPr id="80979" name="Shape 192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80" name="Shape 193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SoC</a:t>
              </a:r>
            </a:p>
          </p:txBody>
        </p:sp>
      </p:grpSp>
      <p:grpSp>
        <p:nvGrpSpPr>
          <p:cNvPr id="80901" name="Group 197"/>
          <p:cNvGrpSpPr>
            <a:grpSpLocks/>
          </p:cNvGrpSpPr>
          <p:nvPr/>
        </p:nvGrpSpPr>
        <p:grpSpPr bwMode="auto">
          <a:xfrm>
            <a:off x="1187450" y="5300663"/>
            <a:ext cx="1368425" cy="360362"/>
            <a:chOff x="0" y="0"/>
            <a:chExt cx="1945817" cy="512057"/>
          </a:xfrm>
        </p:grpSpPr>
        <p:sp>
          <p:nvSpPr>
            <p:cNvPr id="80977" name="Shape 195"/>
            <p:cNvSpPr>
              <a:spLocks noChangeArrowheads="1"/>
            </p:cNvSpPr>
            <p:nvPr/>
          </p:nvSpPr>
          <p:spPr bwMode="auto">
            <a:xfrm>
              <a:off x="0" y="0"/>
              <a:ext cx="1945817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78" name="Shape 196"/>
            <p:cNvSpPr>
              <a:spLocks noChangeArrowheads="1"/>
            </p:cNvSpPr>
            <p:nvPr/>
          </p:nvSpPr>
          <p:spPr bwMode="auto">
            <a:xfrm>
              <a:off x="24997" y="53216"/>
              <a:ext cx="1895824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BCM2835-RasPi01</a:t>
              </a:r>
            </a:p>
          </p:txBody>
        </p:sp>
      </p:grpSp>
      <p:grpSp>
        <p:nvGrpSpPr>
          <p:cNvPr id="80902" name="Group 200"/>
          <p:cNvGrpSpPr>
            <a:grpSpLocks/>
          </p:cNvGrpSpPr>
          <p:nvPr/>
        </p:nvGrpSpPr>
        <p:grpSpPr bwMode="auto">
          <a:xfrm>
            <a:off x="1008063" y="4868863"/>
            <a:ext cx="71437" cy="576262"/>
            <a:chOff x="0" y="0"/>
            <a:chExt cx="102411" cy="819291"/>
          </a:xfrm>
        </p:grpSpPr>
        <p:sp>
          <p:nvSpPr>
            <p:cNvPr id="80975" name="Shape 198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76" name="Shape 199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3" name="Group 203"/>
          <p:cNvGrpSpPr>
            <a:grpSpLocks/>
          </p:cNvGrpSpPr>
          <p:nvPr/>
        </p:nvGrpSpPr>
        <p:grpSpPr bwMode="auto">
          <a:xfrm>
            <a:off x="3851275" y="404813"/>
            <a:ext cx="865188" cy="503237"/>
            <a:chOff x="0" y="-1"/>
            <a:chExt cx="1228937" cy="716881"/>
          </a:xfrm>
        </p:grpSpPr>
        <p:sp>
          <p:nvSpPr>
            <p:cNvPr id="80973" name="Shape 201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74" name="Shape 202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Room</a:t>
              </a:r>
            </a:p>
          </p:txBody>
        </p:sp>
      </p:grpSp>
      <p:grpSp>
        <p:nvGrpSpPr>
          <p:cNvPr id="80904" name="Group 206"/>
          <p:cNvGrpSpPr>
            <a:grpSpLocks/>
          </p:cNvGrpSpPr>
          <p:nvPr/>
        </p:nvGrpSpPr>
        <p:grpSpPr bwMode="auto">
          <a:xfrm>
            <a:off x="3995738" y="1484313"/>
            <a:ext cx="576262" cy="360362"/>
            <a:chOff x="0" y="0"/>
            <a:chExt cx="819292" cy="512057"/>
          </a:xfrm>
        </p:grpSpPr>
        <p:sp>
          <p:nvSpPr>
            <p:cNvPr id="80971" name="Shape 204"/>
            <p:cNvSpPr>
              <a:spLocks noChangeArrowheads="1"/>
            </p:cNvSpPr>
            <p:nvPr/>
          </p:nvSpPr>
          <p:spPr bwMode="auto">
            <a:xfrm>
              <a:off x="0" y="0"/>
              <a:ext cx="819292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72" name="Shape 205"/>
            <p:cNvSpPr>
              <a:spLocks noChangeArrowheads="1"/>
            </p:cNvSpPr>
            <p:nvPr/>
          </p:nvSpPr>
          <p:spPr bwMode="auto">
            <a:xfrm>
              <a:off x="24996" y="53216"/>
              <a:ext cx="769299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7lw2</a:t>
              </a:r>
            </a:p>
          </p:txBody>
        </p:sp>
      </p:grpSp>
      <p:grpSp>
        <p:nvGrpSpPr>
          <p:cNvPr id="80905" name="Group 209"/>
          <p:cNvGrpSpPr>
            <a:grpSpLocks/>
          </p:cNvGrpSpPr>
          <p:nvPr/>
        </p:nvGrpSpPr>
        <p:grpSpPr bwMode="auto">
          <a:xfrm>
            <a:off x="4248150" y="908050"/>
            <a:ext cx="71438" cy="576263"/>
            <a:chOff x="0" y="0"/>
            <a:chExt cx="102411" cy="819291"/>
          </a:xfrm>
        </p:grpSpPr>
        <p:sp>
          <p:nvSpPr>
            <p:cNvPr id="80969" name="Shape 207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70" name="Shape 208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6" name="Group 212"/>
          <p:cNvGrpSpPr>
            <a:grpSpLocks/>
          </p:cNvGrpSpPr>
          <p:nvPr/>
        </p:nvGrpSpPr>
        <p:grpSpPr bwMode="auto">
          <a:xfrm>
            <a:off x="4211638" y="2708275"/>
            <a:ext cx="865187" cy="504825"/>
            <a:chOff x="0" y="-1"/>
            <a:chExt cx="1228937" cy="716881"/>
          </a:xfrm>
        </p:grpSpPr>
        <p:sp>
          <p:nvSpPr>
            <p:cNvPr id="80967" name="Shape 210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68" name="Shape 211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USB</a:t>
              </a:r>
            </a:p>
          </p:txBody>
        </p:sp>
      </p:grpSp>
      <p:grpSp>
        <p:nvGrpSpPr>
          <p:cNvPr id="80907" name="Group 215"/>
          <p:cNvGrpSpPr>
            <a:grpSpLocks/>
          </p:cNvGrpSpPr>
          <p:nvPr/>
        </p:nvGrpSpPr>
        <p:grpSpPr bwMode="auto">
          <a:xfrm>
            <a:off x="4284663" y="3749675"/>
            <a:ext cx="719137" cy="438150"/>
            <a:chOff x="0" y="-34692"/>
            <a:chExt cx="1024114" cy="624485"/>
          </a:xfrm>
        </p:grpSpPr>
        <p:sp>
          <p:nvSpPr>
            <p:cNvPr id="80965" name="Shape 213"/>
            <p:cNvSpPr>
              <a:spLocks noChangeArrowheads="1"/>
            </p:cNvSpPr>
            <p:nvPr/>
          </p:nvSpPr>
          <p:spPr bwMode="auto">
            <a:xfrm>
              <a:off x="0" y="21522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66" name="Shape 214"/>
            <p:cNvSpPr>
              <a:spLocks noChangeArrowheads="1"/>
            </p:cNvSpPr>
            <p:nvPr/>
          </p:nvSpPr>
          <p:spPr bwMode="auto">
            <a:xfrm>
              <a:off x="24996" y="-34692"/>
              <a:ext cx="974121" cy="6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USB1-RasPi01</a:t>
              </a:r>
            </a:p>
          </p:txBody>
        </p:sp>
      </p:grpSp>
      <p:grpSp>
        <p:nvGrpSpPr>
          <p:cNvPr id="80908" name="Group 218"/>
          <p:cNvGrpSpPr>
            <a:grpSpLocks/>
          </p:cNvGrpSpPr>
          <p:nvPr/>
        </p:nvGrpSpPr>
        <p:grpSpPr bwMode="auto">
          <a:xfrm>
            <a:off x="4608513" y="3213100"/>
            <a:ext cx="71437" cy="576263"/>
            <a:chOff x="0" y="0"/>
            <a:chExt cx="102411" cy="819291"/>
          </a:xfrm>
        </p:grpSpPr>
        <p:sp>
          <p:nvSpPr>
            <p:cNvPr id="80963" name="Shape 21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64" name="Shape 21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80909" name="Shape 219"/>
          <p:cNvSpPr>
            <a:spLocks noChangeShapeType="1"/>
          </p:cNvSpPr>
          <p:nvPr/>
        </p:nvSpPr>
        <p:spPr bwMode="auto">
          <a:xfrm>
            <a:off x="1042988" y="5445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endParaRPr lang="en-US"/>
          </a:p>
        </p:txBody>
      </p:sp>
      <p:sp>
        <p:nvSpPr>
          <p:cNvPr id="80910" name="Shape 220"/>
          <p:cNvSpPr>
            <a:spLocks/>
          </p:cNvSpPr>
          <p:nvPr/>
        </p:nvSpPr>
        <p:spPr bwMode="auto">
          <a:xfrm rot="18540828" flipH="1">
            <a:off x="2343944" y="2245519"/>
            <a:ext cx="1871663" cy="206375"/>
          </a:xfrm>
          <a:custGeom>
            <a:avLst/>
            <a:gdLst>
              <a:gd name="T0" fmla="*/ 2147483647 w 21600"/>
              <a:gd name="T1" fmla="*/ 865555725 h 21600"/>
              <a:gd name="T2" fmla="*/ 2147483647 w 21600"/>
              <a:gd name="T3" fmla="*/ 865555725 h 21600"/>
              <a:gd name="T4" fmla="*/ 2147483647 w 21600"/>
              <a:gd name="T5" fmla="*/ 865555725 h 21600"/>
              <a:gd name="T6" fmla="*/ 2147483647 w 21600"/>
              <a:gd name="T7" fmla="*/ 86555572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1" name="Shape 221"/>
          <p:cNvSpPr>
            <a:spLocks noChangeArrowheads="1"/>
          </p:cNvSpPr>
          <p:nvPr/>
        </p:nvSpPr>
        <p:spPr bwMode="auto">
          <a:xfrm rot="-2490152">
            <a:off x="2840038" y="1822450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80912" name="Shape 222"/>
          <p:cNvSpPr>
            <a:spLocks/>
          </p:cNvSpPr>
          <p:nvPr/>
        </p:nvSpPr>
        <p:spPr bwMode="auto">
          <a:xfrm rot="5604921" flipH="1">
            <a:off x="1517650" y="4386263"/>
            <a:ext cx="1684337" cy="46038"/>
          </a:xfrm>
          <a:custGeom>
            <a:avLst/>
            <a:gdLst>
              <a:gd name="T0" fmla="*/ 2147483647 w 21600"/>
              <a:gd name="T1" fmla="*/ 471772 h 21600"/>
              <a:gd name="T2" fmla="*/ 2147483647 w 21600"/>
              <a:gd name="T3" fmla="*/ 471772 h 21600"/>
              <a:gd name="T4" fmla="*/ 2147483647 w 21600"/>
              <a:gd name="T5" fmla="*/ 471772 h 21600"/>
              <a:gd name="T6" fmla="*/ 2147483647 w 21600"/>
              <a:gd name="T7" fmla="*/ 47177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3" name="Shape 223"/>
          <p:cNvSpPr>
            <a:spLocks noChangeArrowheads="1"/>
          </p:cNvSpPr>
          <p:nvPr/>
        </p:nvSpPr>
        <p:spPr bwMode="auto">
          <a:xfrm rot="5400000">
            <a:off x="1945482" y="434578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hasSoC</a:t>
            </a:r>
          </a:p>
        </p:txBody>
      </p:sp>
      <p:sp>
        <p:nvSpPr>
          <p:cNvPr id="80914" name="Shape 224"/>
          <p:cNvSpPr>
            <a:spLocks/>
          </p:cNvSpPr>
          <p:nvPr/>
        </p:nvSpPr>
        <p:spPr bwMode="auto">
          <a:xfrm rot="1347123" flipH="1">
            <a:off x="2816225" y="3479800"/>
            <a:ext cx="1516063" cy="84138"/>
          </a:xfrm>
          <a:custGeom>
            <a:avLst/>
            <a:gdLst>
              <a:gd name="T0" fmla="*/ 2147483647 w 21600"/>
              <a:gd name="T1" fmla="*/ 9812699 h 21600"/>
              <a:gd name="T2" fmla="*/ 2147483647 w 21600"/>
              <a:gd name="T3" fmla="*/ 9812699 h 21600"/>
              <a:gd name="T4" fmla="*/ 2147483647 w 21600"/>
              <a:gd name="T5" fmla="*/ 9812699 h 21600"/>
              <a:gd name="T6" fmla="*/ 2147483647 w 21600"/>
              <a:gd name="T7" fmla="*/ 981269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5" name="Shape 225"/>
          <p:cNvSpPr>
            <a:spLocks noChangeArrowheads="1"/>
          </p:cNvSpPr>
          <p:nvPr/>
        </p:nvSpPr>
        <p:spPr bwMode="auto">
          <a:xfrm rot="1301581">
            <a:off x="3148013" y="328453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hasConnector</a:t>
            </a:r>
          </a:p>
        </p:txBody>
      </p:sp>
      <p:sp>
        <p:nvSpPr>
          <p:cNvPr id="80916" name="Shape 226"/>
          <p:cNvSpPr>
            <a:spLocks/>
          </p:cNvSpPr>
          <p:nvPr/>
        </p:nvSpPr>
        <p:spPr bwMode="auto">
          <a:xfrm rot="7731242" flipH="1">
            <a:off x="2593182" y="2478881"/>
            <a:ext cx="1773238" cy="206375"/>
          </a:xfrm>
          <a:custGeom>
            <a:avLst/>
            <a:gdLst>
              <a:gd name="T0" fmla="*/ 2147483647 w 21600"/>
              <a:gd name="T1" fmla="*/ 858988939 h 21600"/>
              <a:gd name="T2" fmla="*/ 2147483647 w 21600"/>
              <a:gd name="T3" fmla="*/ 858988939 h 21600"/>
              <a:gd name="T4" fmla="*/ 2147483647 w 21600"/>
              <a:gd name="T5" fmla="*/ 858988939 h 21600"/>
              <a:gd name="T6" fmla="*/ 2147483647 w 21600"/>
              <a:gd name="T7" fmla="*/ 85898893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7" name="Shape 227"/>
          <p:cNvSpPr>
            <a:spLocks noChangeArrowheads="1"/>
          </p:cNvSpPr>
          <p:nvPr/>
        </p:nvSpPr>
        <p:spPr bwMode="auto">
          <a:xfrm rot="-3642338">
            <a:off x="3379788" y="2209800"/>
            <a:ext cx="827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contains</a:t>
            </a:r>
          </a:p>
        </p:txBody>
      </p:sp>
      <p:sp>
        <p:nvSpPr>
          <p:cNvPr id="80918" name="Shape 228"/>
          <p:cNvSpPr>
            <a:spLocks/>
          </p:cNvSpPr>
          <p:nvPr/>
        </p:nvSpPr>
        <p:spPr bwMode="auto">
          <a:xfrm rot="-5185997">
            <a:off x="1370013" y="4386263"/>
            <a:ext cx="1684337" cy="46037"/>
          </a:xfrm>
          <a:custGeom>
            <a:avLst/>
            <a:gdLst>
              <a:gd name="T0" fmla="*/ 2147483647 w 21600"/>
              <a:gd name="T1" fmla="*/ 471719 h 21600"/>
              <a:gd name="T2" fmla="*/ 2147483647 w 21600"/>
              <a:gd name="T3" fmla="*/ 471719 h 21600"/>
              <a:gd name="T4" fmla="*/ 2147483647 w 21600"/>
              <a:gd name="T5" fmla="*/ 471719 h 21600"/>
              <a:gd name="T6" fmla="*/ 2147483647 w 21600"/>
              <a:gd name="T7" fmla="*/ 47171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9" name="Shape 229"/>
          <p:cNvSpPr>
            <a:spLocks noChangeArrowheads="1"/>
          </p:cNvSpPr>
          <p:nvPr/>
        </p:nvSpPr>
        <p:spPr bwMode="auto">
          <a:xfrm rot="-5098145">
            <a:off x="1542257" y="4353718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isSoCOf</a:t>
            </a:r>
          </a:p>
        </p:txBody>
      </p:sp>
      <p:sp>
        <p:nvSpPr>
          <p:cNvPr id="80920" name="Shape 230"/>
          <p:cNvSpPr>
            <a:spLocks/>
          </p:cNvSpPr>
          <p:nvPr/>
        </p:nvSpPr>
        <p:spPr bwMode="auto">
          <a:xfrm rot="-5185997">
            <a:off x="1149350" y="4330700"/>
            <a:ext cx="1703388" cy="166688"/>
          </a:xfrm>
          <a:custGeom>
            <a:avLst/>
            <a:gdLst>
              <a:gd name="T0" fmla="*/ 2147483647 w 21600"/>
              <a:gd name="T1" fmla="*/ 294949793 h 21600"/>
              <a:gd name="T2" fmla="*/ 2147483647 w 21600"/>
              <a:gd name="T3" fmla="*/ 294949793 h 21600"/>
              <a:gd name="T4" fmla="*/ 2147483647 w 21600"/>
              <a:gd name="T5" fmla="*/ 294949793 h 21600"/>
              <a:gd name="T6" fmla="*/ 2147483647 w 21600"/>
              <a:gd name="T7" fmla="*/ 29494979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1" name="Shape 231"/>
          <p:cNvSpPr>
            <a:spLocks noChangeArrowheads="1"/>
          </p:cNvSpPr>
          <p:nvPr/>
        </p:nvSpPr>
        <p:spPr bwMode="auto">
          <a:xfrm rot="-5113072">
            <a:off x="1252538" y="428148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isComponentOf</a:t>
            </a:r>
          </a:p>
        </p:txBody>
      </p:sp>
      <p:sp>
        <p:nvSpPr>
          <p:cNvPr id="80922" name="Shape 232"/>
          <p:cNvSpPr>
            <a:spLocks/>
          </p:cNvSpPr>
          <p:nvPr/>
        </p:nvSpPr>
        <p:spPr bwMode="auto">
          <a:xfrm rot="5657287" flipH="1">
            <a:off x="1698625" y="4356101"/>
            <a:ext cx="1728787" cy="169862"/>
          </a:xfrm>
          <a:custGeom>
            <a:avLst/>
            <a:gdLst>
              <a:gd name="T0" fmla="*/ 2147483647 w 21600"/>
              <a:gd name="T1" fmla="*/ 324214561 h 21600"/>
              <a:gd name="T2" fmla="*/ 2147483647 w 21600"/>
              <a:gd name="T3" fmla="*/ 324214561 h 21600"/>
              <a:gd name="T4" fmla="*/ 2147483647 w 21600"/>
              <a:gd name="T5" fmla="*/ 324214561 h 21600"/>
              <a:gd name="T6" fmla="*/ 2147483647 w 21600"/>
              <a:gd name="T7" fmla="*/ 32421456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3" name="Shape 233"/>
          <p:cNvSpPr>
            <a:spLocks noChangeArrowheads="1"/>
          </p:cNvSpPr>
          <p:nvPr/>
        </p:nvSpPr>
        <p:spPr bwMode="auto">
          <a:xfrm rot="5581783">
            <a:off x="2189957" y="435213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hasComponent</a:t>
            </a:r>
          </a:p>
        </p:txBody>
      </p:sp>
      <p:sp>
        <p:nvSpPr>
          <p:cNvPr id="80924" name="Shape 234"/>
          <p:cNvSpPr>
            <a:spLocks/>
          </p:cNvSpPr>
          <p:nvPr/>
        </p:nvSpPr>
        <p:spPr bwMode="auto">
          <a:xfrm rot="1189362" flipH="1">
            <a:off x="2922588" y="3141663"/>
            <a:ext cx="1484312" cy="3540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5" name="Shape 235"/>
          <p:cNvSpPr>
            <a:spLocks noChangeArrowheads="1"/>
          </p:cNvSpPr>
          <p:nvPr/>
        </p:nvSpPr>
        <p:spPr bwMode="auto">
          <a:xfrm rot="1757510">
            <a:off x="3343275" y="3022600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hasComponent</a:t>
            </a:r>
          </a:p>
        </p:txBody>
      </p:sp>
      <p:sp>
        <p:nvSpPr>
          <p:cNvPr id="80926" name="Shape 236"/>
          <p:cNvSpPr>
            <a:spLocks/>
          </p:cNvSpPr>
          <p:nvPr/>
        </p:nvSpPr>
        <p:spPr bwMode="auto">
          <a:xfrm rot="-9631784">
            <a:off x="2746375" y="3743325"/>
            <a:ext cx="1506538" cy="322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7" name="Shape 237"/>
          <p:cNvSpPr>
            <a:spLocks noChangeArrowheads="1"/>
          </p:cNvSpPr>
          <p:nvPr/>
        </p:nvSpPr>
        <p:spPr bwMode="auto">
          <a:xfrm rot="209540">
            <a:off x="3138488" y="4029075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isComponentOf</a:t>
            </a:r>
          </a:p>
        </p:txBody>
      </p:sp>
      <p:sp>
        <p:nvSpPr>
          <p:cNvPr id="80928" name="Shape 238"/>
          <p:cNvSpPr>
            <a:spLocks/>
          </p:cNvSpPr>
          <p:nvPr/>
        </p:nvSpPr>
        <p:spPr bwMode="auto">
          <a:xfrm rot="-9543857">
            <a:off x="2779713" y="3621088"/>
            <a:ext cx="1497012" cy="84137"/>
          </a:xfrm>
          <a:custGeom>
            <a:avLst/>
            <a:gdLst>
              <a:gd name="T0" fmla="*/ 2147483647 w 21600"/>
              <a:gd name="T1" fmla="*/ 9555969 h 21600"/>
              <a:gd name="T2" fmla="*/ 2147483647 w 21600"/>
              <a:gd name="T3" fmla="*/ 9555969 h 21600"/>
              <a:gd name="T4" fmla="*/ 2147483647 w 21600"/>
              <a:gd name="T5" fmla="*/ 9555969 h 21600"/>
              <a:gd name="T6" fmla="*/ 2147483647 w 21600"/>
              <a:gd name="T7" fmla="*/ 955596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9" name="Shape 239"/>
          <p:cNvSpPr>
            <a:spLocks noChangeArrowheads="1"/>
          </p:cNvSpPr>
          <p:nvPr/>
        </p:nvSpPr>
        <p:spPr bwMode="auto">
          <a:xfrm rot="1041614">
            <a:off x="3074988" y="3648075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isConnectorOf</a:t>
            </a:r>
          </a:p>
        </p:txBody>
      </p:sp>
      <p:grpSp>
        <p:nvGrpSpPr>
          <p:cNvPr id="80930" name="Group 242"/>
          <p:cNvGrpSpPr>
            <a:grpSpLocks/>
          </p:cNvGrpSpPr>
          <p:nvPr/>
        </p:nvGrpSpPr>
        <p:grpSpPr bwMode="auto">
          <a:xfrm>
            <a:off x="6156325" y="4076700"/>
            <a:ext cx="1008063" cy="504825"/>
            <a:chOff x="-1" y="-1"/>
            <a:chExt cx="1433761" cy="716881"/>
          </a:xfrm>
        </p:grpSpPr>
        <p:sp>
          <p:nvSpPr>
            <p:cNvPr id="80961" name="Shape 240"/>
            <p:cNvSpPr>
              <a:spLocks/>
            </p:cNvSpPr>
            <p:nvPr/>
          </p:nvSpPr>
          <p:spPr bwMode="auto">
            <a:xfrm>
              <a:off x="-1" y="-1"/>
              <a:ext cx="1433761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62" name="Shape 241"/>
            <p:cNvSpPr>
              <a:spLocks noChangeArrowheads="1"/>
            </p:cNvSpPr>
            <p:nvPr/>
          </p:nvSpPr>
          <p:spPr bwMode="auto">
            <a:xfrm>
              <a:off x="209970" y="144685"/>
              <a:ext cx="1013821" cy="42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Camera</a:t>
              </a:r>
            </a:p>
          </p:txBody>
        </p:sp>
      </p:grpSp>
      <p:grpSp>
        <p:nvGrpSpPr>
          <p:cNvPr id="80931" name="Group 245"/>
          <p:cNvGrpSpPr>
            <a:grpSpLocks/>
          </p:cNvGrpSpPr>
          <p:nvPr/>
        </p:nvGrpSpPr>
        <p:grpSpPr bwMode="auto">
          <a:xfrm>
            <a:off x="6084888" y="5157788"/>
            <a:ext cx="1150937" cy="358775"/>
            <a:chOff x="0" y="0"/>
            <a:chExt cx="1638583" cy="512057"/>
          </a:xfrm>
        </p:grpSpPr>
        <p:sp>
          <p:nvSpPr>
            <p:cNvPr id="80959" name="Shape 243"/>
            <p:cNvSpPr>
              <a:spLocks noChangeArrowheads="1"/>
            </p:cNvSpPr>
            <p:nvPr/>
          </p:nvSpPr>
          <p:spPr bwMode="auto">
            <a:xfrm>
              <a:off x="0" y="0"/>
              <a:ext cx="1638583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60" name="Shape 244"/>
            <p:cNvSpPr>
              <a:spLocks noChangeArrowheads="1"/>
            </p:cNvSpPr>
            <p:nvPr/>
          </p:nvSpPr>
          <p:spPr bwMode="auto">
            <a:xfrm>
              <a:off x="24996" y="53216"/>
              <a:ext cx="1588590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SecurityCam01</a:t>
              </a:r>
            </a:p>
          </p:txBody>
        </p:sp>
      </p:grpSp>
      <p:grpSp>
        <p:nvGrpSpPr>
          <p:cNvPr id="80932" name="Group 248"/>
          <p:cNvGrpSpPr>
            <a:grpSpLocks/>
          </p:cNvGrpSpPr>
          <p:nvPr/>
        </p:nvGrpSpPr>
        <p:grpSpPr bwMode="auto">
          <a:xfrm>
            <a:off x="6624638" y="4581525"/>
            <a:ext cx="71437" cy="576263"/>
            <a:chOff x="0" y="0"/>
            <a:chExt cx="102411" cy="819291"/>
          </a:xfrm>
        </p:grpSpPr>
        <p:sp>
          <p:nvSpPr>
            <p:cNvPr id="80957" name="Shape 24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58" name="Shape 24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80933" name="Shape 249"/>
          <p:cNvSpPr>
            <a:spLocks/>
          </p:cNvSpPr>
          <p:nvPr/>
        </p:nvSpPr>
        <p:spPr bwMode="auto">
          <a:xfrm rot="3623778" flipH="1">
            <a:off x="3667919" y="3156744"/>
            <a:ext cx="3797300" cy="4683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4" name="Shape 250"/>
          <p:cNvSpPr>
            <a:spLocks/>
          </p:cNvSpPr>
          <p:nvPr/>
        </p:nvSpPr>
        <p:spPr bwMode="auto">
          <a:xfrm rot="3623778" flipH="1">
            <a:off x="3462338" y="3263900"/>
            <a:ext cx="3795712" cy="325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5" name="Shape 251"/>
          <p:cNvSpPr>
            <a:spLocks noChangeArrowheads="1"/>
          </p:cNvSpPr>
          <p:nvPr/>
        </p:nvSpPr>
        <p:spPr bwMode="auto">
          <a:xfrm rot="3629409">
            <a:off x="5269707" y="3361531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contains</a:t>
            </a:r>
          </a:p>
        </p:txBody>
      </p:sp>
      <p:sp>
        <p:nvSpPr>
          <p:cNvPr id="80936" name="Shape 252"/>
          <p:cNvSpPr>
            <a:spLocks noChangeArrowheads="1"/>
          </p:cNvSpPr>
          <p:nvPr/>
        </p:nvSpPr>
        <p:spPr bwMode="auto">
          <a:xfrm rot="3467461">
            <a:off x="5294313" y="3103562"/>
            <a:ext cx="10810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80937" name="Shape 253"/>
          <p:cNvSpPr>
            <a:spLocks/>
          </p:cNvSpPr>
          <p:nvPr/>
        </p:nvSpPr>
        <p:spPr bwMode="auto">
          <a:xfrm rot="2540303" flipH="1">
            <a:off x="4768850" y="4570413"/>
            <a:ext cx="1552575" cy="117475"/>
          </a:xfrm>
          <a:custGeom>
            <a:avLst/>
            <a:gdLst>
              <a:gd name="T0" fmla="*/ 2147483647 w 21600"/>
              <a:gd name="T1" fmla="*/ 51235965 h 21600"/>
              <a:gd name="T2" fmla="*/ 2147483647 w 21600"/>
              <a:gd name="T3" fmla="*/ 51235965 h 21600"/>
              <a:gd name="T4" fmla="*/ 2147483647 w 21600"/>
              <a:gd name="T5" fmla="*/ 51235965 h 21600"/>
              <a:gd name="T6" fmla="*/ 2147483647 w 21600"/>
              <a:gd name="T7" fmla="*/ 5123596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8" name="Shape 254"/>
          <p:cNvSpPr>
            <a:spLocks/>
          </p:cNvSpPr>
          <p:nvPr/>
        </p:nvSpPr>
        <p:spPr bwMode="auto">
          <a:xfrm rot="-8335459">
            <a:off x="4668838" y="4686300"/>
            <a:ext cx="1570037" cy="109538"/>
          </a:xfrm>
          <a:custGeom>
            <a:avLst/>
            <a:gdLst>
              <a:gd name="T0" fmla="*/ 2147483647 w 21600"/>
              <a:gd name="T1" fmla="*/ 36104810 h 21600"/>
              <a:gd name="T2" fmla="*/ 2147483647 w 21600"/>
              <a:gd name="T3" fmla="*/ 36104810 h 21600"/>
              <a:gd name="T4" fmla="*/ 2147483647 w 21600"/>
              <a:gd name="T5" fmla="*/ 36104810 h 21600"/>
              <a:gd name="T6" fmla="*/ 2147483647 w 21600"/>
              <a:gd name="T7" fmla="*/ 3610481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9" name="Shape 255"/>
          <p:cNvSpPr>
            <a:spLocks noChangeArrowheads="1"/>
          </p:cNvSpPr>
          <p:nvPr/>
        </p:nvSpPr>
        <p:spPr bwMode="auto">
          <a:xfrm rot="2193646">
            <a:off x="4867275" y="4335463"/>
            <a:ext cx="1455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attachedToConnector</a:t>
            </a:r>
          </a:p>
        </p:txBody>
      </p:sp>
      <p:sp>
        <p:nvSpPr>
          <p:cNvPr id="80940" name="Shape 256"/>
          <p:cNvSpPr>
            <a:spLocks noChangeArrowheads="1"/>
          </p:cNvSpPr>
          <p:nvPr/>
        </p:nvSpPr>
        <p:spPr bwMode="auto">
          <a:xfrm rot="2610333">
            <a:off x="4535488" y="4610100"/>
            <a:ext cx="1454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connectorHasAttached</a:t>
            </a:r>
          </a:p>
        </p:txBody>
      </p:sp>
      <p:sp>
        <p:nvSpPr>
          <p:cNvPr id="80941" name="Shape 257"/>
          <p:cNvSpPr>
            <a:spLocks/>
          </p:cNvSpPr>
          <p:nvPr/>
        </p:nvSpPr>
        <p:spPr bwMode="auto">
          <a:xfrm rot="-9055124">
            <a:off x="2297113" y="4419600"/>
            <a:ext cx="3736975" cy="9858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42" name="Shape 258"/>
          <p:cNvSpPr>
            <a:spLocks noChangeArrowheads="1"/>
          </p:cNvSpPr>
          <p:nvPr/>
        </p:nvSpPr>
        <p:spPr bwMode="auto">
          <a:xfrm rot="-185684">
            <a:off x="4505325" y="524986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connectedTo</a:t>
            </a:r>
          </a:p>
        </p:txBody>
      </p:sp>
      <p:sp>
        <p:nvSpPr>
          <p:cNvPr id="80943" name="Shape 259"/>
          <p:cNvSpPr>
            <a:spLocks noChangeArrowheads="1"/>
          </p:cNvSpPr>
          <p:nvPr/>
        </p:nvSpPr>
        <p:spPr bwMode="auto">
          <a:xfrm rot="1070187">
            <a:off x="3579813" y="5478463"/>
            <a:ext cx="10810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hasConnected</a:t>
            </a:r>
          </a:p>
        </p:txBody>
      </p:sp>
      <p:sp>
        <p:nvSpPr>
          <p:cNvPr id="80944" name="Shape 260"/>
          <p:cNvSpPr>
            <a:spLocks noChangeArrowheads="1"/>
          </p:cNvSpPr>
          <p:nvPr/>
        </p:nvSpPr>
        <p:spPr bwMode="auto">
          <a:xfrm>
            <a:off x="539750" y="3500438"/>
            <a:ext cx="1655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webcam_port: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8080</a:t>
            </a:r>
          </a:p>
        </p:txBody>
      </p:sp>
      <p:sp>
        <p:nvSpPr>
          <p:cNvPr id="80945" name="Shape 261"/>
          <p:cNvSpPr>
            <a:spLocks noChangeArrowheads="1"/>
          </p:cNvSpPr>
          <p:nvPr/>
        </p:nvSpPr>
        <p:spPr bwMode="auto">
          <a:xfrm>
            <a:off x="6084888" y="5516563"/>
            <a:ext cx="1223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URL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: http://raspi.local</a:t>
            </a:r>
          </a:p>
        </p:txBody>
      </p:sp>
      <p:sp>
        <p:nvSpPr>
          <p:cNvPr id="80946" name="Shape 262"/>
          <p:cNvSpPr>
            <a:spLocks noChangeArrowheads="1"/>
          </p:cNvSpPr>
          <p:nvPr/>
        </p:nvSpPr>
        <p:spPr bwMode="auto">
          <a:xfrm>
            <a:off x="5867400" y="5661025"/>
            <a:ext cx="1657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webcam_port: 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8080</a:t>
            </a:r>
          </a:p>
        </p:txBody>
      </p:sp>
      <p:sp>
        <p:nvSpPr>
          <p:cNvPr id="80947" name="Shape 263"/>
          <p:cNvSpPr>
            <a:spLocks noChangeArrowheads="1"/>
          </p:cNvSpPr>
          <p:nvPr/>
        </p:nvSpPr>
        <p:spPr bwMode="auto">
          <a:xfrm>
            <a:off x="1547813" y="5661025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80948" name="Shape 264"/>
          <p:cNvSpPr>
            <a:spLocks noChangeArrowheads="1"/>
          </p:cNvSpPr>
          <p:nvPr/>
        </p:nvSpPr>
        <p:spPr bwMode="auto">
          <a:xfrm>
            <a:off x="1547813" y="5805488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cs typeface="Calibri" charset="0"/>
                <a:sym typeface="Calibri" charset="0"/>
              </a:rPr>
              <a:t>ARM1176JZFS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80949" name="Shape 265"/>
          <p:cNvSpPr>
            <a:spLocks noChangeArrowheads="1"/>
          </p:cNvSpPr>
          <p:nvPr/>
        </p:nvSpPr>
        <p:spPr bwMode="auto">
          <a:xfrm>
            <a:off x="900113" y="3644900"/>
            <a:ext cx="9350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80950" name="Shape 266"/>
          <p:cNvSpPr>
            <a:spLocks noChangeArrowheads="1"/>
          </p:cNvSpPr>
          <p:nvPr/>
        </p:nvSpPr>
        <p:spPr bwMode="auto">
          <a:xfrm>
            <a:off x="827088" y="3789363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solidFill>
                  <a:srgbClr val="FF0000"/>
                </a:solidFill>
                <a:cs typeface="Calibri" charset="0"/>
                <a:sym typeface="Calibri" charset="0"/>
              </a:rPr>
              <a:t>ARM1176JZFS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80951" name="Shape 267"/>
          <p:cNvSpPr>
            <a:spLocks noChangeArrowheads="1"/>
          </p:cNvSpPr>
          <p:nvPr/>
        </p:nvSpPr>
        <p:spPr bwMode="auto">
          <a:xfrm>
            <a:off x="755650" y="3213100"/>
            <a:ext cx="12239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URL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: http://raspi.local</a:t>
            </a:r>
          </a:p>
        </p:txBody>
      </p:sp>
      <p:sp>
        <p:nvSpPr>
          <p:cNvPr id="80952" name="Shape 268"/>
          <p:cNvSpPr>
            <a:spLocks noChangeArrowheads="1"/>
          </p:cNvSpPr>
          <p:nvPr/>
        </p:nvSpPr>
        <p:spPr bwMode="auto">
          <a:xfrm>
            <a:off x="684213" y="3357563"/>
            <a:ext cx="14398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MAC: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B8:27:EB:FE:10:A2</a:t>
            </a:r>
          </a:p>
        </p:txBody>
      </p:sp>
      <p:sp>
        <p:nvSpPr>
          <p:cNvPr id="80953" name="Shape 269"/>
          <p:cNvSpPr>
            <a:spLocks/>
          </p:cNvSpPr>
          <p:nvPr/>
        </p:nvSpPr>
        <p:spPr bwMode="auto">
          <a:xfrm rot="-9055124">
            <a:off x="2125663" y="4462463"/>
            <a:ext cx="3930650" cy="1044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667E547-3D31-1241-890E-6B65878F104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095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809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FD07E77-1185-C34F-92FA-DD12BA78B80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of things as natural progression</a:t>
            </a:r>
          </a:p>
          <a:p>
            <a:pPr lvl="1" eaLnBrk="1" hangingPunct="1"/>
            <a:r>
              <a:rPr lang="en-US">
                <a:latin typeface="Arial" charset="0"/>
              </a:rPr>
              <a:t>but limited mainstream in-home applications so far</a:t>
            </a:r>
          </a:p>
          <a:p>
            <a:pPr lvl="1" eaLnBrk="1" hangingPunct="1"/>
            <a:r>
              <a:rPr lang="en-US">
                <a:latin typeface="Arial" charset="0"/>
              </a:rPr>
              <a:t>boring commercial applications!</a:t>
            </a:r>
          </a:p>
          <a:p>
            <a:pPr eaLnBrk="1" hangingPunct="1"/>
            <a:r>
              <a:rPr lang="en-US">
                <a:latin typeface="Arial" charset="0"/>
              </a:rPr>
              <a:t>Network is (relatively) easy, security and software are much harder</a:t>
            </a:r>
          </a:p>
          <a:p>
            <a:pPr eaLnBrk="1" hangingPunct="1"/>
            <a:r>
              <a:rPr lang="en-US">
                <a:latin typeface="Arial" charset="0"/>
              </a:rPr>
              <a:t>Reaching beyond connectivity and software islands</a:t>
            </a:r>
          </a:p>
          <a:p>
            <a:pPr lvl="1" eaLnBrk="1" hangingPunct="1"/>
            <a:r>
              <a:rPr lang="en-US">
                <a:latin typeface="Arial" charset="0"/>
              </a:rPr>
              <a:t>plug-and-program</a:t>
            </a:r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B212589-F8F2-2A4C-A194-2AB613BFA6DC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4/12/15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23A93D8-CC9B-AF40-B8C9-40EF678E7B3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069" rIns="0" bIns="0" rtlCol="0">
            <a:spAutoFit/>
          </a:bodyPr>
          <a:lstStyle/>
          <a:p>
            <a:pPr marL="229485"/>
            <a:r>
              <a:rPr sz="5300" spc="-28" dirty="0">
                <a:latin typeface="Gill Sans"/>
                <a:cs typeface="Gill Sans"/>
              </a:rPr>
              <a:t>Soft</a:t>
            </a:r>
            <a:r>
              <a:rPr sz="5300" spc="-4" dirty="0">
                <a:latin typeface="Gill Sans"/>
                <a:cs typeface="Gill Sans"/>
              </a:rPr>
              <a:t>w</a:t>
            </a:r>
            <a:r>
              <a:rPr sz="5300" spc="-25" dirty="0">
                <a:latin typeface="Gill Sans"/>
                <a:cs typeface="Gill Sans"/>
              </a:rPr>
              <a:t>a</a:t>
            </a:r>
            <a:r>
              <a:rPr sz="5300" spc="-130" dirty="0">
                <a:latin typeface="Gill Sans"/>
                <a:cs typeface="Gill Sans"/>
              </a:rPr>
              <a:t>r</a:t>
            </a:r>
            <a:r>
              <a:rPr sz="5300" dirty="0">
                <a:latin typeface="Gill Sans"/>
                <a:cs typeface="Gill Sans"/>
              </a:rPr>
              <a:t>e</a:t>
            </a:r>
            <a:r>
              <a:rPr sz="5300" spc="-4" dirty="0">
                <a:latin typeface="Gill Sans"/>
                <a:cs typeface="Gill Sans"/>
              </a:rPr>
              <a:t> </a:t>
            </a:r>
            <a:r>
              <a:rPr sz="5300" dirty="0">
                <a:latin typeface="Gill Sans"/>
                <a:cs typeface="Gill Sans"/>
              </a:rPr>
              <a:t>Defined</a:t>
            </a:r>
            <a:r>
              <a:rPr sz="5300" spc="-4" dirty="0">
                <a:latin typeface="Gill Sans"/>
                <a:cs typeface="Gill Sans"/>
              </a:rPr>
              <a:t> </a:t>
            </a:r>
            <a:r>
              <a:rPr sz="5300" dirty="0">
                <a:latin typeface="Gill Sans"/>
                <a:cs typeface="Gill Sans"/>
              </a:rPr>
              <a:t>D</a:t>
            </a:r>
            <a:r>
              <a:rPr sz="5300" spc="-80" dirty="0">
                <a:latin typeface="Gill Sans"/>
                <a:cs typeface="Gill Sans"/>
              </a:rPr>
              <a:t>e</a:t>
            </a:r>
            <a:r>
              <a:rPr sz="5300" dirty="0">
                <a:latin typeface="Gill Sans"/>
                <a:cs typeface="Gill Sans"/>
              </a:rPr>
              <a:t>v</a:t>
            </a:r>
            <a:r>
              <a:rPr sz="5300" spc="-4" dirty="0">
                <a:latin typeface="Gill Sans"/>
                <a:cs typeface="Gill Sans"/>
              </a:rPr>
              <a:t>i</a:t>
            </a:r>
            <a:r>
              <a:rPr sz="5300" spc="-25" dirty="0">
                <a:latin typeface="Gill Sans"/>
                <a:cs typeface="Gill Sans"/>
              </a:rPr>
              <a:t>ces</a:t>
            </a:r>
            <a:endParaRPr sz="5300">
              <a:latin typeface="Gill Sans"/>
              <a:cs typeface="Gill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8422" y="6558532"/>
            <a:ext cx="98227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7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422" y="3777258"/>
            <a:ext cx="3464719" cy="2562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9125" y="3714750"/>
            <a:ext cx="3643313" cy="2794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982" y="3127613"/>
            <a:ext cx="1435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8" dirty="0">
                <a:latin typeface="Gill Sans"/>
                <a:cs typeface="Gill Sans"/>
              </a:rPr>
              <a:t>P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cob</a:t>
            </a:r>
            <a:r>
              <a:rPr sz="3000" spc="-74" dirty="0">
                <a:latin typeface="Gill Sans"/>
                <a:cs typeface="Gill Sans"/>
              </a:rPr>
              <a:t>r</a:t>
            </a:r>
            <a:r>
              <a:rPr sz="3000" spc="-46" dirty="0">
                <a:latin typeface="Gill Sans"/>
                <a:cs typeface="Gill Sans"/>
              </a:rPr>
              <a:t>e</a:t>
            </a:r>
            <a:r>
              <a:rPr sz="3000" dirty="0">
                <a:latin typeface="Gill Sans"/>
                <a:cs typeface="Gill Sans"/>
              </a:rPr>
              <a:t>w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5109" y="4393406"/>
            <a:ext cx="2509242" cy="19377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812" y="4330898"/>
            <a:ext cx="2687836" cy="2169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3241" y="3328530"/>
            <a:ext cx="2711946" cy="1328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141">
              <a:lnSpc>
                <a:spcPts val="3445"/>
              </a:lnSpc>
            </a:pPr>
            <a:r>
              <a:rPr sz="3000" spc="-18" dirty="0">
                <a:latin typeface="Gill Sans"/>
                <a:cs typeface="Gill Sans"/>
              </a:rPr>
              <a:t>PID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21" dirty="0">
                <a:latin typeface="Gill Sans"/>
                <a:cs typeface="Gill Sans"/>
              </a:rPr>
              <a:t>Co</a:t>
            </a:r>
            <a:r>
              <a:rPr sz="3000" dirty="0">
                <a:latin typeface="Gill Sans"/>
                <a:cs typeface="Gill Sans"/>
              </a:rPr>
              <a:t>nt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spc="-4" dirty="0">
                <a:latin typeface="Gill Sans"/>
                <a:cs typeface="Gill Sans"/>
              </a:rPr>
              <a:t>ll</a:t>
            </a:r>
            <a:r>
              <a:rPr sz="3000" spc="-18" dirty="0">
                <a:latin typeface="Gill Sans"/>
                <a:cs typeface="Gill Sans"/>
              </a:rPr>
              <a:t>ed</a:t>
            </a:r>
            <a:r>
              <a:rPr sz="3000" spc="-14" dirty="0">
                <a:latin typeface="Gill Sans"/>
                <a:cs typeface="Gill Sans"/>
              </a:rPr>
              <a:t> Esp</a:t>
            </a:r>
            <a:r>
              <a:rPr sz="3000" spc="-74" dirty="0">
                <a:latin typeface="Gill Sans"/>
                <a:cs typeface="Gill Sans"/>
              </a:rPr>
              <a:t>r</a:t>
            </a:r>
            <a:r>
              <a:rPr sz="3000" spc="-14" dirty="0">
                <a:latin typeface="Gill Sans"/>
                <a:cs typeface="Gill Sans"/>
              </a:rPr>
              <a:t>esso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21" dirty="0">
                <a:latin typeface="Gill Sans"/>
                <a:cs typeface="Gill Sans"/>
              </a:rPr>
              <a:t>Ma</a:t>
            </a:r>
            <a:r>
              <a:rPr sz="3000" dirty="0">
                <a:latin typeface="Gill Sans"/>
                <a:cs typeface="Gill Sans"/>
              </a:rPr>
              <a:t>ch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dirty="0">
                <a:latin typeface="Gill Sans"/>
                <a:cs typeface="Gill Sans"/>
              </a:rPr>
              <a:t>ne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84164" y="1401961"/>
            <a:ext cx="2214563" cy="1482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4867" y="1339453"/>
            <a:ext cx="2393156" cy="1714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97723" y="2019436"/>
            <a:ext cx="274186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Sous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dirty="0">
                <a:latin typeface="Gill Sans"/>
                <a:cs typeface="Gill Sans"/>
              </a:rPr>
              <a:t>v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dirty="0">
                <a:latin typeface="Gill Sans"/>
                <a:cs typeface="Gill Sans"/>
              </a:rPr>
              <a:t>e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18" dirty="0">
                <a:latin typeface="Gill Sans"/>
                <a:cs typeface="Gill Sans"/>
              </a:rPr>
              <a:t>coo</a:t>
            </a:r>
            <a:r>
              <a:rPr sz="3000" dirty="0">
                <a:latin typeface="Gill Sans"/>
                <a:cs typeface="Gill Sans"/>
              </a:rPr>
              <a:t>k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ng</a:t>
            </a:r>
            <a:endParaRPr sz="300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6098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8422" y="6558532"/>
            <a:ext cx="98227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8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0797" y="250031"/>
            <a:ext cx="7822406" cy="6357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4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CPS, WSN &amp; </a:t>
            </a:r>
            <a:r>
              <a:rPr lang="en-US" dirty="0" err="1" smtClean="0"/>
              <a:t>IoT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5997D8-CB07-9E45-8A4C-25553A389CA6}" type="datetime1">
              <a:rPr lang="en-US" smtClean="0"/>
              <a:pPr>
                <a:defRPr/>
              </a:pPr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IoT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292159"/>
              </p:ext>
            </p:extLst>
          </p:nvPr>
        </p:nvGraphicFramePr>
        <p:xfrm>
          <a:off x="685800" y="1981200"/>
          <a:ext cx="7924800" cy="3114039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066800"/>
                <a:gridCol w="1676400"/>
                <a:gridCol w="1828800"/>
                <a:gridCol w="1767840"/>
                <a:gridCol w="158496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interoperability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heterogeneous &amp; loosely coupled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VoIP</a:t>
                      </a:r>
                    </a:p>
                    <a:p>
                      <a:r>
                        <a:rPr lang="en-US" dirty="0" smtClean="0"/>
                        <a:t>thermostat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real-time guarantees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predictability</a:t>
                      </a:r>
                      <a:r>
                        <a:rPr lang="en-US" baseline="0" dirty="0" smtClean="0"/>
                        <a:t> &amp; redundancy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 verification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avionics</a:t>
                      </a:r>
                    </a:p>
                    <a:p>
                      <a:r>
                        <a:rPr lang="en-US" dirty="0" smtClean="0"/>
                        <a:t>industrial</a:t>
                      </a:r>
                      <a:r>
                        <a:rPr lang="en-US" baseline="0" dirty="0" smtClean="0"/>
                        <a:t> control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r>
                        <a:rPr lang="en-US" baseline="0" dirty="0" smtClean="0"/>
                        <a:t> 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minimize communication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homogeneous</a:t>
                      </a:r>
                    </a:p>
                    <a:p>
                      <a:r>
                        <a:rPr lang="en-US" dirty="0" smtClean="0"/>
                        <a:t>minimal 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monitoring</a:t>
                      </a:r>
                    </a:p>
                    <a:p>
                      <a:r>
                        <a:rPr lang="en-US" baseline="0" dirty="0" smtClean="0"/>
                        <a:t>(bridge)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3766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644</TotalTime>
  <Words>3825</Words>
  <Application>Microsoft Macintosh PowerPoint</Application>
  <PresentationFormat>On-screen Show (4:3)</PresentationFormat>
  <Paragraphs>894</Paragraphs>
  <Slides>69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Clarity</vt:lpstr>
      <vt:lpstr>Internet of Things – Internet in the small</vt:lpstr>
      <vt:lpstr>Overview</vt:lpstr>
      <vt:lpstr>Internet of Things (IoT)</vt:lpstr>
      <vt:lpstr>M2M/IoT/CPS is not…</vt:lpstr>
      <vt:lpstr>Internet of Things</vt:lpstr>
      <vt:lpstr>Natural evolution</vt:lpstr>
      <vt:lpstr>Software Defined Devices</vt:lpstr>
      <vt:lpstr>PowerPoint Presentation</vt:lpstr>
      <vt:lpstr>CPS, WSN &amp; IoT challenges</vt:lpstr>
      <vt:lpstr>Key enablers</vt:lpstr>
      <vt:lpstr>Internet of Things roadmap</vt:lpstr>
      <vt:lpstr>Environmental sensing</vt:lpstr>
      <vt:lpstr>The killer app</vt:lpstr>
      <vt:lpstr>IoT = cheap microcontrollers + network interfaces</vt:lpstr>
      <vt:lpstr>Where does IoT make sense?</vt:lpstr>
      <vt:lpstr>A taxonomy</vt:lpstr>
      <vt:lpstr>Connectivity Framework</vt:lpstr>
      <vt:lpstr>IoT islands vs. IoT eco system</vt:lpstr>
      <vt:lpstr>IoT: more than programmable light bulbs</vt:lpstr>
      <vt:lpstr>IoT varies in communication needs</vt:lpstr>
      <vt:lpstr>Not just cellular or unlicensed</vt:lpstr>
      <vt:lpstr>M2M communication models</vt:lpstr>
      <vt:lpstr>IoT Connectivity Technologies</vt:lpstr>
      <vt:lpstr>Network challenges</vt:lpstr>
      <vt:lpstr>Phone numbers for machines?</vt:lpstr>
      <vt:lpstr>Communication identifiers</vt:lpstr>
      <vt:lpstr>The age of application-specific {sensors, spectrum, OS, protocol …} is over</vt:lpstr>
      <vt:lpstr>PowerPoint Presentation</vt:lpstr>
      <vt:lpstr>Post-spectrum world</vt:lpstr>
      <vt:lpstr>Current unlicensed spectrum</vt:lpstr>
      <vt:lpstr>Challenge: enabling discovery &amp; access control</vt:lpstr>
      <vt:lpstr>Device lifecycle</vt:lpstr>
      <vt:lpstr>Challenge: enrollment</vt:lpstr>
      <vt:lpstr>Other introduction models</vt:lpstr>
      <vt:lpstr>IoT good-citizen rules</vt:lpstr>
      <vt:lpstr>ShellShock for light switches</vt:lpstr>
      <vt:lpstr>Theses: Internet lessons</vt:lpstr>
      <vt:lpstr>Technology changes, interfaces are forever</vt:lpstr>
      <vt:lpstr>The Internet is about more than the Internet protocol</vt:lpstr>
      <vt:lpstr>Reliability multiplies, cost adds</vt:lpstr>
      <vt:lpstr>Quality is no substitute for quantity</vt:lpstr>
      <vt:lpstr>Protocols matter, but programmability matters more</vt:lpstr>
      <vt:lpstr>Building Internet applications</vt:lpstr>
      <vt:lpstr>The IoT integration problem</vt:lpstr>
      <vt:lpstr>PowerPoint Presentation</vt:lpstr>
      <vt:lpstr>Goal: An operating system for IoT</vt:lpstr>
      <vt:lpstr>Local processing for privacy</vt:lpstr>
      <vt:lpstr>Challenge: integrate embedded, mobile &amp; virtual</vt:lpstr>
      <vt:lpstr>SECE overview</vt:lpstr>
      <vt:lpstr>SECE: The glue for Internet    applications </vt:lpstr>
      <vt:lpstr>SECE hardware</vt:lpstr>
      <vt:lpstr>Available Platforms</vt:lpstr>
      <vt:lpstr>SECE system architecture</vt:lpstr>
      <vt:lpstr>SECE system architecture</vt:lpstr>
      <vt:lpstr>smobd: Subsystems &amp; Interfaces on Linux</vt:lpstr>
      <vt:lpstr>Smart Object Model</vt:lpstr>
      <vt:lpstr>Smart object runtime environment</vt:lpstr>
      <vt:lpstr>Programmatic notification filters</vt:lpstr>
      <vt:lpstr>PLC: Internet style</vt:lpstr>
      <vt:lpstr>Direct Object-to-object communication</vt:lpstr>
      <vt:lpstr>SECE UI: Visual programming</vt:lpstr>
      <vt:lpstr>SECE UI: web</vt:lpstr>
      <vt:lpstr>SECE UI: Programmable control panel</vt:lpstr>
      <vt:lpstr>SECE smart object cloud</vt:lpstr>
      <vt:lpstr>SECE naming (in progress)</vt:lpstr>
      <vt:lpstr>Semantic naming</vt:lpstr>
      <vt:lpstr>PowerPoint Presentation</vt:lpstr>
      <vt:lpstr>PowerPoint Presentation</vt:lpstr>
      <vt:lpstr>Conclusion</vt:lpstr>
    </vt:vector>
  </TitlesOfParts>
  <Company>Federal Communications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Henning Schulzrinne</dc:creator>
  <cp:lastModifiedBy>Henning Schulzrinne</cp:lastModifiedBy>
  <cp:revision>40</cp:revision>
  <dcterms:created xsi:type="dcterms:W3CDTF">2014-06-26T18:33:38Z</dcterms:created>
  <dcterms:modified xsi:type="dcterms:W3CDTF">2015-04-13T03:30:00Z</dcterms:modified>
</cp:coreProperties>
</file>