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handoutMasterIdLst>
    <p:handoutMasterId r:id="rId44"/>
  </p:handoutMasterIdLst>
  <p:sldIdLst>
    <p:sldId id="256" r:id="rId2"/>
    <p:sldId id="275" r:id="rId3"/>
    <p:sldId id="257" r:id="rId4"/>
    <p:sldId id="260" r:id="rId5"/>
    <p:sldId id="296" r:id="rId6"/>
    <p:sldId id="261" r:id="rId7"/>
    <p:sldId id="258" r:id="rId8"/>
    <p:sldId id="259" r:id="rId9"/>
    <p:sldId id="264" r:id="rId10"/>
    <p:sldId id="286" r:id="rId11"/>
    <p:sldId id="262" r:id="rId12"/>
    <p:sldId id="263" r:id="rId13"/>
    <p:sldId id="273" r:id="rId14"/>
    <p:sldId id="289" r:id="rId15"/>
    <p:sldId id="291" r:id="rId16"/>
    <p:sldId id="292" r:id="rId17"/>
    <p:sldId id="290" r:id="rId18"/>
    <p:sldId id="293" r:id="rId19"/>
    <p:sldId id="294" r:id="rId20"/>
    <p:sldId id="274" r:id="rId21"/>
    <p:sldId id="276" r:id="rId22"/>
    <p:sldId id="280" r:id="rId23"/>
    <p:sldId id="279" r:id="rId24"/>
    <p:sldId id="278" r:id="rId25"/>
    <p:sldId id="287" r:id="rId26"/>
    <p:sldId id="288" r:id="rId27"/>
    <p:sldId id="272" r:id="rId28"/>
    <p:sldId id="266" r:id="rId29"/>
    <p:sldId id="268" r:id="rId30"/>
    <p:sldId id="267" r:id="rId31"/>
    <p:sldId id="269" r:id="rId32"/>
    <p:sldId id="285" r:id="rId33"/>
    <p:sldId id="265" r:id="rId34"/>
    <p:sldId id="281" r:id="rId35"/>
    <p:sldId id="283" r:id="rId36"/>
    <p:sldId id="270" r:id="rId37"/>
    <p:sldId id="282" r:id="rId38"/>
    <p:sldId id="284" r:id="rId39"/>
    <p:sldId id="295" r:id="rId40"/>
    <p:sldId id="271" r:id="rId41"/>
    <p:sldId id="277"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5" d="100"/>
          <a:sy n="115" d="100"/>
        </p:scale>
        <p:origin x="-111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layout/>
      <c:overlay val="0"/>
    </c:title>
    <c:autoTitleDeleted val="0"/>
    <c:plotArea>
      <c:layout/>
      <c:lineChart>
        <c:grouping val="standard"/>
        <c:varyColors val="0"/>
        <c:ser>
          <c:idx val="0"/>
          <c:order val="0"/>
          <c:tx>
            <c:strRef>
              <c:f>Sheet1!$B$1</c:f>
              <c:strCache>
                <c:ptCount val="1"/>
                <c:pt idx="0">
                  <c:v>$/Mbps</c:v>
                </c:pt>
              </c:strCache>
            </c:strRef>
          </c:tx>
          <c:marker>
            <c:symbol val="none"/>
          </c:marker>
          <c:cat>
            <c:numRef>
              <c:f>Sheet1!$A$2:$A$19</c:f>
              <c:numCache>
                <c:formatCode>General</c:formatCode>
                <c:ptCount val="18"/>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pt idx="17">
                  <c:v>2015.0</c:v>
                </c:pt>
              </c:numCache>
            </c:numRef>
          </c:cat>
          <c:val>
            <c:numRef>
              <c:f>Sheet1!$B$2:$B$19</c:f>
              <c:numCache>
                <c:formatCode>General</c:formatCode>
                <c:ptCount val="18"/>
                <c:pt idx="0">
                  <c:v>1200.0</c:v>
                </c:pt>
                <c:pt idx="1">
                  <c:v>800.0</c:v>
                </c:pt>
                <c:pt idx="2">
                  <c:v>675.0</c:v>
                </c:pt>
                <c:pt idx="3">
                  <c:v>400.0</c:v>
                </c:pt>
                <c:pt idx="4">
                  <c:v>200.0</c:v>
                </c:pt>
                <c:pt idx="5">
                  <c:v>120.0</c:v>
                </c:pt>
                <c:pt idx="6">
                  <c:v>90.0</c:v>
                </c:pt>
                <c:pt idx="7">
                  <c:v>75.0</c:v>
                </c:pt>
                <c:pt idx="8">
                  <c:v>50.0</c:v>
                </c:pt>
                <c:pt idx="9">
                  <c:v>25.0</c:v>
                </c:pt>
                <c:pt idx="10">
                  <c:v>12.0</c:v>
                </c:pt>
                <c:pt idx="11">
                  <c:v>9.0</c:v>
                </c:pt>
                <c:pt idx="12">
                  <c:v>5.0</c:v>
                </c:pt>
                <c:pt idx="13">
                  <c:v>3.25</c:v>
                </c:pt>
                <c:pt idx="14">
                  <c:v>2.34</c:v>
                </c:pt>
                <c:pt idx="15">
                  <c:v>1.57</c:v>
                </c:pt>
                <c:pt idx="16">
                  <c:v>0.94</c:v>
                </c:pt>
                <c:pt idx="17">
                  <c:v>0.63</c:v>
                </c:pt>
              </c:numCache>
            </c:numRef>
          </c:val>
          <c:smooth val="0"/>
        </c:ser>
        <c:dLbls>
          <c:showLegendKey val="0"/>
          <c:showVal val="0"/>
          <c:showCatName val="0"/>
          <c:showSerName val="0"/>
          <c:showPercent val="0"/>
          <c:showBubbleSize val="0"/>
        </c:dLbls>
        <c:marker val="1"/>
        <c:smooth val="0"/>
        <c:axId val="2020939352"/>
        <c:axId val="2104810840"/>
      </c:lineChart>
      <c:catAx>
        <c:axId val="2020939352"/>
        <c:scaling>
          <c:orientation val="minMax"/>
        </c:scaling>
        <c:delete val="0"/>
        <c:axPos val="b"/>
        <c:numFmt formatCode="General" sourceLinked="1"/>
        <c:majorTickMark val="out"/>
        <c:minorTickMark val="none"/>
        <c:tickLblPos val="nextTo"/>
        <c:crossAx val="2104810840"/>
        <c:crosses val="autoZero"/>
        <c:auto val="1"/>
        <c:lblAlgn val="ctr"/>
        <c:lblOffset val="100"/>
        <c:noMultiLvlLbl val="0"/>
      </c:catAx>
      <c:valAx>
        <c:axId val="2104810840"/>
        <c:scaling>
          <c:logBase val="10.0"/>
          <c:orientation val="minMax"/>
        </c:scaling>
        <c:delete val="0"/>
        <c:axPos val="l"/>
        <c:majorGridlines/>
        <c:numFmt formatCode="General" sourceLinked="1"/>
        <c:majorTickMark val="out"/>
        <c:minorTickMark val="none"/>
        <c:tickLblPos val="nextTo"/>
        <c:crossAx val="20209393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29AD7-DD11-CA4F-A3E8-FA3BA1FC5574}" type="doc">
      <dgm:prSet loTypeId="urn:microsoft.com/office/officeart/2005/8/layout/cycle7" loCatId="" qsTypeId="urn:microsoft.com/office/officeart/2005/8/quickstyle/simple4" qsCatId="simple" csTypeId="urn:microsoft.com/office/officeart/2005/8/colors/colorful1" csCatId="colorful" phldr="1"/>
      <dgm:spPr/>
      <dgm:t>
        <a:bodyPr/>
        <a:lstStyle/>
        <a:p>
          <a:endParaRPr lang="en-US"/>
        </a:p>
      </dgm:t>
    </dgm:pt>
    <dgm:pt modelId="{A815C31D-0532-E744-AD3A-9D09630E7E9D}">
      <dgm:prSet phldrT="[Text]"/>
      <dgm:spPr/>
      <dgm:t>
        <a:bodyPr/>
        <a:lstStyle/>
        <a:p>
          <a:r>
            <a:rPr lang="en-US" dirty="0" err="1" smtClean="0"/>
            <a:t>Availabillity</a:t>
          </a:r>
          <a:endParaRPr lang="en-US" dirty="0"/>
        </a:p>
      </dgm:t>
    </dgm:pt>
    <dgm:pt modelId="{5472AD56-F7F0-0741-8010-373F4E2BBDC6}" type="parTrans" cxnId="{C09F541A-A67F-A04B-8468-5051A66CC962}">
      <dgm:prSet/>
      <dgm:spPr/>
      <dgm:t>
        <a:bodyPr/>
        <a:lstStyle/>
        <a:p>
          <a:endParaRPr lang="en-US"/>
        </a:p>
      </dgm:t>
    </dgm:pt>
    <dgm:pt modelId="{545385AE-142B-C546-833A-3D88888489AD}" type="sibTrans" cxnId="{C09F541A-A67F-A04B-8468-5051A66CC962}">
      <dgm:prSet/>
      <dgm:spPr/>
      <dgm:t>
        <a:bodyPr/>
        <a:lstStyle/>
        <a:p>
          <a:endParaRPr lang="en-US"/>
        </a:p>
      </dgm:t>
    </dgm:pt>
    <dgm:pt modelId="{D9EF1AE0-F39D-6241-A52A-A4582094F1E1}">
      <dgm:prSet phldrT="[Text]"/>
      <dgm:spPr/>
      <dgm:t>
        <a:bodyPr/>
        <a:lstStyle/>
        <a:p>
          <a:r>
            <a:rPr lang="en-US" dirty="0" smtClean="0"/>
            <a:t>Relevance</a:t>
          </a:r>
          <a:endParaRPr lang="en-US" dirty="0"/>
        </a:p>
      </dgm:t>
    </dgm:pt>
    <dgm:pt modelId="{90AE9BA0-BF00-AF4E-8451-A3992056F5CB}" type="parTrans" cxnId="{930D6538-F885-C440-923D-AC8D69EB5A79}">
      <dgm:prSet/>
      <dgm:spPr/>
      <dgm:t>
        <a:bodyPr/>
        <a:lstStyle/>
        <a:p>
          <a:endParaRPr lang="en-US"/>
        </a:p>
      </dgm:t>
    </dgm:pt>
    <dgm:pt modelId="{ECF2027F-59E0-4B4C-A665-878C61AA0E00}" type="sibTrans" cxnId="{930D6538-F885-C440-923D-AC8D69EB5A79}">
      <dgm:prSet/>
      <dgm:spPr/>
      <dgm:t>
        <a:bodyPr/>
        <a:lstStyle/>
        <a:p>
          <a:endParaRPr lang="en-US"/>
        </a:p>
      </dgm:t>
    </dgm:pt>
    <dgm:pt modelId="{16EDC387-A652-E84D-B7E7-D333BA0EEBF8}">
      <dgm:prSet phldrT="[Text]"/>
      <dgm:spPr/>
      <dgm:t>
        <a:bodyPr/>
        <a:lstStyle/>
        <a:p>
          <a:r>
            <a:rPr lang="en-US" dirty="0" smtClean="0"/>
            <a:t>Affordability</a:t>
          </a:r>
          <a:endParaRPr lang="en-US" dirty="0"/>
        </a:p>
      </dgm:t>
    </dgm:pt>
    <dgm:pt modelId="{86326469-8606-014C-A419-70E233B45361}" type="parTrans" cxnId="{D9AA40E0-12F1-C040-B64A-1CA487679FC1}">
      <dgm:prSet/>
      <dgm:spPr/>
      <dgm:t>
        <a:bodyPr/>
        <a:lstStyle/>
        <a:p>
          <a:endParaRPr lang="en-US"/>
        </a:p>
      </dgm:t>
    </dgm:pt>
    <dgm:pt modelId="{86304FB6-8035-1648-9AA6-BED226CD04C0}" type="sibTrans" cxnId="{D9AA40E0-12F1-C040-B64A-1CA487679FC1}">
      <dgm:prSet/>
      <dgm:spPr/>
      <dgm:t>
        <a:bodyPr/>
        <a:lstStyle/>
        <a:p>
          <a:endParaRPr lang="en-US"/>
        </a:p>
      </dgm:t>
    </dgm:pt>
    <dgm:pt modelId="{0045CAD2-608B-4544-97F7-8A4C4602E98F}" type="pres">
      <dgm:prSet presAssocID="{69529AD7-DD11-CA4F-A3E8-FA3BA1FC5574}" presName="Name0" presStyleCnt="0">
        <dgm:presLayoutVars>
          <dgm:dir/>
          <dgm:resizeHandles val="exact"/>
        </dgm:presLayoutVars>
      </dgm:prSet>
      <dgm:spPr/>
      <dgm:t>
        <a:bodyPr/>
        <a:lstStyle/>
        <a:p>
          <a:endParaRPr lang="en-US"/>
        </a:p>
      </dgm:t>
    </dgm:pt>
    <dgm:pt modelId="{A85C2483-6469-5B4C-B53E-9BE0845E9CCD}" type="pres">
      <dgm:prSet presAssocID="{A815C31D-0532-E744-AD3A-9D09630E7E9D}" presName="node" presStyleLbl="node1" presStyleIdx="0" presStyleCnt="3">
        <dgm:presLayoutVars>
          <dgm:bulletEnabled val="1"/>
        </dgm:presLayoutVars>
      </dgm:prSet>
      <dgm:spPr/>
      <dgm:t>
        <a:bodyPr/>
        <a:lstStyle/>
        <a:p>
          <a:endParaRPr lang="en-US"/>
        </a:p>
      </dgm:t>
    </dgm:pt>
    <dgm:pt modelId="{A7D0696E-0278-1944-82AC-0F9F2CCCB963}" type="pres">
      <dgm:prSet presAssocID="{545385AE-142B-C546-833A-3D88888489AD}" presName="sibTrans" presStyleLbl="sibTrans2D1" presStyleIdx="0" presStyleCnt="3"/>
      <dgm:spPr/>
      <dgm:t>
        <a:bodyPr/>
        <a:lstStyle/>
        <a:p>
          <a:endParaRPr lang="en-US"/>
        </a:p>
      </dgm:t>
    </dgm:pt>
    <dgm:pt modelId="{8A882751-051B-804D-BA24-D90E9F416BB4}" type="pres">
      <dgm:prSet presAssocID="{545385AE-142B-C546-833A-3D88888489AD}" presName="connectorText" presStyleLbl="sibTrans2D1" presStyleIdx="0" presStyleCnt="3"/>
      <dgm:spPr/>
      <dgm:t>
        <a:bodyPr/>
        <a:lstStyle/>
        <a:p>
          <a:endParaRPr lang="en-US"/>
        </a:p>
      </dgm:t>
    </dgm:pt>
    <dgm:pt modelId="{C0592016-0BE6-D84F-8773-76FD0BE238B9}" type="pres">
      <dgm:prSet presAssocID="{D9EF1AE0-F39D-6241-A52A-A4582094F1E1}" presName="node" presStyleLbl="node1" presStyleIdx="1" presStyleCnt="3">
        <dgm:presLayoutVars>
          <dgm:bulletEnabled val="1"/>
        </dgm:presLayoutVars>
      </dgm:prSet>
      <dgm:spPr/>
      <dgm:t>
        <a:bodyPr/>
        <a:lstStyle/>
        <a:p>
          <a:endParaRPr lang="en-US"/>
        </a:p>
      </dgm:t>
    </dgm:pt>
    <dgm:pt modelId="{D590F73B-B34C-CB4D-9512-FB9E0BA6C5FF}" type="pres">
      <dgm:prSet presAssocID="{ECF2027F-59E0-4B4C-A665-878C61AA0E00}" presName="sibTrans" presStyleLbl="sibTrans2D1" presStyleIdx="1" presStyleCnt="3"/>
      <dgm:spPr/>
      <dgm:t>
        <a:bodyPr/>
        <a:lstStyle/>
        <a:p>
          <a:endParaRPr lang="en-US"/>
        </a:p>
      </dgm:t>
    </dgm:pt>
    <dgm:pt modelId="{9B894773-2183-4B4B-8D55-C9DC2398CD57}" type="pres">
      <dgm:prSet presAssocID="{ECF2027F-59E0-4B4C-A665-878C61AA0E00}" presName="connectorText" presStyleLbl="sibTrans2D1" presStyleIdx="1" presStyleCnt="3"/>
      <dgm:spPr/>
      <dgm:t>
        <a:bodyPr/>
        <a:lstStyle/>
        <a:p>
          <a:endParaRPr lang="en-US"/>
        </a:p>
      </dgm:t>
    </dgm:pt>
    <dgm:pt modelId="{87370A01-E146-EA4A-A1BA-037A6F44EC0C}" type="pres">
      <dgm:prSet presAssocID="{16EDC387-A652-E84D-B7E7-D333BA0EEBF8}" presName="node" presStyleLbl="node1" presStyleIdx="2" presStyleCnt="3">
        <dgm:presLayoutVars>
          <dgm:bulletEnabled val="1"/>
        </dgm:presLayoutVars>
      </dgm:prSet>
      <dgm:spPr/>
      <dgm:t>
        <a:bodyPr/>
        <a:lstStyle/>
        <a:p>
          <a:endParaRPr lang="en-US"/>
        </a:p>
      </dgm:t>
    </dgm:pt>
    <dgm:pt modelId="{DA4E3653-33F3-4849-B094-082AEB24FDB0}" type="pres">
      <dgm:prSet presAssocID="{86304FB6-8035-1648-9AA6-BED226CD04C0}" presName="sibTrans" presStyleLbl="sibTrans2D1" presStyleIdx="2" presStyleCnt="3"/>
      <dgm:spPr/>
      <dgm:t>
        <a:bodyPr/>
        <a:lstStyle/>
        <a:p>
          <a:endParaRPr lang="en-US"/>
        </a:p>
      </dgm:t>
    </dgm:pt>
    <dgm:pt modelId="{78059F92-C2B4-2C49-A118-26054A9494CA}" type="pres">
      <dgm:prSet presAssocID="{86304FB6-8035-1648-9AA6-BED226CD04C0}" presName="connectorText" presStyleLbl="sibTrans2D1" presStyleIdx="2" presStyleCnt="3"/>
      <dgm:spPr/>
      <dgm:t>
        <a:bodyPr/>
        <a:lstStyle/>
        <a:p>
          <a:endParaRPr lang="en-US"/>
        </a:p>
      </dgm:t>
    </dgm:pt>
  </dgm:ptLst>
  <dgm:cxnLst>
    <dgm:cxn modelId="{50AE42A2-C1A3-7544-BA6F-087584A88E9D}" type="presOf" srcId="{D9EF1AE0-F39D-6241-A52A-A4582094F1E1}" destId="{C0592016-0BE6-D84F-8773-76FD0BE238B9}" srcOrd="0" destOrd="0" presId="urn:microsoft.com/office/officeart/2005/8/layout/cycle7"/>
    <dgm:cxn modelId="{F39CE10A-FEC3-174F-85CA-B2A8BA9AF0C1}" type="presOf" srcId="{69529AD7-DD11-CA4F-A3E8-FA3BA1FC5574}" destId="{0045CAD2-608B-4544-97F7-8A4C4602E98F}" srcOrd="0" destOrd="0" presId="urn:microsoft.com/office/officeart/2005/8/layout/cycle7"/>
    <dgm:cxn modelId="{540B819E-158C-0D47-B7AC-59306978EF8F}" type="presOf" srcId="{A815C31D-0532-E744-AD3A-9D09630E7E9D}" destId="{A85C2483-6469-5B4C-B53E-9BE0845E9CCD}" srcOrd="0" destOrd="0" presId="urn:microsoft.com/office/officeart/2005/8/layout/cycle7"/>
    <dgm:cxn modelId="{2575C48F-B740-AA40-9755-0BCE9D5A6244}" type="presOf" srcId="{ECF2027F-59E0-4B4C-A665-878C61AA0E00}" destId="{D590F73B-B34C-CB4D-9512-FB9E0BA6C5FF}" srcOrd="0" destOrd="0" presId="urn:microsoft.com/office/officeart/2005/8/layout/cycle7"/>
    <dgm:cxn modelId="{08C995D9-3732-C14E-B11F-145D86AD9FDB}" type="presOf" srcId="{545385AE-142B-C546-833A-3D88888489AD}" destId="{A7D0696E-0278-1944-82AC-0F9F2CCCB963}" srcOrd="0" destOrd="0" presId="urn:microsoft.com/office/officeart/2005/8/layout/cycle7"/>
    <dgm:cxn modelId="{234FFA5C-1F3E-884B-973A-349B10C44598}" type="presOf" srcId="{16EDC387-A652-E84D-B7E7-D333BA0EEBF8}" destId="{87370A01-E146-EA4A-A1BA-037A6F44EC0C}" srcOrd="0" destOrd="0" presId="urn:microsoft.com/office/officeart/2005/8/layout/cycle7"/>
    <dgm:cxn modelId="{511921C9-5995-A549-8B5A-9312C3C8F23D}" type="presOf" srcId="{86304FB6-8035-1648-9AA6-BED226CD04C0}" destId="{DA4E3653-33F3-4849-B094-082AEB24FDB0}" srcOrd="0" destOrd="0" presId="urn:microsoft.com/office/officeart/2005/8/layout/cycle7"/>
    <dgm:cxn modelId="{930D6538-F885-C440-923D-AC8D69EB5A79}" srcId="{69529AD7-DD11-CA4F-A3E8-FA3BA1FC5574}" destId="{D9EF1AE0-F39D-6241-A52A-A4582094F1E1}" srcOrd="1" destOrd="0" parTransId="{90AE9BA0-BF00-AF4E-8451-A3992056F5CB}" sibTransId="{ECF2027F-59E0-4B4C-A665-878C61AA0E00}"/>
    <dgm:cxn modelId="{75FF4B5B-11EC-474E-9501-D9C2E5D69DB1}" type="presOf" srcId="{ECF2027F-59E0-4B4C-A665-878C61AA0E00}" destId="{9B894773-2183-4B4B-8D55-C9DC2398CD57}" srcOrd="1" destOrd="0" presId="urn:microsoft.com/office/officeart/2005/8/layout/cycle7"/>
    <dgm:cxn modelId="{D9AA40E0-12F1-C040-B64A-1CA487679FC1}" srcId="{69529AD7-DD11-CA4F-A3E8-FA3BA1FC5574}" destId="{16EDC387-A652-E84D-B7E7-D333BA0EEBF8}" srcOrd="2" destOrd="0" parTransId="{86326469-8606-014C-A419-70E233B45361}" sibTransId="{86304FB6-8035-1648-9AA6-BED226CD04C0}"/>
    <dgm:cxn modelId="{C09F541A-A67F-A04B-8468-5051A66CC962}" srcId="{69529AD7-DD11-CA4F-A3E8-FA3BA1FC5574}" destId="{A815C31D-0532-E744-AD3A-9D09630E7E9D}" srcOrd="0" destOrd="0" parTransId="{5472AD56-F7F0-0741-8010-373F4E2BBDC6}" sibTransId="{545385AE-142B-C546-833A-3D88888489AD}"/>
    <dgm:cxn modelId="{CAC35D48-1392-294E-8256-7537F5CA6647}" type="presOf" srcId="{545385AE-142B-C546-833A-3D88888489AD}" destId="{8A882751-051B-804D-BA24-D90E9F416BB4}" srcOrd="1" destOrd="0" presId="urn:microsoft.com/office/officeart/2005/8/layout/cycle7"/>
    <dgm:cxn modelId="{2F91F317-6FE1-284F-9D7E-651D90EC230A}" type="presOf" srcId="{86304FB6-8035-1648-9AA6-BED226CD04C0}" destId="{78059F92-C2B4-2C49-A118-26054A9494CA}" srcOrd="1" destOrd="0" presId="urn:microsoft.com/office/officeart/2005/8/layout/cycle7"/>
    <dgm:cxn modelId="{DF7E10F7-F46D-FF43-9812-3279A02ADFEC}" type="presParOf" srcId="{0045CAD2-608B-4544-97F7-8A4C4602E98F}" destId="{A85C2483-6469-5B4C-B53E-9BE0845E9CCD}" srcOrd="0" destOrd="0" presId="urn:microsoft.com/office/officeart/2005/8/layout/cycle7"/>
    <dgm:cxn modelId="{390A9FCE-12CF-514E-B3EF-918AD3B2572F}" type="presParOf" srcId="{0045CAD2-608B-4544-97F7-8A4C4602E98F}" destId="{A7D0696E-0278-1944-82AC-0F9F2CCCB963}" srcOrd="1" destOrd="0" presId="urn:microsoft.com/office/officeart/2005/8/layout/cycle7"/>
    <dgm:cxn modelId="{D15D8B59-D8F0-8145-BE40-4A8823906D90}" type="presParOf" srcId="{A7D0696E-0278-1944-82AC-0F9F2CCCB963}" destId="{8A882751-051B-804D-BA24-D90E9F416BB4}" srcOrd="0" destOrd="0" presId="urn:microsoft.com/office/officeart/2005/8/layout/cycle7"/>
    <dgm:cxn modelId="{EAF4C5D8-68EB-8A44-88BA-0979462A99BC}" type="presParOf" srcId="{0045CAD2-608B-4544-97F7-8A4C4602E98F}" destId="{C0592016-0BE6-D84F-8773-76FD0BE238B9}" srcOrd="2" destOrd="0" presId="urn:microsoft.com/office/officeart/2005/8/layout/cycle7"/>
    <dgm:cxn modelId="{1C773F05-4FBB-094F-89F7-D05D9F8307F0}" type="presParOf" srcId="{0045CAD2-608B-4544-97F7-8A4C4602E98F}" destId="{D590F73B-B34C-CB4D-9512-FB9E0BA6C5FF}" srcOrd="3" destOrd="0" presId="urn:microsoft.com/office/officeart/2005/8/layout/cycle7"/>
    <dgm:cxn modelId="{C559E94C-6FE6-204C-B8FE-3055B1788D6B}" type="presParOf" srcId="{D590F73B-B34C-CB4D-9512-FB9E0BA6C5FF}" destId="{9B894773-2183-4B4B-8D55-C9DC2398CD57}" srcOrd="0" destOrd="0" presId="urn:microsoft.com/office/officeart/2005/8/layout/cycle7"/>
    <dgm:cxn modelId="{3324F32E-60C5-314C-851D-A5F7BDEE1107}" type="presParOf" srcId="{0045CAD2-608B-4544-97F7-8A4C4602E98F}" destId="{87370A01-E146-EA4A-A1BA-037A6F44EC0C}" srcOrd="4" destOrd="0" presId="urn:microsoft.com/office/officeart/2005/8/layout/cycle7"/>
    <dgm:cxn modelId="{2C0430DC-AFA1-7E46-B38B-8302A3419B8D}" type="presParOf" srcId="{0045CAD2-608B-4544-97F7-8A4C4602E98F}" destId="{DA4E3653-33F3-4849-B094-082AEB24FDB0}" srcOrd="5" destOrd="0" presId="urn:microsoft.com/office/officeart/2005/8/layout/cycle7"/>
    <dgm:cxn modelId="{BCAFA748-8332-DE4C-9E09-D2B128DB2306}" type="presParOf" srcId="{DA4E3653-33F3-4849-B094-082AEB24FDB0}" destId="{78059F92-C2B4-2C49-A118-26054A9494C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0DB393-D784-F94B-A13D-2BC7F1BE25A3}" type="doc">
      <dgm:prSet loTypeId="urn:microsoft.com/office/officeart/2005/8/layout/cycle7" loCatId="" qsTypeId="urn:microsoft.com/office/officeart/2005/8/quickstyle/simple4" qsCatId="simple" csTypeId="urn:microsoft.com/office/officeart/2005/8/colors/colorful1" csCatId="colorful" phldr="1"/>
      <dgm:spPr/>
      <dgm:t>
        <a:bodyPr/>
        <a:lstStyle/>
        <a:p>
          <a:endParaRPr lang="en-US"/>
        </a:p>
      </dgm:t>
    </dgm:pt>
    <dgm:pt modelId="{BBAC4FB6-44D4-0D43-8C2D-84CF6B348A16}">
      <dgm:prSet/>
      <dgm:spPr/>
      <dgm:t>
        <a:bodyPr/>
        <a:lstStyle/>
        <a:p>
          <a:pPr rtl="0"/>
          <a:r>
            <a:rPr lang="en-US" dirty="0" smtClean="0"/>
            <a:t>Technology &amp; speed</a:t>
          </a:r>
          <a:endParaRPr lang="en-US" dirty="0"/>
        </a:p>
      </dgm:t>
    </dgm:pt>
    <dgm:pt modelId="{BFC724CA-F53C-8544-917C-B2F24947C3D2}" type="parTrans" cxnId="{D190EE31-8104-C84D-A28B-A8B09744770D}">
      <dgm:prSet/>
      <dgm:spPr/>
      <dgm:t>
        <a:bodyPr/>
        <a:lstStyle/>
        <a:p>
          <a:endParaRPr lang="en-US"/>
        </a:p>
      </dgm:t>
    </dgm:pt>
    <dgm:pt modelId="{E5676DE3-A492-A945-8C25-E30207696F29}" type="sibTrans" cxnId="{D190EE31-8104-C84D-A28B-A8B09744770D}">
      <dgm:prSet/>
      <dgm:spPr/>
      <dgm:t>
        <a:bodyPr/>
        <a:lstStyle/>
        <a:p>
          <a:endParaRPr lang="en-US"/>
        </a:p>
      </dgm:t>
    </dgm:pt>
    <dgm:pt modelId="{E324E126-C75D-144A-AE51-0B2B7334180E}">
      <dgm:prSet/>
      <dgm:spPr/>
      <dgm:t>
        <a:bodyPr/>
        <a:lstStyle/>
        <a:p>
          <a:pPr rtl="0"/>
          <a:r>
            <a:rPr lang="en-US" dirty="0" smtClean="0"/>
            <a:t>Consumer behavior</a:t>
          </a:r>
          <a:endParaRPr lang="en-US" dirty="0"/>
        </a:p>
      </dgm:t>
    </dgm:pt>
    <dgm:pt modelId="{90CE1F43-B4D5-AE44-B00E-4B40436CADA0}" type="parTrans" cxnId="{4A4BD814-5905-D543-93A8-220672CEA37C}">
      <dgm:prSet/>
      <dgm:spPr/>
      <dgm:t>
        <a:bodyPr/>
        <a:lstStyle/>
        <a:p>
          <a:endParaRPr lang="en-US"/>
        </a:p>
      </dgm:t>
    </dgm:pt>
    <dgm:pt modelId="{8E9FECAD-3873-1B47-8B86-34FCB7132C61}" type="sibTrans" cxnId="{4A4BD814-5905-D543-93A8-220672CEA37C}">
      <dgm:prSet/>
      <dgm:spPr/>
      <dgm:t>
        <a:bodyPr/>
        <a:lstStyle/>
        <a:p>
          <a:endParaRPr lang="en-US"/>
        </a:p>
      </dgm:t>
    </dgm:pt>
    <dgm:pt modelId="{6CB948FD-4424-8A41-8A3F-EE2A4CA11E3F}">
      <dgm:prSet/>
      <dgm:spPr/>
      <dgm:t>
        <a:bodyPr/>
        <a:lstStyle/>
        <a:p>
          <a:pPr rtl="0"/>
          <a:r>
            <a:rPr lang="en-US" dirty="0" smtClean="0"/>
            <a:t>Regulatory environment</a:t>
          </a:r>
          <a:endParaRPr lang="en-US" dirty="0"/>
        </a:p>
      </dgm:t>
    </dgm:pt>
    <dgm:pt modelId="{B973FA49-ED1B-B345-9092-602AA89EB797}" type="parTrans" cxnId="{B1ED0992-277B-BA47-BAC9-1E0423D867DB}">
      <dgm:prSet/>
      <dgm:spPr/>
      <dgm:t>
        <a:bodyPr/>
        <a:lstStyle/>
        <a:p>
          <a:endParaRPr lang="en-US"/>
        </a:p>
      </dgm:t>
    </dgm:pt>
    <dgm:pt modelId="{B1ADCC61-0F4F-B040-9815-74C54564A173}" type="sibTrans" cxnId="{B1ED0992-277B-BA47-BAC9-1E0423D867DB}">
      <dgm:prSet/>
      <dgm:spPr/>
      <dgm:t>
        <a:bodyPr/>
        <a:lstStyle/>
        <a:p>
          <a:endParaRPr lang="en-US"/>
        </a:p>
      </dgm:t>
    </dgm:pt>
    <dgm:pt modelId="{C80032E6-E8E7-F44E-986D-2A883FF6455C}">
      <dgm:prSet/>
      <dgm:spPr/>
      <dgm:t>
        <a:bodyPr/>
        <a:lstStyle/>
        <a:p>
          <a:pPr rtl="0"/>
          <a:r>
            <a:rPr lang="en-US" dirty="0" smtClean="0"/>
            <a:t>Industry structure</a:t>
          </a:r>
          <a:endParaRPr lang="en-US" dirty="0"/>
        </a:p>
      </dgm:t>
    </dgm:pt>
    <dgm:pt modelId="{AAB6DD80-FD46-344A-8B60-99AE258C0637}" type="parTrans" cxnId="{C7DE3365-599E-DB40-BBAB-9671AA4D159F}">
      <dgm:prSet/>
      <dgm:spPr/>
      <dgm:t>
        <a:bodyPr/>
        <a:lstStyle/>
        <a:p>
          <a:endParaRPr lang="en-US"/>
        </a:p>
      </dgm:t>
    </dgm:pt>
    <dgm:pt modelId="{FD321319-CCAB-7D44-A4B4-69177C7B3A68}" type="sibTrans" cxnId="{C7DE3365-599E-DB40-BBAB-9671AA4D159F}">
      <dgm:prSet/>
      <dgm:spPr/>
      <dgm:t>
        <a:bodyPr/>
        <a:lstStyle/>
        <a:p>
          <a:endParaRPr lang="en-US"/>
        </a:p>
      </dgm:t>
    </dgm:pt>
    <dgm:pt modelId="{748F4207-97CD-794C-99BF-4AEB4481F2B5}" type="pres">
      <dgm:prSet presAssocID="{B90DB393-D784-F94B-A13D-2BC7F1BE25A3}" presName="Name0" presStyleCnt="0">
        <dgm:presLayoutVars>
          <dgm:dir/>
          <dgm:resizeHandles val="exact"/>
        </dgm:presLayoutVars>
      </dgm:prSet>
      <dgm:spPr/>
      <dgm:t>
        <a:bodyPr/>
        <a:lstStyle/>
        <a:p>
          <a:endParaRPr lang="en-US"/>
        </a:p>
      </dgm:t>
    </dgm:pt>
    <dgm:pt modelId="{746913D8-D888-7340-A355-72D40CA65CA4}" type="pres">
      <dgm:prSet presAssocID="{BBAC4FB6-44D4-0D43-8C2D-84CF6B348A16}" presName="node" presStyleLbl="node1" presStyleIdx="0" presStyleCnt="4">
        <dgm:presLayoutVars>
          <dgm:bulletEnabled val="1"/>
        </dgm:presLayoutVars>
      </dgm:prSet>
      <dgm:spPr/>
      <dgm:t>
        <a:bodyPr/>
        <a:lstStyle/>
        <a:p>
          <a:endParaRPr lang="en-US"/>
        </a:p>
      </dgm:t>
    </dgm:pt>
    <dgm:pt modelId="{B2A3B12E-339D-FF43-A60C-066BCFD37520}" type="pres">
      <dgm:prSet presAssocID="{E5676DE3-A492-A945-8C25-E30207696F29}" presName="sibTrans" presStyleLbl="sibTrans2D1" presStyleIdx="0" presStyleCnt="4"/>
      <dgm:spPr/>
      <dgm:t>
        <a:bodyPr/>
        <a:lstStyle/>
        <a:p>
          <a:endParaRPr lang="en-US"/>
        </a:p>
      </dgm:t>
    </dgm:pt>
    <dgm:pt modelId="{7A62BCB7-2F90-D241-8AE0-45041C7738C9}" type="pres">
      <dgm:prSet presAssocID="{E5676DE3-A492-A945-8C25-E30207696F29}" presName="connectorText" presStyleLbl="sibTrans2D1" presStyleIdx="0" presStyleCnt="4"/>
      <dgm:spPr/>
      <dgm:t>
        <a:bodyPr/>
        <a:lstStyle/>
        <a:p>
          <a:endParaRPr lang="en-US"/>
        </a:p>
      </dgm:t>
    </dgm:pt>
    <dgm:pt modelId="{81C7DC60-39AF-A846-9630-12BADB893BF0}" type="pres">
      <dgm:prSet presAssocID="{E324E126-C75D-144A-AE51-0B2B7334180E}" presName="node" presStyleLbl="node1" presStyleIdx="1" presStyleCnt="4">
        <dgm:presLayoutVars>
          <dgm:bulletEnabled val="1"/>
        </dgm:presLayoutVars>
      </dgm:prSet>
      <dgm:spPr/>
      <dgm:t>
        <a:bodyPr/>
        <a:lstStyle/>
        <a:p>
          <a:endParaRPr lang="en-US"/>
        </a:p>
      </dgm:t>
    </dgm:pt>
    <dgm:pt modelId="{FF701873-2F03-F24B-BE98-3DED9F78199C}" type="pres">
      <dgm:prSet presAssocID="{8E9FECAD-3873-1B47-8B86-34FCB7132C61}" presName="sibTrans" presStyleLbl="sibTrans2D1" presStyleIdx="1" presStyleCnt="4"/>
      <dgm:spPr/>
      <dgm:t>
        <a:bodyPr/>
        <a:lstStyle/>
        <a:p>
          <a:endParaRPr lang="en-US"/>
        </a:p>
      </dgm:t>
    </dgm:pt>
    <dgm:pt modelId="{2BA52E0E-AA01-DB4A-A975-3AD18EB045E9}" type="pres">
      <dgm:prSet presAssocID="{8E9FECAD-3873-1B47-8B86-34FCB7132C61}" presName="connectorText" presStyleLbl="sibTrans2D1" presStyleIdx="1" presStyleCnt="4"/>
      <dgm:spPr/>
      <dgm:t>
        <a:bodyPr/>
        <a:lstStyle/>
        <a:p>
          <a:endParaRPr lang="en-US"/>
        </a:p>
      </dgm:t>
    </dgm:pt>
    <dgm:pt modelId="{B1B0BE11-5444-094E-B7A2-A38669C5C33F}" type="pres">
      <dgm:prSet presAssocID="{6CB948FD-4424-8A41-8A3F-EE2A4CA11E3F}" presName="node" presStyleLbl="node1" presStyleIdx="2" presStyleCnt="4">
        <dgm:presLayoutVars>
          <dgm:bulletEnabled val="1"/>
        </dgm:presLayoutVars>
      </dgm:prSet>
      <dgm:spPr/>
      <dgm:t>
        <a:bodyPr/>
        <a:lstStyle/>
        <a:p>
          <a:endParaRPr lang="en-US"/>
        </a:p>
      </dgm:t>
    </dgm:pt>
    <dgm:pt modelId="{345A7286-C2F3-8E40-A63B-94A6973854B5}" type="pres">
      <dgm:prSet presAssocID="{B1ADCC61-0F4F-B040-9815-74C54564A173}" presName="sibTrans" presStyleLbl="sibTrans2D1" presStyleIdx="2" presStyleCnt="4"/>
      <dgm:spPr/>
      <dgm:t>
        <a:bodyPr/>
        <a:lstStyle/>
        <a:p>
          <a:endParaRPr lang="en-US"/>
        </a:p>
      </dgm:t>
    </dgm:pt>
    <dgm:pt modelId="{49D62DB2-F0AA-044C-8075-C6A82C90C82B}" type="pres">
      <dgm:prSet presAssocID="{B1ADCC61-0F4F-B040-9815-74C54564A173}" presName="connectorText" presStyleLbl="sibTrans2D1" presStyleIdx="2" presStyleCnt="4"/>
      <dgm:spPr/>
      <dgm:t>
        <a:bodyPr/>
        <a:lstStyle/>
        <a:p>
          <a:endParaRPr lang="en-US"/>
        </a:p>
      </dgm:t>
    </dgm:pt>
    <dgm:pt modelId="{DA6A616D-A21E-B646-B301-692AC01D7F71}" type="pres">
      <dgm:prSet presAssocID="{C80032E6-E8E7-F44E-986D-2A883FF6455C}" presName="node" presStyleLbl="node1" presStyleIdx="3" presStyleCnt="4">
        <dgm:presLayoutVars>
          <dgm:bulletEnabled val="1"/>
        </dgm:presLayoutVars>
      </dgm:prSet>
      <dgm:spPr/>
      <dgm:t>
        <a:bodyPr/>
        <a:lstStyle/>
        <a:p>
          <a:endParaRPr lang="en-US"/>
        </a:p>
      </dgm:t>
    </dgm:pt>
    <dgm:pt modelId="{932184FC-B423-3546-B786-71F1216A2AD2}" type="pres">
      <dgm:prSet presAssocID="{FD321319-CCAB-7D44-A4B4-69177C7B3A68}" presName="sibTrans" presStyleLbl="sibTrans2D1" presStyleIdx="3" presStyleCnt="4"/>
      <dgm:spPr/>
      <dgm:t>
        <a:bodyPr/>
        <a:lstStyle/>
        <a:p>
          <a:endParaRPr lang="en-US"/>
        </a:p>
      </dgm:t>
    </dgm:pt>
    <dgm:pt modelId="{B95D7447-CFF7-8042-BF34-1091480B211F}" type="pres">
      <dgm:prSet presAssocID="{FD321319-CCAB-7D44-A4B4-69177C7B3A68}" presName="connectorText" presStyleLbl="sibTrans2D1" presStyleIdx="3" presStyleCnt="4"/>
      <dgm:spPr/>
      <dgm:t>
        <a:bodyPr/>
        <a:lstStyle/>
        <a:p>
          <a:endParaRPr lang="en-US"/>
        </a:p>
      </dgm:t>
    </dgm:pt>
  </dgm:ptLst>
  <dgm:cxnLst>
    <dgm:cxn modelId="{B1ED0992-277B-BA47-BAC9-1E0423D867DB}" srcId="{B90DB393-D784-F94B-A13D-2BC7F1BE25A3}" destId="{6CB948FD-4424-8A41-8A3F-EE2A4CA11E3F}" srcOrd="2" destOrd="0" parTransId="{B973FA49-ED1B-B345-9092-602AA89EB797}" sibTransId="{B1ADCC61-0F4F-B040-9815-74C54564A173}"/>
    <dgm:cxn modelId="{9262F00E-B00B-6841-A2C9-B1A3E484A300}" type="presOf" srcId="{8E9FECAD-3873-1B47-8B86-34FCB7132C61}" destId="{FF701873-2F03-F24B-BE98-3DED9F78199C}" srcOrd="0" destOrd="0" presId="urn:microsoft.com/office/officeart/2005/8/layout/cycle7"/>
    <dgm:cxn modelId="{266D1FC1-8E63-144A-9AE8-23DB1E4EB81B}" type="presOf" srcId="{FD321319-CCAB-7D44-A4B4-69177C7B3A68}" destId="{B95D7447-CFF7-8042-BF34-1091480B211F}" srcOrd="1" destOrd="0" presId="urn:microsoft.com/office/officeart/2005/8/layout/cycle7"/>
    <dgm:cxn modelId="{F9581188-739F-2242-AED1-BDD38124B00F}" type="presOf" srcId="{B90DB393-D784-F94B-A13D-2BC7F1BE25A3}" destId="{748F4207-97CD-794C-99BF-4AEB4481F2B5}" srcOrd="0" destOrd="0" presId="urn:microsoft.com/office/officeart/2005/8/layout/cycle7"/>
    <dgm:cxn modelId="{84245161-4527-4745-8125-F80E603D2AEA}" type="presOf" srcId="{8E9FECAD-3873-1B47-8B86-34FCB7132C61}" destId="{2BA52E0E-AA01-DB4A-A975-3AD18EB045E9}" srcOrd="1" destOrd="0" presId="urn:microsoft.com/office/officeart/2005/8/layout/cycle7"/>
    <dgm:cxn modelId="{B7814746-480F-4A40-8339-EDE0CA35F51B}" type="presOf" srcId="{C80032E6-E8E7-F44E-986D-2A883FF6455C}" destId="{DA6A616D-A21E-B646-B301-692AC01D7F71}" srcOrd="0" destOrd="0" presId="urn:microsoft.com/office/officeart/2005/8/layout/cycle7"/>
    <dgm:cxn modelId="{BBB8190A-31D7-164C-9AA0-0DF185D1D08A}" type="presOf" srcId="{E5676DE3-A492-A945-8C25-E30207696F29}" destId="{7A62BCB7-2F90-D241-8AE0-45041C7738C9}" srcOrd="1" destOrd="0" presId="urn:microsoft.com/office/officeart/2005/8/layout/cycle7"/>
    <dgm:cxn modelId="{E61C0C07-F105-EF47-B212-DFE015B858C0}" type="presOf" srcId="{6CB948FD-4424-8A41-8A3F-EE2A4CA11E3F}" destId="{B1B0BE11-5444-094E-B7A2-A38669C5C33F}" srcOrd="0" destOrd="0" presId="urn:microsoft.com/office/officeart/2005/8/layout/cycle7"/>
    <dgm:cxn modelId="{6CA2AAE7-0CBE-3842-9F4E-1C2A9D35A758}" type="presOf" srcId="{B1ADCC61-0F4F-B040-9815-74C54564A173}" destId="{49D62DB2-F0AA-044C-8075-C6A82C90C82B}" srcOrd="1" destOrd="0" presId="urn:microsoft.com/office/officeart/2005/8/layout/cycle7"/>
    <dgm:cxn modelId="{F75C6D00-73CF-4C41-80FD-F00772F0C88D}" type="presOf" srcId="{E5676DE3-A492-A945-8C25-E30207696F29}" destId="{B2A3B12E-339D-FF43-A60C-066BCFD37520}" srcOrd="0" destOrd="0" presId="urn:microsoft.com/office/officeart/2005/8/layout/cycle7"/>
    <dgm:cxn modelId="{D190EE31-8104-C84D-A28B-A8B09744770D}" srcId="{B90DB393-D784-F94B-A13D-2BC7F1BE25A3}" destId="{BBAC4FB6-44D4-0D43-8C2D-84CF6B348A16}" srcOrd="0" destOrd="0" parTransId="{BFC724CA-F53C-8544-917C-B2F24947C3D2}" sibTransId="{E5676DE3-A492-A945-8C25-E30207696F29}"/>
    <dgm:cxn modelId="{C7DE3365-599E-DB40-BBAB-9671AA4D159F}" srcId="{B90DB393-D784-F94B-A13D-2BC7F1BE25A3}" destId="{C80032E6-E8E7-F44E-986D-2A883FF6455C}" srcOrd="3" destOrd="0" parTransId="{AAB6DD80-FD46-344A-8B60-99AE258C0637}" sibTransId="{FD321319-CCAB-7D44-A4B4-69177C7B3A68}"/>
    <dgm:cxn modelId="{4A4BD814-5905-D543-93A8-220672CEA37C}" srcId="{B90DB393-D784-F94B-A13D-2BC7F1BE25A3}" destId="{E324E126-C75D-144A-AE51-0B2B7334180E}" srcOrd="1" destOrd="0" parTransId="{90CE1F43-B4D5-AE44-B00E-4B40436CADA0}" sibTransId="{8E9FECAD-3873-1B47-8B86-34FCB7132C61}"/>
    <dgm:cxn modelId="{C1E7EA58-D13E-BB4A-8B3E-F465BCCEC9EB}" type="presOf" srcId="{BBAC4FB6-44D4-0D43-8C2D-84CF6B348A16}" destId="{746913D8-D888-7340-A355-72D40CA65CA4}" srcOrd="0" destOrd="0" presId="urn:microsoft.com/office/officeart/2005/8/layout/cycle7"/>
    <dgm:cxn modelId="{00709AC3-5563-5F4F-81FE-FAC82472CD88}" type="presOf" srcId="{FD321319-CCAB-7D44-A4B4-69177C7B3A68}" destId="{932184FC-B423-3546-B786-71F1216A2AD2}" srcOrd="0" destOrd="0" presId="urn:microsoft.com/office/officeart/2005/8/layout/cycle7"/>
    <dgm:cxn modelId="{4447EA1F-5F7A-D344-9328-EC81E8C1BFFC}" type="presOf" srcId="{E324E126-C75D-144A-AE51-0B2B7334180E}" destId="{81C7DC60-39AF-A846-9630-12BADB893BF0}" srcOrd="0" destOrd="0" presId="urn:microsoft.com/office/officeart/2005/8/layout/cycle7"/>
    <dgm:cxn modelId="{90F4812E-EADD-4345-A3C5-EE14C95187E2}" type="presOf" srcId="{B1ADCC61-0F4F-B040-9815-74C54564A173}" destId="{345A7286-C2F3-8E40-A63B-94A6973854B5}" srcOrd="0" destOrd="0" presId="urn:microsoft.com/office/officeart/2005/8/layout/cycle7"/>
    <dgm:cxn modelId="{9680DD88-07C6-D440-A52C-1611886CF868}" type="presParOf" srcId="{748F4207-97CD-794C-99BF-4AEB4481F2B5}" destId="{746913D8-D888-7340-A355-72D40CA65CA4}" srcOrd="0" destOrd="0" presId="urn:microsoft.com/office/officeart/2005/8/layout/cycle7"/>
    <dgm:cxn modelId="{D71B7B35-7F57-034A-B6A0-F09C73BD49FD}" type="presParOf" srcId="{748F4207-97CD-794C-99BF-4AEB4481F2B5}" destId="{B2A3B12E-339D-FF43-A60C-066BCFD37520}" srcOrd="1" destOrd="0" presId="urn:microsoft.com/office/officeart/2005/8/layout/cycle7"/>
    <dgm:cxn modelId="{0229DD7F-898F-B249-B9FB-774F11CC1CE3}" type="presParOf" srcId="{B2A3B12E-339D-FF43-A60C-066BCFD37520}" destId="{7A62BCB7-2F90-D241-8AE0-45041C7738C9}" srcOrd="0" destOrd="0" presId="urn:microsoft.com/office/officeart/2005/8/layout/cycle7"/>
    <dgm:cxn modelId="{3284322A-4D5A-1748-B30C-41EC712BD727}" type="presParOf" srcId="{748F4207-97CD-794C-99BF-4AEB4481F2B5}" destId="{81C7DC60-39AF-A846-9630-12BADB893BF0}" srcOrd="2" destOrd="0" presId="urn:microsoft.com/office/officeart/2005/8/layout/cycle7"/>
    <dgm:cxn modelId="{2A812EA8-B87C-0843-A067-DF0A81096B8A}" type="presParOf" srcId="{748F4207-97CD-794C-99BF-4AEB4481F2B5}" destId="{FF701873-2F03-F24B-BE98-3DED9F78199C}" srcOrd="3" destOrd="0" presId="urn:microsoft.com/office/officeart/2005/8/layout/cycle7"/>
    <dgm:cxn modelId="{3B98D7E5-68F7-024D-989C-7D1D53B02052}" type="presParOf" srcId="{FF701873-2F03-F24B-BE98-3DED9F78199C}" destId="{2BA52E0E-AA01-DB4A-A975-3AD18EB045E9}" srcOrd="0" destOrd="0" presId="urn:microsoft.com/office/officeart/2005/8/layout/cycle7"/>
    <dgm:cxn modelId="{B0E633A6-4240-2547-9DD9-82AD72C60C6D}" type="presParOf" srcId="{748F4207-97CD-794C-99BF-4AEB4481F2B5}" destId="{B1B0BE11-5444-094E-B7A2-A38669C5C33F}" srcOrd="4" destOrd="0" presId="urn:microsoft.com/office/officeart/2005/8/layout/cycle7"/>
    <dgm:cxn modelId="{5835DA1A-7C0D-4C43-AB39-F7B0706D1D48}" type="presParOf" srcId="{748F4207-97CD-794C-99BF-4AEB4481F2B5}" destId="{345A7286-C2F3-8E40-A63B-94A6973854B5}" srcOrd="5" destOrd="0" presId="urn:microsoft.com/office/officeart/2005/8/layout/cycle7"/>
    <dgm:cxn modelId="{21BD760E-CB3E-E14A-B00E-AD9BF0DF3F6A}" type="presParOf" srcId="{345A7286-C2F3-8E40-A63B-94A6973854B5}" destId="{49D62DB2-F0AA-044C-8075-C6A82C90C82B}" srcOrd="0" destOrd="0" presId="urn:microsoft.com/office/officeart/2005/8/layout/cycle7"/>
    <dgm:cxn modelId="{52D7C508-1302-714F-8E29-4CC39D2C47D7}" type="presParOf" srcId="{748F4207-97CD-794C-99BF-4AEB4481F2B5}" destId="{DA6A616D-A21E-B646-B301-692AC01D7F71}" srcOrd="6" destOrd="0" presId="urn:microsoft.com/office/officeart/2005/8/layout/cycle7"/>
    <dgm:cxn modelId="{5A68403E-D077-134A-8C4E-702E5BCE329F}" type="presParOf" srcId="{748F4207-97CD-794C-99BF-4AEB4481F2B5}" destId="{932184FC-B423-3546-B786-71F1216A2AD2}" srcOrd="7" destOrd="0" presId="urn:microsoft.com/office/officeart/2005/8/layout/cycle7"/>
    <dgm:cxn modelId="{D6968666-3ED3-3141-BE46-4D8C020034F3}" type="presParOf" srcId="{932184FC-B423-3546-B786-71F1216A2AD2}" destId="{B95D7447-CFF7-8042-BF34-1091480B211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C2483-6469-5B4C-B53E-9BE0845E9CCD}">
      <dsp:nvSpPr>
        <dsp:cNvPr id="0" name=""/>
        <dsp:cNvSpPr/>
      </dsp:nvSpPr>
      <dsp:spPr>
        <a:xfrm>
          <a:off x="2448851" y="1683"/>
          <a:ext cx="2537801" cy="1268900"/>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err="1" smtClean="0"/>
            <a:t>Availabillity</a:t>
          </a:r>
          <a:endParaRPr lang="en-US" sz="3300" kern="1200" dirty="0"/>
        </a:p>
      </dsp:txBody>
      <dsp:txXfrm>
        <a:off x="2486016" y="38848"/>
        <a:ext cx="2463471" cy="1194570"/>
      </dsp:txXfrm>
    </dsp:sp>
    <dsp:sp modelId="{A7D0696E-0278-1944-82AC-0F9F2CCCB963}">
      <dsp:nvSpPr>
        <dsp:cNvPr id="0" name=""/>
        <dsp:cNvSpPr/>
      </dsp:nvSpPr>
      <dsp:spPr>
        <a:xfrm rot="3600000">
          <a:off x="4103968" y="2229568"/>
          <a:ext cx="1323917" cy="444115"/>
        </a:xfrm>
        <a:prstGeom prst="leftRigh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4237203" y="2318391"/>
        <a:ext cx="1057448" cy="266469"/>
      </dsp:txXfrm>
    </dsp:sp>
    <dsp:sp modelId="{C0592016-0BE6-D84F-8773-76FD0BE238B9}">
      <dsp:nvSpPr>
        <dsp:cNvPr id="0" name=""/>
        <dsp:cNvSpPr/>
      </dsp:nvSpPr>
      <dsp:spPr>
        <a:xfrm>
          <a:off x="4545201" y="3632667"/>
          <a:ext cx="2537801" cy="1268900"/>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Relevance</a:t>
          </a:r>
          <a:endParaRPr lang="en-US" sz="3300" kern="1200" dirty="0"/>
        </a:p>
      </dsp:txBody>
      <dsp:txXfrm>
        <a:off x="4582366" y="3669832"/>
        <a:ext cx="2463471" cy="1194570"/>
      </dsp:txXfrm>
    </dsp:sp>
    <dsp:sp modelId="{D590F73B-B34C-CB4D-9512-FB9E0BA6C5FF}">
      <dsp:nvSpPr>
        <dsp:cNvPr id="0" name=""/>
        <dsp:cNvSpPr/>
      </dsp:nvSpPr>
      <dsp:spPr>
        <a:xfrm rot="10800000">
          <a:off x="3055793" y="4045060"/>
          <a:ext cx="1323917" cy="444115"/>
        </a:xfrm>
        <a:prstGeom prst="leftRigh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3189027" y="4133883"/>
        <a:ext cx="1057448" cy="266469"/>
      </dsp:txXfrm>
    </dsp:sp>
    <dsp:sp modelId="{87370A01-E146-EA4A-A1BA-037A6F44EC0C}">
      <dsp:nvSpPr>
        <dsp:cNvPr id="0" name=""/>
        <dsp:cNvSpPr/>
      </dsp:nvSpPr>
      <dsp:spPr>
        <a:xfrm>
          <a:off x="352502" y="3632667"/>
          <a:ext cx="2537801" cy="1268900"/>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Affordability</a:t>
          </a:r>
          <a:endParaRPr lang="en-US" sz="3300" kern="1200" dirty="0"/>
        </a:p>
      </dsp:txBody>
      <dsp:txXfrm>
        <a:off x="389667" y="3669832"/>
        <a:ext cx="2463471" cy="1194570"/>
      </dsp:txXfrm>
    </dsp:sp>
    <dsp:sp modelId="{DA4E3653-33F3-4849-B094-082AEB24FDB0}">
      <dsp:nvSpPr>
        <dsp:cNvPr id="0" name=""/>
        <dsp:cNvSpPr/>
      </dsp:nvSpPr>
      <dsp:spPr>
        <a:xfrm rot="18000000">
          <a:off x="2007618" y="2229568"/>
          <a:ext cx="1323917" cy="444115"/>
        </a:xfrm>
        <a:prstGeom prst="leftRigh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140853" y="2318391"/>
        <a:ext cx="1057448" cy="266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913D8-D888-7340-A355-72D40CA65CA4}">
      <dsp:nvSpPr>
        <dsp:cNvPr id="0" name=""/>
        <dsp:cNvSpPr/>
      </dsp:nvSpPr>
      <dsp:spPr>
        <a:xfrm>
          <a:off x="3108200" y="1833"/>
          <a:ext cx="2013198" cy="1006599"/>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Technology &amp; speed</a:t>
          </a:r>
          <a:endParaRPr lang="en-US" sz="2500" kern="1200" dirty="0"/>
        </a:p>
      </dsp:txBody>
      <dsp:txXfrm>
        <a:off x="3137682" y="31315"/>
        <a:ext cx="1954234" cy="947635"/>
      </dsp:txXfrm>
    </dsp:sp>
    <dsp:sp modelId="{B2A3B12E-339D-FF43-A60C-066BCFD37520}">
      <dsp:nvSpPr>
        <dsp:cNvPr id="0" name=""/>
        <dsp:cNvSpPr/>
      </dsp:nvSpPr>
      <dsp:spPr>
        <a:xfrm rot="2700000">
          <a:off x="4557230" y="1295611"/>
          <a:ext cx="1048404" cy="352309"/>
        </a:xfrm>
        <a:prstGeom prst="leftRigh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662923" y="1366073"/>
        <a:ext cx="837018" cy="211385"/>
      </dsp:txXfrm>
    </dsp:sp>
    <dsp:sp modelId="{81C7DC60-39AF-A846-9630-12BADB893BF0}">
      <dsp:nvSpPr>
        <dsp:cNvPr id="0" name=""/>
        <dsp:cNvSpPr/>
      </dsp:nvSpPr>
      <dsp:spPr>
        <a:xfrm>
          <a:off x="5041467" y="1935100"/>
          <a:ext cx="2013198" cy="1006599"/>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Consumer behavior</a:t>
          </a:r>
          <a:endParaRPr lang="en-US" sz="2500" kern="1200" dirty="0"/>
        </a:p>
      </dsp:txBody>
      <dsp:txXfrm>
        <a:off x="5070949" y="1964582"/>
        <a:ext cx="1954234" cy="947635"/>
      </dsp:txXfrm>
    </dsp:sp>
    <dsp:sp modelId="{FF701873-2F03-F24B-BE98-3DED9F78199C}">
      <dsp:nvSpPr>
        <dsp:cNvPr id="0" name=""/>
        <dsp:cNvSpPr/>
      </dsp:nvSpPr>
      <dsp:spPr>
        <a:xfrm rot="8100000">
          <a:off x="4557230" y="3228878"/>
          <a:ext cx="1048404" cy="352309"/>
        </a:xfrm>
        <a:prstGeom prst="leftRigh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4662923" y="3299340"/>
        <a:ext cx="837018" cy="211385"/>
      </dsp:txXfrm>
    </dsp:sp>
    <dsp:sp modelId="{B1B0BE11-5444-094E-B7A2-A38669C5C33F}">
      <dsp:nvSpPr>
        <dsp:cNvPr id="0" name=""/>
        <dsp:cNvSpPr/>
      </dsp:nvSpPr>
      <dsp:spPr>
        <a:xfrm>
          <a:off x="3108200" y="3868367"/>
          <a:ext cx="2013198" cy="1006599"/>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Regulatory environment</a:t>
          </a:r>
          <a:endParaRPr lang="en-US" sz="2500" kern="1200" dirty="0"/>
        </a:p>
      </dsp:txBody>
      <dsp:txXfrm>
        <a:off x="3137682" y="3897849"/>
        <a:ext cx="1954234" cy="947635"/>
      </dsp:txXfrm>
    </dsp:sp>
    <dsp:sp modelId="{345A7286-C2F3-8E40-A63B-94A6973854B5}">
      <dsp:nvSpPr>
        <dsp:cNvPr id="0" name=""/>
        <dsp:cNvSpPr/>
      </dsp:nvSpPr>
      <dsp:spPr>
        <a:xfrm rot="13500000">
          <a:off x="2623964" y="3228878"/>
          <a:ext cx="1048404" cy="352309"/>
        </a:xfrm>
        <a:prstGeom prst="leftRigh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2729657" y="3299340"/>
        <a:ext cx="837018" cy="211385"/>
      </dsp:txXfrm>
    </dsp:sp>
    <dsp:sp modelId="{DA6A616D-A21E-B646-B301-692AC01D7F71}">
      <dsp:nvSpPr>
        <dsp:cNvPr id="0" name=""/>
        <dsp:cNvSpPr/>
      </dsp:nvSpPr>
      <dsp:spPr>
        <a:xfrm>
          <a:off x="1174934" y="1935100"/>
          <a:ext cx="2013198" cy="1006599"/>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Industry structure</a:t>
          </a:r>
          <a:endParaRPr lang="en-US" sz="2500" kern="1200" dirty="0"/>
        </a:p>
      </dsp:txBody>
      <dsp:txXfrm>
        <a:off x="1204416" y="1964582"/>
        <a:ext cx="1954234" cy="947635"/>
      </dsp:txXfrm>
    </dsp:sp>
    <dsp:sp modelId="{932184FC-B423-3546-B786-71F1216A2AD2}">
      <dsp:nvSpPr>
        <dsp:cNvPr id="0" name=""/>
        <dsp:cNvSpPr/>
      </dsp:nvSpPr>
      <dsp:spPr>
        <a:xfrm rot="18900000">
          <a:off x="2623964" y="1295611"/>
          <a:ext cx="1048404" cy="352309"/>
        </a:xfrm>
        <a:prstGeom prst="leftRightArrow">
          <a:avLst>
            <a:gd name="adj1" fmla="val 60000"/>
            <a:gd name="adj2" fmla="val 5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729657" y="1366073"/>
        <a:ext cx="837018" cy="211385"/>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A18AF4-BC3E-884D-A0A8-3D4144A56244}" type="datetimeFigureOut">
              <a:rPr lang="en-US" smtClean="0"/>
              <a:t>11/28/14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A0E48B-2168-5C4F-9131-79BACF8FBE43}" type="slidenum">
              <a:rPr lang="en-US" smtClean="0"/>
              <a:t>‹#›</a:t>
            </a:fld>
            <a:endParaRPr lang="en-US"/>
          </a:p>
        </p:txBody>
      </p:sp>
    </p:spTree>
    <p:extLst>
      <p:ext uri="{BB962C8B-B14F-4D97-AF65-F5344CB8AC3E}">
        <p14:creationId xmlns:p14="http://schemas.microsoft.com/office/powerpoint/2010/main" val="11526209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C250AC-1EDD-0943-9EE5-4C7C25CE6AA1}" type="datetimeFigureOut">
              <a:rPr lang="en-US" smtClean="0"/>
              <a:t>11/28/14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009AF6-0FA6-0B42-8C3C-8325ACE56238}" type="slidenum">
              <a:rPr lang="en-US" smtClean="0"/>
              <a:t>‹#›</a:t>
            </a:fld>
            <a:endParaRPr lang="en-US"/>
          </a:p>
        </p:txBody>
      </p:sp>
    </p:spTree>
    <p:extLst>
      <p:ext uri="{BB962C8B-B14F-4D97-AF65-F5344CB8AC3E}">
        <p14:creationId xmlns:p14="http://schemas.microsoft.com/office/powerpoint/2010/main" val="30948921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Series_of_tubes</a:t>
            </a:r>
            <a:endParaRPr lang="en-US" dirty="0"/>
          </a:p>
        </p:txBody>
      </p:sp>
      <p:sp>
        <p:nvSpPr>
          <p:cNvPr id="4" name="Slide Number Placeholder 3"/>
          <p:cNvSpPr>
            <a:spLocks noGrp="1"/>
          </p:cNvSpPr>
          <p:nvPr>
            <p:ph type="sldNum" sz="quarter" idx="10"/>
          </p:nvPr>
        </p:nvSpPr>
        <p:spPr/>
        <p:txBody>
          <a:bodyPr/>
          <a:lstStyle/>
          <a:p>
            <a:fld id="{C0009AF6-0FA6-0B42-8C3C-8325ACE56238}" type="slidenum">
              <a:rPr lang="en-US" smtClean="0"/>
              <a:t>2</a:t>
            </a:fld>
            <a:endParaRPr lang="en-US"/>
          </a:p>
        </p:txBody>
      </p:sp>
    </p:spTree>
    <p:extLst>
      <p:ext uri="{BB962C8B-B14F-4D97-AF65-F5344CB8AC3E}">
        <p14:creationId xmlns:p14="http://schemas.microsoft.com/office/powerpoint/2010/main" val="51964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009AF6-0FA6-0B42-8C3C-8325ACE56238}" type="slidenum">
              <a:rPr lang="en-US" smtClean="0"/>
              <a:t>5</a:t>
            </a:fld>
            <a:endParaRPr lang="en-US"/>
          </a:p>
        </p:txBody>
      </p:sp>
    </p:spTree>
    <p:extLst>
      <p:ext uri="{BB962C8B-B14F-4D97-AF65-F5344CB8AC3E}">
        <p14:creationId xmlns:p14="http://schemas.microsoft.com/office/powerpoint/2010/main" val="1098539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t>FedEx and EC2 prices as of 09/15/09</a:t>
            </a:r>
          </a:p>
          <a:p>
            <a:r>
              <a:rPr lang="en-US" dirty="0" smtClean="0"/>
              <a:t>CDN: http://</a:t>
            </a:r>
            <a:r>
              <a:rPr lang="en-US" dirty="0" err="1" smtClean="0"/>
              <a:t>www.mindbranch.com</a:t>
            </a:r>
            <a:r>
              <a:rPr lang="en-US" dirty="0" smtClean="0"/>
              <a:t>/listing/product/R678-29.html</a:t>
            </a:r>
          </a:p>
          <a:p>
            <a:r>
              <a:rPr lang="en-US" dirty="0" smtClean="0"/>
              <a:t>http://</a:t>
            </a:r>
            <a:r>
              <a:rPr lang="en-US" dirty="0" err="1" smtClean="0"/>
              <a:t>www.cdnpricing.com</a:t>
            </a:r>
            <a:r>
              <a:rPr lang="en-US" dirty="0"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5F06E4-1E70-6448-B485-85C3438B8AB9}" type="slidenum">
              <a:rPr lang="en-US" smtClean="0"/>
              <a:t>24</a:t>
            </a:fld>
            <a:endParaRPr lang="en-US"/>
          </a:p>
        </p:txBody>
      </p:sp>
    </p:spTree>
    <p:extLst>
      <p:ext uri="{BB962C8B-B14F-4D97-AF65-F5344CB8AC3E}">
        <p14:creationId xmlns:p14="http://schemas.microsoft.com/office/powerpoint/2010/main" val="387527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Morgan Stanley, </a:t>
            </a:r>
            <a:r>
              <a:rPr lang="en-US" sz="1200" i="1" kern="1200" dirty="0" smtClean="0">
                <a:solidFill>
                  <a:schemeClr val="tx1"/>
                </a:solidFill>
                <a:effectLst/>
                <a:latin typeface="+mn-lt"/>
                <a:ea typeface="+mn-ea"/>
                <a:cs typeface="+mn-cs"/>
              </a:rPr>
              <a:t>Macro Meets Micro: A Five- Year View of the Telecom Services Industry</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July 2014.</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http://</a:t>
            </a:r>
            <a:r>
              <a:rPr lang="en-US" sz="1200" kern="1200" baseline="0" dirty="0" err="1" smtClean="0">
                <a:solidFill>
                  <a:schemeClr val="tx1"/>
                </a:solidFill>
                <a:effectLst/>
                <a:latin typeface="+mn-lt"/>
                <a:ea typeface="+mn-ea"/>
                <a:cs typeface="+mn-cs"/>
              </a:rPr>
              <a:t>online.wsj.com</a:t>
            </a:r>
            <a:r>
              <a:rPr lang="en-US" sz="1200" kern="1200" baseline="0" dirty="0" smtClean="0">
                <a:solidFill>
                  <a:schemeClr val="tx1"/>
                </a:solidFill>
                <a:effectLst/>
                <a:latin typeface="+mn-lt"/>
                <a:ea typeface="+mn-ea"/>
                <a:cs typeface="+mn-cs"/>
              </a:rPr>
              <a:t>/articles/SB10000872396390444083304578018731890309450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http://</a:t>
            </a:r>
            <a:r>
              <a:rPr lang="en-US" sz="1200" kern="1200" baseline="0" dirty="0" err="1" smtClean="0">
                <a:solidFill>
                  <a:schemeClr val="tx1"/>
                </a:solidFill>
                <a:effectLst/>
                <a:latin typeface="+mn-lt"/>
                <a:ea typeface="+mn-ea"/>
                <a:cs typeface="+mn-cs"/>
              </a:rPr>
              <a:t>www.bls.gov</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opub</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btn</a:t>
            </a:r>
            <a:r>
              <a:rPr lang="en-US" sz="1200" kern="1200" baseline="0" smtClean="0">
                <a:solidFill>
                  <a:schemeClr val="tx1"/>
                </a:solidFill>
                <a:effectLst/>
                <a:latin typeface="+mn-lt"/>
                <a:ea typeface="+mn-ea"/>
                <a:cs typeface="+mn-cs"/>
              </a:rPr>
              <a:t>/archive/consumer-spending-in-2010-pdf.pdf</a:t>
            </a: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0009AF6-0FA6-0B42-8C3C-8325ACE56238}" type="slidenum">
              <a:rPr lang="en-US" smtClean="0"/>
              <a:t>26</a:t>
            </a:fld>
            <a:endParaRPr lang="en-US"/>
          </a:p>
        </p:txBody>
      </p:sp>
    </p:spTree>
    <p:extLst>
      <p:ext uri="{BB962C8B-B14F-4D97-AF65-F5344CB8AC3E}">
        <p14:creationId xmlns:p14="http://schemas.microsoft.com/office/powerpoint/2010/main" val="2984269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T-Mobile 2010</a:t>
            </a:r>
          </a:p>
          <a:p>
            <a:r>
              <a:rPr lang="en-US" dirty="0" smtClean="0"/>
              <a:t>AT&amp;T</a:t>
            </a:r>
            <a:r>
              <a:rPr lang="en-US" baseline="0" dirty="0" smtClean="0"/>
              <a:t> data</a:t>
            </a:r>
          </a:p>
          <a:p>
            <a:r>
              <a:rPr lang="en-US" dirty="0" smtClean="0"/>
              <a:t>http://</a:t>
            </a:r>
            <a:r>
              <a:rPr lang="en-US" dirty="0" err="1" smtClean="0"/>
              <a:t>www.nowsms.com</a:t>
            </a:r>
            <a:r>
              <a:rPr lang="en-US" dirty="0" smtClean="0"/>
              <a:t>/discus/messages/12/8500.html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27</a:t>
            </a:fld>
            <a:endParaRPr lang="en-US"/>
          </a:p>
        </p:txBody>
      </p:sp>
    </p:spTree>
    <p:extLst>
      <p:ext uri="{BB962C8B-B14F-4D97-AF65-F5344CB8AC3E}">
        <p14:creationId xmlns:p14="http://schemas.microsoft.com/office/powerpoint/2010/main" val="263969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mercatus.org</a:t>
            </a:r>
            <a:r>
              <a:rPr lang="en-US" smtClean="0"/>
              <a:t>/sites/default/files/Ellig_FCC-phone-subsidy_MOP_101813.pdf</a:t>
            </a:r>
            <a:endParaRPr lang="en-US"/>
          </a:p>
        </p:txBody>
      </p:sp>
      <p:sp>
        <p:nvSpPr>
          <p:cNvPr id="4" name="Slide Number Placeholder 3"/>
          <p:cNvSpPr>
            <a:spLocks noGrp="1"/>
          </p:cNvSpPr>
          <p:nvPr>
            <p:ph type="sldNum" sz="quarter" idx="10"/>
          </p:nvPr>
        </p:nvSpPr>
        <p:spPr/>
        <p:txBody>
          <a:bodyPr/>
          <a:lstStyle/>
          <a:p>
            <a:fld id="{C0009AF6-0FA6-0B42-8C3C-8325ACE56238}" type="slidenum">
              <a:rPr lang="en-US" smtClean="0"/>
              <a:t>40</a:t>
            </a:fld>
            <a:endParaRPr lang="en-US"/>
          </a:p>
        </p:txBody>
      </p:sp>
    </p:spTree>
    <p:extLst>
      <p:ext uri="{BB962C8B-B14F-4D97-AF65-F5344CB8AC3E}">
        <p14:creationId xmlns:p14="http://schemas.microsoft.com/office/powerpoint/2010/main" val="402258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11/17/14</a:t>
            </a:r>
            <a:endParaRPr lang="en-US"/>
          </a:p>
        </p:txBody>
      </p:sp>
      <p:sp>
        <p:nvSpPr>
          <p:cNvPr id="6" name="Footer Placeholder 5"/>
          <p:cNvSpPr>
            <a:spLocks noGrp="1"/>
          </p:cNvSpPr>
          <p:nvPr>
            <p:ph type="ftr" sz="quarter" idx="11"/>
          </p:nvPr>
        </p:nvSpPr>
        <p:spPr/>
        <p:txBody>
          <a:bodyPr/>
          <a:lstStyle/>
          <a:p>
            <a:r>
              <a:rPr lang="en-US" smtClean="0"/>
              <a:t>Dagstuhl 2014</a:t>
            </a:r>
            <a:endParaRPr lang="en-US"/>
          </a:p>
        </p:txBody>
      </p:sp>
      <p:sp>
        <p:nvSpPr>
          <p:cNvPr id="7" name="Slide Number Placeholder 6"/>
          <p:cNvSpPr>
            <a:spLocks noGrp="1"/>
          </p:cNvSpPr>
          <p:nvPr>
            <p:ph type="sldNum" sz="quarter" idx="12"/>
          </p:nvPr>
        </p:nvSpPr>
        <p:spPr/>
        <p:txBody>
          <a:bodyPr/>
          <a:lstStyle/>
          <a:p>
            <a:fld id="{1FF4360C-E43B-1840-BD98-03E3E99080E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11/17/14</a:t>
            </a:r>
            <a:endParaRPr lang="en-US"/>
          </a:p>
        </p:txBody>
      </p:sp>
      <p:sp>
        <p:nvSpPr>
          <p:cNvPr id="8" name="Footer Placeholder 7"/>
          <p:cNvSpPr>
            <a:spLocks noGrp="1"/>
          </p:cNvSpPr>
          <p:nvPr>
            <p:ph type="ftr" sz="quarter" idx="11"/>
          </p:nvPr>
        </p:nvSpPr>
        <p:spPr/>
        <p:txBody>
          <a:bodyPr/>
          <a:lstStyle/>
          <a:p>
            <a:r>
              <a:rPr lang="en-US" smtClean="0"/>
              <a:t>Dagstuhl 2014</a:t>
            </a:r>
            <a:endParaRPr lang="en-US"/>
          </a:p>
        </p:txBody>
      </p:sp>
      <p:sp>
        <p:nvSpPr>
          <p:cNvPr id="9" name="Slide Number Placeholder 8"/>
          <p:cNvSpPr>
            <a:spLocks noGrp="1"/>
          </p:cNvSpPr>
          <p:nvPr>
            <p:ph type="sldNum" sz="quarter" idx="12"/>
          </p:nvPr>
        </p:nvSpPr>
        <p:spPr/>
        <p:txBody>
          <a:bodyPr/>
          <a:lstStyle/>
          <a:p>
            <a:fld id="{1FF4360C-E43B-1840-BD98-03E3E99080E6}"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11/17/14</a:t>
            </a:r>
            <a:endParaRPr lang="en-US"/>
          </a:p>
        </p:txBody>
      </p:sp>
      <p:sp>
        <p:nvSpPr>
          <p:cNvPr id="4" name="Footer Placeholder 3"/>
          <p:cNvSpPr>
            <a:spLocks noGrp="1"/>
          </p:cNvSpPr>
          <p:nvPr>
            <p:ph type="ftr" sz="quarter" idx="11"/>
          </p:nvPr>
        </p:nvSpPr>
        <p:spPr/>
        <p:txBody>
          <a:bodyPr/>
          <a:lstStyle/>
          <a:p>
            <a:r>
              <a:rPr lang="en-US" smtClean="0"/>
              <a:t>Dagstuhl 2014</a:t>
            </a:r>
            <a:endParaRPr lang="en-US"/>
          </a:p>
        </p:txBody>
      </p:sp>
      <p:sp>
        <p:nvSpPr>
          <p:cNvPr id="5" name="Slide Number Placeholder 4"/>
          <p:cNvSpPr>
            <a:spLocks noGrp="1"/>
          </p:cNvSpPr>
          <p:nvPr>
            <p:ph type="sldNum" sz="quarter" idx="12"/>
          </p:nvPr>
        </p:nvSpPr>
        <p:spPr/>
        <p:txBody>
          <a:bodyPr/>
          <a:lstStyle/>
          <a:p>
            <a:fld id="{1FF4360C-E43B-1840-BD98-03E3E99080E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11/17/14</a:t>
            </a:r>
            <a:endParaRPr lang="en-US"/>
          </a:p>
        </p:txBody>
      </p:sp>
      <p:sp>
        <p:nvSpPr>
          <p:cNvPr id="3" name="Footer Placeholder 2"/>
          <p:cNvSpPr>
            <a:spLocks noGrp="1"/>
          </p:cNvSpPr>
          <p:nvPr>
            <p:ph type="ftr" sz="quarter" idx="11"/>
          </p:nvPr>
        </p:nvSpPr>
        <p:spPr/>
        <p:txBody>
          <a:bodyPr/>
          <a:lstStyle/>
          <a:p>
            <a:r>
              <a:rPr lang="en-US" smtClean="0"/>
              <a:t>Dagstuhl 2014</a:t>
            </a:r>
            <a:endParaRPr lang="en-US"/>
          </a:p>
        </p:txBody>
      </p:sp>
      <p:sp>
        <p:nvSpPr>
          <p:cNvPr id="4" name="Slide Number Placeholder 3"/>
          <p:cNvSpPr>
            <a:spLocks noGrp="1"/>
          </p:cNvSpPr>
          <p:nvPr>
            <p:ph type="sldNum" sz="quarter" idx="12"/>
          </p:nvPr>
        </p:nvSpPr>
        <p:spPr/>
        <p:txBody>
          <a:bodyPr/>
          <a:lstStyle/>
          <a:p>
            <a:fld id="{1FF4360C-E43B-1840-BD98-03E3E99080E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11/17/14</a:t>
            </a:r>
            <a:endParaRPr lang="en-US"/>
          </a:p>
        </p:txBody>
      </p:sp>
      <p:sp>
        <p:nvSpPr>
          <p:cNvPr id="6" name="Footer Placeholder 5"/>
          <p:cNvSpPr>
            <a:spLocks noGrp="1"/>
          </p:cNvSpPr>
          <p:nvPr>
            <p:ph type="ftr" sz="quarter" idx="11"/>
          </p:nvPr>
        </p:nvSpPr>
        <p:spPr/>
        <p:txBody>
          <a:bodyPr/>
          <a:lstStyle/>
          <a:p>
            <a:r>
              <a:rPr lang="en-US" smtClean="0"/>
              <a:t>Dagstuhl 2014</a:t>
            </a:r>
            <a:endParaRPr lang="en-US"/>
          </a:p>
        </p:txBody>
      </p:sp>
      <p:sp>
        <p:nvSpPr>
          <p:cNvPr id="7" name="Slide Number Placeholder 6"/>
          <p:cNvSpPr>
            <a:spLocks noGrp="1"/>
          </p:cNvSpPr>
          <p:nvPr>
            <p:ph type="sldNum" sz="quarter" idx="12"/>
          </p:nvPr>
        </p:nvSpPr>
        <p:spPr/>
        <p:txBody>
          <a:bodyPr/>
          <a:lstStyle/>
          <a:p>
            <a:fld id="{1FF4360C-E43B-1840-BD98-03E3E99080E6}"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11/17/14</a:t>
            </a:r>
            <a:endParaRPr lang="en-US"/>
          </a:p>
        </p:txBody>
      </p:sp>
      <p:sp>
        <p:nvSpPr>
          <p:cNvPr id="6" name="Footer Placeholder 5"/>
          <p:cNvSpPr>
            <a:spLocks noGrp="1"/>
          </p:cNvSpPr>
          <p:nvPr>
            <p:ph type="ftr" sz="quarter" idx="11"/>
          </p:nvPr>
        </p:nvSpPr>
        <p:spPr/>
        <p:txBody>
          <a:bodyPr/>
          <a:lstStyle/>
          <a:p>
            <a:r>
              <a:rPr lang="en-US" smtClean="0"/>
              <a:t>Dagstuhl 2014</a:t>
            </a:r>
            <a:endParaRPr lang="en-US"/>
          </a:p>
        </p:txBody>
      </p:sp>
      <p:sp>
        <p:nvSpPr>
          <p:cNvPr id="7" name="Slide Number Placeholder 6"/>
          <p:cNvSpPr>
            <a:spLocks noGrp="1"/>
          </p:cNvSpPr>
          <p:nvPr>
            <p:ph type="sldNum" sz="quarter" idx="12"/>
          </p:nvPr>
        </p:nvSpPr>
        <p:spPr/>
        <p:txBody>
          <a:bodyPr/>
          <a:lstStyle/>
          <a:p>
            <a:fld id="{1FF4360C-E43B-1840-BD98-03E3E99080E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r>
              <a:rPr lang="en-US" smtClean="0"/>
              <a:t>11/17/14</a:t>
            </a:r>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en-US" smtClean="0"/>
              <a:t>Dagstuhl 2014</a:t>
            </a:r>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FF4360C-E43B-1840-BD98-03E3E99080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8.wmf"/><Relationship Id="rId7" Type="http://schemas.openxmlformats.org/officeDocument/2006/relationships/image" Target="../media/image18.emf"/><Relationship Id="rId8" Type="http://schemas.openxmlformats.org/officeDocument/2006/relationships/image" Target="../media/image6.emf"/><Relationship Id="rId9" Type="http://schemas.openxmlformats.org/officeDocument/2006/relationships/image" Target="../media/image19.JPG"/><Relationship Id="rId10"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1" Type="http://schemas.openxmlformats.org/officeDocument/2006/relationships/slideLayout" Target="../slideLayouts/slideLayout6.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Internet is a series of tubes</a:t>
            </a:r>
            <a:endParaRPr lang="en-US" dirty="0"/>
          </a:p>
        </p:txBody>
      </p:sp>
      <p:sp>
        <p:nvSpPr>
          <p:cNvPr id="3" name="Subtitle 2"/>
          <p:cNvSpPr>
            <a:spLocks noGrp="1"/>
          </p:cNvSpPr>
          <p:nvPr>
            <p:ph type="subTitle" idx="1"/>
          </p:nvPr>
        </p:nvSpPr>
        <p:spPr/>
        <p:txBody>
          <a:bodyPr/>
          <a:lstStyle/>
          <a:p>
            <a:r>
              <a:rPr lang="en-US" dirty="0" smtClean="0"/>
              <a:t>Henning Schulzrinne</a:t>
            </a:r>
          </a:p>
          <a:p>
            <a:r>
              <a:rPr lang="en-US" dirty="0" smtClean="0"/>
              <a:t>Columbia University &amp; FCC</a:t>
            </a:r>
            <a:endParaRPr lang="en-US" dirty="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1</a:t>
            </a:fld>
            <a:endParaRPr lang="en-US"/>
          </a:p>
        </p:txBody>
      </p:sp>
    </p:spTree>
    <p:extLst>
      <p:ext uri="{BB962C8B-B14F-4D97-AF65-F5344CB8AC3E}">
        <p14:creationId xmlns:p14="http://schemas.microsoft.com/office/powerpoint/2010/main" val="289865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networks</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10</a:t>
            </a:fld>
            <a:endParaRPr lang="en-US"/>
          </a:p>
        </p:txBody>
      </p:sp>
    </p:spTree>
    <p:extLst>
      <p:ext uri="{BB962C8B-B14F-4D97-AF65-F5344CB8AC3E}">
        <p14:creationId xmlns:p14="http://schemas.microsoft.com/office/powerpoint/2010/main" val="94539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great infrastructure</a:t>
            </a:r>
            <a:endParaRPr lang="en-US" dirty="0"/>
          </a:p>
        </p:txBody>
      </p:sp>
      <p:sp>
        <p:nvSpPr>
          <p:cNvPr id="3" name="Content Placeholder 2"/>
          <p:cNvSpPr>
            <a:spLocks noGrp="1"/>
          </p:cNvSpPr>
          <p:nvPr>
            <p:ph idx="1"/>
          </p:nvPr>
        </p:nvSpPr>
        <p:spPr>
          <a:xfrm>
            <a:off x="612648" y="1600200"/>
            <a:ext cx="8153400" cy="2724106"/>
          </a:xfrm>
        </p:spPr>
        <p:txBody>
          <a:bodyPr>
            <a:normAutofit fontScale="92500" lnSpcReduction="10000"/>
          </a:bodyPr>
          <a:lstStyle/>
          <a:p>
            <a:r>
              <a:rPr lang="en-US" dirty="0" smtClean="0"/>
              <a:t>Technical structures that support a society </a:t>
            </a:r>
            <a:r>
              <a:rPr lang="en-US" dirty="0" smtClean="0">
                <a:sym typeface="Wingdings"/>
              </a:rPr>
              <a:t> “civil infrastructure”</a:t>
            </a:r>
          </a:p>
          <a:p>
            <a:pPr lvl="1"/>
            <a:r>
              <a:rPr lang="en-US" dirty="0" smtClean="0">
                <a:sym typeface="Wingdings"/>
              </a:rPr>
              <a:t>Large</a:t>
            </a:r>
          </a:p>
          <a:p>
            <a:pPr lvl="1"/>
            <a:r>
              <a:rPr lang="en-US" dirty="0" smtClean="0">
                <a:sym typeface="Wingdings"/>
              </a:rPr>
              <a:t>Constructed over generations</a:t>
            </a:r>
          </a:p>
          <a:p>
            <a:pPr lvl="1"/>
            <a:r>
              <a:rPr lang="en-US" dirty="0" smtClean="0">
                <a:sym typeface="Wingdings"/>
              </a:rPr>
              <a:t>Not often replaced as a whole system</a:t>
            </a:r>
          </a:p>
          <a:p>
            <a:pPr lvl="1"/>
            <a:r>
              <a:rPr lang="en-US" dirty="0" smtClean="0">
                <a:sym typeface="Wingdings"/>
              </a:rPr>
              <a:t>Continual refurbishment of components</a:t>
            </a:r>
          </a:p>
          <a:p>
            <a:pPr lvl="1"/>
            <a:r>
              <a:rPr lang="en-US" dirty="0" smtClean="0">
                <a:sym typeface="Wingdings"/>
              </a:rPr>
              <a:t>Interdependent components with </a:t>
            </a:r>
            <a:r>
              <a:rPr lang="en-US" b="1" dirty="0" smtClean="0">
                <a:sym typeface="Wingdings"/>
              </a:rPr>
              <a:t>well-defined interfaces</a:t>
            </a:r>
          </a:p>
          <a:p>
            <a:pPr lvl="1"/>
            <a:r>
              <a:rPr lang="en-US" dirty="0" smtClean="0">
                <a:sym typeface="Wingdings"/>
              </a:rPr>
              <a:t>High initial cost</a:t>
            </a:r>
          </a:p>
        </p:txBody>
      </p:sp>
      <p:pic>
        <p:nvPicPr>
          <p:cNvPr id="4" name="Picture 3"/>
          <p:cNvPicPr>
            <a:picLocks noChangeAspect="1"/>
          </p:cNvPicPr>
          <p:nvPr/>
        </p:nvPicPr>
        <p:blipFill>
          <a:blip r:embed="rId2"/>
          <a:stretch>
            <a:fillRect/>
          </a:stretch>
        </p:blipFill>
        <p:spPr>
          <a:xfrm>
            <a:off x="4813184" y="5861051"/>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286000" y="4743510"/>
            <a:ext cx="1447800" cy="915703"/>
          </a:xfrm>
          <a:prstGeom prst="rect">
            <a:avLst/>
          </a:prstGeom>
        </p:spPr>
      </p:pic>
      <p:pic>
        <p:nvPicPr>
          <p:cNvPr id="7" name="Picture 6"/>
          <p:cNvPicPr>
            <a:picLocks noChangeAspect="1"/>
          </p:cNvPicPr>
          <p:nvPr/>
        </p:nvPicPr>
        <p:blipFill>
          <a:blip r:embed="rId5"/>
          <a:stretch>
            <a:fillRect/>
          </a:stretch>
        </p:blipFill>
        <p:spPr>
          <a:xfrm>
            <a:off x="3949584" y="4724401"/>
            <a:ext cx="1524000" cy="1136650"/>
          </a:xfrm>
          <a:prstGeom prst="rect">
            <a:avLst/>
          </a:prstGeom>
        </p:spPr>
      </p:pic>
      <p:pic>
        <p:nvPicPr>
          <p:cNvPr id="8" name="Picture 7"/>
          <p:cNvPicPr>
            <a:picLocks noChangeAspect="1"/>
          </p:cNvPicPr>
          <p:nvPr/>
        </p:nvPicPr>
        <p:blipFill>
          <a:blip r:embed="rId6"/>
          <a:stretch>
            <a:fillRect/>
          </a:stretch>
        </p:blipFill>
        <p:spPr>
          <a:xfrm>
            <a:off x="5473584" y="4799652"/>
            <a:ext cx="1295400" cy="1029843"/>
          </a:xfrm>
          <a:prstGeom prst="rect">
            <a:avLst/>
          </a:prstGeom>
        </p:spPr>
      </p:pic>
      <p:pic>
        <p:nvPicPr>
          <p:cNvPr id="9" name="Picture 8"/>
          <p:cNvPicPr>
            <a:picLocks noChangeAspect="1"/>
          </p:cNvPicPr>
          <p:nvPr/>
        </p:nvPicPr>
        <p:blipFill>
          <a:blip r:embed="rId7"/>
          <a:stretch>
            <a:fillRect/>
          </a:stretch>
        </p:blipFill>
        <p:spPr>
          <a:xfrm>
            <a:off x="2282348"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24306"/>
            <a:ext cx="825867" cy="400110"/>
          </a:xfrm>
          <a:prstGeom prst="rect">
            <a:avLst/>
          </a:prstGeom>
          <a:noFill/>
        </p:spPr>
        <p:txBody>
          <a:bodyPr wrap="none" rtlCol="0">
            <a:spAutoFit/>
          </a:bodyPr>
          <a:lstStyle/>
          <a:p>
            <a:r>
              <a:rPr lang="en-US" sz="2000" dirty="0" smtClean="0">
                <a:solidFill>
                  <a:srgbClr val="FF0000"/>
                </a:solidFill>
              </a:rPr>
              <a:t>water</a:t>
            </a:r>
            <a:endParaRPr lang="en-US" sz="2000" dirty="0">
              <a:solidFill>
                <a:srgbClr val="FF0000"/>
              </a:solidFill>
            </a:endParaRPr>
          </a:p>
        </p:txBody>
      </p:sp>
      <p:sp>
        <p:nvSpPr>
          <p:cNvPr id="12" name="TextBox 11"/>
          <p:cNvSpPr txBox="1"/>
          <p:nvPr/>
        </p:nvSpPr>
        <p:spPr>
          <a:xfrm>
            <a:off x="2438400" y="4324306"/>
            <a:ext cx="968885" cy="400110"/>
          </a:xfrm>
          <a:prstGeom prst="rect">
            <a:avLst/>
          </a:prstGeom>
          <a:noFill/>
        </p:spPr>
        <p:txBody>
          <a:bodyPr wrap="none" rtlCol="0">
            <a:spAutoFit/>
          </a:bodyPr>
          <a:lstStyle/>
          <a:p>
            <a:r>
              <a:rPr lang="en-US" sz="2000" dirty="0" smtClean="0">
                <a:solidFill>
                  <a:srgbClr val="FF0000"/>
                </a:solidFill>
              </a:rPr>
              <a:t>energy</a:t>
            </a:r>
            <a:endParaRPr lang="en-US" sz="2000" dirty="0">
              <a:solidFill>
                <a:srgbClr val="FF0000"/>
              </a:solidFill>
            </a:endParaRPr>
          </a:p>
        </p:txBody>
      </p:sp>
      <p:sp>
        <p:nvSpPr>
          <p:cNvPr id="13" name="TextBox 12"/>
          <p:cNvSpPr txBox="1"/>
          <p:nvPr/>
        </p:nvSpPr>
        <p:spPr>
          <a:xfrm>
            <a:off x="3949584" y="4324306"/>
            <a:ext cx="1752979" cy="400110"/>
          </a:xfrm>
          <a:prstGeom prst="rect">
            <a:avLst/>
          </a:prstGeom>
          <a:noFill/>
        </p:spPr>
        <p:txBody>
          <a:bodyPr wrap="none" rtlCol="0">
            <a:spAutoFit/>
          </a:bodyPr>
          <a:lstStyle/>
          <a:p>
            <a:r>
              <a:rPr lang="en-US" sz="2000" dirty="0" smtClean="0">
                <a:solidFill>
                  <a:srgbClr val="FF0000"/>
                </a:solidFill>
              </a:rPr>
              <a:t>transportation</a:t>
            </a:r>
            <a:endParaRPr lang="en-US" sz="2000" dirty="0">
              <a:solidFill>
                <a:srgbClr val="FF0000"/>
              </a:solidFill>
            </a:endParaRPr>
          </a:p>
        </p:txBody>
      </p:sp>
      <p:pic>
        <p:nvPicPr>
          <p:cNvPr id="14" name="Picture 13"/>
          <p:cNvPicPr>
            <a:picLocks noChangeAspect="1"/>
          </p:cNvPicPr>
          <p:nvPr/>
        </p:nvPicPr>
        <p:blipFill>
          <a:blip r:embed="rId9"/>
          <a:stretch>
            <a:fillRect/>
          </a:stretch>
        </p:blipFill>
        <p:spPr>
          <a:xfrm>
            <a:off x="7012453" y="4804526"/>
            <a:ext cx="1750547" cy="1194748"/>
          </a:xfrm>
          <a:prstGeom prst="rect">
            <a:avLst/>
          </a:prstGeom>
        </p:spPr>
      </p:pic>
      <p:sp>
        <p:nvSpPr>
          <p:cNvPr id="15" name="TextBox 14"/>
          <p:cNvSpPr txBox="1"/>
          <p:nvPr/>
        </p:nvSpPr>
        <p:spPr>
          <a:xfrm>
            <a:off x="7012453" y="4324306"/>
            <a:ext cx="1909522" cy="400110"/>
          </a:xfrm>
          <a:prstGeom prst="rect">
            <a:avLst/>
          </a:prstGeom>
          <a:noFill/>
        </p:spPr>
        <p:txBody>
          <a:bodyPr wrap="none" rtlCol="0">
            <a:spAutoFit/>
          </a:bodyPr>
          <a:lstStyle/>
          <a:p>
            <a:r>
              <a:rPr lang="en-US" sz="2000" dirty="0" smtClean="0">
                <a:solidFill>
                  <a:srgbClr val="FF0000"/>
                </a:solidFill>
              </a:rPr>
              <a:t>communication</a:t>
            </a:r>
            <a:endParaRPr lang="en-US" sz="2000" dirty="0">
              <a:solidFill>
                <a:srgbClr val="FF0000"/>
              </a:solidFill>
            </a:endParaRPr>
          </a:p>
        </p:txBody>
      </p:sp>
      <p:pic>
        <p:nvPicPr>
          <p:cNvPr id="16" name="Picture 15"/>
          <p:cNvPicPr>
            <a:picLocks noChangeAspect="1"/>
          </p:cNvPicPr>
          <p:nvPr/>
        </p:nvPicPr>
        <p:blipFill>
          <a:blip r:embed="rId10"/>
          <a:stretch>
            <a:fillRect/>
          </a:stretch>
        </p:blipFill>
        <p:spPr>
          <a:xfrm>
            <a:off x="7360263" y="6053996"/>
            <a:ext cx="996845" cy="664304"/>
          </a:xfrm>
          <a:prstGeom prst="rect">
            <a:avLst/>
          </a:prstGeom>
        </p:spPr>
      </p:pic>
      <p:sp>
        <p:nvSpPr>
          <p:cNvPr id="18" name="Footer Placeholder 17"/>
          <p:cNvSpPr>
            <a:spLocks noGrp="1"/>
          </p:cNvSpPr>
          <p:nvPr>
            <p:ph type="ftr" sz="quarter" idx="11"/>
          </p:nvPr>
        </p:nvSpPr>
        <p:spPr/>
        <p:txBody>
          <a:bodyPr/>
          <a:lstStyle/>
          <a:p>
            <a:r>
              <a:rPr lang="en-US" smtClean="0"/>
              <a:t>Dagstuhl 2014</a:t>
            </a:r>
            <a:endParaRPr lang="en-US"/>
          </a:p>
        </p:txBody>
      </p:sp>
      <p:sp>
        <p:nvSpPr>
          <p:cNvPr id="19" name="Slide Number Placeholder 18"/>
          <p:cNvSpPr>
            <a:spLocks noGrp="1"/>
          </p:cNvSpPr>
          <p:nvPr>
            <p:ph type="sldNum" sz="quarter" idx="12"/>
          </p:nvPr>
        </p:nvSpPr>
        <p:spPr/>
        <p:txBody>
          <a:bodyPr/>
          <a:lstStyle/>
          <a:p>
            <a:fld id="{1DFC704A-5905-BB45-B847-BB7C2C18A0C5}" type="slidenum">
              <a:rPr lang="en-US" smtClean="0"/>
              <a:t>11</a:t>
            </a:fld>
            <a:endParaRPr lang="en-US"/>
          </a:p>
        </p:txBody>
      </p:sp>
      <p:sp>
        <p:nvSpPr>
          <p:cNvPr id="17" name="Date Placeholder 16"/>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29734968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Centralized vs. distributed infrastructure</a:t>
            </a:r>
            <a:endParaRPr lang="en-US" dirty="0"/>
          </a:p>
        </p:txBody>
      </p:sp>
      <p:cxnSp>
        <p:nvCxnSpPr>
          <p:cNvPr id="5" name="Straight Arrow Connector 4"/>
          <p:cNvCxnSpPr/>
          <p:nvPr/>
        </p:nvCxnSpPr>
        <p:spPr>
          <a:xfrm>
            <a:off x="1019249" y="5715348"/>
            <a:ext cx="71013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4355490" y="4727542"/>
            <a:ext cx="996845" cy="664304"/>
          </a:xfrm>
          <a:prstGeom prst="rect">
            <a:avLst/>
          </a:prstGeom>
        </p:spPr>
      </p:pic>
      <p:sp>
        <p:nvSpPr>
          <p:cNvPr id="7" name="TextBox 6"/>
          <p:cNvSpPr txBox="1"/>
          <p:nvPr/>
        </p:nvSpPr>
        <p:spPr>
          <a:xfrm>
            <a:off x="7001071" y="5943663"/>
            <a:ext cx="1916924" cy="646331"/>
          </a:xfrm>
          <a:prstGeom prst="rect">
            <a:avLst/>
          </a:prstGeom>
          <a:noFill/>
        </p:spPr>
        <p:txBody>
          <a:bodyPr wrap="none" rtlCol="0">
            <a:spAutoFit/>
          </a:bodyPr>
          <a:lstStyle/>
          <a:p>
            <a:r>
              <a:rPr lang="en-US" dirty="0" smtClean="0"/>
              <a:t>distributed</a:t>
            </a:r>
          </a:p>
          <a:p>
            <a:r>
              <a:rPr lang="en-US" dirty="0" smtClean="0"/>
              <a:t>less coordination</a:t>
            </a:r>
            <a:endParaRPr lang="en-US" dirty="0"/>
          </a:p>
        </p:txBody>
      </p:sp>
      <p:sp>
        <p:nvSpPr>
          <p:cNvPr id="8" name="TextBox 7"/>
          <p:cNvSpPr txBox="1"/>
          <p:nvPr/>
        </p:nvSpPr>
        <p:spPr>
          <a:xfrm>
            <a:off x="185818" y="5943663"/>
            <a:ext cx="2083623" cy="646331"/>
          </a:xfrm>
          <a:prstGeom prst="rect">
            <a:avLst/>
          </a:prstGeom>
          <a:noFill/>
        </p:spPr>
        <p:txBody>
          <a:bodyPr wrap="none" rtlCol="0">
            <a:spAutoFit/>
          </a:bodyPr>
          <a:lstStyle/>
          <a:p>
            <a:r>
              <a:rPr lang="en-US" dirty="0" smtClean="0"/>
              <a:t>centralized</a:t>
            </a:r>
          </a:p>
          <a:p>
            <a:r>
              <a:rPr lang="en-US" dirty="0" smtClean="0"/>
              <a:t>more coordination</a:t>
            </a:r>
            <a:endParaRPr lang="en-US" dirty="0"/>
          </a:p>
        </p:txBody>
      </p:sp>
      <p:pic>
        <p:nvPicPr>
          <p:cNvPr id="9" name="Picture 8"/>
          <p:cNvPicPr>
            <a:picLocks noChangeAspect="1"/>
          </p:cNvPicPr>
          <p:nvPr/>
        </p:nvPicPr>
        <p:blipFill>
          <a:blip r:embed="rId3"/>
          <a:stretch>
            <a:fillRect/>
          </a:stretch>
        </p:blipFill>
        <p:spPr>
          <a:xfrm>
            <a:off x="636129" y="3614622"/>
            <a:ext cx="1447800" cy="915703"/>
          </a:xfrm>
          <a:prstGeom prst="rect">
            <a:avLst/>
          </a:prstGeom>
        </p:spPr>
      </p:pic>
      <p:pic>
        <p:nvPicPr>
          <p:cNvPr id="10" name="Picture 9"/>
          <p:cNvPicPr>
            <a:picLocks noChangeAspect="1"/>
          </p:cNvPicPr>
          <p:nvPr/>
        </p:nvPicPr>
        <p:blipFill>
          <a:blip r:embed="rId4"/>
          <a:stretch>
            <a:fillRect/>
          </a:stretch>
        </p:blipFill>
        <p:spPr>
          <a:xfrm>
            <a:off x="647660" y="2256975"/>
            <a:ext cx="1524000" cy="1136650"/>
          </a:xfrm>
          <a:prstGeom prst="rect">
            <a:avLst/>
          </a:prstGeom>
        </p:spPr>
      </p:pic>
      <p:pic>
        <p:nvPicPr>
          <p:cNvPr id="11" name="Picture 10"/>
          <p:cNvPicPr>
            <a:picLocks noChangeAspect="1"/>
          </p:cNvPicPr>
          <p:nvPr/>
        </p:nvPicPr>
        <p:blipFill>
          <a:blip r:embed="rId5"/>
          <a:stretch>
            <a:fillRect/>
          </a:stretch>
        </p:blipFill>
        <p:spPr>
          <a:xfrm>
            <a:off x="708674" y="1277777"/>
            <a:ext cx="1447800" cy="858726"/>
          </a:xfrm>
          <a:prstGeom prst="rect">
            <a:avLst/>
          </a:prstGeom>
        </p:spPr>
      </p:pic>
      <p:sp>
        <p:nvSpPr>
          <p:cNvPr id="3" name="Date Placeholder 2"/>
          <p:cNvSpPr>
            <a:spLocks noGrp="1"/>
          </p:cNvSpPr>
          <p:nvPr>
            <p:ph type="dt" sz="half" idx="10"/>
          </p:nvPr>
        </p:nvSpPr>
        <p:spPr/>
        <p:txBody>
          <a:bodyPr/>
          <a:lstStyle/>
          <a:p>
            <a:r>
              <a:rPr lang="en-US" smtClean="0"/>
              <a:t>11/17/14</a:t>
            </a:r>
            <a:endParaRPr lang="en-US"/>
          </a:p>
        </p:txBody>
      </p:sp>
      <p:sp>
        <p:nvSpPr>
          <p:cNvPr id="4" name="Footer Placeholder 3"/>
          <p:cNvSpPr>
            <a:spLocks noGrp="1"/>
          </p:cNvSpPr>
          <p:nvPr>
            <p:ph type="ftr" sz="quarter" idx="11"/>
          </p:nvPr>
        </p:nvSpPr>
        <p:spPr/>
        <p:txBody>
          <a:bodyPr/>
          <a:lstStyle/>
          <a:p>
            <a:r>
              <a:rPr lang="en-US" smtClean="0"/>
              <a:t>Dagstuhl 2014</a:t>
            </a:r>
            <a:endParaRPr lang="en-US"/>
          </a:p>
        </p:txBody>
      </p:sp>
      <p:sp>
        <p:nvSpPr>
          <p:cNvPr id="12" name="Slide Number Placeholder 11"/>
          <p:cNvSpPr>
            <a:spLocks noGrp="1"/>
          </p:cNvSpPr>
          <p:nvPr>
            <p:ph type="sldNum" sz="quarter" idx="12"/>
          </p:nvPr>
        </p:nvSpPr>
        <p:spPr/>
        <p:txBody>
          <a:bodyPr/>
          <a:lstStyle/>
          <a:p>
            <a:fld id="{1FF4360C-E43B-1840-BD98-03E3E99080E6}" type="slidenum">
              <a:rPr lang="en-US" smtClean="0"/>
              <a:t>12</a:t>
            </a:fld>
            <a:endParaRPr lang="en-US"/>
          </a:p>
        </p:txBody>
      </p:sp>
      <p:pic>
        <p:nvPicPr>
          <p:cNvPr id="13" name="Picture 103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799" y="4871897"/>
            <a:ext cx="7651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8" descr="Wireless Router, Added 04/20/20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7725" y="4530325"/>
            <a:ext cx="1066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129" y="4852602"/>
            <a:ext cx="1535531" cy="52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2012_Toyota_Prius_v_--_03-21-201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7725" y="2576810"/>
            <a:ext cx="990600" cy="670560"/>
          </a:xfrm>
          <a:prstGeom prst="rect">
            <a:avLst/>
          </a:prstGeom>
        </p:spPr>
      </p:pic>
      <p:pic>
        <p:nvPicPr>
          <p:cNvPr id="17" name="Picture 16" descr="1024px-Left_side_of_Flying_Pigeo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3291" y="2486298"/>
            <a:ext cx="1143001" cy="761072"/>
          </a:xfrm>
          <a:prstGeom prst="rect">
            <a:avLst/>
          </a:prstGeom>
        </p:spPr>
      </p:pic>
      <p:pic>
        <p:nvPicPr>
          <p:cNvPr id="18" name="Picture 17"/>
          <p:cNvPicPr>
            <a:picLocks noChangeAspect="1"/>
          </p:cNvPicPr>
          <p:nvPr/>
        </p:nvPicPr>
        <p:blipFill>
          <a:blip r:embed="rId11"/>
          <a:stretch>
            <a:fillRect/>
          </a:stretch>
        </p:blipFill>
        <p:spPr>
          <a:xfrm>
            <a:off x="7543799" y="3393625"/>
            <a:ext cx="1011614" cy="1308122"/>
          </a:xfrm>
          <a:prstGeom prst="rect">
            <a:avLst/>
          </a:prstGeom>
        </p:spPr>
      </p:pic>
      <p:pic>
        <p:nvPicPr>
          <p:cNvPr id="19" name="Picture 18"/>
          <p:cNvPicPr>
            <a:picLocks noChangeAspect="1"/>
          </p:cNvPicPr>
          <p:nvPr/>
        </p:nvPicPr>
        <p:blipFill>
          <a:blip r:embed="rId12"/>
          <a:stretch>
            <a:fillRect/>
          </a:stretch>
        </p:blipFill>
        <p:spPr>
          <a:xfrm>
            <a:off x="4355490" y="3247370"/>
            <a:ext cx="925435" cy="1388153"/>
          </a:xfrm>
          <a:prstGeom prst="rect">
            <a:avLst/>
          </a:prstGeom>
        </p:spPr>
      </p:pic>
      <p:pic>
        <p:nvPicPr>
          <p:cNvPr id="20" name="Picture 19"/>
          <p:cNvPicPr>
            <a:picLocks noChangeAspect="1"/>
          </p:cNvPicPr>
          <p:nvPr/>
        </p:nvPicPr>
        <p:blipFill>
          <a:blip r:embed="rId13"/>
          <a:stretch>
            <a:fillRect/>
          </a:stretch>
        </p:blipFill>
        <p:spPr>
          <a:xfrm>
            <a:off x="7343291" y="1291914"/>
            <a:ext cx="1340311" cy="1005233"/>
          </a:xfrm>
          <a:prstGeom prst="rect">
            <a:avLst/>
          </a:prstGeom>
        </p:spPr>
      </p:pic>
    </p:spTree>
    <p:extLst>
      <p:ext uri="{BB962C8B-B14F-4D97-AF65-F5344CB8AC3E}">
        <p14:creationId xmlns:p14="http://schemas.microsoft.com/office/powerpoint/2010/main" val="29078255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Broadband cost</a:t>
            </a:r>
            <a:endParaRPr lang="en-US" dirty="0"/>
          </a:p>
        </p:txBody>
      </p:sp>
      <p:sp>
        <p:nvSpPr>
          <p:cNvPr id="3" name="Slide Number Placeholder 2"/>
          <p:cNvSpPr>
            <a:spLocks noGrp="1"/>
          </p:cNvSpPr>
          <p:nvPr>
            <p:ph type="sldNum" sz="quarter" idx="12"/>
          </p:nvPr>
        </p:nvSpPr>
        <p:spPr/>
        <p:txBody>
          <a:bodyPr>
            <a:normAutofit/>
          </a:bodyPr>
          <a:lstStyle/>
          <a:p>
            <a:fld id="{CFD7CC80-8907-0743-8D56-F55887CD0273}" type="slidenum">
              <a:rPr lang="en-US" smtClean="0"/>
              <a:t>13</a:t>
            </a:fld>
            <a:endParaRPr lang="en-US"/>
          </a:p>
        </p:txBody>
      </p:sp>
      <p:pic>
        <p:nvPicPr>
          <p:cNvPr id="4" name="Picture 3"/>
          <p:cNvPicPr>
            <a:picLocks noChangeAspect="1"/>
          </p:cNvPicPr>
          <p:nvPr/>
        </p:nvPicPr>
        <p:blipFill>
          <a:blip r:embed="rId2"/>
          <a:stretch>
            <a:fillRect/>
          </a:stretch>
        </p:blipFill>
        <p:spPr>
          <a:xfrm>
            <a:off x="457200" y="1397000"/>
            <a:ext cx="5107083" cy="3720590"/>
          </a:xfrm>
          <a:prstGeom prst="rect">
            <a:avLst/>
          </a:prstGeom>
        </p:spPr>
      </p:pic>
      <p:sp>
        <p:nvSpPr>
          <p:cNvPr id="5" name="TextBox 4"/>
          <p:cNvSpPr txBox="1"/>
          <p:nvPr/>
        </p:nvSpPr>
        <p:spPr>
          <a:xfrm>
            <a:off x="2086429" y="2413000"/>
            <a:ext cx="1248659" cy="830997"/>
          </a:xfrm>
          <a:prstGeom prst="rect">
            <a:avLst/>
          </a:prstGeom>
          <a:noFill/>
        </p:spPr>
        <p:txBody>
          <a:bodyPr wrap="none" rtlCol="0">
            <a:spAutoFit/>
          </a:bodyPr>
          <a:lstStyle/>
          <a:p>
            <a:r>
              <a:rPr lang="en-US" sz="4800" dirty="0" smtClean="0"/>
              <a:t>70%</a:t>
            </a:r>
            <a:endParaRPr lang="en-US" sz="4800" dirty="0"/>
          </a:p>
        </p:txBody>
      </p:sp>
      <p:pic>
        <p:nvPicPr>
          <p:cNvPr id="6" name="Picture 5"/>
          <p:cNvPicPr>
            <a:picLocks noChangeAspect="1"/>
          </p:cNvPicPr>
          <p:nvPr/>
        </p:nvPicPr>
        <p:blipFill>
          <a:blip r:embed="rId3"/>
          <a:stretch>
            <a:fillRect/>
          </a:stretch>
        </p:blipFill>
        <p:spPr>
          <a:xfrm>
            <a:off x="6132286" y="3454911"/>
            <a:ext cx="1614714" cy="1528932"/>
          </a:xfrm>
          <a:prstGeom prst="rect">
            <a:avLst/>
          </a:prstGeom>
        </p:spPr>
      </p:pic>
      <p:pic>
        <p:nvPicPr>
          <p:cNvPr id="7" name="Picture 6"/>
          <p:cNvPicPr>
            <a:picLocks noChangeAspect="1"/>
          </p:cNvPicPr>
          <p:nvPr/>
        </p:nvPicPr>
        <p:blipFill>
          <a:blip r:embed="rId4"/>
          <a:stretch>
            <a:fillRect/>
          </a:stretch>
        </p:blipFill>
        <p:spPr>
          <a:xfrm>
            <a:off x="6799943" y="4082141"/>
            <a:ext cx="1886857" cy="1415143"/>
          </a:xfrm>
          <a:prstGeom prst="rect">
            <a:avLst/>
          </a:prstGeom>
        </p:spPr>
      </p:pic>
      <p:sp>
        <p:nvSpPr>
          <p:cNvPr id="8" name="TextBox 7"/>
          <p:cNvSpPr txBox="1"/>
          <p:nvPr/>
        </p:nvSpPr>
        <p:spPr>
          <a:xfrm>
            <a:off x="6799943" y="2249714"/>
            <a:ext cx="716663" cy="461665"/>
          </a:xfrm>
          <a:prstGeom prst="rect">
            <a:avLst/>
          </a:prstGeom>
          <a:noFill/>
        </p:spPr>
        <p:txBody>
          <a:bodyPr wrap="none" rtlCol="0">
            <a:spAutoFit/>
          </a:bodyPr>
          <a:lstStyle/>
          <a:p>
            <a:r>
              <a:rPr lang="en-US" sz="2400" dirty="0" smtClean="0"/>
              <a:t>30%</a:t>
            </a:r>
            <a:endParaRPr lang="en-US" sz="2400" dirty="0"/>
          </a:p>
        </p:txBody>
      </p:sp>
      <p:sp>
        <p:nvSpPr>
          <p:cNvPr id="9" name="Footer Placeholder 8"/>
          <p:cNvSpPr>
            <a:spLocks noGrp="1"/>
          </p:cNvSpPr>
          <p:nvPr>
            <p:ph type="ftr" sz="quarter" idx="11"/>
          </p:nvPr>
        </p:nvSpPr>
        <p:spPr/>
        <p:txBody>
          <a:bodyPr/>
          <a:lstStyle/>
          <a:p>
            <a:r>
              <a:rPr lang="en-US" smtClean="0"/>
              <a:t>Dagstuhl 2014</a:t>
            </a:r>
            <a:endParaRPr lang="en-US"/>
          </a:p>
        </p:txBody>
      </p:sp>
      <p:sp>
        <p:nvSpPr>
          <p:cNvPr id="10" name="Date Placeholder 9"/>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30160394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Broadband network cost - FTTP</a:t>
            </a:r>
            <a:endParaRPr lang="en-US" dirty="0"/>
          </a:p>
        </p:txBody>
      </p:sp>
      <p:sp>
        <p:nvSpPr>
          <p:cNvPr id="4" name="Slide Number Placeholder 3"/>
          <p:cNvSpPr>
            <a:spLocks noGrp="1"/>
          </p:cNvSpPr>
          <p:nvPr>
            <p:ph type="sldNum" sz="quarter" idx="12"/>
          </p:nvPr>
        </p:nvSpPr>
        <p:spPr/>
        <p:txBody>
          <a:bodyPr/>
          <a:lstStyle/>
          <a:p>
            <a:fld id="{CFD7CC80-8907-0743-8D56-F55887CD0273}" type="slidenum">
              <a:rPr lang="en-US" smtClean="0"/>
              <a:t>14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158137971"/>
              </p:ext>
            </p:extLst>
          </p:nvPr>
        </p:nvGraphicFramePr>
        <p:xfrm>
          <a:off x="457200" y="1653124"/>
          <a:ext cx="8305244" cy="2839720"/>
        </p:xfrm>
        <a:graphic>
          <a:graphicData uri="http://schemas.openxmlformats.org/drawingml/2006/table">
            <a:tbl>
              <a:tblPr firstRow="1" bandRow="1">
                <a:tableStyleId>{5C22544A-7EE6-4342-B048-85BDC9FD1C3A}</a:tableStyleId>
              </a:tblPr>
              <a:tblGrid>
                <a:gridCol w="2396895"/>
                <a:gridCol w="3139934"/>
                <a:gridCol w="2768415"/>
              </a:tblGrid>
              <a:tr h="370840">
                <a:tc>
                  <a:txBody>
                    <a:bodyPr/>
                    <a:lstStyle/>
                    <a:p>
                      <a:r>
                        <a:rPr lang="en-US" dirty="0" smtClean="0"/>
                        <a:t>Category</a:t>
                      </a:r>
                    </a:p>
                  </a:txBody>
                  <a:tcPr/>
                </a:tc>
                <a:tc>
                  <a:txBody>
                    <a:bodyPr/>
                    <a:lstStyle/>
                    <a:p>
                      <a:r>
                        <a:rPr lang="en-US" dirty="0" smtClean="0"/>
                        <a:t>Details</a:t>
                      </a:r>
                      <a:endParaRPr lang="en-US" dirty="0"/>
                    </a:p>
                  </a:txBody>
                  <a:tcPr/>
                </a:tc>
                <a:tc>
                  <a:txBody>
                    <a:bodyPr/>
                    <a:lstStyle/>
                    <a:p>
                      <a:r>
                        <a:rPr lang="en-US" dirty="0" smtClean="0"/>
                        <a:t>Outside plant</a:t>
                      </a:r>
                      <a:endParaRPr lang="en-US" dirty="0"/>
                    </a:p>
                  </a:txBody>
                  <a:tcPr/>
                </a:tc>
              </a:tr>
              <a:tr h="370840">
                <a:tc>
                  <a:txBody>
                    <a:bodyPr/>
                    <a:lstStyle/>
                    <a:p>
                      <a:r>
                        <a:rPr lang="en-US" dirty="0" smtClean="0"/>
                        <a:t>FTTP</a:t>
                      </a:r>
                      <a:r>
                        <a:rPr lang="en-US" baseline="0" dirty="0" smtClean="0"/>
                        <a:t> in existing right-of-way</a:t>
                      </a:r>
                      <a:endParaRPr lang="en-US" dirty="0"/>
                    </a:p>
                  </a:txBody>
                  <a:tcPr/>
                </a:tc>
                <a:tc>
                  <a:txBody>
                    <a:bodyPr/>
                    <a:lstStyle/>
                    <a:p>
                      <a:r>
                        <a:rPr lang="en-US" dirty="0" smtClean="0"/>
                        <a:t>All underground, not including drops or electronics</a:t>
                      </a:r>
                      <a:endParaRPr lang="en-US" dirty="0"/>
                    </a:p>
                  </a:txBody>
                  <a:tcPr/>
                </a:tc>
                <a:tc>
                  <a:txBody>
                    <a:bodyPr/>
                    <a:lstStyle/>
                    <a:p>
                      <a:r>
                        <a:rPr lang="en-US" dirty="0" smtClean="0"/>
                        <a:t>$1,200…$1,300 per passing</a:t>
                      </a:r>
                      <a:endParaRPr lang="en-US" dirty="0"/>
                    </a:p>
                  </a:txBody>
                  <a:tcPr/>
                </a:tc>
              </a:tr>
              <a:tr h="370840">
                <a:tc>
                  <a:txBody>
                    <a:bodyPr/>
                    <a:lstStyle/>
                    <a:p>
                      <a:endParaRPr lang="en-US" dirty="0"/>
                    </a:p>
                  </a:txBody>
                  <a:tcPr/>
                </a:tc>
                <a:tc>
                  <a:txBody>
                    <a:bodyPr/>
                    <a:lstStyle/>
                    <a:p>
                      <a:r>
                        <a:rPr lang="en-US" sz="1800" kern="1200" dirty="0" smtClean="0">
                          <a:solidFill>
                            <a:schemeClr val="dk1"/>
                          </a:solidFill>
                          <a:effectLst/>
                          <a:latin typeface="+mn-lt"/>
                          <a:ea typeface="+mn-ea"/>
                          <a:cs typeface="+mn-cs"/>
                        </a:rPr>
                        <a:t>40% aerial, 60% underground, </a:t>
                      </a:r>
                    </a:p>
                    <a:p>
                      <a:r>
                        <a:rPr lang="en-US" sz="1800" kern="1200" dirty="0" smtClean="0">
                          <a:solidFill>
                            <a:schemeClr val="dk1"/>
                          </a:solidFill>
                          <a:effectLst/>
                          <a:latin typeface="+mn-lt"/>
                          <a:ea typeface="+mn-ea"/>
                          <a:cs typeface="+mn-cs"/>
                        </a:rPr>
                        <a:t>not including drops or electronics</a:t>
                      </a:r>
                      <a:r>
                        <a:rPr lang="en-US" dirty="0" smtClean="0">
                          <a:effectLst/>
                        </a:rPr>
                        <a:t> </a:t>
                      </a:r>
                      <a:endParaRPr lang="en-US" dirty="0"/>
                    </a:p>
                  </a:txBody>
                  <a:tcPr/>
                </a:tc>
                <a:tc>
                  <a:txBody>
                    <a:bodyPr/>
                    <a:lstStyle/>
                    <a:p>
                      <a:r>
                        <a:rPr lang="en-US" dirty="0" smtClean="0"/>
                        <a:t>$1,000…$1,100</a:t>
                      </a:r>
                      <a:r>
                        <a:rPr lang="en-US" baseline="0" dirty="0" smtClean="0"/>
                        <a:t> per passing</a:t>
                      </a:r>
                      <a:endParaRPr lang="en-US" dirty="0"/>
                    </a:p>
                  </a:txBody>
                  <a:tcPr/>
                </a:tc>
              </a:tr>
              <a:tr h="370840">
                <a:tc>
                  <a:txBody>
                    <a:bodyPr/>
                    <a:lstStyle/>
                    <a:p>
                      <a:r>
                        <a:rPr lang="en-US" dirty="0" smtClean="0"/>
                        <a:t>FTTP drops</a:t>
                      </a:r>
                      <a:endParaRPr lang="en-US" dirty="0"/>
                    </a:p>
                  </a:txBody>
                  <a:tcPr/>
                </a:tc>
                <a:tc>
                  <a:txBody>
                    <a:bodyPr/>
                    <a:lstStyle/>
                    <a:p>
                      <a:r>
                        <a:rPr lang="en-US" dirty="0" smtClean="0"/>
                        <a:t>Range of distances and complexity</a:t>
                      </a:r>
                      <a:endParaRPr lang="en-US" dirty="0"/>
                    </a:p>
                  </a:txBody>
                  <a:tcPr/>
                </a:tc>
                <a:tc>
                  <a:txBody>
                    <a:bodyPr/>
                    <a:lstStyle/>
                    <a:p>
                      <a:r>
                        <a:rPr lang="en-US" dirty="0" smtClean="0"/>
                        <a:t>$300…$700 per connected home</a:t>
                      </a:r>
                      <a:endParaRPr lang="en-US" dirty="0"/>
                    </a:p>
                  </a:txBody>
                  <a:tcPr/>
                </a:tc>
              </a:tr>
            </a:tbl>
          </a:graphicData>
        </a:graphic>
      </p:graphicFrame>
      <p:sp>
        <p:nvSpPr>
          <p:cNvPr id="7" name="TextBox 6"/>
          <p:cNvSpPr txBox="1"/>
          <p:nvPr/>
        </p:nvSpPr>
        <p:spPr>
          <a:xfrm>
            <a:off x="533645" y="5912207"/>
            <a:ext cx="4610689" cy="276999"/>
          </a:xfrm>
          <a:prstGeom prst="rect">
            <a:avLst/>
          </a:prstGeom>
          <a:noFill/>
        </p:spPr>
        <p:txBody>
          <a:bodyPr wrap="square" rtlCol="0">
            <a:spAutoFit/>
          </a:bodyPr>
          <a:lstStyle/>
          <a:p>
            <a:pPr defTabSz="914400">
              <a:defRPr/>
            </a:pPr>
            <a:r>
              <a:rPr lang="en-US" sz="1200" dirty="0"/>
              <a:t>Crown </a:t>
            </a:r>
            <a:r>
              <a:rPr lang="en-US" sz="1200" dirty="0" err="1"/>
              <a:t>Fibre</a:t>
            </a:r>
            <a:r>
              <a:rPr lang="en-US" sz="1200" dirty="0"/>
              <a:t> Holdings (Govt. of New Zealand</a:t>
            </a:r>
            <a:r>
              <a:rPr lang="en-US" sz="1200" dirty="0" smtClean="0"/>
              <a:t>); provided by CTC</a:t>
            </a:r>
            <a:endParaRPr lang="en-US" sz="1200" dirty="0"/>
          </a:p>
        </p:txBody>
      </p:sp>
      <p:sp>
        <p:nvSpPr>
          <p:cNvPr id="3" name="Date Placeholder 2"/>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Tree>
    <p:extLst>
      <p:ext uri="{BB962C8B-B14F-4D97-AF65-F5344CB8AC3E}">
        <p14:creationId xmlns:p14="http://schemas.microsoft.com/office/powerpoint/2010/main" val="30682067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Broadband network cost – Fiber middle mile</a:t>
            </a:r>
            <a:endParaRPr lang="en-US" dirty="0"/>
          </a:p>
        </p:txBody>
      </p:sp>
      <p:sp>
        <p:nvSpPr>
          <p:cNvPr id="4" name="Slide Number Placeholder 3"/>
          <p:cNvSpPr>
            <a:spLocks noGrp="1"/>
          </p:cNvSpPr>
          <p:nvPr>
            <p:ph type="sldNum" sz="quarter" idx="12"/>
          </p:nvPr>
        </p:nvSpPr>
        <p:spPr/>
        <p:txBody>
          <a:bodyPr/>
          <a:lstStyle/>
          <a:p>
            <a:fld id="{CFD7CC80-8907-0743-8D56-F55887CD0273}" type="slidenum">
              <a:rPr lang="en-US" smtClean="0"/>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077956482"/>
              </p:ext>
            </p:extLst>
          </p:nvPr>
        </p:nvGraphicFramePr>
        <p:xfrm>
          <a:off x="457201" y="1653124"/>
          <a:ext cx="6650946" cy="4485639"/>
        </p:xfrm>
        <a:graphic>
          <a:graphicData uri="http://schemas.openxmlformats.org/drawingml/2006/table">
            <a:tbl>
              <a:tblPr firstRow="1" bandRow="1">
                <a:tableStyleId>{5C22544A-7EE6-4342-B048-85BDC9FD1C3A}</a:tableStyleId>
              </a:tblPr>
              <a:tblGrid>
                <a:gridCol w="1439598"/>
                <a:gridCol w="1885874"/>
                <a:gridCol w="1662737"/>
                <a:gridCol w="1662737"/>
              </a:tblGrid>
              <a:tr h="370840">
                <a:tc>
                  <a:txBody>
                    <a:bodyPr/>
                    <a:lstStyle/>
                    <a:p>
                      <a:r>
                        <a:rPr lang="en-US" dirty="0" smtClean="0"/>
                        <a:t>Category</a:t>
                      </a:r>
                    </a:p>
                  </a:txBody>
                  <a:tcPr/>
                </a:tc>
                <a:tc>
                  <a:txBody>
                    <a:bodyPr/>
                    <a:lstStyle/>
                    <a:p>
                      <a:r>
                        <a:rPr lang="en-US" dirty="0" smtClean="0"/>
                        <a:t>Details</a:t>
                      </a:r>
                      <a:endParaRPr lang="en-US" dirty="0"/>
                    </a:p>
                  </a:txBody>
                  <a:tcPr/>
                </a:tc>
                <a:tc>
                  <a:txBody>
                    <a:bodyPr/>
                    <a:lstStyle/>
                    <a:p>
                      <a:r>
                        <a:rPr lang="en-US" dirty="0" smtClean="0"/>
                        <a:t>Outside plant</a:t>
                      </a:r>
                      <a:endParaRPr lang="en-US" dirty="0"/>
                    </a:p>
                  </a:txBody>
                  <a:tcPr/>
                </a:tc>
                <a:tc>
                  <a:txBody>
                    <a:bodyPr/>
                    <a:lstStyle/>
                    <a:p>
                      <a:r>
                        <a:rPr lang="en-US" dirty="0" smtClean="0"/>
                        <a:t>Source</a:t>
                      </a:r>
                      <a:endParaRPr lang="en-US" dirty="0"/>
                    </a:p>
                  </a:txBody>
                  <a:tcPr/>
                </a:tc>
              </a:tr>
              <a:tr h="370840">
                <a:tc>
                  <a:txBody>
                    <a:bodyPr/>
                    <a:lstStyle/>
                    <a:p>
                      <a:r>
                        <a:rPr lang="en-US" dirty="0" smtClean="0"/>
                        <a:t>aerial,</a:t>
                      </a:r>
                      <a:r>
                        <a:rPr lang="en-US" baseline="0" dirty="0" smtClean="0"/>
                        <a:t> new attachment</a:t>
                      </a:r>
                      <a:endParaRPr lang="en-US" dirty="0"/>
                    </a:p>
                  </a:txBody>
                  <a:tcPr/>
                </a:tc>
                <a:tc>
                  <a:txBody>
                    <a:bodyPr/>
                    <a:lstStyle/>
                    <a:p>
                      <a:r>
                        <a:rPr lang="en-US" sz="1800" kern="1200" dirty="0" smtClean="0">
                          <a:solidFill>
                            <a:schemeClr val="dk1"/>
                          </a:solidFill>
                          <a:effectLst/>
                          <a:latin typeface="+mn-lt"/>
                          <a:ea typeface="+mn-ea"/>
                          <a:cs typeface="+mn-cs"/>
                        </a:rPr>
                        <a:t>Northeastern city municipal utility; </a:t>
                      </a:r>
                    </a:p>
                    <a:p>
                      <a:r>
                        <a:rPr lang="en-US" sz="1800" kern="1200" dirty="0" smtClean="0">
                          <a:solidFill>
                            <a:schemeClr val="dk1"/>
                          </a:solidFill>
                          <a:effectLst/>
                          <a:latin typeface="+mn-lt"/>
                          <a:ea typeface="+mn-ea"/>
                          <a:cs typeface="+mn-cs"/>
                        </a:rPr>
                        <a:t>96% aerial, 4% underground; 87.6 miles</a:t>
                      </a:r>
                      <a:endParaRPr lang="en-US" dirty="0"/>
                    </a:p>
                  </a:txBody>
                  <a:tcPr/>
                </a:tc>
                <a:tc>
                  <a:txBody>
                    <a:bodyPr/>
                    <a:lstStyle/>
                    <a:p>
                      <a:r>
                        <a:rPr lang="en-US" dirty="0" smtClean="0"/>
                        <a:t>$30,000/mile</a:t>
                      </a:r>
                      <a:endParaRPr lang="en-US" dirty="0"/>
                    </a:p>
                  </a:txBody>
                  <a:tcPr/>
                </a:tc>
                <a:tc>
                  <a:txBody>
                    <a:bodyPr/>
                    <a:lstStyle/>
                    <a:p>
                      <a:r>
                        <a:rPr lang="en-US" dirty="0" smtClean="0"/>
                        <a:t>Public utility (actual</a:t>
                      </a:r>
                      <a:r>
                        <a:rPr lang="en-US" baseline="0" dirty="0" smtClean="0"/>
                        <a:t> cost)</a:t>
                      </a:r>
                      <a:endParaRPr lang="en-US" dirty="0"/>
                    </a:p>
                  </a:txBody>
                  <a:tcPr/>
                </a:tc>
              </a:tr>
              <a:tr h="370840">
                <a:tc>
                  <a:txBody>
                    <a:bodyPr/>
                    <a:lstStyle/>
                    <a:p>
                      <a:r>
                        <a:rPr lang="en-US" dirty="0" smtClean="0"/>
                        <a:t>aerial</a:t>
                      </a:r>
                      <a:r>
                        <a:rPr lang="en-US" baseline="0" dirty="0" smtClean="0"/>
                        <a:t> </a:t>
                      </a:r>
                      <a:r>
                        <a:rPr lang="en-US" baseline="0" dirty="0" err="1" smtClean="0"/>
                        <a:t>overlash</a:t>
                      </a:r>
                      <a:endParaRPr lang="en-US" dirty="0"/>
                    </a:p>
                  </a:txBody>
                  <a:tcPr/>
                </a:tc>
                <a:tc>
                  <a:txBody>
                    <a:bodyPr/>
                    <a:lstStyle/>
                    <a:p>
                      <a:r>
                        <a:rPr lang="en-US" sz="1800" kern="1200" dirty="0" smtClean="0">
                          <a:solidFill>
                            <a:schemeClr val="dk1"/>
                          </a:solidFill>
                          <a:effectLst/>
                          <a:latin typeface="+mn-lt"/>
                          <a:ea typeface="+mn-ea"/>
                          <a:cs typeface="+mn-cs"/>
                        </a:rPr>
                        <a:t>Major metropolitan area (U.S. east coast)</a:t>
                      </a:r>
                      <a:r>
                        <a:rPr lang="en-US" dirty="0" smtClean="0">
                          <a:effectLst/>
                        </a:rPr>
                        <a:t> </a:t>
                      </a:r>
                      <a:endParaRPr lang="en-US" dirty="0"/>
                    </a:p>
                  </a:txBody>
                  <a:tcPr/>
                </a:tc>
                <a:tc>
                  <a:txBody>
                    <a:bodyPr/>
                    <a:lstStyle/>
                    <a:p>
                      <a:r>
                        <a:rPr lang="en-US" dirty="0" smtClean="0"/>
                        <a:t>$15,000/mile</a:t>
                      </a:r>
                      <a:endParaRPr lang="en-US" dirty="0"/>
                    </a:p>
                  </a:txBody>
                  <a:tcPr/>
                </a:tc>
                <a:tc>
                  <a:txBody>
                    <a:bodyPr/>
                    <a:lstStyle/>
                    <a:p>
                      <a:endParaRPr lang="en-US" dirty="0"/>
                    </a:p>
                  </a:txBody>
                  <a:tcPr/>
                </a:tc>
              </a:tr>
              <a:tr h="370840">
                <a:tc>
                  <a:txBody>
                    <a:bodyPr/>
                    <a:lstStyle/>
                    <a:p>
                      <a:r>
                        <a:rPr lang="en-US" dirty="0" smtClean="0"/>
                        <a:t>buried</a:t>
                      </a:r>
                      <a:endParaRPr lang="en-US" dirty="0"/>
                    </a:p>
                  </a:txBody>
                  <a:tcPr/>
                </a:tc>
                <a:tc>
                  <a:txBody>
                    <a:bodyPr/>
                    <a:lstStyle/>
                    <a:p>
                      <a:r>
                        <a:rPr lang="en-US" sz="1800" kern="1200" dirty="0" smtClean="0">
                          <a:solidFill>
                            <a:schemeClr val="dk1"/>
                          </a:solidFill>
                          <a:effectLst/>
                          <a:latin typeface="+mn-lt"/>
                          <a:ea typeface="+mn-ea"/>
                          <a:cs typeface="+mn-cs"/>
                        </a:rPr>
                        <a:t>Mixed suburban/urban locations and pot/bore construction</a:t>
                      </a:r>
                      <a:endParaRPr lang="en-US" dirty="0"/>
                    </a:p>
                  </a:txBody>
                  <a:tcPr/>
                </a:tc>
                <a:tc>
                  <a:txBody>
                    <a:bodyPr/>
                    <a:lstStyle/>
                    <a:p>
                      <a:r>
                        <a:rPr lang="en-US" dirty="0" smtClean="0"/>
                        <a:t>$89,000/mile</a:t>
                      </a:r>
                      <a:endParaRPr lang="en-US" dirty="0"/>
                    </a:p>
                  </a:txBody>
                  <a:tcPr/>
                </a:tc>
                <a:tc>
                  <a:txBody>
                    <a:bodyPr/>
                    <a:lstStyle/>
                    <a:p>
                      <a:r>
                        <a:rPr lang="en-US" sz="1800" kern="1200" dirty="0" smtClean="0">
                          <a:solidFill>
                            <a:schemeClr val="dk1"/>
                          </a:solidFill>
                          <a:effectLst/>
                          <a:latin typeface="+mn-lt"/>
                          <a:ea typeface="+mn-ea"/>
                          <a:cs typeface="+mn-cs"/>
                        </a:rPr>
                        <a:t>Washington, D.C.-area BTOP project </a:t>
                      </a:r>
                    </a:p>
                    <a:p>
                      <a:r>
                        <a:rPr lang="en-US" sz="1800" kern="1200" dirty="0" smtClean="0">
                          <a:solidFill>
                            <a:schemeClr val="dk1"/>
                          </a:solidFill>
                          <a:effectLst/>
                          <a:latin typeface="+mn-lt"/>
                          <a:ea typeface="+mn-ea"/>
                          <a:cs typeface="+mn-cs"/>
                        </a:rPr>
                        <a:t>(actual cost)</a:t>
                      </a:r>
                      <a:endParaRPr lang="en-US" dirty="0"/>
                    </a:p>
                  </a:txBody>
                  <a:tcPr/>
                </a:tc>
              </a:tr>
            </a:tbl>
          </a:graphicData>
        </a:graphic>
      </p:graphicFrame>
      <p:sp>
        <p:nvSpPr>
          <p:cNvPr id="7" name="TextBox 6"/>
          <p:cNvSpPr txBox="1"/>
          <p:nvPr/>
        </p:nvSpPr>
        <p:spPr>
          <a:xfrm>
            <a:off x="0" y="6581001"/>
            <a:ext cx="4610689" cy="276999"/>
          </a:xfrm>
          <a:prstGeom prst="rect">
            <a:avLst/>
          </a:prstGeom>
          <a:noFill/>
        </p:spPr>
        <p:txBody>
          <a:bodyPr wrap="square" rtlCol="0">
            <a:spAutoFit/>
          </a:bodyPr>
          <a:lstStyle/>
          <a:p>
            <a:pPr defTabSz="914400">
              <a:defRPr/>
            </a:pPr>
            <a:r>
              <a:rPr lang="en-US" sz="1200" dirty="0" smtClean="0"/>
              <a:t>Data provided by CTC</a:t>
            </a:r>
            <a:endParaRPr lang="en-US" sz="1200" dirty="0"/>
          </a:p>
        </p:txBody>
      </p:sp>
      <p:pic>
        <p:nvPicPr>
          <p:cNvPr id="3" name="Picture 2"/>
          <p:cNvPicPr>
            <a:picLocks noChangeAspect="1"/>
          </p:cNvPicPr>
          <p:nvPr/>
        </p:nvPicPr>
        <p:blipFill>
          <a:blip r:embed="rId2"/>
          <a:stretch>
            <a:fillRect/>
          </a:stretch>
        </p:blipFill>
        <p:spPr>
          <a:xfrm>
            <a:off x="7239578" y="3414994"/>
            <a:ext cx="1447222" cy="952602"/>
          </a:xfrm>
          <a:prstGeom prst="rect">
            <a:avLst/>
          </a:prstGeom>
        </p:spPr>
      </p:pic>
      <p:pic>
        <p:nvPicPr>
          <p:cNvPr id="5" name="Picture 4"/>
          <p:cNvPicPr>
            <a:picLocks noChangeAspect="1"/>
          </p:cNvPicPr>
          <p:nvPr/>
        </p:nvPicPr>
        <p:blipFill>
          <a:blip r:embed="rId3"/>
          <a:stretch>
            <a:fillRect/>
          </a:stretch>
        </p:blipFill>
        <p:spPr>
          <a:xfrm>
            <a:off x="7147008" y="4524866"/>
            <a:ext cx="1996992" cy="1980140"/>
          </a:xfrm>
          <a:prstGeom prst="rect">
            <a:avLst/>
          </a:prstGeom>
        </p:spPr>
      </p:pic>
      <p:sp>
        <p:nvSpPr>
          <p:cNvPr id="8" name="Date Placeholder 7"/>
          <p:cNvSpPr>
            <a:spLocks noGrp="1"/>
          </p:cNvSpPr>
          <p:nvPr>
            <p:ph type="dt" sz="half" idx="10"/>
          </p:nvPr>
        </p:nvSpPr>
        <p:spPr/>
        <p:txBody>
          <a:bodyPr/>
          <a:lstStyle/>
          <a:p>
            <a:r>
              <a:rPr lang="en-US" smtClean="0"/>
              <a:t>11/17/14</a:t>
            </a:r>
            <a:endParaRPr lang="en-US"/>
          </a:p>
        </p:txBody>
      </p:sp>
      <p:sp>
        <p:nvSpPr>
          <p:cNvPr id="9" name="Footer Placeholder 8"/>
          <p:cNvSpPr>
            <a:spLocks noGrp="1"/>
          </p:cNvSpPr>
          <p:nvPr>
            <p:ph type="ftr" sz="quarter" idx="11"/>
          </p:nvPr>
        </p:nvSpPr>
        <p:spPr/>
        <p:txBody>
          <a:bodyPr/>
          <a:lstStyle/>
          <a:p>
            <a:r>
              <a:rPr lang="en-US" smtClean="0"/>
              <a:t>Dagstuhl 2014</a:t>
            </a:r>
            <a:endParaRPr lang="en-US"/>
          </a:p>
        </p:txBody>
      </p:sp>
    </p:spTree>
    <p:extLst>
      <p:ext uri="{BB962C8B-B14F-4D97-AF65-F5344CB8AC3E}">
        <p14:creationId xmlns:p14="http://schemas.microsoft.com/office/powerpoint/2010/main" val="6285631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mile cost example</a:t>
            </a:r>
            <a:endParaRPr lang="en-US" dirty="0"/>
          </a:p>
        </p:txBody>
      </p:sp>
      <p:sp>
        <p:nvSpPr>
          <p:cNvPr id="4" name="Slide Number Placeholder 3"/>
          <p:cNvSpPr>
            <a:spLocks noGrp="1"/>
          </p:cNvSpPr>
          <p:nvPr>
            <p:ph type="sldNum" sz="quarter" idx="12"/>
          </p:nvPr>
        </p:nvSpPr>
        <p:spPr/>
        <p:txBody>
          <a:bodyPr/>
          <a:lstStyle/>
          <a:p>
            <a:fld id="{CFD7CC80-8907-0743-8D56-F55887CD0273}" type="slidenum">
              <a:rPr lang="en-US" smtClean="0"/>
              <a:t>16</a:t>
            </a:fld>
            <a:endParaRPr lang="en-US"/>
          </a:p>
        </p:txBody>
      </p:sp>
      <p:pic>
        <p:nvPicPr>
          <p:cNvPr id="5" name="Picture 4"/>
          <p:cNvPicPr>
            <a:picLocks noChangeAspect="1"/>
          </p:cNvPicPr>
          <p:nvPr/>
        </p:nvPicPr>
        <p:blipFill>
          <a:blip r:embed="rId2"/>
          <a:stretch>
            <a:fillRect/>
          </a:stretch>
        </p:blipFill>
        <p:spPr>
          <a:xfrm>
            <a:off x="561413" y="1313750"/>
            <a:ext cx="6121400" cy="4572000"/>
          </a:xfrm>
          <a:prstGeom prst="rect">
            <a:avLst/>
          </a:prstGeom>
        </p:spPr>
      </p:pic>
      <p:sp>
        <p:nvSpPr>
          <p:cNvPr id="6" name="TextBox 5"/>
          <p:cNvSpPr txBox="1"/>
          <p:nvPr/>
        </p:nvSpPr>
        <p:spPr>
          <a:xfrm>
            <a:off x="377305" y="6179003"/>
            <a:ext cx="8675786" cy="430887"/>
          </a:xfrm>
          <a:prstGeom prst="rect">
            <a:avLst/>
          </a:prstGeom>
          <a:noFill/>
        </p:spPr>
        <p:txBody>
          <a:bodyPr wrap="square" rtlCol="0">
            <a:spAutoFit/>
          </a:bodyPr>
          <a:lstStyle/>
          <a:p>
            <a:r>
              <a:rPr lang="en-US" sz="1100" dirty="0" smtClean="0"/>
              <a:t>CTC, 2009 (“</a:t>
            </a:r>
            <a:r>
              <a:rPr lang="en-US" sz="1100" dirty="0"/>
              <a:t>Brief Engineering Assessment: Efficiencies available through simultaneous construction and co-location of communications conduit and </a:t>
            </a:r>
            <a:r>
              <a:rPr lang="en-US" sz="1100" dirty="0" smtClean="0"/>
              <a:t>fiber”)</a:t>
            </a:r>
            <a:endParaRPr lang="en-US" sz="1100" dirty="0"/>
          </a:p>
        </p:txBody>
      </p:sp>
      <p:sp>
        <p:nvSpPr>
          <p:cNvPr id="3" name="Date Placeholder 2"/>
          <p:cNvSpPr>
            <a:spLocks noGrp="1"/>
          </p:cNvSpPr>
          <p:nvPr>
            <p:ph type="dt" sz="half" idx="10"/>
          </p:nvPr>
        </p:nvSpPr>
        <p:spPr/>
        <p:txBody>
          <a:bodyPr/>
          <a:lstStyle/>
          <a:p>
            <a:r>
              <a:rPr lang="en-US" smtClean="0"/>
              <a:t>11/17/14</a:t>
            </a:r>
            <a:endParaRPr lang="en-US"/>
          </a:p>
        </p:txBody>
      </p:sp>
      <p:sp>
        <p:nvSpPr>
          <p:cNvPr id="7" name="Footer Placeholder 6"/>
          <p:cNvSpPr>
            <a:spLocks noGrp="1"/>
          </p:cNvSpPr>
          <p:nvPr>
            <p:ph type="ftr" sz="quarter" idx="11"/>
          </p:nvPr>
        </p:nvSpPr>
        <p:spPr/>
        <p:txBody>
          <a:bodyPr/>
          <a:lstStyle/>
          <a:p>
            <a:r>
              <a:rPr lang="en-US" smtClean="0"/>
              <a:t>Dagstuhl 2014</a:t>
            </a:r>
            <a:endParaRPr lang="en-US"/>
          </a:p>
        </p:txBody>
      </p:sp>
    </p:spTree>
    <p:extLst>
      <p:ext uri="{BB962C8B-B14F-4D97-AF65-F5344CB8AC3E}">
        <p14:creationId xmlns:p14="http://schemas.microsoft.com/office/powerpoint/2010/main" val="5731788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fiber observations</a:t>
            </a:r>
            <a:endParaRPr lang="en-US" dirty="0"/>
          </a:p>
        </p:txBody>
      </p:sp>
      <p:sp>
        <p:nvSpPr>
          <p:cNvPr id="3" name="Content Placeholder 2"/>
          <p:cNvSpPr>
            <a:spLocks noGrp="1"/>
          </p:cNvSpPr>
          <p:nvPr>
            <p:ph idx="1"/>
          </p:nvPr>
        </p:nvSpPr>
        <p:spPr/>
        <p:txBody>
          <a:bodyPr>
            <a:normAutofit lnSpcReduction="10000"/>
          </a:bodyPr>
          <a:lstStyle/>
          <a:p>
            <a:r>
              <a:rPr lang="en-US" dirty="0" smtClean="0"/>
              <a:t>Fiber middle-mile cost: $50-70k/mile</a:t>
            </a:r>
          </a:p>
          <a:p>
            <a:r>
              <a:rPr lang="en-US" dirty="0" smtClean="0"/>
              <a:t>Fiber cost: 144 strands = $10k/mile, 48 strands = $4.7k/mile</a:t>
            </a:r>
          </a:p>
          <a:p>
            <a:r>
              <a:rPr lang="en-US" dirty="0" smtClean="0"/>
              <a:t>Common characteristics:</a:t>
            </a:r>
          </a:p>
          <a:p>
            <a:pPr lvl="1"/>
            <a:r>
              <a:rPr lang="en-US" dirty="0" smtClean="0"/>
              <a:t>avoid active elements in network </a:t>
            </a:r>
            <a:r>
              <a:rPr lang="en-US" dirty="0" smtClean="0">
                <a:sym typeface="Wingdings"/>
              </a:rPr>
              <a:t> power, maintenance  PON</a:t>
            </a:r>
          </a:p>
          <a:p>
            <a:pPr lvl="1"/>
            <a:r>
              <a:rPr lang="en-US" dirty="0" smtClean="0">
                <a:sym typeface="Wingdings"/>
              </a:rPr>
              <a:t>recently: avoid anything except fiber (including splitters)</a:t>
            </a:r>
          </a:p>
          <a:p>
            <a:pPr lvl="2"/>
            <a:r>
              <a:rPr lang="en-US" dirty="0" smtClean="0">
                <a:sym typeface="Wingdings"/>
              </a:rPr>
              <a:t>cf. wireless last mile approach</a:t>
            </a:r>
          </a:p>
          <a:p>
            <a:pPr lvl="1"/>
            <a:r>
              <a:rPr lang="en-US" dirty="0" smtClean="0">
                <a:sym typeface="Wingdings"/>
              </a:rPr>
              <a:t>fiber home run, even if PON (Google Fiber, Stockholm)</a:t>
            </a:r>
          </a:p>
          <a:p>
            <a:r>
              <a:rPr lang="en-US" dirty="0" smtClean="0">
                <a:sym typeface="Wingdings"/>
              </a:rPr>
              <a:t>Fiber cost higher for buried, but cheaper if conduit or aerial</a:t>
            </a:r>
          </a:p>
          <a:p>
            <a:r>
              <a:rPr lang="en-US" dirty="0" smtClean="0">
                <a:sym typeface="Wingdings"/>
              </a:rPr>
              <a:t>Recent FTTH:</a:t>
            </a:r>
          </a:p>
          <a:p>
            <a:pPr lvl="1"/>
            <a:r>
              <a:rPr lang="en-US" dirty="0" smtClean="0">
                <a:sym typeface="Wingdings"/>
              </a:rPr>
              <a:t>avoid indoor installation (cf. Verizon </a:t>
            </a:r>
            <a:r>
              <a:rPr lang="en-US" dirty="0" err="1" smtClean="0">
                <a:sym typeface="Wingdings"/>
              </a:rPr>
              <a:t>FiOS</a:t>
            </a:r>
            <a:r>
              <a:rPr lang="en-US" dirty="0" smtClean="0">
                <a:sym typeface="Wingdings"/>
              </a:rPr>
              <a:t>)</a:t>
            </a:r>
          </a:p>
          <a:p>
            <a:pPr lvl="1"/>
            <a:r>
              <a:rPr lang="en-US" dirty="0" smtClean="0">
                <a:sym typeface="Wingdings"/>
              </a:rPr>
              <a:t>one box in home (ONT + 802.11ac), not ONT + </a:t>
            </a:r>
            <a:r>
              <a:rPr lang="en-US" dirty="0" err="1" smtClean="0">
                <a:sym typeface="Wingdings"/>
              </a:rPr>
              <a:t>MoCa</a:t>
            </a:r>
            <a:r>
              <a:rPr lang="en-US" dirty="0" smtClean="0">
                <a:sym typeface="Wingdings"/>
              </a:rPr>
              <a:t> STB</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CFD7CC80-8907-0743-8D56-F55887CD0273}" type="slidenum">
              <a:rPr lang="en-US" smtClean="0"/>
              <a:t>17</a:t>
            </a:fld>
            <a:endParaRPr lang="en-US"/>
          </a:p>
        </p:txBody>
      </p:sp>
      <p:sp>
        <p:nvSpPr>
          <p:cNvPr id="5" name="Date Placeholder 4"/>
          <p:cNvSpPr>
            <a:spLocks noGrp="1"/>
          </p:cNvSpPr>
          <p:nvPr>
            <p:ph type="dt" sz="half" idx="10"/>
          </p:nvPr>
        </p:nvSpPr>
        <p:spPr/>
        <p:txBody>
          <a:bodyPr/>
          <a:lstStyle/>
          <a:p>
            <a:r>
              <a:rPr lang="en-US" smtClean="0"/>
              <a:t>11/17/14</a:t>
            </a:r>
            <a:endParaRPr lang="en-US"/>
          </a:p>
        </p:txBody>
      </p:sp>
      <p:sp>
        <p:nvSpPr>
          <p:cNvPr id="6" name="Footer Placeholder 5"/>
          <p:cNvSpPr>
            <a:spLocks noGrp="1"/>
          </p:cNvSpPr>
          <p:nvPr>
            <p:ph type="ftr" sz="quarter" idx="11"/>
          </p:nvPr>
        </p:nvSpPr>
        <p:spPr/>
        <p:txBody>
          <a:bodyPr/>
          <a:lstStyle/>
          <a:p>
            <a:r>
              <a:rPr lang="en-US" smtClean="0"/>
              <a:t>Dagstuhl 2014</a:t>
            </a:r>
            <a:endParaRPr lang="en-US"/>
          </a:p>
        </p:txBody>
      </p:sp>
    </p:spTree>
    <p:extLst>
      <p:ext uri="{BB962C8B-B14F-4D97-AF65-F5344CB8AC3E}">
        <p14:creationId xmlns:p14="http://schemas.microsoft.com/office/powerpoint/2010/main" val="20701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FTTH estimates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Bell Alliant in Western Canada has now passed over half a million homes with fiber home, the largest deployment in North America after Verizon. Their latest financial report showed </a:t>
            </a:r>
            <a:r>
              <a:rPr lang="en-US" dirty="0" err="1"/>
              <a:t>capex</a:t>
            </a:r>
            <a:r>
              <a:rPr lang="en-US" dirty="0"/>
              <a:t> of less than $500 per home </a:t>
            </a:r>
            <a:r>
              <a:rPr lang="en-US" dirty="0" smtClean="0"/>
              <a:t>passed.</a:t>
            </a:r>
          </a:p>
          <a:p>
            <a:r>
              <a:rPr lang="en-US" dirty="0" smtClean="0"/>
              <a:t>Verizon </a:t>
            </a:r>
            <a:r>
              <a:rPr lang="en-US" dirty="0"/>
              <a:t>reported costs fell below $700/home passed several years ago and headed to $600. Add the cost of actually installing a large fraction of those homes, and your cost per home passed by the network comes closer to $1,000</a:t>
            </a:r>
            <a:r>
              <a:rPr lang="en-US" dirty="0" smtClean="0"/>
              <a:t>.</a:t>
            </a:r>
          </a:p>
          <a:p>
            <a:r>
              <a:rPr lang="en-US" dirty="0" smtClean="0"/>
              <a:t>Installing </a:t>
            </a:r>
            <a:r>
              <a:rPr lang="en-US" dirty="0"/>
              <a:t>each home at Verizon added $500-600. Digging lawns and drilling holes into the homes is labor intensive.</a:t>
            </a:r>
          </a:p>
          <a:p>
            <a:r>
              <a:rPr lang="en-US" dirty="0" smtClean="0"/>
              <a:t>Includes </a:t>
            </a:r>
            <a:r>
              <a:rPr lang="en-US" dirty="0"/>
              <a:t>equipment whose price is rapidly dropping. Early Verizon gear cost $300-400/home, but today they are probably paying half </a:t>
            </a:r>
            <a:r>
              <a:rPr lang="en-US" dirty="0" smtClean="0"/>
              <a:t>that.</a:t>
            </a:r>
          </a:p>
          <a:p>
            <a:pPr lvl="1"/>
            <a:r>
              <a:rPr lang="en-US" dirty="0" smtClean="0"/>
              <a:t>Very </a:t>
            </a:r>
            <a:r>
              <a:rPr lang="en-US" dirty="0"/>
              <a:t>large fiber builds in China are paying less than $100/</a:t>
            </a:r>
            <a:r>
              <a:rPr lang="en-US" dirty="0" smtClean="0"/>
              <a:t>home.</a:t>
            </a:r>
            <a:endParaRPr lang="en-US" dirty="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18</a:t>
            </a:fld>
            <a:endParaRPr lang="en-US"/>
          </a:p>
        </p:txBody>
      </p:sp>
    </p:spTree>
    <p:extLst>
      <p:ext uri="{BB962C8B-B14F-4D97-AF65-F5344CB8AC3E}">
        <p14:creationId xmlns:p14="http://schemas.microsoft.com/office/powerpoint/2010/main" val="1849455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FTTx</a:t>
            </a:r>
            <a:r>
              <a:rPr lang="en-US" dirty="0" smtClean="0"/>
              <a:t> cost vs. DSL</a:t>
            </a:r>
            <a:endParaRPr lang="en-US" dirty="0"/>
          </a:p>
        </p:txBody>
      </p:sp>
      <p:sp>
        <p:nvSpPr>
          <p:cNvPr id="3" name="Date Placeholder 2"/>
          <p:cNvSpPr>
            <a:spLocks noGrp="1"/>
          </p:cNvSpPr>
          <p:nvPr>
            <p:ph type="dt" sz="half" idx="10"/>
          </p:nvPr>
        </p:nvSpPr>
        <p:spPr/>
        <p:txBody>
          <a:bodyPr/>
          <a:lstStyle/>
          <a:p>
            <a:r>
              <a:rPr lang="en-US" smtClean="0"/>
              <a:t>11/17/14</a:t>
            </a:r>
            <a:endParaRPr lang="en-US"/>
          </a:p>
        </p:txBody>
      </p:sp>
      <p:sp>
        <p:nvSpPr>
          <p:cNvPr id="4" name="Footer Placeholder 3"/>
          <p:cNvSpPr>
            <a:spLocks noGrp="1"/>
          </p:cNvSpPr>
          <p:nvPr>
            <p:ph type="ftr" sz="quarter" idx="11"/>
          </p:nvPr>
        </p:nvSpPr>
        <p:spPr/>
        <p:txBody>
          <a:bodyPr/>
          <a:lstStyle/>
          <a:p>
            <a:r>
              <a:rPr lang="en-US" smtClean="0"/>
              <a:t>Dagstuhl 2014</a:t>
            </a:r>
            <a:endParaRPr lang="en-US"/>
          </a:p>
        </p:txBody>
      </p:sp>
      <p:sp>
        <p:nvSpPr>
          <p:cNvPr id="5" name="Slide Number Placeholder 4"/>
          <p:cNvSpPr>
            <a:spLocks noGrp="1"/>
          </p:cNvSpPr>
          <p:nvPr>
            <p:ph type="sldNum" sz="quarter" idx="12"/>
          </p:nvPr>
        </p:nvSpPr>
        <p:spPr/>
        <p:txBody>
          <a:bodyPr/>
          <a:lstStyle/>
          <a:p>
            <a:fld id="{1FF4360C-E43B-1840-BD98-03E3E99080E6}" type="slidenum">
              <a:rPr lang="en-US" smtClean="0"/>
              <a:t>19</a:t>
            </a:fld>
            <a:endParaRPr lang="en-US"/>
          </a:p>
        </p:txBody>
      </p:sp>
      <p:pic>
        <p:nvPicPr>
          <p:cNvPr id="6" name="Picture 5"/>
          <p:cNvPicPr>
            <a:picLocks noChangeAspect="1"/>
          </p:cNvPicPr>
          <p:nvPr/>
        </p:nvPicPr>
        <p:blipFill>
          <a:blip r:embed="rId2"/>
          <a:stretch>
            <a:fillRect/>
          </a:stretch>
        </p:blipFill>
        <p:spPr>
          <a:xfrm>
            <a:off x="1106780" y="1549400"/>
            <a:ext cx="6348120" cy="4115814"/>
          </a:xfrm>
          <a:prstGeom prst="rect">
            <a:avLst/>
          </a:prstGeom>
        </p:spPr>
      </p:pic>
      <p:sp>
        <p:nvSpPr>
          <p:cNvPr id="7" name="TextBox 6"/>
          <p:cNvSpPr txBox="1"/>
          <p:nvPr/>
        </p:nvSpPr>
        <p:spPr>
          <a:xfrm>
            <a:off x="1353429" y="5966021"/>
            <a:ext cx="2302032" cy="369332"/>
          </a:xfrm>
          <a:prstGeom prst="rect">
            <a:avLst/>
          </a:prstGeom>
          <a:noFill/>
        </p:spPr>
        <p:txBody>
          <a:bodyPr wrap="none" rtlCol="0">
            <a:spAutoFit/>
          </a:bodyPr>
          <a:lstStyle/>
          <a:p>
            <a:r>
              <a:rPr lang="en-US" dirty="0" smtClean="0"/>
              <a:t>Alcatel-Lucent, 2013</a:t>
            </a:r>
            <a:endParaRPr lang="en-US" dirty="0"/>
          </a:p>
        </p:txBody>
      </p:sp>
    </p:spTree>
    <p:extLst>
      <p:ext uri="{BB962C8B-B14F-4D97-AF65-F5344CB8AC3E}">
        <p14:creationId xmlns:p14="http://schemas.microsoft.com/office/powerpoint/2010/main" val="3812565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 – A series of tubes</a:t>
            </a:r>
            <a:endParaRPr lang="en-US" dirty="0"/>
          </a:p>
        </p:txBody>
      </p:sp>
      <p:pic>
        <p:nvPicPr>
          <p:cNvPr id="3" name="Picture 2"/>
          <p:cNvPicPr>
            <a:picLocks noChangeAspect="1"/>
          </p:cNvPicPr>
          <p:nvPr/>
        </p:nvPicPr>
        <p:blipFill>
          <a:blip r:embed="rId3"/>
          <a:stretch>
            <a:fillRect/>
          </a:stretch>
        </p:blipFill>
        <p:spPr>
          <a:xfrm>
            <a:off x="457200" y="1924961"/>
            <a:ext cx="3810000" cy="3327400"/>
          </a:xfrm>
          <a:prstGeom prst="rect">
            <a:avLst/>
          </a:prstGeom>
        </p:spPr>
      </p:pic>
      <p:sp>
        <p:nvSpPr>
          <p:cNvPr id="4" name="TextBox 3"/>
          <p:cNvSpPr txBox="1"/>
          <p:nvPr/>
        </p:nvSpPr>
        <p:spPr>
          <a:xfrm>
            <a:off x="457200" y="6149848"/>
            <a:ext cx="2802044" cy="369332"/>
          </a:xfrm>
          <a:prstGeom prst="rect">
            <a:avLst/>
          </a:prstGeom>
          <a:noFill/>
        </p:spPr>
        <p:txBody>
          <a:bodyPr wrap="none" rtlCol="0">
            <a:spAutoFit/>
          </a:bodyPr>
          <a:lstStyle/>
          <a:p>
            <a:r>
              <a:rPr lang="en-US" dirty="0" smtClean="0"/>
              <a:t>R-Stevens, Alaska (2006)</a:t>
            </a:r>
            <a:endParaRPr lang="en-US" dirty="0"/>
          </a:p>
        </p:txBody>
      </p:sp>
      <p:sp>
        <p:nvSpPr>
          <p:cNvPr id="5" name="TextBox 4"/>
          <p:cNvSpPr txBox="1"/>
          <p:nvPr/>
        </p:nvSpPr>
        <p:spPr>
          <a:xfrm>
            <a:off x="4592659" y="2088942"/>
            <a:ext cx="4094142" cy="3416320"/>
          </a:xfrm>
          <a:prstGeom prst="rect">
            <a:avLst/>
          </a:prstGeom>
          <a:noFill/>
        </p:spPr>
        <p:txBody>
          <a:bodyPr wrap="square" rtlCol="0">
            <a:spAutoFit/>
          </a:bodyPr>
          <a:lstStyle/>
          <a:p>
            <a:r>
              <a:rPr lang="en-US" i="1" dirty="0"/>
              <a:t>They want to deliver vast amounts of information over the Internet. And again, the Internet is not something that you just dump something on. It's not a big truck. It's a series of tubes. And if you don't understand, those tubes can be filled and if they are filled, when you put your message in, it gets in line and it's going to be delayed by anyone that puts into that tube enormous amounts of material, enormous amounts of material</a:t>
            </a:r>
          </a:p>
        </p:txBody>
      </p:sp>
      <p:sp>
        <p:nvSpPr>
          <p:cNvPr id="6" name="Date Placeholder 5"/>
          <p:cNvSpPr>
            <a:spLocks noGrp="1"/>
          </p:cNvSpPr>
          <p:nvPr>
            <p:ph type="dt" sz="half" idx="10"/>
          </p:nvPr>
        </p:nvSpPr>
        <p:spPr/>
        <p:txBody>
          <a:bodyPr/>
          <a:lstStyle/>
          <a:p>
            <a:r>
              <a:rPr lang="en-US" smtClean="0"/>
              <a:t>11/17/14</a:t>
            </a:r>
            <a:endParaRPr lang="en-US"/>
          </a:p>
        </p:txBody>
      </p:sp>
      <p:sp>
        <p:nvSpPr>
          <p:cNvPr id="7" name="Footer Placeholder 6"/>
          <p:cNvSpPr>
            <a:spLocks noGrp="1"/>
          </p:cNvSpPr>
          <p:nvPr>
            <p:ph type="ftr" sz="quarter" idx="11"/>
          </p:nvPr>
        </p:nvSpPr>
        <p:spPr/>
        <p:txBody>
          <a:bodyPr/>
          <a:lstStyle/>
          <a:p>
            <a:r>
              <a:rPr lang="en-US" smtClean="0"/>
              <a:t>Dagstuhl 2014</a:t>
            </a:r>
            <a:endParaRPr lang="en-US"/>
          </a:p>
        </p:txBody>
      </p:sp>
      <p:sp>
        <p:nvSpPr>
          <p:cNvPr id="8" name="Slide Number Placeholder 7"/>
          <p:cNvSpPr>
            <a:spLocks noGrp="1"/>
          </p:cNvSpPr>
          <p:nvPr>
            <p:ph type="sldNum" sz="quarter" idx="12"/>
          </p:nvPr>
        </p:nvSpPr>
        <p:spPr/>
        <p:txBody>
          <a:bodyPr/>
          <a:lstStyle/>
          <a:p>
            <a:fld id="{1FF4360C-E43B-1840-BD98-03E3E99080E6}" type="slidenum">
              <a:rPr lang="en-US" smtClean="0"/>
              <a:t>2</a:t>
            </a:fld>
            <a:endParaRPr lang="en-US"/>
          </a:p>
        </p:txBody>
      </p:sp>
    </p:spTree>
    <p:extLst>
      <p:ext uri="{BB962C8B-B14F-4D97-AF65-F5344CB8AC3E}">
        <p14:creationId xmlns:p14="http://schemas.microsoft.com/office/powerpoint/2010/main" val="73090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Engineering and business opportunities</a:t>
            </a:r>
            <a:endParaRPr lang="en-US" dirty="0"/>
          </a:p>
        </p:txBody>
      </p:sp>
      <p:sp>
        <p:nvSpPr>
          <p:cNvPr id="3" name="Content Placeholder 2"/>
          <p:cNvSpPr>
            <a:spLocks noGrp="1"/>
          </p:cNvSpPr>
          <p:nvPr>
            <p:ph idx="1"/>
          </p:nvPr>
        </p:nvSpPr>
        <p:spPr/>
        <p:txBody>
          <a:bodyPr>
            <a:normAutofit lnSpcReduction="10000"/>
          </a:bodyPr>
          <a:lstStyle/>
          <a:p>
            <a:r>
              <a:rPr lang="en-US" dirty="0" smtClean="0"/>
              <a:t>Capital investment surprisingly small</a:t>
            </a:r>
          </a:p>
          <a:p>
            <a:r>
              <a:rPr lang="en-US" dirty="0" smtClean="0"/>
              <a:t>Academic and industry research focuses on 15%, rather than 85%</a:t>
            </a:r>
          </a:p>
          <a:p>
            <a:r>
              <a:rPr lang="en-US" dirty="0" smtClean="0"/>
              <a:t>Three likely models in different countries:</a:t>
            </a:r>
          </a:p>
          <a:p>
            <a:pPr marL="731520" lvl="1" indent="-457200">
              <a:buFont typeface="+mj-lt"/>
              <a:buAutoNum type="arabicPeriod"/>
            </a:pPr>
            <a:r>
              <a:rPr lang="en-US" dirty="0" smtClean="0"/>
              <a:t>public conduits (&amp; fiber) + private Internet access</a:t>
            </a:r>
          </a:p>
          <a:p>
            <a:pPr lvl="2"/>
            <a:r>
              <a:rPr lang="en-US" dirty="0" smtClean="0"/>
              <a:t>community &amp; electric utilities</a:t>
            </a:r>
          </a:p>
          <a:p>
            <a:pPr marL="731520" lvl="1" indent="-457200">
              <a:buFont typeface="+mj-lt"/>
              <a:buAutoNum type="arabicPeriod"/>
            </a:pPr>
            <a:r>
              <a:rPr lang="en-US" dirty="0" smtClean="0"/>
              <a:t>structurally-separated into transmission, interconnection &amp; connect</a:t>
            </a:r>
          </a:p>
          <a:p>
            <a:pPr marL="731520" lvl="1" indent="-457200">
              <a:buFont typeface="+mj-lt"/>
              <a:buAutoNum type="arabicPeriod"/>
            </a:pPr>
            <a:r>
              <a:rPr lang="en-US" dirty="0" smtClean="0"/>
              <a:t>vertically integrated (monopoly &amp; duopoly) provider</a:t>
            </a:r>
          </a:p>
          <a:p>
            <a:r>
              <a:rPr lang="en-US" dirty="0" smtClean="0"/>
              <a:t>Opportunities and predictions:</a:t>
            </a:r>
          </a:p>
          <a:p>
            <a:pPr lvl="1"/>
            <a:r>
              <a:rPr lang="en-US" dirty="0" smtClean="0"/>
              <a:t>like retail </a:t>
            </a:r>
            <a:r>
              <a:rPr lang="en-US" dirty="0" smtClean="0">
                <a:sym typeface="Wingdings"/>
              </a:rPr>
              <a:t> franchising, “</a:t>
            </a:r>
            <a:r>
              <a:rPr lang="en-US" dirty="0" err="1" smtClean="0">
                <a:sym typeface="Wingdings"/>
              </a:rPr>
              <a:t>SolarCity</a:t>
            </a:r>
            <a:r>
              <a:rPr lang="en-US" dirty="0" smtClean="0">
                <a:sym typeface="Wingdings"/>
              </a:rPr>
              <a:t>” capital model</a:t>
            </a:r>
          </a:p>
          <a:p>
            <a:pPr lvl="1"/>
            <a:r>
              <a:rPr lang="en-US" dirty="0" smtClean="0">
                <a:sym typeface="Wingdings"/>
              </a:rPr>
              <a:t>local network, central administration</a:t>
            </a:r>
          </a:p>
          <a:p>
            <a:pPr lvl="1"/>
            <a:r>
              <a:rPr lang="en-US" dirty="0" smtClean="0">
                <a:sym typeface="Wingdings"/>
              </a:rPr>
              <a:t>self-administered networks</a:t>
            </a:r>
            <a:endParaRPr lang="en-US" dirty="0" smtClean="0"/>
          </a:p>
        </p:txBody>
      </p:sp>
      <p:sp>
        <p:nvSpPr>
          <p:cNvPr id="4" name="Footer Placeholder 3"/>
          <p:cNvSpPr>
            <a:spLocks noGrp="1"/>
          </p:cNvSpPr>
          <p:nvPr>
            <p:ph type="ftr" sz="quarter" idx="11"/>
          </p:nvPr>
        </p:nvSpPr>
        <p:spPr/>
        <p:txBody>
          <a:bodyPr/>
          <a:lstStyle/>
          <a:p>
            <a:pPr algn="r"/>
            <a:r>
              <a:rPr lang="en-US" smtClean="0"/>
              <a:t>Dagstuhl 2014</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20</a:t>
            </a:fld>
            <a:endParaRPr lang="en-US"/>
          </a:p>
        </p:txBody>
      </p:sp>
      <p:sp>
        <p:nvSpPr>
          <p:cNvPr id="6" name="Date Placeholder 5"/>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19533348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investment</a:t>
            </a:r>
            <a:endParaRPr lang="en-US" dirty="0"/>
          </a:p>
        </p:txBody>
      </p:sp>
      <p:sp>
        <p:nvSpPr>
          <p:cNvPr id="3" name="Date Placeholder 2"/>
          <p:cNvSpPr>
            <a:spLocks noGrp="1"/>
          </p:cNvSpPr>
          <p:nvPr>
            <p:ph type="dt" sz="half" idx="10"/>
          </p:nvPr>
        </p:nvSpPr>
        <p:spPr/>
        <p:txBody>
          <a:bodyPr/>
          <a:lstStyle/>
          <a:p>
            <a:r>
              <a:rPr lang="en-US" smtClean="0"/>
              <a:t>11/17/14</a:t>
            </a:r>
            <a:endParaRPr lang="en-US"/>
          </a:p>
        </p:txBody>
      </p:sp>
      <p:sp>
        <p:nvSpPr>
          <p:cNvPr id="4" name="Footer Placeholder 3"/>
          <p:cNvSpPr>
            <a:spLocks noGrp="1"/>
          </p:cNvSpPr>
          <p:nvPr>
            <p:ph type="ftr" sz="quarter" idx="11"/>
          </p:nvPr>
        </p:nvSpPr>
        <p:spPr/>
        <p:txBody>
          <a:bodyPr/>
          <a:lstStyle/>
          <a:p>
            <a:r>
              <a:rPr lang="en-US" smtClean="0"/>
              <a:t>Dagstuhl 2014</a:t>
            </a:r>
            <a:endParaRPr lang="en-US"/>
          </a:p>
        </p:txBody>
      </p:sp>
      <p:sp>
        <p:nvSpPr>
          <p:cNvPr id="5" name="Slide Number Placeholder 4"/>
          <p:cNvSpPr>
            <a:spLocks noGrp="1"/>
          </p:cNvSpPr>
          <p:nvPr>
            <p:ph type="sldNum" sz="quarter" idx="12"/>
          </p:nvPr>
        </p:nvSpPr>
        <p:spPr/>
        <p:txBody>
          <a:bodyPr/>
          <a:lstStyle/>
          <a:p>
            <a:fld id="{1FF4360C-E43B-1840-BD98-03E3E99080E6}" type="slidenum">
              <a:rPr lang="en-US" smtClean="0"/>
              <a:t>21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318705024"/>
              </p:ext>
            </p:extLst>
          </p:nvPr>
        </p:nvGraphicFramePr>
        <p:xfrm>
          <a:off x="689244" y="1584076"/>
          <a:ext cx="7832344" cy="2679029"/>
        </p:xfrm>
        <a:graphic>
          <a:graphicData uri="http://schemas.openxmlformats.org/drawingml/2006/table">
            <a:tbl>
              <a:tblPr firstRow="1" bandRow="1">
                <a:tableStyleId>{775DCB02-9BB8-47FD-8907-85C794F793BA}</a:tableStyleId>
              </a:tblPr>
              <a:tblGrid>
                <a:gridCol w="1958086"/>
                <a:gridCol w="1958086"/>
                <a:gridCol w="1958086"/>
                <a:gridCol w="1958086"/>
              </a:tblGrid>
              <a:tr h="758789">
                <a:tc>
                  <a:txBody>
                    <a:bodyPr/>
                    <a:lstStyle/>
                    <a:p>
                      <a:r>
                        <a:rPr lang="en-US" dirty="0" smtClean="0"/>
                        <a:t>Company</a:t>
                      </a:r>
                      <a:endParaRPr lang="en-US" dirty="0"/>
                    </a:p>
                  </a:txBody>
                  <a:tcPr/>
                </a:tc>
                <a:tc>
                  <a:txBody>
                    <a:bodyPr/>
                    <a:lstStyle/>
                    <a:p>
                      <a:r>
                        <a:rPr lang="en-US" dirty="0" smtClean="0"/>
                        <a:t>Revenue</a:t>
                      </a:r>
                      <a:endParaRPr lang="en-US" dirty="0"/>
                    </a:p>
                  </a:txBody>
                  <a:tcPr/>
                </a:tc>
                <a:tc>
                  <a:txBody>
                    <a:bodyPr/>
                    <a:lstStyle/>
                    <a:p>
                      <a:r>
                        <a:rPr lang="en-US" dirty="0" smtClean="0"/>
                        <a:t>Capital expenditures</a:t>
                      </a:r>
                      <a:endParaRPr lang="en-US" dirty="0"/>
                    </a:p>
                  </a:txBody>
                  <a:tcPr/>
                </a:tc>
                <a:tc>
                  <a:txBody>
                    <a:bodyPr/>
                    <a:lstStyle/>
                    <a:p>
                      <a:r>
                        <a:rPr lang="en-US" dirty="0" smtClean="0"/>
                        <a:t>%</a:t>
                      </a:r>
                      <a:endParaRPr lang="en-US" dirty="0"/>
                    </a:p>
                  </a:txBody>
                  <a:tcPr/>
                </a:tc>
              </a:tr>
              <a:tr h="585222">
                <a:tc>
                  <a:txBody>
                    <a:bodyPr/>
                    <a:lstStyle/>
                    <a:p>
                      <a:r>
                        <a:rPr lang="en-US" dirty="0" smtClean="0"/>
                        <a:t>Comcast (US)</a:t>
                      </a:r>
                    </a:p>
                    <a:p>
                      <a:r>
                        <a:rPr lang="en-US" dirty="0" smtClean="0"/>
                        <a:t>[3Q14]</a:t>
                      </a:r>
                      <a:endParaRPr lang="en-US" dirty="0"/>
                    </a:p>
                  </a:txBody>
                  <a:tcPr/>
                </a:tc>
                <a:tc>
                  <a:txBody>
                    <a:bodyPr/>
                    <a:lstStyle/>
                    <a:p>
                      <a:r>
                        <a:rPr lang="en-US" dirty="0" smtClean="0"/>
                        <a:t>$11.04B</a:t>
                      </a:r>
                      <a:endParaRPr lang="en-US" dirty="0"/>
                    </a:p>
                  </a:txBody>
                  <a:tcPr/>
                </a:tc>
                <a:tc>
                  <a:txBody>
                    <a:bodyPr/>
                    <a:lstStyle/>
                    <a:p>
                      <a:r>
                        <a:rPr lang="en-US" dirty="0" smtClean="0"/>
                        <a:t>$1.644B</a:t>
                      </a:r>
                      <a:endParaRPr lang="en-US" dirty="0"/>
                    </a:p>
                  </a:txBody>
                  <a:tcPr/>
                </a:tc>
                <a:tc>
                  <a:txBody>
                    <a:bodyPr/>
                    <a:lstStyle/>
                    <a:p>
                      <a:r>
                        <a:rPr lang="en-US" dirty="0" smtClean="0"/>
                        <a:t>14.9</a:t>
                      </a:r>
                      <a:endParaRPr lang="en-US" dirty="0"/>
                    </a:p>
                  </a:txBody>
                  <a:tcPr/>
                </a:tc>
              </a:tr>
              <a:tr h="585222">
                <a:tc>
                  <a:txBody>
                    <a:bodyPr/>
                    <a:lstStyle/>
                    <a:p>
                      <a:r>
                        <a:rPr lang="en-US" dirty="0" smtClean="0"/>
                        <a:t>Telekom</a:t>
                      </a:r>
                      <a:r>
                        <a:rPr lang="en-US" baseline="0" dirty="0" smtClean="0"/>
                        <a:t> (DE)</a:t>
                      </a:r>
                    </a:p>
                    <a:p>
                      <a:r>
                        <a:rPr lang="en-US" baseline="0" dirty="0" smtClean="0"/>
                        <a:t>[3Q14]</a:t>
                      </a:r>
                      <a:endParaRPr lang="en-US" dirty="0"/>
                    </a:p>
                  </a:txBody>
                  <a:tcPr/>
                </a:tc>
                <a:tc>
                  <a:txBody>
                    <a:bodyPr/>
                    <a:lstStyle/>
                    <a:p>
                      <a:r>
                        <a:rPr lang="en-US" dirty="0" smtClean="0"/>
                        <a:t>€15.6B</a:t>
                      </a:r>
                      <a:endParaRPr lang="en-US" dirty="0"/>
                    </a:p>
                  </a:txBody>
                  <a:tcPr/>
                </a:tc>
                <a:tc>
                  <a:txBody>
                    <a:bodyPr/>
                    <a:lstStyle/>
                    <a:p>
                      <a:r>
                        <a:rPr lang="en-US" dirty="0" smtClean="0"/>
                        <a:t>$2.58B</a:t>
                      </a:r>
                      <a:endParaRPr lang="en-US" dirty="0"/>
                    </a:p>
                  </a:txBody>
                  <a:tcPr/>
                </a:tc>
                <a:tc>
                  <a:txBody>
                    <a:bodyPr/>
                    <a:lstStyle/>
                    <a:p>
                      <a:r>
                        <a:rPr lang="en-US" dirty="0" smtClean="0"/>
                        <a:t>16.5</a:t>
                      </a:r>
                      <a:endParaRPr lang="en-US" dirty="0"/>
                    </a:p>
                  </a:txBody>
                  <a:tcPr/>
                </a:tc>
              </a:tr>
              <a:tr h="585222">
                <a:tc>
                  <a:txBody>
                    <a:bodyPr/>
                    <a:lstStyle/>
                    <a:p>
                      <a:r>
                        <a:rPr lang="en-US" dirty="0" err="1" smtClean="0"/>
                        <a:t>Safaricom</a:t>
                      </a:r>
                      <a:r>
                        <a:rPr lang="en-US" baseline="0" dirty="0" smtClean="0"/>
                        <a:t> (KE)</a:t>
                      </a:r>
                    </a:p>
                    <a:p>
                      <a:r>
                        <a:rPr lang="en-US" baseline="0" dirty="0" smtClean="0"/>
                        <a:t>[H1FY15]</a:t>
                      </a:r>
                      <a:endParaRPr lang="en-US" dirty="0"/>
                    </a:p>
                  </a:txBody>
                  <a:tcPr/>
                </a:tc>
                <a:tc>
                  <a:txBody>
                    <a:bodyPr/>
                    <a:lstStyle/>
                    <a:p>
                      <a:r>
                        <a:rPr lang="en-US" dirty="0" err="1" smtClean="0"/>
                        <a:t>Ksh</a:t>
                      </a:r>
                      <a:r>
                        <a:rPr lang="en-US" dirty="0" smtClean="0"/>
                        <a:t> 79.34B</a:t>
                      </a:r>
                      <a:endParaRPr lang="en-US" dirty="0"/>
                    </a:p>
                  </a:txBody>
                  <a:tcPr/>
                </a:tc>
                <a:tc>
                  <a:txBody>
                    <a:bodyPr/>
                    <a:lstStyle/>
                    <a:p>
                      <a:r>
                        <a:rPr lang="en-US" dirty="0" err="1" smtClean="0"/>
                        <a:t>Ksh</a:t>
                      </a:r>
                      <a:r>
                        <a:rPr lang="en-US" dirty="0" smtClean="0"/>
                        <a:t> 12.37</a:t>
                      </a:r>
                      <a:endParaRPr lang="en-US" dirty="0"/>
                    </a:p>
                  </a:txBody>
                  <a:tcPr/>
                </a:tc>
                <a:tc>
                  <a:txBody>
                    <a:bodyPr/>
                    <a:lstStyle/>
                    <a:p>
                      <a:r>
                        <a:rPr lang="en-US" dirty="0" smtClean="0"/>
                        <a:t>15.5</a:t>
                      </a:r>
                      <a:endParaRPr lang="en-US" dirty="0"/>
                    </a:p>
                  </a:txBody>
                  <a:tcPr/>
                </a:tc>
              </a:tr>
            </a:tbl>
          </a:graphicData>
        </a:graphic>
      </p:graphicFrame>
      <p:pic>
        <p:nvPicPr>
          <p:cNvPr id="7" name="Picture 6"/>
          <p:cNvPicPr>
            <a:picLocks noChangeAspect="1"/>
          </p:cNvPicPr>
          <p:nvPr/>
        </p:nvPicPr>
        <p:blipFill>
          <a:blip r:embed="rId2"/>
          <a:stretch>
            <a:fillRect/>
          </a:stretch>
        </p:blipFill>
        <p:spPr>
          <a:xfrm>
            <a:off x="689244" y="4345002"/>
            <a:ext cx="5425114" cy="2081333"/>
          </a:xfrm>
          <a:prstGeom prst="rect">
            <a:avLst/>
          </a:prstGeom>
        </p:spPr>
      </p:pic>
    </p:spTree>
    <p:extLst>
      <p:ext uri="{BB962C8B-B14F-4D97-AF65-F5344CB8AC3E}">
        <p14:creationId xmlns:p14="http://schemas.microsoft.com/office/powerpoint/2010/main" val="5620427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costs</a:t>
            </a:r>
            <a:endParaRPr lang="en-US" dirty="0"/>
          </a:p>
        </p:txBody>
      </p:sp>
      <p:sp>
        <p:nvSpPr>
          <p:cNvPr id="3" name="Cloud 2"/>
          <p:cNvSpPr/>
          <p:nvPr/>
        </p:nvSpPr>
        <p:spPr>
          <a:xfrm>
            <a:off x="2907366" y="2490020"/>
            <a:ext cx="3208128" cy="210565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middle mile</a:t>
            </a:r>
            <a:endParaRPr lang="en-US" dirty="0"/>
          </a:p>
        </p:txBody>
      </p:sp>
      <p:sp>
        <p:nvSpPr>
          <p:cNvPr id="4" name="Cloud 3"/>
          <p:cNvSpPr/>
          <p:nvPr/>
        </p:nvSpPr>
        <p:spPr>
          <a:xfrm>
            <a:off x="457200" y="2642420"/>
            <a:ext cx="3208128" cy="2105655"/>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backbone</a:t>
            </a:r>
            <a:endParaRPr lang="en-US" dirty="0"/>
          </a:p>
        </p:txBody>
      </p:sp>
      <p:sp>
        <p:nvSpPr>
          <p:cNvPr id="5" name="Cloud 4"/>
          <p:cNvSpPr/>
          <p:nvPr/>
        </p:nvSpPr>
        <p:spPr>
          <a:xfrm>
            <a:off x="5699788" y="2490020"/>
            <a:ext cx="3208128" cy="2105655"/>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last mile</a:t>
            </a:r>
            <a:endParaRPr lang="en-US" dirty="0"/>
          </a:p>
        </p:txBody>
      </p:sp>
      <p:sp>
        <p:nvSpPr>
          <p:cNvPr id="6" name="Can 5"/>
          <p:cNvSpPr/>
          <p:nvPr/>
        </p:nvSpPr>
        <p:spPr>
          <a:xfrm>
            <a:off x="3220242" y="3292175"/>
            <a:ext cx="451143" cy="701885"/>
          </a:xfrm>
          <a:prstGeom prst="ca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900" dirty="0" smtClean="0"/>
              <a:t>CDN</a:t>
            </a:r>
            <a:endParaRPr lang="en-US" sz="900" dirty="0"/>
          </a:p>
        </p:txBody>
      </p:sp>
      <p:sp>
        <p:nvSpPr>
          <p:cNvPr id="7" name="TextBox 6"/>
          <p:cNvSpPr txBox="1"/>
          <p:nvPr/>
        </p:nvSpPr>
        <p:spPr>
          <a:xfrm>
            <a:off x="3671385" y="1843689"/>
            <a:ext cx="1736899" cy="646331"/>
          </a:xfrm>
          <a:prstGeom prst="rect">
            <a:avLst/>
          </a:prstGeom>
          <a:noFill/>
        </p:spPr>
        <p:txBody>
          <a:bodyPr wrap="none" rtlCol="0">
            <a:spAutoFit/>
          </a:bodyPr>
          <a:lstStyle/>
          <a:p>
            <a:r>
              <a:rPr lang="en-US" dirty="0" smtClean="0"/>
              <a:t>yes, but mostly</a:t>
            </a:r>
          </a:p>
          <a:p>
            <a:r>
              <a:rPr lang="en-US" dirty="0" smtClean="0"/>
              <a:t>electronics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22905264"/>
              </p:ext>
            </p:extLst>
          </p:nvPr>
        </p:nvGraphicFramePr>
        <p:xfrm>
          <a:off x="5699788" y="4791440"/>
          <a:ext cx="3425346" cy="1483360"/>
        </p:xfrm>
        <a:graphic>
          <a:graphicData uri="http://schemas.openxmlformats.org/drawingml/2006/table">
            <a:tbl>
              <a:tblPr bandRow="1">
                <a:tableStyleId>{638B1855-1B75-4FBE-930C-398BA8C253C6}</a:tableStyleId>
              </a:tblPr>
              <a:tblGrid>
                <a:gridCol w="1035959"/>
                <a:gridCol w="2389387"/>
              </a:tblGrid>
              <a:tr h="370840">
                <a:tc>
                  <a:txBody>
                    <a:bodyPr/>
                    <a:lstStyle/>
                    <a:p>
                      <a:r>
                        <a:rPr lang="en-US" dirty="0" smtClean="0"/>
                        <a:t>DSL</a:t>
                      </a:r>
                      <a:endParaRPr lang="en-US" dirty="0"/>
                    </a:p>
                  </a:txBody>
                  <a:tcPr/>
                </a:tc>
                <a:tc>
                  <a:txBody>
                    <a:bodyPr/>
                    <a:lstStyle/>
                    <a:p>
                      <a:r>
                        <a:rPr lang="en-US" dirty="0" smtClean="0"/>
                        <a:t>no</a:t>
                      </a:r>
                      <a:endParaRPr lang="en-US" dirty="0"/>
                    </a:p>
                  </a:txBody>
                  <a:tcPr/>
                </a:tc>
              </a:tr>
              <a:tr h="370840">
                <a:tc>
                  <a:txBody>
                    <a:bodyPr/>
                    <a:lstStyle/>
                    <a:p>
                      <a:r>
                        <a:rPr lang="en-US" dirty="0" smtClean="0"/>
                        <a:t>HFC</a:t>
                      </a:r>
                      <a:endParaRPr lang="en-US" dirty="0"/>
                    </a:p>
                  </a:txBody>
                  <a:tcPr/>
                </a:tc>
                <a:tc>
                  <a:txBody>
                    <a:bodyPr/>
                    <a:lstStyle/>
                    <a:p>
                      <a:r>
                        <a:rPr lang="en-US" dirty="0" smtClean="0"/>
                        <a:t>homes/service</a:t>
                      </a:r>
                      <a:r>
                        <a:rPr lang="en-US" baseline="0" dirty="0" smtClean="0"/>
                        <a:t> node</a:t>
                      </a:r>
                      <a:endParaRPr lang="en-US" dirty="0"/>
                    </a:p>
                  </a:txBody>
                  <a:tcPr/>
                </a:tc>
              </a:tr>
              <a:tr h="370840">
                <a:tc>
                  <a:txBody>
                    <a:bodyPr/>
                    <a:lstStyle/>
                    <a:p>
                      <a:r>
                        <a:rPr lang="en-US" dirty="0" smtClean="0"/>
                        <a:t>fiber</a:t>
                      </a:r>
                      <a:endParaRPr lang="en-US" dirty="0"/>
                    </a:p>
                  </a:txBody>
                  <a:tcPr/>
                </a:tc>
                <a:tc>
                  <a:txBody>
                    <a:bodyPr/>
                    <a:lstStyle/>
                    <a:p>
                      <a:r>
                        <a:rPr lang="en-US" dirty="0" smtClean="0"/>
                        <a:t>no</a:t>
                      </a:r>
                      <a:endParaRPr lang="en-US" dirty="0"/>
                    </a:p>
                  </a:txBody>
                  <a:tcPr/>
                </a:tc>
              </a:tr>
              <a:tr h="370840">
                <a:tc>
                  <a:txBody>
                    <a:bodyPr/>
                    <a:lstStyle/>
                    <a:p>
                      <a:r>
                        <a:rPr lang="en-US" dirty="0" smtClean="0"/>
                        <a:t>cellular</a:t>
                      </a:r>
                      <a:endParaRPr lang="en-US" dirty="0"/>
                    </a:p>
                  </a:txBody>
                  <a:tcPr/>
                </a:tc>
                <a:tc>
                  <a:txBody>
                    <a:bodyPr/>
                    <a:lstStyle/>
                    <a:p>
                      <a:r>
                        <a:rPr lang="en-US" dirty="0" smtClean="0"/>
                        <a:t>densification</a:t>
                      </a:r>
                      <a:endParaRPr lang="en-US" dirty="0"/>
                    </a:p>
                  </a:txBody>
                  <a:tcPr/>
                </a:tc>
              </a:tr>
            </a:tbl>
          </a:graphicData>
        </a:graphic>
      </p:graphicFrame>
      <p:sp>
        <p:nvSpPr>
          <p:cNvPr id="9" name="TextBox 8"/>
          <p:cNvSpPr txBox="1"/>
          <p:nvPr/>
        </p:nvSpPr>
        <p:spPr>
          <a:xfrm>
            <a:off x="584815" y="4824863"/>
            <a:ext cx="2002697" cy="646331"/>
          </a:xfrm>
          <a:prstGeom prst="rect">
            <a:avLst/>
          </a:prstGeom>
          <a:noFill/>
        </p:spPr>
        <p:txBody>
          <a:bodyPr wrap="none" rtlCol="0">
            <a:spAutoFit/>
          </a:bodyPr>
          <a:lstStyle/>
          <a:p>
            <a:r>
              <a:rPr lang="en-US" dirty="0" smtClean="0"/>
              <a:t>largely unaffected</a:t>
            </a:r>
          </a:p>
          <a:p>
            <a:r>
              <a:rPr lang="en-US" dirty="0" smtClean="0"/>
              <a:t>by video</a:t>
            </a:r>
            <a:endParaRPr lang="en-US" dirty="0"/>
          </a:p>
        </p:txBody>
      </p:sp>
      <p:sp>
        <p:nvSpPr>
          <p:cNvPr id="10" name="TextBox 9"/>
          <p:cNvSpPr txBox="1"/>
          <p:nvPr/>
        </p:nvSpPr>
        <p:spPr>
          <a:xfrm>
            <a:off x="3671385" y="4824863"/>
            <a:ext cx="1313806"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ISP-owned</a:t>
            </a:r>
          </a:p>
          <a:p>
            <a:r>
              <a:rPr lang="en-US" dirty="0" smtClean="0"/>
              <a:t>vs. leased!</a:t>
            </a:r>
            <a:endParaRPr lang="en-US" dirty="0"/>
          </a:p>
        </p:txBody>
      </p:sp>
      <p:sp>
        <p:nvSpPr>
          <p:cNvPr id="11" name="TextBox 10"/>
          <p:cNvSpPr txBox="1"/>
          <p:nvPr/>
        </p:nvSpPr>
        <p:spPr>
          <a:xfrm>
            <a:off x="2288481" y="5892238"/>
            <a:ext cx="2352665"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smtClean="0"/>
              <a:t>lack of IXPs in LDCs! </a:t>
            </a:r>
            <a:endParaRPr lang="en-US" dirty="0"/>
          </a:p>
        </p:txBody>
      </p:sp>
      <p:sp>
        <p:nvSpPr>
          <p:cNvPr id="12" name="Summing Junction 11"/>
          <p:cNvSpPr/>
          <p:nvPr/>
        </p:nvSpPr>
        <p:spPr>
          <a:xfrm>
            <a:off x="3220242" y="2816178"/>
            <a:ext cx="445086" cy="347516"/>
          </a:xfrm>
          <a:prstGeom prst="flowChartSummingJunction">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 name="Date Placeholder 12"/>
          <p:cNvSpPr>
            <a:spLocks noGrp="1"/>
          </p:cNvSpPr>
          <p:nvPr>
            <p:ph type="dt" sz="half" idx="10"/>
          </p:nvPr>
        </p:nvSpPr>
        <p:spPr/>
        <p:txBody>
          <a:bodyPr/>
          <a:lstStyle/>
          <a:p>
            <a:r>
              <a:rPr lang="en-US" smtClean="0"/>
              <a:t>11/17/14</a:t>
            </a:r>
            <a:endParaRPr lang="en-US"/>
          </a:p>
        </p:txBody>
      </p:sp>
      <p:sp>
        <p:nvSpPr>
          <p:cNvPr id="14" name="Footer Placeholder 13"/>
          <p:cNvSpPr>
            <a:spLocks noGrp="1"/>
          </p:cNvSpPr>
          <p:nvPr>
            <p:ph type="ftr" sz="quarter" idx="11"/>
          </p:nvPr>
        </p:nvSpPr>
        <p:spPr/>
        <p:txBody>
          <a:bodyPr/>
          <a:lstStyle/>
          <a:p>
            <a:r>
              <a:rPr lang="en-US" smtClean="0"/>
              <a:t>Dagstuhl 2014</a:t>
            </a:r>
            <a:endParaRPr lang="en-US"/>
          </a:p>
        </p:txBody>
      </p:sp>
      <p:sp>
        <p:nvSpPr>
          <p:cNvPr id="15" name="Slide Number Placeholder 14"/>
          <p:cNvSpPr>
            <a:spLocks noGrp="1"/>
          </p:cNvSpPr>
          <p:nvPr>
            <p:ph type="sldNum" sz="quarter" idx="12"/>
          </p:nvPr>
        </p:nvSpPr>
        <p:spPr/>
        <p:txBody>
          <a:bodyPr/>
          <a:lstStyle/>
          <a:p>
            <a:fld id="{1FF4360C-E43B-1840-BD98-03E3E99080E6}" type="slidenum">
              <a:rPr lang="en-US" smtClean="0"/>
              <a:t>22</a:t>
            </a:fld>
            <a:endParaRPr lang="en-US"/>
          </a:p>
        </p:txBody>
      </p:sp>
    </p:spTree>
    <p:extLst>
      <p:ext uri="{BB962C8B-B14F-4D97-AF65-F5344CB8AC3E}">
        <p14:creationId xmlns:p14="http://schemas.microsoft.com/office/powerpoint/2010/main" val="17878266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Bandwidth costs</a:t>
            </a:r>
          </a:p>
        </p:txBody>
      </p:sp>
      <p:sp>
        <p:nvSpPr>
          <p:cNvPr id="3" name="Content Placeholder 2"/>
          <p:cNvSpPr>
            <a:spLocks noGrp="1"/>
          </p:cNvSpPr>
          <p:nvPr>
            <p:ph idx="1"/>
          </p:nvPr>
        </p:nvSpPr>
        <p:spPr/>
        <p:txBody>
          <a:bodyPr>
            <a:normAutofit lnSpcReduction="10000"/>
          </a:bodyPr>
          <a:lstStyle/>
          <a:p>
            <a:pPr>
              <a:defRPr/>
            </a:pPr>
            <a:r>
              <a:rPr lang="en-US" dirty="0" smtClean="0"/>
              <a:t>Amazon EC2</a:t>
            </a:r>
          </a:p>
          <a:p>
            <a:pPr lvl="1">
              <a:defRPr/>
            </a:pPr>
            <a:r>
              <a:rPr lang="en-US" dirty="0" smtClean="0">
                <a:solidFill>
                  <a:srgbClr val="FFCF68"/>
                </a:solidFill>
              </a:rPr>
              <a:t>$50 - $120/TB </a:t>
            </a:r>
            <a:r>
              <a:rPr lang="en-US" dirty="0" smtClean="0"/>
              <a:t>out, $0/TB in</a:t>
            </a:r>
          </a:p>
          <a:p>
            <a:pPr>
              <a:defRPr/>
            </a:pPr>
            <a:r>
              <a:rPr lang="en-US" dirty="0" smtClean="0"/>
              <a:t>CDN (Internet radio)</a:t>
            </a:r>
          </a:p>
          <a:p>
            <a:pPr lvl="1">
              <a:defRPr/>
            </a:pPr>
            <a:r>
              <a:rPr lang="en-US" dirty="0" smtClean="0"/>
              <a:t>$600/TB (2007)</a:t>
            </a:r>
          </a:p>
          <a:p>
            <a:pPr lvl="1">
              <a:defRPr/>
            </a:pPr>
            <a:r>
              <a:rPr lang="en-US" dirty="0" smtClean="0">
                <a:solidFill>
                  <a:srgbClr val="FFCF68"/>
                </a:solidFill>
              </a:rPr>
              <a:t>$</a:t>
            </a:r>
            <a:r>
              <a:rPr lang="en-US" dirty="0">
                <a:solidFill>
                  <a:srgbClr val="FFCF68"/>
                </a:solidFill>
              </a:rPr>
              <a:t>7</a:t>
            </a:r>
            <a:r>
              <a:rPr lang="en-US" dirty="0" smtClean="0">
                <a:solidFill>
                  <a:srgbClr val="FFCF68"/>
                </a:solidFill>
              </a:rPr>
              <a:t>-20/TB </a:t>
            </a:r>
            <a:r>
              <a:rPr lang="en-US" dirty="0" smtClean="0"/>
              <a:t>(Q1 2014 – </a:t>
            </a:r>
            <a:r>
              <a:rPr lang="en-US" dirty="0" err="1" smtClean="0"/>
              <a:t>CDNpricing.com</a:t>
            </a:r>
            <a:r>
              <a:rPr lang="en-US" dirty="0" smtClean="0"/>
              <a:t>)</a:t>
            </a:r>
          </a:p>
          <a:p>
            <a:pPr>
              <a:defRPr/>
            </a:pPr>
            <a:r>
              <a:rPr lang="en-US" dirty="0" err="1" smtClean="0"/>
              <a:t>NetFlix</a:t>
            </a:r>
            <a:r>
              <a:rPr lang="en-US" dirty="0" smtClean="0"/>
              <a:t> (7 GB DVD)</a:t>
            </a:r>
          </a:p>
          <a:p>
            <a:pPr lvl="1">
              <a:defRPr/>
            </a:pPr>
            <a:r>
              <a:rPr lang="en-US" dirty="0" smtClean="0"/>
              <a:t>postage $0.70 round-trip </a:t>
            </a:r>
            <a:r>
              <a:rPr lang="en-US" dirty="0" err="1" smtClean="0">
                <a:sym typeface="Wingdings"/>
              </a:rPr>
              <a:t></a:t>
            </a:r>
            <a:r>
              <a:rPr lang="en-US" dirty="0" smtClean="0">
                <a:sym typeface="Wingdings"/>
              </a:rPr>
              <a:t> </a:t>
            </a:r>
            <a:r>
              <a:rPr lang="en-US" dirty="0" smtClean="0">
                <a:solidFill>
                  <a:srgbClr val="FFCF68"/>
                </a:solidFill>
                <a:sym typeface="Wingdings"/>
              </a:rPr>
              <a:t>$100/TB</a:t>
            </a:r>
            <a:endParaRPr lang="en-US" dirty="0" smtClean="0">
              <a:solidFill>
                <a:srgbClr val="FFCF68"/>
              </a:solidFill>
            </a:endParaRPr>
          </a:p>
          <a:p>
            <a:pPr>
              <a:defRPr/>
            </a:pPr>
            <a:r>
              <a:rPr lang="en-US" dirty="0" smtClean="0"/>
              <a:t>FedEx – 2 lb disk</a:t>
            </a:r>
          </a:p>
          <a:p>
            <a:pPr lvl="1">
              <a:defRPr/>
            </a:pPr>
            <a:r>
              <a:rPr lang="en-US" dirty="0" smtClean="0"/>
              <a:t>5 business days: $6.55</a:t>
            </a:r>
          </a:p>
          <a:p>
            <a:pPr lvl="1">
              <a:defRPr/>
            </a:pPr>
            <a:r>
              <a:rPr lang="en-US" dirty="0" smtClean="0"/>
              <a:t>Standard overnight: $43.68</a:t>
            </a:r>
          </a:p>
          <a:p>
            <a:pPr lvl="1">
              <a:defRPr/>
            </a:pPr>
            <a:r>
              <a:rPr lang="en-US" dirty="0" smtClean="0"/>
              <a:t>Barracuda disk: </a:t>
            </a:r>
            <a:r>
              <a:rPr lang="en-US" dirty="0" smtClean="0">
                <a:solidFill>
                  <a:srgbClr val="FFCF68"/>
                </a:solidFill>
              </a:rPr>
              <a:t>$91 - $116/TB</a:t>
            </a:r>
          </a:p>
          <a:p>
            <a:pPr>
              <a:defRPr/>
            </a:pPr>
            <a:r>
              <a:rPr lang="en-US" dirty="0" smtClean="0"/>
              <a:t>DVD-R (7 GB)</a:t>
            </a:r>
          </a:p>
          <a:p>
            <a:pPr lvl="1">
              <a:defRPr/>
            </a:pPr>
            <a:r>
              <a:rPr lang="en-US" dirty="0" smtClean="0">
                <a:solidFill>
                  <a:srgbClr val="292934"/>
                </a:solidFill>
              </a:rPr>
              <a:t>$0.25/disk </a:t>
            </a:r>
            <a:r>
              <a:rPr lang="en-US" dirty="0" smtClean="0">
                <a:solidFill>
                  <a:srgbClr val="292934"/>
                </a:solidFill>
                <a:sym typeface="Wingdings"/>
              </a:rPr>
              <a:t> </a:t>
            </a:r>
            <a:r>
              <a:rPr lang="en-US" dirty="0" smtClean="0">
                <a:solidFill>
                  <a:srgbClr val="FFCF68"/>
                </a:solidFill>
                <a:sym typeface="Wingdings"/>
              </a:rPr>
              <a:t>$35/TB</a:t>
            </a:r>
            <a:endParaRPr lang="en-US" dirty="0" smtClean="0">
              <a:solidFill>
                <a:srgbClr val="FFCF68"/>
              </a:solidFill>
            </a:endParaRPr>
          </a:p>
          <a:p>
            <a:pPr>
              <a:defRPr/>
            </a:pPr>
            <a:endParaRPr lang="en-US" dirty="0"/>
          </a:p>
        </p:txBody>
      </p:sp>
      <p:sp>
        <p:nvSpPr>
          <p:cNvPr id="20484" name="Slide Number Placeholder 3"/>
          <p:cNvSpPr>
            <a:spLocks noGrp="1"/>
          </p:cNvSpPr>
          <p:nvPr>
            <p:ph type="sldNum" sz="quarter" idx="12"/>
          </p:nvPr>
        </p:nvSpPr>
        <p:spPr>
          <a:noFill/>
        </p:spPr>
        <p:txBody>
          <a:bodyPr>
            <a:normAutofit/>
          </a:bodyPr>
          <a:lstStyle/>
          <a:p>
            <a:fld id="{63FE5476-CBF9-9546-88DF-146BF3E006CA}" type="slidenum">
              <a:rPr lang="en-US" smtClean="0"/>
              <a:pPr/>
              <a:t>23</a:t>
            </a:fld>
            <a:endParaRPr lang="en-US" smtClean="0"/>
          </a:p>
        </p:txBody>
      </p:sp>
      <p:pic>
        <p:nvPicPr>
          <p:cNvPr id="20485" name="Picture 4"/>
          <p:cNvPicPr>
            <a:picLocks noChangeAspect="1"/>
          </p:cNvPicPr>
          <p:nvPr/>
        </p:nvPicPr>
        <p:blipFill>
          <a:blip r:embed="rId3"/>
          <a:srcRect/>
          <a:stretch>
            <a:fillRect/>
          </a:stretch>
        </p:blipFill>
        <p:spPr bwMode="auto">
          <a:xfrm>
            <a:off x="6540500" y="4724400"/>
            <a:ext cx="2603500" cy="1092200"/>
          </a:xfrm>
          <a:prstGeom prst="rect">
            <a:avLst/>
          </a:prstGeom>
          <a:noFill/>
          <a:ln w="9525">
            <a:noFill/>
            <a:miter lim="800000"/>
            <a:headEnd/>
            <a:tailEnd/>
          </a:ln>
        </p:spPr>
      </p:pic>
      <p:pic>
        <p:nvPicPr>
          <p:cNvPr id="20486" name="Picture 5"/>
          <p:cNvPicPr>
            <a:picLocks noChangeAspect="1"/>
          </p:cNvPicPr>
          <p:nvPr/>
        </p:nvPicPr>
        <p:blipFill>
          <a:blip r:embed="rId4"/>
          <a:srcRect/>
          <a:stretch>
            <a:fillRect/>
          </a:stretch>
        </p:blipFill>
        <p:spPr bwMode="auto">
          <a:xfrm>
            <a:off x="7061200" y="1981200"/>
            <a:ext cx="2082800" cy="762000"/>
          </a:xfrm>
          <a:prstGeom prst="rect">
            <a:avLst/>
          </a:prstGeom>
          <a:noFill/>
          <a:ln w="9525">
            <a:noFill/>
            <a:miter lim="800000"/>
            <a:headEnd/>
            <a:tailEnd/>
          </a:ln>
        </p:spPr>
      </p:pic>
      <p:pic>
        <p:nvPicPr>
          <p:cNvPr id="20487" name="Picture 6"/>
          <p:cNvPicPr>
            <a:picLocks noChangeAspect="1"/>
          </p:cNvPicPr>
          <p:nvPr/>
        </p:nvPicPr>
        <p:blipFill>
          <a:blip r:embed="rId5"/>
          <a:srcRect/>
          <a:stretch>
            <a:fillRect/>
          </a:stretch>
        </p:blipFill>
        <p:spPr bwMode="auto">
          <a:xfrm>
            <a:off x="7315200" y="3810000"/>
            <a:ext cx="1828800" cy="56832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Dagstuhl 2014</a:t>
            </a:r>
            <a:endParaRPr lang="en-US"/>
          </a:p>
        </p:txBody>
      </p:sp>
      <p:sp>
        <p:nvSpPr>
          <p:cNvPr id="4" name="Date Placeholder 3"/>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31586443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 prices</a:t>
            </a:r>
            <a:endParaRPr lang="en-US" dirty="0"/>
          </a:p>
        </p:txBody>
      </p:sp>
      <p:sp>
        <p:nvSpPr>
          <p:cNvPr id="3" name="Slide Number Placeholder 2"/>
          <p:cNvSpPr>
            <a:spLocks noGrp="1"/>
          </p:cNvSpPr>
          <p:nvPr>
            <p:ph type="sldNum" sz="quarter" idx="12"/>
          </p:nvPr>
        </p:nvSpPr>
        <p:spPr/>
        <p:txBody>
          <a:bodyPr/>
          <a:lstStyle/>
          <a:p>
            <a:fld id="{76988DB3-7906-FE49-941C-A177E89EF2E4}" type="slidenum">
              <a:rPr lang="en-US" smtClean="0"/>
              <a:t>24</a:t>
            </a:fld>
            <a:endParaRPr lang="en-US"/>
          </a:p>
        </p:txBody>
      </p:sp>
      <p:graphicFrame>
        <p:nvGraphicFramePr>
          <p:cNvPr id="4" name="Chart 3"/>
          <p:cNvGraphicFramePr/>
          <p:nvPr>
            <p:extLst>
              <p:ext uri="{D42A27DB-BD31-4B8C-83A1-F6EECF244321}">
                <p14:modId xmlns:p14="http://schemas.microsoft.com/office/powerpoint/2010/main" val="2126156388"/>
              </p:ext>
            </p:extLst>
          </p:nvPr>
        </p:nvGraphicFramePr>
        <p:xfrm>
          <a:off x="594512" y="1397000"/>
          <a:ext cx="7877284" cy="46014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7200" y="6444257"/>
            <a:ext cx="6012283" cy="27699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200" dirty="0"/>
              <a:t>http://</a:t>
            </a:r>
            <a:r>
              <a:rPr lang="en-US" sz="1200" dirty="0" err="1"/>
              <a:t>drpeering.net</a:t>
            </a:r>
            <a:r>
              <a:rPr lang="en-US" sz="1200" dirty="0"/>
              <a:t>/white-papers/Internet-Transit-Pricing-Historical-And-</a:t>
            </a:r>
            <a:r>
              <a:rPr lang="en-US" sz="1200" dirty="0" err="1"/>
              <a:t>Projected.php</a:t>
            </a:r>
            <a:endParaRPr lang="en-US" sz="1200" dirty="0"/>
          </a:p>
        </p:txBody>
      </p:sp>
      <p:sp>
        <p:nvSpPr>
          <p:cNvPr id="6" name="Footer Placeholder 5"/>
          <p:cNvSpPr>
            <a:spLocks noGrp="1"/>
          </p:cNvSpPr>
          <p:nvPr>
            <p:ph type="ftr" sz="quarter" idx="11"/>
          </p:nvPr>
        </p:nvSpPr>
        <p:spPr/>
        <p:txBody>
          <a:bodyPr/>
          <a:lstStyle/>
          <a:p>
            <a:r>
              <a:rPr lang="en-US" smtClean="0"/>
              <a:t>Dagstuhl 2014</a:t>
            </a:r>
            <a:endParaRPr lang="en-US"/>
          </a:p>
        </p:txBody>
      </p:sp>
      <p:sp>
        <p:nvSpPr>
          <p:cNvPr id="7" name="Date Placeholder 6"/>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42514750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recovery</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25</a:t>
            </a:fld>
            <a:endParaRPr lang="en-US"/>
          </a:p>
        </p:txBody>
      </p:sp>
    </p:spTree>
    <p:extLst>
      <p:ext uri="{BB962C8B-B14F-4D97-AF65-F5344CB8AC3E}">
        <p14:creationId xmlns:p14="http://schemas.microsoft.com/office/powerpoint/2010/main" val="15115190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Consumer expenditures</a:t>
            </a:r>
            <a:endParaRPr lang="en-US" dirty="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26</a:t>
            </a:fld>
            <a:endParaRPr lang="en-US"/>
          </a:p>
        </p:txBody>
      </p:sp>
      <p:pic>
        <p:nvPicPr>
          <p:cNvPr id="9" name="Picture 8"/>
          <p:cNvPicPr>
            <a:picLocks noChangeAspect="1"/>
          </p:cNvPicPr>
          <p:nvPr/>
        </p:nvPicPr>
        <p:blipFill>
          <a:blip r:embed="rId3"/>
          <a:stretch>
            <a:fillRect/>
          </a:stretch>
        </p:blipFill>
        <p:spPr>
          <a:xfrm>
            <a:off x="4594164" y="1757239"/>
            <a:ext cx="3441700" cy="2006600"/>
          </a:xfrm>
          <a:prstGeom prst="rect">
            <a:avLst/>
          </a:prstGeom>
        </p:spPr>
      </p:pic>
      <p:pic>
        <p:nvPicPr>
          <p:cNvPr id="2" name="Picture 1"/>
          <p:cNvPicPr>
            <a:picLocks noChangeAspect="1"/>
          </p:cNvPicPr>
          <p:nvPr/>
        </p:nvPicPr>
        <p:blipFill>
          <a:blip r:embed="rId4"/>
          <a:stretch>
            <a:fillRect/>
          </a:stretch>
        </p:blipFill>
        <p:spPr>
          <a:xfrm>
            <a:off x="3967633" y="3618308"/>
            <a:ext cx="5176367" cy="3239692"/>
          </a:xfrm>
          <a:prstGeom prst="rect">
            <a:avLst/>
          </a:prstGeom>
        </p:spPr>
      </p:pic>
      <p:sp>
        <p:nvSpPr>
          <p:cNvPr id="8" name="TextBox 7"/>
          <p:cNvSpPr txBox="1"/>
          <p:nvPr/>
        </p:nvSpPr>
        <p:spPr>
          <a:xfrm>
            <a:off x="128572" y="1780668"/>
            <a:ext cx="3839061" cy="280076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600" dirty="0" smtClean="0"/>
              <a:t>“Americans </a:t>
            </a:r>
            <a:r>
              <a:rPr lang="en-US" sz="1600" dirty="0"/>
              <a:t>spent $116 more a year on telephone services in 2011 than they did in 2007, according to the Labor Department, even as total household expenditures increased by just $67.</a:t>
            </a:r>
          </a:p>
          <a:p>
            <a:endParaRPr lang="en-US" sz="1600" dirty="0"/>
          </a:p>
          <a:p>
            <a:r>
              <a:rPr lang="en-US" sz="1600" dirty="0"/>
              <a:t>Meanwhile, spending on food away from home fell by $48, apparel spending declined by $141, and entertainment spending dropped by $126. The figures aren't adjusted for inflation</a:t>
            </a:r>
            <a:r>
              <a:rPr lang="en-US" sz="1600" dirty="0" smtClean="0"/>
              <a:t>.” (WSJ 2012)</a:t>
            </a:r>
            <a:endParaRPr lang="en-US" sz="1600" dirty="0"/>
          </a:p>
        </p:txBody>
      </p:sp>
    </p:spTree>
    <p:extLst>
      <p:ext uri="{BB962C8B-B14F-4D97-AF65-F5344CB8AC3E}">
        <p14:creationId xmlns:p14="http://schemas.microsoft.com/office/powerpoint/2010/main" val="7936295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value of bits</a:t>
            </a:r>
            <a:endParaRPr lang="en-US" dirty="0"/>
          </a:p>
        </p:txBody>
      </p:sp>
      <p:sp>
        <p:nvSpPr>
          <p:cNvPr id="2" name="Content Placeholder 1"/>
          <p:cNvSpPr>
            <a:spLocks noGrp="1"/>
          </p:cNvSpPr>
          <p:nvPr>
            <p:ph idx="1"/>
          </p:nvPr>
        </p:nvSpPr>
        <p:spPr>
          <a:xfrm>
            <a:off x="457200" y="1600201"/>
            <a:ext cx="8229600" cy="2243884"/>
          </a:xfrm>
        </p:spPr>
        <p:txBody>
          <a:bodyPr/>
          <a:lstStyle/>
          <a:p>
            <a:r>
              <a:rPr lang="en-US" dirty="0" smtClean="0"/>
              <a:t>Technologist: A bit is a bit is a bit</a:t>
            </a:r>
          </a:p>
          <a:p>
            <a:r>
              <a:rPr lang="en-US" dirty="0" smtClean="0"/>
              <a:t>Economist: Some bits are more valuable than other bits</a:t>
            </a:r>
          </a:p>
          <a:p>
            <a:pPr lvl="1"/>
            <a:r>
              <a:rPr lang="en-US" dirty="0" smtClean="0"/>
              <a:t>e.g., $(email) &gt;&gt; $(video)</a:t>
            </a:r>
          </a:p>
        </p:txBody>
      </p:sp>
      <p:sp>
        <p:nvSpPr>
          <p:cNvPr id="3" name="Slide Number Placeholder 2"/>
          <p:cNvSpPr>
            <a:spLocks noGrp="1"/>
          </p:cNvSpPr>
          <p:nvPr>
            <p:ph type="sldNum" sz="quarter" idx="12"/>
          </p:nvPr>
        </p:nvSpPr>
        <p:spPr/>
        <p:txBody>
          <a:bodyPr>
            <a:normAutofit/>
          </a:bodyPr>
          <a:lstStyle/>
          <a:p>
            <a:fld id="{51E3B49D-3EAC-FA48-8317-73E198CCAC39}" type="slidenum">
              <a:rPr lang="en-US" smtClean="0"/>
              <a:pPr/>
              <a:t>27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066298438"/>
              </p:ext>
            </p:extLst>
          </p:nvPr>
        </p:nvGraphicFramePr>
        <p:xfrm>
          <a:off x="457200" y="3963670"/>
          <a:ext cx="8466585" cy="2661920"/>
        </p:xfrm>
        <a:graphic>
          <a:graphicData uri="http://schemas.openxmlformats.org/drawingml/2006/table">
            <a:tbl>
              <a:tblPr firstRow="1" bandRow="1">
                <a:tableStyleId>{5C22544A-7EE6-4342-B048-85BDC9FD1C3A}</a:tableStyleId>
              </a:tblPr>
              <a:tblGrid>
                <a:gridCol w="2119991"/>
                <a:gridCol w="1835879"/>
                <a:gridCol w="1124081"/>
                <a:gridCol w="1693317"/>
                <a:gridCol w="1693317"/>
              </a:tblGrid>
              <a:tr h="370840">
                <a:tc>
                  <a:txBody>
                    <a:bodyPr/>
                    <a:lstStyle/>
                    <a:p>
                      <a:r>
                        <a:rPr lang="en-US" dirty="0" smtClean="0"/>
                        <a:t>Application</a:t>
                      </a:r>
                      <a:endParaRPr lang="en-US" dirty="0"/>
                    </a:p>
                  </a:txBody>
                  <a:tcPr/>
                </a:tc>
                <a:tc>
                  <a:txBody>
                    <a:bodyPr/>
                    <a:lstStyle/>
                    <a:p>
                      <a:r>
                        <a:rPr lang="en-US" dirty="0" smtClean="0"/>
                        <a:t>Volume</a:t>
                      </a:r>
                      <a:endParaRPr lang="en-US" dirty="0"/>
                    </a:p>
                  </a:txBody>
                  <a:tcPr/>
                </a:tc>
                <a:tc>
                  <a:txBody>
                    <a:bodyPr/>
                    <a:lstStyle/>
                    <a:p>
                      <a:r>
                        <a:rPr lang="en-US" dirty="0" smtClean="0"/>
                        <a:t>Cost per unit</a:t>
                      </a:r>
                      <a:endParaRPr lang="en-US" dirty="0"/>
                    </a:p>
                  </a:txBody>
                  <a:tcPr/>
                </a:tc>
                <a:tc>
                  <a:txBody>
                    <a:bodyPr/>
                    <a:lstStyle/>
                    <a:p>
                      <a:r>
                        <a:rPr lang="en-US" dirty="0" smtClean="0"/>
                        <a:t>Cost / MB</a:t>
                      </a:r>
                      <a:endParaRPr lang="en-US" dirty="0"/>
                    </a:p>
                  </a:txBody>
                  <a:tcPr/>
                </a:tc>
                <a:tc>
                  <a:txBody>
                    <a:bodyPr/>
                    <a:lstStyle/>
                    <a:p>
                      <a:r>
                        <a:rPr lang="en-US" dirty="0" smtClean="0"/>
                        <a:t>Cost / TB</a:t>
                      </a:r>
                      <a:endParaRPr lang="en-US" dirty="0"/>
                    </a:p>
                  </a:txBody>
                  <a:tcPr/>
                </a:tc>
              </a:tr>
              <a:tr h="370840">
                <a:tc>
                  <a:txBody>
                    <a:bodyPr/>
                    <a:lstStyle/>
                    <a:p>
                      <a:r>
                        <a:rPr lang="en-US" dirty="0" smtClean="0"/>
                        <a:t>Voice (13 kb/s GSM)</a:t>
                      </a:r>
                      <a:endParaRPr lang="en-US" dirty="0"/>
                    </a:p>
                  </a:txBody>
                  <a:tcPr/>
                </a:tc>
                <a:tc>
                  <a:txBody>
                    <a:bodyPr/>
                    <a:lstStyle/>
                    <a:p>
                      <a:r>
                        <a:rPr lang="en-US" dirty="0" smtClean="0"/>
                        <a:t>97.5 </a:t>
                      </a:r>
                      <a:r>
                        <a:rPr lang="en-US" dirty="0" err="1" smtClean="0"/>
                        <a:t>kB</a:t>
                      </a:r>
                      <a:r>
                        <a:rPr lang="en-US" dirty="0" smtClean="0"/>
                        <a:t>/minute</a:t>
                      </a:r>
                      <a:endParaRPr lang="en-US" dirty="0"/>
                    </a:p>
                  </a:txBody>
                  <a:tcPr/>
                </a:tc>
                <a:tc>
                  <a:txBody>
                    <a:bodyPr/>
                    <a:lstStyle/>
                    <a:p>
                      <a:r>
                        <a:rPr lang="en-US" dirty="0" smtClean="0"/>
                        <a:t>10c</a:t>
                      </a:r>
                      <a:endParaRPr lang="en-US" dirty="0"/>
                    </a:p>
                  </a:txBody>
                  <a:tcPr/>
                </a:tc>
                <a:tc>
                  <a:txBody>
                    <a:bodyPr/>
                    <a:lstStyle/>
                    <a:p>
                      <a:r>
                        <a:rPr lang="en-US" dirty="0" smtClean="0"/>
                        <a:t>$1.02</a:t>
                      </a:r>
                      <a:endParaRPr lang="en-US" dirty="0"/>
                    </a:p>
                  </a:txBody>
                  <a:tcPr/>
                </a:tc>
                <a:tc>
                  <a:txBody>
                    <a:bodyPr/>
                    <a:lstStyle/>
                    <a:p>
                      <a:r>
                        <a:rPr lang="en-US" dirty="0" smtClean="0"/>
                        <a:t>$1M</a:t>
                      </a:r>
                      <a:endParaRPr lang="en-US" dirty="0"/>
                    </a:p>
                  </a:txBody>
                  <a:tcPr/>
                </a:tc>
              </a:tr>
              <a:tr h="370840">
                <a:tc>
                  <a:txBody>
                    <a:bodyPr/>
                    <a:lstStyle/>
                    <a:p>
                      <a:r>
                        <a:rPr lang="en-US" dirty="0" smtClean="0"/>
                        <a:t>Mobile</a:t>
                      </a:r>
                      <a:r>
                        <a:rPr lang="en-US" baseline="0" dirty="0" smtClean="0"/>
                        <a:t> data</a:t>
                      </a:r>
                      <a:endParaRPr lang="en-US" dirty="0"/>
                    </a:p>
                  </a:txBody>
                  <a:tcPr/>
                </a:tc>
                <a:tc>
                  <a:txBody>
                    <a:bodyPr/>
                    <a:lstStyle/>
                    <a:p>
                      <a:r>
                        <a:rPr lang="en-US" dirty="0" smtClean="0"/>
                        <a:t>5</a:t>
                      </a:r>
                      <a:r>
                        <a:rPr lang="en-US" baseline="0" dirty="0" smtClean="0"/>
                        <a:t> </a:t>
                      </a:r>
                      <a:r>
                        <a:rPr lang="en-US" dirty="0" smtClean="0"/>
                        <a:t>GB</a:t>
                      </a:r>
                      <a:endParaRPr lang="en-US" dirty="0"/>
                    </a:p>
                  </a:txBody>
                  <a:tcPr/>
                </a:tc>
                <a:tc>
                  <a:txBody>
                    <a:bodyPr/>
                    <a:lstStyle/>
                    <a:p>
                      <a:r>
                        <a:rPr lang="en-US" dirty="0" smtClean="0"/>
                        <a:t>$40</a:t>
                      </a:r>
                      <a:endParaRPr lang="en-US" dirty="0"/>
                    </a:p>
                  </a:txBody>
                  <a:tcPr/>
                </a:tc>
                <a:tc>
                  <a:txBody>
                    <a:bodyPr/>
                    <a:lstStyle/>
                    <a:p>
                      <a:r>
                        <a:rPr lang="en-US" dirty="0" smtClean="0"/>
                        <a:t>$0.008</a:t>
                      </a:r>
                      <a:endParaRPr lang="en-US" dirty="0"/>
                    </a:p>
                  </a:txBody>
                  <a:tcPr/>
                </a:tc>
                <a:tc>
                  <a:txBody>
                    <a:bodyPr/>
                    <a:lstStyle/>
                    <a:p>
                      <a:r>
                        <a:rPr lang="en-US" dirty="0" smtClean="0"/>
                        <a:t>$8,000</a:t>
                      </a:r>
                      <a:endParaRPr lang="en-US" dirty="0"/>
                    </a:p>
                  </a:txBody>
                  <a:tcPr/>
                </a:tc>
              </a:tr>
              <a:tr h="370840">
                <a:tc>
                  <a:txBody>
                    <a:bodyPr/>
                    <a:lstStyle/>
                    <a:p>
                      <a:r>
                        <a:rPr lang="en-US" dirty="0" smtClean="0"/>
                        <a:t>MMS (pictures)</a:t>
                      </a:r>
                      <a:endParaRPr lang="en-US" dirty="0"/>
                    </a:p>
                  </a:txBody>
                  <a:tcPr/>
                </a:tc>
                <a:tc>
                  <a:txBody>
                    <a:bodyPr/>
                    <a:lstStyle/>
                    <a:p>
                      <a:r>
                        <a:rPr lang="en-US" dirty="0" smtClean="0"/>
                        <a:t>&lt; 300 KB, avg. 50 </a:t>
                      </a:r>
                      <a:r>
                        <a:rPr lang="en-US" dirty="0" err="1" smtClean="0"/>
                        <a:t>kB</a:t>
                      </a:r>
                      <a:endParaRPr lang="en-US" dirty="0"/>
                    </a:p>
                  </a:txBody>
                  <a:tcPr/>
                </a:tc>
                <a:tc>
                  <a:txBody>
                    <a:bodyPr/>
                    <a:lstStyle/>
                    <a:p>
                      <a:r>
                        <a:rPr lang="en-US" dirty="0" smtClean="0"/>
                        <a:t>25c</a:t>
                      </a:r>
                      <a:endParaRPr lang="en-US" dirty="0"/>
                    </a:p>
                  </a:txBody>
                  <a:tcPr/>
                </a:tc>
                <a:tc>
                  <a:txBody>
                    <a:bodyPr/>
                    <a:lstStyle/>
                    <a:p>
                      <a:r>
                        <a:rPr lang="en-US" dirty="0" smtClean="0"/>
                        <a:t>$5.00</a:t>
                      </a:r>
                      <a:endParaRPr lang="en-US" dirty="0"/>
                    </a:p>
                  </a:txBody>
                  <a:tcPr/>
                </a:tc>
                <a:tc>
                  <a:txBody>
                    <a:bodyPr/>
                    <a:lstStyle/>
                    <a:p>
                      <a:r>
                        <a:rPr lang="en-US" dirty="0" smtClean="0"/>
                        <a:t>$5M</a:t>
                      </a:r>
                      <a:endParaRPr lang="en-US" dirty="0"/>
                    </a:p>
                  </a:txBody>
                  <a:tcPr/>
                </a:tc>
              </a:tr>
              <a:tr h="370840">
                <a:tc>
                  <a:txBody>
                    <a:bodyPr/>
                    <a:lstStyle/>
                    <a:p>
                      <a:r>
                        <a:rPr lang="en-US" dirty="0" smtClean="0"/>
                        <a:t>SMS</a:t>
                      </a:r>
                      <a:endParaRPr lang="en-US" dirty="0"/>
                    </a:p>
                  </a:txBody>
                  <a:tcPr/>
                </a:tc>
                <a:tc>
                  <a:txBody>
                    <a:bodyPr/>
                    <a:lstStyle/>
                    <a:p>
                      <a:r>
                        <a:rPr lang="en-US" dirty="0" smtClean="0"/>
                        <a:t>160 B</a:t>
                      </a:r>
                      <a:endParaRPr lang="en-US" dirty="0"/>
                    </a:p>
                  </a:txBody>
                  <a:tcPr/>
                </a:tc>
                <a:tc>
                  <a:txBody>
                    <a:bodyPr/>
                    <a:lstStyle/>
                    <a:p>
                      <a:r>
                        <a:rPr lang="en-US" dirty="0" smtClean="0"/>
                        <a:t>10c</a:t>
                      </a:r>
                      <a:endParaRPr lang="en-US" dirty="0"/>
                    </a:p>
                  </a:txBody>
                  <a:tcPr/>
                </a:tc>
                <a:tc>
                  <a:txBody>
                    <a:bodyPr/>
                    <a:lstStyle/>
                    <a:p>
                      <a:r>
                        <a:rPr lang="en-US" dirty="0" smtClean="0"/>
                        <a:t>$625</a:t>
                      </a:r>
                      <a:endParaRPr lang="en-US" dirty="0"/>
                    </a:p>
                  </a:txBody>
                  <a:tcPr/>
                </a:tc>
                <a:tc>
                  <a:txBody>
                    <a:bodyPr/>
                    <a:lstStyle/>
                    <a:p>
                      <a:r>
                        <a:rPr lang="en-US" dirty="0" smtClean="0"/>
                        <a:t>$625M</a:t>
                      </a:r>
                      <a:endParaRPr lang="en-US" dirty="0"/>
                    </a:p>
                  </a:txBody>
                  <a:tcPr/>
                </a:tc>
              </a:tr>
            </a:tbl>
          </a:graphicData>
        </a:graphic>
      </p:graphicFrame>
      <p:sp>
        <p:nvSpPr>
          <p:cNvPr id="6" name="Footer Placeholder 5"/>
          <p:cNvSpPr>
            <a:spLocks noGrp="1"/>
          </p:cNvSpPr>
          <p:nvPr>
            <p:ph type="ftr" sz="quarter" idx="11"/>
          </p:nvPr>
        </p:nvSpPr>
        <p:spPr/>
        <p:txBody>
          <a:bodyPr/>
          <a:lstStyle/>
          <a:p>
            <a:r>
              <a:rPr lang="en-US" smtClean="0"/>
              <a:t>Dagstuhl 2014</a:t>
            </a:r>
            <a:endParaRPr lang="en-US"/>
          </a:p>
        </p:txBody>
      </p:sp>
      <p:sp>
        <p:nvSpPr>
          <p:cNvPr id="7" name="Date Placeholder 6"/>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9705933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challenges of service differentiation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01467369"/>
              </p:ext>
            </p:extLst>
          </p:nvPr>
        </p:nvGraphicFramePr>
        <p:xfrm>
          <a:off x="0" y="1524000"/>
          <a:ext cx="9144000" cy="4693920"/>
        </p:xfrm>
        <a:graphic>
          <a:graphicData uri="http://schemas.openxmlformats.org/drawingml/2006/table">
            <a:tbl>
              <a:tblPr firstRow="1" bandRow="1">
                <a:tableStyleId>{10A1B5D5-9B99-4C35-A422-299274C87663}</a:tableStyleId>
              </a:tblPr>
              <a:tblGrid>
                <a:gridCol w="1828800"/>
                <a:gridCol w="1028439"/>
                <a:gridCol w="2071916"/>
                <a:gridCol w="2460400"/>
                <a:gridCol w="1754445"/>
              </a:tblGrid>
              <a:tr h="544254">
                <a:tc>
                  <a:txBody>
                    <a:bodyPr/>
                    <a:lstStyle/>
                    <a:p>
                      <a:r>
                        <a:rPr lang="en-US" dirty="0" smtClean="0"/>
                        <a:t>Method</a:t>
                      </a:r>
                      <a:endParaRPr lang="en-US" dirty="0"/>
                    </a:p>
                  </a:txBody>
                  <a:tcPr/>
                </a:tc>
                <a:tc>
                  <a:txBody>
                    <a:bodyPr/>
                    <a:lstStyle/>
                    <a:p>
                      <a:r>
                        <a:rPr lang="en-US" dirty="0" smtClean="0"/>
                        <a:t>Used by</a:t>
                      </a:r>
                      <a:endParaRPr lang="en-US" dirty="0"/>
                    </a:p>
                  </a:txBody>
                  <a:tcPr/>
                </a:tc>
                <a:tc>
                  <a:txBody>
                    <a:bodyPr/>
                    <a:lstStyle/>
                    <a:p>
                      <a:r>
                        <a:rPr lang="en-US" dirty="0" smtClean="0"/>
                        <a:t>Advantage</a:t>
                      </a:r>
                      <a:endParaRPr lang="en-US" dirty="0"/>
                    </a:p>
                  </a:txBody>
                  <a:tcPr/>
                </a:tc>
                <a:tc>
                  <a:txBody>
                    <a:bodyPr/>
                    <a:lstStyle/>
                    <a:p>
                      <a:r>
                        <a:rPr lang="en-US" dirty="0" smtClean="0"/>
                        <a:t>Drawbacks</a:t>
                      </a:r>
                      <a:endParaRPr lang="en-US" dirty="0"/>
                    </a:p>
                  </a:txBody>
                  <a:tcPr/>
                </a:tc>
                <a:tc>
                  <a:txBody>
                    <a:bodyPr/>
                    <a:lstStyle/>
                    <a:p>
                      <a:r>
                        <a:rPr lang="en-US" dirty="0" smtClean="0"/>
                        <a:t>Customer dislike</a:t>
                      </a:r>
                      <a:r>
                        <a:rPr lang="en-US" baseline="0" dirty="0" smtClean="0"/>
                        <a:t> estimate</a:t>
                      </a:r>
                      <a:endParaRPr lang="en-US" dirty="0"/>
                    </a:p>
                  </a:txBody>
                  <a:tcPr/>
                </a:tc>
              </a:tr>
              <a:tr h="544254">
                <a:tc>
                  <a:txBody>
                    <a:bodyPr/>
                    <a:lstStyle/>
                    <a:p>
                      <a:r>
                        <a:rPr lang="en-US" dirty="0" smtClean="0"/>
                        <a:t>Speed tiers</a:t>
                      </a:r>
                      <a:endParaRPr lang="en-US" dirty="0"/>
                    </a:p>
                  </a:txBody>
                  <a:tcPr/>
                </a:tc>
                <a:tc>
                  <a:txBody>
                    <a:bodyPr/>
                    <a:lstStyle/>
                    <a:p>
                      <a:r>
                        <a:rPr lang="en-US" sz="1600" dirty="0" smtClean="0"/>
                        <a:t>C, DSL</a:t>
                      </a:r>
                      <a:endParaRPr lang="en-US" sz="1600" dirty="0"/>
                    </a:p>
                  </a:txBody>
                  <a:tcPr/>
                </a:tc>
                <a:tc>
                  <a:txBody>
                    <a:bodyPr/>
                    <a:lstStyle/>
                    <a:p>
                      <a:r>
                        <a:rPr lang="en-US" sz="1600" dirty="0" smtClean="0"/>
                        <a:t>Differentiates</a:t>
                      </a:r>
                      <a:r>
                        <a:rPr lang="en-US" sz="1600" baseline="0" dirty="0" smtClean="0"/>
                        <a:t> basic usage modes</a:t>
                      </a:r>
                      <a:endParaRPr lang="en-US" sz="1600" dirty="0"/>
                    </a:p>
                  </a:txBody>
                  <a:tcPr/>
                </a:tc>
                <a:tc>
                  <a:txBody>
                    <a:bodyPr/>
                    <a:lstStyle/>
                    <a:p>
                      <a:r>
                        <a:rPr lang="en-US" sz="1600" dirty="0" smtClean="0"/>
                        <a:t>Less</a:t>
                      </a:r>
                      <a:r>
                        <a:rPr lang="en-US" sz="1600" baseline="0" dirty="0" smtClean="0"/>
                        <a:t> effective above 10 Mb/s</a:t>
                      </a:r>
                      <a:endParaRPr lang="en-US" sz="1600" dirty="0"/>
                    </a:p>
                  </a:txBody>
                  <a:tcPr/>
                </a:tc>
                <a:tc>
                  <a:txBody>
                    <a:bodyPr/>
                    <a:lstStyle/>
                    <a:p>
                      <a:r>
                        <a:rPr lang="en-US" sz="1800" dirty="0" smtClean="0">
                          <a:solidFill>
                            <a:prstClr val="black"/>
                          </a:solidFill>
                          <a:latin typeface="AppleColorEmoji"/>
                        </a:rPr>
                        <a:t>😦</a:t>
                      </a:r>
                      <a:endParaRPr lang="en-US" sz="1600" dirty="0"/>
                    </a:p>
                  </a:txBody>
                  <a:tcPr/>
                </a:tc>
              </a:tr>
              <a:tr h="544254">
                <a:tc>
                  <a:txBody>
                    <a:bodyPr/>
                    <a:lstStyle/>
                    <a:p>
                      <a:r>
                        <a:rPr lang="en-US" dirty="0" smtClean="0"/>
                        <a:t>Usage-based charging (caps,</a:t>
                      </a:r>
                      <a:r>
                        <a:rPr lang="en-US" baseline="0" dirty="0" smtClean="0"/>
                        <a:t> metered)</a:t>
                      </a:r>
                      <a:endParaRPr lang="en-US" dirty="0"/>
                    </a:p>
                  </a:txBody>
                  <a:tcPr/>
                </a:tc>
                <a:tc>
                  <a:txBody>
                    <a:bodyPr/>
                    <a:lstStyle/>
                    <a:p>
                      <a:pPr marL="0" indent="0">
                        <a:buFont typeface="Arial"/>
                        <a:buNone/>
                      </a:pPr>
                      <a:r>
                        <a:rPr lang="en-US" sz="1600" dirty="0" smtClean="0"/>
                        <a:t>M,</a:t>
                      </a:r>
                      <a:r>
                        <a:rPr lang="en-US" sz="1600" baseline="0" dirty="0" smtClean="0"/>
                        <a:t> (C, DSL), LD</a:t>
                      </a:r>
                      <a:endParaRPr lang="en-US" sz="1600" dirty="0"/>
                    </a:p>
                  </a:txBody>
                  <a:tcPr/>
                </a:tc>
                <a:tc>
                  <a:txBody>
                    <a:bodyPr/>
                    <a:lstStyle/>
                    <a:p>
                      <a:pPr marL="285750" indent="-285750">
                        <a:buFont typeface="Arial"/>
                        <a:buChar char="•"/>
                      </a:pPr>
                      <a:r>
                        <a:rPr lang="en-US" sz="1600" dirty="0" smtClean="0"/>
                        <a:t>heavy</a:t>
                      </a:r>
                      <a:r>
                        <a:rPr lang="en-US" sz="1600" baseline="0" dirty="0" smtClean="0"/>
                        <a:t> vs. light users</a:t>
                      </a:r>
                    </a:p>
                    <a:p>
                      <a:pPr marL="285750" indent="-285750">
                        <a:buFont typeface="Arial"/>
                        <a:buChar char="•"/>
                      </a:pPr>
                      <a:r>
                        <a:rPr lang="en-US" sz="1600" baseline="0" dirty="0" smtClean="0"/>
                        <a:t>encourages Wi-Fi use</a:t>
                      </a:r>
                      <a:endParaRPr lang="en-US" sz="1600" dirty="0"/>
                    </a:p>
                  </a:txBody>
                  <a:tcPr/>
                </a:tc>
                <a:tc>
                  <a:txBody>
                    <a:bodyPr/>
                    <a:lstStyle/>
                    <a:p>
                      <a:pPr marL="285750" indent="-285750">
                        <a:buFont typeface="Arial"/>
                        <a:buChar char="•"/>
                      </a:pPr>
                      <a:r>
                        <a:rPr lang="en-US" sz="1600" dirty="0" smtClean="0"/>
                        <a:t>complaints</a:t>
                      </a:r>
                      <a:r>
                        <a:rPr lang="en-US" sz="1600" baseline="0" dirty="0" smtClean="0"/>
                        <a:t> about meter accuracy</a:t>
                      </a:r>
                    </a:p>
                    <a:p>
                      <a:pPr marL="285750" indent="-285750">
                        <a:buFont typeface="Arial"/>
                        <a:buChar char="•"/>
                      </a:pPr>
                      <a:r>
                        <a:rPr lang="en-US" sz="1600" baseline="0" dirty="0" smtClean="0"/>
                        <a:t>adaptive applications (4G bill shock)</a:t>
                      </a:r>
                    </a:p>
                    <a:p>
                      <a:pPr marL="285750" indent="-285750">
                        <a:buFont typeface="Arial"/>
                        <a:buChar char="•"/>
                      </a:pPr>
                      <a:r>
                        <a:rPr lang="en-US" sz="1600" baseline="0" dirty="0" smtClean="0"/>
                        <a:t>pay for ads</a:t>
                      </a:r>
                    </a:p>
                    <a:p>
                      <a:pPr marL="285750" indent="-285750">
                        <a:buFont typeface="Arial"/>
                        <a:buChar char="•"/>
                      </a:pPr>
                      <a:r>
                        <a:rPr lang="en-US" sz="1600" baseline="0" dirty="0" smtClean="0"/>
                        <a:t>hard to predict</a:t>
                      </a:r>
                      <a:endParaRPr lang="en-US" sz="1600" dirty="0"/>
                    </a:p>
                  </a:txBody>
                  <a:tcPr/>
                </a:tc>
                <a:tc>
                  <a:txBody>
                    <a:bodyPr/>
                    <a:lstStyle/>
                    <a:p>
                      <a:pPr marL="0" indent="0">
                        <a:buFont typeface="Arial"/>
                        <a:buNone/>
                      </a:pPr>
                      <a:r>
                        <a:rPr lang="en-US" sz="1800" dirty="0" smtClean="0">
                          <a:solidFill>
                            <a:prstClr val="black"/>
                          </a:solidFill>
                          <a:latin typeface="AppleColorEmoji"/>
                        </a:rPr>
                        <a:t>😦😦😦</a:t>
                      </a:r>
                      <a:endParaRPr lang="en-US" sz="1600" dirty="0"/>
                    </a:p>
                  </a:txBody>
                  <a:tcPr/>
                </a:tc>
              </a:tr>
              <a:tr h="544254">
                <a:tc>
                  <a:txBody>
                    <a:bodyPr/>
                    <a:lstStyle/>
                    <a:p>
                      <a:r>
                        <a:rPr lang="en-US" dirty="0" smtClean="0"/>
                        <a:t>Application-based charging</a:t>
                      </a:r>
                      <a:endParaRPr lang="en-US" dirty="0"/>
                    </a:p>
                  </a:txBody>
                  <a:tcPr/>
                </a:tc>
                <a:tc>
                  <a:txBody>
                    <a:bodyPr/>
                    <a:lstStyle/>
                    <a:p>
                      <a:pPr marL="0" indent="0">
                        <a:buFont typeface="Arial"/>
                        <a:buNone/>
                      </a:pPr>
                      <a:r>
                        <a:rPr lang="en-US" sz="1600" dirty="0" smtClean="0"/>
                        <a:t>M</a:t>
                      </a:r>
                      <a:endParaRPr lang="en-US" sz="1600" dirty="0"/>
                    </a:p>
                  </a:txBody>
                  <a:tcPr/>
                </a:tc>
                <a:tc>
                  <a:txBody>
                    <a:bodyPr/>
                    <a:lstStyle/>
                    <a:p>
                      <a:pPr marL="285750" indent="-285750">
                        <a:buFont typeface="Arial"/>
                        <a:buChar char="•"/>
                      </a:pPr>
                      <a:r>
                        <a:rPr lang="en-US" sz="1600" dirty="0" smtClean="0"/>
                        <a:t>Easier to predict</a:t>
                      </a:r>
                    </a:p>
                    <a:p>
                      <a:pPr marL="285750" indent="-285750">
                        <a:buFont typeface="Arial"/>
                        <a:buChar char="•"/>
                      </a:pPr>
                      <a:r>
                        <a:rPr lang="en-US" sz="1600" dirty="0" smtClean="0"/>
                        <a:t>Business</a:t>
                      </a:r>
                      <a:r>
                        <a:rPr lang="en-US" sz="1600" baseline="0" dirty="0" smtClean="0"/>
                        <a:t> model</a:t>
                      </a:r>
                      <a:endParaRPr lang="en-US" sz="1600" dirty="0"/>
                    </a:p>
                  </a:txBody>
                  <a:tcPr/>
                </a:tc>
                <a:tc>
                  <a:txBody>
                    <a:bodyPr/>
                    <a:lstStyle/>
                    <a:p>
                      <a:pPr marL="285750" indent="-285750">
                        <a:buFont typeface="Arial"/>
                        <a:buChar char="•"/>
                      </a:pPr>
                      <a:r>
                        <a:rPr lang="en-US" sz="1600" dirty="0" smtClean="0"/>
                        <a:t>Affects</a:t>
                      </a:r>
                      <a:r>
                        <a:rPr lang="en-US" sz="1600" baseline="0" dirty="0" smtClean="0"/>
                        <a:t> content competition</a:t>
                      </a:r>
                    </a:p>
                    <a:p>
                      <a:pPr marL="285750" indent="-285750">
                        <a:buFont typeface="Arial"/>
                        <a:buChar char="•"/>
                      </a:pPr>
                      <a:r>
                        <a:rPr lang="en-US" sz="1600" baseline="0" dirty="0" smtClean="0"/>
                        <a:t>barriers to entry</a:t>
                      </a:r>
                      <a:endParaRPr lang="en-US" sz="1600" dirty="0"/>
                    </a:p>
                  </a:txBody>
                  <a:tcPr/>
                </a:tc>
                <a:tc>
                  <a:txBody>
                    <a:bodyPr/>
                    <a:lstStyle/>
                    <a:p>
                      <a:r>
                        <a:rPr lang="en-US" sz="1800" dirty="0" smtClean="0">
                          <a:solidFill>
                            <a:prstClr val="black"/>
                          </a:solidFill>
                          <a:latin typeface="AppleColorEmoji"/>
                        </a:rPr>
                        <a:t>😦😦😦</a:t>
                      </a:r>
                      <a:endParaRPr lang="en-US" sz="1600" dirty="0"/>
                    </a:p>
                  </a:txBody>
                  <a:tcPr/>
                </a:tc>
              </a:tr>
              <a:tr h="544254">
                <a:tc>
                  <a:txBody>
                    <a:bodyPr/>
                    <a:lstStyle/>
                    <a:p>
                      <a:r>
                        <a:rPr lang="en-US" dirty="0" smtClean="0"/>
                        <a:t>Differentiated</a:t>
                      </a:r>
                      <a:r>
                        <a:rPr lang="en-US" baseline="0" dirty="0" smtClean="0"/>
                        <a:t> privacy</a:t>
                      </a:r>
                      <a:endParaRPr lang="en-US" dirty="0"/>
                    </a:p>
                  </a:txBody>
                  <a:tcPr/>
                </a:tc>
                <a:tc>
                  <a:txBody>
                    <a:bodyPr/>
                    <a:lstStyle/>
                    <a:p>
                      <a:pPr marL="0" indent="0">
                        <a:buFont typeface="Arial"/>
                        <a:buNone/>
                      </a:pPr>
                      <a:r>
                        <a:rPr lang="en-US" sz="1600" dirty="0" smtClean="0"/>
                        <a:t>AT&amp;T, NetZero</a:t>
                      </a:r>
                      <a:endParaRPr lang="en-US" sz="1600" dirty="0"/>
                    </a:p>
                  </a:txBody>
                  <a:tcPr/>
                </a:tc>
                <a:tc>
                  <a:txBody>
                    <a:bodyPr/>
                    <a:lstStyle/>
                    <a:p>
                      <a:pPr marL="285750" indent="-285750">
                        <a:buFont typeface="Arial"/>
                        <a:buChar char="•"/>
                      </a:pPr>
                      <a:r>
                        <a:rPr lang="en-US" sz="1600" dirty="0" smtClean="0"/>
                        <a:t>Full</a:t>
                      </a:r>
                      <a:r>
                        <a:rPr lang="en-US" sz="1600" baseline="0" dirty="0" smtClean="0"/>
                        <a:t> functionality</a:t>
                      </a:r>
                      <a:endParaRPr lang="en-US" sz="1600" dirty="0"/>
                    </a:p>
                  </a:txBody>
                  <a:tcPr/>
                </a:tc>
                <a:tc>
                  <a:txBody>
                    <a:bodyPr/>
                    <a:lstStyle/>
                    <a:p>
                      <a:pPr marL="285750" indent="-285750">
                        <a:buFont typeface="Arial"/>
                        <a:buChar char="•"/>
                      </a:pPr>
                      <a:r>
                        <a:rPr lang="en-US" sz="1600" dirty="0" smtClean="0"/>
                        <a:t>Low-income</a:t>
                      </a:r>
                      <a:r>
                        <a:rPr lang="en-US" sz="1600" baseline="0" dirty="0" smtClean="0"/>
                        <a:t> users may not be attractive to advertisers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prstClr val="black"/>
                          </a:solidFill>
                          <a:latin typeface="AppleColorEmoji"/>
                        </a:rPr>
                        <a:t>😦 or </a:t>
                      </a:r>
                      <a:r>
                        <a:rPr lang="en-US" sz="1400" dirty="0" smtClean="0">
                          <a:solidFill>
                            <a:prstClr val="black"/>
                          </a:solidFill>
                          <a:latin typeface="AppleColorEmoji"/>
                        </a:rPr>
                        <a:t>😦😦😦</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endParaRPr lang="en-US" sz="1600" dirty="0"/>
                    </a:p>
                  </a:txBody>
                  <a:tcPr/>
                </a:tc>
              </a:tr>
            </a:tbl>
          </a:graphicData>
        </a:graphic>
      </p:graphicFrame>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28</a:t>
            </a:fld>
            <a:endParaRPr lang="en-US"/>
          </a:p>
        </p:txBody>
      </p:sp>
    </p:spTree>
    <p:extLst>
      <p:ext uri="{BB962C8B-B14F-4D97-AF65-F5344CB8AC3E}">
        <p14:creationId xmlns:p14="http://schemas.microsoft.com/office/powerpoint/2010/main" val="31001178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challenges of service differentiation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7639927"/>
              </p:ext>
            </p:extLst>
          </p:nvPr>
        </p:nvGraphicFramePr>
        <p:xfrm>
          <a:off x="0" y="1524000"/>
          <a:ext cx="9144000" cy="2926080"/>
        </p:xfrm>
        <a:graphic>
          <a:graphicData uri="http://schemas.openxmlformats.org/drawingml/2006/table">
            <a:tbl>
              <a:tblPr firstRow="1" bandRow="1">
                <a:tableStyleId>{10A1B5D5-9B99-4C35-A422-299274C87663}</a:tableStyleId>
              </a:tblPr>
              <a:tblGrid>
                <a:gridCol w="1653686"/>
                <a:gridCol w="896722"/>
                <a:gridCol w="2311911"/>
                <a:gridCol w="2339260"/>
                <a:gridCol w="1942421"/>
              </a:tblGrid>
              <a:tr h="544254">
                <a:tc>
                  <a:txBody>
                    <a:bodyPr/>
                    <a:lstStyle/>
                    <a:p>
                      <a:r>
                        <a:rPr lang="en-US" dirty="0" smtClean="0"/>
                        <a:t>Method</a:t>
                      </a:r>
                      <a:endParaRPr lang="en-US" dirty="0"/>
                    </a:p>
                  </a:txBody>
                  <a:tcPr/>
                </a:tc>
                <a:tc>
                  <a:txBody>
                    <a:bodyPr/>
                    <a:lstStyle/>
                    <a:p>
                      <a:r>
                        <a:rPr lang="en-US" dirty="0" smtClean="0"/>
                        <a:t>Used</a:t>
                      </a:r>
                      <a:r>
                        <a:rPr lang="en-US" baseline="0" dirty="0" smtClean="0"/>
                        <a:t> by</a:t>
                      </a:r>
                      <a:endParaRPr lang="en-US" dirty="0"/>
                    </a:p>
                  </a:txBody>
                  <a:tcPr/>
                </a:tc>
                <a:tc>
                  <a:txBody>
                    <a:bodyPr/>
                    <a:lstStyle/>
                    <a:p>
                      <a:r>
                        <a:rPr lang="en-US" dirty="0" smtClean="0"/>
                        <a:t>Advantage</a:t>
                      </a:r>
                      <a:endParaRPr lang="en-US" dirty="0"/>
                    </a:p>
                  </a:txBody>
                  <a:tcPr/>
                </a:tc>
                <a:tc>
                  <a:txBody>
                    <a:bodyPr/>
                    <a:lstStyle/>
                    <a:p>
                      <a:r>
                        <a:rPr lang="en-US" dirty="0" smtClean="0"/>
                        <a:t>Drawbacks</a:t>
                      </a:r>
                      <a:endParaRPr lang="en-US" dirty="0"/>
                    </a:p>
                  </a:txBody>
                  <a:tcPr/>
                </a:tc>
                <a:tc>
                  <a:txBody>
                    <a:bodyPr/>
                    <a:lstStyle/>
                    <a:p>
                      <a:r>
                        <a:rPr lang="en-US" dirty="0" smtClean="0"/>
                        <a:t>Customer dislike estimate</a:t>
                      </a:r>
                      <a:endParaRPr lang="en-US" dirty="0"/>
                    </a:p>
                  </a:txBody>
                  <a:tcPr/>
                </a:tc>
              </a:tr>
              <a:tr h="544254">
                <a:tc>
                  <a:txBody>
                    <a:bodyPr/>
                    <a:lstStyle/>
                    <a:p>
                      <a:r>
                        <a:rPr lang="en-US" dirty="0" smtClean="0"/>
                        <a:t>Priority</a:t>
                      </a:r>
                      <a:endParaRPr lang="en-US" dirty="0"/>
                    </a:p>
                  </a:txBody>
                  <a:tcPr/>
                </a:tc>
                <a:tc>
                  <a:txBody>
                    <a:bodyPr/>
                    <a:lstStyle/>
                    <a:p>
                      <a:r>
                        <a:rPr lang="en-US" sz="1600" dirty="0" smtClean="0"/>
                        <a:t>?</a:t>
                      </a:r>
                      <a:endParaRPr lang="en-US" sz="1600" dirty="0"/>
                    </a:p>
                  </a:txBody>
                  <a:tcPr/>
                </a:tc>
                <a:tc>
                  <a:txBody>
                    <a:bodyPr/>
                    <a:lstStyle/>
                    <a:p>
                      <a:r>
                        <a:rPr lang="en-US" sz="1600" dirty="0" smtClean="0"/>
                        <a:t>Better</a:t>
                      </a:r>
                      <a:r>
                        <a:rPr lang="en-US" sz="1600" baseline="0" dirty="0" smtClean="0"/>
                        <a:t> experience for VoIP</a:t>
                      </a:r>
                      <a:endParaRPr lang="en-US" sz="1600" dirty="0"/>
                    </a:p>
                  </a:txBody>
                  <a:tcPr/>
                </a:tc>
                <a:tc>
                  <a:txBody>
                    <a:bodyPr/>
                    <a:lstStyle/>
                    <a:p>
                      <a:r>
                        <a:rPr lang="en-US" sz="1600" dirty="0" smtClean="0"/>
                        <a:t>Other</a:t>
                      </a:r>
                      <a:r>
                        <a:rPr lang="en-US" sz="1600" baseline="0" dirty="0" smtClean="0"/>
                        <a:t> experience must be bad </a:t>
                      </a:r>
                      <a:r>
                        <a:rPr lang="en-US" sz="1600" baseline="0" dirty="0" smtClean="0">
                          <a:sym typeface="Wingdings"/>
                        </a:rPr>
                        <a:t> economy class in airline</a:t>
                      </a:r>
                      <a:endParaRPr lang="en-US" sz="1600" dirty="0"/>
                    </a:p>
                  </a:txBody>
                  <a:tcPr/>
                </a:tc>
                <a:tc>
                  <a:txBody>
                    <a:bodyPr/>
                    <a:lstStyle/>
                    <a:p>
                      <a:r>
                        <a:rPr lang="en-US" sz="1600" dirty="0" smtClean="0"/>
                        <a:t>?</a:t>
                      </a:r>
                      <a:endParaRPr lang="en-US" sz="1600" dirty="0"/>
                    </a:p>
                  </a:txBody>
                  <a:tcPr/>
                </a:tc>
              </a:tr>
              <a:tr h="544254">
                <a:tc>
                  <a:txBody>
                    <a:bodyPr/>
                    <a:lstStyle/>
                    <a:p>
                      <a:r>
                        <a:rPr lang="en-US" dirty="0" smtClean="0"/>
                        <a:t>Time-of-day</a:t>
                      </a:r>
                      <a:endParaRPr lang="en-US" dirty="0"/>
                    </a:p>
                  </a:txBody>
                  <a:tcPr/>
                </a:tc>
                <a:tc>
                  <a:txBody>
                    <a:bodyPr/>
                    <a:lstStyle/>
                    <a:p>
                      <a:r>
                        <a:rPr lang="en-US" sz="1600" dirty="0" smtClean="0"/>
                        <a:t>LD, Sat</a:t>
                      </a:r>
                      <a:endParaRPr lang="en-US" sz="1600" dirty="0"/>
                    </a:p>
                  </a:txBody>
                  <a:tcPr/>
                </a:tc>
                <a:tc>
                  <a:txBody>
                    <a:bodyPr/>
                    <a:lstStyle/>
                    <a:p>
                      <a:pPr marL="285750" indent="-285750">
                        <a:buFont typeface="Arial"/>
                        <a:buChar char="•"/>
                      </a:pPr>
                      <a:r>
                        <a:rPr lang="en-US" sz="1600" dirty="0" smtClean="0"/>
                        <a:t>Approximates</a:t>
                      </a:r>
                      <a:r>
                        <a:rPr lang="en-US" sz="1600" baseline="0" dirty="0" smtClean="0"/>
                        <a:t> congestion</a:t>
                      </a:r>
                    </a:p>
                    <a:p>
                      <a:pPr marL="285750" indent="-285750">
                        <a:buFont typeface="Arial"/>
                        <a:buChar char="•"/>
                      </a:pPr>
                      <a:r>
                        <a:rPr lang="en-US" sz="1600" baseline="0" dirty="0" smtClean="0"/>
                        <a:t>Easy to understand</a:t>
                      </a:r>
                      <a:endParaRPr lang="en-US" sz="1600" dirty="0"/>
                    </a:p>
                  </a:txBody>
                  <a:tcPr/>
                </a:tc>
                <a:tc>
                  <a:txBody>
                    <a:bodyPr/>
                    <a:lstStyle/>
                    <a:p>
                      <a:pPr marL="285750" indent="-285750">
                        <a:buFont typeface="Arial"/>
                        <a:buChar char="•"/>
                      </a:pPr>
                      <a:r>
                        <a:rPr lang="en-US" sz="1600" dirty="0" smtClean="0"/>
                        <a:t>Not optimally</a:t>
                      </a:r>
                      <a:r>
                        <a:rPr lang="en-US" sz="1600" baseline="0" dirty="0" smtClean="0"/>
                        <a:t> efficient</a:t>
                      </a:r>
                    </a:p>
                    <a:p>
                      <a:pPr marL="285750" indent="-285750">
                        <a:buFont typeface="Arial"/>
                        <a:buChar char="•"/>
                      </a:pPr>
                      <a:r>
                        <a:rPr lang="en-US" sz="1600" baseline="0" dirty="0" smtClean="0"/>
                        <a:t>Possible bill shock</a:t>
                      </a:r>
                      <a:endParaRPr lang="en-US" sz="1600" dirty="0"/>
                    </a:p>
                  </a:txBody>
                  <a:tcPr/>
                </a:tc>
                <a:tc>
                  <a:txBody>
                    <a:bodyPr/>
                    <a:lstStyle/>
                    <a:p>
                      <a:pPr marL="0" indent="0">
                        <a:buFont typeface="Arial"/>
                        <a:buNone/>
                      </a:pPr>
                      <a:r>
                        <a:rPr lang="en-US" sz="1800" dirty="0" smtClean="0">
                          <a:solidFill>
                            <a:prstClr val="black"/>
                          </a:solidFill>
                          <a:latin typeface="AppleColorEmoji"/>
                        </a:rPr>
                        <a:t>😦😦</a:t>
                      </a:r>
                      <a:endParaRPr lang="en-US" sz="1600" dirty="0"/>
                    </a:p>
                  </a:txBody>
                  <a:tcPr/>
                </a:tc>
              </a:tr>
              <a:tr h="544254">
                <a:tc>
                  <a:txBody>
                    <a:bodyPr/>
                    <a:lstStyle/>
                    <a:p>
                      <a:r>
                        <a:rPr lang="en-US" dirty="0" smtClean="0"/>
                        <a:t>Congestion-based</a:t>
                      </a:r>
                      <a:endParaRPr lang="en-US" dirty="0"/>
                    </a:p>
                  </a:txBody>
                  <a:tcPr/>
                </a:tc>
                <a:tc>
                  <a:txBody>
                    <a:bodyPr/>
                    <a:lstStyle/>
                    <a:p>
                      <a:r>
                        <a:rPr lang="en-US" sz="1600" dirty="0" smtClean="0"/>
                        <a:t>?</a:t>
                      </a:r>
                      <a:endParaRPr lang="en-US" sz="1600" dirty="0"/>
                    </a:p>
                  </a:txBody>
                  <a:tcPr/>
                </a:tc>
                <a:tc>
                  <a:txBody>
                    <a:bodyPr/>
                    <a:lstStyle/>
                    <a:p>
                      <a:r>
                        <a:rPr lang="en-US" sz="1600" dirty="0" smtClean="0"/>
                        <a:t>Encourages time shifting</a:t>
                      </a:r>
                      <a:endParaRPr lang="en-US" sz="1600" dirty="0"/>
                    </a:p>
                  </a:txBody>
                  <a:tcPr/>
                </a:tc>
                <a:tc>
                  <a:txBody>
                    <a:bodyPr/>
                    <a:lstStyle/>
                    <a:p>
                      <a:pPr marL="285750" indent="-285750">
                        <a:buFont typeface="Arial"/>
                        <a:buChar char="•"/>
                      </a:pPr>
                      <a:r>
                        <a:rPr lang="en-US" sz="1600" dirty="0" smtClean="0"/>
                        <a:t>Limited</a:t>
                      </a:r>
                      <a:r>
                        <a:rPr lang="en-US" sz="1600" baseline="0" dirty="0" smtClean="0"/>
                        <a:t> shift</a:t>
                      </a:r>
                    </a:p>
                    <a:p>
                      <a:pPr marL="285750" indent="-285750">
                        <a:buFont typeface="Arial"/>
                        <a:buChar char="•"/>
                      </a:pPr>
                      <a:r>
                        <a:rPr lang="en-US" sz="1600" baseline="0" dirty="0" smtClean="0"/>
                        <a:t>Unpredictability</a:t>
                      </a:r>
                      <a:endParaRPr lang="en-US" sz="1600" dirty="0"/>
                    </a:p>
                  </a:txBody>
                  <a:tcPr/>
                </a:tc>
                <a:tc>
                  <a:txBody>
                    <a:bodyPr/>
                    <a:lstStyle/>
                    <a:p>
                      <a:pPr marL="0" indent="0">
                        <a:buFont typeface="Arial"/>
                        <a:buNone/>
                      </a:pPr>
                      <a:r>
                        <a:rPr lang="en-US" sz="1800" dirty="0" smtClean="0">
                          <a:solidFill>
                            <a:prstClr val="black"/>
                          </a:solidFill>
                          <a:latin typeface="AppleColorEmoji"/>
                        </a:rPr>
                        <a:t>😦😦😦😦</a:t>
                      </a:r>
                      <a:endParaRPr lang="en-US" sz="1600" dirty="0"/>
                    </a:p>
                  </a:txBody>
                  <a:tcPr/>
                </a:tc>
              </a:tr>
            </a:tbl>
          </a:graphicData>
        </a:graphic>
      </p:graphicFrame>
      <p:sp>
        <p:nvSpPr>
          <p:cNvPr id="4" name="TextBox 3"/>
          <p:cNvSpPr txBox="1"/>
          <p:nvPr/>
        </p:nvSpPr>
        <p:spPr>
          <a:xfrm>
            <a:off x="601523" y="6233406"/>
            <a:ext cx="780310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The words you won't say on your deathbed are, "If only I had spent more time </a:t>
            </a:r>
            <a:r>
              <a:rPr lang="en-US" dirty="0" smtClean="0"/>
              <a:t>watching the bandwidth meter (or phone bill).</a:t>
            </a:r>
            <a:r>
              <a:rPr lang="en-US" dirty="0"/>
              <a:t>" </a:t>
            </a:r>
          </a:p>
        </p:txBody>
      </p:sp>
      <p:sp>
        <p:nvSpPr>
          <p:cNvPr id="5" name="Date Placeholder 4"/>
          <p:cNvSpPr>
            <a:spLocks noGrp="1"/>
          </p:cNvSpPr>
          <p:nvPr>
            <p:ph type="dt" sz="half" idx="10"/>
          </p:nvPr>
        </p:nvSpPr>
        <p:spPr/>
        <p:txBody>
          <a:bodyPr/>
          <a:lstStyle/>
          <a:p>
            <a:r>
              <a:rPr lang="en-US" smtClean="0"/>
              <a:t>11/17/14</a:t>
            </a:r>
            <a:endParaRPr lang="en-US"/>
          </a:p>
        </p:txBody>
      </p:sp>
      <p:sp>
        <p:nvSpPr>
          <p:cNvPr id="6" name="Footer Placeholder 5"/>
          <p:cNvSpPr>
            <a:spLocks noGrp="1"/>
          </p:cNvSpPr>
          <p:nvPr>
            <p:ph type="ftr" sz="quarter" idx="11"/>
          </p:nvPr>
        </p:nvSpPr>
        <p:spPr/>
        <p:txBody>
          <a:bodyPr/>
          <a:lstStyle/>
          <a:p>
            <a:r>
              <a:rPr lang="en-US" smtClean="0"/>
              <a:t>Dagstuhl 2014</a:t>
            </a:r>
            <a:endParaRPr lang="en-US"/>
          </a:p>
        </p:txBody>
      </p:sp>
      <p:sp>
        <p:nvSpPr>
          <p:cNvPr id="7" name="Slide Number Placeholder 6"/>
          <p:cNvSpPr>
            <a:spLocks noGrp="1"/>
          </p:cNvSpPr>
          <p:nvPr>
            <p:ph type="sldNum" sz="quarter" idx="12"/>
          </p:nvPr>
        </p:nvSpPr>
        <p:spPr/>
        <p:txBody>
          <a:bodyPr/>
          <a:lstStyle/>
          <a:p>
            <a:fld id="{1FF4360C-E43B-1840-BD98-03E3E99080E6}" type="slidenum">
              <a:rPr lang="en-US" smtClean="0"/>
              <a:t>29</a:t>
            </a:fld>
            <a:endParaRPr lang="en-US"/>
          </a:p>
        </p:txBody>
      </p:sp>
    </p:spTree>
    <p:extLst>
      <p:ext uri="{BB962C8B-B14F-4D97-AF65-F5344CB8AC3E}">
        <p14:creationId xmlns:p14="http://schemas.microsoft.com/office/powerpoint/2010/main" val="22958550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Problem space</a:t>
            </a:r>
          </a:p>
          <a:p>
            <a:r>
              <a:rPr lang="en-US" dirty="0" smtClean="0"/>
              <a:t>It’s about civil engineering, not computer science</a:t>
            </a:r>
          </a:p>
          <a:p>
            <a:r>
              <a:rPr lang="en-US" dirty="0" smtClean="0"/>
              <a:t>Lessons from US approach: universal service, high-cost support, </a:t>
            </a:r>
            <a:r>
              <a:rPr lang="en-US" dirty="0" err="1" smtClean="0"/>
              <a:t>LifeLine</a:t>
            </a:r>
            <a:endParaRPr lang="en-US" dirty="0" smtClean="0"/>
          </a:p>
          <a:p>
            <a:r>
              <a:rPr lang="en-US" dirty="0" smtClean="0"/>
              <a:t>Economic network segmentation</a:t>
            </a:r>
          </a:p>
          <a:p>
            <a:r>
              <a:rPr lang="en-US" dirty="0" smtClean="0"/>
              <a:t>Open (research) issues</a:t>
            </a:r>
          </a:p>
          <a:p>
            <a:endParaRPr lang="en-US" dirty="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3</a:t>
            </a:fld>
            <a:endParaRPr lang="en-US"/>
          </a:p>
        </p:txBody>
      </p:sp>
    </p:spTree>
    <p:extLst>
      <p:ext uri="{BB962C8B-B14F-4D97-AF65-F5344CB8AC3E}">
        <p14:creationId xmlns:p14="http://schemas.microsoft.com/office/powerpoint/2010/main" val="2597374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TV vs. Internet</a:t>
            </a:r>
            <a:endParaRPr lang="en-US" dirty="0"/>
          </a:p>
        </p:txBody>
      </p:sp>
      <p:sp>
        <p:nvSpPr>
          <p:cNvPr id="3" name="Content Placeholder 2"/>
          <p:cNvSpPr>
            <a:spLocks noGrp="1"/>
          </p:cNvSpPr>
          <p:nvPr>
            <p:ph idx="1"/>
          </p:nvPr>
        </p:nvSpPr>
        <p:spPr/>
        <p:txBody>
          <a:bodyPr/>
          <a:lstStyle/>
          <a:p>
            <a:r>
              <a:rPr lang="en-US" dirty="0" smtClean="0"/>
              <a:t>Lots of advocates of “fairness” for metering</a:t>
            </a:r>
          </a:p>
          <a:p>
            <a:r>
              <a:rPr lang="en-US" dirty="0" smtClean="0"/>
              <a:t>Very few advocate scaling the monthly TV fee (Europe) or the cable TV fee by hours watched</a:t>
            </a:r>
          </a:p>
          <a:p>
            <a:pPr lvl="1"/>
            <a:r>
              <a:rPr lang="en-US" dirty="0" smtClean="0"/>
              <a:t>eminently feasible with STBs</a:t>
            </a:r>
          </a:p>
          <a:p>
            <a:pPr lvl="1"/>
            <a:r>
              <a:rPr lang="en-US" dirty="0" smtClean="0"/>
              <a:t>content tiers but not viewing tiers</a:t>
            </a:r>
          </a:p>
          <a:p>
            <a:r>
              <a:rPr lang="en-US" dirty="0" smtClean="0"/>
              <a:t>“but cost of cable TV does not depend on viewers”</a:t>
            </a:r>
          </a:p>
          <a:p>
            <a:r>
              <a:rPr lang="en-US" dirty="0" smtClean="0"/>
              <a:t>not really: content cost to MVPD is based on popularity</a:t>
            </a:r>
          </a:p>
          <a:p>
            <a:pPr lvl="1"/>
            <a:endParaRPr lang="en-US" dirty="0" smtClean="0"/>
          </a:p>
          <a:p>
            <a:endParaRPr lang="en-US" dirty="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30</a:t>
            </a:fld>
            <a:endParaRPr lang="en-US"/>
          </a:p>
        </p:txBody>
      </p:sp>
    </p:spTree>
    <p:extLst>
      <p:ext uri="{BB962C8B-B14F-4D97-AF65-F5344CB8AC3E}">
        <p14:creationId xmlns:p14="http://schemas.microsoft.com/office/powerpoint/2010/main" val="3974619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zero-rating?</a:t>
            </a:r>
            <a:endParaRPr lang="en-US" dirty="0"/>
          </a:p>
        </p:txBody>
      </p:sp>
      <p:sp>
        <p:nvSpPr>
          <p:cNvPr id="4" name="Text Placeholder 3"/>
          <p:cNvSpPr>
            <a:spLocks noGrp="1"/>
          </p:cNvSpPr>
          <p:nvPr>
            <p:ph type="body" idx="1"/>
          </p:nvPr>
        </p:nvSpPr>
        <p:spPr/>
        <p:txBody>
          <a:bodyPr/>
          <a:lstStyle/>
          <a:p>
            <a:r>
              <a:rPr lang="en-US" dirty="0" smtClean="0"/>
              <a:t>Income	</a:t>
            </a:r>
            <a:endParaRPr lang="en-US" dirty="0"/>
          </a:p>
        </p:txBody>
      </p:sp>
      <p:sp>
        <p:nvSpPr>
          <p:cNvPr id="3" name="Content Placeholder 2"/>
          <p:cNvSpPr>
            <a:spLocks noGrp="1"/>
          </p:cNvSpPr>
          <p:nvPr>
            <p:ph sz="half" idx="2"/>
          </p:nvPr>
        </p:nvSpPr>
        <p:spPr/>
        <p:txBody>
          <a:bodyPr>
            <a:normAutofit/>
          </a:bodyPr>
          <a:lstStyle/>
          <a:p>
            <a:r>
              <a:rPr lang="en-US" dirty="0" smtClean="0"/>
              <a:t>CPM for video: US$8.18 </a:t>
            </a:r>
            <a:r>
              <a:rPr lang="en-US" dirty="0" smtClean="0">
                <a:sym typeface="Wingdings"/>
              </a:rPr>
              <a:t> ~1c/video</a:t>
            </a:r>
          </a:p>
          <a:p>
            <a:pPr lvl="1"/>
            <a:r>
              <a:rPr lang="en-US" dirty="0" smtClean="0">
                <a:sym typeface="Wingdings"/>
              </a:rPr>
              <a:t>part of CPM goes to the content creator or publisher (55% for YouTube)</a:t>
            </a:r>
          </a:p>
          <a:p>
            <a:pPr lvl="1"/>
            <a:r>
              <a:rPr lang="en-US" dirty="0" smtClean="0">
                <a:sym typeface="Wingdings"/>
              </a:rPr>
              <a:t> </a:t>
            </a:r>
            <a:r>
              <a:rPr lang="en-US" b="1" dirty="0" smtClean="0">
                <a:solidFill>
                  <a:srgbClr val="008000"/>
                </a:solidFill>
                <a:sym typeface="Wingdings"/>
              </a:rPr>
              <a:t>0.5c/video</a:t>
            </a:r>
          </a:p>
        </p:txBody>
      </p:sp>
      <p:sp>
        <p:nvSpPr>
          <p:cNvPr id="5" name="Text Placeholder 4"/>
          <p:cNvSpPr>
            <a:spLocks noGrp="1"/>
          </p:cNvSpPr>
          <p:nvPr>
            <p:ph type="body" sz="quarter" idx="3"/>
          </p:nvPr>
        </p:nvSpPr>
        <p:spPr/>
        <p:txBody>
          <a:bodyPr/>
          <a:lstStyle/>
          <a:p>
            <a:r>
              <a:rPr lang="en-US" dirty="0" smtClean="0"/>
              <a:t>Cost</a:t>
            </a:r>
            <a:endParaRPr lang="en-US" dirty="0"/>
          </a:p>
        </p:txBody>
      </p:sp>
      <p:sp>
        <p:nvSpPr>
          <p:cNvPr id="6" name="Content Placeholder 5"/>
          <p:cNvSpPr>
            <a:spLocks noGrp="1"/>
          </p:cNvSpPr>
          <p:nvPr>
            <p:ph sz="quarter" idx="4"/>
          </p:nvPr>
        </p:nvSpPr>
        <p:spPr/>
        <p:txBody>
          <a:bodyPr>
            <a:normAutofit lnSpcReduction="10000"/>
          </a:bodyPr>
          <a:lstStyle/>
          <a:p>
            <a:r>
              <a:rPr lang="en-US" dirty="0">
                <a:sym typeface="Wingdings"/>
              </a:rPr>
              <a:t>Video size</a:t>
            </a:r>
          </a:p>
          <a:p>
            <a:pPr lvl="1"/>
            <a:r>
              <a:rPr lang="en-US" dirty="0"/>
              <a:t>LD 360p 4G Mobile @ H.264 main profile 700 kbps (</a:t>
            </a:r>
            <a:r>
              <a:rPr lang="en-US" dirty="0">
                <a:solidFill>
                  <a:srgbClr val="0000FF"/>
                </a:solidFill>
              </a:rPr>
              <a:t>6 MB/minute)</a:t>
            </a:r>
          </a:p>
          <a:p>
            <a:pPr lvl="1"/>
            <a:r>
              <a:rPr lang="en-US" dirty="0"/>
              <a:t>HD 720p @ H.264 high profile 2500 kbps (</a:t>
            </a:r>
            <a:r>
              <a:rPr lang="en-US" dirty="0">
                <a:solidFill>
                  <a:srgbClr val="0000FF"/>
                </a:solidFill>
              </a:rPr>
              <a:t>20 MB/minute</a:t>
            </a:r>
            <a:r>
              <a:rPr lang="en-US" dirty="0"/>
              <a:t>)</a:t>
            </a:r>
          </a:p>
          <a:p>
            <a:r>
              <a:rPr lang="en-US" dirty="0" smtClean="0"/>
              <a:t>CDN cost: $10/TB</a:t>
            </a:r>
          </a:p>
          <a:p>
            <a:pPr lvl="1"/>
            <a:r>
              <a:rPr lang="en-US" dirty="0" smtClean="0">
                <a:sym typeface="Wingdings"/>
              </a:rPr>
              <a:t> 1c/</a:t>
            </a:r>
            <a:r>
              <a:rPr lang="en-US" dirty="0" smtClean="0">
                <a:solidFill>
                  <a:srgbClr val="FF0000"/>
                </a:solidFill>
                <a:sym typeface="Wingdings"/>
              </a:rPr>
              <a:t>G</a:t>
            </a:r>
            <a:r>
              <a:rPr lang="en-US" dirty="0" smtClean="0">
                <a:sym typeface="Wingdings"/>
              </a:rPr>
              <a:t>B</a:t>
            </a:r>
            <a:endParaRPr lang="en-US" dirty="0" smtClean="0"/>
          </a:p>
          <a:p>
            <a:r>
              <a:rPr lang="en-US" dirty="0" smtClean="0"/>
              <a:t>$</a:t>
            </a:r>
            <a:r>
              <a:rPr lang="en-US" dirty="0"/>
              <a:t>10/GB </a:t>
            </a:r>
            <a:r>
              <a:rPr lang="en-US" dirty="0">
                <a:sym typeface="Wingdings"/>
              </a:rPr>
              <a:t>typical consumer rate  </a:t>
            </a:r>
            <a:r>
              <a:rPr lang="en-US" b="1" dirty="0">
                <a:solidFill>
                  <a:schemeClr val="tx2"/>
                </a:solidFill>
                <a:sym typeface="Wingdings"/>
              </a:rPr>
              <a:t>1c/MB</a:t>
            </a:r>
            <a:endParaRPr lang="en-US" b="1" dirty="0">
              <a:solidFill>
                <a:schemeClr val="tx2"/>
              </a:solidFill>
            </a:endParaRPr>
          </a:p>
          <a:p>
            <a:endParaRPr lang="en-US" dirty="0"/>
          </a:p>
        </p:txBody>
      </p:sp>
      <p:sp>
        <p:nvSpPr>
          <p:cNvPr id="7" name="Date Placeholder 6"/>
          <p:cNvSpPr>
            <a:spLocks noGrp="1"/>
          </p:cNvSpPr>
          <p:nvPr>
            <p:ph type="dt" sz="half" idx="10"/>
          </p:nvPr>
        </p:nvSpPr>
        <p:spPr/>
        <p:txBody>
          <a:bodyPr/>
          <a:lstStyle/>
          <a:p>
            <a:r>
              <a:rPr lang="en-US" smtClean="0"/>
              <a:t>11/17/14</a:t>
            </a:r>
            <a:endParaRPr lang="en-US"/>
          </a:p>
        </p:txBody>
      </p:sp>
      <p:sp>
        <p:nvSpPr>
          <p:cNvPr id="8" name="Footer Placeholder 7"/>
          <p:cNvSpPr>
            <a:spLocks noGrp="1"/>
          </p:cNvSpPr>
          <p:nvPr>
            <p:ph type="ftr" sz="quarter" idx="11"/>
          </p:nvPr>
        </p:nvSpPr>
        <p:spPr/>
        <p:txBody>
          <a:bodyPr/>
          <a:lstStyle/>
          <a:p>
            <a:r>
              <a:rPr lang="en-US" smtClean="0"/>
              <a:t>Dagstuhl 2014</a:t>
            </a:r>
            <a:endParaRPr lang="en-US"/>
          </a:p>
        </p:txBody>
      </p:sp>
      <p:sp>
        <p:nvSpPr>
          <p:cNvPr id="9" name="Slide Number Placeholder 8"/>
          <p:cNvSpPr>
            <a:spLocks noGrp="1"/>
          </p:cNvSpPr>
          <p:nvPr>
            <p:ph type="sldNum" sz="quarter" idx="12"/>
          </p:nvPr>
        </p:nvSpPr>
        <p:spPr/>
        <p:txBody>
          <a:bodyPr/>
          <a:lstStyle/>
          <a:p>
            <a:fld id="{1FF4360C-E43B-1840-BD98-03E3E99080E6}" type="slidenum">
              <a:rPr lang="en-US" smtClean="0"/>
              <a:t>31</a:t>
            </a:fld>
            <a:endParaRPr lang="en-US"/>
          </a:p>
        </p:txBody>
      </p:sp>
    </p:spTree>
    <p:extLst>
      <p:ext uri="{BB962C8B-B14F-4D97-AF65-F5344CB8AC3E}">
        <p14:creationId xmlns:p14="http://schemas.microsoft.com/office/powerpoint/2010/main" val="192891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universal service</a:t>
            </a:r>
            <a:endParaRPr lang="en-US" dirty="0"/>
          </a:p>
        </p:txBody>
      </p:sp>
      <p:sp>
        <p:nvSpPr>
          <p:cNvPr id="4" name="Text Placeholder 3"/>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32</a:t>
            </a:fld>
            <a:endParaRPr lang="en-US"/>
          </a:p>
        </p:txBody>
      </p:sp>
    </p:spTree>
    <p:extLst>
      <p:ext uri="{BB962C8B-B14F-4D97-AF65-F5344CB8AC3E}">
        <p14:creationId xmlns:p14="http://schemas.microsoft.com/office/powerpoint/2010/main" val="736127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a:t>
            </a:r>
            <a:endParaRPr lang="en-US" dirty="0"/>
          </a:p>
        </p:txBody>
      </p:sp>
      <p:sp>
        <p:nvSpPr>
          <p:cNvPr id="3" name="Content Placeholder 2"/>
          <p:cNvSpPr>
            <a:spLocks noGrp="1"/>
          </p:cNvSpPr>
          <p:nvPr>
            <p:ph idx="1"/>
          </p:nvPr>
        </p:nvSpPr>
        <p:spPr/>
        <p:txBody>
          <a:bodyPr/>
          <a:lstStyle/>
          <a:p>
            <a:r>
              <a:rPr lang="en-US" dirty="0" smtClean="0"/>
              <a:t>Demand aggregation:</a:t>
            </a:r>
          </a:p>
          <a:p>
            <a:pPr lvl="1"/>
            <a:r>
              <a:rPr lang="en-US" i="1" dirty="0" smtClean="0"/>
              <a:t>Physical</a:t>
            </a:r>
            <a:r>
              <a:rPr lang="en-US" dirty="0" smtClean="0"/>
              <a:t>: Internet cafes, phone stores, libraries, schools, community centers</a:t>
            </a:r>
          </a:p>
          <a:p>
            <a:pPr lvl="1"/>
            <a:r>
              <a:rPr lang="en-US" i="1" dirty="0" smtClean="0"/>
              <a:t>Temporal</a:t>
            </a:r>
            <a:r>
              <a:rPr lang="en-US" dirty="0" smtClean="0"/>
              <a:t>: </a:t>
            </a:r>
            <a:r>
              <a:rPr lang="en-US" dirty="0" err="1" smtClean="0"/>
              <a:t>Fiberhood</a:t>
            </a:r>
            <a:endParaRPr lang="en-US" dirty="0" smtClean="0"/>
          </a:p>
          <a:p>
            <a:r>
              <a:rPr lang="en-US" dirty="0" smtClean="0"/>
              <a:t>Capital aggregation:</a:t>
            </a:r>
          </a:p>
          <a:p>
            <a:pPr lvl="1"/>
            <a:r>
              <a:rPr lang="en-US" dirty="0" smtClean="0"/>
              <a:t>US rural electric cooperatives</a:t>
            </a:r>
          </a:p>
          <a:p>
            <a:pPr lvl="1"/>
            <a:r>
              <a:rPr lang="en-US" dirty="0" smtClean="0"/>
              <a:t>community networks</a:t>
            </a:r>
          </a:p>
          <a:p>
            <a:r>
              <a:rPr lang="en-US" dirty="0" smtClean="0"/>
              <a:t>Lease models:</a:t>
            </a:r>
          </a:p>
          <a:p>
            <a:pPr lvl="1"/>
            <a:r>
              <a:rPr lang="en-US" dirty="0" smtClean="0"/>
              <a:t>transform one-time (capital) expenses into amortized payments</a:t>
            </a:r>
          </a:p>
          <a:p>
            <a:pPr lvl="1"/>
            <a:r>
              <a:rPr lang="en-US" dirty="0" smtClean="0"/>
              <a:t>US “equipment installment plan” (EIP) model for smartphones</a:t>
            </a:r>
          </a:p>
          <a:p>
            <a:pPr lvl="1"/>
            <a:endParaRPr lang="en-US" dirty="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33</a:t>
            </a:fld>
            <a:endParaRPr lang="en-US"/>
          </a:p>
        </p:txBody>
      </p:sp>
    </p:spTree>
    <p:extLst>
      <p:ext uri="{BB962C8B-B14F-4D97-AF65-F5344CB8AC3E}">
        <p14:creationId xmlns:p14="http://schemas.microsoft.com/office/powerpoint/2010/main" val="2412944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Universal service – explicit and implicit subsidies</a:t>
            </a:r>
            <a:endParaRPr lang="en-US" dirty="0"/>
          </a:p>
        </p:txBody>
      </p:sp>
      <p:sp>
        <p:nvSpPr>
          <p:cNvPr id="3" name="Content Placeholder 2"/>
          <p:cNvSpPr>
            <a:spLocks noGrp="1"/>
          </p:cNvSpPr>
          <p:nvPr>
            <p:ph idx="1"/>
          </p:nvPr>
        </p:nvSpPr>
        <p:spPr/>
        <p:txBody>
          <a:bodyPr/>
          <a:lstStyle/>
          <a:p>
            <a:r>
              <a:rPr lang="en-US" dirty="0" smtClean="0"/>
              <a:t>Explicit = cash transfers to support service</a:t>
            </a:r>
          </a:p>
          <a:p>
            <a:r>
              <a:rPr lang="en-US" dirty="0" smtClean="0"/>
              <a:t>Implicit = built into rates by regulation</a:t>
            </a:r>
          </a:p>
          <a:p>
            <a:pPr lvl="1"/>
            <a:r>
              <a:rPr lang="en-US" dirty="0" smtClean="0"/>
              <a:t>lower residential and rural rates</a:t>
            </a:r>
          </a:p>
          <a:p>
            <a:pPr lvl="1"/>
            <a:r>
              <a:rPr lang="en-US" dirty="0" smtClean="0"/>
              <a:t>higher long-distance rates</a:t>
            </a:r>
          </a:p>
          <a:p>
            <a:pPr lvl="1"/>
            <a:r>
              <a:rPr lang="en-US" dirty="0" smtClean="0"/>
              <a:t>higher urban rates through geographic rate averaging between urban and rural areas</a:t>
            </a:r>
          </a:p>
          <a:p>
            <a:pPr lvl="1"/>
            <a:r>
              <a:rPr lang="en-US" dirty="0" smtClean="0"/>
              <a:t>higher business line rates</a:t>
            </a:r>
          </a:p>
          <a:p>
            <a:pPr lvl="1"/>
            <a:r>
              <a:rPr lang="en-US" dirty="0" smtClean="0"/>
              <a:t>higher custom calling rates (e.g., call waiting, voice mail)</a:t>
            </a:r>
          </a:p>
          <a:p>
            <a:pPr lvl="1"/>
            <a:r>
              <a:rPr lang="en-US" dirty="0" err="1" smtClean="0"/>
              <a:t>intercarrier</a:t>
            </a:r>
            <a:r>
              <a:rPr lang="en-US" dirty="0" smtClean="0"/>
              <a:t> compensation (ICC)</a:t>
            </a:r>
          </a:p>
          <a:p>
            <a:r>
              <a:rPr lang="en-US" dirty="0" smtClean="0"/>
              <a:t>+ US </a:t>
            </a:r>
            <a:r>
              <a:rPr lang="en-US" i="1" dirty="0" smtClean="0"/>
              <a:t>Carrier of Last Resort </a:t>
            </a:r>
            <a:r>
              <a:rPr lang="en-US" dirty="0" smtClean="0"/>
              <a:t>(COLR) in local areas</a:t>
            </a:r>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34</a:t>
            </a:fld>
            <a:endParaRPr lang="en-US"/>
          </a:p>
        </p:txBody>
      </p:sp>
    </p:spTree>
    <p:extLst>
      <p:ext uri="{BB962C8B-B14F-4D97-AF65-F5344CB8AC3E}">
        <p14:creationId xmlns:p14="http://schemas.microsoft.com/office/powerpoint/2010/main" val="7172583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phone/Internet bill</a:t>
            </a:r>
            <a:endParaRPr lang="en-US" dirty="0"/>
          </a:p>
        </p:txBody>
      </p:sp>
      <p:sp>
        <p:nvSpPr>
          <p:cNvPr id="3" name="Footer Placeholder 2"/>
          <p:cNvSpPr>
            <a:spLocks noGrp="1"/>
          </p:cNvSpPr>
          <p:nvPr>
            <p:ph type="ftr" sz="quarter" idx="11"/>
          </p:nvPr>
        </p:nvSpPr>
        <p:spPr/>
        <p:txBody>
          <a:bodyPr/>
          <a:lstStyle/>
          <a:p>
            <a:r>
              <a:rPr lang="en-US" smtClean="0"/>
              <a:t>Dagstuhl 2014</a:t>
            </a:r>
            <a:endParaRPr lang="en-US"/>
          </a:p>
        </p:txBody>
      </p:sp>
      <p:sp>
        <p:nvSpPr>
          <p:cNvPr id="4" name="Slide Number Placeholder 3"/>
          <p:cNvSpPr>
            <a:spLocks noGrp="1"/>
          </p:cNvSpPr>
          <p:nvPr>
            <p:ph type="sldNum" sz="quarter" idx="12"/>
          </p:nvPr>
        </p:nvSpPr>
        <p:spPr/>
        <p:txBody>
          <a:bodyPr/>
          <a:lstStyle/>
          <a:p>
            <a:fld id="{7C89E2E9-8F28-AD43-8875-6078F115E0CC}" type="slidenum">
              <a:rPr lang="en-US" smtClean="0"/>
              <a:t>35</a:t>
            </a:fld>
            <a:endParaRPr lang="en-US"/>
          </a:p>
        </p:txBody>
      </p:sp>
      <p:pic>
        <p:nvPicPr>
          <p:cNvPr id="6" name="Picture 5"/>
          <p:cNvPicPr>
            <a:picLocks noChangeAspect="1"/>
          </p:cNvPicPr>
          <p:nvPr/>
        </p:nvPicPr>
        <p:blipFill>
          <a:blip r:embed="rId2"/>
          <a:stretch>
            <a:fillRect/>
          </a:stretch>
        </p:blipFill>
        <p:spPr>
          <a:xfrm>
            <a:off x="1093589" y="1885717"/>
            <a:ext cx="3986278" cy="3917549"/>
          </a:xfrm>
          <a:prstGeom prst="rect">
            <a:avLst/>
          </a:prstGeom>
        </p:spPr>
      </p:pic>
      <p:sp>
        <p:nvSpPr>
          <p:cNvPr id="7" name="Line Callout 1 6"/>
          <p:cNvSpPr/>
          <p:nvPr/>
        </p:nvSpPr>
        <p:spPr>
          <a:xfrm>
            <a:off x="5814732" y="2578015"/>
            <a:ext cx="2872068" cy="429669"/>
          </a:xfrm>
          <a:prstGeom prst="borderCallout1">
            <a:avLst>
              <a:gd name="adj1" fmla="val 18750"/>
              <a:gd name="adj2" fmla="val -8333"/>
              <a:gd name="adj3" fmla="val 32501"/>
              <a:gd name="adj4" fmla="val -2752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911 fee (by county)</a:t>
            </a:r>
            <a:endParaRPr lang="en-US" dirty="0"/>
          </a:p>
        </p:txBody>
      </p:sp>
      <p:sp>
        <p:nvSpPr>
          <p:cNvPr id="8" name="Line Callout 1 7"/>
          <p:cNvSpPr/>
          <p:nvPr/>
        </p:nvSpPr>
        <p:spPr>
          <a:xfrm>
            <a:off x="5814732" y="3571031"/>
            <a:ext cx="2872068" cy="515230"/>
          </a:xfrm>
          <a:prstGeom prst="borderCallout1">
            <a:avLst>
              <a:gd name="adj1" fmla="val 18750"/>
              <a:gd name="adj2" fmla="val -8333"/>
              <a:gd name="adj3" fmla="val 37322"/>
              <a:gd name="adj4" fmla="val -2852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subsidy (high-cost, low-income, e-Rate)</a:t>
            </a:r>
            <a:endParaRPr lang="en-US" dirty="0"/>
          </a:p>
        </p:txBody>
      </p:sp>
      <p:sp>
        <p:nvSpPr>
          <p:cNvPr id="9" name="Line Callout 1 8"/>
          <p:cNvSpPr/>
          <p:nvPr/>
        </p:nvSpPr>
        <p:spPr>
          <a:xfrm>
            <a:off x="5814732" y="4640056"/>
            <a:ext cx="2872068" cy="429669"/>
          </a:xfrm>
          <a:prstGeom prst="borderCallout1">
            <a:avLst>
              <a:gd name="adj1" fmla="val 18750"/>
              <a:gd name="adj2" fmla="val -8333"/>
              <a:gd name="adj3" fmla="val 30278"/>
              <a:gd name="adj4" fmla="val -275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funds the FCC</a:t>
            </a:r>
            <a:endParaRPr lang="en-US" dirty="0"/>
          </a:p>
        </p:txBody>
      </p:sp>
      <p:sp>
        <p:nvSpPr>
          <p:cNvPr id="10" name="Line Callout 1 9"/>
          <p:cNvSpPr/>
          <p:nvPr/>
        </p:nvSpPr>
        <p:spPr>
          <a:xfrm>
            <a:off x="5814732" y="5203401"/>
            <a:ext cx="2872068" cy="429669"/>
          </a:xfrm>
          <a:prstGeom prst="borderCallout1">
            <a:avLst>
              <a:gd name="adj1" fmla="val 18750"/>
              <a:gd name="adj2" fmla="val -8333"/>
              <a:gd name="adj3" fmla="val -56389"/>
              <a:gd name="adj4" fmla="val -2882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state video franchise (NJ)</a:t>
            </a:r>
            <a:endParaRPr lang="en-US" dirty="0"/>
          </a:p>
        </p:txBody>
      </p:sp>
      <p:sp>
        <p:nvSpPr>
          <p:cNvPr id="12" name="Line Callout 1 11"/>
          <p:cNvSpPr/>
          <p:nvPr/>
        </p:nvSpPr>
        <p:spPr>
          <a:xfrm>
            <a:off x="152778" y="3991151"/>
            <a:ext cx="1422745" cy="648905"/>
          </a:xfrm>
          <a:prstGeom prst="borderCallout1">
            <a:avLst>
              <a:gd name="adj1" fmla="val 44612"/>
              <a:gd name="adj2" fmla="val 103495"/>
              <a:gd name="adj3" fmla="val 85419"/>
              <a:gd name="adj4" fmla="val 115857"/>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400" dirty="0" smtClean="0"/>
              <a:t>Verizon long distance</a:t>
            </a:r>
            <a:endParaRPr lang="en-US" sz="1400" dirty="0"/>
          </a:p>
        </p:txBody>
      </p:sp>
      <p:sp>
        <p:nvSpPr>
          <p:cNvPr id="5" name="Date Placeholder 4"/>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867968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Universal Service Fund</a:t>
            </a:r>
            <a:endParaRPr lang="en-US" dirty="0"/>
          </a:p>
        </p:txBody>
      </p:sp>
      <p:pic>
        <p:nvPicPr>
          <p:cNvPr id="3" name="Picture 2"/>
          <p:cNvPicPr>
            <a:picLocks noChangeAspect="1"/>
          </p:cNvPicPr>
          <p:nvPr/>
        </p:nvPicPr>
        <p:blipFill>
          <a:blip r:embed="rId2"/>
          <a:stretch>
            <a:fillRect/>
          </a:stretch>
        </p:blipFill>
        <p:spPr>
          <a:xfrm>
            <a:off x="775088" y="2197641"/>
            <a:ext cx="5808257" cy="3902072"/>
          </a:xfrm>
          <a:prstGeom prst="rect">
            <a:avLst/>
          </a:prstGeom>
        </p:spPr>
      </p:pic>
      <p:sp>
        <p:nvSpPr>
          <p:cNvPr id="4" name="TextBox 3"/>
          <p:cNvSpPr txBox="1"/>
          <p:nvPr/>
        </p:nvSpPr>
        <p:spPr>
          <a:xfrm>
            <a:off x="6583345" y="3709124"/>
            <a:ext cx="2327305" cy="369332"/>
          </a:xfrm>
          <a:prstGeom prst="rect">
            <a:avLst/>
          </a:prstGeom>
          <a:noFill/>
        </p:spPr>
        <p:txBody>
          <a:bodyPr wrap="none" rtlCol="0">
            <a:spAutoFit/>
          </a:bodyPr>
          <a:lstStyle/>
          <a:p>
            <a:r>
              <a:rPr lang="en-US" dirty="0" smtClean="0"/>
              <a:t>$9.25 for low-income </a:t>
            </a:r>
            <a:endParaRPr lang="en-US" dirty="0"/>
          </a:p>
        </p:txBody>
      </p:sp>
      <p:sp>
        <p:nvSpPr>
          <p:cNvPr id="6" name="TextBox 5"/>
          <p:cNvSpPr txBox="1"/>
          <p:nvPr/>
        </p:nvSpPr>
        <p:spPr>
          <a:xfrm>
            <a:off x="6033967" y="3109505"/>
            <a:ext cx="1287995" cy="369332"/>
          </a:xfrm>
          <a:prstGeom prst="rect">
            <a:avLst/>
          </a:prstGeom>
          <a:noFill/>
        </p:spPr>
        <p:txBody>
          <a:bodyPr wrap="none" rtlCol="0">
            <a:spAutoFit/>
          </a:bodyPr>
          <a:lstStyle/>
          <a:p>
            <a:r>
              <a:rPr lang="en-US" dirty="0" smtClean="0"/>
              <a:t>rural areas</a:t>
            </a:r>
            <a:endParaRPr lang="en-US" dirty="0"/>
          </a:p>
        </p:txBody>
      </p:sp>
      <p:sp>
        <p:nvSpPr>
          <p:cNvPr id="5" name="Date Placeholder 4"/>
          <p:cNvSpPr>
            <a:spLocks noGrp="1"/>
          </p:cNvSpPr>
          <p:nvPr>
            <p:ph type="dt" sz="half" idx="10"/>
          </p:nvPr>
        </p:nvSpPr>
        <p:spPr/>
        <p:txBody>
          <a:bodyPr/>
          <a:lstStyle/>
          <a:p>
            <a:r>
              <a:rPr lang="en-US" smtClean="0"/>
              <a:t>11/17/14</a:t>
            </a:r>
            <a:endParaRPr lang="en-US"/>
          </a:p>
        </p:txBody>
      </p:sp>
      <p:sp>
        <p:nvSpPr>
          <p:cNvPr id="7" name="Footer Placeholder 6"/>
          <p:cNvSpPr>
            <a:spLocks noGrp="1"/>
          </p:cNvSpPr>
          <p:nvPr>
            <p:ph type="ftr" sz="quarter" idx="11"/>
          </p:nvPr>
        </p:nvSpPr>
        <p:spPr/>
        <p:txBody>
          <a:bodyPr/>
          <a:lstStyle/>
          <a:p>
            <a:r>
              <a:rPr lang="en-US" smtClean="0"/>
              <a:t>Dagstuhl 2014</a:t>
            </a:r>
            <a:endParaRPr lang="en-US"/>
          </a:p>
        </p:txBody>
      </p:sp>
      <p:sp>
        <p:nvSpPr>
          <p:cNvPr id="8" name="Slide Number Placeholder 7"/>
          <p:cNvSpPr>
            <a:spLocks noGrp="1"/>
          </p:cNvSpPr>
          <p:nvPr>
            <p:ph type="sldNum" sz="quarter" idx="12"/>
          </p:nvPr>
        </p:nvSpPr>
        <p:spPr/>
        <p:txBody>
          <a:bodyPr/>
          <a:lstStyle/>
          <a:p>
            <a:fld id="{1FF4360C-E43B-1840-BD98-03E3E99080E6}" type="slidenum">
              <a:rPr lang="en-US" smtClean="0"/>
              <a:t>36</a:t>
            </a:fld>
            <a:endParaRPr lang="en-US"/>
          </a:p>
        </p:txBody>
      </p:sp>
    </p:spTree>
    <p:extLst>
      <p:ext uri="{BB962C8B-B14F-4D97-AF65-F5344CB8AC3E}">
        <p14:creationId xmlns:p14="http://schemas.microsoft.com/office/powerpoint/2010/main" val="849686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service – recurring issues</a:t>
            </a:r>
            <a:endParaRPr lang="en-US" dirty="0"/>
          </a:p>
        </p:txBody>
      </p:sp>
      <p:sp>
        <p:nvSpPr>
          <p:cNvPr id="3" name="Content Placeholder 2"/>
          <p:cNvSpPr>
            <a:spLocks noGrp="1"/>
          </p:cNvSpPr>
          <p:nvPr>
            <p:ph idx="1"/>
          </p:nvPr>
        </p:nvSpPr>
        <p:spPr/>
        <p:txBody>
          <a:bodyPr/>
          <a:lstStyle/>
          <a:p>
            <a:r>
              <a:rPr lang="en-US" dirty="0" smtClean="0"/>
              <a:t>Who receives and for what?</a:t>
            </a:r>
          </a:p>
          <a:p>
            <a:pPr lvl="1"/>
            <a:r>
              <a:rPr lang="en-US" dirty="0" smtClean="0"/>
              <a:t>must be eligible telecommunications carrier (ETC)</a:t>
            </a:r>
          </a:p>
          <a:p>
            <a:r>
              <a:rPr lang="en-US" dirty="0" smtClean="0"/>
              <a:t>Who contributes (pays)?</a:t>
            </a:r>
          </a:p>
          <a:p>
            <a:r>
              <a:rPr lang="en-US" dirty="0" smtClean="0"/>
              <a:t>Relationship of universal service, local competition and access reform</a:t>
            </a:r>
          </a:p>
          <a:p>
            <a:r>
              <a:rPr lang="en-US" dirty="0" smtClean="0">
                <a:sym typeface="Wingdings"/>
              </a:rPr>
              <a:t> transition from voice support to broadband</a:t>
            </a:r>
          </a:p>
          <a:p>
            <a:pPr lvl="1"/>
            <a:r>
              <a:rPr lang="en-US" dirty="0" smtClean="0">
                <a:sym typeface="Wingdings"/>
              </a:rPr>
              <a:t>broadband: FCC currently 4 (down)/1 (up) Mb/s</a:t>
            </a:r>
          </a:p>
          <a:p>
            <a:pPr lvl="1"/>
            <a:r>
              <a:rPr lang="en-US" dirty="0" smtClean="0">
                <a:sym typeface="Wingdings"/>
              </a:rPr>
              <a:t>proposed: 10/1 Mb/s</a:t>
            </a:r>
            <a:endParaRPr lang="en-US" dirty="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37</a:t>
            </a:fld>
            <a:endParaRPr lang="en-US"/>
          </a:p>
        </p:txBody>
      </p:sp>
    </p:spTree>
    <p:extLst>
      <p:ext uri="{BB962C8B-B14F-4D97-AF65-F5344CB8AC3E}">
        <p14:creationId xmlns:p14="http://schemas.microsoft.com/office/powerpoint/2010/main" val="21990557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USF high-cost fund</a:t>
            </a:r>
            <a:endParaRPr lang="en-US" dirty="0"/>
          </a:p>
        </p:txBody>
      </p:sp>
      <p:sp>
        <p:nvSpPr>
          <p:cNvPr id="3" name="Date Placeholder 2"/>
          <p:cNvSpPr>
            <a:spLocks noGrp="1"/>
          </p:cNvSpPr>
          <p:nvPr>
            <p:ph type="dt" sz="half" idx="10"/>
          </p:nvPr>
        </p:nvSpPr>
        <p:spPr/>
        <p:txBody>
          <a:bodyPr/>
          <a:lstStyle/>
          <a:p>
            <a:r>
              <a:rPr lang="en-US" smtClean="0"/>
              <a:t>11/17/14</a:t>
            </a:r>
            <a:endParaRPr lang="en-US"/>
          </a:p>
        </p:txBody>
      </p:sp>
      <p:sp>
        <p:nvSpPr>
          <p:cNvPr id="4" name="Footer Placeholder 3"/>
          <p:cNvSpPr>
            <a:spLocks noGrp="1"/>
          </p:cNvSpPr>
          <p:nvPr>
            <p:ph type="ftr" sz="quarter" idx="11"/>
          </p:nvPr>
        </p:nvSpPr>
        <p:spPr/>
        <p:txBody>
          <a:bodyPr/>
          <a:lstStyle/>
          <a:p>
            <a:r>
              <a:rPr lang="en-US" smtClean="0"/>
              <a:t>Dagstuhl 2014</a:t>
            </a:r>
            <a:endParaRPr lang="en-US"/>
          </a:p>
        </p:txBody>
      </p:sp>
      <p:sp>
        <p:nvSpPr>
          <p:cNvPr id="5" name="Slide Number Placeholder 4"/>
          <p:cNvSpPr>
            <a:spLocks noGrp="1"/>
          </p:cNvSpPr>
          <p:nvPr>
            <p:ph type="sldNum" sz="quarter" idx="12"/>
          </p:nvPr>
        </p:nvSpPr>
        <p:spPr/>
        <p:txBody>
          <a:bodyPr/>
          <a:lstStyle/>
          <a:p>
            <a:fld id="{E551DD30-7F24-DC41-8A0E-9B222169C1E4}" type="slidenum">
              <a:rPr lang="en-US" smtClean="0"/>
              <a:t>38</a:t>
            </a:fld>
            <a:endParaRPr lang="en-US"/>
          </a:p>
        </p:txBody>
      </p:sp>
      <p:pic>
        <p:nvPicPr>
          <p:cNvPr id="6" name="Picture 5"/>
          <p:cNvPicPr>
            <a:picLocks noChangeAspect="1"/>
          </p:cNvPicPr>
          <p:nvPr/>
        </p:nvPicPr>
        <p:blipFill>
          <a:blip r:embed="rId2"/>
          <a:stretch>
            <a:fillRect/>
          </a:stretch>
        </p:blipFill>
        <p:spPr>
          <a:xfrm>
            <a:off x="2844800" y="1524000"/>
            <a:ext cx="3083209" cy="5191580"/>
          </a:xfrm>
          <a:prstGeom prst="rect">
            <a:avLst/>
          </a:prstGeom>
        </p:spPr>
      </p:pic>
    </p:spTree>
    <p:extLst>
      <p:ext uri="{BB962C8B-B14F-4D97-AF65-F5344CB8AC3E}">
        <p14:creationId xmlns:p14="http://schemas.microsoft.com/office/powerpoint/2010/main" val="24001162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models for high-cost support</a:t>
            </a:r>
            <a:endParaRPr lang="en-US" dirty="0"/>
          </a:p>
        </p:txBody>
      </p:sp>
      <p:sp>
        <p:nvSpPr>
          <p:cNvPr id="6" name="Content Placeholder 5"/>
          <p:cNvSpPr>
            <a:spLocks noGrp="1"/>
          </p:cNvSpPr>
          <p:nvPr>
            <p:ph idx="1"/>
          </p:nvPr>
        </p:nvSpPr>
        <p:spPr>
          <a:xfrm>
            <a:off x="457200" y="1600200"/>
            <a:ext cx="8229600" cy="2898621"/>
          </a:xfrm>
        </p:spPr>
        <p:txBody>
          <a:bodyPr>
            <a:normAutofit lnSpcReduction="10000"/>
          </a:bodyPr>
          <a:lstStyle/>
          <a:p>
            <a:r>
              <a:rPr lang="en-US" dirty="0" smtClean="0"/>
              <a:t>Old model: hard to tell how money is being spent</a:t>
            </a:r>
          </a:p>
          <a:p>
            <a:pPr lvl="1"/>
            <a:r>
              <a:rPr lang="en-US" dirty="0" smtClean="0"/>
              <a:t>little incentive to be cost-efficient</a:t>
            </a:r>
          </a:p>
          <a:p>
            <a:r>
              <a:rPr lang="en-US" dirty="0" smtClean="0"/>
              <a:t>Alternatives:</a:t>
            </a:r>
          </a:p>
          <a:p>
            <a:pPr lvl="1"/>
            <a:r>
              <a:rPr lang="en-US" dirty="0" smtClean="0"/>
              <a:t>vouchers </a:t>
            </a:r>
            <a:r>
              <a:rPr lang="en-US" dirty="0" smtClean="0">
                <a:sym typeface="Wingdings"/>
              </a:rPr>
              <a:t> demand aggregation (difficult in timing)</a:t>
            </a:r>
          </a:p>
          <a:p>
            <a:pPr lvl="1"/>
            <a:r>
              <a:rPr lang="en-US" dirty="0" smtClean="0">
                <a:sym typeface="Wingdings"/>
              </a:rPr>
              <a:t>model-based support (CAF)</a:t>
            </a:r>
          </a:p>
          <a:p>
            <a:pPr lvl="1"/>
            <a:r>
              <a:rPr lang="en-US" dirty="0" smtClean="0">
                <a:sym typeface="Wingdings"/>
              </a:rPr>
              <a:t>build support vs. operations support</a:t>
            </a:r>
          </a:p>
          <a:p>
            <a:pPr lvl="1"/>
            <a:r>
              <a:rPr lang="en-US" dirty="0" smtClean="0">
                <a:sym typeface="Wingdings"/>
              </a:rPr>
              <a:t>reverse auctions by lowest (relative or absolute) cost to serve</a:t>
            </a:r>
          </a:p>
          <a:p>
            <a:pPr lvl="2"/>
            <a:r>
              <a:rPr lang="en-US" dirty="0" smtClean="0">
                <a:sym typeface="Wingdings"/>
              </a:rPr>
              <a:t>$100M experiment ($75M for 100/25 Mb/s)</a:t>
            </a:r>
          </a:p>
          <a:p>
            <a:pPr lvl="1"/>
            <a:endParaRPr lang="en-US" dirty="0" smtClean="0"/>
          </a:p>
        </p:txBody>
      </p:sp>
      <p:sp>
        <p:nvSpPr>
          <p:cNvPr id="3" name="Date Placeholder 2"/>
          <p:cNvSpPr>
            <a:spLocks noGrp="1"/>
          </p:cNvSpPr>
          <p:nvPr>
            <p:ph type="dt" sz="half" idx="10"/>
          </p:nvPr>
        </p:nvSpPr>
        <p:spPr/>
        <p:txBody>
          <a:bodyPr/>
          <a:lstStyle/>
          <a:p>
            <a:r>
              <a:rPr lang="en-US" smtClean="0"/>
              <a:t>11/17/14</a:t>
            </a:r>
            <a:endParaRPr lang="en-US"/>
          </a:p>
        </p:txBody>
      </p:sp>
      <p:sp>
        <p:nvSpPr>
          <p:cNvPr id="4" name="Footer Placeholder 3"/>
          <p:cNvSpPr>
            <a:spLocks noGrp="1"/>
          </p:cNvSpPr>
          <p:nvPr>
            <p:ph type="ftr" sz="quarter" idx="11"/>
          </p:nvPr>
        </p:nvSpPr>
        <p:spPr/>
        <p:txBody>
          <a:bodyPr/>
          <a:lstStyle/>
          <a:p>
            <a:r>
              <a:rPr lang="en-US" smtClean="0"/>
              <a:t>Dagstuhl 2014</a:t>
            </a:r>
            <a:endParaRPr lang="en-US"/>
          </a:p>
        </p:txBody>
      </p:sp>
      <p:sp>
        <p:nvSpPr>
          <p:cNvPr id="5" name="Slide Number Placeholder 4"/>
          <p:cNvSpPr>
            <a:spLocks noGrp="1"/>
          </p:cNvSpPr>
          <p:nvPr>
            <p:ph type="sldNum" sz="quarter" idx="12"/>
          </p:nvPr>
        </p:nvSpPr>
        <p:spPr/>
        <p:txBody>
          <a:bodyPr/>
          <a:lstStyle/>
          <a:p>
            <a:fld id="{1FF4360C-E43B-1840-BD98-03E3E99080E6}" type="slidenum">
              <a:rPr lang="en-US" smtClean="0"/>
              <a:t>39</a:t>
            </a:fld>
            <a:endParaRPr lang="en-US"/>
          </a:p>
        </p:txBody>
      </p:sp>
      <p:pic>
        <p:nvPicPr>
          <p:cNvPr id="7" name="Picture 6"/>
          <p:cNvPicPr>
            <a:picLocks noChangeAspect="1"/>
          </p:cNvPicPr>
          <p:nvPr/>
        </p:nvPicPr>
        <p:blipFill>
          <a:blip r:embed="rId2"/>
          <a:stretch>
            <a:fillRect/>
          </a:stretch>
        </p:blipFill>
        <p:spPr>
          <a:xfrm>
            <a:off x="1562100" y="4638511"/>
            <a:ext cx="5981700" cy="812800"/>
          </a:xfrm>
          <a:prstGeom prst="rect">
            <a:avLst/>
          </a:prstGeom>
        </p:spPr>
        <p:style>
          <a:lnRef idx="1">
            <a:schemeClr val="accent1"/>
          </a:lnRef>
          <a:fillRef idx="2">
            <a:schemeClr val="accent1"/>
          </a:fillRef>
          <a:effectRef idx="1">
            <a:schemeClr val="accent1"/>
          </a:effectRef>
          <a:fontRef idx="minor">
            <a:schemeClr val="dk1"/>
          </a:fontRef>
        </p:style>
      </p:pic>
      <p:pic>
        <p:nvPicPr>
          <p:cNvPr id="8" name="Picture 7"/>
          <p:cNvPicPr>
            <a:picLocks noChangeAspect="1"/>
          </p:cNvPicPr>
          <p:nvPr/>
        </p:nvPicPr>
        <p:blipFill>
          <a:blip r:embed="rId3"/>
          <a:stretch>
            <a:fillRect/>
          </a:stretch>
        </p:blipFill>
        <p:spPr>
          <a:xfrm>
            <a:off x="1562100" y="5671655"/>
            <a:ext cx="5981700" cy="406400"/>
          </a:xfrm>
          <a:prstGeom prst="rect">
            <a:avLst/>
          </a:prstGeom>
        </p:spPr>
        <p:style>
          <a:lnRef idx="1">
            <a:schemeClr val="accent1"/>
          </a:lnRef>
          <a:fillRef idx="2">
            <a:schemeClr val="accent1"/>
          </a:fillRef>
          <a:effectRef idx="1">
            <a:schemeClr val="accent1"/>
          </a:effectRef>
          <a:fontRef idx="minor">
            <a:schemeClr val="dk1"/>
          </a:fontRef>
        </p:style>
      </p:pic>
      <p:sp>
        <p:nvSpPr>
          <p:cNvPr id="9" name="TextBox 8"/>
          <p:cNvSpPr txBox="1"/>
          <p:nvPr/>
        </p:nvSpPr>
        <p:spPr>
          <a:xfrm>
            <a:off x="213990" y="4638511"/>
            <a:ext cx="1219805" cy="369332"/>
          </a:xfrm>
          <a:prstGeom prst="rect">
            <a:avLst/>
          </a:prstGeom>
          <a:noFill/>
        </p:spPr>
        <p:txBody>
          <a:bodyPr wrap="none" rtlCol="0">
            <a:spAutoFit/>
          </a:bodyPr>
          <a:lstStyle/>
          <a:p>
            <a:r>
              <a:rPr lang="en-US" dirty="0" smtClean="0"/>
              <a:t>Nov. 2014</a:t>
            </a:r>
            <a:endParaRPr lang="en-US" dirty="0"/>
          </a:p>
        </p:txBody>
      </p:sp>
    </p:spTree>
    <p:extLst>
      <p:ext uri="{BB962C8B-B14F-4D97-AF65-F5344CB8AC3E}">
        <p14:creationId xmlns:p14="http://schemas.microsoft.com/office/powerpoint/2010/main" val="21951929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broadband adoption</a:t>
            </a:r>
            <a:endParaRPr lang="en-US" dirty="0"/>
          </a:p>
        </p:txBody>
      </p:sp>
      <p:pic>
        <p:nvPicPr>
          <p:cNvPr id="3" name="Picture 2"/>
          <p:cNvPicPr>
            <a:picLocks noChangeAspect="1"/>
          </p:cNvPicPr>
          <p:nvPr/>
        </p:nvPicPr>
        <p:blipFill>
          <a:blip r:embed="rId2"/>
          <a:stretch>
            <a:fillRect/>
          </a:stretch>
        </p:blipFill>
        <p:spPr>
          <a:xfrm>
            <a:off x="1186734" y="1702257"/>
            <a:ext cx="7154768" cy="4807110"/>
          </a:xfrm>
          <a:prstGeom prst="rect">
            <a:avLst/>
          </a:prstGeom>
        </p:spPr>
      </p:pic>
      <p:sp>
        <p:nvSpPr>
          <p:cNvPr id="4" name="TextBox 3"/>
          <p:cNvSpPr txBox="1"/>
          <p:nvPr/>
        </p:nvSpPr>
        <p:spPr>
          <a:xfrm>
            <a:off x="1298" y="6553981"/>
            <a:ext cx="911803" cy="276999"/>
          </a:xfrm>
          <a:prstGeom prst="rect">
            <a:avLst/>
          </a:prstGeom>
          <a:noFill/>
        </p:spPr>
        <p:txBody>
          <a:bodyPr wrap="none" rtlCol="0">
            <a:spAutoFit/>
          </a:bodyPr>
          <a:lstStyle/>
          <a:p>
            <a:r>
              <a:rPr lang="en-US" sz="1200" dirty="0" smtClean="0"/>
              <a:t>NTIA 2014</a:t>
            </a:r>
            <a:endParaRPr lang="en-US" sz="1200" dirty="0"/>
          </a:p>
        </p:txBody>
      </p:sp>
      <p:sp>
        <p:nvSpPr>
          <p:cNvPr id="5" name="Footer Placeholder 4"/>
          <p:cNvSpPr>
            <a:spLocks noGrp="1"/>
          </p:cNvSpPr>
          <p:nvPr>
            <p:ph type="ftr" sz="quarter" idx="11"/>
          </p:nvPr>
        </p:nvSpPr>
        <p:spPr/>
        <p:txBody>
          <a:bodyPr/>
          <a:lstStyle/>
          <a:p>
            <a:pPr algn="r"/>
            <a:r>
              <a:rPr lang="en-US" smtClean="0"/>
              <a:t>Dagstuhl 2014</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4</a:t>
            </a:fld>
            <a:endParaRPr lang="en-US"/>
          </a:p>
        </p:txBody>
      </p:sp>
      <p:sp>
        <p:nvSpPr>
          <p:cNvPr id="7" name="Date Placeholder 6"/>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33769744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Lifeline eligibility</a:t>
            </a:r>
            <a:endParaRPr lang="en-US" dirty="0"/>
          </a:p>
        </p:txBody>
      </p:sp>
      <p:sp>
        <p:nvSpPr>
          <p:cNvPr id="3" name="Content Placeholder 2"/>
          <p:cNvSpPr>
            <a:spLocks noGrp="1"/>
          </p:cNvSpPr>
          <p:nvPr>
            <p:ph idx="1"/>
          </p:nvPr>
        </p:nvSpPr>
        <p:spPr>
          <a:xfrm>
            <a:off x="457199" y="1600199"/>
            <a:ext cx="8047681" cy="2152423"/>
          </a:xfrm>
        </p:spPr>
        <p:txBody>
          <a:bodyPr>
            <a:normAutofit fontScale="70000" lnSpcReduction="20000"/>
          </a:bodyPr>
          <a:lstStyle/>
          <a:p>
            <a:r>
              <a:rPr lang="en-US" dirty="0" smtClean="0"/>
              <a:t>Medicaid</a:t>
            </a:r>
            <a:endParaRPr lang="en-US" dirty="0"/>
          </a:p>
          <a:p>
            <a:r>
              <a:rPr lang="en-US" dirty="0" smtClean="0"/>
              <a:t>Food </a:t>
            </a:r>
            <a:r>
              <a:rPr lang="en-US" dirty="0"/>
              <a:t>Stamps</a:t>
            </a:r>
          </a:p>
          <a:p>
            <a:r>
              <a:rPr lang="en-US" dirty="0" smtClean="0"/>
              <a:t>Supplemental </a:t>
            </a:r>
            <a:r>
              <a:rPr lang="en-US" dirty="0"/>
              <a:t>Security Income (SSI)</a:t>
            </a:r>
          </a:p>
          <a:p>
            <a:r>
              <a:rPr lang="en-US" dirty="0" smtClean="0"/>
              <a:t>Federal </a:t>
            </a:r>
            <a:r>
              <a:rPr lang="en-US" dirty="0"/>
              <a:t>Public Housing Assistance (Section 8)</a:t>
            </a:r>
          </a:p>
          <a:p>
            <a:r>
              <a:rPr lang="en-US" dirty="0" smtClean="0"/>
              <a:t>Low</a:t>
            </a:r>
            <a:r>
              <a:rPr lang="en-US" dirty="0"/>
              <a:t>-Income Home Energy Assistance Program (LIHEAP)</a:t>
            </a:r>
          </a:p>
          <a:p>
            <a:r>
              <a:rPr lang="en-US" dirty="0" smtClean="0"/>
              <a:t>Temporary </a:t>
            </a:r>
            <a:r>
              <a:rPr lang="en-US" dirty="0"/>
              <a:t>Assistance to Needy Families (TANF); or</a:t>
            </a:r>
          </a:p>
          <a:p>
            <a:r>
              <a:rPr lang="en-US" dirty="0" smtClean="0"/>
              <a:t>The </a:t>
            </a:r>
            <a:r>
              <a:rPr lang="en-US" dirty="0"/>
              <a:t>National School Lunch Program (Free Lunch Program</a:t>
            </a:r>
            <a:r>
              <a:rPr lang="en-US" dirty="0" smtClean="0"/>
              <a:t>)</a:t>
            </a:r>
          </a:p>
          <a:p>
            <a:r>
              <a:rPr lang="en-US" dirty="0" smtClean="0"/>
              <a:t>or 135 or 150% of poverty limit (2014: $23,850 for family of 4)</a:t>
            </a:r>
            <a:endParaRPr lang="en-US" dirty="0"/>
          </a:p>
        </p:txBody>
      </p:sp>
      <p:pic>
        <p:nvPicPr>
          <p:cNvPr id="5" name="Picture 4"/>
          <p:cNvPicPr>
            <a:picLocks noChangeAspect="1"/>
          </p:cNvPicPr>
          <p:nvPr/>
        </p:nvPicPr>
        <p:blipFill>
          <a:blip r:embed="rId3"/>
          <a:stretch>
            <a:fillRect/>
          </a:stretch>
        </p:blipFill>
        <p:spPr>
          <a:xfrm>
            <a:off x="1037420" y="3752623"/>
            <a:ext cx="6388100" cy="2895600"/>
          </a:xfrm>
          <a:prstGeom prst="rect">
            <a:avLst/>
          </a:prstGeom>
        </p:spPr>
      </p:pic>
      <p:sp>
        <p:nvSpPr>
          <p:cNvPr id="4" name="Date Placeholder 3"/>
          <p:cNvSpPr>
            <a:spLocks noGrp="1"/>
          </p:cNvSpPr>
          <p:nvPr>
            <p:ph type="dt" sz="half" idx="10"/>
          </p:nvPr>
        </p:nvSpPr>
        <p:spPr/>
        <p:txBody>
          <a:bodyPr/>
          <a:lstStyle/>
          <a:p>
            <a:r>
              <a:rPr lang="en-US" smtClean="0"/>
              <a:t>11/17/14</a:t>
            </a:r>
            <a:endParaRPr lang="en-US"/>
          </a:p>
        </p:txBody>
      </p:sp>
      <p:sp>
        <p:nvSpPr>
          <p:cNvPr id="6" name="Footer Placeholder 5"/>
          <p:cNvSpPr>
            <a:spLocks noGrp="1"/>
          </p:cNvSpPr>
          <p:nvPr>
            <p:ph type="ftr" sz="quarter" idx="11"/>
          </p:nvPr>
        </p:nvSpPr>
        <p:spPr/>
        <p:txBody>
          <a:bodyPr/>
          <a:lstStyle/>
          <a:p>
            <a:r>
              <a:rPr lang="en-US" smtClean="0"/>
              <a:t>Dagstuhl 2014</a:t>
            </a:r>
            <a:endParaRPr lang="en-US"/>
          </a:p>
        </p:txBody>
      </p:sp>
      <p:sp>
        <p:nvSpPr>
          <p:cNvPr id="7" name="Slide Number Placeholder 6"/>
          <p:cNvSpPr>
            <a:spLocks noGrp="1"/>
          </p:cNvSpPr>
          <p:nvPr>
            <p:ph type="sldNum" sz="quarter" idx="12"/>
          </p:nvPr>
        </p:nvSpPr>
        <p:spPr/>
        <p:txBody>
          <a:bodyPr/>
          <a:lstStyle/>
          <a:p>
            <a:fld id="{1FF4360C-E43B-1840-BD98-03E3E99080E6}" type="slidenum">
              <a:rPr lang="en-US" smtClean="0"/>
              <a:t>40</a:t>
            </a:fld>
            <a:endParaRPr lang="en-US"/>
          </a:p>
        </p:txBody>
      </p:sp>
    </p:spTree>
    <p:extLst>
      <p:ext uri="{BB962C8B-B14F-4D97-AF65-F5344CB8AC3E}">
        <p14:creationId xmlns:p14="http://schemas.microsoft.com/office/powerpoint/2010/main" val="14905653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Expanding Internet availability is not about cheap hardware or magic new hardware</a:t>
            </a:r>
          </a:p>
          <a:p>
            <a:r>
              <a:rPr lang="en-US" dirty="0" smtClean="0"/>
              <a:t>Separate solutions for affordability, availability and relevance</a:t>
            </a:r>
          </a:p>
          <a:p>
            <a:r>
              <a:rPr lang="en-US" dirty="0" smtClean="0"/>
              <a:t>Realistic expectations for not-quite-Internet solutions</a:t>
            </a:r>
          </a:p>
          <a:p>
            <a:pPr lvl="1"/>
            <a:r>
              <a:rPr lang="en-US" dirty="0" smtClean="0"/>
              <a:t>DTNs</a:t>
            </a:r>
          </a:p>
          <a:p>
            <a:pPr lvl="1"/>
            <a:r>
              <a:rPr lang="en-US" dirty="0" smtClean="0"/>
              <a:t>one-way satellite</a:t>
            </a:r>
          </a:p>
          <a:p>
            <a:pPr lvl="1"/>
            <a:r>
              <a:rPr lang="en-US" dirty="0" smtClean="0"/>
              <a:t>two-way satellite</a:t>
            </a:r>
          </a:p>
          <a:p>
            <a:r>
              <a:rPr lang="en-US" dirty="0" smtClean="0"/>
              <a:t>Can’t count on </a:t>
            </a:r>
            <a:r>
              <a:rPr lang="en-US" i="1" dirty="0" smtClean="0"/>
              <a:t>sustained</a:t>
            </a:r>
            <a:r>
              <a:rPr lang="en-US" dirty="0" smtClean="0"/>
              <a:t> volunteer labor for scalable solutions</a:t>
            </a:r>
          </a:p>
          <a:p>
            <a:pPr lvl="1"/>
            <a:r>
              <a:rPr lang="en-US" dirty="0" smtClean="0"/>
              <a:t>distinguish one-off “hero” experiments from country-wide approaches</a:t>
            </a:r>
          </a:p>
          <a:p>
            <a:endParaRPr lang="en-US" dirty="0" smtClean="0"/>
          </a:p>
        </p:txBody>
      </p:sp>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41</a:t>
            </a:fld>
            <a:endParaRPr lang="en-US"/>
          </a:p>
        </p:txBody>
      </p:sp>
    </p:spTree>
    <p:extLst>
      <p:ext uri="{BB962C8B-B14F-4D97-AF65-F5344CB8AC3E}">
        <p14:creationId xmlns:p14="http://schemas.microsoft.com/office/powerpoint/2010/main" val="121249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UK</a:t>
            </a:r>
            <a:endParaRPr lang="en-US" dirty="0"/>
          </a:p>
        </p:txBody>
      </p:sp>
      <p:sp>
        <p:nvSpPr>
          <p:cNvPr id="3" name="Date Placeholder 2"/>
          <p:cNvSpPr>
            <a:spLocks noGrp="1"/>
          </p:cNvSpPr>
          <p:nvPr>
            <p:ph type="dt" sz="half" idx="10"/>
          </p:nvPr>
        </p:nvSpPr>
        <p:spPr/>
        <p:txBody>
          <a:bodyPr/>
          <a:lstStyle/>
          <a:p>
            <a:r>
              <a:rPr lang="en-US" smtClean="0"/>
              <a:t>11/17/14</a:t>
            </a:r>
            <a:endParaRPr lang="en-US"/>
          </a:p>
        </p:txBody>
      </p:sp>
      <p:sp>
        <p:nvSpPr>
          <p:cNvPr id="4" name="Footer Placeholder 3"/>
          <p:cNvSpPr>
            <a:spLocks noGrp="1"/>
          </p:cNvSpPr>
          <p:nvPr>
            <p:ph type="ftr" sz="quarter" idx="11"/>
          </p:nvPr>
        </p:nvSpPr>
        <p:spPr/>
        <p:txBody>
          <a:bodyPr/>
          <a:lstStyle/>
          <a:p>
            <a:r>
              <a:rPr lang="en-US" smtClean="0"/>
              <a:t>Dagstuhl 2014</a:t>
            </a:r>
            <a:endParaRPr lang="en-US"/>
          </a:p>
        </p:txBody>
      </p:sp>
      <p:sp>
        <p:nvSpPr>
          <p:cNvPr id="5" name="Slide Number Placeholder 4"/>
          <p:cNvSpPr>
            <a:spLocks noGrp="1"/>
          </p:cNvSpPr>
          <p:nvPr>
            <p:ph type="sldNum" sz="quarter" idx="12"/>
          </p:nvPr>
        </p:nvSpPr>
        <p:spPr/>
        <p:txBody>
          <a:bodyPr/>
          <a:lstStyle/>
          <a:p>
            <a:fld id="{1FF4360C-E43B-1840-BD98-03E3E99080E6}" type="slidenum">
              <a:rPr lang="en-US" smtClean="0"/>
              <a:t>5</a:t>
            </a:fld>
            <a:endParaRPr lang="en-US"/>
          </a:p>
        </p:txBody>
      </p:sp>
      <p:pic>
        <p:nvPicPr>
          <p:cNvPr id="6" name="Picture 5"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14" y="1372335"/>
            <a:ext cx="8028609" cy="5123264"/>
          </a:xfrm>
          <a:prstGeom prst="rect">
            <a:avLst/>
          </a:prstGeom>
        </p:spPr>
      </p:pic>
      <p:sp>
        <p:nvSpPr>
          <p:cNvPr id="7" name="TextBox 6"/>
          <p:cNvSpPr txBox="1"/>
          <p:nvPr/>
        </p:nvSpPr>
        <p:spPr>
          <a:xfrm>
            <a:off x="457200" y="6592957"/>
            <a:ext cx="4455066" cy="253916"/>
          </a:xfrm>
          <a:prstGeom prst="rect">
            <a:avLst/>
          </a:prstGeom>
          <a:noFill/>
        </p:spPr>
        <p:txBody>
          <a:bodyPr wrap="none" rtlCol="0">
            <a:spAutoFit/>
          </a:bodyPr>
          <a:lstStyle/>
          <a:p>
            <a:r>
              <a:rPr lang="en-US" sz="1050" dirty="0"/>
              <a:t>http://</a:t>
            </a:r>
            <a:r>
              <a:rPr lang="en-US" sz="1050" dirty="0" err="1"/>
              <a:t>stakeholders.ofcom.org.uk</a:t>
            </a:r>
            <a:r>
              <a:rPr lang="en-US" sz="1050" dirty="0"/>
              <a:t>/binaries/research/</a:t>
            </a:r>
            <a:r>
              <a:rPr lang="en-US" sz="1050" dirty="0" err="1"/>
              <a:t>cmr</a:t>
            </a:r>
            <a:r>
              <a:rPr lang="en-US" sz="1050" dirty="0"/>
              <a:t>/cmr14/UK_4.pdf</a:t>
            </a:r>
          </a:p>
        </p:txBody>
      </p:sp>
    </p:spTree>
    <p:extLst>
      <p:ext uri="{BB962C8B-B14F-4D97-AF65-F5344CB8AC3E}">
        <p14:creationId xmlns:p14="http://schemas.microsoft.com/office/powerpoint/2010/main" val="317716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Non-adoption</a:t>
            </a:r>
            <a:endParaRPr lang="en-US" dirty="0"/>
          </a:p>
        </p:txBody>
      </p:sp>
      <p:pic>
        <p:nvPicPr>
          <p:cNvPr id="3" name="Picture 2"/>
          <p:cNvPicPr>
            <a:picLocks noChangeAspect="1"/>
          </p:cNvPicPr>
          <p:nvPr/>
        </p:nvPicPr>
        <p:blipFill>
          <a:blip r:embed="rId2"/>
          <a:stretch>
            <a:fillRect/>
          </a:stretch>
        </p:blipFill>
        <p:spPr>
          <a:xfrm>
            <a:off x="1498600" y="1868229"/>
            <a:ext cx="6146800" cy="4013200"/>
          </a:xfrm>
          <a:prstGeom prst="rect">
            <a:avLst/>
          </a:prstGeom>
        </p:spPr>
      </p:pic>
      <p:sp>
        <p:nvSpPr>
          <p:cNvPr id="4" name="TextBox 3"/>
          <p:cNvSpPr txBox="1"/>
          <p:nvPr/>
        </p:nvSpPr>
        <p:spPr>
          <a:xfrm>
            <a:off x="1298" y="6553981"/>
            <a:ext cx="911803" cy="276999"/>
          </a:xfrm>
          <a:prstGeom prst="rect">
            <a:avLst/>
          </a:prstGeom>
          <a:noFill/>
        </p:spPr>
        <p:txBody>
          <a:bodyPr wrap="none" rtlCol="0">
            <a:spAutoFit/>
          </a:bodyPr>
          <a:lstStyle/>
          <a:p>
            <a:r>
              <a:rPr lang="en-US" sz="1200" dirty="0" smtClean="0"/>
              <a:t>NTIA 2014</a:t>
            </a:r>
            <a:endParaRPr lang="en-US" sz="1200" dirty="0"/>
          </a:p>
        </p:txBody>
      </p:sp>
      <p:sp>
        <p:nvSpPr>
          <p:cNvPr id="5" name="Footer Placeholder 4"/>
          <p:cNvSpPr>
            <a:spLocks noGrp="1"/>
          </p:cNvSpPr>
          <p:nvPr>
            <p:ph type="ftr" sz="quarter" idx="11"/>
          </p:nvPr>
        </p:nvSpPr>
        <p:spPr/>
        <p:txBody>
          <a:bodyPr/>
          <a:lstStyle/>
          <a:p>
            <a:pPr algn="r"/>
            <a:r>
              <a:rPr lang="en-US" smtClean="0"/>
              <a:t>Dagstuhl 2014</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6</a:t>
            </a:fld>
            <a:endParaRPr lang="en-US"/>
          </a:p>
        </p:txBody>
      </p:sp>
      <p:sp>
        <p:nvSpPr>
          <p:cNvPr id="7" name="Date Placeholder 6"/>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9818147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corners</a:t>
            </a:r>
            <a:endParaRPr lang="en-US" dirty="0"/>
          </a:p>
        </p:txBody>
      </p:sp>
      <p:graphicFrame>
        <p:nvGraphicFramePr>
          <p:cNvPr id="3" name="Diagram 2"/>
          <p:cNvGraphicFramePr/>
          <p:nvPr>
            <p:extLst>
              <p:ext uri="{D42A27DB-BD31-4B8C-83A1-F6EECF244321}">
                <p14:modId xmlns:p14="http://schemas.microsoft.com/office/powerpoint/2010/main" val="1695568290"/>
              </p:ext>
            </p:extLst>
          </p:nvPr>
        </p:nvGraphicFramePr>
        <p:xfrm>
          <a:off x="751905" y="1397000"/>
          <a:ext cx="7435505" cy="4903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smtClean="0"/>
              <a:t>11/17/14</a:t>
            </a:r>
            <a:endParaRPr lang="en-US"/>
          </a:p>
        </p:txBody>
      </p:sp>
      <p:sp>
        <p:nvSpPr>
          <p:cNvPr id="5" name="Footer Placeholder 4"/>
          <p:cNvSpPr>
            <a:spLocks noGrp="1"/>
          </p:cNvSpPr>
          <p:nvPr>
            <p:ph type="ftr" sz="quarter" idx="11"/>
          </p:nvPr>
        </p:nvSpPr>
        <p:spPr/>
        <p:txBody>
          <a:bodyPr/>
          <a:lstStyle/>
          <a:p>
            <a:r>
              <a:rPr lang="en-US" smtClean="0"/>
              <a:t>Dagstuhl 2014</a:t>
            </a:r>
            <a:endParaRPr lang="en-US"/>
          </a:p>
        </p:txBody>
      </p:sp>
      <p:sp>
        <p:nvSpPr>
          <p:cNvPr id="6" name="Slide Number Placeholder 5"/>
          <p:cNvSpPr>
            <a:spLocks noGrp="1"/>
          </p:cNvSpPr>
          <p:nvPr>
            <p:ph type="sldNum" sz="quarter" idx="12"/>
          </p:nvPr>
        </p:nvSpPr>
        <p:spPr/>
        <p:txBody>
          <a:bodyPr/>
          <a:lstStyle/>
          <a:p>
            <a:fld id="{1FF4360C-E43B-1840-BD98-03E3E99080E6}" type="slidenum">
              <a:rPr lang="en-US" smtClean="0"/>
              <a:t>7</a:t>
            </a:fld>
            <a:endParaRPr lang="en-US"/>
          </a:p>
        </p:txBody>
      </p:sp>
    </p:spTree>
    <p:extLst>
      <p:ext uri="{BB962C8B-B14F-4D97-AF65-F5344CB8AC3E}">
        <p14:creationId xmlns:p14="http://schemas.microsoft.com/office/powerpoint/2010/main" val="38611224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65" y="609600"/>
            <a:ext cx="8229600" cy="990600"/>
          </a:xfrm>
        </p:spPr>
        <p:txBody>
          <a:bodyPr/>
          <a:lstStyle/>
          <a:p>
            <a:r>
              <a:rPr lang="en-US" dirty="0" smtClean="0"/>
              <a:t>Pattern 1: The dependency cycle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6668230"/>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Elbow Connector 6"/>
          <p:cNvCxnSpPr/>
          <p:nvPr/>
        </p:nvCxnSpPr>
        <p:spPr>
          <a:xfrm rot="16200000" flipH="1">
            <a:off x="4417392" y="2937565"/>
            <a:ext cx="1325217" cy="971826"/>
          </a:xfrm>
          <a:prstGeom prst="bentConnector3">
            <a:avLst>
              <a:gd name="adj1" fmla="val 99167"/>
            </a:avLst>
          </a:prstGeom>
          <a:ln w="38100" cmpd="sng">
            <a:headEnd type="triangle"/>
            <a:tailEnd type="none"/>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pPr algn="r"/>
            <a:r>
              <a:rPr lang="en-US" smtClean="0"/>
              <a:t>Dagstuhl 2014</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8</a:t>
            </a:fld>
            <a:endParaRPr lang="en-US"/>
          </a:p>
        </p:txBody>
      </p:sp>
      <p:sp>
        <p:nvSpPr>
          <p:cNvPr id="6" name="Date Placeholder 5"/>
          <p:cNvSpPr>
            <a:spLocks noGrp="1"/>
          </p:cNvSpPr>
          <p:nvPr>
            <p:ph type="dt" sz="half" idx="10"/>
          </p:nvPr>
        </p:nvSpPr>
        <p:spPr/>
        <p:txBody>
          <a:bodyPr/>
          <a:lstStyle/>
          <a:p>
            <a:r>
              <a:rPr lang="en-US" smtClean="0"/>
              <a:t>11/17/14</a:t>
            </a:r>
            <a:endParaRPr lang="en-US"/>
          </a:p>
        </p:txBody>
      </p:sp>
    </p:spTree>
    <p:extLst>
      <p:ext uri="{BB962C8B-B14F-4D97-AF65-F5344CB8AC3E}">
        <p14:creationId xmlns:p14="http://schemas.microsoft.com/office/powerpoint/2010/main" val="23226544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kind of Internet do we want?</a:t>
            </a:r>
            <a:endParaRPr lang="en-US" dirty="0"/>
          </a:p>
        </p:txBody>
      </p:sp>
      <p:cxnSp>
        <p:nvCxnSpPr>
          <p:cNvPr id="4" name="Straight Arrow Connector 3"/>
          <p:cNvCxnSpPr/>
          <p:nvPr/>
        </p:nvCxnSpPr>
        <p:spPr>
          <a:xfrm flipV="1">
            <a:off x="1136212" y="1587591"/>
            <a:ext cx="0" cy="42280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136212" y="5815611"/>
            <a:ext cx="75505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47060" y="6048740"/>
            <a:ext cx="1300356" cy="369332"/>
          </a:xfrm>
          <a:prstGeom prst="rect">
            <a:avLst/>
          </a:prstGeom>
          <a:noFill/>
        </p:spPr>
        <p:txBody>
          <a:bodyPr wrap="none" rtlCol="0">
            <a:spAutoFit/>
          </a:bodyPr>
          <a:lstStyle/>
          <a:p>
            <a:r>
              <a:rPr lang="en-US" dirty="0" smtClean="0"/>
              <a:t>replace TV</a:t>
            </a:r>
          </a:p>
        </p:txBody>
      </p:sp>
      <p:sp>
        <p:nvSpPr>
          <p:cNvPr id="8" name="TextBox 7"/>
          <p:cNvSpPr txBox="1"/>
          <p:nvPr/>
        </p:nvSpPr>
        <p:spPr>
          <a:xfrm>
            <a:off x="3787592" y="6048740"/>
            <a:ext cx="1852340" cy="646331"/>
          </a:xfrm>
          <a:prstGeom prst="rect">
            <a:avLst/>
          </a:prstGeom>
          <a:noFill/>
        </p:spPr>
        <p:txBody>
          <a:bodyPr wrap="none" rtlCol="0">
            <a:spAutoFit/>
          </a:bodyPr>
          <a:lstStyle/>
          <a:p>
            <a:r>
              <a:rPr lang="en-US" dirty="0" smtClean="0"/>
              <a:t>replace radio</a:t>
            </a:r>
          </a:p>
          <a:p>
            <a:r>
              <a:rPr lang="en-US" dirty="0" smtClean="0"/>
              <a:t>short-form video</a:t>
            </a:r>
            <a:endParaRPr lang="en-US" dirty="0"/>
          </a:p>
        </p:txBody>
      </p:sp>
      <p:sp>
        <p:nvSpPr>
          <p:cNvPr id="9" name="TextBox 8"/>
          <p:cNvSpPr txBox="1"/>
          <p:nvPr/>
        </p:nvSpPr>
        <p:spPr>
          <a:xfrm>
            <a:off x="2054129" y="4325369"/>
            <a:ext cx="980181"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100 MB</a:t>
            </a:r>
            <a:endParaRPr lang="en-US" dirty="0"/>
          </a:p>
        </p:txBody>
      </p:sp>
      <p:sp>
        <p:nvSpPr>
          <p:cNvPr id="10" name="TextBox 9"/>
          <p:cNvSpPr txBox="1"/>
          <p:nvPr/>
        </p:nvSpPr>
        <p:spPr>
          <a:xfrm>
            <a:off x="1136212" y="5169219"/>
            <a:ext cx="723425"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1 MB</a:t>
            </a:r>
            <a:endParaRPr lang="en-US" dirty="0"/>
          </a:p>
        </p:txBody>
      </p:sp>
      <p:sp>
        <p:nvSpPr>
          <p:cNvPr id="3" name="TextBox 2"/>
          <p:cNvSpPr txBox="1"/>
          <p:nvPr/>
        </p:nvSpPr>
        <p:spPr>
          <a:xfrm>
            <a:off x="207314" y="5132122"/>
            <a:ext cx="928898" cy="369332"/>
          </a:xfrm>
          <a:prstGeom prst="rect">
            <a:avLst/>
          </a:prstGeom>
          <a:noFill/>
        </p:spPr>
        <p:txBody>
          <a:bodyPr wrap="none" rtlCol="0">
            <a:spAutoFit/>
          </a:bodyPr>
          <a:lstStyle/>
          <a:p>
            <a:r>
              <a:rPr lang="en-US" dirty="0" smtClean="0"/>
              <a:t>10 kb/s</a:t>
            </a:r>
            <a:endParaRPr lang="en-US" dirty="0"/>
          </a:p>
        </p:txBody>
      </p:sp>
      <p:sp>
        <p:nvSpPr>
          <p:cNvPr id="11" name="TextBox 10"/>
          <p:cNvSpPr txBox="1"/>
          <p:nvPr/>
        </p:nvSpPr>
        <p:spPr>
          <a:xfrm>
            <a:off x="78936" y="4325369"/>
            <a:ext cx="1057276" cy="369332"/>
          </a:xfrm>
          <a:prstGeom prst="rect">
            <a:avLst/>
          </a:prstGeom>
          <a:noFill/>
        </p:spPr>
        <p:txBody>
          <a:bodyPr wrap="none" rtlCol="0">
            <a:spAutoFit/>
          </a:bodyPr>
          <a:lstStyle/>
          <a:p>
            <a:r>
              <a:rPr lang="en-US" dirty="0" smtClean="0"/>
              <a:t>100 kb/s</a:t>
            </a:r>
            <a:endParaRPr lang="en-US" dirty="0"/>
          </a:p>
        </p:txBody>
      </p:sp>
      <p:sp>
        <p:nvSpPr>
          <p:cNvPr id="12" name="TextBox 11"/>
          <p:cNvSpPr txBox="1"/>
          <p:nvPr/>
        </p:nvSpPr>
        <p:spPr>
          <a:xfrm>
            <a:off x="258823" y="3518618"/>
            <a:ext cx="877389" cy="369332"/>
          </a:xfrm>
          <a:prstGeom prst="rect">
            <a:avLst/>
          </a:prstGeom>
          <a:noFill/>
        </p:spPr>
        <p:txBody>
          <a:bodyPr wrap="none" rtlCol="0">
            <a:spAutoFit/>
          </a:bodyPr>
          <a:lstStyle/>
          <a:p>
            <a:r>
              <a:rPr lang="en-US" dirty="0" smtClean="0"/>
              <a:t>1 </a:t>
            </a:r>
            <a:r>
              <a:rPr lang="en-US" dirty="0"/>
              <a:t>M</a:t>
            </a:r>
            <a:r>
              <a:rPr lang="en-US" dirty="0" smtClean="0"/>
              <a:t>b/s</a:t>
            </a:r>
            <a:endParaRPr lang="en-US" dirty="0"/>
          </a:p>
        </p:txBody>
      </p:sp>
      <p:sp>
        <p:nvSpPr>
          <p:cNvPr id="13" name="TextBox 12"/>
          <p:cNvSpPr txBox="1"/>
          <p:nvPr/>
        </p:nvSpPr>
        <p:spPr>
          <a:xfrm>
            <a:off x="129063" y="2711867"/>
            <a:ext cx="1005767" cy="369332"/>
          </a:xfrm>
          <a:prstGeom prst="rect">
            <a:avLst/>
          </a:prstGeom>
          <a:noFill/>
        </p:spPr>
        <p:txBody>
          <a:bodyPr wrap="none" rtlCol="0">
            <a:spAutoFit/>
          </a:bodyPr>
          <a:lstStyle/>
          <a:p>
            <a:r>
              <a:rPr lang="en-US" dirty="0" smtClean="0"/>
              <a:t>10 Mb/s</a:t>
            </a:r>
            <a:endParaRPr lang="en-US" dirty="0"/>
          </a:p>
        </p:txBody>
      </p:sp>
      <p:sp>
        <p:nvSpPr>
          <p:cNvPr id="14" name="TextBox 13"/>
          <p:cNvSpPr txBox="1"/>
          <p:nvPr/>
        </p:nvSpPr>
        <p:spPr>
          <a:xfrm>
            <a:off x="2067" y="1905116"/>
            <a:ext cx="1134145" cy="369332"/>
          </a:xfrm>
          <a:prstGeom prst="rect">
            <a:avLst/>
          </a:prstGeom>
          <a:noFill/>
        </p:spPr>
        <p:txBody>
          <a:bodyPr wrap="none" rtlCol="0">
            <a:spAutoFit/>
          </a:bodyPr>
          <a:lstStyle/>
          <a:p>
            <a:r>
              <a:rPr lang="en-US" dirty="0" smtClean="0"/>
              <a:t>100 Mb/s</a:t>
            </a:r>
            <a:endParaRPr lang="en-US" dirty="0"/>
          </a:p>
        </p:txBody>
      </p:sp>
      <p:sp>
        <p:nvSpPr>
          <p:cNvPr id="15" name="TextBox 14"/>
          <p:cNvSpPr txBox="1"/>
          <p:nvPr/>
        </p:nvSpPr>
        <p:spPr>
          <a:xfrm>
            <a:off x="3034310" y="3518618"/>
            <a:ext cx="710689"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1 GB</a:t>
            </a:r>
            <a:endParaRPr lang="en-US" dirty="0"/>
          </a:p>
        </p:txBody>
      </p:sp>
      <p:sp>
        <p:nvSpPr>
          <p:cNvPr id="16" name="TextBox 15"/>
          <p:cNvSpPr txBox="1"/>
          <p:nvPr/>
        </p:nvSpPr>
        <p:spPr>
          <a:xfrm>
            <a:off x="5819932" y="2527201"/>
            <a:ext cx="967445"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a:t>1</a:t>
            </a:r>
            <a:r>
              <a:rPr lang="en-US" dirty="0" smtClean="0"/>
              <a:t>00 </a:t>
            </a:r>
            <a:r>
              <a:rPr lang="en-US" dirty="0"/>
              <a:t>G</a:t>
            </a:r>
            <a:r>
              <a:rPr lang="en-US" dirty="0" smtClean="0"/>
              <a:t>B</a:t>
            </a:r>
            <a:endParaRPr lang="en-US" dirty="0"/>
          </a:p>
        </p:txBody>
      </p:sp>
      <p:sp>
        <p:nvSpPr>
          <p:cNvPr id="17" name="TextBox 16"/>
          <p:cNvSpPr txBox="1"/>
          <p:nvPr/>
        </p:nvSpPr>
        <p:spPr>
          <a:xfrm>
            <a:off x="7722477" y="2301192"/>
            <a:ext cx="667971"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1 TB</a:t>
            </a:r>
            <a:endParaRPr lang="en-US" dirty="0"/>
          </a:p>
        </p:txBody>
      </p:sp>
      <p:sp>
        <p:nvSpPr>
          <p:cNvPr id="18" name="TextBox 17"/>
          <p:cNvSpPr txBox="1"/>
          <p:nvPr/>
        </p:nvSpPr>
        <p:spPr>
          <a:xfrm>
            <a:off x="3052463" y="6048740"/>
            <a:ext cx="620946" cy="646331"/>
          </a:xfrm>
          <a:prstGeom prst="rect">
            <a:avLst/>
          </a:prstGeom>
          <a:noFill/>
        </p:spPr>
        <p:txBody>
          <a:bodyPr wrap="none" rtlCol="0">
            <a:spAutoFit/>
          </a:bodyPr>
          <a:lstStyle/>
          <a:p>
            <a:r>
              <a:rPr lang="en-US" dirty="0" smtClean="0"/>
              <a:t>rich</a:t>
            </a:r>
          </a:p>
          <a:p>
            <a:r>
              <a:rPr lang="en-US" dirty="0" smtClean="0"/>
              <a:t>web</a:t>
            </a:r>
            <a:endParaRPr lang="en-US" dirty="0"/>
          </a:p>
        </p:txBody>
      </p:sp>
      <p:sp>
        <p:nvSpPr>
          <p:cNvPr id="19" name="TextBox 18"/>
          <p:cNvSpPr txBox="1"/>
          <p:nvPr/>
        </p:nvSpPr>
        <p:spPr>
          <a:xfrm>
            <a:off x="2054129" y="6048740"/>
            <a:ext cx="736274" cy="646331"/>
          </a:xfrm>
          <a:prstGeom prst="rect">
            <a:avLst/>
          </a:prstGeom>
          <a:noFill/>
        </p:spPr>
        <p:txBody>
          <a:bodyPr wrap="none" rtlCol="0">
            <a:spAutoFit/>
          </a:bodyPr>
          <a:lstStyle/>
          <a:p>
            <a:r>
              <a:rPr lang="en-US" dirty="0" smtClean="0"/>
              <a:t>text</a:t>
            </a:r>
          </a:p>
          <a:p>
            <a:r>
              <a:rPr lang="en-US" dirty="0" smtClean="0"/>
              <a:t>email</a:t>
            </a:r>
            <a:endParaRPr lang="en-US" dirty="0"/>
          </a:p>
        </p:txBody>
      </p:sp>
      <p:sp>
        <p:nvSpPr>
          <p:cNvPr id="20" name="TextBox 19"/>
          <p:cNvSpPr txBox="1"/>
          <p:nvPr/>
        </p:nvSpPr>
        <p:spPr>
          <a:xfrm>
            <a:off x="1136212" y="6048740"/>
            <a:ext cx="838616" cy="646331"/>
          </a:xfrm>
          <a:prstGeom prst="rect">
            <a:avLst/>
          </a:prstGeom>
          <a:noFill/>
        </p:spPr>
        <p:txBody>
          <a:bodyPr wrap="none" rtlCol="0">
            <a:spAutoFit/>
          </a:bodyPr>
          <a:lstStyle/>
          <a:p>
            <a:r>
              <a:rPr lang="en-US" dirty="0" smtClean="0"/>
              <a:t>msg.</a:t>
            </a:r>
          </a:p>
          <a:p>
            <a:r>
              <a:rPr lang="en-US" dirty="0" smtClean="0"/>
              <a:t>(SMS)</a:t>
            </a:r>
            <a:endParaRPr lang="en-US" dirty="0"/>
          </a:p>
        </p:txBody>
      </p:sp>
      <p:sp>
        <p:nvSpPr>
          <p:cNvPr id="21" name="TextBox 20"/>
          <p:cNvSpPr txBox="1"/>
          <p:nvPr/>
        </p:nvSpPr>
        <p:spPr>
          <a:xfrm>
            <a:off x="5712500" y="6042482"/>
            <a:ext cx="1396874" cy="369332"/>
          </a:xfrm>
          <a:prstGeom prst="rect">
            <a:avLst/>
          </a:prstGeom>
          <a:noFill/>
        </p:spPr>
        <p:txBody>
          <a:bodyPr wrap="none" rtlCol="0">
            <a:spAutoFit/>
          </a:bodyPr>
          <a:lstStyle/>
          <a:p>
            <a:r>
              <a:rPr lang="en-US" dirty="0" smtClean="0"/>
              <a:t>TV + SVOD</a:t>
            </a:r>
            <a:endParaRPr lang="en-US" dirty="0"/>
          </a:p>
        </p:txBody>
      </p:sp>
      <p:sp>
        <p:nvSpPr>
          <p:cNvPr id="22" name="TextBox 21"/>
          <p:cNvSpPr txBox="1"/>
          <p:nvPr/>
        </p:nvSpPr>
        <p:spPr>
          <a:xfrm>
            <a:off x="4376680" y="2845349"/>
            <a:ext cx="839067"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10 GB</a:t>
            </a:r>
            <a:endParaRPr lang="en-US" dirty="0"/>
          </a:p>
        </p:txBody>
      </p:sp>
      <p:sp>
        <p:nvSpPr>
          <p:cNvPr id="5" name="Date Placeholder 4"/>
          <p:cNvSpPr>
            <a:spLocks noGrp="1"/>
          </p:cNvSpPr>
          <p:nvPr>
            <p:ph type="dt" sz="half" idx="10"/>
          </p:nvPr>
        </p:nvSpPr>
        <p:spPr/>
        <p:txBody>
          <a:bodyPr/>
          <a:lstStyle/>
          <a:p>
            <a:r>
              <a:rPr lang="en-US" smtClean="0"/>
              <a:t>11/17/14</a:t>
            </a:r>
            <a:endParaRPr lang="en-US"/>
          </a:p>
        </p:txBody>
      </p:sp>
      <p:sp>
        <p:nvSpPr>
          <p:cNvPr id="23" name="Footer Placeholder 22"/>
          <p:cNvSpPr>
            <a:spLocks noGrp="1"/>
          </p:cNvSpPr>
          <p:nvPr>
            <p:ph type="ftr" sz="quarter" idx="11"/>
          </p:nvPr>
        </p:nvSpPr>
        <p:spPr/>
        <p:txBody>
          <a:bodyPr/>
          <a:lstStyle/>
          <a:p>
            <a:r>
              <a:rPr lang="en-US" smtClean="0"/>
              <a:t>Dagstuhl 2014</a:t>
            </a:r>
            <a:endParaRPr lang="en-US"/>
          </a:p>
        </p:txBody>
      </p:sp>
      <p:sp>
        <p:nvSpPr>
          <p:cNvPr id="24" name="Slide Number Placeholder 23"/>
          <p:cNvSpPr>
            <a:spLocks noGrp="1"/>
          </p:cNvSpPr>
          <p:nvPr>
            <p:ph type="sldNum" sz="quarter" idx="12"/>
          </p:nvPr>
        </p:nvSpPr>
        <p:spPr/>
        <p:txBody>
          <a:bodyPr/>
          <a:lstStyle/>
          <a:p>
            <a:fld id="{1FF4360C-E43B-1840-BD98-03E3E99080E6}" type="slidenum">
              <a:rPr lang="en-US" smtClean="0"/>
              <a:t>9</a:t>
            </a:fld>
            <a:endParaRPr lang="en-US"/>
          </a:p>
        </p:txBody>
      </p:sp>
      <p:pic>
        <p:nvPicPr>
          <p:cNvPr id="25" name="Picture 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454" y="1820148"/>
            <a:ext cx="1335023" cy="4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2" descr="BB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680" y="3214681"/>
            <a:ext cx="7715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136212" y="4799887"/>
            <a:ext cx="492593"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2G</a:t>
            </a:r>
            <a:endParaRPr lang="en-US" dirty="0"/>
          </a:p>
        </p:txBody>
      </p:sp>
      <p:sp>
        <p:nvSpPr>
          <p:cNvPr id="28" name="TextBox 27"/>
          <p:cNvSpPr txBox="1"/>
          <p:nvPr/>
        </p:nvSpPr>
        <p:spPr>
          <a:xfrm>
            <a:off x="2297810" y="3887950"/>
            <a:ext cx="492593"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3</a:t>
            </a:r>
            <a:r>
              <a:rPr lang="en-US" dirty="0" smtClean="0"/>
              <a:t>G</a:t>
            </a:r>
            <a:endParaRPr lang="en-US" dirty="0"/>
          </a:p>
        </p:txBody>
      </p:sp>
      <p:sp>
        <p:nvSpPr>
          <p:cNvPr id="29" name="TextBox 28"/>
          <p:cNvSpPr txBox="1"/>
          <p:nvPr/>
        </p:nvSpPr>
        <p:spPr>
          <a:xfrm>
            <a:off x="3787592" y="3030015"/>
            <a:ext cx="492593"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4</a:t>
            </a:r>
            <a:r>
              <a:rPr lang="en-US" dirty="0" smtClean="0"/>
              <a:t>G</a:t>
            </a:r>
            <a:endParaRPr lang="en-US" dirty="0"/>
          </a:p>
        </p:txBody>
      </p:sp>
      <p:pic>
        <p:nvPicPr>
          <p:cNvPr id="30" name="Picture 103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17" y="2275582"/>
            <a:ext cx="7651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04059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1525</TotalTime>
  <Words>2586</Words>
  <Application>Microsoft Macintosh PowerPoint</Application>
  <PresentationFormat>On-screen Show (4:3)</PresentationFormat>
  <Paragraphs>514</Paragraphs>
  <Slides>41</Slides>
  <Notes>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Clarity</vt:lpstr>
      <vt:lpstr>The Internet is a series of tubes</vt:lpstr>
      <vt:lpstr>The Internet – A series of tubes</vt:lpstr>
      <vt:lpstr>Overview</vt:lpstr>
      <vt:lpstr>US broadband adoption</vt:lpstr>
      <vt:lpstr>UK</vt:lpstr>
      <vt:lpstr>Non-adoption</vt:lpstr>
      <vt:lpstr>The three corners</vt:lpstr>
      <vt:lpstr>Pattern 1: The dependency cycle</vt:lpstr>
      <vt:lpstr>What kind of Internet do we want?</vt:lpstr>
      <vt:lpstr>building networks</vt:lpstr>
      <vt:lpstr>The great infrastructure</vt:lpstr>
      <vt:lpstr>Centralized vs. distributed infrastructure</vt:lpstr>
      <vt:lpstr>Broadband cost</vt:lpstr>
      <vt:lpstr>Broadband network cost - FTTP</vt:lpstr>
      <vt:lpstr>Broadband network cost – Fiber middle mile</vt:lpstr>
      <vt:lpstr>Middle mile cost example</vt:lpstr>
      <vt:lpstr>More fiber observations</vt:lpstr>
      <vt:lpstr>FTTH estimates</vt:lpstr>
      <vt:lpstr>FTTx cost vs. DSL</vt:lpstr>
      <vt:lpstr>Engineering and business opportunities</vt:lpstr>
      <vt:lpstr>Capital investment</vt:lpstr>
      <vt:lpstr>Network costs</vt:lpstr>
      <vt:lpstr>Bandwidth costs</vt:lpstr>
      <vt:lpstr>Transit prices</vt:lpstr>
      <vt:lpstr>cost recovery</vt:lpstr>
      <vt:lpstr>Consumer expenditures</vt:lpstr>
      <vt:lpstr>The value of bits</vt:lpstr>
      <vt:lpstr>The challenges of service differentiation</vt:lpstr>
      <vt:lpstr>The challenges of service differentiation</vt:lpstr>
      <vt:lpstr>Cable TV vs. Internet</vt:lpstr>
      <vt:lpstr>What about zero-rating?</vt:lpstr>
      <vt:lpstr>universal service</vt:lpstr>
      <vt:lpstr>Models</vt:lpstr>
      <vt:lpstr>Universal service – explicit and implicit subsidies</vt:lpstr>
      <vt:lpstr>Your phone/Internet bill</vt:lpstr>
      <vt:lpstr>US Universal Service Fund</vt:lpstr>
      <vt:lpstr>Universal service – recurring issues</vt:lpstr>
      <vt:lpstr>USF high-cost fund</vt:lpstr>
      <vt:lpstr>New models for high-cost support</vt:lpstr>
      <vt:lpstr>Lifeline eligibility</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Internet is a series of tubes</dc:title>
  <dc:creator>Henning Schulzrinne</dc:creator>
  <cp:lastModifiedBy>Henning Schulzrinne</cp:lastModifiedBy>
  <cp:revision>37</cp:revision>
  <dcterms:created xsi:type="dcterms:W3CDTF">2014-11-15T06:14:51Z</dcterms:created>
  <dcterms:modified xsi:type="dcterms:W3CDTF">2014-11-29T04:12:49Z</dcterms:modified>
</cp:coreProperties>
</file>