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21945600" cy="16459200"/>
  <p:notesSz cx="6858000" cy="9144000"/>
  <p:defaultTextStyle>
    <a:defPPr>
      <a:defRPr lang="en-US"/>
    </a:defPPr>
    <a:lvl1pPr marL="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83" autoAdjust="0"/>
  </p:normalViewPr>
  <p:slideViewPr>
    <p:cSldViewPr snapToGrid="0" snapToObjects="1">
      <p:cViewPr varScale="1">
        <p:scale>
          <a:sx n="63" d="100"/>
          <a:sy n="63" d="100"/>
        </p:scale>
        <p:origin x="-1224" y="-128"/>
      </p:cViewPr>
      <p:guideLst>
        <p:guide orient="horz" pos="5184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AAB7-DE54-9A40-97B9-0F86EFCC0B77}" type="datetimeFigureOut">
              <a:rPr lang="en-US" smtClean="0"/>
              <a:t>2/6/13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8A9A0-81D4-D143-85CF-6DB571DE7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9728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9456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9184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8912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8640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8368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8096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78240" algn="l" defTabSz="109728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2F6A-118B-4C5D-B8D9-99A8DA8B9C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113022"/>
            <a:ext cx="1865376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9326880"/>
            <a:ext cx="1536192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6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659132"/>
            <a:ext cx="493776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659132"/>
            <a:ext cx="1444752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562"/>
            <a:ext cx="18653760" cy="3268980"/>
          </a:xfrm>
        </p:spPr>
        <p:txBody>
          <a:bodyPr anchor="t"/>
          <a:lstStyle>
            <a:lvl1pPr algn="l">
              <a:defRPr sz="9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113"/>
            <a:ext cx="18653760" cy="3600449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3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3840481"/>
            <a:ext cx="9692640" cy="1086231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3840481"/>
            <a:ext cx="9692640" cy="1086231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6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3684272"/>
            <a:ext cx="9696451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5219701"/>
            <a:ext cx="9696451" cy="948309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3" y="3684272"/>
            <a:ext cx="9700260" cy="1535429"/>
          </a:xfrm>
        </p:spPr>
        <p:txBody>
          <a:bodyPr anchor="b"/>
          <a:lstStyle>
            <a:lvl1pPr marL="0" indent="0">
              <a:buNone/>
              <a:defRPr sz="580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00" b="1"/>
            </a:lvl3pPr>
            <a:lvl4pPr marL="3291840" indent="0">
              <a:buNone/>
              <a:defRPr sz="3800" b="1"/>
            </a:lvl4pPr>
            <a:lvl5pPr marL="4389120" indent="0">
              <a:buNone/>
              <a:defRPr sz="3800" b="1"/>
            </a:lvl5pPr>
            <a:lvl6pPr marL="5486400" indent="0">
              <a:buNone/>
              <a:defRPr sz="3800" b="1"/>
            </a:lvl6pPr>
            <a:lvl7pPr marL="6583680" indent="0">
              <a:buNone/>
              <a:defRPr sz="3800" b="1"/>
            </a:lvl7pPr>
            <a:lvl8pPr marL="7680960" indent="0">
              <a:buNone/>
              <a:defRPr sz="3800" b="1"/>
            </a:lvl8pPr>
            <a:lvl9pPr marL="877824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3" y="5219701"/>
            <a:ext cx="9700260" cy="9483092"/>
          </a:xfrm>
        </p:spPr>
        <p:txBody>
          <a:bodyPr/>
          <a:lstStyle>
            <a:lvl1pPr>
              <a:defRPr sz="58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3" y="655320"/>
            <a:ext cx="7219951" cy="278892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655321"/>
            <a:ext cx="12268200" cy="14047472"/>
          </a:xfrm>
        </p:spPr>
        <p:txBody>
          <a:bodyPr/>
          <a:lstStyle>
            <a:lvl1pPr>
              <a:defRPr sz="7700"/>
            </a:lvl1pPr>
            <a:lvl2pPr>
              <a:defRPr sz="6700"/>
            </a:lvl2pPr>
            <a:lvl3pPr>
              <a:defRPr sz="58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3" y="3444241"/>
            <a:ext cx="7219951" cy="11258552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1521441"/>
            <a:ext cx="13167360" cy="1360172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70660"/>
            <a:ext cx="13167360" cy="9875520"/>
          </a:xfrm>
        </p:spPr>
        <p:txBody>
          <a:bodyPr/>
          <a:lstStyle>
            <a:lvl1pPr marL="0" indent="0">
              <a:buNone/>
              <a:defRPr sz="7700"/>
            </a:lvl1pPr>
            <a:lvl2pPr marL="1097280" indent="0">
              <a:buNone/>
              <a:defRPr sz="6700"/>
            </a:lvl2pPr>
            <a:lvl3pPr marL="2194560" indent="0">
              <a:buNone/>
              <a:defRPr sz="580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2881612"/>
            <a:ext cx="13167360" cy="1931669"/>
          </a:xfrm>
        </p:spPr>
        <p:txBody>
          <a:bodyPr/>
          <a:lstStyle>
            <a:lvl1pPr marL="0" indent="0">
              <a:buNone/>
              <a:defRPr sz="3400"/>
            </a:lvl1pPr>
            <a:lvl2pPr marL="1097280" indent="0">
              <a:buNone/>
              <a:defRPr sz="2900"/>
            </a:lvl2pPr>
            <a:lvl3pPr marL="2194560" indent="0">
              <a:buNone/>
              <a:defRPr sz="2400"/>
            </a:lvl3pPr>
            <a:lvl4pPr marL="3291840" indent="0">
              <a:buNone/>
              <a:defRPr sz="2200"/>
            </a:lvl4pPr>
            <a:lvl5pPr marL="4389120" indent="0">
              <a:buNone/>
              <a:defRPr sz="2200"/>
            </a:lvl5pPr>
            <a:lvl6pPr marL="5486400" indent="0">
              <a:buNone/>
              <a:defRPr sz="2200"/>
            </a:lvl6pPr>
            <a:lvl7pPr marL="6583680" indent="0">
              <a:buNone/>
              <a:defRPr sz="2200"/>
            </a:lvl7pPr>
            <a:lvl8pPr marL="7680960" indent="0">
              <a:buNone/>
              <a:defRPr sz="2200"/>
            </a:lvl8pPr>
            <a:lvl9pPr marL="8778240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1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59132"/>
            <a:ext cx="19751040" cy="2743200"/>
          </a:xfrm>
          <a:prstGeom prst="rect">
            <a:avLst/>
          </a:prstGeom>
        </p:spPr>
        <p:txBody>
          <a:bodyPr vert="horz" lIns="219456" tIns="109728" rIns="219456" bIns="1097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840481"/>
            <a:ext cx="19751040" cy="10862312"/>
          </a:xfrm>
          <a:prstGeom prst="rect">
            <a:avLst/>
          </a:prstGeom>
        </p:spPr>
        <p:txBody>
          <a:bodyPr vert="horz" lIns="219456" tIns="109728" rIns="219456" bIns="1097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5255242"/>
            <a:ext cx="51206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0403-E8BC-0A4C-A229-FF0412628AB9}" type="datetimeFigureOut">
              <a:rPr lang="en-US" smtClean="0"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5255242"/>
            <a:ext cx="69494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5255242"/>
            <a:ext cx="5120640" cy="876300"/>
          </a:xfrm>
          <a:prstGeom prst="rect">
            <a:avLst/>
          </a:prstGeom>
        </p:spPr>
        <p:txBody>
          <a:bodyPr vert="horz" lIns="219456" tIns="109728" rIns="219456" bIns="109728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C601-C195-FD45-AD69-6B9FEEDDC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1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109728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685800" algn="l" defTabSz="1097280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1097280" rtl="0" eaLnBrk="1" latinLnBrk="0" hangingPunct="1">
        <a:spcBef>
          <a:spcPct val="20000"/>
        </a:spcBef>
        <a:buFont typeface="Arial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1097280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1097280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../media/image4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31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" y="1773925"/>
            <a:ext cx="9746422" cy="12995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bsl-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07" y="1970838"/>
            <a:ext cx="9412373" cy="2890556"/>
          </a:xfrm>
          <a:prstGeom prst="rect">
            <a:avLst/>
          </a:prstGeom>
        </p:spPr>
      </p:pic>
      <p:pic>
        <p:nvPicPr>
          <p:cNvPr id="11" name="Picture 10" descr="bsl-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604" y="6495110"/>
            <a:ext cx="9390476" cy="3316405"/>
          </a:xfrm>
          <a:prstGeom prst="rect">
            <a:avLst/>
          </a:prstGeom>
        </p:spPr>
      </p:pic>
      <p:pic>
        <p:nvPicPr>
          <p:cNvPr id="12" name="Picture 11" descr="bsl-c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962" y="11627918"/>
            <a:ext cx="9416118" cy="2886167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6750695" y="5343150"/>
            <a:ext cx="700683" cy="126145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6750695" y="10235080"/>
            <a:ext cx="700683" cy="126145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384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8047" y="1140205"/>
            <a:ext cx="8960997" cy="5130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19456" tIns="109728" rIns="219456" bIns="109728" rtlCol="0">
            <a:spAutoFit/>
          </a:bodyPr>
          <a:lstStyle/>
          <a:p>
            <a:r>
              <a:rPr lang="en-US" sz="2900" b="1" dirty="0" smtClean="0"/>
              <a:t>Floor Localization</a:t>
            </a:r>
          </a:p>
          <a:p>
            <a:r>
              <a:rPr lang="en-US" sz="2900" dirty="0" smtClean="0"/>
              <a:t>A person’s movement on a stairway is captured by a smartphone’s accelerometer and analyzed to determine how many floors the person has </a:t>
            </a:r>
            <a:r>
              <a:rPr lang="en-US" sz="2900" dirty="0" smtClean="0"/>
              <a:t>traveled on </a:t>
            </a:r>
            <a:r>
              <a:rPr lang="en-US" sz="2900" dirty="0" smtClean="0"/>
              <a:t>the stairway. The example shows the vertical acceleration, the magnitude spectrogram, and the power level of human walking in 0.5-2Hz when a person walks down four floors passing by eight landings</a:t>
            </a:r>
            <a:r>
              <a:rPr lang="en-US" sz="2900" dirty="0" smtClean="0"/>
              <a:t>. </a:t>
            </a:r>
            <a:r>
              <a:rPr lang="en-US" sz="2900" dirty="0" smtClean="0"/>
              <a:t>The system counts dips in the power level to calculate the traveled floors.</a:t>
            </a:r>
          </a:p>
          <a:p>
            <a:endParaRPr lang="en-US" sz="2900" dirty="0"/>
          </a:p>
          <a:p>
            <a:r>
              <a:rPr lang="en-US" sz="2900" dirty="0"/>
              <a:t>Internet Real Time Lab (</a:t>
            </a:r>
            <a:r>
              <a:rPr lang="en-US" sz="2900" dirty="0" smtClean="0"/>
              <a:t>2012)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5400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85</Words>
  <Application>Microsoft Macintosh PowerPoint</Application>
  <PresentationFormat>Custom</PresentationFormat>
  <Paragraphs>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Wonsang Song</dc:creator>
  <cp:lastModifiedBy>Wonsang Song</cp:lastModifiedBy>
  <cp:revision>15</cp:revision>
  <dcterms:created xsi:type="dcterms:W3CDTF">2013-02-05T20:13:43Z</dcterms:created>
  <dcterms:modified xsi:type="dcterms:W3CDTF">2013-02-06T18:40:54Z</dcterms:modified>
</cp:coreProperties>
</file>