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embeddings/oleObject1.bin" ContentType="application/vnd.openxmlformats-officedocument.oleObject"/>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2" r:id="rId1"/>
    <p:sldMasterId id="2147483719" r:id="rId2"/>
  </p:sldMasterIdLst>
  <p:notesMasterIdLst>
    <p:notesMasterId r:id="rId81"/>
  </p:notesMasterIdLst>
  <p:sldIdLst>
    <p:sldId id="256" r:id="rId3"/>
    <p:sldId id="314" r:id="rId4"/>
    <p:sldId id="315" r:id="rId5"/>
    <p:sldId id="316" r:id="rId6"/>
    <p:sldId id="317" r:id="rId7"/>
    <p:sldId id="318" r:id="rId8"/>
    <p:sldId id="319" r:id="rId9"/>
    <p:sldId id="323" r:id="rId10"/>
    <p:sldId id="320" r:id="rId11"/>
    <p:sldId id="321" r:id="rId12"/>
    <p:sldId id="322" r:id="rId13"/>
    <p:sldId id="258" r:id="rId14"/>
    <p:sldId id="324" r:id="rId15"/>
    <p:sldId id="259" r:id="rId16"/>
    <p:sldId id="257" r:id="rId17"/>
    <p:sldId id="325" r:id="rId18"/>
    <p:sldId id="340" r:id="rId19"/>
    <p:sldId id="341" r:id="rId20"/>
    <p:sldId id="342" r:id="rId21"/>
    <p:sldId id="326" r:id="rId22"/>
    <p:sldId id="335" r:id="rId23"/>
    <p:sldId id="336" r:id="rId24"/>
    <p:sldId id="327" r:id="rId25"/>
    <p:sldId id="300" r:id="rId26"/>
    <p:sldId id="301" r:id="rId27"/>
    <p:sldId id="260" r:id="rId28"/>
    <p:sldId id="299" r:id="rId29"/>
    <p:sldId id="329" r:id="rId30"/>
    <p:sldId id="330" r:id="rId31"/>
    <p:sldId id="331" r:id="rId32"/>
    <p:sldId id="304" r:id="rId33"/>
    <p:sldId id="303" r:id="rId34"/>
    <p:sldId id="305" r:id="rId35"/>
    <p:sldId id="306" r:id="rId36"/>
    <p:sldId id="308" r:id="rId37"/>
    <p:sldId id="338" r:id="rId38"/>
    <p:sldId id="339" r:id="rId39"/>
    <p:sldId id="337" r:id="rId40"/>
    <p:sldId id="264" r:id="rId41"/>
    <p:sldId id="261" r:id="rId42"/>
    <p:sldId id="332" r:id="rId43"/>
    <p:sldId id="297" r:id="rId44"/>
    <p:sldId id="298" r:id="rId45"/>
    <p:sldId id="333" r:id="rId46"/>
    <p:sldId id="334" r:id="rId47"/>
    <p:sldId id="263" r:id="rId48"/>
    <p:sldId id="265" r:id="rId49"/>
    <p:sldId id="343" r:id="rId50"/>
    <p:sldId id="266" r:id="rId51"/>
    <p:sldId id="267" r:id="rId52"/>
    <p:sldId id="296" r:id="rId53"/>
    <p:sldId id="344" r:id="rId54"/>
    <p:sldId id="268" r:id="rId55"/>
    <p:sldId id="346" r:id="rId56"/>
    <p:sldId id="269" r:id="rId57"/>
    <p:sldId id="294" r:id="rId58"/>
    <p:sldId id="295" r:id="rId59"/>
    <p:sldId id="345" r:id="rId60"/>
    <p:sldId id="270" r:id="rId61"/>
    <p:sldId id="328" r:id="rId62"/>
    <p:sldId id="271" r:id="rId63"/>
    <p:sldId id="273" r:id="rId64"/>
    <p:sldId id="274" r:id="rId65"/>
    <p:sldId id="276" r:id="rId66"/>
    <p:sldId id="277" r:id="rId67"/>
    <p:sldId id="278" r:id="rId68"/>
    <p:sldId id="286" r:id="rId69"/>
    <p:sldId id="287" r:id="rId70"/>
    <p:sldId id="288" r:id="rId71"/>
    <p:sldId id="289" r:id="rId72"/>
    <p:sldId id="290" r:id="rId73"/>
    <p:sldId id="292" r:id="rId74"/>
    <p:sldId id="309" r:id="rId75"/>
    <p:sldId id="310" r:id="rId76"/>
    <p:sldId id="311" r:id="rId77"/>
    <p:sldId id="312" r:id="rId78"/>
    <p:sldId id="313" r:id="rId79"/>
    <p:sldId id="302" r:id="rId8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525" autoAdjust="0"/>
  </p:normalViewPr>
  <p:slideViewPr>
    <p:cSldViewPr snapToGrid="0" snapToObjects="1">
      <p:cViewPr varScale="1">
        <p:scale>
          <a:sx n="97" d="100"/>
          <a:sy n="97" d="100"/>
        </p:scale>
        <p:origin x="-57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80" Type="http://schemas.openxmlformats.org/officeDocument/2006/relationships/slide" Target="slides/slide78.xml"/><Relationship Id="rId81" Type="http://schemas.openxmlformats.org/officeDocument/2006/relationships/notesMaster" Target="notesMasters/notesMaster1.xml"/><Relationship Id="rId82" Type="http://schemas.openxmlformats.org/officeDocument/2006/relationships/printerSettings" Target="printerSettings/printerSettings1.bin"/><Relationship Id="rId83" Type="http://schemas.openxmlformats.org/officeDocument/2006/relationships/presProps" Target="presProps.xml"/><Relationship Id="rId84" Type="http://schemas.openxmlformats.org/officeDocument/2006/relationships/viewProps" Target="viewProps.xml"/><Relationship Id="rId85" Type="http://schemas.openxmlformats.org/officeDocument/2006/relationships/theme" Target="theme/theme1.xml"/><Relationship Id="rId8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Documents%20and%20Settings\flynn\Local%20Settings\Temp\wzb267\SA_Index.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0817192953973537"/>
          <c:w val="1.0"/>
          <c:h val="0.97641881105068"/>
        </c:manualLayout>
      </c:layout>
      <c:pieChart>
        <c:varyColors val="1"/>
        <c:ser>
          <c:idx val="0"/>
          <c:order val="0"/>
          <c:tx>
            <c:strRef>
              <c:f>Sheet1!$A$2</c:f>
              <c:strCache>
                <c:ptCount val="1"/>
                <c:pt idx="0">
                  <c:v>Count</c:v>
                </c:pt>
              </c:strCache>
            </c:strRef>
          </c:tx>
          <c:spPr>
            <a:solidFill>
              <a:srgbClr val="63AAFE"/>
            </a:solidFill>
            <a:ln w="13390">
              <a:noFill/>
              <a:prstDash val="solid"/>
            </a:ln>
            <a:effectLst>
              <a:outerShdw blurRad="50800" dist="38100" dir="2700000" algn="tl" rotWithShape="0">
                <a:srgbClr val="000000">
                  <a:alpha val="43000"/>
                </a:srgbClr>
              </a:outerShdw>
            </a:effectLst>
          </c:spPr>
          <c:dPt>
            <c:idx val="1"/>
            <c:bubble3D val="0"/>
            <c:spPr>
              <a:solidFill>
                <a:srgbClr val="DD2D32"/>
              </a:solidFill>
              <a:ln w="13390">
                <a:noFill/>
                <a:prstDash val="solid"/>
              </a:ln>
              <a:effectLst>
                <a:outerShdw blurRad="50800" dist="38100" dir="2700000" algn="tl" rotWithShape="0">
                  <a:srgbClr val="000000">
                    <a:alpha val="43000"/>
                  </a:srgbClr>
                </a:outerShdw>
              </a:effectLst>
            </c:spPr>
          </c:dPt>
          <c:dPt>
            <c:idx val="2"/>
            <c:bubble3D val="0"/>
            <c:spPr>
              <a:solidFill>
                <a:srgbClr val="993300"/>
              </a:solidFill>
              <a:ln w="13390">
                <a:noFill/>
                <a:prstDash val="solid"/>
              </a:ln>
              <a:effectLst>
                <a:outerShdw blurRad="50800" dist="38100" dir="2700000" algn="tl" rotWithShape="0">
                  <a:srgbClr val="000000">
                    <a:alpha val="43000"/>
                  </a:srgbClr>
                </a:outerShdw>
              </a:effectLst>
            </c:spPr>
          </c:dPt>
          <c:dPt>
            <c:idx val="3"/>
            <c:bubble3D val="0"/>
            <c:spPr>
              <a:solidFill>
                <a:srgbClr val="4EE257"/>
              </a:solidFill>
              <a:ln w="13390">
                <a:noFill/>
                <a:prstDash val="solid"/>
              </a:ln>
              <a:effectLst>
                <a:outerShdw blurRad="50800" dist="38100" dir="2700000" algn="tl" rotWithShape="0">
                  <a:srgbClr val="000000">
                    <a:alpha val="43000"/>
                  </a:srgbClr>
                </a:outerShdw>
              </a:effectLst>
            </c:spPr>
          </c:dPt>
          <c:dPt>
            <c:idx val="4"/>
            <c:bubble3D val="0"/>
            <c:spPr>
              <a:solidFill>
                <a:srgbClr val="6711FF"/>
              </a:solidFill>
              <a:ln w="13390">
                <a:noFill/>
                <a:prstDash val="solid"/>
              </a:ln>
              <a:effectLst>
                <a:outerShdw blurRad="50800" dist="38100" dir="2700000" algn="tl" rotWithShape="0">
                  <a:srgbClr val="000000">
                    <a:alpha val="43000"/>
                  </a:srgbClr>
                </a:outerShdw>
              </a:effectLst>
            </c:spPr>
          </c:dPt>
          <c:dPt>
            <c:idx val="5"/>
            <c:bubble3D val="0"/>
            <c:spPr>
              <a:solidFill>
                <a:srgbClr val="FEA746"/>
              </a:solidFill>
              <a:ln w="13390">
                <a:noFill/>
                <a:prstDash val="solid"/>
              </a:ln>
              <a:effectLst>
                <a:outerShdw blurRad="50800" dist="38100" dir="2700000" algn="tl" rotWithShape="0">
                  <a:srgbClr val="000000">
                    <a:alpha val="43000"/>
                  </a:srgbClr>
                </a:outerShdw>
              </a:effectLst>
            </c:spPr>
          </c:dPt>
          <c:dPt>
            <c:idx val="6"/>
            <c:bubble3D val="0"/>
            <c:spPr>
              <a:solidFill>
                <a:srgbClr val="865357"/>
              </a:solidFill>
              <a:ln w="13390">
                <a:noFill/>
                <a:prstDash val="solid"/>
              </a:ln>
              <a:effectLst>
                <a:outerShdw blurRad="50800" dist="38100" dir="2700000" algn="tl" rotWithShape="0">
                  <a:srgbClr val="000000">
                    <a:alpha val="43000"/>
                  </a:srgbClr>
                </a:outerShdw>
              </a:effectLst>
            </c:spPr>
          </c:dPt>
          <c:dPt>
            <c:idx val="7"/>
            <c:bubble3D val="0"/>
            <c:spPr>
              <a:solidFill>
                <a:srgbClr val="FFF58C"/>
              </a:solidFill>
              <a:ln w="13390">
                <a:noFill/>
                <a:prstDash val="solid"/>
              </a:ln>
              <a:effectLst>
                <a:outerShdw blurRad="50800" dist="38100" dir="2700000" algn="tl" rotWithShape="0">
                  <a:srgbClr val="000000">
                    <a:alpha val="43000"/>
                  </a:srgbClr>
                </a:outerShdw>
              </a:effectLst>
            </c:spPr>
          </c:dPt>
          <c:dPt>
            <c:idx val="8"/>
            <c:bubble3D val="0"/>
            <c:spPr>
              <a:solidFill>
                <a:srgbClr val="00CCFF"/>
              </a:solidFill>
              <a:ln w="13390">
                <a:noFill/>
                <a:prstDash val="solid"/>
              </a:ln>
              <a:effectLst>
                <a:outerShdw blurRad="50800" dist="38100" dir="2700000" algn="tl" rotWithShape="0">
                  <a:srgbClr val="000000">
                    <a:alpha val="43000"/>
                  </a:srgbClr>
                </a:outerShdw>
              </a:effectLst>
            </c:spPr>
          </c:dPt>
          <c:dLbls>
            <c:dLbl>
              <c:idx val="0"/>
              <c:layout/>
              <c:dLblPos val="inEnd"/>
              <c:showLegendKey val="0"/>
              <c:showVal val="0"/>
              <c:showCatName val="1"/>
              <c:showSerName val="0"/>
              <c:showPercent val="0"/>
              <c:showBubbleSize val="0"/>
            </c:dLbl>
            <c:dLbl>
              <c:idx val="1"/>
              <c:layout/>
              <c:dLblPos val="inEnd"/>
              <c:showLegendKey val="0"/>
              <c:showVal val="0"/>
              <c:showCatName val="1"/>
              <c:showSerName val="0"/>
              <c:showPercent val="0"/>
              <c:showBubbleSize val="0"/>
            </c:dLbl>
            <c:dLbl>
              <c:idx val="2"/>
              <c:layout/>
              <c:dLblPos val="inEnd"/>
              <c:showLegendKey val="0"/>
              <c:showVal val="0"/>
              <c:showCatName val="1"/>
              <c:showSerName val="0"/>
              <c:showPercent val="0"/>
              <c:showBubbleSize val="0"/>
            </c:dLbl>
            <c:dLbl>
              <c:idx val="3"/>
              <c:layout/>
              <c:dLblPos val="inEnd"/>
              <c:showLegendKey val="0"/>
              <c:showVal val="0"/>
              <c:showCatName val="1"/>
              <c:showSerName val="0"/>
              <c:showPercent val="0"/>
              <c:showBubbleSize val="0"/>
            </c:dLbl>
            <c:dLbl>
              <c:idx val="4"/>
              <c:layout/>
              <c:dLblPos val="inEnd"/>
              <c:showLegendKey val="0"/>
              <c:showVal val="0"/>
              <c:showCatName val="1"/>
              <c:showSerName val="0"/>
              <c:showPercent val="0"/>
              <c:showBubbleSize val="0"/>
            </c:dLbl>
            <c:dLbl>
              <c:idx val="5"/>
              <c:layout/>
              <c:dLblPos val="inEnd"/>
              <c:showLegendKey val="0"/>
              <c:showVal val="0"/>
              <c:showCatName val="1"/>
              <c:showSerName val="0"/>
              <c:showPercent val="0"/>
              <c:showBubbleSize val="0"/>
            </c:dLbl>
            <c:dLbl>
              <c:idx val="6"/>
              <c:layout/>
              <c:dLblPos val="inEnd"/>
              <c:showLegendKey val="0"/>
              <c:showVal val="0"/>
              <c:showCatName val="1"/>
              <c:showSerName val="0"/>
              <c:showPercent val="0"/>
              <c:showBubbleSize val="0"/>
            </c:dLbl>
            <c:dLbl>
              <c:idx val="7"/>
              <c:layout/>
              <c:dLblPos val="inEnd"/>
              <c:showLegendKey val="0"/>
              <c:showVal val="0"/>
              <c:showCatName val="1"/>
              <c:showSerName val="0"/>
              <c:showPercent val="0"/>
              <c:showBubbleSize val="0"/>
            </c:dLbl>
            <c:dLbl>
              <c:idx val="8"/>
              <c:layout/>
              <c:tx>
                <c:rich>
                  <a:bodyPr/>
                  <a:lstStyle/>
                  <a:p>
                    <a:r>
                      <a:rPr lang="en-US" dirty="0" smtClean="0"/>
                      <a:t>Other</a:t>
                    </a:r>
                    <a:endParaRPr lang="en-US" dirty="0"/>
                  </a:p>
                </c:rich>
              </c:tx>
              <c:dLblPos val="inEnd"/>
              <c:showLegendKey val="0"/>
              <c:showVal val="0"/>
              <c:showCatName val="1"/>
              <c:showSerName val="0"/>
              <c:showPercent val="0"/>
              <c:showBubbleSize val="0"/>
            </c:dLbl>
            <c:showLegendKey val="0"/>
            <c:showVal val="0"/>
            <c:showCatName val="0"/>
            <c:showSerName val="0"/>
            <c:showPercent val="0"/>
            <c:showBubbleSize val="0"/>
          </c:dLbls>
          <c:cat>
            <c:strRef>
              <c:f>Sheet1!$B$1:$J$1</c:f>
              <c:strCache>
                <c:ptCount val="9"/>
                <c:pt idx="0">
                  <c:v>US</c:v>
                </c:pt>
                <c:pt idx="1">
                  <c:v>CN</c:v>
                </c:pt>
                <c:pt idx="2">
                  <c:v>JP</c:v>
                </c:pt>
                <c:pt idx="3">
                  <c:v>SE</c:v>
                </c:pt>
                <c:pt idx="4">
                  <c:v>DE</c:v>
                </c:pt>
                <c:pt idx="5">
                  <c:v>FI</c:v>
                </c:pt>
                <c:pt idx="6">
                  <c:v>FR</c:v>
                </c:pt>
                <c:pt idx="7">
                  <c:v>KR</c:v>
                </c:pt>
                <c:pt idx="8">
                  <c:v>Others</c:v>
                </c:pt>
              </c:strCache>
            </c:strRef>
          </c:cat>
          <c:val>
            <c:numRef>
              <c:f>Sheet1!$B$2:$J$2</c:f>
              <c:numCache>
                <c:formatCode>General</c:formatCode>
                <c:ptCount val="9"/>
                <c:pt idx="0">
                  <c:v>388.0</c:v>
                </c:pt>
                <c:pt idx="1">
                  <c:v>101.0</c:v>
                </c:pt>
                <c:pt idx="2">
                  <c:v>92.0</c:v>
                </c:pt>
                <c:pt idx="3">
                  <c:v>92.0</c:v>
                </c:pt>
                <c:pt idx="4">
                  <c:v>69.0</c:v>
                </c:pt>
                <c:pt idx="5">
                  <c:v>46.0</c:v>
                </c:pt>
                <c:pt idx="6">
                  <c:v>40.0</c:v>
                </c:pt>
                <c:pt idx="7">
                  <c:v>35.0</c:v>
                </c:pt>
                <c:pt idx="8">
                  <c:v>221.0</c:v>
                </c:pt>
              </c:numCache>
            </c:numRef>
          </c:val>
        </c:ser>
        <c:dLbls>
          <c:showLegendKey val="0"/>
          <c:showVal val="0"/>
          <c:showCatName val="0"/>
          <c:showSerName val="0"/>
          <c:showPercent val="0"/>
          <c:showBubbleSize val="0"/>
          <c:showLeaderLines val="1"/>
        </c:dLbls>
        <c:firstSliceAng val="0"/>
      </c:pieChart>
      <c:spPr>
        <a:noFill/>
        <a:ln w="26779">
          <a:noFill/>
        </a:ln>
      </c:spPr>
    </c:plotArea>
    <c:plotVisOnly val="1"/>
    <c:dispBlanksAs val="zero"/>
    <c:showDLblsOverMax val="0"/>
  </c:chart>
  <c:spPr>
    <a:noFill/>
    <a:ln>
      <a:noFill/>
    </a:ln>
  </c:spPr>
  <c:txPr>
    <a:bodyPr/>
    <a:lstStyle/>
    <a:p>
      <a:pPr>
        <a:defRPr sz="1766" b="1" i="0" u="none" strike="noStrike" baseline="0">
          <a:solidFill>
            <a:srgbClr val="000000"/>
          </a:solidFill>
          <a:latin typeface="Tahoma"/>
          <a:ea typeface="Tahoma"/>
          <a:cs typeface="Tahoma"/>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0"/>
      <c:rAngAx val="0"/>
      <c:perspective val="30"/>
    </c:view3D>
    <c:floor>
      <c:thickness val="0"/>
    </c:floor>
    <c:sideWall>
      <c:thickness val="0"/>
    </c:sideWall>
    <c:backWall>
      <c:thickness val="0"/>
    </c:backWall>
    <c:plotArea>
      <c:layout/>
      <c:pie3DChart>
        <c:varyColors val="1"/>
        <c:ser>
          <c:idx val="0"/>
          <c:order val="0"/>
          <c:explosion val="14"/>
          <c:dPt>
            <c:idx val="2"/>
            <c:bubble3D val="0"/>
            <c:spPr>
              <a:solidFill>
                <a:srgbClr val="92D050"/>
              </a:solidFill>
            </c:spPr>
          </c:dPt>
          <c:cat>
            <c:strRef>
              <c:f>Sheet1!$A$1:$A$3</c:f>
              <c:strCache>
                <c:ptCount val="3"/>
                <c:pt idx="0">
                  <c:v>Asia</c:v>
                </c:pt>
                <c:pt idx="1">
                  <c:v>Europe Middle East &amp; Africa</c:v>
                </c:pt>
                <c:pt idx="2">
                  <c:v>North America</c:v>
                </c:pt>
              </c:strCache>
            </c:strRef>
          </c:cat>
          <c:val>
            <c:numRef>
              <c:f>Sheet1!$B$1:$B$3</c:f>
              <c:numCache>
                <c:formatCode>General</c:formatCode>
                <c:ptCount val="3"/>
                <c:pt idx="0">
                  <c:v>4517.0</c:v>
                </c:pt>
                <c:pt idx="1">
                  <c:v>4689.0</c:v>
                </c:pt>
                <c:pt idx="2">
                  <c:v>2006.0</c:v>
                </c:pt>
              </c:numCache>
            </c:numRef>
          </c:val>
        </c:ser>
        <c:dLbls>
          <c:showLegendKey val="0"/>
          <c:showVal val="0"/>
          <c:showCatName val="0"/>
          <c:showSerName val="0"/>
          <c:showPercent val="0"/>
          <c:showBubbleSize val="0"/>
          <c:showLeaderLines val="1"/>
        </c:dLbls>
      </c:pie3DChart>
      <c:spPr>
        <a:ln>
          <a:noFill/>
        </a:ln>
      </c:spPr>
    </c:plotArea>
    <c:legend>
      <c:legendPos val="r"/>
      <c:layout/>
      <c:overlay val="0"/>
    </c:legend>
    <c:plotVisOnly val="1"/>
    <c:dispBlanksAs val="gap"/>
    <c:showDLblsOverMax val="0"/>
  </c:chart>
  <c:spPr>
    <a:noFill/>
    <a:ln>
      <a:noFill/>
    </a:ln>
    <a:effectLst>
      <a:outerShdw blurRad="76200" dist="12700" dir="2700000" sy="-23000" kx="-800400" algn="bl" rotWithShape="0">
        <a:prstClr val="black">
          <a:alpha val="20000"/>
        </a:prstClr>
      </a:outerShdw>
    </a:effectLst>
  </c:sp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D7CC04-AFD1-8B43-8945-32F55AEB6214}" type="doc">
      <dgm:prSet loTypeId="urn:microsoft.com/office/officeart/2005/8/layout/vList2" loCatId="" qsTypeId="urn:microsoft.com/office/officeart/2005/8/quickstyle/simple4" qsCatId="simple" csTypeId="urn:microsoft.com/office/officeart/2005/8/colors/colorful1" csCatId="colorful" phldr="1"/>
      <dgm:spPr/>
      <dgm:t>
        <a:bodyPr/>
        <a:lstStyle/>
        <a:p>
          <a:endParaRPr lang="en-US"/>
        </a:p>
      </dgm:t>
    </dgm:pt>
    <dgm:pt modelId="{66E8135F-F02D-084B-BE13-8716F1AD1BC7}">
      <dgm:prSet phldrT="[Text]"/>
      <dgm:spPr/>
      <dgm:t>
        <a:bodyPr/>
        <a:lstStyle/>
        <a:p>
          <a:r>
            <a:rPr lang="en-US" dirty="0" smtClean="0">
              <a:solidFill>
                <a:srgbClr val="404040"/>
              </a:solidFill>
            </a:rPr>
            <a:t>Application-specific</a:t>
          </a:r>
          <a:endParaRPr lang="en-US" dirty="0">
            <a:solidFill>
              <a:srgbClr val="404040"/>
            </a:solidFill>
          </a:endParaRPr>
        </a:p>
      </dgm:t>
    </dgm:pt>
    <dgm:pt modelId="{69AD5CFE-173B-1F41-9B85-5B73A337D21E}" type="parTrans" cxnId="{8825E954-590B-8849-BEE0-BCB5AD9A6EF9}">
      <dgm:prSet/>
      <dgm:spPr/>
      <dgm:t>
        <a:bodyPr/>
        <a:lstStyle/>
        <a:p>
          <a:endParaRPr lang="en-US"/>
        </a:p>
      </dgm:t>
    </dgm:pt>
    <dgm:pt modelId="{BD841B67-F736-6A41-813A-E0286F7599EA}" type="sibTrans" cxnId="{8825E954-590B-8849-BEE0-BCB5AD9A6EF9}">
      <dgm:prSet/>
      <dgm:spPr/>
      <dgm:t>
        <a:bodyPr/>
        <a:lstStyle/>
        <a:p>
          <a:endParaRPr lang="en-US"/>
        </a:p>
      </dgm:t>
    </dgm:pt>
    <dgm:pt modelId="{0C9D1422-FC6C-054A-AA0C-9CF99EAD2264}">
      <dgm:prSet phldrT="[Text]"/>
      <dgm:spPr/>
      <dgm:t>
        <a:bodyPr/>
        <a:lstStyle/>
        <a:p>
          <a:r>
            <a:rPr lang="en-US" dirty="0" smtClean="0"/>
            <a:t>Data representation</a:t>
          </a:r>
          <a:endParaRPr lang="en-US" dirty="0"/>
        </a:p>
      </dgm:t>
    </dgm:pt>
    <dgm:pt modelId="{990B604A-59DF-C74F-943B-4BBE68144734}" type="parTrans" cxnId="{C963BC9F-D4FF-D446-A749-AC05610CF100}">
      <dgm:prSet/>
      <dgm:spPr/>
      <dgm:t>
        <a:bodyPr/>
        <a:lstStyle/>
        <a:p>
          <a:endParaRPr lang="en-US"/>
        </a:p>
      </dgm:t>
    </dgm:pt>
    <dgm:pt modelId="{689B93EC-976F-B944-B0CC-D7010B392638}" type="sibTrans" cxnId="{C963BC9F-D4FF-D446-A749-AC05610CF100}">
      <dgm:prSet/>
      <dgm:spPr/>
      <dgm:t>
        <a:bodyPr/>
        <a:lstStyle/>
        <a:p>
          <a:endParaRPr lang="en-US"/>
        </a:p>
      </dgm:t>
    </dgm:pt>
    <dgm:pt modelId="{362EBB77-E791-5045-B84B-F965462A1F9E}">
      <dgm:prSet phldrT="[Text]"/>
      <dgm:spPr/>
      <dgm:t>
        <a:bodyPr/>
        <a:lstStyle/>
        <a:p>
          <a:r>
            <a:rPr lang="en-US" dirty="0" smtClean="0"/>
            <a:t>Transport</a:t>
          </a:r>
          <a:endParaRPr lang="en-US" dirty="0"/>
        </a:p>
      </dgm:t>
    </dgm:pt>
    <dgm:pt modelId="{E65025CC-0FCE-094E-A519-CC290DAC5E5D}" type="parTrans" cxnId="{7D5A60FA-81DB-6143-9876-1FDAEE58EF35}">
      <dgm:prSet/>
      <dgm:spPr/>
      <dgm:t>
        <a:bodyPr/>
        <a:lstStyle/>
        <a:p>
          <a:endParaRPr lang="en-US"/>
        </a:p>
      </dgm:t>
    </dgm:pt>
    <dgm:pt modelId="{3A17B316-D012-8E41-9A1A-4AD7694DC6DE}" type="sibTrans" cxnId="{7D5A60FA-81DB-6143-9876-1FDAEE58EF35}">
      <dgm:prSet/>
      <dgm:spPr/>
      <dgm:t>
        <a:bodyPr/>
        <a:lstStyle/>
        <a:p>
          <a:endParaRPr lang="en-US"/>
        </a:p>
      </dgm:t>
    </dgm:pt>
    <dgm:pt modelId="{D24C5CC4-B7A4-2A4A-8ABE-F2367A63D2D4}">
      <dgm:prSet phldrT="[Text]"/>
      <dgm:spPr/>
      <dgm:t>
        <a:bodyPr/>
        <a:lstStyle/>
        <a:p>
          <a:r>
            <a:rPr lang="en-US" dirty="0" smtClean="0"/>
            <a:t>Network</a:t>
          </a:r>
          <a:endParaRPr lang="en-US" dirty="0"/>
        </a:p>
      </dgm:t>
    </dgm:pt>
    <dgm:pt modelId="{B5CB5887-B384-2B49-8715-19E0ED740919}" type="parTrans" cxnId="{527A5161-A32D-FF4E-8EAD-9925828A998A}">
      <dgm:prSet/>
      <dgm:spPr/>
      <dgm:t>
        <a:bodyPr/>
        <a:lstStyle/>
        <a:p>
          <a:endParaRPr lang="en-US"/>
        </a:p>
      </dgm:t>
    </dgm:pt>
    <dgm:pt modelId="{FB55860F-21C3-8247-B0AD-CAF281D82D65}" type="sibTrans" cxnId="{527A5161-A32D-FF4E-8EAD-9925828A998A}">
      <dgm:prSet/>
      <dgm:spPr/>
      <dgm:t>
        <a:bodyPr/>
        <a:lstStyle/>
        <a:p>
          <a:endParaRPr lang="en-US"/>
        </a:p>
      </dgm:t>
    </dgm:pt>
    <dgm:pt modelId="{E1DCCEAA-FD61-7D40-8C92-53A622BF9D8F}">
      <dgm:prSet phldrT="[Text]"/>
      <dgm:spPr/>
      <dgm:t>
        <a:bodyPr/>
        <a:lstStyle/>
        <a:p>
          <a:r>
            <a:rPr lang="en-US" dirty="0" smtClean="0">
              <a:solidFill>
                <a:schemeClr val="bg1">
                  <a:lumMod val="75000"/>
                  <a:lumOff val="25000"/>
                </a:schemeClr>
              </a:solidFill>
            </a:rPr>
            <a:t>L2.5</a:t>
          </a:r>
          <a:endParaRPr lang="en-US" dirty="0">
            <a:solidFill>
              <a:schemeClr val="bg1">
                <a:lumMod val="75000"/>
                <a:lumOff val="25000"/>
              </a:schemeClr>
            </a:solidFill>
          </a:endParaRPr>
        </a:p>
      </dgm:t>
    </dgm:pt>
    <dgm:pt modelId="{F005F2F8-1B07-7B4C-930C-00CA1BEBF983}" type="parTrans" cxnId="{0FB8BDDF-BF7D-244C-A1B1-9F9316401DD2}">
      <dgm:prSet/>
      <dgm:spPr/>
      <dgm:t>
        <a:bodyPr/>
        <a:lstStyle/>
        <a:p>
          <a:endParaRPr lang="en-US"/>
        </a:p>
      </dgm:t>
    </dgm:pt>
    <dgm:pt modelId="{2846A9C2-E2DF-B641-BE74-E339413738D5}" type="sibTrans" cxnId="{0FB8BDDF-BF7D-244C-A1B1-9F9316401DD2}">
      <dgm:prSet/>
      <dgm:spPr/>
      <dgm:t>
        <a:bodyPr/>
        <a:lstStyle/>
        <a:p>
          <a:endParaRPr lang="en-US"/>
        </a:p>
      </dgm:t>
    </dgm:pt>
    <dgm:pt modelId="{A1CAB79D-A816-8646-B91E-A9F7E98E976E}">
      <dgm:prSet phldrT="[Text]"/>
      <dgm:spPr/>
      <dgm:t>
        <a:bodyPr/>
        <a:lstStyle/>
        <a:p>
          <a:r>
            <a:rPr lang="en-US" dirty="0" smtClean="0"/>
            <a:t>MAC layer, RAN</a:t>
          </a:r>
          <a:endParaRPr lang="en-US" dirty="0"/>
        </a:p>
      </dgm:t>
    </dgm:pt>
    <dgm:pt modelId="{FC3E1581-0D26-D349-A75C-0571EC18A0E8}" type="parTrans" cxnId="{17FCB618-66F9-F448-94BE-6B2C5FF29675}">
      <dgm:prSet/>
      <dgm:spPr/>
      <dgm:t>
        <a:bodyPr/>
        <a:lstStyle/>
        <a:p>
          <a:endParaRPr lang="en-US"/>
        </a:p>
      </dgm:t>
    </dgm:pt>
    <dgm:pt modelId="{1CB3C7FF-1843-254B-B327-DDB3C2284FC1}" type="sibTrans" cxnId="{17FCB618-66F9-F448-94BE-6B2C5FF29675}">
      <dgm:prSet/>
      <dgm:spPr/>
      <dgm:t>
        <a:bodyPr/>
        <a:lstStyle/>
        <a:p>
          <a:endParaRPr lang="en-US"/>
        </a:p>
      </dgm:t>
    </dgm:pt>
    <dgm:pt modelId="{026BD930-36B6-ED47-954C-8C8A31365810}">
      <dgm:prSet phldrT="[Text]"/>
      <dgm:spPr/>
      <dgm:t>
        <a:bodyPr/>
        <a:lstStyle/>
        <a:p>
          <a:r>
            <a:rPr lang="en-US" dirty="0" smtClean="0"/>
            <a:t>Physical</a:t>
          </a:r>
          <a:endParaRPr lang="en-US" dirty="0"/>
        </a:p>
      </dgm:t>
    </dgm:pt>
    <dgm:pt modelId="{2D1643AA-3A54-6C43-BBBA-1667F096247A}" type="parTrans" cxnId="{66B39D62-431B-774C-83B1-B690739AD7EF}">
      <dgm:prSet/>
      <dgm:spPr/>
      <dgm:t>
        <a:bodyPr/>
        <a:lstStyle/>
        <a:p>
          <a:endParaRPr lang="en-US"/>
        </a:p>
      </dgm:t>
    </dgm:pt>
    <dgm:pt modelId="{26982A44-2F2F-7D4B-9EDC-5644ACF8342B}" type="sibTrans" cxnId="{66B39D62-431B-774C-83B1-B690739AD7EF}">
      <dgm:prSet/>
      <dgm:spPr/>
      <dgm:t>
        <a:bodyPr/>
        <a:lstStyle/>
        <a:p>
          <a:endParaRPr lang="en-US"/>
        </a:p>
      </dgm:t>
    </dgm:pt>
    <dgm:pt modelId="{F65A8C80-698E-D643-8BEF-B971AE067C71}">
      <dgm:prSet phldrT="[Text]"/>
      <dgm:spPr/>
      <dgm:t>
        <a:bodyPr/>
        <a:lstStyle/>
        <a:p>
          <a:r>
            <a:rPr lang="en-US" dirty="0" smtClean="0"/>
            <a:t>Application protocols</a:t>
          </a:r>
          <a:endParaRPr lang="en-US" dirty="0"/>
        </a:p>
      </dgm:t>
    </dgm:pt>
    <dgm:pt modelId="{90C52993-EE7D-1946-95B0-CA88D2175AAC}" type="parTrans" cxnId="{E574E277-032E-3B48-B733-C3DAA6182F08}">
      <dgm:prSet/>
      <dgm:spPr/>
      <dgm:t>
        <a:bodyPr/>
        <a:lstStyle/>
        <a:p>
          <a:endParaRPr lang="en-US"/>
        </a:p>
      </dgm:t>
    </dgm:pt>
    <dgm:pt modelId="{2C028978-CF35-F64B-A68D-2EE37F41CF81}" type="sibTrans" cxnId="{E574E277-032E-3B48-B733-C3DAA6182F08}">
      <dgm:prSet/>
      <dgm:spPr/>
      <dgm:t>
        <a:bodyPr/>
        <a:lstStyle/>
        <a:p>
          <a:endParaRPr lang="en-US"/>
        </a:p>
      </dgm:t>
    </dgm:pt>
    <dgm:pt modelId="{57D44B1A-362D-014E-A715-37071E06939F}" type="pres">
      <dgm:prSet presAssocID="{B6D7CC04-AFD1-8B43-8945-32F55AEB6214}" presName="linear" presStyleCnt="0">
        <dgm:presLayoutVars>
          <dgm:animLvl val="lvl"/>
          <dgm:resizeHandles val="exact"/>
        </dgm:presLayoutVars>
      </dgm:prSet>
      <dgm:spPr/>
      <dgm:t>
        <a:bodyPr/>
        <a:lstStyle/>
        <a:p>
          <a:endParaRPr lang="en-US"/>
        </a:p>
      </dgm:t>
    </dgm:pt>
    <dgm:pt modelId="{40FFF4E9-C2AC-E640-B1E4-DC6FC68B1A10}" type="pres">
      <dgm:prSet presAssocID="{66E8135F-F02D-084B-BE13-8716F1AD1BC7}" presName="parentText" presStyleLbl="node1" presStyleIdx="0" presStyleCnt="8">
        <dgm:presLayoutVars>
          <dgm:chMax val="0"/>
          <dgm:bulletEnabled val="1"/>
        </dgm:presLayoutVars>
      </dgm:prSet>
      <dgm:spPr/>
      <dgm:t>
        <a:bodyPr/>
        <a:lstStyle/>
        <a:p>
          <a:endParaRPr lang="en-US"/>
        </a:p>
      </dgm:t>
    </dgm:pt>
    <dgm:pt modelId="{5F12CEFC-3DB5-0540-A953-06FF306565EA}" type="pres">
      <dgm:prSet presAssocID="{BD841B67-F736-6A41-813A-E0286F7599EA}" presName="spacer" presStyleCnt="0"/>
      <dgm:spPr/>
    </dgm:pt>
    <dgm:pt modelId="{A75769B9-ACEC-B744-87CF-12718FECE8D9}" type="pres">
      <dgm:prSet presAssocID="{0C9D1422-FC6C-054A-AA0C-9CF99EAD2264}" presName="parentText" presStyleLbl="node1" presStyleIdx="1" presStyleCnt="8">
        <dgm:presLayoutVars>
          <dgm:chMax val="0"/>
          <dgm:bulletEnabled val="1"/>
        </dgm:presLayoutVars>
      </dgm:prSet>
      <dgm:spPr/>
      <dgm:t>
        <a:bodyPr/>
        <a:lstStyle/>
        <a:p>
          <a:endParaRPr lang="en-US"/>
        </a:p>
      </dgm:t>
    </dgm:pt>
    <dgm:pt modelId="{8A825008-2595-0C45-B7B4-DE644D4966A4}" type="pres">
      <dgm:prSet presAssocID="{689B93EC-976F-B944-B0CC-D7010B392638}" presName="spacer" presStyleCnt="0"/>
      <dgm:spPr/>
    </dgm:pt>
    <dgm:pt modelId="{4CA45602-4039-0746-B4A8-DA10F781C40F}" type="pres">
      <dgm:prSet presAssocID="{F65A8C80-698E-D643-8BEF-B971AE067C71}" presName="parentText" presStyleLbl="node1" presStyleIdx="2" presStyleCnt="8">
        <dgm:presLayoutVars>
          <dgm:chMax val="0"/>
          <dgm:bulletEnabled val="1"/>
        </dgm:presLayoutVars>
      </dgm:prSet>
      <dgm:spPr/>
      <dgm:t>
        <a:bodyPr/>
        <a:lstStyle/>
        <a:p>
          <a:endParaRPr lang="en-US"/>
        </a:p>
      </dgm:t>
    </dgm:pt>
    <dgm:pt modelId="{6AB128D7-334C-BE43-852B-75E1125028ED}" type="pres">
      <dgm:prSet presAssocID="{2C028978-CF35-F64B-A68D-2EE37F41CF81}" presName="spacer" presStyleCnt="0"/>
      <dgm:spPr/>
    </dgm:pt>
    <dgm:pt modelId="{56B4B482-2A75-6B46-BFF9-522095AD2FF5}" type="pres">
      <dgm:prSet presAssocID="{362EBB77-E791-5045-B84B-F965462A1F9E}" presName="parentText" presStyleLbl="node1" presStyleIdx="3" presStyleCnt="8">
        <dgm:presLayoutVars>
          <dgm:chMax val="0"/>
          <dgm:bulletEnabled val="1"/>
        </dgm:presLayoutVars>
      </dgm:prSet>
      <dgm:spPr/>
      <dgm:t>
        <a:bodyPr/>
        <a:lstStyle/>
        <a:p>
          <a:endParaRPr lang="en-US"/>
        </a:p>
      </dgm:t>
    </dgm:pt>
    <dgm:pt modelId="{07F7B1E8-52D4-A14A-BEBB-427DAFD0B70D}" type="pres">
      <dgm:prSet presAssocID="{3A17B316-D012-8E41-9A1A-4AD7694DC6DE}" presName="spacer" presStyleCnt="0"/>
      <dgm:spPr/>
    </dgm:pt>
    <dgm:pt modelId="{B0735791-F622-0441-8F31-624C21F04FF0}" type="pres">
      <dgm:prSet presAssocID="{D24C5CC4-B7A4-2A4A-8ABE-F2367A63D2D4}" presName="parentText" presStyleLbl="node1" presStyleIdx="4" presStyleCnt="8">
        <dgm:presLayoutVars>
          <dgm:chMax val="0"/>
          <dgm:bulletEnabled val="1"/>
        </dgm:presLayoutVars>
      </dgm:prSet>
      <dgm:spPr/>
      <dgm:t>
        <a:bodyPr/>
        <a:lstStyle/>
        <a:p>
          <a:endParaRPr lang="en-US"/>
        </a:p>
      </dgm:t>
    </dgm:pt>
    <dgm:pt modelId="{641366F8-1928-444E-A3AF-ED83C0103FD6}" type="pres">
      <dgm:prSet presAssocID="{FB55860F-21C3-8247-B0AD-CAF281D82D65}" presName="spacer" presStyleCnt="0"/>
      <dgm:spPr/>
    </dgm:pt>
    <dgm:pt modelId="{A03126CD-16C2-544D-9D67-FECBEF121FA9}" type="pres">
      <dgm:prSet presAssocID="{E1DCCEAA-FD61-7D40-8C92-53A622BF9D8F}" presName="parentText" presStyleLbl="node1" presStyleIdx="5" presStyleCnt="8">
        <dgm:presLayoutVars>
          <dgm:chMax val="0"/>
          <dgm:bulletEnabled val="1"/>
        </dgm:presLayoutVars>
      </dgm:prSet>
      <dgm:spPr/>
      <dgm:t>
        <a:bodyPr/>
        <a:lstStyle/>
        <a:p>
          <a:endParaRPr lang="en-US"/>
        </a:p>
      </dgm:t>
    </dgm:pt>
    <dgm:pt modelId="{66B947CB-6641-C541-85D0-4BE9C68C110C}" type="pres">
      <dgm:prSet presAssocID="{2846A9C2-E2DF-B641-BE74-E339413738D5}" presName="spacer" presStyleCnt="0"/>
      <dgm:spPr/>
    </dgm:pt>
    <dgm:pt modelId="{650F0C04-54F9-044B-A112-0A33B3B46B80}" type="pres">
      <dgm:prSet presAssocID="{A1CAB79D-A816-8646-B91E-A9F7E98E976E}" presName="parentText" presStyleLbl="node1" presStyleIdx="6" presStyleCnt="8">
        <dgm:presLayoutVars>
          <dgm:chMax val="0"/>
          <dgm:bulletEnabled val="1"/>
        </dgm:presLayoutVars>
      </dgm:prSet>
      <dgm:spPr/>
      <dgm:t>
        <a:bodyPr/>
        <a:lstStyle/>
        <a:p>
          <a:endParaRPr lang="en-US"/>
        </a:p>
      </dgm:t>
    </dgm:pt>
    <dgm:pt modelId="{C71C3B16-CFFD-3E4B-AF72-492A3D482E2F}" type="pres">
      <dgm:prSet presAssocID="{1CB3C7FF-1843-254B-B327-DDB3C2284FC1}" presName="spacer" presStyleCnt="0"/>
      <dgm:spPr/>
    </dgm:pt>
    <dgm:pt modelId="{F6CE7DCA-DD93-844D-AC66-3AA25EB0C298}" type="pres">
      <dgm:prSet presAssocID="{026BD930-36B6-ED47-954C-8C8A31365810}" presName="parentText" presStyleLbl="node1" presStyleIdx="7" presStyleCnt="8">
        <dgm:presLayoutVars>
          <dgm:chMax val="0"/>
          <dgm:bulletEnabled val="1"/>
        </dgm:presLayoutVars>
      </dgm:prSet>
      <dgm:spPr/>
      <dgm:t>
        <a:bodyPr/>
        <a:lstStyle/>
        <a:p>
          <a:endParaRPr lang="en-US"/>
        </a:p>
      </dgm:t>
    </dgm:pt>
  </dgm:ptLst>
  <dgm:cxnLst>
    <dgm:cxn modelId="{5D938D8D-7ACC-9C4B-84BB-55E5F40C91EC}" type="presOf" srcId="{0C9D1422-FC6C-054A-AA0C-9CF99EAD2264}" destId="{A75769B9-ACEC-B744-87CF-12718FECE8D9}" srcOrd="0" destOrd="0" presId="urn:microsoft.com/office/officeart/2005/8/layout/vList2"/>
    <dgm:cxn modelId="{8825E954-590B-8849-BEE0-BCB5AD9A6EF9}" srcId="{B6D7CC04-AFD1-8B43-8945-32F55AEB6214}" destId="{66E8135F-F02D-084B-BE13-8716F1AD1BC7}" srcOrd="0" destOrd="0" parTransId="{69AD5CFE-173B-1F41-9B85-5B73A337D21E}" sibTransId="{BD841B67-F736-6A41-813A-E0286F7599EA}"/>
    <dgm:cxn modelId="{17FCB618-66F9-F448-94BE-6B2C5FF29675}" srcId="{B6D7CC04-AFD1-8B43-8945-32F55AEB6214}" destId="{A1CAB79D-A816-8646-B91E-A9F7E98E976E}" srcOrd="6" destOrd="0" parTransId="{FC3E1581-0D26-D349-A75C-0571EC18A0E8}" sibTransId="{1CB3C7FF-1843-254B-B327-DDB3C2284FC1}"/>
    <dgm:cxn modelId="{8A01DD5D-41D0-FB44-8A24-2949F3CC7A5E}" type="presOf" srcId="{66E8135F-F02D-084B-BE13-8716F1AD1BC7}" destId="{40FFF4E9-C2AC-E640-B1E4-DC6FC68B1A10}" srcOrd="0" destOrd="0" presId="urn:microsoft.com/office/officeart/2005/8/layout/vList2"/>
    <dgm:cxn modelId="{B5486FC2-8AC0-9E4E-BB76-8AC3970B6363}" type="presOf" srcId="{E1DCCEAA-FD61-7D40-8C92-53A622BF9D8F}" destId="{A03126CD-16C2-544D-9D67-FECBEF121FA9}" srcOrd="0" destOrd="0" presId="urn:microsoft.com/office/officeart/2005/8/layout/vList2"/>
    <dgm:cxn modelId="{E574E277-032E-3B48-B733-C3DAA6182F08}" srcId="{B6D7CC04-AFD1-8B43-8945-32F55AEB6214}" destId="{F65A8C80-698E-D643-8BEF-B971AE067C71}" srcOrd="2" destOrd="0" parTransId="{90C52993-EE7D-1946-95B0-CA88D2175AAC}" sibTransId="{2C028978-CF35-F64B-A68D-2EE37F41CF81}"/>
    <dgm:cxn modelId="{7D5A60FA-81DB-6143-9876-1FDAEE58EF35}" srcId="{B6D7CC04-AFD1-8B43-8945-32F55AEB6214}" destId="{362EBB77-E791-5045-B84B-F965462A1F9E}" srcOrd="3" destOrd="0" parTransId="{E65025CC-0FCE-094E-A519-CC290DAC5E5D}" sibTransId="{3A17B316-D012-8E41-9A1A-4AD7694DC6DE}"/>
    <dgm:cxn modelId="{15434918-26D3-814A-A70E-CFFC344D756B}" type="presOf" srcId="{026BD930-36B6-ED47-954C-8C8A31365810}" destId="{F6CE7DCA-DD93-844D-AC66-3AA25EB0C298}" srcOrd="0" destOrd="0" presId="urn:microsoft.com/office/officeart/2005/8/layout/vList2"/>
    <dgm:cxn modelId="{527A5161-A32D-FF4E-8EAD-9925828A998A}" srcId="{B6D7CC04-AFD1-8B43-8945-32F55AEB6214}" destId="{D24C5CC4-B7A4-2A4A-8ABE-F2367A63D2D4}" srcOrd="4" destOrd="0" parTransId="{B5CB5887-B384-2B49-8715-19E0ED740919}" sibTransId="{FB55860F-21C3-8247-B0AD-CAF281D82D65}"/>
    <dgm:cxn modelId="{66B39D62-431B-774C-83B1-B690739AD7EF}" srcId="{B6D7CC04-AFD1-8B43-8945-32F55AEB6214}" destId="{026BD930-36B6-ED47-954C-8C8A31365810}" srcOrd="7" destOrd="0" parTransId="{2D1643AA-3A54-6C43-BBBA-1667F096247A}" sibTransId="{26982A44-2F2F-7D4B-9EDC-5644ACF8342B}"/>
    <dgm:cxn modelId="{0FB8BDDF-BF7D-244C-A1B1-9F9316401DD2}" srcId="{B6D7CC04-AFD1-8B43-8945-32F55AEB6214}" destId="{E1DCCEAA-FD61-7D40-8C92-53A622BF9D8F}" srcOrd="5" destOrd="0" parTransId="{F005F2F8-1B07-7B4C-930C-00CA1BEBF983}" sibTransId="{2846A9C2-E2DF-B641-BE74-E339413738D5}"/>
    <dgm:cxn modelId="{C963BC9F-D4FF-D446-A749-AC05610CF100}" srcId="{B6D7CC04-AFD1-8B43-8945-32F55AEB6214}" destId="{0C9D1422-FC6C-054A-AA0C-9CF99EAD2264}" srcOrd="1" destOrd="0" parTransId="{990B604A-59DF-C74F-943B-4BBE68144734}" sibTransId="{689B93EC-976F-B944-B0CC-D7010B392638}"/>
    <dgm:cxn modelId="{A2D0C3F5-A5EC-424F-82D4-D60A00823B51}" type="presOf" srcId="{B6D7CC04-AFD1-8B43-8945-32F55AEB6214}" destId="{57D44B1A-362D-014E-A715-37071E06939F}" srcOrd="0" destOrd="0" presId="urn:microsoft.com/office/officeart/2005/8/layout/vList2"/>
    <dgm:cxn modelId="{B0DB214B-4606-ED4E-B295-9D4B37067E22}" type="presOf" srcId="{F65A8C80-698E-D643-8BEF-B971AE067C71}" destId="{4CA45602-4039-0746-B4A8-DA10F781C40F}" srcOrd="0" destOrd="0" presId="urn:microsoft.com/office/officeart/2005/8/layout/vList2"/>
    <dgm:cxn modelId="{BB70A4FE-06A2-9940-AEBE-86B39DBA59D2}" type="presOf" srcId="{D24C5CC4-B7A4-2A4A-8ABE-F2367A63D2D4}" destId="{B0735791-F622-0441-8F31-624C21F04FF0}" srcOrd="0" destOrd="0" presId="urn:microsoft.com/office/officeart/2005/8/layout/vList2"/>
    <dgm:cxn modelId="{5EAC1F26-30B7-1D43-874E-9C770F4BB9F9}" type="presOf" srcId="{A1CAB79D-A816-8646-B91E-A9F7E98E976E}" destId="{650F0C04-54F9-044B-A112-0A33B3B46B80}" srcOrd="0" destOrd="0" presId="urn:microsoft.com/office/officeart/2005/8/layout/vList2"/>
    <dgm:cxn modelId="{D90CBE2E-1E7E-4745-8E6A-2E6423ED35D8}" type="presOf" srcId="{362EBB77-E791-5045-B84B-F965462A1F9E}" destId="{56B4B482-2A75-6B46-BFF9-522095AD2FF5}" srcOrd="0" destOrd="0" presId="urn:microsoft.com/office/officeart/2005/8/layout/vList2"/>
    <dgm:cxn modelId="{11FF5DEB-B504-894C-96DB-03CE022DA451}" type="presParOf" srcId="{57D44B1A-362D-014E-A715-37071E06939F}" destId="{40FFF4E9-C2AC-E640-B1E4-DC6FC68B1A10}" srcOrd="0" destOrd="0" presId="urn:microsoft.com/office/officeart/2005/8/layout/vList2"/>
    <dgm:cxn modelId="{366C7D37-EA60-8A46-AB21-463AE20E4C8D}" type="presParOf" srcId="{57D44B1A-362D-014E-A715-37071E06939F}" destId="{5F12CEFC-3DB5-0540-A953-06FF306565EA}" srcOrd="1" destOrd="0" presId="urn:microsoft.com/office/officeart/2005/8/layout/vList2"/>
    <dgm:cxn modelId="{2D6206AD-4D11-7D43-BFA4-D8AA387340D3}" type="presParOf" srcId="{57D44B1A-362D-014E-A715-37071E06939F}" destId="{A75769B9-ACEC-B744-87CF-12718FECE8D9}" srcOrd="2" destOrd="0" presId="urn:microsoft.com/office/officeart/2005/8/layout/vList2"/>
    <dgm:cxn modelId="{52019DD8-908A-3F40-8740-0348A840C316}" type="presParOf" srcId="{57D44B1A-362D-014E-A715-37071E06939F}" destId="{8A825008-2595-0C45-B7B4-DE644D4966A4}" srcOrd="3" destOrd="0" presId="urn:microsoft.com/office/officeart/2005/8/layout/vList2"/>
    <dgm:cxn modelId="{79CAF639-E937-324B-A241-E0E02D6EF522}" type="presParOf" srcId="{57D44B1A-362D-014E-A715-37071E06939F}" destId="{4CA45602-4039-0746-B4A8-DA10F781C40F}" srcOrd="4" destOrd="0" presId="urn:microsoft.com/office/officeart/2005/8/layout/vList2"/>
    <dgm:cxn modelId="{F02704CC-3897-F142-B713-1F948978EF03}" type="presParOf" srcId="{57D44B1A-362D-014E-A715-37071E06939F}" destId="{6AB128D7-334C-BE43-852B-75E1125028ED}" srcOrd="5" destOrd="0" presId="urn:microsoft.com/office/officeart/2005/8/layout/vList2"/>
    <dgm:cxn modelId="{0BBEA059-096B-5541-9855-4523E76987FA}" type="presParOf" srcId="{57D44B1A-362D-014E-A715-37071E06939F}" destId="{56B4B482-2A75-6B46-BFF9-522095AD2FF5}" srcOrd="6" destOrd="0" presId="urn:microsoft.com/office/officeart/2005/8/layout/vList2"/>
    <dgm:cxn modelId="{2C2B8A73-C7F7-C746-8C2C-8F0B7EBA9778}" type="presParOf" srcId="{57D44B1A-362D-014E-A715-37071E06939F}" destId="{07F7B1E8-52D4-A14A-BEBB-427DAFD0B70D}" srcOrd="7" destOrd="0" presId="urn:microsoft.com/office/officeart/2005/8/layout/vList2"/>
    <dgm:cxn modelId="{FA993B2C-58A1-A144-BA47-26CD4E420610}" type="presParOf" srcId="{57D44B1A-362D-014E-A715-37071E06939F}" destId="{B0735791-F622-0441-8F31-624C21F04FF0}" srcOrd="8" destOrd="0" presId="urn:microsoft.com/office/officeart/2005/8/layout/vList2"/>
    <dgm:cxn modelId="{47164D9D-C3E9-D546-9993-1AFD0124EBB1}" type="presParOf" srcId="{57D44B1A-362D-014E-A715-37071E06939F}" destId="{641366F8-1928-444E-A3AF-ED83C0103FD6}" srcOrd="9" destOrd="0" presId="urn:microsoft.com/office/officeart/2005/8/layout/vList2"/>
    <dgm:cxn modelId="{73F3B3B4-5707-1846-8D94-B081DDE264BE}" type="presParOf" srcId="{57D44B1A-362D-014E-A715-37071E06939F}" destId="{A03126CD-16C2-544D-9D67-FECBEF121FA9}" srcOrd="10" destOrd="0" presId="urn:microsoft.com/office/officeart/2005/8/layout/vList2"/>
    <dgm:cxn modelId="{46B5E5D1-5B13-3C40-AF2A-FD0AA5ED2AD4}" type="presParOf" srcId="{57D44B1A-362D-014E-A715-37071E06939F}" destId="{66B947CB-6641-C541-85D0-4BE9C68C110C}" srcOrd="11" destOrd="0" presId="urn:microsoft.com/office/officeart/2005/8/layout/vList2"/>
    <dgm:cxn modelId="{18AB1B9E-F461-5B44-8358-6DB3E2B5EA0D}" type="presParOf" srcId="{57D44B1A-362D-014E-A715-37071E06939F}" destId="{650F0C04-54F9-044B-A112-0A33B3B46B80}" srcOrd="12" destOrd="0" presId="urn:microsoft.com/office/officeart/2005/8/layout/vList2"/>
    <dgm:cxn modelId="{E4AFF52D-80C7-4A4B-AEC9-9847BB715324}" type="presParOf" srcId="{57D44B1A-362D-014E-A715-37071E06939F}" destId="{C71C3B16-CFFD-3E4B-AF72-492A3D482E2F}" srcOrd="13" destOrd="0" presId="urn:microsoft.com/office/officeart/2005/8/layout/vList2"/>
    <dgm:cxn modelId="{A173DD2E-EE69-E646-B9C7-D8DF0887C7C9}" type="presParOf" srcId="{57D44B1A-362D-014E-A715-37071E06939F}" destId="{F6CE7DCA-DD93-844D-AC66-3AA25EB0C298}"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302365-3FCB-3F4A-8753-A41252190038}" type="doc">
      <dgm:prSet loTypeId="urn:microsoft.com/office/officeart/2008/layout/NameandTitleOrganizationalChart" loCatId="" qsTypeId="urn:microsoft.com/office/officeart/2005/8/quickstyle/simple4" qsCatId="simple" csTypeId="urn:microsoft.com/office/officeart/2005/8/colors/colorful1" csCatId="colorful" phldr="1"/>
      <dgm:spPr/>
      <dgm:t>
        <a:bodyPr/>
        <a:lstStyle/>
        <a:p>
          <a:endParaRPr lang="en-US"/>
        </a:p>
      </dgm:t>
    </dgm:pt>
    <dgm:pt modelId="{0ABA54A3-0ABF-3949-BB5F-68A5F4454B62}">
      <dgm:prSet phldrT="[Text]"/>
      <dgm:spPr/>
      <dgm:t>
        <a:bodyPr/>
        <a:lstStyle/>
        <a:p>
          <a:r>
            <a:rPr lang="en-US" dirty="0" smtClean="0"/>
            <a:t>ITU</a:t>
          </a:r>
          <a:endParaRPr lang="en-US" dirty="0"/>
        </a:p>
      </dgm:t>
    </dgm:pt>
    <dgm:pt modelId="{4586D3D9-B4AC-1049-8D71-634093150D75}" type="parTrans" cxnId="{C53EDCE0-0A60-2A4F-947B-96A78B86F87D}">
      <dgm:prSet/>
      <dgm:spPr/>
      <dgm:t>
        <a:bodyPr/>
        <a:lstStyle/>
        <a:p>
          <a:endParaRPr lang="en-US"/>
        </a:p>
      </dgm:t>
    </dgm:pt>
    <dgm:pt modelId="{8FC0003C-0BB3-064D-BA8D-6391D7D1E329}" type="sibTrans" cxnId="{C53EDCE0-0A60-2A4F-947B-96A78B86F87D}">
      <dgm:prSet/>
      <dgm:spPr/>
      <dgm:t>
        <a:bodyPr/>
        <a:lstStyle/>
        <a:p>
          <a:r>
            <a:rPr lang="en-US" dirty="0" smtClean="0"/>
            <a:t>H.261 video</a:t>
          </a:r>
          <a:endParaRPr lang="en-US" dirty="0"/>
        </a:p>
      </dgm:t>
    </dgm:pt>
    <dgm:pt modelId="{53B24A18-14A8-A246-B8DF-DDA5E34F644F}">
      <dgm:prSet phldrT="[Text]"/>
      <dgm:spPr/>
      <dgm:t>
        <a:bodyPr/>
        <a:lstStyle/>
        <a:p>
          <a:r>
            <a:rPr lang="en-US" dirty="0" smtClean="0"/>
            <a:t>IETF</a:t>
          </a:r>
          <a:endParaRPr lang="en-US" dirty="0"/>
        </a:p>
      </dgm:t>
    </dgm:pt>
    <dgm:pt modelId="{FE8EB8E4-F157-7047-9092-BACEEF80A4BB}" type="parTrans" cxnId="{A2BA6A0C-0AA2-1B44-80DA-EE4961E4B62F}">
      <dgm:prSet/>
      <dgm:spPr/>
      <dgm:t>
        <a:bodyPr/>
        <a:lstStyle/>
        <a:p>
          <a:endParaRPr lang="en-US"/>
        </a:p>
      </dgm:t>
    </dgm:pt>
    <dgm:pt modelId="{64BE1157-A6C4-CC4D-B030-995DC66F65CD}" type="sibTrans" cxnId="{A2BA6A0C-0AA2-1B44-80DA-EE4961E4B62F}">
      <dgm:prSet/>
      <dgm:spPr/>
      <dgm:t>
        <a:bodyPr/>
        <a:lstStyle/>
        <a:p>
          <a:r>
            <a:rPr lang="en-US" dirty="0" smtClean="0"/>
            <a:t>RTP, SIP</a:t>
          </a:r>
          <a:endParaRPr lang="en-US" dirty="0"/>
        </a:p>
      </dgm:t>
    </dgm:pt>
    <dgm:pt modelId="{6162EDD5-04B6-CB45-89A7-55680F111D54}">
      <dgm:prSet phldrT="[Text]"/>
      <dgm:spPr/>
      <dgm:t>
        <a:bodyPr/>
        <a:lstStyle/>
        <a:p>
          <a:r>
            <a:rPr lang="en-US" dirty="0" smtClean="0"/>
            <a:t>ITU</a:t>
          </a:r>
          <a:endParaRPr lang="en-US" dirty="0"/>
        </a:p>
      </dgm:t>
    </dgm:pt>
    <dgm:pt modelId="{4590E407-62B0-3748-9BFD-033A5B6963EB}" type="parTrans" cxnId="{22C79879-C272-E146-BDF1-8E97D3873D10}">
      <dgm:prSet/>
      <dgm:spPr/>
      <dgm:t>
        <a:bodyPr/>
        <a:lstStyle/>
        <a:p>
          <a:endParaRPr lang="en-US"/>
        </a:p>
      </dgm:t>
    </dgm:pt>
    <dgm:pt modelId="{C093D70A-27DE-2B4C-A6FF-741FE5C62F30}" type="sibTrans" cxnId="{22C79879-C272-E146-BDF1-8E97D3873D10}">
      <dgm:prSet/>
      <dgm:spPr/>
      <dgm:t>
        <a:bodyPr/>
        <a:lstStyle/>
        <a:p>
          <a:r>
            <a:rPr lang="en-US" dirty="0" smtClean="0"/>
            <a:t>H.323</a:t>
          </a:r>
          <a:endParaRPr lang="en-US" dirty="0"/>
        </a:p>
      </dgm:t>
    </dgm:pt>
    <dgm:pt modelId="{6C57E268-BAD8-794F-BDC5-6E3A9D7625A0}">
      <dgm:prSet phldrT="[Text]"/>
      <dgm:spPr/>
      <dgm:t>
        <a:bodyPr/>
        <a:lstStyle/>
        <a:p>
          <a:r>
            <a:rPr lang="en-US" dirty="0" smtClean="0"/>
            <a:t>3GPP</a:t>
          </a:r>
          <a:endParaRPr lang="en-US" dirty="0"/>
        </a:p>
      </dgm:t>
    </dgm:pt>
    <dgm:pt modelId="{63A8512A-99BA-BC4C-9151-B77632FBD481}" type="parTrans" cxnId="{49DEF14A-7F2F-F94C-B6BE-432C6C88FEE4}">
      <dgm:prSet/>
      <dgm:spPr/>
      <dgm:t>
        <a:bodyPr/>
        <a:lstStyle/>
        <a:p>
          <a:endParaRPr lang="en-US"/>
        </a:p>
      </dgm:t>
    </dgm:pt>
    <dgm:pt modelId="{EE7A611D-3112-8242-AB42-4484FF4407FE}" type="sibTrans" cxnId="{49DEF14A-7F2F-F94C-B6BE-432C6C88FEE4}">
      <dgm:prSet/>
      <dgm:spPr/>
      <dgm:t>
        <a:bodyPr/>
        <a:lstStyle/>
        <a:p>
          <a:r>
            <a:rPr lang="en-US" dirty="0" smtClean="0"/>
            <a:t>cellular	</a:t>
          </a:r>
          <a:endParaRPr lang="en-US" dirty="0"/>
        </a:p>
      </dgm:t>
    </dgm:pt>
    <dgm:pt modelId="{51A59BCD-0B8D-3B4B-B45C-98F8E125E981}">
      <dgm:prSet phldrT="[Text]"/>
      <dgm:spPr/>
      <dgm:t>
        <a:bodyPr/>
        <a:lstStyle/>
        <a:p>
          <a:r>
            <a:rPr lang="en-US" dirty="0" smtClean="0"/>
            <a:t>NENA</a:t>
          </a:r>
          <a:endParaRPr lang="en-US" dirty="0"/>
        </a:p>
      </dgm:t>
    </dgm:pt>
    <dgm:pt modelId="{65612577-9CBA-3B4B-9AC5-5BF725971E43}" type="parTrans" cxnId="{416AE192-4CB4-7045-80AC-E21FD595D3BE}">
      <dgm:prSet/>
      <dgm:spPr/>
      <dgm:t>
        <a:bodyPr/>
        <a:lstStyle/>
        <a:p>
          <a:endParaRPr lang="en-US"/>
        </a:p>
      </dgm:t>
    </dgm:pt>
    <dgm:pt modelId="{8A9488E7-1F3A-6246-8298-3BD58F8EE07F}" type="sibTrans" cxnId="{416AE192-4CB4-7045-80AC-E21FD595D3BE}">
      <dgm:prSet/>
      <dgm:spPr/>
      <dgm:t>
        <a:bodyPr/>
        <a:lstStyle/>
        <a:p>
          <a:r>
            <a:rPr lang="en-US" dirty="0" smtClean="0"/>
            <a:t>9-1-1</a:t>
          </a:r>
          <a:endParaRPr lang="en-US" dirty="0"/>
        </a:p>
      </dgm:t>
    </dgm:pt>
    <dgm:pt modelId="{B8E7E55C-A94E-2349-8ACC-A87532F15589}">
      <dgm:prSet phldrT="[Text]"/>
      <dgm:spPr/>
      <dgm:t>
        <a:bodyPr/>
        <a:lstStyle/>
        <a:p>
          <a:r>
            <a:rPr lang="en-US" dirty="0" smtClean="0"/>
            <a:t>SIP Forum</a:t>
          </a:r>
          <a:endParaRPr lang="en-US" dirty="0"/>
        </a:p>
      </dgm:t>
    </dgm:pt>
    <dgm:pt modelId="{90179592-6403-424B-92D7-39D1B526FC32}" type="parTrans" cxnId="{85A8273F-D965-BD40-91D4-997EA3815B7D}">
      <dgm:prSet/>
      <dgm:spPr/>
      <dgm:t>
        <a:bodyPr/>
        <a:lstStyle/>
        <a:p>
          <a:endParaRPr lang="en-US"/>
        </a:p>
      </dgm:t>
    </dgm:pt>
    <dgm:pt modelId="{80C6A9F4-4FB5-6742-9E43-E0CB080BCCCF}" type="sibTrans" cxnId="{85A8273F-D965-BD40-91D4-997EA3815B7D}">
      <dgm:prSet/>
      <dgm:spPr/>
      <dgm:t>
        <a:bodyPr/>
        <a:lstStyle/>
        <a:p>
          <a:r>
            <a:rPr lang="en-US" dirty="0" err="1" smtClean="0"/>
            <a:t>SIPConnect</a:t>
          </a:r>
          <a:endParaRPr lang="en-US" dirty="0"/>
        </a:p>
      </dgm:t>
    </dgm:pt>
    <dgm:pt modelId="{78DDBE3F-857D-A744-BFBC-105E79836881}" type="pres">
      <dgm:prSet presAssocID="{70302365-3FCB-3F4A-8753-A41252190038}" presName="hierChild1" presStyleCnt="0">
        <dgm:presLayoutVars>
          <dgm:orgChart val="1"/>
          <dgm:chPref val="1"/>
          <dgm:dir/>
          <dgm:animOne val="branch"/>
          <dgm:animLvl val="lvl"/>
          <dgm:resizeHandles/>
        </dgm:presLayoutVars>
      </dgm:prSet>
      <dgm:spPr/>
      <dgm:t>
        <a:bodyPr/>
        <a:lstStyle/>
        <a:p>
          <a:endParaRPr lang="en-US"/>
        </a:p>
      </dgm:t>
    </dgm:pt>
    <dgm:pt modelId="{A5939DD9-5003-D342-B894-06A3F98ACC6A}" type="pres">
      <dgm:prSet presAssocID="{0ABA54A3-0ABF-3949-BB5F-68A5F4454B62}" presName="hierRoot1" presStyleCnt="0">
        <dgm:presLayoutVars>
          <dgm:hierBranch val="init"/>
        </dgm:presLayoutVars>
      </dgm:prSet>
      <dgm:spPr/>
    </dgm:pt>
    <dgm:pt modelId="{E5C0012F-7614-424D-890E-30FDBA5F1A67}" type="pres">
      <dgm:prSet presAssocID="{0ABA54A3-0ABF-3949-BB5F-68A5F4454B62}" presName="rootComposite1" presStyleCnt="0"/>
      <dgm:spPr/>
    </dgm:pt>
    <dgm:pt modelId="{910BDB69-B0CE-5446-BF46-AE8F1A30CB40}" type="pres">
      <dgm:prSet presAssocID="{0ABA54A3-0ABF-3949-BB5F-68A5F4454B62}" presName="rootText1" presStyleLbl="node0" presStyleIdx="0" presStyleCnt="1">
        <dgm:presLayoutVars>
          <dgm:chMax/>
          <dgm:chPref val="3"/>
        </dgm:presLayoutVars>
      </dgm:prSet>
      <dgm:spPr/>
      <dgm:t>
        <a:bodyPr/>
        <a:lstStyle/>
        <a:p>
          <a:endParaRPr lang="en-US"/>
        </a:p>
      </dgm:t>
    </dgm:pt>
    <dgm:pt modelId="{751568A3-E81B-D941-9142-F248676A3A1E}" type="pres">
      <dgm:prSet presAssocID="{0ABA54A3-0ABF-3949-BB5F-68A5F4454B62}" presName="titleText1" presStyleLbl="fgAcc0" presStyleIdx="0" presStyleCnt="1">
        <dgm:presLayoutVars>
          <dgm:chMax val="0"/>
          <dgm:chPref val="0"/>
        </dgm:presLayoutVars>
      </dgm:prSet>
      <dgm:spPr/>
      <dgm:t>
        <a:bodyPr/>
        <a:lstStyle/>
        <a:p>
          <a:endParaRPr lang="en-US"/>
        </a:p>
      </dgm:t>
    </dgm:pt>
    <dgm:pt modelId="{29BCC5B0-8A78-FA44-9C19-8C85396A63A0}" type="pres">
      <dgm:prSet presAssocID="{0ABA54A3-0ABF-3949-BB5F-68A5F4454B62}" presName="rootConnector1" presStyleLbl="node1" presStyleIdx="0" presStyleCnt="5"/>
      <dgm:spPr/>
      <dgm:t>
        <a:bodyPr/>
        <a:lstStyle/>
        <a:p>
          <a:endParaRPr lang="en-US"/>
        </a:p>
      </dgm:t>
    </dgm:pt>
    <dgm:pt modelId="{94B88EAE-CAC9-624A-AD13-CE24378FFBE5}" type="pres">
      <dgm:prSet presAssocID="{0ABA54A3-0ABF-3949-BB5F-68A5F4454B62}" presName="hierChild2" presStyleCnt="0"/>
      <dgm:spPr/>
    </dgm:pt>
    <dgm:pt modelId="{58F0583C-F830-A54C-A30B-09FDE7EC3C8B}" type="pres">
      <dgm:prSet presAssocID="{FE8EB8E4-F157-7047-9092-BACEEF80A4BB}" presName="Name37" presStyleLbl="parChTrans1D2" presStyleIdx="0" presStyleCnt="2"/>
      <dgm:spPr/>
      <dgm:t>
        <a:bodyPr/>
        <a:lstStyle/>
        <a:p>
          <a:endParaRPr lang="en-US"/>
        </a:p>
      </dgm:t>
    </dgm:pt>
    <dgm:pt modelId="{466B38E6-7E9A-6B40-8DEF-0A8BFCB2DFD5}" type="pres">
      <dgm:prSet presAssocID="{53B24A18-14A8-A246-B8DF-DDA5E34F644F}" presName="hierRoot2" presStyleCnt="0">
        <dgm:presLayoutVars>
          <dgm:hierBranch val="init"/>
        </dgm:presLayoutVars>
      </dgm:prSet>
      <dgm:spPr/>
    </dgm:pt>
    <dgm:pt modelId="{F65ACE0F-0626-1641-98E3-745DC15C5073}" type="pres">
      <dgm:prSet presAssocID="{53B24A18-14A8-A246-B8DF-DDA5E34F644F}" presName="rootComposite" presStyleCnt="0"/>
      <dgm:spPr/>
    </dgm:pt>
    <dgm:pt modelId="{1E11232A-FA17-D440-BB15-D4AA35181D0D}" type="pres">
      <dgm:prSet presAssocID="{53B24A18-14A8-A246-B8DF-DDA5E34F644F}" presName="rootText" presStyleLbl="node1" presStyleIdx="0" presStyleCnt="5">
        <dgm:presLayoutVars>
          <dgm:chMax/>
          <dgm:chPref val="3"/>
        </dgm:presLayoutVars>
      </dgm:prSet>
      <dgm:spPr/>
      <dgm:t>
        <a:bodyPr/>
        <a:lstStyle/>
        <a:p>
          <a:endParaRPr lang="en-US"/>
        </a:p>
      </dgm:t>
    </dgm:pt>
    <dgm:pt modelId="{CE5261C4-C54F-314F-8585-88EF1EC69D11}" type="pres">
      <dgm:prSet presAssocID="{53B24A18-14A8-A246-B8DF-DDA5E34F644F}" presName="titleText2" presStyleLbl="fgAcc1" presStyleIdx="0" presStyleCnt="5">
        <dgm:presLayoutVars>
          <dgm:chMax val="0"/>
          <dgm:chPref val="0"/>
        </dgm:presLayoutVars>
      </dgm:prSet>
      <dgm:spPr/>
      <dgm:t>
        <a:bodyPr/>
        <a:lstStyle/>
        <a:p>
          <a:endParaRPr lang="en-US"/>
        </a:p>
      </dgm:t>
    </dgm:pt>
    <dgm:pt modelId="{ACA4F792-62BA-324D-A0B5-AE061E5B2CC9}" type="pres">
      <dgm:prSet presAssocID="{53B24A18-14A8-A246-B8DF-DDA5E34F644F}" presName="rootConnector" presStyleLbl="node2" presStyleIdx="0" presStyleCnt="0"/>
      <dgm:spPr/>
      <dgm:t>
        <a:bodyPr/>
        <a:lstStyle/>
        <a:p>
          <a:endParaRPr lang="en-US"/>
        </a:p>
      </dgm:t>
    </dgm:pt>
    <dgm:pt modelId="{FB548394-AA87-8344-98FB-5EA9745AA7EF}" type="pres">
      <dgm:prSet presAssocID="{53B24A18-14A8-A246-B8DF-DDA5E34F644F}" presName="hierChild4" presStyleCnt="0"/>
      <dgm:spPr/>
    </dgm:pt>
    <dgm:pt modelId="{56931F93-F483-CB48-90C0-18E4B0FED966}" type="pres">
      <dgm:prSet presAssocID="{63A8512A-99BA-BC4C-9151-B77632FBD481}" presName="Name37" presStyleLbl="parChTrans1D3" presStyleIdx="0" presStyleCnt="3"/>
      <dgm:spPr/>
      <dgm:t>
        <a:bodyPr/>
        <a:lstStyle/>
        <a:p>
          <a:endParaRPr lang="en-US"/>
        </a:p>
      </dgm:t>
    </dgm:pt>
    <dgm:pt modelId="{D8377955-81B8-7348-B94F-B1C097A87C36}" type="pres">
      <dgm:prSet presAssocID="{6C57E268-BAD8-794F-BDC5-6E3A9D7625A0}" presName="hierRoot2" presStyleCnt="0">
        <dgm:presLayoutVars>
          <dgm:hierBranch val="init"/>
        </dgm:presLayoutVars>
      </dgm:prSet>
      <dgm:spPr/>
    </dgm:pt>
    <dgm:pt modelId="{930DA30F-8DDB-8045-A48E-16FCC1F93297}" type="pres">
      <dgm:prSet presAssocID="{6C57E268-BAD8-794F-BDC5-6E3A9D7625A0}" presName="rootComposite" presStyleCnt="0"/>
      <dgm:spPr/>
    </dgm:pt>
    <dgm:pt modelId="{638F5872-8B09-924A-B4CA-60E98F77ABFB}" type="pres">
      <dgm:prSet presAssocID="{6C57E268-BAD8-794F-BDC5-6E3A9D7625A0}" presName="rootText" presStyleLbl="node1" presStyleIdx="1" presStyleCnt="5">
        <dgm:presLayoutVars>
          <dgm:chMax/>
          <dgm:chPref val="3"/>
        </dgm:presLayoutVars>
      </dgm:prSet>
      <dgm:spPr/>
      <dgm:t>
        <a:bodyPr/>
        <a:lstStyle/>
        <a:p>
          <a:endParaRPr lang="en-US"/>
        </a:p>
      </dgm:t>
    </dgm:pt>
    <dgm:pt modelId="{061D934E-AB62-A24C-8C04-CB0CA50C8143}" type="pres">
      <dgm:prSet presAssocID="{6C57E268-BAD8-794F-BDC5-6E3A9D7625A0}" presName="titleText2" presStyleLbl="fgAcc1" presStyleIdx="1" presStyleCnt="5">
        <dgm:presLayoutVars>
          <dgm:chMax val="0"/>
          <dgm:chPref val="0"/>
        </dgm:presLayoutVars>
      </dgm:prSet>
      <dgm:spPr/>
      <dgm:t>
        <a:bodyPr/>
        <a:lstStyle/>
        <a:p>
          <a:endParaRPr lang="en-US"/>
        </a:p>
      </dgm:t>
    </dgm:pt>
    <dgm:pt modelId="{D352CCA6-79EC-BA45-81EE-1CCE496FDC39}" type="pres">
      <dgm:prSet presAssocID="{6C57E268-BAD8-794F-BDC5-6E3A9D7625A0}" presName="rootConnector" presStyleLbl="node3" presStyleIdx="0" presStyleCnt="0"/>
      <dgm:spPr/>
      <dgm:t>
        <a:bodyPr/>
        <a:lstStyle/>
        <a:p>
          <a:endParaRPr lang="en-US"/>
        </a:p>
      </dgm:t>
    </dgm:pt>
    <dgm:pt modelId="{DBA064B5-C203-144C-A84C-932D4BD4E3DF}" type="pres">
      <dgm:prSet presAssocID="{6C57E268-BAD8-794F-BDC5-6E3A9D7625A0}" presName="hierChild4" presStyleCnt="0"/>
      <dgm:spPr/>
    </dgm:pt>
    <dgm:pt modelId="{938FF9F1-2A99-4743-A53C-E4D7B1377D89}" type="pres">
      <dgm:prSet presAssocID="{6C57E268-BAD8-794F-BDC5-6E3A9D7625A0}" presName="hierChild5" presStyleCnt="0"/>
      <dgm:spPr/>
    </dgm:pt>
    <dgm:pt modelId="{78043244-AA3D-5F4A-A7E3-D70D24031989}" type="pres">
      <dgm:prSet presAssocID="{65612577-9CBA-3B4B-9AC5-5BF725971E43}" presName="Name37" presStyleLbl="parChTrans1D3" presStyleIdx="1" presStyleCnt="3"/>
      <dgm:spPr/>
      <dgm:t>
        <a:bodyPr/>
        <a:lstStyle/>
        <a:p>
          <a:endParaRPr lang="en-US"/>
        </a:p>
      </dgm:t>
    </dgm:pt>
    <dgm:pt modelId="{E5F08065-E1D5-9E44-BE13-F84107411980}" type="pres">
      <dgm:prSet presAssocID="{51A59BCD-0B8D-3B4B-B45C-98F8E125E981}" presName="hierRoot2" presStyleCnt="0">
        <dgm:presLayoutVars>
          <dgm:hierBranch val="init"/>
        </dgm:presLayoutVars>
      </dgm:prSet>
      <dgm:spPr/>
    </dgm:pt>
    <dgm:pt modelId="{2A5CF68B-BC39-4747-8A53-8604AD7965C3}" type="pres">
      <dgm:prSet presAssocID="{51A59BCD-0B8D-3B4B-B45C-98F8E125E981}" presName="rootComposite" presStyleCnt="0"/>
      <dgm:spPr/>
    </dgm:pt>
    <dgm:pt modelId="{5560ADE4-EC7C-874D-A965-8987DB43EDA1}" type="pres">
      <dgm:prSet presAssocID="{51A59BCD-0B8D-3B4B-B45C-98F8E125E981}" presName="rootText" presStyleLbl="node1" presStyleIdx="2" presStyleCnt="5">
        <dgm:presLayoutVars>
          <dgm:chMax/>
          <dgm:chPref val="3"/>
        </dgm:presLayoutVars>
      </dgm:prSet>
      <dgm:spPr/>
      <dgm:t>
        <a:bodyPr/>
        <a:lstStyle/>
        <a:p>
          <a:endParaRPr lang="en-US"/>
        </a:p>
      </dgm:t>
    </dgm:pt>
    <dgm:pt modelId="{6F9A6165-AF56-5E4F-88E5-5864ECD8D45E}" type="pres">
      <dgm:prSet presAssocID="{51A59BCD-0B8D-3B4B-B45C-98F8E125E981}" presName="titleText2" presStyleLbl="fgAcc1" presStyleIdx="2" presStyleCnt="5">
        <dgm:presLayoutVars>
          <dgm:chMax val="0"/>
          <dgm:chPref val="0"/>
        </dgm:presLayoutVars>
      </dgm:prSet>
      <dgm:spPr/>
      <dgm:t>
        <a:bodyPr/>
        <a:lstStyle/>
        <a:p>
          <a:endParaRPr lang="en-US"/>
        </a:p>
      </dgm:t>
    </dgm:pt>
    <dgm:pt modelId="{9F5C8CDD-79B6-E04B-B0BE-775EF76402E5}" type="pres">
      <dgm:prSet presAssocID="{51A59BCD-0B8D-3B4B-B45C-98F8E125E981}" presName="rootConnector" presStyleLbl="node3" presStyleIdx="0" presStyleCnt="0"/>
      <dgm:spPr/>
      <dgm:t>
        <a:bodyPr/>
        <a:lstStyle/>
        <a:p>
          <a:endParaRPr lang="en-US"/>
        </a:p>
      </dgm:t>
    </dgm:pt>
    <dgm:pt modelId="{6F2F1DC4-082C-5047-A183-57B4951E406E}" type="pres">
      <dgm:prSet presAssocID="{51A59BCD-0B8D-3B4B-B45C-98F8E125E981}" presName="hierChild4" presStyleCnt="0"/>
      <dgm:spPr/>
    </dgm:pt>
    <dgm:pt modelId="{AB78A7A0-E197-0940-A89F-E22FFA8EF2C4}" type="pres">
      <dgm:prSet presAssocID="{51A59BCD-0B8D-3B4B-B45C-98F8E125E981}" presName="hierChild5" presStyleCnt="0"/>
      <dgm:spPr/>
    </dgm:pt>
    <dgm:pt modelId="{6D4AEDAC-FD9B-184D-9E98-39A8ABFCD877}" type="pres">
      <dgm:prSet presAssocID="{90179592-6403-424B-92D7-39D1B526FC32}" presName="Name37" presStyleLbl="parChTrans1D3" presStyleIdx="2" presStyleCnt="3"/>
      <dgm:spPr/>
      <dgm:t>
        <a:bodyPr/>
        <a:lstStyle/>
        <a:p>
          <a:endParaRPr lang="en-US"/>
        </a:p>
      </dgm:t>
    </dgm:pt>
    <dgm:pt modelId="{D1323B8D-65F1-AB40-86E7-C005543257B5}" type="pres">
      <dgm:prSet presAssocID="{B8E7E55C-A94E-2349-8ACC-A87532F15589}" presName="hierRoot2" presStyleCnt="0">
        <dgm:presLayoutVars>
          <dgm:hierBranch val="init"/>
        </dgm:presLayoutVars>
      </dgm:prSet>
      <dgm:spPr/>
    </dgm:pt>
    <dgm:pt modelId="{6102E579-80E8-984C-8FD3-04504F2445BF}" type="pres">
      <dgm:prSet presAssocID="{B8E7E55C-A94E-2349-8ACC-A87532F15589}" presName="rootComposite" presStyleCnt="0"/>
      <dgm:spPr/>
    </dgm:pt>
    <dgm:pt modelId="{B6DC917B-9EFA-9D46-AF10-BE43D1101340}" type="pres">
      <dgm:prSet presAssocID="{B8E7E55C-A94E-2349-8ACC-A87532F15589}" presName="rootText" presStyleLbl="node1" presStyleIdx="3" presStyleCnt="5">
        <dgm:presLayoutVars>
          <dgm:chMax/>
          <dgm:chPref val="3"/>
        </dgm:presLayoutVars>
      </dgm:prSet>
      <dgm:spPr/>
      <dgm:t>
        <a:bodyPr/>
        <a:lstStyle/>
        <a:p>
          <a:endParaRPr lang="en-US"/>
        </a:p>
      </dgm:t>
    </dgm:pt>
    <dgm:pt modelId="{C8118615-E6B5-DD4D-92BB-FFCDF1AA2C76}" type="pres">
      <dgm:prSet presAssocID="{B8E7E55C-A94E-2349-8ACC-A87532F15589}" presName="titleText2" presStyleLbl="fgAcc1" presStyleIdx="3" presStyleCnt="5">
        <dgm:presLayoutVars>
          <dgm:chMax val="0"/>
          <dgm:chPref val="0"/>
        </dgm:presLayoutVars>
      </dgm:prSet>
      <dgm:spPr/>
      <dgm:t>
        <a:bodyPr/>
        <a:lstStyle/>
        <a:p>
          <a:endParaRPr lang="en-US"/>
        </a:p>
      </dgm:t>
    </dgm:pt>
    <dgm:pt modelId="{7645E2B3-45F7-4541-9BE0-A49E41907804}" type="pres">
      <dgm:prSet presAssocID="{B8E7E55C-A94E-2349-8ACC-A87532F15589}" presName="rootConnector" presStyleLbl="node3" presStyleIdx="0" presStyleCnt="0"/>
      <dgm:spPr/>
      <dgm:t>
        <a:bodyPr/>
        <a:lstStyle/>
        <a:p>
          <a:endParaRPr lang="en-US"/>
        </a:p>
      </dgm:t>
    </dgm:pt>
    <dgm:pt modelId="{65C56184-40CD-DC45-8513-B629B077F660}" type="pres">
      <dgm:prSet presAssocID="{B8E7E55C-A94E-2349-8ACC-A87532F15589}" presName="hierChild4" presStyleCnt="0"/>
      <dgm:spPr/>
    </dgm:pt>
    <dgm:pt modelId="{AF37C0E3-293B-FF44-BF36-49833B81040E}" type="pres">
      <dgm:prSet presAssocID="{B8E7E55C-A94E-2349-8ACC-A87532F15589}" presName="hierChild5" presStyleCnt="0"/>
      <dgm:spPr/>
    </dgm:pt>
    <dgm:pt modelId="{CC73EC45-7080-5247-96EB-B7A3BAB199C5}" type="pres">
      <dgm:prSet presAssocID="{53B24A18-14A8-A246-B8DF-DDA5E34F644F}" presName="hierChild5" presStyleCnt="0"/>
      <dgm:spPr/>
    </dgm:pt>
    <dgm:pt modelId="{A347B6B7-97DE-CA47-8FBD-A39703429F0B}" type="pres">
      <dgm:prSet presAssocID="{4590E407-62B0-3748-9BFD-033A5B6963EB}" presName="Name37" presStyleLbl="parChTrans1D2" presStyleIdx="1" presStyleCnt="2"/>
      <dgm:spPr/>
      <dgm:t>
        <a:bodyPr/>
        <a:lstStyle/>
        <a:p>
          <a:endParaRPr lang="en-US"/>
        </a:p>
      </dgm:t>
    </dgm:pt>
    <dgm:pt modelId="{485B6A4A-091C-3442-96B8-C6A7362E244F}" type="pres">
      <dgm:prSet presAssocID="{6162EDD5-04B6-CB45-89A7-55680F111D54}" presName="hierRoot2" presStyleCnt="0">
        <dgm:presLayoutVars>
          <dgm:hierBranch val="init"/>
        </dgm:presLayoutVars>
      </dgm:prSet>
      <dgm:spPr/>
    </dgm:pt>
    <dgm:pt modelId="{533E21D5-F51A-424D-B2EF-DA8F49736B87}" type="pres">
      <dgm:prSet presAssocID="{6162EDD5-04B6-CB45-89A7-55680F111D54}" presName="rootComposite" presStyleCnt="0"/>
      <dgm:spPr/>
    </dgm:pt>
    <dgm:pt modelId="{2ED874C5-CC8E-0541-87E1-A8A98DE852A5}" type="pres">
      <dgm:prSet presAssocID="{6162EDD5-04B6-CB45-89A7-55680F111D54}" presName="rootText" presStyleLbl="node1" presStyleIdx="4" presStyleCnt="5">
        <dgm:presLayoutVars>
          <dgm:chMax/>
          <dgm:chPref val="3"/>
        </dgm:presLayoutVars>
      </dgm:prSet>
      <dgm:spPr/>
      <dgm:t>
        <a:bodyPr/>
        <a:lstStyle/>
        <a:p>
          <a:endParaRPr lang="en-US"/>
        </a:p>
      </dgm:t>
    </dgm:pt>
    <dgm:pt modelId="{68A1E149-A6AA-E64A-8279-9E3A6EA51EFA}" type="pres">
      <dgm:prSet presAssocID="{6162EDD5-04B6-CB45-89A7-55680F111D54}" presName="titleText2" presStyleLbl="fgAcc1" presStyleIdx="4" presStyleCnt="5">
        <dgm:presLayoutVars>
          <dgm:chMax val="0"/>
          <dgm:chPref val="0"/>
        </dgm:presLayoutVars>
      </dgm:prSet>
      <dgm:spPr/>
      <dgm:t>
        <a:bodyPr/>
        <a:lstStyle/>
        <a:p>
          <a:endParaRPr lang="en-US"/>
        </a:p>
      </dgm:t>
    </dgm:pt>
    <dgm:pt modelId="{10BBF6A2-62E3-A04D-B363-254C4CBA32F1}" type="pres">
      <dgm:prSet presAssocID="{6162EDD5-04B6-CB45-89A7-55680F111D54}" presName="rootConnector" presStyleLbl="node2" presStyleIdx="0" presStyleCnt="0"/>
      <dgm:spPr/>
      <dgm:t>
        <a:bodyPr/>
        <a:lstStyle/>
        <a:p>
          <a:endParaRPr lang="en-US"/>
        </a:p>
      </dgm:t>
    </dgm:pt>
    <dgm:pt modelId="{A32BD438-2F2C-9244-9251-FFDAC4A87F4A}" type="pres">
      <dgm:prSet presAssocID="{6162EDD5-04B6-CB45-89A7-55680F111D54}" presName="hierChild4" presStyleCnt="0"/>
      <dgm:spPr/>
    </dgm:pt>
    <dgm:pt modelId="{53A06FC9-9CFF-0948-B8F7-D7CE3346499B}" type="pres">
      <dgm:prSet presAssocID="{6162EDD5-04B6-CB45-89A7-55680F111D54}" presName="hierChild5" presStyleCnt="0"/>
      <dgm:spPr/>
    </dgm:pt>
    <dgm:pt modelId="{D64A5453-150E-D741-96E2-555AE08EB926}" type="pres">
      <dgm:prSet presAssocID="{0ABA54A3-0ABF-3949-BB5F-68A5F4454B62}" presName="hierChild3" presStyleCnt="0"/>
      <dgm:spPr/>
    </dgm:pt>
  </dgm:ptLst>
  <dgm:cxnLst>
    <dgm:cxn modelId="{9C0EB49B-FB16-CE41-B214-3982D52B3CEB}" type="presOf" srcId="{65612577-9CBA-3B4B-9AC5-5BF725971E43}" destId="{78043244-AA3D-5F4A-A7E3-D70D24031989}" srcOrd="0" destOrd="0" presId="urn:microsoft.com/office/officeart/2008/layout/NameandTitleOrganizationalChart"/>
    <dgm:cxn modelId="{4A9073A5-953A-C74A-8A42-0147F44E0FCA}" type="presOf" srcId="{6162EDD5-04B6-CB45-89A7-55680F111D54}" destId="{2ED874C5-CC8E-0541-87E1-A8A98DE852A5}" srcOrd="0" destOrd="0" presId="urn:microsoft.com/office/officeart/2008/layout/NameandTitleOrganizationalChart"/>
    <dgm:cxn modelId="{49DEF14A-7F2F-F94C-B6BE-432C6C88FEE4}" srcId="{53B24A18-14A8-A246-B8DF-DDA5E34F644F}" destId="{6C57E268-BAD8-794F-BDC5-6E3A9D7625A0}" srcOrd="0" destOrd="0" parTransId="{63A8512A-99BA-BC4C-9151-B77632FBD481}" sibTransId="{EE7A611D-3112-8242-AB42-4484FF4407FE}"/>
    <dgm:cxn modelId="{85A8273F-D965-BD40-91D4-997EA3815B7D}" srcId="{53B24A18-14A8-A246-B8DF-DDA5E34F644F}" destId="{B8E7E55C-A94E-2349-8ACC-A87532F15589}" srcOrd="2" destOrd="0" parTransId="{90179592-6403-424B-92D7-39D1B526FC32}" sibTransId="{80C6A9F4-4FB5-6742-9E43-E0CB080BCCCF}"/>
    <dgm:cxn modelId="{1C397149-7BEF-8749-90C5-6C6EC4074525}" type="presOf" srcId="{0ABA54A3-0ABF-3949-BB5F-68A5F4454B62}" destId="{29BCC5B0-8A78-FA44-9C19-8C85396A63A0}" srcOrd="1" destOrd="0" presId="urn:microsoft.com/office/officeart/2008/layout/NameandTitleOrganizationalChart"/>
    <dgm:cxn modelId="{E75D1C0E-61C7-5A46-911A-84E1EB3E70D0}" type="presOf" srcId="{6C57E268-BAD8-794F-BDC5-6E3A9D7625A0}" destId="{D352CCA6-79EC-BA45-81EE-1CCE496FDC39}" srcOrd="1" destOrd="0" presId="urn:microsoft.com/office/officeart/2008/layout/NameandTitleOrganizationalChart"/>
    <dgm:cxn modelId="{C95F5221-CB8C-334F-9338-77BF33433D63}" type="presOf" srcId="{90179592-6403-424B-92D7-39D1B526FC32}" destId="{6D4AEDAC-FD9B-184D-9E98-39A8ABFCD877}" srcOrd="0" destOrd="0" presId="urn:microsoft.com/office/officeart/2008/layout/NameandTitleOrganizationalChart"/>
    <dgm:cxn modelId="{A2DB9D47-61D2-B640-86CF-D67C356D4BA9}" type="presOf" srcId="{53B24A18-14A8-A246-B8DF-DDA5E34F644F}" destId="{1E11232A-FA17-D440-BB15-D4AA35181D0D}" srcOrd="0" destOrd="0" presId="urn:microsoft.com/office/officeart/2008/layout/NameandTitleOrganizationalChart"/>
    <dgm:cxn modelId="{97318806-9B54-D446-9C58-7B140696D0B8}" type="presOf" srcId="{70302365-3FCB-3F4A-8753-A41252190038}" destId="{78DDBE3F-857D-A744-BFBC-105E79836881}" srcOrd="0" destOrd="0" presId="urn:microsoft.com/office/officeart/2008/layout/NameandTitleOrganizationalChart"/>
    <dgm:cxn modelId="{B4324066-2874-F341-8354-BB3284F9D088}" type="presOf" srcId="{C093D70A-27DE-2B4C-A6FF-741FE5C62F30}" destId="{68A1E149-A6AA-E64A-8279-9E3A6EA51EFA}" srcOrd="0" destOrd="0" presId="urn:microsoft.com/office/officeart/2008/layout/NameandTitleOrganizationalChart"/>
    <dgm:cxn modelId="{ACAAC2CD-3AA1-E444-92AB-10E7098132EE}" type="presOf" srcId="{51A59BCD-0B8D-3B4B-B45C-98F8E125E981}" destId="{9F5C8CDD-79B6-E04B-B0BE-775EF76402E5}" srcOrd="1" destOrd="0" presId="urn:microsoft.com/office/officeart/2008/layout/NameandTitleOrganizationalChart"/>
    <dgm:cxn modelId="{B09E07A3-4911-B346-9385-7F802C18EF00}" type="presOf" srcId="{8A9488E7-1F3A-6246-8298-3BD58F8EE07F}" destId="{6F9A6165-AF56-5E4F-88E5-5864ECD8D45E}" srcOrd="0" destOrd="0" presId="urn:microsoft.com/office/officeart/2008/layout/NameandTitleOrganizationalChart"/>
    <dgm:cxn modelId="{76949036-1403-5246-A046-C51703CE6B6D}" type="presOf" srcId="{53B24A18-14A8-A246-B8DF-DDA5E34F644F}" destId="{ACA4F792-62BA-324D-A0B5-AE061E5B2CC9}" srcOrd="1" destOrd="0" presId="urn:microsoft.com/office/officeart/2008/layout/NameandTitleOrganizationalChart"/>
    <dgm:cxn modelId="{22C79879-C272-E146-BDF1-8E97D3873D10}" srcId="{0ABA54A3-0ABF-3949-BB5F-68A5F4454B62}" destId="{6162EDD5-04B6-CB45-89A7-55680F111D54}" srcOrd="1" destOrd="0" parTransId="{4590E407-62B0-3748-9BFD-033A5B6963EB}" sibTransId="{C093D70A-27DE-2B4C-A6FF-741FE5C62F30}"/>
    <dgm:cxn modelId="{4FA0A2B6-62B8-5349-B582-9C8CF37679AF}" type="presOf" srcId="{8FC0003C-0BB3-064D-BA8D-6391D7D1E329}" destId="{751568A3-E81B-D941-9142-F248676A3A1E}" srcOrd="0" destOrd="0" presId="urn:microsoft.com/office/officeart/2008/layout/NameandTitleOrganizationalChart"/>
    <dgm:cxn modelId="{C53EDCE0-0A60-2A4F-947B-96A78B86F87D}" srcId="{70302365-3FCB-3F4A-8753-A41252190038}" destId="{0ABA54A3-0ABF-3949-BB5F-68A5F4454B62}" srcOrd="0" destOrd="0" parTransId="{4586D3D9-B4AC-1049-8D71-634093150D75}" sibTransId="{8FC0003C-0BB3-064D-BA8D-6391D7D1E329}"/>
    <dgm:cxn modelId="{39CE85C7-CFA1-2140-BC56-D9E4EFEA8C30}" type="presOf" srcId="{4590E407-62B0-3748-9BFD-033A5B6963EB}" destId="{A347B6B7-97DE-CA47-8FBD-A39703429F0B}" srcOrd="0" destOrd="0" presId="urn:microsoft.com/office/officeart/2008/layout/NameandTitleOrganizationalChart"/>
    <dgm:cxn modelId="{7CEBFDE2-9B39-934E-B529-D4EB156FB4D7}" type="presOf" srcId="{B8E7E55C-A94E-2349-8ACC-A87532F15589}" destId="{B6DC917B-9EFA-9D46-AF10-BE43D1101340}" srcOrd="0" destOrd="0" presId="urn:microsoft.com/office/officeart/2008/layout/NameandTitleOrganizationalChart"/>
    <dgm:cxn modelId="{0371A5BA-DA41-C94D-AC76-43DDEDF868FF}" type="presOf" srcId="{EE7A611D-3112-8242-AB42-4484FF4407FE}" destId="{061D934E-AB62-A24C-8C04-CB0CA50C8143}" srcOrd="0" destOrd="0" presId="urn:microsoft.com/office/officeart/2008/layout/NameandTitleOrganizationalChart"/>
    <dgm:cxn modelId="{D2246B5B-0ABE-EF43-A76A-2148C43397E2}" type="presOf" srcId="{FE8EB8E4-F157-7047-9092-BACEEF80A4BB}" destId="{58F0583C-F830-A54C-A30B-09FDE7EC3C8B}" srcOrd="0" destOrd="0" presId="urn:microsoft.com/office/officeart/2008/layout/NameandTitleOrganizationalChart"/>
    <dgm:cxn modelId="{FDB07FF4-9FCC-BB4E-93EE-9144A551498A}" type="presOf" srcId="{64BE1157-A6C4-CC4D-B030-995DC66F65CD}" destId="{CE5261C4-C54F-314F-8585-88EF1EC69D11}" srcOrd="0" destOrd="0" presId="urn:microsoft.com/office/officeart/2008/layout/NameandTitleOrganizationalChart"/>
    <dgm:cxn modelId="{A2BA6A0C-0AA2-1B44-80DA-EE4961E4B62F}" srcId="{0ABA54A3-0ABF-3949-BB5F-68A5F4454B62}" destId="{53B24A18-14A8-A246-B8DF-DDA5E34F644F}" srcOrd="0" destOrd="0" parTransId="{FE8EB8E4-F157-7047-9092-BACEEF80A4BB}" sibTransId="{64BE1157-A6C4-CC4D-B030-995DC66F65CD}"/>
    <dgm:cxn modelId="{CD82D548-C01A-A34B-AA06-AB5692464375}" type="presOf" srcId="{80C6A9F4-4FB5-6742-9E43-E0CB080BCCCF}" destId="{C8118615-E6B5-DD4D-92BB-FFCDF1AA2C76}" srcOrd="0" destOrd="0" presId="urn:microsoft.com/office/officeart/2008/layout/NameandTitleOrganizationalChart"/>
    <dgm:cxn modelId="{900EBB27-D8B6-6644-9582-B22717C89157}" type="presOf" srcId="{6162EDD5-04B6-CB45-89A7-55680F111D54}" destId="{10BBF6A2-62E3-A04D-B363-254C4CBA32F1}" srcOrd="1" destOrd="0" presId="urn:microsoft.com/office/officeart/2008/layout/NameandTitleOrganizationalChart"/>
    <dgm:cxn modelId="{AEC7A3A8-B6BA-A945-B972-72B6F39CFC33}" type="presOf" srcId="{51A59BCD-0B8D-3B4B-B45C-98F8E125E981}" destId="{5560ADE4-EC7C-874D-A965-8987DB43EDA1}" srcOrd="0" destOrd="0" presId="urn:microsoft.com/office/officeart/2008/layout/NameandTitleOrganizationalChart"/>
    <dgm:cxn modelId="{FF3E4E82-149B-FC42-B16C-3C31312FD215}" type="presOf" srcId="{63A8512A-99BA-BC4C-9151-B77632FBD481}" destId="{56931F93-F483-CB48-90C0-18E4B0FED966}" srcOrd="0" destOrd="0" presId="urn:microsoft.com/office/officeart/2008/layout/NameandTitleOrganizationalChart"/>
    <dgm:cxn modelId="{E3FE0287-D70B-6B49-9157-D6D3A907DD0B}" type="presOf" srcId="{0ABA54A3-0ABF-3949-BB5F-68A5F4454B62}" destId="{910BDB69-B0CE-5446-BF46-AE8F1A30CB40}" srcOrd="0" destOrd="0" presId="urn:microsoft.com/office/officeart/2008/layout/NameandTitleOrganizationalChart"/>
    <dgm:cxn modelId="{2F58E849-69BB-6948-8FFF-C18DC444CC09}" type="presOf" srcId="{B8E7E55C-A94E-2349-8ACC-A87532F15589}" destId="{7645E2B3-45F7-4541-9BE0-A49E41907804}" srcOrd="1" destOrd="0" presId="urn:microsoft.com/office/officeart/2008/layout/NameandTitleOrganizationalChart"/>
    <dgm:cxn modelId="{2C40FC55-4135-0F4F-8FF0-E051ADC0034B}" type="presOf" srcId="{6C57E268-BAD8-794F-BDC5-6E3A9D7625A0}" destId="{638F5872-8B09-924A-B4CA-60E98F77ABFB}" srcOrd="0" destOrd="0" presId="urn:microsoft.com/office/officeart/2008/layout/NameandTitleOrganizationalChart"/>
    <dgm:cxn modelId="{416AE192-4CB4-7045-80AC-E21FD595D3BE}" srcId="{53B24A18-14A8-A246-B8DF-DDA5E34F644F}" destId="{51A59BCD-0B8D-3B4B-B45C-98F8E125E981}" srcOrd="1" destOrd="0" parTransId="{65612577-9CBA-3B4B-9AC5-5BF725971E43}" sibTransId="{8A9488E7-1F3A-6246-8298-3BD58F8EE07F}"/>
    <dgm:cxn modelId="{0F241C6C-9B52-8F44-B983-549FA4365B61}" type="presParOf" srcId="{78DDBE3F-857D-A744-BFBC-105E79836881}" destId="{A5939DD9-5003-D342-B894-06A3F98ACC6A}" srcOrd="0" destOrd="0" presId="urn:microsoft.com/office/officeart/2008/layout/NameandTitleOrganizationalChart"/>
    <dgm:cxn modelId="{9CB1C88F-EFA1-C740-8C42-A1CCA745284A}" type="presParOf" srcId="{A5939DD9-5003-D342-B894-06A3F98ACC6A}" destId="{E5C0012F-7614-424D-890E-30FDBA5F1A67}" srcOrd="0" destOrd="0" presId="urn:microsoft.com/office/officeart/2008/layout/NameandTitleOrganizationalChart"/>
    <dgm:cxn modelId="{90C1C56F-915F-364E-8E66-78B622E61E5F}" type="presParOf" srcId="{E5C0012F-7614-424D-890E-30FDBA5F1A67}" destId="{910BDB69-B0CE-5446-BF46-AE8F1A30CB40}" srcOrd="0" destOrd="0" presId="urn:microsoft.com/office/officeart/2008/layout/NameandTitleOrganizationalChart"/>
    <dgm:cxn modelId="{70083136-C8CA-A447-9326-A6427CB034FE}" type="presParOf" srcId="{E5C0012F-7614-424D-890E-30FDBA5F1A67}" destId="{751568A3-E81B-D941-9142-F248676A3A1E}" srcOrd="1" destOrd="0" presId="urn:microsoft.com/office/officeart/2008/layout/NameandTitleOrganizationalChart"/>
    <dgm:cxn modelId="{927E549F-07F1-764F-9E59-9CA4C6EEBD6C}" type="presParOf" srcId="{E5C0012F-7614-424D-890E-30FDBA5F1A67}" destId="{29BCC5B0-8A78-FA44-9C19-8C85396A63A0}" srcOrd="2" destOrd="0" presId="urn:microsoft.com/office/officeart/2008/layout/NameandTitleOrganizationalChart"/>
    <dgm:cxn modelId="{3D1A0917-033B-BC4D-BEC8-8A431FA03035}" type="presParOf" srcId="{A5939DD9-5003-D342-B894-06A3F98ACC6A}" destId="{94B88EAE-CAC9-624A-AD13-CE24378FFBE5}" srcOrd="1" destOrd="0" presId="urn:microsoft.com/office/officeart/2008/layout/NameandTitleOrganizationalChart"/>
    <dgm:cxn modelId="{5CB7C55A-2F70-104D-B974-8BB71595AFF4}" type="presParOf" srcId="{94B88EAE-CAC9-624A-AD13-CE24378FFBE5}" destId="{58F0583C-F830-A54C-A30B-09FDE7EC3C8B}" srcOrd="0" destOrd="0" presId="urn:microsoft.com/office/officeart/2008/layout/NameandTitleOrganizationalChart"/>
    <dgm:cxn modelId="{E7674EB3-312C-5547-A161-2B78D85B2FE7}" type="presParOf" srcId="{94B88EAE-CAC9-624A-AD13-CE24378FFBE5}" destId="{466B38E6-7E9A-6B40-8DEF-0A8BFCB2DFD5}" srcOrd="1" destOrd="0" presId="urn:microsoft.com/office/officeart/2008/layout/NameandTitleOrganizationalChart"/>
    <dgm:cxn modelId="{F744AD92-0E97-5441-BA1E-62B82548A428}" type="presParOf" srcId="{466B38E6-7E9A-6B40-8DEF-0A8BFCB2DFD5}" destId="{F65ACE0F-0626-1641-98E3-745DC15C5073}" srcOrd="0" destOrd="0" presId="urn:microsoft.com/office/officeart/2008/layout/NameandTitleOrganizationalChart"/>
    <dgm:cxn modelId="{C0D987AC-B703-E74F-91D7-C9F911566C4A}" type="presParOf" srcId="{F65ACE0F-0626-1641-98E3-745DC15C5073}" destId="{1E11232A-FA17-D440-BB15-D4AA35181D0D}" srcOrd="0" destOrd="0" presId="urn:microsoft.com/office/officeart/2008/layout/NameandTitleOrganizationalChart"/>
    <dgm:cxn modelId="{B207372D-69A7-7C49-9D07-B12C6787D907}" type="presParOf" srcId="{F65ACE0F-0626-1641-98E3-745DC15C5073}" destId="{CE5261C4-C54F-314F-8585-88EF1EC69D11}" srcOrd="1" destOrd="0" presId="urn:microsoft.com/office/officeart/2008/layout/NameandTitleOrganizationalChart"/>
    <dgm:cxn modelId="{F4A154C4-9E31-9746-8A86-1898F105C43F}" type="presParOf" srcId="{F65ACE0F-0626-1641-98E3-745DC15C5073}" destId="{ACA4F792-62BA-324D-A0B5-AE061E5B2CC9}" srcOrd="2" destOrd="0" presId="urn:microsoft.com/office/officeart/2008/layout/NameandTitleOrganizationalChart"/>
    <dgm:cxn modelId="{165F2A7D-4C40-8648-BD63-A7F1784CDA56}" type="presParOf" srcId="{466B38E6-7E9A-6B40-8DEF-0A8BFCB2DFD5}" destId="{FB548394-AA87-8344-98FB-5EA9745AA7EF}" srcOrd="1" destOrd="0" presId="urn:microsoft.com/office/officeart/2008/layout/NameandTitleOrganizationalChart"/>
    <dgm:cxn modelId="{692F604B-5560-4149-9D31-ACCA005219A7}" type="presParOf" srcId="{FB548394-AA87-8344-98FB-5EA9745AA7EF}" destId="{56931F93-F483-CB48-90C0-18E4B0FED966}" srcOrd="0" destOrd="0" presId="urn:microsoft.com/office/officeart/2008/layout/NameandTitleOrganizationalChart"/>
    <dgm:cxn modelId="{29C77B08-4460-4C42-8F54-3001E8957E2A}" type="presParOf" srcId="{FB548394-AA87-8344-98FB-5EA9745AA7EF}" destId="{D8377955-81B8-7348-B94F-B1C097A87C36}" srcOrd="1" destOrd="0" presId="urn:microsoft.com/office/officeart/2008/layout/NameandTitleOrganizationalChart"/>
    <dgm:cxn modelId="{0666D111-CE82-B44B-B3CA-8F0D65FAFC69}" type="presParOf" srcId="{D8377955-81B8-7348-B94F-B1C097A87C36}" destId="{930DA30F-8DDB-8045-A48E-16FCC1F93297}" srcOrd="0" destOrd="0" presId="urn:microsoft.com/office/officeart/2008/layout/NameandTitleOrganizationalChart"/>
    <dgm:cxn modelId="{B6DD7160-63B3-3544-BB2E-846115419056}" type="presParOf" srcId="{930DA30F-8DDB-8045-A48E-16FCC1F93297}" destId="{638F5872-8B09-924A-B4CA-60E98F77ABFB}" srcOrd="0" destOrd="0" presId="urn:microsoft.com/office/officeart/2008/layout/NameandTitleOrganizationalChart"/>
    <dgm:cxn modelId="{C88B909F-3860-2540-A7B0-6F001E8287CC}" type="presParOf" srcId="{930DA30F-8DDB-8045-A48E-16FCC1F93297}" destId="{061D934E-AB62-A24C-8C04-CB0CA50C8143}" srcOrd="1" destOrd="0" presId="urn:microsoft.com/office/officeart/2008/layout/NameandTitleOrganizationalChart"/>
    <dgm:cxn modelId="{7EC624D7-FB15-2D40-A4B5-C3991286175E}" type="presParOf" srcId="{930DA30F-8DDB-8045-A48E-16FCC1F93297}" destId="{D352CCA6-79EC-BA45-81EE-1CCE496FDC39}" srcOrd="2" destOrd="0" presId="urn:microsoft.com/office/officeart/2008/layout/NameandTitleOrganizationalChart"/>
    <dgm:cxn modelId="{854057B6-58C8-D548-BAA7-495F55CC5D71}" type="presParOf" srcId="{D8377955-81B8-7348-B94F-B1C097A87C36}" destId="{DBA064B5-C203-144C-A84C-932D4BD4E3DF}" srcOrd="1" destOrd="0" presId="urn:microsoft.com/office/officeart/2008/layout/NameandTitleOrganizationalChart"/>
    <dgm:cxn modelId="{5B280EF4-D1C9-7048-850C-947D2D427290}" type="presParOf" srcId="{D8377955-81B8-7348-B94F-B1C097A87C36}" destId="{938FF9F1-2A99-4743-A53C-E4D7B1377D89}" srcOrd="2" destOrd="0" presId="urn:microsoft.com/office/officeart/2008/layout/NameandTitleOrganizationalChart"/>
    <dgm:cxn modelId="{E18FECDE-5576-DE49-A576-FFC7A1BC9D2D}" type="presParOf" srcId="{FB548394-AA87-8344-98FB-5EA9745AA7EF}" destId="{78043244-AA3D-5F4A-A7E3-D70D24031989}" srcOrd="2" destOrd="0" presId="urn:microsoft.com/office/officeart/2008/layout/NameandTitleOrganizationalChart"/>
    <dgm:cxn modelId="{B8FE0CE5-36F1-6F47-8607-87CFD54F7BCB}" type="presParOf" srcId="{FB548394-AA87-8344-98FB-5EA9745AA7EF}" destId="{E5F08065-E1D5-9E44-BE13-F84107411980}" srcOrd="3" destOrd="0" presId="urn:microsoft.com/office/officeart/2008/layout/NameandTitleOrganizationalChart"/>
    <dgm:cxn modelId="{5A344DCC-B2FC-9349-B7B1-047B7AA1320B}" type="presParOf" srcId="{E5F08065-E1D5-9E44-BE13-F84107411980}" destId="{2A5CF68B-BC39-4747-8A53-8604AD7965C3}" srcOrd="0" destOrd="0" presId="urn:microsoft.com/office/officeart/2008/layout/NameandTitleOrganizationalChart"/>
    <dgm:cxn modelId="{5890C716-823C-C54F-BF73-0A4525FD175C}" type="presParOf" srcId="{2A5CF68B-BC39-4747-8A53-8604AD7965C3}" destId="{5560ADE4-EC7C-874D-A965-8987DB43EDA1}" srcOrd="0" destOrd="0" presId="urn:microsoft.com/office/officeart/2008/layout/NameandTitleOrganizationalChart"/>
    <dgm:cxn modelId="{8F7C90E0-E14E-5B48-81BC-37013873CDA4}" type="presParOf" srcId="{2A5CF68B-BC39-4747-8A53-8604AD7965C3}" destId="{6F9A6165-AF56-5E4F-88E5-5864ECD8D45E}" srcOrd="1" destOrd="0" presId="urn:microsoft.com/office/officeart/2008/layout/NameandTitleOrganizationalChart"/>
    <dgm:cxn modelId="{58B8392E-8558-0349-8B8F-16DEBA2E0819}" type="presParOf" srcId="{2A5CF68B-BC39-4747-8A53-8604AD7965C3}" destId="{9F5C8CDD-79B6-E04B-B0BE-775EF76402E5}" srcOrd="2" destOrd="0" presId="urn:microsoft.com/office/officeart/2008/layout/NameandTitleOrganizationalChart"/>
    <dgm:cxn modelId="{5E67A329-6A5B-DC4E-A230-3E0E70ADE1C1}" type="presParOf" srcId="{E5F08065-E1D5-9E44-BE13-F84107411980}" destId="{6F2F1DC4-082C-5047-A183-57B4951E406E}" srcOrd="1" destOrd="0" presId="urn:microsoft.com/office/officeart/2008/layout/NameandTitleOrganizationalChart"/>
    <dgm:cxn modelId="{4D065999-4FB3-C541-B342-AC81F412C675}" type="presParOf" srcId="{E5F08065-E1D5-9E44-BE13-F84107411980}" destId="{AB78A7A0-E197-0940-A89F-E22FFA8EF2C4}" srcOrd="2" destOrd="0" presId="urn:microsoft.com/office/officeart/2008/layout/NameandTitleOrganizationalChart"/>
    <dgm:cxn modelId="{B3F1E103-868F-F040-B014-77A77BF5A33C}" type="presParOf" srcId="{FB548394-AA87-8344-98FB-5EA9745AA7EF}" destId="{6D4AEDAC-FD9B-184D-9E98-39A8ABFCD877}" srcOrd="4" destOrd="0" presId="urn:microsoft.com/office/officeart/2008/layout/NameandTitleOrganizationalChart"/>
    <dgm:cxn modelId="{3A277EB1-AEA3-CF44-9A38-E62692CD1514}" type="presParOf" srcId="{FB548394-AA87-8344-98FB-5EA9745AA7EF}" destId="{D1323B8D-65F1-AB40-86E7-C005543257B5}" srcOrd="5" destOrd="0" presId="urn:microsoft.com/office/officeart/2008/layout/NameandTitleOrganizationalChart"/>
    <dgm:cxn modelId="{79DF44A4-2119-AB4E-91EF-0B3029D48E60}" type="presParOf" srcId="{D1323B8D-65F1-AB40-86E7-C005543257B5}" destId="{6102E579-80E8-984C-8FD3-04504F2445BF}" srcOrd="0" destOrd="0" presId="urn:microsoft.com/office/officeart/2008/layout/NameandTitleOrganizationalChart"/>
    <dgm:cxn modelId="{588200A9-A96E-1C42-BAF4-41533BFCDEC5}" type="presParOf" srcId="{6102E579-80E8-984C-8FD3-04504F2445BF}" destId="{B6DC917B-9EFA-9D46-AF10-BE43D1101340}" srcOrd="0" destOrd="0" presId="urn:microsoft.com/office/officeart/2008/layout/NameandTitleOrganizationalChart"/>
    <dgm:cxn modelId="{4894DE73-8EF7-964F-B5F0-107F5A577CC9}" type="presParOf" srcId="{6102E579-80E8-984C-8FD3-04504F2445BF}" destId="{C8118615-E6B5-DD4D-92BB-FFCDF1AA2C76}" srcOrd="1" destOrd="0" presId="urn:microsoft.com/office/officeart/2008/layout/NameandTitleOrganizationalChart"/>
    <dgm:cxn modelId="{275FFEE3-CA6F-F040-B308-0D23727F9669}" type="presParOf" srcId="{6102E579-80E8-984C-8FD3-04504F2445BF}" destId="{7645E2B3-45F7-4541-9BE0-A49E41907804}" srcOrd="2" destOrd="0" presId="urn:microsoft.com/office/officeart/2008/layout/NameandTitleOrganizationalChart"/>
    <dgm:cxn modelId="{2B5AEEB7-84A3-2747-9345-90FB6DD29CCC}" type="presParOf" srcId="{D1323B8D-65F1-AB40-86E7-C005543257B5}" destId="{65C56184-40CD-DC45-8513-B629B077F660}" srcOrd="1" destOrd="0" presId="urn:microsoft.com/office/officeart/2008/layout/NameandTitleOrganizationalChart"/>
    <dgm:cxn modelId="{3898CB5E-DDD2-204D-8507-A3354DEC8AB9}" type="presParOf" srcId="{D1323B8D-65F1-AB40-86E7-C005543257B5}" destId="{AF37C0E3-293B-FF44-BF36-49833B81040E}" srcOrd="2" destOrd="0" presId="urn:microsoft.com/office/officeart/2008/layout/NameandTitleOrganizationalChart"/>
    <dgm:cxn modelId="{2C857AB1-EDDA-6D48-B101-D9DD013C20AC}" type="presParOf" srcId="{466B38E6-7E9A-6B40-8DEF-0A8BFCB2DFD5}" destId="{CC73EC45-7080-5247-96EB-B7A3BAB199C5}" srcOrd="2" destOrd="0" presId="urn:microsoft.com/office/officeart/2008/layout/NameandTitleOrganizationalChart"/>
    <dgm:cxn modelId="{0F7D7A4F-6557-7B4E-8F60-08EF5FC4147E}" type="presParOf" srcId="{94B88EAE-CAC9-624A-AD13-CE24378FFBE5}" destId="{A347B6B7-97DE-CA47-8FBD-A39703429F0B}" srcOrd="2" destOrd="0" presId="urn:microsoft.com/office/officeart/2008/layout/NameandTitleOrganizationalChart"/>
    <dgm:cxn modelId="{A3F5F7D0-3906-AC42-9B10-DFF3EE2420BA}" type="presParOf" srcId="{94B88EAE-CAC9-624A-AD13-CE24378FFBE5}" destId="{485B6A4A-091C-3442-96B8-C6A7362E244F}" srcOrd="3" destOrd="0" presId="urn:microsoft.com/office/officeart/2008/layout/NameandTitleOrganizationalChart"/>
    <dgm:cxn modelId="{DD271D64-5B56-4849-B384-16CEA31207BC}" type="presParOf" srcId="{485B6A4A-091C-3442-96B8-C6A7362E244F}" destId="{533E21D5-F51A-424D-B2EF-DA8F49736B87}" srcOrd="0" destOrd="0" presId="urn:microsoft.com/office/officeart/2008/layout/NameandTitleOrganizationalChart"/>
    <dgm:cxn modelId="{36EFF2C2-92E3-6449-B725-B189996FC14A}" type="presParOf" srcId="{533E21D5-F51A-424D-B2EF-DA8F49736B87}" destId="{2ED874C5-CC8E-0541-87E1-A8A98DE852A5}" srcOrd="0" destOrd="0" presId="urn:microsoft.com/office/officeart/2008/layout/NameandTitleOrganizationalChart"/>
    <dgm:cxn modelId="{4D55F862-4902-BB49-9ECC-9C71ED05E48D}" type="presParOf" srcId="{533E21D5-F51A-424D-B2EF-DA8F49736B87}" destId="{68A1E149-A6AA-E64A-8279-9E3A6EA51EFA}" srcOrd="1" destOrd="0" presId="urn:microsoft.com/office/officeart/2008/layout/NameandTitleOrganizationalChart"/>
    <dgm:cxn modelId="{CD48D007-252C-5041-ACDC-0B81C0BC3F4C}" type="presParOf" srcId="{533E21D5-F51A-424D-B2EF-DA8F49736B87}" destId="{10BBF6A2-62E3-A04D-B363-254C4CBA32F1}" srcOrd="2" destOrd="0" presId="urn:microsoft.com/office/officeart/2008/layout/NameandTitleOrganizationalChart"/>
    <dgm:cxn modelId="{CF4D6D8D-E88A-5349-A765-C9F235B07D4D}" type="presParOf" srcId="{485B6A4A-091C-3442-96B8-C6A7362E244F}" destId="{A32BD438-2F2C-9244-9251-FFDAC4A87F4A}" srcOrd="1" destOrd="0" presId="urn:microsoft.com/office/officeart/2008/layout/NameandTitleOrganizationalChart"/>
    <dgm:cxn modelId="{11F89096-B77A-DB4A-ABCF-EA23F68353DF}" type="presParOf" srcId="{485B6A4A-091C-3442-96B8-C6A7362E244F}" destId="{53A06FC9-9CFF-0948-B8F7-D7CE3346499B}" srcOrd="2" destOrd="0" presId="urn:microsoft.com/office/officeart/2008/layout/NameandTitleOrganizationalChart"/>
    <dgm:cxn modelId="{0A1719FA-30A7-9D4E-B47A-6D0B5F7048CC}" type="presParOf" srcId="{A5939DD9-5003-D342-B894-06A3F98ACC6A}" destId="{D64A5453-150E-D741-96E2-555AE08EB926}" srcOrd="2" destOrd="0" presId="urn:microsoft.com/office/officeart/2008/layout/NameandTitleOrganizational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E06B5A-3395-1E48-A5DA-A14527E0A3E8}"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68128466-726F-CB4E-B7B9-4EF1113C3F3D}">
      <dgm:prSet phldrT="[Text]" custT="1"/>
      <dgm:spPr>
        <a:solidFill>
          <a:schemeClr val="accent3">
            <a:lumMod val="75000"/>
          </a:schemeClr>
        </a:solidFill>
        <a:ln w="38100">
          <a:solidFill>
            <a:schemeClr val="tx1"/>
          </a:solidFill>
          <a:prstDash val="sysDot"/>
        </a:ln>
        <a:effectLst>
          <a:outerShdw blurRad="50800" dist="38100" dir="2700000" algn="tl" rotWithShape="0">
            <a:prstClr val="black">
              <a:alpha val="40000"/>
            </a:prstClr>
          </a:outerShdw>
        </a:effectLst>
      </dgm:spPr>
      <dgm:t>
        <a:bodyPr/>
        <a:lstStyle/>
        <a:p>
          <a:endParaRPr lang="en-US" sz="2800" b="1" dirty="0">
            <a:solidFill>
              <a:schemeClr val="tx1"/>
            </a:solidFill>
            <a:latin typeface="+mj-lt"/>
          </a:endParaRPr>
        </a:p>
      </dgm:t>
    </dgm:pt>
    <dgm:pt modelId="{5D25A97D-157A-C74D-AF0B-A7337F6259B3}" type="parTrans" cxnId="{57951A74-287A-6445-8656-3FDC565E9DFD}">
      <dgm:prSet/>
      <dgm:spPr/>
      <dgm:t>
        <a:bodyPr/>
        <a:lstStyle/>
        <a:p>
          <a:endParaRPr lang="en-US"/>
        </a:p>
      </dgm:t>
    </dgm:pt>
    <dgm:pt modelId="{B83B31D5-A973-934C-9C7B-B5E4AFF6E577}" type="sibTrans" cxnId="{57951A74-287A-6445-8656-3FDC565E9DFD}">
      <dgm:prSet/>
      <dgm:spPr/>
      <dgm:t>
        <a:bodyPr/>
        <a:lstStyle/>
        <a:p>
          <a:endParaRPr lang="en-US"/>
        </a:p>
      </dgm:t>
    </dgm:pt>
    <dgm:pt modelId="{3C53E1B7-5F55-594D-8F90-F21F02B71A85}">
      <dgm:prSet phldrT="[Text]" custT="1"/>
      <dgm:spPr>
        <a:solidFill>
          <a:schemeClr val="bg1"/>
        </a:solidFill>
        <a:ln w="38100">
          <a:solidFill>
            <a:schemeClr val="tx1"/>
          </a:solidFill>
        </a:ln>
        <a:effectLst>
          <a:outerShdw blurRad="50800" dist="38100" dir="2700000" algn="tl" rotWithShape="0">
            <a:prstClr val="black">
              <a:alpha val="40000"/>
            </a:prstClr>
          </a:outerShdw>
        </a:effectLst>
      </dgm:spPr>
      <dgm:t>
        <a:bodyPr/>
        <a:lstStyle/>
        <a:p>
          <a:endParaRPr lang="en-US" sz="2800" b="1" dirty="0">
            <a:solidFill>
              <a:schemeClr val="tx1"/>
            </a:solidFill>
            <a:latin typeface="+mj-lt"/>
          </a:endParaRPr>
        </a:p>
      </dgm:t>
    </dgm:pt>
    <dgm:pt modelId="{6BDBCE92-2DA2-DE4F-894E-28EA4C96A722}" type="parTrans" cxnId="{93D559CD-0730-704D-AA07-66C7D26A12B3}">
      <dgm:prSet/>
      <dgm:spPr>
        <a:noFill/>
        <a:ln w="38100">
          <a:solidFill>
            <a:schemeClr val="tx1"/>
          </a:solidFill>
        </a:ln>
        <a:effectLst>
          <a:outerShdw blurRad="50800" dist="38100" dir="2700000" algn="tl" rotWithShape="0">
            <a:prstClr val="black">
              <a:alpha val="40000"/>
            </a:prstClr>
          </a:outerShdw>
        </a:effectLst>
      </dgm:spPr>
      <dgm:t>
        <a:bodyPr/>
        <a:lstStyle/>
        <a:p>
          <a:endParaRPr lang="en-US" sz="1800" b="1">
            <a:solidFill>
              <a:schemeClr val="tx1"/>
            </a:solidFill>
            <a:latin typeface="+mj-lt"/>
          </a:endParaRPr>
        </a:p>
      </dgm:t>
    </dgm:pt>
    <dgm:pt modelId="{E365DB64-6CCB-2F4D-92EA-9F3A87EFAE7E}" type="sibTrans" cxnId="{93D559CD-0730-704D-AA07-66C7D26A12B3}">
      <dgm:prSet/>
      <dgm:spPr/>
      <dgm:t>
        <a:bodyPr/>
        <a:lstStyle/>
        <a:p>
          <a:endParaRPr lang="en-US"/>
        </a:p>
      </dgm:t>
    </dgm:pt>
    <dgm:pt modelId="{21038361-54B6-834A-9665-12708D5D5C9C}">
      <dgm:prSet phldrT="[Text]" custT="1"/>
      <dgm:spPr>
        <a:solidFill>
          <a:schemeClr val="bg1"/>
        </a:solidFill>
        <a:ln w="38100">
          <a:solidFill>
            <a:schemeClr val="tx1"/>
          </a:solidFill>
        </a:ln>
        <a:effectLst>
          <a:outerShdw blurRad="50800" dist="38100" dir="2700000" algn="tl" rotWithShape="0">
            <a:prstClr val="black">
              <a:alpha val="40000"/>
            </a:prstClr>
          </a:outerShdw>
        </a:effectLst>
      </dgm:spPr>
      <dgm:t>
        <a:bodyPr/>
        <a:lstStyle/>
        <a:p>
          <a:endParaRPr lang="en-US" sz="2800" b="1" dirty="0">
            <a:solidFill>
              <a:schemeClr val="tx1"/>
            </a:solidFill>
            <a:latin typeface="+mj-lt"/>
          </a:endParaRPr>
        </a:p>
      </dgm:t>
    </dgm:pt>
    <dgm:pt modelId="{4B141D7C-58D4-DA40-9511-84ACCCC22817}" type="parTrans" cxnId="{90D0E366-56B2-3041-B246-C522C2EBDE65}">
      <dgm:prSet/>
      <dgm:spPr>
        <a:noFill/>
        <a:ln w="38100">
          <a:solidFill>
            <a:schemeClr val="tx1"/>
          </a:solidFill>
        </a:ln>
        <a:effectLst>
          <a:outerShdw blurRad="50800" dist="38100" dir="2700000" algn="tl" rotWithShape="0">
            <a:prstClr val="black">
              <a:alpha val="40000"/>
            </a:prstClr>
          </a:outerShdw>
        </a:effectLst>
      </dgm:spPr>
      <dgm:t>
        <a:bodyPr/>
        <a:lstStyle/>
        <a:p>
          <a:endParaRPr lang="en-US" sz="1800" b="1">
            <a:solidFill>
              <a:schemeClr val="tx1"/>
            </a:solidFill>
            <a:latin typeface="+mj-lt"/>
          </a:endParaRPr>
        </a:p>
      </dgm:t>
    </dgm:pt>
    <dgm:pt modelId="{47294926-3411-174A-8F0E-69D1C53E8DC5}" type="sibTrans" cxnId="{90D0E366-56B2-3041-B246-C522C2EBDE65}">
      <dgm:prSet/>
      <dgm:spPr/>
      <dgm:t>
        <a:bodyPr/>
        <a:lstStyle/>
        <a:p>
          <a:endParaRPr lang="en-US"/>
        </a:p>
      </dgm:t>
    </dgm:pt>
    <dgm:pt modelId="{EAE175DA-D28D-F14C-BCA8-5F23F916701C}">
      <dgm:prSet phldrT="[Text]" custT="1"/>
      <dgm:spPr>
        <a:solidFill>
          <a:schemeClr val="accent3">
            <a:lumMod val="75000"/>
          </a:schemeClr>
        </a:solidFill>
        <a:ln w="38100">
          <a:solidFill>
            <a:schemeClr val="tx1"/>
          </a:solidFill>
          <a:prstDash val="sysDot"/>
        </a:ln>
        <a:effectLst>
          <a:outerShdw blurRad="50800" dist="38100" dir="2700000" algn="tl" rotWithShape="0">
            <a:prstClr val="black">
              <a:alpha val="40000"/>
            </a:prstClr>
          </a:outerShdw>
        </a:effectLst>
      </dgm:spPr>
      <dgm:t>
        <a:bodyPr/>
        <a:lstStyle/>
        <a:p>
          <a:r>
            <a:rPr lang="en-US" sz="2800" b="1" dirty="0" smtClean="0">
              <a:solidFill>
                <a:schemeClr val="tx1"/>
              </a:solidFill>
              <a:latin typeface="+mj-lt"/>
            </a:rPr>
            <a:t>RFC Editor</a:t>
          </a:r>
          <a:endParaRPr lang="en-US" sz="2800" b="1" dirty="0">
            <a:solidFill>
              <a:schemeClr val="tx1"/>
            </a:solidFill>
            <a:latin typeface="+mj-lt"/>
          </a:endParaRPr>
        </a:p>
      </dgm:t>
    </dgm:pt>
    <dgm:pt modelId="{862CEEFC-E7D0-3241-B42D-9CED65DF552A}" type="parTrans" cxnId="{522BF973-EA24-CE46-AFB5-669774203529}">
      <dgm:prSet/>
      <dgm:spPr>
        <a:noFill/>
        <a:ln w="38100">
          <a:solidFill>
            <a:schemeClr val="tx1"/>
          </a:solidFill>
        </a:ln>
        <a:effectLst>
          <a:outerShdw blurRad="50800" dist="38100" dir="2700000" algn="tl" rotWithShape="0">
            <a:prstClr val="black">
              <a:alpha val="40000"/>
            </a:prstClr>
          </a:outerShdw>
        </a:effectLst>
      </dgm:spPr>
      <dgm:t>
        <a:bodyPr/>
        <a:lstStyle/>
        <a:p>
          <a:endParaRPr lang="en-US" sz="1800" b="1">
            <a:solidFill>
              <a:schemeClr val="tx1"/>
            </a:solidFill>
            <a:latin typeface="+mj-lt"/>
          </a:endParaRPr>
        </a:p>
      </dgm:t>
    </dgm:pt>
    <dgm:pt modelId="{3C65851D-6949-7141-9C35-EF8881C339E2}" type="sibTrans" cxnId="{522BF973-EA24-CE46-AFB5-669774203529}">
      <dgm:prSet/>
      <dgm:spPr/>
      <dgm:t>
        <a:bodyPr/>
        <a:lstStyle/>
        <a:p>
          <a:endParaRPr lang="en-US"/>
        </a:p>
      </dgm:t>
    </dgm:pt>
    <dgm:pt modelId="{A5DE3CDD-6C1E-E147-8EA2-0E7975DC06DD}">
      <dgm:prSet phldrT="[Text]" custT="1"/>
      <dgm:spPr>
        <a:solidFill>
          <a:schemeClr val="bg1"/>
        </a:solidFill>
        <a:ln w="38100">
          <a:solidFill>
            <a:schemeClr val="tx1"/>
          </a:solidFill>
        </a:ln>
        <a:effectLst>
          <a:outerShdw blurRad="50800" dist="38100" dir="2700000" algn="tl" rotWithShape="0">
            <a:prstClr val="black">
              <a:alpha val="40000"/>
            </a:prstClr>
          </a:outerShdw>
        </a:effectLst>
      </dgm:spPr>
      <dgm:t>
        <a:bodyPr/>
        <a:lstStyle/>
        <a:p>
          <a:r>
            <a:rPr lang="en-US" sz="2800" b="1" dirty="0" smtClean="0">
              <a:solidFill>
                <a:schemeClr val="tx1"/>
              </a:solidFill>
              <a:latin typeface="+mj-lt"/>
            </a:rPr>
            <a:t>IAOC</a:t>
          </a:r>
          <a:endParaRPr lang="en-US" sz="2800" b="1" dirty="0">
            <a:solidFill>
              <a:schemeClr val="tx1"/>
            </a:solidFill>
            <a:latin typeface="+mj-lt"/>
          </a:endParaRPr>
        </a:p>
      </dgm:t>
    </dgm:pt>
    <dgm:pt modelId="{B42D6E51-E77C-BF47-B201-46807F852D35}" type="parTrans" cxnId="{B3E05DC1-29E5-5845-8CD5-1A09D0641014}">
      <dgm:prSet/>
      <dgm:spPr>
        <a:noFill/>
        <a:ln w="38100">
          <a:solidFill>
            <a:schemeClr val="tx1"/>
          </a:solidFill>
        </a:ln>
        <a:effectLst>
          <a:outerShdw blurRad="50800" dist="38100" dir="2700000" algn="tl" rotWithShape="0">
            <a:prstClr val="black">
              <a:alpha val="40000"/>
            </a:prstClr>
          </a:outerShdw>
        </a:effectLst>
      </dgm:spPr>
      <dgm:t>
        <a:bodyPr/>
        <a:lstStyle/>
        <a:p>
          <a:endParaRPr lang="en-US" sz="1800" b="1">
            <a:solidFill>
              <a:schemeClr val="tx1"/>
            </a:solidFill>
            <a:latin typeface="+mj-lt"/>
          </a:endParaRPr>
        </a:p>
      </dgm:t>
    </dgm:pt>
    <dgm:pt modelId="{26C58EEE-E39A-DD4C-B550-166B92912821}" type="sibTrans" cxnId="{B3E05DC1-29E5-5845-8CD5-1A09D0641014}">
      <dgm:prSet/>
      <dgm:spPr/>
      <dgm:t>
        <a:bodyPr/>
        <a:lstStyle/>
        <a:p>
          <a:endParaRPr lang="en-US"/>
        </a:p>
      </dgm:t>
    </dgm:pt>
    <dgm:pt modelId="{183AE36C-C7CA-954F-A46D-D436211ED36F}">
      <dgm:prSet phldrT="[Text]" custT="1"/>
      <dgm:spPr>
        <a:solidFill>
          <a:schemeClr val="bg1"/>
        </a:solidFill>
        <a:ln w="38100">
          <a:solidFill>
            <a:schemeClr val="tx1"/>
          </a:solidFill>
        </a:ln>
        <a:effectLst>
          <a:outerShdw blurRad="50800" dist="38100" dir="2700000" algn="tl" rotWithShape="0">
            <a:prstClr val="black">
              <a:alpha val="40000"/>
            </a:prstClr>
          </a:outerShdw>
        </a:effectLst>
      </dgm:spPr>
      <dgm:t>
        <a:bodyPr/>
        <a:lstStyle/>
        <a:p>
          <a:r>
            <a:rPr lang="en-US" sz="2800" b="1" dirty="0" smtClean="0">
              <a:solidFill>
                <a:schemeClr val="tx1"/>
              </a:solidFill>
              <a:latin typeface="+mj-lt"/>
            </a:rPr>
            <a:t>IAD</a:t>
          </a:r>
          <a:endParaRPr lang="en-US" sz="2800" b="1" dirty="0">
            <a:solidFill>
              <a:schemeClr val="tx1"/>
            </a:solidFill>
            <a:latin typeface="+mj-lt"/>
          </a:endParaRPr>
        </a:p>
      </dgm:t>
    </dgm:pt>
    <dgm:pt modelId="{1FB9A643-432C-D84F-9178-E1660809D2DB}" type="parTrans" cxnId="{775D4665-F930-B04B-AAFD-53785ECCF54B}">
      <dgm:prSet/>
      <dgm:spPr>
        <a:noFill/>
        <a:ln w="38100">
          <a:solidFill>
            <a:schemeClr val="tx1"/>
          </a:solidFill>
        </a:ln>
        <a:effectLst>
          <a:outerShdw blurRad="50800" dist="38100" dir="2700000" algn="tl" rotWithShape="0">
            <a:prstClr val="black">
              <a:alpha val="40000"/>
            </a:prstClr>
          </a:outerShdw>
        </a:effectLst>
      </dgm:spPr>
      <dgm:t>
        <a:bodyPr/>
        <a:lstStyle/>
        <a:p>
          <a:endParaRPr lang="en-US" sz="1800" b="1">
            <a:solidFill>
              <a:schemeClr val="tx1"/>
            </a:solidFill>
            <a:latin typeface="+mj-lt"/>
          </a:endParaRPr>
        </a:p>
      </dgm:t>
    </dgm:pt>
    <dgm:pt modelId="{21E5E51E-9178-B843-B7B4-2D9C8F580777}" type="sibTrans" cxnId="{775D4665-F930-B04B-AAFD-53785ECCF54B}">
      <dgm:prSet/>
      <dgm:spPr/>
      <dgm:t>
        <a:bodyPr/>
        <a:lstStyle/>
        <a:p>
          <a:endParaRPr lang="en-US"/>
        </a:p>
      </dgm:t>
    </dgm:pt>
    <dgm:pt modelId="{99CF2E04-028E-A347-A14F-CDD8296FEECE}">
      <dgm:prSet custT="1"/>
      <dgm:spPr>
        <a:solidFill>
          <a:schemeClr val="accent3">
            <a:lumMod val="75000"/>
          </a:schemeClr>
        </a:solidFill>
        <a:ln w="38100">
          <a:solidFill>
            <a:schemeClr val="tx1"/>
          </a:solidFill>
          <a:prstDash val="sysDot"/>
        </a:ln>
        <a:effectLst>
          <a:outerShdw blurRad="50800" dist="38100" dir="2700000" algn="tl" rotWithShape="0">
            <a:prstClr val="black">
              <a:alpha val="40000"/>
            </a:prstClr>
          </a:outerShdw>
        </a:effectLst>
      </dgm:spPr>
      <dgm:t>
        <a:bodyPr/>
        <a:lstStyle/>
        <a:p>
          <a:endParaRPr lang="en-US" sz="2800" b="1" dirty="0">
            <a:solidFill>
              <a:schemeClr val="tx1"/>
            </a:solidFill>
            <a:latin typeface="+mj-lt"/>
          </a:endParaRPr>
        </a:p>
      </dgm:t>
    </dgm:pt>
    <dgm:pt modelId="{FB2F56DF-022E-B84C-9FC5-77AA8E870284}" type="parTrans" cxnId="{483EACAC-CA4B-C24B-8693-F2BF10E52F1F}">
      <dgm:prSet/>
      <dgm:spPr>
        <a:noFill/>
        <a:ln w="38100">
          <a:solidFill>
            <a:schemeClr val="tx1"/>
          </a:solidFill>
        </a:ln>
        <a:effectLst>
          <a:outerShdw blurRad="50800" dist="38100" dir="2700000" algn="tl" rotWithShape="0">
            <a:prstClr val="black">
              <a:alpha val="40000"/>
            </a:prstClr>
          </a:outerShdw>
        </a:effectLst>
      </dgm:spPr>
      <dgm:t>
        <a:bodyPr/>
        <a:lstStyle/>
        <a:p>
          <a:endParaRPr lang="en-US" sz="1800" b="1">
            <a:solidFill>
              <a:schemeClr val="tx1"/>
            </a:solidFill>
            <a:latin typeface="+mj-lt"/>
          </a:endParaRPr>
        </a:p>
      </dgm:t>
    </dgm:pt>
    <dgm:pt modelId="{FC0E4537-80A6-0649-A8C9-9D20714802CF}" type="sibTrans" cxnId="{483EACAC-CA4B-C24B-8693-F2BF10E52F1F}">
      <dgm:prSet/>
      <dgm:spPr/>
      <dgm:t>
        <a:bodyPr/>
        <a:lstStyle/>
        <a:p>
          <a:endParaRPr lang="en-US"/>
        </a:p>
      </dgm:t>
    </dgm:pt>
    <dgm:pt modelId="{4340949A-238B-744C-A138-18B67D09686A}">
      <dgm:prSet custT="1"/>
      <dgm:spPr>
        <a:solidFill>
          <a:schemeClr val="bg1"/>
        </a:solidFill>
        <a:ln w="38100">
          <a:solidFill>
            <a:schemeClr val="tx1"/>
          </a:solidFill>
        </a:ln>
        <a:effectLst>
          <a:outerShdw blurRad="50800" dist="38100" dir="2700000" algn="tl" rotWithShape="0">
            <a:prstClr val="black">
              <a:alpha val="40000"/>
            </a:prstClr>
          </a:outerShdw>
        </a:effectLst>
      </dgm:spPr>
      <dgm:t>
        <a:bodyPr/>
        <a:lstStyle/>
        <a:p>
          <a:r>
            <a:rPr lang="en-US" sz="2800" b="1" dirty="0" smtClean="0">
              <a:solidFill>
                <a:schemeClr val="tx1"/>
              </a:solidFill>
              <a:latin typeface="+mj-lt"/>
            </a:rPr>
            <a:t>IESG</a:t>
          </a:r>
          <a:endParaRPr lang="en-US" sz="2800" b="1" dirty="0">
            <a:solidFill>
              <a:schemeClr val="tx1"/>
            </a:solidFill>
            <a:latin typeface="+mj-lt"/>
          </a:endParaRPr>
        </a:p>
      </dgm:t>
    </dgm:pt>
    <dgm:pt modelId="{B7F42D5C-EE09-9F43-8413-50CAF885014E}" type="parTrans" cxnId="{E1C961B3-8EC2-254A-A6BE-81707661DDBF}">
      <dgm:prSet/>
      <dgm:spPr>
        <a:noFill/>
        <a:ln w="38100">
          <a:solidFill>
            <a:schemeClr val="tx1"/>
          </a:solidFill>
        </a:ln>
        <a:effectLst>
          <a:outerShdw blurRad="50800" dist="38100" dir="2700000" algn="tl" rotWithShape="0">
            <a:prstClr val="black">
              <a:alpha val="40000"/>
            </a:prstClr>
          </a:outerShdw>
        </a:effectLst>
      </dgm:spPr>
      <dgm:t>
        <a:bodyPr/>
        <a:lstStyle/>
        <a:p>
          <a:endParaRPr lang="en-US" sz="1800" b="1">
            <a:solidFill>
              <a:schemeClr val="tx1"/>
            </a:solidFill>
            <a:latin typeface="+mj-lt"/>
          </a:endParaRPr>
        </a:p>
      </dgm:t>
    </dgm:pt>
    <dgm:pt modelId="{8C45478C-03BA-524D-9F27-EE2606B584F0}" type="sibTrans" cxnId="{E1C961B3-8EC2-254A-A6BE-81707661DDBF}">
      <dgm:prSet/>
      <dgm:spPr/>
      <dgm:t>
        <a:bodyPr/>
        <a:lstStyle/>
        <a:p>
          <a:endParaRPr lang="en-US"/>
        </a:p>
      </dgm:t>
    </dgm:pt>
    <dgm:pt modelId="{BEEE21F3-9567-B74B-B692-7C6F687C0AAE}">
      <dgm:prSet phldrT="[Text]" custT="1"/>
      <dgm:spPr>
        <a:solidFill>
          <a:schemeClr val="bg1"/>
        </a:solidFill>
        <a:ln w="38100">
          <a:solidFill>
            <a:schemeClr val="tx1"/>
          </a:solidFill>
        </a:ln>
        <a:effectLst>
          <a:outerShdw blurRad="50800" dist="38100" dir="2700000" algn="tl" rotWithShape="0">
            <a:prstClr val="black">
              <a:alpha val="40000"/>
            </a:prstClr>
          </a:outerShdw>
        </a:effectLst>
      </dgm:spPr>
      <dgm:t>
        <a:bodyPr/>
        <a:lstStyle/>
        <a:p>
          <a:r>
            <a:rPr lang="en-US" sz="2800" b="1" dirty="0" smtClean="0">
              <a:solidFill>
                <a:schemeClr val="tx1"/>
              </a:solidFill>
              <a:latin typeface="+mj-lt"/>
            </a:rPr>
            <a:t>IASA</a:t>
          </a:r>
          <a:endParaRPr lang="en-US" sz="2800" b="1" dirty="0">
            <a:solidFill>
              <a:schemeClr val="tx1"/>
            </a:solidFill>
            <a:latin typeface="+mj-lt"/>
          </a:endParaRPr>
        </a:p>
      </dgm:t>
    </dgm:pt>
    <dgm:pt modelId="{16D9932E-1D18-9347-A47B-BF9440539B7D}" type="parTrans" cxnId="{CC057508-D282-F14F-BE5E-C81D3E0928AC}">
      <dgm:prSet/>
      <dgm:spPr>
        <a:noFill/>
        <a:ln w="38100">
          <a:solidFill>
            <a:schemeClr val="tx1"/>
          </a:solidFill>
        </a:ln>
        <a:effectLst>
          <a:outerShdw blurRad="50800" dist="38100" dir="2700000" algn="tl" rotWithShape="0">
            <a:prstClr val="black">
              <a:alpha val="40000"/>
            </a:prstClr>
          </a:outerShdw>
        </a:effectLst>
      </dgm:spPr>
      <dgm:t>
        <a:bodyPr/>
        <a:lstStyle/>
        <a:p>
          <a:endParaRPr lang="en-US" sz="1800" b="1">
            <a:solidFill>
              <a:schemeClr val="tx1"/>
            </a:solidFill>
            <a:latin typeface="+mj-lt"/>
          </a:endParaRPr>
        </a:p>
      </dgm:t>
    </dgm:pt>
    <dgm:pt modelId="{DFE693A4-8401-A049-A97A-B1131AA9C875}" type="sibTrans" cxnId="{CC057508-D282-F14F-BE5E-C81D3E0928AC}">
      <dgm:prSet/>
      <dgm:spPr/>
      <dgm:t>
        <a:bodyPr/>
        <a:lstStyle/>
        <a:p>
          <a:endParaRPr lang="en-US"/>
        </a:p>
      </dgm:t>
    </dgm:pt>
    <dgm:pt modelId="{9FA51AC9-3232-B149-907E-0F14854297BF}">
      <dgm:prSet custT="1"/>
      <dgm:spPr>
        <a:solidFill>
          <a:schemeClr val="bg1"/>
        </a:solidFill>
        <a:ln w="38100">
          <a:solidFill>
            <a:schemeClr val="tx1"/>
          </a:solidFill>
        </a:ln>
        <a:effectLst>
          <a:outerShdw blurRad="50800" dist="38100" dir="2700000" algn="tl" rotWithShape="0">
            <a:prstClr val="black">
              <a:alpha val="40000"/>
            </a:prstClr>
          </a:outerShdw>
        </a:effectLst>
      </dgm:spPr>
      <dgm:t>
        <a:bodyPr/>
        <a:lstStyle/>
        <a:p>
          <a:r>
            <a:rPr lang="en-US" sz="2800" b="1" dirty="0" smtClean="0">
              <a:solidFill>
                <a:schemeClr val="tx1"/>
              </a:solidFill>
              <a:latin typeface="+mj-lt"/>
            </a:rPr>
            <a:t>Areas</a:t>
          </a:r>
        </a:p>
      </dgm:t>
    </dgm:pt>
    <dgm:pt modelId="{A9935855-FEFD-9B47-9D19-2143AD006A9E}" type="sibTrans" cxnId="{1EC79BC1-E2C0-FB4A-B031-8C6B3E8F50A1}">
      <dgm:prSet/>
      <dgm:spPr/>
      <dgm:t>
        <a:bodyPr/>
        <a:lstStyle/>
        <a:p>
          <a:endParaRPr lang="en-US"/>
        </a:p>
      </dgm:t>
    </dgm:pt>
    <dgm:pt modelId="{00B67862-BA3E-E442-9FE9-3742896A7948}" type="parTrans" cxnId="{1EC79BC1-E2C0-FB4A-B031-8C6B3E8F50A1}">
      <dgm:prSet/>
      <dgm:spPr>
        <a:noFill/>
        <a:ln w="38100">
          <a:solidFill>
            <a:schemeClr val="tx1"/>
          </a:solidFill>
        </a:ln>
        <a:effectLst>
          <a:outerShdw blurRad="50800" dist="38100" dir="2700000" algn="tl" rotWithShape="0">
            <a:prstClr val="black">
              <a:alpha val="40000"/>
            </a:prstClr>
          </a:outerShdw>
        </a:effectLst>
      </dgm:spPr>
      <dgm:t>
        <a:bodyPr/>
        <a:lstStyle/>
        <a:p>
          <a:endParaRPr lang="en-US" sz="1800" b="1">
            <a:solidFill>
              <a:schemeClr val="tx1"/>
            </a:solidFill>
            <a:latin typeface="+mj-lt"/>
          </a:endParaRPr>
        </a:p>
      </dgm:t>
    </dgm:pt>
    <dgm:pt modelId="{F95811BD-3F08-9D49-ABB8-8550F7C2B41E}" type="pres">
      <dgm:prSet presAssocID="{B8E06B5A-3395-1E48-A5DA-A14527E0A3E8}" presName="mainComposite" presStyleCnt="0">
        <dgm:presLayoutVars>
          <dgm:chPref val="1"/>
          <dgm:dir/>
          <dgm:animOne val="branch"/>
          <dgm:animLvl val="lvl"/>
          <dgm:resizeHandles val="exact"/>
        </dgm:presLayoutVars>
      </dgm:prSet>
      <dgm:spPr/>
      <dgm:t>
        <a:bodyPr/>
        <a:lstStyle/>
        <a:p>
          <a:endParaRPr lang="en-US"/>
        </a:p>
      </dgm:t>
    </dgm:pt>
    <dgm:pt modelId="{DBD09453-BF80-9E47-B936-553811FC6244}" type="pres">
      <dgm:prSet presAssocID="{B8E06B5A-3395-1E48-A5DA-A14527E0A3E8}" presName="hierFlow" presStyleCnt="0"/>
      <dgm:spPr/>
      <dgm:t>
        <a:bodyPr/>
        <a:lstStyle/>
        <a:p>
          <a:endParaRPr lang="en-US"/>
        </a:p>
      </dgm:t>
    </dgm:pt>
    <dgm:pt modelId="{320776DA-0118-B740-A237-4A1ECCDCCCAB}" type="pres">
      <dgm:prSet presAssocID="{B8E06B5A-3395-1E48-A5DA-A14527E0A3E8}" presName="hierChild1" presStyleCnt="0">
        <dgm:presLayoutVars>
          <dgm:chPref val="1"/>
          <dgm:animOne val="branch"/>
          <dgm:animLvl val="lvl"/>
        </dgm:presLayoutVars>
      </dgm:prSet>
      <dgm:spPr/>
      <dgm:t>
        <a:bodyPr/>
        <a:lstStyle/>
        <a:p>
          <a:endParaRPr lang="en-US"/>
        </a:p>
      </dgm:t>
    </dgm:pt>
    <dgm:pt modelId="{5689E928-E031-E644-8EC2-D248A02DE07D}" type="pres">
      <dgm:prSet presAssocID="{68128466-726F-CB4E-B7B9-4EF1113C3F3D}" presName="Name14" presStyleCnt="0"/>
      <dgm:spPr/>
      <dgm:t>
        <a:bodyPr/>
        <a:lstStyle/>
        <a:p>
          <a:endParaRPr lang="en-US"/>
        </a:p>
      </dgm:t>
    </dgm:pt>
    <dgm:pt modelId="{C8AA9DC4-2890-974C-8668-ADA04666F93D}" type="pres">
      <dgm:prSet presAssocID="{68128466-726F-CB4E-B7B9-4EF1113C3F3D}" presName="level1Shape" presStyleLbl="node0" presStyleIdx="0" presStyleCnt="1" custScaleX="167842" custScaleY="144806">
        <dgm:presLayoutVars>
          <dgm:chPref val="3"/>
        </dgm:presLayoutVars>
      </dgm:prSet>
      <dgm:spPr/>
      <dgm:t>
        <a:bodyPr/>
        <a:lstStyle/>
        <a:p>
          <a:endParaRPr lang="en-US"/>
        </a:p>
      </dgm:t>
    </dgm:pt>
    <dgm:pt modelId="{4E12B994-7B8C-4141-9019-4AD5DB122EEB}" type="pres">
      <dgm:prSet presAssocID="{68128466-726F-CB4E-B7B9-4EF1113C3F3D}" presName="hierChild2" presStyleCnt="0"/>
      <dgm:spPr/>
      <dgm:t>
        <a:bodyPr/>
        <a:lstStyle/>
        <a:p>
          <a:endParaRPr lang="en-US"/>
        </a:p>
      </dgm:t>
    </dgm:pt>
    <dgm:pt modelId="{840CD6F2-7418-804B-9930-059D108AB42C}" type="pres">
      <dgm:prSet presAssocID="{6BDBCE92-2DA2-DE4F-894E-28EA4C96A722}" presName="Name19" presStyleLbl="parChTrans1D2" presStyleIdx="0" presStyleCnt="3" custScaleX="2000000" custScaleY="2000000"/>
      <dgm:spPr/>
      <dgm:t>
        <a:bodyPr/>
        <a:lstStyle/>
        <a:p>
          <a:endParaRPr lang="en-US"/>
        </a:p>
      </dgm:t>
    </dgm:pt>
    <dgm:pt modelId="{BF13073F-F469-D84D-B434-6FDD161AEC47}" type="pres">
      <dgm:prSet presAssocID="{3C53E1B7-5F55-594D-8F90-F21F02B71A85}" presName="Name21" presStyleCnt="0"/>
      <dgm:spPr/>
      <dgm:t>
        <a:bodyPr/>
        <a:lstStyle/>
        <a:p>
          <a:endParaRPr lang="en-US"/>
        </a:p>
      </dgm:t>
    </dgm:pt>
    <dgm:pt modelId="{2D345471-6A1B-6B4E-93FB-523FDCE60B35}" type="pres">
      <dgm:prSet presAssocID="{3C53E1B7-5F55-594D-8F90-F21F02B71A85}" presName="level2Shape" presStyleLbl="node2" presStyleIdx="0" presStyleCnt="3" custScaleX="167842" custScaleY="144806"/>
      <dgm:spPr/>
      <dgm:t>
        <a:bodyPr/>
        <a:lstStyle/>
        <a:p>
          <a:endParaRPr lang="en-US"/>
        </a:p>
      </dgm:t>
    </dgm:pt>
    <dgm:pt modelId="{E0B05D38-C716-0A44-999F-CBCB42043BF3}" type="pres">
      <dgm:prSet presAssocID="{3C53E1B7-5F55-594D-8F90-F21F02B71A85}" presName="hierChild3" presStyleCnt="0"/>
      <dgm:spPr/>
      <dgm:t>
        <a:bodyPr/>
        <a:lstStyle/>
        <a:p>
          <a:endParaRPr lang="en-US"/>
        </a:p>
      </dgm:t>
    </dgm:pt>
    <dgm:pt modelId="{95AA9EF3-5F62-F34B-A882-2D2285A64745}" type="pres">
      <dgm:prSet presAssocID="{4B141D7C-58D4-DA40-9511-84ACCCC22817}" presName="Name19" presStyleLbl="parChTrans1D3" presStyleIdx="0" presStyleCnt="5" custScaleX="2000000" custScaleY="2000000"/>
      <dgm:spPr/>
      <dgm:t>
        <a:bodyPr/>
        <a:lstStyle/>
        <a:p>
          <a:endParaRPr lang="en-US"/>
        </a:p>
      </dgm:t>
    </dgm:pt>
    <dgm:pt modelId="{6EFCBC14-EF7F-B849-80E2-641C19B71A6F}" type="pres">
      <dgm:prSet presAssocID="{21038361-54B6-834A-9665-12708D5D5C9C}" presName="Name21" presStyleCnt="0"/>
      <dgm:spPr/>
      <dgm:t>
        <a:bodyPr/>
        <a:lstStyle/>
        <a:p>
          <a:endParaRPr lang="en-US"/>
        </a:p>
      </dgm:t>
    </dgm:pt>
    <dgm:pt modelId="{35E6899B-6B6B-FE40-8C87-5CC49F40C8B5}" type="pres">
      <dgm:prSet presAssocID="{21038361-54B6-834A-9665-12708D5D5C9C}" presName="level2Shape" presStyleLbl="node3" presStyleIdx="0" presStyleCnt="5" custScaleX="167842" custScaleY="144806"/>
      <dgm:spPr/>
      <dgm:t>
        <a:bodyPr/>
        <a:lstStyle/>
        <a:p>
          <a:endParaRPr lang="en-US"/>
        </a:p>
      </dgm:t>
    </dgm:pt>
    <dgm:pt modelId="{3F1272DC-6679-C941-B9D8-971BDDD45E03}" type="pres">
      <dgm:prSet presAssocID="{21038361-54B6-834A-9665-12708D5D5C9C}" presName="hierChild3" presStyleCnt="0"/>
      <dgm:spPr/>
      <dgm:t>
        <a:bodyPr/>
        <a:lstStyle/>
        <a:p>
          <a:endParaRPr lang="en-US"/>
        </a:p>
      </dgm:t>
    </dgm:pt>
    <dgm:pt modelId="{600F4093-47CC-CD44-A235-27276CE46BFB}" type="pres">
      <dgm:prSet presAssocID="{862CEEFC-E7D0-3241-B42D-9CED65DF552A}" presName="Name19" presStyleLbl="parChTrans1D3" presStyleIdx="1" presStyleCnt="5" custScaleX="1711718" custScaleY="2000000"/>
      <dgm:spPr/>
      <dgm:t>
        <a:bodyPr/>
        <a:lstStyle/>
        <a:p>
          <a:endParaRPr lang="en-US"/>
        </a:p>
      </dgm:t>
    </dgm:pt>
    <dgm:pt modelId="{95060692-3EAB-E84C-B007-B39FD243873D}" type="pres">
      <dgm:prSet presAssocID="{EAE175DA-D28D-F14C-BCA8-5F23F916701C}" presName="Name21" presStyleCnt="0"/>
      <dgm:spPr/>
      <dgm:t>
        <a:bodyPr/>
        <a:lstStyle/>
        <a:p>
          <a:endParaRPr lang="en-US"/>
        </a:p>
      </dgm:t>
    </dgm:pt>
    <dgm:pt modelId="{768A1E12-F46D-D043-A746-AC287B30D3DE}" type="pres">
      <dgm:prSet presAssocID="{EAE175DA-D28D-F14C-BCA8-5F23F916701C}" presName="level2Shape" presStyleLbl="node3" presStyleIdx="1" presStyleCnt="5" custScaleX="167842" custScaleY="144806"/>
      <dgm:spPr/>
      <dgm:t>
        <a:bodyPr/>
        <a:lstStyle/>
        <a:p>
          <a:endParaRPr lang="en-US"/>
        </a:p>
      </dgm:t>
    </dgm:pt>
    <dgm:pt modelId="{936BAA98-E4B1-AE4B-90F7-0337FF2080E3}" type="pres">
      <dgm:prSet presAssocID="{EAE175DA-D28D-F14C-BCA8-5F23F916701C}" presName="hierChild3" presStyleCnt="0"/>
      <dgm:spPr/>
      <dgm:t>
        <a:bodyPr/>
        <a:lstStyle/>
        <a:p>
          <a:endParaRPr lang="en-US"/>
        </a:p>
      </dgm:t>
    </dgm:pt>
    <dgm:pt modelId="{06884432-B45D-EA4F-9E41-2DA6CDFA593D}" type="pres">
      <dgm:prSet presAssocID="{FB2F56DF-022E-B84C-9FC5-77AA8E870284}" presName="Name19" presStyleLbl="parChTrans1D3" presStyleIdx="2" presStyleCnt="5" custScaleX="2000000" custScaleY="2000000"/>
      <dgm:spPr/>
      <dgm:t>
        <a:bodyPr/>
        <a:lstStyle/>
        <a:p>
          <a:endParaRPr lang="en-US"/>
        </a:p>
      </dgm:t>
    </dgm:pt>
    <dgm:pt modelId="{991E347E-217A-CE41-A651-A535B2468FC1}" type="pres">
      <dgm:prSet presAssocID="{99CF2E04-028E-A347-A14F-CDD8296FEECE}" presName="Name21" presStyleCnt="0"/>
      <dgm:spPr/>
      <dgm:t>
        <a:bodyPr/>
        <a:lstStyle/>
        <a:p>
          <a:endParaRPr lang="en-US"/>
        </a:p>
      </dgm:t>
    </dgm:pt>
    <dgm:pt modelId="{E31CDDD3-11BA-3847-BF75-A7142D80D38A}" type="pres">
      <dgm:prSet presAssocID="{99CF2E04-028E-A347-A14F-CDD8296FEECE}" presName="level2Shape" presStyleLbl="node3" presStyleIdx="2" presStyleCnt="5" custScaleX="167842" custScaleY="144806"/>
      <dgm:spPr/>
      <dgm:t>
        <a:bodyPr/>
        <a:lstStyle/>
        <a:p>
          <a:endParaRPr lang="en-US"/>
        </a:p>
      </dgm:t>
    </dgm:pt>
    <dgm:pt modelId="{719D5A74-F39A-4C4A-BB49-B80707997AFC}" type="pres">
      <dgm:prSet presAssocID="{99CF2E04-028E-A347-A14F-CDD8296FEECE}" presName="hierChild3" presStyleCnt="0"/>
      <dgm:spPr/>
      <dgm:t>
        <a:bodyPr/>
        <a:lstStyle/>
        <a:p>
          <a:endParaRPr lang="en-US"/>
        </a:p>
      </dgm:t>
    </dgm:pt>
    <dgm:pt modelId="{4498A61F-B13B-4546-B589-0E1262E950D1}" type="pres">
      <dgm:prSet presAssocID="{B42D6E51-E77C-BF47-B201-46807F852D35}" presName="Name19" presStyleLbl="parChTrans1D2" presStyleIdx="1" presStyleCnt="3" custScaleX="2000000" custScaleY="2000000"/>
      <dgm:spPr/>
      <dgm:t>
        <a:bodyPr/>
        <a:lstStyle/>
        <a:p>
          <a:endParaRPr lang="en-US"/>
        </a:p>
      </dgm:t>
    </dgm:pt>
    <dgm:pt modelId="{F9D7EEFA-7311-0340-B9C6-4E0E1E35ECFE}" type="pres">
      <dgm:prSet presAssocID="{A5DE3CDD-6C1E-E147-8EA2-0E7975DC06DD}" presName="Name21" presStyleCnt="0"/>
      <dgm:spPr/>
      <dgm:t>
        <a:bodyPr/>
        <a:lstStyle/>
        <a:p>
          <a:endParaRPr lang="en-US"/>
        </a:p>
      </dgm:t>
    </dgm:pt>
    <dgm:pt modelId="{BD9B8A76-9E3A-B749-BB2C-556A2EEE188E}" type="pres">
      <dgm:prSet presAssocID="{A5DE3CDD-6C1E-E147-8EA2-0E7975DC06DD}" presName="level2Shape" presStyleLbl="node2" presStyleIdx="1" presStyleCnt="3" custScaleX="167842" custScaleY="144806"/>
      <dgm:spPr/>
      <dgm:t>
        <a:bodyPr/>
        <a:lstStyle/>
        <a:p>
          <a:endParaRPr lang="en-US"/>
        </a:p>
      </dgm:t>
    </dgm:pt>
    <dgm:pt modelId="{F8CD4CA0-C4FC-B246-95A1-A7A8035FE4E0}" type="pres">
      <dgm:prSet presAssocID="{A5DE3CDD-6C1E-E147-8EA2-0E7975DC06DD}" presName="hierChild3" presStyleCnt="0"/>
      <dgm:spPr/>
      <dgm:t>
        <a:bodyPr/>
        <a:lstStyle/>
        <a:p>
          <a:endParaRPr lang="en-US"/>
        </a:p>
      </dgm:t>
    </dgm:pt>
    <dgm:pt modelId="{8209A5BF-4686-C147-A3C9-AB8F1E1606C6}" type="pres">
      <dgm:prSet presAssocID="{16D9932E-1D18-9347-A47B-BF9440539B7D}" presName="Name19" presStyleLbl="parChTrans1D3" presStyleIdx="3" presStyleCnt="5" custScaleX="1711718" custScaleY="2000000"/>
      <dgm:spPr/>
      <dgm:t>
        <a:bodyPr/>
        <a:lstStyle/>
        <a:p>
          <a:endParaRPr lang="en-US"/>
        </a:p>
      </dgm:t>
    </dgm:pt>
    <dgm:pt modelId="{7B2C6D65-A4F5-5F42-94DC-365BFE0245F7}" type="pres">
      <dgm:prSet presAssocID="{BEEE21F3-9567-B74B-B692-7C6F687C0AAE}" presName="Name21" presStyleCnt="0"/>
      <dgm:spPr/>
      <dgm:t>
        <a:bodyPr/>
        <a:lstStyle/>
        <a:p>
          <a:endParaRPr lang="en-US"/>
        </a:p>
      </dgm:t>
    </dgm:pt>
    <dgm:pt modelId="{26AE83AF-E0E9-6F49-B65A-66E242755945}" type="pres">
      <dgm:prSet presAssocID="{BEEE21F3-9567-B74B-B692-7C6F687C0AAE}" presName="level2Shape" presStyleLbl="node3" presStyleIdx="3" presStyleCnt="5" custScaleX="167842" custScaleY="144806"/>
      <dgm:spPr/>
      <dgm:t>
        <a:bodyPr/>
        <a:lstStyle/>
        <a:p>
          <a:endParaRPr lang="en-US"/>
        </a:p>
      </dgm:t>
    </dgm:pt>
    <dgm:pt modelId="{5C233F86-F207-C442-93DA-DA1D5C17BBE4}" type="pres">
      <dgm:prSet presAssocID="{BEEE21F3-9567-B74B-B692-7C6F687C0AAE}" presName="hierChild3" presStyleCnt="0"/>
      <dgm:spPr/>
      <dgm:t>
        <a:bodyPr/>
        <a:lstStyle/>
        <a:p>
          <a:endParaRPr lang="en-US"/>
        </a:p>
      </dgm:t>
    </dgm:pt>
    <dgm:pt modelId="{C20A7F66-4A7F-4F42-A8DA-59F964BC9B46}" type="pres">
      <dgm:prSet presAssocID="{1FB9A643-432C-D84F-9178-E1660809D2DB}" presName="Name19" presStyleLbl="parChTrans1D4" presStyleIdx="0" presStyleCnt="1" custScaleX="1711718" custScaleY="2000000"/>
      <dgm:spPr/>
      <dgm:t>
        <a:bodyPr/>
        <a:lstStyle/>
        <a:p>
          <a:endParaRPr lang="en-US"/>
        </a:p>
      </dgm:t>
    </dgm:pt>
    <dgm:pt modelId="{5F61D56D-7A98-B849-8CE8-83CA9061DFD8}" type="pres">
      <dgm:prSet presAssocID="{183AE36C-C7CA-954F-A46D-D436211ED36F}" presName="Name21" presStyleCnt="0"/>
      <dgm:spPr/>
      <dgm:t>
        <a:bodyPr/>
        <a:lstStyle/>
        <a:p>
          <a:endParaRPr lang="en-US"/>
        </a:p>
      </dgm:t>
    </dgm:pt>
    <dgm:pt modelId="{28D71E08-8017-3943-BC6F-349C877B3E99}" type="pres">
      <dgm:prSet presAssocID="{183AE36C-C7CA-954F-A46D-D436211ED36F}" presName="level2Shape" presStyleLbl="node4" presStyleIdx="0" presStyleCnt="1" custScaleX="167842" custScaleY="144806"/>
      <dgm:spPr/>
      <dgm:t>
        <a:bodyPr/>
        <a:lstStyle/>
        <a:p>
          <a:endParaRPr lang="en-US"/>
        </a:p>
      </dgm:t>
    </dgm:pt>
    <dgm:pt modelId="{D8674F93-2790-1E4A-B76C-1BB314A6E32D}" type="pres">
      <dgm:prSet presAssocID="{183AE36C-C7CA-954F-A46D-D436211ED36F}" presName="hierChild3" presStyleCnt="0"/>
      <dgm:spPr/>
      <dgm:t>
        <a:bodyPr/>
        <a:lstStyle/>
        <a:p>
          <a:endParaRPr lang="en-US"/>
        </a:p>
      </dgm:t>
    </dgm:pt>
    <dgm:pt modelId="{B5FA52BE-C1C2-F145-8DE6-BBF4426EC674}" type="pres">
      <dgm:prSet presAssocID="{B7F42D5C-EE09-9F43-8413-50CAF885014E}" presName="Name19" presStyleLbl="parChTrans1D2" presStyleIdx="2" presStyleCnt="3" custScaleX="2000000" custScaleY="2000000"/>
      <dgm:spPr/>
      <dgm:t>
        <a:bodyPr/>
        <a:lstStyle/>
        <a:p>
          <a:endParaRPr lang="en-US"/>
        </a:p>
      </dgm:t>
    </dgm:pt>
    <dgm:pt modelId="{73814331-E397-6341-A083-953094EDF465}" type="pres">
      <dgm:prSet presAssocID="{4340949A-238B-744C-A138-18B67D09686A}" presName="Name21" presStyleCnt="0"/>
      <dgm:spPr/>
      <dgm:t>
        <a:bodyPr/>
        <a:lstStyle/>
        <a:p>
          <a:endParaRPr lang="en-US"/>
        </a:p>
      </dgm:t>
    </dgm:pt>
    <dgm:pt modelId="{7857BF05-8282-3742-B600-7B58C10DA5A3}" type="pres">
      <dgm:prSet presAssocID="{4340949A-238B-744C-A138-18B67D09686A}" presName="level2Shape" presStyleLbl="node2" presStyleIdx="2" presStyleCnt="3" custScaleX="167842" custScaleY="144806"/>
      <dgm:spPr/>
      <dgm:t>
        <a:bodyPr/>
        <a:lstStyle/>
        <a:p>
          <a:endParaRPr lang="en-US"/>
        </a:p>
      </dgm:t>
    </dgm:pt>
    <dgm:pt modelId="{209565F4-25C3-FC41-84B4-3E2B06DF32BA}" type="pres">
      <dgm:prSet presAssocID="{4340949A-238B-744C-A138-18B67D09686A}" presName="hierChild3" presStyleCnt="0"/>
      <dgm:spPr/>
      <dgm:t>
        <a:bodyPr/>
        <a:lstStyle/>
        <a:p>
          <a:endParaRPr lang="en-US"/>
        </a:p>
      </dgm:t>
    </dgm:pt>
    <dgm:pt modelId="{A49560CD-2FA5-BB47-8437-C0C1BB16C518}" type="pres">
      <dgm:prSet presAssocID="{00B67862-BA3E-E442-9FE9-3742896A7948}" presName="Name19" presStyleLbl="parChTrans1D3" presStyleIdx="4" presStyleCnt="5" custScaleX="1711718" custScaleY="2000000"/>
      <dgm:spPr/>
      <dgm:t>
        <a:bodyPr/>
        <a:lstStyle/>
        <a:p>
          <a:endParaRPr lang="en-US"/>
        </a:p>
      </dgm:t>
    </dgm:pt>
    <dgm:pt modelId="{1BD0FD38-6D46-C04C-95A5-7C59855C521D}" type="pres">
      <dgm:prSet presAssocID="{9FA51AC9-3232-B149-907E-0F14854297BF}" presName="Name21" presStyleCnt="0"/>
      <dgm:spPr/>
      <dgm:t>
        <a:bodyPr/>
        <a:lstStyle/>
        <a:p>
          <a:endParaRPr lang="en-US"/>
        </a:p>
      </dgm:t>
    </dgm:pt>
    <dgm:pt modelId="{A83E7425-4451-754A-8369-A504FF2E47E5}" type="pres">
      <dgm:prSet presAssocID="{9FA51AC9-3232-B149-907E-0F14854297BF}" presName="level2Shape" presStyleLbl="node3" presStyleIdx="4" presStyleCnt="5" custScaleX="167842" custScaleY="144806"/>
      <dgm:spPr/>
      <dgm:t>
        <a:bodyPr/>
        <a:lstStyle/>
        <a:p>
          <a:endParaRPr lang="en-US"/>
        </a:p>
      </dgm:t>
    </dgm:pt>
    <dgm:pt modelId="{B6E87CE5-2DB3-F94F-A7A1-64E0ADF8EE7B}" type="pres">
      <dgm:prSet presAssocID="{9FA51AC9-3232-B149-907E-0F14854297BF}" presName="hierChild3" presStyleCnt="0"/>
      <dgm:spPr/>
      <dgm:t>
        <a:bodyPr/>
        <a:lstStyle/>
        <a:p>
          <a:endParaRPr lang="en-US"/>
        </a:p>
      </dgm:t>
    </dgm:pt>
    <dgm:pt modelId="{28ACED58-45C1-684D-A62F-2BF7C33F00FF}" type="pres">
      <dgm:prSet presAssocID="{B8E06B5A-3395-1E48-A5DA-A14527E0A3E8}" presName="bgShapesFlow" presStyleCnt="0"/>
      <dgm:spPr/>
      <dgm:t>
        <a:bodyPr/>
        <a:lstStyle/>
        <a:p>
          <a:endParaRPr lang="en-US"/>
        </a:p>
      </dgm:t>
    </dgm:pt>
  </dgm:ptLst>
  <dgm:cxnLst>
    <dgm:cxn modelId="{EF366414-951A-B04C-96F3-9AE3BB110150}" type="presOf" srcId="{EAE175DA-D28D-F14C-BCA8-5F23F916701C}" destId="{768A1E12-F46D-D043-A746-AC287B30D3DE}" srcOrd="0" destOrd="0" presId="urn:microsoft.com/office/officeart/2005/8/layout/hierarchy6"/>
    <dgm:cxn modelId="{58CE6E42-024C-3B49-9705-74F397062801}" type="presOf" srcId="{B8E06B5A-3395-1E48-A5DA-A14527E0A3E8}" destId="{F95811BD-3F08-9D49-ABB8-8550F7C2B41E}" srcOrd="0" destOrd="0" presId="urn:microsoft.com/office/officeart/2005/8/layout/hierarchy6"/>
    <dgm:cxn modelId="{6B40DA09-4EDF-5443-BAD2-7621440086B8}" type="presOf" srcId="{FB2F56DF-022E-B84C-9FC5-77AA8E870284}" destId="{06884432-B45D-EA4F-9E41-2DA6CDFA593D}" srcOrd="0" destOrd="0" presId="urn:microsoft.com/office/officeart/2005/8/layout/hierarchy6"/>
    <dgm:cxn modelId="{BF0A51C6-D739-BD4B-8EC3-00FDBED8FD0B}" type="presOf" srcId="{21038361-54B6-834A-9665-12708D5D5C9C}" destId="{35E6899B-6B6B-FE40-8C87-5CC49F40C8B5}" srcOrd="0" destOrd="0" presId="urn:microsoft.com/office/officeart/2005/8/layout/hierarchy6"/>
    <dgm:cxn modelId="{15B13D47-B6CE-3542-8E15-41B4B55B3949}" type="presOf" srcId="{68128466-726F-CB4E-B7B9-4EF1113C3F3D}" destId="{C8AA9DC4-2890-974C-8668-ADA04666F93D}" srcOrd="0" destOrd="0" presId="urn:microsoft.com/office/officeart/2005/8/layout/hierarchy6"/>
    <dgm:cxn modelId="{57951A74-287A-6445-8656-3FDC565E9DFD}" srcId="{B8E06B5A-3395-1E48-A5DA-A14527E0A3E8}" destId="{68128466-726F-CB4E-B7B9-4EF1113C3F3D}" srcOrd="0" destOrd="0" parTransId="{5D25A97D-157A-C74D-AF0B-A7337F6259B3}" sibTransId="{B83B31D5-A973-934C-9C7B-B5E4AFF6E577}"/>
    <dgm:cxn modelId="{5B592914-43B3-D042-811B-9C499848C985}" type="presOf" srcId="{99CF2E04-028E-A347-A14F-CDD8296FEECE}" destId="{E31CDDD3-11BA-3847-BF75-A7142D80D38A}" srcOrd="0" destOrd="0" presId="urn:microsoft.com/office/officeart/2005/8/layout/hierarchy6"/>
    <dgm:cxn modelId="{E1C961B3-8EC2-254A-A6BE-81707661DDBF}" srcId="{68128466-726F-CB4E-B7B9-4EF1113C3F3D}" destId="{4340949A-238B-744C-A138-18B67D09686A}" srcOrd="2" destOrd="0" parTransId="{B7F42D5C-EE09-9F43-8413-50CAF885014E}" sibTransId="{8C45478C-03BA-524D-9F27-EE2606B584F0}"/>
    <dgm:cxn modelId="{CC057508-D282-F14F-BE5E-C81D3E0928AC}" srcId="{A5DE3CDD-6C1E-E147-8EA2-0E7975DC06DD}" destId="{BEEE21F3-9567-B74B-B692-7C6F687C0AAE}" srcOrd="0" destOrd="0" parTransId="{16D9932E-1D18-9347-A47B-BF9440539B7D}" sibTransId="{DFE693A4-8401-A049-A97A-B1131AA9C875}"/>
    <dgm:cxn modelId="{81423E16-49F6-FA44-B289-8E58159AD4F0}" type="presOf" srcId="{B7F42D5C-EE09-9F43-8413-50CAF885014E}" destId="{B5FA52BE-C1C2-F145-8DE6-BBF4426EC674}" srcOrd="0" destOrd="0" presId="urn:microsoft.com/office/officeart/2005/8/layout/hierarchy6"/>
    <dgm:cxn modelId="{B3E05DC1-29E5-5845-8CD5-1A09D0641014}" srcId="{68128466-726F-CB4E-B7B9-4EF1113C3F3D}" destId="{A5DE3CDD-6C1E-E147-8EA2-0E7975DC06DD}" srcOrd="1" destOrd="0" parTransId="{B42D6E51-E77C-BF47-B201-46807F852D35}" sibTransId="{26C58EEE-E39A-DD4C-B550-166B92912821}"/>
    <dgm:cxn modelId="{33D341C9-FA48-BA4C-B65E-84CC4A4305DF}" type="presOf" srcId="{4B141D7C-58D4-DA40-9511-84ACCCC22817}" destId="{95AA9EF3-5F62-F34B-A882-2D2285A64745}" srcOrd="0" destOrd="0" presId="urn:microsoft.com/office/officeart/2005/8/layout/hierarchy6"/>
    <dgm:cxn modelId="{D05588FB-F1B3-4744-BA2D-286A1240D490}" type="presOf" srcId="{B42D6E51-E77C-BF47-B201-46807F852D35}" destId="{4498A61F-B13B-4546-B589-0E1262E950D1}" srcOrd="0" destOrd="0" presId="urn:microsoft.com/office/officeart/2005/8/layout/hierarchy6"/>
    <dgm:cxn modelId="{522BF973-EA24-CE46-AFB5-669774203529}" srcId="{3C53E1B7-5F55-594D-8F90-F21F02B71A85}" destId="{EAE175DA-D28D-F14C-BCA8-5F23F916701C}" srcOrd="1" destOrd="0" parTransId="{862CEEFC-E7D0-3241-B42D-9CED65DF552A}" sibTransId="{3C65851D-6949-7141-9C35-EF8881C339E2}"/>
    <dgm:cxn modelId="{483EACAC-CA4B-C24B-8693-F2BF10E52F1F}" srcId="{3C53E1B7-5F55-594D-8F90-F21F02B71A85}" destId="{99CF2E04-028E-A347-A14F-CDD8296FEECE}" srcOrd="2" destOrd="0" parTransId="{FB2F56DF-022E-B84C-9FC5-77AA8E870284}" sibTransId="{FC0E4537-80A6-0649-A8C9-9D20714802CF}"/>
    <dgm:cxn modelId="{FD2CC53C-732A-7E4D-AB1B-2BF43021C310}" type="presOf" srcId="{183AE36C-C7CA-954F-A46D-D436211ED36F}" destId="{28D71E08-8017-3943-BC6F-349C877B3E99}" srcOrd="0" destOrd="0" presId="urn:microsoft.com/office/officeart/2005/8/layout/hierarchy6"/>
    <dgm:cxn modelId="{0E61E18E-590F-0A40-8201-4FB013F01A7D}" type="presOf" srcId="{3C53E1B7-5F55-594D-8F90-F21F02B71A85}" destId="{2D345471-6A1B-6B4E-93FB-523FDCE60B35}" srcOrd="0" destOrd="0" presId="urn:microsoft.com/office/officeart/2005/8/layout/hierarchy6"/>
    <dgm:cxn modelId="{1B955FA6-4553-4945-8CA1-99EA122AF0BA}" type="presOf" srcId="{862CEEFC-E7D0-3241-B42D-9CED65DF552A}" destId="{600F4093-47CC-CD44-A235-27276CE46BFB}" srcOrd="0" destOrd="0" presId="urn:microsoft.com/office/officeart/2005/8/layout/hierarchy6"/>
    <dgm:cxn modelId="{7CD3422C-B8F7-734F-83C8-C739B179EC89}" type="presOf" srcId="{1FB9A643-432C-D84F-9178-E1660809D2DB}" destId="{C20A7F66-4A7F-4F42-A8DA-59F964BC9B46}" srcOrd="0" destOrd="0" presId="urn:microsoft.com/office/officeart/2005/8/layout/hierarchy6"/>
    <dgm:cxn modelId="{93D559CD-0730-704D-AA07-66C7D26A12B3}" srcId="{68128466-726F-CB4E-B7B9-4EF1113C3F3D}" destId="{3C53E1B7-5F55-594D-8F90-F21F02B71A85}" srcOrd="0" destOrd="0" parTransId="{6BDBCE92-2DA2-DE4F-894E-28EA4C96A722}" sibTransId="{E365DB64-6CCB-2F4D-92EA-9F3A87EFAE7E}"/>
    <dgm:cxn modelId="{775D4665-F930-B04B-AAFD-53785ECCF54B}" srcId="{BEEE21F3-9567-B74B-B692-7C6F687C0AAE}" destId="{183AE36C-C7CA-954F-A46D-D436211ED36F}" srcOrd="0" destOrd="0" parTransId="{1FB9A643-432C-D84F-9178-E1660809D2DB}" sibTransId="{21E5E51E-9178-B843-B7B4-2D9C8F580777}"/>
    <dgm:cxn modelId="{6686AEC3-5326-0E4A-89BE-ECA02D5BAA1A}" type="presOf" srcId="{BEEE21F3-9567-B74B-B692-7C6F687C0AAE}" destId="{26AE83AF-E0E9-6F49-B65A-66E242755945}" srcOrd="0" destOrd="0" presId="urn:microsoft.com/office/officeart/2005/8/layout/hierarchy6"/>
    <dgm:cxn modelId="{C65B1325-D018-F249-AEDF-9738401E5861}" type="presOf" srcId="{A5DE3CDD-6C1E-E147-8EA2-0E7975DC06DD}" destId="{BD9B8A76-9E3A-B749-BB2C-556A2EEE188E}" srcOrd="0" destOrd="0" presId="urn:microsoft.com/office/officeart/2005/8/layout/hierarchy6"/>
    <dgm:cxn modelId="{24F55519-C9EC-0D45-A35C-72DD638224D6}" type="presOf" srcId="{00B67862-BA3E-E442-9FE9-3742896A7948}" destId="{A49560CD-2FA5-BB47-8437-C0C1BB16C518}" srcOrd="0" destOrd="0" presId="urn:microsoft.com/office/officeart/2005/8/layout/hierarchy6"/>
    <dgm:cxn modelId="{90D0E366-56B2-3041-B246-C522C2EBDE65}" srcId="{3C53E1B7-5F55-594D-8F90-F21F02B71A85}" destId="{21038361-54B6-834A-9665-12708D5D5C9C}" srcOrd="0" destOrd="0" parTransId="{4B141D7C-58D4-DA40-9511-84ACCCC22817}" sibTransId="{47294926-3411-174A-8F0E-69D1C53E8DC5}"/>
    <dgm:cxn modelId="{4DAA3E8A-CD2D-9A4B-BF26-47660B911FF8}" type="presOf" srcId="{6BDBCE92-2DA2-DE4F-894E-28EA4C96A722}" destId="{840CD6F2-7418-804B-9930-059D108AB42C}" srcOrd="0" destOrd="0" presId="urn:microsoft.com/office/officeart/2005/8/layout/hierarchy6"/>
    <dgm:cxn modelId="{FA14DEF7-BB0D-6348-B46C-4B5C8BD65916}" type="presOf" srcId="{16D9932E-1D18-9347-A47B-BF9440539B7D}" destId="{8209A5BF-4686-C147-A3C9-AB8F1E1606C6}" srcOrd="0" destOrd="0" presId="urn:microsoft.com/office/officeart/2005/8/layout/hierarchy6"/>
    <dgm:cxn modelId="{1EC79BC1-E2C0-FB4A-B031-8C6B3E8F50A1}" srcId="{4340949A-238B-744C-A138-18B67D09686A}" destId="{9FA51AC9-3232-B149-907E-0F14854297BF}" srcOrd="0" destOrd="0" parTransId="{00B67862-BA3E-E442-9FE9-3742896A7948}" sibTransId="{A9935855-FEFD-9B47-9D19-2143AD006A9E}"/>
    <dgm:cxn modelId="{91E809C8-71BC-1B47-830E-5FFC823C508E}" type="presOf" srcId="{4340949A-238B-744C-A138-18B67D09686A}" destId="{7857BF05-8282-3742-B600-7B58C10DA5A3}" srcOrd="0" destOrd="0" presId="urn:microsoft.com/office/officeart/2005/8/layout/hierarchy6"/>
    <dgm:cxn modelId="{071EB138-6A31-114A-B8C4-7758C61235C9}" type="presOf" srcId="{9FA51AC9-3232-B149-907E-0F14854297BF}" destId="{A83E7425-4451-754A-8369-A504FF2E47E5}" srcOrd="0" destOrd="0" presId="urn:microsoft.com/office/officeart/2005/8/layout/hierarchy6"/>
    <dgm:cxn modelId="{96F731AF-B3B8-CD47-9640-178C0769C43B}" type="presParOf" srcId="{F95811BD-3F08-9D49-ABB8-8550F7C2B41E}" destId="{DBD09453-BF80-9E47-B936-553811FC6244}" srcOrd="0" destOrd="0" presId="urn:microsoft.com/office/officeart/2005/8/layout/hierarchy6"/>
    <dgm:cxn modelId="{9F1AFD7C-48EF-004D-A0BC-DF15265C45CA}" type="presParOf" srcId="{DBD09453-BF80-9E47-B936-553811FC6244}" destId="{320776DA-0118-B740-A237-4A1ECCDCCCAB}" srcOrd="0" destOrd="0" presId="urn:microsoft.com/office/officeart/2005/8/layout/hierarchy6"/>
    <dgm:cxn modelId="{6E504E76-7872-0948-A722-9B6EADE9DA66}" type="presParOf" srcId="{320776DA-0118-B740-A237-4A1ECCDCCCAB}" destId="{5689E928-E031-E644-8EC2-D248A02DE07D}" srcOrd="0" destOrd="0" presId="urn:microsoft.com/office/officeart/2005/8/layout/hierarchy6"/>
    <dgm:cxn modelId="{B4E8AEB3-C375-A941-94BE-3D24866C2D2A}" type="presParOf" srcId="{5689E928-E031-E644-8EC2-D248A02DE07D}" destId="{C8AA9DC4-2890-974C-8668-ADA04666F93D}" srcOrd="0" destOrd="0" presId="urn:microsoft.com/office/officeart/2005/8/layout/hierarchy6"/>
    <dgm:cxn modelId="{B97ABF3B-CFC7-0A4D-A7E3-792D6022F8B7}" type="presParOf" srcId="{5689E928-E031-E644-8EC2-D248A02DE07D}" destId="{4E12B994-7B8C-4141-9019-4AD5DB122EEB}" srcOrd="1" destOrd="0" presId="urn:microsoft.com/office/officeart/2005/8/layout/hierarchy6"/>
    <dgm:cxn modelId="{A0087D76-F748-3144-BA3B-EDEFD63380DD}" type="presParOf" srcId="{4E12B994-7B8C-4141-9019-4AD5DB122EEB}" destId="{840CD6F2-7418-804B-9930-059D108AB42C}" srcOrd="0" destOrd="0" presId="urn:microsoft.com/office/officeart/2005/8/layout/hierarchy6"/>
    <dgm:cxn modelId="{A76C8BCD-6D06-D040-8165-8CC90E2A2B6C}" type="presParOf" srcId="{4E12B994-7B8C-4141-9019-4AD5DB122EEB}" destId="{BF13073F-F469-D84D-B434-6FDD161AEC47}" srcOrd="1" destOrd="0" presId="urn:microsoft.com/office/officeart/2005/8/layout/hierarchy6"/>
    <dgm:cxn modelId="{CC3FA93F-1BCF-7846-A03E-E342558FE806}" type="presParOf" srcId="{BF13073F-F469-D84D-B434-6FDD161AEC47}" destId="{2D345471-6A1B-6B4E-93FB-523FDCE60B35}" srcOrd="0" destOrd="0" presId="urn:microsoft.com/office/officeart/2005/8/layout/hierarchy6"/>
    <dgm:cxn modelId="{06806CB1-39FA-7D4F-A525-149311F7B952}" type="presParOf" srcId="{BF13073F-F469-D84D-B434-6FDD161AEC47}" destId="{E0B05D38-C716-0A44-999F-CBCB42043BF3}" srcOrd="1" destOrd="0" presId="urn:microsoft.com/office/officeart/2005/8/layout/hierarchy6"/>
    <dgm:cxn modelId="{46F6C5B3-2542-B64E-ABEC-5E189607D3D0}" type="presParOf" srcId="{E0B05D38-C716-0A44-999F-CBCB42043BF3}" destId="{95AA9EF3-5F62-F34B-A882-2D2285A64745}" srcOrd="0" destOrd="0" presId="urn:microsoft.com/office/officeart/2005/8/layout/hierarchy6"/>
    <dgm:cxn modelId="{7D04DF72-14D3-564D-B674-126FC7330A34}" type="presParOf" srcId="{E0B05D38-C716-0A44-999F-CBCB42043BF3}" destId="{6EFCBC14-EF7F-B849-80E2-641C19B71A6F}" srcOrd="1" destOrd="0" presId="urn:microsoft.com/office/officeart/2005/8/layout/hierarchy6"/>
    <dgm:cxn modelId="{3678890B-7326-2A49-819E-FA3EBC3F5F4B}" type="presParOf" srcId="{6EFCBC14-EF7F-B849-80E2-641C19B71A6F}" destId="{35E6899B-6B6B-FE40-8C87-5CC49F40C8B5}" srcOrd="0" destOrd="0" presId="urn:microsoft.com/office/officeart/2005/8/layout/hierarchy6"/>
    <dgm:cxn modelId="{5F5C595D-6A0F-6A40-9D36-63A09C52BB37}" type="presParOf" srcId="{6EFCBC14-EF7F-B849-80E2-641C19B71A6F}" destId="{3F1272DC-6679-C941-B9D8-971BDDD45E03}" srcOrd="1" destOrd="0" presId="urn:microsoft.com/office/officeart/2005/8/layout/hierarchy6"/>
    <dgm:cxn modelId="{FA08778E-A3AA-6A45-8351-7995B824DE26}" type="presParOf" srcId="{E0B05D38-C716-0A44-999F-CBCB42043BF3}" destId="{600F4093-47CC-CD44-A235-27276CE46BFB}" srcOrd="2" destOrd="0" presId="urn:microsoft.com/office/officeart/2005/8/layout/hierarchy6"/>
    <dgm:cxn modelId="{3984FBFD-92E6-7843-B77E-73A2DD79A752}" type="presParOf" srcId="{E0B05D38-C716-0A44-999F-CBCB42043BF3}" destId="{95060692-3EAB-E84C-B007-B39FD243873D}" srcOrd="3" destOrd="0" presId="urn:microsoft.com/office/officeart/2005/8/layout/hierarchy6"/>
    <dgm:cxn modelId="{F1793C7E-D622-3F43-8B9B-C53D90D5BD28}" type="presParOf" srcId="{95060692-3EAB-E84C-B007-B39FD243873D}" destId="{768A1E12-F46D-D043-A746-AC287B30D3DE}" srcOrd="0" destOrd="0" presId="urn:microsoft.com/office/officeart/2005/8/layout/hierarchy6"/>
    <dgm:cxn modelId="{C36F4265-2F7A-A34E-9D1F-1BDE84FF5E78}" type="presParOf" srcId="{95060692-3EAB-E84C-B007-B39FD243873D}" destId="{936BAA98-E4B1-AE4B-90F7-0337FF2080E3}" srcOrd="1" destOrd="0" presId="urn:microsoft.com/office/officeart/2005/8/layout/hierarchy6"/>
    <dgm:cxn modelId="{E2A0C9E5-62CE-9F4B-BE2E-11191163EE97}" type="presParOf" srcId="{E0B05D38-C716-0A44-999F-CBCB42043BF3}" destId="{06884432-B45D-EA4F-9E41-2DA6CDFA593D}" srcOrd="4" destOrd="0" presId="urn:microsoft.com/office/officeart/2005/8/layout/hierarchy6"/>
    <dgm:cxn modelId="{B71F8C19-49F2-614F-A9E9-C5F52D6D6C08}" type="presParOf" srcId="{E0B05D38-C716-0A44-999F-CBCB42043BF3}" destId="{991E347E-217A-CE41-A651-A535B2468FC1}" srcOrd="5" destOrd="0" presId="urn:microsoft.com/office/officeart/2005/8/layout/hierarchy6"/>
    <dgm:cxn modelId="{C1A917C9-31C4-ED49-A323-BD83CCD66976}" type="presParOf" srcId="{991E347E-217A-CE41-A651-A535B2468FC1}" destId="{E31CDDD3-11BA-3847-BF75-A7142D80D38A}" srcOrd="0" destOrd="0" presId="urn:microsoft.com/office/officeart/2005/8/layout/hierarchy6"/>
    <dgm:cxn modelId="{36AE50DA-1EB6-7842-9CF7-B98547E6ED2E}" type="presParOf" srcId="{991E347E-217A-CE41-A651-A535B2468FC1}" destId="{719D5A74-F39A-4C4A-BB49-B80707997AFC}" srcOrd="1" destOrd="0" presId="urn:microsoft.com/office/officeart/2005/8/layout/hierarchy6"/>
    <dgm:cxn modelId="{107E753A-E802-854A-9760-CF9DE83EA088}" type="presParOf" srcId="{4E12B994-7B8C-4141-9019-4AD5DB122EEB}" destId="{4498A61F-B13B-4546-B589-0E1262E950D1}" srcOrd="2" destOrd="0" presId="urn:microsoft.com/office/officeart/2005/8/layout/hierarchy6"/>
    <dgm:cxn modelId="{EEFB6881-EE7E-9B4A-A077-02E1AF7E2EB6}" type="presParOf" srcId="{4E12B994-7B8C-4141-9019-4AD5DB122EEB}" destId="{F9D7EEFA-7311-0340-B9C6-4E0E1E35ECFE}" srcOrd="3" destOrd="0" presId="urn:microsoft.com/office/officeart/2005/8/layout/hierarchy6"/>
    <dgm:cxn modelId="{B38B58D8-3F6E-E045-A9E0-6DC89EEA98A1}" type="presParOf" srcId="{F9D7EEFA-7311-0340-B9C6-4E0E1E35ECFE}" destId="{BD9B8A76-9E3A-B749-BB2C-556A2EEE188E}" srcOrd="0" destOrd="0" presId="urn:microsoft.com/office/officeart/2005/8/layout/hierarchy6"/>
    <dgm:cxn modelId="{AB6CEF2F-C823-F049-8A17-24CBE2787D36}" type="presParOf" srcId="{F9D7EEFA-7311-0340-B9C6-4E0E1E35ECFE}" destId="{F8CD4CA0-C4FC-B246-95A1-A7A8035FE4E0}" srcOrd="1" destOrd="0" presId="urn:microsoft.com/office/officeart/2005/8/layout/hierarchy6"/>
    <dgm:cxn modelId="{32D612F9-86DF-C04B-945D-2B9F29B15C95}" type="presParOf" srcId="{F8CD4CA0-C4FC-B246-95A1-A7A8035FE4E0}" destId="{8209A5BF-4686-C147-A3C9-AB8F1E1606C6}" srcOrd="0" destOrd="0" presId="urn:microsoft.com/office/officeart/2005/8/layout/hierarchy6"/>
    <dgm:cxn modelId="{9BF124F9-D8D1-2645-AF45-3374D01AF863}" type="presParOf" srcId="{F8CD4CA0-C4FC-B246-95A1-A7A8035FE4E0}" destId="{7B2C6D65-A4F5-5F42-94DC-365BFE0245F7}" srcOrd="1" destOrd="0" presId="urn:microsoft.com/office/officeart/2005/8/layout/hierarchy6"/>
    <dgm:cxn modelId="{C413C20C-38F1-3A48-89C1-F7BB3063EAA9}" type="presParOf" srcId="{7B2C6D65-A4F5-5F42-94DC-365BFE0245F7}" destId="{26AE83AF-E0E9-6F49-B65A-66E242755945}" srcOrd="0" destOrd="0" presId="urn:microsoft.com/office/officeart/2005/8/layout/hierarchy6"/>
    <dgm:cxn modelId="{9E02F5D7-0948-7549-9F21-C2A624C93EC8}" type="presParOf" srcId="{7B2C6D65-A4F5-5F42-94DC-365BFE0245F7}" destId="{5C233F86-F207-C442-93DA-DA1D5C17BBE4}" srcOrd="1" destOrd="0" presId="urn:microsoft.com/office/officeart/2005/8/layout/hierarchy6"/>
    <dgm:cxn modelId="{4C0403A9-123C-CE4C-AB3A-E0E9EF69FA2D}" type="presParOf" srcId="{5C233F86-F207-C442-93DA-DA1D5C17BBE4}" destId="{C20A7F66-4A7F-4F42-A8DA-59F964BC9B46}" srcOrd="0" destOrd="0" presId="urn:microsoft.com/office/officeart/2005/8/layout/hierarchy6"/>
    <dgm:cxn modelId="{986A4ABA-D0D1-2940-9E72-F0B34A378919}" type="presParOf" srcId="{5C233F86-F207-C442-93DA-DA1D5C17BBE4}" destId="{5F61D56D-7A98-B849-8CE8-83CA9061DFD8}" srcOrd="1" destOrd="0" presId="urn:microsoft.com/office/officeart/2005/8/layout/hierarchy6"/>
    <dgm:cxn modelId="{18E8797A-A7E1-B146-92EA-91B358F77686}" type="presParOf" srcId="{5F61D56D-7A98-B849-8CE8-83CA9061DFD8}" destId="{28D71E08-8017-3943-BC6F-349C877B3E99}" srcOrd="0" destOrd="0" presId="urn:microsoft.com/office/officeart/2005/8/layout/hierarchy6"/>
    <dgm:cxn modelId="{C7123654-6511-CE43-B3F7-3EDC5DC71904}" type="presParOf" srcId="{5F61D56D-7A98-B849-8CE8-83CA9061DFD8}" destId="{D8674F93-2790-1E4A-B76C-1BB314A6E32D}" srcOrd="1" destOrd="0" presId="urn:microsoft.com/office/officeart/2005/8/layout/hierarchy6"/>
    <dgm:cxn modelId="{59C8EBA7-4835-304B-9205-4CA4B59141AE}" type="presParOf" srcId="{4E12B994-7B8C-4141-9019-4AD5DB122EEB}" destId="{B5FA52BE-C1C2-F145-8DE6-BBF4426EC674}" srcOrd="4" destOrd="0" presId="urn:microsoft.com/office/officeart/2005/8/layout/hierarchy6"/>
    <dgm:cxn modelId="{094853C4-3A85-E746-BCC1-0A68FB191A99}" type="presParOf" srcId="{4E12B994-7B8C-4141-9019-4AD5DB122EEB}" destId="{73814331-E397-6341-A083-953094EDF465}" srcOrd="5" destOrd="0" presId="urn:microsoft.com/office/officeart/2005/8/layout/hierarchy6"/>
    <dgm:cxn modelId="{AFB4132D-A19D-0749-B43C-5A801D158419}" type="presParOf" srcId="{73814331-E397-6341-A083-953094EDF465}" destId="{7857BF05-8282-3742-B600-7B58C10DA5A3}" srcOrd="0" destOrd="0" presId="urn:microsoft.com/office/officeart/2005/8/layout/hierarchy6"/>
    <dgm:cxn modelId="{64675411-6A04-7D46-AD58-8273031CF9D7}" type="presParOf" srcId="{73814331-E397-6341-A083-953094EDF465}" destId="{209565F4-25C3-FC41-84B4-3E2B06DF32BA}" srcOrd="1" destOrd="0" presId="urn:microsoft.com/office/officeart/2005/8/layout/hierarchy6"/>
    <dgm:cxn modelId="{D63CF18A-BF2F-7846-A354-0A5D3B4AE8A3}" type="presParOf" srcId="{209565F4-25C3-FC41-84B4-3E2B06DF32BA}" destId="{A49560CD-2FA5-BB47-8437-C0C1BB16C518}" srcOrd="0" destOrd="0" presId="urn:microsoft.com/office/officeart/2005/8/layout/hierarchy6"/>
    <dgm:cxn modelId="{1B81BFB8-2426-0445-81F2-5FE4208A36C9}" type="presParOf" srcId="{209565F4-25C3-FC41-84B4-3E2B06DF32BA}" destId="{1BD0FD38-6D46-C04C-95A5-7C59855C521D}" srcOrd="1" destOrd="0" presId="urn:microsoft.com/office/officeart/2005/8/layout/hierarchy6"/>
    <dgm:cxn modelId="{99EB2A3D-FA13-B240-804D-60DBAAAB8A1C}" type="presParOf" srcId="{1BD0FD38-6D46-C04C-95A5-7C59855C521D}" destId="{A83E7425-4451-754A-8369-A504FF2E47E5}" srcOrd="0" destOrd="0" presId="urn:microsoft.com/office/officeart/2005/8/layout/hierarchy6"/>
    <dgm:cxn modelId="{703CD91B-2642-044E-A18B-7331C27A436E}" type="presParOf" srcId="{1BD0FD38-6D46-C04C-95A5-7C59855C521D}" destId="{B6E87CE5-2DB3-F94F-A7A1-64E0ADF8EE7B}" srcOrd="1" destOrd="0" presId="urn:microsoft.com/office/officeart/2005/8/layout/hierarchy6"/>
    <dgm:cxn modelId="{45D450A6-3CC2-BD4E-8871-06020C3703E5}" type="presParOf" srcId="{F95811BD-3F08-9D49-ABB8-8550F7C2B41E}" destId="{28ACED58-45C1-684D-A62F-2BF7C33F00FF}"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34E47E1-D16C-874F-B140-4AEF892C8A5B}" type="doc">
      <dgm:prSet loTypeId="urn:microsoft.com/office/officeart/2005/8/layout/StepDownProcess" loCatId="" qsTypeId="urn:microsoft.com/office/officeart/2005/8/quickstyle/simple4" qsCatId="simple" csTypeId="urn:microsoft.com/office/officeart/2005/8/colors/colorful1" csCatId="colorful" phldr="1"/>
      <dgm:spPr/>
    </dgm:pt>
    <dgm:pt modelId="{4852F20E-A9D0-0141-9901-580CAAAE6315}">
      <dgm:prSet phldrT="[Text]"/>
      <dgm:spPr>
        <a:solidFill>
          <a:schemeClr val="bg2">
            <a:lumMod val="25000"/>
          </a:schemeClr>
        </a:solidFill>
      </dgm:spPr>
      <dgm:t>
        <a:bodyPr/>
        <a:lstStyle/>
        <a:p>
          <a:r>
            <a:rPr lang="en-US" dirty="0" smtClean="0">
              <a:solidFill>
                <a:schemeClr val="bg2">
                  <a:lumMod val="75000"/>
                </a:schemeClr>
              </a:solidFill>
            </a:rPr>
            <a:t>Individual drafts</a:t>
          </a:r>
          <a:endParaRPr lang="en-US" dirty="0">
            <a:solidFill>
              <a:schemeClr val="bg2">
                <a:lumMod val="75000"/>
              </a:schemeClr>
            </a:solidFill>
          </a:endParaRPr>
        </a:p>
      </dgm:t>
    </dgm:pt>
    <dgm:pt modelId="{2216EECE-1D86-F740-9360-E9391541F294}" type="parTrans" cxnId="{DEAE53B5-1DE7-D84A-AF05-0CE82C6E2695}">
      <dgm:prSet/>
      <dgm:spPr/>
      <dgm:t>
        <a:bodyPr/>
        <a:lstStyle/>
        <a:p>
          <a:endParaRPr lang="en-US"/>
        </a:p>
      </dgm:t>
    </dgm:pt>
    <dgm:pt modelId="{3BCAA47A-B74F-A846-B1EA-18B6FB9D5E7A}" type="sibTrans" cxnId="{DEAE53B5-1DE7-D84A-AF05-0CE82C6E2695}">
      <dgm:prSet/>
      <dgm:spPr/>
      <dgm:t>
        <a:bodyPr/>
        <a:lstStyle/>
        <a:p>
          <a:endParaRPr lang="en-US"/>
        </a:p>
      </dgm:t>
    </dgm:pt>
    <dgm:pt modelId="{571C97B7-35D1-6F48-A790-D0B49982E709}">
      <dgm:prSet phldrT="[Text]"/>
      <dgm:spPr/>
      <dgm:t>
        <a:bodyPr/>
        <a:lstStyle/>
        <a:p>
          <a:r>
            <a:rPr lang="en-US" dirty="0" smtClean="0"/>
            <a:t>Working group drafts</a:t>
          </a:r>
          <a:endParaRPr lang="en-US" dirty="0"/>
        </a:p>
      </dgm:t>
    </dgm:pt>
    <dgm:pt modelId="{133F2E6B-BC11-ED49-A2A8-9DD9105E4DD2}" type="parTrans" cxnId="{0CAEF6AF-F53D-384A-A942-4A768685C060}">
      <dgm:prSet/>
      <dgm:spPr/>
      <dgm:t>
        <a:bodyPr/>
        <a:lstStyle/>
        <a:p>
          <a:endParaRPr lang="en-US"/>
        </a:p>
      </dgm:t>
    </dgm:pt>
    <dgm:pt modelId="{44E90505-0E29-B948-88CD-8FD725F74033}" type="sibTrans" cxnId="{0CAEF6AF-F53D-384A-A942-4A768685C060}">
      <dgm:prSet/>
      <dgm:spPr/>
      <dgm:t>
        <a:bodyPr/>
        <a:lstStyle/>
        <a:p>
          <a:endParaRPr lang="en-US"/>
        </a:p>
      </dgm:t>
    </dgm:pt>
    <dgm:pt modelId="{170FBFDA-69A2-AF46-A618-425CD8348577}">
      <dgm:prSet phldrT="[Text]"/>
      <dgm:spPr/>
      <dgm:t>
        <a:bodyPr/>
        <a:lstStyle/>
        <a:p>
          <a:r>
            <a:rPr lang="en-US" dirty="0" smtClean="0"/>
            <a:t>Working group last call</a:t>
          </a:r>
          <a:endParaRPr lang="en-US" dirty="0"/>
        </a:p>
      </dgm:t>
    </dgm:pt>
    <dgm:pt modelId="{B88FEDC5-50E9-9E40-9F95-511D50D9C535}" type="parTrans" cxnId="{7A583D45-20E9-0A47-80FA-0D20AE1A14AD}">
      <dgm:prSet/>
      <dgm:spPr/>
      <dgm:t>
        <a:bodyPr/>
        <a:lstStyle/>
        <a:p>
          <a:endParaRPr lang="en-US"/>
        </a:p>
      </dgm:t>
    </dgm:pt>
    <dgm:pt modelId="{1DC8EBB2-15C8-7541-B71F-09C19444976A}" type="sibTrans" cxnId="{7A583D45-20E9-0A47-80FA-0D20AE1A14AD}">
      <dgm:prSet/>
      <dgm:spPr/>
      <dgm:t>
        <a:bodyPr/>
        <a:lstStyle/>
        <a:p>
          <a:endParaRPr lang="en-US"/>
        </a:p>
      </dgm:t>
    </dgm:pt>
    <dgm:pt modelId="{FF8B2CDE-7FFB-5B4B-9D10-726D16C62EA0}">
      <dgm:prSet phldrT="[Text]"/>
      <dgm:spPr/>
      <dgm:t>
        <a:bodyPr/>
        <a:lstStyle/>
        <a:p>
          <a:r>
            <a:rPr lang="en-US" dirty="0" smtClean="0"/>
            <a:t>repeat as needed</a:t>
          </a:r>
          <a:endParaRPr lang="en-US" dirty="0"/>
        </a:p>
      </dgm:t>
    </dgm:pt>
    <dgm:pt modelId="{197763E1-32E5-1241-B720-00EC7DAAEEEA}" type="parTrans" cxnId="{91B68E79-74A8-6748-A56D-C602B0311357}">
      <dgm:prSet/>
      <dgm:spPr/>
      <dgm:t>
        <a:bodyPr/>
        <a:lstStyle/>
        <a:p>
          <a:endParaRPr lang="en-US"/>
        </a:p>
      </dgm:t>
    </dgm:pt>
    <dgm:pt modelId="{6ADF7910-F867-6046-A232-13AD0204BCBE}" type="sibTrans" cxnId="{91B68E79-74A8-6748-A56D-C602B0311357}">
      <dgm:prSet/>
      <dgm:spPr/>
      <dgm:t>
        <a:bodyPr/>
        <a:lstStyle/>
        <a:p>
          <a:endParaRPr lang="en-US"/>
        </a:p>
      </dgm:t>
    </dgm:pt>
    <dgm:pt modelId="{9E80E139-B1E0-3143-B19C-7AED7D5BB804}">
      <dgm:prSet phldrT="[Text]"/>
      <dgm:spPr/>
      <dgm:t>
        <a:bodyPr/>
        <a:lstStyle/>
        <a:p>
          <a:r>
            <a:rPr lang="en-US" dirty="0" smtClean="0"/>
            <a:t>IETF last call</a:t>
          </a:r>
          <a:endParaRPr lang="en-US" dirty="0"/>
        </a:p>
      </dgm:t>
    </dgm:pt>
    <dgm:pt modelId="{D41520DC-0F9F-F44D-8AA0-E81A1E118B65}" type="parTrans" cxnId="{15DD155B-0099-9A48-91E4-65BF59B7E9D6}">
      <dgm:prSet/>
      <dgm:spPr/>
      <dgm:t>
        <a:bodyPr/>
        <a:lstStyle/>
        <a:p>
          <a:endParaRPr lang="en-US"/>
        </a:p>
      </dgm:t>
    </dgm:pt>
    <dgm:pt modelId="{C75A503C-F2C3-DD4B-B0D5-5CC1064D1367}" type="sibTrans" cxnId="{15DD155B-0099-9A48-91E4-65BF59B7E9D6}">
      <dgm:prSet/>
      <dgm:spPr/>
      <dgm:t>
        <a:bodyPr/>
        <a:lstStyle/>
        <a:p>
          <a:endParaRPr lang="en-US"/>
        </a:p>
      </dgm:t>
    </dgm:pt>
    <dgm:pt modelId="{A5FACA14-1E95-784E-8555-3A85F0647F3E}">
      <dgm:prSet phldrT="[Text]"/>
      <dgm:spPr/>
      <dgm:t>
        <a:bodyPr/>
        <a:lstStyle/>
        <a:p>
          <a:r>
            <a:rPr lang="en-US" dirty="0" smtClean="0"/>
            <a:t>plus </a:t>
          </a:r>
          <a:r>
            <a:rPr lang="en-US" dirty="0" err="1" smtClean="0"/>
            <a:t>GenArea</a:t>
          </a:r>
          <a:r>
            <a:rPr lang="en-US" dirty="0" smtClean="0"/>
            <a:t>, security, …</a:t>
          </a:r>
          <a:endParaRPr lang="en-US" dirty="0"/>
        </a:p>
      </dgm:t>
    </dgm:pt>
    <dgm:pt modelId="{43AA4CF4-1CF3-3D4D-AB4A-52888124C627}" type="parTrans" cxnId="{D61A904E-4F61-344C-9F7E-2F06FF274137}">
      <dgm:prSet/>
      <dgm:spPr/>
      <dgm:t>
        <a:bodyPr/>
        <a:lstStyle/>
        <a:p>
          <a:endParaRPr lang="en-US"/>
        </a:p>
      </dgm:t>
    </dgm:pt>
    <dgm:pt modelId="{9D57B66E-4CE5-8543-AF9D-2EA9AE54FE77}" type="sibTrans" cxnId="{D61A904E-4F61-344C-9F7E-2F06FF274137}">
      <dgm:prSet/>
      <dgm:spPr/>
      <dgm:t>
        <a:bodyPr/>
        <a:lstStyle/>
        <a:p>
          <a:endParaRPr lang="en-US"/>
        </a:p>
      </dgm:t>
    </dgm:pt>
    <dgm:pt modelId="{E4715E03-3C79-1540-A55E-D96A356DA4F0}">
      <dgm:prSet phldrT="[Text]"/>
      <dgm:spPr/>
      <dgm:t>
        <a:bodyPr/>
        <a:lstStyle/>
        <a:p>
          <a:r>
            <a:rPr lang="en-US" dirty="0" smtClean="0"/>
            <a:t>IESG review</a:t>
          </a:r>
          <a:endParaRPr lang="en-US" dirty="0"/>
        </a:p>
      </dgm:t>
    </dgm:pt>
    <dgm:pt modelId="{71E012BE-40E4-A54B-A8A8-5AA9ED6B7928}" type="parTrans" cxnId="{E2D7A67C-9666-3242-BC39-410724E44EB4}">
      <dgm:prSet/>
      <dgm:spPr/>
      <dgm:t>
        <a:bodyPr/>
        <a:lstStyle/>
        <a:p>
          <a:endParaRPr lang="en-US"/>
        </a:p>
      </dgm:t>
    </dgm:pt>
    <dgm:pt modelId="{B0B1FCF8-4993-7543-BCE5-810C58B0947A}" type="sibTrans" cxnId="{E2D7A67C-9666-3242-BC39-410724E44EB4}">
      <dgm:prSet/>
      <dgm:spPr/>
      <dgm:t>
        <a:bodyPr/>
        <a:lstStyle/>
        <a:p>
          <a:endParaRPr lang="en-US"/>
        </a:p>
      </dgm:t>
    </dgm:pt>
    <dgm:pt modelId="{D8B644EE-7B69-2E4F-A4CA-C14653DA141E}">
      <dgm:prSet phldrT="[Text]"/>
      <dgm:spPr/>
      <dgm:t>
        <a:bodyPr/>
        <a:lstStyle/>
        <a:p>
          <a:r>
            <a:rPr lang="en-US" dirty="0" smtClean="0"/>
            <a:t>IANA actions</a:t>
          </a:r>
          <a:endParaRPr lang="en-US" dirty="0"/>
        </a:p>
      </dgm:t>
    </dgm:pt>
    <dgm:pt modelId="{F03958E2-B0B2-1E46-9327-F2A41D922433}" type="parTrans" cxnId="{BDF05F8A-B80C-004A-AC53-78DB993555E1}">
      <dgm:prSet/>
      <dgm:spPr/>
      <dgm:t>
        <a:bodyPr/>
        <a:lstStyle/>
        <a:p>
          <a:endParaRPr lang="en-US"/>
        </a:p>
      </dgm:t>
    </dgm:pt>
    <dgm:pt modelId="{CF126ECC-F43E-0F46-8D4A-FD7CC3336BD8}" type="sibTrans" cxnId="{BDF05F8A-B80C-004A-AC53-78DB993555E1}">
      <dgm:prSet/>
      <dgm:spPr/>
      <dgm:t>
        <a:bodyPr/>
        <a:lstStyle/>
        <a:p>
          <a:endParaRPr lang="en-US"/>
        </a:p>
      </dgm:t>
    </dgm:pt>
    <dgm:pt modelId="{B9504B8E-DF59-C646-8908-21821F736B03}">
      <dgm:prSet phldrT="[Text]"/>
      <dgm:spPr/>
      <dgm:t>
        <a:bodyPr/>
        <a:lstStyle/>
        <a:p>
          <a:r>
            <a:rPr lang="en-US" dirty="0" smtClean="0"/>
            <a:t>RFC publication</a:t>
          </a:r>
          <a:endParaRPr lang="en-US" dirty="0"/>
        </a:p>
      </dgm:t>
    </dgm:pt>
    <dgm:pt modelId="{3DB5C35D-1F1C-774D-8B1F-6B21DF44C8BA}" type="parTrans" cxnId="{183142AB-3F41-9145-8FF2-888E70E0D4C1}">
      <dgm:prSet/>
      <dgm:spPr/>
      <dgm:t>
        <a:bodyPr/>
        <a:lstStyle/>
        <a:p>
          <a:endParaRPr lang="en-US"/>
        </a:p>
      </dgm:t>
    </dgm:pt>
    <dgm:pt modelId="{C8B3B24C-4A7F-1647-AF01-D1273DE67E3F}" type="sibTrans" cxnId="{183142AB-3F41-9145-8FF2-888E70E0D4C1}">
      <dgm:prSet/>
      <dgm:spPr/>
      <dgm:t>
        <a:bodyPr/>
        <a:lstStyle/>
        <a:p>
          <a:endParaRPr lang="en-US"/>
        </a:p>
      </dgm:t>
    </dgm:pt>
    <dgm:pt modelId="{C27B0DAD-4C81-AA46-851C-9B46AB7F47D5}" type="pres">
      <dgm:prSet presAssocID="{934E47E1-D16C-874F-B140-4AEF892C8A5B}" presName="rootnode" presStyleCnt="0">
        <dgm:presLayoutVars>
          <dgm:chMax/>
          <dgm:chPref/>
          <dgm:dir/>
          <dgm:animLvl val="lvl"/>
        </dgm:presLayoutVars>
      </dgm:prSet>
      <dgm:spPr/>
    </dgm:pt>
    <dgm:pt modelId="{02E23076-B33F-AA4F-9131-29EE813B030D}" type="pres">
      <dgm:prSet presAssocID="{4852F20E-A9D0-0141-9901-580CAAAE6315}" presName="composite" presStyleCnt="0"/>
      <dgm:spPr/>
    </dgm:pt>
    <dgm:pt modelId="{9D7BDA4A-6BDE-084E-ADEF-39CDEE07589D}" type="pres">
      <dgm:prSet presAssocID="{4852F20E-A9D0-0141-9901-580CAAAE6315}" presName="bentUpArrow1" presStyleLbl="alignImgPlace1" presStyleIdx="0" presStyleCnt="6"/>
      <dgm:spPr/>
    </dgm:pt>
    <dgm:pt modelId="{5C880927-73CC-794B-A70F-F6DA47BEA9BA}" type="pres">
      <dgm:prSet presAssocID="{4852F20E-A9D0-0141-9901-580CAAAE6315}" presName="ParentText" presStyleLbl="node1" presStyleIdx="0" presStyleCnt="7" custLinFactNeighborX="26920" custLinFactNeighborY="-25199">
        <dgm:presLayoutVars>
          <dgm:chMax val="1"/>
          <dgm:chPref val="1"/>
          <dgm:bulletEnabled val="1"/>
        </dgm:presLayoutVars>
      </dgm:prSet>
      <dgm:spPr/>
      <dgm:t>
        <a:bodyPr/>
        <a:lstStyle/>
        <a:p>
          <a:endParaRPr lang="en-US"/>
        </a:p>
      </dgm:t>
    </dgm:pt>
    <dgm:pt modelId="{F57D6022-06EA-2140-ABD2-37440A6E2652}" type="pres">
      <dgm:prSet presAssocID="{4852F20E-A9D0-0141-9901-580CAAAE6315}" presName="ChildText" presStyleLbl="revTx" presStyleIdx="0" presStyleCnt="6">
        <dgm:presLayoutVars>
          <dgm:chMax val="0"/>
          <dgm:chPref val="0"/>
          <dgm:bulletEnabled val="1"/>
        </dgm:presLayoutVars>
      </dgm:prSet>
      <dgm:spPr/>
    </dgm:pt>
    <dgm:pt modelId="{90633D89-E0E5-D142-9B11-814063AFB917}" type="pres">
      <dgm:prSet presAssocID="{3BCAA47A-B74F-A846-B1EA-18B6FB9D5E7A}" presName="sibTrans" presStyleCnt="0"/>
      <dgm:spPr/>
    </dgm:pt>
    <dgm:pt modelId="{81E5A57D-0E1D-7F44-A925-964C98E8D952}" type="pres">
      <dgm:prSet presAssocID="{571C97B7-35D1-6F48-A790-D0B49982E709}" presName="composite" presStyleCnt="0"/>
      <dgm:spPr/>
    </dgm:pt>
    <dgm:pt modelId="{65D3C02F-C10D-A140-A29A-7452AF120704}" type="pres">
      <dgm:prSet presAssocID="{571C97B7-35D1-6F48-A790-D0B49982E709}" presName="bentUpArrow1" presStyleLbl="alignImgPlace1" presStyleIdx="1" presStyleCnt="6"/>
      <dgm:spPr/>
    </dgm:pt>
    <dgm:pt modelId="{FA3202BD-9B96-EE44-A445-4E95801903C4}" type="pres">
      <dgm:prSet presAssocID="{571C97B7-35D1-6F48-A790-D0B49982E709}" presName="ParentText" presStyleLbl="node1" presStyleIdx="1" presStyleCnt="7">
        <dgm:presLayoutVars>
          <dgm:chMax val="1"/>
          <dgm:chPref val="1"/>
          <dgm:bulletEnabled val="1"/>
        </dgm:presLayoutVars>
      </dgm:prSet>
      <dgm:spPr/>
      <dgm:t>
        <a:bodyPr/>
        <a:lstStyle/>
        <a:p>
          <a:endParaRPr lang="en-US"/>
        </a:p>
      </dgm:t>
    </dgm:pt>
    <dgm:pt modelId="{B6FB3B09-C310-FF40-885F-371520F66ABA}" type="pres">
      <dgm:prSet presAssocID="{571C97B7-35D1-6F48-A790-D0B49982E709}" presName="ChildText" presStyleLbl="revTx" presStyleIdx="1" presStyleCnt="6">
        <dgm:presLayoutVars>
          <dgm:chMax val="0"/>
          <dgm:chPref val="0"/>
          <dgm:bulletEnabled val="1"/>
        </dgm:presLayoutVars>
      </dgm:prSet>
      <dgm:spPr/>
      <dgm:t>
        <a:bodyPr/>
        <a:lstStyle/>
        <a:p>
          <a:endParaRPr lang="en-US"/>
        </a:p>
      </dgm:t>
    </dgm:pt>
    <dgm:pt modelId="{E44DCD83-19AB-CA4E-8143-A5BB3F4642B3}" type="pres">
      <dgm:prSet presAssocID="{44E90505-0E29-B948-88CD-8FD725F74033}" presName="sibTrans" presStyleCnt="0"/>
      <dgm:spPr/>
    </dgm:pt>
    <dgm:pt modelId="{CFBB991F-3E76-334D-A060-F690F0325D65}" type="pres">
      <dgm:prSet presAssocID="{170FBFDA-69A2-AF46-A618-425CD8348577}" presName="composite" presStyleCnt="0"/>
      <dgm:spPr/>
    </dgm:pt>
    <dgm:pt modelId="{33E0CA73-EDEF-4649-8AFE-1CC55D1F35FB}" type="pres">
      <dgm:prSet presAssocID="{170FBFDA-69A2-AF46-A618-425CD8348577}" presName="bentUpArrow1" presStyleLbl="alignImgPlace1" presStyleIdx="2" presStyleCnt="6"/>
      <dgm:spPr/>
    </dgm:pt>
    <dgm:pt modelId="{CA90C2F4-5002-614D-861F-E2A001F09FD1}" type="pres">
      <dgm:prSet presAssocID="{170FBFDA-69A2-AF46-A618-425CD8348577}" presName="ParentText" presStyleLbl="node1" presStyleIdx="2" presStyleCnt="7">
        <dgm:presLayoutVars>
          <dgm:chMax val="1"/>
          <dgm:chPref val="1"/>
          <dgm:bulletEnabled val="1"/>
        </dgm:presLayoutVars>
      </dgm:prSet>
      <dgm:spPr/>
      <dgm:t>
        <a:bodyPr/>
        <a:lstStyle/>
        <a:p>
          <a:endParaRPr lang="en-US"/>
        </a:p>
      </dgm:t>
    </dgm:pt>
    <dgm:pt modelId="{0C29419C-81A6-394A-8620-131EE9C4ECA3}" type="pres">
      <dgm:prSet presAssocID="{170FBFDA-69A2-AF46-A618-425CD8348577}" presName="ChildText" presStyleLbl="revTx" presStyleIdx="2" presStyleCnt="6">
        <dgm:presLayoutVars>
          <dgm:chMax val="0"/>
          <dgm:chPref val="0"/>
          <dgm:bulletEnabled val="1"/>
        </dgm:presLayoutVars>
      </dgm:prSet>
      <dgm:spPr/>
    </dgm:pt>
    <dgm:pt modelId="{4DAEA845-0BB9-934A-892B-271B6C5C0D86}" type="pres">
      <dgm:prSet presAssocID="{1DC8EBB2-15C8-7541-B71F-09C19444976A}" presName="sibTrans" presStyleCnt="0"/>
      <dgm:spPr/>
    </dgm:pt>
    <dgm:pt modelId="{A9987EC5-E596-2945-B171-C635F479334F}" type="pres">
      <dgm:prSet presAssocID="{9E80E139-B1E0-3143-B19C-7AED7D5BB804}" presName="composite" presStyleCnt="0"/>
      <dgm:spPr/>
    </dgm:pt>
    <dgm:pt modelId="{40EAC4B6-4D12-1B45-88E5-4E15F546B40C}" type="pres">
      <dgm:prSet presAssocID="{9E80E139-B1E0-3143-B19C-7AED7D5BB804}" presName="bentUpArrow1" presStyleLbl="alignImgPlace1" presStyleIdx="3" presStyleCnt="6"/>
      <dgm:spPr/>
    </dgm:pt>
    <dgm:pt modelId="{256A11A7-ED8F-C54A-9685-B3E343B3C08E}" type="pres">
      <dgm:prSet presAssocID="{9E80E139-B1E0-3143-B19C-7AED7D5BB804}" presName="ParentText" presStyleLbl="node1" presStyleIdx="3" presStyleCnt="7">
        <dgm:presLayoutVars>
          <dgm:chMax val="1"/>
          <dgm:chPref val="1"/>
          <dgm:bulletEnabled val="1"/>
        </dgm:presLayoutVars>
      </dgm:prSet>
      <dgm:spPr/>
      <dgm:t>
        <a:bodyPr/>
        <a:lstStyle/>
        <a:p>
          <a:endParaRPr lang="en-US"/>
        </a:p>
      </dgm:t>
    </dgm:pt>
    <dgm:pt modelId="{406BBA56-E306-6C42-95F3-2E3C46E725BC}" type="pres">
      <dgm:prSet presAssocID="{9E80E139-B1E0-3143-B19C-7AED7D5BB804}" presName="ChildText" presStyleLbl="revTx" presStyleIdx="3" presStyleCnt="6">
        <dgm:presLayoutVars>
          <dgm:chMax val="0"/>
          <dgm:chPref val="0"/>
          <dgm:bulletEnabled val="1"/>
        </dgm:presLayoutVars>
      </dgm:prSet>
      <dgm:spPr/>
      <dgm:t>
        <a:bodyPr/>
        <a:lstStyle/>
        <a:p>
          <a:endParaRPr lang="en-US"/>
        </a:p>
      </dgm:t>
    </dgm:pt>
    <dgm:pt modelId="{AF67CF9C-D08D-4A44-BADD-B53900E727F5}" type="pres">
      <dgm:prSet presAssocID="{C75A503C-F2C3-DD4B-B0D5-5CC1064D1367}" presName="sibTrans" presStyleCnt="0"/>
      <dgm:spPr/>
    </dgm:pt>
    <dgm:pt modelId="{704B2B67-0E9B-C941-88D0-AA5E41687836}" type="pres">
      <dgm:prSet presAssocID="{E4715E03-3C79-1540-A55E-D96A356DA4F0}" presName="composite" presStyleCnt="0"/>
      <dgm:spPr/>
    </dgm:pt>
    <dgm:pt modelId="{AF31B8E5-14E2-044B-8F75-224CEFC500DB}" type="pres">
      <dgm:prSet presAssocID="{E4715E03-3C79-1540-A55E-D96A356DA4F0}" presName="bentUpArrow1" presStyleLbl="alignImgPlace1" presStyleIdx="4" presStyleCnt="6"/>
      <dgm:spPr/>
    </dgm:pt>
    <dgm:pt modelId="{529E59DB-22AE-B24C-857E-1BAE1BB3276B}" type="pres">
      <dgm:prSet presAssocID="{E4715E03-3C79-1540-A55E-D96A356DA4F0}" presName="ParentText" presStyleLbl="node1" presStyleIdx="4" presStyleCnt="7">
        <dgm:presLayoutVars>
          <dgm:chMax val="1"/>
          <dgm:chPref val="1"/>
          <dgm:bulletEnabled val="1"/>
        </dgm:presLayoutVars>
      </dgm:prSet>
      <dgm:spPr/>
      <dgm:t>
        <a:bodyPr/>
        <a:lstStyle/>
        <a:p>
          <a:endParaRPr lang="en-US"/>
        </a:p>
      </dgm:t>
    </dgm:pt>
    <dgm:pt modelId="{2708980B-C47F-034F-889D-790AC421D02B}" type="pres">
      <dgm:prSet presAssocID="{E4715E03-3C79-1540-A55E-D96A356DA4F0}" presName="ChildText" presStyleLbl="revTx" presStyleIdx="4" presStyleCnt="6">
        <dgm:presLayoutVars>
          <dgm:chMax val="0"/>
          <dgm:chPref val="0"/>
          <dgm:bulletEnabled val="1"/>
        </dgm:presLayoutVars>
      </dgm:prSet>
      <dgm:spPr/>
    </dgm:pt>
    <dgm:pt modelId="{E797C727-B80F-7D4E-9E8A-933532511F85}" type="pres">
      <dgm:prSet presAssocID="{B0B1FCF8-4993-7543-BCE5-810C58B0947A}" presName="sibTrans" presStyleCnt="0"/>
      <dgm:spPr/>
    </dgm:pt>
    <dgm:pt modelId="{9BA497C8-52B0-C04B-8DE5-8AF70FAE2CBB}" type="pres">
      <dgm:prSet presAssocID="{D8B644EE-7B69-2E4F-A4CA-C14653DA141E}" presName="composite" presStyleCnt="0"/>
      <dgm:spPr/>
    </dgm:pt>
    <dgm:pt modelId="{919DBD02-E782-F045-9CD5-FD05FCC82660}" type="pres">
      <dgm:prSet presAssocID="{D8B644EE-7B69-2E4F-A4CA-C14653DA141E}" presName="bentUpArrow1" presStyleLbl="alignImgPlace1" presStyleIdx="5" presStyleCnt="6"/>
      <dgm:spPr/>
    </dgm:pt>
    <dgm:pt modelId="{5C270AB3-EBCF-974F-959F-D5D2EE15D134}" type="pres">
      <dgm:prSet presAssocID="{D8B644EE-7B69-2E4F-A4CA-C14653DA141E}" presName="ParentText" presStyleLbl="node1" presStyleIdx="5" presStyleCnt="7">
        <dgm:presLayoutVars>
          <dgm:chMax val="1"/>
          <dgm:chPref val="1"/>
          <dgm:bulletEnabled val="1"/>
        </dgm:presLayoutVars>
      </dgm:prSet>
      <dgm:spPr/>
      <dgm:t>
        <a:bodyPr/>
        <a:lstStyle/>
        <a:p>
          <a:endParaRPr lang="en-US"/>
        </a:p>
      </dgm:t>
    </dgm:pt>
    <dgm:pt modelId="{740694C7-B276-CC40-9543-6C908BDE344B}" type="pres">
      <dgm:prSet presAssocID="{D8B644EE-7B69-2E4F-A4CA-C14653DA141E}" presName="ChildText" presStyleLbl="revTx" presStyleIdx="5" presStyleCnt="6">
        <dgm:presLayoutVars>
          <dgm:chMax val="0"/>
          <dgm:chPref val="0"/>
          <dgm:bulletEnabled val="1"/>
        </dgm:presLayoutVars>
      </dgm:prSet>
      <dgm:spPr/>
    </dgm:pt>
    <dgm:pt modelId="{B58760F6-B7AE-7647-A77C-A67C631DB8C6}" type="pres">
      <dgm:prSet presAssocID="{CF126ECC-F43E-0F46-8D4A-FD7CC3336BD8}" presName="sibTrans" presStyleCnt="0"/>
      <dgm:spPr/>
    </dgm:pt>
    <dgm:pt modelId="{6287CECE-06FB-594E-8802-A497F9F84781}" type="pres">
      <dgm:prSet presAssocID="{B9504B8E-DF59-C646-8908-21821F736B03}" presName="composite" presStyleCnt="0"/>
      <dgm:spPr/>
    </dgm:pt>
    <dgm:pt modelId="{DEC04BEC-33DC-464E-8563-DF3A751E8932}" type="pres">
      <dgm:prSet presAssocID="{B9504B8E-DF59-C646-8908-21821F736B03}" presName="ParentText" presStyleLbl="node1" presStyleIdx="6" presStyleCnt="7">
        <dgm:presLayoutVars>
          <dgm:chMax val="1"/>
          <dgm:chPref val="1"/>
          <dgm:bulletEnabled val="1"/>
        </dgm:presLayoutVars>
      </dgm:prSet>
      <dgm:spPr/>
      <dgm:t>
        <a:bodyPr/>
        <a:lstStyle/>
        <a:p>
          <a:endParaRPr lang="en-US"/>
        </a:p>
      </dgm:t>
    </dgm:pt>
  </dgm:ptLst>
  <dgm:cxnLst>
    <dgm:cxn modelId="{BDF05F8A-B80C-004A-AC53-78DB993555E1}" srcId="{934E47E1-D16C-874F-B140-4AEF892C8A5B}" destId="{D8B644EE-7B69-2E4F-A4CA-C14653DA141E}" srcOrd="5" destOrd="0" parTransId="{F03958E2-B0B2-1E46-9327-F2A41D922433}" sibTransId="{CF126ECC-F43E-0F46-8D4A-FD7CC3336BD8}"/>
    <dgm:cxn modelId="{183142AB-3F41-9145-8FF2-888E70E0D4C1}" srcId="{934E47E1-D16C-874F-B140-4AEF892C8A5B}" destId="{B9504B8E-DF59-C646-8908-21821F736B03}" srcOrd="6" destOrd="0" parTransId="{3DB5C35D-1F1C-774D-8B1F-6B21DF44C8BA}" sibTransId="{C8B3B24C-4A7F-1647-AF01-D1273DE67E3F}"/>
    <dgm:cxn modelId="{7660B666-95FE-6546-946C-4DFCA90AC208}" type="presOf" srcId="{934E47E1-D16C-874F-B140-4AEF892C8A5B}" destId="{C27B0DAD-4C81-AA46-851C-9B46AB7F47D5}" srcOrd="0" destOrd="0" presId="urn:microsoft.com/office/officeart/2005/8/layout/StepDownProcess"/>
    <dgm:cxn modelId="{D61A904E-4F61-344C-9F7E-2F06FF274137}" srcId="{9E80E139-B1E0-3143-B19C-7AED7D5BB804}" destId="{A5FACA14-1E95-784E-8555-3A85F0647F3E}" srcOrd="0" destOrd="0" parTransId="{43AA4CF4-1CF3-3D4D-AB4A-52888124C627}" sibTransId="{9D57B66E-4CE5-8543-AF9D-2EA9AE54FE77}"/>
    <dgm:cxn modelId="{7A583D45-20E9-0A47-80FA-0D20AE1A14AD}" srcId="{934E47E1-D16C-874F-B140-4AEF892C8A5B}" destId="{170FBFDA-69A2-AF46-A618-425CD8348577}" srcOrd="2" destOrd="0" parTransId="{B88FEDC5-50E9-9E40-9F95-511D50D9C535}" sibTransId="{1DC8EBB2-15C8-7541-B71F-09C19444976A}"/>
    <dgm:cxn modelId="{5DFA053A-EC24-C34B-B26D-F0FF55F9FD46}" type="presOf" srcId="{B9504B8E-DF59-C646-8908-21821F736B03}" destId="{DEC04BEC-33DC-464E-8563-DF3A751E8932}" srcOrd="0" destOrd="0" presId="urn:microsoft.com/office/officeart/2005/8/layout/StepDownProcess"/>
    <dgm:cxn modelId="{D454AF37-0B61-804B-915F-31FC7E556598}" type="presOf" srcId="{4852F20E-A9D0-0141-9901-580CAAAE6315}" destId="{5C880927-73CC-794B-A70F-F6DA47BEA9BA}" srcOrd="0" destOrd="0" presId="urn:microsoft.com/office/officeart/2005/8/layout/StepDownProcess"/>
    <dgm:cxn modelId="{15DD155B-0099-9A48-91E4-65BF59B7E9D6}" srcId="{934E47E1-D16C-874F-B140-4AEF892C8A5B}" destId="{9E80E139-B1E0-3143-B19C-7AED7D5BB804}" srcOrd="3" destOrd="0" parTransId="{D41520DC-0F9F-F44D-8AA0-E81A1E118B65}" sibTransId="{C75A503C-F2C3-DD4B-B0D5-5CC1064D1367}"/>
    <dgm:cxn modelId="{51224ADB-DCE4-CE44-9811-68C61ED26E1F}" type="presOf" srcId="{FF8B2CDE-7FFB-5B4B-9D10-726D16C62EA0}" destId="{B6FB3B09-C310-FF40-885F-371520F66ABA}" srcOrd="0" destOrd="0" presId="urn:microsoft.com/office/officeart/2005/8/layout/StepDownProcess"/>
    <dgm:cxn modelId="{F197215A-ADB4-354C-BC9D-2593D80E03EE}" type="presOf" srcId="{A5FACA14-1E95-784E-8555-3A85F0647F3E}" destId="{406BBA56-E306-6C42-95F3-2E3C46E725BC}" srcOrd="0" destOrd="0" presId="urn:microsoft.com/office/officeart/2005/8/layout/StepDownProcess"/>
    <dgm:cxn modelId="{DEAE53B5-1DE7-D84A-AF05-0CE82C6E2695}" srcId="{934E47E1-D16C-874F-B140-4AEF892C8A5B}" destId="{4852F20E-A9D0-0141-9901-580CAAAE6315}" srcOrd="0" destOrd="0" parTransId="{2216EECE-1D86-F740-9360-E9391541F294}" sibTransId="{3BCAA47A-B74F-A846-B1EA-18B6FB9D5E7A}"/>
    <dgm:cxn modelId="{956A048B-43F1-2C45-86C3-DFD37EA02970}" type="presOf" srcId="{9E80E139-B1E0-3143-B19C-7AED7D5BB804}" destId="{256A11A7-ED8F-C54A-9685-B3E343B3C08E}" srcOrd="0" destOrd="0" presId="urn:microsoft.com/office/officeart/2005/8/layout/StepDownProcess"/>
    <dgm:cxn modelId="{0CAEF6AF-F53D-384A-A942-4A768685C060}" srcId="{934E47E1-D16C-874F-B140-4AEF892C8A5B}" destId="{571C97B7-35D1-6F48-A790-D0B49982E709}" srcOrd="1" destOrd="0" parTransId="{133F2E6B-BC11-ED49-A2A8-9DD9105E4DD2}" sibTransId="{44E90505-0E29-B948-88CD-8FD725F74033}"/>
    <dgm:cxn modelId="{680E8F24-2A3E-5245-AD8B-00C2A3895D81}" type="presOf" srcId="{D8B644EE-7B69-2E4F-A4CA-C14653DA141E}" destId="{5C270AB3-EBCF-974F-959F-D5D2EE15D134}" srcOrd="0" destOrd="0" presId="urn:microsoft.com/office/officeart/2005/8/layout/StepDownProcess"/>
    <dgm:cxn modelId="{21A12FB3-1593-404F-9972-B07A2255B918}" type="presOf" srcId="{571C97B7-35D1-6F48-A790-D0B49982E709}" destId="{FA3202BD-9B96-EE44-A445-4E95801903C4}" srcOrd="0" destOrd="0" presId="urn:microsoft.com/office/officeart/2005/8/layout/StepDownProcess"/>
    <dgm:cxn modelId="{91B68E79-74A8-6748-A56D-C602B0311357}" srcId="{571C97B7-35D1-6F48-A790-D0B49982E709}" destId="{FF8B2CDE-7FFB-5B4B-9D10-726D16C62EA0}" srcOrd="0" destOrd="0" parTransId="{197763E1-32E5-1241-B720-00EC7DAAEEEA}" sibTransId="{6ADF7910-F867-6046-A232-13AD0204BCBE}"/>
    <dgm:cxn modelId="{4807B010-C5A6-8C43-ACD2-18C33F6E6607}" type="presOf" srcId="{E4715E03-3C79-1540-A55E-D96A356DA4F0}" destId="{529E59DB-22AE-B24C-857E-1BAE1BB3276B}" srcOrd="0" destOrd="0" presId="urn:microsoft.com/office/officeart/2005/8/layout/StepDownProcess"/>
    <dgm:cxn modelId="{5952C379-C9D0-2441-8353-3462A0C86DA5}" type="presOf" srcId="{170FBFDA-69A2-AF46-A618-425CD8348577}" destId="{CA90C2F4-5002-614D-861F-E2A001F09FD1}" srcOrd="0" destOrd="0" presId="urn:microsoft.com/office/officeart/2005/8/layout/StepDownProcess"/>
    <dgm:cxn modelId="{E2D7A67C-9666-3242-BC39-410724E44EB4}" srcId="{934E47E1-D16C-874F-B140-4AEF892C8A5B}" destId="{E4715E03-3C79-1540-A55E-D96A356DA4F0}" srcOrd="4" destOrd="0" parTransId="{71E012BE-40E4-A54B-A8A8-5AA9ED6B7928}" sibTransId="{B0B1FCF8-4993-7543-BCE5-810C58B0947A}"/>
    <dgm:cxn modelId="{766430FA-02E1-E047-A5BF-4BCC17AAD30A}" type="presParOf" srcId="{C27B0DAD-4C81-AA46-851C-9B46AB7F47D5}" destId="{02E23076-B33F-AA4F-9131-29EE813B030D}" srcOrd="0" destOrd="0" presId="urn:microsoft.com/office/officeart/2005/8/layout/StepDownProcess"/>
    <dgm:cxn modelId="{3B64ED0B-A625-E241-82EE-E8BC31909802}" type="presParOf" srcId="{02E23076-B33F-AA4F-9131-29EE813B030D}" destId="{9D7BDA4A-6BDE-084E-ADEF-39CDEE07589D}" srcOrd="0" destOrd="0" presId="urn:microsoft.com/office/officeart/2005/8/layout/StepDownProcess"/>
    <dgm:cxn modelId="{2C748DA9-3B70-B947-B6C5-2B1502332EDA}" type="presParOf" srcId="{02E23076-B33F-AA4F-9131-29EE813B030D}" destId="{5C880927-73CC-794B-A70F-F6DA47BEA9BA}" srcOrd="1" destOrd="0" presId="urn:microsoft.com/office/officeart/2005/8/layout/StepDownProcess"/>
    <dgm:cxn modelId="{BDF060A0-7E06-5B4A-B4F4-4970E3A1B6A5}" type="presParOf" srcId="{02E23076-B33F-AA4F-9131-29EE813B030D}" destId="{F57D6022-06EA-2140-ABD2-37440A6E2652}" srcOrd="2" destOrd="0" presId="urn:microsoft.com/office/officeart/2005/8/layout/StepDownProcess"/>
    <dgm:cxn modelId="{3D891B94-3113-8E4A-8524-533215266EF3}" type="presParOf" srcId="{C27B0DAD-4C81-AA46-851C-9B46AB7F47D5}" destId="{90633D89-E0E5-D142-9B11-814063AFB917}" srcOrd="1" destOrd="0" presId="urn:microsoft.com/office/officeart/2005/8/layout/StepDownProcess"/>
    <dgm:cxn modelId="{BC777F9E-1C1B-F349-BB83-1860B246E4A3}" type="presParOf" srcId="{C27B0DAD-4C81-AA46-851C-9B46AB7F47D5}" destId="{81E5A57D-0E1D-7F44-A925-964C98E8D952}" srcOrd="2" destOrd="0" presId="urn:microsoft.com/office/officeart/2005/8/layout/StepDownProcess"/>
    <dgm:cxn modelId="{802A0397-B4C4-804B-ADCB-7131A1130DF7}" type="presParOf" srcId="{81E5A57D-0E1D-7F44-A925-964C98E8D952}" destId="{65D3C02F-C10D-A140-A29A-7452AF120704}" srcOrd="0" destOrd="0" presId="urn:microsoft.com/office/officeart/2005/8/layout/StepDownProcess"/>
    <dgm:cxn modelId="{EE78F710-4992-334E-98BF-A77E51FC474C}" type="presParOf" srcId="{81E5A57D-0E1D-7F44-A925-964C98E8D952}" destId="{FA3202BD-9B96-EE44-A445-4E95801903C4}" srcOrd="1" destOrd="0" presId="urn:microsoft.com/office/officeart/2005/8/layout/StepDownProcess"/>
    <dgm:cxn modelId="{E223E3DF-9814-C941-AC3A-638A96256D46}" type="presParOf" srcId="{81E5A57D-0E1D-7F44-A925-964C98E8D952}" destId="{B6FB3B09-C310-FF40-885F-371520F66ABA}" srcOrd="2" destOrd="0" presId="urn:microsoft.com/office/officeart/2005/8/layout/StepDownProcess"/>
    <dgm:cxn modelId="{0E176C35-5451-BE41-BB55-D606076CCBCD}" type="presParOf" srcId="{C27B0DAD-4C81-AA46-851C-9B46AB7F47D5}" destId="{E44DCD83-19AB-CA4E-8143-A5BB3F4642B3}" srcOrd="3" destOrd="0" presId="urn:microsoft.com/office/officeart/2005/8/layout/StepDownProcess"/>
    <dgm:cxn modelId="{5257E275-D7FB-3F40-9B97-DE75EE386C0C}" type="presParOf" srcId="{C27B0DAD-4C81-AA46-851C-9B46AB7F47D5}" destId="{CFBB991F-3E76-334D-A060-F690F0325D65}" srcOrd="4" destOrd="0" presId="urn:microsoft.com/office/officeart/2005/8/layout/StepDownProcess"/>
    <dgm:cxn modelId="{CEAA8F87-6822-0247-B1F2-4CB08AF48643}" type="presParOf" srcId="{CFBB991F-3E76-334D-A060-F690F0325D65}" destId="{33E0CA73-EDEF-4649-8AFE-1CC55D1F35FB}" srcOrd="0" destOrd="0" presId="urn:microsoft.com/office/officeart/2005/8/layout/StepDownProcess"/>
    <dgm:cxn modelId="{2FF11B7C-DD75-F84F-A4BA-3D9A2701D037}" type="presParOf" srcId="{CFBB991F-3E76-334D-A060-F690F0325D65}" destId="{CA90C2F4-5002-614D-861F-E2A001F09FD1}" srcOrd="1" destOrd="0" presId="urn:microsoft.com/office/officeart/2005/8/layout/StepDownProcess"/>
    <dgm:cxn modelId="{7495C3FA-74F5-F04A-8AB5-7894AE0C56E2}" type="presParOf" srcId="{CFBB991F-3E76-334D-A060-F690F0325D65}" destId="{0C29419C-81A6-394A-8620-131EE9C4ECA3}" srcOrd="2" destOrd="0" presId="urn:microsoft.com/office/officeart/2005/8/layout/StepDownProcess"/>
    <dgm:cxn modelId="{CAF91791-3E25-DD4D-9E56-BC30BD534F8C}" type="presParOf" srcId="{C27B0DAD-4C81-AA46-851C-9B46AB7F47D5}" destId="{4DAEA845-0BB9-934A-892B-271B6C5C0D86}" srcOrd="5" destOrd="0" presId="urn:microsoft.com/office/officeart/2005/8/layout/StepDownProcess"/>
    <dgm:cxn modelId="{A6AB4821-4E96-F34E-A746-7DF8978B9131}" type="presParOf" srcId="{C27B0DAD-4C81-AA46-851C-9B46AB7F47D5}" destId="{A9987EC5-E596-2945-B171-C635F479334F}" srcOrd="6" destOrd="0" presId="urn:microsoft.com/office/officeart/2005/8/layout/StepDownProcess"/>
    <dgm:cxn modelId="{EDCAF431-989F-824B-84D1-001526A05DAD}" type="presParOf" srcId="{A9987EC5-E596-2945-B171-C635F479334F}" destId="{40EAC4B6-4D12-1B45-88E5-4E15F546B40C}" srcOrd="0" destOrd="0" presId="urn:microsoft.com/office/officeart/2005/8/layout/StepDownProcess"/>
    <dgm:cxn modelId="{0B04FAE7-6573-4041-A36A-76E1E5B6B774}" type="presParOf" srcId="{A9987EC5-E596-2945-B171-C635F479334F}" destId="{256A11A7-ED8F-C54A-9685-B3E343B3C08E}" srcOrd="1" destOrd="0" presId="urn:microsoft.com/office/officeart/2005/8/layout/StepDownProcess"/>
    <dgm:cxn modelId="{182AE8A4-CFDC-9A46-A592-BF222A0F7BA0}" type="presParOf" srcId="{A9987EC5-E596-2945-B171-C635F479334F}" destId="{406BBA56-E306-6C42-95F3-2E3C46E725BC}" srcOrd="2" destOrd="0" presId="urn:microsoft.com/office/officeart/2005/8/layout/StepDownProcess"/>
    <dgm:cxn modelId="{8F8D7703-7B0C-6945-AE87-31D747249CC8}" type="presParOf" srcId="{C27B0DAD-4C81-AA46-851C-9B46AB7F47D5}" destId="{AF67CF9C-D08D-4A44-BADD-B53900E727F5}" srcOrd="7" destOrd="0" presId="urn:microsoft.com/office/officeart/2005/8/layout/StepDownProcess"/>
    <dgm:cxn modelId="{5C9FAE22-3625-514D-AF5A-C0221FD60F70}" type="presParOf" srcId="{C27B0DAD-4C81-AA46-851C-9B46AB7F47D5}" destId="{704B2B67-0E9B-C941-88D0-AA5E41687836}" srcOrd="8" destOrd="0" presId="urn:microsoft.com/office/officeart/2005/8/layout/StepDownProcess"/>
    <dgm:cxn modelId="{F53DD9E0-D27E-A145-9D4B-8DE42784B4E7}" type="presParOf" srcId="{704B2B67-0E9B-C941-88D0-AA5E41687836}" destId="{AF31B8E5-14E2-044B-8F75-224CEFC500DB}" srcOrd="0" destOrd="0" presId="urn:microsoft.com/office/officeart/2005/8/layout/StepDownProcess"/>
    <dgm:cxn modelId="{A2EAA256-6C31-7C46-AC5D-C4913A39F0EE}" type="presParOf" srcId="{704B2B67-0E9B-C941-88D0-AA5E41687836}" destId="{529E59DB-22AE-B24C-857E-1BAE1BB3276B}" srcOrd="1" destOrd="0" presId="urn:microsoft.com/office/officeart/2005/8/layout/StepDownProcess"/>
    <dgm:cxn modelId="{8D12EF91-74AF-4D46-A547-7C2CE393D2BA}" type="presParOf" srcId="{704B2B67-0E9B-C941-88D0-AA5E41687836}" destId="{2708980B-C47F-034F-889D-790AC421D02B}" srcOrd="2" destOrd="0" presId="urn:microsoft.com/office/officeart/2005/8/layout/StepDownProcess"/>
    <dgm:cxn modelId="{D08C3BE9-6D20-F24B-B18A-1907582916EB}" type="presParOf" srcId="{C27B0DAD-4C81-AA46-851C-9B46AB7F47D5}" destId="{E797C727-B80F-7D4E-9E8A-933532511F85}" srcOrd="9" destOrd="0" presId="urn:microsoft.com/office/officeart/2005/8/layout/StepDownProcess"/>
    <dgm:cxn modelId="{66A56701-641B-114D-9CD6-B52E8534AE83}" type="presParOf" srcId="{C27B0DAD-4C81-AA46-851C-9B46AB7F47D5}" destId="{9BA497C8-52B0-C04B-8DE5-8AF70FAE2CBB}" srcOrd="10" destOrd="0" presId="urn:microsoft.com/office/officeart/2005/8/layout/StepDownProcess"/>
    <dgm:cxn modelId="{803F38B9-8C5E-614B-85CA-3DF918E00DF8}" type="presParOf" srcId="{9BA497C8-52B0-C04B-8DE5-8AF70FAE2CBB}" destId="{919DBD02-E782-F045-9CD5-FD05FCC82660}" srcOrd="0" destOrd="0" presId="urn:microsoft.com/office/officeart/2005/8/layout/StepDownProcess"/>
    <dgm:cxn modelId="{16D4752A-2170-E245-8F10-E81342495624}" type="presParOf" srcId="{9BA497C8-52B0-C04B-8DE5-8AF70FAE2CBB}" destId="{5C270AB3-EBCF-974F-959F-D5D2EE15D134}" srcOrd="1" destOrd="0" presId="urn:microsoft.com/office/officeart/2005/8/layout/StepDownProcess"/>
    <dgm:cxn modelId="{8A6B8744-4205-2348-A461-25D71202FB7A}" type="presParOf" srcId="{9BA497C8-52B0-C04B-8DE5-8AF70FAE2CBB}" destId="{740694C7-B276-CC40-9543-6C908BDE344B}" srcOrd="2" destOrd="0" presId="urn:microsoft.com/office/officeart/2005/8/layout/StepDownProcess"/>
    <dgm:cxn modelId="{6BA4A3CF-9095-A542-9643-424E069F7861}" type="presParOf" srcId="{C27B0DAD-4C81-AA46-851C-9B46AB7F47D5}" destId="{B58760F6-B7AE-7647-A77C-A67C631DB8C6}" srcOrd="11" destOrd="0" presId="urn:microsoft.com/office/officeart/2005/8/layout/StepDownProcess"/>
    <dgm:cxn modelId="{F0F63CE4-8B2E-5948-80C1-B4119922614B}" type="presParOf" srcId="{C27B0DAD-4C81-AA46-851C-9B46AB7F47D5}" destId="{6287CECE-06FB-594E-8802-A497F9F84781}" srcOrd="12" destOrd="0" presId="urn:microsoft.com/office/officeart/2005/8/layout/StepDownProcess"/>
    <dgm:cxn modelId="{6CFA3527-03CD-5440-94E9-0D9EFF1F0E0D}" type="presParOf" srcId="{6287CECE-06FB-594E-8802-A497F9F84781}" destId="{DEC04BEC-33DC-464E-8563-DF3A751E8932}"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FFF4E9-C2AC-E640-B1E4-DC6FC68B1A10}">
      <dsp:nvSpPr>
        <dsp:cNvPr id="0" name=""/>
        <dsp:cNvSpPr/>
      </dsp:nvSpPr>
      <dsp:spPr>
        <a:xfrm>
          <a:off x="0" y="82576"/>
          <a:ext cx="2795964" cy="527670"/>
        </a:xfrm>
        <a:prstGeom prst="roundRect">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solidFill>
                <a:srgbClr val="404040"/>
              </a:solidFill>
            </a:rPr>
            <a:t>Application-specific</a:t>
          </a:r>
          <a:endParaRPr lang="en-US" sz="2200" kern="1200" dirty="0">
            <a:solidFill>
              <a:srgbClr val="404040"/>
            </a:solidFill>
          </a:endParaRPr>
        </a:p>
      </dsp:txBody>
      <dsp:txXfrm>
        <a:off x="25759" y="108335"/>
        <a:ext cx="2744446" cy="476152"/>
      </dsp:txXfrm>
    </dsp:sp>
    <dsp:sp modelId="{A75769B9-ACEC-B744-87CF-12718FECE8D9}">
      <dsp:nvSpPr>
        <dsp:cNvPr id="0" name=""/>
        <dsp:cNvSpPr/>
      </dsp:nvSpPr>
      <dsp:spPr>
        <a:xfrm>
          <a:off x="0" y="673606"/>
          <a:ext cx="2795964" cy="527670"/>
        </a:xfrm>
        <a:prstGeom prst="roundRect">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t>Data representation</a:t>
          </a:r>
          <a:endParaRPr lang="en-US" sz="2200" kern="1200" dirty="0"/>
        </a:p>
      </dsp:txBody>
      <dsp:txXfrm>
        <a:off x="25759" y="699365"/>
        <a:ext cx="2744446" cy="476152"/>
      </dsp:txXfrm>
    </dsp:sp>
    <dsp:sp modelId="{4CA45602-4039-0746-B4A8-DA10F781C40F}">
      <dsp:nvSpPr>
        <dsp:cNvPr id="0" name=""/>
        <dsp:cNvSpPr/>
      </dsp:nvSpPr>
      <dsp:spPr>
        <a:xfrm>
          <a:off x="0" y="1264636"/>
          <a:ext cx="2795964" cy="527670"/>
        </a:xfrm>
        <a:prstGeom prst="roundRect">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t>Application protocols</a:t>
          </a:r>
          <a:endParaRPr lang="en-US" sz="2200" kern="1200" dirty="0"/>
        </a:p>
      </dsp:txBody>
      <dsp:txXfrm>
        <a:off x="25759" y="1290395"/>
        <a:ext cx="2744446" cy="476152"/>
      </dsp:txXfrm>
    </dsp:sp>
    <dsp:sp modelId="{56B4B482-2A75-6B46-BFF9-522095AD2FF5}">
      <dsp:nvSpPr>
        <dsp:cNvPr id="0" name=""/>
        <dsp:cNvSpPr/>
      </dsp:nvSpPr>
      <dsp:spPr>
        <a:xfrm>
          <a:off x="0" y="1855666"/>
          <a:ext cx="2795964" cy="527670"/>
        </a:xfrm>
        <a:prstGeom prst="roundRect">
          <a:avLst/>
        </a:prstGeom>
        <a:gradFill rotWithShape="0">
          <a:gsLst>
            <a:gs pos="0">
              <a:schemeClr val="accent5">
                <a:hueOff val="0"/>
                <a:satOff val="0"/>
                <a:lumOff val="0"/>
                <a:alphaOff val="0"/>
                <a:shade val="70000"/>
                <a:satMod val="150000"/>
              </a:schemeClr>
            </a:gs>
            <a:gs pos="34000">
              <a:schemeClr val="accent5">
                <a:hueOff val="0"/>
                <a:satOff val="0"/>
                <a:lumOff val="0"/>
                <a:alphaOff val="0"/>
                <a:shade val="70000"/>
                <a:satMod val="140000"/>
              </a:schemeClr>
            </a:gs>
            <a:gs pos="70000">
              <a:schemeClr val="accent5">
                <a:hueOff val="0"/>
                <a:satOff val="0"/>
                <a:lumOff val="0"/>
                <a:alphaOff val="0"/>
                <a:tint val="100000"/>
                <a:shade val="90000"/>
                <a:satMod val="140000"/>
              </a:schemeClr>
            </a:gs>
            <a:gs pos="100000">
              <a:schemeClr val="accent5">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t>Transport</a:t>
          </a:r>
          <a:endParaRPr lang="en-US" sz="2200" kern="1200" dirty="0"/>
        </a:p>
      </dsp:txBody>
      <dsp:txXfrm>
        <a:off x="25759" y="1881425"/>
        <a:ext cx="2744446" cy="476152"/>
      </dsp:txXfrm>
    </dsp:sp>
    <dsp:sp modelId="{B0735791-F622-0441-8F31-624C21F04FF0}">
      <dsp:nvSpPr>
        <dsp:cNvPr id="0" name=""/>
        <dsp:cNvSpPr/>
      </dsp:nvSpPr>
      <dsp:spPr>
        <a:xfrm>
          <a:off x="0" y="2446697"/>
          <a:ext cx="2795964" cy="527670"/>
        </a:xfrm>
        <a:prstGeom prst="roundRect">
          <a:avLst/>
        </a:prstGeom>
        <a:gradFill rotWithShape="0">
          <a:gsLst>
            <a:gs pos="0">
              <a:schemeClr val="accent6">
                <a:hueOff val="0"/>
                <a:satOff val="0"/>
                <a:lumOff val="0"/>
                <a:alphaOff val="0"/>
                <a:shade val="70000"/>
                <a:satMod val="150000"/>
              </a:schemeClr>
            </a:gs>
            <a:gs pos="34000">
              <a:schemeClr val="accent6">
                <a:hueOff val="0"/>
                <a:satOff val="0"/>
                <a:lumOff val="0"/>
                <a:alphaOff val="0"/>
                <a:shade val="70000"/>
                <a:satMod val="140000"/>
              </a:schemeClr>
            </a:gs>
            <a:gs pos="70000">
              <a:schemeClr val="accent6">
                <a:hueOff val="0"/>
                <a:satOff val="0"/>
                <a:lumOff val="0"/>
                <a:alphaOff val="0"/>
                <a:tint val="100000"/>
                <a:shade val="90000"/>
                <a:satMod val="140000"/>
              </a:schemeClr>
            </a:gs>
            <a:gs pos="100000">
              <a:schemeClr val="accent6">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t>Network</a:t>
          </a:r>
          <a:endParaRPr lang="en-US" sz="2200" kern="1200" dirty="0"/>
        </a:p>
      </dsp:txBody>
      <dsp:txXfrm>
        <a:off x="25759" y="2472456"/>
        <a:ext cx="2744446" cy="476152"/>
      </dsp:txXfrm>
    </dsp:sp>
    <dsp:sp modelId="{A03126CD-16C2-544D-9D67-FECBEF121FA9}">
      <dsp:nvSpPr>
        <dsp:cNvPr id="0" name=""/>
        <dsp:cNvSpPr/>
      </dsp:nvSpPr>
      <dsp:spPr>
        <a:xfrm>
          <a:off x="0" y="3037727"/>
          <a:ext cx="2795964" cy="527670"/>
        </a:xfrm>
        <a:prstGeom prst="roundRect">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solidFill>
                <a:schemeClr val="bg1">
                  <a:lumMod val="75000"/>
                  <a:lumOff val="25000"/>
                </a:schemeClr>
              </a:solidFill>
            </a:rPr>
            <a:t>L2.5</a:t>
          </a:r>
          <a:endParaRPr lang="en-US" sz="2200" kern="1200" dirty="0">
            <a:solidFill>
              <a:schemeClr val="bg1">
                <a:lumMod val="75000"/>
                <a:lumOff val="25000"/>
              </a:schemeClr>
            </a:solidFill>
          </a:endParaRPr>
        </a:p>
      </dsp:txBody>
      <dsp:txXfrm>
        <a:off x="25759" y="3063486"/>
        <a:ext cx="2744446" cy="476152"/>
      </dsp:txXfrm>
    </dsp:sp>
    <dsp:sp modelId="{650F0C04-54F9-044B-A112-0A33B3B46B80}">
      <dsp:nvSpPr>
        <dsp:cNvPr id="0" name=""/>
        <dsp:cNvSpPr/>
      </dsp:nvSpPr>
      <dsp:spPr>
        <a:xfrm>
          <a:off x="0" y="3628757"/>
          <a:ext cx="2795964" cy="527670"/>
        </a:xfrm>
        <a:prstGeom prst="roundRect">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t>MAC layer, RAN</a:t>
          </a:r>
          <a:endParaRPr lang="en-US" sz="2200" kern="1200" dirty="0"/>
        </a:p>
      </dsp:txBody>
      <dsp:txXfrm>
        <a:off x="25759" y="3654516"/>
        <a:ext cx="2744446" cy="476152"/>
      </dsp:txXfrm>
    </dsp:sp>
    <dsp:sp modelId="{F6CE7DCA-DD93-844D-AC66-3AA25EB0C298}">
      <dsp:nvSpPr>
        <dsp:cNvPr id="0" name=""/>
        <dsp:cNvSpPr/>
      </dsp:nvSpPr>
      <dsp:spPr>
        <a:xfrm>
          <a:off x="0" y="4219787"/>
          <a:ext cx="2795964" cy="527670"/>
        </a:xfrm>
        <a:prstGeom prst="roundRect">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t>Physical</a:t>
          </a:r>
          <a:endParaRPr lang="en-US" sz="2200" kern="1200" dirty="0"/>
        </a:p>
      </dsp:txBody>
      <dsp:txXfrm>
        <a:off x="25759" y="4245546"/>
        <a:ext cx="2744446" cy="4761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47B6B7-97DE-CA47-8FBD-A39703429F0B}">
      <dsp:nvSpPr>
        <dsp:cNvPr id="0" name=""/>
        <dsp:cNvSpPr/>
      </dsp:nvSpPr>
      <dsp:spPr>
        <a:xfrm>
          <a:off x="5074541" y="1118406"/>
          <a:ext cx="1334776" cy="595243"/>
        </a:xfrm>
        <a:custGeom>
          <a:avLst/>
          <a:gdLst/>
          <a:ahLst/>
          <a:cxnLst/>
          <a:rect l="0" t="0" r="0" b="0"/>
          <a:pathLst>
            <a:path>
              <a:moveTo>
                <a:pt x="0" y="0"/>
              </a:moveTo>
              <a:lnTo>
                <a:pt x="0" y="354856"/>
              </a:lnTo>
              <a:lnTo>
                <a:pt x="1334776" y="354856"/>
              </a:lnTo>
              <a:lnTo>
                <a:pt x="1334776" y="595243"/>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D4AEDAC-FD9B-184D-9E98-39A8ABFCD877}">
      <dsp:nvSpPr>
        <dsp:cNvPr id="0" name=""/>
        <dsp:cNvSpPr/>
      </dsp:nvSpPr>
      <dsp:spPr>
        <a:xfrm>
          <a:off x="3739765" y="2743879"/>
          <a:ext cx="2669552" cy="595243"/>
        </a:xfrm>
        <a:custGeom>
          <a:avLst/>
          <a:gdLst/>
          <a:ahLst/>
          <a:cxnLst/>
          <a:rect l="0" t="0" r="0" b="0"/>
          <a:pathLst>
            <a:path>
              <a:moveTo>
                <a:pt x="0" y="0"/>
              </a:moveTo>
              <a:lnTo>
                <a:pt x="0" y="354856"/>
              </a:lnTo>
              <a:lnTo>
                <a:pt x="2669552" y="354856"/>
              </a:lnTo>
              <a:lnTo>
                <a:pt x="2669552" y="595243"/>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8043244-AA3D-5F4A-A7E3-D70D24031989}">
      <dsp:nvSpPr>
        <dsp:cNvPr id="0" name=""/>
        <dsp:cNvSpPr/>
      </dsp:nvSpPr>
      <dsp:spPr>
        <a:xfrm>
          <a:off x="3694045" y="2743879"/>
          <a:ext cx="91440" cy="595243"/>
        </a:xfrm>
        <a:custGeom>
          <a:avLst/>
          <a:gdLst/>
          <a:ahLst/>
          <a:cxnLst/>
          <a:rect l="0" t="0" r="0" b="0"/>
          <a:pathLst>
            <a:path>
              <a:moveTo>
                <a:pt x="45720" y="0"/>
              </a:moveTo>
              <a:lnTo>
                <a:pt x="45720" y="595243"/>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6931F93-F483-CB48-90C0-18E4B0FED966}">
      <dsp:nvSpPr>
        <dsp:cNvPr id="0" name=""/>
        <dsp:cNvSpPr/>
      </dsp:nvSpPr>
      <dsp:spPr>
        <a:xfrm>
          <a:off x="1070212" y="2743879"/>
          <a:ext cx="2669552" cy="595243"/>
        </a:xfrm>
        <a:custGeom>
          <a:avLst/>
          <a:gdLst/>
          <a:ahLst/>
          <a:cxnLst/>
          <a:rect l="0" t="0" r="0" b="0"/>
          <a:pathLst>
            <a:path>
              <a:moveTo>
                <a:pt x="2669552" y="0"/>
              </a:moveTo>
              <a:lnTo>
                <a:pt x="2669552" y="354856"/>
              </a:lnTo>
              <a:lnTo>
                <a:pt x="0" y="354856"/>
              </a:lnTo>
              <a:lnTo>
                <a:pt x="0" y="595243"/>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8F0583C-F830-A54C-A30B-09FDE7EC3C8B}">
      <dsp:nvSpPr>
        <dsp:cNvPr id="0" name=""/>
        <dsp:cNvSpPr/>
      </dsp:nvSpPr>
      <dsp:spPr>
        <a:xfrm>
          <a:off x="3739765" y="1118406"/>
          <a:ext cx="1334776" cy="595243"/>
        </a:xfrm>
        <a:custGeom>
          <a:avLst/>
          <a:gdLst/>
          <a:ahLst/>
          <a:cxnLst/>
          <a:rect l="0" t="0" r="0" b="0"/>
          <a:pathLst>
            <a:path>
              <a:moveTo>
                <a:pt x="1334776" y="0"/>
              </a:moveTo>
              <a:lnTo>
                <a:pt x="1334776" y="354856"/>
              </a:lnTo>
              <a:lnTo>
                <a:pt x="0" y="354856"/>
              </a:lnTo>
              <a:lnTo>
                <a:pt x="0" y="595243"/>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10BDB69-B0CE-5446-BF46-AE8F1A30CB40}">
      <dsp:nvSpPr>
        <dsp:cNvPr id="0" name=""/>
        <dsp:cNvSpPr/>
      </dsp:nvSpPr>
      <dsp:spPr>
        <a:xfrm>
          <a:off x="4079641" y="88176"/>
          <a:ext cx="1989799" cy="1030229"/>
        </a:xfrm>
        <a:prstGeom prst="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145377" numCol="1" spcCol="1270" anchor="ctr" anchorCtr="0">
          <a:noAutofit/>
        </a:bodyPr>
        <a:lstStyle/>
        <a:p>
          <a:pPr lvl="0" algn="ctr" defTabSz="1422400">
            <a:lnSpc>
              <a:spcPct val="90000"/>
            </a:lnSpc>
            <a:spcBef>
              <a:spcPct val="0"/>
            </a:spcBef>
            <a:spcAft>
              <a:spcPct val="35000"/>
            </a:spcAft>
          </a:pPr>
          <a:r>
            <a:rPr lang="en-US" sz="3200" kern="1200" dirty="0" smtClean="0"/>
            <a:t>ITU</a:t>
          </a:r>
          <a:endParaRPr lang="en-US" sz="3200" kern="1200" dirty="0"/>
        </a:p>
      </dsp:txBody>
      <dsp:txXfrm>
        <a:off x="4079641" y="88176"/>
        <a:ext cx="1989799" cy="1030229"/>
      </dsp:txXfrm>
    </dsp:sp>
    <dsp:sp modelId="{751568A3-E81B-D941-9142-F248676A3A1E}">
      <dsp:nvSpPr>
        <dsp:cNvPr id="0" name=""/>
        <dsp:cNvSpPr/>
      </dsp:nvSpPr>
      <dsp:spPr>
        <a:xfrm>
          <a:off x="4477601" y="889466"/>
          <a:ext cx="1790819" cy="343409"/>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5880" tIns="13970" rIns="55880" bIns="13970" numCol="1" spcCol="1270" anchor="ctr" anchorCtr="0">
          <a:noAutofit/>
        </a:bodyPr>
        <a:lstStyle/>
        <a:p>
          <a:pPr lvl="0" algn="r" defTabSz="977900">
            <a:lnSpc>
              <a:spcPct val="90000"/>
            </a:lnSpc>
            <a:spcBef>
              <a:spcPct val="0"/>
            </a:spcBef>
            <a:spcAft>
              <a:spcPct val="35000"/>
            </a:spcAft>
          </a:pPr>
          <a:r>
            <a:rPr lang="en-US" sz="2200" kern="1200" dirty="0" smtClean="0"/>
            <a:t>H.261 video</a:t>
          </a:r>
          <a:endParaRPr lang="en-US" sz="2200" kern="1200" dirty="0"/>
        </a:p>
      </dsp:txBody>
      <dsp:txXfrm>
        <a:off x="4477601" y="889466"/>
        <a:ext cx="1790819" cy="343409"/>
      </dsp:txXfrm>
    </dsp:sp>
    <dsp:sp modelId="{1E11232A-FA17-D440-BB15-D4AA35181D0D}">
      <dsp:nvSpPr>
        <dsp:cNvPr id="0" name=""/>
        <dsp:cNvSpPr/>
      </dsp:nvSpPr>
      <dsp:spPr>
        <a:xfrm>
          <a:off x="2744865" y="1713650"/>
          <a:ext cx="1989799" cy="1030229"/>
        </a:xfrm>
        <a:prstGeom prst="rect">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145377" numCol="1" spcCol="1270" anchor="ctr" anchorCtr="0">
          <a:noAutofit/>
        </a:bodyPr>
        <a:lstStyle/>
        <a:p>
          <a:pPr lvl="0" algn="ctr" defTabSz="1422400">
            <a:lnSpc>
              <a:spcPct val="90000"/>
            </a:lnSpc>
            <a:spcBef>
              <a:spcPct val="0"/>
            </a:spcBef>
            <a:spcAft>
              <a:spcPct val="35000"/>
            </a:spcAft>
          </a:pPr>
          <a:r>
            <a:rPr lang="en-US" sz="3200" kern="1200" dirty="0" smtClean="0"/>
            <a:t>IETF</a:t>
          </a:r>
          <a:endParaRPr lang="en-US" sz="3200" kern="1200" dirty="0"/>
        </a:p>
      </dsp:txBody>
      <dsp:txXfrm>
        <a:off x="2744865" y="1713650"/>
        <a:ext cx="1989799" cy="1030229"/>
      </dsp:txXfrm>
    </dsp:sp>
    <dsp:sp modelId="{CE5261C4-C54F-314F-8585-88EF1EC69D11}">
      <dsp:nvSpPr>
        <dsp:cNvPr id="0" name=""/>
        <dsp:cNvSpPr/>
      </dsp:nvSpPr>
      <dsp:spPr>
        <a:xfrm>
          <a:off x="3142825" y="2514939"/>
          <a:ext cx="1790819" cy="343409"/>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5880" tIns="13970" rIns="55880" bIns="13970" numCol="1" spcCol="1270" anchor="ctr" anchorCtr="0">
          <a:noAutofit/>
        </a:bodyPr>
        <a:lstStyle/>
        <a:p>
          <a:pPr lvl="0" algn="r" defTabSz="977900">
            <a:lnSpc>
              <a:spcPct val="90000"/>
            </a:lnSpc>
            <a:spcBef>
              <a:spcPct val="0"/>
            </a:spcBef>
            <a:spcAft>
              <a:spcPct val="35000"/>
            </a:spcAft>
          </a:pPr>
          <a:r>
            <a:rPr lang="en-US" sz="2200" kern="1200" dirty="0" smtClean="0"/>
            <a:t>RTP, SIP</a:t>
          </a:r>
          <a:endParaRPr lang="en-US" sz="2200" kern="1200" dirty="0"/>
        </a:p>
      </dsp:txBody>
      <dsp:txXfrm>
        <a:off x="3142825" y="2514939"/>
        <a:ext cx="1790819" cy="343409"/>
      </dsp:txXfrm>
    </dsp:sp>
    <dsp:sp modelId="{638F5872-8B09-924A-B4CA-60E98F77ABFB}">
      <dsp:nvSpPr>
        <dsp:cNvPr id="0" name=""/>
        <dsp:cNvSpPr/>
      </dsp:nvSpPr>
      <dsp:spPr>
        <a:xfrm>
          <a:off x="75312" y="3339123"/>
          <a:ext cx="1989799" cy="1030229"/>
        </a:xfrm>
        <a:prstGeom prst="rect">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145377" numCol="1" spcCol="1270" anchor="ctr" anchorCtr="0">
          <a:noAutofit/>
        </a:bodyPr>
        <a:lstStyle/>
        <a:p>
          <a:pPr lvl="0" algn="ctr" defTabSz="1422400">
            <a:lnSpc>
              <a:spcPct val="90000"/>
            </a:lnSpc>
            <a:spcBef>
              <a:spcPct val="0"/>
            </a:spcBef>
            <a:spcAft>
              <a:spcPct val="35000"/>
            </a:spcAft>
          </a:pPr>
          <a:r>
            <a:rPr lang="en-US" sz="3200" kern="1200" dirty="0" smtClean="0"/>
            <a:t>3GPP</a:t>
          </a:r>
          <a:endParaRPr lang="en-US" sz="3200" kern="1200" dirty="0"/>
        </a:p>
      </dsp:txBody>
      <dsp:txXfrm>
        <a:off x="75312" y="3339123"/>
        <a:ext cx="1989799" cy="1030229"/>
      </dsp:txXfrm>
    </dsp:sp>
    <dsp:sp modelId="{061D934E-AB62-A24C-8C04-CB0CA50C8143}">
      <dsp:nvSpPr>
        <dsp:cNvPr id="0" name=""/>
        <dsp:cNvSpPr/>
      </dsp:nvSpPr>
      <dsp:spPr>
        <a:xfrm>
          <a:off x="473272" y="4140413"/>
          <a:ext cx="1790819" cy="343409"/>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5880" tIns="13970" rIns="55880" bIns="13970" numCol="1" spcCol="1270" anchor="ctr" anchorCtr="0">
          <a:noAutofit/>
        </a:bodyPr>
        <a:lstStyle/>
        <a:p>
          <a:pPr lvl="0" algn="r" defTabSz="977900">
            <a:lnSpc>
              <a:spcPct val="90000"/>
            </a:lnSpc>
            <a:spcBef>
              <a:spcPct val="0"/>
            </a:spcBef>
            <a:spcAft>
              <a:spcPct val="35000"/>
            </a:spcAft>
          </a:pPr>
          <a:r>
            <a:rPr lang="en-US" sz="2200" kern="1200" dirty="0" smtClean="0"/>
            <a:t>cellular	</a:t>
          </a:r>
          <a:endParaRPr lang="en-US" sz="2200" kern="1200" dirty="0"/>
        </a:p>
      </dsp:txBody>
      <dsp:txXfrm>
        <a:off x="473272" y="4140413"/>
        <a:ext cx="1790819" cy="343409"/>
      </dsp:txXfrm>
    </dsp:sp>
    <dsp:sp modelId="{5560ADE4-EC7C-874D-A965-8987DB43EDA1}">
      <dsp:nvSpPr>
        <dsp:cNvPr id="0" name=""/>
        <dsp:cNvSpPr/>
      </dsp:nvSpPr>
      <dsp:spPr>
        <a:xfrm>
          <a:off x="2744865" y="3339123"/>
          <a:ext cx="1989799" cy="1030229"/>
        </a:xfrm>
        <a:prstGeom prst="rect">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145377" numCol="1" spcCol="1270" anchor="ctr" anchorCtr="0">
          <a:noAutofit/>
        </a:bodyPr>
        <a:lstStyle/>
        <a:p>
          <a:pPr lvl="0" algn="ctr" defTabSz="1422400">
            <a:lnSpc>
              <a:spcPct val="90000"/>
            </a:lnSpc>
            <a:spcBef>
              <a:spcPct val="0"/>
            </a:spcBef>
            <a:spcAft>
              <a:spcPct val="35000"/>
            </a:spcAft>
          </a:pPr>
          <a:r>
            <a:rPr lang="en-US" sz="3200" kern="1200" dirty="0" smtClean="0"/>
            <a:t>NENA</a:t>
          </a:r>
          <a:endParaRPr lang="en-US" sz="3200" kern="1200" dirty="0"/>
        </a:p>
      </dsp:txBody>
      <dsp:txXfrm>
        <a:off x="2744865" y="3339123"/>
        <a:ext cx="1989799" cy="1030229"/>
      </dsp:txXfrm>
    </dsp:sp>
    <dsp:sp modelId="{6F9A6165-AF56-5E4F-88E5-5864ECD8D45E}">
      <dsp:nvSpPr>
        <dsp:cNvPr id="0" name=""/>
        <dsp:cNvSpPr/>
      </dsp:nvSpPr>
      <dsp:spPr>
        <a:xfrm>
          <a:off x="3142825" y="4140413"/>
          <a:ext cx="1790819" cy="343409"/>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5880" tIns="13970" rIns="55880" bIns="13970" numCol="1" spcCol="1270" anchor="ctr" anchorCtr="0">
          <a:noAutofit/>
        </a:bodyPr>
        <a:lstStyle/>
        <a:p>
          <a:pPr lvl="0" algn="r" defTabSz="977900">
            <a:lnSpc>
              <a:spcPct val="90000"/>
            </a:lnSpc>
            <a:spcBef>
              <a:spcPct val="0"/>
            </a:spcBef>
            <a:spcAft>
              <a:spcPct val="35000"/>
            </a:spcAft>
          </a:pPr>
          <a:r>
            <a:rPr lang="en-US" sz="2200" kern="1200" dirty="0" smtClean="0"/>
            <a:t>9-1-1</a:t>
          </a:r>
          <a:endParaRPr lang="en-US" sz="2200" kern="1200" dirty="0"/>
        </a:p>
      </dsp:txBody>
      <dsp:txXfrm>
        <a:off x="3142825" y="4140413"/>
        <a:ext cx="1790819" cy="343409"/>
      </dsp:txXfrm>
    </dsp:sp>
    <dsp:sp modelId="{B6DC917B-9EFA-9D46-AF10-BE43D1101340}">
      <dsp:nvSpPr>
        <dsp:cNvPr id="0" name=""/>
        <dsp:cNvSpPr/>
      </dsp:nvSpPr>
      <dsp:spPr>
        <a:xfrm>
          <a:off x="5414418" y="3339123"/>
          <a:ext cx="1989799" cy="1030229"/>
        </a:xfrm>
        <a:prstGeom prst="rect">
          <a:avLst/>
        </a:prstGeom>
        <a:gradFill rotWithShape="0">
          <a:gsLst>
            <a:gs pos="0">
              <a:schemeClr val="accent5">
                <a:hueOff val="0"/>
                <a:satOff val="0"/>
                <a:lumOff val="0"/>
                <a:alphaOff val="0"/>
                <a:shade val="70000"/>
                <a:satMod val="150000"/>
              </a:schemeClr>
            </a:gs>
            <a:gs pos="34000">
              <a:schemeClr val="accent5">
                <a:hueOff val="0"/>
                <a:satOff val="0"/>
                <a:lumOff val="0"/>
                <a:alphaOff val="0"/>
                <a:shade val="70000"/>
                <a:satMod val="140000"/>
              </a:schemeClr>
            </a:gs>
            <a:gs pos="70000">
              <a:schemeClr val="accent5">
                <a:hueOff val="0"/>
                <a:satOff val="0"/>
                <a:lumOff val="0"/>
                <a:alphaOff val="0"/>
                <a:tint val="100000"/>
                <a:shade val="90000"/>
                <a:satMod val="140000"/>
              </a:schemeClr>
            </a:gs>
            <a:gs pos="100000">
              <a:schemeClr val="accent5">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145377" numCol="1" spcCol="1270" anchor="ctr" anchorCtr="0">
          <a:noAutofit/>
        </a:bodyPr>
        <a:lstStyle/>
        <a:p>
          <a:pPr lvl="0" algn="ctr" defTabSz="1422400">
            <a:lnSpc>
              <a:spcPct val="90000"/>
            </a:lnSpc>
            <a:spcBef>
              <a:spcPct val="0"/>
            </a:spcBef>
            <a:spcAft>
              <a:spcPct val="35000"/>
            </a:spcAft>
          </a:pPr>
          <a:r>
            <a:rPr lang="en-US" sz="3200" kern="1200" dirty="0" smtClean="0"/>
            <a:t>SIP Forum</a:t>
          </a:r>
          <a:endParaRPr lang="en-US" sz="3200" kern="1200" dirty="0"/>
        </a:p>
      </dsp:txBody>
      <dsp:txXfrm>
        <a:off x="5414418" y="3339123"/>
        <a:ext cx="1989799" cy="1030229"/>
      </dsp:txXfrm>
    </dsp:sp>
    <dsp:sp modelId="{C8118615-E6B5-DD4D-92BB-FFCDF1AA2C76}">
      <dsp:nvSpPr>
        <dsp:cNvPr id="0" name=""/>
        <dsp:cNvSpPr/>
      </dsp:nvSpPr>
      <dsp:spPr>
        <a:xfrm>
          <a:off x="5812378" y="4140413"/>
          <a:ext cx="1790819" cy="343409"/>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5880" tIns="13970" rIns="55880" bIns="13970" numCol="1" spcCol="1270" anchor="ctr" anchorCtr="0">
          <a:noAutofit/>
        </a:bodyPr>
        <a:lstStyle/>
        <a:p>
          <a:pPr lvl="0" algn="r" defTabSz="977900">
            <a:lnSpc>
              <a:spcPct val="90000"/>
            </a:lnSpc>
            <a:spcBef>
              <a:spcPct val="0"/>
            </a:spcBef>
            <a:spcAft>
              <a:spcPct val="35000"/>
            </a:spcAft>
          </a:pPr>
          <a:r>
            <a:rPr lang="en-US" sz="2200" kern="1200" dirty="0" err="1" smtClean="0"/>
            <a:t>SIPConnect</a:t>
          </a:r>
          <a:endParaRPr lang="en-US" sz="2200" kern="1200" dirty="0"/>
        </a:p>
      </dsp:txBody>
      <dsp:txXfrm>
        <a:off x="5812378" y="4140413"/>
        <a:ext cx="1790819" cy="343409"/>
      </dsp:txXfrm>
    </dsp:sp>
    <dsp:sp modelId="{2ED874C5-CC8E-0541-87E1-A8A98DE852A5}">
      <dsp:nvSpPr>
        <dsp:cNvPr id="0" name=""/>
        <dsp:cNvSpPr/>
      </dsp:nvSpPr>
      <dsp:spPr>
        <a:xfrm>
          <a:off x="5414418" y="1713650"/>
          <a:ext cx="1989799" cy="1030229"/>
        </a:xfrm>
        <a:prstGeom prst="rect">
          <a:avLst/>
        </a:prstGeom>
        <a:gradFill rotWithShape="0">
          <a:gsLst>
            <a:gs pos="0">
              <a:schemeClr val="accent6">
                <a:hueOff val="0"/>
                <a:satOff val="0"/>
                <a:lumOff val="0"/>
                <a:alphaOff val="0"/>
                <a:shade val="70000"/>
                <a:satMod val="150000"/>
              </a:schemeClr>
            </a:gs>
            <a:gs pos="34000">
              <a:schemeClr val="accent6">
                <a:hueOff val="0"/>
                <a:satOff val="0"/>
                <a:lumOff val="0"/>
                <a:alphaOff val="0"/>
                <a:shade val="70000"/>
                <a:satMod val="140000"/>
              </a:schemeClr>
            </a:gs>
            <a:gs pos="70000">
              <a:schemeClr val="accent6">
                <a:hueOff val="0"/>
                <a:satOff val="0"/>
                <a:lumOff val="0"/>
                <a:alphaOff val="0"/>
                <a:tint val="100000"/>
                <a:shade val="90000"/>
                <a:satMod val="140000"/>
              </a:schemeClr>
            </a:gs>
            <a:gs pos="100000">
              <a:schemeClr val="accent6">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145377" numCol="1" spcCol="1270" anchor="ctr" anchorCtr="0">
          <a:noAutofit/>
        </a:bodyPr>
        <a:lstStyle/>
        <a:p>
          <a:pPr lvl="0" algn="ctr" defTabSz="1422400">
            <a:lnSpc>
              <a:spcPct val="90000"/>
            </a:lnSpc>
            <a:spcBef>
              <a:spcPct val="0"/>
            </a:spcBef>
            <a:spcAft>
              <a:spcPct val="35000"/>
            </a:spcAft>
          </a:pPr>
          <a:r>
            <a:rPr lang="en-US" sz="3200" kern="1200" dirty="0" smtClean="0"/>
            <a:t>ITU</a:t>
          </a:r>
          <a:endParaRPr lang="en-US" sz="3200" kern="1200" dirty="0"/>
        </a:p>
      </dsp:txBody>
      <dsp:txXfrm>
        <a:off x="5414418" y="1713650"/>
        <a:ext cx="1989799" cy="1030229"/>
      </dsp:txXfrm>
    </dsp:sp>
    <dsp:sp modelId="{68A1E149-A6AA-E64A-8279-9E3A6EA51EFA}">
      <dsp:nvSpPr>
        <dsp:cNvPr id="0" name=""/>
        <dsp:cNvSpPr/>
      </dsp:nvSpPr>
      <dsp:spPr>
        <a:xfrm>
          <a:off x="5812378" y="2514939"/>
          <a:ext cx="1790819" cy="343409"/>
        </a:xfrm>
        <a:prstGeom prst="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5880" tIns="13970" rIns="55880" bIns="13970" numCol="1" spcCol="1270" anchor="ctr" anchorCtr="0">
          <a:noAutofit/>
        </a:bodyPr>
        <a:lstStyle/>
        <a:p>
          <a:pPr lvl="0" algn="r" defTabSz="977900">
            <a:lnSpc>
              <a:spcPct val="90000"/>
            </a:lnSpc>
            <a:spcBef>
              <a:spcPct val="0"/>
            </a:spcBef>
            <a:spcAft>
              <a:spcPct val="35000"/>
            </a:spcAft>
          </a:pPr>
          <a:r>
            <a:rPr lang="en-US" sz="2200" kern="1200" dirty="0" smtClean="0"/>
            <a:t>H.323</a:t>
          </a:r>
          <a:endParaRPr lang="en-US" sz="2200" kern="1200" dirty="0"/>
        </a:p>
      </dsp:txBody>
      <dsp:txXfrm>
        <a:off x="5812378" y="2514939"/>
        <a:ext cx="1790819" cy="3434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AA9DC4-2890-974C-8668-ADA04666F93D}">
      <dsp:nvSpPr>
        <dsp:cNvPr id="0" name=""/>
        <dsp:cNvSpPr/>
      </dsp:nvSpPr>
      <dsp:spPr>
        <a:xfrm>
          <a:off x="4544723" y="468310"/>
          <a:ext cx="1542168" cy="887005"/>
        </a:xfrm>
        <a:prstGeom prst="roundRect">
          <a:avLst>
            <a:gd name="adj" fmla="val 10000"/>
          </a:avLst>
        </a:prstGeom>
        <a:solidFill>
          <a:schemeClr val="accent3">
            <a:lumMod val="75000"/>
          </a:schemeClr>
        </a:solidFill>
        <a:ln w="38100" cap="flat" cmpd="sng" algn="ctr">
          <a:solidFill>
            <a:schemeClr val="tx1"/>
          </a:solidFill>
          <a:prstDash val="sysDot"/>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endParaRPr lang="en-US" sz="2800" b="1" kern="1200" dirty="0">
            <a:solidFill>
              <a:schemeClr val="tx1"/>
            </a:solidFill>
            <a:latin typeface="+mj-lt"/>
          </a:endParaRPr>
        </a:p>
      </dsp:txBody>
      <dsp:txXfrm>
        <a:off x="4570702" y="494289"/>
        <a:ext cx="1490210" cy="835047"/>
      </dsp:txXfrm>
    </dsp:sp>
    <dsp:sp modelId="{840CD6F2-7418-804B-9930-059D108AB42C}">
      <dsp:nvSpPr>
        <dsp:cNvPr id="0" name=""/>
        <dsp:cNvSpPr/>
      </dsp:nvSpPr>
      <dsp:spPr>
        <a:xfrm>
          <a:off x="2589085" y="1355315"/>
          <a:ext cx="2726722" cy="245019"/>
        </a:xfrm>
        <a:custGeom>
          <a:avLst/>
          <a:gdLst/>
          <a:ahLst/>
          <a:cxnLst/>
          <a:rect l="0" t="0" r="0" b="0"/>
          <a:pathLst>
            <a:path>
              <a:moveTo>
                <a:pt x="2726722" y="0"/>
              </a:moveTo>
              <a:lnTo>
                <a:pt x="2726722" y="122509"/>
              </a:lnTo>
              <a:lnTo>
                <a:pt x="0" y="122509"/>
              </a:lnTo>
              <a:lnTo>
                <a:pt x="0" y="245019"/>
              </a:lnTo>
            </a:path>
          </a:pathLst>
        </a:custGeom>
        <a:noFill/>
        <a:ln w="38100" cap="flat" cmpd="sng" algn="ctr">
          <a:solidFill>
            <a:schemeClr val="tx1"/>
          </a:solidFill>
          <a:prstDash val="solid"/>
        </a:ln>
        <a:effectLst>
          <a:outerShdw blurRad="50800" dist="381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2D345471-6A1B-6B4E-93FB-523FDCE60B35}">
      <dsp:nvSpPr>
        <dsp:cNvPr id="0" name=""/>
        <dsp:cNvSpPr/>
      </dsp:nvSpPr>
      <dsp:spPr>
        <a:xfrm>
          <a:off x="1818001" y="1600334"/>
          <a:ext cx="1542168" cy="887005"/>
        </a:xfrm>
        <a:prstGeom prst="roundRect">
          <a:avLst>
            <a:gd name="adj" fmla="val 10000"/>
          </a:avLst>
        </a:prstGeom>
        <a:solidFill>
          <a:schemeClr val="bg1"/>
        </a:solidFill>
        <a:ln w="38100" cap="flat" cmpd="sng" algn="ctr">
          <a:solidFill>
            <a:schemeClr val="tx1"/>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endParaRPr lang="en-US" sz="2800" b="1" kern="1200" dirty="0">
            <a:solidFill>
              <a:schemeClr val="tx1"/>
            </a:solidFill>
            <a:latin typeface="+mj-lt"/>
          </a:endParaRPr>
        </a:p>
      </dsp:txBody>
      <dsp:txXfrm>
        <a:off x="1843980" y="1626313"/>
        <a:ext cx="1490210" cy="835047"/>
      </dsp:txXfrm>
    </dsp:sp>
    <dsp:sp modelId="{95AA9EF3-5F62-F34B-A882-2D2285A64745}">
      <dsp:nvSpPr>
        <dsp:cNvPr id="0" name=""/>
        <dsp:cNvSpPr/>
      </dsp:nvSpPr>
      <dsp:spPr>
        <a:xfrm>
          <a:off x="771270" y="2487340"/>
          <a:ext cx="1817814" cy="245019"/>
        </a:xfrm>
        <a:custGeom>
          <a:avLst/>
          <a:gdLst/>
          <a:ahLst/>
          <a:cxnLst/>
          <a:rect l="0" t="0" r="0" b="0"/>
          <a:pathLst>
            <a:path>
              <a:moveTo>
                <a:pt x="1817814" y="0"/>
              </a:moveTo>
              <a:lnTo>
                <a:pt x="1817814" y="122509"/>
              </a:lnTo>
              <a:lnTo>
                <a:pt x="0" y="122509"/>
              </a:lnTo>
              <a:lnTo>
                <a:pt x="0" y="245019"/>
              </a:lnTo>
            </a:path>
          </a:pathLst>
        </a:custGeom>
        <a:noFill/>
        <a:ln w="38100" cap="flat" cmpd="sng" algn="ctr">
          <a:solidFill>
            <a:schemeClr val="tx1"/>
          </a:solidFill>
          <a:prstDash val="solid"/>
        </a:ln>
        <a:effectLst>
          <a:outerShdw blurRad="50800" dist="381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35E6899B-6B6B-FE40-8C87-5CC49F40C8B5}">
      <dsp:nvSpPr>
        <dsp:cNvPr id="0" name=""/>
        <dsp:cNvSpPr/>
      </dsp:nvSpPr>
      <dsp:spPr>
        <a:xfrm>
          <a:off x="186" y="2732359"/>
          <a:ext cx="1542168" cy="887005"/>
        </a:xfrm>
        <a:prstGeom prst="roundRect">
          <a:avLst>
            <a:gd name="adj" fmla="val 10000"/>
          </a:avLst>
        </a:prstGeom>
        <a:solidFill>
          <a:schemeClr val="bg1"/>
        </a:solidFill>
        <a:ln w="38100" cap="flat" cmpd="sng" algn="ctr">
          <a:solidFill>
            <a:schemeClr val="tx1"/>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endParaRPr lang="en-US" sz="2800" b="1" kern="1200" dirty="0">
            <a:solidFill>
              <a:schemeClr val="tx1"/>
            </a:solidFill>
            <a:latin typeface="+mj-lt"/>
          </a:endParaRPr>
        </a:p>
      </dsp:txBody>
      <dsp:txXfrm>
        <a:off x="26165" y="2758338"/>
        <a:ext cx="1490210" cy="835047"/>
      </dsp:txXfrm>
    </dsp:sp>
    <dsp:sp modelId="{600F4093-47CC-CD44-A235-27276CE46BFB}">
      <dsp:nvSpPr>
        <dsp:cNvPr id="0" name=""/>
        <dsp:cNvSpPr/>
      </dsp:nvSpPr>
      <dsp:spPr>
        <a:xfrm>
          <a:off x="2543365" y="2487340"/>
          <a:ext cx="91440" cy="245019"/>
        </a:xfrm>
        <a:custGeom>
          <a:avLst/>
          <a:gdLst/>
          <a:ahLst/>
          <a:cxnLst/>
          <a:rect l="0" t="0" r="0" b="0"/>
          <a:pathLst>
            <a:path>
              <a:moveTo>
                <a:pt x="45720" y="0"/>
              </a:moveTo>
              <a:lnTo>
                <a:pt x="45720" y="245019"/>
              </a:lnTo>
            </a:path>
          </a:pathLst>
        </a:custGeom>
        <a:noFill/>
        <a:ln w="38100" cap="flat" cmpd="sng" algn="ctr">
          <a:solidFill>
            <a:schemeClr val="tx1"/>
          </a:solidFill>
          <a:prstDash val="solid"/>
        </a:ln>
        <a:effectLst>
          <a:outerShdw blurRad="50800" dist="381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768A1E12-F46D-D043-A746-AC287B30D3DE}">
      <dsp:nvSpPr>
        <dsp:cNvPr id="0" name=""/>
        <dsp:cNvSpPr/>
      </dsp:nvSpPr>
      <dsp:spPr>
        <a:xfrm>
          <a:off x="1818001" y="2732359"/>
          <a:ext cx="1542168" cy="887005"/>
        </a:xfrm>
        <a:prstGeom prst="roundRect">
          <a:avLst>
            <a:gd name="adj" fmla="val 10000"/>
          </a:avLst>
        </a:prstGeom>
        <a:solidFill>
          <a:schemeClr val="accent3">
            <a:lumMod val="75000"/>
          </a:schemeClr>
        </a:solidFill>
        <a:ln w="38100" cap="flat" cmpd="sng" algn="ctr">
          <a:solidFill>
            <a:schemeClr val="tx1"/>
          </a:solidFill>
          <a:prstDash val="sysDot"/>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tx1"/>
              </a:solidFill>
              <a:latin typeface="+mj-lt"/>
            </a:rPr>
            <a:t>RFC Editor</a:t>
          </a:r>
          <a:endParaRPr lang="en-US" sz="2800" b="1" kern="1200" dirty="0">
            <a:solidFill>
              <a:schemeClr val="tx1"/>
            </a:solidFill>
            <a:latin typeface="+mj-lt"/>
          </a:endParaRPr>
        </a:p>
      </dsp:txBody>
      <dsp:txXfrm>
        <a:off x="1843980" y="2758338"/>
        <a:ext cx="1490210" cy="835047"/>
      </dsp:txXfrm>
    </dsp:sp>
    <dsp:sp modelId="{06884432-B45D-EA4F-9E41-2DA6CDFA593D}">
      <dsp:nvSpPr>
        <dsp:cNvPr id="0" name=""/>
        <dsp:cNvSpPr/>
      </dsp:nvSpPr>
      <dsp:spPr>
        <a:xfrm>
          <a:off x="2589085" y="2487340"/>
          <a:ext cx="1817814" cy="245019"/>
        </a:xfrm>
        <a:custGeom>
          <a:avLst/>
          <a:gdLst/>
          <a:ahLst/>
          <a:cxnLst/>
          <a:rect l="0" t="0" r="0" b="0"/>
          <a:pathLst>
            <a:path>
              <a:moveTo>
                <a:pt x="0" y="0"/>
              </a:moveTo>
              <a:lnTo>
                <a:pt x="0" y="122509"/>
              </a:lnTo>
              <a:lnTo>
                <a:pt x="1817814" y="122509"/>
              </a:lnTo>
              <a:lnTo>
                <a:pt x="1817814" y="245019"/>
              </a:lnTo>
            </a:path>
          </a:pathLst>
        </a:custGeom>
        <a:noFill/>
        <a:ln w="38100" cap="flat" cmpd="sng" algn="ctr">
          <a:solidFill>
            <a:schemeClr val="tx1"/>
          </a:solidFill>
          <a:prstDash val="solid"/>
        </a:ln>
        <a:effectLst>
          <a:outerShdw blurRad="50800" dist="381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E31CDDD3-11BA-3847-BF75-A7142D80D38A}">
      <dsp:nvSpPr>
        <dsp:cNvPr id="0" name=""/>
        <dsp:cNvSpPr/>
      </dsp:nvSpPr>
      <dsp:spPr>
        <a:xfrm>
          <a:off x="3635815" y="2732359"/>
          <a:ext cx="1542168" cy="887005"/>
        </a:xfrm>
        <a:prstGeom prst="roundRect">
          <a:avLst>
            <a:gd name="adj" fmla="val 10000"/>
          </a:avLst>
        </a:prstGeom>
        <a:solidFill>
          <a:schemeClr val="accent3">
            <a:lumMod val="75000"/>
          </a:schemeClr>
        </a:solidFill>
        <a:ln w="38100" cap="flat" cmpd="sng" algn="ctr">
          <a:solidFill>
            <a:schemeClr val="tx1"/>
          </a:solidFill>
          <a:prstDash val="sysDot"/>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endParaRPr lang="en-US" sz="2800" b="1" kern="1200" dirty="0">
            <a:solidFill>
              <a:schemeClr val="tx1"/>
            </a:solidFill>
            <a:latin typeface="+mj-lt"/>
          </a:endParaRPr>
        </a:p>
      </dsp:txBody>
      <dsp:txXfrm>
        <a:off x="3661794" y="2758338"/>
        <a:ext cx="1490210" cy="835047"/>
      </dsp:txXfrm>
    </dsp:sp>
    <dsp:sp modelId="{4498A61F-B13B-4546-B589-0E1262E950D1}">
      <dsp:nvSpPr>
        <dsp:cNvPr id="0" name=""/>
        <dsp:cNvSpPr/>
      </dsp:nvSpPr>
      <dsp:spPr>
        <a:xfrm>
          <a:off x="5315807" y="1355315"/>
          <a:ext cx="908907" cy="245019"/>
        </a:xfrm>
        <a:custGeom>
          <a:avLst/>
          <a:gdLst/>
          <a:ahLst/>
          <a:cxnLst/>
          <a:rect l="0" t="0" r="0" b="0"/>
          <a:pathLst>
            <a:path>
              <a:moveTo>
                <a:pt x="0" y="0"/>
              </a:moveTo>
              <a:lnTo>
                <a:pt x="0" y="122509"/>
              </a:lnTo>
              <a:lnTo>
                <a:pt x="908907" y="122509"/>
              </a:lnTo>
              <a:lnTo>
                <a:pt x="908907" y="245019"/>
              </a:lnTo>
            </a:path>
          </a:pathLst>
        </a:custGeom>
        <a:noFill/>
        <a:ln w="38100" cap="flat" cmpd="sng" algn="ctr">
          <a:solidFill>
            <a:schemeClr val="tx1"/>
          </a:solidFill>
          <a:prstDash val="solid"/>
        </a:ln>
        <a:effectLst>
          <a:outerShdw blurRad="50800" dist="381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BD9B8A76-9E3A-B749-BB2C-556A2EEE188E}">
      <dsp:nvSpPr>
        <dsp:cNvPr id="0" name=""/>
        <dsp:cNvSpPr/>
      </dsp:nvSpPr>
      <dsp:spPr>
        <a:xfrm>
          <a:off x="5453630" y="1600334"/>
          <a:ext cx="1542168" cy="887005"/>
        </a:xfrm>
        <a:prstGeom prst="roundRect">
          <a:avLst>
            <a:gd name="adj" fmla="val 10000"/>
          </a:avLst>
        </a:prstGeom>
        <a:solidFill>
          <a:schemeClr val="bg1"/>
        </a:solidFill>
        <a:ln w="38100" cap="flat" cmpd="sng" algn="ctr">
          <a:solidFill>
            <a:schemeClr val="tx1"/>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tx1"/>
              </a:solidFill>
              <a:latin typeface="+mj-lt"/>
            </a:rPr>
            <a:t>IAOC</a:t>
          </a:r>
          <a:endParaRPr lang="en-US" sz="2800" b="1" kern="1200" dirty="0">
            <a:solidFill>
              <a:schemeClr val="tx1"/>
            </a:solidFill>
            <a:latin typeface="+mj-lt"/>
          </a:endParaRPr>
        </a:p>
      </dsp:txBody>
      <dsp:txXfrm>
        <a:off x="5479609" y="1626313"/>
        <a:ext cx="1490210" cy="835047"/>
      </dsp:txXfrm>
    </dsp:sp>
    <dsp:sp modelId="{8209A5BF-4686-C147-A3C9-AB8F1E1606C6}">
      <dsp:nvSpPr>
        <dsp:cNvPr id="0" name=""/>
        <dsp:cNvSpPr/>
      </dsp:nvSpPr>
      <dsp:spPr>
        <a:xfrm>
          <a:off x="6178994" y="2487340"/>
          <a:ext cx="91440" cy="245019"/>
        </a:xfrm>
        <a:custGeom>
          <a:avLst/>
          <a:gdLst/>
          <a:ahLst/>
          <a:cxnLst/>
          <a:rect l="0" t="0" r="0" b="0"/>
          <a:pathLst>
            <a:path>
              <a:moveTo>
                <a:pt x="45720" y="0"/>
              </a:moveTo>
              <a:lnTo>
                <a:pt x="45720" y="245019"/>
              </a:lnTo>
            </a:path>
          </a:pathLst>
        </a:custGeom>
        <a:noFill/>
        <a:ln w="38100" cap="flat" cmpd="sng" algn="ctr">
          <a:solidFill>
            <a:schemeClr val="tx1"/>
          </a:solidFill>
          <a:prstDash val="solid"/>
        </a:ln>
        <a:effectLst>
          <a:outerShdw blurRad="50800" dist="381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26AE83AF-E0E9-6F49-B65A-66E242755945}">
      <dsp:nvSpPr>
        <dsp:cNvPr id="0" name=""/>
        <dsp:cNvSpPr/>
      </dsp:nvSpPr>
      <dsp:spPr>
        <a:xfrm>
          <a:off x="5453630" y="2732359"/>
          <a:ext cx="1542168" cy="887005"/>
        </a:xfrm>
        <a:prstGeom prst="roundRect">
          <a:avLst>
            <a:gd name="adj" fmla="val 10000"/>
          </a:avLst>
        </a:prstGeom>
        <a:solidFill>
          <a:schemeClr val="bg1"/>
        </a:solidFill>
        <a:ln w="38100" cap="flat" cmpd="sng" algn="ctr">
          <a:solidFill>
            <a:schemeClr val="tx1"/>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tx1"/>
              </a:solidFill>
              <a:latin typeface="+mj-lt"/>
            </a:rPr>
            <a:t>IASA</a:t>
          </a:r>
          <a:endParaRPr lang="en-US" sz="2800" b="1" kern="1200" dirty="0">
            <a:solidFill>
              <a:schemeClr val="tx1"/>
            </a:solidFill>
            <a:latin typeface="+mj-lt"/>
          </a:endParaRPr>
        </a:p>
      </dsp:txBody>
      <dsp:txXfrm>
        <a:off x="5479609" y="2758338"/>
        <a:ext cx="1490210" cy="835047"/>
      </dsp:txXfrm>
    </dsp:sp>
    <dsp:sp modelId="{C20A7F66-4A7F-4F42-A8DA-59F964BC9B46}">
      <dsp:nvSpPr>
        <dsp:cNvPr id="0" name=""/>
        <dsp:cNvSpPr/>
      </dsp:nvSpPr>
      <dsp:spPr>
        <a:xfrm>
          <a:off x="6178994" y="3619365"/>
          <a:ext cx="91440" cy="245019"/>
        </a:xfrm>
        <a:custGeom>
          <a:avLst/>
          <a:gdLst/>
          <a:ahLst/>
          <a:cxnLst/>
          <a:rect l="0" t="0" r="0" b="0"/>
          <a:pathLst>
            <a:path>
              <a:moveTo>
                <a:pt x="45720" y="0"/>
              </a:moveTo>
              <a:lnTo>
                <a:pt x="45720" y="245019"/>
              </a:lnTo>
            </a:path>
          </a:pathLst>
        </a:custGeom>
        <a:noFill/>
        <a:ln w="38100" cap="flat" cmpd="sng" algn="ctr">
          <a:solidFill>
            <a:schemeClr val="tx1"/>
          </a:solidFill>
          <a:prstDash val="solid"/>
        </a:ln>
        <a:effectLst>
          <a:outerShdw blurRad="50800" dist="381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28D71E08-8017-3943-BC6F-349C877B3E99}">
      <dsp:nvSpPr>
        <dsp:cNvPr id="0" name=""/>
        <dsp:cNvSpPr/>
      </dsp:nvSpPr>
      <dsp:spPr>
        <a:xfrm>
          <a:off x="5453630" y="3864384"/>
          <a:ext cx="1542168" cy="887005"/>
        </a:xfrm>
        <a:prstGeom prst="roundRect">
          <a:avLst>
            <a:gd name="adj" fmla="val 10000"/>
          </a:avLst>
        </a:prstGeom>
        <a:solidFill>
          <a:schemeClr val="bg1"/>
        </a:solidFill>
        <a:ln w="38100" cap="flat" cmpd="sng" algn="ctr">
          <a:solidFill>
            <a:schemeClr val="tx1"/>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tx1"/>
              </a:solidFill>
              <a:latin typeface="+mj-lt"/>
            </a:rPr>
            <a:t>IAD</a:t>
          </a:r>
          <a:endParaRPr lang="en-US" sz="2800" b="1" kern="1200" dirty="0">
            <a:solidFill>
              <a:schemeClr val="tx1"/>
            </a:solidFill>
            <a:latin typeface="+mj-lt"/>
          </a:endParaRPr>
        </a:p>
      </dsp:txBody>
      <dsp:txXfrm>
        <a:off x="5479609" y="3890363"/>
        <a:ext cx="1490210" cy="835047"/>
      </dsp:txXfrm>
    </dsp:sp>
    <dsp:sp modelId="{B5FA52BE-C1C2-F145-8DE6-BBF4426EC674}">
      <dsp:nvSpPr>
        <dsp:cNvPr id="0" name=""/>
        <dsp:cNvSpPr/>
      </dsp:nvSpPr>
      <dsp:spPr>
        <a:xfrm>
          <a:off x="5315807" y="1355315"/>
          <a:ext cx="2726722" cy="245019"/>
        </a:xfrm>
        <a:custGeom>
          <a:avLst/>
          <a:gdLst/>
          <a:ahLst/>
          <a:cxnLst/>
          <a:rect l="0" t="0" r="0" b="0"/>
          <a:pathLst>
            <a:path>
              <a:moveTo>
                <a:pt x="0" y="0"/>
              </a:moveTo>
              <a:lnTo>
                <a:pt x="0" y="122509"/>
              </a:lnTo>
              <a:lnTo>
                <a:pt x="2726722" y="122509"/>
              </a:lnTo>
              <a:lnTo>
                <a:pt x="2726722" y="245019"/>
              </a:lnTo>
            </a:path>
          </a:pathLst>
        </a:custGeom>
        <a:noFill/>
        <a:ln w="38100" cap="flat" cmpd="sng" algn="ctr">
          <a:solidFill>
            <a:schemeClr val="tx1"/>
          </a:solidFill>
          <a:prstDash val="solid"/>
        </a:ln>
        <a:effectLst>
          <a:outerShdw blurRad="50800" dist="381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7857BF05-8282-3742-B600-7B58C10DA5A3}">
      <dsp:nvSpPr>
        <dsp:cNvPr id="0" name=""/>
        <dsp:cNvSpPr/>
      </dsp:nvSpPr>
      <dsp:spPr>
        <a:xfrm>
          <a:off x="7271445" y="1600334"/>
          <a:ext cx="1542168" cy="887005"/>
        </a:xfrm>
        <a:prstGeom prst="roundRect">
          <a:avLst>
            <a:gd name="adj" fmla="val 10000"/>
          </a:avLst>
        </a:prstGeom>
        <a:solidFill>
          <a:schemeClr val="bg1"/>
        </a:solidFill>
        <a:ln w="38100" cap="flat" cmpd="sng" algn="ctr">
          <a:solidFill>
            <a:schemeClr val="tx1"/>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tx1"/>
              </a:solidFill>
              <a:latin typeface="+mj-lt"/>
            </a:rPr>
            <a:t>IESG</a:t>
          </a:r>
          <a:endParaRPr lang="en-US" sz="2800" b="1" kern="1200" dirty="0">
            <a:solidFill>
              <a:schemeClr val="tx1"/>
            </a:solidFill>
            <a:latin typeface="+mj-lt"/>
          </a:endParaRPr>
        </a:p>
      </dsp:txBody>
      <dsp:txXfrm>
        <a:off x="7297424" y="1626313"/>
        <a:ext cx="1490210" cy="835047"/>
      </dsp:txXfrm>
    </dsp:sp>
    <dsp:sp modelId="{A49560CD-2FA5-BB47-8437-C0C1BB16C518}">
      <dsp:nvSpPr>
        <dsp:cNvPr id="0" name=""/>
        <dsp:cNvSpPr/>
      </dsp:nvSpPr>
      <dsp:spPr>
        <a:xfrm>
          <a:off x="7996809" y="2487340"/>
          <a:ext cx="91440" cy="245019"/>
        </a:xfrm>
        <a:custGeom>
          <a:avLst/>
          <a:gdLst/>
          <a:ahLst/>
          <a:cxnLst/>
          <a:rect l="0" t="0" r="0" b="0"/>
          <a:pathLst>
            <a:path>
              <a:moveTo>
                <a:pt x="45720" y="0"/>
              </a:moveTo>
              <a:lnTo>
                <a:pt x="45720" y="245019"/>
              </a:lnTo>
            </a:path>
          </a:pathLst>
        </a:custGeom>
        <a:noFill/>
        <a:ln w="38100" cap="flat" cmpd="sng" algn="ctr">
          <a:solidFill>
            <a:schemeClr val="tx1"/>
          </a:solidFill>
          <a:prstDash val="solid"/>
        </a:ln>
        <a:effectLst>
          <a:outerShdw blurRad="50800" dist="381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A83E7425-4451-754A-8369-A504FF2E47E5}">
      <dsp:nvSpPr>
        <dsp:cNvPr id="0" name=""/>
        <dsp:cNvSpPr/>
      </dsp:nvSpPr>
      <dsp:spPr>
        <a:xfrm>
          <a:off x="7271445" y="2732359"/>
          <a:ext cx="1542168" cy="887005"/>
        </a:xfrm>
        <a:prstGeom prst="roundRect">
          <a:avLst>
            <a:gd name="adj" fmla="val 10000"/>
          </a:avLst>
        </a:prstGeom>
        <a:solidFill>
          <a:schemeClr val="bg1"/>
        </a:solidFill>
        <a:ln w="38100" cap="flat" cmpd="sng" algn="ctr">
          <a:solidFill>
            <a:schemeClr val="tx1"/>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tx1"/>
              </a:solidFill>
              <a:latin typeface="+mj-lt"/>
            </a:rPr>
            <a:t>Areas</a:t>
          </a:r>
        </a:p>
      </dsp:txBody>
      <dsp:txXfrm>
        <a:off x="7297424" y="2758338"/>
        <a:ext cx="1490210" cy="8350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7BDA4A-6BDE-084E-ADEF-39CDEE07589D}">
      <dsp:nvSpPr>
        <dsp:cNvPr id="0" name=""/>
        <dsp:cNvSpPr/>
      </dsp:nvSpPr>
      <dsp:spPr>
        <a:xfrm rot="5400000">
          <a:off x="1476752" y="635961"/>
          <a:ext cx="541359" cy="616318"/>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5C880927-73CC-794B-A70F-F6DA47BEA9BA}">
      <dsp:nvSpPr>
        <dsp:cNvPr id="0" name=""/>
        <dsp:cNvSpPr/>
      </dsp:nvSpPr>
      <dsp:spPr>
        <a:xfrm>
          <a:off x="1578654" y="0"/>
          <a:ext cx="911330" cy="637901"/>
        </a:xfrm>
        <a:prstGeom prst="roundRect">
          <a:avLst>
            <a:gd name="adj" fmla="val 16670"/>
          </a:avLst>
        </a:prstGeom>
        <a:solidFill>
          <a:schemeClr val="bg2">
            <a:lumMod val="25000"/>
          </a:schemeClr>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2">
                  <a:lumMod val="75000"/>
                </a:schemeClr>
              </a:solidFill>
            </a:rPr>
            <a:t>Individual drafts</a:t>
          </a:r>
          <a:endParaRPr lang="en-US" sz="1100" kern="1200" dirty="0">
            <a:solidFill>
              <a:schemeClr val="bg2">
                <a:lumMod val="75000"/>
              </a:schemeClr>
            </a:solidFill>
          </a:endParaRPr>
        </a:p>
      </dsp:txBody>
      <dsp:txXfrm>
        <a:off x="1609799" y="31145"/>
        <a:ext cx="849040" cy="575611"/>
      </dsp:txXfrm>
    </dsp:sp>
    <dsp:sp modelId="{F57D6022-06EA-2140-ABD2-37440A6E2652}">
      <dsp:nvSpPr>
        <dsp:cNvPr id="0" name=""/>
        <dsp:cNvSpPr/>
      </dsp:nvSpPr>
      <dsp:spPr>
        <a:xfrm>
          <a:off x="2244655" y="96691"/>
          <a:ext cx="662814" cy="515580"/>
        </a:xfrm>
        <a:prstGeom prst="rect">
          <a:avLst/>
        </a:prstGeom>
        <a:noFill/>
        <a:ln>
          <a:noFill/>
        </a:ln>
        <a:effectLst/>
      </dsp:spPr>
      <dsp:style>
        <a:lnRef idx="0">
          <a:scrgbClr r="0" g="0" b="0"/>
        </a:lnRef>
        <a:fillRef idx="0">
          <a:scrgbClr r="0" g="0" b="0"/>
        </a:fillRef>
        <a:effectRef idx="0">
          <a:scrgbClr r="0" g="0" b="0"/>
        </a:effectRef>
        <a:fontRef idx="minor"/>
      </dsp:style>
    </dsp:sp>
    <dsp:sp modelId="{65D3C02F-C10D-A140-A29A-7452AF120704}">
      <dsp:nvSpPr>
        <dsp:cNvPr id="0" name=""/>
        <dsp:cNvSpPr/>
      </dsp:nvSpPr>
      <dsp:spPr>
        <a:xfrm rot="5400000">
          <a:off x="2232341" y="1352535"/>
          <a:ext cx="541359" cy="616318"/>
        </a:xfrm>
        <a:prstGeom prst="bentUpArrow">
          <a:avLst>
            <a:gd name="adj1" fmla="val 32840"/>
            <a:gd name="adj2" fmla="val 25000"/>
            <a:gd name="adj3" fmla="val 35780"/>
          </a:avLst>
        </a:prstGeom>
        <a:solidFill>
          <a:schemeClr val="accent1">
            <a:tint val="50000"/>
            <a:hueOff val="-1361639"/>
            <a:satOff val="2910"/>
            <a:lumOff val="1987"/>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FA3202BD-9B96-EE44-A445-4E95801903C4}">
      <dsp:nvSpPr>
        <dsp:cNvPr id="0" name=""/>
        <dsp:cNvSpPr/>
      </dsp:nvSpPr>
      <dsp:spPr>
        <a:xfrm>
          <a:off x="2088914" y="752427"/>
          <a:ext cx="911330" cy="637901"/>
        </a:xfrm>
        <a:prstGeom prst="roundRect">
          <a:avLst>
            <a:gd name="adj" fmla="val 1667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Working group drafts</a:t>
          </a:r>
          <a:endParaRPr lang="en-US" sz="1100" kern="1200" dirty="0"/>
        </a:p>
      </dsp:txBody>
      <dsp:txXfrm>
        <a:off x="2120059" y="783572"/>
        <a:ext cx="849040" cy="575611"/>
      </dsp:txXfrm>
    </dsp:sp>
    <dsp:sp modelId="{B6FB3B09-C310-FF40-885F-371520F66ABA}">
      <dsp:nvSpPr>
        <dsp:cNvPr id="0" name=""/>
        <dsp:cNvSpPr/>
      </dsp:nvSpPr>
      <dsp:spPr>
        <a:xfrm>
          <a:off x="3000244" y="813265"/>
          <a:ext cx="662814" cy="515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57150" lvl="1" indent="-57150" algn="l" defTabSz="355600">
            <a:lnSpc>
              <a:spcPct val="90000"/>
            </a:lnSpc>
            <a:spcBef>
              <a:spcPct val="0"/>
            </a:spcBef>
            <a:spcAft>
              <a:spcPct val="15000"/>
            </a:spcAft>
            <a:buChar char="••"/>
          </a:pPr>
          <a:r>
            <a:rPr lang="en-US" sz="800" kern="1200" dirty="0" smtClean="0"/>
            <a:t>repeat as needed</a:t>
          </a:r>
          <a:endParaRPr lang="en-US" sz="800" kern="1200" dirty="0"/>
        </a:p>
      </dsp:txBody>
      <dsp:txXfrm>
        <a:off x="3000244" y="813265"/>
        <a:ext cx="662814" cy="515580"/>
      </dsp:txXfrm>
    </dsp:sp>
    <dsp:sp modelId="{33E0CA73-EDEF-4649-8AFE-1CC55D1F35FB}">
      <dsp:nvSpPr>
        <dsp:cNvPr id="0" name=""/>
        <dsp:cNvSpPr/>
      </dsp:nvSpPr>
      <dsp:spPr>
        <a:xfrm rot="5400000">
          <a:off x="2987931" y="2069109"/>
          <a:ext cx="541359" cy="616318"/>
        </a:xfrm>
        <a:prstGeom prst="bentUpArrow">
          <a:avLst>
            <a:gd name="adj1" fmla="val 32840"/>
            <a:gd name="adj2" fmla="val 25000"/>
            <a:gd name="adj3" fmla="val 35780"/>
          </a:avLst>
        </a:prstGeom>
        <a:solidFill>
          <a:schemeClr val="accent1">
            <a:tint val="50000"/>
            <a:hueOff val="-2723279"/>
            <a:satOff val="5820"/>
            <a:lumOff val="3974"/>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CA90C2F4-5002-614D-861F-E2A001F09FD1}">
      <dsp:nvSpPr>
        <dsp:cNvPr id="0" name=""/>
        <dsp:cNvSpPr/>
      </dsp:nvSpPr>
      <dsp:spPr>
        <a:xfrm>
          <a:off x="2844504" y="1469001"/>
          <a:ext cx="911330" cy="637901"/>
        </a:xfrm>
        <a:prstGeom prst="roundRect">
          <a:avLst>
            <a:gd name="adj" fmla="val 16670"/>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Working group last call</a:t>
          </a:r>
          <a:endParaRPr lang="en-US" sz="1100" kern="1200" dirty="0"/>
        </a:p>
      </dsp:txBody>
      <dsp:txXfrm>
        <a:off x="2875649" y="1500146"/>
        <a:ext cx="849040" cy="575611"/>
      </dsp:txXfrm>
    </dsp:sp>
    <dsp:sp modelId="{0C29419C-81A6-394A-8620-131EE9C4ECA3}">
      <dsp:nvSpPr>
        <dsp:cNvPr id="0" name=""/>
        <dsp:cNvSpPr/>
      </dsp:nvSpPr>
      <dsp:spPr>
        <a:xfrm>
          <a:off x="3755834" y="1529840"/>
          <a:ext cx="662814" cy="515580"/>
        </a:xfrm>
        <a:prstGeom prst="rect">
          <a:avLst/>
        </a:prstGeom>
        <a:noFill/>
        <a:ln>
          <a:noFill/>
        </a:ln>
        <a:effectLst/>
      </dsp:spPr>
      <dsp:style>
        <a:lnRef idx="0">
          <a:scrgbClr r="0" g="0" b="0"/>
        </a:lnRef>
        <a:fillRef idx="0">
          <a:scrgbClr r="0" g="0" b="0"/>
        </a:fillRef>
        <a:effectRef idx="0">
          <a:scrgbClr r="0" g="0" b="0"/>
        </a:effectRef>
        <a:fontRef idx="minor"/>
      </dsp:style>
    </dsp:sp>
    <dsp:sp modelId="{40EAC4B6-4D12-1B45-88E5-4E15F546B40C}">
      <dsp:nvSpPr>
        <dsp:cNvPr id="0" name=""/>
        <dsp:cNvSpPr/>
      </dsp:nvSpPr>
      <dsp:spPr>
        <a:xfrm rot="5400000">
          <a:off x="3743521" y="2785683"/>
          <a:ext cx="541359" cy="616318"/>
        </a:xfrm>
        <a:prstGeom prst="bentUpArrow">
          <a:avLst>
            <a:gd name="adj1" fmla="val 32840"/>
            <a:gd name="adj2" fmla="val 25000"/>
            <a:gd name="adj3" fmla="val 35780"/>
          </a:avLst>
        </a:prstGeom>
        <a:solidFill>
          <a:schemeClr val="accent1">
            <a:tint val="50000"/>
            <a:hueOff val="-4084918"/>
            <a:satOff val="8731"/>
            <a:lumOff val="596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256A11A7-ED8F-C54A-9685-B3E343B3C08E}">
      <dsp:nvSpPr>
        <dsp:cNvPr id="0" name=""/>
        <dsp:cNvSpPr/>
      </dsp:nvSpPr>
      <dsp:spPr>
        <a:xfrm>
          <a:off x="3600093" y="2185575"/>
          <a:ext cx="911330" cy="637901"/>
        </a:xfrm>
        <a:prstGeom prst="roundRect">
          <a:avLst>
            <a:gd name="adj" fmla="val 16670"/>
          </a:avLst>
        </a:prstGeom>
        <a:gradFill rotWithShape="0">
          <a:gsLst>
            <a:gs pos="0">
              <a:schemeClr val="accent5">
                <a:hueOff val="0"/>
                <a:satOff val="0"/>
                <a:lumOff val="0"/>
                <a:alphaOff val="0"/>
                <a:shade val="70000"/>
                <a:satMod val="150000"/>
              </a:schemeClr>
            </a:gs>
            <a:gs pos="34000">
              <a:schemeClr val="accent5">
                <a:hueOff val="0"/>
                <a:satOff val="0"/>
                <a:lumOff val="0"/>
                <a:alphaOff val="0"/>
                <a:shade val="70000"/>
                <a:satMod val="140000"/>
              </a:schemeClr>
            </a:gs>
            <a:gs pos="70000">
              <a:schemeClr val="accent5">
                <a:hueOff val="0"/>
                <a:satOff val="0"/>
                <a:lumOff val="0"/>
                <a:alphaOff val="0"/>
                <a:tint val="100000"/>
                <a:shade val="90000"/>
                <a:satMod val="140000"/>
              </a:schemeClr>
            </a:gs>
            <a:gs pos="100000">
              <a:schemeClr val="accent5">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IETF last call</a:t>
          </a:r>
          <a:endParaRPr lang="en-US" sz="1100" kern="1200" dirty="0"/>
        </a:p>
      </dsp:txBody>
      <dsp:txXfrm>
        <a:off x="3631238" y="2216720"/>
        <a:ext cx="849040" cy="575611"/>
      </dsp:txXfrm>
    </dsp:sp>
    <dsp:sp modelId="{406BBA56-E306-6C42-95F3-2E3C46E725BC}">
      <dsp:nvSpPr>
        <dsp:cNvPr id="0" name=""/>
        <dsp:cNvSpPr/>
      </dsp:nvSpPr>
      <dsp:spPr>
        <a:xfrm>
          <a:off x="4511424" y="2246414"/>
          <a:ext cx="662814" cy="515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57150" lvl="1" indent="-57150" algn="l" defTabSz="355600">
            <a:lnSpc>
              <a:spcPct val="90000"/>
            </a:lnSpc>
            <a:spcBef>
              <a:spcPct val="0"/>
            </a:spcBef>
            <a:spcAft>
              <a:spcPct val="15000"/>
            </a:spcAft>
            <a:buChar char="••"/>
          </a:pPr>
          <a:r>
            <a:rPr lang="en-US" sz="800" kern="1200" dirty="0" smtClean="0"/>
            <a:t>plus </a:t>
          </a:r>
          <a:r>
            <a:rPr lang="en-US" sz="800" kern="1200" dirty="0" err="1" smtClean="0"/>
            <a:t>GenArea</a:t>
          </a:r>
          <a:r>
            <a:rPr lang="en-US" sz="800" kern="1200" dirty="0" smtClean="0"/>
            <a:t>, security, …</a:t>
          </a:r>
          <a:endParaRPr lang="en-US" sz="800" kern="1200" dirty="0"/>
        </a:p>
      </dsp:txBody>
      <dsp:txXfrm>
        <a:off x="4511424" y="2246414"/>
        <a:ext cx="662814" cy="515580"/>
      </dsp:txXfrm>
    </dsp:sp>
    <dsp:sp modelId="{AF31B8E5-14E2-044B-8F75-224CEFC500DB}">
      <dsp:nvSpPr>
        <dsp:cNvPr id="0" name=""/>
        <dsp:cNvSpPr/>
      </dsp:nvSpPr>
      <dsp:spPr>
        <a:xfrm rot="5400000">
          <a:off x="4499110" y="3502257"/>
          <a:ext cx="541359" cy="616318"/>
        </a:xfrm>
        <a:prstGeom prst="bentUpArrow">
          <a:avLst>
            <a:gd name="adj1" fmla="val 32840"/>
            <a:gd name="adj2" fmla="val 25000"/>
            <a:gd name="adj3" fmla="val 35780"/>
          </a:avLst>
        </a:prstGeom>
        <a:solidFill>
          <a:schemeClr val="accent1">
            <a:tint val="50000"/>
            <a:hueOff val="-5446558"/>
            <a:satOff val="11641"/>
            <a:lumOff val="7947"/>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529E59DB-22AE-B24C-857E-1BAE1BB3276B}">
      <dsp:nvSpPr>
        <dsp:cNvPr id="0" name=""/>
        <dsp:cNvSpPr/>
      </dsp:nvSpPr>
      <dsp:spPr>
        <a:xfrm>
          <a:off x="4355683" y="2902149"/>
          <a:ext cx="911330" cy="637901"/>
        </a:xfrm>
        <a:prstGeom prst="roundRect">
          <a:avLst>
            <a:gd name="adj" fmla="val 16670"/>
          </a:avLst>
        </a:prstGeom>
        <a:gradFill rotWithShape="0">
          <a:gsLst>
            <a:gs pos="0">
              <a:schemeClr val="accent6">
                <a:hueOff val="0"/>
                <a:satOff val="0"/>
                <a:lumOff val="0"/>
                <a:alphaOff val="0"/>
                <a:shade val="70000"/>
                <a:satMod val="150000"/>
              </a:schemeClr>
            </a:gs>
            <a:gs pos="34000">
              <a:schemeClr val="accent6">
                <a:hueOff val="0"/>
                <a:satOff val="0"/>
                <a:lumOff val="0"/>
                <a:alphaOff val="0"/>
                <a:shade val="70000"/>
                <a:satMod val="140000"/>
              </a:schemeClr>
            </a:gs>
            <a:gs pos="70000">
              <a:schemeClr val="accent6">
                <a:hueOff val="0"/>
                <a:satOff val="0"/>
                <a:lumOff val="0"/>
                <a:alphaOff val="0"/>
                <a:tint val="100000"/>
                <a:shade val="90000"/>
                <a:satMod val="140000"/>
              </a:schemeClr>
            </a:gs>
            <a:gs pos="100000">
              <a:schemeClr val="accent6">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IESG review</a:t>
          </a:r>
          <a:endParaRPr lang="en-US" sz="1100" kern="1200" dirty="0"/>
        </a:p>
      </dsp:txBody>
      <dsp:txXfrm>
        <a:off x="4386828" y="2933294"/>
        <a:ext cx="849040" cy="575611"/>
      </dsp:txXfrm>
    </dsp:sp>
    <dsp:sp modelId="{2708980B-C47F-034F-889D-790AC421D02B}">
      <dsp:nvSpPr>
        <dsp:cNvPr id="0" name=""/>
        <dsp:cNvSpPr/>
      </dsp:nvSpPr>
      <dsp:spPr>
        <a:xfrm>
          <a:off x="5267013" y="2962988"/>
          <a:ext cx="662814" cy="515580"/>
        </a:xfrm>
        <a:prstGeom prst="rect">
          <a:avLst/>
        </a:prstGeom>
        <a:noFill/>
        <a:ln>
          <a:noFill/>
        </a:ln>
        <a:effectLst/>
      </dsp:spPr>
      <dsp:style>
        <a:lnRef idx="0">
          <a:scrgbClr r="0" g="0" b="0"/>
        </a:lnRef>
        <a:fillRef idx="0">
          <a:scrgbClr r="0" g="0" b="0"/>
        </a:fillRef>
        <a:effectRef idx="0">
          <a:scrgbClr r="0" g="0" b="0"/>
        </a:effectRef>
        <a:fontRef idx="minor"/>
      </dsp:style>
    </dsp:sp>
    <dsp:sp modelId="{919DBD02-E782-F045-9CD5-FD05FCC82660}">
      <dsp:nvSpPr>
        <dsp:cNvPr id="0" name=""/>
        <dsp:cNvSpPr/>
      </dsp:nvSpPr>
      <dsp:spPr>
        <a:xfrm rot="5400000">
          <a:off x="5254700" y="4218831"/>
          <a:ext cx="541359" cy="616318"/>
        </a:xfrm>
        <a:prstGeom prst="bentUpArrow">
          <a:avLst>
            <a:gd name="adj1" fmla="val 32840"/>
            <a:gd name="adj2" fmla="val 25000"/>
            <a:gd name="adj3" fmla="val 35780"/>
          </a:avLst>
        </a:prstGeom>
        <a:solidFill>
          <a:schemeClr val="accent1">
            <a:tint val="50000"/>
            <a:hueOff val="-6808197"/>
            <a:satOff val="14551"/>
            <a:lumOff val="9934"/>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5C270AB3-EBCF-974F-959F-D5D2EE15D134}">
      <dsp:nvSpPr>
        <dsp:cNvPr id="0" name=""/>
        <dsp:cNvSpPr/>
      </dsp:nvSpPr>
      <dsp:spPr>
        <a:xfrm>
          <a:off x="5111273" y="3618723"/>
          <a:ext cx="911330" cy="637901"/>
        </a:xfrm>
        <a:prstGeom prst="roundRect">
          <a:avLst>
            <a:gd name="adj" fmla="val 1667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IANA actions</a:t>
          </a:r>
          <a:endParaRPr lang="en-US" sz="1100" kern="1200" dirty="0"/>
        </a:p>
      </dsp:txBody>
      <dsp:txXfrm>
        <a:off x="5142418" y="3649868"/>
        <a:ext cx="849040" cy="575611"/>
      </dsp:txXfrm>
    </dsp:sp>
    <dsp:sp modelId="{740694C7-B276-CC40-9543-6C908BDE344B}">
      <dsp:nvSpPr>
        <dsp:cNvPr id="0" name=""/>
        <dsp:cNvSpPr/>
      </dsp:nvSpPr>
      <dsp:spPr>
        <a:xfrm>
          <a:off x="6022603" y="3679562"/>
          <a:ext cx="662814" cy="515580"/>
        </a:xfrm>
        <a:prstGeom prst="rect">
          <a:avLst/>
        </a:prstGeom>
        <a:noFill/>
        <a:ln>
          <a:noFill/>
        </a:ln>
        <a:effectLst/>
      </dsp:spPr>
      <dsp:style>
        <a:lnRef idx="0">
          <a:scrgbClr r="0" g="0" b="0"/>
        </a:lnRef>
        <a:fillRef idx="0">
          <a:scrgbClr r="0" g="0" b="0"/>
        </a:fillRef>
        <a:effectRef idx="0">
          <a:scrgbClr r="0" g="0" b="0"/>
        </a:effectRef>
        <a:fontRef idx="minor"/>
      </dsp:style>
    </dsp:sp>
    <dsp:sp modelId="{DEC04BEC-33DC-464E-8563-DF3A751E8932}">
      <dsp:nvSpPr>
        <dsp:cNvPr id="0" name=""/>
        <dsp:cNvSpPr/>
      </dsp:nvSpPr>
      <dsp:spPr>
        <a:xfrm>
          <a:off x="5866862" y="4335297"/>
          <a:ext cx="911330" cy="637901"/>
        </a:xfrm>
        <a:prstGeom prst="roundRect">
          <a:avLst>
            <a:gd name="adj" fmla="val 1667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RFC publication</a:t>
          </a:r>
          <a:endParaRPr lang="en-US" sz="1100" kern="1200" dirty="0"/>
        </a:p>
      </dsp:txBody>
      <dsp:txXfrm>
        <a:off x="5898007" y="4366442"/>
        <a:ext cx="849040" cy="57561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40466D-D3A0-FF42-915C-B5F5272CBCE6}" type="datetimeFigureOut">
              <a:rPr lang="en-US" smtClean="0"/>
              <a:t>6/6/13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05E293-37A0-A541-91C3-B4B03A162B77}" type="slidenum">
              <a:rPr lang="en-US" smtClean="0"/>
              <a:t>‹#›</a:t>
            </a:fld>
            <a:endParaRPr lang="en-US"/>
          </a:p>
        </p:txBody>
      </p:sp>
    </p:spTree>
    <p:extLst>
      <p:ext uri="{BB962C8B-B14F-4D97-AF65-F5344CB8AC3E}">
        <p14:creationId xmlns:p14="http://schemas.microsoft.com/office/powerpoint/2010/main" val="40011787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en.wikipedia.org</a:t>
            </a:r>
            <a:r>
              <a:rPr lang="en-US" dirty="0" smtClean="0"/>
              <a:t>/wiki/</a:t>
            </a:r>
            <a:r>
              <a:rPr lang="en-US" smtClean="0"/>
              <a:t>Screw#Thread_standards</a:t>
            </a:r>
            <a:endParaRPr lang="en-US" dirty="0"/>
          </a:p>
        </p:txBody>
      </p:sp>
      <p:sp>
        <p:nvSpPr>
          <p:cNvPr id="4" name="Slide Number Placeholder 3"/>
          <p:cNvSpPr>
            <a:spLocks noGrp="1"/>
          </p:cNvSpPr>
          <p:nvPr>
            <p:ph type="sldNum" sz="quarter" idx="10"/>
          </p:nvPr>
        </p:nvSpPr>
        <p:spPr/>
        <p:txBody>
          <a:bodyPr/>
          <a:lstStyle/>
          <a:p>
            <a:fld id="{4E05E293-37A0-A541-91C3-B4B03A162B77}" type="slidenum">
              <a:rPr lang="en-US" smtClean="0"/>
              <a:t>9</a:t>
            </a:fld>
            <a:endParaRPr lang="en-US"/>
          </a:p>
        </p:txBody>
      </p:sp>
    </p:spTree>
    <p:extLst>
      <p:ext uri="{BB962C8B-B14F-4D97-AF65-F5344CB8AC3E}">
        <p14:creationId xmlns:p14="http://schemas.microsoft.com/office/powerpoint/2010/main" val="292921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www.ietf.org</a:t>
            </a:r>
            <a:r>
              <a:rPr lang="en-US" dirty="0" smtClean="0"/>
              <a:t>/</a:t>
            </a:r>
            <a:r>
              <a:rPr lang="en-US" dirty="0" err="1" smtClean="0"/>
              <a:t>iesg</a:t>
            </a:r>
            <a:r>
              <a:rPr lang="en-US" dirty="0" smtClean="0"/>
              <a:t>/statement/discuss-</a:t>
            </a:r>
            <a:r>
              <a:rPr lang="en-US" dirty="0" err="1" smtClean="0"/>
              <a:t>criteria.html</a:t>
            </a:r>
            <a:endParaRPr lang="en-US" dirty="0"/>
          </a:p>
        </p:txBody>
      </p:sp>
      <p:sp>
        <p:nvSpPr>
          <p:cNvPr id="4" name="Slide Number Placeholder 3"/>
          <p:cNvSpPr>
            <a:spLocks noGrp="1"/>
          </p:cNvSpPr>
          <p:nvPr>
            <p:ph type="sldNum" sz="quarter" idx="10"/>
          </p:nvPr>
        </p:nvSpPr>
        <p:spPr/>
        <p:txBody>
          <a:bodyPr/>
          <a:lstStyle/>
          <a:p>
            <a:fld id="{4E05E293-37A0-A541-91C3-B4B03A162B77}" type="slidenum">
              <a:rPr lang="en-US" smtClean="0"/>
              <a:t>45</a:t>
            </a:fld>
            <a:endParaRPr lang="en-US"/>
          </a:p>
        </p:txBody>
      </p:sp>
    </p:spTree>
    <p:extLst>
      <p:ext uri="{BB962C8B-B14F-4D97-AF65-F5344CB8AC3E}">
        <p14:creationId xmlns:p14="http://schemas.microsoft.com/office/powerpoint/2010/main" val="3796861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xfrm>
            <a:off x="1152525" y="693738"/>
            <a:ext cx="4554538" cy="3416300"/>
          </a:xfrm>
          <a:ln/>
        </p:spPr>
      </p:sp>
      <p:sp>
        <p:nvSpPr>
          <p:cNvPr id="70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2525" y="693738"/>
            <a:ext cx="4554538" cy="341630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
          <p:cNvSpPr>
            <a:spLocks noGrp="1" noChangeArrowheads="1"/>
          </p:cNvSpPr>
          <p:nvPr>
            <p:ph type="sldNum" sz="quarter" idx="5"/>
          </p:nvPr>
        </p:nvSpPr>
        <p:spPr>
          <a:xfrm>
            <a:off x="3884064" y="8684973"/>
            <a:ext cx="2972335" cy="457564"/>
          </a:xfrm>
          <a:prstGeom prst="rect">
            <a:avLst/>
          </a:prstGeom>
          <a:ln/>
        </p:spPr>
        <p:txBody>
          <a:bodyPr lIns="89940" tIns="44971" rIns="89940" bIns="44971"/>
          <a:lstStyle/>
          <a:p>
            <a:fld id="{035B2B21-73E0-A246-827E-4E729438AE5E}" type="slidenum">
              <a:rPr lang="en-US" altLang="ja-JP"/>
              <a:pPr/>
              <a:t>49</a:t>
            </a:fld>
            <a:endParaRPr lang="en-US" altLang="ja-JP"/>
          </a:p>
        </p:txBody>
      </p:sp>
      <p:sp>
        <p:nvSpPr>
          <p:cNvPr id="432130" name="Rectangle 2"/>
          <p:cNvSpPr>
            <a:spLocks noGrp="1" noRot="1" noChangeAspect="1" noChangeArrowheads="1" noTextEdit="1"/>
          </p:cNvSpPr>
          <p:nvPr>
            <p:ph type="sldImg"/>
          </p:nvPr>
        </p:nvSpPr>
        <p:spPr>
          <a:xfrm>
            <a:off x="1152525" y="693738"/>
            <a:ext cx="4554538" cy="3416300"/>
          </a:xfrm>
          <a:ln/>
        </p:spPr>
      </p:sp>
      <p:sp>
        <p:nvSpPr>
          <p:cNvPr id="432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2525" y="693738"/>
            <a:ext cx="4554538" cy="341630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
          <p:cNvSpPr>
            <a:spLocks noGrp="1" noChangeArrowheads="1"/>
          </p:cNvSpPr>
          <p:nvPr>
            <p:ph type="sldNum" sz="quarter" idx="5"/>
          </p:nvPr>
        </p:nvSpPr>
        <p:spPr>
          <a:xfrm>
            <a:off x="3884064" y="8684973"/>
            <a:ext cx="2972335" cy="457564"/>
          </a:xfrm>
          <a:prstGeom prst="rect">
            <a:avLst/>
          </a:prstGeom>
          <a:ln/>
        </p:spPr>
        <p:txBody>
          <a:bodyPr lIns="89940" tIns="44971" rIns="89940" bIns="44971"/>
          <a:lstStyle/>
          <a:p>
            <a:fld id="{A8884C3E-982A-A240-838F-2E828BDA78E1}" type="slidenum">
              <a:rPr lang="en-US" altLang="ja-JP"/>
              <a:pPr/>
              <a:t>53</a:t>
            </a:fld>
            <a:endParaRPr lang="en-US" altLang="ja-JP"/>
          </a:p>
        </p:txBody>
      </p:sp>
      <p:sp>
        <p:nvSpPr>
          <p:cNvPr id="433154" name="Rectangle 2"/>
          <p:cNvSpPr>
            <a:spLocks noGrp="1" noRot="1" noChangeAspect="1" noChangeArrowheads="1" noTextEdit="1"/>
          </p:cNvSpPr>
          <p:nvPr>
            <p:ph type="sldImg"/>
          </p:nvPr>
        </p:nvSpPr>
        <p:spPr>
          <a:xfrm>
            <a:off x="1152525" y="693738"/>
            <a:ext cx="4554538" cy="3416300"/>
          </a:xfrm>
          <a:ln/>
        </p:spPr>
      </p:sp>
      <p:sp>
        <p:nvSpPr>
          <p:cNvPr id="433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2525" y="693738"/>
            <a:ext cx="4554538" cy="341630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
          <p:cNvSpPr>
            <a:spLocks noGrp="1" noChangeArrowheads="1"/>
          </p:cNvSpPr>
          <p:nvPr>
            <p:ph type="sldNum" sz="quarter" idx="5"/>
          </p:nvPr>
        </p:nvSpPr>
        <p:spPr>
          <a:xfrm>
            <a:off x="3884064" y="8684973"/>
            <a:ext cx="2972335" cy="457564"/>
          </a:xfrm>
          <a:prstGeom prst="rect">
            <a:avLst/>
          </a:prstGeom>
          <a:ln/>
        </p:spPr>
        <p:txBody>
          <a:bodyPr lIns="89940" tIns="44971" rIns="89940" bIns="44971"/>
          <a:lstStyle/>
          <a:p>
            <a:fld id="{A8F91601-74AC-7D47-AAFA-32AD43A6C2F2}" type="slidenum">
              <a:rPr lang="en-US" altLang="ja-JP"/>
              <a:pPr/>
              <a:t>59</a:t>
            </a:fld>
            <a:endParaRPr lang="en-US" altLang="ja-JP"/>
          </a:p>
        </p:txBody>
      </p:sp>
      <p:sp>
        <p:nvSpPr>
          <p:cNvPr id="563202" name="Rectangle 2"/>
          <p:cNvSpPr>
            <a:spLocks noGrp="1" noRot="1" noChangeAspect="1" noChangeArrowheads="1" noTextEdit="1"/>
          </p:cNvSpPr>
          <p:nvPr>
            <p:ph type="sldImg"/>
          </p:nvPr>
        </p:nvSpPr>
        <p:spPr>
          <a:xfrm>
            <a:off x="1152525" y="693738"/>
            <a:ext cx="4554538" cy="3416300"/>
          </a:xfrm>
          <a:ln/>
        </p:spPr>
      </p:sp>
      <p:sp>
        <p:nvSpPr>
          <p:cNvPr id="563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2525" y="693738"/>
            <a:ext cx="4554538" cy="341630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
          <p:cNvSpPr>
            <a:spLocks noGrp="1" noChangeArrowheads="1"/>
          </p:cNvSpPr>
          <p:nvPr>
            <p:ph type="sldNum" sz="quarter" idx="5"/>
          </p:nvPr>
        </p:nvSpPr>
        <p:spPr>
          <a:xfrm>
            <a:off x="3884064" y="8684973"/>
            <a:ext cx="2972335" cy="457564"/>
          </a:xfrm>
          <a:prstGeom prst="rect">
            <a:avLst/>
          </a:prstGeom>
          <a:ln/>
        </p:spPr>
        <p:txBody>
          <a:bodyPr lIns="89940" tIns="44971" rIns="89940" bIns="44971"/>
          <a:lstStyle/>
          <a:p>
            <a:fld id="{E4510622-1708-BB43-9C27-52779D3F1708}" type="slidenum">
              <a:rPr lang="en-US" altLang="ja-JP"/>
              <a:pPr/>
              <a:t>62</a:t>
            </a:fld>
            <a:endParaRPr lang="en-US" altLang="ja-JP"/>
          </a:p>
        </p:txBody>
      </p:sp>
      <p:sp>
        <p:nvSpPr>
          <p:cNvPr id="434178" name="Rectangle 2"/>
          <p:cNvSpPr>
            <a:spLocks noGrp="1" noRot="1" noChangeAspect="1" noChangeArrowheads="1" noTextEdit="1"/>
          </p:cNvSpPr>
          <p:nvPr>
            <p:ph type="sldImg"/>
          </p:nvPr>
        </p:nvSpPr>
        <p:spPr>
          <a:xfrm>
            <a:off x="1152525" y="693738"/>
            <a:ext cx="4554538" cy="3416300"/>
          </a:xfrm>
          <a:ln/>
        </p:spPr>
      </p:sp>
      <p:sp>
        <p:nvSpPr>
          <p:cNvPr id="434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www.ustr.gov</a:t>
            </a:r>
            <a:r>
              <a:rPr lang="en-US" dirty="0" smtClean="0"/>
              <a:t>/sites/default/files/uploads/reports/2009/NTE/asset_upload_file868_15464.pdf</a:t>
            </a:r>
            <a:endParaRPr lang="en-US" dirty="0"/>
          </a:p>
        </p:txBody>
      </p:sp>
      <p:sp>
        <p:nvSpPr>
          <p:cNvPr id="4" name="Slide Number Placeholder 3"/>
          <p:cNvSpPr>
            <a:spLocks noGrp="1"/>
          </p:cNvSpPr>
          <p:nvPr>
            <p:ph type="sldNum" sz="quarter" idx="10"/>
          </p:nvPr>
        </p:nvSpPr>
        <p:spPr/>
        <p:txBody>
          <a:bodyPr/>
          <a:lstStyle/>
          <a:p>
            <a:fld id="{4E05E293-37A0-A541-91C3-B4B03A162B77}" type="slidenum">
              <a:rPr lang="en-US" smtClean="0"/>
              <a:t>16</a:t>
            </a:fld>
            <a:endParaRPr lang="en-US"/>
          </a:p>
        </p:txBody>
      </p:sp>
    </p:spTree>
    <p:extLst>
      <p:ext uri="{BB962C8B-B14F-4D97-AF65-F5344CB8AC3E}">
        <p14:creationId xmlns:p14="http://schemas.microsoft.com/office/powerpoint/2010/main" val="3775496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2525" y="693738"/>
            <a:ext cx="4554538" cy="341630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
          <p:cNvSpPr>
            <a:spLocks noGrp="1" noChangeArrowheads="1"/>
          </p:cNvSpPr>
          <p:nvPr>
            <p:ph type="sldNum" sz="quarter" idx="5"/>
          </p:nvPr>
        </p:nvSpPr>
        <p:spPr>
          <a:xfrm>
            <a:off x="3884064" y="8684973"/>
            <a:ext cx="2972335" cy="457564"/>
          </a:xfrm>
          <a:prstGeom prst="rect">
            <a:avLst/>
          </a:prstGeom>
          <a:ln/>
        </p:spPr>
        <p:txBody>
          <a:bodyPr lIns="89940" tIns="44971" rIns="89940" bIns="44971"/>
          <a:lstStyle/>
          <a:p>
            <a:fld id="{436C5CE2-39CE-5F4F-A014-641E9A9D19E2}" type="slidenum">
              <a:rPr lang="en-US" altLang="ja-JP"/>
              <a:pPr/>
              <a:t>64</a:t>
            </a:fld>
            <a:endParaRPr lang="en-US" altLang="ja-JP"/>
          </a:p>
        </p:txBody>
      </p:sp>
      <p:sp>
        <p:nvSpPr>
          <p:cNvPr id="363522" name="Rectangle 2"/>
          <p:cNvSpPr>
            <a:spLocks noGrp="1" noRot="1" noChangeAspect="1" noChangeArrowheads="1"/>
          </p:cNvSpPr>
          <p:nvPr>
            <p:ph type="sldImg"/>
          </p:nvPr>
        </p:nvSpPr>
        <p:spPr bwMode="auto">
          <a:xfrm>
            <a:off x="1143000" y="684213"/>
            <a:ext cx="4572000" cy="3429000"/>
          </a:xfrm>
          <a:prstGeom prst="rect">
            <a:avLst/>
          </a:prstGeom>
          <a:solidFill>
            <a:srgbClr val="FFFFFF"/>
          </a:solidFill>
          <a:ln>
            <a:solidFill>
              <a:srgbClr val="000000"/>
            </a:solidFill>
            <a:miter lim="800000"/>
            <a:headEnd/>
            <a:tailEnd/>
          </a:ln>
        </p:spPr>
      </p:sp>
      <p:sp>
        <p:nvSpPr>
          <p:cNvPr id="363523" name="Rectangle 3"/>
          <p:cNvSpPr>
            <a:spLocks noGrp="1" noChangeArrowheads="1"/>
          </p:cNvSpPr>
          <p:nvPr>
            <p:ph type="body" idx="1"/>
          </p:nvPr>
        </p:nvSpPr>
        <p:spPr bwMode="auto">
          <a:xfrm>
            <a:off x="914937" y="4343219"/>
            <a:ext cx="5028132" cy="4115164"/>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
          <p:cNvSpPr>
            <a:spLocks noGrp="1" noChangeArrowheads="1"/>
          </p:cNvSpPr>
          <p:nvPr>
            <p:ph type="sldNum" sz="quarter" idx="5"/>
          </p:nvPr>
        </p:nvSpPr>
        <p:spPr>
          <a:xfrm>
            <a:off x="3884064" y="8684973"/>
            <a:ext cx="2972335" cy="457564"/>
          </a:xfrm>
          <a:prstGeom prst="rect">
            <a:avLst/>
          </a:prstGeom>
          <a:ln/>
        </p:spPr>
        <p:txBody>
          <a:bodyPr lIns="89940" tIns="44971" rIns="89940" bIns="44971"/>
          <a:lstStyle/>
          <a:p>
            <a:fld id="{A040082B-207C-A847-9432-9DF0B596B731}" type="slidenum">
              <a:rPr lang="en-US" altLang="ja-JP"/>
              <a:pPr/>
              <a:t>65</a:t>
            </a:fld>
            <a:endParaRPr lang="en-US" altLang="ja-JP"/>
          </a:p>
        </p:txBody>
      </p:sp>
      <p:sp>
        <p:nvSpPr>
          <p:cNvPr id="365570" name="Rectangle 2"/>
          <p:cNvSpPr>
            <a:spLocks noGrp="1" noRot="1" noChangeAspect="1" noChangeArrowheads="1"/>
          </p:cNvSpPr>
          <p:nvPr>
            <p:ph type="sldImg"/>
          </p:nvPr>
        </p:nvSpPr>
        <p:spPr bwMode="auto">
          <a:xfrm>
            <a:off x="1143000" y="684213"/>
            <a:ext cx="4572000" cy="3429000"/>
          </a:xfrm>
          <a:prstGeom prst="rect">
            <a:avLst/>
          </a:prstGeom>
          <a:solidFill>
            <a:srgbClr val="FFFFFF"/>
          </a:solidFill>
          <a:ln>
            <a:solidFill>
              <a:srgbClr val="000000"/>
            </a:solidFill>
            <a:miter lim="800000"/>
            <a:headEnd/>
            <a:tailEnd/>
          </a:ln>
        </p:spPr>
      </p:sp>
      <p:sp>
        <p:nvSpPr>
          <p:cNvPr id="365571" name="Rectangle 3"/>
          <p:cNvSpPr>
            <a:spLocks noGrp="1" noChangeArrowheads="1"/>
          </p:cNvSpPr>
          <p:nvPr>
            <p:ph type="body" idx="1"/>
          </p:nvPr>
        </p:nvSpPr>
        <p:spPr bwMode="auto">
          <a:xfrm>
            <a:off x="914937" y="4343219"/>
            <a:ext cx="5028132" cy="4115164"/>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
          <p:cNvSpPr>
            <a:spLocks noGrp="1" noChangeArrowheads="1"/>
          </p:cNvSpPr>
          <p:nvPr>
            <p:ph type="sldNum" sz="quarter" idx="5"/>
          </p:nvPr>
        </p:nvSpPr>
        <p:spPr>
          <a:xfrm>
            <a:off x="3884064" y="8684973"/>
            <a:ext cx="2972335" cy="457564"/>
          </a:xfrm>
          <a:prstGeom prst="rect">
            <a:avLst/>
          </a:prstGeom>
          <a:ln/>
        </p:spPr>
        <p:txBody>
          <a:bodyPr lIns="89940" tIns="44971" rIns="89940" bIns="44971"/>
          <a:lstStyle/>
          <a:p>
            <a:fld id="{39144B49-BBD4-FB4A-A415-EE6967F3DA5C}" type="slidenum">
              <a:rPr lang="en-US" altLang="ja-JP"/>
              <a:pPr/>
              <a:t>66</a:t>
            </a:fld>
            <a:endParaRPr lang="en-US" altLang="ja-JP"/>
          </a:p>
        </p:txBody>
      </p:sp>
      <p:sp>
        <p:nvSpPr>
          <p:cNvPr id="367618" name="Rectangle 2"/>
          <p:cNvSpPr>
            <a:spLocks noGrp="1" noRot="1" noChangeAspect="1" noChangeArrowheads="1"/>
          </p:cNvSpPr>
          <p:nvPr>
            <p:ph type="sldImg"/>
          </p:nvPr>
        </p:nvSpPr>
        <p:spPr bwMode="auto">
          <a:xfrm>
            <a:off x="1143000" y="684213"/>
            <a:ext cx="4572000" cy="3429000"/>
          </a:xfrm>
          <a:prstGeom prst="rect">
            <a:avLst/>
          </a:prstGeom>
          <a:solidFill>
            <a:srgbClr val="FFFFFF"/>
          </a:solidFill>
          <a:ln>
            <a:solidFill>
              <a:srgbClr val="000000"/>
            </a:solidFill>
            <a:miter lim="800000"/>
            <a:headEnd/>
            <a:tailEnd/>
          </a:ln>
        </p:spPr>
      </p:sp>
      <p:sp>
        <p:nvSpPr>
          <p:cNvPr id="367619" name="Rectangle 3"/>
          <p:cNvSpPr>
            <a:spLocks noGrp="1" noChangeArrowheads="1"/>
          </p:cNvSpPr>
          <p:nvPr>
            <p:ph type="body" idx="1"/>
          </p:nvPr>
        </p:nvSpPr>
        <p:spPr bwMode="auto">
          <a:xfrm>
            <a:off x="914937" y="4343219"/>
            <a:ext cx="5028132" cy="4115164"/>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
          <p:cNvSpPr>
            <a:spLocks noGrp="1" noChangeArrowheads="1"/>
          </p:cNvSpPr>
          <p:nvPr>
            <p:ph type="sldNum" sz="quarter" idx="5"/>
          </p:nvPr>
        </p:nvSpPr>
        <p:spPr>
          <a:xfrm>
            <a:off x="3884064" y="8684973"/>
            <a:ext cx="2972335" cy="457564"/>
          </a:xfrm>
          <a:prstGeom prst="rect">
            <a:avLst/>
          </a:prstGeom>
          <a:ln/>
        </p:spPr>
        <p:txBody>
          <a:bodyPr lIns="89940" tIns="44971" rIns="89940" bIns="44971"/>
          <a:lstStyle/>
          <a:p>
            <a:fld id="{39144B49-BBD4-FB4A-A415-EE6967F3DA5C}" type="slidenum">
              <a:rPr lang="en-US" altLang="ja-JP"/>
              <a:pPr/>
              <a:t>67</a:t>
            </a:fld>
            <a:endParaRPr lang="en-US" altLang="ja-JP"/>
          </a:p>
        </p:txBody>
      </p:sp>
      <p:sp>
        <p:nvSpPr>
          <p:cNvPr id="367618" name="Rectangle 2"/>
          <p:cNvSpPr>
            <a:spLocks noGrp="1" noRot="1" noChangeAspect="1" noChangeArrowheads="1"/>
          </p:cNvSpPr>
          <p:nvPr>
            <p:ph type="sldImg"/>
          </p:nvPr>
        </p:nvSpPr>
        <p:spPr bwMode="auto">
          <a:xfrm>
            <a:off x="1143000" y="684213"/>
            <a:ext cx="4572000" cy="3429000"/>
          </a:xfrm>
          <a:prstGeom prst="rect">
            <a:avLst/>
          </a:prstGeom>
          <a:solidFill>
            <a:srgbClr val="FFFFFF"/>
          </a:solidFill>
          <a:ln>
            <a:solidFill>
              <a:srgbClr val="000000"/>
            </a:solidFill>
            <a:miter lim="800000"/>
            <a:headEnd/>
            <a:tailEnd/>
          </a:ln>
        </p:spPr>
      </p:sp>
      <p:sp>
        <p:nvSpPr>
          <p:cNvPr id="367619" name="Rectangle 3"/>
          <p:cNvSpPr>
            <a:spLocks noGrp="1" noChangeArrowheads="1"/>
          </p:cNvSpPr>
          <p:nvPr>
            <p:ph type="body" idx="1"/>
          </p:nvPr>
        </p:nvSpPr>
        <p:spPr bwMode="auto">
          <a:xfrm>
            <a:off x="914937" y="4343219"/>
            <a:ext cx="5028132" cy="4115164"/>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
          <p:cNvSpPr>
            <a:spLocks noGrp="1" noChangeArrowheads="1"/>
          </p:cNvSpPr>
          <p:nvPr>
            <p:ph type="sldNum" sz="quarter" idx="5"/>
          </p:nvPr>
        </p:nvSpPr>
        <p:spPr>
          <a:xfrm>
            <a:off x="3884064" y="8684973"/>
            <a:ext cx="2972335" cy="457564"/>
          </a:xfrm>
          <a:prstGeom prst="rect">
            <a:avLst/>
          </a:prstGeom>
          <a:ln/>
        </p:spPr>
        <p:txBody>
          <a:bodyPr lIns="89940" tIns="44971" rIns="89940" bIns="44971"/>
          <a:lstStyle/>
          <a:p>
            <a:fld id="{39144B49-BBD4-FB4A-A415-EE6967F3DA5C}" type="slidenum">
              <a:rPr lang="en-US" altLang="ja-JP"/>
              <a:pPr/>
              <a:t>68</a:t>
            </a:fld>
            <a:endParaRPr lang="en-US" altLang="ja-JP"/>
          </a:p>
        </p:txBody>
      </p:sp>
      <p:sp>
        <p:nvSpPr>
          <p:cNvPr id="367618" name="Rectangle 2"/>
          <p:cNvSpPr>
            <a:spLocks noGrp="1" noRot="1" noChangeAspect="1" noChangeArrowheads="1"/>
          </p:cNvSpPr>
          <p:nvPr>
            <p:ph type="sldImg"/>
          </p:nvPr>
        </p:nvSpPr>
        <p:spPr bwMode="auto">
          <a:xfrm>
            <a:off x="1143000" y="684213"/>
            <a:ext cx="4572000" cy="3429000"/>
          </a:xfrm>
          <a:prstGeom prst="rect">
            <a:avLst/>
          </a:prstGeom>
          <a:solidFill>
            <a:srgbClr val="FFFFFF"/>
          </a:solidFill>
          <a:ln>
            <a:solidFill>
              <a:srgbClr val="000000"/>
            </a:solidFill>
            <a:miter lim="800000"/>
            <a:headEnd/>
            <a:tailEnd/>
          </a:ln>
        </p:spPr>
      </p:sp>
      <p:sp>
        <p:nvSpPr>
          <p:cNvPr id="367619" name="Rectangle 3"/>
          <p:cNvSpPr>
            <a:spLocks noGrp="1" noChangeArrowheads="1"/>
          </p:cNvSpPr>
          <p:nvPr>
            <p:ph type="body" idx="1"/>
          </p:nvPr>
        </p:nvSpPr>
        <p:spPr bwMode="auto">
          <a:xfrm>
            <a:off x="914937" y="4343219"/>
            <a:ext cx="5028132" cy="4115164"/>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
          <p:cNvSpPr>
            <a:spLocks noGrp="1" noChangeArrowheads="1"/>
          </p:cNvSpPr>
          <p:nvPr>
            <p:ph type="sldNum" sz="quarter" idx="5"/>
          </p:nvPr>
        </p:nvSpPr>
        <p:spPr>
          <a:xfrm>
            <a:off x="3884064" y="8684973"/>
            <a:ext cx="2972335" cy="457564"/>
          </a:xfrm>
          <a:prstGeom prst="rect">
            <a:avLst/>
          </a:prstGeom>
          <a:ln/>
        </p:spPr>
        <p:txBody>
          <a:bodyPr lIns="89940" tIns="44971" rIns="89940" bIns="44971"/>
          <a:lstStyle/>
          <a:p>
            <a:fld id="{39144B49-BBD4-FB4A-A415-EE6967F3DA5C}" type="slidenum">
              <a:rPr lang="en-US" altLang="ja-JP"/>
              <a:pPr/>
              <a:t>69</a:t>
            </a:fld>
            <a:endParaRPr lang="en-US" altLang="ja-JP"/>
          </a:p>
        </p:txBody>
      </p:sp>
      <p:sp>
        <p:nvSpPr>
          <p:cNvPr id="367618" name="Rectangle 2"/>
          <p:cNvSpPr>
            <a:spLocks noGrp="1" noRot="1" noChangeAspect="1" noChangeArrowheads="1"/>
          </p:cNvSpPr>
          <p:nvPr>
            <p:ph type="sldImg"/>
          </p:nvPr>
        </p:nvSpPr>
        <p:spPr bwMode="auto">
          <a:xfrm>
            <a:off x="1143000" y="684213"/>
            <a:ext cx="4572000" cy="3429000"/>
          </a:xfrm>
          <a:prstGeom prst="rect">
            <a:avLst/>
          </a:prstGeom>
          <a:solidFill>
            <a:srgbClr val="FFFFFF"/>
          </a:solidFill>
          <a:ln>
            <a:solidFill>
              <a:srgbClr val="000000"/>
            </a:solidFill>
            <a:miter lim="800000"/>
            <a:headEnd/>
            <a:tailEnd/>
          </a:ln>
        </p:spPr>
      </p:sp>
      <p:sp>
        <p:nvSpPr>
          <p:cNvPr id="367619" name="Rectangle 3"/>
          <p:cNvSpPr>
            <a:spLocks noGrp="1" noChangeArrowheads="1"/>
          </p:cNvSpPr>
          <p:nvPr>
            <p:ph type="body" idx="1"/>
          </p:nvPr>
        </p:nvSpPr>
        <p:spPr bwMode="auto">
          <a:xfrm>
            <a:off x="914937" y="4343219"/>
            <a:ext cx="5028132" cy="4115164"/>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2525" y="693738"/>
            <a:ext cx="4554538" cy="341630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2525" y="693738"/>
            <a:ext cx="4554538" cy="341630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2525" y="693738"/>
            <a:ext cx="4554538" cy="341630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www.arussell.org</a:t>
            </a:r>
            <a:r>
              <a:rPr lang="en-US" dirty="0" smtClean="0"/>
              <a:t>/papers/2006Vol5Prt1_13.pdf</a:t>
            </a:r>
          </a:p>
          <a:p>
            <a:r>
              <a:rPr lang="en-US" dirty="0" smtClean="0"/>
              <a:t>http://</a:t>
            </a:r>
            <a:r>
              <a:rPr lang="en-US" dirty="0" err="1" smtClean="0"/>
              <a:t>www.cybertelecom.org</a:t>
            </a:r>
            <a:r>
              <a:rPr lang="en-US" dirty="0" smtClean="0"/>
              <a:t>/library/</a:t>
            </a:r>
            <a:r>
              <a:rPr lang="en-US" dirty="0" err="1" smtClean="0"/>
              <a:t>hushaphone.htm</a:t>
            </a:r>
            <a:endParaRPr lang="en-US" dirty="0" smtClean="0"/>
          </a:p>
          <a:p>
            <a:r>
              <a:rPr lang="en-US" dirty="0" smtClean="0"/>
              <a:t>http://</a:t>
            </a:r>
            <a:r>
              <a:rPr lang="en-US" dirty="0" err="1" smtClean="0"/>
              <a:t>arstechnica.com</a:t>
            </a:r>
            <a:r>
              <a:rPr lang="en-US" dirty="0" smtClean="0"/>
              <a:t>/tech-policy/news/2008/06/carterfone-40-years.ars</a:t>
            </a:r>
          </a:p>
          <a:p>
            <a:endParaRPr lang="en-US" b="1" dirty="0"/>
          </a:p>
        </p:txBody>
      </p:sp>
      <p:sp>
        <p:nvSpPr>
          <p:cNvPr id="4" name="Slide Number Placeholder 3"/>
          <p:cNvSpPr>
            <a:spLocks noGrp="1"/>
          </p:cNvSpPr>
          <p:nvPr>
            <p:ph type="sldNum" sz="quarter" idx="10"/>
          </p:nvPr>
        </p:nvSpPr>
        <p:spPr/>
        <p:txBody>
          <a:bodyPr/>
          <a:lstStyle/>
          <a:p>
            <a:fld id="{4E05E293-37A0-A541-91C3-B4B03A162B77}" type="slidenum">
              <a:rPr lang="en-US" smtClean="0"/>
              <a:t>20</a:t>
            </a:fld>
            <a:endParaRPr lang="en-US"/>
          </a:p>
        </p:txBody>
      </p:sp>
    </p:spTree>
    <p:extLst>
      <p:ext uri="{BB962C8B-B14F-4D97-AF65-F5344CB8AC3E}">
        <p14:creationId xmlns:p14="http://schemas.microsoft.com/office/powerpoint/2010/main" val="1987779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www.whitehouse.gov</a:t>
            </a:r>
            <a:r>
              <a:rPr lang="en-US" dirty="0" smtClean="0"/>
              <a:t>/</a:t>
            </a:r>
            <a:r>
              <a:rPr lang="en-US" dirty="0" err="1" smtClean="0"/>
              <a:t>omb</a:t>
            </a:r>
            <a:r>
              <a:rPr lang="en-US" dirty="0" smtClean="0"/>
              <a:t>/circulars_a119</a:t>
            </a:r>
            <a:endParaRPr lang="en-US" dirty="0"/>
          </a:p>
        </p:txBody>
      </p:sp>
      <p:sp>
        <p:nvSpPr>
          <p:cNvPr id="4" name="Slide Number Placeholder 3"/>
          <p:cNvSpPr>
            <a:spLocks noGrp="1"/>
          </p:cNvSpPr>
          <p:nvPr>
            <p:ph type="sldNum" sz="quarter" idx="10"/>
          </p:nvPr>
        </p:nvSpPr>
        <p:spPr/>
        <p:txBody>
          <a:bodyPr/>
          <a:lstStyle/>
          <a:p>
            <a:fld id="{4E05E293-37A0-A541-91C3-B4B03A162B77}" type="slidenum">
              <a:rPr lang="en-US" smtClean="0"/>
              <a:t>28</a:t>
            </a:fld>
            <a:endParaRPr lang="en-US"/>
          </a:p>
        </p:txBody>
      </p:sp>
    </p:spTree>
    <p:extLst>
      <p:ext uri="{BB962C8B-B14F-4D97-AF65-F5344CB8AC3E}">
        <p14:creationId xmlns:p14="http://schemas.microsoft.com/office/powerpoint/2010/main" val="64630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www.ansi.org</a:t>
            </a:r>
            <a:r>
              <a:rPr lang="en-US" dirty="0" smtClean="0"/>
              <a:t>/</a:t>
            </a:r>
            <a:r>
              <a:rPr lang="en-US" dirty="0" err="1" smtClean="0"/>
              <a:t>news_publications</a:t>
            </a:r>
            <a:r>
              <a:rPr lang="en-US" dirty="0" smtClean="0"/>
              <a:t>/</a:t>
            </a:r>
            <a:r>
              <a:rPr lang="en-US" dirty="0" err="1" smtClean="0"/>
              <a:t>other_documents</a:t>
            </a:r>
            <a:r>
              <a:rPr lang="en-US" dirty="0" smtClean="0"/>
              <a:t>/</a:t>
            </a:r>
            <a:r>
              <a:rPr lang="en-US" dirty="0" err="1" smtClean="0"/>
              <a:t>other_doc.aspx?menuid</a:t>
            </a:r>
            <a:r>
              <a:rPr lang="en-US" dirty="0" smtClean="0"/>
              <a:t>=7#Definition</a:t>
            </a:r>
            <a:endParaRPr lang="en-US" dirty="0"/>
          </a:p>
        </p:txBody>
      </p:sp>
      <p:sp>
        <p:nvSpPr>
          <p:cNvPr id="4" name="Slide Number Placeholder 3"/>
          <p:cNvSpPr>
            <a:spLocks noGrp="1"/>
          </p:cNvSpPr>
          <p:nvPr>
            <p:ph type="sldNum" sz="quarter" idx="10"/>
          </p:nvPr>
        </p:nvSpPr>
        <p:spPr/>
        <p:txBody>
          <a:bodyPr/>
          <a:lstStyle/>
          <a:p>
            <a:fld id="{4E05E293-37A0-A541-91C3-B4B03A162B77}" type="slidenum">
              <a:rPr lang="en-US" smtClean="0"/>
              <a:t>32</a:t>
            </a:fld>
            <a:endParaRPr lang="en-US"/>
          </a:p>
        </p:txBody>
      </p:sp>
    </p:spTree>
    <p:extLst>
      <p:ext uri="{BB962C8B-B14F-4D97-AF65-F5344CB8AC3E}">
        <p14:creationId xmlns:p14="http://schemas.microsoft.com/office/powerpoint/2010/main" val="2768939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www.idownloadblog.com</a:t>
            </a:r>
            <a:r>
              <a:rPr lang="en-US" dirty="0" smtClean="0"/>
              <a:t>/2011/07/17/patent-troll-2/</a:t>
            </a:r>
          </a:p>
          <a:p>
            <a:r>
              <a:rPr lang="en-US" dirty="0" smtClean="0"/>
              <a:t>http://</a:t>
            </a:r>
            <a:r>
              <a:rPr lang="en-US" dirty="0" err="1" smtClean="0"/>
              <a:t>en.wikipedia.org</a:t>
            </a:r>
            <a:r>
              <a:rPr lang="en-US" dirty="0" smtClean="0"/>
              <a:t>/wiki/Rambus</a:t>
            </a:r>
            <a:endParaRPr lang="en-US" dirty="0"/>
          </a:p>
        </p:txBody>
      </p:sp>
      <p:sp>
        <p:nvSpPr>
          <p:cNvPr id="4" name="Slide Number Placeholder 3"/>
          <p:cNvSpPr>
            <a:spLocks noGrp="1"/>
          </p:cNvSpPr>
          <p:nvPr>
            <p:ph type="sldNum" sz="quarter" idx="10"/>
          </p:nvPr>
        </p:nvSpPr>
        <p:spPr/>
        <p:txBody>
          <a:bodyPr/>
          <a:lstStyle/>
          <a:p>
            <a:fld id="{4E05E293-37A0-A541-91C3-B4B03A162B77}" type="slidenum">
              <a:rPr lang="en-US" smtClean="0"/>
              <a:t>34</a:t>
            </a:fld>
            <a:endParaRPr lang="en-US"/>
          </a:p>
        </p:txBody>
      </p:sp>
    </p:spTree>
    <p:extLst>
      <p:ext uri="{BB962C8B-B14F-4D97-AF65-F5344CB8AC3E}">
        <p14:creationId xmlns:p14="http://schemas.microsoft.com/office/powerpoint/2010/main" val="928233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http://www.w3.org/Consortium/Patent-Policy-20040205/</a:t>
            </a:r>
          </a:p>
          <a:p>
            <a:r>
              <a:rPr lang="en-US" dirty="0" smtClean="0"/>
              <a:t>http://</a:t>
            </a:r>
            <a:r>
              <a:rPr lang="en-US" dirty="0" err="1" smtClean="0"/>
              <a:t>www.zdnet.com</a:t>
            </a:r>
            <a:r>
              <a:rPr lang="en-US" dirty="0" smtClean="0"/>
              <a:t>/blog/</a:t>
            </a:r>
            <a:r>
              <a:rPr lang="en-US" dirty="0" err="1" smtClean="0"/>
              <a:t>bott</a:t>
            </a:r>
            <a:r>
              <a:rPr lang="en-US" dirty="0" smtClean="0"/>
              <a:t>/a-closer-look-at-the-costs-and-fine-print-of-h264-licenses/2884?pg=2</a:t>
            </a:r>
            <a:endParaRPr lang="en-US" dirty="0"/>
          </a:p>
        </p:txBody>
      </p:sp>
      <p:sp>
        <p:nvSpPr>
          <p:cNvPr id="4" name="Slide Number Placeholder 3"/>
          <p:cNvSpPr>
            <a:spLocks noGrp="1"/>
          </p:cNvSpPr>
          <p:nvPr>
            <p:ph type="sldNum" sz="quarter" idx="10"/>
          </p:nvPr>
        </p:nvSpPr>
        <p:spPr/>
        <p:txBody>
          <a:bodyPr/>
          <a:lstStyle/>
          <a:p>
            <a:fld id="{4E05E293-37A0-A541-91C3-B4B03A162B77}" type="slidenum">
              <a:rPr lang="en-US" smtClean="0"/>
              <a:t>35</a:t>
            </a:fld>
            <a:endParaRPr lang="en-US"/>
          </a:p>
        </p:txBody>
      </p:sp>
    </p:spTree>
    <p:extLst>
      <p:ext uri="{BB962C8B-B14F-4D97-AF65-F5344CB8AC3E}">
        <p14:creationId xmlns:p14="http://schemas.microsoft.com/office/powerpoint/2010/main" val="513363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www.mondaq.com</a:t>
            </a:r>
            <a:r>
              <a:rPr lang="en-US" dirty="0" smtClean="0"/>
              <a:t>/</a:t>
            </a:r>
            <a:r>
              <a:rPr lang="en-US" dirty="0" err="1" smtClean="0"/>
              <a:t>unitedstates</a:t>
            </a:r>
            <a:r>
              <a:rPr lang="en-US" dirty="0" smtClean="0"/>
              <a:t>/x/243154/Patent/</a:t>
            </a:r>
            <a:r>
              <a:rPr lang="en-US" dirty="0" err="1" smtClean="0"/>
              <a:t>Court+Determines+RAND+Rate+For+StandardEssential+Patents</a:t>
            </a:r>
            <a:endParaRPr lang="en-US" dirty="0"/>
          </a:p>
        </p:txBody>
      </p:sp>
      <p:sp>
        <p:nvSpPr>
          <p:cNvPr id="4" name="Slide Number Placeholder 3"/>
          <p:cNvSpPr>
            <a:spLocks noGrp="1"/>
          </p:cNvSpPr>
          <p:nvPr>
            <p:ph type="sldNum" sz="quarter" idx="10"/>
          </p:nvPr>
        </p:nvSpPr>
        <p:spPr/>
        <p:txBody>
          <a:bodyPr/>
          <a:lstStyle/>
          <a:p>
            <a:fld id="{4E05E293-37A0-A541-91C3-B4B03A162B77}" type="slidenum">
              <a:rPr lang="en-US" smtClean="0"/>
              <a:t>36</a:t>
            </a:fld>
            <a:endParaRPr lang="en-US"/>
          </a:p>
        </p:txBody>
      </p:sp>
    </p:spTree>
    <p:extLst>
      <p:ext uri="{BB962C8B-B14F-4D97-AF65-F5344CB8AC3E}">
        <p14:creationId xmlns:p14="http://schemas.microsoft.com/office/powerpoint/2010/main" val="4271992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standards.ieee.org</a:t>
            </a:r>
            <a:r>
              <a:rPr lang="en-US" dirty="0" smtClean="0"/>
              <a:t>/develop/</a:t>
            </a:r>
            <a:r>
              <a:rPr lang="en-US" dirty="0" err="1" smtClean="0"/>
              <a:t>balloting.html</a:t>
            </a:r>
            <a:endParaRPr lang="en-US" dirty="0"/>
          </a:p>
        </p:txBody>
      </p:sp>
      <p:sp>
        <p:nvSpPr>
          <p:cNvPr id="4" name="Slide Number Placeholder 3"/>
          <p:cNvSpPr>
            <a:spLocks noGrp="1"/>
          </p:cNvSpPr>
          <p:nvPr>
            <p:ph type="sldNum" sz="quarter" idx="10"/>
          </p:nvPr>
        </p:nvSpPr>
        <p:spPr/>
        <p:txBody>
          <a:bodyPr/>
          <a:lstStyle/>
          <a:p>
            <a:fld id="{4E05E293-37A0-A541-91C3-B4B03A162B77}" type="slidenum">
              <a:rPr lang="en-US" smtClean="0"/>
              <a:t>44</a:t>
            </a:fld>
            <a:endParaRPr lang="en-US"/>
          </a:p>
        </p:txBody>
      </p:sp>
    </p:spTree>
    <p:extLst>
      <p:ext uri="{BB962C8B-B14F-4D97-AF65-F5344CB8AC3E}">
        <p14:creationId xmlns:p14="http://schemas.microsoft.com/office/powerpoint/2010/main" val="2285644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Slide Number Placeholder 5"/>
          <p:cNvSpPr>
            <a:spLocks noGrp="1"/>
          </p:cNvSpPr>
          <p:nvPr>
            <p:ph type="sldNum" sz="quarter" idx="10"/>
          </p:nvPr>
        </p:nvSpPr>
        <p:spPr/>
        <p:txBody>
          <a:bodyPr/>
          <a:lstStyle>
            <a:lvl1pPr>
              <a:defRPr/>
            </a:lvl1pPr>
          </a:lstStyle>
          <a:p>
            <a:fld id="{07C723E9-AFD3-214F-ABE0-6609DE9B7127}"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12786371"/>
      </p:ext>
    </p:extLst>
  </p:cSld>
  <p:clrMapOvr>
    <a:masterClrMapping/>
  </p:clrMapOvr>
  <p:transition xmlns:p14="http://schemas.microsoft.com/office/powerpoint/2010/mai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5"/>
          <p:cNvSpPr>
            <a:spLocks noGrp="1"/>
          </p:cNvSpPr>
          <p:nvPr>
            <p:ph type="sldNum" sz="quarter" idx="10"/>
          </p:nvPr>
        </p:nvSpPr>
        <p:spPr/>
        <p:txBody>
          <a:bodyPr/>
          <a:lstStyle>
            <a:lvl1pPr>
              <a:defRPr/>
            </a:lvl1pPr>
          </a:lstStyle>
          <a:p>
            <a:fld id="{98CF0D29-0A62-234C-9870-06C607A38CFE}"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808143860"/>
      </p:ext>
    </p:extLst>
  </p:cSld>
  <p:clrMapOvr>
    <a:masterClrMapping/>
  </p:clrMapOvr>
  <p:transition xmlns:p14="http://schemas.microsoft.com/office/powerpoint/2010/mai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77038" y="228600"/>
            <a:ext cx="2097087" cy="60563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82600" y="228600"/>
            <a:ext cx="6142038" cy="60563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5"/>
          <p:cNvSpPr>
            <a:spLocks noGrp="1"/>
          </p:cNvSpPr>
          <p:nvPr>
            <p:ph type="sldNum" sz="quarter" idx="10"/>
          </p:nvPr>
        </p:nvSpPr>
        <p:spPr/>
        <p:txBody>
          <a:bodyPr/>
          <a:lstStyle>
            <a:lvl1pPr>
              <a:defRPr/>
            </a:lvl1pPr>
          </a:lstStyle>
          <a:p>
            <a:fld id="{41636025-E9B1-A04A-8272-3452C3CF6109}"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513482965"/>
      </p:ext>
    </p:extLst>
  </p:cSld>
  <p:clrMapOvr>
    <a:masterClrMapping/>
  </p:clrMapOvr>
  <p:transition xmlns:p14="http://schemas.microsoft.com/office/powerpoint/2010/mai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82600" y="228600"/>
            <a:ext cx="6834188" cy="11430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485775" y="1454150"/>
            <a:ext cx="8388350" cy="4830763"/>
          </a:xfrm>
        </p:spPr>
        <p:txBody>
          <a:bodyPr/>
          <a:lstStyle/>
          <a:p>
            <a:pPr lvl="0"/>
            <a:endParaRPr lang="en-GB" noProof="0" dirty="0" smtClean="0"/>
          </a:p>
        </p:txBody>
      </p:sp>
      <p:sp>
        <p:nvSpPr>
          <p:cNvPr id="4" name="Slide Number Placeholder 5"/>
          <p:cNvSpPr>
            <a:spLocks noGrp="1"/>
          </p:cNvSpPr>
          <p:nvPr>
            <p:ph type="sldNum" sz="quarter" idx="10"/>
          </p:nvPr>
        </p:nvSpPr>
        <p:spPr/>
        <p:txBody>
          <a:bodyPr/>
          <a:lstStyle>
            <a:lvl1pPr>
              <a:defRPr/>
            </a:lvl1pPr>
          </a:lstStyle>
          <a:p>
            <a:fld id="{DD0B366C-4366-CF49-B657-431BC28A483B}"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232264261"/>
      </p:ext>
    </p:extLst>
  </p:cSld>
  <p:clrMapOvr>
    <a:masterClrMapping/>
  </p:clrMapOvr>
  <p:transition xmlns:p14="http://schemas.microsoft.com/office/powerpoint/2010/mai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F129357-55B9-A448-BA5C-D4B6A33595B9}" type="datetimeFigureOut">
              <a:rPr lang="en-US" smtClean="0"/>
              <a:pPr/>
              <a:t>6/6/13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8A5398-66DF-7C49-8D36-F711AC5675DD}"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129357-55B9-A448-BA5C-D4B6A33595B9}" type="datetimeFigureOut">
              <a:rPr lang="en-US" smtClean="0"/>
              <a:pPr/>
              <a:t>6/6/13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8A5398-66DF-7C49-8D36-F711AC5675DD}"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8AEBBE-F8B2-42CF-9895-E86A608384EB}" type="datetime1">
              <a:rPr lang="en-US" smtClean="0"/>
              <a:pPr/>
              <a:t>6/6/13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F129357-55B9-A448-BA5C-D4B6A33595B9}" type="datetimeFigureOut">
              <a:rPr lang="en-US" smtClean="0"/>
              <a:pPr/>
              <a:t>6/6/13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8A5398-66DF-7C49-8D36-F711AC5675DD}"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F129357-55B9-A448-BA5C-D4B6A33595B9}" type="datetimeFigureOut">
              <a:rPr lang="en-US" smtClean="0"/>
              <a:pPr/>
              <a:t>6/6/13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8A5398-66DF-7C49-8D36-F711AC5675DD}"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129357-55B9-A448-BA5C-D4B6A33595B9}" type="datetimeFigureOut">
              <a:rPr lang="en-US" smtClean="0"/>
              <a:pPr/>
              <a:t>6/6/13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8A5398-66DF-7C49-8D36-F711AC5675DD}"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129357-55B9-A448-BA5C-D4B6A33595B9}" type="datetimeFigureOut">
              <a:rPr lang="en-US" smtClean="0"/>
              <a:pPr/>
              <a:t>6/6/13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8A5398-66DF-7C49-8D36-F711AC5675D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5"/>
          <p:cNvSpPr>
            <a:spLocks noGrp="1"/>
          </p:cNvSpPr>
          <p:nvPr>
            <p:ph type="sldNum" sz="quarter" idx="10"/>
          </p:nvPr>
        </p:nvSpPr>
        <p:spPr/>
        <p:txBody>
          <a:bodyPr/>
          <a:lstStyle>
            <a:lvl1pPr>
              <a:defRPr/>
            </a:lvl1pPr>
          </a:lstStyle>
          <a:p>
            <a:fld id="{A5EDD5EA-FFDB-4842-A440-60AC9DF40B0E}"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4125023314"/>
      </p:ext>
    </p:extLst>
  </p:cSld>
  <p:clrMapOvr>
    <a:masterClrMapping/>
  </p:clrMapOvr>
  <p:transition xmlns:p14="http://schemas.microsoft.com/office/powerpoint/2010/mai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129357-55B9-A448-BA5C-D4B6A33595B9}" type="datetimeFigureOut">
              <a:rPr lang="en-US" smtClean="0"/>
              <a:pPr/>
              <a:t>6/6/13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8A5398-66DF-7C49-8D36-F711AC5675DD}"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129357-55B9-A448-BA5C-D4B6A33595B9}" type="datetimeFigureOut">
              <a:rPr lang="en-US" smtClean="0"/>
              <a:pPr/>
              <a:t>6/6/13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8A5398-66DF-7C49-8D36-F711AC5675DD}"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129357-55B9-A448-BA5C-D4B6A33595B9}" type="datetimeFigureOut">
              <a:rPr lang="en-US" smtClean="0"/>
              <a:pPr/>
              <a:t>6/6/13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8A5398-66DF-7C49-8D36-F711AC5675DD}"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F129357-55B9-A448-BA5C-D4B6A33595B9}" type="datetimeFigureOut">
              <a:rPr lang="en-US" smtClean="0"/>
              <a:pPr/>
              <a:t>6/6/13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8A5398-66DF-7C49-8D36-F711AC5675DD}"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quare 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n-US" smtClean="0"/>
              <a:t>Lars Eggert | lars.eggert@nokia.com | 2009-8-25 | © Nokia 2009</a:t>
            </a:r>
            <a:endParaRPr lang="en-US" dirty="0"/>
          </a:p>
        </p:txBody>
      </p:sp>
      <p:sp>
        <p:nvSpPr>
          <p:cNvPr id="4" name="Slide Number Placeholder 3"/>
          <p:cNvSpPr>
            <a:spLocks noGrp="1"/>
          </p:cNvSpPr>
          <p:nvPr>
            <p:ph type="sldNum" sz="quarter" idx="11"/>
          </p:nvPr>
        </p:nvSpPr>
        <p:spPr/>
        <p:txBody>
          <a:bodyPr/>
          <a:lstStyle/>
          <a:p>
            <a:fld id="{E6EC6FBB-A61A-D749-9B01-357B5DB5A5FE}" type="slidenum">
              <a:rPr lang="en-US" smtClean="0"/>
              <a:pPr/>
              <a:t>‹#›</a:t>
            </a:fld>
            <a:r>
              <a:rPr lang="en-US" smtClean="0"/>
              <a:t> </a:t>
            </a:r>
            <a:endParaRPr lang="en-US" dirty="0"/>
          </a:p>
        </p:txBody>
      </p:sp>
      <p:sp>
        <p:nvSpPr>
          <p:cNvPr id="6" name="Content Placeholder 5"/>
          <p:cNvSpPr>
            <a:spLocks noGrp="1"/>
          </p:cNvSpPr>
          <p:nvPr>
            <p:ph sz="quarter" idx="12"/>
          </p:nvPr>
        </p:nvSpPr>
        <p:spPr>
          <a:xfrm>
            <a:off x="169987" y="1128714"/>
            <a:ext cx="5220000" cy="522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2647820"/>
      </p:ext>
    </p:extLst>
  </p:cSld>
  <p:clrMapOvr>
    <a:masterClrMapping/>
  </p:clrMapOvr>
  <p:transition xmlns:p14="http://schemas.microsoft.com/office/powerpoint/2010/mai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Normal 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n-US" dirty="0" smtClean="0"/>
              <a:t>Lars </a:t>
            </a:r>
            <a:r>
              <a:rPr lang="en-US" dirty="0" err="1" smtClean="0"/>
              <a:t>Eggert</a:t>
            </a:r>
            <a:r>
              <a:rPr lang="en-US" dirty="0" smtClean="0"/>
              <a:t> | </a:t>
            </a:r>
            <a:r>
              <a:rPr lang="en-US" dirty="0" err="1" smtClean="0"/>
              <a:t>lars.eggert@nokia.com</a:t>
            </a:r>
            <a:r>
              <a:rPr lang="en-US" dirty="0" smtClean="0"/>
              <a:t> | 2009-8-25 | © Nokia 2009</a:t>
            </a:r>
            <a:endParaRPr lang="en-US" dirty="0"/>
          </a:p>
        </p:txBody>
      </p:sp>
      <p:sp>
        <p:nvSpPr>
          <p:cNvPr id="4" name="Slide Number Placeholder 3"/>
          <p:cNvSpPr>
            <a:spLocks noGrp="1"/>
          </p:cNvSpPr>
          <p:nvPr>
            <p:ph type="sldNum" sz="quarter" idx="11"/>
          </p:nvPr>
        </p:nvSpPr>
        <p:spPr/>
        <p:txBody>
          <a:bodyPr/>
          <a:lstStyle/>
          <a:p>
            <a:fld id="{E6EC6FBB-A61A-D749-9B01-357B5DB5A5FE}" type="slidenum">
              <a:rPr lang="en-US" smtClean="0"/>
              <a:pPr/>
              <a:t>‹#›</a:t>
            </a:fld>
            <a:r>
              <a:rPr lang="en-US" smtClean="0"/>
              <a:t> </a:t>
            </a:r>
            <a:endParaRPr lang="en-US" dirty="0"/>
          </a:p>
        </p:txBody>
      </p:sp>
      <p:sp>
        <p:nvSpPr>
          <p:cNvPr id="6" name="Content Placeholder 5"/>
          <p:cNvSpPr>
            <a:spLocks noGrp="1"/>
          </p:cNvSpPr>
          <p:nvPr>
            <p:ph sz="quarter" idx="12"/>
          </p:nvPr>
        </p:nvSpPr>
        <p:spPr>
          <a:xfrm>
            <a:off x="169988" y="1128714"/>
            <a:ext cx="8814289" cy="522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4676889"/>
      </p:ext>
    </p:extLst>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a:defRPr/>
            </a:lvl1pPr>
          </a:lstStyle>
          <a:p>
            <a:fld id="{CD5AECF0-6479-C041-961C-F133F91DBB2E}"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4060618879"/>
      </p:ext>
    </p:extLst>
  </p:cSld>
  <p:clrMapOvr>
    <a:masterClrMapping/>
  </p:clrMapOvr>
  <p:transition xmlns:p14="http://schemas.microsoft.com/office/powerpoint/2010/mai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85775" y="1454150"/>
            <a:ext cx="4117975"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56150" y="1454150"/>
            <a:ext cx="4117975"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5"/>
          <p:cNvSpPr>
            <a:spLocks noGrp="1"/>
          </p:cNvSpPr>
          <p:nvPr>
            <p:ph type="sldNum" sz="quarter" idx="10"/>
          </p:nvPr>
        </p:nvSpPr>
        <p:spPr/>
        <p:txBody>
          <a:bodyPr/>
          <a:lstStyle>
            <a:lvl1pPr>
              <a:defRPr/>
            </a:lvl1pPr>
          </a:lstStyle>
          <a:p>
            <a:fld id="{96F322AF-D444-204E-946D-3EF9ECC09CDB}"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478687611"/>
      </p:ext>
    </p:extLst>
  </p:cSld>
  <p:clrMapOvr>
    <a:masterClrMapping/>
  </p:clrMapOvr>
  <p:transition xmlns:p14="http://schemas.microsoft.com/office/powerpoint/2010/mai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5"/>
          <p:cNvSpPr>
            <a:spLocks noGrp="1"/>
          </p:cNvSpPr>
          <p:nvPr>
            <p:ph type="sldNum" sz="quarter" idx="10"/>
          </p:nvPr>
        </p:nvSpPr>
        <p:spPr/>
        <p:txBody>
          <a:bodyPr/>
          <a:lstStyle>
            <a:lvl1pPr>
              <a:defRPr/>
            </a:lvl1pPr>
          </a:lstStyle>
          <a:p>
            <a:fld id="{D44E68A8-A307-284A-98E0-44A329BC2358}"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17326964"/>
      </p:ext>
    </p:extLst>
  </p:cSld>
  <p:clrMapOvr>
    <a:masterClrMapping/>
  </p:clrMapOvr>
  <p:transition xmlns:p14="http://schemas.microsoft.com/office/powerpoint/2010/mai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5"/>
          <p:cNvSpPr>
            <a:spLocks noGrp="1"/>
          </p:cNvSpPr>
          <p:nvPr>
            <p:ph type="sldNum" sz="quarter" idx="10"/>
          </p:nvPr>
        </p:nvSpPr>
        <p:spPr/>
        <p:txBody>
          <a:bodyPr/>
          <a:lstStyle>
            <a:lvl1pPr>
              <a:defRPr/>
            </a:lvl1pPr>
          </a:lstStyle>
          <a:p>
            <a:fld id="{2011339D-F89D-F04E-AB82-BF070F89B9C1}"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286122318"/>
      </p:ext>
    </p:extLst>
  </p:cSld>
  <p:clrMapOvr>
    <a:masterClrMapping/>
  </p:clrMapOvr>
  <p:transition xmlns:p14="http://schemas.microsoft.com/office/powerpoint/2010/mai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D9F37DFA-3A8E-1740-A0D3-FD03B31E6F10}"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4066098911"/>
      </p:ext>
    </p:extLst>
  </p:cSld>
  <p:clrMapOvr>
    <a:masterClrMapping/>
  </p:clrMapOvr>
  <p:transition xmlns:p14="http://schemas.microsoft.com/office/powerpoint/2010/mai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fld id="{3D9D6E3D-8E7C-D047-9197-2CD656769706}"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522108647"/>
      </p:ext>
    </p:extLst>
  </p:cSld>
  <p:clrMapOvr>
    <a:masterClrMapping/>
  </p:clrMapOvr>
  <p:transition xmlns:p14="http://schemas.microsoft.com/office/powerpoint/2010/mai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fld id="{9D130E62-2682-1A45-9420-BB6D6525D140}"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396508767"/>
      </p:ext>
    </p:extLst>
  </p:cSld>
  <p:clrMapOvr>
    <a:masterClrMapping/>
  </p:clrMapOvr>
  <p:transition xmlns:p14="http://schemas.microsoft.com/office/powerpoint/2010/main" spd="slow"/>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jpeg"/><Relationship Id="rId16" Type="http://schemas.openxmlformats.org/officeDocument/2006/relationships/image" Target="../media/image3.jpeg"/><Relationship Id="rId17"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slideLayout" Target="../slideLayouts/slideLayout25.xml"/><Relationship Id="rId14"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3GPP-Group-2010.jp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6988" y="119063"/>
            <a:ext cx="2057400"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4" name="AutoShape 14"/>
          <p:cNvSpPr>
            <a:spLocks noChangeArrowheads="1"/>
          </p:cNvSpPr>
          <p:nvPr userDrawn="1"/>
        </p:nvSpPr>
        <p:spPr bwMode="auto">
          <a:xfrm>
            <a:off x="590550" y="6373813"/>
            <a:ext cx="6054725" cy="323850"/>
          </a:xfrm>
          <a:prstGeom prst="homePlate">
            <a:avLst>
              <a:gd name="adj" fmla="val 91576"/>
            </a:avLst>
          </a:prstGeom>
          <a:solidFill>
            <a:srgbClr val="72AF2F">
              <a:alpha val="95000"/>
            </a:srgbClr>
          </a:solidFill>
          <a:ln w="9525">
            <a:noFill/>
            <a:miter lim="800000"/>
            <a:headEnd/>
            <a:tailEnd/>
          </a:ln>
          <a:effectLst/>
        </p:spPr>
        <p:txBody>
          <a:bodyPr wrap="none" anchor="ctr"/>
          <a:lstStyle/>
          <a:p>
            <a:pPr defTabSz="914400" eaLnBrk="0" fontAlgn="base" hangingPunct="0">
              <a:spcBef>
                <a:spcPct val="0"/>
              </a:spcBef>
              <a:spcAft>
                <a:spcPct val="0"/>
              </a:spcAft>
              <a:defRPr/>
            </a:pPr>
            <a:endParaRPr lang="en-GB" sz="1000" dirty="0">
              <a:solidFill>
                <a:srgbClr val="000000"/>
              </a:solidFill>
              <a:latin typeface="Arial" charset="0"/>
              <a:ea typeface="ＭＳ Ｐゴシック" charset="0"/>
            </a:endParaRPr>
          </a:p>
        </p:txBody>
      </p:sp>
      <p:pic>
        <p:nvPicPr>
          <p:cNvPr id="1028" name="Picture 7" descr="green2.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562975" y="6475413"/>
            <a:ext cx="365125"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itle Placeholder 1"/>
          <p:cNvSpPr>
            <a:spLocks noGrp="1"/>
          </p:cNvSpPr>
          <p:nvPr>
            <p:ph type="title"/>
          </p:nvPr>
        </p:nvSpPr>
        <p:spPr bwMode="auto">
          <a:xfrm>
            <a:off x="2084388" y="228600"/>
            <a:ext cx="523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30" name="Text Placeholder 2"/>
          <p:cNvSpPr>
            <a:spLocks noGrp="1"/>
          </p:cNvSpPr>
          <p:nvPr>
            <p:ph type="body" idx="1"/>
          </p:nvPr>
        </p:nvSpPr>
        <p:spPr bwMode="auto">
          <a:xfrm>
            <a:off x="442913" y="1238250"/>
            <a:ext cx="838835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31" name="Picture 6" descr="3GPP_TM_RD.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7383463" y="188913"/>
            <a:ext cx="1493837"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4"/>
          </p:nvPr>
        </p:nvSpPr>
        <p:spPr>
          <a:xfrm>
            <a:off x="8558213" y="6483350"/>
            <a:ext cx="395287" cy="222250"/>
          </a:xfrm>
          <a:prstGeom prst="rect">
            <a:avLst/>
          </a:prstGeom>
        </p:spPr>
        <p:txBody>
          <a:bodyPr vert="horz" wrap="square" lIns="91440" tIns="45720" rIns="91440" bIns="45720" numCol="1" anchor="t" anchorCtr="0" compatLnSpc="1">
            <a:prstTxWarp prst="textNoShape">
              <a:avLst/>
            </a:prstTxWarp>
          </a:bodyPr>
          <a:lstStyle>
            <a:lvl1pPr>
              <a:defRPr sz="1100">
                <a:solidFill>
                  <a:schemeClr val="bg1"/>
                </a:solidFill>
              </a:defRPr>
            </a:lvl1pPr>
          </a:lstStyle>
          <a:p>
            <a:pPr defTabSz="914400" fontAlgn="base">
              <a:spcBef>
                <a:spcPct val="0"/>
              </a:spcBef>
              <a:spcAft>
                <a:spcPct val="0"/>
              </a:spcAft>
            </a:pPr>
            <a:fld id="{F6A17CFF-0C14-8E47-97D4-4A04824ABB7C}" type="slidenum">
              <a:rPr lang="en-GB" smtClean="0">
                <a:solidFill>
                  <a:srgbClr val="FFFFFF"/>
                </a:solidFill>
                <a:latin typeface="Arial" charset="0"/>
                <a:ea typeface="ＭＳ Ｐゴシック" charset="0"/>
              </a:rPr>
              <a:pPr defTabSz="914400" fontAlgn="base">
                <a:spcBef>
                  <a:spcPct val="0"/>
                </a:spcBef>
                <a:spcAft>
                  <a:spcPct val="0"/>
                </a:spcAft>
              </a:pPr>
              <a:t>‹#›</a:t>
            </a:fld>
            <a:endParaRPr lang="en-GB" smtClean="0">
              <a:solidFill>
                <a:srgbClr val="FFFFFF"/>
              </a:solidFill>
              <a:latin typeface="Arial" charset="0"/>
              <a:ea typeface="ＭＳ Ｐゴシック" charset="0"/>
            </a:endParaRPr>
          </a:p>
        </p:txBody>
      </p:sp>
      <p:pic>
        <p:nvPicPr>
          <p:cNvPr id="1033" name="Picture 7" descr="green2.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562975" y="6475413"/>
            <a:ext cx="365125"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6" descr="3GPP_TM_RD.jp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383463" y="188913"/>
            <a:ext cx="1493837"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3" descr="green2.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562975" y="6475413"/>
            <a:ext cx="365125"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6" name="Text Box 16"/>
          <p:cNvSpPr txBox="1">
            <a:spLocks noChangeArrowheads="1"/>
          </p:cNvSpPr>
          <p:nvPr userDrawn="1"/>
        </p:nvSpPr>
        <p:spPr bwMode="auto">
          <a:xfrm>
            <a:off x="622300" y="6427788"/>
            <a:ext cx="5792788" cy="244475"/>
          </a:xfrm>
          <a:prstGeom prst="rect">
            <a:avLst/>
          </a:prstGeom>
          <a:noFill/>
          <a:ln w="9525">
            <a:noFill/>
            <a:miter lim="800000"/>
            <a:headEnd/>
            <a:tailEnd/>
          </a:ln>
          <a:effectLst/>
        </p:spPr>
        <p:txBody>
          <a:bodyPr>
            <a:spAutoFit/>
          </a:bodyPr>
          <a:lstStyle>
            <a:lvl1pPr eaLnBrk="0" hangingPunct="0">
              <a:defRPr sz="1000">
                <a:solidFill>
                  <a:schemeClr val="tx1"/>
                </a:solidFill>
                <a:latin typeface="Arial" charset="0"/>
                <a:ea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fontAlgn="base">
              <a:spcBef>
                <a:spcPct val="0"/>
              </a:spcBef>
              <a:spcAft>
                <a:spcPct val="0"/>
              </a:spcAft>
            </a:pPr>
            <a:r>
              <a:rPr lang="en-GB" smtClean="0">
                <a:solidFill>
                  <a:srgbClr val="FFFFFF"/>
                </a:solidFill>
              </a:rPr>
              <a:t>© 3GPP 2010 – Middle East Telco World Summit, 1</a:t>
            </a:r>
            <a:r>
              <a:rPr lang="en-GB" baseline="30000" smtClean="0">
                <a:solidFill>
                  <a:srgbClr val="FFFFFF"/>
                </a:solidFill>
              </a:rPr>
              <a:t>st</a:t>
            </a:r>
            <a:r>
              <a:rPr lang="en-GB" smtClean="0">
                <a:solidFill>
                  <a:srgbClr val="FFFFFF"/>
                </a:solidFill>
              </a:rPr>
              <a:t> December 2010</a:t>
            </a:r>
          </a:p>
        </p:txBody>
      </p:sp>
      <p:sp>
        <p:nvSpPr>
          <p:cNvPr id="13" name="TextBox 12"/>
          <p:cNvSpPr txBox="1"/>
          <p:nvPr userDrawn="1"/>
        </p:nvSpPr>
        <p:spPr>
          <a:xfrm>
            <a:off x="255588" y="1179513"/>
            <a:ext cx="1770062" cy="200025"/>
          </a:xfrm>
          <a:prstGeom prst="rect">
            <a:avLst/>
          </a:prstGeom>
          <a:noFill/>
        </p:spPr>
        <p:txBody>
          <a:bodyPr wrap="none">
            <a:spAutoFit/>
          </a:bodyPr>
          <a:lstStyle/>
          <a:p>
            <a:pPr defTabSz="914400" eaLnBrk="0" fontAlgn="base" hangingPunct="0">
              <a:spcBef>
                <a:spcPct val="0"/>
              </a:spcBef>
              <a:spcAft>
                <a:spcPct val="0"/>
              </a:spcAft>
              <a:defRPr/>
            </a:pPr>
            <a:r>
              <a:rPr lang="en-GB" sz="700" dirty="0">
                <a:solidFill>
                  <a:srgbClr val="FFC000"/>
                </a:solidFill>
                <a:latin typeface="Arial Black" pitchFamily="34" charset="0"/>
                <a:ea typeface="ＭＳ Ｐゴシック" charset="0"/>
              </a:rPr>
              <a:t>THE Mobile Broadband Standard</a:t>
            </a:r>
          </a:p>
        </p:txBody>
      </p:sp>
    </p:spTree>
    <p:extLst>
      <p:ext uri="{BB962C8B-B14F-4D97-AF65-F5344CB8AC3E}">
        <p14:creationId xmlns:p14="http://schemas.microsoft.com/office/powerpoint/2010/main" val="292574619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ransition xmlns:p14="http://schemas.microsoft.com/office/powerpoint/2010/main" spd="slow"/>
  <p:timing>
    <p:tnLst>
      <p:par>
        <p:cTn xmlns:p14="http://schemas.microsoft.com/office/powerpoint/2010/main" id="1" dur="indefinite" restart="never" nodeType="tmRoot"/>
      </p:par>
    </p:tnLst>
  </p:timing>
  <p:hf hdr="0" dt="0"/>
  <p:txStyles>
    <p:titleStyle>
      <a:lvl1pPr algn="ctr" rtl="0" eaLnBrk="0" fontAlgn="base" hangingPunct="0">
        <a:spcBef>
          <a:spcPct val="0"/>
        </a:spcBef>
        <a:spcAft>
          <a:spcPct val="0"/>
        </a:spcAft>
        <a:defRPr sz="3200">
          <a:solidFill>
            <a:srgbClr val="FF0000"/>
          </a:solidFill>
          <a:latin typeface="+mj-lt"/>
          <a:ea typeface="ＭＳ Ｐゴシック" charset="0"/>
          <a:cs typeface="+mj-cs"/>
        </a:defRPr>
      </a:lvl1pPr>
      <a:lvl2pPr algn="ctr" rtl="0" eaLnBrk="0" fontAlgn="base" hangingPunct="0">
        <a:spcBef>
          <a:spcPct val="0"/>
        </a:spcBef>
        <a:spcAft>
          <a:spcPct val="0"/>
        </a:spcAft>
        <a:defRPr sz="3200">
          <a:solidFill>
            <a:srgbClr val="FF0000"/>
          </a:solidFill>
          <a:latin typeface="Calibri" pitchFamily="34" charset="0"/>
          <a:ea typeface="ＭＳ Ｐゴシック" charset="0"/>
        </a:defRPr>
      </a:lvl2pPr>
      <a:lvl3pPr algn="ctr" rtl="0" eaLnBrk="0" fontAlgn="base" hangingPunct="0">
        <a:spcBef>
          <a:spcPct val="0"/>
        </a:spcBef>
        <a:spcAft>
          <a:spcPct val="0"/>
        </a:spcAft>
        <a:defRPr sz="3200">
          <a:solidFill>
            <a:srgbClr val="FF0000"/>
          </a:solidFill>
          <a:latin typeface="Calibri" pitchFamily="34" charset="0"/>
          <a:ea typeface="ＭＳ Ｐゴシック" charset="0"/>
        </a:defRPr>
      </a:lvl3pPr>
      <a:lvl4pPr algn="ctr" rtl="0" eaLnBrk="0" fontAlgn="base" hangingPunct="0">
        <a:spcBef>
          <a:spcPct val="0"/>
        </a:spcBef>
        <a:spcAft>
          <a:spcPct val="0"/>
        </a:spcAft>
        <a:defRPr sz="3200">
          <a:solidFill>
            <a:srgbClr val="FF0000"/>
          </a:solidFill>
          <a:latin typeface="Calibri" pitchFamily="34" charset="0"/>
          <a:ea typeface="ＭＳ Ｐゴシック" charset="0"/>
        </a:defRPr>
      </a:lvl4pPr>
      <a:lvl5pPr algn="ctr" rtl="0" eaLnBrk="0" fontAlgn="base" hangingPunct="0">
        <a:spcBef>
          <a:spcPct val="0"/>
        </a:spcBef>
        <a:spcAft>
          <a:spcPct val="0"/>
        </a:spcAft>
        <a:defRPr sz="3200">
          <a:solidFill>
            <a:srgbClr val="FF0000"/>
          </a:solidFill>
          <a:latin typeface="Calibri" pitchFamily="34" charset="0"/>
          <a:ea typeface="ＭＳ Ｐゴシック" charset="0"/>
        </a:defRPr>
      </a:lvl5pPr>
      <a:lvl6pPr marL="457200" algn="ctr" rtl="0" eaLnBrk="0" fontAlgn="base" hangingPunct="0">
        <a:spcBef>
          <a:spcPct val="0"/>
        </a:spcBef>
        <a:spcAft>
          <a:spcPct val="0"/>
        </a:spcAft>
        <a:defRPr sz="3200">
          <a:solidFill>
            <a:srgbClr val="FF0000"/>
          </a:solidFill>
          <a:latin typeface="Calibri" pitchFamily="34" charset="0"/>
        </a:defRPr>
      </a:lvl6pPr>
      <a:lvl7pPr marL="914400" algn="ctr" rtl="0" eaLnBrk="0" fontAlgn="base" hangingPunct="0">
        <a:spcBef>
          <a:spcPct val="0"/>
        </a:spcBef>
        <a:spcAft>
          <a:spcPct val="0"/>
        </a:spcAft>
        <a:defRPr sz="3200">
          <a:solidFill>
            <a:srgbClr val="FF0000"/>
          </a:solidFill>
          <a:latin typeface="Calibri" pitchFamily="34" charset="0"/>
        </a:defRPr>
      </a:lvl7pPr>
      <a:lvl8pPr marL="1371600" algn="ctr" rtl="0" eaLnBrk="0" fontAlgn="base" hangingPunct="0">
        <a:spcBef>
          <a:spcPct val="0"/>
        </a:spcBef>
        <a:spcAft>
          <a:spcPct val="0"/>
        </a:spcAft>
        <a:defRPr sz="3200">
          <a:solidFill>
            <a:srgbClr val="FF0000"/>
          </a:solidFill>
          <a:latin typeface="Calibri" pitchFamily="34" charset="0"/>
        </a:defRPr>
      </a:lvl8pPr>
      <a:lvl9pPr marL="1828800" algn="ctr" rtl="0" eaLnBrk="0" fontAlgn="base" hangingPunct="0">
        <a:spcBef>
          <a:spcPct val="0"/>
        </a:spcBef>
        <a:spcAft>
          <a:spcPct val="0"/>
        </a:spcAft>
        <a:defRPr sz="3200">
          <a:solidFill>
            <a:srgbClr val="FF0000"/>
          </a:solidFill>
          <a:latin typeface="Calibri" pitchFamily="34" charset="0"/>
        </a:defRPr>
      </a:lvl9pPr>
    </p:titleStyle>
    <p:bodyStyle>
      <a:lvl1pPr marL="342900" indent="-342900" algn="l" rtl="0" eaLnBrk="0" fontAlgn="base" hangingPunct="0">
        <a:spcBef>
          <a:spcPct val="20000"/>
        </a:spcBef>
        <a:spcAft>
          <a:spcPct val="0"/>
        </a:spcAft>
        <a:buBlip>
          <a:blip r:embed="rId17"/>
        </a:buBlip>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rgbClr val="C00000"/>
        </a:buClr>
        <a:buFont typeface="Arial" charset="0"/>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Font typeface="Arial" charset="0"/>
        <a:buChar char="–"/>
        <a:defRPr>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Arial" charset="0"/>
        <a:buChar char="»"/>
        <a:defRPr sz="1600">
          <a:solidFill>
            <a:schemeClr val="tx1"/>
          </a:solidFill>
          <a:latin typeface="+mn-lt"/>
          <a:ea typeface="ＭＳ Ｐゴシック" charset="0"/>
        </a:defRPr>
      </a:lvl5pPr>
      <a:lvl6pPr marL="2514600" indent="-228600" algn="l" rtl="0" eaLnBrk="0" fontAlgn="base" hangingPunct="0">
        <a:spcBef>
          <a:spcPct val="20000"/>
        </a:spcBef>
        <a:spcAft>
          <a:spcPct val="0"/>
        </a:spcAft>
        <a:buFont typeface="Arial" charset="0"/>
        <a:buChar char="»"/>
        <a:defRPr sz="1600">
          <a:solidFill>
            <a:schemeClr val="tx1"/>
          </a:solidFill>
          <a:latin typeface="+mn-lt"/>
        </a:defRPr>
      </a:lvl6pPr>
      <a:lvl7pPr marL="2971800" indent="-228600" algn="l" rtl="0" eaLnBrk="0" fontAlgn="base" hangingPunct="0">
        <a:spcBef>
          <a:spcPct val="20000"/>
        </a:spcBef>
        <a:spcAft>
          <a:spcPct val="0"/>
        </a:spcAft>
        <a:buFont typeface="Arial" charset="0"/>
        <a:buChar char="»"/>
        <a:defRPr sz="1600">
          <a:solidFill>
            <a:schemeClr val="tx1"/>
          </a:solidFill>
          <a:latin typeface="+mn-lt"/>
        </a:defRPr>
      </a:lvl7pPr>
      <a:lvl8pPr marL="3429000" indent="-228600" algn="l" rtl="0" eaLnBrk="0" fontAlgn="base" hangingPunct="0">
        <a:spcBef>
          <a:spcPct val="20000"/>
        </a:spcBef>
        <a:spcAft>
          <a:spcPct val="0"/>
        </a:spcAft>
        <a:buFont typeface="Arial" charset="0"/>
        <a:buChar char="»"/>
        <a:defRPr sz="1600">
          <a:solidFill>
            <a:schemeClr val="tx1"/>
          </a:solidFill>
          <a:latin typeface="+mn-lt"/>
        </a:defRPr>
      </a:lvl8pPr>
      <a:lvl9pPr marL="3886200" indent="-228600" algn="l" rtl="0" eaLnBrk="0" fontAlgn="base" hangingPunct="0">
        <a:spcBef>
          <a:spcPct val="20000"/>
        </a:spcBef>
        <a:spcAft>
          <a:spcPct val="0"/>
        </a:spcAft>
        <a:buFont typeface="Arial" charset="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Thursday, June 6, 13</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image" Target="../media/image57.png"/><Relationship Id="rId14" Type="http://schemas.openxmlformats.org/officeDocument/2006/relationships/image" Target="../media/image58.png"/><Relationship Id="rId1" Type="http://schemas.openxmlformats.org/officeDocument/2006/relationships/slideLayout" Target="../slideLayouts/slideLayout14.xml"/><Relationship Id="rId2" Type="http://schemas.openxmlformats.org/officeDocument/2006/relationships/image" Target="../media/image46.jpeg"/><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jpe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9.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0.emf"/><Relationship Id="rId3" Type="http://schemas.openxmlformats.org/officeDocument/2006/relationships/image" Target="../media/image61.e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1" Type="http://schemas.openxmlformats.org/officeDocument/2006/relationships/slideLayout" Target="../slideLayouts/slideLayout14.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1" Type="http://schemas.openxmlformats.org/officeDocument/2006/relationships/image" Target="../media/image54.jpg"/><Relationship Id="rId12" Type="http://schemas.openxmlformats.org/officeDocument/2006/relationships/image" Target="../media/image64.png"/><Relationship Id="rId13" Type="http://schemas.openxmlformats.org/officeDocument/2006/relationships/image" Target="../media/image65.png"/><Relationship Id="rId14" Type="http://schemas.openxmlformats.org/officeDocument/2006/relationships/image" Target="../media/image55.png"/><Relationship Id="rId15" Type="http://schemas.openxmlformats.org/officeDocument/2006/relationships/image" Target="../media/image56.png"/><Relationship Id="rId16" Type="http://schemas.openxmlformats.org/officeDocument/2006/relationships/image" Target="../media/image57.png"/><Relationship Id="rId17" Type="http://schemas.openxmlformats.org/officeDocument/2006/relationships/image" Target="../media/image58.png"/><Relationship Id="rId1" Type="http://schemas.openxmlformats.org/officeDocument/2006/relationships/slideLayout" Target="../slideLayouts/slideLayout14.xml"/><Relationship Id="rId2" Type="http://schemas.openxmlformats.org/officeDocument/2006/relationships/diagramData" Target="../diagrams/data1.xml"/><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47.png"/><Relationship Id="rId8" Type="http://schemas.openxmlformats.org/officeDocument/2006/relationships/image" Target="../media/image53.png"/><Relationship Id="rId9" Type="http://schemas.openxmlformats.org/officeDocument/2006/relationships/image" Target="../media/image48.png"/><Relationship Id="rId10" Type="http://schemas.openxmlformats.org/officeDocument/2006/relationships/image" Target="../media/image4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6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14.xml"/><Relationship Id="rId2"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1" Type="http://schemas.openxmlformats.org/officeDocument/2006/relationships/slideLayout" Target="../slideLayouts/slideLayout14.xml"/><Relationship Id="rId2"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hyperlink" Target="http://www.itu.int/"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xml"/><Relationship Id="rId3"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1" Type="http://schemas.openxmlformats.org/officeDocument/2006/relationships/slideLayout" Target="../slideLayouts/slideLayout14.xml"/><Relationship Id="rId2" Type="http://schemas.openxmlformats.org/officeDocument/2006/relationships/image" Target="../media/image2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Microsoft_Excel_Chart1.xls"/><Relationship Id="rId4" Type="http://schemas.openxmlformats.org/officeDocument/2006/relationships/image" Target="../media/image69.png"/><Relationship Id="rId1" Type="http://schemas.openxmlformats.org/officeDocument/2006/relationships/vmlDrawing" Target="../drawings/vmlDrawing1.vml"/><Relationship Id="rId2"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xml"/><Relationship Id="rId3" Type="http://schemas.openxmlformats.org/officeDocument/2006/relationships/chart" Target="../charts/char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0.emf"/></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image" Target="../media/image71.png"/><Relationship Id="rId9" Type="http://schemas.openxmlformats.org/officeDocument/2006/relationships/image" Target="../media/image72.png"/><Relationship Id="rId10" Type="http://schemas.openxmlformats.org/officeDocument/2006/relationships/image" Target="../media/image73.png"/><Relationship Id="rId11" Type="http://schemas.openxmlformats.org/officeDocument/2006/relationships/image" Target="../media/image74.png"/><Relationship Id="rId1" Type="http://schemas.openxmlformats.org/officeDocument/2006/relationships/slideLayout" Target="../slideLayouts/slideLayout18.xml"/><Relationship Id="rId2" Type="http://schemas.openxmlformats.org/officeDocument/2006/relationships/notesSlide" Target="../notesSlides/notesSlide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14.xml"/><Relationship Id="rId2" Type="http://schemas.openxmlformats.org/officeDocument/2006/relationships/diagramData" Target="../diagrams/data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7.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14.xml"/><Relationship Id="rId2" Type="http://schemas.openxmlformats.org/officeDocument/2006/relationships/image" Target="../media/image2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8.xml"/><Relationship Id="rId3" Type="http://schemas.openxmlformats.org/officeDocument/2006/relationships/image" Target="../media/image7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16.xml"/><Relationship Id="rId2" Type="http://schemas.openxmlformats.org/officeDocument/2006/relationships/notesSlide" Target="../notesSlides/notesSlide2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7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7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14.xml"/><Relationship Id="rId2" Type="http://schemas.openxmlformats.org/officeDocument/2006/relationships/image" Target="../media/image3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8.xml"/><Relationship Id="rId3" Type="http://schemas.openxmlformats.org/officeDocument/2006/relationships/image" Target="../media/image7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9.xml"/><Relationship Id="rId3" Type="http://schemas.openxmlformats.org/officeDocument/2006/relationships/image" Target="../media/image8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 Id="rId3" Type="http://schemas.openxmlformats.org/officeDocument/2006/relationships/image" Target="../media/image4.jpeg"/></Relationships>
</file>

<file path=ppt/slides/_rels/slide74.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4.jpeg"/><Relationship Id="rId1" Type="http://schemas.openxmlformats.org/officeDocument/2006/relationships/slideLayout" Target="../slideLayouts/slideLayout12.xml"/><Relationship Id="rId2" Type="http://schemas.openxmlformats.org/officeDocument/2006/relationships/image" Target="../media/image82.jpeg"/></Relationships>
</file>

<file path=ppt/slides/_rels/slide75.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image" Target="../media/image84.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5.png"/><Relationship Id="rId3"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3.png"/><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Standard Interfaces: Prerequisite </a:t>
            </a:r>
            <a:r>
              <a:rPr lang="en-US" dirty="0"/>
              <a:t>for Key Global Infrastructures </a:t>
            </a:r>
          </a:p>
        </p:txBody>
      </p:sp>
      <p:sp>
        <p:nvSpPr>
          <p:cNvPr id="3" name="Subtitle 2"/>
          <p:cNvSpPr>
            <a:spLocks noGrp="1"/>
          </p:cNvSpPr>
          <p:nvPr>
            <p:ph type="subTitle" idx="1"/>
          </p:nvPr>
        </p:nvSpPr>
        <p:spPr/>
        <p:txBody>
          <a:bodyPr>
            <a:normAutofit/>
          </a:bodyPr>
          <a:lstStyle/>
          <a:p>
            <a:r>
              <a:rPr lang="en-US" sz="3600" dirty="0" smtClean="0"/>
              <a:t>Henning Schulzrinne</a:t>
            </a:r>
          </a:p>
          <a:p>
            <a:r>
              <a:rPr lang="en-US" sz="3600" dirty="0" smtClean="0"/>
              <a:t>FCC/Columbia University</a:t>
            </a:r>
            <a:endParaRPr lang="en-US" sz="3600" dirty="0"/>
          </a:p>
        </p:txBody>
      </p:sp>
      <p:sp>
        <p:nvSpPr>
          <p:cNvPr id="5" name="TextBox 4"/>
          <p:cNvSpPr txBox="1"/>
          <p:nvPr/>
        </p:nvSpPr>
        <p:spPr>
          <a:xfrm>
            <a:off x="0" y="6488668"/>
            <a:ext cx="1019067" cy="369332"/>
          </a:xfrm>
          <a:prstGeom prst="rect">
            <a:avLst/>
          </a:prstGeom>
          <a:noFill/>
        </p:spPr>
        <p:txBody>
          <a:bodyPr wrap="none" rtlCol="0">
            <a:spAutoFit/>
          </a:bodyPr>
          <a:lstStyle/>
          <a:p>
            <a:r>
              <a:rPr lang="en-US" dirty="0" smtClean="0"/>
              <a:t>06/2013</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makes interfaces permanent?</a:t>
            </a:r>
            <a:endParaRPr lang="en-US" dirty="0"/>
          </a:p>
        </p:txBody>
      </p:sp>
      <p:sp>
        <p:nvSpPr>
          <p:cNvPr id="3" name="Content Placeholder 2"/>
          <p:cNvSpPr>
            <a:spLocks noGrp="1"/>
          </p:cNvSpPr>
          <p:nvPr>
            <p:ph idx="1"/>
          </p:nvPr>
        </p:nvSpPr>
        <p:spPr/>
        <p:txBody>
          <a:bodyPr/>
          <a:lstStyle/>
          <a:p>
            <a:r>
              <a:rPr lang="en-US" dirty="0" smtClean="0"/>
              <a:t>Widely distributed, uncoordinated participants</a:t>
            </a:r>
          </a:p>
          <a:p>
            <a:r>
              <a:rPr lang="en-US" dirty="0" smtClean="0"/>
              <a:t>Capital-intensive</a:t>
            </a:r>
          </a:p>
          <a:p>
            <a:pPr lvl="1"/>
            <a:r>
              <a:rPr lang="en-US" dirty="0" smtClean="0"/>
              <a:t>depreciated over 5+ years</a:t>
            </a:r>
          </a:p>
          <a:p>
            <a:pPr lvl="1"/>
            <a:r>
              <a:rPr lang="en-US" dirty="0" smtClean="0"/>
              <a:t>see </a:t>
            </a:r>
            <a:r>
              <a:rPr lang="en-US" smtClean="0"/>
              <a:t>Y2K problem</a:t>
            </a:r>
          </a:p>
          <a:p>
            <a:r>
              <a:rPr lang="en-US" dirty="0" smtClean="0"/>
              <a:t>Allocation of cost vs. savings</a:t>
            </a:r>
          </a:p>
          <a:p>
            <a:pPr lvl="1"/>
            <a:r>
              <a:rPr lang="en-US" dirty="0" smtClean="0"/>
              <a:t>ISP saves money, end user pays</a:t>
            </a:r>
          </a:p>
          <a:p>
            <a:r>
              <a:rPr lang="en-US" dirty="0" smtClean="0"/>
              <a:t>Hard to have multiple at once</a:t>
            </a:r>
          </a:p>
          <a:p>
            <a:pPr lvl="1"/>
            <a:r>
              <a:rPr lang="en-US" dirty="0" smtClean="0"/>
              <a:t>“natural monopoly”</a:t>
            </a:r>
          </a:p>
        </p:txBody>
      </p:sp>
    </p:spTree>
    <p:extLst>
      <p:ext uri="{BB962C8B-B14F-4D97-AF65-F5344CB8AC3E}">
        <p14:creationId xmlns:p14="http://schemas.microsoft.com/office/powerpoint/2010/main" val="1037492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Extrapolating from history</a:t>
            </a:r>
            <a:endParaRPr lang="en-US" dirty="0"/>
          </a:p>
        </p:txBody>
      </p:sp>
      <p:sp>
        <p:nvSpPr>
          <p:cNvPr id="3" name="Content Placeholder 2"/>
          <p:cNvSpPr>
            <a:spLocks noGrp="1"/>
          </p:cNvSpPr>
          <p:nvPr>
            <p:ph idx="1"/>
          </p:nvPr>
        </p:nvSpPr>
        <p:spPr/>
        <p:txBody>
          <a:bodyPr>
            <a:normAutofit/>
          </a:bodyPr>
          <a:lstStyle/>
          <a:p>
            <a:r>
              <a:rPr lang="en-US" dirty="0" smtClean="0"/>
              <a:t>IP now “the” data interface</a:t>
            </a:r>
          </a:p>
          <a:p>
            <a:r>
              <a:rPr lang="en-US" dirty="0" smtClean="0"/>
              <a:t>Unclear that any packet-based system can be</a:t>
            </a:r>
          </a:p>
          <a:p>
            <a:pPr lvl="1"/>
            <a:r>
              <a:rPr lang="en-US" dirty="0" smtClean="0"/>
              <a:t>≥ 10 times cheaper</a:t>
            </a:r>
          </a:p>
          <a:p>
            <a:pPr lvl="1"/>
            <a:r>
              <a:rPr lang="en-US" dirty="0" smtClean="0"/>
              <a:t>≥ 10 times more functionality</a:t>
            </a:r>
          </a:p>
          <a:p>
            <a:pPr lvl="1"/>
            <a:r>
              <a:rPr lang="en-US" dirty="0" smtClean="0"/>
              <a:t>≥ 10 times more secure</a:t>
            </a:r>
          </a:p>
          <a:p>
            <a:r>
              <a:rPr lang="en-US" dirty="0" smtClean="0"/>
              <a:t>Replacing phone system due to generality, not performance</a:t>
            </a:r>
          </a:p>
          <a:p>
            <a:pPr lvl="1"/>
            <a:r>
              <a:rPr lang="en-US" dirty="0" smtClean="0"/>
              <a:t>IP offers general channel</a:t>
            </a:r>
          </a:p>
          <a:p>
            <a:r>
              <a:rPr lang="en-US" dirty="0" err="1" smtClean="0">
                <a:sym typeface="Wingdings"/>
              </a:rPr>
              <a:t></a:t>
            </a:r>
            <a:r>
              <a:rPr lang="en-US" dirty="0" smtClean="0">
                <a:sym typeface="Wingdings"/>
              </a:rPr>
              <a:t> </a:t>
            </a:r>
            <a:r>
              <a:rPr lang="en-US" dirty="0" smtClean="0"/>
              <a:t>We’re stuck with IPv4/IPv6</a:t>
            </a:r>
          </a:p>
          <a:p>
            <a:pPr lvl="1"/>
            <a:r>
              <a:rPr lang="en-US" dirty="0" smtClean="0"/>
              <a:t>except for niche applications (car networks, </a:t>
            </a:r>
            <a:r>
              <a:rPr lang="en-US" dirty="0" err="1" smtClean="0"/>
              <a:t>BlueTooth</a:t>
            </a:r>
            <a:r>
              <a:rPr lang="en-US" dirty="0" smtClean="0"/>
              <a:t>, USB, …)</a:t>
            </a:r>
            <a:endParaRPr lang="en-US" dirty="0"/>
          </a:p>
        </p:txBody>
      </p:sp>
    </p:spTree>
    <p:extLst>
      <p:ext uri="{BB962C8B-B14F-4D97-AF65-F5344CB8AC3E}">
        <p14:creationId xmlns:p14="http://schemas.microsoft.com/office/powerpoint/2010/main" val="3139241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60" name="Rectangle 12"/>
          <p:cNvSpPr>
            <a:spLocks noGrp="1" noChangeArrowheads="1"/>
          </p:cNvSpPr>
          <p:nvPr>
            <p:ph type="title"/>
          </p:nvPr>
        </p:nvSpPr>
        <p:spPr>
          <a:ln/>
        </p:spPr>
        <p:txBody>
          <a:bodyPr rIns="132080"/>
          <a:lstStyle/>
          <a:p>
            <a:r>
              <a:rPr lang="en-US"/>
              <a:t>Role of standards</a:t>
            </a:r>
          </a:p>
        </p:txBody>
      </p:sp>
      <p:sp>
        <p:nvSpPr>
          <p:cNvPr id="27661" name="Rectangle 13"/>
          <p:cNvSpPr>
            <a:spLocks noGrp="1" noChangeArrowheads="1"/>
          </p:cNvSpPr>
          <p:nvPr>
            <p:ph idx="1"/>
          </p:nvPr>
        </p:nvSpPr>
        <p:spPr>
          <a:ln/>
        </p:spPr>
        <p:txBody>
          <a:bodyPr rIns="132080">
            <a:normAutofit/>
          </a:bodyPr>
          <a:lstStyle/>
          <a:p>
            <a:pPr>
              <a:lnSpc>
                <a:spcPct val="110000"/>
              </a:lnSpc>
              <a:spcBef>
                <a:spcPts val="600"/>
              </a:spcBef>
            </a:pPr>
            <a:r>
              <a:rPr lang="en-US" sz="1800" dirty="0"/>
              <a:t>Widespread use of technology requires standards</a:t>
            </a:r>
          </a:p>
          <a:p>
            <a:pPr marL="782638" lvl="1">
              <a:lnSpc>
                <a:spcPct val="110000"/>
              </a:lnSpc>
            </a:pPr>
            <a:r>
              <a:rPr lang="en-US" sz="1600" dirty="0"/>
              <a:t>railroad gauges, nuts &amp; bolts, Morse code, phone system</a:t>
            </a:r>
          </a:p>
          <a:p>
            <a:pPr marL="1182688" lvl="2">
              <a:lnSpc>
                <a:spcPct val="110000"/>
              </a:lnSpc>
            </a:pPr>
            <a:r>
              <a:rPr lang="en-US" sz="1400" dirty="0"/>
              <a:t>industrial age = interchangeable parts</a:t>
            </a:r>
          </a:p>
          <a:p>
            <a:pPr>
              <a:lnSpc>
                <a:spcPct val="110000"/>
              </a:lnSpc>
              <a:spcBef>
                <a:spcPts val="600"/>
              </a:spcBef>
            </a:pPr>
            <a:r>
              <a:rPr lang="en-US" sz="1800" dirty="0" smtClean="0"/>
              <a:t>Particularly </a:t>
            </a:r>
            <a:r>
              <a:rPr lang="en-US" sz="1800" dirty="0"/>
              <a:t>for network technology</a:t>
            </a:r>
          </a:p>
          <a:p>
            <a:pPr marL="782638" lvl="1">
              <a:lnSpc>
                <a:spcPct val="110000"/>
              </a:lnSpc>
            </a:pPr>
            <a:r>
              <a:rPr lang="en-US" sz="1600" dirty="0"/>
              <a:t>many mid-size actors</a:t>
            </a:r>
          </a:p>
          <a:p>
            <a:pPr marL="782638" lvl="1">
              <a:lnSpc>
                <a:spcPct val="110000"/>
              </a:lnSpc>
            </a:pPr>
            <a:r>
              <a:rPr lang="en-US" sz="1600" dirty="0"/>
              <a:t>“network effect” = utility increases with number of users</a:t>
            </a:r>
          </a:p>
          <a:p>
            <a:pPr marL="1182688" lvl="2">
              <a:lnSpc>
                <a:spcPct val="110000"/>
              </a:lnSpc>
            </a:pPr>
            <a:r>
              <a:rPr lang="en-US" sz="1400" dirty="0"/>
              <a:t>e.g., cars have </a:t>
            </a:r>
            <a:r>
              <a:rPr lang="en-US" sz="1400" i="1" dirty="0"/>
              <a:t>inverse</a:t>
            </a:r>
            <a:r>
              <a:rPr lang="en-US" sz="1400" dirty="0"/>
              <a:t> network effects</a:t>
            </a:r>
          </a:p>
          <a:p>
            <a:pPr marL="1182688" lvl="2">
              <a:lnSpc>
                <a:spcPct val="110000"/>
              </a:lnSpc>
            </a:pPr>
            <a:r>
              <a:rPr lang="en-US" sz="1400" dirty="0"/>
              <a:t>chess game vs. email and word processor</a:t>
            </a:r>
          </a:p>
          <a:p>
            <a:pPr marL="782638" lvl="1">
              <a:lnSpc>
                <a:spcPct val="110000"/>
              </a:lnSpc>
            </a:pPr>
            <a:r>
              <a:rPr lang="en-US" sz="1600" dirty="0" err="1"/>
              <a:t>DECnet</a:t>
            </a:r>
            <a:r>
              <a:rPr lang="en-US" sz="1600" dirty="0"/>
              <a:t>, SNA, </a:t>
            </a:r>
            <a:r>
              <a:rPr lang="en-US" sz="1600" dirty="0" err="1"/>
              <a:t>ARCnet</a:t>
            </a:r>
            <a:r>
              <a:rPr lang="en-US" sz="1600" dirty="0"/>
              <a:t> </a:t>
            </a:r>
            <a:r>
              <a:rPr lang="en-US" sz="1600" dirty="0">
                <a:latin typeface="Symbol" pitchFamily="-107" charset="2"/>
                <a:ea typeface="Symbol" pitchFamily="-107" charset="2"/>
                <a:cs typeface="Symbol" pitchFamily="-107" charset="2"/>
                <a:sym typeface="Symbol" pitchFamily="-107" charset="2"/>
              </a:rPr>
              <a:t>⇒</a:t>
            </a:r>
            <a:r>
              <a:rPr lang="en-US" sz="1600" dirty="0"/>
              <a:t> Ethernet, IP</a:t>
            </a:r>
          </a:p>
          <a:p>
            <a:pPr marL="782638" lvl="1">
              <a:lnSpc>
                <a:spcPct val="110000"/>
              </a:lnSpc>
            </a:pPr>
            <a:r>
              <a:rPr lang="en-US" sz="1600" dirty="0"/>
              <a:t>“hypermedia” </a:t>
            </a:r>
            <a:r>
              <a:rPr lang="en-US" sz="1600" dirty="0">
                <a:latin typeface="Symbol" pitchFamily="-107" charset="2"/>
                <a:ea typeface="Symbol" pitchFamily="-107" charset="2"/>
                <a:cs typeface="Symbol" pitchFamily="-107" charset="2"/>
                <a:sym typeface="Symbol" pitchFamily="-107" charset="2"/>
              </a:rPr>
              <a:t>⇒</a:t>
            </a:r>
            <a:r>
              <a:rPr lang="en-US" sz="1600" dirty="0"/>
              <a:t> HTML, </a:t>
            </a:r>
            <a:r>
              <a:rPr lang="en-US" sz="1600" dirty="0" smtClean="0"/>
              <a:t>HTTP</a:t>
            </a:r>
          </a:p>
        </p:txBody>
      </p:sp>
      <p:sp>
        <p:nvSpPr>
          <p:cNvPr id="15" name="Slide Number Placeholder 3"/>
          <p:cNvSpPr>
            <a:spLocks noGrp="1"/>
          </p:cNvSpPr>
          <p:nvPr>
            <p:ph type="sldNum" sz="quarter" idx="12"/>
          </p:nvPr>
        </p:nvSpPr>
        <p:spPr/>
        <p:txBody>
          <a:bodyPr/>
          <a:lstStyle/>
          <a:p>
            <a:fld id="{A542F55D-BCFF-A946-8785-A9C88F083A56}" type="slidenum">
              <a:rPr lang="en-US"/>
              <a:pPr/>
              <a:t>12</a:t>
            </a:fld>
            <a:endParaRPr lang="en-US"/>
          </a:p>
        </p:txBody>
      </p:sp>
      <p:pic>
        <p:nvPicPr>
          <p:cNvPr id="5" name="Picture 4"/>
          <p:cNvPicPr>
            <a:picLocks noChangeAspect="1"/>
          </p:cNvPicPr>
          <p:nvPr/>
        </p:nvPicPr>
        <p:blipFill>
          <a:blip r:embed="rId2"/>
          <a:stretch>
            <a:fillRect/>
          </a:stretch>
        </p:blipFill>
        <p:spPr>
          <a:xfrm>
            <a:off x="7324921" y="1784753"/>
            <a:ext cx="1661442" cy="1394144"/>
          </a:xfrm>
          <a:prstGeom prst="rect">
            <a:avLst/>
          </a:prstGeom>
        </p:spPr>
      </p:pic>
    </p:spTree>
  </p:cSld>
  <p:clrMapOvr>
    <a:masterClrMapping/>
  </p:clrMapOvr>
  <p:transition xmlns:p14="http://schemas.microsoft.com/office/powerpoint/2010/mai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20" name="Rectangle 32"/>
          <p:cNvSpPr>
            <a:spLocks noGrp="1" noChangeArrowheads="1"/>
          </p:cNvSpPr>
          <p:nvPr>
            <p:ph type="title"/>
          </p:nvPr>
        </p:nvSpPr>
        <p:spPr>
          <a:xfrm>
            <a:off x="914400" y="609600"/>
            <a:ext cx="2819400" cy="2895600"/>
          </a:xfrm>
          <a:ln/>
        </p:spPr>
        <p:txBody>
          <a:bodyPr rIns="132080">
            <a:normAutofit/>
          </a:bodyPr>
          <a:lstStyle/>
          <a:p>
            <a:r>
              <a:rPr lang="en-US" sz="3800" dirty="0">
                <a:solidFill>
                  <a:srgbClr val="FF3300"/>
                </a:solidFill>
              </a:rPr>
              <a:t>The Internet Protocol Hourglass</a:t>
            </a:r>
            <a:br>
              <a:rPr lang="en-US" sz="3800" dirty="0">
                <a:solidFill>
                  <a:srgbClr val="FF3300"/>
                </a:solidFill>
              </a:rPr>
            </a:br>
            <a:r>
              <a:rPr lang="en-US" sz="3800" dirty="0" smtClean="0">
                <a:solidFill>
                  <a:srgbClr val="FF3300"/>
                </a:solidFill>
              </a:rPr>
              <a:t>(S. </a:t>
            </a:r>
            <a:r>
              <a:rPr lang="en-US" sz="3800" dirty="0" err="1" smtClean="0">
                <a:solidFill>
                  <a:srgbClr val="FF3300"/>
                </a:solidFill>
              </a:rPr>
              <a:t>Deering</a:t>
            </a:r>
            <a:r>
              <a:rPr lang="en-US" sz="3800" dirty="0">
                <a:solidFill>
                  <a:srgbClr val="FF3300"/>
                </a:solidFill>
              </a:rPr>
              <a:t>)</a:t>
            </a:r>
          </a:p>
        </p:txBody>
      </p:sp>
      <p:sp>
        <p:nvSpPr>
          <p:cNvPr id="34" name="Slide Number Placeholder 3"/>
          <p:cNvSpPr>
            <a:spLocks noGrp="1"/>
          </p:cNvSpPr>
          <p:nvPr>
            <p:ph type="sldNum" sz="quarter" idx="12"/>
          </p:nvPr>
        </p:nvSpPr>
        <p:spPr/>
        <p:txBody>
          <a:bodyPr/>
          <a:lstStyle/>
          <a:p>
            <a:fld id="{7E55AB6F-293B-DF4B-94A3-68BA818F181F}" type="slidenum">
              <a:rPr lang="en-US"/>
              <a:pPr/>
              <a:t>13</a:t>
            </a:fld>
            <a:endParaRPr lang="en-US"/>
          </a:p>
        </p:txBody>
      </p:sp>
      <p:grpSp>
        <p:nvGrpSpPr>
          <p:cNvPr id="63500" name="Group 12"/>
          <p:cNvGrpSpPr>
            <a:grpSpLocks/>
          </p:cNvGrpSpPr>
          <p:nvPr/>
        </p:nvGrpSpPr>
        <p:grpSpPr bwMode="auto">
          <a:xfrm>
            <a:off x="4267200" y="762000"/>
            <a:ext cx="3198813" cy="5149850"/>
            <a:chOff x="0" y="0"/>
            <a:chExt cx="2015" cy="3244"/>
          </a:xfrm>
        </p:grpSpPr>
        <p:grpSp>
          <p:nvGrpSpPr>
            <p:cNvPr id="63501" name="Group 13"/>
            <p:cNvGrpSpPr>
              <a:grpSpLocks/>
            </p:cNvGrpSpPr>
            <p:nvPr/>
          </p:nvGrpSpPr>
          <p:grpSpPr bwMode="auto">
            <a:xfrm>
              <a:off x="96" y="192"/>
              <a:ext cx="1824" cy="2880"/>
              <a:chOff x="0" y="0"/>
              <a:chExt cx="1824" cy="2880"/>
            </a:xfrm>
          </p:grpSpPr>
          <p:sp>
            <p:nvSpPr>
              <p:cNvPr id="63502" name="Rectangle 14"/>
              <p:cNvSpPr>
                <a:spLocks/>
              </p:cNvSpPr>
              <p:nvPr/>
            </p:nvSpPr>
            <p:spPr bwMode="auto">
              <a:xfrm>
                <a:off x="0" y="1776"/>
                <a:ext cx="1824" cy="336"/>
              </a:xfrm>
              <a:prstGeom prst="rect">
                <a:avLst/>
              </a:prstGeom>
              <a:solidFill>
                <a:srgbClr val="66FFCC"/>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03" name="Rectangle 15"/>
              <p:cNvSpPr>
                <a:spLocks/>
              </p:cNvSpPr>
              <p:nvPr/>
            </p:nvSpPr>
            <p:spPr bwMode="auto">
              <a:xfrm>
                <a:off x="0" y="2112"/>
                <a:ext cx="1824" cy="336"/>
              </a:xfrm>
              <a:prstGeom prst="rect">
                <a:avLst/>
              </a:prstGeom>
              <a:solidFill>
                <a:srgbClr val="006666"/>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04" name="Rectangle 16"/>
              <p:cNvSpPr>
                <a:spLocks/>
              </p:cNvSpPr>
              <p:nvPr/>
            </p:nvSpPr>
            <p:spPr bwMode="auto">
              <a:xfrm>
                <a:off x="0" y="2448"/>
                <a:ext cx="1824" cy="432"/>
              </a:xfrm>
              <a:prstGeom prst="rect">
                <a:avLst/>
              </a:prstGeom>
              <a:solidFill>
                <a:srgbClr val="FFFFCC"/>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05" name="Rectangle 17"/>
              <p:cNvSpPr>
                <a:spLocks/>
              </p:cNvSpPr>
              <p:nvPr/>
            </p:nvSpPr>
            <p:spPr bwMode="auto">
              <a:xfrm>
                <a:off x="0" y="0"/>
                <a:ext cx="1824" cy="384"/>
              </a:xfrm>
              <a:prstGeom prst="rect">
                <a:avLst/>
              </a:prstGeom>
              <a:solidFill>
                <a:srgbClr val="FFFFCC"/>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06" name="Rectangle 18"/>
              <p:cNvSpPr>
                <a:spLocks/>
              </p:cNvSpPr>
              <p:nvPr/>
            </p:nvSpPr>
            <p:spPr bwMode="auto">
              <a:xfrm>
                <a:off x="0" y="768"/>
                <a:ext cx="1824" cy="336"/>
              </a:xfrm>
              <a:prstGeom prst="rect">
                <a:avLst/>
              </a:prstGeom>
              <a:solidFill>
                <a:srgbClr val="66FFCC"/>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07" name="Rectangle 19"/>
              <p:cNvSpPr>
                <a:spLocks/>
              </p:cNvSpPr>
              <p:nvPr/>
            </p:nvSpPr>
            <p:spPr bwMode="auto">
              <a:xfrm>
                <a:off x="0" y="1104"/>
                <a:ext cx="1824" cy="672"/>
              </a:xfrm>
              <a:prstGeom prst="rect">
                <a:avLst/>
              </a:prstGeom>
              <a:solidFill>
                <a:srgbClr val="FFCCFF"/>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08" name="Rectangle 20"/>
              <p:cNvSpPr>
                <a:spLocks/>
              </p:cNvSpPr>
              <p:nvPr/>
            </p:nvSpPr>
            <p:spPr bwMode="auto">
              <a:xfrm>
                <a:off x="0" y="384"/>
                <a:ext cx="1824" cy="384"/>
              </a:xfrm>
              <a:prstGeom prst="rect">
                <a:avLst/>
              </a:prstGeom>
              <a:solidFill>
                <a:srgbClr val="006666"/>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grpSp>
        <p:sp>
          <p:nvSpPr>
            <p:cNvPr id="63509" name="Rectangle 21"/>
            <p:cNvSpPr>
              <a:spLocks/>
            </p:cNvSpPr>
            <p:nvPr/>
          </p:nvSpPr>
          <p:spPr bwMode="auto">
            <a:xfrm>
              <a:off x="48" y="305"/>
              <a:ext cx="1920" cy="2608"/>
            </a:xfrm>
            <a:prstGeom prst="rect">
              <a:avLst/>
            </a:prstGeom>
            <a:noFill/>
            <a:ln w="12700">
              <a:noFill/>
              <a:miter lim="800000"/>
              <a:headEnd type="none" w="med" len="med"/>
              <a:tailEnd type="none" w="med" len="med"/>
            </a:ln>
          </p:spPr>
          <p:txBody>
            <a:bodyPr lIns="0" tIns="0" rIns="40639" bIns="0">
              <a:prstTxWarp prst="textNoShape">
                <a:avLst/>
              </a:prstTxWarp>
            </a:bodyPr>
            <a:lstStyle/>
            <a:p>
              <a:pPr marL="39688" algn="ctr">
                <a:lnSpc>
                  <a:spcPct val="125000"/>
                </a:lnSpc>
                <a:spcBef>
                  <a:spcPts val="1200"/>
                </a:spcBef>
              </a:pPr>
              <a:r>
                <a:rPr lang="en-US" sz="2000" dirty="0">
                  <a:solidFill>
                    <a:schemeClr val="tx1"/>
                  </a:solidFill>
                  <a:latin typeface="Helvetica" pitchFamily="-107" charset="0"/>
                  <a:ea typeface="Helvetica" pitchFamily="-107" charset="0"/>
                  <a:cs typeface="Helvetica" pitchFamily="-107" charset="0"/>
                  <a:sym typeface="Helvetica" pitchFamily="-107" charset="0"/>
                </a:rPr>
                <a:t> </a:t>
              </a:r>
              <a:r>
                <a:rPr lang="en-US" sz="2000" dirty="0">
                  <a:solidFill>
                    <a:schemeClr val="accent6">
                      <a:lumMod val="75000"/>
                    </a:schemeClr>
                  </a:solidFill>
                  <a:latin typeface="Helvetica" pitchFamily="-107" charset="0"/>
                  <a:ea typeface="Helvetica" pitchFamily="-107" charset="0"/>
                  <a:cs typeface="Helvetica" pitchFamily="-107" charset="0"/>
                  <a:sym typeface="Helvetica" pitchFamily="-107" charset="0"/>
                </a:rPr>
                <a:t>email  WWW  phone..</a:t>
              </a:r>
              <a:r>
                <a:rPr lang="en-US" sz="2000" dirty="0">
                  <a:solidFill>
                    <a:schemeClr val="tx1"/>
                  </a:solidFill>
                  <a:latin typeface="Helvetica" pitchFamily="-107" charset="0"/>
                  <a:ea typeface="Helvetica" pitchFamily="-107" charset="0"/>
                  <a:cs typeface="Helvetica" pitchFamily="-107" charset="0"/>
                  <a:sym typeface="Helvetica" pitchFamily="-107" charset="0"/>
                </a:rPr>
                <a:t>.</a:t>
              </a:r>
            </a:p>
            <a:p>
              <a:pPr marL="39688" algn="ctr">
                <a:lnSpc>
                  <a:spcPct val="125000"/>
                </a:lnSpc>
                <a:spcBef>
                  <a:spcPts val="1200"/>
                </a:spcBef>
              </a:pPr>
              <a:r>
                <a:rPr lang="en-US" sz="2000" dirty="0">
                  <a:solidFill>
                    <a:srgbClr val="CCCCCC"/>
                  </a:solidFill>
                  <a:latin typeface="Helvetica" pitchFamily="-107" charset="0"/>
                  <a:ea typeface="Helvetica" pitchFamily="-107" charset="0"/>
                  <a:cs typeface="Helvetica" pitchFamily="-107" charset="0"/>
                  <a:sym typeface="Helvetica" pitchFamily="-107" charset="0"/>
                </a:rPr>
                <a:t>SMTP  HTTP  RTP...</a:t>
              </a:r>
            </a:p>
            <a:p>
              <a:pPr marL="39688" algn="ctr">
                <a:lnSpc>
                  <a:spcPct val="125000"/>
                </a:lnSpc>
                <a:spcBef>
                  <a:spcPts val="1200"/>
                </a:spcBef>
              </a:pPr>
              <a:r>
                <a:rPr lang="en-US" sz="2000" dirty="0">
                  <a:solidFill>
                    <a:schemeClr val="tx1"/>
                  </a:solidFill>
                  <a:latin typeface="Helvetica" pitchFamily="-107" charset="0"/>
                  <a:ea typeface="Helvetica" pitchFamily="-107" charset="0"/>
                  <a:cs typeface="Helvetica" pitchFamily="-107" charset="0"/>
                  <a:sym typeface="Helvetica" pitchFamily="-107" charset="0"/>
                </a:rPr>
                <a:t>TCP  UDP…</a:t>
              </a:r>
            </a:p>
            <a:p>
              <a:pPr marL="39688" algn="ctr">
                <a:lnSpc>
                  <a:spcPct val="125000"/>
                </a:lnSpc>
                <a:spcBef>
                  <a:spcPts val="600"/>
                </a:spcBef>
              </a:pPr>
              <a:endParaRPr lang="en-US" sz="1000" dirty="0">
                <a:solidFill>
                  <a:schemeClr val="tx1"/>
                </a:solidFill>
                <a:latin typeface="Helvetica" pitchFamily="-107" charset="0"/>
                <a:ea typeface="Helvetica" pitchFamily="-107" charset="0"/>
                <a:cs typeface="Helvetica" pitchFamily="-107" charset="0"/>
                <a:sym typeface="Helvetica" pitchFamily="-107" charset="0"/>
              </a:endParaRPr>
            </a:p>
            <a:p>
              <a:pPr marL="39688" algn="ctr">
                <a:lnSpc>
                  <a:spcPct val="125000"/>
                </a:lnSpc>
                <a:spcBef>
                  <a:spcPts val="1200"/>
                </a:spcBef>
              </a:pPr>
              <a:r>
                <a:rPr lang="en-US" sz="2000" b="1" dirty="0">
                  <a:solidFill>
                    <a:schemeClr val="accent5">
                      <a:lumMod val="75000"/>
                    </a:schemeClr>
                  </a:solidFill>
                  <a:latin typeface="Helvetica" pitchFamily="-107" charset="0"/>
                  <a:ea typeface="Helvetica" pitchFamily="-107" charset="0"/>
                  <a:cs typeface="Helvetica" pitchFamily="-107" charset="0"/>
                  <a:sym typeface="Helvetica" pitchFamily="-107" charset="0"/>
                </a:rPr>
                <a:t>IP</a:t>
              </a:r>
            </a:p>
            <a:p>
              <a:pPr marL="39688" algn="ctr">
                <a:lnSpc>
                  <a:spcPct val="125000"/>
                </a:lnSpc>
                <a:spcBef>
                  <a:spcPts val="600"/>
                </a:spcBef>
              </a:pPr>
              <a:endParaRPr lang="en-US" sz="1000" dirty="0">
                <a:solidFill>
                  <a:schemeClr val="tx1"/>
                </a:solidFill>
                <a:latin typeface="Helvetica" pitchFamily="-107" charset="0"/>
                <a:ea typeface="Helvetica" pitchFamily="-107" charset="0"/>
                <a:cs typeface="Helvetica" pitchFamily="-107" charset="0"/>
                <a:sym typeface="Helvetica" pitchFamily="-107" charset="0"/>
              </a:endParaRPr>
            </a:p>
            <a:p>
              <a:pPr marL="39688" algn="ctr">
                <a:lnSpc>
                  <a:spcPct val="125000"/>
                </a:lnSpc>
                <a:spcBef>
                  <a:spcPts val="1200"/>
                </a:spcBef>
              </a:pPr>
              <a:r>
                <a:rPr lang="en-US" sz="2000" dirty="0">
                  <a:solidFill>
                    <a:schemeClr val="tx1"/>
                  </a:solidFill>
                  <a:latin typeface="Helvetica" pitchFamily="-107" charset="0"/>
                  <a:ea typeface="Helvetica" pitchFamily="-107" charset="0"/>
                  <a:cs typeface="Helvetica" pitchFamily="-107" charset="0"/>
                  <a:sym typeface="Helvetica" pitchFamily="-107" charset="0"/>
                </a:rPr>
                <a:t>  </a:t>
              </a:r>
              <a:r>
                <a:rPr lang="en-US" sz="2000" dirty="0" err="1">
                  <a:solidFill>
                    <a:schemeClr val="tx1"/>
                  </a:solidFill>
                  <a:latin typeface="Helvetica" pitchFamily="-107" charset="0"/>
                  <a:ea typeface="Helvetica" pitchFamily="-107" charset="0"/>
                  <a:cs typeface="Helvetica" pitchFamily="-107" charset="0"/>
                  <a:sym typeface="Helvetica" pitchFamily="-107" charset="0"/>
                </a:rPr>
                <a:t>ethernet</a:t>
              </a:r>
              <a:r>
                <a:rPr lang="en-US" sz="2000" dirty="0">
                  <a:solidFill>
                    <a:schemeClr val="tx1"/>
                  </a:solidFill>
                  <a:latin typeface="Helvetica" pitchFamily="-107" charset="0"/>
                  <a:ea typeface="Helvetica" pitchFamily="-107" charset="0"/>
                  <a:cs typeface="Helvetica" pitchFamily="-107" charset="0"/>
                  <a:sym typeface="Helvetica" pitchFamily="-107" charset="0"/>
                </a:rPr>
                <a:t>   PPP…</a:t>
              </a:r>
            </a:p>
            <a:p>
              <a:pPr marL="39688" algn="ctr">
                <a:lnSpc>
                  <a:spcPct val="125000"/>
                </a:lnSpc>
                <a:spcBef>
                  <a:spcPts val="1200"/>
                </a:spcBef>
              </a:pPr>
              <a:r>
                <a:rPr lang="en-US" sz="2000" dirty="0">
                  <a:solidFill>
                    <a:srgbClr val="CCCCCC"/>
                  </a:solidFill>
                  <a:latin typeface="Helvetica" pitchFamily="-107" charset="0"/>
                  <a:ea typeface="Helvetica" pitchFamily="-107" charset="0"/>
                  <a:cs typeface="Helvetica" pitchFamily="-107" charset="0"/>
                  <a:sym typeface="Helvetica" pitchFamily="-107" charset="0"/>
                </a:rPr>
                <a:t>CSMA  </a:t>
              </a:r>
              <a:r>
                <a:rPr lang="en-US" sz="2000" dirty="0" err="1">
                  <a:solidFill>
                    <a:srgbClr val="CCCCCC"/>
                  </a:solidFill>
                  <a:latin typeface="Helvetica" pitchFamily="-107" charset="0"/>
                  <a:ea typeface="Helvetica" pitchFamily="-107" charset="0"/>
                  <a:cs typeface="Helvetica" pitchFamily="-107" charset="0"/>
                  <a:sym typeface="Helvetica" pitchFamily="-107" charset="0"/>
                </a:rPr>
                <a:t>async</a:t>
              </a:r>
              <a:r>
                <a:rPr lang="en-US" sz="2000" dirty="0">
                  <a:solidFill>
                    <a:srgbClr val="CCCCCC"/>
                  </a:solidFill>
                  <a:latin typeface="Helvetica" pitchFamily="-107" charset="0"/>
                  <a:ea typeface="Helvetica" pitchFamily="-107" charset="0"/>
                  <a:cs typeface="Helvetica" pitchFamily="-107" charset="0"/>
                  <a:sym typeface="Helvetica" pitchFamily="-107" charset="0"/>
                </a:rPr>
                <a:t>  </a:t>
              </a:r>
              <a:r>
                <a:rPr lang="en-US" sz="2000" dirty="0" err="1">
                  <a:solidFill>
                    <a:srgbClr val="CCCCCC"/>
                  </a:solidFill>
                  <a:latin typeface="Helvetica" pitchFamily="-107" charset="0"/>
                  <a:ea typeface="Helvetica" pitchFamily="-107" charset="0"/>
                  <a:cs typeface="Helvetica" pitchFamily="-107" charset="0"/>
                  <a:sym typeface="Helvetica" pitchFamily="-107" charset="0"/>
                </a:rPr>
                <a:t>sonet</a:t>
              </a:r>
              <a:r>
                <a:rPr lang="en-US" sz="2000" dirty="0">
                  <a:solidFill>
                    <a:srgbClr val="CCCCCC"/>
                  </a:solidFill>
                  <a:latin typeface="Helvetica" pitchFamily="-107" charset="0"/>
                  <a:ea typeface="Helvetica" pitchFamily="-107" charset="0"/>
                  <a:cs typeface="Helvetica" pitchFamily="-107" charset="0"/>
                  <a:sym typeface="Helvetica" pitchFamily="-107" charset="0"/>
                </a:rPr>
                <a:t>...</a:t>
              </a:r>
            </a:p>
            <a:p>
              <a:pPr marL="39688" algn="ctr">
                <a:lnSpc>
                  <a:spcPct val="125000"/>
                </a:lnSpc>
                <a:spcBef>
                  <a:spcPts val="1200"/>
                </a:spcBef>
              </a:pPr>
              <a:r>
                <a:rPr lang="en-US" sz="2000" dirty="0">
                  <a:solidFill>
                    <a:schemeClr val="tx1"/>
                  </a:solidFill>
                  <a:latin typeface="Helvetica" pitchFamily="-107" charset="0"/>
                  <a:ea typeface="Helvetica" pitchFamily="-107" charset="0"/>
                  <a:cs typeface="Helvetica" pitchFamily="-107" charset="0"/>
                  <a:sym typeface="Helvetica" pitchFamily="-107" charset="0"/>
                </a:rPr>
                <a:t> </a:t>
              </a:r>
              <a:r>
                <a:rPr lang="en-US" sz="2000" dirty="0">
                  <a:solidFill>
                    <a:schemeClr val="accent5">
                      <a:lumMod val="50000"/>
                    </a:schemeClr>
                  </a:solidFill>
                  <a:latin typeface="Helvetica" pitchFamily="-107" charset="0"/>
                  <a:ea typeface="Helvetica" pitchFamily="-107" charset="0"/>
                  <a:cs typeface="Helvetica" pitchFamily="-107" charset="0"/>
                  <a:sym typeface="Helvetica" pitchFamily="-107" charset="0"/>
                </a:rPr>
                <a:t>copper  fiber  radio...</a:t>
              </a:r>
            </a:p>
          </p:txBody>
        </p:sp>
        <p:sp>
          <p:nvSpPr>
            <p:cNvPr id="63510" name="AutoShape 22"/>
            <p:cNvSpPr>
              <a:spLocks/>
            </p:cNvSpPr>
            <p:nvPr/>
          </p:nvSpPr>
          <p:spPr bwMode="auto">
            <a:xfrm>
              <a:off x="95" y="181"/>
              <a:ext cx="781" cy="1440"/>
            </a:xfrm>
            <a:custGeom>
              <a:avLst/>
              <a:gdLst/>
              <a:ahLst/>
              <a:cxnLst/>
              <a:rect l="0" t="0" r="r" b="b"/>
              <a:pathLst>
                <a:path w="21126" h="21600">
                  <a:moveTo>
                    <a:pt x="2893" y="0"/>
                  </a:moveTo>
                  <a:cubicBezTo>
                    <a:pt x="2055" y="975"/>
                    <a:pt x="81" y="8400"/>
                    <a:pt x="2893" y="11505"/>
                  </a:cubicBezTo>
                  <a:cubicBezTo>
                    <a:pt x="5866" y="14595"/>
                    <a:pt x="17599" y="17175"/>
                    <a:pt x="19600" y="18705"/>
                  </a:cubicBezTo>
                  <a:cubicBezTo>
                    <a:pt x="21600" y="20235"/>
                    <a:pt x="21059" y="20985"/>
                    <a:pt x="21059" y="21585"/>
                  </a:cubicBezTo>
                  <a:lnTo>
                    <a:pt x="0" y="21600"/>
                  </a:lnTo>
                  <a:lnTo>
                    <a:pt x="0" y="0"/>
                  </a:lnTo>
                  <a:lnTo>
                    <a:pt x="2893" y="0"/>
                  </a:lnTo>
                  <a:close/>
                  <a:moveTo>
                    <a:pt x="2893" y="0"/>
                  </a:moveTo>
                </a:path>
              </a:pathLst>
            </a:custGeom>
            <a:solidFill>
              <a:srgbClr val="FFFFFF"/>
            </a:solidFill>
            <a:ln w="254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11" name="AutoShape 23"/>
            <p:cNvSpPr>
              <a:spLocks/>
            </p:cNvSpPr>
            <p:nvPr/>
          </p:nvSpPr>
          <p:spPr bwMode="auto">
            <a:xfrm rot="10800000" flipH="1">
              <a:off x="95" y="1621"/>
              <a:ext cx="781" cy="1440"/>
            </a:xfrm>
            <a:custGeom>
              <a:avLst/>
              <a:gdLst/>
              <a:ahLst/>
              <a:cxnLst/>
              <a:rect l="0" t="0" r="r" b="b"/>
              <a:pathLst>
                <a:path w="21126" h="21600">
                  <a:moveTo>
                    <a:pt x="2893" y="0"/>
                  </a:moveTo>
                  <a:cubicBezTo>
                    <a:pt x="2055" y="975"/>
                    <a:pt x="81" y="8400"/>
                    <a:pt x="2893" y="11505"/>
                  </a:cubicBezTo>
                  <a:cubicBezTo>
                    <a:pt x="5866" y="14595"/>
                    <a:pt x="17599" y="17175"/>
                    <a:pt x="19600" y="18705"/>
                  </a:cubicBezTo>
                  <a:cubicBezTo>
                    <a:pt x="21600" y="20235"/>
                    <a:pt x="21059" y="20985"/>
                    <a:pt x="21059" y="21585"/>
                  </a:cubicBezTo>
                  <a:lnTo>
                    <a:pt x="0" y="21600"/>
                  </a:lnTo>
                  <a:lnTo>
                    <a:pt x="0" y="0"/>
                  </a:lnTo>
                  <a:lnTo>
                    <a:pt x="2893" y="0"/>
                  </a:lnTo>
                  <a:close/>
                  <a:moveTo>
                    <a:pt x="2893" y="0"/>
                  </a:moveTo>
                </a:path>
              </a:pathLst>
            </a:custGeom>
            <a:solidFill>
              <a:srgbClr val="FFFFFF"/>
            </a:solidFill>
            <a:ln w="254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12" name="AutoShape 24"/>
            <p:cNvSpPr>
              <a:spLocks/>
            </p:cNvSpPr>
            <p:nvPr/>
          </p:nvSpPr>
          <p:spPr bwMode="auto">
            <a:xfrm flipH="1">
              <a:off x="1138" y="181"/>
              <a:ext cx="781" cy="1440"/>
            </a:xfrm>
            <a:custGeom>
              <a:avLst/>
              <a:gdLst/>
              <a:ahLst/>
              <a:cxnLst/>
              <a:rect l="0" t="0" r="r" b="b"/>
              <a:pathLst>
                <a:path w="21126" h="21600">
                  <a:moveTo>
                    <a:pt x="2893" y="0"/>
                  </a:moveTo>
                  <a:cubicBezTo>
                    <a:pt x="2055" y="975"/>
                    <a:pt x="81" y="8400"/>
                    <a:pt x="2893" y="11505"/>
                  </a:cubicBezTo>
                  <a:cubicBezTo>
                    <a:pt x="5866" y="14595"/>
                    <a:pt x="17599" y="17175"/>
                    <a:pt x="19600" y="18705"/>
                  </a:cubicBezTo>
                  <a:cubicBezTo>
                    <a:pt x="21600" y="20235"/>
                    <a:pt x="21059" y="20985"/>
                    <a:pt x="21059" y="21585"/>
                  </a:cubicBezTo>
                  <a:lnTo>
                    <a:pt x="0" y="21600"/>
                  </a:lnTo>
                  <a:lnTo>
                    <a:pt x="0" y="0"/>
                  </a:lnTo>
                  <a:lnTo>
                    <a:pt x="2893" y="0"/>
                  </a:lnTo>
                  <a:close/>
                  <a:moveTo>
                    <a:pt x="2893" y="0"/>
                  </a:moveTo>
                </a:path>
              </a:pathLst>
            </a:custGeom>
            <a:solidFill>
              <a:srgbClr val="FFFFFF"/>
            </a:solidFill>
            <a:ln w="254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13" name="AutoShape 25"/>
            <p:cNvSpPr>
              <a:spLocks/>
            </p:cNvSpPr>
            <p:nvPr/>
          </p:nvSpPr>
          <p:spPr bwMode="auto">
            <a:xfrm rot="10800000">
              <a:off x="1138" y="1621"/>
              <a:ext cx="781" cy="1440"/>
            </a:xfrm>
            <a:custGeom>
              <a:avLst/>
              <a:gdLst/>
              <a:ahLst/>
              <a:cxnLst/>
              <a:rect l="0" t="0" r="r" b="b"/>
              <a:pathLst>
                <a:path w="21126" h="21600">
                  <a:moveTo>
                    <a:pt x="2893" y="0"/>
                  </a:moveTo>
                  <a:cubicBezTo>
                    <a:pt x="2055" y="975"/>
                    <a:pt x="81" y="8400"/>
                    <a:pt x="2893" y="11505"/>
                  </a:cubicBezTo>
                  <a:cubicBezTo>
                    <a:pt x="5866" y="14595"/>
                    <a:pt x="17599" y="17175"/>
                    <a:pt x="19600" y="18705"/>
                  </a:cubicBezTo>
                  <a:cubicBezTo>
                    <a:pt x="21600" y="20235"/>
                    <a:pt x="21059" y="20985"/>
                    <a:pt x="21059" y="21585"/>
                  </a:cubicBezTo>
                  <a:lnTo>
                    <a:pt x="0" y="21600"/>
                  </a:lnTo>
                  <a:lnTo>
                    <a:pt x="0" y="0"/>
                  </a:lnTo>
                  <a:lnTo>
                    <a:pt x="2893" y="0"/>
                  </a:lnTo>
                  <a:close/>
                  <a:moveTo>
                    <a:pt x="2893" y="0"/>
                  </a:moveTo>
                </a:path>
              </a:pathLst>
            </a:custGeom>
            <a:solidFill>
              <a:srgbClr val="FFFFFF"/>
            </a:solidFill>
            <a:ln w="254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14" name="Rectangle 26"/>
            <p:cNvSpPr>
              <a:spLocks/>
            </p:cNvSpPr>
            <p:nvPr/>
          </p:nvSpPr>
          <p:spPr bwMode="auto">
            <a:xfrm>
              <a:off x="61" y="133"/>
              <a:ext cx="48" cy="2976"/>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63515" name="Rectangle 27"/>
            <p:cNvSpPr>
              <a:spLocks/>
            </p:cNvSpPr>
            <p:nvPr/>
          </p:nvSpPr>
          <p:spPr bwMode="auto">
            <a:xfrm>
              <a:off x="1892" y="133"/>
              <a:ext cx="48" cy="2976"/>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63516" name="AutoShape 28"/>
            <p:cNvSpPr>
              <a:spLocks/>
            </p:cNvSpPr>
            <p:nvPr/>
          </p:nvSpPr>
          <p:spPr bwMode="auto">
            <a:xfrm>
              <a:off x="0" y="0"/>
              <a:ext cx="2015" cy="192"/>
            </a:xfrm>
            <a:prstGeom prst="roundRect">
              <a:avLst>
                <a:gd name="adj" fmla="val 50000"/>
              </a:avLst>
            </a:prstGeom>
            <a:blipFill dpi="0" rotWithShape="0">
              <a:blip r:embed="rId2"/>
              <a:srcRect/>
              <a:tile tx="0" ty="0" sx="100000" sy="100000" flip="none" algn="tl"/>
            </a:blipFill>
            <a:ln w="12700">
              <a:noFill/>
              <a:round/>
              <a:headEnd type="none" w="med" len="med"/>
              <a:tailEnd type="none" w="med" len="med"/>
            </a:ln>
          </p:spPr>
          <p:txBody>
            <a:bodyPr lIns="0" tIns="0" rIns="0" bIns="0">
              <a:prstTxWarp prst="textNoShape">
                <a:avLst/>
              </a:prstTxWarp>
            </a:bodyPr>
            <a:lstStyle/>
            <a:p>
              <a:endParaRPr lang="en-US"/>
            </a:p>
          </p:txBody>
        </p:sp>
        <p:sp>
          <p:nvSpPr>
            <p:cNvPr id="63517" name="AutoShape 29"/>
            <p:cNvSpPr>
              <a:spLocks/>
            </p:cNvSpPr>
            <p:nvPr/>
          </p:nvSpPr>
          <p:spPr bwMode="auto">
            <a:xfrm>
              <a:off x="0" y="3052"/>
              <a:ext cx="2015" cy="192"/>
            </a:xfrm>
            <a:prstGeom prst="roundRect">
              <a:avLst>
                <a:gd name="adj" fmla="val 50000"/>
              </a:avLst>
            </a:prstGeom>
            <a:blipFill dpi="0" rotWithShape="0">
              <a:blip r:embed="rId2"/>
              <a:srcRect/>
              <a:tile tx="0" ty="0" sx="100000" sy="100000" flip="none" algn="tl"/>
            </a:blipFill>
            <a:ln w="12700">
              <a:noFill/>
              <a:round/>
              <a:headEnd type="none" w="med" len="med"/>
              <a:tailEnd type="none" w="med" len="med"/>
            </a:ln>
          </p:spPr>
          <p:txBody>
            <a:bodyPr lIns="0" tIns="0" rIns="0" bIns="0">
              <a:prstTxWarp prst="textNoShape">
                <a:avLst/>
              </a:prstTxWarp>
            </a:bodyPr>
            <a:lstStyle/>
            <a:p>
              <a:endParaRPr lang="en-US"/>
            </a:p>
          </p:txBody>
        </p:sp>
        <p:sp>
          <p:nvSpPr>
            <p:cNvPr id="63518" name="Rectangle 30"/>
            <p:cNvSpPr>
              <a:spLocks/>
            </p:cNvSpPr>
            <p:nvPr/>
          </p:nvSpPr>
          <p:spPr bwMode="auto">
            <a:xfrm>
              <a:off x="51" y="1573"/>
              <a:ext cx="816" cy="96"/>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63519" name="Rectangle 31"/>
            <p:cNvSpPr>
              <a:spLocks/>
            </p:cNvSpPr>
            <p:nvPr/>
          </p:nvSpPr>
          <p:spPr bwMode="auto">
            <a:xfrm>
              <a:off x="1152" y="1573"/>
              <a:ext cx="816" cy="96"/>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grpSp>
    </p:spTree>
    <p:extLst>
      <p:ext uri="{BB962C8B-B14F-4D97-AF65-F5344CB8AC3E}">
        <p14:creationId xmlns:p14="http://schemas.microsoft.com/office/powerpoint/2010/main" val="1428960556"/>
      </p:ext>
    </p:extLst>
  </p:cSld>
  <p:clrMapOvr>
    <a:masterClrMapping/>
  </p:clrMapOvr>
  <p:transition xmlns:p14="http://schemas.microsoft.com/office/powerpoint/2010/mai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86" name="Rectangle 14"/>
          <p:cNvSpPr>
            <a:spLocks noGrp="1" noChangeArrowheads="1"/>
          </p:cNvSpPr>
          <p:nvPr>
            <p:ph type="title"/>
          </p:nvPr>
        </p:nvSpPr>
        <p:spPr>
          <a:ln/>
        </p:spPr>
        <p:txBody>
          <a:bodyPr rIns="132080"/>
          <a:lstStyle/>
          <a:p>
            <a:r>
              <a:rPr lang="en-US"/>
              <a:t>Standards</a:t>
            </a:r>
          </a:p>
        </p:txBody>
      </p:sp>
      <p:sp>
        <p:nvSpPr>
          <p:cNvPr id="28687" name="Rectangle 15"/>
          <p:cNvSpPr>
            <a:spLocks noGrp="1" noChangeArrowheads="1"/>
          </p:cNvSpPr>
          <p:nvPr>
            <p:ph idx="1"/>
          </p:nvPr>
        </p:nvSpPr>
        <p:spPr>
          <a:xfrm>
            <a:off x="457200" y="1600200"/>
            <a:ext cx="8229600" cy="3559175"/>
          </a:xfrm>
          <a:ln/>
        </p:spPr>
        <p:txBody>
          <a:bodyPr rIns="132080"/>
          <a:lstStyle/>
          <a:p>
            <a:r>
              <a:rPr lang="en-US"/>
              <a:t>Tanenbaum: </a:t>
            </a:r>
            <a:r>
              <a:rPr lang="en-US" i="1"/>
              <a:t>“The nice thing about standards is that you have so many to choose from.”</a:t>
            </a:r>
          </a:p>
        </p:txBody>
      </p:sp>
      <p:sp>
        <p:nvSpPr>
          <p:cNvPr id="32" name="Slide Number Placeholder 3"/>
          <p:cNvSpPr>
            <a:spLocks noGrp="1"/>
          </p:cNvSpPr>
          <p:nvPr>
            <p:ph type="sldNum" sz="quarter" idx="12"/>
          </p:nvPr>
        </p:nvSpPr>
        <p:spPr/>
        <p:txBody>
          <a:bodyPr/>
          <a:lstStyle/>
          <a:p>
            <a:fld id="{7F9F8B99-418D-9340-B8EB-691404BF22E1}" type="slidenum">
              <a:rPr lang="en-US"/>
              <a:pPr/>
              <a:t>14</a:t>
            </a:fld>
            <a:endParaRPr lang="en-US"/>
          </a:p>
        </p:txBody>
      </p:sp>
      <p:sp>
        <p:nvSpPr>
          <p:cNvPr id="28684" name="AutoShape 12"/>
          <p:cNvSpPr>
            <a:spLocks/>
          </p:cNvSpPr>
          <p:nvPr/>
        </p:nvSpPr>
        <p:spPr bwMode="auto">
          <a:xfrm>
            <a:off x="5943600" y="4648200"/>
            <a:ext cx="1371600" cy="1371600"/>
          </a:xfrm>
          <a:custGeom>
            <a:avLst/>
            <a:gdLst/>
            <a:ahLst/>
            <a:cxnLst/>
            <a:rect l="0" t="0" r="r" b="b"/>
            <a:pathLst>
              <a:path w="21600" h="21600">
                <a:moveTo>
                  <a:pt x="10800" y="5800"/>
                </a:moveTo>
                <a:lnTo>
                  <a:pt x="8352" y="2295"/>
                </a:lnTo>
                <a:lnTo>
                  <a:pt x="7312" y="6320"/>
                </a:lnTo>
                <a:lnTo>
                  <a:pt x="370" y="2295"/>
                </a:lnTo>
                <a:lnTo>
                  <a:pt x="4627" y="7617"/>
                </a:lnTo>
                <a:lnTo>
                  <a:pt x="0" y="8615"/>
                </a:lnTo>
                <a:lnTo>
                  <a:pt x="3722" y="11775"/>
                </a:lnTo>
                <a:lnTo>
                  <a:pt x="135" y="14587"/>
                </a:lnTo>
                <a:lnTo>
                  <a:pt x="5667" y="13937"/>
                </a:lnTo>
                <a:lnTo>
                  <a:pt x="4762" y="17617"/>
                </a:lnTo>
                <a:lnTo>
                  <a:pt x="7715" y="15627"/>
                </a:lnTo>
                <a:lnTo>
                  <a:pt x="8485" y="21600"/>
                </a:lnTo>
                <a:lnTo>
                  <a:pt x="10532" y="14935"/>
                </a:lnTo>
                <a:lnTo>
                  <a:pt x="13247" y="19737"/>
                </a:lnTo>
                <a:lnTo>
                  <a:pt x="14020" y="14457"/>
                </a:lnTo>
                <a:lnTo>
                  <a:pt x="18145" y="18095"/>
                </a:lnTo>
                <a:lnTo>
                  <a:pt x="16837" y="12942"/>
                </a:lnTo>
                <a:lnTo>
                  <a:pt x="21600" y="13290"/>
                </a:lnTo>
                <a:lnTo>
                  <a:pt x="17607" y="10475"/>
                </a:lnTo>
                <a:lnTo>
                  <a:pt x="21097" y="8137"/>
                </a:lnTo>
                <a:lnTo>
                  <a:pt x="16702" y="7315"/>
                </a:lnTo>
                <a:lnTo>
                  <a:pt x="18380" y="4457"/>
                </a:lnTo>
                <a:lnTo>
                  <a:pt x="14155" y="5325"/>
                </a:lnTo>
                <a:lnTo>
                  <a:pt x="14522" y="0"/>
                </a:lnTo>
                <a:close/>
                <a:moveTo>
                  <a:pt x="10800" y="5800"/>
                </a:moveTo>
              </a:path>
            </a:pathLst>
          </a:custGeom>
          <a:solidFill>
            <a:srgbClr val="FFCC00"/>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28685" name="Oval 13"/>
          <p:cNvSpPr>
            <a:spLocks/>
          </p:cNvSpPr>
          <p:nvPr/>
        </p:nvSpPr>
        <p:spPr bwMode="auto">
          <a:xfrm>
            <a:off x="609600" y="4038600"/>
            <a:ext cx="2438400" cy="1143000"/>
          </a:xfrm>
          <a:prstGeom prst="ellipse">
            <a:avLst/>
          </a:prstGeom>
          <a:solidFill>
            <a:srgbClr val="808080">
              <a:alpha val="9804"/>
            </a:srgbClr>
          </a:solidFill>
          <a:ln w="12700">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28688" name="AutoShape 16"/>
          <p:cNvSpPr>
            <a:spLocks/>
          </p:cNvSpPr>
          <p:nvPr/>
        </p:nvSpPr>
        <p:spPr bwMode="auto">
          <a:xfrm>
            <a:off x="914400" y="4191000"/>
            <a:ext cx="609600" cy="609600"/>
          </a:xfrm>
          <a:prstGeom prst="roundRect">
            <a:avLst>
              <a:gd name="adj" fmla="val 16667"/>
            </a:avLst>
          </a:prstGeom>
          <a:solidFill>
            <a:schemeClr val="accent1"/>
          </a:solidFill>
          <a:ln w="12700">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28689" name="AutoShape 17"/>
          <p:cNvSpPr>
            <a:spLocks/>
          </p:cNvSpPr>
          <p:nvPr/>
        </p:nvSpPr>
        <p:spPr bwMode="auto">
          <a:xfrm>
            <a:off x="1905000" y="4419600"/>
            <a:ext cx="609600" cy="609600"/>
          </a:xfrm>
          <a:prstGeom prst="roundRect">
            <a:avLst>
              <a:gd name="adj" fmla="val 16667"/>
            </a:avLst>
          </a:prstGeom>
          <a:solidFill>
            <a:schemeClr val="accent1"/>
          </a:solidFill>
          <a:ln w="12700">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28690" name="AutoShape 18"/>
          <p:cNvSpPr>
            <a:spLocks/>
          </p:cNvSpPr>
          <p:nvPr/>
        </p:nvSpPr>
        <p:spPr bwMode="auto">
          <a:xfrm>
            <a:off x="1371600" y="5562600"/>
            <a:ext cx="609600" cy="609600"/>
          </a:xfrm>
          <a:prstGeom prst="roundRect">
            <a:avLst>
              <a:gd name="adj" fmla="val 16667"/>
            </a:avLst>
          </a:prstGeom>
          <a:solidFill>
            <a:srgbClr val="FF00FF"/>
          </a:solidFill>
          <a:ln w="12700">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28691" name="AutoShape 19"/>
          <p:cNvSpPr>
            <a:spLocks/>
          </p:cNvSpPr>
          <p:nvPr/>
        </p:nvSpPr>
        <p:spPr bwMode="auto">
          <a:xfrm>
            <a:off x="2057400" y="5334000"/>
            <a:ext cx="609600" cy="609600"/>
          </a:xfrm>
          <a:prstGeom prst="roundRect">
            <a:avLst>
              <a:gd name="adj" fmla="val 16667"/>
            </a:avLst>
          </a:prstGeom>
          <a:solidFill>
            <a:srgbClr val="FF00FF"/>
          </a:solidFill>
          <a:ln w="12700">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28692" name="AutoShape 20"/>
          <p:cNvSpPr>
            <a:spLocks/>
          </p:cNvSpPr>
          <p:nvPr/>
        </p:nvSpPr>
        <p:spPr bwMode="auto">
          <a:xfrm>
            <a:off x="4038600" y="4343400"/>
            <a:ext cx="685800" cy="762000"/>
          </a:xfrm>
          <a:custGeom>
            <a:avLst/>
            <a:gdLst/>
            <a:ahLst/>
            <a:cxnLst/>
            <a:rect l="0" t="0" r="r" b="b"/>
            <a:pathLst>
              <a:path w="21600" h="21600">
                <a:moveTo>
                  <a:pt x="6326" y="0"/>
                </a:moveTo>
                <a:lnTo>
                  <a:pt x="0" y="5693"/>
                </a:lnTo>
                <a:lnTo>
                  <a:pt x="0" y="15907"/>
                </a:lnTo>
                <a:lnTo>
                  <a:pt x="6326" y="21600"/>
                </a:lnTo>
                <a:lnTo>
                  <a:pt x="15274" y="21600"/>
                </a:lnTo>
                <a:lnTo>
                  <a:pt x="21600" y="15907"/>
                </a:lnTo>
                <a:lnTo>
                  <a:pt x="21600" y="5693"/>
                </a:lnTo>
                <a:lnTo>
                  <a:pt x="15274" y="0"/>
                </a:lnTo>
                <a:close/>
                <a:moveTo>
                  <a:pt x="6326" y="0"/>
                </a:moveTo>
              </a:path>
            </a:pathLst>
          </a:custGeom>
          <a:solidFill>
            <a:schemeClr val="accent1"/>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28693" name="AutoShape 21"/>
          <p:cNvSpPr>
            <a:spLocks/>
          </p:cNvSpPr>
          <p:nvPr/>
        </p:nvSpPr>
        <p:spPr bwMode="auto">
          <a:xfrm>
            <a:off x="4038600" y="5410200"/>
            <a:ext cx="685800" cy="762000"/>
          </a:xfrm>
          <a:custGeom>
            <a:avLst/>
            <a:gdLst/>
            <a:ahLst/>
            <a:cxnLst/>
            <a:rect l="0" t="0" r="r" b="b"/>
            <a:pathLst>
              <a:path w="21600" h="21600">
                <a:moveTo>
                  <a:pt x="6326" y="0"/>
                </a:moveTo>
                <a:lnTo>
                  <a:pt x="0" y="5693"/>
                </a:lnTo>
                <a:lnTo>
                  <a:pt x="0" y="15907"/>
                </a:lnTo>
                <a:lnTo>
                  <a:pt x="6326" y="21600"/>
                </a:lnTo>
                <a:lnTo>
                  <a:pt x="15274" y="21600"/>
                </a:lnTo>
                <a:lnTo>
                  <a:pt x="21600" y="15907"/>
                </a:lnTo>
                <a:lnTo>
                  <a:pt x="21600" y="5693"/>
                </a:lnTo>
                <a:lnTo>
                  <a:pt x="15274" y="0"/>
                </a:lnTo>
                <a:close/>
                <a:moveTo>
                  <a:pt x="6326" y="0"/>
                </a:moveTo>
              </a:path>
            </a:pathLst>
          </a:custGeom>
          <a:solidFill>
            <a:srgbClr val="FF00FF"/>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28694" name="Oval 22"/>
          <p:cNvSpPr>
            <a:spLocks/>
          </p:cNvSpPr>
          <p:nvPr/>
        </p:nvSpPr>
        <p:spPr bwMode="auto">
          <a:xfrm>
            <a:off x="838200" y="5257800"/>
            <a:ext cx="2438400" cy="1143000"/>
          </a:xfrm>
          <a:prstGeom prst="ellipse">
            <a:avLst/>
          </a:prstGeom>
          <a:solidFill>
            <a:srgbClr val="808080">
              <a:alpha val="9804"/>
            </a:srgbClr>
          </a:solidFill>
          <a:ln w="12700">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28695" name="AutoShape 23"/>
          <p:cNvSpPr>
            <a:spLocks/>
          </p:cNvSpPr>
          <p:nvPr/>
        </p:nvSpPr>
        <p:spPr bwMode="auto">
          <a:xfrm>
            <a:off x="3048000" y="4610100"/>
            <a:ext cx="990600" cy="114300"/>
          </a:xfrm>
          <a:custGeom>
            <a:avLst/>
            <a:gdLst/>
            <a:ahLst/>
            <a:cxnLst/>
            <a:rect l="0" t="0" r="r" b="b"/>
            <a:pathLst>
              <a:path w="21600" h="21600">
                <a:moveTo>
                  <a:pt x="0" y="0"/>
                </a:moveTo>
                <a:lnTo>
                  <a:pt x="21600" y="21600"/>
                </a:lnTo>
              </a:path>
            </a:pathLst>
          </a:custGeom>
          <a:noFill/>
          <a:ln w="12700">
            <a:solidFill>
              <a:schemeClr val="tx1"/>
            </a:solidFill>
            <a:prstDash val="solid"/>
            <a:miter lim="800000"/>
            <a:headEnd type="none" w="med" len="med"/>
            <a:tailEnd type="triangle" w="med" len="med"/>
          </a:ln>
        </p:spPr>
        <p:txBody>
          <a:bodyPr lIns="0" tIns="0" rIns="0" bIns="0">
            <a:prstTxWarp prst="textNoShape">
              <a:avLst/>
            </a:prstTxWarp>
          </a:bodyPr>
          <a:lstStyle/>
          <a:p>
            <a:endParaRPr lang="en-US"/>
          </a:p>
        </p:txBody>
      </p:sp>
      <p:sp>
        <p:nvSpPr>
          <p:cNvPr id="28696" name="AutoShape 24"/>
          <p:cNvSpPr>
            <a:spLocks/>
          </p:cNvSpPr>
          <p:nvPr/>
        </p:nvSpPr>
        <p:spPr bwMode="auto">
          <a:xfrm rot="10800000" flipH="1">
            <a:off x="3276600" y="5791200"/>
            <a:ext cx="762000" cy="38100"/>
          </a:xfrm>
          <a:custGeom>
            <a:avLst/>
            <a:gdLst/>
            <a:ahLst/>
            <a:cxnLst/>
            <a:rect l="0" t="0" r="r" b="b"/>
            <a:pathLst>
              <a:path w="21600" h="21600">
                <a:moveTo>
                  <a:pt x="0" y="0"/>
                </a:moveTo>
                <a:lnTo>
                  <a:pt x="21600" y="21600"/>
                </a:lnTo>
              </a:path>
            </a:pathLst>
          </a:custGeom>
          <a:noFill/>
          <a:ln w="12700">
            <a:solidFill>
              <a:schemeClr val="tx1"/>
            </a:solidFill>
            <a:prstDash val="solid"/>
            <a:miter lim="800000"/>
            <a:headEnd type="none" w="med" len="med"/>
            <a:tailEnd type="triangle" w="med" len="med"/>
          </a:ln>
        </p:spPr>
        <p:txBody>
          <a:bodyPr lIns="0" tIns="0" rIns="0" bIns="0">
            <a:prstTxWarp prst="textNoShape">
              <a:avLst/>
            </a:prstTxWarp>
          </a:bodyPr>
          <a:lstStyle/>
          <a:p>
            <a:endParaRPr lang="en-US"/>
          </a:p>
        </p:txBody>
      </p:sp>
      <p:sp>
        <p:nvSpPr>
          <p:cNvPr id="28697" name="Rectangle 25"/>
          <p:cNvSpPr>
            <a:spLocks/>
          </p:cNvSpPr>
          <p:nvPr/>
        </p:nvSpPr>
        <p:spPr bwMode="auto">
          <a:xfrm>
            <a:off x="3657600" y="2971800"/>
            <a:ext cx="2265363" cy="889000"/>
          </a:xfrm>
          <a:prstGeom prst="rect">
            <a:avLst/>
          </a:prstGeom>
          <a:noFill/>
          <a:ln w="12700">
            <a:noFill/>
            <a:miter lim="800000"/>
            <a:headEnd type="none" w="med" len="med"/>
            <a:tailEnd type="none" w="med" len="med"/>
          </a:ln>
        </p:spPr>
        <p:txBody>
          <a:bodyPr wrap="none" lIns="0" tIns="0" rIns="40639" bIns="0">
            <a:prstTxWarp prst="textNoShape">
              <a:avLst/>
            </a:prstTxWarp>
            <a:spAutoFit/>
          </a:bodyPr>
          <a:lstStyle/>
          <a:p>
            <a:pPr marL="39688"/>
            <a:r>
              <a:rPr lang="en-US">
                <a:solidFill>
                  <a:schemeClr val="tx1"/>
                </a:solidFill>
                <a:ea typeface="Arial" pitchFamily="-107" charset="0"/>
                <a:cs typeface="Arial" pitchFamily="-107" charset="0"/>
              </a:rPr>
              <a:t>VHS + Beta</a:t>
            </a:r>
          </a:p>
          <a:p>
            <a:pPr marL="39688"/>
            <a:r>
              <a:rPr lang="en-US">
                <a:solidFill>
                  <a:schemeClr val="tx1"/>
                </a:solidFill>
                <a:ea typeface="Arial" pitchFamily="-107" charset="0"/>
                <a:cs typeface="Arial" pitchFamily="-107" charset="0"/>
              </a:rPr>
              <a:t>Ethernet + Tokenring</a:t>
            </a:r>
          </a:p>
          <a:p>
            <a:pPr marL="39688"/>
            <a:r>
              <a:rPr lang="en-US">
                <a:solidFill>
                  <a:schemeClr val="tx1"/>
                </a:solidFill>
                <a:ea typeface="Arial" pitchFamily="-107" charset="0"/>
                <a:cs typeface="Arial" pitchFamily="-107" charset="0"/>
              </a:rPr>
              <a:t>ATM + IP</a:t>
            </a:r>
          </a:p>
        </p:txBody>
      </p:sp>
      <p:grpSp>
        <p:nvGrpSpPr>
          <p:cNvPr id="2" name="Group 26"/>
          <p:cNvGrpSpPr>
            <a:grpSpLocks/>
          </p:cNvGrpSpPr>
          <p:nvPr/>
        </p:nvGrpSpPr>
        <p:grpSpPr bwMode="auto">
          <a:xfrm>
            <a:off x="6324600" y="4876800"/>
            <a:ext cx="685800" cy="762000"/>
            <a:chOff x="0" y="0"/>
            <a:chExt cx="432" cy="480"/>
          </a:xfrm>
        </p:grpSpPr>
        <p:sp>
          <p:nvSpPr>
            <p:cNvPr id="28699" name="AutoShape 27"/>
            <p:cNvSpPr>
              <a:spLocks/>
            </p:cNvSpPr>
            <p:nvPr/>
          </p:nvSpPr>
          <p:spPr bwMode="auto">
            <a:xfrm>
              <a:off x="0" y="0"/>
              <a:ext cx="432" cy="480"/>
            </a:xfrm>
            <a:custGeom>
              <a:avLst/>
              <a:gdLst/>
              <a:ahLst/>
              <a:cxnLst/>
              <a:rect l="0" t="0" r="r" b="b"/>
              <a:pathLst>
                <a:path w="21600" h="21600">
                  <a:moveTo>
                    <a:pt x="6326" y="0"/>
                  </a:moveTo>
                  <a:lnTo>
                    <a:pt x="0" y="5693"/>
                  </a:lnTo>
                  <a:lnTo>
                    <a:pt x="0" y="15907"/>
                  </a:lnTo>
                  <a:lnTo>
                    <a:pt x="6326" y="21600"/>
                  </a:lnTo>
                  <a:lnTo>
                    <a:pt x="15274" y="21600"/>
                  </a:lnTo>
                  <a:lnTo>
                    <a:pt x="21600" y="15907"/>
                  </a:lnTo>
                  <a:lnTo>
                    <a:pt x="21600" y="5693"/>
                  </a:lnTo>
                  <a:lnTo>
                    <a:pt x="15274" y="0"/>
                  </a:lnTo>
                  <a:close/>
                  <a:moveTo>
                    <a:pt x="6326" y="0"/>
                  </a:moveTo>
                </a:path>
              </a:pathLst>
            </a:custGeom>
            <a:solidFill>
              <a:schemeClr val="accent1"/>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28700" name="Rectangle 28"/>
            <p:cNvSpPr>
              <a:spLocks/>
            </p:cNvSpPr>
            <p:nvPr/>
          </p:nvSpPr>
          <p:spPr bwMode="auto">
            <a:xfrm>
              <a:off x="155" y="136"/>
              <a:ext cx="121" cy="208"/>
            </a:xfrm>
            <a:prstGeom prst="rect">
              <a:avLst/>
            </a:prstGeom>
            <a:noFill/>
            <a:ln w="12700">
              <a:noFill/>
              <a:miter lim="800000"/>
              <a:headEnd type="none" w="med" len="med"/>
              <a:tailEnd type="none" w="med" len="med"/>
            </a:ln>
          </p:spPr>
          <p:txBody>
            <a:bodyPr wrap="none" lIns="38100" tIns="38100" rIns="78049" bIns="38100" anchor="ctr">
              <a:prstTxWarp prst="textNoShape">
                <a:avLst/>
              </a:prstTxWarp>
              <a:spAutoFit/>
            </a:bodyPr>
            <a:lstStyle/>
            <a:p>
              <a:pPr marL="1588" algn="ctr"/>
              <a:r>
                <a:rPr lang="en-US">
                  <a:solidFill>
                    <a:schemeClr val="tx1"/>
                  </a:solidFill>
                  <a:ea typeface="Arial" pitchFamily="-107" charset="0"/>
                  <a:cs typeface="Arial" pitchFamily="-107" charset="0"/>
                </a:rPr>
                <a:t>!</a:t>
              </a:r>
            </a:p>
          </p:txBody>
        </p:sp>
      </p:grpSp>
      <p:sp>
        <p:nvSpPr>
          <p:cNvPr id="28701" name="AutoShape 29"/>
          <p:cNvSpPr>
            <a:spLocks/>
          </p:cNvSpPr>
          <p:nvPr/>
        </p:nvSpPr>
        <p:spPr bwMode="auto">
          <a:xfrm>
            <a:off x="4724400" y="4724400"/>
            <a:ext cx="1600200" cy="533400"/>
          </a:xfrm>
          <a:custGeom>
            <a:avLst/>
            <a:gdLst/>
            <a:ahLst/>
            <a:cxnLst/>
            <a:rect l="0" t="0" r="r" b="b"/>
            <a:pathLst>
              <a:path w="21600" h="21600">
                <a:moveTo>
                  <a:pt x="0" y="0"/>
                </a:moveTo>
                <a:lnTo>
                  <a:pt x="21600" y="21600"/>
                </a:lnTo>
              </a:path>
            </a:pathLst>
          </a:custGeom>
          <a:noFill/>
          <a:ln w="12700">
            <a:solidFill>
              <a:schemeClr val="tx1"/>
            </a:solidFill>
            <a:prstDash val="solid"/>
            <a:miter lim="800000"/>
            <a:headEnd type="none" w="med" len="med"/>
            <a:tailEnd type="triangle" w="med" len="med"/>
          </a:ln>
        </p:spPr>
        <p:txBody>
          <a:bodyPr lIns="0" tIns="0" rIns="0" bIns="0">
            <a:prstTxWarp prst="textNoShape">
              <a:avLst/>
            </a:prstTxWarp>
          </a:bodyPr>
          <a:lstStyle/>
          <a:p>
            <a:endParaRPr lang="en-US"/>
          </a:p>
        </p:txBody>
      </p:sp>
      <p:sp>
        <p:nvSpPr>
          <p:cNvPr id="28702" name="Rectangle 30"/>
          <p:cNvSpPr>
            <a:spLocks/>
          </p:cNvSpPr>
          <p:nvPr/>
        </p:nvSpPr>
        <p:spPr bwMode="auto">
          <a:xfrm>
            <a:off x="669925" y="3595688"/>
            <a:ext cx="2081213" cy="304800"/>
          </a:xfrm>
          <a:prstGeom prst="rect">
            <a:avLst/>
          </a:prstGeom>
          <a:noFill/>
          <a:ln w="12700">
            <a:noFill/>
            <a:miter lim="800000"/>
            <a:headEnd type="none" w="med" len="med"/>
            <a:tailEnd type="none" w="med" len="med"/>
          </a:ln>
        </p:spPr>
        <p:txBody>
          <a:bodyPr wrap="none" lIns="0" tIns="0" rIns="40639" bIns="0">
            <a:prstTxWarp prst="textNoShape">
              <a:avLst/>
            </a:prstTxWarp>
            <a:spAutoFit/>
          </a:bodyPr>
          <a:lstStyle/>
          <a:p>
            <a:pPr marL="39688"/>
            <a:r>
              <a:rPr lang="en-US" sz="1400">
                <a:solidFill>
                  <a:schemeClr val="tx1"/>
                </a:solidFill>
                <a:ea typeface="Arial" pitchFamily="-107" charset="0"/>
                <a:cs typeface="Arial" pitchFamily="-107" charset="0"/>
              </a:rPr>
              <a:t>component technologies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8" name="Rectangle 14"/>
          <p:cNvSpPr>
            <a:spLocks noGrp="1" noChangeArrowheads="1"/>
          </p:cNvSpPr>
          <p:nvPr>
            <p:ph type="title"/>
          </p:nvPr>
        </p:nvSpPr>
        <p:spPr>
          <a:ln/>
        </p:spPr>
        <p:txBody>
          <a:bodyPr rIns="132080"/>
          <a:lstStyle/>
          <a:p>
            <a:r>
              <a:rPr lang="en-US"/>
              <a:t>The standards route</a:t>
            </a:r>
          </a:p>
        </p:txBody>
      </p:sp>
      <p:sp>
        <p:nvSpPr>
          <p:cNvPr id="30" name="Slide Number Placeholder 3"/>
          <p:cNvSpPr>
            <a:spLocks noGrp="1"/>
          </p:cNvSpPr>
          <p:nvPr>
            <p:ph type="sldNum" sz="quarter" idx="12"/>
          </p:nvPr>
        </p:nvSpPr>
        <p:spPr/>
        <p:txBody>
          <a:bodyPr/>
          <a:lstStyle/>
          <a:p>
            <a:fld id="{CADA9CCB-771F-5244-AC62-5369EB0E1B7D}" type="slidenum">
              <a:rPr lang="en-US"/>
              <a:pPr/>
              <a:t>15</a:t>
            </a:fld>
            <a:endParaRPr lang="en-US"/>
          </a:p>
        </p:txBody>
      </p:sp>
      <p:sp>
        <p:nvSpPr>
          <p:cNvPr id="26636" name="AutoShape 12"/>
          <p:cNvSpPr>
            <a:spLocks/>
          </p:cNvSpPr>
          <p:nvPr/>
        </p:nvSpPr>
        <p:spPr bwMode="auto">
          <a:xfrm>
            <a:off x="6177899" y="2576513"/>
            <a:ext cx="2362200" cy="2209800"/>
          </a:xfrm>
          <a:prstGeom prst="roundRect">
            <a:avLst>
              <a:gd name="adj" fmla="val 16667"/>
            </a:avLst>
          </a:prstGeom>
          <a:solidFill>
            <a:srgbClr val="808080">
              <a:alpha val="23921"/>
            </a:srgbClr>
          </a:solidFill>
          <a:ln w="12700">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26637" name="AutoShape 13"/>
          <p:cNvSpPr>
            <a:spLocks/>
          </p:cNvSpPr>
          <p:nvPr/>
        </p:nvSpPr>
        <p:spPr bwMode="auto">
          <a:xfrm>
            <a:off x="2133600" y="1752600"/>
            <a:ext cx="3429000" cy="4038600"/>
          </a:xfrm>
          <a:prstGeom prst="roundRect">
            <a:avLst>
              <a:gd name="adj" fmla="val 16667"/>
            </a:avLst>
          </a:prstGeom>
          <a:solidFill>
            <a:srgbClr val="808080">
              <a:alpha val="12941"/>
            </a:srgbClr>
          </a:solidFill>
          <a:ln w="12700">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pic>
        <p:nvPicPr>
          <p:cNvPr id="26639" name="Picture 15"/>
          <p:cNvPicPr>
            <a:picLocks noChangeArrowheads="1"/>
          </p:cNvPicPr>
          <p:nvPr/>
        </p:nvPicPr>
        <p:blipFill>
          <a:blip r:embed="rId2"/>
          <a:srcRect/>
          <a:stretch>
            <a:fillRect/>
          </a:stretch>
        </p:blipFill>
        <p:spPr bwMode="auto">
          <a:xfrm>
            <a:off x="0" y="2819400"/>
            <a:ext cx="2057400" cy="1371600"/>
          </a:xfrm>
          <a:prstGeom prst="rect">
            <a:avLst/>
          </a:prstGeom>
          <a:noFill/>
          <a:ln w="12700">
            <a:noFill/>
            <a:miter lim="800000"/>
            <a:headEnd/>
            <a:tailEnd/>
          </a:ln>
        </p:spPr>
      </p:pic>
      <p:sp>
        <p:nvSpPr>
          <p:cNvPr id="26640" name="Line 16"/>
          <p:cNvSpPr>
            <a:spLocks noChangeShapeType="1"/>
          </p:cNvSpPr>
          <p:nvPr/>
        </p:nvSpPr>
        <p:spPr bwMode="auto">
          <a:xfrm>
            <a:off x="2066925" y="3505200"/>
            <a:ext cx="228600" cy="11113"/>
          </a:xfrm>
          <a:prstGeom prst="line">
            <a:avLst/>
          </a:prstGeom>
          <a:noFill/>
          <a:ln w="38100">
            <a:solidFill>
              <a:srgbClr val="333399"/>
            </a:solidFill>
            <a:prstDash val="solid"/>
            <a:round/>
            <a:headEnd type="none" w="med" len="med"/>
            <a:tailEnd type="triangle" w="med" len="med"/>
          </a:ln>
        </p:spPr>
        <p:txBody>
          <a:bodyPr>
            <a:prstTxWarp prst="textNoShape">
              <a:avLst/>
            </a:prstTxWarp>
          </a:bodyPr>
          <a:lstStyle/>
          <a:p>
            <a:endParaRPr lang="en-US"/>
          </a:p>
        </p:txBody>
      </p:sp>
      <p:pic>
        <p:nvPicPr>
          <p:cNvPr id="26641" name="Picture 17"/>
          <p:cNvPicPr>
            <a:picLocks noChangeArrowheads="1"/>
          </p:cNvPicPr>
          <p:nvPr/>
        </p:nvPicPr>
        <p:blipFill>
          <a:blip r:embed="rId3"/>
          <a:srcRect/>
          <a:stretch>
            <a:fillRect/>
          </a:stretch>
        </p:blipFill>
        <p:spPr bwMode="auto">
          <a:xfrm>
            <a:off x="2353428" y="1915847"/>
            <a:ext cx="1550988" cy="823913"/>
          </a:xfrm>
          <a:prstGeom prst="rect">
            <a:avLst/>
          </a:prstGeom>
          <a:noFill/>
          <a:ln w="12700">
            <a:noFill/>
            <a:miter lim="800000"/>
            <a:headEnd/>
            <a:tailEnd/>
          </a:ln>
        </p:spPr>
      </p:pic>
      <p:pic>
        <p:nvPicPr>
          <p:cNvPr id="26642" name="Picture 18"/>
          <p:cNvPicPr>
            <a:picLocks noChangeArrowheads="1"/>
          </p:cNvPicPr>
          <p:nvPr/>
        </p:nvPicPr>
        <p:blipFill>
          <a:blip r:embed="rId4"/>
          <a:srcRect/>
          <a:stretch>
            <a:fillRect/>
          </a:stretch>
        </p:blipFill>
        <p:spPr bwMode="auto">
          <a:xfrm>
            <a:off x="2895600" y="3200400"/>
            <a:ext cx="1730375" cy="492125"/>
          </a:xfrm>
          <a:prstGeom prst="rect">
            <a:avLst/>
          </a:prstGeom>
          <a:noFill/>
          <a:ln w="12700">
            <a:noFill/>
            <a:miter lim="800000"/>
            <a:headEnd/>
            <a:tailEnd/>
          </a:ln>
        </p:spPr>
      </p:pic>
      <p:pic>
        <p:nvPicPr>
          <p:cNvPr id="26643" name="Picture 19"/>
          <p:cNvPicPr>
            <a:picLocks noChangeArrowheads="1"/>
          </p:cNvPicPr>
          <p:nvPr/>
        </p:nvPicPr>
        <p:blipFill>
          <a:blip r:embed="rId5"/>
          <a:srcRect/>
          <a:stretch>
            <a:fillRect/>
          </a:stretch>
        </p:blipFill>
        <p:spPr bwMode="auto">
          <a:xfrm>
            <a:off x="3064504" y="3962400"/>
            <a:ext cx="349250" cy="492125"/>
          </a:xfrm>
          <a:prstGeom prst="rect">
            <a:avLst/>
          </a:prstGeom>
          <a:noFill/>
          <a:ln w="12700">
            <a:noFill/>
            <a:miter lim="800000"/>
            <a:headEnd/>
            <a:tailEnd/>
          </a:ln>
        </p:spPr>
      </p:pic>
      <p:pic>
        <p:nvPicPr>
          <p:cNvPr id="26645" name="Picture 21"/>
          <p:cNvPicPr>
            <a:picLocks noChangeArrowheads="1"/>
          </p:cNvPicPr>
          <p:nvPr/>
        </p:nvPicPr>
        <p:blipFill>
          <a:blip r:embed="rId6"/>
          <a:srcRect/>
          <a:stretch>
            <a:fillRect/>
          </a:stretch>
        </p:blipFill>
        <p:spPr bwMode="auto">
          <a:xfrm>
            <a:off x="6812769" y="2682925"/>
            <a:ext cx="985838" cy="654050"/>
          </a:xfrm>
          <a:prstGeom prst="rect">
            <a:avLst/>
          </a:prstGeom>
          <a:noFill/>
          <a:ln w="12700">
            <a:noFill/>
            <a:miter lim="800000"/>
            <a:headEnd/>
            <a:tailEnd/>
          </a:ln>
        </p:spPr>
      </p:pic>
      <p:pic>
        <p:nvPicPr>
          <p:cNvPr id="26649" name="Picture 25"/>
          <p:cNvPicPr>
            <a:picLocks noChangeArrowheads="1"/>
          </p:cNvPicPr>
          <p:nvPr/>
        </p:nvPicPr>
        <p:blipFill>
          <a:blip r:embed="rId7"/>
          <a:srcRect/>
          <a:stretch>
            <a:fillRect/>
          </a:stretch>
        </p:blipFill>
        <p:spPr bwMode="auto">
          <a:xfrm>
            <a:off x="6699487" y="3505200"/>
            <a:ext cx="1219200" cy="376238"/>
          </a:xfrm>
          <a:prstGeom prst="rect">
            <a:avLst/>
          </a:prstGeom>
          <a:noFill/>
          <a:ln w="12700">
            <a:noFill/>
            <a:miter lim="800000"/>
            <a:headEnd/>
            <a:tailEnd/>
          </a:ln>
        </p:spPr>
      </p:pic>
      <p:pic>
        <p:nvPicPr>
          <p:cNvPr id="26650" name="Picture 26"/>
          <p:cNvPicPr>
            <a:picLocks noChangeArrowheads="1"/>
          </p:cNvPicPr>
          <p:nvPr/>
        </p:nvPicPr>
        <p:blipFill>
          <a:blip r:embed="rId8"/>
          <a:srcRect/>
          <a:stretch>
            <a:fillRect/>
          </a:stretch>
        </p:blipFill>
        <p:spPr bwMode="auto">
          <a:xfrm>
            <a:off x="6897924" y="4087812"/>
            <a:ext cx="1020763" cy="366713"/>
          </a:xfrm>
          <a:prstGeom prst="rect">
            <a:avLst/>
          </a:prstGeom>
          <a:noFill/>
          <a:ln w="12700">
            <a:noFill/>
            <a:miter lim="800000"/>
            <a:headEnd/>
            <a:tailEnd/>
          </a:ln>
        </p:spPr>
      </p:pic>
      <p:sp>
        <p:nvSpPr>
          <p:cNvPr id="26651" name="AutoShape 27"/>
          <p:cNvSpPr>
            <a:spLocks/>
          </p:cNvSpPr>
          <p:nvPr/>
        </p:nvSpPr>
        <p:spPr bwMode="auto">
          <a:xfrm rot="10800000" flipH="1">
            <a:off x="5562599" y="3726180"/>
            <a:ext cx="615300" cy="45719"/>
          </a:xfrm>
          <a:custGeom>
            <a:avLst/>
            <a:gdLst/>
            <a:ahLst/>
            <a:cxnLst/>
            <a:rect l="0" t="0" r="r" b="b"/>
            <a:pathLst>
              <a:path w="21600" h="21600">
                <a:moveTo>
                  <a:pt x="0" y="0"/>
                </a:moveTo>
                <a:lnTo>
                  <a:pt x="21600" y="21600"/>
                </a:lnTo>
              </a:path>
            </a:pathLst>
          </a:custGeom>
          <a:noFill/>
          <a:ln w="38100">
            <a:solidFill>
              <a:srgbClr val="333399"/>
            </a:solidFill>
            <a:prstDash val="solid"/>
            <a:miter lim="800000"/>
            <a:headEnd type="none" w="med" len="med"/>
            <a:tailEnd type="triangle" w="med" len="med"/>
          </a:ln>
        </p:spPr>
        <p:txBody>
          <a:bodyPr lIns="0" tIns="0" rIns="0" bIns="0">
            <a:prstTxWarp prst="textNoShape">
              <a:avLst/>
            </a:prstTxWarp>
          </a:bodyPr>
          <a:lstStyle/>
          <a:p>
            <a:endParaRPr lang="en-US"/>
          </a:p>
        </p:txBody>
      </p:sp>
      <p:pic>
        <p:nvPicPr>
          <p:cNvPr id="2" name="Picture 1"/>
          <p:cNvPicPr>
            <a:picLocks noChangeAspect="1"/>
          </p:cNvPicPr>
          <p:nvPr/>
        </p:nvPicPr>
        <p:blipFill>
          <a:blip r:embed="rId9"/>
          <a:stretch>
            <a:fillRect/>
          </a:stretch>
        </p:blipFill>
        <p:spPr>
          <a:xfrm>
            <a:off x="3876047" y="3784600"/>
            <a:ext cx="981777" cy="863600"/>
          </a:xfrm>
          <a:prstGeom prst="rect">
            <a:avLst/>
          </a:prstGeom>
        </p:spPr>
      </p:pic>
      <p:pic>
        <p:nvPicPr>
          <p:cNvPr id="21" name="Picture 20" descr="logo.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15805" y="1804053"/>
            <a:ext cx="1220340" cy="523751"/>
          </a:xfrm>
          <a:prstGeom prst="rect">
            <a:avLst/>
          </a:prstGeom>
        </p:spPr>
      </p:pic>
      <p:pic>
        <p:nvPicPr>
          <p:cNvPr id="3" name="Picture 2"/>
          <p:cNvPicPr>
            <a:picLocks noChangeAspect="1"/>
          </p:cNvPicPr>
          <p:nvPr/>
        </p:nvPicPr>
        <p:blipFill>
          <a:blip r:embed="rId11"/>
          <a:stretch>
            <a:fillRect/>
          </a:stretch>
        </p:blipFill>
        <p:spPr>
          <a:xfrm>
            <a:off x="4165600" y="2429435"/>
            <a:ext cx="920750" cy="736600"/>
          </a:xfrm>
          <a:prstGeom prst="rect">
            <a:avLst/>
          </a:prstGeom>
        </p:spPr>
      </p:pic>
      <p:pic>
        <p:nvPicPr>
          <p:cNvPr id="23" name="Picture 22"/>
          <p:cNvPicPr>
            <a:picLocks noChangeAspect="1"/>
          </p:cNvPicPr>
          <p:nvPr/>
        </p:nvPicPr>
        <p:blipFill>
          <a:blip r:embed="rId12"/>
          <a:stretch>
            <a:fillRect/>
          </a:stretch>
        </p:blipFill>
        <p:spPr>
          <a:xfrm>
            <a:off x="2353428" y="3755098"/>
            <a:ext cx="444207" cy="498842"/>
          </a:xfrm>
          <a:prstGeom prst="rect">
            <a:avLst/>
          </a:prstGeom>
        </p:spPr>
      </p:pic>
      <p:pic>
        <p:nvPicPr>
          <p:cNvPr id="4" name="Picture 3"/>
          <p:cNvPicPr>
            <a:picLocks noChangeAspect="1"/>
          </p:cNvPicPr>
          <p:nvPr/>
        </p:nvPicPr>
        <p:blipFill>
          <a:blip r:embed="rId13"/>
          <a:stretch>
            <a:fillRect/>
          </a:stretch>
        </p:blipFill>
        <p:spPr>
          <a:xfrm>
            <a:off x="2224482" y="2899335"/>
            <a:ext cx="580235" cy="533400"/>
          </a:xfrm>
          <a:prstGeom prst="rect">
            <a:avLst/>
          </a:prstGeom>
        </p:spPr>
      </p:pic>
      <p:pic>
        <p:nvPicPr>
          <p:cNvPr id="25" name="Picture 24"/>
          <p:cNvPicPr>
            <a:picLocks noChangeAspect="1"/>
          </p:cNvPicPr>
          <p:nvPr/>
        </p:nvPicPr>
        <p:blipFill>
          <a:blip r:embed="rId14"/>
          <a:stretch>
            <a:fillRect/>
          </a:stretch>
        </p:blipFill>
        <p:spPr>
          <a:xfrm>
            <a:off x="2725129" y="4657982"/>
            <a:ext cx="507808" cy="627506"/>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66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6642"/>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1"/>
                                  </p:stCondLst>
                                  <p:childTnLst>
                                    <p:set>
                                      <p:cBhvr>
                                        <p:cTn id="13" dur="1" fill="hold">
                                          <p:stCondLst>
                                            <p:cond delay="499"/>
                                          </p:stCondLst>
                                        </p:cTn>
                                        <p:tgtEl>
                                          <p:spTgt spid="26643"/>
                                        </p:tgtEl>
                                        <p:attrNameLst>
                                          <p:attrName>style.visibility</p:attrName>
                                        </p:attrNameLst>
                                      </p:cBhvr>
                                      <p:to>
                                        <p:strVal val="visible"/>
                                      </p:to>
                                    </p:set>
                                  </p:childTnLst>
                                </p:cTn>
                              </p:par>
                            </p:childTnLst>
                          </p:cTn>
                        </p:par>
                        <p:par>
                          <p:cTn id="14" fill="hold">
                            <p:stCondLst>
                              <p:cond delay="1001"/>
                            </p:stCondLst>
                            <p:childTnLst>
                              <p:par>
                                <p:cTn id="15" presetID="1" presetClass="entr" presetSubtype="0" fill="hold" grpId="0" nodeType="afterEffect">
                                  <p:stCondLst>
                                    <p:cond delay="1"/>
                                  </p:stCondLst>
                                  <p:childTnLst>
                                    <p:set>
                                      <p:cBhvr>
                                        <p:cTn id="16" dur="1" fill="hold">
                                          <p:stCondLst>
                                            <p:cond delay="499"/>
                                          </p:stCondLst>
                                        </p:cTn>
                                        <p:tgtEl>
                                          <p:spTgt spid="26640"/>
                                        </p:tgtEl>
                                        <p:attrNameLst>
                                          <p:attrName>style.visibility</p:attrName>
                                        </p:attrNameLst>
                                      </p:cBhvr>
                                      <p:to>
                                        <p:strVal val="visible"/>
                                      </p:to>
                                    </p:set>
                                  </p:childTnLst>
                                </p:cTn>
                              </p:par>
                            </p:childTnLst>
                          </p:cTn>
                        </p:par>
                        <p:par>
                          <p:cTn id="17" fill="hold">
                            <p:stCondLst>
                              <p:cond delay="1502"/>
                            </p:stCondLst>
                            <p:childTnLst>
                              <p:par>
                                <p:cTn id="18" presetID="1" presetClass="entr" presetSubtype="0" fill="hold" nodeType="afterEffect">
                                  <p:stCondLst>
                                    <p:cond delay="1"/>
                                  </p:stCondLst>
                                  <p:childTnLst>
                                    <p:set>
                                      <p:cBhvr>
                                        <p:cTn id="19" dur="1" fill="hold">
                                          <p:stCondLst>
                                            <p:cond delay="499"/>
                                          </p:stCondLst>
                                        </p:cTn>
                                        <p:tgtEl>
                                          <p:spTgt spid="2664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499"/>
                                          </p:stCondLst>
                                        </p:cTn>
                                        <p:tgtEl>
                                          <p:spTgt spid="26645"/>
                                        </p:tgtEl>
                                        <p:attrNameLst>
                                          <p:attrName>style.visibility</p:attrName>
                                        </p:attrNameLst>
                                      </p:cBhvr>
                                      <p:to>
                                        <p:strVal val="visible"/>
                                      </p:to>
                                    </p:set>
                                  </p:childTnLst>
                                </p:cTn>
                              </p:par>
                            </p:childTnLst>
                          </p:cTn>
                        </p:par>
                        <p:par>
                          <p:cTn id="24" fill="hold">
                            <p:stCondLst>
                              <p:cond delay="500"/>
                            </p:stCondLst>
                            <p:childTnLst>
                              <p:par>
                                <p:cTn id="25" presetID="1" presetClass="entr" presetSubtype="0" fill="hold" nodeType="afterEffect">
                                  <p:stCondLst>
                                    <p:cond delay="1"/>
                                  </p:stCondLst>
                                  <p:childTnLst>
                                    <p:set>
                                      <p:cBhvr>
                                        <p:cTn id="26" dur="1" fill="hold">
                                          <p:stCondLst>
                                            <p:cond delay="499"/>
                                          </p:stCondLst>
                                        </p:cTn>
                                        <p:tgtEl>
                                          <p:spTgt spid="26650"/>
                                        </p:tgtEl>
                                        <p:attrNameLst>
                                          <p:attrName>style.visibility</p:attrName>
                                        </p:attrNameLst>
                                      </p:cBhvr>
                                      <p:to>
                                        <p:strVal val="visible"/>
                                      </p:to>
                                    </p:set>
                                  </p:childTnLst>
                                </p:cTn>
                              </p:par>
                            </p:childTnLst>
                          </p:cTn>
                        </p:par>
                        <p:par>
                          <p:cTn id="27" fill="hold">
                            <p:stCondLst>
                              <p:cond delay="1001"/>
                            </p:stCondLst>
                            <p:childTnLst>
                              <p:par>
                                <p:cTn id="28" presetID="1" presetClass="entr" presetSubtype="0" fill="hold" nodeType="afterEffect">
                                  <p:stCondLst>
                                    <p:cond delay="1"/>
                                  </p:stCondLst>
                                  <p:childTnLst>
                                    <p:set>
                                      <p:cBhvr>
                                        <p:cTn id="29" dur="1" fill="hold">
                                          <p:stCondLst>
                                            <p:cond delay="499"/>
                                          </p:stCondLst>
                                        </p:cTn>
                                        <p:tgtEl>
                                          <p:spTgt spid="266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Standards as barrier to entry</a:t>
            </a:r>
            <a:endParaRPr lang="en-US" dirty="0"/>
          </a:p>
        </p:txBody>
      </p:sp>
      <p:sp>
        <p:nvSpPr>
          <p:cNvPr id="2" name="Content Placeholder 1"/>
          <p:cNvSpPr>
            <a:spLocks noGrp="1"/>
          </p:cNvSpPr>
          <p:nvPr>
            <p:ph idx="1"/>
          </p:nvPr>
        </p:nvSpPr>
        <p:spPr>
          <a:xfrm>
            <a:off x="601134" y="2116667"/>
            <a:ext cx="3835400" cy="3450696"/>
          </a:xfrm>
        </p:spPr>
        <p:txBody>
          <a:bodyPr/>
          <a:lstStyle/>
          <a:p>
            <a:r>
              <a:rPr lang="en-US" dirty="0" smtClean="0"/>
              <a:t>Theodore Vail &amp; E. J. Hall: AT&amp;T standards for interconnection</a:t>
            </a:r>
          </a:p>
          <a:p>
            <a:pPr lvl="1"/>
            <a:r>
              <a:rPr lang="en-US" dirty="0" smtClean="0"/>
              <a:t>state regulators enforced</a:t>
            </a:r>
          </a:p>
          <a:p>
            <a:pPr lvl="1"/>
            <a:r>
              <a:rPr lang="en-US" dirty="0" smtClean="0"/>
              <a:t>company-wide standardization</a:t>
            </a:r>
          </a:p>
          <a:p>
            <a:r>
              <a:rPr lang="en-US" dirty="0" smtClean="0"/>
              <a:t>China: LTE TDD, WiFi security, …</a:t>
            </a:r>
          </a:p>
          <a:p>
            <a:endParaRPr lang="en-US" dirty="0"/>
          </a:p>
        </p:txBody>
      </p:sp>
      <p:sp>
        <p:nvSpPr>
          <p:cNvPr id="4" name="Folded Corner 3"/>
          <p:cNvSpPr/>
          <p:nvPr/>
        </p:nvSpPr>
        <p:spPr>
          <a:xfrm>
            <a:off x="4707467" y="1337395"/>
            <a:ext cx="4216400" cy="5229035"/>
          </a:xfrm>
          <a:prstGeom prst="foldedCorner">
            <a:avLst/>
          </a:prstGeom>
        </p:spPr>
        <p:style>
          <a:lnRef idx="1">
            <a:schemeClr val="dk1"/>
          </a:lnRef>
          <a:fillRef idx="2">
            <a:schemeClr val="dk1"/>
          </a:fillRef>
          <a:effectRef idx="1">
            <a:schemeClr val="dk1"/>
          </a:effectRef>
          <a:fontRef idx="minor">
            <a:schemeClr val="dk1"/>
          </a:fontRef>
        </p:style>
        <p:txBody>
          <a:bodyPr rtlCol="0" anchor="ctr"/>
          <a:lstStyle/>
          <a:p>
            <a:r>
              <a:rPr lang="en-US" sz="1400" dirty="0"/>
              <a:t>Nevertheless, in a number of sectors, concern has grown that China has pursued the development of unique national standards as the basis for its technical requirements, despite the existence of well- established international standards. Reliance on national standards could serve as a means of protecting domestic companies from competing foreign standards and technologies. The sectors affected include: automobiles, automotive parts, telecommunications equipment, wireless local area networks (see the "WAPI" section below), radio frequency identification technology, audio and video coding, fertilizers, food products, and consumer products, such as cosmetics. These China-specific standards, which sometimes appear to lack a particular technical or scientific basis, could create significant barriers to entry into China’s markets, because of the high cost of producing products that comply with the China-specific standards. </a:t>
            </a:r>
          </a:p>
          <a:p>
            <a:endParaRPr lang="en-US" sz="1400" dirty="0"/>
          </a:p>
        </p:txBody>
      </p:sp>
    </p:spTree>
    <p:extLst>
      <p:ext uri="{BB962C8B-B14F-4D97-AF65-F5344CB8AC3E}">
        <p14:creationId xmlns:p14="http://schemas.microsoft.com/office/powerpoint/2010/main" val="1736638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Winner-take-all vs. winner-take-some</a:t>
            </a:r>
            <a:endParaRPr lang="en-US" dirty="0"/>
          </a:p>
        </p:txBody>
      </p:sp>
      <p:sp>
        <p:nvSpPr>
          <p:cNvPr id="3" name="Content Placeholder 2"/>
          <p:cNvSpPr>
            <a:spLocks noGrp="1"/>
          </p:cNvSpPr>
          <p:nvPr>
            <p:ph idx="1"/>
          </p:nvPr>
        </p:nvSpPr>
        <p:spPr/>
        <p:txBody>
          <a:bodyPr>
            <a:normAutofit lnSpcReduction="10000"/>
          </a:bodyPr>
          <a:lstStyle/>
          <a:p>
            <a:r>
              <a:rPr lang="en-US" dirty="0" smtClean="0"/>
              <a:t>Complete substitute vs. overlapping</a:t>
            </a:r>
          </a:p>
          <a:p>
            <a:pPr lvl="1"/>
            <a:r>
              <a:rPr lang="en-US" dirty="0" smtClean="0"/>
              <a:t>Beta vs. VHS &amp; Blue-ray vs. HD-DVD</a:t>
            </a:r>
          </a:p>
          <a:p>
            <a:pPr lvl="1"/>
            <a:r>
              <a:rPr lang="en-US" dirty="0" smtClean="0"/>
              <a:t>XM and Sirius</a:t>
            </a:r>
          </a:p>
          <a:p>
            <a:pPr lvl="1"/>
            <a:r>
              <a:rPr lang="en-US" dirty="0" smtClean="0"/>
              <a:t>Image file formats: JPEG for photographic images (</a:t>
            </a:r>
            <a:r>
              <a:rPr lang="en-US" dirty="0" err="1" smtClean="0"/>
              <a:t>lossy</a:t>
            </a:r>
            <a:r>
              <a:rPr lang="en-US" dirty="0" smtClean="0"/>
              <a:t>), GIF for rendered images (lossless)</a:t>
            </a:r>
          </a:p>
          <a:p>
            <a:r>
              <a:rPr lang="en-US" dirty="0" smtClean="0"/>
              <a:t>Cost of adopting multiple standards</a:t>
            </a:r>
          </a:p>
          <a:p>
            <a:pPr lvl="1"/>
            <a:r>
              <a:rPr lang="en-US" dirty="0" smtClean="0"/>
              <a:t>e.g., low cost for image and video file rendering</a:t>
            </a:r>
          </a:p>
          <a:p>
            <a:pPr lvl="1"/>
            <a:r>
              <a:rPr lang="en-US" dirty="0" smtClean="0"/>
              <a:t>perfect format conversion?</a:t>
            </a:r>
          </a:p>
          <a:p>
            <a:r>
              <a:rPr lang="en-US" dirty="0" smtClean="0"/>
              <a:t>Need for interoperation</a:t>
            </a:r>
          </a:p>
          <a:p>
            <a:pPr lvl="1"/>
            <a:r>
              <a:rPr lang="en-US" dirty="0" smtClean="0"/>
              <a:t>unknown destination</a:t>
            </a:r>
          </a:p>
          <a:p>
            <a:pPr lvl="1"/>
            <a:r>
              <a:rPr lang="en-US" dirty="0" smtClean="0"/>
              <a:t>e.g., </a:t>
            </a:r>
            <a:r>
              <a:rPr lang="en-US" dirty="0" err="1" smtClean="0"/>
              <a:t>Powerpoint</a:t>
            </a:r>
            <a:r>
              <a:rPr lang="en-US" dirty="0" smtClean="0"/>
              <a:t> vs. Apple Keynote</a:t>
            </a:r>
          </a:p>
          <a:p>
            <a:pPr lvl="1"/>
            <a:r>
              <a:rPr lang="en-US" dirty="0" smtClean="0"/>
              <a:t>but: flash memory mostly used locally</a:t>
            </a:r>
          </a:p>
          <a:p>
            <a:pPr lvl="1"/>
            <a:r>
              <a:rPr lang="en-US" dirty="0" smtClean="0"/>
              <a:t>role of DRM in restricting content mobility</a:t>
            </a:r>
          </a:p>
        </p:txBody>
      </p:sp>
      <p:sp>
        <p:nvSpPr>
          <p:cNvPr id="4" name="Folded Corner 3"/>
          <p:cNvSpPr/>
          <p:nvPr/>
        </p:nvSpPr>
        <p:spPr>
          <a:xfrm>
            <a:off x="6560976" y="5580693"/>
            <a:ext cx="2318228" cy="750509"/>
          </a:xfrm>
          <a:prstGeom prst="foldedCorner">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dirty="0" smtClean="0"/>
              <a:t>Kemmerer/Liu/Smith, </a:t>
            </a:r>
            <a:r>
              <a:rPr lang="en-US" sz="1400" i="1" dirty="0" smtClean="0"/>
              <a:t>CACM</a:t>
            </a:r>
            <a:r>
              <a:rPr lang="en-US" sz="1400" dirty="0" smtClean="0"/>
              <a:t> 5/2013</a:t>
            </a:r>
            <a:endParaRPr lang="en-US" sz="1400" dirty="0"/>
          </a:p>
        </p:txBody>
      </p:sp>
    </p:spTree>
    <p:extLst>
      <p:ext uri="{BB962C8B-B14F-4D97-AF65-F5344CB8AC3E}">
        <p14:creationId xmlns:p14="http://schemas.microsoft.com/office/powerpoint/2010/main" val="2271328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Flash memory</a:t>
            </a:r>
            <a:endParaRPr lang="en-US" dirty="0"/>
          </a:p>
        </p:txBody>
      </p:sp>
      <p:pic>
        <p:nvPicPr>
          <p:cNvPr id="5" name="Picture 4"/>
          <p:cNvPicPr>
            <a:picLocks noChangeAspect="1"/>
          </p:cNvPicPr>
          <p:nvPr/>
        </p:nvPicPr>
        <p:blipFill>
          <a:blip r:embed="rId2"/>
          <a:stretch>
            <a:fillRect/>
          </a:stretch>
        </p:blipFill>
        <p:spPr>
          <a:xfrm>
            <a:off x="457200" y="1836615"/>
            <a:ext cx="8397867" cy="4337539"/>
          </a:xfrm>
          <a:prstGeom prst="rect">
            <a:avLst/>
          </a:prstGeom>
        </p:spPr>
      </p:pic>
    </p:spTree>
    <p:extLst>
      <p:ext uri="{BB962C8B-B14F-4D97-AF65-F5344CB8AC3E}">
        <p14:creationId xmlns:p14="http://schemas.microsoft.com/office/powerpoint/2010/main" val="17946449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image formats</a:t>
            </a:r>
            <a:endParaRPr lang="en-US" dirty="0"/>
          </a:p>
        </p:txBody>
      </p:sp>
      <p:pic>
        <p:nvPicPr>
          <p:cNvPr id="3" name="Picture 2"/>
          <p:cNvPicPr>
            <a:picLocks noChangeAspect="1"/>
          </p:cNvPicPr>
          <p:nvPr/>
        </p:nvPicPr>
        <p:blipFill>
          <a:blip r:embed="rId2"/>
          <a:stretch>
            <a:fillRect/>
          </a:stretch>
        </p:blipFill>
        <p:spPr>
          <a:xfrm>
            <a:off x="311150" y="1524000"/>
            <a:ext cx="4254500" cy="3124200"/>
          </a:xfrm>
          <a:prstGeom prst="rect">
            <a:avLst/>
          </a:prstGeom>
        </p:spPr>
      </p:pic>
      <p:pic>
        <p:nvPicPr>
          <p:cNvPr id="4" name="Picture 3"/>
          <p:cNvPicPr>
            <a:picLocks noChangeAspect="1"/>
          </p:cNvPicPr>
          <p:nvPr/>
        </p:nvPicPr>
        <p:blipFill>
          <a:blip r:embed="rId3"/>
          <a:stretch>
            <a:fillRect/>
          </a:stretch>
        </p:blipFill>
        <p:spPr>
          <a:xfrm>
            <a:off x="4432300" y="4803531"/>
            <a:ext cx="4254500" cy="1536700"/>
          </a:xfrm>
          <a:prstGeom prst="rect">
            <a:avLst/>
          </a:prstGeom>
        </p:spPr>
      </p:pic>
    </p:spTree>
    <p:extLst>
      <p:ext uri="{BB962C8B-B14F-4D97-AF65-F5344CB8AC3E}">
        <p14:creationId xmlns:p14="http://schemas.microsoft.com/office/powerpoint/2010/main" val="926401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great infrastructure</a:t>
            </a:r>
            <a:endParaRPr lang="en-US" dirty="0"/>
          </a:p>
        </p:txBody>
      </p:sp>
      <p:sp>
        <p:nvSpPr>
          <p:cNvPr id="3" name="Content Placeholder 2"/>
          <p:cNvSpPr>
            <a:spLocks noGrp="1"/>
          </p:cNvSpPr>
          <p:nvPr>
            <p:ph idx="1"/>
          </p:nvPr>
        </p:nvSpPr>
        <p:spPr>
          <a:xfrm>
            <a:off x="533400" y="1219200"/>
            <a:ext cx="8229600" cy="3048000"/>
          </a:xfrm>
        </p:spPr>
        <p:txBody>
          <a:bodyPr>
            <a:normAutofit/>
          </a:bodyPr>
          <a:lstStyle/>
          <a:p>
            <a:r>
              <a:rPr lang="en-US" dirty="0" smtClean="0"/>
              <a:t>Technical structures that support a society </a:t>
            </a:r>
            <a:r>
              <a:rPr lang="en-US" dirty="0" err="1" smtClean="0">
                <a:sym typeface="Wingdings"/>
              </a:rPr>
              <a:t></a:t>
            </a:r>
            <a:r>
              <a:rPr lang="en-US" dirty="0" smtClean="0">
                <a:sym typeface="Wingdings"/>
              </a:rPr>
              <a:t> “civil infrastructure”</a:t>
            </a:r>
          </a:p>
          <a:p>
            <a:pPr lvl="1"/>
            <a:r>
              <a:rPr lang="en-US" dirty="0" smtClean="0">
                <a:sym typeface="Wingdings"/>
              </a:rPr>
              <a:t>Large</a:t>
            </a:r>
          </a:p>
          <a:p>
            <a:pPr lvl="1"/>
            <a:r>
              <a:rPr lang="en-US" dirty="0" smtClean="0">
                <a:sym typeface="Wingdings"/>
              </a:rPr>
              <a:t>Constructed over generations</a:t>
            </a:r>
          </a:p>
          <a:p>
            <a:pPr lvl="1"/>
            <a:r>
              <a:rPr lang="en-US" dirty="0" smtClean="0">
                <a:sym typeface="Wingdings"/>
              </a:rPr>
              <a:t>Not often replaced as a whole system</a:t>
            </a:r>
          </a:p>
          <a:p>
            <a:pPr lvl="1"/>
            <a:r>
              <a:rPr lang="en-US" dirty="0" smtClean="0">
                <a:sym typeface="Wingdings"/>
              </a:rPr>
              <a:t>Continual refurbishment of components</a:t>
            </a:r>
          </a:p>
          <a:p>
            <a:pPr lvl="1"/>
            <a:r>
              <a:rPr lang="en-US" dirty="0" smtClean="0">
                <a:sym typeface="Wingdings"/>
              </a:rPr>
              <a:t>Interdependent components </a:t>
            </a:r>
            <a:r>
              <a:rPr lang="en-US" b="1" dirty="0" smtClean="0">
                <a:sym typeface="Wingdings"/>
              </a:rPr>
              <a:t>with well-defined interfaces</a:t>
            </a:r>
          </a:p>
          <a:p>
            <a:pPr lvl="1"/>
            <a:r>
              <a:rPr lang="en-US" dirty="0" smtClean="0">
                <a:sym typeface="Wingdings"/>
              </a:rPr>
              <a:t>High initial cost</a:t>
            </a:r>
          </a:p>
          <a:p>
            <a:endParaRPr lang="en-US" dirty="0"/>
          </a:p>
        </p:txBody>
      </p:sp>
      <p:pic>
        <p:nvPicPr>
          <p:cNvPr id="4" name="Picture 3"/>
          <p:cNvPicPr>
            <a:picLocks noChangeAspect="1"/>
          </p:cNvPicPr>
          <p:nvPr/>
        </p:nvPicPr>
        <p:blipFill>
          <a:blip r:embed="rId2"/>
          <a:stretch>
            <a:fillRect/>
          </a:stretch>
        </p:blipFill>
        <p:spPr>
          <a:xfrm>
            <a:off x="6248400" y="5867400"/>
            <a:ext cx="1320800" cy="990600"/>
          </a:xfrm>
          <a:prstGeom prst="rect">
            <a:avLst/>
          </a:prstGeom>
        </p:spPr>
      </p:pic>
      <p:pic>
        <p:nvPicPr>
          <p:cNvPr id="5" name="Picture 4"/>
          <p:cNvPicPr>
            <a:picLocks noChangeAspect="1"/>
          </p:cNvPicPr>
          <p:nvPr/>
        </p:nvPicPr>
        <p:blipFill>
          <a:blip r:embed="rId3"/>
          <a:stretch>
            <a:fillRect/>
          </a:stretch>
        </p:blipFill>
        <p:spPr>
          <a:xfrm>
            <a:off x="838200" y="4724400"/>
            <a:ext cx="1270000" cy="1270000"/>
          </a:xfrm>
          <a:prstGeom prst="rect">
            <a:avLst/>
          </a:prstGeom>
        </p:spPr>
      </p:pic>
      <p:pic>
        <p:nvPicPr>
          <p:cNvPr id="6" name="Picture 5"/>
          <p:cNvPicPr>
            <a:picLocks noChangeAspect="1"/>
          </p:cNvPicPr>
          <p:nvPr/>
        </p:nvPicPr>
        <p:blipFill>
          <a:blip r:embed="rId4"/>
          <a:stretch>
            <a:fillRect/>
          </a:stretch>
        </p:blipFill>
        <p:spPr>
          <a:xfrm>
            <a:off x="2438400" y="4724400"/>
            <a:ext cx="1447800" cy="915703"/>
          </a:xfrm>
          <a:prstGeom prst="rect">
            <a:avLst/>
          </a:prstGeom>
        </p:spPr>
      </p:pic>
      <p:pic>
        <p:nvPicPr>
          <p:cNvPr id="7" name="Picture 6"/>
          <p:cNvPicPr>
            <a:picLocks noChangeAspect="1"/>
          </p:cNvPicPr>
          <p:nvPr/>
        </p:nvPicPr>
        <p:blipFill>
          <a:blip r:embed="rId5"/>
          <a:stretch>
            <a:fillRect/>
          </a:stretch>
        </p:blipFill>
        <p:spPr>
          <a:xfrm>
            <a:off x="4495800" y="4724401"/>
            <a:ext cx="1524000" cy="1136650"/>
          </a:xfrm>
          <a:prstGeom prst="rect">
            <a:avLst/>
          </a:prstGeom>
        </p:spPr>
      </p:pic>
      <p:pic>
        <p:nvPicPr>
          <p:cNvPr id="8" name="Picture 7"/>
          <p:cNvPicPr>
            <a:picLocks noChangeAspect="1"/>
          </p:cNvPicPr>
          <p:nvPr/>
        </p:nvPicPr>
        <p:blipFill>
          <a:blip r:embed="rId6"/>
          <a:stretch>
            <a:fillRect/>
          </a:stretch>
        </p:blipFill>
        <p:spPr>
          <a:xfrm>
            <a:off x="6248400" y="4724400"/>
            <a:ext cx="1295400" cy="1029843"/>
          </a:xfrm>
          <a:prstGeom prst="rect">
            <a:avLst/>
          </a:prstGeom>
        </p:spPr>
      </p:pic>
      <p:pic>
        <p:nvPicPr>
          <p:cNvPr id="9" name="Picture 8"/>
          <p:cNvPicPr>
            <a:picLocks noChangeAspect="1"/>
          </p:cNvPicPr>
          <p:nvPr/>
        </p:nvPicPr>
        <p:blipFill>
          <a:blip r:embed="rId7"/>
          <a:stretch>
            <a:fillRect/>
          </a:stretch>
        </p:blipFill>
        <p:spPr>
          <a:xfrm>
            <a:off x="2438400" y="5638800"/>
            <a:ext cx="1451452" cy="1079500"/>
          </a:xfrm>
          <a:prstGeom prst="rect">
            <a:avLst/>
          </a:prstGeom>
        </p:spPr>
      </p:pic>
      <p:pic>
        <p:nvPicPr>
          <p:cNvPr id="10" name="Picture 9"/>
          <p:cNvPicPr>
            <a:picLocks noChangeAspect="1"/>
          </p:cNvPicPr>
          <p:nvPr/>
        </p:nvPicPr>
        <p:blipFill>
          <a:blip r:embed="rId8"/>
          <a:stretch>
            <a:fillRect/>
          </a:stretch>
        </p:blipFill>
        <p:spPr>
          <a:xfrm>
            <a:off x="838200" y="5999274"/>
            <a:ext cx="1447800" cy="858726"/>
          </a:xfrm>
          <a:prstGeom prst="rect">
            <a:avLst/>
          </a:prstGeom>
        </p:spPr>
      </p:pic>
      <p:sp>
        <p:nvSpPr>
          <p:cNvPr id="11" name="TextBox 10"/>
          <p:cNvSpPr txBox="1"/>
          <p:nvPr/>
        </p:nvSpPr>
        <p:spPr>
          <a:xfrm>
            <a:off x="838200" y="4343400"/>
            <a:ext cx="825867" cy="400110"/>
          </a:xfrm>
          <a:prstGeom prst="rect">
            <a:avLst/>
          </a:prstGeom>
          <a:noFill/>
        </p:spPr>
        <p:txBody>
          <a:bodyPr wrap="none" rtlCol="0">
            <a:spAutoFit/>
          </a:bodyPr>
          <a:lstStyle/>
          <a:p>
            <a:r>
              <a:rPr lang="en-US" sz="2000" dirty="0" smtClean="0">
                <a:solidFill>
                  <a:srgbClr val="FF0000"/>
                </a:solidFill>
              </a:rPr>
              <a:t>water</a:t>
            </a:r>
            <a:endParaRPr lang="en-US" sz="2000" dirty="0">
              <a:solidFill>
                <a:srgbClr val="FF0000"/>
              </a:solidFill>
            </a:endParaRPr>
          </a:p>
        </p:txBody>
      </p:sp>
      <p:sp>
        <p:nvSpPr>
          <p:cNvPr id="12" name="TextBox 11"/>
          <p:cNvSpPr txBox="1"/>
          <p:nvPr/>
        </p:nvSpPr>
        <p:spPr>
          <a:xfrm>
            <a:off x="2438400" y="4343400"/>
            <a:ext cx="968885" cy="400110"/>
          </a:xfrm>
          <a:prstGeom prst="rect">
            <a:avLst/>
          </a:prstGeom>
          <a:noFill/>
        </p:spPr>
        <p:txBody>
          <a:bodyPr wrap="none" rtlCol="0">
            <a:spAutoFit/>
          </a:bodyPr>
          <a:lstStyle/>
          <a:p>
            <a:r>
              <a:rPr lang="en-US" sz="2000" dirty="0" smtClean="0">
                <a:solidFill>
                  <a:srgbClr val="FF0000"/>
                </a:solidFill>
              </a:rPr>
              <a:t>energy</a:t>
            </a:r>
            <a:endParaRPr lang="en-US" sz="2000" dirty="0">
              <a:solidFill>
                <a:srgbClr val="FF0000"/>
              </a:solidFill>
            </a:endParaRPr>
          </a:p>
        </p:txBody>
      </p:sp>
      <p:sp>
        <p:nvSpPr>
          <p:cNvPr id="13" name="TextBox 12"/>
          <p:cNvSpPr txBox="1"/>
          <p:nvPr/>
        </p:nvSpPr>
        <p:spPr>
          <a:xfrm>
            <a:off x="4495800" y="4343400"/>
            <a:ext cx="1752979" cy="400110"/>
          </a:xfrm>
          <a:prstGeom prst="rect">
            <a:avLst/>
          </a:prstGeom>
          <a:noFill/>
        </p:spPr>
        <p:txBody>
          <a:bodyPr wrap="none" rtlCol="0">
            <a:spAutoFit/>
          </a:bodyPr>
          <a:lstStyle/>
          <a:p>
            <a:r>
              <a:rPr lang="en-US" sz="2000" dirty="0" smtClean="0">
                <a:solidFill>
                  <a:srgbClr val="FF0000"/>
                </a:solidFill>
              </a:rPr>
              <a:t>transportation</a:t>
            </a:r>
            <a:endParaRPr lang="en-US" sz="2000" dirty="0">
              <a:solidFill>
                <a:srgbClr val="FF0000"/>
              </a:solidFill>
            </a:endParaRPr>
          </a:p>
        </p:txBody>
      </p:sp>
    </p:spTree>
    <p:extLst>
      <p:ext uri="{BB962C8B-B14F-4D97-AF65-F5344CB8AC3E}">
        <p14:creationId xmlns:p14="http://schemas.microsoft.com/office/powerpoint/2010/main" val="229243347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FCC &amp; standards</a:t>
            </a:r>
            <a:endParaRPr lang="en-US" dirty="0"/>
          </a:p>
        </p:txBody>
      </p:sp>
      <p:sp>
        <p:nvSpPr>
          <p:cNvPr id="2" name="Content Placeholder 1"/>
          <p:cNvSpPr>
            <a:spLocks noGrp="1"/>
          </p:cNvSpPr>
          <p:nvPr>
            <p:ph idx="1"/>
          </p:nvPr>
        </p:nvSpPr>
        <p:spPr>
          <a:xfrm>
            <a:off x="872068" y="2675467"/>
            <a:ext cx="4647940" cy="3450696"/>
          </a:xfrm>
        </p:spPr>
        <p:txBody>
          <a:bodyPr>
            <a:normAutofit fontScale="85000" lnSpcReduction="20000"/>
          </a:bodyPr>
          <a:lstStyle/>
          <a:p>
            <a:r>
              <a:rPr lang="en-US" dirty="0" err="1" smtClean="0"/>
              <a:t>Carterfone</a:t>
            </a:r>
            <a:r>
              <a:rPr lang="en-US" dirty="0" smtClean="0"/>
              <a:t> decision (1968)</a:t>
            </a:r>
          </a:p>
          <a:p>
            <a:r>
              <a:rPr lang="en-US" dirty="0" smtClean="0"/>
              <a:t>Part 68 rules</a:t>
            </a:r>
          </a:p>
          <a:p>
            <a:r>
              <a:rPr lang="en-US" dirty="0" smtClean="0"/>
              <a:t>FCC Computer Inquiries</a:t>
            </a:r>
          </a:p>
          <a:p>
            <a:r>
              <a:rPr lang="en-US" dirty="0" smtClean="0"/>
              <a:t>1983-1988: avoid direct standards setting</a:t>
            </a:r>
          </a:p>
          <a:p>
            <a:r>
              <a:rPr lang="en-US" dirty="0" smtClean="0"/>
              <a:t>1983: approved T1 industry committee</a:t>
            </a:r>
          </a:p>
          <a:p>
            <a:pPr lvl="1"/>
            <a:r>
              <a:rPr lang="en-US" dirty="0" smtClean="0"/>
              <a:t>voluntary consensus standard</a:t>
            </a:r>
          </a:p>
          <a:p>
            <a:r>
              <a:rPr lang="en-US" dirty="0" smtClean="0"/>
              <a:t>1988: declines to define digital standard</a:t>
            </a:r>
          </a:p>
          <a:p>
            <a:r>
              <a:rPr lang="en-US" dirty="0" smtClean="0"/>
              <a:t>“safe harbor”</a:t>
            </a:r>
            <a:endParaRPr lang="en-US" dirty="0"/>
          </a:p>
        </p:txBody>
      </p:sp>
      <p:pic>
        <p:nvPicPr>
          <p:cNvPr id="4" name="Picture 3"/>
          <p:cNvPicPr>
            <a:picLocks noChangeAspect="1"/>
          </p:cNvPicPr>
          <p:nvPr/>
        </p:nvPicPr>
        <p:blipFill>
          <a:blip r:embed="rId3"/>
          <a:stretch>
            <a:fillRect/>
          </a:stretch>
        </p:blipFill>
        <p:spPr>
          <a:xfrm>
            <a:off x="5520008" y="1377477"/>
            <a:ext cx="2846091" cy="2561482"/>
          </a:xfrm>
          <a:prstGeom prst="rect">
            <a:avLst/>
          </a:prstGeom>
        </p:spPr>
      </p:pic>
      <p:pic>
        <p:nvPicPr>
          <p:cNvPr id="5" name="Picture 4"/>
          <p:cNvPicPr>
            <a:picLocks noChangeAspect="1"/>
          </p:cNvPicPr>
          <p:nvPr/>
        </p:nvPicPr>
        <p:blipFill>
          <a:blip r:embed="rId4"/>
          <a:stretch>
            <a:fillRect/>
          </a:stretch>
        </p:blipFill>
        <p:spPr>
          <a:xfrm>
            <a:off x="5520007" y="3938959"/>
            <a:ext cx="3166793" cy="2375095"/>
          </a:xfrm>
          <a:prstGeom prst="rect">
            <a:avLst/>
          </a:prstGeom>
        </p:spPr>
      </p:pic>
    </p:spTree>
    <p:extLst>
      <p:ext uri="{BB962C8B-B14F-4D97-AF65-F5344CB8AC3E}">
        <p14:creationId xmlns:p14="http://schemas.microsoft.com/office/powerpoint/2010/main" val="1517936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Example: GSM</a:t>
            </a:r>
            <a:endParaRPr lang="en-US" dirty="0"/>
          </a:p>
        </p:txBody>
      </p:sp>
      <p:sp>
        <p:nvSpPr>
          <p:cNvPr id="2" name="Content Placeholder 1"/>
          <p:cNvSpPr>
            <a:spLocks noGrp="1"/>
          </p:cNvSpPr>
          <p:nvPr>
            <p:ph idx="1"/>
          </p:nvPr>
        </p:nvSpPr>
        <p:spPr>
          <a:xfrm>
            <a:off x="872067" y="1778000"/>
            <a:ext cx="7408333" cy="4348163"/>
          </a:xfrm>
        </p:spPr>
        <p:txBody>
          <a:bodyPr/>
          <a:lstStyle/>
          <a:p>
            <a:r>
              <a:rPr lang="en-US" dirty="0" smtClean="0"/>
              <a:t>Analog standards national</a:t>
            </a:r>
          </a:p>
          <a:p>
            <a:pPr lvl="1"/>
            <a:r>
              <a:rPr lang="en-US" dirty="0" smtClean="0"/>
              <a:t>no roaming, no economies of scale</a:t>
            </a:r>
          </a:p>
          <a:p>
            <a:r>
              <a:rPr lang="en-US" dirty="0" smtClean="0"/>
              <a:t>1982: </a:t>
            </a:r>
            <a:r>
              <a:rPr lang="en-US" dirty="0" err="1"/>
              <a:t>Groupe</a:t>
            </a:r>
            <a:r>
              <a:rPr lang="en-US" dirty="0"/>
              <a:t> </a:t>
            </a:r>
            <a:r>
              <a:rPr lang="en-US" dirty="0" err="1"/>
              <a:t>Spécial</a:t>
            </a:r>
            <a:r>
              <a:rPr lang="en-US" dirty="0"/>
              <a:t> </a:t>
            </a:r>
            <a:r>
              <a:rPr lang="en-US" dirty="0" smtClean="0"/>
              <a:t>Mobile in CEPT</a:t>
            </a:r>
          </a:p>
          <a:p>
            <a:r>
              <a:rPr lang="en-US" dirty="0" smtClean="0"/>
              <a:t>1987: </a:t>
            </a:r>
            <a:r>
              <a:rPr lang="en-US" dirty="0"/>
              <a:t>15 representatives from 13 European </a:t>
            </a:r>
            <a:r>
              <a:rPr lang="en-US" dirty="0" smtClean="0"/>
              <a:t>countries</a:t>
            </a:r>
          </a:p>
          <a:p>
            <a:r>
              <a:rPr lang="en-US" dirty="0" smtClean="0"/>
              <a:t>1989: GSM migrates to ETSI</a:t>
            </a:r>
          </a:p>
          <a:p>
            <a:r>
              <a:rPr lang="en-US" dirty="0" smtClean="0"/>
              <a:t>1990: Phase I spec</a:t>
            </a:r>
          </a:p>
          <a:p>
            <a:r>
              <a:rPr lang="en-US" dirty="0" smtClean="0"/>
              <a:t>1992: first SMS</a:t>
            </a:r>
          </a:p>
          <a:p>
            <a:r>
              <a:rPr lang="en-US" dirty="0" smtClean="0"/>
              <a:t>80% of global market</a:t>
            </a:r>
            <a:endParaRPr lang="en-US" dirty="0"/>
          </a:p>
        </p:txBody>
      </p:sp>
    </p:spTree>
    <p:extLst>
      <p:ext uri="{BB962C8B-B14F-4D97-AF65-F5344CB8AC3E}">
        <p14:creationId xmlns:p14="http://schemas.microsoft.com/office/powerpoint/2010/main" val="751582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GSM vs. multi-standard: consequences</a:t>
            </a:r>
            <a:endParaRPr lang="en-US" dirty="0"/>
          </a:p>
        </p:txBody>
      </p:sp>
      <p:sp>
        <p:nvSpPr>
          <p:cNvPr id="4" name="Text Placeholder 3"/>
          <p:cNvSpPr>
            <a:spLocks noGrp="1"/>
          </p:cNvSpPr>
          <p:nvPr>
            <p:ph type="body" idx="1"/>
          </p:nvPr>
        </p:nvSpPr>
        <p:spPr/>
        <p:txBody>
          <a:bodyPr/>
          <a:lstStyle/>
          <a:p>
            <a:r>
              <a:rPr lang="en-US" dirty="0" smtClean="0"/>
              <a:t>GSM advantages</a:t>
            </a:r>
            <a:endParaRPr lang="en-US" dirty="0"/>
          </a:p>
        </p:txBody>
      </p:sp>
      <p:sp>
        <p:nvSpPr>
          <p:cNvPr id="2" name="Content Placeholder 1"/>
          <p:cNvSpPr>
            <a:spLocks noGrp="1"/>
          </p:cNvSpPr>
          <p:nvPr>
            <p:ph sz="half" idx="2"/>
          </p:nvPr>
        </p:nvSpPr>
        <p:spPr/>
        <p:txBody>
          <a:bodyPr>
            <a:normAutofit/>
          </a:bodyPr>
          <a:lstStyle/>
          <a:p>
            <a:r>
              <a:rPr lang="en-US" dirty="0" smtClean="0"/>
              <a:t>roaming: “native” or swapping SIM cards</a:t>
            </a:r>
          </a:p>
          <a:p>
            <a:r>
              <a:rPr lang="en-US" dirty="0" smtClean="0"/>
              <a:t>interchangeable handsets</a:t>
            </a:r>
          </a:p>
          <a:p>
            <a:pPr lvl="1"/>
            <a:r>
              <a:rPr lang="en-US" dirty="0" smtClean="0"/>
              <a:t>earlier pre-pay market?</a:t>
            </a:r>
          </a:p>
          <a:p>
            <a:r>
              <a:rPr lang="en-US" dirty="0" smtClean="0"/>
              <a:t>earlier SMS development</a:t>
            </a:r>
          </a:p>
          <a:p>
            <a:pPr lvl="1"/>
            <a:r>
              <a:rPr lang="en-US" dirty="0" smtClean="0"/>
              <a:t>vs. in-network-only messaging</a:t>
            </a:r>
          </a:p>
          <a:p>
            <a:r>
              <a:rPr lang="en-US" dirty="0" smtClean="0"/>
              <a:t>lead in developing 3G as follow-on</a:t>
            </a:r>
            <a:endParaRPr lang="en-US" dirty="0"/>
          </a:p>
        </p:txBody>
      </p:sp>
      <p:sp>
        <p:nvSpPr>
          <p:cNvPr id="5" name="Text Placeholder 4"/>
          <p:cNvSpPr>
            <a:spLocks noGrp="1"/>
          </p:cNvSpPr>
          <p:nvPr>
            <p:ph type="body" sz="quarter" idx="3"/>
          </p:nvPr>
        </p:nvSpPr>
        <p:spPr/>
        <p:txBody>
          <a:bodyPr/>
          <a:lstStyle/>
          <a:p>
            <a:r>
              <a:rPr lang="en-US" dirty="0" smtClean="0"/>
              <a:t>US</a:t>
            </a:r>
            <a:endParaRPr lang="en-US" dirty="0"/>
          </a:p>
        </p:txBody>
      </p:sp>
      <p:sp>
        <p:nvSpPr>
          <p:cNvPr id="6" name="Content Placeholder 5"/>
          <p:cNvSpPr>
            <a:spLocks noGrp="1"/>
          </p:cNvSpPr>
          <p:nvPr>
            <p:ph sz="quarter" idx="4"/>
          </p:nvPr>
        </p:nvSpPr>
        <p:spPr/>
        <p:txBody>
          <a:bodyPr/>
          <a:lstStyle/>
          <a:p>
            <a:r>
              <a:rPr lang="en-US" dirty="0" smtClean="0"/>
              <a:t>Qualcomm?</a:t>
            </a:r>
            <a:endParaRPr lang="en-US" dirty="0"/>
          </a:p>
        </p:txBody>
      </p:sp>
    </p:spTree>
    <p:extLst>
      <p:ext uri="{BB962C8B-B14F-4D97-AF65-F5344CB8AC3E}">
        <p14:creationId xmlns:p14="http://schemas.microsoft.com/office/powerpoint/2010/main" val="1536667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OI</a:t>
            </a:r>
            <a:endParaRPr lang="en-US" dirty="0"/>
          </a:p>
        </p:txBody>
      </p:sp>
      <p:sp>
        <p:nvSpPr>
          <p:cNvPr id="3" name="TextBox 2"/>
          <p:cNvSpPr txBox="1"/>
          <p:nvPr/>
        </p:nvSpPr>
        <p:spPr>
          <a:xfrm>
            <a:off x="644070" y="2015698"/>
            <a:ext cx="7975897" cy="2719587"/>
          </a:xfrm>
          <a:prstGeom prst="rect">
            <a:avLst/>
          </a:prstGeom>
          <a:solidFill>
            <a:srgbClr val="8A3700"/>
          </a:solidFill>
        </p:spPr>
        <p:style>
          <a:lnRef idx="0">
            <a:schemeClr val="accent1"/>
          </a:lnRef>
          <a:fillRef idx="3">
            <a:schemeClr val="accent1"/>
          </a:fillRef>
          <a:effectRef idx="3">
            <a:schemeClr val="accent1"/>
          </a:effectRef>
          <a:fontRef idx="minor">
            <a:schemeClr val="lt1"/>
          </a:fontRef>
        </p:style>
        <p:txBody>
          <a:bodyPr wrap="square" rtlCol="0">
            <a:normAutofit lnSpcReduction="10000"/>
          </a:bodyPr>
          <a:lstStyle/>
          <a:p>
            <a:r>
              <a:rPr lang="en-US" i="1" dirty="0"/>
              <a:t>Standard Practices. </a:t>
            </a:r>
            <a:r>
              <a:rPr lang="en-US" dirty="0"/>
              <a:t>The conformity or lack of conformity of a practice with best practices and technical standards adopted by open, broadly representative, and independent Internet engineering, governance initiatives, or standards-setting organizations is another factor to be considered in evaluating reasonableness. Recognizing the important role of such groups is consistent with Congress’s intent that our rules in the Internet area should not “fetter[]” the free market with unnecessary regulation</a:t>
            </a:r>
            <a:r>
              <a:rPr lang="en-US" dirty="0" smtClean="0"/>
              <a:t>, </a:t>
            </a:r>
            <a:r>
              <a:rPr lang="en-US" dirty="0"/>
              <a:t>and is consistent with broadband providers’ historic reliance on such groups</a:t>
            </a:r>
            <a:r>
              <a:rPr lang="en-US" dirty="0" smtClean="0"/>
              <a:t>. </a:t>
            </a:r>
            <a:r>
              <a:rPr lang="en-US" dirty="0"/>
              <a:t>We make clear, however, that we are not delegating authority to interpret or implement our rules to outside bodies</a:t>
            </a:r>
            <a:r>
              <a:rPr lang="en-US" dirty="0" smtClean="0"/>
              <a:t>.</a:t>
            </a:r>
            <a:endParaRPr lang="en-US" dirty="0"/>
          </a:p>
        </p:txBody>
      </p:sp>
      <p:sp>
        <p:nvSpPr>
          <p:cNvPr id="4" name="TextBox 3"/>
          <p:cNvSpPr txBox="1"/>
          <p:nvPr/>
        </p:nvSpPr>
        <p:spPr>
          <a:xfrm>
            <a:off x="644070" y="4898570"/>
            <a:ext cx="7975897" cy="1705429"/>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rtlCol="0">
            <a:normAutofit/>
          </a:bodyPr>
          <a:lstStyle/>
          <a:p>
            <a:pPr algn="just"/>
            <a:r>
              <a:rPr lang="en-US" baseline="30000" dirty="0"/>
              <a:t>Broadband providers’ practices historically have relied on the efforts of such groups, which follow open processes conducive to broad participation. </a:t>
            </a:r>
            <a:r>
              <a:rPr lang="en-US" i="1" baseline="30000" dirty="0"/>
              <a:t>See, e.g.</a:t>
            </a:r>
            <a:r>
              <a:rPr lang="en-US" baseline="30000" dirty="0"/>
              <a:t>, William Lehr et al. Comments at 24; Comcast Comments at 53–59; FTTH Comments at 12; Internet Society (ISOC) Comments at 1–2; OIC Comments at 50–52; Comcast Reply at 5–7. Moreover, Internet community governance groups develop and encourage widespread implementation of best practices, supporting an environment that facilitates innovation. </a:t>
            </a:r>
            <a:r>
              <a:rPr lang="en-US" i="1" baseline="30000" dirty="0"/>
              <a:t>See supra </a:t>
            </a:r>
            <a:r>
              <a:rPr lang="en-US" baseline="30000" dirty="0"/>
              <a:t>Part II.A (discussing the benefits of edge providers having access to a uniform service interface, consisting of a core set of Internet standards and conventions); CDT Comments at 43–44.</a:t>
            </a:r>
            <a:endParaRPr lang="en-US" dirty="0"/>
          </a:p>
        </p:txBody>
      </p:sp>
    </p:spTree>
    <p:extLst>
      <p:ext uri="{BB962C8B-B14F-4D97-AF65-F5344CB8AC3E}">
        <p14:creationId xmlns:p14="http://schemas.microsoft.com/office/powerpoint/2010/main" val="3715950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Telecom standards</a:t>
            </a:r>
            <a:endParaRPr lang="en-US" dirty="0"/>
          </a:p>
        </p:txBody>
      </p:sp>
      <p:sp>
        <p:nvSpPr>
          <p:cNvPr id="3" name="Content Placeholder 2"/>
          <p:cNvSpPr>
            <a:spLocks noGrp="1"/>
          </p:cNvSpPr>
          <p:nvPr>
            <p:ph idx="1"/>
          </p:nvPr>
        </p:nvSpPr>
        <p:spPr>
          <a:xfrm>
            <a:off x="988358" y="1668726"/>
            <a:ext cx="7167284" cy="4457437"/>
          </a:xfrm>
        </p:spPr>
        <p:txBody>
          <a:bodyPr/>
          <a:lstStyle/>
          <a:p>
            <a:pPr>
              <a:spcBef>
                <a:spcPts val="600"/>
              </a:spcBef>
            </a:pPr>
            <a:r>
              <a:rPr lang="en-US" sz="1800" dirty="0"/>
              <a:t>Telecommunications and networking always focus of standardization</a:t>
            </a:r>
          </a:p>
          <a:p>
            <a:pPr lvl="1"/>
            <a:r>
              <a:rPr lang="en-US" sz="1600" dirty="0"/>
              <a:t>1865: </a:t>
            </a:r>
            <a:r>
              <a:rPr lang="en-US" sz="1600" i="1" dirty="0"/>
              <a:t>International Telegraph Union</a:t>
            </a:r>
            <a:r>
              <a:rPr lang="en-US" sz="1600" dirty="0"/>
              <a:t> (ITU)</a:t>
            </a:r>
          </a:p>
          <a:p>
            <a:pPr lvl="1"/>
            <a:r>
              <a:rPr lang="en-US" sz="1600" dirty="0"/>
              <a:t>1956: International Telephone and Telegraph Consultative Committee (CCITT)</a:t>
            </a:r>
          </a:p>
          <a:p>
            <a:pPr>
              <a:spcBef>
                <a:spcPts val="600"/>
              </a:spcBef>
            </a:pPr>
            <a:r>
              <a:rPr lang="en-US" dirty="0" smtClean="0"/>
              <a:t>First Internet RFC in 1969</a:t>
            </a:r>
          </a:p>
          <a:p>
            <a:pPr>
              <a:spcBef>
                <a:spcPts val="600"/>
              </a:spcBef>
            </a:pPr>
            <a:r>
              <a:rPr lang="en-US" dirty="0" smtClean="0"/>
              <a:t>First IETF meeting 1986</a:t>
            </a:r>
            <a:endParaRPr lang="en-US" dirty="0"/>
          </a:p>
        </p:txBody>
      </p:sp>
    </p:spTree>
    <p:extLst>
      <p:ext uri="{BB962C8B-B14F-4D97-AF65-F5344CB8AC3E}">
        <p14:creationId xmlns:p14="http://schemas.microsoft.com/office/powerpoint/2010/main" val="160966654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Telecom standards</a:t>
            </a:r>
            <a:endParaRPr lang="en-US" dirty="0"/>
          </a:p>
        </p:txBody>
      </p:sp>
      <p:graphicFrame>
        <p:nvGraphicFramePr>
          <p:cNvPr id="4" name="Diagram 3"/>
          <p:cNvGraphicFramePr/>
          <p:nvPr>
            <p:extLst>
              <p:ext uri="{D42A27DB-BD31-4B8C-83A1-F6EECF244321}">
                <p14:modId xmlns:p14="http://schemas.microsoft.com/office/powerpoint/2010/main" val="3336604269"/>
              </p:ext>
            </p:extLst>
          </p:nvPr>
        </p:nvGraphicFramePr>
        <p:xfrm>
          <a:off x="745295" y="1622373"/>
          <a:ext cx="2795964" cy="48300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17"/>
          <p:cNvPicPr>
            <a:picLocks noChangeArrowheads="1"/>
          </p:cNvPicPr>
          <p:nvPr/>
        </p:nvPicPr>
        <p:blipFill>
          <a:blip r:embed="rId7"/>
          <a:srcRect/>
          <a:stretch>
            <a:fillRect/>
          </a:stretch>
        </p:blipFill>
        <p:spPr bwMode="auto">
          <a:xfrm>
            <a:off x="3667075" y="3355298"/>
            <a:ext cx="2235200" cy="1168803"/>
          </a:xfrm>
          <a:prstGeom prst="rect">
            <a:avLst/>
          </a:prstGeom>
          <a:noFill/>
          <a:ln w="12700">
            <a:noFill/>
            <a:miter lim="800000"/>
            <a:headEnd/>
            <a:tailEnd/>
          </a:ln>
        </p:spPr>
      </p:pic>
      <p:pic>
        <p:nvPicPr>
          <p:cNvPr id="6" name="Picture 5"/>
          <p:cNvPicPr>
            <a:picLocks noChangeAspect="1"/>
          </p:cNvPicPr>
          <p:nvPr/>
        </p:nvPicPr>
        <p:blipFill>
          <a:blip r:embed="rId8"/>
          <a:stretch>
            <a:fillRect/>
          </a:stretch>
        </p:blipFill>
        <p:spPr>
          <a:xfrm>
            <a:off x="3667075" y="4943438"/>
            <a:ext cx="981777" cy="863600"/>
          </a:xfrm>
          <a:prstGeom prst="rect">
            <a:avLst/>
          </a:prstGeom>
        </p:spPr>
      </p:pic>
      <p:pic>
        <p:nvPicPr>
          <p:cNvPr id="7" name="Picture 6"/>
          <p:cNvPicPr>
            <a:picLocks noChangeAspect="1"/>
          </p:cNvPicPr>
          <p:nvPr/>
        </p:nvPicPr>
        <p:blipFill>
          <a:blip r:embed="rId8"/>
          <a:stretch>
            <a:fillRect/>
          </a:stretch>
        </p:blipFill>
        <p:spPr>
          <a:xfrm>
            <a:off x="3667075" y="2055558"/>
            <a:ext cx="440808" cy="387748"/>
          </a:xfrm>
          <a:prstGeom prst="rect">
            <a:avLst/>
          </a:prstGeom>
        </p:spPr>
      </p:pic>
      <p:pic>
        <p:nvPicPr>
          <p:cNvPr id="9" name="Picture 18"/>
          <p:cNvPicPr>
            <a:picLocks noChangeArrowheads="1"/>
          </p:cNvPicPr>
          <p:nvPr/>
        </p:nvPicPr>
        <p:blipFill>
          <a:blip r:embed="rId9"/>
          <a:srcRect/>
          <a:stretch>
            <a:fillRect/>
          </a:stretch>
        </p:blipFill>
        <p:spPr bwMode="auto">
          <a:xfrm>
            <a:off x="6364772" y="1961374"/>
            <a:ext cx="1730375" cy="492125"/>
          </a:xfrm>
          <a:prstGeom prst="rect">
            <a:avLst/>
          </a:prstGeom>
          <a:noFill/>
          <a:ln w="12700">
            <a:noFill/>
            <a:miter lim="800000"/>
            <a:headEnd/>
            <a:tailEnd/>
          </a:ln>
        </p:spPr>
      </p:pic>
      <p:pic>
        <p:nvPicPr>
          <p:cNvPr id="10" name="Picture 19"/>
          <p:cNvPicPr>
            <a:picLocks noChangeArrowheads="1"/>
          </p:cNvPicPr>
          <p:nvPr/>
        </p:nvPicPr>
        <p:blipFill>
          <a:blip r:embed="rId10"/>
          <a:srcRect/>
          <a:stretch>
            <a:fillRect/>
          </a:stretch>
        </p:blipFill>
        <p:spPr bwMode="auto">
          <a:xfrm>
            <a:off x="8181975" y="1953462"/>
            <a:ext cx="349250" cy="492125"/>
          </a:xfrm>
          <a:prstGeom prst="rect">
            <a:avLst/>
          </a:prstGeom>
          <a:noFill/>
          <a:ln w="12700">
            <a:noFill/>
            <a:miter lim="800000"/>
            <a:headEnd/>
            <a:tailEnd/>
          </a:ln>
        </p:spPr>
      </p:pic>
      <p:pic>
        <p:nvPicPr>
          <p:cNvPr id="11" name="Picture 10" descr="logo.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25756" y="3001136"/>
            <a:ext cx="1220340" cy="523751"/>
          </a:xfrm>
          <a:prstGeom prst="rect">
            <a:avLst/>
          </a:prstGeom>
        </p:spPr>
      </p:pic>
      <p:pic>
        <p:nvPicPr>
          <p:cNvPr id="12" name="Picture 11"/>
          <p:cNvPicPr>
            <a:picLocks noChangeAspect="1"/>
          </p:cNvPicPr>
          <p:nvPr/>
        </p:nvPicPr>
        <p:blipFill>
          <a:blip r:embed="rId12"/>
          <a:stretch>
            <a:fillRect/>
          </a:stretch>
        </p:blipFill>
        <p:spPr>
          <a:xfrm>
            <a:off x="4826981" y="5253782"/>
            <a:ext cx="1440883" cy="417856"/>
          </a:xfrm>
          <a:prstGeom prst="rect">
            <a:avLst/>
          </a:prstGeom>
        </p:spPr>
      </p:pic>
      <p:pic>
        <p:nvPicPr>
          <p:cNvPr id="13" name="Picture 12"/>
          <p:cNvPicPr>
            <a:picLocks noChangeAspect="1"/>
          </p:cNvPicPr>
          <p:nvPr/>
        </p:nvPicPr>
        <p:blipFill>
          <a:blip r:embed="rId13"/>
          <a:stretch>
            <a:fillRect/>
          </a:stretch>
        </p:blipFill>
        <p:spPr>
          <a:xfrm>
            <a:off x="4826981" y="5682930"/>
            <a:ext cx="2819400" cy="444500"/>
          </a:xfrm>
          <a:prstGeom prst="rect">
            <a:avLst/>
          </a:prstGeom>
          <a:solidFill>
            <a:schemeClr val="tx1">
              <a:lumMod val="95000"/>
            </a:schemeClr>
          </a:solidFill>
        </p:spPr>
      </p:pic>
      <p:pic>
        <p:nvPicPr>
          <p:cNvPr id="14" name="Picture 13"/>
          <p:cNvPicPr>
            <a:picLocks noChangeAspect="1"/>
          </p:cNvPicPr>
          <p:nvPr/>
        </p:nvPicPr>
        <p:blipFill>
          <a:blip r:embed="rId14"/>
          <a:stretch>
            <a:fillRect/>
          </a:stretch>
        </p:blipFill>
        <p:spPr>
          <a:xfrm>
            <a:off x="5562192" y="1861604"/>
            <a:ext cx="727128" cy="581702"/>
          </a:xfrm>
          <a:prstGeom prst="rect">
            <a:avLst/>
          </a:prstGeom>
        </p:spPr>
      </p:pic>
      <p:pic>
        <p:nvPicPr>
          <p:cNvPr id="16" name="Picture 15"/>
          <p:cNvPicPr>
            <a:picLocks noChangeAspect="1"/>
          </p:cNvPicPr>
          <p:nvPr/>
        </p:nvPicPr>
        <p:blipFill>
          <a:blip r:embed="rId15"/>
          <a:stretch>
            <a:fillRect/>
          </a:stretch>
        </p:blipFill>
        <p:spPr>
          <a:xfrm>
            <a:off x="3822407" y="5806842"/>
            <a:ext cx="570951" cy="641175"/>
          </a:xfrm>
          <a:prstGeom prst="rect">
            <a:avLst/>
          </a:prstGeom>
        </p:spPr>
      </p:pic>
      <p:pic>
        <p:nvPicPr>
          <p:cNvPr id="17" name="Picture 16"/>
          <p:cNvPicPr>
            <a:picLocks noChangeAspect="1"/>
          </p:cNvPicPr>
          <p:nvPr/>
        </p:nvPicPr>
        <p:blipFill>
          <a:blip r:embed="rId15"/>
          <a:stretch>
            <a:fillRect/>
          </a:stretch>
        </p:blipFill>
        <p:spPr>
          <a:xfrm>
            <a:off x="3667075" y="2509027"/>
            <a:ext cx="444207" cy="498842"/>
          </a:xfrm>
          <a:prstGeom prst="rect">
            <a:avLst/>
          </a:prstGeom>
        </p:spPr>
      </p:pic>
      <p:pic>
        <p:nvPicPr>
          <p:cNvPr id="18" name="Picture 17"/>
          <p:cNvPicPr>
            <a:picLocks noChangeAspect="1"/>
          </p:cNvPicPr>
          <p:nvPr/>
        </p:nvPicPr>
        <p:blipFill>
          <a:blip r:embed="rId16"/>
          <a:stretch>
            <a:fillRect/>
          </a:stretch>
        </p:blipFill>
        <p:spPr>
          <a:xfrm>
            <a:off x="4205994" y="2509027"/>
            <a:ext cx="560766" cy="515502"/>
          </a:xfrm>
          <a:prstGeom prst="rect">
            <a:avLst/>
          </a:prstGeom>
        </p:spPr>
      </p:pic>
      <p:pic>
        <p:nvPicPr>
          <p:cNvPr id="19" name="Picture 18"/>
          <p:cNvPicPr>
            <a:picLocks noChangeAspect="1"/>
          </p:cNvPicPr>
          <p:nvPr/>
        </p:nvPicPr>
        <p:blipFill>
          <a:blip r:embed="rId17"/>
          <a:stretch>
            <a:fillRect/>
          </a:stretch>
        </p:blipFill>
        <p:spPr>
          <a:xfrm>
            <a:off x="4922192" y="2402033"/>
            <a:ext cx="507808" cy="627506"/>
          </a:xfrm>
          <a:prstGeom prst="rect">
            <a:avLst/>
          </a:prstGeom>
        </p:spPr>
      </p:pic>
    </p:spTree>
    <p:extLst>
      <p:ext uri="{BB962C8B-B14F-4D97-AF65-F5344CB8AC3E}">
        <p14:creationId xmlns:p14="http://schemas.microsoft.com/office/powerpoint/2010/main" val="37132563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9"/>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1"/>
                                  </p:stCondLst>
                                  <p:childTnLst>
                                    <p:set>
                                      <p:cBhvr>
                                        <p:cTn id="13"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8" name="Rectangle 12"/>
          <p:cNvSpPr>
            <a:spLocks noGrp="1" noChangeArrowheads="1"/>
          </p:cNvSpPr>
          <p:nvPr>
            <p:ph type="title"/>
          </p:nvPr>
        </p:nvSpPr>
        <p:spPr>
          <a:ln/>
        </p:spPr>
        <p:txBody>
          <a:bodyPr rIns="132080">
            <a:normAutofit/>
          </a:bodyPr>
          <a:lstStyle/>
          <a:p>
            <a:r>
              <a:rPr lang="en-US"/>
              <a:t>Standards: technology translator</a:t>
            </a:r>
          </a:p>
        </p:txBody>
      </p:sp>
      <p:sp>
        <p:nvSpPr>
          <p:cNvPr id="29709" name="Rectangle 13"/>
          <p:cNvSpPr>
            <a:spLocks noGrp="1" noChangeArrowheads="1"/>
          </p:cNvSpPr>
          <p:nvPr>
            <p:ph idx="1"/>
          </p:nvPr>
        </p:nvSpPr>
        <p:spPr>
          <a:xfrm>
            <a:off x="916214" y="1505857"/>
            <a:ext cx="7287986" cy="4590143"/>
          </a:xfrm>
          <a:ln/>
        </p:spPr>
        <p:txBody>
          <a:bodyPr rIns="132080">
            <a:normAutofit/>
          </a:bodyPr>
          <a:lstStyle/>
          <a:p>
            <a:r>
              <a:rPr lang="en-US" dirty="0"/>
              <a:t>Similar in some ways to text books</a:t>
            </a:r>
          </a:p>
          <a:p>
            <a:r>
              <a:rPr lang="en-US" dirty="0"/>
              <a:t>“accepted technology”</a:t>
            </a:r>
          </a:p>
          <a:p>
            <a:pPr marL="782638" lvl="1"/>
            <a:r>
              <a:rPr lang="en-US" dirty="0"/>
              <a:t>lower/known risks (“vetted”)</a:t>
            </a:r>
          </a:p>
          <a:p>
            <a:pPr marL="782638" lvl="1"/>
            <a:r>
              <a:rPr lang="en-US" dirty="0"/>
              <a:t>infrastructure (“eco system”</a:t>
            </a:r>
            <a:r>
              <a:rPr lang="en-US" dirty="0" smtClean="0"/>
              <a:t>)</a:t>
            </a:r>
          </a:p>
          <a:p>
            <a:pPr marL="1131888" lvl="2"/>
            <a:r>
              <a:rPr lang="en-US" dirty="0" smtClean="0"/>
              <a:t>libraries, test tools, text books, certification, …</a:t>
            </a:r>
          </a:p>
          <a:p>
            <a:pPr marL="782638" lvl="1"/>
            <a:r>
              <a:rPr lang="en-US" dirty="0" smtClean="0"/>
              <a:t>reduce cost of picking among roughly equal choices</a:t>
            </a:r>
          </a:p>
          <a:p>
            <a:pPr marL="782638" lvl="1"/>
            <a:r>
              <a:rPr lang="en-US" dirty="0" smtClean="0"/>
              <a:t>sometimes reduce IPR risks (“patent pool”, RAND)</a:t>
            </a:r>
          </a:p>
          <a:p>
            <a:r>
              <a:rPr lang="en-US" dirty="0"/>
              <a:t>requires expertise and broader training</a:t>
            </a:r>
          </a:p>
          <a:p>
            <a:pPr marL="782638" lvl="1"/>
            <a:r>
              <a:rPr lang="en-US" dirty="0"/>
              <a:t>many CS standards don’t have either</a:t>
            </a:r>
          </a:p>
          <a:p>
            <a:pPr marL="1182688" lvl="2"/>
            <a:r>
              <a:rPr lang="en-US" dirty="0"/>
              <a:t>example: HTTP/1.0, HTML </a:t>
            </a:r>
            <a:r>
              <a:rPr lang="en-US" dirty="0" smtClean="0"/>
              <a:t>1.0, 802.11 WEP</a:t>
            </a:r>
            <a:endParaRPr lang="en-US" dirty="0"/>
          </a:p>
        </p:txBody>
      </p:sp>
      <p:sp>
        <p:nvSpPr>
          <p:cNvPr id="15" name="Slide Number Placeholder 3"/>
          <p:cNvSpPr>
            <a:spLocks noGrp="1"/>
          </p:cNvSpPr>
          <p:nvPr>
            <p:ph type="sldNum" sz="quarter" idx="12"/>
          </p:nvPr>
        </p:nvSpPr>
        <p:spPr/>
        <p:txBody>
          <a:bodyPr/>
          <a:lstStyle/>
          <a:p>
            <a:fld id="{0DF16BAF-6E8A-0044-9F26-06CB4BA885DA}" type="slidenum">
              <a:rPr lang="en-US"/>
              <a:pPr/>
              <a:t>26</a:t>
            </a:fld>
            <a:endParaRPr lang="en-US"/>
          </a:p>
        </p:txBody>
      </p:sp>
      <p:sp>
        <p:nvSpPr>
          <p:cNvPr id="5" name="Cloud Callout 4"/>
          <p:cNvSpPr/>
          <p:nvPr/>
        </p:nvSpPr>
        <p:spPr>
          <a:xfrm>
            <a:off x="7031722" y="4514269"/>
            <a:ext cx="1941109" cy="737927"/>
          </a:xfrm>
          <a:prstGeom prst="cloudCallout">
            <a:avLst>
              <a:gd name="adj1" fmla="val -46513"/>
              <a:gd name="adj2" fmla="val -9093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Reasonable and Non Discriminatory Licensing</a:t>
            </a:r>
            <a:endParaRPr lang="en-US" sz="11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p:txBody>
          <a:bodyPr/>
          <a:lstStyle/>
          <a:p>
            <a:r>
              <a:rPr lang="en-US" dirty="0" smtClean="0"/>
              <a:t>Types of Standards</a:t>
            </a:r>
            <a:endParaRPr lang="en-US" dirty="0"/>
          </a:p>
        </p:txBody>
      </p:sp>
      <p:sp>
        <p:nvSpPr>
          <p:cNvPr id="7171" name="Rectangle 3"/>
          <p:cNvSpPr>
            <a:spLocks noGrp="1" noChangeArrowheads="1"/>
          </p:cNvSpPr>
          <p:nvPr>
            <p:ph idx="1"/>
          </p:nvPr>
        </p:nvSpPr>
        <p:spPr>
          <a:xfrm>
            <a:off x="988358" y="1442358"/>
            <a:ext cx="7167284" cy="4683806"/>
          </a:xfrm>
        </p:spPr>
        <p:txBody>
          <a:bodyPr>
            <a:normAutofit/>
          </a:bodyPr>
          <a:lstStyle/>
          <a:p>
            <a:pPr>
              <a:spcBef>
                <a:spcPts val="600"/>
              </a:spcBef>
            </a:pPr>
            <a:r>
              <a:rPr lang="en-US" dirty="0"/>
              <a:t>Mandatory vs. voluntary</a:t>
            </a:r>
          </a:p>
          <a:p>
            <a:pPr lvl="1"/>
            <a:r>
              <a:rPr lang="en-US" sz="2000" dirty="0"/>
              <a:t>Allowed to use vs. likely to sell</a:t>
            </a:r>
          </a:p>
          <a:p>
            <a:pPr lvl="1"/>
            <a:r>
              <a:rPr lang="en-US" sz="2000" dirty="0"/>
              <a:t>Example: health &amp; safety standards </a:t>
            </a:r>
            <a:r>
              <a:rPr lang="en-US" sz="2000" dirty="0">
                <a:sym typeface="Wingdings" charset="0"/>
              </a:rPr>
              <a:t></a:t>
            </a:r>
            <a:r>
              <a:rPr lang="en-US" sz="2000" dirty="0"/>
              <a:t>UL listing for electrical appliances, fire codes</a:t>
            </a:r>
          </a:p>
          <a:p>
            <a:r>
              <a:rPr lang="en-US" dirty="0" smtClean="0"/>
              <a:t>Types of standards</a:t>
            </a:r>
          </a:p>
          <a:p>
            <a:pPr lvl="1"/>
            <a:r>
              <a:rPr lang="en-US" sz="2000" dirty="0" smtClean="0"/>
              <a:t>performance standards</a:t>
            </a:r>
          </a:p>
          <a:p>
            <a:pPr lvl="2"/>
            <a:r>
              <a:rPr lang="en-US" sz="1800" dirty="0" smtClean="0"/>
              <a:t>“must survive fire for 30 minutes”</a:t>
            </a:r>
          </a:p>
          <a:p>
            <a:pPr lvl="1"/>
            <a:r>
              <a:rPr lang="en-US" sz="2000" i="1" dirty="0" smtClean="0">
                <a:solidFill>
                  <a:srgbClr val="FFCF68"/>
                </a:solidFill>
              </a:rPr>
              <a:t>interoperability standards</a:t>
            </a:r>
          </a:p>
          <a:p>
            <a:pPr lvl="1"/>
            <a:r>
              <a:rPr lang="en-US" sz="2000" dirty="0" smtClean="0"/>
              <a:t>system profiles</a:t>
            </a:r>
          </a:p>
          <a:p>
            <a:pPr lvl="2"/>
            <a:r>
              <a:rPr lang="en-US" sz="1800" dirty="0" smtClean="0"/>
              <a:t>“use option A, C and M”</a:t>
            </a:r>
            <a:endParaRPr lang="en-US" sz="1800" dirty="0"/>
          </a:p>
          <a:p>
            <a:pPr lvl="1"/>
            <a:endParaRPr lang="en-US" sz="2000" dirty="0"/>
          </a:p>
        </p:txBody>
      </p:sp>
    </p:spTree>
    <p:extLst>
      <p:ext uri="{BB962C8B-B14F-4D97-AF65-F5344CB8AC3E}">
        <p14:creationId xmlns:p14="http://schemas.microsoft.com/office/powerpoint/2010/main" val="34565536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OMB circular A-119 (1998)</a:t>
            </a:r>
            <a:endParaRPr lang="en-US" dirty="0"/>
          </a:p>
        </p:txBody>
      </p:sp>
      <p:sp>
        <p:nvSpPr>
          <p:cNvPr id="2" name="Content Placeholder 1"/>
          <p:cNvSpPr>
            <a:spLocks noGrp="1"/>
          </p:cNvSpPr>
          <p:nvPr>
            <p:ph idx="1"/>
          </p:nvPr>
        </p:nvSpPr>
        <p:spPr>
          <a:xfrm>
            <a:off x="872067" y="1845733"/>
            <a:ext cx="7408333" cy="4280430"/>
          </a:xfrm>
        </p:spPr>
        <p:txBody>
          <a:bodyPr>
            <a:normAutofit lnSpcReduction="10000"/>
          </a:bodyPr>
          <a:lstStyle/>
          <a:p>
            <a:r>
              <a:rPr lang="en-US" dirty="0"/>
              <a:t>(1) Common and repeated use of </a:t>
            </a:r>
            <a:r>
              <a:rPr lang="en-US" i="1" dirty="0">
                <a:solidFill>
                  <a:srgbClr val="FF6600"/>
                </a:solidFill>
              </a:rPr>
              <a:t>rules, </a:t>
            </a:r>
            <a:r>
              <a:rPr lang="en-US" i="1" dirty="0" smtClean="0">
                <a:solidFill>
                  <a:srgbClr val="FF6600"/>
                </a:solidFill>
              </a:rPr>
              <a:t>conditions, guidelines </a:t>
            </a:r>
            <a:r>
              <a:rPr lang="en-US" i="1" dirty="0">
                <a:solidFill>
                  <a:srgbClr val="FF6600"/>
                </a:solidFill>
              </a:rPr>
              <a:t>or characteristics for products or related processes and production methods</a:t>
            </a:r>
            <a:r>
              <a:rPr lang="en-US" dirty="0"/>
              <a:t>, and related management systems practices. </a:t>
            </a:r>
          </a:p>
          <a:p>
            <a:r>
              <a:rPr lang="en-US" dirty="0"/>
              <a:t>(2) The definition of terms; classification of components; delineation of procedures; specification of dimensions, materials, performance, designs, or operations; measurement of quality and quantity in describing materials, processes, products, systems, services, or practices; test methods and sampling procedures; or descriptions of fit and measurements of size or strength.</a:t>
            </a:r>
          </a:p>
        </p:txBody>
      </p:sp>
    </p:spTree>
    <p:extLst>
      <p:ext uri="{BB962C8B-B14F-4D97-AF65-F5344CB8AC3E}">
        <p14:creationId xmlns:p14="http://schemas.microsoft.com/office/powerpoint/2010/main" val="746215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OMB A-119: Performance vs. prescriptive</a:t>
            </a:r>
            <a:endParaRPr lang="en-US" dirty="0"/>
          </a:p>
        </p:txBody>
      </p:sp>
      <p:sp>
        <p:nvSpPr>
          <p:cNvPr id="2" name="Content Placeholder 1"/>
          <p:cNvSpPr>
            <a:spLocks noGrp="1"/>
          </p:cNvSpPr>
          <p:nvPr>
            <p:ph idx="1"/>
          </p:nvPr>
        </p:nvSpPr>
        <p:spPr/>
        <p:txBody>
          <a:bodyPr>
            <a:normAutofit/>
          </a:bodyPr>
          <a:lstStyle/>
          <a:p>
            <a:r>
              <a:rPr lang="en-US" dirty="0"/>
              <a:t>"</a:t>
            </a:r>
            <a:r>
              <a:rPr lang="en-US" i="1" dirty="0"/>
              <a:t>Performance </a:t>
            </a:r>
            <a:r>
              <a:rPr lang="en-US" i="1" dirty="0" smtClean="0"/>
              <a:t>standard</a:t>
            </a:r>
            <a:r>
              <a:rPr lang="en-US" dirty="0" smtClean="0"/>
              <a:t>” … requirements </a:t>
            </a:r>
            <a:r>
              <a:rPr lang="en-US" dirty="0"/>
              <a:t>in terms of </a:t>
            </a:r>
            <a:r>
              <a:rPr lang="en-US" dirty="0">
                <a:solidFill>
                  <a:srgbClr val="FF6600"/>
                </a:solidFill>
              </a:rPr>
              <a:t>required results </a:t>
            </a:r>
            <a:r>
              <a:rPr lang="en-US" dirty="0"/>
              <a:t>with criteria for verifying compliance but without stating the methods for achieving required results</a:t>
            </a:r>
            <a:r>
              <a:rPr lang="en-US" dirty="0" smtClean="0"/>
              <a:t>.</a:t>
            </a:r>
          </a:p>
          <a:p>
            <a:r>
              <a:rPr lang="en-US" dirty="0" smtClean="0"/>
              <a:t>A </a:t>
            </a:r>
            <a:r>
              <a:rPr lang="en-US" dirty="0"/>
              <a:t>performance standard may define the functional requirements for the item, operational requirements, and/</a:t>
            </a:r>
            <a:r>
              <a:rPr lang="en-US" dirty="0">
                <a:solidFill>
                  <a:srgbClr val="FF6600"/>
                </a:solidFill>
              </a:rPr>
              <a:t>or interface and interchangeability </a:t>
            </a:r>
            <a:r>
              <a:rPr lang="en-US" dirty="0" smtClean="0">
                <a:solidFill>
                  <a:srgbClr val="FF6600"/>
                </a:solidFill>
              </a:rPr>
              <a:t>characteristics</a:t>
            </a:r>
            <a:r>
              <a:rPr lang="en-US" dirty="0" smtClean="0"/>
              <a:t>.</a:t>
            </a:r>
          </a:p>
          <a:p>
            <a:r>
              <a:rPr lang="en-US" dirty="0" smtClean="0"/>
              <a:t>juxtaposition </a:t>
            </a:r>
            <a:r>
              <a:rPr lang="en-US" dirty="0"/>
              <a:t>to a </a:t>
            </a:r>
            <a:r>
              <a:rPr lang="en-US" i="1" dirty="0"/>
              <a:t>prescriptive standard </a:t>
            </a:r>
            <a:r>
              <a:rPr lang="en-US" dirty="0"/>
              <a:t>which may specify design requirements, such as materials to be used, how a requirement is to be achieved, or how an item is to be fabricated or constructed. </a:t>
            </a:r>
          </a:p>
        </p:txBody>
      </p:sp>
    </p:spTree>
    <p:extLst>
      <p:ext uri="{BB962C8B-B14F-4D97-AF65-F5344CB8AC3E}">
        <p14:creationId xmlns:p14="http://schemas.microsoft.com/office/powerpoint/2010/main" val="3887222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Internet as core civil infrastructure</a:t>
            </a:r>
            <a:endParaRPr lang="en-US" dirty="0"/>
          </a:p>
        </p:txBody>
      </p:sp>
      <p:sp>
        <p:nvSpPr>
          <p:cNvPr id="3" name="Content Placeholder 2"/>
          <p:cNvSpPr>
            <a:spLocks noGrp="1"/>
          </p:cNvSpPr>
          <p:nvPr>
            <p:ph idx="1"/>
          </p:nvPr>
        </p:nvSpPr>
        <p:spPr/>
        <p:txBody>
          <a:bodyPr>
            <a:normAutofit/>
          </a:bodyPr>
          <a:lstStyle/>
          <a:p>
            <a:r>
              <a:rPr lang="en-US" dirty="0" smtClean="0"/>
              <a:t>Involved in all information exchange</a:t>
            </a:r>
          </a:p>
          <a:p>
            <a:pPr lvl="1"/>
            <a:r>
              <a:rPr lang="en-US" dirty="0" smtClean="0"/>
              <a:t>(in a few years)</a:t>
            </a:r>
          </a:p>
          <a:p>
            <a:r>
              <a:rPr lang="en-US" dirty="0" smtClean="0"/>
              <a:t>Crucial to</a:t>
            </a:r>
          </a:p>
          <a:p>
            <a:pPr lvl="1"/>
            <a:r>
              <a:rPr lang="en-US" dirty="0" smtClean="0"/>
              <a:t>commerce</a:t>
            </a:r>
          </a:p>
          <a:p>
            <a:pPr lvl="1"/>
            <a:r>
              <a:rPr lang="en-US" dirty="0" smtClean="0"/>
              <a:t>governance</a:t>
            </a:r>
          </a:p>
          <a:p>
            <a:pPr lvl="1"/>
            <a:r>
              <a:rPr lang="en-US" dirty="0" smtClean="0"/>
              <a:t>coordination</a:t>
            </a:r>
          </a:p>
          <a:p>
            <a:pPr lvl="1"/>
            <a:r>
              <a:rPr lang="en-US" dirty="0" smtClean="0"/>
              <a:t>inter-personal communication</a:t>
            </a:r>
          </a:p>
          <a:p>
            <a:r>
              <a:rPr lang="en-US" dirty="0" smtClean="0"/>
              <a:t>Assumed to just be there</a:t>
            </a:r>
          </a:p>
          <a:p>
            <a:pPr lvl="1"/>
            <a:r>
              <a:rPr lang="en-US" dirty="0" smtClean="0"/>
              <a:t>“plumbing”, “pipes”, …</a:t>
            </a:r>
          </a:p>
          <a:p>
            <a:pPr lvl="1"/>
            <a:endParaRPr lang="en-US" dirty="0"/>
          </a:p>
        </p:txBody>
      </p:sp>
    </p:spTree>
    <p:extLst>
      <p:ext uri="{BB962C8B-B14F-4D97-AF65-F5344CB8AC3E}">
        <p14:creationId xmlns:p14="http://schemas.microsoft.com/office/powerpoint/2010/main" val="155841977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OMB A-119: Voluntary Consensus Standard</a:t>
            </a:r>
            <a:endParaRPr lang="en-US" dirty="0"/>
          </a:p>
        </p:txBody>
      </p:sp>
      <p:sp>
        <p:nvSpPr>
          <p:cNvPr id="2" name="Content Placeholder 1"/>
          <p:cNvSpPr>
            <a:spLocks noGrp="1"/>
          </p:cNvSpPr>
          <p:nvPr>
            <p:ph idx="1"/>
          </p:nvPr>
        </p:nvSpPr>
        <p:spPr/>
        <p:txBody>
          <a:bodyPr>
            <a:normAutofit/>
          </a:bodyPr>
          <a:lstStyle/>
          <a:p>
            <a:r>
              <a:rPr lang="en-US" dirty="0"/>
              <a:t>"Voluntary consensus standards bodies" are domestic or international organizations which plan, develop, establish, or coordinate</a:t>
            </a:r>
            <a:r>
              <a:rPr lang="en-US" b="1" dirty="0"/>
              <a:t> </a:t>
            </a:r>
            <a:r>
              <a:rPr lang="en-US" dirty="0"/>
              <a:t>voluntary consensus standards using agreed-upon procedures</a:t>
            </a:r>
            <a:r>
              <a:rPr lang="en-US" dirty="0" smtClean="0"/>
              <a:t>.</a:t>
            </a:r>
          </a:p>
          <a:p>
            <a:r>
              <a:rPr lang="en-US" dirty="0" smtClean="0"/>
              <a:t>Openness</a:t>
            </a:r>
          </a:p>
          <a:p>
            <a:r>
              <a:rPr lang="en-US" dirty="0" smtClean="0"/>
              <a:t>Balance of interest</a:t>
            </a:r>
          </a:p>
          <a:p>
            <a:r>
              <a:rPr lang="en-US" dirty="0" smtClean="0"/>
              <a:t>Due process</a:t>
            </a:r>
          </a:p>
          <a:p>
            <a:r>
              <a:rPr lang="en-US" dirty="0" smtClean="0"/>
              <a:t>An appeals process</a:t>
            </a:r>
          </a:p>
          <a:p>
            <a:r>
              <a:rPr lang="en-US" dirty="0" smtClean="0"/>
              <a:t>Consensus (“</a:t>
            </a:r>
            <a:r>
              <a:rPr lang="en-US" dirty="0"/>
              <a:t>general agreement, but not necessarily </a:t>
            </a:r>
            <a:r>
              <a:rPr lang="en-US" dirty="0" smtClean="0"/>
              <a:t>unanimity”)</a:t>
            </a:r>
            <a:endParaRPr lang="en-US" dirty="0"/>
          </a:p>
        </p:txBody>
      </p:sp>
    </p:spTree>
    <p:extLst>
      <p:ext uri="{BB962C8B-B14F-4D97-AF65-F5344CB8AC3E}">
        <p14:creationId xmlns:p14="http://schemas.microsoft.com/office/powerpoint/2010/main" val="4251038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all standards are equal</a:t>
            </a:r>
            <a:endParaRPr lang="en-US" dirty="0"/>
          </a:p>
        </p:txBody>
      </p:sp>
      <p:sp>
        <p:nvSpPr>
          <p:cNvPr id="3" name="Content Placeholder 2"/>
          <p:cNvSpPr>
            <a:spLocks noGrp="1"/>
          </p:cNvSpPr>
          <p:nvPr>
            <p:ph idx="1"/>
          </p:nvPr>
        </p:nvSpPr>
        <p:spPr/>
        <p:txBody>
          <a:bodyPr>
            <a:normAutofit/>
          </a:bodyPr>
          <a:lstStyle/>
          <a:p>
            <a:r>
              <a:rPr lang="en-US" dirty="0" smtClean="0"/>
              <a:t>Can I access the standard document?</a:t>
            </a:r>
          </a:p>
          <a:p>
            <a:r>
              <a:rPr lang="en-US" dirty="0" smtClean="0"/>
              <a:t>… for free?</a:t>
            </a:r>
          </a:p>
          <a:p>
            <a:r>
              <a:rPr lang="en-US" dirty="0" smtClean="0"/>
              <a:t>What about preliminary drafts?</a:t>
            </a:r>
          </a:p>
          <a:p>
            <a:r>
              <a:rPr lang="en-US" dirty="0" smtClean="0"/>
              <a:t>Who can contribute to the design of the standard?</a:t>
            </a:r>
          </a:p>
          <a:p>
            <a:pPr lvl="1"/>
            <a:r>
              <a:rPr lang="en-US" dirty="0" smtClean="0"/>
              <a:t>only one company or organization</a:t>
            </a:r>
          </a:p>
          <a:p>
            <a:pPr lvl="1"/>
            <a:r>
              <a:rPr lang="en-US" dirty="0" smtClean="0"/>
              <a:t>dues-paying members</a:t>
            </a:r>
          </a:p>
          <a:p>
            <a:pPr lvl="1"/>
            <a:r>
              <a:rPr lang="en-US" dirty="0" smtClean="0"/>
              <a:t>anybody</a:t>
            </a:r>
          </a:p>
          <a:p>
            <a:r>
              <a:rPr lang="en-US" dirty="0" smtClean="0"/>
              <a:t>Do I have to pay to build a product based on the standard?</a:t>
            </a:r>
          </a:p>
          <a:p>
            <a:pPr lvl="1"/>
            <a:r>
              <a:rPr lang="en-US" dirty="0" smtClean="0"/>
              <a:t>patent licensing</a:t>
            </a:r>
            <a:endParaRPr lang="en-US" dirty="0"/>
          </a:p>
        </p:txBody>
      </p:sp>
    </p:spTree>
    <p:extLst>
      <p:ext uri="{BB962C8B-B14F-4D97-AF65-F5344CB8AC3E}">
        <p14:creationId xmlns:p14="http://schemas.microsoft.com/office/powerpoint/2010/main" val="235283431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(and other) standards</a:t>
            </a:r>
            <a:endParaRPr lang="en-US" dirty="0"/>
          </a:p>
        </p:txBody>
      </p:sp>
      <p:sp>
        <p:nvSpPr>
          <p:cNvPr id="5" name="Content Placeholder 4"/>
          <p:cNvSpPr>
            <a:spLocks noGrp="1"/>
          </p:cNvSpPr>
          <p:nvPr>
            <p:ph idx="1"/>
          </p:nvPr>
        </p:nvSpPr>
        <p:spPr>
          <a:xfrm>
            <a:off x="988358" y="1557478"/>
            <a:ext cx="7167284" cy="4568685"/>
          </a:xfrm>
        </p:spPr>
        <p:txBody>
          <a:bodyPr>
            <a:normAutofit/>
          </a:bodyPr>
          <a:lstStyle/>
          <a:p>
            <a:r>
              <a:rPr lang="en-US" i="1" dirty="0" smtClean="0">
                <a:solidFill>
                  <a:schemeClr val="accent3">
                    <a:lumMod val="40000"/>
                    <a:lumOff val="60000"/>
                  </a:schemeClr>
                </a:solidFill>
              </a:rPr>
              <a:t>proprietary</a:t>
            </a:r>
            <a:r>
              <a:rPr lang="en-US" dirty="0" smtClean="0"/>
              <a:t> standard (“de-facto standard”)</a:t>
            </a:r>
          </a:p>
          <a:p>
            <a:pPr lvl="1"/>
            <a:r>
              <a:rPr lang="en-US" dirty="0" smtClean="0"/>
              <a:t>controlled by single company</a:t>
            </a:r>
          </a:p>
          <a:p>
            <a:pPr lvl="1"/>
            <a:r>
              <a:rPr lang="en-US" dirty="0" smtClean="0"/>
              <a:t>may not be formally documented </a:t>
            </a:r>
            <a:r>
              <a:rPr lang="en-US" dirty="0" smtClean="0">
                <a:sym typeface="Wingdings"/>
              </a:rPr>
              <a:t> reverse engineering</a:t>
            </a:r>
          </a:p>
          <a:p>
            <a:pPr lvl="1"/>
            <a:r>
              <a:rPr lang="en-US" dirty="0" smtClean="0">
                <a:sym typeface="Wingdings"/>
              </a:rPr>
              <a:t>e.g., Microsoft Word (.doc)</a:t>
            </a:r>
            <a:endParaRPr lang="en-US" dirty="0" smtClean="0"/>
          </a:p>
          <a:p>
            <a:r>
              <a:rPr lang="en-US" i="1" dirty="0" smtClean="0">
                <a:solidFill>
                  <a:srgbClr val="D8CDF5"/>
                </a:solidFill>
              </a:rPr>
              <a:t>industry</a:t>
            </a:r>
            <a:r>
              <a:rPr lang="en-US" dirty="0" smtClean="0"/>
              <a:t> standard</a:t>
            </a:r>
          </a:p>
          <a:p>
            <a:pPr lvl="1"/>
            <a:r>
              <a:rPr lang="en-US" dirty="0" smtClean="0"/>
              <a:t>industry consortium (“XYZ Forum”)</a:t>
            </a:r>
          </a:p>
          <a:p>
            <a:r>
              <a:rPr lang="en-US" i="1" dirty="0" smtClean="0">
                <a:solidFill>
                  <a:srgbClr val="D8CDF5"/>
                </a:solidFill>
              </a:rPr>
              <a:t>open</a:t>
            </a:r>
            <a:r>
              <a:rPr lang="en-US" dirty="0" smtClean="0"/>
              <a:t> standard</a:t>
            </a:r>
          </a:p>
          <a:p>
            <a:pPr lvl="1"/>
            <a:r>
              <a:rPr lang="en-US" dirty="0" smtClean="0"/>
              <a:t>process requirements</a:t>
            </a:r>
          </a:p>
          <a:p>
            <a:pPr lvl="1"/>
            <a:r>
              <a:rPr lang="en-US" dirty="0" smtClean="0"/>
              <a:t>possibly free access</a:t>
            </a:r>
          </a:p>
          <a:p>
            <a:pPr lvl="1"/>
            <a:r>
              <a:rPr lang="en-US" dirty="0" smtClean="0"/>
              <a:t>well-defined patent policy</a:t>
            </a:r>
          </a:p>
          <a:p>
            <a:pPr lvl="1"/>
            <a:endParaRPr lang="en-US" dirty="0"/>
          </a:p>
        </p:txBody>
      </p:sp>
      <p:sp>
        <p:nvSpPr>
          <p:cNvPr id="6" name="Cloud Callout 5"/>
          <p:cNvSpPr/>
          <p:nvPr/>
        </p:nvSpPr>
        <p:spPr>
          <a:xfrm>
            <a:off x="5858835" y="3226204"/>
            <a:ext cx="2938687" cy="1585290"/>
          </a:xfrm>
          <a:prstGeom prst="cloudCallout">
            <a:avLst>
              <a:gd name="adj1" fmla="val -65312"/>
              <a:gd name="adj2" fmla="val 8977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accent5">
                    <a:lumMod val="40000"/>
                    <a:lumOff val="60000"/>
                  </a:schemeClr>
                </a:solidFill>
              </a:rPr>
              <a:t>proprietary standards may be submitted for open standardization (e.g., </a:t>
            </a:r>
            <a:r>
              <a:rPr lang="en-US" sz="1400" dirty="0" err="1" smtClean="0">
                <a:solidFill>
                  <a:schemeClr val="accent5">
                    <a:lumMod val="40000"/>
                    <a:lumOff val="60000"/>
                  </a:schemeClr>
                </a:solidFill>
              </a:rPr>
              <a:t>ECMAscript</a:t>
            </a:r>
            <a:r>
              <a:rPr lang="en-US" sz="1400" dirty="0" smtClean="0">
                <a:solidFill>
                  <a:schemeClr val="accent5">
                    <a:lumMod val="40000"/>
                    <a:lumOff val="60000"/>
                  </a:schemeClr>
                </a:solidFill>
              </a:rPr>
              <a:t>, Java)</a:t>
            </a:r>
            <a:endParaRPr lang="en-US" sz="1400" dirty="0">
              <a:solidFill>
                <a:schemeClr val="accent5">
                  <a:lumMod val="40000"/>
                  <a:lumOff val="60000"/>
                </a:schemeClr>
              </a:solidFill>
            </a:endParaRPr>
          </a:p>
        </p:txBody>
      </p:sp>
    </p:spTree>
    <p:extLst>
      <p:ext uri="{BB962C8B-B14F-4D97-AF65-F5344CB8AC3E}">
        <p14:creationId xmlns:p14="http://schemas.microsoft.com/office/powerpoint/2010/main" val="192921267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standards</a:t>
            </a:r>
            <a:endParaRPr lang="en-US" dirty="0"/>
          </a:p>
        </p:txBody>
      </p:sp>
      <p:sp>
        <p:nvSpPr>
          <p:cNvPr id="3" name="Content Placeholder 2"/>
          <p:cNvSpPr>
            <a:spLocks noGrp="1"/>
          </p:cNvSpPr>
          <p:nvPr>
            <p:ph idx="1"/>
          </p:nvPr>
        </p:nvSpPr>
        <p:spPr>
          <a:xfrm>
            <a:off x="988358" y="1640914"/>
            <a:ext cx="7167284" cy="4485249"/>
          </a:xfrm>
        </p:spPr>
        <p:txBody>
          <a:bodyPr>
            <a:normAutofit fontScale="85000" lnSpcReduction="10000"/>
          </a:bodyPr>
          <a:lstStyle/>
          <a:p>
            <a:pPr>
              <a:lnSpc>
                <a:spcPct val="120000"/>
              </a:lnSpc>
              <a:spcBef>
                <a:spcPts val="600"/>
              </a:spcBef>
            </a:pPr>
            <a:r>
              <a:rPr lang="en-US" i="1" dirty="0">
                <a:solidFill>
                  <a:schemeClr val="accent2">
                    <a:lumMod val="75000"/>
                  </a:schemeClr>
                </a:solidFill>
              </a:rPr>
              <a:t>consensus</a:t>
            </a:r>
            <a:r>
              <a:rPr lang="en-US" dirty="0"/>
              <a:t> by a group or “consensus body” that includes representatives from materially affected and interested parties;</a:t>
            </a:r>
          </a:p>
          <a:p>
            <a:pPr>
              <a:lnSpc>
                <a:spcPct val="120000"/>
              </a:lnSpc>
              <a:spcBef>
                <a:spcPts val="600"/>
              </a:spcBef>
            </a:pPr>
            <a:r>
              <a:rPr lang="en-US" dirty="0"/>
              <a:t>broad-based </a:t>
            </a:r>
            <a:r>
              <a:rPr lang="en-US" dirty="0">
                <a:solidFill>
                  <a:srgbClr val="FBD229"/>
                </a:solidFill>
              </a:rPr>
              <a:t>public review and comment </a:t>
            </a:r>
            <a:r>
              <a:rPr lang="en-US" dirty="0"/>
              <a:t>on draft standards;</a:t>
            </a:r>
          </a:p>
          <a:p>
            <a:pPr>
              <a:lnSpc>
                <a:spcPct val="120000"/>
              </a:lnSpc>
              <a:spcBef>
                <a:spcPts val="600"/>
              </a:spcBef>
            </a:pPr>
            <a:r>
              <a:rPr lang="en-US" dirty="0">
                <a:solidFill>
                  <a:srgbClr val="FBD229"/>
                </a:solidFill>
              </a:rPr>
              <a:t>consideration of and response to comments </a:t>
            </a:r>
            <a:r>
              <a:rPr lang="en-US" dirty="0"/>
              <a:t>submitted by voting members of the relevant consensus body as well as by the public;</a:t>
            </a:r>
          </a:p>
          <a:p>
            <a:pPr>
              <a:lnSpc>
                <a:spcPct val="120000"/>
              </a:lnSpc>
              <a:spcBef>
                <a:spcPts val="600"/>
              </a:spcBef>
            </a:pPr>
            <a:r>
              <a:rPr lang="en-US" dirty="0"/>
              <a:t>incorporation of </a:t>
            </a:r>
            <a:r>
              <a:rPr lang="en-US" dirty="0">
                <a:solidFill>
                  <a:srgbClr val="FBD229"/>
                </a:solidFill>
              </a:rPr>
              <a:t>approved changes </a:t>
            </a:r>
            <a:r>
              <a:rPr lang="en-US" dirty="0"/>
              <a:t>into a draft standard; and</a:t>
            </a:r>
          </a:p>
          <a:p>
            <a:pPr>
              <a:lnSpc>
                <a:spcPct val="120000"/>
              </a:lnSpc>
              <a:spcBef>
                <a:spcPts val="600"/>
              </a:spcBef>
            </a:pPr>
            <a:r>
              <a:rPr lang="en-US" dirty="0"/>
              <a:t>availability of an </a:t>
            </a:r>
            <a:r>
              <a:rPr lang="en-US" dirty="0">
                <a:solidFill>
                  <a:srgbClr val="FBD229"/>
                </a:solidFill>
              </a:rPr>
              <a:t>appeal</a:t>
            </a:r>
            <a:r>
              <a:rPr lang="en-US" dirty="0"/>
              <a:t> by any participant alleging that due process principles were not respected during the standards-development process.</a:t>
            </a:r>
          </a:p>
          <a:p>
            <a:pPr>
              <a:lnSpc>
                <a:spcPct val="120000"/>
              </a:lnSpc>
              <a:spcBef>
                <a:spcPts val="600"/>
              </a:spcBef>
            </a:pPr>
            <a:endParaRPr lang="en-US" dirty="0"/>
          </a:p>
        </p:txBody>
      </p:sp>
      <p:sp>
        <p:nvSpPr>
          <p:cNvPr id="4" name="Rounded Rectangular Callout 3"/>
          <p:cNvSpPr/>
          <p:nvPr/>
        </p:nvSpPr>
        <p:spPr>
          <a:xfrm>
            <a:off x="4635537" y="533400"/>
            <a:ext cx="1372006" cy="686032"/>
          </a:xfrm>
          <a:prstGeom prst="wedgeRoundRectCallout">
            <a:avLst>
              <a:gd name="adj1" fmla="val -93755"/>
              <a:gd name="adj2" fmla="val 14814"/>
              <a:gd name="adj3" fmla="val 16667"/>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FBE6B3"/>
                </a:solidFill>
              </a:rPr>
              <a:t>2005 ANSI </a:t>
            </a:r>
            <a:r>
              <a:rPr lang="en-US" sz="1200" dirty="0">
                <a:solidFill>
                  <a:srgbClr val="FBE6B3"/>
                </a:solidFill>
              </a:rPr>
              <a:t>IPRPC Critical Issue Paper</a:t>
            </a:r>
          </a:p>
        </p:txBody>
      </p:sp>
    </p:spTree>
    <p:extLst>
      <p:ext uri="{BB962C8B-B14F-4D97-AF65-F5344CB8AC3E}">
        <p14:creationId xmlns:p14="http://schemas.microsoft.com/office/powerpoint/2010/main" val="417875351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Standards and IPR</a:t>
            </a:r>
            <a:endParaRPr lang="en-US" dirty="0"/>
          </a:p>
        </p:txBody>
      </p:sp>
      <p:sp>
        <p:nvSpPr>
          <p:cNvPr id="3" name="Content Placeholder 2"/>
          <p:cNvSpPr>
            <a:spLocks noGrp="1"/>
          </p:cNvSpPr>
          <p:nvPr>
            <p:ph idx="1"/>
          </p:nvPr>
        </p:nvSpPr>
        <p:spPr/>
        <p:txBody>
          <a:bodyPr>
            <a:normAutofit/>
          </a:bodyPr>
          <a:lstStyle/>
          <a:p>
            <a:r>
              <a:rPr lang="en-US" dirty="0" smtClean="0"/>
              <a:t>Standards are attractors of patent issues</a:t>
            </a:r>
          </a:p>
          <a:p>
            <a:pPr lvl="1"/>
            <a:r>
              <a:rPr lang="en-US" dirty="0" smtClean="0"/>
              <a:t>patent trolls (“non-practicing entities”) </a:t>
            </a:r>
          </a:p>
          <a:p>
            <a:pPr lvl="1"/>
            <a:r>
              <a:rPr lang="en-US" dirty="0" smtClean="0"/>
              <a:t>incumbents </a:t>
            </a:r>
          </a:p>
          <a:p>
            <a:r>
              <a:rPr lang="en-US" dirty="0" smtClean="0"/>
              <a:t>Four steps to fortune:</a:t>
            </a:r>
          </a:p>
          <a:p>
            <a:pPr marL="806450" lvl="1" indent="-457200">
              <a:buFont typeface="+mj-lt"/>
              <a:buAutoNum type="arabicPeriod"/>
            </a:pPr>
            <a:r>
              <a:rPr lang="en-US" dirty="0" smtClean="0"/>
              <a:t>Get proprietary technology </a:t>
            </a:r>
            <a:r>
              <a:rPr lang="en-US" dirty="0" smtClean="0">
                <a:sym typeface="Wingdings"/>
              </a:rPr>
              <a:t>into standard (secretly)</a:t>
            </a:r>
          </a:p>
          <a:p>
            <a:pPr marL="806450" lvl="1" indent="-457200">
              <a:buFont typeface="+mj-lt"/>
              <a:buAutoNum type="arabicPeriod"/>
            </a:pPr>
            <a:r>
              <a:rPr lang="en-US" dirty="0" smtClean="0">
                <a:sym typeface="Wingdings"/>
              </a:rPr>
              <a:t>file patent &amp; claim IPR</a:t>
            </a:r>
          </a:p>
          <a:p>
            <a:pPr marL="806450" lvl="1" indent="-457200">
              <a:buFont typeface="+mj-lt"/>
              <a:buAutoNum type="arabicPeriod"/>
            </a:pPr>
            <a:r>
              <a:rPr lang="en-US" dirty="0" smtClean="0">
                <a:sym typeface="Wingdings"/>
              </a:rPr>
              <a:t>sue every implementer</a:t>
            </a:r>
            <a:endParaRPr lang="en-US" dirty="0">
              <a:sym typeface="Wingdings"/>
            </a:endParaRPr>
          </a:p>
          <a:p>
            <a:pPr marL="806450" lvl="1" indent="-457200">
              <a:buFont typeface="+mj-lt"/>
              <a:buAutoNum type="arabicPeriod"/>
            </a:pPr>
            <a:r>
              <a:rPr lang="en-US" dirty="0" err="1" smtClean="0">
                <a:sym typeface="Wingdings"/>
              </a:rPr>
              <a:t>ka-ching</a:t>
            </a:r>
            <a:r>
              <a:rPr lang="en-US" dirty="0" smtClean="0">
                <a:sym typeface="Wingdings"/>
              </a:rPr>
              <a:t>!</a:t>
            </a:r>
          </a:p>
          <a:p>
            <a:pPr marL="463550" indent="-457200"/>
            <a:r>
              <a:rPr lang="en-US" dirty="0" smtClean="0">
                <a:sym typeface="Wingdings"/>
              </a:rPr>
              <a:t>See Rambus case</a:t>
            </a:r>
          </a:p>
          <a:p>
            <a:endParaRPr lang="en-US" dirty="0" smtClean="0"/>
          </a:p>
          <a:p>
            <a:endParaRPr lang="en-US" dirty="0"/>
          </a:p>
        </p:txBody>
      </p:sp>
      <p:pic>
        <p:nvPicPr>
          <p:cNvPr id="4" name="Picture 3"/>
          <p:cNvPicPr>
            <a:picLocks noChangeAspect="1"/>
          </p:cNvPicPr>
          <p:nvPr/>
        </p:nvPicPr>
        <p:blipFill>
          <a:blip r:embed="rId3"/>
          <a:stretch>
            <a:fillRect/>
          </a:stretch>
        </p:blipFill>
        <p:spPr>
          <a:xfrm>
            <a:off x="7224602" y="1251544"/>
            <a:ext cx="1862080" cy="1862080"/>
          </a:xfrm>
          <a:prstGeom prst="rect">
            <a:avLst/>
          </a:prstGeom>
        </p:spPr>
      </p:pic>
    </p:spTree>
    <p:extLst>
      <p:ext uri="{BB962C8B-B14F-4D97-AF65-F5344CB8AC3E}">
        <p14:creationId xmlns:p14="http://schemas.microsoft.com/office/powerpoint/2010/main" val="243308318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IPR licensing for standards</a:t>
            </a:r>
            <a:endParaRPr lang="en-US" dirty="0"/>
          </a:p>
        </p:txBody>
      </p:sp>
      <p:sp>
        <p:nvSpPr>
          <p:cNvPr id="3" name="Content Placeholder 2"/>
          <p:cNvSpPr>
            <a:spLocks noGrp="1"/>
          </p:cNvSpPr>
          <p:nvPr>
            <p:ph idx="1"/>
          </p:nvPr>
        </p:nvSpPr>
        <p:spPr>
          <a:xfrm>
            <a:off x="988358" y="1696538"/>
            <a:ext cx="7167284" cy="4429625"/>
          </a:xfrm>
        </p:spPr>
        <p:txBody>
          <a:bodyPr>
            <a:normAutofit fontScale="92500" lnSpcReduction="20000"/>
          </a:bodyPr>
          <a:lstStyle/>
          <a:p>
            <a:r>
              <a:rPr lang="en-US" dirty="0" smtClean="0">
                <a:solidFill>
                  <a:srgbClr val="FBD229"/>
                </a:solidFill>
              </a:rPr>
              <a:t>Royalty Free </a:t>
            </a:r>
            <a:r>
              <a:rPr lang="en-US" dirty="0" smtClean="0"/>
              <a:t>(RF)</a:t>
            </a:r>
          </a:p>
          <a:p>
            <a:pPr lvl="1"/>
            <a:r>
              <a:rPr lang="en-US" dirty="0" smtClean="0"/>
              <a:t>e.g., W3C</a:t>
            </a:r>
          </a:p>
          <a:p>
            <a:pPr lvl="1"/>
            <a:r>
              <a:rPr lang="en-US" dirty="0" smtClean="0"/>
              <a:t>only applies to working group members</a:t>
            </a:r>
          </a:p>
          <a:p>
            <a:r>
              <a:rPr lang="en-US" dirty="0" smtClean="0">
                <a:solidFill>
                  <a:srgbClr val="FBD229"/>
                </a:solidFill>
              </a:rPr>
              <a:t>Reasonable and non-discriminatory </a:t>
            </a:r>
            <a:r>
              <a:rPr lang="en-US" dirty="0" smtClean="0"/>
              <a:t>licensing (RAND)</a:t>
            </a:r>
          </a:p>
          <a:p>
            <a:pPr lvl="1"/>
            <a:r>
              <a:rPr lang="en-US" dirty="0" smtClean="0"/>
              <a:t>e.g., one possible IETF approach</a:t>
            </a:r>
          </a:p>
          <a:p>
            <a:pPr lvl="1"/>
            <a:r>
              <a:rPr lang="en-US" dirty="0" smtClean="0"/>
              <a:t>reasonable fees</a:t>
            </a:r>
          </a:p>
          <a:p>
            <a:pPr lvl="2"/>
            <a:r>
              <a:rPr lang="en-US" dirty="0" smtClean="0"/>
              <a:t>one-time fee</a:t>
            </a:r>
          </a:p>
          <a:p>
            <a:pPr lvl="2"/>
            <a:r>
              <a:rPr lang="en-US" dirty="0" smtClean="0"/>
              <a:t>unit fee (e.g., 20c/unit for H.264 video codec)</a:t>
            </a:r>
          </a:p>
          <a:p>
            <a:pPr lvl="2"/>
            <a:r>
              <a:rPr lang="en-US" dirty="0" smtClean="0"/>
              <a:t>percentage of retail price</a:t>
            </a:r>
          </a:p>
          <a:p>
            <a:pPr lvl="1"/>
            <a:r>
              <a:rPr lang="en-US" dirty="0" smtClean="0"/>
              <a:t>available on an equal basis to everybody</a:t>
            </a:r>
          </a:p>
          <a:p>
            <a:pPr lvl="1"/>
            <a:r>
              <a:rPr lang="en-US" dirty="0" smtClean="0"/>
              <a:t>hard to define “reasonable”</a:t>
            </a:r>
          </a:p>
          <a:p>
            <a:r>
              <a:rPr lang="en-US" dirty="0" smtClean="0"/>
              <a:t>Mutual non-aggression licenses</a:t>
            </a:r>
          </a:p>
          <a:p>
            <a:pPr lvl="1"/>
            <a:r>
              <a:rPr lang="en-US" dirty="0" smtClean="0"/>
              <a:t>“don’t sue us and we won’t sue you”</a:t>
            </a:r>
          </a:p>
          <a:p>
            <a:pPr lvl="1"/>
            <a:r>
              <a:rPr lang="en-US" dirty="0" smtClean="0"/>
              <a:t>e.g., some Cisco licenses</a:t>
            </a:r>
            <a:endParaRPr lang="en-US" dirty="0"/>
          </a:p>
        </p:txBody>
      </p:sp>
    </p:spTree>
    <p:extLst>
      <p:ext uri="{BB962C8B-B14F-4D97-AF65-F5344CB8AC3E}">
        <p14:creationId xmlns:p14="http://schemas.microsoft.com/office/powerpoint/2010/main" val="1802768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IPR</a:t>
            </a:r>
            <a:endParaRPr lang="en-US" dirty="0"/>
          </a:p>
        </p:txBody>
      </p:sp>
      <p:sp>
        <p:nvSpPr>
          <p:cNvPr id="3" name="Content Placeholder 2"/>
          <p:cNvSpPr>
            <a:spLocks noGrp="1"/>
          </p:cNvSpPr>
          <p:nvPr>
            <p:ph idx="1"/>
          </p:nvPr>
        </p:nvSpPr>
        <p:spPr/>
        <p:txBody>
          <a:bodyPr/>
          <a:lstStyle/>
          <a:p>
            <a:r>
              <a:rPr lang="en-US" b="1" dirty="0"/>
              <a:t>patent stacking: </a:t>
            </a:r>
            <a:r>
              <a:rPr lang="en-US" dirty="0"/>
              <a:t>Taking out many patents for different aspects of a single innovation, thus forcing several royalty applications and </a:t>
            </a:r>
            <a:r>
              <a:rPr lang="en-US" dirty="0" smtClean="0"/>
              <a:t>payments</a:t>
            </a:r>
            <a:endParaRPr lang="en-US" dirty="0"/>
          </a:p>
          <a:p>
            <a:pPr lvl="1"/>
            <a:r>
              <a:rPr lang="en-US" dirty="0" smtClean="0"/>
              <a:t>one cell phone, 250,000 patents</a:t>
            </a:r>
          </a:p>
          <a:p>
            <a:r>
              <a:rPr lang="en-US" b="1" dirty="0" smtClean="0"/>
              <a:t>standard-essential patents (SEPs)</a:t>
            </a:r>
            <a:r>
              <a:rPr lang="en-US" dirty="0" smtClean="0"/>
              <a:t>: see </a:t>
            </a:r>
            <a:r>
              <a:rPr lang="en-US" i="1" dirty="0"/>
              <a:t>Microsoft v. </a:t>
            </a:r>
            <a:r>
              <a:rPr lang="en-US" i="1" dirty="0" smtClean="0"/>
              <a:t>Motorola, 2013</a:t>
            </a:r>
            <a:endParaRPr lang="en-US" dirty="0" smtClean="0"/>
          </a:p>
          <a:p>
            <a:endParaRPr lang="en-US" dirty="0"/>
          </a:p>
        </p:txBody>
      </p:sp>
    </p:spTree>
    <p:extLst>
      <p:ext uri="{BB962C8B-B14F-4D97-AF65-F5344CB8AC3E}">
        <p14:creationId xmlns:p14="http://schemas.microsoft.com/office/powerpoint/2010/main" val="42504628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Patents</a:t>
            </a:r>
            <a:endParaRPr lang="en-US" dirty="0"/>
          </a:p>
        </p:txBody>
      </p:sp>
      <p:sp>
        <p:nvSpPr>
          <p:cNvPr id="3" name="Content Placeholder 2"/>
          <p:cNvSpPr>
            <a:spLocks noGrp="1"/>
          </p:cNvSpPr>
          <p:nvPr>
            <p:ph idx="1"/>
          </p:nvPr>
        </p:nvSpPr>
        <p:spPr>
          <a:xfrm>
            <a:off x="457200" y="1600200"/>
            <a:ext cx="8229600" cy="1363133"/>
          </a:xfrm>
        </p:spPr>
        <p:txBody>
          <a:bodyPr/>
          <a:lstStyle/>
          <a:p>
            <a:r>
              <a:rPr lang="en-US" dirty="0" smtClean="0"/>
              <a:t>Tend to come in waves</a:t>
            </a:r>
          </a:p>
          <a:p>
            <a:pPr lvl="1"/>
            <a:r>
              <a:rPr lang="en-US" dirty="0" smtClean="0"/>
              <a:t>VoIP</a:t>
            </a:r>
          </a:p>
          <a:p>
            <a:pPr lvl="1"/>
            <a:r>
              <a:rPr lang="en-US" dirty="0" smtClean="0"/>
              <a:t>Smart phones</a:t>
            </a:r>
            <a:endParaRPr lang="en-US" dirty="0"/>
          </a:p>
        </p:txBody>
      </p:sp>
      <p:pic>
        <p:nvPicPr>
          <p:cNvPr id="4" name="Picture 3"/>
          <p:cNvPicPr>
            <a:picLocks noChangeAspect="1"/>
          </p:cNvPicPr>
          <p:nvPr/>
        </p:nvPicPr>
        <p:blipFill>
          <a:blip r:embed="rId2"/>
          <a:stretch>
            <a:fillRect/>
          </a:stretch>
        </p:blipFill>
        <p:spPr>
          <a:xfrm>
            <a:off x="2483555" y="2835514"/>
            <a:ext cx="5404556" cy="3923708"/>
          </a:xfrm>
          <a:prstGeom prst="rect">
            <a:avLst/>
          </a:prstGeom>
        </p:spPr>
      </p:pic>
    </p:spTree>
    <p:extLst>
      <p:ext uri="{BB962C8B-B14F-4D97-AF65-F5344CB8AC3E}">
        <p14:creationId xmlns:p14="http://schemas.microsoft.com/office/powerpoint/2010/main" val="40667445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title"/>
          </p:nvPr>
        </p:nvSpPr>
        <p:spPr/>
        <p:txBody>
          <a:bodyPr/>
          <a:lstStyle/>
          <a:p>
            <a:r>
              <a:rPr lang="en-US">
                <a:latin typeface="Arial" charset="0"/>
              </a:rPr>
              <a:t>Note Well</a:t>
            </a:r>
          </a:p>
        </p:txBody>
      </p:sp>
      <p:sp>
        <p:nvSpPr>
          <p:cNvPr id="3" name="Content Placeholder 2"/>
          <p:cNvSpPr>
            <a:spLocks noGrp="1"/>
          </p:cNvSpPr>
          <p:nvPr>
            <p:ph idx="1"/>
          </p:nvPr>
        </p:nvSpPr>
        <p:spPr>
          <a:xfrm>
            <a:off x="703263" y="1414463"/>
            <a:ext cx="7864475" cy="4525962"/>
          </a:xfrm>
        </p:spPr>
        <p:txBody>
          <a:bodyPr rtlCol="0">
            <a:noAutofit/>
          </a:bodyPr>
          <a:lstStyle/>
          <a:p>
            <a:pPr marL="0" indent="0" fontAlgn="auto">
              <a:spcAft>
                <a:spcPts val="0"/>
              </a:spcAft>
              <a:buFont typeface="Arial"/>
              <a:buNone/>
              <a:defRPr/>
            </a:pPr>
            <a:r>
              <a:rPr lang="en-US" sz="1600" dirty="0" smtClean="0">
                <a:latin typeface="Arial"/>
                <a:ea typeface="+mn-ea"/>
                <a:cs typeface="+mn-cs"/>
              </a:rPr>
              <a:t>This summary is only meant to point you in the right direction, and doesn't have all the nuances. The IETF's IPR Policy is set forth in BCP 79; please read it carefully.</a:t>
            </a:r>
          </a:p>
          <a:p>
            <a:pPr marL="0" indent="0" fontAlgn="auto">
              <a:spcAft>
                <a:spcPts val="0"/>
              </a:spcAft>
              <a:buFont typeface="Arial"/>
              <a:buNone/>
              <a:defRPr/>
            </a:pPr>
            <a:endParaRPr lang="en-US" sz="1600" dirty="0" smtClean="0">
              <a:latin typeface="Arial"/>
              <a:ea typeface="+mn-ea"/>
              <a:cs typeface="Arial"/>
            </a:endParaRPr>
          </a:p>
          <a:p>
            <a:pPr marL="0" indent="0" fontAlgn="auto">
              <a:spcAft>
                <a:spcPts val="0"/>
              </a:spcAft>
              <a:buFont typeface="Arial"/>
              <a:buNone/>
              <a:defRPr/>
            </a:pPr>
            <a:r>
              <a:rPr lang="en-US" sz="1600" b="1" dirty="0" smtClean="0">
                <a:latin typeface="Arial"/>
                <a:ea typeface="+mn-ea"/>
                <a:cs typeface="Arial"/>
              </a:rPr>
              <a:t>The brief summary:</a:t>
            </a:r>
          </a:p>
          <a:p>
            <a:pPr fontAlgn="auto">
              <a:spcBef>
                <a:spcPts val="1200"/>
              </a:spcBef>
              <a:spcAft>
                <a:spcPts val="0"/>
              </a:spcAft>
              <a:buFont typeface="Wingdings" charset="2"/>
              <a:buChar char="v"/>
              <a:defRPr/>
            </a:pPr>
            <a:r>
              <a:rPr lang="en-US" sz="1600" b="1" dirty="0" smtClean="0">
                <a:latin typeface="Arial"/>
                <a:ea typeface="+mn-ea"/>
                <a:cs typeface="Arial"/>
              </a:rPr>
              <a:t>By participating with the IETF, you agree to follow IETF processes.</a:t>
            </a:r>
          </a:p>
          <a:p>
            <a:pPr fontAlgn="auto">
              <a:spcBef>
                <a:spcPts val="1200"/>
              </a:spcBef>
              <a:spcAft>
                <a:spcPts val="0"/>
              </a:spcAft>
              <a:buFont typeface="Wingdings" charset="2"/>
              <a:buChar char="v"/>
              <a:defRPr/>
            </a:pPr>
            <a:r>
              <a:rPr lang="en-US" sz="1600" b="1" dirty="0" smtClean="0">
                <a:latin typeface="Arial"/>
                <a:ea typeface="+mn-ea"/>
                <a:cs typeface="Arial"/>
              </a:rPr>
              <a:t>If you are aware that a contribution of yours (something you write, say, or discuss in any IETF context) is covered by patents or patent applications, you need to disclose that fact.</a:t>
            </a:r>
          </a:p>
          <a:p>
            <a:pPr fontAlgn="auto">
              <a:spcBef>
                <a:spcPts val="1200"/>
              </a:spcBef>
              <a:spcAft>
                <a:spcPts val="0"/>
              </a:spcAft>
              <a:buFont typeface="Wingdings" charset="2"/>
              <a:buChar char="v"/>
              <a:defRPr/>
            </a:pPr>
            <a:r>
              <a:rPr lang="en-US" sz="1600" b="1" dirty="0" smtClean="0">
                <a:latin typeface="Arial"/>
                <a:ea typeface="+mn-ea"/>
                <a:cs typeface="Arial"/>
              </a:rPr>
              <a:t>You understand that meetings might be recorded, broadcast, and publicly archived.</a:t>
            </a:r>
          </a:p>
          <a:p>
            <a:pPr marL="0" indent="0" fontAlgn="auto">
              <a:spcAft>
                <a:spcPts val="0"/>
              </a:spcAft>
              <a:buFont typeface="Arial"/>
              <a:buNone/>
              <a:defRPr/>
            </a:pPr>
            <a:endParaRPr lang="en-US" sz="1600" dirty="0">
              <a:latin typeface="Arial"/>
              <a:ea typeface="+mn-ea"/>
              <a:cs typeface="Arial"/>
            </a:endParaRPr>
          </a:p>
          <a:p>
            <a:pPr marL="0" indent="0" fontAlgn="auto">
              <a:spcAft>
                <a:spcPts val="0"/>
              </a:spcAft>
              <a:buFont typeface="Arial"/>
              <a:buNone/>
              <a:defRPr/>
            </a:pPr>
            <a:r>
              <a:rPr lang="en-US" sz="1400" dirty="0" smtClean="0">
                <a:latin typeface="Arial"/>
                <a:ea typeface="+mn-ea"/>
                <a:cs typeface="Arial"/>
              </a:rPr>
              <a:t>For further information, talk to a chair, ask an Area Director, or review the following:</a:t>
            </a:r>
          </a:p>
          <a:p>
            <a:pPr marL="0" indent="0" fontAlgn="auto">
              <a:spcAft>
                <a:spcPts val="0"/>
              </a:spcAft>
              <a:buFont typeface="Arial"/>
              <a:buNone/>
              <a:defRPr/>
            </a:pPr>
            <a:r>
              <a:rPr lang="en-US" sz="1400" dirty="0" smtClean="0">
                <a:latin typeface="Arial"/>
                <a:ea typeface="+mn-ea"/>
                <a:cs typeface="Arial"/>
              </a:rPr>
              <a:t>BCP 9 (on the Internet Standards Process)</a:t>
            </a:r>
          </a:p>
          <a:p>
            <a:pPr marL="0" indent="0" fontAlgn="auto">
              <a:spcAft>
                <a:spcPts val="0"/>
              </a:spcAft>
              <a:buFont typeface="Arial"/>
              <a:buNone/>
              <a:defRPr/>
            </a:pPr>
            <a:r>
              <a:rPr lang="en-US" sz="1400" dirty="0" smtClean="0">
                <a:latin typeface="Arial"/>
                <a:ea typeface="+mn-ea"/>
                <a:cs typeface="Arial"/>
              </a:rPr>
              <a:t>BCP 25 (on the Working Group processes)</a:t>
            </a:r>
          </a:p>
          <a:p>
            <a:pPr marL="0" indent="0" fontAlgn="auto">
              <a:spcAft>
                <a:spcPts val="0"/>
              </a:spcAft>
              <a:buFont typeface="Arial"/>
              <a:buNone/>
              <a:defRPr/>
            </a:pPr>
            <a:r>
              <a:rPr lang="en-US" sz="1400" dirty="0" smtClean="0">
                <a:latin typeface="Arial"/>
                <a:ea typeface="+mn-ea"/>
                <a:cs typeface="Arial"/>
              </a:rPr>
              <a:t>BCP 78 (on the IETF Trust)</a:t>
            </a:r>
          </a:p>
          <a:p>
            <a:pPr marL="0" indent="0" fontAlgn="auto">
              <a:spcAft>
                <a:spcPts val="0"/>
              </a:spcAft>
              <a:buFont typeface="Arial"/>
              <a:buNone/>
              <a:defRPr/>
            </a:pPr>
            <a:r>
              <a:rPr lang="en-US" sz="1400" dirty="0" smtClean="0">
                <a:latin typeface="Arial"/>
                <a:ea typeface="+mn-ea"/>
                <a:cs typeface="Arial"/>
              </a:rPr>
              <a:t>BCP 79 (on Intellectual Property Rights in the IETF)</a:t>
            </a:r>
            <a:endParaRPr lang="en-US" sz="1400" dirty="0">
              <a:latin typeface="Arial"/>
              <a:ea typeface="+mn-ea"/>
              <a:cs typeface="Arial"/>
            </a:endParaRPr>
          </a:p>
        </p:txBody>
      </p:sp>
    </p:spTree>
    <p:extLst>
      <p:ext uri="{BB962C8B-B14F-4D97-AF65-F5344CB8AC3E}">
        <p14:creationId xmlns:p14="http://schemas.microsoft.com/office/powerpoint/2010/main" val="24755755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Standards relationships</a:t>
            </a:r>
            <a:endParaRPr lang="en-US" dirty="0"/>
          </a:p>
        </p:txBody>
      </p:sp>
      <p:graphicFrame>
        <p:nvGraphicFramePr>
          <p:cNvPr id="6" name="Diagram 5"/>
          <p:cNvGraphicFramePr/>
          <p:nvPr>
            <p:extLst>
              <p:ext uri="{D42A27DB-BD31-4B8C-83A1-F6EECF244321}">
                <p14:modId xmlns:p14="http://schemas.microsoft.com/office/powerpoint/2010/main" val="3337032166"/>
              </p:ext>
            </p:extLst>
          </p:nvPr>
        </p:nvGraphicFramePr>
        <p:xfrm>
          <a:off x="852715" y="1397000"/>
          <a:ext cx="767851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Oval Callout 6"/>
          <p:cNvSpPr/>
          <p:nvPr/>
        </p:nvSpPr>
        <p:spPr>
          <a:xfrm>
            <a:off x="5597072" y="5597071"/>
            <a:ext cx="1696357" cy="1260929"/>
          </a:xfrm>
          <a:prstGeom prst="wedgeEllipseCallout">
            <a:avLst>
              <a:gd name="adj1" fmla="val -55692"/>
              <a:gd name="adj2" fmla="val -84800"/>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smtClean="0"/>
              <a:t>system standards</a:t>
            </a:r>
            <a:endParaRPr lang="en-US" sz="1600" dirty="0"/>
          </a:p>
        </p:txBody>
      </p:sp>
      <p:sp>
        <p:nvSpPr>
          <p:cNvPr id="8" name="Rounded Rectangular Callout 7"/>
          <p:cNvSpPr/>
          <p:nvPr/>
        </p:nvSpPr>
        <p:spPr>
          <a:xfrm>
            <a:off x="1714500" y="2685143"/>
            <a:ext cx="1387928" cy="970643"/>
          </a:xfrm>
          <a:prstGeom prst="wedgeRoundRectCallout">
            <a:avLst>
              <a:gd name="adj1" fmla="val 98517"/>
              <a:gd name="adj2" fmla="val 56893"/>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protocol standards</a:t>
            </a:r>
            <a:endParaRPr lang="en-US" dirty="0"/>
          </a:p>
        </p:txBody>
      </p:sp>
    </p:spTree>
    <p:extLst>
      <p:ext uri="{BB962C8B-B14F-4D97-AF65-F5344CB8AC3E}">
        <p14:creationId xmlns:p14="http://schemas.microsoft.com/office/powerpoint/2010/main" val="4190940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Interfaces: Energy</a:t>
            </a:r>
            <a:endParaRPr lang="en-US" dirty="0"/>
          </a:p>
        </p:txBody>
      </p:sp>
      <p:pic>
        <p:nvPicPr>
          <p:cNvPr id="5" name="Picture 4"/>
          <p:cNvPicPr>
            <a:picLocks noChangeAspect="1"/>
          </p:cNvPicPr>
          <p:nvPr/>
        </p:nvPicPr>
        <p:blipFill>
          <a:blip r:embed="rId2"/>
          <a:stretch>
            <a:fillRect/>
          </a:stretch>
        </p:blipFill>
        <p:spPr>
          <a:xfrm>
            <a:off x="4191000" y="3259655"/>
            <a:ext cx="1143000" cy="918210"/>
          </a:xfrm>
          <a:prstGeom prst="rect">
            <a:avLst/>
          </a:prstGeom>
        </p:spPr>
      </p:pic>
      <p:sp>
        <p:nvSpPr>
          <p:cNvPr id="6" name="TextBox 5"/>
          <p:cNvSpPr txBox="1"/>
          <p:nvPr/>
        </p:nvSpPr>
        <p:spPr>
          <a:xfrm>
            <a:off x="4419600" y="4174055"/>
            <a:ext cx="584064" cy="307777"/>
          </a:xfrm>
          <a:prstGeom prst="rect">
            <a:avLst/>
          </a:prstGeom>
          <a:noFill/>
        </p:spPr>
        <p:txBody>
          <a:bodyPr wrap="none" rtlCol="0">
            <a:spAutoFit/>
          </a:bodyPr>
          <a:lstStyle/>
          <a:p>
            <a:r>
              <a:rPr lang="en-US" sz="1400" dirty="0" smtClean="0">
                <a:solidFill>
                  <a:srgbClr val="FFCF68"/>
                </a:solidFill>
              </a:rPr>
              <a:t>1904</a:t>
            </a:r>
            <a:endParaRPr lang="en-US" sz="1400" dirty="0">
              <a:solidFill>
                <a:srgbClr val="FFCF68"/>
              </a:solidFill>
            </a:endParaRPr>
          </a:p>
        </p:txBody>
      </p:sp>
      <p:pic>
        <p:nvPicPr>
          <p:cNvPr id="7" name="Picture 6"/>
          <p:cNvPicPr>
            <a:picLocks noChangeAspect="1"/>
          </p:cNvPicPr>
          <p:nvPr/>
        </p:nvPicPr>
        <p:blipFill>
          <a:blip r:embed="rId3"/>
          <a:stretch>
            <a:fillRect/>
          </a:stretch>
        </p:blipFill>
        <p:spPr>
          <a:xfrm>
            <a:off x="152400" y="1583258"/>
            <a:ext cx="1143000" cy="1524000"/>
          </a:xfrm>
          <a:prstGeom prst="rect">
            <a:avLst/>
          </a:prstGeom>
        </p:spPr>
      </p:pic>
      <p:pic>
        <p:nvPicPr>
          <p:cNvPr id="8" name="Picture 7"/>
          <p:cNvPicPr>
            <a:picLocks noChangeAspect="1"/>
          </p:cNvPicPr>
          <p:nvPr/>
        </p:nvPicPr>
        <p:blipFill>
          <a:blip r:embed="rId4"/>
          <a:stretch>
            <a:fillRect/>
          </a:stretch>
        </p:blipFill>
        <p:spPr>
          <a:xfrm>
            <a:off x="2057400" y="1811858"/>
            <a:ext cx="1651000" cy="1077278"/>
          </a:xfrm>
          <a:prstGeom prst="rect">
            <a:avLst/>
          </a:prstGeom>
        </p:spPr>
      </p:pic>
      <p:cxnSp>
        <p:nvCxnSpPr>
          <p:cNvPr id="10" name="Straight Arrow Connector 9"/>
          <p:cNvCxnSpPr>
            <a:stCxn id="7" idx="3"/>
            <a:endCxn id="8" idx="1"/>
          </p:cNvCxnSpPr>
          <p:nvPr/>
        </p:nvCxnSpPr>
        <p:spPr bwMode="auto">
          <a:xfrm>
            <a:off x="1295400" y="2345258"/>
            <a:ext cx="762000" cy="523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pic>
        <p:nvPicPr>
          <p:cNvPr id="11" name="Picture 10"/>
          <p:cNvPicPr>
            <a:picLocks noChangeAspect="1"/>
          </p:cNvPicPr>
          <p:nvPr/>
        </p:nvPicPr>
        <p:blipFill>
          <a:blip r:embed="rId5"/>
          <a:stretch>
            <a:fillRect/>
          </a:stretch>
        </p:blipFill>
        <p:spPr>
          <a:xfrm>
            <a:off x="5562600" y="4724400"/>
            <a:ext cx="1256257" cy="1403350"/>
          </a:xfrm>
          <a:prstGeom prst="rect">
            <a:avLst/>
          </a:prstGeom>
        </p:spPr>
      </p:pic>
      <p:sp>
        <p:nvSpPr>
          <p:cNvPr id="12" name="TextBox 11"/>
          <p:cNvSpPr txBox="1"/>
          <p:nvPr/>
        </p:nvSpPr>
        <p:spPr>
          <a:xfrm>
            <a:off x="5562600" y="6172200"/>
            <a:ext cx="498479" cy="261610"/>
          </a:xfrm>
          <a:prstGeom prst="rect">
            <a:avLst/>
          </a:prstGeom>
          <a:noFill/>
        </p:spPr>
        <p:txBody>
          <a:bodyPr wrap="none" rtlCol="0">
            <a:spAutoFit/>
          </a:bodyPr>
          <a:lstStyle/>
          <a:p>
            <a:r>
              <a:rPr lang="en-US" sz="1100" dirty="0" smtClean="0"/>
              <a:t>1901</a:t>
            </a:r>
            <a:endParaRPr lang="en-US" sz="1100" dirty="0"/>
          </a:p>
        </p:txBody>
      </p:sp>
      <p:sp>
        <p:nvSpPr>
          <p:cNvPr id="13" name="TextBox 12"/>
          <p:cNvSpPr txBox="1"/>
          <p:nvPr/>
        </p:nvSpPr>
        <p:spPr>
          <a:xfrm>
            <a:off x="3962400" y="2878655"/>
            <a:ext cx="1479642" cy="461665"/>
          </a:xfrm>
          <a:prstGeom prst="rect">
            <a:avLst/>
          </a:prstGeom>
          <a:noFill/>
        </p:spPr>
        <p:txBody>
          <a:bodyPr wrap="none" rtlCol="0">
            <a:spAutoFit/>
          </a:bodyPr>
          <a:lstStyle/>
          <a:p>
            <a:r>
              <a:rPr lang="en-US" dirty="0" smtClean="0">
                <a:solidFill>
                  <a:srgbClr val="FF0000"/>
                </a:solidFill>
              </a:rPr>
              <a:t>110/220V</a:t>
            </a:r>
            <a:endParaRPr lang="en-US" dirty="0">
              <a:solidFill>
                <a:srgbClr val="FF0000"/>
              </a:solidFill>
            </a:endParaRPr>
          </a:p>
        </p:txBody>
      </p:sp>
      <p:pic>
        <p:nvPicPr>
          <p:cNvPr id="14" name="Picture 13"/>
          <p:cNvPicPr>
            <a:picLocks noChangeAspect="1"/>
          </p:cNvPicPr>
          <p:nvPr/>
        </p:nvPicPr>
        <p:blipFill>
          <a:blip r:embed="rId6"/>
          <a:stretch>
            <a:fillRect/>
          </a:stretch>
        </p:blipFill>
        <p:spPr>
          <a:xfrm>
            <a:off x="7924800" y="4999180"/>
            <a:ext cx="965200" cy="840740"/>
          </a:xfrm>
          <a:prstGeom prst="rect">
            <a:avLst/>
          </a:prstGeom>
        </p:spPr>
      </p:pic>
      <p:cxnSp>
        <p:nvCxnSpPr>
          <p:cNvPr id="15" name="Straight Arrow Connector 14"/>
          <p:cNvCxnSpPr>
            <a:stCxn id="11" idx="3"/>
            <a:endCxn id="14" idx="1"/>
          </p:cNvCxnSpPr>
          <p:nvPr/>
        </p:nvCxnSpPr>
        <p:spPr bwMode="auto">
          <a:xfrm flipV="1">
            <a:off x="6818857" y="5419550"/>
            <a:ext cx="1105943" cy="6525"/>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18" name="TextBox 17"/>
          <p:cNvSpPr txBox="1"/>
          <p:nvPr/>
        </p:nvSpPr>
        <p:spPr>
          <a:xfrm>
            <a:off x="838200" y="4648200"/>
            <a:ext cx="3467616" cy="646331"/>
          </a:xfrm>
          <a:prstGeom prst="rect">
            <a:avLst/>
          </a:prstGeom>
          <a:noFill/>
        </p:spPr>
        <p:txBody>
          <a:bodyPr wrap="none" rtlCol="0">
            <a:spAutoFit/>
          </a:bodyPr>
          <a:lstStyle/>
          <a:p>
            <a:pPr indent="173038">
              <a:buFont typeface="Arial"/>
              <a:buChar char="•"/>
            </a:pPr>
            <a:r>
              <a:rPr lang="en-US" dirty="0" smtClean="0">
                <a:solidFill>
                  <a:schemeClr val="tx2"/>
                </a:solidFill>
              </a:rPr>
              <a:t>Lots of other (niche) interfaces</a:t>
            </a:r>
          </a:p>
          <a:p>
            <a:pPr indent="173038">
              <a:buFont typeface="Arial"/>
              <a:buChar char="•"/>
            </a:pPr>
            <a:r>
              <a:rPr lang="en-US" dirty="0" smtClean="0">
                <a:solidFill>
                  <a:schemeClr val="tx2"/>
                </a:solidFill>
              </a:rPr>
              <a:t>Replaced in a few applications</a:t>
            </a:r>
          </a:p>
        </p:txBody>
      </p:sp>
      <p:pic>
        <p:nvPicPr>
          <p:cNvPr id="19" name="Picture 18"/>
          <p:cNvPicPr>
            <a:picLocks noChangeAspect="1"/>
          </p:cNvPicPr>
          <p:nvPr/>
        </p:nvPicPr>
        <p:blipFill>
          <a:blip r:embed="rId7"/>
          <a:stretch>
            <a:fillRect/>
          </a:stretch>
        </p:blipFill>
        <p:spPr>
          <a:xfrm>
            <a:off x="990600" y="5486400"/>
            <a:ext cx="952500" cy="952500"/>
          </a:xfrm>
          <a:prstGeom prst="rect">
            <a:avLst/>
          </a:prstGeom>
        </p:spPr>
      </p:pic>
      <p:pic>
        <p:nvPicPr>
          <p:cNvPr id="20" name="Picture 19"/>
          <p:cNvPicPr>
            <a:picLocks noChangeAspect="1"/>
          </p:cNvPicPr>
          <p:nvPr/>
        </p:nvPicPr>
        <p:blipFill>
          <a:blip r:embed="rId8"/>
          <a:stretch>
            <a:fillRect/>
          </a:stretch>
        </p:blipFill>
        <p:spPr>
          <a:xfrm>
            <a:off x="2209800" y="5638800"/>
            <a:ext cx="800100" cy="697523"/>
          </a:xfrm>
          <a:prstGeom prst="rect">
            <a:avLst/>
          </a:prstGeom>
        </p:spPr>
      </p:pic>
    </p:spTree>
    <p:extLst>
      <p:ext uri="{BB962C8B-B14F-4D97-AF65-F5344CB8AC3E}">
        <p14:creationId xmlns:p14="http://schemas.microsoft.com/office/powerpoint/2010/main" val="25546971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2" name="Rectangle 12"/>
          <p:cNvSpPr>
            <a:spLocks noGrp="1" noChangeArrowheads="1"/>
          </p:cNvSpPr>
          <p:nvPr>
            <p:ph type="title"/>
          </p:nvPr>
        </p:nvSpPr>
        <p:spPr/>
        <p:txBody>
          <a:bodyPr/>
          <a:lstStyle/>
          <a:p>
            <a:r>
              <a:rPr lang="en-US" smtClean="0"/>
              <a:t>Internet Standardization</a:t>
            </a:r>
            <a:endParaRPr lang="en-US"/>
          </a:p>
        </p:txBody>
      </p:sp>
      <p:sp>
        <p:nvSpPr>
          <p:cNvPr id="2" name="Content Placeholder 1"/>
          <p:cNvSpPr>
            <a:spLocks noGrp="1"/>
          </p:cNvSpPr>
          <p:nvPr>
            <p:ph idx="1"/>
          </p:nvPr>
        </p:nvSpPr>
        <p:spPr/>
        <p:txBody>
          <a:bodyPr>
            <a:normAutofit/>
          </a:bodyPr>
          <a:lstStyle/>
          <a:p>
            <a:r>
              <a:rPr lang="en-US" dirty="0" smtClean="0"/>
              <a:t>International Telecommunications Union (ITU)</a:t>
            </a:r>
          </a:p>
          <a:p>
            <a:pPr lvl="3"/>
            <a:r>
              <a:rPr lang="en-US" dirty="0" smtClean="0"/>
              <a:t>United Nations treaty organization</a:t>
            </a:r>
          </a:p>
          <a:p>
            <a:pPr lvl="2"/>
            <a:r>
              <a:rPr lang="en-US" dirty="0" smtClean="0"/>
              <a:t>Transmission standards (e.g., modem: V.90)</a:t>
            </a:r>
          </a:p>
          <a:p>
            <a:pPr lvl="2"/>
            <a:r>
              <a:rPr lang="en-US" dirty="0" smtClean="0"/>
              <a:t>Traditional telephone services, fax</a:t>
            </a:r>
          </a:p>
          <a:p>
            <a:r>
              <a:rPr lang="en-US" dirty="0" smtClean="0"/>
              <a:t>IEEE</a:t>
            </a:r>
          </a:p>
          <a:p>
            <a:pPr lvl="2"/>
            <a:r>
              <a:rPr lang="en-US" dirty="0" smtClean="0"/>
              <a:t>anything electrical</a:t>
            </a:r>
          </a:p>
          <a:p>
            <a:pPr lvl="2"/>
            <a:r>
              <a:rPr lang="en-US" dirty="0" smtClean="0"/>
              <a:t>generally, link layer (IEEE 802.11)</a:t>
            </a:r>
          </a:p>
          <a:p>
            <a:r>
              <a:rPr lang="en-US" dirty="0" smtClean="0"/>
              <a:t>Internet Engineering Task Force (IETF)</a:t>
            </a:r>
          </a:p>
          <a:p>
            <a:pPr lvl="2"/>
            <a:r>
              <a:rPr lang="en-US" dirty="0" smtClean="0"/>
              <a:t>Core: Internet Protocol, transport (TCP)</a:t>
            </a:r>
          </a:p>
          <a:p>
            <a:pPr lvl="2"/>
            <a:r>
              <a:rPr lang="en-US" dirty="0" smtClean="0"/>
              <a:t>Applications: email, HTTP, ftp, </a:t>
            </a:r>
            <a:r>
              <a:rPr lang="en-US" dirty="0" err="1" smtClean="0"/>
              <a:t>ssh</a:t>
            </a:r>
            <a:r>
              <a:rPr lang="en-US" dirty="0" smtClean="0"/>
              <a:t>, NFS, VoIP</a:t>
            </a:r>
          </a:p>
          <a:p>
            <a:pPr lvl="2"/>
            <a:r>
              <a:rPr lang="en-US" dirty="0" smtClean="0"/>
              <a:t>Not: HTML, XML, APIs</a:t>
            </a:r>
            <a:endParaRPr lang="en-US" dirty="0"/>
          </a:p>
        </p:txBody>
      </p:sp>
      <p:sp>
        <p:nvSpPr>
          <p:cNvPr id="15" name="Slide Number Placeholder 3"/>
          <p:cNvSpPr>
            <a:spLocks noGrp="1"/>
          </p:cNvSpPr>
          <p:nvPr>
            <p:ph type="sldNum" sz="quarter" idx="12"/>
          </p:nvPr>
        </p:nvSpPr>
        <p:spPr/>
        <p:txBody>
          <a:bodyPr/>
          <a:lstStyle/>
          <a:p>
            <a:fld id="{0BBDBA3D-9293-BE4C-BBA0-3A2A0F518747}" type="slidenum">
              <a:rPr lang="en-US" smtClean="0"/>
              <a:pPr/>
              <a:t>40</a:t>
            </a:fld>
            <a:endParaRPr lang="en-US"/>
          </a:p>
        </p:txBody>
      </p:sp>
    </p:spTree>
  </p:cSld>
  <p:clrMapOvr>
    <a:masterClrMapping/>
  </p:clrMapOvr>
  <p:transition xmlns:p14="http://schemas.microsoft.com/office/powerpoint/2010/mai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W3C, OASIS, ATIS, ANSI, ISO </a:t>
            </a:r>
            <a:endParaRPr lang="en-US" dirty="0"/>
          </a:p>
        </p:txBody>
      </p:sp>
      <p:sp>
        <p:nvSpPr>
          <p:cNvPr id="6" name="Content Placeholder 5"/>
          <p:cNvSpPr>
            <a:spLocks noGrp="1"/>
          </p:cNvSpPr>
          <p:nvPr>
            <p:ph idx="1"/>
          </p:nvPr>
        </p:nvSpPr>
        <p:spPr/>
        <p:txBody>
          <a:bodyPr>
            <a:normAutofit/>
          </a:bodyPr>
          <a:lstStyle/>
          <a:p>
            <a:r>
              <a:rPr lang="en-US" dirty="0" smtClean="0"/>
              <a:t>W3C</a:t>
            </a:r>
          </a:p>
          <a:p>
            <a:pPr lvl="2"/>
            <a:r>
              <a:rPr lang="en-US" dirty="0" smtClean="0"/>
              <a:t>HTML, XML, schema, SOAP, JavaScript APIs, semantic web, …</a:t>
            </a:r>
          </a:p>
          <a:p>
            <a:r>
              <a:rPr lang="en-US" dirty="0" smtClean="0"/>
              <a:t>OASIS</a:t>
            </a:r>
          </a:p>
          <a:p>
            <a:pPr lvl="2"/>
            <a:r>
              <a:rPr lang="en-US" dirty="0" smtClean="0"/>
              <a:t>XML schema for specific applications</a:t>
            </a:r>
          </a:p>
          <a:p>
            <a:pPr lvl="1"/>
            <a:r>
              <a:rPr lang="en-US" dirty="0" smtClean="0"/>
              <a:t>Lots of other organizations: component vs. system engineering</a:t>
            </a:r>
          </a:p>
          <a:p>
            <a:r>
              <a:rPr lang="en-US" dirty="0" smtClean="0"/>
              <a:t>ATIS, ANSI, ISO, …</a:t>
            </a:r>
          </a:p>
          <a:p>
            <a:pPr lvl="1"/>
            <a:r>
              <a:rPr lang="en-US" dirty="0" smtClean="0"/>
              <a:t>telecom standards</a:t>
            </a:r>
          </a:p>
          <a:p>
            <a:pPr lvl="1"/>
            <a:r>
              <a:rPr lang="en-US" dirty="0" smtClean="0"/>
              <a:t>operational standards</a:t>
            </a:r>
            <a:endParaRPr lang="en-US" dirty="0"/>
          </a:p>
        </p:txBody>
      </p:sp>
    </p:spTree>
    <p:extLst>
      <p:ext uri="{BB962C8B-B14F-4D97-AF65-F5344CB8AC3E}">
        <p14:creationId xmlns:p14="http://schemas.microsoft.com/office/powerpoint/2010/main" val="25270077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a:spLocks noGrp="1" noChangeArrowheads="1"/>
          </p:cNvSpPr>
          <p:nvPr>
            <p:ph type="title"/>
          </p:nvPr>
        </p:nvSpPr>
        <p:spPr/>
        <p:txBody>
          <a:bodyPr/>
          <a:lstStyle/>
          <a:p>
            <a:r>
              <a:rPr lang="en-US" smtClean="0"/>
              <a:t>ITU</a:t>
            </a:r>
            <a:endParaRPr lang="en-US"/>
          </a:p>
        </p:txBody>
      </p:sp>
      <p:sp>
        <p:nvSpPr>
          <p:cNvPr id="10243" name="Rectangle 3"/>
          <p:cNvSpPr>
            <a:spLocks noGrp="1" noChangeArrowheads="1"/>
          </p:cNvSpPr>
          <p:nvPr>
            <p:ph idx="1"/>
          </p:nvPr>
        </p:nvSpPr>
        <p:spPr/>
        <p:txBody>
          <a:bodyPr>
            <a:normAutofit/>
          </a:bodyPr>
          <a:lstStyle/>
          <a:p>
            <a:r>
              <a:rPr lang="en-US" dirty="0" smtClean="0"/>
              <a:t>Initially, national delegations</a:t>
            </a:r>
          </a:p>
          <a:p>
            <a:r>
              <a:rPr lang="en-US" dirty="0" smtClean="0"/>
              <a:t>Members: state, sector, associate</a:t>
            </a:r>
          </a:p>
          <a:p>
            <a:pPr lvl="1"/>
            <a:r>
              <a:rPr lang="en-US" dirty="0" smtClean="0"/>
              <a:t>Membership fees (&gt; 10,500 SFr)</a:t>
            </a:r>
          </a:p>
          <a:p>
            <a:r>
              <a:rPr lang="en-US" dirty="0" smtClean="0"/>
              <a:t>Now, mostly industry groups doing work</a:t>
            </a:r>
          </a:p>
          <a:p>
            <a:r>
              <a:rPr lang="en-US" dirty="0" smtClean="0"/>
              <a:t>Initially, mostly (international) telephone services</a:t>
            </a:r>
          </a:p>
          <a:p>
            <a:r>
              <a:rPr lang="en-US" dirty="0" smtClean="0"/>
              <a:t>Now, transition from circuit-switched to packet-switched universe &amp; lower network layers (optical)</a:t>
            </a:r>
          </a:p>
          <a:p>
            <a:r>
              <a:rPr lang="en-US" dirty="0" smtClean="0"/>
              <a:t>Documents cost SFr, but can get three freebies for each email address</a:t>
            </a:r>
            <a:endParaRPr lang="en-US" dirty="0"/>
          </a:p>
        </p:txBody>
      </p:sp>
    </p:spTree>
    <p:extLst>
      <p:ext uri="{BB962C8B-B14F-4D97-AF65-F5344CB8AC3E}">
        <p14:creationId xmlns:p14="http://schemas.microsoft.com/office/powerpoint/2010/main" val="6626679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2"/>
          <p:cNvSpPr>
            <a:spLocks noGrp="1" noChangeArrowheads="1"/>
          </p:cNvSpPr>
          <p:nvPr>
            <p:ph type="title"/>
          </p:nvPr>
        </p:nvSpPr>
        <p:spPr/>
        <p:txBody>
          <a:bodyPr/>
          <a:lstStyle/>
          <a:p>
            <a:r>
              <a:rPr lang="en-US" smtClean="0"/>
              <a:t>Who makes the rules? - ITU</a:t>
            </a:r>
            <a:endParaRPr lang="en-US"/>
          </a:p>
        </p:txBody>
      </p:sp>
      <p:sp>
        <p:nvSpPr>
          <p:cNvPr id="8195" name="Rectangle 3"/>
          <p:cNvSpPr>
            <a:spLocks noGrp="1" noChangeArrowheads="1"/>
          </p:cNvSpPr>
          <p:nvPr>
            <p:ph idx="1"/>
          </p:nvPr>
        </p:nvSpPr>
        <p:spPr/>
        <p:txBody>
          <a:bodyPr>
            <a:normAutofit/>
          </a:bodyPr>
          <a:lstStyle/>
          <a:p>
            <a:r>
              <a:rPr lang="en-US" dirty="0" smtClean="0"/>
              <a:t>ITU = ITU-T (telecom standardization) + ITU-R (radio) + development</a:t>
            </a:r>
          </a:p>
          <a:p>
            <a:pPr lvl="1"/>
            <a:r>
              <a:rPr lang="en-US" dirty="0" smtClean="0">
                <a:hlinkClick r:id="rId2"/>
              </a:rPr>
              <a:t>http://www.itu.int</a:t>
            </a:r>
            <a:endParaRPr lang="en-US" dirty="0" smtClean="0"/>
          </a:p>
          <a:p>
            <a:pPr lvl="1"/>
            <a:r>
              <a:rPr lang="en-US" dirty="0" smtClean="0"/>
              <a:t>14 study groups</a:t>
            </a:r>
          </a:p>
          <a:p>
            <a:pPr lvl="1"/>
            <a:r>
              <a:rPr lang="en-US" dirty="0" smtClean="0"/>
              <a:t>produce Recommendations:</a:t>
            </a:r>
          </a:p>
          <a:p>
            <a:pPr lvl="2"/>
            <a:r>
              <a:rPr lang="en-US" dirty="0" smtClean="0"/>
              <a:t>E: overall network operation, telephone service (E.164)</a:t>
            </a:r>
          </a:p>
          <a:p>
            <a:pPr lvl="2"/>
            <a:r>
              <a:rPr lang="en-US" dirty="0" smtClean="0"/>
              <a:t>G: transmission system and media, digital systems and networks (G.711, G.723)</a:t>
            </a:r>
          </a:p>
          <a:p>
            <a:pPr lvl="2"/>
            <a:r>
              <a:rPr lang="en-US" dirty="0" smtClean="0"/>
              <a:t>H: audiovisual and multimedia systems (H.323)</a:t>
            </a:r>
          </a:p>
          <a:p>
            <a:pPr lvl="2"/>
            <a:r>
              <a:rPr lang="en-US" dirty="0" smtClean="0"/>
              <a:t>I: integrated services digital network (I.210); includes ATM</a:t>
            </a:r>
          </a:p>
          <a:p>
            <a:pPr lvl="2"/>
            <a:r>
              <a:rPr lang="en-US" dirty="0" smtClean="0"/>
              <a:t>V: data communications over the telephone network (V.24)</a:t>
            </a:r>
          </a:p>
          <a:p>
            <a:pPr lvl="2"/>
            <a:r>
              <a:rPr lang="en-US" dirty="0" smtClean="0"/>
              <a:t>X: Data networks and open system communications (X.509)</a:t>
            </a:r>
          </a:p>
          <a:p>
            <a:pPr lvl="2"/>
            <a:r>
              <a:rPr lang="en-US" dirty="0" smtClean="0"/>
              <a:t>Y: Global information infrastructure and internet protocol aspects</a:t>
            </a:r>
          </a:p>
          <a:p>
            <a:pPr lvl="1"/>
            <a:endParaRPr lang="en-US" dirty="0"/>
          </a:p>
        </p:txBody>
      </p:sp>
    </p:spTree>
    <p:extLst>
      <p:ext uri="{BB962C8B-B14F-4D97-AF65-F5344CB8AC3E}">
        <p14:creationId xmlns:p14="http://schemas.microsoft.com/office/powerpoint/2010/main" val="14319599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Example: IEEE balloting</a:t>
            </a:r>
            <a:endParaRPr lang="en-US" dirty="0"/>
          </a:p>
        </p:txBody>
      </p:sp>
      <p:sp>
        <p:nvSpPr>
          <p:cNvPr id="2" name="Content Placeholder 1"/>
          <p:cNvSpPr>
            <a:spLocks noGrp="1"/>
          </p:cNvSpPr>
          <p:nvPr>
            <p:ph idx="1"/>
          </p:nvPr>
        </p:nvSpPr>
        <p:spPr/>
        <p:txBody>
          <a:bodyPr/>
          <a:lstStyle/>
          <a:p>
            <a:r>
              <a:rPr lang="en-US" dirty="0" smtClean="0"/>
              <a:t>IEEE-SA members only</a:t>
            </a:r>
          </a:p>
          <a:p>
            <a:r>
              <a:rPr lang="en-US" dirty="0" smtClean="0"/>
              <a:t>Producers, users, general interest</a:t>
            </a:r>
          </a:p>
          <a:p>
            <a:pPr lvl="1"/>
            <a:r>
              <a:rPr lang="en-US" dirty="0" smtClean="0"/>
              <a:t>no group more than 50%</a:t>
            </a:r>
          </a:p>
          <a:p>
            <a:r>
              <a:rPr lang="en-US" dirty="0" smtClean="0"/>
              <a:t>75% vote + 75% yes</a:t>
            </a:r>
          </a:p>
          <a:p>
            <a:r>
              <a:rPr lang="en-US" dirty="0" smtClean="0"/>
              <a:t>30 to 60 days</a:t>
            </a:r>
          </a:p>
          <a:p>
            <a:r>
              <a:rPr lang="en-US" dirty="0" smtClean="0"/>
              <a:t>Ballot comments: technical or editorial</a:t>
            </a:r>
          </a:p>
        </p:txBody>
      </p:sp>
    </p:spTree>
    <p:extLst>
      <p:ext uri="{BB962C8B-B14F-4D97-AF65-F5344CB8AC3E}">
        <p14:creationId xmlns:p14="http://schemas.microsoft.com/office/powerpoint/2010/main" val="18796760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Example: IETF</a:t>
            </a:r>
            <a:endParaRPr lang="en-US" dirty="0"/>
          </a:p>
        </p:txBody>
      </p:sp>
      <p:sp>
        <p:nvSpPr>
          <p:cNvPr id="2" name="Content Placeholder 1"/>
          <p:cNvSpPr>
            <a:spLocks noGrp="1"/>
          </p:cNvSpPr>
          <p:nvPr>
            <p:ph idx="1"/>
          </p:nvPr>
        </p:nvSpPr>
        <p:spPr/>
        <p:txBody>
          <a:bodyPr/>
          <a:lstStyle/>
          <a:p>
            <a:r>
              <a:rPr lang="en-US" dirty="0" smtClean="0"/>
              <a:t>Consensus mechanisms:</a:t>
            </a:r>
          </a:p>
          <a:p>
            <a:pPr lvl="1"/>
            <a:r>
              <a:rPr lang="en-US" dirty="0" smtClean="0"/>
              <a:t>the “working group hum”</a:t>
            </a:r>
          </a:p>
          <a:p>
            <a:pPr lvl="1"/>
            <a:r>
              <a:rPr lang="en-US" dirty="0" smtClean="0"/>
              <a:t>IESG DISCUSS: single DISCUSS holds up the document</a:t>
            </a:r>
          </a:p>
          <a:p>
            <a:pPr lvl="2"/>
            <a:r>
              <a:rPr lang="en-US" dirty="0" smtClean="0"/>
              <a:t>override with 2/3 yes votes</a:t>
            </a:r>
          </a:p>
          <a:p>
            <a:pPr lvl="1"/>
            <a:endParaRPr lang="en-US" dirty="0"/>
          </a:p>
        </p:txBody>
      </p:sp>
    </p:spTree>
    <p:extLst>
      <p:ext uri="{BB962C8B-B14F-4D97-AF65-F5344CB8AC3E}">
        <p14:creationId xmlns:p14="http://schemas.microsoft.com/office/powerpoint/2010/main" val="4337967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r>
              <a:rPr lang="en-US" sz="8800" dirty="0" smtClean="0"/>
              <a:t>IETF</a:t>
            </a:r>
            <a:endParaRPr lang="en-US" sz="8800" dirty="0"/>
          </a:p>
        </p:txBody>
      </p:sp>
      <p:sp>
        <p:nvSpPr>
          <p:cNvPr id="4099" name="Rectangle 3"/>
          <p:cNvSpPr>
            <a:spLocks noGrp="1" noChangeArrowheads="1"/>
          </p:cNvSpPr>
          <p:nvPr>
            <p:ph type="subTitle" idx="1"/>
          </p:nvPr>
        </p:nvSpPr>
        <p:spPr/>
        <p:txBody>
          <a:bodyPr>
            <a:normAutofit/>
          </a:bodyPr>
          <a:lstStyle/>
          <a:p>
            <a:r>
              <a:rPr lang="en-US" b="0" dirty="0" smtClean="0">
                <a:solidFill>
                  <a:srgbClr val="FF6600"/>
                </a:solidFill>
              </a:rPr>
              <a:t>(based partially on slides by Lars </a:t>
            </a:r>
            <a:r>
              <a:rPr lang="en-US" b="0" dirty="0" err="1" smtClean="0">
                <a:solidFill>
                  <a:srgbClr val="FF6600"/>
                </a:solidFill>
              </a:rPr>
              <a:t>Eggert</a:t>
            </a:r>
            <a:r>
              <a:rPr lang="en-US" b="0" dirty="0" smtClean="0">
                <a:solidFill>
                  <a:srgbClr val="FF6600"/>
                </a:solidFill>
              </a:rPr>
              <a:t>, 2009/2010 and Scott </a:t>
            </a:r>
            <a:r>
              <a:rPr lang="en-US" b="0" dirty="0" err="1" smtClean="0">
                <a:solidFill>
                  <a:srgbClr val="FF6600"/>
                </a:solidFill>
              </a:rPr>
              <a:t>Bradner</a:t>
            </a:r>
            <a:r>
              <a:rPr lang="en-US" b="0" dirty="0" smtClean="0">
                <a:solidFill>
                  <a:srgbClr val="FF6600"/>
                </a:solidFill>
              </a:rPr>
              <a:t>, 2012)</a:t>
            </a:r>
            <a:endParaRPr lang="en-US" b="0" dirty="0" smtClean="0">
              <a:solidFill>
                <a:srgbClr val="FF6600"/>
              </a:solidFill>
            </a:endParaRPr>
          </a:p>
        </p:txBody>
      </p:sp>
    </p:spTree>
    <p:extLst>
      <p:ext uri="{BB962C8B-B14F-4D97-AF65-F5344CB8AC3E}">
        <p14:creationId xmlns:p14="http://schemas.microsoft.com/office/powerpoint/2010/main" val="3686280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quick overview of the IETF</a:t>
            </a:r>
            <a:endParaRPr lang="en-US" dirty="0"/>
          </a:p>
        </p:txBody>
      </p:sp>
      <p:sp>
        <p:nvSpPr>
          <p:cNvPr id="8" name="Text Placeholder 7"/>
          <p:cNvSpPr>
            <a:spLocks noGrp="1"/>
          </p:cNvSpPr>
          <p:nvPr>
            <p:ph idx="1"/>
          </p:nvPr>
        </p:nvSpPr>
        <p:spPr>
          <a:effectLst>
            <a:glow rad="63500">
              <a:schemeClr val="accent3">
                <a:satMod val="175000"/>
                <a:alpha val="40000"/>
              </a:schemeClr>
            </a:glow>
          </a:effectLst>
        </p:spPr>
        <p:style>
          <a:lnRef idx="1">
            <a:schemeClr val="accent2"/>
          </a:lnRef>
          <a:fillRef idx="2">
            <a:schemeClr val="accent2"/>
          </a:fillRef>
          <a:effectRef idx="1">
            <a:schemeClr val="accent2"/>
          </a:effectRef>
          <a:fontRef idx="minor">
            <a:schemeClr val="dk1"/>
          </a:fontRef>
        </p:style>
        <p:txBody>
          <a:bodyPr/>
          <a:lstStyle/>
          <a:p>
            <a:pPr marL="0" indent="0">
              <a:buNone/>
              <a:tabLst>
                <a:tab pos="3299114" algn="l"/>
              </a:tabLst>
            </a:pPr>
            <a:r>
              <a:rPr lang="en-US" sz="2300" b="0" dirty="0" smtClean="0">
                <a:latin typeface="+mn-lt"/>
              </a:rPr>
              <a:t>The </a:t>
            </a:r>
            <a:r>
              <a:rPr lang="en-US" sz="2300" b="0" dirty="0">
                <a:latin typeface="+mn-lt"/>
              </a:rPr>
              <a:t>Internet Engineering Task Force is</a:t>
            </a:r>
            <a:br>
              <a:rPr lang="en-US" sz="2300" b="0" dirty="0">
                <a:latin typeface="+mn-lt"/>
              </a:rPr>
            </a:br>
            <a:r>
              <a:rPr lang="en-US" sz="2300" b="0" dirty="0">
                <a:latin typeface="+mn-lt"/>
              </a:rPr>
              <a:t>a loosely self-organized group of people</a:t>
            </a:r>
            <a:br>
              <a:rPr lang="en-US" sz="2300" b="0" dirty="0">
                <a:latin typeface="+mn-lt"/>
              </a:rPr>
            </a:br>
            <a:r>
              <a:rPr lang="en-US" sz="2300" b="0" dirty="0">
                <a:latin typeface="+mn-lt"/>
              </a:rPr>
              <a:t>who contribute to the engineering and</a:t>
            </a:r>
            <a:br>
              <a:rPr lang="en-US" sz="2300" b="0" dirty="0">
                <a:latin typeface="+mn-lt"/>
              </a:rPr>
            </a:br>
            <a:r>
              <a:rPr lang="en-US" sz="2300" b="0" dirty="0">
                <a:latin typeface="+mn-lt"/>
              </a:rPr>
              <a:t>evolution of Internet technologies.</a:t>
            </a:r>
            <a:br>
              <a:rPr lang="en-US" sz="2300" b="0" dirty="0">
                <a:latin typeface="+mn-lt"/>
              </a:rPr>
            </a:br>
            <a:r>
              <a:rPr lang="en-US" sz="2300" b="0" dirty="0">
                <a:latin typeface="+mn-lt"/>
              </a:rPr>
              <a:t>It is the principal body engaged in the</a:t>
            </a:r>
            <a:br>
              <a:rPr lang="en-US" sz="2300" b="0" dirty="0">
                <a:latin typeface="+mn-lt"/>
              </a:rPr>
            </a:br>
            <a:r>
              <a:rPr lang="en-US" sz="2300" b="0" dirty="0">
                <a:latin typeface="+mn-lt"/>
              </a:rPr>
              <a:t>development of new Internet standard</a:t>
            </a:r>
            <a:br>
              <a:rPr lang="en-US" sz="2300" b="0" dirty="0">
                <a:latin typeface="+mn-lt"/>
              </a:rPr>
            </a:br>
            <a:r>
              <a:rPr lang="en-US" sz="2300" b="0" dirty="0">
                <a:latin typeface="+mn-lt"/>
              </a:rPr>
              <a:t>specifications.</a:t>
            </a:r>
            <a:br>
              <a:rPr lang="en-US" sz="2300" b="0" dirty="0">
                <a:latin typeface="+mn-lt"/>
              </a:rPr>
            </a:br>
            <a:r>
              <a:rPr lang="en-US" sz="2300" b="0" dirty="0">
                <a:latin typeface="+mn-lt"/>
              </a:rPr>
              <a:t>	RFC4677</a:t>
            </a:r>
          </a:p>
        </p:txBody>
      </p:sp>
      <p:sp>
        <p:nvSpPr>
          <p:cNvPr id="3" name="Footer Placeholder 2"/>
          <p:cNvSpPr>
            <a:spLocks noGrp="1"/>
          </p:cNvSpPr>
          <p:nvPr>
            <p:ph type="ftr" sz="quarter" idx="11"/>
          </p:nvPr>
        </p:nvSpPr>
        <p:spPr>
          <a:xfrm>
            <a:off x="0" y="6492875"/>
            <a:ext cx="5643282" cy="365125"/>
          </a:xfrm>
        </p:spPr>
        <p:txBody>
          <a:bodyPr/>
          <a:lstStyle/>
          <a:p>
            <a:r>
              <a:rPr lang="en-US" sz="900" dirty="0" smtClean="0"/>
              <a:t>Lars </a:t>
            </a:r>
            <a:r>
              <a:rPr lang="en-US" sz="900" dirty="0" err="1" smtClean="0"/>
              <a:t>Eggert</a:t>
            </a:r>
            <a:r>
              <a:rPr lang="en-US" sz="900" dirty="0" smtClean="0"/>
              <a:t> | lars.eggert@nokia.com | 2009-8-25 | © Nokia 2009</a:t>
            </a:r>
            <a:endParaRPr lang="en-US" sz="900" dirty="0"/>
          </a:p>
        </p:txBody>
      </p:sp>
      <p:sp>
        <p:nvSpPr>
          <p:cNvPr id="4" name="Slide Number Placeholder 3"/>
          <p:cNvSpPr>
            <a:spLocks noGrp="1"/>
          </p:cNvSpPr>
          <p:nvPr>
            <p:ph type="sldNum" sz="quarter" idx="12"/>
          </p:nvPr>
        </p:nvSpPr>
        <p:spPr/>
        <p:txBody>
          <a:bodyPr/>
          <a:lstStyle/>
          <a:p>
            <a:fld id="{E6EC6FBB-A61A-D749-9B01-357B5DB5A5FE}" type="slidenum">
              <a:rPr lang="en-US" smtClean="0"/>
              <a:pPr/>
              <a:t>47</a:t>
            </a:fld>
            <a:r>
              <a:rPr lang="en-US" smtClean="0"/>
              <a:t> </a:t>
            </a:r>
            <a:endParaRPr lang="en-US" dirty="0"/>
          </a:p>
        </p:txBody>
      </p:sp>
    </p:spTree>
    <p:extLst>
      <p:ext uri="{BB962C8B-B14F-4D97-AF65-F5344CB8AC3E}">
        <p14:creationId xmlns:p14="http://schemas.microsoft.com/office/powerpoint/2010/main" val="1757571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a:defRPr/>
            </a:pPr>
            <a:r>
              <a:rPr lang="en-US">
                <a:latin typeface="Arial" charset="0"/>
              </a:rPr>
              <a:t>The IETF</a:t>
            </a:r>
          </a:p>
        </p:txBody>
      </p:sp>
      <p:sp>
        <p:nvSpPr>
          <p:cNvPr id="76803" name="Rectangle 3"/>
          <p:cNvSpPr>
            <a:spLocks noGrp="1" noChangeArrowheads="1"/>
          </p:cNvSpPr>
          <p:nvPr>
            <p:ph type="body" idx="1"/>
          </p:nvPr>
        </p:nvSpPr>
        <p:spPr>
          <a:xfrm>
            <a:off x="735013" y="1463675"/>
            <a:ext cx="7620000" cy="4114800"/>
          </a:xfrm>
        </p:spPr>
        <p:txBody>
          <a:bodyPr>
            <a:normAutofit/>
          </a:bodyPr>
          <a:lstStyle/>
          <a:p>
            <a:pPr>
              <a:lnSpc>
                <a:spcPct val="85000"/>
              </a:lnSpc>
              <a:defRPr/>
            </a:pPr>
            <a:r>
              <a:rPr lang="en-US" dirty="0">
                <a:latin typeface="Arial" charset="0"/>
              </a:rPr>
              <a:t>Internet Engineering Task Force</a:t>
            </a:r>
          </a:p>
          <a:p>
            <a:pPr>
              <a:lnSpc>
                <a:spcPct val="85000"/>
              </a:lnSpc>
              <a:defRPr/>
            </a:pPr>
            <a:r>
              <a:rPr lang="en-US" dirty="0">
                <a:latin typeface="Arial" charset="0"/>
              </a:rPr>
              <a:t>formed in 1986 </a:t>
            </a:r>
          </a:p>
          <a:p>
            <a:pPr lvl="1">
              <a:lnSpc>
                <a:spcPct val="85000"/>
              </a:lnSpc>
              <a:defRPr/>
            </a:pPr>
            <a:r>
              <a:rPr lang="en-US" sz="2000" dirty="0">
                <a:latin typeface="Arial" charset="0"/>
                <a:ea typeface="ＭＳ Ｐゴシック" charset="0"/>
              </a:rPr>
              <a:t>evolved out of US ARPANET-related government activities </a:t>
            </a:r>
          </a:p>
          <a:p>
            <a:pPr lvl="1">
              <a:lnSpc>
                <a:spcPct val="85000"/>
              </a:lnSpc>
              <a:defRPr/>
            </a:pPr>
            <a:r>
              <a:rPr lang="en-US" sz="2000" dirty="0">
                <a:latin typeface="Arial" charset="0"/>
                <a:ea typeface="ＭＳ Ｐゴシック" charset="0"/>
              </a:rPr>
              <a:t>	</a:t>
            </a:r>
            <a:r>
              <a:rPr lang="en-US" dirty="0">
                <a:latin typeface="Arial" charset="0"/>
                <a:ea typeface="ＭＳ Ｐゴシック" charset="0"/>
              </a:rPr>
              <a:t>Internet Configuration Control Board (ICCB) (1979) and Internet Activities Board (1983)</a:t>
            </a:r>
            <a:r>
              <a:rPr lang="en-US" sz="2000" dirty="0">
                <a:latin typeface="Arial" charset="0"/>
                <a:ea typeface="ＭＳ Ｐゴシック" charset="0"/>
              </a:rPr>
              <a:t> </a:t>
            </a:r>
            <a:endParaRPr lang="en-US" dirty="0">
              <a:latin typeface="Arial" charset="0"/>
              <a:ea typeface="ＭＳ Ｐゴシック" charset="0"/>
            </a:endParaRPr>
          </a:p>
          <a:p>
            <a:pPr>
              <a:lnSpc>
                <a:spcPct val="85000"/>
              </a:lnSpc>
              <a:defRPr/>
            </a:pPr>
            <a:r>
              <a:rPr lang="en-US" dirty="0">
                <a:latin typeface="Arial" charset="0"/>
              </a:rPr>
              <a:t>was not considered important for a long time - good!!</a:t>
            </a:r>
          </a:p>
          <a:p>
            <a:pPr>
              <a:lnSpc>
                <a:spcPct val="85000"/>
              </a:lnSpc>
              <a:defRPr/>
            </a:pPr>
            <a:r>
              <a:rPr lang="en-US" dirty="0">
                <a:latin typeface="Arial" charset="0"/>
              </a:rPr>
              <a:t>not </a:t>
            </a:r>
            <a:r>
              <a:rPr lang="ja-JP" altLang="en-US" dirty="0">
                <a:latin typeface="Arial" charset="0"/>
              </a:rPr>
              <a:t>“</a:t>
            </a:r>
            <a:r>
              <a:rPr lang="en-US" dirty="0">
                <a:latin typeface="Arial" charset="0"/>
              </a:rPr>
              <a:t>government approved</a:t>
            </a:r>
            <a:r>
              <a:rPr lang="ja-JP" altLang="en-US" dirty="0">
                <a:latin typeface="Arial" charset="0"/>
              </a:rPr>
              <a:t>”</a:t>
            </a:r>
            <a:r>
              <a:rPr lang="en-US" dirty="0">
                <a:latin typeface="Arial" charset="0"/>
              </a:rPr>
              <a:t> (US or other) - great!!</a:t>
            </a:r>
          </a:p>
          <a:p>
            <a:pPr lvl="1">
              <a:lnSpc>
                <a:spcPct val="85000"/>
              </a:lnSpc>
              <a:defRPr/>
            </a:pPr>
            <a:r>
              <a:rPr lang="en-US" sz="2000" dirty="0">
                <a:latin typeface="Arial" charset="0"/>
                <a:ea typeface="ＭＳ Ｐゴシック" charset="0"/>
              </a:rPr>
              <a:t>although funding support from U.S. Government until 1997</a:t>
            </a:r>
            <a:endParaRPr lang="en-US" dirty="0">
              <a:latin typeface="Arial" charset="0"/>
              <a:ea typeface="ＭＳ Ｐゴシック" charset="0"/>
            </a:endParaRPr>
          </a:p>
          <a:p>
            <a:pPr>
              <a:lnSpc>
                <a:spcPct val="85000"/>
              </a:lnSpc>
              <a:defRPr/>
            </a:pPr>
            <a:r>
              <a:rPr lang="en-US" dirty="0">
                <a:solidFill>
                  <a:srgbClr val="FF0906"/>
                </a:solidFill>
                <a:latin typeface="Arial" charset="0"/>
              </a:rPr>
              <a:t>people</a:t>
            </a:r>
            <a:r>
              <a:rPr lang="en-US" dirty="0">
                <a:latin typeface="Arial" charset="0"/>
              </a:rPr>
              <a:t> </a:t>
            </a:r>
            <a:r>
              <a:rPr lang="en-US" dirty="0">
                <a:solidFill>
                  <a:srgbClr val="FF6107"/>
                </a:solidFill>
                <a:latin typeface="Arial" charset="0"/>
              </a:rPr>
              <a:t>not</a:t>
            </a:r>
            <a:r>
              <a:rPr lang="en-US" dirty="0">
                <a:latin typeface="Arial" charset="0"/>
              </a:rPr>
              <a:t> companies</a:t>
            </a:r>
          </a:p>
          <a:p>
            <a:pPr>
              <a:lnSpc>
                <a:spcPct val="85000"/>
              </a:lnSpc>
              <a:defRPr/>
            </a:pPr>
            <a:endParaRPr lang="en-US" sz="500" i="1" dirty="0">
              <a:latin typeface="Arial" charset="0"/>
            </a:endParaRPr>
          </a:p>
          <a:p>
            <a:pPr>
              <a:lnSpc>
                <a:spcPct val="85000"/>
              </a:lnSpc>
              <a:defRPr/>
            </a:pPr>
            <a:r>
              <a:rPr lang="ja-JP" altLang="en-US" i="1" dirty="0">
                <a:solidFill>
                  <a:schemeClr val="tx2"/>
                </a:solidFill>
                <a:latin typeface="Arial" charset="0"/>
              </a:rPr>
              <a:t>“</a:t>
            </a:r>
            <a:r>
              <a:rPr lang="en-US" i="1" dirty="0">
                <a:solidFill>
                  <a:srgbClr val="FF6107"/>
                </a:solidFill>
                <a:latin typeface="Arial" charset="0"/>
              </a:rPr>
              <a:t>We reject kings, presidents and voting. We believe in</a:t>
            </a:r>
            <a:r>
              <a:rPr lang="en-US" dirty="0">
                <a:latin typeface="Arial" charset="0"/>
              </a:rPr>
              <a:t> </a:t>
            </a:r>
            <a:r>
              <a:rPr lang="en-US" i="1" dirty="0">
                <a:solidFill>
                  <a:srgbClr val="FF6107"/>
                </a:solidFill>
                <a:latin typeface="Arial" charset="0"/>
              </a:rPr>
              <a:t>rough consensus and running code</a:t>
            </a:r>
            <a:r>
              <a:rPr lang="ja-JP" altLang="en-US" i="1" dirty="0" smtClean="0">
                <a:solidFill>
                  <a:schemeClr val="tx2"/>
                </a:solidFill>
                <a:latin typeface="Arial" charset="0"/>
              </a:rPr>
              <a:t>”</a:t>
            </a:r>
            <a:r>
              <a:rPr lang="en-US" altLang="ja-JP" i="1" dirty="0" smtClean="0">
                <a:solidFill>
                  <a:schemeClr val="tx2"/>
                </a:solidFill>
                <a:latin typeface="Arial" charset="0"/>
              </a:rPr>
              <a:t> </a:t>
            </a:r>
            <a:r>
              <a:rPr lang="en-US" sz="1800" dirty="0" smtClean="0">
                <a:solidFill>
                  <a:schemeClr val="tx2"/>
                </a:solidFill>
                <a:latin typeface="Arial" charset="0"/>
              </a:rPr>
              <a:t>Dave </a:t>
            </a:r>
            <a:r>
              <a:rPr lang="en-US" sz="1800" dirty="0">
                <a:solidFill>
                  <a:schemeClr val="tx2"/>
                </a:solidFill>
                <a:latin typeface="Arial" charset="0"/>
              </a:rPr>
              <a:t>Clark (1992</a:t>
            </a:r>
            <a:r>
              <a:rPr lang="en-US" sz="1800" b="1" dirty="0">
                <a:solidFill>
                  <a:schemeClr val="tx2"/>
                </a:solidFill>
                <a:latin typeface="Arial" charset="0"/>
              </a:rPr>
              <a:t>)</a:t>
            </a:r>
          </a:p>
        </p:txBody>
      </p:sp>
    </p:spTree>
    <p:extLst>
      <p:ext uri="{BB962C8B-B14F-4D97-AF65-F5344CB8AC3E}">
        <p14:creationId xmlns:p14="http://schemas.microsoft.com/office/powerpoint/2010/main" val="38050353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4" name="Rectangle 6"/>
          <p:cNvSpPr>
            <a:spLocks noGrp="1" noChangeArrowheads="1"/>
          </p:cNvSpPr>
          <p:nvPr>
            <p:ph type="title"/>
          </p:nvPr>
        </p:nvSpPr>
        <p:spPr/>
        <p:txBody>
          <a:bodyPr>
            <a:noAutofit/>
          </a:bodyPr>
          <a:lstStyle/>
          <a:p>
            <a:r>
              <a:rPr lang="en-US" sz="2800" dirty="0" smtClean="0"/>
              <a:t>The Internet Engineering Task Force – </a:t>
            </a:r>
            <a:r>
              <a:rPr lang="en-US" sz="2800" dirty="0" smtClean="0">
                <a:solidFill>
                  <a:schemeClr val="accent5">
                    <a:lumMod val="60000"/>
                    <a:lumOff val="40000"/>
                  </a:schemeClr>
                </a:solidFill>
              </a:rPr>
              <a:t>IETF</a:t>
            </a:r>
            <a:endParaRPr lang="en-US" sz="2800" dirty="0">
              <a:solidFill>
                <a:schemeClr val="accent5">
                  <a:lumMod val="60000"/>
                  <a:lumOff val="40000"/>
                </a:schemeClr>
              </a:solidFill>
            </a:endParaRPr>
          </a:p>
        </p:txBody>
      </p:sp>
      <p:sp>
        <p:nvSpPr>
          <p:cNvPr id="5" name="Footer Placeholder 3"/>
          <p:cNvSpPr>
            <a:spLocks noGrp="1"/>
          </p:cNvSpPr>
          <p:nvPr>
            <p:ph type="ftr" sz="quarter" idx="10"/>
          </p:nvPr>
        </p:nvSpPr>
        <p:spPr>
          <a:xfrm>
            <a:off x="0" y="6492875"/>
            <a:ext cx="1741714" cy="365125"/>
          </a:xfrm>
        </p:spPr>
        <p:txBody>
          <a:bodyPr/>
          <a:lstStyle/>
          <a:p>
            <a:r>
              <a:rPr lang="en-US" altLang="ja-JP" sz="900" dirty="0" smtClean="0"/>
              <a:t>Lars </a:t>
            </a:r>
            <a:r>
              <a:rPr lang="en-US" altLang="ja-JP" sz="900" dirty="0" err="1" smtClean="0"/>
              <a:t>Eggert</a:t>
            </a:r>
            <a:r>
              <a:rPr lang="en-US" altLang="ja-JP" sz="900" dirty="0" smtClean="0"/>
              <a:t> | © Nokia 2009</a:t>
            </a:r>
            <a:endParaRPr lang="en-US" altLang="ja-JP" sz="900" dirty="0"/>
          </a:p>
        </p:txBody>
      </p:sp>
      <p:sp>
        <p:nvSpPr>
          <p:cNvPr id="6" name="Slide Number Placeholder 4"/>
          <p:cNvSpPr>
            <a:spLocks noGrp="1"/>
          </p:cNvSpPr>
          <p:nvPr>
            <p:ph type="sldNum" sz="quarter" idx="11"/>
          </p:nvPr>
        </p:nvSpPr>
        <p:spPr/>
        <p:txBody>
          <a:bodyPr/>
          <a:lstStyle/>
          <a:p>
            <a:fld id="{AC22FB6F-D892-754B-8788-90E31067113E}" type="slidenum">
              <a:rPr lang="en-US" altLang="ja-JP" smtClean="0"/>
              <a:pPr/>
              <a:t>49</a:t>
            </a:fld>
            <a:endParaRPr lang="en-US" altLang="ja-JP"/>
          </a:p>
        </p:txBody>
      </p:sp>
      <p:sp>
        <p:nvSpPr>
          <p:cNvPr id="278535" name="Rectangle 7"/>
          <p:cNvSpPr>
            <a:spLocks noGrp="1" noChangeArrowheads="1"/>
          </p:cNvSpPr>
          <p:nvPr>
            <p:ph sz="quarter" idx="12"/>
          </p:nvPr>
        </p:nvSpPr>
        <p:spPr>
          <a:xfrm>
            <a:off x="169987" y="1895928"/>
            <a:ext cx="5220000" cy="4452785"/>
          </a:xfrm>
        </p:spPr>
        <p:txBody>
          <a:bodyPr/>
          <a:lstStyle/>
          <a:p>
            <a:r>
              <a:rPr lang="en-US" dirty="0" smtClean="0"/>
              <a:t>The IETF is an open, international</a:t>
            </a:r>
            <a:br>
              <a:rPr lang="en-US" dirty="0" smtClean="0"/>
            </a:br>
            <a:r>
              <a:rPr lang="en-US" dirty="0" smtClean="0"/>
              <a:t>community</a:t>
            </a:r>
          </a:p>
          <a:p>
            <a:pPr lvl="1"/>
            <a:r>
              <a:rPr lang="en-US" dirty="0" smtClean="0"/>
              <a:t>Network designers, operators,</a:t>
            </a:r>
            <a:br>
              <a:rPr lang="en-US" dirty="0" smtClean="0"/>
            </a:br>
            <a:r>
              <a:rPr lang="en-US" dirty="0" smtClean="0"/>
              <a:t>vendors and researchers</a:t>
            </a:r>
          </a:p>
          <a:p>
            <a:r>
              <a:rPr lang="en-US" u="sng" dirty="0" smtClean="0"/>
              <a:t>Goal:</a:t>
            </a:r>
            <a:r>
              <a:rPr lang="en-US" dirty="0" smtClean="0"/>
              <a:t> evolution of the Internet architecture and smooth operation of the Internet</a:t>
            </a:r>
          </a:p>
          <a:p>
            <a:r>
              <a:rPr lang="en-US" dirty="0" smtClean="0"/>
              <a:t>Open to any interested individual</a:t>
            </a:r>
          </a:p>
          <a:p>
            <a:pPr lvl="1"/>
            <a:r>
              <a:rPr lang="en-US" dirty="0" smtClean="0"/>
              <a:t>“people, not companies”</a:t>
            </a:r>
          </a:p>
          <a:p>
            <a:r>
              <a:rPr lang="en-US" dirty="0" smtClean="0"/>
              <a:t>Produces Internet standards (and other documents)</a:t>
            </a:r>
            <a:endParaRPr lang="en-US" dirty="0"/>
          </a:p>
        </p:txBody>
      </p:sp>
      <p:sp>
        <p:nvSpPr>
          <p:cNvPr id="7" name="Content Placeholder 15"/>
          <p:cNvSpPr txBox="1">
            <a:spLocks/>
          </p:cNvSpPr>
          <p:nvPr/>
        </p:nvSpPr>
        <p:spPr bwMode="auto">
          <a:xfrm>
            <a:off x="5549580" y="3438071"/>
            <a:ext cx="3216978" cy="2757715"/>
          </a:xfrm>
          <a:prstGeom prst="rect">
            <a:avLst/>
          </a:prstGeom>
          <a:ln>
            <a:headEnd/>
            <a:tailEnd/>
          </a:ln>
        </p:spPr>
        <p:style>
          <a:lnRef idx="1">
            <a:schemeClr val="dk1"/>
          </a:lnRef>
          <a:fillRef idx="2">
            <a:schemeClr val="dk1"/>
          </a:fillRef>
          <a:effectRef idx="1">
            <a:schemeClr val="dk1"/>
          </a:effectRef>
          <a:fontRef idx="minor">
            <a:schemeClr val="dk1"/>
          </a:fontRef>
        </p:style>
        <p:txBody>
          <a:bodyPr vert="horz" wrap="square" lIns="102844" tIns="44567" rIns="102844" bIns="44567" numCol="1" anchor="t" anchorCtr="0" compatLnSpc="1">
            <a:prstTxWarp prst="textNoShape">
              <a:avLst/>
            </a:prstTxWarp>
          </a:bodyPr>
          <a:lstStyle/>
          <a:p>
            <a:pPr defTabSz="725622">
              <a:spcBef>
                <a:spcPts val="1428"/>
              </a:spcBef>
              <a:buClr>
                <a:schemeClr val="tx2"/>
              </a:buClr>
              <a:defRPr/>
            </a:pPr>
            <a:r>
              <a:rPr lang="en-US" sz="2300" i="1" kern="0" dirty="0" smtClean="0">
                <a:solidFill>
                  <a:srgbClr val="FF6600"/>
                </a:solidFill>
              </a:rPr>
              <a:t>“</a:t>
            </a:r>
            <a:r>
              <a:rPr lang="en-US" sz="2300" i="1" kern="0" dirty="0">
                <a:solidFill>
                  <a:srgbClr val="FF6600"/>
                </a:solidFill>
              </a:rPr>
              <a:t>We reject kings, presidents and voting. We believe in rough consensus and running code.”</a:t>
            </a:r>
          </a:p>
          <a:p>
            <a:pPr algn="r" defTabSz="725622">
              <a:spcBef>
                <a:spcPts val="1428"/>
              </a:spcBef>
              <a:buClr>
                <a:schemeClr val="tx2"/>
              </a:buClr>
              <a:defRPr/>
            </a:pPr>
            <a:r>
              <a:rPr lang="en-US" sz="1600" kern="0" dirty="0">
                <a:solidFill>
                  <a:srgbClr val="FF6600"/>
                </a:solidFill>
              </a:rPr>
              <a:t>Dave Clark (1992)</a:t>
            </a:r>
          </a:p>
          <a:p>
            <a:pPr defTabSz="725622">
              <a:spcBef>
                <a:spcPts val="1428"/>
              </a:spcBef>
              <a:buClr>
                <a:schemeClr val="tx2"/>
              </a:buClr>
              <a:defRPr/>
            </a:pPr>
            <a:endParaRPr lang="en-US" sz="2300" kern="0" dirty="0">
              <a:solidFill>
                <a:srgbClr val="FF6600"/>
              </a:solidFill>
            </a:endParaRPr>
          </a:p>
        </p:txBody>
      </p:sp>
      <p:pic>
        <p:nvPicPr>
          <p:cNvPr id="2" name="Picture 1"/>
          <p:cNvPicPr>
            <a:picLocks noChangeAspect="1"/>
          </p:cNvPicPr>
          <p:nvPr/>
        </p:nvPicPr>
        <p:blipFill>
          <a:blip r:embed="rId3"/>
          <a:stretch>
            <a:fillRect/>
          </a:stretch>
        </p:blipFill>
        <p:spPr>
          <a:xfrm>
            <a:off x="5910943" y="1586081"/>
            <a:ext cx="2775857" cy="1670561"/>
          </a:xfrm>
          <a:prstGeom prst="rect">
            <a:avLst/>
          </a:prstGeom>
        </p:spPr>
      </p:pic>
    </p:spTree>
    <p:extLst>
      <p:ext uri="{BB962C8B-B14F-4D97-AF65-F5344CB8AC3E}">
        <p14:creationId xmlns:p14="http://schemas.microsoft.com/office/powerpoint/2010/main" val="371902959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Interfaces: Paper-based information</a:t>
            </a:r>
            <a:endParaRPr lang="en-US" dirty="0"/>
          </a:p>
        </p:txBody>
      </p:sp>
      <p:sp>
        <p:nvSpPr>
          <p:cNvPr id="5" name="TextBox 4"/>
          <p:cNvSpPr txBox="1"/>
          <p:nvPr/>
        </p:nvSpPr>
        <p:spPr>
          <a:xfrm>
            <a:off x="3581400" y="4777024"/>
            <a:ext cx="1710988" cy="523220"/>
          </a:xfrm>
          <a:prstGeom prst="rect">
            <a:avLst/>
          </a:prstGeom>
          <a:noFill/>
        </p:spPr>
        <p:txBody>
          <a:bodyPr wrap="none" rtlCol="0">
            <a:spAutoFit/>
          </a:bodyPr>
          <a:lstStyle/>
          <a:p>
            <a:r>
              <a:rPr lang="en-US" sz="1400" dirty="0" smtClean="0"/>
              <a:t>1798, 1922 (DIN 476)</a:t>
            </a:r>
          </a:p>
          <a:p>
            <a:r>
              <a:rPr lang="en-US" sz="1400" dirty="0" smtClean="0"/>
              <a:t>ISO 216 (1975)</a:t>
            </a:r>
            <a:endParaRPr lang="en-US" sz="1400" dirty="0"/>
          </a:p>
        </p:txBody>
      </p:sp>
      <p:pic>
        <p:nvPicPr>
          <p:cNvPr id="6" name="Picture 5"/>
          <p:cNvPicPr>
            <a:picLocks noChangeAspect="1"/>
          </p:cNvPicPr>
          <p:nvPr/>
        </p:nvPicPr>
        <p:blipFill>
          <a:blip r:embed="rId2"/>
          <a:stretch>
            <a:fillRect/>
          </a:stretch>
        </p:blipFill>
        <p:spPr>
          <a:xfrm>
            <a:off x="3200400" y="1805224"/>
            <a:ext cx="2168689" cy="2959100"/>
          </a:xfrm>
          <a:prstGeom prst="rect">
            <a:avLst/>
          </a:prstGeom>
        </p:spPr>
      </p:pic>
      <p:pic>
        <p:nvPicPr>
          <p:cNvPr id="7" name="Picture 6"/>
          <p:cNvPicPr>
            <a:picLocks noChangeAspect="1"/>
          </p:cNvPicPr>
          <p:nvPr/>
        </p:nvPicPr>
        <p:blipFill>
          <a:blip r:embed="rId3"/>
          <a:stretch>
            <a:fillRect/>
          </a:stretch>
        </p:blipFill>
        <p:spPr>
          <a:xfrm>
            <a:off x="1752600" y="1957624"/>
            <a:ext cx="1295400" cy="1160679"/>
          </a:xfrm>
          <a:prstGeom prst="rect">
            <a:avLst/>
          </a:prstGeom>
        </p:spPr>
      </p:pic>
      <p:pic>
        <p:nvPicPr>
          <p:cNvPr id="8" name="Picture 7"/>
          <p:cNvPicPr>
            <a:picLocks noChangeAspect="1"/>
          </p:cNvPicPr>
          <p:nvPr/>
        </p:nvPicPr>
        <p:blipFill>
          <a:blip r:embed="rId4"/>
          <a:stretch>
            <a:fillRect/>
          </a:stretch>
        </p:blipFill>
        <p:spPr>
          <a:xfrm>
            <a:off x="6172200" y="4624624"/>
            <a:ext cx="990600" cy="1040130"/>
          </a:xfrm>
          <a:prstGeom prst="rect">
            <a:avLst/>
          </a:prstGeom>
        </p:spPr>
      </p:pic>
      <p:pic>
        <p:nvPicPr>
          <p:cNvPr id="9" name="Picture 8"/>
          <p:cNvPicPr>
            <a:picLocks noChangeAspect="1"/>
          </p:cNvPicPr>
          <p:nvPr/>
        </p:nvPicPr>
        <p:blipFill>
          <a:blip r:embed="rId5"/>
          <a:stretch>
            <a:fillRect/>
          </a:stretch>
        </p:blipFill>
        <p:spPr>
          <a:xfrm>
            <a:off x="7391400" y="5234224"/>
            <a:ext cx="1219200" cy="1469630"/>
          </a:xfrm>
          <a:prstGeom prst="rect">
            <a:avLst/>
          </a:prstGeom>
        </p:spPr>
      </p:pic>
      <p:pic>
        <p:nvPicPr>
          <p:cNvPr id="10" name="Picture 9"/>
          <p:cNvPicPr>
            <a:picLocks noChangeAspect="1"/>
          </p:cNvPicPr>
          <p:nvPr/>
        </p:nvPicPr>
        <p:blipFill>
          <a:blip r:embed="rId6"/>
          <a:stretch>
            <a:fillRect/>
          </a:stretch>
        </p:blipFill>
        <p:spPr>
          <a:xfrm>
            <a:off x="304800" y="1957624"/>
            <a:ext cx="1032655" cy="1181100"/>
          </a:xfrm>
          <a:prstGeom prst="rect">
            <a:avLst/>
          </a:prstGeom>
        </p:spPr>
      </p:pic>
      <p:cxnSp>
        <p:nvCxnSpPr>
          <p:cNvPr id="12" name="Straight Arrow Connector 11"/>
          <p:cNvCxnSpPr>
            <a:stCxn id="10" idx="3"/>
            <a:endCxn id="7" idx="1"/>
          </p:cNvCxnSpPr>
          <p:nvPr/>
        </p:nvCxnSpPr>
        <p:spPr bwMode="auto">
          <a:xfrm flipV="1">
            <a:off x="1337455" y="2537964"/>
            <a:ext cx="415145" cy="1021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pic>
        <p:nvPicPr>
          <p:cNvPr id="13" name="Picture 12"/>
          <p:cNvPicPr>
            <a:picLocks noChangeAspect="1"/>
          </p:cNvPicPr>
          <p:nvPr/>
        </p:nvPicPr>
        <p:blipFill>
          <a:blip r:embed="rId7"/>
          <a:stretch>
            <a:fillRect/>
          </a:stretch>
        </p:blipFill>
        <p:spPr>
          <a:xfrm>
            <a:off x="5715000" y="5843824"/>
            <a:ext cx="1314450" cy="861776"/>
          </a:xfrm>
          <a:prstGeom prst="rect">
            <a:avLst/>
          </a:prstGeom>
        </p:spPr>
      </p:pic>
      <p:pic>
        <p:nvPicPr>
          <p:cNvPr id="14" name="Picture 13"/>
          <p:cNvPicPr>
            <a:picLocks noChangeAspect="1"/>
          </p:cNvPicPr>
          <p:nvPr/>
        </p:nvPicPr>
        <p:blipFill>
          <a:blip r:embed="rId8"/>
          <a:stretch>
            <a:fillRect/>
          </a:stretch>
        </p:blipFill>
        <p:spPr>
          <a:xfrm>
            <a:off x="6629400" y="3405424"/>
            <a:ext cx="609600" cy="609600"/>
          </a:xfrm>
          <a:prstGeom prst="rect">
            <a:avLst/>
          </a:prstGeom>
        </p:spPr>
      </p:pic>
    </p:spTree>
    <p:extLst>
      <p:ext uri="{BB962C8B-B14F-4D97-AF65-F5344CB8AC3E}">
        <p14:creationId xmlns:p14="http://schemas.microsoft.com/office/powerpoint/2010/main" val="38716704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dirty="0" smtClean="0"/>
              <a:t>The Role &amp; Scope of the IETF</a:t>
            </a:r>
            <a:endParaRPr lang="en-US" dirty="0"/>
          </a:p>
        </p:txBody>
      </p:sp>
      <p:sp>
        <p:nvSpPr>
          <p:cNvPr id="10" name="Footer Placeholder 3"/>
          <p:cNvSpPr>
            <a:spLocks noGrp="1"/>
          </p:cNvSpPr>
          <p:nvPr>
            <p:ph type="ftr" sz="quarter" idx="10"/>
          </p:nvPr>
        </p:nvSpPr>
        <p:spPr>
          <a:xfrm>
            <a:off x="0" y="6492875"/>
            <a:ext cx="1741714" cy="365125"/>
          </a:xfrm>
        </p:spPr>
        <p:txBody>
          <a:bodyPr/>
          <a:lstStyle/>
          <a:p>
            <a:r>
              <a:rPr lang="en-US" altLang="ja-JP" sz="900" dirty="0" smtClean="0"/>
              <a:t>Lars </a:t>
            </a:r>
            <a:r>
              <a:rPr lang="en-US" altLang="ja-JP" sz="900" dirty="0" err="1" smtClean="0"/>
              <a:t>Eggert</a:t>
            </a:r>
            <a:r>
              <a:rPr lang="en-US" altLang="ja-JP" sz="900" dirty="0" smtClean="0"/>
              <a:t> | © Nokia 2009</a:t>
            </a:r>
            <a:endParaRPr lang="en-US" altLang="ja-JP" sz="900" dirty="0"/>
          </a:p>
        </p:txBody>
      </p:sp>
      <p:sp>
        <p:nvSpPr>
          <p:cNvPr id="8" name="Slide Number Placeholder 7"/>
          <p:cNvSpPr>
            <a:spLocks noGrp="1"/>
          </p:cNvSpPr>
          <p:nvPr>
            <p:ph type="sldNum" sz="quarter" idx="11"/>
          </p:nvPr>
        </p:nvSpPr>
        <p:spPr/>
        <p:txBody>
          <a:bodyPr/>
          <a:lstStyle/>
          <a:p>
            <a:fld id="{E6EC6FBB-A61A-D749-9B01-357B5DB5A5FE}" type="slidenum">
              <a:rPr lang="en-US" smtClean="0"/>
              <a:pPr/>
              <a:t>50</a:t>
            </a:fld>
            <a:r>
              <a:rPr lang="en-US" smtClean="0"/>
              <a:t> </a:t>
            </a:r>
            <a:endParaRPr lang="en-US" dirty="0"/>
          </a:p>
        </p:txBody>
      </p:sp>
      <p:sp>
        <p:nvSpPr>
          <p:cNvPr id="128003" name="Rectangle 3"/>
          <p:cNvSpPr>
            <a:spLocks noGrp="1" noChangeArrowheads="1"/>
          </p:cNvSpPr>
          <p:nvPr>
            <p:ph sz="quarter" idx="12"/>
          </p:nvPr>
        </p:nvSpPr>
        <p:spPr>
          <a:xfrm>
            <a:off x="169987" y="1496786"/>
            <a:ext cx="5220000" cy="4851928"/>
          </a:xfrm>
        </p:spPr>
        <p:txBody>
          <a:bodyPr>
            <a:normAutofit lnSpcReduction="10000"/>
          </a:bodyPr>
          <a:lstStyle/>
          <a:p>
            <a:r>
              <a:rPr lang="en-US" dirty="0" smtClean="0"/>
              <a:t>“Above the wire and below the application”</a:t>
            </a:r>
          </a:p>
          <a:p>
            <a:pPr lvl="1"/>
            <a:r>
              <a:rPr lang="en-US" dirty="0" smtClean="0"/>
              <a:t>IP, TCP, email, routing, </a:t>
            </a:r>
            <a:r>
              <a:rPr lang="en-US" dirty="0" err="1" smtClean="0"/>
              <a:t>IPsec</a:t>
            </a:r>
            <a:r>
              <a:rPr lang="en-US" dirty="0" smtClean="0"/>
              <a:t>, HTTP FTP, SSH, LDAP</a:t>
            </a:r>
          </a:p>
          <a:p>
            <a:pPr lvl="1"/>
            <a:r>
              <a:rPr lang="en-US" dirty="0" smtClean="0"/>
              <a:t>SIP, </a:t>
            </a:r>
            <a:r>
              <a:rPr lang="en-US" dirty="0" err="1" smtClean="0"/>
              <a:t>MobileIP</a:t>
            </a:r>
            <a:r>
              <a:rPr lang="en-US" dirty="0" smtClean="0"/>
              <a:t>, PPP, RADIUS, Kerberos secure email</a:t>
            </a:r>
          </a:p>
          <a:p>
            <a:pPr lvl="1"/>
            <a:r>
              <a:rPr lang="en-US" dirty="0" smtClean="0"/>
              <a:t>Streaming video &amp; audio</a:t>
            </a:r>
          </a:p>
          <a:p>
            <a:pPr lvl="1"/>
            <a:r>
              <a:rPr lang="en-US" dirty="0" smtClean="0"/>
              <a:t>…</a:t>
            </a:r>
          </a:p>
          <a:p>
            <a:r>
              <a:rPr lang="en-US" dirty="0" smtClean="0"/>
              <a:t>But wires are getting fuzzy</a:t>
            </a:r>
          </a:p>
          <a:p>
            <a:pPr lvl="1"/>
            <a:r>
              <a:rPr lang="en-US" dirty="0" smtClean="0"/>
              <a:t>MPLS, GMPLS, PWE3, VPN, ...</a:t>
            </a:r>
          </a:p>
          <a:p>
            <a:r>
              <a:rPr lang="en-US" dirty="0" smtClean="0"/>
              <a:t>Hard to clearly define the IETF scope</a:t>
            </a:r>
          </a:p>
          <a:p>
            <a:pPr lvl="1"/>
            <a:r>
              <a:rPr lang="en-US" dirty="0" smtClean="0"/>
              <a:t>Constant exploration of the edges</a:t>
            </a:r>
            <a:endParaRPr lang="en-US" dirty="0"/>
          </a:p>
        </p:txBody>
      </p:sp>
      <p:sp>
        <p:nvSpPr>
          <p:cNvPr id="7" name="Content Placeholder 15"/>
          <p:cNvSpPr txBox="1">
            <a:spLocks/>
          </p:cNvSpPr>
          <p:nvPr/>
        </p:nvSpPr>
        <p:spPr bwMode="auto">
          <a:xfrm>
            <a:off x="5720598" y="1828800"/>
            <a:ext cx="3263675" cy="4519914"/>
          </a:xfrm>
          <a:prstGeom prst="rect">
            <a:avLst/>
          </a:prstGeom>
          <a:ln>
            <a:headEnd/>
            <a:tailEnd/>
          </a:ln>
        </p:spPr>
        <p:style>
          <a:lnRef idx="1">
            <a:schemeClr val="dk1"/>
          </a:lnRef>
          <a:fillRef idx="2">
            <a:schemeClr val="dk1"/>
          </a:fillRef>
          <a:effectRef idx="1">
            <a:schemeClr val="dk1"/>
          </a:effectRef>
          <a:fontRef idx="minor">
            <a:schemeClr val="dk1"/>
          </a:fontRef>
        </p:style>
        <p:txBody>
          <a:bodyPr vert="horz" wrap="square" lIns="102844" tIns="44567" rIns="102844" bIns="44567" numCol="1" anchor="t" anchorCtr="0" compatLnSpc="1">
            <a:prstTxWarp prst="textNoShape">
              <a:avLst/>
            </a:prstTxWarp>
          </a:bodyPr>
          <a:lstStyle/>
          <a:p>
            <a:pPr defTabSz="725622">
              <a:spcBef>
                <a:spcPts val="1428"/>
              </a:spcBef>
              <a:buClr>
                <a:schemeClr val="tx2"/>
              </a:buClr>
              <a:defRPr/>
            </a:pPr>
            <a:r>
              <a:rPr lang="en-US" sz="2300" kern="0" dirty="0" smtClean="0">
                <a:solidFill>
                  <a:srgbClr val="FF6600"/>
                </a:solidFill>
              </a:rPr>
              <a:t>“</a:t>
            </a:r>
            <a:r>
              <a:rPr lang="en-US" sz="2300" kern="0" dirty="0">
                <a:solidFill>
                  <a:srgbClr val="FF6600"/>
                </a:solidFill>
              </a:rPr>
              <a:t>Since attendees must wear their name tags, they must also wear shirts or blouses. Pants or skirts are also highly recommended.”</a:t>
            </a:r>
          </a:p>
          <a:p>
            <a:pPr algn="r" defTabSz="725622">
              <a:spcBef>
                <a:spcPts val="1428"/>
              </a:spcBef>
              <a:buClr>
                <a:schemeClr val="tx2"/>
              </a:buClr>
              <a:defRPr/>
            </a:pPr>
            <a:r>
              <a:rPr lang="en-US" sz="1600" kern="0" dirty="0">
                <a:solidFill>
                  <a:srgbClr val="FF6600"/>
                </a:solidFill>
              </a:rPr>
              <a:t>RFC4677, The Tao of IETF: A Novice's Guide to the Internet Engineering Task Force</a:t>
            </a:r>
          </a:p>
        </p:txBody>
      </p:sp>
    </p:spTree>
    <p:extLst>
      <p:ext uri="{BB962C8B-B14F-4D97-AF65-F5344CB8AC3E}">
        <p14:creationId xmlns:p14="http://schemas.microsoft.com/office/powerpoint/2010/main" val="362840855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p:cNvSpPr>
            <a:spLocks noGrp="1" noChangeArrowheads="1"/>
          </p:cNvSpPr>
          <p:nvPr>
            <p:ph type="title"/>
          </p:nvPr>
        </p:nvSpPr>
        <p:spPr/>
        <p:txBody>
          <a:bodyPr/>
          <a:lstStyle/>
          <a:p>
            <a:r>
              <a:rPr lang="en-US" smtClean="0"/>
              <a:t>IETF</a:t>
            </a:r>
            <a:endParaRPr lang="en-US"/>
          </a:p>
        </p:txBody>
      </p:sp>
      <p:sp>
        <p:nvSpPr>
          <p:cNvPr id="11267" name="Rectangle 3"/>
          <p:cNvSpPr>
            <a:spLocks noGrp="1" noChangeArrowheads="1"/>
          </p:cNvSpPr>
          <p:nvPr>
            <p:ph idx="1"/>
          </p:nvPr>
        </p:nvSpPr>
        <p:spPr>
          <a:xfrm>
            <a:off x="872067" y="1794934"/>
            <a:ext cx="7408333" cy="4331230"/>
          </a:xfrm>
        </p:spPr>
        <p:txBody>
          <a:bodyPr>
            <a:normAutofit fontScale="85000" lnSpcReduction="10000"/>
          </a:bodyPr>
          <a:lstStyle/>
          <a:p>
            <a:r>
              <a:rPr lang="en-US" dirty="0" smtClean="0"/>
              <a:t>Supposed to be engineering, i.e., translation of well-understood technology </a:t>
            </a:r>
            <a:r>
              <a:rPr lang="en-US" dirty="0" smtClean="0">
                <a:sym typeface="Wingdings" charset="0"/>
              </a:rPr>
              <a:t> standards</a:t>
            </a:r>
          </a:p>
          <a:p>
            <a:pPr lvl="1"/>
            <a:r>
              <a:rPr lang="en-US" dirty="0" smtClean="0"/>
              <a:t>make choices, ensure interoperability</a:t>
            </a:r>
          </a:p>
          <a:p>
            <a:pPr lvl="1"/>
            <a:r>
              <a:rPr lang="en-US" dirty="0" smtClean="0"/>
              <a:t>reality: often not so well defined</a:t>
            </a:r>
          </a:p>
          <a:p>
            <a:r>
              <a:rPr lang="en-US" dirty="0" smtClean="0"/>
              <a:t>Most development work gets done in working groups (WGs)</a:t>
            </a:r>
          </a:p>
          <a:p>
            <a:pPr lvl="1"/>
            <a:r>
              <a:rPr lang="en-US" dirty="0" smtClean="0"/>
              <a:t>specific task, then dissolved (but may last 10 years…)</a:t>
            </a:r>
          </a:p>
          <a:p>
            <a:pPr lvl="1"/>
            <a:r>
              <a:rPr lang="en-US" dirty="0" smtClean="0"/>
              <a:t>typically, small clusters of authors, with large peanut gallery</a:t>
            </a:r>
          </a:p>
          <a:p>
            <a:pPr lvl="1"/>
            <a:r>
              <a:rPr lang="en-US" dirty="0" smtClean="0"/>
              <a:t>open mailing list discussion for specific problems</a:t>
            </a:r>
          </a:p>
          <a:p>
            <a:pPr lvl="1"/>
            <a:r>
              <a:rPr lang="en-US" dirty="0" smtClean="0"/>
              <a:t>interim meetings (1-2 days or phone calls) and IETF meetings (few hours)</a:t>
            </a:r>
          </a:p>
          <a:p>
            <a:pPr lvl="1"/>
            <a:r>
              <a:rPr lang="en-US" dirty="0" smtClean="0"/>
              <a:t>published as Internet Drafts (I-Ds)</a:t>
            </a:r>
          </a:p>
          <a:p>
            <a:pPr lvl="2"/>
            <a:r>
              <a:rPr lang="en-US" dirty="0" smtClean="0"/>
              <a:t>anybody can publish draft-somebody-my-new-protocol</a:t>
            </a:r>
          </a:p>
          <a:p>
            <a:pPr lvl="2"/>
            <a:r>
              <a:rPr lang="en-US" dirty="0" smtClean="0"/>
              <a:t>also official working group documents (draft-</a:t>
            </a:r>
            <a:r>
              <a:rPr lang="en-US" dirty="0" err="1" smtClean="0"/>
              <a:t>ietf</a:t>
            </a:r>
            <a:r>
              <a:rPr lang="en-US" dirty="0" smtClean="0"/>
              <a:t>-</a:t>
            </a:r>
            <a:r>
              <a:rPr lang="en-US" dirty="0" err="1" smtClean="0"/>
              <a:t>wg</a:t>
            </a:r>
            <a:r>
              <a:rPr lang="en-US" dirty="0" smtClean="0"/>
              <a:t>-*)</a:t>
            </a:r>
          </a:p>
          <a:p>
            <a:pPr lvl="2"/>
            <a:r>
              <a:rPr lang="en-US" dirty="0" smtClean="0"/>
              <a:t>versioned (e.g., draft-ietf-avt-rtp-10.txt)</a:t>
            </a:r>
          </a:p>
          <a:p>
            <a:pPr lvl="2"/>
            <a:r>
              <a:rPr lang="en-US" dirty="0" smtClean="0"/>
              <a:t>automatically disappear (expire) after 6 months</a:t>
            </a:r>
          </a:p>
          <a:p>
            <a:pPr lvl="1"/>
            <a:endParaRPr lang="en-US" dirty="0" smtClean="0"/>
          </a:p>
          <a:p>
            <a:pPr lvl="1"/>
            <a:endParaRPr lang="en-US" dirty="0"/>
          </a:p>
        </p:txBody>
      </p:sp>
    </p:spTree>
    <p:extLst>
      <p:ext uri="{BB962C8B-B14F-4D97-AF65-F5344CB8AC3E}">
        <p14:creationId xmlns:p14="http://schemas.microsoft.com/office/powerpoint/2010/main" val="202671062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IETF Meeting Attendance</a:t>
            </a:r>
            <a:endParaRPr lang="en-US" dirty="0"/>
          </a:p>
        </p:txBody>
      </p:sp>
      <p:graphicFrame>
        <p:nvGraphicFramePr>
          <p:cNvPr id="9218" name="Content Placeholder 3"/>
          <p:cNvGraphicFramePr>
            <a:graphicFrameLocks noGrp="1"/>
          </p:cNvGraphicFramePr>
          <p:nvPr>
            <p:ph idx="1"/>
          </p:nvPr>
        </p:nvGraphicFramePr>
        <p:xfrm>
          <a:off x="717550" y="1541463"/>
          <a:ext cx="7645400" cy="4216400"/>
        </p:xfrm>
        <a:graphic>
          <a:graphicData uri="http://schemas.openxmlformats.org/presentationml/2006/ole">
            <mc:AlternateContent xmlns:mc="http://schemas.openxmlformats.org/markup-compatibility/2006">
              <mc:Choice xmlns:v="urn:schemas-microsoft-com:vml" Requires="v">
                <p:oleObj spid="_x0000_s2051" name="Chart" r:id="rId3" imgW="7643752" imgH="4218083" progId="Excel.Chart.8">
                  <p:embed/>
                </p:oleObj>
              </mc:Choice>
              <mc:Fallback>
                <p:oleObj name="Chart" r:id="rId3" imgW="7643752" imgH="4218083" progId="Excel.Chart.8">
                  <p:embed/>
                  <p:pic>
                    <p:nvPicPr>
                      <p:cNvPr id="0" name=""/>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550" y="1541463"/>
                        <a:ext cx="764540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4156372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32" name="Rectangle 8"/>
          <p:cNvSpPr>
            <a:spLocks noGrp="1" noChangeArrowheads="1"/>
          </p:cNvSpPr>
          <p:nvPr>
            <p:ph type="title"/>
          </p:nvPr>
        </p:nvSpPr>
        <p:spPr/>
        <p:txBody>
          <a:bodyPr/>
          <a:lstStyle/>
          <a:p>
            <a:r>
              <a:rPr lang="en-US" dirty="0" smtClean="0"/>
              <a:t>IETF by Numbers</a:t>
            </a:r>
            <a:endParaRPr lang="en-US" dirty="0"/>
          </a:p>
        </p:txBody>
      </p:sp>
      <p:sp>
        <p:nvSpPr>
          <p:cNvPr id="6" name="Footer Placeholder 3"/>
          <p:cNvSpPr>
            <a:spLocks noGrp="1"/>
          </p:cNvSpPr>
          <p:nvPr>
            <p:ph type="ftr" sz="quarter" idx="10"/>
          </p:nvPr>
        </p:nvSpPr>
        <p:spPr/>
        <p:txBody>
          <a:bodyPr/>
          <a:lstStyle/>
          <a:p>
            <a:r>
              <a:rPr lang="en-US" altLang="ja-JP" smtClean="0"/>
              <a:t>Lars Eggert | lars.eggert@nokia.com | 2009-8-25 | © Nokia 2009</a:t>
            </a:r>
            <a:endParaRPr lang="en-US" altLang="ja-JP"/>
          </a:p>
        </p:txBody>
      </p:sp>
      <p:sp>
        <p:nvSpPr>
          <p:cNvPr id="7" name="Slide Number Placeholder 4"/>
          <p:cNvSpPr>
            <a:spLocks noGrp="1"/>
          </p:cNvSpPr>
          <p:nvPr>
            <p:ph type="sldNum" sz="quarter" idx="11"/>
          </p:nvPr>
        </p:nvSpPr>
        <p:spPr/>
        <p:txBody>
          <a:bodyPr/>
          <a:lstStyle/>
          <a:p>
            <a:fld id="{7586228A-6796-1245-A5ED-DDB2EB5AE5D3}" type="slidenum">
              <a:rPr lang="en-US" altLang="ja-JP" smtClean="0"/>
              <a:pPr/>
              <a:t>53</a:t>
            </a:fld>
            <a:endParaRPr lang="en-US" altLang="ja-JP"/>
          </a:p>
        </p:txBody>
      </p:sp>
      <p:sp>
        <p:nvSpPr>
          <p:cNvPr id="282633" name="Rectangle 9"/>
          <p:cNvSpPr>
            <a:spLocks noGrp="1" noChangeArrowheads="1"/>
          </p:cNvSpPr>
          <p:nvPr>
            <p:ph sz="quarter" idx="12"/>
          </p:nvPr>
        </p:nvSpPr>
        <p:spPr>
          <a:xfrm>
            <a:off x="169987" y="1371600"/>
            <a:ext cx="5220000" cy="4977114"/>
          </a:xfrm>
        </p:spPr>
        <p:txBody>
          <a:bodyPr/>
          <a:lstStyle/>
          <a:p>
            <a:r>
              <a:rPr lang="en-US" dirty="0" smtClean="0"/>
              <a:t>1K-2K people at 3 meetings/year</a:t>
            </a:r>
          </a:p>
          <a:p>
            <a:pPr lvl="1"/>
            <a:r>
              <a:rPr lang="en-US" dirty="0" smtClean="0"/>
              <a:t>from ca. 40-50 different countries</a:t>
            </a:r>
          </a:p>
          <a:p>
            <a:pPr lvl="1"/>
            <a:r>
              <a:rPr lang="en-US" dirty="0" smtClean="0"/>
              <a:t>Many, many more on mailing lists</a:t>
            </a:r>
          </a:p>
          <a:p>
            <a:r>
              <a:rPr lang="en-US" altLang="ja-JP" dirty="0" smtClean="0"/>
              <a:t>~</a:t>
            </a:r>
            <a:r>
              <a:rPr lang="en-US" dirty="0" smtClean="0"/>
              <a:t>120 Working Groups (WGs)</a:t>
            </a:r>
          </a:p>
          <a:p>
            <a:pPr lvl="1"/>
            <a:r>
              <a:rPr lang="en-US" altLang="ja-JP" dirty="0" smtClean="0"/>
              <a:t>~2 WG chairs each</a:t>
            </a:r>
            <a:endParaRPr lang="en-US" dirty="0" smtClean="0"/>
          </a:p>
          <a:p>
            <a:r>
              <a:rPr lang="en-US" dirty="0" smtClean="0"/>
              <a:t>8 Areas with 15 Area Directors (ADs)</a:t>
            </a:r>
          </a:p>
          <a:p>
            <a:r>
              <a:rPr lang="en-US" dirty="0" smtClean="0"/>
              <a:t>More than 6,300 RFCs published</a:t>
            </a:r>
          </a:p>
          <a:p>
            <a:pPr lvl="1"/>
            <a:r>
              <a:rPr lang="en-US" dirty="0" smtClean="0"/>
              <a:t>Internet Standards and informational documents</a:t>
            </a:r>
          </a:p>
          <a:p>
            <a:r>
              <a:rPr lang="en-US" dirty="0" smtClean="0"/>
              <a:t>More than 50,000 Internet Draft revisions submitted</a:t>
            </a:r>
            <a:endParaRPr lang="en-US" dirty="0"/>
          </a:p>
        </p:txBody>
      </p:sp>
      <p:graphicFrame>
        <p:nvGraphicFramePr>
          <p:cNvPr id="17" name="Object 2"/>
          <p:cNvGraphicFramePr>
            <a:graphicFrameLocks noChangeAspect="1"/>
          </p:cNvGraphicFramePr>
          <p:nvPr/>
        </p:nvGraphicFramePr>
        <p:xfrm>
          <a:off x="5410200" y="1277938"/>
          <a:ext cx="3573463" cy="3695700"/>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p:cNvSpPr txBox="1"/>
          <p:nvPr/>
        </p:nvSpPr>
        <p:spPr>
          <a:xfrm>
            <a:off x="5821221" y="4960936"/>
            <a:ext cx="2734385" cy="923314"/>
          </a:xfrm>
          <a:prstGeom prst="rect">
            <a:avLst/>
          </a:prstGeom>
          <a:noFill/>
        </p:spPr>
        <p:txBody>
          <a:bodyPr wrap="none" lIns="91424" tIns="45712" rIns="91424" bIns="45712" rtlCol="0">
            <a:spAutoFit/>
          </a:bodyPr>
          <a:lstStyle/>
          <a:p>
            <a:pPr algn="ctr"/>
            <a:r>
              <a:rPr lang="en-US" dirty="0" smtClean="0">
                <a:solidFill>
                  <a:srgbClr val="FCC798"/>
                </a:solidFill>
                <a:latin typeface="+mj-lt"/>
              </a:rPr>
              <a:t>Participants at IETF-75</a:t>
            </a:r>
          </a:p>
          <a:p>
            <a:pPr algn="ctr"/>
            <a:r>
              <a:rPr lang="en-US" dirty="0" smtClean="0">
                <a:solidFill>
                  <a:srgbClr val="FCC798"/>
                </a:solidFill>
                <a:latin typeface="+mj-lt"/>
              </a:rPr>
              <a:t>Stockholm, July 2009</a:t>
            </a:r>
          </a:p>
          <a:p>
            <a:pPr algn="ctr"/>
            <a:r>
              <a:rPr lang="en-US" dirty="0" smtClean="0">
                <a:solidFill>
                  <a:srgbClr val="FCC798"/>
                </a:solidFill>
                <a:latin typeface="+mj-lt"/>
              </a:rPr>
              <a:t>1084 total, 50 countries</a:t>
            </a:r>
            <a:endParaRPr lang="en-US" dirty="0">
              <a:solidFill>
                <a:srgbClr val="FCC798"/>
              </a:solidFill>
              <a:latin typeface="+mj-lt"/>
            </a:endParaRPr>
          </a:p>
        </p:txBody>
      </p:sp>
    </p:spTree>
    <p:extLst>
      <p:ext uri="{BB962C8B-B14F-4D97-AF65-F5344CB8AC3E}">
        <p14:creationId xmlns:p14="http://schemas.microsoft.com/office/powerpoint/2010/main" val="346518729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IETF 86 statistics</a:t>
            </a:r>
            <a:endParaRPr lang="en-US" dirty="0"/>
          </a:p>
        </p:txBody>
      </p:sp>
      <p:pic>
        <p:nvPicPr>
          <p:cNvPr id="3" name="Picture 2"/>
          <p:cNvPicPr>
            <a:picLocks noChangeAspect="1"/>
          </p:cNvPicPr>
          <p:nvPr/>
        </p:nvPicPr>
        <p:blipFill>
          <a:blip r:embed="rId2"/>
          <a:stretch>
            <a:fillRect/>
          </a:stretch>
        </p:blipFill>
        <p:spPr>
          <a:xfrm>
            <a:off x="622300" y="2099349"/>
            <a:ext cx="7886700" cy="3746500"/>
          </a:xfrm>
          <a:prstGeom prst="rect">
            <a:avLst/>
          </a:prstGeom>
        </p:spPr>
      </p:pic>
    </p:spTree>
    <p:extLst>
      <p:ext uri="{BB962C8B-B14F-4D97-AF65-F5344CB8AC3E}">
        <p14:creationId xmlns:p14="http://schemas.microsoft.com/office/powerpoint/2010/main" val="23340645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Top-Level Organizational View</a:t>
            </a:r>
            <a:endParaRPr lang="en-US" dirty="0"/>
          </a:p>
        </p:txBody>
      </p:sp>
      <p:sp>
        <p:nvSpPr>
          <p:cNvPr id="3" name="Footer Placeholder 2"/>
          <p:cNvSpPr>
            <a:spLocks noGrp="1"/>
          </p:cNvSpPr>
          <p:nvPr>
            <p:ph type="ftr" sz="quarter" idx="11"/>
          </p:nvPr>
        </p:nvSpPr>
        <p:spPr/>
        <p:txBody>
          <a:bodyPr/>
          <a:lstStyle/>
          <a:p>
            <a:r>
              <a:rPr lang="en-US" smtClean="0"/>
              <a:t>Lars Eggert | lars.eggert@nokia.com | 2009-8-25 | © Nokia 2009</a:t>
            </a:r>
            <a:endParaRPr lang="en-US" dirty="0"/>
          </a:p>
        </p:txBody>
      </p:sp>
      <p:sp>
        <p:nvSpPr>
          <p:cNvPr id="4" name="Slide Number Placeholder 3"/>
          <p:cNvSpPr>
            <a:spLocks noGrp="1"/>
          </p:cNvSpPr>
          <p:nvPr>
            <p:ph type="sldNum" sz="quarter" idx="12"/>
          </p:nvPr>
        </p:nvSpPr>
        <p:spPr/>
        <p:txBody>
          <a:bodyPr/>
          <a:lstStyle/>
          <a:p>
            <a:fld id="{E6EC6FBB-A61A-D749-9B01-357B5DB5A5FE}" type="slidenum">
              <a:rPr lang="en-US" smtClean="0"/>
              <a:pPr/>
              <a:t>55</a:t>
            </a:fld>
            <a:r>
              <a:rPr lang="en-US" smtClean="0"/>
              <a:t> </a:t>
            </a:r>
            <a:endParaRPr lang="en-US" dirty="0"/>
          </a:p>
        </p:txBody>
      </p:sp>
      <p:graphicFrame>
        <p:nvGraphicFramePr>
          <p:cNvPr id="6" name="Content Placeholder 5"/>
          <p:cNvGraphicFramePr>
            <a:graphicFrameLocks noGrp="1"/>
          </p:cNvGraphicFramePr>
          <p:nvPr>
            <p:ph sz="quarter" idx="4294967295"/>
          </p:nvPr>
        </p:nvGraphicFramePr>
        <p:xfrm>
          <a:off x="330200" y="1128713"/>
          <a:ext cx="8813800" cy="5219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p:cNvPicPr>
            <a:picLocks noChangeAspect="1"/>
          </p:cNvPicPr>
          <p:nvPr/>
        </p:nvPicPr>
        <p:blipFill>
          <a:blip r:embed="rId8"/>
          <a:stretch>
            <a:fillRect/>
          </a:stretch>
        </p:blipFill>
        <p:spPr>
          <a:xfrm>
            <a:off x="2388222" y="2738189"/>
            <a:ext cx="1047414" cy="782549"/>
          </a:xfrm>
          <a:prstGeom prst="rect">
            <a:avLst/>
          </a:prstGeom>
        </p:spPr>
      </p:pic>
      <p:pic>
        <p:nvPicPr>
          <p:cNvPr id="11" name="Picture 10"/>
          <p:cNvPicPr>
            <a:picLocks noChangeAspect="1"/>
          </p:cNvPicPr>
          <p:nvPr/>
        </p:nvPicPr>
        <p:blipFill>
          <a:blip r:embed="rId9"/>
          <a:srcRect b="26247"/>
          <a:stretch>
            <a:fillRect/>
          </a:stretch>
        </p:blipFill>
        <p:spPr>
          <a:xfrm>
            <a:off x="3582673" y="3992791"/>
            <a:ext cx="2376222" cy="666460"/>
          </a:xfrm>
          <a:prstGeom prst="rect">
            <a:avLst/>
          </a:prstGeom>
        </p:spPr>
      </p:pic>
      <p:pic>
        <p:nvPicPr>
          <p:cNvPr id="5" name="Picture 4"/>
          <p:cNvPicPr>
            <a:picLocks noChangeAspect="1"/>
          </p:cNvPicPr>
          <p:nvPr/>
        </p:nvPicPr>
        <p:blipFill>
          <a:blip r:embed="rId10"/>
          <a:stretch>
            <a:fillRect/>
          </a:stretch>
        </p:blipFill>
        <p:spPr>
          <a:xfrm>
            <a:off x="544286" y="3880923"/>
            <a:ext cx="1088571" cy="778328"/>
          </a:xfrm>
          <a:prstGeom prst="rect">
            <a:avLst/>
          </a:prstGeom>
        </p:spPr>
      </p:pic>
      <p:pic>
        <p:nvPicPr>
          <p:cNvPr id="7" name="Picture 6"/>
          <p:cNvPicPr>
            <a:picLocks noChangeAspect="1"/>
          </p:cNvPicPr>
          <p:nvPr/>
        </p:nvPicPr>
        <p:blipFill>
          <a:blip r:embed="rId11"/>
          <a:stretch>
            <a:fillRect/>
          </a:stretch>
        </p:blipFill>
        <p:spPr>
          <a:xfrm>
            <a:off x="4835072" y="1658257"/>
            <a:ext cx="1632857" cy="734785"/>
          </a:xfrm>
          <a:prstGeom prst="rect">
            <a:avLst/>
          </a:prstGeom>
        </p:spPr>
      </p:pic>
    </p:spTree>
    <p:extLst>
      <p:ext uri="{BB962C8B-B14F-4D97-AF65-F5344CB8AC3E}">
        <p14:creationId xmlns:p14="http://schemas.microsoft.com/office/powerpoint/2010/main" val="2550291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p:cNvSpPr>
            <a:spLocks noGrp="1" noChangeArrowheads="1"/>
          </p:cNvSpPr>
          <p:nvPr>
            <p:ph type="title"/>
          </p:nvPr>
        </p:nvSpPr>
        <p:spPr/>
        <p:txBody>
          <a:bodyPr/>
          <a:lstStyle/>
          <a:p>
            <a:r>
              <a:rPr lang="en-US"/>
              <a:t>ICANN</a:t>
            </a:r>
          </a:p>
        </p:txBody>
      </p:sp>
      <p:sp>
        <p:nvSpPr>
          <p:cNvPr id="16387" name="Rectangle 3"/>
          <p:cNvSpPr>
            <a:spLocks noGrp="1" noChangeArrowheads="1"/>
          </p:cNvSpPr>
          <p:nvPr>
            <p:ph idx="1"/>
          </p:nvPr>
        </p:nvSpPr>
        <p:spPr/>
        <p:txBody>
          <a:bodyPr>
            <a:normAutofit/>
          </a:bodyPr>
          <a:lstStyle/>
          <a:p>
            <a:pPr>
              <a:lnSpc>
                <a:spcPct val="90000"/>
              </a:lnSpc>
            </a:pPr>
            <a:r>
              <a:rPr lang="en-US" dirty="0"/>
              <a:t>Internet Corporation for Assigned Names and Numbers</a:t>
            </a:r>
          </a:p>
          <a:p>
            <a:pPr lvl="1">
              <a:lnSpc>
                <a:spcPct val="90000"/>
              </a:lnSpc>
            </a:pPr>
            <a:r>
              <a:rPr lang="en-US" dirty="0"/>
              <a:t>manages IP address space (at top level)</a:t>
            </a:r>
          </a:p>
          <a:p>
            <a:pPr lvl="1">
              <a:lnSpc>
                <a:spcPct val="90000"/>
              </a:lnSpc>
            </a:pPr>
            <a:r>
              <a:rPr lang="en-US" dirty="0"/>
              <a:t>DNS top-level domains (TLD)</a:t>
            </a:r>
          </a:p>
          <a:p>
            <a:pPr lvl="2">
              <a:lnSpc>
                <a:spcPct val="90000"/>
              </a:lnSpc>
            </a:pPr>
            <a:r>
              <a:rPr lang="en-US" dirty="0" err="1"/>
              <a:t>ccTLD</a:t>
            </a:r>
            <a:r>
              <a:rPr lang="en-US" dirty="0"/>
              <a:t>: country codes (.us, .</a:t>
            </a:r>
            <a:r>
              <a:rPr lang="en-US" dirty="0" err="1"/>
              <a:t>uk</a:t>
            </a:r>
            <a:r>
              <a:rPr lang="en-US" dirty="0"/>
              <a:t>, …)</a:t>
            </a:r>
          </a:p>
          <a:p>
            <a:pPr lvl="2">
              <a:lnSpc>
                <a:spcPct val="90000"/>
              </a:lnSpc>
            </a:pPr>
            <a:r>
              <a:rPr lang="en-US" dirty="0" err="1"/>
              <a:t>gTLDs</a:t>
            </a:r>
            <a:r>
              <a:rPr lang="en-US" dirty="0"/>
              <a:t> (.com, .</a:t>
            </a:r>
            <a:r>
              <a:rPr lang="en-US" dirty="0" err="1"/>
              <a:t>edu</a:t>
            </a:r>
            <a:r>
              <a:rPr lang="en-US" dirty="0"/>
              <a:t>, .</a:t>
            </a:r>
            <a:r>
              <a:rPr lang="en-US" dirty="0" err="1"/>
              <a:t>gov</a:t>
            </a:r>
            <a:r>
              <a:rPr lang="en-US" dirty="0"/>
              <a:t>, .</a:t>
            </a:r>
            <a:r>
              <a:rPr lang="en-US" dirty="0" err="1"/>
              <a:t>int</a:t>
            </a:r>
            <a:r>
              <a:rPr lang="en-US" dirty="0"/>
              <a:t>, .mil, </a:t>
            </a:r>
            <a:r>
              <a:rPr lang="en-US" dirty="0" err="1"/>
              <a:t>.net</a:t>
            </a:r>
            <a:r>
              <a:rPr lang="en-US" dirty="0"/>
              <a:t>, and .org)</a:t>
            </a:r>
          </a:p>
          <a:p>
            <a:pPr lvl="2">
              <a:lnSpc>
                <a:spcPct val="90000"/>
              </a:lnSpc>
            </a:pPr>
            <a:r>
              <a:rPr lang="en-US" dirty="0" err="1"/>
              <a:t>uTLD</a:t>
            </a:r>
            <a:r>
              <a:rPr lang="en-US" dirty="0"/>
              <a:t> (unsponsored): .biz, .info, .name, and .pro</a:t>
            </a:r>
          </a:p>
          <a:p>
            <a:pPr lvl="2">
              <a:lnSpc>
                <a:spcPct val="90000"/>
              </a:lnSpc>
            </a:pPr>
            <a:r>
              <a:rPr lang="en-US" dirty="0" err="1"/>
              <a:t>sTLD</a:t>
            </a:r>
            <a:r>
              <a:rPr lang="en-US" dirty="0"/>
              <a:t> (sponsored): .aero, .coop, and .</a:t>
            </a:r>
            <a:r>
              <a:rPr lang="en-US" dirty="0" smtClean="0"/>
              <a:t>museum</a:t>
            </a:r>
          </a:p>
          <a:p>
            <a:pPr lvl="1">
              <a:lnSpc>
                <a:spcPct val="90000"/>
              </a:lnSpc>
            </a:pPr>
            <a:r>
              <a:rPr lang="en-US" dirty="0" smtClean="0"/>
              <a:t>protocol constants</a:t>
            </a:r>
          </a:p>
          <a:p>
            <a:pPr lvl="2">
              <a:lnSpc>
                <a:spcPct val="90000"/>
              </a:lnSpc>
            </a:pPr>
            <a:r>
              <a:rPr lang="en-US" dirty="0" smtClean="0"/>
              <a:t>port numbers, enterprise numbers, …</a:t>
            </a:r>
            <a:endParaRPr lang="en-US" dirty="0"/>
          </a:p>
          <a:p>
            <a:pPr>
              <a:lnSpc>
                <a:spcPct val="90000"/>
              </a:lnSpc>
            </a:pPr>
            <a:r>
              <a:rPr lang="en-US" dirty="0"/>
              <a:t>actual domains handled by registrars</a:t>
            </a:r>
          </a:p>
          <a:p>
            <a:pPr>
              <a:lnSpc>
                <a:spcPct val="90000"/>
              </a:lnSpc>
            </a:pPr>
            <a:endParaRPr lang="en-US" dirty="0"/>
          </a:p>
        </p:txBody>
      </p:sp>
    </p:spTree>
    <p:extLst>
      <p:ext uri="{BB962C8B-B14F-4D97-AF65-F5344CB8AC3E}">
        <p14:creationId xmlns:p14="http://schemas.microsoft.com/office/powerpoint/2010/main" val="37794184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2"/>
          <p:cNvSpPr>
            <a:spLocks noGrp="1" noChangeArrowheads="1"/>
          </p:cNvSpPr>
          <p:nvPr>
            <p:ph type="title"/>
          </p:nvPr>
        </p:nvSpPr>
        <p:spPr/>
        <p:txBody>
          <a:bodyPr/>
          <a:lstStyle/>
          <a:p>
            <a:r>
              <a:rPr lang="en-US" dirty="0" smtClean="0"/>
              <a:t>From protocol to RFC</a:t>
            </a:r>
            <a:endParaRPr lang="en-US" dirty="0"/>
          </a:p>
        </p:txBody>
      </p:sp>
      <p:graphicFrame>
        <p:nvGraphicFramePr>
          <p:cNvPr id="3" name="Diagram 2"/>
          <p:cNvGraphicFramePr/>
          <p:nvPr>
            <p:extLst>
              <p:ext uri="{D42A27DB-BD31-4B8C-83A1-F6EECF244321}">
                <p14:modId xmlns:p14="http://schemas.microsoft.com/office/powerpoint/2010/main" val="1278567041"/>
              </p:ext>
            </p:extLst>
          </p:nvPr>
        </p:nvGraphicFramePr>
        <p:xfrm>
          <a:off x="528409" y="1396999"/>
          <a:ext cx="8111518" cy="50090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61413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atin typeface="Arial" charset="0"/>
              </a:rPr>
              <a:t>Standards Track RFCs:</a:t>
            </a:r>
            <a:endParaRPr lang="en-US">
              <a:latin typeface="Times New Roman" charset="0"/>
            </a:endParaRPr>
          </a:p>
        </p:txBody>
      </p:sp>
      <p:sp>
        <p:nvSpPr>
          <p:cNvPr id="3" name="Content Placeholder 2"/>
          <p:cNvSpPr>
            <a:spLocks noGrp="1"/>
          </p:cNvSpPr>
          <p:nvPr>
            <p:ph idx="1"/>
          </p:nvPr>
        </p:nvSpPr>
        <p:spPr>
          <a:xfrm>
            <a:off x="768350" y="1592263"/>
            <a:ext cx="7967663" cy="4114800"/>
          </a:xfrm>
        </p:spPr>
        <p:txBody>
          <a:bodyPr/>
          <a:lstStyle/>
          <a:p>
            <a:pPr>
              <a:defRPr/>
            </a:pPr>
            <a:r>
              <a:rPr lang="en-US">
                <a:latin typeface="Arial" charset="0"/>
              </a:rPr>
              <a:t>Best Current Practices (</a:t>
            </a:r>
            <a:r>
              <a:rPr lang="en-US" b="1">
                <a:solidFill>
                  <a:srgbClr val="FF6107"/>
                </a:solidFill>
                <a:latin typeface="Arial" charset="0"/>
              </a:rPr>
              <a:t>BCP</a:t>
            </a:r>
            <a:r>
              <a:rPr lang="en-US">
                <a:latin typeface="Arial" charset="0"/>
              </a:rPr>
              <a:t>)</a:t>
            </a:r>
          </a:p>
          <a:p>
            <a:pPr lvl="1">
              <a:defRPr/>
            </a:pPr>
            <a:r>
              <a:rPr lang="en-US" sz="2200">
                <a:latin typeface="Arial" charset="0"/>
                <a:ea typeface="ＭＳ Ｐゴシック" charset="0"/>
              </a:rPr>
              <a:t>policies or procedures (best way we know how)</a:t>
            </a:r>
          </a:p>
          <a:p>
            <a:pPr>
              <a:defRPr/>
            </a:pPr>
            <a:r>
              <a:rPr lang="en-US">
                <a:latin typeface="Arial" charset="0"/>
              </a:rPr>
              <a:t>2-stage standards track (changed Oct 2011 - RFC 6410)</a:t>
            </a:r>
          </a:p>
          <a:p>
            <a:pPr lvl="1">
              <a:defRPr/>
            </a:pPr>
            <a:r>
              <a:rPr lang="en-US" sz="2200">
                <a:latin typeface="Arial" charset="0"/>
                <a:ea typeface="ＭＳ Ｐゴシック" charset="0"/>
              </a:rPr>
              <a:t>Proposed Standard (</a:t>
            </a:r>
            <a:r>
              <a:rPr lang="en-US" sz="2200" b="1">
                <a:solidFill>
                  <a:srgbClr val="FF6107"/>
                </a:solidFill>
                <a:latin typeface="Arial" charset="0"/>
                <a:ea typeface="ＭＳ Ｐゴシック" charset="0"/>
              </a:rPr>
              <a:t>PS</a:t>
            </a:r>
            <a:r>
              <a:rPr lang="en-US" sz="2200">
                <a:latin typeface="Arial" charset="0"/>
                <a:ea typeface="ＭＳ Ｐゴシック" charset="0"/>
              </a:rPr>
              <a:t>)</a:t>
            </a:r>
            <a:endParaRPr lang="en-US">
              <a:latin typeface="Arial" charset="0"/>
              <a:ea typeface="ＭＳ Ｐゴシック" charset="0"/>
            </a:endParaRPr>
          </a:p>
          <a:p>
            <a:pPr lvl="1">
              <a:defRPr/>
            </a:pPr>
            <a:r>
              <a:rPr lang="en-US" sz="2000">
                <a:latin typeface="Arial" charset="0"/>
                <a:ea typeface="ＭＳ Ｐゴシック" charset="0"/>
              </a:rPr>
              <a:t>	good idea, no known problems</a:t>
            </a:r>
          </a:p>
          <a:p>
            <a:pPr lvl="1">
              <a:defRPr/>
            </a:pPr>
            <a:r>
              <a:rPr lang="en-US" sz="2200">
                <a:latin typeface="Arial" charset="0"/>
                <a:ea typeface="ＭＳ Ｐゴシック" charset="0"/>
              </a:rPr>
              <a:t>Internet Standard (</a:t>
            </a:r>
            <a:r>
              <a:rPr lang="en-US" sz="2200" b="1">
                <a:solidFill>
                  <a:srgbClr val="FF6107"/>
                </a:solidFill>
                <a:latin typeface="Arial" charset="0"/>
                <a:ea typeface="ＭＳ Ｐゴシック" charset="0"/>
              </a:rPr>
              <a:t>STD</a:t>
            </a:r>
            <a:r>
              <a:rPr lang="en-US" sz="2200">
                <a:latin typeface="Arial" charset="0"/>
                <a:ea typeface="ＭＳ Ｐゴシック" charset="0"/>
              </a:rPr>
              <a:t>)</a:t>
            </a:r>
            <a:endParaRPr lang="en-US">
              <a:latin typeface="Arial" charset="0"/>
              <a:ea typeface="ＭＳ Ｐゴシック" charset="0"/>
            </a:endParaRPr>
          </a:p>
          <a:p>
            <a:pPr lvl="1">
              <a:defRPr/>
            </a:pPr>
            <a:r>
              <a:rPr lang="en-US" sz="2000">
                <a:latin typeface="Arial" charset="0"/>
                <a:ea typeface="ＭＳ Ｐゴシック" charset="0"/>
              </a:rPr>
              <a:t>	PS + stable + </a:t>
            </a:r>
            <a:r>
              <a:rPr lang="ja-JP" altLang="en-US" sz="2000">
                <a:latin typeface="Arial" charset="0"/>
                <a:ea typeface="ＭＳ Ｐゴシック" charset="0"/>
              </a:rPr>
              <a:t>“</a:t>
            </a:r>
            <a:r>
              <a:rPr lang="en-US" sz="2000">
                <a:latin typeface="Arial" charset="0"/>
                <a:ea typeface="ＭＳ Ｐゴシック" charset="0"/>
              </a:rPr>
              <a:t>benefit to Internet community</a:t>
            </a:r>
            <a:r>
              <a:rPr lang="ja-JP" altLang="en-US" sz="2000">
                <a:latin typeface="Arial" charset="0"/>
                <a:ea typeface="ＭＳ Ｐゴシック" charset="0"/>
              </a:rPr>
              <a:t>”</a:t>
            </a:r>
            <a:endParaRPr lang="en-US" sz="2000">
              <a:latin typeface="Arial" charset="0"/>
              <a:ea typeface="ＭＳ Ｐゴシック" charset="0"/>
            </a:endParaRPr>
          </a:p>
          <a:p>
            <a:pPr lvl="1">
              <a:defRPr/>
            </a:pPr>
            <a:r>
              <a:rPr lang="en-US" sz="2000">
                <a:latin typeface="Arial" charset="0"/>
                <a:ea typeface="ＭＳ Ｐゴシック" charset="0"/>
              </a:rPr>
              <a:t>	multiple interoperable implementations to prove document clarity</a:t>
            </a:r>
          </a:p>
          <a:p>
            <a:pPr lvl="1">
              <a:defRPr/>
            </a:pPr>
            <a:r>
              <a:rPr lang="en-US" sz="2000">
                <a:latin typeface="Arial" charset="0"/>
                <a:ea typeface="ＭＳ Ｐゴシック" charset="0"/>
              </a:rPr>
              <a:t>	note: </a:t>
            </a:r>
            <a:r>
              <a:rPr lang="en-US" sz="2000" b="1">
                <a:solidFill>
                  <a:srgbClr val="FF6107"/>
                </a:solidFill>
                <a:latin typeface="Arial" charset="0"/>
                <a:ea typeface="ＭＳ Ｐゴシック" charset="0"/>
              </a:rPr>
              <a:t>interoperability</a:t>
            </a:r>
            <a:r>
              <a:rPr lang="en-US" sz="2000">
                <a:latin typeface="Arial" charset="0"/>
                <a:ea typeface="ＭＳ Ｐゴシック" charset="0"/>
              </a:rPr>
              <a:t> not conformance</a:t>
            </a:r>
            <a:endParaRPr lang="en-US" sz="1600">
              <a:latin typeface="Arial" charset="0"/>
              <a:ea typeface="ＭＳ Ｐゴシック" charset="0"/>
            </a:endParaRPr>
          </a:p>
          <a:p>
            <a:pPr lvl="1">
              <a:defRPr/>
            </a:pPr>
            <a:endParaRPr lang="en-US">
              <a:latin typeface="Arial" charset="0"/>
              <a:ea typeface="ＭＳ Ｐゴシック" charset="0"/>
            </a:endParaRPr>
          </a:p>
          <a:p>
            <a:pPr>
              <a:defRPr/>
            </a:pPr>
            <a:endParaRPr lang="en-US">
              <a:latin typeface="Arial" charset="0"/>
            </a:endParaRPr>
          </a:p>
        </p:txBody>
      </p:sp>
    </p:spTree>
    <p:extLst>
      <p:ext uri="{BB962C8B-B14F-4D97-AF65-F5344CB8AC3E}">
        <p14:creationId xmlns:p14="http://schemas.microsoft.com/office/powerpoint/2010/main" val="40129880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55" name="Rectangle 43"/>
          <p:cNvSpPr>
            <a:spLocks noGrp="1" noChangeArrowheads="1"/>
          </p:cNvSpPr>
          <p:nvPr>
            <p:ph type="title"/>
          </p:nvPr>
        </p:nvSpPr>
        <p:spPr/>
        <p:txBody>
          <a:bodyPr>
            <a:normAutofit/>
          </a:bodyPr>
          <a:lstStyle/>
          <a:p>
            <a:r>
              <a:rPr lang="en-US" dirty="0" smtClean="0"/>
              <a:t>Top-Level IESG &amp; WG Structure</a:t>
            </a:r>
            <a:endParaRPr lang="en-US" dirty="0"/>
          </a:p>
        </p:txBody>
      </p:sp>
      <p:sp>
        <p:nvSpPr>
          <p:cNvPr id="68" name="Footer Placeholder 3"/>
          <p:cNvSpPr>
            <a:spLocks noGrp="1"/>
          </p:cNvSpPr>
          <p:nvPr>
            <p:ph type="ftr" sz="quarter" idx="10"/>
          </p:nvPr>
        </p:nvSpPr>
        <p:spPr/>
        <p:txBody>
          <a:bodyPr/>
          <a:lstStyle/>
          <a:p>
            <a:r>
              <a:rPr lang="en-US" altLang="ja-JP" smtClean="0"/>
              <a:t>Lars Eggert | lars.eggert@nokia.com | 2009-8-25 | © Nokia 2009</a:t>
            </a:r>
            <a:endParaRPr lang="en-US" altLang="ja-JP"/>
          </a:p>
        </p:txBody>
      </p:sp>
      <p:sp>
        <p:nvSpPr>
          <p:cNvPr id="69" name="Slide Number Placeholder 4"/>
          <p:cNvSpPr>
            <a:spLocks noGrp="1"/>
          </p:cNvSpPr>
          <p:nvPr>
            <p:ph type="sldNum" sz="quarter" idx="11"/>
          </p:nvPr>
        </p:nvSpPr>
        <p:spPr/>
        <p:txBody>
          <a:bodyPr/>
          <a:lstStyle/>
          <a:p>
            <a:fld id="{8853C459-7EE7-9B49-86AE-F413057466D8}" type="slidenum">
              <a:rPr lang="en-US" altLang="ja-JP" smtClean="0"/>
              <a:pPr/>
              <a:t>59</a:t>
            </a:fld>
            <a:endParaRPr lang="en-US" altLang="ja-JP"/>
          </a:p>
        </p:txBody>
      </p:sp>
      <p:sp>
        <p:nvSpPr>
          <p:cNvPr id="525356" name="Rectangle 44"/>
          <p:cNvSpPr>
            <a:spLocks noGrp="1" noChangeArrowheads="1"/>
          </p:cNvSpPr>
          <p:nvPr>
            <p:ph sz="quarter" idx="12"/>
          </p:nvPr>
        </p:nvSpPr>
        <p:spPr>
          <a:xfrm>
            <a:off x="169988" y="1128714"/>
            <a:ext cx="4725286" cy="5220000"/>
          </a:xfrm>
        </p:spPr>
        <p:txBody>
          <a:bodyPr/>
          <a:lstStyle/>
          <a:p>
            <a:r>
              <a:rPr lang="en-US" dirty="0" smtClean="0"/>
              <a:t>IETF is structured into Areas </a:t>
            </a:r>
          </a:p>
          <a:p>
            <a:pPr lvl="1"/>
            <a:r>
              <a:rPr lang="en-US" dirty="0" smtClean="0"/>
              <a:t>Each with Area Directors (ADs)</a:t>
            </a:r>
          </a:p>
          <a:p>
            <a:r>
              <a:rPr lang="en-US" dirty="0" smtClean="0"/>
              <a:t>Areas are structured into Working Groups (</a:t>
            </a:r>
            <a:r>
              <a:rPr lang="en-US" dirty="0" err="1" smtClean="0"/>
              <a:t>WGs</a:t>
            </a:r>
            <a:r>
              <a:rPr lang="en-US" dirty="0" smtClean="0"/>
              <a:t>)</a:t>
            </a:r>
          </a:p>
          <a:p>
            <a:pPr lvl="1"/>
            <a:r>
              <a:rPr lang="en-US" dirty="0" smtClean="0"/>
              <a:t>Each with WG Chairs</a:t>
            </a:r>
          </a:p>
          <a:p>
            <a:r>
              <a:rPr lang="en-US" dirty="0" smtClean="0"/>
              <a:t>Internet Engineering Steering Group (IESG) = all </a:t>
            </a:r>
            <a:r>
              <a:rPr lang="en-US" dirty="0" err="1" smtClean="0"/>
              <a:t>ADs</a:t>
            </a:r>
            <a:endParaRPr lang="en-US" dirty="0" smtClean="0"/>
          </a:p>
          <a:p>
            <a:pPr lvl="1"/>
            <a:r>
              <a:rPr lang="en-US" dirty="0" smtClean="0"/>
              <a:t>Approves all Internet Standards</a:t>
            </a:r>
          </a:p>
          <a:p>
            <a:pPr lvl="1"/>
            <a:r>
              <a:rPr lang="en-US" dirty="0" smtClean="0"/>
              <a:t>Manages technical work</a:t>
            </a:r>
          </a:p>
          <a:p>
            <a:pPr lvl="1"/>
            <a:r>
              <a:rPr lang="en-US" dirty="0" smtClean="0"/>
              <a:t>Starts/ends WGs</a:t>
            </a:r>
          </a:p>
          <a:p>
            <a:pPr lvl="1"/>
            <a:r>
              <a:rPr lang="en-US" dirty="0" smtClean="0"/>
              <a:t>Assigns WG Chairs</a:t>
            </a:r>
            <a:endParaRPr lang="en-US" dirty="0"/>
          </a:p>
        </p:txBody>
      </p:sp>
      <p:grpSp>
        <p:nvGrpSpPr>
          <p:cNvPr id="2" name="Group 101"/>
          <p:cNvGrpSpPr>
            <a:grpSpLocks/>
          </p:cNvGrpSpPr>
          <p:nvPr/>
        </p:nvGrpSpPr>
        <p:grpSpPr bwMode="auto">
          <a:xfrm>
            <a:off x="5126182" y="1639444"/>
            <a:ext cx="3790950" cy="4572000"/>
            <a:chOff x="3456" y="720"/>
            <a:chExt cx="2388" cy="2880"/>
          </a:xfrm>
          <a:effectLst>
            <a:outerShdw blurRad="50800" dist="38100" dir="2700000" algn="tl" rotWithShape="0">
              <a:prstClr val="black">
                <a:alpha val="40000"/>
              </a:prstClr>
            </a:outerShdw>
          </a:effectLst>
        </p:grpSpPr>
        <p:sp>
          <p:nvSpPr>
            <p:cNvPr id="525388" name="Line 76"/>
            <p:cNvSpPr>
              <a:spLocks noChangeShapeType="1"/>
            </p:cNvSpPr>
            <p:nvPr/>
          </p:nvSpPr>
          <p:spPr bwMode="auto">
            <a:xfrm flipV="1">
              <a:off x="5376" y="1392"/>
              <a:ext cx="192" cy="0"/>
            </a:xfrm>
            <a:prstGeom prst="line">
              <a:avLst/>
            </a:prstGeom>
            <a:noFill/>
            <a:ln w="38100">
              <a:solidFill>
                <a:srgbClr val="3399FF">
                  <a:alpha val="50000"/>
                </a:srgbClr>
              </a:solidFill>
              <a:round/>
              <a:headEnd/>
              <a:tailEnd/>
            </a:ln>
            <a:effectLst/>
          </p:spPr>
          <p:txBody>
            <a:bodyPr wrap="none" anchor="ctr">
              <a:prstTxWarp prst="textNoShape">
                <a:avLst/>
              </a:prstTxWarp>
            </a:bodyPr>
            <a:lstStyle/>
            <a:p>
              <a:endParaRPr lang="en-US" sz="2000" dirty="0">
                <a:latin typeface="+mj-lt"/>
              </a:endParaRPr>
            </a:p>
          </p:txBody>
        </p:sp>
        <p:sp>
          <p:nvSpPr>
            <p:cNvPr id="525389" name="Line 77"/>
            <p:cNvSpPr>
              <a:spLocks noChangeShapeType="1"/>
            </p:cNvSpPr>
            <p:nvPr/>
          </p:nvSpPr>
          <p:spPr bwMode="auto">
            <a:xfrm flipV="1">
              <a:off x="5376" y="1584"/>
              <a:ext cx="192" cy="0"/>
            </a:xfrm>
            <a:prstGeom prst="line">
              <a:avLst/>
            </a:prstGeom>
            <a:noFill/>
            <a:ln w="38100">
              <a:solidFill>
                <a:srgbClr val="3399FF">
                  <a:alpha val="50000"/>
                </a:srgbClr>
              </a:solidFill>
              <a:round/>
              <a:headEnd/>
              <a:tailEnd/>
            </a:ln>
            <a:effectLst/>
          </p:spPr>
          <p:txBody>
            <a:bodyPr wrap="none" anchor="ctr">
              <a:prstTxWarp prst="textNoShape">
                <a:avLst/>
              </a:prstTxWarp>
            </a:bodyPr>
            <a:lstStyle/>
            <a:p>
              <a:endParaRPr lang="en-US" sz="2000" dirty="0">
                <a:latin typeface="+mj-lt"/>
              </a:endParaRPr>
            </a:p>
          </p:txBody>
        </p:sp>
        <p:sp>
          <p:nvSpPr>
            <p:cNvPr id="525390" name="Line 78"/>
            <p:cNvSpPr>
              <a:spLocks noChangeShapeType="1"/>
            </p:cNvSpPr>
            <p:nvPr/>
          </p:nvSpPr>
          <p:spPr bwMode="auto">
            <a:xfrm flipV="1">
              <a:off x="5376" y="1776"/>
              <a:ext cx="192" cy="0"/>
            </a:xfrm>
            <a:prstGeom prst="line">
              <a:avLst/>
            </a:prstGeom>
            <a:noFill/>
            <a:ln w="38100">
              <a:solidFill>
                <a:srgbClr val="3399FF">
                  <a:alpha val="50000"/>
                </a:srgbClr>
              </a:solidFill>
              <a:round/>
              <a:headEnd/>
              <a:tailEnd/>
            </a:ln>
            <a:effectLst/>
          </p:spPr>
          <p:txBody>
            <a:bodyPr wrap="none" anchor="ctr">
              <a:prstTxWarp prst="textNoShape">
                <a:avLst/>
              </a:prstTxWarp>
            </a:bodyPr>
            <a:lstStyle/>
            <a:p>
              <a:endParaRPr lang="en-US" sz="2000" dirty="0">
                <a:latin typeface="+mj-lt"/>
              </a:endParaRPr>
            </a:p>
          </p:txBody>
        </p:sp>
        <p:sp>
          <p:nvSpPr>
            <p:cNvPr id="525391" name="Line 79"/>
            <p:cNvSpPr>
              <a:spLocks noChangeShapeType="1"/>
            </p:cNvSpPr>
            <p:nvPr/>
          </p:nvSpPr>
          <p:spPr bwMode="auto">
            <a:xfrm flipV="1">
              <a:off x="5376" y="1968"/>
              <a:ext cx="192" cy="0"/>
            </a:xfrm>
            <a:prstGeom prst="line">
              <a:avLst/>
            </a:prstGeom>
            <a:noFill/>
            <a:ln w="38100">
              <a:solidFill>
                <a:srgbClr val="3399FF">
                  <a:alpha val="50000"/>
                </a:srgbClr>
              </a:solidFill>
              <a:round/>
              <a:headEnd/>
              <a:tailEnd/>
            </a:ln>
            <a:effectLst/>
          </p:spPr>
          <p:txBody>
            <a:bodyPr wrap="none" anchor="ctr">
              <a:prstTxWarp prst="textNoShape">
                <a:avLst/>
              </a:prstTxWarp>
            </a:bodyPr>
            <a:lstStyle/>
            <a:p>
              <a:endParaRPr lang="en-US" sz="2000" dirty="0">
                <a:latin typeface="+mj-lt"/>
              </a:endParaRPr>
            </a:p>
          </p:txBody>
        </p:sp>
        <p:sp>
          <p:nvSpPr>
            <p:cNvPr id="525392" name="Line 80"/>
            <p:cNvSpPr>
              <a:spLocks noChangeShapeType="1"/>
            </p:cNvSpPr>
            <p:nvPr/>
          </p:nvSpPr>
          <p:spPr bwMode="auto">
            <a:xfrm flipV="1">
              <a:off x="5376" y="2160"/>
              <a:ext cx="192" cy="0"/>
            </a:xfrm>
            <a:prstGeom prst="line">
              <a:avLst/>
            </a:prstGeom>
            <a:noFill/>
            <a:ln w="38100">
              <a:solidFill>
                <a:srgbClr val="3399FF">
                  <a:alpha val="50000"/>
                </a:srgbClr>
              </a:solidFill>
              <a:round/>
              <a:headEnd/>
              <a:tailEnd/>
            </a:ln>
            <a:effectLst/>
          </p:spPr>
          <p:txBody>
            <a:bodyPr wrap="none" anchor="ctr">
              <a:prstTxWarp prst="textNoShape">
                <a:avLst/>
              </a:prstTxWarp>
            </a:bodyPr>
            <a:lstStyle/>
            <a:p>
              <a:endParaRPr lang="en-US" sz="2000" dirty="0">
                <a:latin typeface="+mj-lt"/>
              </a:endParaRPr>
            </a:p>
          </p:txBody>
        </p:sp>
        <p:sp>
          <p:nvSpPr>
            <p:cNvPr id="525393" name="Line 81"/>
            <p:cNvSpPr>
              <a:spLocks noChangeShapeType="1"/>
            </p:cNvSpPr>
            <p:nvPr/>
          </p:nvSpPr>
          <p:spPr bwMode="auto">
            <a:xfrm flipV="1">
              <a:off x="5376" y="2352"/>
              <a:ext cx="192" cy="0"/>
            </a:xfrm>
            <a:prstGeom prst="line">
              <a:avLst/>
            </a:prstGeom>
            <a:noFill/>
            <a:ln w="38100">
              <a:solidFill>
                <a:srgbClr val="3399FF">
                  <a:alpha val="50000"/>
                </a:srgbClr>
              </a:solidFill>
              <a:round/>
              <a:headEnd/>
              <a:tailEnd/>
            </a:ln>
            <a:effectLst/>
          </p:spPr>
          <p:txBody>
            <a:bodyPr wrap="none" anchor="ctr">
              <a:prstTxWarp prst="textNoShape">
                <a:avLst/>
              </a:prstTxWarp>
            </a:bodyPr>
            <a:lstStyle/>
            <a:p>
              <a:endParaRPr lang="en-US" sz="2000" dirty="0">
                <a:latin typeface="+mj-lt"/>
              </a:endParaRPr>
            </a:p>
          </p:txBody>
        </p:sp>
        <p:sp>
          <p:nvSpPr>
            <p:cNvPr id="525394" name="Line 82"/>
            <p:cNvSpPr>
              <a:spLocks noChangeShapeType="1"/>
            </p:cNvSpPr>
            <p:nvPr/>
          </p:nvSpPr>
          <p:spPr bwMode="auto">
            <a:xfrm flipV="1">
              <a:off x="5376" y="2544"/>
              <a:ext cx="192" cy="0"/>
            </a:xfrm>
            <a:prstGeom prst="line">
              <a:avLst/>
            </a:prstGeom>
            <a:noFill/>
            <a:ln w="38100">
              <a:solidFill>
                <a:srgbClr val="3399FF">
                  <a:alpha val="50000"/>
                </a:srgbClr>
              </a:solidFill>
              <a:round/>
              <a:headEnd/>
              <a:tailEnd/>
            </a:ln>
            <a:effectLst/>
          </p:spPr>
          <p:txBody>
            <a:bodyPr wrap="none" anchor="ctr">
              <a:prstTxWarp prst="textNoShape">
                <a:avLst/>
              </a:prstTxWarp>
            </a:bodyPr>
            <a:lstStyle/>
            <a:p>
              <a:endParaRPr lang="en-US" sz="2000" dirty="0">
                <a:latin typeface="+mj-lt"/>
              </a:endParaRPr>
            </a:p>
          </p:txBody>
        </p:sp>
        <p:sp>
          <p:nvSpPr>
            <p:cNvPr id="525395" name="Line 83"/>
            <p:cNvSpPr>
              <a:spLocks noChangeShapeType="1"/>
            </p:cNvSpPr>
            <p:nvPr/>
          </p:nvSpPr>
          <p:spPr bwMode="auto">
            <a:xfrm flipV="1">
              <a:off x="5376" y="2736"/>
              <a:ext cx="192" cy="0"/>
            </a:xfrm>
            <a:prstGeom prst="line">
              <a:avLst/>
            </a:prstGeom>
            <a:noFill/>
            <a:ln w="38100">
              <a:solidFill>
                <a:srgbClr val="3399FF">
                  <a:alpha val="50000"/>
                </a:srgbClr>
              </a:solidFill>
              <a:round/>
              <a:headEnd/>
              <a:tailEnd/>
            </a:ln>
            <a:effectLst/>
          </p:spPr>
          <p:txBody>
            <a:bodyPr wrap="none" anchor="ctr">
              <a:prstTxWarp prst="textNoShape">
                <a:avLst/>
              </a:prstTxWarp>
            </a:bodyPr>
            <a:lstStyle/>
            <a:p>
              <a:endParaRPr lang="en-US" sz="2000" dirty="0">
                <a:latin typeface="+mj-lt"/>
              </a:endParaRPr>
            </a:p>
          </p:txBody>
        </p:sp>
        <p:sp>
          <p:nvSpPr>
            <p:cNvPr id="525396" name="Line 84"/>
            <p:cNvSpPr>
              <a:spLocks noChangeShapeType="1"/>
            </p:cNvSpPr>
            <p:nvPr/>
          </p:nvSpPr>
          <p:spPr bwMode="auto">
            <a:xfrm flipV="1">
              <a:off x="5376" y="2928"/>
              <a:ext cx="192" cy="0"/>
            </a:xfrm>
            <a:prstGeom prst="line">
              <a:avLst/>
            </a:prstGeom>
            <a:noFill/>
            <a:ln w="38100">
              <a:solidFill>
                <a:srgbClr val="3399FF">
                  <a:alpha val="50000"/>
                </a:srgbClr>
              </a:solidFill>
              <a:round/>
              <a:headEnd/>
              <a:tailEnd/>
            </a:ln>
            <a:effectLst/>
          </p:spPr>
          <p:txBody>
            <a:bodyPr wrap="none" anchor="ctr">
              <a:prstTxWarp prst="textNoShape">
                <a:avLst/>
              </a:prstTxWarp>
            </a:bodyPr>
            <a:lstStyle/>
            <a:p>
              <a:endParaRPr lang="en-US" sz="2000" dirty="0">
                <a:latin typeface="+mj-lt"/>
              </a:endParaRPr>
            </a:p>
          </p:txBody>
        </p:sp>
        <p:sp>
          <p:nvSpPr>
            <p:cNvPr id="525397" name="Line 85"/>
            <p:cNvSpPr>
              <a:spLocks noChangeShapeType="1"/>
            </p:cNvSpPr>
            <p:nvPr/>
          </p:nvSpPr>
          <p:spPr bwMode="auto">
            <a:xfrm flipV="1">
              <a:off x="5376" y="3120"/>
              <a:ext cx="192" cy="0"/>
            </a:xfrm>
            <a:prstGeom prst="line">
              <a:avLst/>
            </a:prstGeom>
            <a:noFill/>
            <a:ln w="38100">
              <a:solidFill>
                <a:srgbClr val="3399FF">
                  <a:alpha val="50000"/>
                </a:srgbClr>
              </a:solidFill>
              <a:round/>
              <a:headEnd/>
              <a:tailEnd/>
            </a:ln>
            <a:effectLst/>
          </p:spPr>
          <p:txBody>
            <a:bodyPr wrap="none" anchor="ctr">
              <a:prstTxWarp prst="textNoShape">
                <a:avLst/>
              </a:prstTxWarp>
            </a:bodyPr>
            <a:lstStyle/>
            <a:p>
              <a:endParaRPr lang="en-US" sz="2000" dirty="0">
                <a:latin typeface="+mj-lt"/>
              </a:endParaRPr>
            </a:p>
          </p:txBody>
        </p:sp>
        <p:sp>
          <p:nvSpPr>
            <p:cNvPr id="525398" name="Line 86"/>
            <p:cNvSpPr>
              <a:spLocks noChangeShapeType="1"/>
            </p:cNvSpPr>
            <p:nvPr/>
          </p:nvSpPr>
          <p:spPr bwMode="auto">
            <a:xfrm flipV="1">
              <a:off x="5376" y="3312"/>
              <a:ext cx="192" cy="0"/>
            </a:xfrm>
            <a:prstGeom prst="line">
              <a:avLst/>
            </a:prstGeom>
            <a:noFill/>
            <a:ln w="38100">
              <a:solidFill>
                <a:srgbClr val="3399FF">
                  <a:alpha val="50000"/>
                </a:srgbClr>
              </a:solidFill>
              <a:round/>
              <a:headEnd/>
              <a:tailEnd/>
            </a:ln>
            <a:effectLst/>
          </p:spPr>
          <p:txBody>
            <a:bodyPr wrap="none" anchor="ctr">
              <a:prstTxWarp prst="textNoShape">
                <a:avLst/>
              </a:prstTxWarp>
            </a:bodyPr>
            <a:lstStyle/>
            <a:p>
              <a:endParaRPr lang="en-US" sz="2000" dirty="0">
                <a:latin typeface="+mj-lt"/>
              </a:endParaRPr>
            </a:p>
          </p:txBody>
        </p:sp>
        <p:sp>
          <p:nvSpPr>
            <p:cNvPr id="525399" name="Line 87"/>
            <p:cNvSpPr>
              <a:spLocks noChangeShapeType="1"/>
            </p:cNvSpPr>
            <p:nvPr/>
          </p:nvSpPr>
          <p:spPr bwMode="auto">
            <a:xfrm flipV="1">
              <a:off x="5376" y="3504"/>
              <a:ext cx="192" cy="0"/>
            </a:xfrm>
            <a:prstGeom prst="line">
              <a:avLst/>
            </a:prstGeom>
            <a:noFill/>
            <a:ln w="38100">
              <a:solidFill>
                <a:srgbClr val="3399FF">
                  <a:alpha val="50000"/>
                </a:srgbClr>
              </a:solidFill>
              <a:round/>
              <a:headEnd/>
              <a:tailEnd/>
            </a:ln>
            <a:effectLst/>
          </p:spPr>
          <p:txBody>
            <a:bodyPr wrap="none" anchor="ctr">
              <a:prstTxWarp prst="textNoShape">
                <a:avLst/>
              </a:prstTxWarp>
            </a:bodyPr>
            <a:lstStyle/>
            <a:p>
              <a:endParaRPr lang="en-US" sz="2000" dirty="0">
                <a:latin typeface="+mj-lt"/>
              </a:endParaRPr>
            </a:p>
          </p:txBody>
        </p:sp>
        <p:sp>
          <p:nvSpPr>
            <p:cNvPr id="525376" name="Line 64"/>
            <p:cNvSpPr>
              <a:spLocks noChangeShapeType="1"/>
            </p:cNvSpPr>
            <p:nvPr/>
          </p:nvSpPr>
          <p:spPr bwMode="auto">
            <a:xfrm flipV="1">
              <a:off x="3744" y="1392"/>
              <a:ext cx="192" cy="0"/>
            </a:xfrm>
            <a:prstGeom prst="line">
              <a:avLst/>
            </a:prstGeom>
            <a:noFill/>
            <a:ln w="38100">
              <a:solidFill>
                <a:srgbClr val="3399FF">
                  <a:alpha val="50000"/>
                </a:srgbClr>
              </a:solidFill>
              <a:round/>
              <a:headEnd/>
              <a:tailEnd/>
            </a:ln>
            <a:effectLst/>
          </p:spPr>
          <p:txBody>
            <a:bodyPr wrap="none" anchor="ctr">
              <a:prstTxWarp prst="textNoShape">
                <a:avLst/>
              </a:prstTxWarp>
            </a:bodyPr>
            <a:lstStyle/>
            <a:p>
              <a:endParaRPr lang="en-US" sz="2000" dirty="0">
                <a:latin typeface="+mj-lt"/>
              </a:endParaRPr>
            </a:p>
          </p:txBody>
        </p:sp>
        <p:sp>
          <p:nvSpPr>
            <p:cNvPr id="525377" name="Line 65"/>
            <p:cNvSpPr>
              <a:spLocks noChangeShapeType="1"/>
            </p:cNvSpPr>
            <p:nvPr/>
          </p:nvSpPr>
          <p:spPr bwMode="auto">
            <a:xfrm flipV="1">
              <a:off x="3744" y="1584"/>
              <a:ext cx="192" cy="0"/>
            </a:xfrm>
            <a:prstGeom prst="line">
              <a:avLst/>
            </a:prstGeom>
            <a:noFill/>
            <a:ln w="38100">
              <a:solidFill>
                <a:srgbClr val="3399FF">
                  <a:alpha val="50000"/>
                </a:srgbClr>
              </a:solidFill>
              <a:round/>
              <a:headEnd/>
              <a:tailEnd/>
            </a:ln>
            <a:effectLst/>
          </p:spPr>
          <p:txBody>
            <a:bodyPr wrap="none" anchor="ctr">
              <a:prstTxWarp prst="textNoShape">
                <a:avLst/>
              </a:prstTxWarp>
            </a:bodyPr>
            <a:lstStyle/>
            <a:p>
              <a:endParaRPr lang="en-US" sz="2000" dirty="0">
                <a:latin typeface="+mj-lt"/>
              </a:endParaRPr>
            </a:p>
          </p:txBody>
        </p:sp>
        <p:sp>
          <p:nvSpPr>
            <p:cNvPr id="525378" name="Line 66"/>
            <p:cNvSpPr>
              <a:spLocks noChangeShapeType="1"/>
            </p:cNvSpPr>
            <p:nvPr/>
          </p:nvSpPr>
          <p:spPr bwMode="auto">
            <a:xfrm flipV="1">
              <a:off x="3744" y="1776"/>
              <a:ext cx="192" cy="0"/>
            </a:xfrm>
            <a:prstGeom prst="line">
              <a:avLst/>
            </a:prstGeom>
            <a:noFill/>
            <a:ln w="38100">
              <a:solidFill>
                <a:srgbClr val="3399FF">
                  <a:alpha val="50000"/>
                </a:srgbClr>
              </a:solidFill>
              <a:round/>
              <a:headEnd/>
              <a:tailEnd/>
            </a:ln>
            <a:effectLst/>
          </p:spPr>
          <p:txBody>
            <a:bodyPr wrap="none" anchor="ctr">
              <a:prstTxWarp prst="textNoShape">
                <a:avLst/>
              </a:prstTxWarp>
            </a:bodyPr>
            <a:lstStyle/>
            <a:p>
              <a:endParaRPr lang="en-US" sz="2000" dirty="0">
                <a:latin typeface="+mj-lt"/>
              </a:endParaRPr>
            </a:p>
          </p:txBody>
        </p:sp>
        <p:sp>
          <p:nvSpPr>
            <p:cNvPr id="525382" name="Line 70"/>
            <p:cNvSpPr>
              <a:spLocks noChangeShapeType="1"/>
            </p:cNvSpPr>
            <p:nvPr/>
          </p:nvSpPr>
          <p:spPr bwMode="auto">
            <a:xfrm flipV="1">
              <a:off x="3744" y="2544"/>
              <a:ext cx="192" cy="0"/>
            </a:xfrm>
            <a:prstGeom prst="line">
              <a:avLst/>
            </a:prstGeom>
            <a:noFill/>
            <a:ln w="38100">
              <a:solidFill>
                <a:srgbClr val="3399FF">
                  <a:alpha val="50000"/>
                </a:srgbClr>
              </a:solidFill>
              <a:round/>
              <a:headEnd/>
              <a:tailEnd/>
            </a:ln>
            <a:effectLst/>
          </p:spPr>
          <p:txBody>
            <a:bodyPr wrap="none" anchor="ctr">
              <a:prstTxWarp prst="textNoShape">
                <a:avLst/>
              </a:prstTxWarp>
            </a:bodyPr>
            <a:lstStyle/>
            <a:p>
              <a:endParaRPr lang="en-US" sz="2000" dirty="0">
                <a:latin typeface="+mj-lt"/>
              </a:endParaRPr>
            </a:p>
          </p:txBody>
        </p:sp>
        <p:sp>
          <p:nvSpPr>
            <p:cNvPr id="525383" name="Line 71"/>
            <p:cNvSpPr>
              <a:spLocks noChangeShapeType="1"/>
            </p:cNvSpPr>
            <p:nvPr/>
          </p:nvSpPr>
          <p:spPr bwMode="auto">
            <a:xfrm flipV="1">
              <a:off x="3744" y="2736"/>
              <a:ext cx="192" cy="0"/>
            </a:xfrm>
            <a:prstGeom prst="line">
              <a:avLst/>
            </a:prstGeom>
            <a:noFill/>
            <a:ln w="38100">
              <a:solidFill>
                <a:srgbClr val="3399FF">
                  <a:alpha val="50000"/>
                </a:srgbClr>
              </a:solidFill>
              <a:round/>
              <a:headEnd/>
              <a:tailEnd/>
            </a:ln>
            <a:effectLst/>
          </p:spPr>
          <p:txBody>
            <a:bodyPr wrap="none" anchor="ctr">
              <a:prstTxWarp prst="textNoShape">
                <a:avLst/>
              </a:prstTxWarp>
            </a:bodyPr>
            <a:lstStyle/>
            <a:p>
              <a:endParaRPr lang="en-US" sz="2000" dirty="0">
                <a:latin typeface="+mj-lt"/>
              </a:endParaRPr>
            </a:p>
          </p:txBody>
        </p:sp>
        <p:sp>
          <p:nvSpPr>
            <p:cNvPr id="525384" name="Line 72"/>
            <p:cNvSpPr>
              <a:spLocks noChangeShapeType="1"/>
            </p:cNvSpPr>
            <p:nvPr/>
          </p:nvSpPr>
          <p:spPr bwMode="auto">
            <a:xfrm flipV="1">
              <a:off x="3744" y="2928"/>
              <a:ext cx="192" cy="0"/>
            </a:xfrm>
            <a:prstGeom prst="line">
              <a:avLst/>
            </a:prstGeom>
            <a:noFill/>
            <a:ln w="38100">
              <a:solidFill>
                <a:srgbClr val="3399FF">
                  <a:alpha val="50000"/>
                </a:srgbClr>
              </a:solidFill>
              <a:round/>
              <a:headEnd/>
              <a:tailEnd/>
            </a:ln>
            <a:effectLst/>
          </p:spPr>
          <p:txBody>
            <a:bodyPr wrap="none" anchor="ctr">
              <a:prstTxWarp prst="textNoShape">
                <a:avLst/>
              </a:prstTxWarp>
            </a:bodyPr>
            <a:lstStyle/>
            <a:p>
              <a:endParaRPr lang="en-US" sz="2000" dirty="0">
                <a:latin typeface="+mj-lt"/>
              </a:endParaRPr>
            </a:p>
          </p:txBody>
        </p:sp>
        <p:sp>
          <p:nvSpPr>
            <p:cNvPr id="525385" name="Line 73"/>
            <p:cNvSpPr>
              <a:spLocks noChangeShapeType="1"/>
            </p:cNvSpPr>
            <p:nvPr/>
          </p:nvSpPr>
          <p:spPr bwMode="auto">
            <a:xfrm flipV="1">
              <a:off x="3744" y="3120"/>
              <a:ext cx="192" cy="0"/>
            </a:xfrm>
            <a:prstGeom prst="line">
              <a:avLst/>
            </a:prstGeom>
            <a:noFill/>
            <a:ln w="38100">
              <a:solidFill>
                <a:srgbClr val="3399FF">
                  <a:alpha val="50000"/>
                </a:srgbClr>
              </a:solidFill>
              <a:round/>
              <a:headEnd/>
              <a:tailEnd/>
            </a:ln>
            <a:effectLst/>
          </p:spPr>
          <p:txBody>
            <a:bodyPr wrap="none" anchor="ctr">
              <a:prstTxWarp prst="textNoShape">
                <a:avLst/>
              </a:prstTxWarp>
            </a:bodyPr>
            <a:lstStyle/>
            <a:p>
              <a:endParaRPr lang="en-US" sz="2000" dirty="0">
                <a:latin typeface="+mj-lt"/>
              </a:endParaRPr>
            </a:p>
          </p:txBody>
        </p:sp>
        <p:sp>
          <p:nvSpPr>
            <p:cNvPr id="525386" name="Line 74"/>
            <p:cNvSpPr>
              <a:spLocks noChangeShapeType="1"/>
            </p:cNvSpPr>
            <p:nvPr/>
          </p:nvSpPr>
          <p:spPr bwMode="auto">
            <a:xfrm flipV="1">
              <a:off x="3744" y="3312"/>
              <a:ext cx="192" cy="0"/>
            </a:xfrm>
            <a:prstGeom prst="line">
              <a:avLst/>
            </a:prstGeom>
            <a:noFill/>
            <a:ln w="38100">
              <a:solidFill>
                <a:srgbClr val="3399FF">
                  <a:alpha val="50000"/>
                </a:srgbClr>
              </a:solidFill>
              <a:round/>
              <a:headEnd/>
              <a:tailEnd/>
            </a:ln>
            <a:effectLst/>
          </p:spPr>
          <p:txBody>
            <a:bodyPr wrap="none" anchor="ctr">
              <a:prstTxWarp prst="textNoShape">
                <a:avLst/>
              </a:prstTxWarp>
            </a:bodyPr>
            <a:lstStyle/>
            <a:p>
              <a:endParaRPr lang="en-US" sz="2000" dirty="0">
                <a:latin typeface="+mj-lt"/>
              </a:endParaRPr>
            </a:p>
          </p:txBody>
        </p:sp>
        <p:sp>
          <p:nvSpPr>
            <p:cNvPr id="525387" name="Line 75"/>
            <p:cNvSpPr>
              <a:spLocks noChangeShapeType="1"/>
            </p:cNvSpPr>
            <p:nvPr/>
          </p:nvSpPr>
          <p:spPr bwMode="auto">
            <a:xfrm flipV="1">
              <a:off x="3744" y="3504"/>
              <a:ext cx="192" cy="0"/>
            </a:xfrm>
            <a:prstGeom prst="line">
              <a:avLst/>
            </a:prstGeom>
            <a:noFill/>
            <a:ln w="38100">
              <a:solidFill>
                <a:srgbClr val="3399FF">
                  <a:alpha val="50000"/>
                </a:srgbClr>
              </a:solidFill>
              <a:round/>
              <a:headEnd/>
              <a:tailEnd/>
            </a:ln>
            <a:effectLst/>
          </p:spPr>
          <p:txBody>
            <a:bodyPr wrap="none" anchor="ctr">
              <a:prstTxWarp prst="textNoShape">
                <a:avLst/>
              </a:prstTxWarp>
            </a:bodyPr>
            <a:lstStyle/>
            <a:p>
              <a:endParaRPr lang="en-US" sz="2000" dirty="0">
                <a:latin typeface="+mj-lt"/>
              </a:endParaRPr>
            </a:p>
          </p:txBody>
        </p:sp>
        <p:sp>
          <p:nvSpPr>
            <p:cNvPr id="525340" name="Line 28"/>
            <p:cNvSpPr>
              <a:spLocks noChangeShapeType="1"/>
            </p:cNvSpPr>
            <p:nvPr/>
          </p:nvSpPr>
          <p:spPr bwMode="auto">
            <a:xfrm flipH="1">
              <a:off x="4648" y="1264"/>
              <a:ext cx="0" cy="2064"/>
            </a:xfrm>
            <a:prstGeom prst="line">
              <a:avLst/>
            </a:prstGeom>
            <a:noFill/>
            <a:ln w="38100">
              <a:solidFill>
                <a:srgbClr val="9599FF"/>
              </a:solidFill>
              <a:round/>
              <a:headEnd/>
              <a:tailEnd/>
            </a:ln>
            <a:effectLst/>
          </p:spPr>
          <p:txBody>
            <a:bodyPr wrap="none" anchor="ctr">
              <a:prstTxWarp prst="textNoShape">
                <a:avLst/>
              </a:prstTxWarp>
            </a:bodyPr>
            <a:lstStyle/>
            <a:p>
              <a:endParaRPr lang="en-US" sz="2000" dirty="0">
                <a:latin typeface="+mj-lt"/>
              </a:endParaRPr>
            </a:p>
          </p:txBody>
        </p:sp>
        <p:sp>
          <p:nvSpPr>
            <p:cNvPr id="525341" name="Line 29"/>
            <p:cNvSpPr>
              <a:spLocks noChangeShapeType="1"/>
            </p:cNvSpPr>
            <p:nvPr/>
          </p:nvSpPr>
          <p:spPr bwMode="auto">
            <a:xfrm flipV="1">
              <a:off x="4552" y="1600"/>
              <a:ext cx="192" cy="0"/>
            </a:xfrm>
            <a:prstGeom prst="line">
              <a:avLst/>
            </a:prstGeom>
            <a:noFill/>
            <a:ln w="38100">
              <a:solidFill>
                <a:srgbClr val="9599FF"/>
              </a:solidFill>
              <a:round/>
              <a:headEnd/>
              <a:tailEnd/>
            </a:ln>
            <a:effectLst/>
          </p:spPr>
          <p:txBody>
            <a:bodyPr wrap="none" anchor="ctr">
              <a:prstTxWarp prst="textNoShape">
                <a:avLst/>
              </a:prstTxWarp>
            </a:bodyPr>
            <a:lstStyle/>
            <a:p>
              <a:endParaRPr lang="en-US" sz="2000" dirty="0">
                <a:latin typeface="+mj-lt"/>
              </a:endParaRPr>
            </a:p>
          </p:txBody>
        </p:sp>
        <p:sp>
          <p:nvSpPr>
            <p:cNvPr id="525342" name="Line 30"/>
            <p:cNvSpPr>
              <a:spLocks noChangeShapeType="1"/>
            </p:cNvSpPr>
            <p:nvPr/>
          </p:nvSpPr>
          <p:spPr bwMode="auto">
            <a:xfrm flipV="1">
              <a:off x="4552" y="2176"/>
              <a:ext cx="192" cy="0"/>
            </a:xfrm>
            <a:prstGeom prst="line">
              <a:avLst/>
            </a:prstGeom>
            <a:noFill/>
            <a:ln w="38100">
              <a:solidFill>
                <a:srgbClr val="9599FF"/>
              </a:solidFill>
              <a:round/>
              <a:headEnd/>
              <a:tailEnd/>
            </a:ln>
            <a:effectLst/>
          </p:spPr>
          <p:txBody>
            <a:bodyPr wrap="none" anchor="ctr">
              <a:prstTxWarp prst="textNoShape">
                <a:avLst/>
              </a:prstTxWarp>
            </a:bodyPr>
            <a:lstStyle/>
            <a:p>
              <a:endParaRPr lang="en-US" sz="2000" dirty="0">
                <a:latin typeface="+mj-lt"/>
              </a:endParaRPr>
            </a:p>
          </p:txBody>
        </p:sp>
        <p:sp>
          <p:nvSpPr>
            <p:cNvPr id="525343" name="Line 31"/>
            <p:cNvSpPr>
              <a:spLocks noChangeShapeType="1"/>
            </p:cNvSpPr>
            <p:nvPr/>
          </p:nvSpPr>
          <p:spPr bwMode="auto">
            <a:xfrm flipV="1">
              <a:off x="4552" y="2704"/>
              <a:ext cx="192" cy="0"/>
            </a:xfrm>
            <a:prstGeom prst="line">
              <a:avLst/>
            </a:prstGeom>
            <a:noFill/>
            <a:ln w="38100">
              <a:solidFill>
                <a:srgbClr val="9599FF"/>
              </a:solidFill>
              <a:round/>
              <a:headEnd/>
              <a:tailEnd/>
            </a:ln>
            <a:effectLst/>
          </p:spPr>
          <p:txBody>
            <a:bodyPr wrap="none" anchor="ctr">
              <a:prstTxWarp prst="textNoShape">
                <a:avLst/>
              </a:prstTxWarp>
            </a:bodyPr>
            <a:lstStyle/>
            <a:p>
              <a:endParaRPr lang="en-US" sz="2000" dirty="0">
                <a:latin typeface="+mj-lt"/>
              </a:endParaRPr>
            </a:p>
          </p:txBody>
        </p:sp>
        <p:sp>
          <p:nvSpPr>
            <p:cNvPr id="525344" name="Line 32"/>
            <p:cNvSpPr>
              <a:spLocks noChangeShapeType="1"/>
            </p:cNvSpPr>
            <p:nvPr/>
          </p:nvSpPr>
          <p:spPr bwMode="auto">
            <a:xfrm flipV="1">
              <a:off x="4552" y="3328"/>
              <a:ext cx="192" cy="0"/>
            </a:xfrm>
            <a:prstGeom prst="line">
              <a:avLst/>
            </a:prstGeom>
            <a:noFill/>
            <a:ln w="38100">
              <a:solidFill>
                <a:srgbClr val="9599FF"/>
              </a:solidFill>
              <a:round/>
              <a:headEnd/>
              <a:tailEnd/>
            </a:ln>
            <a:effectLst/>
          </p:spPr>
          <p:txBody>
            <a:bodyPr wrap="none" anchor="ctr">
              <a:prstTxWarp prst="textNoShape">
                <a:avLst/>
              </a:prstTxWarp>
            </a:bodyPr>
            <a:lstStyle/>
            <a:p>
              <a:endParaRPr lang="en-US" sz="2000" dirty="0">
                <a:latin typeface="+mj-lt"/>
              </a:endParaRPr>
            </a:p>
          </p:txBody>
        </p:sp>
        <p:sp>
          <p:nvSpPr>
            <p:cNvPr id="525345" name="Rectangle 33"/>
            <p:cNvSpPr>
              <a:spLocks noChangeArrowheads="1"/>
            </p:cNvSpPr>
            <p:nvPr/>
          </p:nvSpPr>
          <p:spPr bwMode="auto">
            <a:xfrm>
              <a:off x="3880" y="1888"/>
              <a:ext cx="680" cy="544"/>
            </a:xfrm>
            <a:prstGeom prst="rect">
              <a:avLst/>
            </a:prstGeom>
            <a:solidFill>
              <a:srgbClr val="96CDFF"/>
            </a:solidFill>
            <a:ln w="25400">
              <a:solidFill>
                <a:srgbClr val="96CDFF"/>
              </a:solidFill>
              <a:miter lim="800000"/>
              <a:headEnd/>
              <a:tailEnd/>
            </a:ln>
            <a:effectLst/>
          </p:spPr>
          <p:txBody>
            <a:bodyPr wrap="none" lIns="36000" tIns="36000" rIns="36000" bIns="36000">
              <a:prstTxWarp prst="textNoShape">
                <a:avLst/>
              </a:prstTxWarp>
            </a:bodyPr>
            <a:lstStyle/>
            <a:p>
              <a:pPr algn="ctr" eaLnBrk="0" hangingPunct="0"/>
              <a:r>
                <a:rPr sz="1400" noProof="1">
                  <a:solidFill>
                    <a:schemeClr val="accent5">
                      <a:lumMod val="50000"/>
                    </a:schemeClr>
                  </a:solidFill>
                  <a:latin typeface="+mj-lt"/>
                </a:rPr>
                <a:t>General</a:t>
              </a:r>
              <a:br>
                <a:rPr sz="1400" noProof="1">
                  <a:solidFill>
                    <a:schemeClr val="accent5">
                      <a:lumMod val="50000"/>
                    </a:schemeClr>
                  </a:solidFill>
                  <a:latin typeface="+mj-lt"/>
                </a:rPr>
              </a:br>
              <a:r>
                <a:rPr sz="1400" noProof="1">
                  <a:solidFill>
                    <a:schemeClr val="accent5">
                      <a:lumMod val="50000"/>
                    </a:schemeClr>
                  </a:solidFill>
                  <a:latin typeface="+mj-lt"/>
                </a:rPr>
                <a:t>Area</a:t>
              </a:r>
            </a:p>
            <a:p>
              <a:pPr algn="ctr" eaLnBrk="0" hangingPunct="0"/>
              <a:r>
                <a:rPr lang="en-US" sz="1200" noProof="1" smtClean="0">
                  <a:latin typeface="+mj-lt"/>
                </a:rPr>
                <a:t>J. Arkko</a:t>
              </a:r>
              <a:endParaRPr sz="1200" noProof="1">
                <a:latin typeface="+mj-lt"/>
              </a:endParaRPr>
            </a:p>
          </p:txBody>
        </p:sp>
        <p:sp>
          <p:nvSpPr>
            <p:cNvPr id="525346" name="Rectangle 34"/>
            <p:cNvSpPr>
              <a:spLocks noChangeArrowheads="1"/>
            </p:cNvSpPr>
            <p:nvPr/>
          </p:nvSpPr>
          <p:spPr bwMode="auto">
            <a:xfrm>
              <a:off x="3880" y="3040"/>
              <a:ext cx="680" cy="544"/>
            </a:xfrm>
            <a:prstGeom prst="rect">
              <a:avLst/>
            </a:prstGeom>
            <a:solidFill>
              <a:srgbClr val="96CDFF"/>
            </a:solidFill>
            <a:ln w="25400">
              <a:solidFill>
                <a:srgbClr val="96CDFF"/>
              </a:solidFill>
              <a:miter lim="800000"/>
              <a:headEnd/>
              <a:tailEnd/>
            </a:ln>
            <a:effectLst/>
          </p:spPr>
          <p:txBody>
            <a:bodyPr wrap="none" lIns="36000" tIns="36000" rIns="36000" bIns="36000">
              <a:prstTxWarp prst="textNoShape">
                <a:avLst/>
              </a:prstTxWarp>
            </a:bodyPr>
            <a:lstStyle/>
            <a:p>
              <a:pPr algn="ctr" eaLnBrk="0" hangingPunct="0"/>
              <a:r>
                <a:rPr sz="1400" noProof="1">
                  <a:solidFill>
                    <a:srgbClr val="3F1D97"/>
                  </a:solidFill>
                  <a:latin typeface="+mj-lt"/>
                </a:rPr>
                <a:t>O&amp;M</a:t>
              </a:r>
              <a:br>
                <a:rPr sz="1400" noProof="1">
                  <a:solidFill>
                    <a:srgbClr val="3F1D97"/>
                  </a:solidFill>
                  <a:latin typeface="+mj-lt"/>
                </a:rPr>
              </a:br>
              <a:r>
                <a:rPr sz="1400" noProof="1">
                  <a:solidFill>
                    <a:srgbClr val="3F1D97"/>
                  </a:solidFill>
                  <a:latin typeface="+mj-lt"/>
                </a:rPr>
                <a:t>Area</a:t>
              </a:r>
            </a:p>
            <a:p>
              <a:pPr algn="ctr" eaLnBrk="0" hangingPunct="0"/>
              <a:r>
                <a:rPr lang="en-US" sz="1100" noProof="1" smtClean="0">
                  <a:latin typeface="+mj-lt"/>
                </a:rPr>
                <a:t>R. Bonica</a:t>
              </a:r>
            </a:p>
            <a:p>
              <a:pPr algn="ctr" eaLnBrk="0" hangingPunct="0"/>
              <a:r>
                <a:rPr lang="en-US" sz="1100" noProof="1" smtClean="0">
                  <a:latin typeface="+mj-lt"/>
                </a:rPr>
                <a:t>B. Claise</a:t>
              </a:r>
              <a:endParaRPr sz="1100" noProof="1">
                <a:latin typeface="+mj-lt"/>
              </a:endParaRPr>
            </a:p>
          </p:txBody>
        </p:sp>
        <p:sp>
          <p:nvSpPr>
            <p:cNvPr id="525347" name="Rectangle 35"/>
            <p:cNvSpPr>
              <a:spLocks noChangeArrowheads="1"/>
            </p:cNvSpPr>
            <p:nvPr/>
          </p:nvSpPr>
          <p:spPr bwMode="auto">
            <a:xfrm>
              <a:off x="4744" y="2464"/>
              <a:ext cx="680" cy="544"/>
            </a:xfrm>
            <a:prstGeom prst="rect">
              <a:avLst/>
            </a:prstGeom>
            <a:solidFill>
              <a:srgbClr val="96CDFF"/>
            </a:solidFill>
            <a:ln w="25400">
              <a:solidFill>
                <a:srgbClr val="96CDFF"/>
              </a:solidFill>
              <a:miter lim="800000"/>
              <a:headEnd/>
              <a:tailEnd/>
            </a:ln>
            <a:effectLst/>
          </p:spPr>
          <p:txBody>
            <a:bodyPr wrap="none" lIns="36000" tIns="36000" rIns="36000" bIns="36000">
              <a:prstTxWarp prst="textNoShape">
                <a:avLst/>
              </a:prstTxWarp>
            </a:bodyPr>
            <a:lstStyle/>
            <a:p>
              <a:pPr algn="ctr" eaLnBrk="0" hangingPunct="0"/>
              <a:r>
                <a:rPr sz="1400" noProof="1">
                  <a:solidFill>
                    <a:srgbClr val="3F1D97"/>
                  </a:solidFill>
                  <a:latin typeface="+mj-lt"/>
                </a:rPr>
                <a:t>Security</a:t>
              </a:r>
              <a:br>
                <a:rPr sz="1400" noProof="1">
                  <a:solidFill>
                    <a:srgbClr val="3F1D97"/>
                  </a:solidFill>
                  <a:latin typeface="+mj-lt"/>
                </a:rPr>
              </a:br>
              <a:r>
                <a:rPr sz="1400" noProof="1">
                  <a:solidFill>
                    <a:srgbClr val="3F1D97"/>
                  </a:solidFill>
                  <a:latin typeface="+mj-lt"/>
                </a:rPr>
                <a:t>Area</a:t>
              </a:r>
            </a:p>
            <a:p>
              <a:pPr algn="ctr" eaLnBrk="0" hangingPunct="0"/>
              <a:r>
                <a:rPr lang="en-US" sz="1100" noProof="1" smtClean="0">
                  <a:latin typeface="+mj-lt"/>
                </a:rPr>
                <a:t>F. F</a:t>
              </a:r>
              <a:r>
                <a:rPr lang="en-US" sz="1200" noProof="1" smtClean="0">
                  <a:latin typeface="+mj-lt"/>
                </a:rPr>
                <a:t>arrell</a:t>
              </a:r>
              <a:r>
                <a:rPr sz="1200" noProof="1">
                  <a:latin typeface="+mj-lt"/>
                </a:rPr>
                <a:t/>
              </a:r>
              <a:br>
                <a:rPr sz="1200" noProof="1">
                  <a:latin typeface="+mj-lt"/>
                </a:rPr>
              </a:br>
              <a:r>
                <a:rPr lang="en-US" sz="1200" noProof="1" smtClean="0">
                  <a:latin typeface="+mj-lt"/>
                </a:rPr>
                <a:t>S. Turner</a:t>
              </a:r>
              <a:endParaRPr sz="1200" noProof="1">
                <a:latin typeface="+mj-lt"/>
              </a:endParaRPr>
            </a:p>
          </p:txBody>
        </p:sp>
        <p:sp>
          <p:nvSpPr>
            <p:cNvPr id="525348" name="Rectangle 36"/>
            <p:cNvSpPr>
              <a:spLocks noChangeArrowheads="1"/>
            </p:cNvSpPr>
            <p:nvPr/>
          </p:nvSpPr>
          <p:spPr bwMode="auto">
            <a:xfrm>
              <a:off x="3880" y="2464"/>
              <a:ext cx="680" cy="544"/>
            </a:xfrm>
            <a:prstGeom prst="rect">
              <a:avLst/>
            </a:prstGeom>
            <a:solidFill>
              <a:srgbClr val="96CDFF"/>
            </a:solidFill>
            <a:ln w="25400">
              <a:solidFill>
                <a:srgbClr val="96CDFF"/>
              </a:solidFill>
              <a:miter lim="800000"/>
              <a:headEnd/>
              <a:tailEnd/>
            </a:ln>
            <a:effectLst/>
          </p:spPr>
          <p:txBody>
            <a:bodyPr wrap="none" lIns="36000" tIns="36000" rIns="36000" bIns="36000">
              <a:prstTxWarp prst="textNoShape">
                <a:avLst/>
              </a:prstTxWarp>
            </a:bodyPr>
            <a:lstStyle/>
            <a:p>
              <a:pPr algn="ctr" eaLnBrk="0" hangingPunct="0"/>
              <a:r>
                <a:rPr sz="1400" noProof="1">
                  <a:solidFill>
                    <a:srgbClr val="3F1D97"/>
                  </a:solidFill>
                  <a:latin typeface="+mj-lt"/>
                </a:rPr>
                <a:t>Internet</a:t>
              </a:r>
              <a:br>
                <a:rPr sz="1400" noProof="1">
                  <a:solidFill>
                    <a:srgbClr val="3F1D97"/>
                  </a:solidFill>
                  <a:latin typeface="+mj-lt"/>
                </a:rPr>
              </a:br>
              <a:r>
                <a:rPr sz="1400" noProof="1" smtClean="0">
                  <a:solidFill>
                    <a:srgbClr val="3F1D97"/>
                  </a:solidFill>
                  <a:latin typeface="+mj-lt"/>
                </a:rPr>
                <a:t>Area</a:t>
              </a:r>
              <a:r>
                <a:rPr sz="1100" noProof="1">
                  <a:latin typeface="+mj-lt"/>
                </a:rPr>
                <a:t/>
              </a:r>
              <a:br>
                <a:rPr sz="1100" noProof="1">
                  <a:latin typeface="+mj-lt"/>
                </a:rPr>
              </a:br>
              <a:r>
                <a:rPr lang="en-US" sz="1100" noProof="1">
                  <a:latin typeface="+mj-lt"/>
                </a:rPr>
                <a:t>R. </a:t>
              </a:r>
              <a:r>
                <a:rPr lang="en-US" sz="1100" noProof="1" smtClean="0">
                  <a:latin typeface="+mj-lt"/>
                </a:rPr>
                <a:t>Droms</a:t>
              </a:r>
            </a:p>
            <a:p>
              <a:pPr algn="ctr" eaLnBrk="0" hangingPunct="0"/>
              <a:r>
                <a:rPr lang="en-US" sz="1100" noProof="1" smtClean="0">
                  <a:latin typeface="+mj-lt"/>
                </a:rPr>
                <a:t>B. Haberman</a:t>
              </a:r>
              <a:endParaRPr sz="1100" noProof="1">
                <a:latin typeface="+mj-lt"/>
              </a:endParaRPr>
            </a:p>
          </p:txBody>
        </p:sp>
        <p:sp>
          <p:nvSpPr>
            <p:cNvPr id="525349" name="Rectangle 37"/>
            <p:cNvSpPr>
              <a:spLocks noChangeArrowheads="1"/>
            </p:cNvSpPr>
            <p:nvPr/>
          </p:nvSpPr>
          <p:spPr bwMode="auto">
            <a:xfrm>
              <a:off x="4744" y="1888"/>
              <a:ext cx="680" cy="544"/>
            </a:xfrm>
            <a:prstGeom prst="rect">
              <a:avLst/>
            </a:prstGeom>
            <a:solidFill>
              <a:srgbClr val="96CDFF"/>
            </a:solidFill>
            <a:ln w="25400">
              <a:solidFill>
                <a:srgbClr val="96CDFF"/>
              </a:solidFill>
              <a:miter lim="800000"/>
              <a:headEnd/>
              <a:tailEnd/>
            </a:ln>
            <a:effectLst/>
          </p:spPr>
          <p:txBody>
            <a:bodyPr wrap="none" lIns="36000" tIns="36000" rIns="36000" bIns="36000">
              <a:prstTxWarp prst="textNoShape">
                <a:avLst/>
              </a:prstTxWarp>
            </a:bodyPr>
            <a:lstStyle/>
            <a:p>
              <a:pPr algn="ctr" eaLnBrk="0" hangingPunct="0"/>
              <a:r>
                <a:rPr sz="1400" noProof="1">
                  <a:solidFill>
                    <a:srgbClr val="3F1D97"/>
                  </a:solidFill>
                  <a:latin typeface="+mj-lt"/>
                </a:rPr>
                <a:t>Routing</a:t>
              </a:r>
              <a:br>
                <a:rPr sz="1400" noProof="1">
                  <a:solidFill>
                    <a:srgbClr val="3F1D97"/>
                  </a:solidFill>
                  <a:latin typeface="+mj-lt"/>
                </a:rPr>
              </a:br>
              <a:r>
                <a:rPr sz="1400" noProof="1">
                  <a:solidFill>
                    <a:srgbClr val="3F1D97"/>
                  </a:solidFill>
                  <a:latin typeface="+mj-lt"/>
                </a:rPr>
                <a:t>Area</a:t>
              </a:r>
            </a:p>
            <a:p>
              <a:pPr algn="ctr" eaLnBrk="0" hangingPunct="0"/>
              <a:r>
                <a:rPr lang="en-US" sz="1100" noProof="1">
                  <a:latin typeface="+mj-lt"/>
                </a:rPr>
                <a:t>S</a:t>
              </a:r>
              <a:r>
                <a:rPr sz="1100" noProof="1" smtClean="0">
                  <a:latin typeface="+mj-lt"/>
                </a:rPr>
                <a:t>.</a:t>
              </a:r>
              <a:r>
                <a:rPr lang="en-US" sz="1100" noProof="1" smtClean="0">
                  <a:latin typeface="+mj-lt"/>
                </a:rPr>
                <a:t> Bryant</a:t>
              </a:r>
              <a:endParaRPr sz="1100" noProof="1">
                <a:latin typeface="+mj-lt"/>
              </a:endParaRPr>
            </a:p>
            <a:p>
              <a:pPr algn="ctr" eaLnBrk="0" hangingPunct="0"/>
              <a:r>
                <a:rPr lang="en-US" sz="1100" noProof="1">
                  <a:latin typeface="+mj-lt"/>
                </a:rPr>
                <a:t>A. Farrell</a:t>
              </a:r>
              <a:endParaRPr sz="1100" noProof="1">
                <a:latin typeface="+mj-lt"/>
              </a:endParaRPr>
            </a:p>
          </p:txBody>
        </p:sp>
        <p:sp>
          <p:nvSpPr>
            <p:cNvPr id="525350" name="Rectangle 38"/>
            <p:cNvSpPr>
              <a:spLocks noChangeArrowheads="1"/>
            </p:cNvSpPr>
            <p:nvPr/>
          </p:nvSpPr>
          <p:spPr bwMode="auto">
            <a:xfrm>
              <a:off x="4744" y="1306"/>
              <a:ext cx="680" cy="544"/>
            </a:xfrm>
            <a:prstGeom prst="rect">
              <a:avLst/>
            </a:prstGeom>
            <a:solidFill>
              <a:srgbClr val="96CDFF"/>
            </a:solidFill>
            <a:ln w="25400">
              <a:solidFill>
                <a:srgbClr val="96CDFF"/>
              </a:solidFill>
              <a:miter lim="800000"/>
              <a:headEnd/>
              <a:tailEnd/>
            </a:ln>
            <a:effectLst/>
          </p:spPr>
          <p:txBody>
            <a:bodyPr wrap="none" lIns="36000" tIns="36000" rIns="36000" bIns="36000">
              <a:prstTxWarp prst="textNoShape">
                <a:avLst/>
              </a:prstTxWarp>
            </a:bodyPr>
            <a:lstStyle/>
            <a:p>
              <a:pPr algn="ctr" eaLnBrk="0" hangingPunct="0"/>
              <a:r>
                <a:rPr sz="1400" noProof="1">
                  <a:solidFill>
                    <a:srgbClr val="3F1D97"/>
                  </a:solidFill>
                  <a:latin typeface="+mj-lt"/>
                </a:rPr>
                <a:t>RAI</a:t>
              </a:r>
              <a:br>
                <a:rPr sz="1400" noProof="1">
                  <a:solidFill>
                    <a:srgbClr val="3F1D97"/>
                  </a:solidFill>
                  <a:latin typeface="+mj-lt"/>
                </a:rPr>
              </a:br>
              <a:r>
                <a:rPr sz="1400" noProof="1">
                  <a:solidFill>
                    <a:srgbClr val="3F1D97"/>
                  </a:solidFill>
                  <a:latin typeface="+mj-lt"/>
                </a:rPr>
                <a:t>Area</a:t>
              </a:r>
            </a:p>
            <a:p>
              <a:pPr algn="ctr" eaLnBrk="0" hangingPunct="0"/>
              <a:r>
                <a:rPr lang="en-US" sz="1100" noProof="1" smtClean="0">
                  <a:latin typeface="+mj-lt"/>
                </a:rPr>
                <a:t>G. Camarillo</a:t>
              </a:r>
              <a:r>
                <a:rPr sz="1100" noProof="1">
                  <a:latin typeface="+mj-lt"/>
                </a:rPr>
                <a:t/>
              </a:r>
              <a:br>
                <a:rPr sz="1100" noProof="1">
                  <a:latin typeface="+mj-lt"/>
                </a:rPr>
              </a:br>
              <a:r>
                <a:rPr lang="en-US" sz="1100" noProof="1">
                  <a:latin typeface="+mj-lt"/>
                </a:rPr>
                <a:t>R. Spa</a:t>
              </a:r>
              <a:r>
                <a:rPr lang="en-US" sz="1200" noProof="1">
                  <a:latin typeface="+mj-lt"/>
                </a:rPr>
                <a:t>rks</a:t>
              </a:r>
              <a:endParaRPr sz="1200" noProof="1">
                <a:latin typeface="+mj-lt"/>
              </a:endParaRPr>
            </a:p>
          </p:txBody>
        </p:sp>
        <p:sp>
          <p:nvSpPr>
            <p:cNvPr id="525351" name="Rectangle 39"/>
            <p:cNvSpPr>
              <a:spLocks noChangeArrowheads="1"/>
            </p:cNvSpPr>
            <p:nvPr/>
          </p:nvSpPr>
          <p:spPr bwMode="auto">
            <a:xfrm>
              <a:off x="3880" y="1306"/>
              <a:ext cx="680" cy="544"/>
            </a:xfrm>
            <a:prstGeom prst="rect">
              <a:avLst/>
            </a:prstGeom>
            <a:solidFill>
              <a:srgbClr val="96CDFF"/>
            </a:solidFill>
            <a:ln w="25400">
              <a:solidFill>
                <a:srgbClr val="96CDFF"/>
              </a:solidFill>
              <a:miter lim="800000"/>
              <a:headEnd/>
              <a:tailEnd/>
            </a:ln>
            <a:effectLst/>
          </p:spPr>
          <p:txBody>
            <a:bodyPr wrap="none" lIns="36000" tIns="36000" rIns="36000" bIns="36000">
              <a:prstTxWarp prst="textNoShape">
                <a:avLst/>
              </a:prstTxWarp>
            </a:bodyPr>
            <a:lstStyle/>
            <a:p>
              <a:pPr algn="ctr" eaLnBrk="0" hangingPunct="0"/>
              <a:r>
                <a:rPr sz="1400" noProof="1">
                  <a:solidFill>
                    <a:schemeClr val="accent3">
                      <a:lumMod val="50000"/>
                    </a:schemeClr>
                  </a:solidFill>
                  <a:latin typeface="+mj-lt"/>
                </a:rPr>
                <a:t>Applications</a:t>
              </a:r>
              <a:br>
                <a:rPr sz="1400" noProof="1">
                  <a:solidFill>
                    <a:schemeClr val="accent3">
                      <a:lumMod val="50000"/>
                    </a:schemeClr>
                  </a:solidFill>
                  <a:latin typeface="+mj-lt"/>
                </a:rPr>
              </a:br>
              <a:r>
                <a:rPr sz="1400" noProof="1">
                  <a:solidFill>
                    <a:schemeClr val="accent3">
                      <a:lumMod val="50000"/>
                    </a:schemeClr>
                  </a:solidFill>
                  <a:latin typeface="+mj-lt"/>
                </a:rPr>
                <a:t>Area</a:t>
              </a:r>
            </a:p>
            <a:p>
              <a:pPr algn="ctr" eaLnBrk="0" hangingPunct="0"/>
              <a:r>
                <a:rPr lang="en-US" sz="1100" noProof="1" smtClean="0">
                  <a:latin typeface="+mj-lt"/>
                </a:rPr>
                <a:t>P. Resnick</a:t>
              </a:r>
              <a:r>
                <a:rPr sz="1100" noProof="1">
                  <a:latin typeface="+mj-lt"/>
                </a:rPr>
                <a:t/>
              </a:r>
              <a:br>
                <a:rPr sz="1100" noProof="1">
                  <a:latin typeface="+mj-lt"/>
                </a:rPr>
              </a:br>
              <a:r>
                <a:rPr lang="en-US" sz="1100" noProof="1" smtClean="0">
                  <a:latin typeface="+mj-lt"/>
                </a:rPr>
                <a:t>B. Leiba</a:t>
              </a:r>
              <a:endParaRPr sz="1200" noProof="1">
                <a:latin typeface="+mj-lt"/>
              </a:endParaRPr>
            </a:p>
          </p:txBody>
        </p:sp>
        <p:sp>
          <p:nvSpPr>
            <p:cNvPr id="525352" name="Rectangle 40"/>
            <p:cNvSpPr>
              <a:spLocks noChangeArrowheads="1"/>
            </p:cNvSpPr>
            <p:nvPr/>
          </p:nvSpPr>
          <p:spPr bwMode="auto">
            <a:xfrm>
              <a:off x="4744" y="3040"/>
              <a:ext cx="680" cy="544"/>
            </a:xfrm>
            <a:prstGeom prst="rect">
              <a:avLst/>
            </a:prstGeom>
            <a:solidFill>
              <a:srgbClr val="96CDFF"/>
            </a:solidFill>
            <a:ln w="25400">
              <a:solidFill>
                <a:srgbClr val="96CDFF"/>
              </a:solidFill>
              <a:miter lim="800000"/>
              <a:headEnd/>
              <a:tailEnd/>
            </a:ln>
            <a:effectLst/>
          </p:spPr>
          <p:txBody>
            <a:bodyPr wrap="none" lIns="36000" tIns="36000" rIns="36000" bIns="36000">
              <a:prstTxWarp prst="textNoShape">
                <a:avLst/>
              </a:prstTxWarp>
            </a:bodyPr>
            <a:lstStyle/>
            <a:p>
              <a:pPr algn="ctr" eaLnBrk="0" hangingPunct="0"/>
              <a:endParaRPr sz="1200" noProof="1">
                <a:latin typeface="+mj-lt"/>
              </a:endParaRPr>
            </a:p>
          </p:txBody>
        </p:sp>
        <p:sp>
          <p:nvSpPr>
            <p:cNvPr id="525353" name="Rectangle 41"/>
            <p:cNvSpPr>
              <a:spLocks noChangeArrowheads="1"/>
            </p:cNvSpPr>
            <p:nvPr/>
          </p:nvSpPr>
          <p:spPr bwMode="auto">
            <a:xfrm>
              <a:off x="4744" y="3040"/>
              <a:ext cx="680" cy="544"/>
            </a:xfrm>
            <a:prstGeom prst="rect">
              <a:avLst/>
            </a:prstGeom>
            <a:noFill/>
            <a:ln w="25400">
              <a:solidFill>
                <a:srgbClr val="96CDFF"/>
              </a:solidFill>
              <a:miter lim="800000"/>
              <a:headEnd/>
              <a:tailEnd/>
            </a:ln>
            <a:effectLst/>
          </p:spPr>
          <p:txBody>
            <a:bodyPr wrap="none" lIns="36000" tIns="36000" rIns="36000" bIns="36000">
              <a:prstTxWarp prst="textNoShape">
                <a:avLst/>
              </a:prstTxWarp>
            </a:bodyPr>
            <a:lstStyle/>
            <a:p>
              <a:pPr algn="ctr" eaLnBrk="0" hangingPunct="0"/>
              <a:r>
                <a:rPr sz="1400" noProof="1">
                  <a:solidFill>
                    <a:srgbClr val="3F1D97"/>
                  </a:solidFill>
                  <a:latin typeface="+mj-lt"/>
                </a:rPr>
                <a:t>Transport</a:t>
              </a:r>
              <a:br>
                <a:rPr sz="1400" noProof="1">
                  <a:solidFill>
                    <a:srgbClr val="3F1D97"/>
                  </a:solidFill>
                  <a:latin typeface="+mj-lt"/>
                </a:rPr>
              </a:br>
              <a:r>
                <a:rPr sz="1400" noProof="1">
                  <a:solidFill>
                    <a:srgbClr val="3F1D97"/>
                  </a:solidFill>
                  <a:latin typeface="+mj-lt"/>
                </a:rPr>
                <a:t>Area</a:t>
              </a:r>
            </a:p>
            <a:p>
              <a:pPr algn="ctr" eaLnBrk="0" hangingPunct="0"/>
              <a:r>
                <a:rPr lang="en-US" sz="1100" noProof="1" smtClean="0">
                  <a:latin typeface="+mj-lt"/>
                </a:rPr>
                <a:t>W. Eddy</a:t>
              </a:r>
              <a:r>
                <a:rPr sz="1100" noProof="1">
                  <a:latin typeface="+mj-lt"/>
                </a:rPr>
                <a:t/>
              </a:r>
              <a:br>
                <a:rPr sz="1100" noProof="1">
                  <a:latin typeface="+mj-lt"/>
                </a:rPr>
              </a:br>
              <a:r>
                <a:rPr sz="1100" noProof="1">
                  <a:latin typeface="+mj-lt"/>
                </a:rPr>
                <a:t> </a:t>
              </a:r>
              <a:r>
                <a:rPr lang="en-US" sz="1100" noProof="1" smtClean="0">
                  <a:latin typeface="+mj-lt"/>
                </a:rPr>
                <a:t>M. Stiemerling</a:t>
              </a:r>
              <a:endParaRPr sz="1100" noProof="1">
                <a:latin typeface="+mj-lt"/>
              </a:endParaRPr>
            </a:p>
          </p:txBody>
        </p:sp>
        <p:sp>
          <p:nvSpPr>
            <p:cNvPr id="525354" name="Rectangle 42"/>
            <p:cNvSpPr>
              <a:spLocks noChangeArrowheads="1"/>
            </p:cNvSpPr>
            <p:nvPr/>
          </p:nvSpPr>
          <p:spPr bwMode="auto">
            <a:xfrm>
              <a:off x="3880" y="720"/>
              <a:ext cx="1536" cy="544"/>
            </a:xfrm>
            <a:prstGeom prst="rect">
              <a:avLst/>
            </a:prstGeom>
            <a:solidFill>
              <a:srgbClr val="9599FF"/>
            </a:solidFill>
            <a:ln w="25400">
              <a:solidFill>
                <a:srgbClr val="9599FF"/>
              </a:solidFill>
              <a:miter lim="800000"/>
              <a:headEnd/>
              <a:tailEnd/>
            </a:ln>
            <a:effectLst/>
          </p:spPr>
          <p:txBody>
            <a:bodyPr wrap="none" lIns="36000" tIns="36000" rIns="36000" bIns="36000">
              <a:prstTxWarp prst="textNoShape">
                <a:avLst/>
              </a:prstTxWarp>
            </a:bodyPr>
            <a:lstStyle/>
            <a:p>
              <a:pPr algn="ctr" eaLnBrk="0" hangingPunct="0"/>
              <a:r>
                <a:rPr sz="1400" noProof="1">
                  <a:latin typeface="+mj-lt"/>
                </a:rPr>
                <a:t>Internet Engineering</a:t>
              </a:r>
              <a:br>
                <a:rPr sz="1400" noProof="1">
                  <a:latin typeface="+mj-lt"/>
                </a:rPr>
              </a:br>
              <a:r>
                <a:rPr sz="1400" noProof="1">
                  <a:latin typeface="+mj-lt"/>
                </a:rPr>
                <a:t>Steering Group (IESG)</a:t>
              </a:r>
              <a:br>
                <a:rPr sz="1400" noProof="1">
                  <a:latin typeface="+mj-lt"/>
                </a:rPr>
              </a:br>
              <a:endParaRPr sz="600" noProof="1">
                <a:latin typeface="+mj-lt"/>
              </a:endParaRPr>
            </a:p>
            <a:p>
              <a:pPr algn="ctr" eaLnBrk="0" hangingPunct="0"/>
              <a:r>
                <a:rPr sz="1200" noProof="1">
                  <a:latin typeface="+mj-lt"/>
                </a:rPr>
                <a:t>15 Area Directors</a:t>
              </a:r>
            </a:p>
          </p:txBody>
        </p:sp>
        <p:sp>
          <p:nvSpPr>
            <p:cNvPr id="525360" name="Rectangle 48"/>
            <p:cNvSpPr>
              <a:spLocks noChangeArrowheads="1"/>
            </p:cNvSpPr>
            <p:nvPr/>
          </p:nvSpPr>
          <p:spPr bwMode="auto">
            <a:xfrm>
              <a:off x="3456" y="1685"/>
              <a:ext cx="354" cy="175"/>
            </a:xfrm>
            <a:prstGeom prst="rect">
              <a:avLst/>
            </a:prstGeom>
            <a:solidFill>
              <a:srgbClr val="C0C0C0"/>
            </a:solidFill>
            <a:ln w="9525">
              <a:noFill/>
              <a:miter lim="800000"/>
              <a:headEnd/>
              <a:tailEnd/>
            </a:ln>
            <a:effectLst/>
          </p:spPr>
          <p:txBody>
            <a:bodyPr wrap="none" anchor="ctr">
              <a:prstTxWarp prst="textNoShape">
                <a:avLst/>
              </a:prstTxWarp>
            </a:bodyPr>
            <a:lstStyle/>
            <a:p>
              <a:pPr algn="ctr"/>
              <a:r>
                <a:rPr lang="en-US" sz="1200" dirty="0">
                  <a:latin typeface="+mj-lt"/>
                </a:rPr>
                <a:t>WG</a:t>
              </a:r>
            </a:p>
          </p:txBody>
        </p:sp>
        <p:sp>
          <p:nvSpPr>
            <p:cNvPr id="525361" name="Rectangle 49"/>
            <p:cNvSpPr>
              <a:spLocks noChangeArrowheads="1"/>
            </p:cNvSpPr>
            <p:nvPr/>
          </p:nvSpPr>
          <p:spPr bwMode="auto">
            <a:xfrm>
              <a:off x="3456" y="1296"/>
              <a:ext cx="354" cy="175"/>
            </a:xfrm>
            <a:prstGeom prst="rect">
              <a:avLst/>
            </a:prstGeom>
            <a:solidFill>
              <a:srgbClr val="C0C0C0"/>
            </a:solidFill>
            <a:ln w="9525">
              <a:noFill/>
              <a:miter lim="800000"/>
              <a:headEnd/>
              <a:tailEnd/>
            </a:ln>
            <a:effectLst/>
          </p:spPr>
          <p:txBody>
            <a:bodyPr wrap="none" anchor="ctr">
              <a:prstTxWarp prst="textNoShape">
                <a:avLst/>
              </a:prstTxWarp>
            </a:bodyPr>
            <a:lstStyle/>
            <a:p>
              <a:pPr algn="ctr"/>
              <a:r>
                <a:rPr lang="en-US" sz="1200" dirty="0">
                  <a:latin typeface="+mj-lt"/>
                </a:rPr>
                <a:t>WG</a:t>
              </a:r>
            </a:p>
          </p:txBody>
        </p:sp>
        <p:sp>
          <p:nvSpPr>
            <p:cNvPr id="525362" name="Rectangle 50"/>
            <p:cNvSpPr>
              <a:spLocks noChangeArrowheads="1"/>
            </p:cNvSpPr>
            <p:nvPr/>
          </p:nvSpPr>
          <p:spPr bwMode="auto">
            <a:xfrm>
              <a:off x="3456" y="1494"/>
              <a:ext cx="354" cy="175"/>
            </a:xfrm>
            <a:prstGeom prst="rect">
              <a:avLst/>
            </a:prstGeom>
            <a:solidFill>
              <a:srgbClr val="C0C0C0"/>
            </a:solidFill>
            <a:ln w="9525">
              <a:noFill/>
              <a:miter lim="800000"/>
              <a:headEnd/>
              <a:tailEnd/>
            </a:ln>
            <a:effectLst/>
          </p:spPr>
          <p:txBody>
            <a:bodyPr wrap="none" anchor="ctr">
              <a:prstTxWarp prst="textNoShape">
                <a:avLst/>
              </a:prstTxWarp>
            </a:bodyPr>
            <a:lstStyle/>
            <a:p>
              <a:pPr algn="ctr"/>
              <a:r>
                <a:rPr lang="en-US" sz="1200" dirty="0">
                  <a:latin typeface="+mj-lt"/>
                </a:rPr>
                <a:t>WG</a:t>
              </a:r>
            </a:p>
          </p:txBody>
        </p:sp>
        <p:sp>
          <p:nvSpPr>
            <p:cNvPr id="525369" name="Rectangle 57"/>
            <p:cNvSpPr>
              <a:spLocks noChangeArrowheads="1"/>
            </p:cNvSpPr>
            <p:nvPr/>
          </p:nvSpPr>
          <p:spPr bwMode="auto">
            <a:xfrm>
              <a:off x="3456" y="2849"/>
              <a:ext cx="354" cy="175"/>
            </a:xfrm>
            <a:prstGeom prst="rect">
              <a:avLst/>
            </a:prstGeom>
            <a:solidFill>
              <a:srgbClr val="C0C0C0"/>
            </a:solidFill>
            <a:ln w="9525">
              <a:noFill/>
              <a:miter lim="800000"/>
              <a:headEnd/>
              <a:tailEnd/>
            </a:ln>
            <a:effectLst/>
          </p:spPr>
          <p:txBody>
            <a:bodyPr wrap="none" anchor="ctr">
              <a:prstTxWarp prst="textNoShape">
                <a:avLst/>
              </a:prstTxWarp>
            </a:bodyPr>
            <a:lstStyle/>
            <a:p>
              <a:pPr algn="ctr"/>
              <a:r>
                <a:rPr lang="en-US" sz="1200" dirty="0">
                  <a:latin typeface="+mj-lt"/>
                </a:rPr>
                <a:t>WG</a:t>
              </a:r>
            </a:p>
          </p:txBody>
        </p:sp>
        <p:sp>
          <p:nvSpPr>
            <p:cNvPr id="525370" name="Rectangle 58"/>
            <p:cNvSpPr>
              <a:spLocks noChangeArrowheads="1"/>
            </p:cNvSpPr>
            <p:nvPr/>
          </p:nvSpPr>
          <p:spPr bwMode="auto">
            <a:xfrm>
              <a:off x="3456" y="2460"/>
              <a:ext cx="354" cy="175"/>
            </a:xfrm>
            <a:prstGeom prst="rect">
              <a:avLst/>
            </a:prstGeom>
            <a:solidFill>
              <a:srgbClr val="C0C0C0"/>
            </a:solidFill>
            <a:ln w="9525">
              <a:noFill/>
              <a:miter lim="800000"/>
              <a:headEnd/>
              <a:tailEnd/>
            </a:ln>
            <a:effectLst/>
          </p:spPr>
          <p:txBody>
            <a:bodyPr wrap="none" anchor="ctr">
              <a:prstTxWarp prst="textNoShape">
                <a:avLst/>
              </a:prstTxWarp>
            </a:bodyPr>
            <a:lstStyle/>
            <a:p>
              <a:pPr algn="ctr"/>
              <a:r>
                <a:rPr lang="en-US" sz="1200" dirty="0">
                  <a:latin typeface="+mj-lt"/>
                </a:rPr>
                <a:t>WG</a:t>
              </a:r>
            </a:p>
          </p:txBody>
        </p:sp>
        <p:sp>
          <p:nvSpPr>
            <p:cNvPr id="525371" name="Rectangle 59"/>
            <p:cNvSpPr>
              <a:spLocks noChangeArrowheads="1"/>
            </p:cNvSpPr>
            <p:nvPr/>
          </p:nvSpPr>
          <p:spPr bwMode="auto">
            <a:xfrm>
              <a:off x="3456" y="2658"/>
              <a:ext cx="354" cy="175"/>
            </a:xfrm>
            <a:prstGeom prst="rect">
              <a:avLst/>
            </a:prstGeom>
            <a:solidFill>
              <a:srgbClr val="C0C0C0"/>
            </a:solidFill>
            <a:ln w="9525">
              <a:noFill/>
              <a:miter lim="800000"/>
              <a:headEnd/>
              <a:tailEnd/>
            </a:ln>
            <a:effectLst/>
          </p:spPr>
          <p:txBody>
            <a:bodyPr wrap="none" anchor="ctr">
              <a:prstTxWarp prst="textNoShape">
                <a:avLst/>
              </a:prstTxWarp>
            </a:bodyPr>
            <a:lstStyle/>
            <a:p>
              <a:pPr algn="ctr"/>
              <a:r>
                <a:rPr lang="en-US" sz="1200" dirty="0">
                  <a:latin typeface="+mj-lt"/>
                </a:rPr>
                <a:t>WG</a:t>
              </a:r>
            </a:p>
          </p:txBody>
        </p:sp>
        <p:sp>
          <p:nvSpPr>
            <p:cNvPr id="525372" name="Rectangle 60"/>
            <p:cNvSpPr>
              <a:spLocks noChangeArrowheads="1"/>
            </p:cNvSpPr>
            <p:nvPr/>
          </p:nvSpPr>
          <p:spPr bwMode="auto">
            <a:xfrm>
              <a:off x="3456" y="3425"/>
              <a:ext cx="354" cy="175"/>
            </a:xfrm>
            <a:prstGeom prst="rect">
              <a:avLst/>
            </a:prstGeom>
            <a:solidFill>
              <a:srgbClr val="C0C0C0"/>
            </a:solidFill>
            <a:ln w="9525">
              <a:noFill/>
              <a:miter lim="800000"/>
              <a:headEnd/>
              <a:tailEnd/>
            </a:ln>
            <a:effectLst/>
          </p:spPr>
          <p:txBody>
            <a:bodyPr wrap="none" anchor="ctr">
              <a:prstTxWarp prst="textNoShape">
                <a:avLst/>
              </a:prstTxWarp>
            </a:bodyPr>
            <a:lstStyle/>
            <a:p>
              <a:pPr algn="ctr"/>
              <a:r>
                <a:rPr lang="en-US" sz="1200" dirty="0">
                  <a:latin typeface="+mj-lt"/>
                </a:rPr>
                <a:t>WG</a:t>
              </a:r>
            </a:p>
          </p:txBody>
        </p:sp>
        <p:sp>
          <p:nvSpPr>
            <p:cNvPr id="525373" name="Rectangle 61"/>
            <p:cNvSpPr>
              <a:spLocks noChangeArrowheads="1"/>
            </p:cNvSpPr>
            <p:nvPr/>
          </p:nvSpPr>
          <p:spPr bwMode="auto">
            <a:xfrm>
              <a:off x="3456" y="3042"/>
              <a:ext cx="354" cy="175"/>
            </a:xfrm>
            <a:prstGeom prst="rect">
              <a:avLst/>
            </a:prstGeom>
            <a:solidFill>
              <a:srgbClr val="C0C0C0"/>
            </a:solidFill>
            <a:ln w="9525">
              <a:noFill/>
              <a:miter lim="800000"/>
              <a:headEnd/>
              <a:tailEnd/>
            </a:ln>
            <a:effectLst/>
          </p:spPr>
          <p:txBody>
            <a:bodyPr wrap="none" anchor="ctr">
              <a:prstTxWarp prst="textNoShape">
                <a:avLst/>
              </a:prstTxWarp>
            </a:bodyPr>
            <a:lstStyle/>
            <a:p>
              <a:pPr algn="ctr"/>
              <a:r>
                <a:rPr lang="en-US" sz="1200" dirty="0">
                  <a:latin typeface="+mj-lt"/>
                </a:rPr>
                <a:t>WG</a:t>
              </a:r>
            </a:p>
          </p:txBody>
        </p:sp>
        <p:sp>
          <p:nvSpPr>
            <p:cNvPr id="525374" name="Rectangle 62"/>
            <p:cNvSpPr>
              <a:spLocks noChangeArrowheads="1"/>
            </p:cNvSpPr>
            <p:nvPr/>
          </p:nvSpPr>
          <p:spPr bwMode="auto">
            <a:xfrm>
              <a:off x="3456" y="3234"/>
              <a:ext cx="354" cy="175"/>
            </a:xfrm>
            <a:prstGeom prst="rect">
              <a:avLst/>
            </a:prstGeom>
            <a:solidFill>
              <a:srgbClr val="C0C0C0"/>
            </a:solidFill>
            <a:ln w="9525">
              <a:noFill/>
              <a:miter lim="800000"/>
              <a:headEnd/>
              <a:tailEnd/>
            </a:ln>
            <a:effectLst/>
          </p:spPr>
          <p:txBody>
            <a:bodyPr wrap="none" anchor="ctr">
              <a:prstTxWarp prst="textNoShape">
                <a:avLst/>
              </a:prstTxWarp>
            </a:bodyPr>
            <a:lstStyle/>
            <a:p>
              <a:pPr algn="ctr"/>
              <a:r>
                <a:rPr lang="en-US" sz="1200" dirty="0">
                  <a:latin typeface="+mj-lt"/>
                </a:rPr>
                <a:t>WG</a:t>
              </a:r>
            </a:p>
          </p:txBody>
        </p:sp>
        <p:sp>
          <p:nvSpPr>
            <p:cNvPr id="525400" name="Rectangle 88"/>
            <p:cNvSpPr>
              <a:spLocks noChangeArrowheads="1"/>
            </p:cNvSpPr>
            <p:nvPr/>
          </p:nvSpPr>
          <p:spPr bwMode="auto">
            <a:xfrm>
              <a:off x="5490" y="1679"/>
              <a:ext cx="354" cy="175"/>
            </a:xfrm>
            <a:prstGeom prst="rect">
              <a:avLst/>
            </a:prstGeom>
            <a:solidFill>
              <a:srgbClr val="C0C0C0"/>
            </a:solidFill>
            <a:ln w="9525">
              <a:noFill/>
              <a:miter lim="800000"/>
              <a:headEnd/>
              <a:tailEnd/>
            </a:ln>
            <a:effectLst/>
          </p:spPr>
          <p:txBody>
            <a:bodyPr wrap="none" anchor="ctr">
              <a:prstTxWarp prst="textNoShape">
                <a:avLst/>
              </a:prstTxWarp>
            </a:bodyPr>
            <a:lstStyle/>
            <a:p>
              <a:pPr algn="ctr"/>
              <a:r>
                <a:rPr lang="en-US" sz="1200" dirty="0">
                  <a:latin typeface="+mj-lt"/>
                </a:rPr>
                <a:t>WG</a:t>
              </a:r>
            </a:p>
          </p:txBody>
        </p:sp>
        <p:sp>
          <p:nvSpPr>
            <p:cNvPr id="525401" name="Rectangle 89"/>
            <p:cNvSpPr>
              <a:spLocks noChangeArrowheads="1"/>
            </p:cNvSpPr>
            <p:nvPr/>
          </p:nvSpPr>
          <p:spPr bwMode="auto">
            <a:xfrm>
              <a:off x="5490" y="1290"/>
              <a:ext cx="354" cy="175"/>
            </a:xfrm>
            <a:prstGeom prst="rect">
              <a:avLst/>
            </a:prstGeom>
            <a:solidFill>
              <a:srgbClr val="C0C0C0"/>
            </a:solidFill>
            <a:ln w="9525">
              <a:noFill/>
              <a:miter lim="800000"/>
              <a:headEnd/>
              <a:tailEnd/>
            </a:ln>
            <a:effectLst/>
          </p:spPr>
          <p:txBody>
            <a:bodyPr wrap="none" anchor="ctr">
              <a:prstTxWarp prst="textNoShape">
                <a:avLst/>
              </a:prstTxWarp>
            </a:bodyPr>
            <a:lstStyle/>
            <a:p>
              <a:pPr algn="ctr"/>
              <a:r>
                <a:rPr lang="en-US" sz="1200" dirty="0">
                  <a:latin typeface="+mj-lt"/>
                </a:rPr>
                <a:t>WG</a:t>
              </a:r>
            </a:p>
          </p:txBody>
        </p:sp>
        <p:sp>
          <p:nvSpPr>
            <p:cNvPr id="525402" name="Rectangle 90"/>
            <p:cNvSpPr>
              <a:spLocks noChangeArrowheads="1"/>
            </p:cNvSpPr>
            <p:nvPr/>
          </p:nvSpPr>
          <p:spPr bwMode="auto">
            <a:xfrm>
              <a:off x="5490" y="1488"/>
              <a:ext cx="354" cy="175"/>
            </a:xfrm>
            <a:prstGeom prst="rect">
              <a:avLst/>
            </a:prstGeom>
            <a:solidFill>
              <a:srgbClr val="C0C0C0"/>
            </a:solidFill>
            <a:ln w="9525">
              <a:noFill/>
              <a:miter lim="800000"/>
              <a:headEnd/>
              <a:tailEnd/>
            </a:ln>
            <a:effectLst/>
          </p:spPr>
          <p:txBody>
            <a:bodyPr wrap="none" anchor="ctr">
              <a:prstTxWarp prst="textNoShape">
                <a:avLst/>
              </a:prstTxWarp>
            </a:bodyPr>
            <a:lstStyle/>
            <a:p>
              <a:pPr algn="ctr"/>
              <a:r>
                <a:rPr lang="en-US" sz="1200" dirty="0">
                  <a:latin typeface="+mj-lt"/>
                </a:rPr>
                <a:t>WG</a:t>
              </a:r>
            </a:p>
          </p:txBody>
        </p:sp>
        <p:sp>
          <p:nvSpPr>
            <p:cNvPr id="525403" name="Rectangle 91"/>
            <p:cNvSpPr>
              <a:spLocks noChangeArrowheads="1"/>
            </p:cNvSpPr>
            <p:nvPr/>
          </p:nvSpPr>
          <p:spPr bwMode="auto">
            <a:xfrm>
              <a:off x="5490" y="2261"/>
              <a:ext cx="354" cy="175"/>
            </a:xfrm>
            <a:prstGeom prst="rect">
              <a:avLst/>
            </a:prstGeom>
            <a:solidFill>
              <a:srgbClr val="C0C0C0"/>
            </a:solidFill>
            <a:ln w="9525">
              <a:noFill/>
              <a:miter lim="800000"/>
              <a:headEnd/>
              <a:tailEnd/>
            </a:ln>
            <a:effectLst/>
          </p:spPr>
          <p:txBody>
            <a:bodyPr wrap="none" anchor="ctr">
              <a:prstTxWarp prst="textNoShape">
                <a:avLst/>
              </a:prstTxWarp>
            </a:bodyPr>
            <a:lstStyle/>
            <a:p>
              <a:pPr algn="ctr"/>
              <a:r>
                <a:rPr lang="en-US" sz="1200" dirty="0">
                  <a:latin typeface="+mj-lt"/>
                </a:rPr>
                <a:t>WG</a:t>
              </a:r>
            </a:p>
          </p:txBody>
        </p:sp>
        <p:sp>
          <p:nvSpPr>
            <p:cNvPr id="525404" name="Rectangle 92"/>
            <p:cNvSpPr>
              <a:spLocks noChangeArrowheads="1"/>
            </p:cNvSpPr>
            <p:nvPr/>
          </p:nvSpPr>
          <p:spPr bwMode="auto">
            <a:xfrm>
              <a:off x="5490" y="1872"/>
              <a:ext cx="354" cy="175"/>
            </a:xfrm>
            <a:prstGeom prst="rect">
              <a:avLst/>
            </a:prstGeom>
            <a:solidFill>
              <a:srgbClr val="C0C0C0"/>
            </a:solidFill>
            <a:ln w="9525">
              <a:noFill/>
              <a:miter lim="800000"/>
              <a:headEnd/>
              <a:tailEnd/>
            </a:ln>
            <a:effectLst/>
          </p:spPr>
          <p:txBody>
            <a:bodyPr wrap="none" anchor="ctr">
              <a:prstTxWarp prst="textNoShape">
                <a:avLst/>
              </a:prstTxWarp>
            </a:bodyPr>
            <a:lstStyle/>
            <a:p>
              <a:pPr algn="ctr"/>
              <a:r>
                <a:rPr lang="en-US" sz="1200" dirty="0">
                  <a:latin typeface="+mj-lt"/>
                </a:rPr>
                <a:t>WG</a:t>
              </a:r>
            </a:p>
          </p:txBody>
        </p:sp>
        <p:sp>
          <p:nvSpPr>
            <p:cNvPr id="525405" name="Rectangle 93"/>
            <p:cNvSpPr>
              <a:spLocks noChangeArrowheads="1"/>
            </p:cNvSpPr>
            <p:nvPr/>
          </p:nvSpPr>
          <p:spPr bwMode="auto">
            <a:xfrm>
              <a:off x="5490" y="2070"/>
              <a:ext cx="354" cy="175"/>
            </a:xfrm>
            <a:prstGeom prst="rect">
              <a:avLst/>
            </a:prstGeom>
            <a:solidFill>
              <a:srgbClr val="C0C0C0"/>
            </a:solidFill>
            <a:ln w="9525">
              <a:noFill/>
              <a:miter lim="800000"/>
              <a:headEnd/>
              <a:tailEnd/>
            </a:ln>
            <a:effectLst/>
          </p:spPr>
          <p:txBody>
            <a:bodyPr wrap="none" anchor="ctr">
              <a:prstTxWarp prst="textNoShape">
                <a:avLst/>
              </a:prstTxWarp>
            </a:bodyPr>
            <a:lstStyle/>
            <a:p>
              <a:pPr algn="ctr"/>
              <a:r>
                <a:rPr lang="en-US" sz="1200" dirty="0">
                  <a:latin typeface="+mj-lt"/>
                </a:rPr>
                <a:t>WG</a:t>
              </a:r>
            </a:p>
          </p:txBody>
        </p:sp>
        <p:sp>
          <p:nvSpPr>
            <p:cNvPr id="525406" name="Rectangle 94"/>
            <p:cNvSpPr>
              <a:spLocks noChangeArrowheads="1"/>
            </p:cNvSpPr>
            <p:nvPr/>
          </p:nvSpPr>
          <p:spPr bwMode="auto">
            <a:xfrm>
              <a:off x="5490" y="2843"/>
              <a:ext cx="354" cy="175"/>
            </a:xfrm>
            <a:prstGeom prst="rect">
              <a:avLst/>
            </a:prstGeom>
            <a:solidFill>
              <a:srgbClr val="C0C0C0"/>
            </a:solidFill>
            <a:ln w="9525">
              <a:noFill/>
              <a:miter lim="800000"/>
              <a:headEnd/>
              <a:tailEnd/>
            </a:ln>
            <a:effectLst/>
          </p:spPr>
          <p:txBody>
            <a:bodyPr wrap="none" anchor="ctr">
              <a:prstTxWarp prst="textNoShape">
                <a:avLst/>
              </a:prstTxWarp>
            </a:bodyPr>
            <a:lstStyle/>
            <a:p>
              <a:pPr algn="ctr"/>
              <a:r>
                <a:rPr lang="en-US" sz="1200" dirty="0">
                  <a:latin typeface="+mj-lt"/>
                </a:rPr>
                <a:t>WG</a:t>
              </a:r>
            </a:p>
          </p:txBody>
        </p:sp>
        <p:sp>
          <p:nvSpPr>
            <p:cNvPr id="525407" name="Rectangle 95"/>
            <p:cNvSpPr>
              <a:spLocks noChangeArrowheads="1"/>
            </p:cNvSpPr>
            <p:nvPr/>
          </p:nvSpPr>
          <p:spPr bwMode="auto">
            <a:xfrm>
              <a:off x="5490" y="2454"/>
              <a:ext cx="354" cy="175"/>
            </a:xfrm>
            <a:prstGeom prst="rect">
              <a:avLst/>
            </a:prstGeom>
            <a:solidFill>
              <a:srgbClr val="C0C0C0"/>
            </a:solidFill>
            <a:ln w="9525">
              <a:noFill/>
              <a:miter lim="800000"/>
              <a:headEnd/>
              <a:tailEnd/>
            </a:ln>
            <a:effectLst/>
          </p:spPr>
          <p:txBody>
            <a:bodyPr wrap="none" anchor="ctr">
              <a:prstTxWarp prst="textNoShape">
                <a:avLst/>
              </a:prstTxWarp>
            </a:bodyPr>
            <a:lstStyle/>
            <a:p>
              <a:pPr algn="ctr"/>
              <a:r>
                <a:rPr lang="en-US" sz="1200" dirty="0">
                  <a:latin typeface="+mj-lt"/>
                </a:rPr>
                <a:t>WG</a:t>
              </a:r>
            </a:p>
          </p:txBody>
        </p:sp>
        <p:sp>
          <p:nvSpPr>
            <p:cNvPr id="525408" name="Rectangle 96"/>
            <p:cNvSpPr>
              <a:spLocks noChangeArrowheads="1"/>
            </p:cNvSpPr>
            <p:nvPr/>
          </p:nvSpPr>
          <p:spPr bwMode="auto">
            <a:xfrm>
              <a:off x="5490" y="2652"/>
              <a:ext cx="354" cy="175"/>
            </a:xfrm>
            <a:prstGeom prst="rect">
              <a:avLst/>
            </a:prstGeom>
            <a:solidFill>
              <a:srgbClr val="C0C0C0"/>
            </a:solidFill>
            <a:ln w="9525">
              <a:noFill/>
              <a:miter lim="800000"/>
              <a:headEnd/>
              <a:tailEnd/>
            </a:ln>
            <a:effectLst/>
          </p:spPr>
          <p:txBody>
            <a:bodyPr wrap="none" anchor="ctr">
              <a:prstTxWarp prst="textNoShape">
                <a:avLst/>
              </a:prstTxWarp>
            </a:bodyPr>
            <a:lstStyle/>
            <a:p>
              <a:pPr algn="ctr"/>
              <a:r>
                <a:rPr lang="en-US" sz="1200" dirty="0">
                  <a:latin typeface="+mj-lt"/>
                </a:rPr>
                <a:t>WG</a:t>
              </a:r>
            </a:p>
          </p:txBody>
        </p:sp>
        <p:sp>
          <p:nvSpPr>
            <p:cNvPr id="525409" name="Rectangle 97"/>
            <p:cNvSpPr>
              <a:spLocks noChangeArrowheads="1"/>
            </p:cNvSpPr>
            <p:nvPr/>
          </p:nvSpPr>
          <p:spPr bwMode="auto">
            <a:xfrm>
              <a:off x="5490" y="3419"/>
              <a:ext cx="354" cy="175"/>
            </a:xfrm>
            <a:prstGeom prst="rect">
              <a:avLst/>
            </a:prstGeom>
            <a:solidFill>
              <a:srgbClr val="C0C0C0"/>
            </a:solidFill>
            <a:ln w="9525">
              <a:noFill/>
              <a:miter lim="800000"/>
              <a:headEnd/>
              <a:tailEnd/>
            </a:ln>
            <a:effectLst/>
          </p:spPr>
          <p:txBody>
            <a:bodyPr wrap="none" anchor="ctr">
              <a:prstTxWarp prst="textNoShape">
                <a:avLst/>
              </a:prstTxWarp>
            </a:bodyPr>
            <a:lstStyle/>
            <a:p>
              <a:pPr algn="ctr"/>
              <a:r>
                <a:rPr lang="en-US" sz="1200" dirty="0">
                  <a:latin typeface="+mj-lt"/>
                </a:rPr>
                <a:t>WG</a:t>
              </a:r>
            </a:p>
          </p:txBody>
        </p:sp>
        <p:sp>
          <p:nvSpPr>
            <p:cNvPr id="525410" name="Rectangle 98"/>
            <p:cNvSpPr>
              <a:spLocks noChangeArrowheads="1"/>
            </p:cNvSpPr>
            <p:nvPr/>
          </p:nvSpPr>
          <p:spPr bwMode="auto">
            <a:xfrm>
              <a:off x="5490" y="3036"/>
              <a:ext cx="354" cy="175"/>
            </a:xfrm>
            <a:prstGeom prst="rect">
              <a:avLst/>
            </a:prstGeom>
            <a:solidFill>
              <a:srgbClr val="C0C0C0"/>
            </a:solidFill>
            <a:ln w="9525">
              <a:noFill/>
              <a:miter lim="800000"/>
              <a:headEnd/>
              <a:tailEnd/>
            </a:ln>
            <a:effectLst/>
          </p:spPr>
          <p:txBody>
            <a:bodyPr wrap="none" anchor="ctr">
              <a:prstTxWarp prst="textNoShape">
                <a:avLst/>
              </a:prstTxWarp>
            </a:bodyPr>
            <a:lstStyle/>
            <a:p>
              <a:pPr algn="ctr"/>
              <a:r>
                <a:rPr lang="en-US" sz="1200" dirty="0">
                  <a:latin typeface="+mj-lt"/>
                </a:rPr>
                <a:t>WG</a:t>
              </a:r>
            </a:p>
          </p:txBody>
        </p:sp>
        <p:sp>
          <p:nvSpPr>
            <p:cNvPr id="525411" name="Rectangle 99"/>
            <p:cNvSpPr>
              <a:spLocks noChangeArrowheads="1"/>
            </p:cNvSpPr>
            <p:nvPr/>
          </p:nvSpPr>
          <p:spPr bwMode="auto">
            <a:xfrm>
              <a:off x="5490" y="3228"/>
              <a:ext cx="354" cy="175"/>
            </a:xfrm>
            <a:prstGeom prst="rect">
              <a:avLst/>
            </a:prstGeom>
            <a:solidFill>
              <a:srgbClr val="C0C0C0"/>
            </a:solidFill>
            <a:ln w="9525">
              <a:noFill/>
              <a:miter lim="800000"/>
              <a:headEnd/>
              <a:tailEnd/>
            </a:ln>
            <a:effectLst/>
          </p:spPr>
          <p:txBody>
            <a:bodyPr wrap="none" anchor="ctr">
              <a:prstTxWarp prst="textNoShape">
                <a:avLst/>
              </a:prstTxWarp>
            </a:bodyPr>
            <a:lstStyle/>
            <a:p>
              <a:pPr algn="ctr"/>
              <a:r>
                <a:rPr lang="en-US" sz="1200" dirty="0">
                  <a:latin typeface="+mj-lt"/>
                </a:rPr>
                <a:t>WG</a:t>
              </a:r>
            </a:p>
          </p:txBody>
        </p:sp>
      </p:grpSp>
    </p:spTree>
    <p:extLst>
      <p:ext uri="{BB962C8B-B14F-4D97-AF65-F5344CB8AC3E}">
        <p14:creationId xmlns:p14="http://schemas.microsoft.com/office/powerpoint/2010/main" val="171731105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Interfaces: Transportation</a:t>
            </a:r>
            <a:endParaRPr lang="en-US" dirty="0"/>
          </a:p>
        </p:txBody>
      </p:sp>
      <p:pic>
        <p:nvPicPr>
          <p:cNvPr id="4" name="Picture 3"/>
          <p:cNvPicPr>
            <a:picLocks noChangeAspect="1"/>
          </p:cNvPicPr>
          <p:nvPr/>
        </p:nvPicPr>
        <p:blipFill>
          <a:blip r:embed="rId2"/>
          <a:stretch>
            <a:fillRect/>
          </a:stretch>
        </p:blipFill>
        <p:spPr>
          <a:xfrm>
            <a:off x="3124200" y="2590800"/>
            <a:ext cx="2667000" cy="1998472"/>
          </a:xfrm>
          <a:prstGeom prst="rect">
            <a:avLst/>
          </a:prstGeom>
        </p:spPr>
      </p:pic>
      <p:sp>
        <p:nvSpPr>
          <p:cNvPr id="5" name="TextBox 4"/>
          <p:cNvSpPr txBox="1"/>
          <p:nvPr/>
        </p:nvSpPr>
        <p:spPr>
          <a:xfrm>
            <a:off x="3733800" y="4572000"/>
            <a:ext cx="1042060" cy="646331"/>
          </a:xfrm>
          <a:prstGeom prst="rect">
            <a:avLst/>
          </a:prstGeom>
          <a:noFill/>
        </p:spPr>
        <p:txBody>
          <a:bodyPr wrap="none" rtlCol="0">
            <a:spAutoFit/>
          </a:bodyPr>
          <a:lstStyle/>
          <a:p>
            <a:r>
              <a:rPr lang="en-US" sz="1800" dirty="0" smtClean="0">
                <a:solidFill>
                  <a:srgbClr val="073E87"/>
                </a:solidFill>
              </a:rPr>
              <a:t>1435 mm</a:t>
            </a:r>
          </a:p>
          <a:p>
            <a:r>
              <a:rPr lang="en-US" dirty="0" smtClean="0">
                <a:solidFill>
                  <a:srgbClr val="073E87"/>
                </a:solidFill>
              </a:rPr>
              <a:t>4’ 8.5”</a:t>
            </a:r>
            <a:endParaRPr lang="en-US" sz="1800" dirty="0">
              <a:solidFill>
                <a:srgbClr val="073E87"/>
              </a:solidFill>
            </a:endParaRPr>
          </a:p>
        </p:txBody>
      </p:sp>
      <p:sp>
        <p:nvSpPr>
          <p:cNvPr id="6" name="TextBox 5"/>
          <p:cNvSpPr txBox="1"/>
          <p:nvPr/>
        </p:nvSpPr>
        <p:spPr>
          <a:xfrm>
            <a:off x="5502552" y="4667071"/>
            <a:ext cx="3184248" cy="1200329"/>
          </a:xfrm>
          <a:prstGeom prst="rect">
            <a:avLst/>
          </a:prstGeom>
          <a:noFill/>
        </p:spPr>
        <p:txBody>
          <a:bodyPr wrap="none" rtlCol="0">
            <a:spAutoFit/>
          </a:bodyPr>
          <a:lstStyle/>
          <a:p>
            <a:r>
              <a:rPr lang="en-US" sz="1800" dirty="0" smtClean="0">
                <a:solidFill>
                  <a:srgbClr val="073E87"/>
                </a:solidFill>
              </a:rPr>
              <a:t>1830 (Stephenson)</a:t>
            </a:r>
          </a:p>
          <a:p>
            <a:r>
              <a:rPr lang="en-US" sz="1800" dirty="0" smtClean="0">
                <a:solidFill>
                  <a:srgbClr val="073E87"/>
                </a:solidFill>
              </a:rPr>
              <a:t>1846 UK Gauge Act</a:t>
            </a:r>
          </a:p>
          <a:p>
            <a:r>
              <a:rPr lang="en-US" dirty="0" smtClean="0">
                <a:solidFill>
                  <a:srgbClr val="073E87"/>
                </a:solidFill>
              </a:rPr>
              <a:t>1864 Transcontinental Railroad</a:t>
            </a:r>
            <a:endParaRPr lang="en-US" sz="1800" dirty="0" smtClean="0">
              <a:solidFill>
                <a:srgbClr val="073E87"/>
              </a:solidFill>
            </a:endParaRPr>
          </a:p>
          <a:p>
            <a:r>
              <a:rPr lang="en-US" dirty="0" smtClean="0">
                <a:solidFill>
                  <a:srgbClr val="073E87"/>
                </a:solidFill>
              </a:rPr>
              <a:t>1886 US standard</a:t>
            </a:r>
            <a:endParaRPr lang="en-US" sz="1800" dirty="0">
              <a:solidFill>
                <a:srgbClr val="073E87"/>
              </a:solidFill>
            </a:endParaRPr>
          </a:p>
        </p:txBody>
      </p:sp>
      <p:pic>
        <p:nvPicPr>
          <p:cNvPr id="7" name="Picture 6"/>
          <p:cNvPicPr>
            <a:picLocks noChangeAspect="1"/>
          </p:cNvPicPr>
          <p:nvPr/>
        </p:nvPicPr>
        <p:blipFill>
          <a:blip r:embed="rId3"/>
          <a:stretch>
            <a:fillRect/>
          </a:stretch>
        </p:blipFill>
        <p:spPr>
          <a:xfrm>
            <a:off x="228600" y="1371600"/>
            <a:ext cx="1143000" cy="923964"/>
          </a:xfrm>
          <a:prstGeom prst="rect">
            <a:avLst/>
          </a:prstGeom>
        </p:spPr>
      </p:pic>
      <p:pic>
        <p:nvPicPr>
          <p:cNvPr id="8" name="Picture 7"/>
          <p:cNvPicPr>
            <a:picLocks noChangeAspect="1"/>
          </p:cNvPicPr>
          <p:nvPr/>
        </p:nvPicPr>
        <p:blipFill>
          <a:blip r:embed="rId4"/>
          <a:stretch>
            <a:fillRect/>
          </a:stretch>
        </p:blipFill>
        <p:spPr>
          <a:xfrm>
            <a:off x="2057400" y="1417780"/>
            <a:ext cx="1295400" cy="864680"/>
          </a:xfrm>
          <a:prstGeom prst="rect">
            <a:avLst/>
          </a:prstGeom>
        </p:spPr>
      </p:pic>
      <p:cxnSp>
        <p:nvCxnSpPr>
          <p:cNvPr id="9" name="Straight Arrow Connector 8"/>
          <p:cNvCxnSpPr>
            <a:stCxn id="7" idx="3"/>
            <a:endCxn id="8" idx="1"/>
          </p:cNvCxnSpPr>
          <p:nvPr/>
        </p:nvCxnSpPr>
        <p:spPr bwMode="auto">
          <a:xfrm>
            <a:off x="1371600" y="1833582"/>
            <a:ext cx="685800" cy="16538"/>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pic>
        <p:nvPicPr>
          <p:cNvPr id="13" name="Picture 12"/>
          <p:cNvPicPr>
            <a:picLocks noChangeAspect="1"/>
          </p:cNvPicPr>
          <p:nvPr/>
        </p:nvPicPr>
        <p:blipFill>
          <a:blip r:embed="rId5"/>
          <a:stretch>
            <a:fillRect/>
          </a:stretch>
        </p:blipFill>
        <p:spPr>
          <a:xfrm>
            <a:off x="3733800" y="5715000"/>
            <a:ext cx="1143000" cy="914400"/>
          </a:xfrm>
          <a:prstGeom prst="rect">
            <a:avLst/>
          </a:prstGeom>
        </p:spPr>
      </p:pic>
      <p:sp>
        <p:nvSpPr>
          <p:cNvPr id="14" name="TextBox 13"/>
          <p:cNvSpPr txBox="1"/>
          <p:nvPr/>
        </p:nvSpPr>
        <p:spPr>
          <a:xfrm>
            <a:off x="4876800" y="5867400"/>
            <a:ext cx="469850" cy="461665"/>
          </a:xfrm>
          <a:prstGeom prst="rect">
            <a:avLst/>
          </a:prstGeom>
          <a:noFill/>
        </p:spPr>
        <p:txBody>
          <a:bodyPr wrap="none" rtlCol="0">
            <a:spAutoFit/>
          </a:bodyPr>
          <a:lstStyle/>
          <a:p>
            <a:r>
              <a:rPr lang="en-US" sz="1600" dirty="0" smtClean="0"/>
              <a:t>12</a:t>
            </a:r>
            <a:r>
              <a:rPr lang="en-US" dirty="0" smtClean="0"/>
              <a:t>’</a:t>
            </a:r>
            <a:endParaRPr lang="en-US" dirty="0"/>
          </a:p>
        </p:txBody>
      </p:sp>
      <p:sp>
        <p:nvSpPr>
          <p:cNvPr id="15" name="TextBox 14"/>
          <p:cNvSpPr txBox="1"/>
          <p:nvPr/>
        </p:nvSpPr>
        <p:spPr>
          <a:xfrm>
            <a:off x="5943600" y="2819400"/>
            <a:ext cx="3048000" cy="646331"/>
          </a:xfrm>
          <a:prstGeom prst="rect">
            <a:avLst/>
          </a:prstGeom>
          <a:noFill/>
        </p:spPr>
        <p:txBody>
          <a:bodyPr wrap="square" rtlCol="0">
            <a:spAutoFit/>
          </a:bodyPr>
          <a:lstStyle/>
          <a:p>
            <a:r>
              <a:rPr lang="en-US" dirty="0" smtClean="0">
                <a:solidFill>
                  <a:srgbClr val="073E87"/>
                </a:solidFill>
              </a:rPr>
              <a:t>About 60% of world railroad mileage</a:t>
            </a:r>
            <a:endParaRPr lang="en-US" dirty="0">
              <a:solidFill>
                <a:srgbClr val="073E87"/>
              </a:solidFill>
            </a:endParaRPr>
          </a:p>
        </p:txBody>
      </p:sp>
    </p:spTree>
    <p:extLst>
      <p:ext uri="{BB962C8B-B14F-4D97-AF65-F5344CB8AC3E}">
        <p14:creationId xmlns:p14="http://schemas.microsoft.com/office/powerpoint/2010/main" val="17089915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IETF WGs with regulatory impact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885017601"/>
              </p:ext>
            </p:extLst>
          </p:nvPr>
        </p:nvGraphicFramePr>
        <p:xfrm>
          <a:off x="457200" y="1613217"/>
          <a:ext cx="8040204" cy="4988560"/>
        </p:xfrm>
        <a:graphic>
          <a:graphicData uri="http://schemas.openxmlformats.org/drawingml/2006/table">
            <a:tbl>
              <a:tblPr firstRow="1" bandRow="1">
                <a:tableStyleId>{284E427A-3D55-4303-BF80-6455036E1DE7}</a:tableStyleId>
              </a:tblPr>
              <a:tblGrid>
                <a:gridCol w="4560710"/>
                <a:gridCol w="3479494"/>
              </a:tblGrid>
              <a:tr h="370840">
                <a:tc>
                  <a:txBody>
                    <a:bodyPr/>
                    <a:lstStyle/>
                    <a:p>
                      <a:r>
                        <a:rPr lang="en-US" dirty="0" smtClean="0"/>
                        <a:t>Regulatory</a:t>
                      </a:r>
                      <a:r>
                        <a:rPr lang="en-US" baseline="0" dirty="0" smtClean="0"/>
                        <a:t> issue</a:t>
                      </a:r>
                      <a:endParaRPr lang="en-US" dirty="0"/>
                    </a:p>
                  </a:txBody>
                  <a:tcPr/>
                </a:tc>
                <a:tc>
                  <a:txBody>
                    <a:bodyPr/>
                    <a:lstStyle/>
                    <a:p>
                      <a:r>
                        <a:rPr lang="en-US" dirty="0" smtClean="0"/>
                        <a:t>Area or WGs</a:t>
                      </a:r>
                      <a:endParaRPr lang="en-US" dirty="0"/>
                    </a:p>
                  </a:txBody>
                  <a:tcPr/>
                </a:tc>
              </a:tr>
              <a:tr h="370840">
                <a:tc>
                  <a:txBody>
                    <a:bodyPr/>
                    <a:lstStyle/>
                    <a:p>
                      <a:r>
                        <a:rPr lang="en-US" dirty="0" smtClean="0"/>
                        <a:t>Emergency calling</a:t>
                      </a:r>
                      <a:endParaRPr lang="en-US" dirty="0"/>
                    </a:p>
                  </a:txBody>
                  <a:tcPr/>
                </a:tc>
                <a:tc>
                  <a:txBody>
                    <a:bodyPr/>
                    <a:lstStyle/>
                    <a:p>
                      <a:r>
                        <a:rPr lang="en-US" dirty="0" smtClean="0"/>
                        <a:t>ECRIT, GEOPRIV</a:t>
                      </a:r>
                      <a:endParaRPr lang="en-US" dirty="0"/>
                    </a:p>
                  </a:txBody>
                  <a:tcPr/>
                </a:tc>
              </a:tr>
              <a:tr h="370840">
                <a:tc>
                  <a:txBody>
                    <a:bodyPr/>
                    <a:lstStyle/>
                    <a:p>
                      <a:r>
                        <a:rPr lang="en-US" dirty="0" smtClean="0"/>
                        <a:t>Emergency alerting</a:t>
                      </a:r>
                      <a:endParaRPr lang="en-US" dirty="0"/>
                    </a:p>
                  </a:txBody>
                  <a:tcPr/>
                </a:tc>
                <a:tc>
                  <a:txBody>
                    <a:bodyPr/>
                    <a:lstStyle/>
                    <a:p>
                      <a:r>
                        <a:rPr lang="en-US" dirty="0" smtClean="0"/>
                        <a:t>ATOCA</a:t>
                      </a:r>
                      <a:endParaRPr lang="en-US" dirty="0"/>
                    </a:p>
                  </a:txBody>
                  <a:tcPr/>
                </a:tc>
              </a:tr>
              <a:tr h="370840">
                <a:tc>
                  <a:txBody>
                    <a:bodyPr/>
                    <a:lstStyle/>
                    <a:p>
                      <a:r>
                        <a:rPr lang="en-US" dirty="0" smtClean="0"/>
                        <a:t>Universal service/</a:t>
                      </a:r>
                      <a:r>
                        <a:rPr lang="en-US" dirty="0" err="1" smtClean="0"/>
                        <a:t>intercarrier</a:t>
                      </a:r>
                      <a:r>
                        <a:rPr lang="en-US" baseline="0" dirty="0" smtClean="0"/>
                        <a:t> compensation</a:t>
                      </a:r>
                      <a:endParaRPr lang="en-US" dirty="0"/>
                    </a:p>
                  </a:txBody>
                  <a:tcPr/>
                </a:tc>
                <a:tc>
                  <a:txBody>
                    <a:bodyPr/>
                    <a:lstStyle/>
                    <a:p>
                      <a:r>
                        <a:rPr lang="en-US" dirty="0" smtClean="0"/>
                        <a:t>RAI</a:t>
                      </a:r>
                      <a:endParaRPr lang="en-US" dirty="0"/>
                    </a:p>
                  </a:txBody>
                  <a:tcPr/>
                </a:tc>
              </a:tr>
              <a:tr h="370840">
                <a:tc>
                  <a:txBody>
                    <a:bodyPr/>
                    <a:lstStyle/>
                    <a:p>
                      <a:r>
                        <a:rPr lang="en-US" dirty="0" smtClean="0"/>
                        <a:t>VoIP (numbering,</a:t>
                      </a:r>
                      <a:r>
                        <a:rPr lang="en-US" baseline="0" dirty="0" smtClean="0"/>
                        <a:t> caller ID spoofing)</a:t>
                      </a:r>
                      <a:endParaRPr lang="en-US" dirty="0"/>
                    </a:p>
                  </a:txBody>
                  <a:tcPr/>
                </a:tc>
                <a:tc>
                  <a:txBody>
                    <a:bodyPr/>
                    <a:lstStyle/>
                    <a:p>
                      <a:r>
                        <a:rPr lang="en-US" dirty="0" smtClean="0"/>
                        <a:t>TERQ,</a:t>
                      </a:r>
                      <a:r>
                        <a:rPr lang="en-US" baseline="0" dirty="0" smtClean="0"/>
                        <a:t> STIR</a:t>
                      </a:r>
                      <a:endParaRPr lang="en-US" dirty="0"/>
                    </a:p>
                  </a:txBody>
                  <a:tcPr/>
                </a:tc>
              </a:tr>
              <a:tr h="370840">
                <a:tc>
                  <a:txBody>
                    <a:bodyPr/>
                    <a:lstStyle/>
                    <a:p>
                      <a:r>
                        <a:rPr lang="en-US" dirty="0" smtClean="0"/>
                        <a:t>PSTN</a:t>
                      </a:r>
                      <a:r>
                        <a:rPr lang="en-US" baseline="0" dirty="0" smtClean="0"/>
                        <a:t> transition</a:t>
                      </a:r>
                      <a:endParaRPr lang="en-US" dirty="0"/>
                    </a:p>
                  </a:txBody>
                  <a:tcPr/>
                </a:tc>
                <a:tc>
                  <a:txBody>
                    <a:bodyPr/>
                    <a:lstStyle/>
                    <a:p>
                      <a:r>
                        <a:rPr lang="en-US" dirty="0" smtClean="0"/>
                        <a:t>RAI</a:t>
                      </a:r>
                      <a:endParaRPr lang="en-US" dirty="0"/>
                    </a:p>
                  </a:txBody>
                  <a:tcPr/>
                </a:tc>
              </a:tr>
              <a:tr h="370840">
                <a:tc>
                  <a:txBody>
                    <a:bodyPr/>
                    <a:lstStyle/>
                    <a:p>
                      <a:r>
                        <a:rPr lang="en-US" dirty="0" smtClean="0"/>
                        <a:t>Accessibility, video relay</a:t>
                      </a:r>
                      <a:r>
                        <a:rPr lang="en-US" baseline="0" dirty="0" smtClean="0"/>
                        <a:t> services</a:t>
                      </a:r>
                      <a:endParaRPr lang="en-US" dirty="0"/>
                    </a:p>
                  </a:txBody>
                  <a:tcPr/>
                </a:tc>
                <a:tc>
                  <a:txBody>
                    <a:bodyPr/>
                    <a:lstStyle/>
                    <a:p>
                      <a:r>
                        <a:rPr lang="en-US" dirty="0" smtClean="0"/>
                        <a:t>RAI</a:t>
                      </a:r>
                      <a:endParaRPr lang="en-US" dirty="0"/>
                    </a:p>
                  </a:txBody>
                  <a:tcPr/>
                </a:tc>
              </a:tr>
              <a:tr h="370840">
                <a:tc>
                  <a:txBody>
                    <a:bodyPr/>
                    <a:lstStyle/>
                    <a:p>
                      <a:r>
                        <a:rPr lang="en-US" dirty="0" smtClean="0"/>
                        <a:t>White spaces, spectrum</a:t>
                      </a:r>
                      <a:endParaRPr lang="en-US" dirty="0"/>
                    </a:p>
                  </a:txBody>
                  <a:tcPr/>
                </a:tc>
                <a:tc>
                  <a:txBody>
                    <a:bodyPr/>
                    <a:lstStyle/>
                    <a:p>
                      <a:r>
                        <a:rPr lang="en-US" dirty="0" smtClean="0"/>
                        <a:t>PAWS</a:t>
                      </a:r>
                      <a:endParaRPr lang="en-US" dirty="0"/>
                    </a:p>
                  </a:txBody>
                  <a:tcPr/>
                </a:tc>
              </a:tr>
              <a:tr h="370840">
                <a:tc>
                  <a:txBody>
                    <a:bodyPr/>
                    <a:lstStyle/>
                    <a:p>
                      <a:r>
                        <a:rPr lang="en-US" dirty="0" err="1" smtClean="0"/>
                        <a:t>Cybersecurity</a:t>
                      </a:r>
                      <a:endParaRPr lang="en-US" dirty="0"/>
                    </a:p>
                  </a:txBody>
                  <a:tcPr/>
                </a:tc>
                <a:tc>
                  <a:txBody>
                    <a:bodyPr/>
                    <a:lstStyle/>
                    <a:p>
                      <a:r>
                        <a:rPr lang="en-US" smtClean="0"/>
                        <a:t>DNSEXT</a:t>
                      </a:r>
                      <a:endParaRPr lang="en-US" dirty="0"/>
                    </a:p>
                  </a:txBody>
                  <a:tcPr/>
                </a:tc>
              </a:tr>
              <a:tr h="370840">
                <a:tc>
                  <a:txBody>
                    <a:bodyPr/>
                    <a:lstStyle/>
                    <a:p>
                      <a:r>
                        <a:rPr lang="en-US" dirty="0" smtClean="0"/>
                        <a:t>Competition</a:t>
                      </a:r>
                      <a:endParaRPr lang="en-US" dirty="0"/>
                    </a:p>
                  </a:txBody>
                  <a:tcPr/>
                </a:tc>
                <a:tc>
                  <a:txBody>
                    <a:bodyPr/>
                    <a:lstStyle/>
                    <a:p>
                      <a:r>
                        <a:rPr lang="en-US" dirty="0" smtClean="0"/>
                        <a:t>IPv6, MIF</a:t>
                      </a:r>
                      <a:endParaRPr lang="en-US" dirty="0"/>
                    </a:p>
                  </a:txBody>
                  <a:tcPr/>
                </a:tc>
              </a:tr>
              <a:tr h="370840">
                <a:tc>
                  <a:txBody>
                    <a:bodyPr/>
                    <a:lstStyle/>
                    <a:p>
                      <a:r>
                        <a:rPr lang="en-US" dirty="0" smtClean="0"/>
                        <a:t>Open</a:t>
                      </a:r>
                      <a:r>
                        <a:rPr lang="en-US" baseline="0" dirty="0" smtClean="0"/>
                        <a:t> Internet (network neutrality)</a:t>
                      </a:r>
                      <a:endParaRPr lang="en-US" dirty="0"/>
                    </a:p>
                  </a:txBody>
                  <a:tcPr/>
                </a:tc>
                <a:tc>
                  <a:txBody>
                    <a:bodyPr/>
                    <a:lstStyle/>
                    <a:p>
                      <a:r>
                        <a:rPr lang="en-US" dirty="0" smtClean="0"/>
                        <a:t>MPLS, </a:t>
                      </a:r>
                      <a:r>
                        <a:rPr lang="en-US" dirty="0" err="1" smtClean="0"/>
                        <a:t>DiffServ</a:t>
                      </a:r>
                      <a:r>
                        <a:rPr lang="en-US" dirty="0" smtClean="0"/>
                        <a:t>,</a:t>
                      </a:r>
                      <a:r>
                        <a:rPr lang="en-US" baseline="0" dirty="0" smtClean="0"/>
                        <a:t> email operations</a:t>
                      </a:r>
                      <a:endParaRPr lang="en-US" dirty="0"/>
                    </a:p>
                  </a:txBody>
                  <a:tcPr/>
                </a:tc>
              </a:tr>
              <a:tr h="370840">
                <a:tc>
                  <a:txBody>
                    <a:bodyPr/>
                    <a:lstStyle/>
                    <a:p>
                      <a:r>
                        <a:rPr lang="en-US" dirty="0" smtClean="0"/>
                        <a:t>Network measurement</a:t>
                      </a:r>
                      <a:endParaRPr lang="en-US" dirty="0"/>
                    </a:p>
                  </a:txBody>
                  <a:tcPr/>
                </a:tc>
                <a:tc>
                  <a:txBody>
                    <a:bodyPr/>
                    <a:lstStyle/>
                    <a:p>
                      <a:r>
                        <a:rPr lang="en-US" dirty="0" smtClean="0"/>
                        <a:t>IPPM</a:t>
                      </a:r>
                      <a:endParaRPr lang="en-US" dirty="0"/>
                    </a:p>
                  </a:txBody>
                  <a:tcPr/>
                </a:tc>
              </a:tr>
            </a:tbl>
          </a:graphicData>
        </a:graphic>
      </p:graphicFrame>
    </p:spTree>
    <p:extLst>
      <p:ext uri="{BB962C8B-B14F-4D97-AF65-F5344CB8AC3E}">
        <p14:creationId xmlns:p14="http://schemas.microsoft.com/office/powerpoint/2010/main" val="18651880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Most Active IETF Participants</a:t>
            </a:r>
            <a:endParaRPr lang="en-US" dirty="0"/>
          </a:p>
        </p:txBody>
      </p:sp>
      <p:sp>
        <p:nvSpPr>
          <p:cNvPr id="3" name="Footer Placeholder 2"/>
          <p:cNvSpPr>
            <a:spLocks noGrp="1"/>
          </p:cNvSpPr>
          <p:nvPr>
            <p:ph type="ftr" sz="quarter" idx="10"/>
          </p:nvPr>
        </p:nvSpPr>
        <p:spPr/>
        <p:txBody>
          <a:bodyPr/>
          <a:lstStyle/>
          <a:p>
            <a:r>
              <a:rPr lang="en-US" smtClean="0"/>
              <a:t>Lars Eggert | lars.eggert@nokia.com | 2009-8-25 | © Nokia 2009</a:t>
            </a:r>
            <a:endParaRPr lang="en-US" dirty="0"/>
          </a:p>
        </p:txBody>
      </p:sp>
      <p:sp>
        <p:nvSpPr>
          <p:cNvPr id="4" name="Slide Number Placeholder 3"/>
          <p:cNvSpPr>
            <a:spLocks noGrp="1"/>
          </p:cNvSpPr>
          <p:nvPr>
            <p:ph type="sldNum" sz="quarter" idx="11"/>
          </p:nvPr>
        </p:nvSpPr>
        <p:spPr/>
        <p:txBody>
          <a:bodyPr/>
          <a:lstStyle/>
          <a:p>
            <a:fld id="{E6EC6FBB-A61A-D749-9B01-357B5DB5A5FE}" type="slidenum">
              <a:rPr lang="en-US" smtClean="0"/>
              <a:pPr/>
              <a:t>61</a:t>
            </a:fld>
            <a:r>
              <a:rPr lang="en-US" smtClean="0"/>
              <a:t> </a:t>
            </a:r>
            <a:endParaRPr lang="en-US" dirty="0"/>
          </a:p>
        </p:txBody>
      </p:sp>
      <p:pic>
        <p:nvPicPr>
          <p:cNvPr id="8" name="Picture 2" descr="\\.host\Shared Folders\My Documents\Work\IETF\ietf-stats\ietf-area.png"/>
          <p:cNvPicPr>
            <a:picLocks noGrp="1" noChangeAspect="1" noChangeArrowheads="1"/>
          </p:cNvPicPr>
          <p:nvPr>
            <p:ph sz="quarter" idx="12"/>
          </p:nvPr>
        </p:nvPicPr>
        <p:blipFill>
          <a:blip r:embed="rId3"/>
          <a:srcRect b="3631"/>
          <a:stretch>
            <a:fillRect/>
          </a:stretch>
        </p:blipFill>
        <p:spPr bwMode="auto">
          <a:xfrm>
            <a:off x="169985" y="1302394"/>
            <a:ext cx="8256725" cy="5063806"/>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9835851"/>
      </p:ext>
    </p:extLst>
  </p:cSld>
  <p:clrMapOvr>
    <a:masterClrMapping/>
  </p:clrMapOvr>
  <p:transition xmlns:p14="http://schemas.microsoft.com/office/powerpoint/2010/mai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8" name="Rectangle 4"/>
          <p:cNvSpPr>
            <a:spLocks noGrp="1" noChangeArrowheads="1"/>
          </p:cNvSpPr>
          <p:nvPr>
            <p:ph type="title"/>
          </p:nvPr>
        </p:nvSpPr>
        <p:spPr/>
        <p:txBody>
          <a:bodyPr/>
          <a:lstStyle/>
          <a:p>
            <a:r>
              <a:rPr lang="en-US" dirty="0" smtClean="0"/>
              <a:t>IETF Documents – Two Types</a:t>
            </a:r>
            <a:endParaRPr lang="en-US" dirty="0"/>
          </a:p>
        </p:txBody>
      </p:sp>
      <p:sp>
        <p:nvSpPr>
          <p:cNvPr id="2" name="Text Placeholder 1"/>
          <p:cNvSpPr>
            <a:spLocks noGrp="1"/>
          </p:cNvSpPr>
          <p:nvPr>
            <p:ph type="body" idx="1"/>
          </p:nvPr>
        </p:nvSpPr>
        <p:spPr>
          <a:xfrm>
            <a:off x="676656" y="2125665"/>
            <a:ext cx="3822192" cy="639762"/>
          </a:xfrm>
        </p:spPr>
        <p:txBody>
          <a:bodyPr/>
          <a:lstStyle/>
          <a:p>
            <a:r>
              <a:rPr lang="en-US" dirty="0" smtClean="0"/>
              <a:t>Internet Draft (ID)</a:t>
            </a:r>
            <a:endParaRPr lang="en-US" dirty="0"/>
          </a:p>
        </p:txBody>
      </p:sp>
      <p:sp>
        <p:nvSpPr>
          <p:cNvPr id="318469" name="Rectangle 5"/>
          <p:cNvSpPr>
            <a:spLocks noGrp="1" noChangeArrowheads="1"/>
          </p:cNvSpPr>
          <p:nvPr>
            <p:ph sz="half" idx="2"/>
          </p:nvPr>
        </p:nvSpPr>
        <p:spPr>
          <a:xfrm>
            <a:off x="677332" y="2765428"/>
            <a:ext cx="3820055" cy="3360736"/>
          </a:xfrm>
        </p:spPr>
        <p:txBody>
          <a:bodyPr/>
          <a:lstStyle/>
          <a:p>
            <a:r>
              <a:rPr lang="en-US" dirty="0" smtClean="0"/>
              <a:t>Active working documents</a:t>
            </a:r>
          </a:p>
          <a:p>
            <a:r>
              <a:rPr lang="en-US" dirty="0" smtClean="0"/>
              <a:t>Not finalized! Not stable!</a:t>
            </a:r>
          </a:p>
          <a:p>
            <a:r>
              <a:rPr lang="en-US" u="sng" dirty="0" smtClean="0"/>
              <a:t>Anyone</a:t>
            </a:r>
            <a:r>
              <a:rPr lang="en-US" dirty="0" smtClean="0"/>
              <a:t> can submit</a:t>
            </a:r>
          </a:p>
          <a:p>
            <a:pPr lvl="1"/>
            <a:r>
              <a:rPr lang="en-US" dirty="0" smtClean="0"/>
              <a:t>draft-</a:t>
            </a:r>
            <a:r>
              <a:rPr lang="en-US" dirty="0" err="1" smtClean="0"/>
              <a:t>yourname</a:t>
            </a:r>
            <a:r>
              <a:rPr lang="en-US" dirty="0" smtClean="0"/>
              <a:t>-...</a:t>
            </a:r>
          </a:p>
          <a:p>
            <a:r>
              <a:rPr lang="en-US" dirty="0" smtClean="0"/>
              <a:t>Only some IDs are WG documents!</a:t>
            </a:r>
          </a:p>
          <a:p>
            <a:pPr lvl="1"/>
            <a:r>
              <a:rPr lang="en-US" dirty="0" smtClean="0"/>
              <a:t>draft-</a:t>
            </a:r>
            <a:r>
              <a:rPr lang="en-US" dirty="0" err="1" smtClean="0"/>
              <a:t>ietf-wgname</a:t>
            </a:r>
            <a:r>
              <a:rPr lang="en-US" dirty="0" smtClean="0"/>
              <a:t>-...</a:t>
            </a:r>
            <a:endParaRPr lang="en-US" dirty="0"/>
          </a:p>
        </p:txBody>
      </p:sp>
      <p:sp>
        <p:nvSpPr>
          <p:cNvPr id="3" name="Text Placeholder 2"/>
          <p:cNvSpPr>
            <a:spLocks noGrp="1"/>
          </p:cNvSpPr>
          <p:nvPr>
            <p:ph type="body" sz="quarter" idx="3"/>
          </p:nvPr>
        </p:nvSpPr>
        <p:spPr>
          <a:xfrm>
            <a:off x="4648200" y="2125665"/>
            <a:ext cx="3822192" cy="639762"/>
          </a:xfrm>
        </p:spPr>
        <p:txBody>
          <a:bodyPr/>
          <a:lstStyle/>
          <a:p>
            <a:r>
              <a:rPr lang="en-US" sz="2000" dirty="0" smtClean="0"/>
              <a:t>Request for Comment (RFC)</a:t>
            </a:r>
            <a:endParaRPr lang="en-US" sz="2000" dirty="0"/>
          </a:p>
        </p:txBody>
      </p:sp>
      <p:sp>
        <p:nvSpPr>
          <p:cNvPr id="318470" name="Rectangle 6"/>
          <p:cNvSpPr>
            <a:spLocks noGrp="1" noChangeArrowheads="1"/>
          </p:cNvSpPr>
          <p:nvPr>
            <p:ph sz="quarter" idx="4"/>
          </p:nvPr>
        </p:nvSpPr>
        <p:spPr>
          <a:xfrm>
            <a:off x="4645025" y="2765428"/>
            <a:ext cx="3822192" cy="3360735"/>
          </a:xfrm>
        </p:spPr>
        <p:txBody>
          <a:bodyPr>
            <a:normAutofit fontScale="92500" lnSpcReduction="20000"/>
          </a:bodyPr>
          <a:lstStyle/>
          <a:p>
            <a:r>
              <a:rPr lang="en-US" dirty="0" smtClean="0">
                <a:solidFill>
                  <a:srgbClr val="FF6600"/>
                </a:solidFill>
              </a:rPr>
              <a:t>Archival publications</a:t>
            </a:r>
          </a:p>
          <a:p>
            <a:pPr lvl="1"/>
            <a:r>
              <a:rPr lang="en-US" u="sng" dirty="0" smtClean="0">
                <a:solidFill>
                  <a:srgbClr val="FF6600"/>
                </a:solidFill>
              </a:rPr>
              <a:t>Never</a:t>
            </a:r>
            <a:r>
              <a:rPr lang="en-US" dirty="0" smtClean="0">
                <a:solidFill>
                  <a:srgbClr val="FF6600"/>
                </a:solidFill>
              </a:rPr>
              <a:t> change once published</a:t>
            </a:r>
          </a:p>
          <a:p>
            <a:r>
              <a:rPr lang="en-US" dirty="0" smtClean="0">
                <a:solidFill>
                  <a:srgbClr val="FF6600"/>
                </a:solidFill>
              </a:rPr>
              <a:t>Not all RFCs are standards!</a:t>
            </a:r>
          </a:p>
          <a:p>
            <a:pPr lvl="1"/>
            <a:r>
              <a:rPr lang="en-US" u="sng" dirty="0" smtClean="0">
                <a:solidFill>
                  <a:srgbClr val="FF6600"/>
                </a:solidFill>
              </a:rPr>
              <a:t>Standards</a:t>
            </a:r>
            <a:r>
              <a:rPr lang="en-US" dirty="0" smtClean="0">
                <a:solidFill>
                  <a:srgbClr val="FF6600"/>
                </a:solidFill>
              </a:rPr>
              <a:t> track:</a:t>
            </a:r>
          </a:p>
          <a:p>
            <a:pPr lvl="2"/>
            <a:r>
              <a:rPr lang="en-US" dirty="0" smtClean="0">
                <a:solidFill>
                  <a:srgbClr val="FF6600"/>
                </a:solidFill>
              </a:rPr>
              <a:t>Proposed Standard</a:t>
            </a:r>
          </a:p>
          <a:p>
            <a:pPr lvl="2"/>
            <a:r>
              <a:rPr lang="en-US" dirty="0" smtClean="0">
                <a:solidFill>
                  <a:srgbClr val="FF6600"/>
                </a:solidFill>
              </a:rPr>
              <a:t>Draft Standard</a:t>
            </a:r>
          </a:p>
          <a:p>
            <a:pPr lvl="2"/>
            <a:r>
              <a:rPr lang="en-US" dirty="0" smtClean="0">
                <a:solidFill>
                  <a:srgbClr val="FF6600"/>
                </a:solidFill>
              </a:rPr>
              <a:t>Full Standard</a:t>
            </a:r>
          </a:p>
          <a:p>
            <a:pPr lvl="1"/>
            <a:r>
              <a:rPr lang="en-US" u="sng" dirty="0" smtClean="0">
                <a:solidFill>
                  <a:srgbClr val="FF6600"/>
                </a:solidFill>
              </a:rPr>
              <a:t>Other</a:t>
            </a:r>
            <a:r>
              <a:rPr lang="en-US" dirty="0" smtClean="0">
                <a:solidFill>
                  <a:srgbClr val="FF6600"/>
                </a:solidFill>
              </a:rPr>
              <a:t> types:</a:t>
            </a:r>
          </a:p>
          <a:p>
            <a:pPr lvl="2"/>
            <a:r>
              <a:rPr lang="en-US" dirty="0" smtClean="0">
                <a:solidFill>
                  <a:srgbClr val="FF6600"/>
                </a:solidFill>
              </a:rPr>
              <a:t>Informational</a:t>
            </a:r>
          </a:p>
          <a:p>
            <a:pPr lvl="2"/>
            <a:r>
              <a:rPr lang="en-US" dirty="0" smtClean="0">
                <a:solidFill>
                  <a:srgbClr val="FF6600"/>
                </a:solidFill>
              </a:rPr>
              <a:t>Experimental</a:t>
            </a:r>
          </a:p>
          <a:p>
            <a:pPr lvl="2"/>
            <a:r>
              <a:rPr lang="en-US" dirty="0" smtClean="0">
                <a:solidFill>
                  <a:srgbClr val="FF6600"/>
                </a:solidFill>
              </a:rPr>
              <a:t>Best-Current-Practice (BCP)</a:t>
            </a:r>
          </a:p>
        </p:txBody>
      </p:sp>
      <p:sp>
        <p:nvSpPr>
          <p:cNvPr id="5" name="Footer Placeholder 4"/>
          <p:cNvSpPr>
            <a:spLocks noGrp="1"/>
          </p:cNvSpPr>
          <p:nvPr>
            <p:ph type="ftr" sz="quarter" idx="11"/>
          </p:nvPr>
        </p:nvSpPr>
        <p:spPr/>
        <p:txBody>
          <a:bodyPr/>
          <a:lstStyle/>
          <a:p>
            <a:r>
              <a:rPr lang="en-US" altLang="ja-JP" smtClean="0"/>
              <a:t>Lars Eggert | lars.eggert@nokia.com | 2009-8-25 | © Nokia 2009</a:t>
            </a:r>
            <a:endParaRPr lang="en-US" altLang="ja-JP"/>
          </a:p>
        </p:txBody>
      </p:sp>
      <p:sp>
        <p:nvSpPr>
          <p:cNvPr id="6" name="Slide Number Placeholder 5"/>
          <p:cNvSpPr>
            <a:spLocks noGrp="1"/>
          </p:cNvSpPr>
          <p:nvPr>
            <p:ph type="sldNum" sz="quarter" idx="12"/>
          </p:nvPr>
        </p:nvSpPr>
        <p:spPr/>
        <p:txBody>
          <a:bodyPr/>
          <a:lstStyle/>
          <a:p>
            <a:fld id="{96CF8FF9-887D-4446-90C9-3915DFFCEF5D}" type="slidenum">
              <a:rPr lang="en-US" altLang="ja-JP" smtClean="0"/>
              <a:pPr/>
              <a:t>62</a:t>
            </a:fld>
            <a:endParaRPr lang="en-US" altLang="ja-JP"/>
          </a:p>
        </p:txBody>
      </p:sp>
    </p:spTree>
    <p:extLst>
      <p:ext uri="{BB962C8B-B14F-4D97-AF65-F5344CB8AC3E}">
        <p14:creationId xmlns:p14="http://schemas.microsoft.com/office/powerpoint/2010/main" val="722406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r>
              <a:rPr lang="en-US" smtClean="0"/>
              <a:t>IETF Document Format</a:t>
            </a:r>
            <a:endParaRPr lang="en-US"/>
          </a:p>
        </p:txBody>
      </p:sp>
      <p:sp>
        <p:nvSpPr>
          <p:cNvPr id="154627" name="Rectangle 3"/>
          <p:cNvSpPr>
            <a:spLocks noGrp="1" noChangeArrowheads="1"/>
          </p:cNvSpPr>
          <p:nvPr>
            <p:ph sz="half" idx="1"/>
          </p:nvPr>
        </p:nvSpPr>
        <p:spPr/>
        <p:txBody>
          <a:bodyPr>
            <a:normAutofit fontScale="77500" lnSpcReduction="20000"/>
          </a:bodyPr>
          <a:lstStyle/>
          <a:p>
            <a:r>
              <a:rPr lang="en-US" dirty="0" smtClean="0"/>
              <a:t>English if the official language of the IETF; ASCII is the mailing list and document format</a:t>
            </a:r>
          </a:p>
          <a:p>
            <a:r>
              <a:rPr lang="en-US" dirty="0" smtClean="0"/>
              <a:t>Various tools exits (xml2rfc, etc.)</a:t>
            </a:r>
          </a:p>
          <a:p>
            <a:r>
              <a:rPr lang="en-US" dirty="0" smtClean="0"/>
              <a:t>Constant discussion of alternate formats</a:t>
            </a:r>
          </a:p>
          <a:p>
            <a:pPr lvl="1"/>
            <a:r>
              <a:rPr lang="en-US" dirty="0" smtClean="0"/>
              <a:t>IETF seen as “behind the times”</a:t>
            </a:r>
          </a:p>
          <a:p>
            <a:pPr lvl="1"/>
            <a:r>
              <a:rPr lang="en-US" dirty="0" smtClean="0"/>
              <a:t>(Almost) no drawings</a:t>
            </a:r>
          </a:p>
          <a:p>
            <a:pPr lvl="1"/>
            <a:r>
              <a:rPr lang="en-US" dirty="0" smtClean="0"/>
              <a:t>But no consensus on alternative </a:t>
            </a:r>
          </a:p>
          <a:p>
            <a:r>
              <a:rPr lang="en-US" dirty="0" smtClean="0"/>
              <a:t>Note that the current format is still readable after </a:t>
            </a:r>
            <a:r>
              <a:rPr lang="en-US" u="sng" dirty="0" smtClean="0"/>
              <a:t>40+</a:t>
            </a:r>
            <a:r>
              <a:rPr lang="en-US" dirty="0" smtClean="0"/>
              <a:t> years…</a:t>
            </a:r>
          </a:p>
        </p:txBody>
      </p:sp>
      <p:sp>
        <p:nvSpPr>
          <p:cNvPr id="2" name="Content Placeholder 1"/>
          <p:cNvSpPr>
            <a:spLocks noGrp="1"/>
          </p:cNvSpPr>
          <p:nvPr>
            <p:ph sz="half" idx="2"/>
          </p:nvPr>
        </p:nvSpPr>
        <p:spPr/>
        <p:txBody>
          <a:bodyPr>
            <a:normAutofit fontScale="77500" lnSpcReduction="20000"/>
          </a:bodyPr>
          <a:lstStyle/>
          <a:p>
            <a:endParaRPr lang="en-US"/>
          </a:p>
        </p:txBody>
      </p:sp>
      <p:sp>
        <p:nvSpPr>
          <p:cNvPr id="9" name="Footer Placeholder 8"/>
          <p:cNvSpPr>
            <a:spLocks noGrp="1"/>
          </p:cNvSpPr>
          <p:nvPr>
            <p:ph type="ftr" sz="quarter" idx="11"/>
          </p:nvPr>
        </p:nvSpPr>
        <p:spPr/>
        <p:txBody>
          <a:bodyPr/>
          <a:lstStyle/>
          <a:p>
            <a:r>
              <a:rPr lang="en-US" smtClean="0"/>
              <a:t>Lars Eggert | lars.eggert@nokia.com | 2009-8-25 | © Nokia 2009</a:t>
            </a:r>
            <a:endParaRPr lang="en-US" dirty="0"/>
          </a:p>
        </p:txBody>
      </p:sp>
      <p:sp>
        <p:nvSpPr>
          <p:cNvPr id="8" name="Slide Number Placeholder 7"/>
          <p:cNvSpPr>
            <a:spLocks noGrp="1"/>
          </p:cNvSpPr>
          <p:nvPr>
            <p:ph type="sldNum" sz="quarter" idx="12"/>
          </p:nvPr>
        </p:nvSpPr>
        <p:spPr/>
        <p:txBody>
          <a:bodyPr/>
          <a:lstStyle/>
          <a:p>
            <a:fld id="{E6EC6FBB-A61A-D749-9B01-357B5DB5A5FE}" type="slidenum">
              <a:rPr lang="en-US" smtClean="0"/>
              <a:pPr/>
              <a:t>63</a:t>
            </a:fld>
            <a:r>
              <a:rPr lang="en-US" smtClean="0"/>
              <a:t> </a:t>
            </a:r>
            <a:endParaRPr lang="en-US" dirty="0"/>
          </a:p>
        </p:txBody>
      </p:sp>
      <p:pic>
        <p:nvPicPr>
          <p:cNvPr id="1028" name="Picture 4" descr="C:\DOCUME~1\leggert\LOCALS~1\Temp\VMwareDnD\336627f1\Picture 8.png"/>
          <p:cNvPicPr>
            <a:picLocks noChangeAspect="1" noChangeArrowheads="1"/>
          </p:cNvPicPr>
          <p:nvPr/>
        </p:nvPicPr>
        <p:blipFill>
          <a:blip r:embed="rId3"/>
          <a:srcRect/>
          <a:stretch>
            <a:fillRect/>
          </a:stretch>
        </p:blipFill>
        <p:spPr bwMode="auto">
          <a:xfrm>
            <a:off x="5171843" y="1302799"/>
            <a:ext cx="3812432" cy="1454268"/>
          </a:xfrm>
          <a:prstGeom prst="rect">
            <a:avLst/>
          </a:prstGeom>
          <a:noFill/>
          <a:effectLst>
            <a:outerShdw blurRad="50800" dist="38100" dir="2700000" algn="tl" rotWithShape="0">
              <a:prstClr val="black">
                <a:alpha val="40000"/>
              </a:prstClr>
            </a:outerShdw>
          </a:effectLst>
        </p:spPr>
      </p:pic>
      <p:pic>
        <p:nvPicPr>
          <p:cNvPr id="1029" name="Picture 5" descr="C:\DOCUME~1\leggert\LOCALS~1\Temp\VMwareDnD\6e9b8a74\Picture 9.png"/>
          <p:cNvPicPr>
            <a:picLocks noChangeAspect="1" noChangeArrowheads="1"/>
          </p:cNvPicPr>
          <p:nvPr/>
        </p:nvPicPr>
        <p:blipFill>
          <a:blip r:embed="rId4"/>
          <a:srcRect/>
          <a:stretch>
            <a:fillRect/>
          </a:stretch>
        </p:blipFill>
        <p:spPr bwMode="auto">
          <a:xfrm>
            <a:off x="5171843" y="3116981"/>
            <a:ext cx="3812432" cy="2915350"/>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467384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540" name="Rectangle 44"/>
          <p:cNvSpPr>
            <a:spLocks noGrp="1" noChangeArrowheads="1"/>
          </p:cNvSpPr>
          <p:nvPr>
            <p:ph type="title"/>
          </p:nvPr>
        </p:nvSpPr>
        <p:spPr/>
        <p:txBody>
          <a:bodyPr/>
          <a:lstStyle/>
          <a:p>
            <a:r>
              <a:rPr lang="en-US" smtClean="0"/>
              <a:t>IETF Organization – Areas</a:t>
            </a:r>
            <a:endParaRPr lang="en-US" dirty="0"/>
          </a:p>
        </p:txBody>
      </p:sp>
      <p:sp>
        <p:nvSpPr>
          <p:cNvPr id="362543" name="Rectangle 47"/>
          <p:cNvSpPr>
            <a:spLocks noGrp="1" noChangeArrowheads="1"/>
          </p:cNvSpPr>
          <p:nvPr>
            <p:ph idx="1"/>
          </p:nvPr>
        </p:nvSpPr>
        <p:spPr/>
        <p:txBody>
          <a:bodyPr>
            <a:normAutofit/>
          </a:bodyPr>
          <a:lstStyle/>
          <a:p>
            <a:pPr>
              <a:tabLst>
                <a:tab pos="5423848" algn="l"/>
              </a:tabLst>
            </a:pPr>
            <a:r>
              <a:rPr lang="en-US" sz="2000" dirty="0"/>
              <a:t>8 Areas to structure the technical work:</a:t>
            </a:r>
          </a:p>
          <a:p>
            <a:pPr lvl="1">
              <a:tabLst>
                <a:tab pos="5423848" algn="l"/>
              </a:tabLst>
            </a:pPr>
            <a:r>
              <a:rPr lang="en-US" dirty="0"/>
              <a:t>Applications	</a:t>
            </a:r>
            <a:r>
              <a:rPr lang="en-US" dirty="0" smtClean="0"/>
              <a:t>(</a:t>
            </a:r>
            <a:r>
              <a:rPr lang="en-US" dirty="0"/>
              <a:t>APP)</a:t>
            </a:r>
          </a:p>
          <a:p>
            <a:pPr lvl="1">
              <a:tabLst>
                <a:tab pos="5423848" algn="l"/>
              </a:tabLst>
            </a:pPr>
            <a:r>
              <a:rPr lang="en-US" dirty="0"/>
              <a:t>Transport Services	(TSV)</a:t>
            </a:r>
          </a:p>
          <a:p>
            <a:pPr lvl="1">
              <a:tabLst>
                <a:tab pos="5423848" algn="l"/>
              </a:tabLst>
            </a:pPr>
            <a:r>
              <a:rPr lang="en-US" dirty="0"/>
              <a:t>Security	(SEC)</a:t>
            </a:r>
          </a:p>
          <a:p>
            <a:pPr lvl="1">
              <a:tabLst>
                <a:tab pos="5423848" algn="l"/>
              </a:tabLst>
            </a:pPr>
            <a:r>
              <a:rPr lang="en-US" dirty="0"/>
              <a:t>Routing	(RTG)</a:t>
            </a:r>
          </a:p>
          <a:p>
            <a:pPr lvl="1">
              <a:tabLst>
                <a:tab pos="5423848" algn="l"/>
              </a:tabLst>
            </a:pPr>
            <a:r>
              <a:rPr lang="en-US" dirty="0"/>
              <a:t>Operations &amp; Management	(O&amp;M)</a:t>
            </a:r>
          </a:p>
          <a:p>
            <a:pPr lvl="1">
              <a:tabLst>
                <a:tab pos="5423848" algn="l"/>
              </a:tabLst>
            </a:pPr>
            <a:r>
              <a:rPr lang="en-US" dirty="0"/>
              <a:t>Real-Time Applications and Infrastructure	(RAI)</a:t>
            </a:r>
          </a:p>
          <a:p>
            <a:pPr lvl="1">
              <a:tabLst>
                <a:tab pos="5423848" algn="l"/>
              </a:tabLst>
            </a:pPr>
            <a:r>
              <a:rPr lang="en-US" dirty="0"/>
              <a:t>Internet	(INT)</a:t>
            </a:r>
          </a:p>
          <a:p>
            <a:pPr lvl="1">
              <a:tabLst>
                <a:tab pos="5423848" algn="l"/>
              </a:tabLst>
            </a:pPr>
            <a:r>
              <a:rPr lang="en-US" dirty="0"/>
              <a:t>General	(GEN)</a:t>
            </a:r>
          </a:p>
        </p:txBody>
      </p:sp>
      <p:sp>
        <p:nvSpPr>
          <p:cNvPr id="13" name="Footer Placeholder 3"/>
          <p:cNvSpPr>
            <a:spLocks noGrp="1"/>
          </p:cNvSpPr>
          <p:nvPr>
            <p:ph type="ftr" sz="quarter" idx="11"/>
          </p:nvPr>
        </p:nvSpPr>
        <p:spPr/>
        <p:txBody>
          <a:bodyPr/>
          <a:lstStyle/>
          <a:p>
            <a:r>
              <a:rPr lang="en-US" altLang="ja-JP" smtClean="0"/>
              <a:t>Lars Eggert | lars.eggert@nokia.com | 2009-8-25 | © Nokia 2009</a:t>
            </a:r>
            <a:endParaRPr lang="en-US" altLang="ja-JP"/>
          </a:p>
        </p:txBody>
      </p:sp>
      <p:sp>
        <p:nvSpPr>
          <p:cNvPr id="14" name="Slide Number Placeholder 4"/>
          <p:cNvSpPr>
            <a:spLocks noGrp="1"/>
          </p:cNvSpPr>
          <p:nvPr>
            <p:ph type="sldNum" sz="quarter" idx="12"/>
          </p:nvPr>
        </p:nvSpPr>
        <p:spPr/>
        <p:txBody>
          <a:bodyPr/>
          <a:lstStyle/>
          <a:p>
            <a:fld id="{3031214B-DC5F-7048-9934-C2927C79A43A}" type="slidenum">
              <a:rPr lang="en-US" altLang="ja-JP" smtClean="0"/>
              <a:pPr/>
              <a:t>64</a:t>
            </a:fld>
            <a:endParaRPr lang="en-US" altLang="ja-JP"/>
          </a:p>
        </p:txBody>
      </p:sp>
    </p:spTree>
    <p:extLst>
      <p:ext uri="{BB962C8B-B14F-4D97-AF65-F5344CB8AC3E}">
        <p14:creationId xmlns:p14="http://schemas.microsoft.com/office/powerpoint/2010/main" val="386627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88" name="Rectangle 44"/>
          <p:cNvSpPr>
            <a:spLocks noGrp="1" noChangeArrowheads="1"/>
          </p:cNvSpPr>
          <p:nvPr>
            <p:ph type="title"/>
          </p:nvPr>
        </p:nvSpPr>
        <p:spPr/>
        <p:txBody>
          <a:bodyPr/>
          <a:lstStyle/>
          <a:p>
            <a:r>
              <a:rPr lang="en-US" smtClean="0"/>
              <a:t>IETF Organization – ADs</a:t>
            </a:r>
            <a:endParaRPr lang="en-US" dirty="0"/>
          </a:p>
        </p:txBody>
      </p:sp>
      <p:sp>
        <p:nvSpPr>
          <p:cNvPr id="364590" name="Rectangle 46"/>
          <p:cNvSpPr>
            <a:spLocks noGrp="1" noChangeArrowheads="1"/>
          </p:cNvSpPr>
          <p:nvPr>
            <p:ph idx="1"/>
          </p:nvPr>
        </p:nvSpPr>
        <p:spPr/>
        <p:txBody>
          <a:bodyPr/>
          <a:lstStyle/>
          <a:p>
            <a:r>
              <a:rPr lang="en-US" sz="2000" dirty="0"/>
              <a:t>Area Directors (</a:t>
            </a:r>
            <a:r>
              <a:rPr lang="en-US" sz="2000" dirty="0" err="1"/>
              <a:t>ADs</a:t>
            </a:r>
            <a:r>
              <a:rPr lang="en-US" sz="2000" dirty="0"/>
              <a:t>)</a:t>
            </a:r>
          </a:p>
          <a:p>
            <a:pPr lvl="1"/>
            <a:r>
              <a:rPr lang="en-US" dirty="0"/>
              <a:t>Each Area has 2, except for the General Area</a:t>
            </a:r>
          </a:p>
          <a:p>
            <a:r>
              <a:rPr lang="en-US" sz="2000" dirty="0" err="1"/>
              <a:t>ADs</a:t>
            </a:r>
            <a:r>
              <a:rPr lang="en-US" sz="2000" dirty="0"/>
              <a:t> are responsible for:</a:t>
            </a:r>
          </a:p>
          <a:p>
            <a:pPr lvl="1"/>
            <a:r>
              <a:rPr lang="en-US" dirty="0"/>
              <a:t>Setting direction in their Area</a:t>
            </a:r>
          </a:p>
          <a:p>
            <a:pPr lvl="1"/>
            <a:r>
              <a:rPr lang="en-US" dirty="0"/>
              <a:t>Managing process in their Area</a:t>
            </a:r>
          </a:p>
          <a:p>
            <a:pPr lvl="2"/>
            <a:r>
              <a:rPr lang="en-US" sz="2000" dirty="0"/>
              <a:t>Starting and closing Working Groups (WGs)</a:t>
            </a:r>
          </a:p>
          <a:p>
            <a:pPr lvl="2"/>
            <a:r>
              <a:rPr lang="en-US" sz="2000" dirty="0"/>
              <a:t>Approving the scope of technical work</a:t>
            </a:r>
          </a:p>
          <a:p>
            <a:pPr lvl="1"/>
            <a:r>
              <a:rPr lang="en-US" dirty="0"/>
              <a:t>Reviewing Working Group documents</a:t>
            </a:r>
          </a:p>
        </p:txBody>
      </p:sp>
      <p:sp>
        <p:nvSpPr>
          <p:cNvPr id="13" name="Footer Placeholder 3"/>
          <p:cNvSpPr>
            <a:spLocks noGrp="1"/>
          </p:cNvSpPr>
          <p:nvPr>
            <p:ph type="ftr" sz="quarter" idx="11"/>
          </p:nvPr>
        </p:nvSpPr>
        <p:spPr/>
        <p:txBody>
          <a:bodyPr/>
          <a:lstStyle/>
          <a:p>
            <a:r>
              <a:rPr lang="en-US" altLang="ja-JP" smtClean="0"/>
              <a:t>Lars Eggert | lars.eggert@nokia.com | 2009-8-25 | © Nokia 2009</a:t>
            </a:r>
            <a:endParaRPr lang="en-US" altLang="ja-JP"/>
          </a:p>
        </p:txBody>
      </p:sp>
      <p:sp>
        <p:nvSpPr>
          <p:cNvPr id="14" name="Slide Number Placeholder 4"/>
          <p:cNvSpPr>
            <a:spLocks noGrp="1"/>
          </p:cNvSpPr>
          <p:nvPr>
            <p:ph type="sldNum" sz="quarter" idx="12"/>
          </p:nvPr>
        </p:nvSpPr>
        <p:spPr/>
        <p:txBody>
          <a:bodyPr/>
          <a:lstStyle/>
          <a:p>
            <a:fld id="{9A1E4309-BB0C-B043-BFC4-56148A2742A2}" type="slidenum">
              <a:rPr lang="en-US" altLang="ja-JP" smtClean="0"/>
              <a:pPr/>
              <a:t>65</a:t>
            </a:fld>
            <a:endParaRPr lang="en-US" altLang="ja-JP"/>
          </a:p>
        </p:txBody>
      </p:sp>
    </p:spTree>
    <p:extLst>
      <p:ext uri="{BB962C8B-B14F-4D97-AF65-F5344CB8AC3E}">
        <p14:creationId xmlns:p14="http://schemas.microsoft.com/office/powerpoint/2010/main" val="1460956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636" name="Rectangle 44"/>
          <p:cNvSpPr>
            <a:spLocks noGrp="1" noChangeArrowheads="1"/>
          </p:cNvSpPr>
          <p:nvPr>
            <p:ph type="title"/>
          </p:nvPr>
        </p:nvSpPr>
        <p:spPr/>
        <p:txBody>
          <a:bodyPr/>
          <a:lstStyle/>
          <a:p>
            <a:r>
              <a:rPr lang="en-US" dirty="0"/>
              <a:t>IETF Organization </a:t>
            </a:r>
            <a:r>
              <a:rPr lang="en-US" dirty="0" smtClean="0"/>
              <a:t>– </a:t>
            </a:r>
            <a:r>
              <a:rPr lang="en-US" dirty="0"/>
              <a:t>IESG</a:t>
            </a:r>
          </a:p>
        </p:txBody>
      </p:sp>
      <p:sp>
        <p:nvSpPr>
          <p:cNvPr id="366638" name="Rectangle 46"/>
          <p:cNvSpPr>
            <a:spLocks noGrp="1" noChangeArrowheads="1"/>
          </p:cNvSpPr>
          <p:nvPr>
            <p:ph idx="1"/>
          </p:nvPr>
        </p:nvSpPr>
        <p:spPr/>
        <p:txBody>
          <a:bodyPr/>
          <a:lstStyle/>
          <a:p>
            <a:r>
              <a:rPr lang="en-US" sz="2000" dirty="0"/>
              <a:t>Internet Engineering Steering Group (IESG)</a:t>
            </a:r>
          </a:p>
          <a:p>
            <a:pPr lvl="1"/>
            <a:r>
              <a:rPr lang="en-US" dirty="0"/>
              <a:t>Formed by all 15 ADs</a:t>
            </a:r>
          </a:p>
          <a:p>
            <a:r>
              <a:rPr lang="en-US" sz="2000" dirty="0"/>
              <a:t>The IESG is the process management and RFC approval body</a:t>
            </a:r>
          </a:p>
          <a:p>
            <a:pPr lvl="1"/>
            <a:r>
              <a:rPr lang="en-US" dirty="0"/>
              <a:t>Approves all WG creations</a:t>
            </a:r>
          </a:p>
          <a:p>
            <a:pPr lvl="1"/>
            <a:r>
              <a:rPr lang="en-US" dirty="0"/>
              <a:t>Provides technical review</a:t>
            </a:r>
          </a:p>
          <a:p>
            <a:pPr lvl="1"/>
            <a:r>
              <a:rPr lang="en-US" dirty="0"/>
              <a:t>Approves publication of IETF documents</a:t>
            </a:r>
          </a:p>
          <a:p>
            <a:pPr lvl="1"/>
            <a:r>
              <a:rPr lang="en-US" dirty="0"/>
              <a:t>Reviews and comments on non-IETF submissions</a:t>
            </a:r>
          </a:p>
        </p:txBody>
      </p:sp>
      <p:sp>
        <p:nvSpPr>
          <p:cNvPr id="25" name="Footer Placeholder 3"/>
          <p:cNvSpPr>
            <a:spLocks noGrp="1"/>
          </p:cNvSpPr>
          <p:nvPr>
            <p:ph type="ftr" sz="quarter" idx="11"/>
          </p:nvPr>
        </p:nvSpPr>
        <p:spPr/>
        <p:txBody>
          <a:bodyPr/>
          <a:lstStyle/>
          <a:p>
            <a:r>
              <a:rPr lang="en-US" altLang="ja-JP" smtClean="0"/>
              <a:t>Lars Eggert | lars.eggert@nokia.com | 2009-8-25 | © Nokia 2009</a:t>
            </a:r>
            <a:endParaRPr lang="en-US" altLang="ja-JP"/>
          </a:p>
        </p:txBody>
      </p:sp>
      <p:sp>
        <p:nvSpPr>
          <p:cNvPr id="26" name="Slide Number Placeholder 4"/>
          <p:cNvSpPr>
            <a:spLocks noGrp="1"/>
          </p:cNvSpPr>
          <p:nvPr>
            <p:ph type="sldNum" sz="quarter" idx="12"/>
          </p:nvPr>
        </p:nvSpPr>
        <p:spPr/>
        <p:txBody>
          <a:bodyPr/>
          <a:lstStyle/>
          <a:p>
            <a:fld id="{BF503DA3-8439-F441-A8F0-A1CB2EC0F4D4}" type="slidenum">
              <a:rPr lang="en-US" altLang="ja-JP"/>
              <a:pPr/>
              <a:t>66</a:t>
            </a:fld>
            <a:endParaRPr lang="en-US" altLang="ja-JP"/>
          </a:p>
        </p:txBody>
      </p:sp>
    </p:spTree>
    <p:extLst>
      <p:ext uri="{BB962C8B-B14F-4D97-AF65-F5344CB8AC3E}">
        <p14:creationId xmlns:p14="http://schemas.microsoft.com/office/powerpoint/2010/main" val="3763106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636" name="Rectangle 44"/>
          <p:cNvSpPr>
            <a:spLocks noGrp="1" noChangeArrowheads="1"/>
          </p:cNvSpPr>
          <p:nvPr>
            <p:ph type="title"/>
          </p:nvPr>
        </p:nvSpPr>
        <p:spPr/>
        <p:txBody>
          <a:bodyPr/>
          <a:lstStyle/>
          <a:p>
            <a:r>
              <a:rPr lang="en-US" dirty="0"/>
              <a:t>IETF Organization </a:t>
            </a:r>
            <a:r>
              <a:rPr lang="en-US" dirty="0" smtClean="0"/>
              <a:t>– IAB</a:t>
            </a:r>
            <a:endParaRPr lang="en-US" dirty="0"/>
          </a:p>
        </p:txBody>
      </p:sp>
      <p:sp>
        <p:nvSpPr>
          <p:cNvPr id="366638" name="Rectangle 46"/>
          <p:cNvSpPr>
            <a:spLocks noGrp="1" noChangeArrowheads="1"/>
          </p:cNvSpPr>
          <p:nvPr>
            <p:ph idx="1"/>
          </p:nvPr>
        </p:nvSpPr>
        <p:spPr/>
        <p:txBody>
          <a:bodyPr>
            <a:normAutofit/>
          </a:bodyPr>
          <a:lstStyle/>
          <a:p>
            <a:r>
              <a:rPr lang="en-US" sz="2000" dirty="0"/>
              <a:t>Internet Architecture Board (IAB) </a:t>
            </a:r>
          </a:p>
          <a:p>
            <a:r>
              <a:rPr lang="en-US" sz="2000" dirty="0"/>
              <a:t>IAB provides overall architectural advice &amp; oversight</a:t>
            </a:r>
          </a:p>
          <a:p>
            <a:pPr lvl="1"/>
            <a:r>
              <a:rPr lang="en-US" dirty="0"/>
              <a:t>Provides “oversight” of IETF standards process</a:t>
            </a:r>
          </a:p>
          <a:p>
            <a:pPr lvl="1"/>
            <a:r>
              <a:rPr lang="en-US" dirty="0"/>
              <a:t>Deals with IETF external liaisons to other SDOs</a:t>
            </a:r>
          </a:p>
          <a:p>
            <a:pPr lvl="1"/>
            <a:r>
              <a:rPr lang="en-US" dirty="0"/>
              <a:t>Sponsors the Internet Research Task Force (IRTF)</a:t>
            </a:r>
          </a:p>
          <a:p>
            <a:pPr lvl="1"/>
            <a:r>
              <a:rPr lang="en-US" dirty="0"/>
              <a:t>Write documents stating the IAB’s technical opinion</a:t>
            </a:r>
          </a:p>
          <a:p>
            <a:pPr lvl="1"/>
            <a:r>
              <a:rPr lang="en-US" dirty="0"/>
              <a:t>Community &amp; IESG review </a:t>
            </a:r>
          </a:p>
          <a:p>
            <a:pPr lvl="1"/>
            <a:r>
              <a:rPr lang="en-US" dirty="0"/>
              <a:t>Participate in WG discussions</a:t>
            </a:r>
          </a:p>
        </p:txBody>
      </p:sp>
      <p:sp>
        <p:nvSpPr>
          <p:cNvPr id="25" name="Footer Placeholder 3"/>
          <p:cNvSpPr>
            <a:spLocks noGrp="1"/>
          </p:cNvSpPr>
          <p:nvPr>
            <p:ph type="ftr" sz="quarter" idx="11"/>
          </p:nvPr>
        </p:nvSpPr>
        <p:spPr/>
        <p:txBody>
          <a:bodyPr/>
          <a:lstStyle/>
          <a:p>
            <a:r>
              <a:rPr lang="en-US" altLang="ja-JP" smtClean="0"/>
              <a:t>Lars Eggert | lars.eggert@nokia.com | 2009-8-25 | © Nokia 2009</a:t>
            </a:r>
            <a:endParaRPr lang="en-US" altLang="ja-JP"/>
          </a:p>
        </p:txBody>
      </p:sp>
      <p:sp>
        <p:nvSpPr>
          <p:cNvPr id="26" name="Slide Number Placeholder 4"/>
          <p:cNvSpPr>
            <a:spLocks noGrp="1"/>
          </p:cNvSpPr>
          <p:nvPr>
            <p:ph type="sldNum" sz="quarter" idx="12"/>
          </p:nvPr>
        </p:nvSpPr>
        <p:spPr/>
        <p:txBody>
          <a:bodyPr/>
          <a:lstStyle/>
          <a:p>
            <a:fld id="{BF503DA3-8439-F441-A8F0-A1CB2EC0F4D4}" type="slidenum">
              <a:rPr lang="en-US" altLang="ja-JP"/>
              <a:pPr/>
              <a:t>67</a:t>
            </a:fld>
            <a:endParaRPr lang="en-US" altLang="ja-JP"/>
          </a:p>
        </p:txBody>
      </p:sp>
      <p:pic>
        <p:nvPicPr>
          <p:cNvPr id="51" name="Picture 50" descr="shadow500.png"/>
          <p:cNvPicPr>
            <a:picLocks noChangeAspect="1"/>
          </p:cNvPicPr>
          <p:nvPr/>
        </p:nvPicPr>
        <p:blipFill>
          <a:blip r:embed="rId3"/>
          <a:stretch>
            <a:fillRect/>
          </a:stretch>
        </p:blipFill>
        <p:spPr>
          <a:xfrm>
            <a:off x="7298290" y="1503121"/>
            <a:ext cx="1715172" cy="1297201"/>
          </a:xfrm>
          <a:prstGeom prst="rect">
            <a:avLst/>
          </a:prstGeom>
        </p:spPr>
      </p:pic>
    </p:spTree>
    <p:extLst>
      <p:ext uri="{BB962C8B-B14F-4D97-AF65-F5344CB8AC3E}">
        <p14:creationId xmlns:p14="http://schemas.microsoft.com/office/powerpoint/2010/main" val="3086177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636" name="Rectangle 44"/>
          <p:cNvSpPr>
            <a:spLocks noGrp="1" noChangeArrowheads="1"/>
          </p:cNvSpPr>
          <p:nvPr>
            <p:ph type="title"/>
          </p:nvPr>
        </p:nvSpPr>
        <p:spPr/>
        <p:txBody>
          <a:bodyPr/>
          <a:lstStyle/>
          <a:p>
            <a:r>
              <a:rPr lang="en-US" dirty="0"/>
              <a:t>IETF Organization </a:t>
            </a:r>
            <a:r>
              <a:rPr lang="en-US" dirty="0" smtClean="0"/>
              <a:t>– IRTF</a:t>
            </a:r>
            <a:endParaRPr lang="en-US" dirty="0"/>
          </a:p>
        </p:txBody>
      </p:sp>
      <p:sp>
        <p:nvSpPr>
          <p:cNvPr id="366638" name="Rectangle 46"/>
          <p:cNvSpPr>
            <a:spLocks noGrp="1" noChangeArrowheads="1"/>
          </p:cNvSpPr>
          <p:nvPr>
            <p:ph idx="1"/>
          </p:nvPr>
        </p:nvSpPr>
        <p:spPr>
          <a:xfrm>
            <a:off x="872067" y="2675467"/>
            <a:ext cx="3513666" cy="3450696"/>
          </a:xfrm>
        </p:spPr>
        <p:txBody>
          <a:bodyPr>
            <a:normAutofit/>
          </a:bodyPr>
          <a:lstStyle/>
          <a:p>
            <a:r>
              <a:rPr lang="en-US" sz="2000" dirty="0"/>
              <a:t>Internet Engineering Research Task Force (IRTF)</a:t>
            </a:r>
          </a:p>
          <a:p>
            <a:r>
              <a:rPr lang="en-US" sz="2000" dirty="0"/>
              <a:t>Focused on long-term research problems in Internet</a:t>
            </a:r>
          </a:p>
        </p:txBody>
      </p:sp>
      <p:sp>
        <p:nvSpPr>
          <p:cNvPr id="26" name="Slide Number Placeholder 4"/>
          <p:cNvSpPr>
            <a:spLocks noGrp="1"/>
          </p:cNvSpPr>
          <p:nvPr>
            <p:ph type="sldNum" sz="quarter" idx="12"/>
          </p:nvPr>
        </p:nvSpPr>
        <p:spPr/>
        <p:txBody>
          <a:bodyPr/>
          <a:lstStyle/>
          <a:p>
            <a:fld id="{BF503DA3-8439-F441-A8F0-A1CB2EC0F4D4}" type="slidenum">
              <a:rPr lang="en-US" altLang="ja-JP"/>
              <a:pPr/>
              <a:t>68</a:t>
            </a:fld>
            <a:endParaRPr lang="en-US" altLang="ja-JP"/>
          </a:p>
        </p:txBody>
      </p:sp>
      <p:pic>
        <p:nvPicPr>
          <p:cNvPr id="2" name="Picture 1"/>
          <p:cNvPicPr>
            <a:picLocks noChangeAspect="1"/>
          </p:cNvPicPr>
          <p:nvPr/>
        </p:nvPicPr>
        <p:blipFill>
          <a:blip r:embed="rId3"/>
          <a:stretch>
            <a:fillRect/>
          </a:stretch>
        </p:blipFill>
        <p:spPr>
          <a:xfrm>
            <a:off x="7717998" y="441952"/>
            <a:ext cx="1317664" cy="94213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826005828"/>
              </p:ext>
            </p:extLst>
          </p:nvPr>
        </p:nvGraphicFramePr>
        <p:xfrm>
          <a:off x="4385733" y="1807908"/>
          <a:ext cx="4509835" cy="4389120"/>
        </p:xfrm>
        <a:graphic>
          <a:graphicData uri="http://schemas.openxmlformats.org/drawingml/2006/table">
            <a:tbl>
              <a:tblPr bandRow="1">
                <a:tableStyleId>{10A1B5D5-9B99-4C35-A422-299274C87663}</a:tableStyleId>
              </a:tblPr>
              <a:tblGrid>
                <a:gridCol w="1427968"/>
                <a:gridCol w="3081867"/>
              </a:tblGrid>
              <a:tr h="242241">
                <a:tc>
                  <a:txBody>
                    <a:bodyPr/>
                    <a:lstStyle/>
                    <a:p>
                      <a:r>
                        <a:rPr lang="en-US" dirty="0" smtClean="0"/>
                        <a:t>ASRG</a:t>
                      </a:r>
                      <a:endParaRPr lang="en-US" dirty="0"/>
                    </a:p>
                  </a:txBody>
                  <a:tcPr/>
                </a:tc>
                <a:tc>
                  <a:txBody>
                    <a:bodyPr/>
                    <a:lstStyle/>
                    <a:p>
                      <a:r>
                        <a:rPr lang="en-US" dirty="0" smtClean="0"/>
                        <a:t>Anti-spam</a:t>
                      </a:r>
                      <a:endParaRPr lang="en-US" dirty="0"/>
                    </a:p>
                  </a:txBody>
                  <a:tcPr/>
                </a:tc>
              </a:tr>
              <a:tr h="242241">
                <a:tc>
                  <a:txBody>
                    <a:bodyPr/>
                    <a:lstStyle/>
                    <a:p>
                      <a:r>
                        <a:rPr lang="en-US" dirty="0" smtClean="0"/>
                        <a:t>CFRG</a:t>
                      </a:r>
                      <a:endParaRPr lang="en-US" dirty="0"/>
                    </a:p>
                  </a:txBody>
                  <a:tcPr/>
                </a:tc>
                <a:tc>
                  <a:txBody>
                    <a:bodyPr/>
                    <a:lstStyle/>
                    <a:p>
                      <a:r>
                        <a:rPr lang="en-US" dirty="0" smtClean="0"/>
                        <a:t>Crypto forum</a:t>
                      </a:r>
                      <a:endParaRPr lang="en-US" dirty="0"/>
                    </a:p>
                  </a:txBody>
                  <a:tcPr/>
                </a:tc>
              </a:tr>
              <a:tr h="242241">
                <a:tc>
                  <a:txBody>
                    <a:bodyPr/>
                    <a:lstStyle/>
                    <a:p>
                      <a:r>
                        <a:rPr lang="en-US" dirty="0" smtClean="0"/>
                        <a:t>DTNRG</a:t>
                      </a:r>
                      <a:endParaRPr lang="en-US" dirty="0"/>
                    </a:p>
                  </a:txBody>
                  <a:tcPr/>
                </a:tc>
                <a:tc>
                  <a:txBody>
                    <a:bodyPr/>
                    <a:lstStyle/>
                    <a:p>
                      <a:r>
                        <a:rPr lang="en-US" dirty="0" smtClean="0"/>
                        <a:t>Delay-tolerant networking</a:t>
                      </a:r>
                      <a:endParaRPr lang="en-US" dirty="0"/>
                    </a:p>
                  </a:txBody>
                  <a:tcPr/>
                </a:tc>
              </a:tr>
              <a:tr h="242241">
                <a:tc>
                  <a:txBody>
                    <a:bodyPr/>
                    <a:lstStyle/>
                    <a:p>
                      <a:r>
                        <a:rPr lang="en-US" dirty="0" smtClean="0"/>
                        <a:t>HIPRG</a:t>
                      </a:r>
                      <a:endParaRPr lang="en-US" dirty="0"/>
                    </a:p>
                  </a:txBody>
                  <a:tcPr/>
                </a:tc>
                <a:tc>
                  <a:txBody>
                    <a:bodyPr/>
                    <a:lstStyle/>
                    <a:p>
                      <a:r>
                        <a:rPr lang="en-US" dirty="0" smtClean="0"/>
                        <a:t>Host</a:t>
                      </a:r>
                      <a:r>
                        <a:rPr lang="en-US" baseline="0" dirty="0" smtClean="0"/>
                        <a:t> identity</a:t>
                      </a:r>
                      <a:endParaRPr lang="en-US" dirty="0"/>
                    </a:p>
                  </a:txBody>
                  <a:tcPr/>
                </a:tc>
              </a:tr>
              <a:tr h="242241">
                <a:tc>
                  <a:txBody>
                    <a:bodyPr/>
                    <a:lstStyle/>
                    <a:p>
                      <a:r>
                        <a:rPr lang="en-US" dirty="0" smtClean="0"/>
                        <a:t>ICCRG</a:t>
                      </a:r>
                      <a:endParaRPr lang="en-US" dirty="0"/>
                    </a:p>
                  </a:txBody>
                  <a:tcPr/>
                </a:tc>
                <a:tc>
                  <a:txBody>
                    <a:bodyPr/>
                    <a:lstStyle/>
                    <a:p>
                      <a:r>
                        <a:rPr lang="en-US" dirty="0" smtClean="0"/>
                        <a:t>Internet</a:t>
                      </a:r>
                      <a:r>
                        <a:rPr lang="en-US" baseline="0" dirty="0" smtClean="0"/>
                        <a:t> congestion control</a:t>
                      </a:r>
                      <a:endParaRPr lang="en-US" dirty="0"/>
                    </a:p>
                  </a:txBody>
                  <a:tcPr/>
                </a:tc>
              </a:tr>
              <a:tr h="242241">
                <a:tc>
                  <a:txBody>
                    <a:bodyPr/>
                    <a:lstStyle/>
                    <a:p>
                      <a:r>
                        <a:rPr lang="en-US" dirty="0" smtClean="0"/>
                        <a:t>MOBOPTS</a:t>
                      </a:r>
                      <a:endParaRPr lang="en-US" dirty="0"/>
                    </a:p>
                  </a:txBody>
                  <a:tcPr/>
                </a:tc>
                <a:tc>
                  <a:txBody>
                    <a:bodyPr/>
                    <a:lstStyle/>
                    <a:p>
                      <a:r>
                        <a:rPr lang="en-US" dirty="0" smtClean="0"/>
                        <a:t>IP mobility optimizations</a:t>
                      </a:r>
                      <a:endParaRPr lang="en-US" dirty="0"/>
                    </a:p>
                  </a:txBody>
                  <a:tcPr/>
                </a:tc>
              </a:tr>
              <a:tr h="242241">
                <a:tc>
                  <a:txBody>
                    <a:bodyPr/>
                    <a:lstStyle/>
                    <a:p>
                      <a:r>
                        <a:rPr lang="en-US" dirty="0" smtClean="0"/>
                        <a:t>NMRG</a:t>
                      </a:r>
                      <a:endParaRPr lang="en-US" dirty="0"/>
                    </a:p>
                  </a:txBody>
                  <a:tcPr/>
                </a:tc>
                <a:tc>
                  <a:txBody>
                    <a:bodyPr/>
                    <a:lstStyle/>
                    <a:p>
                      <a:r>
                        <a:rPr lang="en-US" dirty="0" smtClean="0"/>
                        <a:t>Network management</a:t>
                      </a:r>
                      <a:endParaRPr lang="en-US" dirty="0"/>
                    </a:p>
                  </a:txBody>
                  <a:tcPr/>
                </a:tc>
              </a:tr>
              <a:tr h="242241">
                <a:tc>
                  <a:txBody>
                    <a:bodyPr/>
                    <a:lstStyle/>
                    <a:p>
                      <a:r>
                        <a:rPr lang="en-US" dirty="0" smtClean="0"/>
                        <a:t>P2PRG</a:t>
                      </a:r>
                      <a:endParaRPr lang="en-US" dirty="0"/>
                    </a:p>
                  </a:txBody>
                  <a:tcPr/>
                </a:tc>
                <a:tc>
                  <a:txBody>
                    <a:bodyPr/>
                    <a:lstStyle/>
                    <a:p>
                      <a:r>
                        <a:rPr lang="en-US" dirty="0" smtClean="0"/>
                        <a:t>Peer-to-peer</a:t>
                      </a:r>
                      <a:endParaRPr lang="en-US" dirty="0"/>
                    </a:p>
                  </a:txBody>
                  <a:tcPr/>
                </a:tc>
              </a:tr>
              <a:tr h="242241">
                <a:tc>
                  <a:txBody>
                    <a:bodyPr/>
                    <a:lstStyle/>
                    <a:p>
                      <a:r>
                        <a:rPr lang="en-US" dirty="0" smtClean="0"/>
                        <a:t>RRG</a:t>
                      </a:r>
                      <a:endParaRPr lang="en-US" dirty="0"/>
                    </a:p>
                  </a:txBody>
                  <a:tcPr/>
                </a:tc>
                <a:tc>
                  <a:txBody>
                    <a:bodyPr/>
                    <a:lstStyle/>
                    <a:p>
                      <a:r>
                        <a:rPr lang="en-US" dirty="0" smtClean="0"/>
                        <a:t>Routing</a:t>
                      </a:r>
                      <a:endParaRPr lang="en-US" dirty="0"/>
                    </a:p>
                  </a:txBody>
                  <a:tcPr/>
                </a:tc>
              </a:tr>
              <a:tr h="242241">
                <a:tc>
                  <a:txBody>
                    <a:bodyPr/>
                    <a:lstStyle/>
                    <a:p>
                      <a:r>
                        <a:rPr lang="en-US" dirty="0" smtClean="0"/>
                        <a:t>SAMRG</a:t>
                      </a:r>
                      <a:endParaRPr lang="en-US" dirty="0"/>
                    </a:p>
                  </a:txBody>
                  <a:tcPr/>
                </a:tc>
                <a:tc>
                  <a:txBody>
                    <a:bodyPr/>
                    <a:lstStyle/>
                    <a:p>
                      <a:r>
                        <a:rPr lang="en-US" dirty="0" smtClean="0"/>
                        <a:t>Scalable adaptive multicast</a:t>
                      </a:r>
                      <a:endParaRPr lang="en-US" dirty="0"/>
                    </a:p>
                  </a:txBody>
                  <a:tcPr/>
                </a:tc>
              </a:tr>
              <a:tr h="242241">
                <a:tc>
                  <a:txBody>
                    <a:bodyPr/>
                    <a:lstStyle/>
                    <a:p>
                      <a:r>
                        <a:rPr lang="en-US" dirty="0" smtClean="0"/>
                        <a:t>TMRG</a:t>
                      </a:r>
                      <a:endParaRPr lang="en-US" dirty="0"/>
                    </a:p>
                  </a:txBody>
                  <a:tcPr/>
                </a:tc>
                <a:tc>
                  <a:txBody>
                    <a:bodyPr/>
                    <a:lstStyle/>
                    <a:p>
                      <a:r>
                        <a:rPr lang="en-US" dirty="0" smtClean="0"/>
                        <a:t>Transport modeling</a:t>
                      </a:r>
                      <a:endParaRPr lang="en-US" dirty="0"/>
                    </a:p>
                  </a:txBody>
                  <a:tcPr/>
                </a:tc>
              </a:tr>
              <a:tr h="242241">
                <a:tc>
                  <a:txBody>
                    <a:bodyPr/>
                    <a:lstStyle/>
                    <a:p>
                      <a:r>
                        <a:rPr lang="en-US" dirty="0" smtClean="0"/>
                        <a:t>VNRG</a:t>
                      </a:r>
                      <a:endParaRPr lang="en-US" dirty="0"/>
                    </a:p>
                  </a:txBody>
                  <a:tcPr/>
                </a:tc>
                <a:tc>
                  <a:txBody>
                    <a:bodyPr/>
                    <a:lstStyle/>
                    <a:p>
                      <a:r>
                        <a:rPr lang="en-US" dirty="0" smtClean="0"/>
                        <a:t>Virtual networks</a:t>
                      </a:r>
                      <a:endParaRPr lang="en-US" dirty="0"/>
                    </a:p>
                  </a:txBody>
                  <a:tcPr/>
                </a:tc>
              </a:tr>
            </a:tbl>
          </a:graphicData>
        </a:graphic>
      </p:graphicFrame>
    </p:spTree>
    <p:extLst>
      <p:ext uri="{BB962C8B-B14F-4D97-AF65-F5344CB8AC3E}">
        <p14:creationId xmlns:p14="http://schemas.microsoft.com/office/powerpoint/2010/main" val="1416973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636" name="Rectangle 44"/>
          <p:cNvSpPr>
            <a:spLocks noGrp="1" noChangeArrowheads="1"/>
          </p:cNvSpPr>
          <p:nvPr>
            <p:ph type="title"/>
          </p:nvPr>
        </p:nvSpPr>
        <p:spPr/>
        <p:txBody>
          <a:bodyPr/>
          <a:lstStyle/>
          <a:p>
            <a:r>
              <a:rPr lang="en-US" dirty="0"/>
              <a:t>IETF Organization </a:t>
            </a:r>
            <a:r>
              <a:rPr lang="en-US" dirty="0" smtClean="0"/>
              <a:t>– WGs</a:t>
            </a:r>
            <a:endParaRPr lang="en-US" dirty="0"/>
          </a:p>
        </p:txBody>
      </p:sp>
      <p:sp>
        <p:nvSpPr>
          <p:cNvPr id="366638" name="Rectangle 46"/>
          <p:cNvSpPr>
            <a:spLocks noGrp="1" noChangeArrowheads="1"/>
          </p:cNvSpPr>
          <p:nvPr>
            <p:ph idx="1"/>
          </p:nvPr>
        </p:nvSpPr>
        <p:spPr/>
        <p:txBody>
          <a:bodyPr>
            <a:normAutofit/>
          </a:bodyPr>
          <a:lstStyle/>
          <a:p>
            <a:pPr>
              <a:lnSpc>
                <a:spcPct val="110000"/>
              </a:lnSpc>
              <a:spcBef>
                <a:spcPts val="600"/>
              </a:spcBef>
            </a:pPr>
            <a:r>
              <a:rPr lang="en-US" sz="2000" dirty="0"/>
              <a:t>Where the IETF get its work done; belong to one Area</a:t>
            </a:r>
          </a:p>
          <a:p>
            <a:pPr lvl="1">
              <a:lnSpc>
                <a:spcPct val="110000"/>
              </a:lnSpc>
            </a:pPr>
            <a:r>
              <a:rPr lang="en-US" dirty="0"/>
              <a:t>Discussions on mailing list + meetings focused on key issues (ideally)</a:t>
            </a:r>
          </a:p>
          <a:p>
            <a:pPr>
              <a:lnSpc>
                <a:spcPct val="110000"/>
              </a:lnSpc>
              <a:spcBef>
                <a:spcPts val="600"/>
              </a:spcBef>
            </a:pPr>
            <a:r>
              <a:rPr lang="en-US" sz="2000" dirty="0"/>
              <a:t>WG is focused by charter agreed between WG Chairs and ADs</a:t>
            </a:r>
          </a:p>
          <a:p>
            <a:pPr lvl="1">
              <a:lnSpc>
                <a:spcPct val="110000"/>
              </a:lnSpc>
            </a:pPr>
            <a:r>
              <a:rPr lang="en-US" dirty="0"/>
              <a:t>Restrictive charters with milestones – WGs close when their work is done</a:t>
            </a:r>
          </a:p>
          <a:p>
            <a:pPr lvl="1">
              <a:lnSpc>
                <a:spcPct val="110000"/>
              </a:lnSpc>
            </a:pPr>
            <a:r>
              <a:rPr lang="en-US" dirty="0"/>
              <a:t>No defined membership, just participants</a:t>
            </a:r>
          </a:p>
          <a:p>
            <a:pPr>
              <a:lnSpc>
                <a:spcPct val="110000"/>
              </a:lnSpc>
              <a:spcBef>
                <a:spcPts val="600"/>
              </a:spcBef>
            </a:pPr>
            <a:r>
              <a:rPr lang="en-US" sz="2000" dirty="0"/>
              <a:t>“Rough consensus and running code”</a:t>
            </a:r>
          </a:p>
          <a:p>
            <a:pPr lvl="1">
              <a:lnSpc>
                <a:spcPct val="110000"/>
              </a:lnSpc>
            </a:pPr>
            <a:r>
              <a:rPr lang="en-US" dirty="0"/>
              <a:t>No formal voting - cannot define constituency</a:t>
            </a:r>
          </a:p>
          <a:p>
            <a:pPr lvl="1">
              <a:lnSpc>
                <a:spcPct val="110000"/>
              </a:lnSpc>
            </a:pPr>
            <a:r>
              <a:rPr lang="en-US" dirty="0"/>
              <a:t>Consensus does not require unanimity; disputes resolved by discussion</a:t>
            </a:r>
          </a:p>
        </p:txBody>
      </p:sp>
      <p:sp>
        <p:nvSpPr>
          <p:cNvPr id="25" name="Footer Placeholder 3"/>
          <p:cNvSpPr>
            <a:spLocks noGrp="1"/>
          </p:cNvSpPr>
          <p:nvPr>
            <p:ph type="ftr" sz="quarter" idx="11"/>
          </p:nvPr>
        </p:nvSpPr>
        <p:spPr/>
        <p:txBody>
          <a:bodyPr/>
          <a:lstStyle/>
          <a:p>
            <a:r>
              <a:rPr lang="en-US" altLang="ja-JP" smtClean="0"/>
              <a:t>Lars Eggert | lars.eggert@nokia.com | 2009-8-25 | © Nokia 2009</a:t>
            </a:r>
            <a:endParaRPr lang="en-US" altLang="ja-JP"/>
          </a:p>
        </p:txBody>
      </p:sp>
      <p:sp>
        <p:nvSpPr>
          <p:cNvPr id="26" name="Slide Number Placeholder 4"/>
          <p:cNvSpPr>
            <a:spLocks noGrp="1"/>
          </p:cNvSpPr>
          <p:nvPr>
            <p:ph type="sldNum" sz="quarter" idx="12"/>
          </p:nvPr>
        </p:nvSpPr>
        <p:spPr/>
        <p:txBody>
          <a:bodyPr/>
          <a:lstStyle/>
          <a:p>
            <a:fld id="{BF503DA3-8439-F441-A8F0-A1CB2EC0F4D4}" type="slidenum">
              <a:rPr lang="en-US" altLang="ja-JP"/>
              <a:pPr/>
              <a:t>69</a:t>
            </a:fld>
            <a:endParaRPr lang="en-US" altLang="ja-JP"/>
          </a:p>
        </p:txBody>
      </p:sp>
    </p:spTree>
    <p:extLst>
      <p:ext uri="{BB962C8B-B14F-4D97-AF65-F5344CB8AC3E}">
        <p14:creationId xmlns:p14="http://schemas.microsoft.com/office/powerpoint/2010/main" val="1599957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Interfaces: Phone system</a:t>
            </a:r>
            <a:endParaRPr lang="en-US" dirty="0"/>
          </a:p>
        </p:txBody>
      </p:sp>
      <p:pic>
        <p:nvPicPr>
          <p:cNvPr id="4" name="Picture 3"/>
          <p:cNvPicPr>
            <a:picLocks noChangeAspect="1"/>
          </p:cNvPicPr>
          <p:nvPr/>
        </p:nvPicPr>
        <p:blipFill>
          <a:blip r:embed="rId2"/>
          <a:stretch>
            <a:fillRect/>
          </a:stretch>
        </p:blipFill>
        <p:spPr>
          <a:xfrm>
            <a:off x="6019800" y="3276600"/>
            <a:ext cx="1666240" cy="1041400"/>
          </a:xfrm>
          <a:prstGeom prst="rect">
            <a:avLst/>
          </a:prstGeom>
        </p:spPr>
      </p:pic>
      <p:sp>
        <p:nvSpPr>
          <p:cNvPr id="5" name="TextBox 4"/>
          <p:cNvSpPr txBox="1"/>
          <p:nvPr/>
        </p:nvSpPr>
        <p:spPr>
          <a:xfrm>
            <a:off x="6400800" y="4419600"/>
            <a:ext cx="664565" cy="338554"/>
          </a:xfrm>
          <a:prstGeom prst="rect">
            <a:avLst/>
          </a:prstGeom>
          <a:noFill/>
        </p:spPr>
        <p:txBody>
          <a:bodyPr wrap="none" rtlCol="0">
            <a:spAutoFit/>
          </a:bodyPr>
          <a:lstStyle/>
          <a:p>
            <a:r>
              <a:rPr lang="en-US" sz="1600" dirty="0" smtClean="0">
                <a:solidFill>
                  <a:srgbClr val="073E87"/>
                </a:solidFill>
              </a:rPr>
              <a:t>1970s</a:t>
            </a:r>
            <a:endParaRPr lang="en-US" sz="1600" dirty="0">
              <a:solidFill>
                <a:srgbClr val="073E87"/>
              </a:solidFill>
            </a:endParaRPr>
          </a:p>
        </p:txBody>
      </p:sp>
      <p:pic>
        <p:nvPicPr>
          <p:cNvPr id="6" name="Picture 5"/>
          <p:cNvPicPr>
            <a:picLocks noChangeAspect="1"/>
          </p:cNvPicPr>
          <p:nvPr/>
        </p:nvPicPr>
        <p:blipFill>
          <a:blip r:embed="rId3"/>
          <a:stretch>
            <a:fillRect/>
          </a:stretch>
        </p:blipFill>
        <p:spPr>
          <a:xfrm>
            <a:off x="1066800" y="1905000"/>
            <a:ext cx="1559540" cy="1250950"/>
          </a:xfrm>
          <a:prstGeom prst="rect">
            <a:avLst/>
          </a:prstGeom>
        </p:spPr>
      </p:pic>
      <p:sp>
        <p:nvSpPr>
          <p:cNvPr id="8" name="TextBox 7"/>
          <p:cNvSpPr txBox="1"/>
          <p:nvPr/>
        </p:nvSpPr>
        <p:spPr>
          <a:xfrm>
            <a:off x="1371600" y="3276600"/>
            <a:ext cx="1133644" cy="461665"/>
          </a:xfrm>
          <a:prstGeom prst="rect">
            <a:avLst/>
          </a:prstGeom>
          <a:noFill/>
        </p:spPr>
        <p:txBody>
          <a:bodyPr wrap="none" rtlCol="0">
            <a:spAutoFit/>
          </a:bodyPr>
          <a:lstStyle/>
          <a:p>
            <a:r>
              <a:rPr lang="en-US" sz="1200" dirty="0" smtClean="0">
                <a:solidFill>
                  <a:srgbClr val="073E87"/>
                </a:solidFill>
              </a:rPr>
              <a:t>1949</a:t>
            </a:r>
          </a:p>
          <a:p>
            <a:r>
              <a:rPr lang="en-US" sz="1200" dirty="0" smtClean="0">
                <a:solidFill>
                  <a:srgbClr val="073E87"/>
                </a:solidFill>
              </a:rPr>
              <a:t>Modular: 1975-</a:t>
            </a:r>
            <a:endParaRPr lang="en-US" sz="1200" dirty="0">
              <a:solidFill>
                <a:srgbClr val="073E87"/>
              </a:solidFill>
            </a:endParaRPr>
          </a:p>
        </p:txBody>
      </p:sp>
      <p:pic>
        <p:nvPicPr>
          <p:cNvPr id="9" name="Picture 8"/>
          <p:cNvPicPr>
            <a:picLocks noChangeAspect="1"/>
          </p:cNvPicPr>
          <p:nvPr/>
        </p:nvPicPr>
        <p:blipFill>
          <a:blip r:embed="rId4"/>
          <a:stretch>
            <a:fillRect/>
          </a:stretch>
        </p:blipFill>
        <p:spPr>
          <a:xfrm>
            <a:off x="3429000" y="1600200"/>
            <a:ext cx="1828800" cy="1828800"/>
          </a:xfrm>
          <a:prstGeom prst="rect">
            <a:avLst/>
          </a:prstGeom>
        </p:spPr>
      </p:pic>
      <p:cxnSp>
        <p:nvCxnSpPr>
          <p:cNvPr id="10" name="Straight Arrow Connector 9"/>
          <p:cNvCxnSpPr>
            <a:stCxn id="6" idx="3"/>
            <a:endCxn id="9" idx="1"/>
          </p:cNvCxnSpPr>
          <p:nvPr/>
        </p:nvCxnSpPr>
        <p:spPr bwMode="auto">
          <a:xfrm flipV="1">
            <a:off x="2626340" y="2514600"/>
            <a:ext cx="802660" cy="15875"/>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14" name="TextBox 13"/>
          <p:cNvSpPr txBox="1"/>
          <p:nvPr/>
        </p:nvSpPr>
        <p:spPr>
          <a:xfrm>
            <a:off x="6019800" y="3276600"/>
            <a:ext cx="880319" cy="461665"/>
          </a:xfrm>
          <a:prstGeom prst="rect">
            <a:avLst/>
          </a:prstGeom>
          <a:noFill/>
        </p:spPr>
        <p:txBody>
          <a:bodyPr wrap="none" rtlCol="0">
            <a:spAutoFit/>
          </a:bodyPr>
          <a:lstStyle/>
          <a:p>
            <a:r>
              <a:rPr lang="en-US" dirty="0" smtClean="0">
                <a:solidFill>
                  <a:srgbClr val="FF0000"/>
                </a:solidFill>
              </a:rPr>
              <a:t>RJ11</a:t>
            </a:r>
            <a:endParaRPr lang="en-US" dirty="0">
              <a:solidFill>
                <a:srgbClr val="FF0000"/>
              </a:solidFill>
            </a:endParaRPr>
          </a:p>
        </p:txBody>
      </p:sp>
      <p:pic>
        <p:nvPicPr>
          <p:cNvPr id="15" name="Picture 14"/>
          <p:cNvPicPr>
            <a:picLocks noChangeAspect="1"/>
          </p:cNvPicPr>
          <p:nvPr/>
        </p:nvPicPr>
        <p:blipFill>
          <a:blip r:embed="rId5"/>
          <a:stretch>
            <a:fillRect/>
          </a:stretch>
        </p:blipFill>
        <p:spPr>
          <a:xfrm>
            <a:off x="3200400" y="3962400"/>
            <a:ext cx="1581150" cy="953593"/>
          </a:xfrm>
          <a:prstGeom prst="rect">
            <a:avLst/>
          </a:prstGeom>
        </p:spPr>
      </p:pic>
      <p:sp>
        <p:nvSpPr>
          <p:cNvPr id="16" name="TextBox 15"/>
          <p:cNvSpPr txBox="1"/>
          <p:nvPr/>
        </p:nvSpPr>
        <p:spPr>
          <a:xfrm>
            <a:off x="3276600" y="4953000"/>
            <a:ext cx="1609936" cy="830997"/>
          </a:xfrm>
          <a:prstGeom prst="rect">
            <a:avLst/>
          </a:prstGeom>
          <a:solidFill>
            <a:schemeClr val="accent3">
              <a:lumMod val="65000"/>
            </a:schemeClr>
          </a:solidFill>
        </p:spPr>
        <p:txBody>
          <a:bodyPr wrap="none" rtlCol="0">
            <a:spAutoFit/>
          </a:bodyPr>
          <a:lstStyle/>
          <a:p>
            <a:r>
              <a:rPr lang="en-US" sz="1600" dirty="0" smtClean="0">
                <a:solidFill>
                  <a:schemeClr val="accent1">
                    <a:lumMod val="40000"/>
                    <a:lumOff val="60000"/>
                  </a:schemeClr>
                </a:solidFill>
              </a:rPr>
              <a:t>4 kHz spectrum</a:t>
            </a:r>
          </a:p>
          <a:p>
            <a:r>
              <a:rPr lang="en-US" sz="1600" dirty="0" smtClean="0">
                <a:solidFill>
                  <a:schemeClr val="accent1">
                    <a:lumMod val="40000"/>
                    <a:lumOff val="60000"/>
                  </a:schemeClr>
                </a:solidFill>
              </a:rPr>
              <a:t>48 V off-hook</a:t>
            </a:r>
          </a:p>
          <a:p>
            <a:r>
              <a:rPr lang="en-US" sz="1600" dirty="0" smtClean="0">
                <a:solidFill>
                  <a:schemeClr val="accent1">
                    <a:lumMod val="40000"/>
                    <a:lumOff val="60000"/>
                  </a:schemeClr>
                </a:solidFill>
              </a:rPr>
              <a:t>275 mV audio</a:t>
            </a:r>
            <a:endParaRPr lang="en-US" sz="1600" dirty="0">
              <a:solidFill>
                <a:schemeClr val="accent1">
                  <a:lumMod val="40000"/>
                  <a:lumOff val="60000"/>
                </a:schemeClr>
              </a:solidFill>
            </a:endParaRPr>
          </a:p>
        </p:txBody>
      </p:sp>
      <p:sp>
        <p:nvSpPr>
          <p:cNvPr id="3" name="Rounded Rectangular Callout 2"/>
          <p:cNvSpPr/>
          <p:nvPr/>
        </p:nvSpPr>
        <p:spPr>
          <a:xfrm>
            <a:off x="4886536" y="5486400"/>
            <a:ext cx="2377864" cy="1151467"/>
          </a:xfrm>
          <a:prstGeom prst="wedgeRoundRectCallout">
            <a:avLst>
              <a:gd name="adj1" fmla="val -50030"/>
              <a:gd name="adj2" fmla="val -84559"/>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or 8 kHz digital</a:t>
            </a:r>
            <a:endParaRPr lang="en-US" dirty="0"/>
          </a:p>
        </p:txBody>
      </p:sp>
    </p:spTree>
    <p:extLst>
      <p:ext uri="{BB962C8B-B14F-4D97-AF65-F5344CB8AC3E}">
        <p14:creationId xmlns:p14="http://schemas.microsoft.com/office/powerpoint/2010/main" val="30421032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p:cNvSpPr>
            <a:spLocks noGrp="1"/>
          </p:cNvSpPr>
          <p:nvPr>
            <p:ph type="title"/>
          </p:nvPr>
        </p:nvSpPr>
        <p:spPr/>
        <p:txBody>
          <a:bodyPr/>
          <a:lstStyle/>
          <a:p>
            <a:r>
              <a:rPr lang="en-US" dirty="0" smtClean="0"/>
              <a:t>IETF WGs</a:t>
            </a:r>
            <a:endParaRPr lang="en-US" dirty="0"/>
          </a:p>
        </p:txBody>
      </p:sp>
      <p:sp>
        <p:nvSpPr>
          <p:cNvPr id="5" name="Slide Number Placeholder 4"/>
          <p:cNvSpPr>
            <a:spLocks noGrp="1"/>
          </p:cNvSpPr>
          <p:nvPr>
            <p:ph type="sldNum" sz="quarter" idx="12"/>
          </p:nvPr>
        </p:nvSpPr>
        <p:spPr/>
        <p:txBody>
          <a:bodyPr/>
          <a:lstStyle/>
          <a:p>
            <a:fld id="{F521BF0D-D0AA-6142-AADA-80817EA2FC0E}" type="slidenum">
              <a:rPr lang="en-US" altLang="ja-JP" smtClean="0"/>
              <a:pPr/>
              <a:t>70</a:t>
            </a:fld>
            <a:endParaRPr lang="en-US" altLang="ja-JP"/>
          </a:p>
        </p:txBody>
      </p:sp>
      <p:sp>
        <p:nvSpPr>
          <p:cNvPr id="185" name="Rectangle 45"/>
          <p:cNvSpPr>
            <a:spLocks noChangeArrowheads="1"/>
          </p:cNvSpPr>
          <p:nvPr/>
        </p:nvSpPr>
        <p:spPr bwMode="auto">
          <a:xfrm>
            <a:off x="5709711" y="1987508"/>
            <a:ext cx="1079500" cy="828000"/>
          </a:xfrm>
          <a:prstGeom prst="rect">
            <a:avLst/>
          </a:prstGeom>
          <a:solidFill>
            <a:schemeClr val="tx2">
              <a:lumMod val="40000"/>
              <a:lumOff val="60000"/>
            </a:schemeClr>
          </a:solidFill>
          <a:ln w="25400">
            <a:noFill/>
            <a:miter lim="800000"/>
            <a:headEnd/>
            <a:tailEnd/>
          </a:ln>
          <a:effectLst>
            <a:outerShdw blurRad="50800" dist="38100" dir="2700000" algn="tl" rotWithShape="0">
              <a:prstClr val="black">
                <a:alpha val="40000"/>
              </a:prstClr>
            </a:outerShdw>
          </a:effectLst>
        </p:spPr>
        <p:txBody>
          <a:bodyPr wrap="none" lIns="35993" tIns="35993" rIns="35993" bIns="35993" anchor="ctr" anchorCtr="0">
            <a:prstTxWarp prst="textNoShape">
              <a:avLst/>
            </a:prstTxWarp>
          </a:bodyPr>
          <a:lstStyle/>
          <a:p>
            <a:pPr algn="ctr"/>
            <a:r>
              <a:rPr sz="1400" noProof="1">
                <a:solidFill>
                  <a:schemeClr val="accent3">
                    <a:lumMod val="50000"/>
                  </a:schemeClr>
                </a:solidFill>
                <a:latin typeface="Nokia Large" pitchFamily="34" charset="0"/>
              </a:rPr>
              <a:t>O&amp;M</a:t>
            </a:r>
            <a:br>
              <a:rPr sz="1400" noProof="1">
                <a:solidFill>
                  <a:schemeClr val="accent3">
                    <a:lumMod val="50000"/>
                  </a:schemeClr>
                </a:solidFill>
                <a:latin typeface="Nokia Large" pitchFamily="34" charset="0"/>
              </a:rPr>
            </a:br>
            <a:r>
              <a:rPr sz="1400" noProof="1" smtClean="0">
                <a:solidFill>
                  <a:schemeClr val="accent3">
                    <a:lumMod val="50000"/>
                  </a:schemeClr>
                </a:solidFill>
                <a:latin typeface="Nokia Large" pitchFamily="34" charset="0"/>
              </a:rPr>
              <a:t>Area</a:t>
            </a:r>
            <a:endParaRPr lang="en-US" sz="800" noProof="1">
              <a:solidFill>
                <a:schemeClr val="accent3">
                  <a:lumMod val="50000"/>
                </a:schemeClr>
              </a:solidFill>
              <a:latin typeface="Nokia Large" pitchFamily="34" charset="0"/>
            </a:endParaRPr>
          </a:p>
        </p:txBody>
      </p:sp>
      <p:sp>
        <p:nvSpPr>
          <p:cNvPr id="186" name="Rectangle 8"/>
          <p:cNvSpPr>
            <a:spLocks noChangeArrowheads="1"/>
          </p:cNvSpPr>
          <p:nvPr/>
        </p:nvSpPr>
        <p:spPr bwMode="auto">
          <a:xfrm>
            <a:off x="3457576" y="1987508"/>
            <a:ext cx="1079500" cy="828000"/>
          </a:xfrm>
          <a:prstGeom prst="rect">
            <a:avLst/>
          </a:prstGeom>
          <a:solidFill>
            <a:schemeClr val="tx2">
              <a:lumMod val="40000"/>
              <a:lumOff val="60000"/>
            </a:schemeClr>
          </a:solidFill>
          <a:ln w="25400">
            <a:noFill/>
            <a:miter lim="800000"/>
            <a:headEnd/>
            <a:tailEnd/>
          </a:ln>
          <a:effectLst>
            <a:outerShdw blurRad="50800" dist="38100" dir="2700000" algn="tl" rotWithShape="0">
              <a:prstClr val="black">
                <a:alpha val="40000"/>
              </a:prstClr>
            </a:outerShdw>
          </a:effectLst>
        </p:spPr>
        <p:txBody>
          <a:bodyPr wrap="none" lIns="35993" tIns="35993" rIns="35993" bIns="35993" anchor="ctr" anchorCtr="0">
            <a:prstTxWarp prst="textNoShape">
              <a:avLst/>
            </a:prstTxWarp>
          </a:bodyPr>
          <a:lstStyle/>
          <a:p>
            <a:pPr algn="ctr"/>
            <a:r>
              <a:rPr sz="1400" noProof="1">
                <a:solidFill>
                  <a:schemeClr val="accent3">
                    <a:lumMod val="50000"/>
                  </a:schemeClr>
                </a:solidFill>
                <a:latin typeface="Nokia Large" pitchFamily="34" charset="0"/>
              </a:rPr>
              <a:t>Security</a:t>
            </a:r>
            <a:br>
              <a:rPr sz="1400" noProof="1">
                <a:solidFill>
                  <a:schemeClr val="accent3">
                    <a:lumMod val="50000"/>
                  </a:schemeClr>
                </a:solidFill>
                <a:latin typeface="Nokia Large" pitchFamily="34" charset="0"/>
              </a:rPr>
            </a:br>
            <a:r>
              <a:rPr sz="1400" noProof="1" smtClean="0">
                <a:solidFill>
                  <a:schemeClr val="accent3">
                    <a:lumMod val="50000"/>
                  </a:schemeClr>
                </a:solidFill>
                <a:latin typeface="Nokia Large" pitchFamily="34" charset="0"/>
              </a:rPr>
              <a:t>Area</a:t>
            </a:r>
            <a:endParaRPr lang="en-US" sz="800" noProof="1">
              <a:solidFill>
                <a:schemeClr val="accent3">
                  <a:lumMod val="50000"/>
                </a:schemeClr>
              </a:solidFill>
              <a:latin typeface="Nokia Large" pitchFamily="34" charset="0"/>
            </a:endParaRPr>
          </a:p>
        </p:txBody>
      </p:sp>
      <p:sp>
        <p:nvSpPr>
          <p:cNvPr id="187" name="Rectangle 28"/>
          <p:cNvSpPr>
            <a:spLocks noChangeArrowheads="1"/>
          </p:cNvSpPr>
          <p:nvPr/>
        </p:nvSpPr>
        <p:spPr bwMode="auto">
          <a:xfrm>
            <a:off x="7962900" y="1063223"/>
            <a:ext cx="1079500" cy="828000"/>
          </a:xfrm>
          <a:prstGeom prst="rect">
            <a:avLst/>
          </a:prstGeom>
          <a:solidFill>
            <a:schemeClr val="tx2">
              <a:lumMod val="40000"/>
              <a:lumOff val="60000"/>
            </a:schemeClr>
          </a:solidFill>
          <a:ln w="25400">
            <a:noFill/>
            <a:miter lim="800000"/>
            <a:headEnd/>
            <a:tailEnd/>
          </a:ln>
          <a:effectLst>
            <a:outerShdw blurRad="50800" dist="38100" dir="2700000" algn="tl" rotWithShape="0">
              <a:prstClr val="black">
                <a:alpha val="40000"/>
              </a:prstClr>
            </a:outerShdw>
          </a:effectLst>
        </p:spPr>
        <p:txBody>
          <a:bodyPr wrap="none" lIns="35993" tIns="35993" rIns="35993" bIns="35993" anchor="ctr" anchorCtr="0">
            <a:prstTxWarp prst="textNoShape">
              <a:avLst/>
            </a:prstTxWarp>
          </a:bodyPr>
          <a:lstStyle/>
          <a:p>
            <a:pPr algn="ctr"/>
            <a:r>
              <a:rPr sz="1400" noProof="1">
                <a:solidFill>
                  <a:schemeClr val="accent3">
                    <a:lumMod val="50000"/>
                  </a:schemeClr>
                </a:solidFill>
                <a:latin typeface="Nokia Large" pitchFamily="34" charset="0"/>
              </a:rPr>
              <a:t>Internet</a:t>
            </a:r>
            <a:br>
              <a:rPr sz="1400" noProof="1">
                <a:solidFill>
                  <a:schemeClr val="accent3">
                    <a:lumMod val="50000"/>
                  </a:schemeClr>
                </a:solidFill>
                <a:latin typeface="Nokia Large" pitchFamily="34" charset="0"/>
              </a:rPr>
            </a:br>
            <a:r>
              <a:rPr sz="1400" noProof="1" smtClean="0">
                <a:solidFill>
                  <a:schemeClr val="accent3">
                    <a:lumMod val="50000"/>
                  </a:schemeClr>
                </a:solidFill>
                <a:latin typeface="Nokia Large" pitchFamily="34" charset="0"/>
              </a:rPr>
              <a:t>Area</a:t>
            </a:r>
            <a:endParaRPr lang="en-US" sz="800" noProof="1">
              <a:solidFill>
                <a:schemeClr val="accent3">
                  <a:lumMod val="50000"/>
                </a:schemeClr>
              </a:solidFill>
              <a:latin typeface="Nokia Large" pitchFamily="34" charset="0"/>
            </a:endParaRPr>
          </a:p>
        </p:txBody>
      </p:sp>
      <p:sp>
        <p:nvSpPr>
          <p:cNvPr id="188" name="Rectangle 9"/>
          <p:cNvSpPr>
            <a:spLocks noChangeArrowheads="1"/>
          </p:cNvSpPr>
          <p:nvPr/>
        </p:nvSpPr>
        <p:spPr bwMode="auto">
          <a:xfrm>
            <a:off x="4583643" y="1987508"/>
            <a:ext cx="1079500" cy="828000"/>
          </a:xfrm>
          <a:prstGeom prst="rect">
            <a:avLst/>
          </a:prstGeom>
          <a:solidFill>
            <a:schemeClr val="tx2">
              <a:lumMod val="40000"/>
              <a:lumOff val="60000"/>
            </a:schemeClr>
          </a:solidFill>
          <a:ln w="25400">
            <a:noFill/>
            <a:miter lim="800000"/>
            <a:headEnd/>
            <a:tailEnd/>
          </a:ln>
          <a:effectLst>
            <a:outerShdw blurRad="50800" dist="38100" dir="2700000" algn="tl" rotWithShape="0">
              <a:prstClr val="black">
                <a:alpha val="40000"/>
              </a:prstClr>
            </a:outerShdw>
          </a:effectLst>
        </p:spPr>
        <p:txBody>
          <a:bodyPr wrap="none" lIns="35993" tIns="35993" rIns="35993" bIns="35993" anchor="ctr" anchorCtr="0">
            <a:prstTxWarp prst="textNoShape">
              <a:avLst/>
            </a:prstTxWarp>
          </a:bodyPr>
          <a:lstStyle/>
          <a:p>
            <a:pPr algn="ctr"/>
            <a:r>
              <a:rPr sz="1400" noProof="1">
                <a:solidFill>
                  <a:schemeClr val="accent3">
                    <a:lumMod val="50000"/>
                  </a:schemeClr>
                </a:solidFill>
                <a:latin typeface="Nokia Large" pitchFamily="34" charset="0"/>
              </a:rPr>
              <a:t>Routing</a:t>
            </a:r>
            <a:br>
              <a:rPr sz="1400" noProof="1">
                <a:solidFill>
                  <a:schemeClr val="accent3">
                    <a:lumMod val="50000"/>
                  </a:schemeClr>
                </a:solidFill>
                <a:latin typeface="Nokia Large" pitchFamily="34" charset="0"/>
              </a:rPr>
            </a:br>
            <a:r>
              <a:rPr sz="1400" noProof="1">
                <a:solidFill>
                  <a:schemeClr val="accent3">
                    <a:lumMod val="50000"/>
                  </a:schemeClr>
                </a:solidFill>
                <a:latin typeface="Nokia Large" pitchFamily="34" charset="0"/>
              </a:rPr>
              <a:t>Area</a:t>
            </a:r>
            <a:endParaRPr lang="en-US" sz="800" noProof="1">
              <a:solidFill>
                <a:schemeClr val="accent3">
                  <a:lumMod val="50000"/>
                </a:schemeClr>
              </a:solidFill>
              <a:latin typeface="Nokia Large" pitchFamily="34" charset="0"/>
            </a:endParaRPr>
          </a:p>
          <a:p>
            <a:pPr algn="ctr"/>
            <a:endParaRPr sz="1200" noProof="1">
              <a:solidFill>
                <a:schemeClr val="accent3">
                  <a:lumMod val="50000"/>
                </a:schemeClr>
              </a:solidFill>
              <a:latin typeface="Nokia Large" pitchFamily="34" charset="0"/>
            </a:endParaRPr>
          </a:p>
        </p:txBody>
      </p:sp>
      <p:sp>
        <p:nvSpPr>
          <p:cNvPr id="189" name="Rectangle 88"/>
          <p:cNvSpPr>
            <a:spLocks noChangeArrowheads="1"/>
          </p:cNvSpPr>
          <p:nvPr/>
        </p:nvSpPr>
        <p:spPr bwMode="auto">
          <a:xfrm>
            <a:off x="6835775" y="1062759"/>
            <a:ext cx="1079500" cy="828000"/>
          </a:xfrm>
          <a:prstGeom prst="rect">
            <a:avLst/>
          </a:prstGeom>
          <a:solidFill>
            <a:schemeClr val="tx2">
              <a:lumMod val="40000"/>
              <a:lumOff val="60000"/>
            </a:schemeClr>
          </a:solidFill>
          <a:ln w="25400">
            <a:noFill/>
            <a:miter lim="800000"/>
            <a:headEnd/>
            <a:tailEnd/>
          </a:ln>
          <a:effectLst>
            <a:outerShdw blurRad="50800" dist="38100" dir="2700000" algn="tl" rotWithShape="0">
              <a:prstClr val="black">
                <a:alpha val="40000"/>
              </a:prstClr>
            </a:outerShdw>
          </a:effectLst>
        </p:spPr>
        <p:txBody>
          <a:bodyPr wrap="none" lIns="35993" tIns="35993" rIns="35993" bIns="35993" anchor="ctr" anchorCtr="0">
            <a:prstTxWarp prst="textNoShape">
              <a:avLst/>
            </a:prstTxWarp>
          </a:bodyPr>
          <a:lstStyle/>
          <a:p>
            <a:pPr algn="ctr"/>
            <a:r>
              <a:rPr sz="1400" noProof="1">
                <a:solidFill>
                  <a:schemeClr val="accent3">
                    <a:lumMod val="50000"/>
                  </a:schemeClr>
                </a:solidFill>
                <a:latin typeface="Nokia Large" pitchFamily="34" charset="0"/>
              </a:rPr>
              <a:t>RAI</a:t>
            </a:r>
            <a:br>
              <a:rPr sz="1400" noProof="1">
                <a:solidFill>
                  <a:schemeClr val="accent3">
                    <a:lumMod val="50000"/>
                  </a:schemeClr>
                </a:solidFill>
                <a:latin typeface="Nokia Large" pitchFamily="34" charset="0"/>
              </a:rPr>
            </a:br>
            <a:r>
              <a:rPr sz="1400" noProof="1" smtClean="0">
                <a:solidFill>
                  <a:schemeClr val="accent3">
                    <a:lumMod val="50000"/>
                  </a:schemeClr>
                </a:solidFill>
                <a:latin typeface="Nokia Large" pitchFamily="34" charset="0"/>
              </a:rPr>
              <a:t>Area</a:t>
            </a:r>
            <a:endParaRPr lang="en-US" sz="800" noProof="1">
              <a:solidFill>
                <a:schemeClr val="accent3">
                  <a:lumMod val="50000"/>
                </a:schemeClr>
              </a:solidFill>
              <a:latin typeface="Nokia Large" pitchFamily="34" charset="0"/>
            </a:endParaRPr>
          </a:p>
        </p:txBody>
      </p:sp>
      <p:sp>
        <p:nvSpPr>
          <p:cNvPr id="190" name="Rectangle 128"/>
          <p:cNvSpPr>
            <a:spLocks noChangeArrowheads="1"/>
          </p:cNvSpPr>
          <p:nvPr/>
        </p:nvSpPr>
        <p:spPr bwMode="auto">
          <a:xfrm>
            <a:off x="1205443" y="1987508"/>
            <a:ext cx="1079500" cy="828000"/>
          </a:xfrm>
          <a:prstGeom prst="rect">
            <a:avLst/>
          </a:prstGeom>
          <a:solidFill>
            <a:schemeClr val="tx2">
              <a:lumMod val="40000"/>
              <a:lumOff val="60000"/>
            </a:schemeClr>
          </a:solidFill>
          <a:ln w="25400">
            <a:noFill/>
            <a:miter lim="800000"/>
            <a:headEnd/>
            <a:tailEnd/>
          </a:ln>
          <a:effectLst>
            <a:outerShdw blurRad="50800" dist="38100" dir="2700000" algn="tl" rotWithShape="0">
              <a:prstClr val="black">
                <a:alpha val="40000"/>
              </a:prstClr>
            </a:outerShdw>
          </a:effectLst>
        </p:spPr>
        <p:txBody>
          <a:bodyPr wrap="none" lIns="35993" tIns="35993" rIns="35993" bIns="35993" anchor="ctr" anchorCtr="0">
            <a:prstTxWarp prst="textNoShape">
              <a:avLst/>
            </a:prstTxWarp>
          </a:bodyPr>
          <a:lstStyle/>
          <a:p>
            <a:pPr algn="ctr"/>
            <a:r>
              <a:rPr sz="1400" noProof="1">
                <a:solidFill>
                  <a:schemeClr val="accent3">
                    <a:lumMod val="50000"/>
                  </a:schemeClr>
                </a:solidFill>
                <a:latin typeface="Nokia Large" pitchFamily="34" charset="0"/>
              </a:rPr>
              <a:t>Applications</a:t>
            </a:r>
            <a:br>
              <a:rPr sz="1400" noProof="1">
                <a:solidFill>
                  <a:schemeClr val="accent3">
                    <a:lumMod val="50000"/>
                  </a:schemeClr>
                </a:solidFill>
                <a:latin typeface="Nokia Large" pitchFamily="34" charset="0"/>
              </a:rPr>
            </a:br>
            <a:r>
              <a:rPr sz="1400" noProof="1">
                <a:solidFill>
                  <a:schemeClr val="accent3">
                    <a:lumMod val="50000"/>
                  </a:schemeClr>
                </a:solidFill>
                <a:latin typeface="Nokia Large" pitchFamily="34" charset="0"/>
              </a:rPr>
              <a:t>Area</a:t>
            </a:r>
            <a:endParaRPr lang="en-US" sz="800" noProof="1">
              <a:solidFill>
                <a:schemeClr val="accent3">
                  <a:lumMod val="50000"/>
                </a:schemeClr>
              </a:solidFill>
              <a:latin typeface="Nokia Large" pitchFamily="34" charset="0"/>
            </a:endParaRPr>
          </a:p>
          <a:p>
            <a:pPr algn="ctr"/>
            <a:endParaRPr sz="1200" noProof="1">
              <a:solidFill>
                <a:schemeClr val="accent3">
                  <a:lumMod val="50000"/>
                </a:schemeClr>
              </a:solidFill>
              <a:latin typeface="Nokia Large" pitchFamily="34" charset="0"/>
            </a:endParaRPr>
          </a:p>
        </p:txBody>
      </p:sp>
      <p:sp>
        <p:nvSpPr>
          <p:cNvPr id="191" name="Rectangle 145"/>
          <p:cNvSpPr>
            <a:spLocks noChangeArrowheads="1"/>
          </p:cNvSpPr>
          <p:nvPr/>
        </p:nvSpPr>
        <p:spPr bwMode="auto">
          <a:xfrm>
            <a:off x="79376" y="1987508"/>
            <a:ext cx="1079500" cy="828000"/>
          </a:xfrm>
          <a:prstGeom prst="rect">
            <a:avLst/>
          </a:prstGeom>
          <a:solidFill>
            <a:schemeClr val="accent2">
              <a:lumMod val="90000"/>
            </a:schemeClr>
          </a:solidFill>
          <a:ln w="25400">
            <a:noFill/>
            <a:miter lim="800000"/>
            <a:headEnd/>
            <a:tailEnd/>
          </a:ln>
          <a:effectLst>
            <a:outerShdw blurRad="50800" dist="38100" dir="2700000" algn="tl" rotWithShape="0">
              <a:prstClr val="black">
                <a:alpha val="40000"/>
              </a:prstClr>
            </a:outerShdw>
          </a:effectLst>
        </p:spPr>
        <p:txBody>
          <a:bodyPr wrap="none" lIns="35993" tIns="35993" rIns="35993" bIns="35993" anchor="ctr" anchorCtr="0">
            <a:prstTxWarp prst="textNoShape">
              <a:avLst/>
            </a:prstTxWarp>
          </a:bodyPr>
          <a:lstStyle/>
          <a:p>
            <a:pPr algn="ctr"/>
            <a:r>
              <a:rPr sz="1400" noProof="1">
                <a:latin typeface="Nokia Large" pitchFamily="34" charset="0"/>
              </a:rPr>
              <a:t>Internet</a:t>
            </a:r>
            <a:br>
              <a:rPr sz="1400" noProof="1">
                <a:latin typeface="Nokia Large" pitchFamily="34" charset="0"/>
              </a:rPr>
            </a:br>
            <a:r>
              <a:rPr sz="1400" noProof="1">
                <a:latin typeface="Nokia Large" pitchFamily="34" charset="0"/>
              </a:rPr>
              <a:t>Research</a:t>
            </a:r>
            <a:br>
              <a:rPr sz="1400" noProof="1">
                <a:latin typeface="Nokia Large" pitchFamily="34" charset="0"/>
              </a:rPr>
            </a:br>
            <a:r>
              <a:rPr sz="1400" noProof="1">
                <a:latin typeface="Nokia Large" pitchFamily="34" charset="0"/>
              </a:rPr>
              <a:t>Task Force</a:t>
            </a:r>
            <a:endParaRPr lang="en-US" sz="800" noProof="1">
              <a:latin typeface="Nokia Large" pitchFamily="34" charset="0"/>
            </a:endParaRPr>
          </a:p>
          <a:p>
            <a:pPr algn="ctr"/>
            <a:r>
              <a:rPr sz="1200" noProof="1">
                <a:latin typeface="Nokia Large" pitchFamily="34" charset="0"/>
              </a:rPr>
              <a:t>A. Falk</a:t>
            </a:r>
          </a:p>
        </p:txBody>
      </p:sp>
      <p:sp>
        <p:nvSpPr>
          <p:cNvPr id="193" name="Rectangle 128"/>
          <p:cNvSpPr>
            <a:spLocks noChangeArrowheads="1"/>
          </p:cNvSpPr>
          <p:nvPr/>
        </p:nvSpPr>
        <p:spPr bwMode="auto">
          <a:xfrm>
            <a:off x="2331509" y="1987508"/>
            <a:ext cx="1079500" cy="828000"/>
          </a:xfrm>
          <a:prstGeom prst="rect">
            <a:avLst/>
          </a:prstGeom>
          <a:solidFill>
            <a:schemeClr val="tx2">
              <a:lumMod val="40000"/>
              <a:lumOff val="60000"/>
            </a:schemeClr>
          </a:solidFill>
          <a:ln w="25400">
            <a:noFill/>
            <a:miter lim="800000"/>
            <a:headEnd/>
            <a:tailEnd/>
          </a:ln>
          <a:effectLst>
            <a:outerShdw blurRad="50800" dist="38100" dir="2700000" algn="tl" rotWithShape="0">
              <a:prstClr val="black">
                <a:alpha val="40000"/>
              </a:prstClr>
            </a:outerShdw>
          </a:effectLst>
        </p:spPr>
        <p:txBody>
          <a:bodyPr wrap="none" lIns="35993" tIns="35993" rIns="35993" bIns="35993" anchor="ctr" anchorCtr="0">
            <a:prstTxWarp prst="textNoShape">
              <a:avLst/>
            </a:prstTxWarp>
          </a:bodyPr>
          <a:lstStyle/>
          <a:p>
            <a:pPr algn="ctr"/>
            <a:r>
              <a:rPr lang="en-US" sz="1400" noProof="1">
                <a:solidFill>
                  <a:schemeClr val="accent3">
                    <a:lumMod val="50000"/>
                  </a:schemeClr>
                </a:solidFill>
                <a:latin typeface="Nokia Large" pitchFamily="34" charset="0"/>
              </a:rPr>
              <a:t>Transport</a:t>
            </a:r>
            <a:r>
              <a:rPr sz="1400" noProof="1">
                <a:solidFill>
                  <a:schemeClr val="accent3">
                    <a:lumMod val="50000"/>
                  </a:schemeClr>
                </a:solidFill>
                <a:latin typeface="Nokia Large" pitchFamily="34" charset="0"/>
              </a:rPr>
              <a:t/>
            </a:r>
            <a:br>
              <a:rPr sz="1400" noProof="1">
                <a:solidFill>
                  <a:schemeClr val="accent3">
                    <a:lumMod val="50000"/>
                  </a:schemeClr>
                </a:solidFill>
                <a:latin typeface="Nokia Large" pitchFamily="34" charset="0"/>
              </a:rPr>
            </a:br>
            <a:r>
              <a:rPr sz="1400" noProof="1" smtClean="0">
                <a:solidFill>
                  <a:schemeClr val="accent3">
                    <a:lumMod val="50000"/>
                  </a:schemeClr>
                </a:solidFill>
                <a:latin typeface="Nokia Large" pitchFamily="34" charset="0"/>
              </a:rPr>
              <a:t>Area</a:t>
            </a:r>
            <a:endParaRPr lang="en-US" sz="800" noProof="1">
              <a:solidFill>
                <a:schemeClr val="accent3">
                  <a:lumMod val="50000"/>
                </a:schemeClr>
              </a:solidFill>
              <a:latin typeface="Nokia Large" pitchFamily="34" charset="0"/>
            </a:endParaRPr>
          </a:p>
        </p:txBody>
      </p:sp>
      <p:sp>
        <p:nvSpPr>
          <p:cNvPr id="194" name="Rectangle 54"/>
          <p:cNvSpPr>
            <a:spLocks noChangeArrowheads="1"/>
          </p:cNvSpPr>
          <p:nvPr/>
        </p:nvSpPr>
        <p:spPr bwMode="auto">
          <a:xfrm>
            <a:off x="5709711" y="2818090"/>
            <a:ext cx="1079500" cy="3059497"/>
          </a:xfrm>
          <a:prstGeom prst="rect">
            <a:avLst/>
          </a:prstGeom>
          <a:solidFill>
            <a:schemeClr val="tx2">
              <a:lumMod val="20000"/>
              <a:lumOff val="80000"/>
            </a:schemeClr>
          </a:solidFill>
          <a:ln w="25400">
            <a:noFill/>
            <a:miter lim="800000"/>
            <a:headEnd/>
            <a:tailEnd/>
          </a:ln>
          <a:effectLst>
            <a:outerShdw blurRad="50800" dist="38100" dir="2700000" algn="tl" rotWithShape="0">
              <a:prstClr val="black">
                <a:alpha val="40000"/>
              </a:prstClr>
            </a:outerShdw>
          </a:effectLst>
        </p:spPr>
        <p:txBody>
          <a:bodyPr wrap="none" lIns="53991" tIns="17997" rIns="0" bIns="0">
            <a:prstTxWarp prst="textNoShape">
              <a:avLst/>
            </a:prstTxWarp>
          </a:bodyPr>
          <a:lstStyle/>
          <a:p>
            <a:r>
              <a:rPr lang="en-US" sz="1100" noProof="1" smtClean="0">
                <a:solidFill>
                  <a:srgbClr val="8F2020"/>
                </a:solidFill>
                <a:latin typeface="Nokia Large" pitchFamily="34" charset="0"/>
              </a:rPr>
              <a:t>6renum</a:t>
            </a:r>
          </a:p>
          <a:p>
            <a:r>
              <a:rPr lang="en-US" sz="1100" noProof="1" smtClean="0">
                <a:solidFill>
                  <a:srgbClr val="8F2020"/>
                </a:solidFill>
                <a:latin typeface="Nokia Large" pitchFamily="34" charset="0"/>
              </a:rPr>
              <a:t>adslmib</a:t>
            </a:r>
            <a:endParaRPr lang="en-US" sz="1100" noProof="1">
              <a:solidFill>
                <a:srgbClr val="8F2020"/>
              </a:solidFill>
              <a:latin typeface="Nokia Large" pitchFamily="34" charset="0"/>
            </a:endParaRPr>
          </a:p>
          <a:p>
            <a:r>
              <a:rPr lang="en-US" sz="1100" noProof="1" smtClean="0">
                <a:solidFill>
                  <a:srgbClr val="8F2020"/>
                </a:solidFill>
                <a:latin typeface="Nokia Large" pitchFamily="34" charset="0"/>
              </a:rPr>
              <a:t>armd</a:t>
            </a:r>
          </a:p>
          <a:p>
            <a:r>
              <a:rPr lang="en-US" sz="1100" noProof="1" smtClean="0">
                <a:solidFill>
                  <a:srgbClr val="8F2020"/>
                </a:solidFill>
                <a:latin typeface="Nokia Large" pitchFamily="34" charset="0"/>
              </a:rPr>
              <a:t>bmwg</a:t>
            </a:r>
          </a:p>
          <a:p>
            <a:r>
              <a:rPr lang="en-US" sz="1100" noProof="1" smtClean="0">
                <a:solidFill>
                  <a:srgbClr val="8F2020"/>
                </a:solidFill>
                <a:latin typeface="Nokia Large" pitchFamily="34" charset="0"/>
              </a:rPr>
              <a:t>dime</a:t>
            </a:r>
            <a:endParaRPr lang="en-US" sz="1100" noProof="1">
              <a:solidFill>
                <a:srgbClr val="8F2020"/>
              </a:solidFill>
              <a:latin typeface="Nokia Large" pitchFamily="34" charset="0"/>
            </a:endParaRPr>
          </a:p>
          <a:p>
            <a:r>
              <a:rPr lang="en-US" sz="1100" noProof="1">
                <a:solidFill>
                  <a:srgbClr val="8F2020"/>
                </a:solidFill>
                <a:latin typeface="Nokia Large" pitchFamily="34" charset="0"/>
              </a:rPr>
              <a:t>dnsop</a:t>
            </a:r>
          </a:p>
          <a:p>
            <a:r>
              <a:rPr lang="en-US" sz="1100" noProof="1" smtClean="0">
                <a:solidFill>
                  <a:srgbClr val="8F2020"/>
                </a:solidFill>
                <a:latin typeface="Nokia Large" pitchFamily="34" charset="0"/>
              </a:rPr>
              <a:t>eman</a:t>
            </a:r>
          </a:p>
          <a:p>
            <a:r>
              <a:rPr lang="en-US" sz="1100" noProof="1" smtClean="0">
                <a:solidFill>
                  <a:srgbClr val="8F2020"/>
                </a:solidFill>
                <a:latin typeface="Nokia Large" pitchFamily="34" charset="0"/>
              </a:rPr>
              <a:t>grow</a:t>
            </a:r>
            <a:endParaRPr lang="en-US" sz="1100" noProof="1">
              <a:solidFill>
                <a:srgbClr val="8F2020"/>
              </a:solidFill>
              <a:latin typeface="Nokia Large" pitchFamily="34" charset="0"/>
            </a:endParaRPr>
          </a:p>
          <a:p>
            <a:r>
              <a:rPr lang="en-US" sz="1100" noProof="1">
                <a:solidFill>
                  <a:srgbClr val="8F2020"/>
                </a:solidFill>
                <a:latin typeface="Nokia Large" pitchFamily="34" charset="0"/>
              </a:rPr>
              <a:t>ipfix</a:t>
            </a:r>
          </a:p>
          <a:p>
            <a:r>
              <a:rPr lang="en-US" sz="1100" noProof="1">
                <a:solidFill>
                  <a:srgbClr val="8F2020"/>
                </a:solidFill>
                <a:latin typeface="Nokia Large" pitchFamily="34" charset="0"/>
              </a:rPr>
              <a:t>mboned</a:t>
            </a:r>
          </a:p>
          <a:p>
            <a:r>
              <a:rPr lang="en-US" sz="1100" noProof="1">
                <a:solidFill>
                  <a:srgbClr val="8F2020"/>
                </a:solidFill>
                <a:latin typeface="Nokia Large" pitchFamily="34" charset="0"/>
              </a:rPr>
              <a:t>netconf</a:t>
            </a:r>
          </a:p>
          <a:p>
            <a:r>
              <a:rPr lang="en-US" sz="1100" noProof="1">
                <a:solidFill>
                  <a:srgbClr val="8F2020"/>
                </a:solidFill>
                <a:latin typeface="Nokia Large" pitchFamily="34" charset="0"/>
              </a:rPr>
              <a:t>netmod</a:t>
            </a:r>
          </a:p>
          <a:p>
            <a:r>
              <a:rPr lang="en-US" sz="1100" noProof="1">
                <a:solidFill>
                  <a:srgbClr val="8F2020"/>
                </a:solidFill>
                <a:latin typeface="Nokia Large" pitchFamily="34" charset="0"/>
              </a:rPr>
              <a:t>opsawg</a:t>
            </a:r>
          </a:p>
          <a:p>
            <a:r>
              <a:rPr lang="en-US" sz="1100" noProof="1">
                <a:solidFill>
                  <a:srgbClr val="8F2020"/>
                </a:solidFill>
                <a:latin typeface="Nokia Large" pitchFamily="34" charset="0"/>
              </a:rPr>
              <a:t>opsec</a:t>
            </a:r>
          </a:p>
          <a:p>
            <a:r>
              <a:rPr lang="en-US" sz="1100" noProof="1" smtClean="0">
                <a:solidFill>
                  <a:srgbClr val="8F2020"/>
                </a:solidFill>
                <a:latin typeface="Nokia Large" pitchFamily="34" charset="0"/>
              </a:rPr>
              <a:t>radext</a:t>
            </a:r>
            <a:endParaRPr lang="en-US" sz="1100" noProof="1">
              <a:solidFill>
                <a:srgbClr val="8F2020"/>
              </a:solidFill>
              <a:latin typeface="Nokia Large" pitchFamily="34" charset="0"/>
            </a:endParaRPr>
          </a:p>
          <a:p>
            <a:r>
              <a:rPr lang="en-US" sz="1100" noProof="1">
                <a:solidFill>
                  <a:srgbClr val="8F2020"/>
                </a:solidFill>
                <a:latin typeface="Nokia Large" pitchFamily="34" charset="0"/>
              </a:rPr>
              <a:t>v6ops</a:t>
            </a:r>
          </a:p>
        </p:txBody>
      </p:sp>
      <p:sp>
        <p:nvSpPr>
          <p:cNvPr id="195" name="Rectangle 61"/>
          <p:cNvSpPr>
            <a:spLocks noChangeArrowheads="1"/>
          </p:cNvSpPr>
          <p:nvPr/>
        </p:nvSpPr>
        <p:spPr bwMode="auto">
          <a:xfrm>
            <a:off x="3457576" y="2818091"/>
            <a:ext cx="1079500" cy="3059497"/>
          </a:xfrm>
          <a:prstGeom prst="rect">
            <a:avLst/>
          </a:prstGeom>
          <a:solidFill>
            <a:schemeClr val="tx2">
              <a:lumMod val="20000"/>
              <a:lumOff val="80000"/>
            </a:schemeClr>
          </a:solidFill>
          <a:ln w="25400">
            <a:noFill/>
            <a:miter lim="800000"/>
            <a:headEnd/>
            <a:tailEnd/>
          </a:ln>
          <a:effectLst>
            <a:outerShdw blurRad="50800" dist="38100" dir="2700000" algn="tl" rotWithShape="0">
              <a:prstClr val="black">
                <a:alpha val="40000"/>
              </a:prstClr>
            </a:outerShdw>
          </a:effectLst>
        </p:spPr>
        <p:txBody>
          <a:bodyPr wrap="none" lIns="53991" tIns="17997" rIns="0" bIns="0">
            <a:prstTxWarp prst="textNoShape">
              <a:avLst/>
            </a:prstTxWarp>
          </a:bodyPr>
          <a:lstStyle/>
          <a:p>
            <a:r>
              <a:rPr lang="en-US" sz="1100" noProof="1" smtClean="0">
                <a:solidFill>
                  <a:srgbClr val="8F2020"/>
                </a:solidFill>
                <a:latin typeface="Nokia Large" pitchFamily="34" charset="0"/>
              </a:rPr>
              <a:t>abfab</a:t>
            </a:r>
          </a:p>
          <a:p>
            <a:r>
              <a:rPr lang="en-US" sz="1100" noProof="1" smtClean="0">
                <a:solidFill>
                  <a:srgbClr val="8F2020"/>
                </a:solidFill>
                <a:latin typeface="Nokia Large" pitchFamily="34" charset="0"/>
              </a:rPr>
              <a:t>dane</a:t>
            </a:r>
            <a:endParaRPr lang="en-US" sz="1100" noProof="1">
              <a:solidFill>
                <a:srgbClr val="8F2020"/>
              </a:solidFill>
              <a:latin typeface="Nokia Large" pitchFamily="34" charset="0"/>
            </a:endParaRPr>
          </a:p>
          <a:p>
            <a:r>
              <a:rPr lang="en-US" sz="1100" noProof="1">
                <a:solidFill>
                  <a:srgbClr val="8F2020"/>
                </a:solidFill>
                <a:latin typeface="Nokia Large" pitchFamily="34" charset="0"/>
              </a:rPr>
              <a:t>dkim</a:t>
            </a:r>
          </a:p>
          <a:p>
            <a:r>
              <a:rPr lang="en-US" sz="1100" noProof="1">
                <a:solidFill>
                  <a:srgbClr val="8F2020"/>
                </a:solidFill>
                <a:latin typeface="Nokia Large" pitchFamily="34" charset="0"/>
              </a:rPr>
              <a:t>emu</a:t>
            </a:r>
          </a:p>
          <a:p>
            <a:r>
              <a:rPr lang="en-US" sz="1100" noProof="1">
                <a:solidFill>
                  <a:srgbClr val="8F2020"/>
                </a:solidFill>
                <a:latin typeface="Nokia Large" pitchFamily="34" charset="0"/>
              </a:rPr>
              <a:t>hokey</a:t>
            </a:r>
          </a:p>
          <a:p>
            <a:r>
              <a:rPr lang="en-US" sz="1100" noProof="1">
                <a:solidFill>
                  <a:srgbClr val="8F2020"/>
                </a:solidFill>
                <a:latin typeface="Nokia Large" pitchFamily="34" charset="0"/>
              </a:rPr>
              <a:t>ipsecme</a:t>
            </a:r>
          </a:p>
          <a:p>
            <a:r>
              <a:rPr lang="en-US" sz="1100" noProof="1" smtClean="0">
                <a:solidFill>
                  <a:srgbClr val="8F2020"/>
                </a:solidFill>
                <a:latin typeface="Nokia Large" pitchFamily="34" charset="0"/>
              </a:rPr>
              <a:t>kitten</a:t>
            </a:r>
            <a:endParaRPr lang="en-US" sz="1100" noProof="1">
              <a:solidFill>
                <a:srgbClr val="8F2020"/>
              </a:solidFill>
              <a:latin typeface="Nokia Large" pitchFamily="34" charset="0"/>
            </a:endParaRPr>
          </a:p>
          <a:p>
            <a:r>
              <a:rPr lang="en-US" sz="1100" noProof="1">
                <a:solidFill>
                  <a:srgbClr val="8F2020"/>
                </a:solidFill>
                <a:latin typeface="Nokia Large" pitchFamily="34" charset="0"/>
              </a:rPr>
              <a:t>krb</a:t>
            </a:r>
          </a:p>
          <a:p>
            <a:r>
              <a:rPr lang="en-US" sz="1100" noProof="1" smtClean="0">
                <a:solidFill>
                  <a:srgbClr val="8F2020"/>
                </a:solidFill>
                <a:latin typeface="Nokia Large" pitchFamily="34" charset="0"/>
              </a:rPr>
              <a:t>msec</a:t>
            </a:r>
            <a:endParaRPr lang="en-US" sz="1100" noProof="1">
              <a:solidFill>
                <a:srgbClr val="8F2020"/>
              </a:solidFill>
              <a:latin typeface="Nokia Large" pitchFamily="34" charset="0"/>
            </a:endParaRPr>
          </a:p>
          <a:p>
            <a:r>
              <a:rPr lang="en-US" sz="1100" noProof="1">
                <a:solidFill>
                  <a:srgbClr val="8F2020"/>
                </a:solidFill>
                <a:latin typeface="Nokia Large" pitchFamily="34" charset="0"/>
              </a:rPr>
              <a:t>nea</a:t>
            </a:r>
          </a:p>
          <a:p>
            <a:r>
              <a:rPr lang="en-US" sz="1100" noProof="1" smtClean="0">
                <a:solidFill>
                  <a:srgbClr val="8F2020"/>
                </a:solidFill>
                <a:latin typeface="Nokia Large" pitchFamily="34" charset="0"/>
              </a:rPr>
              <a:t>oauth</a:t>
            </a:r>
          </a:p>
          <a:p>
            <a:r>
              <a:rPr lang="en-US" sz="1100" noProof="1" smtClean="0">
                <a:solidFill>
                  <a:srgbClr val="8F2020"/>
                </a:solidFill>
                <a:latin typeface="Nokia Large" pitchFamily="34" charset="0"/>
              </a:rPr>
              <a:t>pkix</a:t>
            </a:r>
          </a:p>
          <a:p>
            <a:r>
              <a:rPr lang="en-US" sz="1100" noProof="1" smtClean="0">
                <a:solidFill>
                  <a:srgbClr val="8F2020"/>
                </a:solidFill>
                <a:latin typeface="Nokia Large" pitchFamily="34" charset="0"/>
              </a:rPr>
              <a:t>tls</a:t>
            </a:r>
            <a:endParaRPr lang="en-US" sz="1100" noProof="1">
              <a:solidFill>
                <a:srgbClr val="8F2020"/>
              </a:solidFill>
              <a:latin typeface="Nokia Large" pitchFamily="34" charset="0"/>
            </a:endParaRPr>
          </a:p>
        </p:txBody>
      </p:sp>
      <p:sp>
        <p:nvSpPr>
          <p:cNvPr id="196" name="Rectangle 65"/>
          <p:cNvSpPr>
            <a:spLocks noChangeArrowheads="1"/>
          </p:cNvSpPr>
          <p:nvPr/>
        </p:nvSpPr>
        <p:spPr bwMode="auto">
          <a:xfrm>
            <a:off x="7962900" y="1891223"/>
            <a:ext cx="1079500" cy="4431089"/>
          </a:xfrm>
          <a:prstGeom prst="rect">
            <a:avLst/>
          </a:prstGeom>
          <a:solidFill>
            <a:schemeClr val="tx2">
              <a:lumMod val="20000"/>
              <a:lumOff val="80000"/>
            </a:schemeClr>
          </a:solidFill>
          <a:ln w="25400">
            <a:noFill/>
            <a:miter lim="800000"/>
            <a:headEnd/>
            <a:tailEnd/>
          </a:ln>
          <a:effectLst>
            <a:outerShdw blurRad="50800" dist="38100" dir="2700000" algn="tl" rotWithShape="0">
              <a:prstClr val="black">
                <a:alpha val="40000"/>
              </a:prstClr>
            </a:outerShdw>
          </a:effectLst>
        </p:spPr>
        <p:txBody>
          <a:bodyPr wrap="none" lIns="53991" tIns="17997" rIns="0" bIns="0">
            <a:prstTxWarp prst="textNoShape">
              <a:avLst/>
            </a:prstTxWarp>
          </a:bodyPr>
          <a:lstStyle/>
          <a:p>
            <a:r>
              <a:rPr lang="en-US" sz="1100" noProof="1" smtClean="0">
                <a:solidFill>
                  <a:srgbClr val="8F2020"/>
                </a:solidFill>
                <a:latin typeface="Nokia Large" pitchFamily="34" charset="0"/>
              </a:rPr>
              <a:t>6lowpan</a:t>
            </a:r>
            <a:endParaRPr lang="en-US" sz="1100" noProof="1">
              <a:solidFill>
                <a:srgbClr val="8F2020"/>
              </a:solidFill>
              <a:latin typeface="Nokia Large" pitchFamily="34" charset="0"/>
            </a:endParaRPr>
          </a:p>
          <a:p>
            <a:r>
              <a:rPr lang="en-US" sz="1100" noProof="1">
                <a:solidFill>
                  <a:srgbClr val="8F2020"/>
                </a:solidFill>
                <a:latin typeface="Nokia Large" pitchFamily="34" charset="0"/>
              </a:rPr>
              <a:t>6man</a:t>
            </a:r>
          </a:p>
          <a:p>
            <a:r>
              <a:rPr lang="en-US" sz="1100" noProof="1">
                <a:solidFill>
                  <a:srgbClr val="8F2020"/>
                </a:solidFill>
                <a:latin typeface="Nokia Large" pitchFamily="34" charset="0"/>
              </a:rPr>
              <a:t>ancp</a:t>
            </a:r>
          </a:p>
          <a:p>
            <a:r>
              <a:rPr lang="en-US" sz="1100" noProof="1">
                <a:solidFill>
                  <a:srgbClr val="8F2020"/>
                </a:solidFill>
                <a:latin typeface="Nokia Large" pitchFamily="34" charset="0"/>
              </a:rPr>
              <a:t>autoconf</a:t>
            </a:r>
          </a:p>
          <a:p>
            <a:r>
              <a:rPr lang="en-US" sz="1100" noProof="1">
                <a:solidFill>
                  <a:srgbClr val="8F2020"/>
                </a:solidFill>
                <a:latin typeface="Nokia Large" pitchFamily="34" charset="0"/>
              </a:rPr>
              <a:t>csi</a:t>
            </a:r>
          </a:p>
          <a:p>
            <a:r>
              <a:rPr lang="en-US" sz="1100" noProof="1">
                <a:solidFill>
                  <a:srgbClr val="8F2020"/>
                </a:solidFill>
                <a:latin typeface="Nokia Large" pitchFamily="34" charset="0"/>
              </a:rPr>
              <a:t>dhc</a:t>
            </a:r>
          </a:p>
          <a:p>
            <a:r>
              <a:rPr lang="en-US" sz="1100" noProof="1">
                <a:solidFill>
                  <a:srgbClr val="8F2020"/>
                </a:solidFill>
                <a:latin typeface="Nokia Large" pitchFamily="34" charset="0"/>
              </a:rPr>
              <a:t>dna</a:t>
            </a:r>
          </a:p>
          <a:p>
            <a:r>
              <a:rPr lang="en-US" sz="1100" noProof="1">
                <a:solidFill>
                  <a:srgbClr val="8F2020"/>
                </a:solidFill>
                <a:latin typeface="Nokia Large" pitchFamily="34" charset="0"/>
              </a:rPr>
              <a:t>dnsext</a:t>
            </a:r>
          </a:p>
          <a:p>
            <a:r>
              <a:rPr lang="en-US" sz="1100" noProof="1">
                <a:solidFill>
                  <a:srgbClr val="8F2020"/>
                </a:solidFill>
                <a:latin typeface="Nokia Large" pitchFamily="34" charset="0"/>
              </a:rPr>
              <a:t>hip</a:t>
            </a:r>
          </a:p>
          <a:p>
            <a:r>
              <a:rPr lang="en-US" sz="1100" noProof="1" smtClean="0">
                <a:solidFill>
                  <a:srgbClr val="8F2020"/>
                </a:solidFill>
                <a:latin typeface="Nokia Large" pitchFamily="34" charset="0"/>
              </a:rPr>
              <a:t>homenet</a:t>
            </a:r>
          </a:p>
          <a:p>
            <a:r>
              <a:rPr lang="en-US" sz="1100" noProof="1" smtClean="0">
                <a:solidFill>
                  <a:srgbClr val="8F2020"/>
                </a:solidFill>
                <a:latin typeface="Nokia Large" pitchFamily="34" charset="0"/>
              </a:rPr>
              <a:t>l2tpext</a:t>
            </a:r>
            <a:endParaRPr lang="en-US" sz="1100" noProof="1">
              <a:solidFill>
                <a:srgbClr val="8F2020"/>
              </a:solidFill>
              <a:latin typeface="Nokia Large" pitchFamily="34" charset="0"/>
            </a:endParaRPr>
          </a:p>
          <a:p>
            <a:r>
              <a:rPr lang="en-US" sz="1100" noProof="1" smtClean="0">
                <a:solidFill>
                  <a:srgbClr val="8F2020"/>
                </a:solidFill>
                <a:latin typeface="Nokia Large" pitchFamily="34" charset="0"/>
              </a:rPr>
              <a:t>lisp</a:t>
            </a:r>
            <a:endParaRPr lang="en-US" sz="1100" noProof="1">
              <a:solidFill>
                <a:srgbClr val="8F2020"/>
              </a:solidFill>
              <a:latin typeface="Nokia Large" pitchFamily="34" charset="0"/>
            </a:endParaRPr>
          </a:p>
          <a:p>
            <a:r>
              <a:rPr lang="en-US" sz="1100" noProof="1" smtClean="0">
                <a:solidFill>
                  <a:srgbClr val="8F2020"/>
                </a:solidFill>
                <a:latin typeface="Nokia Large" pitchFamily="34" charset="0"/>
              </a:rPr>
              <a:t>lwig</a:t>
            </a:r>
          </a:p>
          <a:p>
            <a:r>
              <a:rPr lang="en-US" sz="1100" noProof="1" smtClean="0">
                <a:solidFill>
                  <a:srgbClr val="8F2020"/>
                </a:solidFill>
                <a:latin typeface="Nokia Large" pitchFamily="34" charset="0"/>
              </a:rPr>
              <a:t>mext</a:t>
            </a:r>
            <a:endParaRPr lang="en-US" sz="1100" noProof="1">
              <a:solidFill>
                <a:srgbClr val="8F2020"/>
              </a:solidFill>
              <a:latin typeface="Nokia Large" pitchFamily="34" charset="0"/>
            </a:endParaRPr>
          </a:p>
          <a:p>
            <a:r>
              <a:rPr lang="en-US" sz="1100" noProof="1">
                <a:solidFill>
                  <a:srgbClr val="8F2020"/>
                </a:solidFill>
                <a:latin typeface="Nokia Large" pitchFamily="34" charset="0"/>
              </a:rPr>
              <a:t>mif</a:t>
            </a:r>
          </a:p>
          <a:p>
            <a:r>
              <a:rPr lang="en-US" sz="1100" noProof="1">
                <a:solidFill>
                  <a:srgbClr val="8F2020"/>
                </a:solidFill>
                <a:latin typeface="Nokia Large" pitchFamily="34" charset="0"/>
              </a:rPr>
              <a:t>mip4</a:t>
            </a:r>
          </a:p>
          <a:p>
            <a:r>
              <a:rPr lang="en-US" sz="1100" noProof="1" smtClean="0">
                <a:solidFill>
                  <a:srgbClr val="8F2020"/>
                </a:solidFill>
                <a:latin typeface="Nokia Large" pitchFamily="34" charset="0"/>
              </a:rPr>
              <a:t>multimob</a:t>
            </a:r>
          </a:p>
          <a:p>
            <a:r>
              <a:rPr lang="en-US" sz="1100" noProof="1" smtClean="0">
                <a:solidFill>
                  <a:srgbClr val="8F2020"/>
                </a:solidFill>
                <a:latin typeface="Nokia Large" pitchFamily="34" charset="0"/>
              </a:rPr>
              <a:t>netext</a:t>
            </a:r>
            <a:endParaRPr lang="en-US" sz="1100" noProof="1">
              <a:solidFill>
                <a:srgbClr val="8F2020"/>
              </a:solidFill>
              <a:latin typeface="Nokia Large" pitchFamily="34" charset="0"/>
            </a:endParaRPr>
          </a:p>
          <a:p>
            <a:r>
              <a:rPr lang="en-US" sz="1100" noProof="1" smtClean="0">
                <a:solidFill>
                  <a:srgbClr val="8F2020"/>
                </a:solidFill>
                <a:latin typeface="Nokia Large" pitchFamily="34" charset="0"/>
              </a:rPr>
              <a:t>ntp</a:t>
            </a:r>
            <a:endParaRPr lang="en-US" sz="1100" noProof="1">
              <a:solidFill>
                <a:srgbClr val="8F2020"/>
              </a:solidFill>
              <a:latin typeface="Nokia Large" pitchFamily="34" charset="0"/>
            </a:endParaRPr>
          </a:p>
          <a:p>
            <a:r>
              <a:rPr lang="en-US" sz="1100" noProof="1" smtClean="0">
                <a:solidFill>
                  <a:srgbClr val="8F2020"/>
                </a:solidFill>
                <a:latin typeface="Nokia Large" pitchFamily="34" charset="0"/>
              </a:rPr>
              <a:t>pcp</a:t>
            </a:r>
          </a:p>
          <a:p>
            <a:r>
              <a:rPr lang="en-US" sz="1100" noProof="1" smtClean="0">
                <a:solidFill>
                  <a:srgbClr val="8F2020"/>
                </a:solidFill>
                <a:latin typeface="Nokia Large" pitchFamily="34" charset="0"/>
              </a:rPr>
              <a:t>pppext</a:t>
            </a:r>
            <a:endParaRPr lang="en-US" sz="1100" noProof="1">
              <a:solidFill>
                <a:srgbClr val="8F2020"/>
              </a:solidFill>
              <a:latin typeface="Nokia Large" pitchFamily="34" charset="0"/>
            </a:endParaRPr>
          </a:p>
          <a:p>
            <a:r>
              <a:rPr lang="en-US" sz="1100" noProof="1" smtClean="0">
                <a:solidFill>
                  <a:srgbClr val="8F2020"/>
                </a:solidFill>
                <a:latin typeface="Nokia Large" pitchFamily="34" charset="0"/>
              </a:rPr>
              <a:t>savi</a:t>
            </a:r>
            <a:endParaRPr lang="en-US" sz="1100" noProof="1">
              <a:solidFill>
                <a:srgbClr val="8F2020"/>
              </a:solidFill>
              <a:latin typeface="Nokia Large" pitchFamily="34" charset="0"/>
            </a:endParaRPr>
          </a:p>
          <a:p>
            <a:r>
              <a:rPr lang="en-US" sz="1100" noProof="1">
                <a:solidFill>
                  <a:srgbClr val="8F2020"/>
                </a:solidFill>
                <a:latin typeface="Nokia Large" pitchFamily="34" charset="0"/>
              </a:rPr>
              <a:t>shim6</a:t>
            </a:r>
          </a:p>
          <a:p>
            <a:r>
              <a:rPr lang="en-US" sz="1100" noProof="1">
                <a:solidFill>
                  <a:srgbClr val="8F2020"/>
                </a:solidFill>
                <a:latin typeface="Nokia Large" pitchFamily="34" charset="0"/>
              </a:rPr>
              <a:t>softwire</a:t>
            </a:r>
          </a:p>
          <a:p>
            <a:r>
              <a:rPr lang="en-US" sz="1100" noProof="1">
                <a:solidFill>
                  <a:srgbClr val="8F2020"/>
                </a:solidFill>
                <a:latin typeface="Nokia Large" pitchFamily="34" charset="0"/>
              </a:rPr>
              <a:t>tictoc</a:t>
            </a:r>
          </a:p>
          <a:p>
            <a:r>
              <a:rPr lang="en-US" sz="1100" noProof="1">
                <a:solidFill>
                  <a:srgbClr val="8F2020"/>
                </a:solidFill>
                <a:latin typeface="Nokia Large" pitchFamily="34" charset="0"/>
              </a:rPr>
              <a:t>trill</a:t>
            </a:r>
          </a:p>
        </p:txBody>
      </p:sp>
      <p:sp>
        <p:nvSpPr>
          <p:cNvPr id="197" name="Rectangle 68"/>
          <p:cNvSpPr>
            <a:spLocks noChangeArrowheads="1"/>
          </p:cNvSpPr>
          <p:nvPr/>
        </p:nvSpPr>
        <p:spPr bwMode="auto">
          <a:xfrm>
            <a:off x="4583643" y="2818090"/>
            <a:ext cx="1079500" cy="3059497"/>
          </a:xfrm>
          <a:prstGeom prst="rect">
            <a:avLst/>
          </a:prstGeom>
          <a:solidFill>
            <a:schemeClr val="tx2">
              <a:lumMod val="20000"/>
              <a:lumOff val="80000"/>
            </a:schemeClr>
          </a:solidFill>
          <a:ln w="25400">
            <a:noFill/>
            <a:miter lim="800000"/>
            <a:headEnd/>
            <a:tailEnd/>
          </a:ln>
          <a:effectLst>
            <a:outerShdw blurRad="50800" dist="38100" dir="2700000" algn="tl" rotWithShape="0">
              <a:prstClr val="black">
                <a:alpha val="40000"/>
              </a:prstClr>
            </a:outerShdw>
          </a:effectLst>
        </p:spPr>
        <p:txBody>
          <a:bodyPr wrap="none" lIns="53991" tIns="17997" rIns="0" bIns="0">
            <a:prstTxWarp prst="textNoShape">
              <a:avLst/>
            </a:prstTxWarp>
          </a:bodyPr>
          <a:lstStyle/>
          <a:p>
            <a:r>
              <a:rPr lang="en-US" sz="1100" noProof="1">
                <a:solidFill>
                  <a:srgbClr val="8F2020"/>
                </a:solidFill>
                <a:latin typeface="Nokia Large" pitchFamily="34" charset="0"/>
              </a:rPr>
              <a:t>bfd</a:t>
            </a:r>
          </a:p>
          <a:p>
            <a:r>
              <a:rPr lang="en-US" sz="1100" noProof="1">
                <a:solidFill>
                  <a:srgbClr val="8F2020"/>
                </a:solidFill>
                <a:latin typeface="Nokia Large" pitchFamily="34" charset="0"/>
              </a:rPr>
              <a:t>ccamp</a:t>
            </a:r>
          </a:p>
          <a:p>
            <a:r>
              <a:rPr lang="en-US" sz="1100" noProof="1">
                <a:solidFill>
                  <a:srgbClr val="8F2020"/>
                </a:solidFill>
                <a:latin typeface="Nokia Large" pitchFamily="34" charset="0"/>
              </a:rPr>
              <a:t>forces</a:t>
            </a:r>
          </a:p>
          <a:p>
            <a:r>
              <a:rPr lang="en-US" sz="1100" noProof="1">
                <a:solidFill>
                  <a:srgbClr val="8F2020"/>
                </a:solidFill>
                <a:latin typeface="Nokia Large" pitchFamily="34" charset="0"/>
              </a:rPr>
              <a:t>idr</a:t>
            </a:r>
          </a:p>
          <a:p>
            <a:r>
              <a:rPr lang="en-US" sz="1100" noProof="1" smtClean="0">
                <a:solidFill>
                  <a:srgbClr val="8F2020"/>
                </a:solidFill>
                <a:latin typeface="Nokia Large" pitchFamily="34" charset="0"/>
              </a:rPr>
              <a:t>isis</a:t>
            </a:r>
          </a:p>
          <a:p>
            <a:r>
              <a:rPr lang="en-US" sz="1100" noProof="1" smtClean="0">
                <a:solidFill>
                  <a:srgbClr val="8F2020"/>
                </a:solidFill>
                <a:latin typeface="Nokia Large" pitchFamily="34" charset="0"/>
              </a:rPr>
              <a:t>karp</a:t>
            </a:r>
            <a:endParaRPr lang="en-US" sz="1100" noProof="1">
              <a:solidFill>
                <a:srgbClr val="8F2020"/>
              </a:solidFill>
              <a:latin typeface="Nokia Large" pitchFamily="34" charset="0"/>
            </a:endParaRPr>
          </a:p>
          <a:p>
            <a:r>
              <a:rPr lang="en-US" sz="1100" noProof="1" smtClean="0">
                <a:solidFill>
                  <a:srgbClr val="8F2020"/>
                </a:solidFill>
                <a:latin typeface="Nokia Large" pitchFamily="34" charset="0"/>
              </a:rPr>
              <a:t>l2vpn</a:t>
            </a:r>
          </a:p>
          <a:p>
            <a:r>
              <a:rPr lang="en-US" sz="1100" noProof="1" smtClean="0">
                <a:solidFill>
                  <a:srgbClr val="8F2020"/>
                </a:solidFill>
                <a:latin typeface="Nokia Large" pitchFamily="34" charset="0"/>
              </a:rPr>
              <a:t>l3vpn</a:t>
            </a:r>
            <a:endParaRPr lang="en-US" sz="1100" noProof="1">
              <a:solidFill>
                <a:srgbClr val="8F2020"/>
              </a:solidFill>
              <a:latin typeface="Nokia Large" pitchFamily="34" charset="0"/>
            </a:endParaRPr>
          </a:p>
          <a:p>
            <a:r>
              <a:rPr lang="en-US" sz="1100" noProof="1">
                <a:solidFill>
                  <a:srgbClr val="8F2020"/>
                </a:solidFill>
                <a:latin typeface="Nokia Large" pitchFamily="34" charset="0"/>
              </a:rPr>
              <a:t>manet</a:t>
            </a:r>
          </a:p>
          <a:p>
            <a:r>
              <a:rPr lang="en-US" sz="1100" noProof="1">
                <a:solidFill>
                  <a:srgbClr val="8F2020"/>
                </a:solidFill>
                <a:latin typeface="Nokia Large" pitchFamily="34" charset="0"/>
              </a:rPr>
              <a:t>mpls</a:t>
            </a:r>
          </a:p>
          <a:p>
            <a:r>
              <a:rPr lang="en-US" sz="1100" noProof="1">
                <a:solidFill>
                  <a:srgbClr val="8F2020"/>
                </a:solidFill>
                <a:latin typeface="Nokia Large" pitchFamily="34" charset="0"/>
              </a:rPr>
              <a:t>ospf</a:t>
            </a:r>
          </a:p>
          <a:p>
            <a:r>
              <a:rPr lang="en-US" sz="1100" noProof="1">
                <a:solidFill>
                  <a:srgbClr val="8F2020"/>
                </a:solidFill>
                <a:latin typeface="Nokia Large" pitchFamily="34" charset="0"/>
              </a:rPr>
              <a:t>pce</a:t>
            </a:r>
          </a:p>
          <a:p>
            <a:r>
              <a:rPr lang="en-US" sz="1100" noProof="1" smtClean="0">
                <a:solidFill>
                  <a:srgbClr val="8F2020"/>
                </a:solidFill>
                <a:latin typeface="Nokia Large" pitchFamily="34" charset="0"/>
              </a:rPr>
              <a:t>pim</a:t>
            </a:r>
          </a:p>
          <a:p>
            <a:r>
              <a:rPr lang="en-US" sz="1100" noProof="1" smtClean="0">
                <a:solidFill>
                  <a:srgbClr val="8F2020"/>
                </a:solidFill>
                <a:latin typeface="Nokia Large" pitchFamily="34" charset="0"/>
              </a:rPr>
              <a:t>pwe3</a:t>
            </a:r>
            <a:endParaRPr lang="en-US" sz="1100" noProof="1">
              <a:solidFill>
                <a:srgbClr val="8F2020"/>
              </a:solidFill>
              <a:latin typeface="Nokia Large" pitchFamily="34" charset="0"/>
            </a:endParaRPr>
          </a:p>
          <a:p>
            <a:r>
              <a:rPr lang="en-US" sz="1100" noProof="1" smtClean="0">
                <a:solidFill>
                  <a:srgbClr val="8F2020"/>
                </a:solidFill>
                <a:latin typeface="Nokia Large" pitchFamily="34" charset="0"/>
              </a:rPr>
              <a:t>roll</a:t>
            </a:r>
            <a:endParaRPr lang="en-US" sz="1100" noProof="1">
              <a:solidFill>
                <a:srgbClr val="8F2020"/>
              </a:solidFill>
              <a:latin typeface="Nokia Large" pitchFamily="34" charset="0"/>
            </a:endParaRPr>
          </a:p>
          <a:p>
            <a:r>
              <a:rPr lang="en-US" sz="1100" noProof="1">
                <a:solidFill>
                  <a:srgbClr val="8F2020"/>
                </a:solidFill>
                <a:latin typeface="Nokia Large" pitchFamily="34" charset="0"/>
              </a:rPr>
              <a:t>sidr</a:t>
            </a:r>
          </a:p>
          <a:p>
            <a:r>
              <a:rPr lang="en-US" sz="1100" noProof="1">
                <a:solidFill>
                  <a:srgbClr val="8F2020"/>
                </a:solidFill>
                <a:latin typeface="Nokia Large" pitchFamily="34" charset="0"/>
              </a:rPr>
              <a:t>vrrp</a:t>
            </a:r>
          </a:p>
        </p:txBody>
      </p:sp>
      <p:sp>
        <p:nvSpPr>
          <p:cNvPr id="198" name="Rectangle 98"/>
          <p:cNvSpPr>
            <a:spLocks noChangeArrowheads="1"/>
          </p:cNvSpPr>
          <p:nvPr/>
        </p:nvSpPr>
        <p:spPr bwMode="auto">
          <a:xfrm>
            <a:off x="6835775" y="1891223"/>
            <a:ext cx="1079500" cy="4542642"/>
          </a:xfrm>
          <a:prstGeom prst="rect">
            <a:avLst/>
          </a:prstGeom>
          <a:solidFill>
            <a:schemeClr val="tx2">
              <a:lumMod val="20000"/>
              <a:lumOff val="80000"/>
            </a:schemeClr>
          </a:solidFill>
          <a:ln w="25400">
            <a:noFill/>
            <a:miter lim="800000"/>
            <a:headEnd/>
            <a:tailEnd/>
          </a:ln>
          <a:effectLst>
            <a:outerShdw blurRad="50800" dist="38100" dir="2700000" algn="tl" rotWithShape="0">
              <a:prstClr val="black">
                <a:alpha val="40000"/>
              </a:prstClr>
            </a:outerShdw>
          </a:effectLst>
        </p:spPr>
        <p:txBody>
          <a:bodyPr wrap="none" lIns="53991" tIns="17997" rIns="0" bIns="0">
            <a:prstTxWarp prst="textNoShape">
              <a:avLst/>
            </a:prstTxWarp>
          </a:bodyPr>
          <a:lstStyle/>
          <a:p>
            <a:r>
              <a:rPr lang="en-US" sz="1100" noProof="1" smtClean="0">
                <a:solidFill>
                  <a:srgbClr val="8F2020"/>
                </a:solidFill>
                <a:latin typeface="Nokia Large" pitchFamily="34" charset="0"/>
              </a:rPr>
              <a:t>atoca</a:t>
            </a:r>
          </a:p>
          <a:p>
            <a:r>
              <a:rPr lang="en-US" sz="1100" noProof="1" smtClean="0">
                <a:solidFill>
                  <a:srgbClr val="8F2020"/>
                </a:solidFill>
                <a:latin typeface="Nokia Large" pitchFamily="34" charset="0"/>
              </a:rPr>
              <a:t>avtcore, ext</a:t>
            </a:r>
            <a:endParaRPr lang="en-US" sz="1100" noProof="1">
              <a:solidFill>
                <a:srgbClr val="8F2020"/>
              </a:solidFill>
              <a:latin typeface="Nokia Large" pitchFamily="34" charset="0"/>
            </a:endParaRPr>
          </a:p>
          <a:p>
            <a:r>
              <a:rPr lang="en-US" sz="1100" noProof="1" smtClean="0">
                <a:solidFill>
                  <a:srgbClr val="8F2020"/>
                </a:solidFill>
                <a:latin typeface="Nokia Large" pitchFamily="34" charset="0"/>
              </a:rPr>
              <a:t>bliss</a:t>
            </a:r>
          </a:p>
          <a:p>
            <a:r>
              <a:rPr lang="en-US" sz="1100" noProof="1" smtClean="0">
                <a:solidFill>
                  <a:srgbClr val="8F2020"/>
                </a:solidFill>
                <a:latin typeface="Nokia Large" pitchFamily="34" charset="0"/>
              </a:rPr>
              <a:t>clue</a:t>
            </a:r>
            <a:endParaRPr lang="en-US" sz="1100" noProof="1">
              <a:solidFill>
                <a:srgbClr val="8F2020"/>
              </a:solidFill>
              <a:latin typeface="Nokia Large" pitchFamily="34" charset="0"/>
            </a:endParaRPr>
          </a:p>
          <a:p>
            <a:r>
              <a:rPr lang="en-US" sz="1100" noProof="1" smtClean="0">
                <a:solidFill>
                  <a:srgbClr val="8F2020"/>
                </a:solidFill>
                <a:latin typeface="Nokia Large" pitchFamily="34" charset="0"/>
              </a:rPr>
              <a:t>codec</a:t>
            </a:r>
          </a:p>
          <a:p>
            <a:r>
              <a:rPr lang="en-US" sz="1100" noProof="1" smtClean="0">
                <a:solidFill>
                  <a:srgbClr val="8F2020"/>
                </a:solidFill>
                <a:latin typeface="Nokia Large" pitchFamily="34" charset="0"/>
              </a:rPr>
              <a:t>dispatch</a:t>
            </a:r>
            <a:endParaRPr lang="en-US" sz="1100" noProof="1">
              <a:solidFill>
                <a:srgbClr val="8F2020"/>
              </a:solidFill>
              <a:latin typeface="Nokia Large" pitchFamily="34" charset="0"/>
            </a:endParaRPr>
          </a:p>
          <a:p>
            <a:r>
              <a:rPr lang="en-US" sz="1100" noProof="1">
                <a:solidFill>
                  <a:srgbClr val="8F2020"/>
                </a:solidFill>
                <a:latin typeface="Nokia Large" pitchFamily="34" charset="0"/>
              </a:rPr>
              <a:t>drinks</a:t>
            </a:r>
          </a:p>
          <a:p>
            <a:r>
              <a:rPr lang="en-US" sz="1100" noProof="1">
                <a:solidFill>
                  <a:srgbClr val="8F2020"/>
                </a:solidFill>
                <a:latin typeface="Nokia Large" pitchFamily="34" charset="0"/>
              </a:rPr>
              <a:t>ecrit</a:t>
            </a:r>
          </a:p>
          <a:p>
            <a:r>
              <a:rPr lang="en-US" sz="1100" noProof="1">
                <a:solidFill>
                  <a:srgbClr val="8F2020"/>
                </a:solidFill>
                <a:latin typeface="Nokia Large" pitchFamily="34" charset="0"/>
              </a:rPr>
              <a:t>enum</a:t>
            </a:r>
          </a:p>
          <a:p>
            <a:r>
              <a:rPr lang="en-US" sz="1100" noProof="1">
                <a:solidFill>
                  <a:srgbClr val="8F2020"/>
                </a:solidFill>
                <a:latin typeface="Nokia Large" pitchFamily="34" charset="0"/>
              </a:rPr>
              <a:t>geopriv</a:t>
            </a:r>
          </a:p>
          <a:p>
            <a:r>
              <a:rPr lang="en-US" sz="1100" noProof="1">
                <a:solidFill>
                  <a:srgbClr val="8F2020"/>
                </a:solidFill>
                <a:latin typeface="Nokia Large" pitchFamily="34" charset="0"/>
              </a:rPr>
              <a:t>mediactrl</a:t>
            </a:r>
          </a:p>
          <a:p>
            <a:r>
              <a:rPr lang="en-US" sz="1100" noProof="1">
                <a:solidFill>
                  <a:srgbClr val="8F2020"/>
                </a:solidFill>
                <a:latin typeface="Nokia Large" pitchFamily="34" charset="0"/>
              </a:rPr>
              <a:t>mmusic</a:t>
            </a:r>
          </a:p>
          <a:p>
            <a:r>
              <a:rPr lang="en-US" sz="1100" noProof="1">
                <a:solidFill>
                  <a:srgbClr val="8F2020"/>
                </a:solidFill>
                <a:latin typeface="Nokia Large" pitchFamily="34" charset="0"/>
              </a:rPr>
              <a:t>p2psip</a:t>
            </a:r>
          </a:p>
          <a:p>
            <a:r>
              <a:rPr lang="en-US" sz="1100" noProof="1" smtClean="0">
                <a:solidFill>
                  <a:srgbClr val="8F2020"/>
                </a:solidFill>
                <a:latin typeface="Nokia Large" pitchFamily="34" charset="0"/>
              </a:rPr>
              <a:t>payload</a:t>
            </a:r>
          </a:p>
          <a:p>
            <a:r>
              <a:rPr lang="en-US" sz="1100" noProof="1" smtClean="0">
                <a:solidFill>
                  <a:srgbClr val="8F2020"/>
                </a:solidFill>
                <a:latin typeface="Nokia Large" pitchFamily="34" charset="0"/>
              </a:rPr>
              <a:t>rtcweb</a:t>
            </a:r>
          </a:p>
          <a:p>
            <a:r>
              <a:rPr lang="en-US" sz="1100" noProof="1" smtClean="0">
                <a:solidFill>
                  <a:srgbClr val="8F2020"/>
                </a:solidFill>
                <a:latin typeface="Nokia Large" pitchFamily="34" charset="0"/>
              </a:rPr>
              <a:t>simple</a:t>
            </a:r>
            <a:endParaRPr lang="en-US" sz="1100" noProof="1">
              <a:solidFill>
                <a:srgbClr val="8F2020"/>
              </a:solidFill>
              <a:latin typeface="Nokia Large" pitchFamily="34" charset="0"/>
            </a:endParaRPr>
          </a:p>
          <a:p>
            <a:r>
              <a:rPr lang="en-US" sz="1100" noProof="1" smtClean="0">
                <a:solidFill>
                  <a:srgbClr val="8F2020"/>
                </a:solidFill>
                <a:latin typeface="Nokia Large" pitchFamily="34" charset="0"/>
              </a:rPr>
              <a:t>sipclf</a:t>
            </a:r>
          </a:p>
          <a:p>
            <a:r>
              <a:rPr lang="en-US" sz="1100" noProof="1" smtClean="0">
                <a:solidFill>
                  <a:srgbClr val="8F2020"/>
                </a:solidFill>
                <a:latin typeface="Nokia Large" pitchFamily="34" charset="0"/>
              </a:rPr>
              <a:t>sipcore</a:t>
            </a:r>
          </a:p>
          <a:p>
            <a:r>
              <a:rPr lang="en-US" sz="1100" noProof="1" smtClean="0">
                <a:solidFill>
                  <a:srgbClr val="8F2020"/>
                </a:solidFill>
                <a:latin typeface="Nokia Large" pitchFamily="34" charset="0"/>
              </a:rPr>
              <a:t>siprec</a:t>
            </a:r>
          </a:p>
          <a:p>
            <a:r>
              <a:rPr lang="en-US" sz="1100" noProof="1" smtClean="0">
                <a:solidFill>
                  <a:srgbClr val="8F2020"/>
                </a:solidFill>
                <a:latin typeface="Nokia Large" pitchFamily="34" charset="0"/>
              </a:rPr>
              <a:t>soc</a:t>
            </a:r>
          </a:p>
          <a:p>
            <a:r>
              <a:rPr lang="en-US" sz="1100" noProof="1" smtClean="0">
                <a:solidFill>
                  <a:srgbClr val="8F2020"/>
                </a:solidFill>
                <a:latin typeface="Nokia Large" pitchFamily="34" charset="0"/>
              </a:rPr>
              <a:t>speechsc</a:t>
            </a:r>
          </a:p>
          <a:p>
            <a:r>
              <a:rPr lang="en-US" sz="1100" noProof="1" smtClean="0">
                <a:solidFill>
                  <a:srgbClr val="8F2020"/>
                </a:solidFill>
                <a:latin typeface="Nokia Large" pitchFamily="34" charset="0"/>
              </a:rPr>
              <a:t>speermint</a:t>
            </a:r>
          </a:p>
          <a:p>
            <a:r>
              <a:rPr lang="en-US" sz="1100" noProof="1" smtClean="0">
                <a:solidFill>
                  <a:srgbClr val="8F2020"/>
                </a:solidFill>
                <a:latin typeface="Nokia Large" pitchFamily="34" charset="0"/>
              </a:rPr>
              <a:t>splices</a:t>
            </a:r>
          </a:p>
          <a:p>
            <a:r>
              <a:rPr lang="en-US" sz="1100" noProof="1" smtClean="0">
                <a:solidFill>
                  <a:srgbClr val="8F2020"/>
                </a:solidFill>
                <a:latin typeface="Nokia Large" pitchFamily="34" charset="0"/>
              </a:rPr>
              <a:t>vipr</a:t>
            </a:r>
          </a:p>
          <a:p>
            <a:r>
              <a:rPr lang="en-US" sz="1100" noProof="1" smtClean="0">
                <a:solidFill>
                  <a:srgbClr val="8F2020"/>
                </a:solidFill>
                <a:latin typeface="Nokia Large" pitchFamily="34" charset="0"/>
              </a:rPr>
              <a:t>xcon</a:t>
            </a:r>
          </a:p>
          <a:p>
            <a:r>
              <a:rPr lang="en-US" sz="1100" noProof="1" smtClean="0">
                <a:solidFill>
                  <a:srgbClr val="8F2020"/>
                </a:solidFill>
                <a:latin typeface="Nokia Large" pitchFamily="34" charset="0"/>
              </a:rPr>
              <a:t>xmpp</a:t>
            </a:r>
          </a:p>
          <a:p>
            <a:r>
              <a:rPr lang="en-US" sz="1100" noProof="1" smtClean="0">
                <a:solidFill>
                  <a:srgbClr val="8F2020"/>
                </a:solidFill>
                <a:latin typeface="Nokia Large" pitchFamily="34" charset="0"/>
              </a:rPr>
              <a:t>xrblock</a:t>
            </a:r>
            <a:endParaRPr lang="en-US" sz="1100" noProof="1">
              <a:solidFill>
                <a:srgbClr val="8F2020"/>
              </a:solidFill>
              <a:latin typeface="Nokia Large" pitchFamily="34" charset="0"/>
            </a:endParaRPr>
          </a:p>
        </p:txBody>
      </p:sp>
      <p:sp>
        <p:nvSpPr>
          <p:cNvPr id="199" name="Rectangle 130"/>
          <p:cNvSpPr>
            <a:spLocks noChangeArrowheads="1"/>
          </p:cNvSpPr>
          <p:nvPr/>
        </p:nvSpPr>
        <p:spPr bwMode="auto">
          <a:xfrm>
            <a:off x="1205443" y="2818092"/>
            <a:ext cx="1079500" cy="3059496"/>
          </a:xfrm>
          <a:prstGeom prst="rect">
            <a:avLst/>
          </a:prstGeom>
          <a:solidFill>
            <a:schemeClr val="tx2">
              <a:lumMod val="20000"/>
              <a:lumOff val="80000"/>
            </a:schemeClr>
          </a:solidFill>
          <a:ln w="25400">
            <a:noFill/>
            <a:miter lim="800000"/>
            <a:headEnd/>
            <a:tailEnd/>
          </a:ln>
          <a:effectLst>
            <a:outerShdw blurRad="50800" dist="38100" dir="2700000" algn="tl" rotWithShape="0">
              <a:prstClr val="black">
                <a:alpha val="40000"/>
              </a:prstClr>
            </a:outerShdw>
          </a:effectLst>
        </p:spPr>
        <p:txBody>
          <a:bodyPr wrap="none" lIns="53991" tIns="17997" rIns="0" bIns="0">
            <a:prstTxWarp prst="textNoShape">
              <a:avLst/>
            </a:prstTxWarp>
          </a:bodyPr>
          <a:lstStyle/>
          <a:p>
            <a:r>
              <a:rPr lang="en-US" sz="1100" noProof="1" smtClean="0">
                <a:solidFill>
                  <a:srgbClr val="601616"/>
                </a:solidFill>
                <a:latin typeface="Nokia Large" pitchFamily="34" charset="0"/>
              </a:rPr>
              <a:t>core</a:t>
            </a:r>
          </a:p>
          <a:p>
            <a:r>
              <a:rPr lang="en-US" sz="1100" noProof="1" smtClean="0">
                <a:solidFill>
                  <a:srgbClr val="601616"/>
                </a:solidFill>
                <a:latin typeface="Nokia Large" pitchFamily="34" charset="0"/>
              </a:rPr>
              <a:t>eai</a:t>
            </a:r>
            <a:endParaRPr lang="en-US" sz="1100" noProof="1">
              <a:solidFill>
                <a:srgbClr val="601616"/>
              </a:solidFill>
              <a:latin typeface="Nokia Large" pitchFamily="34" charset="0"/>
            </a:endParaRPr>
          </a:p>
          <a:p>
            <a:r>
              <a:rPr lang="en-US" sz="1100" noProof="1" smtClean="0">
                <a:solidFill>
                  <a:srgbClr val="601616"/>
                </a:solidFill>
                <a:latin typeface="Nokia Large" pitchFamily="34" charset="0"/>
              </a:rPr>
              <a:t>ftpext2</a:t>
            </a:r>
          </a:p>
          <a:p>
            <a:r>
              <a:rPr lang="en-US" sz="1100" noProof="1" smtClean="0">
                <a:solidFill>
                  <a:srgbClr val="601616"/>
                </a:solidFill>
                <a:latin typeface="Nokia Large" pitchFamily="34" charset="0"/>
              </a:rPr>
              <a:t>httpbis</a:t>
            </a:r>
            <a:endParaRPr lang="en-US" sz="1100" noProof="1">
              <a:solidFill>
                <a:srgbClr val="601616"/>
              </a:solidFill>
              <a:latin typeface="Nokia Large" pitchFamily="34" charset="0"/>
            </a:endParaRPr>
          </a:p>
          <a:p>
            <a:r>
              <a:rPr lang="en-US" sz="1100" noProof="1" smtClean="0">
                <a:solidFill>
                  <a:srgbClr val="601616"/>
                </a:solidFill>
                <a:latin typeface="Nokia Large" pitchFamily="34" charset="0"/>
              </a:rPr>
              <a:t>hybi</a:t>
            </a:r>
            <a:endParaRPr lang="en-US" sz="1100" noProof="1">
              <a:solidFill>
                <a:srgbClr val="601616"/>
              </a:solidFill>
              <a:latin typeface="Nokia Large" pitchFamily="34" charset="0"/>
            </a:endParaRPr>
          </a:p>
          <a:p>
            <a:r>
              <a:rPr lang="en-US" sz="1100" noProof="1" smtClean="0">
                <a:solidFill>
                  <a:srgbClr val="601616"/>
                </a:solidFill>
                <a:latin typeface="Nokia Large" pitchFamily="34" charset="0"/>
              </a:rPr>
              <a:t>iri</a:t>
            </a:r>
          </a:p>
          <a:p>
            <a:r>
              <a:rPr lang="en-US" sz="1100" noProof="1" smtClean="0">
                <a:solidFill>
                  <a:srgbClr val="601616"/>
                </a:solidFill>
                <a:latin typeface="Nokia Large" pitchFamily="34" charset="0"/>
              </a:rPr>
              <a:t>marf</a:t>
            </a:r>
          </a:p>
          <a:p>
            <a:r>
              <a:rPr lang="en-US" sz="1100" noProof="1" smtClean="0">
                <a:solidFill>
                  <a:srgbClr val="601616"/>
                </a:solidFill>
                <a:latin typeface="Nokia Large" pitchFamily="34" charset="0"/>
              </a:rPr>
              <a:t>paws</a:t>
            </a:r>
          </a:p>
          <a:p>
            <a:r>
              <a:rPr lang="en-US" sz="1100" noProof="1" smtClean="0">
                <a:solidFill>
                  <a:srgbClr val="601616"/>
                </a:solidFill>
                <a:latin typeface="Nokia Large" pitchFamily="34" charset="0"/>
              </a:rPr>
              <a:t>precis</a:t>
            </a:r>
          </a:p>
          <a:p>
            <a:r>
              <a:rPr lang="en-US" sz="1100" noProof="1" smtClean="0">
                <a:solidFill>
                  <a:srgbClr val="601616"/>
                </a:solidFill>
                <a:latin typeface="Nokia Large" pitchFamily="34" charset="0"/>
              </a:rPr>
              <a:t>sieve</a:t>
            </a:r>
          </a:p>
          <a:p>
            <a:r>
              <a:rPr lang="en-US" sz="1100" noProof="1" smtClean="0">
                <a:solidFill>
                  <a:srgbClr val="601616"/>
                </a:solidFill>
                <a:latin typeface="Nokia Large" pitchFamily="34" charset="0"/>
              </a:rPr>
              <a:t>urnbis</a:t>
            </a:r>
          </a:p>
          <a:p>
            <a:r>
              <a:rPr lang="en-US" sz="1100" noProof="1" smtClean="0">
                <a:solidFill>
                  <a:srgbClr val="601616"/>
                </a:solidFill>
                <a:latin typeface="Nokia Large" pitchFamily="34" charset="0"/>
              </a:rPr>
              <a:t>vcarddev</a:t>
            </a:r>
          </a:p>
          <a:p>
            <a:r>
              <a:rPr lang="en-US" sz="1100" noProof="1" smtClean="0">
                <a:solidFill>
                  <a:srgbClr val="601616"/>
                </a:solidFill>
                <a:latin typeface="Nokia Large" pitchFamily="34" charset="0"/>
              </a:rPr>
              <a:t>websec</a:t>
            </a:r>
          </a:p>
          <a:p>
            <a:r>
              <a:rPr lang="en-US" sz="1100" noProof="1" smtClean="0">
                <a:solidFill>
                  <a:srgbClr val="601616"/>
                </a:solidFill>
                <a:latin typeface="Nokia Large" pitchFamily="34" charset="0"/>
              </a:rPr>
              <a:t>yam</a:t>
            </a:r>
          </a:p>
        </p:txBody>
      </p:sp>
      <p:sp>
        <p:nvSpPr>
          <p:cNvPr id="200" name="Rectangle 79"/>
          <p:cNvSpPr>
            <a:spLocks noChangeArrowheads="1"/>
          </p:cNvSpPr>
          <p:nvPr/>
        </p:nvSpPr>
        <p:spPr bwMode="auto">
          <a:xfrm>
            <a:off x="2331509" y="2818091"/>
            <a:ext cx="1079500" cy="3059495"/>
          </a:xfrm>
          <a:prstGeom prst="rect">
            <a:avLst/>
          </a:prstGeom>
          <a:solidFill>
            <a:schemeClr val="tx2">
              <a:lumMod val="20000"/>
              <a:lumOff val="80000"/>
            </a:schemeClr>
          </a:solidFill>
          <a:ln w="25400">
            <a:noFill/>
            <a:miter lim="800000"/>
            <a:headEnd/>
            <a:tailEnd/>
          </a:ln>
          <a:effectLst>
            <a:outerShdw blurRad="50800" dist="38100" dir="2700000" algn="tl" rotWithShape="0">
              <a:prstClr val="black">
                <a:alpha val="40000"/>
              </a:prstClr>
            </a:outerShdw>
          </a:effectLst>
        </p:spPr>
        <p:txBody>
          <a:bodyPr wrap="none" lIns="53991" tIns="17997" rIns="0" bIns="0">
            <a:prstTxWarp prst="textNoShape">
              <a:avLst/>
            </a:prstTxWarp>
          </a:bodyPr>
          <a:lstStyle/>
          <a:p>
            <a:r>
              <a:rPr lang="en-US" sz="1100" noProof="1" smtClean="0">
                <a:solidFill>
                  <a:schemeClr val="accent5">
                    <a:lumMod val="75000"/>
                  </a:schemeClr>
                </a:solidFill>
                <a:latin typeface="Nokia Large" pitchFamily="34" charset="0"/>
              </a:rPr>
              <a:t>alto</a:t>
            </a:r>
          </a:p>
          <a:p>
            <a:r>
              <a:rPr lang="en-US" sz="1100" noProof="1" smtClean="0">
                <a:solidFill>
                  <a:schemeClr val="accent5">
                    <a:lumMod val="75000"/>
                  </a:schemeClr>
                </a:solidFill>
                <a:latin typeface="Nokia Large" pitchFamily="34" charset="0"/>
              </a:rPr>
              <a:t>behave</a:t>
            </a:r>
            <a:endParaRPr lang="en-US" sz="1100" noProof="1">
              <a:solidFill>
                <a:schemeClr val="accent5">
                  <a:lumMod val="75000"/>
                </a:schemeClr>
              </a:solidFill>
              <a:latin typeface="Nokia Large" pitchFamily="34" charset="0"/>
            </a:endParaRPr>
          </a:p>
          <a:p>
            <a:r>
              <a:rPr lang="en-US" sz="1100" noProof="1" smtClean="0">
                <a:solidFill>
                  <a:schemeClr val="accent5">
                    <a:lumMod val="75000"/>
                  </a:schemeClr>
                </a:solidFill>
                <a:latin typeface="Nokia Large" pitchFamily="34" charset="0"/>
              </a:rPr>
              <a:t>cdni</a:t>
            </a:r>
          </a:p>
          <a:p>
            <a:r>
              <a:rPr lang="en-US" sz="1100" noProof="1" smtClean="0">
                <a:solidFill>
                  <a:schemeClr val="accent5">
                    <a:lumMod val="75000"/>
                  </a:schemeClr>
                </a:solidFill>
                <a:latin typeface="Nokia Large" pitchFamily="34" charset="0"/>
              </a:rPr>
              <a:t>conex</a:t>
            </a:r>
          </a:p>
          <a:p>
            <a:r>
              <a:rPr lang="en-US" sz="1100" noProof="1" smtClean="0">
                <a:solidFill>
                  <a:schemeClr val="accent5">
                    <a:lumMod val="75000"/>
                  </a:schemeClr>
                </a:solidFill>
                <a:latin typeface="Nokia Large" pitchFamily="34" charset="0"/>
              </a:rPr>
              <a:t>dccp</a:t>
            </a:r>
            <a:endParaRPr lang="en-US" sz="1100" noProof="1">
              <a:solidFill>
                <a:schemeClr val="accent5">
                  <a:lumMod val="75000"/>
                </a:schemeClr>
              </a:solidFill>
              <a:latin typeface="Nokia Large" pitchFamily="34" charset="0"/>
            </a:endParaRPr>
          </a:p>
          <a:p>
            <a:r>
              <a:rPr lang="en-US" sz="1100" noProof="1" smtClean="0">
                <a:solidFill>
                  <a:schemeClr val="accent5">
                    <a:lumMod val="75000"/>
                  </a:schemeClr>
                </a:solidFill>
                <a:latin typeface="Nokia Large" pitchFamily="34" charset="0"/>
              </a:rPr>
              <a:t>decade</a:t>
            </a:r>
          </a:p>
          <a:p>
            <a:r>
              <a:rPr lang="en-US" sz="1100" noProof="1" smtClean="0">
                <a:solidFill>
                  <a:schemeClr val="accent5">
                    <a:lumMod val="75000"/>
                  </a:schemeClr>
                </a:solidFill>
                <a:latin typeface="Nokia Large" pitchFamily="34" charset="0"/>
              </a:rPr>
              <a:t>fecframe</a:t>
            </a:r>
            <a:endParaRPr lang="en-US" sz="1100" noProof="1">
              <a:solidFill>
                <a:schemeClr val="accent5">
                  <a:lumMod val="75000"/>
                </a:schemeClr>
              </a:solidFill>
              <a:latin typeface="Nokia Large" pitchFamily="34" charset="0"/>
            </a:endParaRPr>
          </a:p>
          <a:p>
            <a:r>
              <a:rPr lang="en-US" sz="1100" noProof="1">
                <a:solidFill>
                  <a:schemeClr val="accent5">
                    <a:lumMod val="75000"/>
                  </a:schemeClr>
                </a:solidFill>
                <a:latin typeface="Nokia Large" pitchFamily="34" charset="0"/>
              </a:rPr>
              <a:t>ippm</a:t>
            </a:r>
          </a:p>
          <a:p>
            <a:r>
              <a:rPr lang="en-US" sz="1100" noProof="1">
                <a:solidFill>
                  <a:schemeClr val="accent5">
                    <a:lumMod val="75000"/>
                  </a:schemeClr>
                </a:solidFill>
                <a:latin typeface="Nokia Large" pitchFamily="34" charset="0"/>
              </a:rPr>
              <a:t>ledbat</a:t>
            </a:r>
          </a:p>
          <a:p>
            <a:r>
              <a:rPr lang="en-US" sz="1100" noProof="1" smtClean="0">
                <a:solidFill>
                  <a:schemeClr val="accent5">
                    <a:lumMod val="75000"/>
                  </a:schemeClr>
                </a:solidFill>
                <a:latin typeface="Nokia Large" pitchFamily="34" charset="0"/>
              </a:rPr>
              <a:t>mptcp</a:t>
            </a:r>
            <a:endParaRPr lang="en-US" sz="1100" noProof="1">
              <a:solidFill>
                <a:schemeClr val="accent5">
                  <a:lumMod val="75000"/>
                </a:schemeClr>
              </a:solidFill>
              <a:latin typeface="Nokia Large" pitchFamily="34" charset="0"/>
            </a:endParaRPr>
          </a:p>
          <a:p>
            <a:r>
              <a:rPr lang="en-US" sz="1100" noProof="1" smtClean="0">
                <a:solidFill>
                  <a:schemeClr val="accent5">
                    <a:lumMod val="75000"/>
                  </a:schemeClr>
                </a:solidFill>
                <a:latin typeface="Nokia Large" pitchFamily="34" charset="0"/>
              </a:rPr>
              <a:t>nfsv4</a:t>
            </a:r>
            <a:endParaRPr lang="en-US" sz="1100" noProof="1">
              <a:solidFill>
                <a:schemeClr val="accent5">
                  <a:lumMod val="75000"/>
                </a:schemeClr>
              </a:solidFill>
              <a:latin typeface="Nokia Large" pitchFamily="34" charset="0"/>
            </a:endParaRPr>
          </a:p>
          <a:p>
            <a:r>
              <a:rPr lang="en-US" sz="1100" noProof="1" smtClean="0">
                <a:solidFill>
                  <a:schemeClr val="accent5">
                    <a:lumMod val="75000"/>
                  </a:schemeClr>
                </a:solidFill>
                <a:latin typeface="Nokia Large" pitchFamily="34" charset="0"/>
              </a:rPr>
              <a:t>pcn</a:t>
            </a:r>
            <a:endParaRPr lang="en-US" sz="1100" noProof="1">
              <a:solidFill>
                <a:schemeClr val="accent5">
                  <a:lumMod val="75000"/>
                </a:schemeClr>
              </a:solidFill>
              <a:latin typeface="Nokia Large" pitchFamily="34" charset="0"/>
            </a:endParaRPr>
          </a:p>
          <a:p>
            <a:r>
              <a:rPr lang="en-US" sz="1100" noProof="1">
                <a:solidFill>
                  <a:schemeClr val="accent5">
                    <a:lumMod val="75000"/>
                  </a:schemeClr>
                </a:solidFill>
                <a:latin typeface="Nokia Large" pitchFamily="34" charset="0"/>
              </a:rPr>
              <a:t>rmt</a:t>
            </a:r>
          </a:p>
          <a:p>
            <a:r>
              <a:rPr lang="en-US" sz="1100" noProof="1">
                <a:solidFill>
                  <a:schemeClr val="accent5">
                    <a:lumMod val="75000"/>
                  </a:schemeClr>
                </a:solidFill>
                <a:latin typeface="Nokia Large" pitchFamily="34" charset="0"/>
              </a:rPr>
              <a:t>rohc</a:t>
            </a:r>
          </a:p>
          <a:p>
            <a:r>
              <a:rPr lang="en-US" sz="1100" noProof="1">
                <a:solidFill>
                  <a:schemeClr val="accent5">
                    <a:lumMod val="75000"/>
                  </a:schemeClr>
                </a:solidFill>
                <a:latin typeface="Nokia Large" pitchFamily="34" charset="0"/>
              </a:rPr>
              <a:t>storm</a:t>
            </a:r>
          </a:p>
          <a:p>
            <a:r>
              <a:rPr lang="en-US" sz="1100" noProof="1" smtClean="0">
                <a:solidFill>
                  <a:schemeClr val="accent5">
                    <a:lumMod val="75000"/>
                  </a:schemeClr>
                </a:solidFill>
                <a:latin typeface="Nokia Large" pitchFamily="34" charset="0"/>
              </a:rPr>
              <a:t>tcpm</a:t>
            </a:r>
            <a:endParaRPr lang="en-US" sz="1100" noProof="1">
              <a:solidFill>
                <a:schemeClr val="accent5">
                  <a:lumMod val="75000"/>
                </a:schemeClr>
              </a:solidFill>
              <a:latin typeface="Nokia Large" pitchFamily="34" charset="0"/>
            </a:endParaRPr>
          </a:p>
        </p:txBody>
      </p:sp>
      <p:sp>
        <p:nvSpPr>
          <p:cNvPr id="201" name="Rectangle 144"/>
          <p:cNvSpPr>
            <a:spLocks noChangeArrowheads="1"/>
          </p:cNvSpPr>
          <p:nvPr/>
        </p:nvSpPr>
        <p:spPr bwMode="auto">
          <a:xfrm>
            <a:off x="79376" y="2818092"/>
            <a:ext cx="1079500" cy="2303278"/>
          </a:xfrm>
          <a:prstGeom prst="rect">
            <a:avLst/>
          </a:prstGeom>
          <a:solidFill>
            <a:schemeClr val="accent6">
              <a:lumMod val="40000"/>
              <a:lumOff val="60000"/>
            </a:schemeClr>
          </a:solidFill>
          <a:ln w="25400">
            <a:noFill/>
            <a:miter lim="800000"/>
            <a:headEnd/>
            <a:tailEnd/>
          </a:ln>
          <a:effectLst>
            <a:outerShdw blurRad="50800" dist="38100" dir="2700000" algn="tl" rotWithShape="0">
              <a:prstClr val="black">
                <a:alpha val="40000"/>
              </a:prstClr>
            </a:outerShdw>
          </a:effectLst>
        </p:spPr>
        <p:txBody>
          <a:bodyPr wrap="none" lIns="53991" tIns="17997" rIns="0" bIns="0">
            <a:prstTxWarp prst="textNoShape">
              <a:avLst/>
            </a:prstTxWarp>
          </a:bodyPr>
          <a:lstStyle/>
          <a:p>
            <a:r>
              <a:rPr lang="en-US" sz="1100" noProof="1">
                <a:solidFill>
                  <a:srgbClr val="8F2020"/>
                </a:solidFill>
                <a:latin typeface="Nokia Large" pitchFamily="34" charset="0"/>
              </a:rPr>
              <a:t>asrg</a:t>
            </a:r>
          </a:p>
          <a:p>
            <a:r>
              <a:rPr lang="en-US" sz="1100" noProof="1">
                <a:solidFill>
                  <a:srgbClr val="8F2020"/>
                </a:solidFill>
                <a:latin typeface="Nokia Large" pitchFamily="34" charset="0"/>
              </a:rPr>
              <a:t>cfrg</a:t>
            </a:r>
          </a:p>
          <a:p>
            <a:r>
              <a:rPr lang="en-US" sz="1100" noProof="1">
                <a:solidFill>
                  <a:srgbClr val="8F2020"/>
                </a:solidFill>
                <a:latin typeface="Nokia Large" pitchFamily="34" charset="0"/>
              </a:rPr>
              <a:t>dtnrg</a:t>
            </a:r>
          </a:p>
          <a:p>
            <a:r>
              <a:rPr lang="en-US" sz="1100" noProof="1" smtClean="0">
                <a:solidFill>
                  <a:srgbClr val="8F2020"/>
                </a:solidFill>
                <a:latin typeface="Nokia Large" pitchFamily="34" charset="0"/>
              </a:rPr>
              <a:t>hiprg</a:t>
            </a:r>
            <a:endParaRPr lang="en-US" sz="1100" noProof="1">
              <a:solidFill>
                <a:srgbClr val="8F2020"/>
              </a:solidFill>
              <a:latin typeface="Nokia Large" pitchFamily="34" charset="0"/>
            </a:endParaRPr>
          </a:p>
          <a:p>
            <a:r>
              <a:rPr lang="en-US" sz="1100" noProof="1">
                <a:solidFill>
                  <a:srgbClr val="8F2020"/>
                </a:solidFill>
                <a:latin typeface="Nokia Large" pitchFamily="34" charset="0"/>
              </a:rPr>
              <a:t>iccrg</a:t>
            </a:r>
          </a:p>
          <a:p>
            <a:r>
              <a:rPr lang="en-US" sz="1100" noProof="1">
                <a:solidFill>
                  <a:srgbClr val="8F2020"/>
                </a:solidFill>
                <a:latin typeface="Nokia Large" pitchFamily="34" charset="0"/>
              </a:rPr>
              <a:t>mobopts</a:t>
            </a:r>
          </a:p>
          <a:p>
            <a:r>
              <a:rPr lang="en-US" sz="1100" noProof="1">
                <a:solidFill>
                  <a:srgbClr val="8F2020"/>
                </a:solidFill>
                <a:latin typeface="Nokia Large" pitchFamily="34" charset="0"/>
              </a:rPr>
              <a:t>nmrg</a:t>
            </a:r>
          </a:p>
          <a:p>
            <a:r>
              <a:rPr lang="en-US" sz="1100" noProof="1">
                <a:solidFill>
                  <a:srgbClr val="8F2020"/>
                </a:solidFill>
                <a:latin typeface="Nokia Large" pitchFamily="34" charset="0"/>
              </a:rPr>
              <a:t>p2prg</a:t>
            </a:r>
          </a:p>
          <a:p>
            <a:r>
              <a:rPr lang="en-US" sz="1100" noProof="1" smtClean="0">
                <a:solidFill>
                  <a:srgbClr val="8F2020"/>
                </a:solidFill>
                <a:latin typeface="Nokia Large" pitchFamily="34" charset="0"/>
              </a:rPr>
              <a:t>rrg</a:t>
            </a:r>
            <a:endParaRPr lang="en-US" sz="1100" noProof="1">
              <a:solidFill>
                <a:srgbClr val="8F2020"/>
              </a:solidFill>
              <a:latin typeface="Nokia Large" pitchFamily="34" charset="0"/>
            </a:endParaRPr>
          </a:p>
          <a:p>
            <a:r>
              <a:rPr lang="en-US" sz="1100" noProof="1">
                <a:solidFill>
                  <a:srgbClr val="8F2020"/>
                </a:solidFill>
                <a:latin typeface="Nokia Large" pitchFamily="34" charset="0"/>
              </a:rPr>
              <a:t>samrg</a:t>
            </a:r>
          </a:p>
          <a:p>
            <a:r>
              <a:rPr lang="en-US" sz="1100" noProof="1" smtClean="0">
                <a:solidFill>
                  <a:srgbClr val="8F2020"/>
                </a:solidFill>
                <a:latin typeface="Nokia Large" pitchFamily="34" charset="0"/>
              </a:rPr>
              <a:t>tmrg</a:t>
            </a:r>
          </a:p>
          <a:p>
            <a:r>
              <a:rPr lang="en-US" sz="1100" noProof="1" smtClean="0">
                <a:solidFill>
                  <a:srgbClr val="8F2020"/>
                </a:solidFill>
                <a:latin typeface="Nokia Large" pitchFamily="34" charset="0"/>
              </a:rPr>
              <a:t>vnrg</a:t>
            </a:r>
            <a:endParaRPr lang="en-US" sz="1100" noProof="1">
              <a:solidFill>
                <a:srgbClr val="8F2020"/>
              </a:solidFill>
              <a:latin typeface="Nokia Large" pitchFamily="34" charset="0"/>
            </a:endParaRPr>
          </a:p>
        </p:txBody>
      </p:sp>
      <p:sp>
        <p:nvSpPr>
          <p:cNvPr id="2" name="TextBox 1"/>
          <p:cNvSpPr txBox="1"/>
          <p:nvPr/>
        </p:nvSpPr>
        <p:spPr>
          <a:xfrm>
            <a:off x="519137" y="6433865"/>
            <a:ext cx="2870234" cy="369332"/>
          </a:xfrm>
          <a:prstGeom prst="rect">
            <a:avLst/>
          </a:prstGeom>
          <a:noFill/>
        </p:spPr>
        <p:txBody>
          <a:bodyPr wrap="none" rtlCol="0">
            <a:spAutoFit/>
          </a:bodyPr>
          <a:lstStyle/>
          <a:p>
            <a:r>
              <a:rPr lang="en-US" dirty="0" smtClean="0"/>
              <a:t>…</a:t>
            </a:r>
            <a:r>
              <a:rPr lang="en-US" dirty="0" err="1" smtClean="0"/>
              <a:t>bis</a:t>
            </a:r>
            <a:r>
              <a:rPr lang="en-US" dirty="0" smtClean="0"/>
              <a:t> = second (revision)</a:t>
            </a:r>
            <a:endParaRPr lang="en-US" dirty="0"/>
          </a:p>
        </p:txBody>
      </p:sp>
    </p:spTree>
    <p:extLst>
      <p:ext uri="{BB962C8B-B14F-4D97-AF65-F5344CB8AC3E}">
        <p14:creationId xmlns:p14="http://schemas.microsoft.com/office/powerpoint/2010/main" val="3242043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RFC 5405 (UDP Guidelines)</a:t>
            </a:r>
            <a:endParaRPr lang="en-US" dirty="0"/>
          </a:p>
        </p:txBody>
      </p:sp>
      <p:sp>
        <p:nvSpPr>
          <p:cNvPr id="3" name="Footer Placeholder 2"/>
          <p:cNvSpPr>
            <a:spLocks noGrp="1"/>
          </p:cNvSpPr>
          <p:nvPr>
            <p:ph type="ftr" sz="quarter" idx="11"/>
          </p:nvPr>
        </p:nvSpPr>
        <p:spPr/>
        <p:txBody>
          <a:bodyPr/>
          <a:lstStyle/>
          <a:p>
            <a:r>
              <a:rPr lang="en-US" smtClean="0"/>
              <a:t>Lars Eggert | lars.eggert@nokia.com | 2009-8-25 | © Nokia 2009</a:t>
            </a:r>
            <a:endParaRPr lang="en-US" dirty="0"/>
          </a:p>
        </p:txBody>
      </p:sp>
      <p:sp>
        <p:nvSpPr>
          <p:cNvPr id="4" name="Slide Number Placeholder 3"/>
          <p:cNvSpPr>
            <a:spLocks noGrp="1"/>
          </p:cNvSpPr>
          <p:nvPr>
            <p:ph type="sldNum" sz="quarter" idx="12"/>
          </p:nvPr>
        </p:nvSpPr>
        <p:spPr/>
        <p:txBody>
          <a:bodyPr/>
          <a:lstStyle/>
          <a:p>
            <a:fld id="{E6EC6FBB-A61A-D749-9B01-357B5DB5A5FE}" type="slidenum">
              <a:rPr lang="en-US" smtClean="0"/>
              <a:pPr/>
              <a:t>71</a:t>
            </a:fld>
            <a:r>
              <a:rPr lang="en-US" smtClean="0"/>
              <a:t> </a:t>
            </a:r>
            <a:endParaRPr lang="en-US" dirty="0"/>
          </a:p>
        </p:txBody>
      </p:sp>
      <p:sp>
        <p:nvSpPr>
          <p:cNvPr id="16" name="Content Placeholder 15"/>
          <p:cNvSpPr>
            <a:spLocks noGrp="1"/>
          </p:cNvSpPr>
          <p:nvPr>
            <p:ph sz="quarter" idx="4294967295"/>
          </p:nvPr>
        </p:nvSpPr>
        <p:spPr>
          <a:xfrm>
            <a:off x="330200" y="5057775"/>
            <a:ext cx="8813800" cy="1290638"/>
          </a:xfrm>
        </p:spPr>
        <p:txBody>
          <a:bodyPr>
            <a:normAutofit fontScale="92500"/>
          </a:bodyPr>
          <a:lstStyle/>
          <a:p>
            <a:r>
              <a:rPr lang="en-US" dirty="0" smtClean="0"/>
              <a:t>Document was in individual and WG process for 481 days, and in IESG/RFC Editor process for 148 days, 629 days in total.</a:t>
            </a:r>
          </a:p>
          <a:p>
            <a:r>
              <a:rPr lang="en-US" dirty="0" smtClean="0"/>
              <a:t>This is 1 years and 8 months.</a:t>
            </a:r>
            <a:endParaRPr lang="en-US" dirty="0"/>
          </a:p>
        </p:txBody>
      </p:sp>
      <p:pic>
        <p:nvPicPr>
          <p:cNvPr id="19" name="Picture 18"/>
          <p:cNvPicPr>
            <a:picLocks noChangeAspect="1"/>
          </p:cNvPicPr>
          <p:nvPr/>
        </p:nvPicPr>
        <p:blipFill>
          <a:blip r:embed="rId3"/>
          <a:stretch>
            <a:fillRect/>
          </a:stretch>
        </p:blipFill>
        <p:spPr>
          <a:xfrm>
            <a:off x="169986" y="1128715"/>
            <a:ext cx="8814289" cy="3928319"/>
          </a:xfrm>
          <a:prstGeom prst="rect">
            <a:avLst/>
          </a:prstGeom>
          <a:effectLst>
            <a:outerShdw blurRad="50800" dist="38100" dir="2700000">
              <a:srgbClr val="000000">
                <a:alpha val="43000"/>
              </a:srgbClr>
            </a:outerShdw>
          </a:effectLst>
        </p:spPr>
      </p:pic>
    </p:spTree>
    <p:extLst>
      <p:ext uri="{BB962C8B-B14F-4D97-AF65-F5344CB8AC3E}">
        <p14:creationId xmlns:p14="http://schemas.microsoft.com/office/powerpoint/2010/main" val="2061339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draft-</a:t>
            </a:r>
            <a:r>
              <a:rPr lang="en-US" dirty="0" err="1" smtClean="0"/>
              <a:t>cheshire-dnsext-multicastdns</a:t>
            </a:r>
            <a:r>
              <a:rPr lang="en-US" dirty="0" smtClean="0"/>
              <a:t> (Bonjour)</a:t>
            </a:r>
            <a:endParaRPr lang="en-US" dirty="0"/>
          </a:p>
        </p:txBody>
      </p:sp>
      <p:sp>
        <p:nvSpPr>
          <p:cNvPr id="3" name="Footer Placeholder 2"/>
          <p:cNvSpPr>
            <a:spLocks noGrp="1"/>
          </p:cNvSpPr>
          <p:nvPr>
            <p:ph type="ftr" sz="quarter" idx="11"/>
          </p:nvPr>
        </p:nvSpPr>
        <p:spPr/>
        <p:txBody>
          <a:bodyPr/>
          <a:lstStyle/>
          <a:p>
            <a:r>
              <a:rPr lang="en-US" smtClean="0"/>
              <a:t>Lars Eggert | lars.eggert@nokia.com | 2009-8-25 | © Nokia 2009</a:t>
            </a:r>
            <a:endParaRPr lang="en-US" dirty="0"/>
          </a:p>
        </p:txBody>
      </p:sp>
      <p:sp>
        <p:nvSpPr>
          <p:cNvPr id="4" name="Slide Number Placeholder 3"/>
          <p:cNvSpPr>
            <a:spLocks noGrp="1"/>
          </p:cNvSpPr>
          <p:nvPr>
            <p:ph type="sldNum" sz="quarter" idx="12"/>
          </p:nvPr>
        </p:nvSpPr>
        <p:spPr/>
        <p:txBody>
          <a:bodyPr/>
          <a:lstStyle/>
          <a:p>
            <a:fld id="{E6EC6FBB-A61A-D749-9B01-357B5DB5A5FE}" type="slidenum">
              <a:rPr lang="en-US" smtClean="0"/>
              <a:pPr/>
              <a:t>72</a:t>
            </a:fld>
            <a:r>
              <a:rPr lang="en-US" smtClean="0"/>
              <a:t> </a:t>
            </a:r>
            <a:endParaRPr lang="en-US" dirty="0"/>
          </a:p>
        </p:txBody>
      </p:sp>
      <p:sp>
        <p:nvSpPr>
          <p:cNvPr id="16" name="Content Placeholder 15"/>
          <p:cNvSpPr>
            <a:spLocks noGrp="1"/>
          </p:cNvSpPr>
          <p:nvPr>
            <p:ph sz="quarter" idx="4294967295"/>
          </p:nvPr>
        </p:nvSpPr>
        <p:spPr>
          <a:xfrm>
            <a:off x="330200" y="5057775"/>
            <a:ext cx="8813800" cy="1290638"/>
          </a:xfrm>
        </p:spPr>
        <p:txBody>
          <a:bodyPr/>
          <a:lstStyle/>
          <a:p>
            <a:r>
              <a:rPr lang="en-US" dirty="0" smtClean="0"/>
              <a:t>Document was in individual process for 2610 days, and in IESG/RFC Editor process for 262 days, 2872 days in total.</a:t>
            </a:r>
          </a:p>
          <a:p>
            <a:r>
              <a:rPr lang="en-US" dirty="0" smtClean="0"/>
              <a:t>This is 7 years and 10 months. (And it’s not published yet…)</a:t>
            </a:r>
            <a:endParaRPr lang="en-US" dirty="0"/>
          </a:p>
        </p:txBody>
      </p:sp>
      <p:pic>
        <p:nvPicPr>
          <p:cNvPr id="9" name="Picture 8"/>
          <p:cNvPicPr>
            <a:picLocks noChangeAspect="1"/>
          </p:cNvPicPr>
          <p:nvPr/>
        </p:nvPicPr>
        <p:blipFill>
          <a:blip r:embed="rId3"/>
          <a:stretch>
            <a:fillRect/>
          </a:stretch>
        </p:blipFill>
        <p:spPr>
          <a:xfrm>
            <a:off x="169985" y="1128714"/>
            <a:ext cx="8814289" cy="3928319"/>
          </a:xfrm>
          <a:prstGeom prst="rect">
            <a:avLst/>
          </a:prstGeom>
          <a:effectLst>
            <a:outerShdw blurRad="50800" dist="38100" dir="2700000">
              <a:srgbClr val="000000">
                <a:alpha val="43000"/>
              </a:srgbClr>
            </a:outerShdw>
          </a:effectLst>
        </p:spPr>
      </p:pic>
    </p:spTree>
    <p:extLst>
      <p:ext uri="{BB962C8B-B14F-4D97-AF65-F5344CB8AC3E}">
        <p14:creationId xmlns:p14="http://schemas.microsoft.com/office/powerpoint/2010/main" val="2889152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charset="0"/>
                <a:ea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F99E4FD3-9372-5544-B482-9478882DBF39}" type="slidenum">
              <a:rPr lang="en-GB" sz="1100">
                <a:solidFill>
                  <a:srgbClr val="FFFFFF"/>
                </a:solidFill>
              </a:rPr>
              <a:pPr eaLnBrk="1" hangingPunct="1"/>
              <a:t>73</a:t>
            </a:fld>
            <a:endParaRPr lang="en-GB" sz="1100">
              <a:solidFill>
                <a:srgbClr val="FFFFFF"/>
              </a:solidFill>
            </a:endParaRPr>
          </a:p>
        </p:txBody>
      </p:sp>
      <p:sp>
        <p:nvSpPr>
          <p:cNvPr id="3075" name="Rectangle 2"/>
          <p:cNvSpPr>
            <a:spLocks noGrp="1"/>
          </p:cNvSpPr>
          <p:nvPr>
            <p:ph type="title"/>
          </p:nvPr>
        </p:nvSpPr>
        <p:spPr>
          <a:xfrm>
            <a:off x="2120900" y="112713"/>
            <a:ext cx="4867275" cy="1125537"/>
          </a:xfrm>
        </p:spPr>
        <p:txBody>
          <a:bodyPr/>
          <a:lstStyle/>
          <a:p>
            <a:r>
              <a:rPr lang="en-US" sz="3600">
                <a:solidFill>
                  <a:srgbClr val="FF3300"/>
                </a:solidFill>
                <a:latin typeface="Arial" charset="0"/>
              </a:rPr>
              <a:t>The role of 3GPP</a:t>
            </a:r>
            <a:endParaRPr lang="en-GB" sz="3600">
              <a:latin typeface="Arial" charset="0"/>
            </a:endParaRPr>
          </a:p>
        </p:txBody>
      </p:sp>
      <p:sp>
        <p:nvSpPr>
          <p:cNvPr id="3076" name="Rectangle 3"/>
          <p:cNvSpPr>
            <a:spLocks noGrp="1"/>
          </p:cNvSpPr>
          <p:nvPr>
            <p:ph type="body" idx="1"/>
          </p:nvPr>
        </p:nvSpPr>
        <p:spPr>
          <a:xfrm>
            <a:off x="382588" y="1397000"/>
            <a:ext cx="8218487" cy="1847850"/>
          </a:xfrm>
        </p:spPr>
        <p:txBody>
          <a:bodyPr/>
          <a:lstStyle/>
          <a:p>
            <a:pPr>
              <a:lnSpc>
                <a:spcPct val="80000"/>
              </a:lnSpc>
              <a:buFontTx/>
              <a:buNone/>
            </a:pPr>
            <a:r>
              <a:rPr lang="en-US" sz="1200">
                <a:latin typeface="Calibri" charset="0"/>
              </a:rPr>
              <a:t> </a:t>
            </a:r>
          </a:p>
          <a:p>
            <a:pPr>
              <a:lnSpc>
                <a:spcPct val="150000"/>
              </a:lnSpc>
            </a:pPr>
            <a:r>
              <a:rPr lang="en-US" sz="1800">
                <a:latin typeface="Arial" charset="0"/>
              </a:rPr>
              <a:t>GSM, GPRS, W-CDMA, UMTS, EDGE, HSPA and LTE are all [RAN] Technologies specified by 3GPP</a:t>
            </a:r>
          </a:p>
          <a:p>
            <a:pPr>
              <a:lnSpc>
                <a:spcPct val="150000"/>
              </a:lnSpc>
            </a:pPr>
            <a:r>
              <a:rPr lang="en-US" sz="1800">
                <a:latin typeface="Arial" charset="0"/>
              </a:rPr>
              <a:t>Core network and Systems architecture evolution have kept pace </a:t>
            </a:r>
          </a:p>
          <a:p>
            <a:pPr>
              <a:lnSpc>
                <a:spcPct val="150000"/>
              </a:lnSpc>
            </a:pPr>
            <a:r>
              <a:rPr lang="en-US" sz="1800">
                <a:latin typeface="Arial" charset="0"/>
              </a:rPr>
              <a:t>Backward compatibility is a key element of each new 3GPP Release</a:t>
            </a:r>
            <a:endParaRPr lang="en-US" sz="2000">
              <a:latin typeface="Arial" charset="0"/>
            </a:endParaRPr>
          </a:p>
          <a:p>
            <a:pPr>
              <a:lnSpc>
                <a:spcPct val="80000"/>
              </a:lnSpc>
            </a:pPr>
            <a:endParaRPr lang="en-US" sz="1800">
              <a:latin typeface="Arial" charset="0"/>
            </a:endParaRPr>
          </a:p>
          <a:p>
            <a:pPr>
              <a:lnSpc>
                <a:spcPct val="80000"/>
              </a:lnSpc>
              <a:buFontTx/>
              <a:buNone/>
            </a:pPr>
            <a:endParaRPr lang="en-US" sz="1200">
              <a:latin typeface="Calibri" charset="0"/>
            </a:endParaRPr>
          </a:p>
          <a:p>
            <a:pPr>
              <a:lnSpc>
                <a:spcPct val="80000"/>
              </a:lnSpc>
              <a:buFontTx/>
              <a:buNone/>
            </a:pPr>
            <a:endParaRPr lang="en-US" sz="1200">
              <a:latin typeface="Calibri" charset="0"/>
            </a:endParaRPr>
          </a:p>
        </p:txBody>
      </p:sp>
      <p:sp>
        <p:nvSpPr>
          <p:cNvPr id="3077" name="Slide Number Placeholder 4"/>
          <p:cNvSpPr txBox="1">
            <a:spLocks noGrp="1"/>
          </p:cNvSpPr>
          <p:nvPr/>
        </p:nvSpPr>
        <p:spPr bwMode="auto">
          <a:xfrm>
            <a:off x="8558213" y="6473825"/>
            <a:ext cx="37623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charset="0"/>
                <a:ea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1" fontAlgn="base" hangingPunct="1">
              <a:spcBef>
                <a:spcPct val="0"/>
              </a:spcBef>
              <a:spcAft>
                <a:spcPct val="0"/>
              </a:spcAft>
            </a:pPr>
            <a:fld id="{7DC04592-C64E-4A4F-911B-557047BAE111}" type="slidenum">
              <a:rPr lang="en-GB" sz="1100" smtClean="0">
                <a:solidFill>
                  <a:srgbClr val="FFFFFF"/>
                </a:solidFill>
              </a:rPr>
              <a:pPr defTabSz="914400" eaLnBrk="1" fontAlgn="base" hangingPunct="1">
                <a:spcBef>
                  <a:spcPct val="0"/>
                </a:spcBef>
                <a:spcAft>
                  <a:spcPct val="0"/>
                </a:spcAft>
              </a:pPr>
              <a:t>73</a:t>
            </a:fld>
            <a:endParaRPr lang="en-GB" sz="1100" smtClean="0">
              <a:solidFill>
                <a:srgbClr val="FFFFFF"/>
              </a:solidFill>
            </a:endParaRPr>
          </a:p>
        </p:txBody>
      </p:sp>
      <p:pic>
        <p:nvPicPr>
          <p:cNvPr id="21" name="Picture 20" descr="partners2.jpg"/>
          <p:cNvPicPr>
            <a:picLocks noChangeAspect="1"/>
          </p:cNvPicPr>
          <p:nvPr/>
        </p:nvPicPr>
        <p:blipFill>
          <a:blip r:embed="rId2" cstate="print"/>
          <a:stretch>
            <a:fillRect/>
          </a:stretch>
        </p:blipFill>
        <p:spPr>
          <a:xfrm>
            <a:off x="4356774" y="3775164"/>
            <a:ext cx="4351311" cy="2131255"/>
          </a:xfrm>
          <a:prstGeom prst="rect">
            <a:avLst/>
          </a:prstGeom>
          <a:effectLst>
            <a:outerShdw blurRad="76200" dir="18900000" sy="23000" kx="-1200000" algn="bl" rotWithShape="0">
              <a:prstClr val="black">
                <a:alpha val="20000"/>
              </a:prstClr>
            </a:outerShdw>
          </a:effectLst>
          <a:scene3d>
            <a:camera prst="perspectiveHeroicExtremeLeftFacing"/>
            <a:lightRig rig="threePt" dir="t"/>
          </a:scene3d>
        </p:spPr>
      </p:pic>
      <p:sp>
        <p:nvSpPr>
          <p:cNvPr id="3079" name="Rectangle 28"/>
          <p:cNvSpPr>
            <a:spLocks noChangeArrowheads="1"/>
          </p:cNvSpPr>
          <p:nvPr/>
        </p:nvSpPr>
        <p:spPr bwMode="auto">
          <a:xfrm>
            <a:off x="401638" y="3778250"/>
            <a:ext cx="4432300"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71463" indent="-271463" defTabSz="914400" eaLnBrk="0" fontAlgn="base" hangingPunct="0">
              <a:lnSpc>
                <a:spcPct val="150000"/>
              </a:lnSpc>
              <a:spcBef>
                <a:spcPct val="0"/>
              </a:spcBef>
              <a:spcAft>
                <a:spcPct val="0"/>
              </a:spcAft>
              <a:buFontTx/>
              <a:buBlip>
                <a:blip r:embed="rId3"/>
              </a:buBlip>
            </a:pPr>
            <a:r>
              <a:rPr lang="en-US" smtClean="0">
                <a:solidFill>
                  <a:srgbClr val="000000"/>
                </a:solidFill>
                <a:latin typeface="Arial" charset="0"/>
                <a:ea typeface="ＭＳ Ｐゴシック" charset="0"/>
              </a:rPr>
              <a:t>The 3GPP Organizational Partners are Regional and National Standards Bodies;</a:t>
            </a:r>
          </a:p>
          <a:p>
            <a:pPr marL="271463" indent="-271463" defTabSz="914400" eaLnBrk="0" fontAlgn="base" hangingPunct="0">
              <a:lnSpc>
                <a:spcPct val="150000"/>
              </a:lnSpc>
              <a:spcBef>
                <a:spcPct val="0"/>
              </a:spcBef>
              <a:spcAft>
                <a:spcPct val="0"/>
              </a:spcAft>
              <a:buFontTx/>
              <a:buBlip>
                <a:blip r:embed="rId3"/>
              </a:buBlip>
            </a:pPr>
            <a:r>
              <a:rPr lang="en-US" smtClean="0">
                <a:solidFill>
                  <a:srgbClr val="000000"/>
                </a:solidFill>
                <a:latin typeface="Arial" charset="0"/>
                <a:ea typeface="ＭＳ Ｐゴシック" charset="0"/>
              </a:rPr>
              <a:t>Companies participate through their membership of one of these 6 Partners</a:t>
            </a:r>
          </a:p>
        </p:txBody>
      </p:sp>
    </p:spTree>
    <p:extLst>
      <p:ext uri="{BB962C8B-B14F-4D97-AF65-F5344CB8AC3E}">
        <p14:creationId xmlns:p14="http://schemas.microsoft.com/office/powerpoint/2010/main" val="2673627430"/>
      </p:ext>
    </p:extLst>
  </p:cSld>
  <p:clrMapOvr>
    <a:masterClrMapping/>
  </p:clrMapOvr>
  <p:transition xmlns:p14="http://schemas.microsoft.com/office/powerpoint/2010/main" spd="slow" advClick="0" advTm="30000"/>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charset="0"/>
                <a:ea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4377FDB1-5B0C-BD48-B018-9DAC33543A46}" type="slidenum">
              <a:rPr lang="en-GB" sz="1100">
                <a:solidFill>
                  <a:schemeClr val="bg1"/>
                </a:solidFill>
              </a:rPr>
              <a:pPr eaLnBrk="1" hangingPunct="1"/>
              <a:t>74</a:t>
            </a:fld>
            <a:endParaRPr lang="en-GB" sz="1100">
              <a:solidFill>
                <a:schemeClr val="bg1"/>
              </a:solidFill>
            </a:endParaRPr>
          </a:p>
        </p:txBody>
      </p:sp>
      <p:sp>
        <p:nvSpPr>
          <p:cNvPr id="4099" name="Rectangle 3"/>
          <p:cNvSpPr>
            <a:spLocks noGrp="1" noChangeArrowheads="1"/>
          </p:cNvSpPr>
          <p:nvPr>
            <p:ph type="title"/>
          </p:nvPr>
        </p:nvSpPr>
        <p:spPr>
          <a:xfrm>
            <a:off x="2220913" y="141288"/>
            <a:ext cx="5565775" cy="723900"/>
          </a:xfrm>
        </p:spPr>
        <p:txBody>
          <a:bodyPr/>
          <a:lstStyle/>
          <a:p>
            <a:r>
              <a:rPr lang="en-US">
                <a:solidFill>
                  <a:srgbClr val="FF3300"/>
                </a:solidFill>
                <a:latin typeface="Arial" charset="0"/>
              </a:rPr>
              <a:t>3GPP Membership</a:t>
            </a:r>
            <a:endParaRPr lang="en-GB">
              <a:solidFill>
                <a:srgbClr val="FF3300"/>
              </a:solidFill>
              <a:latin typeface="Arial" charset="0"/>
            </a:endParaRPr>
          </a:p>
        </p:txBody>
      </p:sp>
      <p:sp>
        <p:nvSpPr>
          <p:cNvPr id="4100" name="Slide Number Placeholder 4"/>
          <p:cNvSpPr txBox="1">
            <a:spLocks noGrp="1"/>
          </p:cNvSpPr>
          <p:nvPr/>
        </p:nvSpPr>
        <p:spPr bwMode="auto">
          <a:xfrm>
            <a:off x="8558213" y="6473825"/>
            <a:ext cx="37623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charset="0"/>
                <a:ea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11DD75BE-DDCB-DD49-8AFF-481F3F44BA4A}" type="slidenum">
              <a:rPr lang="en-GB" sz="1100">
                <a:solidFill>
                  <a:schemeClr val="bg1"/>
                </a:solidFill>
              </a:rPr>
              <a:pPr eaLnBrk="1" hangingPunct="1"/>
              <a:t>74</a:t>
            </a:fld>
            <a:endParaRPr lang="en-GB" sz="1100">
              <a:solidFill>
                <a:schemeClr val="bg1"/>
              </a:solidFill>
            </a:endParaRPr>
          </a:p>
        </p:txBody>
      </p:sp>
      <p:sp>
        <p:nvSpPr>
          <p:cNvPr id="4101" name="Rectangle 6"/>
          <p:cNvSpPr>
            <a:spLocks noChangeArrowheads="1"/>
          </p:cNvSpPr>
          <p:nvPr/>
        </p:nvSpPr>
        <p:spPr bwMode="auto">
          <a:xfrm>
            <a:off x="7905750" y="4903788"/>
            <a:ext cx="4572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endParaRPr lang="en-US" sz="600"/>
          </a:p>
        </p:txBody>
      </p:sp>
      <p:pic>
        <p:nvPicPr>
          <p:cNvPr id="4102" name="Picture 14" descr="members_right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98913" y="1271588"/>
            <a:ext cx="3373437" cy="478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6" descr="members_lef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938" y="1406525"/>
            <a:ext cx="3475037"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TextBox 17"/>
          <p:cNvSpPr txBox="1">
            <a:spLocks noChangeArrowheads="1"/>
          </p:cNvSpPr>
          <p:nvPr/>
        </p:nvSpPr>
        <p:spPr bwMode="auto">
          <a:xfrm>
            <a:off x="7456488" y="2763838"/>
            <a:ext cx="15271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buFontTx/>
              <a:buBlip>
                <a:blip r:embed="rId4"/>
              </a:buBlip>
            </a:pPr>
            <a:r>
              <a:rPr lang="en-GB" sz="1100"/>
              <a:t> 371 Organisations (September 2010)</a:t>
            </a:r>
          </a:p>
        </p:txBody>
      </p:sp>
    </p:spTree>
    <p:extLst>
      <p:ext uri="{BB962C8B-B14F-4D97-AF65-F5344CB8AC3E}">
        <p14:creationId xmlns:p14="http://schemas.microsoft.com/office/powerpoint/2010/main" val="98948653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charset="0"/>
                <a:ea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498D73E0-B959-D044-BCB1-531118C7FF69}" type="slidenum">
              <a:rPr lang="en-GB" sz="1100">
                <a:solidFill>
                  <a:schemeClr val="bg1"/>
                </a:solidFill>
              </a:rPr>
              <a:pPr eaLnBrk="1" hangingPunct="1"/>
              <a:t>75</a:t>
            </a:fld>
            <a:endParaRPr lang="en-GB" sz="1100">
              <a:solidFill>
                <a:schemeClr val="bg1"/>
              </a:solidFill>
            </a:endParaRPr>
          </a:p>
        </p:txBody>
      </p:sp>
      <p:sp>
        <p:nvSpPr>
          <p:cNvPr id="5123" name="Rectangle 3"/>
          <p:cNvSpPr>
            <a:spLocks noGrp="1" noChangeArrowheads="1"/>
          </p:cNvSpPr>
          <p:nvPr>
            <p:ph type="title" idx="4294967295"/>
          </p:nvPr>
        </p:nvSpPr>
        <p:spPr>
          <a:xfrm>
            <a:off x="1628775" y="219075"/>
            <a:ext cx="5641975" cy="1143000"/>
          </a:xfrm>
        </p:spPr>
        <p:txBody>
          <a:bodyPr/>
          <a:lstStyle/>
          <a:p>
            <a:pPr eaLnBrk="1" hangingPunct="1"/>
            <a:r>
              <a:rPr lang="en-US">
                <a:latin typeface="Arial" charset="0"/>
              </a:rPr>
              <a:t>Where the work is done</a:t>
            </a:r>
            <a:endParaRPr lang="en-GB">
              <a:latin typeface="Arial" charset="0"/>
            </a:endParaRPr>
          </a:p>
        </p:txBody>
      </p:sp>
      <p:sp>
        <p:nvSpPr>
          <p:cNvPr id="5124" name="Slide Number Placeholder 4"/>
          <p:cNvSpPr txBox="1">
            <a:spLocks noGrp="1"/>
          </p:cNvSpPr>
          <p:nvPr/>
        </p:nvSpPr>
        <p:spPr bwMode="auto">
          <a:xfrm>
            <a:off x="8567738" y="6446838"/>
            <a:ext cx="3667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charset="0"/>
                <a:ea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endParaRPr lang="en-US" sz="1100">
              <a:solidFill>
                <a:schemeClr val="bg1"/>
              </a:solidFill>
            </a:endParaRPr>
          </a:p>
        </p:txBody>
      </p:sp>
      <p:pic>
        <p:nvPicPr>
          <p:cNvPr id="5125" name="Picture 7" descr="TS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 y="1530350"/>
            <a:ext cx="4273550"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bwMode="auto">
          <a:xfrm>
            <a:off x="5194300" y="1978025"/>
            <a:ext cx="3455988" cy="2312988"/>
          </a:xfrm>
          <a:prstGeom prst="roundRect">
            <a:avLst/>
          </a:prstGeom>
          <a:solidFill>
            <a:schemeClr val="bg2">
              <a:lumMod val="75000"/>
              <a:alpha val="50000"/>
            </a:schemeClr>
          </a:solidFill>
          <a:ln w="9525" cap="flat" cmpd="sng" algn="ctr">
            <a:noFill/>
            <a:prstDash val="solid"/>
            <a:round/>
            <a:headEnd type="none" w="med" len="med"/>
            <a:tailEnd type="none" w="med" len="med"/>
          </a:ln>
          <a:effectLst/>
        </p:spPr>
        <p:txBody>
          <a:bodyPr/>
          <a:lstStyle/>
          <a:p>
            <a:pPr eaLnBrk="0" hangingPunct="0">
              <a:defRPr/>
            </a:pPr>
            <a:endParaRPr lang="en-GB">
              <a:ea typeface="+mn-ea"/>
            </a:endParaRPr>
          </a:p>
        </p:txBody>
      </p:sp>
      <p:graphicFrame>
        <p:nvGraphicFramePr>
          <p:cNvPr id="8" name="Chart 7"/>
          <p:cNvGraphicFramePr/>
          <p:nvPr/>
        </p:nvGraphicFramePr>
        <p:xfrm>
          <a:off x="5482631" y="2119446"/>
          <a:ext cx="2971800" cy="2382715"/>
        </p:xfrm>
        <a:graphic>
          <a:graphicData uri="http://schemas.openxmlformats.org/drawingml/2006/chart">
            <c:chart xmlns:c="http://schemas.openxmlformats.org/drawingml/2006/chart" xmlns:r="http://schemas.openxmlformats.org/officeDocument/2006/relationships" r:id="rId3"/>
          </a:graphicData>
        </a:graphic>
      </p:graphicFrame>
      <p:sp>
        <p:nvSpPr>
          <p:cNvPr id="5128" name="TextBox 13"/>
          <p:cNvSpPr txBox="1">
            <a:spLocks noChangeArrowheads="1"/>
          </p:cNvSpPr>
          <p:nvPr/>
        </p:nvSpPr>
        <p:spPr bwMode="auto">
          <a:xfrm>
            <a:off x="5267325" y="2160588"/>
            <a:ext cx="3270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Arial" charset="0"/>
                <a:ea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GB" sz="1200" b="1"/>
              <a:t>Meeting Delegates* by region (June 2010):</a:t>
            </a:r>
          </a:p>
        </p:txBody>
      </p:sp>
      <p:sp>
        <p:nvSpPr>
          <p:cNvPr id="5129" name="TextBox 14"/>
          <p:cNvSpPr txBox="1">
            <a:spLocks noChangeArrowheads="1"/>
          </p:cNvSpPr>
          <p:nvPr/>
        </p:nvSpPr>
        <p:spPr bwMode="auto">
          <a:xfrm>
            <a:off x="6310313" y="4000500"/>
            <a:ext cx="214947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Arial" charset="0"/>
                <a:ea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600"/>
              <a:t>* Participants in TSG and WG meetings over the last year</a:t>
            </a:r>
            <a:endParaRPr lang="en-GB" sz="600"/>
          </a:p>
        </p:txBody>
      </p:sp>
      <p:sp>
        <p:nvSpPr>
          <p:cNvPr id="13" name="Rectangle 12"/>
          <p:cNvSpPr/>
          <p:nvPr/>
        </p:nvSpPr>
        <p:spPr>
          <a:xfrm>
            <a:off x="869950" y="5041900"/>
            <a:ext cx="7591425" cy="1176338"/>
          </a:xfrm>
          <a:prstGeom prst="rect">
            <a:avLst/>
          </a:prstGeom>
        </p:spPr>
        <p:txBody>
          <a:bodyPr>
            <a:spAutoFit/>
          </a:bodyPr>
          <a:lstStyle/>
          <a:p>
            <a:pPr marL="342900" indent="-342900" eaLnBrk="0" hangingPunct="0">
              <a:spcBef>
                <a:spcPct val="20000"/>
              </a:spcBef>
              <a:buFontTx/>
              <a:buBlip>
                <a:blip r:embed="rId4"/>
              </a:buBlip>
              <a:defRPr/>
            </a:pPr>
            <a:r>
              <a:rPr lang="en-US" sz="1600" kern="0" dirty="0">
                <a:solidFill>
                  <a:srgbClr val="000000"/>
                </a:solidFill>
                <a:ea typeface="+mn-ea"/>
                <a:cs typeface="Arial" pitchFamily="34" charset="0"/>
              </a:rPr>
              <a:t>Plenary meetings every 3 months, approve specifications and the Freezing of 3GPP Releases</a:t>
            </a:r>
          </a:p>
          <a:p>
            <a:pPr marL="342900" indent="-342900" eaLnBrk="0" hangingPunct="0">
              <a:spcBef>
                <a:spcPct val="20000"/>
              </a:spcBef>
              <a:buFontTx/>
              <a:buBlip>
                <a:blip r:embed="rId4"/>
              </a:buBlip>
              <a:defRPr/>
            </a:pPr>
            <a:r>
              <a:rPr lang="en-US" sz="1600" kern="0" dirty="0">
                <a:solidFill>
                  <a:srgbClr val="000000"/>
                </a:solidFill>
                <a:ea typeface="+mn-ea"/>
                <a:cs typeface="Arial" pitchFamily="34" charset="0"/>
              </a:rPr>
              <a:t>The 50</a:t>
            </a:r>
            <a:r>
              <a:rPr lang="en-US" sz="1600" kern="0" baseline="30000" dirty="0">
                <a:solidFill>
                  <a:srgbClr val="000000"/>
                </a:solidFill>
                <a:ea typeface="+mn-ea"/>
                <a:cs typeface="Arial" pitchFamily="34" charset="0"/>
              </a:rPr>
              <a:t>th</a:t>
            </a:r>
            <a:r>
              <a:rPr lang="en-US" sz="1600" kern="0" dirty="0">
                <a:solidFill>
                  <a:srgbClr val="000000"/>
                </a:solidFill>
                <a:ea typeface="+mn-ea"/>
                <a:cs typeface="Arial" pitchFamily="34" charset="0"/>
              </a:rPr>
              <a:t> TSG Plenary will be in Istanbul in December 2010</a:t>
            </a:r>
          </a:p>
          <a:p>
            <a:pPr marL="342900" indent="-342900" eaLnBrk="0" hangingPunct="0">
              <a:spcBef>
                <a:spcPct val="20000"/>
              </a:spcBef>
              <a:buFontTx/>
              <a:buBlip>
                <a:blip r:embed="rId4"/>
              </a:buBlip>
              <a:defRPr/>
            </a:pPr>
            <a:endParaRPr lang="en-US" sz="1600" kern="0" dirty="0">
              <a:solidFill>
                <a:srgbClr val="000000"/>
              </a:solidFill>
              <a:ea typeface="+mn-ea"/>
              <a:cs typeface="Arial" pitchFamily="34" charset="0"/>
            </a:endParaRPr>
          </a:p>
        </p:txBody>
      </p:sp>
    </p:spTree>
    <p:extLst>
      <p:ext uri="{BB962C8B-B14F-4D97-AF65-F5344CB8AC3E}">
        <p14:creationId xmlns:p14="http://schemas.microsoft.com/office/powerpoint/2010/main" val="3377910592"/>
      </p:ext>
    </p:extLst>
  </p:cSld>
  <p:clrMapOvr>
    <a:masterClrMapping/>
  </p:clrMapOvr>
  <p:transition xmlns:p14="http://schemas.microsoft.com/office/powerpoint/2010/main" spd="slow" advTm="15188"/>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5"/>
          <p:cNvSpPr>
            <a:spLocks noChangeArrowheads="1"/>
          </p:cNvSpPr>
          <p:nvPr/>
        </p:nvSpPr>
        <p:spPr bwMode="auto">
          <a:xfrm>
            <a:off x="0" y="0"/>
            <a:ext cx="2360613" cy="142716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p>
        </p:txBody>
      </p:sp>
      <p:sp>
        <p:nvSpPr>
          <p:cNvPr id="6147" name="Title 1"/>
          <p:cNvSpPr>
            <a:spLocks noGrp="1"/>
          </p:cNvSpPr>
          <p:nvPr>
            <p:ph type="title"/>
          </p:nvPr>
        </p:nvSpPr>
        <p:spPr>
          <a:xfrm>
            <a:off x="623888" y="0"/>
            <a:ext cx="6834187" cy="1143000"/>
          </a:xfrm>
        </p:spPr>
        <p:txBody>
          <a:bodyPr/>
          <a:lstStyle/>
          <a:p>
            <a:r>
              <a:rPr lang="en-GB">
                <a:latin typeface="Arial" charset="0"/>
                <a:cs typeface="Arial" charset="0"/>
              </a:rPr>
              <a:t>Spanning the Generations...</a:t>
            </a:r>
          </a:p>
        </p:txBody>
      </p:sp>
      <p:sp>
        <p:nvSpPr>
          <p:cNvPr id="614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charset="0"/>
                <a:ea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89980B2C-5BFB-A542-9321-A54D748839A3}" type="slidenum">
              <a:rPr lang="en-GB" sz="1100">
                <a:solidFill>
                  <a:schemeClr val="bg1"/>
                </a:solidFill>
              </a:rPr>
              <a:pPr eaLnBrk="1" hangingPunct="1"/>
              <a:t>76</a:t>
            </a:fld>
            <a:endParaRPr lang="en-GB" sz="1100">
              <a:solidFill>
                <a:schemeClr val="bg1"/>
              </a:solidFill>
            </a:endParaRPr>
          </a:p>
        </p:txBody>
      </p:sp>
      <p:sp>
        <p:nvSpPr>
          <p:cNvPr id="6149" name="Rectangle 6"/>
          <p:cNvSpPr>
            <a:spLocks noChangeArrowheads="1"/>
          </p:cNvSpPr>
          <p:nvPr/>
        </p:nvSpPr>
        <p:spPr bwMode="auto">
          <a:xfrm>
            <a:off x="379414" y="1117600"/>
            <a:ext cx="2605626" cy="387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en-GB" b="1" dirty="0"/>
              <a:t>GSM 1G</a:t>
            </a:r>
          </a:p>
          <a:p>
            <a:pPr eaLnBrk="0" hangingPunct="0"/>
            <a:r>
              <a:rPr lang="en-GB" sz="1200" dirty="0" err="1"/>
              <a:t>Analog</a:t>
            </a:r>
            <a:r>
              <a:rPr lang="en-GB" sz="1200" dirty="0"/>
              <a:t> </a:t>
            </a:r>
            <a:r>
              <a:rPr lang="en-GB" sz="1200" dirty="0" smtClean="0"/>
              <a:t>technology.</a:t>
            </a:r>
            <a:r>
              <a:rPr lang="en-GB" sz="1200" dirty="0"/>
              <a:t> </a:t>
            </a:r>
            <a:r>
              <a:rPr lang="en-GB" sz="1200" dirty="0" smtClean="0"/>
              <a:t>1980s.</a:t>
            </a:r>
            <a:endParaRPr lang="en-GB" b="1" dirty="0"/>
          </a:p>
          <a:p>
            <a:pPr eaLnBrk="0" hangingPunct="0"/>
            <a:r>
              <a:rPr lang="en-GB" b="1" dirty="0"/>
              <a:t>GSM 2G</a:t>
            </a:r>
          </a:p>
          <a:p>
            <a:pPr eaLnBrk="0" hangingPunct="0"/>
            <a:r>
              <a:rPr lang="en-GB" sz="1200" dirty="0"/>
              <a:t>Digital </a:t>
            </a:r>
            <a:r>
              <a:rPr lang="en-GB" sz="1200" dirty="0" smtClean="0"/>
              <a:t>Technology - 1990s. New </a:t>
            </a:r>
            <a:r>
              <a:rPr lang="en-GB" sz="1200" dirty="0"/>
              <a:t>services such as </a:t>
            </a:r>
            <a:r>
              <a:rPr lang="en-GB" sz="1200" dirty="0" smtClean="0"/>
              <a:t>SMS and </a:t>
            </a:r>
            <a:r>
              <a:rPr lang="en-GB" sz="1200" dirty="0"/>
              <a:t>low-rate </a:t>
            </a:r>
            <a:r>
              <a:rPr lang="en-GB" sz="1200" dirty="0" smtClean="0"/>
              <a:t>data. IS</a:t>
            </a:r>
            <a:r>
              <a:rPr lang="en-GB" sz="1200" dirty="0"/>
              <a:t>-95 </a:t>
            </a:r>
            <a:r>
              <a:rPr lang="en-GB" sz="1200" dirty="0" smtClean="0"/>
              <a:t>CDMA, GSM.</a:t>
            </a:r>
            <a:endParaRPr lang="en-GB" dirty="0"/>
          </a:p>
          <a:p>
            <a:pPr eaLnBrk="0" hangingPunct="0"/>
            <a:r>
              <a:rPr lang="en-GB" b="1" dirty="0"/>
              <a:t>3G ITU</a:t>
            </a:r>
            <a:r>
              <a:rPr lang="ja-JP" altLang="en-GB" b="1" dirty="0"/>
              <a:t>’</a:t>
            </a:r>
            <a:r>
              <a:rPr lang="en-GB" b="1" dirty="0"/>
              <a:t>s IMT-2000 </a:t>
            </a:r>
            <a:endParaRPr lang="en-GB" b="1" dirty="0" smtClean="0"/>
          </a:p>
          <a:p>
            <a:pPr eaLnBrk="0" hangingPunct="0"/>
            <a:r>
              <a:rPr lang="en-GB" sz="1200" dirty="0" smtClean="0"/>
              <a:t>required 144 kb/s </a:t>
            </a:r>
            <a:r>
              <a:rPr lang="en-GB" sz="1200" dirty="0"/>
              <a:t>mobile, 384 </a:t>
            </a:r>
            <a:r>
              <a:rPr lang="en-GB" sz="1200" dirty="0" smtClean="0"/>
              <a:t>kb/s</a:t>
            </a:r>
            <a:endParaRPr lang="en-GB" sz="1200" dirty="0"/>
          </a:p>
          <a:p>
            <a:pPr eaLnBrk="0" hangingPunct="0"/>
            <a:r>
              <a:rPr lang="en-GB" sz="1200" dirty="0"/>
              <a:t>pedestrian, 2 </a:t>
            </a:r>
            <a:r>
              <a:rPr lang="en-GB" sz="1200" dirty="0" smtClean="0"/>
              <a:t>Mb/s indoors;</a:t>
            </a:r>
            <a:endParaRPr lang="en-GB" sz="1200" dirty="0"/>
          </a:p>
          <a:p>
            <a:pPr eaLnBrk="0" hangingPunct="0"/>
            <a:r>
              <a:rPr lang="en-GB" sz="1200" dirty="0" smtClean="0"/>
              <a:t>CDMA2000 </a:t>
            </a:r>
            <a:r>
              <a:rPr lang="en-GB" sz="1200" dirty="0"/>
              <a:t>1X/EVDO, </a:t>
            </a:r>
            <a:r>
              <a:rPr lang="en-GB" sz="1200" dirty="0" err="1"/>
              <a:t>WiMAX</a:t>
            </a:r>
            <a:r>
              <a:rPr lang="en-GB" sz="1200" dirty="0"/>
              <a:t>,</a:t>
            </a:r>
          </a:p>
          <a:p>
            <a:pPr eaLnBrk="0" hangingPunct="0"/>
            <a:r>
              <a:rPr lang="en-GB" sz="1200" dirty="0"/>
              <a:t>and UMTS-HSPA</a:t>
            </a:r>
            <a:r>
              <a:rPr lang="en-GB" sz="1200" dirty="0" smtClean="0"/>
              <a:t>.</a:t>
            </a:r>
            <a:endParaRPr lang="en-GB" dirty="0"/>
          </a:p>
          <a:p>
            <a:pPr eaLnBrk="0" hangingPunct="0"/>
            <a:r>
              <a:rPr lang="en-GB" b="1" dirty="0"/>
              <a:t>4G ITU</a:t>
            </a:r>
            <a:r>
              <a:rPr lang="ja-JP" altLang="en-GB" b="1" dirty="0"/>
              <a:t>’</a:t>
            </a:r>
            <a:r>
              <a:rPr lang="en-GB" b="1" dirty="0"/>
              <a:t>s IMT-Advanced</a:t>
            </a:r>
          </a:p>
          <a:p>
            <a:pPr eaLnBrk="0" hangingPunct="0"/>
            <a:r>
              <a:rPr lang="en-GB" sz="1200" dirty="0" smtClean="0"/>
              <a:t>operate </a:t>
            </a:r>
            <a:r>
              <a:rPr lang="en-GB" sz="1200" dirty="0"/>
              <a:t>in up to 40 MHz radio</a:t>
            </a:r>
          </a:p>
          <a:p>
            <a:pPr eaLnBrk="0" hangingPunct="0"/>
            <a:r>
              <a:rPr lang="en-GB" sz="1200" dirty="0"/>
              <a:t>channels and with very high</a:t>
            </a:r>
          </a:p>
          <a:p>
            <a:pPr eaLnBrk="0" hangingPunct="0"/>
            <a:r>
              <a:rPr lang="en-GB" sz="1200" dirty="0"/>
              <a:t>spectral </a:t>
            </a:r>
            <a:r>
              <a:rPr lang="en-GB" sz="1200" dirty="0" smtClean="0"/>
              <a:t>efficiency. No </a:t>
            </a:r>
            <a:r>
              <a:rPr lang="en-GB" sz="1200" dirty="0"/>
              <a:t>technology </a:t>
            </a:r>
            <a:r>
              <a:rPr lang="en-GB" sz="1200" dirty="0" smtClean="0"/>
              <a:t>meets requirements </a:t>
            </a:r>
            <a:r>
              <a:rPr lang="en-GB" sz="1200" dirty="0"/>
              <a:t>today.</a:t>
            </a:r>
          </a:p>
          <a:p>
            <a:pPr eaLnBrk="0" hangingPunct="0"/>
            <a:r>
              <a:rPr lang="en-GB" sz="1200" dirty="0"/>
              <a:t>IEEE 802.16m and </a:t>
            </a:r>
            <a:r>
              <a:rPr lang="en-GB" sz="1200" dirty="0" smtClean="0"/>
              <a:t>LTE Advanced </a:t>
            </a:r>
            <a:r>
              <a:rPr lang="en-GB" sz="1200" dirty="0"/>
              <a:t>being </a:t>
            </a:r>
            <a:r>
              <a:rPr lang="en-GB" sz="1200" dirty="0" smtClean="0"/>
              <a:t>designed to </a:t>
            </a:r>
            <a:r>
              <a:rPr lang="en-GB" sz="1200" dirty="0"/>
              <a:t>meet requirements.</a:t>
            </a:r>
          </a:p>
        </p:txBody>
      </p:sp>
      <p:sp>
        <p:nvSpPr>
          <p:cNvPr id="11" name="Right Arrow 10"/>
          <p:cNvSpPr>
            <a:spLocks noChangeArrowheads="1"/>
          </p:cNvSpPr>
          <p:nvPr/>
        </p:nvSpPr>
        <p:spPr bwMode="auto">
          <a:xfrm>
            <a:off x="379414" y="829851"/>
            <a:ext cx="2638425" cy="5275262"/>
          </a:xfrm>
          <a:prstGeom prst="rightArrow">
            <a:avLst>
              <a:gd name="adj1" fmla="val 99704"/>
              <a:gd name="adj2" fmla="val 30148"/>
            </a:avLst>
          </a:prstGeom>
          <a:solidFill>
            <a:srgbClr val="72AF2F">
              <a:alpha val="43921"/>
            </a:srgbClr>
          </a:solidFill>
          <a:ln>
            <a:noFill/>
          </a:ln>
          <a:effectLst>
            <a:outerShdw blurRad="63500" sy="23000" kx="-1199993" algn="bl" rotWithShape="0">
              <a:srgbClr val="000000">
                <a:alpha val="20000"/>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GB" sz="1200">
              <a:ea typeface="+mn-ea"/>
            </a:endParaRPr>
          </a:p>
        </p:txBody>
      </p:sp>
      <p:sp>
        <p:nvSpPr>
          <p:cNvPr id="13" name="Rectangle 3"/>
          <p:cNvSpPr txBox="1">
            <a:spLocks/>
          </p:cNvSpPr>
          <p:nvPr/>
        </p:nvSpPr>
        <p:spPr bwMode="auto">
          <a:xfrm>
            <a:off x="2985039" y="1090613"/>
            <a:ext cx="5797011" cy="5327650"/>
          </a:xfrm>
          <a:prstGeom prst="rect">
            <a:avLst/>
          </a:prstGeom>
          <a:noFill/>
          <a:ln w="9525">
            <a:noFill/>
            <a:miter lim="800000"/>
            <a:headEnd/>
            <a:tailEnd/>
          </a:ln>
        </p:spPr>
        <p:txBody>
          <a:bodyPr/>
          <a:lstStyle/>
          <a:p>
            <a:pPr marL="342900" indent="-342900" eaLnBrk="0" hangingPunct="0">
              <a:lnSpc>
                <a:spcPct val="80000"/>
              </a:lnSpc>
              <a:spcBef>
                <a:spcPct val="20000"/>
              </a:spcBef>
              <a:buFontTx/>
              <a:buBlip>
                <a:blip r:embed="rId2"/>
              </a:buBlip>
              <a:defRPr/>
            </a:pPr>
            <a:r>
              <a:rPr lang="en-US" sz="2000" kern="0" dirty="0">
                <a:ea typeface="+mn-ea"/>
              </a:rPr>
              <a:t>3GPP Specified Radio Interfaces</a:t>
            </a:r>
          </a:p>
          <a:p>
            <a:pPr marL="742950" lvl="1" indent="-285750" eaLnBrk="0" hangingPunct="0">
              <a:lnSpc>
                <a:spcPct val="80000"/>
              </a:lnSpc>
              <a:spcBef>
                <a:spcPct val="20000"/>
              </a:spcBef>
              <a:buClr>
                <a:srgbClr val="C00000"/>
              </a:buClr>
              <a:buFont typeface="Arial" charset="0"/>
              <a:buChar char="•"/>
              <a:defRPr/>
            </a:pPr>
            <a:r>
              <a:rPr lang="en-US" sz="1800" kern="0" dirty="0">
                <a:solidFill>
                  <a:srgbClr val="4D4D4D"/>
                </a:solidFill>
                <a:ea typeface="+mn-ea"/>
              </a:rPr>
              <a:t>2G radio: GSM, GPRS, EDGE</a:t>
            </a:r>
          </a:p>
          <a:p>
            <a:pPr marL="742950" lvl="1" indent="-285750" eaLnBrk="0" hangingPunct="0">
              <a:lnSpc>
                <a:spcPct val="80000"/>
              </a:lnSpc>
              <a:spcBef>
                <a:spcPct val="20000"/>
              </a:spcBef>
              <a:buClr>
                <a:srgbClr val="C00000"/>
              </a:buClr>
              <a:buFont typeface="Arial" charset="0"/>
              <a:buChar char="•"/>
              <a:defRPr/>
            </a:pPr>
            <a:r>
              <a:rPr lang="en-US" sz="1800" kern="0" dirty="0">
                <a:solidFill>
                  <a:srgbClr val="4D4D4D"/>
                </a:solidFill>
                <a:ea typeface="+mn-ea"/>
              </a:rPr>
              <a:t>3G radio: WCDMA, HSPA, LTE</a:t>
            </a:r>
          </a:p>
          <a:p>
            <a:pPr marL="742950" lvl="1" indent="-285750" eaLnBrk="0" hangingPunct="0">
              <a:lnSpc>
                <a:spcPct val="80000"/>
              </a:lnSpc>
              <a:spcBef>
                <a:spcPct val="20000"/>
              </a:spcBef>
              <a:buClr>
                <a:srgbClr val="C00000"/>
              </a:buClr>
              <a:buFont typeface="Arial" charset="0"/>
              <a:buChar char="•"/>
              <a:defRPr/>
            </a:pPr>
            <a:r>
              <a:rPr lang="en-US" sz="1800" kern="0" dirty="0">
                <a:solidFill>
                  <a:srgbClr val="4D4D4D"/>
                </a:solidFill>
                <a:ea typeface="+mn-ea"/>
              </a:rPr>
              <a:t>4G radio: LTE Advanced</a:t>
            </a:r>
          </a:p>
          <a:p>
            <a:pPr marL="742950" lvl="1" indent="-285750" eaLnBrk="0" hangingPunct="0">
              <a:lnSpc>
                <a:spcPct val="80000"/>
              </a:lnSpc>
              <a:spcBef>
                <a:spcPct val="20000"/>
              </a:spcBef>
              <a:buClr>
                <a:srgbClr val="C00000"/>
              </a:buClr>
              <a:buFont typeface="Arial" charset="0"/>
              <a:buChar char="•"/>
              <a:defRPr/>
            </a:pPr>
            <a:endParaRPr lang="en-US" sz="1800" kern="0" dirty="0">
              <a:solidFill>
                <a:srgbClr val="4D4D4D"/>
              </a:solidFill>
              <a:ea typeface="+mn-ea"/>
            </a:endParaRPr>
          </a:p>
          <a:p>
            <a:pPr marL="342900" indent="-342900" eaLnBrk="0" hangingPunct="0">
              <a:lnSpc>
                <a:spcPct val="80000"/>
              </a:lnSpc>
              <a:spcBef>
                <a:spcPct val="20000"/>
              </a:spcBef>
              <a:buFontTx/>
              <a:buBlip>
                <a:blip r:embed="rId2"/>
              </a:buBlip>
              <a:defRPr/>
            </a:pPr>
            <a:r>
              <a:rPr lang="en-US" sz="2000" kern="0" dirty="0">
                <a:ea typeface="+mn-ea"/>
              </a:rPr>
              <a:t>3GPP Core Network</a:t>
            </a:r>
          </a:p>
          <a:p>
            <a:pPr marL="742950" lvl="1" indent="-285750" eaLnBrk="0" hangingPunct="0">
              <a:lnSpc>
                <a:spcPct val="80000"/>
              </a:lnSpc>
              <a:spcBef>
                <a:spcPct val="20000"/>
              </a:spcBef>
              <a:buClr>
                <a:srgbClr val="C00000"/>
              </a:buClr>
              <a:buFont typeface="Arial" charset="0"/>
              <a:buChar char="•"/>
              <a:defRPr/>
            </a:pPr>
            <a:r>
              <a:rPr lang="en-US" sz="1800" kern="0" dirty="0">
                <a:solidFill>
                  <a:srgbClr val="4D4D4D"/>
                </a:solidFill>
                <a:ea typeface="+mn-ea"/>
              </a:rPr>
              <a:t>2G/3G: GSM core network</a:t>
            </a:r>
          </a:p>
          <a:p>
            <a:pPr marL="742950" lvl="1" indent="-285750" eaLnBrk="0" hangingPunct="0">
              <a:lnSpc>
                <a:spcPct val="80000"/>
              </a:lnSpc>
              <a:spcBef>
                <a:spcPct val="20000"/>
              </a:spcBef>
              <a:buClr>
                <a:srgbClr val="C00000"/>
              </a:buClr>
              <a:buFont typeface="Arial" charset="0"/>
              <a:buChar char="•"/>
              <a:defRPr/>
            </a:pPr>
            <a:r>
              <a:rPr lang="en-US" sz="1800" kern="0" dirty="0">
                <a:solidFill>
                  <a:srgbClr val="4D4D4D"/>
                </a:solidFill>
                <a:ea typeface="+mn-ea"/>
              </a:rPr>
              <a:t>3G/4G: Evolved Packet Core (EPC)</a:t>
            </a:r>
          </a:p>
          <a:p>
            <a:pPr marL="742950" lvl="1" indent="-285750" eaLnBrk="0" hangingPunct="0">
              <a:lnSpc>
                <a:spcPct val="80000"/>
              </a:lnSpc>
              <a:spcBef>
                <a:spcPct val="20000"/>
              </a:spcBef>
              <a:buClr>
                <a:srgbClr val="C00000"/>
              </a:buClr>
              <a:buFont typeface="Arial" charset="0"/>
              <a:buChar char="•"/>
              <a:defRPr/>
            </a:pPr>
            <a:endParaRPr lang="en-US" sz="1800" kern="0" dirty="0">
              <a:solidFill>
                <a:srgbClr val="4D4D4D"/>
              </a:solidFill>
              <a:ea typeface="+mn-ea"/>
            </a:endParaRPr>
          </a:p>
          <a:p>
            <a:pPr marL="342900" indent="-342900" eaLnBrk="0" hangingPunct="0">
              <a:lnSpc>
                <a:spcPct val="80000"/>
              </a:lnSpc>
              <a:spcBef>
                <a:spcPct val="20000"/>
              </a:spcBef>
              <a:buFontTx/>
              <a:buBlip>
                <a:blip r:embed="rId2"/>
              </a:buBlip>
              <a:defRPr/>
            </a:pPr>
            <a:r>
              <a:rPr lang="en-US" sz="2000" kern="0" dirty="0">
                <a:ea typeface="+mn-ea"/>
              </a:rPr>
              <a:t>3GPP Service Layer</a:t>
            </a:r>
          </a:p>
          <a:p>
            <a:pPr marL="742950" lvl="1" indent="-285750" eaLnBrk="0" hangingPunct="0">
              <a:lnSpc>
                <a:spcPct val="80000"/>
              </a:lnSpc>
              <a:spcBef>
                <a:spcPct val="20000"/>
              </a:spcBef>
              <a:buClr>
                <a:srgbClr val="C00000"/>
              </a:buClr>
              <a:buFont typeface="Arial" charset="0"/>
              <a:buChar char="•"/>
              <a:defRPr/>
            </a:pPr>
            <a:r>
              <a:rPr lang="en-US" sz="1800" kern="0" dirty="0">
                <a:solidFill>
                  <a:srgbClr val="4D4D4D"/>
                </a:solidFill>
                <a:ea typeface="+mn-ea"/>
              </a:rPr>
              <a:t>GSM services</a:t>
            </a:r>
          </a:p>
          <a:p>
            <a:pPr marL="742950" lvl="1" indent="-285750" eaLnBrk="0" hangingPunct="0">
              <a:lnSpc>
                <a:spcPct val="80000"/>
              </a:lnSpc>
              <a:spcBef>
                <a:spcPct val="20000"/>
              </a:spcBef>
              <a:buClr>
                <a:srgbClr val="C00000"/>
              </a:buClr>
              <a:buFont typeface="Arial" charset="0"/>
              <a:buChar char="•"/>
              <a:defRPr/>
            </a:pPr>
            <a:r>
              <a:rPr lang="en-US" sz="1800" kern="0" dirty="0">
                <a:solidFill>
                  <a:srgbClr val="4D4D4D"/>
                </a:solidFill>
                <a:ea typeface="+mn-ea"/>
              </a:rPr>
              <a:t>IP Multimedia Subsystem (IMS)</a:t>
            </a:r>
          </a:p>
          <a:p>
            <a:pPr marL="742950" lvl="1" indent="-285750" eaLnBrk="0" hangingPunct="0">
              <a:lnSpc>
                <a:spcPct val="80000"/>
              </a:lnSpc>
              <a:spcBef>
                <a:spcPct val="20000"/>
              </a:spcBef>
              <a:buClr>
                <a:srgbClr val="C00000"/>
              </a:buClr>
              <a:buFont typeface="Arial" charset="0"/>
              <a:buChar char="•"/>
              <a:defRPr/>
            </a:pPr>
            <a:r>
              <a:rPr lang="en-US" sz="1800" kern="0" dirty="0">
                <a:solidFill>
                  <a:srgbClr val="4D4D4D"/>
                </a:solidFill>
                <a:ea typeface="+mn-ea"/>
              </a:rPr>
              <a:t>Multimedia Telephony (MMTEL)</a:t>
            </a:r>
          </a:p>
          <a:p>
            <a:pPr marL="742950" lvl="1" indent="-285750" eaLnBrk="0" hangingPunct="0">
              <a:lnSpc>
                <a:spcPct val="80000"/>
              </a:lnSpc>
              <a:spcBef>
                <a:spcPct val="20000"/>
              </a:spcBef>
              <a:buClr>
                <a:srgbClr val="C00000"/>
              </a:buClr>
              <a:buFont typeface="Arial" charset="0"/>
              <a:buChar char="•"/>
              <a:defRPr/>
            </a:pPr>
            <a:r>
              <a:rPr lang="en-US" sz="1800" kern="0" dirty="0">
                <a:solidFill>
                  <a:srgbClr val="4D4D4D"/>
                </a:solidFill>
                <a:ea typeface="+mn-ea"/>
              </a:rPr>
              <a:t>Support of Messaging and other OMA functionality</a:t>
            </a:r>
          </a:p>
          <a:p>
            <a:pPr marL="742950" lvl="1" indent="-285750" eaLnBrk="0" hangingPunct="0">
              <a:lnSpc>
                <a:spcPct val="80000"/>
              </a:lnSpc>
              <a:spcBef>
                <a:spcPct val="20000"/>
              </a:spcBef>
              <a:buClr>
                <a:srgbClr val="C00000"/>
              </a:buClr>
              <a:buFont typeface="Arial" charset="0"/>
              <a:buChar char="•"/>
              <a:defRPr/>
            </a:pPr>
            <a:r>
              <a:rPr lang="en-US" sz="1800" kern="0" dirty="0">
                <a:solidFill>
                  <a:srgbClr val="4D4D4D"/>
                </a:solidFill>
                <a:ea typeface="+mn-ea"/>
              </a:rPr>
              <a:t>Emergency services and public warning</a:t>
            </a:r>
          </a:p>
          <a:p>
            <a:pPr marL="742950" lvl="1" indent="-285750" eaLnBrk="0" hangingPunct="0">
              <a:lnSpc>
                <a:spcPct val="80000"/>
              </a:lnSpc>
              <a:spcBef>
                <a:spcPct val="20000"/>
              </a:spcBef>
              <a:buClr>
                <a:srgbClr val="C00000"/>
              </a:buClr>
              <a:buFont typeface="Arial" charset="0"/>
              <a:buChar char="•"/>
              <a:defRPr/>
            </a:pPr>
            <a:r>
              <a:rPr lang="en-US" sz="1800" kern="0" dirty="0">
                <a:solidFill>
                  <a:srgbClr val="4D4D4D"/>
                </a:solidFill>
                <a:ea typeface="+mn-ea"/>
              </a:rPr>
              <a:t>Etc.</a:t>
            </a:r>
          </a:p>
        </p:txBody>
      </p:sp>
      <p:sp>
        <p:nvSpPr>
          <p:cNvPr id="6152" name="TextBox 13"/>
          <p:cNvSpPr txBox="1">
            <a:spLocks noChangeArrowheads="1"/>
          </p:cNvSpPr>
          <p:nvPr/>
        </p:nvSpPr>
        <p:spPr bwMode="auto">
          <a:xfrm>
            <a:off x="250825" y="6002338"/>
            <a:ext cx="25669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GB" sz="500"/>
              <a:t>Text adapted from 3G Americas White Paper, September 2010</a:t>
            </a:r>
          </a:p>
        </p:txBody>
      </p:sp>
    </p:spTree>
    <p:extLst>
      <p:ext uri="{BB962C8B-B14F-4D97-AF65-F5344CB8AC3E}">
        <p14:creationId xmlns:p14="http://schemas.microsoft.com/office/powerpoint/2010/main" val="134632132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3"/>
          <p:cNvSpPr>
            <a:spLocks noChangeArrowheads="1"/>
          </p:cNvSpPr>
          <p:nvPr/>
        </p:nvSpPr>
        <p:spPr bwMode="auto">
          <a:xfrm>
            <a:off x="0" y="0"/>
            <a:ext cx="2360613" cy="142716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p>
        </p:txBody>
      </p:sp>
      <p:pic>
        <p:nvPicPr>
          <p:cNvPr id="7171" name="Picture 7" descr="3GPP_featur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36725" y="993775"/>
            <a:ext cx="5522913"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itle 1"/>
          <p:cNvSpPr>
            <a:spLocks noGrp="1"/>
          </p:cNvSpPr>
          <p:nvPr>
            <p:ph type="title"/>
          </p:nvPr>
        </p:nvSpPr>
        <p:spPr>
          <a:xfrm>
            <a:off x="623888" y="0"/>
            <a:ext cx="6834187" cy="1143000"/>
          </a:xfrm>
        </p:spPr>
        <p:txBody>
          <a:bodyPr/>
          <a:lstStyle/>
          <a:p>
            <a:r>
              <a:rPr lang="en-GB">
                <a:latin typeface="Arial" charset="0"/>
                <a:cs typeface="Arial" charset="0"/>
              </a:rPr>
              <a:t>Building on Releases</a:t>
            </a:r>
          </a:p>
        </p:txBody>
      </p:sp>
      <p:sp>
        <p:nvSpPr>
          <p:cNvPr id="7173"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charset="0"/>
                <a:ea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B5171B99-7831-7B40-9517-570CD35510D5}" type="slidenum">
              <a:rPr lang="en-GB" sz="1100">
                <a:solidFill>
                  <a:schemeClr val="bg1"/>
                </a:solidFill>
              </a:rPr>
              <a:pPr eaLnBrk="1" hangingPunct="1"/>
              <a:t>77</a:t>
            </a:fld>
            <a:endParaRPr lang="en-GB" sz="1100">
              <a:solidFill>
                <a:schemeClr val="bg1"/>
              </a:solidFill>
            </a:endParaRPr>
          </a:p>
        </p:txBody>
      </p:sp>
      <p:sp>
        <p:nvSpPr>
          <p:cNvPr id="7174" name="Rectangle 9"/>
          <p:cNvSpPr>
            <a:spLocks noChangeArrowheads="1"/>
          </p:cNvSpPr>
          <p:nvPr/>
        </p:nvSpPr>
        <p:spPr bwMode="auto">
          <a:xfrm>
            <a:off x="7315200" y="2039938"/>
            <a:ext cx="1519238" cy="954087"/>
          </a:xfrm>
          <a:prstGeom prst="rect">
            <a:avLst/>
          </a:prstGeom>
          <a:solidFill>
            <a:srgbClr val="72AF2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GB" sz="800" b="1"/>
              <a:t>Release 10 </a:t>
            </a:r>
            <a:r>
              <a:rPr lang="en-GB" sz="800"/>
              <a:t>LTE-Advanced meeting the requirements set by ITU</a:t>
            </a:r>
            <a:r>
              <a:rPr lang="ja-JP" altLang="en-GB" sz="800"/>
              <a:t>’</a:t>
            </a:r>
            <a:r>
              <a:rPr lang="en-GB" sz="800"/>
              <a:t>s IMT-Advanced project.</a:t>
            </a:r>
          </a:p>
          <a:p>
            <a:pPr eaLnBrk="0" hangingPunct="0"/>
            <a:endParaRPr lang="en-GB" sz="800"/>
          </a:p>
          <a:p>
            <a:pPr eaLnBrk="0" hangingPunct="0"/>
            <a:r>
              <a:rPr lang="en-GB" sz="800"/>
              <a:t>Also includes quad-carrier operation for HSPA+. </a:t>
            </a:r>
          </a:p>
        </p:txBody>
      </p:sp>
      <p:sp>
        <p:nvSpPr>
          <p:cNvPr id="7175" name="Rectangle 8"/>
          <p:cNvSpPr>
            <a:spLocks noChangeArrowheads="1"/>
          </p:cNvSpPr>
          <p:nvPr/>
        </p:nvSpPr>
        <p:spPr bwMode="auto">
          <a:xfrm>
            <a:off x="77788" y="2011363"/>
            <a:ext cx="1568450" cy="954087"/>
          </a:xfrm>
          <a:prstGeom prst="rect">
            <a:avLst/>
          </a:prstGeom>
          <a:solidFill>
            <a:srgbClr val="72AF2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GB" sz="800" b="1"/>
              <a:t>Release 99: </a:t>
            </a:r>
            <a:r>
              <a:rPr lang="en-GB" sz="800"/>
              <a:t>Enhancements to GSM data (EDGE). Majority of deployments today are based on Release 99. Provides support for GSM/EDGE/GPRS/WCDMA radio-access networks.</a:t>
            </a:r>
          </a:p>
        </p:txBody>
      </p:sp>
      <p:sp>
        <p:nvSpPr>
          <p:cNvPr id="7176" name="Rectangle 11"/>
          <p:cNvSpPr>
            <a:spLocks noChangeArrowheads="1"/>
          </p:cNvSpPr>
          <p:nvPr/>
        </p:nvSpPr>
        <p:spPr bwMode="auto">
          <a:xfrm>
            <a:off x="92075" y="3046413"/>
            <a:ext cx="1554163" cy="584200"/>
          </a:xfrm>
          <a:prstGeom prst="rect">
            <a:avLst/>
          </a:prstGeom>
          <a:solidFill>
            <a:srgbClr val="72AF2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GB" sz="800" b="1"/>
              <a:t>Release 4: </a:t>
            </a:r>
            <a:r>
              <a:rPr lang="en-GB" sz="800"/>
              <a:t>Multimedia messaging support. First steps toward using IP transport in the core network.</a:t>
            </a:r>
          </a:p>
        </p:txBody>
      </p:sp>
      <p:sp>
        <p:nvSpPr>
          <p:cNvPr id="7177" name="Rectangle 12"/>
          <p:cNvSpPr>
            <a:spLocks noChangeArrowheads="1"/>
          </p:cNvSpPr>
          <p:nvPr/>
        </p:nvSpPr>
        <p:spPr bwMode="auto">
          <a:xfrm>
            <a:off x="92075" y="3729038"/>
            <a:ext cx="1560513" cy="954087"/>
          </a:xfrm>
          <a:prstGeom prst="rect">
            <a:avLst/>
          </a:prstGeom>
          <a:solidFill>
            <a:srgbClr val="72AF2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GB" sz="800" b="1"/>
              <a:t>Release 5</a:t>
            </a:r>
            <a:r>
              <a:rPr lang="en-GB" sz="800"/>
              <a:t>: HSDPA. First phase of Internet Protocol Multimedia Subsystem (IMS). Full ability to use IP-based transport instead of just Asynchronous Transfer Mode (ATM) in the core network.</a:t>
            </a:r>
          </a:p>
        </p:txBody>
      </p:sp>
      <p:sp>
        <p:nvSpPr>
          <p:cNvPr id="7178" name="Rectangle 13"/>
          <p:cNvSpPr>
            <a:spLocks noChangeArrowheads="1"/>
          </p:cNvSpPr>
          <p:nvPr/>
        </p:nvSpPr>
        <p:spPr bwMode="auto">
          <a:xfrm>
            <a:off x="77788" y="4725988"/>
            <a:ext cx="1574800" cy="1323975"/>
          </a:xfrm>
          <a:prstGeom prst="rect">
            <a:avLst/>
          </a:prstGeom>
          <a:solidFill>
            <a:srgbClr val="72AF2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GB" sz="800" b="1"/>
              <a:t>Release 6: </a:t>
            </a:r>
            <a:r>
              <a:rPr lang="en-GB" sz="800"/>
              <a:t>HSUPA. Enhanced multimedia support through Multimedia Broadcast/Multicast Services (MBMS). Performance specifications for advanced receivers. Wireless Local Area Network (WLAN) integration option. IMS enhancements. Initial VoIP capability.</a:t>
            </a:r>
          </a:p>
        </p:txBody>
      </p:sp>
      <p:sp>
        <p:nvSpPr>
          <p:cNvPr id="7179" name="Rectangle 14"/>
          <p:cNvSpPr>
            <a:spLocks noChangeArrowheads="1"/>
          </p:cNvSpPr>
          <p:nvPr/>
        </p:nvSpPr>
        <p:spPr bwMode="auto">
          <a:xfrm>
            <a:off x="1758950" y="5451475"/>
            <a:ext cx="5437188" cy="830263"/>
          </a:xfrm>
          <a:prstGeom prst="rect">
            <a:avLst/>
          </a:prstGeom>
          <a:solidFill>
            <a:srgbClr val="72AF2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GB" sz="800" b="1"/>
              <a:t>Release 7: </a:t>
            </a:r>
            <a:r>
              <a:rPr lang="en-GB" sz="800"/>
              <a:t>Evolved EDGE. Specifies HSPA+, higher order modulation and MIMO. Performance enhancements, improved spectral efficiency, increased capacity, and better resistance to interference. Continuous Packet Connectivity (CPC) enables efficient </a:t>
            </a:r>
            <a:r>
              <a:rPr lang="ja-JP" altLang="en-GB" sz="800"/>
              <a:t>“</a:t>
            </a:r>
            <a:r>
              <a:rPr lang="en-GB" sz="800"/>
              <a:t>always-on</a:t>
            </a:r>
            <a:r>
              <a:rPr lang="ja-JP" altLang="en-GB" sz="800"/>
              <a:t>”</a:t>
            </a:r>
            <a:r>
              <a:rPr lang="en-GB" sz="800"/>
              <a:t> service and enhanced uplink UL VoIP capacity, as well as reductions in call set-up delay for Push-to-Talk Over Cellular (PoC). Radio enhancements to HSPA include 64 Quadrature Amplitude Modulation (QAM) in the downlink DL and 16 QAM in the uplink. Also includes optimization of MBMS capabilities through the multicast/broadcast, single-frequency network (MBSFN) function.</a:t>
            </a:r>
          </a:p>
        </p:txBody>
      </p:sp>
      <p:sp>
        <p:nvSpPr>
          <p:cNvPr id="7180" name="Rectangle 15"/>
          <p:cNvSpPr>
            <a:spLocks noChangeArrowheads="1"/>
          </p:cNvSpPr>
          <p:nvPr/>
        </p:nvSpPr>
        <p:spPr bwMode="auto">
          <a:xfrm>
            <a:off x="7329488" y="4852988"/>
            <a:ext cx="1533525" cy="1446212"/>
          </a:xfrm>
          <a:prstGeom prst="rect">
            <a:avLst/>
          </a:prstGeom>
          <a:solidFill>
            <a:srgbClr val="72AF2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GB" sz="800" b="1"/>
              <a:t>Release 8</a:t>
            </a:r>
            <a:r>
              <a:rPr lang="en-GB" sz="800"/>
              <a:t>: HSPA Evolution, simultaneous use of MIMO and 64 QAM. Includes dual-carrier HSPA (DC-HSPA) wherein two WCDMA radio channels can be combined for a doubling of throughput performance. Specifies OFDMA-based 3GPP LTE. </a:t>
            </a:r>
          </a:p>
          <a:p>
            <a:pPr eaLnBrk="0" hangingPunct="0"/>
            <a:endParaRPr lang="en-GB" sz="800"/>
          </a:p>
          <a:p>
            <a:pPr eaLnBrk="0" hangingPunct="0"/>
            <a:r>
              <a:rPr lang="en-GB" sz="800"/>
              <a:t>Defines EPC.</a:t>
            </a:r>
          </a:p>
        </p:txBody>
      </p:sp>
      <p:sp>
        <p:nvSpPr>
          <p:cNvPr id="7181" name="Rectangle 16"/>
          <p:cNvSpPr>
            <a:spLocks noChangeArrowheads="1"/>
          </p:cNvSpPr>
          <p:nvPr/>
        </p:nvSpPr>
        <p:spPr bwMode="auto">
          <a:xfrm>
            <a:off x="7321550" y="3087688"/>
            <a:ext cx="1506538" cy="1692275"/>
          </a:xfrm>
          <a:prstGeom prst="rect">
            <a:avLst/>
          </a:prstGeom>
          <a:solidFill>
            <a:srgbClr val="72AF2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GB" sz="800" b="1"/>
              <a:t>Release 9: </a:t>
            </a:r>
            <a:r>
              <a:rPr lang="en-GB" sz="800"/>
              <a:t>HSPA and LTE enhancements including HSPA dual-carrier operation in combination with MIMO, EPC enhancements, femtocell support, support for regulatory features such as emergency user-equipment positioning and Commercial Mobile Alert System (CMAS), and evolution of IMS architecture.</a:t>
            </a:r>
          </a:p>
        </p:txBody>
      </p:sp>
      <p:sp>
        <p:nvSpPr>
          <p:cNvPr id="7182" name="TextBox 17"/>
          <p:cNvSpPr txBox="1">
            <a:spLocks noChangeArrowheads="1"/>
          </p:cNvSpPr>
          <p:nvPr/>
        </p:nvSpPr>
        <p:spPr bwMode="auto">
          <a:xfrm>
            <a:off x="0" y="6208713"/>
            <a:ext cx="25669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GB" sz="500"/>
              <a:t>Text adapted from 3G Americas White Paper, September 2010</a:t>
            </a:r>
          </a:p>
        </p:txBody>
      </p:sp>
    </p:spTree>
    <p:extLst>
      <p:ext uri="{BB962C8B-B14F-4D97-AF65-F5344CB8AC3E}">
        <p14:creationId xmlns:p14="http://schemas.microsoft.com/office/powerpoint/2010/main" val="212343579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pPr>
              <a:spcBef>
                <a:spcPts val="600"/>
              </a:spcBef>
            </a:pPr>
            <a:r>
              <a:rPr lang="en-US" dirty="0" smtClean="0"/>
              <a:t>No networks (and non-network interfaces) without standards</a:t>
            </a:r>
          </a:p>
          <a:p>
            <a:pPr>
              <a:spcBef>
                <a:spcPts val="600"/>
              </a:spcBef>
            </a:pPr>
            <a:r>
              <a:rPr lang="en-US" dirty="0" smtClean="0"/>
              <a:t>Different types of standards organizations</a:t>
            </a:r>
          </a:p>
          <a:p>
            <a:pPr lvl="1"/>
            <a:r>
              <a:rPr lang="en-US" dirty="0" smtClean="0"/>
              <a:t>component vs. system</a:t>
            </a:r>
          </a:p>
          <a:p>
            <a:pPr lvl="1"/>
            <a:r>
              <a:rPr lang="en-US" dirty="0" smtClean="0"/>
              <a:t>protocols vs. data formats</a:t>
            </a:r>
          </a:p>
          <a:p>
            <a:pPr>
              <a:spcBef>
                <a:spcPts val="600"/>
              </a:spcBef>
            </a:pPr>
            <a:r>
              <a:rPr lang="en-US" dirty="0" smtClean="0"/>
              <a:t>Important part of technology evolution</a:t>
            </a:r>
          </a:p>
          <a:p>
            <a:pPr>
              <a:spcBef>
                <a:spcPts val="600"/>
              </a:spcBef>
            </a:pPr>
            <a:r>
              <a:rPr lang="en-US" dirty="0" smtClean="0"/>
              <a:t>Interaction with IPR</a:t>
            </a:r>
            <a:endParaRPr lang="en-US" dirty="0"/>
          </a:p>
        </p:txBody>
      </p:sp>
    </p:spTree>
    <p:extLst>
      <p:ext uri="{BB962C8B-B14F-4D97-AF65-F5344CB8AC3E}">
        <p14:creationId xmlns:p14="http://schemas.microsoft.com/office/powerpoint/2010/main" val="2508426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Interfaces: fire hydrants</a:t>
            </a:r>
            <a:endParaRPr lang="en-US" dirty="0"/>
          </a:p>
        </p:txBody>
      </p:sp>
      <p:sp>
        <p:nvSpPr>
          <p:cNvPr id="2" name="Content Placeholder 1"/>
          <p:cNvSpPr>
            <a:spLocks noGrp="1"/>
          </p:cNvSpPr>
          <p:nvPr>
            <p:ph idx="1"/>
          </p:nvPr>
        </p:nvSpPr>
        <p:spPr>
          <a:xfrm>
            <a:off x="872068" y="2675467"/>
            <a:ext cx="4428066" cy="3450696"/>
          </a:xfrm>
        </p:spPr>
        <p:txBody>
          <a:bodyPr>
            <a:normAutofit lnSpcReduction="10000"/>
          </a:bodyPr>
          <a:lstStyle/>
          <a:p>
            <a:r>
              <a:rPr lang="en-US" dirty="0" smtClean="0"/>
              <a:t>1904 John E. Hurst fire (Baltimore)</a:t>
            </a:r>
          </a:p>
          <a:p>
            <a:pPr lvl="1"/>
            <a:r>
              <a:rPr lang="en-US" dirty="0" smtClean="0"/>
              <a:t>destroyed 1,500 buildings</a:t>
            </a:r>
          </a:p>
          <a:p>
            <a:r>
              <a:rPr lang="en-US" dirty="0" smtClean="0"/>
              <a:t>Reinforcements from DC, Philadelphia, NYC, …</a:t>
            </a:r>
          </a:p>
          <a:p>
            <a:r>
              <a:rPr lang="en-US" dirty="0" smtClean="0"/>
              <a:t>but: fire hoses did not fit hydrants</a:t>
            </a:r>
          </a:p>
          <a:p>
            <a:pPr lvl="1"/>
            <a:r>
              <a:rPr lang="en-US" dirty="0" smtClean="0"/>
              <a:t>600 different versions</a:t>
            </a:r>
          </a:p>
          <a:p>
            <a:r>
              <a:rPr lang="en-US" dirty="0" smtClean="0"/>
              <a:t>National standard 1905</a:t>
            </a:r>
            <a:endParaRPr lang="en-US" dirty="0"/>
          </a:p>
        </p:txBody>
      </p:sp>
      <p:pic>
        <p:nvPicPr>
          <p:cNvPr id="4" name="Picture 3"/>
          <p:cNvPicPr>
            <a:picLocks noChangeAspect="1"/>
          </p:cNvPicPr>
          <p:nvPr/>
        </p:nvPicPr>
        <p:blipFill>
          <a:blip r:embed="rId2"/>
          <a:stretch>
            <a:fillRect/>
          </a:stretch>
        </p:blipFill>
        <p:spPr>
          <a:xfrm>
            <a:off x="5300133" y="1591056"/>
            <a:ext cx="3725333" cy="2124604"/>
          </a:xfrm>
          <a:prstGeom prst="rect">
            <a:avLst/>
          </a:prstGeom>
        </p:spPr>
      </p:pic>
      <p:pic>
        <p:nvPicPr>
          <p:cNvPr id="5" name="Picture 4"/>
          <p:cNvPicPr>
            <a:picLocks noChangeAspect="1"/>
          </p:cNvPicPr>
          <p:nvPr/>
        </p:nvPicPr>
        <p:blipFill>
          <a:blip r:embed="rId3"/>
          <a:stretch>
            <a:fillRect/>
          </a:stretch>
        </p:blipFill>
        <p:spPr>
          <a:xfrm>
            <a:off x="5300134" y="3948057"/>
            <a:ext cx="1943100" cy="2588209"/>
          </a:xfrm>
          <a:prstGeom prst="rect">
            <a:avLst/>
          </a:prstGeom>
        </p:spPr>
      </p:pic>
    </p:spTree>
    <p:extLst>
      <p:ext uri="{BB962C8B-B14F-4D97-AF65-F5344CB8AC3E}">
        <p14:creationId xmlns:p14="http://schemas.microsoft.com/office/powerpoint/2010/main" val="3626757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long-lived interfaces</a:t>
            </a:r>
            <a:endParaRPr lang="en-US" dirty="0"/>
          </a:p>
        </p:txBody>
      </p:sp>
      <p:pic>
        <p:nvPicPr>
          <p:cNvPr id="4" name="Picture 3"/>
          <p:cNvPicPr>
            <a:picLocks noChangeAspect="1"/>
          </p:cNvPicPr>
          <p:nvPr/>
        </p:nvPicPr>
        <p:blipFill>
          <a:blip r:embed="rId3"/>
          <a:stretch>
            <a:fillRect/>
          </a:stretch>
        </p:blipFill>
        <p:spPr>
          <a:xfrm>
            <a:off x="3505200" y="1295400"/>
            <a:ext cx="1132586" cy="1981200"/>
          </a:xfrm>
          <a:prstGeom prst="rect">
            <a:avLst/>
          </a:prstGeom>
        </p:spPr>
      </p:pic>
      <p:sp>
        <p:nvSpPr>
          <p:cNvPr id="5" name="TextBox 4"/>
          <p:cNvSpPr txBox="1"/>
          <p:nvPr/>
        </p:nvSpPr>
        <p:spPr>
          <a:xfrm>
            <a:off x="3505200" y="3276600"/>
            <a:ext cx="1814131" cy="646331"/>
          </a:xfrm>
          <a:prstGeom prst="rect">
            <a:avLst/>
          </a:prstGeom>
          <a:noFill/>
        </p:spPr>
        <p:txBody>
          <a:bodyPr wrap="none" rtlCol="0">
            <a:spAutoFit/>
          </a:bodyPr>
          <a:lstStyle/>
          <a:p>
            <a:pPr algn="ctr"/>
            <a:r>
              <a:rPr lang="en-US" sz="1800" dirty="0" smtClean="0">
                <a:solidFill>
                  <a:srgbClr val="073E87"/>
                </a:solidFill>
              </a:rPr>
              <a:t>Cigarette lighter</a:t>
            </a:r>
          </a:p>
          <a:p>
            <a:pPr algn="ctr"/>
            <a:r>
              <a:rPr lang="en-US" sz="1800" dirty="0" smtClean="0">
                <a:solidFill>
                  <a:srgbClr val="073E87"/>
                </a:solidFill>
              </a:rPr>
              <a:t>(1956)</a:t>
            </a:r>
            <a:endParaRPr lang="en-US" sz="1800" dirty="0">
              <a:solidFill>
                <a:srgbClr val="073E87"/>
              </a:solidFill>
            </a:endParaRPr>
          </a:p>
        </p:txBody>
      </p:sp>
      <p:pic>
        <p:nvPicPr>
          <p:cNvPr id="6" name="Picture 5"/>
          <p:cNvPicPr>
            <a:picLocks noChangeAspect="1"/>
          </p:cNvPicPr>
          <p:nvPr/>
        </p:nvPicPr>
        <p:blipFill>
          <a:blip r:embed="rId4"/>
          <a:stretch>
            <a:fillRect/>
          </a:stretch>
        </p:blipFill>
        <p:spPr>
          <a:xfrm>
            <a:off x="685800" y="1524000"/>
            <a:ext cx="1219200" cy="1134007"/>
          </a:xfrm>
          <a:prstGeom prst="rect">
            <a:avLst/>
          </a:prstGeom>
        </p:spPr>
      </p:pic>
      <p:sp>
        <p:nvSpPr>
          <p:cNvPr id="7" name="TextBox 6"/>
          <p:cNvSpPr txBox="1"/>
          <p:nvPr/>
        </p:nvSpPr>
        <p:spPr>
          <a:xfrm>
            <a:off x="914400" y="2819400"/>
            <a:ext cx="628522" cy="369332"/>
          </a:xfrm>
          <a:prstGeom prst="rect">
            <a:avLst/>
          </a:prstGeom>
          <a:noFill/>
        </p:spPr>
        <p:txBody>
          <a:bodyPr wrap="none" rtlCol="0">
            <a:spAutoFit/>
          </a:bodyPr>
          <a:lstStyle/>
          <a:p>
            <a:r>
              <a:rPr lang="en-US" sz="1800" dirty="0" smtClean="0">
                <a:solidFill>
                  <a:srgbClr val="073E87"/>
                </a:solidFill>
              </a:rPr>
              <a:t>1878</a:t>
            </a:r>
            <a:endParaRPr lang="en-US" sz="1800" dirty="0">
              <a:solidFill>
                <a:srgbClr val="073E87"/>
              </a:solidFill>
            </a:endParaRPr>
          </a:p>
        </p:txBody>
      </p:sp>
      <p:grpSp>
        <p:nvGrpSpPr>
          <p:cNvPr id="3" name="Group 17"/>
          <p:cNvGrpSpPr/>
          <p:nvPr/>
        </p:nvGrpSpPr>
        <p:grpSpPr>
          <a:xfrm>
            <a:off x="6705600" y="1600200"/>
            <a:ext cx="1016000" cy="1436132"/>
            <a:chOff x="6705600" y="1600200"/>
            <a:chExt cx="1016000" cy="1436132"/>
          </a:xfrm>
        </p:grpSpPr>
        <p:pic>
          <p:nvPicPr>
            <p:cNvPr id="8" name="Picture 7"/>
            <p:cNvPicPr>
              <a:picLocks noChangeAspect="1"/>
            </p:cNvPicPr>
            <p:nvPr/>
          </p:nvPicPr>
          <p:blipFill>
            <a:blip r:embed="rId5"/>
            <a:stretch>
              <a:fillRect/>
            </a:stretch>
          </p:blipFill>
          <p:spPr>
            <a:xfrm>
              <a:off x="6705600" y="1600200"/>
              <a:ext cx="1016000" cy="1016000"/>
            </a:xfrm>
            <a:prstGeom prst="rect">
              <a:avLst/>
            </a:prstGeom>
          </p:spPr>
        </p:pic>
        <p:sp>
          <p:nvSpPr>
            <p:cNvPr id="9" name="TextBox 8"/>
            <p:cNvSpPr txBox="1"/>
            <p:nvPr/>
          </p:nvSpPr>
          <p:spPr>
            <a:xfrm>
              <a:off x="6864511" y="2667000"/>
              <a:ext cx="630664" cy="369332"/>
            </a:xfrm>
            <a:prstGeom prst="rect">
              <a:avLst/>
            </a:prstGeom>
            <a:noFill/>
          </p:spPr>
          <p:txBody>
            <a:bodyPr wrap="none" rtlCol="0">
              <a:spAutoFit/>
            </a:bodyPr>
            <a:lstStyle/>
            <a:p>
              <a:r>
                <a:rPr lang="en-US" sz="1800" dirty="0" smtClean="0">
                  <a:solidFill>
                    <a:srgbClr val="073E87"/>
                  </a:solidFill>
                </a:rPr>
                <a:t>1993</a:t>
              </a:r>
              <a:endParaRPr lang="en-US" sz="1800" dirty="0">
                <a:solidFill>
                  <a:srgbClr val="073E87"/>
                </a:solidFill>
              </a:endParaRPr>
            </a:p>
          </p:txBody>
        </p:sp>
      </p:grpSp>
      <p:pic>
        <p:nvPicPr>
          <p:cNvPr id="10" name="Picture 9"/>
          <p:cNvPicPr>
            <a:picLocks noChangeAspect="1"/>
          </p:cNvPicPr>
          <p:nvPr/>
        </p:nvPicPr>
        <p:blipFill>
          <a:blip r:embed="rId6"/>
          <a:stretch>
            <a:fillRect/>
          </a:stretch>
        </p:blipFill>
        <p:spPr>
          <a:xfrm>
            <a:off x="762000" y="3733800"/>
            <a:ext cx="1371600" cy="909828"/>
          </a:xfrm>
          <a:prstGeom prst="rect">
            <a:avLst/>
          </a:prstGeom>
        </p:spPr>
      </p:pic>
      <p:sp>
        <p:nvSpPr>
          <p:cNvPr id="11" name="TextBox 10"/>
          <p:cNvSpPr txBox="1"/>
          <p:nvPr/>
        </p:nvSpPr>
        <p:spPr>
          <a:xfrm>
            <a:off x="762000" y="4648200"/>
            <a:ext cx="1288221" cy="369332"/>
          </a:xfrm>
          <a:prstGeom prst="rect">
            <a:avLst/>
          </a:prstGeom>
          <a:noFill/>
        </p:spPr>
        <p:txBody>
          <a:bodyPr wrap="none" rtlCol="0">
            <a:spAutoFit/>
          </a:bodyPr>
          <a:lstStyle/>
          <a:p>
            <a:r>
              <a:rPr lang="en-US" sz="1800" dirty="0" smtClean="0">
                <a:solidFill>
                  <a:srgbClr val="073E87"/>
                </a:solidFill>
              </a:rPr>
              <a:t>fuel nozzle</a:t>
            </a:r>
            <a:endParaRPr lang="en-US" sz="1800" dirty="0">
              <a:solidFill>
                <a:srgbClr val="073E87"/>
              </a:solidFill>
            </a:endParaRPr>
          </a:p>
        </p:txBody>
      </p:sp>
      <p:grpSp>
        <p:nvGrpSpPr>
          <p:cNvPr id="17" name="Group 18"/>
          <p:cNvGrpSpPr/>
          <p:nvPr/>
        </p:nvGrpSpPr>
        <p:grpSpPr>
          <a:xfrm>
            <a:off x="6553200" y="3505200"/>
            <a:ext cx="1524000" cy="1924110"/>
            <a:chOff x="6553200" y="3505200"/>
            <a:chExt cx="1524000" cy="1924110"/>
          </a:xfrm>
        </p:grpSpPr>
        <p:pic>
          <p:nvPicPr>
            <p:cNvPr id="12" name="Picture 11"/>
            <p:cNvPicPr>
              <a:picLocks noChangeAspect="1"/>
            </p:cNvPicPr>
            <p:nvPr/>
          </p:nvPicPr>
          <p:blipFill>
            <a:blip r:embed="rId7"/>
            <a:stretch>
              <a:fillRect/>
            </a:stretch>
          </p:blipFill>
          <p:spPr>
            <a:xfrm>
              <a:off x="6553200" y="3505200"/>
              <a:ext cx="1524000" cy="1524000"/>
            </a:xfrm>
            <a:prstGeom prst="rect">
              <a:avLst/>
            </a:prstGeom>
          </p:spPr>
        </p:pic>
        <p:sp>
          <p:nvSpPr>
            <p:cNvPr id="13" name="TextBox 12"/>
            <p:cNvSpPr txBox="1"/>
            <p:nvPr/>
          </p:nvSpPr>
          <p:spPr>
            <a:xfrm>
              <a:off x="6937583" y="5029200"/>
              <a:ext cx="674584" cy="400110"/>
            </a:xfrm>
            <a:prstGeom prst="rect">
              <a:avLst/>
            </a:prstGeom>
            <a:noFill/>
          </p:spPr>
          <p:txBody>
            <a:bodyPr wrap="none" rtlCol="0">
              <a:spAutoFit/>
            </a:bodyPr>
            <a:lstStyle/>
            <a:p>
              <a:r>
                <a:rPr lang="en-US" sz="2000" dirty="0" smtClean="0">
                  <a:solidFill>
                    <a:srgbClr val="073E87"/>
                  </a:solidFill>
                </a:rPr>
                <a:t>1982</a:t>
              </a:r>
              <a:endParaRPr lang="en-US" sz="2000" dirty="0">
                <a:solidFill>
                  <a:srgbClr val="073E87"/>
                </a:solidFill>
              </a:endParaRPr>
            </a:p>
          </p:txBody>
        </p:sp>
      </p:grpSp>
      <p:sp>
        <p:nvSpPr>
          <p:cNvPr id="14" name="TextBox 13"/>
          <p:cNvSpPr txBox="1"/>
          <p:nvPr/>
        </p:nvSpPr>
        <p:spPr>
          <a:xfrm>
            <a:off x="4013659" y="4358213"/>
            <a:ext cx="624127" cy="646331"/>
          </a:xfrm>
          <a:prstGeom prst="rect">
            <a:avLst/>
          </a:prstGeom>
          <a:noFill/>
        </p:spPr>
        <p:txBody>
          <a:bodyPr wrap="none" rtlCol="0">
            <a:spAutoFit/>
          </a:bodyPr>
          <a:lstStyle/>
          <a:p>
            <a:r>
              <a:rPr lang="en-US" dirty="0" smtClean="0">
                <a:solidFill>
                  <a:srgbClr val="073E87"/>
                </a:solidFill>
              </a:rPr>
              <a:t>SQL</a:t>
            </a:r>
          </a:p>
          <a:p>
            <a:r>
              <a:rPr lang="en-US" sz="1800" dirty="0" smtClean="0">
                <a:solidFill>
                  <a:srgbClr val="073E87"/>
                </a:solidFill>
              </a:rPr>
              <a:t>1974</a:t>
            </a:r>
          </a:p>
        </p:txBody>
      </p:sp>
      <p:grpSp>
        <p:nvGrpSpPr>
          <p:cNvPr id="18" name="Group 16"/>
          <p:cNvGrpSpPr/>
          <p:nvPr/>
        </p:nvGrpSpPr>
        <p:grpSpPr>
          <a:xfrm>
            <a:off x="4976431" y="4374178"/>
            <a:ext cx="685800" cy="1055132"/>
            <a:chOff x="4038600" y="4876800"/>
            <a:chExt cx="685800" cy="1055132"/>
          </a:xfrm>
        </p:grpSpPr>
        <p:pic>
          <p:nvPicPr>
            <p:cNvPr id="15" name="Picture 14"/>
            <p:cNvPicPr>
              <a:picLocks noChangeAspect="1"/>
            </p:cNvPicPr>
            <p:nvPr/>
          </p:nvPicPr>
          <p:blipFill>
            <a:blip r:embed="rId8"/>
            <a:stretch>
              <a:fillRect/>
            </a:stretch>
          </p:blipFill>
          <p:spPr>
            <a:xfrm>
              <a:off x="4114800" y="4876800"/>
              <a:ext cx="609600" cy="609600"/>
            </a:xfrm>
            <a:prstGeom prst="rect">
              <a:avLst/>
            </a:prstGeom>
          </p:spPr>
        </p:pic>
        <p:sp>
          <p:nvSpPr>
            <p:cNvPr id="16" name="TextBox 15"/>
            <p:cNvSpPr txBox="1"/>
            <p:nvPr/>
          </p:nvSpPr>
          <p:spPr>
            <a:xfrm>
              <a:off x="4038600" y="5562600"/>
              <a:ext cx="625141" cy="369332"/>
            </a:xfrm>
            <a:prstGeom prst="rect">
              <a:avLst/>
            </a:prstGeom>
            <a:noFill/>
          </p:spPr>
          <p:txBody>
            <a:bodyPr wrap="none" rtlCol="0">
              <a:spAutoFit/>
            </a:bodyPr>
            <a:lstStyle/>
            <a:p>
              <a:r>
                <a:rPr lang="en-US" sz="1800" dirty="0" smtClean="0">
                  <a:solidFill>
                    <a:srgbClr val="073E87"/>
                  </a:solidFill>
                </a:rPr>
                <a:t>1992</a:t>
              </a:r>
              <a:endParaRPr lang="en-US" sz="1800" dirty="0">
                <a:solidFill>
                  <a:srgbClr val="073E87"/>
                </a:solidFill>
              </a:endParaRPr>
            </a:p>
          </p:txBody>
        </p:sp>
      </p:grpSp>
      <p:pic>
        <p:nvPicPr>
          <p:cNvPr id="19" name="Picture 18"/>
          <p:cNvPicPr>
            <a:picLocks noChangeAspect="1"/>
          </p:cNvPicPr>
          <p:nvPr/>
        </p:nvPicPr>
        <p:blipFill>
          <a:blip r:embed="rId9"/>
          <a:stretch>
            <a:fillRect/>
          </a:stretch>
        </p:blipFill>
        <p:spPr>
          <a:xfrm>
            <a:off x="621029" y="5289592"/>
            <a:ext cx="1512571" cy="1512571"/>
          </a:xfrm>
          <a:prstGeom prst="rect">
            <a:avLst/>
          </a:prstGeom>
        </p:spPr>
      </p:pic>
      <p:sp>
        <p:nvSpPr>
          <p:cNvPr id="20" name="TextBox 19"/>
          <p:cNvSpPr txBox="1"/>
          <p:nvPr/>
        </p:nvSpPr>
        <p:spPr>
          <a:xfrm>
            <a:off x="2146328" y="5992799"/>
            <a:ext cx="1867331" cy="369332"/>
          </a:xfrm>
          <a:prstGeom prst="rect">
            <a:avLst/>
          </a:prstGeom>
          <a:noFill/>
        </p:spPr>
        <p:txBody>
          <a:bodyPr wrap="none" rtlCol="0">
            <a:spAutoFit/>
          </a:bodyPr>
          <a:lstStyle/>
          <a:p>
            <a:r>
              <a:rPr lang="en-US" dirty="0" smtClean="0"/>
              <a:t>1841 (Whitworth)</a:t>
            </a:r>
            <a:endParaRPr lang="en-US" dirty="0"/>
          </a:p>
        </p:txBody>
      </p:sp>
    </p:spTree>
    <p:extLst>
      <p:ext uri="{BB962C8B-B14F-4D97-AF65-F5344CB8AC3E}">
        <p14:creationId xmlns:p14="http://schemas.microsoft.com/office/powerpoint/2010/main" val="2038285885"/>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0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Twilight.thmx</Template>
  <TotalTime>961</TotalTime>
  <Words>5460</Words>
  <Application>Microsoft Macintosh PowerPoint</Application>
  <PresentationFormat>On-screen Show (4:3)</PresentationFormat>
  <Paragraphs>961</Paragraphs>
  <Slides>78</Slides>
  <Notes>29</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78</vt:i4>
      </vt:variant>
    </vt:vector>
  </HeadingPairs>
  <TitlesOfParts>
    <vt:vector size="81" baseType="lpstr">
      <vt:lpstr>Office Theme</vt:lpstr>
      <vt:lpstr>Clarity</vt:lpstr>
      <vt:lpstr>Microsoft Excel Chart</vt:lpstr>
      <vt:lpstr>Standard Interfaces: Prerequisite for Key Global Infrastructures </vt:lpstr>
      <vt:lpstr>The great infrastructure</vt:lpstr>
      <vt:lpstr>The Internet as core civil infrastructure</vt:lpstr>
      <vt:lpstr>Interfaces: Energy</vt:lpstr>
      <vt:lpstr>Interfaces: Paper-based information</vt:lpstr>
      <vt:lpstr>Interfaces: Transportation</vt:lpstr>
      <vt:lpstr>Interfaces: Phone system</vt:lpstr>
      <vt:lpstr>Interfaces: fire hydrants</vt:lpstr>
      <vt:lpstr>Other long-lived interfaces</vt:lpstr>
      <vt:lpstr>What makes interfaces permanent?</vt:lpstr>
      <vt:lpstr>Extrapolating from history</vt:lpstr>
      <vt:lpstr>Role of standards</vt:lpstr>
      <vt:lpstr>The Internet Protocol Hourglass (S. Deering)</vt:lpstr>
      <vt:lpstr>Standards</vt:lpstr>
      <vt:lpstr>The standards route</vt:lpstr>
      <vt:lpstr>Standards as barrier to entry</vt:lpstr>
      <vt:lpstr>Winner-take-all vs. winner-take-some</vt:lpstr>
      <vt:lpstr>Flash memory</vt:lpstr>
      <vt:lpstr>Digital image formats</vt:lpstr>
      <vt:lpstr>FCC &amp; standards</vt:lpstr>
      <vt:lpstr>Example: GSM</vt:lpstr>
      <vt:lpstr>GSM vs. multi-standard: consequences</vt:lpstr>
      <vt:lpstr>Example: OI</vt:lpstr>
      <vt:lpstr>Telecom standards</vt:lpstr>
      <vt:lpstr>Telecom standards</vt:lpstr>
      <vt:lpstr>Standards: technology translator</vt:lpstr>
      <vt:lpstr>Types of Standards</vt:lpstr>
      <vt:lpstr>OMB circular A-119 (1998)</vt:lpstr>
      <vt:lpstr>OMB A-119: Performance vs. prescriptive</vt:lpstr>
      <vt:lpstr>OMB A-119: Voluntary Consensus Standard</vt:lpstr>
      <vt:lpstr>Not all standards are equal</vt:lpstr>
      <vt:lpstr>Open (and other) standards</vt:lpstr>
      <vt:lpstr>Open standards</vt:lpstr>
      <vt:lpstr>Standards and IPR</vt:lpstr>
      <vt:lpstr>IPR licensing for standards</vt:lpstr>
      <vt:lpstr>IPR</vt:lpstr>
      <vt:lpstr>Patents</vt:lpstr>
      <vt:lpstr>Note Well</vt:lpstr>
      <vt:lpstr>Standards relationships</vt:lpstr>
      <vt:lpstr>Internet Standardization</vt:lpstr>
      <vt:lpstr>W3C, OASIS, ATIS, ANSI, ISO </vt:lpstr>
      <vt:lpstr>ITU</vt:lpstr>
      <vt:lpstr>Who makes the rules? - ITU</vt:lpstr>
      <vt:lpstr>Example: IEEE balloting</vt:lpstr>
      <vt:lpstr>Example: IETF</vt:lpstr>
      <vt:lpstr>IETF</vt:lpstr>
      <vt:lpstr>A quick overview of the IETF</vt:lpstr>
      <vt:lpstr>The IETF</vt:lpstr>
      <vt:lpstr>The Internet Engineering Task Force – IETF</vt:lpstr>
      <vt:lpstr>The Role &amp; Scope of the IETF</vt:lpstr>
      <vt:lpstr>IETF</vt:lpstr>
      <vt:lpstr>IETF Meeting Attendance</vt:lpstr>
      <vt:lpstr>IETF by Numbers</vt:lpstr>
      <vt:lpstr>IETF 86 statistics</vt:lpstr>
      <vt:lpstr>Top-Level Organizational View</vt:lpstr>
      <vt:lpstr>ICANN</vt:lpstr>
      <vt:lpstr>From protocol to RFC</vt:lpstr>
      <vt:lpstr>Standards Track RFCs:</vt:lpstr>
      <vt:lpstr>Top-Level IESG &amp; WG Structure</vt:lpstr>
      <vt:lpstr>IETF WGs with regulatory impact</vt:lpstr>
      <vt:lpstr>Most Active IETF Participants</vt:lpstr>
      <vt:lpstr>IETF Documents – Two Types</vt:lpstr>
      <vt:lpstr>IETF Document Format</vt:lpstr>
      <vt:lpstr>IETF Organization – Areas</vt:lpstr>
      <vt:lpstr>IETF Organization – ADs</vt:lpstr>
      <vt:lpstr>IETF Organization – IESG</vt:lpstr>
      <vt:lpstr>IETF Organization – IAB</vt:lpstr>
      <vt:lpstr>IETF Organization – IRTF</vt:lpstr>
      <vt:lpstr>IETF Organization – WGs</vt:lpstr>
      <vt:lpstr>IETF WGs</vt:lpstr>
      <vt:lpstr>RFC 5405 (UDP Guidelines)</vt:lpstr>
      <vt:lpstr>draft-cheshire-dnsext-multicastdns (Bonjour)</vt:lpstr>
      <vt:lpstr>The role of 3GPP</vt:lpstr>
      <vt:lpstr>3GPP Membership</vt:lpstr>
      <vt:lpstr>Where the work is done</vt:lpstr>
      <vt:lpstr>Spanning the Generations...</vt:lpstr>
      <vt:lpstr>Building on Releases</vt:lpstr>
      <vt:lpstr>Summary</vt:lpstr>
    </vt:vector>
  </TitlesOfParts>
  <Company>Columbia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Internet standards</dc:title>
  <dc:creator>Henning Schulzrinne</dc:creator>
  <cp:lastModifiedBy>Henning Schulzrinne</cp:lastModifiedBy>
  <cp:revision>39</cp:revision>
  <dcterms:created xsi:type="dcterms:W3CDTF">2009-09-29T20:29:40Z</dcterms:created>
  <dcterms:modified xsi:type="dcterms:W3CDTF">2013-06-06T15:01:04Z</dcterms:modified>
</cp:coreProperties>
</file>