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3" r:id="rId3"/>
    <p:sldId id="270" r:id="rId4"/>
    <p:sldId id="269" r:id="rId5"/>
    <p:sldId id="264" r:id="rId6"/>
    <p:sldId id="271" r:id="rId7"/>
    <p:sldId id="275" r:id="rId8"/>
    <p:sldId id="276" r:id="rId9"/>
    <p:sldId id="277" r:id="rId10"/>
    <p:sldId id="282" r:id="rId11"/>
    <p:sldId id="257" r:id="rId12"/>
    <p:sldId id="281" r:id="rId13"/>
    <p:sldId id="280" r:id="rId14"/>
    <p:sldId id="279" r:id="rId15"/>
    <p:sldId id="274" r:id="rId16"/>
    <p:sldId id="273" r:id="rId17"/>
    <p:sldId id="283" r:id="rId18"/>
    <p:sldId id="284" r:id="rId19"/>
    <p:sldId id="267" r:id="rId20"/>
    <p:sldId id="260" r:id="rId21"/>
    <p:sldId id="272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0A79B-3A07-4948-A535-2814972ED051}" type="datetimeFigureOut">
              <a:rPr lang="en-US" smtClean="0"/>
              <a:t>5/30/13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C201D-9EB6-C14E-AF60-BFF52FCF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66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BAB18-237E-6A48-9FD0-6B51780091AB}" type="datetimeFigureOut">
              <a:rPr lang="en-US" smtClean="0"/>
              <a:t>5/30/13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A1B4F-DFF7-6843-B09A-1F00EEF95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5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findmyfacebookid.com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9D1-A943-1A42-BBF1-C5AED0531A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3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www.neca.org</a:t>
            </a:r>
            <a:r>
              <a:rPr lang="en-US" dirty="0" smtClean="0"/>
              <a:t>/</a:t>
            </a:r>
            <a:r>
              <a:rPr lang="en-US" dirty="0" err="1" smtClean="0"/>
              <a:t>Code_Administration.aspx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1B4F-DFF7-6843-B09A-1F00EEF95B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F9C1-E19C-3946-AADD-078D93EF4F5E}" type="datetime1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1D6A-F8F2-4940-8EDE-66C051BCEF59}" type="datetime1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C997-55B3-6B40-9D64-77CBA5C8F28D}" type="datetime1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9E0-858B-1D47-BD66-BA1B9D121E39}" type="datetime1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EEC5-5008-FF4D-BC41-459D29C03070}" type="datetime1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F776-F539-1941-8B99-955DFEFA55CD}" type="datetime1">
              <a:rPr lang="en-US" smtClean="0"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BE3C-20A6-B543-940A-21A24830A27B}" type="datetime1">
              <a:rPr lang="en-US" smtClean="0"/>
              <a:t>5/30/13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53BE-D95F-714F-B319-ED39E43BCF69}" type="datetime1">
              <a:rPr lang="en-US" smtClean="0"/>
              <a:t>5/30/13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16D7-D1D6-4C4F-BC86-105C9C2D13B4}" type="datetime1">
              <a:rPr lang="en-US" smtClean="0"/>
              <a:t>5/30/13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5CF6-25BB-1146-BD7D-7E680D52A673}" type="datetime1">
              <a:rPr lang="en-US" smtClean="0"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424D-6D9B-4F45-8ADC-2F28A3F1F415}" type="datetime1">
              <a:rPr lang="en-US" smtClean="0"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1C42F70-69B0-5B41-BDFF-9DE3A8C6D507}" type="datetime1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ice@smith.name" TargetMode="External"/><Relationship Id="rId4" Type="http://schemas.openxmlformats.org/officeDocument/2006/relationships/hyperlink" Target="mailto:alice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Source identity (origin authentication)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May 31, 2013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4624207" y="5575432"/>
            <a:ext cx="3910193" cy="635264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draft</a:t>
            </a:r>
            <a:r>
              <a:rPr lang="en-US" dirty="0"/>
              <a:t>-peterson-secure-origin-ps-00</a:t>
            </a:r>
          </a:p>
        </p:txBody>
      </p:sp>
    </p:spTree>
    <p:extLst>
      <p:ext uri="{BB962C8B-B14F-4D97-AF65-F5344CB8AC3E}">
        <p14:creationId xmlns:p14="http://schemas.microsoft.com/office/powerpoint/2010/main" val="282453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Evil caller vs. man-in-the-middle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Evil caller</a:t>
            </a:r>
          </a:p>
          <a:p>
            <a:pPr lvl="1"/>
            <a:r>
              <a:rPr lang="en-US" dirty="0" smtClean="0"/>
              <a:t>spoof source identity</a:t>
            </a:r>
          </a:p>
          <a:p>
            <a:pPr lvl="1"/>
            <a:r>
              <a:rPr lang="en-US" dirty="0" smtClean="0"/>
              <a:t>currently, the dominant problem</a:t>
            </a:r>
          </a:p>
          <a:p>
            <a:r>
              <a:rPr lang="en-US" dirty="0" smtClean="0"/>
              <a:t>Man-in-the-middle</a:t>
            </a:r>
          </a:p>
          <a:p>
            <a:pPr lvl="1"/>
            <a:r>
              <a:rPr lang="en-US" dirty="0" smtClean="0"/>
              <a:t>modify call signaling</a:t>
            </a:r>
          </a:p>
          <a:p>
            <a:pPr lvl="2"/>
            <a:r>
              <a:rPr lang="en-US" dirty="0" smtClean="0"/>
              <a:t>primarily, for media intercept</a:t>
            </a:r>
          </a:p>
          <a:p>
            <a:pPr lvl="1"/>
            <a:r>
              <a:rPr lang="en-US" dirty="0" smtClean="0"/>
              <a:t>copy for later replay</a:t>
            </a:r>
          </a:p>
          <a:p>
            <a:pPr lvl="1"/>
            <a:r>
              <a:rPr lang="en-US" dirty="0" smtClean="0"/>
              <a:t>more plausible on end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2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E.164 </a:t>
            </a:r>
            <a:r>
              <a:rPr lang="en-US" dirty="0" smtClean="0"/>
              <a:t>number source authenticity</a:t>
            </a:r>
            <a:endParaRPr lang="en-US" dirty="0" smtClean="0"/>
          </a:p>
          <a:p>
            <a:r>
              <a:rPr lang="en-US" dirty="0" smtClean="0"/>
              <a:t>Complete solution (but not necessarily one mechanism)</a:t>
            </a:r>
            <a:endParaRPr lang="en-US" dirty="0" smtClean="0"/>
          </a:p>
          <a:p>
            <a:pPr lvl="1"/>
            <a:r>
              <a:rPr lang="en-US" dirty="0" smtClean="0"/>
              <a:t>number assignment to validation</a:t>
            </a:r>
          </a:p>
          <a:p>
            <a:pPr lvl="1"/>
            <a:r>
              <a:rPr lang="en-US" dirty="0" smtClean="0"/>
              <a:t>validate caller </a:t>
            </a:r>
            <a:r>
              <a:rPr lang="en-US" dirty="0" smtClean="0"/>
              <a:t>ID</a:t>
            </a:r>
            <a:endParaRPr lang="en-US" dirty="0" smtClean="0"/>
          </a:p>
          <a:p>
            <a:pPr lvl="1"/>
            <a:r>
              <a:rPr lang="en-US" dirty="0" smtClean="0"/>
              <a:t>extended caller information (e.g., EV?)</a:t>
            </a:r>
          </a:p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must work without human </a:t>
            </a:r>
            <a:r>
              <a:rPr lang="en-US" dirty="0" smtClean="0"/>
              <a:t>intervention at caller or </a:t>
            </a:r>
            <a:r>
              <a:rPr lang="en-US" dirty="0" err="1" smtClean="0"/>
              <a:t>callee</a:t>
            </a:r>
            <a:endParaRPr lang="en-US" dirty="0" smtClean="0"/>
          </a:p>
          <a:p>
            <a:pPr lvl="1"/>
            <a:r>
              <a:rPr lang="en-US" dirty="0" smtClean="0"/>
              <a:t>minimal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must survive SBCs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must </a:t>
            </a:r>
            <a:r>
              <a:rPr lang="en-US" dirty="0" smtClean="0"/>
              <a:t>allow </a:t>
            </a:r>
            <a:r>
              <a:rPr lang="en-US" i="1" dirty="0" smtClean="0"/>
              <a:t>partial authorized &amp; revocable </a:t>
            </a:r>
            <a:r>
              <a:rPr lang="en-US" dirty="0" smtClean="0"/>
              <a:t>delegation</a:t>
            </a:r>
          </a:p>
          <a:p>
            <a:pPr lvl="2"/>
            <a:r>
              <a:rPr lang="en-US" dirty="0" smtClean="0"/>
              <a:t>doctor’s office</a:t>
            </a:r>
          </a:p>
          <a:p>
            <a:pPr lvl="2"/>
            <a:r>
              <a:rPr lang="en-US" dirty="0" smtClean="0"/>
              <a:t>third-party call center for airline</a:t>
            </a:r>
          </a:p>
          <a:p>
            <a:pPr lvl="1"/>
            <a:r>
              <a:rPr lang="en-US" dirty="0" smtClean="0"/>
              <a:t>must allow number portability among carriers (that sign)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e.g., third parties cannot discover what numbers the </a:t>
            </a:r>
            <a:r>
              <a:rPr lang="en-US" dirty="0" err="1" smtClean="0"/>
              <a:t>callee</a:t>
            </a:r>
            <a:r>
              <a:rPr lang="en-US" dirty="0" smtClean="0"/>
              <a:t> has dialed recently</a:t>
            </a:r>
          </a:p>
          <a:p>
            <a:r>
              <a:rPr lang="en-US" dirty="0" smtClean="0"/>
              <a:t>Efficiency</a:t>
            </a:r>
            <a:endParaRPr lang="en-US" dirty="0"/>
          </a:p>
          <a:p>
            <a:pPr lvl="1"/>
            <a:r>
              <a:rPr lang="en-US" dirty="0"/>
              <a:t>minimal expansion of SIP headers </a:t>
            </a:r>
            <a:r>
              <a:rPr lang="en-US" dirty="0" smtClean="0"/>
              <a:t>(= suitable for UDP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caching of certs</a:t>
            </a:r>
          </a:p>
          <a:p>
            <a:r>
              <a:rPr lang="en-US" dirty="0"/>
              <a:t>Simplicity</a:t>
            </a:r>
          </a:p>
          <a:p>
            <a:pPr lvl="1"/>
            <a:r>
              <a:rPr lang="en-US" dirty="0"/>
              <a:t>minimize overall complexity</a:t>
            </a:r>
          </a:p>
          <a:p>
            <a:pPr lvl="1"/>
            <a:r>
              <a:rPr lang="en-US" dirty="0"/>
              <a:t>incremental deployment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4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Validate other identifiers</a:t>
            </a:r>
          </a:p>
          <a:p>
            <a:pPr lvl="1"/>
            <a:r>
              <a:rPr lang="en-US" dirty="0" smtClean="0"/>
              <a:t>might or might not translate (assignment hierarchy)</a:t>
            </a:r>
          </a:p>
          <a:p>
            <a:r>
              <a:rPr lang="en-US" dirty="0" smtClean="0"/>
              <a:t>Cross-national</a:t>
            </a:r>
          </a:p>
          <a:p>
            <a:pPr lvl="1"/>
            <a:r>
              <a:rPr lang="en-US" dirty="0" smtClean="0"/>
              <a:t>calls from +234 codes are not a major problem (right now)</a:t>
            </a:r>
          </a:p>
          <a:p>
            <a:r>
              <a:rPr lang="en-US" dirty="0" smtClean="0"/>
              <a:t>Content (media) protection or integrity</a:t>
            </a:r>
          </a:p>
          <a:p>
            <a:pPr lvl="1"/>
            <a:r>
              <a:rPr lang="en-US" dirty="0" smtClean="0">
                <a:sym typeface="Wingdings"/>
              </a:rPr>
              <a:t> SRTP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0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P-Asserted-Identity (RFC 3325)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984285"/>
            <a:ext cx="8229600" cy="3051468"/>
          </a:xfrm>
        </p:spPr>
        <p:txBody>
          <a:bodyPr/>
          <a:lstStyle/>
          <a:p>
            <a:r>
              <a:rPr lang="en-US" dirty="0" smtClean="0"/>
              <a:t>RFC 3325 assumptions:</a:t>
            </a:r>
          </a:p>
          <a:p>
            <a:pPr lvl="1"/>
            <a:r>
              <a:rPr lang="en-US" dirty="0" smtClean="0"/>
              <a:t>originating end systems cannot alter SIP headers (or intermediate entities can be trusted to remove PAI headers)</a:t>
            </a:r>
          </a:p>
          <a:p>
            <a:pPr lvl="1"/>
            <a:r>
              <a:rPr lang="en-US" dirty="0" smtClean="0"/>
              <a:t>trusted chain of providers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3755" y="1524000"/>
            <a:ext cx="742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merican Typewriter"/>
                <a:cs typeface="American Typewriter"/>
              </a:rPr>
              <a:t>P-Asserted-Identity: "Cullen Jennings" &lt;</a:t>
            </a:r>
            <a:r>
              <a:rPr lang="en-US" b="1" dirty="0" err="1">
                <a:latin typeface="American Typewriter"/>
                <a:cs typeface="American Typewriter"/>
              </a:rPr>
              <a:t>sip:fluffy@cisco.com</a:t>
            </a:r>
            <a:r>
              <a:rPr lang="en-US" b="1" dirty="0" smtClean="0">
                <a:latin typeface="American Typewriter"/>
                <a:cs typeface="American Typewriter"/>
              </a:rPr>
              <a:t>&gt;</a:t>
            </a:r>
          </a:p>
          <a:p>
            <a:r>
              <a:rPr lang="en-US" b="1" dirty="0" smtClean="0">
                <a:latin typeface="American Typewriter"/>
                <a:cs typeface="American Typewriter"/>
              </a:rPr>
              <a:t>P</a:t>
            </a:r>
            <a:r>
              <a:rPr lang="en-US" b="1" dirty="0">
                <a:latin typeface="American Typewriter"/>
                <a:cs typeface="American Typewriter"/>
              </a:rPr>
              <a:t>-Asserted-Identity: </a:t>
            </a:r>
            <a:r>
              <a:rPr lang="en-US" b="1" dirty="0" err="1">
                <a:latin typeface="American Typewriter"/>
                <a:cs typeface="American Typewriter"/>
              </a:rPr>
              <a:t>tel</a:t>
            </a:r>
            <a:r>
              <a:rPr lang="en-US" b="1" dirty="0">
                <a:latin typeface="American Typewriter"/>
                <a:cs typeface="American Typewriter"/>
              </a:rPr>
              <a:t>:+14085264000</a:t>
            </a:r>
          </a:p>
        </p:txBody>
      </p:sp>
    </p:spTree>
    <p:extLst>
      <p:ext uri="{BB962C8B-B14F-4D97-AF65-F5344CB8AC3E}">
        <p14:creationId xmlns:p14="http://schemas.microsoft.com/office/powerpoint/2010/main" val="429974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 4474 (SIP Identity)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1380" y="1428230"/>
            <a:ext cx="8065982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erican Typewriter"/>
                <a:cs typeface="American Typewriter"/>
              </a:rPr>
              <a:t>INVITE </a:t>
            </a:r>
            <a:r>
              <a:rPr lang="en-US" dirty="0" err="1">
                <a:latin typeface="American Typewriter"/>
                <a:cs typeface="American Typewriter"/>
              </a:rPr>
              <a:t>sip:bob@biloxi.example.org</a:t>
            </a:r>
            <a:r>
              <a:rPr lang="en-US" dirty="0">
                <a:latin typeface="American Typewriter"/>
                <a:cs typeface="American Typewriter"/>
              </a:rPr>
              <a:t> SIP/</a:t>
            </a:r>
            <a:r>
              <a:rPr lang="en-US" dirty="0" smtClean="0">
                <a:latin typeface="American Typewriter"/>
                <a:cs typeface="American Typewriter"/>
              </a:rPr>
              <a:t>2.0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Via</a:t>
            </a:r>
            <a:r>
              <a:rPr lang="en-US" dirty="0">
                <a:latin typeface="American Typewriter"/>
                <a:cs typeface="American Typewriter"/>
              </a:rPr>
              <a:t>: SIP/2.0/TLS pc33.atlanta.example.com;branch=</a:t>
            </a:r>
            <a:r>
              <a:rPr lang="en-US" dirty="0" smtClean="0">
                <a:latin typeface="American Typewriter"/>
                <a:cs typeface="American Typewriter"/>
              </a:rPr>
              <a:t>z9hG4bKnashds8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To</a:t>
            </a:r>
            <a:r>
              <a:rPr lang="en-US" dirty="0">
                <a:latin typeface="American Typewriter"/>
                <a:cs typeface="American Typewriter"/>
              </a:rPr>
              <a:t>: Bob &lt;</a:t>
            </a:r>
            <a:r>
              <a:rPr lang="en-US" dirty="0" err="1">
                <a:solidFill>
                  <a:srgbClr val="008000"/>
                </a:solidFill>
                <a:latin typeface="American Typewriter"/>
                <a:cs typeface="American Typewriter"/>
              </a:rPr>
              <a:t>sip:bob@biloxi.example.org</a:t>
            </a:r>
            <a:r>
              <a:rPr lang="en-US" dirty="0" smtClean="0">
                <a:latin typeface="American Typewriter"/>
                <a:cs typeface="American Typewriter"/>
              </a:rPr>
              <a:t>&gt;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From</a:t>
            </a:r>
            <a:r>
              <a:rPr lang="en-US" dirty="0">
                <a:latin typeface="American Typewriter"/>
                <a:cs typeface="American Typewriter"/>
              </a:rPr>
              <a:t>: Alice &lt;</a:t>
            </a:r>
            <a:r>
              <a:rPr lang="en-US" dirty="0" err="1">
                <a:solidFill>
                  <a:srgbClr val="008000"/>
                </a:solidFill>
                <a:latin typeface="American Typewriter"/>
                <a:cs typeface="American Typewriter"/>
              </a:rPr>
              <a:t>sip:alice@atlanta.example.com</a:t>
            </a:r>
            <a:r>
              <a:rPr lang="en-US" dirty="0">
                <a:latin typeface="American Typewriter"/>
                <a:cs typeface="American Typewriter"/>
              </a:rPr>
              <a:t>&gt;;tag=</a:t>
            </a:r>
            <a:r>
              <a:rPr lang="en-US" dirty="0" smtClean="0">
                <a:latin typeface="American Typewriter"/>
                <a:cs typeface="American Typewriter"/>
              </a:rPr>
              <a:t>1928301774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Call</a:t>
            </a:r>
            <a:r>
              <a:rPr lang="en-US" dirty="0">
                <a:latin typeface="American Typewriter"/>
                <a:cs typeface="American Typewriter"/>
              </a:rPr>
              <a:t>-ID: 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a84b4c76e66710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CSeq</a:t>
            </a:r>
            <a:r>
              <a:rPr lang="en-US" dirty="0">
                <a:latin typeface="American Typewriter"/>
                <a:cs typeface="American Typewriter"/>
              </a:rPr>
              <a:t>: 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314159 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INVITE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Max</a:t>
            </a:r>
            <a:r>
              <a:rPr lang="en-US" dirty="0">
                <a:latin typeface="American Typewriter"/>
                <a:cs typeface="American Typewriter"/>
              </a:rPr>
              <a:t>-Forwards: </a:t>
            </a:r>
            <a:r>
              <a:rPr lang="en-US" dirty="0" smtClean="0">
                <a:latin typeface="American Typewriter"/>
                <a:cs typeface="American Typewriter"/>
              </a:rPr>
              <a:t>70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Date</a:t>
            </a:r>
            <a:r>
              <a:rPr lang="en-US" dirty="0">
                <a:latin typeface="American Typewriter"/>
                <a:cs typeface="American Typewriter"/>
              </a:rPr>
              <a:t>: 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Thu, 21 Feb 2002 13:02:03 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GMT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Contact</a:t>
            </a:r>
            <a:r>
              <a:rPr lang="en-US" dirty="0">
                <a:latin typeface="American Typewriter"/>
                <a:cs typeface="American Typewriter"/>
              </a:rPr>
              <a:t>: &lt;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sip:alice@pc33.atlanta.example.com</a:t>
            </a:r>
            <a:r>
              <a:rPr lang="en-US" dirty="0" smtClean="0">
                <a:latin typeface="American Typewriter"/>
                <a:cs typeface="American Typewriter"/>
              </a:rPr>
              <a:t>&gt;</a:t>
            </a:r>
          </a:p>
          <a:p>
            <a:r>
              <a:rPr lang="en-US" b="1" i="1" dirty="0" smtClean="0">
                <a:latin typeface="American Typewriter"/>
                <a:cs typeface="American Typewriter"/>
              </a:rPr>
              <a:t>Identity</a:t>
            </a:r>
            <a:r>
              <a:rPr lang="en-US" b="1" i="1" dirty="0">
                <a:latin typeface="American Typewriter"/>
                <a:cs typeface="American Typewriter"/>
              </a:rPr>
              <a:t>: </a:t>
            </a:r>
            <a:r>
              <a:rPr lang="en-US" b="1" i="1" dirty="0" smtClean="0">
                <a:latin typeface="American Typewriter"/>
                <a:cs typeface="American Typewriter"/>
              </a:rPr>
              <a:t>“</a:t>
            </a:r>
            <a:r>
              <a:rPr lang="en-US" b="1" i="1" dirty="0" err="1" smtClean="0">
                <a:latin typeface="American Typewriter"/>
                <a:cs typeface="American Typewriter"/>
              </a:rPr>
              <a:t>KVhPKbfU</a:t>
            </a:r>
            <a:r>
              <a:rPr lang="en-US" b="1" i="1" dirty="0">
                <a:latin typeface="American Typewriter"/>
                <a:cs typeface="American Typewriter"/>
              </a:rPr>
              <a:t>/pryhVn9Yc6U</a:t>
            </a:r>
            <a:r>
              <a:rPr lang="en-US" b="1" i="1" dirty="0" smtClean="0">
                <a:latin typeface="American Typewriter"/>
                <a:cs typeface="American Typewriter"/>
              </a:rPr>
              <a:t>=“</a:t>
            </a:r>
          </a:p>
          <a:p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Identity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-Info: &lt;https://</a:t>
            </a:r>
            <a:r>
              <a:rPr lang="en-US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atlanta.example.com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/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atl.cer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&gt;;</a:t>
            </a:r>
            <a:r>
              <a:rPr lang="en-US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alg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=rsa-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sha1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Content</a:t>
            </a:r>
            <a:r>
              <a:rPr lang="en-US" dirty="0">
                <a:latin typeface="American Typewriter"/>
                <a:cs typeface="American Typewriter"/>
              </a:rPr>
              <a:t>-Type: application/</a:t>
            </a:r>
            <a:r>
              <a:rPr lang="en-US" dirty="0" err="1" smtClean="0">
                <a:latin typeface="American Typewriter"/>
                <a:cs typeface="American Typewriter"/>
              </a:rPr>
              <a:t>sdp</a:t>
            </a:r>
            <a:endParaRPr lang="en-US" dirty="0" smtClean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Content</a:t>
            </a:r>
            <a:r>
              <a:rPr lang="en-US" dirty="0">
                <a:latin typeface="American Typewriter"/>
                <a:cs typeface="American Typewriter"/>
              </a:rPr>
              <a:t>-Length: </a:t>
            </a:r>
            <a:r>
              <a:rPr lang="en-US" dirty="0" smtClean="0">
                <a:latin typeface="American Typewriter"/>
                <a:cs typeface="American Typewriter"/>
              </a:rPr>
              <a:t>147</a:t>
            </a:r>
          </a:p>
          <a:p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v=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0</a:t>
            </a:r>
          </a:p>
          <a:p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o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=</a:t>
            </a:r>
            <a:r>
              <a:rPr lang="en-US" dirty="0" err="1">
                <a:solidFill>
                  <a:srgbClr val="008000"/>
                </a:solidFill>
                <a:latin typeface="American Typewriter"/>
                <a:cs typeface="American Typewriter"/>
              </a:rPr>
              <a:t>UserA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 2890844526 2890844526 IN IP4 pc33.atlanta.example.com </a:t>
            </a:r>
            <a:endParaRPr lang="en-US" dirty="0" smtClean="0">
              <a:solidFill>
                <a:srgbClr val="008000"/>
              </a:solidFill>
              <a:latin typeface="American Typewriter"/>
              <a:cs typeface="American Typewriter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s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=Session 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SDP</a:t>
            </a:r>
          </a:p>
          <a:p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…</a:t>
            </a:r>
            <a:endParaRPr lang="en-US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62159" y="2769227"/>
            <a:ext cx="3352063" cy="44765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37238" y="2998260"/>
            <a:ext cx="3476984" cy="21862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232545" y="3216883"/>
            <a:ext cx="1981677" cy="277328"/>
          </a:xfrm>
          <a:prstGeom prst="straightConnector1">
            <a:avLst/>
          </a:prstGeom>
          <a:ln>
            <a:solidFill>
              <a:srgbClr val="8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20832" y="3216883"/>
            <a:ext cx="3893390" cy="239444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08523" y="2893717"/>
            <a:ext cx="1432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changed by</a:t>
            </a:r>
          </a:p>
          <a:p>
            <a:r>
              <a:rPr lang="en-US" i="1" dirty="0" smtClean="0"/>
              <a:t>SBC</a:t>
            </a:r>
            <a:endParaRPr lang="en-US" i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04753" y="3216883"/>
            <a:ext cx="1509469" cy="4893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6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RFC 4474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rosenberg-sip-rfc4474-concerns</a:t>
            </a:r>
          </a:p>
          <a:p>
            <a:r>
              <a:rPr lang="en-US" dirty="0" smtClean="0"/>
              <a:t>Cannot identify assignee of telephone number</a:t>
            </a:r>
          </a:p>
          <a:p>
            <a:r>
              <a:rPr lang="en-US" dirty="0" smtClean="0"/>
              <a:t>Intermediate entity re-signs request</a:t>
            </a:r>
          </a:p>
          <a:p>
            <a:r>
              <a:rPr lang="en-US" dirty="0" smtClean="0"/>
              <a:t>B2BUAs re-originate call request</a:t>
            </a:r>
          </a:p>
          <a:p>
            <a:pPr lvl="1"/>
            <a:r>
              <a:rPr lang="en-US" dirty="0" smtClean="0"/>
              <a:t>replace everything except method, </a:t>
            </a:r>
            <a:r>
              <a:rPr lang="en-US" b="1" dirty="0" smtClean="0"/>
              <a:t>From</a:t>
            </a:r>
            <a:r>
              <a:rPr lang="en-US" dirty="0" smtClean="0"/>
              <a:t> &amp; </a:t>
            </a:r>
            <a:r>
              <a:rPr lang="en-US" b="1" dirty="0" smtClean="0"/>
              <a:t>To </a:t>
            </a:r>
            <a:r>
              <a:rPr lang="en-US" dirty="0" smtClean="0"/>
              <a:t>(if lucky)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07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VIPR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PSTN for reachability validation</a:t>
            </a:r>
          </a:p>
          <a:p>
            <a:pPr lvl="1"/>
            <a:r>
              <a:rPr lang="en-US" dirty="0" smtClean="0"/>
              <a:t>“own” number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proof of previous PSTN call (start/stop time, …)</a:t>
            </a:r>
          </a:p>
          <a:p>
            <a:r>
              <a:rPr lang="en-US" dirty="0" smtClean="0"/>
              <a:t>First call via PSTN</a:t>
            </a:r>
          </a:p>
          <a:p>
            <a:pPr lvl="1"/>
            <a:r>
              <a:rPr lang="en-US" dirty="0" smtClean="0"/>
              <a:t>doesn’t deal with </a:t>
            </a:r>
            <a:r>
              <a:rPr lang="en-US" dirty="0" err="1" smtClean="0"/>
              <a:t>robocalls</a:t>
            </a:r>
            <a:endParaRPr lang="en-US" dirty="0" smtClean="0"/>
          </a:p>
          <a:p>
            <a:pPr lvl="1"/>
            <a:r>
              <a:rPr lang="en-US" dirty="0"/>
              <a:t>“A domain can only call a specific number over SIP, if it had previously called that exact same number over the PSTN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Single, worldwide P2P network</a:t>
            </a:r>
          </a:p>
          <a:p>
            <a:pPr lvl="1"/>
            <a:r>
              <a:rPr lang="en-US" dirty="0" smtClean="0"/>
              <a:t>deployment challenging</a:t>
            </a:r>
          </a:p>
          <a:p>
            <a:r>
              <a:rPr lang="en-US" dirty="0" smtClean="0"/>
              <a:t>Allows impersonator to find out who called specific number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5223" y="533400"/>
            <a:ext cx="303159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draft-</a:t>
            </a:r>
            <a:r>
              <a:rPr lang="en-US" dirty="0" err="1"/>
              <a:t>jennings</a:t>
            </a:r>
            <a:r>
              <a:rPr lang="en-US" dirty="0"/>
              <a:t>-</a:t>
            </a:r>
            <a:r>
              <a:rPr lang="en-US" dirty="0" err="1"/>
              <a:t>vipr</a:t>
            </a:r>
            <a:r>
              <a:rPr lang="en-US" dirty="0"/>
              <a:t>-overview</a:t>
            </a:r>
          </a:p>
        </p:txBody>
      </p:sp>
    </p:spTree>
    <p:extLst>
      <p:ext uri="{BB962C8B-B14F-4D97-AF65-F5344CB8AC3E}">
        <p14:creationId xmlns:p14="http://schemas.microsoft.com/office/powerpoint/2010/main" val="3172819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Mobile, programmable devices</a:t>
            </a:r>
          </a:p>
          <a:p>
            <a:pPr lvl="1"/>
            <a:r>
              <a:rPr lang="en-US" dirty="0" smtClean="0"/>
              <a:t>IP connectivity</a:t>
            </a:r>
          </a:p>
          <a:p>
            <a:pPr lvl="1"/>
            <a:r>
              <a:rPr lang="en-US" dirty="0" smtClean="0"/>
              <a:t>allows (some) end system validation</a:t>
            </a:r>
          </a:p>
          <a:p>
            <a:r>
              <a:rPr lang="en-US" dirty="0" smtClean="0"/>
              <a:t>Failure of public ENUM</a:t>
            </a:r>
          </a:p>
          <a:p>
            <a:r>
              <a:rPr lang="en-US" dirty="0" smtClean="0"/>
              <a:t>PKI developments, e.g., DANE</a:t>
            </a:r>
          </a:p>
          <a:p>
            <a:r>
              <a:rPr lang="en-US" dirty="0" smtClean="0"/>
              <a:t>B2BUA deployment</a:t>
            </a:r>
          </a:p>
          <a:p>
            <a:r>
              <a:rPr lang="en-US" dirty="0" smtClean="0"/>
              <a:t>Stickiness of infrastructure</a:t>
            </a:r>
          </a:p>
          <a:p>
            <a:pPr lvl="1"/>
            <a:r>
              <a:rPr lang="en-US" dirty="0" smtClean="0"/>
              <a:t>SS7 will be with us, unchanged, for decade+</a:t>
            </a:r>
          </a:p>
          <a:p>
            <a:r>
              <a:rPr lang="en-US" dirty="0" smtClean="0"/>
              <a:t>Number assignment</a:t>
            </a:r>
          </a:p>
          <a:p>
            <a:pPr lvl="1"/>
            <a:r>
              <a:rPr lang="en-US" dirty="0" smtClean="0"/>
              <a:t>certificated carriers </a:t>
            </a:r>
            <a:r>
              <a:rPr lang="en-US" dirty="0" smtClean="0">
                <a:sym typeface="Wingdings"/>
              </a:rPr>
              <a:t> interconnected VoIP providers (trial)</a:t>
            </a:r>
          </a:p>
          <a:p>
            <a:pPr lvl="1"/>
            <a:r>
              <a:rPr lang="en-US" dirty="0" smtClean="0">
                <a:sym typeface="Wingdings"/>
              </a:rPr>
              <a:t>geographic assignment (LATA, area code)  non-geographic assignment</a:t>
            </a:r>
          </a:p>
          <a:p>
            <a:pPr lvl="1"/>
            <a:r>
              <a:rPr lang="en-US" dirty="0" smtClean="0">
                <a:sym typeface="Wingdings"/>
              </a:rPr>
              <a:t>1000 blocks  individual assignment?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6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00745"/>
            <a:ext cx="8229599" cy="1531138"/>
          </a:xfrm>
        </p:spPr>
        <p:txBody>
          <a:bodyPr/>
          <a:lstStyle/>
          <a:p>
            <a:r>
              <a:rPr lang="en-US" dirty="0" smtClean="0"/>
              <a:t>Now: LIDB &amp; CNAM, LERG, LARG, CSARG, NNAG, SRDB, SMS/800 (toll free), do-not-call, …</a:t>
            </a:r>
          </a:p>
          <a:p>
            <a:r>
              <a:rPr lang="en-US" dirty="0" smtClean="0"/>
              <a:t>Future: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“Public” PSTN database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2530" y="3741317"/>
            <a:ext cx="2770122" cy="168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0" descr="inven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599" y="3975101"/>
            <a:ext cx="1065833" cy="741642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2076" y="4186517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2241176" y="4186517"/>
            <a:ext cx="472141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41176" y="4716742"/>
            <a:ext cx="472141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34460" y="5147764"/>
            <a:ext cx="2605740" cy="14773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carrier code or SIP URLs</a:t>
            </a:r>
          </a:p>
          <a:p>
            <a:r>
              <a:rPr lang="en-US" dirty="0" smtClean="0"/>
              <a:t>type of service (800, …)</a:t>
            </a:r>
          </a:p>
          <a:p>
            <a:r>
              <a:rPr lang="en-US" dirty="0" smtClean="0"/>
              <a:t>owner</a:t>
            </a:r>
          </a:p>
          <a:p>
            <a:r>
              <a:rPr lang="en-US" dirty="0" smtClean="0"/>
              <a:t>public key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27294" y="3817185"/>
            <a:ext cx="151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1 202 555 1234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52914" y="5443054"/>
            <a:ext cx="387032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extensible set of fields</a:t>
            </a:r>
          </a:p>
          <a:p>
            <a:r>
              <a:rPr lang="en-US" dirty="0" smtClean="0"/>
              <a:t>multiple interfaces (legacy emulation)</a:t>
            </a:r>
          </a:p>
          <a:p>
            <a:r>
              <a:rPr lang="en-US" dirty="0" smtClean="0"/>
              <a:t>multiple providers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4347410"/>
            <a:ext cx="46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370" y="4224617"/>
            <a:ext cx="81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</a:t>
            </a:r>
            <a:endParaRPr lang="en-US" dirty="0"/>
          </a:p>
        </p:txBody>
      </p:sp>
      <p:sp>
        <p:nvSpPr>
          <p:cNvPr id="12" name="Cloud Callout 11"/>
          <p:cNvSpPr/>
          <p:nvPr/>
        </p:nvSpPr>
        <p:spPr>
          <a:xfrm>
            <a:off x="6883595" y="1022970"/>
            <a:ext cx="2260405" cy="777775"/>
          </a:xfrm>
          <a:prstGeom prst="cloudCallout">
            <a:avLst>
              <a:gd name="adj1" fmla="val -68958"/>
              <a:gd name="adj2" fmla="val -711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e.g., IETF TERQ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1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114987"/>
              </p:ext>
            </p:extLst>
          </p:nvPr>
        </p:nvGraphicFramePr>
        <p:xfrm>
          <a:off x="703642" y="1606785"/>
          <a:ext cx="7983157" cy="4737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288"/>
                <a:gridCol w="1888113"/>
                <a:gridCol w="1643494"/>
                <a:gridCol w="1596631"/>
                <a:gridCol w="1596631"/>
              </a:tblGrid>
              <a:tr h="6551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URL</a:t>
                      </a:r>
                    </a:p>
                    <a:p>
                      <a:r>
                        <a:rPr lang="en-US" sz="1600" dirty="0" smtClean="0"/>
                        <a:t>owned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URL</a:t>
                      </a:r>
                    </a:p>
                    <a:p>
                      <a:r>
                        <a:rPr lang="en-US" sz="1600" dirty="0" smtClean="0"/>
                        <a:t>provider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E.164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Service-specific</a:t>
                      </a:r>
                      <a:endParaRPr lang="en-US" sz="1600" dirty="0"/>
                    </a:p>
                  </a:txBody>
                  <a:tcPr/>
                </a:tc>
              </a:tr>
              <a:tr h="5280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3"/>
                        </a:rPr>
                        <a:t>alice@smith.name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sip:</a:t>
                      </a:r>
                      <a:r>
                        <a:rPr lang="en-US" sz="1400" baseline="0" dirty="0" err="1" smtClean="0"/>
                        <a:t>alice@smith.name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4"/>
                        </a:rPr>
                        <a:t>alice@gmail.com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sip:alice@ilec.com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+1</a:t>
                      </a:r>
                      <a:r>
                        <a:rPr lang="en-US" sz="1400" baseline="0" dirty="0" smtClean="0"/>
                        <a:t> 202 555 1010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www.facebook.com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alice.example</a:t>
                      </a:r>
                      <a:endParaRPr lang="en-US" sz="1400" dirty="0"/>
                    </a:p>
                  </a:txBody>
                  <a:tcPr/>
                </a:tc>
              </a:tr>
              <a:tr h="3212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Protocol-independent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2774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Multimedia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maybe (VRS)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maybe</a:t>
                      </a:r>
                      <a:endParaRPr lang="en-US" dirty="0"/>
                    </a:p>
                  </a:txBody>
                  <a:tcPr/>
                </a:tc>
              </a:tr>
              <a:tr h="2557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Portable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somewhat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328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Groups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bridge number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generally</a:t>
                      </a:r>
                      <a:endParaRPr lang="en-US" dirty="0"/>
                    </a:p>
                  </a:txBody>
                  <a:tcPr/>
                </a:tc>
              </a:tr>
              <a:tr h="4278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Trademark</a:t>
                      </a:r>
                      <a:r>
                        <a:rPr lang="en-US" sz="1400" baseline="0" dirty="0" smtClean="0"/>
                        <a:t> issues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unlikely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unlikely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</a:t>
                      </a:r>
                      <a:endParaRPr lang="en-US" dirty="0"/>
                    </a:p>
                  </a:txBody>
                  <a:tcPr/>
                </a:tc>
              </a:tr>
              <a:tr h="94267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Privacy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 on name</a:t>
                      </a:r>
                      <a:r>
                        <a:rPr lang="en-US" baseline="0" dirty="0" smtClean="0"/>
                        <a:t> chosen (pseudonym)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</a:t>
                      </a:r>
                      <a:r>
                        <a:rPr lang="en-US" baseline="0" dirty="0" smtClean="0"/>
                        <a:t> on naming scheme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mostly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 on provider</a:t>
                      </a:r>
                      <a:r>
                        <a:rPr lang="en-US" baseline="0" dirty="0" smtClean="0"/>
                        <a:t> “real name” policy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Validate that originator of call is authorized to use </a:t>
            </a:r>
            <a:r>
              <a:rPr lang="en-US" b="1" dirty="0" smtClean="0">
                <a:solidFill>
                  <a:srgbClr val="FF0000"/>
                </a:solidFill>
              </a:rPr>
              <a:t>From</a:t>
            </a:r>
            <a:r>
              <a:rPr lang="en-US" dirty="0" smtClean="0">
                <a:solidFill>
                  <a:srgbClr val="FF0000"/>
                </a:solidFill>
              </a:rPr>
              <a:t> identifier</a:t>
            </a:r>
          </a:p>
          <a:p>
            <a:r>
              <a:rPr lang="en-US" i="1" dirty="0" smtClean="0"/>
              <a:t>Maybe</a:t>
            </a:r>
            <a:r>
              <a:rPr lang="en-US" dirty="0" smtClean="0"/>
              <a:t> goals:</a:t>
            </a:r>
          </a:p>
          <a:p>
            <a:pPr lvl="1"/>
            <a:r>
              <a:rPr lang="en-US" dirty="0" smtClean="0"/>
              <a:t>ensure integrity of call signaling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9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Integrated</a:t>
            </a:r>
            <a:r>
              <a:rPr lang="en-US" dirty="0" smtClean="0"/>
              <a:t> with assignment</a:t>
            </a:r>
          </a:p>
          <a:p>
            <a:pPr lvl="1"/>
            <a:r>
              <a:rPr lang="en-US" dirty="0" smtClean="0"/>
              <a:t>assignment of number includes certificate: “public key X is authorized to use number N”</a:t>
            </a:r>
          </a:p>
          <a:p>
            <a:pPr lvl="1"/>
            <a:r>
              <a:rPr lang="en-US" dirty="0" smtClean="0"/>
              <a:t>issued by number assignment authority, possibly with delegation chain</a:t>
            </a:r>
          </a:p>
          <a:p>
            <a:pPr lvl="2"/>
            <a:r>
              <a:rPr lang="en-US" dirty="0" smtClean="0"/>
              <a:t>allocation entity </a:t>
            </a:r>
            <a:r>
              <a:rPr lang="en-US" dirty="0" smtClean="0">
                <a:sym typeface="Wingdings"/>
              </a:rPr>
              <a:t> carrier  end user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separate</a:t>
            </a:r>
            <a:r>
              <a:rPr lang="en-US" dirty="0" smtClean="0"/>
              <a:t> proof of ownership</a:t>
            </a:r>
          </a:p>
          <a:p>
            <a:pPr lvl="1"/>
            <a:r>
              <a:rPr lang="en-US" dirty="0" smtClean="0"/>
              <a:t>similar to web domain validation</a:t>
            </a:r>
          </a:p>
          <a:p>
            <a:pPr lvl="1"/>
            <a:r>
              <a:rPr lang="en-US" dirty="0" smtClean="0"/>
              <a:t>e.g., Google voice validation by automated call back</a:t>
            </a:r>
          </a:p>
          <a:p>
            <a:pPr lvl="2"/>
            <a:r>
              <a:rPr lang="en-US" dirty="0" smtClean="0"/>
              <a:t>“Enter the number you heard”</a:t>
            </a:r>
          </a:p>
          <a:p>
            <a:pPr lvl="1"/>
            <a:r>
              <a:rPr lang="en-US" dirty="0" smtClean="0"/>
              <a:t>SIP OPTIONS message response?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10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term?</a:t>
            </a:r>
          </a:p>
          <a:p>
            <a:pPr lvl="1"/>
            <a:r>
              <a:rPr lang="en-US" dirty="0" smtClean="0"/>
              <a:t>Trace call path by provider</a:t>
            </a:r>
          </a:p>
          <a:p>
            <a:pPr lvl="1"/>
            <a:r>
              <a:rPr lang="en-US" dirty="0" smtClean="0"/>
              <a:t>Update RFC 4474 (</a:t>
            </a:r>
            <a:r>
              <a:rPr lang="en-US" dirty="0" err="1" smtClean="0"/>
              <a:t>tel</a:t>
            </a:r>
            <a:r>
              <a:rPr lang="en-US" dirty="0" smtClean="0"/>
              <a:t>:, SBCs)</a:t>
            </a:r>
          </a:p>
          <a:p>
            <a:pPr lvl="1"/>
            <a:r>
              <a:rPr lang="en-US" dirty="0" smtClean="0"/>
              <a:t>Source validation for SS7 networks</a:t>
            </a:r>
          </a:p>
          <a:p>
            <a:r>
              <a:rPr lang="en-US" dirty="0" smtClean="0"/>
              <a:t>Longer term</a:t>
            </a:r>
          </a:p>
          <a:p>
            <a:pPr lvl="1"/>
            <a:r>
              <a:rPr lang="en-US" dirty="0" smtClean="0"/>
              <a:t>Display name validation</a:t>
            </a:r>
          </a:p>
          <a:p>
            <a:pPr lvl="1"/>
            <a:r>
              <a:rPr lang="en-US" dirty="0" smtClean="0"/>
              <a:t>Attribute validation</a:t>
            </a:r>
          </a:p>
          <a:p>
            <a:pPr lvl="1"/>
            <a:r>
              <a:rPr lang="en-US" dirty="0" smtClean="0"/>
              <a:t>Number assignment and delegation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9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00744"/>
            <a:ext cx="4453534" cy="4325419"/>
          </a:xfrm>
        </p:spPr>
        <p:txBody>
          <a:bodyPr>
            <a:normAutofit/>
          </a:bodyPr>
          <a:lstStyle/>
          <a:p>
            <a:r>
              <a:rPr lang="en-US" dirty="0" smtClean="0"/>
              <a:t>Easily available on (SIP) trunks</a:t>
            </a:r>
          </a:p>
          <a:p>
            <a:r>
              <a:rPr lang="en-US" sz="2000" dirty="0"/>
              <a:t>U</a:t>
            </a:r>
            <a:r>
              <a:rPr lang="en-US" sz="2000" dirty="0" smtClean="0"/>
              <a:t>S Caller ID Act of 2009: </a:t>
            </a:r>
            <a:r>
              <a:rPr lang="en-US" sz="2000" i="1" dirty="0" smtClean="0"/>
              <a:t>Prohibit </a:t>
            </a:r>
            <a:r>
              <a:rPr lang="en-US" sz="2000" i="1" dirty="0"/>
              <a:t>any person or entity </a:t>
            </a:r>
            <a:r>
              <a:rPr lang="en-US" sz="2000" i="1" dirty="0" smtClean="0"/>
              <a:t>from </a:t>
            </a:r>
            <a:r>
              <a:rPr lang="en-US" sz="2000" i="1" dirty="0"/>
              <a:t>transmitting misleading or inaccurate caller ID information with the intent to defraud, cause harm, or wrongfully obtain anything of value</a:t>
            </a:r>
            <a:r>
              <a:rPr lang="en-US" sz="2000" i="1" dirty="0" smtClean="0"/>
              <a:t>.</a:t>
            </a:r>
          </a:p>
          <a:p>
            <a:r>
              <a:rPr lang="en-US" sz="2000" dirty="0" smtClean="0"/>
              <a:t>Also: FCC phantom traffic rules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Caller ID spoofing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734" y="2374744"/>
            <a:ext cx="4233266" cy="20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6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modes of caller ID spoofing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Impersonation</a:t>
            </a:r>
          </a:p>
          <a:p>
            <a:pPr lvl="1"/>
            <a:r>
              <a:rPr lang="en-US" dirty="0" smtClean="0"/>
              <a:t>spoof target number</a:t>
            </a:r>
          </a:p>
          <a:p>
            <a:pPr lvl="1"/>
            <a:r>
              <a:rPr lang="en-US" dirty="0" smtClean="0"/>
              <a:t>Helpful for</a:t>
            </a:r>
          </a:p>
          <a:p>
            <a:pPr lvl="2"/>
            <a:r>
              <a:rPr lang="en-US" dirty="0" err="1" smtClean="0"/>
              <a:t>vishing</a:t>
            </a:r>
            <a:endParaRPr lang="en-US" dirty="0" smtClean="0"/>
          </a:p>
          <a:p>
            <a:pPr lvl="2"/>
            <a:r>
              <a:rPr lang="en-US" dirty="0" smtClean="0"/>
              <a:t>stolen credit card validation</a:t>
            </a:r>
          </a:p>
          <a:p>
            <a:pPr lvl="2"/>
            <a:r>
              <a:rPr lang="en-US" dirty="0" smtClean="0"/>
              <a:t>retrieving voicemail messages</a:t>
            </a:r>
          </a:p>
          <a:p>
            <a:pPr lvl="2"/>
            <a:r>
              <a:rPr lang="en-US" dirty="0" err="1" smtClean="0"/>
              <a:t>SWATting</a:t>
            </a:r>
            <a:endParaRPr lang="en-US" dirty="0" smtClean="0"/>
          </a:p>
          <a:p>
            <a:pPr lvl="2"/>
            <a:r>
              <a:rPr lang="en-US" dirty="0" smtClean="0"/>
              <a:t>disconnect utilities</a:t>
            </a:r>
          </a:p>
          <a:p>
            <a:pPr lvl="2"/>
            <a:r>
              <a:rPr lang="en-US" dirty="0" smtClean="0"/>
              <a:t>unwanted pizza deliveries</a:t>
            </a:r>
          </a:p>
          <a:p>
            <a:pPr lvl="2"/>
            <a:r>
              <a:rPr lang="en-US" dirty="0" smtClean="0"/>
              <a:t>retrieving display name (CNAM)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8000"/>
                </a:solidFill>
              </a:rPr>
              <a:t>Anonymization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pick more-or-less random #</a:t>
            </a:r>
          </a:p>
          <a:p>
            <a:pPr lvl="2"/>
            <a:r>
              <a:rPr lang="en-US" dirty="0" smtClean="0"/>
              <a:t>including unassigned numbers</a:t>
            </a:r>
          </a:p>
          <a:p>
            <a:pPr lvl="1"/>
            <a:r>
              <a:rPr lang="en-US" dirty="0" smtClean="0"/>
              <a:t>Helpful for</a:t>
            </a:r>
          </a:p>
          <a:p>
            <a:pPr lvl="2"/>
            <a:r>
              <a:rPr lang="en-US" dirty="0" err="1" smtClean="0"/>
              <a:t>robocalling</a:t>
            </a:r>
            <a:endParaRPr lang="en-US" dirty="0" smtClean="0"/>
          </a:p>
          <a:p>
            <a:pPr lvl="2"/>
            <a:r>
              <a:rPr lang="en-US" dirty="0" err="1" smtClean="0"/>
              <a:t>intercarrier</a:t>
            </a:r>
            <a:r>
              <a:rPr lang="en-US" dirty="0" smtClean="0"/>
              <a:t> compensation fraud</a:t>
            </a:r>
          </a:p>
          <a:p>
            <a:pPr lvl="2"/>
            <a:r>
              <a:rPr lang="en-US" dirty="0" smtClean="0"/>
              <a:t>TDOS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0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libri" charset="0"/>
              </a:rPr>
              <a:t>Robocalling</a:t>
            </a:r>
            <a:endParaRPr lang="en-US" dirty="0">
              <a:latin typeface="Calibri" charset="0"/>
            </a:endParaRPr>
          </a:p>
        </p:txBody>
      </p:sp>
      <p:pic>
        <p:nvPicPr>
          <p:cNvPr id="53250" name="Picture 2" descr="technolo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3" y="2181280"/>
            <a:ext cx="8442257" cy="319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0882" y="1849473"/>
            <a:ext cx="1600205" cy="369332"/>
          </a:xfrm>
          <a:prstGeom prst="rect">
            <a:avLst/>
          </a:prstGeom>
          <a:solidFill>
            <a:srgbClr val="FF66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“pink carriers”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212" y="5025268"/>
            <a:ext cx="4658355" cy="10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5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Legitimate caller ID spoofing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Doctor’s office</a:t>
            </a:r>
          </a:p>
          <a:p>
            <a:pPr lvl="1"/>
            <a:r>
              <a:rPr lang="en-US" dirty="0" smtClean="0"/>
              <a:t>call from personal physician cell phone should show doctor’s office number</a:t>
            </a:r>
          </a:p>
          <a:p>
            <a:r>
              <a:rPr lang="en-US" dirty="0" smtClean="0"/>
              <a:t>Call center</a:t>
            </a:r>
          </a:p>
          <a:p>
            <a:pPr lvl="1"/>
            <a:r>
              <a:rPr lang="en-US" dirty="0" smtClean="0"/>
              <a:t>airline outbound contract call center should show airline main number, not call center</a:t>
            </a:r>
          </a:p>
          <a:p>
            <a:r>
              <a:rPr lang="en-US" dirty="0" smtClean="0"/>
              <a:t>Multiple devices, one number</a:t>
            </a:r>
          </a:p>
          <a:p>
            <a:pPr lvl="1"/>
            <a:r>
              <a:rPr lang="en-US" dirty="0" smtClean="0"/>
              <a:t>provide single call-back number (e.g., Google Voice) from all devices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6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427575" y="5186500"/>
            <a:ext cx="2804718" cy="12905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anonymity is distinct problem (caller ID suppression)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9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Spoofing &amp; </a:t>
            </a:r>
            <a:r>
              <a:rPr lang="en-US" dirty="0" err="1" smtClean="0"/>
              <a:t>robocall</a:t>
            </a:r>
            <a:r>
              <a:rPr lang="en-US" dirty="0" smtClean="0"/>
              <a:t> investigations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Destination number and time</a:t>
            </a:r>
          </a:p>
          <a:p>
            <a:pPr lvl="1"/>
            <a:r>
              <a:rPr lang="en-US" dirty="0" smtClean="0"/>
              <a:t>“who called N at T?”</a:t>
            </a:r>
          </a:p>
          <a:p>
            <a:r>
              <a:rPr lang="en-US" dirty="0" smtClean="0"/>
              <a:t>Use CDRs by iteration</a:t>
            </a:r>
          </a:p>
          <a:p>
            <a:pPr lvl="1"/>
            <a:r>
              <a:rPr lang="en-US" dirty="0" smtClean="0"/>
              <a:t>“who did you receive call N/T from?”</a:t>
            </a:r>
          </a:p>
          <a:p>
            <a:pPr lvl="1"/>
            <a:r>
              <a:rPr lang="en-US" dirty="0" smtClean="0"/>
              <a:t>each iteration requires legal subpoena</a:t>
            </a:r>
          </a:p>
          <a:p>
            <a:pPr lvl="1"/>
            <a:r>
              <a:rPr lang="en-US" dirty="0" smtClean="0"/>
              <a:t>limited CDR retention time</a:t>
            </a:r>
          </a:p>
          <a:p>
            <a:pPr lvl="1"/>
            <a:r>
              <a:rPr lang="en-US" dirty="0" smtClean="0"/>
              <a:t>single call may traverse 5+ hops</a:t>
            </a:r>
          </a:p>
          <a:p>
            <a:pPr lvl="1"/>
            <a:r>
              <a:rPr lang="en-US" dirty="0" smtClean="0"/>
              <a:t>some providers may be located abroad </a:t>
            </a:r>
            <a:r>
              <a:rPr lang="en-US" dirty="0" smtClean="0">
                <a:sym typeface="Wingdings"/>
              </a:rPr>
              <a:t> may not respond to US subpoena</a:t>
            </a:r>
          </a:p>
          <a:p>
            <a:pPr lvl="1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ym typeface="Wingdings"/>
              </a:rPr>
              <a:t>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create standard provider trace mechanism across SBCs</a:t>
            </a:r>
          </a:p>
          <a:p>
            <a:pPr lvl="1"/>
            <a:r>
              <a:rPr lang="en-US" dirty="0">
                <a:sym typeface="Wingdings"/>
              </a:rPr>
              <a:t>possibly signed</a:t>
            </a:r>
          </a:p>
          <a:p>
            <a:pPr lvl="1"/>
            <a:r>
              <a:rPr lang="en-US" dirty="0">
                <a:sym typeface="Wingdings"/>
              </a:rPr>
              <a:t>helpful even if only helpful providers add </a:t>
            </a:r>
            <a:r>
              <a:rPr lang="en-US" dirty="0" smtClean="0">
                <a:sym typeface="Wingdings"/>
              </a:rPr>
              <a:t>trace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not each proxy hop, just logical </a:t>
            </a:r>
            <a:r>
              <a:rPr lang="en-US" dirty="0" smtClean="0">
                <a:sym typeface="Wingdings"/>
              </a:rPr>
              <a:t>hops</a:t>
            </a:r>
          </a:p>
          <a:p>
            <a:pPr lvl="1"/>
            <a:r>
              <a:rPr lang="en-US" b="1" dirty="0" smtClean="0">
                <a:latin typeface="Courier New"/>
                <a:cs typeface="Courier New"/>
                <a:sym typeface="Wingdings"/>
              </a:rPr>
              <a:t>Trace: urn:ocn:</a:t>
            </a:r>
            <a:r>
              <a:rPr lang="en-US" b="1" dirty="0" smtClean="0">
                <a:latin typeface="Courier New"/>
                <a:cs typeface="Courier New"/>
              </a:rPr>
              <a:t>7679</a:t>
            </a: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Trace: urn:itad:318 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endParaRPr lang="en-US" dirty="0">
              <a:sym typeface="Wingdings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44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identifiers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OCN</a:t>
            </a:r>
            <a:r>
              <a:rPr lang="en-US" dirty="0" smtClean="0"/>
              <a:t> (Operating Company Number)</a:t>
            </a:r>
          </a:p>
          <a:p>
            <a:pPr lvl="1"/>
            <a:r>
              <a:rPr lang="en-US" dirty="0" smtClean="0"/>
              <a:t>assigned by NECA ($250)</a:t>
            </a:r>
          </a:p>
          <a:p>
            <a:pPr lvl="1"/>
            <a:r>
              <a:rPr lang="en-US" dirty="0" smtClean="0"/>
              <a:t>requires proof of status</a:t>
            </a:r>
          </a:p>
          <a:p>
            <a:pPr lvl="1"/>
            <a:r>
              <a:rPr lang="en-US" dirty="0" smtClean="0"/>
              <a:t>example</a:t>
            </a:r>
            <a:r>
              <a:rPr lang="en-US" i="1" dirty="0" smtClean="0"/>
              <a:t>: AT&amp;T DC = 7679</a:t>
            </a:r>
          </a:p>
          <a:p>
            <a:r>
              <a:rPr lang="en-US" dirty="0">
                <a:solidFill>
                  <a:srgbClr val="3366FF"/>
                </a:solidFill>
              </a:rPr>
              <a:t>ITAD</a:t>
            </a:r>
            <a:r>
              <a:rPr lang="en-US" dirty="0"/>
              <a:t> (TRIP IP Telephony Administrative Domain (ITAD) </a:t>
            </a:r>
            <a:r>
              <a:rPr lang="en-US" dirty="0" smtClean="0"/>
              <a:t>Numbers)</a:t>
            </a:r>
          </a:p>
          <a:p>
            <a:pPr lvl="1"/>
            <a:r>
              <a:rPr lang="en-US" dirty="0" smtClean="0"/>
              <a:t>assigned by IANA (FCFS, $0)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smtClean="0"/>
              <a:t>Columbia University = 318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ICC</a:t>
            </a:r>
            <a:r>
              <a:rPr lang="en-US" dirty="0" smtClean="0"/>
              <a:t> (ITU </a:t>
            </a:r>
            <a:r>
              <a:rPr lang="en-US" dirty="0"/>
              <a:t>Carrier </a:t>
            </a:r>
            <a:r>
              <a:rPr lang="en-US" dirty="0" smtClean="0"/>
              <a:t>Codes) – M.1400</a:t>
            </a:r>
          </a:p>
          <a:p>
            <a:pPr lvl="1"/>
            <a:r>
              <a:rPr lang="en-US" dirty="0" smtClean="0"/>
              <a:t>assigned by ITU via national registrar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smtClean="0"/>
              <a:t>Deutsche Telekom = DTAG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 Interconnection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9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362488" y="5026666"/>
            <a:ext cx="1985299" cy="1279027"/>
          </a:xfrm>
          <a:prstGeom prst="cloud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VoIP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3183632" y="1753420"/>
            <a:ext cx="2164155" cy="153270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SS7</a:t>
            </a:r>
            <a:endParaRPr lang="en-US" dirty="0"/>
          </a:p>
        </p:txBody>
      </p:sp>
      <p:pic>
        <p:nvPicPr>
          <p:cNvPr id="8" name="Picture 4" descr="The image “http://www.2u.co.uk/cheapcalls/images/phone-old-black.gif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60689"/>
            <a:ext cx="1573185" cy="1025436"/>
          </a:xfrm>
          <a:prstGeom prst="rect">
            <a:avLst/>
          </a:prstGeom>
          <a:noFill/>
        </p:spPr>
      </p:pic>
      <p:pic>
        <p:nvPicPr>
          <p:cNvPr id="10" name="Picture 6" descr="phone_pingt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35" y="4703269"/>
            <a:ext cx="1352550" cy="96202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539" y="4866117"/>
            <a:ext cx="1371600" cy="1097280"/>
          </a:xfrm>
          <a:prstGeom prst="rect">
            <a:avLst/>
          </a:prstGeom>
        </p:spPr>
      </p:pic>
      <p:pic>
        <p:nvPicPr>
          <p:cNvPr id="12" name="Picture 6" descr="iphone_ho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2637" y="1717643"/>
            <a:ext cx="974725" cy="1609725"/>
          </a:xfrm>
          <a:prstGeom prst="rect">
            <a:avLst/>
          </a:prstGeom>
          <a:noFill/>
        </p:spPr>
      </p:pic>
      <p:cxnSp>
        <p:nvCxnSpPr>
          <p:cNvPr id="3" name="Curved Connector 2"/>
          <p:cNvCxnSpPr>
            <a:stCxn id="8" idx="3"/>
            <a:endCxn id="12" idx="1"/>
          </p:cNvCxnSpPr>
          <p:nvPr/>
        </p:nvCxnSpPr>
        <p:spPr>
          <a:xfrm flipV="1">
            <a:off x="2030385" y="2522506"/>
            <a:ext cx="5102252" cy="250901"/>
          </a:xfrm>
          <a:prstGeom prst="curvedConnector3">
            <a:avLst>
              <a:gd name="adj1" fmla="val 47482"/>
            </a:avLst>
          </a:prstGeom>
          <a:ln w="48641">
            <a:solidFill>
              <a:srgbClr val="FF0000"/>
            </a:solidFill>
            <a:headEnd type="triangl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3183632" y="3467347"/>
            <a:ext cx="2388635" cy="95054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1992287" y="5406742"/>
            <a:ext cx="5102252" cy="250901"/>
          </a:xfrm>
          <a:prstGeom prst="curvedConnector3">
            <a:avLst>
              <a:gd name="adj1" fmla="val 47482"/>
            </a:avLst>
          </a:prstGeom>
          <a:ln w="48641">
            <a:solidFill>
              <a:srgbClr val="FF0000"/>
            </a:solidFill>
            <a:headEnd type="triangl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2030385" y="2668288"/>
            <a:ext cx="5102252" cy="2738454"/>
          </a:xfrm>
          <a:prstGeom prst="curvedConnector3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0" idx="3"/>
          </p:cNvCxnSpPr>
          <p:nvPr/>
        </p:nvCxnSpPr>
        <p:spPr>
          <a:xfrm flipV="1">
            <a:off x="2030385" y="2522506"/>
            <a:ext cx="4862400" cy="2661776"/>
          </a:xfrm>
          <a:prstGeom prst="curvedConnector3">
            <a:avLst>
              <a:gd name="adj1" fmla="val 10085"/>
            </a:avLst>
          </a:prstGeom>
          <a:ln w="38100" cmpd="sng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96962" y="2076023"/>
            <a:ext cx="109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29224" y="3004202"/>
            <a:ext cx="1365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out-of-band</a:t>
            </a:r>
          </a:p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11447" y="1524000"/>
            <a:ext cx="218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cannot be modified</a:t>
            </a:r>
            <a:endParaRPr lang="en-US" i="1" dirty="0"/>
          </a:p>
        </p:txBody>
      </p:sp>
      <p:pic>
        <p:nvPicPr>
          <p:cNvPr id="27" name="Picture 60" descr="invento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3467347"/>
            <a:ext cx="762000" cy="5302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086600" y="3628240"/>
            <a:ext cx="713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CNAM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971960" y="3397408"/>
            <a:ext cx="7148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textual</a:t>
            </a:r>
          </a:p>
          <a:p>
            <a:r>
              <a:rPr lang="en-US" sz="1100" dirty="0" smtClean="0"/>
              <a:t>caller ID</a:t>
            </a:r>
          </a:p>
          <a:p>
            <a:r>
              <a:rPr lang="en-US" sz="1100" dirty="0" smtClean="0"/>
              <a:t>lookup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45584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654</TotalTime>
  <Words>1315</Words>
  <Application>Microsoft Macintosh PowerPoint</Application>
  <PresentationFormat>On-screen Show (4:3)</PresentationFormat>
  <Paragraphs>279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Source identity (origin authentication)</vt:lpstr>
      <vt:lpstr>Communication identifiers</vt:lpstr>
      <vt:lpstr>Caller ID spoofing</vt:lpstr>
      <vt:lpstr>Two modes of caller ID spoofing</vt:lpstr>
      <vt:lpstr>Robocalling</vt:lpstr>
      <vt:lpstr>Legitimate caller ID spoofing</vt:lpstr>
      <vt:lpstr>Spoofing &amp; robocall investigations</vt:lpstr>
      <vt:lpstr>Operator identifiers</vt:lpstr>
      <vt:lpstr>Goals: Interconnection models</vt:lpstr>
      <vt:lpstr>Evil caller vs. man-in-the-middle</vt:lpstr>
      <vt:lpstr>Requirements</vt:lpstr>
      <vt:lpstr>Requirements</vt:lpstr>
      <vt:lpstr>Non-goals</vt:lpstr>
      <vt:lpstr>P-Asserted-Identity (RFC 3325)</vt:lpstr>
      <vt:lpstr>RFC 4474 (SIP Identity)</vt:lpstr>
      <vt:lpstr>Problems with RFC 4474</vt:lpstr>
      <vt:lpstr>VIPR concerns</vt:lpstr>
      <vt:lpstr>Changes in environment</vt:lpstr>
      <vt:lpstr>Strawman “Public” PSTN database</vt:lpstr>
      <vt:lpstr>Goal</vt:lpstr>
      <vt:lpstr>Certificate models</vt:lpstr>
      <vt:lpstr>Possible goals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authentication</dc:title>
  <dc:creator>Henning Schulzrinne</dc:creator>
  <cp:lastModifiedBy>Henning Schulzrinne</cp:lastModifiedBy>
  <cp:revision>26</cp:revision>
  <dcterms:created xsi:type="dcterms:W3CDTF">2013-04-09T02:43:17Z</dcterms:created>
  <dcterms:modified xsi:type="dcterms:W3CDTF">2013-05-31T03:09:38Z</dcterms:modified>
</cp:coreProperties>
</file>