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53"/>
  </p:notesMasterIdLst>
  <p:handoutMasterIdLst>
    <p:handoutMasterId r:id="rId54"/>
  </p:handoutMasterIdLst>
  <p:sldIdLst>
    <p:sldId id="256" r:id="rId2"/>
    <p:sldId id="257" r:id="rId3"/>
    <p:sldId id="342" r:id="rId4"/>
    <p:sldId id="380" r:id="rId5"/>
    <p:sldId id="327" r:id="rId6"/>
    <p:sldId id="343" r:id="rId7"/>
    <p:sldId id="346" r:id="rId8"/>
    <p:sldId id="345" r:id="rId9"/>
    <p:sldId id="361" r:id="rId10"/>
    <p:sldId id="344" r:id="rId11"/>
    <p:sldId id="350" r:id="rId12"/>
    <p:sldId id="326" r:id="rId13"/>
    <p:sldId id="348" r:id="rId14"/>
    <p:sldId id="328" r:id="rId15"/>
    <p:sldId id="349" r:id="rId16"/>
    <p:sldId id="336" r:id="rId17"/>
    <p:sldId id="379" r:id="rId18"/>
    <p:sldId id="335" r:id="rId19"/>
    <p:sldId id="337" r:id="rId20"/>
    <p:sldId id="338" r:id="rId21"/>
    <p:sldId id="363" r:id="rId22"/>
    <p:sldId id="339" r:id="rId23"/>
    <p:sldId id="270" r:id="rId24"/>
    <p:sldId id="353" r:id="rId25"/>
    <p:sldId id="364" r:id="rId26"/>
    <p:sldId id="340" r:id="rId27"/>
    <p:sldId id="365" r:id="rId28"/>
    <p:sldId id="332" r:id="rId29"/>
    <p:sldId id="352" r:id="rId30"/>
    <p:sldId id="354" r:id="rId31"/>
    <p:sldId id="341" r:id="rId32"/>
    <p:sldId id="351" r:id="rId33"/>
    <p:sldId id="322" r:id="rId34"/>
    <p:sldId id="355" r:id="rId35"/>
    <p:sldId id="303" r:id="rId36"/>
    <p:sldId id="324" r:id="rId37"/>
    <p:sldId id="378" r:id="rId38"/>
    <p:sldId id="323"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25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16036E-D933-1E4E-B4A6-93905E6CA416}">
          <p14:sldIdLst>
            <p14:sldId id="256"/>
            <p14:sldId id="257"/>
            <p14:sldId id="342"/>
            <p14:sldId id="380"/>
            <p14:sldId id="327"/>
            <p14:sldId id="343"/>
            <p14:sldId id="346"/>
            <p14:sldId id="345"/>
            <p14:sldId id="361"/>
            <p14:sldId id="344"/>
            <p14:sldId id="350"/>
            <p14:sldId id="326"/>
            <p14:sldId id="348"/>
            <p14:sldId id="328"/>
            <p14:sldId id="349"/>
            <p14:sldId id="336"/>
            <p14:sldId id="379"/>
            <p14:sldId id="335"/>
            <p14:sldId id="337"/>
            <p14:sldId id="338"/>
            <p14:sldId id="363"/>
            <p14:sldId id="339"/>
            <p14:sldId id="270"/>
            <p14:sldId id="353"/>
            <p14:sldId id="364"/>
            <p14:sldId id="340"/>
            <p14:sldId id="365"/>
            <p14:sldId id="332"/>
            <p14:sldId id="352"/>
            <p14:sldId id="354"/>
            <p14:sldId id="341"/>
            <p14:sldId id="351"/>
            <p14:sldId id="322"/>
            <p14:sldId id="355"/>
            <p14:sldId id="303"/>
            <p14:sldId id="324"/>
            <p14:sldId id="378"/>
            <p14:sldId id="323"/>
            <p14:sldId id="366"/>
            <p14:sldId id="367"/>
            <p14:sldId id="368"/>
            <p14:sldId id="369"/>
            <p14:sldId id="370"/>
            <p14:sldId id="371"/>
            <p14:sldId id="372"/>
            <p14:sldId id="373"/>
            <p14:sldId id="374"/>
            <p14:sldId id="375"/>
            <p14:sldId id="376"/>
            <p14:sldId id="377"/>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87" autoAdjust="0"/>
  </p:normalViewPr>
  <p:slideViewPr>
    <p:cSldViewPr snapToGrid="0" snapToObjects="1">
      <p:cViewPr varScale="1">
        <p:scale>
          <a:sx n="138" d="100"/>
          <a:sy n="138" d="100"/>
        </p:scale>
        <p:origin x="-96" y="-232"/>
      </p:cViewPr>
      <p:guideLst>
        <p:guide orient="horz" pos="2076"/>
        <p:guide pos="2874"/>
      </p:guideLst>
    </p:cSldViewPr>
  </p:slideViewPr>
  <p:notesTextViewPr>
    <p:cViewPr>
      <p:scale>
        <a:sx n="100" d="100"/>
        <a:sy n="100" d="100"/>
      </p:scale>
      <p:origin x="0" y="0"/>
    </p:cViewPr>
  </p:notesTextViewPr>
  <p:sorterViewPr>
    <p:cViewPr>
      <p:scale>
        <a:sx n="75" d="100"/>
        <a:sy n="75" d="100"/>
      </p:scale>
      <p:origin x="0" y="2968"/>
    </p:cViewPr>
  </p:sorterViewPr>
  <p:notesViewPr>
    <p:cSldViewPr snapToGrid="0" snapToObjects="1">
      <p:cViewPr varScale="1">
        <p:scale>
          <a:sx n="89" d="100"/>
          <a:sy n="89" d="100"/>
        </p:scale>
        <p:origin x="-27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Technology</c:v>
                </c:pt>
              </c:strCache>
            </c:strRef>
          </c:tx>
          <c:dLbls>
            <c:showLegendKey val="0"/>
            <c:showVal val="1"/>
            <c:showCatName val="1"/>
            <c:showSerName val="0"/>
            <c:showPercent val="0"/>
            <c:showBubbleSize val="0"/>
            <c:showLeaderLines val="1"/>
          </c:dLbls>
          <c:cat>
            <c:strRef>
              <c:f>Sheet1!$A$2:$A$5</c:f>
              <c:strCache>
                <c:ptCount val="4"/>
                <c:pt idx="0">
                  <c:v>FTTH + HFC</c:v>
                </c:pt>
                <c:pt idx="1">
                  <c:v>FTTN + HFC</c:v>
                </c:pt>
                <c:pt idx="2">
                  <c:v>DSL</c:v>
                </c:pt>
                <c:pt idx="3">
                  <c:v>Satellite</c:v>
                </c:pt>
              </c:strCache>
            </c:strRef>
          </c:cat>
          <c:val>
            <c:numRef>
              <c:f>Sheet1!$B$2:$B$5</c:f>
              <c:numCache>
                <c:formatCode>General</c:formatCode>
                <c:ptCount val="4"/>
                <c:pt idx="0">
                  <c:v>20.0</c:v>
                </c:pt>
                <c:pt idx="1">
                  <c:v>60.0</c:v>
                </c:pt>
                <c:pt idx="2">
                  <c:v>15.0</c:v>
                </c:pt>
                <c:pt idx="3">
                  <c:v>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Residential</c:v>
                </c:pt>
              </c:strCache>
            </c:strRef>
          </c:tx>
          <c:spPr>
            <a:ln>
              <a:solidFill>
                <a:srgbClr val="FF0000"/>
              </a:solidFill>
            </a:ln>
          </c:spPr>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Sheet1!$B$2:$B$15</c:f>
              <c:numCache>
                <c:formatCode>General</c:formatCode>
                <c:ptCount val="14"/>
                <c:pt idx="0">
                  <c:v>93.89</c:v>
                </c:pt>
                <c:pt idx="1">
                  <c:v>80.52</c:v>
                </c:pt>
                <c:pt idx="2">
                  <c:v>71.60000000000001</c:v>
                </c:pt>
                <c:pt idx="3">
                  <c:v>63.05</c:v>
                </c:pt>
                <c:pt idx="4">
                  <c:v>54.3</c:v>
                </c:pt>
                <c:pt idx="5">
                  <c:v>46.16</c:v>
                </c:pt>
                <c:pt idx="6">
                  <c:v>38.59</c:v>
                </c:pt>
                <c:pt idx="7">
                  <c:v>31.89</c:v>
                </c:pt>
                <c:pt idx="8">
                  <c:v>26.04</c:v>
                </c:pt>
                <c:pt idx="9">
                  <c:v>21.03</c:v>
                </c:pt>
                <c:pt idx="10">
                  <c:v>16.8</c:v>
                </c:pt>
                <c:pt idx="11">
                  <c:v>13.24</c:v>
                </c:pt>
                <c:pt idx="12">
                  <c:v>10.32</c:v>
                </c:pt>
                <c:pt idx="13">
                  <c:v>7.77</c:v>
                </c:pt>
              </c:numCache>
            </c:numRef>
          </c:val>
          <c:smooth val="0"/>
        </c:ser>
        <c:ser>
          <c:idx val="1"/>
          <c:order val="1"/>
          <c:tx>
            <c:strRef>
              <c:f>Sheet1!$C$1</c:f>
              <c:strCache>
                <c:ptCount val="1"/>
                <c:pt idx="0">
                  <c:v>Business</c:v>
                </c:pt>
              </c:strCache>
            </c:strRef>
          </c:tx>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Sheet1!$C$2:$C$15</c:f>
              <c:numCache>
                <c:formatCode>General</c:formatCode>
                <c:ptCount val="14"/>
                <c:pt idx="0">
                  <c:v>54.43000000000001</c:v>
                </c:pt>
                <c:pt idx="1">
                  <c:v>54.27</c:v>
                </c:pt>
                <c:pt idx="2">
                  <c:v>49.72</c:v>
                </c:pt>
                <c:pt idx="3">
                  <c:v>45.57</c:v>
                </c:pt>
                <c:pt idx="4">
                  <c:v>43.15000000000001</c:v>
                </c:pt>
                <c:pt idx="5">
                  <c:v>40.32</c:v>
                </c:pt>
                <c:pt idx="6">
                  <c:v>37.12</c:v>
                </c:pt>
                <c:pt idx="7">
                  <c:v>33.84</c:v>
                </c:pt>
                <c:pt idx="8">
                  <c:v>30.5</c:v>
                </c:pt>
                <c:pt idx="9">
                  <c:v>27.24</c:v>
                </c:pt>
                <c:pt idx="10">
                  <c:v>24.07</c:v>
                </c:pt>
                <c:pt idx="11">
                  <c:v>21.03</c:v>
                </c:pt>
                <c:pt idx="12">
                  <c:v>18.14</c:v>
                </c:pt>
                <c:pt idx="13">
                  <c:v>15.21</c:v>
                </c:pt>
              </c:numCache>
            </c:numRef>
          </c:val>
          <c:smooth val="0"/>
        </c:ser>
        <c:dLbls>
          <c:showLegendKey val="0"/>
          <c:showVal val="0"/>
          <c:showCatName val="0"/>
          <c:showSerName val="0"/>
          <c:showPercent val="0"/>
          <c:showBubbleSize val="0"/>
        </c:dLbls>
        <c:marker val="1"/>
        <c:smooth val="0"/>
        <c:axId val="2075008760"/>
        <c:axId val="2075011736"/>
      </c:lineChart>
      <c:catAx>
        <c:axId val="2075008760"/>
        <c:scaling>
          <c:orientation val="minMax"/>
        </c:scaling>
        <c:delete val="0"/>
        <c:axPos val="b"/>
        <c:numFmt formatCode="General" sourceLinked="1"/>
        <c:majorTickMark val="out"/>
        <c:minorTickMark val="none"/>
        <c:tickLblPos val="nextTo"/>
        <c:crossAx val="2075011736"/>
        <c:crosses val="autoZero"/>
        <c:auto val="1"/>
        <c:lblAlgn val="ctr"/>
        <c:lblOffset val="100"/>
        <c:noMultiLvlLbl val="0"/>
      </c:catAx>
      <c:valAx>
        <c:axId val="2075011736"/>
        <c:scaling>
          <c:orientation val="minMax"/>
        </c:scaling>
        <c:delete val="0"/>
        <c:axPos val="l"/>
        <c:majorGridlines/>
        <c:numFmt formatCode="General" sourceLinked="1"/>
        <c:majorTickMark val="out"/>
        <c:minorTickMark val="none"/>
        <c:tickLblPos val="nextTo"/>
        <c:crossAx val="2075008760"/>
        <c:crosses val="autoZero"/>
        <c:crossBetween val="between"/>
      </c:valAx>
    </c:plotArea>
    <c:legend>
      <c:legendPos val="r"/>
      <c:layout>
        <c:manualLayout>
          <c:xMode val="edge"/>
          <c:yMode val="edge"/>
          <c:x val="0.262872375328084"/>
          <c:y val="0.57669441850536"/>
          <c:w val="0.243828734238233"/>
          <c:h val="0.225262163641633"/>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Count</c:v>
                </c:pt>
              </c:strCache>
            </c:strRef>
          </c:tx>
          <c:dLbls>
            <c:showLegendKey val="0"/>
            <c:showVal val="1"/>
            <c:showCatName val="1"/>
            <c:showSerName val="0"/>
            <c:showPercent val="0"/>
            <c:showBubbleSize val="0"/>
            <c:showLeaderLines val="1"/>
          </c:dLbls>
          <c:cat>
            <c:strRef>
              <c:f>Sheet1!$A$2:$A$11</c:f>
              <c:strCache>
                <c:ptCount val="10"/>
                <c:pt idx="0">
                  <c:v>0xx, 1xx (prefix)</c:v>
                </c:pt>
                <c:pt idx="1">
                  <c:v>N11</c:v>
                </c:pt>
                <c:pt idx="2">
                  <c:v>Easily recognizable (NDD)</c:v>
                </c:pt>
                <c:pt idx="3">
                  <c:v>N9X (expansion)</c:v>
                </c:pt>
                <c:pt idx="4">
                  <c:v>37X &amp; 96X</c:v>
                </c:pt>
                <c:pt idx="5">
                  <c:v>555 &amp; 950</c:v>
                </c:pt>
                <c:pt idx="6">
                  <c:v>880-887, 889</c:v>
                </c:pt>
                <c:pt idx="7">
                  <c:v>In service (geographic)</c:v>
                </c:pt>
                <c:pt idx="8">
                  <c:v>Awaiting introduction</c:v>
                </c:pt>
                <c:pt idx="9">
                  <c:v>Available</c:v>
                </c:pt>
              </c:strCache>
            </c:strRef>
          </c:cat>
          <c:val>
            <c:numRef>
              <c:f>Sheet1!$B$2:$B$11</c:f>
              <c:numCache>
                <c:formatCode>General</c:formatCode>
                <c:ptCount val="10"/>
                <c:pt idx="0">
                  <c:v>200.0</c:v>
                </c:pt>
                <c:pt idx="1">
                  <c:v>8.0</c:v>
                </c:pt>
                <c:pt idx="2">
                  <c:v>47.0</c:v>
                </c:pt>
                <c:pt idx="3">
                  <c:v>80.0</c:v>
                </c:pt>
                <c:pt idx="4">
                  <c:v>20.0</c:v>
                </c:pt>
                <c:pt idx="5">
                  <c:v>2.0</c:v>
                </c:pt>
                <c:pt idx="6">
                  <c:v>9.0</c:v>
                </c:pt>
                <c:pt idx="7">
                  <c:v>345.0</c:v>
                </c:pt>
                <c:pt idx="8">
                  <c:v>31.0</c:v>
                </c:pt>
                <c:pt idx="9">
                  <c:v>258.0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EE583-EF97-6B4E-9F29-E1F2FF481D87}"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56301A40-42BE-6A45-B947-37028EC1B186}">
      <dgm:prSet phldrT="[Text]"/>
      <dgm:spPr/>
      <dgm:t>
        <a:bodyPr/>
        <a:lstStyle/>
        <a:p>
          <a:r>
            <a:rPr lang="en-US" dirty="0" smtClean="0">
              <a:solidFill>
                <a:srgbClr val="FF0000"/>
              </a:solidFill>
            </a:rPr>
            <a:t>Measurement infrastructure</a:t>
          </a:r>
          <a:endParaRPr lang="en-US" dirty="0">
            <a:solidFill>
              <a:srgbClr val="FF0000"/>
            </a:solidFill>
          </a:endParaRPr>
        </a:p>
      </dgm:t>
    </dgm:pt>
    <dgm:pt modelId="{0F13B8A7-19D1-904F-9A22-CE4505DA5F5E}" type="parTrans" cxnId="{7343B681-2106-A44B-9445-39C3C84AFA36}">
      <dgm:prSet/>
      <dgm:spPr/>
      <dgm:t>
        <a:bodyPr/>
        <a:lstStyle/>
        <a:p>
          <a:endParaRPr lang="en-US"/>
        </a:p>
      </dgm:t>
    </dgm:pt>
    <dgm:pt modelId="{708D49B6-6EEF-7B43-BD6A-735EEE666A7B}" type="sibTrans" cxnId="{7343B681-2106-A44B-9445-39C3C84AFA36}">
      <dgm:prSet/>
      <dgm:spPr/>
      <dgm:t>
        <a:bodyPr/>
        <a:lstStyle/>
        <a:p>
          <a:endParaRPr lang="en-US"/>
        </a:p>
      </dgm:t>
    </dgm:pt>
    <dgm:pt modelId="{DD402B9D-6304-2446-AD0A-2E385A97E1E2}">
      <dgm:prSet phldrT="[Text]" custT="1"/>
      <dgm:spPr/>
      <dgm:t>
        <a:bodyPr/>
        <a:lstStyle/>
        <a:p>
          <a:r>
            <a:rPr lang="en-US" sz="2200" dirty="0" smtClean="0"/>
            <a:t>ISP diagnostics</a:t>
          </a:r>
        </a:p>
        <a:p>
          <a:r>
            <a:rPr lang="en-US" sz="1800" dirty="0" smtClean="0"/>
            <a:t>“my </a:t>
          </a:r>
          <a:r>
            <a:rPr lang="en-US" sz="1800" dirty="0" err="1" smtClean="0"/>
            <a:t>Interwebs</a:t>
          </a:r>
          <a:r>
            <a:rPr lang="en-US" sz="1800" dirty="0" smtClean="0"/>
            <a:t> are just beach balls”</a:t>
          </a:r>
          <a:endParaRPr lang="en-US" sz="1800" dirty="0"/>
        </a:p>
      </dgm:t>
    </dgm:pt>
    <dgm:pt modelId="{3781D454-3367-804B-BDA9-B071EF2A115D}" type="parTrans" cxnId="{B4EAA3B0-B74D-7E4A-B588-BC9AE1FD76CC}">
      <dgm:prSet/>
      <dgm:spPr/>
      <dgm:t>
        <a:bodyPr/>
        <a:lstStyle/>
        <a:p>
          <a:endParaRPr lang="en-US"/>
        </a:p>
      </dgm:t>
    </dgm:pt>
    <dgm:pt modelId="{87D0329A-FD93-9246-B300-404458471B96}" type="sibTrans" cxnId="{B4EAA3B0-B74D-7E4A-B588-BC9AE1FD76CC}">
      <dgm:prSet/>
      <dgm:spPr/>
      <dgm:t>
        <a:bodyPr/>
        <a:lstStyle/>
        <a:p>
          <a:endParaRPr lang="en-US"/>
        </a:p>
      </dgm:t>
    </dgm:pt>
    <dgm:pt modelId="{B66ECC82-D19C-8247-9AEF-CD9CAC6FD0B1}">
      <dgm:prSet phldrT="[Text]" custT="1"/>
      <dgm:spPr/>
      <dgm:t>
        <a:bodyPr/>
        <a:lstStyle/>
        <a:p>
          <a:r>
            <a:rPr lang="en-US" sz="2000" dirty="0" smtClean="0"/>
            <a:t>User diagnostics &amp; validation</a:t>
          </a:r>
        </a:p>
        <a:p>
          <a:r>
            <a:rPr lang="en-US" sz="1600" dirty="0" smtClean="0"/>
            <a:t>hard failures </a:t>
          </a:r>
          <a:r>
            <a:rPr lang="en-US" sz="1600" dirty="0" smtClean="0">
              <a:sym typeface="Wingdings"/>
            </a:rPr>
            <a:t> soft failures</a:t>
          </a:r>
          <a:endParaRPr lang="en-US" sz="1600" dirty="0"/>
        </a:p>
      </dgm:t>
    </dgm:pt>
    <dgm:pt modelId="{5324C415-1100-554A-9827-5842B624BEDD}" type="parTrans" cxnId="{A14B7B4B-610A-6041-92E1-2F7896596DDA}">
      <dgm:prSet/>
      <dgm:spPr/>
      <dgm:t>
        <a:bodyPr/>
        <a:lstStyle/>
        <a:p>
          <a:endParaRPr lang="en-US"/>
        </a:p>
      </dgm:t>
    </dgm:pt>
    <dgm:pt modelId="{DC7CB38F-B26D-D541-A88A-6B191FFB7ED2}" type="sibTrans" cxnId="{A14B7B4B-610A-6041-92E1-2F7896596DDA}">
      <dgm:prSet/>
      <dgm:spPr/>
      <dgm:t>
        <a:bodyPr/>
        <a:lstStyle/>
        <a:p>
          <a:endParaRPr lang="en-US"/>
        </a:p>
      </dgm:t>
    </dgm:pt>
    <dgm:pt modelId="{D7C600ED-8ED8-474A-B606-86D098D5A7D0}">
      <dgm:prSet phldrT="[Text]"/>
      <dgm:spPr/>
      <dgm:t>
        <a:bodyPr/>
        <a:lstStyle/>
        <a:p>
          <a:r>
            <a:rPr lang="en-US" dirty="0" smtClean="0"/>
            <a:t>Public policy</a:t>
          </a:r>
          <a:endParaRPr lang="en-US" dirty="0"/>
        </a:p>
      </dgm:t>
    </dgm:pt>
    <dgm:pt modelId="{90437C13-F6EA-6449-AEA4-0DF995327276}" type="parTrans" cxnId="{8E8ECECA-666C-8442-97E4-342FB5F5BF3E}">
      <dgm:prSet/>
      <dgm:spPr/>
      <dgm:t>
        <a:bodyPr/>
        <a:lstStyle/>
        <a:p>
          <a:endParaRPr lang="en-US"/>
        </a:p>
      </dgm:t>
    </dgm:pt>
    <dgm:pt modelId="{DCE0805F-7612-8449-B8F2-9487403D4FEF}" type="sibTrans" cxnId="{8E8ECECA-666C-8442-97E4-342FB5F5BF3E}">
      <dgm:prSet/>
      <dgm:spPr/>
      <dgm:t>
        <a:bodyPr/>
        <a:lstStyle/>
        <a:p>
          <a:endParaRPr lang="en-US"/>
        </a:p>
      </dgm:t>
    </dgm:pt>
    <dgm:pt modelId="{E07D64DF-0EFC-A244-BA60-D9B9EBE93407}">
      <dgm:prSet/>
      <dgm:spPr/>
      <dgm:t>
        <a:bodyPr/>
        <a:lstStyle/>
        <a:p>
          <a:r>
            <a:rPr lang="en-US" dirty="0" smtClean="0"/>
            <a:t>BB evolution?</a:t>
          </a:r>
          <a:endParaRPr lang="en-US" dirty="0"/>
        </a:p>
      </dgm:t>
    </dgm:pt>
    <dgm:pt modelId="{4E9376D6-0231-4E49-9DEC-0E4EA7B882C6}" type="parTrans" cxnId="{5F91ADBA-08CF-414D-8711-13C736D88376}">
      <dgm:prSet/>
      <dgm:spPr/>
      <dgm:t>
        <a:bodyPr/>
        <a:lstStyle/>
        <a:p>
          <a:endParaRPr lang="en-US"/>
        </a:p>
      </dgm:t>
    </dgm:pt>
    <dgm:pt modelId="{C7E77BD1-C4EA-4647-9A6D-F2FB212B30FA}" type="sibTrans" cxnId="{5F91ADBA-08CF-414D-8711-13C736D88376}">
      <dgm:prSet/>
      <dgm:spPr/>
      <dgm:t>
        <a:bodyPr/>
        <a:lstStyle/>
        <a:p>
          <a:endParaRPr lang="en-US"/>
        </a:p>
      </dgm:t>
    </dgm:pt>
    <dgm:pt modelId="{77B3585D-205F-F940-AFF2-CBC48054261B}">
      <dgm:prSet/>
      <dgm:spPr/>
      <dgm:t>
        <a:bodyPr/>
        <a:lstStyle/>
        <a:p>
          <a:r>
            <a:rPr lang="en-US" dirty="0" smtClean="0"/>
            <a:t>Informed consumer choice</a:t>
          </a:r>
          <a:endParaRPr lang="en-US" dirty="0"/>
        </a:p>
      </dgm:t>
    </dgm:pt>
    <dgm:pt modelId="{2B1C2F9F-EE4E-1E45-B81C-B0320F630C83}" type="parTrans" cxnId="{48A55D2C-495E-AD4C-854F-D0D28D7F61EC}">
      <dgm:prSet/>
      <dgm:spPr/>
      <dgm:t>
        <a:bodyPr/>
        <a:lstStyle/>
        <a:p>
          <a:endParaRPr lang="en-US"/>
        </a:p>
      </dgm:t>
    </dgm:pt>
    <dgm:pt modelId="{8E4BAAF7-BA34-494C-831D-797E1DC2F189}" type="sibTrans" cxnId="{48A55D2C-495E-AD4C-854F-D0D28D7F61EC}">
      <dgm:prSet/>
      <dgm:spPr/>
      <dgm:t>
        <a:bodyPr/>
        <a:lstStyle/>
        <a:p>
          <a:endParaRPr lang="en-US"/>
        </a:p>
      </dgm:t>
    </dgm:pt>
    <dgm:pt modelId="{CC1CDB55-FE2B-084B-A687-36BD2AB71F12}">
      <dgm:prSet/>
      <dgm:spPr/>
      <dgm:t>
        <a:bodyPr/>
        <a:lstStyle/>
        <a:p>
          <a:r>
            <a:rPr lang="en-US" dirty="0" smtClean="0"/>
            <a:t>Universal service</a:t>
          </a:r>
          <a:endParaRPr lang="en-US" dirty="0"/>
        </a:p>
      </dgm:t>
    </dgm:pt>
    <dgm:pt modelId="{1A9E3C3A-D328-A240-9C08-3ACF2017B702}" type="parTrans" cxnId="{C7EAC4C1-D4C7-534B-8CE7-F018B1F862D7}">
      <dgm:prSet/>
      <dgm:spPr/>
      <dgm:t>
        <a:bodyPr/>
        <a:lstStyle/>
        <a:p>
          <a:endParaRPr lang="en-US"/>
        </a:p>
      </dgm:t>
    </dgm:pt>
    <dgm:pt modelId="{C9A376F5-F249-B245-8515-7F859B5E8743}" type="sibTrans" cxnId="{C7EAC4C1-D4C7-534B-8CE7-F018B1F862D7}">
      <dgm:prSet/>
      <dgm:spPr/>
      <dgm:t>
        <a:bodyPr/>
        <a:lstStyle/>
        <a:p>
          <a:endParaRPr lang="en-US"/>
        </a:p>
      </dgm:t>
    </dgm:pt>
    <dgm:pt modelId="{CF55EC55-2AF8-504E-9098-3E770C7B30DA}" type="pres">
      <dgm:prSet presAssocID="{56BEE583-EF97-6B4E-9F29-E1F2FF481D87}" presName="cycle" presStyleCnt="0">
        <dgm:presLayoutVars>
          <dgm:chMax val="1"/>
          <dgm:dir/>
          <dgm:animLvl val="ctr"/>
          <dgm:resizeHandles val="exact"/>
        </dgm:presLayoutVars>
      </dgm:prSet>
      <dgm:spPr/>
      <dgm:t>
        <a:bodyPr/>
        <a:lstStyle/>
        <a:p>
          <a:endParaRPr lang="en-US"/>
        </a:p>
      </dgm:t>
    </dgm:pt>
    <dgm:pt modelId="{0AC46E86-71F0-DC4D-BEAA-9C024A6C75D2}" type="pres">
      <dgm:prSet presAssocID="{56301A40-42BE-6A45-B947-37028EC1B186}" presName="centerShape" presStyleLbl="node0" presStyleIdx="0" presStyleCnt="1"/>
      <dgm:spPr/>
      <dgm:t>
        <a:bodyPr/>
        <a:lstStyle/>
        <a:p>
          <a:endParaRPr lang="en-US"/>
        </a:p>
      </dgm:t>
    </dgm:pt>
    <dgm:pt modelId="{BC3064D0-48D3-2648-A85D-EA9C4940046A}" type="pres">
      <dgm:prSet presAssocID="{3781D454-3367-804B-BDA9-B071EF2A115D}" presName="parTrans" presStyleLbl="bgSibTrans2D1" presStyleIdx="0" presStyleCnt="3"/>
      <dgm:spPr/>
      <dgm:t>
        <a:bodyPr/>
        <a:lstStyle/>
        <a:p>
          <a:endParaRPr lang="en-US"/>
        </a:p>
      </dgm:t>
    </dgm:pt>
    <dgm:pt modelId="{8E213133-556D-4244-8BC9-F20B979A8B31}" type="pres">
      <dgm:prSet presAssocID="{DD402B9D-6304-2446-AD0A-2E385A97E1E2}" presName="node" presStyleLbl="node1" presStyleIdx="0" presStyleCnt="3">
        <dgm:presLayoutVars>
          <dgm:bulletEnabled val="1"/>
        </dgm:presLayoutVars>
      </dgm:prSet>
      <dgm:spPr/>
      <dgm:t>
        <a:bodyPr/>
        <a:lstStyle/>
        <a:p>
          <a:endParaRPr lang="en-US"/>
        </a:p>
      </dgm:t>
    </dgm:pt>
    <dgm:pt modelId="{E46D8CD5-4893-4E49-A88F-3869BBCF7446}" type="pres">
      <dgm:prSet presAssocID="{5324C415-1100-554A-9827-5842B624BEDD}" presName="parTrans" presStyleLbl="bgSibTrans2D1" presStyleIdx="1" presStyleCnt="3"/>
      <dgm:spPr/>
      <dgm:t>
        <a:bodyPr/>
        <a:lstStyle/>
        <a:p>
          <a:endParaRPr lang="en-US"/>
        </a:p>
      </dgm:t>
    </dgm:pt>
    <dgm:pt modelId="{ED609504-756A-A84D-BFB7-14A9CD70A8E6}" type="pres">
      <dgm:prSet presAssocID="{B66ECC82-D19C-8247-9AEF-CD9CAC6FD0B1}" presName="node" presStyleLbl="node1" presStyleIdx="1" presStyleCnt="3">
        <dgm:presLayoutVars>
          <dgm:bulletEnabled val="1"/>
        </dgm:presLayoutVars>
      </dgm:prSet>
      <dgm:spPr/>
      <dgm:t>
        <a:bodyPr/>
        <a:lstStyle/>
        <a:p>
          <a:endParaRPr lang="en-US"/>
        </a:p>
      </dgm:t>
    </dgm:pt>
    <dgm:pt modelId="{F1153F0D-DF92-7B4D-8EDE-2CB5553116E8}" type="pres">
      <dgm:prSet presAssocID="{90437C13-F6EA-6449-AEA4-0DF995327276}" presName="parTrans" presStyleLbl="bgSibTrans2D1" presStyleIdx="2" presStyleCnt="3"/>
      <dgm:spPr/>
      <dgm:t>
        <a:bodyPr/>
        <a:lstStyle/>
        <a:p>
          <a:endParaRPr lang="en-US"/>
        </a:p>
      </dgm:t>
    </dgm:pt>
    <dgm:pt modelId="{7344D7A7-1298-AB49-9D45-6B38824F50D6}" type="pres">
      <dgm:prSet presAssocID="{D7C600ED-8ED8-474A-B606-86D098D5A7D0}" presName="node" presStyleLbl="node1" presStyleIdx="2" presStyleCnt="3">
        <dgm:presLayoutVars>
          <dgm:bulletEnabled val="1"/>
        </dgm:presLayoutVars>
      </dgm:prSet>
      <dgm:spPr/>
      <dgm:t>
        <a:bodyPr/>
        <a:lstStyle/>
        <a:p>
          <a:endParaRPr lang="en-US"/>
        </a:p>
      </dgm:t>
    </dgm:pt>
  </dgm:ptLst>
  <dgm:cxnLst>
    <dgm:cxn modelId="{F2578862-18CD-DB4E-911A-B486C09ECFF8}" type="presOf" srcId="{DD402B9D-6304-2446-AD0A-2E385A97E1E2}" destId="{8E213133-556D-4244-8BC9-F20B979A8B31}" srcOrd="0" destOrd="0" presId="urn:microsoft.com/office/officeart/2005/8/layout/radial4"/>
    <dgm:cxn modelId="{A14B7B4B-610A-6041-92E1-2F7896596DDA}" srcId="{56301A40-42BE-6A45-B947-37028EC1B186}" destId="{B66ECC82-D19C-8247-9AEF-CD9CAC6FD0B1}" srcOrd="1" destOrd="0" parTransId="{5324C415-1100-554A-9827-5842B624BEDD}" sibTransId="{DC7CB38F-B26D-D541-A88A-6B191FFB7ED2}"/>
    <dgm:cxn modelId="{01745694-2CC8-DA4D-AC70-EA52F50930A4}" type="presOf" srcId="{56BEE583-EF97-6B4E-9F29-E1F2FF481D87}" destId="{CF55EC55-2AF8-504E-9098-3E770C7B30DA}" srcOrd="0" destOrd="0" presId="urn:microsoft.com/office/officeart/2005/8/layout/radial4"/>
    <dgm:cxn modelId="{5F91ADBA-08CF-414D-8711-13C736D88376}" srcId="{D7C600ED-8ED8-474A-B606-86D098D5A7D0}" destId="{E07D64DF-0EFC-A244-BA60-D9B9EBE93407}" srcOrd="0" destOrd="0" parTransId="{4E9376D6-0231-4E49-9DEC-0E4EA7B882C6}" sibTransId="{C7E77BD1-C4EA-4647-9A6D-F2FB212B30FA}"/>
    <dgm:cxn modelId="{C7EAC4C1-D4C7-534B-8CE7-F018B1F862D7}" srcId="{D7C600ED-8ED8-474A-B606-86D098D5A7D0}" destId="{CC1CDB55-FE2B-084B-A687-36BD2AB71F12}" srcOrd="2" destOrd="0" parTransId="{1A9E3C3A-D328-A240-9C08-3ACF2017B702}" sibTransId="{C9A376F5-F249-B245-8515-7F859B5E8743}"/>
    <dgm:cxn modelId="{3ECB6E54-CAC8-4549-BC62-69AD11664DBE}" type="presOf" srcId="{3781D454-3367-804B-BDA9-B071EF2A115D}" destId="{BC3064D0-48D3-2648-A85D-EA9C4940046A}" srcOrd="0" destOrd="0" presId="urn:microsoft.com/office/officeart/2005/8/layout/radial4"/>
    <dgm:cxn modelId="{839DCECA-6F8F-E747-829E-62DEEE238542}" type="presOf" srcId="{B66ECC82-D19C-8247-9AEF-CD9CAC6FD0B1}" destId="{ED609504-756A-A84D-BFB7-14A9CD70A8E6}" srcOrd="0" destOrd="0" presId="urn:microsoft.com/office/officeart/2005/8/layout/radial4"/>
    <dgm:cxn modelId="{FA6D29F2-9AEE-FA4A-8F76-381927D7922B}" type="presOf" srcId="{D7C600ED-8ED8-474A-B606-86D098D5A7D0}" destId="{7344D7A7-1298-AB49-9D45-6B38824F50D6}" srcOrd="0" destOrd="0" presId="urn:microsoft.com/office/officeart/2005/8/layout/radial4"/>
    <dgm:cxn modelId="{7343B681-2106-A44B-9445-39C3C84AFA36}" srcId="{56BEE583-EF97-6B4E-9F29-E1F2FF481D87}" destId="{56301A40-42BE-6A45-B947-37028EC1B186}" srcOrd="0" destOrd="0" parTransId="{0F13B8A7-19D1-904F-9A22-CE4505DA5F5E}" sibTransId="{708D49B6-6EEF-7B43-BD6A-735EEE666A7B}"/>
    <dgm:cxn modelId="{5624E040-7F03-E642-A193-F2A0DA2B8387}" type="presOf" srcId="{90437C13-F6EA-6449-AEA4-0DF995327276}" destId="{F1153F0D-DF92-7B4D-8EDE-2CB5553116E8}" srcOrd="0" destOrd="0" presId="urn:microsoft.com/office/officeart/2005/8/layout/radial4"/>
    <dgm:cxn modelId="{48A55D2C-495E-AD4C-854F-D0D28D7F61EC}" srcId="{D7C600ED-8ED8-474A-B606-86D098D5A7D0}" destId="{77B3585D-205F-F940-AFF2-CBC48054261B}" srcOrd="1" destOrd="0" parTransId="{2B1C2F9F-EE4E-1E45-B81C-B0320F630C83}" sibTransId="{8E4BAAF7-BA34-494C-831D-797E1DC2F189}"/>
    <dgm:cxn modelId="{5F8CC642-7B27-3140-816D-CD87A278ACF4}" type="presOf" srcId="{E07D64DF-0EFC-A244-BA60-D9B9EBE93407}" destId="{7344D7A7-1298-AB49-9D45-6B38824F50D6}" srcOrd="0" destOrd="1" presId="urn:microsoft.com/office/officeart/2005/8/layout/radial4"/>
    <dgm:cxn modelId="{66484D17-5146-B84E-8305-9CF394919D09}" type="presOf" srcId="{5324C415-1100-554A-9827-5842B624BEDD}" destId="{E46D8CD5-4893-4E49-A88F-3869BBCF7446}" srcOrd="0" destOrd="0" presId="urn:microsoft.com/office/officeart/2005/8/layout/radial4"/>
    <dgm:cxn modelId="{4A6C06F4-8B4E-FC4D-80E6-0BD0CC48535A}" type="presOf" srcId="{CC1CDB55-FE2B-084B-A687-36BD2AB71F12}" destId="{7344D7A7-1298-AB49-9D45-6B38824F50D6}" srcOrd="0" destOrd="3" presId="urn:microsoft.com/office/officeart/2005/8/layout/radial4"/>
    <dgm:cxn modelId="{F536ABB5-EB3C-CD47-A972-0572F41830C0}" type="presOf" srcId="{77B3585D-205F-F940-AFF2-CBC48054261B}" destId="{7344D7A7-1298-AB49-9D45-6B38824F50D6}" srcOrd="0" destOrd="2" presId="urn:microsoft.com/office/officeart/2005/8/layout/radial4"/>
    <dgm:cxn modelId="{24BCE749-C918-1146-9C0F-7E83F7C94734}" type="presOf" srcId="{56301A40-42BE-6A45-B947-37028EC1B186}" destId="{0AC46E86-71F0-DC4D-BEAA-9C024A6C75D2}" srcOrd="0" destOrd="0" presId="urn:microsoft.com/office/officeart/2005/8/layout/radial4"/>
    <dgm:cxn modelId="{B4EAA3B0-B74D-7E4A-B588-BC9AE1FD76CC}" srcId="{56301A40-42BE-6A45-B947-37028EC1B186}" destId="{DD402B9D-6304-2446-AD0A-2E385A97E1E2}" srcOrd="0" destOrd="0" parTransId="{3781D454-3367-804B-BDA9-B071EF2A115D}" sibTransId="{87D0329A-FD93-9246-B300-404458471B96}"/>
    <dgm:cxn modelId="{8E8ECECA-666C-8442-97E4-342FB5F5BF3E}" srcId="{56301A40-42BE-6A45-B947-37028EC1B186}" destId="{D7C600ED-8ED8-474A-B606-86D098D5A7D0}" srcOrd="2" destOrd="0" parTransId="{90437C13-F6EA-6449-AEA4-0DF995327276}" sibTransId="{DCE0805F-7612-8449-B8F2-9487403D4FEF}"/>
    <dgm:cxn modelId="{4A11F354-4063-324B-A096-15DEE65C8B8D}" type="presParOf" srcId="{CF55EC55-2AF8-504E-9098-3E770C7B30DA}" destId="{0AC46E86-71F0-DC4D-BEAA-9C024A6C75D2}" srcOrd="0" destOrd="0" presId="urn:microsoft.com/office/officeart/2005/8/layout/radial4"/>
    <dgm:cxn modelId="{E5692454-DA2A-D54B-9C73-E4D4A1DE8436}" type="presParOf" srcId="{CF55EC55-2AF8-504E-9098-3E770C7B30DA}" destId="{BC3064D0-48D3-2648-A85D-EA9C4940046A}" srcOrd="1" destOrd="0" presId="urn:microsoft.com/office/officeart/2005/8/layout/radial4"/>
    <dgm:cxn modelId="{7FB06478-48C6-8244-8AF6-068171D66FAD}" type="presParOf" srcId="{CF55EC55-2AF8-504E-9098-3E770C7B30DA}" destId="{8E213133-556D-4244-8BC9-F20B979A8B31}" srcOrd="2" destOrd="0" presId="urn:microsoft.com/office/officeart/2005/8/layout/radial4"/>
    <dgm:cxn modelId="{CB6B94D7-89EE-A948-96C5-B67BD75A0701}" type="presParOf" srcId="{CF55EC55-2AF8-504E-9098-3E770C7B30DA}" destId="{E46D8CD5-4893-4E49-A88F-3869BBCF7446}" srcOrd="3" destOrd="0" presId="urn:microsoft.com/office/officeart/2005/8/layout/radial4"/>
    <dgm:cxn modelId="{1CF4C7C3-5C63-5342-B5C8-B57586CD5D3A}" type="presParOf" srcId="{CF55EC55-2AF8-504E-9098-3E770C7B30DA}" destId="{ED609504-756A-A84D-BFB7-14A9CD70A8E6}" srcOrd="4" destOrd="0" presId="urn:microsoft.com/office/officeart/2005/8/layout/radial4"/>
    <dgm:cxn modelId="{F2BE3CF9-DDF1-1448-AAC8-E066258F1E89}" type="presParOf" srcId="{CF55EC55-2AF8-504E-9098-3E770C7B30DA}" destId="{F1153F0D-DF92-7B4D-8EDE-2CB5553116E8}" srcOrd="5" destOrd="0" presId="urn:microsoft.com/office/officeart/2005/8/layout/radial4"/>
    <dgm:cxn modelId="{1A8BCE99-3656-5946-B6FA-DCB1E4C7268B}" type="presParOf" srcId="{CF55EC55-2AF8-504E-9098-3E770C7B30DA}" destId="{7344D7A7-1298-AB49-9D45-6B38824F50D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6E86-71F0-DC4D-BEAA-9C024A6C75D2}">
      <dsp:nvSpPr>
        <dsp:cNvPr id="0" name=""/>
        <dsp:cNvSpPr/>
      </dsp:nvSpPr>
      <dsp:spPr>
        <a:xfrm>
          <a:off x="2935240" y="2821167"/>
          <a:ext cx="2171274" cy="2171274"/>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Measurement infrastructure</a:t>
          </a:r>
          <a:endParaRPr lang="en-US" sz="2000" kern="1200" dirty="0">
            <a:solidFill>
              <a:srgbClr val="FF0000"/>
            </a:solidFill>
          </a:endParaRPr>
        </a:p>
      </dsp:txBody>
      <dsp:txXfrm>
        <a:off x="3253216" y="3139143"/>
        <a:ext cx="1535322" cy="1535322"/>
      </dsp:txXfrm>
    </dsp:sp>
    <dsp:sp modelId="{BC3064D0-48D3-2648-A85D-EA9C4940046A}">
      <dsp:nvSpPr>
        <dsp:cNvPr id="0" name=""/>
        <dsp:cNvSpPr/>
      </dsp:nvSpPr>
      <dsp:spPr>
        <a:xfrm rot="12900000">
          <a:off x="1326918" y="2371099"/>
          <a:ext cx="1885249" cy="618813"/>
        </a:xfrm>
        <a:prstGeom prst="leftArrow">
          <a:avLst>
            <a:gd name="adj1" fmla="val 60000"/>
            <a:gd name="adj2" fmla="val 5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8E213133-556D-4244-8BC9-F20B979A8B31}">
      <dsp:nvSpPr>
        <dsp:cNvPr id="0" name=""/>
        <dsp:cNvSpPr/>
      </dsp:nvSpPr>
      <dsp:spPr>
        <a:xfrm>
          <a:off x="466034" y="1314755"/>
          <a:ext cx="2062710" cy="1650168"/>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ISP diagnostics</a:t>
          </a:r>
        </a:p>
        <a:p>
          <a:pPr lvl="0" algn="ctr" defTabSz="977900">
            <a:lnSpc>
              <a:spcPct val="90000"/>
            </a:lnSpc>
            <a:spcBef>
              <a:spcPct val="0"/>
            </a:spcBef>
            <a:spcAft>
              <a:spcPct val="35000"/>
            </a:spcAft>
          </a:pPr>
          <a:r>
            <a:rPr lang="en-US" sz="1800" kern="1200" dirty="0" smtClean="0"/>
            <a:t>“my </a:t>
          </a:r>
          <a:r>
            <a:rPr lang="en-US" sz="1800" kern="1200" dirty="0" err="1" smtClean="0"/>
            <a:t>Interwebs</a:t>
          </a:r>
          <a:r>
            <a:rPr lang="en-US" sz="1800" kern="1200" dirty="0" smtClean="0"/>
            <a:t> are just beach balls”</a:t>
          </a:r>
          <a:endParaRPr lang="en-US" sz="1800" kern="1200" dirty="0"/>
        </a:p>
      </dsp:txBody>
      <dsp:txXfrm>
        <a:off x="514366" y="1363087"/>
        <a:ext cx="1966046" cy="1553504"/>
      </dsp:txXfrm>
    </dsp:sp>
    <dsp:sp modelId="{E46D8CD5-4893-4E49-A88F-3869BBCF7446}">
      <dsp:nvSpPr>
        <dsp:cNvPr id="0" name=""/>
        <dsp:cNvSpPr/>
      </dsp:nvSpPr>
      <dsp:spPr>
        <a:xfrm rot="16200000">
          <a:off x="3078253" y="1459412"/>
          <a:ext cx="1885249" cy="618813"/>
        </a:xfrm>
        <a:prstGeom prst="leftArrow">
          <a:avLst>
            <a:gd name="adj1" fmla="val 60000"/>
            <a:gd name="adj2" fmla="val 5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ED609504-756A-A84D-BFB7-14A9CD70A8E6}">
      <dsp:nvSpPr>
        <dsp:cNvPr id="0" name=""/>
        <dsp:cNvSpPr/>
      </dsp:nvSpPr>
      <dsp:spPr>
        <a:xfrm>
          <a:off x="2989522" y="1110"/>
          <a:ext cx="2062710" cy="1650168"/>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User diagnostics &amp; validation</a:t>
          </a:r>
        </a:p>
        <a:p>
          <a:pPr lvl="0" algn="ctr" defTabSz="889000">
            <a:lnSpc>
              <a:spcPct val="90000"/>
            </a:lnSpc>
            <a:spcBef>
              <a:spcPct val="0"/>
            </a:spcBef>
            <a:spcAft>
              <a:spcPct val="35000"/>
            </a:spcAft>
          </a:pPr>
          <a:r>
            <a:rPr lang="en-US" sz="1600" kern="1200" dirty="0" smtClean="0"/>
            <a:t>hard failures </a:t>
          </a:r>
          <a:r>
            <a:rPr lang="en-US" sz="1600" kern="1200" dirty="0" smtClean="0">
              <a:sym typeface="Wingdings"/>
            </a:rPr>
            <a:t> soft failures</a:t>
          </a:r>
          <a:endParaRPr lang="en-US" sz="1600" kern="1200" dirty="0"/>
        </a:p>
      </dsp:txBody>
      <dsp:txXfrm>
        <a:off x="3037854" y="49442"/>
        <a:ext cx="1966046" cy="1553504"/>
      </dsp:txXfrm>
    </dsp:sp>
    <dsp:sp modelId="{F1153F0D-DF92-7B4D-8EDE-2CB5553116E8}">
      <dsp:nvSpPr>
        <dsp:cNvPr id="0" name=""/>
        <dsp:cNvSpPr/>
      </dsp:nvSpPr>
      <dsp:spPr>
        <a:xfrm rot="19500000">
          <a:off x="4829588" y="2371099"/>
          <a:ext cx="1885249" cy="618813"/>
        </a:xfrm>
        <a:prstGeom prst="leftArrow">
          <a:avLst>
            <a:gd name="adj1" fmla="val 60000"/>
            <a:gd name="adj2" fmla="val 5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7344D7A7-1298-AB49-9D45-6B38824F50D6}">
      <dsp:nvSpPr>
        <dsp:cNvPr id="0" name=""/>
        <dsp:cNvSpPr/>
      </dsp:nvSpPr>
      <dsp:spPr>
        <a:xfrm>
          <a:off x="5513010" y="1314755"/>
          <a:ext cx="2062710" cy="1650168"/>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en-US" sz="2200" kern="1200" dirty="0" smtClean="0"/>
            <a:t>Public policy</a:t>
          </a:r>
          <a:endParaRPr lang="en-US" sz="2200" kern="1200" dirty="0"/>
        </a:p>
        <a:p>
          <a:pPr marL="171450" lvl="1" indent="-171450" algn="l" defTabSz="755650">
            <a:lnSpc>
              <a:spcPct val="90000"/>
            </a:lnSpc>
            <a:spcBef>
              <a:spcPct val="0"/>
            </a:spcBef>
            <a:spcAft>
              <a:spcPct val="15000"/>
            </a:spcAft>
            <a:buChar char="••"/>
          </a:pPr>
          <a:r>
            <a:rPr lang="en-US" sz="1700" kern="1200" dirty="0" smtClean="0"/>
            <a:t>BB evolution?</a:t>
          </a:r>
          <a:endParaRPr lang="en-US" sz="1700" kern="1200" dirty="0"/>
        </a:p>
        <a:p>
          <a:pPr marL="171450" lvl="1" indent="-171450" algn="l" defTabSz="755650">
            <a:lnSpc>
              <a:spcPct val="90000"/>
            </a:lnSpc>
            <a:spcBef>
              <a:spcPct val="0"/>
            </a:spcBef>
            <a:spcAft>
              <a:spcPct val="15000"/>
            </a:spcAft>
            <a:buChar char="••"/>
          </a:pPr>
          <a:r>
            <a:rPr lang="en-US" sz="1700" kern="1200" dirty="0" smtClean="0"/>
            <a:t>Informed consumer choice</a:t>
          </a:r>
          <a:endParaRPr lang="en-US" sz="1700" kern="1200" dirty="0"/>
        </a:p>
        <a:p>
          <a:pPr marL="171450" lvl="1" indent="-171450" algn="l" defTabSz="755650">
            <a:lnSpc>
              <a:spcPct val="90000"/>
            </a:lnSpc>
            <a:spcBef>
              <a:spcPct val="0"/>
            </a:spcBef>
            <a:spcAft>
              <a:spcPct val="15000"/>
            </a:spcAft>
            <a:buChar char="••"/>
          </a:pPr>
          <a:r>
            <a:rPr lang="en-US" sz="1700" kern="1200" dirty="0" smtClean="0"/>
            <a:t>Universal service</a:t>
          </a:r>
          <a:endParaRPr lang="en-US" sz="1700" kern="1200" dirty="0"/>
        </a:p>
      </dsp:txBody>
      <dsp:txXfrm>
        <a:off x="5561342" y="1363087"/>
        <a:ext cx="1966046" cy="15535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0.05698</cdr:x>
      <cdr:y>0.04146</cdr:y>
    </cdr:from>
    <cdr:to>
      <cdr:x>0.31798</cdr:x>
      <cdr:y>0.26458</cdr:y>
    </cdr:to>
    <cdr:sp macro="" textlink="">
      <cdr:nvSpPr>
        <cdr:cNvPr id="2" name="Cloud Callout 1"/>
        <cdr:cNvSpPr/>
      </cdr:nvSpPr>
      <cdr:spPr>
        <a:xfrm xmlns:a="http://schemas.openxmlformats.org/drawingml/2006/main">
          <a:off x="387650" y="192431"/>
          <a:ext cx="1775474" cy="1035635"/>
        </a:xfrm>
        <a:prstGeom xmlns:a="http://schemas.openxmlformats.org/drawingml/2006/main" prst="cloudCallout">
          <a:avLst>
            <a:gd name="adj1" fmla="val 71528"/>
            <a:gd name="adj2" fmla="val 34295"/>
          </a:avLst>
        </a:prstGeom>
        <a:solidFill xmlns:a="http://schemas.openxmlformats.org/drawingml/2006/main">
          <a:srgbClr val="CCFFCC"/>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dirty="0" smtClean="0">
              <a:solidFill>
                <a:schemeClr val="tx2">
                  <a:lumMod val="60000"/>
                  <a:lumOff val="40000"/>
                </a:schemeClr>
              </a:solidFill>
            </a:rPr>
            <a:t>may transition from copper to wireless?</a:t>
          </a:r>
          <a:endParaRPr lang="en-US" sz="1400" dirty="0">
            <a:solidFill>
              <a:schemeClr val="tx2">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E5A47-45A3-8D4E-A826-934C11EAE4C5}" type="datetimeFigureOut">
              <a:rPr lang="en-US" smtClean="0"/>
              <a:t>5/21/13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5F3EAC-A5F6-5D4D-B368-D712E5B8CA36}" type="slidenum">
              <a:rPr lang="en-US" smtClean="0"/>
              <a:t>‹#›</a:t>
            </a:fld>
            <a:endParaRPr lang="en-US"/>
          </a:p>
        </p:txBody>
      </p:sp>
    </p:spTree>
    <p:extLst>
      <p:ext uri="{BB962C8B-B14F-4D97-AF65-F5344CB8AC3E}">
        <p14:creationId xmlns:p14="http://schemas.microsoft.com/office/powerpoint/2010/main" val="60973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E59E9-FCC2-B443-9786-060171EF9444}" type="datetimeFigureOut">
              <a:rPr lang="en-US" smtClean="0"/>
              <a:t>5/21/13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B09D1-A943-1A42-BBF1-C5AED0531AA1}" type="slidenum">
              <a:rPr lang="en-US" smtClean="0"/>
              <a:t>‹#›</a:t>
            </a:fld>
            <a:endParaRPr lang="en-US"/>
          </a:p>
        </p:txBody>
      </p:sp>
    </p:spTree>
    <p:extLst>
      <p:ext uri="{BB962C8B-B14F-4D97-AF65-F5344CB8AC3E}">
        <p14:creationId xmlns:p14="http://schemas.microsoft.com/office/powerpoint/2010/main" val="1707273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transition.fcc.gov</a:t>
            </a:r>
            <a:r>
              <a:rPr lang="en-US" dirty="0" smtClean="0"/>
              <a:t>/</a:t>
            </a:r>
            <a:r>
              <a:rPr lang="en-US" dirty="0" err="1" smtClean="0"/>
              <a:t>Daily_Releases</a:t>
            </a:r>
            <a:r>
              <a:rPr lang="en-US" dirty="0" smtClean="0"/>
              <a:t>/</a:t>
            </a:r>
            <a:r>
              <a:rPr lang="en-US" dirty="0" err="1" smtClean="0"/>
              <a:t>Daily_Business</a:t>
            </a:r>
            <a:r>
              <a:rPr lang="en-US" dirty="0" smtClean="0"/>
              <a:t>/2013/db0510/DA-13-1016A1.pdf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4</a:t>
            </a:fld>
            <a:endParaRPr lang="en-US"/>
          </a:p>
        </p:txBody>
      </p:sp>
    </p:spTree>
    <p:extLst>
      <p:ext uri="{BB962C8B-B14F-4D97-AF65-F5344CB8AC3E}">
        <p14:creationId xmlns:p14="http://schemas.microsoft.com/office/powerpoint/2010/main" val="379897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http://</a:t>
            </a:r>
            <a:r>
              <a:rPr lang="en-US" baseline="0" dirty="0" err="1" smtClean="0"/>
              <a:t>www.ksapco.net</a:t>
            </a:r>
            <a:r>
              <a:rPr lang="en-US" baseline="0" dirty="0" smtClean="0"/>
              <a:t>/</a:t>
            </a:r>
            <a:r>
              <a:rPr lang="en-US" baseline="0" dirty="0" err="1" smtClean="0"/>
              <a:t>psaps</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35</a:t>
            </a:fld>
            <a:endParaRPr lang="en-US"/>
          </a:p>
        </p:txBody>
      </p:sp>
    </p:spTree>
    <p:extLst>
      <p:ext uri="{BB962C8B-B14F-4D97-AF65-F5344CB8AC3E}">
        <p14:creationId xmlns:p14="http://schemas.microsoft.com/office/powerpoint/2010/main" val="46852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40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commons.wikimedia.org</a:t>
            </a:r>
            <a:r>
              <a:rPr lang="en-US" dirty="0" smtClean="0"/>
              <a:t>/wiki/</a:t>
            </a:r>
            <a:r>
              <a:rPr lang="en-US" dirty="0" err="1" smtClean="0"/>
              <a:t>File:Homenet.svg</a:t>
            </a:r>
            <a:endParaRPr lang="en-US" dirty="0"/>
          </a:p>
        </p:txBody>
      </p:sp>
      <p:sp>
        <p:nvSpPr>
          <p:cNvPr id="4" name="Slide Number Placeholder 3"/>
          <p:cNvSpPr>
            <a:spLocks noGrp="1"/>
          </p:cNvSpPr>
          <p:nvPr>
            <p:ph type="sldNum" sz="quarter" idx="10"/>
          </p:nvPr>
        </p:nvSpPr>
        <p:spPr/>
        <p:txBody>
          <a:bodyPr/>
          <a:lstStyle/>
          <a:p>
            <a:fld id="{AD861A38-9FEB-4143-AE57-9A7779124A00}" type="slidenum">
              <a:rPr lang="en-US" smtClean="0"/>
              <a:t>43</a:t>
            </a:fld>
            <a:endParaRPr lang="en-US"/>
          </a:p>
        </p:txBody>
      </p:sp>
    </p:spTree>
    <p:extLst>
      <p:ext uri="{BB962C8B-B14F-4D97-AF65-F5344CB8AC3E}">
        <p14:creationId xmlns:p14="http://schemas.microsoft.com/office/powerpoint/2010/main" val="74253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A09A2-B223-4BFA-B6C3-9CD5C795D0B8}" type="slidenum">
              <a:rPr lang="en-US"/>
              <a:pPr/>
              <a:t>44</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45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BE642-68FE-4E14-8A76-2A96807FC04B}" type="slidenum">
              <a:rPr lang="en-US"/>
              <a:pPr/>
              <a:t>46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3D2DC-524D-4F4F-8646-4C3C047A5368}" type="slidenum">
              <a:rPr lang="en-US"/>
              <a:pPr/>
              <a:t>47</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67E11-C6A0-483F-A28B-75B604E4B54A}" type="slidenum">
              <a:rPr lang="en-US"/>
              <a:pPr/>
              <a:t>49</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10432-AEC6-4778-850F-22ABB36A4D08}" type="slidenum">
              <a:rPr lang="en-US"/>
              <a:pPr/>
              <a:t>50</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jsicapitaladvisors.com</a:t>
            </a:r>
            <a:r>
              <a:rPr lang="en-US" dirty="0" smtClean="0"/>
              <a:t>/the-</a:t>
            </a:r>
            <a:r>
              <a:rPr lang="en-US" dirty="0" err="1" smtClean="0"/>
              <a:t>ilec</a:t>
            </a:r>
            <a:r>
              <a:rPr lang="en-US" dirty="0" smtClean="0"/>
              <a:t>-advisor/2011/10/20/communications-industry-forecast-2011-2020-ilec-and-clec-acc.html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also </a:t>
            </a:r>
            <a:r>
              <a:rPr lang="en-US" sz="1200" dirty="0" smtClean="0"/>
              <a:t>NRRI Report 12-12, Oct. </a:t>
            </a:r>
            <a:r>
              <a:rPr lang="en-US" sz="1200" smtClean="0"/>
              <a:t>2012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11</a:t>
            </a:fld>
            <a:endParaRPr lang="en-US"/>
          </a:p>
        </p:txBody>
      </p:sp>
    </p:spTree>
    <p:extLst>
      <p:ext uri="{BB962C8B-B14F-4D97-AF65-F5344CB8AC3E}">
        <p14:creationId xmlns:p14="http://schemas.microsoft.com/office/powerpoint/2010/main" val="169887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findmyfacebookid.com</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16</a:t>
            </a:fld>
            <a:endParaRPr lang="en-US"/>
          </a:p>
        </p:txBody>
      </p:sp>
    </p:spTree>
    <p:extLst>
      <p:ext uri="{BB962C8B-B14F-4D97-AF65-F5344CB8AC3E}">
        <p14:creationId xmlns:p14="http://schemas.microsoft.com/office/powerpoint/2010/main" val="107243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www.nanpa.com</a:t>
            </a:r>
            <a:r>
              <a:rPr lang="en-US" dirty="0" smtClean="0"/>
              <a:t>/reports/faq.html#g1</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18</a:t>
            </a:fld>
            <a:endParaRPr lang="en-US"/>
          </a:p>
        </p:txBody>
      </p:sp>
    </p:spTree>
    <p:extLst>
      <p:ext uri="{BB962C8B-B14F-4D97-AF65-F5344CB8AC3E}">
        <p14:creationId xmlns:p14="http://schemas.microsoft.com/office/powerpoint/2010/main" val="174916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transition.fcc.gov</a:t>
            </a:r>
            <a:r>
              <a:rPr lang="en-US" dirty="0" smtClean="0"/>
              <a:t>/</a:t>
            </a:r>
            <a:r>
              <a:rPr lang="en-US" dirty="0" err="1" smtClean="0"/>
              <a:t>Daily_Releases</a:t>
            </a:r>
            <a:r>
              <a:rPr lang="en-US" dirty="0" smtClean="0"/>
              <a:t>/</a:t>
            </a:r>
            <a:r>
              <a:rPr lang="en-US" dirty="0" err="1" smtClean="0"/>
              <a:t>Daily_Business</a:t>
            </a:r>
            <a:r>
              <a:rPr lang="en-US" dirty="0" smtClean="0"/>
              <a:t>/2013/db0418/FCC-13-51A1.pdf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21</a:t>
            </a:fld>
            <a:endParaRPr lang="en-US"/>
          </a:p>
        </p:txBody>
      </p:sp>
    </p:spTree>
    <p:extLst>
      <p:ext uri="{BB962C8B-B14F-4D97-AF65-F5344CB8AC3E}">
        <p14:creationId xmlns:p14="http://schemas.microsoft.com/office/powerpoint/2010/main" val="311877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blog.neustar.biz</a:t>
            </a:r>
            <a:r>
              <a:rPr lang="en-US" dirty="0" smtClean="0"/>
              <a:t>/</a:t>
            </a:r>
            <a:r>
              <a:rPr lang="en-US" dirty="0" err="1" smtClean="0"/>
              <a:t>neustar</a:t>
            </a:r>
            <a:r>
              <a:rPr lang="en-US" dirty="0" smtClean="0"/>
              <a:t>-insights/telephone-numbers-are-for-people-not-machines/</a:t>
            </a:r>
          </a:p>
          <a:p>
            <a:r>
              <a:rPr lang="en-US" dirty="0" smtClean="0"/>
              <a:t>http://</a:t>
            </a:r>
            <a:r>
              <a:rPr lang="en-US" dirty="0" err="1" smtClean="0"/>
              <a:t>www.parking.org</a:t>
            </a:r>
            <a:r>
              <a:rPr lang="en-US" dirty="0" smtClean="0"/>
              <a:t>/media/overview-of-the-us-parking-</a:t>
            </a:r>
            <a:r>
              <a:rPr lang="en-US" dirty="0" err="1" smtClean="0"/>
              <a:t>industry.aspx</a:t>
            </a:r>
            <a:endParaRPr lang="en-US" dirty="0" smtClean="0"/>
          </a:p>
          <a:p>
            <a:r>
              <a:rPr lang="en-US" dirty="0" smtClean="0"/>
              <a:t>http://</a:t>
            </a:r>
            <a:r>
              <a:rPr lang="en-US" dirty="0" err="1" smtClean="0"/>
              <a:t>www.statisticbrain.com</a:t>
            </a:r>
            <a:r>
              <a:rPr lang="en-US" dirty="0" smtClean="0"/>
              <a:t>/e-reader-statistics/</a:t>
            </a:r>
          </a:p>
          <a:p>
            <a:r>
              <a:rPr lang="en-US" dirty="0" smtClean="0"/>
              <a:t>http://</a:t>
            </a:r>
            <a:r>
              <a:rPr lang="en-US" dirty="0" err="1" smtClean="0"/>
              <a:t>www.ite.org</a:t>
            </a:r>
            <a:r>
              <a:rPr lang="en-US" dirty="0" smtClean="0"/>
              <a:t>/</a:t>
            </a:r>
            <a:r>
              <a:rPr lang="en-US" dirty="0" err="1" smtClean="0"/>
              <a:t>reportcard</a:t>
            </a:r>
            <a:r>
              <a:rPr lang="en-US" dirty="0" smtClean="0"/>
              <a:t>/</a:t>
            </a:r>
            <a:r>
              <a:rPr lang="en-US" dirty="0" err="1" smtClean="0"/>
              <a:t>TechnicalReport.pdf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22</a:t>
            </a:fld>
            <a:endParaRPr lang="en-US"/>
          </a:p>
        </p:txBody>
      </p:sp>
    </p:spTree>
    <p:extLst>
      <p:ext uri="{BB962C8B-B14F-4D97-AF65-F5344CB8AC3E}">
        <p14:creationId xmlns:p14="http://schemas.microsoft.com/office/powerpoint/2010/main" val="74577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Manhattan</a:t>
            </a:r>
            <a:r>
              <a:rPr lang="en-US" baseline="0" dirty="0" smtClean="0"/>
              <a:t> purchase Peter Minuit</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24</a:t>
            </a:fld>
            <a:endParaRPr lang="en-US"/>
          </a:p>
        </p:txBody>
      </p:sp>
    </p:spTree>
    <p:extLst>
      <p:ext uri="{BB962C8B-B14F-4D97-AF65-F5344CB8AC3E}">
        <p14:creationId xmlns:p14="http://schemas.microsoft.com/office/powerpoint/2010/main" val="410267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www.cnamcallerid.com</a:t>
            </a:r>
            <a:endParaRPr lang="en-US" dirty="0" smtClean="0"/>
          </a:p>
          <a:p>
            <a:r>
              <a:rPr lang="en-US" dirty="0" smtClean="0"/>
              <a:t>https://</a:t>
            </a:r>
            <a:r>
              <a:rPr lang="en-US" dirty="0" err="1" smtClean="0"/>
              <a:t>www.opencnam.com</a:t>
            </a:r>
            <a:endParaRPr lang="en-US" dirty="0" smtClean="0"/>
          </a:p>
          <a:p>
            <a:r>
              <a:rPr lang="en-US" sz="1200" kern="1200" dirty="0" smtClean="0">
                <a:solidFill>
                  <a:schemeClr val="tx1"/>
                </a:solidFill>
                <a:latin typeface="+mn-lt"/>
                <a:ea typeface="+mn-ea"/>
                <a:cs typeface="+mn-cs"/>
              </a:rPr>
              <a:t>Truth in Caller ID Act of 2009</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30</a:t>
            </a:fld>
            <a:endParaRPr lang="en-US"/>
          </a:p>
        </p:txBody>
      </p:sp>
    </p:spTree>
    <p:extLst>
      <p:ext uri="{BB962C8B-B14F-4D97-AF65-F5344CB8AC3E}">
        <p14:creationId xmlns:p14="http://schemas.microsoft.com/office/powerpoint/2010/main" val="347499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www.cisco.com</a:t>
            </a:r>
            <a:r>
              <a:rPr lang="en-US" dirty="0" smtClean="0"/>
              <a:t>/en/US/prod/collateral/routers/ps9343/data_sheet_c78-491738.html</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33</a:t>
            </a:fld>
            <a:endParaRPr lang="en-US"/>
          </a:p>
        </p:txBody>
      </p:sp>
    </p:spTree>
    <p:extLst>
      <p:ext uri="{BB962C8B-B14F-4D97-AF65-F5344CB8AC3E}">
        <p14:creationId xmlns:p14="http://schemas.microsoft.com/office/powerpoint/2010/main" val="163780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C2B95A-6B46-BD45-92DE-12B86A318422}" type="datetime1">
              <a:rPr lang="en-US" smtClean="0"/>
              <a:t>5/21/13</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8E6B1-6CCA-1943-9CB2-020029CAB07D}" type="datetime1">
              <a:rPr lang="en-US" smtClean="0"/>
              <a:t>5/21/13</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18BD3F4-AF06-BD43-9286-69C012E2B837}" type="datetime1">
              <a:rPr lang="en-US" smtClean="0"/>
              <a:t>5/21/13</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0C665-C900-F74D-9D00-8F35A8F250A3}" type="datetime1">
              <a:rPr lang="en-US" smtClean="0"/>
              <a:t>5/21/13</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
        <p:nvSpPr>
          <p:cNvPr id="7" name="Title 6"/>
          <p:cNvSpPr>
            <a:spLocks noGrp="1"/>
          </p:cNvSpPr>
          <p:nvPr>
            <p:ph type="title"/>
          </p:nvPr>
        </p:nvSpPr>
        <p:spPr>
          <a:xfrm>
            <a:off x="457200" y="232506"/>
            <a:ext cx="8229600" cy="790464"/>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0C06F-2C28-134E-BEAF-ED1FCF52B525}" type="datetime1">
              <a:rPr lang="en-US" smtClean="0"/>
              <a:t>5/21/13</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BE42AE-204A-AC47-A00F-635D009AA3F8}" type="datetime1">
              <a:rPr lang="en-US" smtClean="0"/>
              <a:t>5/21/13</a:t>
            </a:fld>
            <a:endParaRPr lang="en-US"/>
          </a:p>
        </p:txBody>
      </p:sp>
      <p:sp>
        <p:nvSpPr>
          <p:cNvPr id="6" name="Footer Placeholder 5"/>
          <p:cNvSpPr>
            <a:spLocks noGrp="1"/>
          </p:cNvSpPr>
          <p:nvPr>
            <p:ph type="ftr" sz="quarter" idx="11"/>
          </p:nvPr>
        </p:nvSpPr>
        <p:spPr/>
        <p:txBody>
          <a:bodyPr/>
          <a:lstStyle/>
          <a:p>
            <a:r>
              <a:rPr lang="en-US" smtClean="0"/>
              <a:t>Neustar May 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5A039F-00CC-0046-B82D-1645D8FD6F36}" type="datetime1">
              <a:rPr lang="en-US" smtClean="0"/>
              <a:t>5/21/13</a:t>
            </a:fld>
            <a:endParaRPr lang="en-US"/>
          </a:p>
        </p:txBody>
      </p:sp>
      <p:sp>
        <p:nvSpPr>
          <p:cNvPr id="8" name="Footer Placeholder 7"/>
          <p:cNvSpPr>
            <a:spLocks noGrp="1"/>
          </p:cNvSpPr>
          <p:nvPr>
            <p:ph type="ftr" sz="quarter" idx="11"/>
          </p:nvPr>
        </p:nvSpPr>
        <p:spPr/>
        <p:txBody>
          <a:bodyPr/>
          <a:lstStyle/>
          <a:p>
            <a:r>
              <a:rPr lang="en-US" smtClean="0"/>
              <a:t>Neustar May 2013</a:t>
            </a:r>
            <a:endParaRPr lang="en-US"/>
          </a:p>
        </p:txBody>
      </p:sp>
      <p:sp>
        <p:nvSpPr>
          <p:cNvPr id="9" name="Slide Number Placeholder 8"/>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7B47A-A93B-0F4E-8136-F816D3F2CA0E}" type="datetime1">
              <a:rPr lang="en-US" smtClean="0"/>
              <a:t>5/21/13</a:t>
            </a:fld>
            <a:endParaRPr lang="en-US"/>
          </a:p>
        </p:txBody>
      </p:sp>
      <p:sp>
        <p:nvSpPr>
          <p:cNvPr id="4" name="Footer Placeholder 3"/>
          <p:cNvSpPr>
            <a:spLocks noGrp="1"/>
          </p:cNvSpPr>
          <p:nvPr>
            <p:ph type="ftr" sz="quarter" idx="11"/>
          </p:nvPr>
        </p:nvSpPr>
        <p:spPr/>
        <p:txBody>
          <a:bodyPr/>
          <a:lstStyle/>
          <a:p>
            <a:r>
              <a:rPr lang="en-US" smtClean="0"/>
              <a:t>Neustar May 2013</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8FD921E-2834-074B-A1B3-2B1864326E5B}" type="datetime1">
              <a:rPr lang="en-US" smtClean="0"/>
              <a:t>5/21/13</a:t>
            </a:fld>
            <a:endParaRPr lang="en-US"/>
          </a:p>
        </p:txBody>
      </p:sp>
      <p:sp>
        <p:nvSpPr>
          <p:cNvPr id="3" name="Footer Placeholder 2"/>
          <p:cNvSpPr>
            <a:spLocks noGrp="1"/>
          </p:cNvSpPr>
          <p:nvPr>
            <p:ph type="ftr" sz="quarter" idx="11"/>
          </p:nvPr>
        </p:nvSpPr>
        <p:spPr/>
        <p:txBody>
          <a:bodyPr/>
          <a:lstStyle/>
          <a:p>
            <a:r>
              <a:rPr lang="en-US" smtClean="0"/>
              <a:t>Neustar May 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9FD580-99BF-9E46-A7C8-6994AFFFA891}" type="datetime1">
              <a:rPr lang="en-US" smtClean="0"/>
              <a:t>5/21/13</a:t>
            </a:fld>
            <a:endParaRPr lang="en-US"/>
          </a:p>
        </p:txBody>
      </p:sp>
      <p:sp>
        <p:nvSpPr>
          <p:cNvPr id="6" name="Footer Placeholder 5"/>
          <p:cNvSpPr>
            <a:spLocks noGrp="1"/>
          </p:cNvSpPr>
          <p:nvPr>
            <p:ph type="ftr" sz="quarter" idx="11"/>
          </p:nvPr>
        </p:nvSpPr>
        <p:spPr/>
        <p:txBody>
          <a:bodyPr/>
          <a:lstStyle/>
          <a:p>
            <a:r>
              <a:rPr lang="en-US" smtClean="0"/>
              <a:t>Neustar May 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33494" y="259014"/>
            <a:ext cx="8110615" cy="731333"/>
          </a:xfrm>
        </p:spPr>
        <p:txBody>
          <a:bodyPr anchor="b">
            <a:noAutofit/>
          </a:bodyPr>
          <a:lstStyle>
            <a:lvl1pPr algn="ctr">
              <a:defRPr sz="4400" b="0">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036514" y="1222859"/>
            <a:ext cx="4650287" cy="4039006"/>
          </a:xfrm>
        </p:spPr>
        <p:txBody>
          <a:bodyPr>
            <a:normAutofit/>
          </a:bodyPr>
          <a:lstStyle>
            <a:lvl1pPr marL="457200" indent="-457200">
              <a:buClrTx/>
              <a:buFont typeface="Lucida Grande"/>
              <a:buChar char="−"/>
              <a:defRPr sz="2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58F378D-CA9E-1444-96BD-CABA30FDA3F2}" type="datetime1">
              <a:rPr lang="en-US" smtClean="0"/>
              <a:t>5/21/13</a:t>
            </a:fld>
            <a:endParaRPr lang="en-US"/>
          </a:p>
        </p:txBody>
      </p:sp>
      <p:sp>
        <p:nvSpPr>
          <p:cNvPr id="6" name="Footer Placeholder 5"/>
          <p:cNvSpPr>
            <a:spLocks noGrp="1"/>
          </p:cNvSpPr>
          <p:nvPr>
            <p:ph type="ftr" sz="quarter" idx="11"/>
          </p:nvPr>
        </p:nvSpPr>
        <p:spPr/>
        <p:txBody>
          <a:bodyPr/>
          <a:lstStyle/>
          <a:p>
            <a:r>
              <a:rPr lang="en-US" smtClean="0"/>
              <a:t>Neustar May 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3" name="Picture Placeholder 2"/>
          <p:cNvSpPr>
            <a:spLocks noGrp="1"/>
          </p:cNvSpPr>
          <p:nvPr>
            <p:ph type="pic" idx="1"/>
          </p:nvPr>
        </p:nvSpPr>
        <p:spPr>
          <a:xfrm>
            <a:off x="470354" y="1489185"/>
            <a:ext cx="3566160" cy="3437527"/>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7" name="Content Placeholder 16"/>
          <p:cNvSpPr>
            <a:spLocks noGrp="1"/>
          </p:cNvSpPr>
          <p:nvPr>
            <p:ph sz="quarter" idx="13"/>
          </p:nvPr>
        </p:nvSpPr>
        <p:spPr>
          <a:xfrm>
            <a:off x="470355" y="5764747"/>
            <a:ext cx="7587678" cy="914400"/>
          </a:xfrm>
        </p:spPr>
        <p:txBody>
          <a:bodyPr>
            <a:normAutofit/>
          </a:bodyPr>
          <a:lstStyle>
            <a:lvl1pPr marL="0" indent="0">
              <a:buNone/>
              <a:defRPr sz="2000">
                <a:solidFill>
                  <a:schemeClr val="tx1"/>
                </a:solidFill>
              </a:defRPr>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1572144"/>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997465"/>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6023"/>
            <a:ext cx="8229600" cy="6881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32FB8C3-D7B0-E14C-8972-747178E5A093}" type="datetime1">
              <a:rPr lang="en-US" smtClean="0"/>
              <a:t>5/21/13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Neustar May 2013</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C3118D-CD60-C448-AB88-7EFEB60ADC5A}" type="slidenum">
              <a:rPr lang="en-US" smtClean="0"/>
              <a:t>‹#›</a:t>
            </a:fld>
            <a:endParaRPr lang="en-US" dirty="0"/>
          </a:p>
        </p:txBody>
      </p:sp>
      <p:sp>
        <p:nvSpPr>
          <p:cNvPr id="3" name="Text Placeholder 2"/>
          <p:cNvSpPr>
            <a:spLocks noGrp="1"/>
          </p:cNvSpPr>
          <p:nvPr>
            <p:ph type="body" idx="1"/>
          </p:nvPr>
        </p:nvSpPr>
        <p:spPr>
          <a:xfrm>
            <a:off x="457200" y="1800744"/>
            <a:ext cx="8229599" cy="4325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8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charset="2"/>
        <a:buChar char="−"/>
        <a:defRPr sz="26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alice@smith.name" TargetMode="External"/><Relationship Id="rId4" Type="http://schemas.openxmlformats.org/officeDocument/2006/relationships/hyperlink" Target="mailto:alice@gmail.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microsoft.com/office/2007/relationships/hdphoto" Target="../media/hdphoto1.wdp"/><Relationship Id="rId9" Type="http://schemas.openxmlformats.org/officeDocument/2006/relationships/image" Target="../media/image25.png"/><Relationship Id="rId10" Type="http://schemas.openxmlformats.org/officeDocument/2006/relationships/image" Target="../media/image26.jpg"/><Relationship Id="rId11"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3.png"/><Relationship Id="rId8"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png"/><Relationship Id="rId5" Type="http://schemas.openxmlformats.org/officeDocument/2006/relationships/image" Target="../media/image57.wmf"/><Relationship Id="rId6" Type="http://schemas.openxmlformats.org/officeDocument/2006/relationships/image" Target="../media/image58.wmf"/><Relationship Id="rId7"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fcc.gov/measuring-broadband-americ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3252"/>
            <a:ext cx="7772400" cy="1780108"/>
          </a:xfrm>
        </p:spPr>
        <p:txBody>
          <a:bodyPr>
            <a:normAutofit/>
          </a:bodyPr>
          <a:lstStyle/>
          <a:p>
            <a:r>
              <a:rPr lang="en-US" dirty="0" smtClean="0"/>
              <a:t>Transitioning the PSTN to IP</a:t>
            </a:r>
            <a:endParaRPr lang="en-US" dirty="0"/>
          </a:p>
        </p:txBody>
      </p:sp>
      <p:sp>
        <p:nvSpPr>
          <p:cNvPr id="3" name="Subtitle 2"/>
          <p:cNvSpPr>
            <a:spLocks noGrp="1"/>
          </p:cNvSpPr>
          <p:nvPr>
            <p:ph type="subTitle" idx="1"/>
          </p:nvPr>
        </p:nvSpPr>
        <p:spPr>
          <a:xfrm>
            <a:off x="539452" y="3556001"/>
            <a:ext cx="7467597" cy="1473200"/>
          </a:xfrm>
        </p:spPr>
        <p:txBody>
          <a:bodyPr>
            <a:noAutofit/>
          </a:bodyPr>
          <a:lstStyle/>
          <a:p>
            <a:pPr marL="2286000" lvl="4" indent="-457200" algn="r" eaLnBrk="0" hangingPunct="0">
              <a:spcBef>
                <a:spcPts val="0"/>
              </a:spcBef>
            </a:pPr>
            <a:endParaRPr lang="en-US" altLang="ja-JP" sz="1800" dirty="0">
              <a:solidFill>
                <a:schemeClr val="bg1"/>
              </a:solidFill>
              <a:ea typeface="ＭＳ Ｐゴシック" charset="-128"/>
              <a:cs typeface="ＭＳ Ｐゴシック" charset="-128"/>
            </a:endParaRPr>
          </a:p>
          <a:p>
            <a:pPr marL="2286000" lvl="4" indent="-457200" algn="r" eaLnBrk="0" hangingPunct="0">
              <a:spcBef>
                <a:spcPts val="0"/>
              </a:spcBef>
            </a:pPr>
            <a:r>
              <a:rPr lang="en-US" altLang="ja-JP" sz="1800" dirty="0" smtClean="0">
                <a:solidFill>
                  <a:schemeClr val="bg1"/>
                </a:solidFill>
                <a:ea typeface="ＭＳ Ｐゴシック" charset="-128"/>
                <a:cs typeface="ＭＳ Ｐゴシック" charset="-128"/>
              </a:rPr>
              <a:t>Henning Schulzrinne </a:t>
            </a:r>
            <a:r>
              <a:rPr lang="en-US" dirty="0" smtClean="0"/>
              <a:t> </a:t>
            </a:r>
          </a:p>
        </p:txBody>
      </p:sp>
      <p:sp>
        <p:nvSpPr>
          <p:cNvPr id="4" name="Footer Placeholder 3"/>
          <p:cNvSpPr>
            <a:spLocks noGrp="1"/>
          </p:cNvSpPr>
          <p:nvPr>
            <p:ph type="ftr" sz="quarter" idx="11"/>
          </p:nvPr>
        </p:nvSpPr>
        <p:spPr/>
        <p:txBody>
          <a:bodyPr/>
          <a:lstStyle/>
          <a:p>
            <a:r>
              <a:rPr lang="en-US" smtClean="0"/>
              <a:t>Neustar May 2013</a:t>
            </a:r>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1</a:t>
            </a:fld>
            <a:endParaRPr lang="en-US"/>
          </a:p>
        </p:txBody>
      </p:sp>
    </p:spTree>
    <p:extLst>
      <p:ext uri="{BB962C8B-B14F-4D97-AF65-F5344CB8AC3E}">
        <p14:creationId xmlns:p14="http://schemas.microsoft.com/office/powerpoint/2010/main" val="2923967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Neustar May 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10</a:t>
            </a:fld>
            <a:endParaRPr lang="en-US"/>
          </a:p>
        </p:txBody>
      </p:sp>
      <p:sp>
        <p:nvSpPr>
          <p:cNvPr id="5" name="Title 4"/>
          <p:cNvSpPr>
            <a:spLocks noGrp="1"/>
          </p:cNvSpPr>
          <p:nvPr>
            <p:ph type="title"/>
          </p:nvPr>
        </p:nvSpPr>
        <p:spPr/>
        <p:txBody>
          <a:bodyPr/>
          <a:lstStyle/>
          <a:p>
            <a:r>
              <a:rPr lang="en-US" dirty="0" smtClean="0"/>
              <a:t>Access transitions (US)</a:t>
            </a:r>
            <a:endParaRPr lang="en-US" dirty="0"/>
          </a:p>
        </p:txBody>
      </p:sp>
      <p:graphicFrame>
        <p:nvGraphicFramePr>
          <p:cNvPr id="6" name="Chart 5"/>
          <p:cNvGraphicFramePr/>
          <p:nvPr>
            <p:extLst>
              <p:ext uri="{D42A27DB-BD31-4B8C-83A1-F6EECF244321}">
                <p14:modId xmlns:p14="http://schemas.microsoft.com/office/powerpoint/2010/main" val="562337955"/>
              </p:ext>
            </p:extLst>
          </p:nvPr>
        </p:nvGraphicFramePr>
        <p:xfrm>
          <a:off x="193639" y="1373351"/>
          <a:ext cx="5687620" cy="464154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82621" y="3472062"/>
            <a:ext cx="63821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fiber</a:t>
            </a:r>
            <a:endParaRPr lang="en-US" dirty="0"/>
          </a:p>
        </p:txBody>
      </p:sp>
      <p:sp>
        <p:nvSpPr>
          <p:cNvPr id="9" name="TextBox 8"/>
          <p:cNvSpPr txBox="1"/>
          <p:nvPr/>
        </p:nvSpPr>
        <p:spPr>
          <a:xfrm>
            <a:off x="7249853" y="2564430"/>
            <a:ext cx="45100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4G</a:t>
            </a:r>
            <a:endParaRPr lang="en-US" dirty="0"/>
          </a:p>
        </p:txBody>
      </p:sp>
      <p:sp>
        <p:nvSpPr>
          <p:cNvPr id="10" name="TextBox 9"/>
          <p:cNvSpPr txBox="1"/>
          <p:nvPr/>
        </p:nvSpPr>
        <p:spPr>
          <a:xfrm>
            <a:off x="7249853" y="3841394"/>
            <a:ext cx="874684"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copper</a:t>
            </a:r>
            <a:endParaRPr lang="en-US" dirty="0"/>
          </a:p>
        </p:txBody>
      </p:sp>
      <p:sp>
        <p:nvSpPr>
          <p:cNvPr id="11" name="TextBox 10"/>
          <p:cNvSpPr txBox="1"/>
          <p:nvPr/>
        </p:nvSpPr>
        <p:spPr>
          <a:xfrm>
            <a:off x="7249853" y="4479875"/>
            <a:ext cx="64745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coax</a:t>
            </a:r>
            <a:endParaRPr lang="en-US" dirty="0"/>
          </a:p>
        </p:txBody>
      </p:sp>
      <p:sp>
        <p:nvSpPr>
          <p:cNvPr id="12" name="TextBox 11"/>
          <p:cNvSpPr txBox="1"/>
          <p:nvPr/>
        </p:nvSpPr>
        <p:spPr>
          <a:xfrm>
            <a:off x="7249853" y="3020101"/>
            <a:ext cx="122634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unlicensed</a:t>
            </a:r>
          </a:p>
          <a:p>
            <a:r>
              <a:rPr lang="en-US" dirty="0" smtClean="0"/>
              <a:t>wireless</a:t>
            </a:r>
            <a:endParaRPr lang="en-US" dirty="0"/>
          </a:p>
        </p:txBody>
      </p:sp>
      <p:cxnSp>
        <p:nvCxnSpPr>
          <p:cNvPr id="14" name="Straight Arrow Connector 13"/>
          <p:cNvCxnSpPr>
            <a:stCxn id="8" idx="3"/>
            <a:endCxn id="9" idx="1"/>
          </p:cNvCxnSpPr>
          <p:nvPr/>
        </p:nvCxnSpPr>
        <p:spPr>
          <a:xfrm flipV="1">
            <a:off x="6420837" y="2749096"/>
            <a:ext cx="829016" cy="907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a:endCxn id="11" idx="1"/>
          </p:cNvCxnSpPr>
          <p:nvPr/>
        </p:nvCxnSpPr>
        <p:spPr>
          <a:xfrm>
            <a:off x="6420837" y="3656728"/>
            <a:ext cx="829016" cy="1007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3"/>
            <a:endCxn id="12" idx="1"/>
          </p:cNvCxnSpPr>
          <p:nvPr/>
        </p:nvCxnSpPr>
        <p:spPr>
          <a:xfrm flipV="1">
            <a:off x="6420837" y="3343267"/>
            <a:ext cx="829016" cy="3134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3"/>
            <a:endCxn id="10" idx="1"/>
          </p:cNvCxnSpPr>
          <p:nvPr/>
        </p:nvCxnSpPr>
        <p:spPr>
          <a:xfrm>
            <a:off x="6420837" y="3656728"/>
            <a:ext cx="829016" cy="369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682738" y="3302785"/>
            <a:ext cx="441146" cy="707886"/>
          </a:xfrm>
          <a:prstGeom prst="rect">
            <a:avLst/>
          </a:prstGeom>
        </p:spPr>
        <p:txBody>
          <a:bodyPr wrap="none">
            <a:spAutoFit/>
          </a:bodyPr>
          <a:lstStyle/>
          <a:p>
            <a:r>
              <a:rPr lang="en-US" sz="4000" dirty="0"/>
              <a:t>⊕</a:t>
            </a:r>
          </a:p>
        </p:txBody>
      </p:sp>
      <p:sp>
        <p:nvSpPr>
          <p:cNvPr id="25" name="TextBox 24"/>
          <p:cNvSpPr txBox="1"/>
          <p:nvPr/>
        </p:nvSpPr>
        <p:spPr>
          <a:xfrm>
            <a:off x="5683983" y="1898664"/>
            <a:ext cx="2139415" cy="369332"/>
          </a:xfrm>
          <a:prstGeom prst="rect">
            <a:avLst/>
          </a:prstGeom>
          <a:noFill/>
        </p:spPr>
        <p:txBody>
          <a:bodyPr wrap="none" rtlCol="0">
            <a:spAutoFit/>
          </a:bodyPr>
          <a:lstStyle/>
          <a:p>
            <a:r>
              <a:rPr lang="en-US" dirty="0" smtClean="0"/>
              <a:t>networks go hybrid:</a:t>
            </a:r>
            <a:endParaRPr lang="en-US" dirty="0"/>
          </a:p>
        </p:txBody>
      </p:sp>
      <p:sp>
        <p:nvSpPr>
          <p:cNvPr id="27" name="TextBox 26"/>
          <p:cNvSpPr txBox="1"/>
          <p:nvPr/>
        </p:nvSpPr>
        <p:spPr>
          <a:xfrm>
            <a:off x="7244153" y="5276807"/>
            <a:ext cx="1699817" cy="369332"/>
          </a:xfrm>
          <a:prstGeom prst="rect">
            <a:avLst/>
          </a:prstGeom>
          <a:noFill/>
        </p:spPr>
        <p:txBody>
          <a:bodyPr wrap="none" rtlCol="0">
            <a:spAutoFit/>
          </a:bodyPr>
          <a:lstStyle/>
          <a:p>
            <a:r>
              <a:rPr lang="en-US" i="1" dirty="0" smtClean="0"/>
              <a:t>last 500-3000 </a:t>
            </a:r>
            <a:r>
              <a:rPr lang="en-US" i="1" dirty="0" err="1" smtClean="0"/>
              <a:t>ft</a:t>
            </a:r>
            <a:endParaRPr lang="en-US" i="1" dirty="0"/>
          </a:p>
        </p:txBody>
      </p:sp>
    </p:spTree>
    <p:extLst>
      <p:ext uri="{BB962C8B-B14F-4D97-AF65-F5344CB8AC3E}">
        <p14:creationId xmlns:p14="http://schemas.microsoft.com/office/powerpoint/2010/main" val="3574570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11</a:t>
            </a:fld>
            <a:endParaRPr lang="en-US"/>
          </a:p>
        </p:txBody>
      </p:sp>
      <p:sp>
        <p:nvSpPr>
          <p:cNvPr id="4" name="Title 3"/>
          <p:cNvSpPr>
            <a:spLocks noGrp="1"/>
          </p:cNvSpPr>
          <p:nvPr>
            <p:ph type="title"/>
          </p:nvPr>
        </p:nvSpPr>
        <p:spPr/>
        <p:txBody>
          <a:bodyPr>
            <a:noAutofit/>
          </a:bodyPr>
          <a:lstStyle/>
          <a:p>
            <a:r>
              <a:rPr lang="en-US" sz="3200" dirty="0" smtClean="0"/>
              <a:t>Lines are disappearing, but maintenance costs are constant</a:t>
            </a:r>
            <a:endParaRPr lang="en-US" sz="3200" dirty="0"/>
          </a:p>
        </p:txBody>
      </p:sp>
      <p:sp>
        <p:nvSpPr>
          <p:cNvPr id="7" name="TextBox 6"/>
          <p:cNvSpPr txBox="1"/>
          <p:nvPr/>
        </p:nvSpPr>
        <p:spPr>
          <a:xfrm>
            <a:off x="1974485" y="5118651"/>
            <a:ext cx="66763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$2.72</a:t>
            </a:r>
            <a:endParaRPr lang="en-US" dirty="0"/>
          </a:p>
        </p:txBody>
      </p:sp>
      <p:sp>
        <p:nvSpPr>
          <p:cNvPr id="8" name="TextBox 7"/>
          <p:cNvSpPr txBox="1"/>
          <p:nvPr/>
        </p:nvSpPr>
        <p:spPr>
          <a:xfrm>
            <a:off x="117402" y="4887709"/>
            <a:ext cx="1778965"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per-line monthly </a:t>
            </a:r>
          </a:p>
          <a:p>
            <a:r>
              <a:rPr lang="en-US" dirty="0" smtClean="0"/>
              <a:t>maintenance</a:t>
            </a:r>
          </a:p>
          <a:p>
            <a:r>
              <a:rPr lang="en-US" dirty="0" smtClean="0"/>
              <a:t>cost</a:t>
            </a:r>
            <a:endParaRPr lang="en-US" dirty="0"/>
          </a:p>
        </p:txBody>
      </p:sp>
      <p:sp>
        <p:nvSpPr>
          <p:cNvPr id="9" name="TextBox 8"/>
          <p:cNvSpPr txBox="1"/>
          <p:nvPr/>
        </p:nvSpPr>
        <p:spPr>
          <a:xfrm>
            <a:off x="7264813" y="5109972"/>
            <a:ext cx="75757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rgbClr val="FF0000"/>
                </a:solidFill>
              </a:rPr>
              <a:t>$17.57</a:t>
            </a:r>
            <a:endParaRPr lang="en-US" dirty="0">
              <a:solidFill>
                <a:srgbClr val="FF0000"/>
              </a:solidFill>
            </a:endParaRPr>
          </a:p>
        </p:txBody>
      </p:sp>
      <p:sp>
        <p:nvSpPr>
          <p:cNvPr id="10" name="Cloud 9"/>
          <p:cNvSpPr/>
          <p:nvPr/>
        </p:nvSpPr>
        <p:spPr>
          <a:xfrm>
            <a:off x="2642118" y="5933550"/>
            <a:ext cx="3223213" cy="80705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voice revenue/line: $50</a:t>
            </a:r>
            <a:endParaRPr lang="en-US" dirty="0"/>
          </a:p>
        </p:txBody>
      </p:sp>
      <p:sp>
        <p:nvSpPr>
          <p:cNvPr id="2" name="TextBox 1"/>
          <p:cNvSpPr txBox="1"/>
          <p:nvPr/>
        </p:nvSpPr>
        <p:spPr>
          <a:xfrm>
            <a:off x="7264814" y="6131687"/>
            <a:ext cx="458667" cy="369332"/>
          </a:xfrm>
          <a:prstGeom prst="rect">
            <a:avLst/>
          </a:prstGeom>
          <a:noFill/>
        </p:spPr>
        <p:txBody>
          <a:bodyPr wrap="none" rtlCol="0">
            <a:spAutoFit/>
          </a:bodyPr>
          <a:lstStyle/>
          <a:p>
            <a:r>
              <a:rPr lang="en-US" dirty="0" smtClean="0"/>
              <a:t>dis</a:t>
            </a:r>
            <a:endParaRPr lang="en-US" dirty="0"/>
          </a:p>
        </p:txBody>
      </p:sp>
      <p:sp>
        <p:nvSpPr>
          <p:cNvPr id="11" name="TextBox 10"/>
          <p:cNvSpPr txBox="1"/>
          <p:nvPr/>
        </p:nvSpPr>
        <p:spPr>
          <a:xfrm>
            <a:off x="117402" y="2131491"/>
            <a:ext cx="1315722" cy="646331"/>
          </a:xfrm>
          <a:prstGeom prst="rect">
            <a:avLst/>
          </a:prstGeom>
          <a:noFill/>
        </p:spPr>
        <p:txBody>
          <a:bodyPr wrap="none" rtlCol="0">
            <a:spAutoFit/>
          </a:bodyPr>
          <a:lstStyle/>
          <a:p>
            <a:r>
              <a:rPr lang="en-US" dirty="0" smtClean="0"/>
              <a:t>voice only</a:t>
            </a:r>
          </a:p>
          <a:p>
            <a:r>
              <a:rPr lang="en-US" dirty="0" smtClean="0"/>
              <a:t>(DSL: 20 M)</a:t>
            </a:r>
            <a:endParaRPr lang="en-US" dirty="0"/>
          </a:p>
        </p:txBody>
      </p:sp>
      <p:graphicFrame>
        <p:nvGraphicFramePr>
          <p:cNvPr id="12" name="Chart 11"/>
          <p:cNvGraphicFramePr/>
          <p:nvPr>
            <p:extLst>
              <p:ext uri="{D42A27DB-BD31-4B8C-83A1-F6EECF244321}">
                <p14:modId xmlns:p14="http://schemas.microsoft.com/office/powerpoint/2010/main" val="1147537846"/>
              </p:ext>
            </p:extLst>
          </p:nvPr>
        </p:nvGraphicFramePr>
        <p:xfrm>
          <a:off x="1811608" y="1397000"/>
          <a:ext cx="6032636" cy="33540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152914" y="1601270"/>
            <a:ext cx="3439263"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JSI Capital Advisors </a:t>
            </a:r>
            <a:r>
              <a:rPr lang="en-US" sz="2000" b="1" dirty="0" smtClean="0"/>
              <a:t>projection</a:t>
            </a:r>
            <a:endParaRPr lang="en-US" sz="2000" b="1" dirty="0"/>
          </a:p>
        </p:txBody>
      </p:sp>
      <p:sp>
        <p:nvSpPr>
          <p:cNvPr id="5" name="Footer Placeholder 4"/>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8022912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Switches are ageing</a:t>
            </a:r>
            <a:endParaRPr lang="en-US" dirty="0"/>
          </a:p>
        </p:txBody>
      </p:sp>
      <p:pic>
        <p:nvPicPr>
          <p:cNvPr id="5" name="Picture 4" descr="dms1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07" y="1462043"/>
            <a:ext cx="3451781" cy="4595567"/>
          </a:xfrm>
          <a:prstGeom prst="rect">
            <a:avLst/>
          </a:prstGeom>
        </p:spPr>
      </p:pic>
      <p:sp>
        <p:nvSpPr>
          <p:cNvPr id="6" name="TextBox 5"/>
          <p:cNvSpPr txBox="1"/>
          <p:nvPr/>
        </p:nvSpPr>
        <p:spPr>
          <a:xfrm>
            <a:off x="5496539" y="2305119"/>
            <a:ext cx="1259401" cy="646331"/>
          </a:xfrm>
          <a:prstGeom prst="rect">
            <a:avLst/>
          </a:prstGeom>
          <a:noFill/>
        </p:spPr>
        <p:txBody>
          <a:bodyPr wrap="square" rtlCol="0">
            <a:spAutoFit/>
          </a:bodyPr>
          <a:lstStyle/>
          <a:p>
            <a:r>
              <a:rPr lang="en-US" sz="3600" dirty="0" smtClean="0"/>
              <a:t>1979</a:t>
            </a:r>
            <a:endParaRPr lang="en-US" sz="3600" dirty="0"/>
          </a:p>
        </p:txBody>
      </p:sp>
      <p:sp>
        <p:nvSpPr>
          <p:cNvPr id="7" name="TextBox 6"/>
          <p:cNvSpPr txBox="1"/>
          <p:nvPr/>
        </p:nvSpPr>
        <p:spPr>
          <a:xfrm>
            <a:off x="1237007" y="6096754"/>
            <a:ext cx="1711000" cy="369332"/>
          </a:xfrm>
          <a:prstGeom prst="rect">
            <a:avLst/>
          </a:prstGeom>
          <a:noFill/>
        </p:spPr>
        <p:txBody>
          <a:bodyPr wrap="none" rtlCol="0">
            <a:spAutoFit/>
          </a:bodyPr>
          <a:lstStyle/>
          <a:p>
            <a:r>
              <a:rPr lang="en-US" dirty="0" smtClean="0"/>
              <a:t>Nortel DMS-100</a:t>
            </a:r>
            <a:endParaRPr lang="en-US" dirty="0"/>
          </a:p>
        </p:txBody>
      </p:sp>
      <p:sp>
        <p:nvSpPr>
          <p:cNvPr id="8" name="TextBox 7"/>
          <p:cNvSpPr txBox="1"/>
          <p:nvPr/>
        </p:nvSpPr>
        <p:spPr>
          <a:xfrm>
            <a:off x="0" y="6607062"/>
            <a:ext cx="2713008" cy="261610"/>
          </a:xfrm>
          <a:prstGeom prst="rect">
            <a:avLst/>
          </a:prstGeom>
          <a:noFill/>
        </p:spPr>
        <p:txBody>
          <a:bodyPr wrap="none" rtlCol="0">
            <a:spAutoFit/>
          </a:bodyPr>
          <a:lstStyle/>
          <a:p>
            <a:r>
              <a:rPr lang="en-US" sz="1100" dirty="0"/>
              <a:t>http://</a:t>
            </a:r>
            <a:r>
              <a:rPr lang="en-US" sz="1100" dirty="0" err="1"/>
              <a:t>www.phworld.org</a:t>
            </a:r>
            <a:r>
              <a:rPr lang="en-US" sz="1100" dirty="0"/>
              <a:t>/switch/</a:t>
            </a:r>
            <a:r>
              <a:rPr lang="en-US" sz="1100" dirty="0" err="1"/>
              <a:t>ntess.htm</a:t>
            </a:r>
            <a:endParaRPr lang="en-US" sz="1100" dirty="0"/>
          </a:p>
        </p:txBody>
      </p:sp>
      <p:pic>
        <p:nvPicPr>
          <p:cNvPr id="9" name="Picture 8" descr="nt6x.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914" y="3393650"/>
            <a:ext cx="3208054" cy="2482540"/>
          </a:xfrm>
          <a:prstGeom prst="rect">
            <a:avLst/>
          </a:prstGeom>
        </p:spPr>
      </p:pic>
      <p:sp>
        <p:nvSpPr>
          <p:cNvPr id="2" name="Footer Placeholder 1"/>
          <p:cNvSpPr>
            <a:spLocks noGrp="1"/>
          </p:cNvSpPr>
          <p:nvPr>
            <p:ph type="ftr" sz="quarter" idx="11"/>
          </p:nvPr>
        </p:nvSpPr>
        <p:spPr/>
        <p:txBody>
          <a:bodyPr/>
          <a:lstStyle/>
          <a:p>
            <a:r>
              <a:rPr lang="en-US" smtClean="0"/>
              <a:t>Neustar May 2013</a:t>
            </a:r>
            <a:endParaRPr lang="en-US"/>
          </a:p>
        </p:txBody>
      </p:sp>
      <p:sp>
        <p:nvSpPr>
          <p:cNvPr id="10" name="Slide Number Placeholder 9"/>
          <p:cNvSpPr>
            <a:spLocks noGrp="1"/>
          </p:cNvSpPr>
          <p:nvPr>
            <p:ph type="sldNum" sz="quarter" idx="12"/>
          </p:nvPr>
        </p:nvSpPr>
        <p:spPr/>
        <p:txBody>
          <a:bodyPr/>
          <a:lstStyle/>
          <a:p>
            <a:fld id="{75C3118D-CD60-C448-AB88-7EFEB60ADC5A}" type="slidenum">
              <a:rPr lang="en-US" smtClean="0"/>
              <a:t>12</a:t>
            </a:fld>
            <a:endParaRPr lang="en-US"/>
          </a:p>
        </p:txBody>
      </p:sp>
    </p:spTree>
    <p:extLst>
      <p:ext uri="{BB962C8B-B14F-4D97-AF65-F5344CB8AC3E}">
        <p14:creationId xmlns:p14="http://schemas.microsoft.com/office/powerpoint/2010/main" val="34903030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What are some of the  “keeper” attributes?</a:t>
            </a:r>
            <a:endParaRPr lang="en-US" sz="3200" dirty="0"/>
          </a:p>
        </p:txBody>
      </p:sp>
      <p:sp>
        <p:nvSpPr>
          <p:cNvPr id="2" name="Content Placeholder 1"/>
          <p:cNvSpPr>
            <a:spLocks noGrp="1"/>
          </p:cNvSpPr>
          <p:nvPr>
            <p:ph sz="quarter" idx="4294967295"/>
          </p:nvPr>
        </p:nvSpPr>
        <p:spPr>
          <a:xfrm>
            <a:off x="609600" y="1589567"/>
            <a:ext cx="3886200" cy="4572000"/>
          </a:xfrm>
          <a:prstGeom prst="rect">
            <a:avLst/>
          </a:prstGeom>
        </p:spPr>
        <p:txBody>
          <a:bodyPr>
            <a:normAutofit fontScale="85000" lnSpcReduction="20000"/>
          </a:bodyPr>
          <a:lstStyle/>
          <a:p>
            <a:r>
              <a:rPr lang="en-US" dirty="0" smtClean="0">
                <a:solidFill>
                  <a:srgbClr val="FF0000"/>
                </a:solidFill>
              </a:rPr>
              <a:t>Universality</a:t>
            </a:r>
          </a:p>
          <a:p>
            <a:pPr lvl="1"/>
            <a:r>
              <a:rPr lang="en-US" i="1" dirty="0" smtClean="0"/>
              <a:t>reachability</a:t>
            </a:r>
            <a:r>
              <a:rPr lang="en-US" dirty="0" smtClean="0"/>
              <a:t> </a:t>
            </a:r>
            <a:r>
              <a:rPr lang="en-US" dirty="0" smtClean="0">
                <a:sym typeface="Wingdings"/>
              </a:rPr>
              <a:t> global numbering &amp; interconnection</a:t>
            </a:r>
            <a:endParaRPr lang="en-US" dirty="0" smtClean="0"/>
          </a:p>
          <a:p>
            <a:pPr lvl="1"/>
            <a:r>
              <a:rPr lang="en-US" i="1" dirty="0" smtClean="0"/>
              <a:t>media</a:t>
            </a:r>
            <a:r>
              <a:rPr lang="en-US" dirty="0" smtClean="0"/>
              <a:t> </a:t>
            </a:r>
            <a:r>
              <a:rPr lang="en-US" dirty="0" smtClean="0">
                <a:sym typeface="Wingdings"/>
              </a:rPr>
              <a:t> HD audio, video, text</a:t>
            </a:r>
          </a:p>
          <a:p>
            <a:pPr lvl="1"/>
            <a:r>
              <a:rPr lang="en-US" i="1" dirty="0" smtClean="0">
                <a:sym typeface="Wingdings"/>
              </a:rPr>
              <a:t>availability</a:t>
            </a:r>
            <a:r>
              <a:rPr lang="en-US" dirty="0" smtClean="0">
                <a:sym typeface="Wingdings"/>
              </a:rPr>
              <a:t>  universal service regardless of</a:t>
            </a:r>
          </a:p>
          <a:p>
            <a:pPr lvl="2"/>
            <a:r>
              <a:rPr lang="en-US" dirty="0" smtClean="0">
                <a:sym typeface="Wingdings"/>
              </a:rPr>
              <a:t>geography</a:t>
            </a:r>
          </a:p>
          <a:p>
            <a:pPr lvl="2"/>
            <a:r>
              <a:rPr lang="en-US" dirty="0" smtClean="0">
                <a:sym typeface="Wingdings"/>
              </a:rPr>
              <a:t>income</a:t>
            </a:r>
          </a:p>
          <a:p>
            <a:pPr lvl="2"/>
            <a:r>
              <a:rPr lang="en-US" dirty="0" smtClean="0">
                <a:sym typeface="Wingdings"/>
              </a:rPr>
              <a:t>disability</a:t>
            </a:r>
          </a:p>
          <a:p>
            <a:pPr lvl="1"/>
            <a:r>
              <a:rPr lang="en-US" i="1" dirty="0" smtClean="0">
                <a:sym typeface="Wingdings"/>
              </a:rPr>
              <a:t>affordability</a:t>
            </a:r>
            <a:r>
              <a:rPr lang="en-US" dirty="0" smtClean="0">
                <a:sym typeface="Wingdings"/>
              </a:rPr>
              <a:t>  service competition + affordable standalone broadband</a:t>
            </a:r>
            <a:endParaRPr lang="en-US" dirty="0" smtClean="0"/>
          </a:p>
        </p:txBody>
      </p:sp>
      <p:sp>
        <p:nvSpPr>
          <p:cNvPr id="5" name="Content Placeholder 4"/>
          <p:cNvSpPr>
            <a:spLocks noGrp="1"/>
          </p:cNvSpPr>
          <p:nvPr>
            <p:ph sz="quarter" idx="4294967295"/>
          </p:nvPr>
        </p:nvSpPr>
        <p:spPr>
          <a:xfrm>
            <a:off x="4844901" y="1589567"/>
            <a:ext cx="3886200" cy="4572000"/>
          </a:xfrm>
          <a:prstGeom prst="rect">
            <a:avLst/>
          </a:prstGeom>
        </p:spPr>
        <p:txBody>
          <a:bodyPr>
            <a:normAutofit fontScale="77500" lnSpcReduction="20000"/>
          </a:bodyPr>
          <a:lstStyle/>
          <a:p>
            <a:r>
              <a:rPr lang="en-US" dirty="0">
                <a:solidFill>
                  <a:srgbClr val="FF0000"/>
                </a:solidFill>
              </a:rPr>
              <a:t>Public safety</a:t>
            </a:r>
          </a:p>
          <a:p>
            <a:pPr lvl="1"/>
            <a:r>
              <a:rPr lang="en-US" dirty="0"/>
              <a:t>citizen-to-authority: emergency services (911)</a:t>
            </a:r>
          </a:p>
          <a:p>
            <a:pPr lvl="1"/>
            <a:r>
              <a:rPr lang="en-US" dirty="0"/>
              <a:t>authority-to-citizen: alerting</a:t>
            </a:r>
          </a:p>
          <a:p>
            <a:pPr lvl="1"/>
            <a:r>
              <a:rPr lang="en-US" dirty="0"/>
              <a:t>law enforcement</a:t>
            </a:r>
          </a:p>
          <a:p>
            <a:pPr lvl="1"/>
            <a:r>
              <a:rPr lang="en-US" dirty="0"/>
              <a:t>survivable (facilities redundancy, power outages)</a:t>
            </a:r>
          </a:p>
          <a:p>
            <a:r>
              <a:rPr lang="en-US" dirty="0">
                <a:solidFill>
                  <a:srgbClr val="FF0000"/>
                </a:solidFill>
              </a:rPr>
              <a:t>Quality</a:t>
            </a:r>
          </a:p>
          <a:p>
            <a:pPr lvl="1"/>
            <a:r>
              <a:rPr lang="en-US" dirty="0"/>
              <a:t>media (voice + …) quality</a:t>
            </a:r>
          </a:p>
          <a:p>
            <a:pPr lvl="1"/>
            <a:r>
              <a:rPr lang="en-US" dirty="0"/>
              <a:t>assured identity: telephone numbers</a:t>
            </a:r>
          </a:p>
          <a:p>
            <a:pPr lvl="1"/>
            <a:r>
              <a:rPr lang="en-US" dirty="0"/>
              <a:t>assured privacy (CPNI)</a:t>
            </a:r>
          </a:p>
          <a:p>
            <a:pPr lvl="1"/>
            <a:r>
              <a:rPr lang="en-US" dirty="0"/>
              <a:t>accountable reliability</a:t>
            </a:r>
          </a:p>
          <a:p>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a:bodyPr>
          <a:lstStyle/>
          <a:p>
            <a:fld id="{75C3118D-CD60-C448-AB88-7EFEB60ADC5A}" type="slidenum">
              <a:rPr lang="en-US" smtClean="0"/>
              <a:t>13</a:t>
            </a:fld>
            <a:endParaRPr lang="en-US"/>
          </a:p>
        </p:txBody>
      </p:sp>
      <p:sp>
        <p:nvSpPr>
          <p:cNvPr id="6" name="TextBox 5"/>
          <p:cNvSpPr txBox="1"/>
          <p:nvPr/>
        </p:nvSpPr>
        <p:spPr>
          <a:xfrm>
            <a:off x="5274235" y="5886824"/>
            <a:ext cx="2700379"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initial list – not exhaustive</a:t>
            </a:r>
            <a:endParaRPr lang="en-US" dirty="0"/>
          </a:p>
        </p:txBody>
      </p:sp>
      <p:sp>
        <p:nvSpPr>
          <p:cNvPr id="7" name="Footer Placeholder 6"/>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309810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140679"/>
            <a:ext cx="8229599" cy="1985484"/>
          </a:xfrm>
        </p:spPr>
        <p:txBody>
          <a:bodyPr/>
          <a:lstStyle/>
          <a:p>
            <a:r>
              <a:rPr lang="en-US" dirty="0" smtClean="0"/>
              <a:t>Eligible Telecommunications Carriers</a:t>
            </a:r>
          </a:p>
          <a:p>
            <a:r>
              <a:rPr lang="en-US" dirty="0" smtClean="0"/>
              <a:t>Carrier of Last Resort (COLR)</a:t>
            </a:r>
          </a:p>
          <a:p>
            <a:r>
              <a:rPr lang="en-US" i="1" dirty="0" smtClean="0"/>
              <a:t>Universal Service Fund</a:t>
            </a:r>
            <a:endParaRPr lang="en-US" i="1" dirty="0"/>
          </a:p>
        </p:txBody>
      </p:sp>
      <p:sp>
        <p:nvSpPr>
          <p:cNvPr id="6" name="Title 5"/>
          <p:cNvSpPr>
            <a:spLocks noGrp="1"/>
          </p:cNvSpPr>
          <p:nvPr>
            <p:ph type="title"/>
          </p:nvPr>
        </p:nvSpPr>
        <p:spPr/>
        <p:txBody>
          <a:bodyPr/>
          <a:lstStyle/>
          <a:p>
            <a:r>
              <a:rPr lang="en-US" dirty="0" smtClean="0"/>
              <a:t>Universal service</a:t>
            </a:r>
            <a:endParaRPr lang="en-US" dirty="0"/>
          </a:p>
        </p:txBody>
      </p:sp>
      <p:sp>
        <p:nvSpPr>
          <p:cNvPr id="8" name="Folded Corner 7"/>
          <p:cNvSpPr/>
          <p:nvPr/>
        </p:nvSpPr>
        <p:spPr>
          <a:xfrm>
            <a:off x="2412073" y="1547419"/>
            <a:ext cx="6499791" cy="2507886"/>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600" dirty="0"/>
              <a:t>For the purpose of regulating interstate and foreign commerce in communication by wire and radio so as to make available, so far as possible, to </a:t>
            </a:r>
            <a:r>
              <a:rPr lang="en-US" sz="1600" dirty="0">
                <a:solidFill>
                  <a:srgbClr val="FF0000"/>
                </a:solidFill>
              </a:rPr>
              <a:t>all the people of the United States</a:t>
            </a:r>
            <a:r>
              <a:rPr lang="en-US" sz="1600" dirty="0"/>
              <a:t>, without discrimination on the basis of race, color, religion, national origin, or sex, a rapid, efficient, </a:t>
            </a:r>
            <a:r>
              <a:rPr lang="en-US" sz="1600" dirty="0">
                <a:solidFill>
                  <a:srgbClr val="FF0000"/>
                </a:solidFill>
              </a:rPr>
              <a:t>Nation-wide, and world-wide wire and radio communication service </a:t>
            </a:r>
            <a:r>
              <a:rPr lang="en-US" sz="1600" dirty="0"/>
              <a:t>with adequate facilities at reasonable charges, for the purpose of the national defense, for the purpose of promoting safety of life and property through the use of wire and radio communications, </a:t>
            </a:r>
            <a:r>
              <a:rPr lang="en-US" sz="1600" dirty="0" smtClean="0"/>
              <a:t>… (47 USC </a:t>
            </a:r>
            <a:r>
              <a:rPr lang="en-US" sz="1600" dirty="0"/>
              <a:t>§</a:t>
            </a:r>
            <a:r>
              <a:rPr lang="en-US" sz="1600" dirty="0" smtClean="0"/>
              <a:t> 151, 1934)</a:t>
            </a:r>
            <a:endParaRPr lang="en-US" sz="1600" dirty="0"/>
          </a:p>
        </p:txBody>
      </p:sp>
      <p:sp>
        <p:nvSpPr>
          <p:cNvPr id="12" name="Oval Callout 11"/>
          <p:cNvSpPr/>
          <p:nvPr/>
        </p:nvSpPr>
        <p:spPr>
          <a:xfrm>
            <a:off x="85382" y="1440700"/>
            <a:ext cx="2059869" cy="107785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One Policy, One System, Universal Service</a:t>
            </a:r>
          </a:p>
        </p:txBody>
      </p:sp>
      <p:pic>
        <p:nvPicPr>
          <p:cNvPr id="13" name="Picture 12"/>
          <p:cNvPicPr>
            <a:picLocks noChangeAspect="1"/>
          </p:cNvPicPr>
          <p:nvPr/>
        </p:nvPicPr>
        <p:blipFill>
          <a:blip r:embed="rId2"/>
          <a:stretch>
            <a:fillRect/>
          </a:stretch>
        </p:blipFill>
        <p:spPr>
          <a:xfrm>
            <a:off x="282646" y="2604653"/>
            <a:ext cx="1100735" cy="1536026"/>
          </a:xfrm>
          <a:prstGeom prst="rect">
            <a:avLst/>
          </a:prstGeom>
        </p:spPr>
      </p:pic>
      <p:sp>
        <p:nvSpPr>
          <p:cNvPr id="14" name="TextBox 13"/>
          <p:cNvSpPr txBox="1"/>
          <p:nvPr/>
        </p:nvSpPr>
        <p:spPr>
          <a:xfrm>
            <a:off x="1354425" y="2477512"/>
            <a:ext cx="659155" cy="523220"/>
          </a:xfrm>
          <a:prstGeom prst="rect">
            <a:avLst/>
          </a:prstGeom>
          <a:noFill/>
        </p:spPr>
        <p:txBody>
          <a:bodyPr wrap="none" rtlCol="0">
            <a:spAutoFit/>
          </a:bodyPr>
          <a:lstStyle/>
          <a:p>
            <a:r>
              <a:rPr lang="en-US" sz="1400" dirty="0" smtClean="0"/>
              <a:t>T. Vail</a:t>
            </a:r>
          </a:p>
          <a:p>
            <a:r>
              <a:rPr lang="en-US" sz="1400" dirty="0" smtClean="0"/>
              <a:t>(1907)</a:t>
            </a:r>
          </a:p>
        </p:txBody>
      </p:sp>
      <p:sp>
        <p:nvSpPr>
          <p:cNvPr id="2" name="Footer Placeholder 1"/>
          <p:cNvSpPr>
            <a:spLocks noGrp="1"/>
          </p:cNvSpPr>
          <p:nvPr>
            <p:ph type="ftr" sz="quarter" idx="11"/>
          </p:nvPr>
        </p:nvSpPr>
        <p:spPr/>
        <p:txBody>
          <a:bodyPr/>
          <a:lstStyle/>
          <a:p>
            <a:r>
              <a:rPr lang="en-US" smtClean="0"/>
              <a:t>Neustar May 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14</a:t>
            </a:fld>
            <a:endParaRPr lang="en-US"/>
          </a:p>
        </p:txBody>
      </p:sp>
    </p:spTree>
    <p:extLst>
      <p:ext uri="{BB962C8B-B14F-4D97-AF65-F5344CB8AC3E}">
        <p14:creationId xmlns:p14="http://schemas.microsoft.com/office/powerpoint/2010/main" val="28221960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Disappearance of the old constraints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Neustar May 2013</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15</a:t>
            </a:fld>
            <a:endParaRPr lang="en-US"/>
          </a:p>
        </p:txBody>
      </p:sp>
    </p:spTree>
    <p:extLst>
      <p:ext uri="{BB962C8B-B14F-4D97-AF65-F5344CB8AC3E}">
        <p14:creationId xmlns:p14="http://schemas.microsoft.com/office/powerpoint/2010/main" val="1665555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0393228"/>
              </p:ext>
            </p:extLst>
          </p:nvPr>
        </p:nvGraphicFramePr>
        <p:xfrm>
          <a:off x="703642" y="1264743"/>
          <a:ext cx="7983157" cy="4533766"/>
        </p:xfrm>
        <a:graphic>
          <a:graphicData uri="http://schemas.openxmlformats.org/drawingml/2006/table">
            <a:tbl>
              <a:tblPr firstRow="1" bandRow="1">
                <a:tableStyleId>{5C22544A-7EE6-4342-B048-85BDC9FD1C3A}</a:tableStyleId>
              </a:tblPr>
              <a:tblGrid>
                <a:gridCol w="1258288"/>
                <a:gridCol w="1888113"/>
                <a:gridCol w="1643494"/>
                <a:gridCol w="1596631"/>
                <a:gridCol w="1596631"/>
              </a:tblGrid>
              <a:tr h="655110">
                <a:tc>
                  <a:txBody>
                    <a:bodyPr/>
                    <a:lstStyle/>
                    <a:p>
                      <a:r>
                        <a:rPr lang="en-US" sz="1600" dirty="0" smtClean="0"/>
                        <a:t>Property</a:t>
                      </a:r>
                      <a:endParaRPr lang="en-US" sz="1600" dirty="0"/>
                    </a:p>
                  </a:txBody>
                  <a:tcPr/>
                </a:tc>
                <a:tc>
                  <a:txBody>
                    <a:bodyPr/>
                    <a:lstStyle/>
                    <a:p>
                      <a:r>
                        <a:rPr lang="en-US" sz="1600" dirty="0" smtClean="0"/>
                        <a:t>URL</a:t>
                      </a:r>
                    </a:p>
                    <a:p>
                      <a:r>
                        <a:rPr lang="en-US" sz="1600" dirty="0" smtClean="0"/>
                        <a:t>owned</a:t>
                      </a:r>
                      <a:endParaRPr lang="en-US" sz="1600" dirty="0"/>
                    </a:p>
                  </a:txBody>
                  <a:tcPr/>
                </a:tc>
                <a:tc>
                  <a:txBody>
                    <a:bodyPr/>
                    <a:lstStyle/>
                    <a:p>
                      <a:r>
                        <a:rPr lang="en-US" sz="1600" dirty="0" smtClean="0"/>
                        <a:t>URL</a:t>
                      </a:r>
                    </a:p>
                    <a:p>
                      <a:r>
                        <a:rPr lang="en-US" sz="1600" dirty="0" smtClean="0"/>
                        <a:t>provider</a:t>
                      </a:r>
                      <a:endParaRPr lang="en-US" sz="1600" dirty="0"/>
                    </a:p>
                  </a:txBody>
                  <a:tcPr/>
                </a:tc>
                <a:tc>
                  <a:txBody>
                    <a:bodyPr/>
                    <a:lstStyle/>
                    <a:p>
                      <a:r>
                        <a:rPr lang="en-US" sz="1600" dirty="0" smtClean="0"/>
                        <a:t>E.164</a:t>
                      </a:r>
                      <a:endParaRPr lang="en-US" sz="1600" dirty="0"/>
                    </a:p>
                  </a:txBody>
                  <a:tcPr/>
                </a:tc>
                <a:tc>
                  <a:txBody>
                    <a:bodyPr/>
                    <a:lstStyle/>
                    <a:p>
                      <a:r>
                        <a:rPr lang="en-US" sz="1600" dirty="0" smtClean="0"/>
                        <a:t>Service-specific</a:t>
                      </a:r>
                      <a:endParaRPr lang="en-US" sz="1600" dirty="0"/>
                    </a:p>
                  </a:txBody>
                  <a:tcPr/>
                </a:tc>
              </a:tr>
              <a:tr h="528067">
                <a:tc>
                  <a:txBody>
                    <a:bodyPr/>
                    <a:lstStyle/>
                    <a:p>
                      <a:r>
                        <a:rPr lang="en-US" sz="1400" dirty="0" smtClean="0"/>
                        <a:t>Example</a:t>
                      </a:r>
                      <a:endParaRPr lang="en-US" sz="1400" dirty="0"/>
                    </a:p>
                  </a:txBody>
                  <a:tcPr/>
                </a:tc>
                <a:tc>
                  <a:txBody>
                    <a:bodyPr/>
                    <a:lstStyle/>
                    <a:p>
                      <a:r>
                        <a:rPr lang="en-US" sz="1400" dirty="0" smtClean="0">
                          <a:hlinkClick r:id="rId3"/>
                        </a:rPr>
                        <a:t>alice@smith.name</a:t>
                      </a:r>
                      <a:endParaRPr lang="en-US" sz="1400" dirty="0" smtClean="0"/>
                    </a:p>
                    <a:p>
                      <a:r>
                        <a:rPr lang="en-US" sz="1400" dirty="0" err="1" smtClean="0"/>
                        <a:t>sip:</a:t>
                      </a:r>
                      <a:r>
                        <a:rPr lang="en-US" sz="1400" baseline="0" dirty="0" err="1" smtClean="0"/>
                        <a:t>alice@smith.name</a:t>
                      </a:r>
                      <a:endParaRPr lang="en-US" sz="1400" dirty="0"/>
                    </a:p>
                  </a:txBody>
                  <a:tcPr/>
                </a:tc>
                <a:tc>
                  <a:txBody>
                    <a:bodyPr/>
                    <a:lstStyle/>
                    <a:p>
                      <a:r>
                        <a:rPr lang="en-US" sz="1400" dirty="0" smtClean="0">
                          <a:hlinkClick r:id="rId4"/>
                        </a:rPr>
                        <a:t>alice@gmail.com</a:t>
                      </a:r>
                      <a:endParaRPr lang="en-US" sz="1400" dirty="0" smtClean="0"/>
                    </a:p>
                    <a:p>
                      <a:r>
                        <a:rPr lang="en-US" sz="1400" dirty="0" err="1" smtClean="0"/>
                        <a:t>sip:alice@ilec.com</a:t>
                      </a:r>
                      <a:endParaRPr lang="en-US" sz="1400" dirty="0"/>
                    </a:p>
                  </a:txBody>
                  <a:tcPr/>
                </a:tc>
                <a:tc>
                  <a:txBody>
                    <a:bodyPr/>
                    <a:lstStyle/>
                    <a:p>
                      <a:r>
                        <a:rPr lang="en-US" sz="1400" dirty="0" smtClean="0"/>
                        <a:t>+1</a:t>
                      </a:r>
                      <a:r>
                        <a:rPr lang="en-US" sz="1400" baseline="0" dirty="0" smtClean="0"/>
                        <a:t> 202 555 1010</a:t>
                      </a:r>
                      <a:endParaRPr lang="en-US" sz="1400" dirty="0"/>
                    </a:p>
                  </a:txBody>
                  <a:tcPr/>
                </a:tc>
                <a:tc>
                  <a:txBody>
                    <a:bodyPr/>
                    <a:lstStyle/>
                    <a:p>
                      <a:r>
                        <a:rPr lang="en-US" sz="1400" dirty="0" err="1" smtClean="0"/>
                        <a:t>www.facebook.com</a:t>
                      </a:r>
                      <a:r>
                        <a:rPr lang="en-US" sz="1400" dirty="0" smtClean="0"/>
                        <a:t>/</a:t>
                      </a:r>
                      <a:r>
                        <a:rPr lang="en-US" sz="1400" dirty="0" err="1" smtClean="0"/>
                        <a:t>alice.example</a:t>
                      </a:r>
                      <a:endParaRPr lang="en-US" sz="1400" dirty="0"/>
                    </a:p>
                  </a:txBody>
                  <a:tcPr/>
                </a:tc>
              </a:tr>
              <a:tr h="321289">
                <a:tc>
                  <a:txBody>
                    <a:bodyPr/>
                    <a:lstStyle/>
                    <a:p>
                      <a:r>
                        <a:rPr lang="en-US" sz="1400" dirty="0" smtClean="0"/>
                        <a:t>Protocol-independent</a:t>
                      </a:r>
                      <a:endParaRPr lang="en-US" sz="1400"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277414">
                <a:tc>
                  <a:txBody>
                    <a:bodyPr/>
                    <a:lstStyle/>
                    <a:p>
                      <a:r>
                        <a:rPr lang="en-US" sz="1400" dirty="0" smtClean="0"/>
                        <a:t>Multimedia</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maybe (VRS)</a:t>
                      </a:r>
                      <a:endParaRPr lang="en-US" dirty="0"/>
                    </a:p>
                  </a:txBody>
                  <a:tcPr/>
                </a:tc>
                <a:tc>
                  <a:txBody>
                    <a:bodyPr/>
                    <a:lstStyle/>
                    <a:p>
                      <a:r>
                        <a:rPr lang="en-US" dirty="0" smtClean="0"/>
                        <a:t>maybe</a:t>
                      </a:r>
                      <a:endParaRPr lang="en-US" dirty="0"/>
                    </a:p>
                  </a:txBody>
                  <a:tcPr/>
                </a:tc>
              </a:tr>
              <a:tr h="255701">
                <a:tc>
                  <a:txBody>
                    <a:bodyPr/>
                    <a:lstStyle/>
                    <a:p>
                      <a:r>
                        <a:rPr lang="en-US" sz="1400" dirty="0" smtClean="0"/>
                        <a:t>Portable</a:t>
                      </a:r>
                      <a:endParaRPr lang="en-US" sz="1400"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somewhat</a:t>
                      </a:r>
                      <a:endParaRPr lang="en-US" dirty="0"/>
                    </a:p>
                  </a:txBody>
                  <a:tcPr/>
                </a:tc>
                <a:tc>
                  <a:txBody>
                    <a:bodyPr/>
                    <a:lstStyle/>
                    <a:p>
                      <a:r>
                        <a:rPr lang="en-US" dirty="0" smtClean="0"/>
                        <a:t>no</a:t>
                      </a:r>
                      <a:endParaRPr lang="en-US" dirty="0"/>
                    </a:p>
                  </a:txBody>
                  <a:tcPr/>
                </a:tc>
              </a:tr>
              <a:tr h="432881">
                <a:tc>
                  <a:txBody>
                    <a:bodyPr/>
                    <a:lstStyle/>
                    <a:p>
                      <a:r>
                        <a:rPr lang="en-US" sz="1400" dirty="0" smtClean="0"/>
                        <a:t>Groups</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bridge number</a:t>
                      </a:r>
                      <a:endParaRPr lang="en-US" dirty="0"/>
                    </a:p>
                  </a:txBody>
                  <a:tcPr/>
                </a:tc>
                <a:tc>
                  <a:txBody>
                    <a:bodyPr/>
                    <a:lstStyle/>
                    <a:p>
                      <a:r>
                        <a:rPr lang="en-US" dirty="0" smtClean="0"/>
                        <a:t>not generally</a:t>
                      </a:r>
                      <a:endParaRPr lang="en-US" dirty="0"/>
                    </a:p>
                  </a:txBody>
                  <a:tcPr/>
                </a:tc>
              </a:tr>
              <a:tr h="427888">
                <a:tc>
                  <a:txBody>
                    <a:bodyPr/>
                    <a:lstStyle/>
                    <a:p>
                      <a:r>
                        <a:rPr lang="en-US" sz="1400" dirty="0" smtClean="0"/>
                        <a:t>Trademark</a:t>
                      </a:r>
                      <a:r>
                        <a:rPr lang="en-US" sz="1400" baseline="0" dirty="0" smtClean="0"/>
                        <a:t> issues</a:t>
                      </a:r>
                      <a:endParaRPr lang="en-US" sz="1400" dirty="0"/>
                    </a:p>
                  </a:txBody>
                  <a:tcPr/>
                </a:tc>
                <a:tc>
                  <a:txBody>
                    <a:bodyPr/>
                    <a:lstStyle/>
                    <a:p>
                      <a:r>
                        <a:rPr lang="en-US" dirty="0" smtClean="0"/>
                        <a:t>yes</a:t>
                      </a:r>
                      <a:endParaRPr lang="en-US" dirty="0"/>
                    </a:p>
                  </a:txBody>
                  <a:tcPr/>
                </a:tc>
                <a:tc>
                  <a:txBody>
                    <a:bodyPr/>
                    <a:lstStyle/>
                    <a:p>
                      <a:r>
                        <a:rPr lang="en-US" dirty="0" smtClean="0"/>
                        <a:t>unlikely</a:t>
                      </a:r>
                      <a:endParaRPr lang="en-US" dirty="0"/>
                    </a:p>
                  </a:txBody>
                  <a:tcPr/>
                </a:tc>
                <a:tc>
                  <a:txBody>
                    <a:bodyPr/>
                    <a:lstStyle/>
                    <a:p>
                      <a:r>
                        <a:rPr lang="en-US" dirty="0" smtClean="0"/>
                        <a:t>unlikely</a:t>
                      </a:r>
                      <a:endParaRPr lang="en-US" dirty="0"/>
                    </a:p>
                  </a:txBody>
                  <a:tcPr/>
                </a:tc>
                <a:tc>
                  <a:txBody>
                    <a:bodyPr/>
                    <a:lstStyle/>
                    <a:p>
                      <a:r>
                        <a:rPr lang="en-US" dirty="0" smtClean="0"/>
                        <a:t>possible</a:t>
                      </a:r>
                      <a:endParaRPr lang="en-US" dirty="0"/>
                    </a:p>
                  </a:txBody>
                  <a:tcPr/>
                </a:tc>
              </a:tr>
              <a:tr h="942670">
                <a:tc>
                  <a:txBody>
                    <a:bodyPr/>
                    <a:lstStyle/>
                    <a:p>
                      <a:r>
                        <a:rPr lang="en-US" sz="1400" dirty="0" smtClean="0"/>
                        <a:t>Privacy</a:t>
                      </a:r>
                      <a:endParaRPr lang="en-US" sz="1400" dirty="0"/>
                    </a:p>
                  </a:txBody>
                  <a:tcPr/>
                </a:tc>
                <a:tc>
                  <a:txBody>
                    <a:bodyPr/>
                    <a:lstStyle/>
                    <a:p>
                      <a:r>
                        <a:rPr lang="en-US" dirty="0" smtClean="0"/>
                        <a:t>Depends on name</a:t>
                      </a:r>
                      <a:r>
                        <a:rPr lang="en-US" baseline="0" dirty="0" smtClean="0"/>
                        <a:t> chosen (pseudonym)</a:t>
                      </a:r>
                      <a:endParaRPr lang="en-US" dirty="0"/>
                    </a:p>
                  </a:txBody>
                  <a:tcPr/>
                </a:tc>
                <a:tc>
                  <a:txBody>
                    <a:bodyPr/>
                    <a:lstStyle/>
                    <a:p>
                      <a:r>
                        <a:rPr lang="en-US" dirty="0" smtClean="0"/>
                        <a:t>Depends</a:t>
                      </a:r>
                      <a:r>
                        <a:rPr lang="en-US" baseline="0" dirty="0" smtClean="0"/>
                        <a:t> on naming scheme</a:t>
                      </a:r>
                      <a:endParaRPr lang="en-US" dirty="0"/>
                    </a:p>
                  </a:txBody>
                  <a:tcPr/>
                </a:tc>
                <a:tc>
                  <a:txBody>
                    <a:bodyPr/>
                    <a:lstStyle/>
                    <a:p>
                      <a:r>
                        <a:rPr lang="en-US" dirty="0" smtClean="0"/>
                        <a:t>mostly</a:t>
                      </a:r>
                      <a:endParaRPr lang="en-US" dirty="0"/>
                    </a:p>
                  </a:txBody>
                  <a:tcPr/>
                </a:tc>
                <a:tc>
                  <a:txBody>
                    <a:bodyPr/>
                    <a:lstStyle/>
                    <a:p>
                      <a:r>
                        <a:rPr lang="en-US" dirty="0" smtClean="0"/>
                        <a:t>Depends on provider</a:t>
                      </a:r>
                      <a:r>
                        <a:rPr lang="en-US" baseline="0" dirty="0" smtClean="0"/>
                        <a:t> “real name” policy</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16</a:t>
            </a:fld>
            <a:endParaRPr lang="en-US"/>
          </a:p>
        </p:txBody>
      </p:sp>
      <p:sp>
        <p:nvSpPr>
          <p:cNvPr id="4" name="Title 3"/>
          <p:cNvSpPr>
            <a:spLocks noGrp="1"/>
          </p:cNvSpPr>
          <p:nvPr>
            <p:ph type="title"/>
          </p:nvPr>
        </p:nvSpPr>
        <p:spPr/>
        <p:txBody>
          <a:bodyPr/>
          <a:lstStyle/>
          <a:p>
            <a:r>
              <a:rPr lang="en-US" dirty="0" smtClean="0"/>
              <a:t>Communication identifiers</a:t>
            </a:r>
            <a:endParaRPr lang="en-US" dirty="0"/>
          </a:p>
        </p:txBody>
      </p:sp>
      <p:sp>
        <p:nvSpPr>
          <p:cNvPr id="2" name="Footer Placeholder 1"/>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39474312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just a number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85114056"/>
              </p:ext>
            </p:extLst>
          </p:nvPr>
        </p:nvGraphicFramePr>
        <p:xfrm>
          <a:off x="605692" y="1397000"/>
          <a:ext cx="8081107" cy="4759959"/>
        </p:xfrm>
        <a:graphic>
          <a:graphicData uri="http://schemas.openxmlformats.org/drawingml/2006/table">
            <a:tbl>
              <a:tblPr firstRow="1" bandRow="1">
                <a:tableStyleId>{85BE263C-DBD7-4A20-BB59-AAB30ACAA65A}</a:tableStyleId>
              </a:tblPr>
              <a:tblGrid>
                <a:gridCol w="1579067"/>
                <a:gridCol w="2074626"/>
                <a:gridCol w="4427414"/>
              </a:tblGrid>
              <a:tr h="370840">
                <a:tc>
                  <a:txBody>
                    <a:bodyPr/>
                    <a:lstStyle/>
                    <a:p>
                      <a:r>
                        <a:rPr lang="en-US" dirty="0" smtClean="0"/>
                        <a:t>Number</a:t>
                      </a:r>
                      <a:endParaRPr lang="en-US" dirty="0"/>
                    </a:p>
                  </a:txBody>
                  <a:tcPr/>
                </a:tc>
                <a:tc>
                  <a:txBody>
                    <a:bodyPr/>
                    <a:lstStyle/>
                    <a:p>
                      <a:r>
                        <a:rPr lang="en-US" dirty="0" smtClean="0"/>
                        <a:t>Type</a:t>
                      </a:r>
                      <a:endParaRPr lang="en-US" dirty="0"/>
                    </a:p>
                  </a:txBody>
                  <a:tcPr/>
                </a:tc>
                <a:tc>
                  <a:txBody>
                    <a:bodyPr/>
                    <a:lstStyle/>
                    <a:p>
                      <a:r>
                        <a:rPr lang="en-US" dirty="0" smtClean="0"/>
                        <a:t>Problem</a:t>
                      </a:r>
                      <a:endParaRPr lang="en-US" dirty="0"/>
                    </a:p>
                  </a:txBody>
                  <a:tcPr/>
                </a:tc>
              </a:tr>
              <a:tr h="370840">
                <a:tc>
                  <a:txBody>
                    <a:bodyPr/>
                    <a:lstStyle/>
                    <a:p>
                      <a:r>
                        <a:rPr lang="en-US" dirty="0" smtClean="0"/>
                        <a:t>201</a:t>
                      </a:r>
                      <a:r>
                        <a:rPr lang="en-US" baseline="0" dirty="0" smtClean="0"/>
                        <a:t> 555 1212</a:t>
                      </a:r>
                      <a:endParaRPr lang="en-US" dirty="0"/>
                    </a:p>
                  </a:txBody>
                  <a:tcPr/>
                </a:tc>
                <a:tc>
                  <a:txBody>
                    <a:bodyPr/>
                    <a:lstStyle/>
                    <a:p>
                      <a:r>
                        <a:rPr lang="en-US" dirty="0" smtClean="0"/>
                        <a:t>E.164</a:t>
                      </a:r>
                      <a:endParaRPr lang="en-US" dirty="0"/>
                    </a:p>
                  </a:txBody>
                  <a:tcPr/>
                </a:tc>
                <a:tc>
                  <a:txBody>
                    <a:bodyPr/>
                    <a:lstStyle/>
                    <a:p>
                      <a:r>
                        <a:rPr lang="en-US" dirty="0" smtClean="0"/>
                        <a:t>same-geographic</a:t>
                      </a:r>
                      <a:br>
                        <a:rPr lang="en-US" dirty="0" smtClean="0"/>
                      </a:br>
                      <a:r>
                        <a:rPr lang="en-US" dirty="0" smtClean="0"/>
                        <a:t>different dial plans</a:t>
                      </a:r>
                      <a:r>
                        <a:rPr lang="en-US" baseline="0" dirty="0" smtClean="0"/>
                        <a:t> (1/no 1, area code or not)</a:t>
                      </a:r>
                    </a:p>
                    <a:p>
                      <a:r>
                        <a:rPr lang="en-US" baseline="0" dirty="0" smtClean="0"/>
                        <a:t>text may or may not work</a:t>
                      </a:r>
                      <a:endParaRPr lang="en-US" dirty="0"/>
                    </a:p>
                  </a:txBody>
                  <a:tcPr/>
                </a:tc>
              </a:tr>
              <a:tr h="370840">
                <a:tc>
                  <a:txBody>
                    <a:bodyPr/>
                    <a:lstStyle/>
                    <a:p>
                      <a:r>
                        <a:rPr lang="en-US" dirty="0" smtClean="0"/>
                        <a:t>#250, #77, *677</a:t>
                      </a:r>
                      <a:endParaRPr lang="en-US" dirty="0"/>
                    </a:p>
                  </a:txBody>
                  <a:tcPr/>
                </a:tc>
                <a:tc>
                  <a:txBody>
                    <a:bodyPr/>
                    <a:lstStyle/>
                    <a:p>
                      <a:r>
                        <a:rPr lang="en-US" dirty="0" smtClean="0"/>
                        <a:t>voice short code</a:t>
                      </a:r>
                      <a:endParaRPr lang="en-US" dirty="0"/>
                    </a:p>
                  </a:txBody>
                  <a:tcPr/>
                </a:tc>
                <a:tc>
                  <a:txBody>
                    <a:bodyPr/>
                    <a:lstStyle/>
                    <a:p>
                      <a:r>
                        <a:rPr lang="en-US" dirty="0" smtClean="0"/>
                        <a:t>mobil</a:t>
                      </a:r>
                      <a:r>
                        <a:rPr lang="en-US" baseline="0" dirty="0" smtClean="0"/>
                        <a:t>e only, but not all</a:t>
                      </a:r>
                    </a:p>
                    <a:p>
                      <a:r>
                        <a:rPr lang="en-US" baseline="0" dirty="0" smtClean="0"/>
                        <a:t>no SMS</a:t>
                      </a:r>
                      <a:endParaRPr lang="en-US" dirty="0"/>
                    </a:p>
                  </a:txBody>
                  <a:tcPr/>
                </a:tc>
              </a:tr>
              <a:tr h="370840">
                <a:tc>
                  <a:txBody>
                    <a:bodyPr/>
                    <a:lstStyle/>
                    <a:p>
                      <a:r>
                        <a:rPr lang="en-US" dirty="0" smtClean="0"/>
                        <a:t>12345</a:t>
                      </a:r>
                      <a:endParaRPr lang="en-US" dirty="0"/>
                    </a:p>
                  </a:txBody>
                  <a:tcPr/>
                </a:tc>
                <a:tc>
                  <a:txBody>
                    <a:bodyPr/>
                    <a:lstStyle/>
                    <a:p>
                      <a:r>
                        <a:rPr lang="en-US" dirty="0" smtClean="0"/>
                        <a:t>SMS short code</a:t>
                      </a:r>
                      <a:endParaRPr lang="en-US" dirty="0"/>
                    </a:p>
                  </a:txBody>
                  <a:tcPr/>
                </a:tc>
                <a:tc>
                  <a:txBody>
                    <a:bodyPr/>
                    <a:lstStyle/>
                    <a:p>
                      <a:r>
                        <a:rPr lang="en-US" dirty="0" smtClean="0"/>
                        <a:t>SMS</a:t>
                      </a:r>
                      <a:r>
                        <a:rPr lang="en-US" baseline="0" dirty="0" smtClean="0"/>
                        <a:t> </a:t>
                      </a:r>
                      <a:r>
                        <a:rPr lang="en-US" baseline="0" dirty="0" smtClean="0"/>
                        <a:t>only</a:t>
                      </a:r>
                    </a:p>
                    <a:p>
                      <a:r>
                        <a:rPr lang="en-US" baseline="0" dirty="0" smtClean="0"/>
                        <a:t>unclear where (country?) it works</a:t>
                      </a:r>
                      <a:endParaRPr lang="en-US" baseline="0" dirty="0" smtClean="0"/>
                    </a:p>
                  </a:txBody>
                  <a:tcPr/>
                </a:tc>
              </a:tr>
              <a:tr h="370840">
                <a:tc>
                  <a:txBody>
                    <a:bodyPr/>
                    <a:lstStyle/>
                    <a:p>
                      <a:r>
                        <a:rPr lang="en-US" dirty="0" smtClean="0"/>
                        <a:t>211, 311, 411,</a:t>
                      </a:r>
                      <a:r>
                        <a:rPr lang="en-US" baseline="0" dirty="0" smtClean="0"/>
                        <a:t> 911</a:t>
                      </a:r>
                      <a:endParaRPr lang="en-US" dirty="0"/>
                    </a:p>
                  </a:txBody>
                  <a:tcPr/>
                </a:tc>
                <a:tc>
                  <a:txBody>
                    <a:bodyPr/>
                    <a:lstStyle/>
                    <a:p>
                      <a:r>
                        <a:rPr lang="en-US" dirty="0" smtClean="0"/>
                        <a:t>N11</a:t>
                      </a:r>
                      <a:r>
                        <a:rPr lang="en-US" baseline="0" dirty="0" smtClean="0"/>
                        <a:t> codes</a:t>
                      </a:r>
                      <a:endParaRPr lang="en-US" dirty="0"/>
                    </a:p>
                  </a:txBody>
                  <a:tcPr/>
                </a:tc>
                <a:tc>
                  <a:txBody>
                    <a:bodyPr/>
                    <a:lstStyle/>
                    <a:p>
                      <a:r>
                        <a:rPr lang="en-US" dirty="0" smtClean="0"/>
                        <a:t>Distinct call routing</a:t>
                      </a:r>
                      <a:r>
                        <a:rPr lang="en-US" baseline="0" dirty="0" smtClean="0"/>
                        <a:t> mechanism</a:t>
                      </a:r>
                    </a:p>
                    <a:p>
                      <a:r>
                        <a:rPr lang="en-US" baseline="0" dirty="0" smtClean="0"/>
                        <a:t>Mostly voice-only</a:t>
                      </a:r>
                    </a:p>
                    <a:p>
                      <a:r>
                        <a:rPr lang="en-US" baseline="0" dirty="0" smtClean="0"/>
                        <a:t>May not work for VoIP or VRS</a:t>
                      </a:r>
                      <a:endParaRPr lang="en-US" dirty="0"/>
                    </a:p>
                  </a:txBody>
                  <a:tcPr/>
                </a:tc>
              </a:tr>
              <a:tr h="370840">
                <a:tc>
                  <a:txBody>
                    <a:bodyPr/>
                    <a:lstStyle/>
                    <a:p>
                      <a:r>
                        <a:rPr lang="en-US" dirty="0" smtClean="0"/>
                        <a:t>800, 855, 866, 877, 888</a:t>
                      </a:r>
                      <a:endParaRPr lang="en-US" dirty="0"/>
                    </a:p>
                  </a:txBody>
                  <a:tcPr/>
                </a:tc>
                <a:tc>
                  <a:txBody>
                    <a:bodyPr/>
                    <a:lstStyle/>
                    <a:p>
                      <a:r>
                        <a:rPr lang="en-US" dirty="0" smtClean="0"/>
                        <a:t>toll free</a:t>
                      </a:r>
                      <a:endParaRPr lang="en-US" dirty="0"/>
                    </a:p>
                  </a:txBody>
                  <a:tcPr/>
                </a:tc>
                <a:tc>
                  <a:txBody>
                    <a:bodyPr/>
                    <a:lstStyle/>
                    <a:p>
                      <a:r>
                        <a:rPr lang="en-US" dirty="0" smtClean="0"/>
                        <a:t>not toll free for cell</a:t>
                      </a:r>
                      <a:r>
                        <a:rPr lang="en-US" baseline="0" dirty="0" smtClean="0"/>
                        <a:t> phone</a:t>
                      </a:r>
                    </a:p>
                    <a:p>
                      <a:r>
                        <a:rPr lang="en-US" baseline="0" dirty="0" smtClean="0"/>
                        <a:t>may not work internationally</a:t>
                      </a:r>
                      <a:endParaRPr lang="en-US" dirty="0"/>
                    </a:p>
                  </a:txBody>
                  <a:tcPr/>
                </a:tc>
              </a:tr>
              <a:tr h="370840">
                <a:tc>
                  <a:txBody>
                    <a:bodyPr/>
                    <a:lstStyle/>
                    <a:p>
                      <a:r>
                        <a:rPr lang="en-US" dirty="0" smtClean="0"/>
                        <a:t>900</a:t>
                      </a:r>
                      <a:endParaRPr lang="en-US" dirty="0"/>
                    </a:p>
                  </a:txBody>
                  <a:tcPr/>
                </a:tc>
                <a:tc>
                  <a:txBody>
                    <a:bodyPr/>
                    <a:lstStyle/>
                    <a:p>
                      <a:r>
                        <a:rPr lang="en-US" dirty="0" smtClean="0"/>
                        <a:t>premium</a:t>
                      </a:r>
                      <a:endParaRPr lang="en-US" dirty="0"/>
                    </a:p>
                  </a:txBody>
                  <a:tcPr/>
                </a:tc>
                <a:tc>
                  <a:txBody>
                    <a:bodyPr/>
                    <a:lstStyle/>
                    <a:p>
                      <a:r>
                        <a:rPr lang="en-US" dirty="0" smtClean="0"/>
                        <a:t>voice only</a:t>
                      </a:r>
                    </a:p>
                    <a:p>
                      <a:r>
                        <a:rPr lang="en-US" dirty="0" smtClean="0"/>
                        <a:t>unpredictable</a:t>
                      </a:r>
                      <a:r>
                        <a:rPr lang="en-US" baseline="0" dirty="0" smtClean="0"/>
                        <a:t> cost</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17</a:t>
            </a:fld>
            <a:endParaRPr lang="en-US"/>
          </a:p>
        </p:txBody>
      </p:sp>
    </p:spTree>
    <p:extLst>
      <p:ext uri="{BB962C8B-B14F-4D97-AF65-F5344CB8AC3E}">
        <p14:creationId xmlns:p14="http://schemas.microsoft.com/office/powerpoint/2010/main" val="19758225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18</a:t>
            </a:fld>
            <a:endParaRPr lang="en-US"/>
          </a:p>
        </p:txBody>
      </p:sp>
      <p:sp>
        <p:nvSpPr>
          <p:cNvPr id="2" name="Title 1"/>
          <p:cNvSpPr>
            <a:spLocks noGrp="1"/>
          </p:cNvSpPr>
          <p:nvPr>
            <p:ph type="title"/>
          </p:nvPr>
        </p:nvSpPr>
        <p:spPr/>
        <p:txBody>
          <a:bodyPr>
            <a:normAutofit/>
          </a:bodyPr>
          <a:lstStyle/>
          <a:p>
            <a:r>
              <a:rPr lang="en-US" dirty="0" smtClean="0"/>
              <a:t>Numbers vs. DNS &amp; IP addresses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65350765"/>
              </p:ext>
            </p:extLst>
          </p:nvPr>
        </p:nvGraphicFramePr>
        <p:xfrm>
          <a:off x="270934" y="1751025"/>
          <a:ext cx="8678332" cy="4602480"/>
        </p:xfrm>
        <a:graphic>
          <a:graphicData uri="http://schemas.openxmlformats.org/drawingml/2006/table">
            <a:tbl>
              <a:tblPr firstRow="1" bandRow="1">
                <a:tableStyleId>{74C1A8A3-306A-4EB7-A6B1-4F7E0EB9C5D6}</a:tableStyleId>
              </a:tblPr>
              <a:tblGrid>
                <a:gridCol w="1633669"/>
                <a:gridCol w="2705497"/>
                <a:gridCol w="2169583"/>
                <a:gridCol w="2169583"/>
              </a:tblGrid>
              <a:tr h="301138">
                <a:tc>
                  <a:txBody>
                    <a:bodyPr/>
                    <a:lstStyle/>
                    <a:p>
                      <a:endParaRPr lang="en-US" dirty="0"/>
                    </a:p>
                  </a:txBody>
                  <a:tcPr/>
                </a:tc>
                <a:tc>
                  <a:txBody>
                    <a:bodyPr/>
                    <a:lstStyle/>
                    <a:p>
                      <a:r>
                        <a:rPr lang="en-US" dirty="0" smtClean="0"/>
                        <a:t>Phone</a:t>
                      </a:r>
                      <a:r>
                        <a:rPr lang="en-US" baseline="0" dirty="0" smtClean="0"/>
                        <a:t> #</a:t>
                      </a:r>
                      <a:endParaRPr lang="en-US" dirty="0"/>
                    </a:p>
                  </a:txBody>
                  <a:tcPr/>
                </a:tc>
                <a:tc>
                  <a:txBody>
                    <a:bodyPr/>
                    <a:lstStyle/>
                    <a:p>
                      <a:r>
                        <a:rPr lang="en-US" dirty="0" smtClean="0"/>
                        <a:t>DNS</a:t>
                      </a:r>
                      <a:endParaRPr lang="en-US" dirty="0"/>
                    </a:p>
                  </a:txBody>
                  <a:tcPr/>
                </a:tc>
                <a:tc>
                  <a:txBody>
                    <a:bodyPr/>
                    <a:lstStyle/>
                    <a:p>
                      <a:r>
                        <a:rPr lang="en-US" dirty="0" smtClean="0"/>
                        <a:t>IP address</a:t>
                      </a:r>
                      <a:endParaRPr lang="en-US" dirty="0"/>
                    </a:p>
                  </a:txBody>
                  <a:tcPr/>
                </a:tc>
              </a:tr>
              <a:tr h="210871">
                <a:tc>
                  <a:txBody>
                    <a:bodyPr/>
                    <a:lstStyle/>
                    <a:p>
                      <a:r>
                        <a:rPr lang="en-US" sz="1600" dirty="0" smtClean="0"/>
                        <a:t>Role</a:t>
                      </a:r>
                      <a:endParaRPr lang="en-US" sz="1600" dirty="0"/>
                    </a:p>
                  </a:txBody>
                  <a:tcPr/>
                </a:tc>
                <a:tc>
                  <a:txBody>
                    <a:bodyPr/>
                    <a:lstStyle/>
                    <a:p>
                      <a:r>
                        <a:rPr lang="en-US" sz="1600" b="1" dirty="0" smtClean="0"/>
                        <a:t>identifier</a:t>
                      </a:r>
                      <a:r>
                        <a:rPr lang="en-US" sz="1600" dirty="0" smtClean="0"/>
                        <a:t> +</a:t>
                      </a:r>
                      <a:r>
                        <a:rPr lang="en-US" sz="1600" baseline="0" dirty="0" smtClean="0"/>
                        <a:t> </a:t>
                      </a:r>
                      <a:r>
                        <a:rPr lang="en-US" sz="1200" baseline="0" dirty="0" smtClean="0"/>
                        <a:t>locator</a:t>
                      </a:r>
                      <a:endParaRPr lang="en-US" sz="1200" dirty="0"/>
                    </a:p>
                  </a:txBody>
                  <a:tcPr/>
                </a:tc>
                <a:tc>
                  <a:txBody>
                    <a:bodyPr/>
                    <a:lstStyle/>
                    <a:p>
                      <a:r>
                        <a:rPr lang="en-US" sz="1600" dirty="0" smtClean="0"/>
                        <a:t>identifier</a:t>
                      </a:r>
                      <a:endParaRPr lang="en-US" sz="1600" dirty="0"/>
                    </a:p>
                  </a:txBody>
                  <a:tcPr/>
                </a:tc>
                <a:tc>
                  <a:txBody>
                    <a:bodyPr/>
                    <a:lstStyle/>
                    <a:p>
                      <a:r>
                        <a:rPr lang="en-US" sz="1600" b="1" dirty="0" smtClean="0"/>
                        <a:t>locator</a:t>
                      </a:r>
                      <a:r>
                        <a:rPr lang="en-US" sz="1600" b="1" baseline="0" dirty="0" smtClean="0"/>
                        <a:t> </a:t>
                      </a:r>
                      <a:r>
                        <a:rPr lang="en-US" sz="1600" baseline="0" dirty="0" smtClean="0"/>
                        <a:t>(+ </a:t>
                      </a:r>
                      <a:r>
                        <a:rPr lang="en-US" sz="1200" baseline="0" dirty="0" smtClean="0"/>
                        <a:t>identifier</a:t>
                      </a:r>
                      <a:r>
                        <a:rPr lang="en-US" sz="1600" baseline="0" dirty="0" smtClean="0"/>
                        <a:t>)</a:t>
                      </a:r>
                      <a:endParaRPr lang="en-US" sz="1600" dirty="0"/>
                    </a:p>
                  </a:txBody>
                  <a:tcPr/>
                </a:tc>
              </a:tr>
              <a:tr h="269291">
                <a:tc>
                  <a:txBody>
                    <a:bodyPr/>
                    <a:lstStyle/>
                    <a:p>
                      <a:r>
                        <a:rPr lang="en-US" sz="1600" dirty="0" smtClean="0"/>
                        <a:t>Country-specific</a:t>
                      </a:r>
                      <a:endParaRPr lang="en-US" sz="1600" dirty="0"/>
                    </a:p>
                  </a:txBody>
                  <a:tcPr/>
                </a:tc>
                <a:tc>
                  <a:txBody>
                    <a:bodyPr/>
                    <a:lstStyle/>
                    <a:p>
                      <a:r>
                        <a:rPr lang="en-US" sz="1600" dirty="0" smtClean="0"/>
                        <a:t>mostly</a:t>
                      </a:r>
                      <a:endParaRPr lang="en-US" sz="1600" dirty="0"/>
                    </a:p>
                  </a:txBody>
                  <a:tcPr/>
                </a:tc>
                <a:tc>
                  <a:txBody>
                    <a:bodyPr/>
                    <a:lstStyle/>
                    <a:p>
                      <a:r>
                        <a:rPr lang="en-US" sz="1600" dirty="0" smtClean="0"/>
                        <a:t>optional</a:t>
                      </a:r>
                      <a:endParaRPr lang="en-US" sz="1600" dirty="0"/>
                    </a:p>
                  </a:txBody>
                  <a:tcPr/>
                </a:tc>
                <a:tc>
                  <a:txBody>
                    <a:bodyPr/>
                    <a:lstStyle/>
                    <a:p>
                      <a:r>
                        <a:rPr lang="en-US" sz="1600" dirty="0" smtClean="0"/>
                        <a:t>no</a:t>
                      </a:r>
                      <a:endParaRPr lang="en-US" sz="1600" dirty="0"/>
                    </a:p>
                  </a:txBody>
                  <a:tcPr/>
                </a:tc>
              </a:tr>
              <a:tr h="264211">
                <a:tc>
                  <a:txBody>
                    <a:bodyPr/>
                    <a:lstStyle/>
                    <a:p>
                      <a:r>
                        <a:rPr lang="en-US" sz="1400" dirty="0" smtClean="0"/>
                        <a:t># of</a:t>
                      </a:r>
                      <a:r>
                        <a:rPr lang="en-US" sz="1400" baseline="0" dirty="0" smtClean="0"/>
                        <a:t> devices / name</a:t>
                      </a:r>
                      <a:endParaRPr lang="en-US" sz="1400" dirty="0"/>
                    </a:p>
                  </a:txBody>
                  <a:tcPr/>
                </a:tc>
                <a:tc>
                  <a:txBody>
                    <a:bodyPr/>
                    <a:lstStyle/>
                    <a:p>
                      <a:r>
                        <a:rPr lang="en-US" sz="1600" dirty="0" smtClean="0"/>
                        <a:t>1</a:t>
                      </a:r>
                      <a:r>
                        <a:rPr lang="en-US" sz="1600" baseline="0" dirty="0" smtClean="0"/>
                        <a:t> (except Google Voice)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1 (interface)</a:t>
                      </a:r>
                      <a:endParaRPr lang="en-US" sz="1600" dirty="0"/>
                    </a:p>
                  </a:txBody>
                  <a:tcPr/>
                </a:tc>
              </a:tr>
              <a:tr h="259131">
                <a:tc>
                  <a:txBody>
                    <a:bodyPr/>
                    <a:lstStyle/>
                    <a:p>
                      <a:r>
                        <a:rPr lang="en-US" sz="1600" dirty="0" smtClean="0"/>
                        <a:t># names /device</a:t>
                      </a:r>
                      <a:endParaRPr lang="en-US" sz="1600" dirty="0"/>
                    </a:p>
                  </a:txBody>
                  <a:tcPr/>
                </a:tc>
                <a:tc>
                  <a:txBody>
                    <a:bodyPr/>
                    <a:lstStyle/>
                    <a:p>
                      <a:r>
                        <a:rPr lang="en-US" sz="1600" dirty="0" smtClean="0"/>
                        <a:t>1</a:t>
                      </a:r>
                      <a:r>
                        <a:rPr lang="en-US" sz="1600" baseline="0" dirty="0" smtClean="0"/>
                        <a:t> for mobile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444551">
                <a:tc>
                  <a:txBody>
                    <a:bodyPr/>
                    <a:lstStyle/>
                    <a:p>
                      <a:r>
                        <a:rPr lang="en-US" sz="1600" dirty="0" smtClean="0"/>
                        <a:t>controlled</a:t>
                      </a:r>
                      <a:r>
                        <a:rPr lang="en-US" sz="1600" baseline="0" dirty="0" smtClean="0"/>
                        <a:t> by</a:t>
                      </a:r>
                      <a:endParaRPr lang="en-US" sz="1600" dirty="0"/>
                    </a:p>
                  </a:txBody>
                  <a:tcPr/>
                </a:tc>
                <a:tc>
                  <a:txBody>
                    <a:bodyPr/>
                    <a:lstStyle/>
                    <a:p>
                      <a:r>
                        <a:rPr lang="en-US" sz="1600" dirty="0" smtClean="0"/>
                        <a:t>carrier,</a:t>
                      </a:r>
                      <a:r>
                        <a:rPr lang="en-US" sz="1600" baseline="0" dirty="0" smtClean="0"/>
                        <a:t> but </a:t>
                      </a:r>
                      <a:r>
                        <a:rPr lang="en-US" sz="1600" dirty="0" smtClean="0"/>
                        <a:t>portability</a:t>
                      </a:r>
                    </a:p>
                    <a:p>
                      <a:r>
                        <a:rPr lang="en-US" sz="1600" dirty="0" smtClean="0"/>
                        <a:t>unclear</a:t>
                      </a:r>
                      <a:r>
                        <a:rPr lang="en-US" sz="1600" baseline="0" dirty="0" smtClean="0"/>
                        <a:t> (800#) and geo. limited</a:t>
                      </a:r>
                      <a:endParaRPr lang="en-US" sz="1600" dirty="0"/>
                    </a:p>
                  </a:txBody>
                  <a:tcPr/>
                </a:tc>
                <a:tc>
                  <a:txBody>
                    <a:bodyPr/>
                    <a:lstStyle/>
                    <a:p>
                      <a:r>
                        <a:rPr lang="en-US" sz="1400" dirty="0" smtClean="0"/>
                        <a:t>any</a:t>
                      </a:r>
                      <a:r>
                        <a:rPr lang="en-US" sz="1400" baseline="0" dirty="0" smtClean="0"/>
                        <a:t> entity</a:t>
                      </a:r>
                      <a:r>
                        <a:rPr lang="en-US" sz="1400" dirty="0" smtClean="0"/>
                        <a:t>,</a:t>
                      </a:r>
                      <a:r>
                        <a:rPr lang="en-US" sz="1400" baseline="0" dirty="0" smtClean="0"/>
                        <a:t> with trademark restrictions</a:t>
                      </a:r>
                      <a:endParaRPr lang="en-US" sz="1400" dirty="0"/>
                    </a:p>
                  </a:txBody>
                  <a:tcPr/>
                </a:tc>
                <a:tc>
                  <a:txBody>
                    <a:bodyPr/>
                    <a:lstStyle/>
                    <a:p>
                      <a:r>
                        <a:rPr lang="en-US" sz="1600" dirty="0" smtClean="0"/>
                        <a:t>any</a:t>
                      </a:r>
                      <a:r>
                        <a:rPr lang="en-US" sz="1600" baseline="0" dirty="0" smtClean="0"/>
                        <a:t> entity (ISP</a:t>
                      </a:r>
                      <a:r>
                        <a:rPr lang="en-US" sz="1600" baseline="0" smtClean="0"/>
                        <a:t>, organization)</a:t>
                      </a:r>
                      <a:endParaRPr lang="en-US" sz="1600" dirty="0"/>
                    </a:p>
                  </a:txBody>
                  <a:tcPr/>
                </a:tc>
              </a:tr>
              <a:tr h="557738">
                <a:tc>
                  <a:txBody>
                    <a:bodyPr/>
                    <a:lstStyle/>
                    <a:p>
                      <a:r>
                        <a:rPr lang="en-US" sz="1600" dirty="0" smtClean="0"/>
                        <a:t>who</a:t>
                      </a:r>
                      <a:r>
                        <a:rPr lang="en-US" sz="1600" baseline="0" dirty="0" smtClean="0"/>
                        <a:t> can obtain?</a:t>
                      </a:r>
                      <a:endParaRPr lang="en-US" sz="1600" dirty="0"/>
                    </a:p>
                  </a:txBody>
                  <a:tcPr/>
                </a:tc>
                <a:tc>
                  <a:txBody>
                    <a:bodyPr/>
                    <a:lstStyle/>
                    <a:p>
                      <a:r>
                        <a:rPr lang="en-US" sz="1600" dirty="0" smtClean="0"/>
                        <a:t>geographically</a:t>
                      </a:r>
                      <a:r>
                        <a:rPr lang="en-US" sz="1600" baseline="0" dirty="0" smtClean="0"/>
                        <a:t>-constrained, currently carrier only</a:t>
                      </a:r>
                      <a:endParaRPr lang="en-US" sz="1600" dirty="0" smtClean="0"/>
                    </a:p>
                  </a:txBody>
                  <a:tcPr/>
                </a:tc>
                <a:tc>
                  <a:txBody>
                    <a:bodyPr/>
                    <a:lstStyle/>
                    <a:p>
                      <a:r>
                        <a:rPr lang="en-US" sz="1600" dirty="0" smtClean="0"/>
                        <a:t>varies</a:t>
                      </a:r>
                      <a:r>
                        <a:rPr lang="en-US" sz="1600" baseline="0" dirty="0" smtClean="0"/>
                        <a:t> (e.g., .</a:t>
                      </a:r>
                      <a:r>
                        <a:rPr lang="en-US" sz="1600" baseline="0" dirty="0" err="1" smtClean="0"/>
                        <a:t>edu</a:t>
                      </a:r>
                      <a:r>
                        <a:rPr lang="en-US" sz="1600" baseline="0" dirty="0" smtClean="0"/>
                        <a:t> &amp; .mil, vs. .de)</a:t>
                      </a:r>
                      <a:endParaRPr lang="en-US" sz="1600" dirty="0"/>
                    </a:p>
                  </a:txBody>
                  <a:tcPr/>
                </a:tc>
                <a:tc>
                  <a:txBody>
                    <a:bodyPr/>
                    <a:lstStyle/>
                    <a:p>
                      <a:r>
                        <a:rPr lang="en-US" sz="1600" dirty="0" smtClean="0"/>
                        <a:t>enterprise,</a:t>
                      </a:r>
                      <a:r>
                        <a:rPr lang="en-US" sz="1600" baseline="0" dirty="0" smtClean="0"/>
                        <a:t> carrier</a:t>
                      </a:r>
                      <a:endParaRPr lang="en-US" sz="1600" dirty="0"/>
                    </a:p>
                  </a:txBody>
                  <a:tcPr/>
                </a:tc>
              </a:tr>
              <a:tr h="537418">
                <a:tc>
                  <a:txBody>
                    <a:bodyPr/>
                    <a:lstStyle/>
                    <a:p>
                      <a:r>
                        <a:rPr lang="en-US" sz="1600" dirty="0" smtClean="0"/>
                        <a:t>porting</a:t>
                      </a:r>
                      <a:endParaRPr lang="en-US" sz="1600" dirty="0"/>
                    </a:p>
                  </a:txBody>
                  <a:tcPr/>
                </a:tc>
                <a:tc>
                  <a:txBody>
                    <a:bodyPr/>
                    <a:lstStyle/>
                    <a:p>
                      <a:r>
                        <a:rPr lang="en-US" sz="1200" dirty="0" smtClean="0"/>
                        <a:t>complex, often manual;</a:t>
                      </a:r>
                    </a:p>
                    <a:p>
                      <a:r>
                        <a:rPr lang="en-US" sz="1200" dirty="0" smtClean="0"/>
                        <a:t>wireless-to-wireline</a:t>
                      </a:r>
                      <a:r>
                        <a:rPr lang="en-US" sz="1200" baseline="0" dirty="0" smtClean="0"/>
                        <a:t> may not work</a:t>
                      </a:r>
                      <a:endParaRPr lang="en-US" sz="1200" dirty="0" smtClean="0"/>
                    </a:p>
                  </a:txBody>
                  <a:tcPr/>
                </a:tc>
                <a:tc>
                  <a:txBody>
                    <a:bodyPr/>
                    <a:lstStyle/>
                    <a:p>
                      <a:r>
                        <a:rPr lang="en-US" sz="1600" dirty="0" smtClean="0"/>
                        <a:t>about one hour (DNS cache)</a:t>
                      </a:r>
                      <a:endParaRPr lang="en-US" sz="1600" dirty="0"/>
                    </a:p>
                  </a:txBody>
                  <a:tcPr/>
                </a:tc>
                <a:tc>
                  <a:txBody>
                    <a:bodyPr/>
                    <a:lstStyle/>
                    <a:p>
                      <a:r>
                        <a:rPr lang="en-US" sz="1600" dirty="0" smtClean="0"/>
                        <a:t>if</a:t>
                      </a:r>
                      <a:r>
                        <a:rPr lang="en-US" sz="1600" baseline="0" dirty="0" smtClean="0"/>
                        <a:t> entity has been assigned PIAs</a:t>
                      </a:r>
                      <a:endParaRPr lang="en-US" sz="1600" dirty="0"/>
                    </a:p>
                  </a:txBody>
                  <a:tcPr/>
                </a:tc>
              </a:tr>
              <a:tr h="218491">
                <a:tc>
                  <a:txBody>
                    <a:bodyPr/>
                    <a:lstStyle/>
                    <a:p>
                      <a:r>
                        <a:rPr lang="en-US" sz="1600" dirty="0" smtClean="0"/>
                        <a:t>delegation</a:t>
                      </a:r>
                      <a:endParaRPr lang="en-US" sz="1600" dirty="0"/>
                    </a:p>
                  </a:txBody>
                  <a:tcPr/>
                </a:tc>
                <a:tc>
                  <a:txBody>
                    <a:bodyPr/>
                    <a:lstStyle/>
                    <a:p>
                      <a:r>
                        <a:rPr lang="en-US" sz="1600" dirty="0" smtClean="0"/>
                        <a:t>companies (number</a:t>
                      </a:r>
                      <a:r>
                        <a:rPr lang="en-US" sz="1600" baseline="0" dirty="0" smtClean="0"/>
                        <a:t> range)</a:t>
                      </a:r>
                      <a:endParaRPr lang="en-US" sz="1600" dirty="0"/>
                    </a:p>
                  </a:txBody>
                  <a:tcPr/>
                </a:tc>
                <a:tc>
                  <a:txBody>
                    <a:bodyPr/>
                    <a:lstStyle/>
                    <a:p>
                      <a:r>
                        <a:rPr lang="en-US" sz="1600" dirty="0" smtClean="0"/>
                        <a:t>anybody</a:t>
                      </a:r>
                      <a:endParaRPr lang="en-US" sz="1600" dirty="0"/>
                    </a:p>
                  </a:txBody>
                  <a:tcPr/>
                </a:tc>
                <a:tc>
                  <a:txBody>
                    <a:bodyPr/>
                    <a:lstStyle/>
                    <a:p>
                      <a:r>
                        <a:rPr lang="en-US" sz="1600" dirty="0" smtClean="0"/>
                        <a:t>subnets</a:t>
                      </a:r>
                      <a:endParaRPr lang="en-US" sz="1600" dirty="0"/>
                    </a:p>
                  </a:txBody>
                  <a:tcPr/>
                </a:tc>
              </a:tr>
              <a:tr h="526991">
                <a:tc>
                  <a:txBody>
                    <a:bodyPr/>
                    <a:lstStyle/>
                    <a:p>
                      <a:r>
                        <a:rPr lang="en-US" sz="1600" dirty="0" smtClean="0"/>
                        <a:t>identity</a:t>
                      </a:r>
                      <a:r>
                        <a:rPr lang="en-US" sz="1600" baseline="0" dirty="0" smtClean="0"/>
                        <a:t> information</a:t>
                      </a:r>
                      <a:endParaRPr lang="en-US" sz="1600" dirty="0"/>
                    </a:p>
                  </a:txBody>
                  <a:tcPr/>
                </a:tc>
                <a:tc>
                  <a:txBody>
                    <a:bodyPr/>
                    <a:lstStyle/>
                    <a:p>
                      <a:r>
                        <a:rPr lang="en-US" sz="1600" dirty="0" smtClean="0"/>
                        <a:t>carrier</a:t>
                      </a:r>
                      <a:r>
                        <a:rPr lang="en-US" sz="1600" baseline="0" dirty="0" smtClean="0"/>
                        <a:t> (OCN)</a:t>
                      </a:r>
                      <a:r>
                        <a:rPr lang="en-US" sz="1600" dirty="0" smtClean="0"/>
                        <a:t>,</a:t>
                      </a:r>
                      <a:r>
                        <a:rPr lang="en-US" sz="1600" baseline="0" dirty="0" smtClean="0"/>
                        <a:t> billing name only </a:t>
                      </a:r>
                      <a:r>
                        <a:rPr lang="en-US" sz="1600" baseline="0" dirty="0" smtClean="0">
                          <a:sym typeface="Wingdings"/>
                        </a:rPr>
                        <a:t> LERG, LIDB</a:t>
                      </a:r>
                      <a:endParaRPr lang="en-US" sz="1600" dirty="0"/>
                    </a:p>
                  </a:txBody>
                  <a:tcPr/>
                </a:tc>
                <a:tc>
                  <a:txBody>
                    <a:bodyPr/>
                    <a:lstStyle/>
                    <a:p>
                      <a:r>
                        <a:rPr lang="en-US" sz="1600" dirty="0" smtClean="0"/>
                        <a:t>WHOIS data</a:t>
                      </a:r>
                    </a:p>
                    <a:p>
                      <a:r>
                        <a:rPr lang="en-US" sz="1600" dirty="0" smtClean="0"/>
                        <a:t>(unverified)</a:t>
                      </a:r>
                      <a:endParaRPr lang="en-US" sz="1600" dirty="0"/>
                    </a:p>
                  </a:txBody>
                  <a:tcPr/>
                </a:tc>
                <a:tc>
                  <a:txBody>
                    <a:bodyPr/>
                    <a:lstStyle/>
                    <a:p>
                      <a:r>
                        <a:rPr lang="en-US" sz="1600" dirty="0" smtClean="0"/>
                        <a:t>RPKI, </a:t>
                      </a:r>
                      <a:r>
                        <a:rPr lang="en-US" sz="1600" dirty="0" err="1" smtClean="0"/>
                        <a:t>whois</a:t>
                      </a:r>
                      <a:endParaRPr lang="en-US" sz="1600" dirty="0"/>
                    </a:p>
                  </a:txBody>
                  <a:tcPr/>
                </a:tc>
              </a:tr>
            </a:tbl>
          </a:graphicData>
        </a:graphic>
      </p:graphicFrame>
      <p:sp>
        <p:nvSpPr>
          <p:cNvPr id="4" name="Footer Placeholder 3"/>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934575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19</a:t>
            </a:fld>
            <a:endParaRPr lang="en-US"/>
          </a:p>
        </p:txBody>
      </p:sp>
      <p:sp>
        <p:nvSpPr>
          <p:cNvPr id="4" name="Title 3"/>
          <p:cNvSpPr>
            <a:spLocks noGrp="1"/>
          </p:cNvSpPr>
          <p:nvPr>
            <p:ph type="title"/>
          </p:nvPr>
        </p:nvSpPr>
        <p:spPr/>
        <p:txBody>
          <a:bodyPr/>
          <a:lstStyle/>
          <a:p>
            <a:r>
              <a:rPr lang="en-US" dirty="0" smtClean="0"/>
              <a:t>Number usage</a:t>
            </a:r>
            <a:endParaRPr lang="en-US" dirty="0"/>
          </a:p>
        </p:txBody>
      </p:sp>
      <p:pic>
        <p:nvPicPr>
          <p:cNvPr id="5" name="Picture 4"/>
          <p:cNvPicPr>
            <a:picLocks noChangeAspect="1"/>
          </p:cNvPicPr>
          <p:nvPr/>
        </p:nvPicPr>
        <p:blipFill>
          <a:blip r:embed="rId2"/>
          <a:stretch>
            <a:fillRect/>
          </a:stretch>
        </p:blipFill>
        <p:spPr>
          <a:xfrm>
            <a:off x="1663700" y="1257300"/>
            <a:ext cx="5816600" cy="4330700"/>
          </a:xfrm>
          <a:prstGeom prst="rect">
            <a:avLst/>
          </a:prstGeom>
        </p:spPr>
      </p:pic>
      <p:sp>
        <p:nvSpPr>
          <p:cNvPr id="6" name="TextBox 5"/>
          <p:cNvSpPr txBox="1"/>
          <p:nvPr/>
        </p:nvSpPr>
        <p:spPr>
          <a:xfrm>
            <a:off x="687294" y="6250163"/>
            <a:ext cx="1097175" cy="369332"/>
          </a:xfrm>
          <a:prstGeom prst="rect">
            <a:avLst/>
          </a:prstGeom>
          <a:noFill/>
        </p:spPr>
        <p:txBody>
          <a:bodyPr wrap="none" rtlCol="0">
            <a:spAutoFit/>
          </a:bodyPr>
          <a:lstStyle/>
          <a:p>
            <a:r>
              <a:rPr lang="en-US" dirty="0" smtClean="0"/>
              <a:t>FCC 12-46</a:t>
            </a:r>
            <a:endParaRPr lang="en-US" dirty="0"/>
          </a:p>
        </p:txBody>
      </p:sp>
      <p:sp>
        <p:nvSpPr>
          <p:cNvPr id="2" name="Footer Placeholder 1"/>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32614287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6725656" cy="4325419"/>
          </a:xfrm>
        </p:spPr>
        <p:txBody>
          <a:bodyPr>
            <a:normAutofit fontScale="92500" lnSpcReduction="10000"/>
          </a:bodyPr>
          <a:lstStyle/>
          <a:p>
            <a:r>
              <a:rPr lang="en-US" dirty="0" smtClean="0"/>
              <a:t>What is happening and why does it matter?</a:t>
            </a:r>
          </a:p>
          <a:p>
            <a:r>
              <a:rPr lang="en-US" dirty="0" smtClean="0"/>
              <a:t>What are the technical challenges we need to address?</a:t>
            </a:r>
          </a:p>
          <a:p>
            <a:pPr lvl="1"/>
            <a:r>
              <a:rPr lang="en-US" dirty="0" smtClean="0"/>
              <a:t>reliability &amp; quality</a:t>
            </a:r>
          </a:p>
          <a:p>
            <a:pPr lvl="1"/>
            <a:r>
              <a:rPr lang="en-US" dirty="0" smtClean="0"/>
              <a:t>public safety (“911”, “112”)</a:t>
            </a:r>
          </a:p>
          <a:p>
            <a:pPr lvl="1"/>
            <a:r>
              <a:rPr lang="en-US" dirty="0" smtClean="0"/>
              <a:t>numbering &amp; trustable identifiers</a:t>
            </a:r>
          </a:p>
          <a:p>
            <a:pPr lvl="1"/>
            <a:r>
              <a:rPr lang="en-US" dirty="0" smtClean="0"/>
              <a:t>universal service</a:t>
            </a:r>
          </a:p>
          <a:p>
            <a:pPr lvl="1"/>
            <a:r>
              <a:rPr lang="en-US" dirty="0" smtClean="0"/>
              <a:t>service stagnation </a:t>
            </a:r>
            <a:r>
              <a:rPr lang="en-US" dirty="0" smtClean="0">
                <a:sym typeface="Wingdings"/>
              </a:rPr>
              <a:t> beyond voice?</a:t>
            </a:r>
            <a:endParaRPr lang="en-US" dirty="0" smtClean="0"/>
          </a:p>
          <a:p>
            <a:pPr lvl="1"/>
            <a:r>
              <a:rPr lang="en-US" dirty="0" smtClean="0"/>
              <a:t>copper loops </a:t>
            </a:r>
            <a:r>
              <a:rPr lang="en-US" dirty="0" smtClean="0">
                <a:sym typeface="Wingdings"/>
              </a:rPr>
              <a:t> competition, legacy services</a:t>
            </a:r>
          </a:p>
          <a:p>
            <a:r>
              <a:rPr lang="en-US" dirty="0" smtClean="0">
                <a:sym typeface="Wingdings"/>
              </a:rPr>
              <a:t>It’s technical + economics + policy</a:t>
            </a:r>
            <a:endParaRPr lang="en-US" dirty="0"/>
          </a:p>
        </p:txBody>
      </p:sp>
      <p:sp>
        <p:nvSpPr>
          <p:cNvPr id="4" name="Title 3"/>
          <p:cNvSpPr>
            <a:spLocks noGrp="1"/>
          </p:cNvSpPr>
          <p:nvPr>
            <p:ph type="title"/>
          </p:nvPr>
        </p:nvSpPr>
        <p:spPr/>
        <p:txBody>
          <a:bodyPr>
            <a:noAutofit/>
          </a:bodyPr>
          <a:lstStyle/>
          <a:p>
            <a:r>
              <a:rPr lang="en-US" sz="3200" dirty="0" smtClean="0"/>
              <a:t>The retirement of the circuit-switched network</a:t>
            </a:r>
            <a:endParaRPr lang="en-US" sz="3200" dirty="0"/>
          </a:p>
        </p:txBody>
      </p:sp>
      <p:sp>
        <p:nvSpPr>
          <p:cNvPr id="5" name="Oval Callout 4"/>
          <p:cNvSpPr/>
          <p:nvPr/>
        </p:nvSpPr>
        <p:spPr>
          <a:xfrm>
            <a:off x="7361628" y="3905899"/>
            <a:ext cx="1782372" cy="1365998"/>
          </a:xfrm>
          <a:prstGeom prst="wedgeEllipseCallout">
            <a:avLst>
              <a:gd name="adj1" fmla="val -93574"/>
              <a:gd name="adj2" fmla="val -481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US-centric, but similar elsewhere</a:t>
            </a:r>
            <a:endParaRPr lang="en-US" dirty="0"/>
          </a:p>
        </p:txBody>
      </p:sp>
      <p:sp>
        <p:nvSpPr>
          <p:cNvPr id="6" name="Footer Placeholder 5"/>
          <p:cNvSpPr>
            <a:spLocks noGrp="1"/>
          </p:cNvSpPr>
          <p:nvPr>
            <p:ph type="ftr" sz="quarter" idx="11"/>
          </p:nvPr>
        </p:nvSpPr>
        <p:spPr/>
        <p:txBody>
          <a:bodyPr/>
          <a:lstStyle/>
          <a:p>
            <a:r>
              <a:rPr lang="en-US" smtClean="0"/>
              <a:t>Neustar May 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2</a:t>
            </a:fld>
            <a:endParaRPr lang="en-US"/>
          </a:p>
        </p:txBody>
      </p:sp>
    </p:spTree>
    <p:extLst>
      <p:ext uri="{BB962C8B-B14F-4D97-AF65-F5344CB8AC3E}">
        <p14:creationId xmlns:p14="http://schemas.microsoft.com/office/powerpoint/2010/main" val="1792372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89543286"/>
              </p:ext>
            </p:extLst>
          </p:nvPr>
        </p:nvGraphicFramePr>
        <p:xfrm>
          <a:off x="457200" y="1800225"/>
          <a:ext cx="8229600" cy="43259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20</a:t>
            </a:fld>
            <a:endParaRPr lang="en-US"/>
          </a:p>
        </p:txBody>
      </p:sp>
      <p:sp>
        <p:nvSpPr>
          <p:cNvPr id="4" name="Title 3"/>
          <p:cNvSpPr>
            <a:spLocks noGrp="1"/>
          </p:cNvSpPr>
          <p:nvPr>
            <p:ph type="title"/>
          </p:nvPr>
        </p:nvSpPr>
        <p:spPr/>
        <p:txBody>
          <a:bodyPr/>
          <a:lstStyle/>
          <a:p>
            <a:r>
              <a:rPr lang="en-US" dirty="0" smtClean="0"/>
              <a:t>Area codes (NPAs)</a:t>
            </a:r>
            <a:endParaRPr lang="en-US" dirty="0"/>
          </a:p>
        </p:txBody>
      </p:sp>
      <p:sp>
        <p:nvSpPr>
          <p:cNvPr id="6" name="Left Brace 5"/>
          <p:cNvSpPr/>
          <p:nvPr/>
        </p:nvSpPr>
        <p:spPr>
          <a:xfrm>
            <a:off x="868029" y="2046551"/>
            <a:ext cx="310663" cy="35997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66291" y="3616071"/>
            <a:ext cx="547258" cy="369332"/>
          </a:xfrm>
          <a:prstGeom prst="rect">
            <a:avLst/>
          </a:prstGeom>
          <a:noFill/>
        </p:spPr>
        <p:txBody>
          <a:bodyPr wrap="none" rtlCol="0">
            <a:spAutoFit/>
          </a:bodyPr>
          <a:lstStyle/>
          <a:p>
            <a:r>
              <a:rPr lang="en-US" dirty="0" smtClean="0"/>
              <a:t>634</a:t>
            </a:r>
            <a:endParaRPr lang="en-US" dirty="0"/>
          </a:p>
        </p:txBody>
      </p:sp>
      <p:sp>
        <p:nvSpPr>
          <p:cNvPr id="2" name="Footer Placeholder 1"/>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9106251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NPRM: allow interconnected VoIP providers to obtain numbers</a:t>
            </a:r>
          </a:p>
          <a:p>
            <a:r>
              <a:rPr lang="en-US" dirty="0" smtClean="0"/>
              <a:t>R&amp;O: waiver petitioners can get small pool of numbers directly from NANPA or PA</a:t>
            </a:r>
          </a:p>
          <a:p>
            <a:r>
              <a:rPr lang="en-US" dirty="0" smtClean="0"/>
              <a:t>NOI: geographic assignment of numbers still relevant?</a:t>
            </a:r>
          </a:p>
          <a:p>
            <a:r>
              <a:rPr lang="en-US" dirty="0" smtClean="0"/>
              <a:t>Doesn’t directly address databases</a:t>
            </a:r>
            <a:endParaRPr lang="en-US" dirty="0"/>
          </a:p>
        </p:txBody>
      </p:sp>
      <p:sp>
        <p:nvSpPr>
          <p:cNvPr id="3" name="Footer Placeholder 2"/>
          <p:cNvSpPr>
            <a:spLocks noGrp="1"/>
          </p:cNvSpPr>
          <p:nvPr>
            <p:ph type="ftr" sz="quarter" idx="11"/>
          </p:nvPr>
        </p:nvSpPr>
        <p:spPr/>
        <p:txBody>
          <a:bodyPr/>
          <a:lstStyle/>
          <a:p>
            <a:r>
              <a:rPr lang="en-US" smtClean="0"/>
              <a:t>Neustar May 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21</a:t>
            </a:fld>
            <a:endParaRPr lang="en-US"/>
          </a:p>
        </p:txBody>
      </p:sp>
      <p:sp>
        <p:nvSpPr>
          <p:cNvPr id="5" name="Title 4"/>
          <p:cNvSpPr>
            <a:spLocks noGrp="1"/>
          </p:cNvSpPr>
          <p:nvPr>
            <p:ph type="title"/>
          </p:nvPr>
        </p:nvSpPr>
        <p:spPr/>
        <p:txBody>
          <a:bodyPr/>
          <a:lstStyle/>
          <a:p>
            <a:r>
              <a:rPr lang="en-US" dirty="0" smtClean="0"/>
              <a:t>FCC “Numbering” order April 2013</a:t>
            </a:r>
            <a:endParaRPr lang="en-US" dirty="0"/>
          </a:p>
        </p:txBody>
      </p:sp>
    </p:spTree>
    <p:extLst>
      <p:ext uri="{BB962C8B-B14F-4D97-AF65-F5344CB8AC3E}">
        <p14:creationId xmlns:p14="http://schemas.microsoft.com/office/powerpoint/2010/main" val="24212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22</a:t>
            </a:fld>
            <a:endParaRPr lang="en-US"/>
          </a:p>
        </p:txBody>
      </p:sp>
      <p:sp>
        <p:nvSpPr>
          <p:cNvPr id="4" name="Title 3"/>
          <p:cNvSpPr>
            <a:spLocks noGrp="1"/>
          </p:cNvSpPr>
          <p:nvPr>
            <p:ph type="title"/>
          </p:nvPr>
        </p:nvSpPr>
        <p:spPr/>
        <p:txBody>
          <a:bodyPr>
            <a:normAutofit/>
          </a:bodyPr>
          <a:lstStyle/>
          <a:p>
            <a:r>
              <a:rPr lang="en-US" dirty="0" smtClean="0"/>
              <a:t>Phone numbers for machines?</a:t>
            </a:r>
            <a:endParaRPr lang="en-US" dirty="0"/>
          </a:p>
        </p:txBody>
      </p:sp>
      <p:pic>
        <p:nvPicPr>
          <p:cNvPr id="5" name="Picture 4" descr="tabletrevolutiongraph-300x2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6046"/>
            <a:ext cx="3810000" cy="3124200"/>
          </a:xfrm>
          <a:prstGeom prst="rect">
            <a:avLst/>
          </a:prstGeom>
        </p:spPr>
      </p:pic>
      <p:sp>
        <p:nvSpPr>
          <p:cNvPr id="9" name="TextBox 8"/>
          <p:cNvSpPr txBox="1"/>
          <p:nvPr/>
        </p:nvSpPr>
        <p:spPr>
          <a:xfrm>
            <a:off x="831480" y="1717646"/>
            <a:ext cx="1293518" cy="369332"/>
          </a:xfrm>
          <a:prstGeom prst="rect">
            <a:avLst/>
          </a:prstGeom>
          <a:noFill/>
        </p:spPr>
        <p:txBody>
          <a:bodyPr wrap="none" rtlCol="0">
            <a:spAutoFit/>
          </a:bodyPr>
          <a:lstStyle/>
          <a:p>
            <a:r>
              <a:rPr lang="en-US" dirty="0" smtClean="0"/>
              <a:t>212 555 1212</a:t>
            </a:r>
            <a:endParaRPr lang="en-US" dirty="0"/>
          </a:p>
        </p:txBody>
      </p:sp>
      <p:cxnSp>
        <p:nvCxnSpPr>
          <p:cNvPr id="11" name="Straight Arrow Connector 10"/>
          <p:cNvCxnSpPr>
            <a:stCxn id="9" idx="3"/>
          </p:cNvCxnSpPr>
          <p:nvPr/>
        </p:nvCxnSpPr>
        <p:spPr>
          <a:xfrm flipV="1">
            <a:off x="2124998" y="1891237"/>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mens-fashion-19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337" y="1231252"/>
            <a:ext cx="617306" cy="1342119"/>
          </a:xfrm>
          <a:prstGeom prst="rect">
            <a:avLst/>
          </a:prstGeom>
        </p:spPr>
      </p:pic>
      <p:sp>
        <p:nvSpPr>
          <p:cNvPr id="13" name="TextBox 12"/>
          <p:cNvSpPr txBox="1"/>
          <p:nvPr/>
        </p:nvSpPr>
        <p:spPr>
          <a:xfrm>
            <a:off x="2217510" y="1443554"/>
            <a:ext cx="792066" cy="369332"/>
          </a:xfrm>
          <a:prstGeom prst="rect">
            <a:avLst/>
          </a:prstGeom>
          <a:noFill/>
        </p:spPr>
        <p:txBody>
          <a:bodyPr wrap="none" rtlCol="0">
            <a:spAutoFit/>
          </a:bodyPr>
          <a:lstStyle/>
          <a:p>
            <a:r>
              <a:rPr lang="en-US" dirty="0" smtClean="0"/>
              <a:t>&lt; 2010</a:t>
            </a:r>
            <a:endParaRPr lang="en-US" dirty="0"/>
          </a:p>
        </p:txBody>
      </p:sp>
      <p:sp>
        <p:nvSpPr>
          <p:cNvPr id="14" name="TextBox 13"/>
          <p:cNvSpPr txBox="1"/>
          <p:nvPr/>
        </p:nvSpPr>
        <p:spPr>
          <a:xfrm>
            <a:off x="913715" y="3444396"/>
            <a:ext cx="1424150" cy="646331"/>
          </a:xfrm>
          <a:prstGeom prst="rect">
            <a:avLst/>
          </a:prstGeom>
          <a:noFill/>
        </p:spPr>
        <p:txBody>
          <a:bodyPr wrap="none" rtlCol="0">
            <a:spAutoFit/>
          </a:bodyPr>
          <a:lstStyle/>
          <a:p>
            <a:r>
              <a:rPr lang="en-US" dirty="0" smtClean="0"/>
              <a:t>500 123 4567</a:t>
            </a:r>
          </a:p>
          <a:p>
            <a:r>
              <a:rPr lang="en-US" dirty="0" smtClean="0"/>
              <a:t>533, 544</a:t>
            </a:r>
            <a:endParaRPr lang="en-US" dirty="0"/>
          </a:p>
        </p:txBody>
      </p:sp>
      <p:sp>
        <p:nvSpPr>
          <p:cNvPr id="15" name="TextBox 14"/>
          <p:cNvSpPr txBox="1"/>
          <p:nvPr/>
        </p:nvSpPr>
        <p:spPr>
          <a:xfrm>
            <a:off x="737399" y="5910998"/>
            <a:ext cx="2910923" cy="646331"/>
          </a:xfrm>
          <a:prstGeom prst="rect">
            <a:avLst/>
          </a:prstGeom>
          <a:noFill/>
        </p:spPr>
        <p:txBody>
          <a:bodyPr wrap="none" rtlCol="0">
            <a:spAutoFit/>
          </a:bodyPr>
          <a:lstStyle/>
          <a:p>
            <a:r>
              <a:rPr lang="en-US" dirty="0" smtClean="0"/>
              <a:t>now: one 5XX code a year…</a:t>
            </a:r>
          </a:p>
          <a:p>
            <a:r>
              <a:rPr lang="en-US" dirty="0" smtClean="0"/>
              <a:t>(8M numbers)</a:t>
            </a:r>
            <a:endParaRPr lang="en-US" dirty="0"/>
          </a:p>
        </p:txBody>
      </p:sp>
      <p:cxnSp>
        <p:nvCxnSpPr>
          <p:cNvPr id="16" name="Straight Arrow Connector 15"/>
          <p:cNvCxnSpPr/>
          <p:nvPr/>
        </p:nvCxnSpPr>
        <p:spPr>
          <a:xfrm flipV="1">
            <a:off x="2277398" y="3784136"/>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3161976" y="3248208"/>
            <a:ext cx="1099844" cy="1099844"/>
          </a:xfrm>
          <a:prstGeom prst="rect">
            <a:avLst/>
          </a:prstGeom>
        </p:spPr>
      </p:pic>
      <p:pic>
        <p:nvPicPr>
          <p:cNvPr id="18" name="Picture 17"/>
          <p:cNvPicPr>
            <a:picLocks noChangeAspect="1"/>
          </p:cNvPicPr>
          <p:nvPr/>
        </p:nvPicPr>
        <p:blipFill>
          <a:blip r:embed="rId6"/>
          <a:stretch>
            <a:fillRect/>
          </a:stretch>
        </p:blipFill>
        <p:spPr>
          <a:xfrm>
            <a:off x="3632356" y="3655828"/>
            <a:ext cx="939644" cy="1082470"/>
          </a:xfrm>
          <a:prstGeom prst="rect">
            <a:avLst/>
          </a:prstGeom>
        </p:spPr>
      </p:pic>
      <p:pic>
        <p:nvPicPr>
          <p:cNvPr id="19" name="Picture 18"/>
          <p:cNvPicPr>
            <a:picLocks noChangeAspect="1"/>
          </p:cNvPicPr>
          <p:nvPr/>
        </p:nvPicPr>
        <p:blipFill rotWithShape="1">
          <a:blip r:embed="rId7">
            <a:extLst>
              <a:ext uri="{BEBA8EAE-BF5A-486C-A8C5-ECC9F3942E4B}">
                <a14:imgProps xmlns:a14="http://schemas.microsoft.com/office/drawing/2010/main">
                  <a14:imgLayer r:embed="rId8">
                    <a14:imgEffect>
                      <a14:backgroundRemoval t="6286" b="90286" l="20857" r="89013">
                        <a14:foregroundMark x1="68343" y1="49143" x2="78026" y2="42286"/>
                        <a14:foregroundMark x1="89013" y1="79714" x2="89013" y2="79714"/>
                      </a14:backgroundRemoval>
                    </a14:imgEffect>
                  </a14:imgLayer>
                </a14:imgProps>
              </a:ext>
            </a:extLst>
          </a:blip>
          <a:srcRect l="17631" t="5548" r="17094" b="-1"/>
          <a:stretch/>
        </p:blipFill>
        <p:spPr>
          <a:xfrm>
            <a:off x="2521853" y="4348052"/>
            <a:ext cx="1469235" cy="1385654"/>
          </a:xfrm>
          <a:prstGeom prst="rect">
            <a:avLst/>
          </a:prstGeom>
        </p:spPr>
      </p:pic>
      <p:pic>
        <p:nvPicPr>
          <p:cNvPr id="20" name="Picture 19"/>
          <p:cNvPicPr>
            <a:picLocks noChangeAspect="1"/>
          </p:cNvPicPr>
          <p:nvPr/>
        </p:nvPicPr>
        <p:blipFill>
          <a:blip r:embed="rId9"/>
          <a:stretch>
            <a:fillRect/>
          </a:stretch>
        </p:blipFill>
        <p:spPr>
          <a:xfrm>
            <a:off x="1197765" y="4912075"/>
            <a:ext cx="1324088" cy="657630"/>
          </a:xfrm>
          <a:prstGeom prst="rect">
            <a:avLst/>
          </a:prstGeom>
        </p:spPr>
      </p:pic>
      <p:sp>
        <p:nvSpPr>
          <p:cNvPr id="21" name="TextBox 20"/>
          <p:cNvSpPr txBox="1"/>
          <p:nvPr/>
        </p:nvSpPr>
        <p:spPr>
          <a:xfrm>
            <a:off x="127920" y="6553685"/>
            <a:ext cx="1752077" cy="261610"/>
          </a:xfrm>
          <a:prstGeom prst="rect">
            <a:avLst/>
          </a:prstGeom>
          <a:noFill/>
        </p:spPr>
        <p:txBody>
          <a:bodyPr wrap="none" rtlCol="0">
            <a:spAutoFit/>
          </a:bodyPr>
          <a:lstStyle/>
          <a:p>
            <a:r>
              <a:rPr lang="en-US" sz="1100" dirty="0" smtClean="0"/>
              <a:t>see Tom </a:t>
            </a:r>
            <a:r>
              <a:rPr lang="en-US" sz="1100" dirty="0" err="1" smtClean="0"/>
              <a:t>McGarry</a:t>
            </a:r>
            <a:r>
              <a:rPr lang="en-US" sz="1100" dirty="0" smtClean="0"/>
              <a:t>, </a:t>
            </a:r>
            <a:r>
              <a:rPr lang="en-US" sz="1100" dirty="0" err="1" smtClean="0"/>
              <a:t>Neustar</a:t>
            </a:r>
            <a:endParaRPr lang="en-US" sz="1100" dirty="0"/>
          </a:p>
        </p:txBody>
      </p:sp>
      <p:sp>
        <p:nvSpPr>
          <p:cNvPr id="22" name="TextBox 21"/>
          <p:cNvSpPr txBox="1"/>
          <p:nvPr/>
        </p:nvSpPr>
        <p:spPr>
          <a:xfrm>
            <a:off x="386645" y="2573371"/>
            <a:ext cx="2775331" cy="646331"/>
          </a:xfrm>
          <a:prstGeom prst="rect">
            <a:avLst/>
          </a:prstGeom>
          <a:noFill/>
        </p:spPr>
        <p:txBody>
          <a:bodyPr wrap="none" rtlCol="0">
            <a:spAutoFit/>
          </a:bodyPr>
          <a:lstStyle/>
          <a:p>
            <a:r>
              <a:rPr lang="en-US" dirty="0" smtClean="0"/>
              <a:t>500 123 4567</a:t>
            </a:r>
          </a:p>
          <a:p>
            <a:r>
              <a:rPr lang="en-US" dirty="0" smtClean="0"/>
              <a:t>(and geographic numbers)</a:t>
            </a:r>
            <a:endParaRPr lang="en-US" dirty="0"/>
          </a:p>
        </p:txBody>
      </p:sp>
      <p:pic>
        <p:nvPicPr>
          <p:cNvPr id="23" name="Picture 22" descr="onstar-log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1976" y="2660249"/>
            <a:ext cx="1175918" cy="587959"/>
          </a:xfrm>
          <a:prstGeom prst="rect">
            <a:avLst/>
          </a:prstGeom>
        </p:spPr>
      </p:pic>
      <p:sp>
        <p:nvSpPr>
          <p:cNvPr id="2" name="TextBox 1"/>
          <p:cNvSpPr txBox="1"/>
          <p:nvPr/>
        </p:nvSpPr>
        <p:spPr>
          <a:xfrm>
            <a:off x="5528733" y="5910998"/>
            <a:ext cx="19341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10 billion available</a:t>
            </a:r>
            <a:endParaRPr lang="en-US" dirty="0"/>
          </a:p>
        </p:txBody>
      </p:sp>
      <p:sp>
        <p:nvSpPr>
          <p:cNvPr id="7" name="TextBox 6"/>
          <p:cNvSpPr txBox="1"/>
          <p:nvPr/>
        </p:nvSpPr>
        <p:spPr>
          <a:xfrm>
            <a:off x="4154343" y="4667817"/>
            <a:ext cx="545110" cy="261610"/>
          </a:xfrm>
          <a:prstGeom prst="rect">
            <a:avLst/>
          </a:prstGeom>
          <a:noFill/>
        </p:spPr>
        <p:txBody>
          <a:bodyPr wrap="none" rtlCol="0">
            <a:spAutoFit/>
          </a:bodyPr>
          <a:lstStyle/>
          <a:p>
            <a:r>
              <a:rPr lang="en-US" sz="1100" dirty="0" smtClean="0"/>
              <a:t>5 </a:t>
            </a:r>
            <a:r>
              <a:rPr lang="en-US" sz="1100" dirty="0" err="1" smtClean="0"/>
              <a:t>mio</a:t>
            </a:r>
            <a:r>
              <a:rPr lang="en-US" sz="1100" dirty="0" smtClean="0"/>
              <a:t>.</a:t>
            </a:r>
            <a:endParaRPr lang="en-US" sz="1100" dirty="0"/>
          </a:p>
        </p:txBody>
      </p:sp>
      <p:sp>
        <p:nvSpPr>
          <p:cNvPr id="24" name="TextBox 23"/>
          <p:cNvSpPr txBox="1"/>
          <p:nvPr/>
        </p:nvSpPr>
        <p:spPr>
          <a:xfrm>
            <a:off x="2946543" y="5390246"/>
            <a:ext cx="628867" cy="261610"/>
          </a:xfrm>
          <a:prstGeom prst="rect">
            <a:avLst/>
          </a:prstGeom>
          <a:noFill/>
        </p:spPr>
        <p:txBody>
          <a:bodyPr wrap="none" rtlCol="0">
            <a:spAutoFit/>
          </a:bodyPr>
          <a:lstStyle/>
          <a:p>
            <a:r>
              <a:rPr lang="en-US" sz="1100" dirty="0" smtClean="0"/>
              <a:t>64 </a:t>
            </a:r>
            <a:r>
              <a:rPr lang="en-US" sz="1100" dirty="0" err="1" smtClean="0"/>
              <a:t>mio</a:t>
            </a:r>
            <a:r>
              <a:rPr lang="en-US" sz="1100" dirty="0" smtClean="0"/>
              <a:t>.</a:t>
            </a:r>
            <a:endParaRPr lang="en-US" sz="1100" dirty="0"/>
          </a:p>
        </p:txBody>
      </p:sp>
      <p:sp>
        <p:nvSpPr>
          <p:cNvPr id="8" name="TextBox 7"/>
          <p:cNvSpPr txBox="1"/>
          <p:nvPr/>
        </p:nvSpPr>
        <p:spPr>
          <a:xfrm>
            <a:off x="4029189" y="3290507"/>
            <a:ext cx="1123725" cy="307777"/>
          </a:xfrm>
          <a:prstGeom prst="rect">
            <a:avLst/>
          </a:prstGeom>
          <a:noFill/>
        </p:spPr>
        <p:txBody>
          <a:bodyPr wrap="none" rtlCol="0">
            <a:spAutoFit/>
          </a:bodyPr>
          <a:lstStyle/>
          <a:p>
            <a:r>
              <a:rPr lang="en-US" sz="1400" dirty="0" smtClean="0"/>
              <a:t>12% of adults</a:t>
            </a:r>
            <a:endParaRPr lang="en-US" sz="1400" dirty="0"/>
          </a:p>
        </p:txBody>
      </p:sp>
      <p:pic>
        <p:nvPicPr>
          <p:cNvPr id="10" name="Picture 9"/>
          <p:cNvPicPr>
            <a:picLocks noChangeAspect="1"/>
          </p:cNvPicPr>
          <p:nvPr/>
        </p:nvPicPr>
        <p:blipFill>
          <a:blip r:embed="rId11"/>
          <a:stretch>
            <a:fillRect/>
          </a:stretch>
        </p:blipFill>
        <p:spPr>
          <a:xfrm>
            <a:off x="389238" y="4391598"/>
            <a:ext cx="696322" cy="974850"/>
          </a:xfrm>
          <a:prstGeom prst="rect">
            <a:avLst/>
          </a:prstGeom>
        </p:spPr>
      </p:pic>
      <p:sp>
        <p:nvSpPr>
          <p:cNvPr id="25" name="TextBox 24"/>
          <p:cNvSpPr txBox="1"/>
          <p:nvPr/>
        </p:nvSpPr>
        <p:spPr>
          <a:xfrm>
            <a:off x="461475" y="5390602"/>
            <a:ext cx="659405" cy="276999"/>
          </a:xfrm>
          <a:prstGeom prst="rect">
            <a:avLst/>
          </a:prstGeom>
          <a:noFill/>
        </p:spPr>
        <p:txBody>
          <a:bodyPr wrap="none" rtlCol="0">
            <a:spAutoFit/>
          </a:bodyPr>
          <a:lstStyle/>
          <a:p>
            <a:r>
              <a:rPr lang="en-US" sz="1200" dirty="0" smtClean="0"/>
              <a:t>311,000</a:t>
            </a:r>
            <a:endParaRPr lang="en-US" sz="1200" dirty="0"/>
          </a:p>
        </p:txBody>
      </p:sp>
      <p:sp>
        <p:nvSpPr>
          <p:cNvPr id="6" name="Footer Placeholder 5"/>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0432124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346700" cy="4325419"/>
          </a:xfrm>
        </p:spPr>
        <p:txBody>
          <a:bodyPr>
            <a:normAutofit/>
          </a:bodyPr>
          <a:lstStyle/>
          <a:p>
            <a:r>
              <a:rPr lang="en-US" dirty="0" smtClean="0"/>
              <a:t>Should numbers be treated as names?</a:t>
            </a:r>
          </a:p>
          <a:p>
            <a:pPr lvl="1"/>
            <a:r>
              <a:rPr lang="en-US" dirty="0" smtClean="0"/>
              <a:t>see “Identifier-Locator split”</a:t>
            </a:r>
          </a:p>
          <a:p>
            <a:pPr lvl="1"/>
            <a:r>
              <a:rPr lang="en-US" dirty="0" smtClean="0"/>
              <a:t>“multi-homing”</a:t>
            </a:r>
          </a:p>
          <a:p>
            <a:r>
              <a:rPr lang="en-US" dirty="0" smtClean="0"/>
              <a:t>Should numbers have a geographic component?</a:t>
            </a:r>
          </a:p>
          <a:p>
            <a:pPr lvl="1"/>
            <a:r>
              <a:rPr lang="en-US" dirty="0" smtClean="0"/>
              <a:t>Is this part of a region’s cultural identity?</a:t>
            </a:r>
          </a:p>
        </p:txBody>
      </p:sp>
      <p:sp>
        <p:nvSpPr>
          <p:cNvPr id="4" name="Title 3"/>
          <p:cNvSpPr>
            <a:spLocks noGrp="1"/>
          </p:cNvSpPr>
          <p:nvPr>
            <p:ph type="title"/>
          </p:nvPr>
        </p:nvSpPr>
        <p:spPr/>
        <p:txBody>
          <a:bodyPr/>
          <a:lstStyle/>
          <a:p>
            <a:r>
              <a:rPr lang="en-US" dirty="0" smtClean="0"/>
              <a:t>Future numbers</a:t>
            </a:r>
            <a:endParaRPr lang="en-US" dirty="0"/>
          </a:p>
        </p:txBody>
      </p:sp>
      <p:pic>
        <p:nvPicPr>
          <p:cNvPr id="5" name="Picture 4" descr="201req_content_to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045" y="1497505"/>
            <a:ext cx="2882900" cy="3416300"/>
          </a:xfrm>
          <a:prstGeom prst="rect">
            <a:avLst/>
          </a:prstGeom>
        </p:spPr>
      </p:pic>
      <p:pic>
        <p:nvPicPr>
          <p:cNvPr id="6" name="Picture 5"/>
          <p:cNvPicPr>
            <a:picLocks noChangeAspect="1"/>
          </p:cNvPicPr>
          <p:nvPr/>
        </p:nvPicPr>
        <p:blipFill>
          <a:blip r:embed="rId3"/>
          <a:stretch>
            <a:fillRect/>
          </a:stretch>
        </p:blipFill>
        <p:spPr>
          <a:xfrm>
            <a:off x="6418945" y="3422650"/>
            <a:ext cx="2540000" cy="3162300"/>
          </a:xfrm>
          <a:prstGeom prst="rect">
            <a:avLst/>
          </a:prstGeom>
        </p:spPr>
      </p:pic>
      <p:sp>
        <p:nvSpPr>
          <p:cNvPr id="7" name="Footer Placeholder 6"/>
          <p:cNvSpPr>
            <a:spLocks noGrp="1"/>
          </p:cNvSpPr>
          <p:nvPr>
            <p:ph type="ftr" sz="quarter" idx="11"/>
          </p:nvPr>
        </p:nvSpPr>
        <p:spPr/>
        <p:txBody>
          <a:bodyPr/>
          <a:lstStyle/>
          <a:p>
            <a:r>
              <a:rPr lang="en-US" smtClean="0"/>
              <a:t>Neustar May 2013</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23</a:t>
            </a:fld>
            <a:endParaRPr lang="en-US"/>
          </a:p>
        </p:txBody>
      </p:sp>
    </p:spTree>
    <p:extLst>
      <p:ext uri="{BB962C8B-B14F-4D97-AF65-F5344CB8AC3E}">
        <p14:creationId xmlns:p14="http://schemas.microsoft.com/office/powerpoint/2010/main" val="15150622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103430" cy="3434405"/>
          </a:xfrm>
        </p:spPr>
        <p:txBody>
          <a:bodyPr>
            <a:normAutofit fontScale="62500" lnSpcReduction="20000"/>
          </a:bodyPr>
          <a:lstStyle/>
          <a:p>
            <a:r>
              <a:rPr lang="en-US" dirty="0" smtClean="0"/>
              <a:t>How to prevent hoarding?</a:t>
            </a:r>
          </a:p>
          <a:p>
            <a:pPr lvl="1"/>
            <a:r>
              <a:rPr lang="en-US" dirty="0" smtClean="0"/>
              <a:t>By pricing</a:t>
            </a:r>
          </a:p>
          <a:p>
            <a:pPr lvl="2"/>
            <a:r>
              <a:rPr lang="en-US" dirty="0" smtClean="0"/>
              <a:t>DNS-like prices ($6.69 - $10.69/year for .com)</a:t>
            </a:r>
          </a:p>
          <a:p>
            <a:pPr lvl="3"/>
            <a:r>
              <a:rPr lang="en-US" dirty="0" smtClean="0">
                <a:sym typeface="Wingdings"/>
              </a:rPr>
              <a:t>takes $100M to buy up (212)…</a:t>
            </a:r>
          </a:p>
          <a:p>
            <a:pPr lvl="3"/>
            <a:r>
              <a:rPr lang="en-US" dirty="0" smtClean="0">
                <a:sym typeface="Wingdings"/>
              </a:rPr>
              <a:t>1626: 60 guilders</a:t>
            </a:r>
          </a:p>
          <a:p>
            <a:pPr lvl="2"/>
            <a:r>
              <a:rPr lang="en-US" dirty="0" smtClean="0">
                <a:sym typeface="Wingdings"/>
              </a:rPr>
              <a:t>e.g., USF contribution proposals</a:t>
            </a:r>
          </a:p>
          <a:p>
            <a:pPr lvl="3"/>
            <a:r>
              <a:rPr lang="en-US" dirty="0" smtClean="0">
                <a:sym typeface="Wingdings"/>
              </a:rPr>
              <a:t>$8B/year, 750 M numbers  $10.60/year</a:t>
            </a:r>
          </a:p>
          <a:p>
            <a:pPr lvl="3"/>
            <a:r>
              <a:rPr lang="en-US" dirty="0" smtClean="0">
                <a:sym typeface="Wingdings"/>
              </a:rPr>
              <a:t>but significant trade-offs</a:t>
            </a:r>
          </a:p>
          <a:p>
            <a:pPr lvl="1"/>
            <a:r>
              <a:rPr lang="en-US" dirty="0" smtClean="0">
                <a:sym typeface="Wingdings"/>
              </a:rPr>
              <a:t>By demonstrated need</a:t>
            </a:r>
          </a:p>
          <a:p>
            <a:pPr lvl="2"/>
            <a:r>
              <a:rPr lang="en-US" dirty="0" smtClean="0">
                <a:sym typeface="Wingdings"/>
              </a:rPr>
              <a:t>see IP address assignment</a:t>
            </a:r>
          </a:p>
          <a:p>
            <a:pPr lvl="2"/>
            <a:r>
              <a:rPr lang="en-US" dirty="0" smtClean="0">
                <a:sym typeface="Wingdings"/>
              </a:rPr>
              <a:t>1k blocks</a:t>
            </a:r>
          </a:p>
          <a:p>
            <a:pPr lvl="2"/>
            <a:r>
              <a:rPr lang="en-US" dirty="0" smtClean="0">
                <a:sym typeface="Wingdings"/>
              </a:rPr>
              <a:t>difficult to scale to individuals</a:t>
            </a:r>
          </a:p>
          <a:p>
            <a:pPr lvl="2"/>
            <a:endParaRPr lang="en-US" dirty="0" smtClean="0">
              <a:sym typeface="Wingdings"/>
            </a:endParaRPr>
          </a:p>
          <a:p>
            <a:pPr lvl="2"/>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24</a:t>
            </a:fld>
            <a:endParaRPr lang="en-US"/>
          </a:p>
        </p:txBody>
      </p:sp>
      <p:sp>
        <p:nvSpPr>
          <p:cNvPr id="4" name="Title 3"/>
          <p:cNvSpPr>
            <a:spLocks noGrp="1"/>
          </p:cNvSpPr>
          <p:nvPr>
            <p:ph type="title"/>
          </p:nvPr>
        </p:nvSpPr>
        <p:spPr/>
        <p:txBody>
          <a:bodyPr/>
          <a:lstStyle/>
          <a:p>
            <a:r>
              <a:rPr lang="en-US" dirty="0" smtClean="0"/>
              <a:t>Phone numbers: hoarding</a:t>
            </a:r>
            <a:endParaRPr lang="en-US" dirty="0"/>
          </a:p>
        </p:txBody>
      </p:sp>
      <p:pic>
        <p:nvPicPr>
          <p:cNvPr id="6" name="Picture 5"/>
          <p:cNvPicPr>
            <a:picLocks noChangeAspect="1"/>
          </p:cNvPicPr>
          <p:nvPr/>
        </p:nvPicPr>
        <p:blipFill>
          <a:blip r:embed="rId3"/>
          <a:stretch>
            <a:fillRect/>
          </a:stretch>
        </p:blipFill>
        <p:spPr>
          <a:xfrm>
            <a:off x="5005992" y="4736272"/>
            <a:ext cx="1152682" cy="1513891"/>
          </a:xfrm>
          <a:prstGeom prst="rect">
            <a:avLst/>
          </a:prstGeom>
        </p:spPr>
      </p:pic>
      <p:sp>
        <p:nvSpPr>
          <p:cNvPr id="7" name="Up Ribbon 6"/>
          <p:cNvSpPr/>
          <p:nvPr/>
        </p:nvSpPr>
        <p:spPr>
          <a:xfrm>
            <a:off x="7099563" y="4659557"/>
            <a:ext cx="1434532" cy="447683"/>
          </a:xfrm>
          <a:prstGeom prst="ribbon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15c/month</a:t>
            </a:r>
            <a:endParaRPr lang="en-US" sz="1000" dirty="0"/>
          </a:p>
        </p:txBody>
      </p:sp>
      <p:sp>
        <p:nvSpPr>
          <p:cNvPr id="8" name="TextBox 7"/>
          <p:cNvSpPr txBox="1"/>
          <p:nvPr/>
        </p:nvSpPr>
        <p:spPr>
          <a:xfrm>
            <a:off x="6413500" y="6250163"/>
            <a:ext cx="1810411"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100 million .COM</a:t>
            </a:r>
            <a:endParaRPr lang="en-US" dirty="0"/>
          </a:p>
        </p:txBody>
      </p:sp>
      <p:pic>
        <p:nvPicPr>
          <p:cNvPr id="10" name="Picture 9" descr="hoa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245" y="1643470"/>
            <a:ext cx="4510739" cy="2682061"/>
          </a:xfrm>
          <a:prstGeom prst="rect">
            <a:avLst/>
          </a:prstGeom>
        </p:spPr>
      </p:pic>
      <p:sp>
        <p:nvSpPr>
          <p:cNvPr id="5" name="Footer Placeholder 4"/>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72370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Internet identifier management: Domain name registration</a:t>
            </a:r>
            <a:endParaRPr lang="en-US" dirty="0"/>
          </a:p>
        </p:txBody>
      </p:sp>
      <p:pic>
        <p:nvPicPr>
          <p:cNvPr id="5" name="Picture 4"/>
          <p:cNvPicPr>
            <a:picLocks noChangeAspect="1"/>
          </p:cNvPicPr>
          <p:nvPr/>
        </p:nvPicPr>
        <p:blipFill>
          <a:blip r:embed="rId2"/>
          <a:stretch>
            <a:fillRect/>
          </a:stretch>
        </p:blipFill>
        <p:spPr>
          <a:xfrm>
            <a:off x="1857225" y="1778000"/>
            <a:ext cx="1395610" cy="1117600"/>
          </a:xfrm>
          <a:prstGeom prst="rect">
            <a:avLst/>
          </a:prstGeom>
        </p:spPr>
      </p:pic>
      <p:sp>
        <p:nvSpPr>
          <p:cNvPr id="6" name="TextBox 5"/>
          <p:cNvSpPr txBox="1"/>
          <p:nvPr/>
        </p:nvSpPr>
        <p:spPr>
          <a:xfrm>
            <a:off x="815130" y="3511034"/>
            <a:ext cx="145886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.com registry</a:t>
            </a:r>
          </a:p>
        </p:txBody>
      </p:sp>
      <p:sp>
        <p:nvSpPr>
          <p:cNvPr id="7" name="TextBox 6"/>
          <p:cNvSpPr txBox="1"/>
          <p:nvPr/>
        </p:nvSpPr>
        <p:spPr>
          <a:xfrm>
            <a:off x="2555030" y="3487712"/>
            <a:ext cx="136447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err="1" smtClean="0"/>
              <a:t>.net</a:t>
            </a:r>
            <a:r>
              <a:rPr lang="en-US" dirty="0" smtClean="0"/>
              <a:t> registry</a:t>
            </a:r>
          </a:p>
        </p:txBody>
      </p:sp>
      <p:sp>
        <p:nvSpPr>
          <p:cNvPr id="8" name="TextBox 7"/>
          <p:cNvSpPr txBox="1"/>
          <p:nvPr/>
        </p:nvSpPr>
        <p:spPr>
          <a:xfrm>
            <a:off x="6136430" y="3326368"/>
            <a:ext cx="140577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t>
            </a:r>
            <a:r>
              <a:rPr lang="en-US" dirty="0" err="1" smtClean="0"/>
              <a:t>edu</a:t>
            </a:r>
            <a:r>
              <a:rPr lang="en-US" dirty="0" smtClean="0"/>
              <a:t> registry </a:t>
            </a:r>
          </a:p>
          <a:p>
            <a:r>
              <a:rPr lang="en-US" dirty="0" smtClean="0"/>
              <a:t>+ registrar</a:t>
            </a:r>
          </a:p>
        </p:txBody>
      </p:sp>
      <p:sp>
        <p:nvSpPr>
          <p:cNvPr id="9" name="TextBox 8"/>
          <p:cNvSpPr txBox="1"/>
          <p:nvPr/>
        </p:nvSpPr>
        <p:spPr>
          <a:xfrm>
            <a:off x="7685135" y="3326368"/>
            <a:ext cx="140104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t>
            </a:r>
            <a:r>
              <a:rPr lang="en-US" dirty="0" err="1" smtClean="0"/>
              <a:t>gov</a:t>
            </a:r>
            <a:r>
              <a:rPr lang="en-US" dirty="0" smtClean="0"/>
              <a:t> registry</a:t>
            </a:r>
          </a:p>
          <a:p>
            <a:r>
              <a:rPr lang="en-US" dirty="0" smtClean="0"/>
              <a:t>+ registrar</a:t>
            </a:r>
          </a:p>
        </p:txBody>
      </p:sp>
      <p:sp>
        <p:nvSpPr>
          <p:cNvPr id="10" name="Dodecagon 9"/>
          <p:cNvSpPr/>
          <p:nvPr/>
        </p:nvSpPr>
        <p:spPr>
          <a:xfrm>
            <a:off x="457200" y="46736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11" name="Right Arrow 10"/>
          <p:cNvSpPr/>
          <p:nvPr/>
        </p:nvSpPr>
        <p:spPr>
          <a:xfrm rot="18390983">
            <a:off x="1136442" y="2905406"/>
            <a:ext cx="1082310" cy="18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469978" y="6213231"/>
            <a:ext cx="737295" cy="491530"/>
          </a:xfrm>
          <a:prstGeom prst="rect">
            <a:avLst/>
          </a:prstGeom>
        </p:spPr>
      </p:pic>
      <p:cxnSp>
        <p:nvCxnSpPr>
          <p:cNvPr id="14" name="Straight Arrow Connector 13"/>
          <p:cNvCxnSpPr>
            <a:stCxn id="12" idx="0"/>
            <a:endCxn id="10" idx="5"/>
          </p:cNvCxnSpPr>
          <p:nvPr/>
        </p:nvCxnSpPr>
        <p:spPr>
          <a:xfrm flipV="1">
            <a:off x="838626" y="5372100"/>
            <a:ext cx="0" cy="8411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rot="17770348">
            <a:off x="833449" y="4202470"/>
            <a:ext cx="785451" cy="108622"/>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81318" y="4188022"/>
            <a:ext cx="956725" cy="307777"/>
          </a:xfrm>
          <a:prstGeom prst="rect">
            <a:avLst/>
          </a:prstGeom>
          <a:noFill/>
        </p:spPr>
        <p:txBody>
          <a:bodyPr wrap="none" rtlCol="0">
            <a:spAutoFit/>
          </a:bodyPr>
          <a:lstStyle/>
          <a:p>
            <a:r>
              <a:rPr lang="en-US" sz="1400" dirty="0" smtClean="0"/>
              <a:t>$7.85/year</a:t>
            </a:r>
            <a:endParaRPr lang="en-US" sz="1400" dirty="0"/>
          </a:p>
        </p:txBody>
      </p:sp>
      <p:sp>
        <p:nvSpPr>
          <p:cNvPr id="17" name="TextBox 16"/>
          <p:cNvSpPr txBox="1"/>
          <p:nvPr/>
        </p:nvSpPr>
        <p:spPr>
          <a:xfrm>
            <a:off x="906965" y="5673922"/>
            <a:ext cx="1082348" cy="307777"/>
          </a:xfrm>
          <a:prstGeom prst="rect">
            <a:avLst/>
          </a:prstGeom>
          <a:noFill/>
        </p:spPr>
        <p:txBody>
          <a:bodyPr wrap="none" rtlCol="0">
            <a:spAutoFit/>
          </a:bodyPr>
          <a:lstStyle/>
          <a:p>
            <a:r>
              <a:rPr lang="en-US" sz="1400" dirty="0" smtClean="0"/>
              <a:t>$10-$15/year</a:t>
            </a:r>
            <a:endParaRPr lang="en-US" sz="1400" dirty="0"/>
          </a:p>
        </p:txBody>
      </p:sp>
      <p:sp>
        <p:nvSpPr>
          <p:cNvPr id="18" name="Dodecagon 17"/>
          <p:cNvSpPr/>
          <p:nvPr/>
        </p:nvSpPr>
        <p:spPr>
          <a:xfrm>
            <a:off x="760270" y="46863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19" name="Dodecagon 18"/>
          <p:cNvSpPr/>
          <p:nvPr/>
        </p:nvSpPr>
        <p:spPr>
          <a:xfrm>
            <a:off x="1130647" y="46736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20" name="Right Arrow 19"/>
          <p:cNvSpPr/>
          <p:nvPr/>
        </p:nvSpPr>
        <p:spPr>
          <a:xfrm rot="16200000">
            <a:off x="2638147" y="4218780"/>
            <a:ext cx="785451" cy="108622"/>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85184" y="4188022"/>
            <a:ext cx="902811" cy="307777"/>
          </a:xfrm>
          <a:prstGeom prst="rect">
            <a:avLst/>
          </a:prstGeom>
          <a:noFill/>
        </p:spPr>
        <p:txBody>
          <a:bodyPr wrap="none" rtlCol="0">
            <a:spAutoFit/>
          </a:bodyPr>
          <a:lstStyle/>
          <a:p>
            <a:r>
              <a:rPr lang="en-US" sz="1400" dirty="0" smtClean="0"/>
              <a:t>$5.11/year</a:t>
            </a:r>
            <a:endParaRPr lang="en-US" sz="1400" dirty="0"/>
          </a:p>
        </p:txBody>
      </p:sp>
      <p:sp>
        <p:nvSpPr>
          <p:cNvPr id="22" name="TextBox 21"/>
          <p:cNvSpPr txBox="1"/>
          <p:nvPr/>
        </p:nvSpPr>
        <p:spPr>
          <a:xfrm>
            <a:off x="1700209" y="2895600"/>
            <a:ext cx="945065" cy="307777"/>
          </a:xfrm>
          <a:prstGeom prst="rect">
            <a:avLst/>
          </a:prstGeom>
          <a:noFill/>
        </p:spPr>
        <p:txBody>
          <a:bodyPr wrap="none" rtlCol="0">
            <a:spAutoFit/>
          </a:bodyPr>
          <a:lstStyle/>
          <a:p>
            <a:r>
              <a:rPr lang="en-US" sz="1400" dirty="0" smtClean="0"/>
              <a:t>$0.18/year</a:t>
            </a:r>
            <a:endParaRPr lang="en-US" sz="1400" dirty="0"/>
          </a:p>
        </p:txBody>
      </p:sp>
      <p:pic>
        <p:nvPicPr>
          <p:cNvPr id="23" name="Picture 22"/>
          <p:cNvPicPr>
            <a:picLocks noChangeAspect="1"/>
          </p:cNvPicPr>
          <p:nvPr/>
        </p:nvPicPr>
        <p:blipFill>
          <a:blip r:embed="rId4"/>
          <a:stretch>
            <a:fillRect/>
          </a:stretch>
        </p:blipFill>
        <p:spPr>
          <a:xfrm>
            <a:off x="4648200" y="4911143"/>
            <a:ext cx="1752600" cy="1752600"/>
          </a:xfrm>
          <a:prstGeom prst="rect">
            <a:avLst/>
          </a:prstGeom>
        </p:spPr>
      </p:pic>
      <p:sp>
        <p:nvSpPr>
          <p:cNvPr id="24" name="TextBox 23"/>
          <p:cNvSpPr txBox="1"/>
          <p:nvPr/>
        </p:nvSpPr>
        <p:spPr>
          <a:xfrm>
            <a:off x="4746544" y="4726477"/>
            <a:ext cx="1389886" cy="369332"/>
          </a:xfrm>
          <a:prstGeom prst="rect">
            <a:avLst/>
          </a:prstGeom>
          <a:noFill/>
        </p:spPr>
        <p:txBody>
          <a:bodyPr wrap="none" rtlCol="0">
            <a:spAutoFit/>
          </a:bodyPr>
          <a:lstStyle/>
          <a:p>
            <a:r>
              <a:rPr lang="en-US" dirty="0" smtClean="0"/>
              <a:t>DNS hosting</a:t>
            </a:r>
            <a:endParaRPr lang="en-US" dirty="0"/>
          </a:p>
        </p:txBody>
      </p:sp>
      <p:pic>
        <p:nvPicPr>
          <p:cNvPr id="25" name="Picture 24"/>
          <p:cNvPicPr>
            <a:picLocks noChangeAspect="1"/>
          </p:cNvPicPr>
          <p:nvPr/>
        </p:nvPicPr>
        <p:blipFill>
          <a:blip r:embed="rId5"/>
          <a:stretch>
            <a:fillRect/>
          </a:stretch>
        </p:blipFill>
        <p:spPr>
          <a:xfrm>
            <a:off x="6970570" y="4911143"/>
            <a:ext cx="1868635" cy="1547853"/>
          </a:xfrm>
          <a:prstGeom prst="rect">
            <a:avLst/>
          </a:prstGeom>
        </p:spPr>
      </p:pic>
      <p:sp>
        <p:nvSpPr>
          <p:cNvPr id="26" name="TextBox 25"/>
          <p:cNvSpPr txBox="1"/>
          <p:nvPr/>
        </p:nvSpPr>
        <p:spPr>
          <a:xfrm>
            <a:off x="6970570" y="4658595"/>
            <a:ext cx="1391577" cy="369332"/>
          </a:xfrm>
          <a:prstGeom prst="rect">
            <a:avLst/>
          </a:prstGeom>
          <a:noFill/>
        </p:spPr>
        <p:txBody>
          <a:bodyPr wrap="none" rtlCol="0">
            <a:spAutoFit/>
          </a:bodyPr>
          <a:lstStyle/>
          <a:p>
            <a:r>
              <a:rPr lang="en-US" dirty="0" smtClean="0"/>
              <a:t>web hosting</a:t>
            </a:r>
            <a:endParaRPr lang="en-US" dirty="0"/>
          </a:p>
        </p:txBody>
      </p:sp>
      <p:cxnSp>
        <p:nvCxnSpPr>
          <p:cNvPr id="28" name="Curved Connector 27"/>
          <p:cNvCxnSpPr>
            <a:stCxn id="19" idx="3"/>
            <a:endCxn id="23" idx="1"/>
          </p:cNvCxnSpPr>
          <p:nvPr/>
        </p:nvCxnSpPr>
        <p:spPr>
          <a:xfrm>
            <a:off x="2033121" y="5278514"/>
            <a:ext cx="2615079" cy="508929"/>
          </a:xfrm>
          <a:prstGeom prst="curvedConnector3">
            <a:avLst/>
          </a:prstGeom>
          <a:ln w="38100"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4" idx="0"/>
            <a:endCxn id="26" idx="0"/>
          </p:cNvCxnSpPr>
          <p:nvPr/>
        </p:nvCxnSpPr>
        <p:spPr>
          <a:xfrm rot="5400000" flipH="1" flipV="1">
            <a:off x="6519982" y="3580100"/>
            <a:ext cx="67882" cy="2224872"/>
          </a:xfrm>
          <a:prstGeom prst="curvedConnector3">
            <a:avLst>
              <a:gd name="adj1" fmla="val 754813"/>
            </a:avLst>
          </a:prstGeom>
          <a:ln w="38100" cmpd="sng">
            <a:solidFill>
              <a:schemeClr val="accent3">
                <a:lumMod val="50000"/>
              </a:schemeClr>
            </a:solidFill>
            <a:headEnd type="none"/>
            <a:tailEnd type="triangle" w="lg" len="med"/>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Neustar May 2013</a:t>
            </a:r>
            <a:endParaRPr lang="en-US"/>
          </a:p>
        </p:txBody>
      </p:sp>
      <p:sp>
        <p:nvSpPr>
          <p:cNvPr id="3" name="Slide Number Placeholder 2"/>
          <p:cNvSpPr>
            <a:spLocks noGrp="1"/>
          </p:cNvSpPr>
          <p:nvPr>
            <p:ph type="sldNum" sz="quarter" idx="12"/>
          </p:nvPr>
        </p:nvSpPr>
        <p:spPr/>
        <p:txBody>
          <a:bodyPr/>
          <a:lstStyle/>
          <a:p>
            <a:fld id="{75C3118D-CD60-C448-AB88-7EFEB60ADC5A}" type="slidenum">
              <a:rPr lang="en-US" smtClean="0"/>
              <a:t>25</a:t>
            </a:fld>
            <a:endParaRPr lang="en-US"/>
          </a:p>
        </p:txBody>
      </p:sp>
    </p:spTree>
    <p:extLst>
      <p:ext uri="{BB962C8B-B14F-4D97-AF65-F5344CB8AC3E}">
        <p14:creationId xmlns:p14="http://schemas.microsoft.com/office/powerpoint/2010/main" val="41739401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4453534" cy="4325419"/>
          </a:xfrm>
        </p:spPr>
        <p:txBody>
          <a:bodyPr>
            <a:normAutofit lnSpcReduction="10000"/>
          </a:bodyPr>
          <a:lstStyle/>
          <a:p>
            <a:r>
              <a:rPr lang="en-US" dirty="0" smtClean="0"/>
              <a:t>Easily available on (SIP) trunks – can be legitimate</a:t>
            </a:r>
          </a:p>
          <a:p>
            <a:r>
              <a:rPr lang="en-US" dirty="0" smtClean="0"/>
              <a:t>Used for </a:t>
            </a:r>
            <a:r>
              <a:rPr lang="en-US" dirty="0" err="1" smtClean="0"/>
              <a:t>vishing</a:t>
            </a:r>
            <a:r>
              <a:rPr lang="en-US" dirty="0" smtClean="0"/>
              <a:t>, </a:t>
            </a:r>
            <a:r>
              <a:rPr lang="en-US" dirty="0" err="1" smtClean="0"/>
              <a:t>robocalling</a:t>
            </a:r>
            <a:r>
              <a:rPr lang="en-US" dirty="0" smtClean="0"/>
              <a:t>, swatting, anonymity breaking, …</a:t>
            </a:r>
          </a:p>
          <a:p>
            <a:r>
              <a:rPr lang="en-US" sz="2000" dirty="0" smtClean="0"/>
              <a:t>Caller ID Act of 2009: </a:t>
            </a:r>
            <a:r>
              <a:rPr lang="en-US" sz="2000" i="1" dirty="0" smtClean="0"/>
              <a:t>Prohibit </a:t>
            </a:r>
            <a:r>
              <a:rPr lang="en-US" sz="2000" i="1" dirty="0"/>
              <a:t>any person or entity </a:t>
            </a:r>
            <a:r>
              <a:rPr lang="en-US" sz="2000" i="1" dirty="0" smtClean="0"/>
              <a:t>from </a:t>
            </a:r>
            <a:r>
              <a:rPr lang="en-US" sz="2000" i="1" dirty="0"/>
              <a:t>transmitting misleading or inaccurate caller ID information with the intent to defraud, cause harm, or wrongfully obtain anything of value</a:t>
            </a:r>
            <a:r>
              <a:rPr lang="en-US" sz="2000" i="1" dirty="0" smtClean="0"/>
              <a:t>.</a:t>
            </a:r>
          </a:p>
          <a:p>
            <a:r>
              <a:rPr lang="en-US" sz="2000" dirty="0" smtClean="0"/>
              <a:t>Also: phantom traffic rules</a:t>
            </a:r>
            <a:endParaRPr lang="en-US" sz="2000" dirty="0"/>
          </a:p>
        </p:txBody>
      </p:sp>
      <p:sp>
        <p:nvSpPr>
          <p:cNvPr id="3" name="Slide Number Placeholder 2"/>
          <p:cNvSpPr>
            <a:spLocks noGrp="1"/>
          </p:cNvSpPr>
          <p:nvPr>
            <p:ph type="sldNum" sz="quarter" idx="12"/>
          </p:nvPr>
        </p:nvSpPr>
        <p:spPr/>
        <p:txBody>
          <a:bodyPr/>
          <a:lstStyle/>
          <a:p>
            <a:fld id="{75C3118D-CD60-C448-AB88-7EFEB60ADC5A}" type="slidenum">
              <a:rPr lang="en-US" smtClean="0"/>
              <a:t>26</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pic>
        <p:nvPicPr>
          <p:cNvPr id="5" name="Picture 4"/>
          <p:cNvPicPr>
            <a:picLocks noChangeAspect="1"/>
          </p:cNvPicPr>
          <p:nvPr/>
        </p:nvPicPr>
        <p:blipFill>
          <a:blip r:embed="rId2"/>
          <a:stretch>
            <a:fillRect/>
          </a:stretch>
        </p:blipFill>
        <p:spPr>
          <a:xfrm>
            <a:off x="4910734" y="2374744"/>
            <a:ext cx="4233266" cy="2001413"/>
          </a:xfrm>
          <a:prstGeom prst="rect">
            <a:avLst/>
          </a:prstGeom>
        </p:spPr>
      </p:pic>
      <p:sp>
        <p:nvSpPr>
          <p:cNvPr id="6" name="Footer Placeholder 5"/>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40631405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43125"/>
            <a:ext cx="7408333" cy="3983038"/>
          </a:xfrm>
        </p:spPr>
        <p:txBody>
          <a:bodyPr>
            <a:normAutofit fontScale="70000" lnSpcReduction="20000"/>
          </a:bodyPr>
          <a:lstStyle/>
          <a:p>
            <a:pPr lvl="0"/>
            <a:r>
              <a:rPr lang="en-US" dirty="0" smtClean="0"/>
              <a:t>enhances </a:t>
            </a:r>
            <a:r>
              <a:rPr lang="en-US" dirty="0"/>
              <a:t>theft and </a:t>
            </a:r>
            <a:r>
              <a:rPr lang="en-US" dirty="0" smtClean="0"/>
              <a:t>sale of </a:t>
            </a:r>
            <a:r>
              <a:rPr lang="en-US" dirty="0"/>
              <a:t>customer information through </a:t>
            </a:r>
            <a:r>
              <a:rPr lang="en-US" dirty="0" smtClean="0"/>
              <a:t>pretexting</a:t>
            </a:r>
            <a:endParaRPr lang="en-US" dirty="0"/>
          </a:p>
          <a:p>
            <a:pPr lvl="0"/>
            <a:r>
              <a:rPr lang="en-US" dirty="0" smtClean="0"/>
              <a:t>harass </a:t>
            </a:r>
            <a:r>
              <a:rPr lang="en-US" dirty="0"/>
              <a:t>and </a:t>
            </a:r>
            <a:r>
              <a:rPr lang="en-US" dirty="0" smtClean="0"/>
              <a:t>intimidate </a:t>
            </a:r>
            <a:r>
              <a:rPr lang="en-US" dirty="0"/>
              <a:t>(bomb threats, disconnecting services</a:t>
            </a:r>
            <a:r>
              <a:rPr lang="en-US" dirty="0" smtClean="0"/>
              <a:t>)</a:t>
            </a:r>
            <a:endParaRPr lang="en-US" dirty="0"/>
          </a:p>
          <a:p>
            <a:pPr lvl="0"/>
            <a:r>
              <a:rPr lang="en-US" dirty="0" smtClean="0"/>
              <a:t>enables </a:t>
            </a:r>
            <a:r>
              <a:rPr lang="en-US" dirty="0"/>
              <a:t>identity theft and theft of </a:t>
            </a:r>
            <a:r>
              <a:rPr lang="en-US" dirty="0" smtClean="0"/>
              <a:t>services</a:t>
            </a:r>
            <a:endParaRPr lang="en-US" dirty="0"/>
          </a:p>
          <a:p>
            <a:pPr lvl="0"/>
            <a:r>
              <a:rPr lang="en-US" dirty="0" smtClean="0"/>
              <a:t>compromises </a:t>
            </a:r>
            <a:r>
              <a:rPr lang="en-US" dirty="0"/>
              <a:t>and can give access to voice mail </a:t>
            </a:r>
            <a:r>
              <a:rPr lang="en-US" dirty="0" smtClean="0"/>
              <a:t>boxes</a:t>
            </a:r>
            <a:endParaRPr lang="en-US" dirty="0"/>
          </a:p>
          <a:p>
            <a:pPr lvl="0"/>
            <a:r>
              <a:rPr lang="en-US" dirty="0" smtClean="0"/>
              <a:t>can </a:t>
            </a:r>
            <a:r>
              <a:rPr lang="en-US" dirty="0"/>
              <a:t>result in free calls over toll free dial-around </a:t>
            </a:r>
            <a:r>
              <a:rPr lang="en-US" dirty="0" smtClean="0"/>
              <a:t>services</a:t>
            </a:r>
            <a:endParaRPr lang="en-US" dirty="0"/>
          </a:p>
          <a:p>
            <a:pPr lvl="0"/>
            <a:r>
              <a:rPr lang="en-US" dirty="0" smtClean="0"/>
              <a:t>facilitates </a:t>
            </a:r>
            <a:r>
              <a:rPr lang="en-US" dirty="0"/>
              <a:t>identification of the name (CNAM) for unlisted </a:t>
            </a:r>
            <a:r>
              <a:rPr lang="en-US" dirty="0" smtClean="0"/>
              <a:t>numbers</a:t>
            </a:r>
            <a:endParaRPr lang="en-US" dirty="0"/>
          </a:p>
          <a:p>
            <a:pPr lvl="0"/>
            <a:r>
              <a:rPr lang="en-US" dirty="0" smtClean="0"/>
              <a:t>activate </a:t>
            </a:r>
            <a:r>
              <a:rPr lang="en-US" dirty="0"/>
              <a:t>stolen credit </a:t>
            </a:r>
            <a:r>
              <a:rPr lang="en-US" dirty="0" smtClean="0"/>
              <a:t>cards</a:t>
            </a:r>
            <a:endParaRPr lang="en-US" dirty="0"/>
          </a:p>
          <a:p>
            <a:pPr lvl="0"/>
            <a:r>
              <a:rPr lang="en-US" dirty="0" smtClean="0"/>
              <a:t>causes </a:t>
            </a:r>
            <a:r>
              <a:rPr lang="en-US" dirty="0"/>
              <a:t>incorrect billing because the jurisdiction is incorrect</a:t>
            </a:r>
          </a:p>
          <a:p>
            <a:pPr lvl="0"/>
            <a:r>
              <a:rPr lang="en-US" dirty="0" smtClean="0"/>
              <a:t>impairs </a:t>
            </a:r>
            <a:r>
              <a:rPr lang="en-US" dirty="0"/>
              <a:t>assistance to law enforcement in criminal and anti-terrorist </a:t>
            </a:r>
            <a:r>
              <a:rPr lang="en-US" dirty="0" smtClean="0"/>
              <a:t>investigations</a:t>
            </a:r>
          </a:p>
          <a:p>
            <a:pPr lvl="0"/>
            <a:r>
              <a:rPr lang="en-US" i="1" dirty="0" smtClean="0"/>
              <a:t>FCC rules address caller ID spoofing, but enforcement challenging</a:t>
            </a:r>
            <a:endParaRPr lang="en-US" i="1" dirty="0"/>
          </a:p>
          <a:p>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27</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sp>
        <p:nvSpPr>
          <p:cNvPr id="5" name="TextBox 4"/>
          <p:cNvSpPr txBox="1"/>
          <p:nvPr/>
        </p:nvSpPr>
        <p:spPr>
          <a:xfrm>
            <a:off x="6935095" y="1452685"/>
            <a:ext cx="1839716" cy="369332"/>
          </a:xfrm>
          <a:prstGeom prst="rect">
            <a:avLst/>
          </a:prstGeom>
          <a:noFill/>
        </p:spPr>
        <p:txBody>
          <a:bodyPr wrap="none" rtlCol="0">
            <a:spAutoFit/>
          </a:bodyPr>
          <a:lstStyle/>
          <a:p>
            <a:r>
              <a:rPr lang="en-US" dirty="0" smtClean="0"/>
              <a:t>A. </a:t>
            </a:r>
            <a:r>
              <a:rPr lang="en-US" dirty="0" err="1" smtClean="0"/>
              <a:t>Panagia</a:t>
            </a:r>
            <a:r>
              <a:rPr lang="en-US" dirty="0" smtClean="0"/>
              <a:t>, AT&amp;T</a:t>
            </a:r>
            <a:endParaRPr lang="en-US" dirty="0"/>
          </a:p>
        </p:txBody>
      </p:sp>
      <p:sp>
        <p:nvSpPr>
          <p:cNvPr id="6" name="Footer Placeholder 5"/>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8693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r>
              <a:rPr lang="en-US" dirty="0" err="1" smtClean="0">
                <a:latin typeface="Calibri" charset="0"/>
              </a:rPr>
              <a:t>Robocalling</a:t>
            </a:r>
            <a:endParaRPr lang="en-US" dirty="0">
              <a:latin typeface="Calibri" charset="0"/>
            </a:endParaRPr>
          </a:p>
        </p:txBody>
      </p:sp>
      <p:pic>
        <p:nvPicPr>
          <p:cNvPr id="53250" name="Picture 2" descr="technolog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543" y="2181280"/>
            <a:ext cx="8442257" cy="319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Neustar May 2013</a:t>
            </a:r>
            <a:endParaRPr lang="en-US"/>
          </a:p>
        </p:txBody>
      </p:sp>
      <p:sp>
        <p:nvSpPr>
          <p:cNvPr id="3" name="Slide Number Placeholder 2"/>
          <p:cNvSpPr>
            <a:spLocks noGrp="1"/>
          </p:cNvSpPr>
          <p:nvPr>
            <p:ph type="sldNum" sz="quarter" idx="12"/>
          </p:nvPr>
        </p:nvSpPr>
        <p:spPr/>
        <p:txBody>
          <a:bodyPr/>
          <a:lstStyle/>
          <a:p>
            <a:fld id="{75C3118D-CD60-C448-AB88-7EFEB60ADC5A}" type="slidenum">
              <a:rPr lang="en-US" smtClean="0"/>
              <a:t>28</a:t>
            </a:fld>
            <a:endParaRPr lang="en-US"/>
          </a:p>
        </p:txBody>
      </p:sp>
      <p:sp>
        <p:nvSpPr>
          <p:cNvPr id="4" name="TextBox 3"/>
          <p:cNvSpPr txBox="1"/>
          <p:nvPr/>
        </p:nvSpPr>
        <p:spPr>
          <a:xfrm>
            <a:off x="2650882" y="1849473"/>
            <a:ext cx="1600205" cy="369332"/>
          </a:xfrm>
          <a:prstGeom prst="rect">
            <a:avLst/>
          </a:prstGeom>
          <a:solidFill>
            <a:srgbClr val="FF6699"/>
          </a:soli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“pink carriers”</a:t>
            </a:r>
            <a:endParaRPr lang="en-US" dirty="0"/>
          </a:p>
        </p:txBody>
      </p:sp>
      <p:pic>
        <p:nvPicPr>
          <p:cNvPr id="6" name="Picture 5"/>
          <p:cNvPicPr>
            <a:picLocks noChangeAspect="1"/>
          </p:cNvPicPr>
          <p:nvPr/>
        </p:nvPicPr>
        <p:blipFill>
          <a:blip r:embed="rId3"/>
          <a:stretch>
            <a:fillRect/>
          </a:stretch>
        </p:blipFill>
        <p:spPr>
          <a:xfrm>
            <a:off x="2431212" y="5025268"/>
            <a:ext cx="4658355" cy="1038253"/>
          </a:xfrm>
          <a:prstGeom prst="rect">
            <a:avLst/>
          </a:prstGeom>
        </p:spPr>
      </p:pic>
    </p:spTree>
    <p:extLst>
      <p:ext uri="{BB962C8B-B14F-4D97-AF65-F5344CB8AC3E}">
        <p14:creationId xmlns:p14="http://schemas.microsoft.com/office/powerpoint/2010/main" val="15988500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8229599" cy="3318100"/>
          </a:xfrm>
        </p:spPr>
        <p:txBody>
          <a:bodyPr>
            <a:normAutofit fontScale="85000" lnSpcReduction="10000"/>
          </a:bodyPr>
          <a:lstStyle/>
          <a:p>
            <a:r>
              <a:rPr lang="en-US" dirty="0" smtClean="0"/>
              <a:t>Practically, mostly about </a:t>
            </a:r>
            <a:r>
              <a:rPr lang="en-US" i="1" dirty="0" smtClean="0"/>
              <a:t>identity</a:t>
            </a:r>
            <a:r>
              <a:rPr lang="en-US" dirty="0" smtClean="0"/>
              <a:t>, not </a:t>
            </a:r>
            <a:r>
              <a:rPr lang="en-US" i="1" dirty="0" smtClean="0"/>
              <a:t>content</a:t>
            </a:r>
          </a:p>
          <a:p>
            <a:r>
              <a:rPr lang="en-US" dirty="0" smtClean="0"/>
              <a:t>Old model: “trust us, we’re the phone company”</a:t>
            </a:r>
          </a:p>
          <a:p>
            <a:r>
              <a:rPr lang="en-US" dirty="0" smtClean="0">
                <a:sym typeface="Wingdings"/>
              </a:rPr>
              <a:t>Need cryptographically-verifiable information</a:t>
            </a:r>
          </a:p>
          <a:p>
            <a:pPr lvl="1"/>
            <a:r>
              <a:rPr lang="en-US" dirty="0" smtClean="0">
                <a:sym typeface="Wingdings"/>
              </a:rPr>
              <a:t>Is the caller authorized to use this number?</a:t>
            </a:r>
          </a:p>
          <a:p>
            <a:pPr lvl="2"/>
            <a:r>
              <a:rPr lang="en-US" dirty="0" smtClean="0">
                <a:sym typeface="Wingdings"/>
              </a:rPr>
              <a:t>not necessarily “ownership”</a:t>
            </a:r>
          </a:p>
          <a:p>
            <a:pPr lvl="2"/>
            <a:r>
              <a:rPr lang="en-US" dirty="0" smtClean="0">
                <a:sym typeface="Wingdings"/>
              </a:rPr>
              <a:t>RFC 4474 (SIP identity) doesn’t deal (well) with phone numbers</a:t>
            </a:r>
          </a:p>
          <a:p>
            <a:pPr lvl="2"/>
            <a:r>
              <a:rPr lang="en-US" dirty="0" smtClean="0">
                <a:sym typeface="Wingdings"/>
              </a:rPr>
              <a:t>Must also support SS7 transport</a:t>
            </a:r>
          </a:p>
          <a:p>
            <a:pPr lvl="1"/>
            <a:r>
              <a:rPr lang="en-US" dirty="0" smtClean="0">
                <a:sym typeface="Wingdings"/>
              </a:rPr>
              <a:t>Has the caller ID name been verified?</a:t>
            </a:r>
          </a:p>
          <a:p>
            <a:pPr lvl="2"/>
            <a:r>
              <a:rPr lang="en-US" dirty="0" smtClean="0">
                <a:sym typeface="Wingdings"/>
              </a:rPr>
              <a:t>cf. TLS </a:t>
            </a:r>
            <a:endParaRPr lang="en-US" dirty="0" smtClean="0"/>
          </a:p>
        </p:txBody>
      </p:sp>
      <p:sp>
        <p:nvSpPr>
          <p:cNvPr id="3" name="Slide Number Placeholder 2"/>
          <p:cNvSpPr>
            <a:spLocks noGrp="1"/>
          </p:cNvSpPr>
          <p:nvPr>
            <p:ph type="sldNum" sz="quarter" idx="12"/>
          </p:nvPr>
        </p:nvSpPr>
        <p:spPr/>
        <p:txBody>
          <a:bodyPr/>
          <a:lstStyle/>
          <a:p>
            <a:fld id="{75C3118D-CD60-C448-AB88-7EFEB60ADC5A}" type="slidenum">
              <a:rPr lang="en-US" smtClean="0"/>
              <a:t>29</a:t>
            </a:fld>
            <a:endParaRPr lang="en-US"/>
          </a:p>
        </p:txBody>
      </p:sp>
      <p:sp>
        <p:nvSpPr>
          <p:cNvPr id="4" name="Title 3"/>
          <p:cNvSpPr>
            <a:spLocks noGrp="1"/>
          </p:cNvSpPr>
          <p:nvPr>
            <p:ph type="title"/>
          </p:nvPr>
        </p:nvSpPr>
        <p:spPr/>
        <p:txBody>
          <a:bodyPr/>
          <a:lstStyle/>
          <a:p>
            <a:r>
              <a:rPr lang="en-US" dirty="0" smtClean="0"/>
              <a:t>Security (trustworthiness)</a:t>
            </a:r>
            <a:endParaRPr lang="en-US" dirty="0"/>
          </a:p>
        </p:txBody>
      </p:sp>
      <p:pic>
        <p:nvPicPr>
          <p:cNvPr id="5" name="Picture 4"/>
          <p:cNvPicPr>
            <a:picLocks noChangeAspect="1"/>
          </p:cNvPicPr>
          <p:nvPr/>
        </p:nvPicPr>
        <p:blipFill>
          <a:blip r:embed="rId2"/>
          <a:stretch>
            <a:fillRect/>
          </a:stretch>
        </p:blipFill>
        <p:spPr>
          <a:xfrm>
            <a:off x="1193800" y="5458465"/>
            <a:ext cx="6756400" cy="469900"/>
          </a:xfrm>
          <a:prstGeom prst="rect">
            <a:avLst/>
          </a:prstGeom>
        </p:spPr>
      </p:pic>
      <p:sp>
        <p:nvSpPr>
          <p:cNvPr id="6" name="Footer Placeholder 5"/>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20196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FCC’s </a:t>
            </a:r>
            <a:r>
              <a:rPr lang="en-US" sz="3200" dirty="0" smtClean="0"/>
              <a:t>Technology Transition </a:t>
            </a:r>
            <a:r>
              <a:rPr lang="en-US" sz="3200" dirty="0" smtClean="0">
                <a:solidFill>
                  <a:schemeClr val="bg1"/>
                </a:solidFill>
              </a:rPr>
              <a:t>Policy </a:t>
            </a:r>
            <a:r>
              <a:rPr lang="en-US" sz="3200" dirty="0" smtClean="0"/>
              <a:t>Task Force</a:t>
            </a:r>
            <a:endParaRPr lang="en-US" sz="3200" dirty="0"/>
          </a:p>
        </p:txBody>
      </p:sp>
      <p:sp>
        <p:nvSpPr>
          <p:cNvPr id="3" name="Content Placeholder 2"/>
          <p:cNvSpPr>
            <a:spLocks noGrp="1"/>
          </p:cNvSpPr>
          <p:nvPr>
            <p:ph sz="quarter" idx="1"/>
          </p:nvPr>
        </p:nvSpPr>
        <p:spPr>
          <a:xfrm>
            <a:off x="872067" y="2222500"/>
            <a:ext cx="7408333" cy="3903663"/>
          </a:xfrm>
        </p:spPr>
        <p:txBody>
          <a:bodyPr>
            <a:noAutofit/>
          </a:bodyPr>
          <a:lstStyle/>
          <a:p>
            <a:pPr marL="320040" lvl="1" indent="-320040">
              <a:spcBef>
                <a:spcPts val="700"/>
              </a:spcBef>
              <a:buClr>
                <a:schemeClr val="accent2"/>
              </a:buClr>
              <a:buSzPct val="60000"/>
              <a:buFont typeface="Wingdings"/>
              <a:buChar char=""/>
            </a:pPr>
            <a:r>
              <a:rPr lang="en-US" sz="2000" dirty="0"/>
              <a:t>The Task Force’s work will be guided by the insight that, technological changes do not alter the FCC’s core mission, including protecting consumers, ensuring public safety, enhancing universal service, and preserving competition. </a:t>
            </a:r>
            <a:endParaRPr lang="en-US" sz="2000" dirty="0" smtClean="0"/>
          </a:p>
          <a:p>
            <a:pPr marL="320040" lvl="1" indent="-320040">
              <a:spcBef>
                <a:spcPts val="700"/>
              </a:spcBef>
              <a:buClr>
                <a:schemeClr val="accent2"/>
              </a:buClr>
              <a:buSzPct val="60000"/>
              <a:buFont typeface="Wingdings"/>
              <a:buChar char=""/>
            </a:pPr>
            <a:r>
              <a:rPr lang="en-US" sz="2000" dirty="0" smtClean="0"/>
              <a:t>The </a:t>
            </a:r>
            <a:r>
              <a:rPr lang="en-US" sz="2000" dirty="0"/>
              <a:t>Task Force will conduct a data-driven review and provide recommendations to modernize the Commission’s policies in a process that </a:t>
            </a:r>
            <a:r>
              <a:rPr lang="en-US" sz="2000" i="1" dirty="0"/>
              <a:t>encourages continued investment and innovation </a:t>
            </a:r>
            <a:r>
              <a:rPr lang="en-US" sz="2000" dirty="0"/>
              <a:t>in these new technologies, </a:t>
            </a:r>
            <a:r>
              <a:rPr lang="en-US" sz="2000" i="1" dirty="0"/>
              <a:t>empowers and protects consumers</a:t>
            </a:r>
            <a:r>
              <a:rPr lang="en-US" sz="2000" dirty="0"/>
              <a:t>, </a:t>
            </a:r>
            <a:r>
              <a:rPr lang="en-US" sz="2000" i="1" dirty="0"/>
              <a:t>promotes competition</a:t>
            </a:r>
            <a:r>
              <a:rPr lang="en-US" sz="2000" dirty="0"/>
              <a:t>, and ensures </a:t>
            </a:r>
            <a:r>
              <a:rPr lang="en-US" sz="2000" i="1" dirty="0"/>
              <a:t>network resiliency and reliability</a:t>
            </a:r>
            <a:r>
              <a:rPr lang="en-US" sz="2000" dirty="0" smtClean="0"/>
              <a:t>.</a:t>
            </a:r>
            <a:endParaRPr lang="en-US" sz="2000" dirty="0"/>
          </a:p>
        </p:txBody>
      </p:sp>
      <p:sp>
        <p:nvSpPr>
          <p:cNvPr id="4" name="Slide Number Placeholder 3"/>
          <p:cNvSpPr>
            <a:spLocks noGrp="1"/>
          </p:cNvSpPr>
          <p:nvPr>
            <p:ph type="sldNum" sz="quarter" idx="12"/>
          </p:nvPr>
        </p:nvSpPr>
        <p:spPr/>
        <p:txBody>
          <a:bodyPr>
            <a:normAutofit/>
          </a:bodyPr>
          <a:lstStyle/>
          <a:p>
            <a:fld id="{76988DB3-7906-FE49-941C-A177E89EF2E4}" type="slidenum">
              <a:rPr lang="en-US" smtClean="0"/>
              <a:t>3</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1607978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07322" cy="4325419"/>
          </a:xfrm>
        </p:spPr>
        <p:txBody>
          <a:bodyPr>
            <a:normAutofit fontScale="92500" lnSpcReduction="20000"/>
          </a:bodyPr>
          <a:lstStyle/>
          <a:p>
            <a:r>
              <a:rPr lang="en-US" dirty="0" smtClean="0"/>
              <a:t>Web:</a:t>
            </a:r>
          </a:p>
          <a:p>
            <a:pPr lvl="1"/>
            <a:r>
              <a:rPr lang="en-US" dirty="0" smtClean="0"/>
              <a:t>plain-text </a:t>
            </a:r>
            <a:r>
              <a:rPr lang="en-US" dirty="0" smtClean="0">
                <a:sym typeface="Wingdings"/>
              </a:rPr>
              <a:t> rely on DNS, path integrity</a:t>
            </a:r>
          </a:p>
          <a:p>
            <a:pPr lvl="2"/>
            <a:r>
              <a:rPr lang="en-US" dirty="0" smtClean="0">
                <a:sym typeface="Wingdings"/>
              </a:rPr>
              <a:t>requires on-path intercept</a:t>
            </a:r>
          </a:p>
          <a:p>
            <a:pPr lvl="1"/>
            <a:r>
              <a:rPr lang="en-US" dirty="0" smtClean="0">
                <a:sym typeface="Wingdings"/>
              </a:rPr>
              <a:t>X.509 certificate: email ownership</a:t>
            </a:r>
          </a:p>
          <a:p>
            <a:pPr lvl="2"/>
            <a:r>
              <a:rPr lang="en-US" dirty="0" smtClean="0">
                <a:sym typeface="Wingdings"/>
              </a:rPr>
              <a:t>no attributes</a:t>
            </a:r>
          </a:p>
          <a:p>
            <a:pPr lvl="1"/>
            <a:r>
              <a:rPr lang="en-US" dirty="0" smtClean="0">
                <a:sym typeface="Wingdings"/>
              </a:rPr>
              <a:t>EV (“green”) certificate</a:t>
            </a:r>
          </a:p>
          <a:p>
            <a:r>
              <a:rPr lang="en-US" dirty="0" smtClean="0">
                <a:sym typeface="Wingdings"/>
              </a:rPr>
              <a:t>PSTN</a:t>
            </a:r>
          </a:p>
          <a:p>
            <a:pPr lvl="1"/>
            <a:r>
              <a:rPr lang="en-US" dirty="0" smtClean="0">
                <a:sym typeface="Wingdings"/>
              </a:rPr>
              <a:t>caller ID</a:t>
            </a:r>
          </a:p>
          <a:p>
            <a:pPr lvl="1"/>
            <a:r>
              <a:rPr lang="en-US" dirty="0" smtClean="0">
                <a:sym typeface="Wingdings"/>
              </a:rPr>
              <a:t>display name: CNAM database, based on caller ID</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30</a:t>
            </a:fld>
            <a:endParaRPr lang="en-US"/>
          </a:p>
        </p:txBody>
      </p:sp>
      <p:sp>
        <p:nvSpPr>
          <p:cNvPr id="4" name="Title 3"/>
          <p:cNvSpPr>
            <a:spLocks noGrp="1"/>
          </p:cNvSpPr>
          <p:nvPr>
            <p:ph type="title"/>
          </p:nvPr>
        </p:nvSpPr>
        <p:spPr/>
        <p:txBody>
          <a:bodyPr/>
          <a:lstStyle/>
          <a:p>
            <a:r>
              <a:rPr lang="en-US" dirty="0" smtClean="0"/>
              <a:t>Who assures identity?</a:t>
            </a:r>
            <a:endParaRPr lang="en-US" dirty="0"/>
          </a:p>
        </p:txBody>
      </p:sp>
      <p:pic>
        <p:nvPicPr>
          <p:cNvPr id="5" name="Picture 4"/>
          <p:cNvPicPr>
            <a:picLocks noChangeAspect="1"/>
          </p:cNvPicPr>
          <p:nvPr/>
        </p:nvPicPr>
        <p:blipFill>
          <a:blip r:embed="rId3"/>
          <a:stretch>
            <a:fillRect/>
          </a:stretch>
        </p:blipFill>
        <p:spPr>
          <a:xfrm>
            <a:off x="5981871" y="2820243"/>
            <a:ext cx="3063380" cy="1868662"/>
          </a:xfrm>
          <a:prstGeom prst="rect">
            <a:avLst/>
          </a:prstGeom>
        </p:spPr>
      </p:pic>
      <p:sp>
        <p:nvSpPr>
          <p:cNvPr id="6" name="Footer Placeholder 5"/>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32040756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5"/>
            <a:ext cx="8229599" cy="1531138"/>
          </a:xfrm>
        </p:spPr>
        <p:txBody>
          <a:bodyPr/>
          <a:lstStyle/>
          <a:p>
            <a:r>
              <a:rPr lang="en-US" dirty="0" smtClean="0"/>
              <a:t>Now: LIDB &amp; CNAM, LERG, LARG, CSARG, NNAG, SRDB, SMS/800 (toll free), do-not-call, …</a:t>
            </a:r>
          </a:p>
          <a:p>
            <a:r>
              <a:rPr lang="en-US" dirty="0" smtClean="0"/>
              <a:t>Future:</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31</a:t>
            </a:fld>
            <a:endParaRPr lang="en-US"/>
          </a:p>
        </p:txBody>
      </p:sp>
      <p:sp>
        <p:nvSpPr>
          <p:cNvPr id="4" name="Title 3"/>
          <p:cNvSpPr>
            <a:spLocks noGrp="1"/>
          </p:cNvSpPr>
          <p:nvPr>
            <p:ph type="title"/>
          </p:nvPr>
        </p:nvSpPr>
        <p:spPr/>
        <p:txBody>
          <a:bodyPr>
            <a:normAutofit fontScale="90000"/>
          </a:bodyPr>
          <a:lstStyle/>
          <a:p>
            <a:r>
              <a:rPr lang="en-US" dirty="0" err="1" smtClean="0"/>
              <a:t>Strawman</a:t>
            </a:r>
            <a:r>
              <a:rPr lang="en-US" dirty="0" smtClean="0"/>
              <a:t> “Public” PSTN database</a:t>
            </a:r>
            <a:endParaRPr lang="en-US" dirty="0"/>
          </a:p>
        </p:txBody>
      </p:sp>
      <p:pic>
        <p:nvPicPr>
          <p:cNvPr id="5" name="Picture 2"/>
          <p:cNvPicPr>
            <a:picLocks noChangeAspect="1" noChangeArrowheads="1"/>
          </p:cNvPicPr>
          <p:nvPr/>
        </p:nvPicPr>
        <p:blipFill>
          <a:blip r:embed="rId2"/>
          <a:srcRect/>
          <a:stretch>
            <a:fillRect/>
          </a:stretch>
        </p:blipFill>
        <p:spPr bwMode="auto">
          <a:xfrm>
            <a:off x="3572530" y="3741317"/>
            <a:ext cx="2770122" cy="1688306"/>
          </a:xfrm>
          <a:prstGeom prst="rect">
            <a:avLst/>
          </a:prstGeom>
          <a:noFill/>
          <a:ln w="9525">
            <a:noFill/>
            <a:miter lim="800000"/>
            <a:headEnd/>
            <a:tailEnd/>
          </a:ln>
          <a:effectLst/>
        </p:spPr>
      </p:pic>
      <p:pic>
        <p:nvPicPr>
          <p:cNvPr id="6" name="Picture 60" descr="inventory"/>
          <p:cNvPicPr>
            <a:picLocks noChangeAspect="1" noChangeArrowheads="1"/>
          </p:cNvPicPr>
          <p:nvPr/>
        </p:nvPicPr>
        <p:blipFill>
          <a:blip r:embed="rId3"/>
          <a:srcRect/>
          <a:stretch>
            <a:fillRect/>
          </a:stretch>
        </p:blipFill>
        <p:spPr bwMode="auto">
          <a:xfrm>
            <a:off x="7086599" y="3975101"/>
            <a:ext cx="1065833" cy="741642"/>
          </a:xfrm>
          <a:prstGeom prst="rect">
            <a:avLst/>
          </a:prstGeom>
          <a:noFill/>
        </p:spPr>
      </p:pic>
      <p:pic>
        <p:nvPicPr>
          <p:cNvPr id="7" name="Picture 7"/>
          <p:cNvPicPr>
            <a:picLocks noChangeAspect="1" noChangeArrowheads="1"/>
          </p:cNvPicPr>
          <p:nvPr/>
        </p:nvPicPr>
        <p:blipFill>
          <a:blip r:embed="rId4"/>
          <a:srcRect/>
          <a:stretch>
            <a:fillRect/>
          </a:stretch>
        </p:blipFill>
        <p:spPr bwMode="auto">
          <a:xfrm>
            <a:off x="1072076" y="4186517"/>
            <a:ext cx="938212" cy="852487"/>
          </a:xfrm>
          <a:prstGeom prst="rect">
            <a:avLst/>
          </a:prstGeom>
          <a:noFill/>
          <a:ln w="9525">
            <a:noFill/>
            <a:round/>
            <a:headEnd/>
            <a:tailEnd/>
          </a:ln>
          <a:effectLst/>
        </p:spPr>
      </p:pic>
      <p:cxnSp>
        <p:nvCxnSpPr>
          <p:cNvPr id="9" name="Straight Arrow Connector 8"/>
          <p:cNvCxnSpPr/>
          <p:nvPr/>
        </p:nvCxnSpPr>
        <p:spPr>
          <a:xfrm>
            <a:off x="2241176" y="4186517"/>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41176" y="4716742"/>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534460" y="5147764"/>
            <a:ext cx="2605740" cy="1477328"/>
          </a:xfrm>
          <a:prstGeom prst="rect">
            <a:avLst/>
          </a:prstGeom>
          <a:gradFill flip="none" rotWithShape="1">
            <a:gsLst>
              <a:gs pos="0">
                <a:schemeClr val="accent5">
                  <a:lumMod val="40000"/>
                  <a:lumOff val="60000"/>
                </a:schemeClr>
              </a:gs>
              <a:gs pos="100000">
                <a:srgbClr val="FFFFFF"/>
              </a:gs>
            </a:gsLst>
            <a:path path="circle">
              <a:fillToRect l="50000" t="50000" r="50000" b="50000"/>
            </a:path>
            <a:tileRect/>
          </a:gradFill>
        </p:spPr>
        <p:txBody>
          <a:bodyPr wrap="square" rtlCol="0">
            <a:spAutoFit/>
          </a:bodyPr>
          <a:lstStyle/>
          <a:p>
            <a:r>
              <a:rPr lang="en-US" dirty="0" smtClean="0"/>
              <a:t>carrier code or SIP URLs</a:t>
            </a:r>
          </a:p>
          <a:p>
            <a:r>
              <a:rPr lang="en-US" dirty="0" smtClean="0"/>
              <a:t>type of service (800, …)</a:t>
            </a:r>
          </a:p>
          <a:p>
            <a:r>
              <a:rPr lang="en-US" dirty="0" smtClean="0"/>
              <a:t>owner</a:t>
            </a:r>
          </a:p>
          <a:p>
            <a:r>
              <a:rPr lang="en-US" dirty="0" smtClean="0"/>
              <a:t>public key</a:t>
            </a:r>
          </a:p>
          <a:p>
            <a:r>
              <a:rPr lang="en-US" dirty="0" smtClean="0"/>
              <a:t>…</a:t>
            </a:r>
            <a:endParaRPr lang="en-US" dirty="0"/>
          </a:p>
        </p:txBody>
      </p:sp>
      <p:sp>
        <p:nvSpPr>
          <p:cNvPr id="14" name="TextBox 13"/>
          <p:cNvSpPr txBox="1"/>
          <p:nvPr/>
        </p:nvSpPr>
        <p:spPr>
          <a:xfrm>
            <a:off x="3227294" y="3817185"/>
            <a:ext cx="1518264" cy="369332"/>
          </a:xfrm>
          <a:prstGeom prst="rect">
            <a:avLst/>
          </a:prstGeom>
          <a:noFill/>
        </p:spPr>
        <p:txBody>
          <a:bodyPr wrap="none" rtlCol="0">
            <a:spAutoFit/>
          </a:bodyPr>
          <a:lstStyle/>
          <a:p>
            <a:r>
              <a:rPr lang="en-US" dirty="0" smtClean="0"/>
              <a:t>1 202 555 1234</a:t>
            </a:r>
            <a:endParaRPr lang="en-US" dirty="0"/>
          </a:p>
        </p:txBody>
      </p:sp>
      <p:sp>
        <p:nvSpPr>
          <p:cNvPr id="15" name="TextBox 14"/>
          <p:cNvSpPr txBox="1"/>
          <p:nvPr/>
        </p:nvSpPr>
        <p:spPr>
          <a:xfrm>
            <a:off x="5152914" y="5443054"/>
            <a:ext cx="3870320" cy="92333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extensible set of fields</a:t>
            </a:r>
          </a:p>
          <a:p>
            <a:r>
              <a:rPr lang="en-US" dirty="0" smtClean="0"/>
              <a:t>multiple interfaces (legacy emulation)</a:t>
            </a:r>
          </a:p>
          <a:p>
            <a:r>
              <a:rPr lang="en-US" dirty="0" smtClean="0"/>
              <a:t>multiple providers</a:t>
            </a:r>
            <a:endParaRPr lang="en-US" dirty="0"/>
          </a:p>
        </p:txBody>
      </p:sp>
      <p:sp>
        <p:nvSpPr>
          <p:cNvPr id="8" name="TextBox 7"/>
          <p:cNvSpPr txBox="1"/>
          <p:nvPr/>
        </p:nvSpPr>
        <p:spPr>
          <a:xfrm>
            <a:off x="7391400" y="4347410"/>
            <a:ext cx="468247" cy="369332"/>
          </a:xfrm>
          <a:prstGeom prst="rect">
            <a:avLst/>
          </a:prstGeom>
          <a:noFill/>
        </p:spPr>
        <p:txBody>
          <a:bodyPr wrap="none" rtlCol="0">
            <a:spAutoFit/>
          </a:bodyPr>
          <a:lstStyle/>
          <a:p>
            <a:r>
              <a:rPr lang="en-US" dirty="0" smtClean="0"/>
              <a:t>DB</a:t>
            </a:r>
            <a:endParaRPr lang="en-US" dirty="0"/>
          </a:p>
        </p:txBody>
      </p:sp>
      <p:sp>
        <p:nvSpPr>
          <p:cNvPr id="10" name="TextBox 9"/>
          <p:cNvSpPr txBox="1"/>
          <p:nvPr/>
        </p:nvSpPr>
        <p:spPr>
          <a:xfrm>
            <a:off x="2819370" y="4224617"/>
            <a:ext cx="815848" cy="369332"/>
          </a:xfrm>
          <a:prstGeom prst="rect">
            <a:avLst/>
          </a:prstGeom>
          <a:noFill/>
        </p:spPr>
        <p:txBody>
          <a:bodyPr wrap="none" rtlCol="0">
            <a:spAutoFit/>
          </a:bodyPr>
          <a:lstStyle/>
          <a:p>
            <a:r>
              <a:rPr lang="en-US" dirty="0" smtClean="0"/>
              <a:t>HTTPS</a:t>
            </a:r>
            <a:endParaRPr lang="en-US" dirty="0"/>
          </a:p>
        </p:txBody>
      </p:sp>
      <p:sp>
        <p:nvSpPr>
          <p:cNvPr id="12" name="Cloud Callout 11"/>
          <p:cNvSpPr/>
          <p:nvPr/>
        </p:nvSpPr>
        <p:spPr>
          <a:xfrm>
            <a:off x="6883595" y="1022970"/>
            <a:ext cx="2260405" cy="777775"/>
          </a:xfrm>
          <a:prstGeom prst="cloudCallout">
            <a:avLst>
              <a:gd name="adj1" fmla="val -68958"/>
              <a:gd name="adj2" fmla="val -711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e.g., IETF TERQ effort</a:t>
            </a:r>
            <a:endParaRPr lang="en-US" dirty="0"/>
          </a:p>
        </p:txBody>
      </p:sp>
      <p:sp>
        <p:nvSpPr>
          <p:cNvPr id="16" name="Footer Placeholder 15"/>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18426097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interconnection, public safety, universal access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Neustar May 2013</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32</a:t>
            </a:fld>
            <a:endParaRPr lang="en-US"/>
          </a:p>
        </p:txBody>
      </p:sp>
    </p:spTree>
    <p:extLst>
      <p:ext uri="{BB962C8B-B14F-4D97-AF65-F5344CB8AC3E}">
        <p14:creationId xmlns:p14="http://schemas.microsoft.com/office/powerpoint/2010/main" val="41733791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695713" cy="4325419"/>
          </a:xfrm>
        </p:spPr>
        <p:txBody>
          <a:bodyPr>
            <a:normAutofit fontScale="92500" lnSpcReduction="20000"/>
          </a:bodyPr>
          <a:lstStyle/>
          <a:p>
            <a:r>
              <a:rPr lang="en-US" dirty="0" smtClean="0"/>
              <a:t>“VoIP interconnection” ≠ </a:t>
            </a:r>
            <a:r>
              <a:rPr lang="en-US" dirty="0" smtClean="0">
                <a:sym typeface="Wingdings"/>
              </a:rPr>
              <a:t>IP peering</a:t>
            </a:r>
          </a:p>
          <a:p>
            <a:r>
              <a:rPr lang="en-US" dirty="0" smtClean="0">
                <a:sym typeface="Wingdings"/>
              </a:rPr>
              <a:t>Are there technical stumbling blocks?</a:t>
            </a:r>
          </a:p>
          <a:p>
            <a:pPr lvl="1"/>
            <a:r>
              <a:rPr lang="en-US" dirty="0" smtClean="0">
                <a:sym typeface="Wingdings"/>
              </a:rPr>
              <a:t>SIP features?</a:t>
            </a:r>
          </a:p>
          <a:p>
            <a:pPr lvl="1"/>
            <a:r>
              <a:rPr lang="en-US" dirty="0" smtClean="0">
                <a:sym typeface="Wingdings"/>
              </a:rPr>
              <a:t>Media codecs &amp; conversion?</a:t>
            </a:r>
            <a:endParaRPr lang="en-US" dirty="0" smtClean="0"/>
          </a:p>
          <a:p>
            <a:r>
              <a:rPr lang="en-US" dirty="0" smtClean="0"/>
              <a:t>Separation application layer &amp; transport</a:t>
            </a:r>
          </a:p>
          <a:p>
            <a:r>
              <a:rPr lang="en-US" dirty="0" smtClean="0"/>
              <a:t>$0.001 / minute for IP transport ($0.10/GB) </a:t>
            </a:r>
            <a:r>
              <a:rPr lang="en-US" dirty="0" smtClean="0">
                <a:sym typeface="Wingdings"/>
              </a:rPr>
              <a:t> location not relevant</a:t>
            </a:r>
            <a:endParaRPr lang="en-US" dirty="0"/>
          </a:p>
          <a:p>
            <a:endParaRPr lang="en-US" dirty="0"/>
          </a:p>
        </p:txBody>
      </p:sp>
      <p:sp>
        <p:nvSpPr>
          <p:cNvPr id="4" name="Title 3"/>
          <p:cNvSpPr>
            <a:spLocks noGrp="1"/>
          </p:cNvSpPr>
          <p:nvPr>
            <p:ph type="title"/>
          </p:nvPr>
        </p:nvSpPr>
        <p:spPr/>
        <p:txBody>
          <a:bodyPr/>
          <a:lstStyle/>
          <a:p>
            <a:r>
              <a:rPr lang="en-US" dirty="0" smtClean="0"/>
              <a:t>VoIP Interconnection</a:t>
            </a:r>
            <a:endParaRPr lang="en-US" dirty="0"/>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33</a:t>
            </a:fld>
            <a:endParaRPr lang="en-US"/>
          </a:p>
        </p:txBody>
      </p:sp>
      <p:pic>
        <p:nvPicPr>
          <p:cNvPr id="3" name="Picture 2"/>
          <p:cNvPicPr>
            <a:picLocks noChangeAspect="1"/>
          </p:cNvPicPr>
          <p:nvPr/>
        </p:nvPicPr>
        <p:blipFill>
          <a:blip r:embed="rId3"/>
          <a:stretch>
            <a:fillRect/>
          </a:stretch>
        </p:blipFill>
        <p:spPr>
          <a:xfrm>
            <a:off x="5152914" y="2099840"/>
            <a:ext cx="3699435" cy="3156465"/>
          </a:xfrm>
          <a:prstGeom prst="rect">
            <a:avLst/>
          </a:prstGeom>
        </p:spPr>
      </p:pic>
      <p:sp>
        <p:nvSpPr>
          <p:cNvPr id="7" name="TextBox 6"/>
          <p:cNvSpPr txBox="1"/>
          <p:nvPr/>
        </p:nvSpPr>
        <p:spPr>
          <a:xfrm>
            <a:off x="8357865" y="5864553"/>
            <a:ext cx="494484" cy="261610"/>
          </a:xfrm>
          <a:prstGeom prst="rect">
            <a:avLst/>
          </a:prstGeom>
          <a:noFill/>
        </p:spPr>
        <p:txBody>
          <a:bodyPr wrap="none" rtlCol="0">
            <a:spAutoFit/>
          </a:bodyPr>
          <a:lstStyle/>
          <a:p>
            <a:r>
              <a:rPr lang="en-US" sz="1100" dirty="0" smtClean="0"/>
              <a:t>Cisco</a:t>
            </a:r>
            <a:endParaRPr lang="en-US" sz="1100" dirty="0"/>
          </a:p>
        </p:txBody>
      </p:sp>
    </p:spTree>
    <p:extLst>
      <p:ext uri="{BB962C8B-B14F-4D97-AF65-F5344CB8AC3E}">
        <p14:creationId xmlns:p14="http://schemas.microsoft.com/office/powerpoint/2010/main" val="40340436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PSTN: general interconnection duty</a:t>
            </a:r>
          </a:p>
          <a:p>
            <a:pPr lvl="1"/>
            <a:r>
              <a:rPr lang="en-US" dirty="0" smtClean="0"/>
              <a:t>requires physical TDM trunks and switch ports</a:t>
            </a:r>
          </a:p>
          <a:p>
            <a:r>
              <a:rPr lang="en-US" dirty="0" smtClean="0"/>
              <a:t>VoIP:</a:t>
            </a:r>
          </a:p>
          <a:p>
            <a:pPr lvl="1"/>
            <a:r>
              <a:rPr lang="en-US" dirty="0" smtClean="0"/>
              <a:t>VPN-like arrangements</a:t>
            </a:r>
          </a:p>
          <a:p>
            <a:pPr lvl="1"/>
            <a:r>
              <a:rPr lang="en-US" dirty="0" smtClean="0"/>
              <a:t>MPLS</a:t>
            </a:r>
          </a:p>
          <a:p>
            <a:pPr lvl="1"/>
            <a:r>
              <a:rPr lang="en-US" dirty="0" smtClean="0"/>
              <a:t>general Internet</a:t>
            </a:r>
          </a:p>
          <a:p>
            <a:pPr lvl="1"/>
            <a:r>
              <a:rPr lang="en-US" dirty="0" smtClean="0"/>
              <a:t>may require fewer points-of-interconnect</a:t>
            </a:r>
          </a:p>
          <a:p>
            <a:pPr lvl="1"/>
            <a:r>
              <a:rPr lang="en-US" dirty="0" smtClean="0"/>
              <a:t>only relatively small number of IXPs</a:t>
            </a:r>
          </a:p>
          <a:p>
            <a:pPr lvl="1"/>
            <a:r>
              <a:rPr lang="en-US" dirty="0" smtClean="0"/>
              <a:t>transition to symmetric billing (cellular minutes, flat-rate) rather than caller-pays</a:t>
            </a: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34</a:t>
            </a:fld>
            <a:endParaRPr lang="en-US"/>
          </a:p>
        </p:txBody>
      </p:sp>
      <p:sp>
        <p:nvSpPr>
          <p:cNvPr id="4" name="Title 3"/>
          <p:cNvSpPr>
            <a:spLocks noGrp="1"/>
          </p:cNvSpPr>
          <p:nvPr>
            <p:ph type="title"/>
          </p:nvPr>
        </p:nvSpPr>
        <p:spPr/>
        <p:txBody>
          <a:bodyPr/>
          <a:lstStyle/>
          <a:p>
            <a:r>
              <a:rPr lang="en-US" dirty="0" smtClean="0"/>
              <a:t>Interconnection</a:t>
            </a:r>
            <a:endParaRPr lang="en-US" dirty="0"/>
          </a:p>
        </p:txBody>
      </p:sp>
      <p:sp>
        <p:nvSpPr>
          <p:cNvPr id="5" name="Footer Placeholder 4"/>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468242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46068" cy="4325419"/>
          </a:xfrm>
        </p:spPr>
        <p:txBody>
          <a:bodyPr>
            <a:normAutofit fontScale="77500" lnSpcReduction="20000"/>
          </a:bodyPr>
          <a:lstStyle/>
          <a:p>
            <a:r>
              <a:rPr lang="en-US" dirty="0" smtClean="0"/>
              <a:t>Transition to NG911 &amp; NG112 underway</a:t>
            </a:r>
          </a:p>
          <a:p>
            <a:pPr lvl="1"/>
            <a:r>
              <a:rPr lang="en-US" dirty="0" err="1" smtClean="0"/>
              <a:t>NGxxx</a:t>
            </a:r>
            <a:r>
              <a:rPr lang="en-US" dirty="0" smtClean="0"/>
              <a:t> = all-IP (SIP + RTP) emergency calling</a:t>
            </a:r>
          </a:p>
          <a:p>
            <a:r>
              <a:rPr lang="en-US" dirty="0" smtClean="0"/>
              <a:t>Key issues:</a:t>
            </a:r>
          </a:p>
          <a:p>
            <a:pPr lvl="1"/>
            <a:r>
              <a:rPr lang="en-US" i="1" dirty="0"/>
              <a:t>I</a:t>
            </a:r>
            <a:r>
              <a:rPr lang="en-US" i="1" dirty="0" smtClean="0"/>
              <a:t>ndoor location </a:t>
            </a:r>
            <a:r>
              <a:rPr lang="en-US" dirty="0" smtClean="0"/>
              <a:t>for wireless</a:t>
            </a:r>
          </a:p>
          <a:p>
            <a:pPr lvl="2"/>
            <a:r>
              <a:rPr lang="en-US" dirty="0" smtClean="0"/>
              <a:t>location accuracy of 50/150m may not be sufficient</a:t>
            </a:r>
            <a:endParaRPr lang="en-US" dirty="0"/>
          </a:p>
          <a:p>
            <a:pPr lvl="2"/>
            <a:r>
              <a:rPr lang="en-US" dirty="0" smtClean="0"/>
              <a:t>need apartment-level accuracy, including floor</a:t>
            </a:r>
          </a:p>
          <a:p>
            <a:pPr lvl="2"/>
            <a:r>
              <a:rPr lang="en-US" dirty="0"/>
              <a:t>c</a:t>
            </a:r>
            <a:r>
              <a:rPr lang="en-US" dirty="0" smtClean="0"/>
              <a:t>ivic (Apt. #800, 1050 N. Stuart), not geo</a:t>
            </a:r>
          </a:p>
          <a:p>
            <a:pPr lvl="2"/>
            <a:r>
              <a:rPr lang="en-US" dirty="0" smtClean="0"/>
              <a:t>beacon-based technology unlikely to suffice</a:t>
            </a:r>
          </a:p>
          <a:p>
            <a:pPr lvl="1"/>
            <a:r>
              <a:rPr lang="en-US" dirty="0" smtClean="0"/>
              <a:t>Cost, scaling and transition</a:t>
            </a:r>
          </a:p>
          <a:p>
            <a:pPr lvl="1"/>
            <a:endParaRPr lang="en-US" dirty="0" smtClean="0"/>
          </a:p>
        </p:txBody>
      </p:sp>
      <p:sp>
        <p:nvSpPr>
          <p:cNvPr id="4" name="Title 3"/>
          <p:cNvSpPr>
            <a:spLocks noGrp="1"/>
          </p:cNvSpPr>
          <p:nvPr>
            <p:ph type="title"/>
          </p:nvPr>
        </p:nvSpPr>
        <p:spPr/>
        <p:txBody>
          <a:bodyPr/>
          <a:lstStyle/>
          <a:p>
            <a:r>
              <a:rPr lang="en-US" dirty="0" smtClean="0"/>
              <a:t>Public Safety (NG911 &amp; NG112)</a:t>
            </a:r>
            <a:endParaRPr lang="en-US" dirty="0"/>
          </a:p>
        </p:txBody>
      </p:sp>
      <p:pic>
        <p:nvPicPr>
          <p:cNvPr id="5" name="Picture 4"/>
          <p:cNvPicPr>
            <a:picLocks noChangeAspect="1"/>
          </p:cNvPicPr>
          <p:nvPr/>
        </p:nvPicPr>
        <p:blipFill>
          <a:blip r:embed="rId3"/>
          <a:stretch>
            <a:fillRect/>
          </a:stretch>
        </p:blipFill>
        <p:spPr>
          <a:xfrm>
            <a:off x="5756366" y="1848786"/>
            <a:ext cx="3112808" cy="2075206"/>
          </a:xfrm>
          <a:prstGeom prst="rect">
            <a:avLst/>
          </a:prstGeom>
        </p:spPr>
      </p:pic>
      <p:pic>
        <p:nvPicPr>
          <p:cNvPr id="6" name="Picture 5"/>
          <p:cNvPicPr>
            <a:picLocks noChangeAspect="1"/>
          </p:cNvPicPr>
          <p:nvPr/>
        </p:nvPicPr>
        <p:blipFill>
          <a:blip r:embed="rId4"/>
          <a:stretch>
            <a:fillRect/>
          </a:stretch>
        </p:blipFill>
        <p:spPr>
          <a:xfrm>
            <a:off x="5782483" y="4087321"/>
            <a:ext cx="3086691" cy="2421249"/>
          </a:xfrm>
          <a:prstGeom prst="rect">
            <a:avLst/>
          </a:prstGeom>
        </p:spPr>
      </p:pic>
      <p:sp>
        <p:nvSpPr>
          <p:cNvPr id="7" name="Footer Placeholder 6"/>
          <p:cNvSpPr>
            <a:spLocks noGrp="1"/>
          </p:cNvSpPr>
          <p:nvPr>
            <p:ph type="ftr" sz="quarter" idx="11"/>
          </p:nvPr>
        </p:nvSpPr>
        <p:spPr/>
        <p:txBody>
          <a:bodyPr/>
          <a:lstStyle/>
          <a:p>
            <a:r>
              <a:rPr lang="en-US" smtClean="0"/>
              <a:t>Neustar May 2013</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35</a:t>
            </a:fld>
            <a:endParaRPr lang="en-US"/>
          </a:p>
        </p:txBody>
      </p:sp>
    </p:spTree>
    <p:extLst>
      <p:ext uri="{BB962C8B-B14F-4D97-AF65-F5344CB8AC3E}">
        <p14:creationId xmlns:p14="http://schemas.microsoft.com/office/powerpoint/2010/main" val="38963468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VoIP = </a:t>
            </a:r>
            <a:r>
              <a:rPr lang="en-US" dirty="0" smtClean="0">
                <a:solidFill>
                  <a:srgbClr val="FF0000"/>
                </a:solidFill>
              </a:rPr>
              <a:t>Vo</a:t>
            </a:r>
            <a:r>
              <a:rPr lang="en-US" dirty="0" smtClean="0"/>
              <a:t>ice + </a:t>
            </a:r>
            <a:r>
              <a:rPr lang="en-US" dirty="0" smtClean="0">
                <a:solidFill>
                  <a:srgbClr val="FF0000"/>
                </a:solidFill>
              </a:rPr>
              <a:t>V</a:t>
            </a:r>
            <a:r>
              <a:rPr lang="en-US" dirty="0" smtClean="0"/>
              <a:t>ide</a:t>
            </a:r>
            <a:r>
              <a:rPr lang="en-US" dirty="0" smtClean="0">
                <a:solidFill>
                  <a:srgbClr val="FF0000"/>
                </a:solidFill>
              </a:rPr>
              <a:t>o </a:t>
            </a:r>
            <a:r>
              <a:rPr lang="en-US" dirty="0" smtClean="0">
                <a:solidFill>
                  <a:schemeClr val="tx1"/>
                </a:solidFill>
              </a:rPr>
              <a:t>+ </a:t>
            </a:r>
            <a:r>
              <a:rPr lang="en-US" dirty="0" err="1" smtClean="0">
                <a:solidFill>
                  <a:srgbClr val="FF0000"/>
                </a:solidFill>
              </a:rPr>
              <a:t>Vo</a:t>
            </a:r>
            <a:r>
              <a:rPr lang="en-US" dirty="0" err="1" smtClean="0">
                <a:solidFill>
                  <a:srgbClr val="073E87"/>
                </a:solidFill>
              </a:rPr>
              <a:t>rds</a:t>
            </a:r>
            <a:r>
              <a:rPr lang="en-US" dirty="0" smtClean="0">
                <a:solidFill>
                  <a:srgbClr val="073E87"/>
                </a:solidFill>
              </a:rPr>
              <a:t> (text)</a:t>
            </a:r>
          </a:p>
          <a:p>
            <a:pPr lvl="1"/>
            <a:r>
              <a:rPr lang="en-US" dirty="0" smtClean="0">
                <a:sym typeface="Wingdings"/>
              </a:rPr>
              <a:t> Real-time communication as base-level service?</a:t>
            </a:r>
          </a:p>
          <a:p>
            <a:r>
              <a:rPr lang="en-US" dirty="0" smtClean="0">
                <a:sym typeface="Wingdings"/>
              </a:rPr>
              <a:t>Accommodate new media codecs (e.g., AMR)</a:t>
            </a:r>
          </a:p>
          <a:p>
            <a:r>
              <a:rPr lang="en-US" dirty="0" smtClean="0">
                <a:sym typeface="Wingdings"/>
              </a:rPr>
              <a:t>See also “advanced communication systems” in U.S. Communications and Video Accessibility Act (CVAA)</a:t>
            </a:r>
          </a:p>
          <a:p>
            <a:r>
              <a:rPr lang="en-US" dirty="0" smtClean="0">
                <a:sym typeface="Wingdings"/>
              </a:rPr>
              <a:t>Just point-to-point? or multipoint?</a:t>
            </a:r>
          </a:p>
          <a:p>
            <a:r>
              <a:rPr lang="en-US" dirty="0" smtClean="0">
                <a:sym typeface="Wingdings"/>
              </a:rPr>
              <a:t>Services beyond call forwarding  web API model</a:t>
            </a:r>
          </a:p>
          <a:p>
            <a:pPr lvl="1"/>
            <a:r>
              <a:rPr lang="en-US" dirty="0" smtClean="0">
                <a:sym typeface="Wingdings"/>
              </a:rPr>
              <a:t>e.g., for </a:t>
            </a:r>
            <a:r>
              <a:rPr lang="en-US" dirty="0" err="1" smtClean="0">
                <a:sym typeface="Wingdings"/>
              </a:rPr>
              <a:t>robocall</a:t>
            </a:r>
            <a:r>
              <a:rPr lang="en-US" dirty="0" smtClean="0">
                <a:sym typeface="Wingdings"/>
              </a:rPr>
              <a:t> prevention</a:t>
            </a:r>
          </a:p>
        </p:txBody>
      </p:sp>
      <p:sp>
        <p:nvSpPr>
          <p:cNvPr id="4" name="Title 3"/>
          <p:cNvSpPr>
            <a:spLocks noGrp="1"/>
          </p:cNvSpPr>
          <p:nvPr>
            <p:ph type="title"/>
          </p:nvPr>
        </p:nvSpPr>
        <p:spPr/>
        <p:txBody>
          <a:bodyPr/>
          <a:lstStyle/>
          <a:p>
            <a:r>
              <a:rPr lang="en-US" dirty="0" smtClean="0"/>
              <a:t>More than point-to-point voice</a:t>
            </a:r>
            <a:endParaRPr lang="en-US" dirty="0"/>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36</a:t>
            </a:fld>
            <a:endParaRPr lang="en-US"/>
          </a:p>
        </p:txBody>
      </p:sp>
    </p:spTree>
    <p:extLst>
      <p:ext uri="{BB962C8B-B14F-4D97-AF65-F5344CB8AC3E}">
        <p14:creationId xmlns:p14="http://schemas.microsoft.com/office/powerpoint/2010/main" val="33993665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941099" y="3084442"/>
            <a:ext cx="3830467" cy="249825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457200" y="1347312"/>
            <a:ext cx="7940675" cy="906865"/>
          </a:xfrm>
        </p:spPr>
        <p:txBody>
          <a:bodyPr>
            <a:normAutofit lnSpcReduction="10000"/>
          </a:bodyPr>
          <a:lstStyle/>
          <a:p>
            <a:r>
              <a:rPr lang="en-US" dirty="0" smtClean="0"/>
              <a:t>Serves about 125k-200k people who use sign language</a:t>
            </a:r>
          </a:p>
        </p:txBody>
      </p:sp>
      <p:sp>
        <p:nvSpPr>
          <p:cNvPr id="3" name="Footer Placeholder 2"/>
          <p:cNvSpPr>
            <a:spLocks noGrp="1"/>
          </p:cNvSpPr>
          <p:nvPr>
            <p:ph type="ftr" sz="quarter" idx="11"/>
          </p:nvPr>
        </p:nvSpPr>
        <p:spPr/>
        <p:txBody>
          <a:bodyPr/>
          <a:lstStyle/>
          <a:p>
            <a:r>
              <a:rPr lang="en-US" smtClean="0"/>
              <a:t>Neustar May 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37</a:t>
            </a:fld>
            <a:endParaRPr lang="en-US"/>
          </a:p>
        </p:txBody>
      </p:sp>
      <p:sp>
        <p:nvSpPr>
          <p:cNvPr id="5" name="Title 4"/>
          <p:cNvSpPr>
            <a:spLocks noGrp="1"/>
          </p:cNvSpPr>
          <p:nvPr>
            <p:ph type="title"/>
          </p:nvPr>
        </p:nvSpPr>
        <p:spPr/>
        <p:txBody>
          <a:bodyPr/>
          <a:lstStyle/>
          <a:p>
            <a:r>
              <a:rPr lang="en-US" dirty="0" smtClean="0"/>
              <a:t>Video relay service (VRS) reform</a:t>
            </a:r>
            <a:endParaRPr lang="en-US" dirty="0"/>
          </a:p>
        </p:txBody>
      </p:sp>
      <p:pic>
        <p:nvPicPr>
          <p:cNvPr id="6" name="Picture 7"/>
          <p:cNvPicPr>
            <a:picLocks noChangeAspect="1" noChangeArrowheads="1"/>
          </p:cNvPicPr>
          <p:nvPr/>
        </p:nvPicPr>
        <p:blipFill>
          <a:blip r:embed="rId2"/>
          <a:srcRect/>
          <a:stretch>
            <a:fillRect/>
          </a:stretch>
        </p:blipFill>
        <p:spPr bwMode="auto">
          <a:xfrm>
            <a:off x="4432248" y="3752032"/>
            <a:ext cx="938212" cy="852487"/>
          </a:xfrm>
          <a:prstGeom prst="rect">
            <a:avLst/>
          </a:prstGeom>
          <a:noFill/>
          <a:ln w="9525">
            <a:noFill/>
            <a:round/>
            <a:headEnd/>
            <a:tailEnd/>
          </a:ln>
          <a:effectLst/>
        </p:spPr>
      </p:pic>
      <p:sp>
        <p:nvSpPr>
          <p:cNvPr id="8" name="TextBox 7"/>
          <p:cNvSpPr txBox="1"/>
          <p:nvPr/>
        </p:nvSpPr>
        <p:spPr>
          <a:xfrm>
            <a:off x="2941099" y="5629586"/>
            <a:ext cx="3129695" cy="646331"/>
          </a:xfrm>
          <a:prstGeom prst="rect">
            <a:avLst/>
          </a:prstGeom>
          <a:noFill/>
        </p:spPr>
        <p:txBody>
          <a:bodyPr wrap="none" rtlCol="0">
            <a:spAutoFit/>
          </a:bodyPr>
          <a:lstStyle/>
          <a:p>
            <a:r>
              <a:rPr lang="en-US" dirty="0" smtClean="0"/>
              <a:t>neutral video communications</a:t>
            </a:r>
          </a:p>
          <a:p>
            <a:r>
              <a:rPr lang="en-US" dirty="0" smtClean="0"/>
              <a:t>service provider</a:t>
            </a:r>
            <a:endParaRPr lang="en-US" dirty="0"/>
          </a:p>
        </p:txBody>
      </p:sp>
      <p:pic>
        <p:nvPicPr>
          <p:cNvPr id="10" name="Picture 9"/>
          <p:cNvPicPr>
            <a:picLocks noChangeAspect="1"/>
          </p:cNvPicPr>
          <p:nvPr/>
        </p:nvPicPr>
        <p:blipFill>
          <a:blip r:embed="rId3"/>
          <a:stretch>
            <a:fillRect/>
          </a:stretch>
        </p:blipFill>
        <p:spPr>
          <a:xfrm>
            <a:off x="6960715" y="2540566"/>
            <a:ext cx="990959" cy="1282417"/>
          </a:xfrm>
          <a:prstGeom prst="rect">
            <a:avLst/>
          </a:prstGeom>
        </p:spPr>
      </p:pic>
      <p:pic>
        <p:nvPicPr>
          <p:cNvPr id="11" name="Picture 10"/>
          <p:cNvPicPr>
            <a:picLocks noChangeAspect="1"/>
          </p:cNvPicPr>
          <p:nvPr/>
        </p:nvPicPr>
        <p:blipFill>
          <a:blip r:embed="rId4"/>
          <a:stretch>
            <a:fillRect/>
          </a:stretch>
        </p:blipFill>
        <p:spPr>
          <a:xfrm>
            <a:off x="769499" y="3851841"/>
            <a:ext cx="1275233" cy="916373"/>
          </a:xfrm>
          <a:prstGeom prst="rect">
            <a:avLst/>
          </a:prstGeom>
        </p:spPr>
      </p:pic>
      <p:sp>
        <p:nvSpPr>
          <p:cNvPr id="12" name="TextBox 11"/>
          <p:cNvSpPr txBox="1"/>
          <p:nvPr/>
        </p:nvSpPr>
        <p:spPr>
          <a:xfrm flipH="1">
            <a:off x="7414681" y="2032000"/>
            <a:ext cx="697443" cy="369332"/>
          </a:xfrm>
          <a:prstGeom prst="rect">
            <a:avLst/>
          </a:prstGeom>
          <a:noFill/>
        </p:spPr>
        <p:txBody>
          <a:bodyPr wrap="square" rtlCol="0">
            <a:spAutoFit/>
          </a:bodyPr>
          <a:lstStyle/>
          <a:p>
            <a:r>
              <a:rPr lang="en-US" dirty="0" smtClean="0"/>
              <a:t>CAs</a:t>
            </a:r>
            <a:endParaRPr lang="en-US" dirty="0"/>
          </a:p>
        </p:txBody>
      </p:sp>
      <p:pic>
        <p:nvPicPr>
          <p:cNvPr id="13" name="Picture 4" descr="The image “http://www.2u.co.uk/cheapcalls/images/phone-old-black.gif” cannot be displayed, because it contains errors."/>
          <p:cNvPicPr>
            <a:picLocks noChangeAspect="1" noChangeArrowheads="1"/>
          </p:cNvPicPr>
          <p:nvPr/>
        </p:nvPicPr>
        <p:blipFill>
          <a:blip r:embed="rId5"/>
          <a:srcRect/>
          <a:stretch>
            <a:fillRect/>
          </a:stretch>
        </p:blipFill>
        <p:spPr bwMode="auto">
          <a:xfrm>
            <a:off x="7283081" y="5513354"/>
            <a:ext cx="1337186" cy="871607"/>
          </a:xfrm>
          <a:prstGeom prst="rect">
            <a:avLst/>
          </a:prstGeom>
          <a:noFill/>
        </p:spPr>
      </p:pic>
      <p:sp>
        <p:nvSpPr>
          <p:cNvPr id="9" name="TextBox 8"/>
          <p:cNvSpPr txBox="1"/>
          <p:nvPr/>
        </p:nvSpPr>
        <p:spPr>
          <a:xfrm>
            <a:off x="610749" y="3269108"/>
            <a:ext cx="1723624" cy="369332"/>
          </a:xfrm>
          <a:prstGeom prst="rect">
            <a:avLst/>
          </a:prstGeom>
          <a:noFill/>
        </p:spPr>
        <p:txBody>
          <a:bodyPr wrap="none" rtlCol="0">
            <a:spAutoFit/>
          </a:bodyPr>
          <a:lstStyle/>
          <a:p>
            <a:r>
              <a:rPr lang="en-US" dirty="0" smtClean="0"/>
              <a:t>access platform</a:t>
            </a:r>
            <a:endParaRPr lang="en-US" dirty="0"/>
          </a:p>
        </p:txBody>
      </p:sp>
      <p:pic>
        <p:nvPicPr>
          <p:cNvPr id="14"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6651" y="4738654"/>
            <a:ext cx="7842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urved Connector 15"/>
          <p:cNvCxnSpPr>
            <a:stCxn id="6" idx="3"/>
            <a:endCxn id="14" idx="0"/>
          </p:cNvCxnSpPr>
          <p:nvPr/>
        </p:nvCxnSpPr>
        <p:spPr>
          <a:xfrm>
            <a:off x="5370460" y="4178276"/>
            <a:ext cx="978304" cy="560378"/>
          </a:xfrm>
          <a:prstGeom prst="curvedConnector2">
            <a:avLst/>
          </a:pr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4" idx="2"/>
            <a:endCxn id="13" idx="1"/>
          </p:cNvCxnSpPr>
          <p:nvPr/>
        </p:nvCxnSpPr>
        <p:spPr>
          <a:xfrm rot="16200000" flipH="1">
            <a:off x="6598020" y="5264097"/>
            <a:ext cx="435804" cy="934317"/>
          </a:xfrm>
          <a:prstGeom prst="curvedConnector2">
            <a:avLst/>
          </a:pr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9"/>
          <p:cNvCxnSpPr>
            <a:endCxn id="10" idx="1"/>
          </p:cNvCxnSpPr>
          <p:nvPr/>
        </p:nvCxnSpPr>
        <p:spPr>
          <a:xfrm flipV="1">
            <a:off x="5370460" y="3181775"/>
            <a:ext cx="1590255" cy="996501"/>
          </a:xfrm>
          <a:prstGeom prst="curvedConnector3">
            <a:avLst>
              <a:gd name="adj1" fmla="val 50000"/>
            </a:avLst>
          </a:prstGeom>
          <a:ln w="3810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11" idx="3"/>
          </p:cNvCxnSpPr>
          <p:nvPr/>
        </p:nvCxnSpPr>
        <p:spPr>
          <a:xfrm flipV="1">
            <a:off x="2044732" y="4178277"/>
            <a:ext cx="2387516" cy="131751"/>
          </a:xfrm>
          <a:prstGeom prst="curvedConnector3">
            <a:avLst>
              <a:gd name="adj1" fmla="val 50000"/>
            </a:avLst>
          </a:prstGeom>
          <a:ln w="3810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3"/>
          <a:stretch>
            <a:fillRect/>
          </a:stretch>
        </p:blipFill>
        <p:spPr>
          <a:xfrm>
            <a:off x="7283081" y="2692966"/>
            <a:ext cx="990959" cy="1282417"/>
          </a:xfrm>
          <a:prstGeom prst="rect">
            <a:avLst/>
          </a:prstGeom>
        </p:spPr>
      </p:pic>
      <p:sp>
        <p:nvSpPr>
          <p:cNvPr id="27" name="TextBox 26"/>
          <p:cNvSpPr txBox="1"/>
          <p:nvPr/>
        </p:nvSpPr>
        <p:spPr>
          <a:xfrm>
            <a:off x="2587625" y="3858474"/>
            <a:ext cx="1095485" cy="369332"/>
          </a:xfrm>
          <a:prstGeom prst="rect">
            <a:avLst/>
          </a:prstGeom>
          <a:noFill/>
        </p:spPr>
        <p:txBody>
          <a:bodyPr wrap="none" rtlCol="0">
            <a:spAutoFit/>
          </a:bodyPr>
          <a:lstStyle/>
          <a:p>
            <a:r>
              <a:rPr lang="en-US" dirty="0" smtClean="0"/>
              <a:t>SIP + RTP</a:t>
            </a:r>
            <a:endParaRPr lang="en-US" dirty="0"/>
          </a:p>
        </p:txBody>
      </p:sp>
    </p:spTree>
    <p:extLst>
      <p:ext uri="{BB962C8B-B14F-4D97-AF65-F5344CB8AC3E}">
        <p14:creationId xmlns:p14="http://schemas.microsoft.com/office/powerpoint/2010/main" val="2489201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419653" cy="4325419"/>
          </a:xfrm>
        </p:spPr>
        <p:txBody>
          <a:bodyPr>
            <a:normAutofit fontScale="77500" lnSpcReduction="20000"/>
          </a:bodyPr>
          <a:lstStyle/>
          <a:p>
            <a:r>
              <a:rPr lang="en-US" dirty="0" smtClean="0"/>
              <a:t>5 nines </a:t>
            </a:r>
            <a:r>
              <a:rPr lang="en-US" dirty="0" smtClean="0">
                <a:sym typeface="Wingdings"/>
              </a:rPr>
              <a:t> 5 minutes/year unavailable</a:t>
            </a:r>
            <a:endParaRPr lang="en-US" dirty="0" smtClean="0"/>
          </a:p>
          <a:p>
            <a:r>
              <a:rPr lang="en-US" dirty="0" smtClean="0"/>
              <a:t>How do we measure reliability &amp; </a:t>
            </a:r>
            <a:r>
              <a:rPr lang="en-US" dirty="0" err="1" smtClean="0"/>
              <a:t>QoS</a:t>
            </a:r>
            <a:r>
              <a:rPr lang="en-US" dirty="0" smtClean="0"/>
              <a:t>?</a:t>
            </a:r>
          </a:p>
          <a:p>
            <a:pPr lvl="1"/>
            <a:r>
              <a:rPr lang="en-US" dirty="0" smtClean="0"/>
              <a:t>E.g., FCC </a:t>
            </a:r>
            <a:r>
              <a:rPr lang="en-US" i="1" dirty="0" smtClean="0"/>
              <a:t>Measuring Broadband America</a:t>
            </a:r>
            <a:r>
              <a:rPr lang="en-US" dirty="0" smtClean="0"/>
              <a:t> project?</a:t>
            </a:r>
          </a:p>
          <a:p>
            <a:pPr lvl="1"/>
            <a:r>
              <a:rPr lang="en-US" dirty="0" smtClean="0">
                <a:sym typeface="Wingdings"/>
              </a:rPr>
              <a:t> IETF LMAP</a:t>
            </a:r>
            <a:endParaRPr lang="en-US" dirty="0" smtClean="0"/>
          </a:p>
          <a:p>
            <a:r>
              <a:rPr lang="en-US" dirty="0" smtClean="0"/>
              <a:t>Can we improve power robustness?</a:t>
            </a:r>
          </a:p>
          <a:p>
            <a:pPr lvl="1"/>
            <a:r>
              <a:rPr lang="en-US" dirty="0" smtClean="0"/>
              <a:t>Circuit-switched: -48V @ 20-50 mA (~ 1 W)</a:t>
            </a:r>
          </a:p>
          <a:p>
            <a:pPr lvl="1"/>
            <a:r>
              <a:rPr lang="en-US" dirty="0" smtClean="0"/>
              <a:t>e.g., DOCSIS modem consumes ~7W (idle)</a:t>
            </a:r>
          </a:p>
          <a:p>
            <a:pPr lvl="1"/>
            <a:r>
              <a:rPr lang="en-US" dirty="0" smtClean="0"/>
              <a:t>Li-Ion battery = 2.5 </a:t>
            </a:r>
            <a:r>
              <a:rPr lang="en-US" dirty="0" err="1" smtClean="0"/>
              <a:t>Wh</a:t>
            </a:r>
            <a:r>
              <a:rPr lang="en-US" dirty="0" smtClean="0"/>
              <a:t>/$ </a:t>
            </a:r>
            <a:r>
              <a:rPr lang="en-US" dirty="0" smtClean="0">
                <a:sym typeface="Wingdings"/>
              </a:rPr>
              <a:t> 3$/hour of standby time</a:t>
            </a:r>
          </a:p>
          <a:p>
            <a:r>
              <a:rPr lang="en-US" dirty="0" smtClean="0">
                <a:sym typeface="Wingdings"/>
              </a:rPr>
              <a:t>Can we simplify </a:t>
            </a:r>
            <a:r>
              <a:rPr lang="en-US" dirty="0" err="1" smtClean="0">
                <a:sym typeface="Wingdings"/>
              </a:rPr>
              <a:t>multihoming</a:t>
            </a:r>
            <a:r>
              <a:rPr lang="en-US" dirty="0" smtClean="0">
                <a:sym typeface="Wingdings"/>
              </a:rPr>
              <a:t> to make new PSTN more reliable than old?</a:t>
            </a:r>
          </a:p>
          <a:p>
            <a:pPr lvl="1"/>
            <a:r>
              <a:rPr lang="en-US" dirty="0" smtClean="0">
                <a:sym typeface="Wingdings"/>
              </a:rPr>
              <a:t>e.g., cable + 4G</a:t>
            </a:r>
            <a:endParaRPr lang="en-US" dirty="0" smtClean="0"/>
          </a:p>
          <a:p>
            <a:pPr lvl="1"/>
            <a:endParaRPr lang="en-US" dirty="0"/>
          </a:p>
        </p:txBody>
      </p:sp>
      <p:sp>
        <p:nvSpPr>
          <p:cNvPr id="4" name="Title 3"/>
          <p:cNvSpPr>
            <a:spLocks noGrp="1"/>
          </p:cNvSpPr>
          <p:nvPr>
            <p:ph type="title"/>
          </p:nvPr>
        </p:nvSpPr>
        <p:spPr/>
        <p:txBody>
          <a:bodyPr/>
          <a:lstStyle/>
          <a:p>
            <a:r>
              <a:rPr lang="en-US" dirty="0" smtClean="0"/>
              <a:t>Reliability</a:t>
            </a:r>
            <a:endParaRPr lang="en-US" dirty="0"/>
          </a:p>
        </p:txBody>
      </p:sp>
      <p:pic>
        <p:nvPicPr>
          <p:cNvPr id="5" name="Picture 4"/>
          <p:cNvPicPr>
            <a:picLocks noChangeAspect="1"/>
          </p:cNvPicPr>
          <p:nvPr/>
        </p:nvPicPr>
        <p:blipFill>
          <a:blip r:embed="rId2"/>
          <a:stretch>
            <a:fillRect/>
          </a:stretch>
        </p:blipFill>
        <p:spPr>
          <a:xfrm>
            <a:off x="5876854" y="2053778"/>
            <a:ext cx="3175000" cy="2387600"/>
          </a:xfrm>
          <a:prstGeom prst="rect">
            <a:avLst/>
          </a:prstGeom>
        </p:spPr>
      </p:pic>
      <p:pic>
        <p:nvPicPr>
          <p:cNvPr id="6" name="Picture 5"/>
          <p:cNvPicPr>
            <a:picLocks noChangeAspect="1"/>
          </p:cNvPicPr>
          <p:nvPr/>
        </p:nvPicPr>
        <p:blipFill>
          <a:blip r:embed="rId3"/>
          <a:stretch>
            <a:fillRect/>
          </a:stretch>
        </p:blipFill>
        <p:spPr>
          <a:xfrm>
            <a:off x="6155380" y="4546839"/>
            <a:ext cx="2540000" cy="1905000"/>
          </a:xfrm>
          <a:prstGeom prst="rect">
            <a:avLst/>
          </a:prstGeom>
        </p:spPr>
      </p:pic>
      <p:sp>
        <p:nvSpPr>
          <p:cNvPr id="7" name="Footer Placeholder 6"/>
          <p:cNvSpPr>
            <a:spLocks noGrp="1"/>
          </p:cNvSpPr>
          <p:nvPr>
            <p:ph type="ftr" sz="quarter" idx="11"/>
          </p:nvPr>
        </p:nvSpPr>
        <p:spPr/>
        <p:txBody>
          <a:bodyPr/>
          <a:lstStyle/>
          <a:p>
            <a:r>
              <a:rPr lang="en-US" smtClean="0"/>
              <a:t>Neustar May 2013</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38</a:t>
            </a:fld>
            <a:endParaRPr lang="en-US"/>
          </a:p>
        </p:txBody>
      </p:sp>
    </p:spTree>
    <p:extLst>
      <p:ext uri="{BB962C8B-B14F-4D97-AF65-F5344CB8AC3E}">
        <p14:creationId xmlns:p14="http://schemas.microsoft.com/office/powerpoint/2010/main" val="2696215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 measurements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Neustar May 2013</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39</a:t>
            </a:fld>
            <a:endParaRPr lang="en-US"/>
          </a:p>
        </p:txBody>
      </p:sp>
    </p:spTree>
    <p:extLst>
      <p:ext uri="{BB962C8B-B14F-4D97-AF65-F5344CB8AC3E}">
        <p14:creationId xmlns:p14="http://schemas.microsoft.com/office/powerpoint/2010/main" val="167158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VoIP interconnection</a:t>
            </a:r>
          </a:p>
          <a:p>
            <a:pPr lvl="1"/>
            <a:r>
              <a:rPr lang="en-US" dirty="0" smtClean="0"/>
              <a:t>standards, metrics &amp; process</a:t>
            </a:r>
          </a:p>
          <a:p>
            <a:r>
              <a:rPr lang="en-US" dirty="0" smtClean="0"/>
              <a:t>NG911</a:t>
            </a:r>
          </a:p>
          <a:p>
            <a:pPr lvl="1"/>
            <a:r>
              <a:rPr lang="en-US" dirty="0" smtClean="0"/>
              <a:t>end-to-end, hand-off</a:t>
            </a:r>
          </a:p>
          <a:p>
            <a:r>
              <a:rPr lang="en-US" dirty="0" smtClean="0"/>
              <a:t>Wireless “local loop” for voice (and data)</a:t>
            </a:r>
          </a:p>
          <a:p>
            <a:pPr lvl="1"/>
            <a:r>
              <a:rPr lang="en-US" dirty="0" smtClean="0"/>
              <a:t>quality, reliability, cost, …</a:t>
            </a:r>
          </a:p>
          <a:p>
            <a:r>
              <a:rPr lang="en-US" dirty="0" smtClean="0"/>
              <a:t>Geographic trial</a:t>
            </a:r>
          </a:p>
          <a:p>
            <a:pPr lvl="1"/>
            <a:r>
              <a:rPr lang="en-US" dirty="0" smtClean="0"/>
              <a:t>special TDM services?</a:t>
            </a:r>
          </a:p>
          <a:p>
            <a:r>
              <a:rPr lang="en-US" dirty="0" smtClean="0">
                <a:solidFill>
                  <a:schemeClr val="tx2">
                    <a:lumMod val="20000"/>
                    <a:lumOff val="80000"/>
                  </a:schemeClr>
                </a:solidFill>
              </a:rPr>
              <a:t>Numbering &amp; databases</a:t>
            </a:r>
          </a:p>
          <a:p>
            <a:r>
              <a:rPr lang="en-US" dirty="0" smtClean="0">
                <a:solidFill>
                  <a:schemeClr val="tx2">
                    <a:lumMod val="20000"/>
                    <a:lumOff val="80000"/>
                  </a:schemeClr>
                </a:solidFill>
              </a:rPr>
              <a:t>Access for people with disabilities</a:t>
            </a:r>
          </a:p>
          <a:p>
            <a:r>
              <a:rPr lang="en-US" dirty="0" smtClean="0">
                <a:solidFill>
                  <a:schemeClr val="tx2">
                    <a:lumMod val="20000"/>
                    <a:lumOff val="80000"/>
                  </a:schemeClr>
                </a:solidFill>
              </a:rPr>
              <a:t>Copper retirement</a:t>
            </a:r>
          </a:p>
          <a:p>
            <a:r>
              <a:rPr lang="en-US" dirty="0" smtClean="0">
                <a:solidFill>
                  <a:schemeClr val="tx2">
                    <a:lumMod val="20000"/>
                    <a:lumOff val="80000"/>
                  </a:schemeClr>
                </a:solidFill>
              </a:rPr>
              <a:t>Universal service</a:t>
            </a:r>
            <a:endParaRPr lang="en-US" dirty="0">
              <a:solidFill>
                <a:schemeClr val="tx2">
                  <a:lumMod val="20000"/>
                  <a:lumOff val="80000"/>
                </a:schemeClr>
              </a:solidFill>
            </a:endParaRPr>
          </a:p>
        </p:txBody>
      </p:sp>
      <p:sp>
        <p:nvSpPr>
          <p:cNvPr id="3" name="Footer Placeholder 2"/>
          <p:cNvSpPr>
            <a:spLocks noGrp="1"/>
          </p:cNvSpPr>
          <p:nvPr>
            <p:ph type="ftr" sz="quarter" idx="11"/>
          </p:nvPr>
        </p:nvSpPr>
        <p:spPr/>
        <p:txBody>
          <a:bodyPr/>
          <a:lstStyle/>
          <a:p>
            <a:r>
              <a:rPr lang="en-US" smtClean="0"/>
              <a:t>Neustar May 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4</a:t>
            </a:fld>
            <a:endParaRPr lang="en-US"/>
          </a:p>
        </p:txBody>
      </p:sp>
      <p:sp>
        <p:nvSpPr>
          <p:cNvPr id="5" name="Title 4"/>
          <p:cNvSpPr>
            <a:spLocks noGrp="1"/>
          </p:cNvSpPr>
          <p:nvPr>
            <p:ph type="title"/>
          </p:nvPr>
        </p:nvSpPr>
        <p:spPr/>
        <p:txBody>
          <a:bodyPr/>
          <a:lstStyle/>
          <a:p>
            <a:r>
              <a:rPr lang="en-US" dirty="0" smtClean="0"/>
              <a:t>Technology trials (Public Notice)</a:t>
            </a:r>
            <a:endParaRPr lang="en-US" dirty="0"/>
          </a:p>
        </p:txBody>
      </p:sp>
    </p:spTree>
    <p:extLst>
      <p:ext uri="{BB962C8B-B14F-4D97-AF65-F5344CB8AC3E}">
        <p14:creationId xmlns:p14="http://schemas.microsoft.com/office/powerpoint/2010/main" val="34614848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measurement </a:t>
            </a:r>
            <a:r>
              <a:rPr lang="en-US" dirty="0"/>
              <a:t>h</a:t>
            </a:r>
            <a:r>
              <a:rPr lang="en-US" dirty="0" smtClean="0"/>
              <a:t>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FCC has acquired and analyze data on legacy PSTN</a:t>
            </a:r>
          </a:p>
          <a:p>
            <a:r>
              <a:rPr lang="en-US" dirty="0" smtClean="0"/>
              <a:t>More recent and evolving broadband interest</a:t>
            </a:r>
          </a:p>
          <a:p>
            <a:pPr lvl="1"/>
            <a:r>
              <a:rPr lang="en-US" dirty="0" smtClean="0"/>
              <a:t>Section 706 of 1996 Telecommunications Act </a:t>
            </a:r>
            <a:r>
              <a:rPr lang="en-US" dirty="0" smtClean="0">
                <a:sym typeface="Wingdings"/>
              </a:rPr>
              <a:t></a:t>
            </a:r>
            <a:r>
              <a:rPr lang="en-US" dirty="0" smtClean="0"/>
              <a:t> annual report on availability of advanced telecommunications services to all Americans</a:t>
            </a:r>
          </a:p>
          <a:p>
            <a:pPr lvl="2"/>
            <a:r>
              <a:rPr lang="en-US" dirty="0" smtClean="0"/>
              <a:t>Resulted in information on deployment of broadband technology (“Form 477”)</a:t>
            </a:r>
          </a:p>
          <a:p>
            <a:pPr lvl="2"/>
            <a:r>
              <a:rPr lang="en-US" dirty="0" smtClean="0"/>
              <a:t>but not its performance</a:t>
            </a:r>
          </a:p>
          <a:p>
            <a:pPr lvl="1"/>
            <a:r>
              <a:rPr lang="en-US" dirty="0" smtClean="0"/>
              <a:t>FCC’s National Broadband Plan – March 2010</a:t>
            </a:r>
          </a:p>
          <a:p>
            <a:pPr lvl="2"/>
            <a:r>
              <a:rPr lang="en-US" dirty="0" smtClean="0"/>
              <a:t>Proposed performance measurements of broadband services delivered to consumer households</a:t>
            </a:r>
          </a:p>
          <a:p>
            <a:pPr lvl="2"/>
            <a:r>
              <a:rPr lang="en-US" dirty="0" smtClean="0"/>
              <a:t>Work plan evolved from recommendations of National Broadband Plan</a:t>
            </a:r>
            <a:endParaRPr lang="en-US" dirty="0"/>
          </a:p>
          <a:p>
            <a:pPr lvl="2">
              <a:buNone/>
            </a:pPr>
            <a:endParaRPr lang="en-US" dirty="0" smtClean="0"/>
          </a:p>
        </p:txBody>
      </p:sp>
      <p:sp>
        <p:nvSpPr>
          <p:cNvPr id="4" name="Slide Number Placeholder 3"/>
          <p:cNvSpPr>
            <a:spLocks noGrp="1"/>
          </p:cNvSpPr>
          <p:nvPr>
            <p:ph type="sldNum" sz="quarter" idx="12"/>
          </p:nvPr>
        </p:nvSpPr>
        <p:spPr/>
        <p:txBody>
          <a:bodyPr/>
          <a:lstStyle/>
          <a:p>
            <a:fld id="{DF254045-52FE-7D47-AF98-35D41A24E31C}"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7040298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network measurements</a:t>
            </a:r>
            <a:endParaRPr lang="en-US" dirty="0"/>
          </a:p>
        </p:txBody>
      </p:sp>
      <p:sp>
        <p:nvSpPr>
          <p:cNvPr id="3" name="Slide Number Placeholder 2"/>
          <p:cNvSpPr>
            <a:spLocks noGrp="1"/>
          </p:cNvSpPr>
          <p:nvPr>
            <p:ph type="sldNum" sz="quarter" idx="12"/>
          </p:nvPr>
        </p:nvSpPr>
        <p:spPr/>
        <p:txBody>
          <a:bodyPr/>
          <a:lstStyle/>
          <a:p>
            <a:fld id="{DF254045-52FE-7D47-AF98-35D41A24E31C}" type="slidenum">
              <a:rPr lang="en-US" smtClean="0"/>
              <a:t>41</a:t>
            </a:fld>
            <a:endParaRPr lang="en-US"/>
          </a:p>
        </p:txBody>
      </p:sp>
      <p:graphicFrame>
        <p:nvGraphicFramePr>
          <p:cNvPr id="4" name="Diagram 3"/>
          <p:cNvGraphicFramePr/>
          <p:nvPr>
            <p:extLst>
              <p:ext uri="{D42A27DB-BD31-4B8C-83A1-F6EECF244321}">
                <p14:modId xmlns:p14="http://schemas.microsoft.com/office/powerpoint/2010/main" val="2853889537"/>
              </p:ext>
            </p:extLst>
          </p:nvPr>
        </p:nvGraphicFramePr>
        <p:xfrm>
          <a:off x="645045" y="1397000"/>
          <a:ext cx="8041756" cy="499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731834" y="2262489"/>
            <a:ext cx="858099" cy="855954"/>
          </a:xfrm>
          <a:prstGeom prst="rect">
            <a:avLst/>
          </a:prstGeom>
        </p:spPr>
      </p:pic>
      <p:pic>
        <p:nvPicPr>
          <p:cNvPr id="6" name="Picture 5"/>
          <p:cNvPicPr>
            <a:picLocks noChangeAspect="1"/>
          </p:cNvPicPr>
          <p:nvPr/>
        </p:nvPicPr>
        <p:blipFill>
          <a:blip r:embed="rId8"/>
          <a:stretch>
            <a:fillRect/>
          </a:stretch>
        </p:blipFill>
        <p:spPr>
          <a:xfrm>
            <a:off x="457200" y="3890777"/>
            <a:ext cx="849254" cy="676572"/>
          </a:xfrm>
          <a:prstGeom prst="rect">
            <a:avLst/>
          </a:prstGeom>
        </p:spPr>
      </p:pic>
      <p:sp>
        <p:nvSpPr>
          <p:cNvPr id="7" name="Footer Placeholder 6"/>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647400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The FCC Measuring Broadband America program is based on principles of openness, transparency and partnership with diverse stakeholders.</a:t>
            </a:r>
            <a:endParaRPr lang="en-US" sz="1800" dirty="0"/>
          </a:p>
          <a:p>
            <a:pPr lvl="0"/>
            <a:r>
              <a:rPr lang="en-US" dirty="0"/>
              <a:t>We are committed to:</a:t>
            </a:r>
            <a:endParaRPr lang="en-US" sz="1800" dirty="0"/>
          </a:p>
          <a:p>
            <a:pPr lvl="1"/>
            <a:r>
              <a:rPr lang="en-US" dirty="0"/>
              <a:t>Ensuring that commonly accepted principles of </a:t>
            </a:r>
            <a:r>
              <a:rPr lang="en-US" i="1" dirty="0"/>
              <a:t>scientific research</a:t>
            </a:r>
            <a:r>
              <a:rPr lang="en-US" dirty="0"/>
              <a:t>, </a:t>
            </a:r>
            <a:r>
              <a:rPr lang="en-US" i="1" dirty="0"/>
              <a:t>good engineering practices</a:t>
            </a:r>
            <a:r>
              <a:rPr lang="en-US" dirty="0"/>
              <a:t>, and </a:t>
            </a:r>
            <a:r>
              <a:rPr lang="en-US" i="1" dirty="0"/>
              <a:t>transparency</a:t>
            </a:r>
            <a:r>
              <a:rPr lang="en-US" dirty="0"/>
              <a:t> guide the program;</a:t>
            </a:r>
            <a:endParaRPr lang="en-US" sz="1600" dirty="0"/>
          </a:p>
          <a:p>
            <a:pPr lvl="1"/>
            <a:r>
              <a:rPr lang="en-US" dirty="0"/>
              <a:t>Encouraging </a:t>
            </a:r>
            <a:r>
              <a:rPr lang="en-US" i="1" dirty="0"/>
              <a:t>collaboration</a:t>
            </a:r>
            <a:r>
              <a:rPr lang="en-US" dirty="0"/>
              <a:t> of industry, academia and government;</a:t>
            </a:r>
            <a:endParaRPr lang="en-US" sz="1600" dirty="0"/>
          </a:p>
          <a:p>
            <a:pPr lvl="1"/>
            <a:r>
              <a:rPr lang="en-US" i="1" dirty="0">
                <a:solidFill>
                  <a:srgbClr val="FF0000"/>
                </a:solidFill>
              </a:rPr>
              <a:t>Publishing the comprehensive technical methodology </a:t>
            </a:r>
            <a:r>
              <a:rPr lang="en-US" dirty="0"/>
              <a:t>used to collect the data, including the source code for the tests as open source;</a:t>
            </a:r>
            <a:endParaRPr lang="en-US" sz="1600" dirty="0"/>
          </a:p>
          <a:p>
            <a:pPr lvl="1"/>
            <a:r>
              <a:rPr lang="en-US" i="1" dirty="0">
                <a:solidFill>
                  <a:srgbClr val="FF0000"/>
                </a:solidFill>
              </a:rPr>
              <a:t>Releasing data </a:t>
            </a:r>
            <a:r>
              <a:rPr lang="en-US" dirty="0"/>
              <a:t>used to produce each report coincident with the report’s release, and releasing all data for each collection cycle within one year of collection.</a:t>
            </a:r>
            <a:endParaRPr lang="en-US" sz="1600" dirty="0"/>
          </a:p>
          <a:p>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456422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64026" y="1524000"/>
            <a:ext cx="1973195" cy="4338321"/>
          </a:xfrm>
          <a:prstGeom prst="roundRect">
            <a:avLst/>
          </a:prstGeom>
          <a:solidFill>
            <a:schemeClr val="bg1">
              <a:lumMod val="9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204" y="1800780"/>
            <a:ext cx="4182705" cy="269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Measurement architecture</a:t>
            </a:r>
            <a:endParaRPr lang="en-US" dirty="0"/>
          </a:p>
        </p:txBody>
      </p:sp>
      <p:pic>
        <p:nvPicPr>
          <p:cNvPr id="3" name="Picture 2"/>
          <p:cNvPicPr>
            <a:picLocks noChangeAspect="1"/>
          </p:cNvPicPr>
          <p:nvPr/>
        </p:nvPicPr>
        <p:blipFill>
          <a:blip r:embed="rId4"/>
          <a:stretch>
            <a:fillRect/>
          </a:stretch>
        </p:blipFill>
        <p:spPr>
          <a:xfrm>
            <a:off x="5237220" y="2421918"/>
            <a:ext cx="2299720" cy="1973160"/>
          </a:xfrm>
          <a:prstGeom prst="rect">
            <a:avLst/>
          </a:prstGeom>
        </p:spPr>
      </p:pic>
      <p:sp>
        <p:nvSpPr>
          <p:cNvPr id="4" name="TextBox 3"/>
          <p:cNvSpPr txBox="1"/>
          <p:nvPr/>
        </p:nvSpPr>
        <p:spPr>
          <a:xfrm>
            <a:off x="8686800" y="6627168"/>
            <a:ext cx="460583" cy="230832"/>
          </a:xfrm>
          <a:prstGeom prst="rect">
            <a:avLst/>
          </a:prstGeom>
          <a:noFill/>
        </p:spPr>
        <p:txBody>
          <a:bodyPr wrap="none" rtlCol="0">
            <a:spAutoFit/>
          </a:bodyPr>
          <a:lstStyle/>
          <a:p>
            <a:r>
              <a:rPr lang="en-US" sz="900" dirty="0" smtClean="0"/>
              <a:t>Lucid</a:t>
            </a:r>
            <a:endParaRPr lang="en-US" sz="900" dirty="0"/>
          </a:p>
        </p:txBody>
      </p:sp>
      <p:pic>
        <p:nvPicPr>
          <p:cNvPr id="7"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302" y="2298700"/>
            <a:ext cx="1472047" cy="138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948" y="3075867"/>
            <a:ext cx="1532520" cy="91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stretch>
            <a:fillRect/>
          </a:stretch>
        </p:blipFill>
        <p:spPr>
          <a:xfrm>
            <a:off x="322522" y="2206061"/>
            <a:ext cx="1041755" cy="1473042"/>
          </a:xfrm>
          <a:prstGeom prst="rect">
            <a:avLst/>
          </a:prstGeom>
        </p:spPr>
      </p:pic>
      <p:sp>
        <p:nvSpPr>
          <p:cNvPr id="10" name="TextBox 9"/>
          <p:cNvSpPr txBox="1"/>
          <p:nvPr/>
        </p:nvSpPr>
        <p:spPr>
          <a:xfrm>
            <a:off x="2871929" y="2715538"/>
            <a:ext cx="1533042" cy="430887"/>
          </a:xfrm>
          <a:prstGeom prst="rect">
            <a:avLst/>
          </a:prstGeom>
          <a:noFill/>
        </p:spPr>
        <p:txBody>
          <a:bodyPr wrap="none" rtlCol="0">
            <a:spAutoFit/>
          </a:bodyPr>
          <a:lstStyle/>
          <a:p>
            <a:r>
              <a:rPr lang="en-US" sz="1100" dirty="0" smtClean="0"/>
              <a:t>broadband Internet</a:t>
            </a:r>
          </a:p>
          <a:p>
            <a:r>
              <a:rPr lang="en-US" sz="1100" dirty="0" smtClean="0"/>
              <a:t>access provider (ISP)</a:t>
            </a:r>
            <a:endParaRPr lang="en-US" sz="1100" dirty="0"/>
          </a:p>
        </p:txBody>
      </p:sp>
      <p:sp>
        <p:nvSpPr>
          <p:cNvPr id="11" name="TextBox 10"/>
          <p:cNvSpPr txBox="1"/>
          <p:nvPr/>
        </p:nvSpPr>
        <p:spPr>
          <a:xfrm>
            <a:off x="1975447" y="3166584"/>
            <a:ext cx="1185766" cy="646331"/>
          </a:xfrm>
          <a:prstGeom prst="rect">
            <a:avLst/>
          </a:prstGeom>
          <a:noFill/>
        </p:spPr>
        <p:txBody>
          <a:bodyPr wrap="none" rtlCol="0">
            <a:spAutoFit/>
          </a:bodyPr>
          <a:lstStyle/>
          <a:p>
            <a:pPr algn="ctr"/>
            <a:r>
              <a:rPr lang="en-US" dirty="0" smtClean="0"/>
              <a:t>backbone</a:t>
            </a:r>
          </a:p>
          <a:p>
            <a:pPr algn="ctr"/>
            <a:r>
              <a:rPr lang="en-US" dirty="0" smtClean="0"/>
              <a:t>ISP</a:t>
            </a:r>
            <a:endParaRPr lang="en-US" dirty="0"/>
          </a:p>
        </p:txBody>
      </p:sp>
      <p:sp>
        <p:nvSpPr>
          <p:cNvPr id="12" name="Freeform 11"/>
          <p:cNvSpPr/>
          <p:nvPr/>
        </p:nvSpPr>
        <p:spPr>
          <a:xfrm>
            <a:off x="3850105" y="2116193"/>
            <a:ext cx="1524894" cy="352701"/>
          </a:xfrm>
          <a:custGeom>
            <a:avLst/>
            <a:gdLst>
              <a:gd name="connsiteX0" fmla="*/ 0 w 1524894"/>
              <a:gd name="connsiteY0" fmla="*/ 202146 h 352701"/>
              <a:gd name="connsiteX1" fmla="*/ 564414 w 1524894"/>
              <a:gd name="connsiteY1" fmla="*/ 202146 h 352701"/>
              <a:gd name="connsiteX2" fmla="*/ 856699 w 1524894"/>
              <a:gd name="connsiteY2" fmla="*/ 551 h 352701"/>
              <a:gd name="connsiteX3" fmla="*/ 937330 w 1524894"/>
              <a:gd name="connsiteY3" fmla="*/ 272704 h 352701"/>
              <a:gd name="connsiteX4" fmla="*/ 1290088 w 1524894"/>
              <a:gd name="connsiteY4" fmla="*/ 551 h 352701"/>
              <a:gd name="connsiteX5" fmla="*/ 1330403 w 1524894"/>
              <a:gd name="connsiteY5" fmla="*/ 252545 h 352701"/>
              <a:gd name="connsiteX6" fmla="*/ 1511822 w 1524894"/>
              <a:gd name="connsiteY6" fmla="*/ 121508 h 352701"/>
              <a:gd name="connsiteX7" fmla="*/ 1511822 w 1524894"/>
              <a:gd name="connsiteY7" fmla="*/ 333183 h 352701"/>
              <a:gd name="connsiteX8" fmla="*/ 1521901 w 1524894"/>
              <a:gd name="connsiteY8" fmla="*/ 343262 h 3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894" h="352701">
                <a:moveTo>
                  <a:pt x="0" y="202146"/>
                </a:moveTo>
                <a:cubicBezTo>
                  <a:pt x="210815" y="218945"/>
                  <a:pt x="421631" y="235745"/>
                  <a:pt x="564414" y="202146"/>
                </a:cubicBezTo>
                <a:cubicBezTo>
                  <a:pt x="707197" y="168547"/>
                  <a:pt x="794546" y="-11209"/>
                  <a:pt x="856699" y="551"/>
                </a:cubicBezTo>
                <a:cubicBezTo>
                  <a:pt x="918852" y="12311"/>
                  <a:pt x="865099" y="272704"/>
                  <a:pt x="937330" y="272704"/>
                </a:cubicBezTo>
                <a:cubicBezTo>
                  <a:pt x="1009561" y="272704"/>
                  <a:pt x="1224576" y="3911"/>
                  <a:pt x="1290088" y="551"/>
                </a:cubicBezTo>
                <a:cubicBezTo>
                  <a:pt x="1355600" y="-2809"/>
                  <a:pt x="1293447" y="232386"/>
                  <a:pt x="1330403" y="252545"/>
                </a:cubicBezTo>
                <a:cubicBezTo>
                  <a:pt x="1367359" y="272704"/>
                  <a:pt x="1481586" y="108068"/>
                  <a:pt x="1511822" y="121508"/>
                </a:cubicBezTo>
                <a:cubicBezTo>
                  <a:pt x="1542058" y="134948"/>
                  <a:pt x="1510142" y="296224"/>
                  <a:pt x="1511822" y="333183"/>
                </a:cubicBezTo>
                <a:cubicBezTo>
                  <a:pt x="1513502" y="370142"/>
                  <a:pt x="1521901" y="343262"/>
                  <a:pt x="1521901" y="34326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16200000">
            <a:off x="4013501" y="3851676"/>
            <a:ext cx="474244" cy="19731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864580" y="5080683"/>
            <a:ext cx="4710244" cy="369332"/>
          </a:xfrm>
          <a:prstGeom prst="rect">
            <a:avLst/>
          </a:prstGeom>
          <a:noFill/>
        </p:spPr>
        <p:txBody>
          <a:bodyPr wrap="none" rtlCol="0">
            <a:spAutoFit/>
          </a:bodyPr>
          <a:lstStyle/>
          <a:p>
            <a:r>
              <a:rPr lang="en-US" i="1" dirty="0" smtClean="0"/>
              <a:t>Measuring Broadband America </a:t>
            </a:r>
            <a:r>
              <a:rPr lang="en-US" dirty="0" smtClean="0"/>
              <a:t>2011 &amp; 2012</a:t>
            </a:r>
            <a:endParaRPr lang="en-US" dirty="0"/>
          </a:p>
        </p:txBody>
      </p:sp>
      <p:sp>
        <p:nvSpPr>
          <p:cNvPr id="15" name="Left Brace 14"/>
          <p:cNvSpPr/>
          <p:nvPr/>
        </p:nvSpPr>
        <p:spPr>
          <a:xfrm rot="16200000">
            <a:off x="3829678" y="3181627"/>
            <a:ext cx="474245" cy="58356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985528" y="6374968"/>
            <a:ext cx="4151821" cy="369332"/>
          </a:xfrm>
          <a:prstGeom prst="rect">
            <a:avLst/>
          </a:prstGeom>
          <a:noFill/>
        </p:spPr>
        <p:txBody>
          <a:bodyPr wrap="none" rtlCol="0">
            <a:spAutoFit/>
          </a:bodyPr>
          <a:lstStyle/>
          <a:p>
            <a:r>
              <a:rPr lang="en-US" i="1" dirty="0" smtClean="0"/>
              <a:t>Measuring Broadband America </a:t>
            </a:r>
            <a:r>
              <a:rPr lang="en-US" dirty="0" smtClean="0"/>
              <a:t>future?</a:t>
            </a:r>
            <a:endParaRPr lang="en-US" dirty="0"/>
          </a:p>
        </p:txBody>
      </p:sp>
      <p:sp>
        <p:nvSpPr>
          <p:cNvPr id="17" name="Freeform 16"/>
          <p:cNvSpPr/>
          <p:nvPr/>
        </p:nvSpPr>
        <p:spPr>
          <a:xfrm>
            <a:off x="1300166" y="2663541"/>
            <a:ext cx="524099" cy="844207"/>
          </a:xfrm>
          <a:custGeom>
            <a:avLst/>
            <a:gdLst>
              <a:gd name="connsiteX0" fmla="*/ 0 w 524099"/>
              <a:gd name="connsiteY0" fmla="*/ 37828 h 844207"/>
              <a:gd name="connsiteX1" fmla="*/ 393074 w 524099"/>
              <a:gd name="connsiteY1" fmla="*/ 68067 h 844207"/>
              <a:gd name="connsiteX2" fmla="*/ 312444 w 524099"/>
              <a:gd name="connsiteY2" fmla="*/ 662772 h 844207"/>
              <a:gd name="connsiteX3" fmla="*/ 524099 w 524099"/>
              <a:gd name="connsiteY3" fmla="*/ 844207 h 844207"/>
            </a:gdLst>
            <a:ahLst/>
            <a:cxnLst>
              <a:cxn ang="0">
                <a:pos x="connsiteX0" y="connsiteY0"/>
              </a:cxn>
              <a:cxn ang="0">
                <a:pos x="connsiteX1" y="connsiteY1"/>
              </a:cxn>
              <a:cxn ang="0">
                <a:pos x="connsiteX2" y="connsiteY2"/>
              </a:cxn>
              <a:cxn ang="0">
                <a:pos x="connsiteX3" y="connsiteY3"/>
              </a:cxn>
            </a:cxnLst>
            <a:rect l="l" t="t" r="r" b="b"/>
            <a:pathLst>
              <a:path w="524099" h="844207">
                <a:moveTo>
                  <a:pt x="0" y="37828"/>
                </a:moveTo>
                <a:cubicBezTo>
                  <a:pt x="170500" y="869"/>
                  <a:pt x="341000" y="-36090"/>
                  <a:pt x="393074" y="68067"/>
                </a:cubicBezTo>
                <a:cubicBezTo>
                  <a:pt x="445148" y="172224"/>
                  <a:pt x="290607" y="533415"/>
                  <a:pt x="312444" y="662772"/>
                </a:cubicBezTo>
                <a:cubicBezTo>
                  <a:pt x="334281" y="792129"/>
                  <a:pt x="524099" y="844207"/>
                  <a:pt x="524099" y="8442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DF254045-52FE-7D47-AF98-35D41A24E31C}" type="slidenum">
              <a:rPr lang="en-US" smtClean="0"/>
              <a:t>43</a:t>
            </a:fld>
            <a:endParaRPr lang="en-US"/>
          </a:p>
        </p:txBody>
      </p:sp>
      <p:sp>
        <p:nvSpPr>
          <p:cNvPr id="6" name="Footer Placeholder 5"/>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1579970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The MBA project - logistics</a:t>
            </a:r>
            <a:endParaRPr lang="en-US" dirty="0"/>
          </a:p>
        </p:txBody>
      </p:sp>
      <p:sp>
        <p:nvSpPr>
          <p:cNvPr id="34819" name="Rectangle 3"/>
          <p:cNvSpPr>
            <a:spLocks noGrp="1" noChangeArrowheads="1"/>
          </p:cNvSpPr>
          <p:nvPr>
            <p:ph idx="1"/>
          </p:nvPr>
        </p:nvSpPr>
        <p:spPr/>
        <p:txBody>
          <a:bodyPr/>
          <a:lstStyle/>
          <a:p>
            <a:r>
              <a:rPr lang="en-US" dirty="0" smtClean="0"/>
              <a:t>Enlisted cooperation:</a:t>
            </a:r>
          </a:p>
          <a:p>
            <a:pPr lvl="1"/>
            <a:r>
              <a:rPr lang="en-US" dirty="0" smtClean="0"/>
              <a:t>13 ISPs covering 86% of US population</a:t>
            </a:r>
          </a:p>
          <a:p>
            <a:pPr lvl="1"/>
            <a:r>
              <a:rPr lang="en-US" dirty="0" smtClean="0"/>
              <a:t>vendors, trade groups, universities and consumer groups</a:t>
            </a:r>
          </a:p>
          <a:p>
            <a:r>
              <a:rPr lang="en-US" dirty="0" smtClean="0"/>
              <a:t>Reached agreement reached on what to measure and how to measure it</a:t>
            </a:r>
          </a:p>
          <a:p>
            <a:r>
              <a:rPr lang="en-US" dirty="0" smtClean="0"/>
              <a:t>Enrolled roughly 9,000 consumers as participants</a:t>
            </a:r>
          </a:p>
          <a:p>
            <a:pPr lvl="1"/>
            <a:r>
              <a:rPr lang="en-US" dirty="0" smtClean="0"/>
              <a:t>6,800 (7,782) active during March 2011 (April 2012)</a:t>
            </a:r>
          </a:p>
          <a:p>
            <a:pPr lvl="1"/>
            <a:r>
              <a:rPr lang="en-US" dirty="0" smtClean="0"/>
              <a:t>A total of 9,000 active over the data collection period</a:t>
            </a:r>
          </a:p>
          <a:p>
            <a:pPr marL="0" indent="0">
              <a:buNone/>
            </a:pPr>
            <a:endParaRPr lang="en-US" dirty="0"/>
          </a:p>
        </p:txBody>
      </p:sp>
      <p:sp>
        <p:nvSpPr>
          <p:cNvPr id="2" name="Slide Number Placeholder 1"/>
          <p:cNvSpPr>
            <a:spLocks noGrp="1"/>
          </p:cNvSpPr>
          <p:nvPr>
            <p:ph type="sldNum" sz="quarter" idx="12"/>
          </p:nvPr>
        </p:nvSpPr>
        <p:spPr/>
        <p:txBody>
          <a:bodyPr/>
          <a:lstStyle/>
          <a:p>
            <a:fld id="{DF254045-52FE-7D47-AF98-35D41A24E31C}" type="slidenum">
              <a:rPr lang="en-US" smtClean="0"/>
              <a:pPr/>
              <a:t>44</a:t>
            </a:fld>
            <a:endParaRPr lang="en-US"/>
          </a:p>
        </p:txBody>
      </p:sp>
      <p:sp>
        <p:nvSpPr>
          <p:cNvPr id="3" name="Footer Placeholder 2"/>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1622725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t>
            </a:r>
            <a:r>
              <a:rPr lang="en-US" dirty="0"/>
              <a:t>m</a:t>
            </a:r>
            <a:r>
              <a:rPr lang="en-US" dirty="0" smtClean="0"/>
              <a:t>easured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6118380"/>
              </p:ext>
            </p:extLst>
          </p:nvPr>
        </p:nvGraphicFramePr>
        <p:xfrm>
          <a:off x="457200" y="1600200"/>
          <a:ext cx="8229600" cy="296672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Sustained Download</a:t>
                      </a:r>
                      <a:endParaRPr lang="en-US" dirty="0"/>
                    </a:p>
                  </a:txBody>
                  <a:tcPr/>
                </a:tc>
                <a:tc>
                  <a:txBody>
                    <a:bodyPr/>
                    <a:lstStyle/>
                    <a:p>
                      <a:r>
                        <a:rPr lang="en-US" dirty="0" smtClean="0"/>
                        <a:t>Burst Download</a:t>
                      </a:r>
                      <a:endParaRPr lang="en-US" dirty="0"/>
                    </a:p>
                  </a:txBody>
                  <a:tcPr/>
                </a:tc>
              </a:tr>
              <a:tr h="370840">
                <a:tc>
                  <a:txBody>
                    <a:bodyPr/>
                    <a:lstStyle/>
                    <a:p>
                      <a:r>
                        <a:rPr lang="en-US" dirty="0" smtClean="0"/>
                        <a:t>Sustained Upload</a:t>
                      </a:r>
                      <a:endParaRPr lang="en-US" dirty="0"/>
                    </a:p>
                  </a:txBody>
                  <a:tcPr/>
                </a:tc>
                <a:tc>
                  <a:txBody>
                    <a:bodyPr/>
                    <a:lstStyle/>
                    <a:p>
                      <a:r>
                        <a:rPr lang="en-US" dirty="0" smtClean="0"/>
                        <a:t>Burst Upload</a:t>
                      </a:r>
                      <a:endParaRPr lang="en-US" dirty="0"/>
                    </a:p>
                  </a:txBody>
                  <a:tcPr/>
                </a:tc>
              </a:tr>
              <a:tr h="370840">
                <a:tc>
                  <a:txBody>
                    <a:bodyPr/>
                    <a:lstStyle/>
                    <a:p>
                      <a:r>
                        <a:rPr lang="en-US" dirty="0" smtClean="0"/>
                        <a:t>Web Browsing Download</a:t>
                      </a:r>
                      <a:endParaRPr lang="en-US" dirty="0"/>
                    </a:p>
                  </a:txBody>
                  <a:tcPr/>
                </a:tc>
                <a:tc>
                  <a:txBody>
                    <a:bodyPr/>
                    <a:lstStyle/>
                    <a:p>
                      <a:r>
                        <a:rPr lang="en-US" dirty="0" smtClean="0"/>
                        <a:t>UDP Latency</a:t>
                      </a:r>
                      <a:endParaRPr lang="en-US" dirty="0"/>
                    </a:p>
                  </a:txBody>
                  <a:tcPr/>
                </a:tc>
              </a:tr>
              <a:tr h="370840">
                <a:tc>
                  <a:txBody>
                    <a:bodyPr/>
                    <a:lstStyle/>
                    <a:p>
                      <a:r>
                        <a:rPr lang="en-US" dirty="0" smtClean="0"/>
                        <a:t>UDP Packet Loss</a:t>
                      </a:r>
                      <a:endParaRPr lang="en-US" dirty="0"/>
                    </a:p>
                  </a:txBody>
                  <a:tcPr/>
                </a:tc>
                <a:tc>
                  <a:txBody>
                    <a:bodyPr/>
                    <a:lstStyle/>
                    <a:p>
                      <a:r>
                        <a:rPr lang="en-US" dirty="0" smtClean="0"/>
                        <a:t>Video Streaming Measure</a:t>
                      </a:r>
                      <a:endParaRPr lang="en-US" dirty="0"/>
                    </a:p>
                  </a:txBody>
                  <a:tcPr/>
                </a:tc>
              </a:tr>
              <a:tr h="370840">
                <a:tc>
                  <a:txBody>
                    <a:bodyPr/>
                    <a:lstStyle/>
                    <a:p>
                      <a:r>
                        <a:rPr lang="en-US" dirty="0" smtClean="0">
                          <a:solidFill>
                            <a:srgbClr val="FF0000"/>
                          </a:solidFill>
                        </a:rPr>
                        <a:t>VoIP Measure</a:t>
                      </a:r>
                      <a:endParaRPr lang="en-US" dirty="0">
                        <a:solidFill>
                          <a:srgbClr val="FF0000"/>
                        </a:solidFill>
                      </a:endParaRPr>
                    </a:p>
                  </a:txBody>
                  <a:tcPr/>
                </a:tc>
                <a:tc>
                  <a:txBody>
                    <a:bodyPr/>
                    <a:lstStyle/>
                    <a:p>
                      <a:r>
                        <a:rPr lang="en-US" dirty="0" smtClean="0"/>
                        <a:t>DNS Resolution</a:t>
                      </a:r>
                      <a:endParaRPr lang="en-US" dirty="0"/>
                    </a:p>
                  </a:txBody>
                  <a:tcPr/>
                </a:tc>
              </a:tr>
              <a:tr h="370840">
                <a:tc>
                  <a:txBody>
                    <a:bodyPr/>
                    <a:lstStyle/>
                    <a:p>
                      <a:r>
                        <a:rPr lang="en-US" dirty="0" smtClean="0"/>
                        <a:t>DNS Failures</a:t>
                      </a:r>
                      <a:endParaRPr lang="en-US" dirty="0"/>
                    </a:p>
                  </a:txBody>
                  <a:tcPr/>
                </a:tc>
                <a:tc>
                  <a:txBody>
                    <a:bodyPr/>
                    <a:lstStyle/>
                    <a:p>
                      <a:r>
                        <a:rPr lang="en-US" dirty="0" smtClean="0"/>
                        <a:t>ICMP</a:t>
                      </a:r>
                      <a:r>
                        <a:rPr lang="en-US" baseline="0" dirty="0" smtClean="0"/>
                        <a:t> Latency</a:t>
                      </a:r>
                      <a:endParaRPr lang="en-US" dirty="0"/>
                    </a:p>
                  </a:txBody>
                  <a:tcPr/>
                </a:tc>
              </a:tr>
              <a:tr h="370840">
                <a:tc>
                  <a:txBody>
                    <a:bodyPr/>
                    <a:lstStyle/>
                    <a:p>
                      <a:r>
                        <a:rPr lang="en-US" dirty="0" smtClean="0"/>
                        <a:t>ICMP Packet Loss</a:t>
                      </a:r>
                      <a:endParaRPr lang="en-US" dirty="0"/>
                    </a:p>
                  </a:txBody>
                  <a:tcPr/>
                </a:tc>
                <a:tc>
                  <a:txBody>
                    <a:bodyPr/>
                    <a:lstStyle/>
                    <a:p>
                      <a:r>
                        <a:rPr lang="en-US" dirty="0" smtClean="0"/>
                        <a:t>Latency Under Load</a:t>
                      </a:r>
                      <a:endParaRPr lang="en-US" dirty="0"/>
                    </a:p>
                  </a:txBody>
                  <a:tcPr/>
                </a:tc>
              </a:tr>
              <a:tr h="370840">
                <a:tc>
                  <a:txBody>
                    <a:bodyPr/>
                    <a:lstStyle/>
                    <a:p>
                      <a:r>
                        <a:rPr lang="en-US" dirty="0" smtClean="0"/>
                        <a:t>Total Bytes Downloaded</a:t>
                      </a:r>
                      <a:endParaRPr lang="en-US" dirty="0"/>
                    </a:p>
                  </a:txBody>
                  <a:tcPr/>
                </a:tc>
                <a:tc>
                  <a:txBody>
                    <a:bodyPr/>
                    <a:lstStyle/>
                    <a:p>
                      <a:r>
                        <a:rPr lang="en-US" dirty="0" smtClean="0"/>
                        <a:t>Total Bytes Uploaded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DF254045-52FE-7D47-AF98-35D41A24E31C}" type="slidenum">
              <a:rPr lang="en-US" smtClean="0"/>
              <a:t>45</a:t>
            </a:fld>
            <a:endParaRPr lang="en-US"/>
          </a:p>
        </p:txBody>
      </p:sp>
      <p:sp>
        <p:nvSpPr>
          <p:cNvPr id="4" name="Footer Placeholder 3"/>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41228788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What </a:t>
            </a:r>
            <a:r>
              <a:rPr lang="en-US" dirty="0" smtClean="0"/>
              <a:t>was </a:t>
            </a:r>
            <a:r>
              <a:rPr lang="en-US" dirty="0"/>
              <a:t>r</a:t>
            </a:r>
            <a:r>
              <a:rPr lang="en-US" dirty="0" smtClean="0"/>
              <a:t>eleased</a:t>
            </a:r>
            <a:endParaRPr lang="en-US" dirty="0"/>
          </a:p>
        </p:txBody>
      </p:sp>
      <p:sp>
        <p:nvSpPr>
          <p:cNvPr id="36867" name="Rectangle 3"/>
          <p:cNvSpPr>
            <a:spLocks noGrp="1" noChangeArrowheads="1"/>
          </p:cNvSpPr>
          <p:nvPr>
            <p:ph type="body" idx="1"/>
          </p:nvPr>
        </p:nvSpPr>
        <p:spPr/>
        <p:txBody>
          <a:bodyPr>
            <a:normAutofit/>
          </a:bodyPr>
          <a:lstStyle/>
          <a:p>
            <a:pPr>
              <a:lnSpc>
                <a:spcPct val="80000"/>
              </a:lnSpc>
            </a:pPr>
            <a:r>
              <a:rPr lang="en-US" sz="2400" i="1" dirty="0"/>
              <a:t>Measuring Broadband America</a:t>
            </a:r>
            <a:r>
              <a:rPr lang="en-US" sz="2400" dirty="0"/>
              <a:t> </a:t>
            </a:r>
            <a:r>
              <a:rPr lang="en-US" dirty="0"/>
              <a:t>r</a:t>
            </a:r>
            <a:r>
              <a:rPr lang="en-US" sz="2400" dirty="0" smtClean="0"/>
              <a:t>eports</a:t>
            </a:r>
            <a:endParaRPr lang="en-US" sz="2400" dirty="0"/>
          </a:p>
          <a:p>
            <a:pPr lvl="1">
              <a:lnSpc>
                <a:spcPct val="80000"/>
              </a:lnSpc>
            </a:pPr>
            <a:r>
              <a:rPr lang="en-US" sz="2000" dirty="0"/>
              <a:t>Main </a:t>
            </a:r>
            <a:r>
              <a:rPr lang="en-US" sz="2000" dirty="0" smtClean="0"/>
              <a:t>section </a:t>
            </a:r>
            <a:r>
              <a:rPr lang="en-US" sz="2000" dirty="0"/>
              <a:t>describing conclusions and major results</a:t>
            </a:r>
          </a:p>
          <a:p>
            <a:pPr lvl="1">
              <a:lnSpc>
                <a:spcPct val="80000"/>
              </a:lnSpc>
            </a:pPr>
            <a:r>
              <a:rPr lang="en-US" sz="2000" dirty="0"/>
              <a:t>Technical </a:t>
            </a:r>
            <a:r>
              <a:rPr lang="en-US" sz="2000" dirty="0" smtClean="0"/>
              <a:t>appendix </a:t>
            </a:r>
            <a:r>
              <a:rPr lang="en-US" sz="2000" dirty="0"/>
              <a:t>describing tests and </a:t>
            </a:r>
            <a:r>
              <a:rPr lang="en-US" sz="2000" dirty="0" smtClean="0"/>
              <a:t>survey methodology</a:t>
            </a:r>
            <a:endParaRPr lang="en-US" sz="2000" dirty="0"/>
          </a:p>
          <a:p>
            <a:pPr>
              <a:lnSpc>
                <a:spcPct val="80000"/>
              </a:lnSpc>
            </a:pPr>
            <a:r>
              <a:rPr lang="en-US" sz="2400" dirty="0"/>
              <a:t>Spreadsheet providing standard statistical measures of all tests for all ISPs and speed tiers measured</a:t>
            </a:r>
          </a:p>
          <a:p>
            <a:pPr>
              <a:lnSpc>
                <a:spcPct val="80000"/>
              </a:lnSpc>
            </a:pPr>
            <a:r>
              <a:rPr lang="en-US" sz="2400" dirty="0" smtClean="0"/>
              <a:t>Report period data set </a:t>
            </a:r>
            <a:r>
              <a:rPr lang="en-US" sz="2400" dirty="0"/>
              <a:t>with 4B data elements from over 100M </a:t>
            </a:r>
            <a:r>
              <a:rPr lang="en-US" sz="2400" dirty="0" smtClean="0"/>
              <a:t>tests</a:t>
            </a:r>
            <a:endParaRPr lang="en-US" sz="2400" dirty="0"/>
          </a:p>
          <a:p>
            <a:pPr lvl="1">
              <a:lnSpc>
                <a:spcPct val="80000"/>
              </a:lnSpc>
            </a:pPr>
            <a:r>
              <a:rPr lang="en-US" sz="2000" dirty="0"/>
              <a:t>Data set presented as used with anomalies removed</a:t>
            </a:r>
          </a:p>
          <a:p>
            <a:pPr lvl="1">
              <a:lnSpc>
                <a:spcPct val="80000"/>
              </a:lnSpc>
            </a:pPr>
            <a:r>
              <a:rPr lang="en-US" sz="2000" dirty="0"/>
              <a:t>Documentation provided on how data set was processed</a:t>
            </a:r>
          </a:p>
          <a:p>
            <a:pPr lvl="1">
              <a:lnSpc>
                <a:spcPct val="80000"/>
              </a:lnSpc>
            </a:pPr>
            <a:r>
              <a:rPr lang="en-US" sz="2000" dirty="0" smtClean="0"/>
              <a:t>All </a:t>
            </a:r>
            <a:r>
              <a:rPr lang="en-US" sz="2000" dirty="0"/>
              <a:t>data, as recorded</a:t>
            </a:r>
          </a:p>
          <a:p>
            <a:pPr>
              <a:lnSpc>
                <a:spcPct val="80000"/>
              </a:lnSpc>
            </a:pPr>
            <a:r>
              <a:rPr lang="en-US" sz="2400" dirty="0" smtClean="0"/>
              <a:t>Geocoded data on test points recently released</a:t>
            </a:r>
          </a:p>
          <a:p>
            <a:pPr>
              <a:lnSpc>
                <a:spcPct val="80000"/>
              </a:lnSpc>
            </a:pPr>
            <a:r>
              <a:rPr lang="en-US" sz="2400" dirty="0" smtClean="0"/>
              <a:t>Information </a:t>
            </a:r>
            <a:r>
              <a:rPr lang="en-US" sz="2400" dirty="0"/>
              <a:t>available at </a:t>
            </a:r>
            <a:r>
              <a:rPr lang="en-US" sz="2400" dirty="0">
                <a:hlinkClick r:id="rId3"/>
              </a:rPr>
              <a:t>http://www.fcc.gov/measuring-broadband-america</a:t>
            </a:r>
            <a:r>
              <a:rPr lang="en-US" sz="2400" dirty="0"/>
              <a:t> </a:t>
            </a:r>
          </a:p>
        </p:txBody>
      </p:sp>
      <p:sp>
        <p:nvSpPr>
          <p:cNvPr id="2" name="Slide Number Placeholder 1"/>
          <p:cNvSpPr>
            <a:spLocks noGrp="1"/>
          </p:cNvSpPr>
          <p:nvPr>
            <p:ph type="sldNum" sz="quarter" idx="12"/>
          </p:nvPr>
        </p:nvSpPr>
        <p:spPr/>
        <p:txBody>
          <a:bodyPr/>
          <a:lstStyle/>
          <a:p>
            <a:fld id="{DF254045-52FE-7D47-AF98-35D41A24E31C}" type="slidenum">
              <a:rPr lang="en-US" smtClean="0"/>
              <a:t>46</a:t>
            </a:fld>
            <a:endParaRPr lang="en-US"/>
          </a:p>
        </p:txBody>
      </p:sp>
      <p:sp>
        <p:nvSpPr>
          <p:cNvPr id="3" name="Footer Placeholder 2"/>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9146220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normAutofit fontScale="90000"/>
          </a:bodyPr>
          <a:lstStyle/>
          <a:p>
            <a:r>
              <a:rPr lang="en-US" dirty="0" smtClean="0"/>
              <a:t>2011: Most ISPs deliver </a:t>
            </a:r>
            <a:r>
              <a:rPr lang="en-US" dirty="0"/>
              <a:t>c</a:t>
            </a:r>
            <a:r>
              <a:rPr lang="en-US" dirty="0" smtClean="0"/>
              <a:t>lose </a:t>
            </a:r>
            <a:r>
              <a:rPr lang="en-US" dirty="0"/>
              <a:t>t</a:t>
            </a:r>
            <a:r>
              <a:rPr lang="en-US" dirty="0" smtClean="0"/>
              <a:t>o </a:t>
            </a:r>
            <a:r>
              <a:rPr lang="en-US" dirty="0"/>
              <a:t>a</a:t>
            </a:r>
            <a:r>
              <a:rPr lang="en-US" dirty="0" smtClean="0"/>
              <a:t>dvertised during peak </a:t>
            </a:r>
            <a:r>
              <a:rPr lang="en-US" dirty="0"/>
              <a:t>h</a:t>
            </a:r>
            <a:r>
              <a:rPr lang="en-US" dirty="0" smtClean="0"/>
              <a:t>ours</a:t>
            </a:r>
            <a:endParaRPr lang="en-US" dirty="0"/>
          </a:p>
        </p:txBody>
      </p:sp>
      <p:sp>
        <p:nvSpPr>
          <p:cNvPr id="2" name="Slide Number Placeholder 1"/>
          <p:cNvSpPr>
            <a:spLocks noGrp="1"/>
          </p:cNvSpPr>
          <p:nvPr>
            <p:ph type="sldNum" sz="quarter" idx="12"/>
          </p:nvPr>
        </p:nvSpPr>
        <p:spPr/>
        <p:txBody>
          <a:bodyPr/>
          <a:lstStyle/>
          <a:p>
            <a:fld id="{DF254045-52FE-7D47-AF98-35D41A24E31C}" type="slidenum">
              <a:rPr lang="en-US" smtClean="0"/>
              <a:pPr/>
              <a:t>47</a:t>
            </a:fld>
            <a:endParaRPr lang="en-US"/>
          </a:p>
        </p:txBody>
      </p:sp>
      <p:pic>
        <p:nvPicPr>
          <p:cNvPr id="41990" name="Picture 6"/>
          <p:cNvPicPr>
            <a:picLocks noChangeAspect="1" noChangeArrowheads="1"/>
          </p:cNvPicPr>
          <p:nvPr/>
        </p:nvPicPr>
        <p:blipFill>
          <a:blip r:embed="rId3" cstate="print"/>
          <a:srcRect/>
          <a:stretch>
            <a:fillRect/>
          </a:stretch>
        </p:blipFill>
        <p:spPr bwMode="auto">
          <a:xfrm>
            <a:off x="1143000" y="1524000"/>
            <a:ext cx="7164388" cy="512127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30075273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48</a:t>
            </a:fld>
            <a:endParaRPr lang="en-US"/>
          </a:p>
        </p:txBody>
      </p:sp>
      <p:sp>
        <p:nvSpPr>
          <p:cNvPr id="4" name="Title 3"/>
          <p:cNvSpPr>
            <a:spLocks noGrp="1"/>
          </p:cNvSpPr>
          <p:nvPr>
            <p:ph type="title"/>
          </p:nvPr>
        </p:nvSpPr>
        <p:spPr/>
        <p:txBody>
          <a:bodyPr>
            <a:normAutofit fontScale="90000"/>
          </a:bodyPr>
          <a:lstStyle/>
          <a:p>
            <a:r>
              <a:rPr lang="en-US" dirty="0" smtClean="0"/>
              <a:t>2012: You improve what you measure…</a:t>
            </a:r>
            <a:endParaRPr lang="en-US" dirty="0"/>
          </a:p>
        </p:txBody>
      </p:sp>
      <p:pic>
        <p:nvPicPr>
          <p:cNvPr id="5" name="Picture 4"/>
          <p:cNvPicPr>
            <a:picLocks noChangeAspect="1"/>
          </p:cNvPicPr>
          <p:nvPr/>
        </p:nvPicPr>
        <p:blipFill>
          <a:blip r:embed="rId2"/>
          <a:stretch>
            <a:fillRect/>
          </a:stretch>
        </p:blipFill>
        <p:spPr>
          <a:xfrm>
            <a:off x="581421" y="1631910"/>
            <a:ext cx="7722313" cy="4218841"/>
          </a:xfrm>
          <a:prstGeom prst="rect">
            <a:avLst/>
          </a:prstGeom>
        </p:spPr>
      </p:pic>
      <p:sp>
        <p:nvSpPr>
          <p:cNvPr id="2" name="Footer Placeholder 1"/>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10520357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dirty="0"/>
              <a:t>Web </a:t>
            </a:r>
            <a:r>
              <a:rPr lang="en-US" dirty="0" smtClean="0"/>
              <a:t>page </a:t>
            </a:r>
            <a:r>
              <a:rPr lang="en-US" dirty="0"/>
              <a:t>d</a:t>
            </a:r>
            <a:r>
              <a:rPr lang="en-US" dirty="0" smtClean="0"/>
              <a:t>ownloading</a:t>
            </a:r>
            <a:endParaRPr lang="en-US" dirty="0"/>
          </a:p>
        </p:txBody>
      </p:sp>
      <p:pic>
        <p:nvPicPr>
          <p:cNvPr id="61444" name="Picture 4"/>
          <p:cNvPicPr>
            <a:picLocks noChangeAspect="1" noChangeArrowheads="1"/>
          </p:cNvPicPr>
          <p:nvPr/>
        </p:nvPicPr>
        <p:blipFill>
          <a:blip r:embed="rId3" cstate="print"/>
          <a:srcRect/>
          <a:stretch>
            <a:fillRect/>
          </a:stretch>
        </p:blipFill>
        <p:spPr bwMode="auto">
          <a:xfrm>
            <a:off x="1219200" y="1524000"/>
            <a:ext cx="6624638" cy="488473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DF254045-52FE-7D47-AF98-35D41A24E31C}" type="slidenum">
              <a:rPr lang="en-US" smtClean="0"/>
              <a:t>49</a:t>
            </a:fld>
            <a:endParaRPr lang="en-US"/>
          </a:p>
        </p:txBody>
      </p:sp>
      <p:sp>
        <p:nvSpPr>
          <p:cNvPr id="3" name="Footer Placeholder 2"/>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40650941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transitions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0301918"/>
              </p:ext>
            </p:extLst>
          </p:nvPr>
        </p:nvGraphicFramePr>
        <p:xfrm>
          <a:off x="619028" y="2549558"/>
          <a:ext cx="8067771" cy="3065992"/>
        </p:xfrm>
        <a:graphic>
          <a:graphicData uri="http://schemas.openxmlformats.org/drawingml/2006/table">
            <a:tbl>
              <a:tblPr firstRow="1" bandRow="1">
                <a:tableStyleId>{5C22544A-7EE6-4342-B048-85BDC9FD1C3A}</a:tableStyleId>
              </a:tblPr>
              <a:tblGrid>
                <a:gridCol w="1280747"/>
                <a:gridCol w="362878"/>
                <a:gridCol w="1312766"/>
                <a:gridCol w="2668223"/>
                <a:gridCol w="2443157"/>
              </a:tblGrid>
              <a:tr h="475192">
                <a:tc>
                  <a:txBody>
                    <a:bodyPr/>
                    <a:lstStyle/>
                    <a:p>
                      <a:r>
                        <a:rPr lang="en-US" dirty="0" smtClean="0"/>
                        <a:t>From</a:t>
                      </a:r>
                      <a:endParaRPr lang="en-US" dirty="0"/>
                    </a:p>
                  </a:txBody>
                  <a:tcPr/>
                </a:tc>
                <a:tc>
                  <a:txBody>
                    <a:bodyPr/>
                    <a:lstStyle/>
                    <a:p>
                      <a:endParaRPr lang="en-US" dirty="0"/>
                    </a:p>
                  </a:txBody>
                  <a:tcPr/>
                </a:tc>
                <a:tc>
                  <a:txBody>
                    <a:bodyPr/>
                    <a:lstStyle/>
                    <a:p>
                      <a:r>
                        <a:rPr lang="en-US" dirty="0" smtClean="0"/>
                        <a:t>to</a:t>
                      </a:r>
                      <a:endParaRPr lang="en-US" dirty="0"/>
                    </a:p>
                  </a:txBody>
                  <a:tcPr/>
                </a:tc>
                <a:tc>
                  <a:txBody>
                    <a:bodyPr/>
                    <a:lstStyle/>
                    <a:p>
                      <a:r>
                        <a:rPr lang="en-US" dirty="0" smtClean="0">
                          <a:solidFill>
                            <a:schemeClr val="bg1"/>
                          </a:solidFill>
                        </a:rPr>
                        <a:t>motivation</a:t>
                      </a:r>
                      <a:endParaRPr lang="en-US" dirty="0">
                        <a:solidFill>
                          <a:schemeClr val="bg1"/>
                        </a:solidFill>
                      </a:endParaRPr>
                    </a:p>
                  </a:txBody>
                  <a:tcPr/>
                </a:tc>
                <a:tc>
                  <a:txBody>
                    <a:bodyPr/>
                    <a:lstStyle/>
                    <a:p>
                      <a:r>
                        <a:rPr lang="en-US" dirty="0" smtClean="0">
                          <a:solidFill>
                            <a:srgbClr val="FFFFFF"/>
                          </a:solidFill>
                        </a:rPr>
                        <a:t>issues</a:t>
                      </a:r>
                      <a:endParaRPr lang="en-US" dirty="0">
                        <a:solidFill>
                          <a:srgbClr val="FFFFFF"/>
                        </a:solidFill>
                      </a:endParaRPr>
                    </a:p>
                  </a:txBody>
                  <a:tcPr/>
                </a:tc>
              </a:tr>
              <a:tr h="820194">
                <a:tc>
                  <a:txBody>
                    <a:bodyPr/>
                    <a:lstStyle/>
                    <a:p>
                      <a:r>
                        <a:rPr lang="en-US" sz="2400" dirty="0" smtClean="0"/>
                        <a:t>Copper</a:t>
                      </a:r>
                      <a:endParaRPr lang="en-US" sz="2400" dirty="0"/>
                    </a:p>
                  </a:txBody>
                  <a:tcPr/>
                </a:tc>
                <a:tc>
                  <a:txBody>
                    <a:bodyPr/>
                    <a:lstStyle/>
                    <a:p>
                      <a:r>
                        <a:rPr lang="en-US" sz="2400" dirty="0" smtClean="0">
                          <a:sym typeface="Wingdings"/>
                        </a:rPr>
                        <a:t></a:t>
                      </a:r>
                      <a:endParaRPr lang="en-US" sz="2400" dirty="0"/>
                    </a:p>
                  </a:txBody>
                  <a:tcPr/>
                </a:tc>
                <a:tc>
                  <a:txBody>
                    <a:bodyPr/>
                    <a:lstStyle/>
                    <a:p>
                      <a:r>
                        <a:rPr lang="en-US" sz="2400" dirty="0" smtClean="0"/>
                        <a:t>fiber</a:t>
                      </a:r>
                      <a:endParaRPr lang="en-US" sz="2400" dirty="0"/>
                    </a:p>
                  </a:txBody>
                  <a:tcPr/>
                </a:tc>
                <a:tc>
                  <a:txBody>
                    <a:bodyPr/>
                    <a:lstStyle/>
                    <a:p>
                      <a:r>
                        <a:rPr lang="en-US" sz="2400" dirty="0" smtClean="0"/>
                        <a:t>capacity</a:t>
                      </a:r>
                    </a:p>
                    <a:p>
                      <a:r>
                        <a:rPr lang="en-US" sz="2400" baseline="0" dirty="0" smtClean="0"/>
                        <a:t>maintenance </a:t>
                      </a:r>
                      <a:r>
                        <a:rPr lang="en-US" sz="2400" baseline="0" dirty="0" smtClean="0">
                          <a:solidFill>
                            <a:srgbClr val="FF0000"/>
                          </a:solidFill>
                        </a:rPr>
                        <a:t>cost</a:t>
                      </a:r>
                      <a:endParaRPr lang="en-US" sz="2400" dirty="0">
                        <a:solidFill>
                          <a:srgbClr val="FF0000"/>
                        </a:solidFill>
                      </a:endParaRPr>
                    </a:p>
                  </a:txBody>
                  <a:tcPr/>
                </a:tc>
                <a:tc>
                  <a:txBody>
                    <a:bodyPr/>
                    <a:lstStyle/>
                    <a:p>
                      <a:r>
                        <a:rPr lang="en-US" sz="2400" dirty="0" smtClean="0">
                          <a:solidFill>
                            <a:schemeClr val="tx1"/>
                          </a:solidFill>
                        </a:rPr>
                        <a:t>competition</a:t>
                      </a:r>
                      <a:r>
                        <a:rPr lang="en-US" sz="2400" baseline="0" dirty="0" smtClean="0">
                          <a:solidFill>
                            <a:schemeClr val="tx1"/>
                          </a:solidFill>
                        </a:rPr>
                        <a:t> </a:t>
                      </a:r>
                      <a:r>
                        <a:rPr lang="en-US" sz="1600" baseline="0" dirty="0" smtClean="0">
                          <a:solidFill>
                            <a:schemeClr val="tx1"/>
                          </a:solidFill>
                        </a:rPr>
                        <a:t>(“unbundled network elements”)</a:t>
                      </a:r>
                      <a:endParaRPr lang="en-US" sz="1600" dirty="0">
                        <a:solidFill>
                          <a:schemeClr val="tx1"/>
                        </a:solidFill>
                      </a:endParaRPr>
                    </a:p>
                  </a:txBody>
                  <a:tcPr/>
                </a:tc>
              </a:tr>
              <a:tr h="820194">
                <a:tc>
                  <a:txBody>
                    <a:bodyPr/>
                    <a:lstStyle/>
                    <a:p>
                      <a:r>
                        <a:rPr lang="en-US" sz="2400" dirty="0" smtClean="0"/>
                        <a:t>Wired</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wireless</a:t>
                      </a:r>
                      <a:endParaRPr lang="en-US" sz="2400" dirty="0"/>
                    </a:p>
                  </a:txBody>
                  <a:tcPr/>
                </a:tc>
                <a:tc>
                  <a:txBody>
                    <a:bodyPr/>
                    <a:lstStyle/>
                    <a:p>
                      <a:r>
                        <a:rPr lang="en-US" sz="2400" dirty="0" smtClean="0"/>
                        <a:t>mobility</a:t>
                      </a:r>
                    </a:p>
                    <a:p>
                      <a:r>
                        <a:rPr lang="en-US" sz="2400" dirty="0" smtClean="0">
                          <a:solidFill>
                            <a:srgbClr val="FF0000"/>
                          </a:solidFill>
                        </a:rPr>
                        <a:t>cost</a:t>
                      </a:r>
                      <a:r>
                        <a:rPr lang="en-US" sz="2400" baseline="0" dirty="0" smtClean="0"/>
                        <a:t> in rural areas</a:t>
                      </a:r>
                      <a:endParaRPr lang="en-US" sz="2400" dirty="0"/>
                    </a:p>
                  </a:txBody>
                  <a:tcPr/>
                </a:tc>
                <a:tc>
                  <a:txBody>
                    <a:bodyPr/>
                    <a:lstStyle/>
                    <a:p>
                      <a:r>
                        <a:rPr lang="en-US" sz="2400" dirty="0" smtClean="0"/>
                        <a:t>capacity</a:t>
                      </a:r>
                    </a:p>
                    <a:p>
                      <a:r>
                        <a:rPr lang="en-US" sz="2400" dirty="0" smtClean="0"/>
                        <a:t>quality</a:t>
                      </a:r>
                      <a:endParaRPr lang="en-US" sz="2400" dirty="0"/>
                    </a:p>
                  </a:txBody>
                  <a:tcPr/>
                </a:tc>
              </a:tr>
              <a:tr h="820194">
                <a:tc>
                  <a:txBody>
                    <a:bodyPr/>
                    <a:lstStyle/>
                    <a:p>
                      <a:r>
                        <a:rPr lang="en-US" sz="2400" dirty="0" smtClean="0"/>
                        <a:t>Circuits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packets</a:t>
                      </a:r>
                      <a:r>
                        <a:rPr lang="en-US" sz="2400" baseline="0" dirty="0" smtClean="0"/>
                        <a:t> (IP)</a:t>
                      </a:r>
                    </a:p>
                  </a:txBody>
                  <a:tcPr/>
                </a:tc>
                <a:tc>
                  <a:txBody>
                    <a:bodyPr/>
                    <a:lstStyle/>
                    <a:p>
                      <a:r>
                        <a:rPr lang="en-US" sz="2400" dirty="0" smtClean="0"/>
                        <a:t>flexibility</a:t>
                      </a:r>
                    </a:p>
                    <a:p>
                      <a:r>
                        <a:rPr lang="en-US" sz="2400" dirty="0" smtClean="0">
                          <a:solidFill>
                            <a:srgbClr val="FF0000"/>
                          </a:solidFill>
                        </a:rPr>
                        <a:t>cost</a:t>
                      </a:r>
                      <a:r>
                        <a:rPr lang="en-US" sz="2400" baseline="0" dirty="0" smtClean="0"/>
                        <a:t> per bit</a:t>
                      </a:r>
                      <a:endParaRPr lang="en-US" sz="2400" dirty="0" smtClean="0"/>
                    </a:p>
                  </a:txBody>
                  <a:tcPr/>
                </a:tc>
                <a:tc>
                  <a:txBody>
                    <a:bodyPr/>
                    <a:lstStyle/>
                    <a:p>
                      <a:r>
                        <a:rPr lang="en-US" sz="2400" dirty="0" smtClean="0"/>
                        <a:t>line</a:t>
                      </a:r>
                      <a:r>
                        <a:rPr lang="en-US" sz="2400" baseline="0" dirty="0" smtClean="0"/>
                        <a:t> power</a:t>
                      </a:r>
                      <a:endParaRPr lang="en-US" sz="2400" dirty="0" smtClean="0"/>
                    </a:p>
                  </a:txBody>
                  <a:tcPr/>
                </a:tc>
              </a:tr>
            </a:tbl>
          </a:graphicData>
        </a:graphic>
      </p:graphicFrame>
      <p:sp>
        <p:nvSpPr>
          <p:cNvPr id="3" name="Footer Placeholder 2"/>
          <p:cNvSpPr>
            <a:spLocks noGrp="1"/>
          </p:cNvSpPr>
          <p:nvPr>
            <p:ph type="ftr" sz="quarter" idx="11"/>
          </p:nvPr>
        </p:nvSpPr>
        <p:spPr/>
        <p:txBody>
          <a:bodyPr/>
          <a:lstStyle/>
          <a:p>
            <a:r>
              <a:rPr lang="en-US" smtClean="0"/>
              <a:t>Neustar May 2013</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5</a:t>
            </a:fld>
            <a:endParaRPr lang="en-US"/>
          </a:p>
        </p:txBody>
      </p:sp>
      <p:sp>
        <p:nvSpPr>
          <p:cNvPr id="6" name="Oval Callout 5"/>
          <p:cNvSpPr/>
          <p:nvPr/>
        </p:nvSpPr>
        <p:spPr>
          <a:xfrm>
            <a:off x="3345307" y="5615550"/>
            <a:ext cx="1270043" cy="722222"/>
          </a:xfrm>
          <a:prstGeom prst="wedgeEllipseCallout">
            <a:avLst>
              <a:gd name="adj1" fmla="val -64951"/>
              <a:gd name="adj2" fmla="val -793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VoIP, </a:t>
            </a:r>
            <a:r>
              <a:rPr lang="en-US" dirty="0" err="1" smtClean="0"/>
              <a:t>VoLTE</a:t>
            </a:r>
            <a:endParaRPr lang="en-US" dirty="0"/>
          </a:p>
        </p:txBody>
      </p:sp>
    </p:spTree>
    <p:extLst>
      <p:ext uri="{BB962C8B-B14F-4D97-AF65-F5344CB8AC3E}">
        <p14:creationId xmlns:p14="http://schemas.microsoft.com/office/powerpoint/2010/main" val="32137286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dirty="0" smtClean="0"/>
              <a:t>The Internet is not a series of (fixed-width) tubes</a:t>
            </a:r>
            <a:endParaRPr lang="en-US" dirty="0"/>
          </a:p>
        </p:txBody>
      </p:sp>
      <p:sp>
        <p:nvSpPr>
          <p:cNvPr id="53251" name="Rectangle 3"/>
          <p:cNvSpPr>
            <a:spLocks noGrp="1" noChangeArrowheads="1"/>
          </p:cNvSpPr>
          <p:nvPr>
            <p:ph type="body" idx="1"/>
          </p:nvPr>
        </p:nvSpPr>
        <p:spPr>
          <a:xfrm>
            <a:off x="457200" y="1600200"/>
            <a:ext cx="5664963" cy="4876800"/>
          </a:xfrm>
          <a:ln>
            <a:noFill/>
          </a:ln>
        </p:spPr>
        <p:txBody>
          <a:bodyPr/>
          <a:lstStyle/>
          <a:p>
            <a:pPr>
              <a:lnSpc>
                <a:spcPct val="90000"/>
              </a:lnSpc>
            </a:pPr>
            <a:r>
              <a:rPr lang="en-US" sz="2400" dirty="0"/>
              <a:t>Some </a:t>
            </a:r>
            <a:r>
              <a:rPr lang="en-US" sz="2400" dirty="0" smtClean="0"/>
              <a:t>cable </a:t>
            </a:r>
            <a:r>
              <a:rPr lang="en-US" sz="2400" dirty="0"/>
              <a:t>companies advertise burst speed</a:t>
            </a:r>
          </a:p>
          <a:p>
            <a:pPr lvl="1">
              <a:lnSpc>
                <a:spcPct val="90000"/>
              </a:lnSpc>
            </a:pPr>
            <a:r>
              <a:rPr lang="en-US" sz="2000" dirty="0"/>
              <a:t>Quota based technique providing temporary speed increase of &lt; 15 seconds</a:t>
            </a:r>
          </a:p>
          <a:p>
            <a:pPr lvl="2">
              <a:lnSpc>
                <a:spcPct val="90000"/>
              </a:lnSpc>
            </a:pPr>
            <a:r>
              <a:rPr lang="en-US" sz="1800" dirty="0"/>
              <a:t>Also affected by other household activity</a:t>
            </a:r>
          </a:p>
          <a:p>
            <a:pPr lvl="1">
              <a:lnSpc>
                <a:spcPct val="90000"/>
              </a:lnSpc>
            </a:pPr>
            <a:r>
              <a:rPr lang="en-US" sz="2000" dirty="0"/>
              <a:t>Can’t be applied generally to DSL where sync rate often limiting factor</a:t>
            </a:r>
          </a:p>
          <a:p>
            <a:pPr lvl="1">
              <a:lnSpc>
                <a:spcPct val="90000"/>
              </a:lnSpc>
            </a:pPr>
            <a:r>
              <a:rPr lang="en-US" sz="2000" dirty="0"/>
              <a:t>Marginal value to fiber where each subscriber has potentially available 37 Mb/s to 75 Mb/s provisioned </a:t>
            </a:r>
            <a:r>
              <a:rPr lang="en-US" sz="2000" dirty="0" smtClean="0"/>
              <a:t>bandwidth</a:t>
            </a:r>
          </a:p>
          <a:p>
            <a:pPr lvl="1">
              <a:lnSpc>
                <a:spcPct val="90000"/>
              </a:lnSpc>
            </a:pPr>
            <a:r>
              <a:rPr lang="en-US" dirty="0">
                <a:sym typeface="Wingdings"/>
              </a:rPr>
              <a:t> </a:t>
            </a:r>
            <a:r>
              <a:rPr lang="en-US" dirty="0">
                <a:solidFill>
                  <a:srgbClr val="FF0000"/>
                </a:solidFill>
                <a:sym typeface="Wingdings"/>
              </a:rPr>
              <a:t>Links are no longer constant-size bit </a:t>
            </a:r>
            <a:r>
              <a:rPr lang="en-US" dirty="0" smtClean="0">
                <a:solidFill>
                  <a:srgbClr val="FF0000"/>
                </a:solidFill>
                <a:sym typeface="Wingdings"/>
              </a:rPr>
              <a:t>pipes</a:t>
            </a:r>
            <a:endParaRPr lang="en-US" sz="2000" dirty="0">
              <a:solidFill>
                <a:srgbClr val="FF0000"/>
              </a:solidFill>
            </a:endParaRPr>
          </a:p>
          <a:p>
            <a:pPr>
              <a:lnSpc>
                <a:spcPct val="90000"/>
              </a:lnSpc>
            </a:pPr>
            <a:r>
              <a:rPr lang="en-US" dirty="0" smtClean="0"/>
              <a:t>M</a:t>
            </a:r>
            <a:r>
              <a:rPr lang="en-US" sz="2400" dirty="0" smtClean="0"/>
              <a:t>easured </a:t>
            </a:r>
            <a:r>
              <a:rPr lang="en-US" sz="2400" dirty="0"/>
              <a:t>both burst and sustained </a:t>
            </a:r>
            <a:r>
              <a:rPr lang="en-US" sz="2400" dirty="0" smtClean="0"/>
              <a:t>speed</a:t>
            </a:r>
          </a:p>
        </p:txBody>
      </p:sp>
      <p:sp>
        <p:nvSpPr>
          <p:cNvPr id="2" name="Slide Number Placeholder 1"/>
          <p:cNvSpPr>
            <a:spLocks noGrp="1"/>
          </p:cNvSpPr>
          <p:nvPr>
            <p:ph type="sldNum" sz="quarter" idx="12"/>
          </p:nvPr>
        </p:nvSpPr>
        <p:spPr/>
        <p:txBody>
          <a:bodyPr/>
          <a:lstStyle/>
          <a:p>
            <a:fld id="{DF254045-52FE-7D47-AF98-35D41A24E31C}" type="slidenum">
              <a:rPr lang="en-US" smtClean="0"/>
              <a:t>50</a:t>
            </a:fld>
            <a:endParaRPr lang="en-US"/>
          </a:p>
        </p:txBody>
      </p:sp>
      <p:pic>
        <p:nvPicPr>
          <p:cNvPr id="3" name="Picture 2"/>
          <p:cNvPicPr>
            <a:picLocks noChangeAspect="1"/>
          </p:cNvPicPr>
          <p:nvPr/>
        </p:nvPicPr>
        <p:blipFill>
          <a:blip r:embed="rId3"/>
          <a:stretch>
            <a:fillRect/>
          </a:stretch>
        </p:blipFill>
        <p:spPr>
          <a:xfrm>
            <a:off x="6400651" y="1524000"/>
            <a:ext cx="2438697" cy="1548379"/>
          </a:xfrm>
          <a:prstGeom prst="rect">
            <a:avLst/>
          </a:prstGeom>
        </p:spPr>
      </p:pic>
      <p:sp>
        <p:nvSpPr>
          <p:cNvPr id="4" name="Footer Placeholder 3"/>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7865438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Three simultaneous </a:t>
            </a:r>
            <a:r>
              <a:rPr lang="en-US" dirty="0"/>
              <a:t>t</a:t>
            </a:r>
            <a:r>
              <a:rPr lang="en-US" dirty="0" smtClean="0"/>
              <a:t>echnology transitions:</a:t>
            </a:r>
          </a:p>
          <a:p>
            <a:pPr lvl="1"/>
            <a:r>
              <a:rPr lang="en-US" dirty="0" smtClean="0"/>
              <a:t>copper </a:t>
            </a:r>
            <a:r>
              <a:rPr lang="en-US" dirty="0" smtClean="0">
                <a:sym typeface="Wingdings"/>
              </a:rPr>
              <a:t> fiber, wired  wireless, circuit  packet</a:t>
            </a:r>
            <a:endParaRPr lang="en-US" dirty="0" smtClean="0"/>
          </a:p>
          <a:p>
            <a:r>
              <a:rPr lang="en-US" dirty="0" smtClean="0"/>
              <a:t>But no cut-over date</a:t>
            </a:r>
          </a:p>
          <a:p>
            <a:r>
              <a:rPr lang="en-US" dirty="0" smtClean="0"/>
              <a:t>Need to “grow up” quickly</a:t>
            </a:r>
          </a:p>
          <a:p>
            <a:pPr lvl="1"/>
            <a:r>
              <a:rPr lang="en-US" dirty="0" smtClean="0"/>
              <a:t>no more second network for reporting &amp; fixing things</a:t>
            </a:r>
          </a:p>
          <a:p>
            <a:pPr lvl="1"/>
            <a:r>
              <a:rPr lang="en-US" dirty="0" smtClean="0"/>
              <a:t>universal service </a:t>
            </a:r>
            <a:r>
              <a:rPr lang="en-US" dirty="0" smtClean="0">
                <a:sym typeface="Wingdings"/>
              </a:rPr>
              <a:t></a:t>
            </a:r>
            <a:r>
              <a:rPr lang="en-US" dirty="0" smtClean="0"/>
              <a:t> Internet access for everyone</a:t>
            </a:r>
          </a:p>
          <a:p>
            <a:pPr lvl="1"/>
            <a:r>
              <a:rPr lang="en-US" dirty="0" smtClean="0"/>
              <a:t>single network </a:t>
            </a:r>
            <a:r>
              <a:rPr lang="en-US" dirty="0" smtClean="0">
                <a:sym typeface="Wingdings"/>
              </a:rPr>
              <a:t> suitable for demanding services</a:t>
            </a:r>
          </a:p>
          <a:p>
            <a:pPr lvl="1"/>
            <a:r>
              <a:rPr lang="en-US" dirty="0" smtClean="0">
                <a:sym typeface="Wingdings"/>
              </a:rPr>
              <a:t>life-and-safety network</a:t>
            </a:r>
          </a:p>
          <a:p>
            <a:pPr lvl="1"/>
            <a:r>
              <a:rPr lang="en-US" dirty="0" smtClean="0">
                <a:sym typeface="Wingdings"/>
              </a:rPr>
              <a:t>measure all aspects of performance</a:t>
            </a:r>
            <a:endParaRPr lang="en-US" dirty="0" smtClean="0"/>
          </a:p>
          <a:p>
            <a:pPr lvl="1"/>
            <a:endParaRPr lang="en-US" dirty="0" smtClean="0"/>
          </a:p>
          <a:p>
            <a:endParaRPr lang="en-US" dirty="0" smtClean="0"/>
          </a:p>
          <a:p>
            <a:endParaRPr lang="en-US" dirty="0" smtClean="0"/>
          </a:p>
          <a:p>
            <a:pPr lvl="1"/>
            <a:endParaRPr lang="en-US" dirty="0"/>
          </a:p>
        </p:txBody>
      </p:sp>
      <p:sp>
        <p:nvSpPr>
          <p:cNvPr id="4" name="Title 3"/>
          <p:cNvSpPr>
            <a:spLocks noGrp="1"/>
          </p:cNvSpPr>
          <p:nvPr>
            <p:ph type="title"/>
          </p:nvPr>
        </p:nvSpPr>
        <p:spPr/>
        <p:txBody>
          <a:bodyPr/>
          <a:lstStyle/>
          <a:p>
            <a:r>
              <a:rPr lang="en-US" dirty="0" smtClean="0"/>
              <a:t>Conclusion</a:t>
            </a:r>
            <a:endParaRPr lang="en-US" dirty="0"/>
          </a:p>
        </p:txBody>
      </p:sp>
      <p:sp>
        <p:nvSpPr>
          <p:cNvPr id="5" name="Footer Placeholder 4"/>
          <p:cNvSpPr>
            <a:spLocks noGrp="1"/>
          </p:cNvSpPr>
          <p:nvPr>
            <p:ph type="ftr" sz="quarter" idx="11"/>
          </p:nvPr>
        </p:nvSpPr>
        <p:spPr/>
        <p:txBody>
          <a:bodyPr/>
          <a:lstStyle/>
          <a:p>
            <a:r>
              <a:rPr lang="en-US" smtClean="0"/>
              <a:t>Neustar May 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51</a:t>
            </a:fld>
            <a:endParaRPr lang="en-US"/>
          </a:p>
        </p:txBody>
      </p:sp>
    </p:spTree>
    <p:extLst>
      <p:ext uri="{BB962C8B-B14F-4D97-AF65-F5344CB8AC3E}">
        <p14:creationId xmlns:p14="http://schemas.microsoft.com/office/powerpoint/2010/main" val="20353595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Neustar May 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6</a:t>
            </a:fld>
            <a:endParaRPr lang="en-US"/>
          </a:p>
        </p:txBody>
      </p:sp>
      <p:sp>
        <p:nvSpPr>
          <p:cNvPr id="5" name="Title 4"/>
          <p:cNvSpPr>
            <a:spLocks noGrp="1"/>
          </p:cNvSpPr>
          <p:nvPr>
            <p:ph type="title"/>
          </p:nvPr>
        </p:nvSpPr>
        <p:spPr/>
        <p:txBody>
          <a:bodyPr/>
          <a:lstStyle/>
          <a:p>
            <a:r>
              <a:rPr lang="en-US" dirty="0" smtClean="0"/>
              <a:t>When?</a:t>
            </a:r>
            <a:endParaRPr lang="en-US" dirty="0"/>
          </a:p>
        </p:txBody>
      </p:sp>
      <p:sp>
        <p:nvSpPr>
          <p:cNvPr id="9" name="Rounded Rectangle 8"/>
          <p:cNvSpPr/>
          <p:nvPr/>
        </p:nvSpPr>
        <p:spPr>
          <a:xfrm>
            <a:off x="1817905" y="2017241"/>
            <a:ext cx="5142430" cy="659963"/>
          </a:xfrm>
          <a:prstGeom prst="roundRect">
            <a:avLst/>
          </a:prstGeom>
          <a:gradFill flip="none" rotWithShape="1">
            <a:gsLst>
              <a:gs pos="0">
                <a:schemeClr val="bg2">
                  <a:lumMod val="75000"/>
                </a:schemeClr>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253705" y="2191571"/>
            <a:ext cx="647571" cy="369332"/>
          </a:xfrm>
          <a:prstGeom prst="rect">
            <a:avLst/>
          </a:prstGeom>
          <a:noFill/>
        </p:spPr>
        <p:txBody>
          <a:bodyPr wrap="none" rtlCol="0">
            <a:spAutoFit/>
          </a:bodyPr>
          <a:lstStyle/>
          <a:p>
            <a:r>
              <a:rPr lang="en-US" dirty="0" smtClean="0"/>
              <a:t>TDM</a:t>
            </a:r>
            <a:endParaRPr lang="en-US" dirty="0"/>
          </a:p>
        </p:txBody>
      </p:sp>
      <p:sp>
        <p:nvSpPr>
          <p:cNvPr id="11" name="TextBox 10"/>
          <p:cNvSpPr txBox="1"/>
          <p:nvPr/>
        </p:nvSpPr>
        <p:spPr>
          <a:xfrm>
            <a:off x="457200" y="2017241"/>
            <a:ext cx="1120394" cy="646331"/>
          </a:xfrm>
          <a:prstGeom prst="rect">
            <a:avLst/>
          </a:prstGeom>
          <a:noFill/>
        </p:spPr>
        <p:txBody>
          <a:bodyPr wrap="none" rtlCol="0">
            <a:spAutoFit/>
          </a:bodyPr>
          <a:lstStyle/>
          <a:p>
            <a:r>
              <a:rPr lang="en-US" dirty="0" smtClean="0"/>
              <a:t>switching</a:t>
            </a:r>
          </a:p>
          <a:p>
            <a:r>
              <a:rPr lang="en-US" dirty="0" smtClean="0"/>
              <a:t>(core)</a:t>
            </a:r>
            <a:endParaRPr lang="en-US" dirty="0"/>
          </a:p>
        </p:txBody>
      </p:sp>
      <p:sp>
        <p:nvSpPr>
          <p:cNvPr id="2" name="TextBox 1"/>
          <p:cNvSpPr txBox="1"/>
          <p:nvPr/>
        </p:nvSpPr>
        <p:spPr>
          <a:xfrm>
            <a:off x="6137792" y="2191571"/>
            <a:ext cx="626155" cy="369332"/>
          </a:xfrm>
          <a:prstGeom prst="rect">
            <a:avLst/>
          </a:prstGeom>
          <a:noFill/>
        </p:spPr>
        <p:txBody>
          <a:bodyPr wrap="none" rtlCol="0">
            <a:spAutoFit/>
          </a:bodyPr>
          <a:lstStyle/>
          <a:p>
            <a:r>
              <a:rPr lang="en-US" dirty="0" smtClean="0"/>
              <a:t>VoIP</a:t>
            </a:r>
            <a:endParaRPr lang="en-US" dirty="0"/>
          </a:p>
        </p:txBody>
      </p:sp>
      <p:sp>
        <p:nvSpPr>
          <p:cNvPr id="6" name="TextBox 5"/>
          <p:cNvSpPr txBox="1"/>
          <p:nvPr/>
        </p:nvSpPr>
        <p:spPr>
          <a:xfrm>
            <a:off x="613128" y="4014795"/>
            <a:ext cx="818328" cy="369332"/>
          </a:xfrm>
          <a:prstGeom prst="rect">
            <a:avLst/>
          </a:prstGeom>
          <a:noFill/>
        </p:spPr>
        <p:txBody>
          <a:bodyPr wrap="none" rtlCol="0">
            <a:spAutoFit/>
          </a:bodyPr>
          <a:lstStyle/>
          <a:p>
            <a:r>
              <a:rPr lang="en-US" dirty="0" smtClean="0"/>
              <a:t>access</a:t>
            </a:r>
            <a:endParaRPr lang="en-US" dirty="0"/>
          </a:p>
        </p:txBody>
      </p:sp>
      <p:sp>
        <p:nvSpPr>
          <p:cNvPr id="7" name="Right Arrow 6"/>
          <p:cNvSpPr/>
          <p:nvPr/>
        </p:nvSpPr>
        <p:spPr>
          <a:xfrm rot="564733">
            <a:off x="2435975" y="3640707"/>
            <a:ext cx="3196107" cy="5401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857506">
            <a:off x="2370518" y="4343391"/>
            <a:ext cx="3172413" cy="47742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1624523" y="3100836"/>
            <a:ext cx="1577594" cy="1051072"/>
          </a:xfrm>
          <a:prstGeom prst="rect">
            <a:avLst/>
          </a:prstGeom>
        </p:spPr>
      </p:pic>
      <p:pic>
        <p:nvPicPr>
          <p:cNvPr id="16" name="Picture 15"/>
          <p:cNvPicPr>
            <a:picLocks noChangeAspect="1"/>
          </p:cNvPicPr>
          <p:nvPr/>
        </p:nvPicPr>
        <p:blipFill>
          <a:blip r:embed="rId3"/>
          <a:stretch>
            <a:fillRect/>
          </a:stretch>
        </p:blipFill>
        <p:spPr>
          <a:xfrm>
            <a:off x="1817905" y="4384128"/>
            <a:ext cx="863759" cy="1151678"/>
          </a:xfrm>
          <a:prstGeom prst="rect">
            <a:avLst/>
          </a:prstGeom>
        </p:spPr>
      </p:pic>
      <p:pic>
        <p:nvPicPr>
          <p:cNvPr id="17" name="Picture 16"/>
          <p:cNvPicPr>
            <a:picLocks noChangeAspect="1"/>
          </p:cNvPicPr>
          <p:nvPr/>
        </p:nvPicPr>
        <p:blipFill>
          <a:blip r:embed="rId4"/>
          <a:stretch>
            <a:fillRect/>
          </a:stretch>
        </p:blipFill>
        <p:spPr>
          <a:xfrm>
            <a:off x="5970197" y="2262274"/>
            <a:ext cx="1587500" cy="2413000"/>
          </a:xfrm>
          <a:prstGeom prst="rect">
            <a:avLst/>
          </a:prstGeom>
        </p:spPr>
      </p:pic>
      <p:sp>
        <p:nvSpPr>
          <p:cNvPr id="18" name="TextBox 17"/>
          <p:cNvSpPr txBox="1"/>
          <p:nvPr/>
        </p:nvSpPr>
        <p:spPr>
          <a:xfrm>
            <a:off x="6246217" y="3567669"/>
            <a:ext cx="987846" cy="369332"/>
          </a:xfrm>
          <a:prstGeom prst="rect">
            <a:avLst/>
          </a:prstGeom>
          <a:noFill/>
        </p:spPr>
        <p:txBody>
          <a:bodyPr wrap="none" rtlCol="0">
            <a:spAutoFit/>
          </a:bodyPr>
          <a:lstStyle/>
          <a:p>
            <a:r>
              <a:rPr lang="en-US" dirty="0" smtClean="0">
                <a:solidFill>
                  <a:schemeClr val="bg1">
                    <a:lumMod val="85000"/>
                  </a:schemeClr>
                </a:solidFill>
              </a:rPr>
              <a:t>fixed 4G</a:t>
            </a:r>
            <a:endParaRPr lang="en-US" dirty="0">
              <a:solidFill>
                <a:schemeClr val="bg1">
                  <a:lumMod val="85000"/>
                </a:schemeClr>
              </a:solidFill>
            </a:endParaRPr>
          </a:p>
        </p:txBody>
      </p:sp>
      <p:sp>
        <p:nvSpPr>
          <p:cNvPr id="19" name="TextBox 18"/>
          <p:cNvSpPr txBox="1"/>
          <p:nvPr/>
        </p:nvSpPr>
        <p:spPr>
          <a:xfrm>
            <a:off x="1512435" y="1479649"/>
            <a:ext cx="610939" cy="369332"/>
          </a:xfrm>
          <a:prstGeom prst="rect">
            <a:avLst/>
          </a:prstGeom>
          <a:noFill/>
        </p:spPr>
        <p:txBody>
          <a:bodyPr wrap="none" rtlCol="0">
            <a:spAutoFit/>
          </a:bodyPr>
          <a:lstStyle/>
          <a:p>
            <a:r>
              <a:rPr lang="en-US" dirty="0" smtClean="0"/>
              <a:t>2013</a:t>
            </a:r>
            <a:endParaRPr lang="en-US" dirty="0"/>
          </a:p>
        </p:txBody>
      </p:sp>
      <p:pic>
        <p:nvPicPr>
          <p:cNvPr id="21" name="Picture 20"/>
          <p:cNvPicPr>
            <a:picLocks noChangeAspect="1"/>
          </p:cNvPicPr>
          <p:nvPr/>
        </p:nvPicPr>
        <p:blipFill>
          <a:blip r:embed="rId5"/>
          <a:stretch>
            <a:fillRect/>
          </a:stretch>
        </p:blipFill>
        <p:spPr>
          <a:xfrm>
            <a:off x="4650220" y="1178388"/>
            <a:ext cx="907016" cy="1083885"/>
          </a:xfrm>
          <a:prstGeom prst="rect">
            <a:avLst/>
          </a:prstGeom>
        </p:spPr>
      </p:pic>
      <p:pic>
        <p:nvPicPr>
          <p:cNvPr id="22" name="Picture 21"/>
          <p:cNvPicPr>
            <a:picLocks noChangeAspect="1"/>
          </p:cNvPicPr>
          <p:nvPr/>
        </p:nvPicPr>
        <p:blipFill>
          <a:blip r:embed="rId6"/>
          <a:stretch>
            <a:fillRect/>
          </a:stretch>
        </p:blipFill>
        <p:spPr>
          <a:xfrm>
            <a:off x="5751693" y="4151908"/>
            <a:ext cx="1673529" cy="976225"/>
          </a:xfrm>
          <a:prstGeom prst="rect">
            <a:avLst/>
          </a:prstGeom>
        </p:spPr>
      </p:pic>
      <p:sp>
        <p:nvSpPr>
          <p:cNvPr id="23" name="TextBox 22"/>
          <p:cNvSpPr txBox="1"/>
          <p:nvPr/>
        </p:nvSpPr>
        <p:spPr>
          <a:xfrm>
            <a:off x="6362044" y="809056"/>
            <a:ext cx="259330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 single transition date!</a:t>
            </a:r>
            <a:endParaRPr lang="en-US" dirty="0"/>
          </a:p>
        </p:txBody>
      </p:sp>
      <p:sp>
        <p:nvSpPr>
          <p:cNvPr id="24" name="TextBox 23"/>
          <p:cNvSpPr txBox="1"/>
          <p:nvPr/>
        </p:nvSpPr>
        <p:spPr>
          <a:xfrm>
            <a:off x="326906" y="5918556"/>
            <a:ext cx="1250688" cy="369332"/>
          </a:xfrm>
          <a:prstGeom prst="rect">
            <a:avLst/>
          </a:prstGeom>
          <a:noFill/>
        </p:spPr>
        <p:txBody>
          <a:bodyPr wrap="none" rtlCol="0">
            <a:spAutoFit/>
          </a:bodyPr>
          <a:lstStyle/>
          <a:p>
            <a:r>
              <a:rPr lang="en-US" dirty="0" smtClean="0"/>
              <a:t>numbering</a:t>
            </a:r>
            <a:endParaRPr lang="en-US" dirty="0"/>
          </a:p>
        </p:txBody>
      </p:sp>
      <p:pic>
        <p:nvPicPr>
          <p:cNvPr id="25" name="Picture 24"/>
          <p:cNvPicPr>
            <a:picLocks noChangeAspect="1"/>
          </p:cNvPicPr>
          <p:nvPr/>
        </p:nvPicPr>
        <p:blipFill>
          <a:blip r:embed="rId7"/>
          <a:stretch>
            <a:fillRect/>
          </a:stretch>
        </p:blipFill>
        <p:spPr>
          <a:xfrm>
            <a:off x="1871730" y="5371012"/>
            <a:ext cx="1148676" cy="1347883"/>
          </a:xfrm>
          <a:prstGeom prst="rect">
            <a:avLst/>
          </a:prstGeom>
        </p:spPr>
      </p:pic>
      <p:sp>
        <p:nvSpPr>
          <p:cNvPr id="26" name="TextBox 25"/>
          <p:cNvSpPr txBox="1"/>
          <p:nvPr/>
        </p:nvSpPr>
        <p:spPr>
          <a:xfrm>
            <a:off x="3020406" y="5565483"/>
            <a:ext cx="694120" cy="369332"/>
          </a:xfrm>
          <a:prstGeom prst="rect">
            <a:avLst/>
          </a:prstGeom>
          <a:noFill/>
        </p:spPr>
        <p:txBody>
          <a:bodyPr wrap="none" rtlCol="0">
            <a:spAutoFit/>
          </a:bodyPr>
          <a:lstStyle/>
          <a:p>
            <a:r>
              <a:rPr lang="en-US" dirty="0" smtClean="0"/>
              <a:t>E.164</a:t>
            </a:r>
            <a:endParaRPr lang="en-US" dirty="0"/>
          </a:p>
        </p:txBody>
      </p:sp>
      <p:sp>
        <p:nvSpPr>
          <p:cNvPr id="33" name="Freeform 32"/>
          <p:cNvSpPr/>
          <p:nvPr/>
        </p:nvSpPr>
        <p:spPr>
          <a:xfrm>
            <a:off x="3714526" y="5508279"/>
            <a:ext cx="2873932" cy="410277"/>
          </a:xfrm>
          <a:custGeom>
            <a:avLst/>
            <a:gdLst>
              <a:gd name="connsiteX0" fmla="*/ 12573 w 1307633"/>
              <a:gd name="connsiteY0" fmla="*/ 0 h 880239"/>
              <a:gd name="connsiteX1" fmla="*/ 0 w 1307633"/>
              <a:gd name="connsiteY1" fmla="*/ 880239 h 880239"/>
              <a:gd name="connsiteX2" fmla="*/ 1307633 w 1307633"/>
              <a:gd name="connsiteY2" fmla="*/ 377245 h 880239"/>
              <a:gd name="connsiteX3" fmla="*/ 12573 w 1307633"/>
              <a:gd name="connsiteY3" fmla="*/ 0 h 880239"/>
            </a:gdLst>
            <a:ahLst/>
            <a:cxnLst>
              <a:cxn ang="0">
                <a:pos x="connsiteX0" y="connsiteY0"/>
              </a:cxn>
              <a:cxn ang="0">
                <a:pos x="connsiteX1" y="connsiteY1"/>
              </a:cxn>
              <a:cxn ang="0">
                <a:pos x="connsiteX2" y="connsiteY2"/>
              </a:cxn>
              <a:cxn ang="0">
                <a:pos x="connsiteX3" y="connsiteY3"/>
              </a:cxn>
            </a:cxnLst>
            <a:rect l="l" t="t" r="r" b="b"/>
            <a:pathLst>
              <a:path w="1307633" h="880239">
                <a:moveTo>
                  <a:pt x="12573" y="0"/>
                </a:moveTo>
                <a:lnTo>
                  <a:pt x="0" y="880239"/>
                </a:lnTo>
                <a:lnTo>
                  <a:pt x="1307633" y="377245"/>
                </a:lnTo>
                <a:lnTo>
                  <a:pt x="12573"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27842" y="5935286"/>
            <a:ext cx="1526492" cy="369332"/>
          </a:xfrm>
          <a:prstGeom prst="rect">
            <a:avLst/>
          </a:prstGeom>
          <a:noFill/>
        </p:spPr>
        <p:txBody>
          <a:bodyPr wrap="none" rtlCol="0">
            <a:spAutoFit/>
          </a:bodyPr>
          <a:lstStyle/>
          <a:p>
            <a:r>
              <a:rPr lang="en-US" dirty="0" smtClean="0"/>
              <a:t>human-visible</a:t>
            </a:r>
            <a:endParaRPr lang="en-US" dirty="0"/>
          </a:p>
        </p:txBody>
      </p:sp>
      <p:sp>
        <p:nvSpPr>
          <p:cNvPr id="35" name="TextBox 34"/>
          <p:cNvSpPr txBox="1"/>
          <p:nvPr/>
        </p:nvSpPr>
        <p:spPr>
          <a:xfrm>
            <a:off x="6335227" y="5838679"/>
            <a:ext cx="857439" cy="369332"/>
          </a:xfrm>
          <a:prstGeom prst="rect">
            <a:avLst/>
          </a:prstGeom>
          <a:noFill/>
        </p:spPr>
        <p:txBody>
          <a:bodyPr wrap="none" rtlCol="0">
            <a:spAutoFit/>
          </a:bodyPr>
          <a:lstStyle/>
          <a:p>
            <a:r>
              <a:rPr lang="en-US" dirty="0" smtClean="0"/>
              <a:t>hidden</a:t>
            </a:r>
            <a:endParaRPr lang="en-US" dirty="0"/>
          </a:p>
        </p:txBody>
      </p:sp>
      <p:pic>
        <p:nvPicPr>
          <p:cNvPr id="36" name="Picture 35"/>
          <p:cNvPicPr>
            <a:picLocks noChangeAspect="1"/>
          </p:cNvPicPr>
          <p:nvPr/>
        </p:nvPicPr>
        <p:blipFill>
          <a:blip r:embed="rId8"/>
          <a:stretch>
            <a:fillRect/>
          </a:stretch>
        </p:blipFill>
        <p:spPr>
          <a:xfrm>
            <a:off x="7458934" y="3100836"/>
            <a:ext cx="1574192" cy="1180644"/>
          </a:xfrm>
          <a:prstGeom prst="rect">
            <a:avLst/>
          </a:prstGeom>
        </p:spPr>
      </p:pic>
      <p:pic>
        <p:nvPicPr>
          <p:cNvPr id="37" name="Picture 36"/>
          <p:cNvPicPr>
            <a:picLocks noChangeAspect="1"/>
          </p:cNvPicPr>
          <p:nvPr/>
        </p:nvPicPr>
        <p:blipFill>
          <a:blip r:embed="rId9"/>
          <a:stretch>
            <a:fillRect/>
          </a:stretch>
        </p:blipFill>
        <p:spPr>
          <a:xfrm>
            <a:off x="6762020" y="4490533"/>
            <a:ext cx="2271106" cy="880479"/>
          </a:xfrm>
          <a:prstGeom prst="rect">
            <a:avLst/>
          </a:prstGeom>
        </p:spPr>
      </p:pic>
      <p:sp>
        <p:nvSpPr>
          <p:cNvPr id="38" name="TextBox 37"/>
          <p:cNvSpPr txBox="1"/>
          <p:nvPr/>
        </p:nvSpPr>
        <p:spPr>
          <a:xfrm>
            <a:off x="2901276" y="3100836"/>
            <a:ext cx="329538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“wireless network is 99% wired”</a:t>
            </a:r>
            <a:endParaRPr lang="en-US" dirty="0"/>
          </a:p>
        </p:txBody>
      </p:sp>
    </p:spTree>
    <p:extLst>
      <p:ext uri="{BB962C8B-B14F-4D97-AF65-F5344CB8AC3E}">
        <p14:creationId xmlns:p14="http://schemas.microsoft.com/office/powerpoint/2010/main" val="29123146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smtClean="0"/>
              <a:t>User behavior changes</a:t>
            </a:r>
          </a:p>
          <a:p>
            <a:pPr lvl="1"/>
            <a:r>
              <a:rPr lang="en-US" dirty="0" smtClean="0"/>
              <a:t>more text, less voice</a:t>
            </a:r>
          </a:p>
          <a:p>
            <a:pPr lvl="1"/>
            <a:r>
              <a:rPr lang="en-US" dirty="0" smtClean="0"/>
              <a:t>video conferencing for personal</a:t>
            </a:r>
            <a:r>
              <a:rPr lang="en-US" dirty="0"/>
              <a:t> </a:t>
            </a:r>
            <a:r>
              <a:rPr lang="en-US" dirty="0" smtClean="0"/>
              <a:t>&amp; business use (</a:t>
            </a:r>
            <a:r>
              <a:rPr lang="en-US" dirty="0" err="1" smtClean="0"/>
              <a:t>telepresence</a:t>
            </a:r>
            <a:r>
              <a:rPr lang="en-US" dirty="0" smtClean="0"/>
              <a:t>)</a:t>
            </a:r>
          </a:p>
          <a:p>
            <a:pPr lvl="1"/>
            <a:r>
              <a:rPr lang="en-US" dirty="0" smtClean="0"/>
              <a:t>landline </a:t>
            </a:r>
            <a:r>
              <a:rPr lang="en-US" dirty="0" smtClean="0">
                <a:sym typeface="Wingdings"/>
              </a:rPr>
              <a:t> mobile</a:t>
            </a:r>
            <a:endParaRPr lang="en-US" dirty="0" smtClean="0"/>
          </a:p>
          <a:p>
            <a:pPr lvl="1"/>
            <a:r>
              <a:rPr lang="en-US" dirty="0" smtClean="0"/>
              <a:t>OTT VoIP (for international calls)</a:t>
            </a:r>
          </a:p>
          <a:p>
            <a:r>
              <a:rPr lang="en-US" dirty="0" smtClean="0"/>
              <a:t>Core network technology changes</a:t>
            </a:r>
          </a:p>
          <a:p>
            <a:pPr lvl="1"/>
            <a:r>
              <a:rPr lang="en-US" dirty="0" smtClean="0"/>
              <a:t>IMS</a:t>
            </a:r>
          </a:p>
          <a:p>
            <a:pPr lvl="1"/>
            <a:r>
              <a:rPr lang="en-US" dirty="0" smtClean="0"/>
              <a:t>SIP </a:t>
            </a:r>
            <a:r>
              <a:rPr lang="en-US" dirty="0" err="1" smtClean="0"/>
              <a:t>trunking</a:t>
            </a:r>
            <a:endParaRPr lang="en-US" dirty="0" smtClean="0"/>
          </a:p>
          <a:p>
            <a:r>
              <a:rPr lang="en-US" dirty="0" smtClean="0"/>
              <a:t>Access and end system changes</a:t>
            </a:r>
          </a:p>
          <a:p>
            <a:pPr lvl="1"/>
            <a:r>
              <a:rPr lang="en-US" dirty="0" smtClean="0"/>
              <a:t>large PBX all VoIP</a:t>
            </a:r>
          </a:p>
          <a:p>
            <a:pPr lvl="1"/>
            <a:r>
              <a:rPr lang="en-US" dirty="0" smtClean="0"/>
              <a:t>voice as app</a:t>
            </a:r>
          </a:p>
          <a:p>
            <a:pPr lvl="1"/>
            <a:r>
              <a:rPr lang="en-US" dirty="0" err="1" smtClean="0"/>
              <a:t>WebRTC</a:t>
            </a:r>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7</a:t>
            </a:fld>
            <a:endParaRPr lang="en-US"/>
          </a:p>
        </p:txBody>
      </p:sp>
      <p:sp>
        <p:nvSpPr>
          <p:cNvPr id="4" name="Title 3"/>
          <p:cNvSpPr>
            <a:spLocks noGrp="1"/>
          </p:cNvSpPr>
          <p:nvPr>
            <p:ph type="title"/>
          </p:nvPr>
        </p:nvSpPr>
        <p:spPr/>
        <p:txBody>
          <a:bodyPr/>
          <a:lstStyle/>
          <a:p>
            <a:r>
              <a:rPr lang="en-US" dirty="0" smtClean="0"/>
              <a:t>The transition of the PSTN</a:t>
            </a:r>
            <a:endParaRPr lang="en-US" dirty="0"/>
          </a:p>
        </p:txBody>
      </p:sp>
      <p:sp>
        <p:nvSpPr>
          <p:cNvPr id="2" name="Footer Placeholder 1"/>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666268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215203" y="6250163"/>
            <a:ext cx="1161826" cy="365125"/>
          </a:xfrm>
        </p:spPr>
        <p:txBody>
          <a:bodyPr/>
          <a:lstStyle/>
          <a:p>
            <a:fld id="{75C3118D-CD60-C448-AB88-7EFEB60ADC5A}" type="slidenum">
              <a:rPr lang="en-US" smtClean="0"/>
              <a:t>8</a:t>
            </a:fld>
            <a:endParaRPr lang="en-US" dirty="0"/>
          </a:p>
        </p:txBody>
      </p:sp>
      <p:sp>
        <p:nvSpPr>
          <p:cNvPr id="4" name="Title 3"/>
          <p:cNvSpPr>
            <a:spLocks noGrp="1"/>
          </p:cNvSpPr>
          <p:nvPr>
            <p:ph type="title"/>
          </p:nvPr>
        </p:nvSpPr>
        <p:spPr/>
        <p:txBody>
          <a:bodyPr/>
          <a:lstStyle/>
          <a:p>
            <a:r>
              <a:rPr lang="en-US" dirty="0" smtClean="0"/>
              <a:t>Available access speeds</a:t>
            </a:r>
            <a:endParaRPr lang="en-US" dirty="0"/>
          </a:p>
        </p:txBody>
      </p:sp>
      <p:cxnSp>
        <p:nvCxnSpPr>
          <p:cNvPr id="6" name="Elbow Connector 5"/>
          <p:cNvCxnSpPr/>
          <p:nvPr/>
        </p:nvCxnSpPr>
        <p:spPr>
          <a:xfrm>
            <a:off x="1639692" y="2290338"/>
            <a:ext cx="6328459" cy="3331400"/>
          </a:xfrm>
          <a:prstGeom prst="bentConnector3">
            <a:avLst>
              <a:gd name="adj1" fmla="val 329"/>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64233" y="28800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78328" y="3450753"/>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92423" y="4006564"/>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11649" y="53692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65291" y="562173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53094" y="562472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69712" y="562771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210578" y="5615767"/>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703631" y="5615767"/>
            <a:ext cx="0" cy="19038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97741" y="2709725"/>
            <a:ext cx="1169085" cy="369332"/>
          </a:xfrm>
          <a:prstGeom prst="rect">
            <a:avLst/>
          </a:prstGeom>
          <a:noFill/>
        </p:spPr>
        <p:txBody>
          <a:bodyPr wrap="none" rtlCol="0">
            <a:spAutoFit/>
          </a:bodyPr>
          <a:lstStyle/>
          <a:p>
            <a:r>
              <a:rPr lang="en-US" dirty="0" smtClean="0"/>
              <a:t>100 Mb/s+</a:t>
            </a:r>
            <a:endParaRPr lang="en-US" dirty="0"/>
          </a:p>
        </p:txBody>
      </p:sp>
      <p:sp>
        <p:nvSpPr>
          <p:cNvPr id="36" name="TextBox 35"/>
          <p:cNvSpPr txBox="1"/>
          <p:nvPr/>
        </p:nvSpPr>
        <p:spPr>
          <a:xfrm>
            <a:off x="515048" y="3221264"/>
            <a:ext cx="951778" cy="369332"/>
          </a:xfrm>
          <a:prstGeom prst="rect">
            <a:avLst/>
          </a:prstGeom>
          <a:noFill/>
        </p:spPr>
        <p:txBody>
          <a:bodyPr wrap="none" rtlCol="0">
            <a:spAutoFit/>
          </a:bodyPr>
          <a:lstStyle/>
          <a:p>
            <a:r>
              <a:rPr lang="en-US" dirty="0"/>
              <a:t>2</a:t>
            </a:r>
            <a:r>
              <a:rPr lang="en-US" dirty="0" smtClean="0"/>
              <a:t>0 Mb/s</a:t>
            </a:r>
            <a:endParaRPr lang="en-US" dirty="0"/>
          </a:p>
        </p:txBody>
      </p:sp>
      <p:sp>
        <p:nvSpPr>
          <p:cNvPr id="37" name="TextBox 36"/>
          <p:cNvSpPr txBox="1"/>
          <p:nvPr/>
        </p:nvSpPr>
        <p:spPr>
          <a:xfrm>
            <a:off x="635085" y="3777075"/>
            <a:ext cx="831741" cy="369332"/>
          </a:xfrm>
          <a:prstGeom prst="rect">
            <a:avLst/>
          </a:prstGeom>
          <a:noFill/>
        </p:spPr>
        <p:txBody>
          <a:bodyPr wrap="none" rtlCol="0">
            <a:spAutoFit/>
          </a:bodyPr>
          <a:lstStyle/>
          <a:p>
            <a:r>
              <a:rPr lang="en-US" dirty="0" smtClean="0"/>
              <a:t>5 Mb/s</a:t>
            </a:r>
            <a:endParaRPr lang="en-US" dirty="0"/>
          </a:p>
        </p:txBody>
      </p:sp>
      <p:sp>
        <p:nvSpPr>
          <p:cNvPr id="38" name="TextBox 37"/>
          <p:cNvSpPr txBox="1"/>
          <p:nvPr/>
        </p:nvSpPr>
        <p:spPr>
          <a:xfrm>
            <a:off x="641848" y="4745921"/>
            <a:ext cx="824978" cy="369332"/>
          </a:xfrm>
          <a:prstGeom prst="rect">
            <a:avLst/>
          </a:prstGeom>
          <a:noFill/>
        </p:spPr>
        <p:txBody>
          <a:bodyPr wrap="none" rtlCol="0">
            <a:spAutoFit/>
          </a:bodyPr>
          <a:lstStyle/>
          <a:p>
            <a:r>
              <a:rPr lang="en-US" dirty="0" smtClean="0"/>
              <a:t>2 Mb/s</a:t>
            </a:r>
            <a:endParaRPr lang="en-US" dirty="0"/>
          </a:p>
        </p:txBody>
      </p:sp>
      <p:sp>
        <p:nvSpPr>
          <p:cNvPr id="39" name="TextBox 38"/>
          <p:cNvSpPr txBox="1"/>
          <p:nvPr/>
        </p:nvSpPr>
        <p:spPr>
          <a:xfrm>
            <a:off x="667772" y="5150510"/>
            <a:ext cx="799054" cy="369332"/>
          </a:xfrm>
          <a:prstGeom prst="rect">
            <a:avLst/>
          </a:prstGeom>
          <a:noFill/>
        </p:spPr>
        <p:txBody>
          <a:bodyPr wrap="none" rtlCol="0">
            <a:spAutoFit/>
          </a:bodyPr>
          <a:lstStyle/>
          <a:p>
            <a:r>
              <a:rPr lang="en-US" dirty="0" smtClean="0"/>
              <a:t>1 Mb/s</a:t>
            </a:r>
            <a:endParaRPr lang="en-US" dirty="0"/>
          </a:p>
        </p:txBody>
      </p:sp>
      <p:cxnSp>
        <p:nvCxnSpPr>
          <p:cNvPr id="40" name="Straight Connector 39"/>
          <p:cNvCxnSpPr/>
          <p:nvPr/>
        </p:nvCxnSpPr>
        <p:spPr>
          <a:xfrm>
            <a:off x="1510354" y="4995660"/>
            <a:ext cx="328706"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10992" y="5861055"/>
            <a:ext cx="508823" cy="369332"/>
          </a:xfrm>
          <a:prstGeom prst="rect">
            <a:avLst/>
          </a:prstGeom>
          <a:noFill/>
        </p:spPr>
        <p:txBody>
          <a:bodyPr wrap="none" rtlCol="0">
            <a:spAutoFit/>
          </a:bodyPr>
          <a:lstStyle/>
          <a:p>
            <a:r>
              <a:rPr lang="en-US" dirty="0" smtClean="0"/>
              <a:t>18%</a:t>
            </a:r>
            <a:endParaRPr lang="en-US" dirty="0"/>
          </a:p>
        </p:txBody>
      </p:sp>
      <p:sp>
        <p:nvSpPr>
          <p:cNvPr id="42" name="TextBox 41"/>
          <p:cNvSpPr txBox="1"/>
          <p:nvPr/>
        </p:nvSpPr>
        <p:spPr>
          <a:xfrm>
            <a:off x="4770463" y="5861055"/>
            <a:ext cx="554922" cy="369332"/>
          </a:xfrm>
          <a:prstGeom prst="rect">
            <a:avLst/>
          </a:prstGeom>
          <a:noFill/>
        </p:spPr>
        <p:txBody>
          <a:bodyPr wrap="none" rtlCol="0">
            <a:spAutoFit/>
          </a:bodyPr>
          <a:lstStyle/>
          <a:p>
            <a:r>
              <a:rPr lang="en-US" dirty="0"/>
              <a:t>8</a:t>
            </a:r>
            <a:r>
              <a:rPr lang="en-US" dirty="0" smtClean="0"/>
              <a:t>0%</a:t>
            </a:r>
            <a:endParaRPr lang="en-US" dirty="0"/>
          </a:p>
        </p:txBody>
      </p:sp>
      <p:sp>
        <p:nvSpPr>
          <p:cNvPr id="43" name="TextBox 42"/>
          <p:cNvSpPr txBox="1"/>
          <p:nvPr/>
        </p:nvSpPr>
        <p:spPr>
          <a:xfrm>
            <a:off x="6409762" y="5861055"/>
            <a:ext cx="541059" cy="369332"/>
          </a:xfrm>
          <a:prstGeom prst="rect">
            <a:avLst/>
          </a:prstGeom>
          <a:noFill/>
        </p:spPr>
        <p:txBody>
          <a:bodyPr wrap="none" rtlCol="0">
            <a:spAutoFit/>
          </a:bodyPr>
          <a:lstStyle/>
          <a:p>
            <a:r>
              <a:rPr lang="en-US" dirty="0" smtClean="0"/>
              <a:t>9</a:t>
            </a:r>
            <a:r>
              <a:rPr lang="en-US" dirty="0"/>
              <a:t>5</a:t>
            </a:r>
            <a:r>
              <a:rPr lang="en-US" dirty="0" smtClean="0"/>
              <a:t>%</a:t>
            </a:r>
            <a:endParaRPr lang="en-US" dirty="0"/>
          </a:p>
        </p:txBody>
      </p:sp>
      <p:sp>
        <p:nvSpPr>
          <p:cNvPr id="44" name="TextBox 43"/>
          <p:cNvSpPr txBox="1"/>
          <p:nvPr/>
        </p:nvSpPr>
        <p:spPr>
          <a:xfrm>
            <a:off x="6964233" y="5861055"/>
            <a:ext cx="536776" cy="369332"/>
          </a:xfrm>
          <a:prstGeom prst="rect">
            <a:avLst/>
          </a:prstGeom>
          <a:noFill/>
        </p:spPr>
        <p:txBody>
          <a:bodyPr wrap="none" rtlCol="0">
            <a:spAutoFit/>
          </a:bodyPr>
          <a:lstStyle/>
          <a:p>
            <a:r>
              <a:rPr lang="en-US" dirty="0" smtClean="0"/>
              <a:t>97%</a:t>
            </a:r>
            <a:endParaRPr lang="en-US" dirty="0"/>
          </a:p>
        </p:txBody>
      </p:sp>
      <p:sp>
        <p:nvSpPr>
          <p:cNvPr id="45" name="TextBox 44"/>
          <p:cNvSpPr txBox="1"/>
          <p:nvPr/>
        </p:nvSpPr>
        <p:spPr>
          <a:xfrm>
            <a:off x="7406353" y="5861055"/>
            <a:ext cx="635398" cy="369332"/>
          </a:xfrm>
          <a:prstGeom prst="rect">
            <a:avLst/>
          </a:prstGeom>
          <a:noFill/>
        </p:spPr>
        <p:txBody>
          <a:bodyPr wrap="none" rtlCol="0">
            <a:spAutoFit/>
          </a:bodyPr>
          <a:lstStyle/>
          <a:p>
            <a:r>
              <a:rPr lang="en-US" dirty="0" smtClean="0"/>
              <a:t>100%</a:t>
            </a:r>
            <a:endParaRPr lang="en-US" dirty="0"/>
          </a:p>
        </p:txBody>
      </p:sp>
      <p:cxnSp>
        <p:nvCxnSpPr>
          <p:cNvPr id="47" name="Elbow Connector 46"/>
          <p:cNvCxnSpPr/>
          <p:nvPr/>
        </p:nvCxnSpPr>
        <p:spPr>
          <a:xfrm>
            <a:off x="1639692" y="2880000"/>
            <a:ext cx="825599" cy="570753"/>
          </a:xfrm>
          <a:prstGeom prst="bentConnector3">
            <a:avLst>
              <a:gd name="adj1" fmla="val 98863"/>
            </a:avLst>
          </a:prstGeom>
          <a:ln w="38100"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465291" y="3450753"/>
            <a:ext cx="2587803"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053094" y="3450753"/>
            <a:ext cx="1616618" cy="55581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669712" y="4006564"/>
            <a:ext cx="0" cy="989096"/>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669712" y="4995660"/>
            <a:ext cx="540866"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10578" y="4995660"/>
            <a:ext cx="0" cy="37354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210578" y="5369200"/>
            <a:ext cx="493053" cy="246567"/>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2"/>
          <a:stretch>
            <a:fillRect/>
          </a:stretch>
        </p:blipFill>
        <p:spPr>
          <a:xfrm>
            <a:off x="3526115" y="2373609"/>
            <a:ext cx="1054980" cy="1012781"/>
          </a:xfrm>
          <a:prstGeom prst="rect">
            <a:avLst/>
          </a:prstGeom>
        </p:spPr>
      </p:pic>
      <p:pic>
        <p:nvPicPr>
          <p:cNvPr id="22" name="Picture 21"/>
          <p:cNvPicPr>
            <a:picLocks noChangeAspect="1"/>
          </p:cNvPicPr>
          <p:nvPr/>
        </p:nvPicPr>
        <p:blipFill>
          <a:blip r:embed="rId3"/>
          <a:stretch>
            <a:fillRect/>
          </a:stretch>
        </p:blipFill>
        <p:spPr>
          <a:xfrm>
            <a:off x="5377029" y="2727177"/>
            <a:ext cx="1733620" cy="760316"/>
          </a:xfrm>
          <a:prstGeom prst="rect">
            <a:avLst/>
          </a:prstGeom>
        </p:spPr>
      </p:pic>
      <p:pic>
        <p:nvPicPr>
          <p:cNvPr id="23" name="Picture 22"/>
          <p:cNvPicPr>
            <a:picLocks noChangeAspect="1"/>
          </p:cNvPicPr>
          <p:nvPr/>
        </p:nvPicPr>
        <p:blipFill>
          <a:blip r:embed="rId4"/>
          <a:stretch>
            <a:fillRect/>
          </a:stretch>
        </p:blipFill>
        <p:spPr>
          <a:xfrm>
            <a:off x="1724322" y="1844879"/>
            <a:ext cx="973339" cy="973339"/>
          </a:xfrm>
          <a:prstGeom prst="rect">
            <a:avLst/>
          </a:prstGeom>
        </p:spPr>
      </p:pic>
      <p:pic>
        <p:nvPicPr>
          <p:cNvPr id="24" name="Picture 23"/>
          <p:cNvPicPr>
            <a:picLocks noChangeAspect="1"/>
          </p:cNvPicPr>
          <p:nvPr/>
        </p:nvPicPr>
        <p:blipFill>
          <a:blip r:embed="rId5"/>
          <a:stretch>
            <a:fillRect/>
          </a:stretch>
        </p:blipFill>
        <p:spPr>
          <a:xfrm>
            <a:off x="6851319" y="3678764"/>
            <a:ext cx="518660" cy="473302"/>
          </a:xfrm>
          <a:prstGeom prst="rect">
            <a:avLst/>
          </a:prstGeom>
        </p:spPr>
      </p:pic>
      <p:sp>
        <p:nvSpPr>
          <p:cNvPr id="25" name="TextBox 24"/>
          <p:cNvSpPr txBox="1"/>
          <p:nvPr/>
        </p:nvSpPr>
        <p:spPr>
          <a:xfrm>
            <a:off x="166714" y="5834792"/>
            <a:ext cx="1120820" cy="461665"/>
          </a:xfrm>
          <a:prstGeom prst="rect">
            <a:avLst/>
          </a:prstGeom>
          <a:noFill/>
        </p:spPr>
        <p:txBody>
          <a:bodyPr wrap="none" rtlCol="0">
            <a:spAutoFit/>
          </a:bodyPr>
          <a:lstStyle/>
          <a:p>
            <a:r>
              <a:rPr lang="en-US" sz="1200" dirty="0" smtClean="0"/>
              <a:t>avg. sustained</a:t>
            </a:r>
          </a:p>
          <a:p>
            <a:r>
              <a:rPr lang="en-US" sz="1200" dirty="0" smtClean="0"/>
              <a:t>throughput</a:t>
            </a:r>
            <a:endParaRPr lang="en-US" sz="1200" dirty="0"/>
          </a:p>
        </p:txBody>
      </p:sp>
      <p:pic>
        <p:nvPicPr>
          <p:cNvPr id="27" name="Picture 26"/>
          <p:cNvPicPr>
            <a:picLocks noChangeAspect="1"/>
          </p:cNvPicPr>
          <p:nvPr/>
        </p:nvPicPr>
        <p:blipFill>
          <a:blip r:embed="rId6"/>
          <a:stretch>
            <a:fillRect/>
          </a:stretch>
        </p:blipFill>
        <p:spPr>
          <a:xfrm>
            <a:off x="7035163" y="4073625"/>
            <a:ext cx="1006588" cy="922035"/>
          </a:xfrm>
          <a:prstGeom prst="rect">
            <a:avLst/>
          </a:prstGeom>
        </p:spPr>
      </p:pic>
      <p:sp>
        <p:nvSpPr>
          <p:cNvPr id="31" name="TextBox 30"/>
          <p:cNvSpPr txBox="1"/>
          <p:nvPr/>
        </p:nvSpPr>
        <p:spPr>
          <a:xfrm>
            <a:off x="7578848" y="6488584"/>
            <a:ext cx="1565152" cy="369332"/>
          </a:xfrm>
          <a:prstGeom prst="rect">
            <a:avLst/>
          </a:prstGeom>
          <a:noFill/>
        </p:spPr>
        <p:txBody>
          <a:bodyPr wrap="none" rtlCol="0">
            <a:spAutoFit/>
          </a:bodyPr>
          <a:lstStyle/>
          <a:p>
            <a:r>
              <a:rPr lang="en-US" dirty="0" smtClean="0"/>
              <a:t>of households</a:t>
            </a:r>
            <a:endParaRPr lang="en-US" dirty="0"/>
          </a:p>
        </p:txBody>
      </p:sp>
      <p:sp>
        <p:nvSpPr>
          <p:cNvPr id="2" name="Cloud Callout 1"/>
          <p:cNvSpPr/>
          <p:nvPr/>
        </p:nvSpPr>
        <p:spPr>
          <a:xfrm>
            <a:off x="7737032" y="3263723"/>
            <a:ext cx="1406968" cy="1124187"/>
          </a:xfrm>
          <a:prstGeom prst="cloudCallout">
            <a:avLst>
              <a:gd name="adj1" fmla="val -38886"/>
              <a:gd name="adj2" fmla="val 625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rgbClr val="800000"/>
                </a:solidFill>
              </a:rPr>
              <a:t>marginal VOIP</a:t>
            </a:r>
            <a:endParaRPr lang="en-US" sz="1400" dirty="0">
              <a:solidFill>
                <a:srgbClr val="800000"/>
              </a:solidFill>
            </a:endParaRPr>
          </a:p>
        </p:txBody>
      </p:sp>
      <p:sp>
        <p:nvSpPr>
          <p:cNvPr id="7" name="TextBox 6"/>
          <p:cNvSpPr txBox="1"/>
          <p:nvPr/>
        </p:nvSpPr>
        <p:spPr>
          <a:xfrm>
            <a:off x="1639692" y="2894391"/>
            <a:ext cx="872091" cy="369332"/>
          </a:xfrm>
          <a:prstGeom prst="rect">
            <a:avLst/>
          </a:prstGeom>
          <a:noFill/>
        </p:spPr>
        <p:txBody>
          <a:bodyPr wrap="none" rtlCol="0">
            <a:spAutoFit/>
          </a:bodyPr>
          <a:lstStyle/>
          <a:p>
            <a:r>
              <a:rPr lang="en-US" dirty="0" smtClean="0">
                <a:solidFill>
                  <a:srgbClr val="FF0000"/>
                </a:solidFill>
              </a:rPr>
              <a:t>10 Gb/s</a:t>
            </a:r>
            <a:endParaRPr lang="en-US" dirty="0">
              <a:solidFill>
                <a:srgbClr val="FF0000"/>
              </a:solidFill>
            </a:endParaRPr>
          </a:p>
        </p:txBody>
      </p:sp>
      <p:sp>
        <p:nvSpPr>
          <p:cNvPr id="11" name="TextBox 10"/>
          <p:cNvSpPr txBox="1"/>
          <p:nvPr/>
        </p:nvSpPr>
        <p:spPr>
          <a:xfrm>
            <a:off x="374004" y="1219805"/>
            <a:ext cx="3335731" cy="369332"/>
          </a:xfrm>
          <a:prstGeom prst="rect">
            <a:avLst/>
          </a:prstGeom>
          <a:noFill/>
        </p:spPr>
        <p:txBody>
          <a:bodyPr wrap="none" rtlCol="0">
            <a:spAutoFit/>
          </a:bodyPr>
          <a:lstStyle/>
          <a:p>
            <a:r>
              <a:rPr lang="en-US" dirty="0" smtClean="0"/>
              <a:t>common now – </a:t>
            </a:r>
            <a:r>
              <a:rPr lang="en-US" dirty="0" smtClean="0">
                <a:solidFill>
                  <a:srgbClr val="FF0000"/>
                </a:solidFill>
              </a:rPr>
              <a:t>future capability</a:t>
            </a:r>
            <a:endParaRPr lang="en-US" dirty="0">
              <a:solidFill>
                <a:srgbClr val="FF0000"/>
              </a:solidFill>
            </a:endParaRPr>
          </a:p>
        </p:txBody>
      </p:sp>
      <p:sp>
        <p:nvSpPr>
          <p:cNvPr id="46" name="TextBox 45"/>
          <p:cNvSpPr txBox="1"/>
          <p:nvPr/>
        </p:nvSpPr>
        <p:spPr>
          <a:xfrm>
            <a:off x="3525227" y="3546083"/>
            <a:ext cx="745291" cy="369332"/>
          </a:xfrm>
          <a:prstGeom prst="rect">
            <a:avLst/>
          </a:prstGeom>
          <a:noFill/>
        </p:spPr>
        <p:txBody>
          <a:bodyPr wrap="none" rtlCol="0">
            <a:spAutoFit/>
          </a:bodyPr>
          <a:lstStyle/>
          <a:p>
            <a:r>
              <a:rPr lang="en-US" dirty="0">
                <a:solidFill>
                  <a:srgbClr val="FF0000"/>
                </a:solidFill>
              </a:rPr>
              <a:t>1</a:t>
            </a:r>
            <a:r>
              <a:rPr lang="en-US" dirty="0" smtClean="0">
                <a:solidFill>
                  <a:srgbClr val="FF0000"/>
                </a:solidFill>
              </a:rPr>
              <a:t> Gb/s</a:t>
            </a:r>
            <a:endParaRPr lang="en-US" dirty="0">
              <a:solidFill>
                <a:srgbClr val="FF0000"/>
              </a:solidFill>
            </a:endParaRPr>
          </a:p>
        </p:txBody>
      </p:sp>
      <p:sp>
        <p:nvSpPr>
          <p:cNvPr id="17" name="TextBox 16"/>
          <p:cNvSpPr txBox="1"/>
          <p:nvPr/>
        </p:nvSpPr>
        <p:spPr>
          <a:xfrm>
            <a:off x="5483908" y="4006564"/>
            <a:ext cx="925854" cy="369332"/>
          </a:xfrm>
          <a:prstGeom prst="rect">
            <a:avLst/>
          </a:prstGeom>
          <a:noFill/>
        </p:spPr>
        <p:txBody>
          <a:bodyPr wrap="none" rtlCol="0">
            <a:spAutoFit/>
          </a:bodyPr>
          <a:lstStyle/>
          <a:p>
            <a:r>
              <a:rPr lang="en-US" dirty="0" smtClean="0">
                <a:solidFill>
                  <a:srgbClr val="FF0000"/>
                </a:solidFill>
              </a:rPr>
              <a:t>10 Mb/s</a:t>
            </a:r>
            <a:endParaRPr lang="en-US" dirty="0">
              <a:solidFill>
                <a:srgbClr val="FF0000"/>
              </a:solidFill>
            </a:endParaRPr>
          </a:p>
        </p:txBody>
      </p:sp>
      <p:sp>
        <p:nvSpPr>
          <p:cNvPr id="21" name="TextBox 20"/>
          <p:cNvSpPr txBox="1"/>
          <p:nvPr/>
        </p:nvSpPr>
        <p:spPr>
          <a:xfrm>
            <a:off x="5957918" y="6230387"/>
            <a:ext cx="1423587" cy="369332"/>
          </a:xfrm>
          <a:prstGeom prst="rect">
            <a:avLst/>
          </a:prstGeom>
          <a:noFill/>
        </p:spPr>
        <p:txBody>
          <a:bodyPr wrap="none" rtlCol="0">
            <a:spAutoFit/>
          </a:bodyPr>
          <a:lstStyle/>
          <a:p>
            <a:r>
              <a:rPr lang="en-US" dirty="0" smtClean="0">
                <a:solidFill>
                  <a:srgbClr val="FF0000"/>
                </a:solidFill>
              </a:rPr>
              <a:t>99% by 2023?</a:t>
            </a:r>
            <a:endParaRPr lang="en-US" dirty="0">
              <a:solidFill>
                <a:srgbClr val="FF0000"/>
              </a:solidFill>
            </a:endParaRPr>
          </a:p>
        </p:txBody>
      </p:sp>
      <p:sp>
        <p:nvSpPr>
          <p:cNvPr id="9" name="Footer Placeholder 8"/>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209644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9</a:t>
            </a:fld>
            <a:endParaRPr lang="en-US"/>
          </a:p>
        </p:txBody>
      </p:sp>
      <p:sp>
        <p:nvSpPr>
          <p:cNvPr id="4" name="Title 3"/>
          <p:cNvSpPr>
            <a:spLocks noGrp="1"/>
          </p:cNvSpPr>
          <p:nvPr>
            <p:ph type="title"/>
          </p:nvPr>
        </p:nvSpPr>
        <p:spPr/>
        <p:txBody>
          <a:bodyPr>
            <a:normAutofit fontScale="90000"/>
          </a:bodyPr>
          <a:lstStyle/>
          <a:p>
            <a:r>
              <a:rPr lang="en-US" dirty="0" smtClean="0"/>
              <a:t>Interstate switched access minutes</a:t>
            </a:r>
            <a:endParaRPr lang="en-US" dirty="0"/>
          </a:p>
        </p:txBody>
      </p:sp>
      <p:pic>
        <p:nvPicPr>
          <p:cNvPr id="5" name="Picture 4"/>
          <p:cNvPicPr>
            <a:picLocks noChangeAspect="1"/>
          </p:cNvPicPr>
          <p:nvPr/>
        </p:nvPicPr>
        <p:blipFill>
          <a:blip r:embed="rId2"/>
          <a:stretch>
            <a:fillRect/>
          </a:stretch>
        </p:blipFill>
        <p:spPr>
          <a:xfrm>
            <a:off x="594086" y="1250014"/>
            <a:ext cx="7638484" cy="5036486"/>
          </a:xfrm>
          <a:prstGeom prst="rect">
            <a:avLst/>
          </a:prstGeom>
        </p:spPr>
      </p:pic>
      <p:sp>
        <p:nvSpPr>
          <p:cNvPr id="2" name="Footer Placeholder 1"/>
          <p:cNvSpPr>
            <a:spLocks noGrp="1"/>
          </p:cNvSpPr>
          <p:nvPr>
            <p:ph type="ftr" sz="quarter" idx="11"/>
          </p:nvPr>
        </p:nvSpPr>
        <p:spPr/>
        <p:txBody>
          <a:bodyPr/>
          <a:lstStyle/>
          <a:p>
            <a:r>
              <a:rPr lang="en-US" smtClean="0"/>
              <a:t>Neustar May 2013</a:t>
            </a:r>
            <a:endParaRPr lang="en-US"/>
          </a:p>
        </p:txBody>
      </p:sp>
    </p:spTree>
    <p:extLst>
      <p:ext uri="{BB962C8B-B14F-4D97-AF65-F5344CB8AC3E}">
        <p14:creationId xmlns:p14="http://schemas.microsoft.com/office/powerpoint/2010/main" val="5190716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18788</TotalTime>
  <Words>3234</Words>
  <Application>Microsoft Macintosh PowerPoint</Application>
  <PresentationFormat>On-screen Show (4:3)</PresentationFormat>
  <Paragraphs>679</Paragraphs>
  <Slides>51</Slides>
  <Notes>18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Waveform</vt:lpstr>
      <vt:lpstr>Transitioning the PSTN to IP</vt:lpstr>
      <vt:lpstr>The retirement of the circuit-switched network</vt:lpstr>
      <vt:lpstr>FCC’s Technology Transition Policy Task Force</vt:lpstr>
      <vt:lpstr>Technology trials (Public Notice)</vt:lpstr>
      <vt:lpstr>The three transitions</vt:lpstr>
      <vt:lpstr>When?</vt:lpstr>
      <vt:lpstr>The transition of the PSTN</vt:lpstr>
      <vt:lpstr>Available access speeds</vt:lpstr>
      <vt:lpstr>Interstate switched access minutes</vt:lpstr>
      <vt:lpstr>Access transitions (US)</vt:lpstr>
      <vt:lpstr>Lines are disappearing, but maintenance costs are constant</vt:lpstr>
      <vt:lpstr>Switches are ageing</vt:lpstr>
      <vt:lpstr>What are some of the  “keeper” attributes?</vt:lpstr>
      <vt:lpstr>Universal service</vt:lpstr>
      <vt:lpstr>Numbers: Disappearance of the old constraints</vt:lpstr>
      <vt:lpstr>Communication identifiers</vt:lpstr>
      <vt:lpstr>It’s just a number</vt:lpstr>
      <vt:lpstr>Numbers vs. DNS &amp; IP addresses</vt:lpstr>
      <vt:lpstr>Number usage</vt:lpstr>
      <vt:lpstr>Area codes (NPAs)</vt:lpstr>
      <vt:lpstr>FCC “Numbering” order April 2013</vt:lpstr>
      <vt:lpstr>Phone numbers for machines?</vt:lpstr>
      <vt:lpstr>Future numbers</vt:lpstr>
      <vt:lpstr>Phone numbers: hoarding</vt:lpstr>
      <vt:lpstr>Internet identifier management: Domain name registration</vt:lpstr>
      <vt:lpstr>Caller ID spoofing</vt:lpstr>
      <vt:lpstr>Caller ID spoofing</vt:lpstr>
      <vt:lpstr>Robocalling</vt:lpstr>
      <vt:lpstr>Security (trustworthiness)</vt:lpstr>
      <vt:lpstr>Who assures identity?</vt:lpstr>
      <vt:lpstr>Strawman “Public” PSTN database</vt:lpstr>
      <vt:lpstr>VoIP interconnection, public safety, universal access</vt:lpstr>
      <vt:lpstr>VoIP Interconnection</vt:lpstr>
      <vt:lpstr>Interconnection</vt:lpstr>
      <vt:lpstr>Public Safety (NG911 &amp; NG112)</vt:lpstr>
      <vt:lpstr>More than point-to-point voice</vt:lpstr>
      <vt:lpstr>Video relay service (VRS) reform</vt:lpstr>
      <vt:lpstr>Reliability</vt:lpstr>
      <vt:lpstr>QoS measurements</vt:lpstr>
      <vt:lpstr>FCC measurement history</vt:lpstr>
      <vt:lpstr>The role of network measurements</vt:lpstr>
      <vt:lpstr>Principles</vt:lpstr>
      <vt:lpstr>Measurement architecture</vt:lpstr>
      <vt:lpstr>The MBA project - logistics</vt:lpstr>
      <vt:lpstr>What was measured</vt:lpstr>
      <vt:lpstr>What was released</vt:lpstr>
      <vt:lpstr>2011: Most ISPs deliver close to advertised during peak hours</vt:lpstr>
      <vt:lpstr>2012: You improve what you measure…</vt:lpstr>
      <vt:lpstr>Web page downloading</vt:lpstr>
      <vt:lpstr>The Internet is not a series of (fixed-width) tubes</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Social Information Networks</dc:title>
  <dc:creator>Augustin Chaintreau</dc:creator>
  <cp:lastModifiedBy>Henning Schulzrinne</cp:lastModifiedBy>
  <cp:revision>403</cp:revision>
  <cp:lastPrinted>2011-02-10T21:52:56Z</cp:lastPrinted>
  <dcterms:created xsi:type="dcterms:W3CDTF">2011-01-14T21:44:17Z</dcterms:created>
  <dcterms:modified xsi:type="dcterms:W3CDTF">2013-05-22T03:05:14Z</dcterms:modified>
</cp:coreProperties>
</file>