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257" r:id="rId3"/>
    <p:sldId id="278" r:id="rId4"/>
    <p:sldId id="259" r:id="rId5"/>
    <p:sldId id="262" r:id="rId6"/>
    <p:sldId id="283" r:id="rId7"/>
    <p:sldId id="265" r:id="rId8"/>
    <p:sldId id="266" r:id="rId9"/>
    <p:sldId id="282" r:id="rId10"/>
    <p:sldId id="271" r:id="rId11"/>
    <p:sldId id="294" r:id="rId12"/>
    <p:sldId id="293" r:id="rId13"/>
    <p:sldId id="285" r:id="rId14"/>
    <p:sldId id="286" r:id="rId15"/>
    <p:sldId id="287" r:id="rId16"/>
    <p:sldId id="289" r:id="rId17"/>
    <p:sldId id="288" r:id="rId18"/>
    <p:sldId id="273" r:id="rId19"/>
    <p:sldId id="272" r:id="rId20"/>
    <p:sldId id="290" r:id="rId21"/>
    <p:sldId id="292" r:id="rId22"/>
    <p:sldId id="291" r:id="rId23"/>
    <p:sldId id="284" r:id="rId24"/>
    <p:sldId id="261" r:id="rId25"/>
    <p:sldId id="264" r:id="rId26"/>
    <p:sldId id="267" r:id="rId27"/>
    <p:sldId id="268" r:id="rId28"/>
    <p:sldId id="269" r:id="rId29"/>
    <p:sldId id="270" r:id="rId30"/>
    <p:sldId id="27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1" d="100"/>
          <a:sy n="81" d="100"/>
        </p:scale>
        <p:origin x="-1080" y="-104"/>
      </p:cViewPr>
      <p:guideLst>
        <p:guide orient="horz" pos="2600"/>
        <p:guide pos="308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81A29-8D10-A24B-BCD6-2698AB9050E2}"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2BB1A36C-4A9C-8C4E-8052-11AC6A96A455}">
      <dgm:prSet phldrT="[Text]"/>
      <dgm:spPr/>
      <dgm:t>
        <a:bodyPr/>
        <a:lstStyle/>
        <a:p>
          <a:r>
            <a:rPr lang="en-US" dirty="0" err="1" smtClean="0"/>
            <a:t>IoT</a:t>
          </a:r>
          <a:endParaRPr lang="en-US" dirty="0"/>
        </a:p>
      </dgm:t>
    </dgm:pt>
    <dgm:pt modelId="{A96E2CCB-B477-9540-9178-DF935F42B3AB}" type="parTrans" cxnId="{3D504F66-44B0-4B44-A262-2E5CF1D2DB78}">
      <dgm:prSet/>
      <dgm:spPr/>
      <dgm:t>
        <a:bodyPr/>
        <a:lstStyle/>
        <a:p>
          <a:endParaRPr lang="en-US"/>
        </a:p>
      </dgm:t>
    </dgm:pt>
    <dgm:pt modelId="{991ECED5-2127-7C4C-B44D-C13B18E1904E}" type="sibTrans" cxnId="{3D504F66-44B0-4B44-A262-2E5CF1D2DB78}">
      <dgm:prSet/>
      <dgm:spPr/>
      <dgm:t>
        <a:bodyPr/>
        <a:lstStyle/>
        <a:p>
          <a:endParaRPr lang="en-US"/>
        </a:p>
      </dgm:t>
    </dgm:pt>
    <dgm:pt modelId="{B347F398-813B-0F47-BE5D-BB8EEDB67B9D}">
      <dgm:prSet phldrT="[Text]"/>
      <dgm:spPr/>
      <dgm:t>
        <a:bodyPr/>
        <a:lstStyle/>
        <a:p>
          <a:r>
            <a:rPr lang="en-US" dirty="0" smtClean="0"/>
            <a:t>Cheap SOCs</a:t>
          </a:r>
          <a:endParaRPr lang="en-US" dirty="0"/>
        </a:p>
      </dgm:t>
    </dgm:pt>
    <dgm:pt modelId="{163EFBD3-02DF-414D-B1D1-B0D1C66D0B79}" type="parTrans" cxnId="{A47A8698-3B2A-5A49-A011-6466FCA22C89}">
      <dgm:prSet/>
      <dgm:spPr/>
      <dgm:t>
        <a:bodyPr/>
        <a:lstStyle/>
        <a:p>
          <a:endParaRPr lang="en-US"/>
        </a:p>
      </dgm:t>
    </dgm:pt>
    <dgm:pt modelId="{6A350C3F-EC0F-E54C-8E10-3AA181CC035F}" type="sibTrans" cxnId="{A47A8698-3B2A-5A49-A011-6466FCA22C89}">
      <dgm:prSet/>
      <dgm:spPr/>
      <dgm:t>
        <a:bodyPr/>
        <a:lstStyle/>
        <a:p>
          <a:endParaRPr lang="en-US"/>
        </a:p>
      </dgm:t>
    </dgm:pt>
    <dgm:pt modelId="{98304F84-1A22-CF41-A6A4-E7A043B42E3A}">
      <dgm:prSet phldrT="[Text]"/>
      <dgm:spPr/>
      <dgm:t>
        <a:bodyPr/>
        <a:lstStyle/>
        <a:p>
          <a:r>
            <a:rPr lang="en-US" dirty="0" smtClean="0"/>
            <a:t>Mature Internet protocols</a:t>
          </a:r>
          <a:endParaRPr lang="en-US" dirty="0"/>
        </a:p>
      </dgm:t>
    </dgm:pt>
    <dgm:pt modelId="{DFAAED3A-4454-B145-8273-50A60EF6BA7B}" type="parTrans" cxnId="{84D5AFA4-2A0D-FA42-85ED-CC3B1BBCD667}">
      <dgm:prSet/>
      <dgm:spPr/>
      <dgm:t>
        <a:bodyPr/>
        <a:lstStyle/>
        <a:p>
          <a:endParaRPr lang="en-US"/>
        </a:p>
      </dgm:t>
    </dgm:pt>
    <dgm:pt modelId="{35779B1E-E9A5-114C-8941-AC8A030C3A1F}" type="sibTrans" cxnId="{84D5AFA4-2A0D-FA42-85ED-CC3B1BBCD667}">
      <dgm:prSet/>
      <dgm:spPr/>
      <dgm:t>
        <a:bodyPr/>
        <a:lstStyle/>
        <a:p>
          <a:endParaRPr lang="en-US"/>
        </a:p>
      </dgm:t>
    </dgm:pt>
    <dgm:pt modelId="{6F1A37D1-DC82-2A4D-BFC7-E1D424701291}">
      <dgm:prSet phldrT="[Text]"/>
      <dgm:spPr/>
      <dgm:t>
        <a:bodyPr/>
        <a:lstStyle/>
        <a:p>
          <a:r>
            <a:rPr lang="en-US" dirty="0" smtClean="0"/>
            <a:t>Cellular connectivity</a:t>
          </a:r>
          <a:endParaRPr lang="en-US" dirty="0"/>
        </a:p>
      </dgm:t>
    </dgm:pt>
    <dgm:pt modelId="{C6A8591B-1DF2-4E4B-B430-4C4086AAC6EB}" type="parTrans" cxnId="{1E1DA048-F3B8-DF44-86B5-D599A177FE51}">
      <dgm:prSet/>
      <dgm:spPr/>
      <dgm:t>
        <a:bodyPr/>
        <a:lstStyle/>
        <a:p>
          <a:endParaRPr lang="en-US"/>
        </a:p>
      </dgm:t>
    </dgm:pt>
    <dgm:pt modelId="{AE1511E4-665E-9E4D-B25C-87DBFD69FF33}" type="sibTrans" cxnId="{1E1DA048-F3B8-DF44-86B5-D599A177FE51}">
      <dgm:prSet/>
      <dgm:spPr/>
      <dgm:t>
        <a:bodyPr/>
        <a:lstStyle/>
        <a:p>
          <a:endParaRPr lang="en-US"/>
        </a:p>
      </dgm:t>
    </dgm:pt>
    <dgm:pt modelId="{F3DE257B-E2F3-734E-BBDE-4512966C9C79}">
      <dgm:prSet phldrT="[Text]"/>
      <dgm:spPr/>
      <dgm:t>
        <a:bodyPr/>
        <a:lstStyle/>
        <a:p>
          <a:r>
            <a:rPr lang="en-US" dirty="0" smtClean="0"/>
            <a:t>Unlicensed</a:t>
          </a:r>
          <a:endParaRPr lang="en-US" dirty="0"/>
        </a:p>
      </dgm:t>
    </dgm:pt>
    <dgm:pt modelId="{292A0292-54DF-0548-B2BC-724B2766E186}" type="parTrans" cxnId="{8CE6AA84-C8DC-8247-A0BF-EF68D5764483}">
      <dgm:prSet/>
      <dgm:spPr/>
      <dgm:t>
        <a:bodyPr/>
        <a:lstStyle/>
        <a:p>
          <a:endParaRPr lang="en-US"/>
        </a:p>
      </dgm:t>
    </dgm:pt>
    <dgm:pt modelId="{C60C024E-EEF8-D041-BC8B-A40E1E812175}" type="sibTrans" cxnId="{8CE6AA84-C8DC-8247-A0BF-EF68D5764483}">
      <dgm:prSet/>
      <dgm:spPr/>
      <dgm:t>
        <a:bodyPr/>
        <a:lstStyle/>
        <a:p>
          <a:endParaRPr lang="en-US"/>
        </a:p>
      </dgm:t>
    </dgm:pt>
    <dgm:pt modelId="{7C41EF6C-E58B-6D47-9C57-B73D5E18B28F}">
      <dgm:prSet phldrT="[Text]"/>
      <dgm:spPr/>
      <dgm:t>
        <a:bodyPr/>
        <a:lstStyle/>
        <a:p>
          <a:r>
            <a:rPr lang="en-US" dirty="0" smtClean="0"/>
            <a:t>Analytics</a:t>
          </a:r>
        </a:p>
        <a:p>
          <a:r>
            <a:rPr lang="en-US" dirty="0" smtClean="0"/>
            <a:t>(“big data”)</a:t>
          </a:r>
          <a:endParaRPr lang="en-US" dirty="0"/>
        </a:p>
      </dgm:t>
    </dgm:pt>
    <dgm:pt modelId="{37062F47-C32B-F04B-BF2C-04D5BD0D9B76}" type="parTrans" cxnId="{1E4A0823-7FB4-594E-9A73-9C9E85F14263}">
      <dgm:prSet/>
      <dgm:spPr/>
      <dgm:t>
        <a:bodyPr/>
        <a:lstStyle/>
        <a:p>
          <a:endParaRPr lang="en-US"/>
        </a:p>
      </dgm:t>
    </dgm:pt>
    <dgm:pt modelId="{5609AD87-02AC-2544-8EFE-43AB1D8C05A4}" type="sibTrans" cxnId="{1E4A0823-7FB4-594E-9A73-9C9E85F14263}">
      <dgm:prSet/>
      <dgm:spPr/>
      <dgm:t>
        <a:bodyPr/>
        <a:lstStyle/>
        <a:p>
          <a:endParaRPr lang="en-US"/>
        </a:p>
      </dgm:t>
    </dgm:pt>
    <dgm:pt modelId="{D4A2F65A-B0F1-4549-B5C2-DD89809EB337}">
      <dgm:prSet phldrT="[Text]"/>
      <dgm:spPr/>
      <dgm:t>
        <a:bodyPr/>
        <a:lstStyle/>
        <a:p>
          <a:r>
            <a:rPr lang="en-US" dirty="0" smtClean="0"/>
            <a:t>Applications</a:t>
          </a:r>
          <a:endParaRPr lang="en-US" dirty="0"/>
        </a:p>
      </dgm:t>
    </dgm:pt>
    <dgm:pt modelId="{43E666AB-5C25-AE47-BE85-C263C22114B0}" type="parTrans" cxnId="{F8E002F0-6090-8243-AB27-90D46B9D8ACA}">
      <dgm:prSet/>
      <dgm:spPr/>
      <dgm:t>
        <a:bodyPr/>
        <a:lstStyle/>
        <a:p>
          <a:endParaRPr lang="en-US"/>
        </a:p>
      </dgm:t>
    </dgm:pt>
    <dgm:pt modelId="{74106536-17A4-7646-9C18-55AA6EDAC118}" type="sibTrans" cxnId="{F8E002F0-6090-8243-AB27-90D46B9D8ACA}">
      <dgm:prSet/>
      <dgm:spPr/>
      <dgm:t>
        <a:bodyPr/>
        <a:lstStyle/>
        <a:p>
          <a:endParaRPr lang="en-US"/>
        </a:p>
      </dgm:t>
    </dgm:pt>
    <dgm:pt modelId="{2708D707-053E-7D48-B53C-DBA19B4B5612}" type="pres">
      <dgm:prSet presAssocID="{D3A81A29-8D10-A24B-BCD6-2698AB9050E2}" presName="cycle" presStyleCnt="0">
        <dgm:presLayoutVars>
          <dgm:chMax val="1"/>
          <dgm:dir/>
          <dgm:animLvl val="ctr"/>
          <dgm:resizeHandles val="exact"/>
        </dgm:presLayoutVars>
      </dgm:prSet>
      <dgm:spPr/>
      <dgm:t>
        <a:bodyPr/>
        <a:lstStyle/>
        <a:p>
          <a:endParaRPr lang="en-US"/>
        </a:p>
      </dgm:t>
    </dgm:pt>
    <dgm:pt modelId="{B48DE92A-8FB7-1245-A92E-38AA39E3F846}" type="pres">
      <dgm:prSet presAssocID="{2BB1A36C-4A9C-8C4E-8052-11AC6A96A455}" presName="centerShape" presStyleLbl="node0" presStyleIdx="0" presStyleCnt="1"/>
      <dgm:spPr/>
      <dgm:t>
        <a:bodyPr/>
        <a:lstStyle/>
        <a:p>
          <a:endParaRPr lang="en-US"/>
        </a:p>
      </dgm:t>
    </dgm:pt>
    <dgm:pt modelId="{8B4F0938-A10D-DB47-96D5-5421669749AB}" type="pres">
      <dgm:prSet presAssocID="{163EFBD3-02DF-414D-B1D1-B0D1C66D0B79}" presName="parTrans" presStyleLbl="bgSibTrans2D1" presStyleIdx="0" presStyleCnt="6"/>
      <dgm:spPr/>
      <dgm:t>
        <a:bodyPr/>
        <a:lstStyle/>
        <a:p>
          <a:endParaRPr lang="en-US"/>
        </a:p>
      </dgm:t>
    </dgm:pt>
    <dgm:pt modelId="{FE3053E1-F619-A14F-86EF-427350E61983}" type="pres">
      <dgm:prSet presAssocID="{B347F398-813B-0F47-BE5D-BB8EEDB67B9D}" presName="node" presStyleLbl="node1" presStyleIdx="0" presStyleCnt="6">
        <dgm:presLayoutVars>
          <dgm:bulletEnabled val="1"/>
        </dgm:presLayoutVars>
      </dgm:prSet>
      <dgm:spPr/>
      <dgm:t>
        <a:bodyPr/>
        <a:lstStyle/>
        <a:p>
          <a:endParaRPr lang="en-US"/>
        </a:p>
      </dgm:t>
    </dgm:pt>
    <dgm:pt modelId="{48E7AFB5-FCB0-7748-AFB5-12A54FCCFC1D}" type="pres">
      <dgm:prSet presAssocID="{DFAAED3A-4454-B145-8273-50A60EF6BA7B}" presName="parTrans" presStyleLbl="bgSibTrans2D1" presStyleIdx="1" presStyleCnt="6"/>
      <dgm:spPr/>
      <dgm:t>
        <a:bodyPr/>
        <a:lstStyle/>
        <a:p>
          <a:endParaRPr lang="en-US"/>
        </a:p>
      </dgm:t>
    </dgm:pt>
    <dgm:pt modelId="{258048CB-92DE-EA4A-84EE-DC6EC1F9C1E6}" type="pres">
      <dgm:prSet presAssocID="{98304F84-1A22-CF41-A6A4-E7A043B42E3A}" presName="node" presStyleLbl="node1" presStyleIdx="1" presStyleCnt="6">
        <dgm:presLayoutVars>
          <dgm:bulletEnabled val="1"/>
        </dgm:presLayoutVars>
      </dgm:prSet>
      <dgm:spPr/>
      <dgm:t>
        <a:bodyPr/>
        <a:lstStyle/>
        <a:p>
          <a:endParaRPr lang="en-US"/>
        </a:p>
      </dgm:t>
    </dgm:pt>
    <dgm:pt modelId="{14C503A0-CB3C-5B41-8D32-3BFEAA7426E3}" type="pres">
      <dgm:prSet presAssocID="{C6A8591B-1DF2-4E4B-B430-4C4086AAC6EB}" presName="parTrans" presStyleLbl="bgSibTrans2D1" presStyleIdx="2" presStyleCnt="6"/>
      <dgm:spPr/>
      <dgm:t>
        <a:bodyPr/>
        <a:lstStyle/>
        <a:p>
          <a:endParaRPr lang="en-US"/>
        </a:p>
      </dgm:t>
    </dgm:pt>
    <dgm:pt modelId="{84F70892-2E7D-6643-8CD5-8D9BC21B323E}" type="pres">
      <dgm:prSet presAssocID="{6F1A37D1-DC82-2A4D-BFC7-E1D424701291}" presName="node" presStyleLbl="node1" presStyleIdx="2" presStyleCnt="6">
        <dgm:presLayoutVars>
          <dgm:bulletEnabled val="1"/>
        </dgm:presLayoutVars>
      </dgm:prSet>
      <dgm:spPr/>
      <dgm:t>
        <a:bodyPr/>
        <a:lstStyle/>
        <a:p>
          <a:endParaRPr lang="en-US"/>
        </a:p>
      </dgm:t>
    </dgm:pt>
    <dgm:pt modelId="{61994C97-F779-E145-9116-A172AE78C03D}" type="pres">
      <dgm:prSet presAssocID="{292A0292-54DF-0548-B2BC-724B2766E186}" presName="parTrans" presStyleLbl="bgSibTrans2D1" presStyleIdx="3" presStyleCnt="6"/>
      <dgm:spPr/>
      <dgm:t>
        <a:bodyPr/>
        <a:lstStyle/>
        <a:p>
          <a:endParaRPr lang="en-US"/>
        </a:p>
      </dgm:t>
    </dgm:pt>
    <dgm:pt modelId="{64E9BA1D-5E5B-534E-9A4B-5725A7C1812C}" type="pres">
      <dgm:prSet presAssocID="{F3DE257B-E2F3-734E-BBDE-4512966C9C79}" presName="node" presStyleLbl="node1" presStyleIdx="3" presStyleCnt="6">
        <dgm:presLayoutVars>
          <dgm:bulletEnabled val="1"/>
        </dgm:presLayoutVars>
      </dgm:prSet>
      <dgm:spPr/>
      <dgm:t>
        <a:bodyPr/>
        <a:lstStyle/>
        <a:p>
          <a:endParaRPr lang="en-US"/>
        </a:p>
      </dgm:t>
    </dgm:pt>
    <dgm:pt modelId="{DE7139E9-273A-B949-95E8-28B48BCBBB40}" type="pres">
      <dgm:prSet presAssocID="{37062F47-C32B-F04B-BF2C-04D5BD0D9B76}" presName="parTrans" presStyleLbl="bgSibTrans2D1" presStyleIdx="4" presStyleCnt="6"/>
      <dgm:spPr/>
      <dgm:t>
        <a:bodyPr/>
        <a:lstStyle/>
        <a:p>
          <a:endParaRPr lang="en-US"/>
        </a:p>
      </dgm:t>
    </dgm:pt>
    <dgm:pt modelId="{B669273F-3BFA-F543-B595-4C2B802EF082}" type="pres">
      <dgm:prSet presAssocID="{7C41EF6C-E58B-6D47-9C57-B73D5E18B28F}" presName="node" presStyleLbl="node1" presStyleIdx="4" presStyleCnt="6">
        <dgm:presLayoutVars>
          <dgm:bulletEnabled val="1"/>
        </dgm:presLayoutVars>
      </dgm:prSet>
      <dgm:spPr/>
      <dgm:t>
        <a:bodyPr/>
        <a:lstStyle/>
        <a:p>
          <a:endParaRPr lang="en-US"/>
        </a:p>
      </dgm:t>
    </dgm:pt>
    <dgm:pt modelId="{12A25FA4-DE01-B94C-84CB-86E8773AB0BD}" type="pres">
      <dgm:prSet presAssocID="{43E666AB-5C25-AE47-BE85-C263C22114B0}" presName="parTrans" presStyleLbl="bgSibTrans2D1" presStyleIdx="5" presStyleCnt="6"/>
      <dgm:spPr/>
      <dgm:t>
        <a:bodyPr/>
        <a:lstStyle/>
        <a:p>
          <a:endParaRPr lang="en-US"/>
        </a:p>
      </dgm:t>
    </dgm:pt>
    <dgm:pt modelId="{2185CD82-2D57-0448-9052-C360D29F1204}" type="pres">
      <dgm:prSet presAssocID="{D4A2F65A-B0F1-4549-B5C2-DD89809EB337}" presName="node" presStyleLbl="node1" presStyleIdx="5" presStyleCnt="6">
        <dgm:presLayoutVars>
          <dgm:bulletEnabled val="1"/>
        </dgm:presLayoutVars>
      </dgm:prSet>
      <dgm:spPr/>
      <dgm:t>
        <a:bodyPr/>
        <a:lstStyle/>
        <a:p>
          <a:endParaRPr lang="en-US"/>
        </a:p>
      </dgm:t>
    </dgm:pt>
  </dgm:ptLst>
  <dgm:cxnLst>
    <dgm:cxn modelId="{94E22056-47D6-114F-8782-E18B9EED076E}" type="presOf" srcId="{2BB1A36C-4A9C-8C4E-8052-11AC6A96A455}" destId="{B48DE92A-8FB7-1245-A92E-38AA39E3F846}" srcOrd="0" destOrd="0" presId="urn:microsoft.com/office/officeart/2005/8/layout/radial4"/>
    <dgm:cxn modelId="{1B25B22A-D1C5-BC4D-B6C8-4C1811DC87DC}" type="presOf" srcId="{D4A2F65A-B0F1-4549-B5C2-DD89809EB337}" destId="{2185CD82-2D57-0448-9052-C360D29F1204}" srcOrd="0" destOrd="0" presId="urn:microsoft.com/office/officeart/2005/8/layout/radial4"/>
    <dgm:cxn modelId="{A47A8698-3B2A-5A49-A011-6466FCA22C89}" srcId="{2BB1A36C-4A9C-8C4E-8052-11AC6A96A455}" destId="{B347F398-813B-0F47-BE5D-BB8EEDB67B9D}" srcOrd="0" destOrd="0" parTransId="{163EFBD3-02DF-414D-B1D1-B0D1C66D0B79}" sibTransId="{6A350C3F-EC0F-E54C-8E10-3AA181CC035F}"/>
    <dgm:cxn modelId="{F8E002F0-6090-8243-AB27-90D46B9D8ACA}" srcId="{2BB1A36C-4A9C-8C4E-8052-11AC6A96A455}" destId="{D4A2F65A-B0F1-4549-B5C2-DD89809EB337}" srcOrd="5" destOrd="0" parTransId="{43E666AB-5C25-AE47-BE85-C263C22114B0}" sibTransId="{74106536-17A4-7646-9C18-55AA6EDAC118}"/>
    <dgm:cxn modelId="{75490C23-62A6-1040-B32A-036441AC4118}" type="presOf" srcId="{D3A81A29-8D10-A24B-BCD6-2698AB9050E2}" destId="{2708D707-053E-7D48-B53C-DBA19B4B5612}" srcOrd="0" destOrd="0" presId="urn:microsoft.com/office/officeart/2005/8/layout/radial4"/>
    <dgm:cxn modelId="{1E1DA048-F3B8-DF44-86B5-D599A177FE51}" srcId="{2BB1A36C-4A9C-8C4E-8052-11AC6A96A455}" destId="{6F1A37D1-DC82-2A4D-BFC7-E1D424701291}" srcOrd="2" destOrd="0" parTransId="{C6A8591B-1DF2-4E4B-B430-4C4086AAC6EB}" sibTransId="{AE1511E4-665E-9E4D-B25C-87DBFD69FF33}"/>
    <dgm:cxn modelId="{A1568517-CA1A-164E-8E5B-084324A40C4B}" type="presOf" srcId="{B347F398-813B-0F47-BE5D-BB8EEDB67B9D}" destId="{FE3053E1-F619-A14F-86EF-427350E61983}" srcOrd="0" destOrd="0" presId="urn:microsoft.com/office/officeart/2005/8/layout/radial4"/>
    <dgm:cxn modelId="{FD6FADB8-68D1-1D4F-8C21-8A2455552C4F}" type="presOf" srcId="{F3DE257B-E2F3-734E-BBDE-4512966C9C79}" destId="{64E9BA1D-5E5B-534E-9A4B-5725A7C1812C}" srcOrd="0" destOrd="0" presId="urn:microsoft.com/office/officeart/2005/8/layout/radial4"/>
    <dgm:cxn modelId="{8CE6AA84-C8DC-8247-A0BF-EF68D5764483}" srcId="{2BB1A36C-4A9C-8C4E-8052-11AC6A96A455}" destId="{F3DE257B-E2F3-734E-BBDE-4512966C9C79}" srcOrd="3" destOrd="0" parTransId="{292A0292-54DF-0548-B2BC-724B2766E186}" sibTransId="{C60C024E-EEF8-D041-BC8B-A40E1E812175}"/>
    <dgm:cxn modelId="{1E73260A-497C-874E-A060-98594E83E664}" type="presOf" srcId="{C6A8591B-1DF2-4E4B-B430-4C4086AAC6EB}" destId="{14C503A0-CB3C-5B41-8D32-3BFEAA7426E3}" srcOrd="0" destOrd="0" presId="urn:microsoft.com/office/officeart/2005/8/layout/radial4"/>
    <dgm:cxn modelId="{2A0EE01A-F2BF-454F-A869-683EB1438709}" type="presOf" srcId="{DFAAED3A-4454-B145-8273-50A60EF6BA7B}" destId="{48E7AFB5-FCB0-7748-AFB5-12A54FCCFC1D}" srcOrd="0" destOrd="0" presId="urn:microsoft.com/office/officeart/2005/8/layout/radial4"/>
    <dgm:cxn modelId="{58438658-2601-F744-B524-C08211BD5DC5}" type="presOf" srcId="{292A0292-54DF-0548-B2BC-724B2766E186}" destId="{61994C97-F779-E145-9116-A172AE78C03D}" srcOrd="0" destOrd="0" presId="urn:microsoft.com/office/officeart/2005/8/layout/radial4"/>
    <dgm:cxn modelId="{5FAE9ABB-8460-2448-83A7-061D14967438}" type="presOf" srcId="{7C41EF6C-E58B-6D47-9C57-B73D5E18B28F}" destId="{B669273F-3BFA-F543-B595-4C2B802EF082}" srcOrd="0" destOrd="0" presId="urn:microsoft.com/office/officeart/2005/8/layout/radial4"/>
    <dgm:cxn modelId="{7B8753FE-53EC-1E45-BFBA-F0D14B9D8F9A}" type="presOf" srcId="{43E666AB-5C25-AE47-BE85-C263C22114B0}" destId="{12A25FA4-DE01-B94C-84CB-86E8773AB0BD}" srcOrd="0" destOrd="0" presId="urn:microsoft.com/office/officeart/2005/8/layout/radial4"/>
    <dgm:cxn modelId="{1E4A0823-7FB4-594E-9A73-9C9E85F14263}" srcId="{2BB1A36C-4A9C-8C4E-8052-11AC6A96A455}" destId="{7C41EF6C-E58B-6D47-9C57-B73D5E18B28F}" srcOrd="4" destOrd="0" parTransId="{37062F47-C32B-F04B-BF2C-04D5BD0D9B76}" sibTransId="{5609AD87-02AC-2544-8EFE-43AB1D8C05A4}"/>
    <dgm:cxn modelId="{20C4D1E0-8364-0E49-8DB7-B06FB2A59E7B}" type="presOf" srcId="{6F1A37D1-DC82-2A4D-BFC7-E1D424701291}" destId="{84F70892-2E7D-6643-8CD5-8D9BC21B323E}" srcOrd="0" destOrd="0" presId="urn:microsoft.com/office/officeart/2005/8/layout/radial4"/>
    <dgm:cxn modelId="{D297C177-1D14-444F-962D-0D4E179DC189}" type="presOf" srcId="{37062F47-C32B-F04B-BF2C-04D5BD0D9B76}" destId="{DE7139E9-273A-B949-95E8-28B48BCBBB40}" srcOrd="0" destOrd="0" presId="urn:microsoft.com/office/officeart/2005/8/layout/radial4"/>
    <dgm:cxn modelId="{3D504F66-44B0-4B44-A262-2E5CF1D2DB78}" srcId="{D3A81A29-8D10-A24B-BCD6-2698AB9050E2}" destId="{2BB1A36C-4A9C-8C4E-8052-11AC6A96A455}" srcOrd="0" destOrd="0" parTransId="{A96E2CCB-B477-9540-9178-DF935F42B3AB}" sibTransId="{991ECED5-2127-7C4C-B44D-C13B18E1904E}"/>
    <dgm:cxn modelId="{413FE7CF-6BB1-4646-8174-FD73E320B6D1}" type="presOf" srcId="{163EFBD3-02DF-414D-B1D1-B0D1C66D0B79}" destId="{8B4F0938-A10D-DB47-96D5-5421669749AB}" srcOrd="0" destOrd="0" presId="urn:microsoft.com/office/officeart/2005/8/layout/radial4"/>
    <dgm:cxn modelId="{EB5E64C0-C7F6-714E-A60C-6033AD76BBAF}" type="presOf" srcId="{98304F84-1A22-CF41-A6A4-E7A043B42E3A}" destId="{258048CB-92DE-EA4A-84EE-DC6EC1F9C1E6}" srcOrd="0" destOrd="0" presId="urn:microsoft.com/office/officeart/2005/8/layout/radial4"/>
    <dgm:cxn modelId="{84D5AFA4-2A0D-FA42-85ED-CC3B1BBCD667}" srcId="{2BB1A36C-4A9C-8C4E-8052-11AC6A96A455}" destId="{98304F84-1A22-CF41-A6A4-E7A043B42E3A}" srcOrd="1" destOrd="0" parTransId="{DFAAED3A-4454-B145-8273-50A60EF6BA7B}" sibTransId="{35779B1E-E9A5-114C-8941-AC8A030C3A1F}"/>
    <dgm:cxn modelId="{648DABB6-55A6-D142-8122-399A3C189F25}" type="presParOf" srcId="{2708D707-053E-7D48-B53C-DBA19B4B5612}" destId="{B48DE92A-8FB7-1245-A92E-38AA39E3F846}" srcOrd="0" destOrd="0" presId="urn:microsoft.com/office/officeart/2005/8/layout/radial4"/>
    <dgm:cxn modelId="{8A57A761-85C8-F54F-93C5-0330E65D675B}" type="presParOf" srcId="{2708D707-053E-7D48-B53C-DBA19B4B5612}" destId="{8B4F0938-A10D-DB47-96D5-5421669749AB}" srcOrd="1" destOrd="0" presId="urn:microsoft.com/office/officeart/2005/8/layout/radial4"/>
    <dgm:cxn modelId="{2A4BDFC6-3834-4D48-A0E1-9CDDAEBD9E4B}" type="presParOf" srcId="{2708D707-053E-7D48-B53C-DBA19B4B5612}" destId="{FE3053E1-F619-A14F-86EF-427350E61983}" srcOrd="2" destOrd="0" presId="urn:microsoft.com/office/officeart/2005/8/layout/radial4"/>
    <dgm:cxn modelId="{85273BF9-CF99-5341-9814-1EBA9211E063}" type="presParOf" srcId="{2708D707-053E-7D48-B53C-DBA19B4B5612}" destId="{48E7AFB5-FCB0-7748-AFB5-12A54FCCFC1D}" srcOrd="3" destOrd="0" presId="urn:microsoft.com/office/officeart/2005/8/layout/radial4"/>
    <dgm:cxn modelId="{5E9F4AB0-D4A5-464B-ABF4-FC4A3FE76962}" type="presParOf" srcId="{2708D707-053E-7D48-B53C-DBA19B4B5612}" destId="{258048CB-92DE-EA4A-84EE-DC6EC1F9C1E6}" srcOrd="4" destOrd="0" presId="urn:microsoft.com/office/officeart/2005/8/layout/radial4"/>
    <dgm:cxn modelId="{9F8B2537-6572-A447-B6A0-0DB3CA530836}" type="presParOf" srcId="{2708D707-053E-7D48-B53C-DBA19B4B5612}" destId="{14C503A0-CB3C-5B41-8D32-3BFEAA7426E3}" srcOrd="5" destOrd="0" presId="urn:microsoft.com/office/officeart/2005/8/layout/radial4"/>
    <dgm:cxn modelId="{8B5CC94D-EEE2-B04B-92D5-25C7BA1075BD}" type="presParOf" srcId="{2708D707-053E-7D48-B53C-DBA19B4B5612}" destId="{84F70892-2E7D-6643-8CD5-8D9BC21B323E}" srcOrd="6" destOrd="0" presId="urn:microsoft.com/office/officeart/2005/8/layout/radial4"/>
    <dgm:cxn modelId="{0FB532AD-E290-0E43-8786-CABBA4389F4E}" type="presParOf" srcId="{2708D707-053E-7D48-B53C-DBA19B4B5612}" destId="{61994C97-F779-E145-9116-A172AE78C03D}" srcOrd="7" destOrd="0" presId="urn:microsoft.com/office/officeart/2005/8/layout/radial4"/>
    <dgm:cxn modelId="{E8F54038-206F-9E4B-A89A-2102C00C1102}" type="presParOf" srcId="{2708D707-053E-7D48-B53C-DBA19B4B5612}" destId="{64E9BA1D-5E5B-534E-9A4B-5725A7C1812C}" srcOrd="8" destOrd="0" presId="urn:microsoft.com/office/officeart/2005/8/layout/radial4"/>
    <dgm:cxn modelId="{DBEA2765-6E2B-6D4B-A8EE-221900041DB4}" type="presParOf" srcId="{2708D707-053E-7D48-B53C-DBA19B4B5612}" destId="{DE7139E9-273A-B949-95E8-28B48BCBBB40}" srcOrd="9" destOrd="0" presId="urn:microsoft.com/office/officeart/2005/8/layout/radial4"/>
    <dgm:cxn modelId="{BA31CC8A-D807-9341-8031-4DBB72D03A80}" type="presParOf" srcId="{2708D707-053E-7D48-B53C-DBA19B4B5612}" destId="{B669273F-3BFA-F543-B595-4C2B802EF082}" srcOrd="10" destOrd="0" presId="urn:microsoft.com/office/officeart/2005/8/layout/radial4"/>
    <dgm:cxn modelId="{FDA438DD-91B8-FD4E-A618-584B8EFF8035}" type="presParOf" srcId="{2708D707-053E-7D48-B53C-DBA19B4B5612}" destId="{12A25FA4-DE01-B94C-84CB-86E8773AB0BD}" srcOrd="11" destOrd="0" presId="urn:microsoft.com/office/officeart/2005/8/layout/radial4"/>
    <dgm:cxn modelId="{86CA67EA-7A47-0F42-89D1-056E31AB1462}" type="presParOf" srcId="{2708D707-053E-7D48-B53C-DBA19B4B5612}" destId="{2185CD82-2D57-0448-9052-C360D29F1204}"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DE92A-8FB7-1245-A92E-38AA39E3F846}">
      <dsp:nvSpPr>
        <dsp:cNvPr id="0" name=""/>
        <dsp:cNvSpPr/>
      </dsp:nvSpPr>
      <dsp:spPr>
        <a:xfrm>
          <a:off x="2231469" y="2213151"/>
          <a:ext cx="1633061" cy="1633061"/>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sz="5900" kern="1200" dirty="0" err="1" smtClean="0"/>
            <a:t>IoT</a:t>
          </a:r>
          <a:endParaRPr lang="en-US" sz="5900" kern="1200" dirty="0"/>
        </a:p>
      </dsp:txBody>
      <dsp:txXfrm>
        <a:off x="2470625" y="2452307"/>
        <a:ext cx="1154749" cy="1154749"/>
      </dsp:txXfrm>
    </dsp:sp>
    <dsp:sp modelId="{8B4F0938-A10D-DB47-96D5-5421669749AB}">
      <dsp:nvSpPr>
        <dsp:cNvPr id="0" name=""/>
        <dsp:cNvSpPr/>
      </dsp:nvSpPr>
      <dsp:spPr>
        <a:xfrm rot="10800000">
          <a:off x="572187" y="2796970"/>
          <a:ext cx="1568021" cy="465422"/>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E3053E1-F619-A14F-86EF-427350E61983}">
      <dsp:nvSpPr>
        <dsp:cNvPr id="0" name=""/>
        <dsp:cNvSpPr/>
      </dsp:nvSpPr>
      <dsp:spPr>
        <a:xfrm>
          <a:off x="615" y="2572425"/>
          <a:ext cx="1143142" cy="914514"/>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Cheap SOCs</a:t>
          </a:r>
          <a:endParaRPr lang="en-US" sz="1500" kern="1200" dirty="0"/>
        </a:p>
      </dsp:txBody>
      <dsp:txXfrm>
        <a:off x="27400" y="2599210"/>
        <a:ext cx="1089572" cy="860944"/>
      </dsp:txXfrm>
    </dsp:sp>
    <dsp:sp modelId="{48E7AFB5-FCB0-7748-AFB5-12A54FCCFC1D}">
      <dsp:nvSpPr>
        <dsp:cNvPr id="0" name=""/>
        <dsp:cNvSpPr/>
      </dsp:nvSpPr>
      <dsp:spPr>
        <a:xfrm rot="12960000">
          <a:off x="895292" y="1802554"/>
          <a:ext cx="1568021" cy="465422"/>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58048CB-92DE-EA4A-84EE-DC6EC1F9C1E6}">
      <dsp:nvSpPr>
        <dsp:cNvPr id="0" name=""/>
        <dsp:cNvSpPr/>
      </dsp:nvSpPr>
      <dsp:spPr>
        <a:xfrm>
          <a:off x="473453" y="1117178"/>
          <a:ext cx="1143142" cy="914514"/>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Mature Internet protocols</a:t>
          </a:r>
          <a:endParaRPr lang="en-US" sz="1500" kern="1200" dirty="0"/>
        </a:p>
      </dsp:txBody>
      <dsp:txXfrm>
        <a:off x="500238" y="1143963"/>
        <a:ext cx="1089572" cy="860944"/>
      </dsp:txXfrm>
    </dsp:sp>
    <dsp:sp modelId="{14C503A0-CB3C-5B41-8D32-3BFEAA7426E3}">
      <dsp:nvSpPr>
        <dsp:cNvPr id="0" name=""/>
        <dsp:cNvSpPr/>
      </dsp:nvSpPr>
      <dsp:spPr>
        <a:xfrm rot="15120000">
          <a:off x="1741193" y="1187971"/>
          <a:ext cx="1568021" cy="465422"/>
        </a:xfrm>
        <a:prstGeom prst="lef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4F70892-2E7D-6643-8CD5-8D9BC21B323E}">
      <dsp:nvSpPr>
        <dsp:cNvPr id="0" name=""/>
        <dsp:cNvSpPr/>
      </dsp:nvSpPr>
      <dsp:spPr>
        <a:xfrm>
          <a:off x="1711360" y="217787"/>
          <a:ext cx="1143142" cy="914514"/>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Cellular connectivity</a:t>
          </a:r>
          <a:endParaRPr lang="en-US" sz="1500" kern="1200" dirty="0"/>
        </a:p>
      </dsp:txBody>
      <dsp:txXfrm>
        <a:off x="1738145" y="244572"/>
        <a:ext cx="1089572" cy="860944"/>
      </dsp:txXfrm>
    </dsp:sp>
    <dsp:sp modelId="{61994C97-F779-E145-9116-A172AE78C03D}">
      <dsp:nvSpPr>
        <dsp:cNvPr id="0" name=""/>
        <dsp:cNvSpPr/>
      </dsp:nvSpPr>
      <dsp:spPr>
        <a:xfrm rot="17280000">
          <a:off x="2786784" y="1187971"/>
          <a:ext cx="1568021" cy="465422"/>
        </a:xfrm>
        <a:prstGeom prst="lef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4E9BA1D-5E5B-534E-9A4B-5725A7C1812C}">
      <dsp:nvSpPr>
        <dsp:cNvPr id="0" name=""/>
        <dsp:cNvSpPr/>
      </dsp:nvSpPr>
      <dsp:spPr>
        <a:xfrm>
          <a:off x="3241496" y="217787"/>
          <a:ext cx="1143142" cy="914514"/>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Unlicensed</a:t>
          </a:r>
          <a:endParaRPr lang="en-US" sz="1500" kern="1200" dirty="0"/>
        </a:p>
      </dsp:txBody>
      <dsp:txXfrm>
        <a:off x="3268281" y="244572"/>
        <a:ext cx="1089572" cy="860944"/>
      </dsp:txXfrm>
    </dsp:sp>
    <dsp:sp modelId="{DE7139E9-273A-B949-95E8-28B48BCBBB40}">
      <dsp:nvSpPr>
        <dsp:cNvPr id="0" name=""/>
        <dsp:cNvSpPr/>
      </dsp:nvSpPr>
      <dsp:spPr>
        <a:xfrm rot="19440000">
          <a:off x="3632685" y="1802554"/>
          <a:ext cx="1568021" cy="465422"/>
        </a:xfrm>
        <a:prstGeom prst="leftArrow">
          <a:avLst>
            <a:gd name="adj1" fmla="val 60000"/>
            <a:gd name="adj2" fmla="val 5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669273F-3BFA-F543-B595-4C2B802EF082}">
      <dsp:nvSpPr>
        <dsp:cNvPr id="0" name=""/>
        <dsp:cNvSpPr/>
      </dsp:nvSpPr>
      <dsp:spPr>
        <a:xfrm>
          <a:off x="4479403" y="1117178"/>
          <a:ext cx="1143142" cy="914514"/>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Analytics</a:t>
          </a:r>
        </a:p>
        <a:p>
          <a:pPr lvl="0" algn="ctr" defTabSz="666750">
            <a:lnSpc>
              <a:spcPct val="90000"/>
            </a:lnSpc>
            <a:spcBef>
              <a:spcPct val="0"/>
            </a:spcBef>
            <a:spcAft>
              <a:spcPct val="35000"/>
            </a:spcAft>
          </a:pPr>
          <a:r>
            <a:rPr lang="en-US" sz="1500" kern="1200" dirty="0" smtClean="0"/>
            <a:t>(“big data”)</a:t>
          </a:r>
          <a:endParaRPr lang="en-US" sz="1500" kern="1200" dirty="0"/>
        </a:p>
      </dsp:txBody>
      <dsp:txXfrm>
        <a:off x="4506188" y="1143963"/>
        <a:ext cx="1089572" cy="860944"/>
      </dsp:txXfrm>
    </dsp:sp>
    <dsp:sp modelId="{12A25FA4-DE01-B94C-84CB-86E8773AB0BD}">
      <dsp:nvSpPr>
        <dsp:cNvPr id="0" name=""/>
        <dsp:cNvSpPr/>
      </dsp:nvSpPr>
      <dsp:spPr>
        <a:xfrm>
          <a:off x="3955791" y="2796970"/>
          <a:ext cx="1568021" cy="465422"/>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5CD82-2D57-0448-9052-C360D29F1204}">
      <dsp:nvSpPr>
        <dsp:cNvPr id="0" name=""/>
        <dsp:cNvSpPr/>
      </dsp:nvSpPr>
      <dsp:spPr>
        <a:xfrm>
          <a:off x="4952241" y="2572425"/>
          <a:ext cx="1143142" cy="914514"/>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Applications</a:t>
          </a:r>
          <a:endParaRPr lang="en-US" sz="1500" kern="1200" dirty="0"/>
        </a:p>
      </dsp:txBody>
      <dsp:txXfrm>
        <a:off x="4979026" y="2599210"/>
        <a:ext cx="1089572" cy="8609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E81C50-3ED7-8640-AD98-679320A7603D}" type="datetimeFigureOut">
              <a:rPr lang="en-US" smtClean="0"/>
              <a:t>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710603-4EF3-3A4F-8ACE-1B13DE6D75E7}" type="slidenum">
              <a:rPr lang="en-US" smtClean="0"/>
              <a:t>‹#›</a:t>
            </a:fld>
            <a:endParaRPr lang="en-US"/>
          </a:p>
        </p:txBody>
      </p:sp>
    </p:spTree>
    <p:extLst>
      <p:ext uri="{BB962C8B-B14F-4D97-AF65-F5344CB8AC3E}">
        <p14:creationId xmlns:p14="http://schemas.microsoft.com/office/powerpoint/2010/main" val="162939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D37E0-D67F-0E47-977D-0ABFB3421EE1}" type="datetimeFigureOut">
              <a:rPr lang="en-US" smtClean="0"/>
              <a:t>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DB43A-8C89-5F42-A83D-83DAF27D4FF7}" type="slidenum">
              <a:rPr lang="en-US" smtClean="0"/>
              <a:t>‹#›</a:t>
            </a:fld>
            <a:endParaRPr lang="en-US"/>
          </a:p>
        </p:txBody>
      </p:sp>
    </p:spTree>
    <p:extLst>
      <p:ext uri="{BB962C8B-B14F-4D97-AF65-F5344CB8AC3E}">
        <p14:creationId xmlns:p14="http://schemas.microsoft.com/office/powerpoint/2010/main" val="2756853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www.nytimes.com</a:t>
            </a:r>
            <a:r>
              <a:rPr lang="en-US" dirty="0" smtClean="0"/>
              <a:t>/2012/10/02/world/</a:t>
            </a:r>
            <a:r>
              <a:rPr lang="en-US" dirty="0" err="1" smtClean="0"/>
              <a:t>europe</a:t>
            </a:r>
            <a:r>
              <a:rPr lang="en-US" smtClean="0"/>
              <a:t>/device-sends-message-to-swiss-farmer-when-cow-is-in-heat.html?pagewanted=all</a:t>
            </a:r>
            <a:endParaRPr lang="en-US"/>
          </a:p>
        </p:txBody>
      </p:sp>
      <p:sp>
        <p:nvSpPr>
          <p:cNvPr id="4" name="Slide Number Placeholder 3"/>
          <p:cNvSpPr>
            <a:spLocks noGrp="1"/>
          </p:cNvSpPr>
          <p:nvPr>
            <p:ph type="sldNum" sz="quarter" idx="10"/>
          </p:nvPr>
        </p:nvSpPr>
        <p:spPr/>
        <p:txBody>
          <a:bodyPr/>
          <a:lstStyle/>
          <a:p>
            <a:fld id="{280DB43A-8C89-5F42-A83D-83DAF27D4FF7}" type="slidenum">
              <a:rPr lang="en-US" smtClean="0"/>
              <a:t>5</a:t>
            </a:fld>
            <a:endParaRPr lang="en-US"/>
          </a:p>
        </p:txBody>
      </p:sp>
    </p:spTree>
    <p:extLst>
      <p:ext uri="{BB962C8B-B14F-4D97-AF65-F5344CB8AC3E}">
        <p14:creationId xmlns:p14="http://schemas.microsoft.com/office/powerpoint/2010/main" val="371896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dirty="0" smtClean="0">
                <a:solidFill>
                  <a:schemeClr val="tx1"/>
                </a:solidFill>
                <a:effectLst/>
                <a:latin typeface="+mn-lt"/>
                <a:ea typeface="+mn-ea"/>
                <a:cs typeface="+mn-cs"/>
              </a:rPr>
              <a:t>OECD</a:t>
            </a:r>
            <a:r>
              <a:rPr lang="en-US" sz="1200" b="0" kern="1200" baseline="0" dirty="0" smtClean="0">
                <a:solidFill>
                  <a:schemeClr val="tx1"/>
                </a:solidFill>
                <a:effectLst/>
                <a:latin typeface="+mn-lt"/>
                <a:ea typeface="+mn-ea"/>
                <a:cs typeface="+mn-cs"/>
              </a:rPr>
              <a:t> report – “Connecting Billions of Devices” states that there are currently anywhere between 80 to 100 million devices connected and projected 190m more devices by 2015. </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Comments from Kevin: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Recommendation 3 (numbering and address plan</a:t>
            </a:r>
            <a:r>
              <a:rPr lang="en-US" sz="1200" kern="1200" dirty="0" smtClean="0">
                <a:solidFill>
                  <a:schemeClr val="tx1"/>
                </a:solidFill>
                <a:effectLst/>
                <a:latin typeface="+mn-lt"/>
                <a:ea typeface="+mn-ea"/>
                <a:cs typeface="+mn-cs"/>
              </a:rPr>
              <a:t>) - Certainly agree with this one.  One potential correction - the number of 2G GSM M2M devices in the US is pegged by ABI at 21M (out of 38M total), so unless there are other good sources with higher numbers, it might be more accurate to say "… </a:t>
            </a:r>
            <a:r>
              <a:rPr lang="en-US" sz="1200" u="sng" kern="1200" dirty="0" smtClean="0">
                <a:solidFill>
                  <a:schemeClr val="tx1"/>
                </a:solidFill>
                <a:effectLst/>
                <a:latin typeface="+mn-lt"/>
                <a:ea typeface="+mn-ea"/>
                <a:cs typeface="+mn-cs"/>
              </a:rPr>
              <a:t>tens</a:t>
            </a:r>
            <a:r>
              <a:rPr lang="en-US" sz="1200" kern="1200" dirty="0" smtClean="0">
                <a:solidFill>
                  <a:schemeClr val="tx1"/>
                </a:solidFill>
                <a:effectLst/>
                <a:latin typeface="+mn-lt"/>
                <a:ea typeface="+mn-ea"/>
                <a:cs typeface="+mn-cs"/>
              </a:rPr>
              <a:t> of millions of devices latched on to 2G networks …"</a:t>
            </a:r>
          </a:p>
          <a:p>
            <a:r>
              <a:rPr lang="en-US" sz="1200" kern="1200" dirty="0" smtClean="0">
                <a:solidFill>
                  <a:schemeClr val="tx1"/>
                </a:solidFill>
                <a:effectLst/>
                <a:latin typeface="+mn-lt"/>
                <a:ea typeface="+mn-ea"/>
                <a:cs typeface="+mn-cs"/>
              </a:rPr>
              <a:t> </a:t>
            </a:r>
          </a:p>
          <a:p>
            <a:pPr algn="l"/>
            <a:r>
              <a:rPr lang="en-US" sz="1200" kern="1200" dirty="0" smtClean="0">
                <a:solidFill>
                  <a:schemeClr val="tx1"/>
                </a:solidFill>
                <a:effectLst/>
                <a:latin typeface="+mn-lt"/>
                <a:ea typeface="+mn-ea"/>
                <a:cs typeface="+mn-cs"/>
              </a:rPr>
              <a:t>To tie back to the discussion on Recommendation 6 - an interesting data point to consider - for each $B needed to support a dedicated 2G network each year (I don't know how </a:t>
            </a:r>
            <a:r>
              <a:rPr lang="en-US" sz="1200" u="sng" kern="1200" dirty="0" smtClean="0">
                <a:solidFill>
                  <a:schemeClr val="tx1"/>
                </a:solidFill>
                <a:effectLst/>
                <a:latin typeface="+mn-lt"/>
                <a:ea typeface="+mn-ea"/>
                <a:cs typeface="+mn-cs"/>
              </a:rPr>
              <a:t>many</a:t>
            </a:r>
            <a:r>
              <a:rPr lang="en-US" sz="1200" kern="1200" dirty="0" smtClean="0">
                <a:solidFill>
                  <a:schemeClr val="tx1"/>
                </a:solidFill>
                <a:effectLst/>
                <a:latin typeface="+mn-lt"/>
                <a:ea typeface="+mn-ea"/>
                <a:cs typeface="+mn-cs"/>
              </a:rPr>
              <a:t> $B's would be needed per year), the 20M+ 2G GSM M2M endpoints would need to cover $45-50.  Gives pause.</a:t>
            </a:r>
          </a:p>
          <a:p>
            <a:pPr algn="l"/>
            <a:r>
              <a:rPr lang="en-US" sz="1200" kern="1200" dirty="0" smtClean="0">
                <a:solidFill>
                  <a:schemeClr val="tx1"/>
                </a:solidFill>
                <a:effectLst/>
                <a:latin typeface="+mn-lt"/>
                <a:ea typeface="+mn-ea"/>
                <a:cs typeface="+mn-cs"/>
              </a:rPr>
              <a:t> </a:t>
            </a:r>
          </a:p>
          <a:p>
            <a:pPr algn="l"/>
            <a:r>
              <a:rPr lang="en-US" sz="1200" kern="1200" dirty="0" smtClean="0">
                <a:solidFill>
                  <a:schemeClr val="tx1"/>
                </a:solidFill>
                <a:effectLst/>
                <a:latin typeface="+mn-lt"/>
                <a:ea typeface="+mn-ea"/>
                <a:cs typeface="+mn-cs"/>
              </a:rPr>
              <a:t>My apologies, again, for the late comments.  I’m glad to discuss any of this on our 4ET call today.</a:t>
            </a:r>
          </a:p>
          <a:p>
            <a:pPr algn="l"/>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8E6E57-C461-4683-AEB5-0B928D96C068}" type="slidenum">
              <a:rPr lang="en-US" smtClean="0"/>
              <a:pPr/>
              <a:t>11</a:t>
            </a:fld>
            <a:endParaRPr lang="en-US"/>
          </a:p>
        </p:txBody>
      </p:sp>
    </p:spTree>
    <p:extLst>
      <p:ext uri="{BB962C8B-B14F-4D97-AF65-F5344CB8AC3E}">
        <p14:creationId xmlns:p14="http://schemas.microsoft.com/office/powerpoint/2010/main" val="40630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transition.fcc.gov</a:t>
            </a:r>
            <a:r>
              <a:rPr lang="en-US" dirty="0" smtClean="0"/>
              <a:t>/</a:t>
            </a:r>
            <a:r>
              <a:rPr lang="en-US" dirty="0" err="1" smtClean="0"/>
              <a:t>Daily_Releases</a:t>
            </a:r>
            <a:r>
              <a:rPr lang="en-US" dirty="0" smtClean="0"/>
              <a:t>/</a:t>
            </a:r>
            <a:r>
              <a:rPr lang="en-US" dirty="0" err="1" smtClean="0"/>
              <a:t>Daily_Business</a:t>
            </a:r>
            <a:r>
              <a:rPr lang="en-US" dirty="0" smtClean="0"/>
              <a:t>/2012/db1219/FCC-12-148A1.pdf</a:t>
            </a:r>
            <a:endParaRPr lang="en-US" dirty="0"/>
          </a:p>
        </p:txBody>
      </p:sp>
      <p:sp>
        <p:nvSpPr>
          <p:cNvPr id="4" name="Slide Number Placeholder 3"/>
          <p:cNvSpPr>
            <a:spLocks noGrp="1"/>
          </p:cNvSpPr>
          <p:nvPr>
            <p:ph type="sldNum" sz="quarter" idx="10"/>
          </p:nvPr>
        </p:nvSpPr>
        <p:spPr/>
        <p:txBody>
          <a:bodyPr/>
          <a:lstStyle/>
          <a:p>
            <a:fld id="{280DB43A-8C89-5F42-A83D-83DAF27D4FF7}" type="slidenum">
              <a:rPr lang="en-US" smtClean="0"/>
              <a:t>19</a:t>
            </a:fld>
            <a:endParaRPr lang="en-US"/>
          </a:p>
        </p:txBody>
      </p:sp>
    </p:spTree>
    <p:extLst>
      <p:ext uri="{BB962C8B-B14F-4D97-AF65-F5344CB8AC3E}">
        <p14:creationId xmlns:p14="http://schemas.microsoft.com/office/powerpoint/2010/main" val="14170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217613" y="712788"/>
            <a:ext cx="4591050"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Rectangle 3"/>
          <p:cNvSpPr>
            <a:spLocks noGrp="1"/>
          </p:cNvSpPr>
          <p:nvPr>
            <p:ph type="body" idx="1"/>
          </p:nvPr>
        </p:nvSpPr>
        <p:spPr bwMode="auto">
          <a:xfrm>
            <a:off x="938213" y="4402139"/>
            <a:ext cx="5149850" cy="416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29C754-9458-A74B-962A-650870089549}" type="datetime1">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8A35A-ECAD-824F-9DC9-A6EFB73BC9F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03AD7-C9BC-444E-8761-8992E3F60BD5}" type="datetime1">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8A35A-ECAD-824F-9DC9-A6EFB73BC9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661BB0-DBE4-E343-B7EE-0AA1D74695D3}" type="datetime1">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8A35A-ECAD-824F-9DC9-A6EFB73BC9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1E319-ADCA-984F-8B65-13BD7B3A791D}" type="datetime1">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8A35A-ECAD-824F-9DC9-A6EFB73BC9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6FB2AD-651A-0044-851B-9CAE4332B4D1}" type="datetime1">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8A35A-ECAD-824F-9DC9-A6EFB73BC9F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B877B9-7C09-D149-8C08-9239FDB067F6}" type="datetime1">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8A35A-ECAD-824F-9DC9-A6EFB73BC9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A4AF32-9D51-3D44-9248-F084957E7E6F}" type="datetime1">
              <a:rPr lang="en-US" smtClean="0"/>
              <a:t>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8A35A-ECAD-824F-9DC9-A6EFB73BC9F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610A1-13DE-C64B-B899-CEA5D91310B6}" type="datetime1">
              <a:rPr lang="en-US" smtClean="0"/>
              <a:t>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8A35A-ECAD-824F-9DC9-A6EFB73BC9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5D007-198C-144A-BD50-7540E9DB131F}" type="datetime1">
              <a:rPr lang="en-US" smtClean="0"/>
              <a:t>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8A35A-ECAD-824F-9DC9-A6EFB73BC9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846EC-6427-4E44-93EB-F0BA0C185760}" type="datetime1">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8A35A-ECAD-824F-9DC9-A6EFB73BC9F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DA81-44CA-894E-8816-A6E8DD551791}" type="datetime1">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8A35A-ECAD-824F-9DC9-A6EFB73BC9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65D1C62-5D97-B446-AE6D-A63F196871C2}" type="datetime1">
              <a:rPr lang="en-US" smtClean="0"/>
              <a:t>2/5/13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058A35A-ECAD-824F-9DC9-A6EFB73BC9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www.shopica.com/-41/product/erector_special_edition_set:_empire_state_building-417204/" TargetMode="External"/><Relationship Id="rId4" Type="http://schemas.openxmlformats.org/officeDocument/2006/relationships/image" Target="../media/image34.jpeg"/><Relationship Id="rId5" Type="http://schemas.openxmlformats.org/officeDocument/2006/relationships/hyperlink" Target="http://en.wikipedia.org/wiki/Image:Independence_Hall_belltower.jpg" TargetMode="External"/><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oleObject" Target="../embeddings/oleObject1.bin"/><Relationship Id="rId7" Type="http://schemas.openxmlformats.org/officeDocument/2006/relationships/oleObject" Target="../embeddings/Microsoft_Excel_97_-_2004_Worksheet1.xls"/><Relationship Id="rId8"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Machine-TO-MACHINE or the INTERNET of THINGS</a:t>
            </a:r>
            <a:endParaRPr lang="en-US" dirty="0"/>
          </a:p>
        </p:txBody>
      </p:sp>
      <p:sp>
        <p:nvSpPr>
          <p:cNvPr id="3" name="Subtitle 2"/>
          <p:cNvSpPr>
            <a:spLocks noGrp="1"/>
          </p:cNvSpPr>
          <p:nvPr>
            <p:ph type="subTitle" idx="1"/>
          </p:nvPr>
        </p:nvSpPr>
        <p:spPr/>
        <p:txBody>
          <a:bodyPr/>
          <a:lstStyle/>
          <a:p>
            <a:r>
              <a:rPr lang="en-US" dirty="0" smtClean="0"/>
              <a:t>Henning Schulzrinne</a:t>
            </a:r>
          </a:p>
          <a:p>
            <a:r>
              <a:rPr lang="en-US" dirty="0" smtClean="0"/>
              <a:t>FCC &amp; Columbia University</a:t>
            </a:r>
            <a:endParaRPr lang="en-US" dirty="0"/>
          </a:p>
        </p:txBody>
      </p:sp>
      <p:sp>
        <p:nvSpPr>
          <p:cNvPr id="4" name="TextBox 3"/>
          <p:cNvSpPr txBox="1"/>
          <p:nvPr/>
        </p:nvSpPr>
        <p:spPr>
          <a:xfrm>
            <a:off x="0" y="6596390"/>
            <a:ext cx="3412406" cy="261610"/>
          </a:xfrm>
          <a:prstGeom prst="rect">
            <a:avLst/>
          </a:prstGeom>
          <a:noFill/>
        </p:spPr>
        <p:txBody>
          <a:bodyPr wrap="none" rtlCol="0">
            <a:spAutoFit/>
          </a:bodyPr>
          <a:lstStyle/>
          <a:p>
            <a:r>
              <a:rPr lang="en-US" sz="1100" dirty="0" smtClean="0"/>
              <a:t>with slides from </a:t>
            </a:r>
            <a:r>
              <a:rPr lang="en-US" sz="1100" dirty="0"/>
              <a:t>Harish </a:t>
            </a:r>
            <a:r>
              <a:rPr lang="en-US" sz="1100" dirty="0" err="1" smtClean="0"/>
              <a:t>Viswanathan</a:t>
            </a:r>
            <a:r>
              <a:rPr lang="en-US" sz="1100" dirty="0" smtClean="0"/>
              <a:t>, Alcatel-Lucent </a:t>
            </a:r>
            <a:endParaRPr lang="en-US" sz="1100" dirty="0"/>
          </a:p>
        </p:txBody>
      </p:sp>
    </p:spTree>
    <p:extLst>
      <p:ext uri="{BB962C8B-B14F-4D97-AF65-F5344CB8AC3E}">
        <p14:creationId xmlns:p14="http://schemas.microsoft.com/office/powerpoint/2010/main" val="276549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FCC TAC preliminary recommendations</a:t>
            </a:r>
            <a:endParaRPr lang="en-US" dirty="0"/>
          </a:p>
        </p:txBody>
      </p:sp>
      <p:sp>
        <p:nvSpPr>
          <p:cNvPr id="3" name="Content Placeholder 2"/>
          <p:cNvSpPr>
            <a:spLocks noGrp="1"/>
          </p:cNvSpPr>
          <p:nvPr>
            <p:ph idx="1"/>
          </p:nvPr>
        </p:nvSpPr>
        <p:spPr/>
        <p:txBody>
          <a:bodyPr/>
          <a:lstStyle/>
          <a:p>
            <a:r>
              <a:rPr lang="en-US" dirty="0" smtClean="0"/>
              <a:t>R1: Additional M2M unlicensed band (1.2 – 1.4, 2.7 – 3.1 GHz)</a:t>
            </a:r>
          </a:p>
          <a:p>
            <a:r>
              <a:rPr lang="en-US" dirty="0" smtClean="0"/>
              <a:t>R2: M2M service registration</a:t>
            </a:r>
          </a:p>
          <a:p>
            <a:r>
              <a:rPr lang="en-US" i="1" dirty="0" smtClean="0">
                <a:solidFill>
                  <a:srgbClr val="FF0000"/>
                </a:solidFill>
              </a:rPr>
              <a:t>R3: Numbering and addressing plan</a:t>
            </a:r>
          </a:p>
          <a:p>
            <a:pPr lvl="1"/>
            <a:r>
              <a:rPr lang="en-US" dirty="0" smtClean="0"/>
              <a:t>IPv4 </a:t>
            </a:r>
            <a:r>
              <a:rPr lang="en-US" dirty="0" smtClean="0">
                <a:sym typeface="Wingdings"/>
              </a:rPr>
              <a:t> IPv6</a:t>
            </a:r>
          </a:p>
          <a:p>
            <a:r>
              <a:rPr lang="en-US" dirty="0" smtClean="0">
                <a:sym typeface="Wingdings"/>
              </a:rPr>
              <a:t>R4: M2M center-of-excellence at FCC</a:t>
            </a:r>
          </a:p>
          <a:p>
            <a:r>
              <a:rPr lang="en-US" dirty="0" smtClean="0"/>
              <a:t>R5: Certification lite</a:t>
            </a:r>
          </a:p>
          <a:p>
            <a:r>
              <a:rPr lang="en-US" i="1" dirty="0" smtClean="0">
                <a:solidFill>
                  <a:srgbClr val="FF0000"/>
                </a:solidFill>
              </a:rPr>
              <a:t>R6: 2G sunset roadmap</a:t>
            </a:r>
          </a:p>
          <a:p>
            <a:pPr lvl="1"/>
            <a:r>
              <a:rPr lang="en-US" dirty="0" smtClean="0"/>
              <a:t>2G re-farming, security issues </a:t>
            </a:r>
            <a:r>
              <a:rPr lang="en-US" dirty="0" smtClean="0">
                <a:sym typeface="Wingdings"/>
              </a:rPr>
              <a:t> LTE with IPv6</a:t>
            </a:r>
          </a:p>
          <a:p>
            <a:r>
              <a:rPr lang="en-US" dirty="0" smtClean="0">
                <a:sym typeface="Wingdings"/>
              </a:rPr>
              <a:t>R7: Encourage 3G/4G module building</a:t>
            </a:r>
            <a:endParaRPr lang="en-US" dirty="0"/>
          </a:p>
        </p:txBody>
      </p:sp>
      <p:sp>
        <p:nvSpPr>
          <p:cNvPr id="4" name="Slide Number Placeholder 3"/>
          <p:cNvSpPr>
            <a:spLocks noGrp="1"/>
          </p:cNvSpPr>
          <p:nvPr>
            <p:ph type="sldNum" sz="quarter" idx="12"/>
          </p:nvPr>
        </p:nvSpPr>
        <p:spPr/>
        <p:txBody>
          <a:bodyPr/>
          <a:lstStyle/>
          <a:p>
            <a:fld id="{A058A35A-ECAD-824F-9DC9-A6EFB73BC9F3}" type="slidenum">
              <a:rPr lang="en-US" smtClean="0"/>
              <a:t>10</a:t>
            </a:fld>
            <a:endParaRPr lang="en-US"/>
          </a:p>
        </p:txBody>
      </p:sp>
    </p:spTree>
    <p:extLst>
      <p:ext uri="{BB962C8B-B14F-4D97-AF65-F5344CB8AC3E}">
        <p14:creationId xmlns:p14="http://schemas.microsoft.com/office/powerpoint/2010/main" val="28215639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 3: Create a numbering and addressing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Situation</a:t>
            </a:r>
          </a:p>
          <a:p>
            <a:pPr lvl="1"/>
            <a:r>
              <a:rPr lang="en-US" dirty="0" smtClean="0"/>
              <a:t>Currently there are tens of millions of devices latched onto 2G networks with IPv4 addresses in place. As IPv4 approaches depletion, the M2M ecosystem will be looking for a solution for a new addressing schemes for the millions of additional devices scheduled to hit the market.</a:t>
            </a:r>
          </a:p>
          <a:p>
            <a:r>
              <a:rPr lang="en-US" dirty="0" smtClean="0"/>
              <a:t>Complication </a:t>
            </a:r>
          </a:p>
          <a:p>
            <a:pPr lvl="1"/>
            <a:r>
              <a:rPr lang="en-US" dirty="0" smtClean="0"/>
              <a:t>A solution is required soon before Carriers decide on their own proprietary solution making it even more complicated for M2M devices to be introduced in the market and have broad acceptance across carriers.</a:t>
            </a:r>
          </a:p>
          <a:p>
            <a:r>
              <a:rPr lang="en-US" dirty="0" smtClean="0"/>
              <a:t>Recommendation </a:t>
            </a:r>
          </a:p>
          <a:p>
            <a:pPr lvl="1"/>
            <a:r>
              <a:rPr lang="en-US" dirty="0" smtClean="0"/>
              <a:t>Develop an IPv6 migration path for the near, medium, and long term to meet requirements for M2M fixed and mobile applications (On-Net, Off-Net (i.e. Roaming).</a:t>
            </a:r>
          </a:p>
          <a:p>
            <a:r>
              <a:rPr lang="en-US" dirty="0" smtClean="0"/>
              <a:t>Complexity to Implement</a:t>
            </a:r>
          </a:p>
          <a:p>
            <a:pPr lvl="1"/>
            <a:r>
              <a:rPr lang="en-US" dirty="0" smtClean="0"/>
              <a:t>Medium Term</a:t>
            </a:r>
          </a:p>
        </p:txBody>
      </p:sp>
      <p:sp>
        <p:nvSpPr>
          <p:cNvPr id="4" name="Date Placeholder 3"/>
          <p:cNvSpPr>
            <a:spLocks noGrp="1"/>
          </p:cNvSpPr>
          <p:nvPr>
            <p:ph type="dt" sz="half" idx="10"/>
          </p:nvPr>
        </p:nvSpPr>
        <p:spPr/>
        <p:txBody>
          <a:bodyPr/>
          <a:lstStyle/>
          <a:p>
            <a:r>
              <a:rPr lang="en-US" smtClean="0"/>
              <a:t>4/19/2011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Slide </a:t>
            </a:r>
            <a:fld id="{01BF3AFB-49B3-4A8B-86F0-365C6FB7B051}" type="slidenum">
              <a:rPr lang="en-US" smtClean="0"/>
              <a:pPr/>
              <a:t>11</a:t>
            </a:fld>
            <a:endParaRPr lang="en-US" dirty="0"/>
          </a:p>
        </p:txBody>
      </p:sp>
    </p:spTree>
    <p:extLst>
      <p:ext uri="{BB962C8B-B14F-4D97-AF65-F5344CB8AC3E}">
        <p14:creationId xmlns:p14="http://schemas.microsoft.com/office/powerpoint/2010/main" val="30978199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a:t>Recommendation 6: Create a 2G sunset roadmap for migration to 3G / 4G</a:t>
            </a:r>
          </a:p>
        </p:txBody>
      </p:sp>
      <p:sp>
        <p:nvSpPr>
          <p:cNvPr id="8" name="Content Placeholder 2"/>
          <p:cNvSpPr>
            <a:spLocks noGrp="1"/>
          </p:cNvSpPr>
          <p:nvPr>
            <p:ph idx="1"/>
          </p:nvPr>
        </p:nvSpPr>
        <p:spPr/>
        <p:txBody>
          <a:bodyPr>
            <a:normAutofit fontScale="85000" lnSpcReduction="20000"/>
          </a:bodyPr>
          <a:lstStyle/>
          <a:p>
            <a:r>
              <a:rPr lang="en-US" dirty="0" smtClean="0"/>
              <a:t>Situation</a:t>
            </a:r>
          </a:p>
          <a:p>
            <a:pPr lvl="1"/>
            <a:r>
              <a:rPr lang="en-US" dirty="0" smtClean="0"/>
              <a:t>National carriers have announced that they will be shutting down 2G existing wireless networks in the coming years. Some will be shut down as soon as 2016.</a:t>
            </a:r>
          </a:p>
          <a:p>
            <a:r>
              <a:rPr lang="en-US" dirty="0" smtClean="0"/>
              <a:t>Complication</a:t>
            </a:r>
          </a:p>
          <a:p>
            <a:pPr lvl="1"/>
            <a:r>
              <a:rPr lang="en-US" dirty="0" smtClean="0"/>
              <a:t>Since there are tens of millions of 2G devices connected to these networks, existing devices will be forced to upgrade to 3G/4G modules. This will have a significant impact on the ROI for device manufactures who will be required to upgrade current device set. For many M2M players the 2G module prices have finally hit a point where they are seeing ROI (~$20.00 per module).  The module prices for 3G/4G prices are double and quadruple (~$40.00 to ~$80.00) in some cases. </a:t>
            </a:r>
          </a:p>
          <a:p>
            <a:r>
              <a:rPr lang="en-US" dirty="0" smtClean="0"/>
              <a:t>Recommendation</a:t>
            </a:r>
          </a:p>
          <a:p>
            <a:pPr lvl="1"/>
            <a:r>
              <a:rPr lang="en-US" dirty="0" smtClean="0"/>
              <a:t>Create a 2G roadmap for transitioning from 2G to 3G/4G. This will allow current M2M 2G device OEMs to plan accordingly. </a:t>
            </a:r>
          </a:p>
          <a:p>
            <a:pPr lvl="1"/>
            <a:r>
              <a:rPr lang="en-US" dirty="0" smtClean="0"/>
              <a:t>FCC recommended window of time supporting legacy 2G infrastructure with migration guidance to LTE with IPv6 addressing. The desired result being  to return spectrum while upgrading infrastructure, eliminating legacy.</a:t>
            </a:r>
          </a:p>
          <a:p>
            <a:r>
              <a:rPr lang="en-US" dirty="0" smtClean="0"/>
              <a:t>Complexity to Implement</a:t>
            </a:r>
          </a:p>
          <a:p>
            <a:pPr lvl="1"/>
            <a:r>
              <a:rPr lang="en-US" dirty="0" smtClean="0"/>
              <a:t>Medium Term</a:t>
            </a:r>
          </a:p>
        </p:txBody>
      </p:sp>
      <p:sp>
        <p:nvSpPr>
          <p:cNvPr id="16" name="Slide Number Placeholder 15"/>
          <p:cNvSpPr>
            <a:spLocks noGrp="1"/>
          </p:cNvSpPr>
          <p:nvPr>
            <p:ph type="sldNum" sz="quarter" idx="12"/>
          </p:nvPr>
        </p:nvSpPr>
        <p:spPr/>
        <p:txBody>
          <a:bodyPr/>
          <a:lstStyle/>
          <a:p>
            <a:fld id="{A058A35A-ECAD-824F-9DC9-A6EFB73BC9F3}" type="slidenum">
              <a:rPr lang="en-US" smtClean="0"/>
              <a:t>12</a:t>
            </a:fld>
            <a:endParaRPr lang="en-US"/>
          </a:p>
        </p:txBody>
      </p:sp>
    </p:spTree>
    <p:extLst>
      <p:ext uri="{BB962C8B-B14F-4D97-AF65-F5344CB8AC3E}">
        <p14:creationId xmlns:p14="http://schemas.microsoft.com/office/powerpoint/2010/main" val="3404746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CD1E5F1B-EF34-674B-8F11-46925F2BD52D}" type="slidenum">
              <a:rPr lang="en-US" smtClean="0"/>
              <a:pPr/>
              <a:t>13</a:t>
            </a:fld>
            <a:endParaRPr lang="en-US"/>
          </a:p>
        </p:txBody>
      </p:sp>
      <p:pic>
        <p:nvPicPr>
          <p:cNvPr id="5" name="Picture 4"/>
          <p:cNvPicPr>
            <a:picLocks noChangeAspect="1"/>
          </p:cNvPicPr>
          <p:nvPr/>
        </p:nvPicPr>
        <p:blipFill>
          <a:blip r:embed="rId2"/>
          <a:stretch>
            <a:fillRect/>
          </a:stretch>
        </p:blipFill>
        <p:spPr>
          <a:xfrm>
            <a:off x="0" y="1066800"/>
            <a:ext cx="9144000" cy="5521776"/>
          </a:xfrm>
          <a:prstGeom prst="rect">
            <a:avLst/>
          </a:prstGeom>
        </p:spPr>
      </p:pic>
      <p:sp>
        <p:nvSpPr>
          <p:cNvPr id="6" name="TextBox 5"/>
          <p:cNvSpPr txBox="1"/>
          <p:nvPr/>
        </p:nvSpPr>
        <p:spPr>
          <a:xfrm>
            <a:off x="2971800" y="533400"/>
            <a:ext cx="3286702" cy="369332"/>
          </a:xfrm>
          <a:prstGeom prst="rect">
            <a:avLst/>
          </a:prstGeom>
          <a:noFill/>
        </p:spPr>
        <p:txBody>
          <a:bodyPr wrap="none" rtlCol="0">
            <a:spAutoFit/>
          </a:bodyPr>
          <a:lstStyle/>
          <a:p>
            <a:r>
              <a:rPr lang="en-US" dirty="0" smtClean="0">
                <a:solidFill>
                  <a:srgbClr val="FF0000"/>
                </a:solidFill>
              </a:rPr>
              <a:t>cellular = about 500 MHz in total</a:t>
            </a:r>
            <a:endParaRPr lang="en-US" dirty="0">
              <a:solidFill>
                <a:srgbClr val="FF0000"/>
              </a:solidFill>
            </a:endParaRPr>
          </a:p>
        </p:txBody>
      </p:sp>
    </p:spTree>
    <p:extLst>
      <p:ext uri="{BB962C8B-B14F-4D97-AF65-F5344CB8AC3E}">
        <p14:creationId xmlns:p14="http://schemas.microsoft.com/office/powerpoint/2010/main" val="33467363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beachfront spectrum to brownfield spectrum</a:t>
            </a:r>
            <a:endParaRPr lang="en-US" dirty="0"/>
          </a:p>
        </p:txBody>
      </p:sp>
      <p:sp>
        <p:nvSpPr>
          <p:cNvPr id="4" name="Slide Number Placeholder 3"/>
          <p:cNvSpPr>
            <a:spLocks noGrp="1"/>
          </p:cNvSpPr>
          <p:nvPr>
            <p:ph type="sldNum" sz="quarter" idx="12"/>
          </p:nvPr>
        </p:nvSpPr>
        <p:spPr/>
        <p:txBody>
          <a:bodyPr>
            <a:normAutofit/>
          </a:bodyPr>
          <a:lstStyle/>
          <a:p>
            <a:fld id="{CD1E5F1B-EF34-674B-8F11-46925F2BD52D}" type="slidenum">
              <a:rPr lang="en-US" smtClean="0"/>
              <a:pPr/>
              <a:t>14</a:t>
            </a:fld>
            <a:endParaRPr lang="en-US"/>
          </a:p>
        </p:txBody>
      </p:sp>
      <p:pic>
        <p:nvPicPr>
          <p:cNvPr id="5" name="Picture 4"/>
          <p:cNvPicPr>
            <a:picLocks noChangeAspect="1"/>
          </p:cNvPicPr>
          <p:nvPr/>
        </p:nvPicPr>
        <p:blipFill>
          <a:blip r:embed="rId2"/>
          <a:stretch>
            <a:fillRect/>
          </a:stretch>
        </p:blipFill>
        <p:spPr>
          <a:xfrm>
            <a:off x="685800" y="1600200"/>
            <a:ext cx="3810000" cy="2857500"/>
          </a:xfrm>
          <a:prstGeom prst="rect">
            <a:avLst/>
          </a:prstGeom>
        </p:spPr>
      </p:pic>
      <p:pic>
        <p:nvPicPr>
          <p:cNvPr id="6" name="Picture 5"/>
          <p:cNvPicPr>
            <a:picLocks noChangeAspect="1"/>
          </p:cNvPicPr>
          <p:nvPr/>
        </p:nvPicPr>
        <p:blipFill>
          <a:blip r:embed="rId3"/>
          <a:stretch>
            <a:fillRect/>
          </a:stretch>
        </p:blipFill>
        <p:spPr>
          <a:xfrm>
            <a:off x="4876800" y="3124200"/>
            <a:ext cx="3810000" cy="2522361"/>
          </a:xfrm>
          <a:prstGeom prst="rect">
            <a:avLst/>
          </a:prstGeom>
        </p:spPr>
      </p:pic>
      <p:cxnSp>
        <p:nvCxnSpPr>
          <p:cNvPr id="8" name="Curved Connector 7"/>
          <p:cNvCxnSpPr>
            <a:stCxn id="5" idx="2"/>
          </p:cNvCxnSpPr>
          <p:nvPr/>
        </p:nvCxnSpPr>
        <p:spPr>
          <a:xfrm rot="16200000" flipH="1">
            <a:off x="3562350" y="3486150"/>
            <a:ext cx="342900" cy="2286000"/>
          </a:xfrm>
          <a:prstGeom prst="curvedConnector2">
            <a:avLst/>
          </a:prstGeom>
          <a:ln w="57150" cmpd="sng">
            <a:headEnd type="none"/>
            <a:tailEnd type="triangle"/>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685800" y="4800600"/>
            <a:ext cx="2087681" cy="830997"/>
          </a:xfrm>
          <a:prstGeom prst="rect">
            <a:avLst/>
          </a:prstGeom>
          <a:noFill/>
        </p:spPr>
        <p:txBody>
          <a:bodyPr wrap="none" rtlCol="0">
            <a:spAutoFit/>
          </a:bodyPr>
          <a:lstStyle/>
          <a:p>
            <a:r>
              <a:rPr lang="en-US" sz="2400" dirty="0" smtClean="0"/>
              <a:t>no interference!</a:t>
            </a:r>
          </a:p>
          <a:p>
            <a:r>
              <a:rPr lang="en-US" sz="2400" dirty="0" smtClean="0"/>
              <a:t>guard bands!</a:t>
            </a:r>
          </a:p>
        </p:txBody>
      </p:sp>
    </p:spTree>
    <p:extLst>
      <p:ext uri="{BB962C8B-B14F-4D97-AF65-F5344CB8AC3E}">
        <p14:creationId xmlns:p14="http://schemas.microsoft.com/office/powerpoint/2010/main" val="18799014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empty back yard to time share condo</a:t>
            </a:r>
            <a:endParaRPr lang="en-US" dirty="0"/>
          </a:p>
        </p:txBody>
      </p:sp>
      <p:sp>
        <p:nvSpPr>
          <p:cNvPr id="4" name="Slide Number Placeholder 3"/>
          <p:cNvSpPr>
            <a:spLocks noGrp="1"/>
          </p:cNvSpPr>
          <p:nvPr>
            <p:ph type="sldNum" sz="quarter" idx="12"/>
          </p:nvPr>
        </p:nvSpPr>
        <p:spPr/>
        <p:txBody>
          <a:bodyPr>
            <a:normAutofit/>
          </a:bodyPr>
          <a:lstStyle/>
          <a:p>
            <a:fld id="{CD1E5F1B-EF34-674B-8F11-46925F2BD52D}" type="slidenum">
              <a:rPr lang="en-US" smtClean="0"/>
              <a:pPr/>
              <a:t>15</a:t>
            </a:fld>
            <a:endParaRPr lang="en-US"/>
          </a:p>
        </p:txBody>
      </p:sp>
      <p:pic>
        <p:nvPicPr>
          <p:cNvPr id="5" name="Picture 4"/>
          <p:cNvPicPr>
            <a:picLocks noChangeAspect="1"/>
          </p:cNvPicPr>
          <p:nvPr/>
        </p:nvPicPr>
        <p:blipFill>
          <a:blip r:embed="rId2"/>
          <a:stretch>
            <a:fillRect/>
          </a:stretch>
        </p:blipFill>
        <p:spPr>
          <a:xfrm>
            <a:off x="762000" y="1752599"/>
            <a:ext cx="3200400" cy="2128869"/>
          </a:xfrm>
          <a:prstGeom prst="rect">
            <a:avLst/>
          </a:prstGeom>
        </p:spPr>
      </p:pic>
      <p:pic>
        <p:nvPicPr>
          <p:cNvPr id="6" name="Picture 5"/>
          <p:cNvPicPr>
            <a:picLocks noChangeAspect="1"/>
          </p:cNvPicPr>
          <p:nvPr/>
        </p:nvPicPr>
        <p:blipFill>
          <a:blip r:embed="rId3"/>
          <a:stretch>
            <a:fillRect/>
          </a:stretch>
        </p:blipFill>
        <p:spPr>
          <a:xfrm>
            <a:off x="4343400" y="3276600"/>
            <a:ext cx="4064000" cy="2711450"/>
          </a:xfrm>
          <a:prstGeom prst="rect">
            <a:avLst/>
          </a:prstGeom>
        </p:spPr>
      </p:pic>
      <p:cxnSp>
        <p:nvCxnSpPr>
          <p:cNvPr id="7" name="Curved Connector 6"/>
          <p:cNvCxnSpPr/>
          <p:nvPr/>
        </p:nvCxnSpPr>
        <p:spPr>
          <a:xfrm rot="16200000" flipH="1">
            <a:off x="3105150" y="2990850"/>
            <a:ext cx="342900" cy="2286000"/>
          </a:xfrm>
          <a:prstGeom prst="curvedConnector2">
            <a:avLst/>
          </a:prstGeom>
          <a:ln w="57150" cmpd="sng">
            <a:headEnd type="none"/>
            <a:tailEnd type="triangle"/>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3962400" y="1752599"/>
            <a:ext cx="3340552" cy="830997"/>
          </a:xfrm>
          <a:prstGeom prst="rect">
            <a:avLst/>
          </a:prstGeom>
          <a:noFill/>
        </p:spPr>
        <p:txBody>
          <a:bodyPr wrap="none" rtlCol="0">
            <a:spAutoFit/>
          </a:bodyPr>
          <a:lstStyle/>
          <a:p>
            <a:r>
              <a:rPr lang="en-US" sz="2400" i="1" dirty="0" smtClean="0"/>
              <a:t>high tower, high power</a:t>
            </a:r>
          </a:p>
          <a:p>
            <a:r>
              <a:rPr lang="en-US" sz="2400" i="1" dirty="0" smtClean="0"/>
              <a:t>2G</a:t>
            </a:r>
            <a:endParaRPr lang="en-US" sz="2400" i="1" dirty="0"/>
          </a:p>
        </p:txBody>
      </p:sp>
      <p:sp>
        <p:nvSpPr>
          <p:cNvPr id="8" name="TextBox 7"/>
          <p:cNvSpPr txBox="1"/>
          <p:nvPr/>
        </p:nvSpPr>
        <p:spPr>
          <a:xfrm>
            <a:off x="2454388" y="4913904"/>
            <a:ext cx="1680242" cy="1200328"/>
          </a:xfrm>
          <a:prstGeom prst="rect">
            <a:avLst/>
          </a:prstGeom>
          <a:noFill/>
        </p:spPr>
        <p:txBody>
          <a:bodyPr wrap="none" rtlCol="0">
            <a:spAutoFit/>
          </a:bodyPr>
          <a:lstStyle/>
          <a:p>
            <a:r>
              <a:rPr lang="en-US" sz="2400" i="1" dirty="0" smtClean="0"/>
              <a:t>small cells</a:t>
            </a:r>
          </a:p>
          <a:p>
            <a:r>
              <a:rPr lang="en-US" sz="2400" i="1" dirty="0" smtClean="0"/>
              <a:t>4G</a:t>
            </a:r>
          </a:p>
          <a:p>
            <a:r>
              <a:rPr lang="en-US" sz="2400" i="1" dirty="0" smtClean="0"/>
              <a:t>DSA</a:t>
            </a:r>
            <a:endParaRPr lang="en-US" sz="2400" i="1" dirty="0"/>
          </a:p>
        </p:txBody>
      </p:sp>
    </p:spTree>
    <p:extLst>
      <p:ext uri="{BB962C8B-B14F-4D97-AF65-F5344CB8AC3E}">
        <p14:creationId xmlns:p14="http://schemas.microsoft.com/office/powerpoint/2010/main" val="804925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 resource hog!</a:t>
            </a:r>
            <a:endParaRPr lang="en-US" dirty="0"/>
          </a:p>
        </p:txBody>
      </p:sp>
      <p:sp>
        <p:nvSpPr>
          <p:cNvPr id="3" name="Content Placeholder 2"/>
          <p:cNvSpPr>
            <a:spLocks noGrp="1"/>
          </p:cNvSpPr>
          <p:nvPr>
            <p:ph idx="1"/>
          </p:nvPr>
        </p:nvSpPr>
        <p:spPr/>
        <p:txBody>
          <a:bodyPr/>
          <a:lstStyle/>
          <a:p>
            <a:r>
              <a:rPr lang="en-US" dirty="0" smtClean="0"/>
              <a:t>2 G spectrum waste</a:t>
            </a:r>
          </a:p>
          <a:p>
            <a:pPr lvl="1"/>
            <a:r>
              <a:rPr lang="en-US" dirty="0" smtClean="0"/>
              <a:t>0.17 b/s/Hz vs. &gt;= 2 b/s/Hz for 4G</a:t>
            </a:r>
          </a:p>
          <a:p>
            <a:r>
              <a:rPr lang="en-US" dirty="0" smtClean="0"/>
              <a:t>E.164 numbering</a:t>
            </a:r>
          </a:p>
          <a:p>
            <a:pPr lvl="1"/>
            <a:r>
              <a:rPr lang="en-US" dirty="0" smtClean="0"/>
              <a:t>500 numbers (PCS)</a:t>
            </a:r>
          </a:p>
          <a:p>
            <a:pPr lvl="1"/>
            <a:r>
              <a:rPr lang="en-US" dirty="0" smtClean="0"/>
              <a:t>one new area code a year!</a:t>
            </a:r>
          </a:p>
          <a:p>
            <a:r>
              <a:rPr lang="en-US" dirty="0" smtClean="0"/>
              <a:t>Shared &amp; scarce public resources</a:t>
            </a:r>
            <a:endParaRPr lang="en-US" dirty="0"/>
          </a:p>
        </p:txBody>
      </p:sp>
      <p:sp>
        <p:nvSpPr>
          <p:cNvPr id="4" name="Slide Number Placeholder 3"/>
          <p:cNvSpPr>
            <a:spLocks noGrp="1"/>
          </p:cNvSpPr>
          <p:nvPr>
            <p:ph type="sldNum" sz="quarter" idx="12"/>
          </p:nvPr>
        </p:nvSpPr>
        <p:spPr/>
        <p:txBody>
          <a:bodyPr/>
          <a:lstStyle/>
          <a:p>
            <a:fld id="{A058A35A-ECAD-824F-9DC9-A6EFB73BC9F3}" type="slidenum">
              <a:rPr lang="en-US" smtClean="0"/>
              <a:t>16</a:t>
            </a:fld>
            <a:endParaRPr lang="en-US"/>
          </a:p>
        </p:txBody>
      </p:sp>
      <p:pic>
        <p:nvPicPr>
          <p:cNvPr id="6" name="Picture 5"/>
          <p:cNvPicPr>
            <a:picLocks noChangeAspect="1"/>
          </p:cNvPicPr>
          <p:nvPr/>
        </p:nvPicPr>
        <p:blipFill>
          <a:blip r:embed="rId2"/>
          <a:stretch>
            <a:fillRect/>
          </a:stretch>
        </p:blipFill>
        <p:spPr>
          <a:xfrm>
            <a:off x="6105142" y="1332791"/>
            <a:ext cx="1514858" cy="2514665"/>
          </a:xfrm>
          <a:prstGeom prst="rect">
            <a:avLst/>
          </a:prstGeom>
        </p:spPr>
      </p:pic>
      <p:pic>
        <p:nvPicPr>
          <p:cNvPr id="7" name="Picture 6"/>
          <p:cNvPicPr>
            <a:picLocks noChangeAspect="1"/>
          </p:cNvPicPr>
          <p:nvPr/>
        </p:nvPicPr>
        <p:blipFill>
          <a:blip r:embed="rId3"/>
          <a:stretch>
            <a:fillRect/>
          </a:stretch>
        </p:blipFill>
        <p:spPr>
          <a:xfrm>
            <a:off x="5853514" y="3847456"/>
            <a:ext cx="3175000" cy="3175000"/>
          </a:xfrm>
          <a:prstGeom prst="rect">
            <a:avLst/>
          </a:prstGeom>
        </p:spPr>
      </p:pic>
    </p:spTree>
    <p:extLst>
      <p:ext uri="{BB962C8B-B14F-4D97-AF65-F5344CB8AC3E}">
        <p14:creationId xmlns:p14="http://schemas.microsoft.com/office/powerpoint/2010/main" val="28497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Spectral efficiency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b/s/Hz: modulation, FEC, MIMO, …</a:t>
            </a:r>
          </a:p>
          <a:p>
            <a:r>
              <a:rPr lang="en-US" dirty="0" smtClean="0"/>
              <a:t>but also </a:t>
            </a:r>
            <a:r>
              <a:rPr lang="en-US" dirty="0" smtClean="0">
                <a:solidFill>
                  <a:srgbClr val="FF0000"/>
                </a:solidFill>
              </a:rPr>
              <a:t>total spectral efficiency</a:t>
            </a:r>
          </a:p>
          <a:p>
            <a:pPr lvl="1"/>
            <a:r>
              <a:rPr lang="en-US" dirty="0" smtClean="0"/>
              <a:t>guard bands</a:t>
            </a:r>
          </a:p>
          <a:p>
            <a:pPr lvl="1"/>
            <a:r>
              <a:rPr lang="en-US" dirty="0" smtClean="0"/>
              <a:t>restrictions on adjacent channel usage</a:t>
            </a:r>
          </a:p>
          <a:p>
            <a:pPr lvl="1"/>
            <a:r>
              <a:rPr lang="en-US" dirty="0" smtClean="0"/>
              <a:t>“high power, high tower” </a:t>
            </a:r>
            <a:r>
              <a:rPr lang="en-US" dirty="0" smtClean="0">
                <a:sym typeface="Wingdings"/>
              </a:rPr>
              <a:t> small cells  higher b/s/Hz</a:t>
            </a:r>
            <a:endParaRPr lang="en-US" dirty="0" smtClean="0"/>
          </a:p>
          <a:p>
            <a:r>
              <a:rPr lang="en-US" dirty="0" smtClean="0">
                <a:solidFill>
                  <a:srgbClr val="FF0000"/>
                </a:solidFill>
              </a:rPr>
              <a:t>data efficiency</a:t>
            </a:r>
          </a:p>
          <a:p>
            <a:pPr lvl="1"/>
            <a:r>
              <a:rPr lang="en-US" dirty="0" smtClean="0"/>
              <a:t>e.g., H.264 is twice as good as MPEG-2/ATSC</a:t>
            </a:r>
          </a:p>
          <a:p>
            <a:pPr lvl="1"/>
            <a:r>
              <a:rPr lang="en-US" dirty="0" smtClean="0"/>
              <a:t>and H.265 twice as good as H.264</a:t>
            </a:r>
          </a:p>
        </p:txBody>
      </p:sp>
      <p:sp>
        <p:nvSpPr>
          <p:cNvPr id="5" name="Content Placeholder 4"/>
          <p:cNvSpPr>
            <a:spLocks noGrp="1"/>
          </p:cNvSpPr>
          <p:nvPr>
            <p:ph sz="quarter" idx="2"/>
          </p:nvPr>
        </p:nvSpPr>
        <p:spPr/>
        <p:txBody>
          <a:bodyPr>
            <a:normAutofit fontScale="92500" lnSpcReduction="20000"/>
          </a:bodyPr>
          <a:lstStyle/>
          <a:p>
            <a:r>
              <a:rPr lang="en-US" dirty="0" smtClean="0">
                <a:solidFill>
                  <a:srgbClr val="FF0000"/>
                </a:solidFill>
              </a:rPr>
              <a:t>distribution efficiency</a:t>
            </a:r>
          </a:p>
          <a:p>
            <a:pPr lvl="1"/>
            <a:r>
              <a:rPr lang="en-US" dirty="0" smtClean="0"/>
              <a:t>unicast vs. multicast</a:t>
            </a:r>
          </a:p>
          <a:p>
            <a:r>
              <a:rPr lang="en-US" dirty="0" smtClean="0">
                <a:solidFill>
                  <a:srgbClr val="FF0000"/>
                </a:solidFill>
              </a:rPr>
              <a:t>protocol efficiency</a:t>
            </a:r>
          </a:p>
          <a:p>
            <a:pPr lvl="1"/>
            <a:r>
              <a:rPr lang="en-US" dirty="0" smtClean="0"/>
              <a:t>avoid polling </a:t>
            </a:r>
            <a:r>
              <a:rPr lang="en-US" dirty="0" smtClean="0">
                <a:sym typeface="Wingdings"/>
              </a:rPr>
              <a:t> need server mode</a:t>
            </a:r>
          </a:p>
          <a:p>
            <a:r>
              <a:rPr lang="en-US" dirty="0" smtClean="0">
                <a:solidFill>
                  <a:srgbClr val="FF0000"/>
                </a:solidFill>
                <a:sym typeface="Wingdings"/>
              </a:rPr>
              <a:t>mode efficiency</a:t>
            </a:r>
          </a:p>
          <a:p>
            <a:pPr lvl="1"/>
            <a:r>
              <a:rPr lang="en-US" dirty="0" smtClean="0">
                <a:sym typeface="Wingdings"/>
              </a:rPr>
              <a:t>caching</a:t>
            </a:r>
          </a:p>
          <a:p>
            <a:pPr lvl="1"/>
            <a:r>
              <a:rPr lang="en-US" dirty="0" smtClean="0">
                <a:sym typeface="Wingdings"/>
              </a:rPr>
              <a:t>side loading</a:t>
            </a:r>
          </a:p>
          <a:p>
            <a:pPr lvl="1"/>
            <a:r>
              <a:rPr lang="en-US" dirty="0" smtClean="0"/>
              <a:t>pre-loading</a:t>
            </a:r>
            <a:endParaRPr lang="en-US" dirty="0"/>
          </a:p>
        </p:txBody>
      </p:sp>
      <p:sp>
        <p:nvSpPr>
          <p:cNvPr id="9" name="Slide Number Placeholder 8"/>
          <p:cNvSpPr>
            <a:spLocks noGrp="1"/>
          </p:cNvSpPr>
          <p:nvPr>
            <p:ph type="sldNum" sz="quarter" idx="12"/>
          </p:nvPr>
        </p:nvSpPr>
        <p:spPr/>
        <p:txBody>
          <a:bodyPr/>
          <a:lstStyle/>
          <a:p>
            <a:fld id="{A058A35A-ECAD-824F-9DC9-A6EFB73BC9F3}" type="slidenum">
              <a:rPr lang="en-US" smtClean="0"/>
              <a:t>17</a:t>
            </a:fld>
            <a:endParaRPr lang="en-US"/>
          </a:p>
        </p:txBody>
      </p:sp>
    </p:spTree>
    <p:extLst>
      <p:ext uri="{BB962C8B-B14F-4D97-AF65-F5344CB8AC3E}">
        <p14:creationId xmlns:p14="http://schemas.microsoft.com/office/powerpoint/2010/main" val="3742835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unlicensed spectrum</a:t>
            </a:r>
            <a:endParaRPr lang="en-US" dirty="0"/>
          </a:p>
        </p:txBody>
      </p:sp>
      <p:pic>
        <p:nvPicPr>
          <p:cNvPr id="4" name="Picture 3"/>
          <p:cNvPicPr>
            <a:picLocks noChangeAspect="1"/>
          </p:cNvPicPr>
          <p:nvPr/>
        </p:nvPicPr>
        <p:blipFill rotWithShape="1">
          <a:blip r:embed="rId2"/>
          <a:srcRect l="1905" t="6878" r="2477" b="2147"/>
          <a:stretch/>
        </p:blipFill>
        <p:spPr>
          <a:xfrm>
            <a:off x="535659" y="1768800"/>
            <a:ext cx="7844811" cy="3939840"/>
          </a:xfrm>
          <a:prstGeom prst="rect">
            <a:avLst/>
          </a:prstGeom>
        </p:spPr>
      </p:pic>
      <p:sp>
        <p:nvSpPr>
          <p:cNvPr id="3" name="Slide Number Placeholder 2"/>
          <p:cNvSpPr>
            <a:spLocks noGrp="1"/>
          </p:cNvSpPr>
          <p:nvPr>
            <p:ph type="sldNum" sz="quarter" idx="12"/>
          </p:nvPr>
        </p:nvSpPr>
        <p:spPr/>
        <p:txBody>
          <a:bodyPr/>
          <a:lstStyle/>
          <a:p>
            <a:fld id="{A058A35A-ECAD-824F-9DC9-A6EFB73BC9F3}" type="slidenum">
              <a:rPr lang="en-US" smtClean="0"/>
              <a:t>18</a:t>
            </a:fld>
            <a:endParaRPr lang="en-US"/>
          </a:p>
        </p:txBody>
      </p:sp>
      <p:sp>
        <p:nvSpPr>
          <p:cNvPr id="6" name="TextBox 5"/>
          <p:cNvSpPr txBox="1"/>
          <p:nvPr/>
        </p:nvSpPr>
        <p:spPr>
          <a:xfrm>
            <a:off x="535659" y="5899139"/>
            <a:ext cx="6524668" cy="369332"/>
          </a:xfrm>
          <a:prstGeom prst="rect">
            <a:avLst/>
          </a:prstGeom>
          <a:solidFill>
            <a:schemeClr val="bg1">
              <a:lumMod val="85000"/>
            </a:schemeClr>
          </a:solidFill>
        </p:spPr>
        <p:txBody>
          <a:bodyPr wrap="none" rtlCol="0">
            <a:spAutoFit/>
          </a:bodyPr>
          <a:lstStyle/>
          <a:p>
            <a:r>
              <a:rPr lang="en-US" dirty="0" smtClean="0"/>
              <a:t>+ TV white spaces (in 476-692 MHz range) – availability varies</a:t>
            </a:r>
            <a:endParaRPr lang="en-US" dirty="0"/>
          </a:p>
        </p:txBody>
      </p:sp>
    </p:spTree>
    <p:extLst>
      <p:ext uri="{BB962C8B-B14F-4D97-AF65-F5344CB8AC3E}">
        <p14:creationId xmlns:p14="http://schemas.microsoft.com/office/powerpoint/2010/main" val="109884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actions for </a:t>
            </a:r>
            <a:r>
              <a:rPr lang="en-US" smtClean="0"/>
              <a:t>(M2M) spectrum</a:t>
            </a:r>
            <a:endParaRPr lang="en-US" dirty="0"/>
          </a:p>
        </p:txBody>
      </p:sp>
      <p:sp>
        <p:nvSpPr>
          <p:cNvPr id="3" name="Content Placeholder 2"/>
          <p:cNvSpPr>
            <a:spLocks noGrp="1"/>
          </p:cNvSpPr>
          <p:nvPr>
            <p:ph idx="1"/>
          </p:nvPr>
        </p:nvSpPr>
        <p:spPr/>
        <p:txBody>
          <a:bodyPr/>
          <a:lstStyle/>
          <a:p>
            <a:r>
              <a:rPr lang="en-US" dirty="0" smtClean="0"/>
              <a:t>More than 300 MHz of additional spectrum in pipeline</a:t>
            </a:r>
          </a:p>
          <a:p>
            <a:r>
              <a:rPr lang="en-US" dirty="0" smtClean="0"/>
              <a:t>Encourage unlicensed &amp; lightly-licensed spectrum</a:t>
            </a:r>
          </a:p>
          <a:p>
            <a:pPr lvl="1"/>
            <a:r>
              <a:rPr lang="en-US" dirty="0" smtClean="0"/>
              <a:t>TV white spaces (600 MHz) </a:t>
            </a:r>
            <a:r>
              <a:rPr lang="en-US" dirty="0" smtClean="0">
                <a:sym typeface="Wingdings"/>
              </a:rPr>
              <a:t></a:t>
            </a:r>
            <a:r>
              <a:rPr lang="en-US" dirty="0" smtClean="0"/>
              <a:t> geographical databases</a:t>
            </a:r>
          </a:p>
          <a:p>
            <a:pPr lvl="1"/>
            <a:r>
              <a:rPr lang="en-US" dirty="0" smtClean="0"/>
              <a:t>3.5 GHz “small cells” (3550-3700 MHz), 200 </a:t>
            </a:r>
            <a:r>
              <a:rPr lang="en-US" dirty="0" err="1" smtClean="0"/>
              <a:t>mW</a:t>
            </a:r>
            <a:r>
              <a:rPr lang="en-US" dirty="0" smtClean="0"/>
              <a:t> (1 W EIRP)</a:t>
            </a:r>
          </a:p>
          <a:p>
            <a:pPr lvl="1"/>
            <a:r>
              <a:rPr lang="en-US" dirty="0" smtClean="0"/>
              <a:t>4.9 GHz (20 </a:t>
            </a:r>
            <a:r>
              <a:rPr lang="en-US" dirty="0" err="1" smtClean="0"/>
              <a:t>dBm</a:t>
            </a:r>
            <a:r>
              <a:rPr lang="en-US" dirty="0" smtClean="0"/>
              <a:t>/MHz)</a:t>
            </a:r>
          </a:p>
          <a:p>
            <a:pPr lvl="1"/>
            <a:r>
              <a:rPr lang="en-US" dirty="0" smtClean="0"/>
              <a:t>incentive auction guard bands as new unlicensed UHF spectrum (600 MHz)</a:t>
            </a:r>
          </a:p>
          <a:p>
            <a:r>
              <a:rPr lang="en-US" dirty="0" smtClean="0"/>
              <a:t>Experimental licensing revision</a:t>
            </a:r>
          </a:p>
          <a:p>
            <a:r>
              <a:rPr lang="en-US" dirty="0" smtClean="0"/>
              <a:t>Medical body area networks: 2360 – 2400 MHz</a:t>
            </a:r>
          </a:p>
          <a:p>
            <a:endParaRPr lang="en-US" dirty="0"/>
          </a:p>
        </p:txBody>
      </p:sp>
      <p:sp>
        <p:nvSpPr>
          <p:cNvPr id="4" name="Slide Number Placeholder 3"/>
          <p:cNvSpPr>
            <a:spLocks noGrp="1"/>
          </p:cNvSpPr>
          <p:nvPr>
            <p:ph type="sldNum" sz="quarter" idx="12"/>
          </p:nvPr>
        </p:nvSpPr>
        <p:spPr/>
        <p:txBody>
          <a:bodyPr/>
          <a:lstStyle/>
          <a:p>
            <a:fld id="{A058A35A-ECAD-824F-9DC9-A6EFB73BC9F3}" type="slidenum">
              <a:rPr lang="en-US" smtClean="0"/>
              <a:t>19</a:t>
            </a:fld>
            <a:endParaRPr lang="en-US"/>
          </a:p>
        </p:txBody>
      </p:sp>
    </p:spTree>
    <p:extLst>
      <p:ext uri="{BB962C8B-B14F-4D97-AF65-F5344CB8AC3E}">
        <p14:creationId xmlns:p14="http://schemas.microsoft.com/office/powerpoint/2010/main" val="107778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M2M: more than cellular or unlicensed</a:t>
            </a:r>
          </a:p>
          <a:p>
            <a:r>
              <a:rPr lang="en-US" dirty="0" smtClean="0"/>
              <a:t>Technical </a:t>
            </a:r>
            <a:r>
              <a:rPr lang="en-US" dirty="0" smtClean="0"/>
              <a:t>challenges for </a:t>
            </a:r>
            <a:r>
              <a:rPr lang="en-US" dirty="0" smtClean="0"/>
              <a:t>M2M</a:t>
            </a:r>
          </a:p>
          <a:p>
            <a:r>
              <a:rPr lang="en-US" dirty="0" smtClean="0"/>
              <a:t>Spectrum – the lifeblood of M2M</a:t>
            </a:r>
            <a:endParaRPr lang="en-US" dirty="0" smtClean="0"/>
          </a:p>
          <a:p>
            <a:r>
              <a:rPr lang="en-US" dirty="0" smtClean="0"/>
              <a:t>Columbia U. </a:t>
            </a:r>
            <a:r>
              <a:rPr lang="en-US" dirty="0"/>
              <a:t>r</a:t>
            </a:r>
            <a:r>
              <a:rPr lang="en-US" dirty="0" smtClean="0"/>
              <a:t>esearch examples:</a:t>
            </a:r>
          </a:p>
          <a:p>
            <a:pPr lvl="1"/>
            <a:r>
              <a:rPr lang="en-US" dirty="0" smtClean="0"/>
              <a:t>SECE: unifying diverse networks into a user-programmable system</a:t>
            </a:r>
          </a:p>
          <a:p>
            <a:pPr lvl="1"/>
            <a:r>
              <a:rPr lang="en-US" dirty="0" err="1" smtClean="0"/>
              <a:t>EnHANTS</a:t>
            </a:r>
            <a:r>
              <a:rPr lang="en-US" dirty="0" smtClean="0"/>
              <a:t>: environment-powered nodes</a:t>
            </a:r>
            <a:endParaRPr lang="en-US" dirty="0"/>
          </a:p>
        </p:txBody>
      </p:sp>
      <p:sp>
        <p:nvSpPr>
          <p:cNvPr id="4" name="Slide Number Placeholder 3"/>
          <p:cNvSpPr>
            <a:spLocks noGrp="1"/>
          </p:cNvSpPr>
          <p:nvPr>
            <p:ph type="sldNum" sz="quarter" idx="12"/>
          </p:nvPr>
        </p:nvSpPr>
        <p:spPr/>
        <p:txBody>
          <a:bodyPr/>
          <a:lstStyle/>
          <a:p>
            <a:fld id="{A058A35A-ECAD-824F-9DC9-A6EFB73BC9F3}" type="slidenum">
              <a:rPr lang="en-US" smtClean="0"/>
              <a:t>2</a:t>
            </a:fld>
            <a:endParaRPr lang="en-US"/>
          </a:p>
        </p:txBody>
      </p:sp>
    </p:spTree>
    <p:extLst>
      <p:ext uri="{BB962C8B-B14F-4D97-AF65-F5344CB8AC3E}">
        <p14:creationId xmlns:p14="http://schemas.microsoft.com/office/powerpoint/2010/main" val="61576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vs. 5.8 GHz</a:t>
            </a:r>
            <a:endParaRPr lang="en-US" dirty="0"/>
          </a:p>
        </p:txBody>
      </p:sp>
      <p:pic>
        <p:nvPicPr>
          <p:cNvPr id="5" name="Picture 4"/>
          <p:cNvPicPr>
            <a:picLocks noChangeAspect="1"/>
          </p:cNvPicPr>
          <p:nvPr/>
        </p:nvPicPr>
        <p:blipFill>
          <a:blip r:embed="rId2"/>
          <a:stretch>
            <a:fillRect/>
          </a:stretch>
        </p:blipFill>
        <p:spPr>
          <a:xfrm>
            <a:off x="0" y="4493297"/>
            <a:ext cx="9144000" cy="2131097"/>
          </a:xfrm>
          <a:prstGeom prst="rect">
            <a:avLst/>
          </a:prstGeom>
        </p:spPr>
      </p:pic>
      <p:pic>
        <p:nvPicPr>
          <p:cNvPr id="6" name="Picture 5"/>
          <p:cNvPicPr>
            <a:picLocks noChangeAspect="1"/>
          </p:cNvPicPr>
          <p:nvPr/>
        </p:nvPicPr>
        <p:blipFill>
          <a:blip r:embed="rId3"/>
          <a:stretch>
            <a:fillRect/>
          </a:stretch>
        </p:blipFill>
        <p:spPr>
          <a:xfrm>
            <a:off x="7797800" y="-37538"/>
            <a:ext cx="1346200" cy="1130300"/>
          </a:xfrm>
          <a:prstGeom prst="rect">
            <a:avLst/>
          </a:prstGeom>
        </p:spPr>
      </p:pic>
      <p:pic>
        <p:nvPicPr>
          <p:cNvPr id="3" name="Picture 2"/>
          <p:cNvPicPr>
            <a:picLocks noChangeAspect="1"/>
          </p:cNvPicPr>
          <p:nvPr/>
        </p:nvPicPr>
        <p:blipFill>
          <a:blip r:embed="rId4"/>
          <a:stretch>
            <a:fillRect/>
          </a:stretch>
        </p:blipFill>
        <p:spPr>
          <a:xfrm>
            <a:off x="0" y="1548423"/>
            <a:ext cx="9144000" cy="2148721"/>
          </a:xfrm>
          <a:prstGeom prst="rect">
            <a:avLst/>
          </a:prstGeom>
        </p:spPr>
      </p:pic>
      <p:sp>
        <p:nvSpPr>
          <p:cNvPr id="4" name="Slide Number Placeholder 3"/>
          <p:cNvSpPr>
            <a:spLocks noGrp="1"/>
          </p:cNvSpPr>
          <p:nvPr>
            <p:ph type="sldNum" sz="quarter" idx="12"/>
          </p:nvPr>
        </p:nvSpPr>
        <p:spPr/>
        <p:txBody>
          <a:bodyPr>
            <a:normAutofit/>
          </a:bodyPr>
          <a:lstStyle/>
          <a:p>
            <a:fld id="{76988DB3-7906-FE49-941C-A177E89EF2E4}" type="slidenum">
              <a:rPr lang="en-US" smtClean="0"/>
              <a:t>20</a:t>
            </a:fld>
            <a:endParaRPr lang="en-US"/>
          </a:p>
        </p:txBody>
      </p:sp>
    </p:spTree>
    <p:extLst>
      <p:ext uri="{BB962C8B-B14F-4D97-AF65-F5344CB8AC3E}">
        <p14:creationId xmlns:p14="http://schemas.microsoft.com/office/powerpoint/2010/main" val="10602074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6002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2</a:t>
            </a:r>
          </a:p>
        </p:txBody>
      </p:sp>
      <p:sp>
        <p:nvSpPr>
          <p:cNvPr id="27652" name="Rectangle 4"/>
          <p:cNvSpPr>
            <a:spLocks noChangeArrowheads="1"/>
          </p:cNvSpPr>
          <p:nvPr/>
        </p:nvSpPr>
        <p:spPr bwMode="auto">
          <a:xfrm>
            <a:off x="28956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4</a:t>
            </a:r>
          </a:p>
        </p:txBody>
      </p:sp>
      <p:sp>
        <p:nvSpPr>
          <p:cNvPr id="27653" name="Rectangle 5"/>
          <p:cNvSpPr>
            <a:spLocks noChangeArrowheads="1"/>
          </p:cNvSpPr>
          <p:nvPr/>
        </p:nvSpPr>
        <p:spPr bwMode="auto">
          <a:xfrm>
            <a:off x="41910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5</a:t>
            </a:r>
          </a:p>
        </p:txBody>
      </p:sp>
      <p:sp>
        <p:nvSpPr>
          <p:cNvPr id="27654" name="Rectangle 6"/>
          <p:cNvSpPr>
            <a:spLocks noChangeArrowheads="1"/>
          </p:cNvSpPr>
          <p:nvPr/>
        </p:nvSpPr>
        <p:spPr bwMode="auto">
          <a:xfrm>
            <a:off x="54864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7</a:t>
            </a:r>
          </a:p>
        </p:txBody>
      </p:sp>
      <p:sp>
        <p:nvSpPr>
          <p:cNvPr id="27655" name="Rectangle 7"/>
          <p:cNvSpPr>
            <a:spLocks noChangeArrowheads="1"/>
          </p:cNvSpPr>
          <p:nvPr/>
        </p:nvSpPr>
        <p:spPr bwMode="auto">
          <a:xfrm>
            <a:off x="68580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9</a:t>
            </a:r>
          </a:p>
        </p:txBody>
      </p:sp>
      <p:sp>
        <p:nvSpPr>
          <p:cNvPr id="27656" name="Rectangle 8"/>
          <p:cNvSpPr>
            <a:spLocks noChangeArrowheads="1"/>
          </p:cNvSpPr>
          <p:nvPr/>
        </p:nvSpPr>
        <p:spPr bwMode="auto">
          <a:xfrm>
            <a:off x="22860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3</a:t>
            </a:r>
          </a:p>
        </p:txBody>
      </p:sp>
      <p:sp>
        <p:nvSpPr>
          <p:cNvPr id="27657" name="Rectangle 9"/>
          <p:cNvSpPr>
            <a:spLocks noChangeArrowheads="1"/>
          </p:cNvSpPr>
          <p:nvPr/>
        </p:nvSpPr>
        <p:spPr bwMode="auto">
          <a:xfrm>
            <a:off x="48768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6</a:t>
            </a:r>
          </a:p>
        </p:txBody>
      </p:sp>
      <p:sp>
        <p:nvSpPr>
          <p:cNvPr id="27658" name="Rectangle 10"/>
          <p:cNvSpPr>
            <a:spLocks noChangeArrowheads="1"/>
          </p:cNvSpPr>
          <p:nvPr/>
        </p:nvSpPr>
        <p:spPr bwMode="auto">
          <a:xfrm>
            <a:off x="61722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8</a:t>
            </a:r>
          </a:p>
        </p:txBody>
      </p:sp>
      <p:sp>
        <p:nvSpPr>
          <p:cNvPr id="27659" name="Rectangle 11"/>
          <p:cNvSpPr>
            <a:spLocks noChangeArrowheads="1"/>
          </p:cNvSpPr>
          <p:nvPr/>
        </p:nvSpPr>
        <p:spPr bwMode="auto">
          <a:xfrm>
            <a:off x="75438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10</a:t>
            </a:r>
          </a:p>
        </p:txBody>
      </p:sp>
      <p:sp>
        <p:nvSpPr>
          <p:cNvPr id="27660" name="Line 12"/>
          <p:cNvSpPr>
            <a:spLocks noChangeShapeType="1"/>
          </p:cNvSpPr>
          <p:nvPr/>
        </p:nvSpPr>
        <p:spPr bwMode="auto">
          <a:xfrm>
            <a:off x="1143000" y="4467225"/>
            <a:ext cx="678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Line 13"/>
          <p:cNvSpPr>
            <a:spLocks noChangeShapeType="1"/>
          </p:cNvSpPr>
          <p:nvPr/>
        </p:nvSpPr>
        <p:spPr bwMode="auto">
          <a:xfrm>
            <a:off x="1371600" y="5991225"/>
            <a:ext cx="7086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7662" name="Picture 14" descr="41720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2422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5" descr="50px-Independence_Hall_belltow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00625"/>
            <a:ext cx="55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16"/>
          <p:cNvSpPr>
            <a:spLocks noChangeArrowheads="1"/>
          </p:cNvSpPr>
          <p:nvPr/>
        </p:nvSpPr>
        <p:spPr bwMode="auto">
          <a:xfrm>
            <a:off x="3505200" y="3476625"/>
            <a:ext cx="685800" cy="990600"/>
          </a:xfrm>
          <a:prstGeom prst="rect">
            <a:avLst/>
          </a:prstGeom>
          <a:solidFill>
            <a:srgbClr val="C0C0C0"/>
          </a:solidFill>
          <a:ln w="9525">
            <a:solidFill>
              <a:schemeClr val="tx1"/>
            </a:solidFill>
            <a:miter lim="800000"/>
            <a:headEnd/>
            <a:tailEnd/>
          </a:ln>
        </p:spPr>
        <p:txBody>
          <a:bodyPr wrap="none" anchor="ctr"/>
          <a:lstStyle/>
          <a:p>
            <a:pPr algn="ctr"/>
            <a:r>
              <a:rPr lang="en-US" sz="900"/>
              <a:t>Non-</a:t>
            </a:r>
          </a:p>
          <a:p>
            <a:pPr algn="ctr"/>
            <a:r>
              <a:rPr lang="en-US" sz="900"/>
              <a:t>Broadcast</a:t>
            </a:r>
          </a:p>
          <a:p>
            <a:pPr algn="ctr"/>
            <a:r>
              <a:rPr lang="en-US" sz="900"/>
              <a:t>spectrum</a:t>
            </a:r>
          </a:p>
        </p:txBody>
      </p:sp>
      <p:sp>
        <p:nvSpPr>
          <p:cNvPr id="27665" name="Rectangle 17"/>
          <p:cNvSpPr>
            <a:spLocks noChangeArrowheads="1"/>
          </p:cNvSpPr>
          <p:nvPr/>
        </p:nvSpPr>
        <p:spPr bwMode="auto">
          <a:xfrm>
            <a:off x="3505200" y="5000625"/>
            <a:ext cx="609600" cy="990600"/>
          </a:xfrm>
          <a:prstGeom prst="rect">
            <a:avLst/>
          </a:prstGeom>
          <a:solidFill>
            <a:srgbClr val="C0C0C0"/>
          </a:solidFill>
          <a:ln w="9525">
            <a:solidFill>
              <a:schemeClr val="tx1"/>
            </a:solidFill>
            <a:miter lim="800000"/>
            <a:headEnd/>
            <a:tailEnd/>
          </a:ln>
        </p:spPr>
        <p:txBody>
          <a:bodyPr wrap="none" anchor="ctr"/>
          <a:lstStyle/>
          <a:p>
            <a:pPr algn="ctr"/>
            <a:r>
              <a:rPr lang="en-US" sz="900"/>
              <a:t>Non-</a:t>
            </a:r>
          </a:p>
          <a:p>
            <a:pPr algn="ctr"/>
            <a:r>
              <a:rPr lang="en-US" sz="900"/>
              <a:t>Broadcast</a:t>
            </a:r>
          </a:p>
          <a:p>
            <a:pPr algn="ctr"/>
            <a:r>
              <a:rPr lang="en-US" sz="900"/>
              <a:t>spectrum</a:t>
            </a:r>
          </a:p>
        </p:txBody>
      </p:sp>
      <p:sp>
        <p:nvSpPr>
          <p:cNvPr id="27666" name="Text Box 18"/>
          <p:cNvSpPr txBox="1">
            <a:spLocks noChangeArrowheads="1"/>
          </p:cNvSpPr>
          <p:nvPr/>
        </p:nvSpPr>
        <p:spPr bwMode="auto">
          <a:xfrm>
            <a:off x="384175" y="4340225"/>
            <a:ext cx="9699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000"/>
              <a:t>New York City</a:t>
            </a:r>
          </a:p>
          <a:p>
            <a:pPr algn="ctr"/>
            <a:r>
              <a:rPr lang="en-US" sz="1000"/>
              <a:t>Full Power</a:t>
            </a:r>
          </a:p>
          <a:p>
            <a:pPr algn="ctr"/>
            <a:r>
              <a:rPr lang="en-US" sz="1000"/>
              <a:t>TV Stations</a:t>
            </a:r>
          </a:p>
        </p:txBody>
      </p:sp>
      <p:sp>
        <p:nvSpPr>
          <p:cNvPr id="27667" name="Text Box 19"/>
          <p:cNvSpPr txBox="1">
            <a:spLocks noChangeArrowheads="1"/>
          </p:cNvSpPr>
          <p:nvPr/>
        </p:nvSpPr>
        <p:spPr bwMode="auto">
          <a:xfrm>
            <a:off x="449263" y="5864225"/>
            <a:ext cx="850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000"/>
              <a:t>Philadelphia</a:t>
            </a:r>
          </a:p>
          <a:p>
            <a:pPr algn="ctr"/>
            <a:r>
              <a:rPr lang="en-US" sz="1000"/>
              <a:t>Full Power</a:t>
            </a:r>
          </a:p>
          <a:p>
            <a:pPr algn="ctr"/>
            <a:r>
              <a:rPr lang="en-US" sz="1000"/>
              <a:t>TV Stations</a:t>
            </a:r>
          </a:p>
        </p:txBody>
      </p:sp>
      <p:sp>
        <p:nvSpPr>
          <p:cNvPr id="27668" name="Line 20"/>
          <p:cNvSpPr>
            <a:spLocks noChangeShapeType="1"/>
          </p:cNvSpPr>
          <p:nvPr/>
        </p:nvSpPr>
        <p:spPr bwMode="auto">
          <a:xfrm flipH="1">
            <a:off x="5410200" y="4391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21"/>
          <p:cNvSpPr>
            <a:spLocks noChangeShapeType="1"/>
          </p:cNvSpPr>
          <p:nvPr/>
        </p:nvSpPr>
        <p:spPr bwMode="auto">
          <a:xfrm flipH="1">
            <a:off x="5486400" y="4391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22"/>
          <p:cNvSpPr>
            <a:spLocks noChangeShapeType="1"/>
          </p:cNvSpPr>
          <p:nvPr/>
        </p:nvSpPr>
        <p:spPr bwMode="auto">
          <a:xfrm flipH="1">
            <a:off x="5410200" y="5915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3"/>
          <p:cNvSpPr>
            <a:spLocks noChangeShapeType="1"/>
          </p:cNvSpPr>
          <p:nvPr/>
        </p:nvSpPr>
        <p:spPr bwMode="auto">
          <a:xfrm flipH="1">
            <a:off x="5486400" y="5915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Text Box 24"/>
          <p:cNvSpPr txBox="1">
            <a:spLocks noChangeArrowheads="1"/>
          </p:cNvSpPr>
          <p:nvPr/>
        </p:nvSpPr>
        <p:spPr bwMode="auto">
          <a:xfrm>
            <a:off x="2133600" y="408622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Low </a:t>
            </a:r>
          </a:p>
          <a:p>
            <a:pPr algn="ctr"/>
            <a:r>
              <a:rPr lang="en-US" sz="900"/>
              <a:t>Power TV</a:t>
            </a:r>
          </a:p>
        </p:txBody>
      </p:sp>
      <p:sp>
        <p:nvSpPr>
          <p:cNvPr id="27673" name="Text Box 25"/>
          <p:cNvSpPr txBox="1">
            <a:spLocks noChangeArrowheads="1"/>
          </p:cNvSpPr>
          <p:nvPr/>
        </p:nvSpPr>
        <p:spPr bwMode="auto">
          <a:xfrm>
            <a:off x="4191000" y="52292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4" name="Text Box 26"/>
          <p:cNvSpPr txBox="1">
            <a:spLocks noChangeArrowheads="1"/>
          </p:cNvSpPr>
          <p:nvPr/>
        </p:nvSpPr>
        <p:spPr bwMode="auto">
          <a:xfrm>
            <a:off x="4876800" y="37814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5" name="Text Box 27"/>
          <p:cNvSpPr txBox="1">
            <a:spLocks noChangeArrowheads="1"/>
          </p:cNvSpPr>
          <p:nvPr/>
        </p:nvSpPr>
        <p:spPr bwMode="auto">
          <a:xfrm>
            <a:off x="5486400" y="52292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6" name="Text Box 28"/>
          <p:cNvSpPr txBox="1">
            <a:spLocks noChangeArrowheads="1"/>
          </p:cNvSpPr>
          <p:nvPr/>
        </p:nvSpPr>
        <p:spPr bwMode="auto">
          <a:xfrm>
            <a:off x="1600200" y="52292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7" name="Text Box 29"/>
          <p:cNvSpPr txBox="1">
            <a:spLocks noChangeArrowheads="1"/>
          </p:cNvSpPr>
          <p:nvPr/>
        </p:nvSpPr>
        <p:spPr bwMode="auto">
          <a:xfrm>
            <a:off x="8001000" y="431482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t>Etc.</a:t>
            </a:r>
          </a:p>
        </p:txBody>
      </p:sp>
      <p:sp>
        <p:nvSpPr>
          <p:cNvPr id="27678" name="Text Box 30"/>
          <p:cNvSpPr txBox="1">
            <a:spLocks noChangeArrowheads="1"/>
          </p:cNvSpPr>
          <p:nvPr/>
        </p:nvSpPr>
        <p:spPr bwMode="auto">
          <a:xfrm>
            <a:off x="8001000" y="606742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t>Etc.</a:t>
            </a:r>
          </a:p>
        </p:txBody>
      </p:sp>
      <p:sp>
        <p:nvSpPr>
          <p:cNvPr id="27679" name="Text Box 31"/>
          <p:cNvSpPr txBox="1">
            <a:spLocks noChangeArrowheads="1"/>
          </p:cNvSpPr>
          <p:nvPr/>
        </p:nvSpPr>
        <p:spPr bwMode="auto">
          <a:xfrm>
            <a:off x="990600" y="1828800"/>
            <a:ext cx="79359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90513" algn="l"/>
              </a:tabLst>
              <a:defRPr>
                <a:solidFill>
                  <a:schemeClr val="tx1"/>
                </a:solidFill>
                <a:latin typeface="Tahoma" charset="0"/>
                <a:ea typeface="ＭＳ Ｐゴシック" charset="0"/>
              </a:defRPr>
            </a:lvl1pPr>
            <a:lvl2pPr marL="742950" indent="-285750">
              <a:tabLst>
                <a:tab pos="290513" algn="l"/>
              </a:tabLst>
              <a:defRPr>
                <a:solidFill>
                  <a:schemeClr val="tx1"/>
                </a:solidFill>
                <a:latin typeface="Tahoma" charset="0"/>
                <a:ea typeface="ＭＳ Ｐゴシック" charset="0"/>
              </a:defRPr>
            </a:lvl2pPr>
            <a:lvl3pPr marL="1143000" indent="-228600">
              <a:tabLst>
                <a:tab pos="290513" algn="l"/>
              </a:tabLst>
              <a:defRPr>
                <a:solidFill>
                  <a:schemeClr val="tx1"/>
                </a:solidFill>
                <a:latin typeface="Tahoma" charset="0"/>
                <a:ea typeface="ＭＳ Ｐゴシック" charset="0"/>
              </a:defRPr>
            </a:lvl3pPr>
            <a:lvl4pPr marL="1600200" indent="-228600">
              <a:tabLst>
                <a:tab pos="290513" algn="l"/>
              </a:tabLst>
              <a:defRPr>
                <a:solidFill>
                  <a:schemeClr val="tx1"/>
                </a:solidFill>
                <a:latin typeface="Tahoma" charset="0"/>
                <a:ea typeface="ＭＳ Ｐゴシック" charset="0"/>
              </a:defRPr>
            </a:lvl4pPr>
            <a:lvl5pPr marL="2057400" indent="-228600">
              <a:tabLst>
                <a:tab pos="290513"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9pPr>
          </a:lstStyle>
          <a:p>
            <a:pPr>
              <a:spcAft>
                <a:spcPct val="30000"/>
              </a:spcAft>
              <a:buSzPct val="110000"/>
              <a:buFontTx/>
              <a:buChar char="•"/>
            </a:pPr>
            <a:r>
              <a:rPr lang="en-US" sz="1600" b="1"/>
              <a:t>  	</a:t>
            </a:r>
            <a:r>
              <a:rPr lang="en-US" sz="2000"/>
              <a:t>TV channels are </a:t>
            </a:r>
            <a:r>
              <a:rPr lang="ja-JP" altLang="en-US" sz="2000"/>
              <a:t>“</a:t>
            </a:r>
            <a:r>
              <a:rPr lang="en-US" sz="2000"/>
              <a:t>allotted</a:t>
            </a:r>
            <a:r>
              <a:rPr lang="ja-JP" altLang="en-US" sz="2000"/>
              <a:t>”</a:t>
            </a:r>
            <a:r>
              <a:rPr lang="en-US" sz="2000"/>
              <a:t> to cities to serve the local area</a:t>
            </a:r>
          </a:p>
          <a:p>
            <a:pPr>
              <a:spcAft>
                <a:spcPct val="30000"/>
              </a:spcAft>
              <a:buSzPct val="110000"/>
              <a:buFontTx/>
              <a:buChar char="•"/>
            </a:pPr>
            <a:r>
              <a:rPr lang="en-US" sz="2000"/>
              <a:t>  Other licensed and unlicensed services are also in TV bands</a:t>
            </a:r>
          </a:p>
          <a:p>
            <a:pPr>
              <a:spcAft>
                <a:spcPct val="30000"/>
              </a:spcAft>
              <a:buSzPct val="110000"/>
              <a:buFontTx/>
              <a:buChar char="•"/>
            </a:pPr>
            <a:r>
              <a:rPr lang="en-US" sz="2000"/>
              <a:t> 	</a:t>
            </a:r>
            <a:r>
              <a:rPr lang="ja-JP" altLang="en-US" sz="2000"/>
              <a:t>“</a:t>
            </a:r>
            <a:r>
              <a:rPr lang="en-US" sz="2000"/>
              <a:t>White Spaces</a:t>
            </a:r>
            <a:r>
              <a:rPr lang="ja-JP" altLang="en-US" sz="2000"/>
              <a:t>”</a:t>
            </a:r>
            <a:r>
              <a:rPr lang="en-US" sz="2000"/>
              <a:t> are the channels that are </a:t>
            </a:r>
            <a:r>
              <a:rPr lang="ja-JP" altLang="en-US" sz="2000"/>
              <a:t>“</a:t>
            </a:r>
            <a:r>
              <a:rPr lang="en-US" sz="2000"/>
              <a:t>unused</a:t>
            </a:r>
            <a:r>
              <a:rPr lang="ja-JP" altLang="en-US" sz="2000"/>
              <a:t>”</a:t>
            </a:r>
            <a:r>
              <a:rPr lang="en-US" sz="2000"/>
              <a:t> at any </a:t>
            </a:r>
            <a:br>
              <a:rPr lang="en-US" sz="2000"/>
            </a:br>
            <a:r>
              <a:rPr lang="en-US" sz="2000"/>
              <a:t>	given location by licensed devices</a:t>
            </a:r>
          </a:p>
        </p:txBody>
      </p:sp>
      <p:pic>
        <p:nvPicPr>
          <p:cNvPr id="27680" name="Picture 32" descr="PGX PG58 Vocal Sy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47662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3" descr="VHFTVXmtr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52825"/>
            <a:ext cx="306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2" name="Text Box 34"/>
          <p:cNvSpPr txBox="1">
            <a:spLocks noChangeArrowheads="1"/>
          </p:cNvSpPr>
          <p:nvPr/>
        </p:nvSpPr>
        <p:spPr bwMode="auto">
          <a:xfrm>
            <a:off x="2895600" y="5610225"/>
            <a:ext cx="66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Low </a:t>
            </a:r>
          </a:p>
          <a:p>
            <a:pPr algn="ctr"/>
            <a:r>
              <a:rPr lang="en-US" sz="900"/>
              <a:t>Power TV</a:t>
            </a:r>
          </a:p>
        </p:txBody>
      </p:sp>
      <p:pic>
        <p:nvPicPr>
          <p:cNvPr id="27683" name="Picture 35" descr="VHFTVXmtr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000625"/>
            <a:ext cx="306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Picture 36" descr="PGX PG58 Vocal Sy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92442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5" name="Text Box 37"/>
          <p:cNvSpPr txBox="1">
            <a:spLocks noChangeArrowheads="1"/>
          </p:cNvSpPr>
          <p:nvPr/>
        </p:nvSpPr>
        <p:spPr bwMode="auto">
          <a:xfrm>
            <a:off x="3200400" y="4543425"/>
            <a:ext cx="243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i="1"/>
              <a:t>Only for illustrative purposes</a:t>
            </a:r>
          </a:p>
        </p:txBody>
      </p:sp>
      <p:sp>
        <p:nvSpPr>
          <p:cNvPr id="27686" name="Text Box 38"/>
          <p:cNvSpPr txBox="1">
            <a:spLocks noChangeArrowheads="1"/>
          </p:cNvSpPr>
          <p:nvPr/>
        </p:nvSpPr>
        <p:spPr bwMode="auto">
          <a:xfrm>
            <a:off x="6070600" y="4086225"/>
            <a:ext cx="815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Wireless</a:t>
            </a:r>
          </a:p>
          <a:p>
            <a:pPr algn="ctr"/>
            <a:r>
              <a:rPr lang="en-US" sz="900"/>
              <a:t>Microphones</a:t>
            </a:r>
          </a:p>
        </p:txBody>
      </p:sp>
      <p:sp>
        <p:nvSpPr>
          <p:cNvPr id="27687" name="Text Box 39"/>
          <p:cNvSpPr txBox="1">
            <a:spLocks noChangeArrowheads="1"/>
          </p:cNvSpPr>
          <p:nvPr/>
        </p:nvSpPr>
        <p:spPr bwMode="auto">
          <a:xfrm>
            <a:off x="6781800" y="5610225"/>
            <a:ext cx="815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Wireless</a:t>
            </a:r>
          </a:p>
          <a:p>
            <a:pPr algn="ctr"/>
            <a:r>
              <a:rPr lang="en-US" sz="900"/>
              <a:t>Microphones</a:t>
            </a:r>
          </a:p>
        </p:txBody>
      </p:sp>
      <p:sp>
        <p:nvSpPr>
          <p:cNvPr id="2" name="Title 1"/>
          <p:cNvSpPr>
            <a:spLocks noGrp="1"/>
          </p:cNvSpPr>
          <p:nvPr>
            <p:ph type="title"/>
          </p:nvPr>
        </p:nvSpPr>
        <p:spPr/>
        <p:txBody>
          <a:bodyPr/>
          <a:lstStyle/>
          <a:p>
            <a:r>
              <a:rPr lang="en-US" dirty="0" smtClean="0"/>
              <a:t>TV white spaces</a:t>
            </a:r>
            <a:endParaRPr lang="en-US" dirty="0"/>
          </a:p>
        </p:txBody>
      </p:sp>
      <p:sp>
        <p:nvSpPr>
          <p:cNvPr id="3" name="Slide Number Placeholder 2"/>
          <p:cNvSpPr>
            <a:spLocks noGrp="1"/>
          </p:cNvSpPr>
          <p:nvPr>
            <p:ph type="sldNum" sz="quarter" idx="12"/>
          </p:nvPr>
        </p:nvSpPr>
        <p:spPr/>
        <p:txBody>
          <a:bodyPr/>
          <a:lstStyle/>
          <a:p>
            <a:fld id="{A058A35A-ECAD-824F-9DC9-A6EFB73BC9F3}" type="slidenum">
              <a:rPr lang="en-US" smtClean="0"/>
              <a:t>21</a:t>
            </a:fld>
            <a:endParaRPr lang="en-US"/>
          </a:p>
        </p:txBody>
      </p:sp>
    </p:spTree>
    <p:extLst>
      <p:ext uri="{BB962C8B-B14F-4D97-AF65-F5344CB8AC3E}">
        <p14:creationId xmlns:p14="http://schemas.microsoft.com/office/powerpoint/2010/main" val="15183740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Freeing spectrum: incentive auctions</a:t>
            </a:r>
            <a:endParaRPr lang="en-US" dirty="0"/>
          </a:p>
        </p:txBody>
      </p:sp>
      <p:sp>
        <p:nvSpPr>
          <p:cNvPr id="4" name="Slide Number Placeholder 3"/>
          <p:cNvSpPr>
            <a:spLocks noGrp="1"/>
          </p:cNvSpPr>
          <p:nvPr>
            <p:ph type="sldNum" sz="quarter" idx="12"/>
          </p:nvPr>
        </p:nvSpPr>
        <p:spPr/>
        <p:txBody>
          <a:bodyPr>
            <a:normAutofit/>
          </a:bodyPr>
          <a:lstStyle/>
          <a:p>
            <a:fld id="{CD1E5F1B-EF34-674B-8F11-46925F2BD52D}" type="slidenum">
              <a:rPr lang="en-US" smtClean="0"/>
              <a:pPr/>
              <a:t>22</a:t>
            </a:fld>
            <a:endParaRPr lang="en-US"/>
          </a:p>
        </p:txBody>
      </p:sp>
      <p:sp>
        <p:nvSpPr>
          <p:cNvPr id="3" name="Content Placeholder 2"/>
          <p:cNvSpPr>
            <a:spLocks noGrp="1"/>
          </p:cNvSpPr>
          <p:nvPr>
            <p:ph idx="1"/>
          </p:nvPr>
        </p:nvSpPr>
        <p:spPr>
          <a:xfrm>
            <a:off x="612648" y="1600200"/>
            <a:ext cx="4454652" cy="4495800"/>
          </a:xfrm>
        </p:spPr>
        <p:txBody>
          <a:bodyPr>
            <a:normAutofit/>
          </a:bodyPr>
          <a:lstStyle/>
          <a:p>
            <a:r>
              <a:rPr lang="en-US" dirty="0" smtClean="0"/>
              <a:t>Incentive auctions will share auction proceeds with the current occupant to motivate voluntary relocation of incumbents </a:t>
            </a:r>
          </a:p>
          <a:p>
            <a:pPr lvl="1"/>
            <a:r>
              <a:rPr lang="en-US" dirty="0" smtClean="0"/>
              <a:t>Otherwise, no incentive for current occupant to give back spectrum</a:t>
            </a:r>
          </a:p>
          <a:p>
            <a:pPr lvl="1"/>
            <a:r>
              <a:rPr lang="en-US" dirty="0" smtClean="0"/>
              <a:t>Stations keep current channel numbers</a:t>
            </a:r>
          </a:p>
          <a:p>
            <a:pPr lvl="2"/>
            <a:r>
              <a:rPr lang="en-US" dirty="0" smtClean="0"/>
              <a:t>via DTV map</a:t>
            </a:r>
          </a:p>
        </p:txBody>
      </p:sp>
      <p:sp>
        <p:nvSpPr>
          <p:cNvPr id="5" name="Line 4"/>
          <p:cNvSpPr>
            <a:spLocks noChangeShapeType="1"/>
          </p:cNvSpPr>
          <p:nvPr/>
        </p:nvSpPr>
        <p:spPr bwMode="auto">
          <a:xfrm>
            <a:off x="5067300" y="36703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 name="Rectangle 5"/>
          <p:cNvSpPr>
            <a:spLocks noChangeArrowheads="1"/>
          </p:cNvSpPr>
          <p:nvPr/>
        </p:nvSpPr>
        <p:spPr bwMode="auto">
          <a:xfrm>
            <a:off x="6057900" y="4178300"/>
            <a:ext cx="533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6"/>
          <p:cNvSpPr>
            <a:spLocks noChangeArrowheads="1"/>
          </p:cNvSpPr>
          <p:nvPr/>
        </p:nvSpPr>
        <p:spPr bwMode="auto">
          <a:xfrm>
            <a:off x="5257800" y="26670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8" name="Text Box 7"/>
          <p:cNvSpPr txBox="1">
            <a:spLocks noChangeArrowheads="1"/>
          </p:cNvSpPr>
          <p:nvPr/>
        </p:nvSpPr>
        <p:spPr bwMode="auto">
          <a:xfrm>
            <a:off x="52705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9" name="Rectangle 10"/>
          <p:cNvSpPr>
            <a:spLocks noChangeArrowheads="1"/>
          </p:cNvSpPr>
          <p:nvPr/>
        </p:nvSpPr>
        <p:spPr bwMode="auto">
          <a:xfrm>
            <a:off x="6248400" y="26670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0" name="Text Box 11"/>
          <p:cNvSpPr txBox="1">
            <a:spLocks noChangeArrowheads="1"/>
          </p:cNvSpPr>
          <p:nvPr/>
        </p:nvSpPr>
        <p:spPr bwMode="auto">
          <a:xfrm>
            <a:off x="62992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1" name="Rectangle 12"/>
          <p:cNvSpPr>
            <a:spLocks noChangeArrowheads="1"/>
          </p:cNvSpPr>
          <p:nvPr/>
        </p:nvSpPr>
        <p:spPr bwMode="auto">
          <a:xfrm>
            <a:off x="7239000" y="26797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2" name="Text Box 13"/>
          <p:cNvSpPr txBox="1">
            <a:spLocks noChangeArrowheads="1"/>
          </p:cNvSpPr>
          <p:nvPr/>
        </p:nvSpPr>
        <p:spPr bwMode="auto">
          <a:xfrm>
            <a:off x="7327900" y="29337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3" name="Rectangle 14"/>
          <p:cNvSpPr>
            <a:spLocks noChangeArrowheads="1"/>
          </p:cNvSpPr>
          <p:nvPr/>
        </p:nvSpPr>
        <p:spPr bwMode="auto">
          <a:xfrm>
            <a:off x="7721600" y="26797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4" name="Text Box 15"/>
          <p:cNvSpPr txBox="1">
            <a:spLocks noChangeArrowheads="1"/>
          </p:cNvSpPr>
          <p:nvPr/>
        </p:nvSpPr>
        <p:spPr bwMode="auto">
          <a:xfrm>
            <a:off x="77343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5" name="Rectangle 16"/>
          <p:cNvSpPr>
            <a:spLocks noChangeArrowheads="1"/>
          </p:cNvSpPr>
          <p:nvPr/>
        </p:nvSpPr>
        <p:spPr bwMode="auto">
          <a:xfrm>
            <a:off x="5753100" y="2667000"/>
            <a:ext cx="482600" cy="1003300"/>
          </a:xfrm>
          <a:prstGeom prst="rect">
            <a:avLst/>
          </a:prstGeom>
          <a:solidFill>
            <a:srgbClr val="CCFFFF"/>
          </a:solidFill>
          <a:ln w="9525">
            <a:solidFill>
              <a:schemeClr val="tx1"/>
            </a:solidFill>
            <a:miter lim="800000"/>
            <a:headEnd/>
            <a:tailEnd/>
          </a:ln>
        </p:spPr>
        <p:txBody>
          <a:bodyPr anchor="ctr">
            <a:spAutoFit/>
          </a:bodyPr>
          <a:lstStyle/>
          <a:p>
            <a:endParaRPr lang="en-US"/>
          </a:p>
        </p:txBody>
      </p:sp>
      <p:sp>
        <p:nvSpPr>
          <p:cNvPr id="16" name="Rectangle 17"/>
          <p:cNvSpPr>
            <a:spLocks noChangeArrowheads="1"/>
          </p:cNvSpPr>
          <p:nvPr/>
        </p:nvSpPr>
        <p:spPr bwMode="auto">
          <a:xfrm>
            <a:off x="6743700" y="2667000"/>
            <a:ext cx="482600" cy="1003300"/>
          </a:xfrm>
          <a:prstGeom prst="rect">
            <a:avLst/>
          </a:prstGeom>
          <a:solidFill>
            <a:srgbClr val="CCFFFF"/>
          </a:solidFill>
          <a:ln w="9525">
            <a:solidFill>
              <a:schemeClr val="tx1"/>
            </a:solidFill>
            <a:miter lim="800000"/>
            <a:headEnd/>
            <a:tailEnd/>
          </a:ln>
        </p:spPr>
        <p:txBody>
          <a:bodyPr wrap="none" anchor="ctr">
            <a:spAutoFit/>
          </a:bodyPr>
          <a:lstStyle/>
          <a:p>
            <a:endParaRPr lang="en-US"/>
          </a:p>
        </p:txBody>
      </p:sp>
      <p:sp>
        <p:nvSpPr>
          <p:cNvPr id="17" name="Text Box 18"/>
          <p:cNvSpPr txBox="1">
            <a:spLocks noChangeArrowheads="1"/>
          </p:cNvSpPr>
          <p:nvPr/>
        </p:nvSpPr>
        <p:spPr bwMode="auto">
          <a:xfrm>
            <a:off x="5791200" y="29591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18" name="Text Box 19"/>
          <p:cNvSpPr txBox="1">
            <a:spLocks noChangeArrowheads="1"/>
          </p:cNvSpPr>
          <p:nvPr/>
        </p:nvSpPr>
        <p:spPr bwMode="auto">
          <a:xfrm>
            <a:off x="68199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19" name="Line 20"/>
          <p:cNvSpPr>
            <a:spLocks noChangeShapeType="1"/>
          </p:cNvSpPr>
          <p:nvPr/>
        </p:nvSpPr>
        <p:spPr bwMode="auto">
          <a:xfrm flipH="1">
            <a:off x="5765800" y="2286000"/>
            <a:ext cx="685800"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 name="Line 21"/>
          <p:cNvSpPr>
            <a:spLocks noChangeShapeType="1"/>
          </p:cNvSpPr>
          <p:nvPr/>
        </p:nvSpPr>
        <p:spPr bwMode="auto">
          <a:xfrm flipH="1">
            <a:off x="6210300" y="22860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 name="Line 22"/>
          <p:cNvSpPr>
            <a:spLocks noChangeShapeType="1"/>
          </p:cNvSpPr>
          <p:nvPr/>
        </p:nvSpPr>
        <p:spPr bwMode="auto">
          <a:xfrm>
            <a:off x="6718300" y="2286000"/>
            <a:ext cx="38100"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 name="Line 23"/>
          <p:cNvSpPr>
            <a:spLocks noChangeShapeType="1"/>
          </p:cNvSpPr>
          <p:nvPr/>
        </p:nvSpPr>
        <p:spPr bwMode="auto">
          <a:xfrm>
            <a:off x="6896100" y="2273300"/>
            <a:ext cx="2921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 name="Text Box 25"/>
          <p:cNvSpPr txBox="1">
            <a:spLocks noChangeArrowheads="1"/>
          </p:cNvSpPr>
          <p:nvPr/>
        </p:nvSpPr>
        <p:spPr bwMode="auto">
          <a:xfrm>
            <a:off x="5486400" y="3657600"/>
            <a:ext cx="231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dirty="0">
                <a:solidFill>
                  <a:schemeClr val="bg1">
                    <a:lumMod val="85000"/>
                  </a:schemeClr>
                </a:solidFill>
              </a:rPr>
              <a:t>Without Realignment:</a:t>
            </a:r>
          </a:p>
          <a:p>
            <a:pPr algn="ctr"/>
            <a:r>
              <a:rPr lang="en-US" sz="1200" dirty="0">
                <a:solidFill>
                  <a:schemeClr val="bg1">
                    <a:lumMod val="85000"/>
                  </a:schemeClr>
                </a:solidFill>
              </a:rPr>
              <a:t>Reduced Broadband Bandwidth</a:t>
            </a:r>
          </a:p>
        </p:txBody>
      </p:sp>
      <p:sp>
        <p:nvSpPr>
          <p:cNvPr id="24" name="Line 26"/>
          <p:cNvSpPr>
            <a:spLocks noChangeShapeType="1"/>
          </p:cNvSpPr>
          <p:nvPr/>
        </p:nvSpPr>
        <p:spPr bwMode="auto">
          <a:xfrm flipV="1">
            <a:off x="6019800" y="3721100"/>
            <a:ext cx="12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en-US"/>
          </a:p>
        </p:txBody>
      </p:sp>
      <p:sp>
        <p:nvSpPr>
          <p:cNvPr id="25" name="Line 27"/>
          <p:cNvSpPr>
            <a:spLocks noChangeShapeType="1"/>
          </p:cNvSpPr>
          <p:nvPr/>
        </p:nvSpPr>
        <p:spPr bwMode="auto">
          <a:xfrm>
            <a:off x="5156200" y="58039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 name="Rectangle 28"/>
          <p:cNvSpPr>
            <a:spLocks noChangeArrowheads="1"/>
          </p:cNvSpPr>
          <p:nvPr/>
        </p:nvSpPr>
        <p:spPr bwMode="auto">
          <a:xfrm>
            <a:off x="53467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27" name="Text Box 29"/>
          <p:cNvSpPr txBox="1">
            <a:spLocks noChangeArrowheads="1"/>
          </p:cNvSpPr>
          <p:nvPr/>
        </p:nvSpPr>
        <p:spPr bwMode="auto">
          <a:xfrm>
            <a:off x="53594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28" name="Rectangle 30"/>
          <p:cNvSpPr>
            <a:spLocks noChangeArrowheads="1"/>
          </p:cNvSpPr>
          <p:nvPr/>
        </p:nvSpPr>
        <p:spPr bwMode="auto">
          <a:xfrm>
            <a:off x="58293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29" name="Text Box 31"/>
          <p:cNvSpPr txBox="1">
            <a:spLocks noChangeArrowheads="1"/>
          </p:cNvSpPr>
          <p:nvPr/>
        </p:nvSpPr>
        <p:spPr bwMode="auto">
          <a:xfrm>
            <a:off x="58801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30" name="Rectangle 34"/>
          <p:cNvSpPr>
            <a:spLocks noChangeArrowheads="1"/>
          </p:cNvSpPr>
          <p:nvPr/>
        </p:nvSpPr>
        <p:spPr bwMode="auto">
          <a:xfrm>
            <a:off x="67945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31" name="Rectangle 36"/>
          <p:cNvSpPr>
            <a:spLocks noChangeArrowheads="1"/>
          </p:cNvSpPr>
          <p:nvPr/>
        </p:nvSpPr>
        <p:spPr bwMode="auto">
          <a:xfrm>
            <a:off x="7277100" y="4787900"/>
            <a:ext cx="952500" cy="1003300"/>
          </a:xfrm>
          <a:prstGeom prst="rect">
            <a:avLst/>
          </a:prstGeom>
          <a:solidFill>
            <a:srgbClr val="CCFFFF"/>
          </a:solidFill>
          <a:ln w="9525">
            <a:solidFill>
              <a:schemeClr val="tx1"/>
            </a:solidFill>
            <a:miter lim="800000"/>
            <a:headEnd/>
            <a:tailEnd/>
          </a:ln>
        </p:spPr>
        <p:txBody>
          <a:bodyPr anchor="ctr">
            <a:spAutoFit/>
          </a:bodyPr>
          <a:lstStyle/>
          <a:p>
            <a:endParaRPr lang="en-US"/>
          </a:p>
        </p:txBody>
      </p:sp>
      <p:sp>
        <p:nvSpPr>
          <p:cNvPr id="32" name="Text Box 38"/>
          <p:cNvSpPr txBox="1">
            <a:spLocks noChangeArrowheads="1"/>
          </p:cNvSpPr>
          <p:nvPr/>
        </p:nvSpPr>
        <p:spPr bwMode="auto">
          <a:xfrm>
            <a:off x="7531100" y="50927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33" name="Line 43"/>
          <p:cNvSpPr>
            <a:spLocks noChangeShapeType="1"/>
          </p:cNvSpPr>
          <p:nvPr/>
        </p:nvSpPr>
        <p:spPr bwMode="auto">
          <a:xfrm>
            <a:off x="7086600" y="4572000"/>
            <a:ext cx="1905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 name="Text Box 44"/>
          <p:cNvSpPr txBox="1">
            <a:spLocks noChangeArrowheads="1"/>
          </p:cNvSpPr>
          <p:nvPr/>
        </p:nvSpPr>
        <p:spPr bwMode="auto">
          <a:xfrm>
            <a:off x="5791200" y="4267200"/>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solidFill>
                  <a:schemeClr val="bg1">
                    <a:lumMod val="85000"/>
                  </a:schemeClr>
                </a:solidFill>
              </a:rPr>
              <a:t>Adjacent Channel</a:t>
            </a:r>
          </a:p>
          <a:p>
            <a:pPr algn="ctr"/>
            <a:r>
              <a:rPr lang="en-US" sz="1200">
                <a:solidFill>
                  <a:schemeClr val="bg1">
                    <a:lumMod val="85000"/>
                  </a:schemeClr>
                </a:solidFill>
              </a:rPr>
              <a:t>Interference</a:t>
            </a:r>
          </a:p>
        </p:txBody>
      </p:sp>
      <p:sp>
        <p:nvSpPr>
          <p:cNvPr id="35" name="Text Box 45"/>
          <p:cNvSpPr txBox="1">
            <a:spLocks noChangeArrowheads="1"/>
          </p:cNvSpPr>
          <p:nvPr/>
        </p:nvSpPr>
        <p:spPr bwMode="auto">
          <a:xfrm>
            <a:off x="5181600" y="59436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solidFill>
                  <a:schemeClr val="bg1">
                    <a:lumMod val="85000"/>
                  </a:schemeClr>
                </a:solidFill>
              </a:rPr>
              <a:t>With Realignment:  Accommodates Increased Broadband Bandwidth</a:t>
            </a:r>
          </a:p>
        </p:txBody>
      </p:sp>
      <p:sp>
        <p:nvSpPr>
          <p:cNvPr id="36" name="Line 46"/>
          <p:cNvSpPr>
            <a:spLocks noChangeShapeType="1"/>
          </p:cNvSpPr>
          <p:nvPr/>
        </p:nvSpPr>
        <p:spPr bwMode="auto">
          <a:xfrm flipV="1">
            <a:off x="6108700" y="5854700"/>
            <a:ext cx="12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en-US"/>
          </a:p>
        </p:txBody>
      </p:sp>
      <p:sp>
        <p:nvSpPr>
          <p:cNvPr id="37" name="Rectangle 47"/>
          <p:cNvSpPr>
            <a:spLocks noChangeArrowheads="1"/>
          </p:cNvSpPr>
          <p:nvPr/>
        </p:nvSpPr>
        <p:spPr bwMode="auto">
          <a:xfrm>
            <a:off x="63246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38" name="Text Box 48"/>
          <p:cNvSpPr txBox="1">
            <a:spLocks noChangeArrowheads="1"/>
          </p:cNvSpPr>
          <p:nvPr/>
        </p:nvSpPr>
        <p:spPr bwMode="auto">
          <a:xfrm>
            <a:off x="6362700" y="51181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39" name="Text Box 33"/>
          <p:cNvSpPr txBox="1">
            <a:spLocks noChangeArrowheads="1"/>
          </p:cNvSpPr>
          <p:nvPr/>
        </p:nvSpPr>
        <p:spPr bwMode="auto">
          <a:xfrm>
            <a:off x="68580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40" name="Text Box 24"/>
          <p:cNvSpPr txBox="1">
            <a:spLocks noChangeArrowheads="1"/>
          </p:cNvSpPr>
          <p:nvPr/>
        </p:nvSpPr>
        <p:spPr bwMode="auto">
          <a:xfrm>
            <a:off x="6019800" y="1828800"/>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dirty="0"/>
              <a:t>Adjacent Channel</a:t>
            </a:r>
          </a:p>
          <a:p>
            <a:pPr algn="ctr"/>
            <a:r>
              <a:rPr lang="en-US" sz="1200" dirty="0"/>
              <a:t>Interference</a:t>
            </a:r>
          </a:p>
        </p:txBody>
      </p:sp>
    </p:spTree>
    <p:extLst>
      <p:ext uri="{BB962C8B-B14F-4D97-AF65-F5344CB8AC3E}">
        <p14:creationId xmlns:p14="http://schemas.microsoft.com/office/powerpoint/2010/main" val="6205747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Spectrum tool kit</a:t>
            </a:r>
            <a:endParaRPr lang="en-US" dirty="0"/>
          </a:p>
        </p:txBody>
      </p:sp>
      <p:sp>
        <p:nvSpPr>
          <p:cNvPr id="5" name="Slide Number Placeholder 4"/>
          <p:cNvSpPr>
            <a:spLocks noGrp="1"/>
          </p:cNvSpPr>
          <p:nvPr>
            <p:ph type="sldNum" sz="quarter" idx="12"/>
          </p:nvPr>
        </p:nvSpPr>
        <p:spPr/>
        <p:txBody>
          <a:bodyPr/>
          <a:lstStyle/>
          <a:p>
            <a:fld id="{A058A35A-ECAD-824F-9DC9-A6EFB73BC9F3}" type="slidenum">
              <a:rPr lang="en-US" smtClean="0"/>
              <a:t>23</a:t>
            </a:fld>
            <a:endParaRPr lang="en-US"/>
          </a:p>
        </p:txBody>
      </p:sp>
      <p:cxnSp>
        <p:nvCxnSpPr>
          <p:cNvPr id="8" name="Straight Connector 7"/>
          <p:cNvCxnSpPr/>
          <p:nvPr/>
        </p:nvCxnSpPr>
        <p:spPr>
          <a:xfrm>
            <a:off x="313553" y="4182136"/>
            <a:ext cx="8373247"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3553" y="3088942"/>
            <a:ext cx="1473701" cy="90943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(auctioned)</a:t>
            </a:r>
          </a:p>
          <a:p>
            <a:pPr algn="ctr"/>
            <a:r>
              <a:rPr lang="en-US" dirty="0" smtClean="0"/>
              <a:t>license</a:t>
            </a:r>
            <a:endParaRPr lang="en-US" dirty="0"/>
          </a:p>
        </p:txBody>
      </p:sp>
      <p:sp>
        <p:nvSpPr>
          <p:cNvPr id="10" name="Rounded Rectangle 9"/>
          <p:cNvSpPr/>
          <p:nvPr/>
        </p:nvSpPr>
        <p:spPr>
          <a:xfrm>
            <a:off x="1500679" y="1928629"/>
            <a:ext cx="1473701" cy="90943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licensed</a:t>
            </a:r>
          </a:p>
          <a:p>
            <a:pPr algn="ctr"/>
            <a:r>
              <a:rPr lang="en-US" dirty="0" smtClean="0"/>
              <a:t>“lite”</a:t>
            </a:r>
            <a:endParaRPr lang="en-US" dirty="0"/>
          </a:p>
        </p:txBody>
      </p:sp>
      <p:sp>
        <p:nvSpPr>
          <p:cNvPr id="11" name="Rounded Rectangle 10"/>
          <p:cNvSpPr/>
          <p:nvPr/>
        </p:nvSpPr>
        <p:spPr>
          <a:xfrm>
            <a:off x="2692149" y="3088942"/>
            <a:ext cx="1473701" cy="90943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DSA: geo database</a:t>
            </a:r>
            <a:endParaRPr lang="en-US" dirty="0"/>
          </a:p>
        </p:txBody>
      </p:sp>
      <p:sp>
        <p:nvSpPr>
          <p:cNvPr id="12" name="Rounded Rectangle 11"/>
          <p:cNvSpPr/>
          <p:nvPr/>
        </p:nvSpPr>
        <p:spPr>
          <a:xfrm>
            <a:off x="3957697" y="1928629"/>
            <a:ext cx="1473701" cy="90943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sensing</a:t>
            </a:r>
            <a:endParaRPr lang="en-US" dirty="0"/>
          </a:p>
        </p:txBody>
      </p:sp>
      <p:sp>
        <p:nvSpPr>
          <p:cNvPr id="13" name="Rounded Rectangle 12"/>
          <p:cNvSpPr/>
          <p:nvPr/>
        </p:nvSpPr>
        <p:spPr>
          <a:xfrm>
            <a:off x="5236994" y="3088942"/>
            <a:ext cx="1473701" cy="90943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unlicensed</a:t>
            </a:r>
          </a:p>
          <a:p>
            <a:pPr algn="ctr"/>
            <a:r>
              <a:rPr lang="en-US" dirty="0" smtClean="0"/>
              <a:t>mandated sharing</a:t>
            </a:r>
            <a:endParaRPr lang="en-US" dirty="0"/>
          </a:p>
        </p:txBody>
      </p:sp>
      <p:sp>
        <p:nvSpPr>
          <p:cNvPr id="14" name="Rounded Rectangle 13"/>
          <p:cNvSpPr/>
          <p:nvPr/>
        </p:nvSpPr>
        <p:spPr>
          <a:xfrm>
            <a:off x="7213099" y="3088942"/>
            <a:ext cx="1473701" cy="90943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unlicensed</a:t>
            </a:r>
            <a:endParaRPr lang="en-US" dirty="0"/>
          </a:p>
        </p:txBody>
      </p:sp>
      <p:sp>
        <p:nvSpPr>
          <p:cNvPr id="15" name="TextBox 14"/>
          <p:cNvSpPr txBox="1"/>
          <p:nvPr/>
        </p:nvSpPr>
        <p:spPr>
          <a:xfrm>
            <a:off x="109744" y="4232669"/>
            <a:ext cx="1211101" cy="646331"/>
          </a:xfrm>
          <a:prstGeom prst="rect">
            <a:avLst/>
          </a:prstGeom>
          <a:noFill/>
        </p:spPr>
        <p:txBody>
          <a:bodyPr wrap="none" rtlCol="0">
            <a:spAutoFit/>
          </a:bodyPr>
          <a:lstStyle/>
          <a:p>
            <a:r>
              <a:rPr lang="en-US" dirty="0" smtClean="0"/>
              <a:t>wide-area</a:t>
            </a:r>
          </a:p>
          <a:p>
            <a:r>
              <a:rPr lang="en-US" dirty="0" smtClean="0"/>
              <a:t>coverage</a:t>
            </a:r>
            <a:endParaRPr lang="en-US" dirty="0"/>
          </a:p>
        </p:txBody>
      </p:sp>
      <p:sp>
        <p:nvSpPr>
          <p:cNvPr id="16" name="TextBox 15"/>
          <p:cNvSpPr txBox="1"/>
          <p:nvPr/>
        </p:nvSpPr>
        <p:spPr>
          <a:xfrm>
            <a:off x="109744" y="4913749"/>
            <a:ext cx="1569660" cy="369332"/>
          </a:xfrm>
          <a:prstGeom prst="rect">
            <a:avLst/>
          </a:prstGeom>
          <a:noFill/>
        </p:spPr>
        <p:txBody>
          <a:bodyPr wrap="none" rtlCol="0">
            <a:spAutoFit/>
          </a:bodyPr>
          <a:lstStyle/>
          <a:p>
            <a:r>
              <a:rPr lang="en-US" dirty="0" smtClean="0"/>
              <a:t>WISPs (rural)</a:t>
            </a:r>
            <a:endParaRPr lang="en-US" dirty="0"/>
          </a:p>
        </p:txBody>
      </p:sp>
      <p:sp>
        <p:nvSpPr>
          <p:cNvPr id="17" name="TextBox 16"/>
          <p:cNvSpPr txBox="1"/>
          <p:nvPr/>
        </p:nvSpPr>
        <p:spPr>
          <a:xfrm>
            <a:off x="109744" y="5328657"/>
            <a:ext cx="1236937" cy="369332"/>
          </a:xfrm>
          <a:prstGeom prst="rect">
            <a:avLst/>
          </a:prstGeom>
          <a:noFill/>
        </p:spPr>
        <p:txBody>
          <a:bodyPr wrap="none" rtlCol="0">
            <a:spAutoFit/>
          </a:bodyPr>
          <a:lstStyle/>
          <a:p>
            <a:r>
              <a:rPr lang="en-US" dirty="0" smtClean="0"/>
              <a:t>in-building</a:t>
            </a:r>
            <a:endParaRPr lang="en-US" dirty="0"/>
          </a:p>
        </p:txBody>
      </p:sp>
      <p:sp>
        <p:nvSpPr>
          <p:cNvPr id="18" name="TextBox 17"/>
          <p:cNvSpPr txBox="1"/>
          <p:nvPr/>
        </p:nvSpPr>
        <p:spPr>
          <a:xfrm>
            <a:off x="109744" y="5881504"/>
            <a:ext cx="967107" cy="369332"/>
          </a:xfrm>
          <a:prstGeom prst="rect">
            <a:avLst/>
          </a:prstGeom>
          <a:noFill/>
        </p:spPr>
        <p:txBody>
          <a:bodyPr wrap="none" rtlCol="0">
            <a:spAutoFit/>
          </a:bodyPr>
          <a:lstStyle/>
          <a:p>
            <a:r>
              <a:rPr lang="en-US" dirty="0" smtClean="0"/>
              <a:t>in-room</a:t>
            </a:r>
            <a:endParaRPr lang="en-US" dirty="0"/>
          </a:p>
        </p:txBody>
      </p:sp>
      <p:sp>
        <p:nvSpPr>
          <p:cNvPr id="19" name="Right Arrow 18"/>
          <p:cNvSpPr/>
          <p:nvPr/>
        </p:nvSpPr>
        <p:spPr>
          <a:xfrm>
            <a:off x="1346681" y="4366401"/>
            <a:ext cx="5049808" cy="267465"/>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017036" y="4879000"/>
            <a:ext cx="5049808" cy="25961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688195" y="5328658"/>
            <a:ext cx="3998605" cy="25385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7307165" y="5881504"/>
            <a:ext cx="1481287" cy="369332"/>
          </a:xfrm>
          <a:prstGeom prst="rightArrow">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381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M2M: self-powered devices</a:t>
            </a:r>
            <a:endParaRPr lang="en-US" dirty="0"/>
          </a:p>
        </p:txBody>
      </p:sp>
      <p:pic>
        <p:nvPicPr>
          <p:cNvPr id="4" name="Picture 3"/>
          <p:cNvPicPr>
            <a:picLocks noChangeAspect="1"/>
          </p:cNvPicPr>
          <p:nvPr/>
        </p:nvPicPr>
        <p:blipFill>
          <a:blip r:embed="rId2"/>
          <a:stretch>
            <a:fillRect/>
          </a:stretch>
        </p:blipFill>
        <p:spPr>
          <a:xfrm>
            <a:off x="370610" y="1524000"/>
            <a:ext cx="2293009" cy="2293009"/>
          </a:xfrm>
          <a:prstGeom prst="rect">
            <a:avLst/>
          </a:prstGeom>
        </p:spPr>
      </p:pic>
      <p:sp>
        <p:nvSpPr>
          <p:cNvPr id="5" name="TextBox 4"/>
          <p:cNvSpPr txBox="1"/>
          <p:nvPr/>
        </p:nvSpPr>
        <p:spPr>
          <a:xfrm>
            <a:off x="370610" y="3851962"/>
            <a:ext cx="2059115" cy="246221"/>
          </a:xfrm>
          <a:prstGeom prst="rect">
            <a:avLst/>
          </a:prstGeom>
          <a:noFill/>
        </p:spPr>
        <p:txBody>
          <a:bodyPr wrap="none" rtlCol="0">
            <a:spAutoFit/>
          </a:bodyPr>
          <a:lstStyle/>
          <a:p>
            <a:r>
              <a:rPr lang="en-US" sz="1000" dirty="0" smtClean="0"/>
              <a:t>Leviton WSS0S - Remote Switch</a:t>
            </a:r>
            <a:endParaRPr lang="en-US" sz="1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945" y="1524000"/>
            <a:ext cx="4295555" cy="262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TextBox 6"/>
          <p:cNvSpPr txBox="1"/>
          <p:nvPr/>
        </p:nvSpPr>
        <p:spPr>
          <a:xfrm>
            <a:off x="3595945" y="4174512"/>
            <a:ext cx="3336069" cy="369332"/>
          </a:xfrm>
          <a:prstGeom prst="rect">
            <a:avLst/>
          </a:prstGeom>
          <a:noFill/>
        </p:spPr>
        <p:txBody>
          <a:bodyPr wrap="none" rtlCol="0">
            <a:spAutoFit/>
          </a:bodyPr>
          <a:lstStyle/>
          <a:p>
            <a:r>
              <a:rPr lang="en-US" dirty="0" err="1" smtClean="0"/>
              <a:t>EnHANT</a:t>
            </a:r>
            <a:r>
              <a:rPr lang="en-US" dirty="0" smtClean="0"/>
              <a:t> project (Columbia U.)</a:t>
            </a:r>
            <a:endParaRPr lang="en-US" dirty="0"/>
          </a:p>
        </p:txBody>
      </p:sp>
      <p:sp>
        <p:nvSpPr>
          <p:cNvPr id="8" name="TextBox 7"/>
          <p:cNvSpPr txBox="1"/>
          <p:nvPr/>
        </p:nvSpPr>
        <p:spPr>
          <a:xfrm>
            <a:off x="6222231" y="4582293"/>
            <a:ext cx="2720554" cy="369332"/>
          </a:xfrm>
          <a:prstGeom prst="rect">
            <a:avLst/>
          </a:prstGeom>
          <a:noFill/>
        </p:spPr>
        <p:txBody>
          <a:bodyPr wrap="none" rtlCol="0">
            <a:spAutoFit/>
          </a:bodyPr>
          <a:lstStyle/>
          <a:p>
            <a:r>
              <a:rPr lang="en-US" dirty="0" smtClean="0"/>
              <a:t>indoor lighting </a:t>
            </a:r>
            <a:r>
              <a:rPr lang="en-US" dirty="0" smtClean="0">
                <a:sym typeface="Wingdings"/>
              </a:rPr>
              <a:t> 10 kb/s</a:t>
            </a:r>
            <a:endParaRPr lang="en-US" dirty="0"/>
          </a:p>
        </p:txBody>
      </p:sp>
      <p:sp>
        <p:nvSpPr>
          <p:cNvPr id="3" name="Slide Number Placeholder 2"/>
          <p:cNvSpPr>
            <a:spLocks noGrp="1"/>
          </p:cNvSpPr>
          <p:nvPr>
            <p:ph type="sldNum" sz="quarter" idx="12"/>
          </p:nvPr>
        </p:nvSpPr>
        <p:spPr/>
        <p:txBody>
          <a:bodyPr/>
          <a:lstStyle/>
          <a:p>
            <a:fld id="{A058A35A-ECAD-824F-9DC9-A6EFB73BC9F3}" type="slidenum">
              <a:rPr lang="en-US" smtClean="0"/>
              <a:t>24</a:t>
            </a:fld>
            <a:endParaRPr lang="en-US"/>
          </a:p>
        </p:txBody>
      </p:sp>
    </p:spTree>
    <p:extLst>
      <p:ext uri="{BB962C8B-B14F-4D97-AF65-F5344CB8AC3E}">
        <p14:creationId xmlns:p14="http://schemas.microsoft.com/office/powerpoint/2010/main" val="342635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Example: SECE (Sense Everything, Control Everything)</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1068" t="2866" b="3337"/>
          <a:stretch>
            <a:fillRect/>
          </a:stretch>
        </p:blipFill>
        <p:spPr bwMode="auto">
          <a:xfrm>
            <a:off x="5146829" y="2807862"/>
            <a:ext cx="3826071" cy="272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 name="Rectangle 3"/>
          <p:cNvSpPr txBox="1">
            <a:spLocks noChangeArrowheads="1"/>
          </p:cNvSpPr>
          <p:nvPr/>
        </p:nvSpPr>
        <p:spPr>
          <a:xfrm>
            <a:off x="238031" y="1720021"/>
            <a:ext cx="4504381" cy="4431644"/>
          </a:xfrm>
          <a:prstGeom prst="rect">
            <a:avLst/>
          </a:prstGeom>
          <a:ln/>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630936">
              <a:spcBef>
                <a:spcPts val="0"/>
              </a:spcBef>
            </a:pPr>
            <a:r>
              <a:rPr lang="en-US" sz="3100" dirty="0" smtClean="0"/>
              <a:t>Web-based user interface</a:t>
            </a:r>
          </a:p>
          <a:p>
            <a:pPr marL="630936">
              <a:spcBef>
                <a:spcPts val="0"/>
              </a:spcBef>
            </a:pPr>
            <a:r>
              <a:rPr lang="en-US" sz="3100" dirty="0" smtClean="0"/>
              <a:t>Rules in domain specific language</a:t>
            </a:r>
          </a:p>
          <a:p>
            <a:pPr marL="630936">
              <a:spcBef>
                <a:spcPts val="0"/>
              </a:spcBef>
            </a:pPr>
            <a:r>
              <a:rPr lang="en-US" sz="3100" dirty="0" smtClean="0"/>
              <a:t>Interface to online services</a:t>
            </a:r>
          </a:p>
          <a:p>
            <a:pPr marL="630936">
              <a:spcBef>
                <a:spcPts val="0"/>
              </a:spcBef>
            </a:pPr>
            <a:r>
              <a:rPr lang="en-US" sz="3100" dirty="0" smtClean="0"/>
              <a:t>Interface to communication devices</a:t>
            </a:r>
          </a:p>
          <a:p>
            <a:pPr marL="630936">
              <a:spcBef>
                <a:spcPts val="0"/>
              </a:spcBef>
            </a:pPr>
            <a:r>
              <a:rPr lang="en-US" sz="3100" b="1" dirty="0" smtClean="0"/>
              <a:t>Sensor and actuator infrastructure</a:t>
            </a:r>
            <a:endParaRPr lang="en-US" sz="3100" b="1" dirty="0">
              <a:ea typeface="ヒラギノ角ゴ ProN W6" charset="0"/>
              <a:cs typeface="ヒラギノ角ゴ ProN W6" charset="0"/>
            </a:endParaRPr>
          </a:p>
        </p:txBody>
      </p:sp>
      <p:sp>
        <p:nvSpPr>
          <p:cNvPr id="3" name="Slide Number Placeholder 2"/>
          <p:cNvSpPr>
            <a:spLocks noGrp="1"/>
          </p:cNvSpPr>
          <p:nvPr>
            <p:ph type="sldNum" sz="quarter" idx="12"/>
          </p:nvPr>
        </p:nvSpPr>
        <p:spPr/>
        <p:txBody>
          <a:bodyPr/>
          <a:lstStyle/>
          <a:p>
            <a:fld id="{A058A35A-ECAD-824F-9DC9-A6EFB73BC9F3}" type="slidenum">
              <a:rPr lang="en-US" smtClean="0"/>
              <a:t>25</a:t>
            </a:fld>
            <a:endParaRPr lang="en-US"/>
          </a:p>
        </p:txBody>
      </p:sp>
    </p:spTree>
    <p:extLst>
      <p:ext uri="{BB962C8B-B14F-4D97-AF65-F5344CB8AC3E}">
        <p14:creationId xmlns:p14="http://schemas.microsoft.com/office/powerpoint/2010/main" val="9235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4A39B52-2923-534A-88F1-4046E9D3DB92}" type="slidenum">
              <a:rPr lang="en-US"/>
              <a:pPr/>
              <a:t>26</a:t>
            </a:fld>
            <a:endParaRPr lang="en-US"/>
          </a:p>
        </p:txBody>
      </p:sp>
      <p:sp>
        <p:nvSpPr>
          <p:cNvPr id="20481" name="Rectangle 1"/>
          <p:cNvSpPr>
            <a:spLocks noGrp="1" noChangeArrowheads="1"/>
          </p:cNvSpPr>
          <p:nvPr>
            <p:ph type="title"/>
          </p:nvPr>
        </p:nvSpPr>
        <p:spPr>
          <a:ln/>
        </p:spPr>
        <p:txBody>
          <a:bodyPr/>
          <a:lstStyle/>
          <a:p>
            <a:r>
              <a:rPr lang="en-US" dirty="0"/>
              <a:t>SECE User Interface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1881932"/>
            <a:ext cx="3839766" cy="4093146"/>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35" y="1883048"/>
            <a:ext cx="3839766" cy="409314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44598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A3B42DF-DD08-CE42-8903-1699D0A96A97}" type="slidenum">
              <a:rPr lang="en-US"/>
              <a:pPr/>
              <a:t>27</a:t>
            </a:fld>
            <a:endParaRPr lang="en-US"/>
          </a:p>
        </p:txBody>
      </p:sp>
      <p:sp>
        <p:nvSpPr>
          <p:cNvPr id="21505" name="Rectangle 1"/>
          <p:cNvSpPr>
            <a:spLocks noGrp="1" noChangeArrowheads="1"/>
          </p:cNvSpPr>
          <p:nvPr>
            <p:ph type="title"/>
          </p:nvPr>
        </p:nvSpPr>
        <p:spPr>
          <a:xfrm>
            <a:off x="133946" y="178594"/>
            <a:ext cx="8876109" cy="839391"/>
          </a:xfrm>
          <a:ln/>
        </p:spPr>
        <p:txBody>
          <a:bodyPr/>
          <a:lstStyle/>
          <a:p>
            <a:r>
              <a:rPr lang="en-US" sz="3400"/>
              <a:t>Infrastructure for Sensors and Actuators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17" y="1419820"/>
            <a:ext cx="5206008" cy="46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1507" name="Rectangle 3"/>
          <p:cNvSpPr>
            <a:spLocks/>
          </p:cNvSpPr>
          <p:nvPr/>
        </p:nvSpPr>
        <p:spPr bwMode="auto">
          <a:xfrm>
            <a:off x="5865689" y="1925465"/>
            <a:ext cx="3065115"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a:buSzPct val="125000"/>
              <a:buFont typeface="Gill Sans" charset="0"/>
              <a:buChar char="•"/>
            </a:pPr>
            <a:r>
              <a:rPr lang="en-US" sz="2500">
                <a:ea typeface="ＭＳ Ｐゴシック" charset="0"/>
                <a:cs typeface="Gill Sans" charset="0"/>
              </a:rPr>
              <a:t>Conventional Devices</a:t>
            </a:r>
          </a:p>
          <a:p>
            <a:pPr algn="l">
              <a:buSzPct val="125000"/>
              <a:buFont typeface="Gill Sans" charset="0"/>
              <a:buChar char="•"/>
            </a:pPr>
            <a:r>
              <a:rPr lang="en-US" sz="2500">
                <a:ea typeface="ＭＳ Ｐゴシック" charset="0"/>
                <a:cs typeface="Gill Sans" charset="0"/>
              </a:rPr>
              <a:t>USB (Phidgets)</a:t>
            </a:r>
          </a:p>
          <a:p>
            <a:pPr algn="l">
              <a:buSzPct val="125000"/>
              <a:buFont typeface="Gill Sans" charset="0"/>
              <a:buChar char="•"/>
            </a:pPr>
            <a:r>
              <a:rPr lang="en-US" sz="2500">
                <a:ea typeface="ＭＳ Ｐゴシック" charset="0"/>
                <a:cs typeface="Gill Sans" charset="0"/>
              </a:rPr>
              <a:t>Wireless (XBee)</a:t>
            </a:r>
          </a:p>
          <a:p>
            <a:pPr algn="l">
              <a:buSzPct val="125000"/>
              <a:buFont typeface="Gill Sans" charset="0"/>
              <a:buChar char="•"/>
            </a:pPr>
            <a:r>
              <a:rPr lang="en-US" sz="2500">
                <a:ea typeface="ＭＳ Ｐゴシック" charset="0"/>
                <a:cs typeface="Gill Sans" charset="0"/>
              </a:rPr>
              <a:t>Tiny (Arduino)</a:t>
            </a:r>
          </a:p>
          <a:p>
            <a:pPr algn="l">
              <a:buSzPct val="125000"/>
              <a:buFont typeface="Gill Sans" charset="0"/>
              <a:buChar char="•"/>
            </a:pPr>
            <a:r>
              <a:rPr lang="en-US" sz="2500">
                <a:ea typeface="ＭＳ Ｐゴシック" charset="0"/>
                <a:cs typeface="Gill Sans" charset="0"/>
              </a:rPr>
              <a:t>Communication</a:t>
            </a:r>
          </a:p>
          <a:p>
            <a:pPr algn="l">
              <a:buSzPct val="125000"/>
              <a:buFont typeface="Gill Sans" charset="0"/>
              <a:buChar char="•"/>
            </a:pPr>
            <a:r>
              <a:rPr lang="en-US" sz="2500">
                <a:ea typeface="ＭＳ Ｐゴシック" charset="0"/>
                <a:cs typeface="Gill Sans" charset="0"/>
              </a:rPr>
              <a:t>VoIP phone</a:t>
            </a:r>
          </a:p>
          <a:p>
            <a:pPr algn="l">
              <a:buSzPct val="125000"/>
              <a:buFont typeface="Gill Sans" charset="0"/>
              <a:buChar char="•"/>
            </a:pPr>
            <a:r>
              <a:rPr lang="en-US" sz="2500">
                <a:ea typeface="ＭＳ Ｐゴシック" charset="0"/>
                <a:cs typeface="Gill Sans" charset="0"/>
              </a:rPr>
              <a:t>Skype</a:t>
            </a:r>
          </a:p>
          <a:p>
            <a:pPr algn="l">
              <a:buSzPct val="125000"/>
              <a:buFont typeface="Gill Sans" charset="0"/>
              <a:buChar char="•"/>
            </a:pPr>
            <a:r>
              <a:rPr lang="en-US" sz="2500">
                <a:ea typeface="ＭＳ Ｐゴシック" charset="0"/>
                <a:cs typeface="Gill Sans" charset="0"/>
              </a:rPr>
              <a:t>Legacy (X10)</a:t>
            </a:r>
          </a:p>
        </p:txBody>
      </p:sp>
    </p:spTree>
    <p:extLst>
      <p:ext uri="{BB962C8B-B14F-4D97-AF65-F5344CB8AC3E}">
        <p14:creationId xmlns:p14="http://schemas.microsoft.com/office/powerpoint/2010/main" val="362984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C376643A-9FED-524F-9EDA-F29C2D8CEEC7}" type="slidenum">
              <a:rPr lang="en-US"/>
              <a:pPr/>
              <a:t>28</a:t>
            </a:fld>
            <a:endParaRPr lang="en-US"/>
          </a:p>
        </p:txBody>
      </p:sp>
      <p:sp>
        <p:nvSpPr>
          <p:cNvPr id="22529" name="Rectangle 1"/>
          <p:cNvSpPr>
            <a:spLocks noGrp="1" noChangeArrowheads="1"/>
          </p:cNvSpPr>
          <p:nvPr>
            <p:ph type="title"/>
          </p:nvPr>
        </p:nvSpPr>
        <p:spPr>
          <a:xfrm>
            <a:off x="892969" y="178594"/>
            <a:ext cx="7358063" cy="937617"/>
          </a:xfrm>
          <a:ln/>
        </p:spPr>
        <p:txBody>
          <a:bodyPr/>
          <a:lstStyle/>
          <a:p>
            <a:r>
              <a:rPr lang="en-US" sz="3400"/>
              <a:t>Sensors and Actuators in IRT lab</a:t>
            </a:r>
          </a:p>
        </p:txBody>
      </p:sp>
      <p:sp>
        <p:nvSpPr>
          <p:cNvPr id="22530" name="Rectangle 2"/>
          <p:cNvSpPr>
            <a:spLocks/>
          </p:cNvSpPr>
          <p:nvPr/>
        </p:nvSpPr>
        <p:spPr bwMode="auto">
          <a:xfrm>
            <a:off x="2915543" y="1106909"/>
            <a:ext cx="333937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500" i="1">
                <a:solidFill>
                  <a:srgbClr val="343434"/>
                </a:solidFill>
                <a:ea typeface="ＭＳ Ｐゴシック" charset="0"/>
                <a:cs typeface="Gill Sans" charset="0"/>
              </a:rPr>
              <a:t>What it really looks like</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5" y="1741289"/>
            <a:ext cx="5715000" cy="428625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16873" y="2428317"/>
            <a:ext cx="3869903" cy="2904381"/>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533" name="Rectangle 5"/>
          <p:cNvSpPr>
            <a:spLocks/>
          </p:cNvSpPr>
          <p:nvPr/>
        </p:nvSpPr>
        <p:spPr bwMode="auto">
          <a:xfrm>
            <a:off x="6717357" y="6204808"/>
            <a:ext cx="14784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700">
                <a:ea typeface="ＭＳ Ｐゴシック" charset="0"/>
                <a:cs typeface="Gill Sans" charset="0"/>
              </a:rPr>
              <a:t>XBee door lock</a:t>
            </a:r>
          </a:p>
        </p:txBody>
      </p:sp>
      <p:sp>
        <p:nvSpPr>
          <p:cNvPr id="22534" name="Rectangle 6"/>
          <p:cNvSpPr>
            <a:spLocks/>
          </p:cNvSpPr>
          <p:nvPr/>
        </p:nvSpPr>
        <p:spPr bwMode="auto">
          <a:xfrm>
            <a:off x="1742406" y="6209273"/>
            <a:ext cx="27390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700">
                <a:ea typeface="ＭＳ Ｐゴシック" charset="0"/>
                <a:cs typeface="Gill Sans" charset="0"/>
              </a:rPr>
              <a:t>Sensor and actuator testbed</a:t>
            </a:r>
          </a:p>
        </p:txBody>
      </p:sp>
    </p:spTree>
    <p:extLst>
      <p:ext uri="{BB962C8B-B14F-4D97-AF65-F5344CB8AC3E}">
        <p14:creationId xmlns:p14="http://schemas.microsoft.com/office/powerpoint/2010/main" val="319745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BB4CFF-45F6-414A-BC3A-CB68FAD824C6}" type="slidenum">
              <a:rPr lang="en-US"/>
              <a:pPr/>
              <a:t>29</a:t>
            </a:fld>
            <a:endParaRPr lang="en-US"/>
          </a:p>
        </p:txBody>
      </p:sp>
      <p:sp>
        <p:nvSpPr>
          <p:cNvPr id="26625" name="Rectangle 1"/>
          <p:cNvSpPr>
            <a:spLocks noGrp="1" noChangeArrowheads="1"/>
          </p:cNvSpPr>
          <p:nvPr>
            <p:ph type="title"/>
          </p:nvPr>
        </p:nvSpPr>
        <p:spPr>
          <a:xfrm>
            <a:off x="696516" y="178594"/>
            <a:ext cx="7742039" cy="785813"/>
          </a:xfrm>
          <a:ln/>
        </p:spPr>
        <p:txBody>
          <a:bodyPr>
            <a:normAutofit fontScale="90000"/>
          </a:bodyPr>
          <a:lstStyle/>
          <a:p>
            <a:r>
              <a:rPr lang="en-US" sz="3400" b="1"/>
              <a:t>smobd</a:t>
            </a:r>
            <a:r>
              <a:rPr lang="en-US" sz="3400"/>
              <a:t>: Subsystems &amp; Interfaces on Linux</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328" y="982265"/>
            <a:ext cx="6170414" cy="529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60666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enablers</a:t>
            </a:r>
            <a:endParaRPr lang="en-US" dirty="0"/>
          </a:p>
        </p:txBody>
      </p:sp>
      <p:graphicFrame>
        <p:nvGraphicFramePr>
          <p:cNvPr id="6" name="Diagram 5"/>
          <p:cNvGraphicFramePr/>
          <p:nvPr>
            <p:extLst>
              <p:ext uri="{D42A27DB-BD31-4B8C-83A1-F6EECF244321}">
                <p14:modId xmlns:p14="http://schemas.microsoft.com/office/powerpoint/2010/main" val="403720828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A058A35A-ECAD-824F-9DC9-A6EFB73BC9F3}" type="slidenum">
              <a:rPr lang="en-US" smtClean="0"/>
              <a:t>3</a:t>
            </a:fld>
            <a:endParaRPr lang="en-US"/>
          </a:p>
        </p:txBody>
      </p:sp>
    </p:spTree>
    <p:extLst>
      <p:ext uri="{BB962C8B-B14F-4D97-AF65-F5344CB8AC3E}">
        <p14:creationId xmlns:p14="http://schemas.microsoft.com/office/powerpoint/2010/main" val="1309711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5788336" cy="4876800"/>
          </a:xfrm>
        </p:spPr>
        <p:txBody>
          <a:bodyPr/>
          <a:lstStyle/>
          <a:p>
            <a:r>
              <a:rPr lang="en-US" dirty="0" smtClean="0"/>
              <a:t>M2M is not a single technology </a:t>
            </a:r>
            <a:r>
              <a:rPr lang="en-US" dirty="0" smtClean="0">
                <a:sym typeface="Wingdings"/>
              </a:rPr>
              <a:t> technology enabler</a:t>
            </a:r>
          </a:p>
          <a:p>
            <a:r>
              <a:rPr lang="en-US" dirty="0" smtClean="0">
                <a:sym typeface="Wingdings"/>
              </a:rPr>
              <a:t>Build on secret of Internet: simple protocol building blocks that can be combined</a:t>
            </a:r>
          </a:p>
          <a:p>
            <a:pPr lvl="1"/>
            <a:r>
              <a:rPr lang="en-US" dirty="0" smtClean="0">
                <a:sym typeface="Wingdings"/>
              </a:rPr>
              <a:t>accommodate wide</a:t>
            </a:r>
          </a:p>
          <a:p>
            <a:r>
              <a:rPr lang="en-US" dirty="0" smtClean="0">
                <a:sym typeface="Wingdings"/>
              </a:rPr>
              <a:t>Address key infrastructure challenges:</a:t>
            </a:r>
          </a:p>
          <a:p>
            <a:pPr lvl="1"/>
            <a:r>
              <a:rPr lang="en-US" dirty="0" smtClean="0">
                <a:sym typeface="Wingdings"/>
              </a:rPr>
              <a:t>flexible network access</a:t>
            </a:r>
          </a:p>
          <a:p>
            <a:pPr lvl="1"/>
            <a:r>
              <a:rPr lang="en-US" dirty="0" smtClean="0">
                <a:sym typeface="Wingdings"/>
              </a:rPr>
              <a:t>in-field upgrades</a:t>
            </a:r>
          </a:p>
          <a:p>
            <a:pPr lvl="1"/>
            <a:r>
              <a:rPr lang="en-US" dirty="0" smtClean="0">
                <a:sym typeface="Wingdings"/>
              </a:rPr>
              <a:t>scalable security models</a:t>
            </a:r>
            <a:endParaRPr lang="en-US" dirty="0"/>
          </a:p>
        </p:txBody>
      </p:sp>
      <p:pic>
        <p:nvPicPr>
          <p:cNvPr id="4" name="Picture 3"/>
          <p:cNvPicPr>
            <a:picLocks noChangeAspect="1"/>
          </p:cNvPicPr>
          <p:nvPr/>
        </p:nvPicPr>
        <p:blipFill>
          <a:blip r:embed="rId2"/>
          <a:stretch>
            <a:fillRect/>
          </a:stretch>
        </p:blipFill>
        <p:spPr>
          <a:xfrm>
            <a:off x="6720343" y="1600200"/>
            <a:ext cx="1342078" cy="1544591"/>
          </a:xfrm>
          <a:prstGeom prst="rect">
            <a:avLst/>
          </a:prstGeom>
        </p:spPr>
      </p:pic>
      <p:pic>
        <p:nvPicPr>
          <p:cNvPr id="5" name="Picture 4"/>
          <p:cNvPicPr>
            <a:picLocks noChangeAspect="1"/>
          </p:cNvPicPr>
          <p:nvPr/>
        </p:nvPicPr>
        <p:blipFill>
          <a:blip r:embed="rId3"/>
          <a:stretch>
            <a:fillRect/>
          </a:stretch>
        </p:blipFill>
        <p:spPr>
          <a:xfrm>
            <a:off x="6720343" y="3340982"/>
            <a:ext cx="2097381" cy="1573036"/>
          </a:xfrm>
          <a:prstGeom prst="rect">
            <a:avLst/>
          </a:prstGeom>
        </p:spPr>
      </p:pic>
      <p:cxnSp>
        <p:nvCxnSpPr>
          <p:cNvPr id="7" name="Curved Connector 6"/>
          <p:cNvCxnSpPr/>
          <p:nvPr/>
        </p:nvCxnSpPr>
        <p:spPr>
          <a:xfrm rot="16200000" flipH="1">
            <a:off x="7678866" y="2236045"/>
            <a:ext cx="1292301" cy="525190"/>
          </a:xfrm>
          <a:prstGeom prst="curvedConnector3">
            <a:avLst>
              <a:gd name="adj1" fmla="val -1401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A058A35A-ECAD-824F-9DC9-A6EFB73BC9F3}" type="slidenum">
              <a:rPr lang="en-US" smtClean="0"/>
              <a:t>30</a:t>
            </a:fld>
            <a:endParaRPr lang="en-US"/>
          </a:p>
        </p:txBody>
      </p:sp>
    </p:spTree>
    <p:extLst>
      <p:ext uri="{BB962C8B-B14F-4D97-AF65-F5344CB8AC3E}">
        <p14:creationId xmlns:p14="http://schemas.microsoft.com/office/powerpoint/2010/main" val="40606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M2M is not…</a:t>
            </a:r>
            <a:endParaRPr lang="en-US" dirty="0"/>
          </a:p>
        </p:txBody>
      </p:sp>
      <p:sp>
        <p:nvSpPr>
          <p:cNvPr id="3" name="Content Placeholder 2"/>
          <p:cNvSpPr>
            <a:spLocks noGrp="1"/>
          </p:cNvSpPr>
          <p:nvPr>
            <p:ph idx="1"/>
          </p:nvPr>
        </p:nvSpPr>
        <p:spPr/>
        <p:txBody>
          <a:bodyPr/>
          <a:lstStyle/>
          <a:p>
            <a:r>
              <a:rPr lang="en-US" dirty="0" smtClean="0"/>
              <a:t>does not always uses cellular networks</a:t>
            </a:r>
          </a:p>
          <a:p>
            <a:r>
              <a:rPr lang="en-US" dirty="0" smtClean="0"/>
              <a:t>is not always energy-constrained</a:t>
            </a:r>
          </a:p>
          <a:p>
            <a:r>
              <a:rPr lang="en-US" dirty="0" smtClean="0"/>
              <a:t>is not always cost-constrained</a:t>
            </a:r>
          </a:p>
          <a:p>
            <a:r>
              <a:rPr lang="en-US" dirty="0" smtClean="0"/>
              <a:t>only uses puny microcontrollers</a:t>
            </a:r>
          </a:p>
          <a:p>
            <a:r>
              <a:rPr lang="en-US" dirty="0" smtClean="0"/>
              <a:t>is not always run by large organizations</a:t>
            </a:r>
          </a:p>
          <a:p>
            <a:pPr lvl="1"/>
            <a:r>
              <a:rPr lang="en-US" dirty="0" smtClean="0"/>
              <a:t>many small &amp; mid-sized providers</a:t>
            </a:r>
          </a:p>
          <a:p>
            <a:pPr lvl="1"/>
            <a:r>
              <a:rPr lang="en-US" dirty="0" smtClean="0"/>
              <a:t>usually embedded into other products</a:t>
            </a:r>
            <a:endParaRPr lang="en-US" dirty="0"/>
          </a:p>
        </p:txBody>
      </p:sp>
      <p:sp>
        <p:nvSpPr>
          <p:cNvPr id="4" name="Slide Number Placeholder 3"/>
          <p:cNvSpPr>
            <a:spLocks noGrp="1"/>
          </p:cNvSpPr>
          <p:nvPr>
            <p:ph type="sldNum" sz="quarter" idx="12"/>
          </p:nvPr>
        </p:nvSpPr>
        <p:spPr/>
        <p:txBody>
          <a:bodyPr/>
          <a:lstStyle/>
          <a:p>
            <a:fld id="{A058A35A-ECAD-824F-9DC9-A6EFB73BC9F3}" type="slidenum">
              <a:rPr lang="en-US" smtClean="0"/>
              <a:t>4</a:t>
            </a:fld>
            <a:endParaRPr lang="en-US"/>
          </a:p>
        </p:txBody>
      </p:sp>
    </p:spTree>
    <p:extLst>
      <p:ext uri="{BB962C8B-B14F-4D97-AF65-F5344CB8AC3E}">
        <p14:creationId xmlns:p14="http://schemas.microsoft.com/office/powerpoint/2010/main" val="63094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M2M varies in communication needs</a:t>
            </a:r>
            <a:endParaRPr lang="en-US" dirty="0"/>
          </a:p>
        </p:txBody>
      </p:sp>
      <p:cxnSp>
        <p:nvCxnSpPr>
          <p:cNvPr id="4" name="Straight Connector 3"/>
          <p:cNvCxnSpPr/>
          <p:nvPr/>
        </p:nvCxnSpPr>
        <p:spPr>
          <a:xfrm>
            <a:off x="1456515" y="3993046"/>
            <a:ext cx="6117362"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63298" y="4203636"/>
            <a:ext cx="839180" cy="369332"/>
          </a:xfrm>
          <a:prstGeom prst="rect">
            <a:avLst/>
          </a:prstGeom>
          <a:noFill/>
        </p:spPr>
        <p:txBody>
          <a:bodyPr wrap="none" rtlCol="0">
            <a:spAutoFit/>
          </a:bodyPr>
          <a:lstStyle/>
          <a:p>
            <a:r>
              <a:rPr lang="en-US" dirty="0" smtClean="0"/>
              <a:t>1/hour</a:t>
            </a:r>
            <a:endParaRPr lang="en-US" dirty="0"/>
          </a:p>
        </p:txBody>
      </p:sp>
      <p:sp>
        <p:nvSpPr>
          <p:cNvPr id="6" name="TextBox 5"/>
          <p:cNvSpPr txBox="1"/>
          <p:nvPr/>
        </p:nvSpPr>
        <p:spPr>
          <a:xfrm>
            <a:off x="2808308" y="4203636"/>
            <a:ext cx="1070012" cy="369332"/>
          </a:xfrm>
          <a:prstGeom prst="rect">
            <a:avLst/>
          </a:prstGeom>
          <a:noFill/>
        </p:spPr>
        <p:txBody>
          <a:bodyPr wrap="none" rtlCol="0">
            <a:spAutoFit/>
          </a:bodyPr>
          <a:lstStyle/>
          <a:p>
            <a:r>
              <a:rPr lang="en-US" dirty="0" smtClean="0"/>
              <a:t>1/minute</a:t>
            </a:r>
            <a:endParaRPr lang="en-US" dirty="0"/>
          </a:p>
        </p:txBody>
      </p:sp>
      <p:sp>
        <p:nvSpPr>
          <p:cNvPr id="7" name="TextBox 6"/>
          <p:cNvSpPr txBox="1"/>
          <p:nvPr/>
        </p:nvSpPr>
        <p:spPr>
          <a:xfrm>
            <a:off x="4484150" y="4203636"/>
            <a:ext cx="1121521" cy="369332"/>
          </a:xfrm>
          <a:prstGeom prst="rect">
            <a:avLst/>
          </a:prstGeom>
          <a:noFill/>
        </p:spPr>
        <p:txBody>
          <a:bodyPr wrap="none" rtlCol="0">
            <a:spAutoFit/>
          </a:bodyPr>
          <a:lstStyle/>
          <a:p>
            <a:r>
              <a:rPr lang="en-US" dirty="0" smtClean="0"/>
              <a:t>1/second</a:t>
            </a:r>
            <a:endParaRPr lang="en-US" dirty="0"/>
          </a:p>
        </p:txBody>
      </p:sp>
      <p:sp>
        <p:nvSpPr>
          <p:cNvPr id="8" name="TextBox 7"/>
          <p:cNvSpPr txBox="1"/>
          <p:nvPr/>
        </p:nvSpPr>
        <p:spPr>
          <a:xfrm>
            <a:off x="6211502" y="4203636"/>
            <a:ext cx="1249899" cy="369332"/>
          </a:xfrm>
          <a:prstGeom prst="rect">
            <a:avLst/>
          </a:prstGeom>
          <a:noFill/>
        </p:spPr>
        <p:txBody>
          <a:bodyPr wrap="none" rtlCol="0">
            <a:spAutoFit/>
          </a:bodyPr>
          <a:lstStyle/>
          <a:p>
            <a:r>
              <a:rPr lang="en-US" dirty="0" smtClean="0"/>
              <a:t>10/second</a:t>
            </a:r>
            <a:endParaRPr lang="en-US" dirty="0"/>
          </a:p>
        </p:txBody>
      </p:sp>
      <p:cxnSp>
        <p:nvCxnSpPr>
          <p:cNvPr id="10" name="Straight Connector 9"/>
          <p:cNvCxnSpPr/>
          <p:nvPr/>
        </p:nvCxnSpPr>
        <p:spPr>
          <a:xfrm>
            <a:off x="1736166" y="3853235"/>
            <a:ext cx="0" cy="31544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76090" y="3835322"/>
            <a:ext cx="0" cy="31544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13179" y="3856989"/>
            <a:ext cx="0" cy="31544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78440" y="3835322"/>
            <a:ext cx="0" cy="31544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1067981" y="2519689"/>
            <a:ext cx="1167219" cy="1132329"/>
          </a:xfrm>
          <a:prstGeom prst="rect">
            <a:avLst/>
          </a:prstGeom>
        </p:spPr>
      </p:pic>
      <p:pic>
        <p:nvPicPr>
          <p:cNvPr id="16" name="Picture 15"/>
          <p:cNvPicPr>
            <a:picLocks noChangeAspect="1"/>
          </p:cNvPicPr>
          <p:nvPr/>
        </p:nvPicPr>
        <p:blipFill>
          <a:blip r:embed="rId4"/>
          <a:stretch>
            <a:fillRect/>
          </a:stretch>
        </p:blipFill>
        <p:spPr>
          <a:xfrm>
            <a:off x="3728017" y="2469683"/>
            <a:ext cx="812558" cy="669946"/>
          </a:xfrm>
          <a:prstGeom prst="rect">
            <a:avLst/>
          </a:prstGeom>
        </p:spPr>
      </p:pic>
      <p:pic>
        <p:nvPicPr>
          <p:cNvPr id="17" name="Picture 16"/>
          <p:cNvPicPr>
            <a:picLocks noChangeAspect="1"/>
          </p:cNvPicPr>
          <p:nvPr/>
        </p:nvPicPr>
        <p:blipFill>
          <a:blip r:embed="rId5"/>
          <a:stretch>
            <a:fillRect/>
          </a:stretch>
        </p:blipFill>
        <p:spPr>
          <a:xfrm>
            <a:off x="2808308" y="1744426"/>
            <a:ext cx="820950" cy="820950"/>
          </a:xfrm>
          <a:prstGeom prst="rect">
            <a:avLst/>
          </a:prstGeom>
        </p:spPr>
      </p:pic>
      <p:pic>
        <p:nvPicPr>
          <p:cNvPr id="18" name="Picture 17"/>
          <p:cNvPicPr>
            <a:picLocks noChangeAspect="1"/>
          </p:cNvPicPr>
          <p:nvPr/>
        </p:nvPicPr>
        <p:blipFill>
          <a:blip r:embed="rId6"/>
          <a:stretch>
            <a:fillRect/>
          </a:stretch>
        </p:blipFill>
        <p:spPr>
          <a:xfrm>
            <a:off x="2515086" y="2793006"/>
            <a:ext cx="761004" cy="859012"/>
          </a:xfrm>
          <a:prstGeom prst="rect">
            <a:avLst/>
          </a:prstGeom>
        </p:spPr>
      </p:pic>
      <p:pic>
        <p:nvPicPr>
          <p:cNvPr id="19" name="Picture 18"/>
          <p:cNvPicPr>
            <a:picLocks noChangeAspect="1"/>
          </p:cNvPicPr>
          <p:nvPr/>
        </p:nvPicPr>
        <p:blipFill>
          <a:blip r:embed="rId7"/>
          <a:stretch>
            <a:fillRect/>
          </a:stretch>
        </p:blipFill>
        <p:spPr>
          <a:xfrm>
            <a:off x="2688469" y="4689477"/>
            <a:ext cx="1632632" cy="1121074"/>
          </a:xfrm>
          <a:prstGeom prst="rect">
            <a:avLst/>
          </a:prstGeom>
        </p:spPr>
      </p:pic>
      <p:pic>
        <p:nvPicPr>
          <p:cNvPr id="20" name="Picture 19"/>
          <p:cNvPicPr>
            <a:picLocks noChangeAspect="1"/>
          </p:cNvPicPr>
          <p:nvPr/>
        </p:nvPicPr>
        <p:blipFill>
          <a:blip r:embed="rId8"/>
          <a:stretch>
            <a:fillRect/>
          </a:stretch>
        </p:blipFill>
        <p:spPr>
          <a:xfrm>
            <a:off x="6901892" y="2128905"/>
            <a:ext cx="1058639" cy="1377069"/>
          </a:xfrm>
          <a:prstGeom prst="rect">
            <a:avLst/>
          </a:prstGeom>
        </p:spPr>
      </p:pic>
      <p:pic>
        <p:nvPicPr>
          <p:cNvPr id="21" name="Picture 20"/>
          <p:cNvPicPr>
            <a:picLocks noChangeAspect="1"/>
          </p:cNvPicPr>
          <p:nvPr/>
        </p:nvPicPr>
        <p:blipFill rotWithShape="1">
          <a:blip r:embed="rId9"/>
          <a:srcRect t="1" b="25548"/>
          <a:stretch/>
        </p:blipFill>
        <p:spPr>
          <a:xfrm>
            <a:off x="99295" y="1724580"/>
            <a:ext cx="1473742" cy="795528"/>
          </a:xfrm>
          <a:prstGeom prst="rect">
            <a:avLst/>
          </a:prstGeom>
        </p:spPr>
      </p:pic>
      <p:pic>
        <p:nvPicPr>
          <p:cNvPr id="22" name="Picture 21"/>
          <p:cNvPicPr>
            <a:picLocks noChangeAspect="1"/>
          </p:cNvPicPr>
          <p:nvPr/>
        </p:nvPicPr>
        <p:blipFill>
          <a:blip r:embed="rId10"/>
          <a:stretch>
            <a:fillRect/>
          </a:stretch>
        </p:blipFill>
        <p:spPr>
          <a:xfrm>
            <a:off x="5013179" y="1870320"/>
            <a:ext cx="739586" cy="748605"/>
          </a:xfrm>
          <a:prstGeom prst="rect">
            <a:avLst/>
          </a:prstGeom>
        </p:spPr>
      </p:pic>
      <p:pic>
        <p:nvPicPr>
          <p:cNvPr id="23" name="Picture 22"/>
          <p:cNvPicPr>
            <a:picLocks noChangeAspect="1"/>
          </p:cNvPicPr>
          <p:nvPr/>
        </p:nvPicPr>
        <p:blipFill rotWithShape="1">
          <a:blip r:embed="rId11"/>
          <a:srcRect l="21275" r="20875"/>
          <a:stretch/>
        </p:blipFill>
        <p:spPr>
          <a:xfrm>
            <a:off x="4059936" y="5426104"/>
            <a:ext cx="749808" cy="1296112"/>
          </a:xfrm>
          <a:prstGeom prst="rect">
            <a:avLst/>
          </a:prstGeom>
        </p:spPr>
      </p:pic>
      <p:pic>
        <p:nvPicPr>
          <p:cNvPr id="24" name="Picture 23"/>
          <p:cNvPicPr>
            <a:picLocks noChangeAspect="1"/>
          </p:cNvPicPr>
          <p:nvPr/>
        </p:nvPicPr>
        <p:blipFill>
          <a:blip r:embed="rId12"/>
          <a:stretch>
            <a:fillRect/>
          </a:stretch>
        </p:blipFill>
        <p:spPr>
          <a:xfrm>
            <a:off x="6878440" y="4575153"/>
            <a:ext cx="1483689" cy="1235398"/>
          </a:xfrm>
          <a:prstGeom prst="rect">
            <a:avLst/>
          </a:prstGeom>
        </p:spPr>
      </p:pic>
      <p:sp>
        <p:nvSpPr>
          <p:cNvPr id="25" name="TextBox 24"/>
          <p:cNvSpPr txBox="1"/>
          <p:nvPr/>
        </p:nvSpPr>
        <p:spPr>
          <a:xfrm>
            <a:off x="-39259" y="3321308"/>
            <a:ext cx="992918" cy="369332"/>
          </a:xfrm>
          <a:prstGeom prst="rect">
            <a:avLst/>
          </a:prstGeom>
          <a:noFill/>
        </p:spPr>
        <p:txBody>
          <a:bodyPr wrap="none" rtlCol="0">
            <a:spAutoFit/>
          </a:bodyPr>
          <a:lstStyle/>
          <a:p>
            <a:r>
              <a:rPr lang="en-US" dirty="0" smtClean="0">
                <a:solidFill>
                  <a:srgbClr val="FF0000"/>
                </a:solidFill>
              </a:rPr>
              <a:t>sensors</a:t>
            </a:r>
            <a:endParaRPr lang="en-US" dirty="0">
              <a:solidFill>
                <a:srgbClr val="FF0000"/>
              </a:solidFill>
            </a:endParaRPr>
          </a:p>
        </p:txBody>
      </p:sp>
      <p:sp>
        <p:nvSpPr>
          <p:cNvPr id="26" name="TextBox 25"/>
          <p:cNvSpPr txBox="1"/>
          <p:nvPr/>
        </p:nvSpPr>
        <p:spPr>
          <a:xfrm>
            <a:off x="0" y="5096676"/>
            <a:ext cx="1134145" cy="369332"/>
          </a:xfrm>
          <a:prstGeom prst="rect">
            <a:avLst/>
          </a:prstGeom>
          <a:noFill/>
        </p:spPr>
        <p:txBody>
          <a:bodyPr wrap="none" rtlCol="0">
            <a:spAutoFit/>
          </a:bodyPr>
          <a:lstStyle/>
          <a:p>
            <a:r>
              <a:rPr lang="en-US" dirty="0" smtClean="0">
                <a:solidFill>
                  <a:srgbClr val="FF0000"/>
                </a:solidFill>
              </a:rPr>
              <a:t>actuators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058A35A-ECAD-824F-9DC9-A6EFB73BC9F3}" type="slidenum">
              <a:rPr lang="en-US" smtClean="0"/>
              <a:t>5</a:t>
            </a:fld>
            <a:endParaRPr lang="en-US"/>
          </a:p>
        </p:txBody>
      </p:sp>
      <p:pic>
        <p:nvPicPr>
          <p:cNvPr id="11" name="Picture 10"/>
          <p:cNvPicPr>
            <a:picLocks noChangeAspect="1"/>
          </p:cNvPicPr>
          <p:nvPr/>
        </p:nvPicPr>
        <p:blipFill>
          <a:blip r:embed="rId13"/>
          <a:stretch>
            <a:fillRect/>
          </a:stretch>
        </p:blipFill>
        <p:spPr>
          <a:xfrm>
            <a:off x="1456515" y="1454447"/>
            <a:ext cx="1118650" cy="1065661"/>
          </a:xfrm>
          <a:prstGeom prst="rect">
            <a:avLst/>
          </a:prstGeom>
        </p:spPr>
      </p:pic>
    </p:spTree>
    <p:extLst>
      <p:ext uri="{BB962C8B-B14F-4D97-AF65-F5344CB8AC3E}">
        <p14:creationId xmlns:p14="http://schemas.microsoft.com/office/powerpoint/2010/main" val="78281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cellular </a:t>
            </a:r>
            <a:r>
              <a:rPr lang="en-US" i="1" dirty="0" smtClean="0"/>
              <a:t>or</a:t>
            </a:r>
            <a:r>
              <a:rPr lang="en-US" dirty="0" smtClean="0"/>
              <a:t> unlicensed</a:t>
            </a:r>
            <a:endParaRPr lang="en-US" dirty="0"/>
          </a:p>
        </p:txBody>
      </p:sp>
      <p:sp>
        <p:nvSpPr>
          <p:cNvPr id="4" name="Slide Number Placeholder 3"/>
          <p:cNvSpPr>
            <a:spLocks noGrp="1"/>
          </p:cNvSpPr>
          <p:nvPr>
            <p:ph type="sldNum" sz="quarter" idx="12"/>
          </p:nvPr>
        </p:nvSpPr>
        <p:spPr/>
        <p:txBody>
          <a:bodyPr/>
          <a:lstStyle/>
          <a:p>
            <a:fld id="{A058A35A-ECAD-824F-9DC9-A6EFB73BC9F3}" type="slidenum">
              <a:rPr lang="en-US" smtClean="0"/>
              <a:t>6</a:t>
            </a:fld>
            <a:endParaRPr lang="en-US"/>
          </a:p>
        </p:txBody>
      </p:sp>
      <p:pic>
        <p:nvPicPr>
          <p:cNvPr id="5" name="Picture 4"/>
          <p:cNvPicPr>
            <a:picLocks noChangeAspect="1"/>
          </p:cNvPicPr>
          <p:nvPr/>
        </p:nvPicPr>
        <p:blipFill>
          <a:blip r:embed="rId2"/>
          <a:stretch>
            <a:fillRect/>
          </a:stretch>
        </p:blipFill>
        <p:spPr>
          <a:xfrm>
            <a:off x="1941890" y="2173369"/>
            <a:ext cx="1167219" cy="1132329"/>
          </a:xfrm>
          <a:prstGeom prst="rect">
            <a:avLst/>
          </a:prstGeom>
        </p:spPr>
      </p:pic>
      <p:pic>
        <p:nvPicPr>
          <p:cNvPr id="6" name="Picture 5"/>
          <p:cNvPicPr>
            <a:picLocks noChangeAspect="1"/>
          </p:cNvPicPr>
          <p:nvPr/>
        </p:nvPicPr>
        <p:blipFill>
          <a:blip r:embed="rId3"/>
          <a:stretch>
            <a:fillRect/>
          </a:stretch>
        </p:blipFill>
        <p:spPr>
          <a:xfrm>
            <a:off x="2641600" y="1524000"/>
            <a:ext cx="935018" cy="853248"/>
          </a:xfrm>
          <a:prstGeom prst="rect">
            <a:avLst/>
          </a:prstGeom>
        </p:spPr>
      </p:pic>
      <p:pic>
        <p:nvPicPr>
          <p:cNvPr id="7" name="Picture 6"/>
          <p:cNvPicPr>
            <a:picLocks noChangeAspect="1"/>
          </p:cNvPicPr>
          <p:nvPr/>
        </p:nvPicPr>
        <p:blipFill>
          <a:blip r:embed="rId4"/>
          <a:stretch>
            <a:fillRect/>
          </a:stretch>
        </p:blipFill>
        <p:spPr>
          <a:xfrm rot="10800000">
            <a:off x="1768452" y="2960756"/>
            <a:ext cx="1340657" cy="1167296"/>
          </a:xfrm>
          <a:prstGeom prst="rect">
            <a:avLst/>
          </a:prstGeom>
        </p:spPr>
      </p:pic>
      <p:pic>
        <p:nvPicPr>
          <p:cNvPr id="8" name="Picture 7"/>
          <p:cNvPicPr>
            <a:picLocks noChangeAspect="1"/>
          </p:cNvPicPr>
          <p:nvPr/>
        </p:nvPicPr>
        <p:blipFill>
          <a:blip r:embed="rId5"/>
          <a:stretch>
            <a:fillRect/>
          </a:stretch>
        </p:blipFill>
        <p:spPr>
          <a:xfrm>
            <a:off x="960507" y="4462287"/>
            <a:ext cx="981383" cy="1328691"/>
          </a:xfrm>
          <a:prstGeom prst="rect">
            <a:avLst/>
          </a:prstGeom>
        </p:spPr>
      </p:pic>
      <p:pic>
        <p:nvPicPr>
          <p:cNvPr id="9" name="Picture 8"/>
          <p:cNvPicPr>
            <a:picLocks noChangeAspect="1"/>
          </p:cNvPicPr>
          <p:nvPr/>
        </p:nvPicPr>
        <p:blipFill>
          <a:blip r:embed="rId6"/>
          <a:stretch>
            <a:fillRect/>
          </a:stretch>
        </p:blipFill>
        <p:spPr>
          <a:xfrm>
            <a:off x="2329178" y="4587260"/>
            <a:ext cx="823109" cy="1097479"/>
          </a:xfrm>
          <a:prstGeom prst="rect">
            <a:avLst/>
          </a:prstGeom>
        </p:spPr>
      </p:pic>
      <p:pic>
        <p:nvPicPr>
          <p:cNvPr id="10" name="Picture 9"/>
          <p:cNvPicPr>
            <a:picLocks noChangeAspect="1"/>
          </p:cNvPicPr>
          <p:nvPr/>
        </p:nvPicPr>
        <p:blipFill>
          <a:blip r:embed="rId7"/>
          <a:stretch>
            <a:fillRect/>
          </a:stretch>
        </p:blipFill>
        <p:spPr>
          <a:xfrm>
            <a:off x="3692096" y="4462287"/>
            <a:ext cx="653192" cy="1227313"/>
          </a:xfrm>
          <a:prstGeom prst="rect">
            <a:avLst/>
          </a:prstGeom>
        </p:spPr>
      </p:pic>
      <p:pic>
        <p:nvPicPr>
          <p:cNvPr id="11" name="Picture 10"/>
          <p:cNvPicPr>
            <a:picLocks noChangeAspect="1"/>
          </p:cNvPicPr>
          <p:nvPr/>
        </p:nvPicPr>
        <p:blipFill>
          <a:blip r:embed="rId8"/>
          <a:stretch>
            <a:fillRect/>
          </a:stretch>
        </p:blipFill>
        <p:spPr>
          <a:xfrm>
            <a:off x="4876800" y="1976339"/>
            <a:ext cx="3810000" cy="3708400"/>
          </a:xfrm>
          <a:prstGeom prst="rect">
            <a:avLst/>
          </a:prstGeom>
        </p:spPr>
      </p:pic>
    </p:spTree>
    <p:extLst>
      <p:ext uri="{BB962C8B-B14F-4D97-AF65-F5344CB8AC3E}">
        <p14:creationId xmlns:p14="http://schemas.microsoft.com/office/powerpoint/2010/main" val="192170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a:t>
            </a:r>
            <a:endParaRPr lang="en-US" dirty="0"/>
          </a:p>
        </p:txBody>
      </p:sp>
      <p:sp>
        <p:nvSpPr>
          <p:cNvPr id="4" name="Rounded Rectangle 3"/>
          <p:cNvSpPr/>
          <p:nvPr/>
        </p:nvSpPr>
        <p:spPr>
          <a:xfrm>
            <a:off x="1153560" y="3550314"/>
            <a:ext cx="2342076" cy="8971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Transport</a:t>
            </a:r>
            <a:endParaRPr lang="en-US" dirty="0"/>
          </a:p>
        </p:txBody>
      </p:sp>
      <p:sp>
        <p:nvSpPr>
          <p:cNvPr id="5" name="Rounded Rectangle 4"/>
          <p:cNvSpPr/>
          <p:nvPr/>
        </p:nvSpPr>
        <p:spPr>
          <a:xfrm>
            <a:off x="1153560" y="5613471"/>
            <a:ext cx="2342076" cy="8971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PHY &amp; L2</a:t>
            </a:r>
            <a:endParaRPr lang="en-US" dirty="0"/>
          </a:p>
        </p:txBody>
      </p:sp>
      <p:sp>
        <p:nvSpPr>
          <p:cNvPr id="6" name="Rounded Rectangle 5"/>
          <p:cNvSpPr/>
          <p:nvPr/>
        </p:nvSpPr>
        <p:spPr>
          <a:xfrm>
            <a:off x="1153560" y="4589119"/>
            <a:ext cx="2342076" cy="8971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Network</a:t>
            </a:r>
            <a:endParaRPr lang="en-US" dirty="0"/>
          </a:p>
        </p:txBody>
      </p:sp>
      <p:sp>
        <p:nvSpPr>
          <p:cNvPr id="7" name="Rounded Rectangular Callout 6"/>
          <p:cNvSpPr/>
          <p:nvPr/>
        </p:nvSpPr>
        <p:spPr>
          <a:xfrm>
            <a:off x="3918255" y="5601820"/>
            <a:ext cx="3084668" cy="862166"/>
          </a:xfrm>
          <a:prstGeom prst="wedgeRoundRectCallout">
            <a:avLst>
              <a:gd name="adj1" fmla="val -62752"/>
              <a:gd name="adj2" fmla="val -777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a:buChar char="•"/>
            </a:pPr>
            <a:r>
              <a:rPr lang="en-US" sz="1400" dirty="0" smtClean="0"/>
              <a:t>E.164 numbers</a:t>
            </a:r>
          </a:p>
          <a:p>
            <a:pPr marL="285750" indent="-285750">
              <a:buFont typeface="Arial"/>
              <a:buChar char="•"/>
            </a:pPr>
            <a:r>
              <a:rPr lang="en-US" sz="1400" dirty="0" smtClean="0"/>
              <a:t>signaling load</a:t>
            </a:r>
          </a:p>
          <a:p>
            <a:pPr marL="285750" indent="-285750">
              <a:buFont typeface="Arial"/>
              <a:buChar char="•"/>
            </a:pPr>
            <a:r>
              <a:rPr lang="en-US" sz="1400" dirty="0" smtClean="0"/>
              <a:t>authentication</a:t>
            </a:r>
          </a:p>
          <a:p>
            <a:pPr marL="285750" indent="-285750">
              <a:buFont typeface="Arial"/>
              <a:buChar char="•"/>
            </a:pPr>
            <a:r>
              <a:rPr lang="en-US" sz="1400" dirty="0" smtClean="0"/>
              <a:t>radio diversity</a:t>
            </a:r>
            <a:endParaRPr lang="en-US" sz="1400" dirty="0"/>
          </a:p>
        </p:txBody>
      </p:sp>
      <p:sp>
        <p:nvSpPr>
          <p:cNvPr id="8" name="Rounded Rectangle 7"/>
          <p:cNvSpPr/>
          <p:nvPr/>
        </p:nvSpPr>
        <p:spPr>
          <a:xfrm>
            <a:off x="1153560" y="2537626"/>
            <a:ext cx="2342076" cy="897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Session, control</a:t>
            </a:r>
            <a:endParaRPr lang="en-US" dirty="0"/>
          </a:p>
        </p:txBody>
      </p:sp>
      <p:sp>
        <p:nvSpPr>
          <p:cNvPr id="9" name="Rounded Rectangle 8"/>
          <p:cNvSpPr/>
          <p:nvPr/>
        </p:nvSpPr>
        <p:spPr>
          <a:xfrm>
            <a:off x="1153560" y="1524000"/>
            <a:ext cx="2342076" cy="897118"/>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Application</a:t>
            </a:r>
            <a:endParaRPr lang="en-US" dirty="0"/>
          </a:p>
        </p:txBody>
      </p:sp>
      <p:sp>
        <p:nvSpPr>
          <p:cNvPr id="10" name="TextBox 9"/>
          <p:cNvSpPr txBox="1"/>
          <p:nvPr/>
        </p:nvSpPr>
        <p:spPr>
          <a:xfrm>
            <a:off x="233042" y="2537626"/>
            <a:ext cx="690226" cy="954107"/>
          </a:xfrm>
          <a:prstGeom prst="rect">
            <a:avLst/>
          </a:prstGeom>
          <a:noFill/>
        </p:spPr>
        <p:txBody>
          <a:bodyPr wrap="none" rtlCol="0">
            <a:spAutoFit/>
          </a:bodyPr>
          <a:lstStyle/>
          <a:p>
            <a:r>
              <a:rPr lang="en-US" sz="1400" dirty="0" smtClean="0"/>
              <a:t>HTTP,</a:t>
            </a:r>
          </a:p>
          <a:p>
            <a:r>
              <a:rPr lang="en-US" sz="1400" dirty="0" err="1" smtClean="0"/>
              <a:t>CoAP</a:t>
            </a:r>
            <a:r>
              <a:rPr lang="en-US" sz="1400" dirty="0" smtClean="0"/>
              <a:t>,</a:t>
            </a:r>
          </a:p>
          <a:p>
            <a:r>
              <a:rPr lang="en-US" sz="1400" dirty="0" smtClean="0"/>
              <a:t>SIP,</a:t>
            </a:r>
          </a:p>
          <a:p>
            <a:r>
              <a:rPr lang="en-US" sz="1400" dirty="0" smtClean="0"/>
              <a:t>XMPP</a:t>
            </a:r>
          </a:p>
        </p:txBody>
      </p:sp>
      <p:sp>
        <p:nvSpPr>
          <p:cNvPr id="11" name="TextBox 10"/>
          <p:cNvSpPr txBox="1"/>
          <p:nvPr/>
        </p:nvSpPr>
        <p:spPr>
          <a:xfrm>
            <a:off x="247445" y="4624071"/>
            <a:ext cx="857551" cy="830997"/>
          </a:xfrm>
          <a:prstGeom prst="rect">
            <a:avLst/>
          </a:prstGeom>
          <a:noFill/>
        </p:spPr>
        <p:txBody>
          <a:bodyPr wrap="none" rtlCol="0">
            <a:spAutoFit/>
          </a:bodyPr>
          <a:lstStyle/>
          <a:p>
            <a:r>
              <a:rPr lang="en-US" sz="1200" dirty="0" smtClean="0"/>
              <a:t>IPv4,</a:t>
            </a:r>
          </a:p>
          <a:p>
            <a:r>
              <a:rPr lang="en-US" sz="1200" dirty="0" smtClean="0"/>
              <a:t>IPv6</a:t>
            </a:r>
          </a:p>
          <a:p>
            <a:r>
              <a:rPr lang="en-US" sz="1200" dirty="0" smtClean="0"/>
              <a:t>6LowPAN</a:t>
            </a:r>
          </a:p>
          <a:p>
            <a:r>
              <a:rPr lang="en-US" sz="1200" dirty="0" smtClean="0"/>
              <a:t>ROLL</a:t>
            </a:r>
            <a:endParaRPr lang="en-US" sz="1200" dirty="0"/>
          </a:p>
        </p:txBody>
      </p:sp>
      <p:sp>
        <p:nvSpPr>
          <p:cNvPr id="12" name="TextBox 11"/>
          <p:cNvSpPr txBox="1"/>
          <p:nvPr/>
        </p:nvSpPr>
        <p:spPr>
          <a:xfrm>
            <a:off x="247445" y="3586206"/>
            <a:ext cx="728184" cy="830997"/>
          </a:xfrm>
          <a:prstGeom prst="rect">
            <a:avLst/>
          </a:prstGeom>
          <a:noFill/>
        </p:spPr>
        <p:txBody>
          <a:bodyPr wrap="none" rtlCol="0">
            <a:spAutoFit/>
          </a:bodyPr>
          <a:lstStyle/>
          <a:p>
            <a:r>
              <a:rPr lang="en-US" sz="1600" dirty="0" smtClean="0"/>
              <a:t>UDP</a:t>
            </a:r>
          </a:p>
          <a:p>
            <a:r>
              <a:rPr lang="en-US" sz="1600" dirty="0" smtClean="0"/>
              <a:t>TCP</a:t>
            </a:r>
          </a:p>
          <a:p>
            <a:r>
              <a:rPr lang="en-US" sz="1600" dirty="0" smtClean="0"/>
              <a:t>SCTP</a:t>
            </a:r>
          </a:p>
        </p:txBody>
      </p:sp>
      <p:sp>
        <p:nvSpPr>
          <p:cNvPr id="13" name="TextBox 12"/>
          <p:cNvSpPr txBox="1"/>
          <p:nvPr/>
        </p:nvSpPr>
        <p:spPr>
          <a:xfrm>
            <a:off x="259881" y="5655902"/>
            <a:ext cx="783688" cy="830997"/>
          </a:xfrm>
          <a:prstGeom prst="rect">
            <a:avLst/>
          </a:prstGeom>
          <a:noFill/>
        </p:spPr>
        <p:txBody>
          <a:bodyPr wrap="none" rtlCol="0">
            <a:spAutoFit/>
          </a:bodyPr>
          <a:lstStyle/>
          <a:p>
            <a:r>
              <a:rPr lang="en-US" sz="1200" dirty="0" smtClean="0"/>
              <a:t>802.15.4</a:t>
            </a:r>
          </a:p>
          <a:p>
            <a:r>
              <a:rPr lang="en-US" sz="1200" dirty="0" smtClean="0"/>
              <a:t>802.11</a:t>
            </a:r>
          </a:p>
          <a:p>
            <a:r>
              <a:rPr lang="en-US" sz="1200" dirty="0" smtClean="0"/>
              <a:t>GSM</a:t>
            </a:r>
          </a:p>
          <a:p>
            <a:r>
              <a:rPr lang="en-US" sz="1200" dirty="0" smtClean="0"/>
              <a:t>LTE</a:t>
            </a:r>
            <a:endParaRPr lang="en-US" sz="1200" dirty="0"/>
          </a:p>
        </p:txBody>
      </p:sp>
      <p:sp>
        <p:nvSpPr>
          <p:cNvPr id="15" name="Rounded Rectangular Callout 14"/>
          <p:cNvSpPr/>
          <p:nvPr/>
        </p:nvSpPr>
        <p:spPr>
          <a:xfrm>
            <a:off x="3918255" y="4624071"/>
            <a:ext cx="3084668" cy="862166"/>
          </a:xfrm>
          <a:prstGeom prst="wedgeRoundRectCallout">
            <a:avLst>
              <a:gd name="adj1" fmla="val -62752"/>
              <a:gd name="adj2" fmla="val -777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Arial"/>
              <a:buChar char="•"/>
            </a:pPr>
            <a:r>
              <a:rPr lang="en-US" dirty="0" smtClean="0"/>
              <a:t>IPv4 address exhaustion</a:t>
            </a:r>
          </a:p>
          <a:p>
            <a:pPr marL="285750" indent="-285750">
              <a:buFont typeface="Arial"/>
              <a:buChar char="•"/>
            </a:pPr>
            <a:r>
              <a:rPr lang="en-US" dirty="0" smtClean="0"/>
              <a:t>security?</a:t>
            </a:r>
          </a:p>
          <a:p>
            <a:pPr marL="285750" indent="-285750">
              <a:buFont typeface="Arial"/>
              <a:buChar char="•"/>
            </a:pPr>
            <a:r>
              <a:rPr lang="en-US" dirty="0" smtClean="0"/>
              <a:t>resource control</a:t>
            </a:r>
            <a:endParaRPr lang="en-US" dirty="0"/>
          </a:p>
        </p:txBody>
      </p:sp>
      <p:sp>
        <p:nvSpPr>
          <p:cNvPr id="16" name="Rounded Rectangular Callout 15"/>
          <p:cNvSpPr/>
          <p:nvPr/>
        </p:nvSpPr>
        <p:spPr>
          <a:xfrm>
            <a:off x="3918255" y="3550314"/>
            <a:ext cx="3084668" cy="862166"/>
          </a:xfrm>
          <a:prstGeom prst="wedgeRoundRectCallout">
            <a:avLst>
              <a:gd name="adj1" fmla="val -62752"/>
              <a:gd name="adj2" fmla="val -777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buFont typeface="Arial"/>
              <a:buChar char="•"/>
            </a:pPr>
            <a:r>
              <a:rPr lang="en-US" dirty="0" smtClean="0"/>
              <a:t>reliability</a:t>
            </a:r>
          </a:p>
          <a:p>
            <a:pPr marL="285750" indent="-285750">
              <a:buFont typeface="Arial"/>
              <a:buChar char="•"/>
            </a:pPr>
            <a:r>
              <a:rPr lang="en-US" dirty="0" smtClean="0"/>
              <a:t>complexity (SCTP)</a:t>
            </a:r>
            <a:endParaRPr lang="en-US" dirty="0"/>
          </a:p>
        </p:txBody>
      </p:sp>
      <p:sp>
        <p:nvSpPr>
          <p:cNvPr id="17" name="Rounded Rectangular Callout 16"/>
          <p:cNvSpPr/>
          <p:nvPr/>
        </p:nvSpPr>
        <p:spPr>
          <a:xfrm>
            <a:off x="3918255" y="2537626"/>
            <a:ext cx="3084668" cy="862166"/>
          </a:xfrm>
          <a:prstGeom prst="wedgeRoundRectCallout">
            <a:avLst>
              <a:gd name="adj1" fmla="val -62752"/>
              <a:gd name="adj2" fmla="val -77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sz="1400" dirty="0" smtClean="0"/>
              <a:t>event notification (pub/sub)?</a:t>
            </a:r>
          </a:p>
          <a:p>
            <a:pPr marL="285750" indent="-285750">
              <a:buFont typeface="Arial"/>
              <a:buChar char="•"/>
            </a:pPr>
            <a:r>
              <a:rPr lang="en-US" sz="1400" dirty="0" smtClean="0"/>
              <a:t>common abstractions?</a:t>
            </a:r>
          </a:p>
          <a:p>
            <a:pPr marL="285750" indent="-285750">
              <a:buFont typeface="Arial"/>
              <a:buChar char="•"/>
            </a:pPr>
            <a:r>
              <a:rPr lang="en-US" sz="1400" dirty="0" smtClean="0"/>
              <a:t>firewalls &amp; NATs</a:t>
            </a:r>
            <a:endParaRPr lang="en-US" sz="1400" dirty="0"/>
          </a:p>
        </p:txBody>
      </p:sp>
      <p:sp>
        <p:nvSpPr>
          <p:cNvPr id="18" name="Rounded Rectangular Callout 17"/>
          <p:cNvSpPr/>
          <p:nvPr/>
        </p:nvSpPr>
        <p:spPr>
          <a:xfrm>
            <a:off x="3918255" y="1522685"/>
            <a:ext cx="3084668" cy="862166"/>
          </a:xfrm>
          <a:prstGeom prst="wedgeRoundRectCallout">
            <a:avLst>
              <a:gd name="adj1" fmla="val -62752"/>
              <a:gd name="adj2" fmla="val -7770"/>
              <a:gd name="adj3" fmla="val 16667"/>
            </a:avLst>
          </a:prstGeom>
          <a:solidFill>
            <a:srgbClr val="D2533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a:buChar char="•"/>
            </a:pPr>
            <a:r>
              <a:rPr lang="en-US" dirty="0" smtClean="0"/>
              <a:t>secure upgrades</a:t>
            </a:r>
          </a:p>
          <a:p>
            <a:pPr marL="285750" indent="-285750">
              <a:buFont typeface="Arial"/>
              <a:buChar char="•"/>
            </a:pPr>
            <a:r>
              <a:rPr lang="en-US" dirty="0" smtClean="0"/>
              <a:t>software quality</a:t>
            </a:r>
            <a:endParaRPr lang="en-US" dirty="0"/>
          </a:p>
        </p:txBody>
      </p:sp>
      <p:sp>
        <p:nvSpPr>
          <p:cNvPr id="3" name="Slide Number Placeholder 2"/>
          <p:cNvSpPr>
            <a:spLocks noGrp="1"/>
          </p:cNvSpPr>
          <p:nvPr>
            <p:ph type="sldNum" sz="quarter" idx="12"/>
          </p:nvPr>
        </p:nvSpPr>
        <p:spPr/>
        <p:txBody>
          <a:bodyPr/>
          <a:lstStyle/>
          <a:p>
            <a:fld id="{A058A35A-ECAD-824F-9DC9-A6EFB73BC9F3}" type="slidenum">
              <a:rPr lang="en-US" smtClean="0"/>
              <a:t>7</a:t>
            </a:fld>
            <a:endParaRPr lang="en-US"/>
          </a:p>
        </p:txBody>
      </p:sp>
      <p:sp>
        <p:nvSpPr>
          <p:cNvPr id="19" name="TextBox 18"/>
          <p:cNvSpPr txBox="1"/>
          <p:nvPr/>
        </p:nvSpPr>
        <p:spPr>
          <a:xfrm>
            <a:off x="259881" y="1677727"/>
            <a:ext cx="1039386" cy="600164"/>
          </a:xfrm>
          <a:prstGeom prst="rect">
            <a:avLst/>
          </a:prstGeom>
          <a:noFill/>
        </p:spPr>
        <p:txBody>
          <a:bodyPr wrap="none" rtlCol="0">
            <a:spAutoFit/>
          </a:bodyPr>
          <a:lstStyle/>
          <a:p>
            <a:r>
              <a:rPr lang="en-US" sz="1100" dirty="0" smtClean="0"/>
              <a:t>XML</a:t>
            </a:r>
          </a:p>
          <a:p>
            <a:r>
              <a:rPr lang="en-US" sz="1100" dirty="0" err="1" smtClean="0"/>
              <a:t>SensorML</a:t>
            </a:r>
            <a:endParaRPr lang="en-US" sz="1100" dirty="0" smtClean="0"/>
          </a:p>
          <a:p>
            <a:r>
              <a:rPr lang="en-US" sz="1100" dirty="0" err="1" smtClean="0"/>
              <a:t>Zigbee</a:t>
            </a:r>
            <a:r>
              <a:rPr lang="en-US" sz="1100" dirty="0" smtClean="0"/>
              <a:t> profile</a:t>
            </a:r>
            <a:endParaRPr lang="en-US" dirty="0"/>
          </a:p>
        </p:txBody>
      </p:sp>
    </p:spTree>
    <p:extLst>
      <p:ext uri="{BB962C8B-B14F-4D97-AF65-F5344CB8AC3E}">
        <p14:creationId xmlns:p14="http://schemas.microsoft.com/office/powerpoint/2010/main" val="237246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challenges</a:t>
            </a:r>
            <a:endParaRPr lang="en-US" dirty="0"/>
          </a:p>
        </p:txBody>
      </p:sp>
      <p:sp>
        <p:nvSpPr>
          <p:cNvPr id="3" name="Content Placeholder 2"/>
          <p:cNvSpPr>
            <a:spLocks noGrp="1"/>
          </p:cNvSpPr>
          <p:nvPr>
            <p:ph idx="1"/>
          </p:nvPr>
        </p:nvSpPr>
        <p:spPr>
          <a:xfrm>
            <a:off x="457200" y="1600200"/>
            <a:ext cx="6778766" cy="4876800"/>
          </a:xfrm>
        </p:spPr>
        <p:txBody>
          <a:bodyPr>
            <a:normAutofit lnSpcReduction="10000"/>
          </a:bodyPr>
          <a:lstStyle/>
          <a:p>
            <a:r>
              <a:rPr lang="en-US" dirty="0" smtClean="0"/>
              <a:t>Unlicensed</a:t>
            </a:r>
          </a:p>
          <a:p>
            <a:pPr lvl="1"/>
            <a:r>
              <a:rPr lang="en-US" dirty="0" smtClean="0"/>
              <a:t>How do I attach and authenticate a device to a (home) network?</a:t>
            </a:r>
          </a:p>
          <a:p>
            <a:pPr lvl="1"/>
            <a:r>
              <a:rPr lang="en-US" dirty="0" smtClean="0"/>
              <a:t>Credentials?</a:t>
            </a:r>
          </a:p>
          <a:p>
            <a:r>
              <a:rPr lang="en-US" dirty="0" smtClean="0"/>
              <a:t>Licensed</a:t>
            </a:r>
          </a:p>
          <a:p>
            <a:pPr lvl="1"/>
            <a:r>
              <a:rPr lang="en-US" dirty="0" smtClean="0"/>
              <a:t>Reliability </a:t>
            </a:r>
            <a:r>
              <a:rPr lang="en-US" dirty="0" smtClean="0">
                <a:sym typeface="Wingdings"/>
              </a:rPr>
              <a:t> multiple </a:t>
            </a:r>
            <a:r>
              <a:rPr lang="en-US" i="1" dirty="0" smtClean="0">
                <a:sym typeface="Wingdings"/>
              </a:rPr>
              <a:t>simultaneous</a:t>
            </a:r>
            <a:r>
              <a:rPr lang="en-US" dirty="0" smtClean="0">
                <a:sym typeface="Wingdings"/>
              </a:rPr>
              <a:t> providers</a:t>
            </a:r>
          </a:p>
          <a:p>
            <a:pPr lvl="1"/>
            <a:r>
              <a:rPr lang="en-US" dirty="0" smtClean="0">
                <a:sym typeface="Wingdings"/>
              </a:rPr>
              <a:t>Mobility  different providers in different regions</a:t>
            </a:r>
          </a:p>
          <a:p>
            <a:pPr lvl="1"/>
            <a:r>
              <a:rPr lang="en-US" dirty="0" smtClean="0"/>
              <a:t>Charging </a:t>
            </a:r>
            <a:r>
              <a:rPr lang="en-US" dirty="0" smtClean="0">
                <a:sym typeface="Wingdings"/>
              </a:rPr>
              <a:t> often low, intermittent usage, sometimes deferrable (“</a:t>
            </a:r>
            <a:r>
              <a:rPr lang="en-US" dirty="0" err="1" smtClean="0">
                <a:sym typeface="Wingdings"/>
              </a:rPr>
              <a:t>Whispernet</a:t>
            </a:r>
            <a:r>
              <a:rPr lang="en-US" dirty="0" smtClean="0">
                <a:sym typeface="Wingdings"/>
              </a:rPr>
              <a:t>”)</a:t>
            </a:r>
          </a:p>
          <a:p>
            <a:pPr lvl="2"/>
            <a:r>
              <a:rPr lang="en-US" dirty="0" smtClean="0">
                <a:sym typeface="Wingdings"/>
              </a:rPr>
              <a:t>From $50/device/month  &lt; $1/month?</a:t>
            </a:r>
            <a:endParaRPr lang="en-US" dirty="0" smtClean="0"/>
          </a:p>
          <a:p>
            <a:r>
              <a:rPr lang="en-US" dirty="0" smtClean="0"/>
              <a:t>Authentication</a:t>
            </a:r>
          </a:p>
          <a:p>
            <a:pPr lvl="1"/>
            <a:r>
              <a:rPr lang="en-US" dirty="0" smtClean="0"/>
              <a:t>Which devices can be used by whom and how?</a:t>
            </a:r>
          </a:p>
          <a:p>
            <a:pPr lvl="2"/>
            <a:r>
              <a:rPr lang="en-US" dirty="0" smtClean="0"/>
              <a:t>“Any employee can monitor the room temperature in any public space, but only Facilities staff can change it”</a:t>
            </a:r>
            <a:endParaRPr lang="en-US" dirty="0"/>
          </a:p>
        </p:txBody>
      </p:sp>
      <p:pic>
        <p:nvPicPr>
          <p:cNvPr id="4" name="Picture 3"/>
          <p:cNvPicPr>
            <a:picLocks noChangeAspect="1"/>
          </p:cNvPicPr>
          <p:nvPr/>
        </p:nvPicPr>
        <p:blipFill rotWithShape="1">
          <a:blip r:embed="rId2"/>
          <a:srcRect t="46604" b="9269"/>
          <a:stretch/>
        </p:blipFill>
        <p:spPr>
          <a:xfrm>
            <a:off x="6884314" y="3052926"/>
            <a:ext cx="2120900" cy="868680"/>
          </a:xfrm>
          <a:prstGeom prst="rect">
            <a:avLst/>
          </a:prstGeom>
        </p:spPr>
      </p:pic>
      <p:pic>
        <p:nvPicPr>
          <p:cNvPr id="5" name="Picture 4"/>
          <p:cNvPicPr>
            <a:picLocks noChangeAspect="1"/>
          </p:cNvPicPr>
          <p:nvPr/>
        </p:nvPicPr>
        <p:blipFill>
          <a:blip r:embed="rId3"/>
          <a:stretch>
            <a:fillRect/>
          </a:stretch>
        </p:blipFill>
        <p:spPr>
          <a:xfrm>
            <a:off x="7709688" y="2010257"/>
            <a:ext cx="1167219" cy="1132329"/>
          </a:xfrm>
          <a:prstGeom prst="rect">
            <a:avLst/>
          </a:prstGeom>
        </p:spPr>
      </p:pic>
      <p:sp>
        <p:nvSpPr>
          <p:cNvPr id="6" name="Slide Number Placeholder 5"/>
          <p:cNvSpPr>
            <a:spLocks noGrp="1"/>
          </p:cNvSpPr>
          <p:nvPr>
            <p:ph type="sldNum" sz="quarter" idx="12"/>
          </p:nvPr>
        </p:nvSpPr>
        <p:spPr/>
        <p:txBody>
          <a:bodyPr/>
          <a:lstStyle/>
          <a:p>
            <a:fld id="{A058A35A-ECAD-824F-9DC9-A6EFB73BC9F3}" type="slidenum">
              <a:rPr lang="en-US" smtClean="0"/>
              <a:t>8</a:t>
            </a:fld>
            <a:endParaRPr lang="en-US"/>
          </a:p>
        </p:txBody>
      </p:sp>
    </p:spTree>
    <p:extLst>
      <p:ext uri="{BB962C8B-B14F-4D97-AF65-F5344CB8AC3E}">
        <p14:creationId xmlns:p14="http://schemas.microsoft.com/office/powerpoint/2010/main" val="128092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88" y="241300"/>
            <a:ext cx="8645525" cy="1143000"/>
          </a:xfrm>
        </p:spPr>
        <p:txBody>
          <a:bodyPr>
            <a:normAutofit/>
          </a:bodyPr>
          <a:lstStyle/>
          <a:p>
            <a:pPr>
              <a:defRPr/>
            </a:pPr>
            <a:r>
              <a:rPr lang="en-US" sz="3300" dirty="0" smtClean="0">
                <a:solidFill>
                  <a:schemeClr val="tx2">
                    <a:lumMod val="75000"/>
                  </a:schemeClr>
                </a:solidFill>
                <a:cs typeface="Tahoma" pitchFamily="34" charset="0"/>
              </a:rPr>
              <a:t>Signaling increases 30-50% faster than data</a:t>
            </a:r>
            <a:endParaRPr sz="3300" dirty="0">
              <a:solidFill>
                <a:schemeClr val="tx2">
                  <a:lumMod val="75000"/>
                </a:schemeClr>
              </a:solidFill>
              <a:cs typeface="Tahoma" pitchFamily="34" charset="0"/>
            </a:endParaRPr>
          </a:p>
        </p:txBody>
      </p:sp>
      <p:pic>
        <p:nvPicPr>
          <p:cNvPr id="62468" name="Picture 17"/>
          <p:cNvPicPr>
            <a:picLocks noChangeAspect="1" noChangeArrowheads="1"/>
          </p:cNvPicPr>
          <p:nvPr/>
        </p:nvPicPr>
        <p:blipFill>
          <a:blip r:embed="rId4" cstate="print"/>
          <a:srcRect l="17308" t="22400" r="30811" b="8298"/>
          <a:stretch>
            <a:fillRect/>
          </a:stretch>
        </p:blipFill>
        <p:spPr bwMode="auto">
          <a:xfrm>
            <a:off x="3941763" y="1177925"/>
            <a:ext cx="3194050" cy="2341563"/>
          </a:xfrm>
          <a:prstGeom prst="rect">
            <a:avLst/>
          </a:prstGeom>
          <a:noFill/>
          <a:ln w="9525">
            <a:noFill/>
            <a:miter lim="800000"/>
            <a:headEnd/>
            <a:tailEnd/>
          </a:ln>
        </p:spPr>
      </p:pic>
      <p:pic>
        <p:nvPicPr>
          <p:cNvPr id="62469" name="Picture 16"/>
          <p:cNvPicPr>
            <a:picLocks noChangeAspect="1" noChangeArrowheads="1"/>
          </p:cNvPicPr>
          <p:nvPr/>
        </p:nvPicPr>
        <p:blipFill>
          <a:blip r:embed="rId5" cstate="print"/>
          <a:srcRect l="14050" t="14668" r="28241" b="6406"/>
          <a:stretch>
            <a:fillRect/>
          </a:stretch>
        </p:blipFill>
        <p:spPr bwMode="auto">
          <a:xfrm>
            <a:off x="3851275" y="3608388"/>
            <a:ext cx="3389313" cy="2654300"/>
          </a:xfrm>
          <a:prstGeom prst="rect">
            <a:avLst/>
          </a:prstGeom>
          <a:noFill/>
          <a:ln w="9525">
            <a:noFill/>
            <a:miter lim="800000"/>
            <a:headEnd/>
            <a:tailEnd/>
          </a:ln>
        </p:spPr>
      </p:pic>
      <p:sp>
        <p:nvSpPr>
          <p:cNvPr id="62470" name="Text Box 24"/>
          <p:cNvSpPr txBox="1">
            <a:spLocks noChangeArrowheads="1"/>
          </p:cNvSpPr>
          <p:nvPr/>
        </p:nvSpPr>
        <p:spPr bwMode="auto">
          <a:xfrm>
            <a:off x="5922963" y="3698875"/>
            <a:ext cx="1570037" cy="366713"/>
          </a:xfrm>
          <a:prstGeom prst="rect">
            <a:avLst/>
          </a:prstGeom>
          <a:noFill/>
          <a:ln w="9525">
            <a:noFill/>
            <a:miter lim="800000"/>
            <a:headEnd/>
            <a:tailEnd/>
          </a:ln>
        </p:spPr>
        <p:txBody>
          <a:bodyPr wrap="none">
            <a:spAutoFit/>
          </a:bodyPr>
          <a:lstStyle/>
          <a:p>
            <a:r>
              <a:rPr lang="en-US">
                <a:latin typeface="Trebuchet MS" pitchFamily="34" charset="0"/>
              </a:rPr>
              <a:t>Control Plane</a:t>
            </a:r>
          </a:p>
        </p:txBody>
      </p:sp>
      <p:sp>
        <p:nvSpPr>
          <p:cNvPr id="62471" name="Text Box 51"/>
          <p:cNvSpPr txBox="1">
            <a:spLocks noChangeArrowheads="1"/>
          </p:cNvSpPr>
          <p:nvPr/>
        </p:nvSpPr>
        <p:spPr bwMode="auto">
          <a:xfrm>
            <a:off x="5202238" y="5319713"/>
            <a:ext cx="468312" cy="306387"/>
          </a:xfrm>
          <a:prstGeom prst="rect">
            <a:avLst/>
          </a:prstGeom>
          <a:noFill/>
          <a:ln w="9525">
            <a:noFill/>
            <a:miter lim="800000"/>
            <a:headEnd/>
            <a:tailEnd/>
          </a:ln>
        </p:spPr>
        <p:txBody>
          <a:bodyPr wrap="none">
            <a:spAutoFit/>
          </a:bodyPr>
          <a:lstStyle/>
          <a:p>
            <a:r>
              <a:rPr lang="en-US" sz="1400" b="1">
                <a:solidFill>
                  <a:schemeClr val="bg1"/>
                </a:solidFill>
                <a:latin typeface="Trebuchet MS" pitchFamily="34" charset="0"/>
              </a:rPr>
              <a:t>5 %</a:t>
            </a:r>
          </a:p>
        </p:txBody>
      </p:sp>
      <p:grpSp>
        <p:nvGrpSpPr>
          <p:cNvPr id="62472" name="Group 21"/>
          <p:cNvGrpSpPr>
            <a:grpSpLocks/>
          </p:cNvGrpSpPr>
          <p:nvPr/>
        </p:nvGrpSpPr>
        <p:grpSpPr bwMode="auto">
          <a:xfrm>
            <a:off x="3851275" y="5680075"/>
            <a:ext cx="1811338" cy="642938"/>
            <a:chOff x="2600" y="2693"/>
            <a:chExt cx="2687" cy="453"/>
          </a:xfrm>
        </p:grpSpPr>
        <p:graphicFrame>
          <p:nvGraphicFramePr>
            <p:cNvPr id="62466" name="Object 17"/>
            <p:cNvGraphicFramePr>
              <a:graphicFrameLocks noChangeAspect="1"/>
            </p:cNvGraphicFramePr>
            <p:nvPr/>
          </p:nvGraphicFramePr>
          <p:xfrm>
            <a:off x="2600" y="2693"/>
            <a:ext cx="295" cy="431"/>
          </p:xfrm>
          <a:graphic>
            <a:graphicData uri="http://schemas.openxmlformats.org/presentationml/2006/ole">
              <mc:AlternateContent xmlns:mc="http://schemas.openxmlformats.org/markup-compatibility/2006">
                <mc:Choice xmlns:v="urn:schemas-microsoft-com:vml" Requires="v">
                  <p:oleObj spid="_x0000_s1038" name="Worksheet" r:id="rId7" imgW="4172102" imgH="2828849" progId="Excel.Sheet.8">
                    <p:embed/>
                  </p:oleObj>
                </mc:Choice>
                <mc:Fallback>
                  <p:oleObj name="Worksheet" r:id="rId7" imgW="4172102" imgH="2828849"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33791" t="4489" r="23439" b="10774"/>
                        <a:stretch>
                          <a:fillRect/>
                        </a:stretch>
                      </p:blipFill>
                      <p:spPr bwMode="auto">
                        <a:xfrm>
                          <a:off x="2600" y="2693"/>
                          <a:ext cx="295"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477" name="Text Box 19"/>
            <p:cNvSpPr txBox="1">
              <a:spLocks noChangeArrowheads="1"/>
            </p:cNvSpPr>
            <p:nvPr/>
          </p:nvSpPr>
          <p:spPr bwMode="auto">
            <a:xfrm>
              <a:off x="2774" y="2974"/>
              <a:ext cx="2513" cy="172"/>
            </a:xfrm>
            <a:prstGeom prst="rect">
              <a:avLst/>
            </a:prstGeom>
            <a:noFill/>
            <a:ln w="9525">
              <a:noFill/>
              <a:miter lim="800000"/>
              <a:headEnd/>
              <a:tailEnd/>
            </a:ln>
          </p:spPr>
          <p:txBody>
            <a:bodyPr wrap="none">
              <a:spAutoFit/>
            </a:bodyPr>
            <a:lstStyle/>
            <a:p>
              <a:r>
                <a:rPr lang="en-US" sz="1000" b="1">
                  <a:solidFill>
                    <a:srgbClr val="9999FF"/>
                  </a:solidFill>
                  <a:latin typeface="Trebuchet MS" pitchFamily="34" charset="0"/>
                </a:rPr>
                <a:t>M2M peak (hourly) traffic</a:t>
              </a:r>
            </a:p>
          </p:txBody>
        </p:sp>
        <p:sp>
          <p:nvSpPr>
            <p:cNvPr id="62478" name="Text Box 20"/>
            <p:cNvSpPr txBox="1">
              <a:spLocks noChangeArrowheads="1"/>
            </p:cNvSpPr>
            <p:nvPr/>
          </p:nvSpPr>
          <p:spPr bwMode="auto">
            <a:xfrm>
              <a:off x="2807" y="2766"/>
              <a:ext cx="1754" cy="172"/>
            </a:xfrm>
            <a:prstGeom prst="rect">
              <a:avLst/>
            </a:prstGeom>
            <a:noFill/>
            <a:ln w="9525">
              <a:noFill/>
              <a:miter lim="800000"/>
              <a:headEnd/>
              <a:tailEnd/>
            </a:ln>
          </p:spPr>
          <p:txBody>
            <a:bodyPr wrap="none">
              <a:spAutoFit/>
            </a:bodyPr>
            <a:lstStyle/>
            <a:p>
              <a:r>
                <a:rPr lang="en-US" sz="1000" b="1">
                  <a:solidFill>
                    <a:srgbClr val="800080"/>
                  </a:solidFill>
                  <a:latin typeface="Trebuchet MS" pitchFamily="34" charset="0"/>
                </a:rPr>
                <a:t>Cellular capacity</a:t>
              </a:r>
            </a:p>
          </p:txBody>
        </p:sp>
      </p:grpSp>
      <p:sp>
        <p:nvSpPr>
          <p:cNvPr id="62473" name="Text Box 51"/>
          <p:cNvSpPr txBox="1">
            <a:spLocks noChangeArrowheads="1"/>
          </p:cNvSpPr>
          <p:nvPr/>
        </p:nvSpPr>
        <p:spPr bwMode="auto">
          <a:xfrm>
            <a:off x="6102350" y="5138738"/>
            <a:ext cx="574675" cy="307975"/>
          </a:xfrm>
          <a:prstGeom prst="rect">
            <a:avLst/>
          </a:prstGeom>
          <a:noFill/>
          <a:ln w="9525">
            <a:noFill/>
            <a:miter lim="800000"/>
            <a:headEnd/>
            <a:tailEnd/>
          </a:ln>
        </p:spPr>
        <p:txBody>
          <a:bodyPr wrap="none">
            <a:spAutoFit/>
          </a:bodyPr>
          <a:lstStyle/>
          <a:p>
            <a:r>
              <a:rPr lang="en-US" sz="1400" b="1">
                <a:solidFill>
                  <a:schemeClr val="bg1"/>
                </a:solidFill>
                <a:latin typeface="Trebuchet MS" pitchFamily="34" charset="0"/>
              </a:rPr>
              <a:t>33 %</a:t>
            </a:r>
          </a:p>
        </p:txBody>
      </p:sp>
      <p:sp>
        <p:nvSpPr>
          <p:cNvPr id="62474" name="Text Box 24"/>
          <p:cNvSpPr txBox="1">
            <a:spLocks noChangeArrowheads="1"/>
          </p:cNvSpPr>
          <p:nvPr/>
        </p:nvSpPr>
        <p:spPr bwMode="auto">
          <a:xfrm>
            <a:off x="6192838" y="1268413"/>
            <a:ext cx="1300162" cy="369887"/>
          </a:xfrm>
          <a:prstGeom prst="rect">
            <a:avLst/>
          </a:prstGeom>
          <a:noFill/>
          <a:ln w="9525">
            <a:noFill/>
            <a:miter lim="800000"/>
            <a:headEnd/>
            <a:tailEnd/>
          </a:ln>
        </p:spPr>
        <p:txBody>
          <a:bodyPr wrap="none">
            <a:spAutoFit/>
          </a:bodyPr>
          <a:lstStyle/>
          <a:p>
            <a:r>
              <a:rPr lang="en-US">
                <a:latin typeface="Trebuchet MS" pitchFamily="34" charset="0"/>
              </a:rPr>
              <a:t>Data Plane</a:t>
            </a:r>
          </a:p>
        </p:txBody>
      </p:sp>
      <p:sp>
        <p:nvSpPr>
          <p:cNvPr id="62475" name="TextBox 19"/>
          <p:cNvSpPr txBox="1">
            <a:spLocks noChangeArrowheads="1"/>
          </p:cNvSpPr>
          <p:nvPr/>
        </p:nvSpPr>
        <p:spPr bwMode="auto">
          <a:xfrm>
            <a:off x="238299" y="5417380"/>
            <a:ext cx="3781425" cy="923330"/>
          </a:xfrm>
          <a:prstGeom prst="rect">
            <a:avLst/>
          </a:prstGeom>
          <a:noFill/>
          <a:ln w="9525">
            <a:noFill/>
            <a:miter lim="800000"/>
            <a:headEnd/>
            <a:tailEnd/>
          </a:ln>
        </p:spPr>
        <p:txBody>
          <a:bodyPr>
            <a:spAutoFit/>
          </a:bodyPr>
          <a:lstStyle/>
          <a:p>
            <a:r>
              <a:rPr lang="en-US" b="1" dirty="0">
                <a:solidFill>
                  <a:srgbClr val="FF0000"/>
                </a:solidFill>
              </a:rPr>
              <a:t>M2M traffic modeling shows disproportionately large signaling</a:t>
            </a:r>
          </a:p>
        </p:txBody>
      </p:sp>
      <p:sp>
        <p:nvSpPr>
          <p:cNvPr id="21" name="TextBox 20"/>
          <p:cNvSpPr txBox="1"/>
          <p:nvPr/>
        </p:nvSpPr>
        <p:spPr>
          <a:xfrm>
            <a:off x="7542213" y="1898650"/>
            <a:ext cx="1439862" cy="286226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dirty="0"/>
              <a:t>&lt; 1% of data plane capacity is consumed by M2M  but more than 30% of signaling capacity is consumed</a:t>
            </a:r>
          </a:p>
        </p:txBody>
      </p:sp>
      <p:sp>
        <p:nvSpPr>
          <p:cNvPr id="15" name="TextBox 14"/>
          <p:cNvSpPr txBox="1"/>
          <p:nvPr/>
        </p:nvSpPr>
        <p:spPr>
          <a:xfrm>
            <a:off x="274320" y="1619078"/>
            <a:ext cx="3344091" cy="36317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174625" indent="-174625">
              <a:spcBef>
                <a:spcPts val="600"/>
              </a:spcBef>
              <a:spcAft>
                <a:spcPts val="600"/>
              </a:spcAft>
              <a:buFont typeface="Wingdings" pitchFamily="2" charset="2"/>
              <a:buChar char="§"/>
            </a:pPr>
            <a:r>
              <a:rPr lang="en-US" dirty="0" smtClean="0"/>
              <a:t>Isolate M2M traffic from regular traffic</a:t>
            </a:r>
          </a:p>
          <a:p>
            <a:pPr marL="174625" indent="-174625">
              <a:spcBef>
                <a:spcPts val="600"/>
              </a:spcBef>
              <a:spcAft>
                <a:spcPts val="600"/>
              </a:spcAft>
              <a:buFont typeface="Wingdings" pitchFamily="2" charset="2"/>
              <a:buChar char="§"/>
            </a:pPr>
            <a:r>
              <a:rPr lang="en-US" dirty="0" smtClean="0"/>
              <a:t>Flexible scaling requirements because of bulk contracts</a:t>
            </a:r>
          </a:p>
          <a:p>
            <a:pPr marL="174625" indent="-174625">
              <a:spcBef>
                <a:spcPts val="600"/>
              </a:spcBef>
              <a:spcAft>
                <a:spcPts val="600"/>
              </a:spcAft>
              <a:buFont typeface="Wingdings" pitchFamily="2" charset="2"/>
              <a:buChar char="§"/>
            </a:pPr>
            <a:r>
              <a:rPr lang="en-US" dirty="0" smtClean="0"/>
              <a:t>Signaling traffic management</a:t>
            </a:r>
          </a:p>
          <a:p>
            <a:pPr marL="174625" indent="-174625">
              <a:spcBef>
                <a:spcPts val="600"/>
              </a:spcBef>
              <a:spcAft>
                <a:spcPts val="600"/>
              </a:spcAft>
              <a:buFont typeface="Wingdings" pitchFamily="2" charset="2"/>
              <a:buChar char="§"/>
            </a:pPr>
            <a:r>
              <a:rPr lang="en-US" dirty="0" smtClean="0"/>
              <a:t>Low Power, short payloads, </a:t>
            </a:r>
            <a:r>
              <a:rPr lang="en-US" dirty="0" err="1" smtClean="0"/>
              <a:t>bursty</a:t>
            </a:r>
            <a:r>
              <a:rPr lang="en-US" dirty="0" smtClean="0"/>
              <a:t> traffic</a:t>
            </a:r>
          </a:p>
          <a:p>
            <a:pPr marL="174625" indent="-174625">
              <a:spcBef>
                <a:spcPts val="600"/>
              </a:spcBef>
              <a:spcAft>
                <a:spcPts val="600"/>
              </a:spcAft>
              <a:buFont typeface="Wingdings" pitchFamily="2" charset="2"/>
              <a:buChar char="§"/>
            </a:pPr>
            <a:r>
              <a:rPr lang="en-US" dirty="0" smtClean="0"/>
              <a:t>Low cost but also low performance requirements</a:t>
            </a:r>
          </a:p>
          <a:p>
            <a:pPr marL="174625" indent="-174625">
              <a:spcBef>
                <a:spcPts val="600"/>
              </a:spcBef>
              <a:spcAft>
                <a:spcPts val="600"/>
              </a:spcAft>
              <a:buFont typeface="Wingdings" pitchFamily="2" charset="2"/>
              <a:buChar char="§"/>
            </a:pPr>
            <a:r>
              <a:rPr lang="en-US" dirty="0" smtClean="0"/>
              <a:t>In network monitoring</a:t>
            </a:r>
            <a:endParaRPr lang="en-US" dirty="0"/>
          </a:p>
        </p:txBody>
      </p:sp>
      <p:sp>
        <p:nvSpPr>
          <p:cNvPr id="16" name="TextBox 15"/>
          <p:cNvSpPr txBox="1"/>
          <p:nvPr/>
        </p:nvSpPr>
        <p:spPr>
          <a:xfrm>
            <a:off x="6113453" y="6581001"/>
            <a:ext cx="3030547" cy="276999"/>
          </a:xfrm>
          <a:prstGeom prst="rect">
            <a:avLst/>
          </a:prstGeom>
          <a:noFill/>
        </p:spPr>
        <p:txBody>
          <a:bodyPr wrap="none" rtlCol="0">
            <a:spAutoFit/>
          </a:bodyPr>
          <a:lstStyle/>
          <a:p>
            <a:r>
              <a:rPr lang="en-US" sz="1200" dirty="0"/>
              <a:t>Harish </a:t>
            </a:r>
            <a:r>
              <a:rPr lang="en-US" sz="1200" dirty="0" err="1" smtClean="0"/>
              <a:t>Viswanathan</a:t>
            </a:r>
            <a:r>
              <a:rPr lang="en-US" sz="1200" dirty="0" smtClean="0"/>
              <a:t>, Alcatel-Lucent, 2012</a:t>
            </a:r>
            <a:endParaRPr lang="en-US" sz="1200" dirty="0"/>
          </a:p>
        </p:txBody>
      </p:sp>
      <p:sp>
        <p:nvSpPr>
          <p:cNvPr id="2" name="Slide Number Placeholder 1"/>
          <p:cNvSpPr>
            <a:spLocks noGrp="1"/>
          </p:cNvSpPr>
          <p:nvPr>
            <p:ph type="sldNum" sz="quarter" idx="12"/>
          </p:nvPr>
        </p:nvSpPr>
        <p:spPr/>
        <p:txBody>
          <a:bodyPr/>
          <a:lstStyle/>
          <a:p>
            <a:fld id="{A058A35A-ECAD-824F-9DC9-A6EFB73BC9F3}" type="slidenum">
              <a:rPr lang="en-US" smtClean="0"/>
              <a:t>9</a:t>
            </a:fld>
            <a:endParaRPr lang="en-US"/>
          </a:p>
        </p:txBody>
      </p:sp>
    </p:spTree>
    <p:extLst>
      <p:ext uri="{BB962C8B-B14F-4D97-AF65-F5344CB8AC3E}">
        <p14:creationId xmlns:p14="http://schemas.microsoft.com/office/powerpoint/2010/main" val="229765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378</TotalTime>
  <Words>1576</Words>
  <Application>Microsoft Macintosh PowerPoint</Application>
  <PresentationFormat>On-screen Show (4:3)</PresentationFormat>
  <Paragraphs>337</Paragraphs>
  <Slides>30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Clarity</vt:lpstr>
      <vt:lpstr>Worksheet</vt:lpstr>
      <vt:lpstr>Machine-TO-MACHINE or the INTERNET of THINGS</vt:lpstr>
      <vt:lpstr>Overview</vt:lpstr>
      <vt:lpstr>Key enablers</vt:lpstr>
      <vt:lpstr>M2M is not…</vt:lpstr>
      <vt:lpstr>M2M varies in communication needs</vt:lpstr>
      <vt:lpstr>Not just cellular or unlicensed</vt:lpstr>
      <vt:lpstr>Technical challenges</vt:lpstr>
      <vt:lpstr>Network challenges</vt:lpstr>
      <vt:lpstr>Signaling increases 30-50% faster than data</vt:lpstr>
      <vt:lpstr>FCC TAC preliminary recommendations</vt:lpstr>
      <vt:lpstr>Recommendation 3: Create a numbering and addressing plan</vt:lpstr>
      <vt:lpstr>Recommendation 6: Create a 2G sunset roadmap for migration to 3G / 4G</vt:lpstr>
      <vt:lpstr>PowerPoint Presentation</vt:lpstr>
      <vt:lpstr>From beachfront spectrum to brownfield spectrum</vt:lpstr>
      <vt:lpstr>From empty back yard to time share condo</vt:lpstr>
      <vt:lpstr>Don’t be a resource hog!</vt:lpstr>
      <vt:lpstr>Spectral efficiency</vt:lpstr>
      <vt:lpstr>Current unlicensed spectrum</vt:lpstr>
      <vt:lpstr>FCC actions for (M2M) spectrum</vt:lpstr>
      <vt:lpstr>2.4 vs. 5.8 GHz</vt:lpstr>
      <vt:lpstr>TV white spaces</vt:lpstr>
      <vt:lpstr>Freeing spectrum: incentive auctions</vt:lpstr>
      <vt:lpstr>Spectrum tool kit</vt:lpstr>
      <vt:lpstr>Extreme M2M: self-powered devices</vt:lpstr>
      <vt:lpstr>Example: SECE (Sense Everything, Control Everything)</vt:lpstr>
      <vt:lpstr>SECE User Interface</vt:lpstr>
      <vt:lpstr>Infrastructure for Sensors and Actuators</vt:lpstr>
      <vt:lpstr>Sensors and Actuators in IRT lab</vt:lpstr>
      <vt:lpstr>smobd: Subsystems &amp; Interfaces on Linux</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Machine-TO-MACHINE or the INTERNET of THINGS</dc:title>
  <dc:creator>Henning Schulzrinne</dc:creator>
  <cp:lastModifiedBy>Henning Schulzrinne</cp:lastModifiedBy>
  <cp:revision>30</cp:revision>
  <dcterms:created xsi:type="dcterms:W3CDTF">2012-10-08T00:19:40Z</dcterms:created>
  <dcterms:modified xsi:type="dcterms:W3CDTF">2013-02-05T15:31:41Z</dcterms:modified>
</cp:coreProperties>
</file>