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xlsx" ContentType="application/vnd.openxmlformats-officedocument.spreadsheetml.sheet"/>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5" r:id="rId1"/>
  </p:sldMasterIdLst>
  <p:notesMasterIdLst>
    <p:notesMasterId r:id="rId49"/>
  </p:notesMasterIdLst>
  <p:handoutMasterIdLst>
    <p:handoutMasterId r:id="rId50"/>
  </p:handoutMasterIdLst>
  <p:sldIdLst>
    <p:sldId id="256" r:id="rId2"/>
    <p:sldId id="257" r:id="rId3"/>
    <p:sldId id="342" r:id="rId4"/>
    <p:sldId id="327" r:id="rId5"/>
    <p:sldId id="343" r:id="rId6"/>
    <p:sldId id="346" r:id="rId7"/>
    <p:sldId id="345" r:id="rId8"/>
    <p:sldId id="344" r:id="rId9"/>
    <p:sldId id="334" r:id="rId10"/>
    <p:sldId id="350" r:id="rId11"/>
    <p:sldId id="326" r:id="rId12"/>
    <p:sldId id="318" r:id="rId13"/>
    <p:sldId id="348" r:id="rId14"/>
    <p:sldId id="328" r:id="rId15"/>
    <p:sldId id="349" r:id="rId16"/>
    <p:sldId id="271" r:id="rId17"/>
    <p:sldId id="268" r:id="rId18"/>
    <p:sldId id="336" r:id="rId19"/>
    <p:sldId id="335" r:id="rId20"/>
    <p:sldId id="337" r:id="rId21"/>
    <p:sldId id="338" r:id="rId22"/>
    <p:sldId id="339" r:id="rId23"/>
    <p:sldId id="270" r:id="rId24"/>
    <p:sldId id="340" r:id="rId25"/>
    <p:sldId id="332" r:id="rId26"/>
    <p:sldId id="352" r:id="rId27"/>
    <p:sldId id="354" r:id="rId28"/>
    <p:sldId id="341" r:id="rId29"/>
    <p:sldId id="351" r:id="rId30"/>
    <p:sldId id="322" r:id="rId31"/>
    <p:sldId id="303" r:id="rId32"/>
    <p:sldId id="324" r:id="rId33"/>
    <p:sldId id="323" r:id="rId34"/>
    <p:sldId id="258" r:id="rId35"/>
    <p:sldId id="319" r:id="rId36"/>
    <p:sldId id="347" r:id="rId37"/>
    <p:sldId id="362" r:id="rId38"/>
    <p:sldId id="361" r:id="rId39"/>
    <p:sldId id="317" r:id="rId40"/>
    <p:sldId id="266" r:id="rId41"/>
    <p:sldId id="353" r:id="rId42"/>
    <p:sldId id="331" r:id="rId43"/>
    <p:sldId id="330" r:id="rId44"/>
    <p:sldId id="355" r:id="rId45"/>
    <p:sldId id="356" r:id="rId46"/>
    <p:sldId id="359" r:id="rId47"/>
    <p:sldId id="360"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16036E-D933-1E4E-B4A6-93905E6CA416}">
          <p14:sldIdLst>
            <p14:sldId id="256"/>
            <p14:sldId id="257"/>
            <p14:sldId id="342"/>
            <p14:sldId id="327"/>
            <p14:sldId id="343"/>
            <p14:sldId id="346"/>
            <p14:sldId id="345"/>
            <p14:sldId id="344"/>
            <p14:sldId id="334"/>
            <p14:sldId id="350"/>
            <p14:sldId id="326"/>
            <p14:sldId id="318"/>
            <p14:sldId id="348"/>
            <p14:sldId id="328"/>
            <p14:sldId id="349"/>
            <p14:sldId id="271"/>
            <p14:sldId id="268"/>
            <p14:sldId id="336"/>
            <p14:sldId id="335"/>
            <p14:sldId id="337"/>
            <p14:sldId id="338"/>
            <p14:sldId id="339"/>
            <p14:sldId id="270"/>
            <p14:sldId id="340"/>
            <p14:sldId id="332"/>
            <p14:sldId id="352"/>
            <p14:sldId id="354"/>
            <p14:sldId id="341"/>
            <p14:sldId id="351"/>
            <p14:sldId id="322"/>
            <p14:sldId id="303"/>
            <p14:sldId id="324"/>
            <p14:sldId id="323"/>
            <p14:sldId id="258"/>
            <p14:sldId id="319"/>
            <p14:sldId id="347"/>
            <p14:sldId id="362"/>
            <p14:sldId id="361"/>
            <p14:sldId id="317"/>
            <p14:sldId id="266"/>
            <p14:sldId id="353"/>
            <p14:sldId id="331"/>
            <p14:sldId id="330"/>
            <p14:sldId id="355"/>
            <p14:sldId id="356"/>
            <p14:sldId id="359"/>
            <p14:sldId id="3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66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01" autoAdjust="0"/>
  </p:normalViewPr>
  <p:slideViewPr>
    <p:cSldViewPr snapToGrid="0" snapToObjects="1">
      <p:cViewPr varScale="1">
        <p:scale>
          <a:sx n="85" d="100"/>
          <a:sy n="85" d="100"/>
        </p:scale>
        <p:origin x="-1024" y="-120"/>
      </p:cViewPr>
      <p:guideLst>
        <p:guide orient="horz" pos="2076"/>
        <p:guide pos="2874"/>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napToObjects="1">
      <p:cViewPr varScale="1">
        <p:scale>
          <a:sx n="89" d="100"/>
          <a:sy n="89" d="100"/>
        </p:scale>
        <p:origin x="-2784"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Technology</c:v>
                </c:pt>
              </c:strCache>
            </c:strRef>
          </c:tx>
          <c:dLbls>
            <c:showLegendKey val="0"/>
            <c:showVal val="1"/>
            <c:showCatName val="1"/>
            <c:showSerName val="0"/>
            <c:showPercent val="0"/>
            <c:showBubbleSize val="0"/>
            <c:showLeaderLines val="1"/>
          </c:dLbls>
          <c:cat>
            <c:strRef>
              <c:f>Sheet1!$A$2:$A$5</c:f>
              <c:strCache>
                <c:ptCount val="4"/>
                <c:pt idx="0">
                  <c:v>FTTH + HFC</c:v>
                </c:pt>
                <c:pt idx="1">
                  <c:v>FTTN + HFC</c:v>
                </c:pt>
                <c:pt idx="2">
                  <c:v>DSL</c:v>
                </c:pt>
                <c:pt idx="3">
                  <c:v>Satellite</c:v>
                </c:pt>
              </c:strCache>
            </c:strRef>
          </c:cat>
          <c:val>
            <c:numRef>
              <c:f>Sheet1!$B$2:$B$5</c:f>
              <c:numCache>
                <c:formatCode>General</c:formatCode>
                <c:ptCount val="4"/>
                <c:pt idx="0">
                  <c:v>20.0</c:v>
                </c:pt>
                <c:pt idx="1">
                  <c:v>60.0</c:v>
                </c:pt>
                <c:pt idx="2">
                  <c:v>15.0</c:v>
                </c:pt>
                <c:pt idx="3">
                  <c:v>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Residential</c:v>
                </c:pt>
              </c:strCache>
            </c:strRef>
          </c:tx>
          <c:spPr>
            <a:ln>
              <a:solidFill>
                <a:srgbClr val="FF0000"/>
              </a:solidFill>
            </a:ln>
          </c:spPr>
          <c:marker>
            <c:symbol val="none"/>
          </c:marker>
          <c:cat>
            <c:numRef>
              <c:f>Sheet1!$A$2:$A$15</c:f>
              <c:numCache>
                <c:formatCode>General</c:formatCode>
                <c:ptCount val="1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numCache>
            </c:numRef>
          </c:cat>
          <c:val>
            <c:numRef>
              <c:f>Sheet1!$B$2:$B$15</c:f>
              <c:numCache>
                <c:formatCode>General</c:formatCode>
                <c:ptCount val="14"/>
                <c:pt idx="0">
                  <c:v>93.89</c:v>
                </c:pt>
                <c:pt idx="1">
                  <c:v>80.52</c:v>
                </c:pt>
                <c:pt idx="2">
                  <c:v>71.60000000000001</c:v>
                </c:pt>
                <c:pt idx="3">
                  <c:v>63.05</c:v>
                </c:pt>
                <c:pt idx="4">
                  <c:v>54.3</c:v>
                </c:pt>
                <c:pt idx="5">
                  <c:v>46.16</c:v>
                </c:pt>
                <c:pt idx="6">
                  <c:v>38.59</c:v>
                </c:pt>
                <c:pt idx="7">
                  <c:v>31.89</c:v>
                </c:pt>
                <c:pt idx="8">
                  <c:v>26.04</c:v>
                </c:pt>
                <c:pt idx="9">
                  <c:v>21.03</c:v>
                </c:pt>
                <c:pt idx="10">
                  <c:v>16.8</c:v>
                </c:pt>
                <c:pt idx="11">
                  <c:v>13.24</c:v>
                </c:pt>
                <c:pt idx="12">
                  <c:v>10.32</c:v>
                </c:pt>
                <c:pt idx="13">
                  <c:v>7.77</c:v>
                </c:pt>
              </c:numCache>
            </c:numRef>
          </c:val>
          <c:smooth val="0"/>
        </c:ser>
        <c:ser>
          <c:idx val="1"/>
          <c:order val="1"/>
          <c:tx>
            <c:strRef>
              <c:f>Sheet1!$C$1</c:f>
              <c:strCache>
                <c:ptCount val="1"/>
                <c:pt idx="0">
                  <c:v>Business</c:v>
                </c:pt>
              </c:strCache>
            </c:strRef>
          </c:tx>
          <c:marker>
            <c:symbol val="none"/>
          </c:marker>
          <c:cat>
            <c:numRef>
              <c:f>Sheet1!$A$2:$A$15</c:f>
              <c:numCache>
                <c:formatCode>General</c:formatCode>
                <c:ptCount val="1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numCache>
            </c:numRef>
          </c:cat>
          <c:val>
            <c:numRef>
              <c:f>Sheet1!$C$2:$C$15</c:f>
              <c:numCache>
                <c:formatCode>General</c:formatCode>
                <c:ptCount val="14"/>
                <c:pt idx="0">
                  <c:v>54.43000000000001</c:v>
                </c:pt>
                <c:pt idx="1">
                  <c:v>54.27</c:v>
                </c:pt>
                <c:pt idx="2">
                  <c:v>49.72</c:v>
                </c:pt>
                <c:pt idx="3">
                  <c:v>45.57</c:v>
                </c:pt>
                <c:pt idx="4">
                  <c:v>43.15000000000001</c:v>
                </c:pt>
                <c:pt idx="5">
                  <c:v>40.32</c:v>
                </c:pt>
                <c:pt idx="6">
                  <c:v>37.12</c:v>
                </c:pt>
                <c:pt idx="7">
                  <c:v>33.84</c:v>
                </c:pt>
                <c:pt idx="8">
                  <c:v>30.5</c:v>
                </c:pt>
                <c:pt idx="9">
                  <c:v>27.24</c:v>
                </c:pt>
                <c:pt idx="10">
                  <c:v>24.07</c:v>
                </c:pt>
                <c:pt idx="11">
                  <c:v>21.03</c:v>
                </c:pt>
                <c:pt idx="12">
                  <c:v>18.14</c:v>
                </c:pt>
                <c:pt idx="13">
                  <c:v>15.21</c:v>
                </c:pt>
              </c:numCache>
            </c:numRef>
          </c:val>
          <c:smooth val="0"/>
        </c:ser>
        <c:dLbls>
          <c:showLegendKey val="0"/>
          <c:showVal val="0"/>
          <c:showCatName val="0"/>
          <c:showSerName val="0"/>
          <c:showPercent val="0"/>
          <c:showBubbleSize val="0"/>
        </c:dLbls>
        <c:marker val="1"/>
        <c:smooth val="0"/>
        <c:axId val="2124690424"/>
        <c:axId val="-2081866696"/>
      </c:lineChart>
      <c:catAx>
        <c:axId val="2124690424"/>
        <c:scaling>
          <c:orientation val="minMax"/>
        </c:scaling>
        <c:delete val="0"/>
        <c:axPos val="b"/>
        <c:numFmt formatCode="General" sourceLinked="1"/>
        <c:majorTickMark val="out"/>
        <c:minorTickMark val="none"/>
        <c:tickLblPos val="nextTo"/>
        <c:crossAx val="-2081866696"/>
        <c:crosses val="autoZero"/>
        <c:auto val="1"/>
        <c:lblAlgn val="ctr"/>
        <c:lblOffset val="100"/>
        <c:noMultiLvlLbl val="0"/>
      </c:catAx>
      <c:valAx>
        <c:axId val="-2081866696"/>
        <c:scaling>
          <c:orientation val="minMax"/>
        </c:scaling>
        <c:delete val="0"/>
        <c:axPos val="l"/>
        <c:majorGridlines/>
        <c:numFmt formatCode="General" sourceLinked="1"/>
        <c:majorTickMark val="out"/>
        <c:minorTickMark val="none"/>
        <c:tickLblPos val="nextTo"/>
        <c:crossAx val="2124690424"/>
        <c:crosses val="autoZero"/>
        <c:crossBetween val="between"/>
      </c:valAx>
    </c:plotArea>
    <c:legend>
      <c:legendPos val="r"/>
      <c:layout>
        <c:manualLayout>
          <c:xMode val="edge"/>
          <c:yMode val="edge"/>
          <c:x val="0.262872375328084"/>
          <c:y val="0.57669441850536"/>
          <c:w val="0.243828734238233"/>
          <c:h val="0.225262163641633"/>
        </c:manualLayout>
      </c:layout>
      <c:overlay val="1"/>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Count</c:v>
                </c:pt>
              </c:strCache>
            </c:strRef>
          </c:tx>
          <c:dLbls>
            <c:showLegendKey val="0"/>
            <c:showVal val="1"/>
            <c:showCatName val="1"/>
            <c:showSerName val="0"/>
            <c:showPercent val="0"/>
            <c:showBubbleSize val="0"/>
            <c:showLeaderLines val="1"/>
          </c:dLbls>
          <c:cat>
            <c:strRef>
              <c:f>Sheet1!$A$2:$A$11</c:f>
              <c:strCache>
                <c:ptCount val="10"/>
                <c:pt idx="0">
                  <c:v>0xx, 1xx (prefix)</c:v>
                </c:pt>
                <c:pt idx="1">
                  <c:v>N11</c:v>
                </c:pt>
                <c:pt idx="2">
                  <c:v>Easily recognizable (NDD)</c:v>
                </c:pt>
                <c:pt idx="3">
                  <c:v>N9X (expansion)</c:v>
                </c:pt>
                <c:pt idx="4">
                  <c:v>37X &amp; 96X</c:v>
                </c:pt>
                <c:pt idx="5">
                  <c:v>555 &amp; 950</c:v>
                </c:pt>
                <c:pt idx="6">
                  <c:v>880-887, 889</c:v>
                </c:pt>
                <c:pt idx="7">
                  <c:v>In service (geographic)</c:v>
                </c:pt>
                <c:pt idx="8">
                  <c:v>Awaiting introduction</c:v>
                </c:pt>
                <c:pt idx="9">
                  <c:v>Available</c:v>
                </c:pt>
              </c:strCache>
            </c:strRef>
          </c:cat>
          <c:val>
            <c:numRef>
              <c:f>Sheet1!$B$2:$B$11</c:f>
              <c:numCache>
                <c:formatCode>General</c:formatCode>
                <c:ptCount val="10"/>
                <c:pt idx="0">
                  <c:v>200.0</c:v>
                </c:pt>
                <c:pt idx="1">
                  <c:v>8.0</c:v>
                </c:pt>
                <c:pt idx="2">
                  <c:v>47.0</c:v>
                </c:pt>
                <c:pt idx="3">
                  <c:v>80.0</c:v>
                </c:pt>
                <c:pt idx="4">
                  <c:v>20.0</c:v>
                </c:pt>
                <c:pt idx="5">
                  <c:v>2.0</c:v>
                </c:pt>
                <c:pt idx="6">
                  <c:v>9.0</c:v>
                </c:pt>
                <c:pt idx="7">
                  <c:v>345.0</c:v>
                </c:pt>
                <c:pt idx="8">
                  <c:v>31.0</c:v>
                </c:pt>
                <c:pt idx="9">
                  <c:v>258.0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D7A1D0-C8F8-A540-900C-5A7AD49D3420}"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ABF48AAA-D473-4743-B00B-7088790F721F}">
      <dgm:prSet phldrT="[Text]"/>
      <dgm:spPr/>
      <dgm:t>
        <a:bodyPr/>
        <a:lstStyle/>
        <a:p>
          <a:r>
            <a:rPr lang="en-US" dirty="0" err="1" smtClean="0"/>
            <a:t>Robocalling</a:t>
          </a:r>
          <a:endParaRPr lang="en-US" dirty="0"/>
        </a:p>
      </dgm:t>
    </dgm:pt>
    <dgm:pt modelId="{42FC3CC4-A61D-2F40-835D-121FC71AD900}" type="parTrans" cxnId="{F2FCC6D9-5C78-9F49-B5B6-306B7A71F1BD}">
      <dgm:prSet/>
      <dgm:spPr/>
      <dgm:t>
        <a:bodyPr/>
        <a:lstStyle/>
        <a:p>
          <a:endParaRPr lang="en-US"/>
        </a:p>
      </dgm:t>
    </dgm:pt>
    <dgm:pt modelId="{07204C60-4FDA-7A49-9949-BCBB48E4F222}" type="sibTrans" cxnId="{F2FCC6D9-5C78-9F49-B5B6-306B7A71F1BD}">
      <dgm:prSet/>
      <dgm:spPr/>
      <dgm:t>
        <a:bodyPr/>
        <a:lstStyle/>
        <a:p>
          <a:endParaRPr lang="en-US"/>
        </a:p>
      </dgm:t>
    </dgm:pt>
    <dgm:pt modelId="{EA283DF2-1477-9A46-AE5D-EDA896945AA6}">
      <dgm:prSet phldrT="[Text]"/>
      <dgm:spPr/>
      <dgm:t>
        <a:bodyPr/>
        <a:lstStyle/>
        <a:p>
          <a:r>
            <a:rPr lang="en-US" dirty="0" smtClean="0"/>
            <a:t>Cheap VoIP</a:t>
          </a:r>
          <a:endParaRPr lang="en-US" dirty="0"/>
        </a:p>
      </dgm:t>
    </dgm:pt>
    <dgm:pt modelId="{8A7B8C8F-C4E9-B149-8C29-EBC28BD763E3}" type="parTrans" cxnId="{84DC9409-FE76-F14A-AA6A-AC6118F17103}">
      <dgm:prSet/>
      <dgm:spPr/>
      <dgm:t>
        <a:bodyPr/>
        <a:lstStyle/>
        <a:p>
          <a:endParaRPr lang="en-US"/>
        </a:p>
      </dgm:t>
    </dgm:pt>
    <dgm:pt modelId="{29B813B8-C841-6C44-8CD6-B807F2F006B3}" type="sibTrans" cxnId="{84DC9409-FE76-F14A-AA6A-AC6118F17103}">
      <dgm:prSet/>
      <dgm:spPr/>
      <dgm:t>
        <a:bodyPr/>
        <a:lstStyle/>
        <a:p>
          <a:endParaRPr lang="en-US"/>
        </a:p>
      </dgm:t>
    </dgm:pt>
    <dgm:pt modelId="{F5089349-9242-9C4A-9A1D-520604E3DD80}">
      <dgm:prSet phldrT="[Text]"/>
      <dgm:spPr/>
      <dgm:t>
        <a:bodyPr/>
        <a:lstStyle/>
        <a:p>
          <a:r>
            <a:rPr lang="en-US" dirty="0" smtClean="0"/>
            <a:t>Number spoofing</a:t>
          </a:r>
          <a:endParaRPr lang="en-US" dirty="0"/>
        </a:p>
      </dgm:t>
    </dgm:pt>
    <dgm:pt modelId="{FA3AFCB2-09D1-1846-88CC-C11E965D39E6}" type="parTrans" cxnId="{A0668CBF-2E37-4F44-A77B-EF1ADC67966F}">
      <dgm:prSet/>
      <dgm:spPr/>
      <dgm:t>
        <a:bodyPr/>
        <a:lstStyle/>
        <a:p>
          <a:endParaRPr lang="en-US"/>
        </a:p>
      </dgm:t>
    </dgm:pt>
    <dgm:pt modelId="{BAE05C7F-D521-3340-AA62-CA8565FF879E}" type="sibTrans" cxnId="{A0668CBF-2E37-4F44-A77B-EF1ADC67966F}">
      <dgm:prSet/>
      <dgm:spPr/>
      <dgm:t>
        <a:bodyPr/>
        <a:lstStyle/>
        <a:p>
          <a:endParaRPr lang="en-US"/>
        </a:p>
      </dgm:t>
    </dgm:pt>
    <dgm:pt modelId="{75BF686D-F920-E149-8F96-D247AABAACCE}">
      <dgm:prSet phldrT="[Text]"/>
      <dgm:spPr/>
      <dgm:t>
        <a:bodyPr/>
        <a:lstStyle/>
        <a:p>
          <a:r>
            <a:rPr lang="en-US" dirty="0" smtClean="0"/>
            <a:t>Cheap labor</a:t>
          </a:r>
          <a:endParaRPr lang="en-US" dirty="0"/>
        </a:p>
      </dgm:t>
    </dgm:pt>
    <dgm:pt modelId="{6584D61A-3325-0943-95F3-FD741E932062}" type="parTrans" cxnId="{D8977BD5-3001-0F4A-A8D8-EEC56C9D1434}">
      <dgm:prSet/>
      <dgm:spPr/>
      <dgm:t>
        <a:bodyPr/>
        <a:lstStyle/>
        <a:p>
          <a:endParaRPr lang="en-US"/>
        </a:p>
      </dgm:t>
    </dgm:pt>
    <dgm:pt modelId="{38D0E4ED-620E-DF46-A9FA-A321D2C1D845}" type="sibTrans" cxnId="{D8977BD5-3001-0F4A-A8D8-EEC56C9D1434}">
      <dgm:prSet/>
      <dgm:spPr/>
      <dgm:t>
        <a:bodyPr/>
        <a:lstStyle/>
        <a:p>
          <a:endParaRPr lang="en-US"/>
        </a:p>
      </dgm:t>
    </dgm:pt>
    <dgm:pt modelId="{73C621E2-7B7C-1549-B8DC-448B82C46EE8}" type="pres">
      <dgm:prSet presAssocID="{FDD7A1D0-C8F8-A540-900C-5A7AD49D3420}" presName="cycle" presStyleCnt="0">
        <dgm:presLayoutVars>
          <dgm:chMax val="1"/>
          <dgm:dir/>
          <dgm:animLvl val="ctr"/>
          <dgm:resizeHandles val="exact"/>
        </dgm:presLayoutVars>
      </dgm:prSet>
      <dgm:spPr/>
      <dgm:t>
        <a:bodyPr/>
        <a:lstStyle/>
        <a:p>
          <a:endParaRPr lang="en-US"/>
        </a:p>
      </dgm:t>
    </dgm:pt>
    <dgm:pt modelId="{DE6F0198-54E5-7747-B442-26F1F097AC97}" type="pres">
      <dgm:prSet presAssocID="{ABF48AAA-D473-4743-B00B-7088790F721F}" presName="centerShape" presStyleLbl="node0" presStyleIdx="0" presStyleCnt="1"/>
      <dgm:spPr/>
      <dgm:t>
        <a:bodyPr/>
        <a:lstStyle/>
        <a:p>
          <a:endParaRPr lang="en-US"/>
        </a:p>
      </dgm:t>
    </dgm:pt>
    <dgm:pt modelId="{A580F204-3D00-624F-98EE-0B3B7E331B86}" type="pres">
      <dgm:prSet presAssocID="{8A7B8C8F-C4E9-B149-8C29-EBC28BD763E3}" presName="parTrans" presStyleLbl="bgSibTrans2D1" presStyleIdx="0" presStyleCnt="3"/>
      <dgm:spPr/>
      <dgm:t>
        <a:bodyPr/>
        <a:lstStyle/>
        <a:p>
          <a:endParaRPr lang="en-US"/>
        </a:p>
      </dgm:t>
    </dgm:pt>
    <dgm:pt modelId="{157445B9-FBA2-0543-90FB-B82FCF2CCD75}" type="pres">
      <dgm:prSet presAssocID="{EA283DF2-1477-9A46-AE5D-EDA896945AA6}" presName="node" presStyleLbl="node1" presStyleIdx="0" presStyleCnt="3">
        <dgm:presLayoutVars>
          <dgm:bulletEnabled val="1"/>
        </dgm:presLayoutVars>
      </dgm:prSet>
      <dgm:spPr/>
      <dgm:t>
        <a:bodyPr/>
        <a:lstStyle/>
        <a:p>
          <a:endParaRPr lang="en-US"/>
        </a:p>
      </dgm:t>
    </dgm:pt>
    <dgm:pt modelId="{8307916B-765F-8742-AD0B-BCEAE00D9B6C}" type="pres">
      <dgm:prSet presAssocID="{FA3AFCB2-09D1-1846-88CC-C11E965D39E6}" presName="parTrans" presStyleLbl="bgSibTrans2D1" presStyleIdx="1" presStyleCnt="3"/>
      <dgm:spPr/>
      <dgm:t>
        <a:bodyPr/>
        <a:lstStyle/>
        <a:p>
          <a:endParaRPr lang="en-US"/>
        </a:p>
      </dgm:t>
    </dgm:pt>
    <dgm:pt modelId="{3F202817-64C1-9D40-BC8F-5E1D99D414FB}" type="pres">
      <dgm:prSet presAssocID="{F5089349-9242-9C4A-9A1D-520604E3DD80}" presName="node" presStyleLbl="node1" presStyleIdx="1" presStyleCnt="3">
        <dgm:presLayoutVars>
          <dgm:bulletEnabled val="1"/>
        </dgm:presLayoutVars>
      </dgm:prSet>
      <dgm:spPr/>
      <dgm:t>
        <a:bodyPr/>
        <a:lstStyle/>
        <a:p>
          <a:endParaRPr lang="en-US"/>
        </a:p>
      </dgm:t>
    </dgm:pt>
    <dgm:pt modelId="{6D317449-BCA0-4B4B-B6FF-63FC82CB6C7F}" type="pres">
      <dgm:prSet presAssocID="{6584D61A-3325-0943-95F3-FD741E932062}" presName="parTrans" presStyleLbl="bgSibTrans2D1" presStyleIdx="2" presStyleCnt="3"/>
      <dgm:spPr/>
      <dgm:t>
        <a:bodyPr/>
        <a:lstStyle/>
        <a:p>
          <a:endParaRPr lang="en-US"/>
        </a:p>
      </dgm:t>
    </dgm:pt>
    <dgm:pt modelId="{766B8D67-F9DF-684F-96AD-193B70CCEEB6}" type="pres">
      <dgm:prSet presAssocID="{75BF686D-F920-E149-8F96-D247AABAACCE}" presName="node" presStyleLbl="node1" presStyleIdx="2" presStyleCnt="3">
        <dgm:presLayoutVars>
          <dgm:bulletEnabled val="1"/>
        </dgm:presLayoutVars>
      </dgm:prSet>
      <dgm:spPr/>
      <dgm:t>
        <a:bodyPr/>
        <a:lstStyle/>
        <a:p>
          <a:endParaRPr lang="en-US"/>
        </a:p>
      </dgm:t>
    </dgm:pt>
  </dgm:ptLst>
  <dgm:cxnLst>
    <dgm:cxn modelId="{F5E835C0-E20A-DF4D-AB22-46F904DABDE5}" type="presOf" srcId="{EA283DF2-1477-9A46-AE5D-EDA896945AA6}" destId="{157445B9-FBA2-0543-90FB-B82FCF2CCD75}" srcOrd="0" destOrd="0" presId="urn:microsoft.com/office/officeart/2005/8/layout/radial4"/>
    <dgm:cxn modelId="{D8977BD5-3001-0F4A-A8D8-EEC56C9D1434}" srcId="{ABF48AAA-D473-4743-B00B-7088790F721F}" destId="{75BF686D-F920-E149-8F96-D247AABAACCE}" srcOrd="2" destOrd="0" parTransId="{6584D61A-3325-0943-95F3-FD741E932062}" sibTransId="{38D0E4ED-620E-DF46-A9FA-A321D2C1D845}"/>
    <dgm:cxn modelId="{7089423B-3731-F643-9AF8-89EFA5027FE0}" type="presOf" srcId="{FDD7A1D0-C8F8-A540-900C-5A7AD49D3420}" destId="{73C621E2-7B7C-1549-B8DC-448B82C46EE8}" srcOrd="0" destOrd="0" presId="urn:microsoft.com/office/officeart/2005/8/layout/radial4"/>
    <dgm:cxn modelId="{84DC9409-FE76-F14A-AA6A-AC6118F17103}" srcId="{ABF48AAA-D473-4743-B00B-7088790F721F}" destId="{EA283DF2-1477-9A46-AE5D-EDA896945AA6}" srcOrd="0" destOrd="0" parTransId="{8A7B8C8F-C4E9-B149-8C29-EBC28BD763E3}" sibTransId="{29B813B8-C841-6C44-8CD6-B807F2F006B3}"/>
    <dgm:cxn modelId="{F2FCC6D9-5C78-9F49-B5B6-306B7A71F1BD}" srcId="{FDD7A1D0-C8F8-A540-900C-5A7AD49D3420}" destId="{ABF48AAA-D473-4743-B00B-7088790F721F}" srcOrd="0" destOrd="0" parTransId="{42FC3CC4-A61D-2F40-835D-121FC71AD900}" sibTransId="{07204C60-4FDA-7A49-9949-BCBB48E4F222}"/>
    <dgm:cxn modelId="{91F1D6FE-17B7-2947-85A3-A003F3C1B656}" type="presOf" srcId="{6584D61A-3325-0943-95F3-FD741E932062}" destId="{6D317449-BCA0-4B4B-B6FF-63FC82CB6C7F}" srcOrd="0" destOrd="0" presId="urn:microsoft.com/office/officeart/2005/8/layout/radial4"/>
    <dgm:cxn modelId="{75EEF05E-3B44-7548-9708-CBDB4881BCD5}" type="presOf" srcId="{8A7B8C8F-C4E9-B149-8C29-EBC28BD763E3}" destId="{A580F204-3D00-624F-98EE-0B3B7E331B86}" srcOrd="0" destOrd="0" presId="urn:microsoft.com/office/officeart/2005/8/layout/radial4"/>
    <dgm:cxn modelId="{BC7E16A5-0C7E-3C4B-A3B1-ECFF8851F841}" type="presOf" srcId="{ABF48AAA-D473-4743-B00B-7088790F721F}" destId="{DE6F0198-54E5-7747-B442-26F1F097AC97}" srcOrd="0" destOrd="0" presId="urn:microsoft.com/office/officeart/2005/8/layout/radial4"/>
    <dgm:cxn modelId="{1E2738DF-16F1-C244-BF29-93F670A77B51}" type="presOf" srcId="{75BF686D-F920-E149-8F96-D247AABAACCE}" destId="{766B8D67-F9DF-684F-96AD-193B70CCEEB6}" srcOrd="0" destOrd="0" presId="urn:microsoft.com/office/officeart/2005/8/layout/radial4"/>
    <dgm:cxn modelId="{A0668CBF-2E37-4F44-A77B-EF1ADC67966F}" srcId="{ABF48AAA-D473-4743-B00B-7088790F721F}" destId="{F5089349-9242-9C4A-9A1D-520604E3DD80}" srcOrd="1" destOrd="0" parTransId="{FA3AFCB2-09D1-1846-88CC-C11E965D39E6}" sibTransId="{BAE05C7F-D521-3340-AA62-CA8565FF879E}"/>
    <dgm:cxn modelId="{2CF8FCCC-6697-CE4E-9D55-1A41FD66FF62}" type="presOf" srcId="{FA3AFCB2-09D1-1846-88CC-C11E965D39E6}" destId="{8307916B-765F-8742-AD0B-BCEAE00D9B6C}" srcOrd="0" destOrd="0" presId="urn:microsoft.com/office/officeart/2005/8/layout/radial4"/>
    <dgm:cxn modelId="{A0E58B7D-CF7B-AD4F-9B80-F25A167CAC43}" type="presOf" srcId="{F5089349-9242-9C4A-9A1D-520604E3DD80}" destId="{3F202817-64C1-9D40-BC8F-5E1D99D414FB}" srcOrd="0" destOrd="0" presId="urn:microsoft.com/office/officeart/2005/8/layout/radial4"/>
    <dgm:cxn modelId="{564DE9E1-757C-5349-ACFE-5AF2EC21D844}" type="presParOf" srcId="{73C621E2-7B7C-1549-B8DC-448B82C46EE8}" destId="{DE6F0198-54E5-7747-B442-26F1F097AC97}" srcOrd="0" destOrd="0" presId="urn:microsoft.com/office/officeart/2005/8/layout/radial4"/>
    <dgm:cxn modelId="{B4BDE3DB-D2A5-234A-9AA1-B3C2EA111C5A}" type="presParOf" srcId="{73C621E2-7B7C-1549-B8DC-448B82C46EE8}" destId="{A580F204-3D00-624F-98EE-0B3B7E331B86}" srcOrd="1" destOrd="0" presId="urn:microsoft.com/office/officeart/2005/8/layout/radial4"/>
    <dgm:cxn modelId="{172EACD4-6080-9C4A-ABF1-FBC34F8D4AF8}" type="presParOf" srcId="{73C621E2-7B7C-1549-B8DC-448B82C46EE8}" destId="{157445B9-FBA2-0543-90FB-B82FCF2CCD75}" srcOrd="2" destOrd="0" presId="urn:microsoft.com/office/officeart/2005/8/layout/radial4"/>
    <dgm:cxn modelId="{8CC87D39-1EF3-9F4F-85F7-36F0345845F3}" type="presParOf" srcId="{73C621E2-7B7C-1549-B8DC-448B82C46EE8}" destId="{8307916B-765F-8742-AD0B-BCEAE00D9B6C}" srcOrd="3" destOrd="0" presId="urn:microsoft.com/office/officeart/2005/8/layout/radial4"/>
    <dgm:cxn modelId="{8D30E546-2413-464A-9566-A381477B5597}" type="presParOf" srcId="{73C621E2-7B7C-1549-B8DC-448B82C46EE8}" destId="{3F202817-64C1-9D40-BC8F-5E1D99D414FB}" srcOrd="4" destOrd="0" presId="urn:microsoft.com/office/officeart/2005/8/layout/radial4"/>
    <dgm:cxn modelId="{C487A89A-9E73-E14C-864F-A889EB14BEF1}" type="presParOf" srcId="{73C621E2-7B7C-1549-B8DC-448B82C46EE8}" destId="{6D317449-BCA0-4B4B-B6FF-63FC82CB6C7F}" srcOrd="5" destOrd="0" presId="urn:microsoft.com/office/officeart/2005/8/layout/radial4"/>
    <dgm:cxn modelId="{7924EF17-4571-9646-BFEB-75A5E95307E9}" type="presParOf" srcId="{73C621E2-7B7C-1549-B8DC-448B82C46EE8}" destId="{766B8D67-F9DF-684F-96AD-193B70CCEEB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0.05698</cdr:x>
      <cdr:y>0.04146</cdr:y>
    </cdr:from>
    <cdr:to>
      <cdr:x>0.31798</cdr:x>
      <cdr:y>0.26458</cdr:y>
    </cdr:to>
    <cdr:sp macro="" textlink="">
      <cdr:nvSpPr>
        <cdr:cNvPr id="2" name="Cloud Callout 1"/>
        <cdr:cNvSpPr/>
      </cdr:nvSpPr>
      <cdr:spPr>
        <a:xfrm xmlns:a="http://schemas.openxmlformats.org/drawingml/2006/main">
          <a:off x="387650" y="192431"/>
          <a:ext cx="1775474" cy="1035635"/>
        </a:xfrm>
        <a:prstGeom xmlns:a="http://schemas.openxmlformats.org/drawingml/2006/main" prst="cloudCallout">
          <a:avLst>
            <a:gd name="adj1" fmla="val 71528"/>
            <a:gd name="adj2" fmla="val 34295"/>
          </a:avLst>
        </a:prstGeom>
        <a:solidFill xmlns:a="http://schemas.openxmlformats.org/drawingml/2006/main">
          <a:srgbClr val="CCFFCC"/>
        </a:solidFill>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400" dirty="0" smtClean="0">
              <a:solidFill>
                <a:schemeClr val="tx2">
                  <a:lumMod val="60000"/>
                  <a:lumOff val="40000"/>
                </a:schemeClr>
              </a:solidFill>
            </a:rPr>
            <a:t>may transition from copper to wireless?</a:t>
          </a:r>
          <a:endParaRPr lang="en-US" sz="1400" dirty="0">
            <a:solidFill>
              <a:schemeClr val="tx2">
                <a:lumMod val="60000"/>
                <a:lumOff val="4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5E5A47-45A3-8D4E-A826-934C11EAE4C5}" type="datetimeFigureOut">
              <a:rPr lang="en-US" smtClean="0"/>
              <a:t>3/11/13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5F3EAC-A5F6-5D4D-B368-D712E5B8CA36}" type="slidenum">
              <a:rPr lang="en-US" smtClean="0"/>
              <a:t>‹#›</a:t>
            </a:fld>
            <a:endParaRPr lang="en-US"/>
          </a:p>
        </p:txBody>
      </p:sp>
    </p:spTree>
    <p:extLst>
      <p:ext uri="{BB962C8B-B14F-4D97-AF65-F5344CB8AC3E}">
        <p14:creationId xmlns:p14="http://schemas.microsoft.com/office/powerpoint/2010/main" val="60973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E59E9-FCC2-B443-9786-060171EF9444}" type="datetimeFigureOut">
              <a:rPr lang="en-US" smtClean="0"/>
              <a:t>3/11/13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BB09D1-A943-1A42-BBF1-C5AED0531AA1}" type="slidenum">
              <a:rPr lang="en-US" smtClean="0"/>
              <a:t>‹#›</a:t>
            </a:fld>
            <a:endParaRPr lang="en-US"/>
          </a:p>
        </p:txBody>
      </p:sp>
    </p:spTree>
    <p:extLst>
      <p:ext uri="{BB962C8B-B14F-4D97-AF65-F5344CB8AC3E}">
        <p14:creationId xmlns:p14="http://schemas.microsoft.com/office/powerpoint/2010/main" val="17072735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jsicapitaladvisors.com</a:t>
            </a:r>
            <a:r>
              <a:rPr lang="en-US" dirty="0" smtClean="0"/>
              <a:t>/the-</a:t>
            </a:r>
            <a:r>
              <a:rPr lang="en-US" dirty="0" err="1" smtClean="0"/>
              <a:t>ilec</a:t>
            </a:r>
            <a:r>
              <a:rPr lang="en-US" dirty="0" smtClean="0"/>
              <a:t>-advisor/2011/10/20/communications-industry-forecast-2011-2020-ilec-and-clec-acc.html</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also </a:t>
            </a:r>
            <a:r>
              <a:rPr lang="en-US" sz="1200" dirty="0" smtClean="0"/>
              <a:t>NRRI Report 12-12, Oct. </a:t>
            </a:r>
            <a:r>
              <a:rPr lang="en-US" sz="1200" smtClean="0"/>
              <a:t>2012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10</a:t>
            </a:fld>
            <a:endParaRPr lang="en-US"/>
          </a:p>
        </p:txBody>
      </p:sp>
    </p:spTree>
    <p:extLst>
      <p:ext uri="{BB962C8B-B14F-4D97-AF65-F5344CB8AC3E}">
        <p14:creationId xmlns:p14="http://schemas.microsoft.com/office/powerpoint/2010/main" val="1698878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69221-36D2-114D-AD93-9626ED7D4B78}" type="slidenum">
              <a:rPr lang="en-US"/>
              <a:pPr/>
              <a:t>40</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8435" name="Rectangle 3"/>
          <p:cNvSpPr>
            <a:spLocks noGrp="1" noChangeArrowheads="1"/>
          </p:cNvSpPr>
          <p:nvPr>
            <p:ph type="body" idx="1"/>
          </p:nvPr>
        </p:nvSpPr>
        <p:spPr>
          <a:xfrm>
            <a:off x="914711" y="4344025"/>
            <a:ext cx="5028579" cy="4114488"/>
          </a:xfrm>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Manhattan</a:t>
            </a:r>
            <a:r>
              <a:rPr lang="en-US" baseline="0" dirty="0" smtClean="0"/>
              <a:t> purchase Peter Minuit</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41</a:t>
            </a:fld>
            <a:endParaRPr lang="en-US"/>
          </a:p>
        </p:txBody>
      </p:sp>
    </p:spTree>
    <p:extLst>
      <p:ext uri="{BB962C8B-B14F-4D97-AF65-F5344CB8AC3E}">
        <p14:creationId xmlns:p14="http://schemas.microsoft.com/office/powerpoint/2010/main" val="410267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findmyfacebookid.com</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18</a:t>
            </a:fld>
            <a:endParaRPr lang="en-US"/>
          </a:p>
        </p:txBody>
      </p:sp>
    </p:spTree>
    <p:extLst>
      <p:ext uri="{BB962C8B-B14F-4D97-AF65-F5344CB8AC3E}">
        <p14:creationId xmlns:p14="http://schemas.microsoft.com/office/powerpoint/2010/main" val="107243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www.nanpa.com</a:t>
            </a:r>
            <a:r>
              <a:rPr lang="en-US" dirty="0" smtClean="0"/>
              <a:t>/reports/faq.html#g1</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19</a:t>
            </a:fld>
            <a:endParaRPr lang="en-US"/>
          </a:p>
        </p:txBody>
      </p:sp>
    </p:spTree>
    <p:extLst>
      <p:ext uri="{BB962C8B-B14F-4D97-AF65-F5344CB8AC3E}">
        <p14:creationId xmlns:p14="http://schemas.microsoft.com/office/powerpoint/2010/main" val="1749167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blog.neustar.biz</a:t>
            </a:r>
            <a:r>
              <a:rPr lang="en-US" dirty="0" smtClean="0"/>
              <a:t>/</a:t>
            </a:r>
            <a:r>
              <a:rPr lang="en-US" dirty="0" err="1" smtClean="0"/>
              <a:t>neustar</a:t>
            </a:r>
            <a:r>
              <a:rPr lang="en-US" dirty="0" smtClean="0"/>
              <a:t>-insights/telephone-numbers-are-for-people-not-machines/</a:t>
            </a:r>
          </a:p>
          <a:p>
            <a:r>
              <a:rPr lang="en-US" dirty="0" smtClean="0"/>
              <a:t>http://</a:t>
            </a:r>
            <a:r>
              <a:rPr lang="en-US" dirty="0" err="1" smtClean="0"/>
              <a:t>www.parking.org</a:t>
            </a:r>
            <a:r>
              <a:rPr lang="en-US" dirty="0" smtClean="0"/>
              <a:t>/media/overview-of-the-us-parking-</a:t>
            </a:r>
            <a:r>
              <a:rPr lang="en-US" dirty="0" err="1" smtClean="0"/>
              <a:t>industry.aspx</a:t>
            </a:r>
            <a:endParaRPr lang="en-US" dirty="0" smtClean="0"/>
          </a:p>
          <a:p>
            <a:r>
              <a:rPr lang="en-US" dirty="0" smtClean="0"/>
              <a:t>http://</a:t>
            </a:r>
            <a:r>
              <a:rPr lang="en-US" dirty="0" err="1" smtClean="0"/>
              <a:t>www.statisticbrain.com</a:t>
            </a:r>
            <a:r>
              <a:rPr lang="en-US" dirty="0" smtClean="0"/>
              <a:t>/e-reader-statistics/</a:t>
            </a:r>
          </a:p>
          <a:p>
            <a:r>
              <a:rPr lang="en-US" dirty="0" smtClean="0"/>
              <a:t>http://</a:t>
            </a:r>
            <a:r>
              <a:rPr lang="en-US" dirty="0" err="1" smtClean="0"/>
              <a:t>www.ite.org</a:t>
            </a:r>
            <a:r>
              <a:rPr lang="en-US" dirty="0" smtClean="0"/>
              <a:t>/</a:t>
            </a:r>
            <a:r>
              <a:rPr lang="en-US" dirty="0" err="1" smtClean="0"/>
              <a:t>reportcard</a:t>
            </a:r>
            <a:r>
              <a:rPr lang="en-US" dirty="0" smtClean="0"/>
              <a:t>/</a:t>
            </a:r>
            <a:r>
              <a:rPr lang="en-US" dirty="0" err="1" smtClean="0"/>
              <a:t>TechnicalReport.pdf</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22</a:t>
            </a:fld>
            <a:endParaRPr lang="en-US"/>
          </a:p>
        </p:txBody>
      </p:sp>
    </p:spTree>
    <p:extLst>
      <p:ext uri="{BB962C8B-B14F-4D97-AF65-F5344CB8AC3E}">
        <p14:creationId xmlns:p14="http://schemas.microsoft.com/office/powerpoint/2010/main" val="74577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www.cnamcallerid.com</a:t>
            </a:r>
            <a:endParaRPr lang="en-US" dirty="0" smtClean="0"/>
          </a:p>
          <a:p>
            <a:r>
              <a:rPr lang="en-US" dirty="0" smtClean="0"/>
              <a:t>https://</a:t>
            </a:r>
            <a:r>
              <a:rPr lang="en-US" dirty="0" err="1" smtClean="0"/>
              <a:t>www.opencnam.com</a:t>
            </a:r>
            <a:endParaRPr lang="en-US" dirty="0" smtClean="0"/>
          </a:p>
          <a:p>
            <a:r>
              <a:rPr lang="en-US" sz="1200" kern="1200" dirty="0" smtClean="0">
                <a:solidFill>
                  <a:schemeClr val="tx1"/>
                </a:solidFill>
                <a:latin typeface="+mn-lt"/>
                <a:ea typeface="+mn-ea"/>
                <a:cs typeface="+mn-cs"/>
              </a:rPr>
              <a:t>Truth in Caller ID Act of 2009</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27</a:t>
            </a:fld>
            <a:endParaRPr lang="en-US"/>
          </a:p>
        </p:txBody>
      </p:sp>
    </p:spTree>
    <p:extLst>
      <p:ext uri="{BB962C8B-B14F-4D97-AF65-F5344CB8AC3E}">
        <p14:creationId xmlns:p14="http://schemas.microsoft.com/office/powerpoint/2010/main" val="3474995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www.cisco.com</a:t>
            </a:r>
            <a:r>
              <a:rPr lang="en-US" dirty="0" smtClean="0"/>
              <a:t>/en/US/prod/collateral/routers/ps9343/data_sheet_c78-491738.html</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30</a:t>
            </a:fld>
            <a:endParaRPr lang="en-US"/>
          </a:p>
        </p:txBody>
      </p:sp>
    </p:spTree>
    <p:extLst>
      <p:ext uri="{BB962C8B-B14F-4D97-AF65-F5344CB8AC3E}">
        <p14:creationId xmlns:p14="http://schemas.microsoft.com/office/powerpoint/2010/main" val="1637809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Pictures:</a:t>
            </a:r>
            <a:r>
              <a:rPr lang="en-US" baseline="0" dirty="0" smtClean="0"/>
              <a:t> http://</a:t>
            </a:r>
            <a:r>
              <a:rPr lang="en-US" baseline="0" dirty="0" err="1" smtClean="0"/>
              <a:t>www.ksapco.net</a:t>
            </a:r>
            <a:r>
              <a:rPr lang="en-US" baseline="0" dirty="0" smtClean="0"/>
              <a:t>/</a:t>
            </a:r>
            <a:r>
              <a:rPr lang="en-US" baseline="0" dirty="0" err="1" smtClean="0"/>
              <a:t>psaps</a:t>
            </a:r>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31</a:t>
            </a:fld>
            <a:endParaRPr lang="en-US"/>
          </a:p>
        </p:txBody>
      </p:sp>
    </p:spTree>
    <p:extLst>
      <p:ext uri="{BB962C8B-B14F-4D97-AF65-F5344CB8AC3E}">
        <p14:creationId xmlns:p14="http://schemas.microsoft.com/office/powerpoint/2010/main" val="468524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www.mcleanbrown.com</a:t>
            </a:r>
            <a:r>
              <a:rPr lang="en-US" dirty="0" smtClean="0"/>
              <a:t>/</a:t>
            </a:r>
            <a:r>
              <a:rPr lang="en-US" dirty="0" err="1" smtClean="0"/>
              <a:t>pdf_docs</a:t>
            </a:r>
            <a:r>
              <a:rPr lang="en-US" smtClean="0"/>
              <a:t>/mandb_091709.pdf</a:t>
            </a:r>
            <a:endParaRPr lang="en-US"/>
          </a:p>
        </p:txBody>
      </p:sp>
      <p:sp>
        <p:nvSpPr>
          <p:cNvPr id="4" name="Slide Number Placeholder 3"/>
          <p:cNvSpPr>
            <a:spLocks noGrp="1"/>
          </p:cNvSpPr>
          <p:nvPr>
            <p:ph type="sldNum" sz="quarter" idx="10"/>
          </p:nvPr>
        </p:nvSpPr>
        <p:spPr/>
        <p:txBody>
          <a:bodyPr/>
          <a:lstStyle/>
          <a:p>
            <a:fld id="{53BB09D1-A943-1A42-BBF1-C5AED0531AA1}" type="slidenum">
              <a:rPr lang="en-US" smtClean="0"/>
              <a:t>37</a:t>
            </a:fld>
            <a:endParaRPr lang="en-US"/>
          </a:p>
        </p:txBody>
      </p:sp>
    </p:spTree>
    <p:extLst>
      <p:ext uri="{BB962C8B-B14F-4D97-AF65-F5344CB8AC3E}">
        <p14:creationId xmlns:p14="http://schemas.microsoft.com/office/powerpoint/2010/main" val="250120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C36DAFB-48BB-7740-99F6-41174F871A24}" type="slidenum">
              <a:rPr lang="en-US"/>
              <a:pPr/>
              <a:t>39</a:t>
            </a:fld>
            <a:endParaRPr lang="en-US"/>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49C07A-4EB7-614E-8052-D01C0142064D}" type="datetime1">
              <a:rPr lang="en-US" smtClean="0"/>
              <a:t>3/11/13</a:t>
            </a:fld>
            <a:endParaRPr lang="en-US"/>
          </a:p>
        </p:txBody>
      </p:sp>
      <p:sp>
        <p:nvSpPr>
          <p:cNvPr id="5" name="Footer Placeholder 4"/>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E54471-2782-794B-BEE5-58AD010424AA}" type="datetime1">
              <a:rPr lang="en-US" smtClean="0"/>
              <a:t>3/11/13</a:t>
            </a:fld>
            <a:endParaRPr lang="en-US"/>
          </a:p>
        </p:txBody>
      </p:sp>
      <p:sp>
        <p:nvSpPr>
          <p:cNvPr id="5" name="Footer Placeholder 4"/>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DE6C241-2FED-2A46-8185-3DF59E572DA8}" type="datetime1">
              <a:rPr lang="en-US" smtClean="0"/>
              <a:t>3/11/13</a:t>
            </a:fld>
            <a:endParaRPr lang="en-US"/>
          </a:p>
        </p:txBody>
      </p:sp>
      <p:sp>
        <p:nvSpPr>
          <p:cNvPr id="5" name="Footer Placeholder 4"/>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6DF734-D6DE-4F4D-A5D8-61D05F54C2C0}" type="datetime1">
              <a:rPr lang="en-US" smtClean="0"/>
              <a:t>3/11/13</a:t>
            </a:fld>
            <a:endParaRPr lang="en-US"/>
          </a:p>
        </p:txBody>
      </p:sp>
      <p:sp>
        <p:nvSpPr>
          <p:cNvPr id="5" name="Footer Placeholder 4"/>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a:t>
            </a:fld>
            <a:endParaRPr lang="en-US"/>
          </a:p>
        </p:txBody>
      </p:sp>
      <p:sp>
        <p:nvSpPr>
          <p:cNvPr id="7" name="Title 6"/>
          <p:cNvSpPr>
            <a:spLocks noGrp="1"/>
          </p:cNvSpPr>
          <p:nvPr>
            <p:ph type="title"/>
          </p:nvPr>
        </p:nvSpPr>
        <p:spPr>
          <a:xfrm>
            <a:off x="457200" y="232506"/>
            <a:ext cx="8229600" cy="790464"/>
          </a:xfrm>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B0A51F-0961-8D48-8943-5854780ED9FC}" type="datetime1">
              <a:rPr lang="en-US" smtClean="0"/>
              <a:t>3/11/13</a:t>
            </a:fld>
            <a:endParaRPr lang="en-US"/>
          </a:p>
        </p:txBody>
      </p:sp>
      <p:sp>
        <p:nvSpPr>
          <p:cNvPr id="5" name="Footer Placeholder 4"/>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D24E2E7-5541-144E-97A5-138293F01593}" type="datetime1">
              <a:rPr lang="en-US" smtClean="0"/>
              <a:t>3/11/13</a:t>
            </a:fld>
            <a:endParaRPr lang="en-US"/>
          </a:p>
        </p:txBody>
      </p:sp>
      <p:sp>
        <p:nvSpPr>
          <p:cNvPr id="6" name="Footer Placeholder 5"/>
          <p:cNvSpPr>
            <a:spLocks noGrp="1"/>
          </p:cNvSpPr>
          <p:nvPr>
            <p:ph type="ftr" sz="quarter" idx="11"/>
          </p:nvPr>
        </p:nvSpPr>
        <p:spPr/>
        <p:txBody>
          <a:bodyPr/>
          <a:lstStyle/>
          <a:p>
            <a:r>
              <a:rPr lang="en-US" smtClean="0"/>
              <a:t>IETF86</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FA57905-A73E-004A-909E-EAE42DC67676}" type="datetime1">
              <a:rPr lang="en-US" smtClean="0"/>
              <a:t>3/11/13</a:t>
            </a:fld>
            <a:endParaRPr lang="en-US"/>
          </a:p>
        </p:txBody>
      </p:sp>
      <p:sp>
        <p:nvSpPr>
          <p:cNvPr id="8" name="Footer Placeholder 7"/>
          <p:cNvSpPr>
            <a:spLocks noGrp="1"/>
          </p:cNvSpPr>
          <p:nvPr>
            <p:ph type="ftr" sz="quarter" idx="11"/>
          </p:nvPr>
        </p:nvSpPr>
        <p:spPr/>
        <p:txBody>
          <a:bodyPr/>
          <a:lstStyle/>
          <a:p>
            <a:r>
              <a:rPr lang="en-US" smtClean="0"/>
              <a:t>IETF86</a:t>
            </a:r>
            <a:endParaRPr lang="en-US"/>
          </a:p>
        </p:txBody>
      </p:sp>
      <p:sp>
        <p:nvSpPr>
          <p:cNvPr id="9" name="Slide Number Placeholder 8"/>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786C54-66AC-3F4D-999F-1CE574F97551}" type="datetime1">
              <a:rPr lang="en-US" smtClean="0"/>
              <a:t>3/11/13</a:t>
            </a:fld>
            <a:endParaRPr lang="en-US"/>
          </a:p>
        </p:txBody>
      </p:sp>
      <p:sp>
        <p:nvSpPr>
          <p:cNvPr id="4" name="Footer Placeholder 3"/>
          <p:cNvSpPr>
            <a:spLocks noGrp="1"/>
          </p:cNvSpPr>
          <p:nvPr>
            <p:ph type="ftr" sz="quarter" idx="11"/>
          </p:nvPr>
        </p:nvSpPr>
        <p:spPr/>
        <p:txBody>
          <a:bodyPr/>
          <a:lstStyle/>
          <a:p>
            <a:r>
              <a:rPr lang="en-US" smtClean="0"/>
              <a:t>IETF86</a:t>
            </a:r>
            <a:endParaRPr lang="en-US"/>
          </a:p>
        </p:txBody>
      </p:sp>
      <p:sp>
        <p:nvSpPr>
          <p:cNvPr id="5" name="Slide Number Placeholder 4"/>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EF507B4-68DA-B94E-97A6-17600A40AE63}" type="datetime1">
              <a:rPr lang="en-US" smtClean="0"/>
              <a:t>3/11/13</a:t>
            </a:fld>
            <a:endParaRPr lang="en-US"/>
          </a:p>
        </p:txBody>
      </p:sp>
      <p:sp>
        <p:nvSpPr>
          <p:cNvPr id="3" name="Footer Placeholder 2"/>
          <p:cNvSpPr>
            <a:spLocks noGrp="1"/>
          </p:cNvSpPr>
          <p:nvPr>
            <p:ph type="ftr" sz="quarter" idx="11"/>
          </p:nvPr>
        </p:nvSpPr>
        <p:spPr/>
        <p:txBody>
          <a:bodyPr/>
          <a:lstStyle/>
          <a:p>
            <a:r>
              <a:rPr lang="en-US" smtClean="0"/>
              <a:t>IETF86</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A07E62B-0B7A-4845-A624-5623F05A0EE7}" type="datetime1">
              <a:rPr lang="en-US" smtClean="0"/>
              <a:t>3/11/13</a:t>
            </a:fld>
            <a:endParaRPr lang="en-US"/>
          </a:p>
        </p:txBody>
      </p:sp>
      <p:sp>
        <p:nvSpPr>
          <p:cNvPr id="6" name="Footer Placeholder 5"/>
          <p:cNvSpPr>
            <a:spLocks noGrp="1"/>
          </p:cNvSpPr>
          <p:nvPr>
            <p:ph type="ftr" sz="quarter" idx="11"/>
          </p:nvPr>
        </p:nvSpPr>
        <p:spPr/>
        <p:txBody>
          <a:bodyPr/>
          <a:lstStyle/>
          <a:p>
            <a:r>
              <a:rPr lang="en-US" smtClean="0"/>
              <a:t>IETF86</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33494" y="259014"/>
            <a:ext cx="8110615" cy="731333"/>
          </a:xfrm>
        </p:spPr>
        <p:txBody>
          <a:bodyPr anchor="b">
            <a:noAutofit/>
          </a:bodyPr>
          <a:lstStyle>
            <a:lvl1pPr algn="ctr">
              <a:defRPr sz="4400" b="0">
                <a:solidFill>
                  <a:srgbClr val="FFFFFF"/>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036514" y="1222859"/>
            <a:ext cx="4650287" cy="4039006"/>
          </a:xfrm>
        </p:spPr>
        <p:txBody>
          <a:bodyPr>
            <a:normAutofit/>
          </a:bodyPr>
          <a:lstStyle>
            <a:lvl1pPr marL="457200" indent="-457200">
              <a:buClrTx/>
              <a:buFont typeface="Lucida Grande"/>
              <a:buChar char="−"/>
              <a:defRPr sz="2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3A3FC24-DAB8-914A-B2F3-98CB97FFEC0B}" type="datetime1">
              <a:rPr lang="en-US" smtClean="0"/>
              <a:t>3/11/13</a:t>
            </a:fld>
            <a:endParaRPr lang="en-US"/>
          </a:p>
        </p:txBody>
      </p:sp>
      <p:sp>
        <p:nvSpPr>
          <p:cNvPr id="6" name="Footer Placeholder 5"/>
          <p:cNvSpPr>
            <a:spLocks noGrp="1"/>
          </p:cNvSpPr>
          <p:nvPr>
            <p:ph type="ftr" sz="quarter" idx="11"/>
          </p:nvPr>
        </p:nvSpPr>
        <p:spPr/>
        <p:txBody>
          <a:bodyPr/>
          <a:lstStyle/>
          <a:p>
            <a:r>
              <a:rPr lang="en-US" smtClean="0"/>
              <a:t>IETF86</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a:t>
            </a:fld>
            <a:endParaRPr lang="en-US"/>
          </a:p>
        </p:txBody>
      </p:sp>
      <p:sp>
        <p:nvSpPr>
          <p:cNvPr id="3" name="Picture Placeholder 2"/>
          <p:cNvSpPr>
            <a:spLocks noGrp="1"/>
          </p:cNvSpPr>
          <p:nvPr>
            <p:ph type="pic" idx="1"/>
          </p:nvPr>
        </p:nvSpPr>
        <p:spPr>
          <a:xfrm>
            <a:off x="470354" y="1489185"/>
            <a:ext cx="3566160" cy="3437527"/>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7" name="Content Placeholder 16"/>
          <p:cNvSpPr>
            <a:spLocks noGrp="1"/>
          </p:cNvSpPr>
          <p:nvPr>
            <p:ph sz="quarter" idx="13"/>
          </p:nvPr>
        </p:nvSpPr>
        <p:spPr>
          <a:xfrm>
            <a:off x="470355" y="5764747"/>
            <a:ext cx="7587678" cy="914400"/>
          </a:xfrm>
        </p:spPr>
        <p:txBody>
          <a:bodyPr>
            <a:normAutofit/>
          </a:bodyPr>
          <a:lstStyle>
            <a:lvl1pPr marL="0" indent="0">
              <a:buNone/>
              <a:defRPr sz="2000">
                <a:solidFill>
                  <a:schemeClr val="tx1"/>
                </a:solidFill>
              </a:defRPr>
            </a:lvl1pPr>
          </a:lstStyle>
          <a:p>
            <a:pPr lvl="0"/>
            <a:r>
              <a:rPr lang="en-US" dirty="0" smtClean="0"/>
              <a:t>Click to edit Master text styles</a:t>
            </a:r>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1572144"/>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997465"/>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256023"/>
            <a:ext cx="8229600" cy="6881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19EDA99-F035-A643-ADBF-EC0EBEA80E9C}" type="datetime1">
              <a:rPr lang="en-US" smtClean="0"/>
              <a:t>3/11/13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US" smtClean="0"/>
              <a:t>IETF86</a:t>
            </a:r>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75C3118D-CD60-C448-AB88-7EFEB60ADC5A}" type="slidenum">
              <a:rPr lang="en-US" smtClean="0"/>
              <a:t>‹#›</a:t>
            </a:fld>
            <a:endParaRPr lang="en-US" dirty="0"/>
          </a:p>
        </p:txBody>
      </p:sp>
      <p:sp>
        <p:nvSpPr>
          <p:cNvPr id="3" name="Text Placeholder 2"/>
          <p:cNvSpPr>
            <a:spLocks noGrp="1"/>
          </p:cNvSpPr>
          <p:nvPr>
            <p:ph type="body" idx="1"/>
          </p:nvPr>
        </p:nvSpPr>
        <p:spPr>
          <a:xfrm>
            <a:off x="457200" y="1800744"/>
            <a:ext cx="8229599" cy="4325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8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charset="2"/>
        <a:buChar char="−"/>
        <a:defRPr sz="26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17.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mailto:alice@smith.name" TargetMode="External"/><Relationship Id="rId4" Type="http://schemas.openxmlformats.org/officeDocument/2006/relationships/hyperlink" Target="mailto:alice@gmail.com"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1.jp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microsoft.com/office/2007/relationships/hdphoto" Target="../media/hdphoto1.wdp"/><Relationship Id="rId9" Type="http://schemas.openxmlformats.org/officeDocument/2006/relationships/image" Target="../media/image25.png"/><Relationship Id="rId10" Type="http://schemas.openxmlformats.org/officeDocument/2006/relationships/image" Target="../media/image26.jpg"/><Relationship Id="rId11"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jpeg"/><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 Id="rId3" Type="http://schemas.openxmlformats.org/officeDocument/2006/relationships/image" Target="../media/image4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emf"/></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51.wmf"/></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4.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83252"/>
            <a:ext cx="7772400" cy="1780108"/>
          </a:xfrm>
        </p:spPr>
        <p:txBody>
          <a:bodyPr>
            <a:normAutofit/>
          </a:bodyPr>
          <a:lstStyle/>
          <a:p>
            <a:r>
              <a:rPr lang="en-US" dirty="0" smtClean="0"/>
              <a:t>Transitioning the PSTN to IP</a:t>
            </a:r>
            <a:endParaRPr lang="en-US" dirty="0"/>
          </a:p>
        </p:txBody>
      </p:sp>
      <p:sp>
        <p:nvSpPr>
          <p:cNvPr id="3" name="Subtitle 2"/>
          <p:cNvSpPr>
            <a:spLocks noGrp="1"/>
          </p:cNvSpPr>
          <p:nvPr>
            <p:ph type="subTitle" idx="1"/>
          </p:nvPr>
        </p:nvSpPr>
        <p:spPr>
          <a:xfrm>
            <a:off x="539452" y="3556001"/>
            <a:ext cx="7467597" cy="1473200"/>
          </a:xfrm>
        </p:spPr>
        <p:txBody>
          <a:bodyPr>
            <a:noAutofit/>
          </a:bodyPr>
          <a:lstStyle/>
          <a:p>
            <a:pPr marL="2286000" lvl="4" indent="-457200" algn="r" eaLnBrk="0" hangingPunct="0">
              <a:spcBef>
                <a:spcPts val="0"/>
              </a:spcBef>
            </a:pPr>
            <a:endParaRPr lang="en-US" altLang="ja-JP" sz="1800" dirty="0">
              <a:solidFill>
                <a:schemeClr val="bg1"/>
              </a:solidFill>
              <a:ea typeface="ＭＳ Ｐゴシック" charset="-128"/>
              <a:cs typeface="ＭＳ Ｐゴシック" charset="-128"/>
            </a:endParaRPr>
          </a:p>
          <a:p>
            <a:pPr marL="2286000" lvl="4" indent="-457200" algn="r" eaLnBrk="0" hangingPunct="0">
              <a:spcBef>
                <a:spcPts val="0"/>
              </a:spcBef>
            </a:pPr>
            <a:r>
              <a:rPr lang="en-US" altLang="ja-JP" sz="1800" dirty="0" smtClean="0">
                <a:solidFill>
                  <a:schemeClr val="bg1"/>
                </a:solidFill>
                <a:ea typeface="ＭＳ Ｐゴシック" charset="-128"/>
                <a:cs typeface="ＭＳ Ｐゴシック" charset="-128"/>
              </a:rPr>
              <a:t>Henning Schulzrinne </a:t>
            </a:r>
            <a:r>
              <a:rPr lang="en-US" dirty="0" smtClean="0"/>
              <a:t> </a:t>
            </a:r>
          </a:p>
        </p:txBody>
      </p:sp>
      <p:sp>
        <p:nvSpPr>
          <p:cNvPr id="4" name="Footer Placeholder 3"/>
          <p:cNvSpPr>
            <a:spLocks noGrp="1"/>
          </p:cNvSpPr>
          <p:nvPr>
            <p:ph type="ftr" sz="quarter" idx="11"/>
          </p:nvPr>
        </p:nvSpPr>
        <p:spPr/>
        <p:txBody>
          <a:bodyPr/>
          <a:lstStyle/>
          <a:p>
            <a:r>
              <a:rPr lang="en-US" smtClean="0"/>
              <a:t>IETF86</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1</a:t>
            </a:fld>
            <a:endParaRPr lang="en-US"/>
          </a:p>
        </p:txBody>
      </p:sp>
    </p:spTree>
    <p:extLst>
      <p:ext uri="{BB962C8B-B14F-4D97-AF65-F5344CB8AC3E}">
        <p14:creationId xmlns:p14="http://schemas.microsoft.com/office/powerpoint/2010/main" val="29239677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10</a:t>
            </a:fld>
            <a:endParaRPr lang="en-US"/>
          </a:p>
        </p:txBody>
      </p:sp>
      <p:sp>
        <p:nvSpPr>
          <p:cNvPr id="4" name="Title 3"/>
          <p:cNvSpPr>
            <a:spLocks noGrp="1"/>
          </p:cNvSpPr>
          <p:nvPr>
            <p:ph type="title"/>
          </p:nvPr>
        </p:nvSpPr>
        <p:spPr/>
        <p:txBody>
          <a:bodyPr>
            <a:noAutofit/>
          </a:bodyPr>
          <a:lstStyle/>
          <a:p>
            <a:r>
              <a:rPr lang="en-US" sz="3200" dirty="0" smtClean="0"/>
              <a:t>Lines are disappearing, but maintenance costs are constant</a:t>
            </a:r>
            <a:endParaRPr lang="en-US" sz="3200" dirty="0"/>
          </a:p>
        </p:txBody>
      </p:sp>
      <p:sp>
        <p:nvSpPr>
          <p:cNvPr id="7" name="TextBox 6"/>
          <p:cNvSpPr txBox="1"/>
          <p:nvPr/>
        </p:nvSpPr>
        <p:spPr>
          <a:xfrm>
            <a:off x="1974485" y="5118651"/>
            <a:ext cx="66763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$2.72</a:t>
            </a:r>
            <a:endParaRPr lang="en-US" dirty="0"/>
          </a:p>
        </p:txBody>
      </p:sp>
      <p:sp>
        <p:nvSpPr>
          <p:cNvPr id="8" name="TextBox 7"/>
          <p:cNvSpPr txBox="1"/>
          <p:nvPr/>
        </p:nvSpPr>
        <p:spPr>
          <a:xfrm>
            <a:off x="117402" y="4887709"/>
            <a:ext cx="1778965" cy="92333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per-line monthly </a:t>
            </a:r>
          </a:p>
          <a:p>
            <a:r>
              <a:rPr lang="en-US" dirty="0" smtClean="0"/>
              <a:t>maintenance</a:t>
            </a:r>
          </a:p>
          <a:p>
            <a:r>
              <a:rPr lang="en-US" dirty="0" smtClean="0"/>
              <a:t>cost</a:t>
            </a:r>
            <a:endParaRPr lang="en-US" dirty="0"/>
          </a:p>
        </p:txBody>
      </p:sp>
      <p:sp>
        <p:nvSpPr>
          <p:cNvPr id="9" name="TextBox 8"/>
          <p:cNvSpPr txBox="1"/>
          <p:nvPr/>
        </p:nvSpPr>
        <p:spPr>
          <a:xfrm>
            <a:off x="7264813" y="5109972"/>
            <a:ext cx="75757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solidFill>
                  <a:srgbClr val="FF0000"/>
                </a:solidFill>
              </a:rPr>
              <a:t>$17.57</a:t>
            </a:r>
            <a:endParaRPr lang="en-US" dirty="0">
              <a:solidFill>
                <a:srgbClr val="FF0000"/>
              </a:solidFill>
            </a:endParaRPr>
          </a:p>
        </p:txBody>
      </p:sp>
      <p:sp>
        <p:nvSpPr>
          <p:cNvPr id="10" name="Cloud 9"/>
          <p:cNvSpPr/>
          <p:nvPr/>
        </p:nvSpPr>
        <p:spPr>
          <a:xfrm>
            <a:off x="2642118" y="5933550"/>
            <a:ext cx="3223213" cy="80705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voice revenue/line: $50</a:t>
            </a:r>
            <a:endParaRPr lang="en-US" dirty="0"/>
          </a:p>
        </p:txBody>
      </p:sp>
      <p:sp>
        <p:nvSpPr>
          <p:cNvPr id="2" name="TextBox 1"/>
          <p:cNvSpPr txBox="1"/>
          <p:nvPr/>
        </p:nvSpPr>
        <p:spPr>
          <a:xfrm>
            <a:off x="7264814" y="6131687"/>
            <a:ext cx="458667" cy="369332"/>
          </a:xfrm>
          <a:prstGeom prst="rect">
            <a:avLst/>
          </a:prstGeom>
          <a:noFill/>
        </p:spPr>
        <p:txBody>
          <a:bodyPr wrap="none" rtlCol="0">
            <a:spAutoFit/>
          </a:bodyPr>
          <a:lstStyle/>
          <a:p>
            <a:r>
              <a:rPr lang="en-US" dirty="0" smtClean="0"/>
              <a:t>dis</a:t>
            </a:r>
            <a:endParaRPr lang="en-US" dirty="0"/>
          </a:p>
        </p:txBody>
      </p:sp>
      <p:sp>
        <p:nvSpPr>
          <p:cNvPr id="11" name="TextBox 10"/>
          <p:cNvSpPr txBox="1"/>
          <p:nvPr/>
        </p:nvSpPr>
        <p:spPr>
          <a:xfrm>
            <a:off x="117402" y="2131491"/>
            <a:ext cx="1315722" cy="646331"/>
          </a:xfrm>
          <a:prstGeom prst="rect">
            <a:avLst/>
          </a:prstGeom>
          <a:noFill/>
        </p:spPr>
        <p:txBody>
          <a:bodyPr wrap="none" rtlCol="0">
            <a:spAutoFit/>
          </a:bodyPr>
          <a:lstStyle/>
          <a:p>
            <a:r>
              <a:rPr lang="en-US" dirty="0" smtClean="0"/>
              <a:t>voice only</a:t>
            </a:r>
          </a:p>
          <a:p>
            <a:r>
              <a:rPr lang="en-US" dirty="0" smtClean="0"/>
              <a:t>(DSL: 20 M)</a:t>
            </a:r>
            <a:endParaRPr lang="en-US" dirty="0"/>
          </a:p>
        </p:txBody>
      </p:sp>
      <p:graphicFrame>
        <p:nvGraphicFramePr>
          <p:cNvPr id="12" name="Chart 11"/>
          <p:cNvGraphicFramePr/>
          <p:nvPr>
            <p:extLst>
              <p:ext uri="{D42A27DB-BD31-4B8C-83A1-F6EECF244321}">
                <p14:modId xmlns:p14="http://schemas.microsoft.com/office/powerpoint/2010/main" val="1147537846"/>
              </p:ext>
            </p:extLst>
          </p:nvPr>
        </p:nvGraphicFramePr>
        <p:xfrm>
          <a:off x="1811608" y="1397000"/>
          <a:ext cx="6032636" cy="335401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152914" y="1601270"/>
            <a:ext cx="3439263"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JSI Capital Advisors </a:t>
            </a:r>
            <a:r>
              <a:rPr lang="en-US" sz="2000" b="1" dirty="0" smtClean="0"/>
              <a:t>projection</a:t>
            </a:r>
            <a:endParaRPr lang="en-US" sz="2000" b="1" dirty="0"/>
          </a:p>
        </p:txBody>
      </p:sp>
    </p:spTree>
    <p:extLst>
      <p:ext uri="{BB962C8B-B14F-4D97-AF65-F5344CB8AC3E}">
        <p14:creationId xmlns:p14="http://schemas.microsoft.com/office/powerpoint/2010/main" val="8022912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Switches are ageing</a:t>
            </a:r>
            <a:endParaRPr lang="en-US" dirty="0"/>
          </a:p>
        </p:txBody>
      </p:sp>
      <p:pic>
        <p:nvPicPr>
          <p:cNvPr id="5" name="Picture 4" descr="dms1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07" y="1462043"/>
            <a:ext cx="3451781" cy="4595567"/>
          </a:xfrm>
          <a:prstGeom prst="rect">
            <a:avLst/>
          </a:prstGeom>
        </p:spPr>
      </p:pic>
      <p:sp>
        <p:nvSpPr>
          <p:cNvPr id="6" name="TextBox 5"/>
          <p:cNvSpPr txBox="1"/>
          <p:nvPr/>
        </p:nvSpPr>
        <p:spPr>
          <a:xfrm>
            <a:off x="5496539" y="2305119"/>
            <a:ext cx="1259401" cy="646331"/>
          </a:xfrm>
          <a:prstGeom prst="rect">
            <a:avLst/>
          </a:prstGeom>
          <a:noFill/>
        </p:spPr>
        <p:txBody>
          <a:bodyPr wrap="square" rtlCol="0">
            <a:spAutoFit/>
          </a:bodyPr>
          <a:lstStyle/>
          <a:p>
            <a:r>
              <a:rPr lang="en-US" sz="3600" dirty="0" smtClean="0"/>
              <a:t>1979</a:t>
            </a:r>
            <a:endParaRPr lang="en-US" sz="3600" dirty="0"/>
          </a:p>
        </p:txBody>
      </p:sp>
      <p:sp>
        <p:nvSpPr>
          <p:cNvPr id="7" name="TextBox 6"/>
          <p:cNvSpPr txBox="1"/>
          <p:nvPr/>
        </p:nvSpPr>
        <p:spPr>
          <a:xfrm>
            <a:off x="1237007" y="6096754"/>
            <a:ext cx="1711000" cy="369332"/>
          </a:xfrm>
          <a:prstGeom prst="rect">
            <a:avLst/>
          </a:prstGeom>
          <a:noFill/>
        </p:spPr>
        <p:txBody>
          <a:bodyPr wrap="none" rtlCol="0">
            <a:spAutoFit/>
          </a:bodyPr>
          <a:lstStyle/>
          <a:p>
            <a:r>
              <a:rPr lang="en-US" dirty="0" smtClean="0"/>
              <a:t>Nortel DMS-100</a:t>
            </a:r>
            <a:endParaRPr lang="en-US" dirty="0"/>
          </a:p>
        </p:txBody>
      </p:sp>
      <p:sp>
        <p:nvSpPr>
          <p:cNvPr id="8" name="TextBox 7"/>
          <p:cNvSpPr txBox="1"/>
          <p:nvPr/>
        </p:nvSpPr>
        <p:spPr>
          <a:xfrm>
            <a:off x="0" y="6607062"/>
            <a:ext cx="2713008" cy="261610"/>
          </a:xfrm>
          <a:prstGeom prst="rect">
            <a:avLst/>
          </a:prstGeom>
          <a:noFill/>
        </p:spPr>
        <p:txBody>
          <a:bodyPr wrap="none" rtlCol="0">
            <a:spAutoFit/>
          </a:bodyPr>
          <a:lstStyle/>
          <a:p>
            <a:r>
              <a:rPr lang="en-US" sz="1100" dirty="0"/>
              <a:t>http://</a:t>
            </a:r>
            <a:r>
              <a:rPr lang="en-US" sz="1100" dirty="0" err="1"/>
              <a:t>www.phworld.org</a:t>
            </a:r>
            <a:r>
              <a:rPr lang="en-US" sz="1100" dirty="0"/>
              <a:t>/switch/</a:t>
            </a:r>
            <a:r>
              <a:rPr lang="en-US" sz="1100" dirty="0" err="1"/>
              <a:t>ntess.htm</a:t>
            </a:r>
            <a:endParaRPr lang="en-US" sz="1100" dirty="0"/>
          </a:p>
        </p:txBody>
      </p:sp>
      <p:pic>
        <p:nvPicPr>
          <p:cNvPr id="9" name="Picture 8" descr="nt6x.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2914" y="3393650"/>
            <a:ext cx="3208054" cy="2482540"/>
          </a:xfrm>
          <a:prstGeom prst="rect">
            <a:avLst/>
          </a:prstGeom>
        </p:spPr>
      </p:pic>
      <p:sp>
        <p:nvSpPr>
          <p:cNvPr id="2" name="Footer Placeholder 1"/>
          <p:cNvSpPr>
            <a:spLocks noGrp="1"/>
          </p:cNvSpPr>
          <p:nvPr>
            <p:ph type="ftr" sz="quarter" idx="11"/>
          </p:nvPr>
        </p:nvSpPr>
        <p:spPr/>
        <p:txBody>
          <a:bodyPr/>
          <a:lstStyle/>
          <a:p>
            <a:r>
              <a:rPr lang="en-US" smtClean="0"/>
              <a:t>IETF86</a:t>
            </a:r>
            <a:endParaRPr lang="en-US"/>
          </a:p>
        </p:txBody>
      </p:sp>
      <p:sp>
        <p:nvSpPr>
          <p:cNvPr id="10" name="Slide Number Placeholder 9"/>
          <p:cNvSpPr>
            <a:spLocks noGrp="1"/>
          </p:cNvSpPr>
          <p:nvPr>
            <p:ph type="sldNum" sz="quarter" idx="12"/>
          </p:nvPr>
        </p:nvSpPr>
        <p:spPr/>
        <p:txBody>
          <a:bodyPr/>
          <a:lstStyle/>
          <a:p>
            <a:fld id="{75C3118D-CD60-C448-AB88-7EFEB60ADC5A}" type="slidenum">
              <a:rPr lang="en-US" smtClean="0"/>
              <a:t>11</a:t>
            </a:fld>
            <a:endParaRPr lang="en-US"/>
          </a:p>
        </p:txBody>
      </p:sp>
    </p:spTree>
    <p:extLst>
      <p:ext uri="{BB962C8B-B14F-4D97-AF65-F5344CB8AC3E}">
        <p14:creationId xmlns:p14="http://schemas.microsoft.com/office/powerpoint/2010/main" val="34903030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PSTN: The good &amp; the ugly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52515228"/>
              </p:ext>
            </p:extLst>
          </p:nvPr>
        </p:nvGraphicFramePr>
        <p:xfrm>
          <a:off x="457198" y="1466176"/>
          <a:ext cx="8342814" cy="5044414"/>
        </p:xfrm>
        <a:graphic>
          <a:graphicData uri="http://schemas.openxmlformats.org/drawingml/2006/table">
            <a:tbl>
              <a:tblPr firstRow="1" bandRow="1">
                <a:tableStyleId>{9DCAF9ED-07DC-4A11-8D7F-57B35C25682E}</a:tableStyleId>
              </a:tblPr>
              <a:tblGrid>
                <a:gridCol w="4124252"/>
                <a:gridCol w="4218562"/>
              </a:tblGrid>
              <a:tr h="563855">
                <a:tc>
                  <a:txBody>
                    <a:bodyPr/>
                    <a:lstStyle/>
                    <a:p>
                      <a:r>
                        <a:rPr lang="en-US" dirty="0" smtClean="0"/>
                        <a:t>The good</a:t>
                      </a:r>
                      <a:endParaRPr lang="en-US" dirty="0"/>
                    </a:p>
                  </a:txBody>
                  <a:tcPr/>
                </a:tc>
                <a:tc>
                  <a:txBody>
                    <a:bodyPr/>
                    <a:lstStyle/>
                    <a:p>
                      <a:r>
                        <a:rPr lang="en-US" dirty="0" smtClean="0"/>
                        <a:t>The ugly</a:t>
                      </a:r>
                      <a:endParaRPr lang="en-US" dirty="0"/>
                    </a:p>
                  </a:txBody>
                  <a:tcPr>
                    <a:solidFill>
                      <a:srgbClr val="FF6600"/>
                    </a:solidFill>
                  </a:tcPr>
                </a:tc>
              </a:tr>
              <a:tr h="563855">
                <a:tc>
                  <a:txBody>
                    <a:bodyPr/>
                    <a:lstStyle/>
                    <a:p>
                      <a:r>
                        <a:rPr lang="en-US" dirty="0" smtClean="0"/>
                        <a:t>Global Connectivity (across</a:t>
                      </a:r>
                      <a:r>
                        <a:rPr lang="en-US" baseline="0" dirty="0" smtClean="0"/>
                        <a:t> devices and providers)</a:t>
                      </a:r>
                      <a:endParaRPr lang="en-US" dirty="0"/>
                    </a:p>
                  </a:txBody>
                  <a:tcPr/>
                </a:tc>
                <a:tc>
                  <a:txBody>
                    <a:bodyPr/>
                    <a:lstStyle/>
                    <a:p>
                      <a:r>
                        <a:rPr lang="en-US" dirty="0" smtClean="0"/>
                        <a:t>Minimalist</a:t>
                      </a:r>
                      <a:r>
                        <a:rPr lang="en-US" baseline="0" dirty="0" smtClean="0"/>
                        <a:t> service</a:t>
                      </a:r>
                      <a:endParaRPr lang="en-US" dirty="0"/>
                    </a:p>
                  </a:txBody>
                  <a:tcPr>
                    <a:solidFill>
                      <a:srgbClr val="FF6600"/>
                    </a:solidFill>
                  </a:tcPr>
                </a:tc>
              </a:tr>
              <a:tr h="563855">
                <a:tc>
                  <a:txBody>
                    <a:bodyPr/>
                    <a:lstStyle/>
                    <a:p>
                      <a:r>
                        <a:rPr lang="en-US" dirty="0" smtClean="0"/>
                        <a:t>High</a:t>
                      </a:r>
                      <a:r>
                        <a:rPr lang="en-US" baseline="0" dirty="0" smtClean="0"/>
                        <a:t> reliability</a:t>
                      </a:r>
                    </a:p>
                    <a:p>
                      <a:r>
                        <a:rPr lang="en-US" baseline="0" dirty="0" smtClean="0"/>
                        <a:t>(engineering, power)</a:t>
                      </a:r>
                      <a:endParaRPr lang="en-US" dirty="0"/>
                    </a:p>
                  </a:txBody>
                  <a:tcPr/>
                </a:tc>
                <a:tc>
                  <a:txBody>
                    <a:bodyPr/>
                    <a:lstStyle/>
                    <a:p>
                      <a:r>
                        <a:rPr lang="en-US" dirty="0" smtClean="0"/>
                        <a:t>Limited</a:t>
                      </a:r>
                      <a:r>
                        <a:rPr lang="en-US" baseline="0" dirty="0" smtClean="0"/>
                        <a:t> quality (4 kHz)</a:t>
                      </a:r>
                      <a:endParaRPr lang="en-US" dirty="0"/>
                    </a:p>
                  </a:txBody>
                  <a:tcPr>
                    <a:solidFill>
                      <a:srgbClr val="FF6600"/>
                    </a:solidFill>
                  </a:tcPr>
                </a:tc>
              </a:tr>
              <a:tr h="614789">
                <a:tc>
                  <a:txBody>
                    <a:bodyPr/>
                    <a:lstStyle/>
                    <a:p>
                      <a:r>
                        <a:rPr lang="en-US" dirty="0" smtClean="0"/>
                        <a:t>Ease of use</a:t>
                      </a:r>
                      <a:endParaRPr lang="en-US" dirty="0"/>
                    </a:p>
                  </a:txBody>
                  <a:tcPr/>
                </a:tc>
                <a:tc>
                  <a:txBody>
                    <a:bodyPr/>
                    <a:lstStyle/>
                    <a:p>
                      <a:r>
                        <a:rPr lang="en-US" dirty="0" smtClean="0"/>
                        <a:t>Hard to control</a:t>
                      </a:r>
                      <a:r>
                        <a:rPr lang="en-US" baseline="0" dirty="0" smtClean="0"/>
                        <a:t> reachability</a:t>
                      </a:r>
                    </a:p>
                    <a:p>
                      <a:r>
                        <a:rPr lang="en-US" baseline="0" dirty="0" smtClean="0"/>
                        <a:t>(ring at 2 am)</a:t>
                      </a:r>
                      <a:endParaRPr lang="en-US" dirty="0"/>
                    </a:p>
                  </a:txBody>
                  <a:tcPr>
                    <a:solidFill>
                      <a:srgbClr val="FF6600"/>
                    </a:solidFill>
                  </a:tcPr>
                </a:tc>
              </a:tr>
              <a:tr h="343302">
                <a:tc>
                  <a:txBody>
                    <a:bodyPr/>
                    <a:lstStyle/>
                    <a:p>
                      <a:r>
                        <a:rPr lang="en-US" dirty="0" smtClean="0"/>
                        <a:t>Emergency</a:t>
                      </a:r>
                      <a:r>
                        <a:rPr lang="en-US" baseline="0" dirty="0" smtClean="0"/>
                        <a:t> usage</a:t>
                      </a:r>
                      <a:endParaRPr lang="en-US" dirty="0"/>
                    </a:p>
                  </a:txBody>
                  <a:tcPr/>
                </a:tc>
                <a:tc>
                  <a:txBody>
                    <a:bodyPr/>
                    <a:lstStyle/>
                    <a:p>
                      <a:r>
                        <a:rPr lang="en-US" baseline="0" dirty="0" smtClean="0"/>
                        <a:t>Operator trunks!</a:t>
                      </a:r>
                    </a:p>
                  </a:txBody>
                  <a:tcPr>
                    <a:solidFill>
                      <a:srgbClr val="FF6600"/>
                    </a:solidFill>
                  </a:tcPr>
                </a:tc>
              </a:tr>
              <a:tr h="563855">
                <a:tc>
                  <a:txBody>
                    <a:bodyPr/>
                    <a:lstStyle/>
                    <a:p>
                      <a:r>
                        <a:rPr lang="en-US" dirty="0" smtClean="0"/>
                        <a:t>Universal</a:t>
                      </a:r>
                      <a:r>
                        <a:rPr lang="en-US" baseline="0" dirty="0" smtClean="0"/>
                        <a:t> access</a:t>
                      </a:r>
                      <a:br>
                        <a:rPr lang="en-US" baseline="0" dirty="0" smtClean="0"/>
                      </a:br>
                      <a:r>
                        <a:rPr lang="en-US" baseline="0" dirty="0" smtClean="0"/>
                        <a:t>(HAC, TTY, VRS)</a:t>
                      </a:r>
                      <a:endParaRPr lang="en-US" dirty="0"/>
                    </a:p>
                  </a:txBody>
                  <a:tcPr/>
                </a:tc>
                <a:tc>
                  <a:txBody>
                    <a:bodyPr/>
                    <a:lstStyle/>
                    <a:p>
                      <a:r>
                        <a:rPr lang="en-US" dirty="0" smtClean="0"/>
                        <a:t>No</a:t>
                      </a:r>
                      <a:r>
                        <a:rPr lang="en-US" baseline="0" dirty="0" smtClean="0"/>
                        <a:t> universal text &amp; video</a:t>
                      </a:r>
                      <a:endParaRPr lang="en-US" dirty="0"/>
                    </a:p>
                  </a:txBody>
                  <a:tcPr>
                    <a:solidFill>
                      <a:srgbClr val="FF6600"/>
                    </a:solidFill>
                  </a:tcPr>
                </a:tc>
              </a:tr>
              <a:tr h="563855">
                <a:tc>
                  <a:txBody>
                    <a:bodyPr/>
                    <a:lstStyle/>
                    <a:p>
                      <a:r>
                        <a:rPr lang="en-US" dirty="0" smtClean="0"/>
                        <a:t>Mostly</a:t>
                      </a:r>
                      <a:r>
                        <a:rPr lang="en-US" baseline="0" dirty="0" smtClean="0"/>
                        <a:t> private</a:t>
                      </a:r>
                    </a:p>
                    <a:p>
                      <a:r>
                        <a:rPr lang="en-US" baseline="0" dirty="0" smtClean="0"/>
                        <a:t>(protected content &amp; CPNI)</a:t>
                      </a:r>
                      <a:endParaRPr lang="en-US" dirty="0"/>
                    </a:p>
                  </a:txBody>
                  <a:tcPr/>
                </a:tc>
                <a:tc>
                  <a:txBody>
                    <a:bodyPr/>
                    <a:lstStyle/>
                    <a:p>
                      <a:r>
                        <a:rPr lang="en-US" dirty="0" smtClean="0"/>
                        <a:t>Limited authentication</a:t>
                      </a:r>
                      <a:endParaRPr lang="en-US" baseline="0" dirty="0" smtClean="0"/>
                    </a:p>
                    <a:p>
                      <a:r>
                        <a:rPr lang="en-US" baseline="0" dirty="0" smtClean="0"/>
                        <a:t>Security more legal than technical</a:t>
                      </a:r>
                    </a:p>
                    <a:p>
                      <a:r>
                        <a:rPr lang="en-US" baseline="0" dirty="0" smtClean="0"/>
                        <a:t>(“trust us, we’re a carrier”)</a:t>
                      </a:r>
                      <a:endParaRPr lang="en-US" dirty="0"/>
                    </a:p>
                  </a:txBody>
                  <a:tcPr>
                    <a:solidFill>
                      <a:srgbClr val="FF6600"/>
                    </a:solidFill>
                  </a:tcPr>
                </a:tc>
              </a:tr>
              <a:tr h="563855">
                <a:tc>
                  <a:txBody>
                    <a:bodyPr/>
                    <a:lstStyle/>
                    <a:p>
                      <a:r>
                        <a:rPr lang="en-US" dirty="0" smtClean="0"/>
                        <a:t>Relatively cheap</a:t>
                      </a:r>
                    </a:p>
                    <a:p>
                      <a:r>
                        <a:rPr lang="en-US" dirty="0" smtClean="0"/>
                        <a:t>(c/minute)</a:t>
                      </a:r>
                      <a:endParaRPr lang="en-US" dirty="0"/>
                    </a:p>
                  </a:txBody>
                  <a:tcPr/>
                </a:tc>
                <a:tc>
                  <a:txBody>
                    <a:bodyPr/>
                    <a:lstStyle/>
                    <a:p>
                      <a:r>
                        <a:rPr lang="en-US" dirty="0" smtClean="0"/>
                        <a:t>Relatively</a:t>
                      </a:r>
                      <a:r>
                        <a:rPr lang="en-US" baseline="0" dirty="0" smtClean="0"/>
                        <a:t> expensive</a:t>
                      </a:r>
                    </a:p>
                    <a:p>
                      <a:r>
                        <a:rPr lang="en-US" baseline="0" dirty="0" smtClean="0"/>
                        <a:t>($/MB)</a:t>
                      </a:r>
                      <a:endParaRPr lang="en-US" dirty="0"/>
                    </a:p>
                  </a:txBody>
                  <a:tcPr>
                    <a:solidFill>
                      <a:srgbClr val="FF6600"/>
                    </a:solidFill>
                  </a:tcPr>
                </a:tc>
              </a:tr>
            </a:tbl>
          </a:graphicData>
        </a:graphic>
      </p:graphicFrame>
      <p:sp>
        <p:nvSpPr>
          <p:cNvPr id="2" name="Footer Placeholder 1"/>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12</a:t>
            </a:fld>
            <a:endParaRPr lang="en-US"/>
          </a:p>
        </p:txBody>
      </p:sp>
    </p:spTree>
    <p:extLst>
      <p:ext uri="{BB962C8B-B14F-4D97-AF65-F5344CB8AC3E}">
        <p14:creationId xmlns:p14="http://schemas.microsoft.com/office/powerpoint/2010/main" val="28085318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dirty="0" smtClean="0"/>
              <a:t>What are some of the  “keeper” attributes?</a:t>
            </a:r>
            <a:endParaRPr lang="en-US" sz="3200" dirty="0"/>
          </a:p>
        </p:txBody>
      </p:sp>
      <p:sp>
        <p:nvSpPr>
          <p:cNvPr id="2" name="Content Placeholder 1"/>
          <p:cNvSpPr>
            <a:spLocks noGrp="1"/>
          </p:cNvSpPr>
          <p:nvPr>
            <p:ph sz="quarter" idx="4294967295"/>
          </p:nvPr>
        </p:nvSpPr>
        <p:spPr>
          <a:xfrm>
            <a:off x="609600" y="1589567"/>
            <a:ext cx="3886200" cy="4572000"/>
          </a:xfrm>
          <a:prstGeom prst="rect">
            <a:avLst/>
          </a:prstGeom>
        </p:spPr>
        <p:txBody>
          <a:bodyPr>
            <a:normAutofit fontScale="85000" lnSpcReduction="20000"/>
          </a:bodyPr>
          <a:lstStyle/>
          <a:p>
            <a:r>
              <a:rPr lang="en-US" dirty="0" smtClean="0">
                <a:solidFill>
                  <a:srgbClr val="FF0000"/>
                </a:solidFill>
              </a:rPr>
              <a:t>Universality</a:t>
            </a:r>
          </a:p>
          <a:p>
            <a:pPr lvl="1"/>
            <a:r>
              <a:rPr lang="en-US" i="1" dirty="0" smtClean="0"/>
              <a:t>reachability</a:t>
            </a:r>
            <a:r>
              <a:rPr lang="en-US" dirty="0" smtClean="0"/>
              <a:t> </a:t>
            </a:r>
            <a:r>
              <a:rPr lang="en-US" dirty="0" smtClean="0">
                <a:sym typeface="Wingdings"/>
              </a:rPr>
              <a:t> global numbering &amp; interconnection</a:t>
            </a:r>
            <a:endParaRPr lang="en-US" dirty="0" smtClean="0"/>
          </a:p>
          <a:p>
            <a:pPr lvl="1"/>
            <a:r>
              <a:rPr lang="en-US" i="1" dirty="0" smtClean="0"/>
              <a:t>media</a:t>
            </a:r>
            <a:r>
              <a:rPr lang="en-US" dirty="0" smtClean="0"/>
              <a:t> </a:t>
            </a:r>
            <a:r>
              <a:rPr lang="en-US" dirty="0" smtClean="0">
                <a:sym typeface="Wingdings"/>
              </a:rPr>
              <a:t> HD audio, video, text</a:t>
            </a:r>
          </a:p>
          <a:p>
            <a:pPr lvl="1"/>
            <a:r>
              <a:rPr lang="en-US" i="1" dirty="0" smtClean="0">
                <a:sym typeface="Wingdings"/>
              </a:rPr>
              <a:t>availability</a:t>
            </a:r>
            <a:r>
              <a:rPr lang="en-US" dirty="0" smtClean="0">
                <a:sym typeface="Wingdings"/>
              </a:rPr>
              <a:t>  universal service regardless of</a:t>
            </a:r>
          </a:p>
          <a:p>
            <a:pPr lvl="2"/>
            <a:r>
              <a:rPr lang="en-US" dirty="0" smtClean="0">
                <a:sym typeface="Wingdings"/>
              </a:rPr>
              <a:t>geography</a:t>
            </a:r>
          </a:p>
          <a:p>
            <a:pPr lvl="2"/>
            <a:r>
              <a:rPr lang="en-US" dirty="0" smtClean="0">
                <a:sym typeface="Wingdings"/>
              </a:rPr>
              <a:t>income</a:t>
            </a:r>
          </a:p>
          <a:p>
            <a:pPr lvl="2"/>
            <a:r>
              <a:rPr lang="en-US" dirty="0" smtClean="0">
                <a:sym typeface="Wingdings"/>
              </a:rPr>
              <a:t>disability</a:t>
            </a:r>
          </a:p>
          <a:p>
            <a:pPr lvl="1"/>
            <a:r>
              <a:rPr lang="en-US" i="1" dirty="0" smtClean="0">
                <a:sym typeface="Wingdings"/>
              </a:rPr>
              <a:t>affordability</a:t>
            </a:r>
            <a:r>
              <a:rPr lang="en-US" dirty="0" smtClean="0">
                <a:sym typeface="Wingdings"/>
              </a:rPr>
              <a:t>  service competition + affordable standalone broadband</a:t>
            </a:r>
            <a:endParaRPr lang="en-US" dirty="0" smtClean="0"/>
          </a:p>
        </p:txBody>
      </p:sp>
      <p:sp>
        <p:nvSpPr>
          <p:cNvPr id="5" name="Content Placeholder 4"/>
          <p:cNvSpPr>
            <a:spLocks noGrp="1"/>
          </p:cNvSpPr>
          <p:nvPr>
            <p:ph sz="quarter" idx="4294967295"/>
          </p:nvPr>
        </p:nvSpPr>
        <p:spPr>
          <a:xfrm>
            <a:off x="4844901" y="1589567"/>
            <a:ext cx="3886200" cy="4572000"/>
          </a:xfrm>
          <a:prstGeom prst="rect">
            <a:avLst/>
          </a:prstGeom>
        </p:spPr>
        <p:txBody>
          <a:bodyPr>
            <a:normAutofit fontScale="77500" lnSpcReduction="20000"/>
          </a:bodyPr>
          <a:lstStyle/>
          <a:p>
            <a:r>
              <a:rPr lang="en-US" dirty="0">
                <a:solidFill>
                  <a:srgbClr val="FF0000"/>
                </a:solidFill>
              </a:rPr>
              <a:t>Public safety</a:t>
            </a:r>
          </a:p>
          <a:p>
            <a:pPr lvl="1"/>
            <a:r>
              <a:rPr lang="en-US" dirty="0"/>
              <a:t>citizen-to-authority: emergency services (911)</a:t>
            </a:r>
          </a:p>
          <a:p>
            <a:pPr lvl="1"/>
            <a:r>
              <a:rPr lang="en-US" dirty="0"/>
              <a:t>authority-to-citizen: alerting</a:t>
            </a:r>
          </a:p>
          <a:p>
            <a:pPr lvl="1"/>
            <a:r>
              <a:rPr lang="en-US" dirty="0"/>
              <a:t>law enforcement</a:t>
            </a:r>
          </a:p>
          <a:p>
            <a:pPr lvl="1"/>
            <a:r>
              <a:rPr lang="en-US" dirty="0"/>
              <a:t>survivable (facilities redundancy, power outages)</a:t>
            </a:r>
          </a:p>
          <a:p>
            <a:r>
              <a:rPr lang="en-US" dirty="0">
                <a:solidFill>
                  <a:srgbClr val="FF0000"/>
                </a:solidFill>
              </a:rPr>
              <a:t>Quality</a:t>
            </a:r>
          </a:p>
          <a:p>
            <a:pPr lvl="1"/>
            <a:r>
              <a:rPr lang="en-US" dirty="0"/>
              <a:t>media (voice + …) quality</a:t>
            </a:r>
          </a:p>
          <a:p>
            <a:pPr lvl="1"/>
            <a:r>
              <a:rPr lang="en-US" dirty="0"/>
              <a:t>assured identity: telephone numbers</a:t>
            </a:r>
          </a:p>
          <a:p>
            <a:pPr lvl="1"/>
            <a:r>
              <a:rPr lang="en-US" dirty="0"/>
              <a:t>assured privacy (CPNI)</a:t>
            </a:r>
          </a:p>
          <a:p>
            <a:pPr lvl="1"/>
            <a:r>
              <a:rPr lang="en-US" dirty="0"/>
              <a:t>accountable reliability</a:t>
            </a:r>
          </a:p>
          <a:p>
            <a:endParaRPr lang="en-US" dirty="0"/>
          </a:p>
        </p:txBody>
      </p:sp>
      <p:sp>
        <p:nvSpPr>
          <p:cNvPr id="3" name="Slide Number Placeholder 2"/>
          <p:cNvSpPr>
            <a:spLocks noGrp="1"/>
          </p:cNvSpPr>
          <p:nvPr>
            <p:ph type="sldNum" sz="quarter" idx="4294967295"/>
          </p:nvPr>
        </p:nvSpPr>
        <p:spPr>
          <a:xfrm>
            <a:off x="0" y="1272222"/>
            <a:ext cx="533400" cy="244476"/>
          </a:xfrm>
          <a:prstGeom prst="rect">
            <a:avLst/>
          </a:prstGeom>
        </p:spPr>
        <p:txBody>
          <a:bodyPr>
            <a:normAutofit/>
          </a:bodyPr>
          <a:lstStyle/>
          <a:p>
            <a:fld id="{75C3118D-CD60-C448-AB88-7EFEB60ADC5A}" type="slidenum">
              <a:rPr lang="en-US" smtClean="0"/>
              <a:t>13</a:t>
            </a:fld>
            <a:endParaRPr lang="en-US"/>
          </a:p>
        </p:txBody>
      </p:sp>
      <p:sp>
        <p:nvSpPr>
          <p:cNvPr id="6" name="TextBox 5"/>
          <p:cNvSpPr txBox="1"/>
          <p:nvPr/>
        </p:nvSpPr>
        <p:spPr>
          <a:xfrm>
            <a:off x="5274235" y="5886824"/>
            <a:ext cx="2700379"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initial list – not exhaustive</a:t>
            </a:r>
            <a:endParaRPr lang="en-US" dirty="0"/>
          </a:p>
        </p:txBody>
      </p:sp>
    </p:spTree>
    <p:extLst>
      <p:ext uri="{BB962C8B-B14F-4D97-AF65-F5344CB8AC3E}">
        <p14:creationId xmlns:p14="http://schemas.microsoft.com/office/powerpoint/2010/main" val="230981038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4140679"/>
            <a:ext cx="8229599" cy="1985484"/>
          </a:xfrm>
        </p:spPr>
        <p:txBody>
          <a:bodyPr/>
          <a:lstStyle/>
          <a:p>
            <a:r>
              <a:rPr lang="en-US" dirty="0" smtClean="0"/>
              <a:t>Eligible Telecommunications Carriers</a:t>
            </a:r>
          </a:p>
          <a:p>
            <a:r>
              <a:rPr lang="en-US" dirty="0" smtClean="0"/>
              <a:t>Carrier of Last Resort (COLR)</a:t>
            </a:r>
          </a:p>
          <a:p>
            <a:r>
              <a:rPr lang="en-US" i="1" dirty="0" smtClean="0"/>
              <a:t>Universal Service Fund</a:t>
            </a:r>
            <a:endParaRPr lang="en-US" i="1" dirty="0"/>
          </a:p>
        </p:txBody>
      </p:sp>
      <p:sp>
        <p:nvSpPr>
          <p:cNvPr id="6" name="Title 5"/>
          <p:cNvSpPr>
            <a:spLocks noGrp="1"/>
          </p:cNvSpPr>
          <p:nvPr>
            <p:ph type="title"/>
          </p:nvPr>
        </p:nvSpPr>
        <p:spPr/>
        <p:txBody>
          <a:bodyPr/>
          <a:lstStyle/>
          <a:p>
            <a:r>
              <a:rPr lang="en-US" dirty="0" smtClean="0"/>
              <a:t>Universal service</a:t>
            </a:r>
            <a:endParaRPr lang="en-US" dirty="0"/>
          </a:p>
        </p:txBody>
      </p:sp>
      <p:sp>
        <p:nvSpPr>
          <p:cNvPr id="8" name="Folded Corner 7"/>
          <p:cNvSpPr/>
          <p:nvPr/>
        </p:nvSpPr>
        <p:spPr>
          <a:xfrm>
            <a:off x="2412073" y="1547419"/>
            <a:ext cx="6499791" cy="2507886"/>
          </a:xfrm>
          <a:prstGeom prst="foldedCorner">
            <a:avLst/>
          </a:prstGeom>
        </p:spPr>
        <p:style>
          <a:lnRef idx="3">
            <a:schemeClr val="lt1"/>
          </a:lnRef>
          <a:fillRef idx="1">
            <a:schemeClr val="accent2"/>
          </a:fillRef>
          <a:effectRef idx="1">
            <a:schemeClr val="accent2"/>
          </a:effectRef>
          <a:fontRef idx="minor">
            <a:schemeClr val="lt1"/>
          </a:fontRef>
        </p:style>
        <p:txBody>
          <a:bodyPr rtlCol="0" anchor="ctr"/>
          <a:lstStyle/>
          <a:p>
            <a:r>
              <a:rPr lang="en-US" sz="1600" dirty="0"/>
              <a:t>For the purpose of regulating interstate and foreign commerce in communication by wire and radio so as to make available, so far as possible, to </a:t>
            </a:r>
            <a:r>
              <a:rPr lang="en-US" sz="1600" dirty="0">
                <a:solidFill>
                  <a:srgbClr val="FF0000"/>
                </a:solidFill>
              </a:rPr>
              <a:t>all the people of the United States</a:t>
            </a:r>
            <a:r>
              <a:rPr lang="en-US" sz="1600" dirty="0"/>
              <a:t>, without discrimination on the basis of race, color, religion, national origin, or sex, a rapid, efficient, </a:t>
            </a:r>
            <a:r>
              <a:rPr lang="en-US" sz="1600" dirty="0">
                <a:solidFill>
                  <a:srgbClr val="FF0000"/>
                </a:solidFill>
              </a:rPr>
              <a:t>Nation-wide, and world-wide wire and radio communication service </a:t>
            </a:r>
            <a:r>
              <a:rPr lang="en-US" sz="1600" dirty="0"/>
              <a:t>with adequate facilities at reasonable charges, for the purpose of the national defense, for the purpose of promoting safety of life and property through the use of wire and radio communications, </a:t>
            </a:r>
            <a:r>
              <a:rPr lang="en-US" sz="1600" dirty="0" smtClean="0"/>
              <a:t>… (47 USC </a:t>
            </a:r>
            <a:r>
              <a:rPr lang="en-US" sz="1600" dirty="0"/>
              <a:t>§</a:t>
            </a:r>
            <a:r>
              <a:rPr lang="en-US" sz="1600" dirty="0" smtClean="0"/>
              <a:t> 151, 1934)</a:t>
            </a:r>
            <a:endParaRPr lang="en-US" sz="1600" dirty="0"/>
          </a:p>
        </p:txBody>
      </p:sp>
      <p:sp>
        <p:nvSpPr>
          <p:cNvPr id="12" name="Oval Callout 11"/>
          <p:cNvSpPr/>
          <p:nvPr/>
        </p:nvSpPr>
        <p:spPr>
          <a:xfrm>
            <a:off x="85382" y="1440700"/>
            <a:ext cx="2059869" cy="1077858"/>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One Policy, One System, Universal Service</a:t>
            </a:r>
          </a:p>
        </p:txBody>
      </p:sp>
      <p:pic>
        <p:nvPicPr>
          <p:cNvPr id="13" name="Picture 12"/>
          <p:cNvPicPr>
            <a:picLocks noChangeAspect="1"/>
          </p:cNvPicPr>
          <p:nvPr/>
        </p:nvPicPr>
        <p:blipFill>
          <a:blip r:embed="rId2"/>
          <a:stretch>
            <a:fillRect/>
          </a:stretch>
        </p:blipFill>
        <p:spPr>
          <a:xfrm>
            <a:off x="282646" y="2604653"/>
            <a:ext cx="1100735" cy="1536026"/>
          </a:xfrm>
          <a:prstGeom prst="rect">
            <a:avLst/>
          </a:prstGeom>
        </p:spPr>
      </p:pic>
      <p:sp>
        <p:nvSpPr>
          <p:cNvPr id="14" name="TextBox 13"/>
          <p:cNvSpPr txBox="1"/>
          <p:nvPr/>
        </p:nvSpPr>
        <p:spPr>
          <a:xfrm>
            <a:off x="1354425" y="2477512"/>
            <a:ext cx="659155" cy="523220"/>
          </a:xfrm>
          <a:prstGeom prst="rect">
            <a:avLst/>
          </a:prstGeom>
          <a:noFill/>
        </p:spPr>
        <p:txBody>
          <a:bodyPr wrap="none" rtlCol="0">
            <a:spAutoFit/>
          </a:bodyPr>
          <a:lstStyle/>
          <a:p>
            <a:r>
              <a:rPr lang="en-US" sz="1400" dirty="0" smtClean="0"/>
              <a:t>T. Vail</a:t>
            </a:r>
          </a:p>
          <a:p>
            <a:r>
              <a:rPr lang="en-US" sz="1400" dirty="0" smtClean="0"/>
              <a:t>(1907)</a:t>
            </a:r>
          </a:p>
        </p:txBody>
      </p:sp>
      <p:sp>
        <p:nvSpPr>
          <p:cNvPr id="2" name="Footer Placeholder 1"/>
          <p:cNvSpPr>
            <a:spLocks noGrp="1"/>
          </p:cNvSpPr>
          <p:nvPr>
            <p:ph type="ftr" sz="quarter" idx="11"/>
          </p:nvPr>
        </p:nvSpPr>
        <p:spPr/>
        <p:txBody>
          <a:bodyPr/>
          <a:lstStyle/>
          <a:p>
            <a:r>
              <a:rPr lang="en-US" smtClean="0"/>
              <a:t>IETF86</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14</a:t>
            </a:fld>
            <a:endParaRPr lang="en-US"/>
          </a:p>
        </p:txBody>
      </p:sp>
    </p:spTree>
    <p:extLst>
      <p:ext uri="{BB962C8B-B14F-4D97-AF65-F5344CB8AC3E}">
        <p14:creationId xmlns:p14="http://schemas.microsoft.com/office/powerpoint/2010/main" val="282219601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Disappearance of the old constraints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IETF86</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15</a:t>
            </a:fld>
            <a:endParaRPr lang="en-US"/>
          </a:p>
        </p:txBody>
      </p:sp>
    </p:spTree>
    <p:extLst>
      <p:ext uri="{BB962C8B-B14F-4D97-AF65-F5344CB8AC3E}">
        <p14:creationId xmlns:p14="http://schemas.microsoft.com/office/powerpoint/2010/main" val="1665555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number is part of the problem</a:t>
            </a:r>
            <a:endParaRPr lang="en-US" dirty="0"/>
          </a:p>
        </p:txBody>
      </p:sp>
      <p:sp>
        <p:nvSpPr>
          <p:cNvPr id="5" name="Content Placeholder 3"/>
          <p:cNvSpPr>
            <a:spLocks noGrp="1"/>
          </p:cNvSpPr>
          <p:nvPr>
            <p:ph idx="1"/>
          </p:nvPr>
        </p:nvSpPr>
        <p:spPr/>
        <p:txBody>
          <a:bodyPr>
            <a:normAutofit/>
          </a:bodyPr>
          <a:lstStyle/>
          <a:p>
            <a:r>
              <a:rPr lang="en-US" dirty="0" smtClean="0"/>
              <a:t>Geographically assigned (“area codes”)</a:t>
            </a:r>
          </a:p>
          <a:p>
            <a:pPr lvl="1"/>
            <a:r>
              <a:rPr lang="en-US" dirty="0" smtClean="0"/>
              <a:t>except for VoIP and cellular (US)</a:t>
            </a:r>
          </a:p>
          <a:p>
            <a:r>
              <a:rPr lang="en-US" dirty="0" smtClean="0"/>
              <a:t>Separate numbering for SMS, voice, wireless, …</a:t>
            </a:r>
          </a:p>
          <a:p>
            <a:r>
              <a:rPr lang="en-US" dirty="0" smtClean="0"/>
              <a:t>Only traditional carriers can obtain numbers</a:t>
            </a:r>
          </a:p>
          <a:p>
            <a:r>
              <a:rPr lang="en-US" dirty="0" smtClean="0"/>
              <a:t>Complex local number portability</a:t>
            </a:r>
          </a:p>
          <a:p>
            <a:pPr lvl="1"/>
            <a:r>
              <a:rPr lang="en-US" dirty="0" smtClean="0"/>
              <a:t>limited wireless </a:t>
            </a:r>
            <a:r>
              <a:rPr lang="en-US" dirty="0" smtClean="0">
                <a:sym typeface="Wingdings"/>
              </a:rPr>
              <a:t> </a:t>
            </a:r>
            <a:r>
              <a:rPr lang="en-US" dirty="0" err="1" smtClean="0">
                <a:sym typeface="Wingdings"/>
              </a:rPr>
              <a:t>wireline</a:t>
            </a:r>
            <a:r>
              <a:rPr lang="en-US" dirty="0" smtClean="0">
                <a:sym typeface="Wingdings"/>
              </a:rPr>
              <a:t> porting (“wire centers”)’</a:t>
            </a:r>
          </a:p>
          <a:p>
            <a:r>
              <a:rPr lang="en-US" dirty="0" smtClean="0">
                <a:sym typeface="Wingdings"/>
              </a:rPr>
              <a:t>Service tied to number  makes 3</a:t>
            </a:r>
            <a:r>
              <a:rPr lang="en-US" baseline="30000" dirty="0" smtClean="0">
                <a:sym typeface="Wingdings"/>
              </a:rPr>
              <a:t>rd</a:t>
            </a:r>
            <a:r>
              <a:rPr lang="en-US" dirty="0" smtClean="0">
                <a:sym typeface="Wingdings"/>
              </a:rPr>
              <a:t> party services difficult</a:t>
            </a:r>
          </a:p>
        </p:txBody>
      </p:sp>
      <p:sp>
        <p:nvSpPr>
          <p:cNvPr id="4" name="Footer Placeholder 3"/>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16</a:t>
            </a:fld>
            <a:endParaRPr lang="en-US"/>
          </a:p>
        </p:txBody>
      </p:sp>
    </p:spTree>
    <p:extLst>
      <p:ext uri="{BB962C8B-B14F-4D97-AF65-F5344CB8AC3E}">
        <p14:creationId xmlns:p14="http://schemas.microsoft.com/office/powerpoint/2010/main" val="32269509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just a number</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03016763"/>
              </p:ext>
            </p:extLst>
          </p:nvPr>
        </p:nvGraphicFramePr>
        <p:xfrm>
          <a:off x="605692" y="1397000"/>
          <a:ext cx="8081107" cy="4759959"/>
        </p:xfrm>
        <a:graphic>
          <a:graphicData uri="http://schemas.openxmlformats.org/drawingml/2006/table">
            <a:tbl>
              <a:tblPr firstRow="1" bandRow="1">
                <a:tableStyleId>{85BE263C-DBD7-4A20-BB59-AAB30ACAA65A}</a:tableStyleId>
              </a:tblPr>
              <a:tblGrid>
                <a:gridCol w="1579067"/>
                <a:gridCol w="2074626"/>
                <a:gridCol w="4427414"/>
              </a:tblGrid>
              <a:tr h="370840">
                <a:tc>
                  <a:txBody>
                    <a:bodyPr/>
                    <a:lstStyle/>
                    <a:p>
                      <a:r>
                        <a:rPr lang="en-US" dirty="0" smtClean="0"/>
                        <a:t>Number</a:t>
                      </a:r>
                      <a:endParaRPr lang="en-US" dirty="0"/>
                    </a:p>
                  </a:txBody>
                  <a:tcPr/>
                </a:tc>
                <a:tc>
                  <a:txBody>
                    <a:bodyPr/>
                    <a:lstStyle/>
                    <a:p>
                      <a:r>
                        <a:rPr lang="en-US" dirty="0" smtClean="0"/>
                        <a:t>Type</a:t>
                      </a:r>
                      <a:endParaRPr lang="en-US" dirty="0"/>
                    </a:p>
                  </a:txBody>
                  <a:tcPr/>
                </a:tc>
                <a:tc>
                  <a:txBody>
                    <a:bodyPr/>
                    <a:lstStyle/>
                    <a:p>
                      <a:r>
                        <a:rPr lang="en-US" dirty="0" smtClean="0"/>
                        <a:t>Problem</a:t>
                      </a:r>
                      <a:endParaRPr lang="en-US" dirty="0"/>
                    </a:p>
                  </a:txBody>
                  <a:tcPr/>
                </a:tc>
              </a:tr>
              <a:tr h="370840">
                <a:tc>
                  <a:txBody>
                    <a:bodyPr/>
                    <a:lstStyle/>
                    <a:p>
                      <a:r>
                        <a:rPr lang="en-US" dirty="0" smtClean="0"/>
                        <a:t>201</a:t>
                      </a:r>
                      <a:r>
                        <a:rPr lang="en-US" baseline="0" dirty="0" smtClean="0"/>
                        <a:t> 555 1212</a:t>
                      </a:r>
                      <a:endParaRPr lang="en-US" dirty="0"/>
                    </a:p>
                  </a:txBody>
                  <a:tcPr/>
                </a:tc>
                <a:tc>
                  <a:txBody>
                    <a:bodyPr/>
                    <a:lstStyle/>
                    <a:p>
                      <a:r>
                        <a:rPr lang="en-US" dirty="0" smtClean="0"/>
                        <a:t>E.164</a:t>
                      </a:r>
                      <a:endParaRPr lang="en-US" dirty="0"/>
                    </a:p>
                  </a:txBody>
                  <a:tcPr/>
                </a:tc>
                <a:tc>
                  <a:txBody>
                    <a:bodyPr/>
                    <a:lstStyle/>
                    <a:p>
                      <a:r>
                        <a:rPr lang="en-US" dirty="0" smtClean="0"/>
                        <a:t>same-geographic</a:t>
                      </a:r>
                      <a:br>
                        <a:rPr lang="en-US" dirty="0" smtClean="0"/>
                      </a:br>
                      <a:r>
                        <a:rPr lang="en-US" dirty="0" smtClean="0"/>
                        <a:t>different dial plans</a:t>
                      </a:r>
                      <a:r>
                        <a:rPr lang="en-US" baseline="0" dirty="0" smtClean="0"/>
                        <a:t> (1/no 1, area code or not)</a:t>
                      </a:r>
                    </a:p>
                    <a:p>
                      <a:r>
                        <a:rPr lang="en-US" baseline="0" dirty="0" smtClean="0"/>
                        <a:t>text may or may not work</a:t>
                      </a:r>
                      <a:endParaRPr lang="en-US" dirty="0"/>
                    </a:p>
                  </a:txBody>
                  <a:tcPr/>
                </a:tc>
              </a:tr>
              <a:tr h="370840">
                <a:tc>
                  <a:txBody>
                    <a:bodyPr/>
                    <a:lstStyle/>
                    <a:p>
                      <a:r>
                        <a:rPr lang="en-US" dirty="0" smtClean="0"/>
                        <a:t>#250, #77, *677</a:t>
                      </a:r>
                      <a:endParaRPr lang="en-US" dirty="0"/>
                    </a:p>
                  </a:txBody>
                  <a:tcPr/>
                </a:tc>
                <a:tc>
                  <a:txBody>
                    <a:bodyPr/>
                    <a:lstStyle/>
                    <a:p>
                      <a:r>
                        <a:rPr lang="en-US" dirty="0" smtClean="0"/>
                        <a:t>voice short code</a:t>
                      </a:r>
                      <a:endParaRPr lang="en-US" dirty="0"/>
                    </a:p>
                  </a:txBody>
                  <a:tcPr/>
                </a:tc>
                <a:tc>
                  <a:txBody>
                    <a:bodyPr/>
                    <a:lstStyle/>
                    <a:p>
                      <a:r>
                        <a:rPr lang="en-US" dirty="0" smtClean="0"/>
                        <a:t>mobil</a:t>
                      </a:r>
                      <a:r>
                        <a:rPr lang="en-US" baseline="0" dirty="0" smtClean="0"/>
                        <a:t>e only, but not all</a:t>
                      </a:r>
                    </a:p>
                    <a:p>
                      <a:r>
                        <a:rPr lang="en-US" baseline="0" dirty="0" smtClean="0"/>
                        <a:t>no SMS</a:t>
                      </a:r>
                      <a:endParaRPr lang="en-US" dirty="0"/>
                    </a:p>
                  </a:txBody>
                  <a:tcPr/>
                </a:tc>
              </a:tr>
              <a:tr h="370840">
                <a:tc>
                  <a:txBody>
                    <a:bodyPr/>
                    <a:lstStyle/>
                    <a:p>
                      <a:r>
                        <a:rPr lang="en-US" dirty="0" smtClean="0"/>
                        <a:t>12345</a:t>
                      </a:r>
                      <a:endParaRPr lang="en-US" dirty="0"/>
                    </a:p>
                  </a:txBody>
                  <a:tcPr/>
                </a:tc>
                <a:tc>
                  <a:txBody>
                    <a:bodyPr/>
                    <a:lstStyle/>
                    <a:p>
                      <a:r>
                        <a:rPr lang="en-US" dirty="0" smtClean="0"/>
                        <a:t>SMS short code</a:t>
                      </a:r>
                      <a:endParaRPr lang="en-US" dirty="0"/>
                    </a:p>
                  </a:txBody>
                  <a:tcPr/>
                </a:tc>
                <a:tc>
                  <a:txBody>
                    <a:bodyPr/>
                    <a:lstStyle/>
                    <a:p>
                      <a:r>
                        <a:rPr lang="en-US" dirty="0" smtClean="0"/>
                        <a:t>SMS</a:t>
                      </a:r>
                      <a:r>
                        <a:rPr lang="en-US" baseline="0" dirty="0" smtClean="0"/>
                        <a:t> only</a:t>
                      </a:r>
                    </a:p>
                    <a:p>
                      <a:r>
                        <a:rPr lang="en-US" baseline="0" dirty="0" smtClean="0"/>
                        <a:t>country unclear</a:t>
                      </a:r>
                      <a:endParaRPr lang="en-US" dirty="0"/>
                    </a:p>
                  </a:txBody>
                  <a:tcPr/>
                </a:tc>
              </a:tr>
              <a:tr h="370840">
                <a:tc>
                  <a:txBody>
                    <a:bodyPr/>
                    <a:lstStyle/>
                    <a:p>
                      <a:r>
                        <a:rPr lang="en-US" dirty="0" smtClean="0"/>
                        <a:t>211, 311, 411,</a:t>
                      </a:r>
                      <a:r>
                        <a:rPr lang="en-US" baseline="0" dirty="0" smtClean="0"/>
                        <a:t> 911</a:t>
                      </a:r>
                      <a:endParaRPr lang="en-US" dirty="0"/>
                    </a:p>
                  </a:txBody>
                  <a:tcPr/>
                </a:tc>
                <a:tc>
                  <a:txBody>
                    <a:bodyPr/>
                    <a:lstStyle/>
                    <a:p>
                      <a:r>
                        <a:rPr lang="en-US" dirty="0" smtClean="0"/>
                        <a:t>N11</a:t>
                      </a:r>
                      <a:r>
                        <a:rPr lang="en-US" baseline="0" dirty="0" smtClean="0"/>
                        <a:t> codes</a:t>
                      </a:r>
                      <a:endParaRPr lang="en-US" dirty="0"/>
                    </a:p>
                  </a:txBody>
                  <a:tcPr/>
                </a:tc>
                <a:tc>
                  <a:txBody>
                    <a:bodyPr/>
                    <a:lstStyle/>
                    <a:p>
                      <a:r>
                        <a:rPr lang="en-US" dirty="0" smtClean="0"/>
                        <a:t>Distinct call routing</a:t>
                      </a:r>
                      <a:r>
                        <a:rPr lang="en-US" baseline="0" dirty="0" smtClean="0"/>
                        <a:t> mechanism</a:t>
                      </a:r>
                    </a:p>
                    <a:p>
                      <a:r>
                        <a:rPr lang="en-US" baseline="0" dirty="0" smtClean="0"/>
                        <a:t>Mostly voice-only</a:t>
                      </a:r>
                    </a:p>
                    <a:p>
                      <a:r>
                        <a:rPr lang="en-US" baseline="0" dirty="0" smtClean="0"/>
                        <a:t>May not work for VoIP or VRS</a:t>
                      </a:r>
                      <a:endParaRPr lang="en-US" dirty="0"/>
                    </a:p>
                  </a:txBody>
                  <a:tcPr/>
                </a:tc>
              </a:tr>
              <a:tr h="370840">
                <a:tc>
                  <a:txBody>
                    <a:bodyPr/>
                    <a:lstStyle/>
                    <a:p>
                      <a:r>
                        <a:rPr lang="en-US" dirty="0" smtClean="0"/>
                        <a:t>800, 855, 866, 877, 888</a:t>
                      </a:r>
                      <a:endParaRPr lang="en-US" dirty="0"/>
                    </a:p>
                  </a:txBody>
                  <a:tcPr/>
                </a:tc>
                <a:tc>
                  <a:txBody>
                    <a:bodyPr/>
                    <a:lstStyle/>
                    <a:p>
                      <a:r>
                        <a:rPr lang="en-US" dirty="0" smtClean="0"/>
                        <a:t>toll free</a:t>
                      </a:r>
                      <a:endParaRPr lang="en-US" dirty="0"/>
                    </a:p>
                  </a:txBody>
                  <a:tcPr/>
                </a:tc>
                <a:tc>
                  <a:txBody>
                    <a:bodyPr/>
                    <a:lstStyle/>
                    <a:p>
                      <a:r>
                        <a:rPr lang="en-US" dirty="0" smtClean="0"/>
                        <a:t>not toll free for cell</a:t>
                      </a:r>
                      <a:r>
                        <a:rPr lang="en-US" baseline="0" dirty="0" smtClean="0"/>
                        <a:t> phone</a:t>
                      </a:r>
                    </a:p>
                    <a:p>
                      <a:r>
                        <a:rPr lang="en-US" baseline="0" dirty="0" smtClean="0"/>
                        <a:t>may not work internationally</a:t>
                      </a:r>
                      <a:endParaRPr lang="en-US" dirty="0"/>
                    </a:p>
                  </a:txBody>
                  <a:tcPr/>
                </a:tc>
              </a:tr>
              <a:tr h="370840">
                <a:tc>
                  <a:txBody>
                    <a:bodyPr/>
                    <a:lstStyle/>
                    <a:p>
                      <a:r>
                        <a:rPr lang="en-US" dirty="0" smtClean="0"/>
                        <a:t>900</a:t>
                      </a:r>
                      <a:endParaRPr lang="en-US" dirty="0"/>
                    </a:p>
                  </a:txBody>
                  <a:tcPr/>
                </a:tc>
                <a:tc>
                  <a:txBody>
                    <a:bodyPr/>
                    <a:lstStyle/>
                    <a:p>
                      <a:r>
                        <a:rPr lang="en-US" dirty="0" smtClean="0"/>
                        <a:t>premium</a:t>
                      </a:r>
                      <a:endParaRPr lang="en-US" dirty="0"/>
                    </a:p>
                  </a:txBody>
                  <a:tcPr/>
                </a:tc>
                <a:tc>
                  <a:txBody>
                    <a:bodyPr/>
                    <a:lstStyle/>
                    <a:p>
                      <a:r>
                        <a:rPr lang="en-US" dirty="0" smtClean="0"/>
                        <a:t>voice only</a:t>
                      </a:r>
                    </a:p>
                    <a:p>
                      <a:r>
                        <a:rPr lang="en-US" dirty="0" smtClean="0"/>
                        <a:t>unpredictable</a:t>
                      </a:r>
                      <a:r>
                        <a:rPr lang="en-US" baseline="0" dirty="0" smtClean="0"/>
                        <a:t> cost</a:t>
                      </a:r>
                      <a:endParaRPr lang="en-US" dirty="0"/>
                    </a:p>
                  </a:txBody>
                  <a:tcPr/>
                </a:tc>
              </a:tr>
            </a:tbl>
          </a:graphicData>
        </a:graphic>
      </p:graphicFrame>
      <p:sp>
        <p:nvSpPr>
          <p:cNvPr id="5" name="Footer Placeholder 4"/>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17</a:t>
            </a:fld>
            <a:endParaRPr lang="en-US"/>
          </a:p>
        </p:txBody>
      </p:sp>
    </p:spTree>
    <p:extLst>
      <p:ext uri="{BB962C8B-B14F-4D97-AF65-F5344CB8AC3E}">
        <p14:creationId xmlns:p14="http://schemas.microsoft.com/office/powerpoint/2010/main" val="26552494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930393228"/>
              </p:ext>
            </p:extLst>
          </p:nvPr>
        </p:nvGraphicFramePr>
        <p:xfrm>
          <a:off x="703642" y="1264743"/>
          <a:ext cx="7983157" cy="4533766"/>
        </p:xfrm>
        <a:graphic>
          <a:graphicData uri="http://schemas.openxmlformats.org/drawingml/2006/table">
            <a:tbl>
              <a:tblPr firstRow="1" bandRow="1">
                <a:tableStyleId>{5C22544A-7EE6-4342-B048-85BDC9FD1C3A}</a:tableStyleId>
              </a:tblPr>
              <a:tblGrid>
                <a:gridCol w="1258288"/>
                <a:gridCol w="1888113"/>
                <a:gridCol w="1643494"/>
                <a:gridCol w="1596631"/>
                <a:gridCol w="1596631"/>
              </a:tblGrid>
              <a:tr h="655110">
                <a:tc>
                  <a:txBody>
                    <a:bodyPr/>
                    <a:lstStyle/>
                    <a:p>
                      <a:r>
                        <a:rPr lang="en-US" sz="1600" dirty="0" smtClean="0"/>
                        <a:t>Property</a:t>
                      </a:r>
                      <a:endParaRPr lang="en-US" sz="1600" dirty="0"/>
                    </a:p>
                  </a:txBody>
                  <a:tcPr/>
                </a:tc>
                <a:tc>
                  <a:txBody>
                    <a:bodyPr/>
                    <a:lstStyle/>
                    <a:p>
                      <a:r>
                        <a:rPr lang="en-US" sz="1600" dirty="0" smtClean="0"/>
                        <a:t>URL</a:t>
                      </a:r>
                    </a:p>
                    <a:p>
                      <a:r>
                        <a:rPr lang="en-US" sz="1600" dirty="0" smtClean="0"/>
                        <a:t>owned</a:t>
                      </a:r>
                      <a:endParaRPr lang="en-US" sz="1600" dirty="0"/>
                    </a:p>
                  </a:txBody>
                  <a:tcPr/>
                </a:tc>
                <a:tc>
                  <a:txBody>
                    <a:bodyPr/>
                    <a:lstStyle/>
                    <a:p>
                      <a:r>
                        <a:rPr lang="en-US" sz="1600" dirty="0" smtClean="0"/>
                        <a:t>URL</a:t>
                      </a:r>
                    </a:p>
                    <a:p>
                      <a:r>
                        <a:rPr lang="en-US" sz="1600" dirty="0" smtClean="0"/>
                        <a:t>provider</a:t>
                      </a:r>
                      <a:endParaRPr lang="en-US" sz="1600" dirty="0"/>
                    </a:p>
                  </a:txBody>
                  <a:tcPr/>
                </a:tc>
                <a:tc>
                  <a:txBody>
                    <a:bodyPr/>
                    <a:lstStyle/>
                    <a:p>
                      <a:r>
                        <a:rPr lang="en-US" sz="1600" dirty="0" smtClean="0"/>
                        <a:t>E.164</a:t>
                      </a:r>
                      <a:endParaRPr lang="en-US" sz="1600" dirty="0"/>
                    </a:p>
                  </a:txBody>
                  <a:tcPr/>
                </a:tc>
                <a:tc>
                  <a:txBody>
                    <a:bodyPr/>
                    <a:lstStyle/>
                    <a:p>
                      <a:r>
                        <a:rPr lang="en-US" sz="1600" dirty="0" smtClean="0"/>
                        <a:t>Service-specific</a:t>
                      </a:r>
                      <a:endParaRPr lang="en-US" sz="1600" dirty="0"/>
                    </a:p>
                  </a:txBody>
                  <a:tcPr/>
                </a:tc>
              </a:tr>
              <a:tr h="528067">
                <a:tc>
                  <a:txBody>
                    <a:bodyPr/>
                    <a:lstStyle/>
                    <a:p>
                      <a:r>
                        <a:rPr lang="en-US" sz="1400" dirty="0" smtClean="0"/>
                        <a:t>Example</a:t>
                      </a:r>
                      <a:endParaRPr lang="en-US" sz="1400" dirty="0"/>
                    </a:p>
                  </a:txBody>
                  <a:tcPr/>
                </a:tc>
                <a:tc>
                  <a:txBody>
                    <a:bodyPr/>
                    <a:lstStyle/>
                    <a:p>
                      <a:r>
                        <a:rPr lang="en-US" sz="1400" dirty="0" smtClean="0">
                          <a:hlinkClick r:id="rId3"/>
                        </a:rPr>
                        <a:t>alice@smith.name</a:t>
                      </a:r>
                      <a:endParaRPr lang="en-US" sz="1400" dirty="0" smtClean="0"/>
                    </a:p>
                    <a:p>
                      <a:r>
                        <a:rPr lang="en-US" sz="1400" dirty="0" err="1" smtClean="0"/>
                        <a:t>sip:</a:t>
                      </a:r>
                      <a:r>
                        <a:rPr lang="en-US" sz="1400" baseline="0" dirty="0" err="1" smtClean="0"/>
                        <a:t>alice@smith.name</a:t>
                      </a:r>
                      <a:endParaRPr lang="en-US" sz="1400" dirty="0"/>
                    </a:p>
                  </a:txBody>
                  <a:tcPr/>
                </a:tc>
                <a:tc>
                  <a:txBody>
                    <a:bodyPr/>
                    <a:lstStyle/>
                    <a:p>
                      <a:r>
                        <a:rPr lang="en-US" sz="1400" dirty="0" smtClean="0">
                          <a:hlinkClick r:id="rId4"/>
                        </a:rPr>
                        <a:t>alice@gmail.com</a:t>
                      </a:r>
                      <a:endParaRPr lang="en-US" sz="1400" dirty="0" smtClean="0"/>
                    </a:p>
                    <a:p>
                      <a:r>
                        <a:rPr lang="en-US" sz="1400" dirty="0" err="1" smtClean="0"/>
                        <a:t>sip:alice@ilec.com</a:t>
                      </a:r>
                      <a:endParaRPr lang="en-US" sz="1400" dirty="0"/>
                    </a:p>
                  </a:txBody>
                  <a:tcPr/>
                </a:tc>
                <a:tc>
                  <a:txBody>
                    <a:bodyPr/>
                    <a:lstStyle/>
                    <a:p>
                      <a:r>
                        <a:rPr lang="en-US" sz="1400" dirty="0" smtClean="0"/>
                        <a:t>+1</a:t>
                      </a:r>
                      <a:r>
                        <a:rPr lang="en-US" sz="1400" baseline="0" dirty="0" smtClean="0"/>
                        <a:t> 202 555 1010</a:t>
                      </a:r>
                      <a:endParaRPr lang="en-US" sz="1400" dirty="0"/>
                    </a:p>
                  </a:txBody>
                  <a:tcPr/>
                </a:tc>
                <a:tc>
                  <a:txBody>
                    <a:bodyPr/>
                    <a:lstStyle/>
                    <a:p>
                      <a:r>
                        <a:rPr lang="en-US" sz="1400" dirty="0" err="1" smtClean="0"/>
                        <a:t>www.facebook.com</a:t>
                      </a:r>
                      <a:r>
                        <a:rPr lang="en-US" sz="1400" dirty="0" smtClean="0"/>
                        <a:t>/</a:t>
                      </a:r>
                      <a:r>
                        <a:rPr lang="en-US" sz="1400" dirty="0" err="1" smtClean="0"/>
                        <a:t>alice.example</a:t>
                      </a:r>
                      <a:endParaRPr lang="en-US" sz="1400" dirty="0"/>
                    </a:p>
                  </a:txBody>
                  <a:tcPr/>
                </a:tc>
              </a:tr>
              <a:tr h="321289">
                <a:tc>
                  <a:txBody>
                    <a:bodyPr/>
                    <a:lstStyle/>
                    <a:p>
                      <a:r>
                        <a:rPr lang="en-US" sz="1400" dirty="0" smtClean="0"/>
                        <a:t>Protocol-independent</a:t>
                      </a:r>
                      <a:endParaRPr lang="en-US" sz="1400"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277414">
                <a:tc>
                  <a:txBody>
                    <a:bodyPr/>
                    <a:lstStyle/>
                    <a:p>
                      <a:r>
                        <a:rPr lang="en-US" sz="1400" dirty="0" smtClean="0"/>
                        <a:t>Multimedia</a:t>
                      </a:r>
                      <a:endParaRPr lang="en-US" sz="14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maybe (VRS)</a:t>
                      </a:r>
                      <a:endParaRPr lang="en-US" dirty="0"/>
                    </a:p>
                  </a:txBody>
                  <a:tcPr/>
                </a:tc>
                <a:tc>
                  <a:txBody>
                    <a:bodyPr/>
                    <a:lstStyle/>
                    <a:p>
                      <a:r>
                        <a:rPr lang="en-US" dirty="0" smtClean="0"/>
                        <a:t>maybe</a:t>
                      </a:r>
                      <a:endParaRPr lang="en-US" dirty="0"/>
                    </a:p>
                  </a:txBody>
                  <a:tcPr/>
                </a:tc>
              </a:tr>
              <a:tr h="255701">
                <a:tc>
                  <a:txBody>
                    <a:bodyPr/>
                    <a:lstStyle/>
                    <a:p>
                      <a:r>
                        <a:rPr lang="en-US" sz="1400" dirty="0" smtClean="0"/>
                        <a:t>Portable</a:t>
                      </a:r>
                      <a:endParaRPr lang="en-US" sz="1400" dirty="0"/>
                    </a:p>
                  </a:txBody>
                  <a:tcPr/>
                </a:tc>
                <a:tc>
                  <a:txBody>
                    <a:bodyPr/>
                    <a:lstStyle/>
                    <a:p>
                      <a:r>
                        <a:rPr lang="en-US" dirty="0" smtClean="0"/>
                        <a:t>yes</a:t>
                      </a:r>
                      <a:endParaRPr lang="en-US" dirty="0"/>
                    </a:p>
                  </a:txBody>
                  <a:tcPr/>
                </a:tc>
                <a:tc>
                  <a:txBody>
                    <a:bodyPr/>
                    <a:lstStyle/>
                    <a:p>
                      <a:r>
                        <a:rPr lang="en-US" dirty="0" smtClean="0"/>
                        <a:t>no</a:t>
                      </a:r>
                      <a:endParaRPr lang="en-US" dirty="0"/>
                    </a:p>
                  </a:txBody>
                  <a:tcPr/>
                </a:tc>
                <a:tc>
                  <a:txBody>
                    <a:bodyPr/>
                    <a:lstStyle/>
                    <a:p>
                      <a:r>
                        <a:rPr lang="en-US" dirty="0" smtClean="0"/>
                        <a:t>somewhat</a:t>
                      </a:r>
                      <a:endParaRPr lang="en-US" dirty="0"/>
                    </a:p>
                  </a:txBody>
                  <a:tcPr/>
                </a:tc>
                <a:tc>
                  <a:txBody>
                    <a:bodyPr/>
                    <a:lstStyle/>
                    <a:p>
                      <a:r>
                        <a:rPr lang="en-US" dirty="0" smtClean="0"/>
                        <a:t>no</a:t>
                      </a:r>
                      <a:endParaRPr lang="en-US" dirty="0"/>
                    </a:p>
                  </a:txBody>
                  <a:tcPr/>
                </a:tc>
              </a:tr>
              <a:tr h="432881">
                <a:tc>
                  <a:txBody>
                    <a:bodyPr/>
                    <a:lstStyle/>
                    <a:p>
                      <a:r>
                        <a:rPr lang="en-US" sz="1400" dirty="0" smtClean="0"/>
                        <a:t>Groups</a:t>
                      </a:r>
                      <a:endParaRPr lang="en-US" sz="1400"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bridge number</a:t>
                      </a:r>
                      <a:endParaRPr lang="en-US" dirty="0"/>
                    </a:p>
                  </a:txBody>
                  <a:tcPr/>
                </a:tc>
                <a:tc>
                  <a:txBody>
                    <a:bodyPr/>
                    <a:lstStyle/>
                    <a:p>
                      <a:r>
                        <a:rPr lang="en-US" dirty="0" smtClean="0"/>
                        <a:t>not generally</a:t>
                      </a:r>
                      <a:endParaRPr lang="en-US" dirty="0"/>
                    </a:p>
                  </a:txBody>
                  <a:tcPr/>
                </a:tc>
              </a:tr>
              <a:tr h="427888">
                <a:tc>
                  <a:txBody>
                    <a:bodyPr/>
                    <a:lstStyle/>
                    <a:p>
                      <a:r>
                        <a:rPr lang="en-US" sz="1400" dirty="0" smtClean="0"/>
                        <a:t>Trademark</a:t>
                      </a:r>
                      <a:r>
                        <a:rPr lang="en-US" sz="1400" baseline="0" dirty="0" smtClean="0"/>
                        <a:t> issues</a:t>
                      </a:r>
                      <a:endParaRPr lang="en-US" sz="1400" dirty="0"/>
                    </a:p>
                  </a:txBody>
                  <a:tcPr/>
                </a:tc>
                <a:tc>
                  <a:txBody>
                    <a:bodyPr/>
                    <a:lstStyle/>
                    <a:p>
                      <a:r>
                        <a:rPr lang="en-US" dirty="0" smtClean="0"/>
                        <a:t>yes</a:t>
                      </a:r>
                      <a:endParaRPr lang="en-US" dirty="0"/>
                    </a:p>
                  </a:txBody>
                  <a:tcPr/>
                </a:tc>
                <a:tc>
                  <a:txBody>
                    <a:bodyPr/>
                    <a:lstStyle/>
                    <a:p>
                      <a:r>
                        <a:rPr lang="en-US" dirty="0" smtClean="0"/>
                        <a:t>unlikely</a:t>
                      </a:r>
                      <a:endParaRPr lang="en-US" dirty="0"/>
                    </a:p>
                  </a:txBody>
                  <a:tcPr/>
                </a:tc>
                <a:tc>
                  <a:txBody>
                    <a:bodyPr/>
                    <a:lstStyle/>
                    <a:p>
                      <a:r>
                        <a:rPr lang="en-US" dirty="0" smtClean="0"/>
                        <a:t>unlikely</a:t>
                      </a:r>
                      <a:endParaRPr lang="en-US" dirty="0"/>
                    </a:p>
                  </a:txBody>
                  <a:tcPr/>
                </a:tc>
                <a:tc>
                  <a:txBody>
                    <a:bodyPr/>
                    <a:lstStyle/>
                    <a:p>
                      <a:r>
                        <a:rPr lang="en-US" dirty="0" smtClean="0"/>
                        <a:t>possible</a:t>
                      </a:r>
                      <a:endParaRPr lang="en-US" dirty="0"/>
                    </a:p>
                  </a:txBody>
                  <a:tcPr/>
                </a:tc>
              </a:tr>
              <a:tr h="942670">
                <a:tc>
                  <a:txBody>
                    <a:bodyPr/>
                    <a:lstStyle/>
                    <a:p>
                      <a:r>
                        <a:rPr lang="en-US" sz="1400" dirty="0" smtClean="0"/>
                        <a:t>Privacy</a:t>
                      </a:r>
                      <a:endParaRPr lang="en-US" sz="1400" dirty="0"/>
                    </a:p>
                  </a:txBody>
                  <a:tcPr/>
                </a:tc>
                <a:tc>
                  <a:txBody>
                    <a:bodyPr/>
                    <a:lstStyle/>
                    <a:p>
                      <a:r>
                        <a:rPr lang="en-US" dirty="0" smtClean="0"/>
                        <a:t>Depends on name</a:t>
                      </a:r>
                      <a:r>
                        <a:rPr lang="en-US" baseline="0" dirty="0" smtClean="0"/>
                        <a:t> chosen (pseudonym)</a:t>
                      </a:r>
                      <a:endParaRPr lang="en-US" dirty="0"/>
                    </a:p>
                  </a:txBody>
                  <a:tcPr/>
                </a:tc>
                <a:tc>
                  <a:txBody>
                    <a:bodyPr/>
                    <a:lstStyle/>
                    <a:p>
                      <a:r>
                        <a:rPr lang="en-US" dirty="0" smtClean="0"/>
                        <a:t>Depends</a:t>
                      </a:r>
                      <a:r>
                        <a:rPr lang="en-US" baseline="0" dirty="0" smtClean="0"/>
                        <a:t> on naming scheme</a:t>
                      </a:r>
                      <a:endParaRPr lang="en-US" dirty="0"/>
                    </a:p>
                  </a:txBody>
                  <a:tcPr/>
                </a:tc>
                <a:tc>
                  <a:txBody>
                    <a:bodyPr/>
                    <a:lstStyle/>
                    <a:p>
                      <a:r>
                        <a:rPr lang="en-US" dirty="0" smtClean="0"/>
                        <a:t>mostly</a:t>
                      </a:r>
                      <a:endParaRPr lang="en-US" dirty="0"/>
                    </a:p>
                  </a:txBody>
                  <a:tcPr/>
                </a:tc>
                <a:tc>
                  <a:txBody>
                    <a:bodyPr/>
                    <a:lstStyle/>
                    <a:p>
                      <a:r>
                        <a:rPr lang="en-US" dirty="0" smtClean="0"/>
                        <a:t>Depends on provider</a:t>
                      </a:r>
                      <a:r>
                        <a:rPr lang="en-US" baseline="0" dirty="0" smtClean="0"/>
                        <a:t> “real name” policy</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75C3118D-CD60-C448-AB88-7EFEB60ADC5A}" type="slidenum">
              <a:rPr lang="en-US" smtClean="0"/>
              <a:t>18</a:t>
            </a:fld>
            <a:endParaRPr lang="en-US"/>
          </a:p>
        </p:txBody>
      </p:sp>
      <p:sp>
        <p:nvSpPr>
          <p:cNvPr id="4" name="Title 3"/>
          <p:cNvSpPr>
            <a:spLocks noGrp="1"/>
          </p:cNvSpPr>
          <p:nvPr>
            <p:ph type="title"/>
          </p:nvPr>
        </p:nvSpPr>
        <p:spPr/>
        <p:txBody>
          <a:bodyPr/>
          <a:lstStyle/>
          <a:p>
            <a:r>
              <a:rPr lang="en-US" dirty="0" smtClean="0"/>
              <a:t>Communication identifiers</a:t>
            </a:r>
            <a:endParaRPr lang="en-US" dirty="0"/>
          </a:p>
        </p:txBody>
      </p:sp>
    </p:spTree>
    <p:extLst>
      <p:ext uri="{BB962C8B-B14F-4D97-AF65-F5344CB8AC3E}">
        <p14:creationId xmlns:p14="http://schemas.microsoft.com/office/powerpoint/2010/main" val="39474312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19</a:t>
            </a:fld>
            <a:endParaRPr lang="en-US"/>
          </a:p>
        </p:txBody>
      </p:sp>
      <p:sp>
        <p:nvSpPr>
          <p:cNvPr id="2" name="Title 1"/>
          <p:cNvSpPr>
            <a:spLocks noGrp="1"/>
          </p:cNvSpPr>
          <p:nvPr>
            <p:ph type="title"/>
          </p:nvPr>
        </p:nvSpPr>
        <p:spPr/>
        <p:txBody>
          <a:bodyPr>
            <a:normAutofit/>
          </a:bodyPr>
          <a:lstStyle/>
          <a:p>
            <a:r>
              <a:rPr lang="en-US" dirty="0" smtClean="0"/>
              <a:t>Numbers vs. DNS &amp; IP addresses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65350765"/>
              </p:ext>
            </p:extLst>
          </p:nvPr>
        </p:nvGraphicFramePr>
        <p:xfrm>
          <a:off x="270934" y="1751025"/>
          <a:ext cx="8678332" cy="4602480"/>
        </p:xfrm>
        <a:graphic>
          <a:graphicData uri="http://schemas.openxmlformats.org/drawingml/2006/table">
            <a:tbl>
              <a:tblPr firstRow="1" bandRow="1">
                <a:tableStyleId>{74C1A8A3-306A-4EB7-A6B1-4F7E0EB9C5D6}</a:tableStyleId>
              </a:tblPr>
              <a:tblGrid>
                <a:gridCol w="1633669"/>
                <a:gridCol w="2705497"/>
                <a:gridCol w="2169583"/>
                <a:gridCol w="2169583"/>
              </a:tblGrid>
              <a:tr h="301138">
                <a:tc>
                  <a:txBody>
                    <a:bodyPr/>
                    <a:lstStyle/>
                    <a:p>
                      <a:endParaRPr lang="en-US" dirty="0"/>
                    </a:p>
                  </a:txBody>
                  <a:tcPr/>
                </a:tc>
                <a:tc>
                  <a:txBody>
                    <a:bodyPr/>
                    <a:lstStyle/>
                    <a:p>
                      <a:r>
                        <a:rPr lang="en-US" dirty="0" smtClean="0"/>
                        <a:t>Phone</a:t>
                      </a:r>
                      <a:r>
                        <a:rPr lang="en-US" baseline="0" dirty="0" smtClean="0"/>
                        <a:t> #</a:t>
                      </a:r>
                      <a:endParaRPr lang="en-US" dirty="0"/>
                    </a:p>
                  </a:txBody>
                  <a:tcPr/>
                </a:tc>
                <a:tc>
                  <a:txBody>
                    <a:bodyPr/>
                    <a:lstStyle/>
                    <a:p>
                      <a:r>
                        <a:rPr lang="en-US" dirty="0" smtClean="0"/>
                        <a:t>DNS</a:t>
                      </a:r>
                      <a:endParaRPr lang="en-US" dirty="0"/>
                    </a:p>
                  </a:txBody>
                  <a:tcPr/>
                </a:tc>
                <a:tc>
                  <a:txBody>
                    <a:bodyPr/>
                    <a:lstStyle/>
                    <a:p>
                      <a:r>
                        <a:rPr lang="en-US" dirty="0" smtClean="0"/>
                        <a:t>IP address</a:t>
                      </a:r>
                      <a:endParaRPr lang="en-US" dirty="0"/>
                    </a:p>
                  </a:txBody>
                  <a:tcPr/>
                </a:tc>
              </a:tr>
              <a:tr h="210871">
                <a:tc>
                  <a:txBody>
                    <a:bodyPr/>
                    <a:lstStyle/>
                    <a:p>
                      <a:r>
                        <a:rPr lang="en-US" sz="1600" dirty="0" smtClean="0"/>
                        <a:t>Role</a:t>
                      </a:r>
                      <a:endParaRPr lang="en-US" sz="1600" dirty="0"/>
                    </a:p>
                  </a:txBody>
                  <a:tcPr/>
                </a:tc>
                <a:tc>
                  <a:txBody>
                    <a:bodyPr/>
                    <a:lstStyle/>
                    <a:p>
                      <a:r>
                        <a:rPr lang="en-US" sz="1600" b="1" dirty="0" smtClean="0"/>
                        <a:t>identifier</a:t>
                      </a:r>
                      <a:r>
                        <a:rPr lang="en-US" sz="1600" dirty="0" smtClean="0"/>
                        <a:t> +</a:t>
                      </a:r>
                      <a:r>
                        <a:rPr lang="en-US" sz="1600" baseline="0" dirty="0" smtClean="0"/>
                        <a:t> </a:t>
                      </a:r>
                      <a:r>
                        <a:rPr lang="en-US" sz="1200" baseline="0" dirty="0" smtClean="0"/>
                        <a:t>locator</a:t>
                      </a:r>
                      <a:endParaRPr lang="en-US" sz="1200" dirty="0"/>
                    </a:p>
                  </a:txBody>
                  <a:tcPr/>
                </a:tc>
                <a:tc>
                  <a:txBody>
                    <a:bodyPr/>
                    <a:lstStyle/>
                    <a:p>
                      <a:r>
                        <a:rPr lang="en-US" sz="1600" dirty="0" smtClean="0"/>
                        <a:t>identifier</a:t>
                      </a:r>
                      <a:endParaRPr lang="en-US" sz="1600" dirty="0"/>
                    </a:p>
                  </a:txBody>
                  <a:tcPr/>
                </a:tc>
                <a:tc>
                  <a:txBody>
                    <a:bodyPr/>
                    <a:lstStyle/>
                    <a:p>
                      <a:r>
                        <a:rPr lang="en-US" sz="1600" b="1" dirty="0" smtClean="0"/>
                        <a:t>locator</a:t>
                      </a:r>
                      <a:r>
                        <a:rPr lang="en-US" sz="1600" b="1" baseline="0" dirty="0" smtClean="0"/>
                        <a:t> </a:t>
                      </a:r>
                      <a:r>
                        <a:rPr lang="en-US" sz="1600" baseline="0" dirty="0" smtClean="0"/>
                        <a:t>(+ </a:t>
                      </a:r>
                      <a:r>
                        <a:rPr lang="en-US" sz="1200" baseline="0" dirty="0" smtClean="0"/>
                        <a:t>identifier</a:t>
                      </a:r>
                      <a:r>
                        <a:rPr lang="en-US" sz="1600" baseline="0" dirty="0" smtClean="0"/>
                        <a:t>)</a:t>
                      </a:r>
                      <a:endParaRPr lang="en-US" sz="1600" dirty="0"/>
                    </a:p>
                  </a:txBody>
                  <a:tcPr/>
                </a:tc>
              </a:tr>
              <a:tr h="269291">
                <a:tc>
                  <a:txBody>
                    <a:bodyPr/>
                    <a:lstStyle/>
                    <a:p>
                      <a:r>
                        <a:rPr lang="en-US" sz="1600" dirty="0" smtClean="0"/>
                        <a:t>Country-specific</a:t>
                      </a:r>
                      <a:endParaRPr lang="en-US" sz="1600" dirty="0"/>
                    </a:p>
                  </a:txBody>
                  <a:tcPr/>
                </a:tc>
                <a:tc>
                  <a:txBody>
                    <a:bodyPr/>
                    <a:lstStyle/>
                    <a:p>
                      <a:r>
                        <a:rPr lang="en-US" sz="1600" dirty="0" smtClean="0"/>
                        <a:t>mostly</a:t>
                      </a:r>
                      <a:endParaRPr lang="en-US" sz="1600" dirty="0"/>
                    </a:p>
                  </a:txBody>
                  <a:tcPr/>
                </a:tc>
                <a:tc>
                  <a:txBody>
                    <a:bodyPr/>
                    <a:lstStyle/>
                    <a:p>
                      <a:r>
                        <a:rPr lang="en-US" sz="1600" dirty="0" smtClean="0"/>
                        <a:t>optional</a:t>
                      </a:r>
                      <a:endParaRPr lang="en-US" sz="1600" dirty="0"/>
                    </a:p>
                  </a:txBody>
                  <a:tcPr/>
                </a:tc>
                <a:tc>
                  <a:txBody>
                    <a:bodyPr/>
                    <a:lstStyle/>
                    <a:p>
                      <a:r>
                        <a:rPr lang="en-US" sz="1600" dirty="0" smtClean="0"/>
                        <a:t>no</a:t>
                      </a:r>
                      <a:endParaRPr lang="en-US" sz="1600" dirty="0"/>
                    </a:p>
                  </a:txBody>
                  <a:tcPr/>
                </a:tc>
              </a:tr>
              <a:tr h="264211">
                <a:tc>
                  <a:txBody>
                    <a:bodyPr/>
                    <a:lstStyle/>
                    <a:p>
                      <a:r>
                        <a:rPr lang="en-US" sz="1400" dirty="0" smtClean="0"/>
                        <a:t># of</a:t>
                      </a:r>
                      <a:r>
                        <a:rPr lang="en-US" sz="1400" baseline="0" dirty="0" smtClean="0"/>
                        <a:t> devices / name</a:t>
                      </a:r>
                      <a:endParaRPr lang="en-US" sz="1400" dirty="0"/>
                    </a:p>
                  </a:txBody>
                  <a:tcPr/>
                </a:tc>
                <a:tc>
                  <a:txBody>
                    <a:bodyPr/>
                    <a:lstStyle/>
                    <a:p>
                      <a:r>
                        <a:rPr lang="en-US" sz="1600" dirty="0" smtClean="0"/>
                        <a:t>1</a:t>
                      </a:r>
                      <a:r>
                        <a:rPr lang="en-US" sz="1600" baseline="0" dirty="0" smtClean="0"/>
                        <a:t> (except Google Voice)</a:t>
                      </a:r>
                      <a:endParaRPr lang="en-US" sz="1600" dirty="0"/>
                    </a:p>
                  </a:txBody>
                  <a:tcPr/>
                </a:tc>
                <a:tc>
                  <a:txBody>
                    <a:bodyPr/>
                    <a:lstStyle/>
                    <a:p>
                      <a:r>
                        <a:rPr lang="en-US" sz="1600" dirty="0" smtClean="0"/>
                        <a:t>any</a:t>
                      </a:r>
                      <a:endParaRPr lang="en-US" sz="1600" dirty="0"/>
                    </a:p>
                  </a:txBody>
                  <a:tcPr/>
                </a:tc>
                <a:tc>
                  <a:txBody>
                    <a:bodyPr/>
                    <a:lstStyle/>
                    <a:p>
                      <a:r>
                        <a:rPr lang="en-US" sz="1600" dirty="0" smtClean="0"/>
                        <a:t>1 (interface)</a:t>
                      </a:r>
                      <a:endParaRPr lang="en-US" sz="1600" dirty="0"/>
                    </a:p>
                  </a:txBody>
                  <a:tcPr/>
                </a:tc>
              </a:tr>
              <a:tr h="259131">
                <a:tc>
                  <a:txBody>
                    <a:bodyPr/>
                    <a:lstStyle/>
                    <a:p>
                      <a:r>
                        <a:rPr lang="en-US" sz="1600" dirty="0" smtClean="0"/>
                        <a:t># names /device</a:t>
                      </a:r>
                      <a:endParaRPr lang="en-US" sz="1600" dirty="0"/>
                    </a:p>
                  </a:txBody>
                  <a:tcPr/>
                </a:tc>
                <a:tc>
                  <a:txBody>
                    <a:bodyPr/>
                    <a:lstStyle/>
                    <a:p>
                      <a:r>
                        <a:rPr lang="en-US" sz="1600" dirty="0" smtClean="0"/>
                        <a:t>1</a:t>
                      </a:r>
                      <a:r>
                        <a:rPr lang="en-US" sz="1600" baseline="0" dirty="0" smtClean="0"/>
                        <a:t> for mobile</a:t>
                      </a:r>
                      <a:endParaRPr lang="en-US" sz="1600" dirty="0"/>
                    </a:p>
                  </a:txBody>
                  <a:tcPr/>
                </a:tc>
                <a:tc>
                  <a:txBody>
                    <a:bodyPr/>
                    <a:lstStyle/>
                    <a:p>
                      <a:r>
                        <a:rPr lang="en-US" sz="1600" dirty="0" smtClean="0"/>
                        <a:t>any</a:t>
                      </a:r>
                      <a:endParaRPr lang="en-US" sz="1600" dirty="0"/>
                    </a:p>
                  </a:txBody>
                  <a:tcPr/>
                </a:tc>
                <a:tc>
                  <a:txBody>
                    <a:bodyPr/>
                    <a:lstStyle/>
                    <a:p>
                      <a:r>
                        <a:rPr lang="en-US" sz="1600" dirty="0" smtClean="0"/>
                        <a:t>any</a:t>
                      </a:r>
                      <a:endParaRPr lang="en-US" sz="1600" dirty="0"/>
                    </a:p>
                  </a:txBody>
                  <a:tcPr/>
                </a:tc>
              </a:tr>
              <a:tr h="444551">
                <a:tc>
                  <a:txBody>
                    <a:bodyPr/>
                    <a:lstStyle/>
                    <a:p>
                      <a:r>
                        <a:rPr lang="en-US" sz="1600" dirty="0" smtClean="0"/>
                        <a:t>controlled</a:t>
                      </a:r>
                      <a:r>
                        <a:rPr lang="en-US" sz="1600" baseline="0" dirty="0" smtClean="0"/>
                        <a:t> by</a:t>
                      </a:r>
                      <a:endParaRPr lang="en-US" sz="1600" dirty="0"/>
                    </a:p>
                  </a:txBody>
                  <a:tcPr/>
                </a:tc>
                <a:tc>
                  <a:txBody>
                    <a:bodyPr/>
                    <a:lstStyle/>
                    <a:p>
                      <a:r>
                        <a:rPr lang="en-US" sz="1600" dirty="0" smtClean="0"/>
                        <a:t>carrier,</a:t>
                      </a:r>
                      <a:r>
                        <a:rPr lang="en-US" sz="1600" baseline="0" dirty="0" smtClean="0"/>
                        <a:t> but </a:t>
                      </a:r>
                      <a:r>
                        <a:rPr lang="en-US" sz="1600" dirty="0" smtClean="0"/>
                        <a:t>portability</a:t>
                      </a:r>
                    </a:p>
                    <a:p>
                      <a:r>
                        <a:rPr lang="en-US" sz="1600" dirty="0" smtClean="0"/>
                        <a:t>unclear</a:t>
                      </a:r>
                      <a:r>
                        <a:rPr lang="en-US" sz="1600" baseline="0" dirty="0" smtClean="0"/>
                        <a:t> (800#) and geo. limited</a:t>
                      </a:r>
                      <a:endParaRPr lang="en-US" sz="1600" dirty="0"/>
                    </a:p>
                  </a:txBody>
                  <a:tcPr/>
                </a:tc>
                <a:tc>
                  <a:txBody>
                    <a:bodyPr/>
                    <a:lstStyle/>
                    <a:p>
                      <a:r>
                        <a:rPr lang="en-US" sz="1400" dirty="0" smtClean="0"/>
                        <a:t>any</a:t>
                      </a:r>
                      <a:r>
                        <a:rPr lang="en-US" sz="1400" baseline="0" dirty="0" smtClean="0"/>
                        <a:t> entity</a:t>
                      </a:r>
                      <a:r>
                        <a:rPr lang="en-US" sz="1400" dirty="0" smtClean="0"/>
                        <a:t>,</a:t>
                      </a:r>
                      <a:r>
                        <a:rPr lang="en-US" sz="1400" baseline="0" dirty="0" smtClean="0"/>
                        <a:t> with trademark restrictions</a:t>
                      </a:r>
                      <a:endParaRPr lang="en-US" sz="1400" dirty="0"/>
                    </a:p>
                  </a:txBody>
                  <a:tcPr/>
                </a:tc>
                <a:tc>
                  <a:txBody>
                    <a:bodyPr/>
                    <a:lstStyle/>
                    <a:p>
                      <a:r>
                        <a:rPr lang="en-US" sz="1600" dirty="0" smtClean="0"/>
                        <a:t>any</a:t>
                      </a:r>
                      <a:r>
                        <a:rPr lang="en-US" sz="1600" baseline="0" dirty="0" smtClean="0"/>
                        <a:t> entity (ISP</a:t>
                      </a:r>
                      <a:r>
                        <a:rPr lang="en-US" sz="1600" baseline="0" smtClean="0"/>
                        <a:t>, organization)</a:t>
                      </a:r>
                      <a:endParaRPr lang="en-US" sz="1600" dirty="0"/>
                    </a:p>
                  </a:txBody>
                  <a:tcPr/>
                </a:tc>
              </a:tr>
              <a:tr h="557738">
                <a:tc>
                  <a:txBody>
                    <a:bodyPr/>
                    <a:lstStyle/>
                    <a:p>
                      <a:r>
                        <a:rPr lang="en-US" sz="1600" dirty="0" smtClean="0"/>
                        <a:t>who</a:t>
                      </a:r>
                      <a:r>
                        <a:rPr lang="en-US" sz="1600" baseline="0" dirty="0" smtClean="0"/>
                        <a:t> can obtain?</a:t>
                      </a:r>
                      <a:endParaRPr lang="en-US" sz="1600" dirty="0"/>
                    </a:p>
                  </a:txBody>
                  <a:tcPr/>
                </a:tc>
                <a:tc>
                  <a:txBody>
                    <a:bodyPr/>
                    <a:lstStyle/>
                    <a:p>
                      <a:r>
                        <a:rPr lang="en-US" sz="1600" dirty="0" smtClean="0"/>
                        <a:t>geographically</a:t>
                      </a:r>
                      <a:r>
                        <a:rPr lang="en-US" sz="1600" baseline="0" dirty="0" smtClean="0"/>
                        <a:t>-constrained, currently carrier only</a:t>
                      </a:r>
                      <a:endParaRPr lang="en-US" sz="1600" dirty="0" smtClean="0"/>
                    </a:p>
                  </a:txBody>
                  <a:tcPr/>
                </a:tc>
                <a:tc>
                  <a:txBody>
                    <a:bodyPr/>
                    <a:lstStyle/>
                    <a:p>
                      <a:r>
                        <a:rPr lang="en-US" sz="1600" dirty="0" smtClean="0"/>
                        <a:t>varies</a:t>
                      </a:r>
                      <a:r>
                        <a:rPr lang="en-US" sz="1600" baseline="0" dirty="0" smtClean="0"/>
                        <a:t> (e.g., .</a:t>
                      </a:r>
                      <a:r>
                        <a:rPr lang="en-US" sz="1600" baseline="0" dirty="0" err="1" smtClean="0"/>
                        <a:t>edu</a:t>
                      </a:r>
                      <a:r>
                        <a:rPr lang="en-US" sz="1600" baseline="0" dirty="0" smtClean="0"/>
                        <a:t> &amp; .mil, vs. .de)</a:t>
                      </a:r>
                      <a:endParaRPr lang="en-US" sz="1600" dirty="0"/>
                    </a:p>
                  </a:txBody>
                  <a:tcPr/>
                </a:tc>
                <a:tc>
                  <a:txBody>
                    <a:bodyPr/>
                    <a:lstStyle/>
                    <a:p>
                      <a:r>
                        <a:rPr lang="en-US" sz="1600" dirty="0" smtClean="0"/>
                        <a:t>enterprise,</a:t>
                      </a:r>
                      <a:r>
                        <a:rPr lang="en-US" sz="1600" baseline="0" dirty="0" smtClean="0"/>
                        <a:t> carrier</a:t>
                      </a:r>
                      <a:endParaRPr lang="en-US" sz="1600" dirty="0"/>
                    </a:p>
                  </a:txBody>
                  <a:tcPr/>
                </a:tc>
              </a:tr>
              <a:tr h="537418">
                <a:tc>
                  <a:txBody>
                    <a:bodyPr/>
                    <a:lstStyle/>
                    <a:p>
                      <a:r>
                        <a:rPr lang="en-US" sz="1600" dirty="0" smtClean="0"/>
                        <a:t>porting</a:t>
                      </a:r>
                      <a:endParaRPr lang="en-US" sz="1600" dirty="0"/>
                    </a:p>
                  </a:txBody>
                  <a:tcPr/>
                </a:tc>
                <a:tc>
                  <a:txBody>
                    <a:bodyPr/>
                    <a:lstStyle/>
                    <a:p>
                      <a:r>
                        <a:rPr lang="en-US" sz="1200" dirty="0" smtClean="0"/>
                        <a:t>complex, often manual;</a:t>
                      </a:r>
                    </a:p>
                    <a:p>
                      <a:r>
                        <a:rPr lang="en-US" sz="1200" dirty="0" smtClean="0"/>
                        <a:t>wireless-to-wireline</a:t>
                      </a:r>
                      <a:r>
                        <a:rPr lang="en-US" sz="1200" baseline="0" dirty="0" smtClean="0"/>
                        <a:t> may not work</a:t>
                      </a:r>
                      <a:endParaRPr lang="en-US" sz="1200" dirty="0" smtClean="0"/>
                    </a:p>
                  </a:txBody>
                  <a:tcPr/>
                </a:tc>
                <a:tc>
                  <a:txBody>
                    <a:bodyPr/>
                    <a:lstStyle/>
                    <a:p>
                      <a:r>
                        <a:rPr lang="en-US" sz="1600" dirty="0" smtClean="0"/>
                        <a:t>about one hour (DNS cache)</a:t>
                      </a:r>
                      <a:endParaRPr lang="en-US" sz="1600" dirty="0"/>
                    </a:p>
                  </a:txBody>
                  <a:tcPr/>
                </a:tc>
                <a:tc>
                  <a:txBody>
                    <a:bodyPr/>
                    <a:lstStyle/>
                    <a:p>
                      <a:r>
                        <a:rPr lang="en-US" sz="1600" dirty="0" smtClean="0"/>
                        <a:t>if</a:t>
                      </a:r>
                      <a:r>
                        <a:rPr lang="en-US" sz="1600" baseline="0" dirty="0" smtClean="0"/>
                        <a:t> entity has been assigned PIAs</a:t>
                      </a:r>
                      <a:endParaRPr lang="en-US" sz="1600" dirty="0"/>
                    </a:p>
                  </a:txBody>
                  <a:tcPr/>
                </a:tc>
              </a:tr>
              <a:tr h="218491">
                <a:tc>
                  <a:txBody>
                    <a:bodyPr/>
                    <a:lstStyle/>
                    <a:p>
                      <a:r>
                        <a:rPr lang="en-US" sz="1600" dirty="0" smtClean="0"/>
                        <a:t>delegation</a:t>
                      </a:r>
                      <a:endParaRPr lang="en-US" sz="1600" dirty="0"/>
                    </a:p>
                  </a:txBody>
                  <a:tcPr/>
                </a:tc>
                <a:tc>
                  <a:txBody>
                    <a:bodyPr/>
                    <a:lstStyle/>
                    <a:p>
                      <a:r>
                        <a:rPr lang="en-US" sz="1600" dirty="0" smtClean="0"/>
                        <a:t>companies (number</a:t>
                      </a:r>
                      <a:r>
                        <a:rPr lang="en-US" sz="1600" baseline="0" dirty="0" smtClean="0"/>
                        <a:t> range)</a:t>
                      </a:r>
                      <a:endParaRPr lang="en-US" sz="1600" dirty="0"/>
                    </a:p>
                  </a:txBody>
                  <a:tcPr/>
                </a:tc>
                <a:tc>
                  <a:txBody>
                    <a:bodyPr/>
                    <a:lstStyle/>
                    <a:p>
                      <a:r>
                        <a:rPr lang="en-US" sz="1600" dirty="0" smtClean="0"/>
                        <a:t>anybody</a:t>
                      </a:r>
                      <a:endParaRPr lang="en-US" sz="1600" dirty="0"/>
                    </a:p>
                  </a:txBody>
                  <a:tcPr/>
                </a:tc>
                <a:tc>
                  <a:txBody>
                    <a:bodyPr/>
                    <a:lstStyle/>
                    <a:p>
                      <a:r>
                        <a:rPr lang="en-US" sz="1600" dirty="0" smtClean="0"/>
                        <a:t>subnets</a:t>
                      </a:r>
                      <a:endParaRPr lang="en-US" sz="1600" dirty="0"/>
                    </a:p>
                  </a:txBody>
                  <a:tcPr/>
                </a:tc>
              </a:tr>
              <a:tr h="526991">
                <a:tc>
                  <a:txBody>
                    <a:bodyPr/>
                    <a:lstStyle/>
                    <a:p>
                      <a:r>
                        <a:rPr lang="en-US" sz="1600" dirty="0" smtClean="0"/>
                        <a:t>identity</a:t>
                      </a:r>
                      <a:r>
                        <a:rPr lang="en-US" sz="1600" baseline="0" dirty="0" smtClean="0"/>
                        <a:t> information</a:t>
                      </a:r>
                      <a:endParaRPr lang="en-US" sz="1600" dirty="0"/>
                    </a:p>
                  </a:txBody>
                  <a:tcPr/>
                </a:tc>
                <a:tc>
                  <a:txBody>
                    <a:bodyPr/>
                    <a:lstStyle/>
                    <a:p>
                      <a:r>
                        <a:rPr lang="en-US" sz="1600" dirty="0" smtClean="0"/>
                        <a:t>carrier</a:t>
                      </a:r>
                      <a:r>
                        <a:rPr lang="en-US" sz="1600" baseline="0" dirty="0" smtClean="0"/>
                        <a:t> (OCN)</a:t>
                      </a:r>
                      <a:r>
                        <a:rPr lang="en-US" sz="1600" dirty="0" smtClean="0"/>
                        <a:t>,</a:t>
                      </a:r>
                      <a:r>
                        <a:rPr lang="en-US" sz="1600" baseline="0" dirty="0" smtClean="0"/>
                        <a:t> billing name only </a:t>
                      </a:r>
                      <a:r>
                        <a:rPr lang="en-US" sz="1600" baseline="0" dirty="0" smtClean="0">
                          <a:sym typeface="Wingdings"/>
                        </a:rPr>
                        <a:t> LERG, LIDB</a:t>
                      </a:r>
                      <a:endParaRPr lang="en-US" sz="1600" dirty="0"/>
                    </a:p>
                  </a:txBody>
                  <a:tcPr/>
                </a:tc>
                <a:tc>
                  <a:txBody>
                    <a:bodyPr/>
                    <a:lstStyle/>
                    <a:p>
                      <a:r>
                        <a:rPr lang="en-US" sz="1600" dirty="0" smtClean="0"/>
                        <a:t>WHOIS data</a:t>
                      </a:r>
                    </a:p>
                    <a:p>
                      <a:r>
                        <a:rPr lang="en-US" sz="1600" dirty="0" smtClean="0"/>
                        <a:t>(unverified)</a:t>
                      </a:r>
                      <a:endParaRPr lang="en-US" sz="1600" dirty="0"/>
                    </a:p>
                  </a:txBody>
                  <a:tcPr/>
                </a:tc>
                <a:tc>
                  <a:txBody>
                    <a:bodyPr/>
                    <a:lstStyle/>
                    <a:p>
                      <a:r>
                        <a:rPr lang="en-US" sz="1600" dirty="0" smtClean="0"/>
                        <a:t>RPKI, </a:t>
                      </a:r>
                      <a:r>
                        <a:rPr lang="en-US" sz="1600" dirty="0" err="1" smtClean="0"/>
                        <a:t>whois</a:t>
                      </a:r>
                      <a:endParaRPr lang="en-US" sz="1600" dirty="0"/>
                    </a:p>
                  </a:txBody>
                  <a:tcPr/>
                </a:tc>
              </a:tr>
            </a:tbl>
          </a:graphicData>
        </a:graphic>
      </p:graphicFrame>
    </p:spTree>
    <p:extLst>
      <p:ext uri="{BB962C8B-B14F-4D97-AF65-F5344CB8AC3E}">
        <p14:creationId xmlns:p14="http://schemas.microsoft.com/office/powerpoint/2010/main" val="934575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6725656" cy="4325419"/>
          </a:xfrm>
        </p:spPr>
        <p:txBody>
          <a:bodyPr>
            <a:normAutofit fontScale="92500" lnSpcReduction="10000"/>
          </a:bodyPr>
          <a:lstStyle/>
          <a:p>
            <a:r>
              <a:rPr lang="en-US" dirty="0" smtClean="0"/>
              <a:t>What is happening and why does it matter?</a:t>
            </a:r>
          </a:p>
          <a:p>
            <a:r>
              <a:rPr lang="en-US" dirty="0" smtClean="0"/>
              <a:t>What are the technical challenges we need to address?</a:t>
            </a:r>
          </a:p>
          <a:p>
            <a:pPr lvl="1"/>
            <a:r>
              <a:rPr lang="en-US" dirty="0" smtClean="0"/>
              <a:t>reliability &amp; quality</a:t>
            </a:r>
          </a:p>
          <a:p>
            <a:pPr lvl="1"/>
            <a:r>
              <a:rPr lang="en-US" dirty="0" smtClean="0"/>
              <a:t>public safety (“911”, “112”)</a:t>
            </a:r>
          </a:p>
          <a:p>
            <a:pPr lvl="1"/>
            <a:r>
              <a:rPr lang="en-US" dirty="0" smtClean="0"/>
              <a:t>numbering &amp; trustable identifiers</a:t>
            </a:r>
          </a:p>
          <a:p>
            <a:pPr lvl="1"/>
            <a:r>
              <a:rPr lang="en-US" dirty="0" smtClean="0"/>
              <a:t>universal service</a:t>
            </a:r>
          </a:p>
          <a:p>
            <a:pPr lvl="1"/>
            <a:r>
              <a:rPr lang="en-US" dirty="0" smtClean="0"/>
              <a:t>service stagnation </a:t>
            </a:r>
            <a:r>
              <a:rPr lang="en-US" dirty="0" smtClean="0">
                <a:sym typeface="Wingdings"/>
              </a:rPr>
              <a:t> beyond voice?</a:t>
            </a:r>
            <a:endParaRPr lang="en-US" dirty="0" smtClean="0"/>
          </a:p>
          <a:p>
            <a:pPr lvl="1"/>
            <a:r>
              <a:rPr lang="en-US" dirty="0" smtClean="0"/>
              <a:t>copper loops </a:t>
            </a:r>
            <a:r>
              <a:rPr lang="en-US" dirty="0" smtClean="0">
                <a:sym typeface="Wingdings"/>
              </a:rPr>
              <a:t> competition, legacy services</a:t>
            </a:r>
          </a:p>
          <a:p>
            <a:r>
              <a:rPr lang="en-US" dirty="0" smtClean="0">
                <a:sym typeface="Wingdings"/>
              </a:rPr>
              <a:t>It’s technical + economics + policy</a:t>
            </a:r>
            <a:endParaRPr lang="en-US" dirty="0"/>
          </a:p>
        </p:txBody>
      </p:sp>
      <p:sp>
        <p:nvSpPr>
          <p:cNvPr id="4" name="Title 3"/>
          <p:cNvSpPr>
            <a:spLocks noGrp="1"/>
          </p:cNvSpPr>
          <p:nvPr>
            <p:ph type="title"/>
          </p:nvPr>
        </p:nvSpPr>
        <p:spPr/>
        <p:txBody>
          <a:bodyPr>
            <a:noAutofit/>
          </a:bodyPr>
          <a:lstStyle/>
          <a:p>
            <a:r>
              <a:rPr lang="en-US" sz="3200" dirty="0" smtClean="0"/>
              <a:t>The retirement of the circuit-switched network</a:t>
            </a:r>
            <a:endParaRPr lang="en-US" sz="3200" dirty="0"/>
          </a:p>
        </p:txBody>
      </p:sp>
      <p:sp>
        <p:nvSpPr>
          <p:cNvPr id="5" name="Oval Callout 4"/>
          <p:cNvSpPr/>
          <p:nvPr/>
        </p:nvSpPr>
        <p:spPr>
          <a:xfrm>
            <a:off x="7361628" y="3905899"/>
            <a:ext cx="1782372" cy="1365998"/>
          </a:xfrm>
          <a:prstGeom prst="wedgeEllipseCallout">
            <a:avLst>
              <a:gd name="adj1" fmla="val -93574"/>
              <a:gd name="adj2" fmla="val -4810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US-centric, but similar elsewhere</a:t>
            </a:r>
            <a:endParaRPr lang="en-US" dirty="0"/>
          </a:p>
        </p:txBody>
      </p:sp>
      <p:sp>
        <p:nvSpPr>
          <p:cNvPr id="6" name="Footer Placeholder 5"/>
          <p:cNvSpPr>
            <a:spLocks noGrp="1"/>
          </p:cNvSpPr>
          <p:nvPr>
            <p:ph type="ftr" sz="quarter" idx="11"/>
          </p:nvPr>
        </p:nvSpPr>
        <p:spPr/>
        <p:txBody>
          <a:bodyPr/>
          <a:lstStyle/>
          <a:p>
            <a:r>
              <a:rPr lang="en-US" smtClean="0"/>
              <a:t>IETF86</a:t>
            </a:r>
            <a:endParaRPr lang="en-US"/>
          </a:p>
        </p:txBody>
      </p:sp>
      <p:sp>
        <p:nvSpPr>
          <p:cNvPr id="7" name="Slide Number Placeholder 6"/>
          <p:cNvSpPr>
            <a:spLocks noGrp="1"/>
          </p:cNvSpPr>
          <p:nvPr>
            <p:ph type="sldNum" sz="quarter" idx="12"/>
          </p:nvPr>
        </p:nvSpPr>
        <p:spPr/>
        <p:txBody>
          <a:bodyPr/>
          <a:lstStyle/>
          <a:p>
            <a:fld id="{75C3118D-CD60-C448-AB88-7EFEB60ADC5A}" type="slidenum">
              <a:rPr lang="en-US" smtClean="0"/>
              <a:t>2</a:t>
            </a:fld>
            <a:endParaRPr lang="en-US"/>
          </a:p>
        </p:txBody>
      </p:sp>
    </p:spTree>
    <p:extLst>
      <p:ext uri="{BB962C8B-B14F-4D97-AF65-F5344CB8AC3E}">
        <p14:creationId xmlns:p14="http://schemas.microsoft.com/office/powerpoint/2010/main" val="17923720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20</a:t>
            </a:fld>
            <a:endParaRPr lang="en-US"/>
          </a:p>
        </p:txBody>
      </p:sp>
      <p:sp>
        <p:nvSpPr>
          <p:cNvPr id="4" name="Title 3"/>
          <p:cNvSpPr>
            <a:spLocks noGrp="1"/>
          </p:cNvSpPr>
          <p:nvPr>
            <p:ph type="title"/>
          </p:nvPr>
        </p:nvSpPr>
        <p:spPr/>
        <p:txBody>
          <a:bodyPr/>
          <a:lstStyle/>
          <a:p>
            <a:r>
              <a:rPr lang="en-US" dirty="0" smtClean="0"/>
              <a:t>Number usage</a:t>
            </a:r>
            <a:endParaRPr lang="en-US" dirty="0"/>
          </a:p>
        </p:txBody>
      </p:sp>
      <p:pic>
        <p:nvPicPr>
          <p:cNvPr id="5" name="Picture 4"/>
          <p:cNvPicPr>
            <a:picLocks noChangeAspect="1"/>
          </p:cNvPicPr>
          <p:nvPr/>
        </p:nvPicPr>
        <p:blipFill>
          <a:blip r:embed="rId2"/>
          <a:stretch>
            <a:fillRect/>
          </a:stretch>
        </p:blipFill>
        <p:spPr>
          <a:xfrm>
            <a:off x="1663700" y="1257300"/>
            <a:ext cx="5816600" cy="4330700"/>
          </a:xfrm>
          <a:prstGeom prst="rect">
            <a:avLst/>
          </a:prstGeom>
        </p:spPr>
      </p:pic>
      <p:sp>
        <p:nvSpPr>
          <p:cNvPr id="6" name="TextBox 5"/>
          <p:cNvSpPr txBox="1"/>
          <p:nvPr/>
        </p:nvSpPr>
        <p:spPr>
          <a:xfrm>
            <a:off x="687294" y="6250163"/>
            <a:ext cx="1097175" cy="369332"/>
          </a:xfrm>
          <a:prstGeom prst="rect">
            <a:avLst/>
          </a:prstGeom>
          <a:noFill/>
        </p:spPr>
        <p:txBody>
          <a:bodyPr wrap="none" rtlCol="0">
            <a:spAutoFit/>
          </a:bodyPr>
          <a:lstStyle/>
          <a:p>
            <a:r>
              <a:rPr lang="en-US" dirty="0" smtClean="0"/>
              <a:t>FCC 12-46</a:t>
            </a:r>
            <a:endParaRPr lang="en-US" dirty="0"/>
          </a:p>
        </p:txBody>
      </p:sp>
    </p:spTree>
    <p:extLst>
      <p:ext uri="{BB962C8B-B14F-4D97-AF65-F5344CB8AC3E}">
        <p14:creationId xmlns:p14="http://schemas.microsoft.com/office/powerpoint/2010/main" val="326142872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189543286"/>
              </p:ext>
            </p:extLst>
          </p:nvPr>
        </p:nvGraphicFramePr>
        <p:xfrm>
          <a:off x="457200" y="1800225"/>
          <a:ext cx="8229600" cy="432593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75C3118D-CD60-C448-AB88-7EFEB60ADC5A}" type="slidenum">
              <a:rPr lang="en-US" smtClean="0"/>
              <a:t>21</a:t>
            </a:fld>
            <a:endParaRPr lang="en-US"/>
          </a:p>
        </p:txBody>
      </p:sp>
      <p:sp>
        <p:nvSpPr>
          <p:cNvPr id="4" name="Title 3"/>
          <p:cNvSpPr>
            <a:spLocks noGrp="1"/>
          </p:cNvSpPr>
          <p:nvPr>
            <p:ph type="title"/>
          </p:nvPr>
        </p:nvSpPr>
        <p:spPr/>
        <p:txBody>
          <a:bodyPr/>
          <a:lstStyle/>
          <a:p>
            <a:r>
              <a:rPr lang="en-US" dirty="0" smtClean="0"/>
              <a:t>Area codes (NPAs)</a:t>
            </a:r>
            <a:endParaRPr lang="en-US" dirty="0"/>
          </a:p>
        </p:txBody>
      </p:sp>
      <p:sp>
        <p:nvSpPr>
          <p:cNvPr id="6" name="Left Brace 5"/>
          <p:cNvSpPr/>
          <p:nvPr/>
        </p:nvSpPr>
        <p:spPr>
          <a:xfrm>
            <a:off x="868029" y="2046551"/>
            <a:ext cx="310663" cy="35997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66291" y="3616071"/>
            <a:ext cx="547258" cy="369332"/>
          </a:xfrm>
          <a:prstGeom prst="rect">
            <a:avLst/>
          </a:prstGeom>
          <a:noFill/>
        </p:spPr>
        <p:txBody>
          <a:bodyPr wrap="none" rtlCol="0">
            <a:spAutoFit/>
          </a:bodyPr>
          <a:lstStyle/>
          <a:p>
            <a:r>
              <a:rPr lang="en-US" dirty="0" smtClean="0"/>
              <a:t>634</a:t>
            </a:r>
            <a:endParaRPr lang="en-US" dirty="0"/>
          </a:p>
        </p:txBody>
      </p:sp>
    </p:spTree>
    <p:extLst>
      <p:ext uri="{BB962C8B-B14F-4D97-AF65-F5344CB8AC3E}">
        <p14:creationId xmlns:p14="http://schemas.microsoft.com/office/powerpoint/2010/main" val="9106251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22</a:t>
            </a:fld>
            <a:endParaRPr lang="en-US"/>
          </a:p>
        </p:txBody>
      </p:sp>
      <p:sp>
        <p:nvSpPr>
          <p:cNvPr id="4" name="Title 3"/>
          <p:cNvSpPr>
            <a:spLocks noGrp="1"/>
          </p:cNvSpPr>
          <p:nvPr>
            <p:ph type="title"/>
          </p:nvPr>
        </p:nvSpPr>
        <p:spPr/>
        <p:txBody>
          <a:bodyPr>
            <a:normAutofit/>
          </a:bodyPr>
          <a:lstStyle/>
          <a:p>
            <a:r>
              <a:rPr lang="en-US" dirty="0" smtClean="0"/>
              <a:t>Phone numbers for machines?</a:t>
            </a:r>
            <a:endParaRPr lang="en-US" dirty="0"/>
          </a:p>
        </p:txBody>
      </p:sp>
      <p:pic>
        <p:nvPicPr>
          <p:cNvPr id="5" name="Picture 4" descr="tabletrevolutiongraph-300x2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266046"/>
            <a:ext cx="3810000" cy="3124200"/>
          </a:xfrm>
          <a:prstGeom prst="rect">
            <a:avLst/>
          </a:prstGeom>
        </p:spPr>
      </p:pic>
      <p:sp>
        <p:nvSpPr>
          <p:cNvPr id="9" name="TextBox 8"/>
          <p:cNvSpPr txBox="1"/>
          <p:nvPr/>
        </p:nvSpPr>
        <p:spPr>
          <a:xfrm>
            <a:off x="831480" y="1717646"/>
            <a:ext cx="1293518" cy="369332"/>
          </a:xfrm>
          <a:prstGeom prst="rect">
            <a:avLst/>
          </a:prstGeom>
          <a:noFill/>
        </p:spPr>
        <p:txBody>
          <a:bodyPr wrap="none" rtlCol="0">
            <a:spAutoFit/>
          </a:bodyPr>
          <a:lstStyle/>
          <a:p>
            <a:r>
              <a:rPr lang="en-US" dirty="0" smtClean="0"/>
              <a:t>212 555 1212</a:t>
            </a:r>
            <a:endParaRPr lang="en-US" dirty="0"/>
          </a:p>
        </p:txBody>
      </p:sp>
      <p:cxnSp>
        <p:nvCxnSpPr>
          <p:cNvPr id="11" name="Straight Arrow Connector 10"/>
          <p:cNvCxnSpPr>
            <a:stCxn id="9" idx="3"/>
          </p:cNvCxnSpPr>
          <p:nvPr/>
        </p:nvCxnSpPr>
        <p:spPr>
          <a:xfrm flipV="1">
            <a:off x="2124998" y="1891237"/>
            <a:ext cx="884578" cy="11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descr="mens-fashion-195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9337" y="1231252"/>
            <a:ext cx="617306" cy="1342119"/>
          </a:xfrm>
          <a:prstGeom prst="rect">
            <a:avLst/>
          </a:prstGeom>
        </p:spPr>
      </p:pic>
      <p:sp>
        <p:nvSpPr>
          <p:cNvPr id="13" name="TextBox 12"/>
          <p:cNvSpPr txBox="1"/>
          <p:nvPr/>
        </p:nvSpPr>
        <p:spPr>
          <a:xfrm>
            <a:off x="2217510" y="1443554"/>
            <a:ext cx="792066" cy="369332"/>
          </a:xfrm>
          <a:prstGeom prst="rect">
            <a:avLst/>
          </a:prstGeom>
          <a:noFill/>
        </p:spPr>
        <p:txBody>
          <a:bodyPr wrap="none" rtlCol="0">
            <a:spAutoFit/>
          </a:bodyPr>
          <a:lstStyle/>
          <a:p>
            <a:r>
              <a:rPr lang="en-US" dirty="0" smtClean="0"/>
              <a:t>&lt; 2010</a:t>
            </a:r>
            <a:endParaRPr lang="en-US" dirty="0"/>
          </a:p>
        </p:txBody>
      </p:sp>
      <p:sp>
        <p:nvSpPr>
          <p:cNvPr id="14" name="TextBox 13"/>
          <p:cNvSpPr txBox="1"/>
          <p:nvPr/>
        </p:nvSpPr>
        <p:spPr>
          <a:xfrm>
            <a:off x="913715" y="3444396"/>
            <a:ext cx="1424150" cy="646331"/>
          </a:xfrm>
          <a:prstGeom prst="rect">
            <a:avLst/>
          </a:prstGeom>
          <a:noFill/>
        </p:spPr>
        <p:txBody>
          <a:bodyPr wrap="none" rtlCol="0">
            <a:spAutoFit/>
          </a:bodyPr>
          <a:lstStyle/>
          <a:p>
            <a:r>
              <a:rPr lang="en-US" dirty="0" smtClean="0"/>
              <a:t>500 123 4567</a:t>
            </a:r>
          </a:p>
          <a:p>
            <a:r>
              <a:rPr lang="en-US" dirty="0" smtClean="0"/>
              <a:t>533, 544</a:t>
            </a:r>
            <a:endParaRPr lang="en-US" dirty="0"/>
          </a:p>
        </p:txBody>
      </p:sp>
      <p:sp>
        <p:nvSpPr>
          <p:cNvPr id="15" name="TextBox 14"/>
          <p:cNvSpPr txBox="1"/>
          <p:nvPr/>
        </p:nvSpPr>
        <p:spPr>
          <a:xfrm>
            <a:off x="737399" y="5910998"/>
            <a:ext cx="2910923" cy="646331"/>
          </a:xfrm>
          <a:prstGeom prst="rect">
            <a:avLst/>
          </a:prstGeom>
          <a:noFill/>
        </p:spPr>
        <p:txBody>
          <a:bodyPr wrap="none" rtlCol="0">
            <a:spAutoFit/>
          </a:bodyPr>
          <a:lstStyle/>
          <a:p>
            <a:r>
              <a:rPr lang="en-US" dirty="0" smtClean="0"/>
              <a:t>now: one 5XX code a year…</a:t>
            </a:r>
          </a:p>
          <a:p>
            <a:r>
              <a:rPr lang="en-US" dirty="0" smtClean="0"/>
              <a:t>(8M numbers)</a:t>
            </a:r>
            <a:endParaRPr lang="en-US" dirty="0"/>
          </a:p>
        </p:txBody>
      </p:sp>
      <p:cxnSp>
        <p:nvCxnSpPr>
          <p:cNvPr id="16" name="Straight Arrow Connector 15"/>
          <p:cNvCxnSpPr/>
          <p:nvPr/>
        </p:nvCxnSpPr>
        <p:spPr>
          <a:xfrm flipV="1">
            <a:off x="2277398" y="3784136"/>
            <a:ext cx="884578" cy="110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5"/>
          <a:stretch>
            <a:fillRect/>
          </a:stretch>
        </p:blipFill>
        <p:spPr>
          <a:xfrm>
            <a:off x="3161976" y="3248208"/>
            <a:ext cx="1099844" cy="1099844"/>
          </a:xfrm>
          <a:prstGeom prst="rect">
            <a:avLst/>
          </a:prstGeom>
        </p:spPr>
      </p:pic>
      <p:pic>
        <p:nvPicPr>
          <p:cNvPr id="18" name="Picture 17"/>
          <p:cNvPicPr>
            <a:picLocks noChangeAspect="1"/>
          </p:cNvPicPr>
          <p:nvPr/>
        </p:nvPicPr>
        <p:blipFill>
          <a:blip r:embed="rId6"/>
          <a:stretch>
            <a:fillRect/>
          </a:stretch>
        </p:blipFill>
        <p:spPr>
          <a:xfrm>
            <a:off x="3632356" y="3655828"/>
            <a:ext cx="939644" cy="1082470"/>
          </a:xfrm>
          <a:prstGeom prst="rect">
            <a:avLst/>
          </a:prstGeom>
        </p:spPr>
      </p:pic>
      <p:pic>
        <p:nvPicPr>
          <p:cNvPr id="19" name="Picture 18"/>
          <p:cNvPicPr>
            <a:picLocks noChangeAspect="1"/>
          </p:cNvPicPr>
          <p:nvPr/>
        </p:nvPicPr>
        <p:blipFill rotWithShape="1">
          <a:blip r:embed="rId7">
            <a:extLst>
              <a:ext uri="{BEBA8EAE-BF5A-486C-A8C5-ECC9F3942E4B}">
                <a14:imgProps xmlns:a14="http://schemas.microsoft.com/office/drawing/2010/main">
                  <a14:imgLayer r:embed="rId8">
                    <a14:imgEffect>
                      <a14:backgroundRemoval t="6286" b="90286" l="20857" r="89013">
                        <a14:foregroundMark x1="68343" y1="49143" x2="78026" y2="42286"/>
                        <a14:foregroundMark x1="89013" y1="79714" x2="89013" y2="79714"/>
                      </a14:backgroundRemoval>
                    </a14:imgEffect>
                  </a14:imgLayer>
                </a14:imgProps>
              </a:ext>
            </a:extLst>
          </a:blip>
          <a:srcRect l="17631" t="5548" r="17094" b="-1"/>
          <a:stretch/>
        </p:blipFill>
        <p:spPr>
          <a:xfrm>
            <a:off x="2521853" y="4348052"/>
            <a:ext cx="1469235" cy="1385654"/>
          </a:xfrm>
          <a:prstGeom prst="rect">
            <a:avLst/>
          </a:prstGeom>
        </p:spPr>
      </p:pic>
      <p:pic>
        <p:nvPicPr>
          <p:cNvPr id="20" name="Picture 19"/>
          <p:cNvPicPr>
            <a:picLocks noChangeAspect="1"/>
          </p:cNvPicPr>
          <p:nvPr/>
        </p:nvPicPr>
        <p:blipFill>
          <a:blip r:embed="rId9"/>
          <a:stretch>
            <a:fillRect/>
          </a:stretch>
        </p:blipFill>
        <p:spPr>
          <a:xfrm>
            <a:off x="1197765" y="4912075"/>
            <a:ext cx="1324088" cy="657630"/>
          </a:xfrm>
          <a:prstGeom prst="rect">
            <a:avLst/>
          </a:prstGeom>
        </p:spPr>
      </p:pic>
      <p:sp>
        <p:nvSpPr>
          <p:cNvPr id="21" name="TextBox 20"/>
          <p:cNvSpPr txBox="1"/>
          <p:nvPr/>
        </p:nvSpPr>
        <p:spPr>
          <a:xfrm>
            <a:off x="127920" y="6553685"/>
            <a:ext cx="1752077" cy="261610"/>
          </a:xfrm>
          <a:prstGeom prst="rect">
            <a:avLst/>
          </a:prstGeom>
          <a:noFill/>
        </p:spPr>
        <p:txBody>
          <a:bodyPr wrap="none" rtlCol="0">
            <a:spAutoFit/>
          </a:bodyPr>
          <a:lstStyle/>
          <a:p>
            <a:r>
              <a:rPr lang="en-US" sz="1100" dirty="0" smtClean="0"/>
              <a:t>see Tom </a:t>
            </a:r>
            <a:r>
              <a:rPr lang="en-US" sz="1100" dirty="0" err="1" smtClean="0"/>
              <a:t>McGarry</a:t>
            </a:r>
            <a:r>
              <a:rPr lang="en-US" sz="1100" dirty="0" smtClean="0"/>
              <a:t>, </a:t>
            </a:r>
            <a:r>
              <a:rPr lang="en-US" sz="1100" dirty="0" err="1" smtClean="0"/>
              <a:t>Neustar</a:t>
            </a:r>
            <a:endParaRPr lang="en-US" sz="1100" dirty="0"/>
          </a:p>
        </p:txBody>
      </p:sp>
      <p:sp>
        <p:nvSpPr>
          <p:cNvPr id="22" name="TextBox 21"/>
          <p:cNvSpPr txBox="1"/>
          <p:nvPr/>
        </p:nvSpPr>
        <p:spPr>
          <a:xfrm>
            <a:off x="386645" y="2573371"/>
            <a:ext cx="2775331" cy="646331"/>
          </a:xfrm>
          <a:prstGeom prst="rect">
            <a:avLst/>
          </a:prstGeom>
          <a:noFill/>
        </p:spPr>
        <p:txBody>
          <a:bodyPr wrap="none" rtlCol="0">
            <a:spAutoFit/>
          </a:bodyPr>
          <a:lstStyle/>
          <a:p>
            <a:r>
              <a:rPr lang="en-US" dirty="0" smtClean="0"/>
              <a:t>500 123 4567</a:t>
            </a:r>
          </a:p>
          <a:p>
            <a:r>
              <a:rPr lang="en-US" dirty="0" smtClean="0"/>
              <a:t>(and geographic numbers)</a:t>
            </a:r>
            <a:endParaRPr lang="en-US" dirty="0"/>
          </a:p>
        </p:txBody>
      </p:sp>
      <p:pic>
        <p:nvPicPr>
          <p:cNvPr id="23" name="Picture 22" descr="onstar-logo.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61976" y="2660249"/>
            <a:ext cx="1175918" cy="587959"/>
          </a:xfrm>
          <a:prstGeom prst="rect">
            <a:avLst/>
          </a:prstGeom>
        </p:spPr>
      </p:pic>
      <p:sp>
        <p:nvSpPr>
          <p:cNvPr id="2" name="TextBox 1"/>
          <p:cNvSpPr txBox="1"/>
          <p:nvPr/>
        </p:nvSpPr>
        <p:spPr>
          <a:xfrm>
            <a:off x="5528733" y="5910998"/>
            <a:ext cx="1934168"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en-US" dirty="0" smtClean="0"/>
              <a:t>10 billion available</a:t>
            </a:r>
            <a:endParaRPr lang="en-US" dirty="0"/>
          </a:p>
        </p:txBody>
      </p:sp>
      <p:sp>
        <p:nvSpPr>
          <p:cNvPr id="7" name="TextBox 6"/>
          <p:cNvSpPr txBox="1"/>
          <p:nvPr/>
        </p:nvSpPr>
        <p:spPr>
          <a:xfrm>
            <a:off x="4154343" y="4667817"/>
            <a:ext cx="545110" cy="261610"/>
          </a:xfrm>
          <a:prstGeom prst="rect">
            <a:avLst/>
          </a:prstGeom>
          <a:noFill/>
        </p:spPr>
        <p:txBody>
          <a:bodyPr wrap="none" rtlCol="0">
            <a:spAutoFit/>
          </a:bodyPr>
          <a:lstStyle/>
          <a:p>
            <a:r>
              <a:rPr lang="en-US" sz="1100" dirty="0" smtClean="0"/>
              <a:t>5 </a:t>
            </a:r>
            <a:r>
              <a:rPr lang="en-US" sz="1100" dirty="0" err="1" smtClean="0"/>
              <a:t>mio</a:t>
            </a:r>
            <a:r>
              <a:rPr lang="en-US" sz="1100" dirty="0" smtClean="0"/>
              <a:t>.</a:t>
            </a:r>
            <a:endParaRPr lang="en-US" sz="1100" dirty="0"/>
          </a:p>
        </p:txBody>
      </p:sp>
      <p:sp>
        <p:nvSpPr>
          <p:cNvPr id="24" name="TextBox 23"/>
          <p:cNvSpPr txBox="1"/>
          <p:nvPr/>
        </p:nvSpPr>
        <p:spPr>
          <a:xfrm>
            <a:off x="2946543" y="5390246"/>
            <a:ext cx="628867" cy="261610"/>
          </a:xfrm>
          <a:prstGeom prst="rect">
            <a:avLst/>
          </a:prstGeom>
          <a:noFill/>
        </p:spPr>
        <p:txBody>
          <a:bodyPr wrap="none" rtlCol="0">
            <a:spAutoFit/>
          </a:bodyPr>
          <a:lstStyle/>
          <a:p>
            <a:r>
              <a:rPr lang="en-US" sz="1100" dirty="0" smtClean="0"/>
              <a:t>64 </a:t>
            </a:r>
            <a:r>
              <a:rPr lang="en-US" sz="1100" dirty="0" err="1" smtClean="0"/>
              <a:t>mio</a:t>
            </a:r>
            <a:r>
              <a:rPr lang="en-US" sz="1100" dirty="0" smtClean="0"/>
              <a:t>.</a:t>
            </a:r>
            <a:endParaRPr lang="en-US" sz="1100" dirty="0"/>
          </a:p>
        </p:txBody>
      </p:sp>
      <p:sp>
        <p:nvSpPr>
          <p:cNvPr id="8" name="TextBox 7"/>
          <p:cNvSpPr txBox="1"/>
          <p:nvPr/>
        </p:nvSpPr>
        <p:spPr>
          <a:xfrm>
            <a:off x="4029189" y="3290507"/>
            <a:ext cx="1123725" cy="307777"/>
          </a:xfrm>
          <a:prstGeom prst="rect">
            <a:avLst/>
          </a:prstGeom>
          <a:noFill/>
        </p:spPr>
        <p:txBody>
          <a:bodyPr wrap="none" rtlCol="0">
            <a:spAutoFit/>
          </a:bodyPr>
          <a:lstStyle/>
          <a:p>
            <a:r>
              <a:rPr lang="en-US" sz="1400" dirty="0" smtClean="0"/>
              <a:t>12% of adults</a:t>
            </a:r>
            <a:endParaRPr lang="en-US" sz="1400" dirty="0"/>
          </a:p>
        </p:txBody>
      </p:sp>
      <p:pic>
        <p:nvPicPr>
          <p:cNvPr id="10" name="Picture 9"/>
          <p:cNvPicPr>
            <a:picLocks noChangeAspect="1"/>
          </p:cNvPicPr>
          <p:nvPr/>
        </p:nvPicPr>
        <p:blipFill>
          <a:blip r:embed="rId11"/>
          <a:stretch>
            <a:fillRect/>
          </a:stretch>
        </p:blipFill>
        <p:spPr>
          <a:xfrm>
            <a:off x="389238" y="4391598"/>
            <a:ext cx="696322" cy="974850"/>
          </a:xfrm>
          <a:prstGeom prst="rect">
            <a:avLst/>
          </a:prstGeom>
        </p:spPr>
      </p:pic>
      <p:sp>
        <p:nvSpPr>
          <p:cNvPr id="25" name="TextBox 24"/>
          <p:cNvSpPr txBox="1"/>
          <p:nvPr/>
        </p:nvSpPr>
        <p:spPr>
          <a:xfrm>
            <a:off x="461475" y="5390602"/>
            <a:ext cx="659405" cy="276999"/>
          </a:xfrm>
          <a:prstGeom prst="rect">
            <a:avLst/>
          </a:prstGeom>
          <a:noFill/>
        </p:spPr>
        <p:txBody>
          <a:bodyPr wrap="none" rtlCol="0">
            <a:spAutoFit/>
          </a:bodyPr>
          <a:lstStyle/>
          <a:p>
            <a:r>
              <a:rPr lang="en-US" sz="1200" dirty="0" smtClean="0"/>
              <a:t>311,000</a:t>
            </a:r>
            <a:endParaRPr lang="en-US" sz="1200" dirty="0"/>
          </a:p>
        </p:txBody>
      </p:sp>
    </p:spTree>
    <p:extLst>
      <p:ext uri="{BB962C8B-B14F-4D97-AF65-F5344CB8AC3E}">
        <p14:creationId xmlns:p14="http://schemas.microsoft.com/office/powerpoint/2010/main" val="204321248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346700" cy="4325419"/>
          </a:xfrm>
        </p:spPr>
        <p:txBody>
          <a:bodyPr>
            <a:normAutofit/>
          </a:bodyPr>
          <a:lstStyle/>
          <a:p>
            <a:r>
              <a:rPr lang="en-US" dirty="0" smtClean="0"/>
              <a:t>Should numbers be treated as names?</a:t>
            </a:r>
          </a:p>
          <a:p>
            <a:pPr lvl="1"/>
            <a:r>
              <a:rPr lang="en-US" dirty="0" smtClean="0"/>
              <a:t>see “Identifier-Locator split”</a:t>
            </a:r>
          </a:p>
          <a:p>
            <a:pPr lvl="1"/>
            <a:r>
              <a:rPr lang="en-US" dirty="0" smtClean="0"/>
              <a:t>“multi-homing”</a:t>
            </a:r>
          </a:p>
          <a:p>
            <a:r>
              <a:rPr lang="en-US" dirty="0" smtClean="0"/>
              <a:t>Should numbers have a geographic component?</a:t>
            </a:r>
          </a:p>
          <a:p>
            <a:pPr lvl="1"/>
            <a:r>
              <a:rPr lang="en-US" dirty="0" smtClean="0"/>
              <a:t>Is this part of a region’s cultural identity?</a:t>
            </a:r>
          </a:p>
        </p:txBody>
      </p:sp>
      <p:sp>
        <p:nvSpPr>
          <p:cNvPr id="4" name="Title 3"/>
          <p:cNvSpPr>
            <a:spLocks noGrp="1"/>
          </p:cNvSpPr>
          <p:nvPr>
            <p:ph type="title"/>
          </p:nvPr>
        </p:nvSpPr>
        <p:spPr/>
        <p:txBody>
          <a:bodyPr/>
          <a:lstStyle/>
          <a:p>
            <a:r>
              <a:rPr lang="en-US" dirty="0" smtClean="0"/>
              <a:t>Future numbers</a:t>
            </a:r>
            <a:endParaRPr lang="en-US" dirty="0"/>
          </a:p>
        </p:txBody>
      </p:sp>
      <p:pic>
        <p:nvPicPr>
          <p:cNvPr id="5" name="Picture 4" descr="201req_content_top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045" y="1497505"/>
            <a:ext cx="2882900" cy="3416300"/>
          </a:xfrm>
          <a:prstGeom prst="rect">
            <a:avLst/>
          </a:prstGeom>
        </p:spPr>
      </p:pic>
      <p:pic>
        <p:nvPicPr>
          <p:cNvPr id="6" name="Picture 5"/>
          <p:cNvPicPr>
            <a:picLocks noChangeAspect="1"/>
          </p:cNvPicPr>
          <p:nvPr/>
        </p:nvPicPr>
        <p:blipFill>
          <a:blip r:embed="rId3"/>
          <a:stretch>
            <a:fillRect/>
          </a:stretch>
        </p:blipFill>
        <p:spPr>
          <a:xfrm>
            <a:off x="6418945" y="3422650"/>
            <a:ext cx="2540000" cy="3162300"/>
          </a:xfrm>
          <a:prstGeom prst="rect">
            <a:avLst/>
          </a:prstGeom>
        </p:spPr>
      </p:pic>
      <p:sp>
        <p:nvSpPr>
          <p:cNvPr id="7" name="Footer Placeholder 6"/>
          <p:cNvSpPr>
            <a:spLocks noGrp="1"/>
          </p:cNvSpPr>
          <p:nvPr>
            <p:ph type="ftr" sz="quarter" idx="11"/>
          </p:nvPr>
        </p:nvSpPr>
        <p:spPr/>
        <p:txBody>
          <a:bodyPr/>
          <a:lstStyle/>
          <a:p>
            <a:r>
              <a:rPr lang="en-US" smtClean="0"/>
              <a:t>IETF86</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23</a:t>
            </a:fld>
            <a:endParaRPr lang="en-US"/>
          </a:p>
        </p:txBody>
      </p:sp>
    </p:spTree>
    <p:extLst>
      <p:ext uri="{BB962C8B-B14F-4D97-AF65-F5344CB8AC3E}">
        <p14:creationId xmlns:p14="http://schemas.microsoft.com/office/powerpoint/2010/main" val="15150622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4"/>
            <a:ext cx="4453534" cy="4325419"/>
          </a:xfrm>
        </p:spPr>
        <p:txBody>
          <a:bodyPr>
            <a:normAutofit lnSpcReduction="10000"/>
          </a:bodyPr>
          <a:lstStyle/>
          <a:p>
            <a:r>
              <a:rPr lang="en-US" dirty="0" smtClean="0"/>
              <a:t>Easily available on (SIP) trunks – can be legitimate</a:t>
            </a:r>
          </a:p>
          <a:p>
            <a:r>
              <a:rPr lang="en-US" dirty="0" smtClean="0"/>
              <a:t>Used for </a:t>
            </a:r>
            <a:r>
              <a:rPr lang="en-US" dirty="0" err="1" smtClean="0"/>
              <a:t>vishing</a:t>
            </a:r>
            <a:r>
              <a:rPr lang="en-US" dirty="0" smtClean="0"/>
              <a:t>, </a:t>
            </a:r>
            <a:r>
              <a:rPr lang="en-US" dirty="0" err="1" smtClean="0"/>
              <a:t>robocalling</a:t>
            </a:r>
            <a:r>
              <a:rPr lang="en-US" dirty="0" smtClean="0"/>
              <a:t>, swatting, anonymity breaking, …</a:t>
            </a:r>
          </a:p>
          <a:p>
            <a:r>
              <a:rPr lang="en-US" sz="2000" dirty="0" smtClean="0"/>
              <a:t>Caller ID Act of 2009: </a:t>
            </a:r>
            <a:r>
              <a:rPr lang="en-US" sz="2000" i="1" dirty="0" smtClean="0"/>
              <a:t>Prohibit </a:t>
            </a:r>
            <a:r>
              <a:rPr lang="en-US" sz="2000" i="1" dirty="0"/>
              <a:t>any person or entity </a:t>
            </a:r>
            <a:r>
              <a:rPr lang="en-US" sz="2000" i="1" dirty="0" smtClean="0"/>
              <a:t>from </a:t>
            </a:r>
            <a:r>
              <a:rPr lang="en-US" sz="2000" i="1" dirty="0"/>
              <a:t>transmitting misleading or inaccurate caller ID information with the intent to defraud, cause harm, or wrongfully obtain anything of value</a:t>
            </a:r>
            <a:r>
              <a:rPr lang="en-US" sz="2000" i="1" dirty="0" smtClean="0"/>
              <a:t>.</a:t>
            </a:r>
          </a:p>
          <a:p>
            <a:r>
              <a:rPr lang="en-US" sz="2000" dirty="0" smtClean="0"/>
              <a:t>Also: phantom traffic rules</a:t>
            </a:r>
            <a:endParaRPr lang="en-US" sz="2000" dirty="0"/>
          </a:p>
        </p:txBody>
      </p:sp>
      <p:sp>
        <p:nvSpPr>
          <p:cNvPr id="3" name="Slide Number Placeholder 2"/>
          <p:cNvSpPr>
            <a:spLocks noGrp="1"/>
          </p:cNvSpPr>
          <p:nvPr>
            <p:ph type="sldNum" sz="quarter" idx="12"/>
          </p:nvPr>
        </p:nvSpPr>
        <p:spPr/>
        <p:txBody>
          <a:bodyPr/>
          <a:lstStyle/>
          <a:p>
            <a:fld id="{75C3118D-CD60-C448-AB88-7EFEB60ADC5A}" type="slidenum">
              <a:rPr lang="en-US" smtClean="0"/>
              <a:t>24</a:t>
            </a:fld>
            <a:endParaRPr lang="en-US"/>
          </a:p>
        </p:txBody>
      </p:sp>
      <p:sp>
        <p:nvSpPr>
          <p:cNvPr id="4" name="Title 3"/>
          <p:cNvSpPr>
            <a:spLocks noGrp="1"/>
          </p:cNvSpPr>
          <p:nvPr>
            <p:ph type="title"/>
          </p:nvPr>
        </p:nvSpPr>
        <p:spPr/>
        <p:txBody>
          <a:bodyPr/>
          <a:lstStyle/>
          <a:p>
            <a:r>
              <a:rPr lang="en-US" dirty="0" smtClean="0"/>
              <a:t>Caller ID spoofing</a:t>
            </a:r>
            <a:endParaRPr lang="en-US" dirty="0"/>
          </a:p>
        </p:txBody>
      </p:sp>
      <p:pic>
        <p:nvPicPr>
          <p:cNvPr id="5" name="Picture 4"/>
          <p:cNvPicPr>
            <a:picLocks noChangeAspect="1"/>
          </p:cNvPicPr>
          <p:nvPr/>
        </p:nvPicPr>
        <p:blipFill>
          <a:blip r:embed="rId2"/>
          <a:stretch>
            <a:fillRect/>
          </a:stretch>
        </p:blipFill>
        <p:spPr>
          <a:xfrm>
            <a:off x="4910734" y="2374744"/>
            <a:ext cx="4233266" cy="2001413"/>
          </a:xfrm>
          <a:prstGeom prst="rect">
            <a:avLst/>
          </a:prstGeom>
        </p:spPr>
      </p:pic>
    </p:spTree>
    <p:extLst>
      <p:ext uri="{BB962C8B-B14F-4D97-AF65-F5344CB8AC3E}">
        <p14:creationId xmlns:p14="http://schemas.microsoft.com/office/powerpoint/2010/main" val="40631405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r>
              <a:rPr lang="en-US" dirty="0" err="1" smtClean="0">
                <a:latin typeface="Calibri" charset="0"/>
              </a:rPr>
              <a:t>Robocalling</a:t>
            </a:r>
            <a:endParaRPr lang="en-US" dirty="0">
              <a:latin typeface="Calibri" charset="0"/>
            </a:endParaRPr>
          </a:p>
        </p:txBody>
      </p:sp>
      <p:pic>
        <p:nvPicPr>
          <p:cNvPr id="53250" name="Picture 2" descr="technolog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4543" y="2181280"/>
            <a:ext cx="8442257" cy="319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n-US" smtClean="0"/>
              <a:t>IETF86</a:t>
            </a:r>
            <a:endParaRPr lang="en-US"/>
          </a:p>
        </p:txBody>
      </p:sp>
      <p:sp>
        <p:nvSpPr>
          <p:cNvPr id="3" name="Slide Number Placeholder 2"/>
          <p:cNvSpPr>
            <a:spLocks noGrp="1"/>
          </p:cNvSpPr>
          <p:nvPr>
            <p:ph type="sldNum" sz="quarter" idx="12"/>
          </p:nvPr>
        </p:nvSpPr>
        <p:spPr/>
        <p:txBody>
          <a:bodyPr/>
          <a:lstStyle/>
          <a:p>
            <a:fld id="{75C3118D-CD60-C448-AB88-7EFEB60ADC5A}" type="slidenum">
              <a:rPr lang="en-US" smtClean="0"/>
              <a:t>25</a:t>
            </a:fld>
            <a:endParaRPr lang="en-US"/>
          </a:p>
        </p:txBody>
      </p:sp>
      <p:sp>
        <p:nvSpPr>
          <p:cNvPr id="4" name="TextBox 3"/>
          <p:cNvSpPr txBox="1"/>
          <p:nvPr/>
        </p:nvSpPr>
        <p:spPr>
          <a:xfrm>
            <a:off x="2650882" y="1849473"/>
            <a:ext cx="1600205" cy="369332"/>
          </a:xfrm>
          <a:prstGeom prst="rect">
            <a:avLst/>
          </a:prstGeom>
          <a:solidFill>
            <a:srgbClr val="FF6699"/>
          </a:solidFill>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“pink carriers”</a:t>
            </a:r>
            <a:endParaRPr lang="en-US" dirty="0"/>
          </a:p>
        </p:txBody>
      </p:sp>
      <p:pic>
        <p:nvPicPr>
          <p:cNvPr id="6" name="Picture 5"/>
          <p:cNvPicPr>
            <a:picLocks noChangeAspect="1"/>
          </p:cNvPicPr>
          <p:nvPr/>
        </p:nvPicPr>
        <p:blipFill>
          <a:blip r:embed="rId3"/>
          <a:stretch>
            <a:fillRect/>
          </a:stretch>
        </p:blipFill>
        <p:spPr>
          <a:xfrm>
            <a:off x="2431212" y="5025268"/>
            <a:ext cx="4658355" cy="1038253"/>
          </a:xfrm>
          <a:prstGeom prst="rect">
            <a:avLst/>
          </a:prstGeom>
        </p:spPr>
      </p:pic>
    </p:spTree>
    <p:extLst>
      <p:ext uri="{BB962C8B-B14F-4D97-AF65-F5344CB8AC3E}">
        <p14:creationId xmlns:p14="http://schemas.microsoft.com/office/powerpoint/2010/main" val="159885009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4"/>
            <a:ext cx="8229599" cy="3318100"/>
          </a:xfrm>
        </p:spPr>
        <p:txBody>
          <a:bodyPr>
            <a:normAutofit lnSpcReduction="10000"/>
          </a:bodyPr>
          <a:lstStyle/>
          <a:p>
            <a:r>
              <a:rPr lang="en-US" dirty="0" smtClean="0"/>
              <a:t>Practically, mostly about </a:t>
            </a:r>
            <a:r>
              <a:rPr lang="en-US" i="1" dirty="0" smtClean="0"/>
              <a:t>identity</a:t>
            </a:r>
            <a:r>
              <a:rPr lang="en-US" dirty="0" smtClean="0"/>
              <a:t>, not </a:t>
            </a:r>
            <a:r>
              <a:rPr lang="en-US" i="1" dirty="0" smtClean="0"/>
              <a:t>content</a:t>
            </a:r>
          </a:p>
          <a:p>
            <a:r>
              <a:rPr lang="en-US" dirty="0" smtClean="0"/>
              <a:t>Old model: “trust us, we’re the phone company”</a:t>
            </a:r>
          </a:p>
          <a:p>
            <a:r>
              <a:rPr lang="en-US" dirty="0" smtClean="0">
                <a:sym typeface="Wingdings"/>
              </a:rPr>
              <a:t>Need cryptographically-verifiable information</a:t>
            </a:r>
          </a:p>
          <a:p>
            <a:pPr lvl="1"/>
            <a:r>
              <a:rPr lang="en-US" dirty="0" smtClean="0">
                <a:sym typeface="Wingdings"/>
              </a:rPr>
              <a:t>Is the caller authorized to use this number?</a:t>
            </a:r>
          </a:p>
          <a:p>
            <a:pPr lvl="2"/>
            <a:r>
              <a:rPr lang="en-US" dirty="0" smtClean="0">
                <a:sym typeface="Wingdings"/>
              </a:rPr>
              <a:t>not necessarily “ownership”</a:t>
            </a:r>
          </a:p>
          <a:p>
            <a:pPr lvl="1"/>
            <a:r>
              <a:rPr lang="en-US" dirty="0" smtClean="0">
                <a:sym typeface="Wingdings"/>
              </a:rPr>
              <a:t>Has the caller ID name been verified?</a:t>
            </a:r>
          </a:p>
          <a:p>
            <a:pPr lvl="2"/>
            <a:r>
              <a:rPr lang="en-US" dirty="0" smtClean="0">
                <a:sym typeface="Wingdings"/>
              </a:rPr>
              <a:t>cf. TLS </a:t>
            </a:r>
            <a:endParaRPr lang="en-US" dirty="0" smtClean="0"/>
          </a:p>
        </p:txBody>
      </p:sp>
      <p:sp>
        <p:nvSpPr>
          <p:cNvPr id="3" name="Slide Number Placeholder 2"/>
          <p:cNvSpPr>
            <a:spLocks noGrp="1"/>
          </p:cNvSpPr>
          <p:nvPr>
            <p:ph type="sldNum" sz="quarter" idx="12"/>
          </p:nvPr>
        </p:nvSpPr>
        <p:spPr/>
        <p:txBody>
          <a:bodyPr/>
          <a:lstStyle/>
          <a:p>
            <a:fld id="{75C3118D-CD60-C448-AB88-7EFEB60ADC5A}" type="slidenum">
              <a:rPr lang="en-US" smtClean="0"/>
              <a:t>26</a:t>
            </a:fld>
            <a:endParaRPr lang="en-US"/>
          </a:p>
        </p:txBody>
      </p:sp>
      <p:sp>
        <p:nvSpPr>
          <p:cNvPr id="4" name="Title 3"/>
          <p:cNvSpPr>
            <a:spLocks noGrp="1"/>
          </p:cNvSpPr>
          <p:nvPr>
            <p:ph type="title"/>
          </p:nvPr>
        </p:nvSpPr>
        <p:spPr/>
        <p:txBody>
          <a:bodyPr/>
          <a:lstStyle/>
          <a:p>
            <a:r>
              <a:rPr lang="en-US" dirty="0" smtClean="0"/>
              <a:t>Security (trustworthiness)</a:t>
            </a:r>
            <a:endParaRPr lang="en-US" dirty="0"/>
          </a:p>
        </p:txBody>
      </p:sp>
      <p:pic>
        <p:nvPicPr>
          <p:cNvPr id="5" name="Picture 4"/>
          <p:cNvPicPr>
            <a:picLocks noChangeAspect="1"/>
          </p:cNvPicPr>
          <p:nvPr/>
        </p:nvPicPr>
        <p:blipFill>
          <a:blip r:embed="rId2"/>
          <a:stretch>
            <a:fillRect/>
          </a:stretch>
        </p:blipFill>
        <p:spPr>
          <a:xfrm>
            <a:off x="1193800" y="5458465"/>
            <a:ext cx="6756400" cy="469900"/>
          </a:xfrm>
          <a:prstGeom prst="rect">
            <a:avLst/>
          </a:prstGeom>
        </p:spPr>
      </p:pic>
    </p:spTree>
    <p:extLst>
      <p:ext uri="{BB962C8B-B14F-4D97-AF65-F5344CB8AC3E}">
        <p14:creationId xmlns:p14="http://schemas.microsoft.com/office/powerpoint/2010/main" val="2201965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107322" cy="4325419"/>
          </a:xfrm>
        </p:spPr>
        <p:txBody>
          <a:bodyPr>
            <a:normAutofit fontScale="92500" lnSpcReduction="20000"/>
          </a:bodyPr>
          <a:lstStyle/>
          <a:p>
            <a:r>
              <a:rPr lang="en-US" dirty="0" smtClean="0"/>
              <a:t>Web:</a:t>
            </a:r>
          </a:p>
          <a:p>
            <a:pPr lvl="1"/>
            <a:r>
              <a:rPr lang="en-US" dirty="0" smtClean="0"/>
              <a:t>plain-text </a:t>
            </a:r>
            <a:r>
              <a:rPr lang="en-US" dirty="0" smtClean="0">
                <a:sym typeface="Wingdings"/>
              </a:rPr>
              <a:t> rely on DNS, path integrity</a:t>
            </a:r>
          </a:p>
          <a:p>
            <a:pPr lvl="2"/>
            <a:r>
              <a:rPr lang="en-US" dirty="0" smtClean="0">
                <a:sym typeface="Wingdings"/>
              </a:rPr>
              <a:t>requires on-path intercept</a:t>
            </a:r>
          </a:p>
          <a:p>
            <a:pPr lvl="1"/>
            <a:r>
              <a:rPr lang="en-US" dirty="0" smtClean="0">
                <a:sym typeface="Wingdings"/>
              </a:rPr>
              <a:t>X.509 certificate: email ownership</a:t>
            </a:r>
          </a:p>
          <a:p>
            <a:pPr lvl="2"/>
            <a:r>
              <a:rPr lang="en-US" dirty="0" smtClean="0">
                <a:sym typeface="Wingdings"/>
              </a:rPr>
              <a:t>no attributes</a:t>
            </a:r>
          </a:p>
          <a:p>
            <a:pPr lvl="1"/>
            <a:r>
              <a:rPr lang="en-US" dirty="0" smtClean="0">
                <a:sym typeface="Wingdings"/>
              </a:rPr>
              <a:t>EV (“green”) certificate</a:t>
            </a:r>
          </a:p>
          <a:p>
            <a:r>
              <a:rPr lang="en-US" dirty="0" smtClean="0">
                <a:sym typeface="Wingdings"/>
              </a:rPr>
              <a:t>PSTN</a:t>
            </a:r>
          </a:p>
          <a:p>
            <a:pPr lvl="1"/>
            <a:r>
              <a:rPr lang="en-US" dirty="0" smtClean="0">
                <a:sym typeface="Wingdings"/>
              </a:rPr>
              <a:t>caller ID</a:t>
            </a:r>
          </a:p>
          <a:p>
            <a:pPr lvl="1"/>
            <a:r>
              <a:rPr lang="en-US" dirty="0" smtClean="0">
                <a:sym typeface="Wingdings"/>
              </a:rPr>
              <a:t>display name: CNAM database, based on caller ID</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27</a:t>
            </a:fld>
            <a:endParaRPr lang="en-US"/>
          </a:p>
        </p:txBody>
      </p:sp>
      <p:sp>
        <p:nvSpPr>
          <p:cNvPr id="4" name="Title 3"/>
          <p:cNvSpPr>
            <a:spLocks noGrp="1"/>
          </p:cNvSpPr>
          <p:nvPr>
            <p:ph type="title"/>
          </p:nvPr>
        </p:nvSpPr>
        <p:spPr/>
        <p:txBody>
          <a:bodyPr/>
          <a:lstStyle/>
          <a:p>
            <a:r>
              <a:rPr lang="en-US" dirty="0" smtClean="0"/>
              <a:t>Who assures identity?</a:t>
            </a:r>
            <a:endParaRPr lang="en-US" dirty="0"/>
          </a:p>
        </p:txBody>
      </p:sp>
      <p:pic>
        <p:nvPicPr>
          <p:cNvPr id="5" name="Picture 4"/>
          <p:cNvPicPr>
            <a:picLocks noChangeAspect="1"/>
          </p:cNvPicPr>
          <p:nvPr/>
        </p:nvPicPr>
        <p:blipFill>
          <a:blip r:embed="rId3"/>
          <a:stretch>
            <a:fillRect/>
          </a:stretch>
        </p:blipFill>
        <p:spPr>
          <a:xfrm>
            <a:off x="5981871" y="2820243"/>
            <a:ext cx="3063380" cy="1868662"/>
          </a:xfrm>
          <a:prstGeom prst="rect">
            <a:avLst/>
          </a:prstGeom>
        </p:spPr>
      </p:pic>
    </p:spTree>
    <p:extLst>
      <p:ext uri="{BB962C8B-B14F-4D97-AF65-F5344CB8AC3E}">
        <p14:creationId xmlns:p14="http://schemas.microsoft.com/office/powerpoint/2010/main" val="32040756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5"/>
            <a:ext cx="8229599" cy="1531138"/>
          </a:xfrm>
        </p:spPr>
        <p:txBody>
          <a:bodyPr/>
          <a:lstStyle/>
          <a:p>
            <a:r>
              <a:rPr lang="en-US" dirty="0" smtClean="0"/>
              <a:t>Now: LIDB &amp; CNAM, LERG, LARG, CSARG, NNAG, SRDB, SMS/800 (toll free), do-not-call, …</a:t>
            </a:r>
          </a:p>
          <a:p>
            <a:r>
              <a:rPr lang="en-US" dirty="0" smtClean="0"/>
              <a:t>Future:</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28</a:t>
            </a:fld>
            <a:endParaRPr lang="en-US"/>
          </a:p>
        </p:txBody>
      </p:sp>
      <p:sp>
        <p:nvSpPr>
          <p:cNvPr id="4" name="Title 3"/>
          <p:cNvSpPr>
            <a:spLocks noGrp="1"/>
          </p:cNvSpPr>
          <p:nvPr>
            <p:ph type="title"/>
          </p:nvPr>
        </p:nvSpPr>
        <p:spPr/>
        <p:txBody>
          <a:bodyPr>
            <a:normAutofit fontScale="90000"/>
          </a:bodyPr>
          <a:lstStyle/>
          <a:p>
            <a:r>
              <a:rPr lang="en-US" dirty="0" err="1" smtClean="0"/>
              <a:t>Strawman</a:t>
            </a:r>
            <a:r>
              <a:rPr lang="en-US" dirty="0" smtClean="0"/>
              <a:t> “Public” PSTN database</a:t>
            </a:r>
            <a:endParaRPr lang="en-US" dirty="0"/>
          </a:p>
        </p:txBody>
      </p:sp>
      <p:pic>
        <p:nvPicPr>
          <p:cNvPr id="5" name="Picture 2"/>
          <p:cNvPicPr>
            <a:picLocks noChangeAspect="1" noChangeArrowheads="1"/>
          </p:cNvPicPr>
          <p:nvPr/>
        </p:nvPicPr>
        <p:blipFill>
          <a:blip r:embed="rId2"/>
          <a:srcRect/>
          <a:stretch>
            <a:fillRect/>
          </a:stretch>
        </p:blipFill>
        <p:spPr bwMode="auto">
          <a:xfrm>
            <a:off x="3572530" y="3741317"/>
            <a:ext cx="2770122" cy="1688306"/>
          </a:xfrm>
          <a:prstGeom prst="rect">
            <a:avLst/>
          </a:prstGeom>
          <a:noFill/>
          <a:ln w="9525">
            <a:noFill/>
            <a:miter lim="800000"/>
            <a:headEnd/>
            <a:tailEnd/>
          </a:ln>
          <a:effectLst/>
        </p:spPr>
      </p:pic>
      <p:pic>
        <p:nvPicPr>
          <p:cNvPr id="6" name="Picture 60" descr="inventory"/>
          <p:cNvPicPr>
            <a:picLocks noChangeAspect="1" noChangeArrowheads="1"/>
          </p:cNvPicPr>
          <p:nvPr/>
        </p:nvPicPr>
        <p:blipFill>
          <a:blip r:embed="rId3"/>
          <a:srcRect/>
          <a:stretch>
            <a:fillRect/>
          </a:stretch>
        </p:blipFill>
        <p:spPr bwMode="auto">
          <a:xfrm>
            <a:off x="7086599" y="3975101"/>
            <a:ext cx="1065833" cy="741642"/>
          </a:xfrm>
          <a:prstGeom prst="rect">
            <a:avLst/>
          </a:prstGeom>
          <a:noFill/>
        </p:spPr>
      </p:pic>
      <p:pic>
        <p:nvPicPr>
          <p:cNvPr id="7" name="Picture 7"/>
          <p:cNvPicPr>
            <a:picLocks noChangeAspect="1" noChangeArrowheads="1"/>
          </p:cNvPicPr>
          <p:nvPr/>
        </p:nvPicPr>
        <p:blipFill>
          <a:blip r:embed="rId4"/>
          <a:srcRect/>
          <a:stretch>
            <a:fillRect/>
          </a:stretch>
        </p:blipFill>
        <p:spPr bwMode="auto">
          <a:xfrm>
            <a:off x="1072076" y="4186517"/>
            <a:ext cx="938212" cy="852487"/>
          </a:xfrm>
          <a:prstGeom prst="rect">
            <a:avLst/>
          </a:prstGeom>
          <a:noFill/>
          <a:ln w="9525">
            <a:noFill/>
            <a:round/>
            <a:headEnd/>
            <a:tailEnd/>
          </a:ln>
          <a:effectLst/>
        </p:spPr>
      </p:pic>
      <p:cxnSp>
        <p:nvCxnSpPr>
          <p:cNvPr id="9" name="Straight Arrow Connector 8"/>
          <p:cNvCxnSpPr/>
          <p:nvPr/>
        </p:nvCxnSpPr>
        <p:spPr>
          <a:xfrm>
            <a:off x="2241176" y="4186517"/>
            <a:ext cx="47214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2241176" y="4716742"/>
            <a:ext cx="47214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534460" y="5147764"/>
            <a:ext cx="2605740" cy="1477328"/>
          </a:xfrm>
          <a:prstGeom prst="rect">
            <a:avLst/>
          </a:prstGeom>
          <a:gradFill flip="none" rotWithShape="1">
            <a:gsLst>
              <a:gs pos="0">
                <a:schemeClr val="accent5">
                  <a:lumMod val="40000"/>
                  <a:lumOff val="60000"/>
                </a:schemeClr>
              </a:gs>
              <a:gs pos="100000">
                <a:srgbClr val="FFFFFF"/>
              </a:gs>
            </a:gsLst>
            <a:path path="circle">
              <a:fillToRect l="50000" t="50000" r="50000" b="50000"/>
            </a:path>
            <a:tileRect/>
          </a:gradFill>
        </p:spPr>
        <p:txBody>
          <a:bodyPr wrap="square" rtlCol="0">
            <a:spAutoFit/>
          </a:bodyPr>
          <a:lstStyle/>
          <a:p>
            <a:r>
              <a:rPr lang="en-US" dirty="0" smtClean="0"/>
              <a:t>carrier code or SIP URLs</a:t>
            </a:r>
          </a:p>
          <a:p>
            <a:r>
              <a:rPr lang="en-US" dirty="0" smtClean="0"/>
              <a:t>type of service (800, …)</a:t>
            </a:r>
          </a:p>
          <a:p>
            <a:r>
              <a:rPr lang="en-US" dirty="0" smtClean="0"/>
              <a:t>owner</a:t>
            </a:r>
          </a:p>
          <a:p>
            <a:r>
              <a:rPr lang="en-US" dirty="0" smtClean="0"/>
              <a:t>public key</a:t>
            </a:r>
          </a:p>
          <a:p>
            <a:r>
              <a:rPr lang="en-US" dirty="0" smtClean="0"/>
              <a:t>…</a:t>
            </a:r>
            <a:endParaRPr lang="en-US" dirty="0"/>
          </a:p>
        </p:txBody>
      </p:sp>
      <p:sp>
        <p:nvSpPr>
          <p:cNvPr id="14" name="TextBox 13"/>
          <p:cNvSpPr txBox="1"/>
          <p:nvPr/>
        </p:nvSpPr>
        <p:spPr>
          <a:xfrm>
            <a:off x="3227294" y="3817185"/>
            <a:ext cx="1518264" cy="369332"/>
          </a:xfrm>
          <a:prstGeom prst="rect">
            <a:avLst/>
          </a:prstGeom>
          <a:noFill/>
        </p:spPr>
        <p:txBody>
          <a:bodyPr wrap="none" rtlCol="0">
            <a:spAutoFit/>
          </a:bodyPr>
          <a:lstStyle/>
          <a:p>
            <a:r>
              <a:rPr lang="en-US" dirty="0" smtClean="0"/>
              <a:t>1 202 555 1234</a:t>
            </a:r>
            <a:endParaRPr lang="en-US" dirty="0"/>
          </a:p>
        </p:txBody>
      </p:sp>
      <p:sp>
        <p:nvSpPr>
          <p:cNvPr id="15" name="TextBox 14"/>
          <p:cNvSpPr txBox="1"/>
          <p:nvPr/>
        </p:nvSpPr>
        <p:spPr>
          <a:xfrm>
            <a:off x="5152914" y="5443054"/>
            <a:ext cx="3870320" cy="923330"/>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extensible set of fields</a:t>
            </a:r>
          </a:p>
          <a:p>
            <a:r>
              <a:rPr lang="en-US" dirty="0" smtClean="0"/>
              <a:t>multiple interfaces (legacy emulation)</a:t>
            </a:r>
          </a:p>
          <a:p>
            <a:r>
              <a:rPr lang="en-US" dirty="0" smtClean="0"/>
              <a:t>multiple providers</a:t>
            </a:r>
            <a:endParaRPr lang="en-US" dirty="0"/>
          </a:p>
        </p:txBody>
      </p:sp>
      <p:sp>
        <p:nvSpPr>
          <p:cNvPr id="8" name="TextBox 7"/>
          <p:cNvSpPr txBox="1"/>
          <p:nvPr/>
        </p:nvSpPr>
        <p:spPr>
          <a:xfrm>
            <a:off x="7391400" y="4347410"/>
            <a:ext cx="468247" cy="369332"/>
          </a:xfrm>
          <a:prstGeom prst="rect">
            <a:avLst/>
          </a:prstGeom>
          <a:noFill/>
        </p:spPr>
        <p:txBody>
          <a:bodyPr wrap="none" rtlCol="0">
            <a:spAutoFit/>
          </a:bodyPr>
          <a:lstStyle/>
          <a:p>
            <a:r>
              <a:rPr lang="en-US" dirty="0" smtClean="0"/>
              <a:t>DB</a:t>
            </a:r>
            <a:endParaRPr lang="en-US" dirty="0"/>
          </a:p>
        </p:txBody>
      </p:sp>
      <p:sp>
        <p:nvSpPr>
          <p:cNvPr id="10" name="TextBox 9"/>
          <p:cNvSpPr txBox="1"/>
          <p:nvPr/>
        </p:nvSpPr>
        <p:spPr>
          <a:xfrm>
            <a:off x="2819370" y="4224617"/>
            <a:ext cx="815848" cy="369332"/>
          </a:xfrm>
          <a:prstGeom prst="rect">
            <a:avLst/>
          </a:prstGeom>
          <a:noFill/>
        </p:spPr>
        <p:txBody>
          <a:bodyPr wrap="none" rtlCol="0">
            <a:spAutoFit/>
          </a:bodyPr>
          <a:lstStyle/>
          <a:p>
            <a:r>
              <a:rPr lang="en-US" dirty="0" smtClean="0"/>
              <a:t>HTTPS</a:t>
            </a:r>
            <a:endParaRPr lang="en-US" dirty="0"/>
          </a:p>
        </p:txBody>
      </p:sp>
    </p:spTree>
    <p:extLst>
      <p:ext uri="{BB962C8B-B14F-4D97-AF65-F5344CB8AC3E}">
        <p14:creationId xmlns:p14="http://schemas.microsoft.com/office/powerpoint/2010/main" val="18426097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VoIP interconnection, public safety, universal access</a:t>
            </a:r>
            <a:endParaRPr lang="en-US" dirty="0"/>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IETF86</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29</a:t>
            </a:fld>
            <a:endParaRPr lang="en-US"/>
          </a:p>
        </p:txBody>
      </p:sp>
    </p:spTree>
    <p:extLst>
      <p:ext uri="{BB962C8B-B14F-4D97-AF65-F5344CB8AC3E}">
        <p14:creationId xmlns:p14="http://schemas.microsoft.com/office/powerpoint/2010/main" val="41733791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rPr>
              <a:t>FCC’s </a:t>
            </a:r>
            <a:r>
              <a:rPr lang="en-US" sz="3200" dirty="0" smtClean="0"/>
              <a:t>Technology Transition </a:t>
            </a:r>
            <a:r>
              <a:rPr lang="en-US" sz="3200" dirty="0" smtClean="0">
                <a:solidFill>
                  <a:schemeClr val="bg1"/>
                </a:solidFill>
              </a:rPr>
              <a:t>Policy </a:t>
            </a:r>
            <a:r>
              <a:rPr lang="en-US" sz="3200" dirty="0" smtClean="0"/>
              <a:t>Task Force</a:t>
            </a:r>
            <a:endParaRPr lang="en-US" sz="3200" dirty="0"/>
          </a:p>
        </p:txBody>
      </p:sp>
      <p:sp>
        <p:nvSpPr>
          <p:cNvPr id="3" name="Content Placeholder 2"/>
          <p:cNvSpPr>
            <a:spLocks noGrp="1"/>
          </p:cNvSpPr>
          <p:nvPr>
            <p:ph sz="quarter" idx="1"/>
          </p:nvPr>
        </p:nvSpPr>
        <p:spPr>
          <a:xfrm>
            <a:off x="872067" y="2222500"/>
            <a:ext cx="7408333" cy="3903663"/>
          </a:xfrm>
        </p:spPr>
        <p:txBody>
          <a:bodyPr>
            <a:noAutofit/>
          </a:bodyPr>
          <a:lstStyle/>
          <a:p>
            <a:pPr marL="320040" lvl="1" indent="-320040">
              <a:spcBef>
                <a:spcPts val="700"/>
              </a:spcBef>
              <a:buClr>
                <a:schemeClr val="accent2"/>
              </a:buClr>
              <a:buSzPct val="60000"/>
              <a:buFont typeface="Wingdings"/>
              <a:buChar char=""/>
            </a:pPr>
            <a:r>
              <a:rPr lang="en-US" sz="2000" dirty="0"/>
              <a:t>The Task Force’s work will be guided by the insight that, technological changes do not alter the FCC’s core mission, including protecting consumers, ensuring public safety, enhancing universal service, and preserving competition. </a:t>
            </a:r>
            <a:endParaRPr lang="en-US" sz="2000" dirty="0" smtClean="0"/>
          </a:p>
          <a:p>
            <a:pPr marL="320040" lvl="1" indent="-320040">
              <a:spcBef>
                <a:spcPts val="700"/>
              </a:spcBef>
              <a:buClr>
                <a:schemeClr val="accent2"/>
              </a:buClr>
              <a:buSzPct val="60000"/>
              <a:buFont typeface="Wingdings"/>
              <a:buChar char=""/>
            </a:pPr>
            <a:r>
              <a:rPr lang="en-US" sz="2000" dirty="0" smtClean="0"/>
              <a:t>The </a:t>
            </a:r>
            <a:r>
              <a:rPr lang="en-US" sz="2000" dirty="0"/>
              <a:t>Task Force will conduct a data-driven review and provide recommendations to modernize the Commission’s policies in a process that </a:t>
            </a:r>
            <a:r>
              <a:rPr lang="en-US" sz="2000" i="1" dirty="0"/>
              <a:t>encourages continued investment and innovation </a:t>
            </a:r>
            <a:r>
              <a:rPr lang="en-US" sz="2000" dirty="0"/>
              <a:t>in these new technologies, </a:t>
            </a:r>
            <a:r>
              <a:rPr lang="en-US" sz="2000" i="1" dirty="0"/>
              <a:t>empowers and protects consumers</a:t>
            </a:r>
            <a:r>
              <a:rPr lang="en-US" sz="2000" dirty="0"/>
              <a:t>, </a:t>
            </a:r>
            <a:r>
              <a:rPr lang="en-US" sz="2000" i="1" dirty="0"/>
              <a:t>promotes competition</a:t>
            </a:r>
            <a:r>
              <a:rPr lang="en-US" sz="2000" dirty="0"/>
              <a:t>, and ensures </a:t>
            </a:r>
            <a:r>
              <a:rPr lang="en-US" sz="2000" i="1" dirty="0"/>
              <a:t>network resiliency and reliability</a:t>
            </a:r>
            <a:r>
              <a:rPr lang="en-US" sz="2000" dirty="0" smtClean="0"/>
              <a:t>.</a:t>
            </a:r>
            <a:endParaRPr lang="en-US" sz="2000" dirty="0"/>
          </a:p>
        </p:txBody>
      </p:sp>
      <p:sp>
        <p:nvSpPr>
          <p:cNvPr id="4" name="Slide Number Placeholder 3"/>
          <p:cNvSpPr>
            <a:spLocks noGrp="1"/>
          </p:cNvSpPr>
          <p:nvPr>
            <p:ph type="sldNum" sz="quarter" idx="12"/>
          </p:nvPr>
        </p:nvSpPr>
        <p:spPr/>
        <p:txBody>
          <a:bodyPr>
            <a:normAutofit/>
          </a:bodyPr>
          <a:lstStyle/>
          <a:p>
            <a:fld id="{76988DB3-7906-FE49-941C-A177E89EF2E4}" type="slidenum">
              <a:rPr lang="en-US" smtClean="0"/>
              <a:t>3</a:t>
            </a:fld>
            <a:endParaRPr lang="en-US"/>
          </a:p>
        </p:txBody>
      </p:sp>
    </p:spTree>
    <p:extLst>
      <p:ext uri="{BB962C8B-B14F-4D97-AF65-F5344CB8AC3E}">
        <p14:creationId xmlns:p14="http://schemas.microsoft.com/office/powerpoint/2010/main" val="216079782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4695713" cy="4325419"/>
          </a:xfrm>
        </p:spPr>
        <p:txBody>
          <a:bodyPr>
            <a:normAutofit fontScale="92500" lnSpcReduction="20000"/>
          </a:bodyPr>
          <a:lstStyle/>
          <a:p>
            <a:r>
              <a:rPr lang="en-US" dirty="0" smtClean="0"/>
              <a:t>“VoIP interconnection” ≠ </a:t>
            </a:r>
            <a:r>
              <a:rPr lang="en-US" dirty="0" smtClean="0">
                <a:sym typeface="Wingdings"/>
              </a:rPr>
              <a:t>IP peering</a:t>
            </a:r>
          </a:p>
          <a:p>
            <a:r>
              <a:rPr lang="en-US" dirty="0" smtClean="0">
                <a:sym typeface="Wingdings"/>
              </a:rPr>
              <a:t>Are there technical stumbling blocks?</a:t>
            </a:r>
          </a:p>
          <a:p>
            <a:pPr lvl="1"/>
            <a:r>
              <a:rPr lang="en-US" dirty="0" smtClean="0">
                <a:sym typeface="Wingdings"/>
              </a:rPr>
              <a:t>SIP features?</a:t>
            </a:r>
          </a:p>
          <a:p>
            <a:pPr lvl="1"/>
            <a:r>
              <a:rPr lang="en-US" dirty="0" smtClean="0">
                <a:sym typeface="Wingdings"/>
              </a:rPr>
              <a:t>Media codecs &amp; conversion?</a:t>
            </a:r>
            <a:endParaRPr lang="en-US" dirty="0" smtClean="0"/>
          </a:p>
          <a:p>
            <a:r>
              <a:rPr lang="en-US" dirty="0" smtClean="0"/>
              <a:t>Separation application layer &amp; transport</a:t>
            </a:r>
          </a:p>
          <a:p>
            <a:r>
              <a:rPr lang="en-US" dirty="0" smtClean="0"/>
              <a:t>$0.001 / minute for IP transport ($0.10/GB) </a:t>
            </a:r>
            <a:r>
              <a:rPr lang="en-US" dirty="0" smtClean="0">
                <a:sym typeface="Wingdings"/>
              </a:rPr>
              <a:t> location not relevant</a:t>
            </a:r>
            <a:endParaRPr lang="en-US" dirty="0"/>
          </a:p>
          <a:p>
            <a:endParaRPr lang="en-US" dirty="0"/>
          </a:p>
        </p:txBody>
      </p:sp>
      <p:sp>
        <p:nvSpPr>
          <p:cNvPr id="4" name="Title 3"/>
          <p:cNvSpPr>
            <a:spLocks noGrp="1"/>
          </p:cNvSpPr>
          <p:nvPr>
            <p:ph type="title"/>
          </p:nvPr>
        </p:nvSpPr>
        <p:spPr/>
        <p:txBody>
          <a:bodyPr/>
          <a:lstStyle/>
          <a:p>
            <a:r>
              <a:rPr lang="en-US" dirty="0" smtClean="0"/>
              <a:t>VoIP Interconnection</a:t>
            </a:r>
            <a:endParaRPr lang="en-US" dirty="0"/>
          </a:p>
        </p:txBody>
      </p:sp>
      <p:sp>
        <p:nvSpPr>
          <p:cNvPr id="5" name="Footer Placeholder 4"/>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30</a:t>
            </a:fld>
            <a:endParaRPr lang="en-US"/>
          </a:p>
        </p:txBody>
      </p:sp>
      <p:pic>
        <p:nvPicPr>
          <p:cNvPr id="3" name="Picture 2"/>
          <p:cNvPicPr>
            <a:picLocks noChangeAspect="1"/>
          </p:cNvPicPr>
          <p:nvPr/>
        </p:nvPicPr>
        <p:blipFill>
          <a:blip r:embed="rId3"/>
          <a:stretch>
            <a:fillRect/>
          </a:stretch>
        </p:blipFill>
        <p:spPr>
          <a:xfrm>
            <a:off x="5152914" y="2099840"/>
            <a:ext cx="3699435" cy="3156465"/>
          </a:xfrm>
          <a:prstGeom prst="rect">
            <a:avLst/>
          </a:prstGeom>
        </p:spPr>
      </p:pic>
      <p:sp>
        <p:nvSpPr>
          <p:cNvPr id="7" name="TextBox 6"/>
          <p:cNvSpPr txBox="1"/>
          <p:nvPr/>
        </p:nvSpPr>
        <p:spPr>
          <a:xfrm>
            <a:off x="8357865" y="5864553"/>
            <a:ext cx="494484" cy="261610"/>
          </a:xfrm>
          <a:prstGeom prst="rect">
            <a:avLst/>
          </a:prstGeom>
          <a:noFill/>
        </p:spPr>
        <p:txBody>
          <a:bodyPr wrap="none" rtlCol="0">
            <a:spAutoFit/>
          </a:bodyPr>
          <a:lstStyle/>
          <a:p>
            <a:r>
              <a:rPr lang="en-US" sz="1100" dirty="0" smtClean="0"/>
              <a:t>Cisco</a:t>
            </a:r>
            <a:endParaRPr lang="en-US" sz="1100" dirty="0"/>
          </a:p>
        </p:txBody>
      </p:sp>
    </p:spTree>
    <p:extLst>
      <p:ext uri="{BB962C8B-B14F-4D97-AF65-F5344CB8AC3E}">
        <p14:creationId xmlns:p14="http://schemas.microsoft.com/office/powerpoint/2010/main" val="40340436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146068" cy="4325419"/>
          </a:xfrm>
        </p:spPr>
        <p:txBody>
          <a:bodyPr>
            <a:normAutofit fontScale="92500" lnSpcReduction="20000"/>
          </a:bodyPr>
          <a:lstStyle/>
          <a:p>
            <a:r>
              <a:rPr lang="en-US" dirty="0" smtClean="0"/>
              <a:t>Transition to NG911 &amp; NG112 underway</a:t>
            </a:r>
          </a:p>
          <a:p>
            <a:pPr lvl="1"/>
            <a:r>
              <a:rPr lang="en-US" dirty="0" err="1" smtClean="0"/>
              <a:t>NGxxx</a:t>
            </a:r>
            <a:r>
              <a:rPr lang="en-US" dirty="0" smtClean="0"/>
              <a:t> = all-IP (SIP + RTP) emergency calling</a:t>
            </a:r>
          </a:p>
          <a:p>
            <a:r>
              <a:rPr lang="en-US" dirty="0" smtClean="0"/>
              <a:t>Key issues:</a:t>
            </a:r>
          </a:p>
          <a:p>
            <a:pPr lvl="1"/>
            <a:r>
              <a:rPr lang="en-US" dirty="0"/>
              <a:t>I</a:t>
            </a:r>
            <a:r>
              <a:rPr lang="en-US" dirty="0" smtClean="0"/>
              <a:t>ndoor location for wireless</a:t>
            </a:r>
          </a:p>
          <a:p>
            <a:pPr lvl="2"/>
            <a:r>
              <a:rPr lang="en-US" dirty="0" smtClean="0"/>
              <a:t>location accuracy of 50/150m may not be sufficient</a:t>
            </a:r>
            <a:endParaRPr lang="en-US" dirty="0"/>
          </a:p>
          <a:p>
            <a:pPr lvl="2"/>
            <a:r>
              <a:rPr lang="en-US" dirty="0" smtClean="0"/>
              <a:t>need apartment-level accuracy, including floor</a:t>
            </a:r>
          </a:p>
          <a:p>
            <a:pPr lvl="2"/>
            <a:r>
              <a:rPr lang="en-US" dirty="0" smtClean="0"/>
              <a:t>Civic (Apt. 9C, 5 W Glebe), not geo</a:t>
            </a:r>
          </a:p>
          <a:p>
            <a:pPr lvl="1"/>
            <a:r>
              <a:rPr lang="en-US" dirty="0" smtClean="0"/>
              <a:t>Cost, scaling and transition</a:t>
            </a:r>
          </a:p>
          <a:p>
            <a:pPr lvl="1"/>
            <a:endParaRPr lang="en-US" dirty="0" smtClean="0"/>
          </a:p>
          <a:p>
            <a:pPr lvl="1"/>
            <a:endParaRPr lang="en-US" dirty="0" smtClean="0"/>
          </a:p>
        </p:txBody>
      </p:sp>
      <p:sp>
        <p:nvSpPr>
          <p:cNvPr id="4" name="Title 3"/>
          <p:cNvSpPr>
            <a:spLocks noGrp="1"/>
          </p:cNvSpPr>
          <p:nvPr>
            <p:ph type="title"/>
          </p:nvPr>
        </p:nvSpPr>
        <p:spPr/>
        <p:txBody>
          <a:bodyPr/>
          <a:lstStyle/>
          <a:p>
            <a:r>
              <a:rPr lang="en-US" dirty="0" smtClean="0"/>
              <a:t>Public Safety (NG911 &amp; NG112)</a:t>
            </a:r>
            <a:endParaRPr lang="en-US" dirty="0"/>
          </a:p>
        </p:txBody>
      </p:sp>
      <p:pic>
        <p:nvPicPr>
          <p:cNvPr id="5" name="Picture 4"/>
          <p:cNvPicPr>
            <a:picLocks noChangeAspect="1"/>
          </p:cNvPicPr>
          <p:nvPr/>
        </p:nvPicPr>
        <p:blipFill>
          <a:blip r:embed="rId3"/>
          <a:stretch>
            <a:fillRect/>
          </a:stretch>
        </p:blipFill>
        <p:spPr>
          <a:xfrm>
            <a:off x="5756366" y="1848786"/>
            <a:ext cx="3112808" cy="2075206"/>
          </a:xfrm>
          <a:prstGeom prst="rect">
            <a:avLst/>
          </a:prstGeom>
        </p:spPr>
      </p:pic>
      <p:pic>
        <p:nvPicPr>
          <p:cNvPr id="6" name="Picture 5"/>
          <p:cNvPicPr>
            <a:picLocks noChangeAspect="1"/>
          </p:cNvPicPr>
          <p:nvPr/>
        </p:nvPicPr>
        <p:blipFill>
          <a:blip r:embed="rId4"/>
          <a:stretch>
            <a:fillRect/>
          </a:stretch>
        </p:blipFill>
        <p:spPr>
          <a:xfrm>
            <a:off x="5782483" y="4087321"/>
            <a:ext cx="3086691" cy="2421249"/>
          </a:xfrm>
          <a:prstGeom prst="rect">
            <a:avLst/>
          </a:prstGeom>
        </p:spPr>
      </p:pic>
      <p:sp>
        <p:nvSpPr>
          <p:cNvPr id="7" name="Footer Placeholder 6"/>
          <p:cNvSpPr>
            <a:spLocks noGrp="1"/>
          </p:cNvSpPr>
          <p:nvPr>
            <p:ph type="ftr" sz="quarter" idx="11"/>
          </p:nvPr>
        </p:nvSpPr>
        <p:spPr/>
        <p:txBody>
          <a:bodyPr/>
          <a:lstStyle/>
          <a:p>
            <a:r>
              <a:rPr lang="en-US" smtClean="0"/>
              <a:t>IETF86</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31</a:t>
            </a:fld>
            <a:endParaRPr lang="en-US"/>
          </a:p>
        </p:txBody>
      </p:sp>
    </p:spTree>
    <p:extLst>
      <p:ext uri="{BB962C8B-B14F-4D97-AF65-F5344CB8AC3E}">
        <p14:creationId xmlns:p14="http://schemas.microsoft.com/office/powerpoint/2010/main" val="389634687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VoIP = </a:t>
            </a:r>
            <a:r>
              <a:rPr lang="en-US" dirty="0" smtClean="0">
                <a:solidFill>
                  <a:srgbClr val="FF0000"/>
                </a:solidFill>
              </a:rPr>
              <a:t>Vo</a:t>
            </a:r>
            <a:r>
              <a:rPr lang="en-US" dirty="0" smtClean="0"/>
              <a:t>ice + </a:t>
            </a:r>
            <a:r>
              <a:rPr lang="en-US" dirty="0" smtClean="0">
                <a:solidFill>
                  <a:srgbClr val="FF0000"/>
                </a:solidFill>
              </a:rPr>
              <a:t>V</a:t>
            </a:r>
            <a:r>
              <a:rPr lang="en-US" dirty="0" smtClean="0"/>
              <a:t>ide</a:t>
            </a:r>
            <a:r>
              <a:rPr lang="en-US" dirty="0" smtClean="0">
                <a:solidFill>
                  <a:srgbClr val="FF0000"/>
                </a:solidFill>
              </a:rPr>
              <a:t>o </a:t>
            </a:r>
            <a:r>
              <a:rPr lang="en-US" dirty="0" smtClean="0">
                <a:solidFill>
                  <a:schemeClr val="tx1"/>
                </a:solidFill>
              </a:rPr>
              <a:t>+ </a:t>
            </a:r>
            <a:r>
              <a:rPr lang="en-US" dirty="0" err="1" smtClean="0">
                <a:solidFill>
                  <a:srgbClr val="FF0000"/>
                </a:solidFill>
              </a:rPr>
              <a:t>Vo</a:t>
            </a:r>
            <a:r>
              <a:rPr lang="en-US" dirty="0" err="1" smtClean="0">
                <a:solidFill>
                  <a:srgbClr val="073E87"/>
                </a:solidFill>
              </a:rPr>
              <a:t>rds</a:t>
            </a:r>
            <a:r>
              <a:rPr lang="en-US" dirty="0" smtClean="0">
                <a:solidFill>
                  <a:srgbClr val="073E87"/>
                </a:solidFill>
              </a:rPr>
              <a:t> (text)</a:t>
            </a:r>
          </a:p>
          <a:p>
            <a:pPr lvl="1"/>
            <a:r>
              <a:rPr lang="en-US" dirty="0" smtClean="0">
                <a:sym typeface="Wingdings"/>
              </a:rPr>
              <a:t> Real-time communication as base-level service?</a:t>
            </a:r>
          </a:p>
          <a:p>
            <a:r>
              <a:rPr lang="en-US" dirty="0" smtClean="0">
                <a:sym typeface="Wingdings"/>
              </a:rPr>
              <a:t>Accommodate new media codecs (e.g., AMR)</a:t>
            </a:r>
          </a:p>
          <a:p>
            <a:r>
              <a:rPr lang="en-US" dirty="0" smtClean="0">
                <a:sym typeface="Wingdings"/>
              </a:rPr>
              <a:t>See also “advanced communication systems” in U.S. Communications and Video Accessibility Act (CVAA)</a:t>
            </a:r>
          </a:p>
          <a:p>
            <a:r>
              <a:rPr lang="en-US" dirty="0" smtClean="0">
                <a:sym typeface="Wingdings"/>
              </a:rPr>
              <a:t>Just point-to-point? or multipoint?</a:t>
            </a:r>
          </a:p>
          <a:p>
            <a:r>
              <a:rPr lang="en-US" dirty="0" smtClean="0">
                <a:sym typeface="Wingdings"/>
              </a:rPr>
              <a:t>Services beyond call forwarding  web API model</a:t>
            </a:r>
          </a:p>
          <a:p>
            <a:pPr lvl="1"/>
            <a:r>
              <a:rPr lang="en-US" dirty="0" smtClean="0">
                <a:sym typeface="Wingdings"/>
              </a:rPr>
              <a:t>e.g., for </a:t>
            </a:r>
            <a:r>
              <a:rPr lang="en-US" dirty="0" err="1" smtClean="0">
                <a:sym typeface="Wingdings"/>
              </a:rPr>
              <a:t>robocall</a:t>
            </a:r>
            <a:r>
              <a:rPr lang="en-US" dirty="0" smtClean="0">
                <a:sym typeface="Wingdings"/>
              </a:rPr>
              <a:t> prevention</a:t>
            </a:r>
          </a:p>
        </p:txBody>
      </p:sp>
      <p:sp>
        <p:nvSpPr>
          <p:cNvPr id="4" name="Title 3"/>
          <p:cNvSpPr>
            <a:spLocks noGrp="1"/>
          </p:cNvSpPr>
          <p:nvPr>
            <p:ph type="title"/>
          </p:nvPr>
        </p:nvSpPr>
        <p:spPr/>
        <p:txBody>
          <a:bodyPr/>
          <a:lstStyle/>
          <a:p>
            <a:r>
              <a:rPr lang="en-US" dirty="0" smtClean="0"/>
              <a:t>More than point-to-point voice</a:t>
            </a:r>
            <a:endParaRPr lang="en-US" dirty="0"/>
          </a:p>
        </p:txBody>
      </p:sp>
      <p:sp>
        <p:nvSpPr>
          <p:cNvPr id="5" name="Footer Placeholder 4"/>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32</a:t>
            </a:fld>
            <a:endParaRPr lang="en-US"/>
          </a:p>
        </p:txBody>
      </p:sp>
    </p:spTree>
    <p:extLst>
      <p:ext uri="{BB962C8B-B14F-4D97-AF65-F5344CB8AC3E}">
        <p14:creationId xmlns:p14="http://schemas.microsoft.com/office/powerpoint/2010/main" val="339936659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5419653" cy="4325419"/>
          </a:xfrm>
        </p:spPr>
        <p:txBody>
          <a:bodyPr>
            <a:normAutofit fontScale="77500" lnSpcReduction="20000"/>
          </a:bodyPr>
          <a:lstStyle/>
          <a:p>
            <a:r>
              <a:rPr lang="en-US" dirty="0" smtClean="0"/>
              <a:t>5 nines </a:t>
            </a:r>
            <a:r>
              <a:rPr lang="en-US" dirty="0" smtClean="0">
                <a:sym typeface="Wingdings"/>
              </a:rPr>
              <a:t> 5 minutes/year unavailable</a:t>
            </a:r>
            <a:endParaRPr lang="en-US" dirty="0" smtClean="0"/>
          </a:p>
          <a:p>
            <a:r>
              <a:rPr lang="en-US" dirty="0" smtClean="0"/>
              <a:t>How do we measure reliability &amp; </a:t>
            </a:r>
            <a:r>
              <a:rPr lang="en-US" dirty="0" err="1" smtClean="0"/>
              <a:t>QoS</a:t>
            </a:r>
            <a:r>
              <a:rPr lang="en-US" dirty="0" smtClean="0"/>
              <a:t>?</a:t>
            </a:r>
          </a:p>
          <a:p>
            <a:pPr lvl="1"/>
            <a:r>
              <a:rPr lang="en-US" dirty="0" smtClean="0"/>
              <a:t>E.g., FCC </a:t>
            </a:r>
            <a:r>
              <a:rPr lang="en-US" i="1" dirty="0" smtClean="0"/>
              <a:t>Measuring Broadband America</a:t>
            </a:r>
            <a:r>
              <a:rPr lang="en-US" dirty="0" smtClean="0"/>
              <a:t> project?</a:t>
            </a:r>
          </a:p>
          <a:p>
            <a:pPr lvl="1"/>
            <a:r>
              <a:rPr lang="en-US" dirty="0" smtClean="0">
                <a:sym typeface="Wingdings"/>
              </a:rPr>
              <a:t> IETF LMAP</a:t>
            </a:r>
            <a:endParaRPr lang="en-US" dirty="0" smtClean="0"/>
          </a:p>
          <a:p>
            <a:r>
              <a:rPr lang="en-US" dirty="0" smtClean="0"/>
              <a:t>Can we improve power robustness?</a:t>
            </a:r>
          </a:p>
          <a:p>
            <a:pPr lvl="1"/>
            <a:r>
              <a:rPr lang="en-US" dirty="0" smtClean="0"/>
              <a:t>Circuit-switched: -48V @ 20-50 mA (~ 1 W)</a:t>
            </a:r>
          </a:p>
          <a:p>
            <a:pPr lvl="1"/>
            <a:r>
              <a:rPr lang="en-US" dirty="0" smtClean="0"/>
              <a:t>e.g., DOCSIS modem consumes ~7W (idle)</a:t>
            </a:r>
          </a:p>
          <a:p>
            <a:pPr lvl="1"/>
            <a:r>
              <a:rPr lang="en-US" dirty="0" smtClean="0"/>
              <a:t>Li-Ion battery = 2.5 </a:t>
            </a:r>
            <a:r>
              <a:rPr lang="en-US" dirty="0" err="1" smtClean="0"/>
              <a:t>Wh</a:t>
            </a:r>
            <a:r>
              <a:rPr lang="en-US" dirty="0" smtClean="0"/>
              <a:t>/$ </a:t>
            </a:r>
            <a:r>
              <a:rPr lang="en-US" dirty="0" smtClean="0">
                <a:sym typeface="Wingdings"/>
              </a:rPr>
              <a:t> 3$/hour of standby time</a:t>
            </a:r>
          </a:p>
          <a:p>
            <a:r>
              <a:rPr lang="en-US" dirty="0" smtClean="0">
                <a:sym typeface="Wingdings"/>
              </a:rPr>
              <a:t>Can we simplify </a:t>
            </a:r>
            <a:r>
              <a:rPr lang="en-US" dirty="0" err="1" smtClean="0">
                <a:sym typeface="Wingdings"/>
              </a:rPr>
              <a:t>multihoming</a:t>
            </a:r>
            <a:r>
              <a:rPr lang="en-US" dirty="0" smtClean="0">
                <a:sym typeface="Wingdings"/>
              </a:rPr>
              <a:t> to make new PSTN more reliable than old?</a:t>
            </a:r>
          </a:p>
          <a:p>
            <a:pPr lvl="1"/>
            <a:r>
              <a:rPr lang="en-US" dirty="0" smtClean="0">
                <a:sym typeface="Wingdings"/>
              </a:rPr>
              <a:t>e.g., cable + 4G</a:t>
            </a:r>
            <a:endParaRPr lang="en-US" dirty="0" smtClean="0"/>
          </a:p>
          <a:p>
            <a:pPr lvl="1"/>
            <a:endParaRPr lang="en-US" dirty="0"/>
          </a:p>
        </p:txBody>
      </p:sp>
      <p:sp>
        <p:nvSpPr>
          <p:cNvPr id="4" name="Title 3"/>
          <p:cNvSpPr>
            <a:spLocks noGrp="1"/>
          </p:cNvSpPr>
          <p:nvPr>
            <p:ph type="title"/>
          </p:nvPr>
        </p:nvSpPr>
        <p:spPr/>
        <p:txBody>
          <a:bodyPr/>
          <a:lstStyle/>
          <a:p>
            <a:r>
              <a:rPr lang="en-US" dirty="0" smtClean="0"/>
              <a:t>Reliability</a:t>
            </a:r>
            <a:endParaRPr lang="en-US" dirty="0"/>
          </a:p>
        </p:txBody>
      </p:sp>
      <p:pic>
        <p:nvPicPr>
          <p:cNvPr id="5" name="Picture 4"/>
          <p:cNvPicPr>
            <a:picLocks noChangeAspect="1"/>
          </p:cNvPicPr>
          <p:nvPr/>
        </p:nvPicPr>
        <p:blipFill>
          <a:blip r:embed="rId2"/>
          <a:stretch>
            <a:fillRect/>
          </a:stretch>
        </p:blipFill>
        <p:spPr>
          <a:xfrm>
            <a:off x="5876854" y="2053778"/>
            <a:ext cx="3175000" cy="2387600"/>
          </a:xfrm>
          <a:prstGeom prst="rect">
            <a:avLst/>
          </a:prstGeom>
        </p:spPr>
      </p:pic>
      <p:pic>
        <p:nvPicPr>
          <p:cNvPr id="6" name="Picture 5"/>
          <p:cNvPicPr>
            <a:picLocks noChangeAspect="1"/>
          </p:cNvPicPr>
          <p:nvPr/>
        </p:nvPicPr>
        <p:blipFill>
          <a:blip r:embed="rId3"/>
          <a:stretch>
            <a:fillRect/>
          </a:stretch>
        </p:blipFill>
        <p:spPr>
          <a:xfrm>
            <a:off x="6155380" y="4546839"/>
            <a:ext cx="2540000" cy="1905000"/>
          </a:xfrm>
          <a:prstGeom prst="rect">
            <a:avLst/>
          </a:prstGeom>
        </p:spPr>
      </p:pic>
      <p:sp>
        <p:nvSpPr>
          <p:cNvPr id="7" name="Footer Placeholder 6"/>
          <p:cNvSpPr>
            <a:spLocks noGrp="1"/>
          </p:cNvSpPr>
          <p:nvPr>
            <p:ph type="ftr" sz="quarter" idx="11"/>
          </p:nvPr>
        </p:nvSpPr>
        <p:spPr/>
        <p:txBody>
          <a:bodyPr/>
          <a:lstStyle/>
          <a:p>
            <a:r>
              <a:rPr lang="en-US" smtClean="0"/>
              <a:t>IETF86</a:t>
            </a:r>
            <a:endParaRPr lang="en-US"/>
          </a:p>
        </p:txBody>
      </p:sp>
      <p:sp>
        <p:nvSpPr>
          <p:cNvPr id="8" name="Slide Number Placeholder 7"/>
          <p:cNvSpPr>
            <a:spLocks noGrp="1"/>
          </p:cNvSpPr>
          <p:nvPr>
            <p:ph type="sldNum" sz="quarter" idx="12"/>
          </p:nvPr>
        </p:nvSpPr>
        <p:spPr/>
        <p:txBody>
          <a:bodyPr/>
          <a:lstStyle/>
          <a:p>
            <a:fld id="{75C3118D-CD60-C448-AB88-7EFEB60ADC5A}" type="slidenum">
              <a:rPr lang="en-US" smtClean="0"/>
              <a:t>33</a:t>
            </a:fld>
            <a:endParaRPr lang="en-US"/>
          </a:p>
        </p:txBody>
      </p:sp>
    </p:spTree>
    <p:extLst>
      <p:ext uri="{BB962C8B-B14F-4D97-AF65-F5344CB8AC3E}">
        <p14:creationId xmlns:p14="http://schemas.microsoft.com/office/powerpoint/2010/main" val="26962151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Three simultaneous </a:t>
            </a:r>
            <a:r>
              <a:rPr lang="en-US" dirty="0"/>
              <a:t>t</a:t>
            </a:r>
            <a:r>
              <a:rPr lang="en-US" dirty="0" smtClean="0"/>
              <a:t>echnology transitions:</a:t>
            </a:r>
          </a:p>
          <a:p>
            <a:pPr lvl="1"/>
            <a:r>
              <a:rPr lang="en-US" dirty="0" smtClean="0"/>
              <a:t>copper </a:t>
            </a:r>
            <a:r>
              <a:rPr lang="en-US" dirty="0" smtClean="0">
                <a:sym typeface="Wingdings"/>
              </a:rPr>
              <a:t> fiber, wired  wireless, circuit  packet</a:t>
            </a:r>
            <a:endParaRPr lang="en-US" dirty="0" smtClean="0"/>
          </a:p>
          <a:p>
            <a:r>
              <a:rPr lang="en-US" dirty="0" smtClean="0"/>
              <a:t>But no cut-over date</a:t>
            </a:r>
          </a:p>
          <a:p>
            <a:r>
              <a:rPr lang="en-US" dirty="0" smtClean="0"/>
              <a:t>Need to “grow up” quickly</a:t>
            </a:r>
          </a:p>
          <a:p>
            <a:pPr lvl="1"/>
            <a:r>
              <a:rPr lang="en-US" dirty="0" smtClean="0"/>
              <a:t>no more second network for reporting &amp; fixing things</a:t>
            </a:r>
          </a:p>
          <a:p>
            <a:pPr lvl="1"/>
            <a:r>
              <a:rPr lang="en-US" dirty="0" smtClean="0"/>
              <a:t>universal service </a:t>
            </a:r>
            <a:r>
              <a:rPr lang="en-US" dirty="0" smtClean="0">
                <a:sym typeface="Wingdings"/>
              </a:rPr>
              <a:t></a:t>
            </a:r>
            <a:r>
              <a:rPr lang="en-US" dirty="0" smtClean="0"/>
              <a:t> Internet access for everyone</a:t>
            </a:r>
          </a:p>
          <a:p>
            <a:pPr lvl="1"/>
            <a:r>
              <a:rPr lang="en-US" dirty="0" smtClean="0"/>
              <a:t>single network </a:t>
            </a:r>
            <a:r>
              <a:rPr lang="en-US" dirty="0" smtClean="0">
                <a:sym typeface="Wingdings"/>
              </a:rPr>
              <a:t> suitable for demanding services</a:t>
            </a:r>
          </a:p>
          <a:p>
            <a:pPr lvl="1"/>
            <a:r>
              <a:rPr lang="en-US" dirty="0" smtClean="0">
                <a:sym typeface="Wingdings"/>
              </a:rPr>
              <a:t>life-and-safety network</a:t>
            </a:r>
          </a:p>
          <a:p>
            <a:r>
              <a:rPr lang="en-US" dirty="0" smtClean="0">
                <a:sym typeface="Wingdings"/>
              </a:rPr>
              <a:t>The Internet – your life will depend on it…</a:t>
            </a:r>
            <a:endParaRPr lang="en-US" dirty="0" smtClean="0"/>
          </a:p>
          <a:p>
            <a:pPr lvl="1"/>
            <a:endParaRPr lang="en-US" dirty="0" smtClean="0"/>
          </a:p>
          <a:p>
            <a:pPr lvl="1"/>
            <a:endParaRPr lang="en-US" dirty="0" smtClean="0"/>
          </a:p>
          <a:p>
            <a:endParaRPr lang="en-US" dirty="0" smtClean="0"/>
          </a:p>
          <a:p>
            <a:endParaRPr lang="en-US" dirty="0" smtClean="0"/>
          </a:p>
          <a:p>
            <a:pPr lvl="1"/>
            <a:endParaRPr lang="en-US" dirty="0"/>
          </a:p>
        </p:txBody>
      </p:sp>
      <p:sp>
        <p:nvSpPr>
          <p:cNvPr id="4" name="Title 3"/>
          <p:cNvSpPr>
            <a:spLocks noGrp="1"/>
          </p:cNvSpPr>
          <p:nvPr>
            <p:ph type="title"/>
          </p:nvPr>
        </p:nvSpPr>
        <p:spPr/>
        <p:txBody>
          <a:bodyPr/>
          <a:lstStyle/>
          <a:p>
            <a:r>
              <a:rPr lang="en-US" dirty="0" smtClean="0"/>
              <a:t>Conclusion</a:t>
            </a:r>
            <a:endParaRPr lang="en-US" dirty="0"/>
          </a:p>
        </p:txBody>
      </p:sp>
      <p:sp>
        <p:nvSpPr>
          <p:cNvPr id="5" name="Footer Placeholder 4"/>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34</a:t>
            </a:fld>
            <a:endParaRPr lang="en-US"/>
          </a:p>
        </p:txBody>
      </p:sp>
    </p:spTree>
    <p:extLst>
      <p:ext uri="{BB962C8B-B14F-4D97-AF65-F5344CB8AC3E}">
        <p14:creationId xmlns:p14="http://schemas.microsoft.com/office/powerpoint/2010/main" val="20353595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32000" y="1701800"/>
            <a:ext cx="5080000" cy="3441700"/>
          </a:xfrm>
          <a:prstGeom prst="rect">
            <a:avLst/>
          </a:prstGeom>
        </p:spPr>
      </p:pic>
      <p:sp>
        <p:nvSpPr>
          <p:cNvPr id="2" name="Footer Placeholder 1"/>
          <p:cNvSpPr>
            <a:spLocks noGrp="1"/>
          </p:cNvSpPr>
          <p:nvPr>
            <p:ph type="ftr" sz="quarter" idx="11"/>
          </p:nvPr>
        </p:nvSpPr>
        <p:spPr/>
        <p:txBody>
          <a:bodyPr/>
          <a:lstStyle/>
          <a:p>
            <a:r>
              <a:rPr lang="en-US" smtClean="0"/>
              <a:t>IETF86</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35</a:t>
            </a:fld>
            <a:endParaRPr lang="en-US"/>
          </a:p>
        </p:txBody>
      </p:sp>
    </p:spTree>
    <p:extLst>
      <p:ext uri="{BB962C8B-B14F-4D97-AF65-F5344CB8AC3E}">
        <p14:creationId xmlns:p14="http://schemas.microsoft.com/office/powerpoint/2010/main" val="293548792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Text Placeholder 2"/>
          <p:cNvSpPr>
            <a:spLocks noGrp="1"/>
          </p:cNvSpPr>
          <p:nvPr>
            <p:ph type="body"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IETF86</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36</a:t>
            </a:fld>
            <a:endParaRPr lang="en-US"/>
          </a:p>
        </p:txBody>
      </p:sp>
    </p:spTree>
    <p:extLst>
      <p:ext uri="{BB962C8B-B14F-4D97-AF65-F5344CB8AC3E}">
        <p14:creationId xmlns:p14="http://schemas.microsoft.com/office/powerpoint/2010/main" val="396088017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Cost vs. distance</a:t>
            </a:r>
            <a:endParaRPr lang="en-US" dirty="0"/>
          </a:p>
        </p:txBody>
      </p:sp>
      <p:sp>
        <p:nvSpPr>
          <p:cNvPr id="4" name="Footer Placeholder 3"/>
          <p:cNvSpPr>
            <a:spLocks noGrp="1"/>
          </p:cNvSpPr>
          <p:nvPr>
            <p:ph type="ftr" sz="quarter" idx="11"/>
          </p:nvPr>
        </p:nvSpPr>
        <p:spPr/>
        <p:txBody>
          <a:bodyPr/>
          <a:lstStyle/>
          <a:p>
            <a:r>
              <a:rPr lang="en-US" smtClean="0"/>
              <a:t>IETF86</a:t>
            </a: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37</a:t>
            </a:fld>
            <a:endParaRPr lang="en-US"/>
          </a:p>
        </p:txBody>
      </p:sp>
      <p:pic>
        <p:nvPicPr>
          <p:cNvPr id="7" name="Picture 6"/>
          <p:cNvPicPr>
            <a:picLocks noChangeAspect="1"/>
          </p:cNvPicPr>
          <p:nvPr/>
        </p:nvPicPr>
        <p:blipFill>
          <a:blip r:embed="rId3"/>
          <a:stretch>
            <a:fillRect/>
          </a:stretch>
        </p:blipFill>
        <p:spPr>
          <a:xfrm>
            <a:off x="3353673" y="771561"/>
            <a:ext cx="5575272" cy="3471396"/>
          </a:xfrm>
          <a:prstGeom prst="rect">
            <a:avLst/>
          </a:prstGeom>
        </p:spPr>
      </p:pic>
      <p:pic>
        <p:nvPicPr>
          <p:cNvPr id="8" name="Picture 7"/>
          <p:cNvPicPr>
            <a:picLocks noChangeAspect="1"/>
          </p:cNvPicPr>
          <p:nvPr/>
        </p:nvPicPr>
        <p:blipFill>
          <a:blip r:embed="rId4"/>
          <a:stretch>
            <a:fillRect/>
          </a:stretch>
        </p:blipFill>
        <p:spPr>
          <a:xfrm>
            <a:off x="457200" y="3989564"/>
            <a:ext cx="5041900" cy="2260600"/>
          </a:xfrm>
          <a:prstGeom prst="rect">
            <a:avLst/>
          </a:prstGeom>
        </p:spPr>
      </p:pic>
    </p:spTree>
    <p:extLst>
      <p:ext uri="{BB962C8B-B14F-4D97-AF65-F5344CB8AC3E}">
        <p14:creationId xmlns:p14="http://schemas.microsoft.com/office/powerpoint/2010/main" val="288463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38</a:t>
            </a:fld>
            <a:endParaRPr lang="en-US"/>
          </a:p>
        </p:txBody>
      </p:sp>
      <p:sp>
        <p:nvSpPr>
          <p:cNvPr id="4" name="Title 3"/>
          <p:cNvSpPr>
            <a:spLocks noGrp="1"/>
          </p:cNvSpPr>
          <p:nvPr>
            <p:ph type="title"/>
          </p:nvPr>
        </p:nvSpPr>
        <p:spPr/>
        <p:txBody>
          <a:bodyPr>
            <a:normAutofit fontScale="90000"/>
          </a:bodyPr>
          <a:lstStyle/>
          <a:p>
            <a:r>
              <a:rPr lang="en-US" dirty="0" smtClean="0"/>
              <a:t>Interstate switched access minutes</a:t>
            </a:r>
            <a:endParaRPr lang="en-US" dirty="0"/>
          </a:p>
        </p:txBody>
      </p:sp>
      <p:pic>
        <p:nvPicPr>
          <p:cNvPr id="5" name="Picture 4"/>
          <p:cNvPicPr>
            <a:picLocks noChangeAspect="1"/>
          </p:cNvPicPr>
          <p:nvPr/>
        </p:nvPicPr>
        <p:blipFill>
          <a:blip r:embed="rId2"/>
          <a:stretch>
            <a:fillRect/>
          </a:stretch>
        </p:blipFill>
        <p:spPr>
          <a:xfrm>
            <a:off x="594086" y="1250014"/>
            <a:ext cx="7638484" cy="5036486"/>
          </a:xfrm>
          <a:prstGeom prst="rect">
            <a:avLst/>
          </a:prstGeom>
        </p:spPr>
      </p:pic>
    </p:spTree>
    <p:extLst>
      <p:ext uri="{BB962C8B-B14F-4D97-AF65-F5344CB8AC3E}">
        <p14:creationId xmlns:p14="http://schemas.microsoft.com/office/powerpoint/2010/main" val="51907169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1350963" y="152400"/>
            <a:ext cx="7793037" cy="990600"/>
          </a:xfrm>
        </p:spPr>
        <p:txBody>
          <a:bodyPr/>
          <a:lstStyle/>
          <a:p>
            <a:pPr eaLnBrk="1" hangingPunct="1"/>
            <a:r>
              <a:rPr lang="en-US"/>
              <a:t>Evolution of VoIP</a:t>
            </a:r>
          </a:p>
        </p:txBody>
      </p:sp>
      <p:sp>
        <p:nvSpPr>
          <p:cNvPr id="29700" name="AutoShape 3"/>
          <p:cNvSpPr>
            <a:spLocks noChangeArrowheads="1"/>
          </p:cNvSpPr>
          <p:nvPr/>
        </p:nvSpPr>
        <p:spPr bwMode="auto">
          <a:xfrm>
            <a:off x="862013" y="3810000"/>
            <a:ext cx="1279525" cy="1143000"/>
          </a:xfrm>
          <a:prstGeom prst="flowChartAlternateProcess">
            <a:avLst/>
          </a:prstGeom>
          <a:solidFill>
            <a:schemeClr val="bg2"/>
          </a:solidFill>
          <a:ln w="19050">
            <a:solidFill>
              <a:schemeClr val="tx1"/>
            </a:solidFill>
            <a:miter lim="800000"/>
            <a:headEnd/>
            <a:tailEnd/>
          </a:ln>
        </p:spPr>
        <p:txBody>
          <a:bodyPr anchor="ctr">
            <a:prstTxWarp prst="textNoShape">
              <a:avLst/>
            </a:prstTxWarp>
          </a:bodyPr>
          <a:lstStyle/>
          <a:p>
            <a:pPr>
              <a:spcBef>
                <a:spcPct val="20000"/>
              </a:spcBef>
              <a:buClr>
                <a:schemeClr val="folHlink"/>
              </a:buClr>
              <a:buSzPct val="60000"/>
              <a:buFont typeface="Wingdings" charset="2"/>
              <a:buNone/>
            </a:pPr>
            <a:r>
              <a:rPr lang="en-US" sz="1600">
                <a:latin typeface="Tahoma" charset="0"/>
              </a:rPr>
              <a:t>“amazing – the phone rings”</a:t>
            </a:r>
          </a:p>
        </p:txBody>
      </p:sp>
      <p:sp>
        <p:nvSpPr>
          <p:cNvPr id="29701" name="AutoShape 4"/>
          <p:cNvSpPr>
            <a:spLocks noChangeArrowheads="1"/>
          </p:cNvSpPr>
          <p:nvPr/>
        </p:nvSpPr>
        <p:spPr bwMode="auto">
          <a:xfrm>
            <a:off x="2913063" y="3071813"/>
            <a:ext cx="1279525" cy="1143000"/>
          </a:xfrm>
          <a:prstGeom prst="flowChartAlternateProcess">
            <a:avLst/>
          </a:prstGeom>
          <a:solidFill>
            <a:srgbClr val="008000"/>
          </a:solidFill>
          <a:ln w="19050">
            <a:solidFill>
              <a:schemeClr val="tx1"/>
            </a:solidFill>
            <a:miter lim="800000"/>
            <a:headEnd/>
            <a:tailEnd/>
          </a:ln>
        </p:spPr>
        <p:txBody>
          <a:bodyPr wrap="none" anchor="ctr">
            <a:prstTxWarp prst="textNoShape">
              <a:avLst/>
            </a:prstTxWarp>
          </a:bodyPr>
          <a:lstStyle/>
          <a:p>
            <a:pPr marL="342900" indent="-342900">
              <a:spcBef>
                <a:spcPct val="20000"/>
              </a:spcBef>
              <a:buClr>
                <a:schemeClr val="folHlink"/>
              </a:buClr>
              <a:buSzPct val="60000"/>
              <a:buFont typeface="Wingdings" charset="2"/>
              <a:buNone/>
            </a:pPr>
            <a:r>
              <a:rPr lang="en-US" sz="1600">
                <a:latin typeface="Tahoma" charset="0"/>
              </a:rPr>
              <a:t>“does it do</a:t>
            </a:r>
          </a:p>
          <a:p>
            <a:pPr marL="342900" indent="-342900">
              <a:spcBef>
                <a:spcPct val="20000"/>
              </a:spcBef>
              <a:buClr>
                <a:schemeClr val="folHlink"/>
              </a:buClr>
              <a:buSzPct val="60000"/>
              <a:buFont typeface="Wingdings" charset="2"/>
              <a:buNone/>
            </a:pPr>
            <a:r>
              <a:rPr lang="en-US" sz="1600">
                <a:latin typeface="Tahoma" charset="0"/>
              </a:rPr>
              <a:t>call transfer?”</a:t>
            </a:r>
            <a:endParaRPr lang="en-US" sz="2000">
              <a:latin typeface="Tahoma" charset="0"/>
            </a:endParaRPr>
          </a:p>
        </p:txBody>
      </p:sp>
      <p:sp>
        <p:nvSpPr>
          <p:cNvPr id="29702" name="AutoShape 5"/>
          <p:cNvSpPr>
            <a:spLocks noChangeArrowheads="1"/>
          </p:cNvSpPr>
          <p:nvPr/>
        </p:nvSpPr>
        <p:spPr bwMode="auto">
          <a:xfrm>
            <a:off x="4965700" y="2487613"/>
            <a:ext cx="1279525" cy="1143000"/>
          </a:xfrm>
          <a:prstGeom prst="flowChartAlternateProcess">
            <a:avLst/>
          </a:prstGeom>
          <a:solidFill>
            <a:srgbClr val="FFCC99"/>
          </a:solidFill>
          <a:ln w="19050">
            <a:solidFill>
              <a:schemeClr val="tx1"/>
            </a:solidFill>
            <a:miter lim="800000"/>
            <a:headEnd/>
            <a:tailEnd/>
          </a:ln>
        </p:spPr>
        <p:txBody>
          <a:bodyPr anchor="ctr">
            <a:prstTxWarp prst="textNoShape">
              <a:avLst/>
            </a:prstTxWarp>
          </a:bodyPr>
          <a:lstStyle/>
          <a:p>
            <a:pPr>
              <a:spcBef>
                <a:spcPct val="20000"/>
              </a:spcBef>
              <a:buClr>
                <a:schemeClr val="folHlink"/>
              </a:buClr>
              <a:buSzPct val="60000"/>
              <a:buFont typeface="Wingdings" charset="2"/>
              <a:buNone/>
            </a:pPr>
            <a:r>
              <a:rPr lang="en-US" sz="1600" dirty="0">
                <a:latin typeface="Tahoma" charset="0"/>
              </a:rPr>
              <a:t>“How can I make it stop ringing?”</a:t>
            </a:r>
          </a:p>
        </p:txBody>
      </p:sp>
      <p:cxnSp>
        <p:nvCxnSpPr>
          <p:cNvPr id="29703" name="AutoShape 6"/>
          <p:cNvCxnSpPr>
            <a:cxnSpLocks noChangeShapeType="1"/>
          </p:cNvCxnSpPr>
          <p:nvPr/>
        </p:nvCxnSpPr>
        <p:spPr bwMode="auto">
          <a:xfrm>
            <a:off x="914400" y="5257800"/>
            <a:ext cx="7543800" cy="0"/>
          </a:xfrm>
          <a:prstGeom prst="straightConnector1">
            <a:avLst/>
          </a:prstGeom>
          <a:noFill/>
          <a:ln w="19050">
            <a:solidFill>
              <a:schemeClr val="tx1"/>
            </a:solidFill>
            <a:round/>
            <a:headEnd/>
            <a:tailEnd type="triangle" w="med" len="med"/>
          </a:ln>
        </p:spPr>
      </p:cxnSp>
      <p:sp>
        <p:nvSpPr>
          <p:cNvPr id="29704" name="Text Box 7"/>
          <p:cNvSpPr txBox="1">
            <a:spLocks noChangeArrowheads="1"/>
          </p:cNvSpPr>
          <p:nvPr/>
        </p:nvSpPr>
        <p:spPr bwMode="auto">
          <a:xfrm>
            <a:off x="690563" y="5405438"/>
            <a:ext cx="1625600" cy="4572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2400">
                <a:latin typeface="Tahoma" charset="0"/>
              </a:rPr>
              <a:t>1996-2000</a:t>
            </a:r>
          </a:p>
        </p:txBody>
      </p:sp>
      <p:sp>
        <p:nvSpPr>
          <p:cNvPr id="29705" name="Text Box 8"/>
          <p:cNvSpPr txBox="1">
            <a:spLocks noChangeArrowheads="1"/>
          </p:cNvSpPr>
          <p:nvPr/>
        </p:nvSpPr>
        <p:spPr bwMode="auto">
          <a:xfrm>
            <a:off x="2732088" y="5405438"/>
            <a:ext cx="1625600" cy="4572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2400">
                <a:latin typeface="Tahoma" charset="0"/>
              </a:rPr>
              <a:t>2000-2003</a:t>
            </a:r>
          </a:p>
        </p:txBody>
      </p:sp>
      <p:sp>
        <p:nvSpPr>
          <p:cNvPr id="29706" name="Text Box 9"/>
          <p:cNvSpPr txBox="1">
            <a:spLocks noChangeArrowheads="1"/>
          </p:cNvSpPr>
          <p:nvPr/>
        </p:nvSpPr>
        <p:spPr bwMode="auto">
          <a:xfrm>
            <a:off x="5084763" y="5405438"/>
            <a:ext cx="1625600" cy="4572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2400">
                <a:latin typeface="Tahoma" charset="0"/>
              </a:rPr>
              <a:t>2004-2005</a:t>
            </a:r>
          </a:p>
        </p:txBody>
      </p:sp>
      <p:sp>
        <p:nvSpPr>
          <p:cNvPr id="29707" name="Text Box 10"/>
          <p:cNvSpPr txBox="1">
            <a:spLocks noChangeArrowheads="1"/>
          </p:cNvSpPr>
          <p:nvPr/>
        </p:nvSpPr>
        <p:spPr bwMode="auto">
          <a:xfrm>
            <a:off x="2579688" y="4308475"/>
            <a:ext cx="1930400" cy="630238"/>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1600" i="1">
                <a:latin typeface="Tahoma" charset="0"/>
              </a:rPr>
              <a:t>catching up</a:t>
            </a:r>
          </a:p>
          <a:p>
            <a:pPr marL="342900" indent="-342900">
              <a:spcBef>
                <a:spcPct val="20000"/>
              </a:spcBef>
              <a:buClr>
                <a:schemeClr val="folHlink"/>
              </a:buClr>
              <a:buSzPct val="60000"/>
              <a:buFont typeface="Wingdings" charset="2"/>
              <a:buNone/>
            </a:pPr>
            <a:r>
              <a:rPr lang="en-US" sz="1600" i="1">
                <a:latin typeface="Tahoma" charset="0"/>
              </a:rPr>
              <a:t>with the digital PBX</a:t>
            </a:r>
          </a:p>
        </p:txBody>
      </p:sp>
      <p:sp>
        <p:nvSpPr>
          <p:cNvPr id="29708" name="Text Box 11"/>
          <p:cNvSpPr txBox="1">
            <a:spLocks noChangeArrowheads="1"/>
          </p:cNvSpPr>
          <p:nvPr/>
        </p:nvSpPr>
        <p:spPr bwMode="auto">
          <a:xfrm>
            <a:off x="468313" y="3009900"/>
            <a:ext cx="2068512" cy="630238"/>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1600" i="1">
                <a:latin typeface="Tahoma" charset="0"/>
              </a:rPr>
              <a:t>long-distance calling,</a:t>
            </a:r>
          </a:p>
          <a:p>
            <a:pPr marL="342900" indent="-342900">
              <a:spcBef>
                <a:spcPct val="20000"/>
              </a:spcBef>
              <a:buClr>
                <a:schemeClr val="folHlink"/>
              </a:buClr>
              <a:buSzPct val="60000"/>
              <a:buFont typeface="Wingdings" charset="2"/>
              <a:buNone/>
            </a:pPr>
            <a:r>
              <a:rPr lang="en-US" sz="1600" i="1">
                <a:latin typeface="Tahoma" charset="0"/>
              </a:rPr>
              <a:t>ca. 1930</a:t>
            </a:r>
          </a:p>
        </p:txBody>
      </p:sp>
      <p:sp>
        <p:nvSpPr>
          <p:cNvPr id="29709" name="Text Box 12"/>
          <p:cNvSpPr txBox="1">
            <a:spLocks noChangeArrowheads="1"/>
          </p:cNvSpPr>
          <p:nvPr/>
        </p:nvSpPr>
        <p:spPr bwMode="auto">
          <a:xfrm>
            <a:off x="4770438" y="3711575"/>
            <a:ext cx="1616075" cy="630238"/>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1600" i="1">
                <a:latin typeface="Tahoma" charset="0"/>
              </a:rPr>
              <a:t>going beyond</a:t>
            </a:r>
          </a:p>
          <a:p>
            <a:pPr marL="342900" indent="-342900">
              <a:spcBef>
                <a:spcPct val="20000"/>
              </a:spcBef>
              <a:buClr>
                <a:schemeClr val="folHlink"/>
              </a:buClr>
              <a:buSzPct val="60000"/>
              <a:buFont typeface="Wingdings" charset="2"/>
              <a:buNone/>
            </a:pPr>
            <a:r>
              <a:rPr lang="en-US" sz="1600" i="1">
                <a:latin typeface="Tahoma" charset="0"/>
              </a:rPr>
              <a:t>the black phone</a:t>
            </a:r>
          </a:p>
        </p:txBody>
      </p:sp>
      <p:pic>
        <p:nvPicPr>
          <p:cNvPr id="29710" name="Picture 13" descr="phone_black"/>
          <p:cNvPicPr>
            <a:picLocks noChangeAspect="1" noChangeArrowheads="1"/>
          </p:cNvPicPr>
          <p:nvPr/>
        </p:nvPicPr>
        <p:blipFill>
          <a:blip r:embed="rId3"/>
          <a:srcRect/>
          <a:stretch>
            <a:fillRect/>
          </a:stretch>
        </p:blipFill>
        <p:spPr bwMode="auto">
          <a:xfrm>
            <a:off x="1079500" y="2057400"/>
            <a:ext cx="903288" cy="571500"/>
          </a:xfrm>
          <a:prstGeom prst="rect">
            <a:avLst/>
          </a:prstGeom>
          <a:noFill/>
          <a:ln w="9525">
            <a:noFill/>
            <a:miter lim="800000"/>
            <a:headEnd/>
            <a:tailEnd/>
          </a:ln>
        </p:spPr>
      </p:pic>
      <p:pic>
        <p:nvPicPr>
          <p:cNvPr id="29711" name="Picture 14"/>
          <p:cNvPicPr>
            <a:picLocks noChangeAspect="1" noChangeArrowheads="1"/>
          </p:cNvPicPr>
          <p:nvPr/>
        </p:nvPicPr>
        <p:blipFill>
          <a:blip r:embed="rId4"/>
          <a:srcRect/>
          <a:stretch>
            <a:fillRect/>
          </a:stretch>
        </p:blipFill>
        <p:spPr bwMode="auto">
          <a:xfrm>
            <a:off x="2976563" y="1878013"/>
            <a:ext cx="957262" cy="892175"/>
          </a:xfrm>
          <a:prstGeom prst="rect">
            <a:avLst/>
          </a:prstGeom>
          <a:noFill/>
          <a:ln w="19050">
            <a:noFill/>
            <a:miter lim="800000"/>
            <a:headEnd/>
            <a:tailEnd/>
          </a:ln>
        </p:spPr>
      </p:pic>
      <p:cxnSp>
        <p:nvCxnSpPr>
          <p:cNvPr id="29712" name="AutoShape 15"/>
          <p:cNvCxnSpPr>
            <a:cxnSpLocks noChangeShapeType="1"/>
            <a:stCxn id="29700" idx="3"/>
            <a:endCxn id="29701" idx="1"/>
          </p:cNvCxnSpPr>
          <p:nvPr/>
        </p:nvCxnSpPr>
        <p:spPr bwMode="auto">
          <a:xfrm flipV="1">
            <a:off x="2151063" y="3643313"/>
            <a:ext cx="752475" cy="738187"/>
          </a:xfrm>
          <a:prstGeom prst="straightConnector1">
            <a:avLst/>
          </a:prstGeom>
          <a:noFill/>
          <a:ln w="19050">
            <a:solidFill>
              <a:schemeClr val="tx1"/>
            </a:solidFill>
            <a:round/>
            <a:headEnd/>
            <a:tailEnd type="triangle" w="med" len="med"/>
          </a:ln>
        </p:spPr>
      </p:cxnSp>
      <p:cxnSp>
        <p:nvCxnSpPr>
          <p:cNvPr id="29713" name="AutoShape 16"/>
          <p:cNvCxnSpPr>
            <a:cxnSpLocks noChangeShapeType="1"/>
            <a:stCxn id="29701" idx="3"/>
            <a:endCxn id="29702" idx="1"/>
          </p:cNvCxnSpPr>
          <p:nvPr/>
        </p:nvCxnSpPr>
        <p:spPr bwMode="auto">
          <a:xfrm flipV="1">
            <a:off x="4202113" y="3059113"/>
            <a:ext cx="754062" cy="584200"/>
          </a:xfrm>
          <a:prstGeom prst="straightConnector1">
            <a:avLst/>
          </a:prstGeom>
          <a:noFill/>
          <a:ln w="19050">
            <a:solidFill>
              <a:schemeClr val="tx1"/>
            </a:solidFill>
            <a:round/>
            <a:headEnd/>
            <a:tailEnd type="triangle" w="med" len="med"/>
          </a:ln>
        </p:spPr>
      </p:cxnSp>
      <p:sp>
        <p:nvSpPr>
          <p:cNvPr id="29714" name="Text Box 17"/>
          <p:cNvSpPr txBox="1">
            <a:spLocks noChangeArrowheads="1"/>
          </p:cNvSpPr>
          <p:nvPr/>
        </p:nvSpPr>
        <p:spPr bwMode="auto">
          <a:xfrm>
            <a:off x="7218363" y="5405438"/>
            <a:ext cx="960437" cy="457200"/>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2400">
                <a:latin typeface="Tahoma" charset="0"/>
              </a:rPr>
              <a:t>2006-</a:t>
            </a:r>
          </a:p>
        </p:txBody>
      </p:sp>
      <p:pic>
        <p:nvPicPr>
          <p:cNvPr id="29715" name="Picture 18" descr="sipc"/>
          <p:cNvPicPr>
            <a:picLocks noChangeAspect="1" noChangeArrowheads="1"/>
          </p:cNvPicPr>
          <p:nvPr/>
        </p:nvPicPr>
        <p:blipFill>
          <a:blip r:embed="rId5"/>
          <a:srcRect/>
          <a:stretch>
            <a:fillRect/>
          </a:stretch>
        </p:blipFill>
        <p:spPr bwMode="auto">
          <a:xfrm>
            <a:off x="4994275" y="1363663"/>
            <a:ext cx="958850" cy="974725"/>
          </a:xfrm>
          <a:prstGeom prst="rect">
            <a:avLst/>
          </a:prstGeom>
          <a:noFill/>
          <a:ln w="9525">
            <a:noFill/>
            <a:miter lim="800000"/>
            <a:headEnd/>
            <a:tailEnd/>
          </a:ln>
        </p:spPr>
      </p:pic>
      <p:sp>
        <p:nvSpPr>
          <p:cNvPr id="29716" name="AutoShape 19"/>
          <p:cNvSpPr>
            <a:spLocks noChangeArrowheads="1"/>
          </p:cNvSpPr>
          <p:nvPr/>
        </p:nvSpPr>
        <p:spPr bwMode="auto">
          <a:xfrm>
            <a:off x="7018338" y="1843088"/>
            <a:ext cx="1408112" cy="1143000"/>
          </a:xfrm>
          <a:prstGeom prst="flowChartAlternateProcess">
            <a:avLst/>
          </a:prstGeom>
          <a:solidFill>
            <a:srgbClr val="FFFF00">
              <a:alpha val="76077"/>
            </a:srgbClr>
          </a:solidFill>
          <a:ln w="19050">
            <a:solidFill>
              <a:schemeClr val="tx1"/>
            </a:solidFill>
            <a:miter lim="800000"/>
            <a:headEnd/>
            <a:tailEnd/>
          </a:ln>
        </p:spPr>
        <p:txBody>
          <a:bodyPr anchor="ctr">
            <a:prstTxWarp prst="textNoShape">
              <a:avLst/>
            </a:prstTxWarp>
          </a:bodyPr>
          <a:lstStyle/>
          <a:p>
            <a:pPr>
              <a:spcBef>
                <a:spcPct val="20000"/>
              </a:spcBef>
              <a:buClr>
                <a:schemeClr val="folHlink"/>
              </a:buClr>
              <a:buSzPct val="60000"/>
              <a:buFont typeface="Wingdings" charset="2"/>
              <a:buNone/>
            </a:pPr>
            <a:r>
              <a:rPr lang="en-US" sz="1400" dirty="0">
                <a:latin typeface="Tahoma" charset="0"/>
              </a:rPr>
              <a:t>“Can it really replace the phone system?”</a:t>
            </a:r>
          </a:p>
        </p:txBody>
      </p:sp>
      <p:cxnSp>
        <p:nvCxnSpPr>
          <p:cNvPr id="29717" name="AutoShape 20"/>
          <p:cNvCxnSpPr>
            <a:cxnSpLocks noChangeShapeType="1"/>
            <a:stCxn id="29702" idx="3"/>
            <a:endCxn id="29716" idx="1"/>
          </p:cNvCxnSpPr>
          <p:nvPr/>
        </p:nvCxnSpPr>
        <p:spPr bwMode="auto">
          <a:xfrm flipV="1">
            <a:off x="6254750" y="2414588"/>
            <a:ext cx="754063" cy="644525"/>
          </a:xfrm>
          <a:prstGeom prst="straightConnector1">
            <a:avLst/>
          </a:prstGeom>
          <a:noFill/>
          <a:ln w="19050">
            <a:solidFill>
              <a:schemeClr val="tx1"/>
            </a:solidFill>
            <a:round/>
            <a:headEnd/>
            <a:tailEnd type="triangle" w="med" len="med"/>
          </a:ln>
        </p:spPr>
      </p:cxnSp>
      <p:sp>
        <p:nvSpPr>
          <p:cNvPr id="29718" name="Text Box 21"/>
          <p:cNvSpPr txBox="1">
            <a:spLocks noChangeArrowheads="1"/>
          </p:cNvSpPr>
          <p:nvPr/>
        </p:nvSpPr>
        <p:spPr bwMode="auto">
          <a:xfrm>
            <a:off x="6683375" y="3097213"/>
            <a:ext cx="2030413" cy="630237"/>
          </a:xfrm>
          <a:prstGeom prst="rect">
            <a:avLst/>
          </a:prstGeom>
          <a:noFill/>
          <a:ln w="19050">
            <a:noFill/>
            <a:miter lim="800000"/>
            <a:headEnd/>
            <a:tailEnd/>
          </a:ln>
        </p:spPr>
        <p:txBody>
          <a:bodyPr wrap="none">
            <a:prstTxWarp prst="textNoShape">
              <a:avLst/>
            </a:prstTxWarp>
            <a:spAutoFit/>
          </a:bodyPr>
          <a:lstStyle/>
          <a:p>
            <a:pPr marL="342900" indent="-342900">
              <a:spcBef>
                <a:spcPct val="20000"/>
              </a:spcBef>
              <a:buClr>
                <a:schemeClr val="folHlink"/>
              </a:buClr>
              <a:buSzPct val="60000"/>
              <a:buFont typeface="Wingdings" charset="2"/>
              <a:buNone/>
            </a:pPr>
            <a:r>
              <a:rPr lang="en-US" sz="1600" i="1">
                <a:latin typeface="Tahoma" charset="0"/>
              </a:rPr>
              <a:t>replacing the</a:t>
            </a:r>
          </a:p>
          <a:p>
            <a:pPr marL="342900" indent="-342900">
              <a:spcBef>
                <a:spcPct val="20000"/>
              </a:spcBef>
              <a:buClr>
                <a:schemeClr val="folHlink"/>
              </a:buClr>
              <a:buSzPct val="60000"/>
              <a:buFont typeface="Wingdings" charset="2"/>
              <a:buNone/>
            </a:pPr>
            <a:r>
              <a:rPr lang="en-US" sz="1600" i="1">
                <a:latin typeface="Tahoma" charset="0"/>
              </a:rPr>
              <a:t>global phone system</a:t>
            </a:r>
          </a:p>
        </p:txBody>
      </p:sp>
      <p:pic>
        <p:nvPicPr>
          <p:cNvPr id="24" name="Picture 23"/>
          <p:cNvPicPr>
            <a:picLocks noChangeAspect="1"/>
          </p:cNvPicPr>
          <p:nvPr/>
        </p:nvPicPr>
        <p:blipFill>
          <a:blip r:embed="rId6"/>
          <a:stretch>
            <a:fillRect/>
          </a:stretch>
        </p:blipFill>
        <p:spPr>
          <a:xfrm>
            <a:off x="7578402" y="991646"/>
            <a:ext cx="848048" cy="851441"/>
          </a:xfrm>
          <a:prstGeom prst="rect">
            <a:avLst/>
          </a:prstGeom>
        </p:spPr>
      </p:pic>
      <p:sp>
        <p:nvSpPr>
          <p:cNvPr id="2" name="Footer Placeholder 1"/>
          <p:cNvSpPr>
            <a:spLocks noGrp="1"/>
          </p:cNvSpPr>
          <p:nvPr>
            <p:ph type="ftr" sz="quarter" idx="11"/>
          </p:nvPr>
        </p:nvSpPr>
        <p:spPr/>
        <p:txBody>
          <a:bodyPr/>
          <a:lstStyle/>
          <a:p>
            <a:r>
              <a:rPr lang="en-US" smtClean="0"/>
              <a:t>IETF86</a:t>
            </a:r>
            <a:endParaRPr lang="en-US"/>
          </a:p>
        </p:txBody>
      </p:sp>
      <p:sp>
        <p:nvSpPr>
          <p:cNvPr id="3" name="Slide Number Placeholder 2"/>
          <p:cNvSpPr>
            <a:spLocks noGrp="1"/>
          </p:cNvSpPr>
          <p:nvPr>
            <p:ph type="sldNum" sz="quarter" idx="12"/>
          </p:nvPr>
        </p:nvSpPr>
        <p:spPr/>
        <p:txBody>
          <a:bodyPr/>
          <a:lstStyle/>
          <a:p>
            <a:fld id="{75C3118D-CD60-C448-AB88-7EFEB60ADC5A}" type="slidenum">
              <a:rPr lang="en-US" smtClean="0"/>
              <a:t>39</a:t>
            </a:fld>
            <a:endParaRPr lang="en-US"/>
          </a:p>
        </p:txBody>
      </p:sp>
    </p:spTree>
    <p:extLst>
      <p:ext uri="{BB962C8B-B14F-4D97-AF65-F5344CB8AC3E}">
        <p14:creationId xmlns:p14="http://schemas.microsoft.com/office/powerpoint/2010/main" val="2488146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7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711"/>
                                        </p:tgtEl>
                                        <p:attrNameLst>
                                          <p:attrName>style.visibility</p:attrName>
                                        </p:attrNameLst>
                                      </p:cBhvr>
                                      <p:to>
                                        <p:strVal val="visible"/>
                                      </p:to>
                                    </p:set>
                                    <p:anim calcmode="lin" valueType="num">
                                      <p:cBhvr additive="base">
                                        <p:cTn id="15" dur="500" fill="hold"/>
                                        <p:tgtEl>
                                          <p:spTgt spid="29711"/>
                                        </p:tgtEl>
                                        <p:attrNameLst>
                                          <p:attrName>ppt_x</p:attrName>
                                        </p:attrNameLst>
                                      </p:cBhvr>
                                      <p:tavLst>
                                        <p:tav tm="0">
                                          <p:val>
                                            <p:strVal val="#ppt_x"/>
                                          </p:val>
                                        </p:tav>
                                        <p:tav tm="100000">
                                          <p:val>
                                            <p:strVal val="#ppt_x"/>
                                          </p:val>
                                        </p:tav>
                                      </p:tavLst>
                                    </p:anim>
                                    <p:anim calcmode="lin" valueType="num">
                                      <p:cBhvr additive="base">
                                        <p:cTn id="16" dur="500" fill="hold"/>
                                        <p:tgtEl>
                                          <p:spTgt spid="297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701"/>
                                        </p:tgtEl>
                                        <p:attrNameLst>
                                          <p:attrName>style.visibility</p:attrName>
                                        </p:attrNameLst>
                                      </p:cBhvr>
                                      <p:to>
                                        <p:strVal val="visible"/>
                                      </p:to>
                                    </p:set>
                                    <p:anim calcmode="lin" valueType="num">
                                      <p:cBhvr additive="base">
                                        <p:cTn id="19" dur="500" fill="hold"/>
                                        <p:tgtEl>
                                          <p:spTgt spid="29701"/>
                                        </p:tgtEl>
                                        <p:attrNameLst>
                                          <p:attrName>ppt_x</p:attrName>
                                        </p:attrNameLst>
                                      </p:cBhvr>
                                      <p:tavLst>
                                        <p:tav tm="0">
                                          <p:val>
                                            <p:strVal val="#ppt_x"/>
                                          </p:val>
                                        </p:tav>
                                        <p:tav tm="100000">
                                          <p:val>
                                            <p:strVal val="#ppt_x"/>
                                          </p:val>
                                        </p:tav>
                                      </p:tavLst>
                                    </p:anim>
                                    <p:anim calcmode="lin" valueType="num">
                                      <p:cBhvr additive="base">
                                        <p:cTn id="20" dur="500" fill="hold"/>
                                        <p:tgtEl>
                                          <p:spTgt spid="2970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707"/>
                                        </p:tgtEl>
                                        <p:attrNameLst>
                                          <p:attrName>style.visibility</p:attrName>
                                        </p:attrNameLst>
                                      </p:cBhvr>
                                      <p:to>
                                        <p:strVal val="visible"/>
                                      </p:to>
                                    </p:set>
                                    <p:anim calcmode="lin" valueType="num">
                                      <p:cBhvr additive="base">
                                        <p:cTn id="23" dur="500" fill="hold"/>
                                        <p:tgtEl>
                                          <p:spTgt spid="29707"/>
                                        </p:tgtEl>
                                        <p:attrNameLst>
                                          <p:attrName>ppt_x</p:attrName>
                                        </p:attrNameLst>
                                      </p:cBhvr>
                                      <p:tavLst>
                                        <p:tav tm="0">
                                          <p:val>
                                            <p:strVal val="#ppt_x"/>
                                          </p:val>
                                        </p:tav>
                                        <p:tav tm="100000">
                                          <p:val>
                                            <p:strVal val="#ppt_x"/>
                                          </p:val>
                                        </p:tav>
                                      </p:tavLst>
                                    </p:anim>
                                    <p:anim calcmode="lin" valueType="num">
                                      <p:cBhvr additive="base">
                                        <p:cTn id="24" dur="500" fill="hold"/>
                                        <p:tgtEl>
                                          <p:spTgt spid="2970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7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70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7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7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2" grpId="0" animBg="1"/>
      <p:bldP spid="29707" grpId="0"/>
      <p:bldP spid="29708" grpId="0"/>
      <p:bldP spid="29709" grpId="0"/>
      <p:bldP spid="29716" grpId="0" animBg="1"/>
      <p:bldP spid="297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three transitions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0301918"/>
              </p:ext>
            </p:extLst>
          </p:nvPr>
        </p:nvGraphicFramePr>
        <p:xfrm>
          <a:off x="619028" y="2549558"/>
          <a:ext cx="8067771" cy="3065992"/>
        </p:xfrm>
        <a:graphic>
          <a:graphicData uri="http://schemas.openxmlformats.org/drawingml/2006/table">
            <a:tbl>
              <a:tblPr firstRow="1" bandRow="1">
                <a:tableStyleId>{5C22544A-7EE6-4342-B048-85BDC9FD1C3A}</a:tableStyleId>
              </a:tblPr>
              <a:tblGrid>
                <a:gridCol w="1280747"/>
                <a:gridCol w="362878"/>
                <a:gridCol w="1312766"/>
                <a:gridCol w="2668223"/>
                <a:gridCol w="2443157"/>
              </a:tblGrid>
              <a:tr h="475192">
                <a:tc>
                  <a:txBody>
                    <a:bodyPr/>
                    <a:lstStyle/>
                    <a:p>
                      <a:r>
                        <a:rPr lang="en-US" dirty="0" smtClean="0"/>
                        <a:t>From</a:t>
                      </a:r>
                      <a:endParaRPr lang="en-US" dirty="0"/>
                    </a:p>
                  </a:txBody>
                  <a:tcPr/>
                </a:tc>
                <a:tc>
                  <a:txBody>
                    <a:bodyPr/>
                    <a:lstStyle/>
                    <a:p>
                      <a:endParaRPr lang="en-US" dirty="0"/>
                    </a:p>
                  </a:txBody>
                  <a:tcPr/>
                </a:tc>
                <a:tc>
                  <a:txBody>
                    <a:bodyPr/>
                    <a:lstStyle/>
                    <a:p>
                      <a:r>
                        <a:rPr lang="en-US" dirty="0" smtClean="0"/>
                        <a:t>to</a:t>
                      </a:r>
                      <a:endParaRPr lang="en-US" dirty="0"/>
                    </a:p>
                  </a:txBody>
                  <a:tcPr/>
                </a:tc>
                <a:tc>
                  <a:txBody>
                    <a:bodyPr/>
                    <a:lstStyle/>
                    <a:p>
                      <a:r>
                        <a:rPr lang="en-US" dirty="0" smtClean="0">
                          <a:solidFill>
                            <a:schemeClr val="bg1"/>
                          </a:solidFill>
                        </a:rPr>
                        <a:t>motivation</a:t>
                      </a:r>
                      <a:endParaRPr lang="en-US" dirty="0">
                        <a:solidFill>
                          <a:schemeClr val="bg1"/>
                        </a:solidFill>
                      </a:endParaRPr>
                    </a:p>
                  </a:txBody>
                  <a:tcPr/>
                </a:tc>
                <a:tc>
                  <a:txBody>
                    <a:bodyPr/>
                    <a:lstStyle/>
                    <a:p>
                      <a:r>
                        <a:rPr lang="en-US" dirty="0" smtClean="0">
                          <a:solidFill>
                            <a:srgbClr val="FFFFFF"/>
                          </a:solidFill>
                        </a:rPr>
                        <a:t>issues</a:t>
                      </a:r>
                      <a:endParaRPr lang="en-US" dirty="0">
                        <a:solidFill>
                          <a:srgbClr val="FFFFFF"/>
                        </a:solidFill>
                      </a:endParaRPr>
                    </a:p>
                  </a:txBody>
                  <a:tcPr/>
                </a:tc>
              </a:tr>
              <a:tr h="820194">
                <a:tc>
                  <a:txBody>
                    <a:bodyPr/>
                    <a:lstStyle/>
                    <a:p>
                      <a:r>
                        <a:rPr lang="en-US" sz="2400" dirty="0" smtClean="0"/>
                        <a:t>Copper</a:t>
                      </a:r>
                      <a:endParaRPr lang="en-US" sz="2400" dirty="0"/>
                    </a:p>
                  </a:txBody>
                  <a:tcPr/>
                </a:tc>
                <a:tc>
                  <a:txBody>
                    <a:bodyPr/>
                    <a:lstStyle/>
                    <a:p>
                      <a:r>
                        <a:rPr lang="en-US" sz="2400" dirty="0" smtClean="0">
                          <a:sym typeface="Wingdings"/>
                        </a:rPr>
                        <a:t></a:t>
                      </a:r>
                      <a:endParaRPr lang="en-US" sz="2400" dirty="0"/>
                    </a:p>
                  </a:txBody>
                  <a:tcPr/>
                </a:tc>
                <a:tc>
                  <a:txBody>
                    <a:bodyPr/>
                    <a:lstStyle/>
                    <a:p>
                      <a:r>
                        <a:rPr lang="en-US" sz="2400" dirty="0" smtClean="0"/>
                        <a:t>fiber</a:t>
                      </a:r>
                      <a:endParaRPr lang="en-US" sz="2400" dirty="0"/>
                    </a:p>
                  </a:txBody>
                  <a:tcPr/>
                </a:tc>
                <a:tc>
                  <a:txBody>
                    <a:bodyPr/>
                    <a:lstStyle/>
                    <a:p>
                      <a:r>
                        <a:rPr lang="en-US" sz="2400" dirty="0" smtClean="0"/>
                        <a:t>capacity</a:t>
                      </a:r>
                    </a:p>
                    <a:p>
                      <a:r>
                        <a:rPr lang="en-US" sz="2400" baseline="0" dirty="0" smtClean="0"/>
                        <a:t>maintenance </a:t>
                      </a:r>
                      <a:r>
                        <a:rPr lang="en-US" sz="2400" baseline="0" dirty="0" smtClean="0">
                          <a:solidFill>
                            <a:srgbClr val="FF0000"/>
                          </a:solidFill>
                        </a:rPr>
                        <a:t>cost</a:t>
                      </a:r>
                      <a:endParaRPr lang="en-US" sz="2400" dirty="0">
                        <a:solidFill>
                          <a:srgbClr val="FF0000"/>
                        </a:solidFill>
                      </a:endParaRPr>
                    </a:p>
                  </a:txBody>
                  <a:tcPr/>
                </a:tc>
                <a:tc>
                  <a:txBody>
                    <a:bodyPr/>
                    <a:lstStyle/>
                    <a:p>
                      <a:r>
                        <a:rPr lang="en-US" sz="2400" dirty="0" smtClean="0">
                          <a:solidFill>
                            <a:schemeClr val="tx1"/>
                          </a:solidFill>
                        </a:rPr>
                        <a:t>competition</a:t>
                      </a:r>
                      <a:r>
                        <a:rPr lang="en-US" sz="2400" baseline="0" dirty="0" smtClean="0">
                          <a:solidFill>
                            <a:schemeClr val="tx1"/>
                          </a:solidFill>
                        </a:rPr>
                        <a:t> </a:t>
                      </a:r>
                      <a:r>
                        <a:rPr lang="en-US" sz="1600" baseline="0" dirty="0" smtClean="0">
                          <a:solidFill>
                            <a:schemeClr val="tx1"/>
                          </a:solidFill>
                        </a:rPr>
                        <a:t>(“unbundled network elements”)</a:t>
                      </a:r>
                      <a:endParaRPr lang="en-US" sz="1600" dirty="0">
                        <a:solidFill>
                          <a:schemeClr val="tx1"/>
                        </a:solidFill>
                      </a:endParaRPr>
                    </a:p>
                  </a:txBody>
                  <a:tcPr/>
                </a:tc>
              </a:tr>
              <a:tr h="820194">
                <a:tc>
                  <a:txBody>
                    <a:bodyPr/>
                    <a:lstStyle/>
                    <a:p>
                      <a:r>
                        <a:rPr lang="en-US" sz="2400" dirty="0" smtClean="0"/>
                        <a:t>Wired</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c>
                  <a:txBody>
                    <a:bodyPr/>
                    <a:lstStyle/>
                    <a:p>
                      <a:r>
                        <a:rPr lang="en-US" sz="2400" dirty="0" smtClean="0"/>
                        <a:t>wireless</a:t>
                      </a:r>
                      <a:endParaRPr lang="en-US" sz="2400" dirty="0"/>
                    </a:p>
                  </a:txBody>
                  <a:tcPr/>
                </a:tc>
                <a:tc>
                  <a:txBody>
                    <a:bodyPr/>
                    <a:lstStyle/>
                    <a:p>
                      <a:r>
                        <a:rPr lang="en-US" sz="2400" dirty="0" smtClean="0"/>
                        <a:t>mobility</a:t>
                      </a:r>
                    </a:p>
                    <a:p>
                      <a:r>
                        <a:rPr lang="en-US" sz="2400" dirty="0" smtClean="0">
                          <a:solidFill>
                            <a:srgbClr val="FF0000"/>
                          </a:solidFill>
                        </a:rPr>
                        <a:t>cost</a:t>
                      </a:r>
                      <a:r>
                        <a:rPr lang="en-US" sz="2400" baseline="0" dirty="0" smtClean="0"/>
                        <a:t> in rural areas</a:t>
                      </a:r>
                      <a:endParaRPr lang="en-US" sz="2400" dirty="0"/>
                    </a:p>
                  </a:txBody>
                  <a:tcPr/>
                </a:tc>
                <a:tc>
                  <a:txBody>
                    <a:bodyPr/>
                    <a:lstStyle/>
                    <a:p>
                      <a:r>
                        <a:rPr lang="en-US" sz="2400" dirty="0" smtClean="0"/>
                        <a:t>capacity</a:t>
                      </a:r>
                    </a:p>
                    <a:p>
                      <a:r>
                        <a:rPr lang="en-US" sz="2400" dirty="0" smtClean="0"/>
                        <a:t>quality</a:t>
                      </a:r>
                      <a:endParaRPr lang="en-US" sz="2400" dirty="0"/>
                    </a:p>
                  </a:txBody>
                  <a:tcPr/>
                </a:tc>
              </a:tr>
              <a:tr h="820194">
                <a:tc>
                  <a:txBody>
                    <a:bodyPr/>
                    <a:lstStyle/>
                    <a:p>
                      <a:r>
                        <a:rPr lang="en-US" sz="2400" dirty="0" smtClean="0"/>
                        <a:t>Circuits</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ym typeface="Wingdings"/>
                        </a:rPr>
                        <a:t></a:t>
                      </a:r>
                      <a:endParaRPr lang="en-US" sz="2400" dirty="0" smtClean="0"/>
                    </a:p>
                  </a:txBody>
                  <a:tcPr/>
                </a:tc>
                <a:tc>
                  <a:txBody>
                    <a:bodyPr/>
                    <a:lstStyle/>
                    <a:p>
                      <a:r>
                        <a:rPr lang="en-US" sz="2400" dirty="0" smtClean="0"/>
                        <a:t>packets</a:t>
                      </a:r>
                      <a:r>
                        <a:rPr lang="en-US" sz="2400" baseline="0" dirty="0" smtClean="0"/>
                        <a:t> (IP)</a:t>
                      </a:r>
                    </a:p>
                  </a:txBody>
                  <a:tcPr/>
                </a:tc>
                <a:tc>
                  <a:txBody>
                    <a:bodyPr/>
                    <a:lstStyle/>
                    <a:p>
                      <a:r>
                        <a:rPr lang="en-US" sz="2400" dirty="0" smtClean="0"/>
                        <a:t>flexibility</a:t>
                      </a:r>
                    </a:p>
                    <a:p>
                      <a:r>
                        <a:rPr lang="en-US" sz="2400" dirty="0" smtClean="0">
                          <a:solidFill>
                            <a:srgbClr val="FF0000"/>
                          </a:solidFill>
                        </a:rPr>
                        <a:t>cost</a:t>
                      </a:r>
                      <a:r>
                        <a:rPr lang="en-US" sz="2400" baseline="0" dirty="0" smtClean="0"/>
                        <a:t> per bit</a:t>
                      </a:r>
                      <a:endParaRPr lang="en-US" sz="2400" dirty="0" smtClean="0"/>
                    </a:p>
                  </a:txBody>
                  <a:tcPr/>
                </a:tc>
                <a:tc>
                  <a:txBody>
                    <a:bodyPr/>
                    <a:lstStyle/>
                    <a:p>
                      <a:r>
                        <a:rPr lang="en-US" sz="2400" dirty="0" smtClean="0"/>
                        <a:t>line</a:t>
                      </a:r>
                      <a:r>
                        <a:rPr lang="en-US" sz="2400" baseline="0" dirty="0" smtClean="0"/>
                        <a:t> power</a:t>
                      </a:r>
                      <a:endParaRPr lang="en-US" sz="2400" dirty="0" smtClean="0"/>
                    </a:p>
                  </a:txBody>
                  <a:tcPr/>
                </a:tc>
              </a:tr>
            </a:tbl>
          </a:graphicData>
        </a:graphic>
      </p:graphicFrame>
      <p:sp>
        <p:nvSpPr>
          <p:cNvPr id="3" name="Footer Placeholder 2"/>
          <p:cNvSpPr>
            <a:spLocks noGrp="1"/>
          </p:cNvSpPr>
          <p:nvPr>
            <p:ph type="ftr" sz="quarter" idx="11"/>
          </p:nvPr>
        </p:nvSpPr>
        <p:spPr/>
        <p:txBody>
          <a:bodyPr/>
          <a:lstStyle/>
          <a:p>
            <a:r>
              <a:rPr lang="en-US" smtClean="0"/>
              <a:t>IETF86</a:t>
            </a:r>
            <a:endParaRPr lang="en-US"/>
          </a:p>
        </p:txBody>
      </p:sp>
      <p:sp>
        <p:nvSpPr>
          <p:cNvPr id="5" name="Slide Number Placeholder 4"/>
          <p:cNvSpPr>
            <a:spLocks noGrp="1"/>
          </p:cNvSpPr>
          <p:nvPr>
            <p:ph type="sldNum" sz="quarter" idx="12"/>
          </p:nvPr>
        </p:nvSpPr>
        <p:spPr/>
        <p:txBody>
          <a:bodyPr/>
          <a:lstStyle/>
          <a:p>
            <a:fld id="{75C3118D-CD60-C448-AB88-7EFEB60ADC5A}" type="slidenum">
              <a:rPr lang="en-US" smtClean="0"/>
              <a:t>4</a:t>
            </a:fld>
            <a:endParaRPr lang="en-US"/>
          </a:p>
        </p:txBody>
      </p:sp>
      <p:sp>
        <p:nvSpPr>
          <p:cNvPr id="6" name="Oval Callout 5"/>
          <p:cNvSpPr/>
          <p:nvPr/>
        </p:nvSpPr>
        <p:spPr>
          <a:xfrm>
            <a:off x="3345307" y="5615550"/>
            <a:ext cx="1270043" cy="722222"/>
          </a:xfrm>
          <a:prstGeom prst="wedgeEllipseCallout">
            <a:avLst>
              <a:gd name="adj1" fmla="val -64951"/>
              <a:gd name="adj2" fmla="val -793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VoIP, </a:t>
            </a:r>
            <a:r>
              <a:rPr lang="en-US" dirty="0" err="1" smtClean="0"/>
              <a:t>VoLTE</a:t>
            </a:r>
            <a:endParaRPr lang="en-US" dirty="0"/>
          </a:p>
        </p:txBody>
      </p:sp>
    </p:spTree>
    <p:extLst>
      <p:ext uri="{BB962C8B-B14F-4D97-AF65-F5344CB8AC3E}">
        <p14:creationId xmlns:p14="http://schemas.microsoft.com/office/powerpoint/2010/main" val="321372863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2twwsyj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1801813" cy="1441450"/>
          </a:xfrm>
          <a:prstGeom prst="rect">
            <a:avLst/>
          </a:prstGeom>
          <a:noFill/>
          <a:extLst>
            <a:ext uri="{909E8E84-426E-40dd-AFC4-6F175D3DCCD1}">
              <a14:hiddenFill xmlns:a14="http://schemas.microsoft.com/office/drawing/2010/main">
                <a:solidFill>
                  <a:srgbClr val="FFFFFF"/>
                </a:solidFill>
              </a14:hiddenFill>
            </a:ext>
          </a:extLst>
        </p:spPr>
      </p:pic>
      <p:sp>
        <p:nvSpPr>
          <p:cNvPr id="17410" name="Rectangle 2"/>
          <p:cNvSpPr>
            <a:spLocks noGrp="1" noChangeArrowheads="1"/>
          </p:cNvSpPr>
          <p:nvPr>
            <p:ph type="title"/>
          </p:nvPr>
        </p:nvSpPr>
        <p:spPr/>
        <p:txBody>
          <a:bodyPr>
            <a:normAutofit fontScale="90000"/>
          </a:bodyPr>
          <a:lstStyle/>
          <a:p>
            <a:r>
              <a:rPr lang="en-US" dirty="0"/>
              <a:t>Telephone </a:t>
            </a:r>
            <a:r>
              <a:rPr lang="en-US" dirty="0" smtClean="0"/>
              <a:t>Social Policies</a:t>
            </a:r>
            <a:endParaRPr lang="en-US" dirty="0"/>
          </a:p>
        </p:txBody>
      </p:sp>
      <p:sp>
        <p:nvSpPr>
          <p:cNvPr id="17415" name="Line 7"/>
          <p:cNvSpPr>
            <a:spLocks noChangeShapeType="1"/>
          </p:cNvSpPr>
          <p:nvPr/>
        </p:nvSpPr>
        <p:spPr bwMode="auto">
          <a:xfrm>
            <a:off x="4419600" y="1981200"/>
            <a:ext cx="0" cy="35052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779004714"/>
              </p:ext>
            </p:extLst>
          </p:nvPr>
        </p:nvGraphicFramePr>
        <p:xfrm>
          <a:off x="592015" y="2038253"/>
          <a:ext cx="8094785" cy="3685506"/>
        </p:xfrm>
        <a:graphic>
          <a:graphicData uri="http://schemas.openxmlformats.org/drawingml/2006/table">
            <a:tbl>
              <a:tblPr bandRow="1">
                <a:tableStyleId>{5DA37D80-6434-44D0-A028-1B22A696006F}</a:tableStyleId>
              </a:tblPr>
              <a:tblGrid>
                <a:gridCol w="3723963"/>
                <a:gridCol w="4370822"/>
              </a:tblGrid>
              <a:tr h="386992">
                <a:tc>
                  <a:txBody>
                    <a:bodyPr/>
                    <a:lstStyle/>
                    <a:p>
                      <a:r>
                        <a:rPr lang="en-US" sz="2000" dirty="0" smtClean="0"/>
                        <a:t>Universal service</a:t>
                      </a:r>
                    </a:p>
                    <a:p>
                      <a:r>
                        <a:rPr lang="en-US" sz="2000" dirty="0" smtClean="0"/>
                        <a:t>(Lifeline,</a:t>
                      </a:r>
                      <a:r>
                        <a:rPr lang="en-US" sz="2000" baseline="0" dirty="0" smtClean="0"/>
                        <a:t> high cost, …)</a:t>
                      </a:r>
                      <a:endParaRPr lang="en-US" sz="2000" dirty="0"/>
                    </a:p>
                  </a:txBody>
                  <a:tcPr/>
                </a:tc>
                <a:tc>
                  <a:txBody>
                    <a:bodyPr/>
                    <a:lstStyle/>
                    <a:p>
                      <a:r>
                        <a:rPr lang="en-US" sz="2000" dirty="0" smtClean="0"/>
                        <a:t>Necessary</a:t>
                      </a:r>
                      <a:r>
                        <a:rPr lang="en-US" sz="2000" baseline="0" dirty="0" smtClean="0"/>
                        <a:t> to function (call doctor, call school, …)</a:t>
                      </a:r>
                      <a:endParaRPr lang="en-US" sz="2000" dirty="0"/>
                    </a:p>
                  </a:txBody>
                  <a:tcPr/>
                </a:tc>
              </a:tr>
              <a:tr h="402067">
                <a:tc>
                  <a:txBody>
                    <a:bodyPr/>
                    <a:lstStyle/>
                    <a:p>
                      <a:r>
                        <a:rPr lang="en-US" sz="2000" dirty="0" smtClean="0"/>
                        <a:t>Basic</a:t>
                      </a:r>
                      <a:r>
                        <a:rPr lang="en-US" sz="2000" baseline="0" dirty="0" smtClean="0"/>
                        <a:t> service price regulation</a:t>
                      </a:r>
                      <a:endParaRPr lang="en-US" sz="2000" dirty="0"/>
                    </a:p>
                  </a:txBody>
                  <a:tcPr/>
                </a:tc>
                <a:tc>
                  <a:txBody>
                    <a:bodyPr/>
                    <a:lstStyle/>
                    <a:p>
                      <a:r>
                        <a:rPr lang="en-US" sz="2000" dirty="0" smtClean="0"/>
                        <a:t>Ensure widespread</a:t>
                      </a:r>
                      <a:r>
                        <a:rPr lang="en-US" sz="2000" baseline="0" dirty="0" smtClean="0"/>
                        <a:t> availability</a:t>
                      </a:r>
                      <a:endParaRPr lang="en-US" sz="2000" dirty="0"/>
                    </a:p>
                  </a:txBody>
                  <a:tcPr/>
                </a:tc>
              </a:tr>
              <a:tr h="286446">
                <a:tc>
                  <a:txBody>
                    <a:bodyPr/>
                    <a:lstStyle/>
                    <a:p>
                      <a:r>
                        <a:rPr lang="en-US" sz="2000" dirty="0" smtClean="0"/>
                        <a:t>911</a:t>
                      </a:r>
                      <a:endParaRPr lang="en-US" sz="2000" dirty="0"/>
                    </a:p>
                  </a:txBody>
                  <a:tcPr/>
                </a:tc>
                <a:tc>
                  <a:txBody>
                    <a:bodyPr/>
                    <a:lstStyle/>
                    <a:p>
                      <a:r>
                        <a:rPr lang="en-US" sz="2000" dirty="0" smtClean="0"/>
                        <a:t>Report emergencies</a:t>
                      </a:r>
                      <a:r>
                        <a:rPr lang="en-US" sz="2000" baseline="0" dirty="0" smtClean="0"/>
                        <a:t> for self and others</a:t>
                      </a:r>
                      <a:endParaRPr lang="en-US" sz="2000" dirty="0"/>
                    </a:p>
                  </a:txBody>
                  <a:tcPr/>
                </a:tc>
              </a:tr>
              <a:tr h="388836">
                <a:tc>
                  <a:txBody>
                    <a:bodyPr/>
                    <a:lstStyle/>
                    <a:p>
                      <a:r>
                        <a:rPr lang="en-US" sz="2000" dirty="0" smtClean="0"/>
                        <a:t>Power</a:t>
                      </a:r>
                      <a:r>
                        <a:rPr lang="en-US" sz="2000" baseline="0" dirty="0" smtClean="0"/>
                        <a:t> backup</a:t>
                      </a:r>
                      <a:endParaRPr lang="en-US" sz="2000" dirty="0"/>
                    </a:p>
                  </a:txBody>
                  <a:tcPr/>
                </a:tc>
                <a:tc>
                  <a:txBody>
                    <a:bodyPr/>
                    <a:lstStyle/>
                    <a:p>
                      <a:r>
                        <a:rPr lang="en-US" sz="2000" dirty="0" smtClean="0"/>
                        <a:t>Ensure emergency communications</a:t>
                      </a:r>
                      <a:endParaRPr lang="en-US" sz="2000" dirty="0"/>
                    </a:p>
                  </a:txBody>
                  <a:tcPr/>
                </a:tc>
              </a:tr>
              <a:tr h="324661">
                <a:tc>
                  <a:txBody>
                    <a:bodyPr/>
                    <a:lstStyle/>
                    <a:p>
                      <a:r>
                        <a:rPr lang="en-US" sz="2000" dirty="0" smtClean="0"/>
                        <a:t>Outage reporting</a:t>
                      </a:r>
                      <a:endParaRPr lang="en-US" sz="2000" dirty="0"/>
                    </a:p>
                  </a:txBody>
                  <a:tcPr/>
                </a:tc>
                <a:tc>
                  <a:txBody>
                    <a:bodyPr/>
                    <a:lstStyle/>
                    <a:p>
                      <a:r>
                        <a:rPr lang="en-US" sz="2000" dirty="0" smtClean="0"/>
                        <a:t>Ensure reliability</a:t>
                      </a:r>
                      <a:endParaRPr lang="en-US" sz="2000" dirty="0"/>
                    </a:p>
                  </a:txBody>
                  <a:tcPr/>
                </a:tc>
              </a:tr>
              <a:tr h="324661">
                <a:tc>
                  <a:txBody>
                    <a:bodyPr/>
                    <a:lstStyle/>
                    <a:p>
                      <a:r>
                        <a:rPr lang="en-US" sz="2000" dirty="0" smtClean="0"/>
                        <a:t>Lawful intercept</a:t>
                      </a:r>
                      <a:r>
                        <a:rPr lang="en-US" sz="2000" baseline="0" dirty="0" smtClean="0"/>
                        <a:t> (CALEA)</a:t>
                      </a:r>
                      <a:endParaRPr lang="en-US" sz="2000" dirty="0"/>
                    </a:p>
                  </a:txBody>
                  <a:tcPr/>
                </a:tc>
                <a:tc>
                  <a:txBody>
                    <a:bodyPr/>
                    <a:lstStyle/>
                    <a:p>
                      <a:r>
                        <a:rPr lang="en-US" sz="2000" dirty="0" smtClean="0"/>
                        <a:t>Phone</a:t>
                      </a:r>
                      <a:r>
                        <a:rPr lang="en-US" sz="2000" baseline="0" dirty="0" smtClean="0"/>
                        <a:t> as tool for criminals</a:t>
                      </a:r>
                      <a:endParaRPr lang="en-US" sz="2000" dirty="0"/>
                    </a:p>
                  </a:txBody>
                  <a:tcPr/>
                </a:tc>
              </a:tr>
              <a:tr h="358090">
                <a:tc>
                  <a:txBody>
                    <a:bodyPr/>
                    <a:lstStyle/>
                    <a:p>
                      <a:r>
                        <a:rPr lang="en-US" sz="2000" dirty="0" smtClean="0"/>
                        <a:t>Disability</a:t>
                      </a:r>
                      <a:r>
                        <a:rPr lang="en-US" sz="2000" baseline="0" dirty="0" smtClean="0"/>
                        <a:t> access (ringers, HAC)</a:t>
                      </a:r>
                      <a:endParaRPr lang="en-US" sz="2000" dirty="0"/>
                    </a:p>
                  </a:txBody>
                  <a:tcPr/>
                </a:tc>
                <a:tc>
                  <a:txBody>
                    <a:bodyPr/>
                    <a:lstStyle/>
                    <a:p>
                      <a:r>
                        <a:rPr lang="en-US" sz="2000" dirty="0" smtClean="0"/>
                        <a:t>Ensure</a:t>
                      </a:r>
                      <a:r>
                        <a:rPr lang="en-US" sz="2000" baseline="0" dirty="0" smtClean="0"/>
                        <a:t> participation in society</a:t>
                      </a:r>
                      <a:endParaRPr lang="en-US" sz="2000" dirty="0"/>
                    </a:p>
                  </a:txBody>
                  <a:tcPr/>
                </a:tc>
              </a:tr>
              <a:tr h="601199">
                <a:tc>
                  <a:txBody>
                    <a:bodyPr/>
                    <a:lstStyle/>
                    <a:p>
                      <a:r>
                        <a:rPr lang="en-US" sz="2000" dirty="0" smtClean="0"/>
                        <a:t>CPNI</a:t>
                      </a:r>
                      <a:endParaRPr lang="en-US" sz="2000" dirty="0"/>
                    </a:p>
                  </a:txBody>
                  <a:tcPr/>
                </a:tc>
                <a:tc>
                  <a:txBody>
                    <a:bodyPr/>
                    <a:lstStyle/>
                    <a:p>
                      <a:r>
                        <a:rPr lang="en-US" sz="2000" dirty="0" smtClean="0"/>
                        <a:t>Phone</a:t>
                      </a:r>
                      <a:r>
                        <a:rPr lang="en-US" sz="2000" baseline="0" dirty="0" smtClean="0"/>
                        <a:t> as private medium</a:t>
                      </a:r>
                      <a:endParaRPr lang="en-US" sz="2000" dirty="0"/>
                    </a:p>
                  </a:txBody>
                  <a:tcPr/>
                </a:tc>
              </a:tr>
            </a:tbl>
          </a:graphicData>
        </a:graphic>
      </p:graphicFrame>
      <p:sp>
        <p:nvSpPr>
          <p:cNvPr id="4" name="Footer Placeholder 3"/>
          <p:cNvSpPr>
            <a:spLocks noGrp="1"/>
          </p:cNvSpPr>
          <p:nvPr>
            <p:ph type="ftr" sz="quarter" idx="11"/>
          </p:nvPr>
        </p:nvSpPr>
        <p:spPr/>
        <p:txBody>
          <a:bodyPr/>
          <a:lstStyle/>
          <a:p>
            <a:r>
              <a:rPr lang="en-US" smtClean="0"/>
              <a:t>IETF86</a:t>
            </a:r>
            <a:endParaRPr lang="en-US"/>
          </a:p>
        </p:txBody>
      </p:sp>
      <p:sp>
        <p:nvSpPr>
          <p:cNvPr id="5" name="Slide Number Placeholder 4"/>
          <p:cNvSpPr>
            <a:spLocks noGrp="1"/>
          </p:cNvSpPr>
          <p:nvPr>
            <p:ph type="sldNum" sz="quarter" idx="12"/>
          </p:nvPr>
        </p:nvSpPr>
        <p:spPr/>
        <p:txBody>
          <a:bodyPr/>
          <a:lstStyle/>
          <a:p>
            <a:fld id="{75C3118D-CD60-C448-AB88-7EFEB60ADC5A}" type="slidenum">
              <a:rPr lang="en-US" smtClean="0"/>
              <a:t>40</a:t>
            </a:fld>
            <a:endParaRPr lang="en-US"/>
          </a:p>
        </p:txBody>
      </p:sp>
    </p:spTree>
    <p:extLst>
      <p:ext uri="{BB962C8B-B14F-4D97-AF65-F5344CB8AC3E}">
        <p14:creationId xmlns:p14="http://schemas.microsoft.com/office/powerpoint/2010/main" val="2172131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fade">
                                      <p:cBhvr>
                                        <p:cTn id="7"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800744"/>
            <a:ext cx="4103430" cy="3434405"/>
          </a:xfrm>
        </p:spPr>
        <p:txBody>
          <a:bodyPr>
            <a:normAutofit fontScale="62500" lnSpcReduction="20000"/>
          </a:bodyPr>
          <a:lstStyle/>
          <a:p>
            <a:r>
              <a:rPr lang="en-US" dirty="0" smtClean="0"/>
              <a:t>How to prevent hoarding?</a:t>
            </a:r>
          </a:p>
          <a:p>
            <a:pPr lvl="1"/>
            <a:r>
              <a:rPr lang="en-US" dirty="0" smtClean="0"/>
              <a:t>By pricing</a:t>
            </a:r>
          </a:p>
          <a:p>
            <a:pPr lvl="2"/>
            <a:r>
              <a:rPr lang="en-US" dirty="0" smtClean="0"/>
              <a:t>DNS-like prices ($6.69 - $10.69/year for .com)</a:t>
            </a:r>
          </a:p>
          <a:p>
            <a:pPr lvl="3"/>
            <a:r>
              <a:rPr lang="en-US" dirty="0" smtClean="0">
                <a:sym typeface="Wingdings"/>
              </a:rPr>
              <a:t>takes $100M to buy up (212)…</a:t>
            </a:r>
          </a:p>
          <a:p>
            <a:pPr lvl="3"/>
            <a:r>
              <a:rPr lang="en-US" dirty="0" smtClean="0">
                <a:sym typeface="Wingdings"/>
              </a:rPr>
              <a:t>1626: 60 guilders</a:t>
            </a:r>
          </a:p>
          <a:p>
            <a:pPr lvl="2"/>
            <a:r>
              <a:rPr lang="en-US" dirty="0" smtClean="0">
                <a:sym typeface="Wingdings"/>
              </a:rPr>
              <a:t>e.g., USF contribution proposals</a:t>
            </a:r>
          </a:p>
          <a:p>
            <a:pPr lvl="3"/>
            <a:r>
              <a:rPr lang="en-US" dirty="0" smtClean="0">
                <a:sym typeface="Wingdings"/>
              </a:rPr>
              <a:t>$8B/year, 750 M numbers  $10.60/year</a:t>
            </a:r>
          </a:p>
          <a:p>
            <a:pPr lvl="3"/>
            <a:r>
              <a:rPr lang="en-US" dirty="0" smtClean="0">
                <a:sym typeface="Wingdings"/>
              </a:rPr>
              <a:t>but significant trade-offs</a:t>
            </a:r>
          </a:p>
          <a:p>
            <a:pPr lvl="1"/>
            <a:r>
              <a:rPr lang="en-US" dirty="0" smtClean="0">
                <a:sym typeface="Wingdings"/>
              </a:rPr>
              <a:t>By demonstrated need</a:t>
            </a:r>
          </a:p>
          <a:p>
            <a:pPr lvl="2"/>
            <a:r>
              <a:rPr lang="en-US" dirty="0" smtClean="0">
                <a:sym typeface="Wingdings"/>
              </a:rPr>
              <a:t>see IP address assignment</a:t>
            </a:r>
          </a:p>
          <a:p>
            <a:pPr lvl="2"/>
            <a:r>
              <a:rPr lang="en-US" dirty="0" smtClean="0">
                <a:sym typeface="Wingdings"/>
              </a:rPr>
              <a:t>1k blocks</a:t>
            </a:r>
          </a:p>
          <a:p>
            <a:pPr lvl="2"/>
            <a:r>
              <a:rPr lang="en-US" dirty="0" smtClean="0">
                <a:sym typeface="Wingdings"/>
              </a:rPr>
              <a:t>difficult to scale to individuals</a:t>
            </a:r>
          </a:p>
          <a:p>
            <a:pPr lvl="2"/>
            <a:endParaRPr lang="en-US" dirty="0" smtClean="0">
              <a:sym typeface="Wingdings"/>
            </a:endParaRPr>
          </a:p>
          <a:p>
            <a:pPr lvl="2"/>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41</a:t>
            </a:fld>
            <a:endParaRPr lang="en-US"/>
          </a:p>
        </p:txBody>
      </p:sp>
      <p:sp>
        <p:nvSpPr>
          <p:cNvPr id="4" name="Title 3"/>
          <p:cNvSpPr>
            <a:spLocks noGrp="1"/>
          </p:cNvSpPr>
          <p:nvPr>
            <p:ph type="title"/>
          </p:nvPr>
        </p:nvSpPr>
        <p:spPr/>
        <p:txBody>
          <a:bodyPr/>
          <a:lstStyle/>
          <a:p>
            <a:r>
              <a:rPr lang="en-US" dirty="0" smtClean="0"/>
              <a:t>Phone numbers: hoarding</a:t>
            </a:r>
            <a:endParaRPr lang="en-US" dirty="0"/>
          </a:p>
        </p:txBody>
      </p:sp>
      <p:pic>
        <p:nvPicPr>
          <p:cNvPr id="6" name="Picture 5"/>
          <p:cNvPicPr>
            <a:picLocks noChangeAspect="1"/>
          </p:cNvPicPr>
          <p:nvPr/>
        </p:nvPicPr>
        <p:blipFill>
          <a:blip r:embed="rId3"/>
          <a:stretch>
            <a:fillRect/>
          </a:stretch>
        </p:blipFill>
        <p:spPr>
          <a:xfrm>
            <a:off x="5005992" y="4736272"/>
            <a:ext cx="1152682" cy="1513891"/>
          </a:xfrm>
          <a:prstGeom prst="rect">
            <a:avLst/>
          </a:prstGeom>
        </p:spPr>
      </p:pic>
      <p:sp>
        <p:nvSpPr>
          <p:cNvPr id="7" name="Up Ribbon 6"/>
          <p:cNvSpPr/>
          <p:nvPr/>
        </p:nvSpPr>
        <p:spPr>
          <a:xfrm>
            <a:off x="7099563" y="4659557"/>
            <a:ext cx="1434532" cy="447683"/>
          </a:xfrm>
          <a:prstGeom prst="ribbon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15c/month</a:t>
            </a:r>
            <a:endParaRPr lang="en-US" sz="1000" dirty="0"/>
          </a:p>
        </p:txBody>
      </p:sp>
      <p:sp>
        <p:nvSpPr>
          <p:cNvPr id="8" name="TextBox 7"/>
          <p:cNvSpPr txBox="1"/>
          <p:nvPr/>
        </p:nvSpPr>
        <p:spPr>
          <a:xfrm>
            <a:off x="6413500" y="6250163"/>
            <a:ext cx="1810411"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100 million .COM</a:t>
            </a:r>
            <a:endParaRPr lang="en-US" dirty="0"/>
          </a:p>
        </p:txBody>
      </p:sp>
      <p:pic>
        <p:nvPicPr>
          <p:cNvPr id="10" name="Picture 9" descr="hoar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9245" y="1643470"/>
            <a:ext cx="4510739" cy="2682061"/>
          </a:xfrm>
          <a:prstGeom prst="rect">
            <a:avLst/>
          </a:prstGeom>
        </p:spPr>
      </p:pic>
    </p:spTree>
    <p:extLst>
      <p:ext uri="{BB962C8B-B14F-4D97-AF65-F5344CB8AC3E}">
        <p14:creationId xmlns:p14="http://schemas.microsoft.com/office/powerpoint/2010/main" val="723702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dirty="0" err="1" smtClean="0">
                <a:latin typeface="Calibri" charset="0"/>
              </a:rPr>
              <a:t>Robocalls</a:t>
            </a:r>
            <a:r>
              <a:rPr lang="en-US" dirty="0" smtClean="0">
                <a:latin typeface="Calibri" charset="0"/>
              </a:rPr>
              <a:t> – the enablers</a:t>
            </a:r>
            <a:endParaRPr lang="en-US" dirty="0">
              <a:latin typeface="Calibri" charset="0"/>
            </a:endParaRPr>
          </a:p>
        </p:txBody>
      </p:sp>
      <p:graphicFrame>
        <p:nvGraphicFramePr>
          <p:cNvPr id="2" name="Diagram 1"/>
          <p:cNvGraphicFramePr/>
          <p:nvPr>
            <p:extLst>
              <p:ext uri="{D42A27DB-BD31-4B8C-83A1-F6EECF244321}">
                <p14:modId xmlns:p14="http://schemas.microsoft.com/office/powerpoint/2010/main" val="559122867"/>
              </p:ext>
            </p:extLst>
          </p:nvPr>
        </p:nvGraphicFramePr>
        <p:xfrm>
          <a:off x="1491982" y="200529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US" smtClean="0"/>
              <a:t>IETF86</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42</a:t>
            </a:fld>
            <a:endParaRPr lang="en-US"/>
          </a:p>
        </p:txBody>
      </p:sp>
    </p:spTree>
    <p:extLst>
      <p:ext uri="{BB962C8B-B14F-4D97-AF65-F5344CB8AC3E}">
        <p14:creationId xmlns:p14="http://schemas.microsoft.com/office/powerpoint/2010/main" val="27200846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Copper loops</a:t>
            </a:r>
            <a:endParaRPr lang="en-US" dirty="0"/>
          </a:p>
        </p:txBody>
      </p:sp>
      <p:pic>
        <p:nvPicPr>
          <p:cNvPr id="5" name="Picture 4"/>
          <p:cNvPicPr>
            <a:picLocks noChangeAspect="1"/>
          </p:cNvPicPr>
          <p:nvPr/>
        </p:nvPicPr>
        <p:blipFill>
          <a:blip r:embed="rId2"/>
          <a:stretch>
            <a:fillRect/>
          </a:stretch>
        </p:blipFill>
        <p:spPr>
          <a:xfrm>
            <a:off x="2128818" y="973089"/>
            <a:ext cx="3754290" cy="3770976"/>
          </a:xfrm>
          <a:prstGeom prst="rect">
            <a:avLst/>
          </a:prstGeom>
        </p:spPr>
      </p:pic>
      <p:sp>
        <p:nvSpPr>
          <p:cNvPr id="6" name="TextBox 5"/>
          <p:cNvSpPr txBox="1"/>
          <p:nvPr/>
        </p:nvSpPr>
        <p:spPr>
          <a:xfrm>
            <a:off x="3324356" y="4824277"/>
            <a:ext cx="1828558" cy="369332"/>
          </a:xfrm>
          <a:prstGeom prst="rect">
            <a:avLst/>
          </a:prstGeom>
          <a:noFill/>
        </p:spPr>
        <p:txBody>
          <a:bodyPr wrap="none" rtlCol="0">
            <a:spAutoFit/>
          </a:bodyPr>
          <a:lstStyle/>
          <a:p>
            <a:r>
              <a:rPr lang="en-US" dirty="0" smtClean="0"/>
              <a:t>DSL loop lengths</a:t>
            </a:r>
            <a:endParaRPr lang="en-US" dirty="0"/>
          </a:p>
        </p:txBody>
      </p:sp>
      <p:sp>
        <p:nvSpPr>
          <p:cNvPr id="7" name="Right Brace 6"/>
          <p:cNvSpPr/>
          <p:nvPr/>
        </p:nvSpPr>
        <p:spPr>
          <a:xfrm>
            <a:off x="6785185" y="1255536"/>
            <a:ext cx="74711" cy="300253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7053446" y="2581216"/>
            <a:ext cx="1685978" cy="369332"/>
          </a:xfrm>
          <a:prstGeom prst="rect">
            <a:avLst/>
          </a:prstGeom>
          <a:noFill/>
        </p:spPr>
        <p:txBody>
          <a:bodyPr wrap="none" rtlCol="0">
            <a:spAutoFit/>
          </a:bodyPr>
          <a:lstStyle/>
          <a:p>
            <a:r>
              <a:rPr lang="en-US" dirty="0" smtClean="0"/>
              <a:t>high-speed DSL</a:t>
            </a:r>
            <a:endParaRPr lang="en-US" dirty="0"/>
          </a:p>
        </p:txBody>
      </p:sp>
      <p:sp>
        <p:nvSpPr>
          <p:cNvPr id="9" name="TextBox 8"/>
          <p:cNvSpPr txBox="1"/>
          <p:nvPr/>
        </p:nvSpPr>
        <p:spPr>
          <a:xfrm>
            <a:off x="554991" y="5666754"/>
            <a:ext cx="7894784" cy="369332"/>
          </a:xfrm>
          <a:prstGeom prst="rect">
            <a:avLst/>
          </a:prstGeom>
          <a:noFill/>
        </p:spPr>
        <p:txBody>
          <a:bodyPr wrap="none" rtlCol="0">
            <a:spAutoFit/>
          </a:bodyPr>
          <a:lstStyle/>
          <a:p>
            <a:r>
              <a:rPr lang="en-US" dirty="0" smtClean="0"/>
              <a:t>Copper loops </a:t>
            </a:r>
            <a:r>
              <a:rPr lang="en-US" dirty="0" smtClean="0">
                <a:sym typeface="Wingdings"/>
              </a:rPr>
              <a:t> large-scale data competition (“unbundled network elements”)</a:t>
            </a:r>
            <a:endParaRPr lang="en-US" dirty="0"/>
          </a:p>
        </p:txBody>
      </p:sp>
      <p:sp>
        <p:nvSpPr>
          <p:cNvPr id="4" name="Footer Placeholder 3"/>
          <p:cNvSpPr>
            <a:spLocks noGrp="1"/>
          </p:cNvSpPr>
          <p:nvPr>
            <p:ph type="ftr" sz="quarter" idx="11"/>
          </p:nvPr>
        </p:nvSpPr>
        <p:spPr/>
        <p:txBody>
          <a:bodyPr/>
          <a:lstStyle/>
          <a:p>
            <a:r>
              <a:rPr lang="en-US" smtClean="0"/>
              <a:t>IETF86</a:t>
            </a:r>
            <a:endParaRPr lang="en-US"/>
          </a:p>
        </p:txBody>
      </p:sp>
      <p:sp>
        <p:nvSpPr>
          <p:cNvPr id="10" name="Slide Number Placeholder 9"/>
          <p:cNvSpPr>
            <a:spLocks noGrp="1"/>
          </p:cNvSpPr>
          <p:nvPr>
            <p:ph type="sldNum" sz="quarter" idx="12"/>
          </p:nvPr>
        </p:nvSpPr>
        <p:spPr/>
        <p:txBody>
          <a:bodyPr/>
          <a:lstStyle/>
          <a:p>
            <a:fld id="{75C3118D-CD60-C448-AB88-7EFEB60ADC5A}" type="slidenum">
              <a:rPr lang="en-US" smtClean="0"/>
              <a:t>43</a:t>
            </a:fld>
            <a:endParaRPr lang="en-US"/>
          </a:p>
        </p:txBody>
      </p:sp>
    </p:spTree>
    <p:extLst>
      <p:ext uri="{BB962C8B-B14F-4D97-AF65-F5344CB8AC3E}">
        <p14:creationId xmlns:p14="http://schemas.microsoft.com/office/powerpoint/2010/main" val="89952190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PSTN: general interconnection duty</a:t>
            </a:r>
          </a:p>
          <a:p>
            <a:pPr lvl="1"/>
            <a:r>
              <a:rPr lang="en-US" dirty="0" smtClean="0"/>
              <a:t>requires physical TDM trunks and switch ports</a:t>
            </a:r>
          </a:p>
          <a:p>
            <a:r>
              <a:rPr lang="en-US" dirty="0" smtClean="0"/>
              <a:t>VoIP:</a:t>
            </a:r>
          </a:p>
          <a:p>
            <a:pPr lvl="1"/>
            <a:r>
              <a:rPr lang="en-US" dirty="0" smtClean="0"/>
              <a:t>VPN-like arrangements</a:t>
            </a:r>
          </a:p>
          <a:p>
            <a:pPr lvl="1"/>
            <a:r>
              <a:rPr lang="en-US" dirty="0" smtClean="0"/>
              <a:t>MPLS</a:t>
            </a:r>
          </a:p>
          <a:p>
            <a:pPr lvl="1"/>
            <a:r>
              <a:rPr lang="en-US" dirty="0" smtClean="0"/>
              <a:t>general Internet</a:t>
            </a:r>
          </a:p>
          <a:p>
            <a:pPr lvl="1"/>
            <a:r>
              <a:rPr lang="en-US" dirty="0" smtClean="0"/>
              <a:t>may require fewer points-of-interconnect</a:t>
            </a:r>
          </a:p>
          <a:p>
            <a:pPr lvl="1"/>
            <a:r>
              <a:rPr lang="en-US" dirty="0" smtClean="0"/>
              <a:t>only relatively small number of IXPs</a:t>
            </a:r>
          </a:p>
          <a:p>
            <a:pPr lvl="1"/>
            <a:r>
              <a:rPr lang="en-US" dirty="0" smtClean="0"/>
              <a:t>transition to symmetric billing (cellular minutes, flat-rate) rather than caller-pays</a:t>
            </a:r>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44</a:t>
            </a:fld>
            <a:endParaRPr lang="en-US"/>
          </a:p>
        </p:txBody>
      </p:sp>
      <p:sp>
        <p:nvSpPr>
          <p:cNvPr id="4" name="Title 3"/>
          <p:cNvSpPr>
            <a:spLocks noGrp="1"/>
          </p:cNvSpPr>
          <p:nvPr>
            <p:ph type="title"/>
          </p:nvPr>
        </p:nvSpPr>
        <p:spPr/>
        <p:txBody>
          <a:bodyPr/>
          <a:lstStyle/>
          <a:p>
            <a:r>
              <a:rPr lang="en-US" dirty="0" smtClean="0"/>
              <a:t>Interconnection</a:t>
            </a:r>
            <a:endParaRPr lang="en-US" dirty="0"/>
          </a:p>
        </p:txBody>
      </p:sp>
    </p:spTree>
    <p:extLst>
      <p:ext uri="{BB962C8B-B14F-4D97-AF65-F5344CB8AC3E}">
        <p14:creationId xmlns:p14="http://schemas.microsoft.com/office/powerpoint/2010/main" val="4682424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179502"/>
            <a:ext cx="8229599" cy="1946661"/>
          </a:xfrm>
        </p:spPr>
        <p:txBody>
          <a:bodyPr>
            <a:normAutofit fontScale="92500" lnSpcReduction="20000"/>
          </a:bodyPr>
          <a:lstStyle/>
          <a:p>
            <a:r>
              <a:rPr lang="en-US" dirty="0" smtClean="0"/>
              <a:t>Technical problem</a:t>
            </a:r>
          </a:p>
          <a:p>
            <a:pPr lvl="1"/>
            <a:r>
              <a:rPr lang="en-US" dirty="0" smtClean="0"/>
              <a:t>where and how</a:t>
            </a:r>
          </a:p>
          <a:p>
            <a:pPr lvl="1"/>
            <a:r>
              <a:rPr lang="en-US" dirty="0" smtClean="0"/>
              <a:t>just voice?</a:t>
            </a:r>
          </a:p>
          <a:p>
            <a:r>
              <a:rPr lang="en-US" dirty="0" smtClean="0"/>
              <a:t>Money problem</a:t>
            </a:r>
          </a:p>
          <a:p>
            <a:pPr lvl="1"/>
            <a:r>
              <a:rPr lang="en-US" dirty="0" smtClean="0"/>
              <a:t>who pays for what (conversion, transport, …)</a:t>
            </a:r>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45</a:t>
            </a:fld>
            <a:endParaRPr lang="en-US"/>
          </a:p>
        </p:txBody>
      </p:sp>
      <p:sp>
        <p:nvSpPr>
          <p:cNvPr id="4" name="Title 3"/>
          <p:cNvSpPr>
            <a:spLocks noGrp="1"/>
          </p:cNvSpPr>
          <p:nvPr>
            <p:ph type="title"/>
          </p:nvPr>
        </p:nvSpPr>
        <p:spPr/>
        <p:txBody>
          <a:bodyPr/>
          <a:lstStyle/>
          <a:p>
            <a:r>
              <a:rPr lang="en-US" dirty="0" smtClean="0"/>
              <a:t>FCC USF/ICC reform</a:t>
            </a:r>
            <a:endParaRPr lang="en-US" dirty="0"/>
          </a:p>
        </p:txBody>
      </p:sp>
      <p:sp>
        <p:nvSpPr>
          <p:cNvPr id="7" name="Rectangle 4"/>
          <p:cNvSpPr/>
          <p:nvPr/>
        </p:nvSpPr>
        <p:spPr>
          <a:xfrm>
            <a:off x="667712" y="1302076"/>
            <a:ext cx="8019087" cy="2551350"/>
          </a:xfrm>
          <a:custGeom>
            <a:avLst/>
            <a:gdLst/>
            <a:ahLst/>
            <a:cxnLst/>
            <a:rect l="l" t="t" r="r" b="b"/>
            <a:pathLst>
              <a:path w="7207987" h="1880486">
                <a:moveTo>
                  <a:pt x="0" y="0"/>
                </a:moveTo>
                <a:lnTo>
                  <a:pt x="7207987" y="0"/>
                </a:lnTo>
                <a:lnTo>
                  <a:pt x="7207987" y="1458319"/>
                </a:lnTo>
                <a:lnTo>
                  <a:pt x="7206900" y="1458219"/>
                </a:lnTo>
                <a:cubicBezTo>
                  <a:pt x="7067534" y="1455003"/>
                  <a:pt x="7160544" y="1578376"/>
                  <a:pt x="7076033" y="1451603"/>
                </a:cubicBezTo>
                <a:cubicBezTo>
                  <a:pt x="7059539" y="1457101"/>
                  <a:pt x="7043268" y="1463321"/>
                  <a:pt x="7026550" y="1468098"/>
                </a:cubicBezTo>
                <a:cubicBezTo>
                  <a:pt x="6973023" y="1483393"/>
                  <a:pt x="6916702" y="1494607"/>
                  <a:pt x="6861608" y="1501089"/>
                </a:cubicBezTo>
                <a:cubicBezTo>
                  <a:pt x="6801296" y="1508185"/>
                  <a:pt x="6740528" y="1510878"/>
                  <a:pt x="6680171" y="1517585"/>
                </a:cubicBezTo>
                <a:cubicBezTo>
                  <a:pt x="6641531" y="1521879"/>
                  <a:pt x="6603198" y="1528582"/>
                  <a:pt x="6564711" y="1534080"/>
                </a:cubicBezTo>
                <a:cubicBezTo>
                  <a:pt x="6570209" y="1550576"/>
                  <a:pt x="6581206" y="1566179"/>
                  <a:pt x="6581206" y="1583567"/>
                </a:cubicBezTo>
                <a:cubicBezTo>
                  <a:pt x="6581206" y="1676703"/>
                  <a:pt x="6489680" y="1641391"/>
                  <a:pt x="6416263" y="1649549"/>
                </a:cubicBezTo>
                <a:cubicBezTo>
                  <a:pt x="6323766" y="1618713"/>
                  <a:pt x="6370997" y="1649921"/>
                  <a:pt x="6333792" y="1501089"/>
                </a:cubicBezTo>
                <a:cubicBezTo>
                  <a:pt x="6278918" y="1610845"/>
                  <a:pt x="6316283" y="1521641"/>
                  <a:pt x="6284309" y="1649549"/>
                </a:cubicBezTo>
                <a:cubicBezTo>
                  <a:pt x="6280092" y="1666417"/>
                  <a:pt x="6282282" y="1689390"/>
                  <a:pt x="6267815" y="1699035"/>
                </a:cubicBezTo>
                <a:cubicBezTo>
                  <a:pt x="6244489" y="1714587"/>
                  <a:pt x="6213379" y="1715531"/>
                  <a:pt x="6185344" y="1715531"/>
                </a:cubicBezTo>
                <a:cubicBezTo>
                  <a:pt x="6167957" y="1715531"/>
                  <a:pt x="6152355" y="1704534"/>
                  <a:pt x="6135861" y="1699035"/>
                </a:cubicBezTo>
                <a:cubicBezTo>
                  <a:pt x="6078780" y="1691900"/>
                  <a:pt x="5966103" y="1679637"/>
                  <a:pt x="5904941" y="1666044"/>
                </a:cubicBezTo>
                <a:cubicBezTo>
                  <a:pt x="5887969" y="1662272"/>
                  <a:pt x="5871953" y="1655047"/>
                  <a:pt x="5855459" y="1649549"/>
                </a:cubicBezTo>
                <a:cubicBezTo>
                  <a:pt x="5790941" y="1628042"/>
                  <a:pt x="5720036" y="1626853"/>
                  <a:pt x="5657528" y="1600062"/>
                </a:cubicBezTo>
                <a:cubicBezTo>
                  <a:pt x="5639307" y="1592252"/>
                  <a:pt x="5635535" y="1567071"/>
                  <a:pt x="5624539" y="1550576"/>
                </a:cubicBezTo>
                <a:lnTo>
                  <a:pt x="5591551" y="1633053"/>
                </a:lnTo>
                <a:cubicBezTo>
                  <a:pt x="5578637" y="1665341"/>
                  <a:pt x="5572685" y="1700247"/>
                  <a:pt x="5558562" y="1732026"/>
                </a:cubicBezTo>
                <a:cubicBezTo>
                  <a:pt x="5550511" y="1750142"/>
                  <a:pt x="5536570" y="1765017"/>
                  <a:pt x="5525574" y="1781513"/>
                </a:cubicBezTo>
                <a:lnTo>
                  <a:pt x="5492585" y="1732026"/>
                </a:lnTo>
                <a:cubicBezTo>
                  <a:pt x="5476091" y="1721029"/>
                  <a:pt x="5460314" y="1708871"/>
                  <a:pt x="5443102" y="1699035"/>
                </a:cubicBezTo>
                <a:cubicBezTo>
                  <a:pt x="5396149" y="1672203"/>
                  <a:pt x="5350957" y="1649549"/>
                  <a:pt x="5294654" y="1649549"/>
                </a:cubicBezTo>
                <a:cubicBezTo>
                  <a:pt x="5277267" y="1649549"/>
                  <a:pt x="5261665" y="1660546"/>
                  <a:pt x="5245171" y="1666044"/>
                </a:cubicBezTo>
                <a:cubicBezTo>
                  <a:pt x="5237411" y="1642761"/>
                  <a:pt x="5230941" y="1579361"/>
                  <a:pt x="5179194" y="1600062"/>
                </a:cubicBezTo>
                <a:cubicBezTo>
                  <a:pt x="5160787" y="1607425"/>
                  <a:pt x="5157202" y="1633053"/>
                  <a:pt x="5146206" y="1649549"/>
                </a:cubicBezTo>
                <a:cubicBezTo>
                  <a:pt x="5118716" y="1655047"/>
                  <a:pt x="5089985" y="1656200"/>
                  <a:pt x="5063735" y="1666044"/>
                </a:cubicBezTo>
                <a:cubicBezTo>
                  <a:pt x="5045173" y="1673005"/>
                  <a:pt x="5030746" y="1688038"/>
                  <a:pt x="5014252" y="1699035"/>
                </a:cubicBezTo>
                <a:cubicBezTo>
                  <a:pt x="4973335" y="1726315"/>
                  <a:pt x="4927957" y="1746752"/>
                  <a:pt x="4882298" y="1765017"/>
                </a:cubicBezTo>
                <a:cubicBezTo>
                  <a:pt x="4845134" y="1779884"/>
                  <a:pt x="4805325" y="1787011"/>
                  <a:pt x="4766838" y="1798008"/>
                </a:cubicBezTo>
                <a:lnTo>
                  <a:pt x="4717355" y="1765017"/>
                </a:lnTo>
                <a:cubicBezTo>
                  <a:pt x="4684367" y="1743023"/>
                  <a:pt x="4656233" y="1710862"/>
                  <a:pt x="4618390" y="1699035"/>
                </a:cubicBezTo>
                <a:cubicBezTo>
                  <a:pt x="4565650" y="1682553"/>
                  <a:pt x="4508428" y="1688038"/>
                  <a:pt x="4453447" y="1682540"/>
                </a:cubicBezTo>
                <a:cubicBezTo>
                  <a:pt x="4453447" y="1682540"/>
                  <a:pt x="4385009" y="1698879"/>
                  <a:pt x="4354482" y="1715531"/>
                </a:cubicBezTo>
                <a:cubicBezTo>
                  <a:pt x="4323575" y="1732390"/>
                  <a:pt x="4299501" y="1759519"/>
                  <a:pt x="4272011" y="1781513"/>
                </a:cubicBezTo>
                <a:cubicBezTo>
                  <a:pt x="4268461" y="1782223"/>
                  <a:pt x="4156618" y="1818778"/>
                  <a:pt x="4140057" y="1781513"/>
                </a:cubicBezTo>
                <a:cubicBezTo>
                  <a:pt x="4122054" y="1741003"/>
                  <a:pt x="4129060" y="1693537"/>
                  <a:pt x="4123562" y="1649549"/>
                </a:cubicBezTo>
                <a:cubicBezTo>
                  <a:pt x="4101570" y="1655047"/>
                  <a:pt x="4077023" y="1677708"/>
                  <a:pt x="4057585" y="1666044"/>
                </a:cubicBezTo>
                <a:cubicBezTo>
                  <a:pt x="3965715" y="1610917"/>
                  <a:pt x="4136653" y="1552277"/>
                  <a:pt x="3975114" y="1633053"/>
                </a:cubicBezTo>
                <a:cubicBezTo>
                  <a:pt x="3819097" y="1664260"/>
                  <a:pt x="3960913" y="1632347"/>
                  <a:pt x="3744195" y="1699035"/>
                </a:cubicBezTo>
                <a:cubicBezTo>
                  <a:pt x="3722528" y="1705702"/>
                  <a:pt x="3700015" y="1709303"/>
                  <a:pt x="3678218" y="1715531"/>
                </a:cubicBezTo>
                <a:cubicBezTo>
                  <a:pt x="3559879" y="1749345"/>
                  <a:pt x="3713925" y="1714986"/>
                  <a:pt x="3546264" y="1748522"/>
                </a:cubicBezTo>
                <a:cubicBezTo>
                  <a:pt x="3529770" y="1743023"/>
                  <a:pt x="3513931" y="1734885"/>
                  <a:pt x="3496781" y="1732026"/>
                </a:cubicBezTo>
                <a:cubicBezTo>
                  <a:pt x="3447671" y="1723840"/>
                  <a:pt x="3395565" y="1731276"/>
                  <a:pt x="3348333" y="1715531"/>
                </a:cubicBezTo>
                <a:cubicBezTo>
                  <a:pt x="3326203" y="1708154"/>
                  <a:pt x="3315344" y="1682540"/>
                  <a:pt x="3298850" y="1666044"/>
                </a:cubicBezTo>
                <a:cubicBezTo>
                  <a:pt x="3180065" y="1725441"/>
                  <a:pt x="3234546" y="1704162"/>
                  <a:pt x="3034942" y="1748522"/>
                </a:cubicBezTo>
                <a:cubicBezTo>
                  <a:pt x="3002295" y="1755777"/>
                  <a:pt x="2968623" y="1772273"/>
                  <a:pt x="2935976" y="1765017"/>
                </a:cubicBezTo>
                <a:cubicBezTo>
                  <a:pt x="2913205" y="1759956"/>
                  <a:pt x="2909586" y="1712232"/>
                  <a:pt x="2886494" y="1715531"/>
                </a:cubicBezTo>
                <a:cubicBezTo>
                  <a:pt x="2855704" y="1719930"/>
                  <a:pt x="2842509" y="1759519"/>
                  <a:pt x="2820517" y="1781513"/>
                </a:cubicBezTo>
                <a:cubicBezTo>
                  <a:pt x="2816210" y="1780436"/>
                  <a:pt x="2715811" y="1757126"/>
                  <a:pt x="2705057" y="1748522"/>
                </a:cubicBezTo>
                <a:cubicBezTo>
                  <a:pt x="2689577" y="1736137"/>
                  <a:pt x="2683064" y="1715531"/>
                  <a:pt x="2672068" y="1699035"/>
                </a:cubicBezTo>
                <a:cubicBezTo>
                  <a:pt x="2573779" y="1731802"/>
                  <a:pt x="2641958" y="1727044"/>
                  <a:pt x="2606091" y="1583567"/>
                </a:cubicBezTo>
                <a:cubicBezTo>
                  <a:pt x="2600128" y="1559711"/>
                  <a:pt x="2584099" y="1539579"/>
                  <a:pt x="2573103" y="1517585"/>
                </a:cubicBezTo>
                <a:lnTo>
                  <a:pt x="2523620" y="1567071"/>
                </a:lnTo>
                <a:cubicBezTo>
                  <a:pt x="2485133" y="1605561"/>
                  <a:pt x="2444772" y="1642263"/>
                  <a:pt x="2408160" y="1682540"/>
                </a:cubicBezTo>
                <a:cubicBezTo>
                  <a:pt x="2338280" y="1759414"/>
                  <a:pt x="2373976" y="1757666"/>
                  <a:pt x="2276206" y="1830999"/>
                </a:cubicBezTo>
                <a:cubicBezTo>
                  <a:pt x="2262297" y="1841431"/>
                  <a:pt x="2243218" y="1841996"/>
                  <a:pt x="2226724" y="1847495"/>
                </a:cubicBezTo>
                <a:cubicBezTo>
                  <a:pt x="2221745" y="1846499"/>
                  <a:pt x="2090815" y="1821670"/>
                  <a:pt x="2078275" y="1814504"/>
                </a:cubicBezTo>
                <a:cubicBezTo>
                  <a:pt x="1905305" y="1715656"/>
                  <a:pt x="2133800" y="1800021"/>
                  <a:pt x="1979310" y="1748522"/>
                </a:cubicBezTo>
                <a:cubicBezTo>
                  <a:pt x="1854802" y="1790026"/>
                  <a:pt x="2017575" y="1753798"/>
                  <a:pt x="1913333" y="1649549"/>
                </a:cubicBezTo>
                <a:cubicBezTo>
                  <a:pt x="1895947" y="1632162"/>
                  <a:pt x="1869348" y="1671543"/>
                  <a:pt x="1847356" y="1682540"/>
                </a:cubicBezTo>
                <a:cubicBezTo>
                  <a:pt x="1792375" y="1688038"/>
                  <a:pt x="1729029" y="1669368"/>
                  <a:pt x="1682413" y="1699035"/>
                </a:cubicBezTo>
                <a:cubicBezTo>
                  <a:pt x="1654196" y="1716992"/>
                  <a:pt x="1678340" y="1766954"/>
                  <a:pt x="1665919" y="1798008"/>
                </a:cubicBezTo>
                <a:cubicBezTo>
                  <a:pt x="1655709" y="1823534"/>
                  <a:pt x="1632930" y="1841996"/>
                  <a:pt x="1616436" y="1863990"/>
                </a:cubicBezTo>
                <a:lnTo>
                  <a:pt x="1566954" y="1880486"/>
                </a:lnTo>
                <a:cubicBezTo>
                  <a:pt x="1505544" y="1860014"/>
                  <a:pt x="1495777" y="1755067"/>
                  <a:pt x="1484482" y="1715531"/>
                </a:cubicBezTo>
                <a:cubicBezTo>
                  <a:pt x="1423380" y="1837746"/>
                  <a:pt x="1469489" y="1776019"/>
                  <a:pt x="1435000" y="1649549"/>
                </a:cubicBezTo>
                <a:cubicBezTo>
                  <a:pt x="1429784" y="1630423"/>
                  <a:pt x="1413007" y="1616558"/>
                  <a:pt x="1402011" y="1600062"/>
                </a:cubicBezTo>
                <a:cubicBezTo>
                  <a:pt x="1402011" y="1600062"/>
                  <a:pt x="1335332" y="1620138"/>
                  <a:pt x="1303046" y="1633053"/>
                </a:cubicBezTo>
                <a:cubicBezTo>
                  <a:pt x="1099214" y="1714592"/>
                  <a:pt x="1346877" y="1629438"/>
                  <a:pt x="1187586" y="1682540"/>
                </a:cubicBezTo>
                <a:cubicBezTo>
                  <a:pt x="1135949" y="1699754"/>
                  <a:pt x="1114628" y="1764004"/>
                  <a:pt x="1072126" y="1798008"/>
                </a:cubicBezTo>
                <a:cubicBezTo>
                  <a:pt x="1058550" y="1808870"/>
                  <a:pt x="1038194" y="1822280"/>
                  <a:pt x="1022643" y="1814504"/>
                </a:cubicBezTo>
                <a:cubicBezTo>
                  <a:pt x="1007091" y="1806727"/>
                  <a:pt x="1011647" y="1781513"/>
                  <a:pt x="1006149" y="1765017"/>
                </a:cubicBezTo>
                <a:cubicBezTo>
                  <a:pt x="989655" y="1759519"/>
                  <a:pt x="974053" y="1748522"/>
                  <a:pt x="956666" y="1748522"/>
                </a:cubicBezTo>
                <a:cubicBezTo>
                  <a:pt x="939280" y="1748522"/>
                  <a:pt x="924051" y="1760800"/>
                  <a:pt x="907184" y="1765017"/>
                </a:cubicBezTo>
                <a:cubicBezTo>
                  <a:pt x="879986" y="1771817"/>
                  <a:pt x="852203" y="1776014"/>
                  <a:pt x="824712" y="1781513"/>
                </a:cubicBezTo>
                <a:lnTo>
                  <a:pt x="725747" y="1748522"/>
                </a:lnTo>
                <a:cubicBezTo>
                  <a:pt x="559608" y="1693138"/>
                  <a:pt x="662432" y="1711276"/>
                  <a:pt x="610287" y="1633053"/>
                </a:cubicBezTo>
                <a:cubicBezTo>
                  <a:pt x="597348" y="1613643"/>
                  <a:pt x="577298" y="1600062"/>
                  <a:pt x="560804" y="1583567"/>
                </a:cubicBezTo>
                <a:cubicBezTo>
                  <a:pt x="560804" y="1583567"/>
                  <a:pt x="490481" y="1645712"/>
                  <a:pt x="461839" y="1682540"/>
                </a:cubicBezTo>
                <a:cubicBezTo>
                  <a:pt x="399012" y="1763325"/>
                  <a:pt x="513276" y="1715041"/>
                  <a:pt x="379368" y="1748522"/>
                </a:cubicBezTo>
                <a:cubicBezTo>
                  <a:pt x="379368" y="1748522"/>
                  <a:pt x="317000" y="1697790"/>
                  <a:pt x="280402" y="1682540"/>
                </a:cubicBezTo>
                <a:cubicBezTo>
                  <a:pt x="249531" y="1669676"/>
                  <a:pt x="214425" y="1671543"/>
                  <a:pt x="181437" y="1666044"/>
                </a:cubicBezTo>
                <a:cubicBezTo>
                  <a:pt x="164943" y="1682540"/>
                  <a:pt x="151363" y="1702591"/>
                  <a:pt x="131954" y="1715531"/>
                </a:cubicBezTo>
                <a:cubicBezTo>
                  <a:pt x="117488" y="1725176"/>
                  <a:pt x="98022" y="1724250"/>
                  <a:pt x="82471" y="1732026"/>
                </a:cubicBezTo>
                <a:cubicBezTo>
                  <a:pt x="53796" y="1746364"/>
                  <a:pt x="30239" y="1784262"/>
                  <a:pt x="0" y="1781513"/>
                </a:cubicBez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274320" rtlCol="0" anchor="t"/>
          <a:lstStyle/>
          <a:p>
            <a:pPr algn="ctr"/>
            <a:r>
              <a:rPr lang="en-US" sz="2400" b="1" i="1" dirty="0" smtClean="0">
                <a:solidFill>
                  <a:srgbClr val="000000"/>
                </a:solidFill>
              </a:rPr>
              <a:t>Federal Communications Commission 	FCC 11-161 </a:t>
            </a:r>
            <a:br>
              <a:rPr lang="en-US" sz="2400" b="1" i="1" dirty="0" smtClean="0">
                <a:solidFill>
                  <a:srgbClr val="000000"/>
                </a:solidFill>
              </a:rPr>
            </a:br>
            <a:endParaRPr lang="en-US" sz="1400" b="1" i="1" dirty="0" smtClean="0">
              <a:solidFill>
                <a:srgbClr val="000000"/>
              </a:solidFill>
            </a:endParaRPr>
          </a:p>
          <a:p>
            <a:r>
              <a:rPr lang="en-US" b="1" i="1" dirty="0" smtClean="0">
                <a:solidFill>
                  <a:srgbClr val="000000"/>
                </a:solidFill>
              </a:rPr>
              <a:t>42. IP</a:t>
            </a:r>
            <a:r>
              <a:rPr lang="en-US" b="1" i="1" dirty="0">
                <a:solidFill>
                  <a:srgbClr val="000000"/>
                </a:solidFill>
              </a:rPr>
              <a:t>-to-IP Interconnection</a:t>
            </a:r>
            <a:r>
              <a:rPr lang="en-US" i="1" dirty="0">
                <a:solidFill>
                  <a:srgbClr val="000000"/>
                </a:solidFill>
              </a:rPr>
              <a:t>.</a:t>
            </a:r>
            <a:r>
              <a:rPr lang="en-US" dirty="0">
                <a:solidFill>
                  <a:srgbClr val="000000"/>
                </a:solidFill>
              </a:rPr>
              <a:t>  We recognize the importance of interconnection to competition and the associated consumer benefits.  We anticipate that the reforms we adopt </a:t>
            </a:r>
            <a:r>
              <a:rPr lang="en-US" b="1" dirty="0">
                <a:solidFill>
                  <a:srgbClr val="000000"/>
                </a:solidFill>
              </a:rPr>
              <a:t>will further promote the deployment and use of IP networks</a:t>
            </a:r>
            <a:r>
              <a:rPr lang="en-US" dirty="0">
                <a:solidFill>
                  <a:srgbClr val="000000"/>
                </a:solidFill>
              </a:rPr>
              <a:t>, and seek comment in the accompanying FNPRM regarding the policy </a:t>
            </a:r>
            <a:r>
              <a:rPr lang="en-US" b="1" dirty="0">
                <a:solidFill>
                  <a:srgbClr val="000000"/>
                </a:solidFill>
              </a:rPr>
              <a:t>framework for IP-to-IP interconnection</a:t>
            </a:r>
            <a:r>
              <a:rPr lang="en-US" dirty="0">
                <a:solidFill>
                  <a:srgbClr val="000000"/>
                </a:solidFill>
              </a:rPr>
              <a:t>.  We also make clear that even while our FNPRM is pending, </a:t>
            </a:r>
            <a:r>
              <a:rPr lang="en-US" b="1" dirty="0">
                <a:solidFill>
                  <a:srgbClr val="000000"/>
                </a:solidFill>
              </a:rPr>
              <a:t>we expect all carriers to negotiate in good faith in response to requests for IP-to-IP interconnection for the exchange of voice traffic </a:t>
            </a:r>
          </a:p>
        </p:txBody>
      </p:sp>
      <p:sp>
        <p:nvSpPr>
          <p:cNvPr id="8" name="TextBox 7"/>
          <p:cNvSpPr txBox="1"/>
          <p:nvPr/>
        </p:nvSpPr>
        <p:spPr>
          <a:xfrm>
            <a:off x="0" y="6497128"/>
            <a:ext cx="1941557" cy="307777"/>
          </a:xfrm>
          <a:prstGeom prst="rect">
            <a:avLst/>
          </a:prstGeom>
          <a:noFill/>
        </p:spPr>
        <p:txBody>
          <a:bodyPr wrap="none" rtlCol="0">
            <a:spAutoFit/>
          </a:bodyPr>
          <a:lstStyle/>
          <a:p>
            <a:r>
              <a:rPr lang="en-US" sz="1400" dirty="0" smtClean="0"/>
              <a:t>John Barnhill, </a:t>
            </a:r>
            <a:r>
              <a:rPr lang="en-US" sz="1400" dirty="0" err="1" smtClean="0"/>
              <a:t>GenBand</a:t>
            </a:r>
            <a:endParaRPr lang="en-US" sz="1400" dirty="0"/>
          </a:p>
        </p:txBody>
      </p:sp>
    </p:spTree>
    <p:extLst>
      <p:ext uri="{BB962C8B-B14F-4D97-AF65-F5344CB8AC3E}">
        <p14:creationId xmlns:p14="http://schemas.microsoft.com/office/powerpoint/2010/main" val="2537699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46</a:t>
            </a:fld>
            <a:endParaRPr lang="en-US"/>
          </a:p>
        </p:txBody>
      </p:sp>
      <p:sp>
        <p:nvSpPr>
          <p:cNvPr id="4" name="Title 3"/>
          <p:cNvSpPr>
            <a:spLocks noGrp="1"/>
          </p:cNvSpPr>
          <p:nvPr>
            <p:ph type="title"/>
          </p:nvPr>
        </p:nvSpPr>
        <p:spPr/>
        <p:txBody>
          <a:bodyPr>
            <a:normAutofit fontScale="90000"/>
          </a:bodyPr>
          <a:lstStyle/>
          <a:p>
            <a:r>
              <a:rPr lang="en-US" dirty="0" err="1" smtClean="0"/>
              <a:t>QoS</a:t>
            </a:r>
            <a:r>
              <a:rPr lang="en-US" dirty="0" smtClean="0"/>
              <a:t> is not just an Internet problem…</a:t>
            </a:r>
            <a:endParaRPr lang="en-US" dirty="0"/>
          </a:p>
        </p:txBody>
      </p:sp>
      <p:pic>
        <p:nvPicPr>
          <p:cNvPr id="5" name="Picture 4"/>
          <p:cNvPicPr>
            <a:picLocks noChangeAspect="1"/>
          </p:cNvPicPr>
          <p:nvPr/>
        </p:nvPicPr>
        <p:blipFill>
          <a:blip r:embed="rId2"/>
          <a:stretch>
            <a:fillRect/>
          </a:stretch>
        </p:blipFill>
        <p:spPr>
          <a:xfrm>
            <a:off x="50800" y="1828800"/>
            <a:ext cx="9029700" cy="3200400"/>
          </a:xfrm>
          <a:prstGeom prst="rect">
            <a:avLst/>
          </a:prstGeom>
        </p:spPr>
      </p:pic>
      <p:sp>
        <p:nvSpPr>
          <p:cNvPr id="6" name="TextBox 5"/>
          <p:cNvSpPr txBox="1"/>
          <p:nvPr/>
        </p:nvSpPr>
        <p:spPr>
          <a:xfrm>
            <a:off x="50800" y="6503968"/>
            <a:ext cx="2561518" cy="369332"/>
          </a:xfrm>
          <a:prstGeom prst="rect">
            <a:avLst/>
          </a:prstGeom>
          <a:noFill/>
        </p:spPr>
        <p:txBody>
          <a:bodyPr wrap="none" rtlCol="0">
            <a:spAutoFit/>
          </a:bodyPr>
          <a:lstStyle/>
          <a:p>
            <a:r>
              <a:rPr lang="en-US" dirty="0" smtClean="0"/>
              <a:t>NECA </a:t>
            </a:r>
            <a:r>
              <a:rPr lang="en-US" dirty="0" err="1" smtClean="0"/>
              <a:t>ExParte</a:t>
            </a:r>
            <a:r>
              <a:rPr lang="en-US" dirty="0" smtClean="0"/>
              <a:t> 05/21/2012</a:t>
            </a:r>
            <a:endParaRPr lang="en-US" dirty="0"/>
          </a:p>
        </p:txBody>
      </p:sp>
      <p:sp>
        <p:nvSpPr>
          <p:cNvPr id="7" name="TextBox 6"/>
          <p:cNvSpPr txBox="1"/>
          <p:nvPr/>
        </p:nvSpPr>
        <p:spPr>
          <a:xfrm>
            <a:off x="168306" y="5201830"/>
            <a:ext cx="3091148" cy="369332"/>
          </a:xfrm>
          <a:prstGeom prst="rect">
            <a:avLst/>
          </a:prstGeom>
          <a:noFill/>
        </p:spPr>
        <p:txBody>
          <a:bodyPr wrap="none" rtlCol="0">
            <a:spAutoFit/>
          </a:bodyPr>
          <a:lstStyle/>
          <a:p>
            <a:r>
              <a:rPr lang="en-US" dirty="0" smtClean="0"/>
              <a:t>7400 test calls to 115 locations</a:t>
            </a:r>
            <a:endParaRPr lang="en-US" dirty="0"/>
          </a:p>
        </p:txBody>
      </p:sp>
    </p:spTree>
    <p:extLst>
      <p:ext uri="{BB962C8B-B14F-4D97-AF65-F5344CB8AC3E}">
        <p14:creationId xmlns:p14="http://schemas.microsoft.com/office/powerpoint/2010/main" val="4072246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274093"/>
            <a:ext cx="8229599" cy="2852070"/>
          </a:xfrm>
        </p:spPr>
        <p:txBody>
          <a:bodyPr>
            <a:normAutofit fontScale="92500" lnSpcReduction="20000"/>
          </a:bodyPr>
          <a:lstStyle/>
          <a:p>
            <a:r>
              <a:rPr lang="en-US" dirty="0" smtClean="0"/>
              <a:t>Problems:</a:t>
            </a:r>
          </a:p>
          <a:p>
            <a:pPr lvl="1"/>
            <a:r>
              <a:rPr lang="en-US" dirty="0" smtClean="0"/>
              <a:t>manual error tracing</a:t>
            </a:r>
          </a:p>
          <a:p>
            <a:pPr lvl="1"/>
            <a:r>
              <a:rPr lang="en-US" dirty="0" smtClean="0"/>
              <a:t>complicated least-cost routing arrangements</a:t>
            </a:r>
          </a:p>
          <a:p>
            <a:pPr lvl="1"/>
            <a:r>
              <a:rPr lang="en-US" dirty="0" smtClean="0"/>
              <a:t>termination charge incentives</a:t>
            </a:r>
          </a:p>
          <a:p>
            <a:r>
              <a:rPr lang="en-US" dirty="0" smtClean="0"/>
              <a:t>Requirements for new PSTN:</a:t>
            </a:r>
          </a:p>
          <a:p>
            <a:pPr lvl="1"/>
            <a:r>
              <a:rPr lang="en-US" dirty="0" smtClean="0"/>
              <a:t>automated call flow tracing</a:t>
            </a:r>
          </a:p>
          <a:p>
            <a:pPr lvl="1"/>
            <a:r>
              <a:rPr lang="en-US" dirty="0" smtClean="0"/>
              <a:t>end-to-end call </a:t>
            </a:r>
            <a:r>
              <a:rPr lang="en-US" smtClean="0"/>
              <a:t>quality evaluation (</a:t>
            </a:r>
            <a:r>
              <a:rPr lang="en-US" smtClean="0">
                <a:sym typeface="Wingdings"/>
              </a:rPr>
              <a:t> MBA)</a:t>
            </a:r>
            <a:endParaRPr lang="en-US" dirty="0" smtClean="0"/>
          </a:p>
          <a:p>
            <a:pPr lvl="1"/>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47</a:t>
            </a:fld>
            <a:endParaRPr lang="en-US"/>
          </a:p>
        </p:txBody>
      </p:sp>
      <p:sp>
        <p:nvSpPr>
          <p:cNvPr id="4" name="Title 3"/>
          <p:cNvSpPr>
            <a:spLocks noGrp="1"/>
          </p:cNvSpPr>
          <p:nvPr>
            <p:ph type="title"/>
          </p:nvPr>
        </p:nvSpPr>
        <p:spPr/>
        <p:txBody>
          <a:bodyPr/>
          <a:lstStyle/>
          <a:p>
            <a:r>
              <a:rPr lang="en-US" dirty="0" smtClean="0"/>
              <a:t>Rural call completion</a:t>
            </a:r>
            <a:endParaRPr lang="en-US" dirty="0"/>
          </a:p>
        </p:txBody>
      </p:sp>
      <p:pic>
        <p:nvPicPr>
          <p:cNvPr id="5" name="Picture 4"/>
          <p:cNvPicPr>
            <a:picLocks noChangeAspect="1"/>
          </p:cNvPicPr>
          <p:nvPr/>
        </p:nvPicPr>
        <p:blipFill>
          <a:blip r:embed="rId2"/>
          <a:stretch>
            <a:fillRect/>
          </a:stretch>
        </p:blipFill>
        <p:spPr>
          <a:xfrm>
            <a:off x="321312" y="1660453"/>
            <a:ext cx="8686800" cy="1465243"/>
          </a:xfrm>
          <a:prstGeom prst="rect">
            <a:avLst/>
          </a:prstGeom>
        </p:spPr>
      </p:pic>
    </p:spTree>
    <p:extLst>
      <p:ext uri="{BB962C8B-B14F-4D97-AF65-F5344CB8AC3E}">
        <p14:creationId xmlns:p14="http://schemas.microsoft.com/office/powerpoint/2010/main" val="2837327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IETF86</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5</a:t>
            </a:fld>
            <a:endParaRPr lang="en-US"/>
          </a:p>
        </p:txBody>
      </p:sp>
      <p:sp>
        <p:nvSpPr>
          <p:cNvPr id="5" name="Title 4"/>
          <p:cNvSpPr>
            <a:spLocks noGrp="1"/>
          </p:cNvSpPr>
          <p:nvPr>
            <p:ph type="title"/>
          </p:nvPr>
        </p:nvSpPr>
        <p:spPr/>
        <p:txBody>
          <a:bodyPr/>
          <a:lstStyle/>
          <a:p>
            <a:r>
              <a:rPr lang="en-US" dirty="0" smtClean="0"/>
              <a:t>When?</a:t>
            </a:r>
            <a:endParaRPr lang="en-US" dirty="0"/>
          </a:p>
        </p:txBody>
      </p:sp>
      <p:sp>
        <p:nvSpPr>
          <p:cNvPr id="9" name="Rounded Rectangle 8"/>
          <p:cNvSpPr/>
          <p:nvPr/>
        </p:nvSpPr>
        <p:spPr>
          <a:xfrm>
            <a:off x="1817905" y="2017241"/>
            <a:ext cx="5142430" cy="659963"/>
          </a:xfrm>
          <a:prstGeom prst="roundRect">
            <a:avLst/>
          </a:prstGeom>
          <a:gradFill flip="none" rotWithShape="1">
            <a:gsLst>
              <a:gs pos="0">
                <a:schemeClr val="bg2">
                  <a:lumMod val="75000"/>
                </a:schemeClr>
              </a:gs>
              <a:gs pos="100000">
                <a:srgbClr val="FF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253705" y="2191571"/>
            <a:ext cx="647571" cy="369332"/>
          </a:xfrm>
          <a:prstGeom prst="rect">
            <a:avLst/>
          </a:prstGeom>
          <a:noFill/>
        </p:spPr>
        <p:txBody>
          <a:bodyPr wrap="none" rtlCol="0">
            <a:spAutoFit/>
          </a:bodyPr>
          <a:lstStyle/>
          <a:p>
            <a:r>
              <a:rPr lang="en-US" dirty="0" smtClean="0"/>
              <a:t>TDM</a:t>
            </a:r>
            <a:endParaRPr lang="en-US" dirty="0"/>
          </a:p>
        </p:txBody>
      </p:sp>
      <p:sp>
        <p:nvSpPr>
          <p:cNvPr id="11" name="TextBox 10"/>
          <p:cNvSpPr txBox="1"/>
          <p:nvPr/>
        </p:nvSpPr>
        <p:spPr>
          <a:xfrm>
            <a:off x="457200" y="2017241"/>
            <a:ext cx="1120394" cy="646331"/>
          </a:xfrm>
          <a:prstGeom prst="rect">
            <a:avLst/>
          </a:prstGeom>
          <a:noFill/>
        </p:spPr>
        <p:txBody>
          <a:bodyPr wrap="none" rtlCol="0">
            <a:spAutoFit/>
          </a:bodyPr>
          <a:lstStyle/>
          <a:p>
            <a:r>
              <a:rPr lang="en-US" dirty="0" smtClean="0"/>
              <a:t>switching</a:t>
            </a:r>
          </a:p>
          <a:p>
            <a:r>
              <a:rPr lang="en-US" dirty="0" smtClean="0"/>
              <a:t>(core)</a:t>
            </a:r>
            <a:endParaRPr lang="en-US" dirty="0"/>
          </a:p>
        </p:txBody>
      </p:sp>
      <p:sp>
        <p:nvSpPr>
          <p:cNvPr id="2" name="TextBox 1"/>
          <p:cNvSpPr txBox="1"/>
          <p:nvPr/>
        </p:nvSpPr>
        <p:spPr>
          <a:xfrm>
            <a:off x="6137792" y="2191571"/>
            <a:ext cx="626155" cy="369332"/>
          </a:xfrm>
          <a:prstGeom prst="rect">
            <a:avLst/>
          </a:prstGeom>
          <a:noFill/>
        </p:spPr>
        <p:txBody>
          <a:bodyPr wrap="none" rtlCol="0">
            <a:spAutoFit/>
          </a:bodyPr>
          <a:lstStyle/>
          <a:p>
            <a:r>
              <a:rPr lang="en-US" dirty="0" smtClean="0"/>
              <a:t>VoIP</a:t>
            </a:r>
            <a:endParaRPr lang="en-US" dirty="0"/>
          </a:p>
        </p:txBody>
      </p:sp>
      <p:sp>
        <p:nvSpPr>
          <p:cNvPr id="6" name="TextBox 5"/>
          <p:cNvSpPr txBox="1"/>
          <p:nvPr/>
        </p:nvSpPr>
        <p:spPr>
          <a:xfrm>
            <a:off x="613128" y="4014795"/>
            <a:ext cx="818328" cy="369332"/>
          </a:xfrm>
          <a:prstGeom prst="rect">
            <a:avLst/>
          </a:prstGeom>
          <a:noFill/>
        </p:spPr>
        <p:txBody>
          <a:bodyPr wrap="none" rtlCol="0">
            <a:spAutoFit/>
          </a:bodyPr>
          <a:lstStyle/>
          <a:p>
            <a:r>
              <a:rPr lang="en-US" dirty="0" smtClean="0"/>
              <a:t>access</a:t>
            </a:r>
            <a:endParaRPr lang="en-US" dirty="0"/>
          </a:p>
        </p:txBody>
      </p:sp>
      <p:sp>
        <p:nvSpPr>
          <p:cNvPr id="7" name="Right Arrow 6"/>
          <p:cNvSpPr/>
          <p:nvPr/>
        </p:nvSpPr>
        <p:spPr>
          <a:xfrm rot="564733">
            <a:off x="2435975" y="3640707"/>
            <a:ext cx="3196107" cy="5401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20857506">
            <a:off x="2370518" y="4343391"/>
            <a:ext cx="3172413" cy="47742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1624523" y="3100836"/>
            <a:ext cx="1577594" cy="1051072"/>
          </a:xfrm>
          <a:prstGeom prst="rect">
            <a:avLst/>
          </a:prstGeom>
        </p:spPr>
      </p:pic>
      <p:pic>
        <p:nvPicPr>
          <p:cNvPr id="16" name="Picture 15"/>
          <p:cNvPicPr>
            <a:picLocks noChangeAspect="1"/>
          </p:cNvPicPr>
          <p:nvPr/>
        </p:nvPicPr>
        <p:blipFill>
          <a:blip r:embed="rId3"/>
          <a:stretch>
            <a:fillRect/>
          </a:stretch>
        </p:blipFill>
        <p:spPr>
          <a:xfrm>
            <a:off x="1817905" y="4384128"/>
            <a:ext cx="863759" cy="1151678"/>
          </a:xfrm>
          <a:prstGeom prst="rect">
            <a:avLst/>
          </a:prstGeom>
        </p:spPr>
      </p:pic>
      <p:pic>
        <p:nvPicPr>
          <p:cNvPr id="17" name="Picture 16"/>
          <p:cNvPicPr>
            <a:picLocks noChangeAspect="1"/>
          </p:cNvPicPr>
          <p:nvPr/>
        </p:nvPicPr>
        <p:blipFill>
          <a:blip r:embed="rId4"/>
          <a:stretch>
            <a:fillRect/>
          </a:stretch>
        </p:blipFill>
        <p:spPr>
          <a:xfrm>
            <a:off x="5970197" y="2262274"/>
            <a:ext cx="1587500" cy="2413000"/>
          </a:xfrm>
          <a:prstGeom prst="rect">
            <a:avLst/>
          </a:prstGeom>
        </p:spPr>
      </p:pic>
      <p:sp>
        <p:nvSpPr>
          <p:cNvPr id="18" name="TextBox 17"/>
          <p:cNvSpPr txBox="1"/>
          <p:nvPr/>
        </p:nvSpPr>
        <p:spPr>
          <a:xfrm>
            <a:off x="6246217" y="3567669"/>
            <a:ext cx="987846" cy="369332"/>
          </a:xfrm>
          <a:prstGeom prst="rect">
            <a:avLst/>
          </a:prstGeom>
          <a:noFill/>
        </p:spPr>
        <p:txBody>
          <a:bodyPr wrap="none" rtlCol="0">
            <a:spAutoFit/>
          </a:bodyPr>
          <a:lstStyle/>
          <a:p>
            <a:r>
              <a:rPr lang="en-US" dirty="0" smtClean="0">
                <a:solidFill>
                  <a:schemeClr val="bg1">
                    <a:lumMod val="85000"/>
                  </a:schemeClr>
                </a:solidFill>
              </a:rPr>
              <a:t>fixed 4G</a:t>
            </a:r>
            <a:endParaRPr lang="en-US" dirty="0">
              <a:solidFill>
                <a:schemeClr val="bg1">
                  <a:lumMod val="85000"/>
                </a:schemeClr>
              </a:solidFill>
            </a:endParaRPr>
          </a:p>
        </p:txBody>
      </p:sp>
      <p:sp>
        <p:nvSpPr>
          <p:cNvPr id="19" name="TextBox 18"/>
          <p:cNvSpPr txBox="1"/>
          <p:nvPr/>
        </p:nvSpPr>
        <p:spPr>
          <a:xfrm>
            <a:off x="1512435" y="1479649"/>
            <a:ext cx="610939" cy="369332"/>
          </a:xfrm>
          <a:prstGeom prst="rect">
            <a:avLst/>
          </a:prstGeom>
          <a:noFill/>
        </p:spPr>
        <p:txBody>
          <a:bodyPr wrap="none" rtlCol="0">
            <a:spAutoFit/>
          </a:bodyPr>
          <a:lstStyle/>
          <a:p>
            <a:r>
              <a:rPr lang="en-US" dirty="0" smtClean="0"/>
              <a:t>2013</a:t>
            </a:r>
            <a:endParaRPr lang="en-US" dirty="0"/>
          </a:p>
        </p:txBody>
      </p:sp>
      <p:pic>
        <p:nvPicPr>
          <p:cNvPr id="21" name="Picture 20"/>
          <p:cNvPicPr>
            <a:picLocks noChangeAspect="1"/>
          </p:cNvPicPr>
          <p:nvPr/>
        </p:nvPicPr>
        <p:blipFill>
          <a:blip r:embed="rId5"/>
          <a:stretch>
            <a:fillRect/>
          </a:stretch>
        </p:blipFill>
        <p:spPr>
          <a:xfrm>
            <a:off x="4650220" y="1178388"/>
            <a:ext cx="907016" cy="1083885"/>
          </a:xfrm>
          <a:prstGeom prst="rect">
            <a:avLst/>
          </a:prstGeom>
        </p:spPr>
      </p:pic>
      <p:pic>
        <p:nvPicPr>
          <p:cNvPr id="22" name="Picture 21"/>
          <p:cNvPicPr>
            <a:picLocks noChangeAspect="1"/>
          </p:cNvPicPr>
          <p:nvPr/>
        </p:nvPicPr>
        <p:blipFill>
          <a:blip r:embed="rId6"/>
          <a:stretch>
            <a:fillRect/>
          </a:stretch>
        </p:blipFill>
        <p:spPr>
          <a:xfrm>
            <a:off x="5751693" y="4151908"/>
            <a:ext cx="1673529" cy="976225"/>
          </a:xfrm>
          <a:prstGeom prst="rect">
            <a:avLst/>
          </a:prstGeom>
        </p:spPr>
      </p:pic>
      <p:sp>
        <p:nvSpPr>
          <p:cNvPr id="23" name="TextBox 22"/>
          <p:cNvSpPr txBox="1"/>
          <p:nvPr/>
        </p:nvSpPr>
        <p:spPr>
          <a:xfrm>
            <a:off x="6362044" y="809056"/>
            <a:ext cx="259330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no single transition date!</a:t>
            </a:r>
            <a:endParaRPr lang="en-US" dirty="0"/>
          </a:p>
        </p:txBody>
      </p:sp>
      <p:sp>
        <p:nvSpPr>
          <p:cNvPr id="24" name="TextBox 23"/>
          <p:cNvSpPr txBox="1"/>
          <p:nvPr/>
        </p:nvSpPr>
        <p:spPr>
          <a:xfrm>
            <a:off x="326906" y="5918556"/>
            <a:ext cx="1250688" cy="369332"/>
          </a:xfrm>
          <a:prstGeom prst="rect">
            <a:avLst/>
          </a:prstGeom>
          <a:noFill/>
        </p:spPr>
        <p:txBody>
          <a:bodyPr wrap="none" rtlCol="0">
            <a:spAutoFit/>
          </a:bodyPr>
          <a:lstStyle/>
          <a:p>
            <a:r>
              <a:rPr lang="en-US" dirty="0" smtClean="0"/>
              <a:t>numbering</a:t>
            </a:r>
            <a:endParaRPr lang="en-US" dirty="0"/>
          </a:p>
        </p:txBody>
      </p:sp>
      <p:pic>
        <p:nvPicPr>
          <p:cNvPr id="25" name="Picture 24"/>
          <p:cNvPicPr>
            <a:picLocks noChangeAspect="1"/>
          </p:cNvPicPr>
          <p:nvPr/>
        </p:nvPicPr>
        <p:blipFill>
          <a:blip r:embed="rId7"/>
          <a:stretch>
            <a:fillRect/>
          </a:stretch>
        </p:blipFill>
        <p:spPr>
          <a:xfrm>
            <a:off x="1871730" y="5371012"/>
            <a:ext cx="1148676" cy="1347883"/>
          </a:xfrm>
          <a:prstGeom prst="rect">
            <a:avLst/>
          </a:prstGeom>
        </p:spPr>
      </p:pic>
      <p:sp>
        <p:nvSpPr>
          <p:cNvPr id="26" name="TextBox 25"/>
          <p:cNvSpPr txBox="1"/>
          <p:nvPr/>
        </p:nvSpPr>
        <p:spPr>
          <a:xfrm>
            <a:off x="3020406" y="5565483"/>
            <a:ext cx="694120" cy="369332"/>
          </a:xfrm>
          <a:prstGeom prst="rect">
            <a:avLst/>
          </a:prstGeom>
          <a:noFill/>
        </p:spPr>
        <p:txBody>
          <a:bodyPr wrap="none" rtlCol="0">
            <a:spAutoFit/>
          </a:bodyPr>
          <a:lstStyle/>
          <a:p>
            <a:r>
              <a:rPr lang="en-US" dirty="0" smtClean="0"/>
              <a:t>E.164</a:t>
            </a:r>
            <a:endParaRPr lang="en-US" dirty="0"/>
          </a:p>
        </p:txBody>
      </p:sp>
      <p:sp>
        <p:nvSpPr>
          <p:cNvPr id="33" name="Freeform 32"/>
          <p:cNvSpPr/>
          <p:nvPr/>
        </p:nvSpPr>
        <p:spPr>
          <a:xfrm>
            <a:off x="3714526" y="5508279"/>
            <a:ext cx="2873932" cy="410277"/>
          </a:xfrm>
          <a:custGeom>
            <a:avLst/>
            <a:gdLst>
              <a:gd name="connsiteX0" fmla="*/ 12573 w 1307633"/>
              <a:gd name="connsiteY0" fmla="*/ 0 h 880239"/>
              <a:gd name="connsiteX1" fmla="*/ 0 w 1307633"/>
              <a:gd name="connsiteY1" fmla="*/ 880239 h 880239"/>
              <a:gd name="connsiteX2" fmla="*/ 1307633 w 1307633"/>
              <a:gd name="connsiteY2" fmla="*/ 377245 h 880239"/>
              <a:gd name="connsiteX3" fmla="*/ 12573 w 1307633"/>
              <a:gd name="connsiteY3" fmla="*/ 0 h 880239"/>
            </a:gdLst>
            <a:ahLst/>
            <a:cxnLst>
              <a:cxn ang="0">
                <a:pos x="connsiteX0" y="connsiteY0"/>
              </a:cxn>
              <a:cxn ang="0">
                <a:pos x="connsiteX1" y="connsiteY1"/>
              </a:cxn>
              <a:cxn ang="0">
                <a:pos x="connsiteX2" y="connsiteY2"/>
              </a:cxn>
              <a:cxn ang="0">
                <a:pos x="connsiteX3" y="connsiteY3"/>
              </a:cxn>
            </a:cxnLst>
            <a:rect l="l" t="t" r="r" b="b"/>
            <a:pathLst>
              <a:path w="1307633" h="880239">
                <a:moveTo>
                  <a:pt x="12573" y="0"/>
                </a:moveTo>
                <a:lnTo>
                  <a:pt x="0" y="880239"/>
                </a:lnTo>
                <a:lnTo>
                  <a:pt x="1307633" y="377245"/>
                </a:lnTo>
                <a:lnTo>
                  <a:pt x="12573" y="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227842" y="5935286"/>
            <a:ext cx="1526492" cy="369332"/>
          </a:xfrm>
          <a:prstGeom prst="rect">
            <a:avLst/>
          </a:prstGeom>
          <a:noFill/>
        </p:spPr>
        <p:txBody>
          <a:bodyPr wrap="none" rtlCol="0">
            <a:spAutoFit/>
          </a:bodyPr>
          <a:lstStyle/>
          <a:p>
            <a:r>
              <a:rPr lang="en-US" dirty="0" smtClean="0"/>
              <a:t>human-visible</a:t>
            </a:r>
            <a:endParaRPr lang="en-US" dirty="0"/>
          </a:p>
        </p:txBody>
      </p:sp>
      <p:sp>
        <p:nvSpPr>
          <p:cNvPr id="35" name="TextBox 34"/>
          <p:cNvSpPr txBox="1"/>
          <p:nvPr/>
        </p:nvSpPr>
        <p:spPr>
          <a:xfrm>
            <a:off x="6335227" y="5838679"/>
            <a:ext cx="857439" cy="369332"/>
          </a:xfrm>
          <a:prstGeom prst="rect">
            <a:avLst/>
          </a:prstGeom>
          <a:noFill/>
        </p:spPr>
        <p:txBody>
          <a:bodyPr wrap="none" rtlCol="0">
            <a:spAutoFit/>
          </a:bodyPr>
          <a:lstStyle/>
          <a:p>
            <a:r>
              <a:rPr lang="en-US" dirty="0" smtClean="0"/>
              <a:t>hidden</a:t>
            </a:r>
            <a:endParaRPr lang="en-US" dirty="0"/>
          </a:p>
        </p:txBody>
      </p:sp>
      <p:pic>
        <p:nvPicPr>
          <p:cNvPr id="36" name="Picture 35"/>
          <p:cNvPicPr>
            <a:picLocks noChangeAspect="1"/>
          </p:cNvPicPr>
          <p:nvPr/>
        </p:nvPicPr>
        <p:blipFill>
          <a:blip r:embed="rId8"/>
          <a:stretch>
            <a:fillRect/>
          </a:stretch>
        </p:blipFill>
        <p:spPr>
          <a:xfrm>
            <a:off x="7458934" y="3100836"/>
            <a:ext cx="1574192" cy="1180644"/>
          </a:xfrm>
          <a:prstGeom prst="rect">
            <a:avLst/>
          </a:prstGeom>
        </p:spPr>
      </p:pic>
      <p:pic>
        <p:nvPicPr>
          <p:cNvPr id="37" name="Picture 36"/>
          <p:cNvPicPr>
            <a:picLocks noChangeAspect="1"/>
          </p:cNvPicPr>
          <p:nvPr/>
        </p:nvPicPr>
        <p:blipFill>
          <a:blip r:embed="rId9"/>
          <a:stretch>
            <a:fillRect/>
          </a:stretch>
        </p:blipFill>
        <p:spPr>
          <a:xfrm>
            <a:off x="6762020" y="4490533"/>
            <a:ext cx="2271106" cy="880479"/>
          </a:xfrm>
          <a:prstGeom prst="rect">
            <a:avLst/>
          </a:prstGeom>
        </p:spPr>
      </p:pic>
      <p:sp>
        <p:nvSpPr>
          <p:cNvPr id="38" name="TextBox 37"/>
          <p:cNvSpPr txBox="1"/>
          <p:nvPr/>
        </p:nvSpPr>
        <p:spPr>
          <a:xfrm>
            <a:off x="2901276" y="3100836"/>
            <a:ext cx="329538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“wireless network is 99% wired”</a:t>
            </a:r>
            <a:endParaRPr lang="en-US" dirty="0"/>
          </a:p>
        </p:txBody>
      </p:sp>
    </p:spTree>
    <p:extLst>
      <p:ext uri="{BB962C8B-B14F-4D97-AF65-F5344CB8AC3E}">
        <p14:creationId xmlns:p14="http://schemas.microsoft.com/office/powerpoint/2010/main" val="29123146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85000" lnSpcReduction="20000"/>
          </a:bodyPr>
          <a:lstStyle/>
          <a:p>
            <a:r>
              <a:rPr lang="en-US" dirty="0" smtClean="0"/>
              <a:t>User behavior changes</a:t>
            </a:r>
          </a:p>
          <a:p>
            <a:pPr lvl="1"/>
            <a:r>
              <a:rPr lang="en-US" dirty="0" smtClean="0"/>
              <a:t>more text, less voice</a:t>
            </a:r>
          </a:p>
          <a:p>
            <a:pPr lvl="1"/>
            <a:r>
              <a:rPr lang="en-US" dirty="0" smtClean="0"/>
              <a:t>video conferencing for personal</a:t>
            </a:r>
            <a:r>
              <a:rPr lang="en-US" dirty="0"/>
              <a:t> </a:t>
            </a:r>
            <a:r>
              <a:rPr lang="en-US" dirty="0" smtClean="0"/>
              <a:t>&amp; business use (</a:t>
            </a:r>
            <a:r>
              <a:rPr lang="en-US" dirty="0" err="1" smtClean="0"/>
              <a:t>telepresence</a:t>
            </a:r>
            <a:r>
              <a:rPr lang="en-US" dirty="0" smtClean="0"/>
              <a:t>)</a:t>
            </a:r>
          </a:p>
          <a:p>
            <a:pPr lvl="1"/>
            <a:r>
              <a:rPr lang="en-US" dirty="0" smtClean="0"/>
              <a:t>landline </a:t>
            </a:r>
            <a:r>
              <a:rPr lang="en-US" dirty="0" smtClean="0">
                <a:sym typeface="Wingdings"/>
              </a:rPr>
              <a:t> mobile</a:t>
            </a:r>
            <a:endParaRPr lang="en-US" dirty="0" smtClean="0"/>
          </a:p>
          <a:p>
            <a:pPr lvl="1"/>
            <a:r>
              <a:rPr lang="en-US" dirty="0" smtClean="0"/>
              <a:t>OTT VoIP (for international calls)</a:t>
            </a:r>
          </a:p>
          <a:p>
            <a:r>
              <a:rPr lang="en-US" dirty="0" smtClean="0"/>
              <a:t>Core network technology changes</a:t>
            </a:r>
          </a:p>
          <a:p>
            <a:pPr lvl="1"/>
            <a:r>
              <a:rPr lang="en-US" dirty="0" smtClean="0"/>
              <a:t>IMS</a:t>
            </a:r>
          </a:p>
          <a:p>
            <a:pPr lvl="1"/>
            <a:r>
              <a:rPr lang="en-US" dirty="0" smtClean="0"/>
              <a:t>SIP </a:t>
            </a:r>
            <a:r>
              <a:rPr lang="en-US" dirty="0" err="1" smtClean="0"/>
              <a:t>trunking</a:t>
            </a:r>
            <a:endParaRPr lang="en-US" dirty="0" smtClean="0"/>
          </a:p>
          <a:p>
            <a:r>
              <a:rPr lang="en-US" dirty="0" smtClean="0"/>
              <a:t>Access and end system changes</a:t>
            </a:r>
          </a:p>
          <a:p>
            <a:pPr lvl="1"/>
            <a:r>
              <a:rPr lang="en-US" dirty="0" smtClean="0"/>
              <a:t>large PBX all VoIP</a:t>
            </a:r>
          </a:p>
          <a:p>
            <a:pPr lvl="1"/>
            <a:r>
              <a:rPr lang="en-US" dirty="0" smtClean="0"/>
              <a:t>voice as app</a:t>
            </a:r>
          </a:p>
          <a:p>
            <a:pPr lvl="1"/>
            <a:r>
              <a:rPr lang="en-US" dirty="0" err="1" smtClean="0"/>
              <a:t>WebRTC</a:t>
            </a:r>
            <a:endParaRPr lang="en-US" dirty="0" smtClean="0"/>
          </a:p>
          <a:p>
            <a:pPr lvl="1"/>
            <a:endParaRPr lang="en-US" dirty="0" smtClean="0"/>
          </a:p>
          <a:p>
            <a:pPr lvl="1"/>
            <a:endParaRPr lang="en-US" dirty="0"/>
          </a:p>
        </p:txBody>
      </p:sp>
      <p:sp>
        <p:nvSpPr>
          <p:cNvPr id="3" name="Slide Number Placeholder 2"/>
          <p:cNvSpPr>
            <a:spLocks noGrp="1"/>
          </p:cNvSpPr>
          <p:nvPr>
            <p:ph type="sldNum" sz="quarter" idx="12"/>
          </p:nvPr>
        </p:nvSpPr>
        <p:spPr/>
        <p:txBody>
          <a:bodyPr/>
          <a:lstStyle/>
          <a:p>
            <a:fld id="{75C3118D-CD60-C448-AB88-7EFEB60ADC5A}" type="slidenum">
              <a:rPr lang="en-US" smtClean="0"/>
              <a:t>6</a:t>
            </a:fld>
            <a:endParaRPr lang="en-US"/>
          </a:p>
        </p:txBody>
      </p:sp>
      <p:sp>
        <p:nvSpPr>
          <p:cNvPr id="4" name="Title 3"/>
          <p:cNvSpPr>
            <a:spLocks noGrp="1"/>
          </p:cNvSpPr>
          <p:nvPr>
            <p:ph type="title"/>
          </p:nvPr>
        </p:nvSpPr>
        <p:spPr/>
        <p:txBody>
          <a:bodyPr/>
          <a:lstStyle/>
          <a:p>
            <a:r>
              <a:rPr lang="en-US" dirty="0" smtClean="0"/>
              <a:t>The transition of the PSTN</a:t>
            </a:r>
            <a:endParaRPr lang="en-US" dirty="0"/>
          </a:p>
        </p:txBody>
      </p:sp>
    </p:spTree>
    <p:extLst>
      <p:ext uri="{BB962C8B-B14F-4D97-AF65-F5344CB8AC3E}">
        <p14:creationId xmlns:p14="http://schemas.microsoft.com/office/powerpoint/2010/main" val="26662685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215203" y="6250163"/>
            <a:ext cx="1161826" cy="365125"/>
          </a:xfrm>
        </p:spPr>
        <p:txBody>
          <a:bodyPr/>
          <a:lstStyle/>
          <a:p>
            <a:fld id="{75C3118D-CD60-C448-AB88-7EFEB60ADC5A}" type="slidenum">
              <a:rPr lang="en-US" smtClean="0"/>
              <a:t>7</a:t>
            </a:fld>
            <a:endParaRPr lang="en-US" dirty="0"/>
          </a:p>
        </p:txBody>
      </p:sp>
      <p:sp>
        <p:nvSpPr>
          <p:cNvPr id="4" name="Title 3"/>
          <p:cNvSpPr>
            <a:spLocks noGrp="1"/>
          </p:cNvSpPr>
          <p:nvPr>
            <p:ph type="title"/>
          </p:nvPr>
        </p:nvSpPr>
        <p:spPr/>
        <p:txBody>
          <a:bodyPr/>
          <a:lstStyle/>
          <a:p>
            <a:r>
              <a:rPr lang="en-US" dirty="0" smtClean="0"/>
              <a:t>Available access speeds</a:t>
            </a:r>
            <a:endParaRPr lang="en-US" dirty="0"/>
          </a:p>
        </p:txBody>
      </p:sp>
      <p:cxnSp>
        <p:nvCxnSpPr>
          <p:cNvPr id="6" name="Elbow Connector 5"/>
          <p:cNvCxnSpPr/>
          <p:nvPr/>
        </p:nvCxnSpPr>
        <p:spPr>
          <a:xfrm>
            <a:off x="1639692" y="2290338"/>
            <a:ext cx="6328459" cy="3331400"/>
          </a:xfrm>
          <a:prstGeom prst="bentConnector3">
            <a:avLst>
              <a:gd name="adj1" fmla="val 329"/>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464233" y="2880000"/>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478328" y="3450753"/>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492423" y="4006564"/>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511649" y="5369200"/>
            <a:ext cx="32870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465291" y="562173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053094" y="562472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669712" y="5627718"/>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7210578" y="5615767"/>
            <a:ext cx="0" cy="19038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703631" y="5615767"/>
            <a:ext cx="0" cy="190380"/>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297741" y="2709725"/>
            <a:ext cx="1169085" cy="369332"/>
          </a:xfrm>
          <a:prstGeom prst="rect">
            <a:avLst/>
          </a:prstGeom>
          <a:noFill/>
        </p:spPr>
        <p:txBody>
          <a:bodyPr wrap="none" rtlCol="0">
            <a:spAutoFit/>
          </a:bodyPr>
          <a:lstStyle/>
          <a:p>
            <a:r>
              <a:rPr lang="en-US" dirty="0" smtClean="0"/>
              <a:t>100 Mb/s+</a:t>
            </a:r>
            <a:endParaRPr lang="en-US" dirty="0"/>
          </a:p>
        </p:txBody>
      </p:sp>
      <p:sp>
        <p:nvSpPr>
          <p:cNvPr id="36" name="TextBox 35"/>
          <p:cNvSpPr txBox="1"/>
          <p:nvPr/>
        </p:nvSpPr>
        <p:spPr>
          <a:xfrm>
            <a:off x="515048" y="3221264"/>
            <a:ext cx="951778" cy="369332"/>
          </a:xfrm>
          <a:prstGeom prst="rect">
            <a:avLst/>
          </a:prstGeom>
          <a:noFill/>
        </p:spPr>
        <p:txBody>
          <a:bodyPr wrap="none" rtlCol="0">
            <a:spAutoFit/>
          </a:bodyPr>
          <a:lstStyle/>
          <a:p>
            <a:r>
              <a:rPr lang="en-US" dirty="0"/>
              <a:t>2</a:t>
            </a:r>
            <a:r>
              <a:rPr lang="en-US" dirty="0" smtClean="0"/>
              <a:t>0 Mb/s</a:t>
            </a:r>
            <a:endParaRPr lang="en-US" dirty="0"/>
          </a:p>
        </p:txBody>
      </p:sp>
      <p:sp>
        <p:nvSpPr>
          <p:cNvPr id="37" name="TextBox 36"/>
          <p:cNvSpPr txBox="1"/>
          <p:nvPr/>
        </p:nvSpPr>
        <p:spPr>
          <a:xfrm>
            <a:off x="635085" y="3777075"/>
            <a:ext cx="831741" cy="369332"/>
          </a:xfrm>
          <a:prstGeom prst="rect">
            <a:avLst/>
          </a:prstGeom>
          <a:noFill/>
        </p:spPr>
        <p:txBody>
          <a:bodyPr wrap="none" rtlCol="0">
            <a:spAutoFit/>
          </a:bodyPr>
          <a:lstStyle/>
          <a:p>
            <a:r>
              <a:rPr lang="en-US" dirty="0" smtClean="0"/>
              <a:t>5 Mb/s</a:t>
            </a:r>
            <a:endParaRPr lang="en-US" dirty="0"/>
          </a:p>
        </p:txBody>
      </p:sp>
      <p:sp>
        <p:nvSpPr>
          <p:cNvPr id="38" name="TextBox 37"/>
          <p:cNvSpPr txBox="1"/>
          <p:nvPr/>
        </p:nvSpPr>
        <p:spPr>
          <a:xfrm>
            <a:off x="641848" y="4745921"/>
            <a:ext cx="824978" cy="369332"/>
          </a:xfrm>
          <a:prstGeom prst="rect">
            <a:avLst/>
          </a:prstGeom>
          <a:noFill/>
        </p:spPr>
        <p:txBody>
          <a:bodyPr wrap="none" rtlCol="0">
            <a:spAutoFit/>
          </a:bodyPr>
          <a:lstStyle/>
          <a:p>
            <a:r>
              <a:rPr lang="en-US" dirty="0" smtClean="0"/>
              <a:t>2 Mb/s</a:t>
            </a:r>
            <a:endParaRPr lang="en-US" dirty="0"/>
          </a:p>
        </p:txBody>
      </p:sp>
      <p:sp>
        <p:nvSpPr>
          <p:cNvPr id="39" name="TextBox 38"/>
          <p:cNvSpPr txBox="1"/>
          <p:nvPr/>
        </p:nvSpPr>
        <p:spPr>
          <a:xfrm>
            <a:off x="667772" y="5150510"/>
            <a:ext cx="799054" cy="369332"/>
          </a:xfrm>
          <a:prstGeom prst="rect">
            <a:avLst/>
          </a:prstGeom>
          <a:noFill/>
        </p:spPr>
        <p:txBody>
          <a:bodyPr wrap="none" rtlCol="0">
            <a:spAutoFit/>
          </a:bodyPr>
          <a:lstStyle/>
          <a:p>
            <a:r>
              <a:rPr lang="en-US" dirty="0" smtClean="0"/>
              <a:t>1 Mb/s</a:t>
            </a:r>
            <a:endParaRPr lang="en-US" dirty="0"/>
          </a:p>
        </p:txBody>
      </p:sp>
      <p:cxnSp>
        <p:nvCxnSpPr>
          <p:cNvPr id="40" name="Straight Connector 39"/>
          <p:cNvCxnSpPr/>
          <p:nvPr/>
        </p:nvCxnSpPr>
        <p:spPr>
          <a:xfrm>
            <a:off x="1510354" y="4995660"/>
            <a:ext cx="328706" cy="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2210992" y="5861055"/>
            <a:ext cx="508823" cy="369332"/>
          </a:xfrm>
          <a:prstGeom prst="rect">
            <a:avLst/>
          </a:prstGeom>
          <a:noFill/>
        </p:spPr>
        <p:txBody>
          <a:bodyPr wrap="none" rtlCol="0">
            <a:spAutoFit/>
          </a:bodyPr>
          <a:lstStyle/>
          <a:p>
            <a:r>
              <a:rPr lang="en-US" dirty="0" smtClean="0"/>
              <a:t>18%</a:t>
            </a:r>
            <a:endParaRPr lang="en-US" dirty="0"/>
          </a:p>
        </p:txBody>
      </p:sp>
      <p:sp>
        <p:nvSpPr>
          <p:cNvPr id="42" name="TextBox 41"/>
          <p:cNvSpPr txBox="1"/>
          <p:nvPr/>
        </p:nvSpPr>
        <p:spPr>
          <a:xfrm>
            <a:off x="4770463" y="5861055"/>
            <a:ext cx="554922" cy="369332"/>
          </a:xfrm>
          <a:prstGeom prst="rect">
            <a:avLst/>
          </a:prstGeom>
          <a:noFill/>
        </p:spPr>
        <p:txBody>
          <a:bodyPr wrap="none" rtlCol="0">
            <a:spAutoFit/>
          </a:bodyPr>
          <a:lstStyle/>
          <a:p>
            <a:r>
              <a:rPr lang="en-US" dirty="0"/>
              <a:t>8</a:t>
            </a:r>
            <a:r>
              <a:rPr lang="en-US" dirty="0" smtClean="0"/>
              <a:t>0%</a:t>
            </a:r>
            <a:endParaRPr lang="en-US" dirty="0"/>
          </a:p>
        </p:txBody>
      </p:sp>
      <p:sp>
        <p:nvSpPr>
          <p:cNvPr id="43" name="TextBox 42"/>
          <p:cNvSpPr txBox="1"/>
          <p:nvPr/>
        </p:nvSpPr>
        <p:spPr>
          <a:xfrm>
            <a:off x="6409762" y="5861055"/>
            <a:ext cx="541059" cy="369332"/>
          </a:xfrm>
          <a:prstGeom prst="rect">
            <a:avLst/>
          </a:prstGeom>
          <a:noFill/>
        </p:spPr>
        <p:txBody>
          <a:bodyPr wrap="none" rtlCol="0">
            <a:spAutoFit/>
          </a:bodyPr>
          <a:lstStyle/>
          <a:p>
            <a:r>
              <a:rPr lang="en-US" dirty="0" smtClean="0"/>
              <a:t>9</a:t>
            </a:r>
            <a:r>
              <a:rPr lang="en-US" dirty="0"/>
              <a:t>5</a:t>
            </a:r>
            <a:r>
              <a:rPr lang="en-US" dirty="0" smtClean="0"/>
              <a:t>%</a:t>
            </a:r>
            <a:endParaRPr lang="en-US" dirty="0"/>
          </a:p>
        </p:txBody>
      </p:sp>
      <p:sp>
        <p:nvSpPr>
          <p:cNvPr id="44" name="TextBox 43"/>
          <p:cNvSpPr txBox="1"/>
          <p:nvPr/>
        </p:nvSpPr>
        <p:spPr>
          <a:xfrm>
            <a:off x="6964233" y="5861055"/>
            <a:ext cx="536776" cy="369332"/>
          </a:xfrm>
          <a:prstGeom prst="rect">
            <a:avLst/>
          </a:prstGeom>
          <a:noFill/>
        </p:spPr>
        <p:txBody>
          <a:bodyPr wrap="none" rtlCol="0">
            <a:spAutoFit/>
          </a:bodyPr>
          <a:lstStyle/>
          <a:p>
            <a:r>
              <a:rPr lang="en-US" dirty="0" smtClean="0"/>
              <a:t>97%</a:t>
            </a:r>
            <a:endParaRPr lang="en-US" dirty="0"/>
          </a:p>
        </p:txBody>
      </p:sp>
      <p:sp>
        <p:nvSpPr>
          <p:cNvPr id="45" name="TextBox 44"/>
          <p:cNvSpPr txBox="1"/>
          <p:nvPr/>
        </p:nvSpPr>
        <p:spPr>
          <a:xfrm>
            <a:off x="7406353" y="5861055"/>
            <a:ext cx="635398" cy="369332"/>
          </a:xfrm>
          <a:prstGeom prst="rect">
            <a:avLst/>
          </a:prstGeom>
          <a:noFill/>
        </p:spPr>
        <p:txBody>
          <a:bodyPr wrap="none" rtlCol="0">
            <a:spAutoFit/>
          </a:bodyPr>
          <a:lstStyle/>
          <a:p>
            <a:r>
              <a:rPr lang="en-US" dirty="0" smtClean="0"/>
              <a:t>100%</a:t>
            </a:r>
            <a:endParaRPr lang="en-US" dirty="0"/>
          </a:p>
        </p:txBody>
      </p:sp>
      <p:cxnSp>
        <p:nvCxnSpPr>
          <p:cNvPr id="47" name="Elbow Connector 46"/>
          <p:cNvCxnSpPr/>
          <p:nvPr/>
        </p:nvCxnSpPr>
        <p:spPr>
          <a:xfrm>
            <a:off x="1639692" y="2880000"/>
            <a:ext cx="825599" cy="570753"/>
          </a:xfrm>
          <a:prstGeom prst="bentConnector3">
            <a:avLst>
              <a:gd name="adj1" fmla="val 98863"/>
            </a:avLst>
          </a:prstGeom>
          <a:ln w="38100" cmpd="sng"/>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465291" y="3450753"/>
            <a:ext cx="2587803"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053094" y="3450753"/>
            <a:ext cx="1616618" cy="555811"/>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669712" y="4006564"/>
            <a:ext cx="0" cy="989096"/>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669712" y="4995660"/>
            <a:ext cx="540866" cy="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210578" y="4995660"/>
            <a:ext cx="0" cy="373540"/>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210578" y="5369200"/>
            <a:ext cx="493053" cy="246567"/>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a:blip r:embed="rId2"/>
          <a:stretch>
            <a:fillRect/>
          </a:stretch>
        </p:blipFill>
        <p:spPr>
          <a:xfrm>
            <a:off x="3526115" y="2373609"/>
            <a:ext cx="1054980" cy="1012781"/>
          </a:xfrm>
          <a:prstGeom prst="rect">
            <a:avLst/>
          </a:prstGeom>
        </p:spPr>
      </p:pic>
      <p:pic>
        <p:nvPicPr>
          <p:cNvPr id="22" name="Picture 21"/>
          <p:cNvPicPr>
            <a:picLocks noChangeAspect="1"/>
          </p:cNvPicPr>
          <p:nvPr/>
        </p:nvPicPr>
        <p:blipFill>
          <a:blip r:embed="rId3"/>
          <a:stretch>
            <a:fillRect/>
          </a:stretch>
        </p:blipFill>
        <p:spPr>
          <a:xfrm>
            <a:off x="5377029" y="2727177"/>
            <a:ext cx="1733620" cy="760316"/>
          </a:xfrm>
          <a:prstGeom prst="rect">
            <a:avLst/>
          </a:prstGeom>
        </p:spPr>
      </p:pic>
      <p:pic>
        <p:nvPicPr>
          <p:cNvPr id="23" name="Picture 22"/>
          <p:cNvPicPr>
            <a:picLocks noChangeAspect="1"/>
          </p:cNvPicPr>
          <p:nvPr/>
        </p:nvPicPr>
        <p:blipFill>
          <a:blip r:embed="rId4"/>
          <a:stretch>
            <a:fillRect/>
          </a:stretch>
        </p:blipFill>
        <p:spPr>
          <a:xfrm>
            <a:off x="1724322" y="1844879"/>
            <a:ext cx="973339" cy="973339"/>
          </a:xfrm>
          <a:prstGeom prst="rect">
            <a:avLst/>
          </a:prstGeom>
        </p:spPr>
      </p:pic>
      <p:pic>
        <p:nvPicPr>
          <p:cNvPr id="24" name="Picture 23"/>
          <p:cNvPicPr>
            <a:picLocks noChangeAspect="1"/>
          </p:cNvPicPr>
          <p:nvPr/>
        </p:nvPicPr>
        <p:blipFill>
          <a:blip r:embed="rId5"/>
          <a:stretch>
            <a:fillRect/>
          </a:stretch>
        </p:blipFill>
        <p:spPr>
          <a:xfrm>
            <a:off x="6851319" y="3678764"/>
            <a:ext cx="518660" cy="473302"/>
          </a:xfrm>
          <a:prstGeom prst="rect">
            <a:avLst/>
          </a:prstGeom>
        </p:spPr>
      </p:pic>
      <p:sp>
        <p:nvSpPr>
          <p:cNvPr id="25" name="TextBox 24"/>
          <p:cNvSpPr txBox="1"/>
          <p:nvPr/>
        </p:nvSpPr>
        <p:spPr>
          <a:xfrm>
            <a:off x="166714" y="5834792"/>
            <a:ext cx="1120820" cy="461665"/>
          </a:xfrm>
          <a:prstGeom prst="rect">
            <a:avLst/>
          </a:prstGeom>
          <a:noFill/>
        </p:spPr>
        <p:txBody>
          <a:bodyPr wrap="none" rtlCol="0">
            <a:spAutoFit/>
          </a:bodyPr>
          <a:lstStyle/>
          <a:p>
            <a:r>
              <a:rPr lang="en-US" sz="1200" dirty="0" smtClean="0"/>
              <a:t>avg. sustained</a:t>
            </a:r>
          </a:p>
          <a:p>
            <a:r>
              <a:rPr lang="en-US" sz="1200" dirty="0" smtClean="0"/>
              <a:t>throughput</a:t>
            </a:r>
            <a:endParaRPr lang="en-US" sz="1200" dirty="0"/>
          </a:p>
        </p:txBody>
      </p:sp>
      <p:pic>
        <p:nvPicPr>
          <p:cNvPr id="27" name="Picture 26"/>
          <p:cNvPicPr>
            <a:picLocks noChangeAspect="1"/>
          </p:cNvPicPr>
          <p:nvPr/>
        </p:nvPicPr>
        <p:blipFill>
          <a:blip r:embed="rId6"/>
          <a:stretch>
            <a:fillRect/>
          </a:stretch>
        </p:blipFill>
        <p:spPr>
          <a:xfrm>
            <a:off x="7035163" y="4073625"/>
            <a:ext cx="1006588" cy="922035"/>
          </a:xfrm>
          <a:prstGeom prst="rect">
            <a:avLst/>
          </a:prstGeom>
        </p:spPr>
      </p:pic>
      <p:sp>
        <p:nvSpPr>
          <p:cNvPr id="31" name="TextBox 30"/>
          <p:cNvSpPr txBox="1"/>
          <p:nvPr/>
        </p:nvSpPr>
        <p:spPr>
          <a:xfrm>
            <a:off x="7578848" y="6488584"/>
            <a:ext cx="1565152" cy="369332"/>
          </a:xfrm>
          <a:prstGeom prst="rect">
            <a:avLst/>
          </a:prstGeom>
          <a:noFill/>
        </p:spPr>
        <p:txBody>
          <a:bodyPr wrap="none" rtlCol="0">
            <a:spAutoFit/>
          </a:bodyPr>
          <a:lstStyle/>
          <a:p>
            <a:r>
              <a:rPr lang="en-US" dirty="0" smtClean="0"/>
              <a:t>of households</a:t>
            </a:r>
            <a:endParaRPr lang="en-US" dirty="0"/>
          </a:p>
        </p:txBody>
      </p:sp>
      <p:sp>
        <p:nvSpPr>
          <p:cNvPr id="2" name="Cloud Callout 1"/>
          <p:cNvSpPr/>
          <p:nvPr/>
        </p:nvSpPr>
        <p:spPr>
          <a:xfrm>
            <a:off x="7737032" y="3263723"/>
            <a:ext cx="1406968" cy="1124187"/>
          </a:xfrm>
          <a:prstGeom prst="cloudCallout">
            <a:avLst>
              <a:gd name="adj1" fmla="val -38886"/>
              <a:gd name="adj2" fmla="val 6250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dirty="0" smtClean="0">
                <a:solidFill>
                  <a:srgbClr val="800000"/>
                </a:solidFill>
              </a:rPr>
              <a:t>marginal VOIP</a:t>
            </a:r>
            <a:endParaRPr lang="en-US" sz="1400" dirty="0">
              <a:solidFill>
                <a:srgbClr val="800000"/>
              </a:solidFill>
            </a:endParaRPr>
          </a:p>
        </p:txBody>
      </p:sp>
      <p:sp>
        <p:nvSpPr>
          <p:cNvPr id="7" name="TextBox 6"/>
          <p:cNvSpPr txBox="1"/>
          <p:nvPr/>
        </p:nvSpPr>
        <p:spPr>
          <a:xfrm>
            <a:off x="1639692" y="2894391"/>
            <a:ext cx="872091" cy="369332"/>
          </a:xfrm>
          <a:prstGeom prst="rect">
            <a:avLst/>
          </a:prstGeom>
          <a:noFill/>
        </p:spPr>
        <p:txBody>
          <a:bodyPr wrap="none" rtlCol="0">
            <a:spAutoFit/>
          </a:bodyPr>
          <a:lstStyle/>
          <a:p>
            <a:r>
              <a:rPr lang="en-US" dirty="0" smtClean="0">
                <a:solidFill>
                  <a:srgbClr val="FF0000"/>
                </a:solidFill>
              </a:rPr>
              <a:t>10 Gb/s</a:t>
            </a:r>
            <a:endParaRPr lang="en-US" dirty="0">
              <a:solidFill>
                <a:srgbClr val="FF0000"/>
              </a:solidFill>
            </a:endParaRPr>
          </a:p>
        </p:txBody>
      </p:sp>
      <p:sp>
        <p:nvSpPr>
          <p:cNvPr id="11" name="TextBox 10"/>
          <p:cNvSpPr txBox="1"/>
          <p:nvPr/>
        </p:nvSpPr>
        <p:spPr>
          <a:xfrm>
            <a:off x="374004" y="1219805"/>
            <a:ext cx="3335731" cy="369332"/>
          </a:xfrm>
          <a:prstGeom prst="rect">
            <a:avLst/>
          </a:prstGeom>
          <a:noFill/>
        </p:spPr>
        <p:txBody>
          <a:bodyPr wrap="none" rtlCol="0">
            <a:spAutoFit/>
          </a:bodyPr>
          <a:lstStyle/>
          <a:p>
            <a:r>
              <a:rPr lang="en-US" dirty="0" smtClean="0"/>
              <a:t>common now – </a:t>
            </a:r>
            <a:r>
              <a:rPr lang="en-US" dirty="0" smtClean="0">
                <a:solidFill>
                  <a:srgbClr val="FF0000"/>
                </a:solidFill>
              </a:rPr>
              <a:t>future capability</a:t>
            </a:r>
            <a:endParaRPr lang="en-US" dirty="0">
              <a:solidFill>
                <a:srgbClr val="FF0000"/>
              </a:solidFill>
            </a:endParaRPr>
          </a:p>
        </p:txBody>
      </p:sp>
      <p:sp>
        <p:nvSpPr>
          <p:cNvPr id="46" name="TextBox 45"/>
          <p:cNvSpPr txBox="1"/>
          <p:nvPr/>
        </p:nvSpPr>
        <p:spPr>
          <a:xfrm>
            <a:off x="3525227" y="3546083"/>
            <a:ext cx="745291" cy="369332"/>
          </a:xfrm>
          <a:prstGeom prst="rect">
            <a:avLst/>
          </a:prstGeom>
          <a:noFill/>
        </p:spPr>
        <p:txBody>
          <a:bodyPr wrap="none" rtlCol="0">
            <a:spAutoFit/>
          </a:bodyPr>
          <a:lstStyle/>
          <a:p>
            <a:r>
              <a:rPr lang="en-US" dirty="0">
                <a:solidFill>
                  <a:srgbClr val="FF0000"/>
                </a:solidFill>
              </a:rPr>
              <a:t>1</a:t>
            </a:r>
            <a:r>
              <a:rPr lang="en-US" dirty="0" smtClean="0">
                <a:solidFill>
                  <a:srgbClr val="FF0000"/>
                </a:solidFill>
              </a:rPr>
              <a:t> Gb/s</a:t>
            </a:r>
            <a:endParaRPr lang="en-US" dirty="0">
              <a:solidFill>
                <a:srgbClr val="FF0000"/>
              </a:solidFill>
            </a:endParaRPr>
          </a:p>
        </p:txBody>
      </p:sp>
      <p:sp>
        <p:nvSpPr>
          <p:cNvPr id="17" name="TextBox 16"/>
          <p:cNvSpPr txBox="1"/>
          <p:nvPr/>
        </p:nvSpPr>
        <p:spPr>
          <a:xfrm>
            <a:off x="5483908" y="4006564"/>
            <a:ext cx="925854" cy="369332"/>
          </a:xfrm>
          <a:prstGeom prst="rect">
            <a:avLst/>
          </a:prstGeom>
          <a:noFill/>
        </p:spPr>
        <p:txBody>
          <a:bodyPr wrap="none" rtlCol="0">
            <a:spAutoFit/>
          </a:bodyPr>
          <a:lstStyle/>
          <a:p>
            <a:r>
              <a:rPr lang="en-US" dirty="0" smtClean="0">
                <a:solidFill>
                  <a:srgbClr val="FF0000"/>
                </a:solidFill>
              </a:rPr>
              <a:t>10 Mb/s</a:t>
            </a:r>
            <a:endParaRPr lang="en-US" dirty="0">
              <a:solidFill>
                <a:srgbClr val="FF0000"/>
              </a:solidFill>
            </a:endParaRPr>
          </a:p>
        </p:txBody>
      </p:sp>
      <p:sp>
        <p:nvSpPr>
          <p:cNvPr id="21" name="TextBox 20"/>
          <p:cNvSpPr txBox="1"/>
          <p:nvPr/>
        </p:nvSpPr>
        <p:spPr>
          <a:xfrm>
            <a:off x="5957918" y="6230387"/>
            <a:ext cx="1423587" cy="369332"/>
          </a:xfrm>
          <a:prstGeom prst="rect">
            <a:avLst/>
          </a:prstGeom>
          <a:noFill/>
        </p:spPr>
        <p:txBody>
          <a:bodyPr wrap="none" rtlCol="0">
            <a:spAutoFit/>
          </a:bodyPr>
          <a:lstStyle/>
          <a:p>
            <a:r>
              <a:rPr lang="en-US" dirty="0" smtClean="0">
                <a:solidFill>
                  <a:srgbClr val="FF0000"/>
                </a:solidFill>
              </a:rPr>
              <a:t>99% by 2023?</a:t>
            </a:r>
            <a:endParaRPr lang="en-US" dirty="0">
              <a:solidFill>
                <a:srgbClr val="FF0000"/>
              </a:solidFill>
            </a:endParaRPr>
          </a:p>
        </p:txBody>
      </p:sp>
    </p:spTree>
    <p:extLst>
      <p:ext uri="{BB962C8B-B14F-4D97-AF65-F5344CB8AC3E}">
        <p14:creationId xmlns:p14="http://schemas.microsoft.com/office/powerpoint/2010/main" val="2096441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IETF86</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8</a:t>
            </a:fld>
            <a:endParaRPr lang="en-US"/>
          </a:p>
        </p:txBody>
      </p:sp>
      <p:sp>
        <p:nvSpPr>
          <p:cNvPr id="5" name="Title 4"/>
          <p:cNvSpPr>
            <a:spLocks noGrp="1"/>
          </p:cNvSpPr>
          <p:nvPr>
            <p:ph type="title"/>
          </p:nvPr>
        </p:nvSpPr>
        <p:spPr/>
        <p:txBody>
          <a:bodyPr/>
          <a:lstStyle/>
          <a:p>
            <a:r>
              <a:rPr lang="en-US" dirty="0" smtClean="0"/>
              <a:t>Access transitions (US)</a:t>
            </a:r>
            <a:endParaRPr lang="en-US" dirty="0"/>
          </a:p>
        </p:txBody>
      </p:sp>
      <p:graphicFrame>
        <p:nvGraphicFramePr>
          <p:cNvPr id="6" name="Chart 5"/>
          <p:cNvGraphicFramePr/>
          <p:nvPr>
            <p:extLst>
              <p:ext uri="{D42A27DB-BD31-4B8C-83A1-F6EECF244321}">
                <p14:modId xmlns:p14="http://schemas.microsoft.com/office/powerpoint/2010/main" val="562337955"/>
              </p:ext>
            </p:extLst>
          </p:nvPr>
        </p:nvGraphicFramePr>
        <p:xfrm>
          <a:off x="193639" y="1373351"/>
          <a:ext cx="5687620" cy="464154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782621" y="3472062"/>
            <a:ext cx="638216"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fiber</a:t>
            </a:r>
            <a:endParaRPr lang="en-US" dirty="0"/>
          </a:p>
        </p:txBody>
      </p:sp>
      <p:sp>
        <p:nvSpPr>
          <p:cNvPr id="9" name="TextBox 8"/>
          <p:cNvSpPr txBox="1"/>
          <p:nvPr/>
        </p:nvSpPr>
        <p:spPr>
          <a:xfrm>
            <a:off x="7249853" y="2564430"/>
            <a:ext cx="451002"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en-US" dirty="0" smtClean="0"/>
              <a:t>4G</a:t>
            </a:r>
            <a:endParaRPr lang="en-US" dirty="0"/>
          </a:p>
        </p:txBody>
      </p:sp>
      <p:sp>
        <p:nvSpPr>
          <p:cNvPr id="10" name="TextBox 9"/>
          <p:cNvSpPr txBox="1"/>
          <p:nvPr/>
        </p:nvSpPr>
        <p:spPr>
          <a:xfrm>
            <a:off x="7249853" y="3841394"/>
            <a:ext cx="874684"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dirty="0" smtClean="0"/>
              <a:t>copper</a:t>
            </a:r>
            <a:endParaRPr lang="en-US" dirty="0"/>
          </a:p>
        </p:txBody>
      </p:sp>
      <p:sp>
        <p:nvSpPr>
          <p:cNvPr id="11" name="TextBox 10"/>
          <p:cNvSpPr txBox="1"/>
          <p:nvPr/>
        </p:nvSpPr>
        <p:spPr>
          <a:xfrm>
            <a:off x="7249853" y="4479875"/>
            <a:ext cx="647458"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n-US" dirty="0" smtClean="0"/>
              <a:t>coax</a:t>
            </a:r>
            <a:endParaRPr lang="en-US" dirty="0"/>
          </a:p>
        </p:txBody>
      </p:sp>
      <p:sp>
        <p:nvSpPr>
          <p:cNvPr id="12" name="TextBox 11"/>
          <p:cNvSpPr txBox="1"/>
          <p:nvPr/>
        </p:nvSpPr>
        <p:spPr>
          <a:xfrm>
            <a:off x="7249853" y="3020101"/>
            <a:ext cx="1226342"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unlicensed</a:t>
            </a:r>
          </a:p>
          <a:p>
            <a:r>
              <a:rPr lang="en-US" dirty="0" smtClean="0"/>
              <a:t>wireless</a:t>
            </a:r>
            <a:endParaRPr lang="en-US" dirty="0"/>
          </a:p>
        </p:txBody>
      </p:sp>
      <p:cxnSp>
        <p:nvCxnSpPr>
          <p:cNvPr id="14" name="Straight Arrow Connector 13"/>
          <p:cNvCxnSpPr>
            <a:stCxn id="8" idx="3"/>
            <a:endCxn id="9" idx="1"/>
          </p:cNvCxnSpPr>
          <p:nvPr/>
        </p:nvCxnSpPr>
        <p:spPr>
          <a:xfrm flipV="1">
            <a:off x="6420837" y="2749096"/>
            <a:ext cx="829016" cy="9076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8" idx="3"/>
            <a:endCxn id="11" idx="1"/>
          </p:cNvCxnSpPr>
          <p:nvPr/>
        </p:nvCxnSpPr>
        <p:spPr>
          <a:xfrm>
            <a:off x="6420837" y="3656728"/>
            <a:ext cx="829016" cy="10078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8" idx="3"/>
            <a:endCxn id="12" idx="1"/>
          </p:cNvCxnSpPr>
          <p:nvPr/>
        </p:nvCxnSpPr>
        <p:spPr>
          <a:xfrm flipV="1">
            <a:off x="6420837" y="3343267"/>
            <a:ext cx="829016" cy="3134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8" idx="3"/>
            <a:endCxn id="10" idx="1"/>
          </p:cNvCxnSpPr>
          <p:nvPr/>
        </p:nvCxnSpPr>
        <p:spPr>
          <a:xfrm>
            <a:off x="6420837" y="3656728"/>
            <a:ext cx="829016" cy="3693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682738" y="3302785"/>
            <a:ext cx="441146" cy="707886"/>
          </a:xfrm>
          <a:prstGeom prst="rect">
            <a:avLst/>
          </a:prstGeom>
        </p:spPr>
        <p:txBody>
          <a:bodyPr wrap="none">
            <a:spAutoFit/>
          </a:bodyPr>
          <a:lstStyle/>
          <a:p>
            <a:r>
              <a:rPr lang="en-US" sz="4000" dirty="0"/>
              <a:t>⊕</a:t>
            </a:r>
          </a:p>
        </p:txBody>
      </p:sp>
      <p:sp>
        <p:nvSpPr>
          <p:cNvPr id="25" name="TextBox 24"/>
          <p:cNvSpPr txBox="1"/>
          <p:nvPr/>
        </p:nvSpPr>
        <p:spPr>
          <a:xfrm>
            <a:off x="5683983" y="1898664"/>
            <a:ext cx="2139415" cy="369332"/>
          </a:xfrm>
          <a:prstGeom prst="rect">
            <a:avLst/>
          </a:prstGeom>
          <a:noFill/>
        </p:spPr>
        <p:txBody>
          <a:bodyPr wrap="none" rtlCol="0">
            <a:spAutoFit/>
          </a:bodyPr>
          <a:lstStyle/>
          <a:p>
            <a:r>
              <a:rPr lang="en-US" dirty="0" smtClean="0"/>
              <a:t>networks go hybrid:</a:t>
            </a:r>
            <a:endParaRPr lang="en-US" dirty="0"/>
          </a:p>
        </p:txBody>
      </p:sp>
      <p:sp>
        <p:nvSpPr>
          <p:cNvPr id="27" name="TextBox 26"/>
          <p:cNvSpPr txBox="1"/>
          <p:nvPr/>
        </p:nvSpPr>
        <p:spPr>
          <a:xfrm>
            <a:off x="7244153" y="5276807"/>
            <a:ext cx="1699817" cy="369332"/>
          </a:xfrm>
          <a:prstGeom prst="rect">
            <a:avLst/>
          </a:prstGeom>
          <a:noFill/>
        </p:spPr>
        <p:txBody>
          <a:bodyPr wrap="none" rtlCol="0">
            <a:spAutoFit/>
          </a:bodyPr>
          <a:lstStyle/>
          <a:p>
            <a:r>
              <a:rPr lang="en-US" i="1" dirty="0" smtClean="0"/>
              <a:t>last 500-3000 </a:t>
            </a:r>
            <a:r>
              <a:rPr lang="en-US" i="1" dirty="0" err="1" smtClean="0"/>
              <a:t>ft</a:t>
            </a:r>
            <a:endParaRPr lang="en-US" i="1" dirty="0"/>
          </a:p>
        </p:txBody>
      </p:sp>
    </p:spTree>
    <p:extLst>
      <p:ext uri="{BB962C8B-B14F-4D97-AF65-F5344CB8AC3E}">
        <p14:creationId xmlns:p14="http://schemas.microsoft.com/office/powerpoint/2010/main" val="357457028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Landline </a:t>
            </a:r>
            <a:r>
              <a:rPr lang="en-US" dirty="0" smtClean="0">
                <a:sym typeface="Wingdings"/>
              </a:rPr>
              <a:t> mobile</a:t>
            </a:r>
            <a:endParaRPr lang="en-US" dirty="0"/>
          </a:p>
        </p:txBody>
      </p:sp>
      <p:pic>
        <p:nvPicPr>
          <p:cNvPr id="4" name="Picture 3"/>
          <p:cNvPicPr>
            <a:picLocks noChangeAspect="1"/>
          </p:cNvPicPr>
          <p:nvPr/>
        </p:nvPicPr>
        <p:blipFill>
          <a:blip r:embed="rId2"/>
          <a:stretch>
            <a:fillRect/>
          </a:stretch>
        </p:blipFill>
        <p:spPr>
          <a:xfrm>
            <a:off x="1343556" y="1124857"/>
            <a:ext cx="6698253" cy="5028544"/>
          </a:xfrm>
          <a:prstGeom prst="rect">
            <a:avLst/>
          </a:prstGeom>
        </p:spPr>
      </p:pic>
      <p:sp>
        <p:nvSpPr>
          <p:cNvPr id="5" name="Footer Placeholder 4"/>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9</a:t>
            </a:fld>
            <a:endParaRPr lang="en-US"/>
          </a:p>
        </p:txBody>
      </p:sp>
    </p:spTree>
    <p:extLst>
      <p:ext uri="{BB962C8B-B14F-4D97-AF65-F5344CB8AC3E}">
        <p14:creationId xmlns:p14="http://schemas.microsoft.com/office/powerpoint/2010/main" val="241858931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18667</TotalTime>
  <Words>2635</Words>
  <Application>Microsoft Macintosh PowerPoint</Application>
  <PresentationFormat>On-screen Show (4:3)</PresentationFormat>
  <Paragraphs>604</Paragraphs>
  <Slides>47</Slides>
  <Notes>11</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Waveform</vt:lpstr>
      <vt:lpstr>Transitioning the PSTN to IP</vt:lpstr>
      <vt:lpstr>The retirement of the circuit-switched network</vt:lpstr>
      <vt:lpstr>FCC’s Technology Transition Policy Task Force</vt:lpstr>
      <vt:lpstr>The three transitions</vt:lpstr>
      <vt:lpstr>When?</vt:lpstr>
      <vt:lpstr>The transition of the PSTN</vt:lpstr>
      <vt:lpstr>Available access speeds</vt:lpstr>
      <vt:lpstr>Access transitions (US)</vt:lpstr>
      <vt:lpstr>Landline  mobile</vt:lpstr>
      <vt:lpstr>Lines are disappearing, but maintenance costs are constant</vt:lpstr>
      <vt:lpstr>Switches are ageing</vt:lpstr>
      <vt:lpstr>PSTN: The good &amp; the ugly</vt:lpstr>
      <vt:lpstr>What are some of the  “keeper” attributes?</vt:lpstr>
      <vt:lpstr>Universal service</vt:lpstr>
      <vt:lpstr>Numbers: Disappearance of the old constraints</vt:lpstr>
      <vt:lpstr>The number is part of the problem</vt:lpstr>
      <vt:lpstr>It’s just a number</vt:lpstr>
      <vt:lpstr>Communication identifiers</vt:lpstr>
      <vt:lpstr>Numbers vs. DNS &amp; IP addresses</vt:lpstr>
      <vt:lpstr>Number usage</vt:lpstr>
      <vt:lpstr>Area codes (NPAs)</vt:lpstr>
      <vt:lpstr>Phone numbers for machines?</vt:lpstr>
      <vt:lpstr>Future numbers</vt:lpstr>
      <vt:lpstr>Caller ID spoofing</vt:lpstr>
      <vt:lpstr>Robocalling</vt:lpstr>
      <vt:lpstr>Security (trustworthiness)</vt:lpstr>
      <vt:lpstr>Who assures identity?</vt:lpstr>
      <vt:lpstr>Strawman “Public” PSTN database</vt:lpstr>
      <vt:lpstr>VoIP interconnection, public safety, universal access</vt:lpstr>
      <vt:lpstr>VoIP Interconnection</vt:lpstr>
      <vt:lpstr>Public Safety (NG911 &amp; NG112)</vt:lpstr>
      <vt:lpstr>More than point-to-point voice</vt:lpstr>
      <vt:lpstr>Reliability</vt:lpstr>
      <vt:lpstr>Conclusion</vt:lpstr>
      <vt:lpstr>PowerPoint Presentation</vt:lpstr>
      <vt:lpstr>Backup</vt:lpstr>
      <vt:lpstr>Cost vs. distance</vt:lpstr>
      <vt:lpstr>Interstate switched access minutes</vt:lpstr>
      <vt:lpstr>Evolution of VoIP</vt:lpstr>
      <vt:lpstr>Telephone Social Policies</vt:lpstr>
      <vt:lpstr>Phone numbers: hoarding</vt:lpstr>
      <vt:lpstr>Robocalls – the enablers</vt:lpstr>
      <vt:lpstr>Copper loops</vt:lpstr>
      <vt:lpstr>Interconnection</vt:lpstr>
      <vt:lpstr>FCC USF/ICC reform</vt:lpstr>
      <vt:lpstr>QoS is not just an Internet problem…</vt:lpstr>
      <vt:lpstr>Rural call completion</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Analysis of  Social Information Networks</dc:title>
  <dc:creator>Augustin Chaintreau</dc:creator>
  <cp:lastModifiedBy>Henning Schulzrinne</cp:lastModifiedBy>
  <cp:revision>392</cp:revision>
  <cp:lastPrinted>2011-02-10T21:52:56Z</cp:lastPrinted>
  <dcterms:created xsi:type="dcterms:W3CDTF">2011-01-14T21:44:17Z</dcterms:created>
  <dcterms:modified xsi:type="dcterms:W3CDTF">2013-03-11T18:01:49Z</dcterms:modified>
</cp:coreProperties>
</file>