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3"/>
  </p:notesMasterIdLst>
  <p:handoutMasterIdLst>
    <p:handoutMasterId r:id="rId64"/>
  </p:handoutMasterIdLst>
  <p:sldIdLst>
    <p:sldId id="256" r:id="rId2"/>
    <p:sldId id="266" r:id="rId3"/>
    <p:sldId id="276" r:id="rId4"/>
    <p:sldId id="257" r:id="rId5"/>
    <p:sldId id="258" r:id="rId6"/>
    <p:sldId id="307" r:id="rId7"/>
    <p:sldId id="310" r:id="rId8"/>
    <p:sldId id="308" r:id="rId9"/>
    <p:sldId id="309" r:id="rId10"/>
    <p:sldId id="311" r:id="rId11"/>
    <p:sldId id="313" r:id="rId12"/>
    <p:sldId id="289" r:id="rId13"/>
    <p:sldId id="277" r:id="rId14"/>
    <p:sldId id="271" r:id="rId15"/>
    <p:sldId id="272" r:id="rId16"/>
    <p:sldId id="273" r:id="rId17"/>
    <p:sldId id="317" r:id="rId18"/>
    <p:sldId id="285" r:id="rId19"/>
    <p:sldId id="286" r:id="rId20"/>
    <p:sldId id="287" r:id="rId21"/>
    <p:sldId id="274" r:id="rId22"/>
    <p:sldId id="291" r:id="rId23"/>
    <p:sldId id="290" r:id="rId24"/>
    <p:sldId id="288" r:id="rId25"/>
    <p:sldId id="292" r:id="rId26"/>
    <p:sldId id="297" r:id="rId27"/>
    <p:sldId id="293" r:id="rId28"/>
    <p:sldId id="294" r:id="rId29"/>
    <p:sldId id="295" r:id="rId30"/>
    <p:sldId id="296" r:id="rId31"/>
    <p:sldId id="298" r:id="rId32"/>
    <p:sldId id="299" r:id="rId33"/>
    <p:sldId id="300" r:id="rId34"/>
    <p:sldId id="301" r:id="rId35"/>
    <p:sldId id="302" r:id="rId36"/>
    <p:sldId id="303" r:id="rId37"/>
    <p:sldId id="275" r:id="rId38"/>
    <p:sldId id="259" r:id="rId39"/>
    <p:sldId id="260" r:id="rId40"/>
    <p:sldId id="261" r:id="rId41"/>
    <p:sldId id="262" r:id="rId42"/>
    <p:sldId id="265" r:id="rId43"/>
    <p:sldId id="263" r:id="rId44"/>
    <p:sldId id="264" r:id="rId45"/>
    <p:sldId id="305" r:id="rId46"/>
    <p:sldId id="304" r:id="rId47"/>
    <p:sldId id="278" r:id="rId48"/>
    <p:sldId id="306" r:id="rId49"/>
    <p:sldId id="267" r:id="rId50"/>
    <p:sldId id="279" r:id="rId51"/>
    <p:sldId id="268" r:id="rId52"/>
    <p:sldId id="269" r:id="rId53"/>
    <p:sldId id="280" r:id="rId54"/>
    <p:sldId id="281" r:id="rId55"/>
    <p:sldId id="282" r:id="rId56"/>
    <p:sldId id="283" r:id="rId57"/>
    <p:sldId id="284" r:id="rId58"/>
    <p:sldId id="270" r:id="rId59"/>
    <p:sldId id="314" r:id="rId60"/>
    <p:sldId id="316" r:id="rId61"/>
    <p:sldId id="315"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6" d="100"/>
          <a:sy n="76" d="100"/>
        </p:scale>
        <p:origin x="-122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0AB8E-EEA1-724F-9CA2-76A6D9C320E0}"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1CE0420C-787A-5F4E-9113-707942001D21}">
      <dgm:prSet custT="1"/>
      <dgm:spPr/>
      <dgm:t>
        <a:bodyPr/>
        <a:lstStyle/>
        <a:p>
          <a:pPr rtl="0"/>
          <a:r>
            <a:rPr lang="en-US" sz="2000" b="1" dirty="0" smtClean="0">
              <a:solidFill>
                <a:srgbClr val="000000"/>
              </a:solidFill>
            </a:rPr>
            <a:t>Transparency. </a:t>
          </a:r>
          <a:r>
            <a:rPr lang="en-US" sz="2000" dirty="0" smtClean="0">
              <a:solidFill>
                <a:srgbClr val="000000"/>
              </a:solidFill>
            </a:rPr>
            <a:t>Fixed and mobile broadband providers must disclose the network management practices, performance characteristics, and terms and conditions of their broadband services;</a:t>
          </a:r>
          <a:endParaRPr lang="en-US" sz="2000" dirty="0">
            <a:solidFill>
              <a:srgbClr val="000000"/>
            </a:solidFill>
          </a:endParaRPr>
        </a:p>
      </dgm:t>
    </dgm:pt>
    <dgm:pt modelId="{CBEBB593-6FB2-104F-88AD-A448D2213369}" type="parTrans" cxnId="{8E54E95C-4C0B-E943-82DE-EC65F0C5B361}">
      <dgm:prSet/>
      <dgm:spPr/>
      <dgm:t>
        <a:bodyPr/>
        <a:lstStyle/>
        <a:p>
          <a:endParaRPr lang="en-US"/>
        </a:p>
      </dgm:t>
    </dgm:pt>
    <dgm:pt modelId="{39BEFF8F-4F97-594B-A34F-E5B155611408}" type="sibTrans" cxnId="{8E54E95C-4C0B-E943-82DE-EC65F0C5B361}">
      <dgm:prSet/>
      <dgm:spPr/>
      <dgm:t>
        <a:bodyPr/>
        <a:lstStyle/>
        <a:p>
          <a:endParaRPr lang="en-US"/>
        </a:p>
      </dgm:t>
    </dgm:pt>
    <dgm:pt modelId="{6B09C41A-2693-274B-983E-932E91D4A684}">
      <dgm:prSet custT="1"/>
      <dgm:spPr/>
      <dgm:t>
        <a:bodyPr/>
        <a:lstStyle/>
        <a:p>
          <a:pPr rtl="0"/>
          <a:r>
            <a:rPr lang="en-US" sz="1800" b="1" dirty="0" smtClean="0">
              <a:solidFill>
                <a:srgbClr val="1F497D"/>
              </a:solidFill>
            </a:rPr>
            <a:t>No blocking. </a:t>
          </a:r>
          <a:r>
            <a:rPr lang="en-US" sz="18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800" dirty="0">
            <a:solidFill>
              <a:srgbClr val="1F497D"/>
            </a:solidFill>
          </a:endParaRPr>
        </a:p>
      </dgm:t>
    </dgm:pt>
    <dgm:pt modelId="{FD33B7CA-D93C-7F44-AF9A-207E2B375DC9}" type="parTrans" cxnId="{20795510-228D-E24E-8E55-25451966E80C}">
      <dgm:prSet/>
      <dgm:spPr/>
      <dgm:t>
        <a:bodyPr/>
        <a:lstStyle/>
        <a:p>
          <a:endParaRPr lang="en-US"/>
        </a:p>
      </dgm:t>
    </dgm:pt>
    <dgm:pt modelId="{1E39F16F-4985-2547-97F5-028A7496CEAF}" type="sibTrans" cxnId="{20795510-228D-E24E-8E55-25451966E80C}">
      <dgm:prSet/>
      <dgm:spPr/>
      <dgm:t>
        <a:bodyPr/>
        <a:lstStyle/>
        <a:p>
          <a:endParaRPr lang="en-US"/>
        </a:p>
      </dgm:t>
    </dgm:pt>
    <dgm:pt modelId="{B262263F-3FDD-C346-A80B-70C0EDC37789}">
      <dgm:prSet/>
      <dgm:spPr/>
      <dgm:t>
        <a:bodyPr/>
        <a:lstStyle/>
        <a:p>
          <a:pPr rtl="0"/>
          <a:r>
            <a:rPr lang="en-US" b="1" dirty="0" smtClean="0">
              <a:solidFill>
                <a:srgbClr val="1F497D"/>
              </a:solidFill>
            </a:rPr>
            <a:t>No unreasonable discrimination. </a:t>
          </a:r>
          <a:r>
            <a:rPr lang="en-US" dirty="0" smtClean="0">
              <a:solidFill>
                <a:srgbClr val="1F497D"/>
              </a:solidFill>
            </a:rPr>
            <a:t>Fixed broadband providers may not unreasonably discriminate in transmitting lawful network traffic.</a:t>
          </a:r>
          <a:endParaRPr lang="en-US" dirty="0">
            <a:solidFill>
              <a:srgbClr val="1F497D"/>
            </a:solidFill>
          </a:endParaRPr>
        </a:p>
      </dgm:t>
    </dgm:pt>
    <dgm:pt modelId="{842276F9-17B5-C447-98E6-F27B56241ECD}" type="parTrans" cxnId="{7C28532C-AF31-ED44-BB34-F86BF3C459CB}">
      <dgm:prSet/>
      <dgm:spPr/>
      <dgm:t>
        <a:bodyPr/>
        <a:lstStyle/>
        <a:p>
          <a:endParaRPr lang="en-US"/>
        </a:p>
      </dgm:t>
    </dgm:pt>
    <dgm:pt modelId="{26702EE8-3538-C145-881A-1118EBA72825}" type="sibTrans" cxnId="{7C28532C-AF31-ED44-BB34-F86BF3C459CB}">
      <dgm:prSet/>
      <dgm:spPr/>
      <dgm:t>
        <a:bodyPr/>
        <a:lstStyle/>
        <a:p>
          <a:endParaRPr lang="en-US"/>
        </a:p>
      </dgm:t>
    </dgm:pt>
    <dgm:pt modelId="{ACDE6C26-D5BE-1C49-872B-EBE5B9180FC7}" type="pres">
      <dgm:prSet presAssocID="{6B70AB8E-EEA1-724F-9CA2-76A6D9C320E0}" presName="Name0" presStyleCnt="0">
        <dgm:presLayoutVars>
          <dgm:chMax val="7"/>
          <dgm:chPref val="7"/>
          <dgm:dir/>
        </dgm:presLayoutVars>
      </dgm:prSet>
      <dgm:spPr/>
      <dgm:t>
        <a:bodyPr/>
        <a:lstStyle/>
        <a:p>
          <a:endParaRPr lang="en-US"/>
        </a:p>
      </dgm:t>
    </dgm:pt>
    <dgm:pt modelId="{F40BCCE2-51E2-DD47-83C1-ABEB6D1B17D7}" type="pres">
      <dgm:prSet presAssocID="{6B70AB8E-EEA1-724F-9CA2-76A6D9C320E0}" presName="Name1" presStyleCnt="0"/>
      <dgm:spPr/>
    </dgm:pt>
    <dgm:pt modelId="{E9A87F80-D897-494D-BB40-5060791AAAFA}" type="pres">
      <dgm:prSet presAssocID="{6B70AB8E-EEA1-724F-9CA2-76A6D9C320E0}" presName="cycle" presStyleCnt="0"/>
      <dgm:spPr/>
    </dgm:pt>
    <dgm:pt modelId="{AB72D3EC-AFFD-F048-99E3-4F64083C1D63}" type="pres">
      <dgm:prSet presAssocID="{6B70AB8E-EEA1-724F-9CA2-76A6D9C320E0}" presName="srcNode" presStyleLbl="node1" presStyleIdx="0" presStyleCnt="3"/>
      <dgm:spPr/>
    </dgm:pt>
    <dgm:pt modelId="{8BBD1319-A4E3-874D-ABE6-AADA52D28887}" type="pres">
      <dgm:prSet presAssocID="{6B70AB8E-EEA1-724F-9CA2-76A6D9C320E0}" presName="conn" presStyleLbl="parChTrans1D2" presStyleIdx="0" presStyleCnt="1"/>
      <dgm:spPr/>
      <dgm:t>
        <a:bodyPr/>
        <a:lstStyle/>
        <a:p>
          <a:endParaRPr lang="en-US"/>
        </a:p>
      </dgm:t>
    </dgm:pt>
    <dgm:pt modelId="{6F19F057-69AA-5D4D-A78A-2925DFFAD5CA}" type="pres">
      <dgm:prSet presAssocID="{6B70AB8E-EEA1-724F-9CA2-76A6D9C320E0}" presName="extraNode" presStyleLbl="node1" presStyleIdx="0" presStyleCnt="3"/>
      <dgm:spPr/>
    </dgm:pt>
    <dgm:pt modelId="{31820FAB-48B9-6C4B-B880-03060E8D31E4}" type="pres">
      <dgm:prSet presAssocID="{6B70AB8E-EEA1-724F-9CA2-76A6D9C320E0}" presName="dstNode" presStyleLbl="node1" presStyleIdx="0" presStyleCnt="3"/>
      <dgm:spPr/>
    </dgm:pt>
    <dgm:pt modelId="{E03F7FE3-90F6-8C4B-A91E-0DC1660890E4}" type="pres">
      <dgm:prSet presAssocID="{1CE0420C-787A-5F4E-9113-707942001D21}" presName="text_1" presStyleLbl="node1" presStyleIdx="0" presStyleCnt="3" custScaleY="139859">
        <dgm:presLayoutVars>
          <dgm:bulletEnabled val="1"/>
        </dgm:presLayoutVars>
      </dgm:prSet>
      <dgm:spPr/>
      <dgm:t>
        <a:bodyPr/>
        <a:lstStyle/>
        <a:p>
          <a:endParaRPr lang="en-US"/>
        </a:p>
      </dgm:t>
    </dgm:pt>
    <dgm:pt modelId="{0404440F-7E8C-1F4B-BB63-6B37888B21BE}" type="pres">
      <dgm:prSet presAssocID="{1CE0420C-787A-5F4E-9113-707942001D21}" presName="accent_1" presStyleCnt="0"/>
      <dgm:spPr/>
    </dgm:pt>
    <dgm:pt modelId="{69AB5291-8A4F-6B43-95FB-AD91C757C757}" type="pres">
      <dgm:prSet presAssocID="{1CE0420C-787A-5F4E-9113-707942001D21}" presName="accentRepeatNode" presStyleLbl="solidFgAcc1" presStyleIdx="0" presStyleCnt="3"/>
      <dgm:spPr/>
    </dgm:pt>
    <dgm:pt modelId="{81AAB57A-FAB6-2D48-A21E-39134B781B06}" type="pres">
      <dgm:prSet presAssocID="{6B09C41A-2693-274B-983E-932E91D4A684}" presName="text_2" presStyleLbl="node1" presStyleIdx="1" presStyleCnt="3">
        <dgm:presLayoutVars>
          <dgm:bulletEnabled val="1"/>
        </dgm:presLayoutVars>
      </dgm:prSet>
      <dgm:spPr/>
      <dgm:t>
        <a:bodyPr/>
        <a:lstStyle/>
        <a:p>
          <a:endParaRPr lang="en-US"/>
        </a:p>
      </dgm:t>
    </dgm:pt>
    <dgm:pt modelId="{50BDDCEF-EDC2-D343-B3D2-C2E7F2BECB41}" type="pres">
      <dgm:prSet presAssocID="{6B09C41A-2693-274B-983E-932E91D4A684}" presName="accent_2" presStyleCnt="0"/>
      <dgm:spPr/>
    </dgm:pt>
    <dgm:pt modelId="{1A3711A9-989F-7745-A4E5-6BD644824D8F}" type="pres">
      <dgm:prSet presAssocID="{6B09C41A-2693-274B-983E-932E91D4A684}" presName="accentRepeatNode" presStyleLbl="solidFgAcc1" presStyleIdx="1" presStyleCnt="3"/>
      <dgm:spPr/>
    </dgm:pt>
    <dgm:pt modelId="{DA1B5214-B0A9-F346-BC9F-DD5397FF9CA1}" type="pres">
      <dgm:prSet presAssocID="{B262263F-3FDD-C346-A80B-70C0EDC37789}" presName="text_3" presStyleLbl="node1" presStyleIdx="2" presStyleCnt="3">
        <dgm:presLayoutVars>
          <dgm:bulletEnabled val="1"/>
        </dgm:presLayoutVars>
      </dgm:prSet>
      <dgm:spPr/>
      <dgm:t>
        <a:bodyPr/>
        <a:lstStyle/>
        <a:p>
          <a:endParaRPr lang="en-US"/>
        </a:p>
      </dgm:t>
    </dgm:pt>
    <dgm:pt modelId="{64013A86-CF97-1D48-B023-FB5CD1CB44EF}" type="pres">
      <dgm:prSet presAssocID="{B262263F-3FDD-C346-A80B-70C0EDC37789}" presName="accent_3" presStyleCnt="0"/>
      <dgm:spPr/>
    </dgm:pt>
    <dgm:pt modelId="{3DCC2DFC-68F1-514A-B15A-C75C5FBF5DEE}" type="pres">
      <dgm:prSet presAssocID="{B262263F-3FDD-C346-A80B-70C0EDC37789}" presName="accentRepeatNode" presStyleLbl="solidFgAcc1" presStyleIdx="2" presStyleCnt="3"/>
      <dgm:spPr/>
    </dgm:pt>
  </dgm:ptLst>
  <dgm:cxnLst>
    <dgm:cxn modelId="{B30A21D5-21A4-A146-971A-F1259B2B77D3}" type="presOf" srcId="{1CE0420C-787A-5F4E-9113-707942001D21}" destId="{E03F7FE3-90F6-8C4B-A91E-0DC1660890E4}" srcOrd="0" destOrd="0" presId="urn:microsoft.com/office/officeart/2008/layout/VerticalCurvedList"/>
    <dgm:cxn modelId="{C930E6A6-0C5B-C441-ADA0-DA295640DE73}" type="presOf" srcId="{39BEFF8F-4F97-594B-A34F-E5B155611408}" destId="{8BBD1319-A4E3-874D-ABE6-AADA52D28887}" srcOrd="0" destOrd="0" presId="urn:microsoft.com/office/officeart/2008/layout/VerticalCurvedList"/>
    <dgm:cxn modelId="{118C4D8C-E1E3-5A46-A971-B7693934A020}" type="presOf" srcId="{6B09C41A-2693-274B-983E-932E91D4A684}" destId="{81AAB57A-FAB6-2D48-A21E-39134B781B06}" srcOrd="0" destOrd="0" presId="urn:microsoft.com/office/officeart/2008/layout/VerticalCurvedList"/>
    <dgm:cxn modelId="{8E54E95C-4C0B-E943-82DE-EC65F0C5B361}" srcId="{6B70AB8E-EEA1-724F-9CA2-76A6D9C320E0}" destId="{1CE0420C-787A-5F4E-9113-707942001D21}" srcOrd="0" destOrd="0" parTransId="{CBEBB593-6FB2-104F-88AD-A448D2213369}" sibTransId="{39BEFF8F-4F97-594B-A34F-E5B155611408}"/>
    <dgm:cxn modelId="{20795510-228D-E24E-8E55-25451966E80C}" srcId="{6B70AB8E-EEA1-724F-9CA2-76A6D9C320E0}" destId="{6B09C41A-2693-274B-983E-932E91D4A684}" srcOrd="1" destOrd="0" parTransId="{FD33B7CA-D93C-7F44-AF9A-207E2B375DC9}" sibTransId="{1E39F16F-4985-2547-97F5-028A7496CEAF}"/>
    <dgm:cxn modelId="{8CB966E4-3FA8-EC45-8614-8CA824524100}" type="presOf" srcId="{B262263F-3FDD-C346-A80B-70C0EDC37789}" destId="{DA1B5214-B0A9-F346-BC9F-DD5397FF9CA1}" srcOrd="0" destOrd="0" presId="urn:microsoft.com/office/officeart/2008/layout/VerticalCurvedList"/>
    <dgm:cxn modelId="{B6006D1D-0C07-BD41-A707-5C28CB45D55B}" type="presOf" srcId="{6B70AB8E-EEA1-724F-9CA2-76A6D9C320E0}" destId="{ACDE6C26-D5BE-1C49-872B-EBE5B9180FC7}" srcOrd="0" destOrd="0" presId="urn:microsoft.com/office/officeart/2008/layout/VerticalCurvedList"/>
    <dgm:cxn modelId="{7C28532C-AF31-ED44-BB34-F86BF3C459CB}" srcId="{6B70AB8E-EEA1-724F-9CA2-76A6D9C320E0}" destId="{B262263F-3FDD-C346-A80B-70C0EDC37789}" srcOrd="2" destOrd="0" parTransId="{842276F9-17B5-C447-98E6-F27B56241ECD}" sibTransId="{26702EE8-3538-C145-881A-1118EBA72825}"/>
    <dgm:cxn modelId="{9180EC92-45F8-C34D-B7C6-7379477A1907}" type="presParOf" srcId="{ACDE6C26-D5BE-1C49-872B-EBE5B9180FC7}" destId="{F40BCCE2-51E2-DD47-83C1-ABEB6D1B17D7}" srcOrd="0" destOrd="0" presId="urn:microsoft.com/office/officeart/2008/layout/VerticalCurvedList"/>
    <dgm:cxn modelId="{4E77B870-531E-3342-A63F-DBA8BB9FC2D9}" type="presParOf" srcId="{F40BCCE2-51E2-DD47-83C1-ABEB6D1B17D7}" destId="{E9A87F80-D897-494D-BB40-5060791AAAFA}" srcOrd="0" destOrd="0" presId="urn:microsoft.com/office/officeart/2008/layout/VerticalCurvedList"/>
    <dgm:cxn modelId="{185C6840-2B23-1A4D-90ED-007BD5D52928}" type="presParOf" srcId="{E9A87F80-D897-494D-BB40-5060791AAAFA}" destId="{AB72D3EC-AFFD-F048-99E3-4F64083C1D63}" srcOrd="0" destOrd="0" presId="urn:microsoft.com/office/officeart/2008/layout/VerticalCurvedList"/>
    <dgm:cxn modelId="{6771D543-CAEC-F940-89A4-EFE85819661E}" type="presParOf" srcId="{E9A87F80-D897-494D-BB40-5060791AAAFA}" destId="{8BBD1319-A4E3-874D-ABE6-AADA52D28887}" srcOrd="1" destOrd="0" presId="urn:microsoft.com/office/officeart/2008/layout/VerticalCurvedList"/>
    <dgm:cxn modelId="{1758B526-5EF0-324A-A3A6-4F22A842D522}" type="presParOf" srcId="{E9A87F80-D897-494D-BB40-5060791AAAFA}" destId="{6F19F057-69AA-5D4D-A78A-2925DFFAD5CA}" srcOrd="2" destOrd="0" presId="urn:microsoft.com/office/officeart/2008/layout/VerticalCurvedList"/>
    <dgm:cxn modelId="{D9B7351C-DD7C-4E45-A774-ABC6A2C70298}" type="presParOf" srcId="{E9A87F80-D897-494D-BB40-5060791AAAFA}" destId="{31820FAB-48B9-6C4B-B880-03060E8D31E4}" srcOrd="3" destOrd="0" presId="urn:microsoft.com/office/officeart/2008/layout/VerticalCurvedList"/>
    <dgm:cxn modelId="{8A8D55C2-39E2-824A-8879-FF4FC41B3824}" type="presParOf" srcId="{F40BCCE2-51E2-DD47-83C1-ABEB6D1B17D7}" destId="{E03F7FE3-90F6-8C4B-A91E-0DC1660890E4}" srcOrd="1" destOrd="0" presId="urn:microsoft.com/office/officeart/2008/layout/VerticalCurvedList"/>
    <dgm:cxn modelId="{04B5A9FE-B3E3-5C4A-822D-BC40C6253168}" type="presParOf" srcId="{F40BCCE2-51E2-DD47-83C1-ABEB6D1B17D7}" destId="{0404440F-7E8C-1F4B-BB63-6B37888B21BE}" srcOrd="2" destOrd="0" presId="urn:microsoft.com/office/officeart/2008/layout/VerticalCurvedList"/>
    <dgm:cxn modelId="{D68ED576-9630-2B4A-B3DB-115B940D0D8A}" type="presParOf" srcId="{0404440F-7E8C-1F4B-BB63-6B37888B21BE}" destId="{69AB5291-8A4F-6B43-95FB-AD91C757C757}" srcOrd="0" destOrd="0" presId="urn:microsoft.com/office/officeart/2008/layout/VerticalCurvedList"/>
    <dgm:cxn modelId="{C28E70FF-B8F5-B841-9F09-D2233E601F13}" type="presParOf" srcId="{F40BCCE2-51E2-DD47-83C1-ABEB6D1B17D7}" destId="{81AAB57A-FAB6-2D48-A21E-39134B781B06}" srcOrd="3" destOrd="0" presId="urn:microsoft.com/office/officeart/2008/layout/VerticalCurvedList"/>
    <dgm:cxn modelId="{DF29F5C1-BF86-654F-A5FF-F7468000E4C1}" type="presParOf" srcId="{F40BCCE2-51E2-DD47-83C1-ABEB6D1B17D7}" destId="{50BDDCEF-EDC2-D343-B3D2-C2E7F2BECB41}" srcOrd="4" destOrd="0" presId="urn:microsoft.com/office/officeart/2008/layout/VerticalCurvedList"/>
    <dgm:cxn modelId="{69FB1AC1-BC6D-1042-99F2-654B6890A996}" type="presParOf" srcId="{50BDDCEF-EDC2-D343-B3D2-C2E7F2BECB41}" destId="{1A3711A9-989F-7745-A4E5-6BD644824D8F}" srcOrd="0" destOrd="0" presId="urn:microsoft.com/office/officeart/2008/layout/VerticalCurvedList"/>
    <dgm:cxn modelId="{564F0442-6AD1-6243-87B5-07A4F491F1DE}" type="presParOf" srcId="{F40BCCE2-51E2-DD47-83C1-ABEB6D1B17D7}" destId="{DA1B5214-B0A9-F346-BC9F-DD5397FF9CA1}" srcOrd="5" destOrd="0" presId="urn:microsoft.com/office/officeart/2008/layout/VerticalCurvedList"/>
    <dgm:cxn modelId="{AEDDB70A-ABDF-1745-87F6-6FBC80452286}" type="presParOf" srcId="{F40BCCE2-51E2-DD47-83C1-ABEB6D1B17D7}" destId="{64013A86-CF97-1D48-B023-FB5CD1CB44EF}" srcOrd="6" destOrd="0" presId="urn:microsoft.com/office/officeart/2008/layout/VerticalCurvedList"/>
    <dgm:cxn modelId="{72DF86B2-C4DE-1C47-856A-8E6F3171E81B}" type="presParOf" srcId="{64013A86-CF97-1D48-B023-FB5CD1CB44EF}" destId="{3DCC2DFC-68F1-514A-B15A-C75C5FBF5DE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759A0B-8611-A04B-AF0D-8302922E7086}" type="doc">
      <dgm:prSet loTypeId="urn:microsoft.com/office/officeart/2005/8/layout/radial4" loCatId="" qsTypeId="urn:microsoft.com/office/officeart/2005/8/quickstyle/simple5" qsCatId="simple" csTypeId="urn:microsoft.com/office/officeart/2005/8/colors/colorful1" csCatId="colorful" phldr="1"/>
      <dgm:spPr/>
      <dgm:t>
        <a:bodyPr/>
        <a:lstStyle/>
        <a:p>
          <a:endParaRPr lang="en-US"/>
        </a:p>
      </dgm:t>
    </dgm:pt>
    <dgm:pt modelId="{F8C14435-58FD-D945-B105-FFD398586F5B}">
      <dgm:prSet phldrT="[Text]"/>
      <dgm:spPr/>
      <dgm:t>
        <a:bodyPr/>
        <a:lstStyle/>
        <a:p>
          <a:r>
            <a:rPr lang="en-US" dirty="0" smtClean="0"/>
            <a:t>Policy</a:t>
          </a:r>
          <a:endParaRPr lang="en-US" dirty="0"/>
        </a:p>
      </dgm:t>
    </dgm:pt>
    <dgm:pt modelId="{7A896A60-0D7A-F640-A89E-0B77E7CD099A}" type="parTrans" cxnId="{B26E1791-6176-EF4F-A468-C868C5F7D4D2}">
      <dgm:prSet/>
      <dgm:spPr/>
      <dgm:t>
        <a:bodyPr/>
        <a:lstStyle/>
        <a:p>
          <a:endParaRPr lang="en-US"/>
        </a:p>
      </dgm:t>
    </dgm:pt>
    <dgm:pt modelId="{D1CA9475-5746-464A-9D7B-80466F44ED42}" type="sibTrans" cxnId="{B26E1791-6176-EF4F-A468-C868C5F7D4D2}">
      <dgm:prSet/>
      <dgm:spPr/>
      <dgm:t>
        <a:bodyPr/>
        <a:lstStyle/>
        <a:p>
          <a:endParaRPr lang="en-US"/>
        </a:p>
      </dgm:t>
    </dgm:pt>
    <dgm:pt modelId="{59EEB740-3088-0343-B2C0-4E9BFDF6AB5F}">
      <dgm:prSet phldrT="[Text]" custT="1"/>
      <dgm:spPr/>
      <dgm:t>
        <a:bodyPr/>
        <a:lstStyle/>
        <a:p>
          <a:r>
            <a:rPr lang="en-US" sz="2400" dirty="0" smtClean="0"/>
            <a:t>Law</a:t>
          </a:r>
        </a:p>
        <a:p>
          <a:r>
            <a:rPr lang="en-US" sz="1800" dirty="0" smtClean="0"/>
            <a:t>(1934 &amp; 1996 Act)</a:t>
          </a:r>
          <a:endParaRPr lang="en-US" sz="2400" dirty="0"/>
        </a:p>
      </dgm:t>
    </dgm:pt>
    <dgm:pt modelId="{CFD62056-75FC-5847-8802-A9CD99C2317C}" type="parTrans" cxnId="{BF016B7E-57F4-4F43-9220-A53844EF6FC5}">
      <dgm:prSet/>
      <dgm:spPr/>
      <dgm:t>
        <a:bodyPr/>
        <a:lstStyle/>
        <a:p>
          <a:endParaRPr lang="en-US"/>
        </a:p>
      </dgm:t>
    </dgm:pt>
    <dgm:pt modelId="{84A22DC4-8457-1940-BAA6-6C42B25EE8E7}" type="sibTrans" cxnId="{BF016B7E-57F4-4F43-9220-A53844EF6FC5}">
      <dgm:prSet/>
      <dgm:spPr/>
      <dgm:t>
        <a:bodyPr/>
        <a:lstStyle/>
        <a:p>
          <a:endParaRPr lang="en-US"/>
        </a:p>
      </dgm:t>
    </dgm:pt>
    <dgm:pt modelId="{6DFFFB48-4E5F-C240-871A-EB5099AC46C0}">
      <dgm:prSet phldrT="[Text]" custT="1"/>
      <dgm:spPr/>
      <dgm:t>
        <a:bodyPr/>
        <a:lstStyle/>
        <a:p>
          <a:r>
            <a:rPr lang="en-US" sz="1900" dirty="0" smtClean="0"/>
            <a:t>Prior actions </a:t>
          </a:r>
          <a:r>
            <a:rPr lang="en-US" sz="1600" dirty="0" smtClean="0"/>
            <a:t>(e.g., VoIP definition)</a:t>
          </a:r>
          <a:endParaRPr lang="en-US" sz="1600" dirty="0"/>
        </a:p>
      </dgm:t>
    </dgm:pt>
    <dgm:pt modelId="{66B03BF2-FCA6-084D-8A94-6E2191EAFF85}" type="parTrans" cxnId="{8E21A7F6-FE90-AB4A-9A1B-DBA71AF042F1}">
      <dgm:prSet/>
      <dgm:spPr/>
      <dgm:t>
        <a:bodyPr/>
        <a:lstStyle/>
        <a:p>
          <a:endParaRPr lang="en-US"/>
        </a:p>
      </dgm:t>
    </dgm:pt>
    <dgm:pt modelId="{B799F3A3-BE6B-4542-9317-2BEB4FC91F5F}" type="sibTrans" cxnId="{8E21A7F6-FE90-AB4A-9A1B-DBA71AF042F1}">
      <dgm:prSet/>
      <dgm:spPr/>
      <dgm:t>
        <a:bodyPr/>
        <a:lstStyle/>
        <a:p>
          <a:endParaRPr lang="en-US"/>
        </a:p>
      </dgm:t>
    </dgm:pt>
    <dgm:pt modelId="{F7C588C9-50E6-A94D-A8AE-CE8C297214DB}">
      <dgm:prSet phldrT="[Text]" custT="1"/>
      <dgm:spPr/>
      <dgm:t>
        <a:bodyPr/>
        <a:lstStyle/>
        <a:p>
          <a:r>
            <a:rPr lang="en-US" sz="1900" dirty="0" smtClean="0"/>
            <a:t>Court cases </a:t>
          </a:r>
          <a:r>
            <a:rPr lang="en-US" sz="1400" dirty="0" smtClean="0"/>
            <a:t>(Brand X, Comcast, …)</a:t>
          </a:r>
          <a:endParaRPr lang="en-US" sz="1400" dirty="0"/>
        </a:p>
      </dgm:t>
    </dgm:pt>
    <dgm:pt modelId="{DDC5CA61-5851-8549-85DC-4387880927E7}" type="parTrans" cxnId="{E3B5A225-4150-CD4E-BA88-801B1230550A}">
      <dgm:prSet/>
      <dgm:spPr/>
      <dgm:t>
        <a:bodyPr/>
        <a:lstStyle/>
        <a:p>
          <a:endParaRPr lang="en-US"/>
        </a:p>
      </dgm:t>
    </dgm:pt>
    <dgm:pt modelId="{EDA5CFD5-019C-A841-B9B0-18D1BDF239CE}" type="sibTrans" cxnId="{E3B5A225-4150-CD4E-BA88-801B1230550A}">
      <dgm:prSet/>
      <dgm:spPr/>
      <dgm:t>
        <a:bodyPr/>
        <a:lstStyle/>
        <a:p>
          <a:endParaRPr lang="en-US"/>
        </a:p>
      </dgm:t>
    </dgm:pt>
    <dgm:pt modelId="{F4D16243-0A45-FB48-9F29-219E41CD8FE0}">
      <dgm:prSet phldrT="[Text]" custT="1"/>
      <dgm:spPr/>
      <dgm:t>
        <a:bodyPr/>
        <a:lstStyle/>
        <a:p>
          <a:r>
            <a:rPr lang="en-US" sz="1400" dirty="0" smtClean="0"/>
            <a:t>Economic analysis</a:t>
          </a:r>
        </a:p>
        <a:p>
          <a:r>
            <a:rPr lang="en-US" sz="1100" dirty="0" smtClean="0"/>
            <a:t>(competition, investment, consumers)</a:t>
          </a:r>
          <a:endParaRPr lang="en-US" sz="1100" dirty="0"/>
        </a:p>
      </dgm:t>
    </dgm:pt>
    <dgm:pt modelId="{322A692D-E7CD-3B45-B0D6-422B19F65129}" type="parTrans" cxnId="{4F537739-3A31-1544-A47C-17D016EFEC45}">
      <dgm:prSet/>
      <dgm:spPr/>
      <dgm:t>
        <a:bodyPr/>
        <a:lstStyle/>
        <a:p>
          <a:endParaRPr lang="en-US"/>
        </a:p>
      </dgm:t>
    </dgm:pt>
    <dgm:pt modelId="{5DEDC9E0-A19C-D64E-A26D-182FFFE8E1F6}" type="sibTrans" cxnId="{4F537739-3A31-1544-A47C-17D016EFEC45}">
      <dgm:prSet/>
      <dgm:spPr/>
      <dgm:t>
        <a:bodyPr/>
        <a:lstStyle/>
        <a:p>
          <a:endParaRPr lang="en-US"/>
        </a:p>
      </dgm:t>
    </dgm:pt>
    <dgm:pt modelId="{2A22007D-3F2F-894D-B58A-359948FA84D3}">
      <dgm:prSet phldrT="[Text]" custT="1"/>
      <dgm:spPr/>
      <dgm:t>
        <a:bodyPr/>
        <a:lstStyle/>
        <a:p>
          <a:r>
            <a:rPr lang="en-US" sz="1700" dirty="0" smtClean="0"/>
            <a:t>Other impacts </a:t>
          </a:r>
          <a:r>
            <a:rPr lang="en-US" sz="1200" dirty="0" smtClean="0"/>
            <a:t>(social policy objectives, fraud risk, …)</a:t>
          </a:r>
          <a:endParaRPr lang="en-US" sz="1200" dirty="0"/>
        </a:p>
      </dgm:t>
    </dgm:pt>
    <dgm:pt modelId="{5FF533A5-2FF8-3D45-8379-A0267C53B502}" type="parTrans" cxnId="{1DA2EB27-4BA2-C74A-84E1-5458148A39EC}">
      <dgm:prSet/>
      <dgm:spPr/>
      <dgm:t>
        <a:bodyPr/>
        <a:lstStyle/>
        <a:p>
          <a:endParaRPr lang="en-US"/>
        </a:p>
      </dgm:t>
    </dgm:pt>
    <dgm:pt modelId="{9B21A214-0BEA-F848-B188-E5ECCD9ABCAC}" type="sibTrans" cxnId="{1DA2EB27-4BA2-C74A-84E1-5458148A39EC}">
      <dgm:prSet/>
      <dgm:spPr/>
      <dgm:t>
        <a:bodyPr/>
        <a:lstStyle/>
        <a:p>
          <a:endParaRPr lang="en-US"/>
        </a:p>
      </dgm:t>
    </dgm:pt>
    <dgm:pt modelId="{DB6F2F21-BD84-4D4D-B20A-AC70D1A61F8A}" type="pres">
      <dgm:prSet presAssocID="{CE759A0B-8611-A04B-AF0D-8302922E7086}" presName="cycle" presStyleCnt="0">
        <dgm:presLayoutVars>
          <dgm:chMax val="1"/>
          <dgm:dir/>
          <dgm:animLvl val="ctr"/>
          <dgm:resizeHandles val="exact"/>
        </dgm:presLayoutVars>
      </dgm:prSet>
      <dgm:spPr/>
      <dgm:t>
        <a:bodyPr/>
        <a:lstStyle/>
        <a:p>
          <a:endParaRPr lang="en-US"/>
        </a:p>
      </dgm:t>
    </dgm:pt>
    <dgm:pt modelId="{9D91309C-569D-B44E-A61F-FA313A90423A}" type="pres">
      <dgm:prSet presAssocID="{F8C14435-58FD-D945-B105-FFD398586F5B}" presName="centerShape" presStyleLbl="node0" presStyleIdx="0" presStyleCnt="1"/>
      <dgm:spPr/>
      <dgm:t>
        <a:bodyPr/>
        <a:lstStyle/>
        <a:p>
          <a:endParaRPr lang="en-US"/>
        </a:p>
      </dgm:t>
    </dgm:pt>
    <dgm:pt modelId="{02178426-F11C-DB43-BD8F-103F1B93CC79}" type="pres">
      <dgm:prSet presAssocID="{CFD62056-75FC-5847-8802-A9CD99C2317C}" presName="parTrans" presStyleLbl="bgSibTrans2D1" presStyleIdx="0" presStyleCnt="5"/>
      <dgm:spPr/>
      <dgm:t>
        <a:bodyPr/>
        <a:lstStyle/>
        <a:p>
          <a:endParaRPr lang="en-US"/>
        </a:p>
      </dgm:t>
    </dgm:pt>
    <dgm:pt modelId="{39EC70B6-803F-3542-8EDF-D90A2EA9A53A}" type="pres">
      <dgm:prSet presAssocID="{59EEB740-3088-0343-B2C0-4E9BFDF6AB5F}" presName="node" presStyleLbl="node1" presStyleIdx="0" presStyleCnt="5">
        <dgm:presLayoutVars>
          <dgm:bulletEnabled val="1"/>
        </dgm:presLayoutVars>
      </dgm:prSet>
      <dgm:spPr/>
      <dgm:t>
        <a:bodyPr/>
        <a:lstStyle/>
        <a:p>
          <a:endParaRPr lang="en-US"/>
        </a:p>
      </dgm:t>
    </dgm:pt>
    <dgm:pt modelId="{CC26BDB4-305B-1E4E-AD15-A0602FD9FCAD}" type="pres">
      <dgm:prSet presAssocID="{66B03BF2-FCA6-084D-8A94-6E2191EAFF85}" presName="parTrans" presStyleLbl="bgSibTrans2D1" presStyleIdx="1" presStyleCnt="5"/>
      <dgm:spPr/>
      <dgm:t>
        <a:bodyPr/>
        <a:lstStyle/>
        <a:p>
          <a:endParaRPr lang="en-US"/>
        </a:p>
      </dgm:t>
    </dgm:pt>
    <dgm:pt modelId="{D07F84D8-3C9F-D240-B712-21747E8F3A21}" type="pres">
      <dgm:prSet presAssocID="{6DFFFB48-4E5F-C240-871A-EB5099AC46C0}" presName="node" presStyleLbl="node1" presStyleIdx="1" presStyleCnt="5">
        <dgm:presLayoutVars>
          <dgm:bulletEnabled val="1"/>
        </dgm:presLayoutVars>
      </dgm:prSet>
      <dgm:spPr/>
      <dgm:t>
        <a:bodyPr/>
        <a:lstStyle/>
        <a:p>
          <a:endParaRPr lang="en-US"/>
        </a:p>
      </dgm:t>
    </dgm:pt>
    <dgm:pt modelId="{5F0EDD61-C88C-D04B-90AF-E678D215F646}" type="pres">
      <dgm:prSet presAssocID="{DDC5CA61-5851-8549-85DC-4387880927E7}" presName="parTrans" presStyleLbl="bgSibTrans2D1" presStyleIdx="2" presStyleCnt="5"/>
      <dgm:spPr/>
      <dgm:t>
        <a:bodyPr/>
        <a:lstStyle/>
        <a:p>
          <a:endParaRPr lang="en-US"/>
        </a:p>
      </dgm:t>
    </dgm:pt>
    <dgm:pt modelId="{0DBF414D-CB7F-D84A-B572-D65C707203CC}" type="pres">
      <dgm:prSet presAssocID="{F7C588C9-50E6-A94D-A8AE-CE8C297214DB}" presName="node" presStyleLbl="node1" presStyleIdx="2" presStyleCnt="5">
        <dgm:presLayoutVars>
          <dgm:bulletEnabled val="1"/>
        </dgm:presLayoutVars>
      </dgm:prSet>
      <dgm:spPr/>
      <dgm:t>
        <a:bodyPr/>
        <a:lstStyle/>
        <a:p>
          <a:endParaRPr lang="en-US"/>
        </a:p>
      </dgm:t>
    </dgm:pt>
    <dgm:pt modelId="{36292685-C200-AE49-8FF7-58EF9C4B098D}" type="pres">
      <dgm:prSet presAssocID="{322A692D-E7CD-3B45-B0D6-422B19F65129}" presName="parTrans" presStyleLbl="bgSibTrans2D1" presStyleIdx="3" presStyleCnt="5"/>
      <dgm:spPr/>
      <dgm:t>
        <a:bodyPr/>
        <a:lstStyle/>
        <a:p>
          <a:endParaRPr lang="en-US"/>
        </a:p>
      </dgm:t>
    </dgm:pt>
    <dgm:pt modelId="{EE0DF551-F57E-1C4F-985D-62666B9C32DA}" type="pres">
      <dgm:prSet presAssocID="{F4D16243-0A45-FB48-9F29-219E41CD8FE0}" presName="node" presStyleLbl="node1" presStyleIdx="3" presStyleCnt="5">
        <dgm:presLayoutVars>
          <dgm:bulletEnabled val="1"/>
        </dgm:presLayoutVars>
      </dgm:prSet>
      <dgm:spPr/>
      <dgm:t>
        <a:bodyPr/>
        <a:lstStyle/>
        <a:p>
          <a:endParaRPr lang="en-US"/>
        </a:p>
      </dgm:t>
    </dgm:pt>
    <dgm:pt modelId="{1102FB6C-0819-734F-9E85-C6D84943E2BB}" type="pres">
      <dgm:prSet presAssocID="{5FF533A5-2FF8-3D45-8379-A0267C53B502}" presName="parTrans" presStyleLbl="bgSibTrans2D1" presStyleIdx="4" presStyleCnt="5"/>
      <dgm:spPr/>
      <dgm:t>
        <a:bodyPr/>
        <a:lstStyle/>
        <a:p>
          <a:endParaRPr lang="en-US"/>
        </a:p>
      </dgm:t>
    </dgm:pt>
    <dgm:pt modelId="{988885FE-8950-6A48-8594-BD2C26E2CDE2}" type="pres">
      <dgm:prSet presAssocID="{2A22007D-3F2F-894D-B58A-359948FA84D3}" presName="node" presStyleLbl="node1" presStyleIdx="4" presStyleCnt="5">
        <dgm:presLayoutVars>
          <dgm:bulletEnabled val="1"/>
        </dgm:presLayoutVars>
      </dgm:prSet>
      <dgm:spPr/>
      <dgm:t>
        <a:bodyPr/>
        <a:lstStyle/>
        <a:p>
          <a:endParaRPr lang="en-US"/>
        </a:p>
      </dgm:t>
    </dgm:pt>
  </dgm:ptLst>
  <dgm:cxnLst>
    <dgm:cxn modelId="{F444C1B1-1ABE-3440-960C-2DBBDF04A782}" type="presOf" srcId="{F4D16243-0A45-FB48-9F29-219E41CD8FE0}" destId="{EE0DF551-F57E-1C4F-985D-62666B9C32DA}" srcOrd="0" destOrd="0" presId="urn:microsoft.com/office/officeart/2005/8/layout/radial4"/>
    <dgm:cxn modelId="{B681947D-7240-954F-9040-506E4742AE33}" type="presOf" srcId="{5FF533A5-2FF8-3D45-8379-A0267C53B502}" destId="{1102FB6C-0819-734F-9E85-C6D84943E2BB}" srcOrd="0" destOrd="0" presId="urn:microsoft.com/office/officeart/2005/8/layout/radial4"/>
    <dgm:cxn modelId="{CA2A2FDB-0E59-E94B-B698-7371BC243671}" type="presOf" srcId="{59EEB740-3088-0343-B2C0-4E9BFDF6AB5F}" destId="{39EC70B6-803F-3542-8EDF-D90A2EA9A53A}" srcOrd="0" destOrd="0" presId="urn:microsoft.com/office/officeart/2005/8/layout/radial4"/>
    <dgm:cxn modelId="{B26E1791-6176-EF4F-A468-C868C5F7D4D2}" srcId="{CE759A0B-8611-A04B-AF0D-8302922E7086}" destId="{F8C14435-58FD-D945-B105-FFD398586F5B}" srcOrd="0" destOrd="0" parTransId="{7A896A60-0D7A-F640-A89E-0B77E7CD099A}" sibTransId="{D1CA9475-5746-464A-9D7B-80466F44ED42}"/>
    <dgm:cxn modelId="{E88A8C62-A568-6942-8D97-FB3E07B5C94C}" type="presOf" srcId="{322A692D-E7CD-3B45-B0D6-422B19F65129}" destId="{36292685-C200-AE49-8FF7-58EF9C4B098D}" srcOrd="0" destOrd="0" presId="urn:microsoft.com/office/officeart/2005/8/layout/radial4"/>
    <dgm:cxn modelId="{02D33620-EF46-204E-B523-BF60127E032C}" type="presOf" srcId="{F8C14435-58FD-D945-B105-FFD398586F5B}" destId="{9D91309C-569D-B44E-A61F-FA313A90423A}" srcOrd="0" destOrd="0" presId="urn:microsoft.com/office/officeart/2005/8/layout/radial4"/>
    <dgm:cxn modelId="{BF016B7E-57F4-4F43-9220-A53844EF6FC5}" srcId="{F8C14435-58FD-D945-B105-FFD398586F5B}" destId="{59EEB740-3088-0343-B2C0-4E9BFDF6AB5F}" srcOrd="0" destOrd="0" parTransId="{CFD62056-75FC-5847-8802-A9CD99C2317C}" sibTransId="{84A22DC4-8457-1940-BAA6-6C42B25EE8E7}"/>
    <dgm:cxn modelId="{8E21A7F6-FE90-AB4A-9A1B-DBA71AF042F1}" srcId="{F8C14435-58FD-D945-B105-FFD398586F5B}" destId="{6DFFFB48-4E5F-C240-871A-EB5099AC46C0}" srcOrd="1" destOrd="0" parTransId="{66B03BF2-FCA6-084D-8A94-6E2191EAFF85}" sibTransId="{B799F3A3-BE6B-4542-9317-2BEB4FC91F5F}"/>
    <dgm:cxn modelId="{562F8CA1-C14D-B04B-8DD5-3215CF274A0E}" type="presOf" srcId="{F7C588C9-50E6-A94D-A8AE-CE8C297214DB}" destId="{0DBF414D-CB7F-D84A-B572-D65C707203CC}" srcOrd="0" destOrd="0" presId="urn:microsoft.com/office/officeart/2005/8/layout/radial4"/>
    <dgm:cxn modelId="{1DA2EB27-4BA2-C74A-84E1-5458148A39EC}" srcId="{F8C14435-58FD-D945-B105-FFD398586F5B}" destId="{2A22007D-3F2F-894D-B58A-359948FA84D3}" srcOrd="4" destOrd="0" parTransId="{5FF533A5-2FF8-3D45-8379-A0267C53B502}" sibTransId="{9B21A214-0BEA-F848-B188-E5ECCD9ABCAC}"/>
    <dgm:cxn modelId="{AAB31776-98A6-734F-A309-73CC03539B1C}" type="presOf" srcId="{6DFFFB48-4E5F-C240-871A-EB5099AC46C0}" destId="{D07F84D8-3C9F-D240-B712-21747E8F3A21}" srcOrd="0" destOrd="0" presId="urn:microsoft.com/office/officeart/2005/8/layout/radial4"/>
    <dgm:cxn modelId="{42B764C6-67CF-D942-8443-73F9D59FE496}" type="presOf" srcId="{CE759A0B-8611-A04B-AF0D-8302922E7086}" destId="{DB6F2F21-BD84-4D4D-B20A-AC70D1A61F8A}" srcOrd="0" destOrd="0" presId="urn:microsoft.com/office/officeart/2005/8/layout/radial4"/>
    <dgm:cxn modelId="{D6DBF69D-9417-2B45-BAEA-25AE1A5AB2CA}" type="presOf" srcId="{DDC5CA61-5851-8549-85DC-4387880927E7}" destId="{5F0EDD61-C88C-D04B-90AF-E678D215F646}" srcOrd="0" destOrd="0" presId="urn:microsoft.com/office/officeart/2005/8/layout/radial4"/>
    <dgm:cxn modelId="{C5E73A1B-62F7-8246-9C22-FA8FA68F343C}" type="presOf" srcId="{66B03BF2-FCA6-084D-8A94-6E2191EAFF85}" destId="{CC26BDB4-305B-1E4E-AD15-A0602FD9FCAD}" srcOrd="0" destOrd="0" presId="urn:microsoft.com/office/officeart/2005/8/layout/radial4"/>
    <dgm:cxn modelId="{458982FF-4B5F-0D41-9280-C5C4B1AE88B1}" type="presOf" srcId="{2A22007D-3F2F-894D-B58A-359948FA84D3}" destId="{988885FE-8950-6A48-8594-BD2C26E2CDE2}" srcOrd="0" destOrd="0" presId="urn:microsoft.com/office/officeart/2005/8/layout/radial4"/>
    <dgm:cxn modelId="{4F537739-3A31-1544-A47C-17D016EFEC45}" srcId="{F8C14435-58FD-D945-B105-FFD398586F5B}" destId="{F4D16243-0A45-FB48-9F29-219E41CD8FE0}" srcOrd="3" destOrd="0" parTransId="{322A692D-E7CD-3B45-B0D6-422B19F65129}" sibTransId="{5DEDC9E0-A19C-D64E-A26D-182FFFE8E1F6}"/>
    <dgm:cxn modelId="{E3B5A225-4150-CD4E-BA88-801B1230550A}" srcId="{F8C14435-58FD-D945-B105-FFD398586F5B}" destId="{F7C588C9-50E6-A94D-A8AE-CE8C297214DB}" srcOrd="2" destOrd="0" parTransId="{DDC5CA61-5851-8549-85DC-4387880927E7}" sibTransId="{EDA5CFD5-019C-A841-B9B0-18D1BDF239CE}"/>
    <dgm:cxn modelId="{A8BBD0EC-5D43-0745-93B6-5879467C2F58}" type="presOf" srcId="{CFD62056-75FC-5847-8802-A9CD99C2317C}" destId="{02178426-F11C-DB43-BD8F-103F1B93CC79}" srcOrd="0" destOrd="0" presId="urn:microsoft.com/office/officeart/2005/8/layout/radial4"/>
    <dgm:cxn modelId="{149EA95C-7677-4249-84EF-F4BD7E6140D1}" type="presParOf" srcId="{DB6F2F21-BD84-4D4D-B20A-AC70D1A61F8A}" destId="{9D91309C-569D-B44E-A61F-FA313A90423A}" srcOrd="0" destOrd="0" presId="urn:microsoft.com/office/officeart/2005/8/layout/radial4"/>
    <dgm:cxn modelId="{83836740-CC7E-E84E-893C-3F2222B22983}" type="presParOf" srcId="{DB6F2F21-BD84-4D4D-B20A-AC70D1A61F8A}" destId="{02178426-F11C-DB43-BD8F-103F1B93CC79}" srcOrd="1" destOrd="0" presId="urn:microsoft.com/office/officeart/2005/8/layout/radial4"/>
    <dgm:cxn modelId="{99893B46-628F-4143-8956-8491623B5F8A}" type="presParOf" srcId="{DB6F2F21-BD84-4D4D-B20A-AC70D1A61F8A}" destId="{39EC70B6-803F-3542-8EDF-D90A2EA9A53A}" srcOrd="2" destOrd="0" presId="urn:microsoft.com/office/officeart/2005/8/layout/radial4"/>
    <dgm:cxn modelId="{41C9297F-B5C3-1C48-BA94-289AF497160A}" type="presParOf" srcId="{DB6F2F21-BD84-4D4D-B20A-AC70D1A61F8A}" destId="{CC26BDB4-305B-1E4E-AD15-A0602FD9FCAD}" srcOrd="3" destOrd="0" presId="urn:microsoft.com/office/officeart/2005/8/layout/radial4"/>
    <dgm:cxn modelId="{0896CAA7-8C38-2D4C-B2A9-A8328CE7DDF1}" type="presParOf" srcId="{DB6F2F21-BD84-4D4D-B20A-AC70D1A61F8A}" destId="{D07F84D8-3C9F-D240-B712-21747E8F3A21}" srcOrd="4" destOrd="0" presId="urn:microsoft.com/office/officeart/2005/8/layout/radial4"/>
    <dgm:cxn modelId="{07916756-F63A-1848-B508-1202FE8B64B1}" type="presParOf" srcId="{DB6F2F21-BD84-4D4D-B20A-AC70D1A61F8A}" destId="{5F0EDD61-C88C-D04B-90AF-E678D215F646}" srcOrd="5" destOrd="0" presId="urn:microsoft.com/office/officeart/2005/8/layout/radial4"/>
    <dgm:cxn modelId="{EB917EB5-2690-4C47-813E-299470E54F52}" type="presParOf" srcId="{DB6F2F21-BD84-4D4D-B20A-AC70D1A61F8A}" destId="{0DBF414D-CB7F-D84A-B572-D65C707203CC}" srcOrd="6" destOrd="0" presId="urn:microsoft.com/office/officeart/2005/8/layout/radial4"/>
    <dgm:cxn modelId="{34E8D54E-6620-9340-BCFB-7FB4E1C087FD}" type="presParOf" srcId="{DB6F2F21-BD84-4D4D-B20A-AC70D1A61F8A}" destId="{36292685-C200-AE49-8FF7-58EF9C4B098D}" srcOrd="7" destOrd="0" presId="urn:microsoft.com/office/officeart/2005/8/layout/radial4"/>
    <dgm:cxn modelId="{B6CDD8DD-C7B3-8146-BBAB-8DFB3FEC49F9}" type="presParOf" srcId="{DB6F2F21-BD84-4D4D-B20A-AC70D1A61F8A}" destId="{EE0DF551-F57E-1C4F-985D-62666B9C32DA}" srcOrd="8" destOrd="0" presId="urn:microsoft.com/office/officeart/2005/8/layout/radial4"/>
    <dgm:cxn modelId="{B314D2B2-8715-B84D-B5E4-B65ABD13C791}" type="presParOf" srcId="{DB6F2F21-BD84-4D4D-B20A-AC70D1A61F8A}" destId="{1102FB6C-0819-734F-9E85-C6D84943E2BB}" srcOrd="9" destOrd="0" presId="urn:microsoft.com/office/officeart/2005/8/layout/radial4"/>
    <dgm:cxn modelId="{9390CBA3-5EF4-B541-B96F-AB6894FF9614}" type="presParOf" srcId="{DB6F2F21-BD84-4D4D-B20A-AC70D1A61F8A}" destId="{988885FE-8950-6A48-8594-BD2C26E2CDE2}"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351DC5-7849-5B46-9327-A2E5DE47066F}" type="doc">
      <dgm:prSet loTypeId="urn:microsoft.com/office/officeart/2005/8/layout/vProcess5" loCatId="" qsTypeId="urn:microsoft.com/office/officeart/2005/8/quickstyle/simple4" qsCatId="simple" csTypeId="urn:microsoft.com/office/officeart/2005/8/colors/colorful1" csCatId="colorful" phldr="1"/>
      <dgm:spPr/>
      <dgm:t>
        <a:bodyPr/>
        <a:lstStyle/>
        <a:p>
          <a:endParaRPr lang="en-US"/>
        </a:p>
      </dgm:t>
    </dgm:pt>
    <dgm:pt modelId="{1F926AA4-B56A-8E4B-B0DF-B228E353F104}">
      <dgm:prSet phldrT="[Text]"/>
      <dgm:spPr/>
      <dgm:t>
        <a:bodyPr/>
        <a:lstStyle/>
        <a:p>
          <a:r>
            <a:rPr lang="en-US" smtClean="0"/>
            <a:t>NOI</a:t>
          </a:r>
          <a:endParaRPr lang="en-US" dirty="0"/>
        </a:p>
      </dgm:t>
    </dgm:pt>
    <dgm:pt modelId="{9AF24D43-B314-4948-89D6-DD2B0D54DB58}" type="parTrans" cxnId="{1D199152-3332-7D40-AB76-606F50FE24CB}">
      <dgm:prSet/>
      <dgm:spPr/>
      <dgm:t>
        <a:bodyPr/>
        <a:lstStyle/>
        <a:p>
          <a:endParaRPr lang="en-US">
            <a:solidFill>
              <a:schemeClr val="tx2"/>
            </a:solidFill>
          </a:endParaRPr>
        </a:p>
      </dgm:t>
    </dgm:pt>
    <dgm:pt modelId="{5A4BA484-7127-A847-8CBA-F6750CBF8188}" type="sibTrans" cxnId="{1D199152-3332-7D40-AB76-606F50FE24CB}">
      <dgm:prSet/>
      <dgm:spPr/>
      <dgm:t>
        <a:bodyPr/>
        <a:lstStyle/>
        <a:p>
          <a:endParaRPr lang="en-US">
            <a:solidFill>
              <a:schemeClr val="tx2"/>
            </a:solidFill>
          </a:endParaRPr>
        </a:p>
      </dgm:t>
    </dgm:pt>
    <dgm:pt modelId="{4AFDB979-EAAF-E94D-A5F0-0FA33D08A72F}">
      <dgm:prSet phldrT="[Text]"/>
      <dgm:spPr/>
      <dgm:t>
        <a:bodyPr/>
        <a:lstStyle/>
        <a:p>
          <a:r>
            <a:rPr lang="en-US" smtClean="0"/>
            <a:t>NPRM</a:t>
          </a:r>
          <a:endParaRPr lang="en-US" dirty="0"/>
        </a:p>
      </dgm:t>
    </dgm:pt>
    <dgm:pt modelId="{02A31194-4A33-B045-A398-7A4AE4FA2777}" type="parTrans" cxnId="{0CB61123-0283-C44D-888D-0F0813A1C221}">
      <dgm:prSet/>
      <dgm:spPr/>
      <dgm:t>
        <a:bodyPr/>
        <a:lstStyle/>
        <a:p>
          <a:endParaRPr lang="en-US">
            <a:solidFill>
              <a:schemeClr val="tx2"/>
            </a:solidFill>
          </a:endParaRPr>
        </a:p>
      </dgm:t>
    </dgm:pt>
    <dgm:pt modelId="{5F61EA53-7B68-D34D-9D4A-6965478EC88A}" type="sibTrans" cxnId="{0CB61123-0283-C44D-888D-0F0813A1C221}">
      <dgm:prSet/>
      <dgm:spPr/>
      <dgm:t>
        <a:bodyPr/>
        <a:lstStyle/>
        <a:p>
          <a:endParaRPr lang="en-US">
            <a:solidFill>
              <a:schemeClr val="tx2"/>
            </a:solidFill>
          </a:endParaRPr>
        </a:p>
      </dgm:t>
    </dgm:pt>
    <dgm:pt modelId="{D247A9BC-1436-584C-9643-D6F80DF2FADE}">
      <dgm:prSet phldrT="[Text]"/>
      <dgm:spPr/>
      <dgm:t>
        <a:bodyPr/>
        <a:lstStyle/>
        <a:p>
          <a:r>
            <a:rPr lang="en-US" smtClean="0"/>
            <a:t>R&amp;O</a:t>
          </a:r>
          <a:endParaRPr lang="en-US" dirty="0"/>
        </a:p>
      </dgm:t>
    </dgm:pt>
    <dgm:pt modelId="{1D054C1C-6036-9C45-A2DA-7C1964D597C9}" type="parTrans" cxnId="{E2C59DFD-6538-724F-8499-868E2933EA3F}">
      <dgm:prSet/>
      <dgm:spPr/>
      <dgm:t>
        <a:bodyPr/>
        <a:lstStyle/>
        <a:p>
          <a:endParaRPr lang="en-US">
            <a:solidFill>
              <a:schemeClr val="tx2"/>
            </a:solidFill>
          </a:endParaRPr>
        </a:p>
      </dgm:t>
    </dgm:pt>
    <dgm:pt modelId="{6ADAF57A-0908-3244-A408-E337C2AF73DC}" type="sibTrans" cxnId="{E2C59DFD-6538-724F-8499-868E2933EA3F}">
      <dgm:prSet/>
      <dgm:spPr/>
      <dgm:t>
        <a:bodyPr/>
        <a:lstStyle/>
        <a:p>
          <a:endParaRPr lang="en-US">
            <a:solidFill>
              <a:schemeClr val="tx2"/>
            </a:solidFill>
          </a:endParaRPr>
        </a:p>
      </dgm:t>
    </dgm:pt>
    <dgm:pt modelId="{B48080C9-172B-9C44-96DB-59A874337DA2}">
      <dgm:prSet phldrT="[Text]"/>
      <dgm:spPr/>
      <dgm:t>
        <a:bodyPr/>
        <a:lstStyle/>
        <a:p>
          <a:r>
            <a:rPr lang="en-US" dirty="0" smtClean="0"/>
            <a:t>Notice of Inquiry</a:t>
          </a:r>
          <a:endParaRPr lang="en-US" dirty="0"/>
        </a:p>
      </dgm:t>
    </dgm:pt>
    <dgm:pt modelId="{A12961C0-AF8F-2B43-B95E-09ABBB6405A3}" type="parTrans" cxnId="{2168BF44-9B8E-0A4A-8771-CC8C5B5A70E3}">
      <dgm:prSet/>
      <dgm:spPr/>
      <dgm:t>
        <a:bodyPr/>
        <a:lstStyle/>
        <a:p>
          <a:endParaRPr lang="en-US">
            <a:solidFill>
              <a:schemeClr val="tx2"/>
            </a:solidFill>
          </a:endParaRPr>
        </a:p>
      </dgm:t>
    </dgm:pt>
    <dgm:pt modelId="{72D6E42F-C608-9848-BE7F-6785E9667DD3}" type="sibTrans" cxnId="{2168BF44-9B8E-0A4A-8771-CC8C5B5A70E3}">
      <dgm:prSet/>
      <dgm:spPr/>
      <dgm:t>
        <a:bodyPr/>
        <a:lstStyle/>
        <a:p>
          <a:endParaRPr lang="en-US">
            <a:solidFill>
              <a:schemeClr val="tx2"/>
            </a:solidFill>
          </a:endParaRPr>
        </a:p>
      </dgm:t>
    </dgm:pt>
    <dgm:pt modelId="{8A0BF537-CA02-DF44-B814-B6AC38AEB392}">
      <dgm:prSet phldrT="[Text]"/>
      <dgm:spPr/>
      <dgm:t>
        <a:bodyPr/>
        <a:lstStyle/>
        <a:p>
          <a:r>
            <a:rPr lang="en-US" smtClean="0"/>
            <a:t>Notice of Proposed Rule Making</a:t>
          </a:r>
          <a:endParaRPr lang="en-US" dirty="0"/>
        </a:p>
      </dgm:t>
    </dgm:pt>
    <dgm:pt modelId="{1BC50688-0C4B-D74A-9CD5-66C51B2A6F11}" type="parTrans" cxnId="{CFAB9D36-4BE1-BB45-B527-7594D8E7C63D}">
      <dgm:prSet/>
      <dgm:spPr/>
      <dgm:t>
        <a:bodyPr/>
        <a:lstStyle/>
        <a:p>
          <a:endParaRPr lang="en-US">
            <a:solidFill>
              <a:schemeClr val="tx2"/>
            </a:solidFill>
          </a:endParaRPr>
        </a:p>
      </dgm:t>
    </dgm:pt>
    <dgm:pt modelId="{E4A6D02F-F25E-2A4B-AB2A-37DDF252EC21}" type="sibTrans" cxnId="{CFAB9D36-4BE1-BB45-B527-7594D8E7C63D}">
      <dgm:prSet/>
      <dgm:spPr/>
      <dgm:t>
        <a:bodyPr/>
        <a:lstStyle/>
        <a:p>
          <a:endParaRPr lang="en-US">
            <a:solidFill>
              <a:schemeClr val="tx2"/>
            </a:solidFill>
          </a:endParaRPr>
        </a:p>
      </dgm:t>
    </dgm:pt>
    <dgm:pt modelId="{72DC1839-3B47-1C42-9420-9B9F2B6B8A4E}">
      <dgm:prSet phldrT="[Text]"/>
      <dgm:spPr/>
      <dgm:t>
        <a:bodyPr/>
        <a:lstStyle/>
        <a:p>
          <a:r>
            <a:rPr lang="en-US" smtClean="0"/>
            <a:t>Report &amp; Order</a:t>
          </a:r>
          <a:endParaRPr lang="en-US" dirty="0"/>
        </a:p>
      </dgm:t>
    </dgm:pt>
    <dgm:pt modelId="{C83CED5C-8D15-AB46-AA54-44EBDDD9C47E}" type="parTrans" cxnId="{3682558F-EACF-D84C-A9CF-BEFF9A42B867}">
      <dgm:prSet/>
      <dgm:spPr/>
      <dgm:t>
        <a:bodyPr/>
        <a:lstStyle/>
        <a:p>
          <a:endParaRPr lang="en-US">
            <a:solidFill>
              <a:schemeClr val="tx2"/>
            </a:solidFill>
          </a:endParaRPr>
        </a:p>
      </dgm:t>
    </dgm:pt>
    <dgm:pt modelId="{6FB0278E-3358-A245-97BC-95167A8CC32D}" type="sibTrans" cxnId="{3682558F-EACF-D84C-A9CF-BEFF9A42B867}">
      <dgm:prSet/>
      <dgm:spPr/>
      <dgm:t>
        <a:bodyPr/>
        <a:lstStyle/>
        <a:p>
          <a:endParaRPr lang="en-US">
            <a:solidFill>
              <a:schemeClr val="tx2"/>
            </a:solidFill>
          </a:endParaRPr>
        </a:p>
      </dgm:t>
    </dgm:pt>
    <dgm:pt modelId="{2BE4B54A-1E36-514D-8125-62EBA77E7AC9}">
      <dgm:prSet phldrT="[Text]"/>
      <dgm:spPr/>
      <dgm:t>
        <a:bodyPr/>
        <a:lstStyle/>
        <a:p>
          <a:r>
            <a:rPr lang="en-US" smtClean="0"/>
            <a:t>Petition for reconsideration</a:t>
          </a:r>
          <a:endParaRPr lang="en-US" dirty="0" smtClean="0"/>
        </a:p>
      </dgm:t>
    </dgm:pt>
    <dgm:pt modelId="{92CF212B-DE65-C040-94FE-9F6D9921D7D2}" type="parTrans" cxnId="{657B7809-3C1E-6C48-9955-95BA882116C3}">
      <dgm:prSet/>
      <dgm:spPr/>
      <dgm:t>
        <a:bodyPr/>
        <a:lstStyle/>
        <a:p>
          <a:endParaRPr lang="en-US"/>
        </a:p>
      </dgm:t>
    </dgm:pt>
    <dgm:pt modelId="{A9C50394-E22B-0D49-9AA3-E4E9E557ADE3}" type="sibTrans" cxnId="{657B7809-3C1E-6C48-9955-95BA882116C3}">
      <dgm:prSet/>
      <dgm:spPr/>
      <dgm:t>
        <a:bodyPr/>
        <a:lstStyle/>
        <a:p>
          <a:endParaRPr lang="en-US"/>
        </a:p>
      </dgm:t>
    </dgm:pt>
    <dgm:pt modelId="{65413676-400C-9240-9B6B-DF7609AC1B44}">
      <dgm:prSet phldrT="[Text]"/>
      <dgm:spPr/>
      <dgm:t>
        <a:bodyPr/>
        <a:lstStyle/>
        <a:p>
          <a:r>
            <a:rPr lang="en-US" smtClean="0"/>
            <a:t>Federal court review</a:t>
          </a:r>
          <a:endParaRPr lang="en-US" dirty="0" smtClean="0"/>
        </a:p>
      </dgm:t>
    </dgm:pt>
    <dgm:pt modelId="{E5F75A31-9447-3243-9F12-154A67A825C9}" type="parTrans" cxnId="{24E86F10-8486-DC49-9C7A-9BAB524BAAEE}">
      <dgm:prSet/>
      <dgm:spPr/>
      <dgm:t>
        <a:bodyPr/>
        <a:lstStyle/>
        <a:p>
          <a:endParaRPr lang="en-US"/>
        </a:p>
      </dgm:t>
    </dgm:pt>
    <dgm:pt modelId="{5351DD80-04CB-8D48-A44D-01EE12F906F9}" type="sibTrans" cxnId="{24E86F10-8486-DC49-9C7A-9BAB524BAAEE}">
      <dgm:prSet/>
      <dgm:spPr/>
      <dgm:t>
        <a:bodyPr/>
        <a:lstStyle/>
        <a:p>
          <a:endParaRPr lang="en-US"/>
        </a:p>
      </dgm:t>
    </dgm:pt>
    <dgm:pt modelId="{7239D670-B96B-864C-A722-AB622D412130}" type="pres">
      <dgm:prSet presAssocID="{D0351DC5-7849-5B46-9327-A2E5DE47066F}" presName="outerComposite" presStyleCnt="0">
        <dgm:presLayoutVars>
          <dgm:chMax val="5"/>
          <dgm:dir/>
          <dgm:resizeHandles val="exact"/>
        </dgm:presLayoutVars>
      </dgm:prSet>
      <dgm:spPr/>
      <dgm:t>
        <a:bodyPr/>
        <a:lstStyle/>
        <a:p>
          <a:endParaRPr lang="en-US"/>
        </a:p>
      </dgm:t>
    </dgm:pt>
    <dgm:pt modelId="{BD7BDA36-ED05-7A45-97EE-69BFFFF6ED61}" type="pres">
      <dgm:prSet presAssocID="{D0351DC5-7849-5B46-9327-A2E5DE47066F}" presName="dummyMaxCanvas" presStyleCnt="0">
        <dgm:presLayoutVars/>
      </dgm:prSet>
      <dgm:spPr/>
      <dgm:t>
        <a:bodyPr/>
        <a:lstStyle/>
        <a:p>
          <a:endParaRPr lang="en-US"/>
        </a:p>
      </dgm:t>
    </dgm:pt>
    <dgm:pt modelId="{6259C1CE-BE5E-2545-A7B0-65F7E68761A8}" type="pres">
      <dgm:prSet presAssocID="{D0351DC5-7849-5B46-9327-A2E5DE47066F}" presName="FiveNodes_1" presStyleLbl="node1" presStyleIdx="0" presStyleCnt="5">
        <dgm:presLayoutVars>
          <dgm:bulletEnabled val="1"/>
        </dgm:presLayoutVars>
      </dgm:prSet>
      <dgm:spPr/>
      <dgm:t>
        <a:bodyPr/>
        <a:lstStyle/>
        <a:p>
          <a:endParaRPr lang="en-US"/>
        </a:p>
      </dgm:t>
    </dgm:pt>
    <dgm:pt modelId="{D0A1AF8F-9120-0C4E-BEB3-3630E6DCB8ED}" type="pres">
      <dgm:prSet presAssocID="{D0351DC5-7849-5B46-9327-A2E5DE47066F}" presName="FiveNodes_2" presStyleLbl="node1" presStyleIdx="1" presStyleCnt="5">
        <dgm:presLayoutVars>
          <dgm:bulletEnabled val="1"/>
        </dgm:presLayoutVars>
      </dgm:prSet>
      <dgm:spPr/>
      <dgm:t>
        <a:bodyPr/>
        <a:lstStyle/>
        <a:p>
          <a:endParaRPr lang="en-US"/>
        </a:p>
      </dgm:t>
    </dgm:pt>
    <dgm:pt modelId="{5C28935B-E73B-1245-8753-65AAF842B7F6}" type="pres">
      <dgm:prSet presAssocID="{D0351DC5-7849-5B46-9327-A2E5DE47066F}" presName="FiveNodes_3" presStyleLbl="node1" presStyleIdx="2" presStyleCnt="5">
        <dgm:presLayoutVars>
          <dgm:bulletEnabled val="1"/>
        </dgm:presLayoutVars>
      </dgm:prSet>
      <dgm:spPr/>
      <dgm:t>
        <a:bodyPr/>
        <a:lstStyle/>
        <a:p>
          <a:endParaRPr lang="en-US"/>
        </a:p>
      </dgm:t>
    </dgm:pt>
    <dgm:pt modelId="{85643EF1-2212-BB45-8831-DBA019CA21CD}" type="pres">
      <dgm:prSet presAssocID="{D0351DC5-7849-5B46-9327-A2E5DE47066F}" presName="FiveNodes_4" presStyleLbl="node1" presStyleIdx="3" presStyleCnt="5">
        <dgm:presLayoutVars>
          <dgm:bulletEnabled val="1"/>
        </dgm:presLayoutVars>
      </dgm:prSet>
      <dgm:spPr/>
      <dgm:t>
        <a:bodyPr/>
        <a:lstStyle/>
        <a:p>
          <a:endParaRPr lang="en-US"/>
        </a:p>
      </dgm:t>
    </dgm:pt>
    <dgm:pt modelId="{7F34BEE4-7059-4042-B0D5-3AB49135E1B8}" type="pres">
      <dgm:prSet presAssocID="{D0351DC5-7849-5B46-9327-A2E5DE47066F}" presName="FiveNodes_5" presStyleLbl="node1" presStyleIdx="4" presStyleCnt="5">
        <dgm:presLayoutVars>
          <dgm:bulletEnabled val="1"/>
        </dgm:presLayoutVars>
      </dgm:prSet>
      <dgm:spPr/>
      <dgm:t>
        <a:bodyPr/>
        <a:lstStyle/>
        <a:p>
          <a:endParaRPr lang="en-US"/>
        </a:p>
      </dgm:t>
    </dgm:pt>
    <dgm:pt modelId="{DB981D69-CFE9-7043-AD92-795DC2E61F41}" type="pres">
      <dgm:prSet presAssocID="{D0351DC5-7849-5B46-9327-A2E5DE47066F}" presName="FiveConn_1-2" presStyleLbl="fgAccFollowNode1" presStyleIdx="0" presStyleCnt="4">
        <dgm:presLayoutVars>
          <dgm:bulletEnabled val="1"/>
        </dgm:presLayoutVars>
      </dgm:prSet>
      <dgm:spPr/>
      <dgm:t>
        <a:bodyPr/>
        <a:lstStyle/>
        <a:p>
          <a:endParaRPr lang="en-US"/>
        </a:p>
      </dgm:t>
    </dgm:pt>
    <dgm:pt modelId="{04B3E6DC-29ED-994F-BFC6-3982B9B2E573}" type="pres">
      <dgm:prSet presAssocID="{D0351DC5-7849-5B46-9327-A2E5DE47066F}" presName="FiveConn_2-3" presStyleLbl="fgAccFollowNode1" presStyleIdx="1" presStyleCnt="4">
        <dgm:presLayoutVars>
          <dgm:bulletEnabled val="1"/>
        </dgm:presLayoutVars>
      </dgm:prSet>
      <dgm:spPr/>
      <dgm:t>
        <a:bodyPr/>
        <a:lstStyle/>
        <a:p>
          <a:endParaRPr lang="en-US"/>
        </a:p>
      </dgm:t>
    </dgm:pt>
    <dgm:pt modelId="{26DB3457-CD95-CC49-B299-8987D52C8AAA}" type="pres">
      <dgm:prSet presAssocID="{D0351DC5-7849-5B46-9327-A2E5DE47066F}" presName="FiveConn_3-4" presStyleLbl="fgAccFollowNode1" presStyleIdx="2" presStyleCnt="4">
        <dgm:presLayoutVars>
          <dgm:bulletEnabled val="1"/>
        </dgm:presLayoutVars>
      </dgm:prSet>
      <dgm:spPr/>
      <dgm:t>
        <a:bodyPr/>
        <a:lstStyle/>
        <a:p>
          <a:endParaRPr lang="en-US"/>
        </a:p>
      </dgm:t>
    </dgm:pt>
    <dgm:pt modelId="{A84F829A-591F-EA42-9230-1218F209E055}" type="pres">
      <dgm:prSet presAssocID="{D0351DC5-7849-5B46-9327-A2E5DE47066F}" presName="FiveConn_4-5" presStyleLbl="fgAccFollowNode1" presStyleIdx="3" presStyleCnt="4">
        <dgm:presLayoutVars>
          <dgm:bulletEnabled val="1"/>
        </dgm:presLayoutVars>
      </dgm:prSet>
      <dgm:spPr/>
      <dgm:t>
        <a:bodyPr/>
        <a:lstStyle/>
        <a:p>
          <a:endParaRPr lang="en-US"/>
        </a:p>
      </dgm:t>
    </dgm:pt>
    <dgm:pt modelId="{CDB6DD8C-1BFA-2E4B-94E2-65AB63785992}" type="pres">
      <dgm:prSet presAssocID="{D0351DC5-7849-5B46-9327-A2E5DE47066F}" presName="FiveNodes_1_text" presStyleLbl="node1" presStyleIdx="4" presStyleCnt="5">
        <dgm:presLayoutVars>
          <dgm:bulletEnabled val="1"/>
        </dgm:presLayoutVars>
      </dgm:prSet>
      <dgm:spPr/>
      <dgm:t>
        <a:bodyPr/>
        <a:lstStyle/>
        <a:p>
          <a:endParaRPr lang="en-US"/>
        </a:p>
      </dgm:t>
    </dgm:pt>
    <dgm:pt modelId="{6B529FAC-7BDC-DE46-B1F7-FC87712E40CA}" type="pres">
      <dgm:prSet presAssocID="{D0351DC5-7849-5B46-9327-A2E5DE47066F}" presName="FiveNodes_2_text" presStyleLbl="node1" presStyleIdx="4" presStyleCnt="5">
        <dgm:presLayoutVars>
          <dgm:bulletEnabled val="1"/>
        </dgm:presLayoutVars>
      </dgm:prSet>
      <dgm:spPr/>
      <dgm:t>
        <a:bodyPr/>
        <a:lstStyle/>
        <a:p>
          <a:endParaRPr lang="en-US"/>
        </a:p>
      </dgm:t>
    </dgm:pt>
    <dgm:pt modelId="{357C0224-A241-D845-A754-A6F756F51353}" type="pres">
      <dgm:prSet presAssocID="{D0351DC5-7849-5B46-9327-A2E5DE47066F}" presName="FiveNodes_3_text" presStyleLbl="node1" presStyleIdx="4" presStyleCnt="5">
        <dgm:presLayoutVars>
          <dgm:bulletEnabled val="1"/>
        </dgm:presLayoutVars>
      </dgm:prSet>
      <dgm:spPr/>
      <dgm:t>
        <a:bodyPr/>
        <a:lstStyle/>
        <a:p>
          <a:endParaRPr lang="en-US"/>
        </a:p>
      </dgm:t>
    </dgm:pt>
    <dgm:pt modelId="{BE0ED076-D6AF-E247-BEB4-96418B74834E}" type="pres">
      <dgm:prSet presAssocID="{D0351DC5-7849-5B46-9327-A2E5DE47066F}" presName="FiveNodes_4_text" presStyleLbl="node1" presStyleIdx="4" presStyleCnt="5">
        <dgm:presLayoutVars>
          <dgm:bulletEnabled val="1"/>
        </dgm:presLayoutVars>
      </dgm:prSet>
      <dgm:spPr/>
      <dgm:t>
        <a:bodyPr/>
        <a:lstStyle/>
        <a:p>
          <a:endParaRPr lang="en-US"/>
        </a:p>
      </dgm:t>
    </dgm:pt>
    <dgm:pt modelId="{FCFAB7E9-9F79-F444-A1D6-4BEC53CA1BD2}" type="pres">
      <dgm:prSet presAssocID="{D0351DC5-7849-5B46-9327-A2E5DE47066F}" presName="FiveNodes_5_text" presStyleLbl="node1" presStyleIdx="4" presStyleCnt="5">
        <dgm:presLayoutVars>
          <dgm:bulletEnabled val="1"/>
        </dgm:presLayoutVars>
      </dgm:prSet>
      <dgm:spPr/>
      <dgm:t>
        <a:bodyPr/>
        <a:lstStyle/>
        <a:p>
          <a:endParaRPr lang="en-US"/>
        </a:p>
      </dgm:t>
    </dgm:pt>
  </dgm:ptLst>
  <dgm:cxnLst>
    <dgm:cxn modelId="{44B73E0C-1BB7-4C44-9585-B833D857916B}" type="presOf" srcId="{B48080C9-172B-9C44-96DB-59A874337DA2}" destId="{CDB6DD8C-1BFA-2E4B-94E2-65AB63785992}" srcOrd="1" destOrd="1" presId="urn:microsoft.com/office/officeart/2005/8/layout/vProcess5"/>
    <dgm:cxn modelId="{0E0A9AD2-E790-8245-951C-12E16C591A59}" type="presOf" srcId="{8A0BF537-CA02-DF44-B814-B6AC38AEB392}" destId="{6B529FAC-7BDC-DE46-B1F7-FC87712E40CA}" srcOrd="1" destOrd="1" presId="urn:microsoft.com/office/officeart/2005/8/layout/vProcess5"/>
    <dgm:cxn modelId="{3682558F-EACF-D84C-A9CF-BEFF9A42B867}" srcId="{D247A9BC-1436-584C-9643-D6F80DF2FADE}" destId="{72DC1839-3B47-1C42-9420-9B9F2B6B8A4E}" srcOrd="0" destOrd="0" parTransId="{C83CED5C-8D15-AB46-AA54-44EBDDD9C47E}" sibTransId="{6FB0278E-3358-A245-97BC-95167A8CC32D}"/>
    <dgm:cxn modelId="{D2D07A86-847A-7E4E-9D96-FDE8AB20E6A7}" type="presOf" srcId="{5A4BA484-7127-A847-8CBA-F6750CBF8188}" destId="{DB981D69-CFE9-7043-AD92-795DC2E61F41}" srcOrd="0" destOrd="0" presId="urn:microsoft.com/office/officeart/2005/8/layout/vProcess5"/>
    <dgm:cxn modelId="{E9DBAAFE-CD4C-774E-AE30-3C4C479A21EB}" type="presOf" srcId="{1F926AA4-B56A-8E4B-B0DF-B228E353F104}" destId="{6259C1CE-BE5E-2545-A7B0-65F7E68761A8}" srcOrd="0" destOrd="0" presId="urn:microsoft.com/office/officeart/2005/8/layout/vProcess5"/>
    <dgm:cxn modelId="{BAF7496E-C2B8-6F4C-9193-B26268C9E0D5}" type="presOf" srcId="{72DC1839-3B47-1C42-9420-9B9F2B6B8A4E}" destId="{5C28935B-E73B-1245-8753-65AAF842B7F6}" srcOrd="0" destOrd="1" presId="urn:microsoft.com/office/officeart/2005/8/layout/vProcess5"/>
    <dgm:cxn modelId="{16509643-4573-F444-9D19-D90E228E6E68}" type="presOf" srcId="{B48080C9-172B-9C44-96DB-59A874337DA2}" destId="{6259C1CE-BE5E-2545-A7B0-65F7E68761A8}" srcOrd="0" destOrd="1" presId="urn:microsoft.com/office/officeart/2005/8/layout/vProcess5"/>
    <dgm:cxn modelId="{CFAB9D36-4BE1-BB45-B527-7594D8E7C63D}" srcId="{4AFDB979-EAAF-E94D-A5F0-0FA33D08A72F}" destId="{8A0BF537-CA02-DF44-B814-B6AC38AEB392}" srcOrd="0" destOrd="0" parTransId="{1BC50688-0C4B-D74A-9CD5-66C51B2A6F11}" sibTransId="{E4A6D02F-F25E-2A4B-AB2A-37DDF252EC21}"/>
    <dgm:cxn modelId="{8FE13391-C8F3-064D-831D-4AF0653C9FB3}" type="presOf" srcId="{D247A9BC-1436-584C-9643-D6F80DF2FADE}" destId="{357C0224-A241-D845-A754-A6F756F51353}" srcOrd="1" destOrd="0" presId="urn:microsoft.com/office/officeart/2005/8/layout/vProcess5"/>
    <dgm:cxn modelId="{0CB61123-0283-C44D-888D-0F0813A1C221}" srcId="{D0351DC5-7849-5B46-9327-A2E5DE47066F}" destId="{4AFDB979-EAAF-E94D-A5F0-0FA33D08A72F}" srcOrd="1" destOrd="0" parTransId="{02A31194-4A33-B045-A398-7A4AE4FA2777}" sibTransId="{5F61EA53-7B68-D34D-9D4A-6965478EC88A}"/>
    <dgm:cxn modelId="{23BD0BDD-DB4B-C44B-8790-5549AC1707CF}" type="presOf" srcId="{D0351DC5-7849-5B46-9327-A2E5DE47066F}" destId="{7239D670-B96B-864C-A722-AB622D412130}" srcOrd="0" destOrd="0" presId="urn:microsoft.com/office/officeart/2005/8/layout/vProcess5"/>
    <dgm:cxn modelId="{67BD35DF-18D2-064C-A5D6-37F8A91D8D83}" type="presOf" srcId="{1F926AA4-B56A-8E4B-B0DF-B228E353F104}" destId="{CDB6DD8C-1BFA-2E4B-94E2-65AB63785992}" srcOrd="1" destOrd="0" presId="urn:microsoft.com/office/officeart/2005/8/layout/vProcess5"/>
    <dgm:cxn modelId="{7D3AD465-288F-D74F-8C63-05B486A861C4}" type="presOf" srcId="{4AFDB979-EAAF-E94D-A5F0-0FA33D08A72F}" destId="{D0A1AF8F-9120-0C4E-BEB3-3630E6DCB8ED}" srcOrd="0" destOrd="0" presId="urn:microsoft.com/office/officeart/2005/8/layout/vProcess5"/>
    <dgm:cxn modelId="{BC376C4C-3148-B345-BD2B-8582D39B123E}" type="presOf" srcId="{6ADAF57A-0908-3244-A408-E337C2AF73DC}" destId="{26DB3457-CD95-CC49-B299-8987D52C8AAA}" srcOrd="0" destOrd="0" presId="urn:microsoft.com/office/officeart/2005/8/layout/vProcess5"/>
    <dgm:cxn modelId="{A63AB10E-351D-8747-A9B5-8A68C412F0FA}" type="presOf" srcId="{D247A9BC-1436-584C-9643-D6F80DF2FADE}" destId="{5C28935B-E73B-1245-8753-65AAF842B7F6}" srcOrd="0" destOrd="0" presId="urn:microsoft.com/office/officeart/2005/8/layout/vProcess5"/>
    <dgm:cxn modelId="{8C2CDDAB-7770-4E4D-ABF2-6152721B39C1}" type="presOf" srcId="{65413676-400C-9240-9B6B-DF7609AC1B44}" destId="{FCFAB7E9-9F79-F444-A1D6-4BEC53CA1BD2}" srcOrd="1" destOrd="0" presId="urn:microsoft.com/office/officeart/2005/8/layout/vProcess5"/>
    <dgm:cxn modelId="{657B7809-3C1E-6C48-9955-95BA882116C3}" srcId="{D0351DC5-7849-5B46-9327-A2E5DE47066F}" destId="{2BE4B54A-1E36-514D-8125-62EBA77E7AC9}" srcOrd="3" destOrd="0" parTransId="{92CF212B-DE65-C040-94FE-9F6D9921D7D2}" sibTransId="{A9C50394-E22B-0D49-9AA3-E4E9E557ADE3}"/>
    <dgm:cxn modelId="{52A94B48-3B76-A547-8025-A9D41B6F9192}" type="presOf" srcId="{2BE4B54A-1E36-514D-8125-62EBA77E7AC9}" destId="{85643EF1-2212-BB45-8831-DBA019CA21CD}" srcOrd="0" destOrd="0" presId="urn:microsoft.com/office/officeart/2005/8/layout/vProcess5"/>
    <dgm:cxn modelId="{E2C59DFD-6538-724F-8499-868E2933EA3F}" srcId="{D0351DC5-7849-5B46-9327-A2E5DE47066F}" destId="{D247A9BC-1436-584C-9643-D6F80DF2FADE}" srcOrd="2" destOrd="0" parTransId="{1D054C1C-6036-9C45-A2DA-7C1964D597C9}" sibTransId="{6ADAF57A-0908-3244-A408-E337C2AF73DC}"/>
    <dgm:cxn modelId="{86AD1E76-C978-A541-A41A-C3C9B149C3BB}" type="presOf" srcId="{2BE4B54A-1E36-514D-8125-62EBA77E7AC9}" destId="{BE0ED076-D6AF-E247-BEB4-96418B74834E}" srcOrd="1" destOrd="0" presId="urn:microsoft.com/office/officeart/2005/8/layout/vProcess5"/>
    <dgm:cxn modelId="{0272A4CC-7AE3-9248-9418-AE78B70BF9B3}" type="presOf" srcId="{65413676-400C-9240-9B6B-DF7609AC1B44}" destId="{7F34BEE4-7059-4042-B0D5-3AB49135E1B8}" srcOrd="0" destOrd="0" presId="urn:microsoft.com/office/officeart/2005/8/layout/vProcess5"/>
    <dgm:cxn modelId="{1D05C13E-DADF-5740-9FAD-1F98B76C1180}" type="presOf" srcId="{4AFDB979-EAAF-E94D-A5F0-0FA33D08A72F}" destId="{6B529FAC-7BDC-DE46-B1F7-FC87712E40CA}" srcOrd="1" destOrd="0" presId="urn:microsoft.com/office/officeart/2005/8/layout/vProcess5"/>
    <dgm:cxn modelId="{24E86F10-8486-DC49-9C7A-9BAB524BAAEE}" srcId="{D0351DC5-7849-5B46-9327-A2E5DE47066F}" destId="{65413676-400C-9240-9B6B-DF7609AC1B44}" srcOrd="4" destOrd="0" parTransId="{E5F75A31-9447-3243-9F12-154A67A825C9}" sibTransId="{5351DD80-04CB-8D48-A44D-01EE12F906F9}"/>
    <dgm:cxn modelId="{D96458CD-5794-7241-B053-E5452C4DA033}" type="presOf" srcId="{72DC1839-3B47-1C42-9420-9B9F2B6B8A4E}" destId="{357C0224-A241-D845-A754-A6F756F51353}" srcOrd="1" destOrd="1" presId="urn:microsoft.com/office/officeart/2005/8/layout/vProcess5"/>
    <dgm:cxn modelId="{1D199152-3332-7D40-AB76-606F50FE24CB}" srcId="{D0351DC5-7849-5B46-9327-A2E5DE47066F}" destId="{1F926AA4-B56A-8E4B-B0DF-B228E353F104}" srcOrd="0" destOrd="0" parTransId="{9AF24D43-B314-4948-89D6-DD2B0D54DB58}" sibTransId="{5A4BA484-7127-A847-8CBA-F6750CBF8188}"/>
    <dgm:cxn modelId="{3BD8E840-5C1E-DD47-B077-7679D1063EA2}" type="presOf" srcId="{8A0BF537-CA02-DF44-B814-B6AC38AEB392}" destId="{D0A1AF8F-9120-0C4E-BEB3-3630E6DCB8ED}" srcOrd="0" destOrd="1" presId="urn:microsoft.com/office/officeart/2005/8/layout/vProcess5"/>
    <dgm:cxn modelId="{E30CBBBC-AB69-CB4D-BC32-8A77B1845B99}" type="presOf" srcId="{A9C50394-E22B-0D49-9AA3-E4E9E557ADE3}" destId="{A84F829A-591F-EA42-9230-1218F209E055}" srcOrd="0" destOrd="0" presId="urn:microsoft.com/office/officeart/2005/8/layout/vProcess5"/>
    <dgm:cxn modelId="{FA849806-6293-E94C-B5D8-A7571EF686EF}" type="presOf" srcId="{5F61EA53-7B68-D34D-9D4A-6965478EC88A}" destId="{04B3E6DC-29ED-994F-BFC6-3982B9B2E573}" srcOrd="0" destOrd="0" presId="urn:microsoft.com/office/officeart/2005/8/layout/vProcess5"/>
    <dgm:cxn modelId="{2168BF44-9B8E-0A4A-8771-CC8C5B5A70E3}" srcId="{1F926AA4-B56A-8E4B-B0DF-B228E353F104}" destId="{B48080C9-172B-9C44-96DB-59A874337DA2}" srcOrd="0" destOrd="0" parTransId="{A12961C0-AF8F-2B43-B95E-09ABBB6405A3}" sibTransId="{72D6E42F-C608-9848-BE7F-6785E9667DD3}"/>
    <dgm:cxn modelId="{16B8F741-E165-414B-83E9-11DDC53526D2}" type="presParOf" srcId="{7239D670-B96B-864C-A722-AB622D412130}" destId="{BD7BDA36-ED05-7A45-97EE-69BFFFF6ED61}" srcOrd="0" destOrd="0" presId="urn:microsoft.com/office/officeart/2005/8/layout/vProcess5"/>
    <dgm:cxn modelId="{949ACDED-0CF6-EF45-9016-C45DE6532CA2}" type="presParOf" srcId="{7239D670-B96B-864C-A722-AB622D412130}" destId="{6259C1CE-BE5E-2545-A7B0-65F7E68761A8}" srcOrd="1" destOrd="0" presId="urn:microsoft.com/office/officeart/2005/8/layout/vProcess5"/>
    <dgm:cxn modelId="{7646477B-8D33-BB41-B8CE-9B05C0D9EED9}" type="presParOf" srcId="{7239D670-B96B-864C-A722-AB622D412130}" destId="{D0A1AF8F-9120-0C4E-BEB3-3630E6DCB8ED}" srcOrd="2" destOrd="0" presId="urn:microsoft.com/office/officeart/2005/8/layout/vProcess5"/>
    <dgm:cxn modelId="{BC569D65-C3A3-8B47-B3B3-4CC6653D40A2}" type="presParOf" srcId="{7239D670-B96B-864C-A722-AB622D412130}" destId="{5C28935B-E73B-1245-8753-65AAF842B7F6}" srcOrd="3" destOrd="0" presId="urn:microsoft.com/office/officeart/2005/8/layout/vProcess5"/>
    <dgm:cxn modelId="{770BF190-207C-9F41-B1E3-A5EDD2ACD615}" type="presParOf" srcId="{7239D670-B96B-864C-A722-AB622D412130}" destId="{85643EF1-2212-BB45-8831-DBA019CA21CD}" srcOrd="4" destOrd="0" presId="urn:microsoft.com/office/officeart/2005/8/layout/vProcess5"/>
    <dgm:cxn modelId="{23E1D14B-7586-7442-BE63-A2793FD204A2}" type="presParOf" srcId="{7239D670-B96B-864C-A722-AB622D412130}" destId="{7F34BEE4-7059-4042-B0D5-3AB49135E1B8}" srcOrd="5" destOrd="0" presId="urn:microsoft.com/office/officeart/2005/8/layout/vProcess5"/>
    <dgm:cxn modelId="{D853BCA7-4D71-9148-9B30-5A04D9D5CCE5}" type="presParOf" srcId="{7239D670-B96B-864C-A722-AB622D412130}" destId="{DB981D69-CFE9-7043-AD92-795DC2E61F41}" srcOrd="6" destOrd="0" presId="urn:microsoft.com/office/officeart/2005/8/layout/vProcess5"/>
    <dgm:cxn modelId="{58044BF8-9831-AD43-9FD2-A449B7636F61}" type="presParOf" srcId="{7239D670-B96B-864C-A722-AB622D412130}" destId="{04B3E6DC-29ED-994F-BFC6-3982B9B2E573}" srcOrd="7" destOrd="0" presId="urn:microsoft.com/office/officeart/2005/8/layout/vProcess5"/>
    <dgm:cxn modelId="{7E0FD972-51A5-3145-916F-103B6E7BFF7E}" type="presParOf" srcId="{7239D670-B96B-864C-A722-AB622D412130}" destId="{26DB3457-CD95-CC49-B299-8987D52C8AAA}" srcOrd="8" destOrd="0" presId="urn:microsoft.com/office/officeart/2005/8/layout/vProcess5"/>
    <dgm:cxn modelId="{1AA5D88A-ECB1-854C-A3EB-F05EF017D7AA}" type="presParOf" srcId="{7239D670-B96B-864C-A722-AB622D412130}" destId="{A84F829A-591F-EA42-9230-1218F209E055}" srcOrd="9" destOrd="0" presId="urn:microsoft.com/office/officeart/2005/8/layout/vProcess5"/>
    <dgm:cxn modelId="{A7BD8A0E-FA94-2C41-8D12-8181F7A9C5F5}" type="presParOf" srcId="{7239D670-B96B-864C-A722-AB622D412130}" destId="{CDB6DD8C-1BFA-2E4B-94E2-65AB63785992}" srcOrd="10" destOrd="0" presId="urn:microsoft.com/office/officeart/2005/8/layout/vProcess5"/>
    <dgm:cxn modelId="{B334B517-0AFF-EC42-A307-EDC3189752DC}" type="presParOf" srcId="{7239D670-B96B-864C-A722-AB622D412130}" destId="{6B529FAC-7BDC-DE46-B1F7-FC87712E40CA}" srcOrd="11" destOrd="0" presId="urn:microsoft.com/office/officeart/2005/8/layout/vProcess5"/>
    <dgm:cxn modelId="{8A43C9C7-10F7-E44A-9302-12CC095B55AF}" type="presParOf" srcId="{7239D670-B96B-864C-A722-AB622D412130}" destId="{357C0224-A241-D845-A754-A6F756F51353}" srcOrd="12" destOrd="0" presId="urn:microsoft.com/office/officeart/2005/8/layout/vProcess5"/>
    <dgm:cxn modelId="{BFD8AA15-B7AA-0E4A-91E3-AA3CACC29632}" type="presParOf" srcId="{7239D670-B96B-864C-A722-AB622D412130}" destId="{BE0ED076-D6AF-E247-BEB4-96418B74834E}" srcOrd="13" destOrd="0" presId="urn:microsoft.com/office/officeart/2005/8/layout/vProcess5"/>
    <dgm:cxn modelId="{E71CFBC1-ACFF-7242-8035-A1F20BF43E51}" type="presParOf" srcId="{7239D670-B96B-864C-A722-AB622D412130}" destId="{FCFAB7E9-9F79-F444-A1D6-4BEC53CA1BD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9253A7-D010-A440-BEC7-F0A5CE96BDCF}" type="doc">
      <dgm:prSet loTypeId="urn:microsoft.com/office/officeart/2005/8/layout/orgChart1" loCatId="" qsTypeId="urn:microsoft.com/office/officeart/2005/8/quickstyle/simple2" qsCatId="simple" csTypeId="urn:microsoft.com/office/officeart/2005/8/colors/colorful4" csCatId="colorful" phldr="1"/>
      <dgm:spPr/>
      <dgm:t>
        <a:bodyPr/>
        <a:lstStyle/>
        <a:p>
          <a:endParaRPr lang="en-US"/>
        </a:p>
      </dgm:t>
    </dgm:pt>
    <dgm:pt modelId="{2D4AEA15-659F-6342-803E-1E6C6DA80459}">
      <dgm:prSet phldrT="[Text]"/>
      <dgm:spPr/>
      <dgm:t>
        <a:bodyPr/>
        <a:lstStyle/>
        <a:p>
          <a:r>
            <a:rPr lang="en-US" dirty="0" smtClean="0"/>
            <a:t>Chairman (D)</a:t>
          </a:r>
          <a:endParaRPr lang="en-US" dirty="0"/>
        </a:p>
      </dgm:t>
    </dgm:pt>
    <dgm:pt modelId="{B1763803-88B9-7740-B0C5-4E4A84A59BC7}" type="parTrans" cxnId="{96473C9A-5EE0-1C44-A064-314EFC996375}">
      <dgm:prSet/>
      <dgm:spPr/>
      <dgm:t>
        <a:bodyPr/>
        <a:lstStyle/>
        <a:p>
          <a:endParaRPr lang="en-US"/>
        </a:p>
      </dgm:t>
    </dgm:pt>
    <dgm:pt modelId="{45130CED-C77E-E841-8A8B-D59F6D54CE31}" type="sibTrans" cxnId="{96473C9A-5EE0-1C44-A064-314EFC996375}">
      <dgm:prSet/>
      <dgm:spPr/>
      <dgm:t>
        <a:bodyPr/>
        <a:lstStyle/>
        <a:p>
          <a:endParaRPr lang="en-US"/>
        </a:p>
      </dgm:t>
    </dgm:pt>
    <dgm:pt modelId="{8133EECB-0F49-1E49-8C5F-205F2215642D}" type="asst">
      <dgm:prSet phldrT="[Text]"/>
      <dgm:spPr/>
      <dgm:t>
        <a:bodyPr/>
        <a:lstStyle/>
        <a:p>
          <a:r>
            <a:rPr lang="en-US" dirty="0" smtClean="0"/>
            <a:t>4 Commissioners (2 D, 2 R)</a:t>
          </a:r>
          <a:endParaRPr lang="en-US" dirty="0"/>
        </a:p>
      </dgm:t>
    </dgm:pt>
    <dgm:pt modelId="{3CCA0BDD-5111-A240-AA2E-9E089092CC0D}" type="parTrans" cxnId="{9873B86F-64AD-9145-B707-40DB695F3164}">
      <dgm:prSet/>
      <dgm:spPr/>
      <dgm:t>
        <a:bodyPr/>
        <a:lstStyle/>
        <a:p>
          <a:endParaRPr lang="en-US"/>
        </a:p>
      </dgm:t>
    </dgm:pt>
    <dgm:pt modelId="{434E49EA-7252-8041-ACA6-726C83E68BBC}" type="sibTrans" cxnId="{9873B86F-64AD-9145-B707-40DB695F3164}">
      <dgm:prSet/>
      <dgm:spPr/>
      <dgm:t>
        <a:bodyPr/>
        <a:lstStyle/>
        <a:p>
          <a:endParaRPr lang="en-US"/>
        </a:p>
      </dgm:t>
    </dgm:pt>
    <dgm:pt modelId="{C1376D17-0D83-064C-AF86-780A0FB86E5F}">
      <dgm:prSet phldrT="[Text]"/>
      <dgm:spPr/>
      <dgm:t>
        <a:bodyPr/>
        <a:lstStyle/>
        <a:p>
          <a:r>
            <a:rPr lang="en-US" dirty="0" smtClean="0"/>
            <a:t>Consumer and Governmental Affairs</a:t>
          </a:r>
          <a:endParaRPr lang="en-US" dirty="0"/>
        </a:p>
      </dgm:t>
    </dgm:pt>
    <dgm:pt modelId="{6C28D17F-4856-E84F-8626-C382BDB11D1B}" type="parTrans" cxnId="{1B4F1CA9-237C-DB43-ACF5-A5856D40B3A4}">
      <dgm:prSet/>
      <dgm:spPr/>
      <dgm:t>
        <a:bodyPr/>
        <a:lstStyle/>
        <a:p>
          <a:endParaRPr lang="en-US"/>
        </a:p>
      </dgm:t>
    </dgm:pt>
    <dgm:pt modelId="{C0FD77BF-1EF3-A44A-BB80-F35B9D2412ED}" type="sibTrans" cxnId="{1B4F1CA9-237C-DB43-ACF5-A5856D40B3A4}">
      <dgm:prSet/>
      <dgm:spPr/>
      <dgm:t>
        <a:bodyPr/>
        <a:lstStyle/>
        <a:p>
          <a:endParaRPr lang="en-US"/>
        </a:p>
      </dgm:t>
    </dgm:pt>
    <dgm:pt modelId="{184758F2-A7C7-1446-8639-E780190B9BD4}">
      <dgm:prSet phldrT="[Text]"/>
      <dgm:spPr/>
      <dgm:t>
        <a:bodyPr/>
        <a:lstStyle/>
        <a:p>
          <a:r>
            <a:rPr lang="en-US" dirty="0" smtClean="0"/>
            <a:t>Enforcement</a:t>
          </a:r>
          <a:endParaRPr lang="en-US" dirty="0"/>
        </a:p>
      </dgm:t>
    </dgm:pt>
    <dgm:pt modelId="{F6C2A591-4796-E14B-B7A4-8D2ADB3A7E5F}" type="parTrans" cxnId="{5225FF2C-C5B7-AD45-9E3C-5D5CAE8A4B6B}">
      <dgm:prSet/>
      <dgm:spPr/>
      <dgm:t>
        <a:bodyPr/>
        <a:lstStyle/>
        <a:p>
          <a:endParaRPr lang="en-US"/>
        </a:p>
      </dgm:t>
    </dgm:pt>
    <dgm:pt modelId="{51572C2B-C201-F44A-A049-DBDA6FF552CA}" type="sibTrans" cxnId="{5225FF2C-C5B7-AD45-9E3C-5D5CAE8A4B6B}">
      <dgm:prSet/>
      <dgm:spPr/>
      <dgm:t>
        <a:bodyPr/>
        <a:lstStyle/>
        <a:p>
          <a:endParaRPr lang="en-US"/>
        </a:p>
      </dgm:t>
    </dgm:pt>
    <dgm:pt modelId="{4225D97A-FF93-AE4F-A82B-7028DF20A3FD}">
      <dgm:prSet phldrT="[Text]"/>
      <dgm:spPr/>
      <dgm:t>
        <a:bodyPr/>
        <a:lstStyle/>
        <a:p>
          <a:r>
            <a:rPr lang="en-US" dirty="0" smtClean="0"/>
            <a:t>International</a:t>
          </a:r>
          <a:endParaRPr lang="en-US" dirty="0"/>
        </a:p>
      </dgm:t>
    </dgm:pt>
    <dgm:pt modelId="{C1D3E384-8CB6-B24F-9F1D-B0738092AF34}" type="parTrans" cxnId="{00700537-47D7-8943-A13C-ED5EB4BD5FBB}">
      <dgm:prSet/>
      <dgm:spPr/>
      <dgm:t>
        <a:bodyPr/>
        <a:lstStyle/>
        <a:p>
          <a:endParaRPr lang="en-US"/>
        </a:p>
      </dgm:t>
    </dgm:pt>
    <dgm:pt modelId="{825F92C6-03E6-2C4A-89AA-887312BFFE64}" type="sibTrans" cxnId="{00700537-47D7-8943-A13C-ED5EB4BD5FBB}">
      <dgm:prSet/>
      <dgm:spPr/>
      <dgm:t>
        <a:bodyPr/>
        <a:lstStyle/>
        <a:p>
          <a:endParaRPr lang="en-US"/>
        </a:p>
      </dgm:t>
    </dgm:pt>
    <dgm:pt modelId="{67059A5F-DCB0-B646-B8B7-C52A66DB6CB2}">
      <dgm:prSet phldrT="[Text]"/>
      <dgm:spPr/>
      <dgm:t>
        <a:bodyPr/>
        <a:lstStyle/>
        <a:p>
          <a:r>
            <a:rPr lang="en-US" dirty="0" smtClean="0"/>
            <a:t>Media</a:t>
          </a:r>
          <a:endParaRPr lang="en-US" dirty="0"/>
        </a:p>
      </dgm:t>
    </dgm:pt>
    <dgm:pt modelId="{9A4951EB-97BE-934C-A990-938EDDD545CE}" type="parTrans" cxnId="{27FEF8CE-56BC-DB49-8946-E1324EE34980}">
      <dgm:prSet/>
      <dgm:spPr/>
      <dgm:t>
        <a:bodyPr/>
        <a:lstStyle/>
        <a:p>
          <a:endParaRPr lang="en-US"/>
        </a:p>
      </dgm:t>
    </dgm:pt>
    <dgm:pt modelId="{EADF010B-7EA5-E145-9C24-5DC95957EC2F}" type="sibTrans" cxnId="{27FEF8CE-56BC-DB49-8946-E1324EE34980}">
      <dgm:prSet/>
      <dgm:spPr/>
      <dgm:t>
        <a:bodyPr/>
        <a:lstStyle/>
        <a:p>
          <a:endParaRPr lang="en-US"/>
        </a:p>
      </dgm:t>
    </dgm:pt>
    <dgm:pt modelId="{72709798-3F30-C442-A428-A0AA4F849D42}">
      <dgm:prSet phldrT="[Text]"/>
      <dgm:spPr/>
      <dgm:t>
        <a:bodyPr/>
        <a:lstStyle/>
        <a:p>
          <a:r>
            <a:rPr lang="en-US" dirty="0" smtClean="0"/>
            <a:t>Public Safety &amp; Homeland Security</a:t>
          </a:r>
          <a:endParaRPr lang="en-US" dirty="0"/>
        </a:p>
      </dgm:t>
    </dgm:pt>
    <dgm:pt modelId="{2117C0A5-DD2A-4443-A6D2-4138731600FE}" type="parTrans" cxnId="{29564DFD-5DF4-3B40-AB56-9A55ABB519EB}">
      <dgm:prSet/>
      <dgm:spPr/>
      <dgm:t>
        <a:bodyPr/>
        <a:lstStyle/>
        <a:p>
          <a:endParaRPr lang="en-US"/>
        </a:p>
      </dgm:t>
    </dgm:pt>
    <dgm:pt modelId="{172C9AB6-FA24-C64D-80AD-6036BFF03C90}" type="sibTrans" cxnId="{29564DFD-5DF4-3B40-AB56-9A55ABB519EB}">
      <dgm:prSet/>
      <dgm:spPr/>
      <dgm:t>
        <a:bodyPr/>
        <a:lstStyle/>
        <a:p>
          <a:endParaRPr lang="en-US"/>
        </a:p>
      </dgm:t>
    </dgm:pt>
    <dgm:pt modelId="{F865CD39-FFB1-8C4D-83D9-84020F15A40F}">
      <dgm:prSet phldrT="[Text]"/>
      <dgm:spPr/>
      <dgm:t>
        <a:bodyPr/>
        <a:lstStyle/>
        <a:p>
          <a:r>
            <a:rPr lang="en-US" dirty="0" smtClean="0"/>
            <a:t>Wireless Telecommunications</a:t>
          </a:r>
          <a:endParaRPr lang="en-US" dirty="0"/>
        </a:p>
      </dgm:t>
    </dgm:pt>
    <dgm:pt modelId="{43A07DE5-F46A-1E4E-9087-C2F8A3BA38CD}" type="parTrans" cxnId="{D47DF5CB-F8BF-274B-BDBA-D709894F23AC}">
      <dgm:prSet/>
      <dgm:spPr/>
      <dgm:t>
        <a:bodyPr/>
        <a:lstStyle/>
        <a:p>
          <a:endParaRPr lang="en-US"/>
        </a:p>
      </dgm:t>
    </dgm:pt>
    <dgm:pt modelId="{C8F1A132-9012-9E4F-8A3F-45BC5F202B08}" type="sibTrans" cxnId="{D47DF5CB-F8BF-274B-BDBA-D709894F23AC}">
      <dgm:prSet/>
      <dgm:spPr/>
      <dgm:t>
        <a:bodyPr/>
        <a:lstStyle/>
        <a:p>
          <a:endParaRPr lang="en-US"/>
        </a:p>
      </dgm:t>
    </dgm:pt>
    <dgm:pt modelId="{598BDCB5-3F2B-EE4E-8EA6-B2208FCD4509}">
      <dgm:prSet phldrT="[Text]"/>
      <dgm:spPr/>
      <dgm:t>
        <a:bodyPr/>
        <a:lstStyle/>
        <a:p>
          <a:r>
            <a:rPr lang="en-US" dirty="0" err="1" smtClean="0"/>
            <a:t>Wireline</a:t>
          </a:r>
          <a:r>
            <a:rPr lang="en-US" dirty="0" smtClean="0"/>
            <a:t> Competition</a:t>
          </a:r>
          <a:endParaRPr lang="en-US" dirty="0"/>
        </a:p>
      </dgm:t>
    </dgm:pt>
    <dgm:pt modelId="{7F3B7F39-CDDD-ED42-92BB-E28B1B59E6E7}" type="parTrans" cxnId="{E9ABF268-4ABF-C64D-8E02-0E2992075537}">
      <dgm:prSet/>
      <dgm:spPr/>
      <dgm:t>
        <a:bodyPr/>
        <a:lstStyle/>
        <a:p>
          <a:endParaRPr lang="en-US"/>
        </a:p>
      </dgm:t>
    </dgm:pt>
    <dgm:pt modelId="{4E7042AA-7CA7-2940-8CBA-B5CCB9B3CA93}" type="sibTrans" cxnId="{E9ABF268-4ABF-C64D-8E02-0E2992075537}">
      <dgm:prSet/>
      <dgm:spPr/>
      <dgm:t>
        <a:bodyPr/>
        <a:lstStyle/>
        <a:p>
          <a:endParaRPr lang="en-US"/>
        </a:p>
      </dgm:t>
    </dgm:pt>
    <dgm:pt modelId="{5E452F9C-43A1-6D45-8AD7-FBFAA1002882}" type="pres">
      <dgm:prSet presAssocID="{A69253A7-D010-A440-BEC7-F0A5CE96BDCF}" presName="hierChild1" presStyleCnt="0">
        <dgm:presLayoutVars>
          <dgm:orgChart val="1"/>
          <dgm:chPref val="1"/>
          <dgm:dir/>
          <dgm:animOne val="branch"/>
          <dgm:animLvl val="lvl"/>
          <dgm:resizeHandles/>
        </dgm:presLayoutVars>
      </dgm:prSet>
      <dgm:spPr/>
      <dgm:t>
        <a:bodyPr/>
        <a:lstStyle/>
        <a:p>
          <a:endParaRPr lang="en-US"/>
        </a:p>
      </dgm:t>
    </dgm:pt>
    <dgm:pt modelId="{6B06379B-FF4C-F04F-AF04-3B65C6343DDA}" type="pres">
      <dgm:prSet presAssocID="{2D4AEA15-659F-6342-803E-1E6C6DA80459}" presName="hierRoot1" presStyleCnt="0">
        <dgm:presLayoutVars>
          <dgm:hierBranch val="init"/>
        </dgm:presLayoutVars>
      </dgm:prSet>
      <dgm:spPr/>
      <dgm:t>
        <a:bodyPr/>
        <a:lstStyle/>
        <a:p>
          <a:endParaRPr lang="en-US"/>
        </a:p>
      </dgm:t>
    </dgm:pt>
    <dgm:pt modelId="{D1C9C2B2-6FF1-6244-A2F6-D3EDF69F5030}" type="pres">
      <dgm:prSet presAssocID="{2D4AEA15-659F-6342-803E-1E6C6DA80459}" presName="rootComposite1" presStyleCnt="0"/>
      <dgm:spPr/>
      <dgm:t>
        <a:bodyPr/>
        <a:lstStyle/>
        <a:p>
          <a:endParaRPr lang="en-US"/>
        </a:p>
      </dgm:t>
    </dgm:pt>
    <dgm:pt modelId="{D7BD3A47-75A3-934C-A2B6-737DC9B00B8C}" type="pres">
      <dgm:prSet presAssocID="{2D4AEA15-659F-6342-803E-1E6C6DA80459}" presName="rootText1" presStyleLbl="node0" presStyleIdx="0" presStyleCnt="1">
        <dgm:presLayoutVars>
          <dgm:chPref val="3"/>
        </dgm:presLayoutVars>
      </dgm:prSet>
      <dgm:spPr/>
      <dgm:t>
        <a:bodyPr/>
        <a:lstStyle/>
        <a:p>
          <a:endParaRPr lang="en-US"/>
        </a:p>
      </dgm:t>
    </dgm:pt>
    <dgm:pt modelId="{B565F1D6-44CE-D74A-8905-65455B24F1B2}" type="pres">
      <dgm:prSet presAssocID="{2D4AEA15-659F-6342-803E-1E6C6DA80459}" presName="rootConnector1" presStyleLbl="node1" presStyleIdx="0" presStyleCnt="0"/>
      <dgm:spPr/>
      <dgm:t>
        <a:bodyPr/>
        <a:lstStyle/>
        <a:p>
          <a:endParaRPr lang="en-US"/>
        </a:p>
      </dgm:t>
    </dgm:pt>
    <dgm:pt modelId="{D28FD5CE-5ECE-6949-8ECC-0CB928135FE1}" type="pres">
      <dgm:prSet presAssocID="{2D4AEA15-659F-6342-803E-1E6C6DA80459}" presName="hierChild2" presStyleCnt="0"/>
      <dgm:spPr/>
      <dgm:t>
        <a:bodyPr/>
        <a:lstStyle/>
        <a:p>
          <a:endParaRPr lang="en-US"/>
        </a:p>
      </dgm:t>
    </dgm:pt>
    <dgm:pt modelId="{22FAF0FA-8931-4448-A76F-6E7A6C7CEC2F}" type="pres">
      <dgm:prSet presAssocID="{6C28D17F-4856-E84F-8626-C382BDB11D1B}" presName="Name37" presStyleLbl="parChTrans1D2" presStyleIdx="0" presStyleCnt="8"/>
      <dgm:spPr/>
      <dgm:t>
        <a:bodyPr/>
        <a:lstStyle/>
        <a:p>
          <a:endParaRPr lang="en-US"/>
        </a:p>
      </dgm:t>
    </dgm:pt>
    <dgm:pt modelId="{A3DDE73F-34B8-004A-8EA1-6CE0818A2F39}" type="pres">
      <dgm:prSet presAssocID="{C1376D17-0D83-064C-AF86-780A0FB86E5F}" presName="hierRoot2" presStyleCnt="0">
        <dgm:presLayoutVars>
          <dgm:hierBranch val="init"/>
        </dgm:presLayoutVars>
      </dgm:prSet>
      <dgm:spPr/>
      <dgm:t>
        <a:bodyPr/>
        <a:lstStyle/>
        <a:p>
          <a:endParaRPr lang="en-US"/>
        </a:p>
      </dgm:t>
    </dgm:pt>
    <dgm:pt modelId="{2CEA7117-F723-4241-A32A-B09CB4CB16D7}" type="pres">
      <dgm:prSet presAssocID="{C1376D17-0D83-064C-AF86-780A0FB86E5F}" presName="rootComposite" presStyleCnt="0"/>
      <dgm:spPr/>
      <dgm:t>
        <a:bodyPr/>
        <a:lstStyle/>
        <a:p>
          <a:endParaRPr lang="en-US"/>
        </a:p>
      </dgm:t>
    </dgm:pt>
    <dgm:pt modelId="{DAFE4518-00C1-CB45-861D-A9DAF0DC4040}" type="pres">
      <dgm:prSet presAssocID="{C1376D17-0D83-064C-AF86-780A0FB86E5F}" presName="rootText" presStyleLbl="node2" presStyleIdx="0" presStyleCnt="7" custScaleX="65686" custScaleY="226718">
        <dgm:presLayoutVars>
          <dgm:chPref val="3"/>
        </dgm:presLayoutVars>
      </dgm:prSet>
      <dgm:spPr/>
      <dgm:t>
        <a:bodyPr/>
        <a:lstStyle/>
        <a:p>
          <a:endParaRPr lang="en-US"/>
        </a:p>
      </dgm:t>
    </dgm:pt>
    <dgm:pt modelId="{5C6474F2-7DBD-574B-B809-C32898374E04}" type="pres">
      <dgm:prSet presAssocID="{C1376D17-0D83-064C-AF86-780A0FB86E5F}" presName="rootConnector" presStyleLbl="node2" presStyleIdx="0" presStyleCnt="7"/>
      <dgm:spPr/>
      <dgm:t>
        <a:bodyPr/>
        <a:lstStyle/>
        <a:p>
          <a:endParaRPr lang="en-US"/>
        </a:p>
      </dgm:t>
    </dgm:pt>
    <dgm:pt modelId="{BF01B78E-9CE4-B540-BB0E-BC6C91ED4558}" type="pres">
      <dgm:prSet presAssocID="{C1376D17-0D83-064C-AF86-780A0FB86E5F}" presName="hierChild4" presStyleCnt="0"/>
      <dgm:spPr/>
      <dgm:t>
        <a:bodyPr/>
        <a:lstStyle/>
        <a:p>
          <a:endParaRPr lang="en-US"/>
        </a:p>
      </dgm:t>
    </dgm:pt>
    <dgm:pt modelId="{E8DB8508-ABD5-1642-9DAA-3916455EC631}" type="pres">
      <dgm:prSet presAssocID="{C1376D17-0D83-064C-AF86-780A0FB86E5F}" presName="hierChild5" presStyleCnt="0"/>
      <dgm:spPr/>
      <dgm:t>
        <a:bodyPr/>
        <a:lstStyle/>
        <a:p>
          <a:endParaRPr lang="en-US"/>
        </a:p>
      </dgm:t>
    </dgm:pt>
    <dgm:pt modelId="{66BA0757-6682-1B44-8EAF-5935216A6FEB}" type="pres">
      <dgm:prSet presAssocID="{F6C2A591-4796-E14B-B7A4-8D2ADB3A7E5F}" presName="Name37" presStyleLbl="parChTrans1D2" presStyleIdx="1" presStyleCnt="8"/>
      <dgm:spPr/>
      <dgm:t>
        <a:bodyPr/>
        <a:lstStyle/>
        <a:p>
          <a:endParaRPr lang="en-US"/>
        </a:p>
      </dgm:t>
    </dgm:pt>
    <dgm:pt modelId="{FB821D10-7D1E-6447-89D0-25BE642699FD}" type="pres">
      <dgm:prSet presAssocID="{184758F2-A7C7-1446-8639-E780190B9BD4}" presName="hierRoot2" presStyleCnt="0">
        <dgm:presLayoutVars>
          <dgm:hierBranch val="init"/>
        </dgm:presLayoutVars>
      </dgm:prSet>
      <dgm:spPr/>
      <dgm:t>
        <a:bodyPr/>
        <a:lstStyle/>
        <a:p>
          <a:endParaRPr lang="en-US"/>
        </a:p>
      </dgm:t>
    </dgm:pt>
    <dgm:pt modelId="{C14107AE-C07B-0243-84BA-3652E1FE12F0}" type="pres">
      <dgm:prSet presAssocID="{184758F2-A7C7-1446-8639-E780190B9BD4}" presName="rootComposite" presStyleCnt="0"/>
      <dgm:spPr/>
      <dgm:t>
        <a:bodyPr/>
        <a:lstStyle/>
        <a:p>
          <a:endParaRPr lang="en-US"/>
        </a:p>
      </dgm:t>
    </dgm:pt>
    <dgm:pt modelId="{BC96E5F7-4605-934A-9EC1-B6BFB293D36E}" type="pres">
      <dgm:prSet presAssocID="{184758F2-A7C7-1446-8639-E780190B9BD4}" presName="rootText" presStyleLbl="node2" presStyleIdx="1" presStyleCnt="7" custScaleX="64822" custScaleY="217463">
        <dgm:presLayoutVars>
          <dgm:chPref val="3"/>
        </dgm:presLayoutVars>
      </dgm:prSet>
      <dgm:spPr/>
      <dgm:t>
        <a:bodyPr/>
        <a:lstStyle/>
        <a:p>
          <a:endParaRPr lang="en-US"/>
        </a:p>
      </dgm:t>
    </dgm:pt>
    <dgm:pt modelId="{BBD0E986-3CE7-DC44-B090-99054E20B217}" type="pres">
      <dgm:prSet presAssocID="{184758F2-A7C7-1446-8639-E780190B9BD4}" presName="rootConnector" presStyleLbl="node2" presStyleIdx="1" presStyleCnt="7"/>
      <dgm:spPr/>
      <dgm:t>
        <a:bodyPr/>
        <a:lstStyle/>
        <a:p>
          <a:endParaRPr lang="en-US"/>
        </a:p>
      </dgm:t>
    </dgm:pt>
    <dgm:pt modelId="{757A1A28-193D-BB45-A2AB-AA5B8C38A56A}" type="pres">
      <dgm:prSet presAssocID="{184758F2-A7C7-1446-8639-E780190B9BD4}" presName="hierChild4" presStyleCnt="0"/>
      <dgm:spPr/>
      <dgm:t>
        <a:bodyPr/>
        <a:lstStyle/>
        <a:p>
          <a:endParaRPr lang="en-US"/>
        </a:p>
      </dgm:t>
    </dgm:pt>
    <dgm:pt modelId="{F50B2DB2-FCFA-7540-A829-F9F4FD0533FD}" type="pres">
      <dgm:prSet presAssocID="{184758F2-A7C7-1446-8639-E780190B9BD4}" presName="hierChild5" presStyleCnt="0"/>
      <dgm:spPr/>
      <dgm:t>
        <a:bodyPr/>
        <a:lstStyle/>
        <a:p>
          <a:endParaRPr lang="en-US"/>
        </a:p>
      </dgm:t>
    </dgm:pt>
    <dgm:pt modelId="{65C906F4-7160-2348-AE33-F86203E28F73}" type="pres">
      <dgm:prSet presAssocID="{C1D3E384-8CB6-B24F-9F1D-B0738092AF34}" presName="Name37" presStyleLbl="parChTrans1D2" presStyleIdx="2" presStyleCnt="8"/>
      <dgm:spPr/>
      <dgm:t>
        <a:bodyPr/>
        <a:lstStyle/>
        <a:p>
          <a:endParaRPr lang="en-US"/>
        </a:p>
      </dgm:t>
    </dgm:pt>
    <dgm:pt modelId="{51EEE03D-E32B-1E43-93BE-D47474C9F3BF}" type="pres">
      <dgm:prSet presAssocID="{4225D97A-FF93-AE4F-A82B-7028DF20A3FD}" presName="hierRoot2" presStyleCnt="0">
        <dgm:presLayoutVars>
          <dgm:hierBranch val="init"/>
        </dgm:presLayoutVars>
      </dgm:prSet>
      <dgm:spPr/>
      <dgm:t>
        <a:bodyPr/>
        <a:lstStyle/>
        <a:p>
          <a:endParaRPr lang="en-US"/>
        </a:p>
      </dgm:t>
    </dgm:pt>
    <dgm:pt modelId="{251ED9F7-7948-E04C-987A-91E7EAFD9AB3}" type="pres">
      <dgm:prSet presAssocID="{4225D97A-FF93-AE4F-A82B-7028DF20A3FD}" presName="rootComposite" presStyleCnt="0"/>
      <dgm:spPr/>
      <dgm:t>
        <a:bodyPr/>
        <a:lstStyle/>
        <a:p>
          <a:endParaRPr lang="en-US"/>
        </a:p>
      </dgm:t>
    </dgm:pt>
    <dgm:pt modelId="{43A0E61B-2E63-EA4C-9E54-EDED99DFBFDE}" type="pres">
      <dgm:prSet presAssocID="{4225D97A-FF93-AE4F-A82B-7028DF20A3FD}" presName="rootText" presStyleLbl="node2" presStyleIdx="2" presStyleCnt="7" custScaleX="65364">
        <dgm:presLayoutVars>
          <dgm:chPref val="3"/>
        </dgm:presLayoutVars>
      </dgm:prSet>
      <dgm:spPr/>
      <dgm:t>
        <a:bodyPr/>
        <a:lstStyle/>
        <a:p>
          <a:endParaRPr lang="en-US"/>
        </a:p>
      </dgm:t>
    </dgm:pt>
    <dgm:pt modelId="{7AF59A14-CC76-5B4D-85E7-A9825E4B7DA4}" type="pres">
      <dgm:prSet presAssocID="{4225D97A-FF93-AE4F-A82B-7028DF20A3FD}" presName="rootConnector" presStyleLbl="node2" presStyleIdx="2" presStyleCnt="7"/>
      <dgm:spPr/>
      <dgm:t>
        <a:bodyPr/>
        <a:lstStyle/>
        <a:p>
          <a:endParaRPr lang="en-US"/>
        </a:p>
      </dgm:t>
    </dgm:pt>
    <dgm:pt modelId="{2A150A5F-5E94-0247-B7DC-70820BEDC307}" type="pres">
      <dgm:prSet presAssocID="{4225D97A-FF93-AE4F-A82B-7028DF20A3FD}" presName="hierChild4" presStyleCnt="0"/>
      <dgm:spPr/>
      <dgm:t>
        <a:bodyPr/>
        <a:lstStyle/>
        <a:p>
          <a:endParaRPr lang="en-US"/>
        </a:p>
      </dgm:t>
    </dgm:pt>
    <dgm:pt modelId="{4C4D3571-D990-0648-A215-7FE1A143982F}" type="pres">
      <dgm:prSet presAssocID="{4225D97A-FF93-AE4F-A82B-7028DF20A3FD}" presName="hierChild5" presStyleCnt="0"/>
      <dgm:spPr/>
      <dgm:t>
        <a:bodyPr/>
        <a:lstStyle/>
        <a:p>
          <a:endParaRPr lang="en-US"/>
        </a:p>
      </dgm:t>
    </dgm:pt>
    <dgm:pt modelId="{B469A4D0-50F5-9048-B5BC-3CC2A3A6F8F2}" type="pres">
      <dgm:prSet presAssocID="{9A4951EB-97BE-934C-A990-938EDDD545CE}" presName="Name37" presStyleLbl="parChTrans1D2" presStyleIdx="3" presStyleCnt="8"/>
      <dgm:spPr/>
      <dgm:t>
        <a:bodyPr/>
        <a:lstStyle/>
        <a:p>
          <a:endParaRPr lang="en-US"/>
        </a:p>
      </dgm:t>
    </dgm:pt>
    <dgm:pt modelId="{8A38DC4A-3EDA-A747-AFC7-59776683F201}" type="pres">
      <dgm:prSet presAssocID="{67059A5F-DCB0-B646-B8B7-C52A66DB6CB2}" presName="hierRoot2" presStyleCnt="0">
        <dgm:presLayoutVars>
          <dgm:hierBranch val="init"/>
        </dgm:presLayoutVars>
      </dgm:prSet>
      <dgm:spPr/>
      <dgm:t>
        <a:bodyPr/>
        <a:lstStyle/>
        <a:p>
          <a:endParaRPr lang="en-US"/>
        </a:p>
      </dgm:t>
    </dgm:pt>
    <dgm:pt modelId="{E03B1AEF-F596-174F-B25F-803484600576}" type="pres">
      <dgm:prSet presAssocID="{67059A5F-DCB0-B646-B8B7-C52A66DB6CB2}" presName="rootComposite" presStyleCnt="0"/>
      <dgm:spPr/>
      <dgm:t>
        <a:bodyPr/>
        <a:lstStyle/>
        <a:p>
          <a:endParaRPr lang="en-US"/>
        </a:p>
      </dgm:t>
    </dgm:pt>
    <dgm:pt modelId="{9673E661-391C-DF4A-877A-58CB62B0CEA2}" type="pres">
      <dgm:prSet presAssocID="{67059A5F-DCB0-B646-B8B7-C52A66DB6CB2}" presName="rootText" presStyleLbl="node2" presStyleIdx="3" presStyleCnt="7" custScaleX="59590">
        <dgm:presLayoutVars>
          <dgm:chPref val="3"/>
        </dgm:presLayoutVars>
      </dgm:prSet>
      <dgm:spPr/>
      <dgm:t>
        <a:bodyPr/>
        <a:lstStyle/>
        <a:p>
          <a:endParaRPr lang="en-US"/>
        </a:p>
      </dgm:t>
    </dgm:pt>
    <dgm:pt modelId="{14621B8B-3118-214C-9CE7-397FCD3FA94C}" type="pres">
      <dgm:prSet presAssocID="{67059A5F-DCB0-B646-B8B7-C52A66DB6CB2}" presName="rootConnector" presStyleLbl="node2" presStyleIdx="3" presStyleCnt="7"/>
      <dgm:spPr/>
      <dgm:t>
        <a:bodyPr/>
        <a:lstStyle/>
        <a:p>
          <a:endParaRPr lang="en-US"/>
        </a:p>
      </dgm:t>
    </dgm:pt>
    <dgm:pt modelId="{BC709080-9787-FF47-9D51-C7D57BD716F7}" type="pres">
      <dgm:prSet presAssocID="{67059A5F-DCB0-B646-B8B7-C52A66DB6CB2}" presName="hierChild4" presStyleCnt="0"/>
      <dgm:spPr/>
      <dgm:t>
        <a:bodyPr/>
        <a:lstStyle/>
        <a:p>
          <a:endParaRPr lang="en-US"/>
        </a:p>
      </dgm:t>
    </dgm:pt>
    <dgm:pt modelId="{687F3D49-68A7-5949-A0ED-AF71C783A26F}" type="pres">
      <dgm:prSet presAssocID="{67059A5F-DCB0-B646-B8B7-C52A66DB6CB2}" presName="hierChild5" presStyleCnt="0"/>
      <dgm:spPr/>
      <dgm:t>
        <a:bodyPr/>
        <a:lstStyle/>
        <a:p>
          <a:endParaRPr lang="en-US"/>
        </a:p>
      </dgm:t>
    </dgm:pt>
    <dgm:pt modelId="{42E876E3-3550-CA4C-81D1-97C2E79F4DDF}" type="pres">
      <dgm:prSet presAssocID="{2117C0A5-DD2A-4443-A6D2-4138731600FE}" presName="Name37" presStyleLbl="parChTrans1D2" presStyleIdx="4" presStyleCnt="8"/>
      <dgm:spPr/>
      <dgm:t>
        <a:bodyPr/>
        <a:lstStyle/>
        <a:p>
          <a:endParaRPr lang="en-US"/>
        </a:p>
      </dgm:t>
    </dgm:pt>
    <dgm:pt modelId="{9A4F59D3-23CA-A148-BABB-67826A95FF15}" type="pres">
      <dgm:prSet presAssocID="{72709798-3F30-C442-A428-A0AA4F849D42}" presName="hierRoot2" presStyleCnt="0">
        <dgm:presLayoutVars>
          <dgm:hierBranch val="init"/>
        </dgm:presLayoutVars>
      </dgm:prSet>
      <dgm:spPr/>
      <dgm:t>
        <a:bodyPr/>
        <a:lstStyle/>
        <a:p>
          <a:endParaRPr lang="en-US"/>
        </a:p>
      </dgm:t>
    </dgm:pt>
    <dgm:pt modelId="{24E1BAF9-5512-694D-A8BA-11ECFCB71EFE}" type="pres">
      <dgm:prSet presAssocID="{72709798-3F30-C442-A428-A0AA4F849D42}" presName="rootComposite" presStyleCnt="0"/>
      <dgm:spPr/>
      <dgm:t>
        <a:bodyPr/>
        <a:lstStyle/>
        <a:p>
          <a:endParaRPr lang="en-US"/>
        </a:p>
      </dgm:t>
    </dgm:pt>
    <dgm:pt modelId="{6692B6BF-1F12-F94D-9D45-5888F78983B6}" type="pres">
      <dgm:prSet presAssocID="{72709798-3F30-C442-A428-A0AA4F849D42}" presName="rootText" presStyleLbl="node2" presStyleIdx="4" presStyleCnt="7" custScaleX="57776" custScaleY="283346">
        <dgm:presLayoutVars>
          <dgm:chPref val="3"/>
        </dgm:presLayoutVars>
      </dgm:prSet>
      <dgm:spPr/>
      <dgm:t>
        <a:bodyPr/>
        <a:lstStyle/>
        <a:p>
          <a:endParaRPr lang="en-US"/>
        </a:p>
      </dgm:t>
    </dgm:pt>
    <dgm:pt modelId="{5AF4B519-5264-3648-8161-102B8E73BF15}" type="pres">
      <dgm:prSet presAssocID="{72709798-3F30-C442-A428-A0AA4F849D42}" presName="rootConnector" presStyleLbl="node2" presStyleIdx="4" presStyleCnt="7"/>
      <dgm:spPr/>
      <dgm:t>
        <a:bodyPr/>
        <a:lstStyle/>
        <a:p>
          <a:endParaRPr lang="en-US"/>
        </a:p>
      </dgm:t>
    </dgm:pt>
    <dgm:pt modelId="{256D11CF-4153-BC4A-A2D0-7E70A770161E}" type="pres">
      <dgm:prSet presAssocID="{72709798-3F30-C442-A428-A0AA4F849D42}" presName="hierChild4" presStyleCnt="0"/>
      <dgm:spPr/>
      <dgm:t>
        <a:bodyPr/>
        <a:lstStyle/>
        <a:p>
          <a:endParaRPr lang="en-US"/>
        </a:p>
      </dgm:t>
    </dgm:pt>
    <dgm:pt modelId="{4851C257-D4DC-3449-BD48-F1EE5EEC9533}" type="pres">
      <dgm:prSet presAssocID="{72709798-3F30-C442-A428-A0AA4F849D42}" presName="hierChild5" presStyleCnt="0"/>
      <dgm:spPr/>
      <dgm:t>
        <a:bodyPr/>
        <a:lstStyle/>
        <a:p>
          <a:endParaRPr lang="en-US"/>
        </a:p>
      </dgm:t>
    </dgm:pt>
    <dgm:pt modelId="{765783A9-B5F3-5341-80E4-75022E90E4C4}" type="pres">
      <dgm:prSet presAssocID="{43A07DE5-F46A-1E4E-9087-C2F8A3BA38CD}" presName="Name37" presStyleLbl="parChTrans1D2" presStyleIdx="5" presStyleCnt="8"/>
      <dgm:spPr/>
      <dgm:t>
        <a:bodyPr/>
        <a:lstStyle/>
        <a:p>
          <a:endParaRPr lang="en-US"/>
        </a:p>
      </dgm:t>
    </dgm:pt>
    <dgm:pt modelId="{5B02F9B9-2824-1749-95A6-CFF72F97F622}" type="pres">
      <dgm:prSet presAssocID="{F865CD39-FFB1-8C4D-83D9-84020F15A40F}" presName="hierRoot2" presStyleCnt="0">
        <dgm:presLayoutVars>
          <dgm:hierBranch val="init"/>
        </dgm:presLayoutVars>
      </dgm:prSet>
      <dgm:spPr/>
      <dgm:t>
        <a:bodyPr/>
        <a:lstStyle/>
        <a:p>
          <a:endParaRPr lang="en-US"/>
        </a:p>
      </dgm:t>
    </dgm:pt>
    <dgm:pt modelId="{7DE20344-4ABD-224A-9887-395C27B024DC}" type="pres">
      <dgm:prSet presAssocID="{F865CD39-FFB1-8C4D-83D9-84020F15A40F}" presName="rootComposite" presStyleCnt="0"/>
      <dgm:spPr/>
      <dgm:t>
        <a:bodyPr/>
        <a:lstStyle/>
        <a:p>
          <a:endParaRPr lang="en-US"/>
        </a:p>
      </dgm:t>
    </dgm:pt>
    <dgm:pt modelId="{6D02237F-C5B0-FC4D-AC5A-4DD0609D2D68}" type="pres">
      <dgm:prSet presAssocID="{F865CD39-FFB1-8C4D-83D9-84020F15A40F}" presName="rootText" presStyleLbl="node2" presStyleIdx="5" presStyleCnt="7" custScaleX="66044" custScaleY="289136">
        <dgm:presLayoutVars>
          <dgm:chPref val="3"/>
        </dgm:presLayoutVars>
      </dgm:prSet>
      <dgm:spPr/>
      <dgm:t>
        <a:bodyPr/>
        <a:lstStyle/>
        <a:p>
          <a:endParaRPr lang="en-US"/>
        </a:p>
      </dgm:t>
    </dgm:pt>
    <dgm:pt modelId="{4F1DF3D2-16CF-D041-9FC8-B41AA98E3515}" type="pres">
      <dgm:prSet presAssocID="{F865CD39-FFB1-8C4D-83D9-84020F15A40F}" presName="rootConnector" presStyleLbl="node2" presStyleIdx="5" presStyleCnt="7"/>
      <dgm:spPr/>
      <dgm:t>
        <a:bodyPr/>
        <a:lstStyle/>
        <a:p>
          <a:endParaRPr lang="en-US"/>
        </a:p>
      </dgm:t>
    </dgm:pt>
    <dgm:pt modelId="{0BCF1F6F-0A65-3A47-A5FD-0CF2CFB66BFD}" type="pres">
      <dgm:prSet presAssocID="{F865CD39-FFB1-8C4D-83D9-84020F15A40F}" presName="hierChild4" presStyleCnt="0"/>
      <dgm:spPr/>
      <dgm:t>
        <a:bodyPr/>
        <a:lstStyle/>
        <a:p>
          <a:endParaRPr lang="en-US"/>
        </a:p>
      </dgm:t>
    </dgm:pt>
    <dgm:pt modelId="{387A5605-9F16-1447-9892-6F9209F83EE9}" type="pres">
      <dgm:prSet presAssocID="{F865CD39-FFB1-8C4D-83D9-84020F15A40F}" presName="hierChild5" presStyleCnt="0"/>
      <dgm:spPr/>
      <dgm:t>
        <a:bodyPr/>
        <a:lstStyle/>
        <a:p>
          <a:endParaRPr lang="en-US"/>
        </a:p>
      </dgm:t>
    </dgm:pt>
    <dgm:pt modelId="{94CA3869-4B87-5443-8F5B-CDBC7F42272C}" type="pres">
      <dgm:prSet presAssocID="{7F3B7F39-CDDD-ED42-92BB-E28B1B59E6E7}" presName="Name37" presStyleLbl="parChTrans1D2" presStyleIdx="6" presStyleCnt="8"/>
      <dgm:spPr/>
      <dgm:t>
        <a:bodyPr/>
        <a:lstStyle/>
        <a:p>
          <a:endParaRPr lang="en-US"/>
        </a:p>
      </dgm:t>
    </dgm:pt>
    <dgm:pt modelId="{64BD2B2D-2526-3D45-B4B7-DBC1855E4A55}" type="pres">
      <dgm:prSet presAssocID="{598BDCB5-3F2B-EE4E-8EA6-B2208FCD4509}" presName="hierRoot2" presStyleCnt="0">
        <dgm:presLayoutVars>
          <dgm:hierBranch val="init"/>
        </dgm:presLayoutVars>
      </dgm:prSet>
      <dgm:spPr/>
      <dgm:t>
        <a:bodyPr/>
        <a:lstStyle/>
        <a:p>
          <a:endParaRPr lang="en-US"/>
        </a:p>
      </dgm:t>
    </dgm:pt>
    <dgm:pt modelId="{EB820538-9BC2-E648-82D2-3D43C448E210}" type="pres">
      <dgm:prSet presAssocID="{598BDCB5-3F2B-EE4E-8EA6-B2208FCD4509}" presName="rootComposite" presStyleCnt="0"/>
      <dgm:spPr/>
      <dgm:t>
        <a:bodyPr/>
        <a:lstStyle/>
        <a:p>
          <a:endParaRPr lang="en-US"/>
        </a:p>
      </dgm:t>
    </dgm:pt>
    <dgm:pt modelId="{956B232D-8803-2940-A931-FD4542DA8733}" type="pres">
      <dgm:prSet presAssocID="{598BDCB5-3F2B-EE4E-8EA6-B2208FCD4509}" presName="rootText" presStyleLbl="node2" presStyleIdx="6" presStyleCnt="7" custScaleX="46068" custScaleY="289644">
        <dgm:presLayoutVars>
          <dgm:chPref val="3"/>
        </dgm:presLayoutVars>
      </dgm:prSet>
      <dgm:spPr/>
      <dgm:t>
        <a:bodyPr/>
        <a:lstStyle/>
        <a:p>
          <a:endParaRPr lang="en-US"/>
        </a:p>
      </dgm:t>
    </dgm:pt>
    <dgm:pt modelId="{BB899793-05C2-AB40-B1DE-7ED51D699C59}" type="pres">
      <dgm:prSet presAssocID="{598BDCB5-3F2B-EE4E-8EA6-B2208FCD4509}" presName="rootConnector" presStyleLbl="node2" presStyleIdx="6" presStyleCnt="7"/>
      <dgm:spPr/>
      <dgm:t>
        <a:bodyPr/>
        <a:lstStyle/>
        <a:p>
          <a:endParaRPr lang="en-US"/>
        </a:p>
      </dgm:t>
    </dgm:pt>
    <dgm:pt modelId="{D71EEB2E-D729-FA40-B2CA-F54DAFE88FB9}" type="pres">
      <dgm:prSet presAssocID="{598BDCB5-3F2B-EE4E-8EA6-B2208FCD4509}" presName="hierChild4" presStyleCnt="0"/>
      <dgm:spPr/>
      <dgm:t>
        <a:bodyPr/>
        <a:lstStyle/>
        <a:p>
          <a:endParaRPr lang="en-US"/>
        </a:p>
      </dgm:t>
    </dgm:pt>
    <dgm:pt modelId="{CE75AA0D-31EA-B94D-8A38-B67CB88680F5}" type="pres">
      <dgm:prSet presAssocID="{598BDCB5-3F2B-EE4E-8EA6-B2208FCD4509}" presName="hierChild5" presStyleCnt="0"/>
      <dgm:spPr/>
      <dgm:t>
        <a:bodyPr/>
        <a:lstStyle/>
        <a:p>
          <a:endParaRPr lang="en-US"/>
        </a:p>
      </dgm:t>
    </dgm:pt>
    <dgm:pt modelId="{FEEFA26F-A092-664E-B843-419FF77FB519}" type="pres">
      <dgm:prSet presAssocID="{2D4AEA15-659F-6342-803E-1E6C6DA80459}" presName="hierChild3" presStyleCnt="0"/>
      <dgm:spPr/>
      <dgm:t>
        <a:bodyPr/>
        <a:lstStyle/>
        <a:p>
          <a:endParaRPr lang="en-US"/>
        </a:p>
      </dgm:t>
    </dgm:pt>
    <dgm:pt modelId="{D1FDF56F-1DC0-C34C-9009-A5E1A3B5C7F9}" type="pres">
      <dgm:prSet presAssocID="{3CCA0BDD-5111-A240-AA2E-9E089092CC0D}" presName="Name111" presStyleLbl="parChTrans1D2" presStyleIdx="7" presStyleCnt="8"/>
      <dgm:spPr/>
      <dgm:t>
        <a:bodyPr/>
        <a:lstStyle/>
        <a:p>
          <a:endParaRPr lang="en-US"/>
        </a:p>
      </dgm:t>
    </dgm:pt>
    <dgm:pt modelId="{766A7A75-3AE8-9447-9C54-1D710053AA3A}" type="pres">
      <dgm:prSet presAssocID="{8133EECB-0F49-1E49-8C5F-205F2215642D}" presName="hierRoot3" presStyleCnt="0">
        <dgm:presLayoutVars>
          <dgm:hierBranch val="init"/>
        </dgm:presLayoutVars>
      </dgm:prSet>
      <dgm:spPr/>
      <dgm:t>
        <a:bodyPr/>
        <a:lstStyle/>
        <a:p>
          <a:endParaRPr lang="en-US"/>
        </a:p>
      </dgm:t>
    </dgm:pt>
    <dgm:pt modelId="{DB6FA3CE-F239-204D-BF4F-27A2E194A493}" type="pres">
      <dgm:prSet presAssocID="{8133EECB-0F49-1E49-8C5F-205F2215642D}" presName="rootComposite3" presStyleCnt="0"/>
      <dgm:spPr/>
      <dgm:t>
        <a:bodyPr/>
        <a:lstStyle/>
        <a:p>
          <a:endParaRPr lang="en-US"/>
        </a:p>
      </dgm:t>
    </dgm:pt>
    <dgm:pt modelId="{A3542AA2-03FF-E64C-89A7-2D4F967970F0}" type="pres">
      <dgm:prSet presAssocID="{8133EECB-0F49-1E49-8C5F-205F2215642D}" presName="rootText3" presStyleLbl="asst1" presStyleIdx="0" presStyleCnt="1">
        <dgm:presLayoutVars>
          <dgm:chPref val="3"/>
        </dgm:presLayoutVars>
      </dgm:prSet>
      <dgm:spPr/>
      <dgm:t>
        <a:bodyPr/>
        <a:lstStyle/>
        <a:p>
          <a:endParaRPr lang="en-US"/>
        </a:p>
      </dgm:t>
    </dgm:pt>
    <dgm:pt modelId="{451E6962-C477-9A49-983F-ABEB0A9FECA3}" type="pres">
      <dgm:prSet presAssocID="{8133EECB-0F49-1E49-8C5F-205F2215642D}" presName="rootConnector3" presStyleLbl="asst1" presStyleIdx="0" presStyleCnt="1"/>
      <dgm:spPr/>
      <dgm:t>
        <a:bodyPr/>
        <a:lstStyle/>
        <a:p>
          <a:endParaRPr lang="en-US"/>
        </a:p>
      </dgm:t>
    </dgm:pt>
    <dgm:pt modelId="{2090B736-839C-C24A-9D57-5E34790FB272}" type="pres">
      <dgm:prSet presAssocID="{8133EECB-0F49-1E49-8C5F-205F2215642D}" presName="hierChild6" presStyleCnt="0"/>
      <dgm:spPr/>
      <dgm:t>
        <a:bodyPr/>
        <a:lstStyle/>
        <a:p>
          <a:endParaRPr lang="en-US"/>
        </a:p>
      </dgm:t>
    </dgm:pt>
    <dgm:pt modelId="{1C2FEB4C-3580-964C-9FD6-9B7FED2341FA}" type="pres">
      <dgm:prSet presAssocID="{8133EECB-0F49-1E49-8C5F-205F2215642D}" presName="hierChild7" presStyleCnt="0"/>
      <dgm:spPr/>
      <dgm:t>
        <a:bodyPr/>
        <a:lstStyle/>
        <a:p>
          <a:endParaRPr lang="en-US"/>
        </a:p>
      </dgm:t>
    </dgm:pt>
  </dgm:ptLst>
  <dgm:cxnLst>
    <dgm:cxn modelId="{E6573B98-BF47-6745-A570-835E9B81B9DC}" type="presOf" srcId="{4225D97A-FF93-AE4F-A82B-7028DF20A3FD}" destId="{7AF59A14-CC76-5B4D-85E7-A9825E4B7DA4}" srcOrd="1" destOrd="0" presId="urn:microsoft.com/office/officeart/2005/8/layout/orgChart1"/>
    <dgm:cxn modelId="{482791F1-D93D-BE48-AF67-3410F2946D13}" type="presOf" srcId="{F865CD39-FFB1-8C4D-83D9-84020F15A40F}" destId="{4F1DF3D2-16CF-D041-9FC8-B41AA98E3515}" srcOrd="1" destOrd="0" presId="urn:microsoft.com/office/officeart/2005/8/layout/orgChart1"/>
    <dgm:cxn modelId="{A2FD214A-1532-6747-A27C-37446EAE5675}" type="presOf" srcId="{6C28D17F-4856-E84F-8626-C382BDB11D1B}" destId="{22FAF0FA-8931-4448-A76F-6E7A6C7CEC2F}" srcOrd="0" destOrd="0" presId="urn:microsoft.com/office/officeart/2005/8/layout/orgChart1"/>
    <dgm:cxn modelId="{7B5E585B-688F-4942-8087-25D57A238D11}" type="presOf" srcId="{598BDCB5-3F2B-EE4E-8EA6-B2208FCD4509}" destId="{BB899793-05C2-AB40-B1DE-7ED51D699C59}" srcOrd="1" destOrd="0" presId="urn:microsoft.com/office/officeart/2005/8/layout/orgChart1"/>
    <dgm:cxn modelId="{372CF989-BDC0-124E-9E84-18461CFB44DB}" type="presOf" srcId="{C1376D17-0D83-064C-AF86-780A0FB86E5F}" destId="{5C6474F2-7DBD-574B-B809-C32898374E04}" srcOrd="1" destOrd="0" presId="urn:microsoft.com/office/officeart/2005/8/layout/orgChart1"/>
    <dgm:cxn modelId="{5225FF2C-C5B7-AD45-9E3C-5D5CAE8A4B6B}" srcId="{2D4AEA15-659F-6342-803E-1E6C6DA80459}" destId="{184758F2-A7C7-1446-8639-E780190B9BD4}" srcOrd="2" destOrd="0" parTransId="{F6C2A591-4796-E14B-B7A4-8D2ADB3A7E5F}" sibTransId="{51572C2B-C201-F44A-A049-DBDA6FF552CA}"/>
    <dgm:cxn modelId="{1B4F1CA9-237C-DB43-ACF5-A5856D40B3A4}" srcId="{2D4AEA15-659F-6342-803E-1E6C6DA80459}" destId="{C1376D17-0D83-064C-AF86-780A0FB86E5F}" srcOrd="1" destOrd="0" parTransId="{6C28D17F-4856-E84F-8626-C382BDB11D1B}" sibTransId="{C0FD77BF-1EF3-A44A-BB80-F35B9D2412ED}"/>
    <dgm:cxn modelId="{D47DF5CB-F8BF-274B-BDBA-D709894F23AC}" srcId="{2D4AEA15-659F-6342-803E-1E6C6DA80459}" destId="{F865CD39-FFB1-8C4D-83D9-84020F15A40F}" srcOrd="6" destOrd="0" parTransId="{43A07DE5-F46A-1E4E-9087-C2F8A3BA38CD}" sibTransId="{C8F1A132-9012-9E4F-8A3F-45BC5F202B08}"/>
    <dgm:cxn modelId="{623BE9A8-1EA2-2D42-848E-A48ED4885CA8}" type="presOf" srcId="{A69253A7-D010-A440-BEC7-F0A5CE96BDCF}" destId="{5E452F9C-43A1-6D45-8AD7-FBFAA1002882}" srcOrd="0" destOrd="0" presId="urn:microsoft.com/office/officeart/2005/8/layout/orgChart1"/>
    <dgm:cxn modelId="{7DBECDC5-1980-BA45-AC24-92FD115DDDFA}" type="presOf" srcId="{2D4AEA15-659F-6342-803E-1E6C6DA80459}" destId="{D7BD3A47-75A3-934C-A2B6-737DC9B00B8C}" srcOrd="0" destOrd="0" presId="urn:microsoft.com/office/officeart/2005/8/layout/orgChart1"/>
    <dgm:cxn modelId="{45CE0342-1D66-3A4F-B6E5-962A08DEF9D1}" type="presOf" srcId="{C1376D17-0D83-064C-AF86-780A0FB86E5F}" destId="{DAFE4518-00C1-CB45-861D-A9DAF0DC4040}" srcOrd="0" destOrd="0" presId="urn:microsoft.com/office/officeart/2005/8/layout/orgChart1"/>
    <dgm:cxn modelId="{CC3029D1-7320-2B42-81F1-4C67763B689D}" type="presOf" srcId="{9A4951EB-97BE-934C-A990-938EDDD545CE}" destId="{B469A4D0-50F5-9048-B5BC-3CC2A3A6F8F2}" srcOrd="0" destOrd="0" presId="urn:microsoft.com/office/officeart/2005/8/layout/orgChart1"/>
    <dgm:cxn modelId="{E9ABF268-4ABF-C64D-8E02-0E2992075537}" srcId="{2D4AEA15-659F-6342-803E-1E6C6DA80459}" destId="{598BDCB5-3F2B-EE4E-8EA6-B2208FCD4509}" srcOrd="7" destOrd="0" parTransId="{7F3B7F39-CDDD-ED42-92BB-E28B1B59E6E7}" sibTransId="{4E7042AA-7CA7-2940-8CBA-B5CCB9B3CA93}"/>
    <dgm:cxn modelId="{0C1A8AC2-3074-6A4F-8646-1FDE3E9879BC}" type="presOf" srcId="{C1D3E384-8CB6-B24F-9F1D-B0738092AF34}" destId="{65C906F4-7160-2348-AE33-F86203E28F73}" srcOrd="0" destOrd="0" presId="urn:microsoft.com/office/officeart/2005/8/layout/orgChart1"/>
    <dgm:cxn modelId="{96473C9A-5EE0-1C44-A064-314EFC996375}" srcId="{A69253A7-D010-A440-BEC7-F0A5CE96BDCF}" destId="{2D4AEA15-659F-6342-803E-1E6C6DA80459}" srcOrd="0" destOrd="0" parTransId="{B1763803-88B9-7740-B0C5-4E4A84A59BC7}" sibTransId="{45130CED-C77E-E841-8A8B-D59F6D54CE31}"/>
    <dgm:cxn modelId="{00700537-47D7-8943-A13C-ED5EB4BD5FBB}" srcId="{2D4AEA15-659F-6342-803E-1E6C6DA80459}" destId="{4225D97A-FF93-AE4F-A82B-7028DF20A3FD}" srcOrd="3" destOrd="0" parTransId="{C1D3E384-8CB6-B24F-9F1D-B0738092AF34}" sibTransId="{825F92C6-03E6-2C4A-89AA-887312BFFE64}"/>
    <dgm:cxn modelId="{DC1B0D96-3ACA-E740-B23B-815A3B54F0E6}" type="presOf" srcId="{4225D97A-FF93-AE4F-A82B-7028DF20A3FD}" destId="{43A0E61B-2E63-EA4C-9E54-EDED99DFBFDE}" srcOrd="0" destOrd="0" presId="urn:microsoft.com/office/officeart/2005/8/layout/orgChart1"/>
    <dgm:cxn modelId="{29564DFD-5DF4-3B40-AB56-9A55ABB519EB}" srcId="{2D4AEA15-659F-6342-803E-1E6C6DA80459}" destId="{72709798-3F30-C442-A428-A0AA4F849D42}" srcOrd="5" destOrd="0" parTransId="{2117C0A5-DD2A-4443-A6D2-4138731600FE}" sibTransId="{172C9AB6-FA24-C64D-80AD-6036BFF03C90}"/>
    <dgm:cxn modelId="{5B0164C0-6503-A146-B4D0-BD00F24D1B69}" type="presOf" srcId="{67059A5F-DCB0-B646-B8B7-C52A66DB6CB2}" destId="{14621B8B-3118-214C-9CE7-397FCD3FA94C}" srcOrd="1" destOrd="0" presId="urn:microsoft.com/office/officeart/2005/8/layout/orgChart1"/>
    <dgm:cxn modelId="{2F64B031-784C-3443-93D3-8DB73F6E7175}" type="presOf" srcId="{72709798-3F30-C442-A428-A0AA4F849D42}" destId="{6692B6BF-1F12-F94D-9D45-5888F78983B6}" srcOrd="0" destOrd="0" presId="urn:microsoft.com/office/officeart/2005/8/layout/orgChart1"/>
    <dgm:cxn modelId="{27FEF8CE-56BC-DB49-8946-E1324EE34980}" srcId="{2D4AEA15-659F-6342-803E-1E6C6DA80459}" destId="{67059A5F-DCB0-B646-B8B7-C52A66DB6CB2}" srcOrd="4" destOrd="0" parTransId="{9A4951EB-97BE-934C-A990-938EDDD545CE}" sibTransId="{EADF010B-7EA5-E145-9C24-5DC95957EC2F}"/>
    <dgm:cxn modelId="{2B0F5406-EDBE-7D4B-82F6-0E2DE5BB0B94}" type="presOf" srcId="{8133EECB-0F49-1E49-8C5F-205F2215642D}" destId="{A3542AA2-03FF-E64C-89A7-2D4F967970F0}" srcOrd="0" destOrd="0" presId="urn:microsoft.com/office/officeart/2005/8/layout/orgChart1"/>
    <dgm:cxn modelId="{23F2047B-11F8-1840-AD46-4CE6728D2B5A}" type="presOf" srcId="{F865CD39-FFB1-8C4D-83D9-84020F15A40F}" destId="{6D02237F-C5B0-FC4D-AC5A-4DD0609D2D68}" srcOrd="0" destOrd="0" presId="urn:microsoft.com/office/officeart/2005/8/layout/orgChart1"/>
    <dgm:cxn modelId="{8B65DE4E-28C7-564F-9B07-2262D076FF0B}" type="presOf" srcId="{184758F2-A7C7-1446-8639-E780190B9BD4}" destId="{BBD0E986-3CE7-DC44-B090-99054E20B217}" srcOrd="1" destOrd="0" presId="urn:microsoft.com/office/officeart/2005/8/layout/orgChart1"/>
    <dgm:cxn modelId="{69C82190-1844-AE42-80A4-4A66F6FCF6D4}" type="presOf" srcId="{2117C0A5-DD2A-4443-A6D2-4138731600FE}" destId="{42E876E3-3550-CA4C-81D1-97C2E79F4DDF}" srcOrd="0" destOrd="0" presId="urn:microsoft.com/office/officeart/2005/8/layout/orgChart1"/>
    <dgm:cxn modelId="{9873B86F-64AD-9145-B707-40DB695F3164}" srcId="{2D4AEA15-659F-6342-803E-1E6C6DA80459}" destId="{8133EECB-0F49-1E49-8C5F-205F2215642D}" srcOrd="0" destOrd="0" parTransId="{3CCA0BDD-5111-A240-AA2E-9E089092CC0D}" sibTransId="{434E49EA-7252-8041-ACA6-726C83E68BBC}"/>
    <dgm:cxn modelId="{138F6CB3-0360-F346-9A6E-C8CB4A1C0C51}" type="presOf" srcId="{2D4AEA15-659F-6342-803E-1E6C6DA80459}" destId="{B565F1D6-44CE-D74A-8905-65455B24F1B2}" srcOrd="1" destOrd="0" presId="urn:microsoft.com/office/officeart/2005/8/layout/orgChart1"/>
    <dgm:cxn modelId="{0321B935-E6A8-AE4F-A215-ED495B747269}" type="presOf" srcId="{8133EECB-0F49-1E49-8C5F-205F2215642D}" destId="{451E6962-C477-9A49-983F-ABEB0A9FECA3}" srcOrd="1" destOrd="0" presId="urn:microsoft.com/office/officeart/2005/8/layout/orgChart1"/>
    <dgm:cxn modelId="{B1B52E10-98C6-5448-B969-AE00DF74A837}" type="presOf" srcId="{F6C2A591-4796-E14B-B7A4-8D2ADB3A7E5F}" destId="{66BA0757-6682-1B44-8EAF-5935216A6FEB}" srcOrd="0" destOrd="0" presId="urn:microsoft.com/office/officeart/2005/8/layout/orgChart1"/>
    <dgm:cxn modelId="{DC443CAD-CC11-8B46-8ED4-3A305AD57A9A}" type="presOf" srcId="{72709798-3F30-C442-A428-A0AA4F849D42}" destId="{5AF4B519-5264-3648-8161-102B8E73BF15}" srcOrd="1" destOrd="0" presId="urn:microsoft.com/office/officeart/2005/8/layout/orgChart1"/>
    <dgm:cxn modelId="{5E29B42D-1965-D04F-85B7-B99DD92A19D8}" type="presOf" srcId="{67059A5F-DCB0-B646-B8B7-C52A66DB6CB2}" destId="{9673E661-391C-DF4A-877A-58CB62B0CEA2}" srcOrd="0" destOrd="0" presId="urn:microsoft.com/office/officeart/2005/8/layout/orgChart1"/>
    <dgm:cxn modelId="{CBAFAE1B-440A-F847-9F1E-96A64988B50C}" type="presOf" srcId="{43A07DE5-F46A-1E4E-9087-C2F8A3BA38CD}" destId="{765783A9-B5F3-5341-80E4-75022E90E4C4}" srcOrd="0" destOrd="0" presId="urn:microsoft.com/office/officeart/2005/8/layout/orgChart1"/>
    <dgm:cxn modelId="{947B5CDB-B0BC-F748-98B2-04F07677CCBD}" type="presOf" srcId="{3CCA0BDD-5111-A240-AA2E-9E089092CC0D}" destId="{D1FDF56F-1DC0-C34C-9009-A5E1A3B5C7F9}" srcOrd="0" destOrd="0" presId="urn:microsoft.com/office/officeart/2005/8/layout/orgChart1"/>
    <dgm:cxn modelId="{4B9909C7-6DE3-EB45-B995-A55FEF2BDF36}" type="presOf" srcId="{7F3B7F39-CDDD-ED42-92BB-E28B1B59E6E7}" destId="{94CA3869-4B87-5443-8F5B-CDBC7F42272C}" srcOrd="0" destOrd="0" presId="urn:microsoft.com/office/officeart/2005/8/layout/orgChart1"/>
    <dgm:cxn modelId="{008E9CED-8AA9-6B48-BB45-C126418B245C}" type="presOf" srcId="{598BDCB5-3F2B-EE4E-8EA6-B2208FCD4509}" destId="{956B232D-8803-2940-A931-FD4542DA8733}" srcOrd="0" destOrd="0" presId="urn:microsoft.com/office/officeart/2005/8/layout/orgChart1"/>
    <dgm:cxn modelId="{BD482702-A034-C94C-9702-12333942B009}" type="presOf" srcId="{184758F2-A7C7-1446-8639-E780190B9BD4}" destId="{BC96E5F7-4605-934A-9EC1-B6BFB293D36E}" srcOrd="0" destOrd="0" presId="urn:microsoft.com/office/officeart/2005/8/layout/orgChart1"/>
    <dgm:cxn modelId="{6FE2FFE4-2F27-9949-8005-C6795BD2632A}" type="presParOf" srcId="{5E452F9C-43A1-6D45-8AD7-FBFAA1002882}" destId="{6B06379B-FF4C-F04F-AF04-3B65C6343DDA}" srcOrd="0" destOrd="0" presId="urn:microsoft.com/office/officeart/2005/8/layout/orgChart1"/>
    <dgm:cxn modelId="{B21C84E4-5BB4-0D42-A922-A601C1A2D1E8}" type="presParOf" srcId="{6B06379B-FF4C-F04F-AF04-3B65C6343DDA}" destId="{D1C9C2B2-6FF1-6244-A2F6-D3EDF69F5030}" srcOrd="0" destOrd="0" presId="urn:microsoft.com/office/officeart/2005/8/layout/orgChart1"/>
    <dgm:cxn modelId="{FDCFDEE4-B33D-8344-8B75-394F286AB5C2}" type="presParOf" srcId="{D1C9C2B2-6FF1-6244-A2F6-D3EDF69F5030}" destId="{D7BD3A47-75A3-934C-A2B6-737DC9B00B8C}" srcOrd="0" destOrd="0" presId="urn:microsoft.com/office/officeart/2005/8/layout/orgChart1"/>
    <dgm:cxn modelId="{EE4440D2-DBB8-DF41-83A1-73B2052F2833}" type="presParOf" srcId="{D1C9C2B2-6FF1-6244-A2F6-D3EDF69F5030}" destId="{B565F1D6-44CE-D74A-8905-65455B24F1B2}" srcOrd="1" destOrd="0" presId="urn:microsoft.com/office/officeart/2005/8/layout/orgChart1"/>
    <dgm:cxn modelId="{265E2916-9464-B24B-822F-EC5310E6159D}" type="presParOf" srcId="{6B06379B-FF4C-F04F-AF04-3B65C6343DDA}" destId="{D28FD5CE-5ECE-6949-8ECC-0CB928135FE1}" srcOrd="1" destOrd="0" presId="urn:microsoft.com/office/officeart/2005/8/layout/orgChart1"/>
    <dgm:cxn modelId="{1F2ACABD-8C4E-594A-AB34-BCD00B19AF78}" type="presParOf" srcId="{D28FD5CE-5ECE-6949-8ECC-0CB928135FE1}" destId="{22FAF0FA-8931-4448-A76F-6E7A6C7CEC2F}" srcOrd="0" destOrd="0" presId="urn:microsoft.com/office/officeart/2005/8/layout/orgChart1"/>
    <dgm:cxn modelId="{87AFA98C-4A00-0044-9ADE-6F7E4CAE5A7F}" type="presParOf" srcId="{D28FD5CE-5ECE-6949-8ECC-0CB928135FE1}" destId="{A3DDE73F-34B8-004A-8EA1-6CE0818A2F39}" srcOrd="1" destOrd="0" presId="urn:microsoft.com/office/officeart/2005/8/layout/orgChart1"/>
    <dgm:cxn modelId="{137B8BD6-6817-5940-9E37-7E063BA29A3F}" type="presParOf" srcId="{A3DDE73F-34B8-004A-8EA1-6CE0818A2F39}" destId="{2CEA7117-F723-4241-A32A-B09CB4CB16D7}" srcOrd="0" destOrd="0" presId="urn:microsoft.com/office/officeart/2005/8/layout/orgChart1"/>
    <dgm:cxn modelId="{F456C42B-9FCE-534C-9485-72A03B700723}" type="presParOf" srcId="{2CEA7117-F723-4241-A32A-B09CB4CB16D7}" destId="{DAFE4518-00C1-CB45-861D-A9DAF0DC4040}" srcOrd="0" destOrd="0" presId="urn:microsoft.com/office/officeart/2005/8/layout/orgChart1"/>
    <dgm:cxn modelId="{B70EEA3E-78DB-D644-AB8B-C4A454FF4153}" type="presParOf" srcId="{2CEA7117-F723-4241-A32A-B09CB4CB16D7}" destId="{5C6474F2-7DBD-574B-B809-C32898374E04}" srcOrd="1" destOrd="0" presId="urn:microsoft.com/office/officeart/2005/8/layout/orgChart1"/>
    <dgm:cxn modelId="{D7FF77C4-E879-2F49-B268-AA8DB33F2921}" type="presParOf" srcId="{A3DDE73F-34B8-004A-8EA1-6CE0818A2F39}" destId="{BF01B78E-9CE4-B540-BB0E-BC6C91ED4558}" srcOrd="1" destOrd="0" presId="urn:microsoft.com/office/officeart/2005/8/layout/orgChart1"/>
    <dgm:cxn modelId="{FB5AF2ED-9119-4A43-91DE-8C3FE4CFA5CF}" type="presParOf" srcId="{A3DDE73F-34B8-004A-8EA1-6CE0818A2F39}" destId="{E8DB8508-ABD5-1642-9DAA-3916455EC631}" srcOrd="2" destOrd="0" presId="urn:microsoft.com/office/officeart/2005/8/layout/orgChart1"/>
    <dgm:cxn modelId="{AE322262-5273-E443-9B13-AC4701B14C23}" type="presParOf" srcId="{D28FD5CE-5ECE-6949-8ECC-0CB928135FE1}" destId="{66BA0757-6682-1B44-8EAF-5935216A6FEB}" srcOrd="2" destOrd="0" presId="urn:microsoft.com/office/officeart/2005/8/layout/orgChart1"/>
    <dgm:cxn modelId="{E7C73C30-25ED-F046-AFDD-9F54FFFA2D7A}" type="presParOf" srcId="{D28FD5CE-5ECE-6949-8ECC-0CB928135FE1}" destId="{FB821D10-7D1E-6447-89D0-25BE642699FD}" srcOrd="3" destOrd="0" presId="urn:microsoft.com/office/officeart/2005/8/layout/orgChart1"/>
    <dgm:cxn modelId="{1793DB7E-47A7-0144-A593-DF165EC63182}" type="presParOf" srcId="{FB821D10-7D1E-6447-89D0-25BE642699FD}" destId="{C14107AE-C07B-0243-84BA-3652E1FE12F0}" srcOrd="0" destOrd="0" presId="urn:microsoft.com/office/officeart/2005/8/layout/orgChart1"/>
    <dgm:cxn modelId="{523E351E-75F6-384B-A930-3BAB0C543093}" type="presParOf" srcId="{C14107AE-C07B-0243-84BA-3652E1FE12F0}" destId="{BC96E5F7-4605-934A-9EC1-B6BFB293D36E}" srcOrd="0" destOrd="0" presId="urn:microsoft.com/office/officeart/2005/8/layout/orgChart1"/>
    <dgm:cxn modelId="{9B381767-6E2A-FE41-AE91-75E2EB889B9E}" type="presParOf" srcId="{C14107AE-C07B-0243-84BA-3652E1FE12F0}" destId="{BBD0E986-3CE7-DC44-B090-99054E20B217}" srcOrd="1" destOrd="0" presId="urn:microsoft.com/office/officeart/2005/8/layout/orgChart1"/>
    <dgm:cxn modelId="{BB4CF83C-CD5E-DB4C-AD62-939A2B7DC361}" type="presParOf" srcId="{FB821D10-7D1E-6447-89D0-25BE642699FD}" destId="{757A1A28-193D-BB45-A2AB-AA5B8C38A56A}" srcOrd="1" destOrd="0" presId="urn:microsoft.com/office/officeart/2005/8/layout/orgChart1"/>
    <dgm:cxn modelId="{624C90C0-4A2F-4240-9C46-818C9171F810}" type="presParOf" srcId="{FB821D10-7D1E-6447-89D0-25BE642699FD}" destId="{F50B2DB2-FCFA-7540-A829-F9F4FD0533FD}" srcOrd="2" destOrd="0" presId="urn:microsoft.com/office/officeart/2005/8/layout/orgChart1"/>
    <dgm:cxn modelId="{DB4FE425-DFEA-954C-9A34-87FA149289D7}" type="presParOf" srcId="{D28FD5CE-5ECE-6949-8ECC-0CB928135FE1}" destId="{65C906F4-7160-2348-AE33-F86203E28F73}" srcOrd="4" destOrd="0" presId="urn:microsoft.com/office/officeart/2005/8/layout/orgChart1"/>
    <dgm:cxn modelId="{52CB89EF-8EF2-F448-8CFF-DC2C5A9CE919}" type="presParOf" srcId="{D28FD5CE-5ECE-6949-8ECC-0CB928135FE1}" destId="{51EEE03D-E32B-1E43-93BE-D47474C9F3BF}" srcOrd="5" destOrd="0" presId="urn:microsoft.com/office/officeart/2005/8/layout/orgChart1"/>
    <dgm:cxn modelId="{15A8A223-C36A-EF4D-82A2-011B8643C0FD}" type="presParOf" srcId="{51EEE03D-E32B-1E43-93BE-D47474C9F3BF}" destId="{251ED9F7-7948-E04C-987A-91E7EAFD9AB3}" srcOrd="0" destOrd="0" presId="urn:microsoft.com/office/officeart/2005/8/layout/orgChart1"/>
    <dgm:cxn modelId="{8C3E4837-56AE-0041-AF1E-A65D9DF0DFA8}" type="presParOf" srcId="{251ED9F7-7948-E04C-987A-91E7EAFD9AB3}" destId="{43A0E61B-2E63-EA4C-9E54-EDED99DFBFDE}" srcOrd="0" destOrd="0" presId="urn:microsoft.com/office/officeart/2005/8/layout/orgChart1"/>
    <dgm:cxn modelId="{D336906A-79BF-7446-B0D0-8606D58D6F5C}" type="presParOf" srcId="{251ED9F7-7948-E04C-987A-91E7EAFD9AB3}" destId="{7AF59A14-CC76-5B4D-85E7-A9825E4B7DA4}" srcOrd="1" destOrd="0" presId="urn:microsoft.com/office/officeart/2005/8/layout/orgChart1"/>
    <dgm:cxn modelId="{C421DABC-4B70-114D-A8B8-5C1FDCCD23C1}" type="presParOf" srcId="{51EEE03D-E32B-1E43-93BE-D47474C9F3BF}" destId="{2A150A5F-5E94-0247-B7DC-70820BEDC307}" srcOrd="1" destOrd="0" presId="urn:microsoft.com/office/officeart/2005/8/layout/orgChart1"/>
    <dgm:cxn modelId="{7A2F6218-AD8C-FF43-92AA-56FDD3D18908}" type="presParOf" srcId="{51EEE03D-E32B-1E43-93BE-D47474C9F3BF}" destId="{4C4D3571-D990-0648-A215-7FE1A143982F}" srcOrd="2" destOrd="0" presId="urn:microsoft.com/office/officeart/2005/8/layout/orgChart1"/>
    <dgm:cxn modelId="{24F681AE-4F5B-1F48-B22A-D8C399D52516}" type="presParOf" srcId="{D28FD5CE-5ECE-6949-8ECC-0CB928135FE1}" destId="{B469A4D0-50F5-9048-B5BC-3CC2A3A6F8F2}" srcOrd="6" destOrd="0" presId="urn:microsoft.com/office/officeart/2005/8/layout/orgChart1"/>
    <dgm:cxn modelId="{E9BEF7DE-BD22-4C4F-91F5-1C45B02669C1}" type="presParOf" srcId="{D28FD5CE-5ECE-6949-8ECC-0CB928135FE1}" destId="{8A38DC4A-3EDA-A747-AFC7-59776683F201}" srcOrd="7" destOrd="0" presId="urn:microsoft.com/office/officeart/2005/8/layout/orgChart1"/>
    <dgm:cxn modelId="{6A7D08B9-31E9-4B4D-B2F8-C1ABB22D713C}" type="presParOf" srcId="{8A38DC4A-3EDA-A747-AFC7-59776683F201}" destId="{E03B1AEF-F596-174F-B25F-803484600576}" srcOrd="0" destOrd="0" presId="urn:microsoft.com/office/officeart/2005/8/layout/orgChart1"/>
    <dgm:cxn modelId="{58C300CD-6811-4F41-BD6D-2BE6164675ED}" type="presParOf" srcId="{E03B1AEF-F596-174F-B25F-803484600576}" destId="{9673E661-391C-DF4A-877A-58CB62B0CEA2}" srcOrd="0" destOrd="0" presId="urn:microsoft.com/office/officeart/2005/8/layout/orgChart1"/>
    <dgm:cxn modelId="{9C3DC8A5-EA08-7C46-9DA7-FF7DC2D22C96}" type="presParOf" srcId="{E03B1AEF-F596-174F-B25F-803484600576}" destId="{14621B8B-3118-214C-9CE7-397FCD3FA94C}" srcOrd="1" destOrd="0" presId="urn:microsoft.com/office/officeart/2005/8/layout/orgChart1"/>
    <dgm:cxn modelId="{2398F6C7-14E0-9E4E-8C94-C11F6F006DAC}" type="presParOf" srcId="{8A38DC4A-3EDA-A747-AFC7-59776683F201}" destId="{BC709080-9787-FF47-9D51-C7D57BD716F7}" srcOrd="1" destOrd="0" presId="urn:microsoft.com/office/officeart/2005/8/layout/orgChart1"/>
    <dgm:cxn modelId="{8DFB1E9C-6090-C944-861B-2E9B3A08D9E6}" type="presParOf" srcId="{8A38DC4A-3EDA-A747-AFC7-59776683F201}" destId="{687F3D49-68A7-5949-A0ED-AF71C783A26F}" srcOrd="2" destOrd="0" presId="urn:microsoft.com/office/officeart/2005/8/layout/orgChart1"/>
    <dgm:cxn modelId="{73ACAA77-47FA-AE43-8EDF-72F37FB83EED}" type="presParOf" srcId="{D28FD5CE-5ECE-6949-8ECC-0CB928135FE1}" destId="{42E876E3-3550-CA4C-81D1-97C2E79F4DDF}" srcOrd="8" destOrd="0" presId="urn:microsoft.com/office/officeart/2005/8/layout/orgChart1"/>
    <dgm:cxn modelId="{957760E3-DAB2-E647-85E9-22F6415517CB}" type="presParOf" srcId="{D28FD5CE-5ECE-6949-8ECC-0CB928135FE1}" destId="{9A4F59D3-23CA-A148-BABB-67826A95FF15}" srcOrd="9" destOrd="0" presId="urn:microsoft.com/office/officeart/2005/8/layout/orgChart1"/>
    <dgm:cxn modelId="{663967DD-71DB-EB4B-8A75-293119088A03}" type="presParOf" srcId="{9A4F59D3-23CA-A148-BABB-67826A95FF15}" destId="{24E1BAF9-5512-694D-A8BA-11ECFCB71EFE}" srcOrd="0" destOrd="0" presId="urn:microsoft.com/office/officeart/2005/8/layout/orgChart1"/>
    <dgm:cxn modelId="{6E05AE29-30E2-7243-BC14-ED482BF42F57}" type="presParOf" srcId="{24E1BAF9-5512-694D-A8BA-11ECFCB71EFE}" destId="{6692B6BF-1F12-F94D-9D45-5888F78983B6}" srcOrd="0" destOrd="0" presId="urn:microsoft.com/office/officeart/2005/8/layout/orgChart1"/>
    <dgm:cxn modelId="{BD215850-108C-864F-92F2-F33D1EF8CF63}" type="presParOf" srcId="{24E1BAF9-5512-694D-A8BA-11ECFCB71EFE}" destId="{5AF4B519-5264-3648-8161-102B8E73BF15}" srcOrd="1" destOrd="0" presId="urn:microsoft.com/office/officeart/2005/8/layout/orgChart1"/>
    <dgm:cxn modelId="{F4B02E56-115B-0343-A1CC-3BC8F3F23B54}" type="presParOf" srcId="{9A4F59D3-23CA-A148-BABB-67826A95FF15}" destId="{256D11CF-4153-BC4A-A2D0-7E70A770161E}" srcOrd="1" destOrd="0" presId="urn:microsoft.com/office/officeart/2005/8/layout/orgChart1"/>
    <dgm:cxn modelId="{3E4AC783-CFBE-DA45-A201-8860381B0F2C}" type="presParOf" srcId="{9A4F59D3-23CA-A148-BABB-67826A95FF15}" destId="{4851C257-D4DC-3449-BD48-F1EE5EEC9533}" srcOrd="2" destOrd="0" presId="urn:microsoft.com/office/officeart/2005/8/layout/orgChart1"/>
    <dgm:cxn modelId="{9E1F8103-AC62-124A-91F2-9672CD253AC5}" type="presParOf" srcId="{D28FD5CE-5ECE-6949-8ECC-0CB928135FE1}" destId="{765783A9-B5F3-5341-80E4-75022E90E4C4}" srcOrd="10" destOrd="0" presId="urn:microsoft.com/office/officeart/2005/8/layout/orgChart1"/>
    <dgm:cxn modelId="{8A8A311D-379F-A144-B7C2-DF0126E32186}" type="presParOf" srcId="{D28FD5CE-5ECE-6949-8ECC-0CB928135FE1}" destId="{5B02F9B9-2824-1749-95A6-CFF72F97F622}" srcOrd="11" destOrd="0" presId="urn:microsoft.com/office/officeart/2005/8/layout/orgChart1"/>
    <dgm:cxn modelId="{8B52E7F6-A2DB-094B-A598-1DDE980DA006}" type="presParOf" srcId="{5B02F9B9-2824-1749-95A6-CFF72F97F622}" destId="{7DE20344-4ABD-224A-9887-395C27B024DC}" srcOrd="0" destOrd="0" presId="urn:microsoft.com/office/officeart/2005/8/layout/orgChart1"/>
    <dgm:cxn modelId="{A9701FFC-80E0-E742-ABC4-46851F9E6483}" type="presParOf" srcId="{7DE20344-4ABD-224A-9887-395C27B024DC}" destId="{6D02237F-C5B0-FC4D-AC5A-4DD0609D2D68}" srcOrd="0" destOrd="0" presId="urn:microsoft.com/office/officeart/2005/8/layout/orgChart1"/>
    <dgm:cxn modelId="{9203A2EE-6E4F-7D4E-A038-1677625CC617}" type="presParOf" srcId="{7DE20344-4ABD-224A-9887-395C27B024DC}" destId="{4F1DF3D2-16CF-D041-9FC8-B41AA98E3515}" srcOrd="1" destOrd="0" presId="urn:microsoft.com/office/officeart/2005/8/layout/orgChart1"/>
    <dgm:cxn modelId="{90A57AA1-ACCF-C847-BCCF-6239A8872D48}" type="presParOf" srcId="{5B02F9B9-2824-1749-95A6-CFF72F97F622}" destId="{0BCF1F6F-0A65-3A47-A5FD-0CF2CFB66BFD}" srcOrd="1" destOrd="0" presId="urn:microsoft.com/office/officeart/2005/8/layout/orgChart1"/>
    <dgm:cxn modelId="{78D98309-B355-EE49-8904-D3FD04898827}" type="presParOf" srcId="{5B02F9B9-2824-1749-95A6-CFF72F97F622}" destId="{387A5605-9F16-1447-9892-6F9209F83EE9}" srcOrd="2" destOrd="0" presId="urn:microsoft.com/office/officeart/2005/8/layout/orgChart1"/>
    <dgm:cxn modelId="{B0A2E39D-177F-5C4C-9568-6217A4ACC4BA}" type="presParOf" srcId="{D28FD5CE-5ECE-6949-8ECC-0CB928135FE1}" destId="{94CA3869-4B87-5443-8F5B-CDBC7F42272C}" srcOrd="12" destOrd="0" presId="urn:microsoft.com/office/officeart/2005/8/layout/orgChart1"/>
    <dgm:cxn modelId="{077C46B0-A864-F549-8E3F-58DC20A30D00}" type="presParOf" srcId="{D28FD5CE-5ECE-6949-8ECC-0CB928135FE1}" destId="{64BD2B2D-2526-3D45-B4B7-DBC1855E4A55}" srcOrd="13" destOrd="0" presId="urn:microsoft.com/office/officeart/2005/8/layout/orgChart1"/>
    <dgm:cxn modelId="{18E05AFE-EB08-354C-B952-DEF2B3FAE823}" type="presParOf" srcId="{64BD2B2D-2526-3D45-B4B7-DBC1855E4A55}" destId="{EB820538-9BC2-E648-82D2-3D43C448E210}" srcOrd="0" destOrd="0" presId="urn:microsoft.com/office/officeart/2005/8/layout/orgChart1"/>
    <dgm:cxn modelId="{F5659614-BB6A-9D4B-8AFE-D83D8F5A0C51}" type="presParOf" srcId="{EB820538-9BC2-E648-82D2-3D43C448E210}" destId="{956B232D-8803-2940-A931-FD4542DA8733}" srcOrd="0" destOrd="0" presId="urn:microsoft.com/office/officeart/2005/8/layout/orgChart1"/>
    <dgm:cxn modelId="{60DB7A6C-8004-8047-AE90-1083751610D6}" type="presParOf" srcId="{EB820538-9BC2-E648-82D2-3D43C448E210}" destId="{BB899793-05C2-AB40-B1DE-7ED51D699C59}" srcOrd="1" destOrd="0" presId="urn:microsoft.com/office/officeart/2005/8/layout/orgChart1"/>
    <dgm:cxn modelId="{33D66496-ADB3-AC43-BC51-8EE7C8EA7A81}" type="presParOf" srcId="{64BD2B2D-2526-3D45-B4B7-DBC1855E4A55}" destId="{D71EEB2E-D729-FA40-B2CA-F54DAFE88FB9}" srcOrd="1" destOrd="0" presId="urn:microsoft.com/office/officeart/2005/8/layout/orgChart1"/>
    <dgm:cxn modelId="{9DD2CCC5-227C-0947-AADB-196373E9DC55}" type="presParOf" srcId="{64BD2B2D-2526-3D45-B4B7-DBC1855E4A55}" destId="{CE75AA0D-31EA-B94D-8A38-B67CB88680F5}" srcOrd="2" destOrd="0" presId="urn:microsoft.com/office/officeart/2005/8/layout/orgChart1"/>
    <dgm:cxn modelId="{2F43580E-2F88-8743-A069-C1148A18E3AA}" type="presParOf" srcId="{6B06379B-FF4C-F04F-AF04-3B65C6343DDA}" destId="{FEEFA26F-A092-664E-B843-419FF77FB519}" srcOrd="2" destOrd="0" presId="urn:microsoft.com/office/officeart/2005/8/layout/orgChart1"/>
    <dgm:cxn modelId="{89CBA2F8-337D-2549-997B-632BE32BA817}" type="presParOf" srcId="{FEEFA26F-A092-664E-B843-419FF77FB519}" destId="{D1FDF56F-1DC0-C34C-9009-A5E1A3B5C7F9}" srcOrd="0" destOrd="0" presId="urn:microsoft.com/office/officeart/2005/8/layout/orgChart1"/>
    <dgm:cxn modelId="{88ECBB51-0324-F047-A6C2-B893D80AA041}" type="presParOf" srcId="{FEEFA26F-A092-664E-B843-419FF77FB519}" destId="{766A7A75-3AE8-9447-9C54-1D710053AA3A}" srcOrd="1" destOrd="0" presId="urn:microsoft.com/office/officeart/2005/8/layout/orgChart1"/>
    <dgm:cxn modelId="{8B32DE39-D5AE-A545-8E4E-FD7C66D9B27C}" type="presParOf" srcId="{766A7A75-3AE8-9447-9C54-1D710053AA3A}" destId="{DB6FA3CE-F239-204D-BF4F-27A2E194A493}" srcOrd="0" destOrd="0" presId="urn:microsoft.com/office/officeart/2005/8/layout/orgChart1"/>
    <dgm:cxn modelId="{B2F64B03-BAFE-1A47-AC0A-55D47409E380}" type="presParOf" srcId="{DB6FA3CE-F239-204D-BF4F-27A2E194A493}" destId="{A3542AA2-03FF-E64C-89A7-2D4F967970F0}" srcOrd="0" destOrd="0" presId="urn:microsoft.com/office/officeart/2005/8/layout/orgChart1"/>
    <dgm:cxn modelId="{E6112E8E-BD4C-8043-9D53-5D6E12B4E5CE}" type="presParOf" srcId="{DB6FA3CE-F239-204D-BF4F-27A2E194A493}" destId="{451E6962-C477-9A49-983F-ABEB0A9FECA3}" srcOrd="1" destOrd="0" presId="urn:microsoft.com/office/officeart/2005/8/layout/orgChart1"/>
    <dgm:cxn modelId="{E0858CC1-FBAE-794D-93AB-C3FC7C7AE1FC}" type="presParOf" srcId="{766A7A75-3AE8-9447-9C54-1D710053AA3A}" destId="{2090B736-839C-C24A-9D57-5E34790FB272}" srcOrd="1" destOrd="0" presId="urn:microsoft.com/office/officeart/2005/8/layout/orgChart1"/>
    <dgm:cxn modelId="{BF80B4BE-6819-4244-A8FC-896487982A82}" type="presParOf" srcId="{766A7A75-3AE8-9447-9C54-1D710053AA3A}" destId="{1C2FEB4C-3580-964C-9FD6-9B7FED2341F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D1319-A4E3-874D-ABE6-AADA52D28887}">
      <dsp:nvSpPr>
        <dsp:cNvPr id="0" name=""/>
        <dsp:cNvSpPr/>
      </dsp:nvSpPr>
      <dsp:spPr>
        <a:xfrm>
          <a:off x="-5376938" y="-823457"/>
          <a:ext cx="6403065" cy="6403065"/>
        </a:xfrm>
        <a:prstGeom prst="blockArc">
          <a:avLst>
            <a:gd name="adj1" fmla="val 18900000"/>
            <a:gd name="adj2" fmla="val 2700000"/>
            <a:gd name="adj3" fmla="val 337"/>
          </a:avLst>
        </a:pr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3F7FE3-90F6-8C4B-A91E-0DC1660890E4}">
      <dsp:nvSpPr>
        <dsp:cNvPr id="0" name=""/>
        <dsp:cNvSpPr/>
      </dsp:nvSpPr>
      <dsp:spPr>
        <a:xfrm>
          <a:off x="660153" y="286039"/>
          <a:ext cx="7756895" cy="1330380"/>
        </a:xfrm>
        <a:prstGeom prst="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000000"/>
              </a:solidFill>
            </a:rPr>
            <a:t>Transparency. </a:t>
          </a:r>
          <a:r>
            <a:rPr lang="en-US" sz="2000" kern="1200" dirty="0" smtClean="0">
              <a:solidFill>
                <a:srgbClr val="000000"/>
              </a:solidFill>
            </a:rPr>
            <a:t>Fixed and mobile broadband providers must disclose the network management practices, performance characteristics, and terms and conditions of their broadband services;</a:t>
          </a:r>
          <a:endParaRPr lang="en-US" sz="2000" kern="1200" dirty="0">
            <a:solidFill>
              <a:srgbClr val="000000"/>
            </a:solidFill>
          </a:endParaRPr>
        </a:p>
      </dsp:txBody>
      <dsp:txXfrm>
        <a:off x="660153" y="286039"/>
        <a:ext cx="7756895" cy="1330380"/>
      </dsp:txXfrm>
    </dsp:sp>
    <dsp:sp modelId="{69AB5291-8A4F-6B43-95FB-AD91C757C757}">
      <dsp:nvSpPr>
        <dsp:cNvPr id="0" name=""/>
        <dsp:cNvSpPr/>
      </dsp:nvSpPr>
      <dsp:spPr>
        <a:xfrm>
          <a:off x="65634" y="356711"/>
          <a:ext cx="1189037" cy="1189037"/>
        </a:xfrm>
        <a:prstGeom prst="ellipse">
          <a:avLst/>
        </a:prstGeom>
        <a:solidFill>
          <a:schemeClr val="lt1">
            <a:hueOff val="0"/>
            <a:satOff val="0"/>
            <a:lumOff val="0"/>
            <a:alphaOff val="0"/>
          </a:schemeClr>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AAB57A-FAB6-2D48-A21E-39134B781B06}">
      <dsp:nvSpPr>
        <dsp:cNvPr id="0" name=""/>
        <dsp:cNvSpPr/>
      </dsp:nvSpPr>
      <dsp:spPr>
        <a:xfrm>
          <a:off x="1005925" y="1902460"/>
          <a:ext cx="7411123" cy="951230"/>
        </a:xfrm>
        <a:prstGeom prst="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45720" rIns="45720" bIns="45720" numCol="1" spcCol="1270" anchor="ctr" anchorCtr="0">
          <a:noAutofit/>
        </a:bodyPr>
        <a:lstStyle/>
        <a:p>
          <a:pPr lvl="0" algn="l" defTabSz="800100" rtl="0">
            <a:lnSpc>
              <a:spcPct val="90000"/>
            </a:lnSpc>
            <a:spcBef>
              <a:spcPct val="0"/>
            </a:spcBef>
            <a:spcAft>
              <a:spcPct val="35000"/>
            </a:spcAft>
          </a:pPr>
          <a:r>
            <a:rPr lang="en-US" sz="1800" b="1" kern="1200" dirty="0" smtClean="0">
              <a:solidFill>
                <a:srgbClr val="1F497D"/>
              </a:solidFill>
            </a:rPr>
            <a:t>No blocking. </a:t>
          </a:r>
          <a:r>
            <a:rPr lang="en-US" sz="1800" kern="12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800" kern="1200" dirty="0">
            <a:solidFill>
              <a:srgbClr val="1F497D"/>
            </a:solidFill>
          </a:endParaRPr>
        </a:p>
      </dsp:txBody>
      <dsp:txXfrm>
        <a:off x="1005925" y="1902460"/>
        <a:ext cx="7411123" cy="951230"/>
      </dsp:txXfrm>
    </dsp:sp>
    <dsp:sp modelId="{1A3711A9-989F-7745-A4E5-6BD644824D8F}">
      <dsp:nvSpPr>
        <dsp:cNvPr id="0" name=""/>
        <dsp:cNvSpPr/>
      </dsp:nvSpPr>
      <dsp:spPr>
        <a:xfrm>
          <a:off x="411406" y="1783556"/>
          <a:ext cx="1189037" cy="1189037"/>
        </a:xfrm>
        <a:prstGeom prst="ellipse">
          <a:avLst/>
        </a:prstGeom>
        <a:solidFill>
          <a:schemeClr val="lt1">
            <a:hueOff val="0"/>
            <a:satOff val="0"/>
            <a:lumOff val="0"/>
            <a:alphaOff val="0"/>
          </a:schemeClr>
        </a:solidFill>
        <a:ln w="100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A1B5214-B0A9-F346-BC9F-DD5397FF9CA1}">
      <dsp:nvSpPr>
        <dsp:cNvPr id="0" name=""/>
        <dsp:cNvSpPr/>
      </dsp:nvSpPr>
      <dsp:spPr>
        <a:xfrm>
          <a:off x="660153" y="3329305"/>
          <a:ext cx="7756895" cy="951230"/>
        </a:xfrm>
        <a:prstGeom prst="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1F497D"/>
              </a:solidFill>
            </a:rPr>
            <a:t>No unreasonable discrimination. </a:t>
          </a:r>
          <a:r>
            <a:rPr lang="en-US" sz="2000" kern="1200" dirty="0" smtClean="0">
              <a:solidFill>
                <a:srgbClr val="1F497D"/>
              </a:solidFill>
            </a:rPr>
            <a:t>Fixed broadband providers may not unreasonably discriminate in transmitting lawful network traffic.</a:t>
          </a:r>
          <a:endParaRPr lang="en-US" sz="2000" kern="1200" dirty="0">
            <a:solidFill>
              <a:srgbClr val="1F497D"/>
            </a:solidFill>
          </a:endParaRPr>
        </a:p>
      </dsp:txBody>
      <dsp:txXfrm>
        <a:off x="660153" y="3329305"/>
        <a:ext cx="7756895" cy="951230"/>
      </dsp:txXfrm>
    </dsp:sp>
    <dsp:sp modelId="{3DCC2DFC-68F1-514A-B15A-C75C5FBF5DEE}">
      <dsp:nvSpPr>
        <dsp:cNvPr id="0" name=""/>
        <dsp:cNvSpPr/>
      </dsp:nvSpPr>
      <dsp:spPr>
        <a:xfrm>
          <a:off x="65634" y="3210401"/>
          <a:ext cx="1189037" cy="1189037"/>
        </a:xfrm>
        <a:prstGeom prst="ellipse">
          <a:avLst/>
        </a:prstGeom>
        <a:solidFill>
          <a:schemeClr val="lt1">
            <a:hueOff val="0"/>
            <a:satOff val="0"/>
            <a:lumOff val="0"/>
            <a:alphaOff val="0"/>
          </a:schemeClr>
        </a:solidFill>
        <a:ln w="1000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1309C-569D-B44E-A61F-FA313A90423A}">
      <dsp:nvSpPr>
        <dsp:cNvPr id="0" name=""/>
        <dsp:cNvSpPr/>
      </dsp:nvSpPr>
      <dsp:spPr>
        <a:xfrm>
          <a:off x="2263616" y="2304674"/>
          <a:ext cx="1568767" cy="1568767"/>
        </a:xfrm>
        <a:prstGeom prst="ellipse">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Policy</a:t>
          </a:r>
          <a:endParaRPr lang="en-US" sz="3600" kern="1200" dirty="0"/>
        </a:p>
      </dsp:txBody>
      <dsp:txXfrm>
        <a:off x="2493357" y="2534415"/>
        <a:ext cx="1109285" cy="1109285"/>
      </dsp:txXfrm>
    </dsp:sp>
    <dsp:sp modelId="{02178426-F11C-DB43-BD8F-103F1B93CC79}">
      <dsp:nvSpPr>
        <dsp:cNvPr id="0" name=""/>
        <dsp:cNvSpPr/>
      </dsp:nvSpPr>
      <dsp:spPr>
        <a:xfrm rot="10800000">
          <a:off x="745631" y="2865508"/>
          <a:ext cx="1434495" cy="447098"/>
        </a:xfrm>
        <a:prstGeom prst="leftArrow">
          <a:avLst>
            <a:gd name="adj1" fmla="val 60000"/>
            <a:gd name="adj2" fmla="val 5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39EC70B6-803F-3542-8EDF-D90A2EA9A53A}">
      <dsp:nvSpPr>
        <dsp:cNvPr id="0" name=""/>
        <dsp:cNvSpPr/>
      </dsp:nvSpPr>
      <dsp:spPr>
        <a:xfrm>
          <a:off x="466" y="2492926"/>
          <a:ext cx="1490329" cy="1192263"/>
        </a:xfrm>
        <a:prstGeom prst="roundRect">
          <a:avLst>
            <a:gd name="adj" fmla="val 1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Law</a:t>
          </a:r>
        </a:p>
        <a:p>
          <a:pPr lvl="0" algn="ctr" defTabSz="1066800">
            <a:lnSpc>
              <a:spcPct val="90000"/>
            </a:lnSpc>
            <a:spcBef>
              <a:spcPct val="0"/>
            </a:spcBef>
            <a:spcAft>
              <a:spcPct val="35000"/>
            </a:spcAft>
          </a:pPr>
          <a:r>
            <a:rPr lang="en-US" sz="1800" kern="1200" dirty="0" smtClean="0"/>
            <a:t>(1934 &amp; 1996 Act)</a:t>
          </a:r>
          <a:endParaRPr lang="en-US" sz="2400" kern="1200" dirty="0"/>
        </a:p>
      </dsp:txBody>
      <dsp:txXfrm>
        <a:off x="35386" y="2527846"/>
        <a:ext cx="1420489" cy="1122423"/>
      </dsp:txXfrm>
    </dsp:sp>
    <dsp:sp modelId="{CC26BDB4-305B-1E4E-AD15-A0602FD9FCAD}">
      <dsp:nvSpPr>
        <dsp:cNvPr id="0" name=""/>
        <dsp:cNvSpPr/>
      </dsp:nvSpPr>
      <dsp:spPr>
        <a:xfrm rot="13500000">
          <a:off x="1209902" y="1744659"/>
          <a:ext cx="1434495" cy="447098"/>
        </a:xfrm>
        <a:prstGeom prst="leftArrow">
          <a:avLst>
            <a:gd name="adj1" fmla="val 60000"/>
            <a:gd name="adj2" fmla="val 50000"/>
          </a:avLst>
        </a:prstGeom>
        <a:solidFill>
          <a:schemeClr val="accent3">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D07F84D8-3C9F-D240-B712-21747E8F3A21}">
      <dsp:nvSpPr>
        <dsp:cNvPr id="0" name=""/>
        <dsp:cNvSpPr/>
      </dsp:nvSpPr>
      <dsp:spPr>
        <a:xfrm>
          <a:off x="674814" y="864906"/>
          <a:ext cx="1490329" cy="1192263"/>
        </a:xfrm>
        <a:prstGeom prst="roundRect">
          <a:avLst>
            <a:gd name="adj" fmla="val 10000"/>
          </a:avLst>
        </a:prstGeom>
        <a:solidFill>
          <a:schemeClr val="accent3">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Prior actions </a:t>
          </a:r>
          <a:r>
            <a:rPr lang="en-US" sz="1600" kern="1200" dirty="0" smtClean="0"/>
            <a:t>(e.g., VoIP definition)</a:t>
          </a:r>
          <a:endParaRPr lang="en-US" sz="1600" kern="1200" dirty="0"/>
        </a:p>
      </dsp:txBody>
      <dsp:txXfrm>
        <a:off x="709734" y="899826"/>
        <a:ext cx="1420489" cy="1122423"/>
      </dsp:txXfrm>
    </dsp:sp>
    <dsp:sp modelId="{5F0EDD61-C88C-D04B-90AF-E678D215F646}">
      <dsp:nvSpPr>
        <dsp:cNvPr id="0" name=""/>
        <dsp:cNvSpPr/>
      </dsp:nvSpPr>
      <dsp:spPr>
        <a:xfrm rot="16200000">
          <a:off x="2330752" y="1280388"/>
          <a:ext cx="1434495" cy="447098"/>
        </a:xfrm>
        <a:prstGeom prst="leftArrow">
          <a:avLst>
            <a:gd name="adj1" fmla="val 60000"/>
            <a:gd name="adj2" fmla="val 50000"/>
          </a:avLst>
        </a:prstGeom>
        <a:solidFill>
          <a:schemeClr val="accent4">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0DBF414D-CB7F-D84A-B572-D65C707203CC}">
      <dsp:nvSpPr>
        <dsp:cNvPr id="0" name=""/>
        <dsp:cNvSpPr/>
      </dsp:nvSpPr>
      <dsp:spPr>
        <a:xfrm>
          <a:off x="2302835" y="190557"/>
          <a:ext cx="1490329" cy="1192263"/>
        </a:xfrm>
        <a:prstGeom prst="roundRect">
          <a:avLst>
            <a:gd name="adj" fmla="val 10000"/>
          </a:avLst>
        </a:prstGeom>
        <a:solidFill>
          <a:schemeClr val="accent4">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Court cases </a:t>
          </a:r>
          <a:r>
            <a:rPr lang="en-US" sz="1400" kern="1200" dirty="0" smtClean="0"/>
            <a:t>(Brand X, Comcast, …)</a:t>
          </a:r>
          <a:endParaRPr lang="en-US" sz="1400" kern="1200" dirty="0"/>
        </a:p>
      </dsp:txBody>
      <dsp:txXfrm>
        <a:off x="2337755" y="225477"/>
        <a:ext cx="1420489" cy="1122423"/>
      </dsp:txXfrm>
    </dsp:sp>
    <dsp:sp modelId="{36292685-C200-AE49-8FF7-58EF9C4B098D}">
      <dsp:nvSpPr>
        <dsp:cNvPr id="0" name=""/>
        <dsp:cNvSpPr/>
      </dsp:nvSpPr>
      <dsp:spPr>
        <a:xfrm rot="18900000">
          <a:off x="3451601" y="1744659"/>
          <a:ext cx="1434495" cy="447098"/>
        </a:xfrm>
        <a:prstGeom prst="leftArrow">
          <a:avLst>
            <a:gd name="adj1" fmla="val 60000"/>
            <a:gd name="adj2" fmla="val 50000"/>
          </a:avLst>
        </a:prstGeom>
        <a:solidFill>
          <a:schemeClr val="accent5">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5">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EE0DF551-F57E-1C4F-985D-62666B9C32DA}">
      <dsp:nvSpPr>
        <dsp:cNvPr id="0" name=""/>
        <dsp:cNvSpPr/>
      </dsp:nvSpPr>
      <dsp:spPr>
        <a:xfrm>
          <a:off x="3930855" y="864906"/>
          <a:ext cx="1490329" cy="1192263"/>
        </a:xfrm>
        <a:prstGeom prst="roundRect">
          <a:avLst>
            <a:gd name="adj" fmla="val 10000"/>
          </a:avLst>
        </a:prstGeom>
        <a:solidFill>
          <a:schemeClr val="accent5">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5">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Economic analysis</a:t>
          </a:r>
        </a:p>
        <a:p>
          <a:pPr lvl="0" algn="ctr" defTabSz="622300">
            <a:lnSpc>
              <a:spcPct val="90000"/>
            </a:lnSpc>
            <a:spcBef>
              <a:spcPct val="0"/>
            </a:spcBef>
            <a:spcAft>
              <a:spcPct val="35000"/>
            </a:spcAft>
          </a:pPr>
          <a:r>
            <a:rPr lang="en-US" sz="1100" kern="1200" dirty="0" smtClean="0"/>
            <a:t>(competition, investment, consumers)</a:t>
          </a:r>
          <a:endParaRPr lang="en-US" sz="1100" kern="1200" dirty="0"/>
        </a:p>
      </dsp:txBody>
      <dsp:txXfrm>
        <a:off x="3965775" y="899826"/>
        <a:ext cx="1420489" cy="1122423"/>
      </dsp:txXfrm>
    </dsp:sp>
    <dsp:sp modelId="{1102FB6C-0819-734F-9E85-C6D84943E2BB}">
      <dsp:nvSpPr>
        <dsp:cNvPr id="0" name=""/>
        <dsp:cNvSpPr/>
      </dsp:nvSpPr>
      <dsp:spPr>
        <a:xfrm>
          <a:off x="3915872" y="2865508"/>
          <a:ext cx="1434495" cy="447098"/>
        </a:xfrm>
        <a:prstGeom prst="leftArrow">
          <a:avLst>
            <a:gd name="adj1" fmla="val 60000"/>
            <a:gd name="adj2" fmla="val 50000"/>
          </a:avLst>
        </a:prstGeom>
        <a:solidFill>
          <a:schemeClr val="accent6">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988885FE-8950-6A48-8594-BD2C26E2CDE2}">
      <dsp:nvSpPr>
        <dsp:cNvPr id="0" name=""/>
        <dsp:cNvSpPr/>
      </dsp:nvSpPr>
      <dsp:spPr>
        <a:xfrm>
          <a:off x="4605204" y="2492926"/>
          <a:ext cx="1490329" cy="1192263"/>
        </a:xfrm>
        <a:prstGeom prst="roundRect">
          <a:avLst>
            <a:gd name="adj" fmla="val 10000"/>
          </a:avLst>
        </a:prstGeom>
        <a:solidFill>
          <a:schemeClr val="accent6">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Other impacts </a:t>
          </a:r>
          <a:r>
            <a:rPr lang="en-US" sz="1200" kern="1200" dirty="0" smtClean="0"/>
            <a:t>(social policy objectives, fraud risk, …)</a:t>
          </a:r>
          <a:endParaRPr lang="en-US" sz="1200" kern="1200" dirty="0"/>
        </a:p>
      </dsp:txBody>
      <dsp:txXfrm>
        <a:off x="4640124" y="2527846"/>
        <a:ext cx="1420489" cy="11224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9C1CE-BE5E-2545-A7B0-65F7E68761A8}">
      <dsp:nvSpPr>
        <dsp:cNvPr id="0" name=""/>
        <dsp:cNvSpPr/>
      </dsp:nvSpPr>
      <dsp:spPr>
        <a:xfrm>
          <a:off x="0" y="0"/>
          <a:ext cx="4737313" cy="87980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smtClean="0"/>
            <a:t>NOI</a:t>
          </a:r>
          <a:endParaRPr lang="en-US" sz="2200" kern="1200" dirty="0"/>
        </a:p>
        <a:p>
          <a:pPr marL="171450" lvl="1" indent="-171450" algn="l" defTabSz="755650">
            <a:lnSpc>
              <a:spcPct val="90000"/>
            </a:lnSpc>
            <a:spcBef>
              <a:spcPct val="0"/>
            </a:spcBef>
            <a:spcAft>
              <a:spcPct val="15000"/>
            </a:spcAft>
            <a:buChar char="••"/>
          </a:pPr>
          <a:r>
            <a:rPr lang="en-US" sz="1700" kern="1200" dirty="0" smtClean="0"/>
            <a:t>Notice of Inquiry</a:t>
          </a:r>
          <a:endParaRPr lang="en-US" sz="1700" kern="1200" dirty="0"/>
        </a:p>
      </dsp:txBody>
      <dsp:txXfrm>
        <a:off x="25768" y="25768"/>
        <a:ext cx="3685003" cy="828264"/>
      </dsp:txXfrm>
    </dsp:sp>
    <dsp:sp modelId="{D0A1AF8F-9120-0C4E-BEB3-3630E6DCB8ED}">
      <dsp:nvSpPr>
        <dsp:cNvPr id="0" name=""/>
        <dsp:cNvSpPr/>
      </dsp:nvSpPr>
      <dsp:spPr>
        <a:xfrm>
          <a:off x="353760" y="1001995"/>
          <a:ext cx="4737313" cy="87980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smtClean="0"/>
            <a:t>NPRM</a:t>
          </a:r>
          <a:endParaRPr lang="en-US" sz="2200" kern="1200" dirty="0"/>
        </a:p>
        <a:p>
          <a:pPr marL="171450" lvl="1" indent="-171450" algn="l" defTabSz="755650">
            <a:lnSpc>
              <a:spcPct val="90000"/>
            </a:lnSpc>
            <a:spcBef>
              <a:spcPct val="0"/>
            </a:spcBef>
            <a:spcAft>
              <a:spcPct val="15000"/>
            </a:spcAft>
            <a:buChar char="••"/>
          </a:pPr>
          <a:r>
            <a:rPr lang="en-US" sz="1700" kern="1200" smtClean="0"/>
            <a:t>Notice of Proposed Rule Making</a:t>
          </a:r>
          <a:endParaRPr lang="en-US" sz="1700" kern="1200" dirty="0"/>
        </a:p>
      </dsp:txBody>
      <dsp:txXfrm>
        <a:off x="379528" y="1027763"/>
        <a:ext cx="3760146" cy="828264"/>
      </dsp:txXfrm>
    </dsp:sp>
    <dsp:sp modelId="{5C28935B-E73B-1245-8753-65AAF842B7F6}">
      <dsp:nvSpPr>
        <dsp:cNvPr id="0" name=""/>
        <dsp:cNvSpPr/>
      </dsp:nvSpPr>
      <dsp:spPr>
        <a:xfrm>
          <a:off x="707520" y="2003990"/>
          <a:ext cx="4737313" cy="87980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smtClean="0"/>
            <a:t>R&amp;O</a:t>
          </a:r>
          <a:endParaRPr lang="en-US" sz="2200" kern="1200" dirty="0"/>
        </a:p>
        <a:p>
          <a:pPr marL="171450" lvl="1" indent="-171450" algn="l" defTabSz="755650">
            <a:lnSpc>
              <a:spcPct val="90000"/>
            </a:lnSpc>
            <a:spcBef>
              <a:spcPct val="0"/>
            </a:spcBef>
            <a:spcAft>
              <a:spcPct val="15000"/>
            </a:spcAft>
            <a:buChar char="••"/>
          </a:pPr>
          <a:r>
            <a:rPr lang="en-US" sz="1700" kern="1200" smtClean="0"/>
            <a:t>Report &amp; Order</a:t>
          </a:r>
          <a:endParaRPr lang="en-US" sz="1700" kern="1200" dirty="0"/>
        </a:p>
      </dsp:txBody>
      <dsp:txXfrm>
        <a:off x="733288" y="2029758"/>
        <a:ext cx="3760146" cy="828264"/>
      </dsp:txXfrm>
    </dsp:sp>
    <dsp:sp modelId="{85643EF1-2212-BB45-8831-DBA019CA21CD}">
      <dsp:nvSpPr>
        <dsp:cNvPr id="0" name=""/>
        <dsp:cNvSpPr/>
      </dsp:nvSpPr>
      <dsp:spPr>
        <a:xfrm>
          <a:off x="1061281" y="3005985"/>
          <a:ext cx="4737313" cy="879800"/>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smtClean="0"/>
            <a:t>Petition for reconsideration</a:t>
          </a:r>
          <a:endParaRPr lang="en-US" sz="2200" kern="1200" dirty="0" smtClean="0"/>
        </a:p>
      </dsp:txBody>
      <dsp:txXfrm>
        <a:off x="1087049" y="3031753"/>
        <a:ext cx="3760146" cy="828264"/>
      </dsp:txXfrm>
    </dsp:sp>
    <dsp:sp modelId="{7F34BEE4-7059-4042-B0D5-3AB49135E1B8}">
      <dsp:nvSpPr>
        <dsp:cNvPr id="0" name=""/>
        <dsp:cNvSpPr/>
      </dsp:nvSpPr>
      <dsp:spPr>
        <a:xfrm>
          <a:off x="1415041" y="4007981"/>
          <a:ext cx="4737313" cy="879800"/>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smtClean="0"/>
            <a:t>Federal court review</a:t>
          </a:r>
          <a:endParaRPr lang="en-US" sz="2200" kern="1200" dirty="0" smtClean="0"/>
        </a:p>
      </dsp:txBody>
      <dsp:txXfrm>
        <a:off x="1440809" y="4033749"/>
        <a:ext cx="3760146" cy="828264"/>
      </dsp:txXfrm>
    </dsp:sp>
    <dsp:sp modelId="{DB981D69-CFE9-7043-AD92-795DC2E61F41}">
      <dsp:nvSpPr>
        <dsp:cNvPr id="0" name=""/>
        <dsp:cNvSpPr/>
      </dsp:nvSpPr>
      <dsp:spPr>
        <a:xfrm>
          <a:off x="4165442" y="642743"/>
          <a:ext cx="571870" cy="571870"/>
        </a:xfrm>
        <a:prstGeom prst="downArrow">
          <a:avLst>
            <a:gd name="adj1" fmla="val 55000"/>
            <a:gd name="adj2" fmla="val 45000"/>
          </a:avLst>
        </a:prstGeom>
        <a:solidFill>
          <a:schemeClr val="accent2">
            <a:tint val="40000"/>
            <a:alpha val="90000"/>
            <a:hueOff val="0"/>
            <a:satOff val="0"/>
            <a:lumOff val="0"/>
            <a:alphaOff val="0"/>
          </a:schemeClr>
        </a:solidFill>
        <a:ln w="100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solidFill>
              <a:schemeClr val="tx2"/>
            </a:solidFill>
          </a:endParaRPr>
        </a:p>
      </dsp:txBody>
      <dsp:txXfrm>
        <a:off x="4294113" y="642743"/>
        <a:ext cx="314528" cy="430332"/>
      </dsp:txXfrm>
    </dsp:sp>
    <dsp:sp modelId="{04B3E6DC-29ED-994F-BFC6-3982B9B2E573}">
      <dsp:nvSpPr>
        <dsp:cNvPr id="0" name=""/>
        <dsp:cNvSpPr/>
      </dsp:nvSpPr>
      <dsp:spPr>
        <a:xfrm>
          <a:off x="4519203" y="1644738"/>
          <a:ext cx="571870" cy="571870"/>
        </a:xfrm>
        <a:prstGeom prst="downArrow">
          <a:avLst>
            <a:gd name="adj1" fmla="val 55000"/>
            <a:gd name="adj2" fmla="val 45000"/>
          </a:avLst>
        </a:prstGeom>
        <a:solidFill>
          <a:schemeClr val="accent3">
            <a:tint val="40000"/>
            <a:alpha val="90000"/>
            <a:hueOff val="0"/>
            <a:satOff val="0"/>
            <a:lumOff val="0"/>
            <a:alphaOff val="0"/>
          </a:schemeClr>
        </a:solidFill>
        <a:ln w="1000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solidFill>
              <a:schemeClr val="tx2"/>
            </a:solidFill>
          </a:endParaRPr>
        </a:p>
      </dsp:txBody>
      <dsp:txXfrm>
        <a:off x="4647874" y="1644738"/>
        <a:ext cx="314528" cy="430332"/>
      </dsp:txXfrm>
    </dsp:sp>
    <dsp:sp modelId="{26DB3457-CD95-CC49-B299-8987D52C8AAA}">
      <dsp:nvSpPr>
        <dsp:cNvPr id="0" name=""/>
        <dsp:cNvSpPr/>
      </dsp:nvSpPr>
      <dsp:spPr>
        <a:xfrm>
          <a:off x="4872963" y="2632070"/>
          <a:ext cx="571870" cy="571870"/>
        </a:xfrm>
        <a:prstGeom prst="downArrow">
          <a:avLst>
            <a:gd name="adj1" fmla="val 55000"/>
            <a:gd name="adj2" fmla="val 45000"/>
          </a:avLst>
        </a:prstGeom>
        <a:solidFill>
          <a:schemeClr val="accent4">
            <a:tint val="40000"/>
            <a:alpha val="90000"/>
            <a:hueOff val="0"/>
            <a:satOff val="0"/>
            <a:lumOff val="0"/>
            <a:alphaOff val="0"/>
          </a:schemeClr>
        </a:solidFill>
        <a:ln w="100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solidFill>
              <a:schemeClr val="tx2"/>
            </a:solidFill>
          </a:endParaRPr>
        </a:p>
      </dsp:txBody>
      <dsp:txXfrm>
        <a:off x="5001634" y="2632070"/>
        <a:ext cx="314528" cy="430332"/>
      </dsp:txXfrm>
    </dsp:sp>
    <dsp:sp modelId="{A84F829A-591F-EA42-9230-1218F209E055}">
      <dsp:nvSpPr>
        <dsp:cNvPr id="0" name=""/>
        <dsp:cNvSpPr/>
      </dsp:nvSpPr>
      <dsp:spPr>
        <a:xfrm>
          <a:off x="5226724" y="3643841"/>
          <a:ext cx="571870" cy="571870"/>
        </a:xfrm>
        <a:prstGeom prst="downArrow">
          <a:avLst>
            <a:gd name="adj1" fmla="val 55000"/>
            <a:gd name="adj2" fmla="val 45000"/>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5355395" y="3643841"/>
        <a:ext cx="314528" cy="4303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DF56F-1DC0-C34C-9009-A5E1A3B5C7F9}">
      <dsp:nvSpPr>
        <dsp:cNvPr id="0" name=""/>
        <dsp:cNvSpPr/>
      </dsp:nvSpPr>
      <dsp:spPr>
        <a:xfrm>
          <a:off x="4281554" y="772124"/>
          <a:ext cx="161446" cy="707289"/>
        </a:xfrm>
        <a:custGeom>
          <a:avLst/>
          <a:gdLst/>
          <a:ahLst/>
          <a:cxnLst/>
          <a:rect l="0" t="0" r="0" b="0"/>
          <a:pathLst>
            <a:path>
              <a:moveTo>
                <a:pt x="161446" y="0"/>
              </a:moveTo>
              <a:lnTo>
                <a:pt x="161446" y="707289"/>
              </a:lnTo>
              <a:lnTo>
                <a:pt x="0" y="70728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A3869-4B87-5443-8F5B-CDBC7F42272C}">
      <dsp:nvSpPr>
        <dsp:cNvPr id="0" name=""/>
        <dsp:cNvSpPr/>
      </dsp:nvSpPr>
      <dsp:spPr>
        <a:xfrm>
          <a:off x="4443001" y="772124"/>
          <a:ext cx="3884574" cy="1414579"/>
        </a:xfrm>
        <a:custGeom>
          <a:avLst/>
          <a:gdLst/>
          <a:ahLst/>
          <a:cxnLst/>
          <a:rect l="0" t="0" r="0" b="0"/>
          <a:pathLst>
            <a:path>
              <a:moveTo>
                <a:pt x="0" y="0"/>
              </a:moveTo>
              <a:lnTo>
                <a:pt x="0" y="1253133"/>
              </a:lnTo>
              <a:lnTo>
                <a:pt x="3884574" y="1253133"/>
              </a:lnTo>
              <a:lnTo>
                <a:pt x="3884574"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5783A9-B5F3-5341-80E4-75022E90E4C4}">
      <dsp:nvSpPr>
        <dsp:cNvPr id="0" name=""/>
        <dsp:cNvSpPr/>
      </dsp:nvSpPr>
      <dsp:spPr>
        <a:xfrm>
          <a:off x="4443001" y="772124"/>
          <a:ext cx="2699771" cy="1414579"/>
        </a:xfrm>
        <a:custGeom>
          <a:avLst/>
          <a:gdLst/>
          <a:ahLst/>
          <a:cxnLst/>
          <a:rect l="0" t="0" r="0" b="0"/>
          <a:pathLst>
            <a:path>
              <a:moveTo>
                <a:pt x="0" y="0"/>
              </a:moveTo>
              <a:lnTo>
                <a:pt x="0" y="1253133"/>
              </a:lnTo>
              <a:lnTo>
                <a:pt x="2699771" y="1253133"/>
              </a:lnTo>
              <a:lnTo>
                <a:pt x="2699771"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E876E3-3550-CA4C-81D1-97C2E79F4DDF}">
      <dsp:nvSpPr>
        <dsp:cNvPr id="0" name=""/>
        <dsp:cNvSpPr/>
      </dsp:nvSpPr>
      <dsp:spPr>
        <a:xfrm>
          <a:off x="4443001" y="772124"/>
          <a:ext cx="1424958" cy="1414579"/>
        </a:xfrm>
        <a:custGeom>
          <a:avLst/>
          <a:gdLst/>
          <a:ahLst/>
          <a:cxnLst/>
          <a:rect l="0" t="0" r="0" b="0"/>
          <a:pathLst>
            <a:path>
              <a:moveTo>
                <a:pt x="0" y="0"/>
              </a:moveTo>
              <a:lnTo>
                <a:pt x="0" y="1253133"/>
              </a:lnTo>
              <a:lnTo>
                <a:pt x="1424958" y="1253133"/>
              </a:lnTo>
              <a:lnTo>
                <a:pt x="1424958"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69A4D0-50F5-9048-B5BC-3CC2A3A6F8F2}">
      <dsp:nvSpPr>
        <dsp:cNvPr id="0" name=""/>
        <dsp:cNvSpPr/>
      </dsp:nvSpPr>
      <dsp:spPr>
        <a:xfrm>
          <a:off x="4443001" y="772124"/>
          <a:ext cx="199763" cy="1414579"/>
        </a:xfrm>
        <a:custGeom>
          <a:avLst/>
          <a:gdLst/>
          <a:ahLst/>
          <a:cxnLst/>
          <a:rect l="0" t="0" r="0" b="0"/>
          <a:pathLst>
            <a:path>
              <a:moveTo>
                <a:pt x="0" y="0"/>
              </a:moveTo>
              <a:lnTo>
                <a:pt x="0" y="1253133"/>
              </a:lnTo>
              <a:lnTo>
                <a:pt x="199763" y="1253133"/>
              </a:lnTo>
              <a:lnTo>
                <a:pt x="199763"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C906F4-7160-2348-AE33-F86203E28F73}">
      <dsp:nvSpPr>
        <dsp:cNvPr id="0" name=""/>
        <dsp:cNvSpPr/>
      </dsp:nvSpPr>
      <dsp:spPr>
        <a:xfrm>
          <a:off x="3359233" y="772124"/>
          <a:ext cx="1083767" cy="1414579"/>
        </a:xfrm>
        <a:custGeom>
          <a:avLst/>
          <a:gdLst/>
          <a:ahLst/>
          <a:cxnLst/>
          <a:rect l="0" t="0" r="0" b="0"/>
          <a:pathLst>
            <a:path>
              <a:moveTo>
                <a:pt x="1083767" y="0"/>
              </a:moveTo>
              <a:lnTo>
                <a:pt x="1083767" y="1253133"/>
              </a:lnTo>
              <a:lnTo>
                <a:pt x="0" y="1253133"/>
              </a:lnTo>
              <a:lnTo>
                <a:pt x="0"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BA0757-6682-1B44-8EAF-5935216A6FEB}">
      <dsp:nvSpPr>
        <dsp:cNvPr id="0" name=""/>
        <dsp:cNvSpPr/>
      </dsp:nvSpPr>
      <dsp:spPr>
        <a:xfrm>
          <a:off x="2035479" y="772124"/>
          <a:ext cx="2407522" cy="1414579"/>
        </a:xfrm>
        <a:custGeom>
          <a:avLst/>
          <a:gdLst/>
          <a:ahLst/>
          <a:cxnLst/>
          <a:rect l="0" t="0" r="0" b="0"/>
          <a:pathLst>
            <a:path>
              <a:moveTo>
                <a:pt x="2407522" y="0"/>
              </a:moveTo>
              <a:lnTo>
                <a:pt x="2407522" y="1253133"/>
              </a:lnTo>
              <a:lnTo>
                <a:pt x="0" y="1253133"/>
              </a:lnTo>
              <a:lnTo>
                <a:pt x="0"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FAF0FA-8931-4448-A76F-6E7A6C7CEC2F}">
      <dsp:nvSpPr>
        <dsp:cNvPr id="0" name=""/>
        <dsp:cNvSpPr/>
      </dsp:nvSpPr>
      <dsp:spPr>
        <a:xfrm>
          <a:off x="709249" y="772124"/>
          <a:ext cx="3733752" cy="1414579"/>
        </a:xfrm>
        <a:custGeom>
          <a:avLst/>
          <a:gdLst/>
          <a:ahLst/>
          <a:cxnLst/>
          <a:rect l="0" t="0" r="0" b="0"/>
          <a:pathLst>
            <a:path>
              <a:moveTo>
                <a:pt x="3733752" y="0"/>
              </a:moveTo>
              <a:lnTo>
                <a:pt x="3733752" y="1253133"/>
              </a:lnTo>
              <a:lnTo>
                <a:pt x="0" y="1253133"/>
              </a:lnTo>
              <a:lnTo>
                <a:pt x="0"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BD3A47-75A3-934C-A2B6-737DC9B00B8C}">
      <dsp:nvSpPr>
        <dsp:cNvPr id="0" name=""/>
        <dsp:cNvSpPr/>
      </dsp:nvSpPr>
      <dsp:spPr>
        <a:xfrm>
          <a:off x="3674208" y="3331"/>
          <a:ext cx="1537586" cy="768793"/>
        </a:xfrm>
        <a:prstGeom prst="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Chairman (D)</a:t>
          </a:r>
          <a:endParaRPr lang="en-US" sz="1000" kern="1200" dirty="0"/>
        </a:p>
      </dsp:txBody>
      <dsp:txXfrm>
        <a:off x="3674208" y="3331"/>
        <a:ext cx="1537586" cy="768793"/>
      </dsp:txXfrm>
    </dsp:sp>
    <dsp:sp modelId="{DAFE4518-00C1-CB45-861D-A9DAF0DC4040}">
      <dsp:nvSpPr>
        <dsp:cNvPr id="0" name=""/>
        <dsp:cNvSpPr/>
      </dsp:nvSpPr>
      <dsp:spPr>
        <a:xfrm>
          <a:off x="204259" y="2186704"/>
          <a:ext cx="1009979" cy="1742992"/>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Consumer and Governmental Affairs</a:t>
          </a:r>
          <a:endParaRPr lang="en-US" sz="1000" kern="1200" dirty="0"/>
        </a:p>
      </dsp:txBody>
      <dsp:txXfrm>
        <a:off x="204259" y="2186704"/>
        <a:ext cx="1009979" cy="1742992"/>
      </dsp:txXfrm>
    </dsp:sp>
    <dsp:sp modelId="{BC96E5F7-4605-934A-9EC1-B6BFB293D36E}">
      <dsp:nvSpPr>
        <dsp:cNvPr id="0" name=""/>
        <dsp:cNvSpPr/>
      </dsp:nvSpPr>
      <dsp:spPr>
        <a:xfrm>
          <a:off x="1537132" y="2186704"/>
          <a:ext cx="996694" cy="1671840"/>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Enforcement</a:t>
          </a:r>
          <a:endParaRPr lang="en-US" sz="1000" kern="1200" dirty="0"/>
        </a:p>
      </dsp:txBody>
      <dsp:txXfrm>
        <a:off x="1537132" y="2186704"/>
        <a:ext cx="996694" cy="1671840"/>
      </dsp:txXfrm>
    </dsp:sp>
    <dsp:sp modelId="{43A0E61B-2E63-EA4C-9E54-EDED99DFBFDE}">
      <dsp:nvSpPr>
        <dsp:cNvPr id="0" name=""/>
        <dsp:cNvSpPr/>
      </dsp:nvSpPr>
      <dsp:spPr>
        <a:xfrm>
          <a:off x="2856719" y="2186704"/>
          <a:ext cx="1005028" cy="768793"/>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International</a:t>
          </a:r>
          <a:endParaRPr lang="en-US" sz="1000" kern="1200" dirty="0"/>
        </a:p>
      </dsp:txBody>
      <dsp:txXfrm>
        <a:off x="2856719" y="2186704"/>
        <a:ext cx="1005028" cy="768793"/>
      </dsp:txXfrm>
    </dsp:sp>
    <dsp:sp modelId="{9673E661-391C-DF4A-877A-58CB62B0CEA2}">
      <dsp:nvSpPr>
        <dsp:cNvPr id="0" name=""/>
        <dsp:cNvSpPr/>
      </dsp:nvSpPr>
      <dsp:spPr>
        <a:xfrm>
          <a:off x="4184640" y="2186704"/>
          <a:ext cx="916247" cy="768793"/>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Media</a:t>
          </a:r>
          <a:endParaRPr lang="en-US" sz="1000" kern="1200" dirty="0"/>
        </a:p>
      </dsp:txBody>
      <dsp:txXfrm>
        <a:off x="4184640" y="2186704"/>
        <a:ext cx="916247" cy="768793"/>
      </dsp:txXfrm>
    </dsp:sp>
    <dsp:sp modelId="{6692B6BF-1F12-F94D-9D45-5888F78983B6}">
      <dsp:nvSpPr>
        <dsp:cNvPr id="0" name=""/>
        <dsp:cNvSpPr/>
      </dsp:nvSpPr>
      <dsp:spPr>
        <a:xfrm>
          <a:off x="5423781" y="2186704"/>
          <a:ext cx="888356" cy="2178345"/>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Public Safety &amp; Homeland Security</a:t>
          </a:r>
          <a:endParaRPr lang="en-US" sz="1000" kern="1200" dirty="0"/>
        </a:p>
      </dsp:txBody>
      <dsp:txXfrm>
        <a:off x="5423781" y="2186704"/>
        <a:ext cx="888356" cy="2178345"/>
      </dsp:txXfrm>
    </dsp:sp>
    <dsp:sp modelId="{6D02237F-C5B0-FC4D-AC5A-4DD0609D2D68}">
      <dsp:nvSpPr>
        <dsp:cNvPr id="0" name=""/>
        <dsp:cNvSpPr/>
      </dsp:nvSpPr>
      <dsp:spPr>
        <a:xfrm>
          <a:off x="6635031" y="2186704"/>
          <a:ext cx="1015483" cy="2222858"/>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Wireless Telecommunications</a:t>
          </a:r>
          <a:endParaRPr lang="en-US" sz="1000" kern="1200" dirty="0"/>
        </a:p>
      </dsp:txBody>
      <dsp:txXfrm>
        <a:off x="6635031" y="2186704"/>
        <a:ext cx="1015483" cy="2222858"/>
      </dsp:txXfrm>
    </dsp:sp>
    <dsp:sp modelId="{956B232D-8803-2940-A931-FD4542DA8733}">
      <dsp:nvSpPr>
        <dsp:cNvPr id="0" name=""/>
        <dsp:cNvSpPr/>
      </dsp:nvSpPr>
      <dsp:spPr>
        <a:xfrm>
          <a:off x="7973407" y="2186704"/>
          <a:ext cx="708335" cy="2226763"/>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err="1" smtClean="0"/>
            <a:t>Wireline</a:t>
          </a:r>
          <a:r>
            <a:rPr lang="en-US" sz="1000" kern="1200" dirty="0" smtClean="0"/>
            <a:t> Competition</a:t>
          </a:r>
          <a:endParaRPr lang="en-US" sz="1000" kern="1200" dirty="0"/>
        </a:p>
      </dsp:txBody>
      <dsp:txXfrm>
        <a:off x="7973407" y="2186704"/>
        <a:ext cx="708335" cy="2226763"/>
      </dsp:txXfrm>
    </dsp:sp>
    <dsp:sp modelId="{A3542AA2-03FF-E64C-89A7-2D4F967970F0}">
      <dsp:nvSpPr>
        <dsp:cNvPr id="0" name=""/>
        <dsp:cNvSpPr/>
      </dsp:nvSpPr>
      <dsp:spPr>
        <a:xfrm>
          <a:off x="2743968" y="1095017"/>
          <a:ext cx="1537586" cy="768793"/>
        </a:xfrm>
        <a:prstGeom prst="rect">
          <a:avLst/>
        </a:prstGeom>
        <a:solidFill>
          <a:schemeClr val="accent5">
            <a:hueOff val="0"/>
            <a:satOff val="0"/>
            <a:lumOff val="0"/>
            <a:alphaOff val="0"/>
          </a:schemeClr>
        </a:solidFill>
        <a:ln w="47625" cap="flat" cmpd="dbl" algn="ctr">
          <a:solidFill>
            <a:schemeClr val="lt1">
              <a:shade val="80000"/>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4 Commissioners (2 D, 2 R)</a:t>
          </a:r>
          <a:endParaRPr lang="en-US" sz="1000" kern="1200" dirty="0"/>
        </a:p>
      </dsp:txBody>
      <dsp:txXfrm>
        <a:off x="2743968" y="1095017"/>
        <a:ext cx="1537586" cy="76879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6D30CD-6899-6140-963A-94B851B7510F}" type="datetimeFigureOut">
              <a:rPr lang="en-US" smtClean="0"/>
              <a:t>1/31/13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C0A5A0-20B8-5845-B296-F5DC4DA2C15F}" type="slidenum">
              <a:rPr lang="en-US" smtClean="0"/>
              <a:t>‹#›</a:t>
            </a:fld>
            <a:endParaRPr lang="en-US"/>
          </a:p>
        </p:txBody>
      </p:sp>
    </p:spTree>
    <p:extLst>
      <p:ext uri="{BB962C8B-B14F-4D97-AF65-F5344CB8AC3E}">
        <p14:creationId xmlns:p14="http://schemas.microsoft.com/office/powerpoint/2010/main" val="38597503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1A53CB-FB90-6D45-9080-072553F095BF}" type="datetimeFigureOut">
              <a:rPr lang="en-US" smtClean="0"/>
              <a:t>1/31/13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5F06E4-1E70-6448-B485-85C3438B8AB9}" type="slidenum">
              <a:rPr lang="en-US" smtClean="0"/>
              <a:t>‹#›</a:t>
            </a:fld>
            <a:endParaRPr lang="en-US"/>
          </a:p>
        </p:txBody>
      </p:sp>
    </p:spTree>
    <p:extLst>
      <p:ext uri="{BB962C8B-B14F-4D97-AF65-F5344CB8AC3E}">
        <p14:creationId xmlns:p14="http://schemas.microsoft.com/office/powerpoint/2010/main" val="23321651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www.cs.utexas.edu</a:t>
            </a:r>
            <a:r>
              <a:rPr lang="en-US" dirty="0" smtClean="0"/>
              <a:t>/users/</a:t>
            </a:r>
            <a:r>
              <a:rPr lang="en-US" dirty="0" err="1" smtClean="0"/>
              <a:t>chris</a:t>
            </a:r>
            <a:r>
              <a:rPr lang="en-US" dirty="0" smtClean="0"/>
              <a:t>/think/ARPANET/Telnet/</a:t>
            </a:r>
            <a:r>
              <a:rPr lang="en-US" dirty="0" err="1" smtClean="0"/>
              <a:t>Telnet.shtml</a:t>
            </a:r>
            <a:endParaRPr lang="en-US" dirty="0"/>
          </a:p>
        </p:txBody>
      </p:sp>
    </p:spTree>
    <p:extLst>
      <p:ext uri="{BB962C8B-B14F-4D97-AF65-F5344CB8AC3E}">
        <p14:creationId xmlns:p14="http://schemas.microsoft.com/office/powerpoint/2010/main" val="133792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smtClean="0"/>
              <a:t>FedEx and EC2 prices as of 09/15/09</a:t>
            </a:r>
          </a:p>
          <a:p>
            <a:r>
              <a:rPr lang="en-US" dirty="0" smtClean="0"/>
              <a:t>CDN: http://</a:t>
            </a:r>
            <a:r>
              <a:rPr lang="en-US" dirty="0" err="1" smtClean="0"/>
              <a:t>www.mindbranch.com</a:t>
            </a:r>
            <a:r>
              <a:rPr lang="en-US" dirty="0" smtClean="0"/>
              <a:t>/listing/product/R678-29.html</a:t>
            </a:r>
          </a:p>
          <a:p>
            <a:r>
              <a:rPr lang="en-US" dirty="0" smtClean="0"/>
              <a:t>http://</a:t>
            </a:r>
            <a:r>
              <a:rPr lang="en-US" dirty="0" err="1" smtClean="0"/>
              <a:t>www.cdnpricing.com</a:t>
            </a:r>
            <a:r>
              <a:rPr lang="en-US" dirty="0"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T-Mobile 2010</a:t>
            </a:r>
          </a:p>
          <a:p>
            <a:r>
              <a:rPr lang="en-US" dirty="0" smtClean="0"/>
              <a:t>AT&amp;T</a:t>
            </a:r>
            <a:r>
              <a:rPr lang="en-US" baseline="0" dirty="0" smtClean="0"/>
              <a:t> data</a:t>
            </a:r>
          </a:p>
          <a:p>
            <a:r>
              <a:rPr lang="en-US" dirty="0" smtClean="0"/>
              <a:t>http://</a:t>
            </a:r>
            <a:r>
              <a:rPr lang="en-US" dirty="0" err="1" smtClean="0"/>
              <a:t>www.nowsms.com</a:t>
            </a:r>
            <a:r>
              <a:rPr lang="en-US" dirty="0" smtClean="0"/>
              <a:t>/discus/messages/12/8500.html</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16</a:t>
            </a:fld>
            <a:endParaRPr lang="en-US"/>
          </a:p>
        </p:txBody>
      </p:sp>
    </p:spTree>
    <p:extLst>
      <p:ext uri="{BB962C8B-B14F-4D97-AF65-F5344CB8AC3E}">
        <p14:creationId xmlns:p14="http://schemas.microsoft.com/office/powerpoint/2010/main" val="263969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old MCI functional</a:t>
            </a:r>
            <a:r>
              <a:rPr lang="en-US" baseline="0" dirty="0" smtClean="0"/>
              <a:t> separation</a:t>
            </a:r>
          </a:p>
          <a:p>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23</a:t>
            </a:fld>
            <a:endParaRPr lang="en-US"/>
          </a:p>
        </p:txBody>
      </p:sp>
    </p:spTree>
    <p:extLst>
      <p:ext uri="{BB962C8B-B14F-4D97-AF65-F5344CB8AC3E}">
        <p14:creationId xmlns:p14="http://schemas.microsoft.com/office/powerpoint/2010/main" val="1354113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xfrm>
            <a:off x="1217613" y="712788"/>
            <a:ext cx="4591050" cy="3443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Rectangle 3"/>
          <p:cNvSpPr>
            <a:spLocks noGrp="1"/>
          </p:cNvSpPr>
          <p:nvPr>
            <p:ph type="body" idx="1"/>
          </p:nvPr>
        </p:nvSpPr>
        <p:spPr bwMode="auto">
          <a:xfrm>
            <a:off x="938213" y="4402139"/>
            <a:ext cx="5149850" cy="416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www.corp.att.com</a:t>
            </a:r>
            <a:r>
              <a:rPr lang="en-US" dirty="0" smtClean="0"/>
              <a:t>/history/milestone_1965.html</a:t>
            </a:r>
            <a:endParaRPr lang="en-US" dirty="0"/>
          </a:p>
        </p:txBody>
      </p:sp>
      <p:sp>
        <p:nvSpPr>
          <p:cNvPr id="4" name="Slide Number Placeholder 3"/>
          <p:cNvSpPr>
            <a:spLocks noGrp="1"/>
          </p:cNvSpPr>
          <p:nvPr>
            <p:ph type="sldNum" sz="quarter" idx="10"/>
          </p:nvPr>
        </p:nvSpPr>
        <p:spPr/>
        <p:txBody>
          <a:bodyPr/>
          <a:lstStyle/>
          <a:p>
            <a:fld id="{AD5F06E4-1E70-6448-B485-85C3438B8AB9}" type="slidenum">
              <a:rPr lang="en-US" smtClean="0"/>
              <a:t>42</a:t>
            </a:fld>
            <a:endParaRPr lang="en-US"/>
          </a:p>
        </p:txBody>
      </p:sp>
    </p:spTree>
    <p:extLst>
      <p:ext uri="{BB962C8B-B14F-4D97-AF65-F5344CB8AC3E}">
        <p14:creationId xmlns:p14="http://schemas.microsoft.com/office/powerpoint/2010/main" val="3938321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C36DAFB-48BB-7740-99F6-41174F871A24}" type="slidenum">
              <a:rPr lang="en-US"/>
              <a:pPr/>
              <a:t>43</a:t>
            </a:fld>
            <a:endParaRPr lang="en-US"/>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a:t>
            </a:r>
            <a:r>
              <a:rPr lang="en-US" baseline="0" dirty="0" smtClean="0"/>
              <a:t> http://</a:t>
            </a:r>
            <a:r>
              <a:rPr lang="en-US" baseline="0" dirty="0" err="1" smtClean="0"/>
              <a:t>www.ksapco.net</a:t>
            </a:r>
            <a:r>
              <a:rPr lang="en-US" baseline="0" dirty="0" smtClean="0"/>
              <a:t>/</a:t>
            </a:r>
            <a:r>
              <a:rPr lang="en-US" baseline="0" dirty="0" err="1" smtClean="0"/>
              <a:t>psaps</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46</a:t>
            </a:fld>
            <a:endParaRPr lang="en-US"/>
          </a:p>
        </p:txBody>
      </p:sp>
    </p:spTree>
    <p:extLst>
      <p:ext uri="{BB962C8B-B14F-4D97-AF65-F5344CB8AC3E}">
        <p14:creationId xmlns:p14="http://schemas.microsoft.com/office/powerpoint/2010/main" val="468524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papers.ssrn.com</a:t>
            </a:r>
            <a:r>
              <a:rPr lang="en-US" dirty="0" smtClean="0"/>
              <a:t>/sol3/</a:t>
            </a:r>
            <a:r>
              <a:rPr lang="en-US" dirty="0" err="1" smtClean="0"/>
              <a:t>papers.cfm?abstract_id</a:t>
            </a:r>
            <a:r>
              <a:rPr lang="en-US" dirty="0" smtClean="0"/>
              <a:t>=1120465</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51</a:t>
            </a:fld>
            <a:endParaRPr lang="en-US"/>
          </a:p>
        </p:txBody>
      </p:sp>
    </p:spTree>
    <p:extLst>
      <p:ext uri="{BB962C8B-B14F-4D97-AF65-F5344CB8AC3E}">
        <p14:creationId xmlns:p14="http://schemas.microsoft.com/office/powerpoint/2010/main" val="2289477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D3FA740-339C-F945-BA8B-1DF1851B1280}" type="datetime1">
              <a:rPr lang="en-US" smtClean="0"/>
              <a:t>1/31/13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6988DB3-7906-FE49-941C-A177E89EF2E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7306FF3-89E8-7D4D-8021-E5FDD2587D54}" type="datetime1">
              <a:rPr lang="en-US" smtClean="0"/>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88DB3-7906-FE49-941C-A177E89EF2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9ABC72D-E28F-CC4B-B8B6-02E883EA4BD1}" type="datetime1">
              <a:rPr lang="en-US" smtClean="0"/>
              <a:t>1/31/13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6988DB3-7906-FE49-941C-A177E89EF2E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825CA28-BF93-764F-8D86-AD1D296C3B56}" type="datetime1">
              <a:rPr lang="en-US" smtClean="0"/>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6988DB3-7906-FE49-941C-A177E89EF2E4}"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4199281-D684-304A-BA67-C134009A5CE5}" type="datetime1">
              <a:rPr lang="en-US" smtClean="0"/>
              <a:t>1/31/13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6988DB3-7906-FE49-941C-A177E89EF2E4}"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460CC82A-934C-2F45-8583-FE9D53D3DDD5}" type="datetime1">
              <a:rPr lang="en-US" smtClean="0"/>
              <a:t>1/31/13</a:t>
            </a:fld>
            <a:endParaRPr lang="en-US"/>
          </a:p>
        </p:txBody>
      </p:sp>
      <p:sp>
        <p:nvSpPr>
          <p:cNvPr id="10" name="Slide Number Placeholder 9"/>
          <p:cNvSpPr>
            <a:spLocks noGrp="1"/>
          </p:cNvSpPr>
          <p:nvPr>
            <p:ph type="sldNum" sz="quarter" idx="16"/>
          </p:nvPr>
        </p:nvSpPr>
        <p:spPr/>
        <p:txBody>
          <a:bodyPr rtlCol="0"/>
          <a:lstStyle/>
          <a:p>
            <a:fld id="{76988DB3-7906-FE49-941C-A177E89EF2E4}"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C98E7C3B-CFA9-1949-8A3E-961A0C36BB2A}" type="datetime1">
              <a:rPr lang="en-US" smtClean="0"/>
              <a:t>1/31/13</a:t>
            </a:fld>
            <a:endParaRPr lang="en-US"/>
          </a:p>
        </p:txBody>
      </p:sp>
      <p:sp>
        <p:nvSpPr>
          <p:cNvPr id="12" name="Slide Number Placeholder 11"/>
          <p:cNvSpPr>
            <a:spLocks noGrp="1"/>
          </p:cNvSpPr>
          <p:nvPr>
            <p:ph type="sldNum" sz="quarter" idx="16"/>
          </p:nvPr>
        </p:nvSpPr>
        <p:spPr/>
        <p:txBody>
          <a:bodyPr rtlCol="0"/>
          <a:lstStyle/>
          <a:p>
            <a:fld id="{76988DB3-7906-FE49-941C-A177E89EF2E4}"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2CDA530-9B8A-D247-8B06-C4AAB8830079}" type="datetime1">
              <a:rPr lang="en-US" smtClean="0"/>
              <a:t>1/31/13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6988DB3-7906-FE49-941C-A177E89EF2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4EC00-77A5-4043-AFBD-A285487C0E71}" type="datetime1">
              <a:rPr lang="en-US" smtClean="0"/>
              <a:t>1/31/13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6988DB3-7906-FE49-941C-A177E89EF2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D9B0D99-D03A-EE4B-97B9-AC5AFD4830B5}" type="datetime1">
              <a:rPr lang="en-US" smtClean="0"/>
              <a:t>1/31/13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6988DB3-7906-FE49-941C-A177E89EF2E4}"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970C4F0B-384B-E847-9CB0-BF6E7CDD4FDB}" type="datetime1">
              <a:rPr lang="en-US" smtClean="0"/>
              <a:t>1/31/13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6988DB3-7906-FE49-941C-A177E89EF2E4}"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407189C-E876-6643-9524-6144641D3DFF}" type="datetime1">
              <a:rPr lang="en-US" smtClean="0"/>
              <a:t>1/31/13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6988DB3-7906-FE49-941C-A177E89EF2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emf"/></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hyperlink" Target="http://www.shopica.com/-41/product/erector_special_edition_set:_empire_state_building-417204/" TargetMode="External"/><Relationship Id="rId4" Type="http://schemas.openxmlformats.org/officeDocument/2006/relationships/image" Target="../media/image62.jpeg"/><Relationship Id="rId5" Type="http://schemas.openxmlformats.org/officeDocument/2006/relationships/hyperlink" Target="http://en.wikipedia.org/wiki/Image:Independence_Hall_belltower.jpg" TargetMode="External"/><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65.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 Id="rId3" Type="http://schemas.openxmlformats.org/officeDocument/2006/relationships/image" Target="../media/image70.tiff"/></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emf"/><Relationship Id="rId3"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Can the Internet survive the next 40 years?</a:t>
            </a:r>
          </a:p>
        </p:txBody>
      </p:sp>
      <p:sp>
        <p:nvSpPr>
          <p:cNvPr id="3" name="Subtitle 2"/>
          <p:cNvSpPr>
            <a:spLocks noGrp="1"/>
          </p:cNvSpPr>
          <p:nvPr>
            <p:ph type="subTitle" idx="1"/>
          </p:nvPr>
        </p:nvSpPr>
        <p:spPr/>
        <p:txBody>
          <a:bodyPr/>
          <a:lstStyle/>
          <a:p>
            <a:r>
              <a:rPr lang="en-US" dirty="0" smtClean="0"/>
              <a:t>Henning Schulzrinne</a:t>
            </a:r>
            <a:endParaRPr lang="en-US" dirty="0"/>
          </a:p>
        </p:txBody>
      </p:sp>
      <p:sp>
        <p:nvSpPr>
          <p:cNvPr id="4" name="Slide Number Placeholder 3"/>
          <p:cNvSpPr>
            <a:spLocks noGrp="1"/>
          </p:cNvSpPr>
          <p:nvPr>
            <p:ph type="sldNum" sz="quarter" idx="12"/>
          </p:nvPr>
        </p:nvSpPr>
        <p:spPr/>
        <p:txBody>
          <a:bodyPr/>
          <a:lstStyle/>
          <a:p>
            <a:fld id="{76988DB3-7906-FE49-941C-A177E89EF2E4}" type="slidenum">
              <a:rPr lang="en-US" smtClean="0"/>
              <a:t>1</a:t>
            </a:fld>
            <a:endParaRPr lang="en-US"/>
          </a:p>
        </p:txBody>
      </p:sp>
    </p:spTree>
    <p:extLst>
      <p:ext uri="{BB962C8B-B14F-4D97-AF65-F5344CB8AC3E}">
        <p14:creationId xmlns:p14="http://schemas.microsoft.com/office/powerpoint/2010/main" val="227078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20" name="Rectangle 32"/>
          <p:cNvSpPr>
            <a:spLocks noGrp="1" noChangeArrowheads="1"/>
          </p:cNvSpPr>
          <p:nvPr>
            <p:ph type="title"/>
          </p:nvPr>
        </p:nvSpPr>
        <p:spPr/>
        <p:txBody>
          <a:bodyPr/>
          <a:lstStyle/>
          <a:p>
            <a:r>
              <a:rPr lang="en-US" smtClean="0"/>
              <a:t>The Internet Protocol Hourglass</a:t>
            </a:r>
            <a:endParaRPr lang="en-US" dirty="0"/>
          </a:p>
        </p:txBody>
      </p:sp>
      <p:sp>
        <p:nvSpPr>
          <p:cNvPr id="34" name="Slide Number Placeholder 3"/>
          <p:cNvSpPr>
            <a:spLocks noGrp="1"/>
          </p:cNvSpPr>
          <p:nvPr>
            <p:ph type="sldNum" sz="quarter" idx="12"/>
          </p:nvPr>
        </p:nvSpPr>
        <p:spPr/>
        <p:txBody>
          <a:bodyPr>
            <a:normAutofit fontScale="85000" lnSpcReduction="20000"/>
          </a:bodyPr>
          <a:lstStyle/>
          <a:p>
            <a:fld id="{7E55AB6F-293B-DF4B-94A3-68BA818F181F}" type="slidenum">
              <a:rPr lang="en-US" smtClean="0"/>
              <a:pPr/>
              <a:t>10</a:t>
            </a:fld>
            <a:endParaRPr lang="en-US"/>
          </a:p>
        </p:txBody>
      </p:sp>
      <p:grpSp>
        <p:nvGrpSpPr>
          <p:cNvPr id="63500" name="Group 12"/>
          <p:cNvGrpSpPr>
            <a:grpSpLocks/>
          </p:cNvGrpSpPr>
          <p:nvPr/>
        </p:nvGrpSpPr>
        <p:grpSpPr bwMode="auto">
          <a:xfrm>
            <a:off x="5261737" y="1219200"/>
            <a:ext cx="3198813" cy="5149850"/>
            <a:chOff x="0" y="0"/>
            <a:chExt cx="2015" cy="3244"/>
          </a:xfrm>
        </p:grpSpPr>
        <p:grpSp>
          <p:nvGrpSpPr>
            <p:cNvPr id="63501" name="Group 13"/>
            <p:cNvGrpSpPr>
              <a:grpSpLocks/>
            </p:cNvGrpSpPr>
            <p:nvPr/>
          </p:nvGrpSpPr>
          <p:grpSpPr bwMode="auto">
            <a:xfrm>
              <a:off x="96" y="192"/>
              <a:ext cx="1824" cy="2880"/>
              <a:chOff x="0" y="0"/>
              <a:chExt cx="1824" cy="2880"/>
            </a:xfrm>
          </p:grpSpPr>
          <p:sp>
            <p:nvSpPr>
              <p:cNvPr id="63502" name="Rectangle 14"/>
              <p:cNvSpPr>
                <a:spLocks/>
              </p:cNvSpPr>
              <p:nvPr/>
            </p:nvSpPr>
            <p:spPr bwMode="auto">
              <a:xfrm>
                <a:off x="0" y="1776"/>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3" name="Rectangle 15"/>
              <p:cNvSpPr>
                <a:spLocks/>
              </p:cNvSpPr>
              <p:nvPr/>
            </p:nvSpPr>
            <p:spPr bwMode="auto">
              <a:xfrm>
                <a:off x="0" y="2112"/>
                <a:ext cx="1824" cy="336"/>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4" name="Rectangle 16"/>
              <p:cNvSpPr>
                <a:spLocks/>
              </p:cNvSpPr>
              <p:nvPr/>
            </p:nvSpPr>
            <p:spPr bwMode="auto">
              <a:xfrm>
                <a:off x="0" y="2448"/>
                <a:ext cx="1824" cy="432"/>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5" name="Rectangle 17"/>
              <p:cNvSpPr>
                <a:spLocks/>
              </p:cNvSpPr>
              <p:nvPr/>
            </p:nvSpPr>
            <p:spPr bwMode="auto">
              <a:xfrm>
                <a:off x="0" y="0"/>
                <a:ext cx="1824" cy="384"/>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6" name="Rectangle 18"/>
              <p:cNvSpPr>
                <a:spLocks/>
              </p:cNvSpPr>
              <p:nvPr/>
            </p:nvSpPr>
            <p:spPr bwMode="auto">
              <a:xfrm>
                <a:off x="0" y="768"/>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7" name="Rectangle 19"/>
              <p:cNvSpPr>
                <a:spLocks/>
              </p:cNvSpPr>
              <p:nvPr/>
            </p:nvSpPr>
            <p:spPr bwMode="auto">
              <a:xfrm>
                <a:off x="0" y="1104"/>
                <a:ext cx="1824" cy="672"/>
              </a:xfrm>
              <a:prstGeom prst="rect">
                <a:avLst/>
              </a:prstGeom>
              <a:solidFill>
                <a:srgbClr val="FFCC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8" name="Rectangle 20"/>
              <p:cNvSpPr>
                <a:spLocks/>
              </p:cNvSpPr>
              <p:nvPr/>
            </p:nvSpPr>
            <p:spPr bwMode="auto">
              <a:xfrm>
                <a:off x="0" y="384"/>
                <a:ext cx="1824" cy="384"/>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3509" name="Rectangle 21"/>
            <p:cNvSpPr>
              <a:spLocks/>
            </p:cNvSpPr>
            <p:nvPr/>
          </p:nvSpPr>
          <p:spPr bwMode="auto">
            <a:xfrm>
              <a:off x="48" y="305"/>
              <a:ext cx="1920" cy="2608"/>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6">
                      <a:lumMod val="75000"/>
                    </a:schemeClr>
                  </a:solidFill>
                  <a:latin typeface="Helvetica" pitchFamily="-107" charset="0"/>
                  <a:ea typeface="Helvetica" pitchFamily="-107" charset="0"/>
                  <a:cs typeface="Helvetica" pitchFamily="-107" charset="0"/>
                  <a:sym typeface="Helvetica" pitchFamily="-107" charset="0"/>
                </a:rPr>
                <a:t>email  WWW  phone..</a:t>
              </a:r>
              <a:r>
                <a:rPr lang="en-US" sz="2000" dirty="0">
                  <a:solidFill>
                    <a:schemeClr val="tx1"/>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SMTP  HTTP  RTP...</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TCP  UDP…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b="1" dirty="0">
                  <a:solidFill>
                    <a:schemeClr val="accent5">
                      <a:lumMod val="75000"/>
                    </a:schemeClr>
                  </a:solidFill>
                  <a:latin typeface="Helvetica" pitchFamily="-107" charset="0"/>
                  <a:ea typeface="Helvetica" pitchFamily="-107" charset="0"/>
                  <a:cs typeface="Helvetica" pitchFamily="-107" charset="0"/>
                  <a:sym typeface="Helvetica" pitchFamily="-107" charset="0"/>
                </a:rPr>
                <a:t>IP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err="1">
                  <a:solidFill>
                    <a:schemeClr val="tx1"/>
                  </a:solidFill>
                  <a:latin typeface="Helvetica" pitchFamily="-107" charset="0"/>
                  <a:ea typeface="Helvetica" pitchFamily="-107" charset="0"/>
                  <a:cs typeface="Helvetica" pitchFamily="-107" charset="0"/>
                  <a:sym typeface="Helvetica" pitchFamily="-107" charset="0"/>
                </a:rPr>
                <a:t>ethernet</a:t>
              </a:r>
              <a:r>
                <a:rPr lang="en-US" sz="2000" dirty="0">
                  <a:solidFill>
                    <a:schemeClr val="tx1"/>
                  </a:solidFill>
                  <a:latin typeface="Helvetica" pitchFamily="-107" charset="0"/>
                  <a:ea typeface="Helvetica" pitchFamily="-107" charset="0"/>
                  <a:cs typeface="Helvetica" pitchFamily="-107" charset="0"/>
                  <a:sym typeface="Helvetica" pitchFamily="-107" charset="0"/>
                </a:rPr>
                <a:t>   PPP…</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CSMA  </a:t>
              </a:r>
              <a:r>
                <a:rPr lang="en-US" sz="2000" dirty="0" err="1">
                  <a:solidFill>
                    <a:srgbClr val="CCCCCC"/>
                  </a:solidFill>
                  <a:latin typeface="Helvetica" pitchFamily="-107" charset="0"/>
                  <a:ea typeface="Helvetica" pitchFamily="-107" charset="0"/>
                  <a:cs typeface="Helvetica" pitchFamily="-107" charset="0"/>
                  <a:sym typeface="Helvetica" pitchFamily="-107" charset="0"/>
                </a:rPr>
                <a:t>async</a:t>
              </a:r>
              <a:r>
                <a:rPr lang="en-US" sz="2000" dirty="0">
                  <a:solidFill>
                    <a:srgbClr val="CCCCCC"/>
                  </a:solidFill>
                  <a:latin typeface="Helvetica" pitchFamily="-107" charset="0"/>
                  <a:ea typeface="Helvetica" pitchFamily="-107" charset="0"/>
                  <a:cs typeface="Helvetica" pitchFamily="-107" charset="0"/>
                  <a:sym typeface="Helvetica" pitchFamily="-107" charset="0"/>
                </a:rPr>
                <a:t>  </a:t>
              </a:r>
              <a:r>
                <a:rPr lang="en-US" sz="2000" dirty="0" err="1">
                  <a:solidFill>
                    <a:srgbClr val="CCCCCC"/>
                  </a:solidFill>
                  <a:latin typeface="Helvetica" pitchFamily="-107" charset="0"/>
                  <a:ea typeface="Helvetica" pitchFamily="-107" charset="0"/>
                  <a:cs typeface="Helvetica" pitchFamily="-107" charset="0"/>
                  <a:sym typeface="Helvetica" pitchFamily="-107" charset="0"/>
                </a:rPr>
                <a:t>sonet</a:t>
              </a:r>
              <a:r>
                <a:rPr lang="en-US" sz="2000" dirty="0">
                  <a:solidFill>
                    <a:srgbClr val="CCCCCC"/>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5">
                      <a:lumMod val="50000"/>
                    </a:schemeClr>
                  </a:solidFill>
                  <a:latin typeface="Helvetica" pitchFamily="-107" charset="0"/>
                  <a:ea typeface="Helvetica" pitchFamily="-107" charset="0"/>
                  <a:cs typeface="Helvetica" pitchFamily="-107" charset="0"/>
                  <a:sym typeface="Helvetica" pitchFamily="-107" charset="0"/>
                </a:rPr>
                <a:t>copper  fiber  radio...</a:t>
              </a:r>
            </a:p>
          </p:txBody>
        </p:sp>
        <p:sp>
          <p:nvSpPr>
            <p:cNvPr id="63510" name="AutoShape 22"/>
            <p:cNvSpPr>
              <a:spLocks/>
            </p:cNvSpPr>
            <p:nvPr/>
          </p:nvSpPr>
          <p:spPr bwMode="auto">
            <a:xfrm>
              <a:off x="95"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1" name="AutoShape 23"/>
            <p:cNvSpPr>
              <a:spLocks/>
            </p:cNvSpPr>
            <p:nvPr/>
          </p:nvSpPr>
          <p:spPr bwMode="auto">
            <a:xfrm rot="10800000" flipH="1">
              <a:off x="95"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2" name="AutoShape 24"/>
            <p:cNvSpPr>
              <a:spLocks/>
            </p:cNvSpPr>
            <p:nvPr/>
          </p:nvSpPr>
          <p:spPr bwMode="auto">
            <a:xfrm flipH="1">
              <a:off x="1138"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3" name="AutoShape 25"/>
            <p:cNvSpPr>
              <a:spLocks/>
            </p:cNvSpPr>
            <p:nvPr/>
          </p:nvSpPr>
          <p:spPr bwMode="auto">
            <a:xfrm rot="10800000">
              <a:off x="1138"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4" name="Rectangle 26"/>
            <p:cNvSpPr>
              <a:spLocks/>
            </p:cNvSpPr>
            <p:nvPr/>
          </p:nvSpPr>
          <p:spPr bwMode="auto">
            <a:xfrm>
              <a:off x="61"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5" name="Rectangle 27"/>
            <p:cNvSpPr>
              <a:spLocks/>
            </p:cNvSpPr>
            <p:nvPr/>
          </p:nvSpPr>
          <p:spPr bwMode="auto">
            <a:xfrm>
              <a:off x="1892"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6" name="AutoShape 28"/>
            <p:cNvSpPr>
              <a:spLocks/>
            </p:cNvSpPr>
            <p:nvPr/>
          </p:nvSpPr>
          <p:spPr bwMode="auto">
            <a:xfrm>
              <a:off x="0" y="0"/>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7" name="AutoShape 29"/>
            <p:cNvSpPr>
              <a:spLocks/>
            </p:cNvSpPr>
            <p:nvPr/>
          </p:nvSpPr>
          <p:spPr bwMode="auto">
            <a:xfrm>
              <a:off x="0" y="3052"/>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8" name="Rectangle 30"/>
            <p:cNvSpPr>
              <a:spLocks/>
            </p:cNvSpPr>
            <p:nvPr/>
          </p:nvSpPr>
          <p:spPr bwMode="auto">
            <a:xfrm>
              <a:off x="51"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9" name="Rectangle 31"/>
            <p:cNvSpPr>
              <a:spLocks/>
            </p:cNvSpPr>
            <p:nvPr/>
          </p:nvSpPr>
          <p:spPr bwMode="auto">
            <a:xfrm>
              <a:off x="1152"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2" name="TextBox 1"/>
          <p:cNvSpPr txBox="1"/>
          <p:nvPr/>
        </p:nvSpPr>
        <p:spPr>
          <a:xfrm>
            <a:off x="533400" y="3455417"/>
            <a:ext cx="5504181" cy="461665"/>
          </a:xfrm>
          <a:prstGeom prst="rect">
            <a:avLst/>
          </a:prstGeom>
          <a:noFill/>
        </p:spPr>
        <p:txBody>
          <a:bodyPr wrap="none" rtlCol="0">
            <a:spAutoFit/>
          </a:bodyPr>
          <a:lstStyle/>
          <a:p>
            <a:r>
              <a:rPr lang="en-US" sz="2400" dirty="0" smtClean="0"/>
              <a:t>small number of long-term stable interfaces</a:t>
            </a:r>
            <a:endParaRPr lang="en-US" sz="2400" dirty="0"/>
          </a:p>
        </p:txBody>
      </p:sp>
      <p:sp>
        <p:nvSpPr>
          <p:cNvPr id="3" name="TextBox 2"/>
          <p:cNvSpPr txBox="1"/>
          <p:nvPr/>
        </p:nvSpPr>
        <p:spPr>
          <a:xfrm>
            <a:off x="7420774" y="6455316"/>
            <a:ext cx="1135948" cy="369332"/>
          </a:xfrm>
          <a:prstGeom prst="rect">
            <a:avLst/>
          </a:prstGeom>
          <a:noFill/>
        </p:spPr>
        <p:txBody>
          <a:bodyPr wrap="none" rtlCol="0">
            <a:spAutoFit/>
          </a:bodyPr>
          <a:lstStyle/>
          <a:p>
            <a:r>
              <a:rPr lang="en-US" dirty="0" smtClean="0"/>
              <a:t>S. </a:t>
            </a:r>
            <a:r>
              <a:rPr lang="en-US" dirty="0" err="1" smtClean="0"/>
              <a:t>Deering</a:t>
            </a:r>
            <a:endParaRPr lang="en-US" dirty="0"/>
          </a:p>
        </p:txBody>
      </p:sp>
    </p:spTree>
    <p:extLst>
      <p:ext uri="{BB962C8B-B14F-4D97-AF65-F5344CB8AC3E}">
        <p14:creationId xmlns:p14="http://schemas.microsoft.com/office/powerpoint/2010/main" val="3599647653"/>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2" name="Rectangle 12"/>
          <p:cNvSpPr>
            <a:spLocks noGrp="1" noChangeArrowheads="1"/>
          </p:cNvSpPr>
          <p:nvPr>
            <p:ph type="title"/>
          </p:nvPr>
        </p:nvSpPr>
        <p:spPr>
          <a:ln/>
        </p:spPr>
        <p:txBody>
          <a:bodyPr rIns="132080">
            <a:normAutofit fontScale="90000"/>
          </a:bodyPr>
          <a:lstStyle/>
          <a:p>
            <a:r>
              <a:rPr lang="en-US"/>
              <a:t>Networking is getting into middle years</a:t>
            </a:r>
          </a:p>
        </p:txBody>
      </p:sp>
      <p:sp>
        <p:nvSpPr>
          <p:cNvPr id="68" name="Slide Number Placeholder 3"/>
          <p:cNvSpPr>
            <a:spLocks noGrp="1"/>
          </p:cNvSpPr>
          <p:nvPr>
            <p:ph type="sldNum" sz="quarter" idx="12"/>
          </p:nvPr>
        </p:nvSpPr>
        <p:spPr/>
        <p:txBody>
          <a:bodyPr>
            <a:normAutofit fontScale="85000" lnSpcReduction="20000"/>
          </a:bodyPr>
          <a:lstStyle/>
          <a:p>
            <a:fld id="{565709B9-5C43-7142-A94E-81F6D6DA84F9}" type="slidenum">
              <a:rPr lang="en-US"/>
              <a:pPr/>
              <a:t>11</a:t>
            </a:fld>
            <a:endParaRPr lang="en-US"/>
          </a:p>
        </p:txBody>
      </p:sp>
      <p:graphicFrame>
        <p:nvGraphicFramePr>
          <p:cNvPr id="10253" name="Group 13"/>
          <p:cNvGraphicFramePr>
            <a:graphicFrameLocks noGrp="1"/>
          </p:cNvGraphicFramePr>
          <p:nvPr>
            <p:extLst>
              <p:ext uri="{D42A27DB-BD31-4B8C-83A1-F6EECF244321}">
                <p14:modId xmlns:p14="http://schemas.microsoft.com/office/powerpoint/2010/main" val="281416395"/>
              </p:ext>
            </p:extLst>
          </p:nvPr>
        </p:nvGraphicFramePr>
        <p:xfrm>
          <a:off x="1524000" y="2514600"/>
          <a:ext cx="6096000" cy="3165476"/>
        </p:xfrm>
        <a:graphic>
          <a:graphicData uri="http://schemas.openxmlformats.org/drawingml/2006/table">
            <a:tbl>
              <a:tblPr firstRow="1" firstCol="1">
                <a:tableStyleId>{1FECB4D8-DB02-4DC6-A0A2-4F2EBAE1DC90}</a:tableStyleId>
              </a:tblPr>
              <a:tblGrid>
                <a:gridCol w="2032000"/>
                <a:gridCol w="2032000"/>
                <a:gridCol w="2032000"/>
              </a:tblGrid>
              <a:tr h="584200">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endParaRPr kumimoji="0" lang="en-US" sz="2600" b="0" i="0" u="none" strike="noStrike" cap="none" normalizeH="0" baseline="0" dirty="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a:ln>
                            <a:noFill/>
                          </a:ln>
                          <a:effectLst/>
                          <a:sym typeface="Arial" pitchFamily="-107" charset="0"/>
                        </a:rPr>
                        <a:t>idea</a:t>
                      </a:r>
                      <a:endParaRPr kumimoji="0" lang="en-US" sz="2600" b="0" i="0" u="none" strike="noStrike" cap="none" normalizeH="0" baseline="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a:ln>
                            <a:noFill/>
                          </a:ln>
                          <a:effectLst/>
                          <a:sym typeface="Arial" pitchFamily="-107" charset="0"/>
                        </a:rPr>
                        <a:t>current</a:t>
                      </a:r>
                      <a:endParaRPr kumimoji="0" lang="en-US" sz="2600" b="0" i="0" u="none" strike="noStrike" cap="none" normalizeH="0" baseline="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r>
              <a:tr h="508000">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a:ln>
                            <a:noFill/>
                          </a:ln>
                          <a:effectLst/>
                          <a:sym typeface="Arial" pitchFamily="-107" charset="0"/>
                        </a:rPr>
                        <a:t>IP</a:t>
                      </a:r>
                      <a:endParaRPr kumimoji="0" lang="en-US" sz="2600" b="0" i="0" u="none" strike="noStrike" cap="none" normalizeH="0" baseline="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a:ln>
                            <a:noFill/>
                          </a:ln>
                          <a:effectLst/>
                          <a:latin typeface="+mn-lt"/>
                          <a:sym typeface="Arial" pitchFamily="-107" charset="0"/>
                        </a:rPr>
                        <a:t>1969, </a:t>
                      </a:r>
                      <a:r>
                        <a:rPr kumimoji="0" lang="en-US" sz="2600" u="none" strike="noStrike" cap="none" normalizeH="0" baseline="0" dirty="0" smtClean="0">
                          <a:ln>
                            <a:noFill/>
                          </a:ln>
                          <a:effectLst/>
                          <a:latin typeface="+mn-lt"/>
                          <a:sym typeface="Arial" pitchFamily="-107" charset="0"/>
                        </a:rPr>
                        <a:t>1980?</a:t>
                      </a:r>
                      <a:endParaRPr kumimoji="0" lang="en-US" sz="2600" b="0" i="0" u="none" strike="noStrike" cap="none" normalizeH="0" baseline="0" dirty="0">
                        <a:ln>
                          <a:noFill/>
                        </a:ln>
                        <a:solidFill>
                          <a:srgbClr val="BFBFBF"/>
                        </a:solidFill>
                        <a:effectLst/>
                        <a:latin typeface="+mn-lt"/>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sym typeface="Arial" pitchFamily="-107" charset="0"/>
                        </a:rPr>
                        <a:t>1981</a:t>
                      </a:r>
                      <a:r>
                        <a:rPr kumimoji="0" lang="en-US" sz="1600" u="none" strike="noStrike" cap="none" normalizeH="0" baseline="0" dirty="0" smtClean="0">
                          <a:ln>
                            <a:noFill/>
                          </a:ln>
                          <a:effectLst/>
                          <a:sym typeface="Arial" pitchFamily="-107" charset="0"/>
                        </a:rPr>
                        <a:t>(RFC 791)</a:t>
                      </a:r>
                      <a:endParaRPr kumimoji="0" lang="en-US" sz="2400" b="0" i="0" u="none" strike="noStrike" cap="none" normalizeH="0" baseline="0" dirty="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r>
              <a:tr h="517525">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a:ln>
                            <a:noFill/>
                          </a:ln>
                          <a:effectLst/>
                          <a:sym typeface="Arial" pitchFamily="-107" charset="0"/>
                        </a:rPr>
                        <a:t>TCP</a:t>
                      </a:r>
                      <a:endParaRPr kumimoji="0" lang="en-US" sz="2600" b="0" i="0" u="none" strike="noStrike" cap="none" normalizeH="0" baseline="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latin typeface="+mn-lt"/>
                          <a:sym typeface="Arial" pitchFamily="-107" charset="0"/>
                        </a:rPr>
                        <a:t>1974 </a:t>
                      </a:r>
                      <a:r>
                        <a:rPr kumimoji="0" lang="en-US" sz="1600" u="none" strike="noStrike" cap="none" normalizeH="0" baseline="0" dirty="0" smtClean="0">
                          <a:ln>
                            <a:noFill/>
                          </a:ln>
                          <a:effectLst/>
                          <a:latin typeface="+mn-lt"/>
                          <a:sym typeface="Arial" pitchFamily="-107" charset="0"/>
                        </a:rPr>
                        <a:t>(RFC 675)</a:t>
                      </a:r>
                      <a:endParaRPr kumimoji="0" lang="en-US" sz="2600" b="0" i="0" u="none" strike="noStrike" cap="none" normalizeH="0" baseline="0" dirty="0">
                        <a:ln>
                          <a:noFill/>
                        </a:ln>
                        <a:solidFill>
                          <a:srgbClr val="BFBFBF"/>
                        </a:solidFill>
                        <a:effectLst/>
                        <a:latin typeface="+mn-lt"/>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sym typeface="Arial" pitchFamily="-107" charset="0"/>
                        </a:rPr>
                        <a:t>1981</a:t>
                      </a:r>
                      <a:r>
                        <a:rPr kumimoji="0" lang="en-US" sz="1600" u="none" strike="noStrike" cap="none" normalizeH="0" baseline="0" dirty="0" smtClean="0">
                          <a:ln>
                            <a:noFill/>
                          </a:ln>
                          <a:effectLst/>
                          <a:sym typeface="Arial" pitchFamily="-107" charset="0"/>
                        </a:rPr>
                        <a:t>(RFC 793)</a:t>
                      </a:r>
                      <a:endParaRPr kumimoji="0" lang="en-US" sz="2600" b="0" i="0" u="none" strike="noStrike" cap="none" normalizeH="0" baseline="0" dirty="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r>
              <a:tr h="523875">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a:ln>
                            <a:noFill/>
                          </a:ln>
                          <a:effectLst/>
                          <a:sym typeface="Arial" pitchFamily="-107" charset="0"/>
                        </a:rPr>
                        <a:t>telnet</a:t>
                      </a:r>
                      <a:endParaRPr kumimoji="0" lang="en-US" sz="2600" b="0" i="0" u="none" strike="noStrike" cap="none" normalizeH="0" baseline="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latin typeface="+mn-lt"/>
                          <a:sym typeface="Arial" pitchFamily="-107" charset="0"/>
                        </a:rPr>
                        <a:t>1969 </a:t>
                      </a:r>
                      <a:r>
                        <a:rPr kumimoji="0" lang="en-US" sz="1600" u="none" strike="noStrike" cap="none" normalizeH="0" baseline="0" dirty="0" smtClean="0">
                          <a:ln>
                            <a:noFill/>
                          </a:ln>
                          <a:effectLst/>
                          <a:latin typeface="+mn-lt"/>
                          <a:sym typeface="Arial" pitchFamily="-107" charset="0"/>
                        </a:rPr>
                        <a:t>(RFC15)</a:t>
                      </a:r>
                      <a:endParaRPr kumimoji="0" lang="en-US" sz="1600" b="0" i="0" u="none" strike="noStrike" cap="none" normalizeH="0" baseline="0" dirty="0">
                        <a:ln>
                          <a:noFill/>
                        </a:ln>
                        <a:solidFill>
                          <a:srgbClr val="BFBFBF"/>
                        </a:solidFill>
                        <a:effectLst/>
                        <a:latin typeface="+mn-lt"/>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sym typeface="Arial" pitchFamily="-107" charset="0"/>
                        </a:rPr>
                        <a:t>1983 </a:t>
                      </a:r>
                      <a:r>
                        <a:rPr kumimoji="0" lang="en-US" sz="1600" u="none" strike="noStrike" cap="none" normalizeH="0" baseline="0" dirty="0" smtClean="0">
                          <a:ln>
                            <a:noFill/>
                          </a:ln>
                          <a:effectLst/>
                          <a:sym typeface="Arial" pitchFamily="-107" charset="0"/>
                        </a:rPr>
                        <a:t>(RFC 854)</a:t>
                      </a:r>
                      <a:endParaRPr kumimoji="0" lang="en-US" sz="2600" b="0" i="0" u="none" strike="noStrike" cap="none" normalizeH="0" baseline="0" dirty="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r>
              <a:tr h="515938">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a:ln>
                            <a:noFill/>
                          </a:ln>
                          <a:effectLst/>
                          <a:sym typeface="Arial" pitchFamily="-107" charset="0"/>
                        </a:rPr>
                        <a:t>ftp</a:t>
                      </a:r>
                      <a:endParaRPr kumimoji="0" lang="en-US" sz="2600" b="0" i="0" u="none" strike="noStrike" cap="none" normalizeH="0" baseline="0" dirty="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latin typeface="+mn-lt"/>
                          <a:sym typeface="Arial" pitchFamily="-107" charset="0"/>
                        </a:rPr>
                        <a:t>1971 </a:t>
                      </a:r>
                      <a:r>
                        <a:rPr kumimoji="0" lang="en-US" sz="1600" u="none" strike="noStrike" cap="none" normalizeH="0" baseline="0" dirty="0" smtClean="0">
                          <a:ln>
                            <a:noFill/>
                          </a:ln>
                          <a:effectLst/>
                          <a:latin typeface="+mn-lt"/>
                          <a:sym typeface="Arial" pitchFamily="-107" charset="0"/>
                        </a:rPr>
                        <a:t>(RFC 114)</a:t>
                      </a:r>
                      <a:endParaRPr kumimoji="0" lang="en-US" sz="2600" b="0" i="0" u="none" strike="noStrike" cap="none" normalizeH="0" baseline="0" dirty="0">
                        <a:ln>
                          <a:noFill/>
                        </a:ln>
                        <a:solidFill>
                          <a:srgbClr val="BFBFBF"/>
                        </a:solidFill>
                        <a:effectLst/>
                        <a:latin typeface="+mn-lt"/>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sym typeface="Arial" pitchFamily="-107" charset="0"/>
                        </a:rPr>
                        <a:t>1985 </a:t>
                      </a:r>
                      <a:r>
                        <a:rPr kumimoji="0" lang="en-US" sz="1600" u="none" strike="noStrike" cap="none" normalizeH="0" baseline="0" dirty="0" smtClean="0">
                          <a:ln>
                            <a:noFill/>
                          </a:ln>
                          <a:effectLst/>
                          <a:sym typeface="Arial" pitchFamily="-107" charset="0"/>
                        </a:rPr>
                        <a:t>(RFC 959)</a:t>
                      </a:r>
                    </a:p>
                  </a:txBody>
                  <a:tcPr marL="50800" marR="50800" marT="50800" marB="50800" horzOverflow="overflow"/>
                </a:tc>
              </a:tr>
              <a:tr h="515938">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1" i="0" u="none" strike="noStrike" cap="none" normalizeH="0" baseline="0" dirty="0" smtClean="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http</a:t>
                      </a:r>
                      <a:endParaRPr kumimoji="0" lang="en-US" sz="2600" b="1" i="0" u="none" strike="noStrike" cap="none" normalizeH="0" baseline="0" dirty="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dirty="0" smtClean="0">
                          <a:ln>
                            <a:noFill/>
                          </a:ln>
                          <a:solidFill>
                            <a:srgbClr val="000000"/>
                          </a:solidFill>
                          <a:effectLst/>
                          <a:latin typeface="+mn-lt"/>
                          <a:ea typeface="ヒラギノ角ゴ ProN W3" pitchFamily="-107" charset="-128"/>
                          <a:cs typeface="ヒラギノ角ゴ ProN W3" pitchFamily="-107" charset="-128"/>
                          <a:sym typeface="Arial" pitchFamily="-107" charset="0"/>
                        </a:rPr>
                        <a:t>1996 </a:t>
                      </a:r>
                      <a:r>
                        <a:rPr kumimoji="0" lang="en-US" sz="1600" b="0" i="0" u="none" strike="noStrike" cap="none" normalizeH="0" baseline="0" dirty="0" smtClean="0">
                          <a:ln>
                            <a:noFill/>
                          </a:ln>
                          <a:solidFill>
                            <a:srgbClr val="000000"/>
                          </a:solidFill>
                          <a:effectLst/>
                          <a:latin typeface="+mn-lt"/>
                          <a:ea typeface="ヒラギノ角ゴ ProN W3" pitchFamily="-107" charset="-128"/>
                          <a:cs typeface="ヒラギノ角ゴ ProN W3" pitchFamily="-107" charset="-128"/>
                          <a:sym typeface="Arial" pitchFamily="-107" charset="0"/>
                        </a:rPr>
                        <a:t>(RFC 1945)</a:t>
                      </a:r>
                      <a:endParaRPr kumimoji="0" lang="en-US" sz="1600" b="0" i="0" u="none" strike="noStrike" cap="none" normalizeH="0" baseline="0" dirty="0">
                        <a:ln>
                          <a:noFill/>
                        </a:ln>
                        <a:solidFill>
                          <a:srgbClr val="000000"/>
                        </a:solidFill>
                        <a:effectLst/>
                        <a:latin typeface="+mn-lt"/>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sym typeface="Arial" pitchFamily="-107" charset="0"/>
                        </a:rPr>
                        <a:t>1999 </a:t>
                      </a:r>
                      <a:r>
                        <a:rPr kumimoji="0" lang="en-US" sz="1600" u="none" strike="noStrike" cap="none" normalizeH="0" baseline="0" dirty="0" smtClean="0">
                          <a:ln>
                            <a:noFill/>
                          </a:ln>
                          <a:effectLst/>
                          <a:sym typeface="Arial" pitchFamily="-107" charset="0"/>
                        </a:rPr>
                        <a:t>(RFC 2616)</a:t>
                      </a:r>
                    </a:p>
                  </a:txBody>
                  <a:tcPr marL="50800" marR="50800" marT="50800" marB="50800" horzOverflow="overflow"/>
                </a:tc>
              </a:tr>
            </a:tbl>
          </a:graphicData>
        </a:graphic>
      </p:graphicFrame>
    </p:spTree>
    <p:extLst>
      <p:ext uri="{BB962C8B-B14F-4D97-AF65-F5344CB8AC3E}">
        <p14:creationId xmlns:p14="http://schemas.microsoft.com/office/powerpoint/2010/main" val="4063988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1143000" y="1219200"/>
            <a:ext cx="7620000" cy="5181600"/>
          </a:xfrm>
          <a:prstGeom prst="ellipse">
            <a:avLst/>
          </a:prstGeom>
          <a:solidFill>
            <a:schemeClr val="accent3">
              <a:lumMod val="50000"/>
              <a:alpha val="8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1" name="Oval 10"/>
          <p:cNvSpPr/>
          <p:nvPr/>
        </p:nvSpPr>
        <p:spPr bwMode="auto">
          <a:xfrm>
            <a:off x="1676400" y="1676400"/>
            <a:ext cx="6705600" cy="4267200"/>
          </a:xfrm>
          <a:prstGeom prst="ellipse">
            <a:avLst/>
          </a:prstGeom>
          <a:solidFill>
            <a:srgbClr val="3366FF">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9" name="Oval 8"/>
          <p:cNvSpPr/>
          <p:nvPr/>
        </p:nvSpPr>
        <p:spPr bwMode="auto">
          <a:xfrm>
            <a:off x="2209800" y="2362200"/>
            <a:ext cx="5334000" cy="2971800"/>
          </a:xfrm>
          <a:prstGeom prst="ellipse">
            <a:avLst/>
          </a:prstGeom>
          <a:solidFill>
            <a:srgbClr val="66FF66">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7" name="Oval 6"/>
          <p:cNvSpPr/>
          <p:nvPr/>
        </p:nvSpPr>
        <p:spPr bwMode="auto">
          <a:xfrm>
            <a:off x="2590800" y="2895600"/>
            <a:ext cx="3581400" cy="2057400"/>
          </a:xfrm>
          <a:prstGeom prst="ellipse">
            <a:avLst/>
          </a:prstGeom>
          <a:solidFill>
            <a:srgbClr val="FFFF00">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 name="Title 1"/>
          <p:cNvSpPr>
            <a:spLocks noGrp="1"/>
          </p:cNvSpPr>
          <p:nvPr>
            <p:ph type="title"/>
          </p:nvPr>
        </p:nvSpPr>
        <p:spPr>
          <a:xfrm>
            <a:off x="685800" y="152400"/>
            <a:ext cx="7918450" cy="788894"/>
          </a:xfrm>
        </p:spPr>
        <p:txBody>
          <a:bodyPr>
            <a:noAutofit/>
          </a:bodyPr>
          <a:lstStyle/>
          <a:p>
            <a:r>
              <a:rPr lang="en-US" sz="3200" dirty="0" smtClean="0"/>
              <a:t>Which Internet are you connected to?</a:t>
            </a:r>
            <a:endParaRPr lang="en-US" sz="3200" dirty="0"/>
          </a:p>
        </p:txBody>
      </p:sp>
      <p:sp>
        <p:nvSpPr>
          <p:cNvPr id="4" name="Oval 3"/>
          <p:cNvSpPr/>
          <p:nvPr/>
        </p:nvSpPr>
        <p:spPr bwMode="auto">
          <a:xfrm>
            <a:off x="3429000" y="3276600"/>
            <a:ext cx="1066800" cy="990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65" charset="0"/>
                <a:ea typeface="ＭＳ Ｐゴシック" pitchFamily="-65" charset="-128"/>
                <a:cs typeface="ＭＳ Ｐゴシック" pitchFamily="-65" charset="-128"/>
              </a:rPr>
              <a:t>multicast</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 name="Oval 4"/>
          <p:cNvSpPr/>
          <p:nvPr/>
        </p:nvSpPr>
        <p:spPr bwMode="auto">
          <a:xfrm>
            <a:off x="4114800" y="3276600"/>
            <a:ext cx="1066800" cy="990600"/>
          </a:xfrm>
          <a:prstGeom prst="ellipse">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itchFamily="-65" charset="0"/>
                <a:ea typeface="ＭＳ Ｐゴシック" pitchFamily="-65" charset="-128"/>
                <a:cs typeface="ＭＳ Ｐゴシック" pitchFamily="-65" charset="-128"/>
              </a:rPr>
              <a:t>QoS</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 name="Oval 5"/>
          <p:cNvSpPr/>
          <p:nvPr/>
        </p:nvSpPr>
        <p:spPr bwMode="auto">
          <a:xfrm>
            <a:off x="3733800" y="3733800"/>
            <a:ext cx="1066800" cy="990600"/>
          </a:xfrm>
          <a:prstGeom prst="ellipse">
            <a:avLst/>
          </a:prstGeom>
          <a:solidFill>
            <a:srgbClr val="8000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IPv6</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8" name="TextBox 7"/>
          <p:cNvSpPr txBox="1"/>
          <p:nvPr/>
        </p:nvSpPr>
        <p:spPr>
          <a:xfrm>
            <a:off x="5181600" y="3886200"/>
            <a:ext cx="697877" cy="707886"/>
          </a:xfrm>
          <a:prstGeom prst="rect">
            <a:avLst/>
          </a:prstGeom>
          <a:noFill/>
        </p:spPr>
        <p:txBody>
          <a:bodyPr wrap="none" rtlCol="0">
            <a:spAutoFit/>
          </a:bodyPr>
          <a:lstStyle/>
          <a:p>
            <a:pPr algn="ctr"/>
            <a:r>
              <a:rPr lang="en-US" sz="2000" dirty="0" smtClean="0"/>
              <a:t>IPv4</a:t>
            </a:r>
          </a:p>
          <a:p>
            <a:pPr algn="ctr"/>
            <a:r>
              <a:rPr lang="en-US" sz="2000" dirty="0" smtClean="0"/>
              <a:t>PIA</a:t>
            </a:r>
            <a:endParaRPr lang="en-US" sz="2000" dirty="0"/>
          </a:p>
        </p:txBody>
      </p:sp>
      <p:sp>
        <p:nvSpPr>
          <p:cNvPr id="10" name="TextBox 9"/>
          <p:cNvSpPr txBox="1"/>
          <p:nvPr/>
        </p:nvSpPr>
        <p:spPr>
          <a:xfrm>
            <a:off x="6324600" y="3505200"/>
            <a:ext cx="906769" cy="707886"/>
          </a:xfrm>
          <a:prstGeom prst="rect">
            <a:avLst/>
          </a:prstGeom>
          <a:noFill/>
        </p:spPr>
        <p:txBody>
          <a:bodyPr wrap="none" rtlCol="0">
            <a:spAutoFit/>
          </a:bodyPr>
          <a:lstStyle/>
          <a:p>
            <a:pPr algn="ctr"/>
            <a:r>
              <a:rPr lang="en-US" sz="2000" dirty="0" smtClean="0"/>
              <a:t>IPv4</a:t>
            </a:r>
          </a:p>
          <a:p>
            <a:pPr algn="ctr"/>
            <a:r>
              <a:rPr lang="en-US" sz="2000" dirty="0" smtClean="0"/>
              <a:t>DHCP</a:t>
            </a:r>
            <a:endParaRPr lang="en-US" sz="2000" dirty="0"/>
          </a:p>
        </p:txBody>
      </p:sp>
      <p:sp>
        <p:nvSpPr>
          <p:cNvPr id="12" name="TextBox 11"/>
          <p:cNvSpPr txBox="1"/>
          <p:nvPr/>
        </p:nvSpPr>
        <p:spPr>
          <a:xfrm>
            <a:off x="7239000" y="2667000"/>
            <a:ext cx="697877" cy="707886"/>
          </a:xfrm>
          <a:prstGeom prst="rect">
            <a:avLst/>
          </a:prstGeom>
          <a:noFill/>
        </p:spPr>
        <p:txBody>
          <a:bodyPr wrap="none" rtlCol="0">
            <a:spAutoFit/>
          </a:bodyPr>
          <a:lstStyle/>
          <a:p>
            <a:pPr algn="ctr"/>
            <a:r>
              <a:rPr lang="en-US" sz="2000" dirty="0" smtClean="0"/>
              <a:t>IPv4</a:t>
            </a:r>
          </a:p>
          <a:p>
            <a:pPr algn="ctr"/>
            <a:r>
              <a:rPr lang="en-US" sz="2000" dirty="0" smtClean="0"/>
              <a:t>NAT</a:t>
            </a:r>
            <a:endParaRPr lang="en-US" sz="2000" dirty="0"/>
          </a:p>
        </p:txBody>
      </p:sp>
      <p:sp>
        <p:nvSpPr>
          <p:cNvPr id="14" name="TextBox 13"/>
          <p:cNvSpPr txBox="1"/>
          <p:nvPr/>
        </p:nvSpPr>
        <p:spPr>
          <a:xfrm>
            <a:off x="4038600" y="1219200"/>
            <a:ext cx="1835959" cy="461665"/>
          </a:xfrm>
          <a:prstGeom prst="rect">
            <a:avLst/>
          </a:prstGeom>
          <a:noFill/>
        </p:spPr>
        <p:txBody>
          <a:bodyPr wrap="none" rtlCol="0">
            <a:spAutoFit/>
          </a:bodyPr>
          <a:lstStyle/>
          <a:p>
            <a:r>
              <a:rPr lang="en-US" dirty="0" smtClean="0"/>
              <a:t>port 80 + 25</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6988DB3-7906-FE49-941C-A177E89EF2E4}" type="slidenum">
              <a:rPr lang="en-US" smtClean="0"/>
              <a:t>12</a:t>
            </a:fld>
            <a:endParaRPr lang="en-US"/>
          </a:p>
        </p:txBody>
      </p:sp>
    </p:spTree>
    <p:extLst>
      <p:ext uri="{BB962C8B-B14F-4D97-AF65-F5344CB8AC3E}">
        <p14:creationId xmlns:p14="http://schemas.microsoft.com/office/powerpoint/2010/main" val="16067530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Some Internet economics</a:t>
            </a:r>
            <a:endParaRPr lang="en-US" dirty="0"/>
          </a:p>
        </p:txBody>
      </p:sp>
      <p:sp>
        <p:nvSpPr>
          <p:cNvPr id="6" name="Slide Number Placeholder 5"/>
          <p:cNvSpPr>
            <a:spLocks noGrp="1"/>
          </p:cNvSpPr>
          <p:nvPr>
            <p:ph type="sldNum" sz="quarter" idx="11"/>
          </p:nvPr>
        </p:nvSpPr>
        <p:spPr/>
        <p:txBody>
          <a:bodyPr/>
          <a:lstStyle/>
          <a:p>
            <a:fld id="{76988DB3-7906-FE49-941C-A177E89EF2E4}" type="slidenum">
              <a:rPr lang="en-US" smtClean="0"/>
              <a:t>13</a:t>
            </a:fld>
            <a:endParaRPr lang="en-US"/>
          </a:p>
        </p:txBody>
      </p:sp>
    </p:spTree>
    <p:extLst>
      <p:ext uri="{BB962C8B-B14F-4D97-AF65-F5344CB8AC3E}">
        <p14:creationId xmlns:p14="http://schemas.microsoft.com/office/powerpoint/2010/main" val="29460684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Bandwidth costs</a:t>
            </a:r>
          </a:p>
        </p:txBody>
      </p:sp>
      <p:sp>
        <p:nvSpPr>
          <p:cNvPr id="3" name="Content Placeholder 2"/>
          <p:cNvSpPr>
            <a:spLocks noGrp="1"/>
          </p:cNvSpPr>
          <p:nvPr>
            <p:ph idx="1"/>
          </p:nvPr>
        </p:nvSpPr>
        <p:spPr/>
        <p:txBody>
          <a:bodyPr>
            <a:normAutofit fontScale="92500" lnSpcReduction="20000"/>
          </a:bodyPr>
          <a:lstStyle/>
          <a:p>
            <a:pPr>
              <a:defRPr/>
            </a:pPr>
            <a:r>
              <a:rPr lang="en-US" dirty="0" smtClean="0"/>
              <a:t>Amazon EC2</a:t>
            </a:r>
          </a:p>
          <a:p>
            <a:pPr lvl="1">
              <a:defRPr/>
            </a:pPr>
            <a:r>
              <a:rPr lang="en-US" dirty="0" smtClean="0">
                <a:solidFill>
                  <a:srgbClr val="FFCF68"/>
                </a:solidFill>
              </a:rPr>
              <a:t>$50 - $120/TB </a:t>
            </a:r>
            <a:r>
              <a:rPr lang="en-US" dirty="0" smtClean="0"/>
              <a:t>out, $0/TB in</a:t>
            </a:r>
          </a:p>
          <a:p>
            <a:pPr>
              <a:defRPr/>
            </a:pPr>
            <a:r>
              <a:rPr lang="en-US" dirty="0" smtClean="0"/>
              <a:t>CDN (Internet radio)</a:t>
            </a:r>
          </a:p>
          <a:p>
            <a:pPr lvl="1">
              <a:defRPr/>
            </a:pPr>
            <a:r>
              <a:rPr lang="en-US" dirty="0" smtClean="0"/>
              <a:t>$600/TB (2007)</a:t>
            </a:r>
          </a:p>
          <a:p>
            <a:pPr lvl="1">
              <a:defRPr/>
            </a:pPr>
            <a:r>
              <a:rPr lang="en-US" dirty="0" smtClean="0">
                <a:solidFill>
                  <a:srgbClr val="FFCF68"/>
                </a:solidFill>
              </a:rPr>
              <a:t>$10-30/TB </a:t>
            </a:r>
            <a:r>
              <a:rPr lang="en-US" dirty="0" smtClean="0"/>
              <a:t>(Q1 2012 – </a:t>
            </a:r>
            <a:r>
              <a:rPr lang="en-US" dirty="0" err="1" smtClean="0"/>
              <a:t>CDNpricing.com</a:t>
            </a:r>
            <a:r>
              <a:rPr lang="en-US" dirty="0" smtClean="0"/>
              <a:t>)</a:t>
            </a:r>
          </a:p>
          <a:p>
            <a:pPr>
              <a:defRPr/>
            </a:pPr>
            <a:r>
              <a:rPr lang="en-US" dirty="0" err="1" smtClean="0"/>
              <a:t>NetFlix</a:t>
            </a:r>
            <a:r>
              <a:rPr lang="en-US" dirty="0" smtClean="0"/>
              <a:t> (7 GB DVD)</a:t>
            </a:r>
          </a:p>
          <a:p>
            <a:pPr lvl="1">
              <a:defRPr/>
            </a:pPr>
            <a:r>
              <a:rPr lang="en-US" dirty="0" smtClean="0"/>
              <a:t>postage $0.70 round-trip </a:t>
            </a:r>
            <a:r>
              <a:rPr lang="en-US" dirty="0" err="1" smtClean="0">
                <a:sym typeface="Wingdings"/>
              </a:rPr>
              <a:t></a:t>
            </a:r>
            <a:r>
              <a:rPr lang="en-US" dirty="0" smtClean="0">
                <a:sym typeface="Wingdings"/>
              </a:rPr>
              <a:t> </a:t>
            </a:r>
            <a:r>
              <a:rPr lang="en-US" dirty="0" smtClean="0">
                <a:solidFill>
                  <a:srgbClr val="FFCF68"/>
                </a:solidFill>
                <a:sym typeface="Wingdings"/>
              </a:rPr>
              <a:t>$100/TB</a:t>
            </a:r>
            <a:endParaRPr lang="en-US" dirty="0" smtClean="0">
              <a:solidFill>
                <a:srgbClr val="FFCF68"/>
              </a:solidFill>
            </a:endParaRPr>
          </a:p>
          <a:p>
            <a:pPr>
              <a:defRPr/>
            </a:pPr>
            <a:r>
              <a:rPr lang="en-US" dirty="0" smtClean="0"/>
              <a:t>FedEx – 2 lb disk</a:t>
            </a:r>
          </a:p>
          <a:p>
            <a:pPr lvl="1">
              <a:defRPr/>
            </a:pPr>
            <a:r>
              <a:rPr lang="en-US" dirty="0" smtClean="0"/>
              <a:t>5 business days: $6.55</a:t>
            </a:r>
          </a:p>
          <a:p>
            <a:pPr lvl="1">
              <a:defRPr/>
            </a:pPr>
            <a:r>
              <a:rPr lang="en-US" dirty="0" smtClean="0"/>
              <a:t>Standard overnight: $43.68</a:t>
            </a:r>
          </a:p>
          <a:p>
            <a:pPr lvl="1">
              <a:defRPr/>
            </a:pPr>
            <a:r>
              <a:rPr lang="en-US" dirty="0" smtClean="0"/>
              <a:t>Barracuda disk: </a:t>
            </a:r>
            <a:r>
              <a:rPr lang="en-US" dirty="0" smtClean="0">
                <a:solidFill>
                  <a:srgbClr val="FFCF68"/>
                </a:solidFill>
              </a:rPr>
              <a:t>$91 - $116/TB</a:t>
            </a:r>
          </a:p>
          <a:p>
            <a:pPr>
              <a:defRPr/>
            </a:pPr>
            <a:endParaRPr lang="en-US" dirty="0"/>
          </a:p>
        </p:txBody>
      </p:sp>
      <p:sp>
        <p:nvSpPr>
          <p:cNvPr id="20484" name="Slide Number Placeholder 3"/>
          <p:cNvSpPr>
            <a:spLocks noGrp="1"/>
          </p:cNvSpPr>
          <p:nvPr>
            <p:ph type="sldNum" sz="quarter" idx="12"/>
          </p:nvPr>
        </p:nvSpPr>
        <p:spPr>
          <a:noFill/>
        </p:spPr>
        <p:txBody>
          <a:bodyPr>
            <a:normAutofit fontScale="85000" lnSpcReduction="20000"/>
          </a:bodyPr>
          <a:lstStyle/>
          <a:p>
            <a:fld id="{63FE5476-CBF9-9546-88DF-146BF3E006CA}" type="slidenum">
              <a:rPr lang="en-US" smtClean="0"/>
              <a:pPr/>
              <a:t>14</a:t>
            </a:fld>
            <a:endParaRPr lang="en-US" smtClean="0"/>
          </a:p>
        </p:txBody>
      </p:sp>
      <p:pic>
        <p:nvPicPr>
          <p:cNvPr id="20485" name="Picture 4"/>
          <p:cNvPicPr>
            <a:picLocks noChangeAspect="1"/>
          </p:cNvPicPr>
          <p:nvPr/>
        </p:nvPicPr>
        <p:blipFill>
          <a:blip r:embed="rId3"/>
          <a:srcRect/>
          <a:stretch>
            <a:fillRect/>
          </a:stretch>
        </p:blipFill>
        <p:spPr bwMode="auto">
          <a:xfrm>
            <a:off x="6540500" y="4724400"/>
            <a:ext cx="2603500" cy="1092200"/>
          </a:xfrm>
          <a:prstGeom prst="rect">
            <a:avLst/>
          </a:prstGeom>
          <a:noFill/>
          <a:ln w="9525">
            <a:noFill/>
            <a:miter lim="800000"/>
            <a:headEnd/>
            <a:tailEnd/>
          </a:ln>
        </p:spPr>
      </p:pic>
      <p:pic>
        <p:nvPicPr>
          <p:cNvPr id="20486" name="Picture 5"/>
          <p:cNvPicPr>
            <a:picLocks noChangeAspect="1"/>
          </p:cNvPicPr>
          <p:nvPr/>
        </p:nvPicPr>
        <p:blipFill>
          <a:blip r:embed="rId4"/>
          <a:srcRect/>
          <a:stretch>
            <a:fillRect/>
          </a:stretch>
        </p:blipFill>
        <p:spPr bwMode="auto">
          <a:xfrm>
            <a:off x="7061200" y="1981200"/>
            <a:ext cx="2082800" cy="762000"/>
          </a:xfrm>
          <a:prstGeom prst="rect">
            <a:avLst/>
          </a:prstGeom>
          <a:noFill/>
          <a:ln w="9525">
            <a:noFill/>
            <a:miter lim="800000"/>
            <a:headEnd/>
            <a:tailEnd/>
          </a:ln>
        </p:spPr>
      </p:pic>
      <p:pic>
        <p:nvPicPr>
          <p:cNvPr id="20487" name="Picture 6"/>
          <p:cNvPicPr>
            <a:picLocks noChangeAspect="1"/>
          </p:cNvPicPr>
          <p:nvPr/>
        </p:nvPicPr>
        <p:blipFill>
          <a:blip r:embed="rId5"/>
          <a:srcRect/>
          <a:stretch>
            <a:fillRect/>
          </a:stretch>
        </p:blipFill>
        <p:spPr bwMode="auto">
          <a:xfrm>
            <a:off x="7315200" y="3810000"/>
            <a:ext cx="1828800" cy="568325"/>
          </a:xfrm>
          <a:prstGeom prst="rect">
            <a:avLst/>
          </a:prstGeom>
          <a:noFill/>
          <a:ln w="9525">
            <a:noFill/>
            <a:miter lim="800000"/>
            <a:headEnd/>
            <a:tailEnd/>
          </a:ln>
        </p:spPr>
      </p:pic>
    </p:spTree>
    <p:extLst>
      <p:ext uri="{BB962C8B-B14F-4D97-AF65-F5344CB8AC3E}">
        <p14:creationId xmlns:p14="http://schemas.microsoft.com/office/powerpoint/2010/main" val="8423464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transit costs</a:t>
            </a:r>
            <a:endParaRPr lang="en-US" dirty="0"/>
          </a:p>
        </p:txBody>
      </p:sp>
      <p:pic>
        <p:nvPicPr>
          <p:cNvPr id="4" name="Picture 3"/>
          <p:cNvPicPr>
            <a:picLocks noChangeAspect="1"/>
          </p:cNvPicPr>
          <p:nvPr/>
        </p:nvPicPr>
        <p:blipFill>
          <a:blip r:embed="rId2"/>
          <a:stretch>
            <a:fillRect/>
          </a:stretch>
        </p:blipFill>
        <p:spPr>
          <a:xfrm>
            <a:off x="1543273" y="1559932"/>
            <a:ext cx="7222775" cy="4688468"/>
          </a:xfrm>
          <a:prstGeom prst="rect">
            <a:avLst/>
          </a:prstGeom>
        </p:spPr>
      </p:pic>
      <p:sp>
        <p:nvSpPr>
          <p:cNvPr id="5" name="TextBox 4"/>
          <p:cNvSpPr txBox="1"/>
          <p:nvPr/>
        </p:nvSpPr>
        <p:spPr>
          <a:xfrm>
            <a:off x="137705" y="2402021"/>
            <a:ext cx="1256662" cy="646331"/>
          </a:xfrm>
          <a:prstGeom prst="rect">
            <a:avLst/>
          </a:prstGeom>
          <a:noFill/>
        </p:spPr>
        <p:txBody>
          <a:bodyPr wrap="none" rtlCol="0">
            <a:spAutoFit/>
          </a:bodyPr>
          <a:lstStyle/>
          <a:p>
            <a:r>
              <a:rPr lang="en-US" dirty="0" smtClean="0"/>
              <a:t>$ per Mb/s</a:t>
            </a:r>
          </a:p>
          <a:p>
            <a:r>
              <a:rPr lang="en-US" dirty="0" smtClean="0"/>
              <a:t>per month</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76988DB3-7906-FE49-941C-A177E89EF2E4}" type="slidenum">
              <a:rPr lang="en-US" smtClean="0"/>
              <a:t>15</a:t>
            </a:fld>
            <a:endParaRPr lang="en-US"/>
          </a:p>
        </p:txBody>
      </p:sp>
    </p:spTree>
    <p:extLst>
      <p:ext uri="{BB962C8B-B14F-4D97-AF65-F5344CB8AC3E}">
        <p14:creationId xmlns:p14="http://schemas.microsoft.com/office/powerpoint/2010/main" val="790438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value of bits</a:t>
            </a:r>
            <a:endParaRPr lang="en-US" dirty="0"/>
          </a:p>
        </p:txBody>
      </p:sp>
      <p:sp>
        <p:nvSpPr>
          <p:cNvPr id="2" name="Content Placeholder 1"/>
          <p:cNvSpPr>
            <a:spLocks noGrp="1"/>
          </p:cNvSpPr>
          <p:nvPr>
            <p:ph idx="1"/>
          </p:nvPr>
        </p:nvSpPr>
        <p:spPr>
          <a:xfrm>
            <a:off x="457200" y="1600201"/>
            <a:ext cx="8229600" cy="2243884"/>
          </a:xfrm>
        </p:spPr>
        <p:txBody>
          <a:bodyPr/>
          <a:lstStyle/>
          <a:p>
            <a:r>
              <a:rPr lang="en-US" dirty="0" smtClean="0"/>
              <a:t>Technologist: A bit is a bit is a bit</a:t>
            </a:r>
          </a:p>
          <a:p>
            <a:r>
              <a:rPr lang="en-US" dirty="0" smtClean="0"/>
              <a:t>Economist: Some bits are more valuable than other bits</a:t>
            </a:r>
          </a:p>
          <a:p>
            <a:pPr lvl="1"/>
            <a:r>
              <a:rPr lang="en-US" dirty="0" smtClean="0"/>
              <a:t>e.g., $(email) &gt;&gt; $(video)</a:t>
            </a:r>
          </a:p>
        </p:txBody>
      </p:sp>
      <p:sp>
        <p:nvSpPr>
          <p:cNvPr id="3" name="Slide Number Placeholder 2"/>
          <p:cNvSpPr>
            <a:spLocks noGrp="1"/>
          </p:cNvSpPr>
          <p:nvPr>
            <p:ph type="sldNum" sz="quarter" idx="12"/>
          </p:nvPr>
        </p:nvSpPr>
        <p:spPr/>
        <p:txBody>
          <a:bodyPr>
            <a:normAutofit fontScale="85000" lnSpcReduction="20000"/>
          </a:bodyPr>
          <a:lstStyle/>
          <a:p>
            <a:fld id="{51E3B49D-3EAC-FA48-8317-73E198CCAC39}" type="slidenum">
              <a:rPr lang="en-US" smtClean="0"/>
              <a:pPr/>
              <a:t>16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92995504"/>
              </p:ext>
            </p:extLst>
          </p:nvPr>
        </p:nvGraphicFramePr>
        <p:xfrm>
          <a:off x="457200" y="3963670"/>
          <a:ext cx="8466585" cy="2392680"/>
        </p:xfrm>
        <a:graphic>
          <a:graphicData uri="http://schemas.openxmlformats.org/drawingml/2006/table">
            <a:tbl>
              <a:tblPr firstRow="1" bandRow="1">
                <a:tableStyleId>{5C22544A-7EE6-4342-B048-85BDC9FD1C3A}</a:tableStyleId>
              </a:tblPr>
              <a:tblGrid>
                <a:gridCol w="2119991"/>
                <a:gridCol w="1835879"/>
                <a:gridCol w="1124081"/>
                <a:gridCol w="1693317"/>
                <a:gridCol w="1693317"/>
              </a:tblGrid>
              <a:tr h="370840">
                <a:tc>
                  <a:txBody>
                    <a:bodyPr/>
                    <a:lstStyle/>
                    <a:p>
                      <a:r>
                        <a:rPr lang="en-US" dirty="0" smtClean="0"/>
                        <a:t>Application</a:t>
                      </a:r>
                      <a:endParaRPr lang="en-US" dirty="0"/>
                    </a:p>
                  </a:txBody>
                  <a:tcPr/>
                </a:tc>
                <a:tc>
                  <a:txBody>
                    <a:bodyPr/>
                    <a:lstStyle/>
                    <a:p>
                      <a:r>
                        <a:rPr lang="en-US" dirty="0" smtClean="0"/>
                        <a:t>Volume</a:t>
                      </a:r>
                      <a:endParaRPr lang="en-US" dirty="0"/>
                    </a:p>
                  </a:txBody>
                  <a:tcPr/>
                </a:tc>
                <a:tc>
                  <a:txBody>
                    <a:bodyPr/>
                    <a:lstStyle/>
                    <a:p>
                      <a:r>
                        <a:rPr lang="en-US" dirty="0" smtClean="0"/>
                        <a:t>Cost per unit</a:t>
                      </a:r>
                      <a:endParaRPr lang="en-US" dirty="0"/>
                    </a:p>
                  </a:txBody>
                  <a:tcPr/>
                </a:tc>
                <a:tc>
                  <a:txBody>
                    <a:bodyPr/>
                    <a:lstStyle/>
                    <a:p>
                      <a:r>
                        <a:rPr lang="en-US" dirty="0" smtClean="0"/>
                        <a:t>Cost / MB</a:t>
                      </a:r>
                      <a:endParaRPr lang="en-US" dirty="0"/>
                    </a:p>
                  </a:txBody>
                  <a:tcPr/>
                </a:tc>
                <a:tc>
                  <a:txBody>
                    <a:bodyPr/>
                    <a:lstStyle/>
                    <a:p>
                      <a:r>
                        <a:rPr lang="en-US" dirty="0" smtClean="0"/>
                        <a:t>Cost / TB</a:t>
                      </a:r>
                      <a:endParaRPr lang="en-US" dirty="0"/>
                    </a:p>
                  </a:txBody>
                  <a:tcPr/>
                </a:tc>
              </a:tr>
              <a:tr h="370840">
                <a:tc>
                  <a:txBody>
                    <a:bodyPr/>
                    <a:lstStyle/>
                    <a:p>
                      <a:r>
                        <a:rPr lang="en-US" dirty="0" smtClean="0"/>
                        <a:t>Voice (13 kb/s GSM)</a:t>
                      </a:r>
                      <a:endParaRPr lang="en-US" dirty="0"/>
                    </a:p>
                  </a:txBody>
                  <a:tcPr/>
                </a:tc>
                <a:tc>
                  <a:txBody>
                    <a:bodyPr/>
                    <a:lstStyle/>
                    <a:p>
                      <a:r>
                        <a:rPr lang="en-US" dirty="0" smtClean="0"/>
                        <a:t>97.5 </a:t>
                      </a:r>
                      <a:r>
                        <a:rPr lang="en-US" dirty="0" err="1" smtClean="0"/>
                        <a:t>kB</a:t>
                      </a:r>
                      <a:r>
                        <a:rPr lang="en-US" dirty="0" smtClean="0"/>
                        <a:t>/minute</a:t>
                      </a:r>
                      <a:endParaRPr lang="en-US" dirty="0"/>
                    </a:p>
                  </a:txBody>
                  <a:tcPr/>
                </a:tc>
                <a:tc>
                  <a:txBody>
                    <a:bodyPr/>
                    <a:lstStyle/>
                    <a:p>
                      <a:r>
                        <a:rPr lang="en-US" dirty="0" smtClean="0"/>
                        <a:t>10c</a:t>
                      </a:r>
                      <a:endParaRPr lang="en-US" dirty="0"/>
                    </a:p>
                  </a:txBody>
                  <a:tcPr/>
                </a:tc>
                <a:tc>
                  <a:txBody>
                    <a:bodyPr/>
                    <a:lstStyle/>
                    <a:p>
                      <a:r>
                        <a:rPr lang="en-US" dirty="0" smtClean="0"/>
                        <a:t>$1.02</a:t>
                      </a:r>
                      <a:endParaRPr lang="en-US" dirty="0"/>
                    </a:p>
                  </a:txBody>
                  <a:tcPr/>
                </a:tc>
                <a:tc>
                  <a:txBody>
                    <a:bodyPr/>
                    <a:lstStyle/>
                    <a:p>
                      <a:r>
                        <a:rPr lang="en-US" dirty="0" smtClean="0"/>
                        <a:t>$1M</a:t>
                      </a:r>
                      <a:endParaRPr lang="en-US" dirty="0"/>
                    </a:p>
                  </a:txBody>
                  <a:tcPr/>
                </a:tc>
              </a:tr>
              <a:tr h="370840">
                <a:tc>
                  <a:txBody>
                    <a:bodyPr/>
                    <a:lstStyle/>
                    <a:p>
                      <a:r>
                        <a:rPr lang="en-US" dirty="0" smtClean="0"/>
                        <a:t>Mobile</a:t>
                      </a:r>
                      <a:r>
                        <a:rPr lang="en-US" baseline="0" dirty="0" smtClean="0"/>
                        <a:t> data</a:t>
                      </a:r>
                      <a:endParaRPr lang="en-US" dirty="0"/>
                    </a:p>
                  </a:txBody>
                  <a:tcPr/>
                </a:tc>
                <a:tc>
                  <a:txBody>
                    <a:bodyPr/>
                    <a:lstStyle/>
                    <a:p>
                      <a:r>
                        <a:rPr lang="en-US" dirty="0" smtClean="0"/>
                        <a:t>5</a:t>
                      </a:r>
                      <a:r>
                        <a:rPr lang="en-US" baseline="0" dirty="0" smtClean="0"/>
                        <a:t> </a:t>
                      </a:r>
                      <a:r>
                        <a:rPr lang="en-US" dirty="0" smtClean="0"/>
                        <a:t>GB</a:t>
                      </a:r>
                      <a:endParaRPr lang="en-US" dirty="0"/>
                    </a:p>
                  </a:txBody>
                  <a:tcPr/>
                </a:tc>
                <a:tc>
                  <a:txBody>
                    <a:bodyPr/>
                    <a:lstStyle/>
                    <a:p>
                      <a:r>
                        <a:rPr lang="en-US" dirty="0" smtClean="0"/>
                        <a:t>$40</a:t>
                      </a:r>
                      <a:endParaRPr lang="en-US" dirty="0"/>
                    </a:p>
                  </a:txBody>
                  <a:tcPr/>
                </a:tc>
                <a:tc>
                  <a:txBody>
                    <a:bodyPr/>
                    <a:lstStyle/>
                    <a:p>
                      <a:r>
                        <a:rPr lang="en-US" dirty="0" smtClean="0"/>
                        <a:t>$0.008</a:t>
                      </a:r>
                      <a:endParaRPr lang="en-US" dirty="0"/>
                    </a:p>
                  </a:txBody>
                  <a:tcPr/>
                </a:tc>
                <a:tc>
                  <a:txBody>
                    <a:bodyPr/>
                    <a:lstStyle/>
                    <a:p>
                      <a:r>
                        <a:rPr lang="en-US" dirty="0" smtClean="0"/>
                        <a:t>$8,000</a:t>
                      </a:r>
                      <a:endParaRPr lang="en-US" dirty="0"/>
                    </a:p>
                  </a:txBody>
                  <a:tcPr/>
                </a:tc>
              </a:tr>
              <a:tr h="370840">
                <a:tc>
                  <a:txBody>
                    <a:bodyPr/>
                    <a:lstStyle/>
                    <a:p>
                      <a:r>
                        <a:rPr lang="en-US" dirty="0" smtClean="0"/>
                        <a:t>MMS (pictures)</a:t>
                      </a:r>
                      <a:endParaRPr lang="en-US" dirty="0"/>
                    </a:p>
                  </a:txBody>
                  <a:tcPr/>
                </a:tc>
                <a:tc>
                  <a:txBody>
                    <a:bodyPr/>
                    <a:lstStyle/>
                    <a:p>
                      <a:r>
                        <a:rPr lang="en-US" dirty="0" smtClean="0"/>
                        <a:t>&lt; 300 KB, avg. 50 </a:t>
                      </a:r>
                      <a:r>
                        <a:rPr lang="en-US" dirty="0" err="1" smtClean="0"/>
                        <a:t>kB</a:t>
                      </a:r>
                      <a:endParaRPr lang="en-US" dirty="0"/>
                    </a:p>
                  </a:txBody>
                  <a:tcPr/>
                </a:tc>
                <a:tc>
                  <a:txBody>
                    <a:bodyPr/>
                    <a:lstStyle/>
                    <a:p>
                      <a:r>
                        <a:rPr lang="en-US" dirty="0" smtClean="0"/>
                        <a:t>25c</a:t>
                      </a:r>
                      <a:endParaRPr lang="en-US" dirty="0"/>
                    </a:p>
                  </a:txBody>
                  <a:tcPr/>
                </a:tc>
                <a:tc>
                  <a:txBody>
                    <a:bodyPr/>
                    <a:lstStyle/>
                    <a:p>
                      <a:r>
                        <a:rPr lang="en-US" dirty="0" smtClean="0"/>
                        <a:t>$5.00</a:t>
                      </a:r>
                      <a:endParaRPr lang="en-US" dirty="0"/>
                    </a:p>
                  </a:txBody>
                  <a:tcPr/>
                </a:tc>
                <a:tc>
                  <a:txBody>
                    <a:bodyPr/>
                    <a:lstStyle/>
                    <a:p>
                      <a:r>
                        <a:rPr lang="en-US" dirty="0" smtClean="0"/>
                        <a:t>$5M</a:t>
                      </a:r>
                      <a:endParaRPr lang="en-US" dirty="0"/>
                    </a:p>
                  </a:txBody>
                  <a:tcPr/>
                </a:tc>
              </a:tr>
              <a:tr h="370840">
                <a:tc>
                  <a:txBody>
                    <a:bodyPr/>
                    <a:lstStyle/>
                    <a:p>
                      <a:r>
                        <a:rPr lang="en-US" dirty="0" smtClean="0"/>
                        <a:t>SMS</a:t>
                      </a:r>
                      <a:endParaRPr lang="en-US" dirty="0"/>
                    </a:p>
                  </a:txBody>
                  <a:tcPr/>
                </a:tc>
                <a:tc>
                  <a:txBody>
                    <a:bodyPr/>
                    <a:lstStyle/>
                    <a:p>
                      <a:r>
                        <a:rPr lang="en-US" dirty="0" smtClean="0"/>
                        <a:t>160 B</a:t>
                      </a:r>
                      <a:endParaRPr lang="en-US" dirty="0"/>
                    </a:p>
                  </a:txBody>
                  <a:tcPr/>
                </a:tc>
                <a:tc>
                  <a:txBody>
                    <a:bodyPr/>
                    <a:lstStyle/>
                    <a:p>
                      <a:r>
                        <a:rPr lang="en-US" dirty="0" smtClean="0"/>
                        <a:t>10c</a:t>
                      </a:r>
                      <a:endParaRPr lang="en-US" dirty="0"/>
                    </a:p>
                  </a:txBody>
                  <a:tcPr/>
                </a:tc>
                <a:tc>
                  <a:txBody>
                    <a:bodyPr/>
                    <a:lstStyle/>
                    <a:p>
                      <a:r>
                        <a:rPr lang="en-US" dirty="0" smtClean="0"/>
                        <a:t>$625</a:t>
                      </a:r>
                      <a:endParaRPr lang="en-US" dirty="0"/>
                    </a:p>
                  </a:txBody>
                  <a:tcPr/>
                </a:tc>
                <a:tc>
                  <a:txBody>
                    <a:bodyPr/>
                    <a:lstStyle/>
                    <a:p>
                      <a:r>
                        <a:rPr lang="en-US" dirty="0" smtClean="0"/>
                        <a:t>$625M</a:t>
                      </a:r>
                      <a:endParaRPr lang="en-US" dirty="0"/>
                    </a:p>
                  </a:txBody>
                  <a:tcPr/>
                </a:tc>
              </a:tr>
            </a:tbl>
          </a:graphicData>
        </a:graphic>
      </p:graphicFrame>
    </p:spTree>
    <p:extLst>
      <p:ext uri="{BB962C8B-B14F-4D97-AF65-F5344CB8AC3E}">
        <p14:creationId xmlns:p14="http://schemas.microsoft.com/office/powerpoint/2010/main" val="36873415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broadband competition</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6988DB3-7906-FE49-941C-A177E89EF2E4}" type="slidenum">
              <a:rPr lang="en-US" smtClean="0"/>
              <a:t>17</a:t>
            </a:fld>
            <a:endParaRPr lang="en-US"/>
          </a:p>
        </p:txBody>
      </p:sp>
      <p:pic>
        <p:nvPicPr>
          <p:cNvPr id="4" name="Picture 3"/>
          <p:cNvPicPr>
            <a:picLocks noChangeAspect="1"/>
          </p:cNvPicPr>
          <p:nvPr/>
        </p:nvPicPr>
        <p:blipFill>
          <a:blip r:embed="rId2"/>
          <a:stretch>
            <a:fillRect/>
          </a:stretch>
        </p:blipFill>
        <p:spPr>
          <a:xfrm>
            <a:off x="979236" y="1516698"/>
            <a:ext cx="7144185" cy="5117998"/>
          </a:xfrm>
          <a:prstGeom prst="rect">
            <a:avLst/>
          </a:prstGeom>
        </p:spPr>
      </p:pic>
      <p:sp>
        <p:nvSpPr>
          <p:cNvPr id="5" name="Cloud 4"/>
          <p:cNvSpPr/>
          <p:nvPr/>
        </p:nvSpPr>
        <p:spPr>
          <a:xfrm>
            <a:off x="3149692" y="2435490"/>
            <a:ext cx="1284036" cy="914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DSL + cable</a:t>
            </a:r>
            <a:endParaRPr lang="en-US" dirty="0">
              <a:solidFill>
                <a:srgbClr val="000000"/>
              </a:solidFill>
            </a:endParaRPr>
          </a:p>
        </p:txBody>
      </p:sp>
      <p:sp>
        <p:nvSpPr>
          <p:cNvPr id="6" name="Cloud 5"/>
          <p:cNvSpPr/>
          <p:nvPr/>
        </p:nvSpPr>
        <p:spPr>
          <a:xfrm>
            <a:off x="5946927" y="2312915"/>
            <a:ext cx="1568599"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cable +  fiber</a:t>
            </a:r>
            <a:endParaRPr lang="en-US" dirty="0">
              <a:solidFill>
                <a:srgbClr val="000000"/>
              </a:solidFill>
            </a:endParaRPr>
          </a:p>
        </p:txBody>
      </p:sp>
    </p:spTree>
    <p:extLst>
      <p:ext uri="{BB962C8B-B14F-4D97-AF65-F5344CB8AC3E}">
        <p14:creationId xmlns:p14="http://schemas.microsoft.com/office/powerpoint/2010/main" val="292169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Broadband cost</a:t>
            </a:r>
            <a:endParaRPr lang="en-US" dirty="0"/>
          </a:p>
        </p:txBody>
      </p:sp>
      <p:pic>
        <p:nvPicPr>
          <p:cNvPr id="4" name="Picture 3"/>
          <p:cNvPicPr>
            <a:picLocks noChangeAspect="1"/>
          </p:cNvPicPr>
          <p:nvPr/>
        </p:nvPicPr>
        <p:blipFill>
          <a:blip r:embed="rId2"/>
          <a:stretch>
            <a:fillRect/>
          </a:stretch>
        </p:blipFill>
        <p:spPr>
          <a:xfrm>
            <a:off x="457200" y="1397000"/>
            <a:ext cx="5107083" cy="3720590"/>
          </a:xfrm>
          <a:prstGeom prst="rect">
            <a:avLst/>
          </a:prstGeom>
        </p:spPr>
      </p:pic>
      <p:sp>
        <p:nvSpPr>
          <p:cNvPr id="5" name="TextBox 4"/>
          <p:cNvSpPr txBox="1"/>
          <p:nvPr/>
        </p:nvSpPr>
        <p:spPr>
          <a:xfrm>
            <a:off x="2086429" y="2413000"/>
            <a:ext cx="1248659" cy="830997"/>
          </a:xfrm>
          <a:prstGeom prst="rect">
            <a:avLst/>
          </a:prstGeom>
          <a:noFill/>
        </p:spPr>
        <p:txBody>
          <a:bodyPr wrap="none" rtlCol="0">
            <a:spAutoFit/>
          </a:bodyPr>
          <a:lstStyle/>
          <a:p>
            <a:r>
              <a:rPr lang="en-US" sz="4800" dirty="0" smtClean="0"/>
              <a:t>70%</a:t>
            </a:r>
            <a:endParaRPr lang="en-US" sz="4800" dirty="0"/>
          </a:p>
        </p:txBody>
      </p:sp>
      <p:pic>
        <p:nvPicPr>
          <p:cNvPr id="6" name="Picture 5"/>
          <p:cNvPicPr>
            <a:picLocks noChangeAspect="1"/>
          </p:cNvPicPr>
          <p:nvPr/>
        </p:nvPicPr>
        <p:blipFill>
          <a:blip r:embed="rId3"/>
          <a:stretch>
            <a:fillRect/>
          </a:stretch>
        </p:blipFill>
        <p:spPr>
          <a:xfrm>
            <a:off x="6132286" y="3454911"/>
            <a:ext cx="1614714" cy="1528932"/>
          </a:xfrm>
          <a:prstGeom prst="rect">
            <a:avLst/>
          </a:prstGeom>
        </p:spPr>
      </p:pic>
      <p:pic>
        <p:nvPicPr>
          <p:cNvPr id="7" name="Picture 6"/>
          <p:cNvPicPr>
            <a:picLocks noChangeAspect="1"/>
          </p:cNvPicPr>
          <p:nvPr/>
        </p:nvPicPr>
        <p:blipFill>
          <a:blip r:embed="rId4"/>
          <a:stretch>
            <a:fillRect/>
          </a:stretch>
        </p:blipFill>
        <p:spPr>
          <a:xfrm>
            <a:off x="6799943" y="4082141"/>
            <a:ext cx="1886857" cy="1415143"/>
          </a:xfrm>
          <a:prstGeom prst="rect">
            <a:avLst/>
          </a:prstGeom>
        </p:spPr>
      </p:pic>
      <p:sp>
        <p:nvSpPr>
          <p:cNvPr id="8" name="TextBox 7"/>
          <p:cNvSpPr txBox="1"/>
          <p:nvPr/>
        </p:nvSpPr>
        <p:spPr>
          <a:xfrm>
            <a:off x="6799943" y="2249714"/>
            <a:ext cx="716663" cy="461665"/>
          </a:xfrm>
          <a:prstGeom prst="rect">
            <a:avLst/>
          </a:prstGeom>
          <a:noFill/>
        </p:spPr>
        <p:txBody>
          <a:bodyPr wrap="none" rtlCol="0">
            <a:spAutoFit/>
          </a:bodyPr>
          <a:lstStyle/>
          <a:p>
            <a:r>
              <a:rPr lang="en-US" sz="2400" dirty="0" smtClean="0"/>
              <a:t>30%</a:t>
            </a:r>
            <a:endParaRPr lang="en-US" sz="2400" dirty="0"/>
          </a:p>
        </p:txBody>
      </p:sp>
      <p:sp>
        <p:nvSpPr>
          <p:cNvPr id="3" name="Slide Number Placeholder 2"/>
          <p:cNvSpPr>
            <a:spLocks noGrp="1"/>
          </p:cNvSpPr>
          <p:nvPr>
            <p:ph type="sldNum" sz="quarter" idx="12"/>
          </p:nvPr>
        </p:nvSpPr>
        <p:spPr/>
        <p:txBody>
          <a:bodyPr>
            <a:normAutofit fontScale="85000" lnSpcReduction="20000"/>
          </a:bodyPr>
          <a:lstStyle/>
          <a:p>
            <a:fld id="{CFD7CC80-8907-0743-8D56-F55887CD0273}" type="slidenum">
              <a:rPr lang="en-US" smtClean="0"/>
              <a:t>18</a:t>
            </a:fld>
            <a:endParaRPr lang="en-US"/>
          </a:p>
        </p:txBody>
      </p:sp>
    </p:spTree>
    <p:extLst>
      <p:ext uri="{BB962C8B-B14F-4D97-AF65-F5344CB8AC3E}">
        <p14:creationId xmlns:p14="http://schemas.microsoft.com/office/powerpoint/2010/main" val="16912194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Maybe revisit?</a:t>
            </a:r>
            <a:endParaRPr lang="en-US" dirty="0"/>
          </a:p>
        </p:txBody>
      </p:sp>
      <p:pic>
        <p:nvPicPr>
          <p:cNvPr id="4" name="Picture 3"/>
          <p:cNvPicPr>
            <a:picLocks noChangeAspect="1"/>
          </p:cNvPicPr>
          <p:nvPr/>
        </p:nvPicPr>
        <p:blipFill>
          <a:blip r:embed="rId2"/>
          <a:stretch>
            <a:fillRect/>
          </a:stretch>
        </p:blipFill>
        <p:spPr>
          <a:xfrm>
            <a:off x="1181100" y="1105462"/>
            <a:ext cx="6769100" cy="5537200"/>
          </a:xfrm>
          <a:prstGeom prst="rect">
            <a:avLst/>
          </a:prstGeom>
        </p:spPr>
      </p:pic>
      <p:sp>
        <p:nvSpPr>
          <p:cNvPr id="5" name="TextBox 4"/>
          <p:cNvSpPr txBox="1"/>
          <p:nvPr/>
        </p:nvSpPr>
        <p:spPr>
          <a:xfrm>
            <a:off x="7583715" y="3791857"/>
            <a:ext cx="1372867" cy="646331"/>
          </a:xfrm>
          <a:prstGeom prst="rect">
            <a:avLst/>
          </a:prstGeom>
          <a:noFill/>
        </p:spPr>
        <p:txBody>
          <a:bodyPr wrap="none" rtlCol="0">
            <a:spAutoFit/>
          </a:bodyPr>
          <a:lstStyle/>
          <a:p>
            <a:r>
              <a:rPr lang="en-US" dirty="0" smtClean="0"/>
              <a:t>Google</a:t>
            </a:r>
          </a:p>
          <a:p>
            <a:r>
              <a:rPr lang="en-US" dirty="0" smtClean="0"/>
              <a:t>April 1, 2007</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CFD7CC80-8907-0743-8D56-F55887CD0273}" type="slidenum">
              <a:rPr lang="en-US" smtClean="0"/>
              <a:t>19</a:t>
            </a:fld>
            <a:endParaRPr lang="en-US"/>
          </a:p>
        </p:txBody>
      </p:sp>
    </p:spTree>
    <p:extLst>
      <p:ext uri="{BB962C8B-B14F-4D97-AF65-F5344CB8AC3E}">
        <p14:creationId xmlns:p14="http://schemas.microsoft.com/office/powerpoint/2010/main" val="23793704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of questions…</a:t>
            </a:r>
            <a:endParaRPr lang="en-US" dirty="0"/>
          </a:p>
        </p:txBody>
      </p:sp>
      <p:sp>
        <p:nvSpPr>
          <p:cNvPr id="3" name="Content Placeholder 2"/>
          <p:cNvSpPr>
            <a:spLocks noGrp="1"/>
          </p:cNvSpPr>
          <p:nvPr>
            <p:ph sz="quarter" idx="1"/>
          </p:nvPr>
        </p:nvSpPr>
        <p:spPr/>
        <p:txBody>
          <a:bodyPr>
            <a:normAutofit fontScale="92500"/>
          </a:bodyPr>
          <a:lstStyle/>
          <a:p>
            <a:r>
              <a:rPr lang="en-US" dirty="0"/>
              <a:t>What are the key attributes of the Internet that led to its success</a:t>
            </a:r>
            <a:r>
              <a:rPr lang="en-US" dirty="0" smtClean="0"/>
              <a:t>?</a:t>
            </a:r>
          </a:p>
          <a:p>
            <a:r>
              <a:rPr lang="en-US" dirty="0" smtClean="0"/>
              <a:t>Can </a:t>
            </a:r>
            <a:r>
              <a:rPr lang="en-US" dirty="0"/>
              <a:t>the Internet be made secure</a:t>
            </a:r>
            <a:r>
              <a:rPr lang="en-US" dirty="0" smtClean="0"/>
              <a:t>? (next time…)</a:t>
            </a:r>
          </a:p>
          <a:p>
            <a:r>
              <a:rPr lang="en-US" dirty="0" smtClean="0"/>
              <a:t>What </a:t>
            </a:r>
            <a:r>
              <a:rPr lang="en-US" dirty="0"/>
              <a:t>are the economic challenges for the </a:t>
            </a:r>
            <a:r>
              <a:rPr lang="en-US" dirty="0" smtClean="0"/>
              <a:t>Internet?</a:t>
            </a:r>
            <a:endParaRPr lang="en-US" dirty="0"/>
          </a:p>
          <a:p>
            <a:r>
              <a:rPr lang="en-US" dirty="0" smtClean="0"/>
              <a:t>How </a:t>
            </a:r>
            <a:r>
              <a:rPr lang="en-US" dirty="0"/>
              <a:t>can we ensure an open Internet for all</a:t>
            </a:r>
            <a:r>
              <a:rPr lang="en-US" dirty="0" smtClean="0"/>
              <a:t>?</a:t>
            </a:r>
          </a:p>
          <a:p>
            <a:r>
              <a:rPr lang="en-US" dirty="0" smtClean="0"/>
              <a:t>What </a:t>
            </a:r>
            <a:r>
              <a:rPr lang="en-US" dirty="0"/>
              <a:t>happens when old-style networks are being replaced</a:t>
            </a:r>
            <a:r>
              <a:rPr lang="en-US" dirty="0" smtClean="0"/>
              <a:t>?</a:t>
            </a:r>
          </a:p>
          <a:p>
            <a:r>
              <a:rPr lang="en-US" dirty="0" smtClean="0"/>
              <a:t>What </a:t>
            </a:r>
            <a:r>
              <a:rPr lang="en-US" dirty="0"/>
              <a:t>are the key challenges for the mobile Internet</a:t>
            </a:r>
            <a:r>
              <a:rPr lang="en-US" dirty="0" smtClean="0"/>
              <a:t>?</a:t>
            </a:r>
          </a:p>
          <a:p>
            <a:r>
              <a:rPr lang="en-US" dirty="0" smtClean="0">
                <a:sym typeface="Wingdings"/>
              </a:rPr>
              <a:t> engineering, economics &amp; public policy</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2</a:t>
            </a:fld>
            <a:endParaRPr lang="en-US"/>
          </a:p>
        </p:txBody>
      </p:sp>
    </p:spTree>
    <p:extLst>
      <p:ext uri="{BB962C8B-B14F-4D97-AF65-F5344CB8AC3E}">
        <p14:creationId xmlns:p14="http://schemas.microsoft.com/office/powerpoint/2010/main" val="1256587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Fiber deployment</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FD7CC80-8907-0743-8D56-F55887CD0273}" type="slidenum">
              <a:rPr lang="en-US" smtClean="0"/>
              <a:t>20</a:t>
            </a:fld>
            <a:endParaRPr lang="en-US"/>
          </a:p>
        </p:txBody>
      </p:sp>
      <p:pic>
        <p:nvPicPr>
          <p:cNvPr id="5" name="Picture 4"/>
          <p:cNvPicPr>
            <a:picLocks noChangeAspect="1"/>
          </p:cNvPicPr>
          <p:nvPr/>
        </p:nvPicPr>
        <p:blipFill>
          <a:blip r:embed="rId2"/>
          <a:stretch>
            <a:fillRect/>
          </a:stretch>
        </p:blipFill>
        <p:spPr>
          <a:xfrm>
            <a:off x="670658" y="1728603"/>
            <a:ext cx="2292350" cy="1227289"/>
          </a:xfrm>
          <a:prstGeom prst="rect">
            <a:avLst/>
          </a:prstGeom>
        </p:spPr>
      </p:pic>
      <p:pic>
        <p:nvPicPr>
          <p:cNvPr id="6" name="Picture 5"/>
          <p:cNvPicPr>
            <a:picLocks noChangeAspect="1"/>
          </p:cNvPicPr>
          <p:nvPr/>
        </p:nvPicPr>
        <p:blipFill>
          <a:blip r:embed="rId3"/>
          <a:stretch>
            <a:fillRect/>
          </a:stretch>
        </p:blipFill>
        <p:spPr>
          <a:xfrm>
            <a:off x="457200" y="4698950"/>
            <a:ext cx="1871364" cy="1377950"/>
          </a:xfrm>
          <a:prstGeom prst="rect">
            <a:avLst/>
          </a:prstGeom>
        </p:spPr>
      </p:pic>
      <p:pic>
        <p:nvPicPr>
          <p:cNvPr id="7" name="Picture 6"/>
          <p:cNvPicPr>
            <a:picLocks noChangeAspect="1"/>
          </p:cNvPicPr>
          <p:nvPr/>
        </p:nvPicPr>
        <p:blipFill>
          <a:blip r:embed="rId4"/>
          <a:stretch>
            <a:fillRect/>
          </a:stretch>
        </p:blipFill>
        <p:spPr>
          <a:xfrm>
            <a:off x="533912" y="3195500"/>
            <a:ext cx="1871364" cy="1377950"/>
          </a:xfrm>
          <a:prstGeom prst="rect">
            <a:avLst/>
          </a:prstGeom>
        </p:spPr>
      </p:pic>
      <p:pic>
        <p:nvPicPr>
          <p:cNvPr id="8" name="Picture 7"/>
          <p:cNvPicPr>
            <a:picLocks noChangeAspect="1"/>
          </p:cNvPicPr>
          <p:nvPr/>
        </p:nvPicPr>
        <p:blipFill>
          <a:blip r:embed="rId5"/>
          <a:stretch>
            <a:fillRect/>
          </a:stretch>
        </p:blipFill>
        <p:spPr>
          <a:xfrm>
            <a:off x="3340003" y="1728603"/>
            <a:ext cx="2978696" cy="2236942"/>
          </a:xfrm>
          <a:prstGeom prst="rect">
            <a:avLst/>
          </a:prstGeom>
        </p:spPr>
      </p:pic>
      <p:sp>
        <p:nvSpPr>
          <p:cNvPr id="9" name="TextBox 8"/>
          <p:cNvSpPr txBox="1"/>
          <p:nvPr/>
        </p:nvSpPr>
        <p:spPr>
          <a:xfrm>
            <a:off x="3340003" y="4016800"/>
            <a:ext cx="1865502" cy="646331"/>
          </a:xfrm>
          <a:prstGeom prst="rect">
            <a:avLst/>
          </a:prstGeom>
          <a:noFill/>
        </p:spPr>
        <p:txBody>
          <a:bodyPr wrap="none" rtlCol="0">
            <a:spAutoFit/>
          </a:bodyPr>
          <a:lstStyle/>
          <a:p>
            <a:r>
              <a:rPr lang="en-US" dirty="0" smtClean="0"/>
              <a:t>wastewater pipe</a:t>
            </a:r>
          </a:p>
          <a:p>
            <a:r>
              <a:rPr lang="en-US" dirty="0" smtClean="0"/>
              <a:t>(3-5 km/week)</a:t>
            </a:r>
            <a:endParaRPr lang="en-US" dirty="0"/>
          </a:p>
        </p:txBody>
      </p:sp>
      <p:pic>
        <p:nvPicPr>
          <p:cNvPr id="10" name="Picture 9"/>
          <p:cNvPicPr>
            <a:picLocks noChangeAspect="1"/>
          </p:cNvPicPr>
          <p:nvPr/>
        </p:nvPicPr>
        <p:blipFill>
          <a:blip r:embed="rId6"/>
          <a:stretch>
            <a:fillRect/>
          </a:stretch>
        </p:blipFill>
        <p:spPr>
          <a:xfrm>
            <a:off x="5787613" y="4389732"/>
            <a:ext cx="2601280" cy="1746424"/>
          </a:xfrm>
          <a:prstGeom prst="rect">
            <a:avLst/>
          </a:prstGeom>
        </p:spPr>
      </p:pic>
    </p:spTree>
    <p:extLst>
      <p:ext uri="{BB962C8B-B14F-4D97-AF65-F5344CB8AC3E}">
        <p14:creationId xmlns:p14="http://schemas.microsoft.com/office/powerpoint/2010/main" val="1941489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Open Internet Principles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7861179"/>
              </p:ext>
            </p:extLst>
          </p:nvPr>
        </p:nvGraphicFramePr>
        <p:xfrm>
          <a:off x="457200" y="1600200"/>
          <a:ext cx="8482684" cy="475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normAutofit fontScale="85000" lnSpcReduction="20000"/>
          </a:bodyPr>
          <a:lstStyle/>
          <a:p>
            <a:fld id="{51E3B49D-3EAC-FA48-8317-73E198CCAC39}" type="slidenum">
              <a:rPr lang="en-US" smtClean="0"/>
              <a:pPr/>
              <a:t>21</a:t>
            </a:fld>
            <a:endParaRPr lang="en-US"/>
          </a:p>
        </p:txBody>
      </p:sp>
    </p:spTree>
    <p:extLst>
      <p:ext uri="{BB962C8B-B14F-4D97-AF65-F5344CB8AC3E}">
        <p14:creationId xmlns:p14="http://schemas.microsoft.com/office/powerpoint/2010/main" val="6423071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Communication models – ca. 1980</a:t>
            </a:r>
            <a:endParaRPr lang="en-US" dirty="0"/>
          </a:p>
        </p:txBody>
      </p:sp>
      <p:sp>
        <p:nvSpPr>
          <p:cNvPr id="4" name="Can 3"/>
          <p:cNvSpPr/>
          <p:nvPr/>
        </p:nvSpPr>
        <p:spPr>
          <a:xfrm>
            <a:off x="979236" y="3656580"/>
            <a:ext cx="1728964" cy="179004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TV (&amp; radio)</a:t>
            </a:r>
          </a:p>
          <a:p>
            <a:pPr algn="ctr"/>
            <a:r>
              <a:rPr lang="en-US" dirty="0" smtClean="0"/>
              <a:t>broadcast</a:t>
            </a:r>
            <a:endParaRPr lang="en-US" dirty="0"/>
          </a:p>
        </p:txBody>
      </p:sp>
      <p:sp>
        <p:nvSpPr>
          <p:cNvPr id="5" name="Can 4"/>
          <p:cNvSpPr/>
          <p:nvPr/>
        </p:nvSpPr>
        <p:spPr>
          <a:xfrm>
            <a:off x="3962241" y="3656580"/>
            <a:ext cx="1728964" cy="179004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CATV</a:t>
            </a:r>
            <a:endParaRPr lang="en-US" dirty="0"/>
          </a:p>
        </p:txBody>
      </p:sp>
      <p:sp>
        <p:nvSpPr>
          <p:cNvPr id="6" name="Can 5"/>
          <p:cNvSpPr/>
          <p:nvPr/>
        </p:nvSpPr>
        <p:spPr>
          <a:xfrm>
            <a:off x="6915250" y="2432621"/>
            <a:ext cx="1728964" cy="3014001"/>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Telephone service</a:t>
            </a:r>
          </a:p>
          <a:p>
            <a:pPr algn="ctr"/>
            <a:r>
              <a:rPr lang="en-US" dirty="0" smtClean="0"/>
              <a:t>(voice, modem data, fax)</a:t>
            </a:r>
            <a:endParaRPr lang="en-US" dirty="0"/>
          </a:p>
        </p:txBody>
      </p:sp>
      <p:sp>
        <p:nvSpPr>
          <p:cNvPr id="7" name="TextBox 6"/>
          <p:cNvSpPr txBox="1"/>
          <p:nvPr/>
        </p:nvSpPr>
        <p:spPr>
          <a:xfrm>
            <a:off x="7283069" y="5735167"/>
            <a:ext cx="1556836" cy="646331"/>
          </a:xfrm>
          <a:prstGeom prst="rect">
            <a:avLst/>
          </a:prstGeom>
          <a:noFill/>
        </p:spPr>
        <p:txBody>
          <a:bodyPr wrap="none" rtlCol="0">
            <a:spAutoFit/>
          </a:bodyPr>
          <a:lstStyle/>
          <a:p>
            <a:r>
              <a:rPr lang="en-US" dirty="0" smtClean="0"/>
              <a:t>one-to-one</a:t>
            </a:r>
          </a:p>
          <a:p>
            <a:r>
              <a:rPr lang="en-US" dirty="0" smtClean="0"/>
              <a:t>largely conduit</a:t>
            </a:r>
            <a:endParaRPr lang="en-US" dirty="0"/>
          </a:p>
        </p:txBody>
      </p:sp>
      <p:pic>
        <p:nvPicPr>
          <p:cNvPr id="8" name="Picture 7"/>
          <p:cNvPicPr>
            <a:picLocks noChangeAspect="1"/>
          </p:cNvPicPr>
          <p:nvPr/>
        </p:nvPicPr>
        <p:blipFill>
          <a:blip r:embed="rId2"/>
          <a:stretch>
            <a:fillRect/>
          </a:stretch>
        </p:blipFill>
        <p:spPr>
          <a:xfrm>
            <a:off x="2052458" y="1605647"/>
            <a:ext cx="1311483" cy="1653947"/>
          </a:xfrm>
          <a:prstGeom prst="rect">
            <a:avLst/>
          </a:prstGeom>
        </p:spPr>
      </p:pic>
      <p:pic>
        <p:nvPicPr>
          <p:cNvPr id="9" name="Picture 8"/>
          <p:cNvPicPr>
            <a:picLocks noChangeAspect="1"/>
          </p:cNvPicPr>
          <p:nvPr/>
        </p:nvPicPr>
        <p:blipFill>
          <a:blip r:embed="rId3"/>
          <a:stretch>
            <a:fillRect/>
          </a:stretch>
        </p:blipFill>
        <p:spPr>
          <a:xfrm>
            <a:off x="3580563" y="1618309"/>
            <a:ext cx="1504888" cy="1628623"/>
          </a:xfrm>
          <a:prstGeom prst="rect">
            <a:avLst/>
          </a:prstGeom>
        </p:spPr>
      </p:pic>
      <p:sp>
        <p:nvSpPr>
          <p:cNvPr id="10" name="TextBox 9"/>
          <p:cNvSpPr txBox="1"/>
          <p:nvPr/>
        </p:nvSpPr>
        <p:spPr>
          <a:xfrm>
            <a:off x="2407733" y="5550501"/>
            <a:ext cx="1912415" cy="369332"/>
          </a:xfrm>
          <a:prstGeom prst="rect">
            <a:avLst/>
          </a:prstGeom>
          <a:noFill/>
        </p:spPr>
        <p:txBody>
          <a:bodyPr wrap="none" rtlCol="0">
            <a:spAutoFit/>
          </a:bodyPr>
          <a:lstStyle/>
          <a:p>
            <a:r>
              <a:rPr lang="en-US" dirty="0" smtClean="0"/>
              <a:t>largely distributors</a:t>
            </a:r>
            <a:endParaRPr lang="en-US" dirty="0"/>
          </a:p>
        </p:txBody>
      </p:sp>
      <p:sp>
        <p:nvSpPr>
          <p:cNvPr id="11" name="Slide Number Placeholder 10"/>
          <p:cNvSpPr>
            <a:spLocks noGrp="1"/>
          </p:cNvSpPr>
          <p:nvPr>
            <p:ph type="sldNum" sz="quarter" idx="12"/>
          </p:nvPr>
        </p:nvSpPr>
        <p:spPr/>
        <p:txBody>
          <a:bodyPr>
            <a:normAutofit fontScale="85000" lnSpcReduction="20000"/>
          </a:bodyPr>
          <a:lstStyle/>
          <a:p>
            <a:fld id="{76988DB3-7906-FE49-941C-A177E89EF2E4}" type="slidenum">
              <a:rPr lang="en-US" smtClean="0"/>
              <a:t>22</a:t>
            </a:fld>
            <a:endParaRPr lang="en-US"/>
          </a:p>
        </p:txBody>
      </p:sp>
    </p:spTree>
    <p:extLst>
      <p:ext uri="{BB962C8B-B14F-4D97-AF65-F5344CB8AC3E}">
        <p14:creationId xmlns:p14="http://schemas.microsoft.com/office/powerpoint/2010/main" val="3965895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economic models - now</a:t>
            </a:r>
            <a:endParaRPr lang="en-US" dirty="0"/>
          </a:p>
        </p:txBody>
      </p:sp>
      <p:sp>
        <p:nvSpPr>
          <p:cNvPr id="4" name="Rounded Rectangle 3"/>
          <p:cNvSpPr/>
          <p:nvPr/>
        </p:nvSpPr>
        <p:spPr>
          <a:xfrm>
            <a:off x="1138103" y="1896981"/>
            <a:ext cx="2474138" cy="11381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content and applications</a:t>
            </a:r>
            <a:endParaRPr lang="en-US" sz="2400" dirty="0"/>
          </a:p>
        </p:txBody>
      </p:sp>
      <p:sp>
        <p:nvSpPr>
          <p:cNvPr id="5" name="Rounded Rectangle 4"/>
          <p:cNvSpPr/>
          <p:nvPr/>
        </p:nvSpPr>
        <p:spPr>
          <a:xfrm>
            <a:off x="1138103" y="4573191"/>
            <a:ext cx="2474138" cy="11381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fiber or copper loop</a:t>
            </a:r>
          </a:p>
          <a:p>
            <a:pPr algn="ctr"/>
            <a:r>
              <a:rPr lang="en-US" sz="2000" dirty="0" smtClean="0"/>
              <a:t>(“Homes with tails”)</a:t>
            </a:r>
            <a:endParaRPr lang="en-US" sz="2000" dirty="0"/>
          </a:p>
        </p:txBody>
      </p:sp>
      <p:sp>
        <p:nvSpPr>
          <p:cNvPr id="6" name="Rounded Rectangle 5"/>
          <p:cNvSpPr/>
          <p:nvPr/>
        </p:nvSpPr>
        <p:spPr>
          <a:xfrm>
            <a:off x="1138103" y="3187570"/>
            <a:ext cx="2474138" cy="11381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dirty="0" smtClean="0"/>
              <a:t>IP</a:t>
            </a:r>
            <a:endParaRPr lang="en-US" sz="4400" dirty="0"/>
          </a:p>
        </p:txBody>
      </p:sp>
      <p:sp>
        <p:nvSpPr>
          <p:cNvPr id="7" name="TextBox 6"/>
          <p:cNvSpPr txBox="1"/>
          <p:nvPr/>
        </p:nvSpPr>
        <p:spPr>
          <a:xfrm rot="16200000">
            <a:off x="-8418" y="2179661"/>
            <a:ext cx="1369486" cy="646331"/>
          </a:xfrm>
          <a:prstGeom prst="rect">
            <a:avLst/>
          </a:prstGeom>
          <a:noFill/>
        </p:spPr>
        <p:txBody>
          <a:bodyPr wrap="none" rtlCol="0">
            <a:spAutoFit/>
          </a:bodyPr>
          <a:lstStyle/>
          <a:p>
            <a:r>
              <a:rPr lang="en-US" dirty="0" smtClean="0"/>
              <a:t>Google</a:t>
            </a:r>
          </a:p>
          <a:p>
            <a:r>
              <a:rPr lang="en-US" dirty="0" err="1" smtClean="0"/>
              <a:t>Chatroulette</a:t>
            </a:r>
            <a:endParaRPr lang="en-US" dirty="0"/>
          </a:p>
        </p:txBody>
      </p:sp>
      <p:sp>
        <p:nvSpPr>
          <p:cNvPr id="9" name="TextBox 8"/>
          <p:cNvSpPr txBox="1"/>
          <p:nvPr/>
        </p:nvSpPr>
        <p:spPr>
          <a:xfrm rot="16200000">
            <a:off x="395911" y="3664835"/>
            <a:ext cx="837827" cy="369332"/>
          </a:xfrm>
          <a:prstGeom prst="rect">
            <a:avLst/>
          </a:prstGeom>
          <a:noFill/>
        </p:spPr>
        <p:txBody>
          <a:bodyPr wrap="none" rtlCol="0">
            <a:spAutoFit/>
          </a:bodyPr>
          <a:lstStyle/>
          <a:p>
            <a:r>
              <a:rPr lang="en-US" dirty="0"/>
              <a:t>L</a:t>
            </a:r>
            <a:r>
              <a:rPr lang="en-US" dirty="0" smtClean="0"/>
              <a:t>evel 3</a:t>
            </a:r>
            <a:endParaRPr lang="en-US" dirty="0"/>
          </a:p>
        </p:txBody>
      </p:sp>
      <p:sp>
        <p:nvSpPr>
          <p:cNvPr id="10" name="TextBox 9"/>
          <p:cNvSpPr txBox="1"/>
          <p:nvPr/>
        </p:nvSpPr>
        <p:spPr>
          <a:xfrm rot="16200000">
            <a:off x="523782" y="4871101"/>
            <a:ext cx="582085" cy="369332"/>
          </a:xfrm>
          <a:prstGeom prst="rect">
            <a:avLst/>
          </a:prstGeom>
          <a:noFill/>
        </p:spPr>
        <p:txBody>
          <a:bodyPr wrap="none" rtlCol="0">
            <a:spAutoFit/>
          </a:bodyPr>
          <a:lstStyle/>
          <a:p>
            <a:r>
              <a:rPr lang="en-US" dirty="0" smtClean="0"/>
              <a:t>RCN</a:t>
            </a:r>
            <a:endParaRPr lang="en-US" dirty="0"/>
          </a:p>
        </p:txBody>
      </p:sp>
      <p:sp>
        <p:nvSpPr>
          <p:cNvPr id="11" name="Rounded Rectangle 10"/>
          <p:cNvSpPr/>
          <p:nvPr/>
        </p:nvSpPr>
        <p:spPr>
          <a:xfrm>
            <a:off x="5426607" y="1896981"/>
            <a:ext cx="3100919" cy="381439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t>content production (*)</a:t>
            </a:r>
          </a:p>
          <a:p>
            <a:pPr algn="ctr"/>
            <a:r>
              <a:rPr lang="en-US" sz="2400" dirty="0" smtClean="0"/>
              <a:t>content distribution</a:t>
            </a:r>
          </a:p>
          <a:p>
            <a:pPr algn="ctr"/>
            <a:r>
              <a:rPr lang="en-US" sz="2400" dirty="0" smtClean="0"/>
              <a:t>CDN</a:t>
            </a:r>
          </a:p>
          <a:p>
            <a:pPr algn="ctr"/>
            <a:r>
              <a:rPr lang="en-US" sz="2400" dirty="0" smtClean="0"/>
              <a:t>broadband access</a:t>
            </a:r>
          </a:p>
          <a:p>
            <a:pPr algn="ctr"/>
            <a:r>
              <a:rPr lang="en-US" sz="2400" dirty="0" smtClean="0"/>
              <a:t>local infrastructure</a:t>
            </a:r>
          </a:p>
          <a:p>
            <a:pPr algn="ctr"/>
            <a:r>
              <a:rPr lang="en-US" sz="2400" dirty="0" smtClean="0"/>
              <a:t>regional and national backbone</a:t>
            </a:r>
          </a:p>
          <a:p>
            <a:pPr algn="ctr"/>
            <a:endParaRPr lang="en-US" sz="2400" dirty="0"/>
          </a:p>
        </p:txBody>
      </p:sp>
      <p:sp>
        <p:nvSpPr>
          <p:cNvPr id="12" name="TextBox 11"/>
          <p:cNvSpPr txBox="1"/>
          <p:nvPr/>
        </p:nvSpPr>
        <p:spPr>
          <a:xfrm>
            <a:off x="4272011" y="3629008"/>
            <a:ext cx="802649" cy="769441"/>
          </a:xfrm>
          <a:prstGeom prst="rect">
            <a:avLst/>
          </a:prstGeom>
          <a:noFill/>
        </p:spPr>
        <p:txBody>
          <a:bodyPr wrap="none" rtlCol="0">
            <a:spAutoFit/>
          </a:bodyPr>
          <a:lstStyle/>
          <a:p>
            <a:r>
              <a:rPr lang="en-US" sz="4400" dirty="0" smtClean="0"/>
              <a:t>vs.</a:t>
            </a:r>
            <a:endParaRPr lang="en-US" sz="4400" dirty="0"/>
          </a:p>
        </p:txBody>
      </p:sp>
      <p:sp>
        <p:nvSpPr>
          <p:cNvPr id="13" name="TextBox 12"/>
          <p:cNvSpPr txBox="1"/>
          <p:nvPr/>
        </p:nvSpPr>
        <p:spPr>
          <a:xfrm>
            <a:off x="6152355" y="5711380"/>
            <a:ext cx="1783586" cy="923330"/>
          </a:xfrm>
          <a:prstGeom prst="rect">
            <a:avLst/>
          </a:prstGeom>
          <a:noFill/>
        </p:spPr>
        <p:txBody>
          <a:bodyPr wrap="none" rtlCol="0">
            <a:spAutoFit/>
          </a:bodyPr>
          <a:lstStyle/>
          <a:p>
            <a:r>
              <a:rPr lang="en-US" dirty="0" smtClean="0"/>
              <a:t>AT&amp;T</a:t>
            </a:r>
          </a:p>
          <a:p>
            <a:r>
              <a:rPr lang="en-US" dirty="0" smtClean="0"/>
              <a:t>Comcast/NBC (*)</a:t>
            </a:r>
          </a:p>
          <a:p>
            <a:r>
              <a:rPr lang="en-US" dirty="0" smtClean="0"/>
              <a:t>Verizon</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6988DB3-7906-FE49-941C-A177E89EF2E4}" type="slidenum">
              <a:rPr lang="en-US" smtClean="0"/>
              <a:t>23</a:t>
            </a:fld>
            <a:endParaRPr lang="en-US"/>
          </a:p>
        </p:txBody>
      </p:sp>
    </p:spTree>
    <p:extLst>
      <p:ext uri="{BB962C8B-B14F-4D97-AF65-F5344CB8AC3E}">
        <p14:creationId xmlns:p14="http://schemas.microsoft.com/office/powerpoint/2010/main" val="9394928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economic challenges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Specialization vs. vertical integration</a:t>
            </a:r>
          </a:p>
          <a:p>
            <a:r>
              <a:rPr lang="en-US" dirty="0" smtClean="0"/>
              <a:t>Economies of scale </a:t>
            </a:r>
            <a:r>
              <a:rPr lang="en-US" dirty="0" smtClean="0">
                <a:sym typeface="Wingdings"/>
              </a:rPr>
              <a:t> small number of competitors</a:t>
            </a:r>
          </a:p>
          <a:p>
            <a:pPr lvl="1"/>
            <a:r>
              <a:rPr lang="en-US" dirty="0" smtClean="0">
                <a:sym typeface="Wingdings"/>
              </a:rPr>
              <a:t>access networks (2)</a:t>
            </a:r>
          </a:p>
          <a:p>
            <a:pPr lvl="1"/>
            <a:r>
              <a:rPr lang="en-US" dirty="0" smtClean="0">
                <a:sym typeface="Wingdings"/>
              </a:rPr>
              <a:t>search engines (2)</a:t>
            </a:r>
          </a:p>
          <a:p>
            <a:pPr lvl="1"/>
            <a:r>
              <a:rPr lang="en-US" dirty="0" smtClean="0">
                <a:sym typeface="Wingdings"/>
              </a:rPr>
              <a:t>social networks (2)</a:t>
            </a:r>
          </a:p>
          <a:p>
            <a:r>
              <a:rPr lang="en-US" dirty="0" smtClean="0">
                <a:sym typeface="Wingdings"/>
              </a:rPr>
              <a:t>Differentiated services (&amp; prices)  1 Mb/s costs the same as 1 Gb/s</a:t>
            </a:r>
          </a:p>
          <a:p>
            <a:r>
              <a:rPr lang="en-US" dirty="0" smtClean="0">
                <a:sym typeface="Wingdings"/>
              </a:rPr>
              <a:t>Who </a:t>
            </a:r>
            <a:r>
              <a:rPr lang="en-US" dirty="0" smtClean="0">
                <a:sym typeface="Wingdings"/>
              </a:rPr>
              <a:t>is (</a:t>
            </a:r>
            <a:r>
              <a:rPr lang="en-US" smtClean="0">
                <a:sym typeface="Wingdings"/>
              </a:rPr>
              <a:t>and can be) </a:t>
            </a:r>
            <a:r>
              <a:rPr lang="en-US" dirty="0" smtClean="0">
                <a:sym typeface="Wingdings"/>
              </a:rPr>
              <a:t>incented to invest in services </a:t>
            </a:r>
            <a:r>
              <a:rPr lang="en-US" smtClean="0">
                <a:sym typeface="Wingdings"/>
              </a:rPr>
              <a:t>and </a:t>
            </a:r>
            <a:r>
              <a:rPr lang="en-US" smtClean="0">
                <a:sym typeface="Wingdings"/>
              </a:rPr>
              <a:t>infrastructure?</a:t>
            </a:r>
            <a:endParaRPr lang="en-US" dirty="0" smtClean="0">
              <a:sym typeface="Wingdings"/>
            </a:endParaRPr>
          </a:p>
          <a:p>
            <a:r>
              <a:rPr lang="en-US" dirty="0" smtClean="0">
                <a:sym typeface="Wingdings"/>
              </a:rPr>
              <a:t>Who gets to capture the value of bits?</a:t>
            </a:r>
          </a:p>
          <a:p>
            <a:pPr lvl="1"/>
            <a:r>
              <a:rPr lang="en-US" dirty="0" smtClean="0">
                <a:sym typeface="Wingdings"/>
              </a:rPr>
              <a:t>content/service provider vs. consumer surplus vs. provider profit</a:t>
            </a:r>
            <a:endParaRPr lang="en-US" dirty="0" smtClean="0"/>
          </a:p>
          <a:p>
            <a:pPr lvl="1"/>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24</a:t>
            </a:fld>
            <a:endParaRPr lang="en-US"/>
          </a:p>
        </p:txBody>
      </p:sp>
    </p:spTree>
    <p:extLst>
      <p:ext uri="{BB962C8B-B14F-4D97-AF65-F5344CB8AC3E}">
        <p14:creationId xmlns:p14="http://schemas.microsoft.com/office/powerpoint/2010/main" val="659638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rPr>
              <a:t>Spectrum</a:t>
            </a:r>
            <a:endParaRPr lang="en-US" dirty="0">
              <a:solidFill>
                <a:schemeClr val="accent2">
                  <a:lumMod val="50000"/>
                </a:schemeClr>
              </a:solidFill>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1"/>
          </p:nvPr>
        </p:nvSpPr>
        <p:spPr/>
        <p:txBody>
          <a:bodyPr/>
          <a:lstStyle/>
          <a:p>
            <a:fld id="{76988DB3-7906-FE49-941C-A177E89EF2E4}" type="slidenum">
              <a:rPr lang="en-US" smtClean="0"/>
              <a:t>25</a:t>
            </a:fld>
            <a:endParaRPr lang="en-US"/>
          </a:p>
        </p:txBody>
      </p:sp>
    </p:spTree>
    <p:extLst>
      <p:ext uri="{BB962C8B-B14F-4D97-AF65-F5344CB8AC3E}">
        <p14:creationId xmlns:p14="http://schemas.microsoft.com/office/powerpoint/2010/main" val="246030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26</a:t>
            </a:fld>
            <a:endParaRPr lang="en-US"/>
          </a:p>
        </p:txBody>
      </p:sp>
      <p:pic>
        <p:nvPicPr>
          <p:cNvPr id="5" name="Picture 4"/>
          <p:cNvPicPr>
            <a:picLocks noChangeAspect="1"/>
          </p:cNvPicPr>
          <p:nvPr/>
        </p:nvPicPr>
        <p:blipFill>
          <a:blip r:embed="rId2"/>
          <a:stretch>
            <a:fillRect/>
          </a:stretch>
        </p:blipFill>
        <p:spPr>
          <a:xfrm>
            <a:off x="0" y="1066800"/>
            <a:ext cx="9144000" cy="5521776"/>
          </a:xfrm>
          <a:prstGeom prst="rect">
            <a:avLst/>
          </a:prstGeom>
        </p:spPr>
      </p:pic>
      <p:sp>
        <p:nvSpPr>
          <p:cNvPr id="6" name="TextBox 5"/>
          <p:cNvSpPr txBox="1"/>
          <p:nvPr/>
        </p:nvSpPr>
        <p:spPr>
          <a:xfrm>
            <a:off x="2971800" y="533400"/>
            <a:ext cx="3286702" cy="369332"/>
          </a:xfrm>
          <a:prstGeom prst="rect">
            <a:avLst/>
          </a:prstGeom>
          <a:noFill/>
        </p:spPr>
        <p:txBody>
          <a:bodyPr wrap="none" rtlCol="0">
            <a:spAutoFit/>
          </a:bodyPr>
          <a:lstStyle/>
          <a:p>
            <a:r>
              <a:rPr lang="en-US" dirty="0" smtClean="0">
                <a:solidFill>
                  <a:srgbClr val="FF0000"/>
                </a:solidFill>
              </a:rPr>
              <a:t>cellular = about 500 MHz in total</a:t>
            </a:r>
            <a:endParaRPr lang="en-US" dirty="0">
              <a:solidFill>
                <a:srgbClr val="FF0000"/>
              </a:solidFill>
            </a:endParaRPr>
          </a:p>
        </p:txBody>
      </p:sp>
    </p:spTree>
    <p:extLst>
      <p:ext uri="{BB962C8B-B14F-4D97-AF65-F5344CB8AC3E}">
        <p14:creationId xmlns:p14="http://schemas.microsoft.com/office/powerpoint/2010/main" val="5641954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beachfront spectrum to brownfield spectrum</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27</a:t>
            </a:fld>
            <a:endParaRPr lang="en-US"/>
          </a:p>
        </p:txBody>
      </p:sp>
      <p:pic>
        <p:nvPicPr>
          <p:cNvPr id="5" name="Picture 4"/>
          <p:cNvPicPr>
            <a:picLocks noChangeAspect="1"/>
          </p:cNvPicPr>
          <p:nvPr/>
        </p:nvPicPr>
        <p:blipFill>
          <a:blip r:embed="rId2"/>
          <a:stretch>
            <a:fillRect/>
          </a:stretch>
        </p:blipFill>
        <p:spPr>
          <a:xfrm>
            <a:off x="685800" y="1600200"/>
            <a:ext cx="3810000" cy="2857500"/>
          </a:xfrm>
          <a:prstGeom prst="rect">
            <a:avLst/>
          </a:prstGeom>
        </p:spPr>
      </p:pic>
      <p:pic>
        <p:nvPicPr>
          <p:cNvPr id="6" name="Picture 5"/>
          <p:cNvPicPr>
            <a:picLocks noChangeAspect="1"/>
          </p:cNvPicPr>
          <p:nvPr/>
        </p:nvPicPr>
        <p:blipFill>
          <a:blip r:embed="rId3"/>
          <a:stretch>
            <a:fillRect/>
          </a:stretch>
        </p:blipFill>
        <p:spPr>
          <a:xfrm>
            <a:off x="4876800" y="3124200"/>
            <a:ext cx="3810000" cy="2522361"/>
          </a:xfrm>
          <a:prstGeom prst="rect">
            <a:avLst/>
          </a:prstGeom>
        </p:spPr>
      </p:pic>
      <p:cxnSp>
        <p:nvCxnSpPr>
          <p:cNvPr id="8" name="Curved Connector 7"/>
          <p:cNvCxnSpPr>
            <a:stCxn id="5" idx="2"/>
          </p:cNvCxnSpPr>
          <p:nvPr/>
        </p:nvCxnSpPr>
        <p:spPr>
          <a:xfrm rot="16200000" flipH="1">
            <a:off x="3562350" y="3486150"/>
            <a:ext cx="342900" cy="2286000"/>
          </a:xfrm>
          <a:prstGeom prst="curvedConnector2">
            <a:avLst/>
          </a:prstGeom>
          <a:ln w="57150" cmpd="sng">
            <a:headEnd type="none"/>
            <a:tailEnd type="triangle"/>
          </a:ln>
        </p:spPr>
        <p:style>
          <a:lnRef idx="2">
            <a:schemeClr val="accent2"/>
          </a:lnRef>
          <a:fillRef idx="0">
            <a:schemeClr val="accent2"/>
          </a:fillRef>
          <a:effectRef idx="1">
            <a:schemeClr val="accent2"/>
          </a:effectRef>
          <a:fontRef idx="minor">
            <a:schemeClr val="tx1"/>
          </a:fontRef>
        </p:style>
      </p:cxnSp>
      <p:sp>
        <p:nvSpPr>
          <p:cNvPr id="3" name="TextBox 2"/>
          <p:cNvSpPr txBox="1"/>
          <p:nvPr/>
        </p:nvSpPr>
        <p:spPr>
          <a:xfrm>
            <a:off x="685800" y="4800600"/>
            <a:ext cx="2087681" cy="830997"/>
          </a:xfrm>
          <a:prstGeom prst="rect">
            <a:avLst/>
          </a:prstGeom>
          <a:noFill/>
        </p:spPr>
        <p:txBody>
          <a:bodyPr wrap="none" rtlCol="0">
            <a:spAutoFit/>
          </a:bodyPr>
          <a:lstStyle/>
          <a:p>
            <a:r>
              <a:rPr lang="en-US" sz="2400" dirty="0" smtClean="0"/>
              <a:t>no interference!</a:t>
            </a:r>
          </a:p>
          <a:p>
            <a:r>
              <a:rPr lang="en-US" sz="2400" dirty="0" smtClean="0"/>
              <a:t>guard bands!</a:t>
            </a:r>
          </a:p>
        </p:txBody>
      </p:sp>
    </p:spTree>
    <p:extLst>
      <p:ext uri="{BB962C8B-B14F-4D97-AF65-F5344CB8AC3E}">
        <p14:creationId xmlns:p14="http://schemas.microsoft.com/office/powerpoint/2010/main" val="12080838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empty back yard to time share condo</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28</a:t>
            </a:fld>
            <a:endParaRPr lang="en-US"/>
          </a:p>
        </p:txBody>
      </p:sp>
      <p:pic>
        <p:nvPicPr>
          <p:cNvPr id="5" name="Picture 4"/>
          <p:cNvPicPr>
            <a:picLocks noChangeAspect="1"/>
          </p:cNvPicPr>
          <p:nvPr/>
        </p:nvPicPr>
        <p:blipFill>
          <a:blip r:embed="rId2"/>
          <a:stretch>
            <a:fillRect/>
          </a:stretch>
        </p:blipFill>
        <p:spPr>
          <a:xfrm>
            <a:off x="762000" y="1752599"/>
            <a:ext cx="3200400" cy="2128869"/>
          </a:xfrm>
          <a:prstGeom prst="rect">
            <a:avLst/>
          </a:prstGeom>
        </p:spPr>
      </p:pic>
      <p:pic>
        <p:nvPicPr>
          <p:cNvPr id="6" name="Picture 5"/>
          <p:cNvPicPr>
            <a:picLocks noChangeAspect="1"/>
          </p:cNvPicPr>
          <p:nvPr/>
        </p:nvPicPr>
        <p:blipFill>
          <a:blip r:embed="rId3"/>
          <a:stretch>
            <a:fillRect/>
          </a:stretch>
        </p:blipFill>
        <p:spPr>
          <a:xfrm>
            <a:off x="4343400" y="3276600"/>
            <a:ext cx="4064000" cy="2711450"/>
          </a:xfrm>
          <a:prstGeom prst="rect">
            <a:avLst/>
          </a:prstGeom>
        </p:spPr>
      </p:pic>
      <p:cxnSp>
        <p:nvCxnSpPr>
          <p:cNvPr id="7" name="Curved Connector 6"/>
          <p:cNvCxnSpPr/>
          <p:nvPr/>
        </p:nvCxnSpPr>
        <p:spPr>
          <a:xfrm rot="16200000" flipH="1">
            <a:off x="3105150" y="2990850"/>
            <a:ext cx="342900" cy="2286000"/>
          </a:xfrm>
          <a:prstGeom prst="curvedConnector2">
            <a:avLst/>
          </a:prstGeom>
          <a:ln w="57150" cmpd="sng">
            <a:headEnd type="none"/>
            <a:tailEnd type="triangle"/>
          </a:ln>
        </p:spPr>
        <p:style>
          <a:lnRef idx="2">
            <a:schemeClr val="accent2"/>
          </a:lnRef>
          <a:fillRef idx="0">
            <a:schemeClr val="accent2"/>
          </a:fillRef>
          <a:effectRef idx="1">
            <a:schemeClr val="accent2"/>
          </a:effectRef>
          <a:fontRef idx="minor">
            <a:schemeClr val="tx1"/>
          </a:fontRef>
        </p:style>
      </p:cxnSp>
      <p:sp>
        <p:nvSpPr>
          <p:cNvPr id="3" name="TextBox 2"/>
          <p:cNvSpPr txBox="1"/>
          <p:nvPr/>
        </p:nvSpPr>
        <p:spPr>
          <a:xfrm>
            <a:off x="3962400" y="1752599"/>
            <a:ext cx="2954655" cy="461665"/>
          </a:xfrm>
          <a:prstGeom prst="rect">
            <a:avLst/>
          </a:prstGeom>
          <a:noFill/>
        </p:spPr>
        <p:txBody>
          <a:bodyPr wrap="none" rtlCol="0">
            <a:spAutoFit/>
          </a:bodyPr>
          <a:lstStyle/>
          <a:p>
            <a:r>
              <a:rPr lang="en-US" sz="2400" i="1" dirty="0" smtClean="0"/>
              <a:t>high tower, high power</a:t>
            </a:r>
            <a:endParaRPr lang="en-US" sz="2400" i="1" dirty="0"/>
          </a:p>
        </p:txBody>
      </p:sp>
    </p:spTree>
    <p:extLst>
      <p:ext uri="{BB962C8B-B14F-4D97-AF65-F5344CB8AC3E}">
        <p14:creationId xmlns:p14="http://schemas.microsoft.com/office/powerpoint/2010/main" val="30703108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efficiency</a:t>
            </a:r>
            <a:endParaRPr lang="en-US" dirty="0"/>
          </a:p>
        </p:txBody>
      </p:sp>
      <p:sp>
        <p:nvSpPr>
          <p:cNvPr id="3" name="Content Placeholder 2"/>
          <p:cNvSpPr>
            <a:spLocks noGrp="1"/>
          </p:cNvSpPr>
          <p:nvPr>
            <p:ph sz="quarter" idx="1"/>
          </p:nvPr>
        </p:nvSpPr>
        <p:spPr/>
        <p:txBody>
          <a:bodyPr>
            <a:normAutofit fontScale="77500" lnSpcReduction="20000"/>
          </a:bodyPr>
          <a:lstStyle/>
          <a:p>
            <a:r>
              <a:rPr lang="en-US" dirty="0" smtClean="0"/>
              <a:t>b/s/Hz: modulation, FEC, MIMO, …</a:t>
            </a:r>
          </a:p>
          <a:p>
            <a:r>
              <a:rPr lang="en-US" dirty="0" smtClean="0"/>
              <a:t>but also </a:t>
            </a:r>
            <a:r>
              <a:rPr lang="en-US" i="1" dirty="0" smtClean="0">
                <a:solidFill>
                  <a:srgbClr val="FF0000"/>
                </a:solidFill>
              </a:rPr>
              <a:t>total spectral efficiency</a:t>
            </a:r>
          </a:p>
          <a:p>
            <a:pPr lvl="1"/>
            <a:r>
              <a:rPr lang="en-US" dirty="0" smtClean="0"/>
              <a:t>guard bands</a:t>
            </a:r>
          </a:p>
          <a:p>
            <a:pPr lvl="1"/>
            <a:r>
              <a:rPr lang="en-US" dirty="0" smtClean="0"/>
              <a:t>restrictions on adjacent channel usage</a:t>
            </a:r>
          </a:p>
          <a:p>
            <a:pPr lvl="1"/>
            <a:r>
              <a:rPr lang="en-US" dirty="0" smtClean="0"/>
              <a:t>“high power, high tower” </a:t>
            </a:r>
            <a:r>
              <a:rPr lang="en-US" dirty="0" smtClean="0">
                <a:sym typeface="Wingdings"/>
              </a:rPr>
              <a:t> small cells  higher b/s/Hz</a:t>
            </a:r>
            <a:endParaRPr lang="en-US" dirty="0"/>
          </a:p>
          <a:p>
            <a:r>
              <a:rPr lang="en-US" i="1" dirty="0" smtClean="0">
                <a:solidFill>
                  <a:srgbClr val="FF0000"/>
                </a:solidFill>
              </a:rPr>
              <a:t>data efficiency</a:t>
            </a:r>
          </a:p>
          <a:p>
            <a:pPr lvl="1"/>
            <a:r>
              <a:rPr lang="en-US" dirty="0" smtClean="0"/>
              <a:t>e.g., H.264 is twice as good as MPEG-2/ATSC</a:t>
            </a:r>
          </a:p>
          <a:p>
            <a:pPr lvl="1"/>
            <a:r>
              <a:rPr lang="en-US" dirty="0" smtClean="0"/>
              <a:t>and maybe H.265 twice as good as H.264</a:t>
            </a:r>
          </a:p>
        </p:txBody>
      </p:sp>
      <p:sp>
        <p:nvSpPr>
          <p:cNvPr id="5" name="Content Placeholder 4"/>
          <p:cNvSpPr>
            <a:spLocks noGrp="1"/>
          </p:cNvSpPr>
          <p:nvPr>
            <p:ph sz="quarter" idx="2"/>
          </p:nvPr>
        </p:nvSpPr>
        <p:spPr/>
        <p:txBody>
          <a:bodyPr>
            <a:normAutofit fontScale="77500" lnSpcReduction="20000"/>
          </a:bodyPr>
          <a:lstStyle/>
          <a:p>
            <a:r>
              <a:rPr lang="en-US" i="1" dirty="0">
                <a:solidFill>
                  <a:srgbClr val="FF0000"/>
                </a:solidFill>
              </a:rPr>
              <a:t>distribution efficiency</a:t>
            </a:r>
          </a:p>
          <a:p>
            <a:pPr lvl="1"/>
            <a:r>
              <a:rPr lang="en-US" dirty="0"/>
              <a:t>unicast vs. multicast</a:t>
            </a:r>
          </a:p>
          <a:p>
            <a:r>
              <a:rPr lang="en-US" i="1" dirty="0">
                <a:solidFill>
                  <a:srgbClr val="FF0000"/>
                </a:solidFill>
              </a:rPr>
              <a:t>protocol efficiency</a:t>
            </a:r>
          </a:p>
          <a:p>
            <a:pPr lvl="1"/>
            <a:r>
              <a:rPr lang="en-US" dirty="0"/>
              <a:t>avoid polling </a:t>
            </a:r>
            <a:r>
              <a:rPr lang="en-US" dirty="0">
                <a:sym typeface="Wingdings"/>
              </a:rPr>
              <a:t> need server mode</a:t>
            </a:r>
          </a:p>
          <a:p>
            <a:r>
              <a:rPr lang="en-US" i="1" dirty="0">
                <a:solidFill>
                  <a:srgbClr val="FF0000"/>
                </a:solidFill>
                <a:sym typeface="Wingdings"/>
              </a:rPr>
              <a:t>mode efficiency</a:t>
            </a:r>
          </a:p>
          <a:p>
            <a:pPr lvl="1"/>
            <a:r>
              <a:rPr lang="en-US" dirty="0">
                <a:sym typeface="Wingdings"/>
              </a:rPr>
              <a:t>caching</a:t>
            </a:r>
          </a:p>
          <a:p>
            <a:pPr lvl="1"/>
            <a:r>
              <a:rPr lang="en-US" dirty="0">
                <a:sym typeface="Wingdings"/>
              </a:rPr>
              <a:t>side loading</a:t>
            </a:r>
          </a:p>
          <a:p>
            <a:pPr lvl="1"/>
            <a:r>
              <a:rPr lang="en-US" dirty="0"/>
              <a:t>pre-</a:t>
            </a:r>
            <a:r>
              <a:rPr lang="en-US" dirty="0" smtClean="0"/>
              <a:t>loading</a:t>
            </a:r>
            <a:endParaRPr lang="en-US" dirty="0"/>
          </a:p>
        </p:txBody>
      </p:sp>
      <p:sp>
        <p:nvSpPr>
          <p:cNvPr id="6" name="Slide Number Placeholder 5"/>
          <p:cNvSpPr>
            <a:spLocks noGrp="1"/>
          </p:cNvSpPr>
          <p:nvPr>
            <p:ph type="sldNum" sz="quarter" idx="16"/>
          </p:nvPr>
        </p:nvSpPr>
        <p:spPr/>
        <p:txBody>
          <a:bodyPr>
            <a:normAutofit fontScale="85000" lnSpcReduction="20000"/>
          </a:bodyPr>
          <a:lstStyle/>
          <a:p>
            <a:fld id="{76988DB3-7906-FE49-941C-A177E89EF2E4}" type="slidenum">
              <a:rPr lang="en-US" smtClean="0"/>
              <a:t>29</a:t>
            </a:fld>
            <a:endParaRPr lang="en-US"/>
          </a:p>
        </p:txBody>
      </p:sp>
    </p:spTree>
    <p:extLst>
      <p:ext uri="{BB962C8B-B14F-4D97-AF65-F5344CB8AC3E}">
        <p14:creationId xmlns:p14="http://schemas.microsoft.com/office/powerpoint/2010/main" val="5015819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The Internet as infrastructure</a:t>
            </a:r>
            <a:endParaRPr lang="en-US" dirty="0"/>
          </a:p>
        </p:txBody>
      </p:sp>
      <p:sp>
        <p:nvSpPr>
          <p:cNvPr id="6" name="Slide Number Placeholder 5"/>
          <p:cNvSpPr>
            <a:spLocks noGrp="1"/>
          </p:cNvSpPr>
          <p:nvPr>
            <p:ph type="sldNum" sz="quarter" idx="11"/>
          </p:nvPr>
        </p:nvSpPr>
        <p:spPr/>
        <p:txBody>
          <a:bodyPr/>
          <a:lstStyle/>
          <a:p>
            <a:fld id="{76988DB3-7906-FE49-941C-A177E89EF2E4}" type="slidenum">
              <a:rPr lang="en-US" smtClean="0"/>
              <a:t>3</a:t>
            </a:fld>
            <a:endParaRPr lang="en-US"/>
          </a:p>
        </p:txBody>
      </p:sp>
    </p:spTree>
    <p:extLst>
      <p:ext uri="{BB962C8B-B14F-4D97-AF65-F5344CB8AC3E}">
        <p14:creationId xmlns:p14="http://schemas.microsoft.com/office/powerpoint/2010/main" val="2314452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30</a:t>
            </a:fld>
            <a:endParaRPr lang="en-US"/>
          </a:p>
        </p:txBody>
      </p:sp>
      <p:sp>
        <p:nvSpPr>
          <p:cNvPr id="7" name="Rounded Rectangle 6"/>
          <p:cNvSpPr/>
          <p:nvPr/>
        </p:nvSpPr>
        <p:spPr>
          <a:xfrm>
            <a:off x="1066800" y="1752600"/>
            <a:ext cx="4114800" cy="1219200"/>
          </a:xfrm>
          <a:prstGeom prst="roundRect">
            <a:avLst/>
          </a:prstGeom>
          <a:solidFill>
            <a:schemeClr val="accent2">
              <a:lumMod val="75000"/>
            </a:schemeClr>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5">
                    <a:lumMod val="50000"/>
                  </a:schemeClr>
                </a:solidFill>
              </a:rPr>
              <a:t>end system caching</a:t>
            </a:r>
          </a:p>
          <a:p>
            <a:pPr algn="ctr"/>
            <a:r>
              <a:rPr lang="en-US" dirty="0" smtClean="0">
                <a:solidFill>
                  <a:schemeClr val="accent5">
                    <a:lumMod val="50000"/>
                  </a:schemeClr>
                </a:solidFill>
              </a:rPr>
              <a:t>better audio &amp; video codecs</a:t>
            </a:r>
          </a:p>
          <a:p>
            <a:pPr algn="ctr"/>
            <a:r>
              <a:rPr lang="en-US" dirty="0" smtClean="0">
                <a:solidFill>
                  <a:schemeClr val="accent5">
                    <a:lumMod val="50000"/>
                  </a:schemeClr>
                </a:solidFill>
              </a:rPr>
              <a:t>efficient apps</a:t>
            </a:r>
          </a:p>
        </p:txBody>
      </p:sp>
      <p:sp>
        <p:nvSpPr>
          <p:cNvPr id="8" name="Rounded Rectangle 7"/>
          <p:cNvSpPr/>
          <p:nvPr/>
        </p:nvSpPr>
        <p:spPr>
          <a:xfrm>
            <a:off x="1066800" y="4724400"/>
            <a:ext cx="4114800" cy="1524000"/>
          </a:xfrm>
          <a:prstGeom prst="roundRect">
            <a:avLst/>
          </a:prstGeom>
          <a:solidFill>
            <a:schemeClr val="accent4">
              <a:lumMod val="75000"/>
            </a:schemeClr>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spectral efficiency (LTE-A)</a:t>
            </a:r>
          </a:p>
          <a:p>
            <a:pPr algn="ctr"/>
            <a:r>
              <a:rPr lang="en-US" dirty="0" smtClean="0"/>
              <a:t>directional antennas</a:t>
            </a:r>
          </a:p>
          <a:p>
            <a:pPr algn="ctr"/>
            <a:r>
              <a:rPr lang="en-US" dirty="0" smtClean="0"/>
              <a:t>general purpose spectrum</a:t>
            </a:r>
          </a:p>
          <a:p>
            <a:pPr algn="ctr"/>
            <a:r>
              <a:rPr lang="en-US" dirty="0" smtClean="0"/>
              <a:t>dense cells</a:t>
            </a:r>
          </a:p>
          <a:p>
            <a:pPr algn="ctr"/>
            <a:r>
              <a:rPr lang="en-US" dirty="0" smtClean="0"/>
              <a:t>white spaces &amp; sharing</a:t>
            </a:r>
          </a:p>
        </p:txBody>
      </p:sp>
      <p:sp>
        <p:nvSpPr>
          <p:cNvPr id="9" name="Rounded Rectangle 8"/>
          <p:cNvSpPr/>
          <p:nvPr/>
        </p:nvSpPr>
        <p:spPr>
          <a:xfrm>
            <a:off x="1066800" y="3200400"/>
            <a:ext cx="4114800" cy="1295400"/>
          </a:xfrm>
          <a:prstGeom prst="roundRect">
            <a:avLst/>
          </a:prstGeom>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IP multicast</a:t>
            </a:r>
          </a:p>
          <a:p>
            <a:pPr algn="ctr"/>
            <a:r>
              <a:rPr lang="en-US" dirty="0" smtClean="0"/>
              <a:t>WiFi offload</a:t>
            </a:r>
          </a:p>
        </p:txBody>
      </p:sp>
      <p:sp>
        <p:nvSpPr>
          <p:cNvPr id="10" name="Rectangular Callout 9"/>
          <p:cNvSpPr/>
          <p:nvPr/>
        </p:nvSpPr>
        <p:spPr>
          <a:xfrm>
            <a:off x="5334000" y="3733800"/>
            <a:ext cx="1905000" cy="1295400"/>
          </a:xfrm>
          <a:prstGeom prst="wedgeRectCallout">
            <a:avLst>
              <a:gd name="adj1" fmla="val -61722"/>
              <a:gd name="adj2" fmla="val 62500"/>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small cells = better spectral efficiency + more re-use</a:t>
            </a:r>
            <a:endParaRPr lang="en-US" dirty="0"/>
          </a:p>
        </p:txBody>
      </p:sp>
      <p:sp>
        <p:nvSpPr>
          <p:cNvPr id="11" name="TextBox 10"/>
          <p:cNvSpPr txBox="1"/>
          <p:nvPr/>
        </p:nvSpPr>
        <p:spPr>
          <a:xfrm>
            <a:off x="6096000" y="5638800"/>
            <a:ext cx="1858539" cy="646331"/>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dirty="0" smtClean="0"/>
              <a:t>LTE: 1.5 b/s/Hz</a:t>
            </a:r>
          </a:p>
          <a:p>
            <a:r>
              <a:rPr lang="en-US" dirty="0" smtClean="0"/>
              <a:t>GSM: 0.1 b/s/Hz</a:t>
            </a:r>
            <a:endParaRPr lang="en-US" dirty="0"/>
          </a:p>
        </p:txBody>
      </p:sp>
    </p:spTree>
    <p:extLst>
      <p:ext uri="{BB962C8B-B14F-4D97-AF65-F5344CB8AC3E}">
        <p14:creationId xmlns:p14="http://schemas.microsoft.com/office/powerpoint/2010/main" val="24270328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Unlicensed &amp; lightly-licensed bands (US)</a:t>
            </a:r>
            <a:endParaRPr lang="en-US" dirty="0"/>
          </a:p>
        </p:txBody>
      </p:sp>
      <p:sp>
        <p:nvSpPr>
          <p:cNvPr id="3" name="Content Placeholder 2"/>
          <p:cNvSpPr>
            <a:spLocks noGrp="1"/>
          </p:cNvSpPr>
          <p:nvPr>
            <p:ph idx="1"/>
          </p:nvPr>
        </p:nvSpPr>
        <p:spPr>
          <a:xfrm>
            <a:off x="779463" y="1828800"/>
            <a:ext cx="7583487" cy="3962400"/>
          </a:xfrm>
        </p:spPr>
        <p:txBody>
          <a:bodyPr>
            <a:normAutofit lnSpcReduction="10000"/>
          </a:bodyPr>
          <a:lstStyle/>
          <a:p>
            <a:r>
              <a:rPr lang="en-US" dirty="0" smtClean="0"/>
              <a:t>UHF (476-700 MHz) – incentive auctions (licensed) + some unlicensed</a:t>
            </a:r>
          </a:p>
          <a:p>
            <a:r>
              <a:rPr lang="en-US" dirty="0" smtClean="0"/>
              <a:t>2.4 GHz (73 MHz) – 802.11b/g</a:t>
            </a:r>
          </a:p>
          <a:p>
            <a:r>
              <a:rPr lang="en-US" dirty="0" smtClean="0"/>
              <a:t>3.6 GHz (100 MHz) – for backhaul &amp; WISPs</a:t>
            </a:r>
          </a:p>
          <a:p>
            <a:r>
              <a:rPr lang="en-US" dirty="0" smtClean="0"/>
              <a:t>4.9 GHz (50 MHz) – public safety</a:t>
            </a:r>
          </a:p>
          <a:p>
            <a:r>
              <a:rPr lang="en-US" dirty="0" smtClean="0"/>
              <a:t>5.8 GHz (</a:t>
            </a:r>
            <a:r>
              <a:rPr lang="en-US" dirty="0" smtClean="0">
                <a:solidFill>
                  <a:schemeClr val="accent5">
                    <a:lumMod val="60000"/>
                    <a:lumOff val="40000"/>
                  </a:schemeClr>
                </a:solidFill>
              </a:rPr>
              <a:t>400 </a:t>
            </a:r>
            <a:r>
              <a:rPr lang="en-US" dirty="0" smtClean="0"/>
              <a:t>MHz) – 802.11 a/n</a:t>
            </a:r>
          </a:p>
          <a:p>
            <a:pPr lvl="1"/>
            <a:r>
              <a:rPr lang="en-US" dirty="0" smtClean="0"/>
              <a:t>much less crowded than 2.4 GHz</a:t>
            </a:r>
          </a:p>
          <a:p>
            <a:pPr lvl="1"/>
            <a:r>
              <a:rPr lang="en-US" dirty="0" smtClean="0"/>
              <a:t>supported by many laptops, few smartphones</a:t>
            </a:r>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31</a:t>
            </a:fld>
            <a:endParaRPr lang="en-US"/>
          </a:p>
        </p:txBody>
      </p:sp>
    </p:spTree>
    <p:extLst>
      <p:ext uri="{BB962C8B-B14F-4D97-AF65-F5344CB8AC3E}">
        <p14:creationId xmlns:p14="http://schemas.microsoft.com/office/powerpoint/2010/main" val="33472505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 vs. 5.8 GHz</a:t>
            </a:r>
            <a:endParaRPr lang="en-US" dirty="0"/>
          </a:p>
        </p:txBody>
      </p:sp>
      <p:pic>
        <p:nvPicPr>
          <p:cNvPr id="5" name="Picture 4"/>
          <p:cNvPicPr>
            <a:picLocks noChangeAspect="1"/>
          </p:cNvPicPr>
          <p:nvPr/>
        </p:nvPicPr>
        <p:blipFill>
          <a:blip r:embed="rId2"/>
          <a:stretch>
            <a:fillRect/>
          </a:stretch>
        </p:blipFill>
        <p:spPr>
          <a:xfrm>
            <a:off x="0" y="4493297"/>
            <a:ext cx="9144000" cy="2131097"/>
          </a:xfrm>
          <a:prstGeom prst="rect">
            <a:avLst/>
          </a:prstGeom>
        </p:spPr>
      </p:pic>
      <p:pic>
        <p:nvPicPr>
          <p:cNvPr id="6" name="Picture 5"/>
          <p:cNvPicPr>
            <a:picLocks noChangeAspect="1"/>
          </p:cNvPicPr>
          <p:nvPr/>
        </p:nvPicPr>
        <p:blipFill>
          <a:blip r:embed="rId3"/>
          <a:stretch>
            <a:fillRect/>
          </a:stretch>
        </p:blipFill>
        <p:spPr>
          <a:xfrm>
            <a:off x="7797800" y="-37538"/>
            <a:ext cx="1346200" cy="1130300"/>
          </a:xfrm>
          <a:prstGeom prst="rect">
            <a:avLst/>
          </a:prstGeom>
        </p:spPr>
      </p:pic>
      <p:pic>
        <p:nvPicPr>
          <p:cNvPr id="3" name="Picture 2"/>
          <p:cNvPicPr>
            <a:picLocks noChangeAspect="1"/>
          </p:cNvPicPr>
          <p:nvPr/>
        </p:nvPicPr>
        <p:blipFill>
          <a:blip r:embed="rId4"/>
          <a:stretch>
            <a:fillRect/>
          </a:stretch>
        </p:blipFill>
        <p:spPr>
          <a:xfrm>
            <a:off x="0" y="1548423"/>
            <a:ext cx="9144000" cy="2148721"/>
          </a:xfrm>
          <a:prstGeom prst="rect">
            <a:avLst/>
          </a:prstGeom>
        </p:spPr>
      </p:pic>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32</a:t>
            </a:fld>
            <a:endParaRPr lang="en-US"/>
          </a:p>
        </p:txBody>
      </p:sp>
    </p:spTree>
    <p:extLst>
      <p:ext uri="{BB962C8B-B14F-4D97-AF65-F5344CB8AC3E}">
        <p14:creationId xmlns:p14="http://schemas.microsoft.com/office/powerpoint/2010/main" val="21868225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Freeing spectrum: incentive auctions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33</a:t>
            </a:fld>
            <a:endParaRPr lang="en-US"/>
          </a:p>
        </p:txBody>
      </p:sp>
      <p:sp>
        <p:nvSpPr>
          <p:cNvPr id="3" name="Content Placeholder 2"/>
          <p:cNvSpPr>
            <a:spLocks noGrp="1"/>
          </p:cNvSpPr>
          <p:nvPr>
            <p:ph idx="1"/>
          </p:nvPr>
        </p:nvSpPr>
        <p:spPr>
          <a:xfrm>
            <a:off x="612648" y="1600200"/>
            <a:ext cx="4454652" cy="4495800"/>
          </a:xfrm>
        </p:spPr>
        <p:txBody>
          <a:bodyPr>
            <a:normAutofit lnSpcReduction="10000"/>
          </a:bodyPr>
          <a:lstStyle/>
          <a:p>
            <a:r>
              <a:rPr lang="en-US" dirty="0" smtClean="0"/>
              <a:t>Incentive auctions will share auction proceeds with the current occupant to motivate voluntary relocation of incumbents </a:t>
            </a:r>
          </a:p>
          <a:p>
            <a:pPr lvl="1"/>
            <a:r>
              <a:rPr lang="en-US" dirty="0" smtClean="0"/>
              <a:t>Otherwise, no incentive for current occupant to give back spectrum</a:t>
            </a:r>
          </a:p>
          <a:p>
            <a:pPr lvl="1"/>
            <a:r>
              <a:rPr lang="en-US" dirty="0" smtClean="0"/>
              <a:t>Stations keep current channel numbers</a:t>
            </a:r>
          </a:p>
          <a:p>
            <a:pPr lvl="2"/>
            <a:r>
              <a:rPr lang="en-US" dirty="0" smtClean="0"/>
              <a:t>via DTV map</a:t>
            </a:r>
          </a:p>
        </p:txBody>
      </p:sp>
      <p:sp>
        <p:nvSpPr>
          <p:cNvPr id="5" name="Line 4"/>
          <p:cNvSpPr>
            <a:spLocks noChangeShapeType="1"/>
          </p:cNvSpPr>
          <p:nvPr/>
        </p:nvSpPr>
        <p:spPr bwMode="auto">
          <a:xfrm>
            <a:off x="5067300" y="36703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 name="Rectangle 5"/>
          <p:cNvSpPr>
            <a:spLocks noChangeArrowheads="1"/>
          </p:cNvSpPr>
          <p:nvPr/>
        </p:nvSpPr>
        <p:spPr bwMode="auto">
          <a:xfrm>
            <a:off x="6057900" y="4178300"/>
            <a:ext cx="533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7" name="Rectangle 6"/>
          <p:cNvSpPr>
            <a:spLocks noChangeArrowheads="1"/>
          </p:cNvSpPr>
          <p:nvPr/>
        </p:nvSpPr>
        <p:spPr bwMode="auto">
          <a:xfrm>
            <a:off x="5257800" y="26670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8" name="Text Box 7"/>
          <p:cNvSpPr txBox="1">
            <a:spLocks noChangeArrowheads="1"/>
          </p:cNvSpPr>
          <p:nvPr/>
        </p:nvSpPr>
        <p:spPr bwMode="auto">
          <a:xfrm>
            <a:off x="52705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9" name="Rectangle 10"/>
          <p:cNvSpPr>
            <a:spLocks noChangeArrowheads="1"/>
          </p:cNvSpPr>
          <p:nvPr/>
        </p:nvSpPr>
        <p:spPr bwMode="auto">
          <a:xfrm>
            <a:off x="6248400" y="26670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0" name="Text Box 11"/>
          <p:cNvSpPr txBox="1">
            <a:spLocks noChangeArrowheads="1"/>
          </p:cNvSpPr>
          <p:nvPr/>
        </p:nvSpPr>
        <p:spPr bwMode="auto">
          <a:xfrm>
            <a:off x="62992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1" name="Rectangle 12"/>
          <p:cNvSpPr>
            <a:spLocks noChangeArrowheads="1"/>
          </p:cNvSpPr>
          <p:nvPr/>
        </p:nvSpPr>
        <p:spPr bwMode="auto">
          <a:xfrm>
            <a:off x="7239000" y="26797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2" name="Text Box 13"/>
          <p:cNvSpPr txBox="1">
            <a:spLocks noChangeArrowheads="1"/>
          </p:cNvSpPr>
          <p:nvPr/>
        </p:nvSpPr>
        <p:spPr bwMode="auto">
          <a:xfrm>
            <a:off x="7327900" y="29337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3" name="Rectangle 14"/>
          <p:cNvSpPr>
            <a:spLocks noChangeArrowheads="1"/>
          </p:cNvSpPr>
          <p:nvPr/>
        </p:nvSpPr>
        <p:spPr bwMode="auto">
          <a:xfrm>
            <a:off x="7721600" y="26797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4" name="Text Box 15"/>
          <p:cNvSpPr txBox="1">
            <a:spLocks noChangeArrowheads="1"/>
          </p:cNvSpPr>
          <p:nvPr/>
        </p:nvSpPr>
        <p:spPr bwMode="auto">
          <a:xfrm>
            <a:off x="77343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5" name="Rectangle 16"/>
          <p:cNvSpPr>
            <a:spLocks noChangeArrowheads="1"/>
          </p:cNvSpPr>
          <p:nvPr/>
        </p:nvSpPr>
        <p:spPr bwMode="auto">
          <a:xfrm>
            <a:off x="5753100" y="2667000"/>
            <a:ext cx="482600" cy="1003300"/>
          </a:xfrm>
          <a:prstGeom prst="rect">
            <a:avLst/>
          </a:prstGeom>
          <a:solidFill>
            <a:srgbClr val="CCFFFF"/>
          </a:solidFill>
          <a:ln w="9525">
            <a:solidFill>
              <a:schemeClr val="tx1"/>
            </a:solidFill>
            <a:miter lim="800000"/>
            <a:headEnd/>
            <a:tailEnd/>
          </a:ln>
        </p:spPr>
        <p:txBody>
          <a:bodyPr anchor="ctr">
            <a:spAutoFit/>
          </a:bodyPr>
          <a:lstStyle/>
          <a:p>
            <a:endParaRPr lang="en-US"/>
          </a:p>
        </p:txBody>
      </p:sp>
      <p:sp>
        <p:nvSpPr>
          <p:cNvPr id="16" name="Rectangle 17"/>
          <p:cNvSpPr>
            <a:spLocks noChangeArrowheads="1"/>
          </p:cNvSpPr>
          <p:nvPr/>
        </p:nvSpPr>
        <p:spPr bwMode="auto">
          <a:xfrm>
            <a:off x="6743700" y="2667000"/>
            <a:ext cx="482600" cy="1003300"/>
          </a:xfrm>
          <a:prstGeom prst="rect">
            <a:avLst/>
          </a:prstGeom>
          <a:solidFill>
            <a:srgbClr val="CCFFFF"/>
          </a:solidFill>
          <a:ln w="9525">
            <a:solidFill>
              <a:schemeClr val="tx1"/>
            </a:solidFill>
            <a:miter lim="800000"/>
            <a:headEnd/>
            <a:tailEnd/>
          </a:ln>
        </p:spPr>
        <p:txBody>
          <a:bodyPr wrap="none" anchor="ctr">
            <a:spAutoFit/>
          </a:bodyPr>
          <a:lstStyle/>
          <a:p>
            <a:endParaRPr lang="en-US"/>
          </a:p>
        </p:txBody>
      </p:sp>
      <p:sp>
        <p:nvSpPr>
          <p:cNvPr id="17" name="Text Box 18"/>
          <p:cNvSpPr txBox="1">
            <a:spLocks noChangeArrowheads="1"/>
          </p:cNvSpPr>
          <p:nvPr/>
        </p:nvSpPr>
        <p:spPr bwMode="auto">
          <a:xfrm>
            <a:off x="5791200" y="29591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18" name="Text Box 19"/>
          <p:cNvSpPr txBox="1">
            <a:spLocks noChangeArrowheads="1"/>
          </p:cNvSpPr>
          <p:nvPr/>
        </p:nvSpPr>
        <p:spPr bwMode="auto">
          <a:xfrm>
            <a:off x="68199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19" name="Line 20"/>
          <p:cNvSpPr>
            <a:spLocks noChangeShapeType="1"/>
          </p:cNvSpPr>
          <p:nvPr/>
        </p:nvSpPr>
        <p:spPr bwMode="auto">
          <a:xfrm flipH="1">
            <a:off x="5765800" y="2286000"/>
            <a:ext cx="685800" cy="35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0" name="Line 21"/>
          <p:cNvSpPr>
            <a:spLocks noChangeShapeType="1"/>
          </p:cNvSpPr>
          <p:nvPr/>
        </p:nvSpPr>
        <p:spPr bwMode="auto">
          <a:xfrm flipH="1">
            <a:off x="6210300" y="2286000"/>
            <a:ext cx="381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1" name="Line 22"/>
          <p:cNvSpPr>
            <a:spLocks noChangeShapeType="1"/>
          </p:cNvSpPr>
          <p:nvPr/>
        </p:nvSpPr>
        <p:spPr bwMode="auto">
          <a:xfrm>
            <a:off x="6718300" y="2286000"/>
            <a:ext cx="38100" cy="35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 name="Line 23"/>
          <p:cNvSpPr>
            <a:spLocks noChangeShapeType="1"/>
          </p:cNvSpPr>
          <p:nvPr/>
        </p:nvSpPr>
        <p:spPr bwMode="auto">
          <a:xfrm>
            <a:off x="6896100" y="2273300"/>
            <a:ext cx="2921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 name="Text Box 25"/>
          <p:cNvSpPr txBox="1">
            <a:spLocks noChangeArrowheads="1"/>
          </p:cNvSpPr>
          <p:nvPr/>
        </p:nvSpPr>
        <p:spPr bwMode="auto">
          <a:xfrm>
            <a:off x="5486400" y="3657600"/>
            <a:ext cx="2312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dirty="0">
                <a:solidFill>
                  <a:schemeClr val="bg1">
                    <a:lumMod val="85000"/>
                  </a:schemeClr>
                </a:solidFill>
              </a:rPr>
              <a:t>Without Realignment:</a:t>
            </a:r>
          </a:p>
          <a:p>
            <a:pPr algn="ctr"/>
            <a:r>
              <a:rPr lang="en-US" sz="1200" dirty="0">
                <a:solidFill>
                  <a:schemeClr val="bg1">
                    <a:lumMod val="85000"/>
                  </a:schemeClr>
                </a:solidFill>
              </a:rPr>
              <a:t>Reduced Broadband Bandwidth</a:t>
            </a:r>
          </a:p>
        </p:txBody>
      </p:sp>
      <p:sp>
        <p:nvSpPr>
          <p:cNvPr id="24" name="Line 26"/>
          <p:cNvSpPr>
            <a:spLocks noChangeShapeType="1"/>
          </p:cNvSpPr>
          <p:nvPr/>
        </p:nvSpPr>
        <p:spPr bwMode="auto">
          <a:xfrm flipV="1">
            <a:off x="6019800" y="3721100"/>
            <a:ext cx="12700" cy="1651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spAutoFit/>
          </a:bodyPr>
          <a:lstStyle/>
          <a:p>
            <a:endParaRPr lang="en-US"/>
          </a:p>
        </p:txBody>
      </p:sp>
      <p:sp>
        <p:nvSpPr>
          <p:cNvPr id="25" name="Line 27"/>
          <p:cNvSpPr>
            <a:spLocks noChangeShapeType="1"/>
          </p:cNvSpPr>
          <p:nvPr/>
        </p:nvSpPr>
        <p:spPr bwMode="auto">
          <a:xfrm>
            <a:off x="5156200" y="58039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 name="Rectangle 28"/>
          <p:cNvSpPr>
            <a:spLocks noChangeArrowheads="1"/>
          </p:cNvSpPr>
          <p:nvPr/>
        </p:nvSpPr>
        <p:spPr bwMode="auto">
          <a:xfrm>
            <a:off x="53467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27" name="Text Box 29"/>
          <p:cNvSpPr txBox="1">
            <a:spLocks noChangeArrowheads="1"/>
          </p:cNvSpPr>
          <p:nvPr/>
        </p:nvSpPr>
        <p:spPr bwMode="auto">
          <a:xfrm>
            <a:off x="53594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28" name="Rectangle 30"/>
          <p:cNvSpPr>
            <a:spLocks noChangeArrowheads="1"/>
          </p:cNvSpPr>
          <p:nvPr/>
        </p:nvSpPr>
        <p:spPr bwMode="auto">
          <a:xfrm>
            <a:off x="58293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29" name="Text Box 31"/>
          <p:cNvSpPr txBox="1">
            <a:spLocks noChangeArrowheads="1"/>
          </p:cNvSpPr>
          <p:nvPr/>
        </p:nvSpPr>
        <p:spPr bwMode="auto">
          <a:xfrm>
            <a:off x="58801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30" name="Rectangle 34"/>
          <p:cNvSpPr>
            <a:spLocks noChangeArrowheads="1"/>
          </p:cNvSpPr>
          <p:nvPr/>
        </p:nvSpPr>
        <p:spPr bwMode="auto">
          <a:xfrm>
            <a:off x="67945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31" name="Rectangle 36"/>
          <p:cNvSpPr>
            <a:spLocks noChangeArrowheads="1"/>
          </p:cNvSpPr>
          <p:nvPr/>
        </p:nvSpPr>
        <p:spPr bwMode="auto">
          <a:xfrm>
            <a:off x="7277100" y="4787900"/>
            <a:ext cx="952500" cy="1003300"/>
          </a:xfrm>
          <a:prstGeom prst="rect">
            <a:avLst/>
          </a:prstGeom>
          <a:solidFill>
            <a:srgbClr val="CCFFFF"/>
          </a:solidFill>
          <a:ln w="9525">
            <a:solidFill>
              <a:schemeClr val="tx1"/>
            </a:solidFill>
            <a:miter lim="800000"/>
            <a:headEnd/>
            <a:tailEnd/>
          </a:ln>
        </p:spPr>
        <p:txBody>
          <a:bodyPr anchor="ctr">
            <a:spAutoFit/>
          </a:bodyPr>
          <a:lstStyle/>
          <a:p>
            <a:endParaRPr lang="en-US"/>
          </a:p>
        </p:txBody>
      </p:sp>
      <p:sp>
        <p:nvSpPr>
          <p:cNvPr id="32" name="Text Box 38"/>
          <p:cNvSpPr txBox="1">
            <a:spLocks noChangeArrowheads="1"/>
          </p:cNvSpPr>
          <p:nvPr/>
        </p:nvSpPr>
        <p:spPr bwMode="auto">
          <a:xfrm>
            <a:off x="7531100" y="50927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33" name="Line 43"/>
          <p:cNvSpPr>
            <a:spLocks noChangeShapeType="1"/>
          </p:cNvSpPr>
          <p:nvPr/>
        </p:nvSpPr>
        <p:spPr bwMode="auto">
          <a:xfrm>
            <a:off x="7086600" y="4572000"/>
            <a:ext cx="1905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4" name="Text Box 44"/>
          <p:cNvSpPr txBox="1">
            <a:spLocks noChangeArrowheads="1"/>
          </p:cNvSpPr>
          <p:nvPr/>
        </p:nvSpPr>
        <p:spPr bwMode="auto">
          <a:xfrm>
            <a:off x="5791200" y="4267200"/>
            <a:ext cx="137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solidFill>
                  <a:schemeClr val="bg1">
                    <a:lumMod val="85000"/>
                  </a:schemeClr>
                </a:solidFill>
              </a:rPr>
              <a:t>Adjacent Channel</a:t>
            </a:r>
          </a:p>
          <a:p>
            <a:pPr algn="ctr"/>
            <a:r>
              <a:rPr lang="en-US" sz="1200">
                <a:solidFill>
                  <a:schemeClr val="bg1">
                    <a:lumMod val="85000"/>
                  </a:schemeClr>
                </a:solidFill>
              </a:rPr>
              <a:t>Interference</a:t>
            </a:r>
          </a:p>
        </p:txBody>
      </p:sp>
      <p:sp>
        <p:nvSpPr>
          <p:cNvPr id="35" name="Text Box 45"/>
          <p:cNvSpPr txBox="1">
            <a:spLocks noChangeArrowheads="1"/>
          </p:cNvSpPr>
          <p:nvPr/>
        </p:nvSpPr>
        <p:spPr bwMode="auto">
          <a:xfrm>
            <a:off x="5181600" y="59436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solidFill>
                  <a:schemeClr val="bg1">
                    <a:lumMod val="85000"/>
                  </a:schemeClr>
                </a:solidFill>
              </a:rPr>
              <a:t>With Realignment:  Accommodates Increased Broadband Bandwidth</a:t>
            </a:r>
          </a:p>
        </p:txBody>
      </p:sp>
      <p:sp>
        <p:nvSpPr>
          <p:cNvPr id="36" name="Line 46"/>
          <p:cNvSpPr>
            <a:spLocks noChangeShapeType="1"/>
          </p:cNvSpPr>
          <p:nvPr/>
        </p:nvSpPr>
        <p:spPr bwMode="auto">
          <a:xfrm flipV="1">
            <a:off x="6108700" y="5854700"/>
            <a:ext cx="12700" cy="1651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spAutoFit/>
          </a:bodyPr>
          <a:lstStyle/>
          <a:p>
            <a:endParaRPr lang="en-US"/>
          </a:p>
        </p:txBody>
      </p:sp>
      <p:sp>
        <p:nvSpPr>
          <p:cNvPr id="37" name="Rectangle 47"/>
          <p:cNvSpPr>
            <a:spLocks noChangeArrowheads="1"/>
          </p:cNvSpPr>
          <p:nvPr/>
        </p:nvSpPr>
        <p:spPr bwMode="auto">
          <a:xfrm>
            <a:off x="63246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38" name="Text Box 48"/>
          <p:cNvSpPr txBox="1">
            <a:spLocks noChangeArrowheads="1"/>
          </p:cNvSpPr>
          <p:nvPr/>
        </p:nvSpPr>
        <p:spPr bwMode="auto">
          <a:xfrm>
            <a:off x="6362700" y="51181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39" name="Text Box 33"/>
          <p:cNvSpPr txBox="1">
            <a:spLocks noChangeArrowheads="1"/>
          </p:cNvSpPr>
          <p:nvPr/>
        </p:nvSpPr>
        <p:spPr bwMode="auto">
          <a:xfrm>
            <a:off x="68580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40" name="Text Box 24"/>
          <p:cNvSpPr txBox="1">
            <a:spLocks noChangeArrowheads="1"/>
          </p:cNvSpPr>
          <p:nvPr/>
        </p:nvSpPr>
        <p:spPr bwMode="auto">
          <a:xfrm>
            <a:off x="6019800" y="1828800"/>
            <a:ext cx="137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dirty="0"/>
              <a:t>Adjacent Channel</a:t>
            </a:r>
          </a:p>
          <a:p>
            <a:pPr algn="ctr"/>
            <a:r>
              <a:rPr lang="en-US" sz="1200" dirty="0"/>
              <a:t>Interference</a:t>
            </a:r>
          </a:p>
        </p:txBody>
      </p:sp>
    </p:spTree>
    <p:extLst>
      <p:ext uri="{BB962C8B-B14F-4D97-AF65-F5344CB8AC3E}">
        <p14:creationId xmlns:p14="http://schemas.microsoft.com/office/powerpoint/2010/main" val="26232756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cell alternatives</a:t>
            </a:r>
            <a:endParaRPr lang="en-US" dirty="0"/>
          </a:p>
        </p:txBody>
      </p:sp>
      <p:sp>
        <p:nvSpPr>
          <p:cNvPr id="3" name="Content Placeholder 2"/>
          <p:cNvSpPr>
            <a:spLocks noGrp="1"/>
          </p:cNvSpPr>
          <p:nvPr>
            <p:ph idx="1"/>
          </p:nvPr>
        </p:nvSpPr>
        <p:spPr>
          <a:xfrm>
            <a:off x="779463" y="1828800"/>
            <a:ext cx="4402137" cy="4208930"/>
          </a:xfrm>
        </p:spPr>
        <p:txBody>
          <a:bodyPr>
            <a:normAutofit fontScale="92500"/>
          </a:bodyPr>
          <a:lstStyle/>
          <a:p>
            <a:r>
              <a:rPr lang="en-US" dirty="0" err="1" smtClean="0"/>
              <a:t>Femto</a:t>
            </a:r>
            <a:r>
              <a:rPr lang="en-US" dirty="0" smtClean="0"/>
              <a:t> cells</a:t>
            </a:r>
          </a:p>
          <a:p>
            <a:pPr lvl="1"/>
            <a:r>
              <a:rPr lang="en-US" dirty="0" smtClean="0"/>
              <a:t>use existing spectrum</a:t>
            </a:r>
          </a:p>
          <a:p>
            <a:pPr lvl="1"/>
            <a:r>
              <a:rPr lang="en-US" dirty="0" smtClean="0"/>
              <a:t>need additional equipment</a:t>
            </a:r>
          </a:p>
          <a:p>
            <a:r>
              <a:rPr lang="en-US" dirty="0" smtClean="0"/>
              <a:t>WiFi off-load</a:t>
            </a:r>
          </a:p>
          <a:p>
            <a:pPr lvl="1"/>
            <a:r>
              <a:rPr lang="en-US" dirty="0" smtClean="0"/>
              <a:t>use existing residential equipment</a:t>
            </a:r>
          </a:p>
          <a:p>
            <a:pPr lvl="1"/>
            <a:r>
              <a:rPr lang="en-US" dirty="0">
                <a:solidFill>
                  <a:schemeClr val="accent4">
                    <a:lumMod val="60000"/>
                    <a:lumOff val="40000"/>
                  </a:schemeClr>
                </a:solidFill>
              </a:rPr>
              <a:t>5G</a:t>
            </a:r>
            <a:r>
              <a:rPr lang="en-US" dirty="0"/>
              <a:t> networks = heterogeneous networks</a:t>
            </a:r>
            <a:r>
              <a:rPr lang="en-US" dirty="0" smtClean="0"/>
              <a:t>?</a:t>
            </a:r>
          </a:p>
          <a:p>
            <a:r>
              <a:rPr lang="en-US" dirty="0" smtClean="0"/>
              <a:t>Distributed antenna systems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34</a:t>
            </a:fld>
            <a:endParaRPr lang="en-US"/>
          </a:p>
        </p:txBody>
      </p:sp>
      <p:grpSp>
        <p:nvGrpSpPr>
          <p:cNvPr id="10" name="Group 9"/>
          <p:cNvGrpSpPr/>
          <p:nvPr/>
        </p:nvGrpSpPr>
        <p:grpSpPr>
          <a:xfrm>
            <a:off x="5181600" y="1295400"/>
            <a:ext cx="3429000" cy="4886326"/>
            <a:chOff x="5181600" y="1671637"/>
            <a:chExt cx="3429000" cy="4886326"/>
          </a:xfrm>
        </p:grpSpPr>
        <p:sp>
          <p:nvSpPr>
            <p:cNvPr id="11" name="Rectangle 5"/>
            <p:cNvSpPr>
              <a:spLocks noChangeArrowheads="1"/>
            </p:cNvSpPr>
            <p:nvPr/>
          </p:nvSpPr>
          <p:spPr bwMode="auto">
            <a:xfrm>
              <a:off x="7265988" y="3162300"/>
              <a:ext cx="3190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 name="Rectangle 6"/>
            <p:cNvSpPr>
              <a:spLocks noChangeArrowheads="1"/>
            </p:cNvSpPr>
            <p:nvPr/>
          </p:nvSpPr>
          <p:spPr bwMode="auto">
            <a:xfrm>
              <a:off x="7440613" y="3378200"/>
              <a:ext cx="231775" cy="276225"/>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13" name="Picture 3" descr="House Diagram_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671637"/>
              <a:ext cx="27908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pocketpc_alpha"/>
            <p:cNvPicPr>
              <a:picLocks noChangeAspect="1" noChangeArrowheads="1"/>
            </p:cNvPicPr>
            <p:nvPr/>
          </p:nvPicPr>
          <p:blipFill>
            <a:blip r:embed="rId3"/>
            <a:srcRect/>
            <a:stretch>
              <a:fillRect/>
            </a:stretch>
          </p:blipFill>
          <p:spPr bwMode="auto">
            <a:xfrm>
              <a:off x="6092825" y="2801937"/>
              <a:ext cx="484188" cy="690563"/>
            </a:xfrm>
            <a:prstGeom prst="rect">
              <a:avLst/>
            </a:prstGeom>
            <a:noFill/>
            <a:ln w="9525">
              <a:noFill/>
              <a:miter lim="800000"/>
              <a:headEnd/>
              <a:tailEnd/>
            </a:ln>
            <a:effectLst>
              <a:outerShdw dist="35921" dir="2700000" algn="ctr" rotWithShape="0">
                <a:schemeClr val="bg2"/>
              </a:outerShdw>
            </a:effectLst>
          </p:spPr>
        </p:pic>
        <p:sp>
          <p:nvSpPr>
            <p:cNvPr id="15" name="Oval 7"/>
            <p:cNvSpPr>
              <a:spLocks noChangeArrowheads="1"/>
            </p:cNvSpPr>
            <p:nvPr/>
          </p:nvSpPr>
          <p:spPr bwMode="auto">
            <a:xfrm>
              <a:off x="7516813" y="3106737"/>
              <a:ext cx="247650" cy="217488"/>
            </a:xfrm>
            <a:prstGeom prst="ellipse">
              <a:avLst/>
            </a:pr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en-US"/>
            </a:p>
          </p:txBody>
        </p:sp>
        <p:sp>
          <p:nvSpPr>
            <p:cNvPr id="16" name="Line 8"/>
            <p:cNvSpPr>
              <a:spLocks noChangeShapeType="1"/>
            </p:cNvSpPr>
            <p:nvPr/>
          </p:nvSpPr>
          <p:spPr bwMode="auto">
            <a:xfrm>
              <a:off x="7613650" y="3089275"/>
              <a:ext cx="0" cy="160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7" name="Line 9"/>
            <p:cNvSpPr>
              <a:spLocks noChangeShapeType="1"/>
            </p:cNvSpPr>
            <p:nvPr/>
          </p:nvSpPr>
          <p:spPr bwMode="auto">
            <a:xfrm>
              <a:off x="6510338" y="2917825"/>
              <a:ext cx="9874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8" name="Line 10"/>
            <p:cNvSpPr>
              <a:spLocks noChangeShapeType="1"/>
            </p:cNvSpPr>
            <p:nvPr/>
          </p:nvSpPr>
          <p:spPr bwMode="auto">
            <a:xfrm flipH="1">
              <a:off x="6510338" y="3048000"/>
              <a:ext cx="9445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9" name="Line 11"/>
            <p:cNvSpPr>
              <a:spLocks noChangeShapeType="1"/>
            </p:cNvSpPr>
            <p:nvPr/>
          </p:nvSpPr>
          <p:spPr bwMode="auto">
            <a:xfrm>
              <a:off x="7658100" y="3582988"/>
              <a:ext cx="2905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20" name="Text Box 13"/>
            <p:cNvSpPr txBox="1">
              <a:spLocks noChangeArrowheads="1"/>
            </p:cNvSpPr>
            <p:nvPr/>
          </p:nvSpPr>
          <p:spPr bwMode="auto">
            <a:xfrm>
              <a:off x="6248400" y="3810000"/>
              <a:ext cx="137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dirty="0" err="1">
                  <a:latin typeface="Arial" charset="0"/>
                </a:rPr>
                <a:t>Femto</a:t>
              </a:r>
              <a:r>
                <a:rPr lang="en-US" i="1" dirty="0">
                  <a:latin typeface="Arial" charset="0"/>
                </a:rPr>
                <a:t>-cells</a:t>
              </a:r>
            </a:p>
          </p:txBody>
        </p:sp>
        <p:sp>
          <p:nvSpPr>
            <p:cNvPr id="21" name="Text Box 15"/>
            <p:cNvSpPr txBox="1">
              <a:spLocks noChangeArrowheads="1"/>
            </p:cNvSpPr>
            <p:nvPr/>
          </p:nvSpPr>
          <p:spPr bwMode="auto">
            <a:xfrm>
              <a:off x="6519863" y="2646363"/>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a:latin typeface="Arial" charset="0"/>
                </a:rPr>
                <a:t>Cellular</a:t>
              </a:r>
            </a:p>
          </p:txBody>
        </p:sp>
        <p:pic>
          <p:nvPicPr>
            <p:cNvPr id="22" name="Picture 17" descr="MCj0434847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648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0"/>
            <p:cNvSpPr txBox="1">
              <a:spLocks noChangeArrowheads="1"/>
            </p:cNvSpPr>
            <p:nvPr/>
          </p:nvSpPr>
          <p:spPr bwMode="auto">
            <a:xfrm>
              <a:off x="5410200" y="5791200"/>
              <a:ext cx="3151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a:latin typeface="Arial" charset="0"/>
                </a:rPr>
                <a:t>Distributed Antenna Systems</a:t>
              </a:r>
            </a:p>
          </p:txBody>
        </p:sp>
        <p:sp>
          <p:nvSpPr>
            <p:cNvPr id="24" name="Text Box 21"/>
            <p:cNvSpPr txBox="1">
              <a:spLocks noChangeArrowheads="1"/>
            </p:cNvSpPr>
            <p:nvPr/>
          </p:nvSpPr>
          <p:spPr bwMode="auto">
            <a:xfrm>
              <a:off x="5181600" y="6096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i="1" dirty="0">
                  <a:solidFill>
                    <a:srgbClr val="F8FDD8"/>
                  </a:solidFill>
                  <a:latin typeface="Arial" charset="0"/>
                </a:rPr>
                <a:t>Signals are distributed throughout the </a:t>
              </a:r>
            </a:p>
            <a:p>
              <a:pPr algn="ctr"/>
              <a:r>
                <a:rPr lang="en-US" sz="1200" i="1" dirty="0">
                  <a:solidFill>
                    <a:srgbClr val="F8FDD8"/>
                  </a:solidFill>
                  <a:latin typeface="Arial" charset="0"/>
                </a:rPr>
                <a:t>Building via amplifiers/antennas</a:t>
              </a:r>
            </a:p>
          </p:txBody>
        </p:sp>
      </p:grpSp>
    </p:spTree>
    <p:extLst>
      <p:ext uri="{BB962C8B-B14F-4D97-AF65-F5344CB8AC3E}">
        <p14:creationId xmlns:p14="http://schemas.microsoft.com/office/powerpoint/2010/main" val="41594476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16002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2</a:t>
            </a:r>
          </a:p>
        </p:txBody>
      </p:sp>
      <p:sp>
        <p:nvSpPr>
          <p:cNvPr id="27652" name="Rectangle 4"/>
          <p:cNvSpPr>
            <a:spLocks noChangeArrowheads="1"/>
          </p:cNvSpPr>
          <p:nvPr/>
        </p:nvSpPr>
        <p:spPr bwMode="auto">
          <a:xfrm>
            <a:off x="28956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4</a:t>
            </a:r>
          </a:p>
        </p:txBody>
      </p:sp>
      <p:sp>
        <p:nvSpPr>
          <p:cNvPr id="27653" name="Rectangle 5"/>
          <p:cNvSpPr>
            <a:spLocks noChangeArrowheads="1"/>
          </p:cNvSpPr>
          <p:nvPr/>
        </p:nvSpPr>
        <p:spPr bwMode="auto">
          <a:xfrm>
            <a:off x="41910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5</a:t>
            </a:r>
          </a:p>
        </p:txBody>
      </p:sp>
      <p:sp>
        <p:nvSpPr>
          <p:cNvPr id="27654" name="Rectangle 6"/>
          <p:cNvSpPr>
            <a:spLocks noChangeArrowheads="1"/>
          </p:cNvSpPr>
          <p:nvPr/>
        </p:nvSpPr>
        <p:spPr bwMode="auto">
          <a:xfrm>
            <a:off x="54864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7</a:t>
            </a:r>
          </a:p>
        </p:txBody>
      </p:sp>
      <p:sp>
        <p:nvSpPr>
          <p:cNvPr id="27655" name="Rectangle 7"/>
          <p:cNvSpPr>
            <a:spLocks noChangeArrowheads="1"/>
          </p:cNvSpPr>
          <p:nvPr/>
        </p:nvSpPr>
        <p:spPr bwMode="auto">
          <a:xfrm>
            <a:off x="68580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9</a:t>
            </a:r>
          </a:p>
        </p:txBody>
      </p:sp>
      <p:sp>
        <p:nvSpPr>
          <p:cNvPr id="27656" name="Rectangle 8"/>
          <p:cNvSpPr>
            <a:spLocks noChangeArrowheads="1"/>
          </p:cNvSpPr>
          <p:nvPr/>
        </p:nvSpPr>
        <p:spPr bwMode="auto">
          <a:xfrm>
            <a:off x="22860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3</a:t>
            </a:r>
          </a:p>
        </p:txBody>
      </p:sp>
      <p:sp>
        <p:nvSpPr>
          <p:cNvPr id="27657" name="Rectangle 9"/>
          <p:cNvSpPr>
            <a:spLocks noChangeArrowheads="1"/>
          </p:cNvSpPr>
          <p:nvPr/>
        </p:nvSpPr>
        <p:spPr bwMode="auto">
          <a:xfrm>
            <a:off x="48768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6</a:t>
            </a:r>
          </a:p>
        </p:txBody>
      </p:sp>
      <p:sp>
        <p:nvSpPr>
          <p:cNvPr id="27658" name="Rectangle 10"/>
          <p:cNvSpPr>
            <a:spLocks noChangeArrowheads="1"/>
          </p:cNvSpPr>
          <p:nvPr/>
        </p:nvSpPr>
        <p:spPr bwMode="auto">
          <a:xfrm>
            <a:off x="61722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8</a:t>
            </a:r>
          </a:p>
        </p:txBody>
      </p:sp>
      <p:sp>
        <p:nvSpPr>
          <p:cNvPr id="27659" name="Rectangle 11"/>
          <p:cNvSpPr>
            <a:spLocks noChangeArrowheads="1"/>
          </p:cNvSpPr>
          <p:nvPr/>
        </p:nvSpPr>
        <p:spPr bwMode="auto">
          <a:xfrm>
            <a:off x="75438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10</a:t>
            </a:r>
          </a:p>
        </p:txBody>
      </p:sp>
      <p:sp>
        <p:nvSpPr>
          <p:cNvPr id="27660" name="Line 12"/>
          <p:cNvSpPr>
            <a:spLocks noChangeShapeType="1"/>
          </p:cNvSpPr>
          <p:nvPr/>
        </p:nvSpPr>
        <p:spPr bwMode="auto">
          <a:xfrm>
            <a:off x="1143000" y="4467225"/>
            <a:ext cx="678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1" name="Line 13"/>
          <p:cNvSpPr>
            <a:spLocks noChangeShapeType="1"/>
          </p:cNvSpPr>
          <p:nvPr/>
        </p:nvSpPr>
        <p:spPr bwMode="auto">
          <a:xfrm>
            <a:off x="1371600" y="5991225"/>
            <a:ext cx="7086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7662" name="Picture 14" descr="41720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324225"/>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50px-Independence_Hall_belltow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000625"/>
            <a:ext cx="55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p:cNvSpPr>
            <a:spLocks noChangeArrowheads="1"/>
          </p:cNvSpPr>
          <p:nvPr/>
        </p:nvSpPr>
        <p:spPr bwMode="auto">
          <a:xfrm>
            <a:off x="3505200" y="3476625"/>
            <a:ext cx="685800" cy="990600"/>
          </a:xfrm>
          <a:prstGeom prst="rect">
            <a:avLst/>
          </a:prstGeom>
          <a:solidFill>
            <a:srgbClr val="C0C0C0"/>
          </a:solidFill>
          <a:ln w="9525">
            <a:solidFill>
              <a:schemeClr val="tx1"/>
            </a:solidFill>
            <a:miter lim="800000"/>
            <a:headEnd/>
            <a:tailEnd/>
          </a:ln>
        </p:spPr>
        <p:txBody>
          <a:bodyPr wrap="none" anchor="ctr"/>
          <a:lstStyle/>
          <a:p>
            <a:pPr algn="ctr"/>
            <a:r>
              <a:rPr lang="en-US" sz="900"/>
              <a:t>Non-</a:t>
            </a:r>
          </a:p>
          <a:p>
            <a:pPr algn="ctr"/>
            <a:r>
              <a:rPr lang="en-US" sz="900"/>
              <a:t>Broadcast</a:t>
            </a:r>
          </a:p>
          <a:p>
            <a:pPr algn="ctr"/>
            <a:r>
              <a:rPr lang="en-US" sz="900"/>
              <a:t>spectrum</a:t>
            </a:r>
          </a:p>
        </p:txBody>
      </p:sp>
      <p:sp>
        <p:nvSpPr>
          <p:cNvPr id="27665" name="Rectangle 17"/>
          <p:cNvSpPr>
            <a:spLocks noChangeArrowheads="1"/>
          </p:cNvSpPr>
          <p:nvPr/>
        </p:nvSpPr>
        <p:spPr bwMode="auto">
          <a:xfrm>
            <a:off x="3505200" y="5000625"/>
            <a:ext cx="609600" cy="990600"/>
          </a:xfrm>
          <a:prstGeom prst="rect">
            <a:avLst/>
          </a:prstGeom>
          <a:solidFill>
            <a:srgbClr val="C0C0C0"/>
          </a:solidFill>
          <a:ln w="9525">
            <a:solidFill>
              <a:schemeClr val="tx1"/>
            </a:solidFill>
            <a:miter lim="800000"/>
            <a:headEnd/>
            <a:tailEnd/>
          </a:ln>
        </p:spPr>
        <p:txBody>
          <a:bodyPr wrap="none" anchor="ctr"/>
          <a:lstStyle/>
          <a:p>
            <a:pPr algn="ctr"/>
            <a:r>
              <a:rPr lang="en-US" sz="900"/>
              <a:t>Non-</a:t>
            </a:r>
          </a:p>
          <a:p>
            <a:pPr algn="ctr"/>
            <a:r>
              <a:rPr lang="en-US" sz="900"/>
              <a:t>Broadcast</a:t>
            </a:r>
          </a:p>
          <a:p>
            <a:pPr algn="ctr"/>
            <a:r>
              <a:rPr lang="en-US" sz="900"/>
              <a:t>spectrum</a:t>
            </a:r>
          </a:p>
        </p:txBody>
      </p:sp>
      <p:sp>
        <p:nvSpPr>
          <p:cNvPr id="27666" name="Text Box 18"/>
          <p:cNvSpPr txBox="1">
            <a:spLocks noChangeArrowheads="1"/>
          </p:cNvSpPr>
          <p:nvPr/>
        </p:nvSpPr>
        <p:spPr bwMode="auto">
          <a:xfrm>
            <a:off x="384175" y="4340225"/>
            <a:ext cx="9699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000"/>
              <a:t>New York City</a:t>
            </a:r>
          </a:p>
          <a:p>
            <a:pPr algn="ctr"/>
            <a:r>
              <a:rPr lang="en-US" sz="1000"/>
              <a:t>Full Power</a:t>
            </a:r>
          </a:p>
          <a:p>
            <a:pPr algn="ctr"/>
            <a:r>
              <a:rPr lang="en-US" sz="1000"/>
              <a:t>TV Stations</a:t>
            </a:r>
          </a:p>
        </p:txBody>
      </p:sp>
      <p:sp>
        <p:nvSpPr>
          <p:cNvPr id="27667" name="Text Box 19"/>
          <p:cNvSpPr txBox="1">
            <a:spLocks noChangeArrowheads="1"/>
          </p:cNvSpPr>
          <p:nvPr/>
        </p:nvSpPr>
        <p:spPr bwMode="auto">
          <a:xfrm>
            <a:off x="449263" y="5864225"/>
            <a:ext cx="8509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000"/>
              <a:t>Philadelphia</a:t>
            </a:r>
          </a:p>
          <a:p>
            <a:pPr algn="ctr"/>
            <a:r>
              <a:rPr lang="en-US" sz="1000"/>
              <a:t>Full Power</a:t>
            </a:r>
          </a:p>
          <a:p>
            <a:pPr algn="ctr"/>
            <a:r>
              <a:rPr lang="en-US" sz="1000"/>
              <a:t>TV Stations</a:t>
            </a:r>
          </a:p>
        </p:txBody>
      </p:sp>
      <p:sp>
        <p:nvSpPr>
          <p:cNvPr id="27668" name="Line 20"/>
          <p:cNvSpPr>
            <a:spLocks noChangeShapeType="1"/>
          </p:cNvSpPr>
          <p:nvPr/>
        </p:nvSpPr>
        <p:spPr bwMode="auto">
          <a:xfrm flipH="1">
            <a:off x="5410200" y="4391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9" name="Line 21"/>
          <p:cNvSpPr>
            <a:spLocks noChangeShapeType="1"/>
          </p:cNvSpPr>
          <p:nvPr/>
        </p:nvSpPr>
        <p:spPr bwMode="auto">
          <a:xfrm flipH="1">
            <a:off x="5486400" y="4391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0" name="Line 22"/>
          <p:cNvSpPr>
            <a:spLocks noChangeShapeType="1"/>
          </p:cNvSpPr>
          <p:nvPr/>
        </p:nvSpPr>
        <p:spPr bwMode="auto">
          <a:xfrm flipH="1">
            <a:off x="5410200" y="5915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1" name="Line 23"/>
          <p:cNvSpPr>
            <a:spLocks noChangeShapeType="1"/>
          </p:cNvSpPr>
          <p:nvPr/>
        </p:nvSpPr>
        <p:spPr bwMode="auto">
          <a:xfrm flipH="1">
            <a:off x="5486400" y="5915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2" name="Text Box 24"/>
          <p:cNvSpPr txBox="1">
            <a:spLocks noChangeArrowheads="1"/>
          </p:cNvSpPr>
          <p:nvPr/>
        </p:nvSpPr>
        <p:spPr bwMode="auto">
          <a:xfrm>
            <a:off x="2133600" y="4086225"/>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Low </a:t>
            </a:r>
          </a:p>
          <a:p>
            <a:pPr algn="ctr"/>
            <a:r>
              <a:rPr lang="en-US" sz="900"/>
              <a:t>Power TV</a:t>
            </a:r>
          </a:p>
        </p:txBody>
      </p:sp>
      <p:sp>
        <p:nvSpPr>
          <p:cNvPr id="27673" name="Text Box 25"/>
          <p:cNvSpPr txBox="1">
            <a:spLocks noChangeArrowheads="1"/>
          </p:cNvSpPr>
          <p:nvPr/>
        </p:nvSpPr>
        <p:spPr bwMode="auto">
          <a:xfrm>
            <a:off x="41910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4" name="Text Box 26"/>
          <p:cNvSpPr txBox="1">
            <a:spLocks noChangeArrowheads="1"/>
          </p:cNvSpPr>
          <p:nvPr/>
        </p:nvSpPr>
        <p:spPr bwMode="auto">
          <a:xfrm>
            <a:off x="4876800" y="37814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5" name="Text Box 27"/>
          <p:cNvSpPr txBox="1">
            <a:spLocks noChangeArrowheads="1"/>
          </p:cNvSpPr>
          <p:nvPr/>
        </p:nvSpPr>
        <p:spPr bwMode="auto">
          <a:xfrm>
            <a:off x="54864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6" name="Text Box 28"/>
          <p:cNvSpPr txBox="1">
            <a:spLocks noChangeArrowheads="1"/>
          </p:cNvSpPr>
          <p:nvPr/>
        </p:nvSpPr>
        <p:spPr bwMode="auto">
          <a:xfrm>
            <a:off x="16002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7" name="Text Box 29"/>
          <p:cNvSpPr txBox="1">
            <a:spLocks noChangeArrowheads="1"/>
          </p:cNvSpPr>
          <p:nvPr/>
        </p:nvSpPr>
        <p:spPr bwMode="auto">
          <a:xfrm>
            <a:off x="8001000" y="4314825"/>
            <a:ext cx="436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200"/>
              <a:t>Etc.</a:t>
            </a:r>
          </a:p>
        </p:txBody>
      </p:sp>
      <p:sp>
        <p:nvSpPr>
          <p:cNvPr id="27678" name="Text Box 30"/>
          <p:cNvSpPr txBox="1">
            <a:spLocks noChangeArrowheads="1"/>
          </p:cNvSpPr>
          <p:nvPr/>
        </p:nvSpPr>
        <p:spPr bwMode="auto">
          <a:xfrm>
            <a:off x="8001000" y="6067425"/>
            <a:ext cx="436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200"/>
              <a:t>Etc.</a:t>
            </a:r>
          </a:p>
        </p:txBody>
      </p:sp>
      <p:sp>
        <p:nvSpPr>
          <p:cNvPr id="27679" name="Text Box 31"/>
          <p:cNvSpPr txBox="1">
            <a:spLocks noChangeArrowheads="1"/>
          </p:cNvSpPr>
          <p:nvPr/>
        </p:nvSpPr>
        <p:spPr bwMode="auto">
          <a:xfrm>
            <a:off x="990600" y="1828800"/>
            <a:ext cx="79359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90513" algn="l"/>
              </a:tabLst>
              <a:defRPr>
                <a:solidFill>
                  <a:schemeClr val="tx1"/>
                </a:solidFill>
                <a:latin typeface="Tahoma" charset="0"/>
                <a:ea typeface="ＭＳ Ｐゴシック" charset="0"/>
              </a:defRPr>
            </a:lvl1pPr>
            <a:lvl2pPr marL="742950" indent="-285750">
              <a:tabLst>
                <a:tab pos="290513" algn="l"/>
              </a:tabLst>
              <a:defRPr>
                <a:solidFill>
                  <a:schemeClr val="tx1"/>
                </a:solidFill>
                <a:latin typeface="Tahoma" charset="0"/>
                <a:ea typeface="ＭＳ Ｐゴシック" charset="0"/>
              </a:defRPr>
            </a:lvl2pPr>
            <a:lvl3pPr marL="1143000" indent="-228600">
              <a:tabLst>
                <a:tab pos="290513" algn="l"/>
              </a:tabLst>
              <a:defRPr>
                <a:solidFill>
                  <a:schemeClr val="tx1"/>
                </a:solidFill>
                <a:latin typeface="Tahoma" charset="0"/>
                <a:ea typeface="ＭＳ Ｐゴシック" charset="0"/>
              </a:defRPr>
            </a:lvl3pPr>
            <a:lvl4pPr marL="1600200" indent="-228600">
              <a:tabLst>
                <a:tab pos="290513" algn="l"/>
              </a:tabLst>
              <a:defRPr>
                <a:solidFill>
                  <a:schemeClr val="tx1"/>
                </a:solidFill>
                <a:latin typeface="Tahoma" charset="0"/>
                <a:ea typeface="ＭＳ Ｐゴシック" charset="0"/>
              </a:defRPr>
            </a:lvl4pPr>
            <a:lvl5pPr marL="2057400" indent="-228600">
              <a:tabLst>
                <a:tab pos="290513" algn="l"/>
              </a:tabLst>
              <a:defRPr>
                <a:solidFill>
                  <a:schemeClr val="tx1"/>
                </a:solidFill>
                <a:latin typeface="Tahoma" charset="0"/>
                <a:ea typeface="ＭＳ Ｐゴシック" charset="0"/>
              </a:defRPr>
            </a:lvl5pPr>
            <a:lvl6pPr marL="25146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6pPr>
            <a:lvl7pPr marL="29718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7pPr>
            <a:lvl8pPr marL="34290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8pPr>
            <a:lvl9pPr marL="38862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9pPr>
          </a:lstStyle>
          <a:p>
            <a:pPr>
              <a:spcAft>
                <a:spcPct val="30000"/>
              </a:spcAft>
              <a:buSzPct val="110000"/>
              <a:buFontTx/>
              <a:buChar char="•"/>
            </a:pPr>
            <a:r>
              <a:rPr lang="en-US" sz="1600" b="1"/>
              <a:t>  	</a:t>
            </a:r>
            <a:r>
              <a:rPr lang="en-US" sz="2000"/>
              <a:t>TV channels are </a:t>
            </a:r>
            <a:r>
              <a:rPr lang="ja-JP" altLang="en-US" sz="2000"/>
              <a:t>“</a:t>
            </a:r>
            <a:r>
              <a:rPr lang="en-US" sz="2000"/>
              <a:t>allotted</a:t>
            </a:r>
            <a:r>
              <a:rPr lang="ja-JP" altLang="en-US" sz="2000"/>
              <a:t>”</a:t>
            </a:r>
            <a:r>
              <a:rPr lang="en-US" sz="2000"/>
              <a:t> to cities to serve the local area</a:t>
            </a:r>
          </a:p>
          <a:p>
            <a:pPr>
              <a:spcAft>
                <a:spcPct val="30000"/>
              </a:spcAft>
              <a:buSzPct val="110000"/>
              <a:buFontTx/>
              <a:buChar char="•"/>
            </a:pPr>
            <a:r>
              <a:rPr lang="en-US" sz="2000"/>
              <a:t>  Other licensed and unlicensed services are also in TV bands</a:t>
            </a:r>
          </a:p>
          <a:p>
            <a:pPr>
              <a:spcAft>
                <a:spcPct val="30000"/>
              </a:spcAft>
              <a:buSzPct val="110000"/>
              <a:buFontTx/>
              <a:buChar char="•"/>
            </a:pPr>
            <a:r>
              <a:rPr lang="en-US" sz="2000"/>
              <a:t> 	</a:t>
            </a:r>
            <a:r>
              <a:rPr lang="ja-JP" altLang="en-US" sz="2000"/>
              <a:t>“</a:t>
            </a:r>
            <a:r>
              <a:rPr lang="en-US" sz="2000"/>
              <a:t>White Spaces</a:t>
            </a:r>
            <a:r>
              <a:rPr lang="ja-JP" altLang="en-US" sz="2000"/>
              <a:t>”</a:t>
            </a:r>
            <a:r>
              <a:rPr lang="en-US" sz="2000"/>
              <a:t> are the channels that are </a:t>
            </a:r>
            <a:r>
              <a:rPr lang="ja-JP" altLang="en-US" sz="2000"/>
              <a:t>“</a:t>
            </a:r>
            <a:r>
              <a:rPr lang="en-US" sz="2000"/>
              <a:t>unused</a:t>
            </a:r>
            <a:r>
              <a:rPr lang="ja-JP" altLang="en-US" sz="2000"/>
              <a:t>”</a:t>
            </a:r>
            <a:r>
              <a:rPr lang="en-US" sz="2000"/>
              <a:t> at any </a:t>
            </a:r>
            <a:br>
              <a:rPr lang="en-US" sz="2000"/>
            </a:br>
            <a:r>
              <a:rPr lang="en-US" sz="2000"/>
              <a:t>	given location by licensed devices</a:t>
            </a:r>
          </a:p>
        </p:txBody>
      </p:sp>
      <p:pic>
        <p:nvPicPr>
          <p:cNvPr id="27680" name="Picture 32" descr="PGX PG58 Vocal Sys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47662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Picture 33" descr="VHFTVXmt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552825"/>
            <a:ext cx="306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2" name="Text Box 34"/>
          <p:cNvSpPr txBox="1">
            <a:spLocks noChangeArrowheads="1"/>
          </p:cNvSpPr>
          <p:nvPr/>
        </p:nvSpPr>
        <p:spPr bwMode="auto">
          <a:xfrm>
            <a:off x="2895600" y="5610225"/>
            <a:ext cx="66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Low </a:t>
            </a:r>
          </a:p>
          <a:p>
            <a:pPr algn="ctr"/>
            <a:r>
              <a:rPr lang="en-US" sz="900"/>
              <a:t>Power TV</a:t>
            </a:r>
          </a:p>
        </p:txBody>
      </p:sp>
      <p:pic>
        <p:nvPicPr>
          <p:cNvPr id="27683" name="Picture 35" descr="VHFTVXmt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5000625"/>
            <a:ext cx="306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4" name="Picture 36" descr="PGX PG58 Vocal Sys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92442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5" name="Text Box 37"/>
          <p:cNvSpPr txBox="1">
            <a:spLocks noChangeArrowheads="1"/>
          </p:cNvSpPr>
          <p:nvPr/>
        </p:nvSpPr>
        <p:spPr bwMode="auto">
          <a:xfrm>
            <a:off x="3200400" y="4543425"/>
            <a:ext cx="2430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400" i="1"/>
              <a:t>Only for illustrative purposes</a:t>
            </a:r>
          </a:p>
        </p:txBody>
      </p:sp>
      <p:sp>
        <p:nvSpPr>
          <p:cNvPr id="27686" name="Text Box 38"/>
          <p:cNvSpPr txBox="1">
            <a:spLocks noChangeArrowheads="1"/>
          </p:cNvSpPr>
          <p:nvPr/>
        </p:nvSpPr>
        <p:spPr bwMode="auto">
          <a:xfrm>
            <a:off x="6070600" y="4086225"/>
            <a:ext cx="8159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Wireless</a:t>
            </a:r>
          </a:p>
          <a:p>
            <a:pPr algn="ctr"/>
            <a:r>
              <a:rPr lang="en-US" sz="900"/>
              <a:t>Microphones</a:t>
            </a:r>
          </a:p>
        </p:txBody>
      </p:sp>
      <p:sp>
        <p:nvSpPr>
          <p:cNvPr id="27687" name="Text Box 39"/>
          <p:cNvSpPr txBox="1">
            <a:spLocks noChangeArrowheads="1"/>
          </p:cNvSpPr>
          <p:nvPr/>
        </p:nvSpPr>
        <p:spPr bwMode="auto">
          <a:xfrm>
            <a:off x="6781800" y="5610225"/>
            <a:ext cx="8159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Wireless</a:t>
            </a:r>
          </a:p>
          <a:p>
            <a:pPr algn="ctr"/>
            <a:r>
              <a:rPr lang="en-US" sz="900"/>
              <a:t>Microphones</a:t>
            </a:r>
          </a:p>
        </p:txBody>
      </p:sp>
      <p:sp>
        <p:nvSpPr>
          <p:cNvPr id="2" name="Title 1"/>
          <p:cNvSpPr>
            <a:spLocks noGrp="1"/>
          </p:cNvSpPr>
          <p:nvPr>
            <p:ph type="title"/>
          </p:nvPr>
        </p:nvSpPr>
        <p:spPr/>
        <p:txBody>
          <a:bodyPr/>
          <a:lstStyle/>
          <a:p>
            <a:r>
              <a:rPr lang="en-US" dirty="0" smtClean="0"/>
              <a:t>TV white spaces</a:t>
            </a:r>
            <a:endParaRPr lang="en-US" dirty="0"/>
          </a:p>
        </p:txBody>
      </p:sp>
    </p:spTree>
    <p:extLst>
      <p:ext uri="{BB962C8B-B14F-4D97-AF65-F5344CB8AC3E}">
        <p14:creationId xmlns:p14="http://schemas.microsoft.com/office/powerpoint/2010/main" val="262770435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Outlook</a:t>
            </a:r>
            <a:endParaRPr lang="en-US" dirty="0"/>
          </a:p>
        </p:txBody>
      </p:sp>
      <p:sp>
        <p:nvSpPr>
          <p:cNvPr id="3" name="Content Placeholder 2"/>
          <p:cNvSpPr>
            <a:spLocks noGrp="1"/>
          </p:cNvSpPr>
          <p:nvPr>
            <p:ph idx="1"/>
          </p:nvPr>
        </p:nvSpPr>
        <p:spPr>
          <a:xfrm>
            <a:off x="762001" y="1828800"/>
            <a:ext cx="5181600" cy="4208930"/>
          </a:xfrm>
        </p:spPr>
        <p:txBody>
          <a:bodyPr/>
          <a:lstStyle/>
          <a:p>
            <a:r>
              <a:rPr lang="en-US" dirty="0" smtClean="0"/>
              <a:t>No single solution:</a:t>
            </a:r>
          </a:p>
          <a:p>
            <a:pPr lvl="1"/>
            <a:r>
              <a:rPr lang="en-US" dirty="0" smtClean="0"/>
              <a:t>reduce spectrum usage</a:t>
            </a:r>
          </a:p>
          <a:p>
            <a:pPr lvl="2"/>
            <a:r>
              <a:rPr lang="en-US" dirty="0" smtClean="0"/>
              <a:t>caching &amp; better modulation</a:t>
            </a:r>
          </a:p>
          <a:p>
            <a:pPr lvl="1"/>
            <a:r>
              <a:rPr lang="en-US" dirty="0" smtClean="0"/>
              <a:t>re-use spectrum</a:t>
            </a:r>
          </a:p>
          <a:p>
            <a:pPr lvl="1"/>
            <a:r>
              <a:rPr lang="en-US" dirty="0" smtClean="0"/>
              <a:t>re-cycle old spectrum</a:t>
            </a:r>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36</a:t>
            </a:fld>
            <a:endParaRPr lang="en-US"/>
          </a:p>
        </p:txBody>
      </p:sp>
      <p:pic>
        <p:nvPicPr>
          <p:cNvPr id="5" name="Picture 4"/>
          <p:cNvPicPr>
            <a:picLocks noChangeAspect="1"/>
          </p:cNvPicPr>
          <p:nvPr/>
        </p:nvPicPr>
        <p:blipFill>
          <a:blip r:embed="rId2"/>
          <a:stretch>
            <a:fillRect/>
          </a:stretch>
        </p:blipFill>
        <p:spPr>
          <a:xfrm>
            <a:off x="5675159" y="1676400"/>
            <a:ext cx="3485774" cy="2870200"/>
          </a:xfrm>
          <a:prstGeom prst="rect">
            <a:avLst/>
          </a:prstGeom>
        </p:spPr>
      </p:pic>
    </p:spTree>
    <p:extLst>
      <p:ext uri="{BB962C8B-B14F-4D97-AF65-F5344CB8AC3E}">
        <p14:creationId xmlns:p14="http://schemas.microsoft.com/office/powerpoint/2010/main" val="27616381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The phone system is going IP</a:t>
            </a:r>
            <a:endParaRPr lang="en-US" dirty="0"/>
          </a:p>
        </p:txBody>
      </p:sp>
      <p:sp>
        <p:nvSpPr>
          <p:cNvPr id="6" name="Slide Number Placeholder 5"/>
          <p:cNvSpPr>
            <a:spLocks noGrp="1"/>
          </p:cNvSpPr>
          <p:nvPr>
            <p:ph type="sldNum" sz="quarter" idx="11"/>
          </p:nvPr>
        </p:nvSpPr>
        <p:spPr/>
        <p:txBody>
          <a:bodyPr/>
          <a:lstStyle/>
          <a:p>
            <a:fld id="{76988DB3-7906-FE49-941C-A177E89EF2E4}" type="slidenum">
              <a:rPr lang="en-US" smtClean="0"/>
              <a:t>37</a:t>
            </a:fld>
            <a:endParaRPr lang="en-US"/>
          </a:p>
        </p:txBody>
      </p:sp>
    </p:spTree>
    <p:extLst>
      <p:ext uri="{BB962C8B-B14F-4D97-AF65-F5344CB8AC3E}">
        <p14:creationId xmlns:p14="http://schemas.microsoft.com/office/powerpoint/2010/main" val="2325877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three transitions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74336375"/>
              </p:ext>
            </p:extLst>
          </p:nvPr>
        </p:nvGraphicFramePr>
        <p:xfrm>
          <a:off x="619028" y="2549558"/>
          <a:ext cx="8067771" cy="2944072"/>
        </p:xfrm>
        <a:graphic>
          <a:graphicData uri="http://schemas.openxmlformats.org/drawingml/2006/table">
            <a:tbl>
              <a:tblPr firstRow="1" bandRow="1">
                <a:tableStyleId>{5C22544A-7EE6-4342-B048-85BDC9FD1C3A}</a:tableStyleId>
              </a:tblPr>
              <a:tblGrid>
                <a:gridCol w="1280747"/>
                <a:gridCol w="362878"/>
                <a:gridCol w="1312766"/>
                <a:gridCol w="2668223"/>
                <a:gridCol w="2443157"/>
              </a:tblGrid>
              <a:tr h="475192">
                <a:tc>
                  <a:txBody>
                    <a:bodyPr/>
                    <a:lstStyle/>
                    <a:p>
                      <a:r>
                        <a:rPr lang="en-US" dirty="0" smtClean="0"/>
                        <a:t>From</a:t>
                      </a:r>
                      <a:endParaRPr lang="en-US" dirty="0"/>
                    </a:p>
                  </a:txBody>
                  <a:tcPr/>
                </a:tc>
                <a:tc>
                  <a:txBody>
                    <a:bodyPr/>
                    <a:lstStyle/>
                    <a:p>
                      <a:endParaRPr lang="en-US" dirty="0"/>
                    </a:p>
                  </a:txBody>
                  <a:tcPr/>
                </a:tc>
                <a:tc>
                  <a:txBody>
                    <a:bodyPr/>
                    <a:lstStyle/>
                    <a:p>
                      <a:r>
                        <a:rPr lang="en-US" dirty="0" smtClean="0"/>
                        <a:t>to</a:t>
                      </a:r>
                      <a:endParaRPr lang="en-US" dirty="0"/>
                    </a:p>
                  </a:txBody>
                  <a:tcPr/>
                </a:tc>
                <a:tc>
                  <a:txBody>
                    <a:bodyPr/>
                    <a:lstStyle/>
                    <a:p>
                      <a:r>
                        <a:rPr lang="en-US" dirty="0" smtClean="0">
                          <a:solidFill>
                            <a:schemeClr val="bg1"/>
                          </a:solidFill>
                        </a:rPr>
                        <a:t>motivation</a:t>
                      </a:r>
                      <a:endParaRPr lang="en-US" dirty="0">
                        <a:solidFill>
                          <a:schemeClr val="bg1"/>
                        </a:solidFill>
                      </a:endParaRPr>
                    </a:p>
                  </a:txBody>
                  <a:tcPr/>
                </a:tc>
                <a:tc>
                  <a:txBody>
                    <a:bodyPr/>
                    <a:lstStyle/>
                    <a:p>
                      <a:r>
                        <a:rPr lang="en-US" dirty="0" smtClean="0">
                          <a:solidFill>
                            <a:srgbClr val="FFFFFF"/>
                          </a:solidFill>
                        </a:rPr>
                        <a:t>issues</a:t>
                      </a:r>
                      <a:endParaRPr lang="en-US" dirty="0">
                        <a:solidFill>
                          <a:srgbClr val="FFFFFF"/>
                        </a:solidFill>
                      </a:endParaRPr>
                    </a:p>
                  </a:txBody>
                  <a:tcPr/>
                </a:tc>
              </a:tr>
              <a:tr h="820194">
                <a:tc>
                  <a:txBody>
                    <a:bodyPr/>
                    <a:lstStyle/>
                    <a:p>
                      <a:r>
                        <a:rPr lang="en-US" sz="2400" dirty="0" smtClean="0"/>
                        <a:t>Copper</a:t>
                      </a:r>
                      <a:endParaRPr lang="en-US" sz="2400" dirty="0"/>
                    </a:p>
                  </a:txBody>
                  <a:tcPr/>
                </a:tc>
                <a:tc>
                  <a:txBody>
                    <a:bodyPr/>
                    <a:lstStyle/>
                    <a:p>
                      <a:r>
                        <a:rPr lang="en-US" sz="2400" dirty="0" smtClean="0">
                          <a:sym typeface="Wingdings"/>
                        </a:rPr>
                        <a:t></a:t>
                      </a:r>
                      <a:endParaRPr lang="en-US" sz="2400" dirty="0"/>
                    </a:p>
                  </a:txBody>
                  <a:tcPr/>
                </a:tc>
                <a:tc>
                  <a:txBody>
                    <a:bodyPr/>
                    <a:lstStyle/>
                    <a:p>
                      <a:r>
                        <a:rPr lang="en-US" sz="2400" dirty="0" smtClean="0"/>
                        <a:t>fiber</a:t>
                      </a:r>
                      <a:endParaRPr lang="en-US" sz="2400" dirty="0"/>
                    </a:p>
                  </a:txBody>
                  <a:tcPr/>
                </a:tc>
                <a:tc>
                  <a:txBody>
                    <a:bodyPr/>
                    <a:lstStyle/>
                    <a:p>
                      <a:r>
                        <a:rPr lang="en-US" sz="2400" dirty="0" smtClean="0"/>
                        <a:t>capacity</a:t>
                      </a:r>
                    </a:p>
                    <a:p>
                      <a:r>
                        <a:rPr lang="en-US" sz="2400" baseline="0" dirty="0" smtClean="0"/>
                        <a:t>maintenance </a:t>
                      </a:r>
                      <a:r>
                        <a:rPr lang="en-US" sz="2400" baseline="0" dirty="0" smtClean="0">
                          <a:solidFill>
                            <a:srgbClr val="FF0000"/>
                          </a:solidFill>
                        </a:rPr>
                        <a:t>cost</a:t>
                      </a:r>
                      <a:endParaRPr lang="en-US" sz="2400" dirty="0">
                        <a:solidFill>
                          <a:srgbClr val="FF0000"/>
                        </a:solidFill>
                      </a:endParaRPr>
                    </a:p>
                  </a:txBody>
                  <a:tcPr/>
                </a:tc>
                <a:tc>
                  <a:txBody>
                    <a:bodyPr/>
                    <a:lstStyle/>
                    <a:p>
                      <a:r>
                        <a:rPr lang="en-US" sz="2400" dirty="0" smtClean="0">
                          <a:solidFill>
                            <a:schemeClr val="tx1"/>
                          </a:solidFill>
                        </a:rPr>
                        <a:t>competition</a:t>
                      </a:r>
                      <a:r>
                        <a:rPr lang="en-US" sz="2400" baseline="0" dirty="0" smtClean="0">
                          <a:solidFill>
                            <a:schemeClr val="tx1"/>
                          </a:solidFill>
                        </a:rPr>
                        <a:t> (“UNE”)</a:t>
                      </a:r>
                      <a:endParaRPr lang="en-US" sz="2400" dirty="0">
                        <a:solidFill>
                          <a:schemeClr val="tx1"/>
                        </a:solidFill>
                      </a:endParaRPr>
                    </a:p>
                  </a:txBody>
                  <a:tcPr/>
                </a:tc>
              </a:tr>
              <a:tr h="820194">
                <a:tc>
                  <a:txBody>
                    <a:bodyPr/>
                    <a:lstStyle/>
                    <a:p>
                      <a:r>
                        <a:rPr lang="en-US" sz="2400" dirty="0" smtClean="0"/>
                        <a:t>Wired</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endParaRPr lang="en-US" sz="2400" dirty="0" smtClean="0"/>
                    </a:p>
                  </a:txBody>
                  <a:tcPr/>
                </a:tc>
                <a:tc>
                  <a:txBody>
                    <a:bodyPr/>
                    <a:lstStyle/>
                    <a:p>
                      <a:r>
                        <a:rPr lang="en-US" sz="2400" dirty="0" smtClean="0"/>
                        <a:t>wireless</a:t>
                      </a:r>
                      <a:endParaRPr lang="en-US" sz="2400" dirty="0"/>
                    </a:p>
                  </a:txBody>
                  <a:tcPr/>
                </a:tc>
                <a:tc>
                  <a:txBody>
                    <a:bodyPr/>
                    <a:lstStyle/>
                    <a:p>
                      <a:r>
                        <a:rPr lang="en-US" sz="2400" dirty="0" smtClean="0"/>
                        <a:t>mobility</a:t>
                      </a:r>
                    </a:p>
                    <a:p>
                      <a:r>
                        <a:rPr lang="en-US" sz="2400" dirty="0" smtClean="0">
                          <a:solidFill>
                            <a:srgbClr val="FF0000"/>
                          </a:solidFill>
                        </a:rPr>
                        <a:t>cost</a:t>
                      </a:r>
                      <a:r>
                        <a:rPr lang="en-US" sz="2400" baseline="0" dirty="0" smtClean="0"/>
                        <a:t> in rural areas</a:t>
                      </a:r>
                      <a:endParaRPr lang="en-US" sz="2400" dirty="0"/>
                    </a:p>
                  </a:txBody>
                  <a:tcPr/>
                </a:tc>
                <a:tc>
                  <a:txBody>
                    <a:bodyPr/>
                    <a:lstStyle/>
                    <a:p>
                      <a:r>
                        <a:rPr lang="en-US" sz="2400" dirty="0" smtClean="0"/>
                        <a:t>capacity</a:t>
                      </a:r>
                    </a:p>
                    <a:p>
                      <a:r>
                        <a:rPr lang="en-US" sz="2400" dirty="0" smtClean="0"/>
                        <a:t>quality</a:t>
                      </a:r>
                      <a:endParaRPr lang="en-US" sz="2400" dirty="0"/>
                    </a:p>
                  </a:txBody>
                  <a:tcPr/>
                </a:tc>
              </a:tr>
              <a:tr h="820194">
                <a:tc>
                  <a:txBody>
                    <a:bodyPr/>
                    <a:lstStyle/>
                    <a:p>
                      <a:r>
                        <a:rPr lang="en-US" sz="2400" dirty="0" smtClean="0"/>
                        <a:t>Circuits</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endParaRPr lang="en-US" sz="2400" dirty="0" smtClean="0"/>
                    </a:p>
                  </a:txBody>
                  <a:tcPr/>
                </a:tc>
                <a:tc>
                  <a:txBody>
                    <a:bodyPr/>
                    <a:lstStyle/>
                    <a:p>
                      <a:r>
                        <a:rPr lang="en-US" sz="2400" dirty="0" smtClean="0"/>
                        <a:t>packets</a:t>
                      </a:r>
                      <a:r>
                        <a:rPr lang="en-US" sz="2400" baseline="0" dirty="0" smtClean="0"/>
                        <a:t> (IP)</a:t>
                      </a:r>
                      <a:endParaRPr lang="en-US" sz="2400" dirty="0"/>
                    </a:p>
                  </a:txBody>
                  <a:tcPr/>
                </a:tc>
                <a:tc>
                  <a:txBody>
                    <a:bodyPr/>
                    <a:lstStyle/>
                    <a:p>
                      <a:r>
                        <a:rPr lang="en-US" sz="2400" dirty="0" smtClean="0"/>
                        <a:t>flexibility</a:t>
                      </a:r>
                    </a:p>
                    <a:p>
                      <a:r>
                        <a:rPr lang="en-US" sz="2400" dirty="0" smtClean="0">
                          <a:solidFill>
                            <a:srgbClr val="FF0000"/>
                          </a:solidFill>
                        </a:rPr>
                        <a:t>cost</a:t>
                      </a:r>
                      <a:r>
                        <a:rPr lang="en-US" sz="2400" baseline="0" dirty="0" smtClean="0"/>
                        <a:t> per bit</a:t>
                      </a:r>
                      <a:endParaRPr lang="en-US" sz="2400" dirty="0" smtClean="0"/>
                    </a:p>
                  </a:txBody>
                  <a:tcPr/>
                </a:tc>
                <a:tc>
                  <a:txBody>
                    <a:bodyPr/>
                    <a:lstStyle/>
                    <a:p>
                      <a:r>
                        <a:rPr lang="en-US" sz="2400" dirty="0" smtClean="0"/>
                        <a:t>line</a:t>
                      </a:r>
                      <a:r>
                        <a:rPr lang="en-US" sz="2400" baseline="0" dirty="0" smtClean="0"/>
                        <a:t> power</a:t>
                      </a:r>
                      <a:endParaRPr lang="en-US" sz="2400" dirty="0" smtClean="0"/>
                    </a:p>
                  </a:txBody>
                  <a:tcPr/>
                </a:tc>
              </a:tr>
            </a:tbl>
          </a:graphicData>
        </a:graphic>
      </p:graphicFrame>
      <p:sp>
        <p:nvSpPr>
          <p:cNvPr id="9" name="Slide Number Placeholder 8"/>
          <p:cNvSpPr>
            <a:spLocks noGrp="1"/>
          </p:cNvSpPr>
          <p:nvPr>
            <p:ph type="sldNum" sz="quarter" idx="12"/>
          </p:nvPr>
        </p:nvSpPr>
        <p:spPr/>
        <p:txBody>
          <a:bodyPr>
            <a:normAutofit fontScale="85000" lnSpcReduction="20000"/>
          </a:bodyPr>
          <a:lstStyle/>
          <a:p>
            <a:fld id="{75C3118D-CD60-C448-AB88-7EFEB60ADC5A}" type="slidenum">
              <a:rPr lang="en-US" smtClean="0"/>
              <a:t>38</a:t>
            </a:fld>
            <a:endParaRPr lang="en-US"/>
          </a:p>
        </p:txBody>
      </p:sp>
    </p:spTree>
    <p:extLst>
      <p:ext uri="{BB962C8B-B14F-4D97-AF65-F5344CB8AC3E}">
        <p14:creationId xmlns:p14="http://schemas.microsoft.com/office/powerpoint/2010/main" val="13743441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Copper loops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39</a:t>
            </a:fld>
            <a:endParaRPr lang="en-US"/>
          </a:p>
        </p:txBody>
      </p:sp>
      <p:pic>
        <p:nvPicPr>
          <p:cNvPr id="5" name="Picture 4"/>
          <p:cNvPicPr>
            <a:picLocks noChangeAspect="1"/>
          </p:cNvPicPr>
          <p:nvPr/>
        </p:nvPicPr>
        <p:blipFill>
          <a:blip r:embed="rId2"/>
          <a:stretch>
            <a:fillRect/>
          </a:stretch>
        </p:blipFill>
        <p:spPr>
          <a:xfrm>
            <a:off x="2128818" y="1873865"/>
            <a:ext cx="2857500" cy="2870200"/>
          </a:xfrm>
          <a:prstGeom prst="rect">
            <a:avLst/>
          </a:prstGeom>
        </p:spPr>
      </p:pic>
      <p:sp>
        <p:nvSpPr>
          <p:cNvPr id="6" name="TextBox 5"/>
          <p:cNvSpPr txBox="1"/>
          <p:nvPr/>
        </p:nvSpPr>
        <p:spPr>
          <a:xfrm>
            <a:off x="2556666" y="4781172"/>
            <a:ext cx="1828558" cy="369332"/>
          </a:xfrm>
          <a:prstGeom prst="rect">
            <a:avLst/>
          </a:prstGeom>
          <a:noFill/>
        </p:spPr>
        <p:txBody>
          <a:bodyPr wrap="none" rtlCol="0">
            <a:spAutoFit/>
          </a:bodyPr>
          <a:lstStyle/>
          <a:p>
            <a:r>
              <a:rPr lang="en-US" dirty="0" smtClean="0"/>
              <a:t>DSL loop lengths</a:t>
            </a:r>
            <a:endParaRPr lang="en-US" dirty="0"/>
          </a:p>
        </p:txBody>
      </p:sp>
      <p:sp>
        <p:nvSpPr>
          <p:cNvPr id="7" name="Right Brace 6"/>
          <p:cNvSpPr/>
          <p:nvPr/>
        </p:nvSpPr>
        <p:spPr>
          <a:xfrm>
            <a:off x="5150177" y="2539902"/>
            <a:ext cx="74711" cy="171816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367468" y="3208984"/>
            <a:ext cx="1685978" cy="369332"/>
          </a:xfrm>
          <a:prstGeom prst="rect">
            <a:avLst/>
          </a:prstGeom>
          <a:noFill/>
        </p:spPr>
        <p:txBody>
          <a:bodyPr wrap="none" rtlCol="0">
            <a:spAutoFit/>
          </a:bodyPr>
          <a:lstStyle/>
          <a:p>
            <a:r>
              <a:rPr lang="en-US" dirty="0" smtClean="0"/>
              <a:t>high-speed DSL</a:t>
            </a:r>
            <a:endParaRPr lang="en-US" dirty="0"/>
          </a:p>
        </p:txBody>
      </p:sp>
      <p:sp>
        <p:nvSpPr>
          <p:cNvPr id="9" name="TextBox 8"/>
          <p:cNvSpPr txBox="1"/>
          <p:nvPr/>
        </p:nvSpPr>
        <p:spPr>
          <a:xfrm>
            <a:off x="554991" y="5666754"/>
            <a:ext cx="7894784" cy="369332"/>
          </a:xfrm>
          <a:prstGeom prst="rect">
            <a:avLst/>
          </a:prstGeom>
          <a:noFill/>
        </p:spPr>
        <p:txBody>
          <a:bodyPr wrap="none" rtlCol="0">
            <a:spAutoFit/>
          </a:bodyPr>
          <a:lstStyle/>
          <a:p>
            <a:r>
              <a:rPr lang="en-US" dirty="0" smtClean="0"/>
              <a:t>Copper loops </a:t>
            </a:r>
            <a:r>
              <a:rPr lang="en-US" dirty="0" smtClean="0">
                <a:sym typeface="Wingdings"/>
              </a:rPr>
              <a:t> large-scale data competition (“unbundled network elements”)</a:t>
            </a:r>
            <a:endParaRPr lang="en-US" dirty="0"/>
          </a:p>
        </p:txBody>
      </p:sp>
    </p:spTree>
    <p:extLst>
      <p:ext uri="{BB962C8B-B14F-4D97-AF65-F5344CB8AC3E}">
        <p14:creationId xmlns:p14="http://schemas.microsoft.com/office/powerpoint/2010/main" val="33399357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infrastructure</a:t>
            </a:r>
            <a:endParaRPr lang="en-US" dirty="0"/>
          </a:p>
        </p:txBody>
      </p:sp>
      <p:sp>
        <p:nvSpPr>
          <p:cNvPr id="3" name="Content Placeholder 2"/>
          <p:cNvSpPr>
            <a:spLocks noGrp="1"/>
          </p:cNvSpPr>
          <p:nvPr>
            <p:ph idx="1"/>
          </p:nvPr>
        </p:nvSpPr>
        <p:spPr>
          <a:xfrm>
            <a:off x="533400" y="1392254"/>
            <a:ext cx="8229600" cy="2874946"/>
          </a:xfrm>
        </p:spPr>
        <p:txBody>
          <a:bodyPr>
            <a:normAutofit fontScale="85000" lnSpcReduction="20000"/>
          </a:bodyPr>
          <a:lstStyle/>
          <a:p>
            <a:r>
              <a:rPr lang="en-US" dirty="0" smtClean="0"/>
              <a:t>Technical structures that support a society </a:t>
            </a:r>
            <a:r>
              <a:rPr lang="en-US" dirty="0" err="1" smtClean="0">
                <a:sym typeface="Wingdings"/>
              </a:rPr>
              <a:t></a:t>
            </a:r>
            <a:r>
              <a:rPr lang="en-US" dirty="0" smtClean="0">
                <a:sym typeface="Wingdings"/>
              </a:rPr>
              <a:t> “civil infrastructure”</a:t>
            </a:r>
          </a:p>
          <a:p>
            <a:pPr lvl="1"/>
            <a:r>
              <a:rPr lang="en-US" dirty="0" smtClean="0">
                <a:sym typeface="Wingdings"/>
              </a:rPr>
              <a:t>Large</a:t>
            </a:r>
          </a:p>
          <a:p>
            <a:pPr lvl="1"/>
            <a:r>
              <a:rPr lang="en-US" dirty="0" smtClean="0">
                <a:sym typeface="Wingdings"/>
              </a:rPr>
              <a:t>Constructed over generations</a:t>
            </a:r>
          </a:p>
          <a:p>
            <a:pPr lvl="1"/>
            <a:r>
              <a:rPr lang="en-US" dirty="0" smtClean="0">
                <a:sym typeface="Wingdings"/>
              </a:rPr>
              <a:t>Not often replaced as a whole system</a:t>
            </a:r>
          </a:p>
          <a:p>
            <a:pPr lvl="1"/>
            <a:r>
              <a:rPr lang="en-US" dirty="0" smtClean="0">
                <a:sym typeface="Wingdings"/>
              </a:rPr>
              <a:t>Continual refurbishment of components</a:t>
            </a:r>
          </a:p>
          <a:p>
            <a:pPr lvl="1"/>
            <a:r>
              <a:rPr lang="en-US" dirty="0" smtClean="0">
                <a:sym typeface="Wingdings"/>
              </a:rPr>
              <a:t>Interdependent components </a:t>
            </a:r>
            <a:r>
              <a:rPr lang="en-US" b="1" dirty="0" smtClean="0">
                <a:sym typeface="Wingdings"/>
              </a:rPr>
              <a:t>with well-defined interfaces</a:t>
            </a:r>
          </a:p>
          <a:p>
            <a:pPr lvl="1"/>
            <a:r>
              <a:rPr lang="en-US" dirty="0" smtClean="0">
                <a:sym typeface="Wingdings"/>
              </a:rPr>
              <a:t>High initial cost</a:t>
            </a:r>
          </a:p>
          <a:p>
            <a:endParaRPr lang="en-US" dirty="0"/>
          </a:p>
        </p:txBody>
      </p:sp>
      <p:pic>
        <p:nvPicPr>
          <p:cNvPr id="4" name="Picture 3"/>
          <p:cNvPicPr>
            <a:picLocks noChangeAspect="1"/>
          </p:cNvPicPr>
          <p:nvPr/>
        </p:nvPicPr>
        <p:blipFill>
          <a:blip r:embed="rId2"/>
          <a:stretch>
            <a:fillRect/>
          </a:stretch>
        </p:blipFill>
        <p:spPr>
          <a:xfrm>
            <a:off x="6248400" y="5867400"/>
            <a:ext cx="1320800" cy="990600"/>
          </a:xfrm>
          <a:prstGeom prst="rect">
            <a:avLst/>
          </a:prstGeom>
        </p:spPr>
      </p:pic>
      <p:pic>
        <p:nvPicPr>
          <p:cNvPr id="5" name="Picture 4"/>
          <p:cNvPicPr>
            <a:picLocks noChangeAspect="1"/>
          </p:cNvPicPr>
          <p:nvPr/>
        </p:nvPicPr>
        <p:blipFill>
          <a:blip r:embed="rId3"/>
          <a:stretch>
            <a:fillRect/>
          </a:stretch>
        </p:blipFill>
        <p:spPr>
          <a:xfrm>
            <a:off x="838200" y="4724400"/>
            <a:ext cx="1270000" cy="1270000"/>
          </a:xfrm>
          <a:prstGeom prst="rect">
            <a:avLst/>
          </a:prstGeom>
        </p:spPr>
      </p:pic>
      <p:pic>
        <p:nvPicPr>
          <p:cNvPr id="6" name="Picture 5"/>
          <p:cNvPicPr>
            <a:picLocks noChangeAspect="1"/>
          </p:cNvPicPr>
          <p:nvPr/>
        </p:nvPicPr>
        <p:blipFill>
          <a:blip r:embed="rId4"/>
          <a:stretch>
            <a:fillRect/>
          </a:stretch>
        </p:blipFill>
        <p:spPr>
          <a:xfrm>
            <a:off x="2438400" y="4724400"/>
            <a:ext cx="1447800" cy="915703"/>
          </a:xfrm>
          <a:prstGeom prst="rect">
            <a:avLst/>
          </a:prstGeom>
        </p:spPr>
      </p:pic>
      <p:pic>
        <p:nvPicPr>
          <p:cNvPr id="7" name="Picture 6"/>
          <p:cNvPicPr>
            <a:picLocks noChangeAspect="1"/>
          </p:cNvPicPr>
          <p:nvPr/>
        </p:nvPicPr>
        <p:blipFill>
          <a:blip r:embed="rId5"/>
          <a:stretch>
            <a:fillRect/>
          </a:stretch>
        </p:blipFill>
        <p:spPr>
          <a:xfrm>
            <a:off x="4495800" y="4724401"/>
            <a:ext cx="1524000" cy="1136650"/>
          </a:xfrm>
          <a:prstGeom prst="rect">
            <a:avLst/>
          </a:prstGeom>
        </p:spPr>
      </p:pic>
      <p:pic>
        <p:nvPicPr>
          <p:cNvPr id="8" name="Picture 7"/>
          <p:cNvPicPr>
            <a:picLocks noChangeAspect="1"/>
          </p:cNvPicPr>
          <p:nvPr/>
        </p:nvPicPr>
        <p:blipFill>
          <a:blip r:embed="rId6"/>
          <a:stretch>
            <a:fillRect/>
          </a:stretch>
        </p:blipFill>
        <p:spPr>
          <a:xfrm>
            <a:off x="6248400" y="4724400"/>
            <a:ext cx="1295400" cy="1029843"/>
          </a:xfrm>
          <a:prstGeom prst="rect">
            <a:avLst/>
          </a:prstGeom>
        </p:spPr>
      </p:pic>
      <p:pic>
        <p:nvPicPr>
          <p:cNvPr id="9" name="Picture 8"/>
          <p:cNvPicPr>
            <a:picLocks noChangeAspect="1"/>
          </p:cNvPicPr>
          <p:nvPr/>
        </p:nvPicPr>
        <p:blipFill>
          <a:blip r:embed="rId7"/>
          <a:stretch>
            <a:fillRect/>
          </a:stretch>
        </p:blipFill>
        <p:spPr>
          <a:xfrm>
            <a:off x="2438400" y="5638800"/>
            <a:ext cx="1451452" cy="1079500"/>
          </a:xfrm>
          <a:prstGeom prst="rect">
            <a:avLst/>
          </a:prstGeom>
        </p:spPr>
      </p:pic>
      <p:pic>
        <p:nvPicPr>
          <p:cNvPr id="10" name="Picture 9"/>
          <p:cNvPicPr>
            <a:picLocks noChangeAspect="1"/>
          </p:cNvPicPr>
          <p:nvPr/>
        </p:nvPicPr>
        <p:blipFill>
          <a:blip r:embed="rId8"/>
          <a:stretch>
            <a:fillRect/>
          </a:stretch>
        </p:blipFill>
        <p:spPr>
          <a:xfrm>
            <a:off x="838200" y="5999274"/>
            <a:ext cx="1447800" cy="858726"/>
          </a:xfrm>
          <a:prstGeom prst="rect">
            <a:avLst/>
          </a:prstGeom>
        </p:spPr>
      </p:pic>
      <p:sp>
        <p:nvSpPr>
          <p:cNvPr id="11" name="TextBox 10"/>
          <p:cNvSpPr txBox="1"/>
          <p:nvPr/>
        </p:nvSpPr>
        <p:spPr>
          <a:xfrm>
            <a:off x="838200" y="4343400"/>
            <a:ext cx="825867" cy="400110"/>
          </a:xfrm>
          <a:prstGeom prst="rect">
            <a:avLst/>
          </a:prstGeom>
          <a:noFill/>
        </p:spPr>
        <p:txBody>
          <a:bodyPr wrap="none" rtlCol="0">
            <a:spAutoFit/>
          </a:bodyPr>
          <a:lstStyle/>
          <a:p>
            <a:r>
              <a:rPr lang="en-US" sz="2000" dirty="0" smtClean="0">
                <a:solidFill>
                  <a:srgbClr val="FF0000"/>
                </a:solidFill>
              </a:rPr>
              <a:t>water</a:t>
            </a:r>
            <a:endParaRPr lang="en-US" sz="2000" dirty="0">
              <a:solidFill>
                <a:srgbClr val="FF0000"/>
              </a:solidFill>
            </a:endParaRPr>
          </a:p>
        </p:txBody>
      </p:sp>
      <p:sp>
        <p:nvSpPr>
          <p:cNvPr id="12" name="TextBox 11"/>
          <p:cNvSpPr txBox="1"/>
          <p:nvPr/>
        </p:nvSpPr>
        <p:spPr>
          <a:xfrm>
            <a:off x="2438400" y="4343400"/>
            <a:ext cx="968885" cy="400110"/>
          </a:xfrm>
          <a:prstGeom prst="rect">
            <a:avLst/>
          </a:prstGeom>
          <a:noFill/>
        </p:spPr>
        <p:txBody>
          <a:bodyPr wrap="none" rtlCol="0">
            <a:spAutoFit/>
          </a:bodyPr>
          <a:lstStyle/>
          <a:p>
            <a:r>
              <a:rPr lang="en-US" sz="2000" dirty="0" smtClean="0">
                <a:solidFill>
                  <a:srgbClr val="FF0000"/>
                </a:solidFill>
              </a:rPr>
              <a:t>energy</a:t>
            </a:r>
            <a:endParaRPr lang="en-US" sz="2000" dirty="0">
              <a:solidFill>
                <a:srgbClr val="FF0000"/>
              </a:solidFill>
            </a:endParaRPr>
          </a:p>
        </p:txBody>
      </p:sp>
      <p:sp>
        <p:nvSpPr>
          <p:cNvPr id="13" name="TextBox 12"/>
          <p:cNvSpPr txBox="1"/>
          <p:nvPr/>
        </p:nvSpPr>
        <p:spPr>
          <a:xfrm>
            <a:off x="4495800" y="4343400"/>
            <a:ext cx="1752979" cy="400110"/>
          </a:xfrm>
          <a:prstGeom prst="rect">
            <a:avLst/>
          </a:prstGeom>
          <a:noFill/>
        </p:spPr>
        <p:txBody>
          <a:bodyPr wrap="none" rtlCol="0">
            <a:spAutoFit/>
          </a:bodyPr>
          <a:lstStyle/>
          <a:p>
            <a:r>
              <a:rPr lang="en-US" sz="2000" dirty="0" smtClean="0">
                <a:solidFill>
                  <a:srgbClr val="FF0000"/>
                </a:solidFill>
              </a:rPr>
              <a:t>transportation</a:t>
            </a:r>
            <a:endParaRPr lang="en-US" sz="2000" dirty="0">
              <a:solidFill>
                <a:srgbClr val="FF0000"/>
              </a:solidFill>
            </a:endParaRPr>
          </a:p>
        </p:txBody>
      </p:sp>
      <p:sp>
        <p:nvSpPr>
          <p:cNvPr id="14" name="Slide Number Placeholder 13"/>
          <p:cNvSpPr>
            <a:spLocks noGrp="1"/>
          </p:cNvSpPr>
          <p:nvPr>
            <p:ph type="sldNum" sz="quarter" idx="12"/>
          </p:nvPr>
        </p:nvSpPr>
        <p:spPr/>
        <p:txBody>
          <a:bodyPr>
            <a:normAutofit fontScale="85000" lnSpcReduction="20000"/>
          </a:bodyPr>
          <a:lstStyle/>
          <a:p>
            <a:fld id="{76988DB3-7906-FE49-941C-A177E89EF2E4}" type="slidenum">
              <a:rPr lang="en-US" smtClean="0"/>
              <a:t>4</a:t>
            </a:fld>
            <a:endParaRPr lang="en-US"/>
          </a:p>
        </p:txBody>
      </p:sp>
    </p:spTree>
    <p:extLst>
      <p:ext uri="{BB962C8B-B14F-4D97-AF65-F5344CB8AC3E}">
        <p14:creationId xmlns:p14="http://schemas.microsoft.com/office/powerpoint/2010/main" val="575259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40</a:t>
            </a:fld>
            <a:endParaRPr lang="en-US"/>
          </a:p>
        </p:txBody>
      </p:sp>
      <p:sp>
        <p:nvSpPr>
          <p:cNvPr id="4" name="Title 3"/>
          <p:cNvSpPr>
            <a:spLocks noGrp="1"/>
          </p:cNvSpPr>
          <p:nvPr>
            <p:ph type="title"/>
          </p:nvPr>
        </p:nvSpPr>
        <p:spPr/>
        <p:txBody>
          <a:bodyPr>
            <a:noAutofit/>
          </a:bodyPr>
          <a:lstStyle/>
          <a:p>
            <a:r>
              <a:rPr lang="en-US" sz="3200" dirty="0" smtClean="0"/>
              <a:t>Lines are disappearing, but maintenance costs are constant</a:t>
            </a:r>
            <a:endParaRPr lang="en-US" sz="3200" dirty="0"/>
          </a:p>
        </p:txBody>
      </p:sp>
      <p:pic>
        <p:nvPicPr>
          <p:cNvPr id="5" name="Picture 4"/>
          <p:cNvPicPr>
            <a:picLocks noChangeAspect="1"/>
          </p:cNvPicPr>
          <p:nvPr/>
        </p:nvPicPr>
        <p:blipFill>
          <a:blip r:embed="rId2"/>
          <a:stretch>
            <a:fillRect/>
          </a:stretch>
        </p:blipFill>
        <p:spPr>
          <a:xfrm>
            <a:off x="1473614" y="1336929"/>
            <a:ext cx="5791200" cy="3467100"/>
          </a:xfrm>
          <a:prstGeom prst="rect">
            <a:avLst/>
          </a:prstGeom>
        </p:spPr>
      </p:pic>
      <p:sp>
        <p:nvSpPr>
          <p:cNvPr id="6" name="TextBox 5"/>
          <p:cNvSpPr txBox="1"/>
          <p:nvPr/>
        </p:nvSpPr>
        <p:spPr>
          <a:xfrm>
            <a:off x="0" y="6615288"/>
            <a:ext cx="1762021" cy="253916"/>
          </a:xfrm>
          <a:prstGeom prst="rect">
            <a:avLst/>
          </a:prstGeom>
          <a:noFill/>
        </p:spPr>
        <p:txBody>
          <a:bodyPr wrap="none" rtlCol="0">
            <a:spAutoFit/>
          </a:bodyPr>
          <a:lstStyle/>
          <a:p>
            <a:r>
              <a:rPr lang="en-US" sz="1050" dirty="0" smtClean="0"/>
              <a:t>NRRI Report 12-12, Oct. 2012 </a:t>
            </a:r>
            <a:endParaRPr lang="en-US" sz="1050" dirty="0"/>
          </a:p>
        </p:txBody>
      </p:sp>
      <p:sp>
        <p:nvSpPr>
          <p:cNvPr id="7" name="TextBox 6"/>
          <p:cNvSpPr txBox="1"/>
          <p:nvPr/>
        </p:nvSpPr>
        <p:spPr>
          <a:xfrm>
            <a:off x="1974485" y="5118651"/>
            <a:ext cx="667633"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$2.72</a:t>
            </a:r>
            <a:endParaRPr lang="en-US" dirty="0"/>
          </a:p>
        </p:txBody>
      </p:sp>
      <p:sp>
        <p:nvSpPr>
          <p:cNvPr id="8" name="TextBox 7"/>
          <p:cNvSpPr txBox="1"/>
          <p:nvPr/>
        </p:nvSpPr>
        <p:spPr>
          <a:xfrm>
            <a:off x="117402" y="4887709"/>
            <a:ext cx="1778965" cy="92333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per-line monthly </a:t>
            </a:r>
          </a:p>
          <a:p>
            <a:r>
              <a:rPr lang="en-US" dirty="0" smtClean="0"/>
              <a:t>maintenance</a:t>
            </a:r>
          </a:p>
          <a:p>
            <a:r>
              <a:rPr lang="en-US" dirty="0" smtClean="0"/>
              <a:t>cost</a:t>
            </a:r>
            <a:endParaRPr lang="en-US" dirty="0"/>
          </a:p>
        </p:txBody>
      </p:sp>
      <p:sp>
        <p:nvSpPr>
          <p:cNvPr id="9" name="TextBox 8"/>
          <p:cNvSpPr txBox="1"/>
          <p:nvPr/>
        </p:nvSpPr>
        <p:spPr>
          <a:xfrm>
            <a:off x="6182584" y="5118651"/>
            <a:ext cx="80266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solidFill>
                  <a:srgbClr val="FF0000"/>
                </a:solidFill>
              </a:rPr>
              <a:t>$14.89</a:t>
            </a:r>
            <a:endParaRPr lang="en-US" dirty="0">
              <a:solidFill>
                <a:srgbClr val="FF0000"/>
              </a:solidFill>
            </a:endParaRPr>
          </a:p>
        </p:txBody>
      </p:sp>
      <p:sp>
        <p:nvSpPr>
          <p:cNvPr id="10" name="Cloud 9"/>
          <p:cNvSpPr/>
          <p:nvPr/>
        </p:nvSpPr>
        <p:spPr>
          <a:xfrm>
            <a:off x="2642118" y="5933550"/>
            <a:ext cx="3223213" cy="80705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voice revenue/line: $50</a:t>
            </a:r>
            <a:endParaRPr lang="en-US" dirty="0"/>
          </a:p>
        </p:txBody>
      </p:sp>
    </p:spTree>
    <p:extLst>
      <p:ext uri="{BB962C8B-B14F-4D97-AF65-F5344CB8AC3E}">
        <p14:creationId xmlns:p14="http://schemas.microsoft.com/office/powerpoint/2010/main" val="44171389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41</a:t>
            </a:fld>
            <a:endParaRPr lang="en-US"/>
          </a:p>
        </p:txBody>
      </p:sp>
      <p:sp>
        <p:nvSpPr>
          <p:cNvPr id="4" name="Title 3"/>
          <p:cNvSpPr>
            <a:spLocks noGrp="1"/>
          </p:cNvSpPr>
          <p:nvPr>
            <p:ph type="title"/>
          </p:nvPr>
        </p:nvSpPr>
        <p:spPr/>
        <p:txBody>
          <a:bodyPr/>
          <a:lstStyle/>
          <a:p>
            <a:r>
              <a:rPr lang="en-US" dirty="0" smtClean="0"/>
              <a:t>Switches are ageing</a:t>
            </a:r>
            <a:endParaRPr lang="en-US" dirty="0"/>
          </a:p>
        </p:txBody>
      </p:sp>
      <p:pic>
        <p:nvPicPr>
          <p:cNvPr id="5" name="Picture 4" descr="dms1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007" y="1462043"/>
            <a:ext cx="3451781" cy="4595567"/>
          </a:xfrm>
          <a:prstGeom prst="rect">
            <a:avLst/>
          </a:prstGeom>
        </p:spPr>
      </p:pic>
      <p:sp>
        <p:nvSpPr>
          <p:cNvPr id="6" name="TextBox 5"/>
          <p:cNvSpPr txBox="1"/>
          <p:nvPr/>
        </p:nvSpPr>
        <p:spPr>
          <a:xfrm>
            <a:off x="5496539" y="2305119"/>
            <a:ext cx="1259401" cy="646331"/>
          </a:xfrm>
          <a:prstGeom prst="rect">
            <a:avLst/>
          </a:prstGeom>
          <a:noFill/>
        </p:spPr>
        <p:txBody>
          <a:bodyPr wrap="square" rtlCol="0">
            <a:spAutoFit/>
          </a:bodyPr>
          <a:lstStyle/>
          <a:p>
            <a:r>
              <a:rPr lang="en-US" sz="3600" dirty="0" smtClean="0"/>
              <a:t>1979</a:t>
            </a:r>
            <a:endParaRPr lang="en-US" sz="3600" dirty="0"/>
          </a:p>
        </p:txBody>
      </p:sp>
      <p:sp>
        <p:nvSpPr>
          <p:cNvPr id="7" name="TextBox 6"/>
          <p:cNvSpPr txBox="1"/>
          <p:nvPr/>
        </p:nvSpPr>
        <p:spPr>
          <a:xfrm>
            <a:off x="1237007" y="6096754"/>
            <a:ext cx="1711000" cy="369332"/>
          </a:xfrm>
          <a:prstGeom prst="rect">
            <a:avLst/>
          </a:prstGeom>
          <a:noFill/>
        </p:spPr>
        <p:txBody>
          <a:bodyPr wrap="none" rtlCol="0">
            <a:spAutoFit/>
          </a:bodyPr>
          <a:lstStyle/>
          <a:p>
            <a:r>
              <a:rPr lang="en-US" dirty="0" smtClean="0"/>
              <a:t>Nortel DMS-100</a:t>
            </a:r>
            <a:endParaRPr lang="en-US" dirty="0"/>
          </a:p>
        </p:txBody>
      </p:sp>
      <p:sp>
        <p:nvSpPr>
          <p:cNvPr id="8" name="TextBox 7"/>
          <p:cNvSpPr txBox="1"/>
          <p:nvPr/>
        </p:nvSpPr>
        <p:spPr>
          <a:xfrm>
            <a:off x="0" y="6607062"/>
            <a:ext cx="2713008" cy="261610"/>
          </a:xfrm>
          <a:prstGeom prst="rect">
            <a:avLst/>
          </a:prstGeom>
          <a:noFill/>
        </p:spPr>
        <p:txBody>
          <a:bodyPr wrap="none" rtlCol="0">
            <a:spAutoFit/>
          </a:bodyPr>
          <a:lstStyle/>
          <a:p>
            <a:r>
              <a:rPr lang="en-US" sz="1100" dirty="0"/>
              <a:t>http://</a:t>
            </a:r>
            <a:r>
              <a:rPr lang="en-US" sz="1100" dirty="0" err="1"/>
              <a:t>www.phworld.org</a:t>
            </a:r>
            <a:r>
              <a:rPr lang="en-US" sz="1100" dirty="0"/>
              <a:t>/switch/</a:t>
            </a:r>
            <a:r>
              <a:rPr lang="en-US" sz="1100" dirty="0" err="1"/>
              <a:t>ntess.htm</a:t>
            </a:r>
            <a:endParaRPr lang="en-US" sz="1100" dirty="0"/>
          </a:p>
        </p:txBody>
      </p:sp>
      <p:pic>
        <p:nvPicPr>
          <p:cNvPr id="9" name="Picture 8" descr="nt6x.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914" y="3393650"/>
            <a:ext cx="3208054" cy="2482540"/>
          </a:xfrm>
          <a:prstGeom prst="rect">
            <a:avLst/>
          </a:prstGeom>
        </p:spPr>
      </p:pic>
    </p:spTree>
    <p:extLst>
      <p:ext uri="{BB962C8B-B14F-4D97-AF65-F5344CB8AC3E}">
        <p14:creationId xmlns:p14="http://schemas.microsoft.com/office/powerpoint/2010/main" val="230001520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 the first PSTN technology transition</a:t>
            </a:r>
            <a:endParaRPr lang="en-US" dirty="0"/>
          </a:p>
        </p:txBody>
      </p:sp>
      <p:sp>
        <p:nvSpPr>
          <p:cNvPr id="4" name="TextBox 3"/>
          <p:cNvSpPr txBox="1"/>
          <p:nvPr/>
        </p:nvSpPr>
        <p:spPr>
          <a:xfrm>
            <a:off x="612648" y="1743071"/>
            <a:ext cx="5727349" cy="369332"/>
          </a:xfrm>
          <a:prstGeom prst="rect">
            <a:avLst/>
          </a:prstGeom>
          <a:noFill/>
        </p:spPr>
        <p:txBody>
          <a:bodyPr wrap="none" rtlCol="0">
            <a:spAutoFit/>
          </a:bodyPr>
          <a:lstStyle/>
          <a:p>
            <a:r>
              <a:rPr lang="en-US" dirty="0" smtClean="0"/>
              <a:t>communication = data (“transmission”) + control (“signaling”)</a:t>
            </a:r>
            <a:endParaRPr lang="en-US" dirty="0"/>
          </a:p>
        </p:txBody>
      </p:sp>
      <p:pic>
        <p:nvPicPr>
          <p:cNvPr id="5" name="Picture 4"/>
          <p:cNvPicPr>
            <a:picLocks noChangeAspect="1"/>
          </p:cNvPicPr>
          <p:nvPr/>
        </p:nvPicPr>
        <p:blipFill>
          <a:blip r:embed="rId3"/>
          <a:stretch>
            <a:fillRect/>
          </a:stretch>
        </p:blipFill>
        <p:spPr>
          <a:xfrm>
            <a:off x="2736859" y="2296669"/>
            <a:ext cx="3276263" cy="1940370"/>
          </a:xfrm>
          <a:prstGeom prst="rect">
            <a:avLst/>
          </a:prstGeom>
        </p:spPr>
      </p:pic>
      <p:sp>
        <p:nvSpPr>
          <p:cNvPr id="6" name="TextBox 5"/>
          <p:cNvSpPr txBox="1"/>
          <p:nvPr/>
        </p:nvSpPr>
        <p:spPr>
          <a:xfrm>
            <a:off x="3026447" y="4328686"/>
            <a:ext cx="1719792" cy="646331"/>
          </a:xfrm>
          <a:prstGeom prst="rect">
            <a:avLst/>
          </a:prstGeom>
          <a:noFill/>
        </p:spPr>
        <p:txBody>
          <a:bodyPr wrap="none" rtlCol="0">
            <a:spAutoFit/>
          </a:bodyPr>
          <a:lstStyle/>
          <a:p>
            <a:r>
              <a:rPr lang="en-US" dirty="0" smtClean="0"/>
              <a:t>invented 1888</a:t>
            </a:r>
          </a:p>
          <a:p>
            <a:r>
              <a:rPr lang="en-US" dirty="0" smtClean="0"/>
              <a:t>deployed 1900s</a:t>
            </a:r>
            <a:endParaRPr lang="en-US" dirty="0"/>
          </a:p>
        </p:txBody>
      </p:sp>
      <p:pic>
        <p:nvPicPr>
          <p:cNvPr id="7" name="Picture 6"/>
          <p:cNvPicPr>
            <a:picLocks noChangeAspect="1"/>
          </p:cNvPicPr>
          <p:nvPr/>
        </p:nvPicPr>
        <p:blipFill>
          <a:blip r:embed="rId4"/>
          <a:stretch>
            <a:fillRect/>
          </a:stretch>
        </p:blipFill>
        <p:spPr>
          <a:xfrm>
            <a:off x="250544" y="2296669"/>
            <a:ext cx="2121043" cy="2591906"/>
          </a:xfrm>
          <a:prstGeom prst="rect">
            <a:avLst/>
          </a:prstGeom>
        </p:spPr>
      </p:pic>
      <p:pic>
        <p:nvPicPr>
          <p:cNvPr id="8" name="Picture 7"/>
          <p:cNvPicPr>
            <a:picLocks noChangeAspect="1"/>
          </p:cNvPicPr>
          <p:nvPr/>
        </p:nvPicPr>
        <p:blipFill>
          <a:blip r:embed="rId5"/>
          <a:stretch>
            <a:fillRect/>
          </a:stretch>
        </p:blipFill>
        <p:spPr>
          <a:xfrm>
            <a:off x="6013122" y="2112403"/>
            <a:ext cx="3026983" cy="3603204"/>
          </a:xfrm>
          <a:prstGeom prst="rect">
            <a:avLst/>
          </a:prstGeom>
        </p:spPr>
      </p:pic>
      <p:sp>
        <p:nvSpPr>
          <p:cNvPr id="9" name="TextBox 8"/>
          <p:cNvSpPr txBox="1"/>
          <p:nvPr/>
        </p:nvSpPr>
        <p:spPr>
          <a:xfrm>
            <a:off x="6013122" y="5997404"/>
            <a:ext cx="694120" cy="369332"/>
          </a:xfrm>
          <a:prstGeom prst="rect">
            <a:avLst/>
          </a:prstGeom>
          <a:noFill/>
        </p:spPr>
        <p:txBody>
          <a:bodyPr wrap="none" rtlCol="0">
            <a:spAutoFit/>
          </a:bodyPr>
          <a:lstStyle/>
          <a:p>
            <a:r>
              <a:rPr lang="en-US" dirty="0" smtClean="0"/>
              <a:t>1965</a:t>
            </a:r>
            <a:endParaRPr lang="en-US" dirty="0"/>
          </a:p>
        </p:txBody>
      </p:sp>
      <p:sp>
        <p:nvSpPr>
          <p:cNvPr id="10" name="TextBox 9"/>
          <p:cNvSpPr txBox="1"/>
          <p:nvPr/>
        </p:nvSpPr>
        <p:spPr>
          <a:xfrm>
            <a:off x="265588" y="5000791"/>
            <a:ext cx="694120" cy="369332"/>
          </a:xfrm>
          <a:prstGeom prst="rect">
            <a:avLst/>
          </a:prstGeom>
          <a:noFill/>
        </p:spPr>
        <p:txBody>
          <a:bodyPr wrap="none" rtlCol="0">
            <a:spAutoFit/>
          </a:bodyPr>
          <a:lstStyle/>
          <a:p>
            <a:r>
              <a:rPr lang="en-US" dirty="0" smtClean="0"/>
              <a:t>1894</a:t>
            </a:r>
            <a:endParaRPr lang="en-US" dirty="0"/>
          </a:p>
        </p:txBody>
      </p:sp>
      <p:sp>
        <p:nvSpPr>
          <p:cNvPr id="11" name="Slide Number Placeholder 10"/>
          <p:cNvSpPr>
            <a:spLocks noGrp="1"/>
          </p:cNvSpPr>
          <p:nvPr>
            <p:ph type="sldNum" sz="quarter" idx="12"/>
          </p:nvPr>
        </p:nvSpPr>
        <p:spPr/>
        <p:txBody>
          <a:bodyPr>
            <a:normAutofit fontScale="85000" lnSpcReduction="20000"/>
          </a:bodyPr>
          <a:lstStyle/>
          <a:p>
            <a:fld id="{76988DB3-7906-FE49-941C-A177E89EF2E4}" type="slidenum">
              <a:rPr lang="en-US" smtClean="0"/>
              <a:t>42</a:t>
            </a:fld>
            <a:endParaRPr lang="en-US"/>
          </a:p>
        </p:txBody>
      </p:sp>
    </p:spTree>
    <p:extLst>
      <p:ext uri="{BB962C8B-B14F-4D97-AF65-F5344CB8AC3E}">
        <p14:creationId xmlns:p14="http://schemas.microsoft.com/office/powerpoint/2010/main" val="17255096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a:noFill/>
        </p:spPr>
        <p:txBody>
          <a:bodyPr/>
          <a:lstStyle/>
          <a:p>
            <a:fld id="{D4ADED77-7647-9540-A84A-BAFB65AEAFB0}" type="slidenum">
              <a:rPr lang="en-US" smtClean="0"/>
              <a:pPr/>
              <a:t>43</a:t>
            </a:fld>
            <a:endParaRPr lang="en-US" smtClean="0"/>
          </a:p>
        </p:txBody>
      </p:sp>
      <p:sp>
        <p:nvSpPr>
          <p:cNvPr id="29699" name="Rectangle 2"/>
          <p:cNvSpPr>
            <a:spLocks noGrp="1" noChangeArrowheads="1"/>
          </p:cNvSpPr>
          <p:nvPr>
            <p:ph type="title" idx="4294967295"/>
          </p:nvPr>
        </p:nvSpPr>
        <p:spPr>
          <a:xfrm>
            <a:off x="1350963" y="152400"/>
            <a:ext cx="7793037" cy="990600"/>
          </a:xfrm>
        </p:spPr>
        <p:txBody>
          <a:bodyPr/>
          <a:lstStyle/>
          <a:p>
            <a:pPr eaLnBrk="1" hangingPunct="1"/>
            <a:r>
              <a:rPr lang="en-US"/>
              <a:t>Evolution of VoIP</a:t>
            </a:r>
          </a:p>
        </p:txBody>
      </p:sp>
      <p:sp>
        <p:nvSpPr>
          <p:cNvPr id="29700" name="AutoShape 3"/>
          <p:cNvSpPr>
            <a:spLocks noChangeArrowheads="1"/>
          </p:cNvSpPr>
          <p:nvPr/>
        </p:nvSpPr>
        <p:spPr bwMode="auto">
          <a:xfrm>
            <a:off x="862013" y="3810000"/>
            <a:ext cx="1279525" cy="1143000"/>
          </a:xfrm>
          <a:prstGeom prst="flowChartAlternateProcess">
            <a:avLst/>
          </a:prstGeom>
          <a:solidFill>
            <a:schemeClr val="bg2"/>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600">
                <a:latin typeface="Tahoma" charset="0"/>
              </a:rPr>
              <a:t>“amazing – the phone rings”</a:t>
            </a:r>
          </a:p>
        </p:txBody>
      </p:sp>
      <p:sp>
        <p:nvSpPr>
          <p:cNvPr id="29701" name="AutoShape 4"/>
          <p:cNvSpPr>
            <a:spLocks noChangeArrowheads="1"/>
          </p:cNvSpPr>
          <p:nvPr/>
        </p:nvSpPr>
        <p:spPr bwMode="auto">
          <a:xfrm>
            <a:off x="2913063" y="3071813"/>
            <a:ext cx="1279525" cy="1143000"/>
          </a:xfrm>
          <a:prstGeom prst="flowChartAlternateProcess">
            <a:avLst/>
          </a:prstGeom>
          <a:solidFill>
            <a:srgbClr val="008000"/>
          </a:solidFill>
          <a:ln w="19050">
            <a:solidFill>
              <a:schemeClr val="tx1"/>
            </a:solidFill>
            <a:miter lim="800000"/>
            <a:headEnd/>
            <a:tailEnd/>
          </a:ln>
        </p:spPr>
        <p:txBody>
          <a:bodyPr wrap="none" anchor="ctr">
            <a:prstTxWarp prst="textNoShape">
              <a:avLst/>
            </a:prstTxWarp>
          </a:bodyPr>
          <a:lstStyle/>
          <a:p>
            <a:pPr marL="342900" indent="-342900">
              <a:spcBef>
                <a:spcPct val="20000"/>
              </a:spcBef>
              <a:buClr>
                <a:schemeClr val="folHlink"/>
              </a:buClr>
              <a:buSzPct val="60000"/>
              <a:buFont typeface="Wingdings" charset="2"/>
              <a:buNone/>
            </a:pPr>
            <a:r>
              <a:rPr lang="en-US" sz="1600">
                <a:latin typeface="Tahoma" charset="0"/>
              </a:rPr>
              <a:t>“does it do</a:t>
            </a:r>
          </a:p>
          <a:p>
            <a:pPr marL="342900" indent="-342900">
              <a:spcBef>
                <a:spcPct val="20000"/>
              </a:spcBef>
              <a:buClr>
                <a:schemeClr val="folHlink"/>
              </a:buClr>
              <a:buSzPct val="60000"/>
              <a:buFont typeface="Wingdings" charset="2"/>
              <a:buNone/>
            </a:pPr>
            <a:r>
              <a:rPr lang="en-US" sz="1600">
                <a:latin typeface="Tahoma" charset="0"/>
              </a:rPr>
              <a:t>call transfer?”</a:t>
            </a:r>
            <a:endParaRPr lang="en-US" sz="2000">
              <a:latin typeface="Tahoma" charset="0"/>
            </a:endParaRPr>
          </a:p>
        </p:txBody>
      </p:sp>
      <p:sp>
        <p:nvSpPr>
          <p:cNvPr id="29702" name="AutoShape 5"/>
          <p:cNvSpPr>
            <a:spLocks noChangeArrowheads="1"/>
          </p:cNvSpPr>
          <p:nvPr/>
        </p:nvSpPr>
        <p:spPr bwMode="auto">
          <a:xfrm>
            <a:off x="4965700" y="2487613"/>
            <a:ext cx="1279525" cy="1143000"/>
          </a:xfrm>
          <a:prstGeom prst="flowChartAlternateProcess">
            <a:avLst/>
          </a:prstGeom>
          <a:solidFill>
            <a:srgbClr val="FFCC99"/>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600" dirty="0">
                <a:latin typeface="Tahoma" charset="0"/>
              </a:rPr>
              <a:t>“How can I make it stop ringing?”</a:t>
            </a:r>
          </a:p>
        </p:txBody>
      </p:sp>
      <p:cxnSp>
        <p:nvCxnSpPr>
          <p:cNvPr id="29703" name="AutoShape 6"/>
          <p:cNvCxnSpPr>
            <a:cxnSpLocks noChangeShapeType="1"/>
          </p:cNvCxnSpPr>
          <p:nvPr/>
        </p:nvCxnSpPr>
        <p:spPr bwMode="auto">
          <a:xfrm>
            <a:off x="914400" y="5257800"/>
            <a:ext cx="7543800" cy="0"/>
          </a:xfrm>
          <a:prstGeom prst="straightConnector1">
            <a:avLst/>
          </a:prstGeom>
          <a:noFill/>
          <a:ln w="19050">
            <a:solidFill>
              <a:schemeClr val="tx1"/>
            </a:solidFill>
            <a:round/>
            <a:headEnd/>
            <a:tailEnd type="triangle" w="med" len="med"/>
          </a:ln>
        </p:spPr>
      </p:cxnSp>
      <p:sp>
        <p:nvSpPr>
          <p:cNvPr id="29704" name="Text Box 7"/>
          <p:cNvSpPr txBox="1">
            <a:spLocks noChangeArrowheads="1"/>
          </p:cNvSpPr>
          <p:nvPr/>
        </p:nvSpPr>
        <p:spPr bwMode="auto">
          <a:xfrm>
            <a:off x="690563"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1996-2000</a:t>
            </a:r>
          </a:p>
        </p:txBody>
      </p:sp>
      <p:sp>
        <p:nvSpPr>
          <p:cNvPr id="29705" name="Text Box 8"/>
          <p:cNvSpPr txBox="1">
            <a:spLocks noChangeArrowheads="1"/>
          </p:cNvSpPr>
          <p:nvPr/>
        </p:nvSpPr>
        <p:spPr bwMode="auto">
          <a:xfrm>
            <a:off x="2732088"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2000-2003</a:t>
            </a:r>
          </a:p>
        </p:txBody>
      </p:sp>
      <p:sp>
        <p:nvSpPr>
          <p:cNvPr id="29706" name="Text Box 9"/>
          <p:cNvSpPr txBox="1">
            <a:spLocks noChangeArrowheads="1"/>
          </p:cNvSpPr>
          <p:nvPr/>
        </p:nvSpPr>
        <p:spPr bwMode="auto">
          <a:xfrm>
            <a:off x="5084763"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2004-2005</a:t>
            </a:r>
          </a:p>
        </p:txBody>
      </p:sp>
      <p:sp>
        <p:nvSpPr>
          <p:cNvPr id="29707" name="Text Box 10"/>
          <p:cNvSpPr txBox="1">
            <a:spLocks noChangeArrowheads="1"/>
          </p:cNvSpPr>
          <p:nvPr/>
        </p:nvSpPr>
        <p:spPr bwMode="auto">
          <a:xfrm>
            <a:off x="2579688" y="4308475"/>
            <a:ext cx="1930400"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catching up</a:t>
            </a:r>
          </a:p>
          <a:p>
            <a:pPr marL="342900" indent="-342900">
              <a:spcBef>
                <a:spcPct val="20000"/>
              </a:spcBef>
              <a:buClr>
                <a:schemeClr val="folHlink"/>
              </a:buClr>
              <a:buSzPct val="60000"/>
              <a:buFont typeface="Wingdings" charset="2"/>
              <a:buNone/>
            </a:pPr>
            <a:r>
              <a:rPr lang="en-US" sz="1600" i="1">
                <a:latin typeface="Tahoma" charset="0"/>
              </a:rPr>
              <a:t>with the digital PBX</a:t>
            </a:r>
          </a:p>
        </p:txBody>
      </p:sp>
      <p:sp>
        <p:nvSpPr>
          <p:cNvPr id="29708" name="Text Box 11"/>
          <p:cNvSpPr txBox="1">
            <a:spLocks noChangeArrowheads="1"/>
          </p:cNvSpPr>
          <p:nvPr/>
        </p:nvSpPr>
        <p:spPr bwMode="auto">
          <a:xfrm>
            <a:off x="468313" y="3009900"/>
            <a:ext cx="2068512"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long-distance calling,</a:t>
            </a:r>
          </a:p>
          <a:p>
            <a:pPr marL="342900" indent="-342900">
              <a:spcBef>
                <a:spcPct val="20000"/>
              </a:spcBef>
              <a:buClr>
                <a:schemeClr val="folHlink"/>
              </a:buClr>
              <a:buSzPct val="60000"/>
              <a:buFont typeface="Wingdings" charset="2"/>
              <a:buNone/>
            </a:pPr>
            <a:r>
              <a:rPr lang="en-US" sz="1600" i="1">
                <a:latin typeface="Tahoma" charset="0"/>
              </a:rPr>
              <a:t>ca. 1930</a:t>
            </a:r>
          </a:p>
        </p:txBody>
      </p:sp>
      <p:sp>
        <p:nvSpPr>
          <p:cNvPr id="29709" name="Text Box 12"/>
          <p:cNvSpPr txBox="1">
            <a:spLocks noChangeArrowheads="1"/>
          </p:cNvSpPr>
          <p:nvPr/>
        </p:nvSpPr>
        <p:spPr bwMode="auto">
          <a:xfrm>
            <a:off x="4770438" y="3711575"/>
            <a:ext cx="1616075"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going beyond</a:t>
            </a:r>
          </a:p>
          <a:p>
            <a:pPr marL="342900" indent="-342900">
              <a:spcBef>
                <a:spcPct val="20000"/>
              </a:spcBef>
              <a:buClr>
                <a:schemeClr val="folHlink"/>
              </a:buClr>
              <a:buSzPct val="60000"/>
              <a:buFont typeface="Wingdings" charset="2"/>
              <a:buNone/>
            </a:pPr>
            <a:r>
              <a:rPr lang="en-US" sz="1600" i="1">
                <a:latin typeface="Tahoma" charset="0"/>
              </a:rPr>
              <a:t>the black phone</a:t>
            </a:r>
          </a:p>
        </p:txBody>
      </p:sp>
      <p:pic>
        <p:nvPicPr>
          <p:cNvPr id="29710" name="Picture 13" descr="phone_black"/>
          <p:cNvPicPr>
            <a:picLocks noChangeAspect="1" noChangeArrowheads="1"/>
          </p:cNvPicPr>
          <p:nvPr/>
        </p:nvPicPr>
        <p:blipFill>
          <a:blip/>
          <a:srcRect/>
          <a:stretch>
            <a:fillRect/>
          </a:stretch>
        </p:blipFill>
        <p:spPr bwMode="auto">
          <a:xfrm>
            <a:off x="1079500" y="2057400"/>
            <a:ext cx="903288" cy="571500"/>
          </a:xfrm>
          <a:prstGeom prst="rect">
            <a:avLst/>
          </a:prstGeom>
          <a:noFill/>
          <a:ln w="9525">
            <a:noFill/>
            <a:miter lim="800000"/>
            <a:headEnd/>
            <a:tailEnd/>
          </a:ln>
        </p:spPr>
      </p:pic>
      <p:pic>
        <p:nvPicPr>
          <p:cNvPr id="29711" name="Picture 14"/>
          <p:cNvPicPr>
            <a:picLocks noChangeAspect="1" noChangeArrowheads="1"/>
          </p:cNvPicPr>
          <p:nvPr/>
        </p:nvPicPr>
        <p:blipFill>
          <a:blip/>
          <a:srcRect/>
          <a:stretch>
            <a:fillRect/>
          </a:stretch>
        </p:blipFill>
        <p:spPr bwMode="auto">
          <a:xfrm>
            <a:off x="2976563" y="1878013"/>
            <a:ext cx="957262" cy="892175"/>
          </a:xfrm>
          <a:prstGeom prst="rect">
            <a:avLst/>
          </a:prstGeom>
          <a:noFill/>
          <a:ln w="19050">
            <a:noFill/>
            <a:miter lim="800000"/>
            <a:headEnd/>
            <a:tailEnd/>
          </a:ln>
        </p:spPr>
      </p:pic>
      <p:cxnSp>
        <p:nvCxnSpPr>
          <p:cNvPr id="29712" name="AutoShape 15"/>
          <p:cNvCxnSpPr>
            <a:cxnSpLocks noChangeShapeType="1"/>
            <a:stCxn id="29700" idx="3"/>
            <a:endCxn id="29701" idx="1"/>
          </p:cNvCxnSpPr>
          <p:nvPr/>
        </p:nvCxnSpPr>
        <p:spPr bwMode="auto">
          <a:xfrm flipV="1">
            <a:off x="2151063" y="3643313"/>
            <a:ext cx="752475" cy="738187"/>
          </a:xfrm>
          <a:prstGeom prst="straightConnector1">
            <a:avLst/>
          </a:prstGeom>
          <a:noFill/>
          <a:ln w="19050">
            <a:solidFill>
              <a:schemeClr val="tx1"/>
            </a:solidFill>
            <a:round/>
            <a:headEnd/>
            <a:tailEnd type="triangle" w="med" len="med"/>
          </a:ln>
        </p:spPr>
      </p:cxnSp>
      <p:cxnSp>
        <p:nvCxnSpPr>
          <p:cNvPr id="29713" name="AutoShape 16"/>
          <p:cNvCxnSpPr>
            <a:cxnSpLocks noChangeShapeType="1"/>
            <a:stCxn id="29701" idx="3"/>
            <a:endCxn id="29702" idx="1"/>
          </p:cNvCxnSpPr>
          <p:nvPr/>
        </p:nvCxnSpPr>
        <p:spPr bwMode="auto">
          <a:xfrm flipV="1">
            <a:off x="4202113" y="3059113"/>
            <a:ext cx="754062" cy="584200"/>
          </a:xfrm>
          <a:prstGeom prst="straightConnector1">
            <a:avLst/>
          </a:prstGeom>
          <a:noFill/>
          <a:ln w="19050">
            <a:solidFill>
              <a:schemeClr val="tx1"/>
            </a:solidFill>
            <a:round/>
            <a:headEnd/>
            <a:tailEnd type="triangle" w="med" len="med"/>
          </a:ln>
        </p:spPr>
      </p:cxnSp>
      <p:sp>
        <p:nvSpPr>
          <p:cNvPr id="29714" name="Text Box 17"/>
          <p:cNvSpPr txBox="1">
            <a:spLocks noChangeArrowheads="1"/>
          </p:cNvSpPr>
          <p:nvPr/>
        </p:nvSpPr>
        <p:spPr bwMode="auto">
          <a:xfrm>
            <a:off x="7218363" y="5405438"/>
            <a:ext cx="960437"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2006-</a:t>
            </a:r>
          </a:p>
        </p:txBody>
      </p:sp>
      <p:pic>
        <p:nvPicPr>
          <p:cNvPr id="29715" name="Picture 18" descr="sipc"/>
          <p:cNvPicPr>
            <a:picLocks noChangeAspect="1" noChangeArrowheads="1"/>
          </p:cNvPicPr>
          <p:nvPr/>
        </p:nvPicPr>
        <p:blipFill>
          <a:blip/>
          <a:srcRect/>
          <a:stretch>
            <a:fillRect/>
          </a:stretch>
        </p:blipFill>
        <p:spPr bwMode="auto">
          <a:xfrm>
            <a:off x="4994275" y="1363663"/>
            <a:ext cx="958850" cy="974725"/>
          </a:xfrm>
          <a:prstGeom prst="rect">
            <a:avLst/>
          </a:prstGeom>
          <a:noFill/>
          <a:ln w="9525">
            <a:noFill/>
            <a:miter lim="800000"/>
            <a:headEnd/>
            <a:tailEnd/>
          </a:ln>
        </p:spPr>
      </p:pic>
      <p:sp>
        <p:nvSpPr>
          <p:cNvPr id="29716" name="AutoShape 19"/>
          <p:cNvSpPr>
            <a:spLocks noChangeArrowheads="1"/>
          </p:cNvSpPr>
          <p:nvPr/>
        </p:nvSpPr>
        <p:spPr bwMode="auto">
          <a:xfrm>
            <a:off x="7018338" y="1843088"/>
            <a:ext cx="1408112" cy="1143000"/>
          </a:xfrm>
          <a:prstGeom prst="flowChartAlternateProcess">
            <a:avLst/>
          </a:prstGeom>
          <a:solidFill>
            <a:srgbClr val="FFFF00">
              <a:alpha val="76077"/>
            </a:srgbClr>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400" dirty="0">
                <a:latin typeface="Tahoma" charset="0"/>
              </a:rPr>
              <a:t>“Can it really replace the phone system?”</a:t>
            </a:r>
          </a:p>
        </p:txBody>
      </p:sp>
      <p:cxnSp>
        <p:nvCxnSpPr>
          <p:cNvPr id="29717" name="AutoShape 20"/>
          <p:cNvCxnSpPr>
            <a:cxnSpLocks noChangeShapeType="1"/>
            <a:stCxn id="29702" idx="3"/>
            <a:endCxn id="29716" idx="1"/>
          </p:cNvCxnSpPr>
          <p:nvPr/>
        </p:nvCxnSpPr>
        <p:spPr bwMode="auto">
          <a:xfrm flipV="1">
            <a:off x="6254750" y="2414588"/>
            <a:ext cx="754063" cy="644525"/>
          </a:xfrm>
          <a:prstGeom prst="straightConnector1">
            <a:avLst/>
          </a:prstGeom>
          <a:noFill/>
          <a:ln w="19050">
            <a:solidFill>
              <a:schemeClr val="tx1"/>
            </a:solidFill>
            <a:round/>
            <a:headEnd/>
            <a:tailEnd type="triangle" w="med" len="med"/>
          </a:ln>
        </p:spPr>
      </p:cxnSp>
      <p:sp>
        <p:nvSpPr>
          <p:cNvPr id="29718" name="Text Box 21"/>
          <p:cNvSpPr txBox="1">
            <a:spLocks noChangeArrowheads="1"/>
          </p:cNvSpPr>
          <p:nvPr/>
        </p:nvSpPr>
        <p:spPr bwMode="auto">
          <a:xfrm>
            <a:off x="6683375" y="3097213"/>
            <a:ext cx="2030413" cy="630237"/>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replacing the</a:t>
            </a:r>
          </a:p>
          <a:p>
            <a:pPr marL="342900" indent="-342900">
              <a:spcBef>
                <a:spcPct val="20000"/>
              </a:spcBef>
              <a:buClr>
                <a:schemeClr val="folHlink"/>
              </a:buClr>
              <a:buSzPct val="60000"/>
              <a:buFont typeface="Wingdings" charset="2"/>
              <a:buNone/>
            </a:pPr>
            <a:r>
              <a:rPr lang="en-US" sz="1600" i="1">
                <a:latin typeface="Tahoma" charset="0"/>
              </a:rPr>
              <a:t>global phone system</a:t>
            </a:r>
          </a:p>
        </p:txBody>
      </p:sp>
      <p:pic>
        <p:nvPicPr>
          <p:cNvPr id="24" name="Picture 23"/>
          <p:cNvPicPr>
            <a:picLocks noChangeAspect="1"/>
          </p:cNvPicPr>
          <p:nvPr/>
        </p:nvPicPr>
        <p:blipFill>
          <a:blip r:embed="rId3"/>
          <a:stretch>
            <a:fillRect/>
          </a:stretch>
        </p:blipFill>
        <p:spPr>
          <a:xfrm>
            <a:off x="7578402" y="991646"/>
            <a:ext cx="848048" cy="851441"/>
          </a:xfrm>
          <a:prstGeom prst="rect">
            <a:avLst/>
          </a:prstGeom>
        </p:spPr>
      </p:pic>
    </p:spTree>
    <p:extLst>
      <p:ext uri="{BB962C8B-B14F-4D97-AF65-F5344CB8AC3E}">
        <p14:creationId xmlns:p14="http://schemas.microsoft.com/office/powerpoint/2010/main" val="1461056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9711"/>
                                        </p:tgtEl>
                                        <p:attrNameLst>
                                          <p:attrName>style.visibility</p:attrName>
                                        </p:attrNameLst>
                                      </p:cBhvr>
                                      <p:to>
                                        <p:strVal val="visible"/>
                                      </p:to>
                                    </p:set>
                                    <p:anim calcmode="lin" valueType="num">
                                      <p:cBhvr additive="base">
                                        <p:cTn id="15" dur="500" fill="hold"/>
                                        <p:tgtEl>
                                          <p:spTgt spid="29711"/>
                                        </p:tgtEl>
                                        <p:attrNameLst>
                                          <p:attrName>ppt_x</p:attrName>
                                        </p:attrNameLst>
                                      </p:cBhvr>
                                      <p:tavLst>
                                        <p:tav tm="0">
                                          <p:val>
                                            <p:strVal val="#ppt_x"/>
                                          </p:val>
                                        </p:tav>
                                        <p:tav tm="100000">
                                          <p:val>
                                            <p:strVal val="#ppt_x"/>
                                          </p:val>
                                        </p:tav>
                                      </p:tavLst>
                                    </p:anim>
                                    <p:anim calcmode="lin" valueType="num">
                                      <p:cBhvr additive="base">
                                        <p:cTn id="16" dur="500" fill="hold"/>
                                        <p:tgtEl>
                                          <p:spTgt spid="297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additive="base">
                                        <p:cTn id="19" dur="500" fill="hold"/>
                                        <p:tgtEl>
                                          <p:spTgt spid="29701"/>
                                        </p:tgtEl>
                                        <p:attrNameLst>
                                          <p:attrName>ppt_x</p:attrName>
                                        </p:attrNameLst>
                                      </p:cBhvr>
                                      <p:tavLst>
                                        <p:tav tm="0">
                                          <p:val>
                                            <p:strVal val="#ppt_x"/>
                                          </p:val>
                                        </p:tav>
                                        <p:tav tm="100000">
                                          <p:val>
                                            <p:strVal val="#ppt_x"/>
                                          </p:val>
                                        </p:tav>
                                      </p:tavLst>
                                    </p:anim>
                                    <p:anim calcmode="lin" valueType="num">
                                      <p:cBhvr additive="base">
                                        <p:cTn id="20" dur="500" fill="hold"/>
                                        <p:tgtEl>
                                          <p:spTgt spid="2970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707"/>
                                        </p:tgtEl>
                                        <p:attrNameLst>
                                          <p:attrName>style.visibility</p:attrName>
                                        </p:attrNameLst>
                                      </p:cBhvr>
                                      <p:to>
                                        <p:strVal val="visible"/>
                                      </p:to>
                                    </p:set>
                                    <p:anim calcmode="lin" valueType="num">
                                      <p:cBhvr additive="base">
                                        <p:cTn id="23" dur="500" fill="hold"/>
                                        <p:tgtEl>
                                          <p:spTgt spid="29707"/>
                                        </p:tgtEl>
                                        <p:attrNameLst>
                                          <p:attrName>ppt_x</p:attrName>
                                        </p:attrNameLst>
                                      </p:cBhvr>
                                      <p:tavLst>
                                        <p:tav tm="0">
                                          <p:val>
                                            <p:strVal val="#ppt_x"/>
                                          </p:val>
                                        </p:tav>
                                        <p:tav tm="100000">
                                          <p:val>
                                            <p:strVal val="#ppt_x"/>
                                          </p:val>
                                        </p:tav>
                                      </p:tavLst>
                                    </p:anim>
                                    <p:anim calcmode="lin" valueType="num">
                                      <p:cBhvr additive="base">
                                        <p:cTn id="24" dur="500" fill="hold"/>
                                        <p:tgtEl>
                                          <p:spTgt spid="2970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7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7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7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7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7" grpId="0"/>
      <p:bldP spid="29708" grpId="0"/>
      <p:bldP spid="29709" grpId="0"/>
      <p:bldP spid="29716" grpId="0" animBg="1"/>
      <p:bldP spid="297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44</a:t>
            </a:fld>
            <a:endParaRPr lang="en-US"/>
          </a:p>
        </p:txBody>
      </p:sp>
      <p:sp>
        <p:nvSpPr>
          <p:cNvPr id="4" name="Title 3"/>
          <p:cNvSpPr>
            <a:spLocks noGrp="1"/>
          </p:cNvSpPr>
          <p:nvPr>
            <p:ph type="title"/>
          </p:nvPr>
        </p:nvSpPr>
        <p:spPr/>
        <p:txBody>
          <a:bodyPr/>
          <a:lstStyle/>
          <a:p>
            <a:r>
              <a:rPr lang="en-US" dirty="0" smtClean="0"/>
              <a:t>PSTN: The good &amp; the ugly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09500019"/>
              </p:ext>
            </p:extLst>
          </p:nvPr>
        </p:nvGraphicFramePr>
        <p:xfrm>
          <a:off x="457198" y="1466176"/>
          <a:ext cx="8342814" cy="5044414"/>
        </p:xfrm>
        <a:graphic>
          <a:graphicData uri="http://schemas.openxmlformats.org/drawingml/2006/table">
            <a:tbl>
              <a:tblPr firstRow="1" bandRow="1">
                <a:tableStyleId>{9DCAF9ED-07DC-4A11-8D7F-57B35C25682E}</a:tableStyleId>
              </a:tblPr>
              <a:tblGrid>
                <a:gridCol w="4124252"/>
                <a:gridCol w="4218562"/>
              </a:tblGrid>
              <a:tr h="563855">
                <a:tc>
                  <a:txBody>
                    <a:bodyPr/>
                    <a:lstStyle/>
                    <a:p>
                      <a:r>
                        <a:rPr lang="en-US" dirty="0" smtClean="0"/>
                        <a:t>The good</a:t>
                      </a:r>
                      <a:endParaRPr lang="en-US" dirty="0"/>
                    </a:p>
                  </a:txBody>
                  <a:tcPr/>
                </a:tc>
                <a:tc>
                  <a:txBody>
                    <a:bodyPr/>
                    <a:lstStyle/>
                    <a:p>
                      <a:r>
                        <a:rPr lang="en-US" dirty="0" smtClean="0"/>
                        <a:t>The ugly</a:t>
                      </a:r>
                      <a:endParaRPr lang="en-US" dirty="0"/>
                    </a:p>
                  </a:txBody>
                  <a:tcPr>
                    <a:solidFill>
                      <a:srgbClr val="FF6600"/>
                    </a:solidFill>
                  </a:tcPr>
                </a:tc>
              </a:tr>
              <a:tr h="563855">
                <a:tc>
                  <a:txBody>
                    <a:bodyPr/>
                    <a:lstStyle/>
                    <a:p>
                      <a:r>
                        <a:rPr lang="en-US" dirty="0" smtClean="0"/>
                        <a:t>Global Connectivity (across</a:t>
                      </a:r>
                      <a:r>
                        <a:rPr lang="en-US" baseline="0" dirty="0" smtClean="0"/>
                        <a:t> devices and providers)</a:t>
                      </a:r>
                      <a:endParaRPr lang="en-US" dirty="0"/>
                    </a:p>
                  </a:txBody>
                  <a:tcPr/>
                </a:tc>
                <a:tc>
                  <a:txBody>
                    <a:bodyPr/>
                    <a:lstStyle/>
                    <a:p>
                      <a:r>
                        <a:rPr lang="en-US" dirty="0" smtClean="0"/>
                        <a:t>Minimalist</a:t>
                      </a:r>
                      <a:r>
                        <a:rPr lang="en-US" baseline="0" dirty="0" smtClean="0"/>
                        <a:t> service</a:t>
                      </a:r>
                      <a:endParaRPr lang="en-US" dirty="0"/>
                    </a:p>
                  </a:txBody>
                  <a:tcPr>
                    <a:solidFill>
                      <a:srgbClr val="FF6600"/>
                    </a:solidFill>
                  </a:tcPr>
                </a:tc>
              </a:tr>
              <a:tr h="563855">
                <a:tc>
                  <a:txBody>
                    <a:bodyPr/>
                    <a:lstStyle/>
                    <a:p>
                      <a:r>
                        <a:rPr lang="en-US" dirty="0" smtClean="0"/>
                        <a:t>High</a:t>
                      </a:r>
                      <a:r>
                        <a:rPr lang="en-US" baseline="0" dirty="0" smtClean="0"/>
                        <a:t> reliability</a:t>
                      </a:r>
                    </a:p>
                    <a:p>
                      <a:r>
                        <a:rPr lang="en-US" baseline="0" dirty="0" smtClean="0"/>
                        <a:t>(engineering, power)</a:t>
                      </a:r>
                      <a:endParaRPr lang="en-US" dirty="0"/>
                    </a:p>
                  </a:txBody>
                  <a:tcPr/>
                </a:tc>
                <a:tc>
                  <a:txBody>
                    <a:bodyPr/>
                    <a:lstStyle/>
                    <a:p>
                      <a:r>
                        <a:rPr lang="en-US" dirty="0" smtClean="0"/>
                        <a:t>Limited</a:t>
                      </a:r>
                      <a:r>
                        <a:rPr lang="en-US" baseline="0" dirty="0" smtClean="0"/>
                        <a:t> quality (4 kHz)</a:t>
                      </a:r>
                      <a:endParaRPr lang="en-US" dirty="0"/>
                    </a:p>
                  </a:txBody>
                  <a:tcPr>
                    <a:solidFill>
                      <a:srgbClr val="FF6600"/>
                    </a:solidFill>
                  </a:tcPr>
                </a:tc>
              </a:tr>
              <a:tr h="614789">
                <a:tc>
                  <a:txBody>
                    <a:bodyPr/>
                    <a:lstStyle/>
                    <a:p>
                      <a:r>
                        <a:rPr lang="en-US" dirty="0" smtClean="0"/>
                        <a:t>Ease of use</a:t>
                      </a:r>
                      <a:endParaRPr lang="en-US" dirty="0"/>
                    </a:p>
                  </a:txBody>
                  <a:tcPr/>
                </a:tc>
                <a:tc>
                  <a:txBody>
                    <a:bodyPr/>
                    <a:lstStyle/>
                    <a:p>
                      <a:r>
                        <a:rPr lang="en-US" dirty="0" smtClean="0"/>
                        <a:t>Hard to control</a:t>
                      </a:r>
                      <a:r>
                        <a:rPr lang="en-US" baseline="0" dirty="0" smtClean="0"/>
                        <a:t> reachability</a:t>
                      </a:r>
                    </a:p>
                    <a:p>
                      <a:r>
                        <a:rPr lang="en-US" baseline="0" dirty="0" smtClean="0"/>
                        <a:t>(ring at 2 am)</a:t>
                      </a:r>
                      <a:endParaRPr lang="en-US" dirty="0"/>
                    </a:p>
                  </a:txBody>
                  <a:tcPr>
                    <a:solidFill>
                      <a:srgbClr val="FF6600"/>
                    </a:solidFill>
                  </a:tcPr>
                </a:tc>
              </a:tr>
              <a:tr h="343302">
                <a:tc>
                  <a:txBody>
                    <a:bodyPr/>
                    <a:lstStyle/>
                    <a:p>
                      <a:r>
                        <a:rPr lang="en-US" dirty="0" smtClean="0"/>
                        <a:t>Emergency</a:t>
                      </a:r>
                      <a:r>
                        <a:rPr lang="en-US" baseline="0" dirty="0" smtClean="0"/>
                        <a:t> usage</a:t>
                      </a:r>
                      <a:endParaRPr lang="en-US" dirty="0"/>
                    </a:p>
                  </a:txBody>
                  <a:tcPr/>
                </a:tc>
                <a:tc>
                  <a:txBody>
                    <a:bodyPr/>
                    <a:lstStyle/>
                    <a:p>
                      <a:r>
                        <a:rPr lang="en-US" baseline="0" dirty="0" smtClean="0"/>
                        <a:t>Operator trunks!</a:t>
                      </a:r>
                    </a:p>
                  </a:txBody>
                  <a:tcPr>
                    <a:solidFill>
                      <a:srgbClr val="FF6600"/>
                    </a:solidFill>
                  </a:tcPr>
                </a:tc>
              </a:tr>
              <a:tr h="563855">
                <a:tc>
                  <a:txBody>
                    <a:bodyPr/>
                    <a:lstStyle/>
                    <a:p>
                      <a:r>
                        <a:rPr lang="en-US" dirty="0" smtClean="0"/>
                        <a:t>Universal</a:t>
                      </a:r>
                      <a:r>
                        <a:rPr lang="en-US" baseline="0" dirty="0" smtClean="0"/>
                        <a:t> access</a:t>
                      </a:r>
                      <a:br>
                        <a:rPr lang="en-US" baseline="0" dirty="0" smtClean="0"/>
                      </a:br>
                      <a:r>
                        <a:rPr lang="en-US" baseline="0" dirty="0" smtClean="0"/>
                        <a:t>(HAC, TTY, VRS)</a:t>
                      </a:r>
                      <a:endParaRPr lang="en-US" dirty="0"/>
                    </a:p>
                  </a:txBody>
                  <a:tcPr/>
                </a:tc>
                <a:tc>
                  <a:txBody>
                    <a:bodyPr/>
                    <a:lstStyle/>
                    <a:p>
                      <a:r>
                        <a:rPr lang="en-US" dirty="0" smtClean="0"/>
                        <a:t>No</a:t>
                      </a:r>
                      <a:r>
                        <a:rPr lang="en-US" baseline="0" dirty="0" smtClean="0"/>
                        <a:t> universal text &amp; video</a:t>
                      </a:r>
                      <a:endParaRPr lang="en-US" dirty="0"/>
                    </a:p>
                  </a:txBody>
                  <a:tcPr>
                    <a:solidFill>
                      <a:srgbClr val="FF6600"/>
                    </a:solidFill>
                  </a:tcPr>
                </a:tc>
              </a:tr>
              <a:tr h="563855">
                <a:tc>
                  <a:txBody>
                    <a:bodyPr/>
                    <a:lstStyle/>
                    <a:p>
                      <a:r>
                        <a:rPr lang="en-US" dirty="0" smtClean="0"/>
                        <a:t>Mostly</a:t>
                      </a:r>
                      <a:r>
                        <a:rPr lang="en-US" baseline="0" dirty="0" smtClean="0"/>
                        <a:t> private</a:t>
                      </a:r>
                    </a:p>
                    <a:p>
                      <a:r>
                        <a:rPr lang="en-US" baseline="0" dirty="0" smtClean="0"/>
                        <a:t>(protected content &amp; CPNI)</a:t>
                      </a:r>
                      <a:endParaRPr lang="en-US" dirty="0"/>
                    </a:p>
                  </a:txBody>
                  <a:tcPr/>
                </a:tc>
                <a:tc>
                  <a:txBody>
                    <a:bodyPr/>
                    <a:lstStyle/>
                    <a:p>
                      <a:r>
                        <a:rPr lang="en-US" dirty="0" smtClean="0"/>
                        <a:t>Limited authentication</a:t>
                      </a:r>
                      <a:endParaRPr lang="en-US" baseline="0" dirty="0" smtClean="0"/>
                    </a:p>
                    <a:p>
                      <a:r>
                        <a:rPr lang="en-US" baseline="0" dirty="0" smtClean="0"/>
                        <a:t>Security more legal than technical</a:t>
                      </a:r>
                    </a:p>
                    <a:p>
                      <a:r>
                        <a:rPr lang="en-US" baseline="0" dirty="0" smtClean="0"/>
                        <a:t>(“trust us, we’re a carrier”)</a:t>
                      </a:r>
                      <a:endParaRPr lang="en-US" dirty="0"/>
                    </a:p>
                  </a:txBody>
                  <a:tcPr>
                    <a:solidFill>
                      <a:srgbClr val="FF6600"/>
                    </a:solidFill>
                  </a:tcPr>
                </a:tc>
              </a:tr>
              <a:tr h="563855">
                <a:tc>
                  <a:txBody>
                    <a:bodyPr/>
                    <a:lstStyle/>
                    <a:p>
                      <a:r>
                        <a:rPr lang="en-US" dirty="0" smtClean="0"/>
                        <a:t>Relatively cheap</a:t>
                      </a:r>
                    </a:p>
                    <a:p>
                      <a:r>
                        <a:rPr lang="en-US" dirty="0" smtClean="0"/>
                        <a:t>(c/minute)</a:t>
                      </a:r>
                      <a:endParaRPr lang="en-US" dirty="0"/>
                    </a:p>
                  </a:txBody>
                  <a:tcPr/>
                </a:tc>
                <a:tc>
                  <a:txBody>
                    <a:bodyPr/>
                    <a:lstStyle/>
                    <a:p>
                      <a:r>
                        <a:rPr lang="en-US" dirty="0" smtClean="0"/>
                        <a:t>Relatively</a:t>
                      </a:r>
                      <a:r>
                        <a:rPr lang="en-US" baseline="0" dirty="0" smtClean="0"/>
                        <a:t> expensive</a:t>
                      </a:r>
                    </a:p>
                    <a:p>
                      <a:r>
                        <a:rPr lang="en-US" baseline="0" dirty="0" smtClean="0"/>
                        <a:t>($/MB)</a:t>
                      </a:r>
                      <a:endParaRPr lang="en-US" dirty="0"/>
                    </a:p>
                  </a:txBody>
                  <a:tcPr>
                    <a:solidFill>
                      <a:srgbClr val="FF6600"/>
                    </a:solidFill>
                  </a:tcPr>
                </a:tc>
              </a:tr>
            </a:tbl>
          </a:graphicData>
        </a:graphic>
      </p:graphicFrame>
    </p:spTree>
    <p:extLst>
      <p:ext uri="{BB962C8B-B14F-4D97-AF65-F5344CB8AC3E}">
        <p14:creationId xmlns:p14="http://schemas.microsoft.com/office/powerpoint/2010/main" val="163939035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are key attributes?</a:t>
            </a:r>
            <a:endParaRPr lang="en-US" dirty="0"/>
          </a:p>
        </p:txBody>
      </p:sp>
      <p:sp>
        <p:nvSpPr>
          <p:cNvPr id="2" name="Content Placeholder 1"/>
          <p:cNvSpPr>
            <a:spLocks noGrp="1"/>
          </p:cNvSpPr>
          <p:nvPr>
            <p:ph sz="quarter" idx="1"/>
          </p:nvPr>
        </p:nvSpPr>
        <p:spPr/>
        <p:txBody>
          <a:bodyPr>
            <a:normAutofit fontScale="77500" lnSpcReduction="20000"/>
          </a:bodyPr>
          <a:lstStyle/>
          <a:p>
            <a:r>
              <a:rPr lang="en-US" dirty="0" smtClean="0">
                <a:solidFill>
                  <a:srgbClr val="FF0000"/>
                </a:solidFill>
              </a:rPr>
              <a:t>Universality</a:t>
            </a:r>
          </a:p>
          <a:p>
            <a:pPr lvl="1"/>
            <a:r>
              <a:rPr lang="en-US" i="1" dirty="0" smtClean="0"/>
              <a:t>reachability</a:t>
            </a:r>
            <a:r>
              <a:rPr lang="en-US" dirty="0" smtClean="0"/>
              <a:t> </a:t>
            </a:r>
            <a:r>
              <a:rPr lang="en-US" dirty="0" smtClean="0">
                <a:sym typeface="Wingdings"/>
              </a:rPr>
              <a:t> global numbering &amp; interconnection</a:t>
            </a:r>
            <a:endParaRPr lang="en-US" dirty="0" smtClean="0"/>
          </a:p>
          <a:p>
            <a:pPr lvl="1"/>
            <a:r>
              <a:rPr lang="en-US" i="1" dirty="0" smtClean="0"/>
              <a:t>media</a:t>
            </a:r>
            <a:r>
              <a:rPr lang="en-US" dirty="0" smtClean="0"/>
              <a:t> </a:t>
            </a:r>
            <a:r>
              <a:rPr lang="en-US" dirty="0" smtClean="0">
                <a:sym typeface="Wingdings"/>
              </a:rPr>
              <a:t> HD audio, video, text</a:t>
            </a:r>
          </a:p>
          <a:p>
            <a:pPr lvl="1"/>
            <a:r>
              <a:rPr lang="en-US" i="1" dirty="0" smtClean="0">
                <a:sym typeface="Wingdings"/>
              </a:rPr>
              <a:t>availability</a:t>
            </a:r>
            <a:r>
              <a:rPr lang="en-US" dirty="0" smtClean="0">
                <a:sym typeface="Wingdings"/>
              </a:rPr>
              <a:t>  universal service regardless of</a:t>
            </a:r>
          </a:p>
          <a:p>
            <a:pPr lvl="2"/>
            <a:r>
              <a:rPr lang="en-US" dirty="0" smtClean="0">
                <a:sym typeface="Wingdings"/>
              </a:rPr>
              <a:t>geography</a:t>
            </a:r>
          </a:p>
          <a:p>
            <a:pPr lvl="2"/>
            <a:r>
              <a:rPr lang="en-US" dirty="0" smtClean="0">
                <a:sym typeface="Wingdings"/>
              </a:rPr>
              <a:t>income</a:t>
            </a:r>
          </a:p>
          <a:p>
            <a:pPr lvl="2"/>
            <a:r>
              <a:rPr lang="en-US" dirty="0" smtClean="0">
                <a:sym typeface="Wingdings"/>
              </a:rPr>
              <a:t>disability</a:t>
            </a:r>
          </a:p>
          <a:p>
            <a:pPr lvl="1"/>
            <a:r>
              <a:rPr lang="en-US" i="1" dirty="0" smtClean="0">
                <a:sym typeface="Wingdings"/>
              </a:rPr>
              <a:t>affordability</a:t>
            </a:r>
            <a:r>
              <a:rPr lang="en-US" dirty="0" smtClean="0">
                <a:sym typeface="Wingdings"/>
              </a:rPr>
              <a:t>  service competition + affordable standalone broadband</a:t>
            </a:r>
            <a:endParaRPr lang="en-US" dirty="0" smtClean="0"/>
          </a:p>
        </p:txBody>
      </p:sp>
      <p:sp>
        <p:nvSpPr>
          <p:cNvPr id="5" name="Content Placeholder 4"/>
          <p:cNvSpPr>
            <a:spLocks noGrp="1"/>
          </p:cNvSpPr>
          <p:nvPr>
            <p:ph sz="quarter" idx="2"/>
          </p:nvPr>
        </p:nvSpPr>
        <p:spPr/>
        <p:txBody>
          <a:bodyPr>
            <a:normAutofit fontScale="77500" lnSpcReduction="20000"/>
          </a:bodyPr>
          <a:lstStyle/>
          <a:p>
            <a:r>
              <a:rPr lang="en-US" dirty="0">
                <a:solidFill>
                  <a:srgbClr val="FF0000"/>
                </a:solidFill>
              </a:rPr>
              <a:t>Public safety</a:t>
            </a:r>
          </a:p>
          <a:p>
            <a:pPr lvl="1"/>
            <a:r>
              <a:rPr lang="en-US" dirty="0"/>
              <a:t>citizen-to-authority: emergency services (911)</a:t>
            </a:r>
          </a:p>
          <a:p>
            <a:pPr lvl="1"/>
            <a:r>
              <a:rPr lang="en-US" dirty="0"/>
              <a:t>authority-to-citizen: alerting</a:t>
            </a:r>
          </a:p>
          <a:p>
            <a:pPr lvl="1"/>
            <a:r>
              <a:rPr lang="en-US" dirty="0"/>
              <a:t>law enforcement</a:t>
            </a:r>
          </a:p>
          <a:p>
            <a:pPr lvl="1"/>
            <a:r>
              <a:rPr lang="en-US" dirty="0"/>
              <a:t>survivable (facilities redundancy, power outages)</a:t>
            </a:r>
          </a:p>
          <a:p>
            <a:r>
              <a:rPr lang="en-US" dirty="0">
                <a:solidFill>
                  <a:srgbClr val="FF0000"/>
                </a:solidFill>
              </a:rPr>
              <a:t>Quality</a:t>
            </a:r>
          </a:p>
          <a:p>
            <a:pPr lvl="1"/>
            <a:r>
              <a:rPr lang="en-US" dirty="0"/>
              <a:t>media (voice + …) quality</a:t>
            </a:r>
          </a:p>
          <a:p>
            <a:pPr lvl="1"/>
            <a:r>
              <a:rPr lang="en-US" dirty="0"/>
              <a:t>assured identity: telephone numbers</a:t>
            </a:r>
          </a:p>
          <a:p>
            <a:pPr lvl="1"/>
            <a:r>
              <a:rPr lang="en-US" dirty="0"/>
              <a:t>assured privacy (CPNI)</a:t>
            </a:r>
          </a:p>
          <a:p>
            <a:pPr lvl="1"/>
            <a:r>
              <a:rPr lang="en-US" dirty="0"/>
              <a:t>accountable reliability</a:t>
            </a:r>
          </a:p>
          <a:p>
            <a:endParaRPr lang="en-US" dirty="0"/>
          </a:p>
        </p:txBody>
      </p:sp>
      <p:sp>
        <p:nvSpPr>
          <p:cNvPr id="3" name="Slide Number Placeholder 2"/>
          <p:cNvSpPr>
            <a:spLocks noGrp="1"/>
          </p:cNvSpPr>
          <p:nvPr>
            <p:ph type="sldNum" sz="quarter" idx="16"/>
          </p:nvPr>
        </p:nvSpPr>
        <p:spPr/>
        <p:txBody>
          <a:bodyPr>
            <a:normAutofit fontScale="85000" lnSpcReduction="20000"/>
          </a:bodyPr>
          <a:lstStyle/>
          <a:p>
            <a:fld id="{75C3118D-CD60-C448-AB88-7EFEB60ADC5A}" type="slidenum">
              <a:rPr lang="en-US" smtClean="0"/>
              <a:t>45</a:t>
            </a:fld>
            <a:endParaRPr lang="en-US"/>
          </a:p>
        </p:txBody>
      </p:sp>
    </p:spTree>
    <p:extLst>
      <p:ext uri="{BB962C8B-B14F-4D97-AF65-F5344CB8AC3E}">
        <p14:creationId xmlns:p14="http://schemas.microsoft.com/office/powerpoint/2010/main" val="174652621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146068" cy="4325419"/>
          </a:xfrm>
        </p:spPr>
        <p:txBody>
          <a:bodyPr>
            <a:normAutofit fontScale="92500" lnSpcReduction="20000"/>
          </a:bodyPr>
          <a:lstStyle/>
          <a:p>
            <a:r>
              <a:rPr lang="en-US" dirty="0" smtClean="0"/>
              <a:t>Transition to NG911 &amp; NG112 underway</a:t>
            </a:r>
          </a:p>
          <a:p>
            <a:pPr lvl="1"/>
            <a:r>
              <a:rPr lang="en-US" dirty="0" err="1" smtClean="0"/>
              <a:t>NGxxx</a:t>
            </a:r>
            <a:r>
              <a:rPr lang="en-US" dirty="0" smtClean="0"/>
              <a:t> = all-IP (SIP + RTP) emergency calling</a:t>
            </a:r>
          </a:p>
          <a:p>
            <a:r>
              <a:rPr lang="en-US" dirty="0" smtClean="0"/>
              <a:t>Key issues:</a:t>
            </a:r>
          </a:p>
          <a:p>
            <a:pPr lvl="1"/>
            <a:r>
              <a:rPr lang="en-US" dirty="0"/>
              <a:t>I</a:t>
            </a:r>
            <a:r>
              <a:rPr lang="en-US" dirty="0" smtClean="0"/>
              <a:t>ndoor location for wireless</a:t>
            </a:r>
          </a:p>
          <a:p>
            <a:pPr lvl="2"/>
            <a:r>
              <a:rPr lang="en-US" dirty="0" smtClean="0"/>
              <a:t>location accuracy of 50/150m may not be sufficient</a:t>
            </a:r>
            <a:endParaRPr lang="en-US" dirty="0"/>
          </a:p>
          <a:p>
            <a:pPr lvl="2"/>
            <a:r>
              <a:rPr lang="en-US" dirty="0" smtClean="0"/>
              <a:t>need apartment-level accuracy, including floor</a:t>
            </a:r>
          </a:p>
          <a:p>
            <a:pPr lvl="2"/>
            <a:r>
              <a:rPr lang="en-US" dirty="0" smtClean="0"/>
              <a:t>Civic (Apt. 9C, 5 W Glebe), not geo</a:t>
            </a:r>
          </a:p>
          <a:p>
            <a:pPr lvl="1"/>
            <a:r>
              <a:rPr lang="en-US" dirty="0" smtClean="0"/>
              <a:t>Cost, scaling and transition</a:t>
            </a:r>
          </a:p>
          <a:p>
            <a:pPr lvl="1"/>
            <a:endParaRPr lang="en-US" dirty="0" smtClean="0"/>
          </a:p>
          <a:p>
            <a:pPr lvl="1"/>
            <a:endParaRPr lang="en-US" dirty="0" smtClean="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46</a:t>
            </a:fld>
            <a:endParaRPr lang="en-US"/>
          </a:p>
        </p:txBody>
      </p:sp>
      <p:sp>
        <p:nvSpPr>
          <p:cNvPr id="4" name="Title 3"/>
          <p:cNvSpPr>
            <a:spLocks noGrp="1"/>
          </p:cNvSpPr>
          <p:nvPr>
            <p:ph type="title"/>
          </p:nvPr>
        </p:nvSpPr>
        <p:spPr/>
        <p:txBody>
          <a:bodyPr/>
          <a:lstStyle/>
          <a:p>
            <a:r>
              <a:rPr lang="en-US" dirty="0" smtClean="0"/>
              <a:t>Public Safety (NG911 &amp; NG112)</a:t>
            </a:r>
            <a:endParaRPr lang="en-US" dirty="0"/>
          </a:p>
        </p:txBody>
      </p:sp>
      <p:pic>
        <p:nvPicPr>
          <p:cNvPr id="5" name="Picture 4"/>
          <p:cNvPicPr>
            <a:picLocks noChangeAspect="1"/>
          </p:cNvPicPr>
          <p:nvPr/>
        </p:nvPicPr>
        <p:blipFill>
          <a:blip r:embed="rId3"/>
          <a:stretch>
            <a:fillRect/>
          </a:stretch>
        </p:blipFill>
        <p:spPr>
          <a:xfrm>
            <a:off x="5756366" y="1848786"/>
            <a:ext cx="3112808" cy="2075206"/>
          </a:xfrm>
          <a:prstGeom prst="rect">
            <a:avLst/>
          </a:prstGeom>
        </p:spPr>
      </p:pic>
      <p:pic>
        <p:nvPicPr>
          <p:cNvPr id="6" name="Picture 5"/>
          <p:cNvPicPr>
            <a:picLocks noChangeAspect="1"/>
          </p:cNvPicPr>
          <p:nvPr/>
        </p:nvPicPr>
        <p:blipFill>
          <a:blip r:embed="rId4"/>
          <a:stretch>
            <a:fillRect/>
          </a:stretch>
        </p:blipFill>
        <p:spPr>
          <a:xfrm>
            <a:off x="5782483" y="4087321"/>
            <a:ext cx="3086691" cy="2421249"/>
          </a:xfrm>
          <a:prstGeom prst="rect">
            <a:avLst/>
          </a:prstGeom>
        </p:spPr>
      </p:pic>
    </p:spTree>
    <p:extLst>
      <p:ext uri="{BB962C8B-B14F-4D97-AF65-F5344CB8AC3E}">
        <p14:creationId xmlns:p14="http://schemas.microsoft.com/office/powerpoint/2010/main" val="221667294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419653" cy="4325419"/>
          </a:xfrm>
        </p:spPr>
        <p:txBody>
          <a:bodyPr>
            <a:normAutofit fontScale="77500" lnSpcReduction="20000"/>
          </a:bodyPr>
          <a:lstStyle/>
          <a:p>
            <a:r>
              <a:rPr lang="en-US" dirty="0" smtClean="0"/>
              <a:t>How do we measure reliability &amp; </a:t>
            </a:r>
            <a:r>
              <a:rPr lang="en-US" dirty="0" err="1" smtClean="0"/>
              <a:t>QoS</a:t>
            </a:r>
            <a:r>
              <a:rPr lang="en-US" dirty="0" smtClean="0"/>
              <a:t>?</a:t>
            </a:r>
          </a:p>
          <a:p>
            <a:pPr lvl="1"/>
            <a:r>
              <a:rPr lang="en-US" dirty="0" smtClean="0"/>
              <a:t>E.g., FCC </a:t>
            </a:r>
            <a:r>
              <a:rPr lang="en-US" i="1" dirty="0" smtClean="0"/>
              <a:t>Measuring Broadband America</a:t>
            </a:r>
            <a:r>
              <a:rPr lang="en-US" dirty="0" smtClean="0"/>
              <a:t> project?</a:t>
            </a:r>
          </a:p>
          <a:p>
            <a:r>
              <a:rPr lang="en-US" dirty="0" smtClean="0"/>
              <a:t>Can we improve power robustness?</a:t>
            </a:r>
          </a:p>
          <a:p>
            <a:pPr lvl="1"/>
            <a:r>
              <a:rPr lang="en-US" dirty="0" smtClean="0"/>
              <a:t>Circuit-switched: -48V @ 20-50 mA (~ 1 W)</a:t>
            </a:r>
          </a:p>
          <a:p>
            <a:pPr lvl="1"/>
            <a:r>
              <a:rPr lang="en-US" dirty="0" smtClean="0"/>
              <a:t>e.g., DOCSIS modem consumes ~7W (idle)</a:t>
            </a:r>
          </a:p>
          <a:p>
            <a:pPr lvl="1"/>
            <a:r>
              <a:rPr lang="en-US" dirty="0" smtClean="0"/>
              <a:t>Li-Ion battery = 2.5 </a:t>
            </a:r>
            <a:r>
              <a:rPr lang="en-US" dirty="0" err="1" smtClean="0"/>
              <a:t>Wh</a:t>
            </a:r>
            <a:r>
              <a:rPr lang="en-US" dirty="0" smtClean="0"/>
              <a:t>/$ </a:t>
            </a:r>
            <a:r>
              <a:rPr lang="en-US" dirty="0" smtClean="0">
                <a:sym typeface="Wingdings"/>
              </a:rPr>
              <a:t> 3$/hour of standby time</a:t>
            </a:r>
          </a:p>
          <a:p>
            <a:r>
              <a:rPr lang="en-US" dirty="0" smtClean="0">
                <a:sym typeface="Wingdings"/>
              </a:rPr>
              <a:t>Can we simplify </a:t>
            </a:r>
            <a:r>
              <a:rPr lang="en-US" dirty="0" err="1" smtClean="0">
                <a:sym typeface="Wingdings"/>
              </a:rPr>
              <a:t>multihoming</a:t>
            </a:r>
            <a:r>
              <a:rPr lang="en-US" dirty="0" smtClean="0">
                <a:sym typeface="Wingdings"/>
              </a:rPr>
              <a:t> to make new PSTN more reliable than old?</a:t>
            </a:r>
          </a:p>
          <a:p>
            <a:pPr lvl="1"/>
            <a:r>
              <a:rPr lang="en-US" dirty="0" smtClean="0">
                <a:sym typeface="Wingdings"/>
              </a:rPr>
              <a:t>e.g., cable + 4G</a:t>
            </a:r>
            <a:endParaRPr lang="en-US" dirty="0" smtClean="0"/>
          </a:p>
          <a:p>
            <a:pPr lvl="1"/>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47</a:t>
            </a:fld>
            <a:endParaRPr lang="en-US"/>
          </a:p>
        </p:txBody>
      </p:sp>
      <p:sp>
        <p:nvSpPr>
          <p:cNvPr id="4" name="Title 3"/>
          <p:cNvSpPr>
            <a:spLocks noGrp="1"/>
          </p:cNvSpPr>
          <p:nvPr>
            <p:ph type="title"/>
          </p:nvPr>
        </p:nvSpPr>
        <p:spPr/>
        <p:txBody>
          <a:bodyPr/>
          <a:lstStyle/>
          <a:p>
            <a:r>
              <a:rPr lang="en-US" dirty="0" smtClean="0"/>
              <a:t>Reliability</a:t>
            </a:r>
            <a:endParaRPr lang="en-US" dirty="0"/>
          </a:p>
        </p:txBody>
      </p:sp>
      <p:pic>
        <p:nvPicPr>
          <p:cNvPr id="5" name="Picture 4"/>
          <p:cNvPicPr>
            <a:picLocks noChangeAspect="1"/>
          </p:cNvPicPr>
          <p:nvPr/>
        </p:nvPicPr>
        <p:blipFill>
          <a:blip r:embed="rId2"/>
          <a:stretch>
            <a:fillRect/>
          </a:stretch>
        </p:blipFill>
        <p:spPr>
          <a:xfrm>
            <a:off x="5876854" y="2053778"/>
            <a:ext cx="3175000" cy="2387600"/>
          </a:xfrm>
          <a:prstGeom prst="rect">
            <a:avLst/>
          </a:prstGeom>
        </p:spPr>
      </p:pic>
      <p:pic>
        <p:nvPicPr>
          <p:cNvPr id="6" name="Picture 5"/>
          <p:cNvPicPr>
            <a:picLocks noChangeAspect="1"/>
          </p:cNvPicPr>
          <p:nvPr/>
        </p:nvPicPr>
        <p:blipFill>
          <a:blip r:embed="rId3"/>
          <a:stretch>
            <a:fillRect/>
          </a:stretch>
        </p:blipFill>
        <p:spPr>
          <a:xfrm>
            <a:off x="6155380" y="4546839"/>
            <a:ext cx="2540000" cy="1905000"/>
          </a:xfrm>
          <a:prstGeom prst="rect">
            <a:avLst/>
          </a:prstGeom>
        </p:spPr>
      </p:pic>
    </p:spTree>
    <p:extLst>
      <p:ext uri="{BB962C8B-B14F-4D97-AF65-F5344CB8AC3E}">
        <p14:creationId xmlns:p14="http://schemas.microsoft.com/office/powerpoint/2010/main" val="3885330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4140679"/>
            <a:ext cx="8229599" cy="1985484"/>
          </a:xfrm>
        </p:spPr>
        <p:txBody>
          <a:bodyPr/>
          <a:lstStyle/>
          <a:p>
            <a:r>
              <a:rPr lang="en-US" dirty="0" smtClean="0"/>
              <a:t>Eligible Telecommunications Carriers</a:t>
            </a:r>
          </a:p>
          <a:p>
            <a:r>
              <a:rPr lang="en-US" dirty="0" smtClean="0"/>
              <a:t>Carrier of Last Resort (COLR)</a:t>
            </a:r>
          </a:p>
          <a:p>
            <a:r>
              <a:rPr lang="en-US" i="1" dirty="0" smtClean="0"/>
              <a:t>Universal Service Fund</a:t>
            </a:r>
            <a:endParaRPr lang="en-US" i="1"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48</a:t>
            </a:fld>
            <a:endParaRPr lang="en-US"/>
          </a:p>
        </p:txBody>
      </p:sp>
      <p:sp>
        <p:nvSpPr>
          <p:cNvPr id="6" name="Title 5"/>
          <p:cNvSpPr>
            <a:spLocks noGrp="1"/>
          </p:cNvSpPr>
          <p:nvPr>
            <p:ph type="title"/>
          </p:nvPr>
        </p:nvSpPr>
        <p:spPr/>
        <p:txBody>
          <a:bodyPr/>
          <a:lstStyle/>
          <a:p>
            <a:r>
              <a:rPr lang="en-US" dirty="0" smtClean="0"/>
              <a:t>Universal service</a:t>
            </a:r>
            <a:endParaRPr lang="en-US" dirty="0"/>
          </a:p>
        </p:txBody>
      </p:sp>
      <p:sp>
        <p:nvSpPr>
          <p:cNvPr id="8" name="Folded Corner 7"/>
          <p:cNvSpPr/>
          <p:nvPr/>
        </p:nvSpPr>
        <p:spPr>
          <a:xfrm>
            <a:off x="2412073" y="1547419"/>
            <a:ext cx="6499791" cy="2507886"/>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1600" dirty="0"/>
              <a:t>For the purpose of regulating interstate and foreign commerce in communication by wire and radio so as to make available, so far as possible, to </a:t>
            </a:r>
            <a:r>
              <a:rPr lang="en-US" sz="1600" dirty="0">
                <a:solidFill>
                  <a:srgbClr val="FF0000"/>
                </a:solidFill>
              </a:rPr>
              <a:t>all the people of the United States</a:t>
            </a:r>
            <a:r>
              <a:rPr lang="en-US" sz="1600" dirty="0"/>
              <a:t>, without discrimination on the basis of race, color, religion, national origin, or sex, a rapid, efficient, </a:t>
            </a:r>
            <a:r>
              <a:rPr lang="en-US" sz="1600" dirty="0">
                <a:solidFill>
                  <a:srgbClr val="FF0000"/>
                </a:solidFill>
              </a:rPr>
              <a:t>Nation-wide, and world-wide wire and radio communication service </a:t>
            </a:r>
            <a:r>
              <a:rPr lang="en-US" sz="1600" dirty="0"/>
              <a:t>with adequate facilities at reasonable charges, for the purpose of the national defense, for the purpose of promoting safety of life and property through the use of wire and radio communications, </a:t>
            </a:r>
            <a:r>
              <a:rPr lang="en-US" sz="1600" dirty="0" smtClean="0"/>
              <a:t>… (47 USC </a:t>
            </a:r>
            <a:r>
              <a:rPr lang="en-US" sz="1600" dirty="0"/>
              <a:t>§</a:t>
            </a:r>
            <a:r>
              <a:rPr lang="en-US" sz="1600" dirty="0" smtClean="0"/>
              <a:t> 151, 1934)</a:t>
            </a:r>
            <a:endParaRPr lang="en-US" sz="1600" dirty="0"/>
          </a:p>
        </p:txBody>
      </p:sp>
      <p:pic>
        <p:nvPicPr>
          <p:cNvPr id="10" name="Picture 9"/>
          <p:cNvPicPr>
            <a:picLocks noChangeAspect="1"/>
          </p:cNvPicPr>
          <p:nvPr/>
        </p:nvPicPr>
        <p:blipFill>
          <a:blip r:embed="rId2"/>
          <a:stretch>
            <a:fillRect/>
          </a:stretch>
        </p:blipFill>
        <p:spPr>
          <a:xfrm>
            <a:off x="6350000" y="3836074"/>
            <a:ext cx="2794000" cy="2908300"/>
          </a:xfrm>
          <a:prstGeom prst="rect">
            <a:avLst/>
          </a:prstGeom>
        </p:spPr>
      </p:pic>
      <p:sp>
        <p:nvSpPr>
          <p:cNvPr id="12" name="Oval Callout 11"/>
          <p:cNvSpPr/>
          <p:nvPr/>
        </p:nvSpPr>
        <p:spPr>
          <a:xfrm>
            <a:off x="85382" y="1440700"/>
            <a:ext cx="2059869" cy="107785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t>One Policy, One System, Universal Service</a:t>
            </a:r>
          </a:p>
        </p:txBody>
      </p:sp>
      <p:pic>
        <p:nvPicPr>
          <p:cNvPr id="13" name="Picture 12"/>
          <p:cNvPicPr>
            <a:picLocks noChangeAspect="1"/>
          </p:cNvPicPr>
          <p:nvPr/>
        </p:nvPicPr>
        <p:blipFill>
          <a:blip r:embed="rId3"/>
          <a:stretch>
            <a:fillRect/>
          </a:stretch>
        </p:blipFill>
        <p:spPr>
          <a:xfrm>
            <a:off x="282646" y="2604653"/>
            <a:ext cx="1100735" cy="1536026"/>
          </a:xfrm>
          <a:prstGeom prst="rect">
            <a:avLst/>
          </a:prstGeom>
        </p:spPr>
      </p:pic>
      <p:sp>
        <p:nvSpPr>
          <p:cNvPr id="14" name="TextBox 13"/>
          <p:cNvSpPr txBox="1"/>
          <p:nvPr/>
        </p:nvSpPr>
        <p:spPr>
          <a:xfrm>
            <a:off x="1354425" y="2477512"/>
            <a:ext cx="659155" cy="523220"/>
          </a:xfrm>
          <a:prstGeom prst="rect">
            <a:avLst/>
          </a:prstGeom>
          <a:noFill/>
        </p:spPr>
        <p:txBody>
          <a:bodyPr wrap="none" rtlCol="0">
            <a:spAutoFit/>
          </a:bodyPr>
          <a:lstStyle/>
          <a:p>
            <a:r>
              <a:rPr lang="en-US" sz="1400" dirty="0" smtClean="0"/>
              <a:t>T. Vail</a:t>
            </a:r>
          </a:p>
          <a:p>
            <a:r>
              <a:rPr lang="en-US" sz="1400" dirty="0" smtClean="0"/>
              <a:t>(1907)</a:t>
            </a:r>
          </a:p>
        </p:txBody>
      </p:sp>
    </p:spTree>
    <p:extLst>
      <p:ext uri="{BB962C8B-B14F-4D97-AF65-F5344CB8AC3E}">
        <p14:creationId xmlns:p14="http://schemas.microsoft.com/office/powerpoint/2010/main" val="2039636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transition goals</a:t>
            </a:r>
            <a:endParaRPr lang="en-US" dirty="0"/>
          </a:p>
        </p:txBody>
      </p:sp>
      <p:sp>
        <p:nvSpPr>
          <p:cNvPr id="3" name="Content Placeholder 2"/>
          <p:cNvSpPr>
            <a:spLocks noGrp="1"/>
          </p:cNvSpPr>
          <p:nvPr>
            <p:ph sz="quarter" idx="1"/>
          </p:nvPr>
        </p:nvSpPr>
        <p:spPr/>
        <p:txBody>
          <a:bodyPr>
            <a:normAutofit lnSpcReduction="10000"/>
          </a:bodyPr>
          <a:lstStyle/>
          <a:p>
            <a:pPr marL="320040" lvl="1" indent="-320040">
              <a:spcBef>
                <a:spcPts val="700"/>
              </a:spcBef>
              <a:buClr>
                <a:schemeClr val="accent2"/>
              </a:buClr>
              <a:buSzPct val="60000"/>
              <a:buFont typeface="Wingdings"/>
              <a:buChar char=""/>
            </a:pPr>
            <a:r>
              <a:rPr lang="en-US" dirty="0"/>
              <a:t>The Task Force’s work will be guided by the insight that, technological changes do not alter the FCC’s core mission, including protecting consumers, ensuring public safety, enhancing universal service, and preserving competition. </a:t>
            </a:r>
            <a:endParaRPr lang="en-US" dirty="0" smtClean="0"/>
          </a:p>
          <a:p>
            <a:pPr marL="320040" lvl="1" indent="-320040">
              <a:spcBef>
                <a:spcPts val="700"/>
              </a:spcBef>
              <a:buClr>
                <a:schemeClr val="accent2"/>
              </a:buClr>
              <a:buSzPct val="60000"/>
              <a:buFont typeface="Wingdings"/>
              <a:buChar char=""/>
            </a:pPr>
            <a:r>
              <a:rPr lang="en-US" dirty="0" smtClean="0"/>
              <a:t>“</a:t>
            </a:r>
            <a:r>
              <a:rPr lang="en-US" sz="2800" dirty="0"/>
              <a:t>The Task Force will conduct a data-driven review and provide recommendations to modernize the Commission’s policies in a process that </a:t>
            </a:r>
            <a:r>
              <a:rPr lang="en-US" sz="2800" i="1" dirty="0"/>
              <a:t>encourages continued investment and innovation </a:t>
            </a:r>
            <a:r>
              <a:rPr lang="en-US" sz="2800" dirty="0"/>
              <a:t>in these new technologies, </a:t>
            </a:r>
            <a:r>
              <a:rPr lang="en-US" sz="2800" i="1" dirty="0"/>
              <a:t>empowers and protects consumers</a:t>
            </a:r>
            <a:r>
              <a:rPr lang="en-US" sz="2800" dirty="0"/>
              <a:t>, </a:t>
            </a:r>
            <a:r>
              <a:rPr lang="en-US" sz="2800" i="1" dirty="0"/>
              <a:t>promotes competition</a:t>
            </a:r>
            <a:r>
              <a:rPr lang="en-US" sz="2800" dirty="0"/>
              <a:t>, and ensures </a:t>
            </a:r>
            <a:r>
              <a:rPr lang="en-US" sz="2800" i="1" dirty="0"/>
              <a:t>network resiliency and reliability</a:t>
            </a:r>
            <a:r>
              <a:rPr lang="en-US" sz="2800" dirty="0" smtClean="0"/>
              <a:t>.”</a:t>
            </a:r>
            <a:endParaRPr lang="en-US" sz="2800"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49</a:t>
            </a:fld>
            <a:endParaRPr lang="en-US"/>
          </a:p>
        </p:txBody>
      </p:sp>
    </p:spTree>
    <p:extLst>
      <p:ext uri="{BB962C8B-B14F-4D97-AF65-F5344CB8AC3E}">
        <p14:creationId xmlns:p14="http://schemas.microsoft.com/office/powerpoint/2010/main" val="2563993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Internet as core civil infrastructure</a:t>
            </a:r>
            <a:endParaRPr lang="en-US" dirty="0"/>
          </a:p>
        </p:txBody>
      </p:sp>
      <p:sp>
        <p:nvSpPr>
          <p:cNvPr id="3" name="Content Placeholder 2"/>
          <p:cNvSpPr>
            <a:spLocks noGrp="1"/>
          </p:cNvSpPr>
          <p:nvPr>
            <p:ph idx="1"/>
          </p:nvPr>
        </p:nvSpPr>
        <p:spPr/>
        <p:txBody>
          <a:bodyPr/>
          <a:lstStyle/>
          <a:p>
            <a:r>
              <a:rPr lang="en-US" dirty="0" smtClean="0"/>
              <a:t>Involved in all information exchange</a:t>
            </a:r>
          </a:p>
          <a:p>
            <a:pPr lvl="1"/>
            <a:r>
              <a:rPr lang="en-US" dirty="0" smtClean="0"/>
              <a:t>(in a few years)</a:t>
            </a:r>
          </a:p>
          <a:p>
            <a:r>
              <a:rPr lang="en-US" dirty="0" smtClean="0"/>
              <a:t>Crucial to</a:t>
            </a:r>
          </a:p>
          <a:p>
            <a:pPr lvl="1"/>
            <a:r>
              <a:rPr lang="en-US" dirty="0" smtClean="0"/>
              <a:t>commerce</a:t>
            </a:r>
          </a:p>
          <a:p>
            <a:pPr lvl="1"/>
            <a:r>
              <a:rPr lang="en-US" dirty="0" smtClean="0"/>
              <a:t>governance</a:t>
            </a:r>
          </a:p>
          <a:p>
            <a:pPr lvl="1"/>
            <a:r>
              <a:rPr lang="en-US" dirty="0" smtClean="0"/>
              <a:t>coordination</a:t>
            </a:r>
          </a:p>
          <a:p>
            <a:pPr lvl="1"/>
            <a:r>
              <a:rPr lang="en-US" dirty="0" smtClean="0"/>
              <a:t>inter-personal communication</a:t>
            </a:r>
          </a:p>
          <a:p>
            <a:r>
              <a:rPr lang="en-US" dirty="0" smtClean="0"/>
              <a:t>Assumed to just be there</a:t>
            </a:r>
          </a:p>
          <a:p>
            <a:pPr lvl="1"/>
            <a:r>
              <a:rPr lang="en-US" dirty="0" smtClean="0"/>
              <a:t>“plumbing”, “pipes”, …</a:t>
            </a:r>
          </a:p>
          <a:p>
            <a:pPr lvl="1"/>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5</a:t>
            </a:fld>
            <a:endParaRPr lang="en-US"/>
          </a:p>
        </p:txBody>
      </p:sp>
    </p:spTree>
    <p:extLst>
      <p:ext uri="{BB962C8B-B14F-4D97-AF65-F5344CB8AC3E}">
        <p14:creationId xmlns:p14="http://schemas.microsoft.com/office/powerpoint/2010/main" val="1680176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6" name="Title 5"/>
          <p:cNvSpPr>
            <a:spLocks noGrp="1"/>
          </p:cNvSpPr>
          <p:nvPr>
            <p:ph type="title"/>
          </p:nvPr>
        </p:nvSpPr>
        <p:spPr/>
        <p:txBody>
          <a:bodyPr/>
          <a:lstStyle/>
          <a:p>
            <a:r>
              <a:rPr lang="en-US" dirty="0" smtClean="0"/>
              <a:t>Policy + technology</a:t>
            </a:r>
            <a:endParaRPr lang="en-US" dirty="0"/>
          </a:p>
        </p:txBody>
      </p:sp>
      <p:sp>
        <p:nvSpPr>
          <p:cNvPr id="8" name="Slide Number Placeholder 7"/>
          <p:cNvSpPr>
            <a:spLocks noGrp="1"/>
          </p:cNvSpPr>
          <p:nvPr>
            <p:ph type="sldNum" sz="quarter" idx="11"/>
          </p:nvPr>
        </p:nvSpPr>
        <p:spPr/>
        <p:txBody>
          <a:bodyPr/>
          <a:lstStyle/>
          <a:p>
            <a:fld id="{76988DB3-7906-FE49-941C-A177E89EF2E4}" type="slidenum">
              <a:rPr lang="en-US" smtClean="0"/>
              <a:t>50</a:t>
            </a:fld>
            <a:endParaRPr lang="en-US"/>
          </a:p>
        </p:txBody>
      </p:sp>
    </p:spTree>
    <p:extLst>
      <p:ext uri="{BB962C8B-B14F-4D97-AF65-F5344CB8AC3E}">
        <p14:creationId xmlns:p14="http://schemas.microsoft.com/office/powerpoint/2010/main" val="2838181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t>
            </a:r>
            <a:r>
              <a:rPr lang="en-US" dirty="0" smtClean="0">
                <a:sym typeface="Wingdings"/>
              </a:rPr>
              <a:t> technology</a:t>
            </a:r>
            <a:endParaRPr lang="en-US" dirty="0"/>
          </a:p>
        </p:txBody>
      </p:sp>
      <p:sp>
        <p:nvSpPr>
          <p:cNvPr id="3" name="Content Placeholder 2"/>
          <p:cNvSpPr>
            <a:spLocks noGrp="1"/>
          </p:cNvSpPr>
          <p:nvPr>
            <p:ph idx="1"/>
          </p:nvPr>
        </p:nvSpPr>
        <p:spPr>
          <a:xfrm>
            <a:off x="457200" y="1600200"/>
            <a:ext cx="6334661" cy="4525963"/>
          </a:xfrm>
        </p:spPr>
        <p:txBody>
          <a:bodyPr>
            <a:normAutofit lnSpcReduction="10000"/>
          </a:bodyPr>
          <a:lstStyle/>
          <a:p>
            <a:r>
              <a:rPr lang="en-US" dirty="0" smtClean="0"/>
              <a:t>Part 15 (“unlicensed”)</a:t>
            </a:r>
          </a:p>
          <a:p>
            <a:pPr lvl="1"/>
            <a:r>
              <a:rPr lang="en-US" dirty="0" smtClean="0"/>
              <a:t>since 1938</a:t>
            </a:r>
          </a:p>
          <a:p>
            <a:pPr lvl="1"/>
            <a:r>
              <a:rPr lang="en-US" dirty="0" smtClean="0"/>
              <a:t>major revision 1989</a:t>
            </a:r>
          </a:p>
          <a:p>
            <a:pPr lvl="2"/>
            <a:r>
              <a:rPr lang="en-US" dirty="0" smtClean="0"/>
              <a:t>higher frequencies</a:t>
            </a:r>
          </a:p>
          <a:p>
            <a:pPr lvl="2"/>
            <a:r>
              <a:rPr lang="en-US" dirty="0" smtClean="0"/>
              <a:t>unintentional, incidental, intentional</a:t>
            </a:r>
          </a:p>
          <a:p>
            <a:pPr lvl="2"/>
            <a:r>
              <a:rPr lang="en-US" dirty="0" smtClean="0"/>
              <a:t>authorized devices</a:t>
            </a:r>
          </a:p>
          <a:p>
            <a:pPr lvl="1"/>
            <a:r>
              <a:rPr lang="en-US" dirty="0" smtClean="0">
                <a:sym typeface="Wingdings"/>
              </a:rPr>
              <a:t> WiFi</a:t>
            </a:r>
          </a:p>
          <a:p>
            <a:r>
              <a:rPr lang="en-US" dirty="0" smtClean="0">
                <a:sym typeface="Wingdings"/>
              </a:rPr>
              <a:t>GPS in cell phones</a:t>
            </a:r>
          </a:p>
          <a:p>
            <a:pPr lvl="1"/>
            <a:r>
              <a:rPr lang="en-US" dirty="0" smtClean="0">
                <a:sym typeface="Wingdings"/>
              </a:rPr>
              <a:t>E911 rules</a:t>
            </a:r>
          </a:p>
          <a:p>
            <a:pPr lvl="1"/>
            <a:r>
              <a:rPr lang="en-US" dirty="0" smtClean="0">
                <a:sym typeface="Wingdings"/>
              </a:rPr>
              <a:t> location-based services</a:t>
            </a:r>
            <a:endParaRPr lang="en-US" dirty="0"/>
          </a:p>
        </p:txBody>
      </p:sp>
      <p:pic>
        <p:nvPicPr>
          <p:cNvPr id="4" name="Picture 3"/>
          <p:cNvPicPr>
            <a:picLocks noChangeAspect="1"/>
          </p:cNvPicPr>
          <p:nvPr/>
        </p:nvPicPr>
        <p:blipFill>
          <a:blip r:embed="rId3"/>
          <a:stretch>
            <a:fillRect/>
          </a:stretch>
        </p:blipFill>
        <p:spPr>
          <a:xfrm>
            <a:off x="6740360" y="1600200"/>
            <a:ext cx="1946440" cy="1402906"/>
          </a:xfrm>
          <a:prstGeom prst="rect">
            <a:avLst/>
          </a:prstGeom>
        </p:spPr>
      </p:pic>
      <p:pic>
        <p:nvPicPr>
          <p:cNvPr id="5" name="Picture 4" descr="explorema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1861" y="3785525"/>
            <a:ext cx="1762661" cy="2937768"/>
          </a:xfrm>
          <a:prstGeom prst="rect">
            <a:avLst/>
          </a:prstGeom>
        </p:spPr>
      </p:pic>
      <p:sp>
        <p:nvSpPr>
          <p:cNvPr id="6" name="Slide Number Placeholder 5"/>
          <p:cNvSpPr>
            <a:spLocks noGrp="1"/>
          </p:cNvSpPr>
          <p:nvPr>
            <p:ph type="sldNum" sz="quarter" idx="12"/>
          </p:nvPr>
        </p:nvSpPr>
        <p:spPr/>
        <p:txBody>
          <a:bodyPr>
            <a:normAutofit fontScale="85000" lnSpcReduction="20000"/>
          </a:bodyPr>
          <a:lstStyle/>
          <a:p>
            <a:fld id="{76988DB3-7906-FE49-941C-A177E89EF2E4}" type="slidenum">
              <a:rPr lang="en-US" smtClean="0"/>
              <a:t>51</a:t>
            </a:fld>
            <a:endParaRPr lang="en-US"/>
          </a:p>
        </p:txBody>
      </p:sp>
    </p:spTree>
    <p:extLst>
      <p:ext uri="{BB962C8B-B14F-4D97-AF65-F5344CB8AC3E}">
        <p14:creationId xmlns:p14="http://schemas.microsoft.com/office/powerpoint/2010/main" val="275316864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t>
            </a:r>
            <a:r>
              <a:rPr lang="en-US" dirty="0" smtClean="0">
                <a:sym typeface="Wingdings"/>
              </a:rPr>
              <a:t> technology</a:t>
            </a:r>
            <a:endParaRPr lang="en-US" dirty="0"/>
          </a:p>
        </p:txBody>
      </p:sp>
      <p:sp>
        <p:nvSpPr>
          <p:cNvPr id="3" name="Content Placeholder 2"/>
          <p:cNvSpPr>
            <a:spLocks noGrp="1"/>
          </p:cNvSpPr>
          <p:nvPr>
            <p:ph idx="1"/>
          </p:nvPr>
        </p:nvSpPr>
        <p:spPr>
          <a:xfrm>
            <a:off x="457200" y="1600200"/>
            <a:ext cx="4833910" cy="2953657"/>
          </a:xfrm>
        </p:spPr>
        <p:txBody>
          <a:bodyPr>
            <a:normAutofit fontScale="92500" lnSpcReduction="20000"/>
          </a:bodyPr>
          <a:lstStyle/>
          <a:p>
            <a:r>
              <a:rPr lang="en-US" dirty="0" smtClean="0"/>
              <a:t>Closed captioning</a:t>
            </a:r>
          </a:p>
          <a:p>
            <a:pPr lvl="1"/>
            <a:r>
              <a:rPr lang="en-US" dirty="0" smtClean="0"/>
              <a:t>initially, for Deaf and Hard of Hearing</a:t>
            </a:r>
          </a:p>
          <a:p>
            <a:pPr lvl="1"/>
            <a:r>
              <a:rPr lang="en-US" dirty="0" smtClean="0"/>
              <a:t>migrated to</a:t>
            </a:r>
          </a:p>
          <a:p>
            <a:pPr lvl="2"/>
            <a:r>
              <a:rPr lang="en-US" dirty="0" smtClean="0"/>
              <a:t>airports</a:t>
            </a:r>
          </a:p>
          <a:p>
            <a:pPr lvl="2"/>
            <a:r>
              <a:rPr lang="en-US" dirty="0" smtClean="0"/>
              <a:t>doctor’s offices</a:t>
            </a:r>
          </a:p>
          <a:p>
            <a:pPr lvl="2"/>
            <a:r>
              <a:rPr lang="en-US" dirty="0" smtClean="0"/>
              <a:t>sports bars</a:t>
            </a:r>
          </a:p>
          <a:p>
            <a:pPr lvl="1"/>
            <a:r>
              <a:rPr lang="en-US" dirty="0" smtClean="0"/>
              <a:t>enables text-based retrieval</a:t>
            </a:r>
          </a:p>
          <a:p>
            <a:pPr lvl="2"/>
            <a:endParaRPr lang="en-US" dirty="0" smtClean="0"/>
          </a:p>
        </p:txBody>
      </p:sp>
      <p:pic>
        <p:nvPicPr>
          <p:cNvPr id="4" name="Picture 3"/>
          <p:cNvPicPr>
            <a:picLocks noChangeAspect="1"/>
          </p:cNvPicPr>
          <p:nvPr/>
        </p:nvPicPr>
        <p:blipFill>
          <a:blip r:embed="rId2"/>
          <a:stretch>
            <a:fillRect/>
          </a:stretch>
        </p:blipFill>
        <p:spPr>
          <a:xfrm>
            <a:off x="6137641" y="1421148"/>
            <a:ext cx="2717800" cy="1231900"/>
          </a:xfrm>
          <a:prstGeom prst="rect">
            <a:avLst/>
          </a:prstGeom>
        </p:spPr>
      </p:pic>
      <p:pic>
        <p:nvPicPr>
          <p:cNvPr id="5" name="Picture 4"/>
          <p:cNvPicPr>
            <a:picLocks noChangeAspect="1"/>
          </p:cNvPicPr>
          <p:nvPr/>
        </p:nvPicPr>
        <p:blipFill>
          <a:blip r:embed="rId3"/>
          <a:stretch>
            <a:fillRect/>
          </a:stretch>
        </p:blipFill>
        <p:spPr>
          <a:xfrm>
            <a:off x="5892800" y="3429000"/>
            <a:ext cx="3251200" cy="1828800"/>
          </a:xfrm>
          <a:prstGeom prst="rect">
            <a:avLst/>
          </a:prstGeom>
        </p:spPr>
      </p:pic>
      <p:pic>
        <p:nvPicPr>
          <p:cNvPr id="6" name="Picture 5"/>
          <p:cNvPicPr>
            <a:picLocks noChangeAspect="1"/>
          </p:cNvPicPr>
          <p:nvPr/>
        </p:nvPicPr>
        <p:blipFill>
          <a:blip r:embed="rId4"/>
          <a:stretch>
            <a:fillRect/>
          </a:stretch>
        </p:blipFill>
        <p:spPr>
          <a:xfrm>
            <a:off x="5350241" y="4358172"/>
            <a:ext cx="3505200" cy="2324100"/>
          </a:xfrm>
          <a:prstGeom prst="rect">
            <a:avLst/>
          </a:prstGeom>
        </p:spPr>
      </p:pic>
      <p:pic>
        <p:nvPicPr>
          <p:cNvPr id="7" name="Picture 6"/>
          <p:cNvPicPr>
            <a:picLocks noChangeAspect="1"/>
          </p:cNvPicPr>
          <p:nvPr/>
        </p:nvPicPr>
        <p:blipFill>
          <a:blip r:embed="rId5"/>
          <a:stretch>
            <a:fillRect/>
          </a:stretch>
        </p:blipFill>
        <p:spPr>
          <a:xfrm>
            <a:off x="0" y="5041489"/>
            <a:ext cx="5588000" cy="1777315"/>
          </a:xfrm>
          <a:prstGeom prst="rect">
            <a:avLst/>
          </a:prstGeom>
        </p:spPr>
      </p:pic>
      <p:sp>
        <p:nvSpPr>
          <p:cNvPr id="8" name="Slide Number Placeholder 7"/>
          <p:cNvSpPr>
            <a:spLocks noGrp="1"/>
          </p:cNvSpPr>
          <p:nvPr>
            <p:ph type="sldNum" sz="quarter" idx="12"/>
          </p:nvPr>
        </p:nvSpPr>
        <p:spPr/>
        <p:txBody>
          <a:bodyPr>
            <a:normAutofit fontScale="85000" lnSpcReduction="20000"/>
          </a:bodyPr>
          <a:lstStyle/>
          <a:p>
            <a:fld id="{76988DB3-7906-FE49-941C-A177E89EF2E4}" type="slidenum">
              <a:rPr lang="en-US" smtClean="0"/>
              <a:t>52</a:t>
            </a:fld>
            <a:endParaRPr lang="en-US"/>
          </a:p>
        </p:txBody>
      </p:sp>
    </p:spTree>
    <p:extLst>
      <p:ext uri="{BB962C8B-B14F-4D97-AF65-F5344CB8AC3E}">
        <p14:creationId xmlns:p14="http://schemas.microsoft.com/office/powerpoint/2010/main" val="291154217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Policy inputs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FD7CC80-8907-0743-8D56-F55887CD0273}" type="slidenum">
              <a:rPr lang="en-US" smtClean="0"/>
              <a:t>53</a:t>
            </a:fld>
            <a:endParaRPr lang="en-US"/>
          </a:p>
        </p:txBody>
      </p:sp>
      <p:graphicFrame>
        <p:nvGraphicFramePr>
          <p:cNvPr id="8" name="Diagram 7"/>
          <p:cNvGraphicFramePr/>
          <p:nvPr>
            <p:extLst>
              <p:ext uri="{D42A27DB-BD31-4B8C-83A1-F6EECF244321}">
                <p14:modId xmlns:p14="http://schemas.microsoft.com/office/powerpoint/2010/main" val="179849067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405319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 policy tool kit</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FD7CC80-8907-0743-8D56-F55887CD0273}" type="slidenum">
              <a:rPr lang="en-US" smtClean="0"/>
              <a:t>54</a:t>
            </a:fld>
            <a:endParaRPr lang="en-US"/>
          </a:p>
        </p:txBody>
      </p:sp>
      <p:cxnSp>
        <p:nvCxnSpPr>
          <p:cNvPr id="6" name="Straight Arrow Connector 5"/>
          <p:cNvCxnSpPr/>
          <p:nvPr/>
        </p:nvCxnSpPr>
        <p:spPr>
          <a:xfrm>
            <a:off x="661719" y="3671118"/>
            <a:ext cx="78659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61719" y="1750184"/>
            <a:ext cx="1195364" cy="15901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gov’t monopoly</a:t>
            </a:r>
            <a:endParaRPr lang="en-US" sz="1400" dirty="0"/>
          </a:p>
        </p:txBody>
      </p:sp>
      <p:sp>
        <p:nvSpPr>
          <p:cNvPr id="8" name="Rounded Rectangle 7"/>
          <p:cNvSpPr/>
          <p:nvPr/>
        </p:nvSpPr>
        <p:spPr>
          <a:xfrm>
            <a:off x="7503043" y="1750184"/>
            <a:ext cx="1024598" cy="159010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laissez faire</a:t>
            </a:r>
            <a:endParaRPr lang="en-US" dirty="0"/>
          </a:p>
        </p:txBody>
      </p:sp>
      <p:sp>
        <p:nvSpPr>
          <p:cNvPr id="9" name="Rounded Rectangle 8"/>
          <p:cNvSpPr/>
          <p:nvPr/>
        </p:nvSpPr>
        <p:spPr>
          <a:xfrm>
            <a:off x="2073208" y="1771528"/>
            <a:ext cx="1278079" cy="1590105"/>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price-regulated utility</a:t>
            </a:r>
            <a:endParaRPr lang="en-US" dirty="0"/>
          </a:p>
        </p:txBody>
      </p:sp>
      <p:sp>
        <p:nvSpPr>
          <p:cNvPr id="10" name="Rounded Rectangle 9"/>
          <p:cNvSpPr/>
          <p:nvPr/>
        </p:nvSpPr>
        <p:spPr>
          <a:xfrm>
            <a:off x="3484699" y="1782200"/>
            <a:ext cx="1024598" cy="159010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smtClean="0"/>
              <a:t>structural</a:t>
            </a:r>
          </a:p>
          <a:p>
            <a:pPr algn="ctr"/>
            <a:r>
              <a:rPr lang="en-US" sz="1200" dirty="0" smtClean="0"/>
              <a:t>separation</a:t>
            </a:r>
            <a:endParaRPr lang="en-US" sz="1200" dirty="0"/>
          </a:p>
        </p:txBody>
      </p:sp>
      <p:sp>
        <p:nvSpPr>
          <p:cNvPr id="11" name="Rounded Rectangle 10"/>
          <p:cNvSpPr/>
          <p:nvPr/>
        </p:nvSpPr>
        <p:spPr>
          <a:xfrm>
            <a:off x="5924809" y="1760856"/>
            <a:ext cx="1430167" cy="159010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200" dirty="0" smtClean="0"/>
              <a:t>facilities-based competition + interconnection</a:t>
            </a:r>
            <a:endParaRPr lang="en-US" sz="1200" dirty="0"/>
          </a:p>
        </p:txBody>
      </p:sp>
      <p:sp>
        <p:nvSpPr>
          <p:cNvPr id="12" name="Dodecagon 11"/>
          <p:cNvSpPr/>
          <p:nvPr/>
        </p:nvSpPr>
        <p:spPr>
          <a:xfrm>
            <a:off x="4718345" y="5623760"/>
            <a:ext cx="1142000" cy="1056513"/>
          </a:xfrm>
          <a:prstGeom prst="dodecagon">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anti-trust</a:t>
            </a:r>
            <a:endParaRPr lang="en-US" dirty="0"/>
          </a:p>
        </p:txBody>
      </p:sp>
      <p:sp>
        <p:nvSpPr>
          <p:cNvPr id="13" name="Cloud 12"/>
          <p:cNvSpPr/>
          <p:nvPr/>
        </p:nvSpPr>
        <p:spPr>
          <a:xfrm>
            <a:off x="5826954" y="4456882"/>
            <a:ext cx="1793046" cy="1237935"/>
          </a:xfrm>
          <a:prstGeom prst="cloud">
            <a:avLst/>
          </a:prstGeom>
          <a:gradFill flip="none" rotWithShape="1">
            <a:gsLst>
              <a:gs pos="0">
                <a:srgbClr val="008000"/>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network neutrality</a:t>
            </a:r>
            <a:endParaRPr lang="en-US" dirty="0"/>
          </a:p>
        </p:txBody>
      </p:sp>
      <p:pic>
        <p:nvPicPr>
          <p:cNvPr id="14" name="Picture 13"/>
          <p:cNvPicPr>
            <a:picLocks noChangeAspect="1"/>
          </p:cNvPicPr>
          <p:nvPr/>
        </p:nvPicPr>
        <p:blipFill>
          <a:blip r:embed="rId2"/>
          <a:stretch>
            <a:fillRect/>
          </a:stretch>
        </p:blipFill>
        <p:spPr>
          <a:xfrm>
            <a:off x="4251424" y="3718059"/>
            <a:ext cx="493140" cy="335082"/>
          </a:xfrm>
          <a:prstGeom prst="rect">
            <a:avLst/>
          </a:prstGeom>
        </p:spPr>
      </p:pic>
      <p:pic>
        <p:nvPicPr>
          <p:cNvPr id="15" name="Picture 14"/>
          <p:cNvPicPr>
            <a:picLocks noChangeAspect="1"/>
          </p:cNvPicPr>
          <p:nvPr/>
        </p:nvPicPr>
        <p:blipFill>
          <a:blip r:embed="rId3"/>
          <a:stretch>
            <a:fillRect/>
          </a:stretch>
        </p:blipFill>
        <p:spPr>
          <a:xfrm>
            <a:off x="6457101" y="3718059"/>
            <a:ext cx="554990" cy="292100"/>
          </a:xfrm>
          <a:prstGeom prst="rect">
            <a:avLst/>
          </a:prstGeom>
        </p:spPr>
      </p:pic>
      <p:pic>
        <p:nvPicPr>
          <p:cNvPr id="16" name="Picture 15"/>
          <p:cNvPicPr>
            <a:picLocks noChangeAspect="1"/>
          </p:cNvPicPr>
          <p:nvPr/>
        </p:nvPicPr>
        <p:blipFill>
          <a:blip r:embed="rId4"/>
          <a:stretch>
            <a:fillRect/>
          </a:stretch>
        </p:blipFill>
        <p:spPr>
          <a:xfrm>
            <a:off x="4251424" y="4064000"/>
            <a:ext cx="589323" cy="392882"/>
          </a:xfrm>
          <a:prstGeom prst="rect">
            <a:avLst/>
          </a:prstGeom>
          <a:ln>
            <a:solidFill>
              <a:schemeClr val="tx1"/>
            </a:solidFill>
          </a:ln>
        </p:spPr>
      </p:pic>
      <p:sp>
        <p:nvSpPr>
          <p:cNvPr id="17" name="Rounded Rectangle 16"/>
          <p:cNvSpPr/>
          <p:nvPr/>
        </p:nvSpPr>
        <p:spPr>
          <a:xfrm>
            <a:off x="4744564" y="1753178"/>
            <a:ext cx="1024598" cy="159010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smtClean="0"/>
              <a:t>unbundled network elements</a:t>
            </a:r>
            <a:endParaRPr lang="en-US" sz="1200" dirty="0"/>
          </a:p>
        </p:txBody>
      </p:sp>
      <p:pic>
        <p:nvPicPr>
          <p:cNvPr id="18" name="Picture 17"/>
          <p:cNvPicPr>
            <a:picLocks noChangeAspect="1"/>
          </p:cNvPicPr>
          <p:nvPr/>
        </p:nvPicPr>
        <p:blipFill>
          <a:blip r:embed="rId5"/>
          <a:stretch>
            <a:fillRect/>
          </a:stretch>
        </p:blipFill>
        <p:spPr>
          <a:xfrm>
            <a:off x="4930844" y="3718059"/>
            <a:ext cx="577721" cy="345941"/>
          </a:xfrm>
          <a:prstGeom prst="rect">
            <a:avLst/>
          </a:prstGeom>
        </p:spPr>
      </p:pic>
      <p:sp>
        <p:nvSpPr>
          <p:cNvPr id="19" name="Folded Corner 18"/>
          <p:cNvSpPr/>
          <p:nvPr/>
        </p:nvSpPr>
        <p:spPr>
          <a:xfrm>
            <a:off x="7162800" y="5694817"/>
            <a:ext cx="1524000" cy="985456"/>
          </a:xfrm>
          <a:prstGeom prst="foldedCorner">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90"/>
                </a:solidFill>
              </a:rPr>
              <a:t>gov’t grants</a:t>
            </a:r>
          </a:p>
          <a:p>
            <a:pPr algn="ctr"/>
            <a:r>
              <a:rPr lang="en-US" sz="1400" dirty="0" smtClean="0">
                <a:solidFill>
                  <a:srgbClr val="000090"/>
                </a:solidFill>
              </a:rPr>
              <a:t>(USF)</a:t>
            </a:r>
          </a:p>
          <a:p>
            <a:pPr algn="ctr"/>
            <a:r>
              <a:rPr lang="en-US" sz="1400" dirty="0" smtClean="0">
                <a:solidFill>
                  <a:srgbClr val="000090"/>
                </a:solidFill>
              </a:rPr>
              <a:t>high cost + low income</a:t>
            </a:r>
            <a:endParaRPr lang="en-US" sz="1400" dirty="0">
              <a:solidFill>
                <a:srgbClr val="000090"/>
              </a:solidFill>
            </a:endParaRPr>
          </a:p>
        </p:txBody>
      </p:sp>
      <p:sp>
        <p:nvSpPr>
          <p:cNvPr id="20" name="Heart 19"/>
          <p:cNvSpPr/>
          <p:nvPr/>
        </p:nvSpPr>
        <p:spPr>
          <a:xfrm>
            <a:off x="2340030" y="4780991"/>
            <a:ext cx="2022513" cy="1547418"/>
          </a:xfrm>
          <a:prstGeom prst="hear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90"/>
                </a:solidFill>
              </a:rPr>
              <a:t>disability access</a:t>
            </a:r>
          </a:p>
          <a:p>
            <a:pPr algn="ctr"/>
            <a:r>
              <a:rPr lang="en-US" sz="1200" dirty="0" smtClean="0">
                <a:solidFill>
                  <a:srgbClr val="000090"/>
                </a:solidFill>
              </a:rPr>
              <a:t>public safety</a:t>
            </a:r>
          </a:p>
          <a:p>
            <a:pPr algn="ctr"/>
            <a:r>
              <a:rPr lang="en-US" sz="1200" dirty="0" smtClean="0">
                <a:solidFill>
                  <a:srgbClr val="000090"/>
                </a:solidFill>
              </a:rPr>
              <a:t>CALEA</a:t>
            </a:r>
            <a:endParaRPr lang="en-US" sz="1200" dirty="0">
              <a:solidFill>
                <a:srgbClr val="000090"/>
              </a:solidFill>
            </a:endParaRPr>
          </a:p>
        </p:txBody>
      </p:sp>
    </p:spTree>
    <p:extLst>
      <p:ext uri="{BB962C8B-B14F-4D97-AF65-F5344CB8AC3E}">
        <p14:creationId xmlns:p14="http://schemas.microsoft.com/office/powerpoint/2010/main" val="246132236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CFR 47</a:t>
            </a:r>
            <a:endParaRPr lang="en-US" dirty="0"/>
          </a:p>
        </p:txBody>
      </p:sp>
      <p:pic>
        <p:nvPicPr>
          <p:cNvPr id="6" name="Picture 5"/>
          <p:cNvPicPr>
            <a:picLocks noChangeAspect="1"/>
          </p:cNvPicPr>
          <p:nvPr/>
        </p:nvPicPr>
        <p:blipFill>
          <a:blip r:embed="rId2"/>
          <a:stretch>
            <a:fillRect/>
          </a:stretch>
        </p:blipFill>
        <p:spPr>
          <a:xfrm>
            <a:off x="631621" y="1649548"/>
            <a:ext cx="2777778" cy="4416667"/>
          </a:xfrm>
          <a:prstGeom prst="rect">
            <a:avLst/>
          </a:prstGeom>
        </p:spPr>
      </p:pic>
      <p:sp>
        <p:nvSpPr>
          <p:cNvPr id="7" name="TextBox 6"/>
          <p:cNvSpPr txBox="1"/>
          <p:nvPr/>
        </p:nvSpPr>
        <p:spPr>
          <a:xfrm>
            <a:off x="3409399" y="1649548"/>
            <a:ext cx="5480272" cy="4141652"/>
          </a:xfrm>
          <a:prstGeom prst="rect">
            <a:avLst/>
          </a:prstGeom>
          <a:noFill/>
        </p:spPr>
        <p:txBody>
          <a:bodyPr wrap="square" rtlCol="0">
            <a:normAutofit/>
          </a:bodyPr>
          <a:lstStyle/>
          <a:p>
            <a:r>
              <a:rPr lang="en-US" b="1" dirty="0"/>
              <a:t>§ 15.5   General conditions of operation.</a:t>
            </a:r>
          </a:p>
          <a:p>
            <a:r>
              <a:rPr lang="en-US" dirty="0"/>
              <a:t>(a) Persons operating intentional or unintentional radiators shall not be deemed to have any vested or recognizable right to continued use of any given frequency by virtue of prior registration or certification of equipment, or, for power line carrier systems, on the basis of prior notification of use pursuant to §90.35(g) of this chapter.</a:t>
            </a:r>
          </a:p>
          <a:p>
            <a:r>
              <a:rPr lang="en-US" dirty="0"/>
              <a:t>(b) Operation of an intentional, unintentional, or incidental radiator is subject to the conditions that no harmful interference is caused and that interference must be accepted that may be caused by the operation of an authorized radio station, by another intentional or unintentional radiator, by industrial, scientific and medical (ISM) equipment, or by an incidental radiator.	</a:t>
            </a:r>
          </a:p>
        </p:txBody>
      </p:sp>
      <p:sp>
        <p:nvSpPr>
          <p:cNvPr id="3" name="Slide Number Placeholder 2"/>
          <p:cNvSpPr>
            <a:spLocks noGrp="1"/>
          </p:cNvSpPr>
          <p:nvPr>
            <p:ph type="sldNum" sz="quarter" idx="12"/>
          </p:nvPr>
        </p:nvSpPr>
        <p:spPr/>
        <p:txBody>
          <a:bodyPr>
            <a:normAutofit fontScale="85000" lnSpcReduction="20000"/>
          </a:bodyPr>
          <a:lstStyle/>
          <a:p>
            <a:fld id="{CFD7CC80-8907-0743-8D56-F55887CD0273}" type="slidenum">
              <a:rPr lang="en-US" smtClean="0"/>
              <a:t>55</a:t>
            </a:fld>
            <a:endParaRPr lang="en-US"/>
          </a:p>
        </p:txBody>
      </p:sp>
    </p:spTree>
    <p:extLst>
      <p:ext uri="{BB962C8B-B14F-4D97-AF65-F5344CB8AC3E}">
        <p14:creationId xmlns:p14="http://schemas.microsoft.com/office/powerpoint/2010/main" val="291977914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graphicFrame>
        <p:nvGraphicFramePr>
          <p:cNvPr id="4" name="Diagram 3"/>
          <p:cNvGraphicFramePr/>
          <p:nvPr>
            <p:extLst>
              <p:ext uri="{D42A27DB-BD31-4B8C-83A1-F6EECF244321}">
                <p14:modId xmlns:p14="http://schemas.microsoft.com/office/powerpoint/2010/main" val="6046752"/>
              </p:ext>
            </p:extLst>
          </p:nvPr>
        </p:nvGraphicFramePr>
        <p:xfrm>
          <a:off x="824713" y="1397000"/>
          <a:ext cx="6152355" cy="4887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ultidocument 5"/>
          <p:cNvSpPr/>
          <p:nvPr/>
        </p:nvSpPr>
        <p:spPr>
          <a:xfrm>
            <a:off x="6977069" y="2606286"/>
            <a:ext cx="1946320" cy="1534082"/>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comments, </a:t>
            </a:r>
          </a:p>
          <a:p>
            <a:pPr algn="ctr"/>
            <a:r>
              <a:rPr lang="en-US" dirty="0" smtClean="0"/>
              <a:t>replies &amp; ex parte</a:t>
            </a:r>
            <a:endParaRPr lang="en-US" dirty="0"/>
          </a:p>
        </p:txBody>
      </p:sp>
      <p:cxnSp>
        <p:nvCxnSpPr>
          <p:cNvPr id="8" name="Elbow Connector 7"/>
          <p:cNvCxnSpPr>
            <a:stCxn id="6" idx="0"/>
          </p:cNvCxnSpPr>
          <p:nvPr/>
        </p:nvCxnSpPr>
        <p:spPr>
          <a:xfrm rot="16200000" flipH="1" flipV="1">
            <a:off x="6864504" y="1621411"/>
            <a:ext cx="234751" cy="2204499"/>
          </a:xfrm>
          <a:prstGeom prst="bentConnector4">
            <a:avLst>
              <a:gd name="adj1" fmla="val -97380"/>
              <a:gd name="adj2" fmla="val 75109"/>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0" name="Elbow Connector 9"/>
          <p:cNvCxnSpPr>
            <a:stCxn id="6" idx="1"/>
          </p:cNvCxnSpPr>
          <p:nvPr/>
        </p:nvCxnSpPr>
        <p:spPr>
          <a:xfrm rot="10800000" flipV="1">
            <a:off x="6190075" y="3373327"/>
            <a:ext cx="786995" cy="587192"/>
          </a:xfrm>
          <a:prstGeom prst="bentConnector3">
            <a:avLst>
              <a:gd name="adj1" fmla="val 50000"/>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11" name="Right Brace 10"/>
          <p:cNvSpPr/>
          <p:nvPr/>
        </p:nvSpPr>
        <p:spPr>
          <a:xfrm>
            <a:off x="7582370" y="4430889"/>
            <a:ext cx="112889" cy="185389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7826963" y="5158741"/>
            <a:ext cx="728497" cy="369332"/>
          </a:xfrm>
          <a:prstGeom prst="rect">
            <a:avLst/>
          </a:prstGeom>
          <a:noFill/>
        </p:spPr>
        <p:txBody>
          <a:bodyPr wrap="none" rtlCol="0">
            <a:spAutoFit/>
          </a:bodyPr>
          <a:lstStyle/>
          <a:p>
            <a:r>
              <a:rPr lang="en-US" dirty="0" smtClean="0"/>
              <a:t>rarely</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CFD7CC80-8907-0743-8D56-F55887CD0273}" type="slidenum">
              <a:rPr lang="en-US" smtClean="0"/>
              <a:t>56</a:t>
            </a:fld>
            <a:endParaRPr lang="en-US"/>
          </a:p>
        </p:txBody>
      </p:sp>
    </p:spTree>
    <p:extLst>
      <p:ext uri="{BB962C8B-B14F-4D97-AF65-F5344CB8AC3E}">
        <p14:creationId xmlns:p14="http://schemas.microsoft.com/office/powerpoint/2010/main" val="368518973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FCC</a:t>
            </a:r>
            <a:endParaRPr lang="en-US" dirty="0"/>
          </a:p>
        </p:txBody>
      </p:sp>
      <p:sp>
        <p:nvSpPr>
          <p:cNvPr id="2" name="Content Placeholder 1"/>
          <p:cNvSpPr>
            <a:spLocks noGrp="1"/>
          </p:cNvSpPr>
          <p:nvPr>
            <p:ph idx="1"/>
          </p:nvPr>
        </p:nvSpPr>
        <p:spPr>
          <a:xfrm>
            <a:off x="132173" y="5777409"/>
            <a:ext cx="8413919" cy="1157882"/>
          </a:xfrm>
        </p:spPr>
        <p:txBody>
          <a:bodyPr>
            <a:normAutofit/>
          </a:bodyPr>
          <a:lstStyle/>
          <a:p>
            <a:r>
              <a:rPr lang="en-US" dirty="0" smtClean="0"/>
              <a:t>Independent federal agency</a:t>
            </a:r>
          </a:p>
          <a:p>
            <a:r>
              <a:rPr lang="en-US" dirty="0" smtClean="0"/>
              <a:t>About 1,600 employees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51E3B49D-3EAC-FA48-8317-73E198CCAC39}" type="slidenum">
              <a:rPr lang="en-US" smtClean="0"/>
              <a:pPr/>
              <a:t>57</a:t>
            </a:fld>
            <a:endParaRPr lang="en-US"/>
          </a:p>
        </p:txBody>
      </p:sp>
      <p:graphicFrame>
        <p:nvGraphicFramePr>
          <p:cNvPr id="5" name="Diagram 4"/>
          <p:cNvGraphicFramePr/>
          <p:nvPr>
            <p:extLst>
              <p:ext uri="{D42A27DB-BD31-4B8C-83A1-F6EECF244321}">
                <p14:modId xmlns:p14="http://schemas.microsoft.com/office/powerpoint/2010/main" val="1154748344"/>
              </p:ext>
            </p:extLst>
          </p:nvPr>
        </p:nvGraphicFramePr>
        <p:xfrm>
          <a:off x="257997" y="1311942"/>
          <a:ext cx="8886003" cy="4416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864422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t>
            </a:r>
            <a:r>
              <a:rPr lang="en-US" dirty="0" smtClean="0">
                <a:sym typeface="Wingdings"/>
              </a:rPr>
              <a:t> technology</a:t>
            </a:r>
            <a:endParaRPr lang="en-US" dirty="0"/>
          </a:p>
        </p:txBody>
      </p:sp>
      <p:sp>
        <p:nvSpPr>
          <p:cNvPr id="3" name="Content Placeholder 2"/>
          <p:cNvSpPr>
            <a:spLocks noGrp="1"/>
          </p:cNvSpPr>
          <p:nvPr>
            <p:ph idx="1"/>
          </p:nvPr>
        </p:nvSpPr>
        <p:spPr/>
        <p:txBody>
          <a:bodyPr/>
          <a:lstStyle/>
          <a:p>
            <a:r>
              <a:rPr lang="en-US" dirty="0" smtClean="0"/>
              <a:t>Future opportunities:</a:t>
            </a:r>
          </a:p>
          <a:p>
            <a:pPr lvl="1"/>
            <a:r>
              <a:rPr lang="en-US" dirty="0" smtClean="0"/>
              <a:t>indoor location</a:t>
            </a:r>
          </a:p>
          <a:p>
            <a:pPr lvl="1"/>
            <a:r>
              <a:rPr lang="en-US" dirty="0" smtClean="0"/>
              <a:t>Video relay service = first multimedia phone-number-based interoperable real-time communication solution</a:t>
            </a:r>
          </a:p>
          <a:p>
            <a:pPr lvl="1"/>
            <a:r>
              <a:rPr lang="en-US" dirty="0" smtClean="0"/>
              <a:t>dynamic spectrum access (“TV white spaces”, 3.5 GHz band)</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58</a:t>
            </a:fld>
            <a:endParaRPr lang="en-US"/>
          </a:p>
        </p:txBody>
      </p:sp>
    </p:spTree>
    <p:extLst>
      <p:ext uri="{BB962C8B-B14F-4D97-AF65-F5344CB8AC3E}">
        <p14:creationId xmlns:p14="http://schemas.microsoft.com/office/powerpoint/2010/main" val="264553917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Conclusion</a:t>
            </a:r>
            <a:endParaRPr lang="en-US" dirty="0"/>
          </a:p>
        </p:txBody>
      </p:sp>
      <p:sp>
        <p:nvSpPr>
          <p:cNvPr id="4" name="Slide Number Placeholder 3"/>
          <p:cNvSpPr>
            <a:spLocks noGrp="1"/>
          </p:cNvSpPr>
          <p:nvPr>
            <p:ph type="sldNum" sz="quarter" idx="11"/>
          </p:nvPr>
        </p:nvSpPr>
        <p:spPr/>
        <p:txBody>
          <a:bodyPr/>
          <a:lstStyle/>
          <a:p>
            <a:fld id="{76988DB3-7906-FE49-941C-A177E89EF2E4}" type="slidenum">
              <a:rPr lang="en-US" smtClean="0"/>
              <a:t>59</a:t>
            </a:fld>
            <a:endParaRPr lang="en-US"/>
          </a:p>
        </p:txBody>
      </p:sp>
    </p:spTree>
    <p:extLst>
      <p:ext uri="{BB962C8B-B14F-4D97-AF65-F5344CB8AC3E}">
        <p14:creationId xmlns:p14="http://schemas.microsoft.com/office/powerpoint/2010/main" val="3428056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Interfaces: Energy</a:t>
            </a:r>
            <a:endParaRPr lang="en-US" dirty="0"/>
          </a:p>
        </p:txBody>
      </p:sp>
      <p:pic>
        <p:nvPicPr>
          <p:cNvPr id="5" name="Picture 4"/>
          <p:cNvPicPr>
            <a:picLocks noChangeAspect="1"/>
          </p:cNvPicPr>
          <p:nvPr/>
        </p:nvPicPr>
        <p:blipFill>
          <a:blip r:embed="rId2"/>
          <a:stretch>
            <a:fillRect/>
          </a:stretch>
        </p:blipFill>
        <p:spPr>
          <a:xfrm>
            <a:off x="4191000" y="3095372"/>
            <a:ext cx="1143000" cy="918210"/>
          </a:xfrm>
          <a:prstGeom prst="rect">
            <a:avLst/>
          </a:prstGeom>
        </p:spPr>
      </p:pic>
      <p:sp>
        <p:nvSpPr>
          <p:cNvPr id="6" name="TextBox 5"/>
          <p:cNvSpPr txBox="1"/>
          <p:nvPr/>
        </p:nvSpPr>
        <p:spPr>
          <a:xfrm>
            <a:off x="4419600" y="4009772"/>
            <a:ext cx="584064" cy="307777"/>
          </a:xfrm>
          <a:prstGeom prst="rect">
            <a:avLst/>
          </a:prstGeom>
          <a:noFill/>
        </p:spPr>
        <p:txBody>
          <a:bodyPr wrap="none" rtlCol="0">
            <a:spAutoFit/>
          </a:bodyPr>
          <a:lstStyle/>
          <a:p>
            <a:r>
              <a:rPr lang="en-US" sz="1400" dirty="0" smtClean="0">
                <a:solidFill>
                  <a:srgbClr val="FFCF68"/>
                </a:solidFill>
              </a:rPr>
              <a:t>1904</a:t>
            </a:r>
            <a:endParaRPr lang="en-US" sz="1400" dirty="0">
              <a:solidFill>
                <a:srgbClr val="FFCF68"/>
              </a:solidFill>
            </a:endParaRPr>
          </a:p>
        </p:txBody>
      </p:sp>
      <p:pic>
        <p:nvPicPr>
          <p:cNvPr id="7" name="Picture 6"/>
          <p:cNvPicPr>
            <a:picLocks noChangeAspect="1"/>
          </p:cNvPicPr>
          <p:nvPr/>
        </p:nvPicPr>
        <p:blipFill>
          <a:blip r:embed="rId3"/>
          <a:stretch>
            <a:fillRect/>
          </a:stretch>
        </p:blipFill>
        <p:spPr>
          <a:xfrm>
            <a:off x="152400" y="1556073"/>
            <a:ext cx="1143000" cy="1524000"/>
          </a:xfrm>
          <a:prstGeom prst="rect">
            <a:avLst/>
          </a:prstGeom>
        </p:spPr>
      </p:pic>
      <p:pic>
        <p:nvPicPr>
          <p:cNvPr id="8" name="Picture 7"/>
          <p:cNvPicPr>
            <a:picLocks noChangeAspect="1"/>
          </p:cNvPicPr>
          <p:nvPr/>
        </p:nvPicPr>
        <p:blipFill>
          <a:blip r:embed="rId4"/>
          <a:stretch>
            <a:fillRect/>
          </a:stretch>
        </p:blipFill>
        <p:spPr>
          <a:xfrm>
            <a:off x="2057400" y="1784673"/>
            <a:ext cx="1651000" cy="1077278"/>
          </a:xfrm>
          <a:prstGeom prst="rect">
            <a:avLst/>
          </a:prstGeom>
        </p:spPr>
      </p:pic>
      <p:cxnSp>
        <p:nvCxnSpPr>
          <p:cNvPr id="10" name="Straight Arrow Connector 9"/>
          <p:cNvCxnSpPr>
            <a:stCxn id="7" idx="3"/>
            <a:endCxn id="8" idx="1"/>
          </p:cNvCxnSpPr>
          <p:nvPr/>
        </p:nvCxnSpPr>
        <p:spPr bwMode="auto">
          <a:xfrm>
            <a:off x="1295400" y="2318073"/>
            <a:ext cx="762000" cy="523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5"/>
          <a:stretch>
            <a:fillRect/>
          </a:stretch>
        </p:blipFill>
        <p:spPr>
          <a:xfrm>
            <a:off x="5562600" y="4724400"/>
            <a:ext cx="1256257" cy="1403350"/>
          </a:xfrm>
          <a:prstGeom prst="rect">
            <a:avLst/>
          </a:prstGeom>
        </p:spPr>
      </p:pic>
      <p:sp>
        <p:nvSpPr>
          <p:cNvPr id="12" name="TextBox 11"/>
          <p:cNvSpPr txBox="1"/>
          <p:nvPr/>
        </p:nvSpPr>
        <p:spPr>
          <a:xfrm>
            <a:off x="5562600" y="6172200"/>
            <a:ext cx="498479" cy="261610"/>
          </a:xfrm>
          <a:prstGeom prst="rect">
            <a:avLst/>
          </a:prstGeom>
          <a:noFill/>
        </p:spPr>
        <p:txBody>
          <a:bodyPr wrap="none" rtlCol="0">
            <a:spAutoFit/>
          </a:bodyPr>
          <a:lstStyle/>
          <a:p>
            <a:r>
              <a:rPr lang="en-US" sz="1100" dirty="0" smtClean="0"/>
              <a:t>1901</a:t>
            </a:r>
            <a:endParaRPr lang="en-US" sz="1100" dirty="0"/>
          </a:p>
        </p:txBody>
      </p:sp>
      <p:sp>
        <p:nvSpPr>
          <p:cNvPr id="13" name="TextBox 12"/>
          <p:cNvSpPr txBox="1"/>
          <p:nvPr/>
        </p:nvSpPr>
        <p:spPr>
          <a:xfrm>
            <a:off x="4141897" y="2516832"/>
            <a:ext cx="1479642" cy="461665"/>
          </a:xfrm>
          <a:prstGeom prst="rect">
            <a:avLst/>
          </a:prstGeom>
          <a:noFill/>
        </p:spPr>
        <p:txBody>
          <a:bodyPr wrap="none" rtlCol="0">
            <a:spAutoFit/>
          </a:bodyPr>
          <a:lstStyle/>
          <a:p>
            <a:r>
              <a:rPr lang="en-US" dirty="0" smtClean="0">
                <a:solidFill>
                  <a:srgbClr val="FF0000"/>
                </a:solidFill>
              </a:rPr>
              <a:t>110/220V</a:t>
            </a:r>
            <a:endParaRPr lang="en-US" dirty="0">
              <a:solidFill>
                <a:srgbClr val="FF0000"/>
              </a:solidFill>
            </a:endParaRPr>
          </a:p>
        </p:txBody>
      </p:sp>
      <p:pic>
        <p:nvPicPr>
          <p:cNvPr id="14" name="Picture 13"/>
          <p:cNvPicPr>
            <a:picLocks noChangeAspect="1"/>
          </p:cNvPicPr>
          <p:nvPr/>
        </p:nvPicPr>
        <p:blipFill>
          <a:blip r:embed="rId6"/>
          <a:stretch>
            <a:fillRect/>
          </a:stretch>
        </p:blipFill>
        <p:spPr>
          <a:xfrm>
            <a:off x="7924800" y="4999180"/>
            <a:ext cx="965200" cy="840740"/>
          </a:xfrm>
          <a:prstGeom prst="rect">
            <a:avLst/>
          </a:prstGeom>
        </p:spPr>
      </p:pic>
      <p:cxnSp>
        <p:nvCxnSpPr>
          <p:cNvPr id="15" name="Straight Arrow Connector 14"/>
          <p:cNvCxnSpPr>
            <a:stCxn id="11" idx="3"/>
            <a:endCxn id="14" idx="1"/>
          </p:cNvCxnSpPr>
          <p:nvPr/>
        </p:nvCxnSpPr>
        <p:spPr bwMode="auto">
          <a:xfrm flipV="1">
            <a:off x="6818857" y="5419550"/>
            <a:ext cx="1105943" cy="652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8" name="TextBox 17"/>
          <p:cNvSpPr txBox="1"/>
          <p:nvPr/>
        </p:nvSpPr>
        <p:spPr>
          <a:xfrm>
            <a:off x="838200" y="4648200"/>
            <a:ext cx="3185487" cy="646331"/>
          </a:xfrm>
          <a:prstGeom prst="rect">
            <a:avLst/>
          </a:prstGeom>
          <a:noFill/>
        </p:spPr>
        <p:txBody>
          <a:bodyPr wrap="none" rtlCol="0">
            <a:spAutoFit/>
          </a:bodyPr>
          <a:lstStyle/>
          <a:p>
            <a:pPr indent="173038">
              <a:buFont typeface="Arial"/>
              <a:buChar char="•"/>
            </a:pPr>
            <a:r>
              <a:rPr lang="en-US" dirty="0" smtClean="0">
                <a:solidFill>
                  <a:schemeClr val="tx2"/>
                </a:solidFill>
              </a:rPr>
              <a:t>Lots of other (niche) interfaces</a:t>
            </a:r>
          </a:p>
          <a:p>
            <a:pPr indent="173038">
              <a:buFont typeface="Arial"/>
              <a:buChar char="•"/>
            </a:pPr>
            <a:r>
              <a:rPr lang="en-US" dirty="0" smtClean="0">
                <a:solidFill>
                  <a:schemeClr val="tx2"/>
                </a:solidFill>
              </a:rPr>
              <a:t>Replaced in a few applications</a:t>
            </a:r>
          </a:p>
        </p:txBody>
      </p:sp>
      <p:pic>
        <p:nvPicPr>
          <p:cNvPr id="19" name="Picture 18"/>
          <p:cNvPicPr>
            <a:picLocks noChangeAspect="1"/>
          </p:cNvPicPr>
          <p:nvPr/>
        </p:nvPicPr>
        <p:blipFill>
          <a:blip r:embed="rId7"/>
          <a:stretch>
            <a:fillRect/>
          </a:stretch>
        </p:blipFill>
        <p:spPr>
          <a:xfrm>
            <a:off x="990600" y="5486400"/>
            <a:ext cx="952500" cy="952500"/>
          </a:xfrm>
          <a:prstGeom prst="rect">
            <a:avLst/>
          </a:prstGeom>
        </p:spPr>
      </p:pic>
      <p:pic>
        <p:nvPicPr>
          <p:cNvPr id="20" name="Picture 19"/>
          <p:cNvPicPr>
            <a:picLocks noChangeAspect="1"/>
          </p:cNvPicPr>
          <p:nvPr/>
        </p:nvPicPr>
        <p:blipFill>
          <a:blip r:embed="rId8"/>
          <a:stretch>
            <a:fillRect/>
          </a:stretch>
        </p:blipFill>
        <p:spPr>
          <a:xfrm>
            <a:off x="2209800" y="5638800"/>
            <a:ext cx="800100" cy="697523"/>
          </a:xfrm>
          <a:prstGeom prst="rect">
            <a:avLst/>
          </a:prstGeom>
        </p:spPr>
      </p:pic>
    </p:spTree>
    <p:extLst>
      <p:ext uri="{BB962C8B-B14F-4D97-AF65-F5344CB8AC3E}">
        <p14:creationId xmlns:p14="http://schemas.microsoft.com/office/powerpoint/2010/main" val="279405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My 2023 predictions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60</a:t>
            </a:fld>
            <a:endParaRPr lang="en-US"/>
          </a:p>
        </p:txBody>
      </p:sp>
      <p:sp>
        <p:nvSpPr>
          <p:cNvPr id="6" name="Content Placeholder 5"/>
          <p:cNvSpPr>
            <a:spLocks noGrp="1"/>
          </p:cNvSpPr>
          <p:nvPr>
            <p:ph sz="quarter" idx="1"/>
          </p:nvPr>
        </p:nvSpPr>
        <p:spPr/>
        <p:txBody>
          <a:bodyPr>
            <a:normAutofit lnSpcReduction="10000"/>
          </a:bodyPr>
          <a:lstStyle/>
          <a:p>
            <a:r>
              <a:rPr lang="en-US" dirty="0" smtClean="0"/>
              <a:t>Still largely the same transmission technology</a:t>
            </a:r>
          </a:p>
          <a:p>
            <a:pPr lvl="1"/>
            <a:r>
              <a:rPr lang="en-US" dirty="0" smtClean="0"/>
              <a:t>fiber, OFDM</a:t>
            </a:r>
          </a:p>
          <a:p>
            <a:r>
              <a:rPr lang="en-US" dirty="0" smtClean="0"/>
              <a:t>Still largely the same protocols</a:t>
            </a:r>
          </a:p>
          <a:p>
            <a:r>
              <a:rPr lang="en-US" dirty="0" smtClean="0"/>
              <a:t>Similar applications</a:t>
            </a:r>
          </a:p>
          <a:p>
            <a:pPr lvl="1"/>
            <a:r>
              <a:rPr lang="en-US" dirty="0" smtClean="0"/>
              <a:t>but scaled up &amp; integrated</a:t>
            </a:r>
          </a:p>
          <a:p>
            <a:r>
              <a:rPr lang="en-US" dirty="0" smtClean="0"/>
              <a:t>Lots of boring new applications</a:t>
            </a:r>
          </a:p>
          <a:p>
            <a:pPr lvl="1"/>
            <a:r>
              <a:rPr lang="en-US" dirty="0"/>
              <a:t> </a:t>
            </a:r>
            <a:r>
              <a:rPr lang="en-US" dirty="0" smtClean="0"/>
              <a:t>electric meter reading! finding parking spots!</a:t>
            </a:r>
          </a:p>
          <a:p>
            <a:r>
              <a:rPr lang="en-US" dirty="0" smtClean="0"/>
              <a:t>Fewer cords (last mile &amp; last foot)</a:t>
            </a:r>
          </a:p>
          <a:p>
            <a:r>
              <a:rPr lang="en-US" dirty="0" smtClean="0"/>
              <a:t>Increasing complexity </a:t>
            </a:r>
            <a:r>
              <a:rPr lang="en-US" dirty="0" smtClean="0">
                <a:sym typeface="Wingdings"/>
              </a:rPr>
              <a:t> </a:t>
            </a:r>
            <a:r>
              <a:rPr lang="en-US" dirty="0">
                <a:sym typeface="Wingdings"/>
              </a:rPr>
              <a:t>s</a:t>
            </a:r>
            <a:r>
              <a:rPr lang="en-US" dirty="0" smtClean="0"/>
              <a:t>erious security challenges</a:t>
            </a:r>
          </a:p>
          <a:p>
            <a:endParaRPr lang="en-US" dirty="0" smtClean="0"/>
          </a:p>
          <a:p>
            <a:endParaRPr lang="en-US" dirty="0"/>
          </a:p>
        </p:txBody>
      </p:sp>
    </p:spTree>
    <p:extLst>
      <p:ext uri="{BB962C8B-B14F-4D97-AF65-F5344CB8AC3E}">
        <p14:creationId xmlns:p14="http://schemas.microsoft.com/office/powerpoint/2010/main" val="1693091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Conclusion</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61</a:t>
            </a:fld>
            <a:endParaRPr lang="en-US"/>
          </a:p>
        </p:txBody>
      </p:sp>
      <p:sp>
        <p:nvSpPr>
          <p:cNvPr id="6" name="Content Placeholder 5"/>
          <p:cNvSpPr>
            <a:spLocks noGrp="1"/>
          </p:cNvSpPr>
          <p:nvPr>
            <p:ph sz="quarter" idx="1"/>
          </p:nvPr>
        </p:nvSpPr>
        <p:spPr/>
        <p:txBody>
          <a:bodyPr/>
          <a:lstStyle/>
          <a:p>
            <a:r>
              <a:rPr lang="en-US" dirty="0" smtClean="0"/>
              <a:t>Networks are too important to be left to (just) engineers</a:t>
            </a:r>
          </a:p>
          <a:p>
            <a:pPr lvl="1"/>
            <a:r>
              <a:rPr lang="en-US" dirty="0" smtClean="0"/>
              <a:t>but there are technology niches…</a:t>
            </a:r>
          </a:p>
          <a:p>
            <a:r>
              <a:rPr lang="en-US" dirty="0" smtClean="0"/>
              <a:t>Key Internet problems are combinations of</a:t>
            </a:r>
          </a:p>
          <a:p>
            <a:pPr lvl="1"/>
            <a:r>
              <a:rPr lang="en-US" dirty="0" smtClean="0"/>
              <a:t>economic: who pays and gets paid?</a:t>
            </a:r>
          </a:p>
          <a:p>
            <a:pPr lvl="1"/>
            <a:r>
              <a:rPr lang="en-US" dirty="0" smtClean="0"/>
              <a:t>legal: who gets to do what?</a:t>
            </a:r>
          </a:p>
          <a:p>
            <a:pPr lvl="1"/>
            <a:r>
              <a:rPr lang="en-US" dirty="0" smtClean="0"/>
              <a:t>legacy: who doesn’t want to go away?</a:t>
            </a:r>
          </a:p>
          <a:p>
            <a:pPr lvl="1"/>
            <a:r>
              <a:rPr lang="en-US" dirty="0" smtClean="0"/>
              <a:t>political: who can make others do things they don’t like?</a:t>
            </a:r>
          </a:p>
        </p:txBody>
      </p:sp>
    </p:spTree>
    <p:extLst>
      <p:ext uri="{BB962C8B-B14F-4D97-AF65-F5344CB8AC3E}">
        <p14:creationId xmlns:p14="http://schemas.microsoft.com/office/powerpoint/2010/main" val="355651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long-lived interfaces</a:t>
            </a:r>
            <a:endParaRPr lang="en-US" dirty="0"/>
          </a:p>
        </p:txBody>
      </p:sp>
      <p:pic>
        <p:nvPicPr>
          <p:cNvPr id="4" name="Picture 3"/>
          <p:cNvPicPr>
            <a:picLocks noChangeAspect="1"/>
          </p:cNvPicPr>
          <p:nvPr/>
        </p:nvPicPr>
        <p:blipFill>
          <a:blip r:embed="rId2"/>
          <a:stretch>
            <a:fillRect/>
          </a:stretch>
        </p:blipFill>
        <p:spPr>
          <a:xfrm>
            <a:off x="3505200" y="1295400"/>
            <a:ext cx="1132586" cy="1981200"/>
          </a:xfrm>
          <a:prstGeom prst="rect">
            <a:avLst/>
          </a:prstGeom>
        </p:spPr>
      </p:pic>
      <p:sp>
        <p:nvSpPr>
          <p:cNvPr id="5" name="TextBox 4"/>
          <p:cNvSpPr txBox="1"/>
          <p:nvPr/>
        </p:nvSpPr>
        <p:spPr>
          <a:xfrm>
            <a:off x="3556903" y="3276600"/>
            <a:ext cx="1710725" cy="646331"/>
          </a:xfrm>
          <a:prstGeom prst="rect">
            <a:avLst/>
          </a:prstGeom>
          <a:noFill/>
        </p:spPr>
        <p:txBody>
          <a:bodyPr wrap="none" rtlCol="0">
            <a:spAutoFit/>
          </a:bodyPr>
          <a:lstStyle/>
          <a:p>
            <a:pPr algn="ctr"/>
            <a:r>
              <a:rPr lang="en-US" sz="1800" dirty="0" smtClean="0">
                <a:solidFill>
                  <a:srgbClr val="775F55"/>
                </a:solidFill>
              </a:rPr>
              <a:t>Cigarette lighter</a:t>
            </a:r>
          </a:p>
          <a:p>
            <a:pPr algn="ctr"/>
            <a:r>
              <a:rPr lang="en-US" sz="1800" dirty="0" smtClean="0">
                <a:solidFill>
                  <a:srgbClr val="775F55"/>
                </a:solidFill>
              </a:rPr>
              <a:t>(1956)</a:t>
            </a:r>
            <a:endParaRPr lang="en-US" sz="1800" dirty="0">
              <a:solidFill>
                <a:srgbClr val="775F55"/>
              </a:solidFill>
            </a:endParaRPr>
          </a:p>
        </p:txBody>
      </p:sp>
      <p:pic>
        <p:nvPicPr>
          <p:cNvPr id="6" name="Picture 5"/>
          <p:cNvPicPr>
            <a:picLocks noChangeAspect="1"/>
          </p:cNvPicPr>
          <p:nvPr/>
        </p:nvPicPr>
        <p:blipFill>
          <a:blip r:embed="rId3"/>
          <a:stretch>
            <a:fillRect/>
          </a:stretch>
        </p:blipFill>
        <p:spPr>
          <a:xfrm>
            <a:off x="685800" y="1524000"/>
            <a:ext cx="1219200" cy="1134007"/>
          </a:xfrm>
          <a:prstGeom prst="rect">
            <a:avLst/>
          </a:prstGeom>
        </p:spPr>
      </p:pic>
      <p:sp>
        <p:nvSpPr>
          <p:cNvPr id="7" name="TextBox 6"/>
          <p:cNvSpPr txBox="1"/>
          <p:nvPr/>
        </p:nvSpPr>
        <p:spPr>
          <a:xfrm>
            <a:off x="914400" y="2819400"/>
            <a:ext cx="698178" cy="369332"/>
          </a:xfrm>
          <a:prstGeom prst="rect">
            <a:avLst/>
          </a:prstGeom>
          <a:noFill/>
        </p:spPr>
        <p:txBody>
          <a:bodyPr wrap="none" rtlCol="0">
            <a:spAutoFit/>
          </a:bodyPr>
          <a:lstStyle/>
          <a:p>
            <a:r>
              <a:rPr lang="en-US" sz="1800" dirty="0" smtClean="0">
                <a:solidFill>
                  <a:srgbClr val="775F55"/>
                </a:solidFill>
              </a:rPr>
              <a:t>1878</a:t>
            </a:r>
            <a:endParaRPr lang="en-US" sz="1800" dirty="0">
              <a:solidFill>
                <a:srgbClr val="775F55"/>
              </a:solidFill>
            </a:endParaRPr>
          </a:p>
        </p:txBody>
      </p:sp>
      <p:grpSp>
        <p:nvGrpSpPr>
          <p:cNvPr id="3" name="Group 17"/>
          <p:cNvGrpSpPr/>
          <p:nvPr/>
        </p:nvGrpSpPr>
        <p:grpSpPr>
          <a:xfrm>
            <a:off x="6705600" y="1600200"/>
            <a:ext cx="1016000" cy="1436132"/>
            <a:chOff x="6705600" y="1600200"/>
            <a:chExt cx="1016000" cy="1436132"/>
          </a:xfrm>
        </p:grpSpPr>
        <p:pic>
          <p:nvPicPr>
            <p:cNvPr id="8" name="Picture 7"/>
            <p:cNvPicPr>
              <a:picLocks noChangeAspect="1"/>
            </p:cNvPicPr>
            <p:nvPr/>
          </p:nvPicPr>
          <p:blipFill>
            <a:blip r:embed="rId4"/>
            <a:stretch>
              <a:fillRect/>
            </a:stretch>
          </p:blipFill>
          <p:spPr>
            <a:xfrm>
              <a:off x="6705600" y="1600200"/>
              <a:ext cx="1016000" cy="1016000"/>
            </a:xfrm>
            <a:prstGeom prst="rect">
              <a:avLst/>
            </a:prstGeom>
          </p:spPr>
        </p:pic>
        <p:sp>
          <p:nvSpPr>
            <p:cNvPr id="9" name="TextBox 8"/>
            <p:cNvSpPr txBox="1"/>
            <p:nvPr/>
          </p:nvSpPr>
          <p:spPr>
            <a:xfrm>
              <a:off x="6864511" y="2667000"/>
              <a:ext cx="698178" cy="369332"/>
            </a:xfrm>
            <a:prstGeom prst="rect">
              <a:avLst/>
            </a:prstGeom>
            <a:noFill/>
          </p:spPr>
          <p:txBody>
            <a:bodyPr wrap="none" rtlCol="0">
              <a:spAutoFit/>
            </a:bodyPr>
            <a:lstStyle/>
            <a:p>
              <a:r>
                <a:rPr lang="en-US" sz="1800" dirty="0" smtClean="0">
                  <a:solidFill>
                    <a:srgbClr val="775F55"/>
                  </a:solidFill>
                </a:rPr>
                <a:t>1993</a:t>
              </a:r>
              <a:endParaRPr lang="en-US" sz="1800" dirty="0">
                <a:solidFill>
                  <a:srgbClr val="775F55"/>
                </a:solidFill>
              </a:endParaRPr>
            </a:p>
          </p:txBody>
        </p:sp>
      </p:grpSp>
      <p:pic>
        <p:nvPicPr>
          <p:cNvPr id="10" name="Picture 9"/>
          <p:cNvPicPr>
            <a:picLocks noChangeAspect="1"/>
          </p:cNvPicPr>
          <p:nvPr/>
        </p:nvPicPr>
        <p:blipFill>
          <a:blip r:embed="rId5"/>
          <a:stretch>
            <a:fillRect/>
          </a:stretch>
        </p:blipFill>
        <p:spPr>
          <a:xfrm>
            <a:off x="762000" y="3733800"/>
            <a:ext cx="1371600" cy="909828"/>
          </a:xfrm>
          <a:prstGeom prst="rect">
            <a:avLst/>
          </a:prstGeom>
        </p:spPr>
      </p:pic>
      <p:sp>
        <p:nvSpPr>
          <p:cNvPr id="11" name="TextBox 10"/>
          <p:cNvSpPr txBox="1"/>
          <p:nvPr/>
        </p:nvSpPr>
        <p:spPr>
          <a:xfrm>
            <a:off x="762000" y="4648200"/>
            <a:ext cx="1177088" cy="369332"/>
          </a:xfrm>
          <a:prstGeom prst="rect">
            <a:avLst/>
          </a:prstGeom>
          <a:noFill/>
        </p:spPr>
        <p:txBody>
          <a:bodyPr wrap="none" rtlCol="0">
            <a:spAutoFit/>
          </a:bodyPr>
          <a:lstStyle/>
          <a:p>
            <a:r>
              <a:rPr lang="en-US" sz="1800" dirty="0" smtClean="0">
                <a:solidFill>
                  <a:srgbClr val="775F55"/>
                </a:solidFill>
              </a:rPr>
              <a:t>fuel nozzle</a:t>
            </a:r>
            <a:endParaRPr lang="en-US" sz="1800" dirty="0">
              <a:solidFill>
                <a:srgbClr val="775F55"/>
              </a:solidFill>
            </a:endParaRPr>
          </a:p>
        </p:txBody>
      </p:sp>
      <p:grpSp>
        <p:nvGrpSpPr>
          <p:cNvPr id="17" name="Group 18"/>
          <p:cNvGrpSpPr/>
          <p:nvPr/>
        </p:nvGrpSpPr>
        <p:grpSpPr>
          <a:xfrm>
            <a:off x="6553200" y="3505200"/>
            <a:ext cx="1524000" cy="1924110"/>
            <a:chOff x="6553200" y="3505200"/>
            <a:chExt cx="1524000" cy="1924110"/>
          </a:xfrm>
        </p:grpSpPr>
        <p:pic>
          <p:nvPicPr>
            <p:cNvPr id="12" name="Picture 11"/>
            <p:cNvPicPr>
              <a:picLocks noChangeAspect="1"/>
            </p:cNvPicPr>
            <p:nvPr/>
          </p:nvPicPr>
          <p:blipFill>
            <a:blip r:embed="rId6"/>
            <a:stretch>
              <a:fillRect/>
            </a:stretch>
          </p:blipFill>
          <p:spPr>
            <a:xfrm>
              <a:off x="6553200" y="3505200"/>
              <a:ext cx="1524000" cy="1524000"/>
            </a:xfrm>
            <a:prstGeom prst="rect">
              <a:avLst/>
            </a:prstGeom>
          </p:spPr>
        </p:pic>
        <p:sp>
          <p:nvSpPr>
            <p:cNvPr id="13" name="TextBox 12"/>
            <p:cNvSpPr txBox="1"/>
            <p:nvPr/>
          </p:nvSpPr>
          <p:spPr>
            <a:xfrm>
              <a:off x="6937583" y="5029200"/>
              <a:ext cx="755235" cy="400110"/>
            </a:xfrm>
            <a:prstGeom prst="rect">
              <a:avLst/>
            </a:prstGeom>
            <a:noFill/>
          </p:spPr>
          <p:txBody>
            <a:bodyPr wrap="none" rtlCol="0">
              <a:spAutoFit/>
            </a:bodyPr>
            <a:lstStyle/>
            <a:p>
              <a:r>
                <a:rPr lang="en-US" sz="2000" dirty="0" smtClean="0">
                  <a:solidFill>
                    <a:srgbClr val="775F55"/>
                  </a:solidFill>
                </a:rPr>
                <a:t>1982</a:t>
              </a:r>
              <a:endParaRPr lang="en-US" sz="2000" dirty="0">
                <a:solidFill>
                  <a:srgbClr val="775F55"/>
                </a:solidFill>
              </a:endParaRPr>
            </a:p>
          </p:txBody>
        </p:sp>
      </p:grpSp>
      <p:sp>
        <p:nvSpPr>
          <p:cNvPr id="14" name="TextBox 13"/>
          <p:cNvSpPr txBox="1"/>
          <p:nvPr/>
        </p:nvSpPr>
        <p:spPr>
          <a:xfrm>
            <a:off x="2971800" y="5791200"/>
            <a:ext cx="698178" cy="646331"/>
          </a:xfrm>
          <a:prstGeom prst="rect">
            <a:avLst/>
          </a:prstGeom>
          <a:noFill/>
        </p:spPr>
        <p:txBody>
          <a:bodyPr wrap="none" rtlCol="0">
            <a:spAutoFit/>
          </a:bodyPr>
          <a:lstStyle/>
          <a:p>
            <a:r>
              <a:rPr lang="en-US" dirty="0" smtClean="0">
                <a:solidFill>
                  <a:srgbClr val="775F55"/>
                </a:solidFill>
              </a:rPr>
              <a:t>SQL</a:t>
            </a:r>
          </a:p>
          <a:p>
            <a:r>
              <a:rPr lang="en-US" sz="1800" dirty="0" smtClean="0">
                <a:solidFill>
                  <a:srgbClr val="775F55"/>
                </a:solidFill>
              </a:rPr>
              <a:t>1974</a:t>
            </a:r>
          </a:p>
        </p:txBody>
      </p:sp>
      <p:grpSp>
        <p:nvGrpSpPr>
          <p:cNvPr id="18" name="Group 16"/>
          <p:cNvGrpSpPr/>
          <p:nvPr/>
        </p:nvGrpSpPr>
        <p:grpSpPr>
          <a:xfrm>
            <a:off x="4038600" y="4876800"/>
            <a:ext cx="698178" cy="1055132"/>
            <a:chOff x="4038600" y="4876800"/>
            <a:chExt cx="698178" cy="1055132"/>
          </a:xfrm>
        </p:grpSpPr>
        <p:pic>
          <p:nvPicPr>
            <p:cNvPr id="15" name="Picture 14"/>
            <p:cNvPicPr>
              <a:picLocks noChangeAspect="1"/>
            </p:cNvPicPr>
            <p:nvPr/>
          </p:nvPicPr>
          <p:blipFill>
            <a:blip r:embed="rId7"/>
            <a:stretch>
              <a:fillRect/>
            </a:stretch>
          </p:blipFill>
          <p:spPr>
            <a:xfrm>
              <a:off x="4114800" y="4876800"/>
              <a:ext cx="609600" cy="609600"/>
            </a:xfrm>
            <a:prstGeom prst="rect">
              <a:avLst/>
            </a:prstGeom>
          </p:spPr>
        </p:pic>
        <p:sp>
          <p:nvSpPr>
            <p:cNvPr id="16" name="TextBox 15"/>
            <p:cNvSpPr txBox="1"/>
            <p:nvPr/>
          </p:nvSpPr>
          <p:spPr>
            <a:xfrm>
              <a:off x="4038600" y="5562600"/>
              <a:ext cx="698178" cy="369332"/>
            </a:xfrm>
            <a:prstGeom prst="rect">
              <a:avLst/>
            </a:prstGeom>
            <a:noFill/>
          </p:spPr>
          <p:txBody>
            <a:bodyPr wrap="none" rtlCol="0">
              <a:spAutoFit/>
            </a:bodyPr>
            <a:lstStyle/>
            <a:p>
              <a:r>
                <a:rPr lang="en-US" sz="1800" dirty="0" smtClean="0">
                  <a:solidFill>
                    <a:srgbClr val="775F55"/>
                  </a:solidFill>
                </a:rPr>
                <a:t>1992</a:t>
              </a:r>
              <a:endParaRPr lang="en-US" sz="1800" dirty="0">
                <a:solidFill>
                  <a:srgbClr val="775F55"/>
                </a:solidFill>
              </a:endParaRPr>
            </a:p>
          </p:txBody>
        </p:sp>
      </p:grpSp>
    </p:spTree>
    <p:extLst>
      <p:ext uri="{BB962C8B-B14F-4D97-AF65-F5344CB8AC3E}">
        <p14:creationId xmlns:p14="http://schemas.microsoft.com/office/powerpoint/2010/main" val="3394861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Interfaces: Paper-based information</a:t>
            </a:r>
            <a:endParaRPr lang="en-US" dirty="0"/>
          </a:p>
        </p:txBody>
      </p:sp>
      <p:sp>
        <p:nvSpPr>
          <p:cNvPr id="5" name="TextBox 4"/>
          <p:cNvSpPr txBox="1"/>
          <p:nvPr/>
        </p:nvSpPr>
        <p:spPr>
          <a:xfrm>
            <a:off x="3581400" y="4777024"/>
            <a:ext cx="1561871" cy="307777"/>
          </a:xfrm>
          <a:prstGeom prst="rect">
            <a:avLst/>
          </a:prstGeom>
          <a:noFill/>
        </p:spPr>
        <p:txBody>
          <a:bodyPr wrap="none" rtlCol="0">
            <a:spAutoFit/>
          </a:bodyPr>
          <a:lstStyle/>
          <a:p>
            <a:r>
              <a:rPr lang="en-US" sz="1400" dirty="0" smtClean="0"/>
              <a:t>1798, 1922 (DIN)</a:t>
            </a:r>
            <a:endParaRPr lang="en-US" sz="1400" dirty="0"/>
          </a:p>
        </p:txBody>
      </p:sp>
      <p:pic>
        <p:nvPicPr>
          <p:cNvPr id="6" name="Picture 5"/>
          <p:cNvPicPr>
            <a:picLocks noChangeAspect="1"/>
          </p:cNvPicPr>
          <p:nvPr/>
        </p:nvPicPr>
        <p:blipFill>
          <a:blip r:embed="rId2"/>
          <a:stretch>
            <a:fillRect/>
          </a:stretch>
        </p:blipFill>
        <p:spPr>
          <a:xfrm>
            <a:off x="3200400" y="1805224"/>
            <a:ext cx="2168689" cy="2959100"/>
          </a:xfrm>
          <a:prstGeom prst="rect">
            <a:avLst/>
          </a:prstGeom>
        </p:spPr>
      </p:pic>
      <p:pic>
        <p:nvPicPr>
          <p:cNvPr id="7" name="Picture 6"/>
          <p:cNvPicPr>
            <a:picLocks noChangeAspect="1"/>
          </p:cNvPicPr>
          <p:nvPr/>
        </p:nvPicPr>
        <p:blipFill>
          <a:blip r:embed="rId3"/>
          <a:stretch>
            <a:fillRect/>
          </a:stretch>
        </p:blipFill>
        <p:spPr>
          <a:xfrm>
            <a:off x="1752600" y="1957624"/>
            <a:ext cx="1295400" cy="1160679"/>
          </a:xfrm>
          <a:prstGeom prst="rect">
            <a:avLst/>
          </a:prstGeom>
        </p:spPr>
      </p:pic>
      <p:pic>
        <p:nvPicPr>
          <p:cNvPr id="8" name="Picture 7"/>
          <p:cNvPicPr>
            <a:picLocks noChangeAspect="1"/>
          </p:cNvPicPr>
          <p:nvPr/>
        </p:nvPicPr>
        <p:blipFill>
          <a:blip r:embed="rId4"/>
          <a:stretch>
            <a:fillRect/>
          </a:stretch>
        </p:blipFill>
        <p:spPr>
          <a:xfrm>
            <a:off x="6172200" y="4624624"/>
            <a:ext cx="990600" cy="1040130"/>
          </a:xfrm>
          <a:prstGeom prst="rect">
            <a:avLst/>
          </a:prstGeom>
        </p:spPr>
      </p:pic>
      <p:pic>
        <p:nvPicPr>
          <p:cNvPr id="9" name="Picture 8"/>
          <p:cNvPicPr>
            <a:picLocks noChangeAspect="1"/>
          </p:cNvPicPr>
          <p:nvPr/>
        </p:nvPicPr>
        <p:blipFill>
          <a:blip r:embed="rId5"/>
          <a:stretch>
            <a:fillRect/>
          </a:stretch>
        </p:blipFill>
        <p:spPr>
          <a:xfrm>
            <a:off x="7391400" y="5234224"/>
            <a:ext cx="1219200" cy="1469630"/>
          </a:xfrm>
          <a:prstGeom prst="rect">
            <a:avLst/>
          </a:prstGeom>
        </p:spPr>
      </p:pic>
      <p:pic>
        <p:nvPicPr>
          <p:cNvPr id="10" name="Picture 9"/>
          <p:cNvPicPr>
            <a:picLocks noChangeAspect="1"/>
          </p:cNvPicPr>
          <p:nvPr/>
        </p:nvPicPr>
        <p:blipFill>
          <a:blip r:embed="rId6"/>
          <a:stretch>
            <a:fillRect/>
          </a:stretch>
        </p:blipFill>
        <p:spPr>
          <a:xfrm>
            <a:off x="304800" y="1957624"/>
            <a:ext cx="1032655" cy="1181100"/>
          </a:xfrm>
          <a:prstGeom prst="rect">
            <a:avLst/>
          </a:prstGeom>
        </p:spPr>
      </p:pic>
      <p:cxnSp>
        <p:nvCxnSpPr>
          <p:cNvPr id="12" name="Straight Arrow Connector 11"/>
          <p:cNvCxnSpPr>
            <a:stCxn id="10" idx="3"/>
            <a:endCxn id="7" idx="1"/>
          </p:cNvCxnSpPr>
          <p:nvPr/>
        </p:nvCxnSpPr>
        <p:spPr bwMode="auto">
          <a:xfrm flipV="1">
            <a:off x="1337455" y="2537964"/>
            <a:ext cx="415145" cy="1021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7"/>
          <a:stretch>
            <a:fillRect/>
          </a:stretch>
        </p:blipFill>
        <p:spPr>
          <a:xfrm>
            <a:off x="5715000" y="5843824"/>
            <a:ext cx="1314450" cy="861776"/>
          </a:xfrm>
          <a:prstGeom prst="rect">
            <a:avLst/>
          </a:prstGeom>
        </p:spPr>
      </p:pic>
      <p:pic>
        <p:nvPicPr>
          <p:cNvPr id="14" name="Picture 13"/>
          <p:cNvPicPr>
            <a:picLocks noChangeAspect="1"/>
          </p:cNvPicPr>
          <p:nvPr/>
        </p:nvPicPr>
        <p:blipFill>
          <a:blip r:embed="rId8"/>
          <a:stretch>
            <a:fillRect/>
          </a:stretch>
        </p:blipFill>
        <p:spPr>
          <a:xfrm>
            <a:off x="6629400" y="3405424"/>
            <a:ext cx="609600" cy="609600"/>
          </a:xfrm>
          <a:prstGeom prst="rect">
            <a:avLst/>
          </a:prstGeom>
        </p:spPr>
      </p:pic>
    </p:spTree>
    <p:extLst>
      <p:ext uri="{BB962C8B-B14F-4D97-AF65-F5344CB8AC3E}">
        <p14:creationId xmlns:p14="http://schemas.microsoft.com/office/powerpoint/2010/main" val="10972338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Interfaces: Transportation</a:t>
            </a:r>
            <a:endParaRPr lang="en-US" dirty="0"/>
          </a:p>
        </p:txBody>
      </p:sp>
      <p:pic>
        <p:nvPicPr>
          <p:cNvPr id="4" name="Picture 3"/>
          <p:cNvPicPr>
            <a:picLocks noChangeAspect="1"/>
          </p:cNvPicPr>
          <p:nvPr/>
        </p:nvPicPr>
        <p:blipFill>
          <a:blip r:embed="rId2"/>
          <a:stretch>
            <a:fillRect/>
          </a:stretch>
        </p:blipFill>
        <p:spPr>
          <a:xfrm>
            <a:off x="3124200" y="2590800"/>
            <a:ext cx="2667000" cy="1998472"/>
          </a:xfrm>
          <a:prstGeom prst="rect">
            <a:avLst/>
          </a:prstGeom>
        </p:spPr>
      </p:pic>
      <p:sp>
        <p:nvSpPr>
          <p:cNvPr id="5" name="TextBox 4"/>
          <p:cNvSpPr txBox="1"/>
          <p:nvPr/>
        </p:nvSpPr>
        <p:spPr>
          <a:xfrm>
            <a:off x="3733800" y="4572000"/>
            <a:ext cx="1146881" cy="369332"/>
          </a:xfrm>
          <a:prstGeom prst="rect">
            <a:avLst/>
          </a:prstGeom>
          <a:noFill/>
        </p:spPr>
        <p:txBody>
          <a:bodyPr wrap="none" rtlCol="0">
            <a:spAutoFit/>
          </a:bodyPr>
          <a:lstStyle/>
          <a:p>
            <a:r>
              <a:rPr lang="en-US" sz="1800" dirty="0" smtClean="0">
                <a:solidFill>
                  <a:srgbClr val="BFBFBF"/>
                </a:solidFill>
              </a:rPr>
              <a:t>1435 mm</a:t>
            </a:r>
            <a:endParaRPr lang="en-US" sz="1800" dirty="0">
              <a:solidFill>
                <a:srgbClr val="BFBFBF"/>
              </a:solidFill>
            </a:endParaRPr>
          </a:p>
        </p:txBody>
      </p:sp>
      <p:sp>
        <p:nvSpPr>
          <p:cNvPr id="6" name="TextBox 5"/>
          <p:cNvSpPr txBox="1"/>
          <p:nvPr/>
        </p:nvSpPr>
        <p:spPr>
          <a:xfrm>
            <a:off x="3200400" y="4953000"/>
            <a:ext cx="2087343" cy="646331"/>
          </a:xfrm>
          <a:prstGeom prst="rect">
            <a:avLst/>
          </a:prstGeom>
          <a:noFill/>
        </p:spPr>
        <p:txBody>
          <a:bodyPr wrap="none" rtlCol="0">
            <a:spAutoFit/>
          </a:bodyPr>
          <a:lstStyle/>
          <a:p>
            <a:r>
              <a:rPr lang="en-US" sz="1800" dirty="0" smtClean="0">
                <a:solidFill>
                  <a:schemeClr val="accent5"/>
                </a:solidFill>
              </a:rPr>
              <a:t>1830 (Stephenson)</a:t>
            </a:r>
          </a:p>
          <a:p>
            <a:r>
              <a:rPr lang="en-US" sz="1800" dirty="0" smtClean="0">
                <a:solidFill>
                  <a:schemeClr val="accent5"/>
                </a:solidFill>
              </a:rPr>
              <a:t>1846 UK Gauge Act</a:t>
            </a:r>
            <a:endParaRPr lang="en-US" sz="1800" dirty="0">
              <a:solidFill>
                <a:schemeClr val="accent5"/>
              </a:solidFill>
            </a:endParaRPr>
          </a:p>
        </p:txBody>
      </p:sp>
      <p:pic>
        <p:nvPicPr>
          <p:cNvPr id="7" name="Picture 6"/>
          <p:cNvPicPr>
            <a:picLocks noChangeAspect="1"/>
          </p:cNvPicPr>
          <p:nvPr/>
        </p:nvPicPr>
        <p:blipFill>
          <a:blip r:embed="rId3"/>
          <a:stretch>
            <a:fillRect/>
          </a:stretch>
        </p:blipFill>
        <p:spPr>
          <a:xfrm>
            <a:off x="228600" y="1371600"/>
            <a:ext cx="1143000" cy="923964"/>
          </a:xfrm>
          <a:prstGeom prst="rect">
            <a:avLst/>
          </a:prstGeom>
        </p:spPr>
      </p:pic>
      <p:pic>
        <p:nvPicPr>
          <p:cNvPr id="8" name="Picture 7"/>
          <p:cNvPicPr>
            <a:picLocks noChangeAspect="1"/>
          </p:cNvPicPr>
          <p:nvPr/>
        </p:nvPicPr>
        <p:blipFill>
          <a:blip r:embed="rId4"/>
          <a:stretch>
            <a:fillRect/>
          </a:stretch>
        </p:blipFill>
        <p:spPr>
          <a:xfrm>
            <a:off x="2057400" y="1417780"/>
            <a:ext cx="1295400" cy="864680"/>
          </a:xfrm>
          <a:prstGeom prst="rect">
            <a:avLst/>
          </a:prstGeom>
        </p:spPr>
      </p:pic>
      <p:cxnSp>
        <p:nvCxnSpPr>
          <p:cNvPr id="9" name="Straight Arrow Connector 8"/>
          <p:cNvCxnSpPr>
            <a:stCxn id="7" idx="3"/>
            <a:endCxn id="8" idx="1"/>
          </p:cNvCxnSpPr>
          <p:nvPr/>
        </p:nvCxnSpPr>
        <p:spPr bwMode="auto">
          <a:xfrm>
            <a:off x="1371600" y="1833582"/>
            <a:ext cx="685800" cy="1653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5"/>
          <a:stretch>
            <a:fillRect/>
          </a:stretch>
        </p:blipFill>
        <p:spPr>
          <a:xfrm>
            <a:off x="3733800" y="5715000"/>
            <a:ext cx="1143000" cy="914400"/>
          </a:xfrm>
          <a:prstGeom prst="rect">
            <a:avLst/>
          </a:prstGeom>
        </p:spPr>
      </p:pic>
      <p:sp>
        <p:nvSpPr>
          <p:cNvPr id="14" name="TextBox 13"/>
          <p:cNvSpPr txBox="1"/>
          <p:nvPr/>
        </p:nvSpPr>
        <p:spPr>
          <a:xfrm>
            <a:off x="4876800" y="5867400"/>
            <a:ext cx="469850" cy="461665"/>
          </a:xfrm>
          <a:prstGeom prst="rect">
            <a:avLst/>
          </a:prstGeom>
          <a:noFill/>
        </p:spPr>
        <p:txBody>
          <a:bodyPr wrap="none" rtlCol="0">
            <a:spAutoFit/>
          </a:bodyPr>
          <a:lstStyle/>
          <a:p>
            <a:r>
              <a:rPr lang="en-US" sz="1600" dirty="0" smtClean="0"/>
              <a:t>12</a:t>
            </a:r>
            <a:r>
              <a:rPr lang="en-US" dirty="0" smtClean="0"/>
              <a:t>’</a:t>
            </a:r>
            <a:endParaRPr lang="en-US" dirty="0"/>
          </a:p>
        </p:txBody>
      </p:sp>
      <p:sp>
        <p:nvSpPr>
          <p:cNvPr id="15" name="TextBox 14"/>
          <p:cNvSpPr txBox="1"/>
          <p:nvPr/>
        </p:nvSpPr>
        <p:spPr>
          <a:xfrm>
            <a:off x="5943600" y="2819400"/>
            <a:ext cx="3048000" cy="646331"/>
          </a:xfrm>
          <a:prstGeom prst="rect">
            <a:avLst/>
          </a:prstGeom>
          <a:noFill/>
        </p:spPr>
        <p:txBody>
          <a:bodyPr wrap="square" rtlCol="0">
            <a:spAutoFit/>
          </a:bodyPr>
          <a:lstStyle/>
          <a:p>
            <a:r>
              <a:rPr lang="en-US" dirty="0" smtClean="0">
                <a:solidFill>
                  <a:schemeClr val="accent5"/>
                </a:solidFill>
              </a:rPr>
              <a:t>About 60% of world railroad mileage</a:t>
            </a:r>
            <a:endParaRPr lang="en-US" dirty="0">
              <a:solidFill>
                <a:schemeClr val="accent5"/>
              </a:solidFill>
            </a:endParaRPr>
          </a:p>
        </p:txBody>
      </p:sp>
    </p:spTree>
    <p:extLst>
      <p:ext uri="{BB962C8B-B14F-4D97-AF65-F5344CB8AC3E}">
        <p14:creationId xmlns:p14="http://schemas.microsoft.com/office/powerpoint/2010/main" val="33221734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408</TotalTime>
  <Words>2696</Words>
  <Application>Microsoft Macintosh PowerPoint</Application>
  <PresentationFormat>On-screen Show (4:3)</PresentationFormat>
  <Paragraphs>636</Paragraphs>
  <Slides>61</Slides>
  <Notes>9</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Median</vt:lpstr>
      <vt:lpstr>Can the Internet survive the next 40 years?</vt:lpstr>
      <vt:lpstr>Lots of questions…</vt:lpstr>
      <vt:lpstr>The Internet as infrastructure</vt:lpstr>
      <vt:lpstr>The great infrastructure</vt:lpstr>
      <vt:lpstr>The Internet as core civil infrastructure</vt:lpstr>
      <vt:lpstr>Interfaces: Energy</vt:lpstr>
      <vt:lpstr>Other long-lived interfaces</vt:lpstr>
      <vt:lpstr>Interfaces: Paper-based information</vt:lpstr>
      <vt:lpstr>Interfaces: Transportation</vt:lpstr>
      <vt:lpstr>The Internet Protocol Hourglass</vt:lpstr>
      <vt:lpstr>Networking is getting into middle years</vt:lpstr>
      <vt:lpstr>Which Internet are you connected to?</vt:lpstr>
      <vt:lpstr>Some Internet economics</vt:lpstr>
      <vt:lpstr>Bandwidth costs</vt:lpstr>
      <vt:lpstr>Internet transit costs</vt:lpstr>
      <vt:lpstr>The value of bits</vt:lpstr>
      <vt:lpstr>US broadband competition</vt:lpstr>
      <vt:lpstr>Broadband cost</vt:lpstr>
      <vt:lpstr>Maybe revisit?</vt:lpstr>
      <vt:lpstr>Fiber deployment</vt:lpstr>
      <vt:lpstr>Open Internet Principles</vt:lpstr>
      <vt:lpstr>Communication models – ca. 1980</vt:lpstr>
      <vt:lpstr>Internet economic models - now</vt:lpstr>
      <vt:lpstr>Internet economic challenges</vt:lpstr>
      <vt:lpstr>Spectrum</vt:lpstr>
      <vt:lpstr>PowerPoint Presentation</vt:lpstr>
      <vt:lpstr>From beachfront spectrum to brownfield spectrum</vt:lpstr>
      <vt:lpstr>From empty back yard to time share condo</vt:lpstr>
      <vt:lpstr>Spectral efficiency</vt:lpstr>
      <vt:lpstr>What can we do?</vt:lpstr>
      <vt:lpstr>Unlicensed &amp; lightly-licensed bands (US)</vt:lpstr>
      <vt:lpstr>2.4 vs. 5.8 GHz</vt:lpstr>
      <vt:lpstr>Freeing spectrum: incentive auctions</vt:lpstr>
      <vt:lpstr>Small cell alternatives</vt:lpstr>
      <vt:lpstr>TV white spaces</vt:lpstr>
      <vt:lpstr>Spectrum Outlook</vt:lpstr>
      <vt:lpstr>The phone system is going IP</vt:lpstr>
      <vt:lpstr>The three transitions</vt:lpstr>
      <vt:lpstr>Copper loops</vt:lpstr>
      <vt:lpstr>Lines are disappearing, but maintenance costs are constant</vt:lpstr>
      <vt:lpstr>Switches are ageing</vt:lpstr>
      <vt:lpstr>Not the first PSTN technology transition</vt:lpstr>
      <vt:lpstr>Evolution of VoIP</vt:lpstr>
      <vt:lpstr>PSTN: The good &amp; the ugly</vt:lpstr>
      <vt:lpstr>What are key attributes?</vt:lpstr>
      <vt:lpstr>Public Safety (NG911 &amp; NG112)</vt:lpstr>
      <vt:lpstr>Reliability</vt:lpstr>
      <vt:lpstr>Universal service</vt:lpstr>
      <vt:lpstr>FCC transition goals</vt:lpstr>
      <vt:lpstr>Policy + technology</vt:lpstr>
      <vt:lpstr>Policy  technology</vt:lpstr>
      <vt:lpstr>Policy  technology</vt:lpstr>
      <vt:lpstr>Policy inputs</vt:lpstr>
      <vt:lpstr>Telecom policy tool kit</vt:lpstr>
      <vt:lpstr>Example: CFR 47</vt:lpstr>
      <vt:lpstr>Process</vt:lpstr>
      <vt:lpstr>FCC</vt:lpstr>
      <vt:lpstr>Policy  technology</vt:lpstr>
      <vt:lpstr>Conclusion</vt:lpstr>
      <vt:lpstr>My 2023 predictions</vt:lpstr>
      <vt:lpstr>Conclusion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the Internet survive the next 40 years?</dc:title>
  <dc:creator>Henning Schulzrinne</dc:creator>
  <cp:lastModifiedBy>Henning Schulzrinne</cp:lastModifiedBy>
  <cp:revision>14</cp:revision>
  <dcterms:created xsi:type="dcterms:W3CDTF">2013-01-29T19:57:55Z</dcterms:created>
  <dcterms:modified xsi:type="dcterms:W3CDTF">2013-01-31T20:56:58Z</dcterms:modified>
</cp:coreProperties>
</file>