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41"/>
  </p:notesMasterIdLst>
  <p:handoutMasterIdLst>
    <p:handoutMasterId r:id="rId42"/>
  </p:handoutMasterIdLst>
  <p:sldIdLst>
    <p:sldId id="256" r:id="rId2"/>
    <p:sldId id="257" r:id="rId3"/>
    <p:sldId id="342" r:id="rId4"/>
    <p:sldId id="327" r:id="rId5"/>
    <p:sldId id="343" r:id="rId6"/>
    <p:sldId id="346" r:id="rId7"/>
    <p:sldId id="334" r:id="rId8"/>
    <p:sldId id="361" r:id="rId9"/>
    <p:sldId id="345" r:id="rId10"/>
    <p:sldId id="344" r:id="rId11"/>
    <p:sldId id="330" r:id="rId12"/>
    <p:sldId id="362" r:id="rId13"/>
    <p:sldId id="350" r:id="rId14"/>
    <p:sldId id="326" r:id="rId15"/>
    <p:sldId id="318" r:id="rId16"/>
    <p:sldId id="348" r:id="rId17"/>
    <p:sldId id="328" r:id="rId18"/>
    <p:sldId id="363" r:id="rId19"/>
    <p:sldId id="364" r:id="rId20"/>
    <p:sldId id="349" r:id="rId21"/>
    <p:sldId id="271" r:id="rId22"/>
    <p:sldId id="268" r:id="rId23"/>
    <p:sldId id="336" r:id="rId24"/>
    <p:sldId id="335" r:id="rId25"/>
    <p:sldId id="337" r:id="rId26"/>
    <p:sldId id="339" r:id="rId27"/>
    <p:sldId id="270" r:id="rId28"/>
    <p:sldId id="340" r:id="rId29"/>
    <p:sldId id="332" r:id="rId30"/>
    <p:sldId id="352" r:id="rId31"/>
    <p:sldId id="354" r:id="rId32"/>
    <p:sldId id="341" r:id="rId33"/>
    <p:sldId id="351" r:id="rId34"/>
    <p:sldId id="322" r:id="rId35"/>
    <p:sldId id="303" r:id="rId36"/>
    <p:sldId id="324" r:id="rId37"/>
    <p:sldId id="323" r:id="rId38"/>
    <p:sldId id="258" r:id="rId39"/>
    <p:sldId id="31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16036E-D933-1E4E-B4A6-93905E6CA416}">
          <p14:sldIdLst>
            <p14:sldId id="256"/>
            <p14:sldId id="257"/>
            <p14:sldId id="342"/>
            <p14:sldId id="327"/>
            <p14:sldId id="343"/>
            <p14:sldId id="346"/>
            <p14:sldId id="334"/>
            <p14:sldId id="361"/>
            <p14:sldId id="345"/>
            <p14:sldId id="344"/>
            <p14:sldId id="330"/>
            <p14:sldId id="362"/>
            <p14:sldId id="350"/>
            <p14:sldId id="326"/>
            <p14:sldId id="318"/>
            <p14:sldId id="348"/>
            <p14:sldId id="328"/>
            <p14:sldId id="363"/>
            <p14:sldId id="364"/>
            <p14:sldId id="349"/>
            <p14:sldId id="271"/>
            <p14:sldId id="268"/>
            <p14:sldId id="336"/>
            <p14:sldId id="335"/>
            <p14:sldId id="337"/>
            <p14:sldId id="339"/>
            <p14:sldId id="270"/>
            <p14:sldId id="340"/>
            <p14:sldId id="332"/>
            <p14:sldId id="352"/>
            <p14:sldId id="354"/>
            <p14:sldId id="341"/>
            <p14:sldId id="351"/>
            <p14:sldId id="322"/>
            <p14:sldId id="303"/>
            <p14:sldId id="324"/>
            <p14:sldId id="323"/>
            <p14:sldId id="258"/>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01" autoAdjust="0"/>
  </p:normalViewPr>
  <p:slideViewPr>
    <p:cSldViewPr snapToGrid="0" snapToObjects="1">
      <p:cViewPr varScale="1">
        <p:scale>
          <a:sx n="93" d="100"/>
          <a:sy n="93" d="100"/>
        </p:scale>
        <p:origin x="-904" y="-112"/>
      </p:cViewPr>
      <p:guideLst>
        <p:guide orient="horz" pos="2076"/>
        <p:guide pos="2874"/>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89" d="100"/>
          <a:sy n="89" d="100"/>
        </p:scale>
        <p:origin x="-27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Technology</c:v>
                </c:pt>
              </c:strCache>
            </c:strRef>
          </c:tx>
          <c:dLbls>
            <c:showLegendKey val="0"/>
            <c:showVal val="1"/>
            <c:showCatName val="1"/>
            <c:showSerName val="0"/>
            <c:showPercent val="0"/>
            <c:showBubbleSize val="0"/>
            <c:showLeaderLines val="1"/>
          </c:dLbls>
          <c:cat>
            <c:strRef>
              <c:f>Sheet1!$A$2:$A$5</c:f>
              <c:strCache>
                <c:ptCount val="4"/>
                <c:pt idx="0">
                  <c:v>FTTH + HFC</c:v>
                </c:pt>
                <c:pt idx="1">
                  <c:v>FTTN + HFC</c:v>
                </c:pt>
                <c:pt idx="2">
                  <c:v>DSL</c:v>
                </c:pt>
                <c:pt idx="3">
                  <c:v>Satellite</c:v>
                </c:pt>
              </c:strCache>
            </c:strRef>
          </c:cat>
          <c:val>
            <c:numRef>
              <c:f>Sheet1!$B$2:$B$5</c:f>
              <c:numCache>
                <c:formatCode>General</c:formatCode>
                <c:ptCount val="4"/>
                <c:pt idx="0">
                  <c:v>20.0</c:v>
                </c:pt>
                <c:pt idx="1">
                  <c:v>60.0</c:v>
                </c:pt>
                <c:pt idx="2">
                  <c:v>15.0</c:v>
                </c:pt>
                <c:pt idx="3">
                  <c:v>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Residential</c:v>
                </c:pt>
              </c:strCache>
            </c:strRef>
          </c:tx>
          <c:spPr>
            <a:ln>
              <a:solidFill>
                <a:srgbClr val="FF0000"/>
              </a:solidFill>
            </a:ln>
          </c:spPr>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Sheet1!$B$2:$B$15</c:f>
              <c:numCache>
                <c:formatCode>General</c:formatCode>
                <c:ptCount val="14"/>
                <c:pt idx="0">
                  <c:v>93.89</c:v>
                </c:pt>
                <c:pt idx="1">
                  <c:v>80.52</c:v>
                </c:pt>
                <c:pt idx="2">
                  <c:v>71.60000000000001</c:v>
                </c:pt>
                <c:pt idx="3">
                  <c:v>63.05</c:v>
                </c:pt>
                <c:pt idx="4">
                  <c:v>54.3</c:v>
                </c:pt>
                <c:pt idx="5">
                  <c:v>46.16</c:v>
                </c:pt>
                <c:pt idx="6">
                  <c:v>38.59</c:v>
                </c:pt>
                <c:pt idx="7">
                  <c:v>31.89</c:v>
                </c:pt>
                <c:pt idx="8">
                  <c:v>26.04</c:v>
                </c:pt>
                <c:pt idx="9">
                  <c:v>21.03</c:v>
                </c:pt>
                <c:pt idx="10">
                  <c:v>16.8</c:v>
                </c:pt>
                <c:pt idx="11">
                  <c:v>13.24</c:v>
                </c:pt>
                <c:pt idx="12">
                  <c:v>10.32</c:v>
                </c:pt>
                <c:pt idx="13">
                  <c:v>7.77</c:v>
                </c:pt>
              </c:numCache>
            </c:numRef>
          </c:val>
          <c:smooth val="0"/>
        </c:ser>
        <c:ser>
          <c:idx val="1"/>
          <c:order val="1"/>
          <c:tx>
            <c:strRef>
              <c:f>Sheet1!$C$1</c:f>
              <c:strCache>
                <c:ptCount val="1"/>
                <c:pt idx="0">
                  <c:v>Business</c:v>
                </c:pt>
              </c:strCache>
            </c:strRef>
          </c:tx>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Sheet1!$C$2:$C$15</c:f>
              <c:numCache>
                <c:formatCode>General</c:formatCode>
                <c:ptCount val="14"/>
                <c:pt idx="0">
                  <c:v>54.43000000000001</c:v>
                </c:pt>
                <c:pt idx="1">
                  <c:v>54.27</c:v>
                </c:pt>
                <c:pt idx="2">
                  <c:v>49.72</c:v>
                </c:pt>
                <c:pt idx="3">
                  <c:v>45.57</c:v>
                </c:pt>
                <c:pt idx="4">
                  <c:v>43.15000000000001</c:v>
                </c:pt>
                <c:pt idx="5">
                  <c:v>40.32</c:v>
                </c:pt>
                <c:pt idx="6">
                  <c:v>37.12</c:v>
                </c:pt>
                <c:pt idx="7">
                  <c:v>33.84</c:v>
                </c:pt>
                <c:pt idx="8">
                  <c:v>30.5</c:v>
                </c:pt>
                <c:pt idx="9">
                  <c:v>27.24</c:v>
                </c:pt>
                <c:pt idx="10">
                  <c:v>24.07</c:v>
                </c:pt>
                <c:pt idx="11">
                  <c:v>21.03</c:v>
                </c:pt>
                <c:pt idx="12">
                  <c:v>18.14</c:v>
                </c:pt>
                <c:pt idx="13">
                  <c:v>15.21</c:v>
                </c:pt>
              </c:numCache>
            </c:numRef>
          </c:val>
          <c:smooth val="0"/>
        </c:ser>
        <c:dLbls>
          <c:showLegendKey val="0"/>
          <c:showVal val="0"/>
          <c:showCatName val="0"/>
          <c:showSerName val="0"/>
          <c:showPercent val="0"/>
          <c:showBubbleSize val="0"/>
        </c:dLbls>
        <c:marker val="1"/>
        <c:smooth val="0"/>
        <c:axId val="-2098276440"/>
        <c:axId val="-2098273464"/>
      </c:lineChart>
      <c:catAx>
        <c:axId val="-2098276440"/>
        <c:scaling>
          <c:orientation val="minMax"/>
        </c:scaling>
        <c:delete val="0"/>
        <c:axPos val="b"/>
        <c:numFmt formatCode="General" sourceLinked="1"/>
        <c:majorTickMark val="out"/>
        <c:minorTickMark val="none"/>
        <c:tickLblPos val="nextTo"/>
        <c:crossAx val="-2098273464"/>
        <c:crosses val="autoZero"/>
        <c:auto val="1"/>
        <c:lblAlgn val="ctr"/>
        <c:lblOffset val="100"/>
        <c:noMultiLvlLbl val="0"/>
      </c:catAx>
      <c:valAx>
        <c:axId val="-2098273464"/>
        <c:scaling>
          <c:orientation val="minMax"/>
        </c:scaling>
        <c:delete val="0"/>
        <c:axPos val="l"/>
        <c:majorGridlines/>
        <c:numFmt formatCode="General" sourceLinked="1"/>
        <c:majorTickMark val="out"/>
        <c:minorTickMark val="none"/>
        <c:tickLblPos val="nextTo"/>
        <c:crossAx val="-2098276440"/>
        <c:crosses val="autoZero"/>
        <c:crossBetween val="between"/>
      </c:valAx>
    </c:plotArea>
    <c:legend>
      <c:legendPos val="r"/>
      <c:layout>
        <c:manualLayout>
          <c:xMode val="edge"/>
          <c:yMode val="edge"/>
          <c:x val="0.262872375328084"/>
          <c:y val="0.57669441850536"/>
          <c:w val="0.243828734238233"/>
          <c:h val="0.225262163641633"/>
        </c:manualLayout>
      </c:layout>
      <c:overlay val="1"/>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0.05698</cdr:x>
      <cdr:y>0.04146</cdr:y>
    </cdr:from>
    <cdr:to>
      <cdr:x>0.31798</cdr:x>
      <cdr:y>0.26458</cdr:y>
    </cdr:to>
    <cdr:sp macro="" textlink="">
      <cdr:nvSpPr>
        <cdr:cNvPr id="2" name="Cloud Callout 1"/>
        <cdr:cNvSpPr/>
      </cdr:nvSpPr>
      <cdr:spPr>
        <a:xfrm xmlns:a="http://schemas.openxmlformats.org/drawingml/2006/main">
          <a:off x="387650" y="192431"/>
          <a:ext cx="1775474" cy="1035635"/>
        </a:xfrm>
        <a:prstGeom xmlns:a="http://schemas.openxmlformats.org/drawingml/2006/main" prst="cloudCallout">
          <a:avLst>
            <a:gd name="adj1" fmla="val 71528"/>
            <a:gd name="adj2" fmla="val 34295"/>
          </a:avLst>
        </a:prstGeom>
        <a:solidFill xmlns:a="http://schemas.openxmlformats.org/drawingml/2006/main">
          <a:srgbClr val="CCFFCC"/>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dirty="0" smtClean="0">
              <a:solidFill>
                <a:schemeClr val="tx2">
                  <a:lumMod val="60000"/>
                  <a:lumOff val="40000"/>
                </a:schemeClr>
              </a:solidFill>
            </a:rPr>
            <a:t>may transition from copper to wireless?</a:t>
          </a:r>
          <a:endParaRPr lang="en-US" sz="1400"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5A47-45A3-8D4E-A826-934C11EAE4C5}" type="datetimeFigureOut">
              <a:rPr lang="en-US" smtClean="0"/>
              <a:t>4/24/13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5F3EAC-A5F6-5D4D-B368-D712E5B8CA36}" type="slidenum">
              <a:rPr lang="en-US" smtClean="0"/>
              <a:t>‹#›</a:t>
            </a:fld>
            <a:endParaRPr lang="en-US"/>
          </a:p>
        </p:txBody>
      </p:sp>
    </p:spTree>
    <p:extLst>
      <p:ext uri="{BB962C8B-B14F-4D97-AF65-F5344CB8AC3E}">
        <p14:creationId xmlns:p14="http://schemas.microsoft.com/office/powerpoint/2010/main" val="60973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E59E9-FCC2-B443-9786-060171EF9444}" type="datetimeFigureOut">
              <a:rPr lang="en-US" smtClean="0"/>
              <a:t>4/24/13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B09D1-A943-1A42-BBF1-C5AED0531AA1}" type="slidenum">
              <a:rPr lang="en-US" smtClean="0"/>
              <a:t>‹#›</a:t>
            </a:fld>
            <a:endParaRPr lang="en-US"/>
          </a:p>
        </p:txBody>
      </p:sp>
    </p:spTree>
    <p:extLst>
      <p:ext uri="{BB962C8B-B14F-4D97-AF65-F5344CB8AC3E}">
        <p14:creationId xmlns:p14="http://schemas.microsoft.com/office/powerpoint/2010/main" val="170727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www.mcleanbrown.com</a:t>
            </a:r>
            <a:r>
              <a:rPr lang="en-US" dirty="0" smtClean="0"/>
              <a:t>/</a:t>
            </a:r>
            <a:r>
              <a:rPr lang="en-US" dirty="0" err="1" smtClean="0"/>
              <a:t>pdf_docs</a:t>
            </a:r>
            <a:r>
              <a:rPr lang="en-US" smtClean="0"/>
              <a:t>/mandb_091709.pdf</a:t>
            </a:r>
            <a:endParaRPr lang="en-US"/>
          </a:p>
        </p:txBody>
      </p:sp>
      <p:sp>
        <p:nvSpPr>
          <p:cNvPr id="4" name="Slide Number Placeholder 3"/>
          <p:cNvSpPr>
            <a:spLocks noGrp="1"/>
          </p:cNvSpPr>
          <p:nvPr>
            <p:ph type="sldNum" sz="quarter" idx="10"/>
          </p:nvPr>
        </p:nvSpPr>
        <p:spPr/>
        <p:txBody>
          <a:bodyPr/>
          <a:lstStyle/>
          <a:p>
            <a:fld id="{53BB09D1-A943-1A42-BBF1-C5AED0531AA1}" type="slidenum">
              <a:rPr lang="en-US" smtClean="0"/>
              <a:t>12</a:t>
            </a:fld>
            <a:endParaRPr lang="en-US"/>
          </a:p>
        </p:txBody>
      </p:sp>
    </p:spTree>
    <p:extLst>
      <p:ext uri="{BB962C8B-B14F-4D97-AF65-F5344CB8AC3E}">
        <p14:creationId xmlns:p14="http://schemas.microsoft.com/office/powerpoint/2010/main" val="250120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jsicapitaladvisors.com</a:t>
            </a:r>
            <a:r>
              <a:rPr lang="en-US" dirty="0" smtClean="0"/>
              <a:t>/the-</a:t>
            </a:r>
            <a:r>
              <a:rPr lang="en-US" dirty="0" err="1" smtClean="0"/>
              <a:t>ilec</a:t>
            </a:r>
            <a:r>
              <a:rPr lang="en-US" dirty="0" smtClean="0"/>
              <a:t>-advisor/2011/10/20/communications-industry-forecast-2011-2020-ilec-and-clec-acc.html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also </a:t>
            </a:r>
            <a:r>
              <a:rPr lang="en-US" sz="1200" dirty="0" smtClean="0"/>
              <a:t>NRRI Report 12-12, Oct. </a:t>
            </a:r>
            <a:r>
              <a:rPr lang="en-US" sz="1200" smtClean="0"/>
              <a:t>2012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13</a:t>
            </a:fld>
            <a:endParaRPr lang="en-US"/>
          </a:p>
        </p:txBody>
      </p:sp>
    </p:spTree>
    <p:extLst>
      <p:ext uri="{BB962C8B-B14F-4D97-AF65-F5344CB8AC3E}">
        <p14:creationId xmlns:p14="http://schemas.microsoft.com/office/powerpoint/2010/main" val="169887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findmyfacebookid.com</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23</a:t>
            </a:fld>
            <a:endParaRPr lang="en-US"/>
          </a:p>
        </p:txBody>
      </p:sp>
    </p:spTree>
    <p:extLst>
      <p:ext uri="{BB962C8B-B14F-4D97-AF65-F5344CB8AC3E}">
        <p14:creationId xmlns:p14="http://schemas.microsoft.com/office/powerpoint/2010/main" val="107243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www.nanpa.com</a:t>
            </a:r>
            <a:r>
              <a:rPr lang="en-US" dirty="0" smtClean="0"/>
              <a:t>/reports/faq.html#g1</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24</a:t>
            </a:fld>
            <a:endParaRPr lang="en-US"/>
          </a:p>
        </p:txBody>
      </p:sp>
    </p:spTree>
    <p:extLst>
      <p:ext uri="{BB962C8B-B14F-4D97-AF65-F5344CB8AC3E}">
        <p14:creationId xmlns:p14="http://schemas.microsoft.com/office/powerpoint/2010/main" val="174916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blog.neustar.biz</a:t>
            </a:r>
            <a:r>
              <a:rPr lang="en-US" dirty="0" smtClean="0"/>
              <a:t>/</a:t>
            </a:r>
            <a:r>
              <a:rPr lang="en-US" dirty="0" err="1" smtClean="0"/>
              <a:t>neustar</a:t>
            </a:r>
            <a:r>
              <a:rPr lang="en-US" dirty="0" smtClean="0"/>
              <a:t>-insights/telephone-numbers-are-for-people-not-machines/</a:t>
            </a:r>
          </a:p>
          <a:p>
            <a:r>
              <a:rPr lang="en-US" dirty="0" smtClean="0"/>
              <a:t>http://</a:t>
            </a:r>
            <a:r>
              <a:rPr lang="en-US" dirty="0" err="1" smtClean="0"/>
              <a:t>www.parking.org</a:t>
            </a:r>
            <a:r>
              <a:rPr lang="en-US" dirty="0" smtClean="0"/>
              <a:t>/media/overview-of-the-us-parking-</a:t>
            </a:r>
            <a:r>
              <a:rPr lang="en-US" dirty="0" err="1" smtClean="0"/>
              <a:t>industry.aspx</a:t>
            </a:r>
            <a:endParaRPr lang="en-US" dirty="0" smtClean="0"/>
          </a:p>
          <a:p>
            <a:r>
              <a:rPr lang="en-US" dirty="0" smtClean="0"/>
              <a:t>http://</a:t>
            </a:r>
            <a:r>
              <a:rPr lang="en-US" dirty="0" err="1" smtClean="0"/>
              <a:t>www.statisticbrain.com</a:t>
            </a:r>
            <a:r>
              <a:rPr lang="en-US" dirty="0" smtClean="0"/>
              <a:t>/e-reader-statistics/</a:t>
            </a:r>
          </a:p>
          <a:p>
            <a:r>
              <a:rPr lang="en-US" dirty="0" smtClean="0"/>
              <a:t>http://</a:t>
            </a:r>
            <a:r>
              <a:rPr lang="en-US" dirty="0" err="1" smtClean="0"/>
              <a:t>www.ite.org</a:t>
            </a:r>
            <a:r>
              <a:rPr lang="en-US" dirty="0" smtClean="0"/>
              <a:t>/</a:t>
            </a:r>
            <a:r>
              <a:rPr lang="en-US" dirty="0" err="1" smtClean="0"/>
              <a:t>reportcard</a:t>
            </a:r>
            <a:r>
              <a:rPr lang="en-US" dirty="0" smtClean="0"/>
              <a:t>/</a:t>
            </a:r>
            <a:r>
              <a:rPr lang="en-US" dirty="0" err="1" smtClean="0"/>
              <a:t>TechnicalReport.pdf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26</a:t>
            </a:fld>
            <a:endParaRPr lang="en-US"/>
          </a:p>
        </p:txBody>
      </p:sp>
    </p:spTree>
    <p:extLst>
      <p:ext uri="{BB962C8B-B14F-4D97-AF65-F5344CB8AC3E}">
        <p14:creationId xmlns:p14="http://schemas.microsoft.com/office/powerpoint/2010/main" val="74577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www.cnamcallerid.com</a:t>
            </a:r>
            <a:endParaRPr lang="en-US" dirty="0" smtClean="0"/>
          </a:p>
          <a:p>
            <a:r>
              <a:rPr lang="en-US" dirty="0" smtClean="0"/>
              <a:t>https://</a:t>
            </a:r>
            <a:r>
              <a:rPr lang="en-US" dirty="0" err="1" smtClean="0"/>
              <a:t>www.opencnam.com</a:t>
            </a:r>
            <a:endParaRPr lang="en-US" dirty="0" smtClean="0"/>
          </a:p>
          <a:p>
            <a:r>
              <a:rPr lang="en-US" sz="1200" kern="1200" dirty="0" smtClean="0">
                <a:solidFill>
                  <a:schemeClr val="tx1"/>
                </a:solidFill>
                <a:latin typeface="+mn-lt"/>
                <a:ea typeface="+mn-ea"/>
                <a:cs typeface="+mn-cs"/>
              </a:rPr>
              <a:t>Truth in Caller ID Act of 2009</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31</a:t>
            </a:fld>
            <a:endParaRPr lang="en-US"/>
          </a:p>
        </p:txBody>
      </p:sp>
    </p:spTree>
    <p:extLst>
      <p:ext uri="{BB962C8B-B14F-4D97-AF65-F5344CB8AC3E}">
        <p14:creationId xmlns:p14="http://schemas.microsoft.com/office/powerpoint/2010/main" val="347499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www.cisco.com</a:t>
            </a:r>
            <a:r>
              <a:rPr lang="en-US" dirty="0" smtClean="0"/>
              <a:t>/en/US/prod/collateral/routers/ps9343/data_sheet_c78-491738.html</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34</a:t>
            </a:fld>
            <a:endParaRPr lang="en-US"/>
          </a:p>
        </p:txBody>
      </p:sp>
    </p:spTree>
    <p:extLst>
      <p:ext uri="{BB962C8B-B14F-4D97-AF65-F5344CB8AC3E}">
        <p14:creationId xmlns:p14="http://schemas.microsoft.com/office/powerpoint/2010/main" val="163780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http://</a:t>
            </a:r>
            <a:r>
              <a:rPr lang="en-US" baseline="0" dirty="0" err="1" smtClean="0"/>
              <a:t>www.ksapco.net</a:t>
            </a:r>
            <a:r>
              <a:rPr lang="en-US" baseline="0" dirty="0" smtClean="0"/>
              <a:t>/</a:t>
            </a:r>
            <a:r>
              <a:rPr lang="en-US" baseline="0" dirty="0" err="1" smtClean="0"/>
              <a:t>psaps</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35</a:t>
            </a:fld>
            <a:endParaRPr lang="en-US"/>
          </a:p>
        </p:txBody>
      </p:sp>
    </p:spTree>
    <p:extLst>
      <p:ext uri="{BB962C8B-B14F-4D97-AF65-F5344CB8AC3E}">
        <p14:creationId xmlns:p14="http://schemas.microsoft.com/office/powerpoint/2010/main" val="4685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F58011-347A-E043-8FE6-72012DEB8C3B}" type="datetime1">
              <a:rPr lang="en-US" smtClean="0"/>
              <a:t>4/24/13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6EB59-EC82-6F41-AF42-8C5B173B73AF}" type="datetime1">
              <a:rPr lang="en-US" smtClean="0"/>
              <a:t>4/24/13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5B4D12E-D34B-7E4B-A6B0-BBF57D84EE55}" type="datetime1">
              <a:rPr lang="en-US" smtClean="0"/>
              <a:t>4/24/13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5C46E-99B7-5643-BD1C-3FF7238F5687}" type="datetime1">
              <a:rPr lang="en-US" smtClean="0"/>
              <a:t>4/24/13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
        <p:nvSpPr>
          <p:cNvPr id="7" name="Title 6"/>
          <p:cNvSpPr>
            <a:spLocks noGrp="1"/>
          </p:cNvSpPr>
          <p:nvPr>
            <p:ph type="title"/>
          </p:nvPr>
        </p:nvSpPr>
        <p:spPr>
          <a:xfrm>
            <a:off x="457200" y="232506"/>
            <a:ext cx="8229600" cy="790464"/>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5AB9B-AB7F-A449-9443-1490474B1CE0}" type="datetime1">
              <a:rPr lang="en-US" smtClean="0"/>
              <a:t>4/24/13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5962070-19E8-9F45-B0D9-5B0ADB58D9D9}" type="datetime1">
              <a:rPr lang="en-US" smtClean="0"/>
              <a:t>4/24/13</a:t>
            </a:fld>
            <a:endParaRPr lang="en-US"/>
          </a:p>
        </p:txBody>
      </p:sp>
      <p:sp>
        <p:nvSpPr>
          <p:cNvPr id="6" name="Footer Placeholder 5"/>
          <p:cNvSpPr>
            <a:spLocks noGrp="1"/>
          </p:cNvSpPr>
          <p:nvPr>
            <p:ph type="ftr" sz="quarter" idx="11"/>
          </p:nvPr>
        </p:nvSpPr>
        <p:spPr/>
        <p:txBody>
          <a:bodyPr/>
          <a:lstStyle/>
          <a:p>
            <a:r>
              <a:rPr lang="en-US" smtClean="0"/>
              <a:t>Accenture</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17AB9F-7F80-DE4D-B529-22A0E8032B71}" type="datetime1">
              <a:rPr lang="en-US" smtClean="0"/>
              <a:t>4/24/13</a:t>
            </a:fld>
            <a:endParaRPr lang="en-US"/>
          </a:p>
        </p:txBody>
      </p:sp>
      <p:sp>
        <p:nvSpPr>
          <p:cNvPr id="8" name="Footer Placeholder 7"/>
          <p:cNvSpPr>
            <a:spLocks noGrp="1"/>
          </p:cNvSpPr>
          <p:nvPr>
            <p:ph type="ftr" sz="quarter" idx="11"/>
          </p:nvPr>
        </p:nvSpPr>
        <p:spPr/>
        <p:txBody>
          <a:bodyPr/>
          <a:lstStyle/>
          <a:p>
            <a:r>
              <a:rPr lang="en-US" smtClean="0"/>
              <a:t>Accenture</a:t>
            </a:r>
            <a:endParaRPr lang="en-US"/>
          </a:p>
        </p:txBody>
      </p:sp>
      <p:sp>
        <p:nvSpPr>
          <p:cNvPr id="9" name="Slide Number Placeholder 8"/>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99B5E-1479-8B4B-90F2-A99CFA077A1E}" type="datetime1">
              <a:rPr lang="en-US" smtClean="0"/>
              <a:t>4/24/13</a:t>
            </a:fld>
            <a:endParaRPr lang="en-US"/>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E1AB892-B6E6-E740-93B6-791D6D241C79}" type="datetime1">
              <a:rPr lang="en-US" smtClean="0"/>
              <a:t>4/24/13</a:t>
            </a:fld>
            <a:endParaRPr lang="en-US"/>
          </a:p>
        </p:txBody>
      </p:sp>
      <p:sp>
        <p:nvSpPr>
          <p:cNvPr id="3" name="Footer Placeholder 2"/>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7DB2DD1-8DB9-2E49-B5CD-ED7D77DF76EB}" type="datetime1">
              <a:rPr lang="en-US" smtClean="0"/>
              <a:t>4/24/13</a:t>
            </a:fld>
            <a:endParaRPr lang="en-US"/>
          </a:p>
        </p:txBody>
      </p:sp>
      <p:sp>
        <p:nvSpPr>
          <p:cNvPr id="6" name="Footer Placeholder 5"/>
          <p:cNvSpPr>
            <a:spLocks noGrp="1"/>
          </p:cNvSpPr>
          <p:nvPr>
            <p:ph type="ftr" sz="quarter" idx="11"/>
          </p:nvPr>
        </p:nvSpPr>
        <p:spPr/>
        <p:txBody>
          <a:bodyPr/>
          <a:lstStyle/>
          <a:p>
            <a:r>
              <a:rPr lang="en-US" smtClean="0"/>
              <a:t>Accenture</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33494" y="259014"/>
            <a:ext cx="8110615" cy="731333"/>
          </a:xfrm>
        </p:spPr>
        <p:txBody>
          <a:bodyPr anchor="b">
            <a:noAutofit/>
          </a:bodyPr>
          <a:lstStyle>
            <a:lvl1pPr algn="ctr">
              <a:defRPr sz="4400" b="0">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36514" y="1222859"/>
            <a:ext cx="4650287" cy="4039006"/>
          </a:xfrm>
        </p:spPr>
        <p:txBody>
          <a:bodyPr>
            <a:normAutofit/>
          </a:bodyPr>
          <a:lstStyle>
            <a:lvl1pPr marL="457200" indent="-457200">
              <a:buClrTx/>
              <a:buFont typeface="Lucida Grande"/>
              <a:buChar char="−"/>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CA0A01-BD8A-AD40-95D5-59AABFF9D849}" type="datetime1">
              <a:rPr lang="en-US" smtClean="0"/>
              <a:t>4/24/13</a:t>
            </a:fld>
            <a:endParaRPr lang="en-US"/>
          </a:p>
        </p:txBody>
      </p:sp>
      <p:sp>
        <p:nvSpPr>
          <p:cNvPr id="6" name="Footer Placeholder 5"/>
          <p:cNvSpPr>
            <a:spLocks noGrp="1"/>
          </p:cNvSpPr>
          <p:nvPr>
            <p:ph type="ftr" sz="quarter" idx="11"/>
          </p:nvPr>
        </p:nvSpPr>
        <p:spPr/>
        <p:txBody>
          <a:bodyPr/>
          <a:lstStyle/>
          <a:p>
            <a:r>
              <a:rPr lang="en-US" smtClean="0"/>
              <a:t>Accenture</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3" name="Picture Placeholder 2"/>
          <p:cNvSpPr>
            <a:spLocks noGrp="1"/>
          </p:cNvSpPr>
          <p:nvPr>
            <p:ph type="pic" idx="1"/>
          </p:nvPr>
        </p:nvSpPr>
        <p:spPr>
          <a:xfrm>
            <a:off x="470354" y="1489185"/>
            <a:ext cx="3566160" cy="3437527"/>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Content Placeholder 16"/>
          <p:cNvSpPr>
            <a:spLocks noGrp="1"/>
          </p:cNvSpPr>
          <p:nvPr>
            <p:ph sz="quarter" idx="13"/>
          </p:nvPr>
        </p:nvSpPr>
        <p:spPr>
          <a:xfrm>
            <a:off x="470355" y="5764747"/>
            <a:ext cx="7587678" cy="914400"/>
          </a:xfrm>
        </p:spPr>
        <p:txBody>
          <a:bodyPr>
            <a:normAutofit/>
          </a:bodyPr>
          <a:lstStyle>
            <a:lvl1pPr marL="0" indent="0">
              <a:buNone/>
              <a:defRPr sz="2000">
                <a:solidFill>
                  <a:schemeClr val="tx1"/>
                </a:solidFill>
              </a:defRPr>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157214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997465"/>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6023"/>
            <a:ext cx="8229600" cy="6881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8227ED8-C475-C54A-8CCC-3EFCE3E552EA}" type="datetime1">
              <a:rPr lang="en-US" smtClean="0"/>
              <a:t>4/24/13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Accenture</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C3118D-CD60-C448-AB88-7EFEB60ADC5A}" type="slidenum">
              <a:rPr lang="en-US" smtClean="0"/>
              <a:t>‹#›</a:t>
            </a:fld>
            <a:endParaRPr lang="en-US" dirty="0"/>
          </a:p>
        </p:txBody>
      </p:sp>
      <p:sp>
        <p:nvSpPr>
          <p:cNvPr id="3" name="Text Placeholder 2"/>
          <p:cNvSpPr>
            <a:spLocks noGrp="1"/>
          </p:cNvSpPr>
          <p:nvPr>
            <p:ph type="body" idx="1"/>
          </p:nvPr>
        </p:nvSpPr>
        <p:spPr>
          <a:xfrm>
            <a:off x="457200" y="1800744"/>
            <a:ext cx="8229599" cy="4325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charset="2"/>
        <a:buChar char="−"/>
        <a:defRPr sz="26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microsoft.com/office/2007/relationships/hdphoto" Target="../media/hdphoto1.wdp"/><Relationship Id="rId9" Type="http://schemas.openxmlformats.org/officeDocument/2006/relationships/image" Target="../media/image35.png"/><Relationship Id="rId10" Type="http://schemas.openxmlformats.org/officeDocument/2006/relationships/image" Target="../media/image36.jpg"/><Relationship Id="rId11"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3252"/>
            <a:ext cx="7772400" cy="1780108"/>
          </a:xfrm>
        </p:spPr>
        <p:txBody>
          <a:bodyPr>
            <a:normAutofit/>
          </a:bodyPr>
          <a:lstStyle/>
          <a:p>
            <a:r>
              <a:rPr lang="en-US" dirty="0" smtClean="0"/>
              <a:t>Transitioning the PSTN to IP</a:t>
            </a:r>
            <a:endParaRPr lang="en-US" dirty="0"/>
          </a:p>
        </p:txBody>
      </p:sp>
      <p:sp>
        <p:nvSpPr>
          <p:cNvPr id="3" name="Subtitle 2"/>
          <p:cNvSpPr>
            <a:spLocks noGrp="1"/>
          </p:cNvSpPr>
          <p:nvPr>
            <p:ph type="subTitle" idx="1"/>
          </p:nvPr>
        </p:nvSpPr>
        <p:spPr>
          <a:xfrm>
            <a:off x="539452" y="3556001"/>
            <a:ext cx="7467597" cy="1473200"/>
          </a:xfrm>
        </p:spPr>
        <p:txBody>
          <a:bodyPr>
            <a:noAutofit/>
          </a:bodyPr>
          <a:lstStyle/>
          <a:p>
            <a:pPr marL="2286000" lvl="4" indent="-457200" algn="r" eaLnBrk="0" hangingPunct="0">
              <a:spcBef>
                <a:spcPts val="0"/>
              </a:spcBef>
            </a:pPr>
            <a:endParaRPr lang="en-US" altLang="ja-JP" sz="1800" dirty="0">
              <a:solidFill>
                <a:schemeClr val="bg1"/>
              </a:solidFill>
              <a:ea typeface="ＭＳ Ｐゴシック" charset="-128"/>
              <a:cs typeface="ＭＳ Ｐゴシック" charset="-128"/>
            </a:endParaRPr>
          </a:p>
          <a:p>
            <a:pPr marL="2286000" lvl="4" indent="-457200" algn="r" eaLnBrk="0" hangingPunct="0">
              <a:spcBef>
                <a:spcPts val="0"/>
              </a:spcBef>
            </a:pPr>
            <a:r>
              <a:rPr lang="en-US" altLang="ja-JP" sz="1800" dirty="0" smtClean="0">
                <a:solidFill>
                  <a:schemeClr val="bg1"/>
                </a:solidFill>
                <a:ea typeface="ＭＳ Ｐゴシック" charset="-128"/>
                <a:cs typeface="ＭＳ Ｐゴシック" charset="-128"/>
              </a:rPr>
              <a:t>Henning Schulzrinne </a:t>
            </a:r>
            <a:r>
              <a:rPr lang="en-US" dirty="0" smtClean="0"/>
              <a:t> </a:t>
            </a:r>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923967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10</a:t>
            </a:fld>
            <a:endParaRPr lang="en-US"/>
          </a:p>
        </p:txBody>
      </p:sp>
      <p:sp>
        <p:nvSpPr>
          <p:cNvPr id="5" name="Title 4"/>
          <p:cNvSpPr>
            <a:spLocks noGrp="1"/>
          </p:cNvSpPr>
          <p:nvPr>
            <p:ph type="title"/>
          </p:nvPr>
        </p:nvSpPr>
        <p:spPr/>
        <p:txBody>
          <a:bodyPr/>
          <a:lstStyle/>
          <a:p>
            <a:r>
              <a:rPr lang="en-US" dirty="0" smtClean="0"/>
              <a:t>Access transitions (US)</a:t>
            </a:r>
            <a:endParaRPr lang="en-US" dirty="0"/>
          </a:p>
        </p:txBody>
      </p:sp>
      <p:graphicFrame>
        <p:nvGraphicFramePr>
          <p:cNvPr id="6" name="Chart 5"/>
          <p:cNvGraphicFramePr/>
          <p:nvPr>
            <p:extLst>
              <p:ext uri="{D42A27DB-BD31-4B8C-83A1-F6EECF244321}">
                <p14:modId xmlns:p14="http://schemas.microsoft.com/office/powerpoint/2010/main" val="562337955"/>
              </p:ext>
            </p:extLst>
          </p:nvPr>
        </p:nvGraphicFramePr>
        <p:xfrm>
          <a:off x="193639" y="1373351"/>
          <a:ext cx="5687620" cy="46415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82621" y="3472062"/>
            <a:ext cx="63821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fiber</a:t>
            </a:r>
            <a:endParaRPr lang="en-US" dirty="0"/>
          </a:p>
        </p:txBody>
      </p:sp>
      <p:sp>
        <p:nvSpPr>
          <p:cNvPr id="9" name="TextBox 8"/>
          <p:cNvSpPr txBox="1"/>
          <p:nvPr/>
        </p:nvSpPr>
        <p:spPr>
          <a:xfrm>
            <a:off x="7249853" y="2564430"/>
            <a:ext cx="45100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4G</a:t>
            </a:r>
            <a:endParaRPr lang="en-US" dirty="0"/>
          </a:p>
        </p:txBody>
      </p:sp>
      <p:sp>
        <p:nvSpPr>
          <p:cNvPr id="10" name="TextBox 9"/>
          <p:cNvSpPr txBox="1"/>
          <p:nvPr/>
        </p:nvSpPr>
        <p:spPr>
          <a:xfrm>
            <a:off x="7249853" y="3841394"/>
            <a:ext cx="87468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copper</a:t>
            </a:r>
            <a:endParaRPr lang="en-US" dirty="0"/>
          </a:p>
        </p:txBody>
      </p:sp>
      <p:sp>
        <p:nvSpPr>
          <p:cNvPr id="11" name="TextBox 10"/>
          <p:cNvSpPr txBox="1"/>
          <p:nvPr/>
        </p:nvSpPr>
        <p:spPr>
          <a:xfrm>
            <a:off x="7249853" y="4479875"/>
            <a:ext cx="64745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coax</a:t>
            </a:r>
            <a:endParaRPr lang="en-US" dirty="0"/>
          </a:p>
        </p:txBody>
      </p:sp>
      <p:sp>
        <p:nvSpPr>
          <p:cNvPr id="12" name="TextBox 11"/>
          <p:cNvSpPr txBox="1"/>
          <p:nvPr/>
        </p:nvSpPr>
        <p:spPr>
          <a:xfrm>
            <a:off x="7249853" y="3020101"/>
            <a:ext cx="12263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unlicensed</a:t>
            </a:r>
          </a:p>
          <a:p>
            <a:r>
              <a:rPr lang="en-US" dirty="0" smtClean="0"/>
              <a:t>wireless</a:t>
            </a:r>
            <a:endParaRPr lang="en-US" dirty="0"/>
          </a:p>
        </p:txBody>
      </p:sp>
      <p:cxnSp>
        <p:nvCxnSpPr>
          <p:cNvPr id="14" name="Straight Arrow Connector 13"/>
          <p:cNvCxnSpPr>
            <a:stCxn id="8" idx="3"/>
            <a:endCxn id="9" idx="1"/>
          </p:cNvCxnSpPr>
          <p:nvPr/>
        </p:nvCxnSpPr>
        <p:spPr>
          <a:xfrm flipV="1">
            <a:off x="6420837" y="2749096"/>
            <a:ext cx="829016" cy="907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11" idx="1"/>
          </p:cNvCxnSpPr>
          <p:nvPr/>
        </p:nvCxnSpPr>
        <p:spPr>
          <a:xfrm>
            <a:off x="6420837" y="3656728"/>
            <a:ext cx="829016" cy="100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3"/>
            <a:endCxn id="12" idx="1"/>
          </p:cNvCxnSpPr>
          <p:nvPr/>
        </p:nvCxnSpPr>
        <p:spPr>
          <a:xfrm flipV="1">
            <a:off x="6420837" y="3343267"/>
            <a:ext cx="829016" cy="313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3"/>
            <a:endCxn id="10" idx="1"/>
          </p:cNvCxnSpPr>
          <p:nvPr/>
        </p:nvCxnSpPr>
        <p:spPr>
          <a:xfrm>
            <a:off x="6420837" y="3656728"/>
            <a:ext cx="829016"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682738" y="3302785"/>
            <a:ext cx="441146" cy="707886"/>
          </a:xfrm>
          <a:prstGeom prst="rect">
            <a:avLst/>
          </a:prstGeom>
        </p:spPr>
        <p:txBody>
          <a:bodyPr wrap="none">
            <a:spAutoFit/>
          </a:bodyPr>
          <a:lstStyle/>
          <a:p>
            <a:r>
              <a:rPr lang="en-US" sz="4000" dirty="0"/>
              <a:t>⊕</a:t>
            </a:r>
          </a:p>
        </p:txBody>
      </p:sp>
      <p:sp>
        <p:nvSpPr>
          <p:cNvPr id="25" name="TextBox 24"/>
          <p:cNvSpPr txBox="1"/>
          <p:nvPr/>
        </p:nvSpPr>
        <p:spPr>
          <a:xfrm>
            <a:off x="5683983" y="1898664"/>
            <a:ext cx="2139415" cy="369332"/>
          </a:xfrm>
          <a:prstGeom prst="rect">
            <a:avLst/>
          </a:prstGeom>
          <a:noFill/>
        </p:spPr>
        <p:txBody>
          <a:bodyPr wrap="none" rtlCol="0">
            <a:spAutoFit/>
          </a:bodyPr>
          <a:lstStyle/>
          <a:p>
            <a:r>
              <a:rPr lang="en-US" dirty="0" smtClean="0"/>
              <a:t>networks go hybrid:</a:t>
            </a:r>
            <a:endParaRPr lang="en-US" dirty="0"/>
          </a:p>
        </p:txBody>
      </p:sp>
      <p:sp>
        <p:nvSpPr>
          <p:cNvPr id="27" name="TextBox 26"/>
          <p:cNvSpPr txBox="1"/>
          <p:nvPr/>
        </p:nvSpPr>
        <p:spPr>
          <a:xfrm>
            <a:off x="7244153" y="5276807"/>
            <a:ext cx="1699817" cy="369332"/>
          </a:xfrm>
          <a:prstGeom prst="rect">
            <a:avLst/>
          </a:prstGeom>
          <a:noFill/>
        </p:spPr>
        <p:txBody>
          <a:bodyPr wrap="none" rtlCol="0">
            <a:spAutoFit/>
          </a:bodyPr>
          <a:lstStyle/>
          <a:p>
            <a:r>
              <a:rPr lang="en-US" i="1" dirty="0" smtClean="0"/>
              <a:t>last 500-3000 </a:t>
            </a:r>
            <a:r>
              <a:rPr lang="en-US" i="1" dirty="0" err="1" smtClean="0"/>
              <a:t>ft</a:t>
            </a:r>
            <a:endParaRPr lang="en-US" i="1" dirty="0"/>
          </a:p>
        </p:txBody>
      </p:sp>
    </p:spTree>
    <p:extLst>
      <p:ext uri="{BB962C8B-B14F-4D97-AF65-F5344CB8AC3E}">
        <p14:creationId xmlns:p14="http://schemas.microsoft.com/office/powerpoint/2010/main" val="3574570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Copper loops</a:t>
            </a:r>
            <a:endParaRPr lang="en-US" dirty="0"/>
          </a:p>
        </p:txBody>
      </p:sp>
      <p:pic>
        <p:nvPicPr>
          <p:cNvPr id="5" name="Picture 4"/>
          <p:cNvPicPr>
            <a:picLocks noChangeAspect="1"/>
          </p:cNvPicPr>
          <p:nvPr/>
        </p:nvPicPr>
        <p:blipFill>
          <a:blip r:embed="rId2"/>
          <a:stretch>
            <a:fillRect/>
          </a:stretch>
        </p:blipFill>
        <p:spPr>
          <a:xfrm>
            <a:off x="2128818" y="973089"/>
            <a:ext cx="3754290" cy="3770976"/>
          </a:xfrm>
          <a:prstGeom prst="rect">
            <a:avLst/>
          </a:prstGeom>
        </p:spPr>
      </p:pic>
      <p:sp>
        <p:nvSpPr>
          <p:cNvPr id="6" name="TextBox 5"/>
          <p:cNvSpPr txBox="1"/>
          <p:nvPr/>
        </p:nvSpPr>
        <p:spPr>
          <a:xfrm>
            <a:off x="3324356" y="4824277"/>
            <a:ext cx="1828558" cy="369332"/>
          </a:xfrm>
          <a:prstGeom prst="rect">
            <a:avLst/>
          </a:prstGeom>
          <a:noFill/>
        </p:spPr>
        <p:txBody>
          <a:bodyPr wrap="none" rtlCol="0">
            <a:spAutoFit/>
          </a:bodyPr>
          <a:lstStyle/>
          <a:p>
            <a:r>
              <a:rPr lang="en-US" dirty="0" smtClean="0"/>
              <a:t>DSL loop lengths</a:t>
            </a:r>
            <a:endParaRPr lang="en-US" dirty="0"/>
          </a:p>
        </p:txBody>
      </p:sp>
      <p:sp>
        <p:nvSpPr>
          <p:cNvPr id="7" name="Right Brace 6"/>
          <p:cNvSpPr/>
          <p:nvPr/>
        </p:nvSpPr>
        <p:spPr>
          <a:xfrm>
            <a:off x="6785185" y="1255536"/>
            <a:ext cx="74711" cy="30025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053446" y="2581216"/>
            <a:ext cx="1685978" cy="369332"/>
          </a:xfrm>
          <a:prstGeom prst="rect">
            <a:avLst/>
          </a:prstGeom>
          <a:noFill/>
        </p:spPr>
        <p:txBody>
          <a:bodyPr wrap="none" rtlCol="0">
            <a:spAutoFit/>
          </a:bodyPr>
          <a:lstStyle/>
          <a:p>
            <a:r>
              <a:rPr lang="en-US" dirty="0" smtClean="0"/>
              <a:t>high-speed DSL</a:t>
            </a:r>
            <a:endParaRPr lang="en-US" dirty="0"/>
          </a:p>
        </p:txBody>
      </p:sp>
      <p:sp>
        <p:nvSpPr>
          <p:cNvPr id="9" name="TextBox 8"/>
          <p:cNvSpPr txBox="1"/>
          <p:nvPr/>
        </p:nvSpPr>
        <p:spPr>
          <a:xfrm>
            <a:off x="554991" y="5666754"/>
            <a:ext cx="7894784" cy="369332"/>
          </a:xfrm>
          <a:prstGeom prst="rect">
            <a:avLst/>
          </a:prstGeom>
          <a:noFill/>
        </p:spPr>
        <p:txBody>
          <a:bodyPr wrap="none" rtlCol="0">
            <a:spAutoFit/>
          </a:bodyPr>
          <a:lstStyle/>
          <a:p>
            <a:r>
              <a:rPr lang="en-US" dirty="0" smtClean="0"/>
              <a:t>Copper loops </a:t>
            </a:r>
            <a:r>
              <a:rPr lang="en-US" dirty="0" smtClean="0">
                <a:sym typeface="Wingdings"/>
              </a:rPr>
              <a:t> large-scale data competition (“unbundled network elements”)</a:t>
            </a:r>
            <a:endParaRPr lang="en-US" dirty="0"/>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11</a:t>
            </a:fld>
            <a:endParaRPr lang="en-US"/>
          </a:p>
        </p:txBody>
      </p:sp>
    </p:spTree>
    <p:extLst>
      <p:ext uri="{BB962C8B-B14F-4D97-AF65-F5344CB8AC3E}">
        <p14:creationId xmlns:p14="http://schemas.microsoft.com/office/powerpoint/2010/main" val="8995219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Cost vs. distance</a:t>
            </a:r>
            <a:endParaRPr lang="en-US" dirty="0"/>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12</a:t>
            </a:fld>
            <a:endParaRPr lang="en-US"/>
          </a:p>
        </p:txBody>
      </p:sp>
      <p:pic>
        <p:nvPicPr>
          <p:cNvPr id="7" name="Picture 6"/>
          <p:cNvPicPr>
            <a:picLocks noChangeAspect="1"/>
          </p:cNvPicPr>
          <p:nvPr/>
        </p:nvPicPr>
        <p:blipFill>
          <a:blip r:embed="rId3"/>
          <a:stretch>
            <a:fillRect/>
          </a:stretch>
        </p:blipFill>
        <p:spPr>
          <a:xfrm>
            <a:off x="3353673" y="771561"/>
            <a:ext cx="5575272" cy="3471396"/>
          </a:xfrm>
          <a:prstGeom prst="rect">
            <a:avLst/>
          </a:prstGeom>
        </p:spPr>
      </p:pic>
      <p:pic>
        <p:nvPicPr>
          <p:cNvPr id="8" name="Picture 7"/>
          <p:cNvPicPr>
            <a:picLocks noChangeAspect="1"/>
          </p:cNvPicPr>
          <p:nvPr/>
        </p:nvPicPr>
        <p:blipFill>
          <a:blip r:embed="rId4"/>
          <a:stretch>
            <a:fillRect/>
          </a:stretch>
        </p:blipFill>
        <p:spPr>
          <a:xfrm>
            <a:off x="457200" y="3989564"/>
            <a:ext cx="5041900" cy="2260600"/>
          </a:xfrm>
          <a:prstGeom prst="rect">
            <a:avLst/>
          </a:prstGeom>
        </p:spPr>
      </p:pic>
    </p:spTree>
    <p:extLst>
      <p:ext uri="{BB962C8B-B14F-4D97-AF65-F5344CB8AC3E}">
        <p14:creationId xmlns:p14="http://schemas.microsoft.com/office/powerpoint/2010/main" val="28846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13</a:t>
            </a:fld>
            <a:endParaRPr lang="en-US"/>
          </a:p>
        </p:txBody>
      </p:sp>
      <p:sp>
        <p:nvSpPr>
          <p:cNvPr id="4" name="Title 3"/>
          <p:cNvSpPr>
            <a:spLocks noGrp="1"/>
          </p:cNvSpPr>
          <p:nvPr>
            <p:ph type="title"/>
          </p:nvPr>
        </p:nvSpPr>
        <p:spPr/>
        <p:txBody>
          <a:bodyPr>
            <a:noAutofit/>
          </a:bodyPr>
          <a:lstStyle/>
          <a:p>
            <a:r>
              <a:rPr lang="en-US" sz="3200" dirty="0" smtClean="0"/>
              <a:t>Lines are disappearing, but maintenance costs are constant</a:t>
            </a:r>
            <a:endParaRPr lang="en-US" sz="3200" dirty="0"/>
          </a:p>
        </p:txBody>
      </p:sp>
      <p:sp>
        <p:nvSpPr>
          <p:cNvPr id="7" name="TextBox 6"/>
          <p:cNvSpPr txBox="1"/>
          <p:nvPr/>
        </p:nvSpPr>
        <p:spPr>
          <a:xfrm>
            <a:off x="1974485" y="5118651"/>
            <a:ext cx="66763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$2.72</a:t>
            </a:r>
            <a:endParaRPr lang="en-US" dirty="0"/>
          </a:p>
        </p:txBody>
      </p:sp>
      <p:sp>
        <p:nvSpPr>
          <p:cNvPr id="8" name="TextBox 7"/>
          <p:cNvSpPr txBox="1"/>
          <p:nvPr/>
        </p:nvSpPr>
        <p:spPr>
          <a:xfrm>
            <a:off x="117402" y="4887709"/>
            <a:ext cx="1778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per-line monthly </a:t>
            </a:r>
          </a:p>
          <a:p>
            <a:r>
              <a:rPr lang="en-US" dirty="0" smtClean="0"/>
              <a:t>maintenance</a:t>
            </a:r>
          </a:p>
          <a:p>
            <a:r>
              <a:rPr lang="en-US" dirty="0" smtClean="0"/>
              <a:t>cost</a:t>
            </a:r>
            <a:endParaRPr lang="en-US" dirty="0"/>
          </a:p>
        </p:txBody>
      </p:sp>
      <p:sp>
        <p:nvSpPr>
          <p:cNvPr id="9" name="TextBox 8"/>
          <p:cNvSpPr txBox="1"/>
          <p:nvPr/>
        </p:nvSpPr>
        <p:spPr>
          <a:xfrm>
            <a:off x="7264813" y="5109972"/>
            <a:ext cx="75757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FF0000"/>
                </a:solidFill>
              </a:rPr>
              <a:t>$17.57</a:t>
            </a:r>
            <a:endParaRPr lang="en-US" dirty="0">
              <a:solidFill>
                <a:srgbClr val="FF0000"/>
              </a:solidFill>
            </a:endParaRPr>
          </a:p>
        </p:txBody>
      </p:sp>
      <p:sp>
        <p:nvSpPr>
          <p:cNvPr id="10" name="Cloud 9"/>
          <p:cNvSpPr/>
          <p:nvPr/>
        </p:nvSpPr>
        <p:spPr>
          <a:xfrm>
            <a:off x="2642118" y="5933550"/>
            <a:ext cx="3223213" cy="80705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revenue/line: $50</a:t>
            </a:r>
            <a:endParaRPr lang="en-US" dirty="0"/>
          </a:p>
        </p:txBody>
      </p:sp>
      <p:sp>
        <p:nvSpPr>
          <p:cNvPr id="2" name="TextBox 1"/>
          <p:cNvSpPr txBox="1"/>
          <p:nvPr/>
        </p:nvSpPr>
        <p:spPr>
          <a:xfrm>
            <a:off x="7264814" y="6131687"/>
            <a:ext cx="458667" cy="369332"/>
          </a:xfrm>
          <a:prstGeom prst="rect">
            <a:avLst/>
          </a:prstGeom>
          <a:noFill/>
        </p:spPr>
        <p:txBody>
          <a:bodyPr wrap="none" rtlCol="0">
            <a:spAutoFit/>
          </a:bodyPr>
          <a:lstStyle/>
          <a:p>
            <a:r>
              <a:rPr lang="en-US" dirty="0" smtClean="0"/>
              <a:t>dis</a:t>
            </a:r>
            <a:endParaRPr lang="en-US" dirty="0"/>
          </a:p>
        </p:txBody>
      </p:sp>
      <p:sp>
        <p:nvSpPr>
          <p:cNvPr id="11" name="TextBox 10"/>
          <p:cNvSpPr txBox="1"/>
          <p:nvPr/>
        </p:nvSpPr>
        <p:spPr>
          <a:xfrm>
            <a:off x="117402" y="2131491"/>
            <a:ext cx="1315722" cy="646331"/>
          </a:xfrm>
          <a:prstGeom prst="rect">
            <a:avLst/>
          </a:prstGeom>
          <a:noFill/>
        </p:spPr>
        <p:txBody>
          <a:bodyPr wrap="none" rtlCol="0">
            <a:spAutoFit/>
          </a:bodyPr>
          <a:lstStyle/>
          <a:p>
            <a:r>
              <a:rPr lang="en-US" dirty="0" smtClean="0"/>
              <a:t>voice only</a:t>
            </a:r>
          </a:p>
          <a:p>
            <a:r>
              <a:rPr lang="en-US" dirty="0" smtClean="0"/>
              <a:t>(DSL: 20 M)</a:t>
            </a:r>
            <a:endParaRPr lang="en-US" dirty="0"/>
          </a:p>
        </p:txBody>
      </p:sp>
      <p:graphicFrame>
        <p:nvGraphicFramePr>
          <p:cNvPr id="12" name="Chart 11"/>
          <p:cNvGraphicFramePr/>
          <p:nvPr>
            <p:extLst>
              <p:ext uri="{D42A27DB-BD31-4B8C-83A1-F6EECF244321}">
                <p14:modId xmlns:p14="http://schemas.microsoft.com/office/powerpoint/2010/main" val="1147537846"/>
              </p:ext>
            </p:extLst>
          </p:nvPr>
        </p:nvGraphicFramePr>
        <p:xfrm>
          <a:off x="1811608" y="1397000"/>
          <a:ext cx="6032636" cy="33540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2914" y="1601270"/>
            <a:ext cx="343926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JSI Capital Advisors </a:t>
            </a:r>
            <a:r>
              <a:rPr lang="en-US" sz="2000" b="1" dirty="0" smtClean="0"/>
              <a:t>projection</a:t>
            </a:r>
            <a:endParaRPr lang="en-US" sz="2000" b="1" dirty="0"/>
          </a:p>
        </p:txBody>
      </p:sp>
      <p:sp>
        <p:nvSpPr>
          <p:cNvPr id="5" name="Footer Placeholder 4"/>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8022912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Switches are ageing</a:t>
            </a:r>
            <a:endParaRPr lang="en-US" dirty="0"/>
          </a:p>
        </p:txBody>
      </p:sp>
      <p:pic>
        <p:nvPicPr>
          <p:cNvPr id="5" name="Picture 4" descr="dms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07" y="1462043"/>
            <a:ext cx="3451781" cy="4595567"/>
          </a:xfrm>
          <a:prstGeom prst="rect">
            <a:avLst/>
          </a:prstGeom>
        </p:spPr>
      </p:pic>
      <p:sp>
        <p:nvSpPr>
          <p:cNvPr id="6" name="TextBox 5"/>
          <p:cNvSpPr txBox="1"/>
          <p:nvPr/>
        </p:nvSpPr>
        <p:spPr>
          <a:xfrm>
            <a:off x="5496539" y="2305119"/>
            <a:ext cx="1259401" cy="646331"/>
          </a:xfrm>
          <a:prstGeom prst="rect">
            <a:avLst/>
          </a:prstGeom>
          <a:noFill/>
        </p:spPr>
        <p:txBody>
          <a:bodyPr wrap="square" rtlCol="0">
            <a:spAutoFit/>
          </a:bodyPr>
          <a:lstStyle/>
          <a:p>
            <a:r>
              <a:rPr lang="en-US" sz="3600" dirty="0" smtClean="0"/>
              <a:t>1979</a:t>
            </a:r>
            <a:endParaRPr lang="en-US" sz="3600" dirty="0"/>
          </a:p>
        </p:txBody>
      </p:sp>
      <p:sp>
        <p:nvSpPr>
          <p:cNvPr id="7" name="TextBox 6"/>
          <p:cNvSpPr txBox="1"/>
          <p:nvPr/>
        </p:nvSpPr>
        <p:spPr>
          <a:xfrm>
            <a:off x="1237007" y="6096754"/>
            <a:ext cx="1711000" cy="369332"/>
          </a:xfrm>
          <a:prstGeom prst="rect">
            <a:avLst/>
          </a:prstGeom>
          <a:noFill/>
        </p:spPr>
        <p:txBody>
          <a:bodyPr wrap="none" rtlCol="0">
            <a:spAutoFit/>
          </a:bodyPr>
          <a:lstStyle/>
          <a:p>
            <a:r>
              <a:rPr lang="en-US" dirty="0" smtClean="0"/>
              <a:t>Nortel DMS-100</a:t>
            </a:r>
            <a:endParaRPr lang="en-US" dirty="0"/>
          </a:p>
        </p:txBody>
      </p:sp>
      <p:sp>
        <p:nvSpPr>
          <p:cNvPr id="8" name="TextBox 7"/>
          <p:cNvSpPr txBox="1"/>
          <p:nvPr/>
        </p:nvSpPr>
        <p:spPr>
          <a:xfrm>
            <a:off x="0" y="6607062"/>
            <a:ext cx="2713008" cy="261610"/>
          </a:xfrm>
          <a:prstGeom prst="rect">
            <a:avLst/>
          </a:prstGeom>
          <a:noFill/>
        </p:spPr>
        <p:txBody>
          <a:bodyPr wrap="none" rtlCol="0">
            <a:spAutoFit/>
          </a:bodyPr>
          <a:lstStyle/>
          <a:p>
            <a:r>
              <a:rPr lang="en-US" sz="1100" dirty="0"/>
              <a:t>http://</a:t>
            </a:r>
            <a:r>
              <a:rPr lang="en-US" sz="1100" dirty="0" err="1"/>
              <a:t>www.phworld.org</a:t>
            </a:r>
            <a:r>
              <a:rPr lang="en-US" sz="1100" dirty="0"/>
              <a:t>/switch/</a:t>
            </a:r>
            <a:r>
              <a:rPr lang="en-US" sz="1100" dirty="0" err="1"/>
              <a:t>ntess.htm</a:t>
            </a:r>
            <a:endParaRPr lang="en-US" sz="1100" dirty="0"/>
          </a:p>
        </p:txBody>
      </p:sp>
      <p:pic>
        <p:nvPicPr>
          <p:cNvPr id="9" name="Picture 8" descr="nt6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14" y="3393650"/>
            <a:ext cx="3208054" cy="2482540"/>
          </a:xfrm>
          <a:prstGeom prst="rect">
            <a:avLst/>
          </a:prstGeom>
        </p:spPr>
      </p:pic>
      <p:sp>
        <p:nvSpPr>
          <p:cNvPr id="2" name="Footer Placeholder 1"/>
          <p:cNvSpPr>
            <a:spLocks noGrp="1"/>
          </p:cNvSpPr>
          <p:nvPr>
            <p:ph type="ftr" sz="quarter" idx="11"/>
          </p:nvPr>
        </p:nvSpPr>
        <p:spPr/>
        <p:txBody>
          <a:bodyPr/>
          <a:lstStyle/>
          <a:p>
            <a:r>
              <a:rPr lang="en-US" smtClean="0"/>
              <a:t>Accenture</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14</a:t>
            </a:fld>
            <a:endParaRPr lang="en-US"/>
          </a:p>
        </p:txBody>
      </p:sp>
    </p:spTree>
    <p:extLst>
      <p:ext uri="{BB962C8B-B14F-4D97-AF65-F5344CB8AC3E}">
        <p14:creationId xmlns:p14="http://schemas.microsoft.com/office/powerpoint/2010/main" val="3490303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PSTN: The good &amp; the ugly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52515228"/>
              </p:ext>
            </p:extLst>
          </p:nvPr>
        </p:nvGraphicFramePr>
        <p:xfrm>
          <a:off x="457198" y="1466176"/>
          <a:ext cx="8342814" cy="5044414"/>
        </p:xfrm>
        <a:graphic>
          <a:graphicData uri="http://schemas.openxmlformats.org/drawingml/2006/table">
            <a:tbl>
              <a:tblPr firstRow="1" bandRow="1">
                <a:tableStyleId>{9DCAF9ED-07DC-4A11-8D7F-57B35C25682E}</a:tableStyleId>
              </a:tblPr>
              <a:tblGrid>
                <a:gridCol w="4124252"/>
                <a:gridCol w="4218562"/>
              </a:tblGrid>
              <a:tr h="563855">
                <a:tc>
                  <a:txBody>
                    <a:bodyPr/>
                    <a:lstStyle/>
                    <a:p>
                      <a:r>
                        <a:rPr lang="en-US" dirty="0" smtClean="0"/>
                        <a:t>The good</a:t>
                      </a:r>
                      <a:endParaRPr lang="en-US" dirty="0"/>
                    </a:p>
                  </a:txBody>
                  <a:tcPr/>
                </a:tc>
                <a:tc>
                  <a:txBody>
                    <a:bodyPr/>
                    <a:lstStyle/>
                    <a:p>
                      <a:r>
                        <a:rPr lang="en-US" dirty="0" smtClean="0"/>
                        <a:t>The ugly</a:t>
                      </a:r>
                      <a:endParaRPr lang="en-US" dirty="0"/>
                    </a:p>
                  </a:txBody>
                  <a:tcPr>
                    <a:solidFill>
                      <a:srgbClr val="FF6600"/>
                    </a:solidFill>
                  </a:tcPr>
                </a:tc>
              </a:tr>
              <a:tr h="563855">
                <a:tc>
                  <a:txBody>
                    <a:bodyPr/>
                    <a:lstStyle/>
                    <a:p>
                      <a:r>
                        <a:rPr lang="en-US" dirty="0" smtClean="0"/>
                        <a:t>Global Connectivity (across</a:t>
                      </a:r>
                      <a:r>
                        <a:rPr lang="en-US" baseline="0" dirty="0" smtClean="0"/>
                        <a:t> devices and providers)</a:t>
                      </a:r>
                      <a:endParaRPr lang="en-US" dirty="0"/>
                    </a:p>
                  </a:txBody>
                  <a:tcPr/>
                </a:tc>
                <a:tc>
                  <a:txBody>
                    <a:bodyPr/>
                    <a:lstStyle/>
                    <a:p>
                      <a:r>
                        <a:rPr lang="en-US" dirty="0" smtClean="0"/>
                        <a:t>Minimalist</a:t>
                      </a:r>
                      <a:r>
                        <a:rPr lang="en-US" baseline="0" dirty="0" smtClean="0"/>
                        <a:t> service</a:t>
                      </a:r>
                      <a:endParaRPr lang="en-US" dirty="0"/>
                    </a:p>
                  </a:txBody>
                  <a:tcPr>
                    <a:solidFill>
                      <a:srgbClr val="FF6600"/>
                    </a:solidFill>
                  </a:tcPr>
                </a:tc>
              </a:tr>
              <a:tr h="563855">
                <a:tc>
                  <a:txBody>
                    <a:bodyPr/>
                    <a:lstStyle/>
                    <a:p>
                      <a:r>
                        <a:rPr lang="en-US" dirty="0" smtClean="0"/>
                        <a:t>High</a:t>
                      </a:r>
                      <a:r>
                        <a:rPr lang="en-US" baseline="0" dirty="0" smtClean="0"/>
                        <a:t> reliability</a:t>
                      </a:r>
                    </a:p>
                    <a:p>
                      <a:r>
                        <a:rPr lang="en-US" baseline="0" dirty="0" smtClean="0"/>
                        <a:t>(engineering, power)</a:t>
                      </a:r>
                      <a:endParaRPr lang="en-US" dirty="0"/>
                    </a:p>
                  </a:txBody>
                  <a:tcPr/>
                </a:tc>
                <a:tc>
                  <a:txBody>
                    <a:bodyPr/>
                    <a:lstStyle/>
                    <a:p>
                      <a:r>
                        <a:rPr lang="en-US" dirty="0" smtClean="0"/>
                        <a:t>Limited</a:t>
                      </a:r>
                      <a:r>
                        <a:rPr lang="en-US" baseline="0" dirty="0" smtClean="0"/>
                        <a:t> quality (4 kHz)</a:t>
                      </a:r>
                      <a:endParaRPr lang="en-US" dirty="0"/>
                    </a:p>
                  </a:txBody>
                  <a:tcPr>
                    <a:solidFill>
                      <a:srgbClr val="FF6600"/>
                    </a:solidFill>
                  </a:tcPr>
                </a:tc>
              </a:tr>
              <a:tr h="614789">
                <a:tc>
                  <a:txBody>
                    <a:bodyPr/>
                    <a:lstStyle/>
                    <a:p>
                      <a:r>
                        <a:rPr lang="en-US" dirty="0" smtClean="0"/>
                        <a:t>Ease of use</a:t>
                      </a:r>
                      <a:endParaRPr lang="en-US" dirty="0"/>
                    </a:p>
                  </a:txBody>
                  <a:tcPr/>
                </a:tc>
                <a:tc>
                  <a:txBody>
                    <a:bodyPr/>
                    <a:lstStyle/>
                    <a:p>
                      <a:r>
                        <a:rPr lang="en-US" dirty="0" smtClean="0"/>
                        <a:t>Hard to control</a:t>
                      </a:r>
                      <a:r>
                        <a:rPr lang="en-US" baseline="0" dirty="0" smtClean="0"/>
                        <a:t> reachability</a:t>
                      </a:r>
                    </a:p>
                    <a:p>
                      <a:r>
                        <a:rPr lang="en-US" baseline="0" dirty="0" smtClean="0"/>
                        <a:t>(ring at 2 am)</a:t>
                      </a:r>
                      <a:endParaRPr lang="en-US" dirty="0"/>
                    </a:p>
                  </a:txBody>
                  <a:tcPr>
                    <a:solidFill>
                      <a:srgbClr val="FF6600"/>
                    </a:solidFill>
                  </a:tcPr>
                </a:tc>
              </a:tr>
              <a:tr h="343302">
                <a:tc>
                  <a:txBody>
                    <a:bodyPr/>
                    <a:lstStyle/>
                    <a:p>
                      <a:r>
                        <a:rPr lang="en-US" dirty="0" smtClean="0"/>
                        <a:t>Emergency</a:t>
                      </a:r>
                      <a:r>
                        <a:rPr lang="en-US" baseline="0" dirty="0" smtClean="0"/>
                        <a:t> usage</a:t>
                      </a:r>
                      <a:endParaRPr lang="en-US" dirty="0"/>
                    </a:p>
                  </a:txBody>
                  <a:tcPr/>
                </a:tc>
                <a:tc>
                  <a:txBody>
                    <a:bodyPr/>
                    <a:lstStyle/>
                    <a:p>
                      <a:r>
                        <a:rPr lang="en-US" baseline="0" dirty="0" smtClean="0"/>
                        <a:t>Operator trunks!</a:t>
                      </a:r>
                    </a:p>
                  </a:txBody>
                  <a:tcPr>
                    <a:solidFill>
                      <a:srgbClr val="FF6600"/>
                    </a:solidFill>
                  </a:tcPr>
                </a:tc>
              </a:tr>
              <a:tr h="563855">
                <a:tc>
                  <a:txBody>
                    <a:bodyPr/>
                    <a:lstStyle/>
                    <a:p>
                      <a:r>
                        <a:rPr lang="en-US" dirty="0" smtClean="0"/>
                        <a:t>Universal</a:t>
                      </a:r>
                      <a:r>
                        <a:rPr lang="en-US" baseline="0" dirty="0" smtClean="0"/>
                        <a:t> access</a:t>
                      </a:r>
                      <a:br>
                        <a:rPr lang="en-US" baseline="0" dirty="0" smtClean="0"/>
                      </a:br>
                      <a:r>
                        <a:rPr lang="en-US" baseline="0" dirty="0" smtClean="0"/>
                        <a:t>(HAC, TTY, VRS)</a:t>
                      </a:r>
                      <a:endParaRPr lang="en-US" dirty="0"/>
                    </a:p>
                  </a:txBody>
                  <a:tcPr/>
                </a:tc>
                <a:tc>
                  <a:txBody>
                    <a:bodyPr/>
                    <a:lstStyle/>
                    <a:p>
                      <a:r>
                        <a:rPr lang="en-US" dirty="0" smtClean="0"/>
                        <a:t>No</a:t>
                      </a:r>
                      <a:r>
                        <a:rPr lang="en-US" baseline="0" dirty="0" smtClean="0"/>
                        <a:t> universal text &amp; video</a:t>
                      </a:r>
                      <a:endParaRPr lang="en-US" dirty="0"/>
                    </a:p>
                  </a:txBody>
                  <a:tcPr>
                    <a:solidFill>
                      <a:srgbClr val="FF6600"/>
                    </a:solidFill>
                  </a:tcPr>
                </a:tc>
              </a:tr>
              <a:tr h="563855">
                <a:tc>
                  <a:txBody>
                    <a:bodyPr/>
                    <a:lstStyle/>
                    <a:p>
                      <a:r>
                        <a:rPr lang="en-US" dirty="0" smtClean="0"/>
                        <a:t>Mostly</a:t>
                      </a:r>
                      <a:r>
                        <a:rPr lang="en-US" baseline="0" dirty="0" smtClean="0"/>
                        <a:t> private</a:t>
                      </a:r>
                    </a:p>
                    <a:p>
                      <a:r>
                        <a:rPr lang="en-US" baseline="0" dirty="0" smtClean="0"/>
                        <a:t>(protected content &amp; CPNI)</a:t>
                      </a:r>
                      <a:endParaRPr lang="en-US" dirty="0"/>
                    </a:p>
                  </a:txBody>
                  <a:tcPr/>
                </a:tc>
                <a:tc>
                  <a:txBody>
                    <a:bodyPr/>
                    <a:lstStyle/>
                    <a:p>
                      <a:r>
                        <a:rPr lang="en-US" dirty="0" smtClean="0"/>
                        <a:t>Limited authentication</a:t>
                      </a:r>
                      <a:endParaRPr lang="en-US" baseline="0" dirty="0" smtClean="0"/>
                    </a:p>
                    <a:p>
                      <a:r>
                        <a:rPr lang="en-US" baseline="0" dirty="0" smtClean="0"/>
                        <a:t>Security more legal than technical</a:t>
                      </a:r>
                    </a:p>
                    <a:p>
                      <a:r>
                        <a:rPr lang="en-US" baseline="0" dirty="0" smtClean="0"/>
                        <a:t>(“trust us, we’re a carrier”)</a:t>
                      </a:r>
                      <a:endParaRPr lang="en-US" dirty="0"/>
                    </a:p>
                  </a:txBody>
                  <a:tcPr>
                    <a:solidFill>
                      <a:srgbClr val="FF6600"/>
                    </a:solidFill>
                  </a:tcPr>
                </a:tc>
              </a:tr>
              <a:tr h="563855">
                <a:tc>
                  <a:txBody>
                    <a:bodyPr/>
                    <a:lstStyle/>
                    <a:p>
                      <a:r>
                        <a:rPr lang="en-US" dirty="0" smtClean="0"/>
                        <a:t>Relatively cheap</a:t>
                      </a:r>
                    </a:p>
                    <a:p>
                      <a:r>
                        <a:rPr lang="en-US" dirty="0" smtClean="0"/>
                        <a:t>(c/minute)</a:t>
                      </a:r>
                      <a:endParaRPr lang="en-US" dirty="0"/>
                    </a:p>
                  </a:txBody>
                  <a:tcPr/>
                </a:tc>
                <a:tc>
                  <a:txBody>
                    <a:bodyPr/>
                    <a:lstStyle/>
                    <a:p>
                      <a:r>
                        <a:rPr lang="en-US" dirty="0" smtClean="0"/>
                        <a:t>Relatively</a:t>
                      </a:r>
                      <a:r>
                        <a:rPr lang="en-US" baseline="0" dirty="0" smtClean="0"/>
                        <a:t> expensive</a:t>
                      </a:r>
                    </a:p>
                    <a:p>
                      <a:r>
                        <a:rPr lang="en-US" baseline="0" dirty="0" smtClean="0"/>
                        <a:t>($/MB)</a:t>
                      </a:r>
                      <a:endParaRPr lang="en-US" dirty="0"/>
                    </a:p>
                  </a:txBody>
                  <a:tcPr>
                    <a:solidFill>
                      <a:srgbClr val="FF6600"/>
                    </a:solidFill>
                  </a:tcPr>
                </a:tc>
              </a:tr>
            </a:tbl>
          </a:graphicData>
        </a:graphic>
      </p:graphicFrame>
      <p:sp>
        <p:nvSpPr>
          <p:cNvPr id="2" name="Footer Placeholder 1"/>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15</a:t>
            </a:fld>
            <a:endParaRPr lang="en-US"/>
          </a:p>
        </p:txBody>
      </p:sp>
    </p:spTree>
    <p:extLst>
      <p:ext uri="{BB962C8B-B14F-4D97-AF65-F5344CB8AC3E}">
        <p14:creationId xmlns:p14="http://schemas.microsoft.com/office/powerpoint/2010/main" val="28085318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are some of the  “keeper” attributes?</a:t>
            </a:r>
            <a:endParaRPr lang="en-US" sz="3200" dirty="0"/>
          </a:p>
        </p:txBody>
      </p:sp>
      <p:sp>
        <p:nvSpPr>
          <p:cNvPr id="2" name="Content Placeholder 1"/>
          <p:cNvSpPr>
            <a:spLocks noGrp="1"/>
          </p:cNvSpPr>
          <p:nvPr>
            <p:ph sz="quarter" idx="4294967295"/>
          </p:nvPr>
        </p:nvSpPr>
        <p:spPr>
          <a:xfrm>
            <a:off x="609600" y="1589567"/>
            <a:ext cx="3886200" cy="4572000"/>
          </a:xfrm>
          <a:prstGeom prst="rect">
            <a:avLst/>
          </a:prstGeom>
        </p:spPr>
        <p:txBody>
          <a:bodyPr>
            <a:normAutofit fontScale="85000" lnSpcReduction="20000"/>
          </a:bodyPr>
          <a:lstStyle/>
          <a:p>
            <a:r>
              <a:rPr lang="en-US" dirty="0" smtClean="0">
                <a:solidFill>
                  <a:srgbClr val="FF0000"/>
                </a:solidFill>
              </a:rPr>
              <a:t>Universality</a:t>
            </a:r>
          </a:p>
          <a:p>
            <a:pPr lvl="1"/>
            <a:r>
              <a:rPr lang="en-US" i="1" dirty="0" smtClean="0"/>
              <a:t>reachability</a:t>
            </a:r>
            <a:r>
              <a:rPr lang="en-US" dirty="0" smtClean="0"/>
              <a:t> </a:t>
            </a:r>
            <a:r>
              <a:rPr lang="en-US" dirty="0" smtClean="0">
                <a:sym typeface="Wingdings"/>
              </a:rPr>
              <a:t> global numbering &amp; interconnection</a:t>
            </a:r>
            <a:endParaRPr lang="en-US" dirty="0" smtClean="0"/>
          </a:p>
          <a:p>
            <a:pPr lvl="1"/>
            <a:r>
              <a:rPr lang="en-US" i="1" dirty="0" smtClean="0"/>
              <a:t>media</a:t>
            </a:r>
            <a:r>
              <a:rPr lang="en-US" dirty="0" smtClean="0"/>
              <a:t> </a:t>
            </a:r>
            <a:r>
              <a:rPr lang="en-US" dirty="0" smtClean="0">
                <a:sym typeface="Wingdings"/>
              </a:rPr>
              <a:t> HD audio, video, text</a:t>
            </a:r>
          </a:p>
          <a:p>
            <a:pPr lvl="1"/>
            <a:r>
              <a:rPr lang="en-US" i="1" dirty="0" smtClean="0">
                <a:sym typeface="Wingdings"/>
              </a:rPr>
              <a:t>availability</a:t>
            </a:r>
            <a:r>
              <a:rPr lang="en-US" dirty="0" smtClean="0">
                <a:sym typeface="Wingdings"/>
              </a:rPr>
              <a:t>  universal service regardless of</a:t>
            </a:r>
          </a:p>
          <a:p>
            <a:pPr lvl="2"/>
            <a:r>
              <a:rPr lang="en-US" dirty="0" smtClean="0">
                <a:sym typeface="Wingdings"/>
              </a:rPr>
              <a:t>geography</a:t>
            </a:r>
          </a:p>
          <a:p>
            <a:pPr lvl="2"/>
            <a:r>
              <a:rPr lang="en-US" dirty="0" smtClean="0">
                <a:sym typeface="Wingdings"/>
              </a:rPr>
              <a:t>income</a:t>
            </a:r>
          </a:p>
          <a:p>
            <a:pPr lvl="2"/>
            <a:r>
              <a:rPr lang="en-US" dirty="0" smtClean="0">
                <a:sym typeface="Wingdings"/>
              </a:rPr>
              <a:t>disability</a:t>
            </a:r>
          </a:p>
          <a:p>
            <a:pPr lvl="1"/>
            <a:r>
              <a:rPr lang="en-US" i="1" dirty="0" smtClean="0">
                <a:sym typeface="Wingdings"/>
              </a:rPr>
              <a:t>affordability</a:t>
            </a:r>
            <a:r>
              <a:rPr lang="en-US" dirty="0" smtClean="0">
                <a:sym typeface="Wingdings"/>
              </a:rPr>
              <a:t>  service competition + affordable standalone broadband</a:t>
            </a:r>
            <a:endParaRPr lang="en-US" dirty="0" smtClean="0"/>
          </a:p>
        </p:txBody>
      </p:sp>
      <p:sp>
        <p:nvSpPr>
          <p:cNvPr id="5" name="Content Placeholder 4"/>
          <p:cNvSpPr>
            <a:spLocks noGrp="1"/>
          </p:cNvSpPr>
          <p:nvPr>
            <p:ph sz="quarter" idx="4294967295"/>
          </p:nvPr>
        </p:nvSpPr>
        <p:spPr>
          <a:xfrm>
            <a:off x="4844901" y="1589567"/>
            <a:ext cx="3886200" cy="4572000"/>
          </a:xfrm>
          <a:prstGeom prst="rect">
            <a:avLst/>
          </a:prstGeom>
        </p:spPr>
        <p:txBody>
          <a:bodyPr>
            <a:normAutofit fontScale="77500" lnSpcReduction="20000"/>
          </a:bodyPr>
          <a:lstStyle/>
          <a:p>
            <a:r>
              <a:rPr lang="en-US" dirty="0">
                <a:solidFill>
                  <a:srgbClr val="FF0000"/>
                </a:solidFill>
              </a:rPr>
              <a:t>Public safety</a:t>
            </a:r>
          </a:p>
          <a:p>
            <a:pPr lvl="1"/>
            <a:r>
              <a:rPr lang="en-US" dirty="0"/>
              <a:t>citizen-to-authority: emergency services (911)</a:t>
            </a:r>
          </a:p>
          <a:p>
            <a:pPr lvl="1"/>
            <a:r>
              <a:rPr lang="en-US" dirty="0"/>
              <a:t>authority-to-citizen: alerting</a:t>
            </a:r>
          </a:p>
          <a:p>
            <a:pPr lvl="1"/>
            <a:r>
              <a:rPr lang="en-US" dirty="0"/>
              <a:t>law enforcement</a:t>
            </a:r>
          </a:p>
          <a:p>
            <a:pPr lvl="1"/>
            <a:r>
              <a:rPr lang="en-US" dirty="0"/>
              <a:t>survivable (facilities redundancy, power outages)</a:t>
            </a:r>
          </a:p>
          <a:p>
            <a:r>
              <a:rPr lang="en-US" dirty="0">
                <a:solidFill>
                  <a:srgbClr val="FF0000"/>
                </a:solidFill>
              </a:rPr>
              <a:t>Quality</a:t>
            </a:r>
          </a:p>
          <a:p>
            <a:pPr lvl="1"/>
            <a:r>
              <a:rPr lang="en-US" dirty="0"/>
              <a:t>media (voice + …) quality</a:t>
            </a:r>
          </a:p>
          <a:p>
            <a:pPr lvl="1"/>
            <a:r>
              <a:rPr lang="en-US" dirty="0"/>
              <a:t>assured identity: telephone numbers</a:t>
            </a:r>
          </a:p>
          <a:p>
            <a:pPr lvl="1"/>
            <a:r>
              <a:rPr lang="en-US" dirty="0"/>
              <a:t>assured privacy (CPNI)</a:t>
            </a:r>
          </a:p>
          <a:p>
            <a:pPr lvl="1"/>
            <a:r>
              <a:rPr lang="en-US" dirty="0"/>
              <a:t>accountable reliability</a:t>
            </a:r>
          </a:p>
          <a:p>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a:bodyPr>
          <a:lstStyle/>
          <a:p>
            <a:fld id="{75C3118D-CD60-C448-AB88-7EFEB60ADC5A}" type="slidenum">
              <a:rPr lang="en-US" smtClean="0"/>
              <a:t>16</a:t>
            </a:fld>
            <a:endParaRPr lang="en-US"/>
          </a:p>
        </p:txBody>
      </p:sp>
      <p:sp>
        <p:nvSpPr>
          <p:cNvPr id="6" name="TextBox 5"/>
          <p:cNvSpPr txBox="1"/>
          <p:nvPr/>
        </p:nvSpPr>
        <p:spPr>
          <a:xfrm>
            <a:off x="5274235" y="5886824"/>
            <a:ext cx="2700379"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initial list – not exhaustive</a:t>
            </a:r>
            <a:endParaRPr lang="en-US" dirty="0"/>
          </a:p>
        </p:txBody>
      </p:sp>
      <p:sp>
        <p:nvSpPr>
          <p:cNvPr id="7" name="Footer Placeholder 6"/>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3098103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140679"/>
            <a:ext cx="8229599" cy="1985484"/>
          </a:xfrm>
        </p:spPr>
        <p:txBody>
          <a:bodyPr/>
          <a:lstStyle/>
          <a:p>
            <a:r>
              <a:rPr lang="en-US" dirty="0" smtClean="0"/>
              <a:t>Eligible Telecommunications Carriers</a:t>
            </a:r>
          </a:p>
          <a:p>
            <a:r>
              <a:rPr lang="en-US" dirty="0" smtClean="0"/>
              <a:t>Carrier of Last Resort (COLR)</a:t>
            </a:r>
          </a:p>
          <a:p>
            <a:r>
              <a:rPr lang="en-US" i="1" dirty="0" smtClean="0"/>
              <a:t>Universal Service Fund</a:t>
            </a:r>
            <a:endParaRPr lang="en-US" i="1" dirty="0"/>
          </a:p>
        </p:txBody>
      </p:sp>
      <p:sp>
        <p:nvSpPr>
          <p:cNvPr id="6" name="Title 5"/>
          <p:cNvSpPr>
            <a:spLocks noGrp="1"/>
          </p:cNvSpPr>
          <p:nvPr>
            <p:ph type="title"/>
          </p:nvPr>
        </p:nvSpPr>
        <p:spPr/>
        <p:txBody>
          <a:bodyPr/>
          <a:lstStyle/>
          <a:p>
            <a:r>
              <a:rPr lang="en-US" dirty="0" smtClean="0"/>
              <a:t>Universal service</a:t>
            </a:r>
            <a:endParaRPr lang="en-US" dirty="0"/>
          </a:p>
        </p:txBody>
      </p:sp>
      <p:sp>
        <p:nvSpPr>
          <p:cNvPr id="8" name="Folded Corner 7"/>
          <p:cNvSpPr/>
          <p:nvPr/>
        </p:nvSpPr>
        <p:spPr>
          <a:xfrm>
            <a:off x="2412073" y="1547419"/>
            <a:ext cx="6499791" cy="250788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t>For the purpose of regulating interstate and foreign commerce in communication by wire and radio so as to make available, so far as possible, to </a:t>
            </a:r>
            <a:r>
              <a:rPr lang="en-US" sz="1600" dirty="0">
                <a:solidFill>
                  <a:srgbClr val="FF0000"/>
                </a:solidFill>
              </a:rPr>
              <a:t>all the people of the United States</a:t>
            </a:r>
            <a:r>
              <a:rPr lang="en-US" sz="1600" dirty="0"/>
              <a:t>, without discrimination on the basis of race, color, religion, national origin, or sex, a rapid, efficient, </a:t>
            </a:r>
            <a:r>
              <a:rPr lang="en-US" sz="1600" dirty="0">
                <a:solidFill>
                  <a:srgbClr val="FF0000"/>
                </a:solidFill>
              </a:rPr>
              <a:t>Nation-wide, and world-wide wire and radio communication service </a:t>
            </a:r>
            <a:r>
              <a:rPr lang="en-US" sz="1600" dirty="0"/>
              <a:t>with adequate facilities at reasonable charges, for the purpose of the national defense, for the purpose of promoting safety of life and property through the use of wire and radio communications, </a:t>
            </a:r>
            <a:r>
              <a:rPr lang="en-US" sz="1600" dirty="0" smtClean="0"/>
              <a:t>… (47 USC </a:t>
            </a:r>
            <a:r>
              <a:rPr lang="en-US" sz="1600" dirty="0"/>
              <a:t>§</a:t>
            </a:r>
            <a:r>
              <a:rPr lang="en-US" sz="1600" dirty="0" smtClean="0"/>
              <a:t> 151, 1934)</a:t>
            </a:r>
            <a:endParaRPr lang="en-US" sz="1600" dirty="0"/>
          </a:p>
        </p:txBody>
      </p:sp>
      <p:sp>
        <p:nvSpPr>
          <p:cNvPr id="12" name="Oval Callout 11"/>
          <p:cNvSpPr/>
          <p:nvPr/>
        </p:nvSpPr>
        <p:spPr>
          <a:xfrm>
            <a:off x="85382" y="1440700"/>
            <a:ext cx="2059869" cy="107785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One Policy, One System, Universal Service</a:t>
            </a:r>
          </a:p>
        </p:txBody>
      </p:sp>
      <p:pic>
        <p:nvPicPr>
          <p:cNvPr id="13" name="Picture 12"/>
          <p:cNvPicPr>
            <a:picLocks noChangeAspect="1"/>
          </p:cNvPicPr>
          <p:nvPr/>
        </p:nvPicPr>
        <p:blipFill>
          <a:blip r:embed="rId2"/>
          <a:stretch>
            <a:fillRect/>
          </a:stretch>
        </p:blipFill>
        <p:spPr>
          <a:xfrm>
            <a:off x="282646" y="2604653"/>
            <a:ext cx="1100735" cy="1536026"/>
          </a:xfrm>
          <a:prstGeom prst="rect">
            <a:avLst/>
          </a:prstGeom>
        </p:spPr>
      </p:pic>
      <p:sp>
        <p:nvSpPr>
          <p:cNvPr id="14" name="TextBox 13"/>
          <p:cNvSpPr txBox="1"/>
          <p:nvPr/>
        </p:nvSpPr>
        <p:spPr>
          <a:xfrm>
            <a:off x="1354425" y="2477512"/>
            <a:ext cx="659155" cy="523220"/>
          </a:xfrm>
          <a:prstGeom prst="rect">
            <a:avLst/>
          </a:prstGeom>
          <a:noFill/>
        </p:spPr>
        <p:txBody>
          <a:bodyPr wrap="none" rtlCol="0">
            <a:spAutoFit/>
          </a:bodyPr>
          <a:lstStyle/>
          <a:p>
            <a:r>
              <a:rPr lang="en-US" sz="1400" dirty="0" smtClean="0"/>
              <a:t>T. Vail</a:t>
            </a:r>
          </a:p>
          <a:p>
            <a:r>
              <a:rPr lang="en-US" sz="1400" dirty="0" smtClean="0"/>
              <a:t>(1907)</a:t>
            </a:r>
          </a:p>
        </p:txBody>
      </p:sp>
      <p:sp>
        <p:nvSpPr>
          <p:cNvPr id="2" name="Footer Placeholder 1"/>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17</a:t>
            </a:fld>
            <a:endParaRPr lang="en-US"/>
          </a:p>
        </p:txBody>
      </p:sp>
    </p:spTree>
    <p:extLst>
      <p:ext uri="{BB962C8B-B14F-4D97-AF65-F5344CB8AC3E}">
        <p14:creationId xmlns:p14="http://schemas.microsoft.com/office/powerpoint/2010/main" val="28221960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18</a:t>
            </a:fld>
            <a:endParaRPr lang="en-US"/>
          </a:p>
        </p:txBody>
      </p:sp>
      <p:sp>
        <p:nvSpPr>
          <p:cNvPr id="5" name="Title 4"/>
          <p:cNvSpPr>
            <a:spLocks noGrp="1"/>
          </p:cNvSpPr>
          <p:nvPr>
            <p:ph type="title"/>
          </p:nvPr>
        </p:nvSpPr>
        <p:spPr/>
        <p:txBody>
          <a:bodyPr/>
          <a:lstStyle/>
          <a:p>
            <a:r>
              <a:rPr lang="en-US" dirty="0" smtClean="0"/>
              <a:t>Long-term </a:t>
            </a:r>
            <a:r>
              <a:rPr lang="en-US" dirty="0" err="1" smtClean="0"/>
              <a:t>wireline</a:t>
            </a:r>
            <a:r>
              <a:rPr lang="en-US" dirty="0" smtClean="0"/>
              <a:t> architectures</a:t>
            </a:r>
            <a:endParaRPr lang="en-US" dirty="0"/>
          </a:p>
        </p:txBody>
      </p:sp>
      <p:sp>
        <p:nvSpPr>
          <p:cNvPr id="6" name="Right Triangle 5"/>
          <p:cNvSpPr/>
          <p:nvPr/>
        </p:nvSpPr>
        <p:spPr>
          <a:xfrm>
            <a:off x="3714269" y="4861021"/>
            <a:ext cx="1051466" cy="942164"/>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3714269" y="4861021"/>
            <a:ext cx="1051466" cy="942164"/>
          </a:xfrm>
          <a:prstGeom prst="rtTriangl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noChangeArrowheads="1"/>
          </p:cNvPicPr>
          <p:nvPr/>
        </p:nvPicPr>
        <p:blipFill>
          <a:blip r:embed="rId2"/>
          <a:srcRect/>
          <a:stretch>
            <a:fillRect/>
          </a:stretch>
        </p:blipFill>
        <p:spPr bwMode="auto">
          <a:xfrm>
            <a:off x="3714269" y="1756784"/>
            <a:ext cx="938212" cy="852487"/>
          </a:xfrm>
          <a:prstGeom prst="rect">
            <a:avLst/>
          </a:prstGeom>
          <a:noFill/>
          <a:ln w="9525">
            <a:noFill/>
            <a:round/>
            <a:headEnd/>
            <a:tailEnd/>
          </a:ln>
          <a:effectLst/>
        </p:spPr>
      </p:pic>
      <p:pic>
        <p:nvPicPr>
          <p:cNvPr id="9" name="Picture 8"/>
          <p:cNvPicPr>
            <a:picLocks noChangeAspect="1"/>
          </p:cNvPicPr>
          <p:nvPr/>
        </p:nvPicPr>
        <p:blipFill>
          <a:blip r:embed="rId3"/>
          <a:stretch>
            <a:fillRect/>
          </a:stretch>
        </p:blipFill>
        <p:spPr>
          <a:xfrm>
            <a:off x="4765735" y="4861021"/>
            <a:ext cx="1651579" cy="745570"/>
          </a:xfrm>
          <a:prstGeom prst="rect">
            <a:avLst/>
          </a:prstGeom>
        </p:spPr>
      </p:pic>
      <p:pic>
        <p:nvPicPr>
          <p:cNvPr id="10" name="Picture 4" descr="The image “http://www.2u.co.uk/cheapcalls/images/phone-old-black.gif” cannot be displayed, because it contains errors."/>
          <p:cNvPicPr>
            <a:picLocks noChangeAspect="1" noChangeArrowheads="1"/>
          </p:cNvPicPr>
          <p:nvPr/>
        </p:nvPicPr>
        <p:blipFill>
          <a:blip r:embed="rId4"/>
          <a:srcRect/>
          <a:stretch>
            <a:fillRect/>
          </a:stretch>
        </p:blipFill>
        <p:spPr bwMode="auto">
          <a:xfrm>
            <a:off x="6231244" y="4483511"/>
            <a:ext cx="2352675" cy="1533525"/>
          </a:xfrm>
          <a:prstGeom prst="rect">
            <a:avLst/>
          </a:prstGeom>
          <a:noFill/>
        </p:spPr>
      </p:pic>
      <p:pic>
        <p:nvPicPr>
          <p:cNvPr id="11" name="Picture 10"/>
          <p:cNvPicPr>
            <a:picLocks noChangeAspect="1" noChangeArrowheads="1"/>
          </p:cNvPicPr>
          <p:nvPr/>
        </p:nvPicPr>
        <p:blipFill>
          <a:blip r:embed="rId2"/>
          <a:srcRect/>
          <a:stretch>
            <a:fillRect/>
          </a:stretch>
        </p:blipFill>
        <p:spPr bwMode="auto">
          <a:xfrm>
            <a:off x="3714269" y="3192712"/>
            <a:ext cx="938212" cy="852487"/>
          </a:xfrm>
          <a:prstGeom prst="rect">
            <a:avLst/>
          </a:prstGeom>
          <a:noFill/>
          <a:ln w="9525">
            <a:noFill/>
            <a:round/>
            <a:headEnd/>
            <a:tailEnd/>
          </a:ln>
          <a:effectLst/>
        </p:spPr>
      </p:pic>
      <p:pic>
        <p:nvPicPr>
          <p:cNvPr id="13" name="Picture 12"/>
          <p:cNvPicPr>
            <a:picLocks noChangeAspect="1"/>
          </p:cNvPicPr>
          <p:nvPr/>
        </p:nvPicPr>
        <p:blipFill>
          <a:blip r:embed="rId5"/>
          <a:stretch>
            <a:fillRect/>
          </a:stretch>
        </p:blipFill>
        <p:spPr>
          <a:xfrm>
            <a:off x="5591058" y="3031680"/>
            <a:ext cx="1652511" cy="1255479"/>
          </a:xfrm>
          <a:prstGeom prst="rect">
            <a:avLst/>
          </a:prstGeom>
        </p:spPr>
      </p:pic>
      <p:pic>
        <p:nvPicPr>
          <p:cNvPr id="14" name="Picture 13"/>
          <p:cNvPicPr>
            <a:picLocks noChangeAspect="1"/>
          </p:cNvPicPr>
          <p:nvPr/>
        </p:nvPicPr>
        <p:blipFill>
          <a:blip r:embed="rId6"/>
          <a:stretch>
            <a:fillRect/>
          </a:stretch>
        </p:blipFill>
        <p:spPr>
          <a:xfrm>
            <a:off x="7754607" y="2955905"/>
            <a:ext cx="932193" cy="1054815"/>
          </a:xfrm>
          <a:prstGeom prst="rect">
            <a:avLst/>
          </a:prstGeom>
        </p:spPr>
      </p:pic>
      <p:sp>
        <p:nvSpPr>
          <p:cNvPr id="15" name="Cloud 14"/>
          <p:cNvSpPr/>
          <p:nvPr/>
        </p:nvSpPr>
        <p:spPr>
          <a:xfrm>
            <a:off x="559872" y="3031680"/>
            <a:ext cx="2594526" cy="1255479"/>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SIP + RTP</a:t>
            </a:r>
            <a:endParaRPr lang="en-US" dirty="0"/>
          </a:p>
        </p:txBody>
      </p:sp>
      <p:sp>
        <p:nvSpPr>
          <p:cNvPr id="16" name="Cloud 15"/>
          <p:cNvSpPr/>
          <p:nvPr/>
        </p:nvSpPr>
        <p:spPr>
          <a:xfrm>
            <a:off x="559872" y="1445655"/>
            <a:ext cx="2594526" cy="125547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SIP + RTP</a:t>
            </a:r>
            <a:endParaRPr lang="en-US" dirty="0"/>
          </a:p>
        </p:txBody>
      </p:sp>
      <p:sp>
        <p:nvSpPr>
          <p:cNvPr id="17" name="Cloud 16"/>
          <p:cNvSpPr/>
          <p:nvPr/>
        </p:nvSpPr>
        <p:spPr>
          <a:xfrm>
            <a:off x="712272" y="4761557"/>
            <a:ext cx="2594526" cy="125547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SIP + RTP</a:t>
            </a:r>
          </a:p>
          <a:p>
            <a:pPr algn="ctr"/>
            <a:r>
              <a:rPr lang="en-US" dirty="0" smtClean="0"/>
              <a:t>or SS7 + TDM</a:t>
            </a:r>
            <a:endParaRPr lang="en-US" dirty="0"/>
          </a:p>
        </p:txBody>
      </p:sp>
      <p:pic>
        <p:nvPicPr>
          <p:cNvPr id="18" name="Picture 17"/>
          <p:cNvPicPr>
            <a:picLocks noChangeAspect="1"/>
          </p:cNvPicPr>
          <p:nvPr/>
        </p:nvPicPr>
        <p:blipFill>
          <a:blip r:embed="rId7"/>
          <a:stretch>
            <a:fillRect/>
          </a:stretch>
        </p:blipFill>
        <p:spPr>
          <a:xfrm>
            <a:off x="6643426" y="1240463"/>
            <a:ext cx="1497438" cy="1715442"/>
          </a:xfrm>
          <a:prstGeom prst="rect">
            <a:avLst/>
          </a:prstGeom>
        </p:spPr>
      </p:pic>
      <p:cxnSp>
        <p:nvCxnSpPr>
          <p:cNvPr id="20" name="Straight Connector 19"/>
          <p:cNvCxnSpPr>
            <a:stCxn id="8" idx="3"/>
            <a:endCxn id="18" idx="1"/>
          </p:cNvCxnSpPr>
          <p:nvPr/>
        </p:nvCxnSpPr>
        <p:spPr>
          <a:xfrm flipV="1">
            <a:off x="4652481" y="2098184"/>
            <a:ext cx="1990945" cy="84844"/>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954842" y="1174854"/>
            <a:ext cx="1462472" cy="923330"/>
          </a:xfrm>
          <a:prstGeom prst="rect">
            <a:avLst/>
          </a:prstGeom>
          <a:noFill/>
        </p:spPr>
        <p:txBody>
          <a:bodyPr wrap="none" rtlCol="0">
            <a:spAutoFit/>
          </a:bodyPr>
          <a:lstStyle/>
          <a:p>
            <a:r>
              <a:rPr lang="en-US" dirty="0" smtClean="0"/>
              <a:t>SIP </a:t>
            </a:r>
            <a:r>
              <a:rPr lang="en-US" dirty="0" err="1" smtClean="0"/>
              <a:t>trunking</a:t>
            </a:r>
            <a:endParaRPr lang="en-US" dirty="0" smtClean="0"/>
          </a:p>
          <a:p>
            <a:r>
              <a:rPr lang="en-US" dirty="0" smtClean="0"/>
              <a:t>or residential</a:t>
            </a:r>
          </a:p>
          <a:p>
            <a:r>
              <a:rPr lang="en-US" dirty="0" smtClean="0"/>
              <a:t>VoIP</a:t>
            </a:r>
            <a:endParaRPr lang="en-US" dirty="0"/>
          </a:p>
        </p:txBody>
      </p:sp>
      <p:cxnSp>
        <p:nvCxnSpPr>
          <p:cNvPr id="23" name="Straight Connector 22"/>
          <p:cNvCxnSpPr>
            <a:endCxn id="11" idx="1"/>
          </p:cNvCxnSpPr>
          <p:nvPr/>
        </p:nvCxnSpPr>
        <p:spPr>
          <a:xfrm flipV="1">
            <a:off x="3154398" y="3618956"/>
            <a:ext cx="559871" cy="26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3"/>
          </p:cNvCxnSpPr>
          <p:nvPr/>
        </p:nvCxnSpPr>
        <p:spPr>
          <a:xfrm>
            <a:off x="4652481" y="3618956"/>
            <a:ext cx="9385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3"/>
            <a:endCxn id="14" idx="1"/>
          </p:cNvCxnSpPr>
          <p:nvPr/>
        </p:nvCxnSpPr>
        <p:spPr>
          <a:xfrm flipV="1">
            <a:off x="7243569" y="3483313"/>
            <a:ext cx="511038" cy="17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6" idx="0"/>
            <a:endCxn id="8" idx="1"/>
          </p:cNvCxnSpPr>
          <p:nvPr/>
        </p:nvCxnSpPr>
        <p:spPr>
          <a:xfrm>
            <a:off x="3152236" y="2073395"/>
            <a:ext cx="562033" cy="109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7" idx="0"/>
            <a:endCxn id="6" idx="1"/>
          </p:cNvCxnSpPr>
          <p:nvPr/>
        </p:nvCxnSpPr>
        <p:spPr>
          <a:xfrm flipV="1">
            <a:off x="3304636" y="5332103"/>
            <a:ext cx="409633" cy="57194"/>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152914" y="4761557"/>
            <a:ext cx="1331615" cy="369332"/>
          </a:xfrm>
          <a:prstGeom prst="rect">
            <a:avLst/>
          </a:prstGeom>
          <a:noFill/>
        </p:spPr>
        <p:txBody>
          <a:bodyPr wrap="none" rtlCol="0">
            <a:spAutoFit/>
          </a:bodyPr>
          <a:lstStyle/>
          <a:p>
            <a:r>
              <a:rPr lang="en-US" dirty="0" smtClean="0"/>
              <a:t>analog loop</a:t>
            </a:r>
            <a:endParaRPr lang="en-US" dirty="0"/>
          </a:p>
        </p:txBody>
      </p:sp>
      <p:sp>
        <p:nvSpPr>
          <p:cNvPr id="33" name="TextBox 32"/>
          <p:cNvSpPr txBox="1"/>
          <p:nvPr/>
        </p:nvSpPr>
        <p:spPr>
          <a:xfrm>
            <a:off x="3714268" y="5147437"/>
            <a:ext cx="2265764" cy="646331"/>
          </a:xfrm>
          <a:prstGeom prst="rect">
            <a:avLst/>
          </a:prstGeom>
          <a:noFill/>
        </p:spPr>
        <p:txBody>
          <a:bodyPr wrap="none" rtlCol="0">
            <a:spAutoFit/>
          </a:bodyPr>
          <a:lstStyle/>
          <a:p>
            <a:r>
              <a:rPr lang="en-US" dirty="0" smtClean="0"/>
              <a:t>gateway</a:t>
            </a:r>
          </a:p>
          <a:p>
            <a:r>
              <a:rPr lang="en-US" dirty="0" smtClean="0"/>
              <a:t>(class-5 replacement)</a:t>
            </a:r>
            <a:endParaRPr lang="en-US" dirty="0"/>
          </a:p>
        </p:txBody>
      </p:sp>
    </p:spTree>
    <p:extLst>
      <p:ext uri="{BB962C8B-B14F-4D97-AF65-F5344CB8AC3E}">
        <p14:creationId xmlns:p14="http://schemas.microsoft.com/office/powerpoint/2010/main" val="290172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Large part of corporate PBX already VoIP – why not everywhere?</a:t>
            </a:r>
          </a:p>
          <a:p>
            <a:r>
              <a:rPr lang="en-US" dirty="0" smtClean="0"/>
              <a:t>Possible reasons – speculative:</a:t>
            </a:r>
          </a:p>
          <a:p>
            <a:pPr lvl="1"/>
            <a:r>
              <a:rPr lang="en-US" dirty="0" smtClean="0"/>
              <a:t>voice not seen as major profit center</a:t>
            </a:r>
          </a:p>
          <a:p>
            <a:pPr lvl="1"/>
            <a:r>
              <a:rPr lang="en-US" dirty="0" smtClean="0"/>
              <a:t>“good enough” – little service innovation</a:t>
            </a:r>
          </a:p>
          <a:p>
            <a:pPr lvl="1"/>
            <a:r>
              <a:rPr lang="en-US" dirty="0" smtClean="0"/>
              <a:t>switches paid for</a:t>
            </a:r>
          </a:p>
          <a:p>
            <a:pPr lvl="1"/>
            <a:r>
              <a:rPr lang="en-US" dirty="0" smtClean="0"/>
              <a:t>CPE upgrades needed to get new features (HD voice, video, advanced </a:t>
            </a:r>
            <a:r>
              <a:rPr lang="en-US" smtClean="0"/>
              <a:t>call features)</a:t>
            </a:r>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19</a:t>
            </a:fld>
            <a:endParaRPr lang="en-US"/>
          </a:p>
        </p:txBody>
      </p:sp>
      <p:sp>
        <p:nvSpPr>
          <p:cNvPr id="5" name="Title 4"/>
          <p:cNvSpPr>
            <a:spLocks noGrp="1"/>
          </p:cNvSpPr>
          <p:nvPr>
            <p:ph type="title"/>
          </p:nvPr>
        </p:nvSpPr>
        <p:spPr/>
        <p:txBody>
          <a:bodyPr/>
          <a:lstStyle/>
          <a:p>
            <a:r>
              <a:rPr lang="en-US" dirty="0" smtClean="0"/>
              <a:t>Why not already?</a:t>
            </a:r>
            <a:endParaRPr lang="en-US" dirty="0"/>
          </a:p>
        </p:txBody>
      </p:sp>
    </p:spTree>
    <p:extLst>
      <p:ext uri="{BB962C8B-B14F-4D97-AF65-F5344CB8AC3E}">
        <p14:creationId xmlns:p14="http://schemas.microsoft.com/office/powerpoint/2010/main" val="52289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6725656" cy="4325419"/>
          </a:xfrm>
        </p:spPr>
        <p:txBody>
          <a:bodyPr>
            <a:normAutofit fontScale="92500" lnSpcReduction="10000"/>
          </a:bodyPr>
          <a:lstStyle/>
          <a:p>
            <a:r>
              <a:rPr lang="en-US" dirty="0" smtClean="0"/>
              <a:t>What is happening and why does it matter?</a:t>
            </a:r>
          </a:p>
          <a:p>
            <a:r>
              <a:rPr lang="en-US" dirty="0" smtClean="0"/>
              <a:t>What are the technical challenges we need to address?</a:t>
            </a:r>
          </a:p>
          <a:p>
            <a:pPr lvl="1"/>
            <a:r>
              <a:rPr lang="en-US" dirty="0" smtClean="0"/>
              <a:t>reliability &amp; quality</a:t>
            </a:r>
          </a:p>
          <a:p>
            <a:pPr lvl="1"/>
            <a:r>
              <a:rPr lang="en-US" dirty="0" smtClean="0"/>
              <a:t>public safety (“911”, “112”)</a:t>
            </a:r>
          </a:p>
          <a:p>
            <a:pPr lvl="1"/>
            <a:r>
              <a:rPr lang="en-US" dirty="0" smtClean="0"/>
              <a:t>numbering &amp; trustable identifiers</a:t>
            </a:r>
          </a:p>
          <a:p>
            <a:pPr lvl="1"/>
            <a:r>
              <a:rPr lang="en-US" dirty="0" smtClean="0"/>
              <a:t>universal service</a:t>
            </a:r>
          </a:p>
          <a:p>
            <a:pPr lvl="1"/>
            <a:r>
              <a:rPr lang="en-US" dirty="0" smtClean="0"/>
              <a:t>service stagnation </a:t>
            </a:r>
            <a:r>
              <a:rPr lang="en-US" dirty="0" smtClean="0">
                <a:sym typeface="Wingdings"/>
              </a:rPr>
              <a:t> beyond voice?</a:t>
            </a:r>
            <a:endParaRPr lang="en-US" dirty="0" smtClean="0"/>
          </a:p>
          <a:p>
            <a:pPr lvl="1"/>
            <a:r>
              <a:rPr lang="en-US" dirty="0" smtClean="0"/>
              <a:t>copper loops </a:t>
            </a:r>
            <a:r>
              <a:rPr lang="en-US" dirty="0" smtClean="0">
                <a:sym typeface="Wingdings"/>
              </a:rPr>
              <a:t> competition, legacy services</a:t>
            </a:r>
          </a:p>
          <a:p>
            <a:r>
              <a:rPr lang="en-US" dirty="0" smtClean="0">
                <a:sym typeface="Wingdings"/>
              </a:rPr>
              <a:t>It’s technical + economics + policy</a:t>
            </a:r>
            <a:endParaRPr lang="en-US" dirty="0"/>
          </a:p>
        </p:txBody>
      </p:sp>
      <p:sp>
        <p:nvSpPr>
          <p:cNvPr id="4" name="Title 3"/>
          <p:cNvSpPr>
            <a:spLocks noGrp="1"/>
          </p:cNvSpPr>
          <p:nvPr>
            <p:ph type="title"/>
          </p:nvPr>
        </p:nvSpPr>
        <p:spPr/>
        <p:txBody>
          <a:bodyPr>
            <a:noAutofit/>
          </a:bodyPr>
          <a:lstStyle/>
          <a:p>
            <a:r>
              <a:rPr lang="en-US" sz="3200" dirty="0" smtClean="0"/>
              <a:t>The retirement of the circuit-switched network</a:t>
            </a:r>
            <a:endParaRPr lang="en-US" sz="3200" dirty="0"/>
          </a:p>
        </p:txBody>
      </p:sp>
      <p:sp>
        <p:nvSpPr>
          <p:cNvPr id="5" name="Oval Callout 4"/>
          <p:cNvSpPr/>
          <p:nvPr/>
        </p:nvSpPr>
        <p:spPr>
          <a:xfrm>
            <a:off x="7361628" y="3905899"/>
            <a:ext cx="1782372" cy="1365998"/>
          </a:xfrm>
          <a:prstGeom prst="wedgeEllipseCallout">
            <a:avLst>
              <a:gd name="adj1" fmla="val -93574"/>
              <a:gd name="adj2" fmla="val -48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US-centric, but similar elsewhere</a:t>
            </a:r>
            <a:endParaRPr lang="en-US" dirty="0"/>
          </a:p>
        </p:txBody>
      </p:sp>
      <p:sp>
        <p:nvSpPr>
          <p:cNvPr id="6" name="Footer Placeholder 5"/>
          <p:cNvSpPr>
            <a:spLocks noGrp="1"/>
          </p:cNvSpPr>
          <p:nvPr>
            <p:ph type="ftr" sz="quarter" idx="11"/>
          </p:nvPr>
        </p:nvSpPr>
        <p:spPr/>
        <p:txBody>
          <a:bodyPr/>
          <a:lstStyle/>
          <a:p>
            <a:r>
              <a:rPr lang="en-US" smtClean="0"/>
              <a:t>Accenture</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2</a:t>
            </a:fld>
            <a:endParaRPr lang="en-US"/>
          </a:p>
        </p:txBody>
      </p:sp>
    </p:spTree>
    <p:extLst>
      <p:ext uri="{BB962C8B-B14F-4D97-AF65-F5344CB8AC3E}">
        <p14:creationId xmlns:p14="http://schemas.microsoft.com/office/powerpoint/2010/main" val="1792372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Disappearance of the old constraints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1665555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number is part of the problem</a:t>
            </a:r>
            <a:endParaRPr lang="en-US" dirty="0"/>
          </a:p>
        </p:txBody>
      </p:sp>
      <p:sp>
        <p:nvSpPr>
          <p:cNvPr id="5" name="Content Placeholder 3"/>
          <p:cNvSpPr>
            <a:spLocks noGrp="1"/>
          </p:cNvSpPr>
          <p:nvPr>
            <p:ph idx="1"/>
          </p:nvPr>
        </p:nvSpPr>
        <p:spPr/>
        <p:txBody>
          <a:bodyPr>
            <a:normAutofit/>
          </a:bodyPr>
          <a:lstStyle/>
          <a:p>
            <a:r>
              <a:rPr lang="en-US" dirty="0" smtClean="0"/>
              <a:t>Geographically assigned (“area codes”)</a:t>
            </a:r>
          </a:p>
          <a:p>
            <a:pPr lvl="1"/>
            <a:r>
              <a:rPr lang="en-US" dirty="0" smtClean="0"/>
              <a:t>except for VoIP and cellular (US)</a:t>
            </a:r>
          </a:p>
          <a:p>
            <a:r>
              <a:rPr lang="en-US" dirty="0" smtClean="0"/>
              <a:t>Separate numbering for SMS, voice, wireless, …</a:t>
            </a:r>
          </a:p>
          <a:p>
            <a:r>
              <a:rPr lang="en-US" dirty="0" smtClean="0"/>
              <a:t>Only traditional carriers can obtain numbers</a:t>
            </a:r>
          </a:p>
          <a:p>
            <a:r>
              <a:rPr lang="en-US" dirty="0" smtClean="0"/>
              <a:t>Complex local number portability</a:t>
            </a:r>
          </a:p>
          <a:p>
            <a:pPr lvl="1"/>
            <a:r>
              <a:rPr lang="en-US" dirty="0" smtClean="0"/>
              <a:t>limited wireless </a:t>
            </a:r>
            <a:r>
              <a:rPr lang="en-US" dirty="0" smtClean="0">
                <a:sym typeface="Wingdings"/>
              </a:rPr>
              <a:t> </a:t>
            </a:r>
            <a:r>
              <a:rPr lang="en-US" dirty="0" err="1" smtClean="0">
                <a:sym typeface="Wingdings"/>
              </a:rPr>
              <a:t>wireline</a:t>
            </a:r>
            <a:r>
              <a:rPr lang="en-US" dirty="0" smtClean="0">
                <a:sym typeface="Wingdings"/>
              </a:rPr>
              <a:t> porting (“wire centers”)’</a:t>
            </a:r>
          </a:p>
          <a:p>
            <a:r>
              <a:rPr lang="en-US" dirty="0" smtClean="0">
                <a:sym typeface="Wingdings"/>
              </a:rPr>
              <a:t>Service tied to number  makes 3</a:t>
            </a:r>
            <a:r>
              <a:rPr lang="en-US" baseline="30000" dirty="0" smtClean="0">
                <a:sym typeface="Wingdings"/>
              </a:rPr>
              <a:t>rd</a:t>
            </a:r>
            <a:r>
              <a:rPr lang="en-US" dirty="0" smtClean="0">
                <a:sym typeface="Wingdings"/>
              </a:rPr>
              <a:t> party services difficult</a:t>
            </a:r>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21</a:t>
            </a:fld>
            <a:endParaRPr lang="en-US"/>
          </a:p>
        </p:txBody>
      </p:sp>
    </p:spTree>
    <p:extLst>
      <p:ext uri="{BB962C8B-B14F-4D97-AF65-F5344CB8AC3E}">
        <p14:creationId xmlns:p14="http://schemas.microsoft.com/office/powerpoint/2010/main" val="32269509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just a number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3016763"/>
              </p:ext>
            </p:extLst>
          </p:nvPr>
        </p:nvGraphicFramePr>
        <p:xfrm>
          <a:off x="605692" y="1397000"/>
          <a:ext cx="8081107" cy="4759959"/>
        </p:xfrm>
        <a:graphic>
          <a:graphicData uri="http://schemas.openxmlformats.org/drawingml/2006/table">
            <a:tbl>
              <a:tblPr firstRow="1" bandRow="1">
                <a:tableStyleId>{85BE263C-DBD7-4A20-BB59-AAB30ACAA65A}</a:tableStyleId>
              </a:tblPr>
              <a:tblGrid>
                <a:gridCol w="1579067"/>
                <a:gridCol w="2074626"/>
                <a:gridCol w="4427414"/>
              </a:tblGrid>
              <a:tr h="370840">
                <a:tc>
                  <a:txBody>
                    <a:bodyPr/>
                    <a:lstStyle/>
                    <a:p>
                      <a:r>
                        <a:rPr lang="en-US" dirty="0" smtClean="0"/>
                        <a:t>Number</a:t>
                      </a:r>
                      <a:endParaRPr lang="en-US" dirty="0"/>
                    </a:p>
                  </a:txBody>
                  <a:tcPr/>
                </a:tc>
                <a:tc>
                  <a:txBody>
                    <a:bodyPr/>
                    <a:lstStyle/>
                    <a:p>
                      <a:r>
                        <a:rPr lang="en-US" dirty="0" smtClean="0"/>
                        <a:t>Type</a:t>
                      </a:r>
                      <a:endParaRPr lang="en-US" dirty="0"/>
                    </a:p>
                  </a:txBody>
                  <a:tcPr/>
                </a:tc>
                <a:tc>
                  <a:txBody>
                    <a:bodyPr/>
                    <a:lstStyle/>
                    <a:p>
                      <a:r>
                        <a:rPr lang="en-US" dirty="0" smtClean="0"/>
                        <a:t>Problem</a:t>
                      </a:r>
                      <a:endParaRPr lang="en-US" dirty="0"/>
                    </a:p>
                  </a:txBody>
                  <a:tcPr/>
                </a:tc>
              </a:tr>
              <a:tr h="370840">
                <a:tc>
                  <a:txBody>
                    <a:bodyPr/>
                    <a:lstStyle/>
                    <a:p>
                      <a:r>
                        <a:rPr lang="en-US" dirty="0" smtClean="0"/>
                        <a:t>201</a:t>
                      </a:r>
                      <a:r>
                        <a:rPr lang="en-US" baseline="0" dirty="0" smtClean="0"/>
                        <a:t> 555 1212</a:t>
                      </a:r>
                      <a:endParaRPr lang="en-US" dirty="0"/>
                    </a:p>
                  </a:txBody>
                  <a:tcPr/>
                </a:tc>
                <a:tc>
                  <a:txBody>
                    <a:bodyPr/>
                    <a:lstStyle/>
                    <a:p>
                      <a:r>
                        <a:rPr lang="en-US" dirty="0" smtClean="0"/>
                        <a:t>E.164</a:t>
                      </a:r>
                      <a:endParaRPr lang="en-US" dirty="0"/>
                    </a:p>
                  </a:txBody>
                  <a:tcPr/>
                </a:tc>
                <a:tc>
                  <a:txBody>
                    <a:bodyPr/>
                    <a:lstStyle/>
                    <a:p>
                      <a:r>
                        <a:rPr lang="en-US" dirty="0" smtClean="0"/>
                        <a:t>same-geographic</a:t>
                      </a:r>
                      <a:br>
                        <a:rPr lang="en-US" dirty="0" smtClean="0"/>
                      </a:br>
                      <a:r>
                        <a:rPr lang="en-US" dirty="0" smtClean="0"/>
                        <a:t>different dial plans</a:t>
                      </a:r>
                      <a:r>
                        <a:rPr lang="en-US" baseline="0" dirty="0" smtClean="0"/>
                        <a:t> (1/no 1, area code or not)</a:t>
                      </a:r>
                    </a:p>
                    <a:p>
                      <a:r>
                        <a:rPr lang="en-US" baseline="0" dirty="0" smtClean="0"/>
                        <a:t>text may or may not work</a:t>
                      </a:r>
                      <a:endParaRPr lang="en-US" dirty="0"/>
                    </a:p>
                  </a:txBody>
                  <a:tcPr/>
                </a:tc>
              </a:tr>
              <a:tr h="370840">
                <a:tc>
                  <a:txBody>
                    <a:bodyPr/>
                    <a:lstStyle/>
                    <a:p>
                      <a:r>
                        <a:rPr lang="en-US" dirty="0" smtClean="0"/>
                        <a:t>#250, #77, *677</a:t>
                      </a:r>
                      <a:endParaRPr lang="en-US" dirty="0"/>
                    </a:p>
                  </a:txBody>
                  <a:tcPr/>
                </a:tc>
                <a:tc>
                  <a:txBody>
                    <a:bodyPr/>
                    <a:lstStyle/>
                    <a:p>
                      <a:r>
                        <a:rPr lang="en-US" dirty="0" smtClean="0"/>
                        <a:t>voice short code</a:t>
                      </a:r>
                      <a:endParaRPr lang="en-US" dirty="0"/>
                    </a:p>
                  </a:txBody>
                  <a:tcPr/>
                </a:tc>
                <a:tc>
                  <a:txBody>
                    <a:bodyPr/>
                    <a:lstStyle/>
                    <a:p>
                      <a:r>
                        <a:rPr lang="en-US" dirty="0" smtClean="0"/>
                        <a:t>mobil</a:t>
                      </a:r>
                      <a:r>
                        <a:rPr lang="en-US" baseline="0" dirty="0" smtClean="0"/>
                        <a:t>e only, but not all</a:t>
                      </a:r>
                    </a:p>
                    <a:p>
                      <a:r>
                        <a:rPr lang="en-US" baseline="0" dirty="0" smtClean="0"/>
                        <a:t>no SMS</a:t>
                      </a:r>
                      <a:endParaRPr lang="en-US" dirty="0"/>
                    </a:p>
                  </a:txBody>
                  <a:tcPr/>
                </a:tc>
              </a:tr>
              <a:tr h="370840">
                <a:tc>
                  <a:txBody>
                    <a:bodyPr/>
                    <a:lstStyle/>
                    <a:p>
                      <a:r>
                        <a:rPr lang="en-US" dirty="0" smtClean="0"/>
                        <a:t>12345</a:t>
                      </a:r>
                      <a:endParaRPr lang="en-US" dirty="0"/>
                    </a:p>
                  </a:txBody>
                  <a:tcPr/>
                </a:tc>
                <a:tc>
                  <a:txBody>
                    <a:bodyPr/>
                    <a:lstStyle/>
                    <a:p>
                      <a:r>
                        <a:rPr lang="en-US" dirty="0" smtClean="0"/>
                        <a:t>SMS short code</a:t>
                      </a:r>
                      <a:endParaRPr lang="en-US" dirty="0"/>
                    </a:p>
                  </a:txBody>
                  <a:tcPr/>
                </a:tc>
                <a:tc>
                  <a:txBody>
                    <a:bodyPr/>
                    <a:lstStyle/>
                    <a:p>
                      <a:r>
                        <a:rPr lang="en-US" dirty="0" smtClean="0"/>
                        <a:t>SMS</a:t>
                      </a:r>
                      <a:r>
                        <a:rPr lang="en-US" baseline="0" dirty="0" smtClean="0"/>
                        <a:t> only</a:t>
                      </a:r>
                    </a:p>
                    <a:p>
                      <a:r>
                        <a:rPr lang="en-US" baseline="0" dirty="0" smtClean="0"/>
                        <a:t>country unclear</a:t>
                      </a:r>
                      <a:endParaRPr lang="en-US" dirty="0"/>
                    </a:p>
                  </a:txBody>
                  <a:tcPr/>
                </a:tc>
              </a:tr>
              <a:tr h="370840">
                <a:tc>
                  <a:txBody>
                    <a:bodyPr/>
                    <a:lstStyle/>
                    <a:p>
                      <a:r>
                        <a:rPr lang="en-US" dirty="0" smtClean="0"/>
                        <a:t>211, 311, 411,</a:t>
                      </a:r>
                      <a:r>
                        <a:rPr lang="en-US" baseline="0" dirty="0" smtClean="0"/>
                        <a:t> 911</a:t>
                      </a:r>
                      <a:endParaRPr lang="en-US" dirty="0"/>
                    </a:p>
                  </a:txBody>
                  <a:tcPr/>
                </a:tc>
                <a:tc>
                  <a:txBody>
                    <a:bodyPr/>
                    <a:lstStyle/>
                    <a:p>
                      <a:r>
                        <a:rPr lang="en-US" dirty="0" smtClean="0"/>
                        <a:t>N11</a:t>
                      </a:r>
                      <a:r>
                        <a:rPr lang="en-US" baseline="0" dirty="0" smtClean="0"/>
                        <a:t> codes</a:t>
                      </a:r>
                      <a:endParaRPr lang="en-US" dirty="0"/>
                    </a:p>
                  </a:txBody>
                  <a:tcPr/>
                </a:tc>
                <a:tc>
                  <a:txBody>
                    <a:bodyPr/>
                    <a:lstStyle/>
                    <a:p>
                      <a:r>
                        <a:rPr lang="en-US" dirty="0" smtClean="0"/>
                        <a:t>Distinct call routing</a:t>
                      </a:r>
                      <a:r>
                        <a:rPr lang="en-US" baseline="0" dirty="0" smtClean="0"/>
                        <a:t> mechanism</a:t>
                      </a:r>
                    </a:p>
                    <a:p>
                      <a:r>
                        <a:rPr lang="en-US" baseline="0" dirty="0" smtClean="0"/>
                        <a:t>Mostly voice-only</a:t>
                      </a:r>
                    </a:p>
                    <a:p>
                      <a:r>
                        <a:rPr lang="en-US" baseline="0" dirty="0" smtClean="0"/>
                        <a:t>May not work for VoIP or VRS</a:t>
                      </a:r>
                      <a:endParaRPr lang="en-US" dirty="0"/>
                    </a:p>
                  </a:txBody>
                  <a:tcPr/>
                </a:tc>
              </a:tr>
              <a:tr h="370840">
                <a:tc>
                  <a:txBody>
                    <a:bodyPr/>
                    <a:lstStyle/>
                    <a:p>
                      <a:r>
                        <a:rPr lang="en-US" dirty="0" smtClean="0"/>
                        <a:t>800, 855, 866, 877, 888</a:t>
                      </a:r>
                      <a:endParaRPr lang="en-US" dirty="0"/>
                    </a:p>
                  </a:txBody>
                  <a:tcPr/>
                </a:tc>
                <a:tc>
                  <a:txBody>
                    <a:bodyPr/>
                    <a:lstStyle/>
                    <a:p>
                      <a:r>
                        <a:rPr lang="en-US" dirty="0" smtClean="0"/>
                        <a:t>toll free</a:t>
                      </a:r>
                      <a:endParaRPr lang="en-US" dirty="0"/>
                    </a:p>
                  </a:txBody>
                  <a:tcPr/>
                </a:tc>
                <a:tc>
                  <a:txBody>
                    <a:bodyPr/>
                    <a:lstStyle/>
                    <a:p>
                      <a:r>
                        <a:rPr lang="en-US" dirty="0" smtClean="0"/>
                        <a:t>not toll free for cell</a:t>
                      </a:r>
                      <a:r>
                        <a:rPr lang="en-US" baseline="0" dirty="0" smtClean="0"/>
                        <a:t> phone</a:t>
                      </a:r>
                    </a:p>
                    <a:p>
                      <a:r>
                        <a:rPr lang="en-US" baseline="0" dirty="0" smtClean="0"/>
                        <a:t>may not work internationally</a:t>
                      </a:r>
                      <a:endParaRPr lang="en-US" dirty="0"/>
                    </a:p>
                  </a:txBody>
                  <a:tcPr/>
                </a:tc>
              </a:tr>
              <a:tr h="370840">
                <a:tc>
                  <a:txBody>
                    <a:bodyPr/>
                    <a:lstStyle/>
                    <a:p>
                      <a:r>
                        <a:rPr lang="en-US" dirty="0" smtClean="0"/>
                        <a:t>900</a:t>
                      </a:r>
                      <a:endParaRPr lang="en-US" dirty="0"/>
                    </a:p>
                  </a:txBody>
                  <a:tcPr/>
                </a:tc>
                <a:tc>
                  <a:txBody>
                    <a:bodyPr/>
                    <a:lstStyle/>
                    <a:p>
                      <a:r>
                        <a:rPr lang="en-US" dirty="0" smtClean="0"/>
                        <a:t>premium</a:t>
                      </a:r>
                      <a:endParaRPr lang="en-US" dirty="0"/>
                    </a:p>
                  </a:txBody>
                  <a:tcPr/>
                </a:tc>
                <a:tc>
                  <a:txBody>
                    <a:bodyPr/>
                    <a:lstStyle/>
                    <a:p>
                      <a:r>
                        <a:rPr lang="en-US" dirty="0" smtClean="0"/>
                        <a:t>voice only</a:t>
                      </a:r>
                    </a:p>
                    <a:p>
                      <a:r>
                        <a:rPr lang="en-US" dirty="0" smtClean="0"/>
                        <a:t>unpredictable</a:t>
                      </a:r>
                      <a:r>
                        <a:rPr lang="en-US" baseline="0" dirty="0" smtClean="0"/>
                        <a:t> cost</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22</a:t>
            </a:fld>
            <a:endParaRPr lang="en-US"/>
          </a:p>
        </p:txBody>
      </p:sp>
    </p:spTree>
    <p:extLst>
      <p:ext uri="{BB962C8B-B14F-4D97-AF65-F5344CB8AC3E}">
        <p14:creationId xmlns:p14="http://schemas.microsoft.com/office/powerpoint/2010/main" val="26552494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0393228"/>
              </p:ext>
            </p:extLst>
          </p:nvPr>
        </p:nvGraphicFramePr>
        <p:xfrm>
          <a:off x="703642" y="1264743"/>
          <a:ext cx="7983157" cy="4533766"/>
        </p:xfrm>
        <a:graphic>
          <a:graphicData uri="http://schemas.openxmlformats.org/drawingml/2006/table">
            <a:tbl>
              <a:tblPr firstRow="1" bandRow="1">
                <a:tableStyleId>{5C22544A-7EE6-4342-B048-85BDC9FD1C3A}</a:tableStyleId>
              </a:tblPr>
              <a:tblGrid>
                <a:gridCol w="1258288"/>
                <a:gridCol w="1888113"/>
                <a:gridCol w="1643494"/>
                <a:gridCol w="1596631"/>
                <a:gridCol w="1596631"/>
              </a:tblGrid>
              <a:tr h="655110">
                <a:tc>
                  <a:txBody>
                    <a:bodyPr/>
                    <a:lstStyle/>
                    <a:p>
                      <a:r>
                        <a:rPr lang="en-US" sz="1600" dirty="0" smtClean="0"/>
                        <a:t>Property</a:t>
                      </a:r>
                      <a:endParaRPr lang="en-US" sz="1600" dirty="0"/>
                    </a:p>
                  </a:txBody>
                  <a:tcPr/>
                </a:tc>
                <a:tc>
                  <a:txBody>
                    <a:bodyPr/>
                    <a:lstStyle/>
                    <a:p>
                      <a:r>
                        <a:rPr lang="en-US" sz="1600" dirty="0" smtClean="0"/>
                        <a:t>URL</a:t>
                      </a:r>
                    </a:p>
                    <a:p>
                      <a:r>
                        <a:rPr lang="en-US" sz="1600" dirty="0" smtClean="0"/>
                        <a:t>owned</a:t>
                      </a:r>
                      <a:endParaRPr lang="en-US" sz="1600" dirty="0"/>
                    </a:p>
                  </a:txBody>
                  <a:tcPr/>
                </a:tc>
                <a:tc>
                  <a:txBody>
                    <a:bodyPr/>
                    <a:lstStyle/>
                    <a:p>
                      <a:r>
                        <a:rPr lang="en-US" sz="1600" dirty="0" smtClean="0"/>
                        <a:t>URL</a:t>
                      </a:r>
                    </a:p>
                    <a:p>
                      <a:r>
                        <a:rPr lang="en-US" sz="1600" dirty="0" smtClean="0"/>
                        <a:t>provider</a:t>
                      </a:r>
                      <a:endParaRPr lang="en-US" sz="1600" dirty="0"/>
                    </a:p>
                  </a:txBody>
                  <a:tcPr/>
                </a:tc>
                <a:tc>
                  <a:txBody>
                    <a:bodyPr/>
                    <a:lstStyle/>
                    <a:p>
                      <a:r>
                        <a:rPr lang="en-US" sz="1600" dirty="0" smtClean="0"/>
                        <a:t>E.164</a:t>
                      </a:r>
                      <a:endParaRPr lang="en-US" sz="1600" dirty="0"/>
                    </a:p>
                  </a:txBody>
                  <a:tcPr/>
                </a:tc>
                <a:tc>
                  <a:txBody>
                    <a:bodyPr/>
                    <a:lstStyle/>
                    <a:p>
                      <a:r>
                        <a:rPr lang="en-US" sz="1600" dirty="0" smtClean="0"/>
                        <a:t>Service-specific</a:t>
                      </a:r>
                      <a:endParaRPr lang="en-US" sz="1600" dirty="0"/>
                    </a:p>
                  </a:txBody>
                  <a:tcPr/>
                </a:tc>
              </a:tr>
              <a:tr h="528067">
                <a:tc>
                  <a:txBody>
                    <a:bodyPr/>
                    <a:lstStyle/>
                    <a:p>
                      <a:r>
                        <a:rPr lang="en-US" sz="1400" dirty="0" smtClean="0"/>
                        <a:t>Example</a:t>
                      </a:r>
                      <a:endParaRPr lang="en-US" sz="1400" dirty="0"/>
                    </a:p>
                  </a:txBody>
                  <a:tcPr/>
                </a:tc>
                <a:tc>
                  <a:txBody>
                    <a:bodyPr/>
                    <a:lstStyle/>
                    <a:p>
                      <a:r>
                        <a:rPr lang="en-US" sz="1400" dirty="0" smtClean="0">
                          <a:hlinkClick r:id="rId3"/>
                        </a:rPr>
                        <a:t>alice@smith.name</a:t>
                      </a:r>
                      <a:endParaRPr lang="en-US" sz="1400" dirty="0" smtClean="0"/>
                    </a:p>
                    <a:p>
                      <a:r>
                        <a:rPr lang="en-US" sz="1400" dirty="0" err="1" smtClean="0"/>
                        <a:t>sip:</a:t>
                      </a:r>
                      <a:r>
                        <a:rPr lang="en-US" sz="1400" baseline="0" dirty="0" err="1" smtClean="0"/>
                        <a:t>alice@smith.name</a:t>
                      </a:r>
                      <a:endParaRPr lang="en-US" sz="1400" dirty="0"/>
                    </a:p>
                  </a:txBody>
                  <a:tcPr/>
                </a:tc>
                <a:tc>
                  <a:txBody>
                    <a:bodyPr/>
                    <a:lstStyle/>
                    <a:p>
                      <a:r>
                        <a:rPr lang="en-US" sz="1400" dirty="0" smtClean="0">
                          <a:hlinkClick r:id="rId4"/>
                        </a:rPr>
                        <a:t>alice@gmail.com</a:t>
                      </a:r>
                      <a:endParaRPr lang="en-US" sz="1400" dirty="0" smtClean="0"/>
                    </a:p>
                    <a:p>
                      <a:r>
                        <a:rPr lang="en-US" sz="1400" dirty="0" err="1" smtClean="0"/>
                        <a:t>sip:alice@ilec.com</a:t>
                      </a:r>
                      <a:endParaRPr lang="en-US" sz="1400" dirty="0"/>
                    </a:p>
                  </a:txBody>
                  <a:tcPr/>
                </a:tc>
                <a:tc>
                  <a:txBody>
                    <a:bodyPr/>
                    <a:lstStyle/>
                    <a:p>
                      <a:r>
                        <a:rPr lang="en-US" sz="1400" dirty="0" smtClean="0"/>
                        <a:t>+1</a:t>
                      </a:r>
                      <a:r>
                        <a:rPr lang="en-US" sz="1400" baseline="0" dirty="0" smtClean="0"/>
                        <a:t> 202 555 1010</a:t>
                      </a:r>
                      <a:endParaRPr lang="en-US" sz="1400" dirty="0"/>
                    </a:p>
                  </a:txBody>
                  <a:tcPr/>
                </a:tc>
                <a:tc>
                  <a:txBody>
                    <a:bodyPr/>
                    <a:lstStyle/>
                    <a:p>
                      <a:r>
                        <a:rPr lang="en-US" sz="1400" dirty="0" err="1" smtClean="0"/>
                        <a:t>www.facebook.com</a:t>
                      </a:r>
                      <a:r>
                        <a:rPr lang="en-US" sz="1400" dirty="0" smtClean="0"/>
                        <a:t>/</a:t>
                      </a:r>
                      <a:r>
                        <a:rPr lang="en-US" sz="1400" dirty="0" err="1" smtClean="0"/>
                        <a:t>alice.example</a:t>
                      </a:r>
                      <a:endParaRPr lang="en-US" sz="1400" dirty="0"/>
                    </a:p>
                  </a:txBody>
                  <a:tcPr/>
                </a:tc>
              </a:tr>
              <a:tr h="321289">
                <a:tc>
                  <a:txBody>
                    <a:bodyPr/>
                    <a:lstStyle/>
                    <a:p>
                      <a:r>
                        <a:rPr lang="en-US" sz="1400" dirty="0" smtClean="0"/>
                        <a:t>Protocol-independent</a:t>
                      </a:r>
                      <a:endParaRPr lang="en-US" sz="1400"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277414">
                <a:tc>
                  <a:txBody>
                    <a:bodyPr/>
                    <a:lstStyle/>
                    <a:p>
                      <a:r>
                        <a:rPr lang="en-US" sz="1400" dirty="0" smtClean="0"/>
                        <a:t>Multimedia</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maybe (VRS)</a:t>
                      </a:r>
                      <a:endParaRPr lang="en-US" dirty="0"/>
                    </a:p>
                  </a:txBody>
                  <a:tcPr/>
                </a:tc>
                <a:tc>
                  <a:txBody>
                    <a:bodyPr/>
                    <a:lstStyle/>
                    <a:p>
                      <a:r>
                        <a:rPr lang="en-US" dirty="0" smtClean="0"/>
                        <a:t>maybe</a:t>
                      </a:r>
                      <a:endParaRPr lang="en-US" dirty="0"/>
                    </a:p>
                  </a:txBody>
                  <a:tcPr/>
                </a:tc>
              </a:tr>
              <a:tr h="255701">
                <a:tc>
                  <a:txBody>
                    <a:bodyPr/>
                    <a:lstStyle/>
                    <a:p>
                      <a:r>
                        <a:rPr lang="en-US" sz="1400" dirty="0" smtClean="0"/>
                        <a:t>Portable</a:t>
                      </a:r>
                      <a:endParaRPr lang="en-US" sz="14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somewhat</a:t>
                      </a:r>
                      <a:endParaRPr lang="en-US" dirty="0"/>
                    </a:p>
                  </a:txBody>
                  <a:tcPr/>
                </a:tc>
                <a:tc>
                  <a:txBody>
                    <a:bodyPr/>
                    <a:lstStyle/>
                    <a:p>
                      <a:r>
                        <a:rPr lang="en-US" dirty="0" smtClean="0"/>
                        <a:t>no</a:t>
                      </a:r>
                      <a:endParaRPr lang="en-US" dirty="0"/>
                    </a:p>
                  </a:txBody>
                  <a:tcPr/>
                </a:tc>
              </a:tr>
              <a:tr h="432881">
                <a:tc>
                  <a:txBody>
                    <a:bodyPr/>
                    <a:lstStyle/>
                    <a:p>
                      <a:r>
                        <a:rPr lang="en-US" sz="1400" dirty="0" smtClean="0"/>
                        <a:t>Groups</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bridge number</a:t>
                      </a:r>
                      <a:endParaRPr lang="en-US" dirty="0"/>
                    </a:p>
                  </a:txBody>
                  <a:tcPr/>
                </a:tc>
                <a:tc>
                  <a:txBody>
                    <a:bodyPr/>
                    <a:lstStyle/>
                    <a:p>
                      <a:r>
                        <a:rPr lang="en-US" dirty="0" smtClean="0"/>
                        <a:t>not generally</a:t>
                      </a:r>
                      <a:endParaRPr lang="en-US" dirty="0"/>
                    </a:p>
                  </a:txBody>
                  <a:tcPr/>
                </a:tc>
              </a:tr>
              <a:tr h="427888">
                <a:tc>
                  <a:txBody>
                    <a:bodyPr/>
                    <a:lstStyle/>
                    <a:p>
                      <a:r>
                        <a:rPr lang="en-US" sz="1400" dirty="0" smtClean="0"/>
                        <a:t>Trademark</a:t>
                      </a:r>
                      <a:r>
                        <a:rPr lang="en-US" sz="1400" baseline="0" dirty="0" smtClean="0"/>
                        <a:t> issues</a:t>
                      </a:r>
                      <a:endParaRPr lang="en-US" sz="1400" dirty="0"/>
                    </a:p>
                  </a:txBody>
                  <a:tcPr/>
                </a:tc>
                <a:tc>
                  <a:txBody>
                    <a:bodyPr/>
                    <a:lstStyle/>
                    <a:p>
                      <a:r>
                        <a:rPr lang="en-US" dirty="0" smtClean="0"/>
                        <a:t>yes</a:t>
                      </a:r>
                      <a:endParaRPr lang="en-US" dirty="0"/>
                    </a:p>
                  </a:txBody>
                  <a:tcPr/>
                </a:tc>
                <a:tc>
                  <a:txBody>
                    <a:bodyPr/>
                    <a:lstStyle/>
                    <a:p>
                      <a:r>
                        <a:rPr lang="en-US" dirty="0" smtClean="0"/>
                        <a:t>unlikely</a:t>
                      </a:r>
                      <a:endParaRPr lang="en-US" dirty="0"/>
                    </a:p>
                  </a:txBody>
                  <a:tcPr/>
                </a:tc>
                <a:tc>
                  <a:txBody>
                    <a:bodyPr/>
                    <a:lstStyle/>
                    <a:p>
                      <a:r>
                        <a:rPr lang="en-US" dirty="0" smtClean="0"/>
                        <a:t>unlikely</a:t>
                      </a:r>
                      <a:endParaRPr lang="en-US" dirty="0"/>
                    </a:p>
                  </a:txBody>
                  <a:tcPr/>
                </a:tc>
                <a:tc>
                  <a:txBody>
                    <a:bodyPr/>
                    <a:lstStyle/>
                    <a:p>
                      <a:r>
                        <a:rPr lang="en-US" dirty="0" smtClean="0"/>
                        <a:t>possible</a:t>
                      </a:r>
                      <a:endParaRPr lang="en-US" dirty="0"/>
                    </a:p>
                  </a:txBody>
                  <a:tcPr/>
                </a:tc>
              </a:tr>
              <a:tr h="942670">
                <a:tc>
                  <a:txBody>
                    <a:bodyPr/>
                    <a:lstStyle/>
                    <a:p>
                      <a:r>
                        <a:rPr lang="en-US" sz="1400" dirty="0" smtClean="0"/>
                        <a:t>Privacy</a:t>
                      </a:r>
                      <a:endParaRPr lang="en-US" sz="1400" dirty="0"/>
                    </a:p>
                  </a:txBody>
                  <a:tcPr/>
                </a:tc>
                <a:tc>
                  <a:txBody>
                    <a:bodyPr/>
                    <a:lstStyle/>
                    <a:p>
                      <a:r>
                        <a:rPr lang="en-US" dirty="0" smtClean="0"/>
                        <a:t>Depends on name</a:t>
                      </a:r>
                      <a:r>
                        <a:rPr lang="en-US" baseline="0" dirty="0" smtClean="0"/>
                        <a:t> chosen (pseudonym)</a:t>
                      </a:r>
                      <a:endParaRPr lang="en-US" dirty="0"/>
                    </a:p>
                  </a:txBody>
                  <a:tcPr/>
                </a:tc>
                <a:tc>
                  <a:txBody>
                    <a:bodyPr/>
                    <a:lstStyle/>
                    <a:p>
                      <a:r>
                        <a:rPr lang="en-US" dirty="0" smtClean="0"/>
                        <a:t>Depends</a:t>
                      </a:r>
                      <a:r>
                        <a:rPr lang="en-US" baseline="0" dirty="0" smtClean="0"/>
                        <a:t> on naming scheme</a:t>
                      </a:r>
                      <a:endParaRPr lang="en-US" dirty="0"/>
                    </a:p>
                  </a:txBody>
                  <a:tcPr/>
                </a:tc>
                <a:tc>
                  <a:txBody>
                    <a:bodyPr/>
                    <a:lstStyle/>
                    <a:p>
                      <a:r>
                        <a:rPr lang="en-US" dirty="0" smtClean="0"/>
                        <a:t>mostly</a:t>
                      </a:r>
                      <a:endParaRPr lang="en-US" dirty="0"/>
                    </a:p>
                  </a:txBody>
                  <a:tcPr/>
                </a:tc>
                <a:tc>
                  <a:txBody>
                    <a:bodyPr/>
                    <a:lstStyle/>
                    <a:p>
                      <a:r>
                        <a:rPr lang="en-US" dirty="0" smtClean="0"/>
                        <a:t>Depends on provider</a:t>
                      </a:r>
                      <a:r>
                        <a:rPr lang="en-US" baseline="0" dirty="0" smtClean="0"/>
                        <a:t> “real name” policy</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23</a:t>
            </a:fld>
            <a:endParaRPr lang="en-US"/>
          </a:p>
        </p:txBody>
      </p:sp>
      <p:sp>
        <p:nvSpPr>
          <p:cNvPr id="4" name="Title 3"/>
          <p:cNvSpPr>
            <a:spLocks noGrp="1"/>
          </p:cNvSpPr>
          <p:nvPr>
            <p:ph type="title"/>
          </p:nvPr>
        </p:nvSpPr>
        <p:spPr/>
        <p:txBody>
          <a:bodyPr/>
          <a:lstStyle/>
          <a:p>
            <a:r>
              <a:rPr lang="en-US" dirty="0" smtClean="0"/>
              <a:t>Communication identifiers</a:t>
            </a:r>
            <a:endParaRPr lang="en-US" dirty="0"/>
          </a:p>
        </p:txBody>
      </p:sp>
      <p:sp>
        <p:nvSpPr>
          <p:cNvPr id="2" name="Footer Placeholder 1"/>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39474312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24</a:t>
            </a:fld>
            <a:endParaRPr lang="en-US"/>
          </a:p>
        </p:txBody>
      </p:sp>
      <p:sp>
        <p:nvSpPr>
          <p:cNvPr id="2" name="Title 1"/>
          <p:cNvSpPr>
            <a:spLocks noGrp="1"/>
          </p:cNvSpPr>
          <p:nvPr>
            <p:ph type="title"/>
          </p:nvPr>
        </p:nvSpPr>
        <p:spPr/>
        <p:txBody>
          <a:bodyPr>
            <a:normAutofit/>
          </a:bodyPr>
          <a:lstStyle/>
          <a:p>
            <a:r>
              <a:rPr lang="en-US" dirty="0" smtClean="0"/>
              <a:t>Numbers vs. DNS &amp; IP addresses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5350765"/>
              </p:ext>
            </p:extLst>
          </p:nvPr>
        </p:nvGraphicFramePr>
        <p:xfrm>
          <a:off x="270934" y="1751025"/>
          <a:ext cx="8678332" cy="4602480"/>
        </p:xfrm>
        <a:graphic>
          <a:graphicData uri="http://schemas.openxmlformats.org/drawingml/2006/table">
            <a:tbl>
              <a:tblPr firstRow="1" bandRow="1">
                <a:tableStyleId>{74C1A8A3-306A-4EB7-A6B1-4F7E0EB9C5D6}</a:tableStyleId>
              </a:tblPr>
              <a:tblGrid>
                <a:gridCol w="1633669"/>
                <a:gridCol w="2705497"/>
                <a:gridCol w="2169583"/>
                <a:gridCol w="2169583"/>
              </a:tblGrid>
              <a:tr h="301138">
                <a:tc>
                  <a:txBody>
                    <a:bodyPr/>
                    <a:lstStyle/>
                    <a:p>
                      <a:endParaRPr lang="en-US" dirty="0"/>
                    </a:p>
                  </a:txBody>
                  <a:tcPr/>
                </a:tc>
                <a:tc>
                  <a:txBody>
                    <a:bodyPr/>
                    <a:lstStyle/>
                    <a:p>
                      <a:r>
                        <a:rPr lang="en-US" dirty="0" smtClean="0"/>
                        <a:t>Phone</a:t>
                      </a:r>
                      <a:r>
                        <a:rPr lang="en-US" baseline="0" dirty="0" smtClean="0"/>
                        <a:t> #</a:t>
                      </a:r>
                      <a:endParaRPr lang="en-US" dirty="0"/>
                    </a:p>
                  </a:txBody>
                  <a:tcPr/>
                </a:tc>
                <a:tc>
                  <a:txBody>
                    <a:bodyPr/>
                    <a:lstStyle/>
                    <a:p>
                      <a:r>
                        <a:rPr lang="en-US" dirty="0" smtClean="0"/>
                        <a:t>DNS</a:t>
                      </a:r>
                      <a:endParaRPr lang="en-US" dirty="0"/>
                    </a:p>
                  </a:txBody>
                  <a:tcPr/>
                </a:tc>
                <a:tc>
                  <a:txBody>
                    <a:bodyPr/>
                    <a:lstStyle/>
                    <a:p>
                      <a:r>
                        <a:rPr lang="en-US" dirty="0" smtClean="0"/>
                        <a:t>IP address</a:t>
                      </a:r>
                      <a:endParaRPr lang="en-US" dirty="0"/>
                    </a:p>
                  </a:txBody>
                  <a:tcPr/>
                </a:tc>
              </a:tr>
              <a:tr h="210871">
                <a:tc>
                  <a:txBody>
                    <a:bodyPr/>
                    <a:lstStyle/>
                    <a:p>
                      <a:r>
                        <a:rPr lang="en-US" sz="1600" dirty="0" smtClean="0"/>
                        <a:t>Role</a:t>
                      </a:r>
                      <a:endParaRPr lang="en-US" sz="1600" dirty="0"/>
                    </a:p>
                  </a:txBody>
                  <a:tcPr/>
                </a:tc>
                <a:tc>
                  <a:txBody>
                    <a:bodyPr/>
                    <a:lstStyle/>
                    <a:p>
                      <a:r>
                        <a:rPr lang="en-US" sz="1600" b="1" dirty="0" smtClean="0"/>
                        <a:t>identifier</a:t>
                      </a:r>
                      <a:r>
                        <a:rPr lang="en-US" sz="1600" dirty="0" smtClean="0"/>
                        <a:t> +</a:t>
                      </a:r>
                      <a:r>
                        <a:rPr lang="en-US" sz="1600" baseline="0" dirty="0" smtClean="0"/>
                        <a:t> </a:t>
                      </a:r>
                      <a:r>
                        <a:rPr lang="en-US" sz="1200" baseline="0" dirty="0" smtClean="0"/>
                        <a:t>locator</a:t>
                      </a:r>
                      <a:endParaRPr lang="en-US" sz="1200" dirty="0"/>
                    </a:p>
                  </a:txBody>
                  <a:tcPr/>
                </a:tc>
                <a:tc>
                  <a:txBody>
                    <a:bodyPr/>
                    <a:lstStyle/>
                    <a:p>
                      <a:r>
                        <a:rPr lang="en-US" sz="1600" dirty="0" smtClean="0"/>
                        <a:t>identifier</a:t>
                      </a:r>
                      <a:endParaRPr lang="en-US" sz="1600" dirty="0"/>
                    </a:p>
                  </a:txBody>
                  <a:tcPr/>
                </a:tc>
                <a:tc>
                  <a:txBody>
                    <a:bodyPr/>
                    <a:lstStyle/>
                    <a:p>
                      <a:r>
                        <a:rPr lang="en-US" sz="1600" b="1" dirty="0" smtClean="0"/>
                        <a:t>locator</a:t>
                      </a:r>
                      <a:r>
                        <a:rPr lang="en-US" sz="1600" b="1" baseline="0" dirty="0" smtClean="0"/>
                        <a:t> </a:t>
                      </a:r>
                      <a:r>
                        <a:rPr lang="en-US" sz="1600" baseline="0" dirty="0" smtClean="0"/>
                        <a:t>(+ </a:t>
                      </a:r>
                      <a:r>
                        <a:rPr lang="en-US" sz="1200" baseline="0" dirty="0" smtClean="0"/>
                        <a:t>identifier</a:t>
                      </a:r>
                      <a:r>
                        <a:rPr lang="en-US" sz="1600" baseline="0" dirty="0" smtClean="0"/>
                        <a:t>)</a:t>
                      </a:r>
                      <a:endParaRPr lang="en-US" sz="1600" dirty="0"/>
                    </a:p>
                  </a:txBody>
                  <a:tcPr/>
                </a:tc>
              </a:tr>
              <a:tr h="269291">
                <a:tc>
                  <a:txBody>
                    <a:bodyPr/>
                    <a:lstStyle/>
                    <a:p>
                      <a:r>
                        <a:rPr lang="en-US" sz="1600" dirty="0" smtClean="0"/>
                        <a:t>Country-specific</a:t>
                      </a:r>
                      <a:endParaRPr lang="en-US" sz="1600" dirty="0"/>
                    </a:p>
                  </a:txBody>
                  <a:tcPr/>
                </a:tc>
                <a:tc>
                  <a:txBody>
                    <a:bodyPr/>
                    <a:lstStyle/>
                    <a:p>
                      <a:r>
                        <a:rPr lang="en-US" sz="1600" dirty="0" smtClean="0"/>
                        <a:t>mostly</a:t>
                      </a:r>
                      <a:endParaRPr lang="en-US" sz="1600" dirty="0"/>
                    </a:p>
                  </a:txBody>
                  <a:tcPr/>
                </a:tc>
                <a:tc>
                  <a:txBody>
                    <a:bodyPr/>
                    <a:lstStyle/>
                    <a:p>
                      <a:r>
                        <a:rPr lang="en-US" sz="1600" dirty="0" smtClean="0"/>
                        <a:t>optional</a:t>
                      </a:r>
                      <a:endParaRPr lang="en-US" sz="1600" dirty="0"/>
                    </a:p>
                  </a:txBody>
                  <a:tcPr/>
                </a:tc>
                <a:tc>
                  <a:txBody>
                    <a:bodyPr/>
                    <a:lstStyle/>
                    <a:p>
                      <a:r>
                        <a:rPr lang="en-US" sz="1600" dirty="0" smtClean="0"/>
                        <a:t>no</a:t>
                      </a:r>
                      <a:endParaRPr lang="en-US" sz="1600" dirty="0"/>
                    </a:p>
                  </a:txBody>
                  <a:tcPr/>
                </a:tc>
              </a:tr>
              <a:tr h="264211">
                <a:tc>
                  <a:txBody>
                    <a:bodyPr/>
                    <a:lstStyle/>
                    <a:p>
                      <a:r>
                        <a:rPr lang="en-US" sz="1400" dirty="0" smtClean="0"/>
                        <a:t># of</a:t>
                      </a:r>
                      <a:r>
                        <a:rPr lang="en-US" sz="1400" baseline="0" dirty="0" smtClean="0"/>
                        <a:t> devices / name</a:t>
                      </a:r>
                      <a:endParaRPr lang="en-US" sz="1400" dirty="0"/>
                    </a:p>
                  </a:txBody>
                  <a:tcPr/>
                </a:tc>
                <a:tc>
                  <a:txBody>
                    <a:bodyPr/>
                    <a:lstStyle/>
                    <a:p>
                      <a:r>
                        <a:rPr lang="en-US" sz="1600" dirty="0" smtClean="0"/>
                        <a:t>1</a:t>
                      </a:r>
                      <a:r>
                        <a:rPr lang="en-US" sz="1600" baseline="0" dirty="0" smtClean="0"/>
                        <a:t> (except Google Voice)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1 (interface)</a:t>
                      </a:r>
                      <a:endParaRPr lang="en-US" sz="1600" dirty="0"/>
                    </a:p>
                  </a:txBody>
                  <a:tcPr/>
                </a:tc>
              </a:tr>
              <a:tr h="259131">
                <a:tc>
                  <a:txBody>
                    <a:bodyPr/>
                    <a:lstStyle/>
                    <a:p>
                      <a:r>
                        <a:rPr lang="en-US" sz="1600" dirty="0" smtClean="0"/>
                        <a:t># names /device</a:t>
                      </a:r>
                      <a:endParaRPr lang="en-US" sz="1600" dirty="0"/>
                    </a:p>
                  </a:txBody>
                  <a:tcPr/>
                </a:tc>
                <a:tc>
                  <a:txBody>
                    <a:bodyPr/>
                    <a:lstStyle/>
                    <a:p>
                      <a:r>
                        <a:rPr lang="en-US" sz="1600" dirty="0" smtClean="0"/>
                        <a:t>1</a:t>
                      </a:r>
                      <a:r>
                        <a:rPr lang="en-US" sz="1600" baseline="0" dirty="0" smtClean="0"/>
                        <a:t> for mobile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444551">
                <a:tc>
                  <a:txBody>
                    <a:bodyPr/>
                    <a:lstStyle/>
                    <a:p>
                      <a:r>
                        <a:rPr lang="en-US" sz="1600" dirty="0" smtClean="0"/>
                        <a:t>controlled</a:t>
                      </a:r>
                      <a:r>
                        <a:rPr lang="en-US" sz="1600" baseline="0" dirty="0" smtClean="0"/>
                        <a:t> by</a:t>
                      </a:r>
                      <a:endParaRPr lang="en-US" sz="1600" dirty="0"/>
                    </a:p>
                  </a:txBody>
                  <a:tcPr/>
                </a:tc>
                <a:tc>
                  <a:txBody>
                    <a:bodyPr/>
                    <a:lstStyle/>
                    <a:p>
                      <a:r>
                        <a:rPr lang="en-US" sz="1600" dirty="0" smtClean="0"/>
                        <a:t>carrier,</a:t>
                      </a:r>
                      <a:r>
                        <a:rPr lang="en-US" sz="1600" baseline="0" dirty="0" smtClean="0"/>
                        <a:t> but </a:t>
                      </a:r>
                      <a:r>
                        <a:rPr lang="en-US" sz="1600" dirty="0" smtClean="0"/>
                        <a:t>portability</a:t>
                      </a:r>
                    </a:p>
                    <a:p>
                      <a:r>
                        <a:rPr lang="en-US" sz="1600" dirty="0" smtClean="0"/>
                        <a:t>unclear</a:t>
                      </a:r>
                      <a:r>
                        <a:rPr lang="en-US" sz="1600" baseline="0" dirty="0" smtClean="0"/>
                        <a:t> (800#) and geo. limited</a:t>
                      </a:r>
                      <a:endParaRPr lang="en-US" sz="1600" dirty="0"/>
                    </a:p>
                  </a:txBody>
                  <a:tcPr/>
                </a:tc>
                <a:tc>
                  <a:txBody>
                    <a:bodyPr/>
                    <a:lstStyle/>
                    <a:p>
                      <a:r>
                        <a:rPr lang="en-US" sz="1400" dirty="0" smtClean="0"/>
                        <a:t>any</a:t>
                      </a:r>
                      <a:r>
                        <a:rPr lang="en-US" sz="1400" baseline="0" dirty="0" smtClean="0"/>
                        <a:t> entity</a:t>
                      </a:r>
                      <a:r>
                        <a:rPr lang="en-US" sz="1400" dirty="0" smtClean="0"/>
                        <a:t>,</a:t>
                      </a:r>
                      <a:r>
                        <a:rPr lang="en-US" sz="1400" baseline="0" dirty="0" smtClean="0"/>
                        <a:t> with trademark restrictions</a:t>
                      </a:r>
                      <a:endParaRPr lang="en-US" sz="1400" dirty="0"/>
                    </a:p>
                  </a:txBody>
                  <a:tcPr/>
                </a:tc>
                <a:tc>
                  <a:txBody>
                    <a:bodyPr/>
                    <a:lstStyle/>
                    <a:p>
                      <a:r>
                        <a:rPr lang="en-US" sz="1600" dirty="0" smtClean="0"/>
                        <a:t>any</a:t>
                      </a:r>
                      <a:r>
                        <a:rPr lang="en-US" sz="1600" baseline="0" dirty="0" smtClean="0"/>
                        <a:t> entity (ISP</a:t>
                      </a:r>
                      <a:r>
                        <a:rPr lang="en-US" sz="1600" baseline="0" smtClean="0"/>
                        <a:t>, organization)</a:t>
                      </a:r>
                      <a:endParaRPr lang="en-US" sz="1600" dirty="0"/>
                    </a:p>
                  </a:txBody>
                  <a:tcPr/>
                </a:tc>
              </a:tr>
              <a:tr h="557738">
                <a:tc>
                  <a:txBody>
                    <a:bodyPr/>
                    <a:lstStyle/>
                    <a:p>
                      <a:r>
                        <a:rPr lang="en-US" sz="1600" dirty="0" smtClean="0"/>
                        <a:t>who</a:t>
                      </a:r>
                      <a:r>
                        <a:rPr lang="en-US" sz="1600" baseline="0" dirty="0" smtClean="0"/>
                        <a:t> can obtain?</a:t>
                      </a:r>
                      <a:endParaRPr lang="en-US" sz="1600" dirty="0"/>
                    </a:p>
                  </a:txBody>
                  <a:tcPr/>
                </a:tc>
                <a:tc>
                  <a:txBody>
                    <a:bodyPr/>
                    <a:lstStyle/>
                    <a:p>
                      <a:r>
                        <a:rPr lang="en-US" sz="1600" dirty="0" smtClean="0"/>
                        <a:t>geographically</a:t>
                      </a:r>
                      <a:r>
                        <a:rPr lang="en-US" sz="1600" baseline="0" dirty="0" smtClean="0"/>
                        <a:t>-constrained, currently carrier only</a:t>
                      </a:r>
                      <a:endParaRPr lang="en-US" sz="1600" dirty="0" smtClean="0"/>
                    </a:p>
                  </a:txBody>
                  <a:tcPr/>
                </a:tc>
                <a:tc>
                  <a:txBody>
                    <a:bodyPr/>
                    <a:lstStyle/>
                    <a:p>
                      <a:r>
                        <a:rPr lang="en-US" sz="1600" dirty="0" smtClean="0"/>
                        <a:t>varies</a:t>
                      </a:r>
                      <a:r>
                        <a:rPr lang="en-US" sz="1600" baseline="0" dirty="0" smtClean="0"/>
                        <a:t> (e.g., .</a:t>
                      </a:r>
                      <a:r>
                        <a:rPr lang="en-US" sz="1600" baseline="0" dirty="0" err="1" smtClean="0"/>
                        <a:t>edu</a:t>
                      </a:r>
                      <a:r>
                        <a:rPr lang="en-US" sz="1600" baseline="0" dirty="0" smtClean="0"/>
                        <a:t> &amp; .mil, vs. .de)</a:t>
                      </a:r>
                      <a:endParaRPr lang="en-US" sz="1600" dirty="0"/>
                    </a:p>
                  </a:txBody>
                  <a:tcPr/>
                </a:tc>
                <a:tc>
                  <a:txBody>
                    <a:bodyPr/>
                    <a:lstStyle/>
                    <a:p>
                      <a:r>
                        <a:rPr lang="en-US" sz="1600" dirty="0" smtClean="0"/>
                        <a:t>enterprise,</a:t>
                      </a:r>
                      <a:r>
                        <a:rPr lang="en-US" sz="1600" baseline="0" dirty="0" smtClean="0"/>
                        <a:t> carrier</a:t>
                      </a:r>
                      <a:endParaRPr lang="en-US" sz="1600" dirty="0"/>
                    </a:p>
                  </a:txBody>
                  <a:tcPr/>
                </a:tc>
              </a:tr>
              <a:tr h="537418">
                <a:tc>
                  <a:txBody>
                    <a:bodyPr/>
                    <a:lstStyle/>
                    <a:p>
                      <a:r>
                        <a:rPr lang="en-US" sz="1600" dirty="0" smtClean="0"/>
                        <a:t>porting</a:t>
                      </a:r>
                      <a:endParaRPr lang="en-US" sz="1600" dirty="0"/>
                    </a:p>
                  </a:txBody>
                  <a:tcPr/>
                </a:tc>
                <a:tc>
                  <a:txBody>
                    <a:bodyPr/>
                    <a:lstStyle/>
                    <a:p>
                      <a:r>
                        <a:rPr lang="en-US" sz="1200" dirty="0" smtClean="0"/>
                        <a:t>complex, often manual;</a:t>
                      </a:r>
                    </a:p>
                    <a:p>
                      <a:r>
                        <a:rPr lang="en-US" sz="1200" dirty="0" smtClean="0"/>
                        <a:t>wireless-to-wireline</a:t>
                      </a:r>
                      <a:r>
                        <a:rPr lang="en-US" sz="1200" baseline="0" dirty="0" smtClean="0"/>
                        <a:t> may not work</a:t>
                      </a:r>
                      <a:endParaRPr lang="en-US" sz="1200" dirty="0" smtClean="0"/>
                    </a:p>
                  </a:txBody>
                  <a:tcPr/>
                </a:tc>
                <a:tc>
                  <a:txBody>
                    <a:bodyPr/>
                    <a:lstStyle/>
                    <a:p>
                      <a:r>
                        <a:rPr lang="en-US" sz="1600" dirty="0" smtClean="0"/>
                        <a:t>about one hour (DNS cache)</a:t>
                      </a:r>
                      <a:endParaRPr lang="en-US" sz="1600" dirty="0"/>
                    </a:p>
                  </a:txBody>
                  <a:tcPr/>
                </a:tc>
                <a:tc>
                  <a:txBody>
                    <a:bodyPr/>
                    <a:lstStyle/>
                    <a:p>
                      <a:r>
                        <a:rPr lang="en-US" sz="1600" dirty="0" smtClean="0"/>
                        <a:t>if</a:t>
                      </a:r>
                      <a:r>
                        <a:rPr lang="en-US" sz="1600" baseline="0" dirty="0" smtClean="0"/>
                        <a:t> entity has been assigned PIAs</a:t>
                      </a:r>
                      <a:endParaRPr lang="en-US" sz="1600" dirty="0"/>
                    </a:p>
                  </a:txBody>
                  <a:tcPr/>
                </a:tc>
              </a:tr>
              <a:tr h="218491">
                <a:tc>
                  <a:txBody>
                    <a:bodyPr/>
                    <a:lstStyle/>
                    <a:p>
                      <a:r>
                        <a:rPr lang="en-US" sz="1600" dirty="0" smtClean="0"/>
                        <a:t>delegation</a:t>
                      </a:r>
                      <a:endParaRPr lang="en-US" sz="1600" dirty="0"/>
                    </a:p>
                  </a:txBody>
                  <a:tcPr/>
                </a:tc>
                <a:tc>
                  <a:txBody>
                    <a:bodyPr/>
                    <a:lstStyle/>
                    <a:p>
                      <a:r>
                        <a:rPr lang="en-US" sz="1600" dirty="0" smtClean="0"/>
                        <a:t>companies (number</a:t>
                      </a:r>
                      <a:r>
                        <a:rPr lang="en-US" sz="1600" baseline="0" dirty="0" smtClean="0"/>
                        <a:t> range)</a:t>
                      </a:r>
                      <a:endParaRPr lang="en-US" sz="1600" dirty="0"/>
                    </a:p>
                  </a:txBody>
                  <a:tcPr/>
                </a:tc>
                <a:tc>
                  <a:txBody>
                    <a:bodyPr/>
                    <a:lstStyle/>
                    <a:p>
                      <a:r>
                        <a:rPr lang="en-US" sz="1600" dirty="0" smtClean="0"/>
                        <a:t>anybody</a:t>
                      </a:r>
                      <a:endParaRPr lang="en-US" sz="1600" dirty="0"/>
                    </a:p>
                  </a:txBody>
                  <a:tcPr/>
                </a:tc>
                <a:tc>
                  <a:txBody>
                    <a:bodyPr/>
                    <a:lstStyle/>
                    <a:p>
                      <a:r>
                        <a:rPr lang="en-US" sz="1600" dirty="0" smtClean="0"/>
                        <a:t>subnets</a:t>
                      </a:r>
                      <a:endParaRPr lang="en-US" sz="1600" dirty="0"/>
                    </a:p>
                  </a:txBody>
                  <a:tcPr/>
                </a:tc>
              </a:tr>
              <a:tr h="526991">
                <a:tc>
                  <a:txBody>
                    <a:bodyPr/>
                    <a:lstStyle/>
                    <a:p>
                      <a:r>
                        <a:rPr lang="en-US" sz="1600" dirty="0" smtClean="0"/>
                        <a:t>identity</a:t>
                      </a:r>
                      <a:r>
                        <a:rPr lang="en-US" sz="1600" baseline="0" dirty="0" smtClean="0"/>
                        <a:t> information</a:t>
                      </a:r>
                      <a:endParaRPr lang="en-US" sz="1600" dirty="0"/>
                    </a:p>
                  </a:txBody>
                  <a:tcPr/>
                </a:tc>
                <a:tc>
                  <a:txBody>
                    <a:bodyPr/>
                    <a:lstStyle/>
                    <a:p>
                      <a:r>
                        <a:rPr lang="en-US" sz="1600" dirty="0" smtClean="0"/>
                        <a:t>carrier</a:t>
                      </a:r>
                      <a:r>
                        <a:rPr lang="en-US" sz="1600" baseline="0" dirty="0" smtClean="0"/>
                        <a:t> (OCN)</a:t>
                      </a:r>
                      <a:r>
                        <a:rPr lang="en-US" sz="1600" dirty="0" smtClean="0"/>
                        <a:t>,</a:t>
                      </a:r>
                      <a:r>
                        <a:rPr lang="en-US" sz="1600" baseline="0" dirty="0" smtClean="0"/>
                        <a:t> billing name only </a:t>
                      </a:r>
                      <a:r>
                        <a:rPr lang="en-US" sz="1600" baseline="0" dirty="0" smtClean="0">
                          <a:sym typeface="Wingdings"/>
                        </a:rPr>
                        <a:t> LERG, LIDB</a:t>
                      </a:r>
                      <a:endParaRPr lang="en-US" sz="1600" dirty="0"/>
                    </a:p>
                  </a:txBody>
                  <a:tcPr/>
                </a:tc>
                <a:tc>
                  <a:txBody>
                    <a:bodyPr/>
                    <a:lstStyle/>
                    <a:p>
                      <a:r>
                        <a:rPr lang="en-US" sz="1600" dirty="0" smtClean="0"/>
                        <a:t>WHOIS data</a:t>
                      </a:r>
                    </a:p>
                    <a:p>
                      <a:r>
                        <a:rPr lang="en-US" sz="1600" dirty="0" smtClean="0"/>
                        <a:t>(unverified)</a:t>
                      </a:r>
                      <a:endParaRPr lang="en-US" sz="1600" dirty="0"/>
                    </a:p>
                  </a:txBody>
                  <a:tcPr/>
                </a:tc>
                <a:tc>
                  <a:txBody>
                    <a:bodyPr/>
                    <a:lstStyle/>
                    <a:p>
                      <a:r>
                        <a:rPr lang="en-US" sz="1600" dirty="0" smtClean="0"/>
                        <a:t>RPKI, </a:t>
                      </a:r>
                      <a:r>
                        <a:rPr lang="en-US" sz="1600" dirty="0" err="1" smtClean="0"/>
                        <a:t>whois</a:t>
                      </a:r>
                      <a:endParaRPr lang="en-US" sz="1600" dirty="0"/>
                    </a:p>
                  </a:txBody>
                  <a:tcPr/>
                </a:tc>
              </a:tr>
            </a:tbl>
          </a:graphicData>
        </a:graphic>
      </p:graphicFrame>
      <p:sp>
        <p:nvSpPr>
          <p:cNvPr id="4" name="Footer Placeholder 3"/>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934575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
        <p:nvSpPr>
          <p:cNvPr id="4" name="Title 3"/>
          <p:cNvSpPr>
            <a:spLocks noGrp="1"/>
          </p:cNvSpPr>
          <p:nvPr>
            <p:ph type="title"/>
          </p:nvPr>
        </p:nvSpPr>
        <p:spPr/>
        <p:txBody>
          <a:bodyPr/>
          <a:lstStyle/>
          <a:p>
            <a:r>
              <a:rPr lang="en-US" dirty="0" smtClean="0"/>
              <a:t>Number usage</a:t>
            </a:r>
            <a:endParaRPr lang="en-US" dirty="0"/>
          </a:p>
        </p:txBody>
      </p:sp>
      <p:pic>
        <p:nvPicPr>
          <p:cNvPr id="5" name="Picture 4"/>
          <p:cNvPicPr>
            <a:picLocks noChangeAspect="1"/>
          </p:cNvPicPr>
          <p:nvPr/>
        </p:nvPicPr>
        <p:blipFill>
          <a:blip r:embed="rId2"/>
          <a:stretch>
            <a:fillRect/>
          </a:stretch>
        </p:blipFill>
        <p:spPr>
          <a:xfrm>
            <a:off x="1663700" y="1257300"/>
            <a:ext cx="5816600" cy="4330700"/>
          </a:xfrm>
          <a:prstGeom prst="rect">
            <a:avLst/>
          </a:prstGeom>
        </p:spPr>
      </p:pic>
      <p:sp>
        <p:nvSpPr>
          <p:cNvPr id="6" name="TextBox 5"/>
          <p:cNvSpPr txBox="1"/>
          <p:nvPr/>
        </p:nvSpPr>
        <p:spPr>
          <a:xfrm>
            <a:off x="687294" y="6250163"/>
            <a:ext cx="1097175" cy="369332"/>
          </a:xfrm>
          <a:prstGeom prst="rect">
            <a:avLst/>
          </a:prstGeom>
          <a:noFill/>
        </p:spPr>
        <p:txBody>
          <a:bodyPr wrap="none" rtlCol="0">
            <a:spAutoFit/>
          </a:bodyPr>
          <a:lstStyle/>
          <a:p>
            <a:r>
              <a:rPr lang="en-US" dirty="0" smtClean="0"/>
              <a:t>FCC 12-46</a:t>
            </a:r>
            <a:endParaRPr lang="en-US" dirty="0"/>
          </a:p>
        </p:txBody>
      </p:sp>
      <p:sp>
        <p:nvSpPr>
          <p:cNvPr id="2" name="Footer Placeholder 1"/>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32614287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26</a:t>
            </a:fld>
            <a:endParaRPr lang="en-US"/>
          </a:p>
        </p:txBody>
      </p:sp>
      <p:sp>
        <p:nvSpPr>
          <p:cNvPr id="4" name="Title 3"/>
          <p:cNvSpPr>
            <a:spLocks noGrp="1"/>
          </p:cNvSpPr>
          <p:nvPr>
            <p:ph type="title"/>
          </p:nvPr>
        </p:nvSpPr>
        <p:spPr/>
        <p:txBody>
          <a:bodyPr>
            <a:normAutofit/>
          </a:bodyPr>
          <a:lstStyle/>
          <a:p>
            <a:r>
              <a:rPr lang="en-US" dirty="0" smtClean="0"/>
              <a:t>Phone numbers for machines?</a:t>
            </a:r>
            <a:endParaRPr lang="en-US" dirty="0"/>
          </a:p>
        </p:txBody>
      </p:sp>
      <p:pic>
        <p:nvPicPr>
          <p:cNvPr id="5" name="Picture 4" descr="tabletrevolutiongraph-300x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046"/>
            <a:ext cx="3810000" cy="3124200"/>
          </a:xfrm>
          <a:prstGeom prst="rect">
            <a:avLst/>
          </a:prstGeom>
        </p:spPr>
      </p:pic>
      <p:sp>
        <p:nvSpPr>
          <p:cNvPr id="9" name="TextBox 8"/>
          <p:cNvSpPr txBox="1"/>
          <p:nvPr/>
        </p:nvSpPr>
        <p:spPr>
          <a:xfrm>
            <a:off x="831480" y="1717646"/>
            <a:ext cx="1293518" cy="369332"/>
          </a:xfrm>
          <a:prstGeom prst="rect">
            <a:avLst/>
          </a:prstGeom>
          <a:noFill/>
        </p:spPr>
        <p:txBody>
          <a:bodyPr wrap="none" rtlCol="0">
            <a:spAutoFit/>
          </a:bodyPr>
          <a:lstStyle/>
          <a:p>
            <a:r>
              <a:rPr lang="en-US" dirty="0" smtClean="0"/>
              <a:t>212 555 1212</a:t>
            </a:r>
            <a:endParaRPr lang="en-US" dirty="0"/>
          </a:p>
        </p:txBody>
      </p:sp>
      <p:cxnSp>
        <p:nvCxnSpPr>
          <p:cNvPr id="11" name="Straight Arrow Connector 10"/>
          <p:cNvCxnSpPr>
            <a:stCxn id="9" idx="3"/>
          </p:cNvCxnSpPr>
          <p:nvPr/>
        </p:nvCxnSpPr>
        <p:spPr>
          <a:xfrm flipV="1">
            <a:off x="2124998" y="1891237"/>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mens-fashion-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37" y="1231252"/>
            <a:ext cx="617306" cy="1342119"/>
          </a:xfrm>
          <a:prstGeom prst="rect">
            <a:avLst/>
          </a:prstGeom>
        </p:spPr>
      </p:pic>
      <p:sp>
        <p:nvSpPr>
          <p:cNvPr id="13" name="TextBox 12"/>
          <p:cNvSpPr txBox="1"/>
          <p:nvPr/>
        </p:nvSpPr>
        <p:spPr>
          <a:xfrm>
            <a:off x="2217510" y="1443554"/>
            <a:ext cx="792066" cy="369332"/>
          </a:xfrm>
          <a:prstGeom prst="rect">
            <a:avLst/>
          </a:prstGeom>
          <a:noFill/>
        </p:spPr>
        <p:txBody>
          <a:bodyPr wrap="none" rtlCol="0">
            <a:spAutoFit/>
          </a:bodyPr>
          <a:lstStyle/>
          <a:p>
            <a:r>
              <a:rPr lang="en-US" dirty="0" smtClean="0"/>
              <a:t>&lt; 2010</a:t>
            </a:r>
            <a:endParaRPr lang="en-US" dirty="0"/>
          </a:p>
        </p:txBody>
      </p:sp>
      <p:sp>
        <p:nvSpPr>
          <p:cNvPr id="14" name="TextBox 13"/>
          <p:cNvSpPr txBox="1"/>
          <p:nvPr/>
        </p:nvSpPr>
        <p:spPr>
          <a:xfrm>
            <a:off x="913715" y="3444396"/>
            <a:ext cx="1424150" cy="646331"/>
          </a:xfrm>
          <a:prstGeom prst="rect">
            <a:avLst/>
          </a:prstGeom>
          <a:noFill/>
        </p:spPr>
        <p:txBody>
          <a:bodyPr wrap="none" rtlCol="0">
            <a:spAutoFit/>
          </a:bodyPr>
          <a:lstStyle/>
          <a:p>
            <a:r>
              <a:rPr lang="en-US" dirty="0" smtClean="0"/>
              <a:t>500 123 4567</a:t>
            </a:r>
          </a:p>
          <a:p>
            <a:r>
              <a:rPr lang="en-US" dirty="0" smtClean="0"/>
              <a:t>533, 544</a:t>
            </a:r>
            <a:endParaRPr lang="en-US" dirty="0"/>
          </a:p>
        </p:txBody>
      </p:sp>
      <p:sp>
        <p:nvSpPr>
          <p:cNvPr id="15" name="TextBox 14"/>
          <p:cNvSpPr txBox="1"/>
          <p:nvPr/>
        </p:nvSpPr>
        <p:spPr>
          <a:xfrm>
            <a:off x="737399" y="5910998"/>
            <a:ext cx="2910923" cy="646331"/>
          </a:xfrm>
          <a:prstGeom prst="rect">
            <a:avLst/>
          </a:prstGeom>
          <a:noFill/>
        </p:spPr>
        <p:txBody>
          <a:bodyPr wrap="none" rtlCol="0">
            <a:spAutoFit/>
          </a:bodyPr>
          <a:lstStyle/>
          <a:p>
            <a:r>
              <a:rPr lang="en-US" dirty="0" smtClean="0"/>
              <a:t>now: one 5XX code a year…</a:t>
            </a:r>
          </a:p>
          <a:p>
            <a:r>
              <a:rPr lang="en-US" dirty="0" smtClean="0"/>
              <a:t>(8M numbers)</a:t>
            </a:r>
            <a:endParaRPr lang="en-US" dirty="0"/>
          </a:p>
        </p:txBody>
      </p:sp>
      <p:cxnSp>
        <p:nvCxnSpPr>
          <p:cNvPr id="16" name="Straight Arrow Connector 15"/>
          <p:cNvCxnSpPr/>
          <p:nvPr/>
        </p:nvCxnSpPr>
        <p:spPr>
          <a:xfrm flipV="1">
            <a:off x="2277398" y="3784136"/>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3161976" y="3248208"/>
            <a:ext cx="1099844" cy="1099844"/>
          </a:xfrm>
          <a:prstGeom prst="rect">
            <a:avLst/>
          </a:prstGeom>
        </p:spPr>
      </p:pic>
      <p:pic>
        <p:nvPicPr>
          <p:cNvPr id="18" name="Picture 17"/>
          <p:cNvPicPr>
            <a:picLocks noChangeAspect="1"/>
          </p:cNvPicPr>
          <p:nvPr/>
        </p:nvPicPr>
        <p:blipFill>
          <a:blip r:embed="rId6"/>
          <a:stretch>
            <a:fillRect/>
          </a:stretch>
        </p:blipFill>
        <p:spPr>
          <a:xfrm>
            <a:off x="3632356" y="3655828"/>
            <a:ext cx="939644" cy="1082470"/>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286" b="90286" l="20857" r="89013">
                        <a14:foregroundMark x1="68343" y1="49143" x2="78026" y2="42286"/>
                        <a14:foregroundMark x1="89013" y1="79714" x2="89013" y2="79714"/>
                      </a14:backgroundRemoval>
                    </a14:imgEffect>
                  </a14:imgLayer>
                </a14:imgProps>
              </a:ext>
            </a:extLst>
          </a:blip>
          <a:srcRect l="17631" t="5548" r="17094" b="-1"/>
          <a:stretch/>
        </p:blipFill>
        <p:spPr>
          <a:xfrm>
            <a:off x="2521853" y="4348052"/>
            <a:ext cx="1469235" cy="1385654"/>
          </a:xfrm>
          <a:prstGeom prst="rect">
            <a:avLst/>
          </a:prstGeom>
        </p:spPr>
      </p:pic>
      <p:pic>
        <p:nvPicPr>
          <p:cNvPr id="20" name="Picture 19"/>
          <p:cNvPicPr>
            <a:picLocks noChangeAspect="1"/>
          </p:cNvPicPr>
          <p:nvPr/>
        </p:nvPicPr>
        <p:blipFill>
          <a:blip r:embed="rId9"/>
          <a:stretch>
            <a:fillRect/>
          </a:stretch>
        </p:blipFill>
        <p:spPr>
          <a:xfrm>
            <a:off x="1197765" y="4912075"/>
            <a:ext cx="1324088" cy="657630"/>
          </a:xfrm>
          <a:prstGeom prst="rect">
            <a:avLst/>
          </a:prstGeom>
        </p:spPr>
      </p:pic>
      <p:sp>
        <p:nvSpPr>
          <p:cNvPr id="21" name="TextBox 20"/>
          <p:cNvSpPr txBox="1"/>
          <p:nvPr/>
        </p:nvSpPr>
        <p:spPr>
          <a:xfrm>
            <a:off x="127920" y="6553685"/>
            <a:ext cx="1752077" cy="261610"/>
          </a:xfrm>
          <a:prstGeom prst="rect">
            <a:avLst/>
          </a:prstGeom>
          <a:noFill/>
        </p:spPr>
        <p:txBody>
          <a:bodyPr wrap="none" rtlCol="0">
            <a:spAutoFit/>
          </a:bodyPr>
          <a:lstStyle/>
          <a:p>
            <a:r>
              <a:rPr lang="en-US" sz="1100" dirty="0" smtClean="0"/>
              <a:t>see Tom </a:t>
            </a:r>
            <a:r>
              <a:rPr lang="en-US" sz="1100" dirty="0" err="1" smtClean="0"/>
              <a:t>McGarry</a:t>
            </a:r>
            <a:r>
              <a:rPr lang="en-US" sz="1100" dirty="0" smtClean="0"/>
              <a:t>, </a:t>
            </a:r>
            <a:r>
              <a:rPr lang="en-US" sz="1100" dirty="0" err="1" smtClean="0"/>
              <a:t>Neustar</a:t>
            </a:r>
            <a:endParaRPr lang="en-US" sz="1100" dirty="0"/>
          </a:p>
        </p:txBody>
      </p:sp>
      <p:sp>
        <p:nvSpPr>
          <p:cNvPr id="22" name="TextBox 21"/>
          <p:cNvSpPr txBox="1"/>
          <p:nvPr/>
        </p:nvSpPr>
        <p:spPr>
          <a:xfrm>
            <a:off x="386645" y="2573371"/>
            <a:ext cx="2775331" cy="646331"/>
          </a:xfrm>
          <a:prstGeom prst="rect">
            <a:avLst/>
          </a:prstGeom>
          <a:noFill/>
        </p:spPr>
        <p:txBody>
          <a:bodyPr wrap="none" rtlCol="0">
            <a:spAutoFit/>
          </a:bodyPr>
          <a:lstStyle/>
          <a:p>
            <a:r>
              <a:rPr lang="en-US" dirty="0" smtClean="0"/>
              <a:t>500 123 4567</a:t>
            </a:r>
          </a:p>
          <a:p>
            <a:r>
              <a:rPr lang="en-US" dirty="0" smtClean="0"/>
              <a:t>(and geographic numbers)</a:t>
            </a:r>
            <a:endParaRPr lang="en-US" dirty="0"/>
          </a:p>
        </p:txBody>
      </p:sp>
      <p:pic>
        <p:nvPicPr>
          <p:cNvPr id="23" name="Picture 22" descr="onstar-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1976" y="2660249"/>
            <a:ext cx="1175918" cy="587959"/>
          </a:xfrm>
          <a:prstGeom prst="rect">
            <a:avLst/>
          </a:prstGeom>
        </p:spPr>
      </p:pic>
      <p:sp>
        <p:nvSpPr>
          <p:cNvPr id="2" name="TextBox 1"/>
          <p:cNvSpPr txBox="1"/>
          <p:nvPr/>
        </p:nvSpPr>
        <p:spPr>
          <a:xfrm>
            <a:off x="5528733" y="5910998"/>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
        <p:nvSpPr>
          <p:cNvPr id="7" name="TextBox 6"/>
          <p:cNvSpPr txBox="1"/>
          <p:nvPr/>
        </p:nvSpPr>
        <p:spPr>
          <a:xfrm>
            <a:off x="4154343" y="4667817"/>
            <a:ext cx="545110" cy="261610"/>
          </a:xfrm>
          <a:prstGeom prst="rect">
            <a:avLst/>
          </a:prstGeom>
          <a:noFill/>
        </p:spPr>
        <p:txBody>
          <a:bodyPr wrap="none" rtlCol="0">
            <a:spAutoFit/>
          </a:bodyPr>
          <a:lstStyle/>
          <a:p>
            <a:r>
              <a:rPr lang="en-US" sz="1100" dirty="0" smtClean="0"/>
              <a:t>5 </a:t>
            </a:r>
            <a:r>
              <a:rPr lang="en-US" sz="1100" dirty="0" err="1" smtClean="0"/>
              <a:t>mio</a:t>
            </a:r>
            <a:r>
              <a:rPr lang="en-US" sz="1100" dirty="0" smtClean="0"/>
              <a:t>.</a:t>
            </a:r>
            <a:endParaRPr lang="en-US" sz="1100" dirty="0"/>
          </a:p>
        </p:txBody>
      </p:sp>
      <p:sp>
        <p:nvSpPr>
          <p:cNvPr id="24" name="TextBox 23"/>
          <p:cNvSpPr txBox="1"/>
          <p:nvPr/>
        </p:nvSpPr>
        <p:spPr>
          <a:xfrm>
            <a:off x="2946543" y="5390246"/>
            <a:ext cx="628867" cy="261610"/>
          </a:xfrm>
          <a:prstGeom prst="rect">
            <a:avLst/>
          </a:prstGeom>
          <a:noFill/>
        </p:spPr>
        <p:txBody>
          <a:bodyPr wrap="none" rtlCol="0">
            <a:spAutoFit/>
          </a:bodyPr>
          <a:lstStyle/>
          <a:p>
            <a:r>
              <a:rPr lang="en-US" sz="1100" dirty="0" smtClean="0"/>
              <a:t>64 </a:t>
            </a:r>
            <a:r>
              <a:rPr lang="en-US" sz="1100" dirty="0" err="1" smtClean="0"/>
              <a:t>mio</a:t>
            </a:r>
            <a:r>
              <a:rPr lang="en-US" sz="1100" dirty="0" smtClean="0"/>
              <a:t>.</a:t>
            </a:r>
            <a:endParaRPr lang="en-US" sz="1100" dirty="0"/>
          </a:p>
        </p:txBody>
      </p:sp>
      <p:sp>
        <p:nvSpPr>
          <p:cNvPr id="8" name="TextBox 7"/>
          <p:cNvSpPr txBox="1"/>
          <p:nvPr/>
        </p:nvSpPr>
        <p:spPr>
          <a:xfrm>
            <a:off x="4029189" y="3290507"/>
            <a:ext cx="1123725" cy="307777"/>
          </a:xfrm>
          <a:prstGeom prst="rect">
            <a:avLst/>
          </a:prstGeom>
          <a:noFill/>
        </p:spPr>
        <p:txBody>
          <a:bodyPr wrap="none" rtlCol="0">
            <a:spAutoFit/>
          </a:bodyPr>
          <a:lstStyle/>
          <a:p>
            <a:r>
              <a:rPr lang="en-US" sz="1400" dirty="0" smtClean="0"/>
              <a:t>12% of adults</a:t>
            </a:r>
            <a:endParaRPr lang="en-US" sz="1400" dirty="0"/>
          </a:p>
        </p:txBody>
      </p:sp>
      <p:pic>
        <p:nvPicPr>
          <p:cNvPr id="10" name="Picture 9"/>
          <p:cNvPicPr>
            <a:picLocks noChangeAspect="1"/>
          </p:cNvPicPr>
          <p:nvPr/>
        </p:nvPicPr>
        <p:blipFill>
          <a:blip r:embed="rId11"/>
          <a:stretch>
            <a:fillRect/>
          </a:stretch>
        </p:blipFill>
        <p:spPr>
          <a:xfrm>
            <a:off x="389238" y="4391598"/>
            <a:ext cx="696322" cy="974850"/>
          </a:xfrm>
          <a:prstGeom prst="rect">
            <a:avLst/>
          </a:prstGeom>
        </p:spPr>
      </p:pic>
      <p:sp>
        <p:nvSpPr>
          <p:cNvPr id="25" name="TextBox 24"/>
          <p:cNvSpPr txBox="1"/>
          <p:nvPr/>
        </p:nvSpPr>
        <p:spPr>
          <a:xfrm>
            <a:off x="461475" y="5390602"/>
            <a:ext cx="659405" cy="276999"/>
          </a:xfrm>
          <a:prstGeom prst="rect">
            <a:avLst/>
          </a:prstGeom>
          <a:noFill/>
        </p:spPr>
        <p:txBody>
          <a:bodyPr wrap="none" rtlCol="0">
            <a:spAutoFit/>
          </a:bodyPr>
          <a:lstStyle/>
          <a:p>
            <a:r>
              <a:rPr lang="en-US" sz="1200" dirty="0" smtClean="0"/>
              <a:t>311,000</a:t>
            </a:r>
            <a:endParaRPr lang="en-US" sz="1200" dirty="0"/>
          </a:p>
        </p:txBody>
      </p:sp>
      <p:sp>
        <p:nvSpPr>
          <p:cNvPr id="6" name="Footer Placeholder 5"/>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0432124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346700" cy="4325419"/>
          </a:xfrm>
        </p:spPr>
        <p:txBody>
          <a:bodyPr>
            <a:normAutofit/>
          </a:bodyPr>
          <a:lstStyle/>
          <a:p>
            <a:r>
              <a:rPr lang="en-US" dirty="0" smtClean="0"/>
              <a:t>Should numbers be treated as names?</a:t>
            </a:r>
          </a:p>
          <a:p>
            <a:pPr lvl="1"/>
            <a:r>
              <a:rPr lang="en-US" dirty="0" smtClean="0"/>
              <a:t>see “Identifier-Locator split”</a:t>
            </a:r>
          </a:p>
          <a:p>
            <a:pPr lvl="1"/>
            <a:r>
              <a:rPr lang="en-US" dirty="0" smtClean="0"/>
              <a:t>“multi-homing”</a:t>
            </a:r>
          </a:p>
          <a:p>
            <a:r>
              <a:rPr lang="en-US" dirty="0" smtClean="0"/>
              <a:t>Should numbers have a geographic component?</a:t>
            </a:r>
          </a:p>
          <a:p>
            <a:pPr lvl="1"/>
            <a:r>
              <a:rPr lang="en-US" dirty="0" smtClean="0"/>
              <a:t>Is this part of a region’s cultural identity?</a:t>
            </a:r>
          </a:p>
        </p:txBody>
      </p:sp>
      <p:sp>
        <p:nvSpPr>
          <p:cNvPr id="4" name="Title 3"/>
          <p:cNvSpPr>
            <a:spLocks noGrp="1"/>
          </p:cNvSpPr>
          <p:nvPr>
            <p:ph type="title"/>
          </p:nvPr>
        </p:nvSpPr>
        <p:spPr/>
        <p:txBody>
          <a:bodyPr/>
          <a:lstStyle/>
          <a:p>
            <a:r>
              <a:rPr lang="en-US" dirty="0" smtClean="0"/>
              <a:t>Future numbers</a:t>
            </a:r>
            <a:endParaRPr lang="en-US" dirty="0"/>
          </a:p>
        </p:txBody>
      </p:sp>
      <p:pic>
        <p:nvPicPr>
          <p:cNvPr id="5" name="Picture 4" descr="201req_content_to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045" y="1497505"/>
            <a:ext cx="2882900" cy="3416300"/>
          </a:xfrm>
          <a:prstGeom prst="rect">
            <a:avLst/>
          </a:prstGeom>
        </p:spPr>
      </p:pic>
      <p:pic>
        <p:nvPicPr>
          <p:cNvPr id="6" name="Picture 5"/>
          <p:cNvPicPr>
            <a:picLocks noChangeAspect="1"/>
          </p:cNvPicPr>
          <p:nvPr/>
        </p:nvPicPr>
        <p:blipFill>
          <a:blip r:embed="rId3"/>
          <a:stretch>
            <a:fillRect/>
          </a:stretch>
        </p:blipFill>
        <p:spPr>
          <a:xfrm>
            <a:off x="6418945" y="3422650"/>
            <a:ext cx="2540000" cy="3162300"/>
          </a:xfrm>
          <a:prstGeom prst="rect">
            <a:avLst/>
          </a:prstGeom>
        </p:spPr>
      </p:pic>
      <p:sp>
        <p:nvSpPr>
          <p:cNvPr id="7" name="Footer Placeholder 6"/>
          <p:cNvSpPr>
            <a:spLocks noGrp="1"/>
          </p:cNvSpPr>
          <p:nvPr>
            <p:ph type="ftr" sz="quarter" idx="11"/>
          </p:nvPr>
        </p:nvSpPr>
        <p:spPr/>
        <p:txBody>
          <a:bodyPr/>
          <a:lstStyle/>
          <a:p>
            <a:r>
              <a:rPr lang="en-US" smtClean="0"/>
              <a:t>Accenture</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27</a:t>
            </a:fld>
            <a:endParaRPr lang="en-US"/>
          </a:p>
        </p:txBody>
      </p:sp>
    </p:spTree>
    <p:extLst>
      <p:ext uri="{BB962C8B-B14F-4D97-AF65-F5344CB8AC3E}">
        <p14:creationId xmlns:p14="http://schemas.microsoft.com/office/powerpoint/2010/main" val="15150622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4453534" cy="4325419"/>
          </a:xfrm>
        </p:spPr>
        <p:txBody>
          <a:bodyPr>
            <a:normAutofit lnSpcReduction="10000"/>
          </a:bodyPr>
          <a:lstStyle/>
          <a:p>
            <a:r>
              <a:rPr lang="en-US" dirty="0" smtClean="0"/>
              <a:t>Easily available on (SIP) trunks – can be legitimate</a:t>
            </a:r>
          </a:p>
          <a:p>
            <a:r>
              <a:rPr lang="en-US" dirty="0" smtClean="0"/>
              <a:t>Used for </a:t>
            </a:r>
            <a:r>
              <a:rPr lang="en-US" dirty="0" err="1" smtClean="0"/>
              <a:t>vishing</a:t>
            </a:r>
            <a:r>
              <a:rPr lang="en-US" dirty="0" smtClean="0"/>
              <a:t>, </a:t>
            </a:r>
            <a:r>
              <a:rPr lang="en-US" dirty="0" err="1" smtClean="0"/>
              <a:t>robocalling</a:t>
            </a:r>
            <a:r>
              <a:rPr lang="en-US" dirty="0" smtClean="0"/>
              <a:t>, swatting, anonymity breaking, …</a:t>
            </a:r>
          </a:p>
          <a:p>
            <a:r>
              <a:rPr lang="en-US" sz="2000" dirty="0" smtClean="0"/>
              <a:t>Caller ID Act of 2009: </a:t>
            </a:r>
            <a:r>
              <a:rPr lang="en-US" sz="2000" i="1" dirty="0" smtClean="0"/>
              <a:t>Prohibit </a:t>
            </a:r>
            <a:r>
              <a:rPr lang="en-US" sz="2000" i="1" dirty="0"/>
              <a:t>any person or entity </a:t>
            </a:r>
            <a:r>
              <a:rPr lang="en-US" sz="2000" i="1" dirty="0" smtClean="0"/>
              <a:t>from </a:t>
            </a:r>
            <a:r>
              <a:rPr lang="en-US" sz="2000" i="1" dirty="0"/>
              <a:t>transmitting misleading or inaccurate caller ID information with the intent to defraud, cause harm, or wrongfully obtain anything of value</a:t>
            </a:r>
            <a:r>
              <a:rPr lang="en-US" sz="2000" i="1" dirty="0" smtClean="0"/>
              <a:t>.</a:t>
            </a:r>
          </a:p>
          <a:p>
            <a:r>
              <a:rPr lang="en-US" sz="2000" dirty="0" smtClean="0"/>
              <a:t>Also: phantom traffic rules</a:t>
            </a:r>
            <a:endParaRPr lang="en-US" sz="2000" dirty="0"/>
          </a:p>
        </p:txBody>
      </p:sp>
      <p:sp>
        <p:nvSpPr>
          <p:cNvPr id="3" name="Slide Number Placeholder 2"/>
          <p:cNvSpPr>
            <a:spLocks noGrp="1"/>
          </p:cNvSpPr>
          <p:nvPr>
            <p:ph type="sldNum" sz="quarter" idx="12"/>
          </p:nvPr>
        </p:nvSpPr>
        <p:spPr/>
        <p:txBody>
          <a:bodyPr/>
          <a:lstStyle/>
          <a:p>
            <a:fld id="{75C3118D-CD60-C448-AB88-7EFEB60ADC5A}" type="slidenum">
              <a:rPr lang="en-US" smtClean="0"/>
              <a:t>28</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4910734" y="2374744"/>
            <a:ext cx="4233266" cy="2001413"/>
          </a:xfrm>
          <a:prstGeom prst="rect">
            <a:avLst/>
          </a:prstGeom>
        </p:spPr>
      </p:pic>
      <p:sp>
        <p:nvSpPr>
          <p:cNvPr id="6" name="Footer Placeholder 5"/>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40631405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dirty="0" err="1" smtClean="0">
                <a:latin typeface="Calibri" charset="0"/>
              </a:rPr>
              <a:t>Robocalling</a:t>
            </a:r>
            <a:endParaRPr lang="en-US" dirty="0">
              <a:latin typeface="Calibri" charset="0"/>
            </a:endParaRPr>
          </a:p>
        </p:txBody>
      </p:sp>
      <p:pic>
        <p:nvPicPr>
          <p:cNvPr id="53250" name="Picture 2" descr="technolog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543" y="2181280"/>
            <a:ext cx="8442257" cy="31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Accenture</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29</a:t>
            </a:fld>
            <a:endParaRPr lang="en-US"/>
          </a:p>
        </p:txBody>
      </p:sp>
      <p:sp>
        <p:nvSpPr>
          <p:cNvPr id="4" name="TextBox 3"/>
          <p:cNvSpPr txBox="1"/>
          <p:nvPr/>
        </p:nvSpPr>
        <p:spPr>
          <a:xfrm>
            <a:off x="2650882" y="1849473"/>
            <a:ext cx="1600205" cy="369332"/>
          </a:xfrm>
          <a:prstGeom prst="rect">
            <a:avLst/>
          </a:prstGeom>
          <a:solidFill>
            <a:srgbClr val="FF6699"/>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“pink carriers”</a:t>
            </a:r>
            <a:endParaRPr lang="en-US" dirty="0"/>
          </a:p>
        </p:txBody>
      </p:sp>
      <p:pic>
        <p:nvPicPr>
          <p:cNvPr id="6" name="Picture 5"/>
          <p:cNvPicPr>
            <a:picLocks noChangeAspect="1"/>
          </p:cNvPicPr>
          <p:nvPr/>
        </p:nvPicPr>
        <p:blipFill>
          <a:blip r:embed="rId3"/>
          <a:stretch>
            <a:fillRect/>
          </a:stretch>
        </p:blipFill>
        <p:spPr>
          <a:xfrm>
            <a:off x="2431212" y="5025268"/>
            <a:ext cx="4658355" cy="1038253"/>
          </a:xfrm>
          <a:prstGeom prst="rect">
            <a:avLst/>
          </a:prstGeom>
        </p:spPr>
      </p:pic>
    </p:spTree>
    <p:extLst>
      <p:ext uri="{BB962C8B-B14F-4D97-AF65-F5344CB8AC3E}">
        <p14:creationId xmlns:p14="http://schemas.microsoft.com/office/powerpoint/2010/main" val="15988500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FCC’s </a:t>
            </a:r>
            <a:r>
              <a:rPr lang="en-US" sz="3200" dirty="0" smtClean="0"/>
              <a:t>Technology Transition </a:t>
            </a:r>
            <a:r>
              <a:rPr lang="en-US" sz="3200" dirty="0" smtClean="0">
                <a:solidFill>
                  <a:schemeClr val="bg1"/>
                </a:solidFill>
              </a:rPr>
              <a:t>Policy </a:t>
            </a:r>
            <a:r>
              <a:rPr lang="en-US" sz="3200" dirty="0" smtClean="0"/>
              <a:t>Task Force</a:t>
            </a:r>
            <a:endParaRPr lang="en-US" sz="3200" dirty="0"/>
          </a:p>
        </p:txBody>
      </p:sp>
      <p:sp>
        <p:nvSpPr>
          <p:cNvPr id="3" name="Content Placeholder 2"/>
          <p:cNvSpPr>
            <a:spLocks noGrp="1"/>
          </p:cNvSpPr>
          <p:nvPr>
            <p:ph sz="quarter" idx="1"/>
          </p:nvPr>
        </p:nvSpPr>
        <p:spPr>
          <a:xfrm>
            <a:off x="872067" y="2222500"/>
            <a:ext cx="7408333" cy="3903663"/>
          </a:xfrm>
        </p:spPr>
        <p:txBody>
          <a:bodyPr>
            <a:noAutofit/>
          </a:bodyPr>
          <a:lstStyle/>
          <a:p>
            <a:pPr marL="320040" lvl="1" indent="-320040">
              <a:spcBef>
                <a:spcPts val="700"/>
              </a:spcBef>
              <a:buClr>
                <a:schemeClr val="accent2"/>
              </a:buClr>
              <a:buSzPct val="60000"/>
              <a:buFont typeface="Wingdings"/>
              <a:buChar char=""/>
            </a:pPr>
            <a:r>
              <a:rPr lang="en-US" sz="2000" dirty="0"/>
              <a:t>The Task Force’s work will be guided by the insight that, technological changes do not alter the FCC’s core mission, including protecting consumers, ensuring public safety, enhancing universal service, and preserving competition. </a:t>
            </a:r>
            <a:endParaRPr lang="en-US" sz="2000" dirty="0" smtClean="0"/>
          </a:p>
          <a:p>
            <a:pPr marL="320040" lvl="1" indent="-320040">
              <a:spcBef>
                <a:spcPts val="700"/>
              </a:spcBef>
              <a:buClr>
                <a:schemeClr val="accent2"/>
              </a:buClr>
              <a:buSzPct val="60000"/>
              <a:buFont typeface="Wingdings"/>
              <a:buChar char=""/>
            </a:pPr>
            <a:r>
              <a:rPr lang="en-US" sz="2000" dirty="0" smtClean="0"/>
              <a:t>The </a:t>
            </a:r>
            <a:r>
              <a:rPr lang="en-US" sz="2000" dirty="0"/>
              <a:t>Task Force will conduct a data-driven review and provide recommendations to modernize the Commission’s policies in a process that </a:t>
            </a:r>
            <a:r>
              <a:rPr lang="en-US" sz="2000" i="1" dirty="0"/>
              <a:t>encourages continued investment and innovation </a:t>
            </a:r>
            <a:r>
              <a:rPr lang="en-US" sz="2000" dirty="0"/>
              <a:t>in these new technologies, </a:t>
            </a:r>
            <a:r>
              <a:rPr lang="en-US" sz="2000" i="1" dirty="0"/>
              <a:t>empowers and protects consumers</a:t>
            </a:r>
            <a:r>
              <a:rPr lang="en-US" sz="2000" dirty="0"/>
              <a:t>, </a:t>
            </a:r>
            <a:r>
              <a:rPr lang="en-US" sz="2000" i="1" dirty="0"/>
              <a:t>promotes competition</a:t>
            </a:r>
            <a:r>
              <a:rPr lang="en-US" sz="2000" dirty="0"/>
              <a:t>, and ensures </a:t>
            </a:r>
            <a:r>
              <a:rPr lang="en-US" sz="2000" i="1" dirty="0"/>
              <a:t>network resiliency and reliability</a:t>
            </a:r>
            <a:r>
              <a:rPr lang="en-US" sz="2000" dirty="0" smtClean="0"/>
              <a:t>.</a:t>
            </a:r>
            <a:endParaRPr lang="en-US" sz="2000" dirty="0"/>
          </a:p>
        </p:txBody>
      </p:sp>
      <p:sp>
        <p:nvSpPr>
          <p:cNvPr id="4" name="Slide Number Placeholder 3"/>
          <p:cNvSpPr>
            <a:spLocks noGrp="1"/>
          </p:cNvSpPr>
          <p:nvPr>
            <p:ph type="sldNum" sz="quarter" idx="12"/>
          </p:nvPr>
        </p:nvSpPr>
        <p:spPr/>
        <p:txBody>
          <a:bodyPr>
            <a:normAutofit/>
          </a:bodyPr>
          <a:lstStyle/>
          <a:p>
            <a:fld id="{76988DB3-7906-FE49-941C-A177E89EF2E4}" type="slidenum">
              <a:rPr lang="en-US" smtClean="0"/>
              <a:t>3</a:t>
            </a:fld>
            <a:endParaRPr lang="en-US"/>
          </a:p>
        </p:txBody>
      </p:sp>
      <p:sp>
        <p:nvSpPr>
          <p:cNvPr id="5" name="Footer Placeholder 4"/>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1607978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8229599" cy="3318100"/>
          </a:xfrm>
        </p:spPr>
        <p:txBody>
          <a:bodyPr>
            <a:normAutofit lnSpcReduction="10000"/>
          </a:bodyPr>
          <a:lstStyle/>
          <a:p>
            <a:r>
              <a:rPr lang="en-US" dirty="0" smtClean="0"/>
              <a:t>Practically, mostly about </a:t>
            </a:r>
            <a:r>
              <a:rPr lang="en-US" i="1" dirty="0" smtClean="0"/>
              <a:t>identity</a:t>
            </a:r>
            <a:r>
              <a:rPr lang="en-US" dirty="0" smtClean="0"/>
              <a:t>, not </a:t>
            </a:r>
            <a:r>
              <a:rPr lang="en-US" i="1" dirty="0" smtClean="0"/>
              <a:t>content</a:t>
            </a:r>
          </a:p>
          <a:p>
            <a:r>
              <a:rPr lang="en-US" dirty="0" smtClean="0"/>
              <a:t>Old model: “trust us, we’re the phone company”</a:t>
            </a:r>
          </a:p>
          <a:p>
            <a:r>
              <a:rPr lang="en-US" dirty="0" smtClean="0">
                <a:sym typeface="Wingdings"/>
              </a:rPr>
              <a:t>Need cryptographically-verifiable information</a:t>
            </a:r>
          </a:p>
          <a:p>
            <a:pPr lvl="1"/>
            <a:r>
              <a:rPr lang="en-US" dirty="0" smtClean="0">
                <a:sym typeface="Wingdings"/>
              </a:rPr>
              <a:t>Is the caller authorized to use this number?</a:t>
            </a:r>
          </a:p>
          <a:p>
            <a:pPr lvl="2"/>
            <a:r>
              <a:rPr lang="en-US" dirty="0" smtClean="0">
                <a:sym typeface="Wingdings"/>
              </a:rPr>
              <a:t>not necessarily “ownership”</a:t>
            </a:r>
          </a:p>
          <a:p>
            <a:pPr lvl="1"/>
            <a:r>
              <a:rPr lang="en-US" dirty="0" smtClean="0">
                <a:sym typeface="Wingdings"/>
              </a:rPr>
              <a:t>Has the caller ID name been verified?</a:t>
            </a:r>
          </a:p>
          <a:p>
            <a:pPr lvl="2"/>
            <a:r>
              <a:rPr lang="en-US" dirty="0" smtClean="0">
                <a:sym typeface="Wingdings"/>
              </a:rPr>
              <a:t>cf. TLS </a:t>
            </a:r>
            <a:endParaRPr lang="en-US" dirty="0" smtClean="0"/>
          </a:p>
        </p:txBody>
      </p:sp>
      <p:sp>
        <p:nvSpPr>
          <p:cNvPr id="3" name="Slide Number Placeholder 2"/>
          <p:cNvSpPr>
            <a:spLocks noGrp="1"/>
          </p:cNvSpPr>
          <p:nvPr>
            <p:ph type="sldNum" sz="quarter" idx="12"/>
          </p:nvPr>
        </p:nvSpPr>
        <p:spPr/>
        <p:txBody>
          <a:bodyPr/>
          <a:lstStyle/>
          <a:p>
            <a:fld id="{75C3118D-CD60-C448-AB88-7EFEB60ADC5A}" type="slidenum">
              <a:rPr lang="en-US" smtClean="0"/>
              <a:t>30</a:t>
            </a:fld>
            <a:endParaRPr lang="en-US"/>
          </a:p>
        </p:txBody>
      </p:sp>
      <p:sp>
        <p:nvSpPr>
          <p:cNvPr id="4" name="Title 3"/>
          <p:cNvSpPr>
            <a:spLocks noGrp="1"/>
          </p:cNvSpPr>
          <p:nvPr>
            <p:ph type="title"/>
          </p:nvPr>
        </p:nvSpPr>
        <p:spPr/>
        <p:txBody>
          <a:bodyPr/>
          <a:lstStyle/>
          <a:p>
            <a:r>
              <a:rPr lang="en-US" dirty="0" smtClean="0"/>
              <a:t>Security (trustworthiness)</a:t>
            </a:r>
            <a:endParaRPr lang="en-US" dirty="0"/>
          </a:p>
        </p:txBody>
      </p:sp>
      <p:pic>
        <p:nvPicPr>
          <p:cNvPr id="5" name="Picture 4"/>
          <p:cNvPicPr>
            <a:picLocks noChangeAspect="1"/>
          </p:cNvPicPr>
          <p:nvPr/>
        </p:nvPicPr>
        <p:blipFill>
          <a:blip r:embed="rId2"/>
          <a:stretch>
            <a:fillRect/>
          </a:stretch>
        </p:blipFill>
        <p:spPr>
          <a:xfrm>
            <a:off x="1193800" y="5458465"/>
            <a:ext cx="6756400" cy="469900"/>
          </a:xfrm>
          <a:prstGeom prst="rect">
            <a:avLst/>
          </a:prstGeom>
        </p:spPr>
      </p:pic>
      <p:sp>
        <p:nvSpPr>
          <p:cNvPr id="6" name="Footer Placeholder 5"/>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201965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07322" cy="4325419"/>
          </a:xfrm>
        </p:spPr>
        <p:txBody>
          <a:bodyPr>
            <a:normAutofit fontScale="92500" lnSpcReduction="20000"/>
          </a:bodyPr>
          <a:lstStyle/>
          <a:p>
            <a:r>
              <a:rPr lang="en-US" dirty="0" smtClean="0"/>
              <a:t>Web:</a:t>
            </a:r>
          </a:p>
          <a:p>
            <a:pPr lvl="1"/>
            <a:r>
              <a:rPr lang="en-US" dirty="0" smtClean="0"/>
              <a:t>plain-text </a:t>
            </a:r>
            <a:r>
              <a:rPr lang="en-US" dirty="0" smtClean="0">
                <a:sym typeface="Wingdings"/>
              </a:rPr>
              <a:t> rely on DNS, path integrity</a:t>
            </a:r>
          </a:p>
          <a:p>
            <a:pPr lvl="2"/>
            <a:r>
              <a:rPr lang="en-US" dirty="0" smtClean="0">
                <a:sym typeface="Wingdings"/>
              </a:rPr>
              <a:t>requires on-path intercept</a:t>
            </a:r>
          </a:p>
          <a:p>
            <a:pPr lvl="1"/>
            <a:r>
              <a:rPr lang="en-US" dirty="0" smtClean="0">
                <a:sym typeface="Wingdings"/>
              </a:rPr>
              <a:t>X.509 certificate: email ownership</a:t>
            </a:r>
          </a:p>
          <a:p>
            <a:pPr lvl="2"/>
            <a:r>
              <a:rPr lang="en-US" dirty="0" smtClean="0">
                <a:sym typeface="Wingdings"/>
              </a:rPr>
              <a:t>no attributes</a:t>
            </a:r>
          </a:p>
          <a:p>
            <a:pPr lvl="1"/>
            <a:r>
              <a:rPr lang="en-US" dirty="0" smtClean="0">
                <a:sym typeface="Wingdings"/>
              </a:rPr>
              <a:t>EV (“green”) certificate</a:t>
            </a:r>
          </a:p>
          <a:p>
            <a:r>
              <a:rPr lang="en-US" dirty="0" smtClean="0">
                <a:sym typeface="Wingdings"/>
              </a:rPr>
              <a:t>PSTN</a:t>
            </a:r>
          </a:p>
          <a:p>
            <a:pPr lvl="1"/>
            <a:r>
              <a:rPr lang="en-US" dirty="0" smtClean="0">
                <a:sym typeface="Wingdings"/>
              </a:rPr>
              <a:t>caller ID</a:t>
            </a:r>
          </a:p>
          <a:p>
            <a:pPr lvl="1"/>
            <a:r>
              <a:rPr lang="en-US" dirty="0" smtClean="0">
                <a:sym typeface="Wingdings"/>
              </a:rPr>
              <a:t>display name: CNAM database, based on caller ID</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31</a:t>
            </a:fld>
            <a:endParaRPr lang="en-US"/>
          </a:p>
        </p:txBody>
      </p:sp>
      <p:sp>
        <p:nvSpPr>
          <p:cNvPr id="4" name="Title 3"/>
          <p:cNvSpPr>
            <a:spLocks noGrp="1"/>
          </p:cNvSpPr>
          <p:nvPr>
            <p:ph type="title"/>
          </p:nvPr>
        </p:nvSpPr>
        <p:spPr/>
        <p:txBody>
          <a:bodyPr/>
          <a:lstStyle/>
          <a:p>
            <a:r>
              <a:rPr lang="en-US" dirty="0" smtClean="0"/>
              <a:t>Who assures identity?</a:t>
            </a:r>
            <a:endParaRPr lang="en-US" dirty="0"/>
          </a:p>
        </p:txBody>
      </p:sp>
      <p:pic>
        <p:nvPicPr>
          <p:cNvPr id="5" name="Picture 4"/>
          <p:cNvPicPr>
            <a:picLocks noChangeAspect="1"/>
          </p:cNvPicPr>
          <p:nvPr/>
        </p:nvPicPr>
        <p:blipFill>
          <a:blip r:embed="rId3"/>
          <a:stretch>
            <a:fillRect/>
          </a:stretch>
        </p:blipFill>
        <p:spPr>
          <a:xfrm>
            <a:off x="5981871" y="2820243"/>
            <a:ext cx="3063380" cy="1868662"/>
          </a:xfrm>
          <a:prstGeom prst="rect">
            <a:avLst/>
          </a:prstGeom>
        </p:spPr>
      </p:pic>
      <p:sp>
        <p:nvSpPr>
          <p:cNvPr id="6" name="Footer Placeholder 5"/>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32040756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5"/>
            <a:ext cx="8229599" cy="1531138"/>
          </a:xfrm>
        </p:spPr>
        <p:txBody>
          <a:bodyPr/>
          <a:lstStyle/>
          <a:p>
            <a:r>
              <a:rPr lang="en-US" dirty="0" smtClean="0"/>
              <a:t>Now: LIDB &amp; CNAM, LERG, LARG, CSARG, NNAG, SRDB, SMS/800 (toll free), do-not-call, …</a:t>
            </a:r>
          </a:p>
          <a:p>
            <a:r>
              <a:rPr lang="en-US" dirty="0" smtClean="0"/>
              <a:t>Future:</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32</a:t>
            </a:fld>
            <a:endParaRPr lang="en-US"/>
          </a:p>
        </p:txBody>
      </p:sp>
      <p:sp>
        <p:nvSpPr>
          <p:cNvPr id="4" name="Title 3"/>
          <p:cNvSpPr>
            <a:spLocks noGrp="1"/>
          </p:cNvSpPr>
          <p:nvPr>
            <p:ph type="title"/>
          </p:nvPr>
        </p:nvSpPr>
        <p:spPr/>
        <p:txBody>
          <a:bodyPr>
            <a:normAutofit fontScale="90000"/>
          </a:bodyPr>
          <a:lstStyle/>
          <a:p>
            <a:r>
              <a:rPr lang="en-US" dirty="0" err="1" smtClean="0"/>
              <a:t>Strawman</a:t>
            </a:r>
            <a:r>
              <a:rPr lang="en-US" dirty="0" smtClean="0"/>
              <a:t> “Public” PSTN database</a:t>
            </a:r>
            <a:endParaRPr lang="en-US" dirty="0"/>
          </a:p>
        </p:txBody>
      </p:sp>
      <p:pic>
        <p:nvPicPr>
          <p:cNvPr id="5" name="Picture 2"/>
          <p:cNvPicPr>
            <a:picLocks noChangeAspect="1" noChangeArrowheads="1"/>
          </p:cNvPicPr>
          <p:nvPr/>
        </p:nvPicPr>
        <p:blipFill>
          <a:blip r:embed="rId2"/>
          <a:srcRect/>
          <a:stretch>
            <a:fillRect/>
          </a:stretch>
        </p:blipFill>
        <p:spPr bwMode="auto">
          <a:xfrm>
            <a:off x="3572530" y="3741317"/>
            <a:ext cx="2770122" cy="1688306"/>
          </a:xfrm>
          <a:prstGeom prst="rect">
            <a:avLst/>
          </a:prstGeom>
          <a:noFill/>
          <a:ln w="9525">
            <a:noFill/>
            <a:miter lim="800000"/>
            <a:headEnd/>
            <a:tailEnd/>
          </a:ln>
          <a:effectLst/>
        </p:spPr>
      </p:pic>
      <p:pic>
        <p:nvPicPr>
          <p:cNvPr id="6" name="Picture 60" descr="inventory"/>
          <p:cNvPicPr>
            <a:picLocks noChangeAspect="1" noChangeArrowheads="1"/>
          </p:cNvPicPr>
          <p:nvPr/>
        </p:nvPicPr>
        <p:blipFill>
          <a:blip r:embed="rId3"/>
          <a:srcRect/>
          <a:stretch>
            <a:fillRect/>
          </a:stretch>
        </p:blipFill>
        <p:spPr bwMode="auto">
          <a:xfrm>
            <a:off x="7086599" y="3975101"/>
            <a:ext cx="1065833" cy="741642"/>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1072076" y="4186517"/>
            <a:ext cx="938212" cy="852487"/>
          </a:xfrm>
          <a:prstGeom prst="rect">
            <a:avLst/>
          </a:prstGeom>
          <a:noFill/>
          <a:ln w="9525">
            <a:noFill/>
            <a:round/>
            <a:headEnd/>
            <a:tailEnd/>
          </a:ln>
          <a:effectLst/>
        </p:spPr>
      </p:pic>
      <p:cxnSp>
        <p:nvCxnSpPr>
          <p:cNvPr id="9" name="Straight Arrow Connector 8"/>
          <p:cNvCxnSpPr/>
          <p:nvPr/>
        </p:nvCxnSpPr>
        <p:spPr>
          <a:xfrm>
            <a:off x="2241176" y="4186517"/>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41176" y="4716742"/>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34460" y="5147764"/>
            <a:ext cx="2605740" cy="1477328"/>
          </a:xfrm>
          <a:prstGeom prst="rect">
            <a:avLst/>
          </a:prstGeom>
          <a:gradFill flip="none" rotWithShape="1">
            <a:gsLst>
              <a:gs pos="0">
                <a:schemeClr val="accent5">
                  <a:lumMod val="40000"/>
                  <a:lumOff val="60000"/>
                </a:schemeClr>
              </a:gs>
              <a:gs pos="100000">
                <a:srgbClr val="FFFFFF"/>
              </a:gs>
            </a:gsLst>
            <a:path path="circle">
              <a:fillToRect l="50000" t="50000" r="50000" b="50000"/>
            </a:path>
            <a:tileRect/>
          </a:gradFill>
        </p:spPr>
        <p:txBody>
          <a:bodyPr wrap="square" rtlCol="0">
            <a:spAutoFit/>
          </a:bodyPr>
          <a:lstStyle/>
          <a:p>
            <a:r>
              <a:rPr lang="en-US" dirty="0" smtClean="0"/>
              <a:t>carrier code or SIP URLs</a:t>
            </a:r>
          </a:p>
          <a:p>
            <a:r>
              <a:rPr lang="en-US" dirty="0" smtClean="0"/>
              <a:t>type of service (800, …)</a:t>
            </a:r>
          </a:p>
          <a:p>
            <a:r>
              <a:rPr lang="en-US" dirty="0" smtClean="0"/>
              <a:t>owner</a:t>
            </a:r>
          </a:p>
          <a:p>
            <a:r>
              <a:rPr lang="en-US" dirty="0" smtClean="0"/>
              <a:t>public key</a:t>
            </a:r>
          </a:p>
          <a:p>
            <a:r>
              <a:rPr lang="en-US" dirty="0" smtClean="0"/>
              <a:t>…</a:t>
            </a:r>
            <a:endParaRPr lang="en-US" dirty="0"/>
          </a:p>
        </p:txBody>
      </p:sp>
      <p:sp>
        <p:nvSpPr>
          <p:cNvPr id="14" name="TextBox 13"/>
          <p:cNvSpPr txBox="1"/>
          <p:nvPr/>
        </p:nvSpPr>
        <p:spPr>
          <a:xfrm>
            <a:off x="3227294" y="3817185"/>
            <a:ext cx="1518264" cy="369332"/>
          </a:xfrm>
          <a:prstGeom prst="rect">
            <a:avLst/>
          </a:prstGeom>
          <a:noFill/>
        </p:spPr>
        <p:txBody>
          <a:bodyPr wrap="none" rtlCol="0">
            <a:spAutoFit/>
          </a:bodyPr>
          <a:lstStyle/>
          <a:p>
            <a:r>
              <a:rPr lang="en-US" dirty="0" smtClean="0"/>
              <a:t>1 202 555 1234</a:t>
            </a:r>
            <a:endParaRPr lang="en-US" dirty="0"/>
          </a:p>
        </p:txBody>
      </p:sp>
      <p:sp>
        <p:nvSpPr>
          <p:cNvPr id="15" name="TextBox 14"/>
          <p:cNvSpPr txBox="1"/>
          <p:nvPr/>
        </p:nvSpPr>
        <p:spPr>
          <a:xfrm>
            <a:off x="5152914" y="5443054"/>
            <a:ext cx="3870320" cy="92333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extensible set of fields</a:t>
            </a:r>
          </a:p>
          <a:p>
            <a:r>
              <a:rPr lang="en-US" dirty="0" smtClean="0"/>
              <a:t>multiple interfaces (legacy emulation)</a:t>
            </a:r>
          </a:p>
          <a:p>
            <a:r>
              <a:rPr lang="en-US" dirty="0" smtClean="0"/>
              <a:t>multiple providers</a:t>
            </a:r>
            <a:endParaRPr lang="en-US" dirty="0"/>
          </a:p>
        </p:txBody>
      </p:sp>
      <p:sp>
        <p:nvSpPr>
          <p:cNvPr id="8" name="TextBox 7"/>
          <p:cNvSpPr txBox="1"/>
          <p:nvPr/>
        </p:nvSpPr>
        <p:spPr>
          <a:xfrm>
            <a:off x="7391400" y="4347410"/>
            <a:ext cx="468247" cy="369332"/>
          </a:xfrm>
          <a:prstGeom prst="rect">
            <a:avLst/>
          </a:prstGeom>
          <a:noFill/>
        </p:spPr>
        <p:txBody>
          <a:bodyPr wrap="none" rtlCol="0">
            <a:spAutoFit/>
          </a:bodyPr>
          <a:lstStyle/>
          <a:p>
            <a:r>
              <a:rPr lang="en-US" dirty="0" smtClean="0"/>
              <a:t>DB</a:t>
            </a:r>
            <a:endParaRPr lang="en-US" dirty="0"/>
          </a:p>
        </p:txBody>
      </p:sp>
      <p:sp>
        <p:nvSpPr>
          <p:cNvPr id="10" name="TextBox 9"/>
          <p:cNvSpPr txBox="1"/>
          <p:nvPr/>
        </p:nvSpPr>
        <p:spPr>
          <a:xfrm>
            <a:off x="2819370" y="4224617"/>
            <a:ext cx="815848" cy="369332"/>
          </a:xfrm>
          <a:prstGeom prst="rect">
            <a:avLst/>
          </a:prstGeom>
          <a:noFill/>
        </p:spPr>
        <p:txBody>
          <a:bodyPr wrap="none" rtlCol="0">
            <a:spAutoFit/>
          </a:bodyPr>
          <a:lstStyle/>
          <a:p>
            <a:r>
              <a:rPr lang="en-US" dirty="0" smtClean="0"/>
              <a:t>HTTPS</a:t>
            </a:r>
            <a:endParaRPr lang="en-US" dirty="0"/>
          </a:p>
        </p:txBody>
      </p:sp>
      <p:sp>
        <p:nvSpPr>
          <p:cNvPr id="12" name="Footer Placeholder 11"/>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18426097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interconnection, public safety, universal access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33</a:t>
            </a:fld>
            <a:endParaRPr lang="en-US"/>
          </a:p>
        </p:txBody>
      </p:sp>
    </p:spTree>
    <p:extLst>
      <p:ext uri="{BB962C8B-B14F-4D97-AF65-F5344CB8AC3E}">
        <p14:creationId xmlns:p14="http://schemas.microsoft.com/office/powerpoint/2010/main" val="41733791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695713" cy="4325419"/>
          </a:xfrm>
        </p:spPr>
        <p:txBody>
          <a:bodyPr>
            <a:normAutofit fontScale="92500" lnSpcReduction="20000"/>
          </a:bodyPr>
          <a:lstStyle/>
          <a:p>
            <a:r>
              <a:rPr lang="en-US" dirty="0" smtClean="0"/>
              <a:t>“VoIP interconnection” ≠ </a:t>
            </a:r>
            <a:r>
              <a:rPr lang="en-US" dirty="0" smtClean="0">
                <a:sym typeface="Wingdings"/>
              </a:rPr>
              <a:t>IP peering</a:t>
            </a:r>
          </a:p>
          <a:p>
            <a:r>
              <a:rPr lang="en-US" dirty="0" smtClean="0">
                <a:sym typeface="Wingdings"/>
              </a:rPr>
              <a:t>Are there technical stumbling blocks?</a:t>
            </a:r>
          </a:p>
          <a:p>
            <a:pPr lvl="1"/>
            <a:r>
              <a:rPr lang="en-US" dirty="0" smtClean="0">
                <a:sym typeface="Wingdings"/>
              </a:rPr>
              <a:t>SIP features?</a:t>
            </a:r>
          </a:p>
          <a:p>
            <a:pPr lvl="1"/>
            <a:r>
              <a:rPr lang="en-US" dirty="0" smtClean="0">
                <a:sym typeface="Wingdings"/>
              </a:rPr>
              <a:t>Media codecs &amp; conversion?</a:t>
            </a:r>
            <a:endParaRPr lang="en-US" dirty="0" smtClean="0"/>
          </a:p>
          <a:p>
            <a:r>
              <a:rPr lang="en-US" dirty="0" smtClean="0"/>
              <a:t>Separation application layer &amp; transport</a:t>
            </a:r>
          </a:p>
          <a:p>
            <a:r>
              <a:rPr lang="en-US" dirty="0" smtClean="0"/>
              <a:t>$0.001 / minute for IP transport ($0.10/GB) </a:t>
            </a:r>
            <a:r>
              <a:rPr lang="en-US" dirty="0" smtClean="0">
                <a:sym typeface="Wingdings"/>
              </a:rPr>
              <a:t> location not relevant</a:t>
            </a:r>
            <a:endParaRPr lang="en-US" dirty="0"/>
          </a:p>
          <a:p>
            <a:endParaRPr lang="en-US" dirty="0"/>
          </a:p>
        </p:txBody>
      </p:sp>
      <p:sp>
        <p:nvSpPr>
          <p:cNvPr id="4" name="Title 3"/>
          <p:cNvSpPr>
            <a:spLocks noGrp="1"/>
          </p:cNvSpPr>
          <p:nvPr>
            <p:ph type="title"/>
          </p:nvPr>
        </p:nvSpPr>
        <p:spPr/>
        <p:txBody>
          <a:bodyPr/>
          <a:lstStyle/>
          <a:p>
            <a:r>
              <a:rPr lang="en-US" dirty="0" smtClean="0"/>
              <a:t>VoIP Interconnection</a:t>
            </a:r>
            <a:endParaRPr lang="en-US" dirty="0"/>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34</a:t>
            </a:fld>
            <a:endParaRPr lang="en-US"/>
          </a:p>
        </p:txBody>
      </p:sp>
      <p:pic>
        <p:nvPicPr>
          <p:cNvPr id="3" name="Picture 2"/>
          <p:cNvPicPr>
            <a:picLocks noChangeAspect="1"/>
          </p:cNvPicPr>
          <p:nvPr/>
        </p:nvPicPr>
        <p:blipFill>
          <a:blip r:embed="rId3"/>
          <a:stretch>
            <a:fillRect/>
          </a:stretch>
        </p:blipFill>
        <p:spPr>
          <a:xfrm>
            <a:off x="5152914" y="2099840"/>
            <a:ext cx="3699435" cy="3156465"/>
          </a:xfrm>
          <a:prstGeom prst="rect">
            <a:avLst/>
          </a:prstGeom>
        </p:spPr>
      </p:pic>
      <p:sp>
        <p:nvSpPr>
          <p:cNvPr id="7" name="TextBox 6"/>
          <p:cNvSpPr txBox="1"/>
          <p:nvPr/>
        </p:nvSpPr>
        <p:spPr>
          <a:xfrm>
            <a:off x="8357865" y="5864553"/>
            <a:ext cx="494484" cy="261610"/>
          </a:xfrm>
          <a:prstGeom prst="rect">
            <a:avLst/>
          </a:prstGeom>
          <a:noFill/>
        </p:spPr>
        <p:txBody>
          <a:bodyPr wrap="none" rtlCol="0">
            <a:spAutoFit/>
          </a:bodyPr>
          <a:lstStyle/>
          <a:p>
            <a:r>
              <a:rPr lang="en-US" sz="1100" dirty="0" smtClean="0"/>
              <a:t>Cisco</a:t>
            </a:r>
            <a:endParaRPr lang="en-US" sz="1100" dirty="0"/>
          </a:p>
        </p:txBody>
      </p:sp>
    </p:spTree>
    <p:extLst>
      <p:ext uri="{BB962C8B-B14F-4D97-AF65-F5344CB8AC3E}">
        <p14:creationId xmlns:p14="http://schemas.microsoft.com/office/powerpoint/2010/main" val="40340436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46068" cy="4325419"/>
          </a:xfrm>
        </p:spPr>
        <p:txBody>
          <a:bodyPr>
            <a:normAutofit fontScale="92500" lnSpcReduction="20000"/>
          </a:bodyPr>
          <a:lstStyle/>
          <a:p>
            <a:r>
              <a:rPr lang="en-US" dirty="0" smtClean="0"/>
              <a:t>Transition to NG911 &amp; NG112 underway</a:t>
            </a:r>
          </a:p>
          <a:p>
            <a:pPr lvl="1"/>
            <a:r>
              <a:rPr lang="en-US" dirty="0" err="1" smtClean="0"/>
              <a:t>NGxxx</a:t>
            </a:r>
            <a:r>
              <a:rPr lang="en-US" dirty="0" smtClean="0"/>
              <a:t> = all-IP (SIP + RTP) emergency calling</a:t>
            </a:r>
          </a:p>
          <a:p>
            <a:r>
              <a:rPr lang="en-US" dirty="0" smtClean="0"/>
              <a:t>Key issues:</a:t>
            </a:r>
          </a:p>
          <a:p>
            <a:pPr lvl="1"/>
            <a:r>
              <a:rPr lang="en-US" dirty="0"/>
              <a:t>I</a:t>
            </a:r>
            <a:r>
              <a:rPr lang="en-US" dirty="0" smtClean="0"/>
              <a:t>ndoor location for wireless</a:t>
            </a:r>
          </a:p>
          <a:p>
            <a:pPr lvl="2"/>
            <a:r>
              <a:rPr lang="en-US" dirty="0" smtClean="0"/>
              <a:t>location accuracy of 50/150m may not be sufficient</a:t>
            </a:r>
            <a:endParaRPr lang="en-US" dirty="0"/>
          </a:p>
          <a:p>
            <a:pPr lvl="2"/>
            <a:r>
              <a:rPr lang="en-US" dirty="0" smtClean="0"/>
              <a:t>need apartment-level accuracy, including floor</a:t>
            </a:r>
          </a:p>
          <a:p>
            <a:pPr lvl="2"/>
            <a:r>
              <a:rPr lang="en-US" dirty="0" smtClean="0"/>
              <a:t>Civic (Apt. 9C, 5 W Glebe), not geo</a:t>
            </a:r>
          </a:p>
          <a:p>
            <a:pPr lvl="1"/>
            <a:r>
              <a:rPr lang="en-US" dirty="0" smtClean="0"/>
              <a:t>Cost, scaling and transition</a:t>
            </a:r>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Public Safety (NG911 &amp; NG112)</a:t>
            </a:r>
            <a:endParaRPr lang="en-US" dirty="0"/>
          </a:p>
        </p:txBody>
      </p:sp>
      <p:pic>
        <p:nvPicPr>
          <p:cNvPr id="5" name="Picture 4"/>
          <p:cNvPicPr>
            <a:picLocks noChangeAspect="1"/>
          </p:cNvPicPr>
          <p:nvPr/>
        </p:nvPicPr>
        <p:blipFill>
          <a:blip r:embed="rId3"/>
          <a:stretch>
            <a:fillRect/>
          </a:stretch>
        </p:blipFill>
        <p:spPr>
          <a:xfrm>
            <a:off x="5756366" y="1848786"/>
            <a:ext cx="3112808" cy="2075206"/>
          </a:xfrm>
          <a:prstGeom prst="rect">
            <a:avLst/>
          </a:prstGeom>
        </p:spPr>
      </p:pic>
      <p:pic>
        <p:nvPicPr>
          <p:cNvPr id="6" name="Picture 5"/>
          <p:cNvPicPr>
            <a:picLocks noChangeAspect="1"/>
          </p:cNvPicPr>
          <p:nvPr/>
        </p:nvPicPr>
        <p:blipFill>
          <a:blip r:embed="rId4"/>
          <a:stretch>
            <a:fillRect/>
          </a:stretch>
        </p:blipFill>
        <p:spPr>
          <a:xfrm>
            <a:off x="5782483" y="4087321"/>
            <a:ext cx="3086691" cy="2421249"/>
          </a:xfrm>
          <a:prstGeom prst="rect">
            <a:avLst/>
          </a:prstGeom>
        </p:spPr>
      </p:pic>
      <p:sp>
        <p:nvSpPr>
          <p:cNvPr id="7" name="Footer Placeholder 6"/>
          <p:cNvSpPr>
            <a:spLocks noGrp="1"/>
          </p:cNvSpPr>
          <p:nvPr>
            <p:ph type="ftr" sz="quarter" idx="11"/>
          </p:nvPr>
        </p:nvSpPr>
        <p:spPr/>
        <p:txBody>
          <a:bodyPr/>
          <a:lstStyle/>
          <a:p>
            <a:r>
              <a:rPr lang="en-US" smtClean="0"/>
              <a:t>Accenture</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35</a:t>
            </a:fld>
            <a:endParaRPr lang="en-US"/>
          </a:p>
        </p:txBody>
      </p:sp>
    </p:spTree>
    <p:extLst>
      <p:ext uri="{BB962C8B-B14F-4D97-AF65-F5344CB8AC3E}">
        <p14:creationId xmlns:p14="http://schemas.microsoft.com/office/powerpoint/2010/main" val="38963468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VoIP = </a:t>
            </a:r>
            <a:r>
              <a:rPr lang="en-US" dirty="0" smtClean="0">
                <a:solidFill>
                  <a:srgbClr val="FF0000"/>
                </a:solidFill>
              </a:rPr>
              <a:t>Vo</a:t>
            </a:r>
            <a:r>
              <a:rPr lang="en-US" dirty="0" smtClean="0"/>
              <a:t>ice + </a:t>
            </a:r>
            <a:r>
              <a:rPr lang="en-US" dirty="0" smtClean="0">
                <a:solidFill>
                  <a:srgbClr val="FF0000"/>
                </a:solidFill>
              </a:rPr>
              <a:t>V</a:t>
            </a:r>
            <a:r>
              <a:rPr lang="en-US" dirty="0" smtClean="0"/>
              <a:t>ide</a:t>
            </a:r>
            <a:r>
              <a:rPr lang="en-US" dirty="0" smtClean="0">
                <a:solidFill>
                  <a:srgbClr val="FF0000"/>
                </a:solidFill>
              </a:rPr>
              <a:t>o </a:t>
            </a:r>
            <a:r>
              <a:rPr lang="en-US" dirty="0" smtClean="0">
                <a:solidFill>
                  <a:schemeClr val="tx1"/>
                </a:solidFill>
              </a:rPr>
              <a:t>+ </a:t>
            </a:r>
            <a:r>
              <a:rPr lang="en-US" dirty="0" err="1" smtClean="0">
                <a:solidFill>
                  <a:srgbClr val="FF0000"/>
                </a:solidFill>
              </a:rPr>
              <a:t>Vo</a:t>
            </a:r>
            <a:r>
              <a:rPr lang="en-US" dirty="0" err="1" smtClean="0">
                <a:solidFill>
                  <a:srgbClr val="073E87"/>
                </a:solidFill>
              </a:rPr>
              <a:t>rds</a:t>
            </a:r>
            <a:r>
              <a:rPr lang="en-US" dirty="0" smtClean="0">
                <a:solidFill>
                  <a:srgbClr val="073E87"/>
                </a:solidFill>
              </a:rPr>
              <a:t> (text)</a:t>
            </a:r>
          </a:p>
          <a:p>
            <a:pPr lvl="1"/>
            <a:r>
              <a:rPr lang="en-US" dirty="0" smtClean="0">
                <a:sym typeface="Wingdings"/>
              </a:rPr>
              <a:t> Real-time communication as base-level service?</a:t>
            </a:r>
          </a:p>
          <a:p>
            <a:r>
              <a:rPr lang="en-US" dirty="0" smtClean="0">
                <a:sym typeface="Wingdings"/>
              </a:rPr>
              <a:t>Accommodate new media codecs (e.g., AMR)</a:t>
            </a:r>
          </a:p>
          <a:p>
            <a:r>
              <a:rPr lang="en-US" dirty="0" smtClean="0">
                <a:sym typeface="Wingdings"/>
              </a:rPr>
              <a:t>See also “advanced communication systems” in U.S. Communications and Video Accessibility Act (CVAA)</a:t>
            </a:r>
          </a:p>
          <a:p>
            <a:r>
              <a:rPr lang="en-US" dirty="0" smtClean="0">
                <a:sym typeface="Wingdings"/>
              </a:rPr>
              <a:t>Just point-to-point? or multipoint?</a:t>
            </a:r>
          </a:p>
          <a:p>
            <a:r>
              <a:rPr lang="en-US" dirty="0" smtClean="0">
                <a:sym typeface="Wingdings"/>
              </a:rPr>
              <a:t>Services beyond call forwarding  web API model</a:t>
            </a:r>
          </a:p>
          <a:p>
            <a:pPr lvl="1"/>
            <a:r>
              <a:rPr lang="en-US" dirty="0" smtClean="0">
                <a:sym typeface="Wingdings"/>
              </a:rPr>
              <a:t>e.g., for </a:t>
            </a:r>
            <a:r>
              <a:rPr lang="en-US" dirty="0" err="1" smtClean="0">
                <a:sym typeface="Wingdings"/>
              </a:rPr>
              <a:t>robocall</a:t>
            </a:r>
            <a:r>
              <a:rPr lang="en-US" dirty="0" smtClean="0">
                <a:sym typeface="Wingdings"/>
              </a:rPr>
              <a:t> prevention</a:t>
            </a:r>
          </a:p>
        </p:txBody>
      </p:sp>
      <p:sp>
        <p:nvSpPr>
          <p:cNvPr id="4" name="Title 3"/>
          <p:cNvSpPr>
            <a:spLocks noGrp="1"/>
          </p:cNvSpPr>
          <p:nvPr>
            <p:ph type="title"/>
          </p:nvPr>
        </p:nvSpPr>
        <p:spPr/>
        <p:txBody>
          <a:bodyPr/>
          <a:lstStyle/>
          <a:p>
            <a:r>
              <a:rPr lang="en-US" dirty="0" smtClean="0"/>
              <a:t>More than point-to-point voice</a:t>
            </a:r>
            <a:endParaRPr lang="en-US" dirty="0"/>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36</a:t>
            </a:fld>
            <a:endParaRPr lang="en-US"/>
          </a:p>
        </p:txBody>
      </p:sp>
    </p:spTree>
    <p:extLst>
      <p:ext uri="{BB962C8B-B14F-4D97-AF65-F5344CB8AC3E}">
        <p14:creationId xmlns:p14="http://schemas.microsoft.com/office/powerpoint/2010/main" val="33993665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419653" cy="4325419"/>
          </a:xfrm>
        </p:spPr>
        <p:txBody>
          <a:bodyPr>
            <a:normAutofit fontScale="77500" lnSpcReduction="20000"/>
          </a:bodyPr>
          <a:lstStyle/>
          <a:p>
            <a:r>
              <a:rPr lang="en-US" dirty="0" smtClean="0"/>
              <a:t>5 nines </a:t>
            </a:r>
            <a:r>
              <a:rPr lang="en-US" dirty="0" smtClean="0">
                <a:sym typeface="Wingdings"/>
              </a:rPr>
              <a:t> 5 minutes/year unavailable</a:t>
            </a:r>
            <a:endParaRPr lang="en-US" dirty="0" smtClean="0"/>
          </a:p>
          <a:p>
            <a:r>
              <a:rPr lang="en-US" dirty="0" smtClean="0"/>
              <a:t>How do we measure reliability &amp; </a:t>
            </a:r>
            <a:r>
              <a:rPr lang="en-US" dirty="0" err="1" smtClean="0"/>
              <a:t>QoS</a:t>
            </a:r>
            <a:r>
              <a:rPr lang="en-US" dirty="0" smtClean="0"/>
              <a:t>?</a:t>
            </a:r>
          </a:p>
          <a:p>
            <a:pPr lvl="1"/>
            <a:r>
              <a:rPr lang="en-US" dirty="0" smtClean="0"/>
              <a:t>E.g., FCC </a:t>
            </a:r>
            <a:r>
              <a:rPr lang="en-US" i="1" dirty="0" smtClean="0"/>
              <a:t>Measuring Broadband America</a:t>
            </a:r>
            <a:r>
              <a:rPr lang="en-US" dirty="0" smtClean="0"/>
              <a:t> project?</a:t>
            </a:r>
          </a:p>
          <a:p>
            <a:pPr lvl="1"/>
            <a:r>
              <a:rPr lang="en-US" dirty="0" smtClean="0">
                <a:sym typeface="Wingdings"/>
              </a:rPr>
              <a:t> IETF LMAP</a:t>
            </a:r>
            <a:endParaRPr lang="en-US" dirty="0" smtClean="0"/>
          </a:p>
          <a:p>
            <a:r>
              <a:rPr lang="en-US" dirty="0" smtClean="0"/>
              <a:t>Can we improve power robustness?</a:t>
            </a:r>
          </a:p>
          <a:p>
            <a:pPr lvl="1"/>
            <a:r>
              <a:rPr lang="en-US" dirty="0" smtClean="0"/>
              <a:t>Circuit-switched: -48V @ 20-50 mA (~ 1 W)</a:t>
            </a:r>
          </a:p>
          <a:p>
            <a:pPr lvl="1"/>
            <a:r>
              <a:rPr lang="en-US" dirty="0" smtClean="0"/>
              <a:t>e.g., DOCSIS modem consumes ~7W (idle)</a:t>
            </a:r>
          </a:p>
          <a:p>
            <a:pPr lvl="1"/>
            <a:r>
              <a:rPr lang="en-US" dirty="0" smtClean="0"/>
              <a:t>Li-Ion battery = 2.5 </a:t>
            </a:r>
            <a:r>
              <a:rPr lang="en-US" dirty="0" err="1" smtClean="0"/>
              <a:t>Wh</a:t>
            </a:r>
            <a:r>
              <a:rPr lang="en-US" dirty="0" smtClean="0"/>
              <a:t>/$ </a:t>
            </a:r>
            <a:r>
              <a:rPr lang="en-US" dirty="0" smtClean="0">
                <a:sym typeface="Wingdings"/>
              </a:rPr>
              <a:t> 3$/hour of standby time</a:t>
            </a:r>
          </a:p>
          <a:p>
            <a:r>
              <a:rPr lang="en-US" dirty="0" smtClean="0">
                <a:sym typeface="Wingdings"/>
              </a:rPr>
              <a:t>Can we simplify </a:t>
            </a:r>
            <a:r>
              <a:rPr lang="en-US" dirty="0" err="1" smtClean="0">
                <a:sym typeface="Wingdings"/>
              </a:rPr>
              <a:t>multihoming</a:t>
            </a:r>
            <a:r>
              <a:rPr lang="en-US" dirty="0" smtClean="0">
                <a:sym typeface="Wingdings"/>
              </a:rPr>
              <a:t> to make new PSTN more reliable than old?</a:t>
            </a:r>
          </a:p>
          <a:p>
            <a:pPr lvl="1"/>
            <a:r>
              <a:rPr lang="en-US" dirty="0" smtClean="0">
                <a:sym typeface="Wingdings"/>
              </a:rPr>
              <a:t>e.g., cable + 4G</a:t>
            </a:r>
            <a:endParaRPr lang="en-US" dirty="0" smtClean="0"/>
          </a:p>
          <a:p>
            <a:pPr lvl="1"/>
            <a:endParaRPr lang="en-US" dirty="0"/>
          </a:p>
        </p:txBody>
      </p:sp>
      <p:sp>
        <p:nvSpPr>
          <p:cNvPr id="4" name="Title 3"/>
          <p:cNvSpPr>
            <a:spLocks noGrp="1"/>
          </p:cNvSpPr>
          <p:nvPr>
            <p:ph type="title"/>
          </p:nvPr>
        </p:nvSpPr>
        <p:spPr/>
        <p:txBody>
          <a:bodyPr/>
          <a:lstStyle/>
          <a:p>
            <a:r>
              <a:rPr lang="en-US" dirty="0" smtClean="0"/>
              <a:t>Reliability</a:t>
            </a:r>
            <a:endParaRPr lang="en-US" dirty="0"/>
          </a:p>
        </p:txBody>
      </p:sp>
      <p:pic>
        <p:nvPicPr>
          <p:cNvPr id="5" name="Picture 4"/>
          <p:cNvPicPr>
            <a:picLocks noChangeAspect="1"/>
          </p:cNvPicPr>
          <p:nvPr/>
        </p:nvPicPr>
        <p:blipFill>
          <a:blip r:embed="rId2"/>
          <a:stretch>
            <a:fillRect/>
          </a:stretch>
        </p:blipFill>
        <p:spPr>
          <a:xfrm>
            <a:off x="5876854" y="2053778"/>
            <a:ext cx="3175000" cy="2387600"/>
          </a:xfrm>
          <a:prstGeom prst="rect">
            <a:avLst/>
          </a:prstGeom>
        </p:spPr>
      </p:pic>
      <p:pic>
        <p:nvPicPr>
          <p:cNvPr id="6" name="Picture 5"/>
          <p:cNvPicPr>
            <a:picLocks noChangeAspect="1"/>
          </p:cNvPicPr>
          <p:nvPr/>
        </p:nvPicPr>
        <p:blipFill>
          <a:blip r:embed="rId3"/>
          <a:stretch>
            <a:fillRect/>
          </a:stretch>
        </p:blipFill>
        <p:spPr>
          <a:xfrm>
            <a:off x="6155380" y="4546839"/>
            <a:ext cx="2540000" cy="1905000"/>
          </a:xfrm>
          <a:prstGeom prst="rect">
            <a:avLst/>
          </a:prstGeom>
        </p:spPr>
      </p:pic>
      <p:sp>
        <p:nvSpPr>
          <p:cNvPr id="7" name="Footer Placeholder 6"/>
          <p:cNvSpPr>
            <a:spLocks noGrp="1"/>
          </p:cNvSpPr>
          <p:nvPr>
            <p:ph type="ftr" sz="quarter" idx="11"/>
          </p:nvPr>
        </p:nvSpPr>
        <p:spPr/>
        <p:txBody>
          <a:bodyPr/>
          <a:lstStyle/>
          <a:p>
            <a:r>
              <a:rPr lang="en-US" smtClean="0"/>
              <a:t>Accenture</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37</a:t>
            </a:fld>
            <a:endParaRPr lang="en-US"/>
          </a:p>
        </p:txBody>
      </p:sp>
    </p:spTree>
    <p:extLst>
      <p:ext uri="{BB962C8B-B14F-4D97-AF65-F5344CB8AC3E}">
        <p14:creationId xmlns:p14="http://schemas.microsoft.com/office/powerpoint/2010/main" val="2696215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Three simultaneous </a:t>
            </a:r>
            <a:r>
              <a:rPr lang="en-US" dirty="0"/>
              <a:t>t</a:t>
            </a:r>
            <a:r>
              <a:rPr lang="en-US" dirty="0" smtClean="0"/>
              <a:t>echnology transitions:</a:t>
            </a:r>
          </a:p>
          <a:p>
            <a:pPr lvl="1"/>
            <a:r>
              <a:rPr lang="en-US" dirty="0" smtClean="0"/>
              <a:t>copper </a:t>
            </a:r>
            <a:r>
              <a:rPr lang="en-US" dirty="0" smtClean="0">
                <a:sym typeface="Wingdings"/>
              </a:rPr>
              <a:t> fiber, wired  wireless, circuit  packet</a:t>
            </a:r>
            <a:endParaRPr lang="en-US" dirty="0" smtClean="0"/>
          </a:p>
          <a:p>
            <a:r>
              <a:rPr lang="en-US" dirty="0" smtClean="0"/>
              <a:t>But no cut-over date</a:t>
            </a:r>
          </a:p>
          <a:p>
            <a:r>
              <a:rPr lang="en-US" dirty="0" smtClean="0"/>
              <a:t>Need to “grow up” quickly</a:t>
            </a:r>
          </a:p>
          <a:p>
            <a:pPr lvl="1"/>
            <a:r>
              <a:rPr lang="en-US" dirty="0" smtClean="0"/>
              <a:t>no more second network for reporting &amp; fixing things</a:t>
            </a:r>
          </a:p>
          <a:p>
            <a:pPr lvl="1"/>
            <a:r>
              <a:rPr lang="en-US" dirty="0" smtClean="0"/>
              <a:t>universal service </a:t>
            </a:r>
            <a:r>
              <a:rPr lang="en-US" dirty="0" smtClean="0">
                <a:sym typeface="Wingdings"/>
              </a:rPr>
              <a:t></a:t>
            </a:r>
            <a:r>
              <a:rPr lang="en-US" dirty="0" smtClean="0"/>
              <a:t> Internet access for everyone</a:t>
            </a:r>
          </a:p>
          <a:p>
            <a:pPr lvl="1"/>
            <a:r>
              <a:rPr lang="en-US" dirty="0" smtClean="0"/>
              <a:t>single network </a:t>
            </a:r>
            <a:r>
              <a:rPr lang="en-US" dirty="0" smtClean="0">
                <a:sym typeface="Wingdings"/>
              </a:rPr>
              <a:t> suitable for demanding services</a:t>
            </a:r>
          </a:p>
          <a:p>
            <a:pPr lvl="1"/>
            <a:r>
              <a:rPr lang="en-US" dirty="0" smtClean="0">
                <a:sym typeface="Wingdings"/>
              </a:rPr>
              <a:t>life-and-safety network</a:t>
            </a:r>
          </a:p>
          <a:p>
            <a:r>
              <a:rPr lang="en-US" dirty="0" smtClean="0">
                <a:sym typeface="Wingdings"/>
              </a:rPr>
              <a:t>The Internet – your life will depend on it…</a:t>
            </a:r>
            <a:endParaRPr lang="en-US" dirty="0" smtClean="0"/>
          </a:p>
          <a:p>
            <a:pPr lvl="1"/>
            <a:endParaRPr lang="en-US" dirty="0" smtClean="0"/>
          </a:p>
          <a:p>
            <a:pPr lvl="1"/>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38</a:t>
            </a:fld>
            <a:endParaRPr lang="en-US"/>
          </a:p>
        </p:txBody>
      </p:sp>
    </p:spTree>
    <p:extLst>
      <p:ext uri="{BB962C8B-B14F-4D97-AF65-F5344CB8AC3E}">
        <p14:creationId xmlns:p14="http://schemas.microsoft.com/office/powerpoint/2010/main" val="20353595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32000" y="1701800"/>
            <a:ext cx="5080000" cy="3441700"/>
          </a:xfrm>
          <a:prstGeom prst="rect">
            <a:avLst/>
          </a:prstGeom>
        </p:spPr>
      </p:pic>
      <p:sp>
        <p:nvSpPr>
          <p:cNvPr id="2" name="Footer Placeholder 1"/>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39</a:t>
            </a:fld>
            <a:endParaRPr lang="en-US"/>
          </a:p>
        </p:txBody>
      </p:sp>
    </p:spTree>
    <p:extLst>
      <p:ext uri="{BB962C8B-B14F-4D97-AF65-F5344CB8AC3E}">
        <p14:creationId xmlns:p14="http://schemas.microsoft.com/office/powerpoint/2010/main" val="2935487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transitions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0301918"/>
              </p:ext>
            </p:extLst>
          </p:nvPr>
        </p:nvGraphicFramePr>
        <p:xfrm>
          <a:off x="619028" y="2549558"/>
          <a:ext cx="8067771" cy="3065992"/>
        </p:xfrm>
        <a:graphic>
          <a:graphicData uri="http://schemas.openxmlformats.org/drawingml/2006/table">
            <a:tbl>
              <a:tblPr firstRow="1" bandRow="1">
                <a:tableStyleId>{5C22544A-7EE6-4342-B048-85BDC9FD1C3A}</a:tableStyleId>
              </a:tblPr>
              <a:tblGrid>
                <a:gridCol w="1280747"/>
                <a:gridCol w="362878"/>
                <a:gridCol w="1312766"/>
                <a:gridCol w="2668223"/>
                <a:gridCol w="2443157"/>
              </a:tblGrid>
              <a:tr h="475192">
                <a:tc>
                  <a:txBody>
                    <a:bodyPr/>
                    <a:lstStyle/>
                    <a:p>
                      <a:r>
                        <a:rPr lang="en-US" dirty="0" smtClean="0"/>
                        <a:t>From</a:t>
                      </a:r>
                      <a:endParaRPr lang="en-US" dirty="0"/>
                    </a:p>
                  </a:txBody>
                  <a:tcPr/>
                </a:tc>
                <a:tc>
                  <a:txBody>
                    <a:bodyPr/>
                    <a:lstStyle/>
                    <a:p>
                      <a:endParaRPr lang="en-US" dirty="0"/>
                    </a:p>
                  </a:txBody>
                  <a:tcPr/>
                </a:tc>
                <a:tc>
                  <a:txBody>
                    <a:bodyPr/>
                    <a:lstStyle/>
                    <a:p>
                      <a:r>
                        <a:rPr lang="en-US" dirty="0" smtClean="0"/>
                        <a:t>to</a:t>
                      </a:r>
                      <a:endParaRPr lang="en-US" dirty="0"/>
                    </a:p>
                  </a:txBody>
                  <a:tcPr/>
                </a:tc>
                <a:tc>
                  <a:txBody>
                    <a:bodyPr/>
                    <a:lstStyle/>
                    <a:p>
                      <a:r>
                        <a:rPr lang="en-US" dirty="0" smtClean="0">
                          <a:solidFill>
                            <a:schemeClr val="bg1"/>
                          </a:solidFill>
                        </a:rPr>
                        <a:t>motivation</a:t>
                      </a:r>
                      <a:endParaRPr lang="en-US" dirty="0">
                        <a:solidFill>
                          <a:schemeClr val="bg1"/>
                        </a:solidFill>
                      </a:endParaRPr>
                    </a:p>
                  </a:txBody>
                  <a:tcPr/>
                </a:tc>
                <a:tc>
                  <a:txBody>
                    <a:bodyPr/>
                    <a:lstStyle/>
                    <a:p>
                      <a:r>
                        <a:rPr lang="en-US" dirty="0" smtClean="0">
                          <a:solidFill>
                            <a:srgbClr val="FFFFFF"/>
                          </a:solidFill>
                        </a:rPr>
                        <a:t>issues</a:t>
                      </a:r>
                      <a:endParaRPr lang="en-US" dirty="0">
                        <a:solidFill>
                          <a:srgbClr val="FFFFFF"/>
                        </a:solidFill>
                      </a:endParaRPr>
                    </a:p>
                  </a:txBody>
                  <a:tcPr/>
                </a:tc>
              </a:tr>
              <a:tr h="820194">
                <a:tc>
                  <a:txBody>
                    <a:bodyPr/>
                    <a:lstStyle/>
                    <a:p>
                      <a:r>
                        <a:rPr lang="en-US" sz="2400" dirty="0" smtClean="0"/>
                        <a:t>Copper</a:t>
                      </a:r>
                      <a:endParaRPr lang="en-US" sz="2400" dirty="0"/>
                    </a:p>
                  </a:txBody>
                  <a:tcPr/>
                </a:tc>
                <a:tc>
                  <a:txBody>
                    <a:bodyPr/>
                    <a:lstStyle/>
                    <a:p>
                      <a:r>
                        <a:rPr lang="en-US" sz="2400" dirty="0" smtClean="0">
                          <a:sym typeface="Wingdings"/>
                        </a:rPr>
                        <a:t></a:t>
                      </a:r>
                      <a:endParaRPr lang="en-US" sz="2400" dirty="0"/>
                    </a:p>
                  </a:txBody>
                  <a:tcPr/>
                </a:tc>
                <a:tc>
                  <a:txBody>
                    <a:bodyPr/>
                    <a:lstStyle/>
                    <a:p>
                      <a:r>
                        <a:rPr lang="en-US" sz="2400" dirty="0" smtClean="0"/>
                        <a:t>fiber</a:t>
                      </a:r>
                      <a:endParaRPr lang="en-US" sz="2400" dirty="0"/>
                    </a:p>
                  </a:txBody>
                  <a:tcPr/>
                </a:tc>
                <a:tc>
                  <a:txBody>
                    <a:bodyPr/>
                    <a:lstStyle/>
                    <a:p>
                      <a:r>
                        <a:rPr lang="en-US" sz="2400" dirty="0" smtClean="0"/>
                        <a:t>capacity</a:t>
                      </a:r>
                    </a:p>
                    <a:p>
                      <a:r>
                        <a:rPr lang="en-US" sz="2400" baseline="0" dirty="0" smtClean="0"/>
                        <a:t>maintenance </a:t>
                      </a:r>
                      <a:r>
                        <a:rPr lang="en-US" sz="2400" baseline="0" dirty="0" smtClean="0">
                          <a:solidFill>
                            <a:srgbClr val="FF0000"/>
                          </a:solidFill>
                        </a:rPr>
                        <a:t>cost</a:t>
                      </a:r>
                      <a:endParaRPr lang="en-US" sz="2400" dirty="0">
                        <a:solidFill>
                          <a:srgbClr val="FF0000"/>
                        </a:solidFill>
                      </a:endParaRPr>
                    </a:p>
                  </a:txBody>
                  <a:tcPr/>
                </a:tc>
                <a:tc>
                  <a:txBody>
                    <a:bodyPr/>
                    <a:lstStyle/>
                    <a:p>
                      <a:r>
                        <a:rPr lang="en-US" sz="2400" dirty="0" smtClean="0">
                          <a:solidFill>
                            <a:schemeClr val="tx1"/>
                          </a:solidFill>
                        </a:rPr>
                        <a:t>competition</a:t>
                      </a:r>
                      <a:r>
                        <a:rPr lang="en-US" sz="2400" baseline="0" dirty="0" smtClean="0">
                          <a:solidFill>
                            <a:schemeClr val="tx1"/>
                          </a:solidFill>
                        </a:rPr>
                        <a:t> </a:t>
                      </a:r>
                      <a:r>
                        <a:rPr lang="en-US" sz="1600" baseline="0" dirty="0" smtClean="0">
                          <a:solidFill>
                            <a:schemeClr val="tx1"/>
                          </a:solidFill>
                        </a:rPr>
                        <a:t>(“unbundled network elements”)</a:t>
                      </a:r>
                      <a:endParaRPr lang="en-US" sz="1600" dirty="0">
                        <a:solidFill>
                          <a:schemeClr val="tx1"/>
                        </a:solidFill>
                      </a:endParaRPr>
                    </a:p>
                  </a:txBody>
                  <a:tcPr/>
                </a:tc>
              </a:tr>
              <a:tr h="820194">
                <a:tc>
                  <a:txBody>
                    <a:bodyPr/>
                    <a:lstStyle/>
                    <a:p>
                      <a:r>
                        <a:rPr lang="en-US" sz="2400" dirty="0" smtClean="0"/>
                        <a:t>Wired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wireless</a:t>
                      </a:r>
                      <a:endParaRPr lang="en-US" sz="2400" dirty="0"/>
                    </a:p>
                  </a:txBody>
                  <a:tcPr/>
                </a:tc>
                <a:tc>
                  <a:txBody>
                    <a:bodyPr/>
                    <a:lstStyle/>
                    <a:p>
                      <a:r>
                        <a:rPr lang="en-US" sz="2400" dirty="0" smtClean="0"/>
                        <a:t>mobility</a:t>
                      </a:r>
                    </a:p>
                    <a:p>
                      <a:r>
                        <a:rPr lang="en-US" sz="2400" dirty="0" smtClean="0">
                          <a:solidFill>
                            <a:srgbClr val="FF0000"/>
                          </a:solidFill>
                        </a:rPr>
                        <a:t>cost</a:t>
                      </a:r>
                      <a:r>
                        <a:rPr lang="en-US" sz="2400" baseline="0" dirty="0" smtClean="0"/>
                        <a:t> in rural areas</a:t>
                      </a:r>
                      <a:endParaRPr lang="en-US" sz="2400" dirty="0"/>
                    </a:p>
                  </a:txBody>
                  <a:tcPr/>
                </a:tc>
                <a:tc>
                  <a:txBody>
                    <a:bodyPr/>
                    <a:lstStyle/>
                    <a:p>
                      <a:r>
                        <a:rPr lang="en-US" sz="2400" dirty="0" smtClean="0"/>
                        <a:t>capacity</a:t>
                      </a:r>
                    </a:p>
                    <a:p>
                      <a:r>
                        <a:rPr lang="en-US" sz="2400" dirty="0" smtClean="0"/>
                        <a:t>quality</a:t>
                      </a:r>
                      <a:endParaRPr lang="en-US" sz="2400" dirty="0"/>
                    </a:p>
                  </a:txBody>
                  <a:tcPr/>
                </a:tc>
              </a:tr>
              <a:tr h="820194">
                <a:tc>
                  <a:txBody>
                    <a:bodyPr/>
                    <a:lstStyle/>
                    <a:p>
                      <a:r>
                        <a:rPr lang="en-US" sz="2400" dirty="0" smtClean="0"/>
                        <a:t>Circuits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packets</a:t>
                      </a:r>
                      <a:r>
                        <a:rPr lang="en-US" sz="2400" baseline="0" dirty="0" smtClean="0"/>
                        <a:t> (IP)</a:t>
                      </a:r>
                    </a:p>
                  </a:txBody>
                  <a:tcPr/>
                </a:tc>
                <a:tc>
                  <a:txBody>
                    <a:bodyPr/>
                    <a:lstStyle/>
                    <a:p>
                      <a:r>
                        <a:rPr lang="en-US" sz="2400" dirty="0" smtClean="0"/>
                        <a:t>flexibility</a:t>
                      </a:r>
                    </a:p>
                    <a:p>
                      <a:r>
                        <a:rPr lang="en-US" sz="2400" dirty="0" smtClean="0">
                          <a:solidFill>
                            <a:srgbClr val="FF0000"/>
                          </a:solidFill>
                        </a:rPr>
                        <a:t>cost</a:t>
                      </a:r>
                      <a:r>
                        <a:rPr lang="en-US" sz="2400" baseline="0" dirty="0" smtClean="0"/>
                        <a:t> per bit</a:t>
                      </a:r>
                      <a:endParaRPr lang="en-US" sz="2400" dirty="0" smtClean="0"/>
                    </a:p>
                  </a:txBody>
                  <a:tcPr/>
                </a:tc>
                <a:tc>
                  <a:txBody>
                    <a:bodyPr/>
                    <a:lstStyle/>
                    <a:p>
                      <a:r>
                        <a:rPr lang="en-US" sz="2400" dirty="0" smtClean="0"/>
                        <a:t>line</a:t>
                      </a:r>
                      <a:r>
                        <a:rPr lang="en-US" sz="2400" baseline="0" dirty="0" smtClean="0"/>
                        <a:t> power</a:t>
                      </a:r>
                      <a:endParaRPr lang="en-US" sz="2400" dirty="0" smtClean="0"/>
                    </a:p>
                  </a:txBody>
                  <a:tcPr/>
                </a:tc>
              </a:tr>
            </a:tbl>
          </a:graphicData>
        </a:graphic>
      </p:graphicFrame>
      <p:sp>
        <p:nvSpPr>
          <p:cNvPr id="3" name="Footer Placeholder 2"/>
          <p:cNvSpPr>
            <a:spLocks noGrp="1"/>
          </p:cNvSpPr>
          <p:nvPr>
            <p:ph type="ftr" sz="quarter" idx="11"/>
          </p:nvPr>
        </p:nvSpPr>
        <p:spPr/>
        <p:txBody>
          <a:bodyPr/>
          <a:lstStyle/>
          <a:p>
            <a:r>
              <a:rPr lang="en-US" smtClean="0"/>
              <a:t>Accenture</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4</a:t>
            </a:fld>
            <a:endParaRPr lang="en-US"/>
          </a:p>
        </p:txBody>
      </p:sp>
      <p:sp>
        <p:nvSpPr>
          <p:cNvPr id="6" name="Oval Callout 5"/>
          <p:cNvSpPr/>
          <p:nvPr/>
        </p:nvSpPr>
        <p:spPr>
          <a:xfrm>
            <a:off x="3345307" y="5615550"/>
            <a:ext cx="1270043" cy="722222"/>
          </a:xfrm>
          <a:prstGeom prst="wedgeEllipseCallout">
            <a:avLst>
              <a:gd name="adj1" fmla="val -64951"/>
              <a:gd name="adj2" fmla="val -793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VoIP, </a:t>
            </a:r>
            <a:r>
              <a:rPr lang="en-US" dirty="0" err="1" smtClean="0"/>
              <a:t>VoLTE</a:t>
            </a:r>
            <a:endParaRPr lang="en-US" dirty="0"/>
          </a:p>
        </p:txBody>
      </p:sp>
    </p:spTree>
    <p:extLst>
      <p:ext uri="{BB962C8B-B14F-4D97-AF65-F5344CB8AC3E}">
        <p14:creationId xmlns:p14="http://schemas.microsoft.com/office/powerpoint/2010/main" val="32137286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Accenture</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5</a:t>
            </a:fld>
            <a:endParaRPr lang="en-US"/>
          </a:p>
        </p:txBody>
      </p:sp>
      <p:sp>
        <p:nvSpPr>
          <p:cNvPr id="5" name="Title 4"/>
          <p:cNvSpPr>
            <a:spLocks noGrp="1"/>
          </p:cNvSpPr>
          <p:nvPr>
            <p:ph type="title"/>
          </p:nvPr>
        </p:nvSpPr>
        <p:spPr/>
        <p:txBody>
          <a:bodyPr/>
          <a:lstStyle/>
          <a:p>
            <a:r>
              <a:rPr lang="en-US" dirty="0" smtClean="0"/>
              <a:t>When?</a:t>
            </a:r>
            <a:endParaRPr lang="en-US" dirty="0"/>
          </a:p>
        </p:txBody>
      </p:sp>
      <p:sp>
        <p:nvSpPr>
          <p:cNvPr id="9" name="Rounded Rectangle 8"/>
          <p:cNvSpPr/>
          <p:nvPr/>
        </p:nvSpPr>
        <p:spPr>
          <a:xfrm>
            <a:off x="1817905" y="2017241"/>
            <a:ext cx="5142430" cy="659963"/>
          </a:xfrm>
          <a:prstGeom prst="roundRect">
            <a:avLst/>
          </a:prstGeom>
          <a:gradFill flip="none" rotWithShape="1">
            <a:gsLst>
              <a:gs pos="0">
                <a:schemeClr val="bg2">
                  <a:lumMod val="75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53705" y="2191571"/>
            <a:ext cx="647571" cy="369332"/>
          </a:xfrm>
          <a:prstGeom prst="rect">
            <a:avLst/>
          </a:prstGeom>
          <a:noFill/>
        </p:spPr>
        <p:txBody>
          <a:bodyPr wrap="none" rtlCol="0">
            <a:spAutoFit/>
          </a:bodyPr>
          <a:lstStyle/>
          <a:p>
            <a:r>
              <a:rPr lang="en-US" dirty="0" smtClean="0"/>
              <a:t>TDM</a:t>
            </a:r>
            <a:endParaRPr lang="en-US" dirty="0"/>
          </a:p>
        </p:txBody>
      </p:sp>
      <p:sp>
        <p:nvSpPr>
          <p:cNvPr id="11" name="TextBox 10"/>
          <p:cNvSpPr txBox="1"/>
          <p:nvPr/>
        </p:nvSpPr>
        <p:spPr>
          <a:xfrm>
            <a:off x="457200" y="2017241"/>
            <a:ext cx="1120394" cy="646331"/>
          </a:xfrm>
          <a:prstGeom prst="rect">
            <a:avLst/>
          </a:prstGeom>
          <a:noFill/>
        </p:spPr>
        <p:txBody>
          <a:bodyPr wrap="none" rtlCol="0">
            <a:spAutoFit/>
          </a:bodyPr>
          <a:lstStyle/>
          <a:p>
            <a:r>
              <a:rPr lang="en-US" dirty="0" smtClean="0"/>
              <a:t>switching</a:t>
            </a:r>
          </a:p>
          <a:p>
            <a:r>
              <a:rPr lang="en-US" dirty="0" smtClean="0"/>
              <a:t>(core)</a:t>
            </a:r>
            <a:endParaRPr lang="en-US" dirty="0"/>
          </a:p>
        </p:txBody>
      </p:sp>
      <p:sp>
        <p:nvSpPr>
          <p:cNvPr id="2" name="TextBox 1"/>
          <p:cNvSpPr txBox="1"/>
          <p:nvPr/>
        </p:nvSpPr>
        <p:spPr>
          <a:xfrm>
            <a:off x="6137792" y="2191571"/>
            <a:ext cx="626155" cy="369332"/>
          </a:xfrm>
          <a:prstGeom prst="rect">
            <a:avLst/>
          </a:prstGeom>
          <a:noFill/>
        </p:spPr>
        <p:txBody>
          <a:bodyPr wrap="none" rtlCol="0">
            <a:spAutoFit/>
          </a:bodyPr>
          <a:lstStyle/>
          <a:p>
            <a:r>
              <a:rPr lang="en-US" dirty="0" smtClean="0"/>
              <a:t>VoIP</a:t>
            </a:r>
            <a:endParaRPr lang="en-US" dirty="0"/>
          </a:p>
        </p:txBody>
      </p:sp>
      <p:sp>
        <p:nvSpPr>
          <p:cNvPr id="6" name="TextBox 5"/>
          <p:cNvSpPr txBox="1"/>
          <p:nvPr/>
        </p:nvSpPr>
        <p:spPr>
          <a:xfrm>
            <a:off x="613128" y="4014795"/>
            <a:ext cx="818328" cy="369332"/>
          </a:xfrm>
          <a:prstGeom prst="rect">
            <a:avLst/>
          </a:prstGeom>
          <a:noFill/>
        </p:spPr>
        <p:txBody>
          <a:bodyPr wrap="none" rtlCol="0">
            <a:spAutoFit/>
          </a:bodyPr>
          <a:lstStyle/>
          <a:p>
            <a:r>
              <a:rPr lang="en-US" dirty="0" smtClean="0"/>
              <a:t>access</a:t>
            </a:r>
            <a:endParaRPr lang="en-US" dirty="0"/>
          </a:p>
        </p:txBody>
      </p:sp>
      <p:sp>
        <p:nvSpPr>
          <p:cNvPr id="7" name="Right Arrow 6"/>
          <p:cNvSpPr/>
          <p:nvPr/>
        </p:nvSpPr>
        <p:spPr>
          <a:xfrm rot="564733">
            <a:off x="2435975" y="3640707"/>
            <a:ext cx="3196107" cy="5401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857506">
            <a:off x="2370518" y="4343391"/>
            <a:ext cx="3172413" cy="4774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1624523" y="3100836"/>
            <a:ext cx="1577594" cy="1051072"/>
          </a:xfrm>
          <a:prstGeom prst="rect">
            <a:avLst/>
          </a:prstGeom>
        </p:spPr>
      </p:pic>
      <p:pic>
        <p:nvPicPr>
          <p:cNvPr id="16" name="Picture 15"/>
          <p:cNvPicPr>
            <a:picLocks noChangeAspect="1"/>
          </p:cNvPicPr>
          <p:nvPr/>
        </p:nvPicPr>
        <p:blipFill>
          <a:blip r:embed="rId3"/>
          <a:stretch>
            <a:fillRect/>
          </a:stretch>
        </p:blipFill>
        <p:spPr>
          <a:xfrm>
            <a:off x="1817905" y="4384128"/>
            <a:ext cx="863759" cy="1151678"/>
          </a:xfrm>
          <a:prstGeom prst="rect">
            <a:avLst/>
          </a:prstGeom>
        </p:spPr>
      </p:pic>
      <p:pic>
        <p:nvPicPr>
          <p:cNvPr id="17" name="Picture 16"/>
          <p:cNvPicPr>
            <a:picLocks noChangeAspect="1"/>
          </p:cNvPicPr>
          <p:nvPr/>
        </p:nvPicPr>
        <p:blipFill>
          <a:blip r:embed="rId4"/>
          <a:stretch>
            <a:fillRect/>
          </a:stretch>
        </p:blipFill>
        <p:spPr>
          <a:xfrm>
            <a:off x="5970197" y="2262274"/>
            <a:ext cx="1587500" cy="2413000"/>
          </a:xfrm>
          <a:prstGeom prst="rect">
            <a:avLst/>
          </a:prstGeom>
        </p:spPr>
      </p:pic>
      <p:sp>
        <p:nvSpPr>
          <p:cNvPr id="18" name="TextBox 17"/>
          <p:cNvSpPr txBox="1"/>
          <p:nvPr/>
        </p:nvSpPr>
        <p:spPr>
          <a:xfrm>
            <a:off x="6246217" y="3567669"/>
            <a:ext cx="987846" cy="369332"/>
          </a:xfrm>
          <a:prstGeom prst="rect">
            <a:avLst/>
          </a:prstGeom>
          <a:noFill/>
        </p:spPr>
        <p:txBody>
          <a:bodyPr wrap="none" rtlCol="0">
            <a:spAutoFit/>
          </a:bodyPr>
          <a:lstStyle/>
          <a:p>
            <a:r>
              <a:rPr lang="en-US" dirty="0" smtClean="0">
                <a:solidFill>
                  <a:schemeClr val="bg1">
                    <a:lumMod val="85000"/>
                  </a:schemeClr>
                </a:solidFill>
              </a:rPr>
              <a:t>fixed 4G</a:t>
            </a:r>
            <a:endParaRPr lang="en-US" dirty="0">
              <a:solidFill>
                <a:schemeClr val="bg1">
                  <a:lumMod val="85000"/>
                </a:schemeClr>
              </a:solidFill>
            </a:endParaRPr>
          </a:p>
        </p:txBody>
      </p:sp>
      <p:sp>
        <p:nvSpPr>
          <p:cNvPr id="19" name="TextBox 18"/>
          <p:cNvSpPr txBox="1"/>
          <p:nvPr/>
        </p:nvSpPr>
        <p:spPr>
          <a:xfrm>
            <a:off x="1512435" y="1479649"/>
            <a:ext cx="610939" cy="369332"/>
          </a:xfrm>
          <a:prstGeom prst="rect">
            <a:avLst/>
          </a:prstGeom>
          <a:noFill/>
        </p:spPr>
        <p:txBody>
          <a:bodyPr wrap="none" rtlCol="0">
            <a:spAutoFit/>
          </a:bodyPr>
          <a:lstStyle/>
          <a:p>
            <a:r>
              <a:rPr lang="en-US" dirty="0" smtClean="0"/>
              <a:t>2013</a:t>
            </a:r>
            <a:endParaRPr lang="en-US" dirty="0"/>
          </a:p>
        </p:txBody>
      </p:sp>
      <p:pic>
        <p:nvPicPr>
          <p:cNvPr id="21" name="Picture 20"/>
          <p:cNvPicPr>
            <a:picLocks noChangeAspect="1"/>
          </p:cNvPicPr>
          <p:nvPr/>
        </p:nvPicPr>
        <p:blipFill>
          <a:blip r:embed="rId5"/>
          <a:stretch>
            <a:fillRect/>
          </a:stretch>
        </p:blipFill>
        <p:spPr>
          <a:xfrm>
            <a:off x="4650220" y="1178388"/>
            <a:ext cx="907016" cy="1083885"/>
          </a:xfrm>
          <a:prstGeom prst="rect">
            <a:avLst/>
          </a:prstGeom>
        </p:spPr>
      </p:pic>
      <p:pic>
        <p:nvPicPr>
          <p:cNvPr id="22" name="Picture 21"/>
          <p:cNvPicPr>
            <a:picLocks noChangeAspect="1"/>
          </p:cNvPicPr>
          <p:nvPr/>
        </p:nvPicPr>
        <p:blipFill>
          <a:blip r:embed="rId6"/>
          <a:stretch>
            <a:fillRect/>
          </a:stretch>
        </p:blipFill>
        <p:spPr>
          <a:xfrm>
            <a:off x="5751693" y="4151908"/>
            <a:ext cx="1673529" cy="976225"/>
          </a:xfrm>
          <a:prstGeom prst="rect">
            <a:avLst/>
          </a:prstGeom>
        </p:spPr>
      </p:pic>
      <p:sp>
        <p:nvSpPr>
          <p:cNvPr id="23" name="TextBox 22"/>
          <p:cNvSpPr txBox="1"/>
          <p:nvPr/>
        </p:nvSpPr>
        <p:spPr>
          <a:xfrm>
            <a:off x="6362044" y="809056"/>
            <a:ext cx="25933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 single transition date!</a:t>
            </a:r>
            <a:endParaRPr lang="en-US" dirty="0"/>
          </a:p>
        </p:txBody>
      </p:sp>
      <p:sp>
        <p:nvSpPr>
          <p:cNvPr id="24" name="TextBox 23"/>
          <p:cNvSpPr txBox="1"/>
          <p:nvPr/>
        </p:nvSpPr>
        <p:spPr>
          <a:xfrm>
            <a:off x="326906" y="5918556"/>
            <a:ext cx="1250688" cy="369332"/>
          </a:xfrm>
          <a:prstGeom prst="rect">
            <a:avLst/>
          </a:prstGeom>
          <a:noFill/>
        </p:spPr>
        <p:txBody>
          <a:bodyPr wrap="none" rtlCol="0">
            <a:spAutoFit/>
          </a:bodyPr>
          <a:lstStyle/>
          <a:p>
            <a:r>
              <a:rPr lang="en-US" dirty="0" smtClean="0"/>
              <a:t>numbering</a:t>
            </a:r>
            <a:endParaRPr lang="en-US" dirty="0"/>
          </a:p>
        </p:txBody>
      </p:sp>
      <p:pic>
        <p:nvPicPr>
          <p:cNvPr id="25" name="Picture 24"/>
          <p:cNvPicPr>
            <a:picLocks noChangeAspect="1"/>
          </p:cNvPicPr>
          <p:nvPr/>
        </p:nvPicPr>
        <p:blipFill>
          <a:blip r:embed="rId7"/>
          <a:stretch>
            <a:fillRect/>
          </a:stretch>
        </p:blipFill>
        <p:spPr>
          <a:xfrm>
            <a:off x="1871730" y="5371012"/>
            <a:ext cx="1148676" cy="1347883"/>
          </a:xfrm>
          <a:prstGeom prst="rect">
            <a:avLst/>
          </a:prstGeom>
        </p:spPr>
      </p:pic>
      <p:sp>
        <p:nvSpPr>
          <p:cNvPr id="26" name="TextBox 25"/>
          <p:cNvSpPr txBox="1"/>
          <p:nvPr/>
        </p:nvSpPr>
        <p:spPr>
          <a:xfrm>
            <a:off x="3020406" y="5565483"/>
            <a:ext cx="694120" cy="369332"/>
          </a:xfrm>
          <a:prstGeom prst="rect">
            <a:avLst/>
          </a:prstGeom>
          <a:noFill/>
        </p:spPr>
        <p:txBody>
          <a:bodyPr wrap="none" rtlCol="0">
            <a:spAutoFit/>
          </a:bodyPr>
          <a:lstStyle/>
          <a:p>
            <a:r>
              <a:rPr lang="en-US" dirty="0" smtClean="0"/>
              <a:t>E.164</a:t>
            </a:r>
            <a:endParaRPr lang="en-US" dirty="0"/>
          </a:p>
        </p:txBody>
      </p:sp>
      <p:sp>
        <p:nvSpPr>
          <p:cNvPr id="33" name="Freeform 32"/>
          <p:cNvSpPr/>
          <p:nvPr/>
        </p:nvSpPr>
        <p:spPr>
          <a:xfrm>
            <a:off x="3714526" y="5508279"/>
            <a:ext cx="2873932" cy="410277"/>
          </a:xfrm>
          <a:custGeom>
            <a:avLst/>
            <a:gdLst>
              <a:gd name="connsiteX0" fmla="*/ 12573 w 1307633"/>
              <a:gd name="connsiteY0" fmla="*/ 0 h 880239"/>
              <a:gd name="connsiteX1" fmla="*/ 0 w 1307633"/>
              <a:gd name="connsiteY1" fmla="*/ 880239 h 880239"/>
              <a:gd name="connsiteX2" fmla="*/ 1307633 w 1307633"/>
              <a:gd name="connsiteY2" fmla="*/ 377245 h 880239"/>
              <a:gd name="connsiteX3" fmla="*/ 12573 w 1307633"/>
              <a:gd name="connsiteY3" fmla="*/ 0 h 880239"/>
            </a:gdLst>
            <a:ahLst/>
            <a:cxnLst>
              <a:cxn ang="0">
                <a:pos x="connsiteX0" y="connsiteY0"/>
              </a:cxn>
              <a:cxn ang="0">
                <a:pos x="connsiteX1" y="connsiteY1"/>
              </a:cxn>
              <a:cxn ang="0">
                <a:pos x="connsiteX2" y="connsiteY2"/>
              </a:cxn>
              <a:cxn ang="0">
                <a:pos x="connsiteX3" y="connsiteY3"/>
              </a:cxn>
            </a:cxnLst>
            <a:rect l="l" t="t" r="r" b="b"/>
            <a:pathLst>
              <a:path w="1307633" h="880239">
                <a:moveTo>
                  <a:pt x="12573" y="0"/>
                </a:moveTo>
                <a:lnTo>
                  <a:pt x="0" y="880239"/>
                </a:lnTo>
                <a:lnTo>
                  <a:pt x="1307633" y="377245"/>
                </a:lnTo>
                <a:lnTo>
                  <a:pt x="12573"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27842" y="5935286"/>
            <a:ext cx="1526492" cy="369332"/>
          </a:xfrm>
          <a:prstGeom prst="rect">
            <a:avLst/>
          </a:prstGeom>
          <a:noFill/>
        </p:spPr>
        <p:txBody>
          <a:bodyPr wrap="none" rtlCol="0">
            <a:spAutoFit/>
          </a:bodyPr>
          <a:lstStyle/>
          <a:p>
            <a:r>
              <a:rPr lang="en-US" dirty="0" smtClean="0"/>
              <a:t>human-visible</a:t>
            </a:r>
            <a:endParaRPr lang="en-US" dirty="0"/>
          </a:p>
        </p:txBody>
      </p:sp>
      <p:sp>
        <p:nvSpPr>
          <p:cNvPr id="35" name="TextBox 34"/>
          <p:cNvSpPr txBox="1"/>
          <p:nvPr/>
        </p:nvSpPr>
        <p:spPr>
          <a:xfrm>
            <a:off x="6335227" y="5838679"/>
            <a:ext cx="857439" cy="369332"/>
          </a:xfrm>
          <a:prstGeom prst="rect">
            <a:avLst/>
          </a:prstGeom>
          <a:noFill/>
        </p:spPr>
        <p:txBody>
          <a:bodyPr wrap="none" rtlCol="0">
            <a:spAutoFit/>
          </a:bodyPr>
          <a:lstStyle/>
          <a:p>
            <a:r>
              <a:rPr lang="en-US" dirty="0" smtClean="0"/>
              <a:t>hidden</a:t>
            </a:r>
            <a:endParaRPr lang="en-US" dirty="0"/>
          </a:p>
        </p:txBody>
      </p:sp>
      <p:pic>
        <p:nvPicPr>
          <p:cNvPr id="36" name="Picture 35"/>
          <p:cNvPicPr>
            <a:picLocks noChangeAspect="1"/>
          </p:cNvPicPr>
          <p:nvPr/>
        </p:nvPicPr>
        <p:blipFill>
          <a:blip r:embed="rId8"/>
          <a:stretch>
            <a:fillRect/>
          </a:stretch>
        </p:blipFill>
        <p:spPr>
          <a:xfrm>
            <a:off x="7458934" y="3100836"/>
            <a:ext cx="1574192" cy="1180644"/>
          </a:xfrm>
          <a:prstGeom prst="rect">
            <a:avLst/>
          </a:prstGeom>
        </p:spPr>
      </p:pic>
      <p:pic>
        <p:nvPicPr>
          <p:cNvPr id="37" name="Picture 36"/>
          <p:cNvPicPr>
            <a:picLocks noChangeAspect="1"/>
          </p:cNvPicPr>
          <p:nvPr/>
        </p:nvPicPr>
        <p:blipFill>
          <a:blip r:embed="rId9"/>
          <a:stretch>
            <a:fillRect/>
          </a:stretch>
        </p:blipFill>
        <p:spPr>
          <a:xfrm>
            <a:off x="6762020" y="4490533"/>
            <a:ext cx="2271106" cy="880479"/>
          </a:xfrm>
          <a:prstGeom prst="rect">
            <a:avLst/>
          </a:prstGeom>
        </p:spPr>
      </p:pic>
      <p:sp>
        <p:nvSpPr>
          <p:cNvPr id="38" name="TextBox 37"/>
          <p:cNvSpPr txBox="1"/>
          <p:nvPr/>
        </p:nvSpPr>
        <p:spPr>
          <a:xfrm>
            <a:off x="2901276" y="3100836"/>
            <a:ext cx="32953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“wireless network is 99% wired”</a:t>
            </a:r>
            <a:endParaRPr lang="en-US" dirty="0"/>
          </a:p>
        </p:txBody>
      </p:sp>
    </p:spTree>
    <p:extLst>
      <p:ext uri="{BB962C8B-B14F-4D97-AF65-F5344CB8AC3E}">
        <p14:creationId xmlns:p14="http://schemas.microsoft.com/office/powerpoint/2010/main" val="2912314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User behavior changes</a:t>
            </a:r>
          </a:p>
          <a:p>
            <a:pPr lvl="1"/>
            <a:r>
              <a:rPr lang="en-US" dirty="0" smtClean="0"/>
              <a:t>more text, less voice</a:t>
            </a:r>
          </a:p>
          <a:p>
            <a:pPr lvl="1"/>
            <a:r>
              <a:rPr lang="en-US" dirty="0" smtClean="0"/>
              <a:t>video conferencing for personal</a:t>
            </a:r>
            <a:r>
              <a:rPr lang="en-US" dirty="0"/>
              <a:t> </a:t>
            </a:r>
            <a:r>
              <a:rPr lang="en-US" dirty="0" smtClean="0"/>
              <a:t>&amp; business use (</a:t>
            </a:r>
            <a:r>
              <a:rPr lang="en-US" dirty="0" err="1" smtClean="0"/>
              <a:t>telepresence</a:t>
            </a:r>
            <a:r>
              <a:rPr lang="en-US" dirty="0" smtClean="0"/>
              <a:t>)</a:t>
            </a:r>
          </a:p>
          <a:p>
            <a:pPr lvl="1"/>
            <a:r>
              <a:rPr lang="en-US" dirty="0" smtClean="0"/>
              <a:t>landline </a:t>
            </a:r>
            <a:r>
              <a:rPr lang="en-US" dirty="0" smtClean="0">
                <a:sym typeface="Wingdings"/>
              </a:rPr>
              <a:t> mobile</a:t>
            </a:r>
            <a:endParaRPr lang="en-US" dirty="0" smtClean="0"/>
          </a:p>
          <a:p>
            <a:pPr lvl="1"/>
            <a:r>
              <a:rPr lang="en-US" dirty="0" smtClean="0"/>
              <a:t>OTT VoIP (for international calls)</a:t>
            </a:r>
          </a:p>
          <a:p>
            <a:r>
              <a:rPr lang="en-US" dirty="0" smtClean="0"/>
              <a:t>Core network technology changes</a:t>
            </a:r>
          </a:p>
          <a:p>
            <a:pPr lvl="1"/>
            <a:r>
              <a:rPr lang="en-US" dirty="0" smtClean="0"/>
              <a:t>IMS</a:t>
            </a:r>
          </a:p>
          <a:p>
            <a:pPr lvl="1"/>
            <a:r>
              <a:rPr lang="en-US" dirty="0" smtClean="0"/>
              <a:t>SIP </a:t>
            </a:r>
            <a:r>
              <a:rPr lang="en-US" dirty="0" err="1" smtClean="0"/>
              <a:t>trunking</a:t>
            </a:r>
            <a:endParaRPr lang="en-US" dirty="0" smtClean="0"/>
          </a:p>
          <a:p>
            <a:r>
              <a:rPr lang="en-US" dirty="0" smtClean="0"/>
              <a:t>Access and end system changes</a:t>
            </a:r>
          </a:p>
          <a:p>
            <a:pPr lvl="1"/>
            <a:r>
              <a:rPr lang="en-US" dirty="0" smtClean="0"/>
              <a:t>large PBX all VoIP</a:t>
            </a:r>
          </a:p>
          <a:p>
            <a:pPr lvl="1"/>
            <a:r>
              <a:rPr lang="en-US" dirty="0" smtClean="0"/>
              <a:t>voice as app</a:t>
            </a:r>
          </a:p>
          <a:p>
            <a:pPr lvl="1"/>
            <a:r>
              <a:rPr lang="en-US" dirty="0" err="1" smtClean="0"/>
              <a:t>WebRTC</a:t>
            </a:r>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6</a:t>
            </a:fld>
            <a:endParaRPr lang="en-US"/>
          </a:p>
        </p:txBody>
      </p:sp>
      <p:sp>
        <p:nvSpPr>
          <p:cNvPr id="4" name="Title 3"/>
          <p:cNvSpPr>
            <a:spLocks noGrp="1"/>
          </p:cNvSpPr>
          <p:nvPr>
            <p:ph type="title"/>
          </p:nvPr>
        </p:nvSpPr>
        <p:spPr/>
        <p:txBody>
          <a:bodyPr/>
          <a:lstStyle/>
          <a:p>
            <a:r>
              <a:rPr lang="en-US" dirty="0" smtClean="0"/>
              <a:t>The transition of the PSTN</a:t>
            </a:r>
            <a:endParaRPr lang="en-US" dirty="0"/>
          </a:p>
        </p:txBody>
      </p:sp>
      <p:sp>
        <p:nvSpPr>
          <p:cNvPr id="2" name="Footer Placeholder 1"/>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666268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Landline </a:t>
            </a:r>
            <a:r>
              <a:rPr lang="en-US" dirty="0" smtClean="0">
                <a:sym typeface="Wingdings"/>
              </a:rPr>
              <a:t> mobile</a:t>
            </a:r>
            <a:endParaRPr lang="en-US" dirty="0"/>
          </a:p>
        </p:txBody>
      </p:sp>
      <p:pic>
        <p:nvPicPr>
          <p:cNvPr id="4" name="Picture 3"/>
          <p:cNvPicPr>
            <a:picLocks noChangeAspect="1"/>
          </p:cNvPicPr>
          <p:nvPr/>
        </p:nvPicPr>
        <p:blipFill>
          <a:blip r:embed="rId2"/>
          <a:stretch>
            <a:fillRect/>
          </a:stretch>
        </p:blipFill>
        <p:spPr>
          <a:xfrm>
            <a:off x="1343556" y="1124857"/>
            <a:ext cx="6698253" cy="5028544"/>
          </a:xfrm>
          <a:prstGeom prst="rect">
            <a:avLst/>
          </a:prstGeom>
        </p:spPr>
      </p:pic>
      <p:sp>
        <p:nvSpPr>
          <p:cNvPr id="5" name="Footer Placeholder 4"/>
          <p:cNvSpPr>
            <a:spLocks noGrp="1"/>
          </p:cNvSpPr>
          <p:nvPr>
            <p:ph type="ftr" sz="quarter" idx="11"/>
          </p:nvPr>
        </p:nvSpPr>
        <p:spPr/>
        <p:txBody>
          <a:bodyPr/>
          <a:lstStyle/>
          <a:p>
            <a:r>
              <a:rPr lang="en-US" smtClean="0"/>
              <a:t>Accenture</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7</a:t>
            </a:fld>
            <a:endParaRPr lang="en-US"/>
          </a:p>
        </p:txBody>
      </p:sp>
    </p:spTree>
    <p:extLst>
      <p:ext uri="{BB962C8B-B14F-4D97-AF65-F5344CB8AC3E}">
        <p14:creationId xmlns:p14="http://schemas.microsoft.com/office/powerpoint/2010/main" val="24185893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8</a:t>
            </a:fld>
            <a:endParaRPr lang="en-US"/>
          </a:p>
        </p:txBody>
      </p:sp>
      <p:sp>
        <p:nvSpPr>
          <p:cNvPr id="4" name="Title 3"/>
          <p:cNvSpPr>
            <a:spLocks noGrp="1"/>
          </p:cNvSpPr>
          <p:nvPr>
            <p:ph type="title"/>
          </p:nvPr>
        </p:nvSpPr>
        <p:spPr/>
        <p:txBody>
          <a:bodyPr>
            <a:normAutofit fontScale="90000"/>
          </a:bodyPr>
          <a:lstStyle/>
          <a:p>
            <a:r>
              <a:rPr lang="en-US" dirty="0" smtClean="0"/>
              <a:t>Interstate switched access minutes</a:t>
            </a:r>
            <a:endParaRPr lang="en-US" dirty="0"/>
          </a:p>
        </p:txBody>
      </p:sp>
      <p:pic>
        <p:nvPicPr>
          <p:cNvPr id="5" name="Picture 4"/>
          <p:cNvPicPr>
            <a:picLocks noChangeAspect="1"/>
          </p:cNvPicPr>
          <p:nvPr/>
        </p:nvPicPr>
        <p:blipFill>
          <a:blip r:embed="rId2"/>
          <a:stretch>
            <a:fillRect/>
          </a:stretch>
        </p:blipFill>
        <p:spPr>
          <a:xfrm>
            <a:off x="594086" y="1250014"/>
            <a:ext cx="7638484" cy="5036486"/>
          </a:xfrm>
          <a:prstGeom prst="rect">
            <a:avLst/>
          </a:prstGeom>
        </p:spPr>
      </p:pic>
      <p:sp>
        <p:nvSpPr>
          <p:cNvPr id="2" name="Footer Placeholder 1"/>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519071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215203" y="6250163"/>
            <a:ext cx="1161826" cy="365125"/>
          </a:xfrm>
        </p:spPr>
        <p:txBody>
          <a:bodyPr/>
          <a:lstStyle/>
          <a:p>
            <a:fld id="{75C3118D-CD60-C448-AB88-7EFEB60ADC5A}" type="slidenum">
              <a:rPr lang="en-US" smtClean="0"/>
              <a:t>9</a:t>
            </a:fld>
            <a:endParaRPr lang="en-US" dirty="0"/>
          </a:p>
        </p:txBody>
      </p:sp>
      <p:sp>
        <p:nvSpPr>
          <p:cNvPr id="4" name="Title 3"/>
          <p:cNvSpPr>
            <a:spLocks noGrp="1"/>
          </p:cNvSpPr>
          <p:nvPr>
            <p:ph type="title"/>
          </p:nvPr>
        </p:nvSpPr>
        <p:spPr/>
        <p:txBody>
          <a:bodyPr/>
          <a:lstStyle/>
          <a:p>
            <a:r>
              <a:rPr lang="en-US" dirty="0" smtClean="0"/>
              <a:t>Available access speeds</a:t>
            </a:r>
            <a:endParaRPr lang="en-US" dirty="0"/>
          </a:p>
        </p:txBody>
      </p:sp>
      <p:cxnSp>
        <p:nvCxnSpPr>
          <p:cNvPr id="6" name="Elbow Connector 5"/>
          <p:cNvCxnSpPr/>
          <p:nvPr/>
        </p:nvCxnSpPr>
        <p:spPr>
          <a:xfrm>
            <a:off x="1639692" y="2290338"/>
            <a:ext cx="6328459" cy="3331400"/>
          </a:xfrm>
          <a:prstGeom prst="bentConnector3">
            <a:avLst>
              <a:gd name="adj1" fmla="val 329"/>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64233" y="28800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78328" y="3450753"/>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92423" y="4006564"/>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11649" y="53692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65291" y="562173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53094" y="562472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69712" y="562771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10578" y="5615767"/>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703631" y="5615767"/>
            <a:ext cx="0" cy="19038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97741" y="2709725"/>
            <a:ext cx="1169085" cy="369332"/>
          </a:xfrm>
          <a:prstGeom prst="rect">
            <a:avLst/>
          </a:prstGeom>
          <a:noFill/>
        </p:spPr>
        <p:txBody>
          <a:bodyPr wrap="none" rtlCol="0">
            <a:spAutoFit/>
          </a:bodyPr>
          <a:lstStyle/>
          <a:p>
            <a:r>
              <a:rPr lang="en-US" dirty="0" smtClean="0"/>
              <a:t>100 Mb/s+</a:t>
            </a:r>
            <a:endParaRPr lang="en-US" dirty="0"/>
          </a:p>
        </p:txBody>
      </p:sp>
      <p:sp>
        <p:nvSpPr>
          <p:cNvPr id="36" name="TextBox 35"/>
          <p:cNvSpPr txBox="1"/>
          <p:nvPr/>
        </p:nvSpPr>
        <p:spPr>
          <a:xfrm>
            <a:off x="515048" y="3221264"/>
            <a:ext cx="951778" cy="369332"/>
          </a:xfrm>
          <a:prstGeom prst="rect">
            <a:avLst/>
          </a:prstGeom>
          <a:noFill/>
        </p:spPr>
        <p:txBody>
          <a:bodyPr wrap="none" rtlCol="0">
            <a:spAutoFit/>
          </a:bodyPr>
          <a:lstStyle/>
          <a:p>
            <a:r>
              <a:rPr lang="en-US" dirty="0"/>
              <a:t>2</a:t>
            </a:r>
            <a:r>
              <a:rPr lang="en-US" dirty="0" smtClean="0"/>
              <a:t>0 Mb/s</a:t>
            </a:r>
            <a:endParaRPr lang="en-US" dirty="0"/>
          </a:p>
        </p:txBody>
      </p:sp>
      <p:sp>
        <p:nvSpPr>
          <p:cNvPr id="37" name="TextBox 36"/>
          <p:cNvSpPr txBox="1"/>
          <p:nvPr/>
        </p:nvSpPr>
        <p:spPr>
          <a:xfrm>
            <a:off x="635085" y="3777075"/>
            <a:ext cx="831741" cy="369332"/>
          </a:xfrm>
          <a:prstGeom prst="rect">
            <a:avLst/>
          </a:prstGeom>
          <a:noFill/>
        </p:spPr>
        <p:txBody>
          <a:bodyPr wrap="none" rtlCol="0">
            <a:spAutoFit/>
          </a:bodyPr>
          <a:lstStyle/>
          <a:p>
            <a:r>
              <a:rPr lang="en-US" dirty="0" smtClean="0"/>
              <a:t>5 Mb/s</a:t>
            </a:r>
            <a:endParaRPr lang="en-US" dirty="0"/>
          </a:p>
        </p:txBody>
      </p:sp>
      <p:sp>
        <p:nvSpPr>
          <p:cNvPr id="38" name="TextBox 37"/>
          <p:cNvSpPr txBox="1"/>
          <p:nvPr/>
        </p:nvSpPr>
        <p:spPr>
          <a:xfrm>
            <a:off x="641848" y="4745921"/>
            <a:ext cx="824978" cy="369332"/>
          </a:xfrm>
          <a:prstGeom prst="rect">
            <a:avLst/>
          </a:prstGeom>
          <a:noFill/>
        </p:spPr>
        <p:txBody>
          <a:bodyPr wrap="none" rtlCol="0">
            <a:spAutoFit/>
          </a:bodyPr>
          <a:lstStyle/>
          <a:p>
            <a:r>
              <a:rPr lang="en-US" dirty="0" smtClean="0"/>
              <a:t>2 Mb/s</a:t>
            </a:r>
            <a:endParaRPr lang="en-US" dirty="0"/>
          </a:p>
        </p:txBody>
      </p:sp>
      <p:sp>
        <p:nvSpPr>
          <p:cNvPr id="39" name="TextBox 38"/>
          <p:cNvSpPr txBox="1"/>
          <p:nvPr/>
        </p:nvSpPr>
        <p:spPr>
          <a:xfrm>
            <a:off x="667772" y="5150510"/>
            <a:ext cx="799054" cy="369332"/>
          </a:xfrm>
          <a:prstGeom prst="rect">
            <a:avLst/>
          </a:prstGeom>
          <a:noFill/>
        </p:spPr>
        <p:txBody>
          <a:bodyPr wrap="none" rtlCol="0">
            <a:spAutoFit/>
          </a:bodyPr>
          <a:lstStyle/>
          <a:p>
            <a:r>
              <a:rPr lang="en-US" dirty="0" smtClean="0"/>
              <a:t>1 Mb/s</a:t>
            </a:r>
            <a:endParaRPr lang="en-US" dirty="0"/>
          </a:p>
        </p:txBody>
      </p:sp>
      <p:cxnSp>
        <p:nvCxnSpPr>
          <p:cNvPr id="40" name="Straight Connector 39"/>
          <p:cNvCxnSpPr/>
          <p:nvPr/>
        </p:nvCxnSpPr>
        <p:spPr>
          <a:xfrm>
            <a:off x="1510354" y="4995660"/>
            <a:ext cx="328706"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10992" y="5861055"/>
            <a:ext cx="508823" cy="369332"/>
          </a:xfrm>
          <a:prstGeom prst="rect">
            <a:avLst/>
          </a:prstGeom>
          <a:noFill/>
        </p:spPr>
        <p:txBody>
          <a:bodyPr wrap="none" rtlCol="0">
            <a:spAutoFit/>
          </a:bodyPr>
          <a:lstStyle/>
          <a:p>
            <a:r>
              <a:rPr lang="en-US" dirty="0" smtClean="0"/>
              <a:t>18%</a:t>
            </a:r>
            <a:endParaRPr lang="en-US" dirty="0"/>
          </a:p>
        </p:txBody>
      </p:sp>
      <p:sp>
        <p:nvSpPr>
          <p:cNvPr id="42" name="TextBox 41"/>
          <p:cNvSpPr txBox="1"/>
          <p:nvPr/>
        </p:nvSpPr>
        <p:spPr>
          <a:xfrm>
            <a:off x="4770463" y="5861055"/>
            <a:ext cx="554922" cy="369332"/>
          </a:xfrm>
          <a:prstGeom prst="rect">
            <a:avLst/>
          </a:prstGeom>
          <a:noFill/>
        </p:spPr>
        <p:txBody>
          <a:bodyPr wrap="none" rtlCol="0">
            <a:spAutoFit/>
          </a:bodyPr>
          <a:lstStyle/>
          <a:p>
            <a:r>
              <a:rPr lang="en-US" dirty="0"/>
              <a:t>8</a:t>
            </a:r>
            <a:r>
              <a:rPr lang="en-US" dirty="0" smtClean="0"/>
              <a:t>0%</a:t>
            </a:r>
            <a:endParaRPr lang="en-US" dirty="0"/>
          </a:p>
        </p:txBody>
      </p:sp>
      <p:sp>
        <p:nvSpPr>
          <p:cNvPr id="43" name="TextBox 42"/>
          <p:cNvSpPr txBox="1"/>
          <p:nvPr/>
        </p:nvSpPr>
        <p:spPr>
          <a:xfrm>
            <a:off x="6409762" y="5861055"/>
            <a:ext cx="541059" cy="369332"/>
          </a:xfrm>
          <a:prstGeom prst="rect">
            <a:avLst/>
          </a:prstGeom>
          <a:noFill/>
        </p:spPr>
        <p:txBody>
          <a:bodyPr wrap="none" rtlCol="0">
            <a:spAutoFit/>
          </a:bodyPr>
          <a:lstStyle/>
          <a:p>
            <a:r>
              <a:rPr lang="en-US" dirty="0" smtClean="0"/>
              <a:t>9</a:t>
            </a:r>
            <a:r>
              <a:rPr lang="en-US" dirty="0"/>
              <a:t>5</a:t>
            </a:r>
            <a:r>
              <a:rPr lang="en-US" dirty="0" smtClean="0"/>
              <a:t>%</a:t>
            </a:r>
            <a:endParaRPr lang="en-US" dirty="0"/>
          </a:p>
        </p:txBody>
      </p:sp>
      <p:sp>
        <p:nvSpPr>
          <p:cNvPr id="44" name="TextBox 43"/>
          <p:cNvSpPr txBox="1"/>
          <p:nvPr/>
        </p:nvSpPr>
        <p:spPr>
          <a:xfrm>
            <a:off x="6964233" y="5861055"/>
            <a:ext cx="536776" cy="369332"/>
          </a:xfrm>
          <a:prstGeom prst="rect">
            <a:avLst/>
          </a:prstGeom>
          <a:noFill/>
        </p:spPr>
        <p:txBody>
          <a:bodyPr wrap="none" rtlCol="0">
            <a:spAutoFit/>
          </a:bodyPr>
          <a:lstStyle/>
          <a:p>
            <a:r>
              <a:rPr lang="en-US" dirty="0" smtClean="0"/>
              <a:t>97%</a:t>
            </a:r>
            <a:endParaRPr lang="en-US" dirty="0"/>
          </a:p>
        </p:txBody>
      </p:sp>
      <p:sp>
        <p:nvSpPr>
          <p:cNvPr id="45" name="TextBox 44"/>
          <p:cNvSpPr txBox="1"/>
          <p:nvPr/>
        </p:nvSpPr>
        <p:spPr>
          <a:xfrm>
            <a:off x="7406353" y="5861055"/>
            <a:ext cx="635398" cy="369332"/>
          </a:xfrm>
          <a:prstGeom prst="rect">
            <a:avLst/>
          </a:prstGeom>
          <a:noFill/>
        </p:spPr>
        <p:txBody>
          <a:bodyPr wrap="none" rtlCol="0">
            <a:spAutoFit/>
          </a:bodyPr>
          <a:lstStyle/>
          <a:p>
            <a:r>
              <a:rPr lang="en-US" dirty="0" smtClean="0"/>
              <a:t>100%</a:t>
            </a:r>
            <a:endParaRPr lang="en-US" dirty="0"/>
          </a:p>
        </p:txBody>
      </p:sp>
      <p:cxnSp>
        <p:nvCxnSpPr>
          <p:cNvPr id="47" name="Elbow Connector 46"/>
          <p:cNvCxnSpPr/>
          <p:nvPr/>
        </p:nvCxnSpPr>
        <p:spPr>
          <a:xfrm>
            <a:off x="1639692" y="2880000"/>
            <a:ext cx="825599" cy="570753"/>
          </a:xfrm>
          <a:prstGeom prst="bentConnector3">
            <a:avLst>
              <a:gd name="adj1" fmla="val 98863"/>
            </a:avLst>
          </a:prstGeom>
          <a:ln w="3810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465291" y="3450753"/>
            <a:ext cx="2587803"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053094" y="3450753"/>
            <a:ext cx="1616618" cy="55581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669712" y="4006564"/>
            <a:ext cx="0" cy="98909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669712" y="4995660"/>
            <a:ext cx="540866"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0578" y="4995660"/>
            <a:ext cx="0" cy="37354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10578" y="5369200"/>
            <a:ext cx="493053" cy="246567"/>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3526115" y="2373609"/>
            <a:ext cx="1054980" cy="1012781"/>
          </a:xfrm>
          <a:prstGeom prst="rect">
            <a:avLst/>
          </a:prstGeom>
        </p:spPr>
      </p:pic>
      <p:pic>
        <p:nvPicPr>
          <p:cNvPr id="22" name="Picture 21"/>
          <p:cNvPicPr>
            <a:picLocks noChangeAspect="1"/>
          </p:cNvPicPr>
          <p:nvPr/>
        </p:nvPicPr>
        <p:blipFill>
          <a:blip r:embed="rId3"/>
          <a:stretch>
            <a:fillRect/>
          </a:stretch>
        </p:blipFill>
        <p:spPr>
          <a:xfrm>
            <a:off x="5377029" y="2727177"/>
            <a:ext cx="1733620" cy="760316"/>
          </a:xfrm>
          <a:prstGeom prst="rect">
            <a:avLst/>
          </a:prstGeom>
        </p:spPr>
      </p:pic>
      <p:pic>
        <p:nvPicPr>
          <p:cNvPr id="23" name="Picture 22"/>
          <p:cNvPicPr>
            <a:picLocks noChangeAspect="1"/>
          </p:cNvPicPr>
          <p:nvPr/>
        </p:nvPicPr>
        <p:blipFill>
          <a:blip r:embed="rId4"/>
          <a:stretch>
            <a:fillRect/>
          </a:stretch>
        </p:blipFill>
        <p:spPr>
          <a:xfrm>
            <a:off x="1724322" y="1844879"/>
            <a:ext cx="973339" cy="973339"/>
          </a:xfrm>
          <a:prstGeom prst="rect">
            <a:avLst/>
          </a:prstGeom>
        </p:spPr>
      </p:pic>
      <p:pic>
        <p:nvPicPr>
          <p:cNvPr id="24" name="Picture 23"/>
          <p:cNvPicPr>
            <a:picLocks noChangeAspect="1"/>
          </p:cNvPicPr>
          <p:nvPr/>
        </p:nvPicPr>
        <p:blipFill>
          <a:blip r:embed="rId5"/>
          <a:stretch>
            <a:fillRect/>
          </a:stretch>
        </p:blipFill>
        <p:spPr>
          <a:xfrm>
            <a:off x="6851319" y="3678764"/>
            <a:ext cx="518660" cy="473302"/>
          </a:xfrm>
          <a:prstGeom prst="rect">
            <a:avLst/>
          </a:prstGeom>
        </p:spPr>
      </p:pic>
      <p:sp>
        <p:nvSpPr>
          <p:cNvPr id="25" name="TextBox 24"/>
          <p:cNvSpPr txBox="1"/>
          <p:nvPr/>
        </p:nvSpPr>
        <p:spPr>
          <a:xfrm>
            <a:off x="166714" y="5834792"/>
            <a:ext cx="1120820" cy="461665"/>
          </a:xfrm>
          <a:prstGeom prst="rect">
            <a:avLst/>
          </a:prstGeom>
          <a:noFill/>
        </p:spPr>
        <p:txBody>
          <a:bodyPr wrap="none" rtlCol="0">
            <a:spAutoFit/>
          </a:bodyPr>
          <a:lstStyle/>
          <a:p>
            <a:r>
              <a:rPr lang="en-US" sz="1200" dirty="0" smtClean="0"/>
              <a:t>avg. sustained</a:t>
            </a:r>
          </a:p>
          <a:p>
            <a:r>
              <a:rPr lang="en-US" sz="1200" dirty="0" smtClean="0"/>
              <a:t>throughput</a:t>
            </a:r>
            <a:endParaRPr lang="en-US" sz="1200" dirty="0"/>
          </a:p>
        </p:txBody>
      </p:sp>
      <p:pic>
        <p:nvPicPr>
          <p:cNvPr id="27" name="Picture 26"/>
          <p:cNvPicPr>
            <a:picLocks noChangeAspect="1"/>
          </p:cNvPicPr>
          <p:nvPr/>
        </p:nvPicPr>
        <p:blipFill>
          <a:blip r:embed="rId6"/>
          <a:stretch>
            <a:fillRect/>
          </a:stretch>
        </p:blipFill>
        <p:spPr>
          <a:xfrm>
            <a:off x="7035163" y="4073625"/>
            <a:ext cx="1006588" cy="922035"/>
          </a:xfrm>
          <a:prstGeom prst="rect">
            <a:avLst/>
          </a:prstGeom>
        </p:spPr>
      </p:pic>
      <p:sp>
        <p:nvSpPr>
          <p:cNvPr id="31" name="TextBox 30"/>
          <p:cNvSpPr txBox="1"/>
          <p:nvPr/>
        </p:nvSpPr>
        <p:spPr>
          <a:xfrm>
            <a:off x="7578848" y="6488584"/>
            <a:ext cx="1565152" cy="369332"/>
          </a:xfrm>
          <a:prstGeom prst="rect">
            <a:avLst/>
          </a:prstGeom>
          <a:noFill/>
        </p:spPr>
        <p:txBody>
          <a:bodyPr wrap="none" rtlCol="0">
            <a:spAutoFit/>
          </a:bodyPr>
          <a:lstStyle/>
          <a:p>
            <a:r>
              <a:rPr lang="en-US" dirty="0" smtClean="0"/>
              <a:t>of households</a:t>
            </a:r>
            <a:endParaRPr lang="en-US" dirty="0"/>
          </a:p>
        </p:txBody>
      </p:sp>
      <p:sp>
        <p:nvSpPr>
          <p:cNvPr id="2" name="Cloud Callout 1"/>
          <p:cNvSpPr/>
          <p:nvPr/>
        </p:nvSpPr>
        <p:spPr>
          <a:xfrm>
            <a:off x="7737032" y="3263723"/>
            <a:ext cx="1406968" cy="1124187"/>
          </a:xfrm>
          <a:prstGeom prst="cloudCallout">
            <a:avLst>
              <a:gd name="adj1" fmla="val -38886"/>
              <a:gd name="adj2" fmla="val 62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800000"/>
                </a:solidFill>
              </a:rPr>
              <a:t>marginal VOIP</a:t>
            </a:r>
            <a:endParaRPr lang="en-US" sz="1400" dirty="0">
              <a:solidFill>
                <a:srgbClr val="800000"/>
              </a:solidFill>
            </a:endParaRPr>
          </a:p>
        </p:txBody>
      </p:sp>
      <p:sp>
        <p:nvSpPr>
          <p:cNvPr id="7" name="TextBox 6"/>
          <p:cNvSpPr txBox="1"/>
          <p:nvPr/>
        </p:nvSpPr>
        <p:spPr>
          <a:xfrm>
            <a:off x="1639692" y="2894391"/>
            <a:ext cx="872091" cy="369332"/>
          </a:xfrm>
          <a:prstGeom prst="rect">
            <a:avLst/>
          </a:prstGeom>
          <a:noFill/>
        </p:spPr>
        <p:txBody>
          <a:bodyPr wrap="none" rtlCol="0">
            <a:spAutoFit/>
          </a:bodyPr>
          <a:lstStyle/>
          <a:p>
            <a:r>
              <a:rPr lang="en-US" dirty="0" smtClean="0">
                <a:solidFill>
                  <a:srgbClr val="FF0000"/>
                </a:solidFill>
              </a:rPr>
              <a:t>10 Gb/s</a:t>
            </a:r>
            <a:endParaRPr lang="en-US" dirty="0">
              <a:solidFill>
                <a:srgbClr val="FF0000"/>
              </a:solidFill>
            </a:endParaRPr>
          </a:p>
        </p:txBody>
      </p:sp>
      <p:sp>
        <p:nvSpPr>
          <p:cNvPr id="11" name="TextBox 10"/>
          <p:cNvSpPr txBox="1"/>
          <p:nvPr/>
        </p:nvSpPr>
        <p:spPr>
          <a:xfrm>
            <a:off x="374004" y="1219805"/>
            <a:ext cx="3335731" cy="369332"/>
          </a:xfrm>
          <a:prstGeom prst="rect">
            <a:avLst/>
          </a:prstGeom>
          <a:noFill/>
        </p:spPr>
        <p:txBody>
          <a:bodyPr wrap="none" rtlCol="0">
            <a:spAutoFit/>
          </a:bodyPr>
          <a:lstStyle/>
          <a:p>
            <a:r>
              <a:rPr lang="en-US" dirty="0" smtClean="0"/>
              <a:t>common now – </a:t>
            </a:r>
            <a:r>
              <a:rPr lang="en-US" dirty="0" smtClean="0">
                <a:solidFill>
                  <a:srgbClr val="FF0000"/>
                </a:solidFill>
              </a:rPr>
              <a:t>future capability</a:t>
            </a:r>
            <a:endParaRPr lang="en-US" dirty="0">
              <a:solidFill>
                <a:srgbClr val="FF0000"/>
              </a:solidFill>
            </a:endParaRPr>
          </a:p>
        </p:txBody>
      </p:sp>
      <p:sp>
        <p:nvSpPr>
          <p:cNvPr id="46" name="TextBox 45"/>
          <p:cNvSpPr txBox="1"/>
          <p:nvPr/>
        </p:nvSpPr>
        <p:spPr>
          <a:xfrm>
            <a:off x="3525227" y="3546083"/>
            <a:ext cx="745291" cy="369332"/>
          </a:xfrm>
          <a:prstGeom prst="rect">
            <a:avLst/>
          </a:prstGeom>
          <a:noFill/>
        </p:spPr>
        <p:txBody>
          <a:bodyPr wrap="none" rtlCol="0">
            <a:spAutoFit/>
          </a:bodyPr>
          <a:lstStyle/>
          <a:p>
            <a:r>
              <a:rPr lang="en-US" dirty="0">
                <a:solidFill>
                  <a:srgbClr val="FF0000"/>
                </a:solidFill>
              </a:rPr>
              <a:t>1</a:t>
            </a:r>
            <a:r>
              <a:rPr lang="en-US" dirty="0" smtClean="0">
                <a:solidFill>
                  <a:srgbClr val="FF0000"/>
                </a:solidFill>
              </a:rPr>
              <a:t> Gb/s</a:t>
            </a:r>
            <a:endParaRPr lang="en-US" dirty="0">
              <a:solidFill>
                <a:srgbClr val="FF0000"/>
              </a:solidFill>
            </a:endParaRPr>
          </a:p>
        </p:txBody>
      </p:sp>
      <p:sp>
        <p:nvSpPr>
          <p:cNvPr id="17" name="TextBox 16"/>
          <p:cNvSpPr txBox="1"/>
          <p:nvPr/>
        </p:nvSpPr>
        <p:spPr>
          <a:xfrm>
            <a:off x="5483908" y="4006564"/>
            <a:ext cx="925854" cy="369332"/>
          </a:xfrm>
          <a:prstGeom prst="rect">
            <a:avLst/>
          </a:prstGeom>
          <a:noFill/>
        </p:spPr>
        <p:txBody>
          <a:bodyPr wrap="none" rtlCol="0">
            <a:spAutoFit/>
          </a:bodyPr>
          <a:lstStyle/>
          <a:p>
            <a:r>
              <a:rPr lang="en-US" dirty="0" smtClean="0">
                <a:solidFill>
                  <a:srgbClr val="FF0000"/>
                </a:solidFill>
              </a:rPr>
              <a:t>10 Mb/s</a:t>
            </a:r>
            <a:endParaRPr lang="en-US" dirty="0">
              <a:solidFill>
                <a:srgbClr val="FF0000"/>
              </a:solidFill>
            </a:endParaRPr>
          </a:p>
        </p:txBody>
      </p:sp>
      <p:sp>
        <p:nvSpPr>
          <p:cNvPr id="21" name="TextBox 20"/>
          <p:cNvSpPr txBox="1"/>
          <p:nvPr/>
        </p:nvSpPr>
        <p:spPr>
          <a:xfrm>
            <a:off x="5957918" y="6230387"/>
            <a:ext cx="1423587" cy="369332"/>
          </a:xfrm>
          <a:prstGeom prst="rect">
            <a:avLst/>
          </a:prstGeom>
          <a:noFill/>
        </p:spPr>
        <p:txBody>
          <a:bodyPr wrap="none" rtlCol="0">
            <a:spAutoFit/>
          </a:bodyPr>
          <a:lstStyle/>
          <a:p>
            <a:r>
              <a:rPr lang="en-US" dirty="0" smtClean="0">
                <a:solidFill>
                  <a:srgbClr val="FF0000"/>
                </a:solidFill>
              </a:rPr>
              <a:t>99% by 2023?</a:t>
            </a:r>
            <a:endParaRPr lang="en-US" dirty="0">
              <a:solidFill>
                <a:srgbClr val="FF0000"/>
              </a:solidFill>
            </a:endParaRPr>
          </a:p>
        </p:txBody>
      </p:sp>
      <p:sp>
        <p:nvSpPr>
          <p:cNvPr id="9" name="Footer Placeholder 8"/>
          <p:cNvSpPr>
            <a:spLocks noGrp="1"/>
          </p:cNvSpPr>
          <p:nvPr>
            <p:ph type="ftr" sz="quarter" idx="11"/>
          </p:nvPr>
        </p:nvSpPr>
        <p:spPr/>
        <p:txBody>
          <a:bodyPr/>
          <a:lstStyle/>
          <a:p>
            <a:r>
              <a:rPr lang="en-US" smtClean="0"/>
              <a:t>Accenture</a:t>
            </a:r>
            <a:endParaRPr lang="en-US"/>
          </a:p>
        </p:txBody>
      </p:sp>
    </p:spTree>
    <p:extLst>
      <p:ext uri="{BB962C8B-B14F-4D97-AF65-F5344CB8AC3E}">
        <p14:creationId xmlns:p14="http://schemas.microsoft.com/office/powerpoint/2010/main" val="2096441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18684</TotalTime>
  <Words>2324</Words>
  <Application>Microsoft Macintosh PowerPoint</Application>
  <PresentationFormat>On-screen Show (4:3)</PresentationFormat>
  <Paragraphs>533</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Transitioning the PSTN to IP</vt:lpstr>
      <vt:lpstr>The retirement of the circuit-switched network</vt:lpstr>
      <vt:lpstr>FCC’s Technology Transition Policy Task Force</vt:lpstr>
      <vt:lpstr>The three transitions</vt:lpstr>
      <vt:lpstr>When?</vt:lpstr>
      <vt:lpstr>The transition of the PSTN</vt:lpstr>
      <vt:lpstr>Landline  mobile</vt:lpstr>
      <vt:lpstr>Interstate switched access minutes</vt:lpstr>
      <vt:lpstr>Available access speeds</vt:lpstr>
      <vt:lpstr>Access transitions (US)</vt:lpstr>
      <vt:lpstr>Copper loops</vt:lpstr>
      <vt:lpstr>Cost vs. distance</vt:lpstr>
      <vt:lpstr>Lines are disappearing, but maintenance costs are constant</vt:lpstr>
      <vt:lpstr>Switches are ageing</vt:lpstr>
      <vt:lpstr>PSTN: The good &amp; the ugly</vt:lpstr>
      <vt:lpstr>What are some of the  “keeper” attributes?</vt:lpstr>
      <vt:lpstr>Universal service</vt:lpstr>
      <vt:lpstr>Long-term wireline architectures</vt:lpstr>
      <vt:lpstr>Why not already?</vt:lpstr>
      <vt:lpstr>Numbers: Disappearance of the old constraints</vt:lpstr>
      <vt:lpstr>The number is part of the problem</vt:lpstr>
      <vt:lpstr>It’s just a number</vt:lpstr>
      <vt:lpstr>Communication identifiers</vt:lpstr>
      <vt:lpstr>Numbers vs. DNS &amp; IP addresses</vt:lpstr>
      <vt:lpstr>Number usage</vt:lpstr>
      <vt:lpstr>Phone numbers for machines?</vt:lpstr>
      <vt:lpstr>Future numbers</vt:lpstr>
      <vt:lpstr>Caller ID spoofing</vt:lpstr>
      <vt:lpstr>Robocalling</vt:lpstr>
      <vt:lpstr>Security (trustworthiness)</vt:lpstr>
      <vt:lpstr>Who assures identity?</vt:lpstr>
      <vt:lpstr>Strawman “Public” PSTN database</vt:lpstr>
      <vt:lpstr>VoIP interconnection, public safety, universal access</vt:lpstr>
      <vt:lpstr>VoIP Interconnection</vt:lpstr>
      <vt:lpstr>Public Safety (NG911 &amp; NG112)</vt:lpstr>
      <vt:lpstr>More than point-to-point voice</vt:lpstr>
      <vt:lpstr>Reliability</vt:lpstr>
      <vt:lpstr>Conclusion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Social Information Networks</dc:title>
  <dc:creator>Augustin Chaintreau</dc:creator>
  <cp:lastModifiedBy>Henning Schulzrinne</cp:lastModifiedBy>
  <cp:revision>394</cp:revision>
  <cp:lastPrinted>2011-02-10T21:52:56Z</cp:lastPrinted>
  <dcterms:created xsi:type="dcterms:W3CDTF">2011-01-14T21:44:17Z</dcterms:created>
  <dcterms:modified xsi:type="dcterms:W3CDTF">2013-04-24T16:08:45Z</dcterms:modified>
</cp:coreProperties>
</file>