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61"/>
  </p:notesMasterIdLst>
  <p:handoutMasterIdLst>
    <p:handoutMasterId r:id="rId62"/>
  </p:handoutMasterIdLst>
  <p:sldIdLst>
    <p:sldId id="256" r:id="rId2"/>
    <p:sldId id="262" r:id="rId3"/>
    <p:sldId id="258" r:id="rId4"/>
    <p:sldId id="289" r:id="rId5"/>
    <p:sldId id="265" r:id="rId6"/>
    <p:sldId id="264" r:id="rId7"/>
    <p:sldId id="267" r:id="rId8"/>
    <p:sldId id="266" r:id="rId9"/>
    <p:sldId id="315" r:id="rId10"/>
    <p:sldId id="308" r:id="rId11"/>
    <p:sldId id="279" r:id="rId12"/>
    <p:sldId id="260" r:id="rId13"/>
    <p:sldId id="261" r:id="rId14"/>
    <p:sldId id="281" r:id="rId15"/>
    <p:sldId id="272" r:id="rId16"/>
    <p:sldId id="263" r:id="rId17"/>
    <p:sldId id="280" r:id="rId18"/>
    <p:sldId id="273" r:id="rId19"/>
    <p:sldId id="317" r:id="rId20"/>
    <p:sldId id="312" r:id="rId21"/>
    <p:sldId id="269" r:id="rId22"/>
    <p:sldId id="271" r:id="rId23"/>
    <p:sldId id="270" r:id="rId24"/>
    <p:sldId id="268" r:id="rId25"/>
    <p:sldId id="276" r:id="rId26"/>
    <p:sldId id="311" r:id="rId27"/>
    <p:sldId id="286" r:id="rId28"/>
    <p:sldId id="287" r:id="rId29"/>
    <p:sldId id="298" r:id="rId30"/>
    <p:sldId id="288" r:id="rId31"/>
    <p:sldId id="314" r:id="rId32"/>
    <p:sldId id="299" r:id="rId33"/>
    <p:sldId id="309" r:id="rId34"/>
    <p:sldId id="282" r:id="rId35"/>
    <p:sldId id="283" r:id="rId36"/>
    <p:sldId id="310" r:id="rId37"/>
    <p:sldId id="274" r:id="rId38"/>
    <p:sldId id="275" r:id="rId39"/>
    <p:sldId id="316" r:id="rId40"/>
    <p:sldId id="306" r:id="rId41"/>
    <p:sldId id="307" r:id="rId42"/>
    <p:sldId id="313" r:id="rId43"/>
    <p:sldId id="284" r:id="rId44"/>
    <p:sldId id="285" r:id="rId45"/>
    <p:sldId id="290" r:id="rId46"/>
    <p:sldId id="295" r:id="rId47"/>
    <p:sldId id="291" r:id="rId48"/>
    <p:sldId id="292" r:id="rId49"/>
    <p:sldId id="293" r:id="rId50"/>
    <p:sldId id="300" r:id="rId51"/>
    <p:sldId id="302" r:id="rId52"/>
    <p:sldId id="301" r:id="rId53"/>
    <p:sldId id="294" r:id="rId54"/>
    <p:sldId id="296" r:id="rId55"/>
    <p:sldId id="297" r:id="rId56"/>
    <p:sldId id="303" r:id="rId57"/>
    <p:sldId id="304" r:id="rId58"/>
    <p:sldId id="305" r:id="rId59"/>
    <p:sldId id="259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EF2BA22F-363D-4042-8C76-FF56FC3128E8}">
          <p14:sldIdLst>
            <p14:sldId id="256"/>
            <p14:sldId id="262"/>
            <p14:sldId id="258"/>
            <p14:sldId id="289"/>
            <p14:sldId id="265"/>
            <p14:sldId id="264"/>
            <p14:sldId id="267"/>
            <p14:sldId id="266"/>
            <p14:sldId id="315"/>
          </p14:sldIdLst>
        </p14:section>
        <p14:section name="Authentication" id="{7397F165-AF12-B941-A81A-D586DDB3D7E2}">
          <p14:sldIdLst>
            <p14:sldId id="308"/>
            <p14:sldId id="279"/>
            <p14:sldId id="260"/>
            <p14:sldId id="261"/>
            <p14:sldId id="281"/>
            <p14:sldId id="272"/>
            <p14:sldId id="263"/>
            <p14:sldId id="280"/>
            <p14:sldId id="273"/>
            <p14:sldId id="317"/>
          </p14:sldIdLst>
        </p14:section>
        <p14:section name="Securing the Internet" id="{8F8A42E6-3926-3B40-8904-0304069E2C00}">
          <p14:sldIdLst>
            <p14:sldId id="312"/>
            <p14:sldId id="269"/>
            <p14:sldId id="271"/>
            <p14:sldId id="270"/>
            <p14:sldId id="268"/>
            <p14:sldId id="276"/>
          </p14:sldIdLst>
        </p14:section>
        <p14:section name="Securing end systems" id="{6B309FD6-8AEB-3A43-8531-DFE4F88EF855}">
          <p14:sldIdLst>
            <p14:sldId id="311"/>
            <p14:sldId id="286"/>
            <p14:sldId id="287"/>
            <p14:sldId id="298"/>
            <p14:sldId id="288"/>
            <p14:sldId id="314"/>
            <p14:sldId id="299"/>
          </p14:sldIdLst>
        </p14:section>
        <p14:section name="FCC" id="{5D5C4A00-892E-D645-82F3-D6B37BBAAC0A}">
          <p14:sldIdLst>
            <p14:sldId id="309"/>
            <p14:sldId id="282"/>
            <p14:sldId id="283"/>
          </p14:sldIdLst>
        </p14:section>
        <p14:section name="Other security" id="{03F2ED01-DE5C-5F4E-A972-71D850DD22A9}">
          <p14:sldIdLst>
            <p14:sldId id="310"/>
            <p14:sldId id="274"/>
            <p14:sldId id="275"/>
            <p14:sldId id="316"/>
          </p14:sldIdLst>
        </p14:section>
        <p14:section name="Robocalls" id="{DEFE6AB0-84D5-1047-82B7-23FCD30E0B32}">
          <p14:sldIdLst>
            <p14:sldId id="306"/>
            <p14:sldId id="307"/>
            <p14:sldId id="313"/>
            <p14:sldId id="284"/>
            <p14:sldId id="285"/>
            <p14:sldId id="290"/>
            <p14:sldId id="295"/>
            <p14:sldId id="291"/>
            <p14:sldId id="292"/>
            <p14:sldId id="293"/>
            <p14:sldId id="300"/>
            <p14:sldId id="302"/>
            <p14:sldId id="301"/>
            <p14:sldId id="294"/>
            <p14:sldId id="296"/>
            <p14:sldId id="297"/>
            <p14:sldId id="303"/>
            <p14:sldId id="304"/>
            <p14:sldId id="305"/>
          </p14:sldIdLst>
        </p14:section>
        <p14:section name="Conclusion" id="{C4842922-CA2D-B24A-9DEB-5DFBC7DFB7B9}">
          <p14:sldIdLst>
            <p14:sldId id="25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9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3F1836-6F5E-8243-9222-1BD1F1113BE5}" type="doc">
      <dgm:prSet loTypeId="urn:microsoft.com/office/officeart/2005/8/layout/radial4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D1274AE-A3F9-2140-BF7A-016049B7CF0A}">
      <dgm:prSet phldrT="[Text]"/>
      <dgm:spPr/>
      <dgm:t>
        <a:bodyPr/>
        <a:lstStyle/>
        <a:p>
          <a:r>
            <a:rPr lang="en-US" dirty="0" smtClean="0"/>
            <a:t>You?</a:t>
          </a:r>
          <a:endParaRPr lang="en-US" dirty="0"/>
        </a:p>
      </dgm:t>
    </dgm:pt>
    <dgm:pt modelId="{E6378AE1-928B-A042-B195-50A687281529}" type="parTrans" cxnId="{D69C39FC-B54C-1342-BE08-EC29A233FCE8}">
      <dgm:prSet/>
      <dgm:spPr/>
      <dgm:t>
        <a:bodyPr/>
        <a:lstStyle/>
        <a:p>
          <a:endParaRPr lang="en-US"/>
        </a:p>
      </dgm:t>
    </dgm:pt>
    <dgm:pt modelId="{3C4D8FA8-A70F-6146-BD6E-C0ACD88A5F8B}" type="sibTrans" cxnId="{D69C39FC-B54C-1342-BE08-EC29A233FCE8}">
      <dgm:prSet/>
      <dgm:spPr/>
      <dgm:t>
        <a:bodyPr/>
        <a:lstStyle/>
        <a:p>
          <a:endParaRPr lang="en-US"/>
        </a:p>
      </dgm:t>
    </dgm:pt>
    <dgm:pt modelId="{5EB4E78E-A741-4A41-BFF1-E7251434C85C}">
      <dgm:prSet phldrT="[Text]"/>
      <dgm:spPr/>
      <dgm:t>
        <a:bodyPr/>
        <a:lstStyle/>
        <a:p>
          <a:r>
            <a:rPr lang="en-US" dirty="0" smtClean="0"/>
            <a:t>(Future) developer of apps</a:t>
          </a:r>
          <a:endParaRPr lang="en-US" dirty="0"/>
        </a:p>
      </dgm:t>
    </dgm:pt>
    <dgm:pt modelId="{03A7100A-8561-DF4F-AA77-859849B44C5A}" type="parTrans" cxnId="{B2474367-4414-CC4F-B8C7-F1AF1DD3D8C7}">
      <dgm:prSet/>
      <dgm:spPr/>
      <dgm:t>
        <a:bodyPr/>
        <a:lstStyle/>
        <a:p>
          <a:endParaRPr lang="en-US"/>
        </a:p>
      </dgm:t>
    </dgm:pt>
    <dgm:pt modelId="{EAC7E330-73A3-6947-A252-4CA1BE0D8360}" type="sibTrans" cxnId="{B2474367-4414-CC4F-B8C7-F1AF1DD3D8C7}">
      <dgm:prSet/>
      <dgm:spPr/>
      <dgm:t>
        <a:bodyPr/>
        <a:lstStyle/>
        <a:p>
          <a:endParaRPr lang="en-US"/>
        </a:p>
      </dgm:t>
    </dgm:pt>
    <dgm:pt modelId="{7CD926D5-E4DC-2548-B01F-C1EB656EBC87}">
      <dgm:prSet phldrT="[Text]"/>
      <dgm:spPr/>
      <dgm:t>
        <a:bodyPr/>
        <a:lstStyle/>
        <a:p>
          <a:r>
            <a:rPr lang="en-US" dirty="0" smtClean="0"/>
            <a:t>(Future) sys admin</a:t>
          </a:r>
          <a:endParaRPr lang="en-US" dirty="0"/>
        </a:p>
      </dgm:t>
    </dgm:pt>
    <dgm:pt modelId="{A71EAA10-3780-5B43-A444-F90DADED416B}" type="parTrans" cxnId="{AD5DF1C4-F45A-9C4A-9213-7D478508D8CC}">
      <dgm:prSet/>
      <dgm:spPr/>
      <dgm:t>
        <a:bodyPr/>
        <a:lstStyle/>
        <a:p>
          <a:endParaRPr lang="en-US"/>
        </a:p>
      </dgm:t>
    </dgm:pt>
    <dgm:pt modelId="{CCD3512E-3A89-D341-8DE3-AE77A3B74CD1}" type="sibTrans" cxnId="{AD5DF1C4-F45A-9C4A-9213-7D478508D8CC}">
      <dgm:prSet/>
      <dgm:spPr/>
      <dgm:t>
        <a:bodyPr/>
        <a:lstStyle/>
        <a:p>
          <a:endParaRPr lang="en-US"/>
        </a:p>
      </dgm:t>
    </dgm:pt>
    <dgm:pt modelId="{36CA3597-8899-0A45-86E3-2502D869F2E8}">
      <dgm:prSet phldrT="[Text]"/>
      <dgm:spPr/>
      <dgm:t>
        <a:bodyPr/>
        <a:lstStyle/>
        <a:p>
          <a:r>
            <a:rPr lang="en-US" dirty="0" smtClean="0"/>
            <a:t>Participant in gov’t policy making</a:t>
          </a:r>
        </a:p>
        <a:p>
          <a:r>
            <a:rPr lang="en-US" dirty="0" smtClean="0"/>
            <a:t>(= citizen!)</a:t>
          </a:r>
          <a:endParaRPr lang="en-US" dirty="0"/>
        </a:p>
      </dgm:t>
    </dgm:pt>
    <dgm:pt modelId="{78E03A1F-03C4-B143-B981-AF10B0949CCE}" type="parTrans" cxnId="{644925AD-14F8-9343-A55E-9C0F62C0525F}">
      <dgm:prSet/>
      <dgm:spPr/>
      <dgm:t>
        <a:bodyPr/>
        <a:lstStyle/>
        <a:p>
          <a:endParaRPr lang="en-US"/>
        </a:p>
      </dgm:t>
    </dgm:pt>
    <dgm:pt modelId="{DD6C9D04-1C40-414B-862D-B2F55A7E3A32}" type="sibTrans" cxnId="{644925AD-14F8-9343-A55E-9C0F62C0525F}">
      <dgm:prSet/>
      <dgm:spPr/>
      <dgm:t>
        <a:bodyPr/>
        <a:lstStyle/>
        <a:p>
          <a:endParaRPr lang="en-US"/>
        </a:p>
      </dgm:t>
    </dgm:pt>
    <dgm:pt modelId="{502B38FA-F09B-BA4B-988D-5CC63E82428E}">
      <dgm:prSet phldrT="[Text]"/>
      <dgm:spPr/>
      <dgm:t>
        <a:bodyPr/>
        <a:lstStyle/>
        <a:p>
          <a:r>
            <a:rPr lang="en-US" dirty="0" smtClean="0"/>
            <a:t>Researcher</a:t>
          </a:r>
          <a:endParaRPr lang="en-US" dirty="0"/>
        </a:p>
      </dgm:t>
    </dgm:pt>
    <dgm:pt modelId="{913C904F-5847-0349-8637-B00ABE805715}" type="parTrans" cxnId="{0881A58D-1AE1-E741-AE3F-7D1491AE3F8A}">
      <dgm:prSet/>
      <dgm:spPr/>
      <dgm:t>
        <a:bodyPr/>
        <a:lstStyle/>
        <a:p>
          <a:endParaRPr lang="en-US"/>
        </a:p>
      </dgm:t>
    </dgm:pt>
    <dgm:pt modelId="{236E16A9-A4A3-EC4D-87FC-7777CFE42594}" type="sibTrans" cxnId="{0881A58D-1AE1-E741-AE3F-7D1491AE3F8A}">
      <dgm:prSet/>
      <dgm:spPr/>
      <dgm:t>
        <a:bodyPr/>
        <a:lstStyle/>
        <a:p>
          <a:endParaRPr lang="en-US"/>
        </a:p>
      </dgm:t>
    </dgm:pt>
    <dgm:pt modelId="{3AF0BC10-E01B-A243-9189-3DC382C23F74}" type="pres">
      <dgm:prSet presAssocID="{3E3F1836-6F5E-8243-9222-1BD1F1113BE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B1C4D8-96D4-714A-87C5-0CC2FDFEC9CA}" type="pres">
      <dgm:prSet presAssocID="{AD1274AE-A3F9-2140-BF7A-016049B7CF0A}" presName="centerShape" presStyleLbl="node0" presStyleIdx="0" presStyleCnt="1"/>
      <dgm:spPr/>
      <dgm:t>
        <a:bodyPr/>
        <a:lstStyle/>
        <a:p>
          <a:endParaRPr lang="en-US"/>
        </a:p>
      </dgm:t>
    </dgm:pt>
    <dgm:pt modelId="{BCDD504D-8F1B-AE43-8B45-7977C4EB5C1A}" type="pres">
      <dgm:prSet presAssocID="{03A7100A-8561-DF4F-AA77-859849B44C5A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CF492FCF-3BAF-A44B-8D9B-147EEE0D14DC}" type="pres">
      <dgm:prSet presAssocID="{5EB4E78E-A741-4A41-BFF1-E7251434C85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9FB150-F58F-094B-ACA7-029CB9E6202D}" type="pres">
      <dgm:prSet presAssocID="{A71EAA10-3780-5B43-A444-F90DADED416B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FE1AA6D8-E551-DF4F-9941-324A549EEDE8}" type="pres">
      <dgm:prSet presAssocID="{7CD926D5-E4DC-2548-B01F-C1EB656EBC8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F0F22B-CDD8-4847-807D-5FD7C89F39D4}" type="pres">
      <dgm:prSet presAssocID="{913C904F-5847-0349-8637-B00ABE805715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8197F585-D2A6-F247-B394-B0F32C673857}" type="pres">
      <dgm:prSet presAssocID="{502B38FA-F09B-BA4B-988D-5CC63E82428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CA74B0-2B03-CD48-B306-889C5954F9BE}" type="pres">
      <dgm:prSet presAssocID="{78E03A1F-03C4-B143-B981-AF10B0949CCE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6229E681-293F-CD42-8704-F2ABB9E74766}" type="pres">
      <dgm:prSet presAssocID="{36CA3597-8899-0A45-86E3-2502D869F2E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EDE6A8-9406-0A49-9450-0C1BB2175358}" type="presOf" srcId="{7CD926D5-E4DC-2548-B01F-C1EB656EBC87}" destId="{FE1AA6D8-E551-DF4F-9941-324A549EEDE8}" srcOrd="0" destOrd="0" presId="urn:microsoft.com/office/officeart/2005/8/layout/radial4"/>
    <dgm:cxn modelId="{75B67591-5864-0443-9500-B11A3C20F809}" type="presOf" srcId="{502B38FA-F09B-BA4B-988D-5CC63E82428E}" destId="{8197F585-D2A6-F247-B394-B0F32C673857}" srcOrd="0" destOrd="0" presId="urn:microsoft.com/office/officeart/2005/8/layout/radial4"/>
    <dgm:cxn modelId="{0881A58D-1AE1-E741-AE3F-7D1491AE3F8A}" srcId="{AD1274AE-A3F9-2140-BF7A-016049B7CF0A}" destId="{502B38FA-F09B-BA4B-988D-5CC63E82428E}" srcOrd="2" destOrd="0" parTransId="{913C904F-5847-0349-8637-B00ABE805715}" sibTransId="{236E16A9-A4A3-EC4D-87FC-7777CFE42594}"/>
    <dgm:cxn modelId="{EA368BE5-5095-624D-A59B-09C577496FB7}" type="presOf" srcId="{A71EAA10-3780-5B43-A444-F90DADED416B}" destId="{289FB150-F58F-094B-ACA7-029CB9E6202D}" srcOrd="0" destOrd="0" presId="urn:microsoft.com/office/officeart/2005/8/layout/radial4"/>
    <dgm:cxn modelId="{9E108138-66B9-5F40-B330-96047AC9F7AA}" type="presOf" srcId="{3E3F1836-6F5E-8243-9222-1BD1F1113BE5}" destId="{3AF0BC10-E01B-A243-9189-3DC382C23F74}" srcOrd="0" destOrd="0" presId="urn:microsoft.com/office/officeart/2005/8/layout/radial4"/>
    <dgm:cxn modelId="{47C9E878-21E8-2C4A-BFA7-B1175D45AE2D}" type="presOf" srcId="{5EB4E78E-A741-4A41-BFF1-E7251434C85C}" destId="{CF492FCF-3BAF-A44B-8D9B-147EEE0D14DC}" srcOrd="0" destOrd="0" presId="urn:microsoft.com/office/officeart/2005/8/layout/radial4"/>
    <dgm:cxn modelId="{644925AD-14F8-9343-A55E-9C0F62C0525F}" srcId="{AD1274AE-A3F9-2140-BF7A-016049B7CF0A}" destId="{36CA3597-8899-0A45-86E3-2502D869F2E8}" srcOrd="3" destOrd="0" parTransId="{78E03A1F-03C4-B143-B981-AF10B0949CCE}" sibTransId="{DD6C9D04-1C40-414B-862D-B2F55A7E3A32}"/>
    <dgm:cxn modelId="{59E14DA1-E19C-2C4B-ACA7-9B05BA96887F}" type="presOf" srcId="{AD1274AE-A3F9-2140-BF7A-016049B7CF0A}" destId="{C4B1C4D8-96D4-714A-87C5-0CC2FDFEC9CA}" srcOrd="0" destOrd="0" presId="urn:microsoft.com/office/officeart/2005/8/layout/radial4"/>
    <dgm:cxn modelId="{65EA9773-43C2-DC46-93C6-B990FF99FBBF}" type="presOf" srcId="{78E03A1F-03C4-B143-B981-AF10B0949CCE}" destId="{46CA74B0-2B03-CD48-B306-889C5954F9BE}" srcOrd="0" destOrd="0" presId="urn:microsoft.com/office/officeart/2005/8/layout/radial4"/>
    <dgm:cxn modelId="{8C7F29A3-977A-264A-B0EC-82DBF66DC6F9}" type="presOf" srcId="{36CA3597-8899-0A45-86E3-2502D869F2E8}" destId="{6229E681-293F-CD42-8704-F2ABB9E74766}" srcOrd="0" destOrd="0" presId="urn:microsoft.com/office/officeart/2005/8/layout/radial4"/>
    <dgm:cxn modelId="{53590E98-7258-644E-9521-795E95B8AD1F}" type="presOf" srcId="{913C904F-5847-0349-8637-B00ABE805715}" destId="{CBF0F22B-CDD8-4847-807D-5FD7C89F39D4}" srcOrd="0" destOrd="0" presId="urn:microsoft.com/office/officeart/2005/8/layout/radial4"/>
    <dgm:cxn modelId="{27B93ECA-A231-CD4E-A349-17657BBC5CD8}" type="presOf" srcId="{03A7100A-8561-DF4F-AA77-859849B44C5A}" destId="{BCDD504D-8F1B-AE43-8B45-7977C4EB5C1A}" srcOrd="0" destOrd="0" presId="urn:microsoft.com/office/officeart/2005/8/layout/radial4"/>
    <dgm:cxn modelId="{B2474367-4414-CC4F-B8C7-F1AF1DD3D8C7}" srcId="{AD1274AE-A3F9-2140-BF7A-016049B7CF0A}" destId="{5EB4E78E-A741-4A41-BFF1-E7251434C85C}" srcOrd="0" destOrd="0" parTransId="{03A7100A-8561-DF4F-AA77-859849B44C5A}" sibTransId="{EAC7E330-73A3-6947-A252-4CA1BE0D8360}"/>
    <dgm:cxn modelId="{AD5DF1C4-F45A-9C4A-9213-7D478508D8CC}" srcId="{AD1274AE-A3F9-2140-BF7A-016049B7CF0A}" destId="{7CD926D5-E4DC-2548-B01F-C1EB656EBC87}" srcOrd="1" destOrd="0" parTransId="{A71EAA10-3780-5B43-A444-F90DADED416B}" sibTransId="{CCD3512E-3A89-D341-8DE3-AE77A3B74CD1}"/>
    <dgm:cxn modelId="{D69C39FC-B54C-1342-BE08-EC29A233FCE8}" srcId="{3E3F1836-6F5E-8243-9222-1BD1F1113BE5}" destId="{AD1274AE-A3F9-2140-BF7A-016049B7CF0A}" srcOrd="0" destOrd="0" parTransId="{E6378AE1-928B-A042-B195-50A687281529}" sibTransId="{3C4D8FA8-A70F-6146-BD6E-C0ACD88A5F8B}"/>
    <dgm:cxn modelId="{D12FC354-6B85-A742-9335-BAF4FF99DA43}" type="presParOf" srcId="{3AF0BC10-E01B-A243-9189-3DC382C23F74}" destId="{C4B1C4D8-96D4-714A-87C5-0CC2FDFEC9CA}" srcOrd="0" destOrd="0" presId="urn:microsoft.com/office/officeart/2005/8/layout/radial4"/>
    <dgm:cxn modelId="{E2CE621B-8588-F047-97D8-0AFBEADCEF9E}" type="presParOf" srcId="{3AF0BC10-E01B-A243-9189-3DC382C23F74}" destId="{BCDD504D-8F1B-AE43-8B45-7977C4EB5C1A}" srcOrd="1" destOrd="0" presId="urn:microsoft.com/office/officeart/2005/8/layout/radial4"/>
    <dgm:cxn modelId="{0BFE3961-4B67-7F48-AF85-11CD48923FC2}" type="presParOf" srcId="{3AF0BC10-E01B-A243-9189-3DC382C23F74}" destId="{CF492FCF-3BAF-A44B-8D9B-147EEE0D14DC}" srcOrd="2" destOrd="0" presId="urn:microsoft.com/office/officeart/2005/8/layout/radial4"/>
    <dgm:cxn modelId="{55A3F60D-1735-924C-8533-0796C149C37A}" type="presParOf" srcId="{3AF0BC10-E01B-A243-9189-3DC382C23F74}" destId="{289FB150-F58F-094B-ACA7-029CB9E6202D}" srcOrd="3" destOrd="0" presId="urn:microsoft.com/office/officeart/2005/8/layout/radial4"/>
    <dgm:cxn modelId="{CA1751E4-5C27-F343-BF8A-7D9E52B2E670}" type="presParOf" srcId="{3AF0BC10-E01B-A243-9189-3DC382C23F74}" destId="{FE1AA6D8-E551-DF4F-9941-324A549EEDE8}" srcOrd="4" destOrd="0" presId="urn:microsoft.com/office/officeart/2005/8/layout/radial4"/>
    <dgm:cxn modelId="{47963122-CD03-7642-9CC2-271E840A062F}" type="presParOf" srcId="{3AF0BC10-E01B-A243-9189-3DC382C23F74}" destId="{CBF0F22B-CDD8-4847-807D-5FD7C89F39D4}" srcOrd="5" destOrd="0" presId="urn:microsoft.com/office/officeart/2005/8/layout/radial4"/>
    <dgm:cxn modelId="{3F3CFADB-83FA-AB4F-BD13-4E6F160F5145}" type="presParOf" srcId="{3AF0BC10-E01B-A243-9189-3DC382C23F74}" destId="{8197F585-D2A6-F247-B394-B0F32C673857}" srcOrd="6" destOrd="0" presId="urn:microsoft.com/office/officeart/2005/8/layout/radial4"/>
    <dgm:cxn modelId="{68540A67-CF05-ED4F-94FF-C73BEEA982AB}" type="presParOf" srcId="{3AF0BC10-E01B-A243-9189-3DC382C23F74}" destId="{46CA74B0-2B03-CD48-B306-889C5954F9BE}" srcOrd="7" destOrd="0" presId="urn:microsoft.com/office/officeart/2005/8/layout/radial4"/>
    <dgm:cxn modelId="{3FA61EEE-DA62-D041-A510-C3C157246C5D}" type="presParOf" srcId="{3AF0BC10-E01B-A243-9189-3DC382C23F74}" destId="{6229E681-293F-CD42-8704-F2ABB9E74766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54AA98-7BD8-2041-BC7E-683B2E1218C2}" type="doc">
      <dgm:prSet loTypeId="urn:microsoft.com/office/officeart/2005/8/layout/radial4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BAD5A8F-506D-F643-B372-A320547D6E2C}">
      <dgm:prSet phldrT="[Text]"/>
      <dgm:spPr/>
      <dgm:t>
        <a:bodyPr/>
        <a:lstStyle/>
        <a:p>
          <a:r>
            <a:rPr lang="en-US" dirty="0" smtClean="0"/>
            <a:t>Authentication</a:t>
          </a:r>
          <a:endParaRPr lang="en-US" dirty="0"/>
        </a:p>
      </dgm:t>
    </dgm:pt>
    <dgm:pt modelId="{523D2201-5AD1-0740-9E6D-09FDAD80E5A6}" type="parTrans" cxnId="{1933664B-43CC-E44B-AE7A-A77418DA5205}">
      <dgm:prSet/>
      <dgm:spPr/>
      <dgm:t>
        <a:bodyPr/>
        <a:lstStyle/>
        <a:p>
          <a:endParaRPr lang="en-US"/>
        </a:p>
      </dgm:t>
    </dgm:pt>
    <dgm:pt modelId="{835829BD-5793-4C42-9D30-C64E917802AE}" type="sibTrans" cxnId="{1933664B-43CC-E44B-AE7A-A77418DA5205}">
      <dgm:prSet/>
      <dgm:spPr/>
      <dgm:t>
        <a:bodyPr/>
        <a:lstStyle/>
        <a:p>
          <a:endParaRPr lang="en-US"/>
        </a:p>
      </dgm:t>
    </dgm:pt>
    <dgm:pt modelId="{15CA08E9-7BDB-8F4A-9B55-CCB374AB6A30}">
      <dgm:prSet phldrT="[Text]" custT="1"/>
      <dgm:spPr/>
      <dgm:t>
        <a:bodyPr/>
        <a:lstStyle/>
        <a:p>
          <a:r>
            <a:rPr lang="en-US" sz="2800" dirty="0" smtClean="0"/>
            <a:t>Something you know</a:t>
          </a:r>
          <a:br>
            <a:rPr lang="en-US" sz="2800" dirty="0" smtClean="0"/>
          </a:br>
          <a:r>
            <a:rPr lang="en-US" sz="2400" i="1" dirty="0" smtClean="0"/>
            <a:t>(password)</a:t>
          </a:r>
          <a:endParaRPr lang="en-US" sz="2400" i="1" dirty="0"/>
        </a:p>
      </dgm:t>
    </dgm:pt>
    <dgm:pt modelId="{9E1B6E3D-0D66-5443-8CBD-291522D342BA}" type="parTrans" cxnId="{8F9FCD6C-DF6D-374A-AC25-5B17C44122DF}">
      <dgm:prSet/>
      <dgm:spPr/>
      <dgm:t>
        <a:bodyPr/>
        <a:lstStyle/>
        <a:p>
          <a:endParaRPr lang="en-US"/>
        </a:p>
      </dgm:t>
    </dgm:pt>
    <dgm:pt modelId="{11A00998-2115-3D4E-A624-FDB8A4884C9C}" type="sibTrans" cxnId="{8F9FCD6C-DF6D-374A-AC25-5B17C44122DF}">
      <dgm:prSet/>
      <dgm:spPr/>
      <dgm:t>
        <a:bodyPr/>
        <a:lstStyle/>
        <a:p>
          <a:endParaRPr lang="en-US"/>
        </a:p>
      </dgm:t>
    </dgm:pt>
    <dgm:pt modelId="{7EAAD18A-F0F4-B142-9B77-07974946D490}">
      <dgm:prSet phldrT="[Text]" custT="1"/>
      <dgm:spPr/>
      <dgm:t>
        <a:bodyPr/>
        <a:lstStyle/>
        <a:p>
          <a:r>
            <a:rPr lang="en-US" sz="2400" dirty="0" smtClean="0"/>
            <a:t>Something you have</a:t>
          </a:r>
        </a:p>
        <a:p>
          <a:r>
            <a:rPr lang="en-US" sz="1800" i="1" dirty="0" smtClean="0"/>
            <a:t>(cell phone, fob)</a:t>
          </a:r>
          <a:endParaRPr lang="en-US" sz="1800" i="1" dirty="0"/>
        </a:p>
      </dgm:t>
    </dgm:pt>
    <dgm:pt modelId="{D9863639-382F-444C-88EA-2F7BDD6AB43A}" type="parTrans" cxnId="{4D538814-3147-824C-A2D6-5EB1DF391993}">
      <dgm:prSet/>
      <dgm:spPr/>
      <dgm:t>
        <a:bodyPr/>
        <a:lstStyle/>
        <a:p>
          <a:endParaRPr lang="en-US"/>
        </a:p>
      </dgm:t>
    </dgm:pt>
    <dgm:pt modelId="{911C1E54-87BD-F64D-BAF3-72FE9D4B84ED}" type="sibTrans" cxnId="{4D538814-3147-824C-A2D6-5EB1DF391993}">
      <dgm:prSet/>
      <dgm:spPr/>
      <dgm:t>
        <a:bodyPr/>
        <a:lstStyle/>
        <a:p>
          <a:endParaRPr lang="en-US"/>
        </a:p>
      </dgm:t>
    </dgm:pt>
    <dgm:pt modelId="{903A20D3-C400-C54F-8FF5-61CC01268779}">
      <dgm:prSet phldrT="[Text]" custT="1"/>
      <dgm:spPr/>
      <dgm:t>
        <a:bodyPr/>
        <a:lstStyle/>
        <a:p>
          <a:r>
            <a:rPr lang="en-US" sz="2400" dirty="0" smtClean="0"/>
            <a:t>Something you are</a:t>
          </a:r>
        </a:p>
        <a:p>
          <a:r>
            <a:rPr lang="en-US" sz="2000" i="1" dirty="0" smtClean="0"/>
            <a:t>(biometrics) </a:t>
          </a:r>
          <a:endParaRPr lang="en-US" sz="2000" i="1" dirty="0"/>
        </a:p>
      </dgm:t>
    </dgm:pt>
    <dgm:pt modelId="{A8E0E912-7A27-FE4F-BA7A-52E860201FDB}" type="parTrans" cxnId="{D45BD72C-4DBE-6C4A-BBD9-3B0F45D2142D}">
      <dgm:prSet/>
      <dgm:spPr/>
      <dgm:t>
        <a:bodyPr/>
        <a:lstStyle/>
        <a:p>
          <a:endParaRPr lang="en-US"/>
        </a:p>
      </dgm:t>
    </dgm:pt>
    <dgm:pt modelId="{F506F707-3B5B-0640-8487-F11D0A5688CC}" type="sibTrans" cxnId="{D45BD72C-4DBE-6C4A-BBD9-3B0F45D2142D}">
      <dgm:prSet/>
      <dgm:spPr/>
      <dgm:t>
        <a:bodyPr/>
        <a:lstStyle/>
        <a:p>
          <a:endParaRPr lang="en-US"/>
        </a:p>
      </dgm:t>
    </dgm:pt>
    <dgm:pt modelId="{31E10676-A73E-C647-A328-479838E1CE33}">
      <dgm:prSet phldrT="[Text]" custT="1"/>
      <dgm:spPr>
        <a:gradFill flip="none" rotWithShape="1">
          <a:gsLst>
            <a:gs pos="0">
              <a:schemeClr val="tx2"/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>
          <a:reflection stA="50000" endPos="7000" dist="38100" dir="5400000" sy="-100000" algn="bl" rotWithShape="0"/>
        </a:effectLst>
      </dgm:spPr>
      <dgm:t>
        <a:bodyPr/>
        <a:lstStyle/>
        <a:p>
          <a:r>
            <a:rPr lang="en-US" sz="2400" dirty="0" smtClean="0">
              <a:solidFill>
                <a:schemeClr val="accent4">
                  <a:lumMod val="75000"/>
                </a:schemeClr>
              </a:solidFill>
            </a:rPr>
            <a:t>Where you are</a:t>
          </a:r>
        </a:p>
        <a:p>
          <a:r>
            <a:rPr lang="en-US" sz="2000" i="1" dirty="0" smtClean="0">
              <a:solidFill>
                <a:schemeClr val="accent4">
                  <a:lumMod val="75000"/>
                </a:schemeClr>
              </a:solidFill>
            </a:rPr>
            <a:t>(light switch)</a:t>
          </a:r>
          <a:endParaRPr lang="en-US" sz="2000" i="1" dirty="0">
            <a:solidFill>
              <a:schemeClr val="accent4">
                <a:lumMod val="75000"/>
              </a:schemeClr>
            </a:solidFill>
          </a:endParaRPr>
        </a:p>
      </dgm:t>
    </dgm:pt>
    <dgm:pt modelId="{F69BD508-97A8-E84E-A326-C9D65028C3C2}" type="parTrans" cxnId="{BEB9A1B1-AADA-BA40-8DF3-7DD0FD6AAADD}">
      <dgm:prSet/>
      <dgm:spPr/>
      <dgm:t>
        <a:bodyPr/>
        <a:lstStyle/>
        <a:p>
          <a:endParaRPr lang="en-US"/>
        </a:p>
      </dgm:t>
    </dgm:pt>
    <dgm:pt modelId="{2CFBFB43-2AA0-AE4C-829E-DC2547968BFB}" type="sibTrans" cxnId="{BEB9A1B1-AADA-BA40-8DF3-7DD0FD6AAADD}">
      <dgm:prSet/>
      <dgm:spPr/>
      <dgm:t>
        <a:bodyPr/>
        <a:lstStyle/>
        <a:p>
          <a:endParaRPr lang="en-US"/>
        </a:p>
      </dgm:t>
    </dgm:pt>
    <dgm:pt modelId="{DEC4DA3F-9830-2F4E-9681-A5E5058EF7D2}" type="pres">
      <dgm:prSet presAssocID="{5054AA98-7BD8-2041-BC7E-683B2E1218C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5AF2BC-3859-7647-B904-D24A3156A554}" type="pres">
      <dgm:prSet presAssocID="{DBAD5A8F-506D-F643-B372-A320547D6E2C}" presName="centerShape" presStyleLbl="node0" presStyleIdx="0" presStyleCnt="1"/>
      <dgm:spPr/>
      <dgm:t>
        <a:bodyPr/>
        <a:lstStyle/>
        <a:p>
          <a:endParaRPr lang="en-US"/>
        </a:p>
      </dgm:t>
    </dgm:pt>
    <dgm:pt modelId="{67BDD0AF-3207-9D45-9D39-DDE8DA3BC794}" type="pres">
      <dgm:prSet presAssocID="{9E1B6E3D-0D66-5443-8CBD-291522D342BA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F7CCAF20-656D-8744-A573-350BB7714D1E}" type="pres">
      <dgm:prSet presAssocID="{15CA08E9-7BDB-8F4A-9B55-CCB374AB6A3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EA98BB-EAF0-224E-99BE-FC2EF9782F7F}" type="pres">
      <dgm:prSet presAssocID="{D9863639-382F-444C-88EA-2F7BDD6AB43A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EC123126-8CFD-F242-BAF3-2021BB68E1B6}" type="pres">
      <dgm:prSet presAssocID="{7EAAD18A-F0F4-B142-9B77-07974946D49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3F178-6C14-3347-950B-5C64A2C5B9D0}" type="pres">
      <dgm:prSet presAssocID="{A8E0E912-7A27-FE4F-BA7A-52E860201FDB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6B82BB9A-0A46-504E-8324-C73981DC83E1}" type="pres">
      <dgm:prSet presAssocID="{903A20D3-C400-C54F-8FF5-61CC0126877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733D31-9460-E145-8BF4-E7DF97524490}" type="pres">
      <dgm:prSet presAssocID="{F69BD508-97A8-E84E-A326-C9D65028C3C2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E045D1C1-1278-A945-8F3B-D4CEE4E7E85A}" type="pres">
      <dgm:prSet presAssocID="{31E10676-A73E-C647-A328-479838E1CE3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5BD72C-4DBE-6C4A-BBD9-3B0F45D2142D}" srcId="{DBAD5A8F-506D-F643-B372-A320547D6E2C}" destId="{903A20D3-C400-C54F-8FF5-61CC01268779}" srcOrd="2" destOrd="0" parTransId="{A8E0E912-7A27-FE4F-BA7A-52E860201FDB}" sibTransId="{F506F707-3B5B-0640-8487-F11D0A5688CC}"/>
    <dgm:cxn modelId="{1933664B-43CC-E44B-AE7A-A77418DA5205}" srcId="{5054AA98-7BD8-2041-BC7E-683B2E1218C2}" destId="{DBAD5A8F-506D-F643-B372-A320547D6E2C}" srcOrd="0" destOrd="0" parTransId="{523D2201-5AD1-0740-9E6D-09FDAD80E5A6}" sibTransId="{835829BD-5793-4C42-9D30-C64E917802AE}"/>
    <dgm:cxn modelId="{8F9FCD6C-DF6D-374A-AC25-5B17C44122DF}" srcId="{DBAD5A8F-506D-F643-B372-A320547D6E2C}" destId="{15CA08E9-7BDB-8F4A-9B55-CCB374AB6A30}" srcOrd="0" destOrd="0" parTransId="{9E1B6E3D-0D66-5443-8CBD-291522D342BA}" sibTransId="{11A00998-2115-3D4E-A624-FDB8A4884C9C}"/>
    <dgm:cxn modelId="{7257FD83-FDB5-D841-9742-084A512ED5C9}" type="presOf" srcId="{903A20D3-C400-C54F-8FF5-61CC01268779}" destId="{6B82BB9A-0A46-504E-8324-C73981DC83E1}" srcOrd="0" destOrd="0" presId="urn:microsoft.com/office/officeart/2005/8/layout/radial4"/>
    <dgm:cxn modelId="{9208DD7D-EFD9-EB44-B9FB-B7D804966BF5}" type="presOf" srcId="{5054AA98-7BD8-2041-BC7E-683B2E1218C2}" destId="{DEC4DA3F-9830-2F4E-9681-A5E5058EF7D2}" srcOrd="0" destOrd="0" presId="urn:microsoft.com/office/officeart/2005/8/layout/radial4"/>
    <dgm:cxn modelId="{8C092AE8-F46F-F140-8E1A-AC0DD52D7651}" type="presOf" srcId="{D9863639-382F-444C-88EA-2F7BDD6AB43A}" destId="{9AEA98BB-EAF0-224E-99BE-FC2EF9782F7F}" srcOrd="0" destOrd="0" presId="urn:microsoft.com/office/officeart/2005/8/layout/radial4"/>
    <dgm:cxn modelId="{096543F6-C15E-2F48-B721-2220C6D554F7}" type="presOf" srcId="{31E10676-A73E-C647-A328-479838E1CE33}" destId="{E045D1C1-1278-A945-8F3B-D4CEE4E7E85A}" srcOrd="0" destOrd="0" presId="urn:microsoft.com/office/officeart/2005/8/layout/radial4"/>
    <dgm:cxn modelId="{38C9F514-7AAC-9E43-9446-04193201CBB6}" type="presOf" srcId="{7EAAD18A-F0F4-B142-9B77-07974946D490}" destId="{EC123126-8CFD-F242-BAF3-2021BB68E1B6}" srcOrd="0" destOrd="0" presId="urn:microsoft.com/office/officeart/2005/8/layout/radial4"/>
    <dgm:cxn modelId="{8A67EBEB-98F4-8641-9D72-3BBDC6139E7A}" type="presOf" srcId="{15CA08E9-7BDB-8F4A-9B55-CCB374AB6A30}" destId="{F7CCAF20-656D-8744-A573-350BB7714D1E}" srcOrd="0" destOrd="0" presId="urn:microsoft.com/office/officeart/2005/8/layout/radial4"/>
    <dgm:cxn modelId="{BEB9A1B1-AADA-BA40-8DF3-7DD0FD6AAADD}" srcId="{DBAD5A8F-506D-F643-B372-A320547D6E2C}" destId="{31E10676-A73E-C647-A328-479838E1CE33}" srcOrd="3" destOrd="0" parTransId="{F69BD508-97A8-E84E-A326-C9D65028C3C2}" sibTransId="{2CFBFB43-2AA0-AE4C-829E-DC2547968BFB}"/>
    <dgm:cxn modelId="{4D538814-3147-824C-A2D6-5EB1DF391993}" srcId="{DBAD5A8F-506D-F643-B372-A320547D6E2C}" destId="{7EAAD18A-F0F4-B142-9B77-07974946D490}" srcOrd="1" destOrd="0" parTransId="{D9863639-382F-444C-88EA-2F7BDD6AB43A}" sibTransId="{911C1E54-87BD-F64D-BAF3-72FE9D4B84ED}"/>
    <dgm:cxn modelId="{AF019B0A-8D7B-4A44-8871-182F530CE818}" type="presOf" srcId="{DBAD5A8F-506D-F643-B372-A320547D6E2C}" destId="{2E5AF2BC-3859-7647-B904-D24A3156A554}" srcOrd="0" destOrd="0" presId="urn:microsoft.com/office/officeart/2005/8/layout/radial4"/>
    <dgm:cxn modelId="{C46A8DF7-46E9-664C-A2FC-8D838B807D30}" type="presOf" srcId="{F69BD508-97A8-E84E-A326-C9D65028C3C2}" destId="{2D733D31-9460-E145-8BF4-E7DF97524490}" srcOrd="0" destOrd="0" presId="urn:microsoft.com/office/officeart/2005/8/layout/radial4"/>
    <dgm:cxn modelId="{930C0FF3-2148-B143-9F6F-FD1AAB9190FD}" type="presOf" srcId="{A8E0E912-7A27-FE4F-BA7A-52E860201FDB}" destId="{0DF3F178-6C14-3347-950B-5C64A2C5B9D0}" srcOrd="0" destOrd="0" presId="urn:microsoft.com/office/officeart/2005/8/layout/radial4"/>
    <dgm:cxn modelId="{75CA03D6-4E2C-BF46-A2FF-45A1E6177271}" type="presOf" srcId="{9E1B6E3D-0D66-5443-8CBD-291522D342BA}" destId="{67BDD0AF-3207-9D45-9D39-DDE8DA3BC794}" srcOrd="0" destOrd="0" presId="urn:microsoft.com/office/officeart/2005/8/layout/radial4"/>
    <dgm:cxn modelId="{7D54C416-68F2-0C4E-A709-487D62861487}" type="presParOf" srcId="{DEC4DA3F-9830-2F4E-9681-A5E5058EF7D2}" destId="{2E5AF2BC-3859-7647-B904-D24A3156A554}" srcOrd="0" destOrd="0" presId="urn:microsoft.com/office/officeart/2005/8/layout/radial4"/>
    <dgm:cxn modelId="{23CCAB88-4BEF-0640-906E-319D4CF61A7D}" type="presParOf" srcId="{DEC4DA3F-9830-2F4E-9681-A5E5058EF7D2}" destId="{67BDD0AF-3207-9D45-9D39-DDE8DA3BC794}" srcOrd="1" destOrd="0" presId="urn:microsoft.com/office/officeart/2005/8/layout/radial4"/>
    <dgm:cxn modelId="{A85A9F1F-AC72-014D-9C61-3D93109C83A3}" type="presParOf" srcId="{DEC4DA3F-9830-2F4E-9681-A5E5058EF7D2}" destId="{F7CCAF20-656D-8744-A573-350BB7714D1E}" srcOrd="2" destOrd="0" presId="urn:microsoft.com/office/officeart/2005/8/layout/radial4"/>
    <dgm:cxn modelId="{0F18468C-C4D2-E042-B5F6-22F342EAE8CC}" type="presParOf" srcId="{DEC4DA3F-9830-2F4E-9681-A5E5058EF7D2}" destId="{9AEA98BB-EAF0-224E-99BE-FC2EF9782F7F}" srcOrd="3" destOrd="0" presId="urn:microsoft.com/office/officeart/2005/8/layout/radial4"/>
    <dgm:cxn modelId="{E799108C-83FF-AA43-A543-BD64AEBDED13}" type="presParOf" srcId="{DEC4DA3F-9830-2F4E-9681-A5E5058EF7D2}" destId="{EC123126-8CFD-F242-BAF3-2021BB68E1B6}" srcOrd="4" destOrd="0" presId="urn:microsoft.com/office/officeart/2005/8/layout/radial4"/>
    <dgm:cxn modelId="{E76C3EB6-879F-894D-9A0E-66942598837D}" type="presParOf" srcId="{DEC4DA3F-9830-2F4E-9681-A5E5058EF7D2}" destId="{0DF3F178-6C14-3347-950B-5C64A2C5B9D0}" srcOrd="5" destOrd="0" presId="urn:microsoft.com/office/officeart/2005/8/layout/radial4"/>
    <dgm:cxn modelId="{2DFD8EED-B07E-5645-9DFA-4556DEE98B0E}" type="presParOf" srcId="{DEC4DA3F-9830-2F4E-9681-A5E5058EF7D2}" destId="{6B82BB9A-0A46-504E-8324-C73981DC83E1}" srcOrd="6" destOrd="0" presId="urn:microsoft.com/office/officeart/2005/8/layout/radial4"/>
    <dgm:cxn modelId="{DEA311C9-DB0A-F241-8AFA-F8894DCCBCBC}" type="presParOf" srcId="{DEC4DA3F-9830-2F4E-9681-A5E5058EF7D2}" destId="{2D733D31-9460-E145-8BF4-E7DF97524490}" srcOrd="7" destOrd="0" presId="urn:microsoft.com/office/officeart/2005/8/layout/radial4"/>
    <dgm:cxn modelId="{EE503ACE-96B8-B64B-87F6-D40C61B02DEE}" type="presParOf" srcId="{DEC4DA3F-9830-2F4E-9681-A5E5058EF7D2}" destId="{E045D1C1-1278-A945-8F3B-D4CEE4E7E85A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B90075-8913-4F47-A0B4-774C5F457DF4}" type="doc">
      <dgm:prSet loTypeId="urn:microsoft.com/office/officeart/2005/8/layout/vList5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18C4EAB-B96D-314E-8067-2680A37D4FEF}">
      <dgm:prSet/>
      <dgm:spPr/>
      <dgm:t>
        <a:bodyPr/>
        <a:lstStyle/>
        <a:p>
          <a:pPr rtl="0"/>
          <a:r>
            <a:rPr lang="en-US" dirty="0" smtClean="0"/>
            <a:t>Internet layer</a:t>
          </a:r>
          <a:endParaRPr lang="en-US" dirty="0"/>
        </a:p>
      </dgm:t>
    </dgm:pt>
    <dgm:pt modelId="{7C0506F3-65C9-7A43-AAB2-918D0BFA0D4D}" type="parTrans" cxnId="{125E6AEF-D3AF-2542-8963-2DB5F02BBFD2}">
      <dgm:prSet/>
      <dgm:spPr/>
      <dgm:t>
        <a:bodyPr/>
        <a:lstStyle/>
        <a:p>
          <a:endParaRPr lang="en-US"/>
        </a:p>
      </dgm:t>
    </dgm:pt>
    <dgm:pt modelId="{932FFAAD-1315-BD4A-9F42-6FD01D3CF0FE}" type="sibTrans" cxnId="{125E6AEF-D3AF-2542-8963-2DB5F02BBFD2}">
      <dgm:prSet/>
      <dgm:spPr/>
      <dgm:t>
        <a:bodyPr/>
        <a:lstStyle/>
        <a:p>
          <a:endParaRPr lang="en-US"/>
        </a:p>
      </dgm:t>
    </dgm:pt>
    <dgm:pt modelId="{20CA811B-9F50-E34F-81AC-BF323F4594A3}">
      <dgm:prSet/>
      <dgm:spPr/>
      <dgm:t>
        <a:bodyPr/>
        <a:lstStyle/>
        <a:p>
          <a:pPr rtl="0"/>
          <a:r>
            <a:rPr lang="en-US" dirty="0" err="1" smtClean="0"/>
            <a:t>deployability</a:t>
          </a:r>
          <a:endParaRPr lang="en-US" dirty="0"/>
        </a:p>
      </dgm:t>
    </dgm:pt>
    <dgm:pt modelId="{DE1E6D95-B00E-644C-A982-EABFF89A5F51}" type="parTrans" cxnId="{C10147D3-3204-154E-8DDC-558FD23FEA81}">
      <dgm:prSet/>
      <dgm:spPr/>
      <dgm:t>
        <a:bodyPr/>
        <a:lstStyle/>
        <a:p>
          <a:endParaRPr lang="en-US"/>
        </a:p>
      </dgm:t>
    </dgm:pt>
    <dgm:pt modelId="{93E4334C-C766-E448-AB76-D34804578019}" type="sibTrans" cxnId="{C10147D3-3204-154E-8DDC-558FD23FEA81}">
      <dgm:prSet/>
      <dgm:spPr/>
      <dgm:t>
        <a:bodyPr/>
        <a:lstStyle/>
        <a:p>
          <a:endParaRPr lang="en-US"/>
        </a:p>
      </dgm:t>
    </dgm:pt>
    <dgm:pt modelId="{D8F99BDD-A264-0144-BF1A-26B4E49B8782}">
      <dgm:prSet/>
      <dgm:spPr/>
      <dgm:t>
        <a:bodyPr/>
        <a:lstStyle/>
        <a:p>
          <a:pPr rtl="0"/>
          <a:r>
            <a:rPr lang="en-US" smtClean="0"/>
            <a:t>doesn’t know user &amp; desired operation</a:t>
          </a:r>
          <a:endParaRPr lang="en-US"/>
        </a:p>
      </dgm:t>
    </dgm:pt>
    <dgm:pt modelId="{B26A3604-D311-B14C-97DF-A5BE63B5D339}" type="parTrans" cxnId="{0BF2880F-34BE-124C-AAF6-C36A875EF746}">
      <dgm:prSet/>
      <dgm:spPr/>
      <dgm:t>
        <a:bodyPr/>
        <a:lstStyle/>
        <a:p>
          <a:endParaRPr lang="en-US"/>
        </a:p>
      </dgm:t>
    </dgm:pt>
    <dgm:pt modelId="{18B41DA7-BBE0-FF46-9419-C8CD6762D1BF}" type="sibTrans" cxnId="{0BF2880F-34BE-124C-AAF6-C36A875EF746}">
      <dgm:prSet/>
      <dgm:spPr/>
      <dgm:t>
        <a:bodyPr/>
        <a:lstStyle/>
        <a:p>
          <a:endParaRPr lang="en-US"/>
        </a:p>
      </dgm:t>
    </dgm:pt>
    <dgm:pt modelId="{09FED1E6-C30D-7E4E-BC06-2CC928B99FB5}">
      <dgm:prSet/>
      <dgm:spPr/>
      <dgm:t>
        <a:bodyPr/>
        <a:lstStyle/>
        <a:p>
          <a:pPr rtl="0"/>
          <a:r>
            <a:rPr lang="en-US" smtClean="0"/>
            <a:t>changes with mobility</a:t>
          </a:r>
          <a:endParaRPr lang="en-US"/>
        </a:p>
      </dgm:t>
    </dgm:pt>
    <dgm:pt modelId="{BB4572AD-6604-5740-A59D-A76375881AE6}" type="parTrans" cxnId="{4D38931D-96B0-4E41-A516-1D9E3A4764DE}">
      <dgm:prSet/>
      <dgm:spPr/>
      <dgm:t>
        <a:bodyPr/>
        <a:lstStyle/>
        <a:p>
          <a:endParaRPr lang="en-US"/>
        </a:p>
      </dgm:t>
    </dgm:pt>
    <dgm:pt modelId="{54BBCF8C-4164-774C-805F-419E9996A239}" type="sibTrans" cxnId="{4D38931D-96B0-4E41-A516-1D9E3A4764DE}">
      <dgm:prSet/>
      <dgm:spPr/>
      <dgm:t>
        <a:bodyPr/>
        <a:lstStyle/>
        <a:p>
          <a:endParaRPr lang="en-US"/>
        </a:p>
      </dgm:t>
    </dgm:pt>
    <dgm:pt modelId="{6C6CCC10-5877-944B-8002-6115F16ADD35}">
      <dgm:prSet/>
      <dgm:spPr/>
      <dgm:t>
        <a:bodyPr/>
        <a:lstStyle/>
        <a:p>
          <a:pPr rtl="0"/>
          <a:r>
            <a:rPr lang="en-US" dirty="0" smtClean="0"/>
            <a:t>IP layer as introducer </a:t>
          </a:r>
          <a:r>
            <a:rPr lang="en-US" dirty="0" smtClean="0">
              <a:sym typeface="Wingdings"/>
            </a:rPr>
            <a:t></a:t>
          </a:r>
          <a:r>
            <a:rPr lang="en-US" dirty="0" smtClean="0"/>
            <a:t> by definition, parties may not know each other</a:t>
          </a:r>
          <a:endParaRPr lang="en-US" dirty="0"/>
        </a:p>
      </dgm:t>
    </dgm:pt>
    <dgm:pt modelId="{9585B887-76B2-6846-994C-A1DDE5305188}" type="parTrans" cxnId="{A3C57716-53AD-9A4F-B6C3-A7D9E7871CA9}">
      <dgm:prSet/>
      <dgm:spPr/>
      <dgm:t>
        <a:bodyPr/>
        <a:lstStyle/>
        <a:p>
          <a:endParaRPr lang="en-US"/>
        </a:p>
      </dgm:t>
    </dgm:pt>
    <dgm:pt modelId="{CA005CCB-B26E-0648-8F5E-4ACA125DB684}" type="sibTrans" cxnId="{A3C57716-53AD-9A4F-B6C3-A7D9E7871CA9}">
      <dgm:prSet/>
      <dgm:spPr/>
      <dgm:t>
        <a:bodyPr/>
        <a:lstStyle/>
        <a:p>
          <a:endParaRPr lang="en-US"/>
        </a:p>
      </dgm:t>
    </dgm:pt>
    <dgm:pt modelId="{39E1CE33-0649-1542-8CDB-C04CE0887F9D}">
      <dgm:prSet/>
      <dgm:spPr/>
      <dgm:t>
        <a:bodyPr/>
        <a:lstStyle/>
        <a:p>
          <a:pPr rtl="0"/>
          <a:r>
            <a:rPr lang="en-US" dirty="0" smtClean="0"/>
            <a:t>Transport layer: TLS, DTLS</a:t>
          </a:r>
          <a:endParaRPr lang="en-US" dirty="0"/>
        </a:p>
      </dgm:t>
    </dgm:pt>
    <dgm:pt modelId="{1439469F-4522-CF40-ACD3-4D7A4C7C75AE}" type="parTrans" cxnId="{E44A9D18-CCF0-C043-A487-840F9477594F}">
      <dgm:prSet/>
      <dgm:spPr/>
      <dgm:t>
        <a:bodyPr/>
        <a:lstStyle/>
        <a:p>
          <a:endParaRPr lang="en-US"/>
        </a:p>
      </dgm:t>
    </dgm:pt>
    <dgm:pt modelId="{D01EDDD9-53DA-AA42-95CD-04F9F4783629}" type="sibTrans" cxnId="{E44A9D18-CCF0-C043-A487-840F9477594F}">
      <dgm:prSet/>
      <dgm:spPr/>
      <dgm:t>
        <a:bodyPr/>
        <a:lstStyle/>
        <a:p>
          <a:endParaRPr lang="en-US"/>
        </a:p>
      </dgm:t>
    </dgm:pt>
    <dgm:pt modelId="{3FCE39FA-F11B-FE49-86FD-6D3F252C0E6E}">
      <dgm:prSet custT="1"/>
      <dgm:spPr/>
      <dgm:t>
        <a:bodyPr/>
        <a:lstStyle/>
        <a:p>
          <a:pPr rtl="0"/>
          <a:r>
            <a:rPr lang="en-US" sz="1600" dirty="0" smtClean="0"/>
            <a:t>certificate validation often wrong</a:t>
          </a:r>
          <a:endParaRPr lang="en-US" sz="1600" dirty="0"/>
        </a:p>
      </dgm:t>
    </dgm:pt>
    <dgm:pt modelId="{79E0A546-102F-F94C-BB4E-457C36AC57D2}" type="parTrans" cxnId="{62893ABC-0502-8E40-89A0-1A412B0ED2DF}">
      <dgm:prSet/>
      <dgm:spPr/>
      <dgm:t>
        <a:bodyPr/>
        <a:lstStyle/>
        <a:p>
          <a:endParaRPr lang="en-US"/>
        </a:p>
      </dgm:t>
    </dgm:pt>
    <dgm:pt modelId="{7863BC4E-893E-C842-9370-AF7D1DB403DC}" type="sibTrans" cxnId="{62893ABC-0502-8E40-89A0-1A412B0ED2DF}">
      <dgm:prSet/>
      <dgm:spPr/>
      <dgm:t>
        <a:bodyPr/>
        <a:lstStyle/>
        <a:p>
          <a:endParaRPr lang="en-US"/>
        </a:p>
      </dgm:t>
    </dgm:pt>
    <dgm:pt modelId="{DDFD7F93-1D69-D74C-90BC-E8E7222D0E58}">
      <dgm:prSet custT="1"/>
      <dgm:spPr/>
      <dgm:t>
        <a:bodyPr/>
        <a:lstStyle/>
        <a:p>
          <a:pPr rtl="0"/>
          <a:r>
            <a:rPr lang="en-US" sz="1600" dirty="0" smtClean="0"/>
            <a:t>no client certificates (domain vs. user)</a:t>
          </a:r>
          <a:endParaRPr lang="en-US" sz="1600" dirty="0"/>
        </a:p>
      </dgm:t>
    </dgm:pt>
    <dgm:pt modelId="{1790D5C4-1ECA-6746-BD19-01ADECD9652C}" type="parTrans" cxnId="{41AC1E44-F34D-5349-8613-773EFA50BC22}">
      <dgm:prSet/>
      <dgm:spPr/>
      <dgm:t>
        <a:bodyPr/>
        <a:lstStyle/>
        <a:p>
          <a:endParaRPr lang="en-US"/>
        </a:p>
      </dgm:t>
    </dgm:pt>
    <dgm:pt modelId="{67564BA7-A9E7-3545-8787-2B0D1A6F45E1}" type="sibTrans" cxnId="{41AC1E44-F34D-5349-8613-773EFA50BC22}">
      <dgm:prSet/>
      <dgm:spPr/>
      <dgm:t>
        <a:bodyPr/>
        <a:lstStyle/>
        <a:p>
          <a:endParaRPr lang="en-US"/>
        </a:p>
      </dgm:t>
    </dgm:pt>
    <dgm:pt modelId="{9FC287DF-A343-254E-9F25-F8A6C22BEC64}">
      <dgm:prSet custT="1"/>
      <dgm:spPr/>
      <dgm:t>
        <a:bodyPr/>
        <a:lstStyle/>
        <a:p>
          <a:pPr rtl="0"/>
          <a:r>
            <a:rPr lang="en-US" sz="1600" dirty="0" smtClean="0"/>
            <a:t>integrated transport &amp; security layer?</a:t>
          </a:r>
          <a:endParaRPr lang="en-US" sz="1600" dirty="0"/>
        </a:p>
      </dgm:t>
    </dgm:pt>
    <dgm:pt modelId="{C1104829-E097-E848-BE48-2A3C441EFE0A}" type="parTrans" cxnId="{07699032-B581-CD4A-BE87-7DFF6662B0C0}">
      <dgm:prSet/>
      <dgm:spPr/>
      <dgm:t>
        <a:bodyPr/>
        <a:lstStyle/>
        <a:p>
          <a:endParaRPr lang="en-US"/>
        </a:p>
      </dgm:t>
    </dgm:pt>
    <dgm:pt modelId="{C0F68355-BF68-8D4D-9798-FD31EE36E74E}" type="sibTrans" cxnId="{07699032-B581-CD4A-BE87-7DFF6662B0C0}">
      <dgm:prSet/>
      <dgm:spPr/>
      <dgm:t>
        <a:bodyPr/>
        <a:lstStyle/>
        <a:p>
          <a:endParaRPr lang="en-US"/>
        </a:p>
      </dgm:t>
    </dgm:pt>
    <dgm:pt modelId="{387BC40B-7A14-294A-8B43-9F6B8B2631F0}">
      <dgm:prSet/>
      <dgm:spPr/>
      <dgm:t>
        <a:bodyPr/>
        <a:lstStyle/>
        <a:p>
          <a:pPr rtl="0"/>
          <a:r>
            <a:rPr lang="en-US" dirty="0" smtClean="0"/>
            <a:t>Application layer</a:t>
          </a:r>
          <a:endParaRPr lang="en-US" dirty="0"/>
        </a:p>
      </dgm:t>
    </dgm:pt>
    <dgm:pt modelId="{54694A1D-1D97-5A45-B20D-6680A0DCB6BD}" type="parTrans" cxnId="{639BF140-938A-174B-AA5D-7B822BDCA9AD}">
      <dgm:prSet/>
      <dgm:spPr/>
      <dgm:t>
        <a:bodyPr/>
        <a:lstStyle/>
        <a:p>
          <a:endParaRPr lang="en-US"/>
        </a:p>
      </dgm:t>
    </dgm:pt>
    <dgm:pt modelId="{D772C160-7E8E-1347-95C6-6855678A1C49}" type="sibTrans" cxnId="{639BF140-938A-174B-AA5D-7B822BDCA9AD}">
      <dgm:prSet/>
      <dgm:spPr/>
      <dgm:t>
        <a:bodyPr/>
        <a:lstStyle/>
        <a:p>
          <a:endParaRPr lang="en-US"/>
        </a:p>
      </dgm:t>
    </dgm:pt>
    <dgm:pt modelId="{FC2F3A8B-A333-E045-A00B-CC11EA54B3F5}">
      <dgm:prSet custT="1"/>
      <dgm:spPr/>
      <dgm:t>
        <a:bodyPr/>
        <a:lstStyle/>
        <a:p>
          <a:pPr rtl="0"/>
          <a:r>
            <a:rPr lang="en-US" sz="2400" dirty="0" smtClean="0"/>
            <a:t>knows the what &amp; who</a:t>
          </a:r>
          <a:endParaRPr lang="en-US" sz="2400" dirty="0"/>
        </a:p>
      </dgm:t>
    </dgm:pt>
    <dgm:pt modelId="{D8ED4C20-C88C-344E-9EEB-A847800CDD9A}" type="parTrans" cxnId="{EAF37E33-8937-254F-8F7B-B17E8FD74EBF}">
      <dgm:prSet/>
      <dgm:spPr/>
      <dgm:t>
        <a:bodyPr/>
        <a:lstStyle/>
        <a:p>
          <a:endParaRPr lang="en-US"/>
        </a:p>
      </dgm:t>
    </dgm:pt>
    <dgm:pt modelId="{C652CE2A-D6AB-BD45-AC0A-A0CFF44C79C2}" type="sibTrans" cxnId="{EAF37E33-8937-254F-8F7B-B17E8FD74EBF}">
      <dgm:prSet/>
      <dgm:spPr/>
      <dgm:t>
        <a:bodyPr/>
        <a:lstStyle/>
        <a:p>
          <a:endParaRPr lang="en-US"/>
        </a:p>
      </dgm:t>
    </dgm:pt>
    <dgm:pt modelId="{3F045E23-F395-934A-A0A8-9C4032D0C42A}">
      <dgm:prSet/>
      <dgm:spPr/>
      <dgm:t>
        <a:bodyPr/>
        <a:lstStyle/>
        <a:p>
          <a:pPr rtl="0"/>
          <a:r>
            <a:rPr lang="en-US" dirty="0" smtClean="0">
              <a:sym typeface="Wingdings"/>
            </a:rPr>
            <a:t> secure </a:t>
          </a:r>
          <a:r>
            <a:rPr lang="en-US" i="1" dirty="0" smtClean="0">
              <a:sym typeface="Wingdings"/>
            </a:rPr>
            <a:t>infrastructure</a:t>
          </a:r>
          <a:endParaRPr lang="en-US" i="1" dirty="0"/>
        </a:p>
      </dgm:t>
    </dgm:pt>
    <dgm:pt modelId="{4066BDAD-8E06-8F4F-AFF7-16A70FF8039E}" type="parTrans" cxnId="{CBED0701-2038-244D-A30C-83662077BF3E}">
      <dgm:prSet/>
      <dgm:spPr/>
      <dgm:t>
        <a:bodyPr/>
        <a:lstStyle/>
        <a:p>
          <a:endParaRPr lang="en-US"/>
        </a:p>
      </dgm:t>
    </dgm:pt>
    <dgm:pt modelId="{88F765E7-AFAD-144F-B239-7BF1E402D509}" type="sibTrans" cxnId="{CBED0701-2038-244D-A30C-83662077BF3E}">
      <dgm:prSet/>
      <dgm:spPr/>
      <dgm:t>
        <a:bodyPr/>
        <a:lstStyle/>
        <a:p>
          <a:endParaRPr lang="en-US"/>
        </a:p>
      </dgm:t>
    </dgm:pt>
    <dgm:pt modelId="{0FDBE995-E622-D446-881A-231AE14B247A}" type="pres">
      <dgm:prSet presAssocID="{05B90075-8913-4F47-A0B4-774C5F457D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768737-D1D5-474A-8D57-441C4C46869E}" type="pres">
      <dgm:prSet presAssocID="{387BC40B-7A14-294A-8B43-9F6B8B2631F0}" presName="linNode" presStyleCnt="0"/>
      <dgm:spPr/>
    </dgm:pt>
    <dgm:pt modelId="{732B57ED-9A55-3646-86C1-90D3F3D4C2D6}" type="pres">
      <dgm:prSet presAssocID="{387BC40B-7A14-294A-8B43-9F6B8B2631F0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1105F2-F807-1140-9B40-757A4DBE6F5B}" type="pres">
      <dgm:prSet presAssocID="{387BC40B-7A14-294A-8B43-9F6B8B2631F0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06DF55-B6E5-AA4C-9E64-A53BE22256EC}" type="pres">
      <dgm:prSet presAssocID="{D772C160-7E8E-1347-95C6-6855678A1C49}" presName="sp" presStyleCnt="0"/>
      <dgm:spPr/>
    </dgm:pt>
    <dgm:pt modelId="{4B10944A-891F-BC40-8383-22A7ED831014}" type="pres">
      <dgm:prSet presAssocID="{39E1CE33-0649-1542-8CDB-C04CE0887F9D}" presName="linNode" presStyleCnt="0"/>
      <dgm:spPr/>
    </dgm:pt>
    <dgm:pt modelId="{48A895AC-B2EF-E54F-9CFD-D051653D816A}" type="pres">
      <dgm:prSet presAssocID="{39E1CE33-0649-1542-8CDB-C04CE0887F9D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C723B4-808C-AB45-8F33-3C707D77CC0F}" type="pres">
      <dgm:prSet presAssocID="{39E1CE33-0649-1542-8CDB-C04CE0887F9D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F72BE0-B736-094E-B527-97E43C0BD519}" type="pres">
      <dgm:prSet presAssocID="{D01EDDD9-53DA-AA42-95CD-04F9F4783629}" presName="sp" presStyleCnt="0"/>
      <dgm:spPr/>
    </dgm:pt>
    <dgm:pt modelId="{B892B9F3-0E0F-2E49-B897-CC5FD4C40843}" type="pres">
      <dgm:prSet presAssocID="{C18C4EAB-B96D-314E-8067-2680A37D4FEF}" presName="linNode" presStyleCnt="0"/>
      <dgm:spPr/>
    </dgm:pt>
    <dgm:pt modelId="{3C344112-E32E-1F47-9DDF-5210CE89F58C}" type="pres">
      <dgm:prSet presAssocID="{C18C4EAB-B96D-314E-8067-2680A37D4FEF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B8A94D-A015-864B-BF59-237DFAC957B8}" type="pres">
      <dgm:prSet presAssocID="{C18C4EAB-B96D-314E-8067-2680A37D4FEF}" presName="descendantText" presStyleLbl="alignAccFollowNode1" presStyleIdx="2" presStyleCnt="3" custScaleY="136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AC1E44-F34D-5349-8613-773EFA50BC22}" srcId="{39E1CE33-0649-1542-8CDB-C04CE0887F9D}" destId="{DDFD7F93-1D69-D74C-90BC-E8E7222D0E58}" srcOrd="1" destOrd="0" parTransId="{1790D5C4-1ECA-6746-BD19-01ADECD9652C}" sibTransId="{67564BA7-A9E7-3545-8787-2B0D1A6F45E1}"/>
    <dgm:cxn modelId="{4D38931D-96B0-4E41-A516-1D9E3A4764DE}" srcId="{C18C4EAB-B96D-314E-8067-2680A37D4FEF}" destId="{09FED1E6-C30D-7E4E-BC06-2CC928B99FB5}" srcOrd="2" destOrd="0" parTransId="{BB4572AD-6604-5740-A59D-A76375881AE6}" sibTransId="{54BBCF8C-4164-774C-805F-419E9996A239}"/>
    <dgm:cxn modelId="{62893ABC-0502-8E40-89A0-1A412B0ED2DF}" srcId="{39E1CE33-0649-1542-8CDB-C04CE0887F9D}" destId="{3FCE39FA-F11B-FE49-86FD-6D3F252C0E6E}" srcOrd="0" destOrd="0" parTransId="{79E0A546-102F-F94C-BB4E-457C36AC57D2}" sibTransId="{7863BC4E-893E-C842-9370-AF7D1DB403DC}"/>
    <dgm:cxn modelId="{E0804155-838D-F34E-83AC-56A92372B5D3}" type="presOf" srcId="{387BC40B-7A14-294A-8B43-9F6B8B2631F0}" destId="{732B57ED-9A55-3646-86C1-90D3F3D4C2D6}" srcOrd="0" destOrd="0" presId="urn:microsoft.com/office/officeart/2005/8/layout/vList5"/>
    <dgm:cxn modelId="{42F99349-72A0-EF42-A713-990C02079436}" type="presOf" srcId="{D8F99BDD-A264-0144-BF1A-26B4E49B8782}" destId="{A7B8A94D-A015-864B-BF59-237DFAC957B8}" srcOrd="0" destOrd="1" presId="urn:microsoft.com/office/officeart/2005/8/layout/vList5"/>
    <dgm:cxn modelId="{0EA3C60D-7D5E-844D-80C1-8F907E3E5A77}" type="presOf" srcId="{6C6CCC10-5877-944B-8002-6115F16ADD35}" destId="{A7B8A94D-A015-864B-BF59-237DFAC957B8}" srcOrd="0" destOrd="3" presId="urn:microsoft.com/office/officeart/2005/8/layout/vList5"/>
    <dgm:cxn modelId="{001F309F-6678-7F40-84A1-65FC6DDFE9E6}" type="presOf" srcId="{9FC287DF-A343-254E-9F25-F8A6C22BEC64}" destId="{71C723B4-808C-AB45-8F33-3C707D77CC0F}" srcOrd="0" destOrd="2" presId="urn:microsoft.com/office/officeart/2005/8/layout/vList5"/>
    <dgm:cxn modelId="{A3C57716-53AD-9A4F-B6C3-A7D9E7871CA9}" srcId="{C18C4EAB-B96D-314E-8067-2680A37D4FEF}" destId="{6C6CCC10-5877-944B-8002-6115F16ADD35}" srcOrd="3" destOrd="0" parTransId="{9585B887-76B2-6846-994C-A1DDE5305188}" sibTransId="{CA005CCB-B26E-0648-8F5E-4ACA125DB684}"/>
    <dgm:cxn modelId="{C5A03445-BEFF-AF45-B71E-FF82BA03FB01}" type="presOf" srcId="{20CA811B-9F50-E34F-81AC-BF323F4594A3}" destId="{A7B8A94D-A015-864B-BF59-237DFAC957B8}" srcOrd="0" destOrd="0" presId="urn:microsoft.com/office/officeart/2005/8/layout/vList5"/>
    <dgm:cxn modelId="{EAF37E33-8937-254F-8F7B-B17E8FD74EBF}" srcId="{387BC40B-7A14-294A-8B43-9F6B8B2631F0}" destId="{FC2F3A8B-A333-E045-A00B-CC11EA54B3F5}" srcOrd="0" destOrd="0" parTransId="{D8ED4C20-C88C-344E-9EEB-A847800CDD9A}" sibTransId="{C652CE2A-D6AB-BD45-AC0A-A0CFF44C79C2}"/>
    <dgm:cxn modelId="{639BF140-938A-174B-AA5D-7B822BDCA9AD}" srcId="{05B90075-8913-4F47-A0B4-774C5F457DF4}" destId="{387BC40B-7A14-294A-8B43-9F6B8B2631F0}" srcOrd="0" destOrd="0" parTransId="{54694A1D-1D97-5A45-B20D-6680A0DCB6BD}" sibTransId="{D772C160-7E8E-1347-95C6-6855678A1C49}"/>
    <dgm:cxn modelId="{F8A1E552-B642-B249-A4BC-8A24FE0AC9A6}" type="presOf" srcId="{3F045E23-F395-934A-A0A8-9C4032D0C42A}" destId="{A7B8A94D-A015-864B-BF59-237DFAC957B8}" srcOrd="0" destOrd="4" presId="urn:microsoft.com/office/officeart/2005/8/layout/vList5"/>
    <dgm:cxn modelId="{125E6AEF-D3AF-2542-8963-2DB5F02BBFD2}" srcId="{05B90075-8913-4F47-A0B4-774C5F457DF4}" destId="{C18C4EAB-B96D-314E-8067-2680A37D4FEF}" srcOrd="2" destOrd="0" parTransId="{7C0506F3-65C9-7A43-AAB2-918D0BFA0D4D}" sibTransId="{932FFAAD-1315-BD4A-9F42-6FD01D3CF0FE}"/>
    <dgm:cxn modelId="{9F80335A-557E-F443-8B05-D9959A95478B}" type="presOf" srcId="{39E1CE33-0649-1542-8CDB-C04CE0887F9D}" destId="{48A895AC-B2EF-E54F-9CFD-D051653D816A}" srcOrd="0" destOrd="0" presId="urn:microsoft.com/office/officeart/2005/8/layout/vList5"/>
    <dgm:cxn modelId="{07699032-B581-CD4A-BE87-7DFF6662B0C0}" srcId="{39E1CE33-0649-1542-8CDB-C04CE0887F9D}" destId="{9FC287DF-A343-254E-9F25-F8A6C22BEC64}" srcOrd="2" destOrd="0" parTransId="{C1104829-E097-E848-BE48-2A3C441EFE0A}" sibTransId="{C0F68355-BF68-8D4D-9798-FD31EE36E74E}"/>
    <dgm:cxn modelId="{AA38A9D9-D29E-C443-A482-3708AD7175AE}" type="presOf" srcId="{FC2F3A8B-A333-E045-A00B-CC11EA54B3F5}" destId="{1F1105F2-F807-1140-9B40-757A4DBE6F5B}" srcOrd="0" destOrd="0" presId="urn:microsoft.com/office/officeart/2005/8/layout/vList5"/>
    <dgm:cxn modelId="{CB6D8639-EC87-A24D-90CB-342372B23062}" type="presOf" srcId="{DDFD7F93-1D69-D74C-90BC-E8E7222D0E58}" destId="{71C723B4-808C-AB45-8F33-3C707D77CC0F}" srcOrd="0" destOrd="1" presId="urn:microsoft.com/office/officeart/2005/8/layout/vList5"/>
    <dgm:cxn modelId="{0BF2880F-34BE-124C-AAF6-C36A875EF746}" srcId="{C18C4EAB-B96D-314E-8067-2680A37D4FEF}" destId="{D8F99BDD-A264-0144-BF1A-26B4E49B8782}" srcOrd="1" destOrd="0" parTransId="{B26A3604-D311-B14C-97DF-A5BE63B5D339}" sibTransId="{18B41DA7-BBE0-FF46-9419-C8CD6762D1BF}"/>
    <dgm:cxn modelId="{C3CFA44C-305B-244F-9EAB-987CF2F02AA8}" type="presOf" srcId="{05B90075-8913-4F47-A0B4-774C5F457DF4}" destId="{0FDBE995-E622-D446-881A-231AE14B247A}" srcOrd="0" destOrd="0" presId="urn:microsoft.com/office/officeart/2005/8/layout/vList5"/>
    <dgm:cxn modelId="{C10147D3-3204-154E-8DDC-558FD23FEA81}" srcId="{C18C4EAB-B96D-314E-8067-2680A37D4FEF}" destId="{20CA811B-9F50-E34F-81AC-BF323F4594A3}" srcOrd="0" destOrd="0" parTransId="{DE1E6D95-B00E-644C-A982-EABFF89A5F51}" sibTransId="{93E4334C-C766-E448-AB76-D34804578019}"/>
    <dgm:cxn modelId="{E44A9D18-CCF0-C043-A487-840F9477594F}" srcId="{05B90075-8913-4F47-A0B4-774C5F457DF4}" destId="{39E1CE33-0649-1542-8CDB-C04CE0887F9D}" srcOrd="1" destOrd="0" parTransId="{1439469F-4522-CF40-ACD3-4D7A4C7C75AE}" sibTransId="{D01EDDD9-53DA-AA42-95CD-04F9F4783629}"/>
    <dgm:cxn modelId="{CBED0701-2038-244D-A30C-83662077BF3E}" srcId="{C18C4EAB-B96D-314E-8067-2680A37D4FEF}" destId="{3F045E23-F395-934A-A0A8-9C4032D0C42A}" srcOrd="4" destOrd="0" parTransId="{4066BDAD-8E06-8F4F-AFF7-16A70FF8039E}" sibTransId="{88F765E7-AFAD-144F-B239-7BF1E402D509}"/>
    <dgm:cxn modelId="{97C61FBA-92EA-B147-B21A-9DFFDF43D800}" type="presOf" srcId="{C18C4EAB-B96D-314E-8067-2680A37D4FEF}" destId="{3C344112-E32E-1F47-9DDF-5210CE89F58C}" srcOrd="0" destOrd="0" presId="urn:microsoft.com/office/officeart/2005/8/layout/vList5"/>
    <dgm:cxn modelId="{78F918A0-B27F-5E46-B8CC-F78C351C4DE8}" type="presOf" srcId="{3FCE39FA-F11B-FE49-86FD-6D3F252C0E6E}" destId="{71C723B4-808C-AB45-8F33-3C707D77CC0F}" srcOrd="0" destOrd="0" presId="urn:microsoft.com/office/officeart/2005/8/layout/vList5"/>
    <dgm:cxn modelId="{D93877E7-A8CA-834A-ADF3-148F440354B6}" type="presOf" srcId="{09FED1E6-C30D-7E4E-BC06-2CC928B99FB5}" destId="{A7B8A94D-A015-864B-BF59-237DFAC957B8}" srcOrd="0" destOrd="2" presId="urn:microsoft.com/office/officeart/2005/8/layout/vList5"/>
    <dgm:cxn modelId="{BD487AF7-D5DC-E24C-9791-B8E8329AE4DA}" type="presParOf" srcId="{0FDBE995-E622-D446-881A-231AE14B247A}" destId="{9A768737-D1D5-474A-8D57-441C4C46869E}" srcOrd="0" destOrd="0" presId="urn:microsoft.com/office/officeart/2005/8/layout/vList5"/>
    <dgm:cxn modelId="{C321F8C9-9EED-1649-913D-8CEBDAE1A86E}" type="presParOf" srcId="{9A768737-D1D5-474A-8D57-441C4C46869E}" destId="{732B57ED-9A55-3646-86C1-90D3F3D4C2D6}" srcOrd="0" destOrd="0" presId="urn:microsoft.com/office/officeart/2005/8/layout/vList5"/>
    <dgm:cxn modelId="{FA6526EA-E013-4F40-B9DB-161BEA793570}" type="presParOf" srcId="{9A768737-D1D5-474A-8D57-441C4C46869E}" destId="{1F1105F2-F807-1140-9B40-757A4DBE6F5B}" srcOrd="1" destOrd="0" presId="urn:microsoft.com/office/officeart/2005/8/layout/vList5"/>
    <dgm:cxn modelId="{657C7A08-0A41-EC40-BD14-E9BB200D90BE}" type="presParOf" srcId="{0FDBE995-E622-D446-881A-231AE14B247A}" destId="{AE06DF55-B6E5-AA4C-9E64-A53BE22256EC}" srcOrd="1" destOrd="0" presId="urn:microsoft.com/office/officeart/2005/8/layout/vList5"/>
    <dgm:cxn modelId="{631B20DC-F913-A141-9E04-6F1CD6E7FF77}" type="presParOf" srcId="{0FDBE995-E622-D446-881A-231AE14B247A}" destId="{4B10944A-891F-BC40-8383-22A7ED831014}" srcOrd="2" destOrd="0" presId="urn:microsoft.com/office/officeart/2005/8/layout/vList5"/>
    <dgm:cxn modelId="{CF9D704D-7A59-9440-8899-F7B36062270B}" type="presParOf" srcId="{4B10944A-891F-BC40-8383-22A7ED831014}" destId="{48A895AC-B2EF-E54F-9CFD-D051653D816A}" srcOrd="0" destOrd="0" presId="urn:microsoft.com/office/officeart/2005/8/layout/vList5"/>
    <dgm:cxn modelId="{0AB6FD32-1352-6E43-9B68-C8A422260832}" type="presParOf" srcId="{4B10944A-891F-BC40-8383-22A7ED831014}" destId="{71C723B4-808C-AB45-8F33-3C707D77CC0F}" srcOrd="1" destOrd="0" presId="urn:microsoft.com/office/officeart/2005/8/layout/vList5"/>
    <dgm:cxn modelId="{BA9C4122-F48D-C845-A1DD-6B8B49002B0D}" type="presParOf" srcId="{0FDBE995-E622-D446-881A-231AE14B247A}" destId="{A5F72BE0-B736-094E-B527-97E43C0BD519}" srcOrd="3" destOrd="0" presId="urn:microsoft.com/office/officeart/2005/8/layout/vList5"/>
    <dgm:cxn modelId="{2E71B10C-C8BB-8A4A-8D94-C9E10A612E71}" type="presParOf" srcId="{0FDBE995-E622-D446-881A-231AE14B247A}" destId="{B892B9F3-0E0F-2E49-B897-CC5FD4C40843}" srcOrd="4" destOrd="0" presId="urn:microsoft.com/office/officeart/2005/8/layout/vList5"/>
    <dgm:cxn modelId="{725CA7E6-FA67-7349-83E0-012424276888}" type="presParOf" srcId="{B892B9F3-0E0F-2E49-B897-CC5FD4C40843}" destId="{3C344112-E32E-1F47-9DDF-5210CE89F58C}" srcOrd="0" destOrd="0" presId="urn:microsoft.com/office/officeart/2005/8/layout/vList5"/>
    <dgm:cxn modelId="{AA8FB94D-FF74-AA4B-A466-7FED2DF06F41}" type="presParOf" srcId="{B892B9F3-0E0F-2E49-B897-CC5FD4C40843}" destId="{A7B8A94D-A015-864B-BF59-237DFAC957B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FA56C7-54AE-004F-B261-55602A0CEBB4}" type="doc">
      <dgm:prSet loTypeId="urn:microsoft.com/office/officeart/2005/8/layout/chevron2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3C6325A-B818-CE4B-9936-78624CBD02A7}">
      <dgm:prSet phldrT="[Text]"/>
      <dgm:spPr/>
      <dgm:t>
        <a:bodyPr/>
        <a:lstStyle/>
        <a:p>
          <a:r>
            <a:rPr lang="en-US" dirty="0" smtClean="0"/>
            <a:t>Do not call (national)</a:t>
          </a:r>
          <a:endParaRPr lang="en-US" dirty="0"/>
        </a:p>
      </dgm:t>
    </dgm:pt>
    <dgm:pt modelId="{2F9442E5-3238-C34D-8906-6EFED69C19B0}" type="parTrans" cxnId="{E0E8E4D0-AFA0-9943-9E91-FC1557DA3072}">
      <dgm:prSet/>
      <dgm:spPr/>
      <dgm:t>
        <a:bodyPr/>
        <a:lstStyle/>
        <a:p>
          <a:endParaRPr lang="en-US"/>
        </a:p>
      </dgm:t>
    </dgm:pt>
    <dgm:pt modelId="{5C482AD7-003F-1742-9A18-F918388BB98D}" type="sibTrans" cxnId="{E0E8E4D0-AFA0-9943-9E91-FC1557DA3072}">
      <dgm:prSet/>
      <dgm:spPr/>
      <dgm:t>
        <a:bodyPr/>
        <a:lstStyle/>
        <a:p>
          <a:endParaRPr lang="en-US"/>
        </a:p>
      </dgm:t>
    </dgm:pt>
    <dgm:pt modelId="{8141FB05-EF89-7C4E-99EE-6524D33BA74D}">
      <dgm:prSet phldrT="[Text]" custT="1"/>
      <dgm:spPr/>
      <dgm:t>
        <a:bodyPr/>
        <a:lstStyle/>
        <a:p>
          <a:r>
            <a:rPr lang="en-US" sz="2800" dirty="0" smtClean="0"/>
            <a:t>no sales calls to users on do-not-call list</a:t>
          </a:r>
          <a:endParaRPr lang="en-US" sz="2800" dirty="0"/>
        </a:p>
      </dgm:t>
    </dgm:pt>
    <dgm:pt modelId="{D2EB0FDA-CB29-4643-B001-338DD3A325D6}" type="parTrans" cxnId="{60AC8785-92DF-E54C-8D2F-4E675483FBBB}">
      <dgm:prSet/>
      <dgm:spPr/>
      <dgm:t>
        <a:bodyPr/>
        <a:lstStyle/>
        <a:p>
          <a:endParaRPr lang="en-US"/>
        </a:p>
      </dgm:t>
    </dgm:pt>
    <dgm:pt modelId="{E807C633-21A3-C04E-B047-875F8581A2BA}" type="sibTrans" cxnId="{60AC8785-92DF-E54C-8D2F-4E675483FBBB}">
      <dgm:prSet/>
      <dgm:spPr/>
      <dgm:t>
        <a:bodyPr/>
        <a:lstStyle/>
        <a:p>
          <a:endParaRPr lang="en-US"/>
        </a:p>
      </dgm:t>
    </dgm:pt>
    <dgm:pt modelId="{F5D7305C-57B5-4E46-989C-0BA681765141}">
      <dgm:prSet phldrT="[Text]"/>
      <dgm:spPr/>
      <dgm:t>
        <a:bodyPr/>
        <a:lstStyle/>
        <a:p>
          <a:r>
            <a:rPr lang="en-US" dirty="0" smtClean="0"/>
            <a:t>Do not call (entity-specific)</a:t>
          </a:r>
          <a:endParaRPr lang="en-US" dirty="0"/>
        </a:p>
      </dgm:t>
    </dgm:pt>
    <dgm:pt modelId="{962CE98B-2A4E-744E-8E05-C4F4C29C9488}" type="parTrans" cxnId="{13EF3DC2-768C-1449-8142-7056E27F8577}">
      <dgm:prSet/>
      <dgm:spPr/>
      <dgm:t>
        <a:bodyPr/>
        <a:lstStyle/>
        <a:p>
          <a:endParaRPr lang="en-US"/>
        </a:p>
      </dgm:t>
    </dgm:pt>
    <dgm:pt modelId="{B802AC43-92E6-E14C-ABB6-58968CF00B5E}" type="sibTrans" cxnId="{13EF3DC2-768C-1449-8142-7056E27F8577}">
      <dgm:prSet/>
      <dgm:spPr/>
      <dgm:t>
        <a:bodyPr/>
        <a:lstStyle/>
        <a:p>
          <a:endParaRPr lang="en-US"/>
        </a:p>
      </dgm:t>
    </dgm:pt>
    <dgm:pt modelId="{F691053F-FA09-0E4C-9C79-0689E1D63B63}">
      <dgm:prSet phldrT="[Text]" custT="1"/>
      <dgm:spPr/>
      <dgm:t>
        <a:bodyPr/>
        <a:lstStyle/>
        <a:p>
          <a:r>
            <a:rPr lang="en-US" sz="1800" dirty="0" smtClean="0"/>
            <a:t>businesses and for‐profit fundraisers can’t make sales or solicitation calls  to consumers who have previously requested not to receive calls from that company.</a:t>
          </a:r>
          <a:endParaRPr lang="en-US" sz="1800" dirty="0"/>
        </a:p>
      </dgm:t>
    </dgm:pt>
    <dgm:pt modelId="{43D513B8-CA93-6D41-833E-08F39995BBB5}" type="parTrans" cxnId="{3F28FD71-1360-824E-87B8-361F34B4A6D1}">
      <dgm:prSet/>
      <dgm:spPr/>
      <dgm:t>
        <a:bodyPr/>
        <a:lstStyle/>
        <a:p>
          <a:endParaRPr lang="en-US"/>
        </a:p>
      </dgm:t>
    </dgm:pt>
    <dgm:pt modelId="{099781E0-F81F-6A4B-84C0-FFC3584AB3F0}" type="sibTrans" cxnId="{3F28FD71-1360-824E-87B8-361F34B4A6D1}">
      <dgm:prSet/>
      <dgm:spPr/>
      <dgm:t>
        <a:bodyPr/>
        <a:lstStyle/>
        <a:p>
          <a:endParaRPr lang="en-US"/>
        </a:p>
      </dgm:t>
    </dgm:pt>
    <dgm:pt modelId="{BB07099C-EA08-4B49-8994-5017D761F27C}">
      <dgm:prSet phldrT="[Text]"/>
      <dgm:spPr/>
      <dgm:t>
        <a:bodyPr/>
        <a:lstStyle/>
        <a:p>
          <a:r>
            <a:rPr lang="en-US" dirty="0" err="1" smtClean="0"/>
            <a:t>Robocalls</a:t>
          </a:r>
          <a:endParaRPr lang="en-US" dirty="0"/>
        </a:p>
      </dgm:t>
    </dgm:pt>
    <dgm:pt modelId="{FC277A77-E8F5-A04F-A173-B27985E9DB36}" type="parTrans" cxnId="{62371703-4F71-FA4B-9E89-09204D51E990}">
      <dgm:prSet/>
      <dgm:spPr/>
      <dgm:t>
        <a:bodyPr/>
        <a:lstStyle/>
        <a:p>
          <a:endParaRPr lang="en-US"/>
        </a:p>
      </dgm:t>
    </dgm:pt>
    <dgm:pt modelId="{BCA0CF9A-9866-B74B-8A0A-0704831F2F24}" type="sibTrans" cxnId="{62371703-4F71-FA4B-9E89-09204D51E990}">
      <dgm:prSet/>
      <dgm:spPr/>
      <dgm:t>
        <a:bodyPr/>
        <a:lstStyle/>
        <a:p>
          <a:endParaRPr lang="en-US"/>
        </a:p>
      </dgm:t>
    </dgm:pt>
    <dgm:pt modelId="{EDE56962-4EDB-E445-8046-C7D06F591CEE}">
      <dgm:prSet phldrT="[Text]" custT="1"/>
      <dgm:spPr/>
      <dgm:t>
        <a:bodyPr/>
        <a:lstStyle/>
        <a:p>
          <a:r>
            <a:rPr lang="en-US" sz="1600" dirty="0" smtClean="0"/>
            <a:t>businesses can’t make sales calls to consumers</a:t>
          </a:r>
          <a:endParaRPr lang="en-US" sz="1600" dirty="0"/>
        </a:p>
      </dgm:t>
    </dgm:pt>
    <dgm:pt modelId="{E0C302B4-AC0A-9843-BE57-430A6C972199}" type="parTrans" cxnId="{B9DFDA2E-1F85-C442-87FE-87AF656859A0}">
      <dgm:prSet/>
      <dgm:spPr/>
      <dgm:t>
        <a:bodyPr/>
        <a:lstStyle/>
        <a:p>
          <a:endParaRPr lang="en-US"/>
        </a:p>
      </dgm:t>
    </dgm:pt>
    <dgm:pt modelId="{2E2D30F2-B89C-6240-8262-71E58CC3CC2E}" type="sibTrans" cxnId="{B9DFDA2E-1F85-C442-87FE-87AF656859A0}">
      <dgm:prSet/>
      <dgm:spPr/>
      <dgm:t>
        <a:bodyPr/>
        <a:lstStyle/>
        <a:p>
          <a:endParaRPr lang="en-US"/>
        </a:p>
      </dgm:t>
    </dgm:pt>
    <dgm:pt modelId="{3787F476-B916-CE4B-9807-1F0CE5298CF9}">
      <dgm:prSet phldrT="[Text]" custT="1"/>
      <dgm:spPr/>
      <dgm:t>
        <a:bodyPr/>
        <a:lstStyle/>
        <a:p>
          <a:r>
            <a:rPr lang="en-US" sz="1600" dirty="0" smtClean="0"/>
            <a:t>prohibited even if the consumer’s phone number is not on the Do Not Call Registry</a:t>
          </a:r>
          <a:endParaRPr lang="en-US" sz="1600" dirty="0"/>
        </a:p>
      </dgm:t>
    </dgm:pt>
    <dgm:pt modelId="{39623AE8-100F-574F-ACDF-AD8E5CE32E46}" type="parTrans" cxnId="{2F1359DD-A4B9-3C43-BFED-66B66512FAE4}">
      <dgm:prSet/>
      <dgm:spPr/>
      <dgm:t>
        <a:bodyPr/>
        <a:lstStyle/>
        <a:p>
          <a:endParaRPr lang="en-US"/>
        </a:p>
      </dgm:t>
    </dgm:pt>
    <dgm:pt modelId="{9FBEB11D-7F88-BB49-AE48-7CF65E386D28}" type="sibTrans" cxnId="{2F1359DD-A4B9-3C43-BFED-66B66512FAE4}">
      <dgm:prSet/>
      <dgm:spPr/>
      <dgm:t>
        <a:bodyPr/>
        <a:lstStyle/>
        <a:p>
          <a:endParaRPr lang="en-US"/>
        </a:p>
      </dgm:t>
    </dgm:pt>
    <dgm:pt modelId="{69B60970-27F2-6C4B-97FF-280CEE1446FD}">
      <dgm:prSet phldrT="[Text]" custT="1"/>
      <dgm:spPr/>
      <dgm:t>
        <a:bodyPr/>
        <a:lstStyle/>
        <a:p>
          <a:r>
            <a:rPr lang="en-US" sz="1600" dirty="0" smtClean="0"/>
            <a:t>except written permission</a:t>
          </a:r>
          <a:endParaRPr lang="en-US" sz="1600" dirty="0"/>
        </a:p>
      </dgm:t>
    </dgm:pt>
    <dgm:pt modelId="{D0B5E060-A32A-C640-BC54-7E1FE634FF97}" type="parTrans" cxnId="{C9DD7621-ED9D-DC48-AB97-AF03D880309B}">
      <dgm:prSet/>
      <dgm:spPr/>
      <dgm:t>
        <a:bodyPr/>
        <a:lstStyle/>
        <a:p>
          <a:endParaRPr lang="en-US"/>
        </a:p>
      </dgm:t>
    </dgm:pt>
    <dgm:pt modelId="{F61B38E2-8C43-524D-AD8A-7C0D6D56A710}" type="sibTrans" cxnId="{C9DD7621-ED9D-DC48-AB97-AF03D880309B}">
      <dgm:prSet/>
      <dgm:spPr/>
      <dgm:t>
        <a:bodyPr/>
        <a:lstStyle/>
        <a:p>
          <a:endParaRPr lang="en-US"/>
        </a:p>
      </dgm:t>
    </dgm:pt>
    <dgm:pt modelId="{09A475D2-D7F2-3C4D-91AA-19BD7F3FAB91}">
      <dgm:prSet phldrT="[Text]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does not include politicians</a:t>
          </a:r>
          <a:endParaRPr lang="en-US" sz="1400" dirty="0">
            <a:solidFill>
              <a:srgbClr val="FF0000"/>
            </a:solidFill>
          </a:endParaRPr>
        </a:p>
      </dgm:t>
    </dgm:pt>
    <dgm:pt modelId="{36F48D0D-5C75-5844-AB89-7CFF9EB0C00C}" type="parTrans" cxnId="{71788073-14A2-3E4E-81C7-88341B717E4A}">
      <dgm:prSet/>
      <dgm:spPr/>
      <dgm:t>
        <a:bodyPr/>
        <a:lstStyle/>
        <a:p>
          <a:endParaRPr lang="en-US"/>
        </a:p>
      </dgm:t>
    </dgm:pt>
    <dgm:pt modelId="{48941B74-BF25-BF47-96C9-56279C67F099}" type="sibTrans" cxnId="{71788073-14A2-3E4E-81C7-88341B717E4A}">
      <dgm:prSet/>
      <dgm:spPr/>
      <dgm:t>
        <a:bodyPr/>
        <a:lstStyle/>
        <a:p>
          <a:endParaRPr lang="en-US"/>
        </a:p>
      </dgm:t>
    </dgm:pt>
    <dgm:pt modelId="{AB71CA32-173D-6540-99A2-48A6AF2AAF51}" type="pres">
      <dgm:prSet presAssocID="{A2FA56C7-54AE-004F-B261-55602A0CEBB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67FF9C-859E-1945-AAC8-DA0D1213146F}" type="pres">
      <dgm:prSet presAssocID="{63C6325A-B818-CE4B-9936-78624CBD02A7}" presName="composite" presStyleCnt="0"/>
      <dgm:spPr/>
    </dgm:pt>
    <dgm:pt modelId="{F057BEC4-1991-0941-A7A7-E2D798C2AF09}" type="pres">
      <dgm:prSet presAssocID="{63C6325A-B818-CE4B-9936-78624CBD02A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BF3C3F-865E-B54F-9E73-16051CEB6E4C}" type="pres">
      <dgm:prSet presAssocID="{63C6325A-B818-CE4B-9936-78624CBD02A7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B53C3-7181-6F47-8FAC-574FCAF78DF0}" type="pres">
      <dgm:prSet presAssocID="{5C482AD7-003F-1742-9A18-F918388BB98D}" presName="sp" presStyleCnt="0"/>
      <dgm:spPr/>
    </dgm:pt>
    <dgm:pt modelId="{8AC98289-F085-E249-A871-DC06AA257384}" type="pres">
      <dgm:prSet presAssocID="{F5D7305C-57B5-4E46-989C-0BA681765141}" presName="composite" presStyleCnt="0"/>
      <dgm:spPr/>
    </dgm:pt>
    <dgm:pt modelId="{87B88283-28FB-AB4A-BAF2-69188FA80DA7}" type="pres">
      <dgm:prSet presAssocID="{F5D7305C-57B5-4E46-989C-0BA68176514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0995BC-7860-A748-8DC6-41FA4932F59B}" type="pres">
      <dgm:prSet presAssocID="{F5D7305C-57B5-4E46-989C-0BA68176514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44F247-83D1-2E46-9A4E-D80E00BA16D0}" type="pres">
      <dgm:prSet presAssocID="{B802AC43-92E6-E14C-ABB6-58968CF00B5E}" presName="sp" presStyleCnt="0"/>
      <dgm:spPr/>
    </dgm:pt>
    <dgm:pt modelId="{23C1FD7C-CA68-5B4D-9BF1-149FFD4D80C4}" type="pres">
      <dgm:prSet presAssocID="{BB07099C-EA08-4B49-8994-5017D761F27C}" presName="composite" presStyleCnt="0"/>
      <dgm:spPr/>
    </dgm:pt>
    <dgm:pt modelId="{9679311C-9A92-6142-B3FC-BDBF545F932A}" type="pres">
      <dgm:prSet presAssocID="{BB07099C-EA08-4B49-8994-5017D761F27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8E045A-3DB6-CF45-88B9-F322AAAE8186}" type="pres">
      <dgm:prSet presAssocID="{BB07099C-EA08-4B49-8994-5017D761F27C}" presName="descendantText" presStyleLbl="alignAcc1" presStyleIdx="2" presStyleCnt="3" custScaleY="1293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1359DD-A4B9-3C43-BFED-66B66512FAE4}" srcId="{BB07099C-EA08-4B49-8994-5017D761F27C}" destId="{3787F476-B916-CE4B-9807-1F0CE5298CF9}" srcOrd="1" destOrd="0" parTransId="{39623AE8-100F-574F-ACDF-AD8E5CE32E46}" sibTransId="{9FBEB11D-7F88-BB49-AE48-7CF65E386D28}"/>
    <dgm:cxn modelId="{E0E8E4D0-AFA0-9943-9E91-FC1557DA3072}" srcId="{A2FA56C7-54AE-004F-B261-55602A0CEBB4}" destId="{63C6325A-B818-CE4B-9936-78624CBD02A7}" srcOrd="0" destOrd="0" parTransId="{2F9442E5-3238-C34D-8906-6EFED69C19B0}" sibTransId="{5C482AD7-003F-1742-9A18-F918388BB98D}"/>
    <dgm:cxn modelId="{B9DFDA2E-1F85-C442-87FE-87AF656859A0}" srcId="{BB07099C-EA08-4B49-8994-5017D761F27C}" destId="{EDE56962-4EDB-E445-8046-C7D06F591CEE}" srcOrd="0" destOrd="0" parTransId="{E0C302B4-AC0A-9843-BE57-430A6C972199}" sibTransId="{2E2D30F2-B89C-6240-8262-71E58CC3CC2E}"/>
    <dgm:cxn modelId="{284FD084-719F-294C-9676-005B2F93A4D1}" type="presOf" srcId="{F5D7305C-57B5-4E46-989C-0BA681765141}" destId="{87B88283-28FB-AB4A-BAF2-69188FA80DA7}" srcOrd="0" destOrd="0" presId="urn:microsoft.com/office/officeart/2005/8/layout/chevron2"/>
    <dgm:cxn modelId="{13EF3DC2-768C-1449-8142-7056E27F8577}" srcId="{A2FA56C7-54AE-004F-B261-55602A0CEBB4}" destId="{F5D7305C-57B5-4E46-989C-0BA681765141}" srcOrd="1" destOrd="0" parTransId="{962CE98B-2A4E-744E-8E05-C4F4C29C9488}" sibTransId="{B802AC43-92E6-E14C-ABB6-58968CF00B5E}"/>
    <dgm:cxn modelId="{A4156398-8EF0-3244-AD98-C37EC7E47F84}" type="presOf" srcId="{3787F476-B916-CE4B-9807-1F0CE5298CF9}" destId="{9E8E045A-3DB6-CF45-88B9-F322AAAE8186}" srcOrd="0" destOrd="2" presId="urn:microsoft.com/office/officeart/2005/8/layout/chevron2"/>
    <dgm:cxn modelId="{E3535323-5A78-0548-BB32-12EAF79188E6}" type="presOf" srcId="{69B60970-27F2-6C4B-97FF-280CEE1446FD}" destId="{9E8E045A-3DB6-CF45-88B9-F322AAAE8186}" srcOrd="0" destOrd="3" presId="urn:microsoft.com/office/officeart/2005/8/layout/chevron2"/>
    <dgm:cxn modelId="{C9DD7621-ED9D-DC48-AB97-AF03D880309B}" srcId="{BB07099C-EA08-4B49-8994-5017D761F27C}" destId="{69B60970-27F2-6C4B-97FF-280CEE1446FD}" srcOrd="2" destOrd="0" parTransId="{D0B5E060-A32A-C640-BC54-7E1FE634FF97}" sibTransId="{F61B38E2-8C43-524D-AD8A-7C0D6D56A710}"/>
    <dgm:cxn modelId="{0237CB8C-EEC8-6C4D-8D90-917BC4290E4C}" type="presOf" srcId="{F691053F-FA09-0E4C-9C79-0689E1D63B63}" destId="{BF0995BC-7860-A748-8DC6-41FA4932F59B}" srcOrd="0" destOrd="0" presId="urn:microsoft.com/office/officeart/2005/8/layout/chevron2"/>
    <dgm:cxn modelId="{876D4F0B-08EC-3744-9ABC-71142F58A0B5}" type="presOf" srcId="{EDE56962-4EDB-E445-8046-C7D06F591CEE}" destId="{9E8E045A-3DB6-CF45-88B9-F322AAAE8186}" srcOrd="0" destOrd="0" presId="urn:microsoft.com/office/officeart/2005/8/layout/chevron2"/>
    <dgm:cxn modelId="{3F28FD71-1360-824E-87B8-361F34B4A6D1}" srcId="{F5D7305C-57B5-4E46-989C-0BA681765141}" destId="{F691053F-FA09-0E4C-9C79-0689E1D63B63}" srcOrd="0" destOrd="0" parTransId="{43D513B8-CA93-6D41-833E-08F39995BBB5}" sibTransId="{099781E0-F81F-6A4B-84C0-FFC3584AB3F0}"/>
    <dgm:cxn modelId="{29E16286-AD5C-7B4A-BAEE-C1FA77A5534E}" type="presOf" srcId="{63C6325A-B818-CE4B-9936-78624CBD02A7}" destId="{F057BEC4-1991-0941-A7A7-E2D798C2AF09}" srcOrd="0" destOrd="0" presId="urn:microsoft.com/office/officeart/2005/8/layout/chevron2"/>
    <dgm:cxn modelId="{71788073-14A2-3E4E-81C7-88341B717E4A}" srcId="{EDE56962-4EDB-E445-8046-C7D06F591CEE}" destId="{09A475D2-D7F2-3C4D-91AA-19BD7F3FAB91}" srcOrd="0" destOrd="0" parTransId="{36F48D0D-5C75-5844-AB89-7CFF9EB0C00C}" sibTransId="{48941B74-BF25-BF47-96C9-56279C67F099}"/>
    <dgm:cxn modelId="{62371703-4F71-FA4B-9E89-09204D51E990}" srcId="{A2FA56C7-54AE-004F-B261-55602A0CEBB4}" destId="{BB07099C-EA08-4B49-8994-5017D761F27C}" srcOrd="2" destOrd="0" parTransId="{FC277A77-E8F5-A04F-A173-B27985E9DB36}" sibTransId="{BCA0CF9A-9866-B74B-8A0A-0704831F2F24}"/>
    <dgm:cxn modelId="{6C01C8E1-78A4-D94B-AE06-0EE833302B6E}" type="presOf" srcId="{BB07099C-EA08-4B49-8994-5017D761F27C}" destId="{9679311C-9A92-6142-B3FC-BDBF545F932A}" srcOrd="0" destOrd="0" presId="urn:microsoft.com/office/officeart/2005/8/layout/chevron2"/>
    <dgm:cxn modelId="{DD1882D1-21DE-9544-9C9C-DD31D62D2C47}" type="presOf" srcId="{09A475D2-D7F2-3C4D-91AA-19BD7F3FAB91}" destId="{9E8E045A-3DB6-CF45-88B9-F322AAAE8186}" srcOrd="0" destOrd="1" presId="urn:microsoft.com/office/officeart/2005/8/layout/chevron2"/>
    <dgm:cxn modelId="{22797A1D-BB91-D945-94E1-DC058189E8B7}" type="presOf" srcId="{A2FA56C7-54AE-004F-B261-55602A0CEBB4}" destId="{AB71CA32-173D-6540-99A2-48A6AF2AAF51}" srcOrd="0" destOrd="0" presId="urn:microsoft.com/office/officeart/2005/8/layout/chevron2"/>
    <dgm:cxn modelId="{60AC8785-92DF-E54C-8D2F-4E675483FBBB}" srcId="{63C6325A-B818-CE4B-9936-78624CBD02A7}" destId="{8141FB05-EF89-7C4E-99EE-6524D33BA74D}" srcOrd="0" destOrd="0" parTransId="{D2EB0FDA-CB29-4643-B001-338DD3A325D6}" sibTransId="{E807C633-21A3-C04E-B047-875F8581A2BA}"/>
    <dgm:cxn modelId="{BF992D3B-C91C-2642-B8CA-AAF0483CC819}" type="presOf" srcId="{8141FB05-EF89-7C4E-99EE-6524D33BA74D}" destId="{C2BF3C3F-865E-B54F-9E73-16051CEB6E4C}" srcOrd="0" destOrd="0" presId="urn:microsoft.com/office/officeart/2005/8/layout/chevron2"/>
    <dgm:cxn modelId="{6B3FBB71-2E69-A544-B5E4-60D26D8D64B1}" type="presParOf" srcId="{AB71CA32-173D-6540-99A2-48A6AF2AAF51}" destId="{5E67FF9C-859E-1945-AAC8-DA0D1213146F}" srcOrd="0" destOrd="0" presId="urn:microsoft.com/office/officeart/2005/8/layout/chevron2"/>
    <dgm:cxn modelId="{99C84FA9-0AA7-B442-A7B8-18FFF6935027}" type="presParOf" srcId="{5E67FF9C-859E-1945-AAC8-DA0D1213146F}" destId="{F057BEC4-1991-0941-A7A7-E2D798C2AF09}" srcOrd="0" destOrd="0" presId="urn:microsoft.com/office/officeart/2005/8/layout/chevron2"/>
    <dgm:cxn modelId="{C13FC17F-0798-B64F-B70F-593632566223}" type="presParOf" srcId="{5E67FF9C-859E-1945-AAC8-DA0D1213146F}" destId="{C2BF3C3F-865E-B54F-9E73-16051CEB6E4C}" srcOrd="1" destOrd="0" presId="urn:microsoft.com/office/officeart/2005/8/layout/chevron2"/>
    <dgm:cxn modelId="{B84E5ACD-FB59-C34E-BC13-075C84C36A8E}" type="presParOf" srcId="{AB71CA32-173D-6540-99A2-48A6AF2AAF51}" destId="{2E5B53C3-7181-6F47-8FAC-574FCAF78DF0}" srcOrd="1" destOrd="0" presId="urn:microsoft.com/office/officeart/2005/8/layout/chevron2"/>
    <dgm:cxn modelId="{F764CE9C-C48D-7946-9D68-27F320560784}" type="presParOf" srcId="{AB71CA32-173D-6540-99A2-48A6AF2AAF51}" destId="{8AC98289-F085-E249-A871-DC06AA257384}" srcOrd="2" destOrd="0" presId="urn:microsoft.com/office/officeart/2005/8/layout/chevron2"/>
    <dgm:cxn modelId="{58678CC4-6285-6F4A-8106-7EB1ACA0CF68}" type="presParOf" srcId="{8AC98289-F085-E249-A871-DC06AA257384}" destId="{87B88283-28FB-AB4A-BAF2-69188FA80DA7}" srcOrd="0" destOrd="0" presId="urn:microsoft.com/office/officeart/2005/8/layout/chevron2"/>
    <dgm:cxn modelId="{8545305F-7846-5B46-BB09-FA9C98EB90C1}" type="presParOf" srcId="{8AC98289-F085-E249-A871-DC06AA257384}" destId="{BF0995BC-7860-A748-8DC6-41FA4932F59B}" srcOrd="1" destOrd="0" presId="urn:microsoft.com/office/officeart/2005/8/layout/chevron2"/>
    <dgm:cxn modelId="{0AB3B560-3225-6347-B4F9-8C0DACC4E35A}" type="presParOf" srcId="{AB71CA32-173D-6540-99A2-48A6AF2AAF51}" destId="{3244F247-83D1-2E46-9A4E-D80E00BA16D0}" srcOrd="3" destOrd="0" presId="urn:microsoft.com/office/officeart/2005/8/layout/chevron2"/>
    <dgm:cxn modelId="{0388BB92-689D-A34F-B32C-A7C7783C9B25}" type="presParOf" srcId="{AB71CA32-173D-6540-99A2-48A6AF2AAF51}" destId="{23C1FD7C-CA68-5B4D-9BF1-149FFD4D80C4}" srcOrd="4" destOrd="0" presId="urn:microsoft.com/office/officeart/2005/8/layout/chevron2"/>
    <dgm:cxn modelId="{F31EF8C0-EE45-4243-B233-9B3E60F80F5E}" type="presParOf" srcId="{23C1FD7C-CA68-5B4D-9BF1-149FFD4D80C4}" destId="{9679311C-9A92-6142-B3FC-BDBF545F932A}" srcOrd="0" destOrd="0" presId="urn:microsoft.com/office/officeart/2005/8/layout/chevron2"/>
    <dgm:cxn modelId="{D26F86DA-D1E5-1A4E-9234-121900B4E164}" type="presParOf" srcId="{23C1FD7C-CA68-5B4D-9BF1-149FFD4D80C4}" destId="{9E8E045A-3DB6-CF45-88B9-F322AAAE818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D7A1D0-C8F8-A540-900C-5A7AD49D3420}" type="doc">
      <dgm:prSet loTypeId="urn:microsoft.com/office/officeart/2005/8/layout/radial4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BF48AAA-D473-4743-B00B-7088790F721F}">
      <dgm:prSet phldrT="[Text]"/>
      <dgm:spPr/>
      <dgm:t>
        <a:bodyPr/>
        <a:lstStyle/>
        <a:p>
          <a:r>
            <a:rPr lang="en-US" dirty="0" err="1" smtClean="0"/>
            <a:t>Robocalling</a:t>
          </a:r>
          <a:endParaRPr lang="en-US" dirty="0"/>
        </a:p>
      </dgm:t>
    </dgm:pt>
    <dgm:pt modelId="{42FC3CC4-A61D-2F40-835D-121FC71AD900}" type="parTrans" cxnId="{F2FCC6D9-5C78-9F49-B5B6-306B7A71F1BD}">
      <dgm:prSet/>
      <dgm:spPr/>
      <dgm:t>
        <a:bodyPr/>
        <a:lstStyle/>
        <a:p>
          <a:endParaRPr lang="en-US"/>
        </a:p>
      </dgm:t>
    </dgm:pt>
    <dgm:pt modelId="{07204C60-4FDA-7A49-9949-BCBB48E4F222}" type="sibTrans" cxnId="{F2FCC6D9-5C78-9F49-B5B6-306B7A71F1BD}">
      <dgm:prSet/>
      <dgm:spPr/>
      <dgm:t>
        <a:bodyPr/>
        <a:lstStyle/>
        <a:p>
          <a:endParaRPr lang="en-US"/>
        </a:p>
      </dgm:t>
    </dgm:pt>
    <dgm:pt modelId="{EA283DF2-1477-9A46-AE5D-EDA896945AA6}">
      <dgm:prSet phldrT="[Text]"/>
      <dgm:spPr/>
      <dgm:t>
        <a:bodyPr/>
        <a:lstStyle/>
        <a:p>
          <a:r>
            <a:rPr lang="en-US" dirty="0" smtClean="0"/>
            <a:t>Cheap VoIP</a:t>
          </a:r>
          <a:endParaRPr lang="en-US" dirty="0"/>
        </a:p>
      </dgm:t>
    </dgm:pt>
    <dgm:pt modelId="{8A7B8C8F-C4E9-B149-8C29-EBC28BD763E3}" type="parTrans" cxnId="{84DC9409-FE76-F14A-AA6A-AC6118F17103}">
      <dgm:prSet/>
      <dgm:spPr/>
      <dgm:t>
        <a:bodyPr/>
        <a:lstStyle/>
        <a:p>
          <a:endParaRPr lang="en-US"/>
        </a:p>
      </dgm:t>
    </dgm:pt>
    <dgm:pt modelId="{29B813B8-C841-6C44-8CD6-B807F2F006B3}" type="sibTrans" cxnId="{84DC9409-FE76-F14A-AA6A-AC6118F17103}">
      <dgm:prSet/>
      <dgm:spPr/>
      <dgm:t>
        <a:bodyPr/>
        <a:lstStyle/>
        <a:p>
          <a:endParaRPr lang="en-US"/>
        </a:p>
      </dgm:t>
    </dgm:pt>
    <dgm:pt modelId="{F5089349-9242-9C4A-9A1D-520604E3DD80}">
      <dgm:prSet phldrT="[Text]"/>
      <dgm:spPr/>
      <dgm:t>
        <a:bodyPr/>
        <a:lstStyle/>
        <a:p>
          <a:r>
            <a:rPr lang="en-US" dirty="0" smtClean="0"/>
            <a:t>Number spoofing</a:t>
          </a:r>
          <a:endParaRPr lang="en-US" dirty="0"/>
        </a:p>
      </dgm:t>
    </dgm:pt>
    <dgm:pt modelId="{FA3AFCB2-09D1-1846-88CC-C11E965D39E6}" type="parTrans" cxnId="{A0668CBF-2E37-4F44-A77B-EF1ADC67966F}">
      <dgm:prSet/>
      <dgm:spPr/>
      <dgm:t>
        <a:bodyPr/>
        <a:lstStyle/>
        <a:p>
          <a:endParaRPr lang="en-US"/>
        </a:p>
      </dgm:t>
    </dgm:pt>
    <dgm:pt modelId="{BAE05C7F-D521-3340-AA62-CA8565FF879E}" type="sibTrans" cxnId="{A0668CBF-2E37-4F44-A77B-EF1ADC67966F}">
      <dgm:prSet/>
      <dgm:spPr/>
      <dgm:t>
        <a:bodyPr/>
        <a:lstStyle/>
        <a:p>
          <a:endParaRPr lang="en-US"/>
        </a:p>
      </dgm:t>
    </dgm:pt>
    <dgm:pt modelId="{75BF686D-F920-E149-8F96-D247AABAACCE}">
      <dgm:prSet phldrT="[Text]"/>
      <dgm:spPr/>
      <dgm:t>
        <a:bodyPr/>
        <a:lstStyle/>
        <a:p>
          <a:r>
            <a:rPr lang="en-US" dirty="0" smtClean="0"/>
            <a:t>Cheap labor</a:t>
          </a:r>
          <a:endParaRPr lang="en-US" dirty="0"/>
        </a:p>
      </dgm:t>
    </dgm:pt>
    <dgm:pt modelId="{6584D61A-3325-0943-95F3-FD741E932062}" type="parTrans" cxnId="{D8977BD5-3001-0F4A-A8D8-EEC56C9D1434}">
      <dgm:prSet/>
      <dgm:spPr/>
      <dgm:t>
        <a:bodyPr/>
        <a:lstStyle/>
        <a:p>
          <a:endParaRPr lang="en-US"/>
        </a:p>
      </dgm:t>
    </dgm:pt>
    <dgm:pt modelId="{38D0E4ED-620E-DF46-A9FA-A321D2C1D845}" type="sibTrans" cxnId="{D8977BD5-3001-0F4A-A8D8-EEC56C9D1434}">
      <dgm:prSet/>
      <dgm:spPr/>
      <dgm:t>
        <a:bodyPr/>
        <a:lstStyle/>
        <a:p>
          <a:endParaRPr lang="en-US"/>
        </a:p>
      </dgm:t>
    </dgm:pt>
    <dgm:pt modelId="{73C621E2-7B7C-1549-B8DC-448B82C46EE8}" type="pres">
      <dgm:prSet presAssocID="{FDD7A1D0-C8F8-A540-900C-5A7AD49D342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6F0198-54E5-7747-B442-26F1F097AC97}" type="pres">
      <dgm:prSet presAssocID="{ABF48AAA-D473-4743-B00B-7088790F721F}" presName="centerShape" presStyleLbl="node0" presStyleIdx="0" presStyleCnt="1" custScaleX="122651"/>
      <dgm:spPr/>
      <dgm:t>
        <a:bodyPr/>
        <a:lstStyle/>
        <a:p>
          <a:endParaRPr lang="en-US"/>
        </a:p>
      </dgm:t>
    </dgm:pt>
    <dgm:pt modelId="{A580F204-3D00-624F-98EE-0B3B7E331B86}" type="pres">
      <dgm:prSet presAssocID="{8A7B8C8F-C4E9-B149-8C29-EBC28BD763E3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157445B9-FBA2-0543-90FB-B82FCF2CCD75}" type="pres">
      <dgm:prSet presAssocID="{EA283DF2-1477-9A46-AE5D-EDA896945AA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07916B-765F-8742-AD0B-BCEAE00D9B6C}" type="pres">
      <dgm:prSet presAssocID="{FA3AFCB2-09D1-1846-88CC-C11E965D39E6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3F202817-64C1-9D40-BC8F-5E1D99D414FB}" type="pres">
      <dgm:prSet presAssocID="{F5089349-9242-9C4A-9A1D-520604E3DD8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317449-BCA0-4B4B-B6FF-63FC82CB6C7F}" type="pres">
      <dgm:prSet presAssocID="{6584D61A-3325-0943-95F3-FD741E932062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766B8D67-F9DF-684F-96AD-193B70CCEEB6}" type="pres">
      <dgm:prSet presAssocID="{75BF686D-F920-E149-8F96-D247AABAACC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FDC733-728D-864D-9C89-624400732C24}" type="presOf" srcId="{FDD7A1D0-C8F8-A540-900C-5A7AD49D3420}" destId="{73C621E2-7B7C-1549-B8DC-448B82C46EE8}" srcOrd="0" destOrd="0" presId="urn:microsoft.com/office/officeart/2005/8/layout/radial4"/>
    <dgm:cxn modelId="{95D9D5E5-0573-9142-8CEF-A3B6CBAEA5FE}" type="presOf" srcId="{EA283DF2-1477-9A46-AE5D-EDA896945AA6}" destId="{157445B9-FBA2-0543-90FB-B82FCF2CCD75}" srcOrd="0" destOrd="0" presId="urn:microsoft.com/office/officeart/2005/8/layout/radial4"/>
    <dgm:cxn modelId="{AB632B41-3830-7840-B4B9-8CB0093DB58D}" type="presOf" srcId="{6584D61A-3325-0943-95F3-FD741E932062}" destId="{6D317449-BCA0-4B4B-B6FF-63FC82CB6C7F}" srcOrd="0" destOrd="0" presId="urn:microsoft.com/office/officeart/2005/8/layout/radial4"/>
    <dgm:cxn modelId="{D8977BD5-3001-0F4A-A8D8-EEC56C9D1434}" srcId="{ABF48AAA-D473-4743-B00B-7088790F721F}" destId="{75BF686D-F920-E149-8F96-D247AABAACCE}" srcOrd="2" destOrd="0" parTransId="{6584D61A-3325-0943-95F3-FD741E932062}" sibTransId="{38D0E4ED-620E-DF46-A9FA-A321D2C1D845}"/>
    <dgm:cxn modelId="{D0092AB8-EAF6-D447-9871-29B95DFF1921}" type="presOf" srcId="{75BF686D-F920-E149-8F96-D247AABAACCE}" destId="{766B8D67-F9DF-684F-96AD-193B70CCEEB6}" srcOrd="0" destOrd="0" presId="urn:microsoft.com/office/officeart/2005/8/layout/radial4"/>
    <dgm:cxn modelId="{CE9D9DCE-12BB-6C48-9E6A-D6A6783FE64B}" type="presOf" srcId="{8A7B8C8F-C4E9-B149-8C29-EBC28BD763E3}" destId="{A580F204-3D00-624F-98EE-0B3B7E331B86}" srcOrd="0" destOrd="0" presId="urn:microsoft.com/office/officeart/2005/8/layout/radial4"/>
    <dgm:cxn modelId="{84DC9409-FE76-F14A-AA6A-AC6118F17103}" srcId="{ABF48AAA-D473-4743-B00B-7088790F721F}" destId="{EA283DF2-1477-9A46-AE5D-EDA896945AA6}" srcOrd="0" destOrd="0" parTransId="{8A7B8C8F-C4E9-B149-8C29-EBC28BD763E3}" sibTransId="{29B813B8-C841-6C44-8CD6-B807F2F006B3}"/>
    <dgm:cxn modelId="{F2FCC6D9-5C78-9F49-B5B6-306B7A71F1BD}" srcId="{FDD7A1D0-C8F8-A540-900C-5A7AD49D3420}" destId="{ABF48AAA-D473-4743-B00B-7088790F721F}" srcOrd="0" destOrd="0" parTransId="{42FC3CC4-A61D-2F40-835D-121FC71AD900}" sibTransId="{07204C60-4FDA-7A49-9949-BCBB48E4F222}"/>
    <dgm:cxn modelId="{AE07EB3E-33C9-614A-B59A-804AEB2D2E3F}" type="presOf" srcId="{ABF48AAA-D473-4743-B00B-7088790F721F}" destId="{DE6F0198-54E5-7747-B442-26F1F097AC97}" srcOrd="0" destOrd="0" presId="urn:microsoft.com/office/officeart/2005/8/layout/radial4"/>
    <dgm:cxn modelId="{A0668CBF-2E37-4F44-A77B-EF1ADC67966F}" srcId="{ABF48AAA-D473-4743-B00B-7088790F721F}" destId="{F5089349-9242-9C4A-9A1D-520604E3DD80}" srcOrd="1" destOrd="0" parTransId="{FA3AFCB2-09D1-1846-88CC-C11E965D39E6}" sibTransId="{BAE05C7F-D521-3340-AA62-CA8565FF879E}"/>
    <dgm:cxn modelId="{B4A699AA-2574-1E4B-A176-1A68B4A6C5C9}" type="presOf" srcId="{FA3AFCB2-09D1-1846-88CC-C11E965D39E6}" destId="{8307916B-765F-8742-AD0B-BCEAE00D9B6C}" srcOrd="0" destOrd="0" presId="urn:microsoft.com/office/officeart/2005/8/layout/radial4"/>
    <dgm:cxn modelId="{28261AAC-B6A7-334E-8F38-6F692038E083}" type="presOf" srcId="{F5089349-9242-9C4A-9A1D-520604E3DD80}" destId="{3F202817-64C1-9D40-BC8F-5E1D99D414FB}" srcOrd="0" destOrd="0" presId="urn:microsoft.com/office/officeart/2005/8/layout/radial4"/>
    <dgm:cxn modelId="{57614753-B918-7740-9F11-88727D314134}" type="presParOf" srcId="{73C621E2-7B7C-1549-B8DC-448B82C46EE8}" destId="{DE6F0198-54E5-7747-B442-26F1F097AC97}" srcOrd="0" destOrd="0" presId="urn:microsoft.com/office/officeart/2005/8/layout/radial4"/>
    <dgm:cxn modelId="{330DFEBC-0CA4-BB4A-81BD-E3687DD9EBEC}" type="presParOf" srcId="{73C621E2-7B7C-1549-B8DC-448B82C46EE8}" destId="{A580F204-3D00-624F-98EE-0B3B7E331B86}" srcOrd="1" destOrd="0" presId="urn:microsoft.com/office/officeart/2005/8/layout/radial4"/>
    <dgm:cxn modelId="{E4BFEE57-5324-FD47-9B61-D9C968A00BE0}" type="presParOf" srcId="{73C621E2-7B7C-1549-B8DC-448B82C46EE8}" destId="{157445B9-FBA2-0543-90FB-B82FCF2CCD75}" srcOrd="2" destOrd="0" presId="urn:microsoft.com/office/officeart/2005/8/layout/radial4"/>
    <dgm:cxn modelId="{00D7A36D-2A8A-BE4E-903E-B1081A67B510}" type="presParOf" srcId="{73C621E2-7B7C-1549-B8DC-448B82C46EE8}" destId="{8307916B-765F-8742-AD0B-BCEAE00D9B6C}" srcOrd="3" destOrd="0" presId="urn:microsoft.com/office/officeart/2005/8/layout/radial4"/>
    <dgm:cxn modelId="{58874F66-99BC-5F4D-95F6-7E613E9516AB}" type="presParOf" srcId="{73C621E2-7B7C-1549-B8DC-448B82C46EE8}" destId="{3F202817-64C1-9D40-BC8F-5E1D99D414FB}" srcOrd="4" destOrd="0" presId="urn:microsoft.com/office/officeart/2005/8/layout/radial4"/>
    <dgm:cxn modelId="{7EC1613F-C4D5-904E-94F7-11C3DC93E3B5}" type="presParOf" srcId="{73C621E2-7B7C-1549-B8DC-448B82C46EE8}" destId="{6D317449-BCA0-4B4B-B6FF-63FC82CB6C7F}" srcOrd="5" destOrd="0" presId="urn:microsoft.com/office/officeart/2005/8/layout/radial4"/>
    <dgm:cxn modelId="{4A94056F-6F53-7948-9E58-75A4847FCF4A}" type="presParOf" srcId="{73C621E2-7B7C-1549-B8DC-448B82C46EE8}" destId="{766B8D67-F9DF-684F-96AD-193B70CCEEB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1C4D8-96D4-714A-87C5-0CC2FDFEC9CA}">
      <dsp:nvSpPr>
        <dsp:cNvPr id="0" name=""/>
        <dsp:cNvSpPr/>
      </dsp:nvSpPr>
      <dsp:spPr>
        <a:xfrm>
          <a:off x="2893371" y="2603070"/>
          <a:ext cx="2140301" cy="21403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/>
            <a:t>You?</a:t>
          </a:r>
          <a:endParaRPr lang="en-US" sz="5100" kern="1200" dirty="0"/>
        </a:p>
      </dsp:txBody>
      <dsp:txXfrm>
        <a:off x="3206811" y="2916510"/>
        <a:ext cx="1513421" cy="1513421"/>
      </dsp:txXfrm>
    </dsp:sp>
    <dsp:sp modelId="{BCDD504D-8F1B-AE43-8B45-7977C4EB5C1A}">
      <dsp:nvSpPr>
        <dsp:cNvPr id="0" name=""/>
        <dsp:cNvSpPr/>
      </dsp:nvSpPr>
      <dsp:spPr>
        <a:xfrm rot="11700000">
          <a:off x="986108" y="2821024"/>
          <a:ext cx="1870442" cy="6099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492FCF-3BAF-A44B-8D9B-147EEE0D14DC}">
      <dsp:nvSpPr>
        <dsp:cNvPr id="0" name=""/>
        <dsp:cNvSpPr/>
      </dsp:nvSpPr>
      <dsp:spPr>
        <a:xfrm>
          <a:off x="1331" y="2070650"/>
          <a:ext cx="2033286" cy="16266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(Future) developer of apps</a:t>
          </a:r>
          <a:endParaRPr lang="en-US" sz="2300" kern="1200" dirty="0"/>
        </a:p>
      </dsp:txBody>
      <dsp:txXfrm>
        <a:off x="48973" y="2118292"/>
        <a:ext cx="1938002" cy="1531345"/>
      </dsp:txXfrm>
    </dsp:sp>
    <dsp:sp modelId="{289FB150-F58F-094B-ACA7-029CB9E6202D}">
      <dsp:nvSpPr>
        <dsp:cNvPr id="0" name=""/>
        <dsp:cNvSpPr/>
      </dsp:nvSpPr>
      <dsp:spPr>
        <a:xfrm rot="14700000">
          <a:off x="2134787" y="1452082"/>
          <a:ext cx="1870442" cy="6099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1AA6D8-E551-DF4F-9941-324A549EEDE8}">
      <dsp:nvSpPr>
        <dsp:cNvPr id="0" name=""/>
        <dsp:cNvSpPr/>
      </dsp:nvSpPr>
      <dsp:spPr>
        <a:xfrm>
          <a:off x="1658123" y="96162"/>
          <a:ext cx="2033286" cy="16266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(Future) sys admin</a:t>
          </a:r>
          <a:endParaRPr lang="en-US" sz="2300" kern="1200" dirty="0"/>
        </a:p>
      </dsp:txBody>
      <dsp:txXfrm>
        <a:off x="1705765" y="143804"/>
        <a:ext cx="1938002" cy="1531345"/>
      </dsp:txXfrm>
    </dsp:sp>
    <dsp:sp modelId="{CBF0F22B-CDD8-4847-807D-5FD7C89F39D4}">
      <dsp:nvSpPr>
        <dsp:cNvPr id="0" name=""/>
        <dsp:cNvSpPr/>
      </dsp:nvSpPr>
      <dsp:spPr>
        <a:xfrm rot="17700000">
          <a:off x="3921814" y="1452082"/>
          <a:ext cx="1870442" cy="6099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97F585-D2A6-F247-B394-B0F32C673857}">
      <dsp:nvSpPr>
        <dsp:cNvPr id="0" name=""/>
        <dsp:cNvSpPr/>
      </dsp:nvSpPr>
      <dsp:spPr>
        <a:xfrm>
          <a:off x="4235633" y="96162"/>
          <a:ext cx="2033286" cy="16266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Researcher</a:t>
          </a:r>
          <a:endParaRPr lang="en-US" sz="2300" kern="1200" dirty="0"/>
        </a:p>
      </dsp:txBody>
      <dsp:txXfrm>
        <a:off x="4283275" y="143804"/>
        <a:ext cx="1938002" cy="1531345"/>
      </dsp:txXfrm>
    </dsp:sp>
    <dsp:sp modelId="{46CA74B0-2B03-CD48-B306-889C5954F9BE}">
      <dsp:nvSpPr>
        <dsp:cNvPr id="0" name=""/>
        <dsp:cNvSpPr/>
      </dsp:nvSpPr>
      <dsp:spPr>
        <a:xfrm rot="20700000">
          <a:off x="5070493" y="2821024"/>
          <a:ext cx="1870442" cy="6099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29E681-293F-CD42-8704-F2ABB9E74766}">
      <dsp:nvSpPr>
        <dsp:cNvPr id="0" name=""/>
        <dsp:cNvSpPr/>
      </dsp:nvSpPr>
      <dsp:spPr>
        <a:xfrm>
          <a:off x="5892425" y="2070650"/>
          <a:ext cx="2033286" cy="16266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Participant in gov’t policy making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(= citizen!)</a:t>
          </a:r>
          <a:endParaRPr lang="en-US" sz="2300" kern="1200" dirty="0"/>
        </a:p>
      </dsp:txBody>
      <dsp:txXfrm>
        <a:off x="5940067" y="2118292"/>
        <a:ext cx="1938002" cy="15313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5AF2BC-3859-7647-B904-D24A3156A554}">
      <dsp:nvSpPr>
        <dsp:cNvPr id="0" name=""/>
        <dsp:cNvSpPr/>
      </dsp:nvSpPr>
      <dsp:spPr>
        <a:xfrm>
          <a:off x="2781517" y="2574072"/>
          <a:ext cx="2057560" cy="205756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Authentication</a:t>
          </a:r>
          <a:endParaRPr lang="en-US" sz="1700" kern="1200" dirty="0"/>
        </a:p>
      </dsp:txBody>
      <dsp:txXfrm>
        <a:off x="3082840" y="2875395"/>
        <a:ext cx="1454914" cy="1454914"/>
      </dsp:txXfrm>
    </dsp:sp>
    <dsp:sp modelId="{67BDD0AF-3207-9D45-9D39-DDE8DA3BC794}">
      <dsp:nvSpPr>
        <dsp:cNvPr id="0" name=""/>
        <dsp:cNvSpPr/>
      </dsp:nvSpPr>
      <dsp:spPr>
        <a:xfrm rot="11700000">
          <a:off x="947986" y="2783601"/>
          <a:ext cx="1798133" cy="5864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CCAF20-656D-8744-A573-350BB7714D1E}">
      <dsp:nvSpPr>
        <dsp:cNvPr id="0" name=""/>
        <dsp:cNvSpPr/>
      </dsp:nvSpPr>
      <dsp:spPr>
        <a:xfrm>
          <a:off x="1280" y="2062234"/>
          <a:ext cx="1954682" cy="15637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Something you know</a:t>
          </a:r>
          <a:br>
            <a:rPr lang="en-US" sz="2800" kern="1200" dirty="0" smtClean="0"/>
          </a:br>
          <a:r>
            <a:rPr lang="en-US" sz="2400" i="1" kern="1200" dirty="0" smtClean="0"/>
            <a:t>(password)</a:t>
          </a:r>
          <a:endParaRPr lang="en-US" sz="2400" i="1" kern="1200" dirty="0"/>
        </a:p>
      </dsp:txBody>
      <dsp:txXfrm>
        <a:off x="47081" y="2108035"/>
        <a:ext cx="1863080" cy="1472144"/>
      </dsp:txXfrm>
    </dsp:sp>
    <dsp:sp modelId="{9AEA98BB-EAF0-224E-99BE-FC2EF9782F7F}">
      <dsp:nvSpPr>
        <dsp:cNvPr id="0" name=""/>
        <dsp:cNvSpPr/>
      </dsp:nvSpPr>
      <dsp:spPr>
        <a:xfrm rot="14700000">
          <a:off x="2052259" y="1467580"/>
          <a:ext cx="1798133" cy="5864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3811475"/>
                <a:satOff val="828"/>
                <a:lumOff val="-1177"/>
                <a:alphaOff val="0"/>
                <a:shade val="70000"/>
                <a:satMod val="150000"/>
              </a:schemeClr>
            </a:gs>
            <a:gs pos="34000">
              <a:schemeClr val="accent3">
                <a:hueOff val="3811475"/>
                <a:satOff val="828"/>
                <a:lumOff val="-1177"/>
                <a:alphaOff val="0"/>
                <a:shade val="70000"/>
                <a:satMod val="140000"/>
              </a:schemeClr>
            </a:gs>
            <a:gs pos="70000">
              <a:schemeClr val="accent3">
                <a:hueOff val="3811475"/>
                <a:satOff val="828"/>
                <a:lumOff val="-1177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3811475"/>
                <a:satOff val="828"/>
                <a:lumOff val="-1177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123126-8CFD-F242-BAF3-2021BB68E1B6}">
      <dsp:nvSpPr>
        <dsp:cNvPr id="0" name=""/>
        <dsp:cNvSpPr/>
      </dsp:nvSpPr>
      <dsp:spPr>
        <a:xfrm>
          <a:off x="1594022" y="164078"/>
          <a:ext cx="1954682" cy="15637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811475"/>
                <a:satOff val="828"/>
                <a:lumOff val="-1177"/>
                <a:alphaOff val="0"/>
                <a:shade val="70000"/>
                <a:satMod val="150000"/>
              </a:schemeClr>
            </a:gs>
            <a:gs pos="34000">
              <a:schemeClr val="accent3">
                <a:hueOff val="3811475"/>
                <a:satOff val="828"/>
                <a:lumOff val="-1177"/>
                <a:alphaOff val="0"/>
                <a:shade val="70000"/>
                <a:satMod val="140000"/>
              </a:schemeClr>
            </a:gs>
            <a:gs pos="70000">
              <a:schemeClr val="accent3">
                <a:hueOff val="3811475"/>
                <a:satOff val="828"/>
                <a:lumOff val="-1177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3811475"/>
                <a:satOff val="828"/>
                <a:lumOff val="-1177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Something you have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i="1" kern="1200" dirty="0" smtClean="0"/>
            <a:t>(cell phone, fob)</a:t>
          </a:r>
          <a:endParaRPr lang="en-US" sz="1800" i="1" kern="1200" dirty="0"/>
        </a:p>
      </dsp:txBody>
      <dsp:txXfrm>
        <a:off x="1639823" y="209879"/>
        <a:ext cx="1863080" cy="1472144"/>
      </dsp:txXfrm>
    </dsp:sp>
    <dsp:sp modelId="{0DF3F178-6C14-3347-950B-5C64A2C5B9D0}">
      <dsp:nvSpPr>
        <dsp:cNvPr id="0" name=""/>
        <dsp:cNvSpPr/>
      </dsp:nvSpPr>
      <dsp:spPr>
        <a:xfrm rot="17700000">
          <a:off x="3770202" y="1467580"/>
          <a:ext cx="1798133" cy="5864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7622949"/>
                <a:satOff val="1656"/>
                <a:lumOff val="-2353"/>
                <a:alphaOff val="0"/>
                <a:shade val="70000"/>
                <a:satMod val="150000"/>
              </a:schemeClr>
            </a:gs>
            <a:gs pos="34000">
              <a:schemeClr val="accent3">
                <a:hueOff val="7622949"/>
                <a:satOff val="1656"/>
                <a:lumOff val="-2353"/>
                <a:alphaOff val="0"/>
                <a:shade val="70000"/>
                <a:satMod val="140000"/>
              </a:schemeClr>
            </a:gs>
            <a:gs pos="70000">
              <a:schemeClr val="accent3">
                <a:hueOff val="7622949"/>
                <a:satOff val="1656"/>
                <a:lumOff val="-2353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7622949"/>
                <a:satOff val="1656"/>
                <a:lumOff val="-2353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82BB9A-0A46-504E-8324-C73981DC83E1}">
      <dsp:nvSpPr>
        <dsp:cNvPr id="0" name=""/>
        <dsp:cNvSpPr/>
      </dsp:nvSpPr>
      <dsp:spPr>
        <a:xfrm>
          <a:off x="4071889" y="164078"/>
          <a:ext cx="1954682" cy="15637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622949"/>
                <a:satOff val="1656"/>
                <a:lumOff val="-2353"/>
                <a:alphaOff val="0"/>
                <a:shade val="70000"/>
                <a:satMod val="150000"/>
              </a:schemeClr>
            </a:gs>
            <a:gs pos="34000">
              <a:schemeClr val="accent3">
                <a:hueOff val="7622949"/>
                <a:satOff val="1656"/>
                <a:lumOff val="-2353"/>
                <a:alphaOff val="0"/>
                <a:shade val="70000"/>
                <a:satMod val="140000"/>
              </a:schemeClr>
            </a:gs>
            <a:gs pos="70000">
              <a:schemeClr val="accent3">
                <a:hueOff val="7622949"/>
                <a:satOff val="1656"/>
                <a:lumOff val="-2353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7622949"/>
                <a:satOff val="1656"/>
                <a:lumOff val="-2353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Something you are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/>
            <a:t>(biometrics) </a:t>
          </a:r>
          <a:endParaRPr lang="en-US" sz="2000" i="1" kern="1200" dirty="0"/>
        </a:p>
      </dsp:txBody>
      <dsp:txXfrm>
        <a:off x="4117690" y="209879"/>
        <a:ext cx="1863080" cy="1472144"/>
      </dsp:txXfrm>
    </dsp:sp>
    <dsp:sp modelId="{2D733D31-9460-E145-8BF4-E7DF97524490}">
      <dsp:nvSpPr>
        <dsp:cNvPr id="0" name=""/>
        <dsp:cNvSpPr/>
      </dsp:nvSpPr>
      <dsp:spPr>
        <a:xfrm rot="20700000">
          <a:off x="4874475" y="2783601"/>
          <a:ext cx="1798133" cy="5864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434424"/>
                <a:satOff val="2484"/>
                <a:lumOff val="-3530"/>
                <a:alphaOff val="0"/>
                <a:shade val="70000"/>
                <a:satMod val="150000"/>
              </a:schemeClr>
            </a:gs>
            <a:gs pos="34000">
              <a:schemeClr val="accent3">
                <a:hueOff val="11434424"/>
                <a:satOff val="2484"/>
                <a:lumOff val="-3530"/>
                <a:alphaOff val="0"/>
                <a:shade val="70000"/>
                <a:satMod val="140000"/>
              </a:schemeClr>
            </a:gs>
            <a:gs pos="70000">
              <a:schemeClr val="accent3">
                <a:hueOff val="11434424"/>
                <a:satOff val="2484"/>
                <a:lumOff val="-353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11434424"/>
                <a:satOff val="2484"/>
                <a:lumOff val="-353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45D1C1-1278-A945-8F3B-D4CEE4E7E85A}">
      <dsp:nvSpPr>
        <dsp:cNvPr id="0" name=""/>
        <dsp:cNvSpPr/>
      </dsp:nvSpPr>
      <dsp:spPr>
        <a:xfrm>
          <a:off x="5664632" y="2062234"/>
          <a:ext cx="1954682" cy="1563746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tx2"/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reflection stA="50000" endPos="7000" dist="38100" dir="5400000" sy="-100000" algn="bl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accent4">
                  <a:lumMod val="75000"/>
                </a:schemeClr>
              </a:solidFill>
            </a:rPr>
            <a:t>Where you are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>
              <a:solidFill>
                <a:schemeClr val="accent4">
                  <a:lumMod val="75000"/>
                </a:schemeClr>
              </a:solidFill>
            </a:rPr>
            <a:t>(light switch)</a:t>
          </a:r>
          <a:endParaRPr lang="en-US" sz="2000" i="1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5710433" y="2108035"/>
        <a:ext cx="1863080" cy="14721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105F2-F807-1140-9B40-757A4DBE6F5B}">
      <dsp:nvSpPr>
        <dsp:cNvPr id="0" name=""/>
        <dsp:cNvSpPr/>
      </dsp:nvSpPr>
      <dsp:spPr>
        <a:xfrm rot="5400000">
          <a:off x="4985575" y="-1868053"/>
          <a:ext cx="1221104" cy="526694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knows the what &amp; who</a:t>
          </a:r>
          <a:endParaRPr lang="en-US" sz="2400" kern="1200" dirty="0"/>
        </a:p>
      </dsp:txBody>
      <dsp:txXfrm rot="-5400000">
        <a:off x="2962656" y="214475"/>
        <a:ext cx="5207335" cy="1101886"/>
      </dsp:txXfrm>
    </dsp:sp>
    <dsp:sp modelId="{732B57ED-9A55-3646-86C1-90D3F3D4C2D6}">
      <dsp:nvSpPr>
        <dsp:cNvPr id="0" name=""/>
        <dsp:cNvSpPr/>
      </dsp:nvSpPr>
      <dsp:spPr>
        <a:xfrm>
          <a:off x="0" y="2228"/>
          <a:ext cx="2962656" cy="152638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Application layer</a:t>
          </a:r>
          <a:endParaRPr lang="en-US" sz="3000" kern="1200" dirty="0"/>
        </a:p>
      </dsp:txBody>
      <dsp:txXfrm>
        <a:off x="74512" y="76740"/>
        <a:ext cx="2813632" cy="1377357"/>
      </dsp:txXfrm>
    </dsp:sp>
    <dsp:sp modelId="{71C723B4-808C-AB45-8F33-3C707D77CC0F}">
      <dsp:nvSpPr>
        <dsp:cNvPr id="0" name=""/>
        <dsp:cNvSpPr/>
      </dsp:nvSpPr>
      <dsp:spPr>
        <a:xfrm rot="5400000">
          <a:off x="4985575" y="-265352"/>
          <a:ext cx="1221104" cy="526694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certificate validation often wrong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no client certificates (domain vs. user)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integrated transport &amp; security layer?</a:t>
          </a:r>
          <a:endParaRPr lang="en-US" sz="1600" kern="1200" dirty="0"/>
        </a:p>
      </dsp:txBody>
      <dsp:txXfrm rot="-5400000">
        <a:off x="2962656" y="1817176"/>
        <a:ext cx="5207335" cy="1101886"/>
      </dsp:txXfrm>
    </dsp:sp>
    <dsp:sp modelId="{48A895AC-B2EF-E54F-9CFD-D051653D816A}">
      <dsp:nvSpPr>
        <dsp:cNvPr id="0" name=""/>
        <dsp:cNvSpPr/>
      </dsp:nvSpPr>
      <dsp:spPr>
        <a:xfrm>
          <a:off x="0" y="1604928"/>
          <a:ext cx="2962656" cy="152638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Transport layer: TLS, DTLS</a:t>
          </a:r>
          <a:endParaRPr lang="en-US" sz="3000" kern="1200" dirty="0"/>
        </a:p>
      </dsp:txBody>
      <dsp:txXfrm>
        <a:off x="74512" y="1679440"/>
        <a:ext cx="2813632" cy="1377357"/>
      </dsp:txXfrm>
    </dsp:sp>
    <dsp:sp modelId="{A7B8A94D-A015-864B-BF59-237DFAC957B8}">
      <dsp:nvSpPr>
        <dsp:cNvPr id="0" name=""/>
        <dsp:cNvSpPr/>
      </dsp:nvSpPr>
      <dsp:spPr>
        <a:xfrm rot="5400000">
          <a:off x="4757191" y="1410200"/>
          <a:ext cx="1666942" cy="526180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deployability</a:t>
          </a:r>
          <a:endParaRPr lang="en-US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/>
            <a:t>doesn’t know user &amp; desired operation</a:t>
          </a:r>
          <a:endParaRPr lang="en-US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/>
            <a:t>changes with mobility</a:t>
          </a:r>
          <a:endParaRPr lang="en-US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IP layer as introducer </a:t>
          </a:r>
          <a:r>
            <a:rPr lang="en-US" sz="1500" kern="1200" dirty="0" smtClean="0">
              <a:sym typeface="Wingdings"/>
            </a:rPr>
            <a:t></a:t>
          </a:r>
          <a:r>
            <a:rPr lang="en-US" sz="1500" kern="1200" dirty="0" smtClean="0"/>
            <a:t> by definition, parties may not know each other</a:t>
          </a:r>
          <a:endParaRPr lang="en-US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sym typeface="Wingdings"/>
            </a:rPr>
            <a:t> secure </a:t>
          </a:r>
          <a:r>
            <a:rPr lang="en-US" sz="1500" i="1" kern="1200" dirty="0" smtClean="0">
              <a:sym typeface="Wingdings"/>
            </a:rPr>
            <a:t>infrastructure</a:t>
          </a:r>
          <a:endParaRPr lang="en-US" sz="1500" i="1" kern="1200" dirty="0"/>
        </a:p>
      </dsp:txBody>
      <dsp:txXfrm rot="-5400000">
        <a:off x="2959763" y="3289002"/>
        <a:ext cx="5180427" cy="1504196"/>
      </dsp:txXfrm>
    </dsp:sp>
    <dsp:sp modelId="{3C344112-E32E-1F47-9DDF-5210CE89F58C}">
      <dsp:nvSpPr>
        <dsp:cNvPr id="0" name=""/>
        <dsp:cNvSpPr/>
      </dsp:nvSpPr>
      <dsp:spPr>
        <a:xfrm>
          <a:off x="0" y="3277909"/>
          <a:ext cx="2959762" cy="152638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Internet layer</a:t>
          </a:r>
          <a:endParaRPr lang="en-US" sz="3000" kern="1200" dirty="0"/>
        </a:p>
      </dsp:txBody>
      <dsp:txXfrm>
        <a:off x="74512" y="3352421"/>
        <a:ext cx="2810738" cy="13773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7BEC4-1991-0941-A7A7-E2D798C2AF09}">
      <dsp:nvSpPr>
        <dsp:cNvPr id="0" name=""/>
        <dsp:cNvSpPr/>
      </dsp:nvSpPr>
      <dsp:spPr>
        <a:xfrm rot="5400000">
          <a:off x="-255903" y="260728"/>
          <a:ext cx="1706021" cy="119421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Do not call (national)</a:t>
          </a:r>
          <a:endParaRPr lang="en-US" sz="1300" kern="1200" dirty="0"/>
        </a:p>
      </dsp:txBody>
      <dsp:txXfrm rot="-5400000">
        <a:off x="1" y="601933"/>
        <a:ext cx="1194215" cy="511806"/>
      </dsp:txXfrm>
    </dsp:sp>
    <dsp:sp modelId="{C2BF3C3F-865E-B54F-9E73-16051CEB6E4C}">
      <dsp:nvSpPr>
        <dsp:cNvPr id="0" name=""/>
        <dsp:cNvSpPr/>
      </dsp:nvSpPr>
      <dsp:spPr>
        <a:xfrm rot="5400000">
          <a:off x="4189693" y="-2990653"/>
          <a:ext cx="1108914" cy="70998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/>
            <a:t>no sales calls to users on do-not-call list</a:t>
          </a:r>
          <a:endParaRPr lang="en-US" sz="2800" kern="1200" dirty="0"/>
        </a:p>
      </dsp:txBody>
      <dsp:txXfrm rot="-5400000">
        <a:off x="1194216" y="58957"/>
        <a:ext cx="7045737" cy="1000648"/>
      </dsp:txXfrm>
    </dsp:sp>
    <dsp:sp modelId="{87B88283-28FB-AB4A-BAF2-69188FA80DA7}">
      <dsp:nvSpPr>
        <dsp:cNvPr id="0" name=""/>
        <dsp:cNvSpPr/>
      </dsp:nvSpPr>
      <dsp:spPr>
        <a:xfrm rot="5400000">
          <a:off x="-255903" y="1780960"/>
          <a:ext cx="1706021" cy="1194215"/>
        </a:xfrm>
        <a:prstGeom prst="chevron">
          <a:avLst/>
        </a:prstGeom>
        <a:gradFill rotWithShape="0">
          <a:gsLst>
            <a:gs pos="0">
              <a:schemeClr val="accent3">
                <a:hueOff val="5717212"/>
                <a:satOff val="1242"/>
                <a:lumOff val="-1765"/>
                <a:alphaOff val="0"/>
                <a:shade val="70000"/>
                <a:satMod val="150000"/>
              </a:schemeClr>
            </a:gs>
            <a:gs pos="34000">
              <a:schemeClr val="accent3">
                <a:hueOff val="5717212"/>
                <a:satOff val="1242"/>
                <a:lumOff val="-1765"/>
                <a:alphaOff val="0"/>
                <a:shade val="70000"/>
                <a:satMod val="140000"/>
              </a:schemeClr>
            </a:gs>
            <a:gs pos="70000">
              <a:schemeClr val="accent3">
                <a:hueOff val="5717212"/>
                <a:satOff val="1242"/>
                <a:lumOff val="-1765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5717212"/>
                <a:satOff val="1242"/>
                <a:lumOff val="-1765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3">
              <a:hueOff val="5717212"/>
              <a:satOff val="1242"/>
              <a:lumOff val="-1765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Do not call (entity-specific)</a:t>
          </a:r>
          <a:endParaRPr lang="en-US" sz="1300" kern="1200" dirty="0"/>
        </a:p>
      </dsp:txBody>
      <dsp:txXfrm rot="-5400000">
        <a:off x="1" y="2122165"/>
        <a:ext cx="1194215" cy="511806"/>
      </dsp:txXfrm>
    </dsp:sp>
    <dsp:sp modelId="{BF0995BC-7860-A748-8DC6-41FA4932F59B}">
      <dsp:nvSpPr>
        <dsp:cNvPr id="0" name=""/>
        <dsp:cNvSpPr/>
      </dsp:nvSpPr>
      <dsp:spPr>
        <a:xfrm rot="5400000">
          <a:off x="4189693" y="-1470420"/>
          <a:ext cx="1108914" cy="70998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717212"/>
              <a:satOff val="1242"/>
              <a:lumOff val="-176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businesses and for‐profit fundraisers can’t make sales or solicitation calls  to consumers who have previously requested not to receive calls from that company.</a:t>
          </a:r>
          <a:endParaRPr lang="en-US" sz="1800" kern="1200" dirty="0"/>
        </a:p>
      </dsp:txBody>
      <dsp:txXfrm rot="-5400000">
        <a:off x="1194216" y="1579190"/>
        <a:ext cx="7045737" cy="1000648"/>
      </dsp:txXfrm>
    </dsp:sp>
    <dsp:sp modelId="{9679311C-9A92-6142-B3FC-BDBF545F932A}">
      <dsp:nvSpPr>
        <dsp:cNvPr id="0" name=""/>
        <dsp:cNvSpPr/>
      </dsp:nvSpPr>
      <dsp:spPr>
        <a:xfrm rot="5400000">
          <a:off x="-255903" y="3463970"/>
          <a:ext cx="1706021" cy="1194215"/>
        </a:xfrm>
        <a:prstGeom prst="chevron">
          <a:avLst/>
        </a:prstGeom>
        <a:gradFill rotWithShape="0">
          <a:gsLst>
            <a:gs pos="0">
              <a:schemeClr val="accent3">
                <a:hueOff val="11434424"/>
                <a:satOff val="2484"/>
                <a:lumOff val="-3530"/>
                <a:alphaOff val="0"/>
                <a:shade val="70000"/>
                <a:satMod val="150000"/>
              </a:schemeClr>
            </a:gs>
            <a:gs pos="34000">
              <a:schemeClr val="accent3">
                <a:hueOff val="11434424"/>
                <a:satOff val="2484"/>
                <a:lumOff val="-3530"/>
                <a:alphaOff val="0"/>
                <a:shade val="70000"/>
                <a:satMod val="140000"/>
              </a:schemeClr>
            </a:gs>
            <a:gs pos="70000">
              <a:schemeClr val="accent3">
                <a:hueOff val="11434424"/>
                <a:satOff val="2484"/>
                <a:lumOff val="-353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11434424"/>
                <a:satOff val="2484"/>
                <a:lumOff val="-353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3">
              <a:hueOff val="11434424"/>
              <a:satOff val="2484"/>
              <a:lumOff val="-353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 smtClean="0"/>
            <a:t>Robocalls</a:t>
          </a:r>
          <a:endParaRPr lang="en-US" sz="1300" kern="1200" dirty="0"/>
        </a:p>
      </dsp:txBody>
      <dsp:txXfrm rot="-5400000">
        <a:off x="1" y="3805175"/>
        <a:ext cx="1194215" cy="511806"/>
      </dsp:txXfrm>
    </dsp:sp>
    <dsp:sp modelId="{9E8E045A-3DB6-CF45-88B9-F322AAAE8186}">
      <dsp:nvSpPr>
        <dsp:cNvPr id="0" name=""/>
        <dsp:cNvSpPr/>
      </dsp:nvSpPr>
      <dsp:spPr>
        <a:xfrm rot="5400000">
          <a:off x="4026916" y="212588"/>
          <a:ext cx="1434469" cy="70998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434424"/>
              <a:satOff val="2484"/>
              <a:lumOff val="-35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businesses can’t make sales calls to consumers</a:t>
          </a:r>
          <a:endParaRPr lang="en-US" sz="16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does not include politicians</a:t>
          </a:r>
          <a:endParaRPr lang="en-US" sz="1400" kern="1200" dirty="0">
            <a:solidFill>
              <a:srgbClr val="FF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prohibited even if the consumer’s phone number is not on the Do Not Call Registry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except written permission</a:t>
          </a:r>
          <a:endParaRPr lang="en-US" sz="1600" kern="1200" dirty="0"/>
        </a:p>
      </dsp:txBody>
      <dsp:txXfrm rot="-5400000">
        <a:off x="1194216" y="3115314"/>
        <a:ext cx="7029845" cy="12944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F0198-54E5-7747-B442-26F1F097AC97}">
      <dsp:nvSpPr>
        <dsp:cNvPr id="0" name=""/>
        <dsp:cNvSpPr/>
      </dsp:nvSpPr>
      <dsp:spPr>
        <a:xfrm>
          <a:off x="2760136" y="2631033"/>
          <a:ext cx="2709326" cy="22089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Robocalling</a:t>
          </a:r>
          <a:endParaRPr lang="en-US" sz="2800" kern="1200" dirty="0"/>
        </a:p>
      </dsp:txBody>
      <dsp:txXfrm>
        <a:off x="3156908" y="2954529"/>
        <a:ext cx="1915782" cy="1561980"/>
      </dsp:txXfrm>
    </dsp:sp>
    <dsp:sp modelId="{A580F204-3D00-624F-98EE-0B3B7E331B86}">
      <dsp:nvSpPr>
        <dsp:cNvPr id="0" name=""/>
        <dsp:cNvSpPr/>
      </dsp:nvSpPr>
      <dsp:spPr>
        <a:xfrm rot="12900000">
          <a:off x="1603174" y="2204814"/>
          <a:ext cx="1550204" cy="62955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7445B9-FBA2-0543-90FB-B82FCF2CCD75}">
      <dsp:nvSpPr>
        <dsp:cNvPr id="0" name=""/>
        <dsp:cNvSpPr/>
      </dsp:nvSpPr>
      <dsp:spPr>
        <a:xfrm>
          <a:off x="694088" y="1235602"/>
          <a:ext cx="2098523" cy="1678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Cheap VoIP</a:t>
          </a:r>
          <a:endParaRPr lang="en-US" sz="3800" kern="1200" dirty="0"/>
        </a:p>
      </dsp:txBody>
      <dsp:txXfrm>
        <a:off x="743259" y="1284773"/>
        <a:ext cx="2000181" cy="1580477"/>
      </dsp:txXfrm>
    </dsp:sp>
    <dsp:sp modelId="{8307916B-765F-8742-AD0B-BCEAE00D9B6C}">
      <dsp:nvSpPr>
        <dsp:cNvPr id="0" name=""/>
        <dsp:cNvSpPr/>
      </dsp:nvSpPr>
      <dsp:spPr>
        <a:xfrm rot="16200000">
          <a:off x="3268779" y="1371755"/>
          <a:ext cx="1692040" cy="62955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202817-64C1-9D40-BC8F-5E1D99D414FB}">
      <dsp:nvSpPr>
        <dsp:cNvPr id="0" name=""/>
        <dsp:cNvSpPr/>
      </dsp:nvSpPr>
      <dsp:spPr>
        <a:xfrm>
          <a:off x="3065538" y="1104"/>
          <a:ext cx="2098523" cy="1678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Number spoofing</a:t>
          </a:r>
          <a:endParaRPr lang="en-US" sz="3800" kern="1200" dirty="0"/>
        </a:p>
      </dsp:txBody>
      <dsp:txXfrm>
        <a:off x="3114709" y="50275"/>
        <a:ext cx="2000181" cy="1580477"/>
      </dsp:txXfrm>
    </dsp:sp>
    <dsp:sp modelId="{6D317449-BCA0-4B4B-B6FF-63FC82CB6C7F}">
      <dsp:nvSpPr>
        <dsp:cNvPr id="0" name=""/>
        <dsp:cNvSpPr/>
      </dsp:nvSpPr>
      <dsp:spPr>
        <a:xfrm rot="19500000">
          <a:off x="5076220" y="2204814"/>
          <a:ext cx="1550204" cy="62955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6B8D67-F9DF-684F-96AD-193B70CCEEB6}">
      <dsp:nvSpPr>
        <dsp:cNvPr id="0" name=""/>
        <dsp:cNvSpPr/>
      </dsp:nvSpPr>
      <dsp:spPr>
        <a:xfrm>
          <a:off x="5436987" y="1235602"/>
          <a:ext cx="2098523" cy="1678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Cheap labor</a:t>
          </a:r>
          <a:endParaRPr lang="en-US" sz="3800" kern="1200" dirty="0"/>
        </a:p>
      </dsp:txBody>
      <dsp:txXfrm>
        <a:off x="5486158" y="1284773"/>
        <a:ext cx="2000181" cy="1580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CDD74-0771-A942-A2A0-9F5F9C99056D}" type="datetimeFigureOut">
              <a:rPr lang="en-US" smtClean="0"/>
              <a:t>4/17/13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567B7-D087-B347-BAEF-94A6ECDD7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223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ED14D-42D2-7949-832A-68DB6D5084F4}" type="datetimeFigureOut">
              <a:rPr lang="en-US" smtClean="0"/>
              <a:t>4/17/13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8A753-41FD-124A-BE36-F40F801D8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745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blog.imperva.com</a:t>
            </a:r>
            <a:r>
              <a:rPr lang="en-US" dirty="0" smtClean="0"/>
              <a:t>/2011/10/current-value-of-credit-cards-on-the-black-</a:t>
            </a:r>
            <a:r>
              <a:rPr lang="en-US" dirty="0" err="1" smtClean="0"/>
              <a:t>market.html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iseclab.org</a:t>
            </a:r>
            <a:r>
              <a:rPr lang="en-US" dirty="0" smtClean="0"/>
              <a:t>/papers/cutwail-LEET11.pdf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73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papers.ssrn.com</a:t>
            </a:r>
            <a:r>
              <a:rPr lang="en-US" dirty="0" smtClean="0"/>
              <a:t>/sol3/</a:t>
            </a:r>
            <a:r>
              <a:rPr lang="en-US" dirty="0" err="1" smtClean="0"/>
              <a:t>papers.cfm?abstract_id</a:t>
            </a:r>
            <a:r>
              <a:rPr lang="en-US" dirty="0" smtClean="0"/>
              <a:t>=969441#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geek.thinkunique.org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-content/uploads/2008/10/atm_skimmer2.jpg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51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jeremy.zawodny.com</a:t>
            </a:r>
            <a:r>
              <a:rPr lang="en-US" dirty="0" smtClean="0"/>
              <a:t>/</a:t>
            </a:r>
            <a:r>
              <a:rPr lang="en-US" dirty="0" err="1" smtClean="0"/>
              <a:t>i</a:t>
            </a:r>
            <a:r>
              <a:rPr lang="en-US" dirty="0" smtClean="0"/>
              <a:t>/password-</a:t>
            </a:r>
            <a:r>
              <a:rPr lang="en-US" dirty="0" err="1" smtClean="0"/>
              <a:t>insanity.png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www.nytimes.com</a:t>
            </a:r>
            <a:r>
              <a:rPr lang="en-US" dirty="0" smtClean="0"/>
              <a:t>/2012/11/08/technology/</a:t>
            </a:r>
            <a:r>
              <a:rPr lang="en-US" dirty="0" err="1" smtClean="0"/>
              <a:t>personaltech</a:t>
            </a:r>
            <a:r>
              <a:rPr lang="en-US" dirty="0" smtClean="0"/>
              <a:t>/how-to-devise-passwords-that-drive-hackers-</a:t>
            </a:r>
            <a:r>
              <a:rPr lang="en-US" dirty="0" err="1" smtClean="0"/>
              <a:t>away.html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49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www.smartplanet.com</a:t>
            </a:r>
            <a:r>
              <a:rPr lang="en-US" dirty="0" smtClean="0"/>
              <a:t>/blog/business-brains/goodbye-passwords-new-alternatives-emerge-but-passwords-persist/21304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01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www.deutschepost.de</a:t>
            </a:r>
            <a:r>
              <a:rPr lang="en-US" dirty="0" smtClean="0"/>
              <a:t>/</a:t>
            </a:r>
            <a:r>
              <a:rPr lang="en-US" dirty="0" err="1" smtClean="0"/>
              <a:t>dpag?xmlFile</a:t>
            </a:r>
            <a:r>
              <a:rPr lang="en-US" dirty="0" smtClean="0"/>
              <a:t>=1015469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27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www.accuvant.com</a:t>
            </a:r>
            <a:r>
              <a:rPr lang="en-US" dirty="0" smtClean="0"/>
              <a:t>/sites/default/files/</a:t>
            </a:r>
            <a:r>
              <a:rPr lang="en-US" dirty="0" err="1" smtClean="0"/>
              <a:t>AccuvantBrowserSecCompar_FINAL.pdf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39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=c7pNAhENBV4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96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51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0587" indent="-277149" defTabSz="91151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8596" indent="-221719" defTabSz="91151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52034" indent="-221719" defTabSz="91151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95472" indent="-221719" defTabSz="91151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38911" indent="-221719" defTabSz="911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82349" indent="-221719" defTabSz="911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25787" indent="-221719" defTabSz="911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69225" indent="-221719" defTabSz="911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2880EB-469F-DF49-9F66-30B9E086F31A}" type="slidenum">
              <a:rPr lang="en-US"/>
              <a:pPr eaLnBrk="1" hangingPunct="1"/>
              <a:t>52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>
              <a:latin typeface="Helvetica" charset="0"/>
              <a:cs typeface="Helvetica" charset="0"/>
              <a:sym typeface="Helvetica" charset="0"/>
            </a:endParaRPr>
          </a:p>
          <a:p>
            <a:endParaRPr lang="en-US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25E-65DE-C64F-857E-A1A8340105DD}" type="datetime1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A8A9-326B-B24F-AA0A-7D757A36E4F0}" type="datetime1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D5E8B-5643-5341-AC64-F60CF82A83EC}" type="datetime1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26B0-3710-D145-84CA-446F71316D6D}" type="datetime1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368-B5BA-0246-A201-D2131EEEDF6D}" type="datetime1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3BB23-16EC-B14A-A614-C48B9C3AD292}" type="datetime1">
              <a:rPr lang="en-US" smtClean="0"/>
              <a:t>4/17/13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15F3-3065-7B4B-993B-9A503AB9939B}" type="datetime1">
              <a:rPr lang="en-US" smtClean="0"/>
              <a:t>4/17/13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AF97-B9CD-1C44-B5EF-D9687A890F02}" type="datetime1">
              <a:rPr lang="en-US" smtClean="0"/>
              <a:t>4/17/13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8A469-46D7-C047-A9B5-BB4A238D1E0E}" type="datetime1">
              <a:rPr lang="en-US" smtClean="0"/>
              <a:t>4/17/13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82275-4426-E74C-B5A8-53D00305A17C}" type="datetime1">
              <a:rPr lang="en-US" smtClean="0"/>
              <a:t>4/17/13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A5C4-93E7-A04D-9B00-1DAE3703352E}" type="datetime1">
              <a:rPr lang="en-US" smtClean="0"/>
              <a:t>4/17/13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06133D0-69C3-D843-B162-1575EB67E36A}" type="datetime1">
              <a:rPr lang="en-US" smtClean="0"/>
              <a:t>4/17/13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jpe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5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e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8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hyperlink" Target="mailto:bob@example.com" TargetMode="External"/><Relationship Id="rId8" Type="http://schemas.openxmlformats.org/officeDocument/2006/relationships/hyperlink" Target="https://members.ieee.org/arid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The Internet is Insecure and Will Likely Remain So - What now?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Henning Schulzrinne</a:t>
            </a:r>
          </a:p>
          <a:p>
            <a:r>
              <a:rPr lang="en-US" dirty="0" smtClean="0"/>
              <a:t>FCC &amp; Columbia University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6221691"/>
            <a:ext cx="2126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WISEC, April 2013 (Budapest)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95276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Authentication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37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authentication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28463688"/>
              </p:ext>
            </p:extLst>
          </p:nvPr>
        </p:nvGraphicFramePr>
        <p:xfrm>
          <a:off x="899059" y="1397000"/>
          <a:ext cx="7620595" cy="4795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435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Password policies gone amuck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93" y="1689693"/>
            <a:ext cx="4637980" cy="45219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7667" y="1927837"/>
            <a:ext cx="32891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Contradictory policies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Strong passwords don’t work everywhere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Password expiration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and can’t use old one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Don’t re-use password across sites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497" y="3959162"/>
            <a:ext cx="4737267" cy="28069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5831" y="6454218"/>
            <a:ext cx="14530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NY Times</a:t>
            </a:r>
            <a:r>
              <a:rPr lang="en-US" sz="1000" dirty="0" smtClean="0"/>
              <a:t>, 11/07/2012 </a:t>
            </a:r>
            <a:endParaRPr lang="en-US" sz="1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09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Password advice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600200"/>
            <a:ext cx="5966883" cy="4876800"/>
          </a:xfrm>
        </p:spPr>
        <p:txBody>
          <a:bodyPr/>
          <a:lstStyle/>
          <a:p>
            <a:r>
              <a:rPr lang="en-US" dirty="0" smtClean="0"/>
              <a:t>Unless you’re the CIA director, writing down passwords is safe</a:t>
            </a:r>
          </a:p>
          <a:p>
            <a:pPr lvl="1"/>
            <a:r>
              <a:rPr lang="en-US" dirty="0" smtClean="0"/>
              <a:t>you’ll pick safer ones if you do</a:t>
            </a:r>
          </a:p>
          <a:p>
            <a:r>
              <a:rPr lang="en-US" dirty="0" smtClean="0"/>
              <a:t>Stop blaming users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>
                <a:sym typeface="Wingdings"/>
              </a:rPr>
              <a:t>w</a:t>
            </a:r>
            <a:r>
              <a:rPr lang="en-US" dirty="0" smtClean="0"/>
              <a:t>eb sites need to tell us what they do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bad: plain text, silly rules</a:t>
            </a:r>
          </a:p>
          <a:p>
            <a:pPr lvl="1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not much better: hashed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good: salted hash, single sign-on</a:t>
            </a:r>
          </a:p>
          <a:p>
            <a:r>
              <a:rPr lang="en-US" dirty="0" smtClean="0"/>
              <a:t>Impacts password recovery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bad: your dog’s name</a:t>
            </a:r>
          </a:p>
          <a:p>
            <a:pPr lvl="1"/>
            <a:r>
              <a:rPr lang="en-US" dirty="0" smtClean="0">
                <a:solidFill>
                  <a:srgbClr val="FF6600"/>
                </a:solidFill>
              </a:rPr>
              <a:t>not great: send password to email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ok: time-limited reset link</a:t>
            </a:r>
          </a:p>
          <a:p>
            <a:pPr lvl="1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083" y="1700647"/>
            <a:ext cx="1886540" cy="164927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16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password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5217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With rainbow tables, only length matters</a:t>
            </a:r>
          </a:p>
          <a:p>
            <a:pPr lvl="1"/>
            <a:r>
              <a:rPr lang="en-US" dirty="0" smtClean="0"/>
              <a:t>12+ characters likely safe</a:t>
            </a:r>
          </a:p>
          <a:p>
            <a:r>
              <a:rPr lang="en-US" dirty="0" smtClean="0"/>
              <a:t>Always next year: single sign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647" y="4364027"/>
            <a:ext cx="1993900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390" y="3584624"/>
            <a:ext cx="4233574" cy="257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10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 value of goods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053412"/>
          </a:xfrm>
        </p:spPr>
        <p:txBody>
          <a:bodyPr/>
          <a:lstStyle/>
          <a:p>
            <a:r>
              <a:rPr lang="en-US" dirty="0" smtClean="0"/>
              <a:t>Particularly single-factor goods</a:t>
            </a:r>
          </a:p>
          <a:p>
            <a:pPr lvl="1"/>
            <a:r>
              <a:rPr lang="en-US" dirty="0" smtClean="0"/>
              <a:t>if you can’t tell that they are gone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97" y="2890358"/>
            <a:ext cx="2540000" cy="156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251" y="2731494"/>
            <a:ext cx="2154531" cy="939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986" y="3766545"/>
            <a:ext cx="2163685" cy="1622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710" y="4728871"/>
            <a:ext cx="1893742" cy="172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32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non-passwords?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96165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Replacements have been suggested:</a:t>
            </a:r>
          </a:p>
          <a:p>
            <a:pPr lvl="1"/>
            <a:r>
              <a:rPr lang="en-US" dirty="0" smtClean="0"/>
              <a:t>Swipe pattern (Android)</a:t>
            </a:r>
          </a:p>
          <a:p>
            <a:pPr lvl="1"/>
            <a:r>
              <a:rPr lang="en-US" dirty="0" smtClean="0"/>
              <a:t>Voice pattern</a:t>
            </a:r>
          </a:p>
          <a:p>
            <a:pPr lvl="1"/>
            <a:r>
              <a:rPr lang="en-US" dirty="0" smtClean="0"/>
              <a:t>Fingerprints</a:t>
            </a:r>
          </a:p>
          <a:p>
            <a:pPr lvl="1"/>
            <a:r>
              <a:rPr lang="en-US" dirty="0" smtClean="0"/>
              <a:t>Keyboard typing or swiping</a:t>
            </a:r>
          </a:p>
          <a:p>
            <a:pPr lvl="1"/>
            <a:r>
              <a:rPr lang="en-US" dirty="0" smtClean="0"/>
              <a:t>Face recognition</a:t>
            </a:r>
          </a:p>
          <a:p>
            <a:r>
              <a:rPr lang="en-US" dirty="0" smtClean="0"/>
              <a:t>Problems:</a:t>
            </a:r>
          </a:p>
          <a:p>
            <a:pPr lvl="1"/>
            <a:r>
              <a:rPr lang="en-US" dirty="0" smtClean="0"/>
              <a:t>not generalizable</a:t>
            </a:r>
          </a:p>
          <a:p>
            <a:pPr lvl="2"/>
            <a:r>
              <a:rPr lang="en-US" dirty="0" smtClean="0"/>
              <a:t>only works on some devices</a:t>
            </a:r>
          </a:p>
          <a:p>
            <a:pPr lvl="1"/>
            <a:r>
              <a:rPr lang="en-US" dirty="0" smtClean="0"/>
              <a:t>not precisely representable</a:t>
            </a:r>
          </a:p>
          <a:p>
            <a:pPr lvl="2"/>
            <a:r>
              <a:rPr lang="en-US" dirty="0" smtClean="0"/>
              <a:t>doomed if you have a cold or are in a noisy airport</a:t>
            </a:r>
          </a:p>
          <a:p>
            <a:pPr lvl="1"/>
            <a:r>
              <a:rPr lang="en-US" dirty="0" smtClean="0"/>
              <a:t>hard to have different ones </a:t>
            </a:r>
            <a:r>
              <a:rPr lang="en-US" dirty="0" smtClean="0">
                <a:sym typeface="Wingdings"/>
              </a:rPr>
              <a:t> bad if </a:t>
            </a:r>
            <a:r>
              <a:rPr lang="en-US" dirty="0" err="1" smtClean="0">
                <a:sym typeface="Wingdings"/>
              </a:rPr>
              <a:t>clonable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Useful as supplement for high-value transactions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851" y="1421938"/>
            <a:ext cx="2091198" cy="3059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0" y="2582775"/>
            <a:ext cx="2413000" cy="1333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02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convergence to “what you have”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36526" cy="4876800"/>
          </a:xfrm>
        </p:spPr>
        <p:txBody>
          <a:bodyPr/>
          <a:lstStyle/>
          <a:p>
            <a:r>
              <a:rPr lang="en-US" dirty="0" smtClean="0"/>
              <a:t>Two-factor authentication</a:t>
            </a:r>
          </a:p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easy to recognize when lost</a:t>
            </a:r>
          </a:p>
          <a:p>
            <a:pPr lvl="1"/>
            <a:r>
              <a:rPr lang="en-US" dirty="0" smtClean="0"/>
              <a:t>hard to scale theft (but: see RSA)</a:t>
            </a:r>
          </a:p>
          <a:p>
            <a:pPr lvl="1"/>
            <a:r>
              <a:rPr lang="en-US" dirty="0" smtClean="0"/>
              <a:t>separate data path</a:t>
            </a:r>
          </a:p>
          <a:p>
            <a:pPr lvl="2"/>
            <a:r>
              <a:rPr lang="en-US" dirty="0" smtClean="0"/>
              <a:t>voice path vs. data path</a:t>
            </a:r>
          </a:p>
          <a:p>
            <a:pPr lvl="2"/>
            <a:r>
              <a:rPr lang="en-US" dirty="0" smtClean="0"/>
              <a:t>postal mail</a:t>
            </a:r>
          </a:p>
          <a:p>
            <a:pPr lvl="1"/>
            <a:r>
              <a:rPr lang="en-US" dirty="0" smtClean="0"/>
              <a:t>related: host recognition (e.g., via cookies)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083" y="1600200"/>
            <a:ext cx="3233917" cy="1819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794" y="3875883"/>
            <a:ext cx="2227777" cy="1229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809" y="4942684"/>
            <a:ext cx="2289219" cy="153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75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Provide physical validation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5444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Goals:</a:t>
            </a:r>
          </a:p>
          <a:p>
            <a:pPr lvl="1"/>
            <a:r>
              <a:rPr lang="en-US" dirty="0" smtClean="0"/>
              <a:t>make scaling hard for bad guy</a:t>
            </a:r>
            <a:endParaRPr lang="en-US" dirty="0"/>
          </a:p>
          <a:p>
            <a:pPr lvl="1"/>
            <a:r>
              <a:rPr lang="en-US" dirty="0" smtClean="0"/>
              <a:t>increase risk of arrest</a:t>
            </a:r>
          </a:p>
          <a:p>
            <a:pPr lvl="1"/>
            <a:r>
              <a:rPr lang="en-US" dirty="0" smtClean="0"/>
              <a:t>make geography matter</a:t>
            </a:r>
          </a:p>
          <a:p>
            <a:r>
              <a:rPr lang="en-US" dirty="0" smtClean="0"/>
              <a:t>But generally not integrated with digital processes!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95" y="3583511"/>
            <a:ext cx="3406916" cy="2449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851" y="3953398"/>
            <a:ext cx="1936893" cy="1898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1836" y="3583511"/>
            <a:ext cx="2652164" cy="2566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5439" y="3157150"/>
            <a:ext cx="2286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82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N-factor </a:t>
            </a:r>
            <a:r>
              <a:rPr lang="en-US" dirty="0" smtClean="0">
                <a:sym typeface="Wingdings"/>
              </a:rPr>
              <a:t> risk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high-value sites are accessed frequently</a:t>
            </a:r>
          </a:p>
          <a:p>
            <a:pPr lvl="1"/>
            <a:r>
              <a:rPr lang="en-US" dirty="0" smtClean="0"/>
              <a:t>work webmail</a:t>
            </a:r>
          </a:p>
          <a:p>
            <a:pPr lvl="1"/>
            <a:r>
              <a:rPr lang="en-US" dirty="0" smtClean="0"/>
              <a:t>bank account</a:t>
            </a:r>
          </a:p>
          <a:p>
            <a:r>
              <a:rPr lang="en-US" dirty="0" smtClean="0"/>
              <a:t>Combine low-value elements into risk score</a:t>
            </a:r>
          </a:p>
          <a:p>
            <a:pPr lvl="1"/>
            <a:r>
              <a:rPr lang="en-US" dirty="0" smtClean="0"/>
              <a:t>same browser?</a:t>
            </a:r>
          </a:p>
          <a:p>
            <a:pPr lvl="1"/>
            <a:r>
              <a:rPr lang="en-US" dirty="0" smtClean="0"/>
              <a:t>same device?</a:t>
            </a:r>
          </a:p>
          <a:p>
            <a:pPr lvl="1"/>
            <a:r>
              <a:rPr lang="en-US" dirty="0" smtClean="0"/>
              <a:t>same IP address or network?</a:t>
            </a:r>
          </a:p>
          <a:p>
            <a:pPr lvl="1"/>
            <a:r>
              <a:rPr lang="en-US" dirty="0" smtClean="0"/>
              <a:t>typical time of day?</a:t>
            </a:r>
          </a:p>
          <a:p>
            <a:r>
              <a:rPr lang="en-US" dirty="0" smtClean="0"/>
              <a:t>Doesn’t help with Zeus-style attacks</a:t>
            </a:r>
          </a:p>
          <a:p>
            <a:r>
              <a:rPr lang="en-US" dirty="0" smtClean="0"/>
              <a:t>Typical behavior</a:t>
            </a:r>
          </a:p>
          <a:p>
            <a:pPr lvl="1"/>
            <a:r>
              <a:rPr lang="en-US" dirty="0" smtClean="0"/>
              <a:t>“Does this customer typically transfer $50k to Holland?”</a:t>
            </a:r>
          </a:p>
          <a:p>
            <a:pPr lvl="1"/>
            <a:endParaRPr lang="en-US" dirty="0" smtClean="0"/>
          </a:p>
          <a:p>
            <a:pPr marL="27432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83494" y="6477000"/>
            <a:ext cx="166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RSA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879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I talking to?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6230492"/>
              </p:ext>
            </p:extLst>
          </p:nvPr>
        </p:nvGraphicFramePr>
        <p:xfrm>
          <a:off x="759756" y="1524000"/>
          <a:ext cx="7927044" cy="4839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Securing the Internet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37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must make the Internet secure!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4673305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41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Securing the Internet – once and for all!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5568244" cy="462558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Dream of a security layer that lets everybody else do nothing</a:t>
            </a:r>
          </a:p>
          <a:p>
            <a:r>
              <a:rPr lang="en-US" dirty="0" smtClean="0"/>
              <a:t>Suggested: “Internet passport”</a:t>
            </a:r>
          </a:p>
          <a:p>
            <a:pPr lvl="1"/>
            <a:r>
              <a:rPr lang="en-US" dirty="0" smtClean="0"/>
              <a:t>no more unauthenticated packets!</a:t>
            </a:r>
          </a:p>
          <a:p>
            <a:pPr lvl="1"/>
            <a:r>
              <a:rPr lang="en-US" dirty="0" smtClean="0"/>
              <a:t>what about compromised machines?</a:t>
            </a:r>
          </a:p>
          <a:p>
            <a:r>
              <a:rPr lang="en-US" dirty="0" smtClean="0"/>
              <a:t>Possible:</a:t>
            </a:r>
          </a:p>
          <a:p>
            <a:pPr lvl="1"/>
            <a:r>
              <a:rPr lang="en-US" dirty="0" smtClean="0"/>
              <a:t>“don’t talk to me unless I talked to you”</a:t>
            </a:r>
          </a:p>
          <a:p>
            <a:pPr lvl="1"/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permission-based sending</a:t>
            </a:r>
          </a:p>
          <a:p>
            <a:pPr lvl="1"/>
            <a:r>
              <a:rPr lang="en-US" dirty="0" smtClean="0"/>
              <a:t>most useful for small-group DOS attacks</a:t>
            </a:r>
          </a:p>
          <a:p>
            <a:pPr lvl="2"/>
            <a:r>
              <a:rPr lang="en-US" dirty="0" smtClean="0"/>
              <a:t>but most are now trickle attacks</a:t>
            </a:r>
          </a:p>
          <a:p>
            <a:pPr lvl="1"/>
            <a:r>
              <a:rPr lang="en-US" dirty="0" smtClean="0"/>
              <a:t>keep out packets at coarse level</a:t>
            </a:r>
          </a:p>
          <a:p>
            <a:pPr lvl="2"/>
            <a:r>
              <a:rPr lang="en-US" dirty="0" smtClean="0"/>
              <a:t>“not interested in packets from </a:t>
            </a:r>
            <a:r>
              <a:rPr lang="en-US" dirty="0" err="1" smtClean="0"/>
              <a:t>Elbonia</a:t>
            </a:r>
            <a:r>
              <a:rPr lang="en-US" dirty="0" smtClean="0"/>
              <a:t>”</a:t>
            </a:r>
          </a:p>
          <a:p>
            <a:pPr lvl="3"/>
            <a:r>
              <a:rPr lang="en-US" dirty="0" smtClean="0"/>
              <a:t>but easily spoofed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964" y="1524000"/>
            <a:ext cx="1739176" cy="173917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345" y="3418398"/>
            <a:ext cx="3481211" cy="224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86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2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 sz="3800"/>
              <a:t>Cause of death for the next big thing</a:t>
            </a:r>
          </a:p>
        </p:txBody>
      </p:sp>
      <p:sp>
        <p:nvSpPr>
          <p:cNvPr id="17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F0F22-CF36-3848-9A28-236943A1D486}" type="slidenum">
              <a:rPr lang="en-US"/>
              <a:pPr/>
              <a:t>23</a:t>
            </a:fld>
            <a:endParaRPr lang="en-US"/>
          </a:p>
        </p:txBody>
      </p:sp>
      <p:graphicFrame>
        <p:nvGraphicFramePr>
          <p:cNvPr id="46093" name="Group 13"/>
          <p:cNvGraphicFramePr>
            <a:graphicFrameLocks noGrp="1"/>
          </p:cNvGraphicFramePr>
          <p:nvPr/>
        </p:nvGraphicFramePr>
        <p:xfrm>
          <a:off x="533400" y="1752600"/>
          <a:ext cx="8077200" cy="4406902"/>
        </p:xfrm>
        <a:graphic>
          <a:graphicData uri="http://schemas.openxmlformats.org/drawingml/2006/table">
            <a:tbl>
              <a:tblPr/>
              <a:tblGrid>
                <a:gridCol w="3048000"/>
                <a:gridCol w="685800"/>
                <a:gridCol w="838200"/>
                <a:gridCol w="914400"/>
                <a:gridCol w="1143000"/>
                <a:gridCol w="762000"/>
                <a:gridCol w="685800"/>
              </a:tblGrid>
              <a:tr h="706438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QoS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multi-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cast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mobile IP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active networks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IPsec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IPv6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not manageable across competing domains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not configurable by normal users (or apps writers)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no business model for ISPs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no initial gain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700088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80% solution in existing system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(NAT)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increase system vulnerability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9467455"/>
      </p:ext>
    </p:extLst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Secure key identifiers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73430" cy="1563722"/>
          </a:xfrm>
        </p:spPr>
        <p:txBody>
          <a:bodyPr/>
          <a:lstStyle/>
          <a:p>
            <a:r>
              <a:rPr lang="en-US" dirty="0" smtClean="0"/>
              <a:t>Security by:</a:t>
            </a:r>
          </a:p>
          <a:p>
            <a:pPr lvl="1"/>
            <a:r>
              <a:rPr lang="en-US" dirty="0" smtClean="0"/>
              <a:t>return </a:t>
            </a:r>
            <a:r>
              <a:rPr lang="en-US" dirty="0" err="1" smtClean="0"/>
              <a:t>routability</a:t>
            </a:r>
            <a:endParaRPr lang="en-US" dirty="0" smtClean="0"/>
          </a:p>
          <a:p>
            <a:pPr lvl="1"/>
            <a:r>
              <a:rPr lang="en-US" dirty="0" smtClean="0"/>
              <a:t>cryptographic proof of ownership</a:t>
            </a:r>
          </a:p>
          <a:p>
            <a:pPr lvl="1"/>
            <a:r>
              <a:rPr lang="en-US" dirty="0" smtClean="0"/>
              <a:t>keeping them secret (SSN)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997262"/>
              </p:ext>
            </p:extLst>
          </p:nvPr>
        </p:nvGraphicFramePr>
        <p:xfrm>
          <a:off x="457200" y="3438240"/>
          <a:ext cx="8421735" cy="2865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20440"/>
                <a:gridCol w="1530421"/>
                <a:gridCol w="2562758"/>
                <a:gridCol w="26081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Identifier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Proof</a:t>
                      </a:r>
                      <a:r>
                        <a:rPr lang="en-US" baseline="0" dirty="0" smtClean="0"/>
                        <a:t> of ownership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Spoofable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Critical for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IP address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RR,</a:t>
                      </a:r>
                      <a:r>
                        <a:rPr lang="en-US" baseline="0" dirty="0" smtClean="0"/>
                        <a:t> RPKI (?)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egress filtering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sz="1200" baseline="0" dirty="0" smtClean="0"/>
                        <a:t>(RFC 3013)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everything…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 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RPKI?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 (BGP)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routing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domain</a:t>
                      </a:r>
                      <a:r>
                        <a:rPr lang="en-US" baseline="0" dirty="0" smtClean="0"/>
                        <a:t>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TLS failures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>
                          <a:sym typeface="Wingdings"/>
                        </a:rPr>
                        <a:t> DANE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web sites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email address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mostly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password</a:t>
                      </a:r>
                      <a:r>
                        <a:rPr lang="en-US" baseline="0" dirty="0" smtClean="0"/>
                        <a:t> recovery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phone 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caller-ID</a:t>
                      </a:r>
                      <a:r>
                        <a:rPr lang="en-US" baseline="0" dirty="0" smtClean="0"/>
                        <a:t> spoofing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2-factor authentication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authentication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627" y="1600200"/>
            <a:ext cx="2041213" cy="163297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4354421" y="2416685"/>
            <a:ext cx="1712206" cy="5771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06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Avoid single-failure = catastrophic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Download the wrong application </a:t>
            </a:r>
            <a:r>
              <a:rPr lang="en-US" dirty="0" smtClean="0">
                <a:sym typeface="Wingdings"/>
              </a:rPr>
              <a:t> bank account gone</a:t>
            </a:r>
          </a:p>
          <a:p>
            <a:r>
              <a:rPr lang="en-US" dirty="0"/>
              <a:t>Attacker advantage: one flaw, hundreds of thousands of </a:t>
            </a:r>
            <a:r>
              <a:rPr lang="en-US" dirty="0" smtClean="0"/>
              <a:t>victims</a:t>
            </a:r>
          </a:p>
          <a:p>
            <a:r>
              <a:rPr lang="en-US" dirty="0" smtClean="0">
                <a:sym typeface="Wingdings"/>
              </a:rPr>
              <a:t> Make it hard to scale attacks</a:t>
            </a:r>
            <a:endParaRPr lang="en-US" dirty="0"/>
          </a:p>
          <a:p>
            <a:pPr lvl="1"/>
            <a:r>
              <a:rPr lang="en-US" dirty="0" smtClean="0"/>
              <a:t>require access to physical world</a:t>
            </a:r>
          </a:p>
          <a:p>
            <a:pPr lvl="1"/>
            <a:r>
              <a:rPr lang="en-US" dirty="0" smtClean="0"/>
              <a:t>multiple </a:t>
            </a:r>
            <a:r>
              <a:rPr lang="en-US" dirty="0"/>
              <a:t>paths that are unpredictable </a:t>
            </a:r>
            <a:r>
              <a:rPr lang="en-US" dirty="0" smtClean="0"/>
              <a:t>to far-away </a:t>
            </a:r>
            <a:r>
              <a:rPr lang="en-US" dirty="0"/>
              <a:t>third party</a:t>
            </a:r>
          </a:p>
          <a:p>
            <a:pPr lvl="1"/>
            <a:r>
              <a:rPr lang="en-US" dirty="0"/>
              <a:t>Honey pots (e.g., trap spam senders</a:t>
            </a:r>
            <a:r>
              <a:rPr lang="en-US" dirty="0" smtClean="0"/>
              <a:t>)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System design:</a:t>
            </a:r>
          </a:p>
          <a:p>
            <a:pPr lvl="1"/>
            <a:r>
              <a:rPr lang="en-US" dirty="0" smtClean="0">
                <a:sym typeface="Wingdings"/>
              </a:rPr>
              <a:t>separate systems for high-value transactions</a:t>
            </a:r>
          </a:p>
          <a:p>
            <a:pPr lvl="2"/>
            <a:r>
              <a:rPr lang="en-US" dirty="0" smtClean="0">
                <a:sym typeface="Wingdings"/>
              </a:rPr>
              <a:t>separate web browser</a:t>
            </a:r>
          </a:p>
          <a:p>
            <a:pPr lvl="2"/>
            <a:r>
              <a:rPr lang="en-US" dirty="0" smtClean="0">
                <a:sym typeface="Wingdings"/>
              </a:rPr>
              <a:t>separate VM</a:t>
            </a:r>
          </a:p>
          <a:p>
            <a:pPr lvl="2"/>
            <a:r>
              <a:rPr lang="en-US" dirty="0" smtClean="0">
                <a:sym typeface="Wingdings"/>
              </a:rPr>
              <a:t>single-purpose computer</a:t>
            </a:r>
          </a:p>
          <a:p>
            <a:pPr lvl="2"/>
            <a:r>
              <a:rPr lang="en-US" dirty="0" smtClean="0">
                <a:sym typeface="Wingdings"/>
              </a:rPr>
              <a:t>second independent path: 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2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Securing end systems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76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old attack model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504" y="2191485"/>
            <a:ext cx="2785824" cy="208936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785808" y="2191485"/>
            <a:ext cx="3272696" cy="520625"/>
          </a:xfrm>
          <a:prstGeom prst="straightConnector1">
            <a:avLst/>
          </a:prstGeom>
          <a:ln w="57150" cmpd="sng">
            <a:solidFill>
              <a:schemeClr val="tx2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38239" y="1648075"/>
            <a:ext cx="1031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 135</a:t>
            </a:r>
          </a:p>
          <a:p>
            <a:r>
              <a:rPr lang="en-US" dirty="0" smtClean="0"/>
              <a:t>(DCE)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973" y="2473973"/>
            <a:ext cx="1325427" cy="110153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785808" y="4002273"/>
            <a:ext cx="3425096" cy="442941"/>
          </a:xfrm>
          <a:prstGeom prst="straightConnector1">
            <a:avLst/>
          </a:prstGeom>
          <a:ln w="57150" cmpd="sng">
            <a:solidFill>
              <a:schemeClr val="tx2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60502" y="4484903"/>
            <a:ext cx="1801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 1433, 1434</a:t>
            </a:r>
          </a:p>
          <a:p>
            <a:r>
              <a:rPr lang="en-US" dirty="0" smtClean="0"/>
              <a:t>(MS SQL)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785808" y="3385135"/>
            <a:ext cx="3325498" cy="190375"/>
          </a:xfrm>
          <a:prstGeom prst="straightConnector1">
            <a:avLst/>
          </a:prstGeom>
          <a:ln w="57150" cmpd="sng">
            <a:solidFill>
              <a:schemeClr val="tx2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60502" y="3575510"/>
            <a:ext cx="1545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 137, 139</a:t>
            </a:r>
          </a:p>
          <a:p>
            <a:r>
              <a:rPr lang="en-US" dirty="0" smtClean="0"/>
              <a:t>(NetBIOS)</a:t>
            </a:r>
            <a:endParaRPr lang="en-US" dirty="0"/>
          </a:p>
        </p:txBody>
      </p:sp>
      <p:sp>
        <p:nvSpPr>
          <p:cNvPr id="15" name="Cloud 14"/>
          <p:cNvSpPr/>
          <p:nvPr/>
        </p:nvSpPr>
        <p:spPr>
          <a:xfrm>
            <a:off x="145510" y="2191485"/>
            <a:ext cx="1494788" cy="225372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07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and now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749" y="1627266"/>
            <a:ext cx="838207" cy="774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749" y="2579812"/>
            <a:ext cx="886715" cy="851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464" y="1926572"/>
            <a:ext cx="884464" cy="951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531" y="3651326"/>
            <a:ext cx="4452849" cy="2907763"/>
          </a:xfrm>
          <a:prstGeom prst="rect">
            <a:avLst/>
          </a:prstGeom>
        </p:spPr>
      </p:pic>
      <p:sp>
        <p:nvSpPr>
          <p:cNvPr id="8" name="Folded Corner 7"/>
          <p:cNvSpPr/>
          <p:nvPr/>
        </p:nvSpPr>
        <p:spPr>
          <a:xfrm>
            <a:off x="873062" y="2037390"/>
            <a:ext cx="1600613" cy="1243602"/>
          </a:xfrm>
          <a:prstGeom prst="foldedCorne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downloaded documents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 flipV="1">
            <a:off x="2473675" y="2169688"/>
            <a:ext cx="1334074" cy="4895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3"/>
            <a:endCxn id="5" idx="1"/>
          </p:cNvCxnSpPr>
          <p:nvPr/>
        </p:nvCxnSpPr>
        <p:spPr>
          <a:xfrm>
            <a:off x="2473675" y="2659191"/>
            <a:ext cx="1334074" cy="346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027" y="1524000"/>
            <a:ext cx="911627" cy="9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14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Vulnerabilities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54" y="1524000"/>
            <a:ext cx="6583928" cy="5206078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6799300" y="533400"/>
            <a:ext cx="1719667" cy="990600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dubious metric?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679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Security fallacies</a:t>
            </a:r>
          </a:p>
          <a:p>
            <a:pPr lvl="1"/>
            <a:r>
              <a:rPr lang="en-US" dirty="0" smtClean="0">
                <a:solidFill>
                  <a:srgbClr val="FF6600"/>
                </a:solidFill>
              </a:rPr>
              <a:t>Stop blaming (and “educating”) users</a:t>
            </a:r>
          </a:p>
          <a:p>
            <a:pPr lvl="1"/>
            <a:r>
              <a:rPr lang="en-US" dirty="0" smtClean="0"/>
              <a:t>Reduce the value of targets</a:t>
            </a:r>
          </a:p>
          <a:p>
            <a:pPr lvl="1"/>
            <a:r>
              <a:rPr lang="en-US" dirty="0" smtClean="0"/>
              <a:t>Avoid “small mistake, huge cost”</a:t>
            </a:r>
          </a:p>
          <a:p>
            <a:pPr lvl="1"/>
            <a:r>
              <a:rPr lang="en-US" dirty="0" smtClean="0"/>
              <a:t>Secure key identifiers</a:t>
            </a:r>
          </a:p>
          <a:p>
            <a:pPr lvl="1"/>
            <a:r>
              <a:rPr lang="en-US" dirty="0" smtClean="0"/>
              <a:t>Make it hard to scale attacks</a:t>
            </a:r>
          </a:p>
          <a:p>
            <a:pPr lvl="1"/>
            <a:r>
              <a:rPr lang="en-US" dirty="0" smtClean="0"/>
              <a:t>Make it easy to detect loss</a:t>
            </a:r>
          </a:p>
          <a:p>
            <a:pPr lvl="1"/>
            <a:r>
              <a:rPr lang="en-US" dirty="0" smtClean="0"/>
              <a:t>Design fraud-resistant systems</a:t>
            </a:r>
          </a:p>
          <a:p>
            <a:pPr lvl="1"/>
            <a:r>
              <a:rPr lang="en-US" dirty="0" smtClean="0"/>
              <a:t>Worry about DOS attacks on humans</a:t>
            </a:r>
          </a:p>
          <a:p>
            <a:r>
              <a:rPr lang="en-US" dirty="0" err="1" smtClean="0"/>
              <a:t>Robo</a:t>
            </a:r>
            <a:r>
              <a:rPr lang="en-US" dirty="0" smtClean="0"/>
              <a:t>-calling and caller ID spoofing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10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be done?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Harden key libraries</a:t>
            </a:r>
          </a:p>
          <a:p>
            <a:pPr lvl="1"/>
            <a:r>
              <a:rPr lang="en-US" dirty="0" smtClean="0"/>
              <a:t>protocols (HTTP, IMAP, SIP, …)</a:t>
            </a:r>
          </a:p>
          <a:p>
            <a:pPr lvl="1"/>
            <a:r>
              <a:rPr lang="en-US" dirty="0" smtClean="0"/>
              <a:t>file type parsing</a:t>
            </a:r>
          </a:p>
          <a:p>
            <a:pPr lvl="1"/>
            <a:r>
              <a:rPr lang="en-US" dirty="0" smtClean="0">
                <a:sym typeface="Wingdings"/>
              </a:rPr>
              <a:t> fuzzing</a:t>
            </a:r>
            <a:endParaRPr lang="en-US" dirty="0" smtClean="0"/>
          </a:p>
          <a:p>
            <a:r>
              <a:rPr lang="en-US" dirty="0" smtClean="0"/>
              <a:t>Separate parsing &amp; system access via pipe</a:t>
            </a:r>
          </a:p>
          <a:p>
            <a:pPr lvl="1"/>
            <a:r>
              <a:rPr lang="en-US" dirty="0" smtClean="0"/>
              <a:t>e.g., Google Chrome</a:t>
            </a:r>
          </a:p>
          <a:p>
            <a:r>
              <a:rPr lang="en-US" dirty="0" smtClean="0"/>
              <a:t>Separate VM for enterprise applications</a:t>
            </a:r>
          </a:p>
          <a:p>
            <a:r>
              <a:rPr lang="en-US" dirty="0" smtClean="0"/>
              <a:t>Restrict privileges</a:t>
            </a:r>
          </a:p>
          <a:p>
            <a:pPr lvl="1"/>
            <a:r>
              <a:rPr lang="en-US" dirty="0" smtClean="0"/>
              <a:t>Android: each app has separate user ID</a:t>
            </a:r>
          </a:p>
          <a:p>
            <a:pPr lvl="1"/>
            <a:r>
              <a:rPr lang="en-US" dirty="0" smtClean="0"/>
              <a:t>Permission restriction</a:t>
            </a:r>
          </a:p>
          <a:p>
            <a:pPr lvl="2"/>
            <a:r>
              <a:rPr lang="en-US" dirty="0" smtClean="0"/>
              <a:t>App store, rather than browser, for installing software</a:t>
            </a:r>
          </a:p>
          <a:p>
            <a:pPr lvl="2"/>
            <a:r>
              <a:rPr lang="en-US" dirty="0" smtClean="0"/>
              <a:t>No need to store files in system areas</a:t>
            </a:r>
          </a:p>
          <a:p>
            <a:pPr lvl="2"/>
            <a:r>
              <a:rPr lang="en-US" dirty="0" smtClean="0"/>
              <a:t>Limited system permissions</a:t>
            </a:r>
          </a:p>
          <a:p>
            <a:pPr lvl="3"/>
            <a:r>
              <a:rPr lang="en-US" dirty="0" smtClean="0"/>
              <a:t>harder with HTML5, </a:t>
            </a:r>
            <a:r>
              <a:rPr lang="en-US" dirty="0" err="1" smtClean="0"/>
              <a:t>WebRTC</a:t>
            </a:r>
            <a:r>
              <a:rPr lang="en-US" dirty="0" smtClean="0"/>
              <a:t>, SVG, 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85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pattern: process separation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267" y="1344441"/>
            <a:ext cx="5825067" cy="5400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2760" r="24076"/>
          <a:stretch/>
        </p:blipFill>
        <p:spPr>
          <a:xfrm>
            <a:off x="457200" y="1806221"/>
            <a:ext cx="2145420" cy="201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03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 permissions are not sufficient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8" y="1700180"/>
            <a:ext cx="3365500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388" y="2743329"/>
            <a:ext cx="5344197" cy="1789281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43" y="4237215"/>
            <a:ext cx="5008715" cy="204139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951407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 security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087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7848600" y="6400800"/>
            <a:ext cx="12954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fld id="{438C7FDC-CE60-F345-B612-6185090DD8D7}" type="slidenum">
              <a:rPr lang="en-US" sz="1400" b="0">
                <a:solidFill>
                  <a:schemeClr val="tx2"/>
                </a:solidFill>
                <a:cs typeface="+mn-cs"/>
              </a:rPr>
              <a:pPr eaLnBrk="1" hangingPunct="1">
                <a:defRPr/>
              </a:pPr>
              <a:t>34</a:t>
            </a:fld>
            <a:endParaRPr lang="en-US" sz="1400" b="0">
              <a:solidFill>
                <a:schemeClr val="tx2"/>
              </a:solidFill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Improving network infrastructure security</a:t>
            </a:r>
            <a:endParaRPr lang="en-US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FCC + industry for six months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three critical threats to the Internet:</a:t>
            </a:r>
          </a:p>
          <a:p>
            <a:pPr lvl="1"/>
            <a:r>
              <a:rPr lang="en-US" dirty="0" smtClean="0"/>
              <a:t>Domain Name System security</a:t>
            </a:r>
          </a:p>
          <a:p>
            <a:pPr lvl="1"/>
            <a:r>
              <a:rPr lang="en-US" dirty="0" smtClean="0"/>
              <a:t>Routing security</a:t>
            </a:r>
          </a:p>
          <a:p>
            <a:pPr lvl="1"/>
            <a:r>
              <a:rPr lang="en-US" dirty="0" smtClean="0"/>
              <a:t>Botnets</a:t>
            </a:r>
          </a:p>
          <a:p>
            <a:r>
              <a:rPr lang="en-US" dirty="0" smtClean="0"/>
              <a:t>Specific voluntary recommendations approved by CSRIC in March 2011 to advance deployment of DNSSEC, BGPSEC, and a domestic ISP Code of Conduct to fight botnets.</a:t>
            </a:r>
          </a:p>
          <a:p>
            <a:r>
              <a:rPr lang="en-US" dirty="0" smtClean="0"/>
              <a:t>Nine of the largest ISPs, representing nearly 90% of the domestic user base, publicly announced their intent to deploy the recommendations.</a:t>
            </a:r>
          </a:p>
          <a:p>
            <a:r>
              <a:rPr lang="en-US" dirty="0" smtClean="0"/>
              <a:t>Next step: measure deployment &amp; impact </a:t>
            </a:r>
            <a:r>
              <a:rPr lang="en-US" dirty="0" smtClean="0">
                <a:sym typeface="Wingdings"/>
              </a:rPr>
              <a:t> </a:t>
            </a:r>
            <a:r>
              <a:rPr lang="en-US" i="1" dirty="0" smtClean="0">
                <a:sym typeface="Wingdings"/>
              </a:rPr>
              <a:t>Measuring Broadband America</a:t>
            </a:r>
            <a:endParaRPr lang="en-US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99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7" name="AutoShape 5" descr="Description: OTA Botnet Ecoystem"/>
          <p:cNvSpPr>
            <a:spLocks noChangeAspect="1" noChangeArrowheads="1"/>
          </p:cNvSpPr>
          <p:nvPr/>
        </p:nvSpPr>
        <p:spPr bwMode="auto">
          <a:xfrm>
            <a:off x="2762250" y="2066925"/>
            <a:ext cx="36195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8" name="AutoShape 6" descr="Description: OTA Botnet Ecoystem"/>
          <p:cNvSpPr>
            <a:spLocks noChangeAspect="1" noChangeArrowheads="1"/>
          </p:cNvSpPr>
          <p:nvPr/>
        </p:nvSpPr>
        <p:spPr bwMode="auto">
          <a:xfrm>
            <a:off x="2762250" y="2066925"/>
            <a:ext cx="36195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9" name="AutoShape 7" descr="Description: OTA Botnet Ecoystem"/>
          <p:cNvSpPr>
            <a:spLocks noChangeAspect="1" noChangeArrowheads="1"/>
          </p:cNvSpPr>
          <p:nvPr/>
        </p:nvSpPr>
        <p:spPr bwMode="auto">
          <a:xfrm>
            <a:off x="2762250" y="2066925"/>
            <a:ext cx="36195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0" name="AutoShape 8" descr="Description: OTA Botnet Ecoystem"/>
          <p:cNvSpPr>
            <a:spLocks noChangeAspect="1" noChangeArrowheads="1"/>
          </p:cNvSpPr>
          <p:nvPr/>
        </p:nvSpPr>
        <p:spPr bwMode="auto">
          <a:xfrm>
            <a:off x="2762250" y="2066925"/>
            <a:ext cx="36195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3" name="AutoShape 11" descr="Description: OTA Botnet Ecoystem"/>
          <p:cNvSpPr>
            <a:spLocks noChangeAspect="1" noChangeArrowheads="1"/>
          </p:cNvSpPr>
          <p:nvPr/>
        </p:nvSpPr>
        <p:spPr bwMode="auto">
          <a:xfrm>
            <a:off x="2762250" y="2066925"/>
            <a:ext cx="36195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0605" name="Picture 13" descr="botneteco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388717"/>
            <a:ext cx="7108825" cy="532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Anti-botnet ecosystem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Security beyond viruses and Phishing: Fraud &amp; Human DOS attacks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27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Fraud in TRS (text relay service)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5969000"/>
            <a:ext cx="6578600" cy="88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14436"/>
            <a:ext cx="1729246" cy="1443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123" y="2953733"/>
            <a:ext cx="442324" cy="2211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530" y="2196921"/>
            <a:ext cx="1274180" cy="845456"/>
          </a:xfrm>
          <a:prstGeom prst="rect">
            <a:avLst/>
          </a:prstGeom>
        </p:spPr>
      </p:pic>
      <p:pic>
        <p:nvPicPr>
          <p:cNvPr id="11" name="Picture 10" descr="sprintipimg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383" y="1406187"/>
            <a:ext cx="3791978" cy="4079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8463" y="2032639"/>
            <a:ext cx="625835" cy="328563"/>
          </a:xfrm>
          <a:prstGeom prst="rect">
            <a:avLst/>
          </a:prstGeom>
        </p:spPr>
      </p:pic>
      <p:cxnSp>
        <p:nvCxnSpPr>
          <p:cNvPr id="6" name="Curved Connector 5"/>
          <p:cNvCxnSpPr>
            <a:stCxn id="7" idx="2"/>
          </p:cNvCxnSpPr>
          <p:nvPr/>
        </p:nvCxnSpPr>
        <p:spPr>
          <a:xfrm rot="5400000" flipH="1" flipV="1">
            <a:off x="1414563" y="2104180"/>
            <a:ext cx="1061435" cy="1246917"/>
          </a:xfrm>
          <a:prstGeom prst="curvedConnector4">
            <a:avLst>
              <a:gd name="adj1" fmla="val -21537"/>
              <a:gd name="adj2" fmla="val 84670"/>
            </a:avLst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endCxn id="9" idx="2"/>
          </p:cNvCxnSpPr>
          <p:nvPr/>
        </p:nvCxnSpPr>
        <p:spPr>
          <a:xfrm flipV="1">
            <a:off x="6467361" y="3042377"/>
            <a:ext cx="1366259" cy="824501"/>
          </a:xfrm>
          <a:prstGeom prst="curvedConnector2">
            <a:avLst/>
          </a:prstGeom>
          <a:ln w="571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30274" y="3923954"/>
            <a:ext cx="1924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+1 201 555 1234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5" idx="0"/>
          </p:cNvCxnSpPr>
          <p:nvPr/>
        </p:nvCxnSpPr>
        <p:spPr>
          <a:xfrm flipV="1">
            <a:off x="4330700" y="5485832"/>
            <a:ext cx="21887" cy="483168"/>
          </a:xfrm>
          <a:prstGeom prst="straightConnector1">
            <a:avLst/>
          </a:prstGeom>
          <a:ln w="76200" cmpd="sng">
            <a:solidFill>
              <a:schemeClr val="bg2">
                <a:lumMod val="5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516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DOS attacks on humans: 9-1-1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569011"/>
            <a:ext cx="4569520" cy="4021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031" y="3476512"/>
            <a:ext cx="4619769" cy="28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97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zombie attack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4434942"/>
            <a:ext cx="8229600" cy="2042057"/>
          </a:xfrm>
        </p:spPr>
        <p:txBody>
          <a:bodyPr/>
          <a:lstStyle/>
          <a:p>
            <a:r>
              <a:rPr lang="en-US" dirty="0" smtClean="0"/>
              <a:t>EAS (emergency alert system)</a:t>
            </a:r>
          </a:p>
          <a:p>
            <a:r>
              <a:rPr lang="en-US" dirty="0" smtClean="0"/>
              <a:t>Web-connected device</a:t>
            </a:r>
          </a:p>
          <a:p>
            <a:r>
              <a:rPr lang="en-US" dirty="0" smtClean="0"/>
              <a:t>with password “password”</a:t>
            </a:r>
          </a:p>
          <a:p>
            <a:r>
              <a:rPr lang="en-US" dirty="0" smtClean="0"/>
              <a:t>no </a:t>
            </a:r>
            <a:r>
              <a:rPr lang="en-US" dirty="0" err="1" smtClean="0">
                <a:latin typeface="American Typewriter"/>
                <a:cs typeface="American Typewriter"/>
              </a:rPr>
              <a:t>robots.txt</a:t>
            </a:r>
            <a:r>
              <a:rPr lang="en-US" dirty="0" smtClean="0"/>
              <a:t> file </a:t>
            </a:r>
            <a:r>
              <a:rPr lang="en-US" dirty="0" smtClean="0">
                <a:sym typeface="Wingdings"/>
              </a:rPr>
              <a:t> Google can find them all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KRTV Montana -  &quot;Zombie Attack&quot; Emergency Alert System Messag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0254" y="1386942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1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approach: blame the victim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</a:t>
            </a:fld>
            <a:endParaRPr lang="en-US"/>
          </a:p>
        </p:txBody>
      </p:sp>
      <p:sp>
        <p:nvSpPr>
          <p:cNvPr id="5" name="Horizontal Scroll 4"/>
          <p:cNvSpPr/>
          <p:nvPr/>
        </p:nvSpPr>
        <p:spPr>
          <a:xfrm>
            <a:off x="4866094" y="1343909"/>
            <a:ext cx="2465964" cy="1343910"/>
          </a:xfrm>
          <a:prstGeom prst="horizont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Run 10 anti-virus systems!</a:t>
            </a:r>
            <a:endParaRPr lang="en-US" dirty="0"/>
          </a:p>
        </p:txBody>
      </p:sp>
      <p:sp>
        <p:nvSpPr>
          <p:cNvPr id="6" name="Horizontal Scroll 5"/>
          <p:cNvSpPr/>
          <p:nvPr/>
        </p:nvSpPr>
        <p:spPr>
          <a:xfrm>
            <a:off x="5382913" y="3214144"/>
            <a:ext cx="2465964" cy="1343910"/>
          </a:xfrm>
          <a:prstGeom prst="horizontalScroll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Pay cash!</a:t>
            </a:r>
            <a:endParaRPr lang="en-US" dirty="0"/>
          </a:p>
        </p:txBody>
      </p:sp>
      <p:sp>
        <p:nvSpPr>
          <p:cNvPr id="7" name="Horizontal Scroll 6"/>
          <p:cNvSpPr/>
          <p:nvPr/>
        </p:nvSpPr>
        <p:spPr>
          <a:xfrm>
            <a:off x="1514155" y="1870234"/>
            <a:ext cx="2465964" cy="1343910"/>
          </a:xfrm>
          <a:prstGeom prst="horizont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Choose passwords you can’t remember!</a:t>
            </a:r>
            <a:endParaRPr lang="en-US" dirty="0"/>
          </a:p>
        </p:txBody>
      </p:sp>
      <p:sp>
        <p:nvSpPr>
          <p:cNvPr id="8" name="Horizontal Scroll 7"/>
          <p:cNvSpPr/>
          <p:nvPr/>
        </p:nvSpPr>
        <p:spPr>
          <a:xfrm>
            <a:off x="2747137" y="5259543"/>
            <a:ext cx="2465964" cy="1343910"/>
          </a:xfrm>
          <a:prstGeom prst="horizontalScroll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Choose another operating system!</a:t>
            </a:r>
            <a:endParaRPr 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1202895" y="3624987"/>
            <a:ext cx="2465964" cy="1343910"/>
          </a:xfrm>
          <a:prstGeom prst="horizont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Don’t click on that link!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23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Robocalls</a:t>
            </a:r>
            <a:r>
              <a:rPr lang="en-US" dirty="0" smtClean="0"/>
              <a:t> &amp; Caller-ID spoofing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83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Telemarketing Sales Rule: Three Protections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182744379"/>
              </p:ext>
            </p:extLst>
          </p:nvPr>
        </p:nvGraphicFramePr>
        <p:xfrm>
          <a:off x="608499" y="1524000"/>
          <a:ext cx="8294086" cy="4918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257696" y="6581001"/>
            <a:ext cx="188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FTC (Will </a:t>
            </a:r>
            <a:r>
              <a:rPr lang="en-US" sz="1200" dirty="0" err="1" smtClean="0"/>
              <a:t>Maxson</a:t>
            </a:r>
            <a:r>
              <a:rPr lang="en-US" sz="1200" dirty="0" smtClean="0"/>
              <a:t>, 2012)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98538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calls are </a:t>
            </a:r>
            <a:r>
              <a:rPr lang="en-US" b="1" dirty="0" smtClean="0"/>
              <a:t>not </a:t>
            </a:r>
            <a:r>
              <a:rPr lang="en-US" dirty="0" smtClean="0"/>
              <a:t>covered?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gradFill flip="none" rotWithShape="1">
            <a:gsLst>
              <a:gs pos="0">
                <a:srgbClr val="008000">
                  <a:alpha val="39000"/>
                </a:srgbClr>
              </a:gs>
              <a:gs pos="100000">
                <a:srgbClr val="FFFFFF">
                  <a:alpha val="39000"/>
                </a:srgbClr>
              </a:gs>
            </a:gsLst>
            <a:lin ang="4860000" scaled="0"/>
            <a:tileRect/>
          </a:gradFill>
        </p:spPr>
        <p:txBody>
          <a:bodyPr>
            <a:normAutofit/>
          </a:bodyPr>
          <a:lstStyle/>
          <a:p>
            <a:r>
              <a:rPr lang="en-US" dirty="0"/>
              <a:t>Most business to businesses </a:t>
            </a:r>
            <a:r>
              <a:rPr lang="en-US" dirty="0" smtClean="0"/>
              <a:t>telemarketing</a:t>
            </a:r>
            <a:endParaRPr lang="en-US" dirty="0"/>
          </a:p>
          <a:p>
            <a:r>
              <a:rPr lang="en-US" dirty="0" smtClean="0"/>
              <a:t>Debt </a:t>
            </a:r>
            <a:r>
              <a:rPr lang="en-US" dirty="0"/>
              <a:t>collection </a:t>
            </a:r>
            <a:r>
              <a:rPr lang="en-US" dirty="0" smtClean="0"/>
              <a:t>calls</a:t>
            </a:r>
            <a:endParaRPr lang="en-US" dirty="0"/>
          </a:p>
          <a:p>
            <a:r>
              <a:rPr lang="en-US" dirty="0" smtClean="0"/>
              <a:t>Customer </a:t>
            </a:r>
            <a:r>
              <a:rPr lang="en-US" dirty="0"/>
              <a:t>service or customer satisfaction </a:t>
            </a:r>
            <a:r>
              <a:rPr lang="en-US" dirty="0" smtClean="0"/>
              <a:t>calls</a:t>
            </a:r>
            <a:endParaRPr lang="en-US" dirty="0"/>
          </a:p>
          <a:p>
            <a:r>
              <a:rPr lang="en-US" dirty="0" smtClean="0"/>
              <a:t>Market </a:t>
            </a:r>
            <a:r>
              <a:rPr lang="en-US" dirty="0"/>
              <a:t>research/survey calls (only if no sales pitch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Polling</a:t>
            </a:r>
            <a:r>
              <a:rPr lang="en-US" dirty="0"/>
              <a:t>/political calls (get out the vote, contribution requests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Calls </a:t>
            </a:r>
            <a:r>
              <a:rPr lang="en-US" dirty="0"/>
              <a:t>made by companies subject to special federal /</a:t>
            </a:r>
            <a:r>
              <a:rPr lang="en-US" dirty="0" smtClean="0"/>
              <a:t>state regulation </a:t>
            </a:r>
            <a:r>
              <a:rPr lang="en-US" dirty="0"/>
              <a:t>(banks, phone companies, insurance companies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 smtClean="0"/>
              <a:t>Robocalls</a:t>
            </a:r>
            <a:r>
              <a:rPr lang="en-US" dirty="0" smtClean="0"/>
              <a:t> </a:t>
            </a:r>
            <a:r>
              <a:rPr lang="en-US" dirty="0"/>
              <a:t>delivering a healthcare message made by or for </a:t>
            </a:r>
            <a:r>
              <a:rPr lang="en-US" dirty="0" smtClean="0"/>
              <a:t>a covered </a:t>
            </a:r>
            <a:r>
              <a:rPr lang="en-US" dirty="0"/>
              <a:t>entity, as defined by the HIPAA Privacy Rule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57696" y="6581001"/>
            <a:ext cx="188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FTC (Will </a:t>
            </a:r>
            <a:r>
              <a:rPr lang="en-US" sz="1200" dirty="0" err="1" smtClean="0"/>
              <a:t>Maxson</a:t>
            </a:r>
            <a:r>
              <a:rPr lang="en-US" sz="1200" dirty="0" smtClean="0"/>
              <a:t>, 2012)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88351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</a:t>
            </a:r>
            <a:r>
              <a:rPr lang="en-US" dirty="0" err="1" smtClean="0"/>
              <a:t>robocalls</a:t>
            </a:r>
            <a:r>
              <a:rPr lang="en-US" dirty="0" smtClean="0"/>
              <a:t> work?</a:t>
            </a:r>
            <a:endParaRPr lang="en-US" dirty="0"/>
          </a:p>
        </p:txBody>
      </p:sp>
      <p:pic>
        <p:nvPicPr>
          <p:cNvPr id="53250" name="Picture 2" descr="technolog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1918"/>
            <a:ext cx="914400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52351" y="6581001"/>
            <a:ext cx="868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FTC 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6097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geography of </a:t>
            </a:r>
            <a:r>
              <a:rPr lang="en-US" dirty="0" err="1" smtClean="0">
                <a:solidFill>
                  <a:srgbClr val="FF0000"/>
                </a:solidFill>
              </a:rPr>
              <a:t>robo</a:t>
            </a:r>
            <a:r>
              <a:rPr lang="en-US" dirty="0" smtClean="0">
                <a:solidFill>
                  <a:srgbClr val="FF0000"/>
                </a:solidFill>
              </a:rPr>
              <a:t>-calling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4274" name="Picture 2" descr="geograph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8425"/>
            <a:ext cx="91440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52351" y="6581001"/>
            <a:ext cx="868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FTC 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19753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Robocall</a:t>
            </a:r>
            <a:r>
              <a:rPr lang="en-US" dirty="0" smtClean="0"/>
              <a:t> eco system</a:t>
            </a:r>
            <a:endParaRPr lang="en-US" dirty="0"/>
          </a:p>
        </p:txBody>
      </p:sp>
      <p:pic>
        <p:nvPicPr>
          <p:cNvPr id="55298" name="Picture 2" descr="themon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" y="1711600"/>
            <a:ext cx="90582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52351" y="6581001"/>
            <a:ext cx="868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FTC 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12034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What you can do when </a:t>
            </a:r>
            <a:r>
              <a:rPr lang="en-US" dirty="0" err="1" smtClean="0">
                <a:latin typeface="Calibri" charset="0"/>
              </a:rPr>
              <a:t>robo</a:t>
            </a:r>
            <a:r>
              <a:rPr lang="en-US" dirty="0" smtClean="0">
                <a:latin typeface="Calibri" charset="0"/>
              </a:rPr>
              <a:t>-called</a:t>
            </a:r>
            <a:endParaRPr lang="en-US" dirty="0">
              <a:latin typeface="Calibri" charset="0"/>
            </a:endParaRPr>
          </a:p>
        </p:txBody>
      </p:sp>
      <p:pic>
        <p:nvPicPr>
          <p:cNvPr id="56322" name="Picture 2" descr="thephonec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228"/>
            <a:ext cx="9144000" cy="47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556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enablers 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50935287"/>
              </p:ext>
            </p:extLst>
          </p:nvPr>
        </p:nvGraphicFramePr>
        <p:xfrm>
          <a:off x="457200" y="1524000"/>
          <a:ext cx="8229600" cy="4841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79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Law enforcement vs. robocallers</a:t>
            </a:r>
            <a:endParaRPr lang="en-US" dirty="0"/>
          </a:p>
        </p:txBody>
      </p:sp>
      <p:pic>
        <p:nvPicPr>
          <p:cNvPr id="358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67200"/>
            <a:ext cx="19050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91000"/>
            <a:ext cx="24384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7"/>
          <p:cNvSpPr txBox="1">
            <a:spLocks noChangeArrowheads="1"/>
          </p:cNvSpPr>
          <p:nvPr/>
        </p:nvSpPr>
        <p:spPr bwMode="auto">
          <a:xfrm>
            <a:off x="6324600" y="2286000"/>
            <a:ext cx="26082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/>
              <a:t>Agile numbering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Automated customer acquisition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Transnational</a:t>
            </a:r>
          </a:p>
        </p:txBody>
      </p:sp>
      <p:sp>
        <p:nvSpPr>
          <p:cNvPr id="35846" name="TextBox 11"/>
          <p:cNvSpPr txBox="1">
            <a:spLocks noChangeArrowheads="1"/>
          </p:cNvSpPr>
          <p:nvPr/>
        </p:nvSpPr>
        <p:spPr bwMode="auto">
          <a:xfrm>
            <a:off x="6324600" y="4419600"/>
            <a:ext cx="26082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/>
              <a:t>One faxed subpoena at a time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Manual trace-back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Largely domestic</a:t>
            </a:r>
          </a:p>
          <a:p>
            <a:pPr eaLnBrk="1" hangingPunct="1">
              <a:buFont typeface="Arial" charset="0"/>
              <a:buChar char="•"/>
            </a:pPr>
            <a:endParaRPr lang="en-US" sz="1800"/>
          </a:p>
          <a:p>
            <a:pPr eaLnBrk="1" hangingPunct="1">
              <a:buFont typeface="Arial" charset="0"/>
              <a:buChar char="•"/>
            </a:pPr>
            <a:endParaRPr lang="en-US" sz="1800"/>
          </a:p>
        </p:txBody>
      </p:sp>
      <p:pic>
        <p:nvPicPr>
          <p:cNvPr id="3584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00200"/>
            <a:ext cx="26924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6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has changed?</a:t>
            </a:r>
            <a:endParaRPr lang="en-US" dirty="0"/>
          </a:p>
        </p:txBody>
      </p:sp>
      <p:pic>
        <p:nvPicPr>
          <p:cNvPr id="36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65088"/>
            <a:ext cx="1600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60288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990600" y="3512888"/>
            <a:ext cx="113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customer</a:t>
            </a:r>
          </a:p>
        </p:txBody>
      </p:sp>
      <p:sp>
        <p:nvSpPr>
          <p:cNvPr id="36869" name="TextBox 6"/>
          <p:cNvSpPr txBox="1">
            <a:spLocks noChangeArrowheads="1"/>
          </p:cNvSpPr>
          <p:nvPr/>
        </p:nvSpPr>
        <p:spPr bwMode="auto">
          <a:xfrm>
            <a:off x="4114800" y="3817688"/>
            <a:ext cx="2443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local exchange carrier</a:t>
            </a:r>
          </a:p>
        </p:txBody>
      </p:sp>
      <p:cxnSp>
        <p:nvCxnSpPr>
          <p:cNvPr id="6" name="Straight Arrow Connector 5"/>
          <p:cNvCxnSpPr>
            <a:stCxn id="36866" idx="3"/>
            <a:endCxn id="36867" idx="1"/>
          </p:cNvCxnSpPr>
          <p:nvPr/>
        </p:nvCxnSpPr>
        <p:spPr>
          <a:xfrm>
            <a:off x="2362200" y="2752476"/>
            <a:ext cx="1752600" cy="7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48200"/>
            <a:ext cx="9382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2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67200"/>
            <a:ext cx="16764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48200"/>
            <a:ext cx="9382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648200"/>
            <a:ext cx="9382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95600" y="1531688"/>
            <a:ext cx="1371600" cy="1066800"/>
          </a:xfrm>
          <a:prstGeom prst="wedgeRoundRectCallout">
            <a:avLst>
              <a:gd name="adj1" fmla="val -63317"/>
              <a:gd name="adj2" fmla="val 6250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one assigned</a:t>
            </a:r>
          </a:p>
          <a:p>
            <a:pPr>
              <a:defRPr/>
            </a:pPr>
            <a:r>
              <a:rPr lang="en-US" dirty="0"/>
              <a:t>number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438400" y="5067300"/>
            <a:ext cx="762000" cy="14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138613" y="5073650"/>
            <a:ext cx="9667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043613" y="5051425"/>
            <a:ext cx="966787" cy="46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loud Callout 21"/>
          <p:cNvSpPr/>
          <p:nvPr/>
        </p:nvSpPr>
        <p:spPr>
          <a:xfrm>
            <a:off x="4419600" y="5181600"/>
            <a:ext cx="3581400" cy="1524000"/>
          </a:xfrm>
          <a:prstGeom prst="cloudCallout">
            <a:avLst>
              <a:gd name="adj1" fmla="val -53746"/>
              <a:gd name="adj2" fmla="val -5514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can’t tell end user from provider </a:t>
            </a:r>
            <a:r>
              <a:rPr lang="en-US" dirty="0">
                <a:sym typeface="Wingdings"/>
              </a:rPr>
              <a:t> can use any number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14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Nobody cares about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033983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Unless you have access to high-value information</a:t>
            </a:r>
          </a:p>
          <a:p>
            <a:pPr lvl="1"/>
            <a:r>
              <a:rPr lang="en-US" dirty="0" smtClean="0"/>
              <a:t>sometimes for individualized identity theft</a:t>
            </a:r>
          </a:p>
          <a:p>
            <a:r>
              <a:rPr lang="en-US" dirty="0" smtClean="0"/>
              <a:t>You are only valuable as</a:t>
            </a:r>
          </a:p>
          <a:p>
            <a:pPr lvl="1"/>
            <a:r>
              <a:rPr lang="en-US" dirty="0" smtClean="0"/>
              <a:t>a credit card number that can be resold in bulk ($2-$8)</a:t>
            </a:r>
          </a:p>
          <a:p>
            <a:pPr lvl="1"/>
            <a:r>
              <a:rPr lang="en-US" dirty="0" smtClean="0"/>
              <a:t>a machine usable for …</a:t>
            </a:r>
          </a:p>
          <a:p>
            <a:pPr lvl="2"/>
            <a:r>
              <a:rPr lang="en-US" dirty="0" smtClean="0"/>
              <a:t>DOS attacks</a:t>
            </a:r>
            <a:endParaRPr lang="en-US" dirty="0"/>
          </a:p>
          <a:p>
            <a:pPr lvl="2"/>
            <a:r>
              <a:rPr lang="en-US" dirty="0" smtClean="0"/>
              <a:t>email spam</a:t>
            </a:r>
          </a:p>
          <a:p>
            <a:pPr lvl="3"/>
            <a:r>
              <a:rPr lang="en-US" dirty="0" smtClean="0"/>
              <a:t>88% of spam sent by botnet</a:t>
            </a:r>
          </a:p>
          <a:p>
            <a:pPr lvl="2"/>
            <a:r>
              <a:rPr lang="en-US" dirty="0" smtClean="0"/>
              <a:t>a machine usable for advertising click fraud</a:t>
            </a:r>
          </a:p>
          <a:p>
            <a:pPr lvl="3"/>
            <a:r>
              <a:rPr lang="en-US" dirty="0" smtClean="0"/>
              <a:t>watch highlighted links!</a:t>
            </a:r>
          </a:p>
          <a:p>
            <a:pPr lvl="3"/>
            <a:r>
              <a:rPr lang="en-US" dirty="0" smtClean="0"/>
              <a:t>$0.002-0.003/click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$0.50-$2 CPM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272" y="1524000"/>
            <a:ext cx="2770909" cy="2798619"/>
          </a:xfrm>
          <a:prstGeom prst="rect">
            <a:avLst/>
          </a:prstGeom>
        </p:spPr>
      </p:pic>
      <p:pic>
        <p:nvPicPr>
          <p:cNvPr id="5" name="Picture 4" descr="resolveError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45" y="4322619"/>
            <a:ext cx="4269253" cy="24014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169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Caller ID Act of 2009: </a:t>
            </a:r>
            <a:r>
              <a:rPr lang="en-US" i="1" dirty="0" smtClean="0"/>
              <a:t>Prohibit </a:t>
            </a:r>
            <a:r>
              <a:rPr lang="en-US" i="1" dirty="0"/>
              <a:t>any person or entity for transmitting misleading or inaccurate caller ID information with the intent to defraud, cause harm, or wrongfully obtain anything of value.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3118D-CD60-C448-AB88-7EFEB60ADC5A}" type="slidenum">
              <a:rPr lang="en-US" smtClean="0"/>
              <a:t>50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Caller ID spoofing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41" y="3764191"/>
            <a:ext cx="4233266" cy="200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480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 smtClean="0"/>
              <a:t>enhances </a:t>
            </a:r>
            <a:r>
              <a:rPr lang="en-US" dirty="0"/>
              <a:t>theft and sale customer information through </a:t>
            </a:r>
            <a:r>
              <a:rPr lang="en-US" dirty="0" smtClean="0"/>
              <a:t>pretexting</a:t>
            </a:r>
            <a:endParaRPr lang="en-US" dirty="0"/>
          </a:p>
          <a:p>
            <a:pPr lvl="0"/>
            <a:r>
              <a:rPr lang="en-US" dirty="0" smtClean="0"/>
              <a:t>harass </a:t>
            </a:r>
            <a:r>
              <a:rPr lang="en-US" dirty="0"/>
              <a:t>and </a:t>
            </a:r>
            <a:r>
              <a:rPr lang="en-US" dirty="0" smtClean="0"/>
              <a:t>intimidate </a:t>
            </a:r>
            <a:r>
              <a:rPr lang="en-US" dirty="0"/>
              <a:t>(bomb threats, disconnecting services</a:t>
            </a:r>
            <a:r>
              <a:rPr lang="en-US" dirty="0" smtClean="0"/>
              <a:t>)</a:t>
            </a:r>
            <a:endParaRPr lang="en-US" dirty="0"/>
          </a:p>
          <a:p>
            <a:pPr lvl="0"/>
            <a:r>
              <a:rPr lang="en-US" dirty="0" smtClean="0"/>
              <a:t>enables </a:t>
            </a:r>
            <a:r>
              <a:rPr lang="en-US" dirty="0"/>
              <a:t>identity theft and theft of </a:t>
            </a:r>
            <a:r>
              <a:rPr lang="en-US" dirty="0" smtClean="0"/>
              <a:t>services</a:t>
            </a:r>
            <a:endParaRPr lang="en-US" dirty="0"/>
          </a:p>
          <a:p>
            <a:pPr lvl="0"/>
            <a:r>
              <a:rPr lang="en-US" dirty="0" smtClean="0"/>
              <a:t>compromises </a:t>
            </a:r>
            <a:r>
              <a:rPr lang="en-US" dirty="0"/>
              <a:t>and can give access to voice mail </a:t>
            </a:r>
            <a:r>
              <a:rPr lang="en-US" dirty="0" smtClean="0"/>
              <a:t>boxes</a:t>
            </a:r>
            <a:endParaRPr lang="en-US" dirty="0"/>
          </a:p>
          <a:p>
            <a:pPr lvl="0"/>
            <a:r>
              <a:rPr lang="en-US" dirty="0" smtClean="0"/>
              <a:t>can </a:t>
            </a:r>
            <a:r>
              <a:rPr lang="en-US" dirty="0"/>
              <a:t>result in free calls over toll free dial-around </a:t>
            </a:r>
            <a:r>
              <a:rPr lang="en-US" dirty="0" smtClean="0"/>
              <a:t>services</a:t>
            </a:r>
            <a:endParaRPr lang="en-US" dirty="0"/>
          </a:p>
          <a:p>
            <a:pPr lvl="0"/>
            <a:r>
              <a:rPr lang="en-US" dirty="0" smtClean="0"/>
              <a:t>facilitates </a:t>
            </a:r>
            <a:r>
              <a:rPr lang="en-US" dirty="0"/>
              <a:t>identification of the name (CNAM) for unlisted </a:t>
            </a:r>
            <a:r>
              <a:rPr lang="en-US" dirty="0" smtClean="0"/>
              <a:t>numbers</a:t>
            </a:r>
            <a:endParaRPr lang="en-US" dirty="0"/>
          </a:p>
          <a:p>
            <a:pPr lvl="0"/>
            <a:r>
              <a:rPr lang="en-US" dirty="0" smtClean="0"/>
              <a:t>activate </a:t>
            </a:r>
            <a:r>
              <a:rPr lang="en-US" dirty="0"/>
              <a:t>stolen credit </a:t>
            </a:r>
            <a:r>
              <a:rPr lang="en-US" dirty="0" smtClean="0"/>
              <a:t>cards</a:t>
            </a:r>
            <a:endParaRPr lang="en-US" dirty="0"/>
          </a:p>
          <a:p>
            <a:pPr lvl="0"/>
            <a:r>
              <a:rPr lang="en-US" dirty="0" smtClean="0"/>
              <a:t>causes </a:t>
            </a:r>
            <a:r>
              <a:rPr lang="en-US" dirty="0"/>
              <a:t>incorrect billing because the jurisdiction is incorrect</a:t>
            </a:r>
          </a:p>
          <a:p>
            <a:pPr lvl="0"/>
            <a:r>
              <a:rPr lang="en-US" dirty="0" smtClean="0"/>
              <a:t>impairs </a:t>
            </a:r>
            <a:r>
              <a:rPr lang="en-US" dirty="0"/>
              <a:t>assistance to law enforcement in criminal and anti-terrorist </a:t>
            </a:r>
            <a:r>
              <a:rPr lang="en-US" dirty="0" smtClean="0"/>
              <a:t>investigations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3118D-CD60-C448-AB88-7EFEB60ADC5A}" type="slidenum">
              <a:rPr lang="en-US" smtClean="0"/>
              <a:t>51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Caller ID spoofing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48691" y="6550223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Panagia</a:t>
            </a:r>
            <a:r>
              <a:rPr lang="en-US" sz="1400" dirty="0" smtClean="0"/>
              <a:t>, AT&amp;T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835599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8"/>
          <p:cNvSpPr>
            <a:spLocks noChangeArrowheads="1"/>
          </p:cNvSpPr>
          <p:nvPr/>
        </p:nvSpPr>
        <p:spPr bwMode="auto">
          <a:xfrm>
            <a:off x="8235950" y="3968750"/>
            <a:ext cx="762000" cy="685800"/>
          </a:xfrm>
          <a:prstGeom prst="cube">
            <a:avLst>
              <a:gd name="adj" fmla="val 2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pic>
        <p:nvPicPr>
          <p:cNvPr id="35844" name="Picture 5" descr="teleph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5672138"/>
            <a:ext cx="56991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Oval 7"/>
          <p:cNvSpPr>
            <a:spLocks noChangeArrowheads="1"/>
          </p:cNvSpPr>
          <p:nvPr/>
        </p:nvSpPr>
        <p:spPr bwMode="auto">
          <a:xfrm>
            <a:off x="646113" y="3841750"/>
            <a:ext cx="1136650" cy="10668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631825" y="4068763"/>
            <a:ext cx="113665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cs typeface="Arial" charset="0"/>
              </a:rPr>
              <a:t>Switch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cs typeface="Arial" charset="0"/>
              </a:rPr>
              <a:t>A</a:t>
            </a:r>
          </a:p>
        </p:txBody>
      </p:sp>
      <p:sp>
        <p:nvSpPr>
          <p:cNvPr id="35847" name="Text Box 10"/>
          <p:cNvSpPr txBox="1">
            <a:spLocks noChangeArrowheads="1"/>
          </p:cNvSpPr>
          <p:nvPr/>
        </p:nvSpPr>
        <p:spPr bwMode="auto">
          <a:xfrm>
            <a:off x="136525" y="6300788"/>
            <a:ext cx="15287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SPOOFER</a:t>
            </a:r>
          </a:p>
        </p:txBody>
      </p:sp>
      <p:sp>
        <p:nvSpPr>
          <p:cNvPr id="35848" name="Text Box 15"/>
          <p:cNvSpPr txBox="1">
            <a:spLocks noChangeArrowheads="1"/>
          </p:cNvSpPr>
          <p:nvPr/>
        </p:nvSpPr>
        <p:spPr bwMode="auto">
          <a:xfrm>
            <a:off x="6694488" y="6283325"/>
            <a:ext cx="15287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SPOOFEE</a:t>
            </a:r>
          </a:p>
        </p:txBody>
      </p:sp>
      <p:pic>
        <p:nvPicPr>
          <p:cNvPr id="35849" name="Picture 17" descr="B00005NGR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58039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Oval 18"/>
          <p:cNvSpPr>
            <a:spLocks noChangeArrowheads="1"/>
          </p:cNvSpPr>
          <p:nvPr/>
        </p:nvSpPr>
        <p:spPr bwMode="auto">
          <a:xfrm>
            <a:off x="6561138" y="3713163"/>
            <a:ext cx="1143000" cy="10668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pic>
        <p:nvPicPr>
          <p:cNvPr id="35851" name="Picture 20" descr="teleph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5770563"/>
            <a:ext cx="563563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2" name="Text Box 22"/>
          <p:cNvSpPr txBox="1">
            <a:spLocks noChangeArrowheads="1"/>
          </p:cNvSpPr>
          <p:nvPr/>
        </p:nvSpPr>
        <p:spPr bwMode="auto">
          <a:xfrm>
            <a:off x="6561138" y="4040188"/>
            <a:ext cx="11430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cs typeface="Arial" charset="0"/>
              </a:rPr>
              <a:t>Switch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cs typeface="Arial" charset="0"/>
              </a:rPr>
              <a:t>B</a:t>
            </a:r>
          </a:p>
        </p:txBody>
      </p:sp>
      <p:sp>
        <p:nvSpPr>
          <p:cNvPr id="35853" name="Text Box 23"/>
          <p:cNvSpPr txBox="1">
            <a:spLocks noChangeArrowheads="1"/>
          </p:cNvSpPr>
          <p:nvPr/>
        </p:nvSpPr>
        <p:spPr bwMode="auto">
          <a:xfrm>
            <a:off x="8255000" y="4195763"/>
            <a:ext cx="533400" cy="3048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latin typeface="Times New Roman" charset="0"/>
                <a:cs typeface="Arial" charset="0"/>
              </a:rPr>
              <a:t>STP</a:t>
            </a:r>
          </a:p>
        </p:txBody>
      </p:sp>
      <p:sp>
        <p:nvSpPr>
          <p:cNvPr id="35854" name="AutoShape 24"/>
          <p:cNvSpPr>
            <a:spLocks noChangeArrowheads="1"/>
          </p:cNvSpPr>
          <p:nvPr/>
        </p:nvSpPr>
        <p:spPr bwMode="auto">
          <a:xfrm>
            <a:off x="8147050" y="4992688"/>
            <a:ext cx="762000" cy="1066800"/>
          </a:xfrm>
          <a:prstGeom prst="can">
            <a:avLst>
              <a:gd name="adj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35855" name="Text Box 25"/>
          <p:cNvSpPr txBox="1">
            <a:spLocks noChangeArrowheads="1"/>
          </p:cNvSpPr>
          <p:nvPr/>
        </p:nvSpPr>
        <p:spPr bwMode="auto">
          <a:xfrm>
            <a:off x="8142288" y="548481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cs typeface="Arial" charset="0"/>
              </a:rPr>
              <a:t>CNAM</a:t>
            </a:r>
          </a:p>
        </p:txBody>
      </p:sp>
      <p:sp>
        <p:nvSpPr>
          <p:cNvPr id="35856" name="Text Box 30"/>
          <p:cNvSpPr txBox="1">
            <a:spLocks noChangeArrowheads="1"/>
          </p:cNvSpPr>
          <p:nvPr/>
        </p:nvSpPr>
        <p:spPr bwMode="auto">
          <a:xfrm>
            <a:off x="3743325" y="3427413"/>
            <a:ext cx="1655763" cy="65087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VoIP Application</a:t>
            </a:r>
          </a:p>
        </p:txBody>
      </p:sp>
      <p:pic>
        <p:nvPicPr>
          <p:cNvPr id="35857" name="Picture 33" descr="COMPU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5121275"/>
            <a:ext cx="14049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858" name="AutoShape 36"/>
          <p:cNvCxnSpPr>
            <a:cxnSpLocks noChangeShapeType="1"/>
            <a:stCxn id="35850" idx="4"/>
          </p:cNvCxnSpPr>
          <p:nvPr/>
        </p:nvCxnSpPr>
        <p:spPr bwMode="auto">
          <a:xfrm rot="5400000">
            <a:off x="6634957" y="5272881"/>
            <a:ext cx="990600" cy="476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5859" name="Group 48"/>
          <p:cNvGrpSpPr>
            <a:grpSpLocks/>
          </p:cNvGrpSpPr>
          <p:nvPr/>
        </p:nvGrpSpPr>
        <p:grpSpPr bwMode="auto">
          <a:xfrm>
            <a:off x="3878263" y="4559300"/>
            <a:ext cx="1387475" cy="930275"/>
            <a:chOff x="2443" y="2640"/>
            <a:chExt cx="874" cy="586"/>
          </a:xfrm>
        </p:grpSpPr>
        <p:sp>
          <p:nvSpPr>
            <p:cNvPr id="21533" name="Cloud"/>
            <p:cNvSpPr>
              <a:spLocks noChangeAspect="1" noEditPoints="1" noChangeArrowheads="1"/>
            </p:cNvSpPr>
            <p:nvPr/>
          </p:nvSpPr>
          <p:spPr bwMode="auto">
            <a:xfrm>
              <a:off x="2443" y="2640"/>
              <a:ext cx="874" cy="586"/>
            </a:xfrm>
            <a:custGeom>
              <a:avLst/>
              <a:gdLst>
                <a:gd name="T0" fmla="*/ 3 w 21600"/>
                <a:gd name="T1" fmla="*/ 293 h 21600"/>
                <a:gd name="T2" fmla="*/ 437 w 21600"/>
                <a:gd name="T3" fmla="*/ 585 h 21600"/>
                <a:gd name="T4" fmla="*/ 873 w 21600"/>
                <a:gd name="T5" fmla="*/ 293 h 21600"/>
                <a:gd name="T6" fmla="*/ 437 w 21600"/>
                <a:gd name="T7" fmla="*/ 3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66 w 21600"/>
                <a:gd name="T13" fmla="*/ 3244 h 21600"/>
                <a:gd name="T14" fmla="*/ 17077 w 21600"/>
                <a:gd name="T15" fmla="*/ 1732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2" name="Text Box 43"/>
            <p:cNvSpPr txBox="1">
              <a:spLocks noChangeArrowheads="1"/>
            </p:cNvSpPr>
            <p:nvPr/>
          </p:nvSpPr>
          <p:spPr bwMode="auto">
            <a:xfrm>
              <a:off x="2676" y="2811"/>
              <a:ext cx="40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b="1">
                  <a:cs typeface="Arial" charset="0"/>
                </a:rPr>
                <a:t>IP</a:t>
              </a:r>
            </a:p>
          </p:txBody>
        </p:sp>
      </p:grpSp>
      <p:cxnSp>
        <p:nvCxnSpPr>
          <p:cNvPr id="35860" name="AutoShape 44"/>
          <p:cNvCxnSpPr>
            <a:cxnSpLocks noChangeShapeType="1"/>
            <a:endCxn id="21533" idx="0"/>
          </p:cNvCxnSpPr>
          <p:nvPr/>
        </p:nvCxnSpPr>
        <p:spPr bwMode="auto">
          <a:xfrm rot="-5400000">
            <a:off x="3142456" y="4380707"/>
            <a:ext cx="96837" cy="13843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5861" name="Group 50"/>
          <p:cNvGrpSpPr>
            <a:grpSpLocks/>
          </p:cNvGrpSpPr>
          <p:nvPr/>
        </p:nvGrpSpPr>
        <p:grpSpPr bwMode="auto">
          <a:xfrm>
            <a:off x="2513013" y="1717675"/>
            <a:ext cx="4129087" cy="1330325"/>
            <a:chOff x="1567" y="1186"/>
            <a:chExt cx="2601" cy="838"/>
          </a:xfrm>
        </p:grpSpPr>
        <p:sp>
          <p:nvSpPr>
            <p:cNvPr id="21550" name="Cloud"/>
            <p:cNvSpPr>
              <a:spLocks noChangeAspect="1" noEditPoints="1" noChangeArrowheads="1"/>
            </p:cNvSpPr>
            <p:nvPr/>
          </p:nvSpPr>
          <p:spPr bwMode="auto">
            <a:xfrm>
              <a:off x="1567" y="1186"/>
              <a:ext cx="2601" cy="838"/>
            </a:xfrm>
            <a:custGeom>
              <a:avLst/>
              <a:gdLst>
                <a:gd name="T0" fmla="*/ 8 w 21600"/>
                <a:gd name="T1" fmla="*/ 419 h 21600"/>
                <a:gd name="T2" fmla="*/ 1301 w 21600"/>
                <a:gd name="T3" fmla="*/ 837 h 21600"/>
                <a:gd name="T4" fmla="*/ 2599 w 21600"/>
                <a:gd name="T5" fmla="*/ 419 h 21600"/>
                <a:gd name="T6" fmla="*/ 1301 w 21600"/>
                <a:gd name="T7" fmla="*/ 4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3 w 21600"/>
                <a:gd name="T13" fmla="*/ 3274 h 21600"/>
                <a:gd name="T14" fmla="*/ 17091 w 21600"/>
                <a:gd name="T15" fmla="*/ 1734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0" name="Text Box 47"/>
            <p:cNvSpPr txBox="1">
              <a:spLocks noChangeArrowheads="1"/>
            </p:cNvSpPr>
            <p:nvPr/>
          </p:nvSpPr>
          <p:spPr bwMode="auto">
            <a:xfrm>
              <a:off x="2332" y="1478"/>
              <a:ext cx="10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cs typeface="Arial" charset="0"/>
                </a:rPr>
                <a:t>PSTN</a:t>
              </a:r>
            </a:p>
          </p:txBody>
        </p:sp>
      </p:grpSp>
      <p:cxnSp>
        <p:nvCxnSpPr>
          <p:cNvPr id="35862" name="AutoShape 49"/>
          <p:cNvCxnSpPr>
            <a:cxnSpLocks noChangeShapeType="1"/>
            <a:stCxn id="21533" idx="3"/>
            <a:endCxn id="35856" idx="2"/>
          </p:cNvCxnSpPr>
          <p:nvPr/>
        </p:nvCxnSpPr>
        <p:spPr bwMode="auto">
          <a:xfrm rot="-5400000">
            <a:off x="4304506" y="4345782"/>
            <a:ext cx="53498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63" name="AutoShape 51"/>
          <p:cNvCxnSpPr>
            <a:cxnSpLocks noChangeShapeType="1"/>
            <a:stCxn id="35856" idx="0"/>
            <a:endCxn id="21550" idx="1"/>
          </p:cNvCxnSpPr>
          <p:nvPr/>
        </p:nvCxnSpPr>
        <p:spPr bwMode="auto">
          <a:xfrm rot="-5400000">
            <a:off x="4384675" y="3233738"/>
            <a:ext cx="381000" cy="6350"/>
          </a:xfrm>
          <a:prstGeom prst="bentConnector3">
            <a:avLst>
              <a:gd name="adj1" fmla="val 49583"/>
            </a:avLst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64" name="AutoShape 52"/>
          <p:cNvCxnSpPr>
            <a:cxnSpLocks noChangeShapeType="1"/>
            <a:stCxn id="35845" idx="0"/>
            <a:endCxn id="21550" idx="0"/>
          </p:cNvCxnSpPr>
          <p:nvPr/>
        </p:nvCxnSpPr>
        <p:spPr bwMode="auto">
          <a:xfrm rot="-5400000">
            <a:off x="1140620" y="2456656"/>
            <a:ext cx="1458912" cy="131127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65" name="AutoShape 53"/>
          <p:cNvCxnSpPr>
            <a:cxnSpLocks noChangeShapeType="1"/>
            <a:endCxn id="35845" idx="4"/>
          </p:cNvCxnSpPr>
          <p:nvPr/>
        </p:nvCxnSpPr>
        <p:spPr bwMode="auto">
          <a:xfrm rot="5400000" flipH="1" flipV="1">
            <a:off x="354013" y="5200650"/>
            <a:ext cx="1152525" cy="568325"/>
          </a:xfrm>
          <a:prstGeom prst="bentConnector3">
            <a:avLst>
              <a:gd name="adj1" fmla="val -1969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66" name="AutoShape 54"/>
          <p:cNvCxnSpPr>
            <a:cxnSpLocks noChangeShapeType="1"/>
            <a:stCxn id="21550" idx="2"/>
            <a:endCxn id="35850" idx="0"/>
          </p:cNvCxnSpPr>
          <p:nvPr/>
        </p:nvCxnSpPr>
        <p:spPr bwMode="auto">
          <a:xfrm>
            <a:off x="6638925" y="2382838"/>
            <a:ext cx="493713" cy="13303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67" name="AutoShape 55"/>
          <p:cNvCxnSpPr>
            <a:cxnSpLocks noChangeShapeType="1"/>
            <a:stCxn id="35852" idx="3"/>
            <a:endCxn id="35853" idx="1"/>
          </p:cNvCxnSpPr>
          <p:nvPr/>
        </p:nvCxnSpPr>
        <p:spPr bwMode="auto">
          <a:xfrm>
            <a:off x="7704138" y="4348163"/>
            <a:ext cx="5508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68" name="AutoShape 56"/>
          <p:cNvCxnSpPr>
            <a:cxnSpLocks noChangeShapeType="1"/>
            <a:stCxn id="35842" idx="3"/>
            <a:endCxn id="35854" idx="1"/>
          </p:cNvCxnSpPr>
          <p:nvPr/>
        </p:nvCxnSpPr>
        <p:spPr bwMode="auto">
          <a:xfrm rot="5400000">
            <a:off x="8360569" y="4822031"/>
            <a:ext cx="338138" cy="3175"/>
          </a:xfrm>
          <a:prstGeom prst="bentConnector3">
            <a:avLst>
              <a:gd name="adj1" fmla="val 49764"/>
            </a:avLst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6935095" y="1452685"/>
            <a:ext cx="18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Panagia</a:t>
            </a:r>
            <a:r>
              <a:rPr lang="en-US" dirty="0" smtClean="0"/>
              <a:t>, AT&amp;T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VoIP spoofing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63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not use email spam filtering techniques?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860486"/>
              </p:ext>
            </p:extLst>
          </p:nvPr>
        </p:nvGraphicFramePr>
        <p:xfrm>
          <a:off x="59064" y="1743574"/>
          <a:ext cx="8966805" cy="476597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368590"/>
                <a:gridCol w="3609280"/>
                <a:gridCol w="2988935"/>
              </a:tblGrid>
              <a:tr h="44520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Email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Phone</a:t>
                      </a:r>
                      <a:r>
                        <a:rPr lang="en-US" sz="2400" baseline="0" dirty="0" smtClean="0"/>
                        <a:t> calls</a:t>
                      </a:r>
                      <a:endParaRPr lang="en-US" sz="2400" dirty="0"/>
                    </a:p>
                  </a:txBody>
                  <a:tcPr/>
                </a:tc>
              </a:tr>
              <a:tr h="3561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Name</a:t>
                      </a:r>
                      <a:r>
                        <a:rPr lang="en-US" sz="1800" baseline="0" dirty="0" smtClean="0"/>
                        <a:t> space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infinite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relatively</a:t>
                      </a:r>
                      <a:r>
                        <a:rPr lang="en-US" sz="1800" baseline="0" dirty="0" smtClean="0"/>
                        <a:t> small</a:t>
                      </a:r>
                      <a:endParaRPr lang="en-US" sz="1800" dirty="0"/>
                    </a:p>
                  </a:txBody>
                  <a:tcPr/>
                </a:tc>
              </a:tr>
              <a:tr h="3561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Content inspection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common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not possible</a:t>
                      </a:r>
                      <a:endParaRPr lang="en-US" sz="1800" dirty="0"/>
                    </a:p>
                  </a:txBody>
                  <a:tcPr/>
                </a:tc>
              </a:tr>
              <a:tr h="73398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Addresses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i="1" baseline="0" dirty="0" smtClean="0"/>
                        <a:t>IP address</a:t>
                      </a:r>
                      <a:r>
                        <a:rPr lang="en-US" sz="1800" baseline="0" dirty="0" smtClean="0"/>
                        <a:t> – non-</a:t>
                      </a:r>
                      <a:r>
                        <a:rPr lang="en-US" sz="1800" baseline="0" dirty="0" err="1" smtClean="0"/>
                        <a:t>spoofable</a:t>
                      </a:r>
                      <a:r>
                        <a:rPr lang="en-US" sz="1800" baseline="0" dirty="0" smtClean="0"/>
                        <a:t> for TCP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i="1" baseline="0" dirty="0" smtClean="0"/>
                        <a:t>Email address </a:t>
                      </a:r>
                      <a:r>
                        <a:rPr lang="en-US" sz="1800" baseline="0" dirty="0" smtClean="0"/>
                        <a:t>– easily </a:t>
                      </a:r>
                      <a:r>
                        <a:rPr lang="en-US" sz="1800" baseline="0" dirty="0" err="1" smtClean="0"/>
                        <a:t>spoofable</a:t>
                      </a:r>
                      <a:endParaRPr lang="en-US" sz="18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 smtClean="0"/>
                        <a:t>Phone</a:t>
                      </a:r>
                      <a:r>
                        <a:rPr lang="en-US" sz="1800" i="1" baseline="0" dirty="0" smtClean="0"/>
                        <a:t> number </a:t>
                      </a:r>
                      <a:r>
                        <a:rPr lang="en-US" sz="1800" baseline="0" dirty="0" smtClean="0"/>
                        <a:t>-- </a:t>
                      </a:r>
                      <a:r>
                        <a:rPr lang="en-US" sz="1800" baseline="0" dirty="0" err="1" smtClean="0"/>
                        <a:t>spoofable</a:t>
                      </a:r>
                      <a:endParaRPr lang="en-US" sz="1800" dirty="0"/>
                    </a:p>
                  </a:txBody>
                  <a:tcPr/>
                </a:tc>
              </a:tr>
              <a:tr h="101693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Delivery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filtered</a:t>
                      </a:r>
                      <a:r>
                        <a:rPr lang="en-US" sz="1800" baseline="0" dirty="0" smtClean="0"/>
                        <a:t> by provider: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block lists (e.g., </a:t>
                      </a:r>
                      <a:r>
                        <a:rPr lang="en-US" sz="1800" baseline="0" dirty="0" err="1" smtClean="0"/>
                        <a:t>Spamhaus</a:t>
                      </a:r>
                      <a:r>
                        <a:rPr lang="en-US" sz="1800" baseline="0" dirty="0" smtClean="0"/>
                        <a:t>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SPF, DKIM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interconnection and delivery</a:t>
                      </a:r>
                      <a:r>
                        <a:rPr lang="en-US" sz="1800" baseline="0" dirty="0" smtClean="0"/>
                        <a:t> obligations</a:t>
                      </a:r>
                      <a:endParaRPr lang="en-US" sz="1800" dirty="0"/>
                    </a:p>
                  </a:txBody>
                  <a:tcPr/>
                </a:tc>
              </a:tr>
              <a:tr h="6232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Delivery trace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b="1" baseline="0" dirty="0" smtClean="0"/>
                        <a:t>Received-by</a:t>
                      </a:r>
                      <a:r>
                        <a:rPr lang="en-US" sz="1800" baseline="0" dirty="0" smtClean="0"/>
                        <a:t> headers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Via</a:t>
                      </a:r>
                      <a:r>
                        <a:rPr lang="en-US" sz="1800" baseline="0" dirty="0" smtClean="0"/>
                        <a:t> headers – only for end-to-end VoIP calls</a:t>
                      </a:r>
                      <a:endParaRPr lang="en-US" sz="1800" dirty="0"/>
                    </a:p>
                  </a:txBody>
                  <a:tcPr/>
                </a:tc>
              </a:tr>
              <a:tr h="15628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Limited-use address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easy (e.g., web mail)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not</a:t>
                      </a:r>
                      <a:r>
                        <a:rPr lang="en-US" sz="1800" baseline="0" dirty="0" smtClean="0"/>
                        <a:t> feasible</a:t>
                      </a:r>
                      <a:endParaRPr lang="en-US" sz="1800" dirty="0"/>
                    </a:p>
                  </a:txBody>
                  <a:tcPr/>
                </a:tc>
              </a:tr>
              <a:tr h="6232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Consent-based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CAPTCHA</a:t>
                      </a:r>
                      <a:r>
                        <a:rPr lang="en-US" sz="1800" baseline="0" dirty="0" smtClean="0"/>
                        <a:t> systems (not common)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likely</a:t>
                      </a:r>
                      <a:r>
                        <a:rPr lang="en-US" sz="1800" baseline="0" dirty="0" smtClean="0"/>
                        <a:t> too annoying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457200" y="6509544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see also RFC 5039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Future, part 1: trustable phone numbers</a:t>
            </a:r>
            <a:endParaRPr lang="en-US" dirty="0"/>
          </a:p>
        </p:txBody>
      </p:sp>
      <p:pic>
        <p:nvPicPr>
          <p:cNvPr id="3891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2260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352800"/>
            <a:ext cx="12192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38" y="1828800"/>
            <a:ext cx="356870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3429000" y="2514600"/>
            <a:ext cx="2362200" cy="10668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Callout 11"/>
          <p:cNvSpPr/>
          <p:nvPr/>
        </p:nvSpPr>
        <p:spPr>
          <a:xfrm>
            <a:off x="3810000" y="1295400"/>
            <a:ext cx="2057400" cy="1371600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previous contact</a:t>
            </a:r>
          </a:p>
        </p:txBody>
      </p:sp>
      <p:pic>
        <p:nvPicPr>
          <p:cNvPr id="3892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95600"/>
            <a:ext cx="12192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279900"/>
            <a:ext cx="20320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urved Connector 6"/>
          <p:cNvCxnSpPr/>
          <p:nvPr/>
        </p:nvCxnSpPr>
        <p:spPr>
          <a:xfrm>
            <a:off x="3505200" y="3657600"/>
            <a:ext cx="2743200" cy="2209800"/>
          </a:xfrm>
          <a:prstGeom prst="curvedConnector3">
            <a:avLst>
              <a:gd name="adj1" fmla="val 39479"/>
            </a:avLst>
          </a:prstGeom>
          <a:ln w="381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923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876800"/>
            <a:ext cx="2349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26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IP-based PSTN: build in security!</a:t>
            </a:r>
            <a:endParaRPr lang="en-US" dirty="0">
              <a:latin typeface="Calibri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209800" y="1828800"/>
            <a:ext cx="4572000" cy="9239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Via: SIP/2.0/TLS client.biloxi.example.com:5061;branch=z9hG4bKnashds7</a:t>
            </a:r>
          </a:p>
          <a:p>
            <a:pPr>
              <a:defRPr/>
            </a:pPr>
            <a:r>
              <a:rPr lang="en-US" dirty="0"/>
              <a:t>    ;received=192.0.2.201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6934200" y="1752600"/>
            <a:ext cx="2057400" cy="1371600"/>
          </a:xfrm>
          <a:prstGeom prst="wedgeEllipseCallout">
            <a:avLst>
              <a:gd name="adj1" fmla="val -54264"/>
              <a:gd name="adj2" fmla="val 942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trace call route</a:t>
            </a:r>
          </a:p>
        </p:txBody>
      </p:sp>
      <p:pic>
        <p:nvPicPr>
          <p:cNvPr id="3994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876800"/>
            <a:ext cx="99060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29000"/>
            <a:ext cx="9382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994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3429000"/>
            <a:ext cx="9382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429000"/>
            <a:ext cx="9382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994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352800"/>
            <a:ext cx="11430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953000"/>
            <a:ext cx="12954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>
            <a:stCxn id="39941" idx="3"/>
            <a:endCxn id="39942" idx="1"/>
          </p:cNvCxnSpPr>
          <p:nvPr/>
        </p:nvCxnSpPr>
        <p:spPr>
          <a:xfrm>
            <a:off x="2157413" y="3856038"/>
            <a:ext cx="12461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9942" idx="3"/>
            <a:endCxn id="39943" idx="1"/>
          </p:cNvCxnSpPr>
          <p:nvPr/>
        </p:nvCxnSpPr>
        <p:spPr>
          <a:xfrm>
            <a:off x="4341813" y="3856038"/>
            <a:ext cx="12461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9943" idx="3"/>
            <a:endCxn id="39944" idx="1"/>
          </p:cNvCxnSpPr>
          <p:nvPr/>
        </p:nvCxnSpPr>
        <p:spPr>
          <a:xfrm flipV="1">
            <a:off x="6526213" y="3817938"/>
            <a:ext cx="1246187" cy="38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3429000" y="4419600"/>
            <a:ext cx="914400" cy="381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219200" y="4419600"/>
            <a:ext cx="914400" cy="381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5638800" y="4419600"/>
            <a:ext cx="914400" cy="381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Curved Connector 16"/>
          <p:cNvCxnSpPr>
            <a:stCxn id="22" idx="2"/>
            <a:endCxn id="15" idx="2"/>
          </p:cNvCxnSpPr>
          <p:nvPr/>
        </p:nvCxnSpPr>
        <p:spPr>
          <a:xfrm rot="5400000">
            <a:off x="4991100" y="3695700"/>
            <a:ext cx="12700" cy="2209800"/>
          </a:xfrm>
          <a:prstGeom prst="curvedConnector3">
            <a:avLst>
              <a:gd name="adj1" fmla="val 418611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 rot="5400000">
            <a:off x="2698750" y="3702050"/>
            <a:ext cx="12700" cy="2209800"/>
          </a:xfrm>
          <a:prstGeom prst="curvedConnector3">
            <a:avLst>
              <a:gd name="adj1" fmla="val 418611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54" name="TextBox 18"/>
          <p:cNvSpPr txBox="1">
            <a:spLocks noChangeArrowheads="1"/>
          </p:cNvSpPr>
          <p:nvPr/>
        </p:nvSpPr>
        <p:spPr bwMode="auto">
          <a:xfrm>
            <a:off x="1219200" y="56388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automatically route subpoena</a:t>
            </a:r>
          </a:p>
        </p:txBody>
      </p:sp>
      <p:sp>
        <p:nvSpPr>
          <p:cNvPr id="39955" name="Rectangle 29"/>
          <p:cNvSpPr>
            <a:spLocks noChangeArrowheads="1"/>
          </p:cNvSpPr>
          <p:nvPr/>
        </p:nvSpPr>
        <p:spPr bwMode="auto">
          <a:xfrm>
            <a:off x="5943600" y="44196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§</a:t>
            </a:r>
          </a:p>
        </p:txBody>
      </p:sp>
      <p:sp>
        <p:nvSpPr>
          <p:cNvPr id="39956" name="Rectangle 30"/>
          <p:cNvSpPr>
            <a:spLocks noChangeArrowheads="1"/>
          </p:cNvSpPr>
          <p:nvPr/>
        </p:nvSpPr>
        <p:spPr bwMode="auto">
          <a:xfrm>
            <a:off x="3733800" y="44196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§</a:t>
            </a:r>
          </a:p>
        </p:txBody>
      </p:sp>
      <p:sp>
        <p:nvSpPr>
          <p:cNvPr id="39957" name="Rectangle 31"/>
          <p:cNvSpPr>
            <a:spLocks noChangeArrowheads="1"/>
          </p:cNvSpPr>
          <p:nvPr/>
        </p:nvSpPr>
        <p:spPr bwMode="auto">
          <a:xfrm>
            <a:off x="1524000" y="44196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§</a:t>
            </a:r>
          </a:p>
        </p:txBody>
      </p:sp>
      <p:sp>
        <p:nvSpPr>
          <p:cNvPr id="39958" name="TextBox 23"/>
          <p:cNvSpPr txBox="1">
            <a:spLocks noChangeArrowheads="1"/>
          </p:cNvSpPr>
          <p:nvPr/>
        </p:nvSpPr>
        <p:spPr bwMode="auto">
          <a:xfrm>
            <a:off x="762000" y="2971800"/>
            <a:ext cx="178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VoIP provider A</a:t>
            </a:r>
          </a:p>
        </p:txBody>
      </p:sp>
      <p:sp>
        <p:nvSpPr>
          <p:cNvPr id="39959" name="TextBox 33"/>
          <p:cNvSpPr txBox="1">
            <a:spLocks noChangeArrowheads="1"/>
          </p:cNvSpPr>
          <p:nvPr/>
        </p:nvSpPr>
        <p:spPr bwMode="auto">
          <a:xfrm>
            <a:off x="2971800" y="2971800"/>
            <a:ext cx="1797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VoIP provider B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1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3118D-CD60-C448-AB88-7EFEB60ADC5A}" type="slidenum">
              <a:rPr lang="en-US" smtClean="0"/>
              <a:t>56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Caller identification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606" y="1790732"/>
            <a:ext cx="686794" cy="891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529" y="3627125"/>
            <a:ext cx="1411471" cy="5928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53" y="3477656"/>
            <a:ext cx="442527" cy="585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057" y="4721879"/>
            <a:ext cx="1644686" cy="58523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118698" y="3730362"/>
            <a:ext cx="2948368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31534" y="3309985"/>
            <a:ext cx="2351926" cy="92333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name unimportant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bank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UnicodeMS"/>
              </a:rPr>
              <a:t>✔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credit card office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UnicodeMS"/>
              </a:rPr>
              <a:t>✔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932" y="1632488"/>
            <a:ext cx="987960" cy="102912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2019310" y="2147051"/>
            <a:ext cx="1617275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31534" y="1717641"/>
            <a:ext cx="1941557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known caller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previous calls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sent her emails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198001" y="5183544"/>
            <a:ext cx="2869065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loud Callout 16"/>
          <p:cNvSpPr/>
          <p:nvPr/>
        </p:nvSpPr>
        <p:spPr>
          <a:xfrm>
            <a:off x="3636585" y="3953081"/>
            <a:ext cx="1946212" cy="1026249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can you recommend student X?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146369" y="4721879"/>
            <a:ext cx="2377574" cy="92333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name unimportant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IEEE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UnicodeMS"/>
              </a:rPr>
              <a:t>✔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known university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UnicodeMS"/>
              </a:rPr>
              <a:t>✔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5314" y="5312804"/>
            <a:ext cx="827991" cy="664810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3627011" y="2635078"/>
            <a:ext cx="1946212" cy="1026249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what’s your SSN?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43910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</a:t>
            </a:r>
            <a:r>
              <a:rPr lang="en-US" i="1" dirty="0" smtClean="0"/>
              <a:t>unknown</a:t>
            </a:r>
            <a:r>
              <a:rPr lang="en-US" dirty="0" smtClean="0"/>
              <a:t> callers, care about attributes, not name</a:t>
            </a:r>
          </a:p>
          <a:p>
            <a:r>
              <a:rPr lang="en-US" dirty="0" smtClean="0"/>
              <a:t>SIP address-of-record (AOR) </a:t>
            </a:r>
            <a:r>
              <a:rPr lang="en-US" dirty="0" smtClean="0">
                <a:sym typeface="Wingdings"/>
              </a:rPr>
              <a:t> attributes</a:t>
            </a:r>
          </a:p>
          <a:p>
            <a:pPr lvl="1"/>
            <a:r>
              <a:rPr lang="en-US" dirty="0" smtClean="0">
                <a:sym typeface="Wingdings"/>
              </a:rPr>
              <a:t>employment (bank, registered 501c3)</a:t>
            </a:r>
          </a:p>
          <a:p>
            <a:pPr lvl="1"/>
            <a:r>
              <a:rPr lang="en-US" dirty="0" smtClean="0">
                <a:sym typeface="Wingdings"/>
              </a:rPr>
              <a:t>membership (professional)</a:t>
            </a:r>
          </a:p>
          <a:p>
            <a:pPr lvl="1"/>
            <a:r>
              <a:rPr lang="en-US" dirty="0" smtClean="0">
                <a:sym typeface="Wingdings"/>
              </a:rPr>
              <a:t>age (e.g., for mail order of restricted items)</a:t>
            </a:r>
          </a:p>
          <a:p>
            <a:pPr lvl="1"/>
            <a:r>
              <a:rPr lang="en-US" dirty="0" smtClean="0">
                <a:sym typeface="Wingdings"/>
              </a:rPr>
              <a:t>geographic location</a:t>
            </a:r>
          </a:p>
          <a:p>
            <a:r>
              <a:rPr lang="en-US" dirty="0" smtClean="0">
                <a:sym typeface="Wingdings"/>
              </a:rPr>
              <a:t>Privacy</a:t>
            </a:r>
          </a:p>
          <a:p>
            <a:pPr lvl="1"/>
            <a:r>
              <a:rPr lang="en-US" dirty="0" smtClean="0">
                <a:sym typeface="Wingdings"/>
              </a:rPr>
              <a:t> selective disclosure</a:t>
            </a:r>
          </a:p>
          <a:p>
            <a:pPr lvl="1"/>
            <a:r>
              <a:rPr lang="en-US" dirty="0" smtClean="0">
                <a:sym typeface="Wingdings"/>
              </a:rPr>
              <a:t>no need to </a:t>
            </a:r>
            <a:r>
              <a:rPr lang="en-US" smtClean="0">
                <a:sym typeface="Wingdings"/>
              </a:rPr>
              <a:t>disclose identity</a:t>
            </a:r>
            <a:endParaRPr lang="en-US" dirty="0" smtClean="0">
              <a:sym typeface="Wingdings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3118D-CD60-C448-AB88-7EFEB60ADC5A}" type="slidenum">
              <a:rPr lang="en-US" smtClean="0"/>
              <a:t>57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 validation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7682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38622-109C-B245-A7FB-6D710CC72998}" type="slidenum">
              <a:rPr lang="en-US"/>
              <a:pPr/>
              <a:t>58</a:t>
            </a:fld>
            <a:endParaRPr lang="en-US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60734"/>
            <a:ext cx="7358063" cy="1109224"/>
          </a:xfrm>
          <a:ln/>
        </p:spPr>
        <p:txBody>
          <a:bodyPr>
            <a:normAutofit/>
          </a:bodyPr>
          <a:lstStyle/>
          <a:p>
            <a:r>
              <a:rPr lang="en-US" sz="4800" dirty="0"/>
              <a:t>Attribute Validation Service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828" y="2759273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/>
          </p:cNvSpPr>
          <p:nvPr/>
        </p:nvSpPr>
        <p:spPr bwMode="auto">
          <a:xfrm>
            <a:off x="2759274" y="2099815"/>
            <a:ext cx="33085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ea typeface="ＭＳ Ｐゴシック" charset="0"/>
                <a:cs typeface="Gill Sans" charset="0"/>
              </a:rPr>
              <a:t>Attribute Validation Server (AVS): Issuer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e.g., members.ieee.org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469" y="5089922"/>
            <a:ext cx="276820" cy="27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98" y="4875609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4902398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ctangle 7"/>
          <p:cNvSpPr>
            <a:spLocks/>
          </p:cNvSpPr>
          <p:nvPr/>
        </p:nvSpPr>
        <p:spPr bwMode="auto">
          <a:xfrm>
            <a:off x="2224609" y="5565874"/>
            <a:ext cx="22782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ea typeface="ＭＳ Ｐゴシック" charset="0"/>
                <a:cs typeface="Gill Sans" charset="0"/>
              </a:rPr>
              <a:t>Caller: Principal</a:t>
            </a:r>
          </a:p>
          <a:p>
            <a:pPr algn="l"/>
            <a:r>
              <a:rPr lang="en-US" sz="1500" i="1">
                <a:ea typeface="ＭＳ Ｐゴシック" charset="0"/>
                <a:cs typeface="Gill Sans" charset="0"/>
              </a:rPr>
              <a:t>Alice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Student member in ieee.org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tel:+12345678</a:t>
            </a:r>
          </a:p>
        </p:txBody>
      </p:sp>
      <p:sp>
        <p:nvSpPr>
          <p:cNvPr id="28680" name="Rectangle 8"/>
          <p:cNvSpPr>
            <a:spLocks/>
          </p:cNvSpPr>
          <p:nvPr/>
        </p:nvSpPr>
        <p:spPr bwMode="auto">
          <a:xfrm>
            <a:off x="5462736" y="5500687"/>
            <a:ext cx="3714750" cy="141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500" b="1">
                <a:ea typeface="ＭＳ Ｐゴシック" charset="0"/>
                <a:cs typeface="Gill Sans" charset="0"/>
              </a:rPr>
              <a:t>Callee: Relying Party</a:t>
            </a:r>
          </a:p>
          <a:p>
            <a:pPr algn="l"/>
            <a:r>
              <a:rPr lang="en-US" sz="1500" i="1">
                <a:ea typeface="ＭＳ Ｐゴシック" charset="0"/>
                <a:cs typeface="Gill Sans" charset="0"/>
              </a:rPr>
              <a:t>Bob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Accepts calls from members in ieee.org; 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does not know Alice</a:t>
            </a:r>
            <a:r>
              <a:rPr lang="ja-JP" altLang="en-US" sz="1500">
                <a:latin typeface="Arial"/>
                <a:ea typeface="ＭＳ Ｐゴシック" charset="0"/>
                <a:cs typeface="Gill Sans" charset="0"/>
              </a:rPr>
              <a:t>’</a:t>
            </a:r>
            <a:r>
              <a:rPr lang="en-US" sz="1500">
                <a:ea typeface="ＭＳ Ｐゴシック" charset="0"/>
                <a:cs typeface="Gill Sans" charset="0"/>
              </a:rPr>
              <a:t>s phone number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  <a:hlinkClick r:id="rId7"/>
              </a:rPr>
              <a:t>sips:bob@example.com</a:t>
            </a:r>
            <a:endParaRPr lang="en-US" sz="1500">
              <a:ea typeface="ＭＳ Ｐゴシック" charset="0"/>
              <a:cs typeface="Gill Sans" charset="0"/>
            </a:endParaRPr>
          </a:p>
          <a:p>
            <a:pPr algn="l"/>
            <a:endParaRPr lang="en-US" sz="1500">
              <a:ea typeface="ＭＳ Ｐゴシック" charset="0"/>
              <a:cs typeface="Gill Sans" charset="0"/>
            </a:endParaRPr>
          </a:p>
        </p:txBody>
      </p:sp>
      <p:grpSp>
        <p:nvGrpSpPr>
          <p:cNvPr id="28683" name="Group 11"/>
          <p:cNvGrpSpPr>
            <a:grpSpLocks/>
          </p:cNvGrpSpPr>
          <p:nvPr/>
        </p:nvGrpSpPr>
        <p:grpSpPr bwMode="auto">
          <a:xfrm>
            <a:off x="3725913" y="5005090"/>
            <a:ext cx="2878708" cy="634008"/>
            <a:chOff x="0" y="0"/>
            <a:chExt cx="2579" cy="568"/>
          </a:xfrm>
        </p:grpSpPr>
        <p:sp>
          <p:nvSpPr>
            <p:cNvPr id="28681" name="Line 9"/>
            <p:cNvSpPr>
              <a:spLocks noChangeShapeType="1"/>
            </p:cNvSpPr>
            <p:nvPr/>
          </p:nvSpPr>
          <p:spPr bwMode="auto">
            <a:xfrm flipH="1">
              <a:off x="0" y="44"/>
              <a:ext cx="2579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ysDot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2" name="Rectangle 10"/>
            <p:cNvSpPr>
              <a:spLocks/>
            </p:cNvSpPr>
            <p:nvPr/>
          </p:nvSpPr>
          <p:spPr bwMode="auto">
            <a:xfrm>
              <a:off x="72" y="0"/>
              <a:ext cx="2504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500">
                  <a:ea typeface="ＭＳ Ｐゴシック" charset="0"/>
                  <a:cs typeface="Gill Sans" charset="0"/>
                </a:rPr>
                <a:t>2. Makes a call with the ARID and </a:t>
              </a:r>
              <a:r>
                <a:rPr lang="en-US" sz="1500">
                  <a:solidFill>
                    <a:srgbClr val="002D99"/>
                  </a:solidFill>
                  <a:ea typeface="ＭＳ Ｐゴシック" charset="0"/>
                  <a:cs typeface="Gill Sans" charset="0"/>
                </a:rPr>
                <a:t>part of access code</a:t>
              </a:r>
            </a:p>
          </p:txBody>
        </p:sp>
      </p:grpSp>
      <p:sp>
        <p:nvSpPr>
          <p:cNvPr id="28684" name="Line 12"/>
          <p:cNvSpPr>
            <a:spLocks noChangeShapeType="1"/>
          </p:cNvSpPr>
          <p:nvPr/>
        </p:nvSpPr>
        <p:spPr bwMode="auto">
          <a:xfrm>
            <a:off x="8930" y="5107781"/>
            <a:ext cx="705445" cy="0"/>
          </a:xfrm>
          <a:prstGeom prst="line">
            <a:avLst/>
          </a:prstGeom>
          <a:noFill/>
          <a:ln w="38100" cap="flat">
            <a:solidFill>
              <a:srgbClr val="002D99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 flipH="1">
            <a:off x="8930" y="5304234"/>
            <a:ext cx="705445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ysDot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6" name="Rectangle 14"/>
          <p:cNvSpPr>
            <a:spLocks/>
          </p:cNvSpPr>
          <p:nvPr/>
        </p:nvSpPr>
        <p:spPr bwMode="auto">
          <a:xfrm>
            <a:off x="793626" y="4973836"/>
            <a:ext cx="1321594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HTTP over TLS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SIP over TLS</a:t>
            </a:r>
          </a:p>
        </p:txBody>
      </p:sp>
      <p:grpSp>
        <p:nvGrpSpPr>
          <p:cNvPr id="28690" name="Group 18"/>
          <p:cNvGrpSpPr>
            <a:grpSpLocks/>
          </p:cNvGrpSpPr>
          <p:nvPr/>
        </p:nvGrpSpPr>
        <p:grpSpPr bwMode="auto">
          <a:xfrm>
            <a:off x="3848695" y="3195713"/>
            <a:ext cx="3996035" cy="1688827"/>
            <a:chOff x="0" y="0"/>
            <a:chExt cx="3580" cy="1512"/>
          </a:xfrm>
        </p:grpSpPr>
        <p:sp>
          <p:nvSpPr>
            <p:cNvPr id="28687" name="Line 15"/>
            <p:cNvSpPr>
              <a:spLocks noChangeShapeType="1"/>
            </p:cNvSpPr>
            <p:nvPr/>
          </p:nvSpPr>
          <p:spPr bwMode="auto">
            <a:xfrm>
              <a:off x="152" y="144"/>
              <a:ext cx="2469" cy="1304"/>
            </a:xfrm>
            <a:prstGeom prst="line">
              <a:avLst/>
            </a:prstGeom>
            <a:noFill/>
            <a:ln w="38100" cap="flat">
              <a:solidFill>
                <a:srgbClr val="002D99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8" name="Rectangle 16"/>
            <p:cNvSpPr>
              <a:spLocks/>
            </p:cNvSpPr>
            <p:nvPr/>
          </p:nvSpPr>
          <p:spPr bwMode="auto">
            <a:xfrm>
              <a:off x="1044" y="0"/>
              <a:ext cx="2536" cy="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500">
                  <a:ea typeface="ＭＳ Ｐゴシック" charset="0"/>
                  <a:cs typeface="Gill Sans" charset="0"/>
                </a:rPr>
                <a:t>3. Establishes the validity of the     </a:t>
              </a:r>
            </a:p>
            <a:p>
              <a:r>
                <a:rPr lang="en-US" sz="1500">
                  <a:ea typeface="ＭＳ Ｐゴシック" charset="0"/>
                  <a:cs typeface="Gill Sans" charset="0"/>
                </a:rPr>
                <a:t>    ARID with </a:t>
              </a:r>
              <a:r>
                <a:rPr lang="en-US" sz="1500">
                  <a:solidFill>
                    <a:srgbClr val="002D99"/>
                  </a:solidFill>
                  <a:ea typeface="ＭＳ Ｐゴシック" charset="0"/>
                  <a:cs typeface="Gill Sans" charset="0"/>
                </a:rPr>
                <a:t>access code</a:t>
              </a:r>
              <a:r>
                <a:rPr lang="en-US" sz="1500">
                  <a:ea typeface="ＭＳ Ｐゴシック" charset="0"/>
                  <a:cs typeface="Gill Sans" charset="0"/>
                </a:rPr>
                <a:t> and retrieves </a:t>
              </a:r>
              <a:r>
                <a:rPr lang="en-US" sz="1500">
                  <a:solidFill>
                    <a:srgbClr val="002D99"/>
                  </a:solidFill>
                  <a:ea typeface="ＭＳ Ｐゴシック" charset="0"/>
                  <a:cs typeface="Gill Sans" charset="0"/>
                </a:rPr>
                <a:t>selected attributes </a:t>
              </a:r>
              <a:r>
                <a:rPr lang="en-US" sz="1500">
                  <a:ea typeface="ＭＳ Ｐゴシック" charset="0"/>
                  <a:cs typeface="Gill Sans" charset="0"/>
                </a:rPr>
                <a:t>e.g., Alice</a:t>
              </a:r>
              <a:r>
                <a:rPr lang="ja-JP" altLang="en-US" sz="1500">
                  <a:latin typeface="Arial"/>
                  <a:ea typeface="ＭＳ Ｐゴシック" charset="0"/>
                  <a:cs typeface="Gill Sans" charset="0"/>
                </a:rPr>
                <a:t>’</a:t>
              </a:r>
              <a:r>
                <a:rPr lang="en-US" sz="1500">
                  <a:ea typeface="ＭＳ Ｐゴシック" charset="0"/>
                  <a:cs typeface="Gill Sans" charset="0"/>
                </a:rPr>
                <a:t>s role</a:t>
              </a:r>
            </a:p>
          </p:txBody>
        </p:sp>
        <p:sp>
          <p:nvSpPr>
            <p:cNvPr id="28689" name="Line 17"/>
            <p:cNvSpPr>
              <a:spLocks noChangeShapeType="1"/>
            </p:cNvSpPr>
            <p:nvPr/>
          </p:nvSpPr>
          <p:spPr bwMode="auto">
            <a:xfrm>
              <a:off x="0" y="208"/>
              <a:ext cx="2468" cy="1304"/>
            </a:xfrm>
            <a:prstGeom prst="line">
              <a:avLst/>
            </a:prstGeom>
            <a:noFill/>
            <a:ln w="38100" cap="flat">
              <a:solidFill>
                <a:srgbClr val="002D99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8691" name="Rectangle 19"/>
          <p:cNvSpPr>
            <a:spLocks/>
          </p:cNvSpPr>
          <p:nvPr/>
        </p:nvSpPr>
        <p:spPr bwMode="auto">
          <a:xfrm>
            <a:off x="3839766" y="2763738"/>
            <a:ext cx="3902273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{Alice</a:t>
            </a:r>
            <a:r>
              <a:rPr lang="ja-JP" altLang="en-US" sz="1500">
                <a:latin typeface="Arial"/>
                <a:ea typeface="ＭＳ Ｐゴシック" charset="0"/>
                <a:cs typeface="Gill Sans" charset="0"/>
              </a:rPr>
              <a:t>’</a:t>
            </a:r>
            <a:r>
              <a:rPr lang="en-US" sz="1500">
                <a:ea typeface="ＭＳ Ｐゴシック" charset="0"/>
                <a:cs typeface="Gill Sans" charset="0"/>
              </a:rPr>
              <a:t>s username, credentials, user ID, role}</a:t>
            </a:r>
          </a:p>
        </p:txBody>
      </p:sp>
      <p:grpSp>
        <p:nvGrpSpPr>
          <p:cNvPr id="28695" name="Group 23"/>
          <p:cNvGrpSpPr>
            <a:grpSpLocks/>
          </p:cNvGrpSpPr>
          <p:nvPr/>
        </p:nvGrpSpPr>
        <p:grpSpPr bwMode="auto">
          <a:xfrm>
            <a:off x="1549301" y="3455789"/>
            <a:ext cx="1968996" cy="1330523"/>
            <a:chOff x="0" y="0"/>
            <a:chExt cx="1763" cy="1191"/>
          </a:xfrm>
        </p:grpSpPr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1619" y="0"/>
              <a:ext cx="0" cy="1176"/>
            </a:xfrm>
            <a:prstGeom prst="line">
              <a:avLst/>
            </a:prstGeom>
            <a:noFill/>
            <a:ln w="38100" cap="flat">
              <a:solidFill>
                <a:srgbClr val="002D99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1763" y="8"/>
              <a:ext cx="0" cy="1183"/>
            </a:xfrm>
            <a:prstGeom prst="line">
              <a:avLst/>
            </a:prstGeom>
            <a:noFill/>
            <a:ln w="38100" cap="flat">
              <a:solidFill>
                <a:srgbClr val="002D99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4" name="Rectangle 22"/>
            <p:cNvSpPr>
              <a:spLocks/>
            </p:cNvSpPr>
            <p:nvPr/>
          </p:nvSpPr>
          <p:spPr bwMode="auto">
            <a:xfrm>
              <a:off x="0" y="456"/>
              <a:ext cx="1584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r"/>
              <a:r>
                <a:rPr lang="en-US" sz="1500">
                  <a:ea typeface="ＭＳ Ｐゴシック" charset="0"/>
                  <a:cs typeface="Gill Sans" charset="0"/>
                </a:rPr>
                <a:t>1. Requests an ARID</a:t>
              </a:r>
              <a:r>
                <a:rPr lang="en-US" sz="1500">
                  <a:solidFill>
                    <a:srgbClr val="002D99"/>
                  </a:solidFill>
                  <a:ea typeface="ＭＳ Ｐゴシック" charset="0"/>
                  <a:cs typeface="Gill Sans" charset="0"/>
                </a:rPr>
                <a:t>,</a:t>
              </a:r>
            </a:p>
            <a:p>
              <a:pPr algn="r"/>
              <a:r>
                <a:rPr lang="en-US" sz="1500">
                  <a:solidFill>
                    <a:srgbClr val="002D99"/>
                  </a:solidFill>
                  <a:ea typeface="ＭＳ Ｐゴシック" charset="0"/>
                  <a:cs typeface="Gill Sans" charset="0"/>
                </a:rPr>
                <a:t>selecting attributes to disclose</a:t>
              </a:r>
            </a:p>
          </p:txBody>
        </p:sp>
      </p:grpSp>
      <p:sp>
        <p:nvSpPr>
          <p:cNvPr id="28696" name="Rectangle 24"/>
          <p:cNvSpPr>
            <a:spLocks/>
          </p:cNvSpPr>
          <p:nvPr/>
        </p:nvSpPr>
        <p:spPr bwMode="auto">
          <a:xfrm>
            <a:off x="43533" y="2553890"/>
            <a:ext cx="3286125" cy="141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500" b="1">
                <a:ea typeface="ＭＳ Ｐゴシック" charset="0"/>
                <a:cs typeface="Gill Sans" charset="0"/>
              </a:rPr>
              <a:t>Attribute Reference ID</a:t>
            </a:r>
          </a:p>
          <a:p>
            <a:pPr algn="l"/>
            <a:r>
              <a:rPr lang="en-US" sz="1500" b="1">
                <a:ea typeface="ＭＳ Ｐゴシック" charset="0"/>
                <a:cs typeface="Gill Sans" charset="0"/>
              </a:rPr>
              <a:t>(ARID) 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e.g., </a:t>
            </a:r>
          </a:p>
          <a:p>
            <a:pPr algn="l"/>
            <a:r>
              <a:rPr lang="en-US" sz="1500">
                <a:solidFill>
                  <a:srgbClr val="002D99"/>
                </a:solidFill>
                <a:ea typeface="ＭＳ Ｐゴシック" charset="0"/>
                <a:cs typeface="Gill Sans" charset="0"/>
                <a:hlinkClick r:id="rId8"/>
              </a:rPr>
              <a:t>https</a:t>
            </a:r>
            <a:r>
              <a:rPr lang="en-US" sz="1500">
                <a:ea typeface="ＭＳ Ｐゴシック" charset="0"/>
                <a:cs typeface="Gill Sans" charset="0"/>
                <a:hlinkClick r:id="rId8"/>
              </a:rPr>
              <a:t>://members.ieee.org/arid</a:t>
            </a:r>
            <a:r>
              <a:rPr lang="en-US" sz="1500">
                <a:ea typeface="ＭＳ Ｐゴシック" charset="0"/>
                <a:cs typeface="Gill Sans" charset="0"/>
              </a:rPr>
              <a:t>/4163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c78e9b8d1ad58eb3f4b5344a4c0d5a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35a023</a:t>
            </a:r>
          </a:p>
        </p:txBody>
      </p:sp>
      <p:sp>
        <p:nvSpPr>
          <p:cNvPr id="28698" name="Text Box 26"/>
          <p:cNvSpPr txBox="1">
            <a:spLocks noChangeArrowheads="1"/>
          </p:cNvSpPr>
          <p:nvPr/>
        </p:nvSpPr>
        <p:spPr bwMode="auto">
          <a:xfrm>
            <a:off x="8853785" y="6572250"/>
            <a:ext cx="160734" cy="25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4291" tIns="32146" rIns="64291" bIns="32146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/>
            <a:fld id="{E22CD59B-2E16-D442-892B-3D1391B6F66A}" type="slidenum">
              <a:rPr lang="en-US" sz="1300">
                <a:cs typeface="Gill Sans" charset="0"/>
              </a:rPr>
              <a:pPr algn="ctr"/>
              <a:t>58</a:t>
            </a:fld>
            <a:endParaRPr lang="en-US" sz="1300"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5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Internet security is a </a:t>
            </a:r>
            <a:r>
              <a:rPr lang="en-US" i="1" dirty="0" smtClean="0"/>
              <a:t>systems</a:t>
            </a:r>
            <a:r>
              <a:rPr lang="en-US" dirty="0" smtClean="0"/>
              <a:t> problem, not (primarily) a crypto or protocol problem</a:t>
            </a:r>
          </a:p>
          <a:p>
            <a:r>
              <a:rPr lang="en-US" dirty="0" smtClean="0"/>
              <a:t>Treat security as system failures </a:t>
            </a:r>
            <a:r>
              <a:rPr lang="en-US" dirty="0" smtClean="0">
                <a:sym typeface="Wingdings"/>
              </a:rPr>
              <a:t> redundancy, time-to-repair</a:t>
            </a:r>
          </a:p>
          <a:p>
            <a:r>
              <a:rPr lang="en-US" dirty="0" smtClean="0">
                <a:sym typeface="Wingdings"/>
              </a:rPr>
              <a:t>Don’t wait for the Internet to be secure</a:t>
            </a:r>
            <a:endParaRPr lang="en-US" dirty="0" smtClean="0"/>
          </a:p>
          <a:p>
            <a:r>
              <a:rPr lang="en-US" dirty="0" smtClean="0"/>
              <a:t>Global optimization:</a:t>
            </a:r>
          </a:p>
          <a:p>
            <a:pPr lvl="1"/>
            <a:r>
              <a:rPr lang="en-US" dirty="0" smtClean="0"/>
              <a:t>change processes</a:t>
            </a:r>
          </a:p>
          <a:p>
            <a:pPr lvl="1"/>
            <a:r>
              <a:rPr lang="en-US" dirty="0" smtClean="0"/>
              <a:t>encourage transparency and informed consumer choice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89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are (mostly) on your 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486882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Credit card</a:t>
            </a:r>
          </a:p>
          <a:p>
            <a:pPr lvl="1"/>
            <a:r>
              <a:rPr lang="en-US" dirty="0" smtClean="0"/>
              <a:t>liability limited to $50</a:t>
            </a:r>
          </a:p>
          <a:p>
            <a:pPr lvl="1"/>
            <a:r>
              <a:rPr lang="en-US" dirty="0" smtClean="0"/>
              <a:t>US: mag stripe vs. chip &amp; PIN</a:t>
            </a:r>
          </a:p>
          <a:p>
            <a:r>
              <a:rPr lang="en-US" dirty="0" smtClean="0"/>
              <a:t>Debit card</a:t>
            </a:r>
          </a:p>
          <a:p>
            <a:pPr lvl="1"/>
            <a:r>
              <a:rPr lang="en-US" dirty="0" smtClean="0"/>
              <a:t>two days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$50, otherwise $500</a:t>
            </a:r>
          </a:p>
          <a:p>
            <a:r>
              <a:rPr lang="en-US" dirty="0" smtClean="0"/>
              <a:t>Checks</a:t>
            </a:r>
          </a:p>
          <a:p>
            <a:pPr lvl="1"/>
            <a:r>
              <a:rPr lang="en-US" dirty="0" smtClean="0"/>
              <a:t>no, your bank does </a:t>
            </a:r>
            <a:r>
              <a:rPr lang="en-US" i="1" dirty="0" smtClean="0"/>
              <a:t>not</a:t>
            </a:r>
            <a:r>
              <a:rPr lang="en-US" dirty="0" smtClean="0"/>
              <a:t> check your signature (or your address)</a:t>
            </a:r>
          </a:p>
          <a:p>
            <a:r>
              <a:rPr lang="en-US" dirty="0" smtClean="0"/>
              <a:t>Consumer bank account </a:t>
            </a:r>
            <a:r>
              <a:rPr lang="en-US" dirty="0" smtClean="0">
                <a:sym typeface="Wingdings"/>
              </a:rPr>
              <a:t> Regulation E</a:t>
            </a:r>
          </a:p>
          <a:p>
            <a:pPr lvl="1"/>
            <a:r>
              <a:rPr lang="en-US" dirty="0" smtClean="0">
                <a:sym typeface="Wingdings"/>
              </a:rPr>
              <a:t>no liability if reported within 60 days </a:t>
            </a:r>
          </a:p>
          <a:p>
            <a:r>
              <a:rPr lang="en-US" dirty="0" smtClean="0">
                <a:sym typeface="Wingdings"/>
              </a:rPr>
              <a:t>Small business account</a:t>
            </a:r>
          </a:p>
          <a:p>
            <a:pPr lvl="1"/>
            <a:r>
              <a:rPr lang="en-US" dirty="0" smtClean="0">
                <a:sym typeface="Wingdings"/>
              </a:rPr>
              <a:t>No protection, no loss bound</a:t>
            </a:r>
          </a:p>
          <a:p>
            <a:pPr lvl="1"/>
            <a:r>
              <a:rPr lang="en-US" dirty="0" smtClean="0">
                <a:sym typeface="Wingdings"/>
              </a:rPr>
              <a:t>ACH fraud common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326" y="1600200"/>
            <a:ext cx="1994113" cy="1257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439" y="2858135"/>
            <a:ext cx="4445000" cy="2235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01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ZeroAccess</a:t>
            </a:r>
            <a:endParaRPr lang="en-US" dirty="0"/>
          </a:p>
        </p:txBody>
      </p:sp>
      <p:sp>
        <p:nvSpPr>
          <p:cNvPr id="4" name="Folded Corner 3"/>
          <p:cNvSpPr/>
          <p:nvPr/>
        </p:nvSpPr>
        <p:spPr>
          <a:xfrm>
            <a:off x="578959" y="1701034"/>
            <a:ext cx="8107841" cy="4014438"/>
          </a:xfrm>
          <a:prstGeom prst="foldedCorner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ZeroAccess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botnet infected 2.2 million home networks worldwide during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Q3 [2012],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making it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the most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active botnet for the year thus far, said a malware report from security analysis firm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Kindsight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The Alcatel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-Lucent subsidiary's Security Labs team found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ZeroAccess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infected one in 125 home networks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during the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quarter. “Cybercriminals are primarily using it to take over victim computers and conduct ad-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click fraud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,”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Kindsight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Security Labs security architect Kevin McNamee said Tuesday in a news release. “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With </a:t>
            </a:r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</a:rPr>
              <a:t>ZeroAccess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, they can mimic the human behavior of clicking online ads, resulting in millions of dollars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of fraud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.” The botnet may be costing advertisers $900,000 per day in ad-click fraud,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Kindsight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said.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About 13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percent of home networks in North America were infected in Q3, with 6.5 percent of all home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networks having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high-level threats like bots and banking Trojans,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Kindsight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said (http://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xrl.us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/bnww7h).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27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Identity theft is often analog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08" y="1837116"/>
            <a:ext cx="3425342" cy="2314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3778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www.wired.com</a:t>
            </a:r>
            <a:r>
              <a:rPr lang="en-US" sz="1000" dirty="0"/>
              <a:t>/</a:t>
            </a:r>
            <a:r>
              <a:rPr lang="en-US" sz="1000" dirty="0" err="1"/>
              <a:t>threatlevel</a:t>
            </a:r>
            <a:r>
              <a:rPr lang="en-US" sz="1000" dirty="0"/>
              <a:t>/2009/02/stolen-wallets/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740" y="3300004"/>
            <a:ext cx="4621441" cy="3333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904" y="1612735"/>
            <a:ext cx="2419896" cy="160788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21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Means, motive &amp; opportunity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171" y="1491585"/>
            <a:ext cx="1507616" cy="1514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919" y="1524000"/>
            <a:ext cx="1844459" cy="131747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87101" y="4110104"/>
            <a:ext cx="1148326" cy="9144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DDOS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385378" y="4082669"/>
            <a:ext cx="1148326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378" y="2427028"/>
            <a:ext cx="1657469" cy="14697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4553" y="3005932"/>
            <a:ext cx="1573692" cy="1076737"/>
          </a:xfrm>
          <a:prstGeom prst="rect">
            <a:avLst/>
          </a:prstGeom>
        </p:spPr>
      </p:pic>
      <p:sp>
        <p:nvSpPr>
          <p:cNvPr id="13" name="Folded Corner 12"/>
          <p:cNvSpPr/>
          <p:nvPr/>
        </p:nvSpPr>
        <p:spPr>
          <a:xfrm>
            <a:off x="1487101" y="5391841"/>
            <a:ext cx="914400" cy="914400"/>
          </a:xfrm>
          <a:prstGeom prst="foldedCorne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SAVI</a:t>
            </a:r>
          </a:p>
          <a:p>
            <a:pPr algn="ctr"/>
            <a:r>
              <a:rPr lang="en-US" dirty="0" smtClean="0"/>
              <a:t>ABC</a:t>
            </a:r>
            <a:endParaRPr lang="en-US" dirty="0"/>
          </a:p>
        </p:txBody>
      </p:sp>
      <p:sp>
        <p:nvSpPr>
          <p:cNvPr id="14" name="Folded Corner 13"/>
          <p:cNvSpPr/>
          <p:nvPr/>
        </p:nvSpPr>
        <p:spPr>
          <a:xfrm>
            <a:off x="4931174" y="5363154"/>
            <a:ext cx="2120024" cy="914400"/>
          </a:xfrm>
          <a:prstGeom prst="foldedCorne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make # less valuable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6489" y="4277316"/>
            <a:ext cx="77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threat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0559" y="5600363"/>
            <a:ext cx="1326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solution (?)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921" y="2678022"/>
            <a:ext cx="1127811" cy="696589"/>
          </a:xfrm>
          <a:prstGeom prst="rect">
            <a:avLst/>
          </a:prstGeom>
        </p:spPr>
      </p:pic>
      <p:sp>
        <p:nvSpPr>
          <p:cNvPr id="18" name="Folded Corner 17"/>
          <p:cNvSpPr/>
          <p:nvPr/>
        </p:nvSpPr>
        <p:spPr>
          <a:xfrm>
            <a:off x="3274963" y="5391841"/>
            <a:ext cx="1411957" cy="885713"/>
          </a:xfrm>
          <a:prstGeom prst="foldedCorne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19" name="Folded Corner 18"/>
          <p:cNvSpPr/>
          <p:nvPr/>
        </p:nvSpPr>
        <p:spPr>
          <a:xfrm>
            <a:off x="7385378" y="5363154"/>
            <a:ext cx="1657469" cy="885713"/>
          </a:xfrm>
          <a:prstGeom prst="foldedCorne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compartmentalize</a:t>
            </a:r>
            <a:endParaRPr lang="en-US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4844" y="4110104"/>
            <a:ext cx="2235821" cy="101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2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1419</TotalTime>
  <Words>2701</Words>
  <Application>Microsoft Macintosh PowerPoint</Application>
  <PresentationFormat>On-screen Show (4:3)</PresentationFormat>
  <Paragraphs>555</Paragraphs>
  <Slides>59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Clarity</vt:lpstr>
      <vt:lpstr>The Internet is Insecure and Will Likely Remain So - What now?</vt:lpstr>
      <vt:lpstr>Who am I talking to?</vt:lpstr>
      <vt:lpstr>Overview</vt:lpstr>
      <vt:lpstr>Security approach: blame the victim</vt:lpstr>
      <vt:lpstr>Nobody cares about you!</vt:lpstr>
      <vt:lpstr>You are (mostly) on your own</vt:lpstr>
      <vt:lpstr>Example: ZeroAccess</vt:lpstr>
      <vt:lpstr>Identity theft is often analog</vt:lpstr>
      <vt:lpstr>Means, motive &amp; opportunity</vt:lpstr>
      <vt:lpstr>Authentication</vt:lpstr>
      <vt:lpstr>Traditional authentication</vt:lpstr>
      <vt:lpstr>Password policies gone amuck</vt:lpstr>
      <vt:lpstr>Password advice</vt:lpstr>
      <vt:lpstr>More password issues</vt:lpstr>
      <vt:lpstr>Reduce value of goods</vt:lpstr>
      <vt:lpstr>What about non-passwords?</vt:lpstr>
      <vt:lpstr>The convergence to “what you have”</vt:lpstr>
      <vt:lpstr>Provide physical validation services</vt:lpstr>
      <vt:lpstr>N-factor  risk assessment</vt:lpstr>
      <vt:lpstr>Securing the Internet</vt:lpstr>
      <vt:lpstr>We must make the Internet secure!</vt:lpstr>
      <vt:lpstr>Securing the Internet – once and for all!</vt:lpstr>
      <vt:lpstr>Cause of death for the next big thing</vt:lpstr>
      <vt:lpstr>Secure key identifiers</vt:lpstr>
      <vt:lpstr>Avoid single-failure = catastrophic failure</vt:lpstr>
      <vt:lpstr>Securing end systems</vt:lpstr>
      <vt:lpstr>The old attack model</vt:lpstr>
      <vt:lpstr>… and now</vt:lpstr>
      <vt:lpstr>Vulnerabilities 2011</vt:lpstr>
      <vt:lpstr>What can be done?</vt:lpstr>
      <vt:lpstr>Design pattern: process separation</vt:lpstr>
      <vt:lpstr>App permissions are not sufficient</vt:lpstr>
      <vt:lpstr>Infrastructure security</vt:lpstr>
      <vt:lpstr>Improving network infrastructure security</vt:lpstr>
      <vt:lpstr>Anti-botnet ecosystem</vt:lpstr>
      <vt:lpstr>Security beyond viruses and Phishing: Fraud &amp; Human DOS attacks</vt:lpstr>
      <vt:lpstr>Fraud in TRS (text relay service)</vt:lpstr>
      <vt:lpstr>DOS attacks on humans: 9-1-1</vt:lpstr>
      <vt:lpstr>The zombie attack</vt:lpstr>
      <vt:lpstr>Robocalls &amp; Caller-ID spoofing</vt:lpstr>
      <vt:lpstr>The Telemarketing Sales Rule: Three Protections</vt:lpstr>
      <vt:lpstr>What calls are not covered?</vt:lpstr>
      <vt:lpstr>How do robocalls work?</vt:lpstr>
      <vt:lpstr>The geography of robo-calling</vt:lpstr>
      <vt:lpstr>Robocall eco system</vt:lpstr>
      <vt:lpstr>What you can do when robo-called</vt:lpstr>
      <vt:lpstr>The enablers </vt:lpstr>
      <vt:lpstr>Law enforcement vs. robocallers</vt:lpstr>
      <vt:lpstr>What has changed?</vt:lpstr>
      <vt:lpstr>Caller ID spoofing</vt:lpstr>
      <vt:lpstr>Caller ID spoofing</vt:lpstr>
      <vt:lpstr>VoIP spoofing</vt:lpstr>
      <vt:lpstr>Why not use email spam filtering techniques?</vt:lpstr>
      <vt:lpstr>Future, part 1: trustable phone numbers</vt:lpstr>
      <vt:lpstr>IP-based PSTN: build in security!</vt:lpstr>
      <vt:lpstr>Caller identification</vt:lpstr>
      <vt:lpstr>Attribute validation</vt:lpstr>
      <vt:lpstr>Attribute Validation Service</vt:lpstr>
      <vt:lpstr>Conclusion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Internet is Insecure and Will Likely Remain So - What now?</dc:title>
  <dc:creator>Henning Schulzrinne</dc:creator>
  <cp:lastModifiedBy>Henning Schulzrinne</cp:lastModifiedBy>
  <cp:revision>46</cp:revision>
  <dcterms:created xsi:type="dcterms:W3CDTF">2012-11-05T02:30:49Z</dcterms:created>
  <dcterms:modified xsi:type="dcterms:W3CDTF">2013-04-17T09:39:08Z</dcterms:modified>
</cp:coreProperties>
</file>