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6"/>
  </p:notesMasterIdLst>
  <p:handoutMasterIdLst>
    <p:handoutMasterId r:id="rId57"/>
  </p:handoutMasterIdLst>
  <p:sldIdLst>
    <p:sldId id="256" r:id="rId2"/>
    <p:sldId id="257" r:id="rId3"/>
    <p:sldId id="304" r:id="rId4"/>
    <p:sldId id="258" r:id="rId5"/>
    <p:sldId id="260" r:id="rId6"/>
    <p:sldId id="259" r:id="rId7"/>
    <p:sldId id="301" r:id="rId8"/>
    <p:sldId id="261" r:id="rId9"/>
    <p:sldId id="262" r:id="rId10"/>
    <p:sldId id="263" r:id="rId11"/>
    <p:sldId id="264" r:id="rId12"/>
    <p:sldId id="265" r:id="rId13"/>
    <p:sldId id="266" r:id="rId14"/>
    <p:sldId id="267" r:id="rId15"/>
    <p:sldId id="268" r:id="rId16"/>
    <p:sldId id="269" r:id="rId17"/>
    <p:sldId id="305" r:id="rId18"/>
    <p:sldId id="270" r:id="rId19"/>
    <p:sldId id="290" r:id="rId20"/>
    <p:sldId id="288" r:id="rId21"/>
    <p:sldId id="289" r:id="rId22"/>
    <p:sldId id="287" r:id="rId23"/>
    <p:sldId id="286" r:id="rId24"/>
    <p:sldId id="277" r:id="rId25"/>
    <p:sldId id="285" r:id="rId26"/>
    <p:sldId id="321" r:id="rId27"/>
    <p:sldId id="322" r:id="rId28"/>
    <p:sldId id="306" r:id="rId29"/>
    <p:sldId id="283" r:id="rId30"/>
    <p:sldId id="278" r:id="rId31"/>
    <p:sldId id="280" r:id="rId32"/>
    <p:sldId id="281" r:id="rId33"/>
    <p:sldId id="282" r:id="rId34"/>
    <p:sldId id="279" r:id="rId35"/>
    <p:sldId id="272" r:id="rId36"/>
    <p:sldId id="273" r:id="rId37"/>
    <p:sldId id="275" r:id="rId38"/>
    <p:sldId id="274" r:id="rId39"/>
    <p:sldId id="308" r:id="rId40"/>
    <p:sldId id="300" r:id="rId41"/>
    <p:sldId id="276" r:id="rId42"/>
    <p:sldId id="323" r:id="rId43"/>
    <p:sldId id="310" r:id="rId44"/>
    <p:sldId id="324" r:id="rId45"/>
    <p:sldId id="317" r:id="rId46"/>
    <p:sldId id="311" r:id="rId47"/>
    <p:sldId id="318" r:id="rId48"/>
    <p:sldId id="319" r:id="rId49"/>
    <p:sldId id="309" r:id="rId50"/>
    <p:sldId id="314" r:id="rId51"/>
    <p:sldId id="325" r:id="rId52"/>
    <p:sldId id="320" r:id="rId53"/>
    <p:sldId id="315" r:id="rId54"/>
    <p:sldId id="313"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10F979-2713-0840-9404-D1215DD663E0}">
          <p14:sldIdLst>
            <p14:sldId id="256"/>
            <p14:sldId id="257"/>
          </p14:sldIdLst>
        </p14:section>
        <p14:section name="Policy issues" id="{51AAC493-57DE-834B-9B6C-7089B63193F7}">
          <p14:sldIdLst>
            <p14:sldId id="304"/>
            <p14:sldId id="258"/>
            <p14:sldId id="260"/>
            <p14:sldId id="259"/>
            <p14:sldId id="301"/>
            <p14:sldId id="261"/>
            <p14:sldId id="262"/>
            <p14:sldId id="263"/>
            <p14:sldId id="264"/>
            <p14:sldId id="265"/>
            <p14:sldId id="266"/>
            <p14:sldId id="267"/>
            <p14:sldId id="268"/>
            <p14:sldId id="269"/>
          </p14:sldIdLst>
        </p14:section>
        <p14:section name="Data examples" id="{815BAE3A-989E-9E4B-91E9-BBE7F5836565}">
          <p14:sldIdLst>
            <p14:sldId id="305"/>
            <p14:sldId id="270"/>
            <p14:sldId id="290"/>
            <p14:sldId id="288"/>
            <p14:sldId id="289"/>
            <p14:sldId id="287"/>
            <p14:sldId id="286"/>
            <p14:sldId id="277"/>
            <p14:sldId id="285"/>
            <p14:sldId id="321"/>
            <p14:sldId id="322"/>
          </p14:sldIdLst>
        </p14:section>
        <p14:section name="Access networks" id="{49B57C6B-E6F1-5B47-8C4E-35EB87CC25A5}">
          <p14:sldIdLst>
            <p14:sldId id="306"/>
            <p14:sldId id="283"/>
            <p14:sldId id="278"/>
            <p14:sldId id="280"/>
            <p14:sldId id="281"/>
            <p14:sldId id="282"/>
            <p14:sldId id="279"/>
            <p14:sldId id="272"/>
            <p14:sldId id="273"/>
            <p14:sldId id="275"/>
            <p14:sldId id="274"/>
          </p14:sldIdLst>
        </p14:section>
        <p14:section name="Conclusion" id="{64315E20-C68A-614F-9043-9A2D217191D1}">
          <p14:sldIdLst>
            <p14:sldId id="308"/>
            <p14:sldId id="300"/>
            <p14:sldId id="276"/>
          </p14:sldIdLst>
        </p14:section>
        <p14:section name="Mobile data pricing" id="{3EA6D3F2-8419-EA42-8464-F3C8ED137EA5}">
          <p14:sldIdLst>
            <p14:sldId id="323"/>
            <p14:sldId id="310"/>
            <p14:sldId id="324"/>
            <p14:sldId id="317"/>
            <p14:sldId id="311"/>
            <p14:sldId id="318"/>
            <p14:sldId id="319"/>
            <p14:sldId id="309"/>
            <p14:sldId id="314"/>
            <p14:sldId id="325"/>
            <p14:sldId id="320"/>
            <p14:sldId id="315"/>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36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59A0B-8611-A04B-AF0D-8302922E7086}" type="doc">
      <dgm:prSet loTypeId="urn:microsoft.com/office/officeart/2005/8/layout/radial4" loCatId="" qsTypeId="urn:microsoft.com/office/officeart/2005/8/quickstyle/simple5" qsCatId="simple" csTypeId="urn:microsoft.com/office/officeart/2005/8/colors/colorful1" csCatId="colorful" phldr="1"/>
      <dgm:spPr/>
      <dgm:t>
        <a:bodyPr/>
        <a:lstStyle/>
        <a:p>
          <a:endParaRPr lang="en-US"/>
        </a:p>
      </dgm:t>
    </dgm:pt>
    <dgm:pt modelId="{F8C14435-58FD-D945-B105-FFD398586F5B}">
      <dgm:prSet phldrT="[Text]"/>
      <dgm:spPr/>
      <dgm:t>
        <a:bodyPr/>
        <a:lstStyle/>
        <a:p>
          <a:r>
            <a:rPr lang="en-US" dirty="0" smtClean="0"/>
            <a:t>Policy</a:t>
          </a:r>
          <a:endParaRPr lang="en-US" dirty="0"/>
        </a:p>
      </dgm:t>
    </dgm:pt>
    <dgm:pt modelId="{7A896A60-0D7A-F640-A89E-0B77E7CD099A}" type="parTrans" cxnId="{B26E1791-6176-EF4F-A468-C868C5F7D4D2}">
      <dgm:prSet/>
      <dgm:spPr/>
      <dgm:t>
        <a:bodyPr/>
        <a:lstStyle/>
        <a:p>
          <a:endParaRPr lang="en-US"/>
        </a:p>
      </dgm:t>
    </dgm:pt>
    <dgm:pt modelId="{D1CA9475-5746-464A-9D7B-80466F44ED42}" type="sibTrans" cxnId="{B26E1791-6176-EF4F-A468-C868C5F7D4D2}">
      <dgm:prSet/>
      <dgm:spPr/>
      <dgm:t>
        <a:bodyPr/>
        <a:lstStyle/>
        <a:p>
          <a:endParaRPr lang="en-US"/>
        </a:p>
      </dgm:t>
    </dgm:pt>
    <dgm:pt modelId="{59EEB740-3088-0343-B2C0-4E9BFDF6AB5F}">
      <dgm:prSet phldrT="[Text]" custT="1"/>
      <dgm:spPr/>
      <dgm:t>
        <a:bodyPr/>
        <a:lstStyle/>
        <a:p>
          <a:r>
            <a:rPr lang="en-US" sz="2400" dirty="0" smtClean="0"/>
            <a:t>Law</a:t>
          </a:r>
        </a:p>
        <a:p>
          <a:r>
            <a:rPr lang="en-US" sz="1800" dirty="0" smtClean="0"/>
            <a:t>(1934 &amp; 1996 Act)</a:t>
          </a:r>
          <a:endParaRPr lang="en-US" sz="2400" dirty="0"/>
        </a:p>
      </dgm:t>
    </dgm:pt>
    <dgm:pt modelId="{CFD62056-75FC-5847-8802-A9CD99C2317C}" type="parTrans" cxnId="{BF016B7E-57F4-4F43-9220-A53844EF6FC5}">
      <dgm:prSet/>
      <dgm:spPr/>
      <dgm:t>
        <a:bodyPr/>
        <a:lstStyle/>
        <a:p>
          <a:endParaRPr lang="en-US"/>
        </a:p>
      </dgm:t>
    </dgm:pt>
    <dgm:pt modelId="{84A22DC4-8457-1940-BAA6-6C42B25EE8E7}" type="sibTrans" cxnId="{BF016B7E-57F4-4F43-9220-A53844EF6FC5}">
      <dgm:prSet/>
      <dgm:spPr/>
      <dgm:t>
        <a:bodyPr/>
        <a:lstStyle/>
        <a:p>
          <a:endParaRPr lang="en-US"/>
        </a:p>
      </dgm:t>
    </dgm:pt>
    <dgm:pt modelId="{6DFFFB48-4E5F-C240-871A-EB5099AC46C0}">
      <dgm:prSet phldrT="[Text]" custT="1"/>
      <dgm:spPr/>
      <dgm:t>
        <a:bodyPr/>
        <a:lstStyle/>
        <a:p>
          <a:r>
            <a:rPr lang="en-US" sz="1900" dirty="0" smtClean="0"/>
            <a:t>Prior actions </a:t>
          </a:r>
          <a:r>
            <a:rPr lang="en-US" sz="1600" dirty="0" smtClean="0"/>
            <a:t>(e.g., VoIP definition)</a:t>
          </a:r>
          <a:endParaRPr lang="en-US" sz="1600" dirty="0"/>
        </a:p>
      </dgm:t>
    </dgm:pt>
    <dgm:pt modelId="{66B03BF2-FCA6-084D-8A94-6E2191EAFF85}" type="parTrans" cxnId="{8E21A7F6-FE90-AB4A-9A1B-DBA71AF042F1}">
      <dgm:prSet/>
      <dgm:spPr/>
      <dgm:t>
        <a:bodyPr/>
        <a:lstStyle/>
        <a:p>
          <a:endParaRPr lang="en-US"/>
        </a:p>
      </dgm:t>
    </dgm:pt>
    <dgm:pt modelId="{B799F3A3-BE6B-4542-9317-2BEB4FC91F5F}" type="sibTrans" cxnId="{8E21A7F6-FE90-AB4A-9A1B-DBA71AF042F1}">
      <dgm:prSet/>
      <dgm:spPr/>
      <dgm:t>
        <a:bodyPr/>
        <a:lstStyle/>
        <a:p>
          <a:endParaRPr lang="en-US"/>
        </a:p>
      </dgm:t>
    </dgm:pt>
    <dgm:pt modelId="{F7C588C9-50E6-A94D-A8AE-CE8C297214DB}">
      <dgm:prSet phldrT="[Text]" custT="1"/>
      <dgm:spPr/>
      <dgm:t>
        <a:bodyPr/>
        <a:lstStyle/>
        <a:p>
          <a:r>
            <a:rPr lang="en-US" sz="1900" dirty="0" smtClean="0"/>
            <a:t>Court cases </a:t>
          </a:r>
          <a:r>
            <a:rPr lang="en-US" sz="1400" dirty="0" smtClean="0"/>
            <a:t>(Brand X, Comcast, …)</a:t>
          </a:r>
          <a:endParaRPr lang="en-US" sz="1400" dirty="0"/>
        </a:p>
      </dgm:t>
    </dgm:pt>
    <dgm:pt modelId="{DDC5CA61-5851-8549-85DC-4387880927E7}" type="parTrans" cxnId="{E3B5A225-4150-CD4E-BA88-801B1230550A}">
      <dgm:prSet/>
      <dgm:spPr/>
      <dgm:t>
        <a:bodyPr/>
        <a:lstStyle/>
        <a:p>
          <a:endParaRPr lang="en-US"/>
        </a:p>
      </dgm:t>
    </dgm:pt>
    <dgm:pt modelId="{EDA5CFD5-019C-A841-B9B0-18D1BDF239CE}" type="sibTrans" cxnId="{E3B5A225-4150-CD4E-BA88-801B1230550A}">
      <dgm:prSet/>
      <dgm:spPr/>
      <dgm:t>
        <a:bodyPr/>
        <a:lstStyle/>
        <a:p>
          <a:endParaRPr lang="en-US"/>
        </a:p>
      </dgm:t>
    </dgm:pt>
    <dgm:pt modelId="{F4D16243-0A45-FB48-9F29-219E41CD8FE0}">
      <dgm:prSet phldrT="[Text]" custT="1"/>
      <dgm:spPr/>
      <dgm:t>
        <a:bodyPr/>
        <a:lstStyle/>
        <a:p>
          <a:r>
            <a:rPr lang="en-US" sz="1400" dirty="0" smtClean="0"/>
            <a:t>Economic analysis</a:t>
          </a:r>
        </a:p>
        <a:p>
          <a:r>
            <a:rPr lang="en-US" sz="1100" dirty="0" smtClean="0"/>
            <a:t>(competition, investment, consumers)</a:t>
          </a:r>
          <a:endParaRPr lang="en-US" sz="1100" dirty="0"/>
        </a:p>
      </dgm:t>
    </dgm:pt>
    <dgm:pt modelId="{322A692D-E7CD-3B45-B0D6-422B19F65129}" type="parTrans" cxnId="{4F537739-3A31-1544-A47C-17D016EFEC45}">
      <dgm:prSet/>
      <dgm:spPr/>
      <dgm:t>
        <a:bodyPr/>
        <a:lstStyle/>
        <a:p>
          <a:endParaRPr lang="en-US"/>
        </a:p>
      </dgm:t>
    </dgm:pt>
    <dgm:pt modelId="{5DEDC9E0-A19C-D64E-A26D-182FFFE8E1F6}" type="sibTrans" cxnId="{4F537739-3A31-1544-A47C-17D016EFEC45}">
      <dgm:prSet/>
      <dgm:spPr/>
      <dgm:t>
        <a:bodyPr/>
        <a:lstStyle/>
        <a:p>
          <a:endParaRPr lang="en-US"/>
        </a:p>
      </dgm:t>
    </dgm:pt>
    <dgm:pt modelId="{2A22007D-3F2F-894D-B58A-359948FA84D3}">
      <dgm:prSet phldrT="[Text]" custT="1"/>
      <dgm:spPr/>
      <dgm:t>
        <a:bodyPr/>
        <a:lstStyle/>
        <a:p>
          <a:r>
            <a:rPr lang="en-US" sz="1700" dirty="0" smtClean="0"/>
            <a:t>Other impacts </a:t>
          </a:r>
          <a:r>
            <a:rPr lang="en-US" sz="1200" dirty="0" smtClean="0"/>
            <a:t>(social policy objectives, fraud risk, …)</a:t>
          </a:r>
          <a:endParaRPr lang="en-US" sz="1200" dirty="0"/>
        </a:p>
      </dgm:t>
    </dgm:pt>
    <dgm:pt modelId="{5FF533A5-2FF8-3D45-8379-A0267C53B502}" type="parTrans" cxnId="{1DA2EB27-4BA2-C74A-84E1-5458148A39EC}">
      <dgm:prSet/>
      <dgm:spPr/>
      <dgm:t>
        <a:bodyPr/>
        <a:lstStyle/>
        <a:p>
          <a:endParaRPr lang="en-US"/>
        </a:p>
      </dgm:t>
    </dgm:pt>
    <dgm:pt modelId="{9B21A214-0BEA-F848-B188-E5ECCD9ABCAC}" type="sibTrans" cxnId="{1DA2EB27-4BA2-C74A-84E1-5458148A39EC}">
      <dgm:prSet/>
      <dgm:spPr/>
      <dgm:t>
        <a:bodyPr/>
        <a:lstStyle/>
        <a:p>
          <a:endParaRPr lang="en-US"/>
        </a:p>
      </dgm:t>
    </dgm:pt>
    <dgm:pt modelId="{DB6F2F21-BD84-4D4D-B20A-AC70D1A61F8A}" type="pres">
      <dgm:prSet presAssocID="{CE759A0B-8611-A04B-AF0D-8302922E7086}" presName="cycle" presStyleCnt="0">
        <dgm:presLayoutVars>
          <dgm:chMax val="1"/>
          <dgm:dir/>
          <dgm:animLvl val="ctr"/>
          <dgm:resizeHandles val="exact"/>
        </dgm:presLayoutVars>
      </dgm:prSet>
      <dgm:spPr/>
      <dgm:t>
        <a:bodyPr/>
        <a:lstStyle/>
        <a:p>
          <a:endParaRPr lang="en-US"/>
        </a:p>
      </dgm:t>
    </dgm:pt>
    <dgm:pt modelId="{9D91309C-569D-B44E-A61F-FA313A90423A}" type="pres">
      <dgm:prSet presAssocID="{F8C14435-58FD-D945-B105-FFD398586F5B}" presName="centerShape" presStyleLbl="node0" presStyleIdx="0" presStyleCnt="1"/>
      <dgm:spPr/>
      <dgm:t>
        <a:bodyPr/>
        <a:lstStyle/>
        <a:p>
          <a:endParaRPr lang="en-US"/>
        </a:p>
      </dgm:t>
    </dgm:pt>
    <dgm:pt modelId="{02178426-F11C-DB43-BD8F-103F1B93CC79}" type="pres">
      <dgm:prSet presAssocID="{CFD62056-75FC-5847-8802-A9CD99C2317C}" presName="parTrans" presStyleLbl="bgSibTrans2D1" presStyleIdx="0" presStyleCnt="5"/>
      <dgm:spPr/>
      <dgm:t>
        <a:bodyPr/>
        <a:lstStyle/>
        <a:p>
          <a:endParaRPr lang="en-US"/>
        </a:p>
      </dgm:t>
    </dgm:pt>
    <dgm:pt modelId="{39EC70B6-803F-3542-8EDF-D90A2EA9A53A}" type="pres">
      <dgm:prSet presAssocID="{59EEB740-3088-0343-B2C0-4E9BFDF6AB5F}" presName="node" presStyleLbl="node1" presStyleIdx="0" presStyleCnt="5">
        <dgm:presLayoutVars>
          <dgm:bulletEnabled val="1"/>
        </dgm:presLayoutVars>
      </dgm:prSet>
      <dgm:spPr/>
      <dgm:t>
        <a:bodyPr/>
        <a:lstStyle/>
        <a:p>
          <a:endParaRPr lang="en-US"/>
        </a:p>
      </dgm:t>
    </dgm:pt>
    <dgm:pt modelId="{CC26BDB4-305B-1E4E-AD15-A0602FD9FCAD}" type="pres">
      <dgm:prSet presAssocID="{66B03BF2-FCA6-084D-8A94-6E2191EAFF85}" presName="parTrans" presStyleLbl="bgSibTrans2D1" presStyleIdx="1" presStyleCnt="5"/>
      <dgm:spPr/>
      <dgm:t>
        <a:bodyPr/>
        <a:lstStyle/>
        <a:p>
          <a:endParaRPr lang="en-US"/>
        </a:p>
      </dgm:t>
    </dgm:pt>
    <dgm:pt modelId="{D07F84D8-3C9F-D240-B712-21747E8F3A21}" type="pres">
      <dgm:prSet presAssocID="{6DFFFB48-4E5F-C240-871A-EB5099AC46C0}" presName="node" presStyleLbl="node1" presStyleIdx="1" presStyleCnt="5">
        <dgm:presLayoutVars>
          <dgm:bulletEnabled val="1"/>
        </dgm:presLayoutVars>
      </dgm:prSet>
      <dgm:spPr/>
      <dgm:t>
        <a:bodyPr/>
        <a:lstStyle/>
        <a:p>
          <a:endParaRPr lang="en-US"/>
        </a:p>
      </dgm:t>
    </dgm:pt>
    <dgm:pt modelId="{5F0EDD61-C88C-D04B-90AF-E678D215F646}" type="pres">
      <dgm:prSet presAssocID="{DDC5CA61-5851-8549-85DC-4387880927E7}" presName="parTrans" presStyleLbl="bgSibTrans2D1" presStyleIdx="2" presStyleCnt="5"/>
      <dgm:spPr/>
      <dgm:t>
        <a:bodyPr/>
        <a:lstStyle/>
        <a:p>
          <a:endParaRPr lang="en-US"/>
        </a:p>
      </dgm:t>
    </dgm:pt>
    <dgm:pt modelId="{0DBF414D-CB7F-D84A-B572-D65C707203CC}" type="pres">
      <dgm:prSet presAssocID="{F7C588C9-50E6-A94D-A8AE-CE8C297214DB}" presName="node" presStyleLbl="node1" presStyleIdx="2" presStyleCnt="5">
        <dgm:presLayoutVars>
          <dgm:bulletEnabled val="1"/>
        </dgm:presLayoutVars>
      </dgm:prSet>
      <dgm:spPr/>
      <dgm:t>
        <a:bodyPr/>
        <a:lstStyle/>
        <a:p>
          <a:endParaRPr lang="en-US"/>
        </a:p>
      </dgm:t>
    </dgm:pt>
    <dgm:pt modelId="{36292685-C200-AE49-8FF7-58EF9C4B098D}" type="pres">
      <dgm:prSet presAssocID="{322A692D-E7CD-3B45-B0D6-422B19F65129}" presName="parTrans" presStyleLbl="bgSibTrans2D1" presStyleIdx="3" presStyleCnt="5"/>
      <dgm:spPr/>
      <dgm:t>
        <a:bodyPr/>
        <a:lstStyle/>
        <a:p>
          <a:endParaRPr lang="en-US"/>
        </a:p>
      </dgm:t>
    </dgm:pt>
    <dgm:pt modelId="{EE0DF551-F57E-1C4F-985D-62666B9C32DA}" type="pres">
      <dgm:prSet presAssocID="{F4D16243-0A45-FB48-9F29-219E41CD8FE0}" presName="node" presStyleLbl="node1" presStyleIdx="3" presStyleCnt="5">
        <dgm:presLayoutVars>
          <dgm:bulletEnabled val="1"/>
        </dgm:presLayoutVars>
      </dgm:prSet>
      <dgm:spPr/>
      <dgm:t>
        <a:bodyPr/>
        <a:lstStyle/>
        <a:p>
          <a:endParaRPr lang="en-US"/>
        </a:p>
      </dgm:t>
    </dgm:pt>
    <dgm:pt modelId="{1102FB6C-0819-734F-9E85-C6D84943E2BB}" type="pres">
      <dgm:prSet presAssocID="{5FF533A5-2FF8-3D45-8379-A0267C53B502}" presName="parTrans" presStyleLbl="bgSibTrans2D1" presStyleIdx="4" presStyleCnt="5"/>
      <dgm:spPr/>
      <dgm:t>
        <a:bodyPr/>
        <a:lstStyle/>
        <a:p>
          <a:endParaRPr lang="en-US"/>
        </a:p>
      </dgm:t>
    </dgm:pt>
    <dgm:pt modelId="{988885FE-8950-6A48-8594-BD2C26E2CDE2}" type="pres">
      <dgm:prSet presAssocID="{2A22007D-3F2F-894D-B58A-359948FA84D3}" presName="node" presStyleLbl="node1" presStyleIdx="4" presStyleCnt="5">
        <dgm:presLayoutVars>
          <dgm:bulletEnabled val="1"/>
        </dgm:presLayoutVars>
      </dgm:prSet>
      <dgm:spPr/>
      <dgm:t>
        <a:bodyPr/>
        <a:lstStyle/>
        <a:p>
          <a:endParaRPr lang="en-US"/>
        </a:p>
      </dgm:t>
    </dgm:pt>
  </dgm:ptLst>
  <dgm:cxnLst>
    <dgm:cxn modelId="{737BF7EE-0C4D-B141-8713-EA78EF68C465}" type="presOf" srcId="{6DFFFB48-4E5F-C240-871A-EB5099AC46C0}" destId="{D07F84D8-3C9F-D240-B712-21747E8F3A21}" srcOrd="0" destOrd="0" presId="urn:microsoft.com/office/officeart/2005/8/layout/radial4"/>
    <dgm:cxn modelId="{C6643635-8596-B14E-A649-F8A4A06CC5E0}" type="presOf" srcId="{CE759A0B-8611-A04B-AF0D-8302922E7086}" destId="{DB6F2F21-BD84-4D4D-B20A-AC70D1A61F8A}" srcOrd="0" destOrd="0" presId="urn:microsoft.com/office/officeart/2005/8/layout/radial4"/>
    <dgm:cxn modelId="{0B1724A2-F71C-D140-8F71-9BEA2937B9A4}" type="presOf" srcId="{CFD62056-75FC-5847-8802-A9CD99C2317C}" destId="{02178426-F11C-DB43-BD8F-103F1B93CC79}" srcOrd="0" destOrd="0" presId="urn:microsoft.com/office/officeart/2005/8/layout/radial4"/>
    <dgm:cxn modelId="{095DC2EA-605B-C74A-AA66-3F7DC71EA496}" type="presOf" srcId="{F4D16243-0A45-FB48-9F29-219E41CD8FE0}" destId="{EE0DF551-F57E-1C4F-985D-62666B9C32DA}" srcOrd="0" destOrd="0" presId="urn:microsoft.com/office/officeart/2005/8/layout/radial4"/>
    <dgm:cxn modelId="{B26E1791-6176-EF4F-A468-C868C5F7D4D2}" srcId="{CE759A0B-8611-A04B-AF0D-8302922E7086}" destId="{F8C14435-58FD-D945-B105-FFD398586F5B}" srcOrd="0" destOrd="0" parTransId="{7A896A60-0D7A-F640-A89E-0B77E7CD099A}" sibTransId="{D1CA9475-5746-464A-9D7B-80466F44ED42}"/>
    <dgm:cxn modelId="{1C7B7A53-0925-DC44-AF9F-F599FB3823C0}" type="presOf" srcId="{F7C588C9-50E6-A94D-A8AE-CE8C297214DB}" destId="{0DBF414D-CB7F-D84A-B572-D65C707203CC}" srcOrd="0" destOrd="0" presId="urn:microsoft.com/office/officeart/2005/8/layout/radial4"/>
    <dgm:cxn modelId="{BF016B7E-57F4-4F43-9220-A53844EF6FC5}" srcId="{F8C14435-58FD-D945-B105-FFD398586F5B}" destId="{59EEB740-3088-0343-B2C0-4E9BFDF6AB5F}" srcOrd="0" destOrd="0" parTransId="{CFD62056-75FC-5847-8802-A9CD99C2317C}" sibTransId="{84A22DC4-8457-1940-BAA6-6C42B25EE8E7}"/>
    <dgm:cxn modelId="{EF1EAFBA-B85F-6E4A-B0DE-0825A261E297}" type="presOf" srcId="{5FF533A5-2FF8-3D45-8379-A0267C53B502}" destId="{1102FB6C-0819-734F-9E85-C6D84943E2BB}" srcOrd="0" destOrd="0" presId="urn:microsoft.com/office/officeart/2005/8/layout/radial4"/>
    <dgm:cxn modelId="{5CD09891-FE22-5C46-BD11-654BA9E020B6}" type="presOf" srcId="{DDC5CA61-5851-8549-85DC-4387880927E7}" destId="{5F0EDD61-C88C-D04B-90AF-E678D215F646}" srcOrd="0" destOrd="0" presId="urn:microsoft.com/office/officeart/2005/8/layout/radial4"/>
    <dgm:cxn modelId="{236F27C3-1211-5E47-8BD8-6FD165A08A1B}" type="presOf" srcId="{322A692D-E7CD-3B45-B0D6-422B19F65129}" destId="{36292685-C200-AE49-8FF7-58EF9C4B098D}" srcOrd="0" destOrd="0" presId="urn:microsoft.com/office/officeart/2005/8/layout/radial4"/>
    <dgm:cxn modelId="{6615EA40-DE7E-8746-876C-CCC514398B3F}" type="presOf" srcId="{F8C14435-58FD-D945-B105-FFD398586F5B}" destId="{9D91309C-569D-B44E-A61F-FA313A90423A}" srcOrd="0" destOrd="0" presId="urn:microsoft.com/office/officeart/2005/8/layout/radial4"/>
    <dgm:cxn modelId="{8E21A7F6-FE90-AB4A-9A1B-DBA71AF042F1}" srcId="{F8C14435-58FD-D945-B105-FFD398586F5B}" destId="{6DFFFB48-4E5F-C240-871A-EB5099AC46C0}" srcOrd="1" destOrd="0" parTransId="{66B03BF2-FCA6-084D-8A94-6E2191EAFF85}" sibTransId="{B799F3A3-BE6B-4542-9317-2BEB4FC91F5F}"/>
    <dgm:cxn modelId="{1DA2EB27-4BA2-C74A-84E1-5458148A39EC}" srcId="{F8C14435-58FD-D945-B105-FFD398586F5B}" destId="{2A22007D-3F2F-894D-B58A-359948FA84D3}" srcOrd="4" destOrd="0" parTransId="{5FF533A5-2FF8-3D45-8379-A0267C53B502}" sibTransId="{9B21A214-0BEA-F848-B188-E5ECCD9ABCAC}"/>
    <dgm:cxn modelId="{3B3578E5-2302-584C-8A02-92A2181A8D53}" type="presOf" srcId="{2A22007D-3F2F-894D-B58A-359948FA84D3}" destId="{988885FE-8950-6A48-8594-BD2C26E2CDE2}" srcOrd="0" destOrd="0" presId="urn:microsoft.com/office/officeart/2005/8/layout/radial4"/>
    <dgm:cxn modelId="{A2BF6C87-03D7-C243-95E3-E785A8B2535F}" type="presOf" srcId="{59EEB740-3088-0343-B2C0-4E9BFDF6AB5F}" destId="{39EC70B6-803F-3542-8EDF-D90A2EA9A53A}" srcOrd="0" destOrd="0" presId="urn:microsoft.com/office/officeart/2005/8/layout/radial4"/>
    <dgm:cxn modelId="{4F537739-3A31-1544-A47C-17D016EFEC45}" srcId="{F8C14435-58FD-D945-B105-FFD398586F5B}" destId="{F4D16243-0A45-FB48-9F29-219E41CD8FE0}" srcOrd="3" destOrd="0" parTransId="{322A692D-E7CD-3B45-B0D6-422B19F65129}" sibTransId="{5DEDC9E0-A19C-D64E-A26D-182FFFE8E1F6}"/>
    <dgm:cxn modelId="{A1F48286-541F-FB4F-9825-8B655245FDA2}" type="presOf" srcId="{66B03BF2-FCA6-084D-8A94-6E2191EAFF85}" destId="{CC26BDB4-305B-1E4E-AD15-A0602FD9FCAD}" srcOrd="0" destOrd="0" presId="urn:microsoft.com/office/officeart/2005/8/layout/radial4"/>
    <dgm:cxn modelId="{E3B5A225-4150-CD4E-BA88-801B1230550A}" srcId="{F8C14435-58FD-D945-B105-FFD398586F5B}" destId="{F7C588C9-50E6-A94D-A8AE-CE8C297214DB}" srcOrd="2" destOrd="0" parTransId="{DDC5CA61-5851-8549-85DC-4387880927E7}" sibTransId="{EDA5CFD5-019C-A841-B9B0-18D1BDF239CE}"/>
    <dgm:cxn modelId="{AF51E508-8D0D-704E-90D8-FA2B170823B2}" type="presParOf" srcId="{DB6F2F21-BD84-4D4D-B20A-AC70D1A61F8A}" destId="{9D91309C-569D-B44E-A61F-FA313A90423A}" srcOrd="0" destOrd="0" presId="urn:microsoft.com/office/officeart/2005/8/layout/radial4"/>
    <dgm:cxn modelId="{A80CC7D9-D23B-B447-9A9C-BA109CEB2E8E}" type="presParOf" srcId="{DB6F2F21-BD84-4D4D-B20A-AC70D1A61F8A}" destId="{02178426-F11C-DB43-BD8F-103F1B93CC79}" srcOrd="1" destOrd="0" presId="urn:microsoft.com/office/officeart/2005/8/layout/radial4"/>
    <dgm:cxn modelId="{1625539D-1938-3F49-9BEE-6712D911FB42}" type="presParOf" srcId="{DB6F2F21-BD84-4D4D-B20A-AC70D1A61F8A}" destId="{39EC70B6-803F-3542-8EDF-D90A2EA9A53A}" srcOrd="2" destOrd="0" presId="urn:microsoft.com/office/officeart/2005/8/layout/radial4"/>
    <dgm:cxn modelId="{F6D19962-70BA-5943-9EAB-C3BE593B926E}" type="presParOf" srcId="{DB6F2F21-BD84-4D4D-B20A-AC70D1A61F8A}" destId="{CC26BDB4-305B-1E4E-AD15-A0602FD9FCAD}" srcOrd="3" destOrd="0" presId="urn:microsoft.com/office/officeart/2005/8/layout/radial4"/>
    <dgm:cxn modelId="{4119BED9-1537-1A4F-99D5-B48873020004}" type="presParOf" srcId="{DB6F2F21-BD84-4D4D-B20A-AC70D1A61F8A}" destId="{D07F84D8-3C9F-D240-B712-21747E8F3A21}" srcOrd="4" destOrd="0" presId="urn:microsoft.com/office/officeart/2005/8/layout/radial4"/>
    <dgm:cxn modelId="{245896AB-400F-5B4B-87D2-91BC167567EB}" type="presParOf" srcId="{DB6F2F21-BD84-4D4D-B20A-AC70D1A61F8A}" destId="{5F0EDD61-C88C-D04B-90AF-E678D215F646}" srcOrd="5" destOrd="0" presId="urn:microsoft.com/office/officeart/2005/8/layout/radial4"/>
    <dgm:cxn modelId="{99DB888A-7410-6F4B-BD3D-C50BA5977540}" type="presParOf" srcId="{DB6F2F21-BD84-4D4D-B20A-AC70D1A61F8A}" destId="{0DBF414D-CB7F-D84A-B572-D65C707203CC}" srcOrd="6" destOrd="0" presId="urn:microsoft.com/office/officeart/2005/8/layout/radial4"/>
    <dgm:cxn modelId="{B7A1106E-4D2B-A846-BC39-D0B9D54C13A3}" type="presParOf" srcId="{DB6F2F21-BD84-4D4D-B20A-AC70D1A61F8A}" destId="{36292685-C200-AE49-8FF7-58EF9C4B098D}" srcOrd="7" destOrd="0" presId="urn:microsoft.com/office/officeart/2005/8/layout/radial4"/>
    <dgm:cxn modelId="{033BCE29-B39D-E641-8550-E792A12B5357}" type="presParOf" srcId="{DB6F2F21-BD84-4D4D-B20A-AC70D1A61F8A}" destId="{EE0DF551-F57E-1C4F-985D-62666B9C32DA}" srcOrd="8" destOrd="0" presId="urn:microsoft.com/office/officeart/2005/8/layout/radial4"/>
    <dgm:cxn modelId="{D4EF5C40-D8F7-E84B-8EF2-E1DDFC31BB8C}" type="presParOf" srcId="{DB6F2F21-BD84-4D4D-B20A-AC70D1A61F8A}" destId="{1102FB6C-0819-734F-9E85-C6D84943E2BB}" srcOrd="9" destOrd="0" presId="urn:microsoft.com/office/officeart/2005/8/layout/radial4"/>
    <dgm:cxn modelId="{3E1AF1E4-7792-8045-9FF9-A5A6114B43C5}" type="presParOf" srcId="{DB6F2F21-BD84-4D4D-B20A-AC70D1A61F8A}" destId="{988885FE-8950-6A48-8594-BD2C26E2CDE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785A1-CAF3-E84C-BCD5-2FE94F2154EE}" type="doc">
      <dgm:prSet loTypeId="urn:microsoft.com/office/officeart/2005/8/layout/StepDownProcess" loCatId="" qsTypeId="urn:microsoft.com/office/officeart/2005/8/quickstyle/simple4" qsCatId="simple" csTypeId="urn:microsoft.com/office/officeart/2005/8/colors/colorful1" csCatId="colorful" phldr="1"/>
      <dgm:spPr/>
      <dgm:t>
        <a:bodyPr/>
        <a:lstStyle/>
        <a:p>
          <a:endParaRPr lang="en-US"/>
        </a:p>
      </dgm:t>
    </dgm:pt>
    <dgm:pt modelId="{3BBA623F-2F1E-1648-9DA8-2D94EE880EA0}">
      <dgm:prSet phldrT="[Text]"/>
      <dgm:spPr/>
      <dgm:t>
        <a:bodyPr/>
        <a:lstStyle/>
        <a:p>
          <a:r>
            <a:rPr lang="en-US" dirty="0" smtClean="0"/>
            <a:t>Constitution</a:t>
          </a:r>
          <a:endParaRPr lang="en-US" dirty="0"/>
        </a:p>
      </dgm:t>
    </dgm:pt>
    <dgm:pt modelId="{24B79C1D-8AA9-F643-9EB0-F422C1C8D43B}" type="parTrans" cxnId="{8246E2C0-CA2C-1540-A85E-63CECDE66646}">
      <dgm:prSet/>
      <dgm:spPr/>
      <dgm:t>
        <a:bodyPr/>
        <a:lstStyle/>
        <a:p>
          <a:endParaRPr lang="en-US"/>
        </a:p>
      </dgm:t>
    </dgm:pt>
    <dgm:pt modelId="{648C06F1-AA6A-7E42-ABF3-B42A50A04A50}" type="sibTrans" cxnId="{8246E2C0-CA2C-1540-A85E-63CECDE66646}">
      <dgm:prSet/>
      <dgm:spPr/>
      <dgm:t>
        <a:bodyPr/>
        <a:lstStyle/>
        <a:p>
          <a:endParaRPr lang="en-US"/>
        </a:p>
      </dgm:t>
    </dgm:pt>
    <dgm:pt modelId="{84640A84-9308-0F4E-8B20-53D1C662C830}">
      <dgm:prSet phldrT="[Text]"/>
      <dgm:spPr/>
      <dgm:t>
        <a:bodyPr/>
        <a:lstStyle/>
        <a:p>
          <a:r>
            <a:rPr lang="en-US" dirty="0" smtClean="0"/>
            <a:t>Commerce clause</a:t>
          </a:r>
          <a:endParaRPr lang="en-US" dirty="0"/>
        </a:p>
      </dgm:t>
    </dgm:pt>
    <dgm:pt modelId="{19DE5A21-95D2-944C-997C-7869A4F33E6E}" type="parTrans" cxnId="{6C3E66E8-0C3E-8246-B0CB-9CC312C404DA}">
      <dgm:prSet/>
      <dgm:spPr/>
      <dgm:t>
        <a:bodyPr/>
        <a:lstStyle/>
        <a:p>
          <a:endParaRPr lang="en-US"/>
        </a:p>
      </dgm:t>
    </dgm:pt>
    <dgm:pt modelId="{8C76AC0E-9466-4E4C-9A3D-9F6FB707106D}" type="sibTrans" cxnId="{6C3E66E8-0C3E-8246-B0CB-9CC312C404DA}">
      <dgm:prSet/>
      <dgm:spPr/>
      <dgm:t>
        <a:bodyPr/>
        <a:lstStyle/>
        <a:p>
          <a:endParaRPr lang="en-US"/>
        </a:p>
      </dgm:t>
    </dgm:pt>
    <dgm:pt modelId="{562D7462-8637-6843-B525-927AA2FCEDB7}">
      <dgm:prSet phldrT="[Text]"/>
      <dgm:spPr/>
      <dgm:t>
        <a:bodyPr/>
        <a:lstStyle/>
        <a:p>
          <a:r>
            <a:rPr lang="en-US" dirty="0" smtClean="0"/>
            <a:t>Law</a:t>
          </a:r>
          <a:endParaRPr lang="en-US" dirty="0"/>
        </a:p>
      </dgm:t>
    </dgm:pt>
    <dgm:pt modelId="{CAF74D90-7D97-8C46-B8C4-D21DA7115A8A}" type="parTrans" cxnId="{6EE11325-21A3-424C-90C5-C9EF05F3124B}">
      <dgm:prSet/>
      <dgm:spPr/>
      <dgm:t>
        <a:bodyPr/>
        <a:lstStyle/>
        <a:p>
          <a:endParaRPr lang="en-US"/>
        </a:p>
      </dgm:t>
    </dgm:pt>
    <dgm:pt modelId="{91C429FD-95C6-B94C-ADC2-34CF9FC81A2C}" type="sibTrans" cxnId="{6EE11325-21A3-424C-90C5-C9EF05F3124B}">
      <dgm:prSet/>
      <dgm:spPr/>
      <dgm:t>
        <a:bodyPr/>
        <a:lstStyle/>
        <a:p>
          <a:endParaRPr lang="en-US"/>
        </a:p>
      </dgm:t>
    </dgm:pt>
    <dgm:pt modelId="{5AF23FF9-87FC-8746-9163-1229FA4AF7D6}">
      <dgm:prSet phldrT="[Text]"/>
      <dgm:spPr/>
      <dgm:t>
        <a:bodyPr/>
        <a:lstStyle/>
        <a:p>
          <a:r>
            <a:rPr lang="en-US" dirty="0" smtClean="0"/>
            <a:t>Telecom Act 1934 &amp; 1996</a:t>
          </a:r>
          <a:endParaRPr lang="en-US" dirty="0"/>
        </a:p>
      </dgm:t>
    </dgm:pt>
    <dgm:pt modelId="{286CEEB6-2099-5341-B074-2055BBB478B1}" type="parTrans" cxnId="{5FB4D5CA-2C21-7441-BCB1-CEF946A37D31}">
      <dgm:prSet/>
      <dgm:spPr/>
      <dgm:t>
        <a:bodyPr/>
        <a:lstStyle/>
        <a:p>
          <a:endParaRPr lang="en-US"/>
        </a:p>
      </dgm:t>
    </dgm:pt>
    <dgm:pt modelId="{C8777977-2500-0B46-9C7A-E16DD427ABFD}" type="sibTrans" cxnId="{5FB4D5CA-2C21-7441-BCB1-CEF946A37D31}">
      <dgm:prSet/>
      <dgm:spPr/>
      <dgm:t>
        <a:bodyPr/>
        <a:lstStyle/>
        <a:p>
          <a:endParaRPr lang="en-US"/>
        </a:p>
      </dgm:t>
    </dgm:pt>
    <dgm:pt modelId="{7066635A-F0B0-8540-8874-58221436D974}">
      <dgm:prSet phldrT="[Text]"/>
      <dgm:spPr/>
      <dgm:t>
        <a:bodyPr/>
        <a:lstStyle/>
        <a:p>
          <a:r>
            <a:rPr lang="en-US" dirty="0" smtClean="0"/>
            <a:t>47 CFR</a:t>
          </a:r>
          <a:endParaRPr lang="en-US" dirty="0"/>
        </a:p>
      </dgm:t>
    </dgm:pt>
    <dgm:pt modelId="{0D21A475-949A-B446-AC24-187E55874118}" type="parTrans" cxnId="{B831CEC7-59C1-4647-9338-3D775B58967A}">
      <dgm:prSet/>
      <dgm:spPr/>
      <dgm:t>
        <a:bodyPr/>
        <a:lstStyle/>
        <a:p>
          <a:endParaRPr lang="en-US"/>
        </a:p>
      </dgm:t>
    </dgm:pt>
    <dgm:pt modelId="{51675AD7-7137-5C41-A586-F9A0F5758FE0}" type="sibTrans" cxnId="{B831CEC7-59C1-4647-9338-3D775B58967A}">
      <dgm:prSet/>
      <dgm:spPr/>
      <dgm:t>
        <a:bodyPr/>
        <a:lstStyle/>
        <a:p>
          <a:endParaRPr lang="en-US"/>
        </a:p>
      </dgm:t>
    </dgm:pt>
    <dgm:pt modelId="{202671C4-191D-9A47-BDA6-06F3D645DFB5}">
      <dgm:prSet phldrT="[Text]"/>
      <dgm:spPr/>
      <dgm:t>
        <a:bodyPr/>
        <a:lstStyle/>
        <a:p>
          <a:r>
            <a:rPr lang="en-US" dirty="0" smtClean="0"/>
            <a:t>Narrative</a:t>
          </a:r>
          <a:endParaRPr lang="en-US" dirty="0"/>
        </a:p>
      </dgm:t>
    </dgm:pt>
    <dgm:pt modelId="{7DCECC1B-6225-AE49-A88D-4047A1A03437}" type="parTrans" cxnId="{63C3371A-E85D-5242-9AD0-8307C88128C8}">
      <dgm:prSet/>
      <dgm:spPr/>
      <dgm:t>
        <a:bodyPr/>
        <a:lstStyle/>
        <a:p>
          <a:endParaRPr lang="en-US"/>
        </a:p>
      </dgm:t>
    </dgm:pt>
    <dgm:pt modelId="{766C945A-32CA-A04D-9155-974A94C33DC1}" type="sibTrans" cxnId="{63C3371A-E85D-5242-9AD0-8307C88128C8}">
      <dgm:prSet/>
      <dgm:spPr/>
      <dgm:t>
        <a:bodyPr/>
        <a:lstStyle/>
        <a:p>
          <a:endParaRPr lang="en-US"/>
        </a:p>
      </dgm:t>
    </dgm:pt>
    <dgm:pt modelId="{95BF8004-A775-E949-8587-E8B45C7F8158}">
      <dgm:prSet phldrT="[Text]"/>
      <dgm:spPr/>
      <dgm:t>
        <a:bodyPr/>
        <a:lstStyle/>
        <a:p>
          <a:r>
            <a:rPr lang="en-US" dirty="0" smtClean="0"/>
            <a:t>reasonable network management</a:t>
          </a:r>
          <a:endParaRPr lang="en-US" dirty="0"/>
        </a:p>
      </dgm:t>
    </dgm:pt>
    <dgm:pt modelId="{97C86B29-EA09-DC45-9919-B3F5D4C727C7}" type="parTrans" cxnId="{27601E33-0BA2-244D-A5E8-AB060EF07EFB}">
      <dgm:prSet/>
      <dgm:spPr/>
      <dgm:t>
        <a:bodyPr/>
        <a:lstStyle/>
        <a:p>
          <a:endParaRPr lang="en-US"/>
        </a:p>
      </dgm:t>
    </dgm:pt>
    <dgm:pt modelId="{7638B8D2-45F3-094A-ACD1-AD94417A9A82}" type="sibTrans" cxnId="{27601E33-0BA2-244D-A5E8-AB060EF07EFB}">
      <dgm:prSet/>
      <dgm:spPr/>
      <dgm:t>
        <a:bodyPr/>
        <a:lstStyle/>
        <a:p>
          <a:endParaRPr lang="en-US"/>
        </a:p>
      </dgm:t>
    </dgm:pt>
    <dgm:pt modelId="{C92927E1-EE33-0E4C-A200-07D976723083}" type="pres">
      <dgm:prSet presAssocID="{1A8785A1-CAF3-E84C-BCD5-2FE94F2154EE}" presName="rootnode" presStyleCnt="0">
        <dgm:presLayoutVars>
          <dgm:chMax/>
          <dgm:chPref/>
          <dgm:dir/>
          <dgm:animLvl val="lvl"/>
        </dgm:presLayoutVars>
      </dgm:prSet>
      <dgm:spPr/>
      <dgm:t>
        <a:bodyPr/>
        <a:lstStyle/>
        <a:p>
          <a:endParaRPr lang="en-US"/>
        </a:p>
      </dgm:t>
    </dgm:pt>
    <dgm:pt modelId="{C540E4C6-36CE-AB41-90FA-35831ECEB12D}" type="pres">
      <dgm:prSet presAssocID="{3BBA623F-2F1E-1648-9DA8-2D94EE880EA0}" presName="composite" presStyleCnt="0"/>
      <dgm:spPr/>
      <dgm:t>
        <a:bodyPr/>
        <a:lstStyle/>
        <a:p>
          <a:endParaRPr lang="en-US"/>
        </a:p>
      </dgm:t>
    </dgm:pt>
    <dgm:pt modelId="{6AD0A7C9-04D9-B243-BB8F-9A15754CE402}" type="pres">
      <dgm:prSet presAssocID="{3BBA623F-2F1E-1648-9DA8-2D94EE880EA0}" presName="bentUpArrow1" presStyleLbl="alignImgPlace1" presStyleIdx="0" presStyleCnt="3"/>
      <dgm:spPr/>
      <dgm:t>
        <a:bodyPr/>
        <a:lstStyle/>
        <a:p>
          <a:endParaRPr lang="en-US"/>
        </a:p>
      </dgm:t>
    </dgm:pt>
    <dgm:pt modelId="{B71CA253-10D6-A041-BFE1-45FC96B893DC}" type="pres">
      <dgm:prSet presAssocID="{3BBA623F-2F1E-1648-9DA8-2D94EE880EA0}" presName="ParentText" presStyleLbl="node1" presStyleIdx="0" presStyleCnt="4">
        <dgm:presLayoutVars>
          <dgm:chMax val="1"/>
          <dgm:chPref val="1"/>
          <dgm:bulletEnabled val="1"/>
        </dgm:presLayoutVars>
      </dgm:prSet>
      <dgm:spPr/>
      <dgm:t>
        <a:bodyPr/>
        <a:lstStyle/>
        <a:p>
          <a:endParaRPr lang="en-US"/>
        </a:p>
      </dgm:t>
    </dgm:pt>
    <dgm:pt modelId="{238E1D43-3955-674B-96F3-7D34F55F5BBA}" type="pres">
      <dgm:prSet presAssocID="{3BBA623F-2F1E-1648-9DA8-2D94EE880EA0}" presName="ChildText" presStyleLbl="revTx" presStyleIdx="0" presStyleCnt="4">
        <dgm:presLayoutVars>
          <dgm:chMax val="0"/>
          <dgm:chPref val="0"/>
          <dgm:bulletEnabled val="1"/>
        </dgm:presLayoutVars>
      </dgm:prSet>
      <dgm:spPr/>
      <dgm:t>
        <a:bodyPr/>
        <a:lstStyle/>
        <a:p>
          <a:endParaRPr lang="en-US"/>
        </a:p>
      </dgm:t>
    </dgm:pt>
    <dgm:pt modelId="{FB971522-B66C-EA42-9B00-13E8FFC31713}" type="pres">
      <dgm:prSet presAssocID="{648C06F1-AA6A-7E42-ABF3-B42A50A04A50}" presName="sibTrans" presStyleCnt="0"/>
      <dgm:spPr/>
      <dgm:t>
        <a:bodyPr/>
        <a:lstStyle/>
        <a:p>
          <a:endParaRPr lang="en-US"/>
        </a:p>
      </dgm:t>
    </dgm:pt>
    <dgm:pt modelId="{1B3660C3-40AF-C14D-B792-3CAAEA068E44}" type="pres">
      <dgm:prSet presAssocID="{562D7462-8637-6843-B525-927AA2FCEDB7}" presName="composite" presStyleCnt="0"/>
      <dgm:spPr/>
      <dgm:t>
        <a:bodyPr/>
        <a:lstStyle/>
        <a:p>
          <a:endParaRPr lang="en-US"/>
        </a:p>
      </dgm:t>
    </dgm:pt>
    <dgm:pt modelId="{E26A49AE-B247-CE49-87EB-FC1E4563046B}" type="pres">
      <dgm:prSet presAssocID="{562D7462-8637-6843-B525-927AA2FCEDB7}" presName="bentUpArrow1" presStyleLbl="alignImgPlace1" presStyleIdx="1" presStyleCnt="3"/>
      <dgm:spPr/>
      <dgm:t>
        <a:bodyPr/>
        <a:lstStyle/>
        <a:p>
          <a:endParaRPr lang="en-US"/>
        </a:p>
      </dgm:t>
    </dgm:pt>
    <dgm:pt modelId="{39EC1357-8039-0648-BA39-95D6890973E2}" type="pres">
      <dgm:prSet presAssocID="{562D7462-8637-6843-B525-927AA2FCEDB7}" presName="ParentText" presStyleLbl="node1" presStyleIdx="1" presStyleCnt="4">
        <dgm:presLayoutVars>
          <dgm:chMax val="1"/>
          <dgm:chPref val="1"/>
          <dgm:bulletEnabled val="1"/>
        </dgm:presLayoutVars>
      </dgm:prSet>
      <dgm:spPr/>
      <dgm:t>
        <a:bodyPr/>
        <a:lstStyle/>
        <a:p>
          <a:endParaRPr lang="en-US"/>
        </a:p>
      </dgm:t>
    </dgm:pt>
    <dgm:pt modelId="{A504D4A5-DC78-8949-84D2-345E1AE330E5}" type="pres">
      <dgm:prSet presAssocID="{562D7462-8637-6843-B525-927AA2FCEDB7}" presName="ChildText" presStyleLbl="revTx" presStyleIdx="1" presStyleCnt="4">
        <dgm:presLayoutVars>
          <dgm:chMax val="0"/>
          <dgm:chPref val="0"/>
          <dgm:bulletEnabled val="1"/>
        </dgm:presLayoutVars>
      </dgm:prSet>
      <dgm:spPr/>
      <dgm:t>
        <a:bodyPr/>
        <a:lstStyle/>
        <a:p>
          <a:endParaRPr lang="en-US"/>
        </a:p>
      </dgm:t>
    </dgm:pt>
    <dgm:pt modelId="{4320BA1C-E1B2-EC4B-AEC7-932F6C8BFCCD}" type="pres">
      <dgm:prSet presAssocID="{91C429FD-95C6-B94C-ADC2-34CF9FC81A2C}" presName="sibTrans" presStyleCnt="0"/>
      <dgm:spPr/>
      <dgm:t>
        <a:bodyPr/>
        <a:lstStyle/>
        <a:p>
          <a:endParaRPr lang="en-US"/>
        </a:p>
      </dgm:t>
    </dgm:pt>
    <dgm:pt modelId="{CB777760-CAD0-4044-B00C-0F596D5E4BF7}" type="pres">
      <dgm:prSet presAssocID="{7066635A-F0B0-8540-8874-58221436D974}" presName="composite" presStyleCnt="0"/>
      <dgm:spPr/>
      <dgm:t>
        <a:bodyPr/>
        <a:lstStyle/>
        <a:p>
          <a:endParaRPr lang="en-US"/>
        </a:p>
      </dgm:t>
    </dgm:pt>
    <dgm:pt modelId="{402DD997-FD8E-274C-8B66-D34504EC8AC4}" type="pres">
      <dgm:prSet presAssocID="{7066635A-F0B0-8540-8874-58221436D974}" presName="bentUpArrow1" presStyleLbl="alignImgPlace1" presStyleIdx="2" presStyleCnt="3"/>
      <dgm:spPr/>
      <dgm:t>
        <a:bodyPr/>
        <a:lstStyle/>
        <a:p>
          <a:endParaRPr lang="en-US"/>
        </a:p>
      </dgm:t>
    </dgm:pt>
    <dgm:pt modelId="{CD00F338-D90D-6340-9D25-E8C86A82D907}" type="pres">
      <dgm:prSet presAssocID="{7066635A-F0B0-8540-8874-58221436D974}" presName="ParentText" presStyleLbl="node1" presStyleIdx="2" presStyleCnt="4">
        <dgm:presLayoutVars>
          <dgm:chMax val="1"/>
          <dgm:chPref val="1"/>
          <dgm:bulletEnabled val="1"/>
        </dgm:presLayoutVars>
      </dgm:prSet>
      <dgm:spPr/>
      <dgm:t>
        <a:bodyPr/>
        <a:lstStyle/>
        <a:p>
          <a:endParaRPr lang="en-US"/>
        </a:p>
      </dgm:t>
    </dgm:pt>
    <dgm:pt modelId="{3198AFEF-D574-2842-8114-7D960CE91E78}" type="pres">
      <dgm:prSet presAssocID="{7066635A-F0B0-8540-8874-58221436D974}" presName="ChildText" presStyleLbl="revTx" presStyleIdx="2" presStyleCnt="4">
        <dgm:presLayoutVars>
          <dgm:chMax val="0"/>
          <dgm:chPref val="0"/>
          <dgm:bulletEnabled val="1"/>
        </dgm:presLayoutVars>
      </dgm:prSet>
      <dgm:spPr/>
      <dgm:t>
        <a:bodyPr/>
        <a:lstStyle/>
        <a:p>
          <a:endParaRPr lang="en-US"/>
        </a:p>
      </dgm:t>
    </dgm:pt>
    <dgm:pt modelId="{5D88FCF9-BD98-CA4D-8D92-44ADD496B436}" type="pres">
      <dgm:prSet presAssocID="{51675AD7-7137-5C41-A586-F9A0F5758FE0}" presName="sibTrans" presStyleCnt="0"/>
      <dgm:spPr/>
      <dgm:t>
        <a:bodyPr/>
        <a:lstStyle/>
        <a:p>
          <a:endParaRPr lang="en-US"/>
        </a:p>
      </dgm:t>
    </dgm:pt>
    <dgm:pt modelId="{BDF6D90A-B443-C640-B41D-EBF50157E9A0}" type="pres">
      <dgm:prSet presAssocID="{202671C4-191D-9A47-BDA6-06F3D645DFB5}" presName="composite" presStyleCnt="0"/>
      <dgm:spPr/>
      <dgm:t>
        <a:bodyPr/>
        <a:lstStyle/>
        <a:p>
          <a:endParaRPr lang="en-US"/>
        </a:p>
      </dgm:t>
    </dgm:pt>
    <dgm:pt modelId="{F740463F-87E7-9D4F-8650-22A8484DB109}" type="pres">
      <dgm:prSet presAssocID="{202671C4-191D-9A47-BDA6-06F3D645DFB5}" presName="ParentText" presStyleLbl="node1" presStyleIdx="3" presStyleCnt="4">
        <dgm:presLayoutVars>
          <dgm:chMax val="1"/>
          <dgm:chPref val="1"/>
          <dgm:bulletEnabled val="1"/>
        </dgm:presLayoutVars>
      </dgm:prSet>
      <dgm:spPr/>
      <dgm:t>
        <a:bodyPr/>
        <a:lstStyle/>
        <a:p>
          <a:endParaRPr lang="en-US"/>
        </a:p>
      </dgm:t>
    </dgm:pt>
    <dgm:pt modelId="{996A4877-9B38-F646-B1CC-255A76089680}" type="pres">
      <dgm:prSet presAssocID="{202671C4-191D-9A47-BDA6-06F3D645DFB5}" presName="FinalChildText" presStyleLbl="revTx" presStyleIdx="3" presStyleCnt="4">
        <dgm:presLayoutVars>
          <dgm:chMax val="0"/>
          <dgm:chPref val="0"/>
          <dgm:bulletEnabled val="1"/>
        </dgm:presLayoutVars>
      </dgm:prSet>
      <dgm:spPr/>
      <dgm:t>
        <a:bodyPr/>
        <a:lstStyle/>
        <a:p>
          <a:endParaRPr lang="en-US"/>
        </a:p>
      </dgm:t>
    </dgm:pt>
  </dgm:ptLst>
  <dgm:cxnLst>
    <dgm:cxn modelId="{2FB6F7BA-0F57-C545-9D27-0A7E9B13D2F4}" type="presOf" srcId="{202671C4-191D-9A47-BDA6-06F3D645DFB5}" destId="{F740463F-87E7-9D4F-8650-22A8484DB109}" srcOrd="0" destOrd="0" presId="urn:microsoft.com/office/officeart/2005/8/layout/StepDownProcess"/>
    <dgm:cxn modelId="{EF93F1E2-C5F1-1E40-9C9A-6B8F79E0B554}" type="presOf" srcId="{3BBA623F-2F1E-1648-9DA8-2D94EE880EA0}" destId="{B71CA253-10D6-A041-BFE1-45FC96B893DC}" srcOrd="0" destOrd="0" presId="urn:microsoft.com/office/officeart/2005/8/layout/StepDownProcess"/>
    <dgm:cxn modelId="{9DABC6A3-9701-5B43-9CBF-256C5606EC88}" type="presOf" srcId="{84640A84-9308-0F4E-8B20-53D1C662C830}" destId="{238E1D43-3955-674B-96F3-7D34F55F5BBA}" srcOrd="0" destOrd="0" presId="urn:microsoft.com/office/officeart/2005/8/layout/StepDownProcess"/>
    <dgm:cxn modelId="{8246E2C0-CA2C-1540-A85E-63CECDE66646}" srcId="{1A8785A1-CAF3-E84C-BCD5-2FE94F2154EE}" destId="{3BBA623F-2F1E-1648-9DA8-2D94EE880EA0}" srcOrd="0" destOrd="0" parTransId="{24B79C1D-8AA9-F643-9EB0-F422C1C8D43B}" sibTransId="{648C06F1-AA6A-7E42-ABF3-B42A50A04A50}"/>
    <dgm:cxn modelId="{6C3E66E8-0C3E-8246-B0CB-9CC312C404DA}" srcId="{3BBA623F-2F1E-1648-9DA8-2D94EE880EA0}" destId="{84640A84-9308-0F4E-8B20-53D1C662C830}" srcOrd="0" destOrd="0" parTransId="{19DE5A21-95D2-944C-997C-7869A4F33E6E}" sibTransId="{8C76AC0E-9466-4E4C-9A3D-9F6FB707106D}"/>
    <dgm:cxn modelId="{B831CEC7-59C1-4647-9338-3D775B58967A}" srcId="{1A8785A1-CAF3-E84C-BCD5-2FE94F2154EE}" destId="{7066635A-F0B0-8540-8874-58221436D974}" srcOrd="2" destOrd="0" parTransId="{0D21A475-949A-B446-AC24-187E55874118}" sibTransId="{51675AD7-7137-5C41-A586-F9A0F5758FE0}"/>
    <dgm:cxn modelId="{26C69832-DFFE-0244-B04C-743F2848FC13}" type="presOf" srcId="{95BF8004-A775-E949-8587-E8B45C7F8158}" destId="{996A4877-9B38-F646-B1CC-255A76089680}" srcOrd="0" destOrd="0" presId="urn:microsoft.com/office/officeart/2005/8/layout/StepDownProcess"/>
    <dgm:cxn modelId="{6EE11325-21A3-424C-90C5-C9EF05F3124B}" srcId="{1A8785A1-CAF3-E84C-BCD5-2FE94F2154EE}" destId="{562D7462-8637-6843-B525-927AA2FCEDB7}" srcOrd="1" destOrd="0" parTransId="{CAF74D90-7D97-8C46-B8C4-D21DA7115A8A}" sibTransId="{91C429FD-95C6-B94C-ADC2-34CF9FC81A2C}"/>
    <dgm:cxn modelId="{27601E33-0BA2-244D-A5E8-AB060EF07EFB}" srcId="{202671C4-191D-9A47-BDA6-06F3D645DFB5}" destId="{95BF8004-A775-E949-8587-E8B45C7F8158}" srcOrd="0" destOrd="0" parTransId="{97C86B29-EA09-DC45-9919-B3F5D4C727C7}" sibTransId="{7638B8D2-45F3-094A-ACD1-AD94417A9A82}"/>
    <dgm:cxn modelId="{63C3371A-E85D-5242-9AD0-8307C88128C8}" srcId="{1A8785A1-CAF3-E84C-BCD5-2FE94F2154EE}" destId="{202671C4-191D-9A47-BDA6-06F3D645DFB5}" srcOrd="3" destOrd="0" parTransId="{7DCECC1B-6225-AE49-A88D-4047A1A03437}" sibTransId="{766C945A-32CA-A04D-9155-974A94C33DC1}"/>
    <dgm:cxn modelId="{76DFDFBD-035B-E346-85B0-0BB9E0436686}" type="presOf" srcId="{562D7462-8637-6843-B525-927AA2FCEDB7}" destId="{39EC1357-8039-0648-BA39-95D6890973E2}" srcOrd="0" destOrd="0" presId="urn:microsoft.com/office/officeart/2005/8/layout/StepDownProcess"/>
    <dgm:cxn modelId="{D4950C80-0821-C843-9813-6BB7BCEE131D}" type="presOf" srcId="{5AF23FF9-87FC-8746-9163-1229FA4AF7D6}" destId="{A504D4A5-DC78-8949-84D2-345E1AE330E5}" srcOrd="0" destOrd="0" presId="urn:microsoft.com/office/officeart/2005/8/layout/StepDownProcess"/>
    <dgm:cxn modelId="{5FB4D5CA-2C21-7441-BCB1-CEF946A37D31}" srcId="{562D7462-8637-6843-B525-927AA2FCEDB7}" destId="{5AF23FF9-87FC-8746-9163-1229FA4AF7D6}" srcOrd="0" destOrd="0" parTransId="{286CEEB6-2099-5341-B074-2055BBB478B1}" sibTransId="{C8777977-2500-0B46-9C7A-E16DD427ABFD}"/>
    <dgm:cxn modelId="{8080B258-925D-5043-9C66-C2C697AECA90}" type="presOf" srcId="{7066635A-F0B0-8540-8874-58221436D974}" destId="{CD00F338-D90D-6340-9D25-E8C86A82D907}" srcOrd="0" destOrd="0" presId="urn:microsoft.com/office/officeart/2005/8/layout/StepDownProcess"/>
    <dgm:cxn modelId="{A9B9F645-E226-1F4D-A947-03BCB12A0093}" type="presOf" srcId="{1A8785A1-CAF3-E84C-BCD5-2FE94F2154EE}" destId="{C92927E1-EE33-0E4C-A200-07D976723083}" srcOrd="0" destOrd="0" presId="urn:microsoft.com/office/officeart/2005/8/layout/StepDownProcess"/>
    <dgm:cxn modelId="{ED7E78E9-B22D-EB41-B9BF-B24DF154E1C7}" type="presParOf" srcId="{C92927E1-EE33-0E4C-A200-07D976723083}" destId="{C540E4C6-36CE-AB41-90FA-35831ECEB12D}" srcOrd="0" destOrd="0" presId="urn:microsoft.com/office/officeart/2005/8/layout/StepDownProcess"/>
    <dgm:cxn modelId="{2A987C5B-E6DD-DD45-882F-068542AD8954}" type="presParOf" srcId="{C540E4C6-36CE-AB41-90FA-35831ECEB12D}" destId="{6AD0A7C9-04D9-B243-BB8F-9A15754CE402}" srcOrd="0" destOrd="0" presId="urn:microsoft.com/office/officeart/2005/8/layout/StepDownProcess"/>
    <dgm:cxn modelId="{3792DD15-0E4C-5A49-A589-5A51980E9F89}" type="presParOf" srcId="{C540E4C6-36CE-AB41-90FA-35831ECEB12D}" destId="{B71CA253-10D6-A041-BFE1-45FC96B893DC}" srcOrd="1" destOrd="0" presId="urn:microsoft.com/office/officeart/2005/8/layout/StepDownProcess"/>
    <dgm:cxn modelId="{89CB110D-D703-AA47-AC96-6D2C29432E9A}" type="presParOf" srcId="{C540E4C6-36CE-AB41-90FA-35831ECEB12D}" destId="{238E1D43-3955-674B-96F3-7D34F55F5BBA}" srcOrd="2" destOrd="0" presId="urn:microsoft.com/office/officeart/2005/8/layout/StepDownProcess"/>
    <dgm:cxn modelId="{AFCAE6A0-10A4-E541-B721-7C2435FE0808}" type="presParOf" srcId="{C92927E1-EE33-0E4C-A200-07D976723083}" destId="{FB971522-B66C-EA42-9B00-13E8FFC31713}" srcOrd="1" destOrd="0" presId="urn:microsoft.com/office/officeart/2005/8/layout/StepDownProcess"/>
    <dgm:cxn modelId="{1625E318-2A35-F940-8559-F6F953A222D3}" type="presParOf" srcId="{C92927E1-EE33-0E4C-A200-07D976723083}" destId="{1B3660C3-40AF-C14D-B792-3CAAEA068E44}" srcOrd="2" destOrd="0" presId="urn:microsoft.com/office/officeart/2005/8/layout/StepDownProcess"/>
    <dgm:cxn modelId="{4B2371BB-9A3A-4E4D-811D-A05F857054F1}" type="presParOf" srcId="{1B3660C3-40AF-C14D-B792-3CAAEA068E44}" destId="{E26A49AE-B247-CE49-87EB-FC1E4563046B}" srcOrd="0" destOrd="0" presId="urn:microsoft.com/office/officeart/2005/8/layout/StepDownProcess"/>
    <dgm:cxn modelId="{2753117D-5D63-1E47-9445-EB71383A187C}" type="presParOf" srcId="{1B3660C3-40AF-C14D-B792-3CAAEA068E44}" destId="{39EC1357-8039-0648-BA39-95D6890973E2}" srcOrd="1" destOrd="0" presId="urn:microsoft.com/office/officeart/2005/8/layout/StepDownProcess"/>
    <dgm:cxn modelId="{53251961-1DD6-084E-9F02-DFD51C4C325D}" type="presParOf" srcId="{1B3660C3-40AF-C14D-B792-3CAAEA068E44}" destId="{A504D4A5-DC78-8949-84D2-345E1AE330E5}" srcOrd="2" destOrd="0" presId="urn:microsoft.com/office/officeart/2005/8/layout/StepDownProcess"/>
    <dgm:cxn modelId="{D794F9DC-8B35-5745-AF7B-0526A7693EBD}" type="presParOf" srcId="{C92927E1-EE33-0E4C-A200-07D976723083}" destId="{4320BA1C-E1B2-EC4B-AEC7-932F6C8BFCCD}" srcOrd="3" destOrd="0" presId="urn:microsoft.com/office/officeart/2005/8/layout/StepDownProcess"/>
    <dgm:cxn modelId="{D95EC309-79FF-C84C-9D48-50CA4D84ABEB}" type="presParOf" srcId="{C92927E1-EE33-0E4C-A200-07D976723083}" destId="{CB777760-CAD0-4044-B00C-0F596D5E4BF7}" srcOrd="4" destOrd="0" presId="urn:microsoft.com/office/officeart/2005/8/layout/StepDownProcess"/>
    <dgm:cxn modelId="{6125923E-5BB1-804A-8704-BA23875388AE}" type="presParOf" srcId="{CB777760-CAD0-4044-B00C-0F596D5E4BF7}" destId="{402DD997-FD8E-274C-8B66-D34504EC8AC4}" srcOrd="0" destOrd="0" presId="urn:microsoft.com/office/officeart/2005/8/layout/StepDownProcess"/>
    <dgm:cxn modelId="{CAE8A79E-3BBB-B249-8FFB-26A424866F89}" type="presParOf" srcId="{CB777760-CAD0-4044-B00C-0F596D5E4BF7}" destId="{CD00F338-D90D-6340-9D25-E8C86A82D907}" srcOrd="1" destOrd="0" presId="urn:microsoft.com/office/officeart/2005/8/layout/StepDownProcess"/>
    <dgm:cxn modelId="{90CF9216-0BA9-674B-BFB4-59222C24122C}" type="presParOf" srcId="{CB777760-CAD0-4044-B00C-0F596D5E4BF7}" destId="{3198AFEF-D574-2842-8114-7D960CE91E78}" srcOrd="2" destOrd="0" presId="urn:microsoft.com/office/officeart/2005/8/layout/StepDownProcess"/>
    <dgm:cxn modelId="{58C2452A-24D9-424B-A616-2F67A875D115}" type="presParOf" srcId="{C92927E1-EE33-0E4C-A200-07D976723083}" destId="{5D88FCF9-BD98-CA4D-8D92-44ADD496B436}" srcOrd="5" destOrd="0" presId="urn:microsoft.com/office/officeart/2005/8/layout/StepDownProcess"/>
    <dgm:cxn modelId="{A8173A10-DB34-D749-BA23-15C99843D3FB}" type="presParOf" srcId="{C92927E1-EE33-0E4C-A200-07D976723083}" destId="{BDF6D90A-B443-C640-B41D-EBF50157E9A0}" srcOrd="6" destOrd="0" presId="urn:microsoft.com/office/officeart/2005/8/layout/StepDownProcess"/>
    <dgm:cxn modelId="{A66C9B00-30DD-FD43-A0A4-AD9DB419A476}" type="presParOf" srcId="{BDF6D90A-B443-C640-B41D-EBF50157E9A0}" destId="{F740463F-87E7-9D4F-8650-22A8484DB109}" srcOrd="0" destOrd="0" presId="urn:microsoft.com/office/officeart/2005/8/layout/StepDownProcess"/>
    <dgm:cxn modelId="{0C53046E-AA87-8943-87B4-F91BA5C5EACA}" type="presParOf" srcId="{BDF6D90A-B443-C640-B41D-EBF50157E9A0}" destId="{996A4877-9B38-F646-B1CC-255A7608968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351DC5-7849-5B46-9327-A2E5DE47066F}" type="doc">
      <dgm:prSet loTypeId="urn:microsoft.com/office/officeart/2005/8/layout/vProcess5" loCatId="" qsTypeId="urn:microsoft.com/office/officeart/2005/8/quickstyle/simple4" qsCatId="simple" csTypeId="urn:microsoft.com/office/officeart/2005/8/colors/colorful1" csCatId="colorful" phldr="1"/>
      <dgm:spPr/>
      <dgm:t>
        <a:bodyPr/>
        <a:lstStyle/>
        <a:p>
          <a:endParaRPr lang="en-US"/>
        </a:p>
      </dgm:t>
    </dgm:pt>
    <dgm:pt modelId="{1F926AA4-B56A-8E4B-B0DF-B228E353F104}">
      <dgm:prSet phldrT="[Text]"/>
      <dgm:spPr/>
      <dgm:t>
        <a:bodyPr/>
        <a:lstStyle/>
        <a:p>
          <a:r>
            <a:rPr lang="en-US" smtClean="0"/>
            <a:t>NOI</a:t>
          </a:r>
          <a:endParaRPr lang="en-US" dirty="0"/>
        </a:p>
      </dgm:t>
    </dgm:pt>
    <dgm:pt modelId="{9AF24D43-B314-4948-89D6-DD2B0D54DB58}" type="parTrans" cxnId="{1D199152-3332-7D40-AB76-606F50FE24CB}">
      <dgm:prSet/>
      <dgm:spPr/>
      <dgm:t>
        <a:bodyPr/>
        <a:lstStyle/>
        <a:p>
          <a:endParaRPr lang="en-US">
            <a:solidFill>
              <a:schemeClr val="tx2"/>
            </a:solidFill>
          </a:endParaRPr>
        </a:p>
      </dgm:t>
    </dgm:pt>
    <dgm:pt modelId="{5A4BA484-7127-A847-8CBA-F6750CBF8188}" type="sibTrans" cxnId="{1D199152-3332-7D40-AB76-606F50FE24CB}">
      <dgm:prSet/>
      <dgm:spPr/>
      <dgm:t>
        <a:bodyPr/>
        <a:lstStyle/>
        <a:p>
          <a:endParaRPr lang="en-US">
            <a:solidFill>
              <a:schemeClr val="tx2"/>
            </a:solidFill>
          </a:endParaRPr>
        </a:p>
      </dgm:t>
    </dgm:pt>
    <dgm:pt modelId="{4AFDB979-EAAF-E94D-A5F0-0FA33D08A72F}">
      <dgm:prSet phldrT="[Text]"/>
      <dgm:spPr/>
      <dgm:t>
        <a:bodyPr/>
        <a:lstStyle/>
        <a:p>
          <a:r>
            <a:rPr lang="en-US" smtClean="0"/>
            <a:t>NPRM</a:t>
          </a:r>
          <a:endParaRPr lang="en-US" dirty="0"/>
        </a:p>
      </dgm:t>
    </dgm:pt>
    <dgm:pt modelId="{02A31194-4A33-B045-A398-7A4AE4FA2777}" type="parTrans" cxnId="{0CB61123-0283-C44D-888D-0F0813A1C221}">
      <dgm:prSet/>
      <dgm:spPr/>
      <dgm:t>
        <a:bodyPr/>
        <a:lstStyle/>
        <a:p>
          <a:endParaRPr lang="en-US">
            <a:solidFill>
              <a:schemeClr val="tx2"/>
            </a:solidFill>
          </a:endParaRPr>
        </a:p>
      </dgm:t>
    </dgm:pt>
    <dgm:pt modelId="{5F61EA53-7B68-D34D-9D4A-6965478EC88A}" type="sibTrans" cxnId="{0CB61123-0283-C44D-888D-0F0813A1C221}">
      <dgm:prSet/>
      <dgm:spPr/>
      <dgm:t>
        <a:bodyPr/>
        <a:lstStyle/>
        <a:p>
          <a:endParaRPr lang="en-US">
            <a:solidFill>
              <a:schemeClr val="tx2"/>
            </a:solidFill>
          </a:endParaRPr>
        </a:p>
      </dgm:t>
    </dgm:pt>
    <dgm:pt modelId="{D247A9BC-1436-584C-9643-D6F80DF2FADE}">
      <dgm:prSet phldrT="[Text]"/>
      <dgm:spPr/>
      <dgm:t>
        <a:bodyPr/>
        <a:lstStyle/>
        <a:p>
          <a:r>
            <a:rPr lang="en-US" smtClean="0"/>
            <a:t>R&amp;O</a:t>
          </a:r>
          <a:endParaRPr lang="en-US" dirty="0"/>
        </a:p>
      </dgm:t>
    </dgm:pt>
    <dgm:pt modelId="{1D054C1C-6036-9C45-A2DA-7C1964D597C9}" type="parTrans" cxnId="{E2C59DFD-6538-724F-8499-868E2933EA3F}">
      <dgm:prSet/>
      <dgm:spPr/>
      <dgm:t>
        <a:bodyPr/>
        <a:lstStyle/>
        <a:p>
          <a:endParaRPr lang="en-US">
            <a:solidFill>
              <a:schemeClr val="tx2"/>
            </a:solidFill>
          </a:endParaRPr>
        </a:p>
      </dgm:t>
    </dgm:pt>
    <dgm:pt modelId="{6ADAF57A-0908-3244-A408-E337C2AF73DC}" type="sibTrans" cxnId="{E2C59DFD-6538-724F-8499-868E2933EA3F}">
      <dgm:prSet/>
      <dgm:spPr/>
      <dgm:t>
        <a:bodyPr/>
        <a:lstStyle/>
        <a:p>
          <a:endParaRPr lang="en-US">
            <a:solidFill>
              <a:schemeClr val="tx2"/>
            </a:solidFill>
          </a:endParaRPr>
        </a:p>
      </dgm:t>
    </dgm:pt>
    <dgm:pt modelId="{B48080C9-172B-9C44-96DB-59A874337DA2}">
      <dgm:prSet phldrT="[Text]"/>
      <dgm:spPr/>
      <dgm:t>
        <a:bodyPr/>
        <a:lstStyle/>
        <a:p>
          <a:r>
            <a:rPr lang="en-US" dirty="0" smtClean="0"/>
            <a:t>Notice of Inquiry</a:t>
          </a:r>
          <a:endParaRPr lang="en-US" dirty="0"/>
        </a:p>
      </dgm:t>
    </dgm:pt>
    <dgm:pt modelId="{A12961C0-AF8F-2B43-B95E-09ABBB6405A3}" type="parTrans" cxnId="{2168BF44-9B8E-0A4A-8771-CC8C5B5A70E3}">
      <dgm:prSet/>
      <dgm:spPr/>
      <dgm:t>
        <a:bodyPr/>
        <a:lstStyle/>
        <a:p>
          <a:endParaRPr lang="en-US">
            <a:solidFill>
              <a:schemeClr val="tx2"/>
            </a:solidFill>
          </a:endParaRPr>
        </a:p>
      </dgm:t>
    </dgm:pt>
    <dgm:pt modelId="{72D6E42F-C608-9848-BE7F-6785E9667DD3}" type="sibTrans" cxnId="{2168BF44-9B8E-0A4A-8771-CC8C5B5A70E3}">
      <dgm:prSet/>
      <dgm:spPr/>
      <dgm:t>
        <a:bodyPr/>
        <a:lstStyle/>
        <a:p>
          <a:endParaRPr lang="en-US">
            <a:solidFill>
              <a:schemeClr val="tx2"/>
            </a:solidFill>
          </a:endParaRPr>
        </a:p>
      </dgm:t>
    </dgm:pt>
    <dgm:pt modelId="{8A0BF537-CA02-DF44-B814-B6AC38AEB392}">
      <dgm:prSet phldrT="[Text]"/>
      <dgm:spPr/>
      <dgm:t>
        <a:bodyPr/>
        <a:lstStyle/>
        <a:p>
          <a:r>
            <a:rPr lang="en-US" smtClean="0"/>
            <a:t>Notice of Proposed Rule Making</a:t>
          </a:r>
          <a:endParaRPr lang="en-US" dirty="0"/>
        </a:p>
      </dgm:t>
    </dgm:pt>
    <dgm:pt modelId="{1BC50688-0C4B-D74A-9CD5-66C51B2A6F11}" type="parTrans" cxnId="{CFAB9D36-4BE1-BB45-B527-7594D8E7C63D}">
      <dgm:prSet/>
      <dgm:spPr/>
      <dgm:t>
        <a:bodyPr/>
        <a:lstStyle/>
        <a:p>
          <a:endParaRPr lang="en-US">
            <a:solidFill>
              <a:schemeClr val="tx2"/>
            </a:solidFill>
          </a:endParaRPr>
        </a:p>
      </dgm:t>
    </dgm:pt>
    <dgm:pt modelId="{E4A6D02F-F25E-2A4B-AB2A-37DDF252EC21}" type="sibTrans" cxnId="{CFAB9D36-4BE1-BB45-B527-7594D8E7C63D}">
      <dgm:prSet/>
      <dgm:spPr/>
      <dgm:t>
        <a:bodyPr/>
        <a:lstStyle/>
        <a:p>
          <a:endParaRPr lang="en-US">
            <a:solidFill>
              <a:schemeClr val="tx2"/>
            </a:solidFill>
          </a:endParaRPr>
        </a:p>
      </dgm:t>
    </dgm:pt>
    <dgm:pt modelId="{72DC1839-3B47-1C42-9420-9B9F2B6B8A4E}">
      <dgm:prSet phldrT="[Text]"/>
      <dgm:spPr/>
      <dgm:t>
        <a:bodyPr/>
        <a:lstStyle/>
        <a:p>
          <a:r>
            <a:rPr lang="en-US" smtClean="0"/>
            <a:t>Report &amp; Order</a:t>
          </a:r>
          <a:endParaRPr lang="en-US" dirty="0"/>
        </a:p>
      </dgm:t>
    </dgm:pt>
    <dgm:pt modelId="{C83CED5C-8D15-AB46-AA54-44EBDDD9C47E}" type="parTrans" cxnId="{3682558F-EACF-D84C-A9CF-BEFF9A42B867}">
      <dgm:prSet/>
      <dgm:spPr/>
      <dgm:t>
        <a:bodyPr/>
        <a:lstStyle/>
        <a:p>
          <a:endParaRPr lang="en-US">
            <a:solidFill>
              <a:schemeClr val="tx2"/>
            </a:solidFill>
          </a:endParaRPr>
        </a:p>
      </dgm:t>
    </dgm:pt>
    <dgm:pt modelId="{6FB0278E-3358-A245-97BC-95167A8CC32D}" type="sibTrans" cxnId="{3682558F-EACF-D84C-A9CF-BEFF9A42B867}">
      <dgm:prSet/>
      <dgm:spPr/>
      <dgm:t>
        <a:bodyPr/>
        <a:lstStyle/>
        <a:p>
          <a:endParaRPr lang="en-US">
            <a:solidFill>
              <a:schemeClr val="tx2"/>
            </a:solidFill>
          </a:endParaRPr>
        </a:p>
      </dgm:t>
    </dgm:pt>
    <dgm:pt modelId="{2BE4B54A-1E36-514D-8125-62EBA77E7AC9}">
      <dgm:prSet phldrT="[Text]"/>
      <dgm:spPr/>
      <dgm:t>
        <a:bodyPr/>
        <a:lstStyle/>
        <a:p>
          <a:r>
            <a:rPr lang="en-US" smtClean="0"/>
            <a:t>Petition for reconsideration</a:t>
          </a:r>
          <a:endParaRPr lang="en-US" dirty="0" smtClean="0"/>
        </a:p>
      </dgm:t>
    </dgm:pt>
    <dgm:pt modelId="{92CF212B-DE65-C040-94FE-9F6D9921D7D2}" type="parTrans" cxnId="{657B7809-3C1E-6C48-9955-95BA882116C3}">
      <dgm:prSet/>
      <dgm:spPr/>
      <dgm:t>
        <a:bodyPr/>
        <a:lstStyle/>
        <a:p>
          <a:endParaRPr lang="en-US"/>
        </a:p>
      </dgm:t>
    </dgm:pt>
    <dgm:pt modelId="{A9C50394-E22B-0D49-9AA3-E4E9E557ADE3}" type="sibTrans" cxnId="{657B7809-3C1E-6C48-9955-95BA882116C3}">
      <dgm:prSet/>
      <dgm:spPr/>
      <dgm:t>
        <a:bodyPr/>
        <a:lstStyle/>
        <a:p>
          <a:endParaRPr lang="en-US"/>
        </a:p>
      </dgm:t>
    </dgm:pt>
    <dgm:pt modelId="{65413676-400C-9240-9B6B-DF7609AC1B44}">
      <dgm:prSet phldrT="[Text]"/>
      <dgm:spPr/>
      <dgm:t>
        <a:bodyPr/>
        <a:lstStyle/>
        <a:p>
          <a:r>
            <a:rPr lang="en-US" smtClean="0"/>
            <a:t>Federal court review</a:t>
          </a:r>
          <a:endParaRPr lang="en-US" dirty="0" smtClean="0"/>
        </a:p>
      </dgm:t>
    </dgm:pt>
    <dgm:pt modelId="{E5F75A31-9447-3243-9F12-154A67A825C9}" type="parTrans" cxnId="{24E86F10-8486-DC49-9C7A-9BAB524BAAEE}">
      <dgm:prSet/>
      <dgm:spPr/>
      <dgm:t>
        <a:bodyPr/>
        <a:lstStyle/>
        <a:p>
          <a:endParaRPr lang="en-US"/>
        </a:p>
      </dgm:t>
    </dgm:pt>
    <dgm:pt modelId="{5351DD80-04CB-8D48-A44D-01EE12F906F9}" type="sibTrans" cxnId="{24E86F10-8486-DC49-9C7A-9BAB524BAAEE}">
      <dgm:prSet/>
      <dgm:spPr/>
      <dgm:t>
        <a:bodyPr/>
        <a:lstStyle/>
        <a:p>
          <a:endParaRPr lang="en-US"/>
        </a:p>
      </dgm:t>
    </dgm:pt>
    <dgm:pt modelId="{7239D670-B96B-864C-A722-AB622D412130}" type="pres">
      <dgm:prSet presAssocID="{D0351DC5-7849-5B46-9327-A2E5DE47066F}" presName="outerComposite" presStyleCnt="0">
        <dgm:presLayoutVars>
          <dgm:chMax val="5"/>
          <dgm:dir/>
          <dgm:resizeHandles val="exact"/>
        </dgm:presLayoutVars>
      </dgm:prSet>
      <dgm:spPr/>
      <dgm:t>
        <a:bodyPr/>
        <a:lstStyle/>
        <a:p>
          <a:endParaRPr lang="en-US"/>
        </a:p>
      </dgm:t>
    </dgm:pt>
    <dgm:pt modelId="{BD7BDA36-ED05-7A45-97EE-69BFFFF6ED61}" type="pres">
      <dgm:prSet presAssocID="{D0351DC5-7849-5B46-9327-A2E5DE47066F}" presName="dummyMaxCanvas" presStyleCnt="0">
        <dgm:presLayoutVars/>
      </dgm:prSet>
      <dgm:spPr/>
      <dgm:t>
        <a:bodyPr/>
        <a:lstStyle/>
        <a:p>
          <a:endParaRPr lang="en-US"/>
        </a:p>
      </dgm:t>
    </dgm:pt>
    <dgm:pt modelId="{6259C1CE-BE5E-2545-A7B0-65F7E68761A8}" type="pres">
      <dgm:prSet presAssocID="{D0351DC5-7849-5B46-9327-A2E5DE47066F}" presName="FiveNodes_1" presStyleLbl="node1" presStyleIdx="0" presStyleCnt="5">
        <dgm:presLayoutVars>
          <dgm:bulletEnabled val="1"/>
        </dgm:presLayoutVars>
      </dgm:prSet>
      <dgm:spPr/>
      <dgm:t>
        <a:bodyPr/>
        <a:lstStyle/>
        <a:p>
          <a:endParaRPr lang="en-US"/>
        </a:p>
      </dgm:t>
    </dgm:pt>
    <dgm:pt modelId="{D0A1AF8F-9120-0C4E-BEB3-3630E6DCB8ED}" type="pres">
      <dgm:prSet presAssocID="{D0351DC5-7849-5B46-9327-A2E5DE47066F}" presName="FiveNodes_2" presStyleLbl="node1" presStyleIdx="1" presStyleCnt="5">
        <dgm:presLayoutVars>
          <dgm:bulletEnabled val="1"/>
        </dgm:presLayoutVars>
      </dgm:prSet>
      <dgm:spPr/>
      <dgm:t>
        <a:bodyPr/>
        <a:lstStyle/>
        <a:p>
          <a:endParaRPr lang="en-US"/>
        </a:p>
      </dgm:t>
    </dgm:pt>
    <dgm:pt modelId="{5C28935B-E73B-1245-8753-65AAF842B7F6}" type="pres">
      <dgm:prSet presAssocID="{D0351DC5-7849-5B46-9327-A2E5DE47066F}" presName="FiveNodes_3" presStyleLbl="node1" presStyleIdx="2" presStyleCnt="5">
        <dgm:presLayoutVars>
          <dgm:bulletEnabled val="1"/>
        </dgm:presLayoutVars>
      </dgm:prSet>
      <dgm:spPr/>
      <dgm:t>
        <a:bodyPr/>
        <a:lstStyle/>
        <a:p>
          <a:endParaRPr lang="en-US"/>
        </a:p>
      </dgm:t>
    </dgm:pt>
    <dgm:pt modelId="{85643EF1-2212-BB45-8831-DBA019CA21CD}" type="pres">
      <dgm:prSet presAssocID="{D0351DC5-7849-5B46-9327-A2E5DE47066F}" presName="FiveNodes_4" presStyleLbl="node1" presStyleIdx="3" presStyleCnt="5">
        <dgm:presLayoutVars>
          <dgm:bulletEnabled val="1"/>
        </dgm:presLayoutVars>
      </dgm:prSet>
      <dgm:spPr/>
      <dgm:t>
        <a:bodyPr/>
        <a:lstStyle/>
        <a:p>
          <a:endParaRPr lang="en-US"/>
        </a:p>
      </dgm:t>
    </dgm:pt>
    <dgm:pt modelId="{7F34BEE4-7059-4042-B0D5-3AB49135E1B8}" type="pres">
      <dgm:prSet presAssocID="{D0351DC5-7849-5B46-9327-A2E5DE47066F}" presName="FiveNodes_5" presStyleLbl="node1" presStyleIdx="4" presStyleCnt="5">
        <dgm:presLayoutVars>
          <dgm:bulletEnabled val="1"/>
        </dgm:presLayoutVars>
      </dgm:prSet>
      <dgm:spPr/>
      <dgm:t>
        <a:bodyPr/>
        <a:lstStyle/>
        <a:p>
          <a:endParaRPr lang="en-US"/>
        </a:p>
      </dgm:t>
    </dgm:pt>
    <dgm:pt modelId="{DB981D69-CFE9-7043-AD92-795DC2E61F41}" type="pres">
      <dgm:prSet presAssocID="{D0351DC5-7849-5B46-9327-A2E5DE47066F}" presName="FiveConn_1-2" presStyleLbl="fgAccFollowNode1" presStyleIdx="0" presStyleCnt="4">
        <dgm:presLayoutVars>
          <dgm:bulletEnabled val="1"/>
        </dgm:presLayoutVars>
      </dgm:prSet>
      <dgm:spPr/>
      <dgm:t>
        <a:bodyPr/>
        <a:lstStyle/>
        <a:p>
          <a:endParaRPr lang="en-US"/>
        </a:p>
      </dgm:t>
    </dgm:pt>
    <dgm:pt modelId="{04B3E6DC-29ED-994F-BFC6-3982B9B2E573}" type="pres">
      <dgm:prSet presAssocID="{D0351DC5-7849-5B46-9327-A2E5DE47066F}" presName="FiveConn_2-3" presStyleLbl="fgAccFollowNode1" presStyleIdx="1" presStyleCnt="4">
        <dgm:presLayoutVars>
          <dgm:bulletEnabled val="1"/>
        </dgm:presLayoutVars>
      </dgm:prSet>
      <dgm:spPr/>
      <dgm:t>
        <a:bodyPr/>
        <a:lstStyle/>
        <a:p>
          <a:endParaRPr lang="en-US"/>
        </a:p>
      </dgm:t>
    </dgm:pt>
    <dgm:pt modelId="{26DB3457-CD95-CC49-B299-8987D52C8AAA}" type="pres">
      <dgm:prSet presAssocID="{D0351DC5-7849-5B46-9327-A2E5DE47066F}" presName="FiveConn_3-4" presStyleLbl="fgAccFollowNode1" presStyleIdx="2" presStyleCnt="4">
        <dgm:presLayoutVars>
          <dgm:bulletEnabled val="1"/>
        </dgm:presLayoutVars>
      </dgm:prSet>
      <dgm:spPr/>
      <dgm:t>
        <a:bodyPr/>
        <a:lstStyle/>
        <a:p>
          <a:endParaRPr lang="en-US"/>
        </a:p>
      </dgm:t>
    </dgm:pt>
    <dgm:pt modelId="{A84F829A-591F-EA42-9230-1218F209E055}" type="pres">
      <dgm:prSet presAssocID="{D0351DC5-7849-5B46-9327-A2E5DE47066F}" presName="FiveConn_4-5" presStyleLbl="fgAccFollowNode1" presStyleIdx="3" presStyleCnt="4">
        <dgm:presLayoutVars>
          <dgm:bulletEnabled val="1"/>
        </dgm:presLayoutVars>
      </dgm:prSet>
      <dgm:spPr/>
      <dgm:t>
        <a:bodyPr/>
        <a:lstStyle/>
        <a:p>
          <a:endParaRPr lang="en-US"/>
        </a:p>
      </dgm:t>
    </dgm:pt>
    <dgm:pt modelId="{CDB6DD8C-1BFA-2E4B-94E2-65AB63785992}" type="pres">
      <dgm:prSet presAssocID="{D0351DC5-7849-5B46-9327-A2E5DE47066F}" presName="FiveNodes_1_text" presStyleLbl="node1" presStyleIdx="4" presStyleCnt="5">
        <dgm:presLayoutVars>
          <dgm:bulletEnabled val="1"/>
        </dgm:presLayoutVars>
      </dgm:prSet>
      <dgm:spPr/>
      <dgm:t>
        <a:bodyPr/>
        <a:lstStyle/>
        <a:p>
          <a:endParaRPr lang="en-US"/>
        </a:p>
      </dgm:t>
    </dgm:pt>
    <dgm:pt modelId="{6B529FAC-7BDC-DE46-B1F7-FC87712E40CA}" type="pres">
      <dgm:prSet presAssocID="{D0351DC5-7849-5B46-9327-A2E5DE47066F}" presName="FiveNodes_2_text" presStyleLbl="node1" presStyleIdx="4" presStyleCnt="5">
        <dgm:presLayoutVars>
          <dgm:bulletEnabled val="1"/>
        </dgm:presLayoutVars>
      </dgm:prSet>
      <dgm:spPr/>
      <dgm:t>
        <a:bodyPr/>
        <a:lstStyle/>
        <a:p>
          <a:endParaRPr lang="en-US"/>
        </a:p>
      </dgm:t>
    </dgm:pt>
    <dgm:pt modelId="{357C0224-A241-D845-A754-A6F756F51353}" type="pres">
      <dgm:prSet presAssocID="{D0351DC5-7849-5B46-9327-A2E5DE47066F}" presName="FiveNodes_3_text" presStyleLbl="node1" presStyleIdx="4" presStyleCnt="5">
        <dgm:presLayoutVars>
          <dgm:bulletEnabled val="1"/>
        </dgm:presLayoutVars>
      </dgm:prSet>
      <dgm:spPr/>
      <dgm:t>
        <a:bodyPr/>
        <a:lstStyle/>
        <a:p>
          <a:endParaRPr lang="en-US"/>
        </a:p>
      </dgm:t>
    </dgm:pt>
    <dgm:pt modelId="{BE0ED076-D6AF-E247-BEB4-96418B74834E}" type="pres">
      <dgm:prSet presAssocID="{D0351DC5-7849-5B46-9327-A2E5DE47066F}" presName="FiveNodes_4_text" presStyleLbl="node1" presStyleIdx="4" presStyleCnt="5">
        <dgm:presLayoutVars>
          <dgm:bulletEnabled val="1"/>
        </dgm:presLayoutVars>
      </dgm:prSet>
      <dgm:spPr/>
      <dgm:t>
        <a:bodyPr/>
        <a:lstStyle/>
        <a:p>
          <a:endParaRPr lang="en-US"/>
        </a:p>
      </dgm:t>
    </dgm:pt>
    <dgm:pt modelId="{FCFAB7E9-9F79-F444-A1D6-4BEC53CA1BD2}" type="pres">
      <dgm:prSet presAssocID="{D0351DC5-7849-5B46-9327-A2E5DE47066F}" presName="FiveNodes_5_text" presStyleLbl="node1" presStyleIdx="4" presStyleCnt="5">
        <dgm:presLayoutVars>
          <dgm:bulletEnabled val="1"/>
        </dgm:presLayoutVars>
      </dgm:prSet>
      <dgm:spPr/>
      <dgm:t>
        <a:bodyPr/>
        <a:lstStyle/>
        <a:p>
          <a:endParaRPr lang="en-US"/>
        </a:p>
      </dgm:t>
    </dgm:pt>
  </dgm:ptLst>
  <dgm:cxnLst>
    <dgm:cxn modelId="{3E0AEF77-FF16-8C4D-ACF1-758C73B29CC4}" type="presOf" srcId="{72DC1839-3B47-1C42-9420-9B9F2B6B8A4E}" destId="{357C0224-A241-D845-A754-A6F756F51353}" srcOrd="1" destOrd="1" presId="urn:microsoft.com/office/officeart/2005/8/layout/vProcess5"/>
    <dgm:cxn modelId="{24E86F10-8486-DC49-9C7A-9BAB524BAAEE}" srcId="{D0351DC5-7849-5B46-9327-A2E5DE47066F}" destId="{65413676-400C-9240-9B6B-DF7609AC1B44}" srcOrd="4" destOrd="0" parTransId="{E5F75A31-9447-3243-9F12-154A67A825C9}" sibTransId="{5351DD80-04CB-8D48-A44D-01EE12F906F9}"/>
    <dgm:cxn modelId="{1D199152-3332-7D40-AB76-606F50FE24CB}" srcId="{D0351DC5-7849-5B46-9327-A2E5DE47066F}" destId="{1F926AA4-B56A-8E4B-B0DF-B228E353F104}" srcOrd="0" destOrd="0" parTransId="{9AF24D43-B314-4948-89D6-DD2B0D54DB58}" sibTransId="{5A4BA484-7127-A847-8CBA-F6750CBF8188}"/>
    <dgm:cxn modelId="{40B94B63-6269-E146-A25C-B2262E88C283}" type="presOf" srcId="{B48080C9-172B-9C44-96DB-59A874337DA2}" destId="{6259C1CE-BE5E-2545-A7B0-65F7E68761A8}" srcOrd="0" destOrd="1" presId="urn:microsoft.com/office/officeart/2005/8/layout/vProcess5"/>
    <dgm:cxn modelId="{24577F73-27F0-E94F-9B96-84C18A44D99E}" type="presOf" srcId="{2BE4B54A-1E36-514D-8125-62EBA77E7AC9}" destId="{BE0ED076-D6AF-E247-BEB4-96418B74834E}" srcOrd="1" destOrd="0" presId="urn:microsoft.com/office/officeart/2005/8/layout/vProcess5"/>
    <dgm:cxn modelId="{2437E089-D2DC-0F46-904A-A53AADC031A9}" type="presOf" srcId="{8A0BF537-CA02-DF44-B814-B6AC38AEB392}" destId="{D0A1AF8F-9120-0C4E-BEB3-3630E6DCB8ED}" srcOrd="0" destOrd="1" presId="urn:microsoft.com/office/officeart/2005/8/layout/vProcess5"/>
    <dgm:cxn modelId="{2168BF44-9B8E-0A4A-8771-CC8C5B5A70E3}" srcId="{1F926AA4-B56A-8E4B-B0DF-B228E353F104}" destId="{B48080C9-172B-9C44-96DB-59A874337DA2}" srcOrd="0" destOrd="0" parTransId="{A12961C0-AF8F-2B43-B95E-09ABBB6405A3}" sibTransId="{72D6E42F-C608-9848-BE7F-6785E9667DD3}"/>
    <dgm:cxn modelId="{7616CC47-B491-9F4A-B1FA-47F34901535A}" type="presOf" srcId="{72DC1839-3B47-1C42-9420-9B9F2B6B8A4E}" destId="{5C28935B-E73B-1245-8753-65AAF842B7F6}" srcOrd="0" destOrd="1" presId="urn:microsoft.com/office/officeart/2005/8/layout/vProcess5"/>
    <dgm:cxn modelId="{657B7809-3C1E-6C48-9955-95BA882116C3}" srcId="{D0351DC5-7849-5B46-9327-A2E5DE47066F}" destId="{2BE4B54A-1E36-514D-8125-62EBA77E7AC9}" srcOrd="3" destOrd="0" parTransId="{92CF212B-DE65-C040-94FE-9F6D9921D7D2}" sibTransId="{A9C50394-E22B-0D49-9AA3-E4E9E557ADE3}"/>
    <dgm:cxn modelId="{8D5AF5C5-9E96-1842-95CE-C36F2BB83448}" type="presOf" srcId="{D247A9BC-1436-584C-9643-D6F80DF2FADE}" destId="{5C28935B-E73B-1245-8753-65AAF842B7F6}" srcOrd="0" destOrd="0" presId="urn:microsoft.com/office/officeart/2005/8/layout/vProcess5"/>
    <dgm:cxn modelId="{CFAB9D36-4BE1-BB45-B527-7594D8E7C63D}" srcId="{4AFDB979-EAAF-E94D-A5F0-0FA33D08A72F}" destId="{8A0BF537-CA02-DF44-B814-B6AC38AEB392}" srcOrd="0" destOrd="0" parTransId="{1BC50688-0C4B-D74A-9CD5-66C51B2A6F11}" sibTransId="{E4A6D02F-F25E-2A4B-AB2A-37DDF252EC21}"/>
    <dgm:cxn modelId="{DDBC1E11-2332-1749-AD2C-A48A8ACCEACF}" type="presOf" srcId="{4AFDB979-EAAF-E94D-A5F0-0FA33D08A72F}" destId="{D0A1AF8F-9120-0C4E-BEB3-3630E6DCB8ED}" srcOrd="0" destOrd="0" presId="urn:microsoft.com/office/officeart/2005/8/layout/vProcess5"/>
    <dgm:cxn modelId="{7808A7A1-BAD2-2A42-93F9-D564AC15F0ED}" type="presOf" srcId="{1F926AA4-B56A-8E4B-B0DF-B228E353F104}" destId="{CDB6DD8C-1BFA-2E4B-94E2-65AB63785992}" srcOrd="1" destOrd="0" presId="urn:microsoft.com/office/officeart/2005/8/layout/vProcess5"/>
    <dgm:cxn modelId="{3682558F-EACF-D84C-A9CF-BEFF9A42B867}" srcId="{D247A9BC-1436-584C-9643-D6F80DF2FADE}" destId="{72DC1839-3B47-1C42-9420-9B9F2B6B8A4E}" srcOrd="0" destOrd="0" parTransId="{C83CED5C-8D15-AB46-AA54-44EBDDD9C47E}" sibTransId="{6FB0278E-3358-A245-97BC-95167A8CC32D}"/>
    <dgm:cxn modelId="{F22E7445-3AB9-1E46-B787-54C441C04A90}" type="presOf" srcId="{B48080C9-172B-9C44-96DB-59A874337DA2}" destId="{CDB6DD8C-1BFA-2E4B-94E2-65AB63785992}" srcOrd="1" destOrd="1" presId="urn:microsoft.com/office/officeart/2005/8/layout/vProcess5"/>
    <dgm:cxn modelId="{EA7172A4-B88A-1341-881F-A6EE3CC5D6AE}" type="presOf" srcId="{4AFDB979-EAAF-E94D-A5F0-0FA33D08A72F}" destId="{6B529FAC-7BDC-DE46-B1F7-FC87712E40CA}" srcOrd="1" destOrd="0" presId="urn:microsoft.com/office/officeart/2005/8/layout/vProcess5"/>
    <dgm:cxn modelId="{06281830-B487-0341-86F2-AF88F1302245}" type="presOf" srcId="{D247A9BC-1436-584C-9643-D6F80DF2FADE}" destId="{357C0224-A241-D845-A754-A6F756F51353}" srcOrd="1" destOrd="0" presId="urn:microsoft.com/office/officeart/2005/8/layout/vProcess5"/>
    <dgm:cxn modelId="{54621863-EE2E-CA42-A003-BC6472857FAD}" type="presOf" srcId="{6ADAF57A-0908-3244-A408-E337C2AF73DC}" destId="{26DB3457-CD95-CC49-B299-8987D52C8AAA}" srcOrd="0" destOrd="0" presId="urn:microsoft.com/office/officeart/2005/8/layout/vProcess5"/>
    <dgm:cxn modelId="{66674893-F183-584B-B020-735E259BFAAE}" type="presOf" srcId="{5A4BA484-7127-A847-8CBA-F6750CBF8188}" destId="{DB981D69-CFE9-7043-AD92-795DC2E61F41}" srcOrd="0" destOrd="0" presId="urn:microsoft.com/office/officeart/2005/8/layout/vProcess5"/>
    <dgm:cxn modelId="{0CB61123-0283-C44D-888D-0F0813A1C221}" srcId="{D0351DC5-7849-5B46-9327-A2E5DE47066F}" destId="{4AFDB979-EAAF-E94D-A5F0-0FA33D08A72F}" srcOrd="1" destOrd="0" parTransId="{02A31194-4A33-B045-A398-7A4AE4FA2777}" sibTransId="{5F61EA53-7B68-D34D-9D4A-6965478EC88A}"/>
    <dgm:cxn modelId="{B33C3323-7664-5640-8CF6-BA2E3E1A3404}" type="presOf" srcId="{5F61EA53-7B68-D34D-9D4A-6965478EC88A}" destId="{04B3E6DC-29ED-994F-BFC6-3982B9B2E573}" srcOrd="0" destOrd="0" presId="urn:microsoft.com/office/officeart/2005/8/layout/vProcess5"/>
    <dgm:cxn modelId="{FDCA300B-76DF-8545-8DF8-CB7AF96E9D86}" type="presOf" srcId="{A9C50394-E22B-0D49-9AA3-E4E9E557ADE3}" destId="{A84F829A-591F-EA42-9230-1218F209E055}" srcOrd="0" destOrd="0" presId="urn:microsoft.com/office/officeart/2005/8/layout/vProcess5"/>
    <dgm:cxn modelId="{17DA9750-0662-3F4A-BAE1-4280F062CDFA}" type="presOf" srcId="{8A0BF537-CA02-DF44-B814-B6AC38AEB392}" destId="{6B529FAC-7BDC-DE46-B1F7-FC87712E40CA}" srcOrd="1" destOrd="1" presId="urn:microsoft.com/office/officeart/2005/8/layout/vProcess5"/>
    <dgm:cxn modelId="{E2C59DFD-6538-724F-8499-868E2933EA3F}" srcId="{D0351DC5-7849-5B46-9327-A2E5DE47066F}" destId="{D247A9BC-1436-584C-9643-D6F80DF2FADE}" srcOrd="2" destOrd="0" parTransId="{1D054C1C-6036-9C45-A2DA-7C1964D597C9}" sibTransId="{6ADAF57A-0908-3244-A408-E337C2AF73DC}"/>
    <dgm:cxn modelId="{BECD781F-136D-3B48-B436-ADB2538FAAD5}" type="presOf" srcId="{D0351DC5-7849-5B46-9327-A2E5DE47066F}" destId="{7239D670-B96B-864C-A722-AB622D412130}" srcOrd="0" destOrd="0" presId="urn:microsoft.com/office/officeart/2005/8/layout/vProcess5"/>
    <dgm:cxn modelId="{2C2F7609-B9AF-4444-AA16-844632F17940}" type="presOf" srcId="{65413676-400C-9240-9B6B-DF7609AC1B44}" destId="{FCFAB7E9-9F79-F444-A1D6-4BEC53CA1BD2}" srcOrd="1" destOrd="0" presId="urn:microsoft.com/office/officeart/2005/8/layout/vProcess5"/>
    <dgm:cxn modelId="{24130937-24BB-224E-A778-EF27E57C106E}" type="presOf" srcId="{2BE4B54A-1E36-514D-8125-62EBA77E7AC9}" destId="{85643EF1-2212-BB45-8831-DBA019CA21CD}" srcOrd="0" destOrd="0" presId="urn:microsoft.com/office/officeart/2005/8/layout/vProcess5"/>
    <dgm:cxn modelId="{1A5C9BE9-2554-AC48-BB4E-1F7453274720}" type="presOf" srcId="{65413676-400C-9240-9B6B-DF7609AC1B44}" destId="{7F34BEE4-7059-4042-B0D5-3AB49135E1B8}" srcOrd="0" destOrd="0" presId="urn:microsoft.com/office/officeart/2005/8/layout/vProcess5"/>
    <dgm:cxn modelId="{5CED11FA-B608-6B45-B695-6D0B23E401A9}" type="presOf" srcId="{1F926AA4-B56A-8E4B-B0DF-B228E353F104}" destId="{6259C1CE-BE5E-2545-A7B0-65F7E68761A8}" srcOrd="0" destOrd="0" presId="urn:microsoft.com/office/officeart/2005/8/layout/vProcess5"/>
    <dgm:cxn modelId="{07835AA7-0617-B942-911E-EE9D78FECACD}" type="presParOf" srcId="{7239D670-B96B-864C-A722-AB622D412130}" destId="{BD7BDA36-ED05-7A45-97EE-69BFFFF6ED61}" srcOrd="0" destOrd="0" presId="urn:microsoft.com/office/officeart/2005/8/layout/vProcess5"/>
    <dgm:cxn modelId="{CFC78A91-B28F-8043-A1C9-3C02E91AF36A}" type="presParOf" srcId="{7239D670-B96B-864C-A722-AB622D412130}" destId="{6259C1CE-BE5E-2545-A7B0-65F7E68761A8}" srcOrd="1" destOrd="0" presId="urn:microsoft.com/office/officeart/2005/8/layout/vProcess5"/>
    <dgm:cxn modelId="{000EC962-D540-EE42-A1C6-60051FE8B2B0}" type="presParOf" srcId="{7239D670-B96B-864C-A722-AB622D412130}" destId="{D0A1AF8F-9120-0C4E-BEB3-3630E6DCB8ED}" srcOrd="2" destOrd="0" presId="urn:microsoft.com/office/officeart/2005/8/layout/vProcess5"/>
    <dgm:cxn modelId="{FD1A2452-E47E-6F4C-B361-905F73F14327}" type="presParOf" srcId="{7239D670-B96B-864C-A722-AB622D412130}" destId="{5C28935B-E73B-1245-8753-65AAF842B7F6}" srcOrd="3" destOrd="0" presId="urn:microsoft.com/office/officeart/2005/8/layout/vProcess5"/>
    <dgm:cxn modelId="{68F52842-77D1-DA46-9DDD-5D15F6EF6393}" type="presParOf" srcId="{7239D670-B96B-864C-A722-AB622D412130}" destId="{85643EF1-2212-BB45-8831-DBA019CA21CD}" srcOrd="4" destOrd="0" presId="urn:microsoft.com/office/officeart/2005/8/layout/vProcess5"/>
    <dgm:cxn modelId="{7CA3F762-9845-DD45-B926-F88C29327474}" type="presParOf" srcId="{7239D670-B96B-864C-A722-AB622D412130}" destId="{7F34BEE4-7059-4042-B0D5-3AB49135E1B8}" srcOrd="5" destOrd="0" presId="urn:microsoft.com/office/officeart/2005/8/layout/vProcess5"/>
    <dgm:cxn modelId="{675C53EA-58E5-1448-9320-25B1489539E1}" type="presParOf" srcId="{7239D670-B96B-864C-A722-AB622D412130}" destId="{DB981D69-CFE9-7043-AD92-795DC2E61F41}" srcOrd="6" destOrd="0" presId="urn:microsoft.com/office/officeart/2005/8/layout/vProcess5"/>
    <dgm:cxn modelId="{0633E30D-A2C6-1744-92D9-A54068DB954E}" type="presParOf" srcId="{7239D670-B96B-864C-A722-AB622D412130}" destId="{04B3E6DC-29ED-994F-BFC6-3982B9B2E573}" srcOrd="7" destOrd="0" presId="urn:microsoft.com/office/officeart/2005/8/layout/vProcess5"/>
    <dgm:cxn modelId="{C1ED0630-D4A5-504A-8561-3264AD75038A}" type="presParOf" srcId="{7239D670-B96B-864C-A722-AB622D412130}" destId="{26DB3457-CD95-CC49-B299-8987D52C8AAA}" srcOrd="8" destOrd="0" presId="urn:microsoft.com/office/officeart/2005/8/layout/vProcess5"/>
    <dgm:cxn modelId="{72D79036-30D2-4C4B-A53C-B7D8279E4934}" type="presParOf" srcId="{7239D670-B96B-864C-A722-AB622D412130}" destId="{A84F829A-591F-EA42-9230-1218F209E055}" srcOrd="9" destOrd="0" presId="urn:microsoft.com/office/officeart/2005/8/layout/vProcess5"/>
    <dgm:cxn modelId="{BD56911A-1DEF-3541-87EE-8BAEFE1ED3F8}" type="presParOf" srcId="{7239D670-B96B-864C-A722-AB622D412130}" destId="{CDB6DD8C-1BFA-2E4B-94E2-65AB63785992}" srcOrd="10" destOrd="0" presId="urn:microsoft.com/office/officeart/2005/8/layout/vProcess5"/>
    <dgm:cxn modelId="{534B4C8A-E1D8-DF4B-916C-F0708B3AAFA6}" type="presParOf" srcId="{7239D670-B96B-864C-A722-AB622D412130}" destId="{6B529FAC-7BDC-DE46-B1F7-FC87712E40CA}" srcOrd="11" destOrd="0" presId="urn:microsoft.com/office/officeart/2005/8/layout/vProcess5"/>
    <dgm:cxn modelId="{55952962-6624-3549-8557-C62CFFC0CD39}" type="presParOf" srcId="{7239D670-B96B-864C-A722-AB622D412130}" destId="{357C0224-A241-D845-A754-A6F756F51353}" srcOrd="12" destOrd="0" presId="urn:microsoft.com/office/officeart/2005/8/layout/vProcess5"/>
    <dgm:cxn modelId="{E31E7CAC-776E-4F42-855C-9C10C341EC04}" type="presParOf" srcId="{7239D670-B96B-864C-A722-AB622D412130}" destId="{BE0ED076-D6AF-E247-BEB4-96418B74834E}" srcOrd="13" destOrd="0" presId="urn:microsoft.com/office/officeart/2005/8/layout/vProcess5"/>
    <dgm:cxn modelId="{7322BDB2-2E4B-7448-919D-72602F0BF47F}" type="presParOf" srcId="{7239D670-B96B-864C-A722-AB622D412130}" destId="{FCFAB7E9-9F79-F444-A1D6-4BEC53CA1B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9253A7-D010-A440-BEC7-F0A5CE96BDCF}" type="doc">
      <dgm:prSet loTypeId="urn:microsoft.com/office/officeart/2005/8/layout/orgChart1" loCatId="" qsTypeId="urn:microsoft.com/office/officeart/2005/8/quickstyle/simple2" qsCatId="simple" csTypeId="urn:microsoft.com/office/officeart/2005/8/colors/colorful3" csCatId="colorful" phldr="1"/>
      <dgm:spPr/>
      <dgm:t>
        <a:bodyPr/>
        <a:lstStyle/>
        <a:p>
          <a:endParaRPr lang="en-US"/>
        </a:p>
      </dgm:t>
    </dgm:pt>
    <dgm:pt modelId="{2D4AEA15-659F-6342-803E-1E6C6DA80459}">
      <dgm:prSet phldrT="[Text]"/>
      <dgm:spPr>
        <a:solidFill>
          <a:srgbClr val="FF0000">
            <a:alpha val="43000"/>
          </a:srgbClr>
        </a:solidFill>
      </dgm:spPr>
      <dgm:t>
        <a:bodyPr/>
        <a:lstStyle/>
        <a:p>
          <a:r>
            <a:rPr lang="en-US" dirty="0" smtClean="0"/>
            <a:t>Chairman (D)</a:t>
          </a:r>
          <a:endParaRPr lang="en-US" dirty="0"/>
        </a:p>
      </dgm:t>
    </dgm:pt>
    <dgm:pt modelId="{B1763803-88B9-7740-B0C5-4E4A84A59BC7}" type="parTrans" cxnId="{96473C9A-5EE0-1C44-A064-314EFC996375}">
      <dgm:prSet/>
      <dgm:spPr/>
      <dgm:t>
        <a:bodyPr/>
        <a:lstStyle/>
        <a:p>
          <a:endParaRPr lang="en-US"/>
        </a:p>
      </dgm:t>
    </dgm:pt>
    <dgm:pt modelId="{45130CED-C77E-E841-8A8B-D59F6D54CE31}" type="sibTrans" cxnId="{96473C9A-5EE0-1C44-A064-314EFC996375}">
      <dgm:prSet/>
      <dgm:spPr/>
      <dgm:t>
        <a:bodyPr/>
        <a:lstStyle/>
        <a:p>
          <a:endParaRPr lang="en-US"/>
        </a:p>
      </dgm:t>
    </dgm:pt>
    <dgm:pt modelId="{8133EECB-0F49-1E49-8C5F-205F2215642D}" type="asst">
      <dgm:prSet phldrT="[Text]"/>
      <dgm:spPr>
        <a:gradFill flip="none" rotWithShape="1">
          <a:gsLst>
            <a:gs pos="0">
              <a:srgbClr val="3366FF"/>
            </a:gs>
            <a:gs pos="100000">
              <a:srgbClr val="FF0000"/>
            </a:gs>
          </a:gsLst>
          <a:lin ang="0" scaled="1"/>
          <a:tileRect/>
        </a:gradFill>
      </dgm:spPr>
      <dgm:t>
        <a:bodyPr/>
        <a:lstStyle/>
        <a:p>
          <a:r>
            <a:rPr lang="en-US" dirty="0" smtClean="0"/>
            <a:t>4 Commissioners (2 D, 2 R)</a:t>
          </a:r>
          <a:endParaRPr lang="en-US" dirty="0"/>
        </a:p>
      </dgm:t>
    </dgm:pt>
    <dgm:pt modelId="{3CCA0BDD-5111-A240-AA2E-9E089092CC0D}" type="parTrans" cxnId="{9873B86F-64AD-9145-B707-40DB695F3164}">
      <dgm:prSet/>
      <dgm:spPr/>
      <dgm:t>
        <a:bodyPr/>
        <a:lstStyle/>
        <a:p>
          <a:endParaRPr lang="en-US"/>
        </a:p>
      </dgm:t>
    </dgm:pt>
    <dgm:pt modelId="{434E49EA-7252-8041-ACA6-726C83E68BBC}" type="sibTrans" cxnId="{9873B86F-64AD-9145-B707-40DB695F3164}">
      <dgm:prSet/>
      <dgm:spPr/>
      <dgm:t>
        <a:bodyPr/>
        <a:lstStyle/>
        <a:p>
          <a:endParaRPr lang="en-US"/>
        </a:p>
      </dgm:t>
    </dgm:pt>
    <dgm:pt modelId="{C1376D17-0D83-064C-AF86-780A0FB86E5F}">
      <dgm:prSet phldrT="[Text]"/>
      <dgm:spPr/>
      <dgm:t>
        <a:bodyPr/>
        <a:lstStyle/>
        <a:p>
          <a:r>
            <a:rPr lang="en-US" dirty="0" smtClean="0"/>
            <a:t>Consumer and Governmental Affairs</a:t>
          </a:r>
          <a:endParaRPr lang="en-US" dirty="0"/>
        </a:p>
      </dgm:t>
    </dgm:pt>
    <dgm:pt modelId="{6C28D17F-4856-E84F-8626-C382BDB11D1B}" type="parTrans" cxnId="{1B4F1CA9-237C-DB43-ACF5-A5856D40B3A4}">
      <dgm:prSet/>
      <dgm:spPr/>
      <dgm:t>
        <a:bodyPr/>
        <a:lstStyle/>
        <a:p>
          <a:endParaRPr lang="en-US"/>
        </a:p>
      </dgm:t>
    </dgm:pt>
    <dgm:pt modelId="{C0FD77BF-1EF3-A44A-BB80-F35B9D2412ED}" type="sibTrans" cxnId="{1B4F1CA9-237C-DB43-ACF5-A5856D40B3A4}">
      <dgm:prSet/>
      <dgm:spPr/>
      <dgm:t>
        <a:bodyPr/>
        <a:lstStyle/>
        <a:p>
          <a:endParaRPr lang="en-US"/>
        </a:p>
      </dgm:t>
    </dgm:pt>
    <dgm:pt modelId="{184758F2-A7C7-1446-8639-E780190B9BD4}">
      <dgm:prSet phldrT="[Text]"/>
      <dgm:spPr/>
      <dgm:t>
        <a:bodyPr/>
        <a:lstStyle/>
        <a:p>
          <a:r>
            <a:rPr lang="en-US" dirty="0" smtClean="0"/>
            <a:t>Enforcement</a:t>
          </a:r>
          <a:endParaRPr lang="en-US" dirty="0"/>
        </a:p>
      </dgm:t>
    </dgm:pt>
    <dgm:pt modelId="{F6C2A591-4796-E14B-B7A4-8D2ADB3A7E5F}" type="parTrans" cxnId="{5225FF2C-C5B7-AD45-9E3C-5D5CAE8A4B6B}">
      <dgm:prSet/>
      <dgm:spPr/>
      <dgm:t>
        <a:bodyPr/>
        <a:lstStyle/>
        <a:p>
          <a:endParaRPr lang="en-US"/>
        </a:p>
      </dgm:t>
    </dgm:pt>
    <dgm:pt modelId="{51572C2B-C201-F44A-A049-DBDA6FF552CA}" type="sibTrans" cxnId="{5225FF2C-C5B7-AD45-9E3C-5D5CAE8A4B6B}">
      <dgm:prSet/>
      <dgm:spPr/>
      <dgm:t>
        <a:bodyPr/>
        <a:lstStyle/>
        <a:p>
          <a:endParaRPr lang="en-US"/>
        </a:p>
      </dgm:t>
    </dgm:pt>
    <dgm:pt modelId="{4225D97A-FF93-AE4F-A82B-7028DF20A3FD}">
      <dgm:prSet phldrT="[Text]"/>
      <dgm:spPr/>
      <dgm:t>
        <a:bodyPr/>
        <a:lstStyle/>
        <a:p>
          <a:r>
            <a:rPr lang="en-US" dirty="0" smtClean="0"/>
            <a:t>International</a:t>
          </a:r>
          <a:endParaRPr lang="en-US" dirty="0"/>
        </a:p>
      </dgm:t>
    </dgm:pt>
    <dgm:pt modelId="{C1D3E384-8CB6-B24F-9F1D-B0738092AF34}" type="parTrans" cxnId="{00700537-47D7-8943-A13C-ED5EB4BD5FBB}">
      <dgm:prSet/>
      <dgm:spPr/>
      <dgm:t>
        <a:bodyPr/>
        <a:lstStyle/>
        <a:p>
          <a:endParaRPr lang="en-US"/>
        </a:p>
      </dgm:t>
    </dgm:pt>
    <dgm:pt modelId="{825F92C6-03E6-2C4A-89AA-887312BFFE64}" type="sibTrans" cxnId="{00700537-47D7-8943-A13C-ED5EB4BD5FBB}">
      <dgm:prSet/>
      <dgm:spPr/>
      <dgm:t>
        <a:bodyPr/>
        <a:lstStyle/>
        <a:p>
          <a:endParaRPr lang="en-US"/>
        </a:p>
      </dgm:t>
    </dgm:pt>
    <dgm:pt modelId="{67059A5F-DCB0-B646-B8B7-C52A66DB6CB2}">
      <dgm:prSet phldrT="[Text]"/>
      <dgm:spPr/>
      <dgm:t>
        <a:bodyPr/>
        <a:lstStyle/>
        <a:p>
          <a:r>
            <a:rPr lang="en-US" dirty="0" smtClean="0"/>
            <a:t>Media</a:t>
          </a:r>
          <a:endParaRPr lang="en-US" dirty="0"/>
        </a:p>
      </dgm:t>
    </dgm:pt>
    <dgm:pt modelId="{9A4951EB-97BE-934C-A990-938EDDD545CE}" type="parTrans" cxnId="{27FEF8CE-56BC-DB49-8946-E1324EE34980}">
      <dgm:prSet/>
      <dgm:spPr/>
      <dgm:t>
        <a:bodyPr/>
        <a:lstStyle/>
        <a:p>
          <a:endParaRPr lang="en-US"/>
        </a:p>
      </dgm:t>
    </dgm:pt>
    <dgm:pt modelId="{EADF010B-7EA5-E145-9C24-5DC95957EC2F}" type="sibTrans" cxnId="{27FEF8CE-56BC-DB49-8946-E1324EE34980}">
      <dgm:prSet/>
      <dgm:spPr/>
      <dgm:t>
        <a:bodyPr/>
        <a:lstStyle/>
        <a:p>
          <a:endParaRPr lang="en-US"/>
        </a:p>
      </dgm:t>
    </dgm:pt>
    <dgm:pt modelId="{72709798-3F30-C442-A428-A0AA4F849D42}">
      <dgm:prSet phldrT="[Text]"/>
      <dgm:spPr/>
      <dgm:t>
        <a:bodyPr/>
        <a:lstStyle/>
        <a:p>
          <a:r>
            <a:rPr lang="en-US" dirty="0" smtClean="0"/>
            <a:t>Public Safety &amp; Homeland Security</a:t>
          </a:r>
          <a:endParaRPr lang="en-US" dirty="0"/>
        </a:p>
      </dgm:t>
    </dgm:pt>
    <dgm:pt modelId="{2117C0A5-DD2A-4443-A6D2-4138731600FE}" type="parTrans" cxnId="{29564DFD-5DF4-3B40-AB56-9A55ABB519EB}">
      <dgm:prSet/>
      <dgm:spPr/>
      <dgm:t>
        <a:bodyPr/>
        <a:lstStyle/>
        <a:p>
          <a:endParaRPr lang="en-US"/>
        </a:p>
      </dgm:t>
    </dgm:pt>
    <dgm:pt modelId="{172C9AB6-FA24-C64D-80AD-6036BFF03C90}" type="sibTrans" cxnId="{29564DFD-5DF4-3B40-AB56-9A55ABB519EB}">
      <dgm:prSet/>
      <dgm:spPr/>
      <dgm:t>
        <a:bodyPr/>
        <a:lstStyle/>
        <a:p>
          <a:endParaRPr lang="en-US"/>
        </a:p>
      </dgm:t>
    </dgm:pt>
    <dgm:pt modelId="{F865CD39-FFB1-8C4D-83D9-84020F15A40F}">
      <dgm:prSet phldrT="[Text]"/>
      <dgm:spPr/>
      <dgm:t>
        <a:bodyPr/>
        <a:lstStyle/>
        <a:p>
          <a:r>
            <a:rPr lang="en-US" dirty="0" smtClean="0"/>
            <a:t>Wireless Telecommunications</a:t>
          </a:r>
          <a:endParaRPr lang="en-US" dirty="0"/>
        </a:p>
      </dgm:t>
    </dgm:pt>
    <dgm:pt modelId="{43A07DE5-F46A-1E4E-9087-C2F8A3BA38CD}" type="parTrans" cxnId="{D47DF5CB-F8BF-274B-BDBA-D709894F23AC}">
      <dgm:prSet/>
      <dgm:spPr/>
      <dgm:t>
        <a:bodyPr/>
        <a:lstStyle/>
        <a:p>
          <a:endParaRPr lang="en-US"/>
        </a:p>
      </dgm:t>
    </dgm:pt>
    <dgm:pt modelId="{C8F1A132-9012-9E4F-8A3F-45BC5F202B08}" type="sibTrans" cxnId="{D47DF5CB-F8BF-274B-BDBA-D709894F23AC}">
      <dgm:prSet/>
      <dgm:spPr/>
      <dgm:t>
        <a:bodyPr/>
        <a:lstStyle/>
        <a:p>
          <a:endParaRPr lang="en-US"/>
        </a:p>
      </dgm:t>
    </dgm:pt>
    <dgm:pt modelId="{598BDCB5-3F2B-EE4E-8EA6-B2208FCD4509}">
      <dgm:prSet phldrT="[Text]"/>
      <dgm:spPr/>
      <dgm:t>
        <a:bodyPr/>
        <a:lstStyle/>
        <a:p>
          <a:r>
            <a:rPr lang="en-US" dirty="0" err="1" smtClean="0"/>
            <a:t>Wireline</a:t>
          </a:r>
          <a:r>
            <a:rPr lang="en-US" dirty="0" smtClean="0"/>
            <a:t> Competition</a:t>
          </a:r>
          <a:endParaRPr lang="en-US" dirty="0"/>
        </a:p>
      </dgm:t>
    </dgm:pt>
    <dgm:pt modelId="{7F3B7F39-CDDD-ED42-92BB-E28B1B59E6E7}" type="parTrans" cxnId="{E9ABF268-4ABF-C64D-8E02-0E2992075537}">
      <dgm:prSet/>
      <dgm:spPr/>
      <dgm:t>
        <a:bodyPr/>
        <a:lstStyle/>
        <a:p>
          <a:endParaRPr lang="en-US"/>
        </a:p>
      </dgm:t>
    </dgm:pt>
    <dgm:pt modelId="{4E7042AA-7CA7-2940-8CBA-B5CCB9B3CA93}" type="sibTrans" cxnId="{E9ABF268-4ABF-C64D-8E02-0E2992075537}">
      <dgm:prSet/>
      <dgm:spPr/>
      <dgm:t>
        <a:bodyPr/>
        <a:lstStyle/>
        <a:p>
          <a:endParaRPr lang="en-US"/>
        </a:p>
      </dgm:t>
    </dgm:pt>
    <dgm:pt modelId="{5E452F9C-43A1-6D45-8AD7-FBFAA1002882}" type="pres">
      <dgm:prSet presAssocID="{A69253A7-D010-A440-BEC7-F0A5CE96BDCF}" presName="hierChild1" presStyleCnt="0">
        <dgm:presLayoutVars>
          <dgm:orgChart val="1"/>
          <dgm:chPref val="1"/>
          <dgm:dir/>
          <dgm:animOne val="branch"/>
          <dgm:animLvl val="lvl"/>
          <dgm:resizeHandles/>
        </dgm:presLayoutVars>
      </dgm:prSet>
      <dgm:spPr/>
      <dgm:t>
        <a:bodyPr/>
        <a:lstStyle/>
        <a:p>
          <a:endParaRPr lang="en-US"/>
        </a:p>
      </dgm:t>
    </dgm:pt>
    <dgm:pt modelId="{6B06379B-FF4C-F04F-AF04-3B65C6343DDA}" type="pres">
      <dgm:prSet presAssocID="{2D4AEA15-659F-6342-803E-1E6C6DA80459}" presName="hierRoot1" presStyleCnt="0">
        <dgm:presLayoutVars>
          <dgm:hierBranch val="init"/>
        </dgm:presLayoutVars>
      </dgm:prSet>
      <dgm:spPr/>
    </dgm:pt>
    <dgm:pt modelId="{D1C9C2B2-6FF1-6244-A2F6-D3EDF69F5030}" type="pres">
      <dgm:prSet presAssocID="{2D4AEA15-659F-6342-803E-1E6C6DA80459}" presName="rootComposite1" presStyleCnt="0"/>
      <dgm:spPr/>
    </dgm:pt>
    <dgm:pt modelId="{D7BD3A47-75A3-934C-A2B6-737DC9B00B8C}" type="pres">
      <dgm:prSet presAssocID="{2D4AEA15-659F-6342-803E-1E6C6DA80459}" presName="rootText1" presStyleLbl="node0" presStyleIdx="0" presStyleCnt="1">
        <dgm:presLayoutVars>
          <dgm:chPref val="3"/>
        </dgm:presLayoutVars>
      </dgm:prSet>
      <dgm:spPr/>
      <dgm:t>
        <a:bodyPr/>
        <a:lstStyle/>
        <a:p>
          <a:endParaRPr lang="en-US"/>
        </a:p>
      </dgm:t>
    </dgm:pt>
    <dgm:pt modelId="{B565F1D6-44CE-D74A-8905-65455B24F1B2}" type="pres">
      <dgm:prSet presAssocID="{2D4AEA15-659F-6342-803E-1E6C6DA80459}" presName="rootConnector1" presStyleLbl="node1" presStyleIdx="0" presStyleCnt="0"/>
      <dgm:spPr/>
      <dgm:t>
        <a:bodyPr/>
        <a:lstStyle/>
        <a:p>
          <a:endParaRPr lang="en-US"/>
        </a:p>
      </dgm:t>
    </dgm:pt>
    <dgm:pt modelId="{D28FD5CE-5ECE-6949-8ECC-0CB928135FE1}" type="pres">
      <dgm:prSet presAssocID="{2D4AEA15-659F-6342-803E-1E6C6DA80459}" presName="hierChild2" presStyleCnt="0"/>
      <dgm:spPr/>
    </dgm:pt>
    <dgm:pt modelId="{22FAF0FA-8931-4448-A76F-6E7A6C7CEC2F}" type="pres">
      <dgm:prSet presAssocID="{6C28D17F-4856-E84F-8626-C382BDB11D1B}" presName="Name37" presStyleLbl="parChTrans1D2" presStyleIdx="0" presStyleCnt="8"/>
      <dgm:spPr/>
      <dgm:t>
        <a:bodyPr/>
        <a:lstStyle/>
        <a:p>
          <a:endParaRPr lang="en-US"/>
        </a:p>
      </dgm:t>
    </dgm:pt>
    <dgm:pt modelId="{A3DDE73F-34B8-004A-8EA1-6CE0818A2F39}" type="pres">
      <dgm:prSet presAssocID="{C1376D17-0D83-064C-AF86-780A0FB86E5F}" presName="hierRoot2" presStyleCnt="0">
        <dgm:presLayoutVars>
          <dgm:hierBranch val="init"/>
        </dgm:presLayoutVars>
      </dgm:prSet>
      <dgm:spPr/>
    </dgm:pt>
    <dgm:pt modelId="{2CEA7117-F723-4241-A32A-B09CB4CB16D7}" type="pres">
      <dgm:prSet presAssocID="{C1376D17-0D83-064C-AF86-780A0FB86E5F}" presName="rootComposite" presStyleCnt="0"/>
      <dgm:spPr/>
    </dgm:pt>
    <dgm:pt modelId="{DAFE4518-00C1-CB45-861D-A9DAF0DC4040}" type="pres">
      <dgm:prSet presAssocID="{C1376D17-0D83-064C-AF86-780A0FB86E5F}" presName="rootText" presStyleLbl="node2" presStyleIdx="0" presStyleCnt="7" custScaleX="65686" custScaleY="226718">
        <dgm:presLayoutVars>
          <dgm:chPref val="3"/>
        </dgm:presLayoutVars>
      </dgm:prSet>
      <dgm:spPr/>
      <dgm:t>
        <a:bodyPr/>
        <a:lstStyle/>
        <a:p>
          <a:endParaRPr lang="en-US"/>
        </a:p>
      </dgm:t>
    </dgm:pt>
    <dgm:pt modelId="{5C6474F2-7DBD-574B-B809-C32898374E04}" type="pres">
      <dgm:prSet presAssocID="{C1376D17-0D83-064C-AF86-780A0FB86E5F}" presName="rootConnector" presStyleLbl="node2" presStyleIdx="0" presStyleCnt="7"/>
      <dgm:spPr/>
      <dgm:t>
        <a:bodyPr/>
        <a:lstStyle/>
        <a:p>
          <a:endParaRPr lang="en-US"/>
        </a:p>
      </dgm:t>
    </dgm:pt>
    <dgm:pt modelId="{BF01B78E-9CE4-B540-BB0E-BC6C91ED4558}" type="pres">
      <dgm:prSet presAssocID="{C1376D17-0D83-064C-AF86-780A0FB86E5F}" presName="hierChild4" presStyleCnt="0"/>
      <dgm:spPr/>
    </dgm:pt>
    <dgm:pt modelId="{E8DB8508-ABD5-1642-9DAA-3916455EC631}" type="pres">
      <dgm:prSet presAssocID="{C1376D17-0D83-064C-AF86-780A0FB86E5F}" presName="hierChild5" presStyleCnt="0"/>
      <dgm:spPr/>
    </dgm:pt>
    <dgm:pt modelId="{66BA0757-6682-1B44-8EAF-5935216A6FEB}" type="pres">
      <dgm:prSet presAssocID="{F6C2A591-4796-E14B-B7A4-8D2ADB3A7E5F}" presName="Name37" presStyleLbl="parChTrans1D2" presStyleIdx="1" presStyleCnt="8"/>
      <dgm:spPr/>
      <dgm:t>
        <a:bodyPr/>
        <a:lstStyle/>
        <a:p>
          <a:endParaRPr lang="en-US"/>
        </a:p>
      </dgm:t>
    </dgm:pt>
    <dgm:pt modelId="{FB821D10-7D1E-6447-89D0-25BE642699FD}" type="pres">
      <dgm:prSet presAssocID="{184758F2-A7C7-1446-8639-E780190B9BD4}" presName="hierRoot2" presStyleCnt="0">
        <dgm:presLayoutVars>
          <dgm:hierBranch val="init"/>
        </dgm:presLayoutVars>
      </dgm:prSet>
      <dgm:spPr/>
    </dgm:pt>
    <dgm:pt modelId="{C14107AE-C07B-0243-84BA-3652E1FE12F0}" type="pres">
      <dgm:prSet presAssocID="{184758F2-A7C7-1446-8639-E780190B9BD4}" presName="rootComposite" presStyleCnt="0"/>
      <dgm:spPr/>
    </dgm:pt>
    <dgm:pt modelId="{BC96E5F7-4605-934A-9EC1-B6BFB293D36E}" type="pres">
      <dgm:prSet presAssocID="{184758F2-A7C7-1446-8639-E780190B9BD4}" presName="rootText" presStyleLbl="node2" presStyleIdx="1" presStyleCnt="7" custScaleX="64822" custScaleY="217463">
        <dgm:presLayoutVars>
          <dgm:chPref val="3"/>
        </dgm:presLayoutVars>
      </dgm:prSet>
      <dgm:spPr/>
      <dgm:t>
        <a:bodyPr/>
        <a:lstStyle/>
        <a:p>
          <a:endParaRPr lang="en-US"/>
        </a:p>
      </dgm:t>
    </dgm:pt>
    <dgm:pt modelId="{BBD0E986-3CE7-DC44-B090-99054E20B217}" type="pres">
      <dgm:prSet presAssocID="{184758F2-A7C7-1446-8639-E780190B9BD4}" presName="rootConnector" presStyleLbl="node2" presStyleIdx="1" presStyleCnt="7"/>
      <dgm:spPr/>
      <dgm:t>
        <a:bodyPr/>
        <a:lstStyle/>
        <a:p>
          <a:endParaRPr lang="en-US"/>
        </a:p>
      </dgm:t>
    </dgm:pt>
    <dgm:pt modelId="{757A1A28-193D-BB45-A2AB-AA5B8C38A56A}" type="pres">
      <dgm:prSet presAssocID="{184758F2-A7C7-1446-8639-E780190B9BD4}" presName="hierChild4" presStyleCnt="0"/>
      <dgm:spPr/>
    </dgm:pt>
    <dgm:pt modelId="{F50B2DB2-FCFA-7540-A829-F9F4FD0533FD}" type="pres">
      <dgm:prSet presAssocID="{184758F2-A7C7-1446-8639-E780190B9BD4}" presName="hierChild5" presStyleCnt="0"/>
      <dgm:spPr/>
    </dgm:pt>
    <dgm:pt modelId="{65C906F4-7160-2348-AE33-F86203E28F73}" type="pres">
      <dgm:prSet presAssocID="{C1D3E384-8CB6-B24F-9F1D-B0738092AF34}" presName="Name37" presStyleLbl="parChTrans1D2" presStyleIdx="2" presStyleCnt="8"/>
      <dgm:spPr/>
      <dgm:t>
        <a:bodyPr/>
        <a:lstStyle/>
        <a:p>
          <a:endParaRPr lang="en-US"/>
        </a:p>
      </dgm:t>
    </dgm:pt>
    <dgm:pt modelId="{51EEE03D-E32B-1E43-93BE-D47474C9F3BF}" type="pres">
      <dgm:prSet presAssocID="{4225D97A-FF93-AE4F-A82B-7028DF20A3FD}" presName="hierRoot2" presStyleCnt="0">
        <dgm:presLayoutVars>
          <dgm:hierBranch val="init"/>
        </dgm:presLayoutVars>
      </dgm:prSet>
      <dgm:spPr/>
    </dgm:pt>
    <dgm:pt modelId="{251ED9F7-7948-E04C-987A-91E7EAFD9AB3}" type="pres">
      <dgm:prSet presAssocID="{4225D97A-FF93-AE4F-A82B-7028DF20A3FD}" presName="rootComposite" presStyleCnt="0"/>
      <dgm:spPr/>
    </dgm:pt>
    <dgm:pt modelId="{43A0E61B-2E63-EA4C-9E54-EDED99DFBFDE}" type="pres">
      <dgm:prSet presAssocID="{4225D97A-FF93-AE4F-A82B-7028DF20A3FD}" presName="rootText" presStyleLbl="node2" presStyleIdx="2" presStyleCnt="7" custScaleX="65364">
        <dgm:presLayoutVars>
          <dgm:chPref val="3"/>
        </dgm:presLayoutVars>
      </dgm:prSet>
      <dgm:spPr/>
      <dgm:t>
        <a:bodyPr/>
        <a:lstStyle/>
        <a:p>
          <a:endParaRPr lang="en-US"/>
        </a:p>
      </dgm:t>
    </dgm:pt>
    <dgm:pt modelId="{7AF59A14-CC76-5B4D-85E7-A9825E4B7DA4}" type="pres">
      <dgm:prSet presAssocID="{4225D97A-FF93-AE4F-A82B-7028DF20A3FD}" presName="rootConnector" presStyleLbl="node2" presStyleIdx="2" presStyleCnt="7"/>
      <dgm:spPr/>
      <dgm:t>
        <a:bodyPr/>
        <a:lstStyle/>
        <a:p>
          <a:endParaRPr lang="en-US"/>
        </a:p>
      </dgm:t>
    </dgm:pt>
    <dgm:pt modelId="{2A150A5F-5E94-0247-B7DC-70820BEDC307}" type="pres">
      <dgm:prSet presAssocID="{4225D97A-FF93-AE4F-A82B-7028DF20A3FD}" presName="hierChild4" presStyleCnt="0"/>
      <dgm:spPr/>
    </dgm:pt>
    <dgm:pt modelId="{4C4D3571-D990-0648-A215-7FE1A143982F}" type="pres">
      <dgm:prSet presAssocID="{4225D97A-FF93-AE4F-A82B-7028DF20A3FD}" presName="hierChild5" presStyleCnt="0"/>
      <dgm:spPr/>
    </dgm:pt>
    <dgm:pt modelId="{B469A4D0-50F5-9048-B5BC-3CC2A3A6F8F2}" type="pres">
      <dgm:prSet presAssocID="{9A4951EB-97BE-934C-A990-938EDDD545CE}" presName="Name37" presStyleLbl="parChTrans1D2" presStyleIdx="3" presStyleCnt="8"/>
      <dgm:spPr/>
      <dgm:t>
        <a:bodyPr/>
        <a:lstStyle/>
        <a:p>
          <a:endParaRPr lang="en-US"/>
        </a:p>
      </dgm:t>
    </dgm:pt>
    <dgm:pt modelId="{8A38DC4A-3EDA-A747-AFC7-59776683F201}" type="pres">
      <dgm:prSet presAssocID="{67059A5F-DCB0-B646-B8B7-C52A66DB6CB2}" presName="hierRoot2" presStyleCnt="0">
        <dgm:presLayoutVars>
          <dgm:hierBranch val="init"/>
        </dgm:presLayoutVars>
      </dgm:prSet>
      <dgm:spPr/>
    </dgm:pt>
    <dgm:pt modelId="{E03B1AEF-F596-174F-B25F-803484600576}" type="pres">
      <dgm:prSet presAssocID="{67059A5F-DCB0-B646-B8B7-C52A66DB6CB2}" presName="rootComposite" presStyleCnt="0"/>
      <dgm:spPr/>
    </dgm:pt>
    <dgm:pt modelId="{9673E661-391C-DF4A-877A-58CB62B0CEA2}" type="pres">
      <dgm:prSet presAssocID="{67059A5F-DCB0-B646-B8B7-C52A66DB6CB2}" presName="rootText" presStyleLbl="node2" presStyleIdx="3" presStyleCnt="7" custScaleX="59590">
        <dgm:presLayoutVars>
          <dgm:chPref val="3"/>
        </dgm:presLayoutVars>
      </dgm:prSet>
      <dgm:spPr/>
      <dgm:t>
        <a:bodyPr/>
        <a:lstStyle/>
        <a:p>
          <a:endParaRPr lang="en-US"/>
        </a:p>
      </dgm:t>
    </dgm:pt>
    <dgm:pt modelId="{14621B8B-3118-214C-9CE7-397FCD3FA94C}" type="pres">
      <dgm:prSet presAssocID="{67059A5F-DCB0-B646-B8B7-C52A66DB6CB2}" presName="rootConnector" presStyleLbl="node2" presStyleIdx="3" presStyleCnt="7"/>
      <dgm:spPr/>
      <dgm:t>
        <a:bodyPr/>
        <a:lstStyle/>
        <a:p>
          <a:endParaRPr lang="en-US"/>
        </a:p>
      </dgm:t>
    </dgm:pt>
    <dgm:pt modelId="{BC709080-9787-FF47-9D51-C7D57BD716F7}" type="pres">
      <dgm:prSet presAssocID="{67059A5F-DCB0-B646-B8B7-C52A66DB6CB2}" presName="hierChild4" presStyleCnt="0"/>
      <dgm:spPr/>
    </dgm:pt>
    <dgm:pt modelId="{687F3D49-68A7-5949-A0ED-AF71C783A26F}" type="pres">
      <dgm:prSet presAssocID="{67059A5F-DCB0-B646-B8B7-C52A66DB6CB2}" presName="hierChild5" presStyleCnt="0"/>
      <dgm:spPr/>
    </dgm:pt>
    <dgm:pt modelId="{42E876E3-3550-CA4C-81D1-97C2E79F4DDF}" type="pres">
      <dgm:prSet presAssocID="{2117C0A5-DD2A-4443-A6D2-4138731600FE}" presName="Name37" presStyleLbl="parChTrans1D2" presStyleIdx="4" presStyleCnt="8"/>
      <dgm:spPr/>
      <dgm:t>
        <a:bodyPr/>
        <a:lstStyle/>
        <a:p>
          <a:endParaRPr lang="en-US"/>
        </a:p>
      </dgm:t>
    </dgm:pt>
    <dgm:pt modelId="{9A4F59D3-23CA-A148-BABB-67826A95FF15}" type="pres">
      <dgm:prSet presAssocID="{72709798-3F30-C442-A428-A0AA4F849D42}" presName="hierRoot2" presStyleCnt="0">
        <dgm:presLayoutVars>
          <dgm:hierBranch val="init"/>
        </dgm:presLayoutVars>
      </dgm:prSet>
      <dgm:spPr/>
    </dgm:pt>
    <dgm:pt modelId="{24E1BAF9-5512-694D-A8BA-11ECFCB71EFE}" type="pres">
      <dgm:prSet presAssocID="{72709798-3F30-C442-A428-A0AA4F849D42}" presName="rootComposite" presStyleCnt="0"/>
      <dgm:spPr/>
    </dgm:pt>
    <dgm:pt modelId="{6692B6BF-1F12-F94D-9D45-5888F78983B6}" type="pres">
      <dgm:prSet presAssocID="{72709798-3F30-C442-A428-A0AA4F849D42}" presName="rootText" presStyleLbl="node2" presStyleIdx="4" presStyleCnt="7" custScaleX="57776" custScaleY="283346">
        <dgm:presLayoutVars>
          <dgm:chPref val="3"/>
        </dgm:presLayoutVars>
      </dgm:prSet>
      <dgm:spPr/>
      <dgm:t>
        <a:bodyPr/>
        <a:lstStyle/>
        <a:p>
          <a:endParaRPr lang="en-US"/>
        </a:p>
      </dgm:t>
    </dgm:pt>
    <dgm:pt modelId="{5AF4B519-5264-3648-8161-102B8E73BF15}" type="pres">
      <dgm:prSet presAssocID="{72709798-3F30-C442-A428-A0AA4F849D42}" presName="rootConnector" presStyleLbl="node2" presStyleIdx="4" presStyleCnt="7"/>
      <dgm:spPr/>
      <dgm:t>
        <a:bodyPr/>
        <a:lstStyle/>
        <a:p>
          <a:endParaRPr lang="en-US"/>
        </a:p>
      </dgm:t>
    </dgm:pt>
    <dgm:pt modelId="{256D11CF-4153-BC4A-A2D0-7E70A770161E}" type="pres">
      <dgm:prSet presAssocID="{72709798-3F30-C442-A428-A0AA4F849D42}" presName="hierChild4" presStyleCnt="0"/>
      <dgm:spPr/>
    </dgm:pt>
    <dgm:pt modelId="{4851C257-D4DC-3449-BD48-F1EE5EEC9533}" type="pres">
      <dgm:prSet presAssocID="{72709798-3F30-C442-A428-A0AA4F849D42}" presName="hierChild5" presStyleCnt="0"/>
      <dgm:spPr/>
    </dgm:pt>
    <dgm:pt modelId="{765783A9-B5F3-5341-80E4-75022E90E4C4}" type="pres">
      <dgm:prSet presAssocID="{43A07DE5-F46A-1E4E-9087-C2F8A3BA38CD}" presName="Name37" presStyleLbl="parChTrans1D2" presStyleIdx="5" presStyleCnt="8"/>
      <dgm:spPr/>
      <dgm:t>
        <a:bodyPr/>
        <a:lstStyle/>
        <a:p>
          <a:endParaRPr lang="en-US"/>
        </a:p>
      </dgm:t>
    </dgm:pt>
    <dgm:pt modelId="{5B02F9B9-2824-1749-95A6-CFF72F97F622}" type="pres">
      <dgm:prSet presAssocID="{F865CD39-FFB1-8C4D-83D9-84020F15A40F}" presName="hierRoot2" presStyleCnt="0">
        <dgm:presLayoutVars>
          <dgm:hierBranch val="init"/>
        </dgm:presLayoutVars>
      </dgm:prSet>
      <dgm:spPr/>
    </dgm:pt>
    <dgm:pt modelId="{7DE20344-4ABD-224A-9887-395C27B024DC}" type="pres">
      <dgm:prSet presAssocID="{F865CD39-FFB1-8C4D-83D9-84020F15A40F}" presName="rootComposite" presStyleCnt="0"/>
      <dgm:spPr/>
    </dgm:pt>
    <dgm:pt modelId="{6D02237F-C5B0-FC4D-AC5A-4DD0609D2D68}" type="pres">
      <dgm:prSet presAssocID="{F865CD39-FFB1-8C4D-83D9-84020F15A40F}" presName="rootText" presStyleLbl="node2" presStyleIdx="5" presStyleCnt="7" custScaleX="66044" custScaleY="289136">
        <dgm:presLayoutVars>
          <dgm:chPref val="3"/>
        </dgm:presLayoutVars>
      </dgm:prSet>
      <dgm:spPr/>
      <dgm:t>
        <a:bodyPr/>
        <a:lstStyle/>
        <a:p>
          <a:endParaRPr lang="en-US"/>
        </a:p>
      </dgm:t>
    </dgm:pt>
    <dgm:pt modelId="{4F1DF3D2-16CF-D041-9FC8-B41AA98E3515}" type="pres">
      <dgm:prSet presAssocID="{F865CD39-FFB1-8C4D-83D9-84020F15A40F}" presName="rootConnector" presStyleLbl="node2" presStyleIdx="5" presStyleCnt="7"/>
      <dgm:spPr/>
      <dgm:t>
        <a:bodyPr/>
        <a:lstStyle/>
        <a:p>
          <a:endParaRPr lang="en-US"/>
        </a:p>
      </dgm:t>
    </dgm:pt>
    <dgm:pt modelId="{0BCF1F6F-0A65-3A47-A5FD-0CF2CFB66BFD}" type="pres">
      <dgm:prSet presAssocID="{F865CD39-FFB1-8C4D-83D9-84020F15A40F}" presName="hierChild4" presStyleCnt="0"/>
      <dgm:spPr/>
    </dgm:pt>
    <dgm:pt modelId="{387A5605-9F16-1447-9892-6F9209F83EE9}" type="pres">
      <dgm:prSet presAssocID="{F865CD39-FFB1-8C4D-83D9-84020F15A40F}" presName="hierChild5" presStyleCnt="0"/>
      <dgm:spPr/>
    </dgm:pt>
    <dgm:pt modelId="{94CA3869-4B87-5443-8F5B-CDBC7F42272C}" type="pres">
      <dgm:prSet presAssocID="{7F3B7F39-CDDD-ED42-92BB-E28B1B59E6E7}" presName="Name37" presStyleLbl="parChTrans1D2" presStyleIdx="6" presStyleCnt="8"/>
      <dgm:spPr/>
      <dgm:t>
        <a:bodyPr/>
        <a:lstStyle/>
        <a:p>
          <a:endParaRPr lang="en-US"/>
        </a:p>
      </dgm:t>
    </dgm:pt>
    <dgm:pt modelId="{64BD2B2D-2526-3D45-B4B7-DBC1855E4A55}" type="pres">
      <dgm:prSet presAssocID="{598BDCB5-3F2B-EE4E-8EA6-B2208FCD4509}" presName="hierRoot2" presStyleCnt="0">
        <dgm:presLayoutVars>
          <dgm:hierBranch val="init"/>
        </dgm:presLayoutVars>
      </dgm:prSet>
      <dgm:spPr/>
    </dgm:pt>
    <dgm:pt modelId="{EB820538-9BC2-E648-82D2-3D43C448E210}" type="pres">
      <dgm:prSet presAssocID="{598BDCB5-3F2B-EE4E-8EA6-B2208FCD4509}" presName="rootComposite" presStyleCnt="0"/>
      <dgm:spPr/>
    </dgm:pt>
    <dgm:pt modelId="{956B232D-8803-2940-A931-FD4542DA8733}" type="pres">
      <dgm:prSet presAssocID="{598BDCB5-3F2B-EE4E-8EA6-B2208FCD4509}" presName="rootText" presStyleLbl="node2" presStyleIdx="6" presStyleCnt="7" custScaleX="46068" custScaleY="289644">
        <dgm:presLayoutVars>
          <dgm:chPref val="3"/>
        </dgm:presLayoutVars>
      </dgm:prSet>
      <dgm:spPr/>
      <dgm:t>
        <a:bodyPr/>
        <a:lstStyle/>
        <a:p>
          <a:endParaRPr lang="en-US"/>
        </a:p>
      </dgm:t>
    </dgm:pt>
    <dgm:pt modelId="{BB899793-05C2-AB40-B1DE-7ED51D699C59}" type="pres">
      <dgm:prSet presAssocID="{598BDCB5-3F2B-EE4E-8EA6-B2208FCD4509}" presName="rootConnector" presStyleLbl="node2" presStyleIdx="6" presStyleCnt="7"/>
      <dgm:spPr/>
      <dgm:t>
        <a:bodyPr/>
        <a:lstStyle/>
        <a:p>
          <a:endParaRPr lang="en-US"/>
        </a:p>
      </dgm:t>
    </dgm:pt>
    <dgm:pt modelId="{D71EEB2E-D729-FA40-B2CA-F54DAFE88FB9}" type="pres">
      <dgm:prSet presAssocID="{598BDCB5-3F2B-EE4E-8EA6-B2208FCD4509}" presName="hierChild4" presStyleCnt="0"/>
      <dgm:spPr/>
    </dgm:pt>
    <dgm:pt modelId="{CE75AA0D-31EA-B94D-8A38-B67CB88680F5}" type="pres">
      <dgm:prSet presAssocID="{598BDCB5-3F2B-EE4E-8EA6-B2208FCD4509}" presName="hierChild5" presStyleCnt="0"/>
      <dgm:spPr/>
    </dgm:pt>
    <dgm:pt modelId="{FEEFA26F-A092-664E-B843-419FF77FB519}" type="pres">
      <dgm:prSet presAssocID="{2D4AEA15-659F-6342-803E-1E6C6DA80459}" presName="hierChild3" presStyleCnt="0"/>
      <dgm:spPr/>
    </dgm:pt>
    <dgm:pt modelId="{D1FDF56F-1DC0-C34C-9009-A5E1A3B5C7F9}" type="pres">
      <dgm:prSet presAssocID="{3CCA0BDD-5111-A240-AA2E-9E089092CC0D}" presName="Name111" presStyleLbl="parChTrans1D2" presStyleIdx="7" presStyleCnt="8"/>
      <dgm:spPr/>
      <dgm:t>
        <a:bodyPr/>
        <a:lstStyle/>
        <a:p>
          <a:endParaRPr lang="en-US"/>
        </a:p>
      </dgm:t>
    </dgm:pt>
    <dgm:pt modelId="{766A7A75-3AE8-9447-9C54-1D710053AA3A}" type="pres">
      <dgm:prSet presAssocID="{8133EECB-0F49-1E49-8C5F-205F2215642D}" presName="hierRoot3" presStyleCnt="0">
        <dgm:presLayoutVars>
          <dgm:hierBranch val="init"/>
        </dgm:presLayoutVars>
      </dgm:prSet>
      <dgm:spPr/>
    </dgm:pt>
    <dgm:pt modelId="{DB6FA3CE-F239-204D-BF4F-27A2E194A493}" type="pres">
      <dgm:prSet presAssocID="{8133EECB-0F49-1E49-8C5F-205F2215642D}" presName="rootComposite3" presStyleCnt="0"/>
      <dgm:spPr/>
    </dgm:pt>
    <dgm:pt modelId="{A3542AA2-03FF-E64C-89A7-2D4F967970F0}" type="pres">
      <dgm:prSet presAssocID="{8133EECB-0F49-1E49-8C5F-205F2215642D}" presName="rootText3" presStyleLbl="asst1" presStyleIdx="0" presStyleCnt="1">
        <dgm:presLayoutVars>
          <dgm:chPref val="3"/>
        </dgm:presLayoutVars>
      </dgm:prSet>
      <dgm:spPr/>
      <dgm:t>
        <a:bodyPr/>
        <a:lstStyle/>
        <a:p>
          <a:endParaRPr lang="en-US"/>
        </a:p>
      </dgm:t>
    </dgm:pt>
    <dgm:pt modelId="{451E6962-C477-9A49-983F-ABEB0A9FECA3}" type="pres">
      <dgm:prSet presAssocID="{8133EECB-0F49-1E49-8C5F-205F2215642D}" presName="rootConnector3" presStyleLbl="asst1" presStyleIdx="0" presStyleCnt="1"/>
      <dgm:spPr/>
      <dgm:t>
        <a:bodyPr/>
        <a:lstStyle/>
        <a:p>
          <a:endParaRPr lang="en-US"/>
        </a:p>
      </dgm:t>
    </dgm:pt>
    <dgm:pt modelId="{2090B736-839C-C24A-9D57-5E34790FB272}" type="pres">
      <dgm:prSet presAssocID="{8133EECB-0F49-1E49-8C5F-205F2215642D}" presName="hierChild6" presStyleCnt="0"/>
      <dgm:spPr/>
    </dgm:pt>
    <dgm:pt modelId="{1C2FEB4C-3580-964C-9FD6-9B7FED2341FA}" type="pres">
      <dgm:prSet presAssocID="{8133EECB-0F49-1E49-8C5F-205F2215642D}" presName="hierChild7" presStyleCnt="0"/>
      <dgm:spPr/>
    </dgm:pt>
  </dgm:ptLst>
  <dgm:cxnLst>
    <dgm:cxn modelId="{10745AF8-92B2-664E-BFC8-E8D0F91101A3}" type="presOf" srcId="{F6C2A591-4796-E14B-B7A4-8D2ADB3A7E5F}" destId="{66BA0757-6682-1B44-8EAF-5935216A6FEB}" srcOrd="0" destOrd="0" presId="urn:microsoft.com/office/officeart/2005/8/layout/orgChart1"/>
    <dgm:cxn modelId="{4B9C963C-6459-D347-8882-59BB69203EDC}" type="presOf" srcId="{2D4AEA15-659F-6342-803E-1E6C6DA80459}" destId="{D7BD3A47-75A3-934C-A2B6-737DC9B00B8C}" srcOrd="0" destOrd="0" presId="urn:microsoft.com/office/officeart/2005/8/layout/orgChart1"/>
    <dgm:cxn modelId="{D27730A5-BB5F-D748-8D15-8F7C6CDD86AE}" type="presOf" srcId="{67059A5F-DCB0-B646-B8B7-C52A66DB6CB2}" destId="{14621B8B-3118-214C-9CE7-397FCD3FA94C}" srcOrd="1" destOrd="0" presId="urn:microsoft.com/office/officeart/2005/8/layout/orgChart1"/>
    <dgm:cxn modelId="{3990E3A3-9CE5-F14A-A477-293C33B92F38}" type="presOf" srcId="{F865CD39-FFB1-8C4D-83D9-84020F15A40F}" destId="{4F1DF3D2-16CF-D041-9FC8-B41AA98E3515}" srcOrd="1" destOrd="0" presId="urn:microsoft.com/office/officeart/2005/8/layout/orgChart1"/>
    <dgm:cxn modelId="{91D4258C-57FF-B342-ACEA-B044E31FAA56}" type="presOf" srcId="{4225D97A-FF93-AE4F-A82B-7028DF20A3FD}" destId="{43A0E61B-2E63-EA4C-9E54-EDED99DFBFDE}" srcOrd="0" destOrd="0" presId="urn:microsoft.com/office/officeart/2005/8/layout/orgChart1"/>
    <dgm:cxn modelId="{52AC3205-53E4-334F-BED1-A9F792D3C5CA}" type="presOf" srcId="{598BDCB5-3F2B-EE4E-8EA6-B2208FCD4509}" destId="{956B232D-8803-2940-A931-FD4542DA8733}" srcOrd="0" destOrd="0" presId="urn:microsoft.com/office/officeart/2005/8/layout/orgChart1"/>
    <dgm:cxn modelId="{5225FF2C-C5B7-AD45-9E3C-5D5CAE8A4B6B}" srcId="{2D4AEA15-659F-6342-803E-1E6C6DA80459}" destId="{184758F2-A7C7-1446-8639-E780190B9BD4}" srcOrd="2" destOrd="0" parTransId="{F6C2A591-4796-E14B-B7A4-8D2ADB3A7E5F}" sibTransId="{51572C2B-C201-F44A-A049-DBDA6FF552CA}"/>
    <dgm:cxn modelId="{1B4F1CA9-237C-DB43-ACF5-A5856D40B3A4}" srcId="{2D4AEA15-659F-6342-803E-1E6C6DA80459}" destId="{C1376D17-0D83-064C-AF86-780A0FB86E5F}" srcOrd="1" destOrd="0" parTransId="{6C28D17F-4856-E84F-8626-C382BDB11D1B}" sibTransId="{C0FD77BF-1EF3-A44A-BB80-F35B9D2412ED}"/>
    <dgm:cxn modelId="{D47DF5CB-F8BF-274B-BDBA-D709894F23AC}" srcId="{2D4AEA15-659F-6342-803E-1E6C6DA80459}" destId="{F865CD39-FFB1-8C4D-83D9-84020F15A40F}" srcOrd="6" destOrd="0" parTransId="{43A07DE5-F46A-1E4E-9087-C2F8A3BA38CD}" sibTransId="{C8F1A132-9012-9E4F-8A3F-45BC5F202B08}"/>
    <dgm:cxn modelId="{E9ABF268-4ABF-C64D-8E02-0E2992075537}" srcId="{2D4AEA15-659F-6342-803E-1E6C6DA80459}" destId="{598BDCB5-3F2B-EE4E-8EA6-B2208FCD4509}" srcOrd="7" destOrd="0" parTransId="{7F3B7F39-CDDD-ED42-92BB-E28B1B59E6E7}" sibTransId="{4E7042AA-7CA7-2940-8CBA-B5CCB9B3CA93}"/>
    <dgm:cxn modelId="{96473C9A-5EE0-1C44-A064-314EFC996375}" srcId="{A69253A7-D010-A440-BEC7-F0A5CE96BDCF}" destId="{2D4AEA15-659F-6342-803E-1E6C6DA80459}" srcOrd="0" destOrd="0" parTransId="{B1763803-88B9-7740-B0C5-4E4A84A59BC7}" sibTransId="{45130CED-C77E-E841-8A8B-D59F6D54CE31}"/>
    <dgm:cxn modelId="{1B9CDF5C-0510-334F-B139-306530A4A218}" type="presOf" srcId="{9A4951EB-97BE-934C-A990-938EDDD545CE}" destId="{B469A4D0-50F5-9048-B5BC-3CC2A3A6F8F2}" srcOrd="0" destOrd="0" presId="urn:microsoft.com/office/officeart/2005/8/layout/orgChart1"/>
    <dgm:cxn modelId="{0D83EF2F-E741-FA45-AAB3-8D738D6A9F69}" type="presOf" srcId="{F865CD39-FFB1-8C4D-83D9-84020F15A40F}" destId="{6D02237F-C5B0-FC4D-AC5A-4DD0609D2D68}" srcOrd="0" destOrd="0" presId="urn:microsoft.com/office/officeart/2005/8/layout/orgChart1"/>
    <dgm:cxn modelId="{00700537-47D7-8943-A13C-ED5EB4BD5FBB}" srcId="{2D4AEA15-659F-6342-803E-1E6C6DA80459}" destId="{4225D97A-FF93-AE4F-A82B-7028DF20A3FD}" srcOrd="3" destOrd="0" parTransId="{C1D3E384-8CB6-B24F-9F1D-B0738092AF34}" sibTransId="{825F92C6-03E6-2C4A-89AA-887312BFFE64}"/>
    <dgm:cxn modelId="{29564DFD-5DF4-3B40-AB56-9A55ABB519EB}" srcId="{2D4AEA15-659F-6342-803E-1E6C6DA80459}" destId="{72709798-3F30-C442-A428-A0AA4F849D42}" srcOrd="5" destOrd="0" parTransId="{2117C0A5-DD2A-4443-A6D2-4138731600FE}" sibTransId="{172C9AB6-FA24-C64D-80AD-6036BFF03C90}"/>
    <dgm:cxn modelId="{A36C42CE-F462-3F41-B445-939131BB1703}" type="presOf" srcId="{72709798-3F30-C442-A428-A0AA4F849D42}" destId="{6692B6BF-1F12-F94D-9D45-5888F78983B6}" srcOrd="0" destOrd="0" presId="urn:microsoft.com/office/officeart/2005/8/layout/orgChart1"/>
    <dgm:cxn modelId="{56EB6BC0-CD55-F642-B77F-BDE7F7B04028}" type="presOf" srcId="{43A07DE5-F46A-1E4E-9087-C2F8A3BA38CD}" destId="{765783A9-B5F3-5341-80E4-75022E90E4C4}" srcOrd="0" destOrd="0" presId="urn:microsoft.com/office/officeart/2005/8/layout/orgChart1"/>
    <dgm:cxn modelId="{7099A327-CA40-764C-9F7F-BFB06A9A6F1C}" type="presOf" srcId="{6C28D17F-4856-E84F-8626-C382BDB11D1B}" destId="{22FAF0FA-8931-4448-A76F-6E7A6C7CEC2F}" srcOrd="0" destOrd="0" presId="urn:microsoft.com/office/officeart/2005/8/layout/orgChart1"/>
    <dgm:cxn modelId="{56459071-AC69-D54A-98DA-DC5B81B7D309}" type="presOf" srcId="{A69253A7-D010-A440-BEC7-F0A5CE96BDCF}" destId="{5E452F9C-43A1-6D45-8AD7-FBFAA1002882}" srcOrd="0" destOrd="0" presId="urn:microsoft.com/office/officeart/2005/8/layout/orgChart1"/>
    <dgm:cxn modelId="{2463EEE6-1A3E-CF41-9FBC-BAF051B40802}" type="presOf" srcId="{2117C0A5-DD2A-4443-A6D2-4138731600FE}" destId="{42E876E3-3550-CA4C-81D1-97C2E79F4DDF}" srcOrd="0" destOrd="0" presId="urn:microsoft.com/office/officeart/2005/8/layout/orgChart1"/>
    <dgm:cxn modelId="{27FEF8CE-56BC-DB49-8946-E1324EE34980}" srcId="{2D4AEA15-659F-6342-803E-1E6C6DA80459}" destId="{67059A5F-DCB0-B646-B8B7-C52A66DB6CB2}" srcOrd="4" destOrd="0" parTransId="{9A4951EB-97BE-934C-A990-938EDDD545CE}" sibTransId="{EADF010B-7EA5-E145-9C24-5DC95957EC2F}"/>
    <dgm:cxn modelId="{998367C6-A5E8-734A-B2C5-F66CF4E7D672}" type="presOf" srcId="{3CCA0BDD-5111-A240-AA2E-9E089092CC0D}" destId="{D1FDF56F-1DC0-C34C-9009-A5E1A3B5C7F9}" srcOrd="0" destOrd="0" presId="urn:microsoft.com/office/officeart/2005/8/layout/orgChart1"/>
    <dgm:cxn modelId="{81A9D3A9-71FD-1E4E-AB5D-F1B93754B8B1}" type="presOf" srcId="{2D4AEA15-659F-6342-803E-1E6C6DA80459}" destId="{B565F1D6-44CE-D74A-8905-65455B24F1B2}" srcOrd="1" destOrd="0" presId="urn:microsoft.com/office/officeart/2005/8/layout/orgChart1"/>
    <dgm:cxn modelId="{FDC28981-7AE7-EE48-B4BE-C7360392085A}" type="presOf" srcId="{598BDCB5-3F2B-EE4E-8EA6-B2208FCD4509}" destId="{BB899793-05C2-AB40-B1DE-7ED51D699C59}" srcOrd="1" destOrd="0" presId="urn:microsoft.com/office/officeart/2005/8/layout/orgChart1"/>
    <dgm:cxn modelId="{7CB31C2E-9D05-1E41-A681-B86CFDA4A6AE}" type="presOf" srcId="{184758F2-A7C7-1446-8639-E780190B9BD4}" destId="{BC96E5F7-4605-934A-9EC1-B6BFB293D36E}" srcOrd="0" destOrd="0" presId="urn:microsoft.com/office/officeart/2005/8/layout/orgChart1"/>
    <dgm:cxn modelId="{9873B86F-64AD-9145-B707-40DB695F3164}" srcId="{2D4AEA15-659F-6342-803E-1E6C6DA80459}" destId="{8133EECB-0F49-1E49-8C5F-205F2215642D}" srcOrd="0" destOrd="0" parTransId="{3CCA0BDD-5111-A240-AA2E-9E089092CC0D}" sibTransId="{434E49EA-7252-8041-ACA6-726C83E68BBC}"/>
    <dgm:cxn modelId="{33B221D1-9BFE-A24B-99FC-7DC4D39AE504}" type="presOf" srcId="{67059A5F-DCB0-B646-B8B7-C52A66DB6CB2}" destId="{9673E661-391C-DF4A-877A-58CB62B0CEA2}" srcOrd="0" destOrd="0" presId="urn:microsoft.com/office/officeart/2005/8/layout/orgChart1"/>
    <dgm:cxn modelId="{60A21FE5-FB8E-F544-9A27-64A87143F165}" type="presOf" srcId="{C1D3E384-8CB6-B24F-9F1D-B0738092AF34}" destId="{65C906F4-7160-2348-AE33-F86203E28F73}" srcOrd="0" destOrd="0" presId="urn:microsoft.com/office/officeart/2005/8/layout/orgChart1"/>
    <dgm:cxn modelId="{2E8CD28C-9992-1640-B9DF-04309AECBA7C}" type="presOf" srcId="{C1376D17-0D83-064C-AF86-780A0FB86E5F}" destId="{DAFE4518-00C1-CB45-861D-A9DAF0DC4040}" srcOrd="0" destOrd="0" presId="urn:microsoft.com/office/officeart/2005/8/layout/orgChart1"/>
    <dgm:cxn modelId="{8188ECE1-3394-2A40-B63E-38B23E3BFCBF}" type="presOf" srcId="{8133EECB-0F49-1E49-8C5F-205F2215642D}" destId="{451E6962-C477-9A49-983F-ABEB0A9FECA3}" srcOrd="1" destOrd="0" presId="urn:microsoft.com/office/officeart/2005/8/layout/orgChart1"/>
    <dgm:cxn modelId="{48DB6B38-4F4C-0744-9BCB-E7251041904B}" type="presOf" srcId="{C1376D17-0D83-064C-AF86-780A0FB86E5F}" destId="{5C6474F2-7DBD-574B-B809-C32898374E04}" srcOrd="1" destOrd="0" presId="urn:microsoft.com/office/officeart/2005/8/layout/orgChart1"/>
    <dgm:cxn modelId="{ABFC6091-F6AB-8344-90FD-FC627827BECF}" type="presOf" srcId="{7F3B7F39-CDDD-ED42-92BB-E28B1B59E6E7}" destId="{94CA3869-4B87-5443-8F5B-CDBC7F42272C}" srcOrd="0" destOrd="0" presId="urn:microsoft.com/office/officeart/2005/8/layout/orgChart1"/>
    <dgm:cxn modelId="{DC9F5DAB-BCA5-834D-A7E5-1BF8EE529B50}" type="presOf" srcId="{8133EECB-0F49-1E49-8C5F-205F2215642D}" destId="{A3542AA2-03FF-E64C-89A7-2D4F967970F0}" srcOrd="0" destOrd="0" presId="urn:microsoft.com/office/officeart/2005/8/layout/orgChart1"/>
    <dgm:cxn modelId="{CEBE2DEE-879B-D04C-BC4E-E20EBF58B97D}" type="presOf" srcId="{184758F2-A7C7-1446-8639-E780190B9BD4}" destId="{BBD0E986-3CE7-DC44-B090-99054E20B217}" srcOrd="1" destOrd="0" presId="urn:microsoft.com/office/officeart/2005/8/layout/orgChart1"/>
    <dgm:cxn modelId="{2311E608-CA9D-DE44-B97A-B76C64372E07}" type="presOf" srcId="{72709798-3F30-C442-A428-A0AA4F849D42}" destId="{5AF4B519-5264-3648-8161-102B8E73BF15}" srcOrd="1" destOrd="0" presId="urn:microsoft.com/office/officeart/2005/8/layout/orgChart1"/>
    <dgm:cxn modelId="{5CF339AA-5B05-6040-8371-2899437937DE}" type="presOf" srcId="{4225D97A-FF93-AE4F-A82B-7028DF20A3FD}" destId="{7AF59A14-CC76-5B4D-85E7-A9825E4B7DA4}" srcOrd="1" destOrd="0" presId="urn:microsoft.com/office/officeart/2005/8/layout/orgChart1"/>
    <dgm:cxn modelId="{38A35348-3E27-9A43-A672-9D18DE5F6CA3}" type="presParOf" srcId="{5E452F9C-43A1-6D45-8AD7-FBFAA1002882}" destId="{6B06379B-FF4C-F04F-AF04-3B65C6343DDA}" srcOrd="0" destOrd="0" presId="urn:microsoft.com/office/officeart/2005/8/layout/orgChart1"/>
    <dgm:cxn modelId="{4BFFB70A-0221-7E4C-B1A7-B49149BA8A0B}" type="presParOf" srcId="{6B06379B-FF4C-F04F-AF04-3B65C6343DDA}" destId="{D1C9C2B2-6FF1-6244-A2F6-D3EDF69F5030}" srcOrd="0" destOrd="0" presId="urn:microsoft.com/office/officeart/2005/8/layout/orgChart1"/>
    <dgm:cxn modelId="{7BEB0BE7-CD9E-C546-A89A-DEE99AEA5D9D}" type="presParOf" srcId="{D1C9C2B2-6FF1-6244-A2F6-D3EDF69F5030}" destId="{D7BD3A47-75A3-934C-A2B6-737DC9B00B8C}" srcOrd="0" destOrd="0" presId="urn:microsoft.com/office/officeart/2005/8/layout/orgChart1"/>
    <dgm:cxn modelId="{6AB19126-2B67-AA43-BC9E-EB206DEA41B2}" type="presParOf" srcId="{D1C9C2B2-6FF1-6244-A2F6-D3EDF69F5030}" destId="{B565F1D6-44CE-D74A-8905-65455B24F1B2}" srcOrd="1" destOrd="0" presId="urn:microsoft.com/office/officeart/2005/8/layout/orgChart1"/>
    <dgm:cxn modelId="{E9F059A3-C11E-974B-B8DE-4A19318E84FF}" type="presParOf" srcId="{6B06379B-FF4C-F04F-AF04-3B65C6343DDA}" destId="{D28FD5CE-5ECE-6949-8ECC-0CB928135FE1}" srcOrd="1" destOrd="0" presId="urn:microsoft.com/office/officeart/2005/8/layout/orgChart1"/>
    <dgm:cxn modelId="{40B798E9-E0DF-A346-A2C2-C163EF4FA910}" type="presParOf" srcId="{D28FD5CE-5ECE-6949-8ECC-0CB928135FE1}" destId="{22FAF0FA-8931-4448-A76F-6E7A6C7CEC2F}" srcOrd="0" destOrd="0" presId="urn:microsoft.com/office/officeart/2005/8/layout/orgChart1"/>
    <dgm:cxn modelId="{BD91FD41-8529-8147-9F02-0833C0F52E88}" type="presParOf" srcId="{D28FD5CE-5ECE-6949-8ECC-0CB928135FE1}" destId="{A3DDE73F-34B8-004A-8EA1-6CE0818A2F39}" srcOrd="1" destOrd="0" presId="urn:microsoft.com/office/officeart/2005/8/layout/orgChart1"/>
    <dgm:cxn modelId="{02843B2E-CD5F-2E47-A86C-E42A38B5004C}" type="presParOf" srcId="{A3DDE73F-34B8-004A-8EA1-6CE0818A2F39}" destId="{2CEA7117-F723-4241-A32A-B09CB4CB16D7}" srcOrd="0" destOrd="0" presId="urn:microsoft.com/office/officeart/2005/8/layout/orgChart1"/>
    <dgm:cxn modelId="{2E42713C-34DB-7F4A-A9F6-D768D35D7326}" type="presParOf" srcId="{2CEA7117-F723-4241-A32A-B09CB4CB16D7}" destId="{DAFE4518-00C1-CB45-861D-A9DAF0DC4040}" srcOrd="0" destOrd="0" presId="urn:microsoft.com/office/officeart/2005/8/layout/orgChart1"/>
    <dgm:cxn modelId="{030581C3-A8DA-FC44-8AE9-050293632941}" type="presParOf" srcId="{2CEA7117-F723-4241-A32A-B09CB4CB16D7}" destId="{5C6474F2-7DBD-574B-B809-C32898374E04}" srcOrd="1" destOrd="0" presId="urn:microsoft.com/office/officeart/2005/8/layout/orgChart1"/>
    <dgm:cxn modelId="{77D21C30-D7DB-F040-869F-1031805386B7}" type="presParOf" srcId="{A3DDE73F-34B8-004A-8EA1-6CE0818A2F39}" destId="{BF01B78E-9CE4-B540-BB0E-BC6C91ED4558}" srcOrd="1" destOrd="0" presId="urn:microsoft.com/office/officeart/2005/8/layout/orgChart1"/>
    <dgm:cxn modelId="{87A8DCBC-A8AB-8F4B-9540-E81CDDBE7DD6}" type="presParOf" srcId="{A3DDE73F-34B8-004A-8EA1-6CE0818A2F39}" destId="{E8DB8508-ABD5-1642-9DAA-3916455EC631}" srcOrd="2" destOrd="0" presId="urn:microsoft.com/office/officeart/2005/8/layout/orgChart1"/>
    <dgm:cxn modelId="{F93B3B28-8B77-1F42-B9E2-C482338BBEBD}" type="presParOf" srcId="{D28FD5CE-5ECE-6949-8ECC-0CB928135FE1}" destId="{66BA0757-6682-1B44-8EAF-5935216A6FEB}" srcOrd="2" destOrd="0" presId="urn:microsoft.com/office/officeart/2005/8/layout/orgChart1"/>
    <dgm:cxn modelId="{6B9D7390-EFBC-C94F-B382-F862DAA4F26B}" type="presParOf" srcId="{D28FD5CE-5ECE-6949-8ECC-0CB928135FE1}" destId="{FB821D10-7D1E-6447-89D0-25BE642699FD}" srcOrd="3" destOrd="0" presId="urn:microsoft.com/office/officeart/2005/8/layout/orgChart1"/>
    <dgm:cxn modelId="{9250376F-FDCC-384D-9DB7-AFEEE3D0BEC9}" type="presParOf" srcId="{FB821D10-7D1E-6447-89D0-25BE642699FD}" destId="{C14107AE-C07B-0243-84BA-3652E1FE12F0}" srcOrd="0" destOrd="0" presId="urn:microsoft.com/office/officeart/2005/8/layout/orgChart1"/>
    <dgm:cxn modelId="{4A929890-D348-CF4F-B1D8-058C047541C2}" type="presParOf" srcId="{C14107AE-C07B-0243-84BA-3652E1FE12F0}" destId="{BC96E5F7-4605-934A-9EC1-B6BFB293D36E}" srcOrd="0" destOrd="0" presId="urn:microsoft.com/office/officeart/2005/8/layout/orgChart1"/>
    <dgm:cxn modelId="{C2B1A9BB-DD80-DD49-A2BE-471DC5C579F7}" type="presParOf" srcId="{C14107AE-C07B-0243-84BA-3652E1FE12F0}" destId="{BBD0E986-3CE7-DC44-B090-99054E20B217}" srcOrd="1" destOrd="0" presId="urn:microsoft.com/office/officeart/2005/8/layout/orgChart1"/>
    <dgm:cxn modelId="{AD805700-6D6B-544B-99BA-8DCABDF70334}" type="presParOf" srcId="{FB821D10-7D1E-6447-89D0-25BE642699FD}" destId="{757A1A28-193D-BB45-A2AB-AA5B8C38A56A}" srcOrd="1" destOrd="0" presId="urn:microsoft.com/office/officeart/2005/8/layout/orgChart1"/>
    <dgm:cxn modelId="{1DF2AFC2-DCFB-2F4F-9540-C4D5AA003866}" type="presParOf" srcId="{FB821D10-7D1E-6447-89D0-25BE642699FD}" destId="{F50B2DB2-FCFA-7540-A829-F9F4FD0533FD}" srcOrd="2" destOrd="0" presId="urn:microsoft.com/office/officeart/2005/8/layout/orgChart1"/>
    <dgm:cxn modelId="{1D9E57E5-5C23-0C44-8B87-E371B6FC99A5}" type="presParOf" srcId="{D28FD5CE-5ECE-6949-8ECC-0CB928135FE1}" destId="{65C906F4-7160-2348-AE33-F86203E28F73}" srcOrd="4" destOrd="0" presId="urn:microsoft.com/office/officeart/2005/8/layout/orgChart1"/>
    <dgm:cxn modelId="{C72ABFA1-176A-684A-BFD2-0482D09FD351}" type="presParOf" srcId="{D28FD5CE-5ECE-6949-8ECC-0CB928135FE1}" destId="{51EEE03D-E32B-1E43-93BE-D47474C9F3BF}" srcOrd="5" destOrd="0" presId="urn:microsoft.com/office/officeart/2005/8/layout/orgChart1"/>
    <dgm:cxn modelId="{E82A56B6-F73B-8342-925C-1897824E88F9}" type="presParOf" srcId="{51EEE03D-E32B-1E43-93BE-D47474C9F3BF}" destId="{251ED9F7-7948-E04C-987A-91E7EAFD9AB3}" srcOrd="0" destOrd="0" presId="urn:microsoft.com/office/officeart/2005/8/layout/orgChart1"/>
    <dgm:cxn modelId="{66CEB489-3048-7B4C-865A-FA660E35B19F}" type="presParOf" srcId="{251ED9F7-7948-E04C-987A-91E7EAFD9AB3}" destId="{43A0E61B-2E63-EA4C-9E54-EDED99DFBFDE}" srcOrd="0" destOrd="0" presId="urn:microsoft.com/office/officeart/2005/8/layout/orgChart1"/>
    <dgm:cxn modelId="{25BFCF76-37D9-F147-A786-FA51122979BA}" type="presParOf" srcId="{251ED9F7-7948-E04C-987A-91E7EAFD9AB3}" destId="{7AF59A14-CC76-5B4D-85E7-A9825E4B7DA4}" srcOrd="1" destOrd="0" presId="urn:microsoft.com/office/officeart/2005/8/layout/orgChart1"/>
    <dgm:cxn modelId="{B76C46E2-2C6B-6143-8144-3A7FF7D0121C}" type="presParOf" srcId="{51EEE03D-E32B-1E43-93BE-D47474C9F3BF}" destId="{2A150A5F-5E94-0247-B7DC-70820BEDC307}" srcOrd="1" destOrd="0" presId="urn:microsoft.com/office/officeart/2005/8/layout/orgChart1"/>
    <dgm:cxn modelId="{DCD1E725-4CDD-2946-BC68-7ECEBF581913}" type="presParOf" srcId="{51EEE03D-E32B-1E43-93BE-D47474C9F3BF}" destId="{4C4D3571-D990-0648-A215-7FE1A143982F}" srcOrd="2" destOrd="0" presId="urn:microsoft.com/office/officeart/2005/8/layout/orgChart1"/>
    <dgm:cxn modelId="{13D071BB-97ED-C548-B8B9-E366835C6A07}" type="presParOf" srcId="{D28FD5CE-5ECE-6949-8ECC-0CB928135FE1}" destId="{B469A4D0-50F5-9048-B5BC-3CC2A3A6F8F2}" srcOrd="6" destOrd="0" presId="urn:microsoft.com/office/officeart/2005/8/layout/orgChart1"/>
    <dgm:cxn modelId="{93BED8C3-71F0-094A-BD33-37FD0A1BF1CE}" type="presParOf" srcId="{D28FD5CE-5ECE-6949-8ECC-0CB928135FE1}" destId="{8A38DC4A-3EDA-A747-AFC7-59776683F201}" srcOrd="7" destOrd="0" presId="urn:microsoft.com/office/officeart/2005/8/layout/orgChart1"/>
    <dgm:cxn modelId="{959688CA-A8BA-4E41-89BB-9F2B657C945A}" type="presParOf" srcId="{8A38DC4A-3EDA-A747-AFC7-59776683F201}" destId="{E03B1AEF-F596-174F-B25F-803484600576}" srcOrd="0" destOrd="0" presId="urn:microsoft.com/office/officeart/2005/8/layout/orgChart1"/>
    <dgm:cxn modelId="{C4D77F06-6CD3-584B-BCD3-FC508A8F58EB}" type="presParOf" srcId="{E03B1AEF-F596-174F-B25F-803484600576}" destId="{9673E661-391C-DF4A-877A-58CB62B0CEA2}" srcOrd="0" destOrd="0" presId="urn:microsoft.com/office/officeart/2005/8/layout/orgChart1"/>
    <dgm:cxn modelId="{DBE562D6-6334-BC40-BB35-35D5372CAF36}" type="presParOf" srcId="{E03B1AEF-F596-174F-B25F-803484600576}" destId="{14621B8B-3118-214C-9CE7-397FCD3FA94C}" srcOrd="1" destOrd="0" presId="urn:microsoft.com/office/officeart/2005/8/layout/orgChart1"/>
    <dgm:cxn modelId="{77F0D4F2-1894-0942-BDFD-06D6D793E9B6}" type="presParOf" srcId="{8A38DC4A-3EDA-A747-AFC7-59776683F201}" destId="{BC709080-9787-FF47-9D51-C7D57BD716F7}" srcOrd="1" destOrd="0" presId="urn:microsoft.com/office/officeart/2005/8/layout/orgChart1"/>
    <dgm:cxn modelId="{AFAC3659-57CE-614C-AF30-D4BAC043042A}" type="presParOf" srcId="{8A38DC4A-3EDA-A747-AFC7-59776683F201}" destId="{687F3D49-68A7-5949-A0ED-AF71C783A26F}" srcOrd="2" destOrd="0" presId="urn:microsoft.com/office/officeart/2005/8/layout/orgChart1"/>
    <dgm:cxn modelId="{00B372CC-838B-6749-90F7-C445C1245CB9}" type="presParOf" srcId="{D28FD5CE-5ECE-6949-8ECC-0CB928135FE1}" destId="{42E876E3-3550-CA4C-81D1-97C2E79F4DDF}" srcOrd="8" destOrd="0" presId="urn:microsoft.com/office/officeart/2005/8/layout/orgChart1"/>
    <dgm:cxn modelId="{8FCFAD13-8065-4F44-8F62-ACA87001F8DD}" type="presParOf" srcId="{D28FD5CE-5ECE-6949-8ECC-0CB928135FE1}" destId="{9A4F59D3-23CA-A148-BABB-67826A95FF15}" srcOrd="9" destOrd="0" presId="urn:microsoft.com/office/officeart/2005/8/layout/orgChart1"/>
    <dgm:cxn modelId="{B81D686C-5723-144C-8893-53A04B72124C}" type="presParOf" srcId="{9A4F59D3-23CA-A148-BABB-67826A95FF15}" destId="{24E1BAF9-5512-694D-A8BA-11ECFCB71EFE}" srcOrd="0" destOrd="0" presId="urn:microsoft.com/office/officeart/2005/8/layout/orgChart1"/>
    <dgm:cxn modelId="{DB49EC31-5DFC-AD4B-9040-C7E3A65AA75E}" type="presParOf" srcId="{24E1BAF9-5512-694D-A8BA-11ECFCB71EFE}" destId="{6692B6BF-1F12-F94D-9D45-5888F78983B6}" srcOrd="0" destOrd="0" presId="urn:microsoft.com/office/officeart/2005/8/layout/orgChart1"/>
    <dgm:cxn modelId="{BE66CA51-A701-0043-B4AB-625CE29EEE7F}" type="presParOf" srcId="{24E1BAF9-5512-694D-A8BA-11ECFCB71EFE}" destId="{5AF4B519-5264-3648-8161-102B8E73BF15}" srcOrd="1" destOrd="0" presId="urn:microsoft.com/office/officeart/2005/8/layout/orgChart1"/>
    <dgm:cxn modelId="{05A0AEAF-AF57-F540-83B5-83FD331AE204}" type="presParOf" srcId="{9A4F59D3-23CA-A148-BABB-67826A95FF15}" destId="{256D11CF-4153-BC4A-A2D0-7E70A770161E}" srcOrd="1" destOrd="0" presId="urn:microsoft.com/office/officeart/2005/8/layout/orgChart1"/>
    <dgm:cxn modelId="{00158659-9229-4240-8121-C826E6E6EE54}" type="presParOf" srcId="{9A4F59D3-23CA-A148-BABB-67826A95FF15}" destId="{4851C257-D4DC-3449-BD48-F1EE5EEC9533}" srcOrd="2" destOrd="0" presId="urn:microsoft.com/office/officeart/2005/8/layout/orgChart1"/>
    <dgm:cxn modelId="{026843A2-A28B-C440-8136-A3C2056F4FE1}" type="presParOf" srcId="{D28FD5CE-5ECE-6949-8ECC-0CB928135FE1}" destId="{765783A9-B5F3-5341-80E4-75022E90E4C4}" srcOrd="10" destOrd="0" presId="urn:microsoft.com/office/officeart/2005/8/layout/orgChart1"/>
    <dgm:cxn modelId="{9F1B2FEF-6A1F-E640-AEAE-319D499E8F03}" type="presParOf" srcId="{D28FD5CE-5ECE-6949-8ECC-0CB928135FE1}" destId="{5B02F9B9-2824-1749-95A6-CFF72F97F622}" srcOrd="11" destOrd="0" presId="urn:microsoft.com/office/officeart/2005/8/layout/orgChart1"/>
    <dgm:cxn modelId="{A25770EB-9BC7-9C4F-BC91-3FACCFAAD175}" type="presParOf" srcId="{5B02F9B9-2824-1749-95A6-CFF72F97F622}" destId="{7DE20344-4ABD-224A-9887-395C27B024DC}" srcOrd="0" destOrd="0" presId="urn:microsoft.com/office/officeart/2005/8/layout/orgChart1"/>
    <dgm:cxn modelId="{AB4C4B51-8F67-4F42-BBE2-08C99E7CADD3}" type="presParOf" srcId="{7DE20344-4ABD-224A-9887-395C27B024DC}" destId="{6D02237F-C5B0-FC4D-AC5A-4DD0609D2D68}" srcOrd="0" destOrd="0" presId="urn:microsoft.com/office/officeart/2005/8/layout/orgChart1"/>
    <dgm:cxn modelId="{13E60561-CFF0-B94A-9FFD-F48417248F48}" type="presParOf" srcId="{7DE20344-4ABD-224A-9887-395C27B024DC}" destId="{4F1DF3D2-16CF-D041-9FC8-B41AA98E3515}" srcOrd="1" destOrd="0" presId="urn:microsoft.com/office/officeart/2005/8/layout/orgChart1"/>
    <dgm:cxn modelId="{12C55CD2-AFB2-1944-B7DB-4587D78B93D9}" type="presParOf" srcId="{5B02F9B9-2824-1749-95A6-CFF72F97F622}" destId="{0BCF1F6F-0A65-3A47-A5FD-0CF2CFB66BFD}" srcOrd="1" destOrd="0" presId="urn:microsoft.com/office/officeart/2005/8/layout/orgChart1"/>
    <dgm:cxn modelId="{32DD9B1E-B149-1B40-A970-AD36D3B4B73E}" type="presParOf" srcId="{5B02F9B9-2824-1749-95A6-CFF72F97F622}" destId="{387A5605-9F16-1447-9892-6F9209F83EE9}" srcOrd="2" destOrd="0" presId="urn:microsoft.com/office/officeart/2005/8/layout/orgChart1"/>
    <dgm:cxn modelId="{6A574207-E1B0-A648-87A1-910BD76E420E}" type="presParOf" srcId="{D28FD5CE-5ECE-6949-8ECC-0CB928135FE1}" destId="{94CA3869-4B87-5443-8F5B-CDBC7F42272C}" srcOrd="12" destOrd="0" presId="urn:microsoft.com/office/officeart/2005/8/layout/orgChart1"/>
    <dgm:cxn modelId="{57F66434-CADB-7348-B5B4-EA1717192BF5}" type="presParOf" srcId="{D28FD5CE-5ECE-6949-8ECC-0CB928135FE1}" destId="{64BD2B2D-2526-3D45-B4B7-DBC1855E4A55}" srcOrd="13" destOrd="0" presId="urn:microsoft.com/office/officeart/2005/8/layout/orgChart1"/>
    <dgm:cxn modelId="{90DB58BE-19A6-9249-84BB-EBB49F440FAD}" type="presParOf" srcId="{64BD2B2D-2526-3D45-B4B7-DBC1855E4A55}" destId="{EB820538-9BC2-E648-82D2-3D43C448E210}" srcOrd="0" destOrd="0" presId="urn:microsoft.com/office/officeart/2005/8/layout/orgChart1"/>
    <dgm:cxn modelId="{754F4329-C068-C946-846B-F6604D182665}" type="presParOf" srcId="{EB820538-9BC2-E648-82D2-3D43C448E210}" destId="{956B232D-8803-2940-A931-FD4542DA8733}" srcOrd="0" destOrd="0" presId="urn:microsoft.com/office/officeart/2005/8/layout/orgChart1"/>
    <dgm:cxn modelId="{4533774C-5388-D24C-B6CE-03CF47E09940}" type="presParOf" srcId="{EB820538-9BC2-E648-82D2-3D43C448E210}" destId="{BB899793-05C2-AB40-B1DE-7ED51D699C59}" srcOrd="1" destOrd="0" presId="urn:microsoft.com/office/officeart/2005/8/layout/orgChart1"/>
    <dgm:cxn modelId="{5D01093C-374B-6049-A7F3-601F9B5F1408}" type="presParOf" srcId="{64BD2B2D-2526-3D45-B4B7-DBC1855E4A55}" destId="{D71EEB2E-D729-FA40-B2CA-F54DAFE88FB9}" srcOrd="1" destOrd="0" presId="urn:microsoft.com/office/officeart/2005/8/layout/orgChart1"/>
    <dgm:cxn modelId="{E429633F-62B6-4B43-8258-7730069345A4}" type="presParOf" srcId="{64BD2B2D-2526-3D45-B4B7-DBC1855E4A55}" destId="{CE75AA0D-31EA-B94D-8A38-B67CB88680F5}" srcOrd="2" destOrd="0" presId="urn:microsoft.com/office/officeart/2005/8/layout/orgChart1"/>
    <dgm:cxn modelId="{38822BC8-EA57-7648-9F3C-8C80D4B71C55}" type="presParOf" srcId="{6B06379B-FF4C-F04F-AF04-3B65C6343DDA}" destId="{FEEFA26F-A092-664E-B843-419FF77FB519}" srcOrd="2" destOrd="0" presId="urn:microsoft.com/office/officeart/2005/8/layout/orgChart1"/>
    <dgm:cxn modelId="{78B43AFD-D00C-FA43-8B1C-1E0DCC461486}" type="presParOf" srcId="{FEEFA26F-A092-664E-B843-419FF77FB519}" destId="{D1FDF56F-1DC0-C34C-9009-A5E1A3B5C7F9}" srcOrd="0" destOrd="0" presId="urn:microsoft.com/office/officeart/2005/8/layout/orgChart1"/>
    <dgm:cxn modelId="{B8FAEDB1-C9D7-4C47-A196-92477C28D4F1}" type="presParOf" srcId="{FEEFA26F-A092-664E-B843-419FF77FB519}" destId="{766A7A75-3AE8-9447-9C54-1D710053AA3A}" srcOrd="1" destOrd="0" presId="urn:microsoft.com/office/officeart/2005/8/layout/orgChart1"/>
    <dgm:cxn modelId="{E5865834-B8AA-D34C-A66E-B95161A85AAA}" type="presParOf" srcId="{766A7A75-3AE8-9447-9C54-1D710053AA3A}" destId="{DB6FA3CE-F239-204D-BF4F-27A2E194A493}" srcOrd="0" destOrd="0" presId="urn:microsoft.com/office/officeart/2005/8/layout/orgChart1"/>
    <dgm:cxn modelId="{7B7EAB39-E074-C04B-AC05-D69F2C54D15E}" type="presParOf" srcId="{DB6FA3CE-F239-204D-BF4F-27A2E194A493}" destId="{A3542AA2-03FF-E64C-89A7-2D4F967970F0}" srcOrd="0" destOrd="0" presId="urn:microsoft.com/office/officeart/2005/8/layout/orgChart1"/>
    <dgm:cxn modelId="{89BC7E3C-6E0F-404C-BC86-4DAAEBD8C625}" type="presParOf" srcId="{DB6FA3CE-F239-204D-BF4F-27A2E194A493}" destId="{451E6962-C477-9A49-983F-ABEB0A9FECA3}" srcOrd="1" destOrd="0" presId="urn:microsoft.com/office/officeart/2005/8/layout/orgChart1"/>
    <dgm:cxn modelId="{A4706A54-C17E-6B4E-90FE-AB6737789576}" type="presParOf" srcId="{766A7A75-3AE8-9447-9C54-1D710053AA3A}" destId="{2090B736-839C-C24A-9D57-5E34790FB272}" srcOrd="1" destOrd="0" presId="urn:microsoft.com/office/officeart/2005/8/layout/orgChart1"/>
    <dgm:cxn modelId="{68607D34-674E-E249-999C-886850ACDF04}" type="presParOf" srcId="{766A7A75-3AE8-9447-9C54-1D710053AA3A}" destId="{1C2FEB4C-3580-964C-9FD6-9B7FED2341F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70AB8E-EEA1-724F-9CA2-76A6D9C320E0}"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en-US"/>
        </a:p>
      </dgm:t>
    </dgm:pt>
    <dgm:pt modelId="{1CE0420C-787A-5F4E-9113-707942001D21}">
      <dgm:prSet custT="1"/>
      <dgm:spPr/>
      <dgm:t>
        <a:bodyPr/>
        <a:lstStyle/>
        <a:p>
          <a:pPr rtl="0"/>
          <a:r>
            <a:rPr lang="en-US" sz="2000" b="1" dirty="0" smtClean="0">
              <a:solidFill>
                <a:srgbClr val="000000"/>
              </a:solidFill>
            </a:rPr>
            <a:t>Transparency. </a:t>
          </a:r>
          <a:r>
            <a:rPr lang="en-US" sz="2000" dirty="0" smtClean="0">
              <a:solidFill>
                <a:srgbClr val="000000"/>
              </a:solidFill>
            </a:rPr>
            <a:t>Fixed and mobile broadband providers must disclose the network management practices, performance characteristics, and terms and conditions of their broadband services;</a:t>
          </a:r>
          <a:endParaRPr lang="en-US" sz="2000" dirty="0">
            <a:solidFill>
              <a:srgbClr val="000000"/>
            </a:solidFill>
          </a:endParaRPr>
        </a:p>
      </dgm:t>
    </dgm:pt>
    <dgm:pt modelId="{CBEBB593-6FB2-104F-88AD-A448D2213369}" type="parTrans" cxnId="{8E54E95C-4C0B-E943-82DE-EC65F0C5B361}">
      <dgm:prSet/>
      <dgm:spPr/>
      <dgm:t>
        <a:bodyPr/>
        <a:lstStyle/>
        <a:p>
          <a:endParaRPr lang="en-US"/>
        </a:p>
      </dgm:t>
    </dgm:pt>
    <dgm:pt modelId="{39BEFF8F-4F97-594B-A34F-E5B155611408}" type="sibTrans" cxnId="{8E54E95C-4C0B-E943-82DE-EC65F0C5B361}">
      <dgm:prSet/>
      <dgm:spPr/>
      <dgm:t>
        <a:bodyPr/>
        <a:lstStyle/>
        <a:p>
          <a:endParaRPr lang="en-US"/>
        </a:p>
      </dgm:t>
    </dgm:pt>
    <dgm:pt modelId="{6B09C41A-2693-274B-983E-932E91D4A684}">
      <dgm:prSet custT="1"/>
      <dgm:spPr/>
      <dgm:t>
        <a:bodyPr/>
        <a:lstStyle/>
        <a:p>
          <a:pPr rtl="0"/>
          <a:r>
            <a:rPr lang="en-US" sz="1600" b="1" dirty="0" smtClean="0">
              <a:solidFill>
                <a:srgbClr val="1F497D"/>
              </a:solidFill>
            </a:rPr>
            <a:t>No blocking. </a:t>
          </a:r>
          <a:r>
            <a:rPr lang="en-US" sz="16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dirty="0">
            <a:solidFill>
              <a:srgbClr val="1F497D"/>
            </a:solidFill>
          </a:endParaRPr>
        </a:p>
      </dgm:t>
    </dgm:pt>
    <dgm:pt modelId="{FD33B7CA-D93C-7F44-AF9A-207E2B375DC9}" type="parTrans" cxnId="{20795510-228D-E24E-8E55-25451966E80C}">
      <dgm:prSet/>
      <dgm:spPr/>
      <dgm:t>
        <a:bodyPr/>
        <a:lstStyle/>
        <a:p>
          <a:endParaRPr lang="en-US"/>
        </a:p>
      </dgm:t>
    </dgm:pt>
    <dgm:pt modelId="{1E39F16F-4985-2547-97F5-028A7496CEAF}" type="sibTrans" cxnId="{20795510-228D-E24E-8E55-25451966E80C}">
      <dgm:prSet/>
      <dgm:spPr/>
      <dgm:t>
        <a:bodyPr/>
        <a:lstStyle/>
        <a:p>
          <a:endParaRPr lang="en-US"/>
        </a:p>
      </dgm:t>
    </dgm:pt>
    <dgm:pt modelId="{B262263F-3FDD-C346-A80B-70C0EDC37789}">
      <dgm:prSet/>
      <dgm:spPr/>
      <dgm:t>
        <a:bodyPr/>
        <a:lstStyle/>
        <a:p>
          <a:pPr rtl="0"/>
          <a:r>
            <a:rPr lang="en-US" b="1" dirty="0" smtClean="0">
              <a:solidFill>
                <a:srgbClr val="1F497D"/>
              </a:solidFill>
            </a:rPr>
            <a:t>No unreasonable discrimination. </a:t>
          </a:r>
          <a:r>
            <a:rPr lang="en-US" dirty="0" smtClean="0">
              <a:solidFill>
                <a:srgbClr val="1F497D"/>
              </a:solidFill>
            </a:rPr>
            <a:t>Fixed broadband providers may not unreasonably discriminate in transmitting lawful network traffic.</a:t>
          </a:r>
          <a:endParaRPr lang="en-US" dirty="0">
            <a:solidFill>
              <a:srgbClr val="1F497D"/>
            </a:solidFill>
          </a:endParaRPr>
        </a:p>
      </dgm:t>
    </dgm:pt>
    <dgm:pt modelId="{842276F9-17B5-C447-98E6-F27B56241ECD}" type="parTrans" cxnId="{7C28532C-AF31-ED44-BB34-F86BF3C459CB}">
      <dgm:prSet/>
      <dgm:spPr/>
      <dgm:t>
        <a:bodyPr/>
        <a:lstStyle/>
        <a:p>
          <a:endParaRPr lang="en-US"/>
        </a:p>
      </dgm:t>
    </dgm:pt>
    <dgm:pt modelId="{26702EE8-3538-C145-881A-1118EBA72825}" type="sibTrans" cxnId="{7C28532C-AF31-ED44-BB34-F86BF3C459CB}">
      <dgm:prSet/>
      <dgm:spPr/>
      <dgm:t>
        <a:bodyPr/>
        <a:lstStyle/>
        <a:p>
          <a:endParaRPr lang="en-US"/>
        </a:p>
      </dgm:t>
    </dgm:pt>
    <dgm:pt modelId="{ACDE6C26-D5BE-1C49-872B-EBE5B9180FC7}" type="pres">
      <dgm:prSet presAssocID="{6B70AB8E-EEA1-724F-9CA2-76A6D9C320E0}" presName="Name0" presStyleCnt="0">
        <dgm:presLayoutVars>
          <dgm:chMax val="7"/>
          <dgm:chPref val="7"/>
          <dgm:dir/>
        </dgm:presLayoutVars>
      </dgm:prSet>
      <dgm:spPr/>
      <dgm:t>
        <a:bodyPr/>
        <a:lstStyle/>
        <a:p>
          <a:endParaRPr lang="en-US"/>
        </a:p>
      </dgm:t>
    </dgm:pt>
    <dgm:pt modelId="{F40BCCE2-51E2-DD47-83C1-ABEB6D1B17D7}" type="pres">
      <dgm:prSet presAssocID="{6B70AB8E-EEA1-724F-9CA2-76A6D9C320E0}" presName="Name1" presStyleCnt="0"/>
      <dgm:spPr/>
    </dgm:pt>
    <dgm:pt modelId="{E9A87F80-D897-494D-BB40-5060791AAAFA}" type="pres">
      <dgm:prSet presAssocID="{6B70AB8E-EEA1-724F-9CA2-76A6D9C320E0}" presName="cycle" presStyleCnt="0"/>
      <dgm:spPr/>
    </dgm:pt>
    <dgm:pt modelId="{AB72D3EC-AFFD-F048-99E3-4F64083C1D63}" type="pres">
      <dgm:prSet presAssocID="{6B70AB8E-EEA1-724F-9CA2-76A6D9C320E0}" presName="srcNode" presStyleLbl="node1" presStyleIdx="0" presStyleCnt="3"/>
      <dgm:spPr/>
    </dgm:pt>
    <dgm:pt modelId="{8BBD1319-A4E3-874D-ABE6-AADA52D28887}" type="pres">
      <dgm:prSet presAssocID="{6B70AB8E-EEA1-724F-9CA2-76A6D9C320E0}" presName="conn" presStyleLbl="parChTrans1D2" presStyleIdx="0" presStyleCnt="1"/>
      <dgm:spPr/>
      <dgm:t>
        <a:bodyPr/>
        <a:lstStyle/>
        <a:p>
          <a:endParaRPr lang="en-US"/>
        </a:p>
      </dgm:t>
    </dgm:pt>
    <dgm:pt modelId="{6F19F057-69AA-5D4D-A78A-2925DFFAD5CA}" type="pres">
      <dgm:prSet presAssocID="{6B70AB8E-EEA1-724F-9CA2-76A6D9C320E0}" presName="extraNode" presStyleLbl="node1" presStyleIdx="0" presStyleCnt="3"/>
      <dgm:spPr/>
    </dgm:pt>
    <dgm:pt modelId="{31820FAB-48B9-6C4B-B880-03060E8D31E4}" type="pres">
      <dgm:prSet presAssocID="{6B70AB8E-EEA1-724F-9CA2-76A6D9C320E0}" presName="dstNode" presStyleLbl="node1" presStyleIdx="0" presStyleCnt="3"/>
      <dgm:spPr/>
    </dgm:pt>
    <dgm:pt modelId="{E03F7FE3-90F6-8C4B-A91E-0DC1660890E4}" type="pres">
      <dgm:prSet presAssocID="{1CE0420C-787A-5F4E-9113-707942001D21}" presName="text_1" presStyleLbl="node1" presStyleIdx="0" presStyleCnt="3" custScaleY="139859">
        <dgm:presLayoutVars>
          <dgm:bulletEnabled val="1"/>
        </dgm:presLayoutVars>
      </dgm:prSet>
      <dgm:spPr/>
      <dgm:t>
        <a:bodyPr/>
        <a:lstStyle/>
        <a:p>
          <a:endParaRPr lang="en-US"/>
        </a:p>
      </dgm:t>
    </dgm:pt>
    <dgm:pt modelId="{0404440F-7E8C-1F4B-BB63-6B37888B21BE}" type="pres">
      <dgm:prSet presAssocID="{1CE0420C-787A-5F4E-9113-707942001D21}" presName="accent_1" presStyleCnt="0"/>
      <dgm:spPr/>
    </dgm:pt>
    <dgm:pt modelId="{69AB5291-8A4F-6B43-95FB-AD91C757C757}" type="pres">
      <dgm:prSet presAssocID="{1CE0420C-787A-5F4E-9113-707942001D21}" presName="accentRepeatNode" presStyleLbl="solidFgAcc1" presStyleIdx="0" presStyleCnt="3"/>
      <dgm:spPr/>
    </dgm:pt>
    <dgm:pt modelId="{81AAB57A-FAB6-2D48-A21E-39134B781B06}" type="pres">
      <dgm:prSet presAssocID="{6B09C41A-2693-274B-983E-932E91D4A684}" presName="text_2" presStyleLbl="node1" presStyleIdx="1" presStyleCnt="3">
        <dgm:presLayoutVars>
          <dgm:bulletEnabled val="1"/>
        </dgm:presLayoutVars>
      </dgm:prSet>
      <dgm:spPr/>
      <dgm:t>
        <a:bodyPr/>
        <a:lstStyle/>
        <a:p>
          <a:endParaRPr lang="en-US"/>
        </a:p>
      </dgm:t>
    </dgm:pt>
    <dgm:pt modelId="{50BDDCEF-EDC2-D343-B3D2-C2E7F2BECB41}" type="pres">
      <dgm:prSet presAssocID="{6B09C41A-2693-274B-983E-932E91D4A684}" presName="accent_2" presStyleCnt="0"/>
      <dgm:spPr/>
    </dgm:pt>
    <dgm:pt modelId="{1A3711A9-989F-7745-A4E5-6BD644824D8F}" type="pres">
      <dgm:prSet presAssocID="{6B09C41A-2693-274B-983E-932E91D4A684}" presName="accentRepeatNode" presStyleLbl="solidFgAcc1" presStyleIdx="1" presStyleCnt="3"/>
      <dgm:spPr/>
    </dgm:pt>
    <dgm:pt modelId="{DA1B5214-B0A9-F346-BC9F-DD5397FF9CA1}" type="pres">
      <dgm:prSet presAssocID="{B262263F-3FDD-C346-A80B-70C0EDC37789}" presName="text_3" presStyleLbl="node1" presStyleIdx="2" presStyleCnt="3">
        <dgm:presLayoutVars>
          <dgm:bulletEnabled val="1"/>
        </dgm:presLayoutVars>
      </dgm:prSet>
      <dgm:spPr/>
      <dgm:t>
        <a:bodyPr/>
        <a:lstStyle/>
        <a:p>
          <a:endParaRPr lang="en-US"/>
        </a:p>
      </dgm:t>
    </dgm:pt>
    <dgm:pt modelId="{64013A86-CF97-1D48-B023-FB5CD1CB44EF}" type="pres">
      <dgm:prSet presAssocID="{B262263F-3FDD-C346-A80B-70C0EDC37789}" presName="accent_3" presStyleCnt="0"/>
      <dgm:spPr/>
    </dgm:pt>
    <dgm:pt modelId="{3DCC2DFC-68F1-514A-B15A-C75C5FBF5DEE}" type="pres">
      <dgm:prSet presAssocID="{B262263F-3FDD-C346-A80B-70C0EDC37789}" presName="accentRepeatNode" presStyleLbl="solidFgAcc1" presStyleIdx="2" presStyleCnt="3"/>
      <dgm:spPr/>
    </dgm:pt>
  </dgm:ptLst>
  <dgm:cxnLst>
    <dgm:cxn modelId="{741A6C3D-A2A5-D145-91EE-8769352BBB33}" type="presOf" srcId="{6B70AB8E-EEA1-724F-9CA2-76A6D9C320E0}" destId="{ACDE6C26-D5BE-1C49-872B-EBE5B9180FC7}" srcOrd="0" destOrd="0" presId="urn:microsoft.com/office/officeart/2008/layout/VerticalCurvedList"/>
    <dgm:cxn modelId="{A1F98920-5597-6C4F-80D7-35C865EB9095}" type="presOf" srcId="{B262263F-3FDD-C346-A80B-70C0EDC37789}" destId="{DA1B5214-B0A9-F346-BC9F-DD5397FF9CA1}" srcOrd="0" destOrd="0" presId="urn:microsoft.com/office/officeart/2008/layout/VerticalCurvedList"/>
    <dgm:cxn modelId="{87EA1A5E-962D-AC45-B13C-D8ABBB332300}" type="presOf" srcId="{39BEFF8F-4F97-594B-A34F-E5B155611408}" destId="{8BBD1319-A4E3-874D-ABE6-AADA52D28887}" srcOrd="0" destOrd="0" presId="urn:microsoft.com/office/officeart/2008/layout/VerticalCurvedList"/>
    <dgm:cxn modelId="{8E54E95C-4C0B-E943-82DE-EC65F0C5B361}" srcId="{6B70AB8E-EEA1-724F-9CA2-76A6D9C320E0}" destId="{1CE0420C-787A-5F4E-9113-707942001D21}" srcOrd="0" destOrd="0" parTransId="{CBEBB593-6FB2-104F-88AD-A448D2213369}" sibTransId="{39BEFF8F-4F97-594B-A34F-E5B155611408}"/>
    <dgm:cxn modelId="{20795510-228D-E24E-8E55-25451966E80C}" srcId="{6B70AB8E-EEA1-724F-9CA2-76A6D9C320E0}" destId="{6B09C41A-2693-274B-983E-932E91D4A684}" srcOrd="1" destOrd="0" parTransId="{FD33B7CA-D93C-7F44-AF9A-207E2B375DC9}" sibTransId="{1E39F16F-4985-2547-97F5-028A7496CEAF}"/>
    <dgm:cxn modelId="{2EF79D9B-4623-E340-AF4F-B523AB35DB89}" type="presOf" srcId="{1CE0420C-787A-5F4E-9113-707942001D21}" destId="{E03F7FE3-90F6-8C4B-A91E-0DC1660890E4}" srcOrd="0" destOrd="0" presId="urn:microsoft.com/office/officeart/2008/layout/VerticalCurvedList"/>
    <dgm:cxn modelId="{7C28532C-AF31-ED44-BB34-F86BF3C459CB}" srcId="{6B70AB8E-EEA1-724F-9CA2-76A6D9C320E0}" destId="{B262263F-3FDD-C346-A80B-70C0EDC37789}" srcOrd="2" destOrd="0" parTransId="{842276F9-17B5-C447-98E6-F27B56241ECD}" sibTransId="{26702EE8-3538-C145-881A-1118EBA72825}"/>
    <dgm:cxn modelId="{0C18EA75-561D-5C41-B972-4EDFD9D675D6}" type="presOf" srcId="{6B09C41A-2693-274B-983E-932E91D4A684}" destId="{81AAB57A-FAB6-2D48-A21E-39134B781B06}" srcOrd="0" destOrd="0" presId="urn:microsoft.com/office/officeart/2008/layout/VerticalCurvedList"/>
    <dgm:cxn modelId="{FC43A688-795A-BD44-BCD7-012E29038D61}" type="presParOf" srcId="{ACDE6C26-D5BE-1C49-872B-EBE5B9180FC7}" destId="{F40BCCE2-51E2-DD47-83C1-ABEB6D1B17D7}" srcOrd="0" destOrd="0" presId="urn:microsoft.com/office/officeart/2008/layout/VerticalCurvedList"/>
    <dgm:cxn modelId="{E9EAF23D-A09C-2347-A72C-2A6A7AE6B001}" type="presParOf" srcId="{F40BCCE2-51E2-DD47-83C1-ABEB6D1B17D7}" destId="{E9A87F80-D897-494D-BB40-5060791AAAFA}" srcOrd="0" destOrd="0" presId="urn:microsoft.com/office/officeart/2008/layout/VerticalCurvedList"/>
    <dgm:cxn modelId="{89FA9F76-66DC-A94E-BB76-ADFD0821D596}" type="presParOf" srcId="{E9A87F80-D897-494D-BB40-5060791AAAFA}" destId="{AB72D3EC-AFFD-F048-99E3-4F64083C1D63}" srcOrd="0" destOrd="0" presId="urn:microsoft.com/office/officeart/2008/layout/VerticalCurvedList"/>
    <dgm:cxn modelId="{D29B62C1-E396-234D-B92D-49EA1ECDC29A}" type="presParOf" srcId="{E9A87F80-D897-494D-BB40-5060791AAAFA}" destId="{8BBD1319-A4E3-874D-ABE6-AADA52D28887}" srcOrd="1" destOrd="0" presId="urn:microsoft.com/office/officeart/2008/layout/VerticalCurvedList"/>
    <dgm:cxn modelId="{C1F5F9EB-7082-AC4B-B0B7-22AD97682789}" type="presParOf" srcId="{E9A87F80-D897-494D-BB40-5060791AAAFA}" destId="{6F19F057-69AA-5D4D-A78A-2925DFFAD5CA}" srcOrd="2" destOrd="0" presId="urn:microsoft.com/office/officeart/2008/layout/VerticalCurvedList"/>
    <dgm:cxn modelId="{A8D4A7F9-EF83-E54D-93B9-1AFEF10353A8}" type="presParOf" srcId="{E9A87F80-D897-494D-BB40-5060791AAAFA}" destId="{31820FAB-48B9-6C4B-B880-03060E8D31E4}" srcOrd="3" destOrd="0" presId="urn:microsoft.com/office/officeart/2008/layout/VerticalCurvedList"/>
    <dgm:cxn modelId="{D7F469A8-1B3A-1949-AC41-C7A6C91B0F05}" type="presParOf" srcId="{F40BCCE2-51E2-DD47-83C1-ABEB6D1B17D7}" destId="{E03F7FE3-90F6-8C4B-A91E-0DC1660890E4}" srcOrd="1" destOrd="0" presId="urn:microsoft.com/office/officeart/2008/layout/VerticalCurvedList"/>
    <dgm:cxn modelId="{714B6031-3C77-5445-916D-3D3ED7A6F881}" type="presParOf" srcId="{F40BCCE2-51E2-DD47-83C1-ABEB6D1B17D7}" destId="{0404440F-7E8C-1F4B-BB63-6B37888B21BE}" srcOrd="2" destOrd="0" presId="urn:microsoft.com/office/officeart/2008/layout/VerticalCurvedList"/>
    <dgm:cxn modelId="{FB4EFEED-28E1-8F45-A69D-B1A8489545A9}" type="presParOf" srcId="{0404440F-7E8C-1F4B-BB63-6B37888B21BE}" destId="{69AB5291-8A4F-6B43-95FB-AD91C757C757}" srcOrd="0" destOrd="0" presId="urn:microsoft.com/office/officeart/2008/layout/VerticalCurvedList"/>
    <dgm:cxn modelId="{D72D849B-191B-2B4F-8A10-79C80AADBF98}" type="presParOf" srcId="{F40BCCE2-51E2-DD47-83C1-ABEB6D1B17D7}" destId="{81AAB57A-FAB6-2D48-A21E-39134B781B06}" srcOrd="3" destOrd="0" presId="urn:microsoft.com/office/officeart/2008/layout/VerticalCurvedList"/>
    <dgm:cxn modelId="{614B50E2-12B8-9840-8E70-DC85C378FAE6}" type="presParOf" srcId="{F40BCCE2-51E2-DD47-83C1-ABEB6D1B17D7}" destId="{50BDDCEF-EDC2-D343-B3D2-C2E7F2BECB41}" srcOrd="4" destOrd="0" presId="urn:microsoft.com/office/officeart/2008/layout/VerticalCurvedList"/>
    <dgm:cxn modelId="{E8303DB2-9D64-1541-AB42-16629A62445F}" type="presParOf" srcId="{50BDDCEF-EDC2-D343-B3D2-C2E7F2BECB41}" destId="{1A3711A9-989F-7745-A4E5-6BD644824D8F}" srcOrd="0" destOrd="0" presId="urn:microsoft.com/office/officeart/2008/layout/VerticalCurvedList"/>
    <dgm:cxn modelId="{3A944F7F-D06E-7748-B04A-5803B95FC859}" type="presParOf" srcId="{F40BCCE2-51E2-DD47-83C1-ABEB6D1B17D7}" destId="{DA1B5214-B0A9-F346-BC9F-DD5397FF9CA1}" srcOrd="5" destOrd="0" presId="urn:microsoft.com/office/officeart/2008/layout/VerticalCurvedList"/>
    <dgm:cxn modelId="{776F91E5-F099-874D-87B6-5D6AD12E8FEC}" type="presParOf" srcId="{F40BCCE2-51E2-DD47-83C1-ABEB6D1B17D7}" destId="{64013A86-CF97-1D48-B023-FB5CD1CB44EF}" srcOrd="6" destOrd="0" presId="urn:microsoft.com/office/officeart/2008/layout/VerticalCurvedList"/>
    <dgm:cxn modelId="{1F08A4DB-0D5F-A144-BF19-364F2B23DCC6}" type="presParOf" srcId="{64013A86-CF97-1D48-B023-FB5CD1CB44EF}" destId="{3DCC2DFC-68F1-514A-B15A-C75C5FBF5DE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04E250-96B1-0445-B87C-2336C4944D06}"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n-US"/>
        </a:p>
      </dgm:t>
    </dgm:pt>
    <dgm:pt modelId="{BB4FF4D4-6F6C-4D4A-BEAA-4DC84A570F9B}">
      <dgm:prSet phldrT="[Text]" custT="1"/>
      <dgm:spPr/>
      <dgm:t>
        <a:bodyPr/>
        <a:lstStyle/>
        <a:p>
          <a:r>
            <a:rPr lang="en-US" sz="1600" dirty="0" smtClean="0"/>
            <a:t>fixed broadband</a:t>
          </a:r>
          <a:endParaRPr lang="en-US" sz="1600" dirty="0"/>
        </a:p>
      </dgm:t>
    </dgm:pt>
    <dgm:pt modelId="{109C1F8F-DE4D-894A-8353-90EDEF46D2B1}" type="parTrans" cxnId="{82ACC3BC-1D22-6C47-903A-57DC40A201EB}">
      <dgm:prSet/>
      <dgm:spPr/>
      <dgm:t>
        <a:bodyPr/>
        <a:lstStyle/>
        <a:p>
          <a:endParaRPr lang="en-US"/>
        </a:p>
      </dgm:t>
    </dgm:pt>
    <dgm:pt modelId="{99B87823-CD99-C64A-A0FE-C11E02FF0421}" type="sibTrans" cxnId="{82ACC3BC-1D22-6C47-903A-57DC40A201EB}">
      <dgm:prSet/>
      <dgm:spPr/>
      <dgm:t>
        <a:bodyPr/>
        <a:lstStyle/>
        <a:p>
          <a:endParaRPr lang="en-US"/>
        </a:p>
      </dgm:t>
    </dgm:pt>
    <dgm:pt modelId="{0263F1D8-CF3E-B340-B646-70AE7D048504}">
      <dgm:prSet phldrT="[Text]" custT="1"/>
      <dgm:spPr/>
      <dgm:t>
        <a:bodyPr/>
        <a:lstStyle/>
        <a:p>
          <a:r>
            <a:rPr lang="en-US" sz="1800" dirty="0" smtClean="0"/>
            <a:t>cellular broadband</a:t>
          </a:r>
          <a:endParaRPr lang="en-US" sz="1800" dirty="0"/>
        </a:p>
      </dgm:t>
    </dgm:pt>
    <dgm:pt modelId="{084F3635-6006-2244-AC83-20DE97451DC3}" type="parTrans" cxnId="{60E28C39-B5EB-4E4C-A91B-9C46FE4646AE}">
      <dgm:prSet/>
      <dgm:spPr/>
      <dgm:t>
        <a:bodyPr/>
        <a:lstStyle/>
        <a:p>
          <a:endParaRPr lang="en-US"/>
        </a:p>
      </dgm:t>
    </dgm:pt>
    <dgm:pt modelId="{A7DC39DF-6378-504D-9787-EABAFFC66E5B}" type="sibTrans" cxnId="{60E28C39-B5EB-4E4C-A91B-9C46FE4646AE}">
      <dgm:prSet/>
      <dgm:spPr/>
      <dgm:t>
        <a:bodyPr/>
        <a:lstStyle/>
        <a:p>
          <a:endParaRPr lang="en-US"/>
        </a:p>
      </dgm:t>
    </dgm:pt>
    <dgm:pt modelId="{AEDC4950-FBCC-0D45-A0CB-68B556D5FB4E}">
      <dgm:prSet phldrT="[Text]"/>
      <dgm:spPr/>
      <dgm:t>
        <a:bodyPr/>
        <a:lstStyle/>
        <a:p>
          <a:r>
            <a:rPr lang="en-US" dirty="0" smtClean="0"/>
            <a:t>applications</a:t>
          </a:r>
        </a:p>
        <a:p>
          <a:r>
            <a:rPr lang="en-US" dirty="0" smtClean="0"/>
            <a:t>(e-learning, telemedicine, telework, …)</a:t>
          </a:r>
          <a:endParaRPr lang="en-US" dirty="0"/>
        </a:p>
      </dgm:t>
    </dgm:pt>
    <dgm:pt modelId="{ECB8C63C-8EBD-5448-8CD6-0EA7EFD21453}" type="parTrans" cxnId="{B3F05767-483F-A041-AB1B-CEA98F396162}">
      <dgm:prSet/>
      <dgm:spPr/>
      <dgm:t>
        <a:bodyPr/>
        <a:lstStyle/>
        <a:p>
          <a:endParaRPr lang="en-US"/>
        </a:p>
      </dgm:t>
    </dgm:pt>
    <dgm:pt modelId="{A1A0B224-D222-ED4C-839E-E73B923E07B4}" type="sibTrans" cxnId="{B3F05767-483F-A041-AB1B-CEA98F396162}">
      <dgm:prSet/>
      <dgm:spPr/>
      <dgm:t>
        <a:bodyPr/>
        <a:lstStyle/>
        <a:p>
          <a:endParaRPr lang="en-US"/>
        </a:p>
      </dgm:t>
    </dgm:pt>
    <dgm:pt modelId="{CC0C94F1-04CD-B74E-A0D9-127A7459D715}">
      <dgm:prSet phldrT="[Text]" custT="1"/>
      <dgm:spPr/>
      <dgm:t>
        <a:bodyPr/>
        <a:lstStyle/>
        <a:p>
          <a:r>
            <a:rPr lang="en-US" sz="2000" dirty="0" smtClean="0"/>
            <a:t>adoption</a:t>
          </a:r>
        </a:p>
        <a:p>
          <a:r>
            <a:rPr lang="en-US" sz="1500" dirty="0" smtClean="0"/>
            <a:t>(relevance)</a:t>
          </a:r>
          <a:endParaRPr lang="en-US" sz="1500" dirty="0"/>
        </a:p>
      </dgm:t>
    </dgm:pt>
    <dgm:pt modelId="{C6E5CF4B-0E1F-174E-9C65-85135C2EFE34}" type="parTrans" cxnId="{631F34DB-9917-1A4A-80FF-D3AE1464AE8B}">
      <dgm:prSet/>
      <dgm:spPr/>
      <dgm:t>
        <a:bodyPr/>
        <a:lstStyle/>
        <a:p>
          <a:endParaRPr lang="en-US"/>
        </a:p>
      </dgm:t>
    </dgm:pt>
    <dgm:pt modelId="{98095471-324B-AB41-90C8-6CF15D41937C}" type="sibTrans" cxnId="{631F34DB-9917-1A4A-80FF-D3AE1464AE8B}">
      <dgm:prSet/>
      <dgm:spPr/>
      <dgm:t>
        <a:bodyPr/>
        <a:lstStyle/>
        <a:p>
          <a:endParaRPr lang="en-US"/>
        </a:p>
      </dgm:t>
    </dgm:pt>
    <dgm:pt modelId="{8EB00975-C7AA-2646-85B0-1297E68CA9E7}">
      <dgm:prSet phldrT="[Text]"/>
      <dgm:spPr/>
      <dgm:t>
        <a:bodyPr/>
        <a:lstStyle/>
        <a:p>
          <a:r>
            <a:rPr lang="en-US" dirty="0" smtClean="0"/>
            <a:t>broadband availability</a:t>
          </a:r>
          <a:endParaRPr lang="en-US" dirty="0"/>
        </a:p>
      </dgm:t>
    </dgm:pt>
    <dgm:pt modelId="{ABBF4C04-4084-A047-B0E0-1870D12EA1A7}" type="parTrans" cxnId="{C23F6C64-0710-6A4E-971A-69BD3BFB59BD}">
      <dgm:prSet/>
      <dgm:spPr/>
      <dgm:t>
        <a:bodyPr/>
        <a:lstStyle/>
        <a:p>
          <a:endParaRPr lang="en-US"/>
        </a:p>
      </dgm:t>
    </dgm:pt>
    <dgm:pt modelId="{DB043200-B106-D845-8C3F-ADDFCACBED27}" type="sibTrans" cxnId="{C23F6C64-0710-6A4E-971A-69BD3BFB59BD}">
      <dgm:prSet/>
      <dgm:spPr/>
      <dgm:t>
        <a:bodyPr/>
        <a:lstStyle/>
        <a:p>
          <a:endParaRPr lang="en-US"/>
        </a:p>
      </dgm:t>
    </dgm:pt>
    <dgm:pt modelId="{4244C2B5-9331-5545-83A8-285BDF224E9B}" type="pres">
      <dgm:prSet presAssocID="{0504E250-96B1-0445-B87C-2336C4944D06}" presName="cycle" presStyleCnt="0">
        <dgm:presLayoutVars>
          <dgm:dir/>
          <dgm:resizeHandles val="exact"/>
        </dgm:presLayoutVars>
      </dgm:prSet>
      <dgm:spPr/>
      <dgm:t>
        <a:bodyPr/>
        <a:lstStyle/>
        <a:p>
          <a:endParaRPr lang="en-US"/>
        </a:p>
      </dgm:t>
    </dgm:pt>
    <dgm:pt modelId="{B1AF3B5E-3AFB-BC4E-957A-610BA304B006}" type="pres">
      <dgm:prSet presAssocID="{BB4FF4D4-6F6C-4D4A-BEAA-4DC84A570F9B}" presName="dummy" presStyleCnt="0"/>
      <dgm:spPr/>
    </dgm:pt>
    <dgm:pt modelId="{EE3EF267-5DE2-504D-B7C3-A24410821683}" type="pres">
      <dgm:prSet presAssocID="{BB4FF4D4-6F6C-4D4A-BEAA-4DC84A570F9B}" presName="node" presStyleLbl="revTx" presStyleIdx="0" presStyleCnt="5">
        <dgm:presLayoutVars>
          <dgm:bulletEnabled val="1"/>
        </dgm:presLayoutVars>
      </dgm:prSet>
      <dgm:spPr/>
      <dgm:t>
        <a:bodyPr/>
        <a:lstStyle/>
        <a:p>
          <a:endParaRPr lang="en-US"/>
        </a:p>
      </dgm:t>
    </dgm:pt>
    <dgm:pt modelId="{B0C6FCBA-FC21-F546-AE07-20BFF569C370}" type="pres">
      <dgm:prSet presAssocID="{99B87823-CD99-C64A-A0FE-C11E02FF0421}" presName="sibTrans" presStyleLbl="node1" presStyleIdx="0" presStyleCnt="5"/>
      <dgm:spPr/>
      <dgm:t>
        <a:bodyPr/>
        <a:lstStyle/>
        <a:p>
          <a:endParaRPr lang="en-US"/>
        </a:p>
      </dgm:t>
    </dgm:pt>
    <dgm:pt modelId="{55B07BF4-00FA-9148-B477-9A3C63C7DD3D}" type="pres">
      <dgm:prSet presAssocID="{0263F1D8-CF3E-B340-B646-70AE7D048504}" presName="dummy" presStyleCnt="0"/>
      <dgm:spPr/>
    </dgm:pt>
    <dgm:pt modelId="{352DA0A1-B979-4F48-A4C4-25C8F5EFFE58}" type="pres">
      <dgm:prSet presAssocID="{0263F1D8-CF3E-B340-B646-70AE7D048504}" presName="node" presStyleLbl="revTx" presStyleIdx="1" presStyleCnt="5" custScaleX="163328">
        <dgm:presLayoutVars>
          <dgm:bulletEnabled val="1"/>
        </dgm:presLayoutVars>
      </dgm:prSet>
      <dgm:spPr/>
      <dgm:t>
        <a:bodyPr/>
        <a:lstStyle/>
        <a:p>
          <a:endParaRPr lang="en-US"/>
        </a:p>
      </dgm:t>
    </dgm:pt>
    <dgm:pt modelId="{5ECE7016-0ED4-DB49-AC9E-ACEF7A44824E}" type="pres">
      <dgm:prSet presAssocID="{A7DC39DF-6378-504D-9787-EABAFFC66E5B}" presName="sibTrans" presStyleLbl="node1" presStyleIdx="1" presStyleCnt="5"/>
      <dgm:spPr/>
      <dgm:t>
        <a:bodyPr/>
        <a:lstStyle/>
        <a:p>
          <a:endParaRPr lang="en-US"/>
        </a:p>
      </dgm:t>
    </dgm:pt>
    <dgm:pt modelId="{500C49EE-ECDE-564C-8A55-2F2197494059}" type="pres">
      <dgm:prSet presAssocID="{8EB00975-C7AA-2646-85B0-1297E68CA9E7}" presName="dummy" presStyleCnt="0"/>
      <dgm:spPr/>
    </dgm:pt>
    <dgm:pt modelId="{CEA58B75-51BD-CD4C-932E-CD0FA24B0866}" type="pres">
      <dgm:prSet presAssocID="{8EB00975-C7AA-2646-85B0-1297E68CA9E7}" presName="node" presStyleLbl="revTx" presStyleIdx="2" presStyleCnt="5">
        <dgm:presLayoutVars>
          <dgm:bulletEnabled val="1"/>
        </dgm:presLayoutVars>
      </dgm:prSet>
      <dgm:spPr/>
      <dgm:t>
        <a:bodyPr/>
        <a:lstStyle/>
        <a:p>
          <a:endParaRPr lang="en-US"/>
        </a:p>
      </dgm:t>
    </dgm:pt>
    <dgm:pt modelId="{C2E048E7-EB2D-664C-A821-43E0B7A31454}" type="pres">
      <dgm:prSet presAssocID="{DB043200-B106-D845-8C3F-ADDFCACBED27}" presName="sibTrans" presStyleLbl="node1" presStyleIdx="2" presStyleCnt="5"/>
      <dgm:spPr/>
      <dgm:t>
        <a:bodyPr/>
        <a:lstStyle/>
        <a:p>
          <a:endParaRPr lang="en-US"/>
        </a:p>
      </dgm:t>
    </dgm:pt>
    <dgm:pt modelId="{36FA59C8-3EB7-BC4C-B3CD-E8A1534BA6B8}" type="pres">
      <dgm:prSet presAssocID="{AEDC4950-FBCC-0D45-A0CB-68B556D5FB4E}" presName="dummy" presStyleCnt="0"/>
      <dgm:spPr/>
    </dgm:pt>
    <dgm:pt modelId="{F57D0214-6009-CF42-9625-F9CA1FF5333C}" type="pres">
      <dgm:prSet presAssocID="{AEDC4950-FBCC-0D45-A0CB-68B556D5FB4E}" presName="node" presStyleLbl="revTx" presStyleIdx="3" presStyleCnt="5">
        <dgm:presLayoutVars>
          <dgm:bulletEnabled val="1"/>
        </dgm:presLayoutVars>
      </dgm:prSet>
      <dgm:spPr/>
      <dgm:t>
        <a:bodyPr/>
        <a:lstStyle/>
        <a:p>
          <a:endParaRPr lang="en-US"/>
        </a:p>
      </dgm:t>
    </dgm:pt>
    <dgm:pt modelId="{DE76BA41-6940-9A41-BEF7-ADB8C39D2269}" type="pres">
      <dgm:prSet presAssocID="{A1A0B224-D222-ED4C-839E-E73B923E07B4}" presName="sibTrans" presStyleLbl="node1" presStyleIdx="3" presStyleCnt="5"/>
      <dgm:spPr/>
      <dgm:t>
        <a:bodyPr/>
        <a:lstStyle/>
        <a:p>
          <a:endParaRPr lang="en-US"/>
        </a:p>
      </dgm:t>
    </dgm:pt>
    <dgm:pt modelId="{4E7EBFC7-B368-4645-BE25-6AFFC04574E0}" type="pres">
      <dgm:prSet presAssocID="{CC0C94F1-04CD-B74E-A0D9-127A7459D715}" presName="dummy" presStyleCnt="0"/>
      <dgm:spPr/>
    </dgm:pt>
    <dgm:pt modelId="{2866E8E5-421E-E844-AA00-1CB387F78B24}" type="pres">
      <dgm:prSet presAssocID="{CC0C94F1-04CD-B74E-A0D9-127A7459D715}" presName="node" presStyleLbl="revTx" presStyleIdx="4" presStyleCnt="5">
        <dgm:presLayoutVars>
          <dgm:bulletEnabled val="1"/>
        </dgm:presLayoutVars>
      </dgm:prSet>
      <dgm:spPr/>
      <dgm:t>
        <a:bodyPr/>
        <a:lstStyle/>
        <a:p>
          <a:endParaRPr lang="en-US"/>
        </a:p>
      </dgm:t>
    </dgm:pt>
    <dgm:pt modelId="{CE385853-1802-1041-B99C-864ABA9B49FD}" type="pres">
      <dgm:prSet presAssocID="{98095471-324B-AB41-90C8-6CF15D41937C}" presName="sibTrans" presStyleLbl="node1" presStyleIdx="4" presStyleCnt="5"/>
      <dgm:spPr/>
      <dgm:t>
        <a:bodyPr/>
        <a:lstStyle/>
        <a:p>
          <a:endParaRPr lang="en-US"/>
        </a:p>
      </dgm:t>
    </dgm:pt>
  </dgm:ptLst>
  <dgm:cxnLst>
    <dgm:cxn modelId="{681CC758-99FC-F343-BD13-307F53DF37E8}" type="presOf" srcId="{99B87823-CD99-C64A-A0FE-C11E02FF0421}" destId="{B0C6FCBA-FC21-F546-AE07-20BFF569C370}" srcOrd="0" destOrd="0" presId="urn:microsoft.com/office/officeart/2005/8/layout/cycle1"/>
    <dgm:cxn modelId="{C23F6C64-0710-6A4E-971A-69BD3BFB59BD}" srcId="{0504E250-96B1-0445-B87C-2336C4944D06}" destId="{8EB00975-C7AA-2646-85B0-1297E68CA9E7}" srcOrd="2" destOrd="0" parTransId="{ABBF4C04-4084-A047-B0E0-1870D12EA1A7}" sibTransId="{DB043200-B106-D845-8C3F-ADDFCACBED27}"/>
    <dgm:cxn modelId="{82ACC3BC-1D22-6C47-903A-57DC40A201EB}" srcId="{0504E250-96B1-0445-B87C-2336C4944D06}" destId="{BB4FF4D4-6F6C-4D4A-BEAA-4DC84A570F9B}" srcOrd="0" destOrd="0" parTransId="{109C1F8F-DE4D-894A-8353-90EDEF46D2B1}" sibTransId="{99B87823-CD99-C64A-A0FE-C11E02FF0421}"/>
    <dgm:cxn modelId="{631F34DB-9917-1A4A-80FF-D3AE1464AE8B}" srcId="{0504E250-96B1-0445-B87C-2336C4944D06}" destId="{CC0C94F1-04CD-B74E-A0D9-127A7459D715}" srcOrd="4" destOrd="0" parTransId="{C6E5CF4B-0E1F-174E-9C65-85135C2EFE34}" sibTransId="{98095471-324B-AB41-90C8-6CF15D41937C}"/>
    <dgm:cxn modelId="{0D77F67F-7E26-C149-91BA-FD31B1B1E588}" type="presOf" srcId="{A1A0B224-D222-ED4C-839E-E73B923E07B4}" destId="{DE76BA41-6940-9A41-BEF7-ADB8C39D2269}" srcOrd="0" destOrd="0" presId="urn:microsoft.com/office/officeart/2005/8/layout/cycle1"/>
    <dgm:cxn modelId="{C057EED5-E5E9-4942-8C05-EC8F1CEAB53B}" type="presOf" srcId="{A7DC39DF-6378-504D-9787-EABAFFC66E5B}" destId="{5ECE7016-0ED4-DB49-AC9E-ACEF7A44824E}" srcOrd="0" destOrd="0" presId="urn:microsoft.com/office/officeart/2005/8/layout/cycle1"/>
    <dgm:cxn modelId="{B36FDE71-AD88-2946-993D-929AA4A14D0A}" type="presOf" srcId="{0263F1D8-CF3E-B340-B646-70AE7D048504}" destId="{352DA0A1-B979-4F48-A4C4-25C8F5EFFE58}" srcOrd="0" destOrd="0" presId="urn:microsoft.com/office/officeart/2005/8/layout/cycle1"/>
    <dgm:cxn modelId="{AEC1551E-B347-9346-8E1D-1B07318CEC7E}" type="presOf" srcId="{8EB00975-C7AA-2646-85B0-1297E68CA9E7}" destId="{CEA58B75-51BD-CD4C-932E-CD0FA24B0866}" srcOrd="0" destOrd="0" presId="urn:microsoft.com/office/officeart/2005/8/layout/cycle1"/>
    <dgm:cxn modelId="{B3F05767-483F-A041-AB1B-CEA98F396162}" srcId="{0504E250-96B1-0445-B87C-2336C4944D06}" destId="{AEDC4950-FBCC-0D45-A0CB-68B556D5FB4E}" srcOrd="3" destOrd="0" parTransId="{ECB8C63C-8EBD-5448-8CD6-0EA7EFD21453}" sibTransId="{A1A0B224-D222-ED4C-839E-E73B923E07B4}"/>
    <dgm:cxn modelId="{E241232D-40F9-B149-9CDD-30750DE7E745}" type="presOf" srcId="{AEDC4950-FBCC-0D45-A0CB-68B556D5FB4E}" destId="{F57D0214-6009-CF42-9625-F9CA1FF5333C}" srcOrd="0" destOrd="0" presId="urn:microsoft.com/office/officeart/2005/8/layout/cycle1"/>
    <dgm:cxn modelId="{F0288270-9A56-8B41-AFCE-968C76E248DB}" type="presOf" srcId="{DB043200-B106-D845-8C3F-ADDFCACBED27}" destId="{C2E048E7-EB2D-664C-A821-43E0B7A31454}" srcOrd="0" destOrd="0" presId="urn:microsoft.com/office/officeart/2005/8/layout/cycle1"/>
    <dgm:cxn modelId="{413CE7D6-69F5-214C-9F1B-EC1909E3BA9B}" type="presOf" srcId="{98095471-324B-AB41-90C8-6CF15D41937C}" destId="{CE385853-1802-1041-B99C-864ABA9B49FD}" srcOrd="0" destOrd="0" presId="urn:microsoft.com/office/officeart/2005/8/layout/cycle1"/>
    <dgm:cxn modelId="{F3E8F7FB-A804-9146-BA2C-FC091B39BEFD}" type="presOf" srcId="{0504E250-96B1-0445-B87C-2336C4944D06}" destId="{4244C2B5-9331-5545-83A8-285BDF224E9B}" srcOrd="0" destOrd="0" presId="urn:microsoft.com/office/officeart/2005/8/layout/cycle1"/>
    <dgm:cxn modelId="{B26338B7-2878-8A47-9583-5DE823EBC42C}" type="presOf" srcId="{CC0C94F1-04CD-B74E-A0D9-127A7459D715}" destId="{2866E8E5-421E-E844-AA00-1CB387F78B24}" srcOrd="0" destOrd="0" presId="urn:microsoft.com/office/officeart/2005/8/layout/cycle1"/>
    <dgm:cxn modelId="{8E2D8591-083F-8A4A-9B85-C853EC7F0212}" type="presOf" srcId="{BB4FF4D4-6F6C-4D4A-BEAA-4DC84A570F9B}" destId="{EE3EF267-5DE2-504D-B7C3-A24410821683}" srcOrd="0" destOrd="0" presId="urn:microsoft.com/office/officeart/2005/8/layout/cycle1"/>
    <dgm:cxn modelId="{60E28C39-B5EB-4E4C-A91B-9C46FE4646AE}" srcId="{0504E250-96B1-0445-B87C-2336C4944D06}" destId="{0263F1D8-CF3E-B340-B646-70AE7D048504}" srcOrd="1" destOrd="0" parTransId="{084F3635-6006-2244-AC83-20DE97451DC3}" sibTransId="{A7DC39DF-6378-504D-9787-EABAFFC66E5B}"/>
    <dgm:cxn modelId="{6D9F628D-7532-0F4D-80F4-1D4D3C731848}" type="presParOf" srcId="{4244C2B5-9331-5545-83A8-285BDF224E9B}" destId="{B1AF3B5E-3AFB-BC4E-957A-610BA304B006}" srcOrd="0" destOrd="0" presId="urn:microsoft.com/office/officeart/2005/8/layout/cycle1"/>
    <dgm:cxn modelId="{FC1461B1-BBB8-404C-9BC6-F8A9990C339B}" type="presParOf" srcId="{4244C2B5-9331-5545-83A8-285BDF224E9B}" destId="{EE3EF267-5DE2-504D-B7C3-A24410821683}" srcOrd="1" destOrd="0" presId="urn:microsoft.com/office/officeart/2005/8/layout/cycle1"/>
    <dgm:cxn modelId="{821A4109-9719-8D49-BEDE-59CC2849CD42}" type="presParOf" srcId="{4244C2B5-9331-5545-83A8-285BDF224E9B}" destId="{B0C6FCBA-FC21-F546-AE07-20BFF569C370}" srcOrd="2" destOrd="0" presId="urn:microsoft.com/office/officeart/2005/8/layout/cycle1"/>
    <dgm:cxn modelId="{A971E15C-0153-E943-B23E-229BB8C089FE}" type="presParOf" srcId="{4244C2B5-9331-5545-83A8-285BDF224E9B}" destId="{55B07BF4-00FA-9148-B477-9A3C63C7DD3D}" srcOrd="3" destOrd="0" presId="urn:microsoft.com/office/officeart/2005/8/layout/cycle1"/>
    <dgm:cxn modelId="{056F7B95-C4CF-534A-AE20-6899650CF5B2}" type="presParOf" srcId="{4244C2B5-9331-5545-83A8-285BDF224E9B}" destId="{352DA0A1-B979-4F48-A4C4-25C8F5EFFE58}" srcOrd="4" destOrd="0" presId="urn:microsoft.com/office/officeart/2005/8/layout/cycle1"/>
    <dgm:cxn modelId="{6BA7FE9C-92EB-5F45-A3A9-94C8BA6E9598}" type="presParOf" srcId="{4244C2B5-9331-5545-83A8-285BDF224E9B}" destId="{5ECE7016-0ED4-DB49-AC9E-ACEF7A44824E}" srcOrd="5" destOrd="0" presId="urn:microsoft.com/office/officeart/2005/8/layout/cycle1"/>
    <dgm:cxn modelId="{53F2BCAC-3CE2-894E-82AC-C8699D866B1C}" type="presParOf" srcId="{4244C2B5-9331-5545-83A8-285BDF224E9B}" destId="{500C49EE-ECDE-564C-8A55-2F2197494059}" srcOrd="6" destOrd="0" presId="urn:microsoft.com/office/officeart/2005/8/layout/cycle1"/>
    <dgm:cxn modelId="{C5A1D3A5-B8BE-4B48-B818-93A41C28498A}" type="presParOf" srcId="{4244C2B5-9331-5545-83A8-285BDF224E9B}" destId="{CEA58B75-51BD-CD4C-932E-CD0FA24B0866}" srcOrd="7" destOrd="0" presId="urn:microsoft.com/office/officeart/2005/8/layout/cycle1"/>
    <dgm:cxn modelId="{B1091DED-0916-924A-ABEF-7E6A3749078B}" type="presParOf" srcId="{4244C2B5-9331-5545-83A8-285BDF224E9B}" destId="{C2E048E7-EB2D-664C-A821-43E0B7A31454}" srcOrd="8" destOrd="0" presId="urn:microsoft.com/office/officeart/2005/8/layout/cycle1"/>
    <dgm:cxn modelId="{644CD80B-2967-BC47-95B5-5C51CFA19487}" type="presParOf" srcId="{4244C2B5-9331-5545-83A8-285BDF224E9B}" destId="{36FA59C8-3EB7-BC4C-B3CD-E8A1534BA6B8}" srcOrd="9" destOrd="0" presId="urn:microsoft.com/office/officeart/2005/8/layout/cycle1"/>
    <dgm:cxn modelId="{1F795C41-8E91-A546-9328-9BAC4C15D4B4}" type="presParOf" srcId="{4244C2B5-9331-5545-83A8-285BDF224E9B}" destId="{F57D0214-6009-CF42-9625-F9CA1FF5333C}" srcOrd="10" destOrd="0" presId="urn:microsoft.com/office/officeart/2005/8/layout/cycle1"/>
    <dgm:cxn modelId="{3738F955-F1E6-6849-8E96-ECB1C205C5D4}" type="presParOf" srcId="{4244C2B5-9331-5545-83A8-285BDF224E9B}" destId="{DE76BA41-6940-9A41-BEF7-ADB8C39D2269}" srcOrd="11" destOrd="0" presId="urn:microsoft.com/office/officeart/2005/8/layout/cycle1"/>
    <dgm:cxn modelId="{A39BCDC5-C630-CD4E-88CD-1C5ED02E6FE9}" type="presParOf" srcId="{4244C2B5-9331-5545-83A8-285BDF224E9B}" destId="{4E7EBFC7-B368-4645-BE25-6AFFC04574E0}" srcOrd="12" destOrd="0" presId="urn:microsoft.com/office/officeart/2005/8/layout/cycle1"/>
    <dgm:cxn modelId="{B4B665FD-F461-4341-8981-54260028B5A1}" type="presParOf" srcId="{4244C2B5-9331-5545-83A8-285BDF224E9B}" destId="{2866E8E5-421E-E844-AA00-1CB387F78B24}" srcOrd="13" destOrd="0" presId="urn:microsoft.com/office/officeart/2005/8/layout/cycle1"/>
    <dgm:cxn modelId="{B8A3BD92-AB11-0D48-B0AA-B50C9534F419}" type="presParOf" srcId="{4244C2B5-9331-5545-83A8-285BDF224E9B}" destId="{CE385853-1802-1041-B99C-864ABA9B49F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1309C-569D-B44E-A61F-FA313A90423A}">
      <dsp:nvSpPr>
        <dsp:cNvPr id="0" name=""/>
        <dsp:cNvSpPr/>
      </dsp:nvSpPr>
      <dsp:spPr>
        <a:xfrm>
          <a:off x="2263616" y="2304674"/>
          <a:ext cx="1568767" cy="1568767"/>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Policy</a:t>
          </a:r>
          <a:endParaRPr lang="en-US" sz="3100" kern="1200" dirty="0"/>
        </a:p>
      </dsp:txBody>
      <dsp:txXfrm>
        <a:off x="2493357" y="2534415"/>
        <a:ext cx="1109285" cy="1109285"/>
      </dsp:txXfrm>
    </dsp:sp>
    <dsp:sp modelId="{02178426-F11C-DB43-BD8F-103F1B93CC79}">
      <dsp:nvSpPr>
        <dsp:cNvPr id="0" name=""/>
        <dsp:cNvSpPr/>
      </dsp:nvSpPr>
      <dsp:spPr>
        <a:xfrm rot="10800000">
          <a:off x="745631" y="2865508"/>
          <a:ext cx="1434495" cy="447098"/>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39EC70B6-803F-3542-8EDF-D90A2EA9A53A}">
      <dsp:nvSpPr>
        <dsp:cNvPr id="0" name=""/>
        <dsp:cNvSpPr/>
      </dsp:nvSpPr>
      <dsp:spPr>
        <a:xfrm>
          <a:off x="466" y="2492926"/>
          <a:ext cx="1490329" cy="1192263"/>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Law</a:t>
          </a:r>
        </a:p>
        <a:p>
          <a:pPr lvl="0" algn="ctr" defTabSz="1066800">
            <a:lnSpc>
              <a:spcPct val="90000"/>
            </a:lnSpc>
            <a:spcBef>
              <a:spcPct val="0"/>
            </a:spcBef>
            <a:spcAft>
              <a:spcPct val="35000"/>
            </a:spcAft>
          </a:pPr>
          <a:r>
            <a:rPr lang="en-US" sz="1800" kern="1200" dirty="0" smtClean="0"/>
            <a:t>(1934 &amp; 1996 Act)</a:t>
          </a:r>
          <a:endParaRPr lang="en-US" sz="2400" kern="1200" dirty="0"/>
        </a:p>
      </dsp:txBody>
      <dsp:txXfrm>
        <a:off x="35386" y="2527846"/>
        <a:ext cx="1420489" cy="1122423"/>
      </dsp:txXfrm>
    </dsp:sp>
    <dsp:sp modelId="{CC26BDB4-305B-1E4E-AD15-A0602FD9FCAD}">
      <dsp:nvSpPr>
        <dsp:cNvPr id="0" name=""/>
        <dsp:cNvSpPr/>
      </dsp:nvSpPr>
      <dsp:spPr>
        <a:xfrm rot="13500000">
          <a:off x="1209902" y="1744659"/>
          <a:ext cx="1434495" cy="447098"/>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D07F84D8-3C9F-D240-B712-21747E8F3A21}">
      <dsp:nvSpPr>
        <dsp:cNvPr id="0" name=""/>
        <dsp:cNvSpPr/>
      </dsp:nvSpPr>
      <dsp:spPr>
        <a:xfrm>
          <a:off x="674814" y="864906"/>
          <a:ext cx="1490329" cy="1192263"/>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Prior actions </a:t>
          </a:r>
          <a:r>
            <a:rPr lang="en-US" sz="1600" kern="1200" dirty="0" smtClean="0"/>
            <a:t>(e.g., VoIP definition)</a:t>
          </a:r>
          <a:endParaRPr lang="en-US" sz="1600" kern="1200" dirty="0"/>
        </a:p>
      </dsp:txBody>
      <dsp:txXfrm>
        <a:off x="709734" y="899826"/>
        <a:ext cx="1420489" cy="1122423"/>
      </dsp:txXfrm>
    </dsp:sp>
    <dsp:sp modelId="{5F0EDD61-C88C-D04B-90AF-E678D215F646}">
      <dsp:nvSpPr>
        <dsp:cNvPr id="0" name=""/>
        <dsp:cNvSpPr/>
      </dsp:nvSpPr>
      <dsp:spPr>
        <a:xfrm rot="16200000">
          <a:off x="2330752" y="1280388"/>
          <a:ext cx="1434495" cy="447098"/>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DBF414D-CB7F-D84A-B572-D65C707203CC}">
      <dsp:nvSpPr>
        <dsp:cNvPr id="0" name=""/>
        <dsp:cNvSpPr/>
      </dsp:nvSpPr>
      <dsp:spPr>
        <a:xfrm>
          <a:off x="2302835" y="190557"/>
          <a:ext cx="1490329" cy="1192263"/>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4">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kern="1200" dirty="0" smtClean="0"/>
            <a:t>Court cases </a:t>
          </a:r>
          <a:r>
            <a:rPr lang="en-US" sz="1400" kern="1200" dirty="0" smtClean="0"/>
            <a:t>(Brand X, Comcast, …)</a:t>
          </a:r>
          <a:endParaRPr lang="en-US" sz="1400" kern="1200" dirty="0"/>
        </a:p>
      </dsp:txBody>
      <dsp:txXfrm>
        <a:off x="2337755" y="225477"/>
        <a:ext cx="1420489" cy="1122423"/>
      </dsp:txXfrm>
    </dsp:sp>
    <dsp:sp modelId="{36292685-C200-AE49-8FF7-58EF9C4B098D}">
      <dsp:nvSpPr>
        <dsp:cNvPr id="0" name=""/>
        <dsp:cNvSpPr/>
      </dsp:nvSpPr>
      <dsp:spPr>
        <a:xfrm rot="18900000">
          <a:off x="3451601" y="1744659"/>
          <a:ext cx="1434495" cy="447098"/>
        </a:xfrm>
        <a:prstGeom prst="leftArrow">
          <a:avLst>
            <a:gd name="adj1" fmla="val 60000"/>
            <a:gd name="adj2" fmla="val 5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EE0DF551-F57E-1C4F-985D-62666B9C32DA}">
      <dsp:nvSpPr>
        <dsp:cNvPr id="0" name=""/>
        <dsp:cNvSpPr/>
      </dsp:nvSpPr>
      <dsp:spPr>
        <a:xfrm>
          <a:off x="3930855" y="864906"/>
          <a:ext cx="1490329" cy="1192263"/>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smtClean="0"/>
            <a:t>Economic analysis</a:t>
          </a:r>
        </a:p>
        <a:p>
          <a:pPr lvl="0" algn="ctr" defTabSz="622300">
            <a:lnSpc>
              <a:spcPct val="90000"/>
            </a:lnSpc>
            <a:spcBef>
              <a:spcPct val="0"/>
            </a:spcBef>
            <a:spcAft>
              <a:spcPct val="35000"/>
            </a:spcAft>
          </a:pPr>
          <a:r>
            <a:rPr lang="en-US" sz="1100" kern="1200" dirty="0" smtClean="0"/>
            <a:t>(competition, investment, consumers)</a:t>
          </a:r>
          <a:endParaRPr lang="en-US" sz="1100" kern="1200" dirty="0"/>
        </a:p>
      </dsp:txBody>
      <dsp:txXfrm>
        <a:off x="3965775" y="899826"/>
        <a:ext cx="1420489" cy="1122423"/>
      </dsp:txXfrm>
    </dsp:sp>
    <dsp:sp modelId="{1102FB6C-0819-734F-9E85-C6D84943E2BB}">
      <dsp:nvSpPr>
        <dsp:cNvPr id="0" name=""/>
        <dsp:cNvSpPr/>
      </dsp:nvSpPr>
      <dsp:spPr>
        <a:xfrm>
          <a:off x="3915872" y="2865508"/>
          <a:ext cx="1434495" cy="447098"/>
        </a:xfrm>
        <a:prstGeom prst="leftArrow">
          <a:avLst>
            <a:gd name="adj1" fmla="val 60000"/>
            <a:gd name="adj2" fmla="val 5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988885FE-8950-6A48-8594-BD2C26E2CDE2}">
      <dsp:nvSpPr>
        <dsp:cNvPr id="0" name=""/>
        <dsp:cNvSpPr/>
      </dsp:nvSpPr>
      <dsp:spPr>
        <a:xfrm>
          <a:off x="4605204" y="2492926"/>
          <a:ext cx="1490329" cy="1192263"/>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6">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Other impacts </a:t>
          </a:r>
          <a:r>
            <a:rPr lang="en-US" sz="1200" kern="1200" dirty="0" smtClean="0"/>
            <a:t>(social policy objectives, fraud risk, …)</a:t>
          </a:r>
          <a:endParaRPr lang="en-US" sz="1200" kern="1200" dirty="0"/>
        </a:p>
      </dsp:txBody>
      <dsp:txXfrm>
        <a:off x="4640124" y="2527846"/>
        <a:ext cx="1420489" cy="112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0A7C9-04D9-B243-BB8F-9A15754CE402}">
      <dsp:nvSpPr>
        <dsp:cNvPr id="0" name=""/>
        <dsp:cNvSpPr/>
      </dsp:nvSpPr>
      <dsp:spPr>
        <a:xfrm rot="5400000">
          <a:off x="946282" y="1137300"/>
          <a:ext cx="998796" cy="1137094"/>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B71CA253-10D6-A041-BFE1-45FC96B893DC}">
      <dsp:nvSpPr>
        <dsp:cNvPr id="0" name=""/>
        <dsp:cNvSpPr/>
      </dsp:nvSpPr>
      <dsp:spPr>
        <a:xfrm>
          <a:off x="681662" y="30113"/>
          <a:ext cx="1681385" cy="1176915"/>
        </a:xfrm>
        <a:prstGeom prst="roundRect">
          <a:avLst>
            <a:gd name="adj" fmla="val 166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Constitution</a:t>
          </a:r>
          <a:endParaRPr lang="en-US" sz="2100" kern="1200" dirty="0"/>
        </a:p>
      </dsp:txBody>
      <dsp:txXfrm>
        <a:off x="739125" y="87576"/>
        <a:ext cx="1566459" cy="1061989"/>
      </dsp:txXfrm>
    </dsp:sp>
    <dsp:sp modelId="{238E1D43-3955-674B-96F3-7D34F55F5BBA}">
      <dsp:nvSpPr>
        <dsp:cNvPr id="0" name=""/>
        <dsp:cNvSpPr/>
      </dsp:nvSpPr>
      <dsp:spPr>
        <a:xfrm>
          <a:off x="2363048" y="142359"/>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Commerce clause</a:t>
          </a:r>
          <a:endParaRPr lang="en-US" sz="1500" kern="1200" dirty="0"/>
        </a:p>
      </dsp:txBody>
      <dsp:txXfrm>
        <a:off x="2363048" y="142359"/>
        <a:ext cx="1222879" cy="951235"/>
      </dsp:txXfrm>
    </dsp:sp>
    <dsp:sp modelId="{E26A49AE-B247-CE49-87EB-FC1E4563046B}">
      <dsp:nvSpPr>
        <dsp:cNvPr id="0" name=""/>
        <dsp:cNvSpPr/>
      </dsp:nvSpPr>
      <dsp:spPr>
        <a:xfrm rot="5400000">
          <a:off x="2340330" y="2459364"/>
          <a:ext cx="998796" cy="1137094"/>
        </a:xfrm>
        <a:prstGeom prst="bentUpArrow">
          <a:avLst>
            <a:gd name="adj1" fmla="val 32840"/>
            <a:gd name="adj2" fmla="val 25000"/>
            <a:gd name="adj3" fmla="val 35780"/>
          </a:avLst>
        </a:prstGeom>
        <a:solidFill>
          <a:schemeClr val="accent1">
            <a:tint val="50000"/>
            <a:hueOff val="-3404098"/>
            <a:satOff val="7276"/>
            <a:lumOff val="4967"/>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9EC1357-8039-0648-BA39-95D6890973E2}">
      <dsp:nvSpPr>
        <dsp:cNvPr id="0" name=""/>
        <dsp:cNvSpPr/>
      </dsp:nvSpPr>
      <dsp:spPr>
        <a:xfrm>
          <a:off x="2075709" y="1352178"/>
          <a:ext cx="1681385" cy="1176915"/>
        </a:xfrm>
        <a:prstGeom prst="roundRect">
          <a:avLst>
            <a:gd name="adj" fmla="val 1667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Law</a:t>
          </a:r>
          <a:endParaRPr lang="en-US" sz="2100" kern="1200" dirty="0"/>
        </a:p>
      </dsp:txBody>
      <dsp:txXfrm>
        <a:off x="2133172" y="1409641"/>
        <a:ext cx="1566459" cy="1061989"/>
      </dsp:txXfrm>
    </dsp:sp>
    <dsp:sp modelId="{A504D4A5-DC78-8949-84D2-345E1AE330E5}">
      <dsp:nvSpPr>
        <dsp:cNvPr id="0" name=""/>
        <dsp:cNvSpPr/>
      </dsp:nvSpPr>
      <dsp:spPr>
        <a:xfrm>
          <a:off x="3757095" y="1464424"/>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Telecom Act 1934 &amp; 1996</a:t>
          </a:r>
          <a:endParaRPr lang="en-US" sz="1500" kern="1200" dirty="0"/>
        </a:p>
      </dsp:txBody>
      <dsp:txXfrm>
        <a:off x="3757095" y="1464424"/>
        <a:ext cx="1222879" cy="951235"/>
      </dsp:txXfrm>
    </dsp:sp>
    <dsp:sp modelId="{402DD997-FD8E-274C-8B66-D34504EC8AC4}">
      <dsp:nvSpPr>
        <dsp:cNvPr id="0" name=""/>
        <dsp:cNvSpPr/>
      </dsp:nvSpPr>
      <dsp:spPr>
        <a:xfrm rot="5400000">
          <a:off x="3734377" y="3781429"/>
          <a:ext cx="998796" cy="1137094"/>
        </a:xfrm>
        <a:prstGeom prst="bentUpArrow">
          <a:avLst>
            <a:gd name="adj1" fmla="val 32840"/>
            <a:gd name="adj2" fmla="val 25000"/>
            <a:gd name="adj3" fmla="val 35780"/>
          </a:avLst>
        </a:prstGeom>
        <a:solidFill>
          <a:schemeClr val="accent1">
            <a:tint val="50000"/>
            <a:hueOff val="-6808197"/>
            <a:satOff val="14551"/>
            <a:lumOff val="9934"/>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CD00F338-D90D-6340-9D25-E8C86A82D907}">
      <dsp:nvSpPr>
        <dsp:cNvPr id="0" name=""/>
        <dsp:cNvSpPr/>
      </dsp:nvSpPr>
      <dsp:spPr>
        <a:xfrm>
          <a:off x="3469757" y="2674242"/>
          <a:ext cx="1681385" cy="1176915"/>
        </a:xfrm>
        <a:prstGeom prst="roundRect">
          <a:avLst>
            <a:gd name="adj" fmla="val 1667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47 CFR</a:t>
          </a:r>
          <a:endParaRPr lang="en-US" sz="2100" kern="1200" dirty="0"/>
        </a:p>
      </dsp:txBody>
      <dsp:txXfrm>
        <a:off x="3527220" y="2731705"/>
        <a:ext cx="1566459" cy="1061989"/>
      </dsp:txXfrm>
    </dsp:sp>
    <dsp:sp modelId="{3198AFEF-D574-2842-8114-7D960CE91E78}">
      <dsp:nvSpPr>
        <dsp:cNvPr id="0" name=""/>
        <dsp:cNvSpPr/>
      </dsp:nvSpPr>
      <dsp:spPr>
        <a:xfrm>
          <a:off x="5151143" y="2786488"/>
          <a:ext cx="1222879" cy="951235"/>
        </a:xfrm>
        <a:prstGeom prst="rect">
          <a:avLst/>
        </a:prstGeom>
        <a:noFill/>
        <a:ln>
          <a:noFill/>
        </a:ln>
        <a:effectLst/>
      </dsp:spPr>
      <dsp:style>
        <a:lnRef idx="0">
          <a:scrgbClr r="0" g="0" b="0"/>
        </a:lnRef>
        <a:fillRef idx="0">
          <a:scrgbClr r="0" g="0" b="0"/>
        </a:fillRef>
        <a:effectRef idx="0">
          <a:scrgbClr r="0" g="0" b="0"/>
        </a:effectRef>
        <a:fontRef idx="minor"/>
      </dsp:style>
    </dsp:sp>
    <dsp:sp modelId="{F740463F-87E7-9D4F-8650-22A8484DB109}">
      <dsp:nvSpPr>
        <dsp:cNvPr id="0" name=""/>
        <dsp:cNvSpPr/>
      </dsp:nvSpPr>
      <dsp:spPr>
        <a:xfrm>
          <a:off x="4863804" y="3996307"/>
          <a:ext cx="1681385" cy="1176915"/>
        </a:xfrm>
        <a:prstGeom prst="roundRect">
          <a:avLst>
            <a:gd name="adj" fmla="val 1667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Narrative</a:t>
          </a:r>
          <a:endParaRPr lang="en-US" sz="2100" kern="1200" dirty="0"/>
        </a:p>
      </dsp:txBody>
      <dsp:txXfrm>
        <a:off x="4921267" y="4053770"/>
        <a:ext cx="1566459" cy="1061989"/>
      </dsp:txXfrm>
    </dsp:sp>
    <dsp:sp modelId="{996A4877-9B38-F646-B1CC-255A76089680}">
      <dsp:nvSpPr>
        <dsp:cNvPr id="0" name=""/>
        <dsp:cNvSpPr/>
      </dsp:nvSpPr>
      <dsp:spPr>
        <a:xfrm>
          <a:off x="6545190" y="4108553"/>
          <a:ext cx="1222879" cy="9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reasonable network management</a:t>
          </a:r>
          <a:endParaRPr lang="en-US" sz="1300" kern="1200" dirty="0"/>
        </a:p>
      </dsp:txBody>
      <dsp:txXfrm>
        <a:off x="6545190" y="4108553"/>
        <a:ext cx="1222879" cy="95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9C1CE-BE5E-2545-A7B0-65F7E68761A8}">
      <dsp:nvSpPr>
        <dsp:cNvPr id="0" name=""/>
        <dsp:cNvSpPr/>
      </dsp:nvSpPr>
      <dsp:spPr>
        <a:xfrm>
          <a:off x="0" y="0"/>
          <a:ext cx="4737313" cy="87980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NOI</a:t>
          </a:r>
          <a:endParaRPr lang="en-US" sz="2200" kern="1200" dirty="0"/>
        </a:p>
        <a:p>
          <a:pPr marL="171450" lvl="1" indent="-171450" algn="l" defTabSz="755650">
            <a:lnSpc>
              <a:spcPct val="90000"/>
            </a:lnSpc>
            <a:spcBef>
              <a:spcPct val="0"/>
            </a:spcBef>
            <a:spcAft>
              <a:spcPct val="15000"/>
            </a:spcAft>
            <a:buChar char="••"/>
          </a:pPr>
          <a:r>
            <a:rPr lang="en-US" sz="1700" kern="1200" dirty="0" smtClean="0"/>
            <a:t>Notice of Inquiry</a:t>
          </a:r>
          <a:endParaRPr lang="en-US" sz="1700" kern="1200" dirty="0"/>
        </a:p>
      </dsp:txBody>
      <dsp:txXfrm>
        <a:off x="25768" y="25768"/>
        <a:ext cx="3685003" cy="828264"/>
      </dsp:txXfrm>
    </dsp:sp>
    <dsp:sp modelId="{D0A1AF8F-9120-0C4E-BEB3-3630E6DCB8ED}">
      <dsp:nvSpPr>
        <dsp:cNvPr id="0" name=""/>
        <dsp:cNvSpPr/>
      </dsp:nvSpPr>
      <dsp:spPr>
        <a:xfrm>
          <a:off x="353760" y="1001995"/>
          <a:ext cx="4737313" cy="879800"/>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NPRM</a:t>
          </a:r>
          <a:endParaRPr lang="en-US" sz="2200" kern="1200" dirty="0"/>
        </a:p>
        <a:p>
          <a:pPr marL="171450" lvl="1" indent="-171450" algn="l" defTabSz="755650">
            <a:lnSpc>
              <a:spcPct val="90000"/>
            </a:lnSpc>
            <a:spcBef>
              <a:spcPct val="0"/>
            </a:spcBef>
            <a:spcAft>
              <a:spcPct val="15000"/>
            </a:spcAft>
            <a:buChar char="••"/>
          </a:pPr>
          <a:r>
            <a:rPr lang="en-US" sz="1700" kern="1200" smtClean="0"/>
            <a:t>Notice of Proposed Rule Making</a:t>
          </a:r>
          <a:endParaRPr lang="en-US" sz="1700" kern="1200" dirty="0"/>
        </a:p>
      </dsp:txBody>
      <dsp:txXfrm>
        <a:off x="379528" y="1027763"/>
        <a:ext cx="3760146" cy="828264"/>
      </dsp:txXfrm>
    </dsp:sp>
    <dsp:sp modelId="{5C28935B-E73B-1245-8753-65AAF842B7F6}">
      <dsp:nvSpPr>
        <dsp:cNvPr id="0" name=""/>
        <dsp:cNvSpPr/>
      </dsp:nvSpPr>
      <dsp:spPr>
        <a:xfrm>
          <a:off x="707520" y="2003990"/>
          <a:ext cx="4737313" cy="879800"/>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R&amp;O</a:t>
          </a:r>
          <a:endParaRPr lang="en-US" sz="2200" kern="1200" dirty="0"/>
        </a:p>
        <a:p>
          <a:pPr marL="171450" lvl="1" indent="-171450" algn="l" defTabSz="755650">
            <a:lnSpc>
              <a:spcPct val="90000"/>
            </a:lnSpc>
            <a:spcBef>
              <a:spcPct val="0"/>
            </a:spcBef>
            <a:spcAft>
              <a:spcPct val="15000"/>
            </a:spcAft>
            <a:buChar char="••"/>
          </a:pPr>
          <a:r>
            <a:rPr lang="en-US" sz="1700" kern="1200" smtClean="0"/>
            <a:t>Report &amp; Order</a:t>
          </a:r>
          <a:endParaRPr lang="en-US" sz="1700" kern="1200" dirty="0"/>
        </a:p>
      </dsp:txBody>
      <dsp:txXfrm>
        <a:off x="733288" y="2029758"/>
        <a:ext cx="3760146" cy="828264"/>
      </dsp:txXfrm>
    </dsp:sp>
    <dsp:sp modelId="{85643EF1-2212-BB45-8831-DBA019CA21CD}">
      <dsp:nvSpPr>
        <dsp:cNvPr id="0" name=""/>
        <dsp:cNvSpPr/>
      </dsp:nvSpPr>
      <dsp:spPr>
        <a:xfrm>
          <a:off x="1061281" y="3005985"/>
          <a:ext cx="4737313" cy="879800"/>
        </a:xfrm>
        <a:prstGeom prst="roundRect">
          <a:avLst>
            <a:gd name="adj" fmla="val 10000"/>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Petition for reconsideration</a:t>
          </a:r>
          <a:endParaRPr lang="en-US" sz="2200" kern="1200" dirty="0" smtClean="0"/>
        </a:p>
      </dsp:txBody>
      <dsp:txXfrm>
        <a:off x="1087049" y="3031753"/>
        <a:ext cx="3760146" cy="828264"/>
      </dsp:txXfrm>
    </dsp:sp>
    <dsp:sp modelId="{7F34BEE4-7059-4042-B0D5-3AB49135E1B8}">
      <dsp:nvSpPr>
        <dsp:cNvPr id="0" name=""/>
        <dsp:cNvSpPr/>
      </dsp:nvSpPr>
      <dsp:spPr>
        <a:xfrm>
          <a:off x="1415041" y="4007981"/>
          <a:ext cx="4737313" cy="879800"/>
        </a:xfrm>
        <a:prstGeom prst="roundRect">
          <a:avLst>
            <a:gd name="adj" fmla="val 10000"/>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smtClean="0"/>
            <a:t>Federal court review</a:t>
          </a:r>
          <a:endParaRPr lang="en-US" sz="2200" kern="1200" dirty="0" smtClean="0"/>
        </a:p>
      </dsp:txBody>
      <dsp:txXfrm>
        <a:off x="1440809" y="4033749"/>
        <a:ext cx="3760146" cy="828264"/>
      </dsp:txXfrm>
    </dsp:sp>
    <dsp:sp modelId="{DB981D69-CFE9-7043-AD92-795DC2E61F41}">
      <dsp:nvSpPr>
        <dsp:cNvPr id="0" name=""/>
        <dsp:cNvSpPr/>
      </dsp:nvSpPr>
      <dsp:spPr>
        <a:xfrm>
          <a:off x="4165442" y="642743"/>
          <a:ext cx="571870" cy="571870"/>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294113" y="642743"/>
        <a:ext cx="314528" cy="430332"/>
      </dsp:txXfrm>
    </dsp:sp>
    <dsp:sp modelId="{04B3E6DC-29ED-994F-BFC6-3982B9B2E573}">
      <dsp:nvSpPr>
        <dsp:cNvPr id="0" name=""/>
        <dsp:cNvSpPr/>
      </dsp:nvSpPr>
      <dsp:spPr>
        <a:xfrm>
          <a:off x="4519203" y="1644738"/>
          <a:ext cx="571870" cy="571870"/>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4647874" y="1644738"/>
        <a:ext cx="314528" cy="430332"/>
      </dsp:txXfrm>
    </dsp:sp>
    <dsp:sp modelId="{26DB3457-CD95-CC49-B299-8987D52C8AAA}">
      <dsp:nvSpPr>
        <dsp:cNvPr id="0" name=""/>
        <dsp:cNvSpPr/>
      </dsp:nvSpPr>
      <dsp:spPr>
        <a:xfrm>
          <a:off x="4872963" y="2632070"/>
          <a:ext cx="571870" cy="571870"/>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solidFill>
              <a:schemeClr val="tx2"/>
            </a:solidFill>
          </a:endParaRPr>
        </a:p>
      </dsp:txBody>
      <dsp:txXfrm>
        <a:off x="5001634" y="2632070"/>
        <a:ext cx="314528" cy="430332"/>
      </dsp:txXfrm>
    </dsp:sp>
    <dsp:sp modelId="{A84F829A-591F-EA42-9230-1218F209E055}">
      <dsp:nvSpPr>
        <dsp:cNvPr id="0" name=""/>
        <dsp:cNvSpPr/>
      </dsp:nvSpPr>
      <dsp:spPr>
        <a:xfrm>
          <a:off x="5226724" y="3643841"/>
          <a:ext cx="571870" cy="57187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355395" y="3643841"/>
        <a:ext cx="314528" cy="4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DF56F-1DC0-C34C-9009-A5E1A3B5C7F9}">
      <dsp:nvSpPr>
        <dsp:cNvPr id="0" name=""/>
        <dsp:cNvSpPr/>
      </dsp:nvSpPr>
      <dsp:spPr>
        <a:xfrm>
          <a:off x="4281554" y="772124"/>
          <a:ext cx="161446" cy="707289"/>
        </a:xfrm>
        <a:custGeom>
          <a:avLst/>
          <a:gdLst/>
          <a:ahLst/>
          <a:cxnLst/>
          <a:rect l="0" t="0" r="0" b="0"/>
          <a:pathLst>
            <a:path>
              <a:moveTo>
                <a:pt x="161446" y="0"/>
              </a:moveTo>
              <a:lnTo>
                <a:pt x="161446" y="707289"/>
              </a:lnTo>
              <a:lnTo>
                <a:pt x="0" y="70728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CA3869-4B87-5443-8F5B-CDBC7F42272C}">
      <dsp:nvSpPr>
        <dsp:cNvPr id="0" name=""/>
        <dsp:cNvSpPr/>
      </dsp:nvSpPr>
      <dsp:spPr>
        <a:xfrm>
          <a:off x="4443001" y="772124"/>
          <a:ext cx="3884574" cy="1414579"/>
        </a:xfrm>
        <a:custGeom>
          <a:avLst/>
          <a:gdLst/>
          <a:ahLst/>
          <a:cxnLst/>
          <a:rect l="0" t="0" r="0" b="0"/>
          <a:pathLst>
            <a:path>
              <a:moveTo>
                <a:pt x="0" y="0"/>
              </a:moveTo>
              <a:lnTo>
                <a:pt x="0" y="1253133"/>
              </a:lnTo>
              <a:lnTo>
                <a:pt x="3884574" y="1253133"/>
              </a:lnTo>
              <a:lnTo>
                <a:pt x="3884574"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783A9-B5F3-5341-80E4-75022E90E4C4}">
      <dsp:nvSpPr>
        <dsp:cNvPr id="0" name=""/>
        <dsp:cNvSpPr/>
      </dsp:nvSpPr>
      <dsp:spPr>
        <a:xfrm>
          <a:off x="4443001" y="772124"/>
          <a:ext cx="2699771" cy="1414579"/>
        </a:xfrm>
        <a:custGeom>
          <a:avLst/>
          <a:gdLst/>
          <a:ahLst/>
          <a:cxnLst/>
          <a:rect l="0" t="0" r="0" b="0"/>
          <a:pathLst>
            <a:path>
              <a:moveTo>
                <a:pt x="0" y="0"/>
              </a:moveTo>
              <a:lnTo>
                <a:pt x="0" y="1253133"/>
              </a:lnTo>
              <a:lnTo>
                <a:pt x="2699771" y="1253133"/>
              </a:lnTo>
              <a:lnTo>
                <a:pt x="2699771"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876E3-3550-CA4C-81D1-97C2E79F4DDF}">
      <dsp:nvSpPr>
        <dsp:cNvPr id="0" name=""/>
        <dsp:cNvSpPr/>
      </dsp:nvSpPr>
      <dsp:spPr>
        <a:xfrm>
          <a:off x="4443001" y="772124"/>
          <a:ext cx="1424958" cy="1414579"/>
        </a:xfrm>
        <a:custGeom>
          <a:avLst/>
          <a:gdLst/>
          <a:ahLst/>
          <a:cxnLst/>
          <a:rect l="0" t="0" r="0" b="0"/>
          <a:pathLst>
            <a:path>
              <a:moveTo>
                <a:pt x="0" y="0"/>
              </a:moveTo>
              <a:lnTo>
                <a:pt x="0" y="1253133"/>
              </a:lnTo>
              <a:lnTo>
                <a:pt x="1424958" y="1253133"/>
              </a:lnTo>
              <a:lnTo>
                <a:pt x="1424958"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69A4D0-50F5-9048-B5BC-3CC2A3A6F8F2}">
      <dsp:nvSpPr>
        <dsp:cNvPr id="0" name=""/>
        <dsp:cNvSpPr/>
      </dsp:nvSpPr>
      <dsp:spPr>
        <a:xfrm>
          <a:off x="4443001" y="772124"/>
          <a:ext cx="199763" cy="1414579"/>
        </a:xfrm>
        <a:custGeom>
          <a:avLst/>
          <a:gdLst/>
          <a:ahLst/>
          <a:cxnLst/>
          <a:rect l="0" t="0" r="0" b="0"/>
          <a:pathLst>
            <a:path>
              <a:moveTo>
                <a:pt x="0" y="0"/>
              </a:moveTo>
              <a:lnTo>
                <a:pt x="0" y="1253133"/>
              </a:lnTo>
              <a:lnTo>
                <a:pt x="199763" y="1253133"/>
              </a:lnTo>
              <a:lnTo>
                <a:pt x="199763"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906F4-7160-2348-AE33-F86203E28F73}">
      <dsp:nvSpPr>
        <dsp:cNvPr id="0" name=""/>
        <dsp:cNvSpPr/>
      </dsp:nvSpPr>
      <dsp:spPr>
        <a:xfrm>
          <a:off x="3359233" y="772124"/>
          <a:ext cx="1083767" cy="1414579"/>
        </a:xfrm>
        <a:custGeom>
          <a:avLst/>
          <a:gdLst/>
          <a:ahLst/>
          <a:cxnLst/>
          <a:rect l="0" t="0" r="0" b="0"/>
          <a:pathLst>
            <a:path>
              <a:moveTo>
                <a:pt x="1083767" y="0"/>
              </a:moveTo>
              <a:lnTo>
                <a:pt x="1083767"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BA0757-6682-1B44-8EAF-5935216A6FEB}">
      <dsp:nvSpPr>
        <dsp:cNvPr id="0" name=""/>
        <dsp:cNvSpPr/>
      </dsp:nvSpPr>
      <dsp:spPr>
        <a:xfrm>
          <a:off x="2035479" y="772124"/>
          <a:ext cx="2407522" cy="1414579"/>
        </a:xfrm>
        <a:custGeom>
          <a:avLst/>
          <a:gdLst/>
          <a:ahLst/>
          <a:cxnLst/>
          <a:rect l="0" t="0" r="0" b="0"/>
          <a:pathLst>
            <a:path>
              <a:moveTo>
                <a:pt x="2407522" y="0"/>
              </a:moveTo>
              <a:lnTo>
                <a:pt x="240752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AF0FA-8931-4448-A76F-6E7A6C7CEC2F}">
      <dsp:nvSpPr>
        <dsp:cNvPr id="0" name=""/>
        <dsp:cNvSpPr/>
      </dsp:nvSpPr>
      <dsp:spPr>
        <a:xfrm>
          <a:off x="709249" y="772124"/>
          <a:ext cx="3733752" cy="1414579"/>
        </a:xfrm>
        <a:custGeom>
          <a:avLst/>
          <a:gdLst/>
          <a:ahLst/>
          <a:cxnLst/>
          <a:rect l="0" t="0" r="0" b="0"/>
          <a:pathLst>
            <a:path>
              <a:moveTo>
                <a:pt x="3733752" y="0"/>
              </a:moveTo>
              <a:lnTo>
                <a:pt x="3733752" y="1253133"/>
              </a:lnTo>
              <a:lnTo>
                <a:pt x="0" y="1253133"/>
              </a:lnTo>
              <a:lnTo>
                <a:pt x="0" y="1414579"/>
              </a:lnTo>
            </a:path>
          </a:pathLst>
        </a:cu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D3A47-75A3-934C-A2B6-737DC9B00B8C}">
      <dsp:nvSpPr>
        <dsp:cNvPr id="0" name=""/>
        <dsp:cNvSpPr/>
      </dsp:nvSpPr>
      <dsp:spPr>
        <a:xfrm>
          <a:off x="3674208" y="3331"/>
          <a:ext cx="1537586" cy="768793"/>
        </a:xfrm>
        <a:prstGeom prst="rect">
          <a:avLst/>
        </a:prstGeom>
        <a:solidFill>
          <a:srgbClr val="FF0000">
            <a:alpha val="43000"/>
          </a:srgb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Chairman (D)</a:t>
          </a:r>
          <a:endParaRPr lang="en-US" sz="800" kern="1200" dirty="0"/>
        </a:p>
      </dsp:txBody>
      <dsp:txXfrm>
        <a:off x="3674208" y="3331"/>
        <a:ext cx="1537586" cy="768793"/>
      </dsp:txXfrm>
    </dsp:sp>
    <dsp:sp modelId="{DAFE4518-00C1-CB45-861D-A9DAF0DC4040}">
      <dsp:nvSpPr>
        <dsp:cNvPr id="0" name=""/>
        <dsp:cNvSpPr/>
      </dsp:nvSpPr>
      <dsp:spPr>
        <a:xfrm>
          <a:off x="204259" y="2186704"/>
          <a:ext cx="1009979" cy="1742992"/>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Consumer and Governmental Affairs</a:t>
          </a:r>
          <a:endParaRPr lang="en-US" sz="800" kern="1200" dirty="0"/>
        </a:p>
      </dsp:txBody>
      <dsp:txXfrm>
        <a:off x="204259" y="2186704"/>
        <a:ext cx="1009979" cy="1742992"/>
      </dsp:txXfrm>
    </dsp:sp>
    <dsp:sp modelId="{BC96E5F7-4605-934A-9EC1-B6BFB293D36E}">
      <dsp:nvSpPr>
        <dsp:cNvPr id="0" name=""/>
        <dsp:cNvSpPr/>
      </dsp:nvSpPr>
      <dsp:spPr>
        <a:xfrm>
          <a:off x="1537132" y="2186704"/>
          <a:ext cx="996694" cy="1671840"/>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Enforcement</a:t>
          </a:r>
          <a:endParaRPr lang="en-US" sz="800" kern="1200" dirty="0"/>
        </a:p>
      </dsp:txBody>
      <dsp:txXfrm>
        <a:off x="1537132" y="2186704"/>
        <a:ext cx="996694" cy="1671840"/>
      </dsp:txXfrm>
    </dsp:sp>
    <dsp:sp modelId="{43A0E61B-2E63-EA4C-9E54-EDED99DFBFDE}">
      <dsp:nvSpPr>
        <dsp:cNvPr id="0" name=""/>
        <dsp:cNvSpPr/>
      </dsp:nvSpPr>
      <dsp:spPr>
        <a:xfrm>
          <a:off x="2856719" y="2186704"/>
          <a:ext cx="1005028"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International</a:t>
          </a:r>
          <a:endParaRPr lang="en-US" sz="800" kern="1200" dirty="0"/>
        </a:p>
      </dsp:txBody>
      <dsp:txXfrm>
        <a:off x="2856719" y="2186704"/>
        <a:ext cx="1005028" cy="768793"/>
      </dsp:txXfrm>
    </dsp:sp>
    <dsp:sp modelId="{9673E661-391C-DF4A-877A-58CB62B0CEA2}">
      <dsp:nvSpPr>
        <dsp:cNvPr id="0" name=""/>
        <dsp:cNvSpPr/>
      </dsp:nvSpPr>
      <dsp:spPr>
        <a:xfrm>
          <a:off x="4184640" y="2186704"/>
          <a:ext cx="916247" cy="76879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Media</a:t>
          </a:r>
          <a:endParaRPr lang="en-US" sz="800" kern="1200" dirty="0"/>
        </a:p>
      </dsp:txBody>
      <dsp:txXfrm>
        <a:off x="4184640" y="2186704"/>
        <a:ext cx="916247" cy="768793"/>
      </dsp:txXfrm>
    </dsp:sp>
    <dsp:sp modelId="{6692B6BF-1F12-F94D-9D45-5888F78983B6}">
      <dsp:nvSpPr>
        <dsp:cNvPr id="0" name=""/>
        <dsp:cNvSpPr/>
      </dsp:nvSpPr>
      <dsp:spPr>
        <a:xfrm>
          <a:off x="5423781" y="2186704"/>
          <a:ext cx="888356" cy="2178345"/>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Public Safety &amp; Homeland Security</a:t>
          </a:r>
          <a:endParaRPr lang="en-US" sz="800" kern="1200" dirty="0"/>
        </a:p>
      </dsp:txBody>
      <dsp:txXfrm>
        <a:off x="5423781" y="2186704"/>
        <a:ext cx="888356" cy="2178345"/>
      </dsp:txXfrm>
    </dsp:sp>
    <dsp:sp modelId="{6D02237F-C5B0-FC4D-AC5A-4DD0609D2D68}">
      <dsp:nvSpPr>
        <dsp:cNvPr id="0" name=""/>
        <dsp:cNvSpPr/>
      </dsp:nvSpPr>
      <dsp:spPr>
        <a:xfrm>
          <a:off x="6635031" y="2186704"/>
          <a:ext cx="1015483" cy="2222858"/>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Wireless Telecommunications</a:t>
          </a:r>
          <a:endParaRPr lang="en-US" sz="800" kern="1200" dirty="0"/>
        </a:p>
      </dsp:txBody>
      <dsp:txXfrm>
        <a:off x="6635031" y="2186704"/>
        <a:ext cx="1015483" cy="2222858"/>
      </dsp:txXfrm>
    </dsp:sp>
    <dsp:sp modelId="{956B232D-8803-2940-A931-FD4542DA8733}">
      <dsp:nvSpPr>
        <dsp:cNvPr id="0" name=""/>
        <dsp:cNvSpPr/>
      </dsp:nvSpPr>
      <dsp:spPr>
        <a:xfrm>
          <a:off x="7973407" y="2186704"/>
          <a:ext cx="708335" cy="2226763"/>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err="1" smtClean="0"/>
            <a:t>Wireline</a:t>
          </a:r>
          <a:r>
            <a:rPr lang="en-US" sz="800" kern="1200" dirty="0" smtClean="0"/>
            <a:t> Competition</a:t>
          </a:r>
          <a:endParaRPr lang="en-US" sz="800" kern="1200" dirty="0"/>
        </a:p>
      </dsp:txBody>
      <dsp:txXfrm>
        <a:off x="7973407" y="2186704"/>
        <a:ext cx="708335" cy="2226763"/>
      </dsp:txXfrm>
    </dsp:sp>
    <dsp:sp modelId="{A3542AA2-03FF-E64C-89A7-2D4F967970F0}">
      <dsp:nvSpPr>
        <dsp:cNvPr id="0" name=""/>
        <dsp:cNvSpPr/>
      </dsp:nvSpPr>
      <dsp:spPr>
        <a:xfrm>
          <a:off x="2743968" y="1095017"/>
          <a:ext cx="1537586" cy="768793"/>
        </a:xfrm>
        <a:prstGeom prst="rect">
          <a:avLst/>
        </a:prstGeom>
        <a:gradFill flip="none" rotWithShape="1">
          <a:gsLst>
            <a:gs pos="0">
              <a:srgbClr val="3366FF"/>
            </a:gs>
            <a:gs pos="100000">
              <a:srgbClr val="FF0000"/>
            </a:gs>
          </a:gsLst>
          <a:lin ang="0" scaled="1"/>
          <a:tileRect/>
        </a:gradFill>
        <a:ln w="44450" cap="flat" cmpd="sng" algn="ctr">
          <a:solidFill>
            <a:schemeClr val="l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smtClean="0"/>
            <a:t>4 Commissioners (2 D, 2 R)</a:t>
          </a:r>
          <a:endParaRPr lang="en-US" sz="800" kern="1200" dirty="0"/>
        </a:p>
      </dsp:txBody>
      <dsp:txXfrm>
        <a:off x="2743968" y="1095017"/>
        <a:ext cx="1537586" cy="768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1319-A4E3-874D-ABE6-AADA52D28887}">
      <dsp:nvSpPr>
        <dsp:cNvPr id="0" name=""/>
        <dsp:cNvSpPr/>
      </dsp:nvSpPr>
      <dsp:spPr>
        <a:xfrm>
          <a:off x="-5787522" y="-885987"/>
          <a:ext cx="6891671" cy="6891671"/>
        </a:xfrm>
        <a:prstGeom prst="blockArc">
          <a:avLst>
            <a:gd name="adj1" fmla="val 18900000"/>
            <a:gd name="adj2" fmla="val 2700000"/>
            <a:gd name="adj3" fmla="val 313"/>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3F7FE3-90F6-8C4B-A91E-0DC1660890E4}">
      <dsp:nvSpPr>
        <dsp:cNvPr id="0" name=""/>
        <dsp:cNvSpPr/>
      </dsp:nvSpPr>
      <dsp:spPr>
        <a:xfrm>
          <a:off x="710613" y="307903"/>
          <a:ext cx="7701418" cy="1432071"/>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rgbClr val="000000"/>
              </a:solidFill>
            </a:rPr>
            <a:t>Transparency. </a:t>
          </a:r>
          <a:r>
            <a:rPr lang="en-US" sz="2000" kern="1200" dirty="0" smtClean="0">
              <a:solidFill>
                <a:srgbClr val="000000"/>
              </a:solidFill>
            </a:rPr>
            <a:t>Fixed and mobile broadband providers must disclose the network management practices, performance characteristics, and terms and conditions of their broadband services;</a:t>
          </a:r>
          <a:endParaRPr lang="en-US" sz="2000" kern="1200" dirty="0">
            <a:solidFill>
              <a:srgbClr val="000000"/>
            </a:solidFill>
          </a:endParaRPr>
        </a:p>
      </dsp:txBody>
      <dsp:txXfrm>
        <a:off x="710613" y="307903"/>
        <a:ext cx="7701418" cy="1432071"/>
      </dsp:txXfrm>
    </dsp:sp>
    <dsp:sp modelId="{69AB5291-8A4F-6B43-95FB-AD91C757C757}">
      <dsp:nvSpPr>
        <dsp:cNvPr id="0" name=""/>
        <dsp:cNvSpPr/>
      </dsp:nvSpPr>
      <dsp:spPr>
        <a:xfrm>
          <a:off x="70651" y="383977"/>
          <a:ext cx="1279924" cy="127992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AAB57A-FAB6-2D48-A21E-39134B781B06}">
      <dsp:nvSpPr>
        <dsp:cNvPr id="0" name=""/>
        <dsp:cNvSpPr/>
      </dsp:nvSpPr>
      <dsp:spPr>
        <a:xfrm>
          <a:off x="1082815" y="2047878"/>
          <a:ext cx="7329216" cy="1023939"/>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40640" rIns="40640" bIns="40640" numCol="1" spcCol="1270" anchor="ctr" anchorCtr="0">
          <a:noAutofit/>
        </a:bodyPr>
        <a:lstStyle/>
        <a:p>
          <a:pPr lvl="0" algn="l" defTabSz="711200" rtl="0">
            <a:lnSpc>
              <a:spcPct val="90000"/>
            </a:lnSpc>
            <a:spcBef>
              <a:spcPct val="0"/>
            </a:spcBef>
            <a:spcAft>
              <a:spcPct val="35000"/>
            </a:spcAft>
          </a:pPr>
          <a:r>
            <a:rPr lang="en-US" sz="1600" b="1" kern="1200" dirty="0" smtClean="0">
              <a:solidFill>
                <a:srgbClr val="1F497D"/>
              </a:solidFill>
            </a:rPr>
            <a:t>No blocking. </a:t>
          </a:r>
          <a:r>
            <a:rPr lang="en-US" sz="1600" kern="1200" dirty="0" smtClean="0">
              <a:solidFill>
                <a:srgbClr val="1F497D"/>
              </a:solidFill>
            </a:rPr>
            <a:t>Fixed broadband providers may not block lawful content, applications, services, or non-harmful devices; mobile broadband providers may not block lawful websites, or block applications that compete with their voice or video telephony services</a:t>
          </a:r>
          <a:endParaRPr lang="en-US" sz="1600" kern="1200" dirty="0">
            <a:solidFill>
              <a:srgbClr val="1F497D"/>
            </a:solidFill>
          </a:endParaRPr>
        </a:p>
      </dsp:txBody>
      <dsp:txXfrm>
        <a:off x="1082815" y="2047878"/>
        <a:ext cx="7329216" cy="1023939"/>
      </dsp:txXfrm>
    </dsp:sp>
    <dsp:sp modelId="{1A3711A9-989F-7745-A4E5-6BD644824D8F}">
      <dsp:nvSpPr>
        <dsp:cNvPr id="0" name=""/>
        <dsp:cNvSpPr/>
      </dsp:nvSpPr>
      <dsp:spPr>
        <a:xfrm>
          <a:off x="442853" y="1919886"/>
          <a:ext cx="1279924" cy="127992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1B5214-B0A9-F346-BC9F-DD5397FF9CA1}">
      <dsp:nvSpPr>
        <dsp:cNvPr id="0" name=""/>
        <dsp:cNvSpPr/>
      </dsp:nvSpPr>
      <dsp:spPr>
        <a:xfrm>
          <a:off x="710613" y="3583787"/>
          <a:ext cx="7701418" cy="1023939"/>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12752" tIns="55880" rIns="55880" bIns="55880" numCol="1" spcCol="1270" anchor="ctr" anchorCtr="0">
          <a:noAutofit/>
        </a:bodyPr>
        <a:lstStyle/>
        <a:p>
          <a:pPr lvl="0" algn="l" defTabSz="977900" rtl="0">
            <a:lnSpc>
              <a:spcPct val="90000"/>
            </a:lnSpc>
            <a:spcBef>
              <a:spcPct val="0"/>
            </a:spcBef>
            <a:spcAft>
              <a:spcPct val="35000"/>
            </a:spcAft>
          </a:pPr>
          <a:r>
            <a:rPr lang="en-US" sz="2200" b="1" kern="1200" dirty="0" smtClean="0">
              <a:solidFill>
                <a:srgbClr val="1F497D"/>
              </a:solidFill>
            </a:rPr>
            <a:t>No unreasonable discrimination. </a:t>
          </a:r>
          <a:r>
            <a:rPr lang="en-US" sz="2200" kern="1200" dirty="0" smtClean="0">
              <a:solidFill>
                <a:srgbClr val="1F497D"/>
              </a:solidFill>
            </a:rPr>
            <a:t>Fixed broadband providers may not unreasonably discriminate in transmitting lawful network traffic.</a:t>
          </a:r>
          <a:endParaRPr lang="en-US" sz="2200" kern="1200" dirty="0">
            <a:solidFill>
              <a:srgbClr val="1F497D"/>
            </a:solidFill>
          </a:endParaRPr>
        </a:p>
      </dsp:txBody>
      <dsp:txXfrm>
        <a:off x="710613" y="3583787"/>
        <a:ext cx="7701418" cy="1023939"/>
      </dsp:txXfrm>
    </dsp:sp>
    <dsp:sp modelId="{3DCC2DFC-68F1-514A-B15A-C75C5FBF5DEE}">
      <dsp:nvSpPr>
        <dsp:cNvPr id="0" name=""/>
        <dsp:cNvSpPr/>
      </dsp:nvSpPr>
      <dsp:spPr>
        <a:xfrm>
          <a:off x="70651" y="3455794"/>
          <a:ext cx="1279924" cy="127992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EF267-5DE2-504D-B7C3-A24410821683}">
      <dsp:nvSpPr>
        <dsp:cNvPr id="0" name=""/>
        <dsp:cNvSpPr/>
      </dsp:nvSpPr>
      <dsp:spPr>
        <a:xfrm>
          <a:off x="445060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fixed broadband</a:t>
          </a:r>
          <a:endParaRPr lang="en-US" sz="1600" kern="1200" dirty="0"/>
        </a:p>
      </dsp:txBody>
      <dsp:txXfrm>
        <a:off x="4450602" y="38221"/>
        <a:ext cx="1269687" cy="1269687"/>
      </dsp:txXfrm>
    </dsp:sp>
    <dsp:sp modelId="{B0C6FCBA-FC21-F546-AE07-20BFF569C370}">
      <dsp:nvSpPr>
        <dsp:cNvPr id="0" name=""/>
        <dsp:cNvSpPr/>
      </dsp:nvSpPr>
      <dsp:spPr>
        <a:xfrm>
          <a:off x="1461073" y="1157"/>
          <a:ext cx="4763905" cy="4763905"/>
        </a:xfrm>
        <a:prstGeom prst="circularArrow">
          <a:avLst>
            <a:gd name="adj1" fmla="val 5197"/>
            <a:gd name="adj2" fmla="val 335696"/>
            <a:gd name="adj3" fmla="val 21294124"/>
            <a:gd name="adj4" fmla="val 19765466"/>
            <a:gd name="adj5" fmla="val 6063"/>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52DA0A1-B979-4F48-A4C4-25C8F5EFFE58}">
      <dsp:nvSpPr>
        <dsp:cNvPr id="0" name=""/>
        <dsp:cNvSpPr/>
      </dsp:nvSpPr>
      <dsp:spPr>
        <a:xfrm>
          <a:off x="4816426" y="2401445"/>
          <a:ext cx="2073754"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cellular broadband</a:t>
          </a:r>
          <a:endParaRPr lang="en-US" sz="1800" kern="1200" dirty="0"/>
        </a:p>
      </dsp:txBody>
      <dsp:txXfrm>
        <a:off x="4816426" y="2401445"/>
        <a:ext cx="2073754" cy="1269687"/>
      </dsp:txXfrm>
    </dsp:sp>
    <dsp:sp modelId="{5ECE7016-0ED4-DB49-AC9E-ACEF7A44824E}">
      <dsp:nvSpPr>
        <dsp:cNvPr id="0" name=""/>
        <dsp:cNvSpPr/>
      </dsp:nvSpPr>
      <dsp:spPr>
        <a:xfrm>
          <a:off x="1461073" y="1157"/>
          <a:ext cx="4763905" cy="4763905"/>
        </a:xfrm>
        <a:prstGeom prst="circularArrow">
          <a:avLst>
            <a:gd name="adj1" fmla="val 5197"/>
            <a:gd name="adj2" fmla="val 335696"/>
            <a:gd name="adj3" fmla="val 4015612"/>
            <a:gd name="adj4" fmla="val 2252593"/>
            <a:gd name="adj5" fmla="val 6063"/>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A58B75-51BD-CD4C-932E-CD0FA24B0866}">
      <dsp:nvSpPr>
        <dsp:cNvPr id="0" name=""/>
        <dsp:cNvSpPr/>
      </dsp:nvSpPr>
      <dsp:spPr>
        <a:xfrm>
          <a:off x="3208182" y="3861997"/>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broadband availability</a:t>
          </a:r>
          <a:endParaRPr lang="en-US" sz="1600" kern="1200" dirty="0"/>
        </a:p>
      </dsp:txBody>
      <dsp:txXfrm>
        <a:off x="3208182" y="3861997"/>
        <a:ext cx="1269687" cy="1269687"/>
      </dsp:txXfrm>
    </dsp:sp>
    <dsp:sp modelId="{C2E048E7-EB2D-664C-A821-43E0B7A31454}">
      <dsp:nvSpPr>
        <dsp:cNvPr id="0" name=""/>
        <dsp:cNvSpPr/>
      </dsp:nvSpPr>
      <dsp:spPr>
        <a:xfrm>
          <a:off x="1461073" y="1157"/>
          <a:ext cx="4763905" cy="4763905"/>
        </a:xfrm>
        <a:prstGeom prst="circularArrow">
          <a:avLst>
            <a:gd name="adj1" fmla="val 5197"/>
            <a:gd name="adj2" fmla="val 335696"/>
            <a:gd name="adj3" fmla="val 8211711"/>
            <a:gd name="adj4" fmla="val 6448691"/>
            <a:gd name="adj5" fmla="val 6063"/>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57D0214-6009-CF42-9625-F9CA1FF5333C}">
      <dsp:nvSpPr>
        <dsp:cNvPr id="0" name=""/>
        <dsp:cNvSpPr/>
      </dsp:nvSpPr>
      <dsp:spPr>
        <a:xfrm>
          <a:off x="1197904" y="2401445"/>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applications</a:t>
          </a:r>
        </a:p>
        <a:p>
          <a:pPr lvl="0" algn="ctr" defTabSz="711200">
            <a:lnSpc>
              <a:spcPct val="90000"/>
            </a:lnSpc>
            <a:spcBef>
              <a:spcPct val="0"/>
            </a:spcBef>
            <a:spcAft>
              <a:spcPct val="35000"/>
            </a:spcAft>
          </a:pPr>
          <a:r>
            <a:rPr lang="en-US" sz="1600" kern="1200" dirty="0" smtClean="0"/>
            <a:t>(e-learning, telemedicine, telework, …)</a:t>
          </a:r>
          <a:endParaRPr lang="en-US" sz="1600" kern="1200" dirty="0"/>
        </a:p>
      </dsp:txBody>
      <dsp:txXfrm>
        <a:off x="1197904" y="2401445"/>
        <a:ext cx="1269687" cy="1269687"/>
      </dsp:txXfrm>
    </dsp:sp>
    <dsp:sp modelId="{DE76BA41-6940-9A41-BEF7-ADB8C39D2269}">
      <dsp:nvSpPr>
        <dsp:cNvPr id="0" name=""/>
        <dsp:cNvSpPr/>
      </dsp:nvSpPr>
      <dsp:spPr>
        <a:xfrm>
          <a:off x="1461073" y="1157"/>
          <a:ext cx="4763905" cy="4763905"/>
        </a:xfrm>
        <a:prstGeom prst="circularArrow">
          <a:avLst>
            <a:gd name="adj1" fmla="val 5197"/>
            <a:gd name="adj2" fmla="val 335696"/>
            <a:gd name="adj3" fmla="val 12298838"/>
            <a:gd name="adj4" fmla="val 10770179"/>
            <a:gd name="adj5" fmla="val 6063"/>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866E8E5-421E-E844-AA00-1CB387F78B24}">
      <dsp:nvSpPr>
        <dsp:cNvPr id="0" name=""/>
        <dsp:cNvSpPr/>
      </dsp:nvSpPr>
      <dsp:spPr>
        <a:xfrm>
          <a:off x="1965762" y="38221"/>
          <a:ext cx="1269687" cy="1269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adoption</a:t>
          </a:r>
        </a:p>
        <a:p>
          <a:pPr lvl="0" algn="ctr" defTabSz="889000">
            <a:lnSpc>
              <a:spcPct val="90000"/>
            </a:lnSpc>
            <a:spcBef>
              <a:spcPct val="0"/>
            </a:spcBef>
            <a:spcAft>
              <a:spcPct val="35000"/>
            </a:spcAft>
          </a:pPr>
          <a:r>
            <a:rPr lang="en-US" sz="1500" kern="1200" dirty="0" smtClean="0"/>
            <a:t>(relevance)</a:t>
          </a:r>
          <a:endParaRPr lang="en-US" sz="1500" kern="1200" dirty="0"/>
        </a:p>
      </dsp:txBody>
      <dsp:txXfrm>
        <a:off x="1965762" y="38221"/>
        <a:ext cx="1269687" cy="1269687"/>
      </dsp:txXfrm>
    </dsp:sp>
    <dsp:sp modelId="{CE385853-1802-1041-B99C-864ABA9B49FD}">
      <dsp:nvSpPr>
        <dsp:cNvPr id="0" name=""/>
        <dsp:cNvSpPr/>
      </dsp:nvSpPr>
      <dsp:spPr>
        <a:xfrm>
          <a:off x="1461073" y="1157"/>
          <a:ext cx="4763905" cy="4763905"/>
        </a:xfrm>
        <a:prstGeom prst="circularArrow">
          <a:avLst>
            <a:gd name="adj1" fmla="val 5197"/>
            <a:gd name="adj2" fmla="val 335696"/>
            <a:gd name="adj3" fmla="val 16866598"/>
            <a:gd name="adj4" fmla="val 15197705"/>
            <a:gd name="adj5" fmla="val 6063"/>
          </a:avLst>
        </a:prstGeom>
        <a:gradFill rotWithShape="0">
          <a:gsLst>
            <a:gs pos="0">
              <a:schemeClr val="accent6">
                <a:hueOff val="0"/>
                <a:satOff val="0"/>
                <a:lumOff val="0"/>
                <a:alphaOff val="0"/>
                <a:shade val="70000"/>
                <a:satMod val="150000"/>
              </a:schemeClr>
            </a:gs>
            <a:gs pos="34000">
              <a:schemeClr val="accent6">
                <a:hueOff val="0"/>
                <a:satOff val="0"/>
                <a:lumOff val="0"/>
                <a:alphaOff val="0"/>
                <a:shade val="70000"/>
                <a:satMod val="140000"/>
              </a:schemeClr>
            </a:gs>
            <a:gs pos="70000">
              <a:schemeClr val="accent6">
                <a:hueOff val="0"/>
                <a:satOff val="0"/>
                <a:lumOff val="0"/>
                <a:alphaOff val="0"/>
                <a:tint val="100000"/>
                <a:shade val="90000"/>
                <a:satMod val="140000"/>
              </a:schemeClr>
            </a:gs>
            <a:gs pos="100000">
              <a:schemeClr val="accent6">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641DAA-28F1-0449-B876-078C7EFB1843}" type="datetimeFigureOut">
              <a:rPr lang="en-US" smtClean="0"/>
              <a:t>4/19/13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7A5E5F-0A60-F040-87F5-8AAB34BC6548}" type="slidenum">
              <a:rPr lang="en-US" smtClean="0"/>
              <a:t>‹#›</a:t>
            </a:fld>
            <a:endParaRPr lang="en-US"/>
          </a:p>
        </p:txBody>
      </p:sp>
    </p:spTree>
    <p:extLst>
      <p:ext uri="{BB962C8B-B14F-4D97-AF65-F5344CB8AC3E}">
        <p14:creationId xmlns:p14="http://schemas.microsoft.com/office/powerpoint/2010/main" val="2605020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C3732-1B1F-EE4A-8CA2-900BF5F5301E}" type="datetimeFigureOut">
              <a:rPr lang="en-US" smtClean="0"/>
              <a:t>4/19/13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D78E7-DCA8-8D4C-8C32-1620CA34FB58}" type="slidenum">
              <a:rPr lang="en-US" smtClean="0"/>
              <a:t>‹#›</a:t>
            </a:fld>
            <a:endParaRPr lang="en-US"/>
          </a:p>
        </p:txBody>
      </p:sp>
    </p:spTree>
    <p:extLst>
      <p:ext uri="{BB962C8B-B14F-4D97-AF65-F5344CB8AC3E}">
        <p14:creationId xmlns:p14="http://schemas.microsoft.com/office/powerpoint/2010/main" val="2785966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69221-36D2-114D-AD93-9626ED7D4B78}" type="slidenum">
              <a:rPr lang="en-US"/>
              <a:pPr/>
              <a:t>8</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deborahstrickland.sys-con.com</a:t>
            </a:r>
            <a:r>
              <a:rPr lang="en-US" dirty="0" smtClean="0"/>
              <a:t>/node/1803559/mobile</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46</a:t>
            </a:fld>
            <a:endParaRPr lang="en-US"/>
          </a:p>
        </p:txBody>
      </p:sp>
    </p:spTree>
    <p:extLst>
      <p:ext uri="{BB962C8B-B14F-4D97-AF65-F5344CB8AC3E}">
        <p14:creationId xmlns:p14="http://schemas.microsoft.com/office/powerpoint/2010/main" val="314287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www.cisco.com</a:t>
            </a:r>
            <a:r>
              <a:rPr lang="en-US" dirty="0" smtClean="0"/>
              <a:t>/en/US/solutions/collateral/ns341/ns525/ns537/ns705/ns827/white_paper_c11-520862.html</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47</a:t>
            </a:fld>
            <a:endParaRPr lang="en-US"/>
          </a:p>
        </p:txBody>
      </p:sp>
    </p:spTree>
    <p:extLst>
      <p:ext uri="{BB962C8B-B14F-4D97-AF65-F5344CB8AC3E}">
        <p14:creationId xmlns:p14="http://schemas.microsoft.com/office/powerpoint/2010/main" val="268596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http://www22.verizon.com/investor/news_verizon_reports_strong_revenue_and_customer_growth_for_verizon_wireless_and_fios_services_in_4q_2012.htm</a:t>
            </a:r>
          </a:p>
          <a:p>
            <a:r>
              <a:rPr lang="en-US" dirty="0" smtClean="0"/>
              <a:t>http://</a:t>
            </a:r>
            <a:r>
              <a:rPr lang="en-US" dirty="0" err="1" smtClean="0"/>
              <a:t>www.fool.com</a:t>
            </a:r>
            <a:r>
              <a:rPr lang="en-US" dirty="0" smtClean="0"/>
              <a:t>/investing/general/2012/08/27/how-much-is-a-user-</a:t>
            </a:r>
            <a:r>
              <a:rPr lang="en-US" dirty="0" err="1" smtClean="0"/>
              <a:t>worth.aspx</a:t>
            </a:r>
            <a:endParaRPr lang="en-US" dirty="0" smtClean="0"/>
          </a:p>
          <a:p>
            <a:r>
              <a:rPr lang="en-US" dirty="0" smtClean="0"/>
              <a:t>http://</a:t>
            </a:r>
            <a:r>
              <a:rPr lang="en-US" dirty="0" err="1" smtClean="0"/>
              <a:t>www.forbes.com</a:t>
            </a:r>
            <a:r>
              <a:rPr lang="en-US" dirty="0" smtClean="0"/>
              <a:t>/sites/</a:t>
            </a:r>
            <a:r>
              <a:rPr lang="en-US" dirty="0" err="1" smtClean="0"/>
              <a:t>georgeanders</a:t>
            </a:r>
            <a:r>
              <a:rPr lang="en-US" dirty="0" smtClean="0"/>
              <a:t>/2012/07/26/</a:t>
            </a:r>
            <a:r>
              <a:rPr lang="en-US" dirty="0" err="1" smtClean="0"/>
              <a:t>facebook</a:t>
            </a:r>
            <a:r>
              <a:rPr lang="en-US" dirty="0" smtClean="0"/>
              <a:t>-ratio/</a:t>
            </a:r>
          </a:p>
          <a:p>
            <a:r>
              <a:rPr lang="en-US" dirty="0" smtClean="0"/>
              <a:t>http://</a:t>
            </a:r>
            <a:r>
              <a:rPr lang="en-US" dirty="0" err="1" smtClean="0"/>
              <a:t>money.cnn.com</a:t>
            </a:r>
            <a:r>
              <a:rPr lang="en-US" dirty="0" smtClean="0"/>
              <a:t>/2012/05/16/technology/</a:t>
            </a:r>
            <a:r>
              <a:rPr lang="en-US" dirty="0" err="1" smtClean="0"/>
              <a:t>facebook-arpu</a:t>
            </a:r>
            <a:r>
              <a:rPr lang="en-US" dirty="0" smtClean="0"/>
              <a:t>/</a:t>
            </a:r>
            <a:r>
              <a:rPr lang="en-US" dirty="0" err="1" smtClean="0"/>
              <a:t>index.htm</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49</a:t>
            </a:fld>
            <a:endParaRPr lang="en-US"/>
          </a:p>
        </p:txBody>
      </p:sp>
    </p:spTree>
    <p:extLst>
      <p:ext uri="{BB962C8B-B14F-4D97-AF65-F5344CB8AC3E}">
        <p14:creationId xmlns:p14="http://schemas.microsoft.com/office/powerpoint/2010/main" val="287407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seekingalpha.com</a:t>
            </a:r>
            <a:r>
              <a:rPr lang="en-US" dirty="0" smtClean="0"/>
              <a:t>/article/717551-online-advertising-and-the-small-screen-problem</a:t>
            </a:r>
          </a:p>
          <a:p>
            <a:r>
              <a:rPr lang="en-US" dirty="0" smtClean="0"/>
              <a:t>http://</a:t>
            </a:r>
            <a:r>
              <a:rPr lang="en-US" dirty="0" err="1" smtClean="0"/>
              <a:t>www.hochmanconsultants.com</a:t>
            </a:r>
            <a:r>
              <a:rPr lang="en-US" dirty="0" smtClean="0"/>
              <a:t>/articles/je-</a:t>
            </a:r>
            <a:r>
              <a:rPr lang="en-US" dirty="0" err="1" smtClean="0"/>
              <a:t>hochman</a:t>
            </a:r>
            <a:r>
              <a:rPr lang="en-US" dirty="0" smtClean="0"/>
              <a:t>-</a:t>
            </a:r>
            <a:r>
              <a:rPr lang="en-US" dirty="0" err="1" smtClean="0"/>
              <a:t>benchmark.shtml</a:t>
            </a:r>
            <a:endParaRPr lang="en-US" dirty="0" smtClean="0"/>
          </a:p>
          <a:p>
            <a:r>
              <a:rPr lang="en-US" dirty="0" smtClean="0"/>
              <a:t>http://</a:t>
            </a:r>
            <a:r>
              <a:rPr lang="en-US" dirty="0" err="1" smtClean="0"/>
              <a:t>www.theblaze.com</a:t>
            </a:r>
            <a:r>
              <a:rPr lang="en-US" dirty="0" smtClean="0"/>
              <a:t>/stories/2013/01/23/gangnam-style-video-earns-8-million-in-ad-revenue-on-youtube/</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51</a:t>
            </a:fld>
            <a:endParaRPr lang="en-US"/>
          </a:p>
        </p:txBody>
      </p:sp>
    </p:spTree>
    <p:extLst>
      <p:ext uri="{BB962C8B-B14F-4D97-AF65-F5344CB8AC3E}">
        <p14:creationId xmlns:p14="http://schemas.microsoft.com/office/powerpoint/2010/main" val="217392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86E06-0E07-F24E-90CD-2171654CBA25}" type="slidenum">
              <a:rPr lang="en-US"/>
              <a:pPr/>
              <a:t>11</a:t>
            </a:fld>
            <a:endParaRPr lang="en-US"/>
          </a:p>
        </p:txBody>
      </p:sp>
      <p:sp>
        <p:nvSpPr>
          <p:cNvPr id="289794" name="Rectangle 2"/>
          <p:cNvSpPr>
            <a:spLocks noGrp="1" noRot="1" noChangeAspect="1" noChangeArrowheads="1" noTextEdit="1"/>
          </p:cNvSpPr>
          <p:nvPr>
            <p:ph type="sldImg"/>
          </p:nvPr>
        </p:nvSpPr>
        <p:spPr>
          <a:xfrm>
            <a:off x="1143000" y="684213"/>
            <a:ext cx="4572000" cy="3429000"/>
          </a:xfrm>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a:xfrm>
            <a:off x="686723" y="4343709"/>
            <a:ext cx="5484556" cy="4115417"/>
          </a:xfrm>
        </p:spPr>
        <p:txBody>
          <a:bodyPr/>
          <a:lstStyle/>
          <a:p>
            <a:pPr>
              <a:lnSpc>
                <a:spcPct val="80000"/>
              </a:lnSpc>
            </a:pPr>
            <a:r>
              <a:rPr lang="en-US" sz="800"/>
              <a:t>In typical western dialectic – the literature struggles with an either / or.  Either it is market power – or it is bailment.  </a:t>
            </a:r>
          </a:p>
          <a:p>
            <a:pPr>
              <a:lnSpc>
                <a:spcPct val="80000"/>
              </a:lnSpc>
            </a:pPr>
            <a:endParaRPr lang="en-US" sz="800"/>
          </a:p>
          <a:p>
            <a:pPr>
              <a:lnSpc>
                <a:spcPct val="80000"/>
              </a:lnSpc>
            </a:pPr>
            <a:r>
              <a:rPr lang="en-US" sz="800"/>
              <a:t>Since each justification on its own is vulnerable to criticism – we oscillate between the two without a firm policy foundation for common carriage.</a:t>
            </a:r>
          </a:p>
          <a:p>
            <a:pPr>
              <a:lnSpc>
                <a:spcPct val="80000"/>
              </a:lnSpc>
            </a:pPr>
            <a:endParaRPr lang="en-US" sz="800"/>
          </a:p>
          <a:p>
            <a:pPr>
              <a:lnSpc>
                <a:spcPct val="80000"/>
              </a:lnSpc>
            </a:pPr>
            <a:r>
              <a:rPr lang="en-US" sz="800"/>
              <a:t>I would suggest rather that it is both / and.  It is both market power and bailment.  A truly competitive market is one where, if the bailor harms us, we can switch to another service – the bailor loses for the bailor</a:t>
            </a:r>
            <a:r>
              <a:rPr lang="ja-JP" altLang="en-US" sz="800">
                <a:latin typeface="Arial"/>
              </a:rPr>
              <a:t>’</a:t>
            </a:r>
            <a:r>
              <a:rPr lang="en-US" sz="800"/>
              <a:t>s negligence.</a:t>
            </a:r>
          </a:p>
          <a:p>
            <a:pPr>
              <a:lnSpc>
                <a:spcPct val="80000"/>
              </a:lnSpc>
            </a:pPr>
            <a:endParaRPr lang="en-US" sz="800"/>
          </a:p>
          <a:p>
            <a:pPr>
              <a:lnSpc>
                <a:spcPct val="80000"/>
              </a:lnSpc>
            </a:pPr>
            <a:r>
              <a:rPr lang="en-US" sz="800"/>
              <a:t>However, the bailor carrier remains in a power position in the market as a carrier and can easily put us in harms way.  I think a little market power is amplified by the ability of the bailor to use that market power.</a:t>
            </a:r>
          </a:p>
          <a:p>
            <a:pPr>
              <a:lnSpc>
                <a:spcPct val="80000"/>
              </a:lnSpc>
            </a:pPr>
            <a:endParaRPr lang="en-US" sz="800"/>
          </a:p>
          <a:p>
            <a:pPr>
              <a:lnSpc>
                <a:spcPct val="80000"/>
              </a:lnSpc>
            </a:pPr>
            <a:r>
              <a:rPr lang="en-US" sz="800"/>
              <a:t>My take is that both of these are important to understanding the WHY of common carriage.</a:t>
            </a:r>
          </a:p>
          <a:p>
            <a:pPr>
              <a:lnSpc>
                <a:spcPct val="80000"/>
              </a:lnSpc>
            </a:pPr>
            <a:endParaRPr lang="en-US" sz="800"/>
          </a:p>
          <a:p>
            <a:pPr>
              <a:lnSpc>
                <a:spcPct val="80000"/>
              </a:lnSpc>
            </a:pPr>
            <a:r>
              <a:rPr lang="en-US" sz="600"/>
              <a:t>(Liability for damaged </a:t>
            </a:r>
            <a:r>
              <a:rPr lang="en-US" sz="600" i="1"/>
              <a:t>to</a:t>
            </a:r>
            <a:r>
              <a:rPr lang="en-US" sz="600"/>
              <a:t> goods while in care; But no liability for damaged caused </a:t>
            </a:r>
            <a:r>
              <a:rPr lang="en-US" sz="600" i="1"/>
              <a:t>by</a:t>
            </a:r>
            <a:r>
              <a:rPr lang="en-US" sz="600"/>
              <a:t> goods - Trains not liable for transporting Al Capone)</a:t>
            </a:r>
            <a:endParaRPr lang="en-US" sz="800"/>
          </a:p>
          <a:p>
            <a:pPr>
              <a:lnSpc>
                <a:spcPct val="80000"/>
              </a:lnSpc>
            </a:pPr>
            <a:endParaRPr lang="en-US" sz="800"/>
          </a:p>
          <a:p>
            <a:pPr>
              <a:lnSpc>
                <a:spcPct val="80000"/>
              </a:lnSpc>
            </a:pPr>
            <a:r>
              <a:rPr lang="en-US" sz="800"/>
              <a:t>Telegraph</a:t>
            </a:r>
          </a:p>
          <a:p>
            <a:pPr lvl="1">
              <a:lnSpc>
                <a:spcPct val="80000"/>
              </a:lnSpc>
            </a:pPr>
            <a:r>
              <a:rPr lang="en-US" sz="800"/>
              <a:t>Importance and Value of transmitted information – stocks, elections, agriculture.  Importance to the economy and to the country well recognized.</a:t>
            </a:r>
          </a:p>
          <a:p>
            <a:pPr lvl="1">
              <a:lnSpc>
                <a:spcPct val="80000"/>
              </a:lnSpc>
            </a:pPr>
            <a:r>
              <a:rPr lang="en-US" sz="800"/>
              <a:t>Access, reliability, non discrimination</a:t>
            </a:r>
          </a:p>
          <a:p>
            <a:pPr lvl="1">
              <a:lnSpc>
                <a:spcPct val="80000"/>
              </a:lnSpc>
            </a:pPr>
            <a:r>
              <a:rPr lang="en-US" sz="800"/>
              <a:t>States</a:t>
            </a:r>
          </a:p>
          <a:p>
            <a:pPr lvl="2">
              <a:lnSpc>
                <a:spcPct val="80000"/>
              </a:lnSpc>
            </a:pPr>
            <a:r>
              <a:rPr lang="en-US" sz="800"/>
              <a:t>Granted access to Right of Way</a:t>
            </a:r>
          </a:p>
          <a:p>
            <a:pPr lvl="2">
              <a:lnSpc>
                <a:spcPct val="80000"/>
              </a:lnSpc>
            </a:pPr>
            <a:r>
              <a:rPr lang="en-US" sz="800"/>
              <a:t>Imposed Common Carrier Obligations</a:t>
            </a:r>
          </a:p>
          <a:p>
            <a:pPr lvl="3">
              <a:lnSpc>
                <a:spcPct val="80000"/>
              </a:lnSpc>
            </a:pPr>
            <a:r>
              <a:rPr lang="en-US" sz="800"/>
              <a:t>Serve all customers without discrimination</a:t>
            </a:r>
          </a:p>
          <a:p>
            <a:pPr lvl="3">
              <a:lnSpc>
                <a:spcPct val="80000"/>
              </a:lnSpc>
            </a:pPr>
            <a:r>
              <a:rPr lang="en-US" sz="800"/>
              <a:t>Transmit messages in order received</a:t>
            </a:r>
          </a:p>
          <a:p>
            <a:pPr lvl="3">
              <a:lnSpc>
                <a:spcPct val="80000"/>
              </a:lnSpc>
            </a:pPr>
            <a:r>
              <a:rPr lang="en-US" sz="800"/>
              <a:t>Keep content of messages private</a:t>
            </a:r>
          </a:p>
          <a:p>
            <a:pPr lvl="3">
              <a:lnSpc>
                <a:spcPct val="80000"/>
              </a:lnSpc>
            </a:pPr>
            <a:r>
              <a:rPr lang="en-US" sz="800"/>
              <a:t>Interconnection between networks</a:t>
            </a:r>
          </a:p>
          <a:p>
            <a:pPr>
              <a:lnSpc>
                <a:spcPct val="80000"/>
              </a:lnSpc>
            </a:pPr>
            <a:r>
              <a:rPr lang="en-US" sz="800"/>
              <a:t>Telephone</a:t>
            </a:r>
          </a:p>
          <a:p>
            <a:pPr lvl="1">
              <a:lnSpc>
                <a:spcPct val="80000"/>
              </a:lnSpc>
            </a:pPr>
            <a:r>
              <a:rPr lang="en-US" sz="800"/>
              <a:t>Precedent: telephone is just voice telegraph; therefore common carrier</a:t>
            </a:r>
          </a:p>
          <a:p>
            <a:pPr lvl="1">
              <a:lnSpc>
                <a:spcPct val="80000"/>
              </a:lnSpc>
            </a:pPr>
            <a:r>
              <a:rPr lang="en-US" sz="800"/>
              <a:t>State and local authority</a:t>
            </a:r>
          </a:p>
          <a:p>
            <a:pPr lvl="2">
              <a:lnSpc>
                <a:spcPct val="80000"/>
              </a:lnSpc>
            </a:pPr>
            <a:r>
              <a:rPr lang="en-US" sz="800"/>
              <a:t>Authorize Service and grant access to Rights of Way and eminent domain</a:t>
            </a:r>
          </a:p>
          <a:p>
            <a:pPr lvl="2">
              <a:lnSpc>
                <a:spcPct val="80000"/>
              </a:lnSpc>
            </a:pPr>
            <a:r>
              <a:rPr lang="en-US" sz="800"/>
              <a:t>Impose Common Carriage Obligations</a:t>
            </a:r>
          </a:p>
          <a:p>
            <a:pPr lvl="3">
              <a:lnSpc>
                <a:spcPct val="80000"/>
              </a:lnSpc>
            </a:pPr>
            <a:r>
              <a:rPr lang="en-US" sz="800"/>
              <a:t>Ban discrimination in line installations</a:t>
            </a:r>
          </a:p>
          <a:p>
            <a:pPr lvl="3">
              <a:lnSpc>
                <a:spcPct val="80000"/>
              </a:lnSpc>
            </a:pPr>
            <a:r>
              <a:rPr lang="en-US" sz="800"/>
              <a:t>Rate regulation</a:t>
            </a:r>
          </a:p>
          <a:p>
            <a:pPr lvl="3">
              <a:lnSpc>
                <a:spcPct val="80000"/>
              </a:lnSpc>
            </a:pPr>
            <a:r>
              <a:rPr lang="en-US" sz="800"/>
              <a:t>Interconnection</a:t>
            </a:r>
          </a:p>
          <a:p>
            <a:pPr lvl="3">
              <a:lnSpc>
                <a:spcPct val="80000"/>
              </a:lnSpc>
            </a:pPr>
            <a:r>
              <a:rPr lang="en-US" sz="800"/>
              <a:t>Non Discrimination</a:t>
            </a:r>
          </a:p>
          <a:p>
            <a:pPr>
              <a:lnSpc>
                <a:spcPct val="80000"/>
              </a:lnSpc>
            </a:pPr>
            <a:r>
              <a:rPr lang="en-US" sz="800"/>
              <a:t>Originally regulated by the US Interstate Commerce Commission</a:t>
            </a:r>
          </a:p>
          <a:p>
            <a:pPr lvl="1">
              <a:lnSpc>
                <a:spcPct val="80000"/>
              </a:lnSpc>
            </a:pPr>
            <a:r>
              <a:rPr lang="en-US" sz="800"/>
              <a:t>Regulated all common carriers: Railroads, shipping, telegraph, telephone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/encyclopedia/trends-telephone-service</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18</a:t>
            </a:fld>
            <a:endParaRPr lang="en-US"/>
          </a:p>
        </p:txBody>
      </p:sp>
    </p:spTree>
    <p:extLst>
      <p:ext uri="{BB962C8B-B14F-4D97-AF65-F5344CB8AC3E}">
        <p14:creationId xmlns:p14="http://schemas.microsoft.com/office/powerpoint/2010/main" val="106920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www.fcc.gov</a:t>
            </a:r>
            <a:r>
              <a:rPr lang="en-US" dirty="0" smtClean="0"/>
              <a:t>/</a:t>
            </a:r>
            <a:r>
              <a:rPr lang="en-US" dirty="0" err="1" smtClean="0"/>
              <a:t>Daily_Releases</a:t>
            </a:r>
            <a:r>
              <a:rPr lang="en-US" dirty="0" smtClean="0"/>
              <a:t>/</a:t>
            </a:r>
            <a:r>
              <a:rPr lang="en-US" dirty="0" err="1" smtClean="0"/>
              <a:t>Daily_Business</a:t>
            </a:r>
            <a:r>
              <a:rPr lang="en-US" dirty="0" smtClean="0"/>
              <a:t>/2010/db1208/DOC-303405A1.pdf: </a:t>
            </a:r>
            <a:r>
              <a:rPr lang="en-US" sz="1200" b="1" kern="1200" dirty="0" smtClean="0">
                <a:solidFill>
                  <a:schemeClr val="tx1"/>
                </a:solidFill>
                <a:latin typeface="+mn-lt"/>
                <a:ea typeface="+mn-ea"/>
                <a:cs typeface="+mn-cs"/>
              </a:rPr>
              <a:t>Internet Access Services: Status as of December 31, 2009</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23</a:t>
            </a:fld>
            <a:endParaRPr lang="en-US"/>
          </a:p>
        </p:txBody>
      </p:sp>
    </p:spTree>
    <p:extLst>
      <p:ext uri="{BB962C8B-B14F-4D97-AF65-F5344CB8AC3E}">
        <p14:creationId xmlns:p14="http://schemas.microsoft.com/office/powerpoint/2010/main" val="253030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26</a:t>
            </a:fld>
            <a:endParaRPr lang="en-US"/>
          </a:p>
        </p:txBody>
      </p:sp>
    </p:spTree>
    <p:extLst>
      <p:ext uri="{BB962C8B-B14F-4D97-AF65-F5344CB8AC3E}">
        <p14:creationId xmlns:p14="http://schemas.microsoft.com/office/powerpoint/2010/main" val="126170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www.shopforethernet.com</a:t>
            </a:r>
            <a:r>
              <a:rPr lang="en-US" dirty="0" smtClean="0"/>
              <a:t>/,</a:t>
            </a:r>
            <a:r>
              <a:rPr lang="en-US" baseline="0" dirty="0" smtClean="0"/>
              <a:t> September 2011</a:t>
            </a:r>
            <a:endParaRPr lang="en-US" dirty="0"/>
          </a:p>
        </p:txBody>
      </p:sp>
    </p:spTree>
    <p:extLst>
      <p:ext uri="{BB962C8B-B14F-4D97-AF65-F5344CB8AC3E}">
        <p14:creationId xmlns:p14="http://schemas.microsoft.com/office/powerpoint/2010/main" val="365665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T-Mobile 2010</a:t>
            </a:r>
          </a:p>
          <a:p>
            <a:r>
              <a:rPr lang="en-US" dirty="0" smtClean="0"/>
              <a:t>AT&amp;T</a:t>
            </a:r>
            <a:r>
              <a:rPr lang="en-US" baseline="0" dirty="0" smtClean="0"/>
              <a:t> data</a:t>
            </a:r>
          </a:p>
          <a:p>
            <a:r>
              <a:rPr lang="en-US" dirty="0" smtClean="0"/>
              <a:t>http://</a:t>
            </a:r>
            <a:r>
              <a:rPr lang="en-US" dirty="0" err="1" smtClean="0"/>
              <a:t>www.nowsms.com</a:t>
            </a:r>
            <a:r>
              <a:rPr lang="en-US" dirty="0" smtClean="0"/>
              <a:t>/discus/messages/12/8500.html</a:t>
            </a:r>
            <a:endParaRPr lang="en-US" dirty="0"/>
          </a:p>
        </p:txBody>
      </p:sp>
      <p:sp>
        <p:nvSpPr>
          <p:cNvPr id="4" name="Slide Number Placeholder 3"/>
          <p:cNvSpPr>
            <a:spLocks noGrp="1"/>
          </p:cNvSpPr>
          <p:nvPr>
            <p:ph type="sldNum" sz="quarter" idx="10"/>
          </p:nvPr>
        </p:nvSpPr>
        <p:spPr/>
        <p:txBody>
          <a:bodyPr/>
          <a:lstStyle/>
          <a:p>
            <a:fld id="{AE1BCDD2-3C63-734A-8707-CED556459E65}" type="slidenum">
              <a:rPr lang="en-US" smtClean="0"/>
              <a:t>31</a:t>
            </a:fld>
            <a:endParaRPr lang="en-US"/>
          </a:p>
        </p:txBody>
      </p:sp>
    </p:spTree>
    <p:extLst>
      <p:ext uri="{BB962C8B-B14F-4D97-AF65-F5344CB8AC3E}">
        <p14:creationId xmlns:p14="http://schemas.microsoft.com/office/powerpoint/2010/main" val="263969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Sandvine</a:t>
            </a:r>
            <a:r>
              <a:rPr lang="en-US" baseline="0" dirty="0" smtClean="0"/>
              <a:t> http://</a:t>
            </a:r>
            <a:r>
              <a:rPr lang="en-US" baseline="0" dirty="0" err="1" smtClean="0"/>
              <a:t>www.sandvine.com</a:t>
            </a:r>
            <a:r>
              <a:rPr lang="en-US" baseline="0" dirty="0" smtClean="0"/>
              <a:t>/downloads/documents/2010%20Global%20Internet%20Phenomena%20Report.pdfhttp://</a:t>
            </a:r>
            <a:r>
              <a:rPr lang="en-US" baseline="0" dirty="0" err="1" smtClean="0"/>
              <a:t>upload.wikimedia.org</a:t>
            </a:r>
            <a:r>
              <a:rPr lang="en-US" baseline="0" dirty="0" smtClean="0"/>
              <a:t>/</a:t>
            </a:r>
            <a:r>
              <a:rPr lang="en-US" baseline="0" dirty="0" err="1" smtClean="0"/>
              <a:t>wikipedia</a:t>
            </a:r>
            <a:r>
              <a:rPr lang="en-US" baseline="0" dirty="0" smtClean="0"/>
              <a:t>/commons/9/94/</a:t>
            </a:r>
            <a:r>
              <a:rPr lang="en-US" baseline="0" dirty="0" err="1" smtClean="0"/>
              <a:t>StochasticQueueingQueueLength.png</a:t>
            </a:r>
            <a:endParaRPr lang="en-US" dirty="0"/>
          </a:p>
        </p:txBody>
      </p:sp>
      <p:sp>
        <p:nvSpPr>
          <p:cNvPr id="4" name="Slide Number Placeholder 3"/>
          <p:cNvSpPr>
            <a:spLocks noGrp="1"/>
          </p:cNvSpPr>
          <p:nvPr>
            <p:ph type="sldNum" sz="quarter" idx="10"/>
          </p:nvPr>
        </p:nvSpPr>
        <p:spPr/>
        <p:txBody>
          <a:bodyPr/>
          <a:lstStyle/>
          <a:p>
            <a:fld id="{598D78E7-DCA8-8D4C-8C32-1620CA34FB58}" type="slidenum">
              <a:rPr lang="en-US" smtClean="0"/>
              <a:t>40</a:t>
            </a:fld>
            <a:endParaRPr lang="en-US"/>
          </a:p>
        </p:txBody>
      </p:sp>
    </p:spTree>
    <p:extLst>
      <p:ext uri="{BB962C8B-B14F-4D97-AF65-F5344CB8AC3E}">
        <p14:creationId xmlns:p14="http://schemas.microsoft.com/office/powerpoint/2010/main" val="238349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614A35-BC1C-6840-8603-0232B1CEB8C3}" type="datetime1">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0A000-283C-FE4B-81C4-A32A7A730595}" type="datetime1">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A414F-4402-7D47-9AA0-341D716B4A24}" type="datetime1">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3DF95-9804-E141-B646-CE4C0A7CD1F9}" type="datetime1">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79498-D93B-8345-A124-D0F01E9A4AFB}" type="datetime1">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7CC80-8907-0743-8D56-F55887CD02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1E56E2-C2F6-8643-BCBD-9EEAA0640CBF}" type="datetime1">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D636A4-E482-714A-B167-BAF906B916C6}" type="datetime1">
              <a:rPr lang="en-US" smtClean="0"/>
              <a:t>4/19/13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7CC80-8907-0743-8D56-F55887CD02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B24267-5D33-C74C-BB2D-C388A208FF26}" type="datetime1">
              <a:rPr lang="en-US" smtClean="0"/>
              <a:t>4/19/13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14EA7-3FDD-9A48-8CE0-4ABEB257EB58}" type="datetime1">
              <a:rPr lang="en-US" smtClean="0"/>
              <a:t>4/19/13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002C2-A04A-AA48-BBF1-20621C87773C}" type="datetime1">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BEBCA-BE85-7B42-9C4A-6B50B9A71BD4}" type="datetime1">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7CC80-8907-0743-8D56-F55887CD02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F3BDAF-9E64-1A40-BA62-845DE9D8B0D0}" type="datetime1">
              <a:rPr lang="en-US" smtClean="0"/>
              <a:t>4/19/13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FD7CC80-8907-0743-8D56-F55887CD02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Practical Economics of Networks</a:t>
            </a:r>
            <a:endParaRPr lang="en-US" dirty="0"/>
          </a:p>
        </p:txBody>
      </p:sp>
      <p:sp>
        <p:nvSpPr>
          <p:cNvPr id="3" name="Subtitle 2"/>
          <p:cNvSpPr>
            <a:spLocks noGrp="1"/>
          </p:cNvSpPr>
          <p:nvPr>
            <p:ph type="subTitle" idx="1"/>
          </p:nvPr>
        </p:nvSpPr>
        <p:spPr/>
        <p:txBody>
          <a:bodyPr/>
          <a:lstStyle/>
          <a:p>
            <a:r>
              <a:rPr lang="en-US" dirty="0" smtClean="0"/>
              <a:t>Henning Schulzrinne</a:t>
            </a:r>
          </a:p>
          <a:p>
            <a:r>
              <a:rPr lang="en-US" dirty="0" smtClean="0"/>
              <a:t>FCC &amp; Columbia University</a:t>
            </a:r>
            <a:endParaRPr lang="en-US" dirty="0"/>
          </a:p>
        </p:txBody>
      </p:sp>
      <p:sp>
        <p:nvSpPr>
          <p:cNvPr id="4" name="TextBox 3"/>
          <p:cNvSpPr txBox="1"/>
          <p:nvPr/>
        </p:nvSpPr>
        <p:spPr>
          <a:xfrm>
            <a:off x="779121" y="6072285"/>
            <a:ext cx="2041328" cy="261610"/>
          </a:xfrm>
          <a:prstGeom prst="rect">
            <a:avLst/>
          </a:prstGeom>
          <a:noFill/>
        </p:spPr>
        <p:txBody>
          <a:bodyPr wrap="none" rtlCol="0">
            <a:spAutoFit/>
          </a:bodyPr>
          <a:lstStyle/>
          <a:p>
            <a:r>
              <a:rPr lang="en-US" sz="1100" i="1" dirty="0" smtClean="0"/>
              <a:t>SDP (Turin, Italy) - April 2013</a:t>
            </a:r>
            <a:endParaRPr lang="en-US" sz="1100" i="1" dirty="0"/>
          </a:p>
        </p:txBody>
      </p:sp>
    </p:spTree>
    <p:extLst>
      <p:ext uri="{BB962C8B-B14F-4D97-AF65-F5344CB8AC3E}">
        <p14:creationId xmlns:p14="http://schemas.microsoft.com/office/powerpoint/2010/main" val="3265492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normAutofit fontScale="90000"/>
          </a:bodyPr>
          <a:lstStyle/>
          <a:p>
            <a:r>
              <a:rPr lang="en-US" sz="4000"/>
              <a:t>Before the Internet, Before the Phone… Common Carrier</a:t>
            </a:r>
          </a:p>
        </p:txBody>
      </p:sp>
      <p:pic>
        <p:nvPicPr>
          <p:cNvPr id="69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0" y="3019552"/>
            <a:ext cx="3810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397" name="Rectangle 5"/>
          <p:cNvSpPr>
            <a:spLocks noChangeArrowheads="1"/>
          </p:cNvSpPr>
          <p:nvPr/>
        </p:nvSpPr>
        <p:spPr bwMode="auto">
          <a:xfrm>
            <a:off x="676275" y="1647952"/>
            <a:ext cx="2743200" cy="1371600"/>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solidFill>
                  <a:schemeClr val="accent2">
                    <a:lumMod val="75000"/>
                  </a:schemeClr>
                </a:solidFill>
                <a:latin typeface="Arial" charset="0"/>
              </a:rPr>
              <a:t>Content</a:t>
            </a:r>
            <a:endParaRPr lang="en-US" dirty="0">
              <a:solidFill>
                <a:schemeClr val="accent2">
                  <a:lumMod val="75000"/>
                </a:schemeClr>
              </a:solidFill>
              <a:latin typeface="Times New Roman" charset="0"/>
            </a:endParaRPr>
          </a:p>
        </p:txBody>
      </p:sp>
      <p:sp>
        <p:nvSpPr>
          <p:cNvPr id="699398" name="Rectangle 6"/>
          <p:cNvSpPr>
            <a:spLocks noChangeArrowheads="1"/>
          </p:cNvSpPr>
          <p:nvPr/>
        </p:nvSpPr>
        <p:spPr bwMode="auto">
          <a:xfrm>
            <a:off x="676275" y="3019552"/>
            <a:ext cx="2743200" cy="1371600"/>
          </a:xfrm>
          <a:prstGeom prst="rect">
            <a:avLst/>
          </a:prstGeom>
          <a:solidFill>
            <a:srgbClr val="0000CC"/>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FFFF00"/>
                </a:solidFill>
                <a:latin typeface="Arial" charset="0"/>
              </a:rPr>
              <a:t>Common Carrier</a:t>
            </a:r>
            <a:br>
              <a:rPr lang="en-US">
                <a:solidFill>
                  <a:srgbClr val="FFFF00"/>
                </a:solidFill>
                <a:latin typeface="Arial" charset="0"/>
              </a:rPr>
            </a:br>
            <a:r>
              <a:rPr lang="en-US">
                <a:solidFill>
                  <a:srgbClr val="FFFF00"/>
                </a:solidFill>
                <a:latin typeface="Arial" charset="0"/>
              </a:rPr>
              <a:t>Trains</a:t>
            </a:r>
          </a:p>
        </p:txBody>
      </p:sp>
      <p:sp>
        <p:nvSpPr>
          <p:cNvPr id="699399" name="Rectangle 7"/>
          <p:cNvSpPr>
            <a:spLocks noChangeArrowheads="1"/>
          </p:cNvSpPr>
          <p:nvPr/>
        </p:nvSpPr>
        <p:spPr bwMode="auto">
          <a:xfrm>
            <a:off x="676275" y="4391152"/>
            <a:ext cx="2743200" cy="1371600"/>
          </a:xfrm>
          <a:prstGeom prst="rect">
            <a:avLst/>
          </a:prstGeom>
          <a:solidFill>
            <a:schemeClr val="tx1"/>
          </a:solidFill>
          <a:ln w="9525">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smtClean="0">
                <a:solidFill>
                  <a:srgbClr val="FFFF00"/>
                </a:solidFill>
                <a:latin typeface="Arial" charset="0"/>
              </a:rPr>
              <a:t>Right-of-way</a:t>
            </a:r>
            <a:endParaRPr lang="en-US" dirty="0">
              <a:latin typeface="Times New Roman" charset="0"/>
            </a:endParaRPr>
          </a:p>
        </p:txBody>
      </p:sp>
      <p:pic>
        <p:nvPicPr>
          <p:cNvPr id="6994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606550"/>
            <a:ext cx="2035175"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99401" name="Line 9"/>
          <p:cNvSpPr>
            <a:spLocks noChangeShapeType="1"/>
          </p:cNvSpPr>
          <p:nvPr/>
        </p:nvSpPr>
        <p:spPr bwMode="auto">
          <a:xfrm>
            <a:off x="3886692" y="3849971"/>
            <a:ext cx="754062"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2" name="Line 10"/>
          <p:cNvSpPr>
            <a:spLocks noChangeShapeType="1"/>
          </p:cNvSpPr>
          <p:nvPr/>
        </p:nvSpPr>
        <p:spPr bwMode="auto">
          <a:xfrm>
            <a:off x="3956020" y="2302293"/>
            <a:ext cx="754063"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9403" name="Text Box 11"/>
          <p:cNvSpPr txBox="1">
            <a:spLocks noChangeArrowheads="1"/>
          </p:cNvSpPr>
          <p:nvPr/>
        </p:nvSpPr>
        <p:spPr bwMode="auto">
          <a:xfrm>
            <a:off x="7040921" y="1965743"/>
            <a:ext cx="6066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schemeClr val="tx1">
                    <a:lumMod val="95000"/>
                    <a:lumOff val="5000"/>
                  </a:schemeClr>
                </a:solidFill>
                <a:latin typeface="Arial" charset="0"/>
              </a:rPr>
              <a:t>Coal</a:t>
            </a:r>
          </a:p>
        </p:txBody>
      </p:sp>
      <p:sp>
        <p:nvSpPr>
          <p:cNvPr id="2" name="Slide Number Placeholder 1"/>
          <p:cNvSpPr>
            <a:spLocks noGrp="1"/>
          </p:cNvSpPr>
          <p:nvPr>
            <p:ph type="sldNum" sz="quarter" idx="12"/>
          </p:nvPr>
        </p:nvSpPr>
        <p:spPr/>
        <p:txBody>
          <a:bodyPr/>
          <a:lstStyle/>
          <a:p>
            <a:fld id="{CFD7CC80-8907-0743-8D56-F55887CD0273}" type="slidenum">
              <a:rPr lang="en-US" smtClean="0"/>
              <a:t>10</a:t>
            </a:fld>
            <a:endParaRPr lang="en-US"/>
          </a:p>
        </p:txBody>
      </p:sp>
    </p:spTree>
    <p:extLst>
      <p:ext uri="{BB962C8B-B14F-4D97-AF65-F5344CB8AC3E}">
        <p14:creationId xmlns:p14="http://schemas.microsoft.com/office/powerpoint/2010/main" val="334194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title"/>
          </p:nvPr>
        </p:nvSpPr>
        <p:spPr/>
        <p:txBody>
          <a:bodyPr/>
          <a:lstStyle/>
          <a:p>
            <a:r>
              <a:rPr lang="en-US" sz="4000"/>
              <a:t>Communications Carriers</a:t>
            </a:r>
          </a:p>
        </p:txBody>
      </p:sp>
      <p:sp>
        <p:nvSpPr>
          <p:cNvPr id="288772" name="Rectangle 4"/>
          <p:cNvSpPr>
            <a:spLocks noGrp="1" noChangeArrowheads="1"/>
          </p:cNvSpPr>
          <p:nvPr>
            <p:ph idx="1"/>
          </p:nvPr>
        </p:nvSpPr>
        <p:spPr/>
        <p:txBody>
          <a:bodyPr>
            <a:normAutofit fontScale="92500" lnSpcReduction="10000"/>
          </a:bodyPr>
          <a:lstStyle/>
          <a:p>
            <a:pPr>
              <a:lnSpc>
                <a:spcPct val="80000"/>
              </a:lnSpc>
            </a:pPr>
            <a:r>
              <a:rPr lang="en-US" sz="3600" b="1" dirty="0" smtClean="0"/>
              <a:t>Characteristics:</a:t>
            </a:r>
            <a:endParaRPr lang="en-US" sz="3600" b="1" dirty="0"/>
          </a:p>
          <a:p>
            <a:pPr lvl="1">
              <a:lnSpc>
                <a:spcPct val="80000"/>
              </a:lnSpc>
            </a:pPr>
            <a:r>
              <a:rPr lang="en-US" sz="2700" dirty="0"/>
              <a:t>Carrier of third parties</a:t>
            </a:r>
            <a:r>
              <a:rPr lang="ja-JP" altLang="en-US" sz="2700" dirty="0">
                <a:latin typeface="Arial"/>
              </a:rPr>
              <a:t>’</a:t>
            </a:r>
            <a:r>
              <a:rPr lang="en-US" sz="2700" dirty="0"/>
              <a:t> goods / </a:t>
            </a:r>
            <a:r>
              <a:rPr lang="en-US" sz="2700" dirty="0">
                <a:solidFill>
                  <a:schemeClr val="tx2"/>
                </a:solidFill>
              </a:rPr>
              <a:t>Bailment</a:t>
            </a:r>
          </a:p>
          <a:p>
            <a:pPr lvl="1">
              <a:lnSpc>
                <a:spcPct val="80000"/>
              </a:lnSpc>
            </a:pPr>
            <a:r>
              <a:rPr lang="en-US" sz="2700" dirty="0"/>
              <a:t>Market </a:t>
            </a:r>
            <a:r>
              <a:rPr lang="en-US" sz="2700" dirty="0" smtClean="0"/>
              <a:t>power </a:t>
            </a:r>
            <a:r>
              <a:rPr lang="en-US" sz="2700" dirty="0"/>
              <a:t>/ </a:t>
            </a:r>
            <a:r>
              <a:rPr lang="en-US" sz="2700" dirty="0" smtClean="0"/>
              <a:t>infrastructure</a:t>
            </a:r>
            <a:endParaRPr lang="en-US" sz="2700" dirty="0"/>
          </a:p>
          <a:p>
            <a:pPr lvl="1">
              <a:lnSpc>
                <a:spcPct val="80000"/>
              </a:lnSpc>
            </a:pPr>
            <a:r>
              <a:rPr lang="en-US" sz="2700" dirty="0"/>
              <a:t>Vital </a:t>
            </a:r>
            <a:r>
              <a:rPr lang="en-US" sz="2700" dirty="0" smtClean="0"/>
              <a:t>economic Input: goods </a:t>
            </a:r>
            <a:r>
              <a:rPr lang="en-US" sz="2700" dirty="0"/>
              <a:t>carried are important</a:t>
            </a:r>
          </a:p>
          <a:p>
            <a:pPr>
              <a:lnSpc>
                <a:spcPct val="80000"/>
              </a:lnSpc>
            </a:pPr>
            <a:r>
              <a:rPr lang="en-US" sz="3600" b="1" dirty="0"/>
              <a:t>Policy</a:t>
            </a:r>
            <a:r>
              <a:rPr lang="en-US" sz="3600" dirty="0"/>
              <a:t>:</a:t>
            </a:r>
          </a:p>
          <a:p>
            <a:pPr lvl="1">
              <a:lnSpc>
                <a:spcPct val="80000"/>
              </a:lnSpc>
            </a:pPr>
            <a:r>
              <a:rPr lang="en-US" sz="2700" dirty="0" smtClean="0"/>
              <a:t>Non-discrimination</a:t>
            </a:r>
            <a:endParaRPr lang="en-US" sz="2700" dirty="0"/>
          </a:p>
          <a:p>
            <a:pPr lvl="1">
              <a:lnSpc>
                <a:spcPct val="80000"/>
              </a:lnSpc>
            </a:pPr>
            <a:r>
              <a:rPr lang="en-US" sz="2700" dirty="0"/>
              <a:t>Just &amp; </a:t>
            </a:r>
            <a:r>
              <a:rPr lang="en-US" sz="2700" dirty="0" smtClean="0"/>
              <a:t>reasonable rates</a:t>
            </a:r>
            <a:endParaRPr lang="en-US" sz="2700" dirty="0"/>
          </a:p>
          <a:p>
            <a:pPr lvl="1">
              <a:lnSpc>
                <a:spcPct val="80000"/>
              </a:lnSpc>
            </a:pPr>
            <a:r>
              <a:rPr lang="en-US" sz="2700" dirty="0"/>
              <a:t>Liability</a:t>
            </a:r>
          </a:p>
          <a:p>
            <a:pPr lvl="2">
              <a:lnSpc>
                <a:spcPct val="80000"/>
              </a:lnSpc>
            </a:pPr>
            <a:r>
              <a:rPr lang="en-US" sz="2300" dirty="0"/>
              <a:t>Not </a:t>
            </a:r>
            <a:r>
              <a:rPr lang="en-US" sz="2300" dirty="0" smtClean="0"/>
              <a:t>liable </a:t>
            </a:r>
            <a:r>
              <a:rPr lang="en-US" sz="2300" dirty="0"/>
              <a:t>for what content is</a:t>
            </a:r>
          </a:p>
          <a:p>
            <a:pPr lvl="2">
              <a:lnSpc>
                <a:spcPct val="80000"/>
              </a:lnSpc>
            </a:pPr>
            <a:r>
              <a:rPr lang="en-US" sz="2300" dirty="0"/>
              <a:t>Liable for damage to content</a:t>
            </a:r>
          </a:p>
          <a:p>
            <a:pPr lvl="1">
              <a:lnSpc>
                <a:spcPct val="80000"/>
              </a:lnSpc>
            </a:pPr>
            <a:r>
              <a:rPr lang="en-US" sz="2700" dirty="0"/>
              <a:t>Benefit from </a:t>
            </a:r>
            <a:r>
              <a:rPr lang="en-US" sz="2700" dirty="0" smtClean="0"/>
              <a:t>sovereign</a:t>
            </a:r>
            <a:endParaRPr lang="en-US" sz="2700" dirty="0"/>
          </a:p>
          <a:p>
            <a:pPr lvl="2">
              <a:lnSpc>
                <a:spcPct val="80000"/>
              </a:lnSpc>
            </a:pPr>
            <a:r>
              <a:rPr lang="en-US" sz="2300" dirty="0"/>
              <a:t>Access to right of </a:t>
            </a:r>
            <a:r>
              <a:rPr lang="en-US" sz="2300" dirty="0" smtClean="0"/>
              <a:t>way</a:t>
            </a:r>
            <a:endParaRPr lang="en-US" sz="2300" dirty="0"/>
          </a:p>
          <a:p>
            <a:pPr lvl="1">
              <a:lnSpc>
                <a:spcPct val="80000"/>
              </a:lnSpc>
            </a:pPr>
            <a:r>
              <a:rPr lang="en-US" sz="2700" dirty="0"/>
              <a:t>Privacy / </a:t>
            </a:r>
            <a:r>
              <a:rPr lang="en-US" sz="2700" dirty="0" smtClean="0"/>
              <a:t>security</a:t>
            </a:r>
            <a:endParaRPr lang="en-US" sz="2700" dirty="0"/>
          </a:p>
        </p:txBody>
      </p:sp>
      <p:pic>
        <p:nvPicPr>
          <p:cNvPr id="288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42" y="1311161"/>
            <a:ext cx="1999599" cy="13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8773" name="Text Box 5"/>
          <p:cNvSpPr txBox="1">
            <a:spLocks noChangeArrowheads="1"/>
          </p:cNvSpPr>
          <p:nvPr/>
        </p:nvSpPr>
        <p:spPr bwMode="auto">
          <a:xfrm rot="369023">
            <a:off x="6342292" y="4178627"/>
            <a:ext cx="2553938" cy="923330"/>
          </a:xfrm>
          <a:prstGeom prst="rect">
            <a:avLst/>
          </a:prstGeom>
          <a:ln>
            <a:headEnd/>
            <a:tailEnd/>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dirty="0">
                <a:solidFill>
                  <a:srgbClr val="215968"/>
                </a:solidFill>
              </a:rPr>
              <a:t>Importance and v</a:t>
            </a:r>
            <a:r>
              <a:rPr lang="en-US" dirty="0" smtClean="0">
                <a:solidFill>
                  <a:srgbClr val="215968"/>
                </a:solidFill>
              </a:rPr>
              <a:t>alue </a:t>
            </a:r>
            <a:r>
              <a:rPr lang="en-US" dirty="0">
                <a:solidFill>
                  <a:srgbClr val="215968"/>
                </a:solidFill>
              </a:rPr>
              <a:t>of information – stocks, elections, agriculture.  </a:t>
            </a:r>
          </a:p>
        </p:txBody>
      </p:sp>
      <p:sp>
        <p:nvSpPr>
          <p:cNvPr id="2" name="Slide Number Placeholder 1"/>
          <p:cNvSpPr>
            <a:spLocks noGrp="1"/>
          </p:cNvSpPr>
          <p:nvPr>
            <p:ph type="sldNum" sz="quarter" idx="12"/>
          </p:nvPr>
        </p:nvSpPr>
        <p:spPr/>
        <p:txBody>
          <a:bodyPr/>
          <a:lstStyle/>
          <a:p>
            <a:fld id="{CFD7CC80-8907-0743-8D56-F55887CD0273}" type="slidenum">
              <a:rPr lang="en-US" smtClean="0"/>
              <a:t>11</a:t>
            </a:fld>
            <a:endParaRPr lang="en-US"/>
          </a:p>
        </p:txBody>
      </p:sp>
    </p:spTree>
    <p:extLst>
      <p:ext uri="{BB962C8B-B14F-4D97-AF65-F5344CB8AC3E}">
        <p14:creationId xmlns:p14="http://schemas.microsoft.com/office/powerpoint/2010/main" val="272437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hierarchy of laws</a:t>
            </a:r>
            <a:endParaRPr lang="en-US" dirty="0"/>
          </a:p>
        </p:txBody>
      </p:sp>
      <p:graphicFrame>
        <p:nvGraphicFramePr>
          <p:cNvPr id="4" name="Diagram 3"/>
          <p:cNvGraphicFramePr/>
          <p:nvPr>
            <p:extLst>
              <p:ext uri="{D42A27DB-BD31-4B8C-83A1-F6EECF244321}">
                <p14:modId xmlns:p14="http://schemas.microsoft.com/office/powerpoint/2010/main" val="885439617"/>
              </p:ext>
            </p:extLst>
          </p:nvPr>
        </p:nvGraphicFramePr>
        <p:xfrm>
          <a:off x="457199" y="1396999"/>
          <a:ext cx="8449733" cy="520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109980" y="1396999"/>
            <a:ext cx="3331703" cy="938661"/>
          </a:xfrm>
          <a:prstGeom prst="rect">
            <a:avLst/>
          </a:prstGeom>
          <a:noFill/>
        </p:spPr>
        <p:txBody>
          <a:bodyPr wrap="square" rtlCol="0">
            <a:normAutofit fontScale="92500" lnSpcReduction="20000"/>
          </a:bodyPr>
          <a:lstStyle/>
          <a:p>
            <a:r>
              <a:rPr lang="en-US" dirty="0"/>
              <a:t>Section 8: To regulate Commerce with foreign Nations, and among the several States, and with the Indian </a:t>
            </a:r>
            <a:r>
              <a:rPr lang="en-US" dirty="0" smtClean="0"/>
              <a:t>Tribes</a:t>
            </a:r>
            <a:r>
              <a:rPr lang="en-US" dirty="0"/>
              <a:t> </a:t>
            </a:r>
            <a:r>
              <a:rPr lang="en-US" dirty="0" smtClean="0"/>
              <a:t>(1787)</a:t>
            </a:r>
            <a:endParaRPr lang="en-US" dirty="0"/>
          </a:p>
        </p:txBody>
      </p:sp>
      <p:sp>
        <p:nvSpPr>
          <p:cNvPr id="5" name="TextBox 4"/>
          <p:cNvSpPr txBox="1"/>
          <p:nvPr/>
        </p:nvSpPr>
        <p:spPr>
          <a:xfrm>
            <a:off x="5551775" y="2486499"/>
            <a:ext cx="3135026" cy="2728968"/>
          </a:xfrm>
          <a:prstGeom prst="rect">
            <a:avLst/>
          </a:prstGeom>
          <a:solidFill>
            <a:schemeClr val="bg1">
              <a:lumMod val="85000"/>
            </a:schemeClr>
          </a:solidFill>
        </p:spPr>
        <p:txBody>
          <a:bodyPr wrap="square" rtlCol="0">
            <a:normAutofit fontScale="77500" lnSpcReduction="20000"/>
          </a:bodyPr>
          <a:lstStyle/>
          <a:p>
            <a:r>
              <a:rPr lang="en-US" dirty="0"/>
              <a:t>SEC. 706. ADVANCED TELECOMMUNICATIONS INCENTIVES</a:t>
            </a:r>
            <a:r>
              <a:rPr lang="en-US" dirty="0" smtClean="0"/>
              <a:t>. (</a:t>
            </a:r>
            <a:r>
              <a:rPr lang="en-US" dirty="0"/>
              <a:t>a) IN GENERAL- The Commission </a:t>
            </a:r>
            <a:r>
              <a:rPr lang="en-US" dirty="0" smtClean="0"/>
              <a:t>… shall </a:t>
            </a:r>
            <a:r>
              <a:rPr lang="en-US" dirty="0"/>
              <a:t>encourage the deployment on a reasonable and timely basis of advanced telecommunications capability to all Americans (including</a:t>
            </a:r>
            <a:r>
              <a:rPr lang="en-US" dirty="0" smtClean="0"/>
              <a:t>, in </a:t>
            </a:r>
            <a:r>
              <a:rPr lang="en-US" dirty="0"/>
              <a:t>particular, elementary and secondary schools and classrooms) by utilizing, in a manner consistent with the public interest, convenience, and necessity</a:t>
            </a:r>
            <a:r>
              <a:rPr lang="en-US" dirty="0" smtClean="0"/>
              <a:t>, …, </a:t>
            </a:r>
            <a:r>
              <a:rPr lang="en-US" dirty="0"/>
              <a:t>or other regulating methods that remove barriers to infrastructure investment.</a:t>
            </a:r>
          </a:p>
        </p:txBody>
      </p:sp>
      <p:sp>
        <p:nvSpPr>
          <p:cNvPr id="6" name="Slide Number Placeholder 5"/>
          <p:cNvSpPr>
            <a:spLocks noGrp="1"/>
          </p:cNvSpPr>
          <p:nvPr>
            <p:ph type="sldNum" sz="quarter" idx="12"/>
          </p:nvPr>
        </p:nvSpPr>
        <p:spPr/>
        <p:txBody>
          <a:bodyPr/>
          <a:lstStyle/>
          <a:p>
            <a:fld id="{CFD7CC80-8907-0743-8D56-F55887CD0273}" type="slidenum">
              <a:rPr lang="en-US" smtClean="0"/>
              <a:t>12</a:t>
            </a:fld>
            <a:endParaRPr lang="en-US"/>
          </a:p>
        </p:txBody>
      </p:sp>
    </p:spTree>
    <p:extLst>
      <p:ext uri="{BB962C8B-B14F-4D97-AF65-F5344CB8AC3E}">
        <p14:creationId xmlns:p14="http://schemas.microsoft.com/office/powerpoint/2010/main" val="30308055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CFR 47</a:t>
            </a:r>
            <a:endParaRPr lang="en-US" dirty="0"/>
          </a:p>
        </p:txBody>
      </p:sp>
      <p:pic>
        <p:nvPicPr>
          <p:cNvPr id="6" name="Picture 5"/>
          <p:cNvPicPr>
            <a:picLocks noChangeAspect="1"/>
          </p:cNvPicPr>
          <p:nvPr/>
        </p:nvPicPr>
        <p:blipFill>
          <a:blip r:embed="rId2"/>
          <a:stretch>
            <a:fillRect/>
          </a:stretch>
        </p:blipFill>
        <p:spPr>
          <a:xfrm>
            <a:off x="631621" y="1649548"/>
            <a:ext cx="2777778" cy="4416667"/>
          </a:xfrm>
          <a:prstGeom prst="rect">
            <a:avLst/>
          </a:prstGeom>
        </p:spPr>
      </p:pic>
      <p:sp>
        <p:nvSpPr>
          <p:cNvPr id="7" name="TextBox 6"/>
          <p:cNvSpPr txBox="1"/>
          <p:nvPr/>
        </p:nvSpPr>
        <p:spPr>
          <a:xfrm>
            <a:off x="3409399" y="1649548"/>
            <a:ext cx="5480272" cy="4141652"/>
          </a:xfrm>
          <a:prstGeom prst="rect">
            <a:avLst/>
          </a:prstGeom>
          <a:noFill/>
        </p:spPr>
        <p:txBody>
          <a:bodyPr wrap="square" rtlCol="0">
            <a:normAutofit lnSpcReduction="10000"/>
          </a:bodyPr>
          <a:lstStyle/>
          <a:p>
            <a:r>
              <a:rPr lang="en-US" b="1" dirty="0"/>
              <a:t>§ 15.5   General conditions of operation.</a:t>
            </a:r>
          </a:p>
          <a:p>
            <a:r>
              <a:rPr lang="en-US" dirty="0"/>
              <a:t>(a) Persons operating intentional or unintentional radiators shall not be deemed to have any vested or recognizable right to continued use of any given frequency by virtue of prior registration or certification of equipment, or, for power line carrier systems, on the basis of prior notification of use pursuant to §90.35(g) of this chapter.</a:t>
            </a:r>
          </a:p>
          <a:p>
            <a:r>
              <a:rPr lang="en-US" dirty="0"/>
              <a:t>(b) Operation of an intentional, unintentional, or incidental radiator is subject to the conditions that no harmful interference is caused and that interference must be accepted that may be caused by the operation of an authorized radio station, by another intentional or unintentional radiator, by industrial, scientific and medical (ISM) equipment, or by an incidental radiator.	</a:t>
            </a:r>
          </a:p>
        </p:txBody>
      </p:sp>
      <p:sp>
        <p:nvSpPr>
          <p:cNvPr id="3" name="Slide Number Placeholder 2"/>
          <p:cNvSpPr>
            <a:spLocks noGrp="1"/>
          </p:cNvSpPr>
          <p:nvPr>
            <p:ph type="sldNum" sz="quarter" idx="12"/>
          </p:nvPr>
        </p:nvSpPr>
        <p:spPr/>
        <p:txBody>
          <a:bodyPr/>
          <a:lstStyle/>
          <a:p>
            <a:fld id="{CFD7CC80-8907-0743-8D56-F55887CD0273}" type="slidenum">
              <a:rPr lang="en-US" smtClean="0"/>
              <a:t>13</a:t>
            </a:fld>
            <a:endParaRPr lang="en-US"/>
          </a:p>
        </p:txBody>
      </p:sp>
    </p:spTree>
    <p:extLst>
      <p:ext uri="{BB962C8B-B14F-4D97-AF65-F5344CB8AC3E}">
        <p14:creationId xmlns:p14="http://schemas.microsoft.com/office/powerpoint/2010/main" val="28539015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graphicFrame>
        <p:nvGraphicFramePr>
          <p:cNvPr id="4" name="Diagram 3"/>
          <p:cNvGraphicFramePr/>
          <p:nvPr>
            <p:extLst>
              <p:ext uri="{D42A27DB-BD31-4B8C-83A1-F6EECF244321}">
                <p14:modId xmlns:p14="http://schemas.microsoft.com/office/powerpoint/2010/main" val="3295608189"/>
              </p:ext>
            </p:extLst>
          </p:nvPr>
        </p:nvGraphicFramePr>
        <p:xfrm>
          <a:off x="824713" y="1397000"/>
          <a:ext cx="6152355" cy="4887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ultidocument 5"/>
          <p:cNvSpPr/>
          <p:nvPr/>
        </p:nvSpPr>
        <p:spPr>
          <a:xfrm>
            <a:off x="6977069" y="2606286"/>
            <a:ext cx="1946320" cy="1534082"/>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comments, </a:t>
            </a:r>
          </a:p>
          <a:p>
            <a:pPr algn="ctr"/>
            <a:r>
              <a:rPr lang="en-US" dirty="0" smtClean="0"/>
              <a:t>replies &amp; ex parte</a:t>
            </a:r>
            <a:endParaRPr lang="en-US" dirty="0"/>
          </a:p>
        </p:txBody>
      </p:sp>
      <p:cxnSp>
        <p:nvCxnSpPr>
          <p:cNvPr id="8" name="Elbow Connector 7"/>
          <p:cNvCxnSpPr>
            <a:stCxn id="6" idx="0"/>
          </p:cNvCxnSpPr>
          <p:nvPr/>
        </p:nvCxnSpPr>
        <p:spPr>
          <a:xfrm rot="16200000" flipH="1" flipV="1">
            <a:off x="6864504" y="1621411"/>
            <a:ext cx="234751" cy="2204499"/>
          </a:xfrm>
          <a:prstGeom prst="bentConnector4">
            <a:avLst>
              <a:gd name="adj1" fmla="val -97380"/>
              <a:gd name="adj2" fmla="val 75109"/>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6" idx="1"/>
          </p:cNvCxnSpPr>
          <p:nvPr/>
        </p:nvCxnSpPr>
        <p:spPr>
          <a:xfrm rot="10800000" flipV="1">
            <a:off x="6190075" y="3373327"/>
            <a:ext cx="786995" cy="587192"/>
          </a:xfrm>
          <a:prstGeom prst="bentConnector3">
            <a:avLst>
              <a:gd name="adj1" fmla="val 50000"/>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7582370" y="4430889"/>
            <a:ext cx="112889" cy="185389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7826963" y="5158741"/>
            <a:ext cx="728497" cy="369332"/>
          </a:xfrm>
          <a:prstGeom prst="rect">
            <a:avLst/>
          </a:prstGeom>
          <a:noFill/>
        </p:spPr>
        <p:txBody>
          <a:bodyPr wrap="none" rtlCol="0">
            <a:spAutoFit/>
          </a:bodyPr>
          <a:lstStyle/>
          <a:p>
            <a:r>
              <a:rPr lang="en-US" dirty="0" smtClean="0"/>
              <a:t>rarely</a:t>
            </a:r>
            <a:endParaRPr lang="en-US" dirty="0"/>
          </a:p>
        </p:txBody>
      </p:sp>
      <p:sp>
        <p:nvSpPr>
          <p:cNvPr id="3" name="Slide Number Placeholder 2"/>
          <p:cNvSpPr>
            <a:spLocks noGrp="1"/>
          </p:cNvSpPr>
          <p:nvPr>
            <p:ph type="sldNum" sz="quarter" idx="12"/>
          </p:nvPr>
        </p:nvSpPr>
        <p:spPr/>
        <p:txBody>
          <a:bodyPr/>
          <a:lstStyle/>
          <a:p>
            <a:fld id="{CFD7CC80-8907-0743-8D56-F55887CD0273}" type="slidenum">
              <a:rPr lang="en-US" smtClean="0"/>
              <a:t>14</a:t>
            </a:fld>
            <a:endParaRPr lang="en-US"/>
          </a:p>
        </p:txBody>
      </p:sp>
    </p:spTree>
    <p:extLst>
      <p:ext uri="{BB962C8B-B14F-4D97-AF65-F5344CB8AC3E}">
        <p14:creationId xmlns:p14="http://schemas.microsoft.com/office/powerpoint/2010/main" val="3769109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FCC</a:t>
            </a:r>
            <a:endParaRPr lang="en-US" dirty="0"/>
          </a:p>
        </p:txBody>
      </p:sp>
      <p:sp>
        <p:nvSpPr>
          <p:cNvPr id="2" name="Content Placeholder 1"/>
          <p:cNvSpPr>
            <a:spLocks noGrp="1"/>
          </p:cNvSpPr>
          <p:nvPr>
            <p:ph idx="1"/>
          </p:nvPr>
        </p:nvSpPr>
        <p:spPr>
          <a:xfrm>
            <a:off x="132173" y="5777409"/>
            <a:ext cx="8413919" cy="1157882"/>
          </a:xfrm>
        </p:spPr>
        <p:txBody>
          <a:bodyPr>
            <a:normAutofit/>
          </a:bodyPr>
          <a:lstStyle/>
          <a:p>
            <a:r>
              <a:rPr lang="en-US" dirty="0" smtClean="0"/>
              <a:t>Independent federal agency</a:t>
            </a:r>
          </a:p>
          <a:p>
            <a:r>
              <a:rPr lang="en-US" dirty="0" smtClean="0"/>
              <a:t>About 1,600 employees</a:t>
            </a:r>
            <a:endParaRPr lang="en-US" dirty="0"/>
          </a:p>
        </p:txBody>
      </p:sp>
      <p:sp>
        <p:nvSpPr>
          <p:cNvPr id="3" name="Slide Number Placeholder 2"/>
          <p:cNvSpPr>
            <a:spLocks noGrp="1"/>
          </p:cNvSpPr>
          <p:nvPr>
            <p:ph type="sldNum" sz="quarter" idx="12"/>
          </p:nvPr>
        </p:nvSpPr>
        <p:spPr/>
        <p:txBody>
          <a:bodyPr/>
          <a:lstStyle/>
          <a:p>
            <a:fld id="{51E3B49D-3EAC-FA48-8317-73E198CCAC39}" type="slidenum">
              <a:rPr lang="en-US" smtClean="0"/>
              <a:pPr/>
              <a:t>15</a:t>
            </a:fld>
            <a:endParaRPr lang="en-US"/>
          </a:p>
        </p:txBody>
      </p:sp>
      <p:graphicFrame>
        <p:nvGraphicFramePr>
          <p:cNvPr id="5" name="Diagram 4"/>
          <p:cNvGraphicFramePr/>
          <p:nvPr>
            <p:extLst>
              <p:ext uri="{D42A27DB-BD31-4B8C-83A1-F6EECF244321}">
                <p14:modId xmlns:p14="http://schemas.microsoft.com/office/powerpoint/2010/main" val="2891370449"/>
              </p:ext>
            </p:extLst>
          </p:nvPr>
        </p:nvGraphicFramePr>
        <p:xfrm>
          <a:off x="257997" y="1311942"/>
          <a:ext cx="8886003" cy="441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504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 Internet Principles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94393695"/>
              </p:ext>
            </p:extLst>
          </p:nvPr>
        </p:nvGraphicFramePr>
        <p:xfrm>
          <a:off x="457200" y="1236654"/>
          <a:ext cx="8482684" cy="5119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E3B49D-3EAC-FA48-8317-73E198CCAC39}" type="slidenum">
              <a:rPr lang="en-US" smtClean="0"/>
              <a:pPr/>
              <a:t>16</a:t>
            </a:fld>
            <a:endParaRPr lang="en-US"/>
          </a:p>
        </p:txBody>
      </p:sp>
    </p:spTree>
    <p:extLst>
      <p:ext uri="{BB962C8B-B14F-4D97-AF65-F5344CB8AC3E}">
        <p14:creationId xmlns:p14="http://schemas.microsoft.com/office/powerpoint/2010/main" val="30341408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FCC Data - examples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17</a:t>
            </a:fld>
            <a:endParaRPr lang="en-US"/>
          </a:p>
        </p:txBody>
      </p:sp>
    </p:spTree>
    <p:extLst>
      <p:ext uri="{BB962C8B-B14F-4D97-AF65-F5344CB8AC3E}">
        <p14:creationId xmlns:p14="http://schemas.microsoft.com/office/powerpoint/2010/main" val="31893252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FCC data sets and reports of (Internet) interest</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Measuring Broadband America</a:t>
            </a:r>
            <a:r>
              <a:rPr lang="en-US" dirty="0"/>
              <a:t> </a:t>
            </a:r>
            <a:r>
              <a:rPr lang="en-US" dirty="0" smtClean="0"/>
              <a:t>(</a:t>
            </a:r>
            <a:r>
              <a:rPr lang="en-US" dirty="0"/>
              <a:t>Internet performance </a:t>
            </a:r>
            <a:r>
              <a:rPr lang="en-US" dirty="0" smtClean="0"/>
              <a:t>measurements)</a:t>
            </a:r>
          </a:p>
          <a:p>
            <a:r>
              <a:rPr lang="en-US" i="1" dirty="0" smtClean="0"/>
              <a:t>Broadband Progress Report </a:t>
            </a:r>
            <a:r>
              <a:rPr lang="en-US" dirty="0" smtClean="0"/>
              <a:t>(“706 report”)</a:t>
            </a:r>
          </a:p>
          <a:p>
            <a:pPr lvl="1"/>
            <a:r>
              <a:rPr lang="en-US" dirty="0"/>
              <a:t>Broadband deployment data (“Form 477”</a:t>
            </a:r>
            <a:r>
              <a:rPr lang="en-US" dirty="0" smtClean="0"/>
              <a:t>)</a:t>
            </a:r>
          </a:p>
          <a:p>
            <a:r>
              <a:rPr lang="en-US" i="1" dirty="0" smtClean="0"/>
              <a:t>International Broadband Data Report</a:t>
            </a:r>
          </a:p>
          <a:p>
            <a:r>
              <a:rPr lang="en-US" i="1" dirty="0" smtClean="0"/>
              <a:t>Mobile Wireless Competition Report</a:t>
            </a:r>
          </a:p>
          <a:p>
            <a:r>
              <a:rPr lang="en-US" i="1" dirty="0" smtClean="0"/>
              <a:t>Universal Service Monitoring Report </a:t>
            </a:r>
            <a:r>
              <a:rPr lang="en-US" dirty="0" smtClean="0"/>
              <a:t>(telephone service)</a:t>
            </a:r>
          </a:p>
          <a:p>
            <a:r>
              <a:rPr lang="en-US" i="1" dirty="0" smtClean="0"/>
              <a:t>Telephone Subscribership in the United States</a:t>
            </a:r>
          </a:p>
          <a:p>
            <a:r>
              <a:rPr lang="en-US" i="1" dirty="0" smtClean="0"/>
              <a:t>Report on Cable Industry Prices</a:t>
            </a:r>
          </a:p>
          <a:p>
            <a:r>
              <a:rPr lang="en-US" i="1" dirty="0" smtClean="0"/>
              <a:t>Trends in Telephony Service</a:t>
            </a:r>
            <a:endParaRPr lang="en-US" i="1" dirty="0"/>
          </a:p>
          <a:p>
            <a:r>
              <a:rPr lang="en-US" dirty="0" smtClean="0"/>
              <a:t>Not available:</a:t>
            </a:r>
          </a:p>
          <a:p>
            <a:pPr lvl="1"/>
            <a:r>
              <a:rPr lang="en-US" dirty="0" smtClean="0"/>
              <a:t>detailed price &amp; subscription data</a:t>
            </a:r>
          </a:p>
          <a:p>
            <a:pPr lvl="1"/>
            <a:r>
              <a:rPr lang="en-US" dirty="0" smtClean="0"/>
              <a:t>outage and reliability information</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18</a:t>
            </a:fld>
            <a:endParaRPr lang="en-US"/>
          </a:p>
        </p:txBody>
      </p:sp>
    </p:spTree>
    <p:extLst>
      <p:ext uri="{BB962C8B-B14F-4D97-AF65-F5344CB8AC3E}">
        <p14:creationId xmlns:p14="http://schemas.microsoft.com/office/powerpoint/2010/main" val="10035802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Measured</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t>VoIP Measure</a:t>
                      </a:r>
                      <a:endParaRPr lang="en-US" dirty="0"/>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CFD7CC80-8907-0743-8D56-F55887CD0273}" type="slidenum">
              <a:rPr lang="en-US" smtClean="0"/>
              <a:t>19</a:t>
            </a:fld>
            <a:endParaRPr lang="en-US"/>
          </a:p>
        </p:txBody>
      </p:sp>
    </p:spTree>
    <p:extLst>
      <p:ext uri="{BB962C8B-B14F-4D97-AF65-F5344CB8AC3E}">
        <p14:creationId xmlns:p14="http://schemas.microsoft.com/office/powerpoint/2010/main" val="1720510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questions do policy makers ask?</a:t>
            </a:r>
          </a:p>
          <a:p>
            <a:r>
              <a:rPr lang="en-US" dirty="0" smtClean="0"/>
              <a:t>What data sources are available?</a:t>
            </a:r>
          </a:p>
          <a:p>
            <a:r>
              <a:rPr lang="en-US" dirty="0" smtClean="0"/>
              <a:t>Access network issues</a:t>
            </a:r>
          </a:p>
          <a:p>
            <a:pPr lvl="1"/>
            <a:r>
              <a:rPr lang="en-US" dirty="0" err="1" smtClean="0"/>
              <a:t>capex</a:t>
            </a:r>
            <a:r>
              <a:rPr lang="en-US" dirty="0" smtClean="0"/>
              <a:t> &amp; </a:t>
            </a:r>
            <a:r>
              <a:rPr lang="en-US" dirty="0" err="1" smtClean="0"/>
              <a:t>opex</a:t>
            </a:r>
            <a:endParaRPr lang="en-US" dirty="0" smtClean="0"/>
          </a:p>
          <a:p>
            <a:pPr lvl="1"/>
            <a:r>
              <a:rPr lang="en-US" dirty="0" smtClean="0"/>
              <a:t>competition</a:t>
            </a:r>
          </a:p>
          <a:p>
            <a:r>
              <a:rPr lang="en-US" dirty="0" smtClean="0"/>
              <a:t>The pitfalls of </a:t>
            </a:r>
            <a:r>
              <a:rPr lang="en-US" dirty="0" err="1" smtClean="0"/>
              <a:t>QoS</a:t>
            </a:r>
            <a:endParaRPr lang="en-US" dirty="0" smtClean="0"/>
          </a:p>
          <a:p>
            <a:r>
              <a:rPr lang="en-US" dirty="0" smtClean="0"/>
              <a:t>Open Internet principles in the US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2</a:t>
            </a:fld>
            <a:endParaRPr lang="en-US"/>
          </a:p>
        </p:txBody>
      </p:sp>
    </p:spTree>
    <p:extLst>
      <p:ext uri="{BB962C8B-B14F-4D97-AF65-F5344CB8AC3E}">
        <p14:creationId xmlns:p14="http://schemas.microsoft.com/office/powerpoint/2010/main" val="8160573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lstStyle/>
          <a:p>
            <a:r>
              <a:rPr lang="en-US" dirty="0" smtClean="0"/>
              <a:t>Advertised vs. actual 2012</a:t>
            </a:r>
            <a:endParaRPr lang="en-US" dirty="0"/>
          </a:p>
        </p:txBody>
      </p:sp>
      <p:pic>
        <p:nvPicPr>
          <p:cNvPr id="5" name="Picture 4"/>
          <p:cNvPicPr>
            <a:picLocks noChangeAspect="1"/>
          </p:cNvPicPr>
          <p:nvPr/>
        </p:nvPicPr>
        <p:blipFill>
          <a:blip r:embed="rId2"/>
          <a:stretch>
            <a:fillRect/>
          </a:stretch>
        </p:blipFill>
        <p:spPr>
          <a:xfrm>
            <a:off x="581421" y="1631910"/>
            <a:ext cx="7722313" cy="4218841"/>
          </a:xfrm>
          <a:prstGeom prst="rect">
            <a:avLst/>
          </a:prstGeom>
        </p:spPr>
      </p:pic>
    </p:spTree>
    <p:extLst>
      <p:ext uri="{BB962C8B-B14F-4D97-AF65-F5344CB8AC3E}">
        <p14:creationId xmlns:p14="http://schemas.microsoft.com/office/powerpoint/2010/main" val="23766653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Significantly better than 2011</a:t>
            </a:r>
            <a:endParaRPr lang="en-US" dirty="0"/>
          </a:p>
        </p:txBody>
      </p:sp>
      <p:pic>
        <p:nvPicPr>
          <p:cNvPr id="4" name="Picture 6"/>
          <p:cNvPicPr>
            <a:picLocks noChangeAspect="1" noChangeArrowheads="1"/>
          </p:cNvPicPr>
          <p:nvPr/>
        </p:nvPicPr>
        <p:blipFill>
          <a:blip r:embed="rId2" cstate="print"/>
          <a:srcRect/>
          <a:stretch>
            <a:fillRect/>
          </a:stretch>
        </p:blipFill>
        <p:spPr bwMode="auto">
          <a:xfrm>
            <a:off x="1143000" y="1524000"/>
            <a:ext cx="7164388" cy="51212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CFD7CC80-8907-0743-8D56-F55887CD0273}" type="slidenum">
              <a:rPr lang="en-US" smtClean="0"/>
              <a:t>21</a:t>
            </a:fld>
            <a:endParaRPr lang="en-US"/>
          </a:p>
        </p:txBody>
      </p:sp>
    </p:spTree>
    <p:extLst>
      <p:ext uri="{BB962C8B-B14F-4D97-AF65-F5344CB8AC3E}">
        <p14:creationId xmlns:p14="http://schemas.microsoft.com/office/powerpoint/2010/main" val="24821445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lstStyle/>
          <a:p>
            <a:r>
              <a:rPr lang="en-US" dirty="0" smtClean="0"/>
              <a:t>Access to broadband</a:t>
            </a:r>
            <a:endParaRPr lang="en-US" dirty="0"/>
          </a:p>
        </p:txBody>
      </p:sp>
      <p:pic>
        <p:nvPicPr>
          <p:cNvPr id="5" name="Picture 4"/>
          <p:cNvPicPr>
            <a:picLocks noChangeAspect="1"/>
          </p:cNvPicPr>
          <p:nvPr/>
        </p:nvPicPr>
        <p:blipFill>
          <a:blip r:embed="rId2"/>
          <a:stretch>
            <a:fillRect/>
          </a:stretch>
        </p:blipFill>
        <p:spPr>
          <a:xfrm>
            <a:off x="1088869" y="1866900"/>
            <a:ext cx="7036660" cy="4161102"/>
          </a:xfrm>
          <a:prstGeom prst="rect">
            <a:avLst/>
          </a:prstGeom>
        </p:spPr>
      </p:pic>
      <p:sp>
        <p:nvSpPr>
          <p:cNvPr id="6" name="TextBox 5"/>
          <p:cNvSpPr txBox="1"/>
          <p:nvPr/>
        </p:nvSpPr>
        <p:spPr>
          <a:xfrm>
            <a:off x="0" y="6430622"/>
            <a:ext cx="4851809" cy="369332"/>
          </a:xfrm>
          <a:prstGeom prst="rect">
            <a:avLst/>
          </a:prstGeom>
          <a:noFill/>
        </p:spPr>
        <p:txBody>
          <a:bodyPr wrap="none" rtlCol="0">
            <a:spAutoFit/>
          </a:bodyPr>
          <a:lstStyle/>
          <a:p>
            <a:r>
              <a:rPr lang="en-US" dirty="0" smtClean="0"/>
              <a:t>Eighth Broadband Progress Report, August 2012</a:t>
            </a:r>
            <a:endParaRPr lang="en-US" dirty="0"/>
          </a:p>
        </p:txBody>
      </p:sp>
    </p:spTree>
    <p:extLst>
      <p:ext uri="{BB962C8B-B14F-4D97-AF65-F5344CB8AC3E}">
        <p14:creationId xmlns:p14="http://schemas.microsoft.com/office/powerpoint/2010/main" val="7999192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competition (US)</a:t>
            </a:r>
            <a:endParaRPr lang="en-US" dirty="0"/>
          </a:p>
        </p:txBody>
      </p:sp>
      <p:pic>
        <p:nvPicPr>
          <p:cNvPr id="4" name="Picture 3"/>
          <p:cNvPicPr>
            <a:picLocks noChangeAspect="1"/>
          </p:cNvPicPr>
          <p:nvPr/>
        </p:nvPicPr>
        <p:blipFill>
          <a:blip r:embed="rId3"/>
          <a:stretch>
            <a:fillRect/>
          </a:stretch>
        </p:blipFill>
        <p:spPr>
          <a:xfrm>
            <a:off x="457200" y="1016000"/>
            <a:ext cx="7213600" cy="5617148"/>
          </a:xfrm>
          <a:prstGeom prst="rect">
            <a:avLst/>
          </a:prstGeom>
        </p:spPr>
      </p:pic>
      <p:sp>
        <p:nvSpPr>
          <p:cNvPr id="5" name="TextBox 4"/>
          <p:cNvSpPr txBox="1"/>
          <p:nvPr/>
        </p:nvSpPr>
        <p:spPr>
          <a:xfrm>
            <a:off x="0" y="6481926"/>
            <a:ext cx="5925157" cy="369332"/>
          </a:xfrm>
          <a:prstGeom prst="rect">
            <a:avLst/>
          </a:prstGeom>
          <a:noFill/>
        </p:spPr>
        <p:txBody>
          <a:bodyPr wrap="none" rtlCol="0">
            <a:spAutoFit/>
          </a:bodyPr>
          <a:lstStyle/>
          <a:p>
            <a:r>
              <a:rPr lang="en-US" i="1" dirty="0" smtClean="0"/>
              <a:t>FCC: Internet Access Services Status as of December 31, 2009  </a:t>
            </a:r>
            <a:endParaRPr lang="en-US" i="1" dirty="0"/>
          </a:p>
        </p:txBody>
      </p:sp>
      <p:sp>
        <p:nvSpPr>
          <p:cNvPr id="3" name="Slide Number Placeholder 2"/>
          <p:cNvSpPr>
            <a:spLocks noGrp="1"/>
          </p:cNvSpPr>
          <p:nvPr>
            <p:ph type="sldNum" sz="quarter" idx="12"/>
          </p:nvPr>
        </p:nvSpPr>
        <p:spPr/>
        <p:txBody>
          <a:bodyPr/>
          <a:lstStyle/>
          <a:p>
            <a:fld id="{CFD7CC80-8907-0743-8D56-F55887CD0273}" type="slidenum">
              <a:rPr lang="en-US" smtClean="0"/>
              <a:t>23</a:t>
            </a:fld>
            <a:endParaRPr lang="en-US"/>
          </a:p>
        </p:txBody>
      </p:sp>
    </p:spTree>
    <p:extLst>
      <p:ext uri="{BB962C8B-B14F-4D97-AF65-F5344CB8AC3E}">
        <p14:creationId xmlns:p14="http://schemas.microsoft.com/office/powerpoint/2010/main" val="23385831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Residential broadband penetration (US)</a:t>
            </a:r>
            <a:endParaRPr lang="en-US" sz="3600" dirty="0"/>
          </a:p>
        </p:txBody>
      </p:sp>
      <p:pic>
        <p:nvPicPr>
          <p:cNvPr id="3" name="Picture 2"/>
          <p:cNvPicPr>
            <a:picLocks noChangeAspect="1"/>
          </p:cNvPicPr>
          <p:nvPr/>
        </p:nvPicPr>
        <p:blipFill>
          <a:blip r:embed="rId2"/>
          <a:stretch>
            <a:fillRect/>
          </a:stretch>
        </p:blipFill>
        <p:spPr>
          <a:xfrm>
            <a:off x="763960" y="1828800"/>
            <a:ext cx="7922840" cy="4109357"/>
          </a:xfrm>
          <a:prstGeom prst="rect">
            <a:avLst/>
          </a:prstGeom>
          <a:solidFill>
            <a:schemeClr val="tx1">
              <a:lumMod val="85000"/>
            </a:schemeClr>
          </a:solidFill>
          <a:ln>
            <a:noFill/>
          </a:ln>
        </p:spPr>
      </p:pic>
      <p:sp>
        <p:nvSpPr>
          <p:cNvPr id="4" name="Slide Number Placeholder 3"/>
          <p:cNvSpPr>
            <a:spLocks noGrp="1"/>
          </p:cNvSpPr>
          <p:nvPr>
            <p:ph type="sldNum" sz="quarter" idx="12"/>
          </p:nvPr>
        </p:nvSpPr>
        <p:spPr/>
        <p:txBody>
          <a:bodyPr/>
          <a:lstStyle/>
          <a:p>
            <a:fld id="{CFD7CC80-8907-0743-8D56-F55887CD0273}" type="slidenum">
              <a:rPr lang="en-US" smtClean="0"/>
              <a:t>24</a:t>
            </a:fld>
            <a:endParaRPr lang="en-US"/>
          </a:p>
        </p:txBody>
      </p:sp>
    </p:spTree>
    <p:extLst>
      <p:ext uri="{BB962C8B-B14F-4D97-AF65-F5344CB8AC3E}">
        <p14:creationId xmlns:p14="http://schemas.microsoft.com/office/powerpoint/2010/main" val="12617106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
        <p:nvSpPr>
          <p:cNvPr id="4" name="Title 3"/>
          <p:cNvSpPr>
            <a:spLocks noGrp="1"/>
          </p:cNvSpPr>
          <p:nvPr>
            <p:ph type="title"/>
          </p:nvPr>
        </p:nvSpPr>
        <p:spPr/>
        <p:txBody>
          <a:bodyPr/>
          <a:lstStyle/>
          <a:p>
            <a:r>
              <a:rPr lang="en-US" dirty="0" smtClean="0"/>
              <a:t>International comparison: fixed</a:t>
            </a:r>
            <a:endParaRPr lang="en-US" dirty="0"/>
          </a:p>
        </p:txBody>
      </p:sp>
      <p:pic>
        <p:nvPicPr>
          <p:cNvPr id="5" name="Picture 4"/>
          <p:cNvPicPr>
            <a:picLocks noChangeAspect="1"/>
          </p:cNvPicPr>
          <p:nvPr/>
        </p:nvPicPr>
        <p:blipFill>
          <a:blip r:embed="rId2"/>
          <a:stretch>
            <a:fillRect/>
          </a:stretch>
        </p:blipFill>
        <p:spPr>
          <a:xfrm>
            <a:off x="571797" y="1612899"/>
            <a:ext cx="7430397" cy="4583686"/>
          </a:xfrm>
          <a:prstGeom prst="rect">
            <a:avLst/>
          </a:prstGeom>
        </p:spPr>
      </p:pic>
      <p:sp>
        <p:nvSpPr>
          <p:cNvPr id="6" name="TextBox 5"/>
          <p:cNvSpPr txBox="1"/>
          <p:nvPr/>
        </p:nvSpPr>
        <p:spPr>
          <a:xfrm>
            <a:off x="0" y="6550223"/>
            <a:ext cx="4777774" cy="307777"/>
          </a:xfrm>
          <a:prstGeom prst="rect">
            <a:avLst/>
          </a:prstGeom>
          <a:no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337704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data pricing - mobile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26</a:t>
            </a:fld>
            <a:endParaRPr lang="en-US"/>
          </a:p>
        </p:txBody>
      </p:sp>
      <p:pic>
        <p:nvPicPr>
          <p:cNvPr id="5" name="Picture 4"/>
          <p:cNvPicPr>
            <a:picLocks noChangeAspect="1"/>
          </p:cNvPicPr>
          <p:nvPr/>
        </p:nvPicPr>
        <p:blipFill>
          <a:blip r:embed="rId3"/>
          <a:stretch>
            <a:fillRect/>
          </a:stretch>
        </p:blipFill>
        <p:spPr>
          <a:xfrm>
            <a:off x="931563" y="1524000"/>
            <a:ext cx="6990516" cy="4675983"/>
          </a:xfrm>
          <a:prstGeom prst="rect">
            <a:avLst/>
          </a:prstGeom>
        </p:spPr>
      </p:pic>
      <p:sp>
        <p:nvSpPr>
          <p:cNvPr id="6" name="TextBox 5"/>
          <p:cNvSpPr txBox="1"/>
          <p:nvPr/>
        </p:nvSpPr>
        <p:spPr>
          <a:xfrm>
            <a:off x="0" y="6581001"/>
            <a:ext cx="4615717" cy="276999"/>
          </a:xfrm>
          <a:prstGeom prst="rect">
            <a:avLst/>
          </a:prstGeom>
          <a:solidFill>
            <a:schemeClr val="bg1">
              <a:lumMod val="95000"/>
            </a:schemeClr>
          </a:solidFill>
        </p:spPr>
        <p:txBody>
          <a:bodyPr wrap="none" rtlCol="0">
            <a:spAutoFit/>
          </a:bodyPr>
          <a:lstStyle/>
          <a:p>
            <a:r>
              <a:rPr lang="en-US" sz="1200" dirty="0"/>
              <a:t>http://</a:t>
            </a:r>
            <a:r>
              <a:rPr lang="en-US" sz="1200" dirty="0" err="1"/>
              <a:t>www.fcc.gov</a:t>
            </a:r>
            <a:r>
              <a:rPr lang="en-US" sz="1200" dirty="0"/>
              <a:t>/document/international-broadband-data-report</a:t>
            </a:r>
          </a:p>
        </p:txBody>
      </p:sp>
      <p:sp>
        <p:nvSpPr>
          <p:cNvPr id="7" name="TextBox 6"/>
          <p:cNvSpPr txBox="1"/>
          <p:nvPr/>
        </p:nvSpPr>
        <p:spPr>
          <a:xfrm>
            <a:off x="0" y="6187695"/>
            <a:ext cx="4777774" cy="307777"/>
          </a:xfrm>
          <a:prstGeom prst="rect">
            <a:avLst/>
          </a:prstGeom>
          <a:solidFill>
            <a:srgbClr val="F2F2F2"/>
          </a:solidFill>
        </p:spPr>
        <p:txBody>
          <a:bodyPr wrap="none" rtlCol="0">
            <a:spAutoFit/>
          </a:bodyPr>
          <a:lstStyle/>
          <a:p>
            <a:r>
              <a:rPr lang="en-US" sz="1400" dirty="0" smtClean="0"/>
              <a:t>3</a:t>
            </a:r>
            <a:r>
              <a:rPr lang="en-US" sz="1400" baseline="30000" dirty="0" smtClean="0"/>
              <a:t>rd</a:t>
            </a:r>
            <a:r>
              <a:rPr lang="en-US" sz="1400" dirty="0" smtClean="0"/>
              <a:t> International Broadband Data Report (IBDR), August 2012</a:t>
            </a:r>
            <a:endParaRPr lang="en-US" sz="1400" dirty="0"/>
          </a:p>
        </p:txBody>
      </p:sp>
    </p:spTree>
    <p:extLst>
      <p:ext uri="{BB962C8B-B14F-4D97-AF65-F5344CB8AC3E}">
        <p14:creationId xmlns:p14="http://schemas.microsoft.com/office/powerpoint/2010/main" val="3305422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data pricing - mobile</a:t>
            </a:r>
          </a:p>
        </p:txBody>
      </p:sp>
      <p:sp>
        <p:nvSpPr>
          <p:cNvPr id="4" name="Slide Number Placeholder 3"/>
          <p:cNvSpPr>
            <a:spLocks noGrp="1"/>
          </p:cNvSpPr>
          <p:nvPr>
            <p:ph type="sldNum" sz="quarter" idx="12"/>
          </p:nvPr>
        </p:nvSpPr>
        <p:spPr/>
        <p:txBody>
          <a:bodyPr/>
          <a:lstStyle/>
          <a:p>
            <a:fld id="{CFD7CC80-8907-0743-8D56-F55887CD0273}" type="slidenum">
              <a:rPr lang="en-US" smtClean="0"/>
              <a:t>27</a:t>
            </a:fld>
            <a:endParaRPr lang="en-US"/>
          </a:p>
        </p:txBody>
      </p:sp>
      <p:pic>
        <p:nvPicPr>
          <p:cNvPr id="5" name="Picture 4"/>
          <p:cNvPicPr>
            <a:picLocks noChangeAspect="1"/>
          </p:cNvPicPr>
          <p:nvPr/>
        </p:nvPicPr>
        <p:blipFill>
          <a:blip r:embed="rId2"/>
          <a:stretch>
            <a:fillRect/>
          </a:stretch>
        </p:blipFill>
        <p:spPr>
          <a:xfrm>
            <a:off x="896938" y="1560437"/>
            <a:ext cx="7557934" cy="5130443"/>
          </a:xfrm>
          <a:prstGeom prst="rect">
            <a:avLst/>
          </a:prstGeom>
        </p:spPr>
      </p:pic>
      <p:sp>
        <p:nvSpPr>
          <p:cNvPr id="6" name="Rectangle 5"/>
          <p:cNvSpPr/>
          <p:nvPr/>
        </p:nvSpPr>
        <p:spPr>
          <a:xfrm>
            <a:off x="-1" y="6602675"/>
            <a:ext cx="4586333" cy="276999"/>
          </a:xfrm>
          <a:prstGeom prst="rect">
            <a:avLst/>
          </a:prstGeom>
          <a:solidFill>
            <a:schemeClr val="bg1">
              <a:lumMod val="95000"/>
            </a:schemeClr>
          </a:solidFill>
        </p:spPr>
        <p:txBody>
          <a:bodyPr wrap="square">
            <a:spAutoFit/>
          </a:bodyPr>
          <a:lstStyle/>
          <a:p>
            <a:r>
              <a:rPr lang="en-US" sz="1200" dirty="0"/>
              <a:t>http://</a:t>
            </a:r>
            <a:r>
              <a:rPr lang="en-US" sz="1200" dirty="0" err="1"/>
              <a:t>www.fcc.gov</a:t>
            </a:r>
            <a:r>
              <a:rPr lang="en-US" sz="1200" dirty="0"/>
              <a:t>/document/international-broadband-data-report</a:t>
            </a:r>
          </a:p>
        </p:txBody>
      </p:sp>
    </p:spTree>
    <p:extLst>
      <p:ext uri="{BB962C8B-B14F-4D97-AF65-F5344CB8AC3E}">
        <p14:creationId xmlns:p14="http://schemas.microsoft.com/office/powerpoint/2010/main" val="10246009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cost of networks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28</a:t>
            </a:fld>
            <a:endParaRPr lang="en-US"/>
          </a:p>
        </p:txBody>
      </p:sp>
    </p:spTree>
    <p:extLst>
      <p:ext uri="{BB962C8B-B14F-4D97-AF65-F5344CB8AC3E}">
        <p14:creationId xmlns:p14="http://schemas.microsoft.com/office/powerpoint/2010/main" val="195946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Broadband virtuous cycle</a:t>
            </a:r>
            <a:endParaRPr lang="en-US" dirty="0"/>
          </a:p>
        </p:txBody>
      </p:sp>
      <p:graphicFrame>
        <p:nvGraphicFramePr>
          <p:cNvPr id="5" name="Diagram 4"/>
          <p:cNvGraphicFramePr/>
          <p:nvPr>
            <p:extLst>
              <p:ext uri="{D42A27DB-BD31-4B8C-83A1-F6EECF244321}">
                <p14:modId xmlns:p14="http://schemas.microsoft.com/office/powerpoint/2010/main" val="2658393958"/>
              </p:ext>
            </p:extLst>
          </p:nvPr>
        </p:nvGraphicFramePr>
        <p:xfrm>
          <a:off x="598714" y="1396999"/>
          <a:ext cx="8088086" cy="5134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FD7CC80-8907-0743-8D56-F55887CD0273}" type="slidenum">
              <a:rPr lang="en-US" smtClean="0"/>
              <a:t>29</a:t>
            </a:fld>
            <a:endParaRPr lang="en-US"/>
          </a:p>
        </p:txBody>
      </p:sp>
    </p:spTree>
    <p:extLst>
      <p:ext uri="{BB962C8B-B14F-4D97-AF65-F5344CB8AC3E}">
        <p14:creationId xmlns:p14="http://schemas.microsoft.com/office/powerpoint/2010/main" val="18453546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questions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3</a:t>
            </a:fld>
            <a:endParaRPr lang="en-US"/>
          </a:p>
        </p:txBody>
      </p:sp>
    </p:spTree>
    <p:extLst>
      <p:ext uri="{BB962C8B-B14F-4D97-AF65-F5344CB8AC3E}">
        <p14:creationId xmlns:p14="http://schemas.microsoft.com/office/powerpoint/2010/main" val="31111570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bandwidth (2011)</a:t>
            </a:r>
            <a:endParaRPr lang="en-US" dirty="0"/>
          </a:p>
        </p:txBody>
      </p:sp>
      <p:sp>
        <p:nvSpPr>
          <p:cNvPr id="4" name="Slide Number Placeholder 3"/>
          <p:cNvSpPr>
            <a:spLocks noGrp="1"/>
          </p:cNvSpPr>
          <p:nvPr>
            <p:ph type="sldNum" sz="quarter" idx="12"/>
          </p:nvPr>
        </p:nvSpPr>
        <p:spPr/>
        <p:txBody>
          <a:bodyPr/>
          <a:lstStyle/>
          <a:p>
            <a:fld id="{8B920405-8F35-7F46-B4F8-B76408E353E7}" type="slidenum">
              <a:rPr lang="en-US" smtClean="0"/>
              <a:pPr/>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47073478"/>
              </p:ext>
            </p:extLst>
          </p:nvPr>
        </p:nvGraphicFramePr>
        <p:xfrm>
          <a:off x="1219200" y="1905000"/>
          <a:ext cx="6096000" cy="2494280"/>
        </p:xfrm>
        <a:graphic>
          <a:graphicData uri="http://schemas.openxmlformats.org/drawingml/2006/table">
            <a:tbl>
              <a:tblPr firstRow="1" bandRow="1">
                <a:tableStyleId>{7DF18680-E054-41AD-8BC1-D1AEF772440D}</a:tableStyleId>
              </a:tblPr>
              <a:tblGrid>
                <a:gridCol w="2438400"/>
                <a:gridCol w="914400"/>
                <a:gridCol w="1600200"/>
                <a:gridCol w="1143000"/>
              </a:tblGrid>
              <a:tr h="370840">
                <a:tc>
                  <a:txBody>
                    <a:bodyPr/>
                    <a:lstStyle/>
                    <a:p>
                      <a:r>
                        <a:rPr lang="en-US" dirty="0" smtClean="0"/>
                        <a:t>Service</a:t>
                      </a:r>
                      <a:endParaRPr lang="en-US" dirty="0"/>
                    </a:p>
                  </a:txBody>
                  <a:tcPr/>
                </a:tc>
                <a:tc>
                  <a:txBody>
                    <a:bodyPr/>
                    <a:lstStyle/>
                    <a:p>
                      <a:r>
                        <a:rPr lang="en-US" dirty="0" smtClean="0"/>
                        <a:t>Speed</a:t>
                      </a:r>
                      <a:r>
                        <a:rPr lang="en-US" baseline="0" dirty="0" smtClean="0"/>
                        <a:t> (Mb/s)</a:t>
                      </a:r>
                      <a:endParaRPr lang="en-US" dirty="0"/>
                    </a:p>
                  </a:txBody>
                  <a:tcPr/>
                </a:tc>
                <a:tc>
                  <a:txBody>
                    <a:bodyPr/>
                    <a:lstStyle/>
                    <a:p>
                      <a:r>
                        <a:rPr lang="en-US" dirty="0" smtClean="0"/>
                        <a:t>Average price/month</a:t>
                      </a:r>
                      <a:endParaRPr lang="en-US" dirty="0"/>
                    </a:p>
                  </a:txBody>
                  <a:tcPr/>
                </a:tc>
                <a:tc>
                  <a:txBody>
                    <a:bodyPr/>
                    <a:lstStyle/>
                    <a:p>
                      <a:r>
                        <a:rPr lang="en-US" dirty="0" smtClean="0"/>
                        <a:t>$/Mb/s</a:t>
                      </a:r>
                      <a:endParaRPr lang="en-US" dirty="0"/>
                    </a:p>
                  </a:txBody>
                  <a:tcPr/>
                </a:tc>
              </a:tr>
              <a:tr h="370840">
                <a:tc>
                  <a:txBody>
                    <a:bodyPr/>
                    <a:lstStyle/>
                    <a:p>
                      <a:r>
                        <a:rPr lang="en-US" sz="1600" dirty="0" smtClean="0"/>
                        <a:t>DS1 (T1)</a:t>
                      </a:r>
                      <a:endParaRPr lang="en-US" sz="1600" dirty="0"/>
                    </a:p>
                  </a:txBody>
                  <a:tcPr/>
                </a:tc>
                <a:tc>
                  <a:txBody>
                    <a:bodyPr/>
                    <a:lstStyle/>
                    <a:p>
                      <a:r>
                        <a:rPr lang="en-US" sz="1600" dirty="0" smtClean="0"/>
                        <a:t>1.54</a:t>
                      </a:r>
                      <a:endParaRPr lang="en-US" sz="1600" dirty="0"/>
                    </a:p>
                  </a:txBody>
                  <a:tcPr/>
                </a:tc>
                <a:tc>
                  <a:txBody>
                    <a:bodyPr/>
                    <a:lstStyle/>
                    <a:p>
                      <a:r>
                        <a:rPr lang="en-US" sz="1600" dirty="0" smtClean="0"/>
                        <a:t>$450</a:t>
                      </a:r>
                      <a:endParaRPr lang="en-US" sz="1600" dirty="0"/>
                    </a:p>
                  </a:txBody>
                  <a:tcPr/>
                </a:tc>
                <a:tc>
                  <a:txBody>
                    <a:bodyPr/>
                    <a:lstStyle/>
                    <a:p>
                      <a:r>
                        <a:rPr lang="en-US" sz="1600" dirty="0" smtClean="0"/>
                        <a:t>$292.20</a:t>
                      </a:r>
                      <a:endParaRPr lang="en-US" sz="1600" dirty="0"/>
                    </a:p>
                  </a:txBody>
                  <a:tcPr/>
                </a:tc>
              </a:tr>
              <a:tr h="370840">
                <a:tc>
                  <a:txBody>
                    <a:bodyPr/>
                    <a:lstStyle/>
                    <a:p>
                      <a:r>
                        <a:rPr lang="en-US" sz="1600" dirty="0" smtClean="0"/>
                        <a:t>DS3</a:t>
                      </a:r>
                      <a:endParaRPr lang="en-US" sz="1600" dirty="0"/>
                    </a:p>
                  </a:txBody>
                  <a:tcPr/>
                </a:tc>
                <a:tc>
                  <a:txBody>
                    <a:bodyPr/>
                    <a:lstStyle/>
                    <a:p>
                      <a:r>
                        <a:rPr lang="en-US" sz="1600" dirty="0" smtClean="0"/>
                        <a:t>45</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$111.11</a:t>
                      </a:r>
                      <a:endParaRPr lang="en-US" sz="1600" dirty="0"/>
                    </a:p>
                  </a:txBody>
                  <a:tcPr/>
                </a:tc>
              </a:tr>
              <a:tr h="370840">
                <a:tc>
                  <a:txBody>
                    <a:bodyPr/>
                    <a:lstStyle/>
                    <a:p>
                      <a:r>
                        <a:rPr lang="en-US" sz="1600" dirty="0" smtClean="0"/>
                        <a:t>Ethernet over Copper</a:t>
                      </a:r>
                      <a:endParaRPr lang="en-US" sz="1600" dirty="0"/>
                    </a:p>
                  </a:txBody>
                  <a:tcPr/>
                </a:tc>
                <a:tc>
                  <a:txBody>
                    <a:bodyPr/>
                    <a:lstStyle/>
                    <a:p>
                      <a:r>
                        <a:rPr lang="en-US" sz="1600" dirty="0" smtClean="0"/>
                        <a:t>10</a:t>
                      </a:r>
                      <a:endParaRPr lang="en-US" sz="1600" dirty="0"/>
                    </a:p>
                  </a:txBody>
                  <a:tcPr/>
                </a:tc>
                <a:tc>
                  <a:txBody>
                    <a:bodyPr/>
                    <a:lstStyle/>
                    <a:p>
                      <a:r>
                        <a:rPr lang="en-US" sz="1600" dirty="0" smtClean="0"/>
                        <a:t>$950</a:t>
                      </a:r>
                      <a:endParaRPr lang="en-US" sz="1600" dirty="0"/>
                    </a:p>
                  </a:txBody>
                  <a:tcPr/>
                </a:tc>
                <a:tc>
                  <a:txBody>
                    <a:bodyPr/>
                    <a:lstStyle/>
                    <a:p>
                      <a:r>
                        <a:rPr lang="en-US" sz="1600" dirty="0" smtClean="0"/>
                        <a:t>$95.00</a:t>
                      </a:r>
                      <a:endParaRPr lang="en-US" sz="1600" dirty="0"/>
                    </a:p>
                  </a:txBody>
                  <a:tcPr/>
                </a:tc>
              </a:tr>
              <a:tr h="370840">
                <a:tc>
                  <a:txBody>
                    <a:bodyPr/>
                    <a:lstStyle/>
                    <a:p>
                      <a:r>
                        <a:rPr lang="en-US" sz="1600" dirty="0" smtClean="0"/>
                        <a:t>Fast Ethernet</a:t>
                      </a:r>
                      <a:endParaRPr lang="en-US" sz="1600" dirty="0"/>
                    </a:p>
                  </a:txBody>
                  <a:tcPr/>
                </a:tc>
                <a:tc>
                  <a:txBody>
                    <a:bodyPr/>
                    <a:lstStyle/>
                    <a:p>
                      <a:r>
                        <a:rPr lang="en-US" sz="1600" dirty="0" smtClean="0"/>
                        <a:t>100</a:t>
                      </a:r>
                      <a:endParaRPr lang="en-US" sz="1600" dirty="0"/>
                    </a:p>
                  </a:txBody>
                  <a:tcPr/>
                </a:tc>
                <a:tc>
                  <a:txBody>
                    <a:bodyPr/>
                    <a:lstStyle/>
                    <a:p>
                      <a:r>
                        <a:rPr lang="en-US" sz="1600" dirty="0" smtClean="0"/>
                        <a:t>$5,000</a:t>
                      </a:r>
                      <a:endParaRPr lang="en-US" sz="1600" dirty="0"/>
                    </a:p>
                  </a:txBody>
                  <a:tcPr/>
                </a:tc>
                <a:tc>
                  <a:txBody>
                    <a:bodyPr/>
                    <a:lstStyle/>
                    <a:p>
                      <a:r>
                        <a:rPr lang="en-US" sz="1600" dirty="0" smtClean="0"/>
                        <a:t>$50.00</a:t>
                      </a:r>
                      <a:endParaRPr lang="en-US" sz="1600" dirty="0"/>
                    </a:p>
                  </a:txBody>
                  <a:tcPr/>
                </a:tc>
              </a:tr>
              <a:tr h="370840">
                <a:tc>
                  <a:txBody>
                    <a:bodyPr/>
                    <a:lstStyle/>
                    <a:p>
                      <a:r>
                        <a:rPr lang="en-US" sz="1600" dirty="0" smtClean="0"/>
                        <a:t>Metro Ethernet</a:t>
                      </a:r>
                      <a:endParaRPr lang="en-US" sz="1600" dirty="0"/>
                    </a:p>
                  </a:txBody>
                  <a:tcPr/>
                </a:tc>
                <a:tc>
                  <a:txBody>
                    <a:bodyPr/>
                    <a:lstStyle/>
                    <a:p>
                      <a:r>
                        <a:rPr lang="en-US" sz="1600" dirty="0" smtClean="0"/>
                        <a:t>1000</a:t>
                      </a:r>
                      <a:endParaRPr lang="en-US" sz="1600" dirty="0"/>
                    </a:p>
                  </a:txBody>
                  <a:tcPr/>
                </a:tc>
                <a:tc>
                  <a:txBody>
                    <a:bodyPr/>
                    <a:lstStyle/>
                    <a:p>
                      <a:r>
                        <a:rPr lang="en-US" sz="1600" dirty="0" smtClean="0"/>
                        <a:t>$25,000</a:t>
                      </a:r>
                      <a:endParaRPr lang="en-US" sz="1600" dirty="0"/>
                    </a:p>
                  </a:txBody>
                  <a:tcPr/>
                </a:tc>
                <a:tc>
                  <a:txBody>
                    <a:bodyPr/>
                    <a:lstStyle/>
                    <a:p>
                      <a:r>
                        <a:rPr lang="en-US" sz="1600" dirty="0" smtClean="0"/>
                        <a:t>$25.00</a:t>
                      </a:r>
                      <a:endParaRPr lang="en-US" sz="1600" dirty="0"/>
                    </a:p>
                  </a:txBody>
                  <a:tcPr/>
                </a:tc>
              </a:tr>
            </a:tbl>
          </a:graphicData>
        </a:graphic>
      </p:graphicFrame>
    </p:spTree>
    <p:extLst>
      <p:ext uri="{BB962C8B-B14F-4D97-AF65-F5344CB8AC3E}">
        <p14:creationId xmlns:p14="http://schemas.microsoft.com/office/powerpoint/2010/main" val="30303817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value of bits</a:t>
            </a:r>
            <a:endParaRPr lang="en-US" dirty="0"/>
          </a:p>
        </p:txBody>
      </p:sp>
      <p:sp>
        <p:nvSpPr>
          <p:cNvPr id="2" name="Content Placeholder 1"/>
          <p:cNvSpPr>
            <a:spLocks noGrp="1"/>
          </p:cNvSpPr>
          <p:nvPr>
            <p:ph idx="1"/>
          </p:nvPr>
        </p:nvSpPr>
        <p:spPr>
          <a:xfrm>
            <a:off x="457200" y="1600201"/>
            <a:ext cx="8229600" cy="2243884"/>
          </a:xfrm>
        </p:spPr>
        <p:txBody>
          <a:bodyPr/>
          <a:lstStyle/>
          <a:p>
            <a:r>
              <a:rPr lang="en-US" dirty="0" smtClean="0"/>
              <a:t>Technologist: A bit is a bit is a bit</a:t>
            </a:r>
          </a:p>
          <a:p>
            <a:r>
              <a:rPr lang="en-US" dirty="0" smtClean="0"/>
              <a:t>Economist: Some bits are more valuable than other bits</a:t>
            </a:r>
          </a:p>
          <a:p>
            <a:pPr lvl="1"/>
            <a:r>
              <a:rPr lang="en-US" dirty="0" smtClean="0"/>
              <a:t>e.g., $(email) &gt;&gt; $(video)</a:t>
            </a:r>
          </a:p>
        </p:txBody>
      </p:sp>
      <p:sp>
        <p:nvSpPr>
          <p:cNvPr id="3" name="Slide Number Placeholder 2"/>
          <p:cNvSpPr>
            <a:spLocks noGrp="1"/>
          </p:cNvSpPr>
          <p:nvPr>
            <p:ph type="sldNum" sz="quarter" idx="12"/>
          </p:nvPr>
        </p:nvSpPr>
        <p:spPr/>
        <p:txBody>
          <a:bodyPr/>
          <a:lstStyle/>
          <a:p>
            <a:fld id="{51E3B49D-3EAC-FA48-8317-73E198CCAC39}" type="slidenum">
              <a:rPr lang="en-US" smtClean="0"/>
              <a:pPr/>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15536108"/>
              </p:ext>
            </p:extLst>
          </p:nvPr>
        </p:nvGraphicFramePr>
        <p:xfrm>
          <a:off x="457200" y="3310947"/>
          <a:ext cx="8466585" cy="2661920"/>
        </p:xfrm>
        <a:graphic>
          <a:graphicData uri="http://schemas.openxmlformats.org/drawingml/2006/table">
            <a:tbl>
              <a:tblPr firstRow="1" bandRow="1">
                <a:tableStyleId>{5C22544A-7EE6-4342-B048-85BDC9FD1C3A}</a:tableStyleId>
              </a:tblPr>
              <a:tblGrid>
                <a:gridCol w="2119991"/>
                <a:gridCol w="1835879"/>
                <a:gridCol w="1124081"/>
                <a:gridCol w="1693317"/>
                <a:gridCol w="1693317"/>
              </a:tblGrid>
              <a:tr h="370840">
                <a:tc>
                  <a:txBody>
                    <a:bodyPr/>
                    <a:lstStyle/>
                    <a:p>
                      <a:r>
                        <a:rPr lang="en-US" dirty="0" smtClean="0"/>
                        <a:t>Application</a:t>
                      </a:r>
                      <a:endParaRPr lang="en-US" dirty="0"/>
                    </a:p>
                  </a:txBody>
                  <a:tcPr/>
                </a:tc>
                <a:tc>
                  <a:txBody>
                    <a:bodyPr/>
                    <a:lstStyle/>
                    <a:p>
                      <a:r>
                        <a:rPr lang="en-US" dirty="0" smtClean="0"/>
                        <a:t>Volume</a:t>
                      </a:r>
                      <a:endParaRPr lang="en-US" dirty="0"/>
                    </a:p>
                  </a:txBody>
                  <a:tcPr/>
                </a:tc>
                <a:tc>
                  <a:txBody>
                    <a:bodyPr/>
                    <a:lstStyle/>
                    <a:p>
                      <a:r>
                        <a:rPr lang="en-US" dirty="0" smtClean="0"/>
                        <a:t>Cost per unit</a:t>
                      </a:r>
                      <a:endParaRPr lang="en-US" dirty="0"/>
                    </a:p>
                  </a:txBody>
                  <a:tcPr/>
                </a:tc>
                <a:tc>
                  <a:txBody>
                    <a:bodyPr/>
                    <a:lstStyle/>
                    <a:p>
                      <a:r>
                        <a:rPr lang="en-US" dirty="0" smtClean="0"/>
                        <a:t>Cost / MB</a:t>
                      </a:r>
                      <a:endParaRPr lang="en-US" dirty="0"/>
                    </a:p>
                  </a:txBody>
                  <a:tcPr/>
                </a:tc>
                <a:tc>
                  <a:txBody>
                    <a:bodyPr/>
                    <a:lstStyle/>
                    <a:p>
                      <a:r>
                        <a:rPr lang="en-US" dirty="0" smtClean="0"/>
                        <a:t>Cost / TB</a:t>
                      </a:r>
                      <a:endParaRPr lang="en-US" dirty="0"/>
                    </a:p>
                  </a:txBody>
                  <a:tcPr/>
                </a:tc>
              </a:tr>
              <a:tr h="370840">
                <a:tc>
                  <a:txBody>
                    <a:bodyPr/>
                    <a:lstStyle/>
                    <a:p>
                      <a:r>
                        <a:rPr lang="en-US" dirty="0" smtClean="0"/>
                        <a:t>Voice (13 kb/s GSM)</a:t>
                      </a:r>
                      <a:endParaRPr lang="en-US" dirty="0"/>
                    </a:p>
                  </a:txBody>
                  <a:tcPr/>
                </a:tc>
                <a:tc>
                  <a:txBody>
                    <a:bodyPr/>
                    <a:lstStyle/>
                    <a:p>
                      <a:r>
                        <a:rPr lang="en-US" dirty="0" smtClean="0"/>
                        <a:t>97.5 </a:t>
                      </a:r>
                      <a:r>
                        <a:rPr lang="en-US" dirty="0" err="1" smtClean="0"/>
                        <a:t>kB</a:t>
                      </a:r>
                      <a:r>
                        <a:rPr lang="en-US" dirty="0" smtClean="0"/>
                        <a:t>/minute</a:t>
                      </a:r>
                      <a:endParaRPr lang="en-US" dirty="0"/>
                    </a:p>
                  </a:txBody>
                  <a:tcPr/>
                </a:tc>
                <a:tc>
                  <a:txBody>
                    <a:bodyPr/>
                    <a:lstStyle/>
                    <a:p>
                      <a:r>
                        <a:rPr lang="en-US" dirty="0" smtClean="0"/>
                        <a:t>10c</a:t>
                      </a:r>
                      <a:endParaRPr lang="en-US" dirty="0"/>
                    </a:p>
                  </a:txBody>
                  <a:tcPr/>
                </a:tc>
                <a:tc>
                  <a:txBody>
                    <a:bodyPr/>
                    <a:lstStyle/>
                    <a:p>
                      <a:r>
                        <a:rPr lang="en-US" dirty="0" smtClean="0"/>
                        <a:t>$1.02</a:t>
                      </a:r>
                      <a:endParaRPr lang="en-US" dirty="0"/>
                    </a:p>
                  </a:txBody>
                  <a:tcPr/>
                </a:tc>
                <a:tc>
                  <a:txBody>
                    <a:bodyPr/>
                    <a:lstStyle/>
                    <a:p>
                      <a:r>
                        <a:rPr lang="en-US" dirty="0" smtClean="0"/>
                        <a:t>$1M</a:t>
                      </a:r>
                      <a:endParaRPr lang="en-US" dirty="0"/>
                    </a:p>
                  </a:txBody>
                  <a:tcPr/>
                </a:tc>
              </a:tr>
              <a:tr h="370840">
                <a:tc>
                  <a:txBody>
                    <a:bodyPr/>
                    <a:lstStyle/>
                    <a:p>
                      <a:r>
                        <a:rPr lang="en-US" dirty="0" smtClean="0"/>
                        <a:t>Mobile</a:t>
                      </a:r>
                      <a:r>
                        <a:rPr lang="en-US" baseline="0" dirty="0" smtClean="0"/>
                        <a:t> data</a:t>
                      </a:r>
                      <a:endParaRPr lang="en-US" dirty="0"/>
                    </a:p>
                  </a:txBody>
                  <a:tcPr/>
                </a:tc>
                <a:tc>
                  <a:txBody>
                    <a:bodyPr/>
                    <a:lstStyle/>
                    <a:p>
                      <a:r>
                        <a:rPr lang="en-US" dirty="0" smtClean="0"/>
                        <a:t>5</a:t>
                      </a:r>
                      <a:r>
                        <a:rPr lang="en-US" baseline="0" dirty="0" smtClean="0"/>
                        <a:t> </a:t>
                      </a:r>
                      <a:r>
                        <a:rPr lang="en-US" dirty="0" smtClean="0"/>
                        <a:t>GB</a:t>
                      </a:r>
                      <a:endParaRPr lang="en-US" dirty="0"/>
                    </a:p>
                  </a:txBody>
                  <a:tcPr/>
                </a:tc>
                <a:tc>
                  <a:txBody>
                    <a:bodyPr/>
                    <a:lstStyle/>
                    <a:p>
                      <a:r>
                        <a:rPr lang="en-US" dirty="0" smtClean="0"/>
                        <a:t>$40</a:t>
                      </a:r>
                      <a:endParaRPr lang="en-US" dirty="0"/>
                    </a:p>
                  </a:txBody>
                  <a:tcPr/>
                </a:tc>
                <a:tc>
                  <a:txBody>
                    <a:bodyPr/>
                    <a:lstStyle/>
                    <a:p>
                      <a:r>
                        <a:rPr lang="en-US" dirty="0" smtClean="0"/>
                        <a:t>$0.008</a:t>
                      </a:r>
                      <a:endParaRPr lang="en-US" dirty="0"/>
                    </a:p>
                  </a:txBody>
                  <a:tcPr/>
                </a:tc>
                <a:tc>
                  <a:txBody>
                    <a:bodyPr/>
                    <a:lstStyle/>
                    <a:p>
                      <a:r>
                        <a:rPr lang="en-US" dirty="0" smtClean="0"/>
                        <a:t>$8,000</a:t>
                      </a:r>
                      <a:endParaRPr lang="en-US" dirty="0"/>
                    </a:p>
                  </a:txBody>
                  <a:tcPr/>
                </a:tc>
              </a:tr>
              <a:tr h="370840">
                <a:tc>
                  <a:txBody>
                    <a:bodyPr/>
                    <a:lstStyle/>
                    <a:p>
                      <a:r>
                        <a:rPr lang="en-US" dirty="0" smtClean="0"/>
                        <a:t>MMS (pictures)</a:t>
                      </a:r>
                      <a:endParaRPr lang="en-US" dirty="0"/>
                    </a:p>
                  </a:txBody>
                  <a:tcPr/>
                </a:tc>
                <a:tc>
                  <a:txBody>
                    <a:bodyPr/>
                    <a:lstStyle/>
                    <a:p>
                      <a:r>
                        <a:rPr lang="en-US" dirty="0" smtClean="0"/>
                        <a:t>&lt; 300 KB, avg. 50 </a:t>
                      </a:r>
                      <a:r>
                        <a:rPr lang="en-US" dirty="0" err="1" smtClean="0"/>
                        <a:t>kB</a:t>
                      </a:r>
                      <a:endParaRPr lang="en-US" dirty="0"/>
                    </a:p>
                  </a:txBody>
                  <a:tcPr/>
                </a:tc>
                <a:tc>
                  <a:txBody>
                    <a:bodyPr/>
                    <a:lstStyle/>
                    <a:p>
                      <a:r>
                        <a:rPr lang="en-US" dirty="0" smtClean="0"/>
                        <a:t>25c</a:t>
                      </a:r>
                      <a:endParaRPr lang="en-US" dirty="0"/>
                    </a:p>
                  </a:txBody>
                  <a:tcPr/>
                </a:tc>
                <a:tc>
                  <a:txBody>
                    <a:bodyPr/>
                    <a:lstStyle/>
                    <a:p>
                      <a:r>
                        <a:rPr lang="en-US" dirty="0" smtClean="0"/>
                        <a:t>$5.00</a:t>
                      </a:r>
                      <a:endParaRPr lang="en-US" dirty="0"/>
                    </a:p>
                  </a:txBody>
                  <a:tcPr/>
                </a:tc>
                <a:tc>
                  <a:txBody>
                    <a:bodyPr/>
                    <a:lstStyle/>
                    <a:p>
                      <a:r>
                        <a:rPr lang="en-US" dirty="0" smtClean="0"/>
                        <a:t>$5M</a:t>
                      </a:r>
                      <a:endParaRPr lang="en-US" dirty="0"/>
                    </a:p>
                  </a:txBody>
                  <a:tcPr/>
                </a:tc>
              </a:tr>
              <a:tr h="370840">
                <a:tc>
                  <a:txBody>
                    <a:bodyPr/>
                    <a:lstStyle/>
                    <a:p>
                      <a:r>
                        <a:rPr lang="en-US" dirty="0" smtClean="0"/>
                        <a:t>SMS</a:t>
                      </a:r>
                      <a:endParaRPr lang="en-US" dirty="0"/>
                    </a:p>
                  </a:txBody>
                  <a:tcPr/>
                </a:tc>
                <a:tc>
                  <a:txBody>
                    <a:bodyPr/>
                    <a:lstStyle/>
                    <a:p>
                      <a:r>
                        <a:rPr lang="en-US" dirty="0" smtClean="0"/>
                        <a:t>160 B</a:t>
                      </a:r>
                      <a:endParaRPr lang="en-US" dirty="0"/>
                    </a:p>
                  </a:txBody>
                  <a:tcPr/>
                </a:tc>
                <a:tc>
                  <a:txBody>
                    <a:bodyPr/>
                    <a:lstStyle/>
                    <a:p>
                      <a:r>
                        <a:rPr lang="en-US" dirty="0" smtClean="0"/>
                        <a:t>10c</a:t>
                      </a:r>
                      <a:endParaRPr lang="en-US" dirty="0"/>
                    </a:p>
                  </a:txBody>
                  <a:tcPr/>
                </a:tc>
                <a:tc>
                  <a:txBody>
                    <a:bodyPr/>
                    <a:lstStyle/>
                    <a:p>
                      <a:r>
                        <a:rPr lang="en-US" dirty="0" smtClean="0"/>
                        <a:t>$625</a:t>
                      </a:r>
                      <a:endParaRPr lang="en-US" dirty="0"/>
                    </a:p>
                  </a:txBody>
                  <a:tcPr/>
                </a:tc>
                <a:tc>
                  <a:txBody>
                    <a:bodyPr/>
                    <a:lstStyle/>
                    <a:p>
                      <a:r>
                        <a:rPr lang="en-US" dirty="0" smtClean="0"/>
                        <a:t>$625M</a:t>
                      </a:r>
                      <a:endParaRPr lang="en-US" dirty="0"/>
                    </a:p>
                  </a:txBody>
                  <a:tcPr/>
                </a:tc>
              </a:tr>
            </a:tbl>
          </a:graphicData>
        </a:graphic>
      </p:graphicFrame>
    </p:spTree>
    <p:extLst>
      <p:ext uri="{BB962C8B-B14F-4D97-AF65-F5344CB8AC3E}">
        <p14:creationId xmlns:p14="http://schemas.microsoft.com/office/powerpoint/2010/main" val="34454988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cost</a:t>
            </a:r>
            <a:endParaRPr lang="en-US" dirty="0"/>
          </a:p>
        </p:txBody>
      </p:sp>
      <p:pic>
        <p:nvPicPr>
          <p:cNvPr id="4" name="Picture 3"/>
          <p:cNvPicPr>
            <a:picLocks noChangeAspect="1"/>
          </p:cNvPicPr>
          <p:nvPr/>
        </p:nvPicPr>
        <p:blipFill>
          <a:blip r:embed="rId2"/>
          <a:stretch>
            <a:fillRect/>
          </a:stretch>
        </p:blipFill>
        <p:spPr>
          <a:xfrm>
            <a:off x="457200" y="1397000"/>
            <a:ext cx="5107083" cy="3720590"/>
          </a:xfrm>
          <a:prstGeom prst="rect">
            <a:avLst/>
          </a:prstGeom>
        </p:spPr>
      </p:pic>
      <p:sp>
        <p:nvSpPr>
          <p:cNvPr id="5" name="TextBox 4"/>
          <p:cNvSpPr txBox="1"/>
          <p:nvPr/>
        </p:nvSpPr>
        <p:spPr>
          <a:xfrm>
            <a:off x="2086429" y="2413000"/>
            <a:ext cx="1248659" cy="830997"/>
          </a:xfrm>
          <a:prstGeom prst="rect">
            <a:avLst/>
          </a:prstGeom>
          <a:noFill/>
        </p:spPr>
        <p:txBody>
          <a:bodyPr wrap="none" rtlCol="0">
            <a:spAutoFit/>
          </a:bodyPr>
          <a:lstStyle/>
          <a:p>
            <a:r>
              <a:rPr lang="en-US" sz="4800" dirty="0" smtClean="0"/>
              <a:t>70%</a:t>
            </a:r>
            <a:endParaRPr lang="en-US" sz="4800" dirty="0"/>
          </a:p>
        </p:txBody>
      </p:sp>
      <p:pic>
        <p:nvPicPr>
          <p:cNvPr id="6" name="Picture 5"/>
          <p:cNvPicPr>
            <a:picLocks noChangeAspect="1"/>
          </p:cNvPicPr>
          <p:nvPr/>
        </p:nvPicPr>
        <p:blipFill>
          <a:blip r:embed="rId3"/>
          <a:stretch>
            <a:fillRect/>
          </a:stretch>
        </p:blipFill>
        <p:spPr>
          <a:xfrm>
            <a:off x="6132286" y="3454911"/>
            <a:ext cx="1614714" cy="1528932"/>
          </a:xfrm>
          <a:prstGeom prst="rect">
            <a:avLst/>
          </a:prstGeom>
        </p:spPr>
      </p:pic>
      <p:pic>
        <p:nvPicPr>
          <p:cNvPr id="7" name="Picture 6"/>
          <p:cNvPicPr>
            <a:picLocks noChangeAspect="1"/>
          </p:cNvPicPr>
          <p:nvPr/>
        </p:nvPicPr>
        <p:blipFill>
          <a:blip r:embed="rId4"/>
          <a:stretch>
            <a:fillRect/>
          </a:stretch>
        </p:blipFill>
        <p:spPr>
          <a:xfrm>
            <a:off x="6799943" y="4082141"/>
            <a:ext cx="1886857" cy="1415143"/>
          </a:xfrm>
          <a:prstGeom prst="rect">
            <a:avLst/>
          </a:prstGeom>
        </p:spPr>
      </p:pic>
      <p:sp>
        <p:nvSpPr>
          <p:cNvPr id="8" name="TextBox 7"/>
          <p:cNvSpPr txBox="1"/>
          <p:nvPr/>
        </p:nvSpPr>
        <p:spPr>
          <a:xfrm>
            <a:off x="6799943" y="2249714"/>
            <a:ext cx="716663" cy="461665"/>
          </a:xfrm>
          <a:prstGeom prst="rect">
            <a:avLst/>
          </a:prstGeom>
          <a:noFill/>
        </p:spPr>
        <p:txBody>
          <a:bodyPr wrap="none" rtlCol="0">
            <a:spAutoFit/>
          </a:bodyPr>
          <a:lstStyle/>
          <a:p>
            <a:r>
              <a:rPr lang="en-US" sz="2400" dirty="0" smtClean="0"/>
              <a:t>30%</a:t>
            </a:r>
            <a:endParaRPr lang="en-US" sz="2400" dirty="0"/>
          </a:p>
        </p:txBody>
      </p:sp>
      <p:sp>
        <p:nvSpPr>
          <p:cNvPr id="3" name="Slide Number Placeholder 2"/>
          <p:cNvSpPr>
            <a:spLocks noGrp="1"/>
          </p:cNvSpPr>
          <p:nvPr>
            <p:ph type="sldNum" sz="quarter" idx="12"/>
          </p:nvPr>
        </p:nvSpPr>
        <p:spPr/>
        <p:txBody>
          <a:bodyPr/>
          <a:lstStyle/>
          <a:p>
            <a:fld id="{CFD7CC80-8907-0743-8D56-F55887CD0273}" type="slidenum">
              <a:rPr lang="en-US" smtClean="0"/>
              <a:t>32</a:t>
            </a:fld>
            <a:endParaRPr lang="en-US"/>
          </a:p>
        </p:txBody>
      </p:sp>
      <p:sp>
        <p:nvSpPr>
          <p:cNvPr id="9" name="TextBox 8"/>
          <p:cNvSpPr txBox="1"/>
          <p:nvPr/>
        </p:nvSpPr>
        <p:spPr>
          <a:xfrm>
            <a:off x="599752" y="5997994"/>
            <a:ext cx="5900924" cy="369332"/>
          </a:xfrm>
          <a:prstGeom prst="rect">
            <a:avLst/>
          </a:prstGeom>
          <a:noFill/>
        </p:spPr>
        <p:txBody>
          <a:bodyPr wrap="none" rtlCol="0">
            <a:spAutoFit/>
          </a:bodyPr>
          <a:lstStyle/>
          <a:p>
            <a:r>
              <a:rPr lang="en-US" dirty="0" smtClean="0"/>
              <a:t>e.g., </a:t>
            </a:r>
            <a:r>
              <a:rPr lang="en-US" dirty="0" err="1" smtClean="0"/>
              <a:t>CenturyLink</a:t>
            </a:r>
            <a:r>
              <a:rPr lang="en-US" dirty="0" smtClean="0"/>
              <a:t>: capital investment = 15% of revenues</a:t>
            </a:r>
            <a:endParaRPr lang="en-US" dirty="0"/>
          </a:p>
        </p:txBody>
      </p:sp>
    </p:spTree>
    <p:extLst>
      <p:ext uri="{BB962C8B-B14F-4D97-AF65-F5344CB8AC3E}">
        <p14:creationId xmlns:p14="http://schemas.microsoft.com/office/powerpoint/2010/main" val="25898077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revisit?</a:t>
            </a:r>
            <a:endParaRPr lang="en-US" dirty="0"/>
          </a:p>
        </p:txBody>
      </p:sp>
      <p:pic>
        <p:nvPicPr>
          <p:cNvPr id="4" name="Picture 3"/>
          <p:cNvPicPr>
            <a:picLocks noChangeAspect="1"/>
          </p:cNvPicPr>
          <p:nvPr/>
        </p:nvPicPr>
        <p:blipFill>
          <a:blip r:embed="rId2"/>
          <a:stretch>
            <a:fillRect/>
          </a:stretch>
        </p:blipFill>
        <p:spPr>
          <a:xfrm>
            <a:off x="1181100" y="1105462"/>
            <a:ext cx="6769100" cy="5537200"/>
          </a:xfrm>
          <a:prstGeom prst="rect">
            <a:avLst/>
          </a:prstGeom>
        </p:spPr>
      </p:pic>
      <p:sp>
        <p:nvSpPr>
          <p:cNvPr id="5" name="TextBox 4"/>
          <p:cNvSpPr txBox="1"/>
          <p:nvPr/>
        </p:nvSpPr>
        <p:spPr>
          <a:xfrm>
            <a:off x="7583715" y="3791857"/>
            <a:ext cx="1372867" cy="646331"/>
          </a:xfrm>
          <a:prstGeom prst="rect">
            <a:avLst/>
          </a:prstGeom>
          <a:noFill/>
        </p:spPr>
        <p:txBody>
          <a:bodyPr wrap="none" rtlCol="0">
            <a:spAutoFit/>
          </a:bodyPr>
          <a:lstStyle/>
          <a:p>
            <a:r>
              <a:rPr lang="en-US" dirty="0" smtClean="0"/>
              <a:t>Google</a:t>
            </a:r>
          </a:p>
          <a:p>
            <a:r>
              <a:rPr lang="en-US" dirty="0" smtClean="0"/>
              <a:t>April 1, 2007</a:t>
            </a:r>
            <a:endParaRPr lang="en-US" dirty="0"/>
          </a:p>
        </p:txBody>
      </p:sp>
      <p:sp>
        <p:nvSpPr>
          <p:cNvPr id="3" name="Slide Number Placeholder 2"/>
          <p:cNvSpPr>
            <a:spLocks noGrp="1"/>
          </p:cNvSpPr>
          <p:nvPr>
            <p:ph type="sldNum" sz="quarter" idx="12"/>
          </p:nvPr>
        </p:nvSpPr>
        <p:spPr/>
        <p:txBody>
          <a:bodyPr/>
          <a:lstStyle/>
          <a:p>
            <a:fld id="{CFD7CC80-8907-0743-8D56-F55887CD0273}" type="slidenum">
              <a:rPr lang="en-US" smtClean="0"/>
              <a:t>33</a:t>
            </a:fld>
            <a:endParaRPr lang="en-US"/>
          </a:p>
        </p:txBody>
      </p:sp>
    </p:spTree>
    <p:extLst>
      <p:ext uri="{BB962C8B-B14F-4D97-AF65-F5344CB8AC3E}">
        <p14:creationId xmlns:p14="http://schemas.microsoft.com/office/powerpoint/2010/main" val="22745210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deployment</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34</a:t>
            </a:fld>
            <a:endParaRPr lang="en-US"/>
          </a:p>
        </p:txBody>
      </p:sp>
      <p:pic>
        <p:nvPicPr>
          <p:cNvPr id="5" name="Picture 4"/>
          <p:cNvPicPr>
            <a:picLocks noChangeAspect="1"/>
          </p:cNvPicPr>
          <p:nvPr/>
        </p:nvPicPr>
        <p:blipFill>
          <a:blip r:embed="rId2"/>
          <a:stretch>
            <a:fillRect/>
          </a:stretch>
        </p:blipFill>
        <p:spPr>
          <a:xfrm>
            <a:off x="670658" y="1728603"/>
            <a:ext cx="2292350" cy="1227289"/>
          </a:xfrm>
          <a:prstGeom prst="rect">
            <a:avLst/>
          </a:prstGeom>
        </p:spPr>
      </p:pic>
      <p:pic>
        <p:nvPicPr>
          <p:cNvPr id="6" name="Picture 5"/>
          <p:cNvPicPr>
            <a:picLocks noChangeAspect="1"/>
          </p:cNvPicPr>
          <p:nvPr/>
        </p:nvPicPr>
        <p:blipFill>
          <a:blip r:embed="rId3"/>
          <a:stretch>
            <a:fillRect/>
          </a:stretch>
        </p:blipFill>
        <p:spPr>
          <a:xfrm>
            <a:off x="457200" y="4698950"/>
            <a:ext cx="1871364" cy="1377950"/>
          </a:xfrm>
          <a:prstGeom prst="rect">
            <a:avLst/>
          </a:prstGeom>
        </p:spPr>
      </p:pic>
      <p:pic>
        <p:nvPicPr>
          <p:cNvPr id="7" name="Picture 6"/>
          <p:cNvPicPr>
            <a:picLocks noChangeAspect="1"/>
          </p:cNvPicPr>
          <p:nvPr/>
        </p:nvPicPr>
        <p:blipFill>
          <a:blip r:embed="rId4"/>
          <a:stretch>
            <a:fillRect/>
          </a:stretch>
        </p:blipFill>
        <p:spPr>
          <a:xfrm>
            <a:off x="533912" y="3195500"/>
            <a:ext cx="1871364" cy="1377950"/>
          </a:xfrm>
          <a:prstGeom prst="rect">
            <a:avLst/>
          </a:prstGeom>
        </p:spPr>
      </p:pic>
      <p:pic>
        <p:nvPicPr>
          <p:cNvPr id="8" name="Picture 7"/>
          <p:cNvPicPr>
            <a:picLocks noChangeAspect="1"/>
          </p:cNvPicPr>
          <p:nvPr/>
        </p:nvPicPr>
        <p:blipFill>
          <a:blip r:embed="rId5"/>
          <a:stretch>
            <a:fillRect/>
          </a:stretch>
        </p:blipFill>
        <p:spPr>
          <a:xfrm>
            <a:off x="3340003" y="1728603"/>
            <a:ext cx="2978696" cy="2236942"/>
          </a:xfrm>
          <a:prstGeom prst="rect">
            <a:avLst/>
          </a:prstGeom>
        </p:spPr>
      </p:pic>
      <p:sp>
        <p:nvSpPr>
          <p:cNvPr id="9" name="TextBox 8"/>
          <p:cNvSpPr txBox="1"/>
          <p:nvPr/>
        </p:nvSpPr>
        <p:spPr>
          <a:xfrm>
            <a:off x="3340003" y="4016800"/>
            <a:ext cx="1865502" cy="646331"/>
          </a:xfrm>
          <a:prstGeom prst="rect">
            <a:avLst/>
          </a:prstGeom>
          <a:noFill/>
        </p:spPr>
        <p:txBody>
          <a:bodyPr wrap="none" rtlCol="0">
            <a:spAutoFit/>
          </a:bodyPr>
          <a:lstStyle/>
          <a:p>
            <a:r>
              <a:rPr lang="en-US" dirty="0" smtClean="0"/>
              <a:t>wastewater pipe</a:t>
            </a:r>
          </a:p>
          <a:p>
            <a:r>
              <a:rPr lang="en-US" dirty="0" smtClean="0"/>
              <a:t>(3-5 km/week)</a:t>
            </a:r>
            <a:endParaRPr lang="en-US" dirty="0"/>
          </a:p>
        </p:txBody>
      </p:sp>
      <p:pic>
        <p:nvPicPr>
          <p:cNvPr id="10" name="Picture 9"/>
          <p:cNvPicPr>
            <a:picLocks noChangeAspect="1"/>
          </p:cNvPicPr>
          <p:nvPr/>
        </p:nvPicPr>
        <p:blipFill>
          <a:blip r:embed="rId6"/>
          <a:stretch>
            <a:fillRect/>
          </a:stretch>
        </p:blipFill>
        <p:spPr>
          <a:xfrm>
            <a:off x="5787613" y="4389732"/>
            <a:ext cx="2601280" cy="1746424"/>
          </a:xfrm>
          <a:prstGeom prst="rect">
            <a:avLst/>
          </a:prstGeom>
        </p:spPr>
      </p:pic>
    </p:spTree>
    <p:extLst>
      <p:ext uri="{BB962C8B-B14F-4D97-AF65-F5344CB8AC3E}">
        <p14:creationId xmlns:p14="http://schemas.microsoft.com/office/powerpoint/2010/main" val="13620251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network cost - FTTP</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18397328"/>
              </p:ext>
            </p:extLst>
          </p:nvPr>
        </p:nvGraphicFramePr>
        <p:xfrm>
          <a:off x="457200" y="1653124"/>
          <a:ext cx="8305244" cy="2839720"/>
        </p:xfrm>
        <a:graphic>
          <a:graphicData uri="http://schemas.openxmlformats.org/drawingml/2006/table">
            <a:tbl>
              <a:tblPr firstRow="1" bandRow="1">
                <a:tableStyleId>{5C22544A-7EE6-4342-B048-85BDC9FD1C3A}</a:tableStyleId>
              </a:tblPr>
              <a:tblGrid>
                <a:gridCol w="2396895"/>
                <a:gridCol w="3139934"/>
                <a:gridCol w="2768415"/>
              </a:tblGrid>
              <a:tr h="370840">
                <a:tc>
                  <a:txBody>
                    <a:bodyPr/>
                    <a:lstStyle/>
                    <a:p>
                      <a:r>
                        <a:rPr lang="en-US" dirty="0" smtClean="0"/>
                        <a:t>Category</a:t>
                      </a:r>
                    </a:p>
                  </a:txBody>
                  <a:tcPr/>
                </a:tc>
                <a:tc>
                  <a:txBody>
                    <a:bodyPr/>
                    <a:lstStyle/>
                    <a:p>
                      <a:r>
                        <a:rPr lang="en-US" dirty="0" smtClean="0"/>
                        <a:t>Details</a:t>
                      </a:r>
                      <a:endParaRPr lang="en-US" dirty="0"/>
                    </a:p>
                  </a:txBody>
                  <a:tcPr/>
                </a:tc>
                <a:tc>
                  <a:txBody>
                    <a:bodyPr/>
                    <a:lstStyle/>
                    <a:p>
                      <a:r>
                        <a:rPr lang="en-US" dirty="0" smtClean="0"/>
                        <a:t>Outside plant</a:t>
                      </a:r>
                      <a:endParaRPr lang="en-US" dirty="0"/>
                    </a:p>
                  </a:txBody>
                  <a:tcPr/>
                </a:tc>
              </a:tr>
              <a:tr h="370840">
                <a:tc>
                  <a:txBody>
                    <a:bodyPr/>
                    <a:lstStyle/>
                    <a:p>
                      <a:r>
                        <a:rPr lang="en-US" dirty="0" smtClean="0"/>
                        <a:t>FTTP</a:t>
                      </a:r>
                      <a:r>
                        <a:rPr lang="en-US" baseline="0" dirty="0" smtClean="0"/>
                        <a:t> in existing right-of-way</a:t>
                      </a:r>
                      <a:endParaRPr lang="en-US" dirty="0"/>
                    </a:p>
                  </a:txBody>
                  <a:tcPr/>
                </a:tc>
                <a:tc>
                  <a:txBody>
                    <a:bodyPr/>
                    <a:lstStyle/>
                    <a:p>
                      <a:r>
                        <a:rPr lang="en-US" dirty="0" smtClean="0"/>
                        <a:t>All underground, not including drops or electronics</a:t>
                      </a:r>
                      <a:endParaRPr lang="en-US" dirty="0"/>
                    </a:p>
                  </a:txBody>
                  <a:tcPr/>
                </a:tc>
                <a:tc>
                  <a:txBody>
                    <a:bodyPr/>
                    <a:lstStyle/>
                    <a:p>
                      <a:r>
                        <a:rPr lang="en-US" dirty="0" smtClean="0"/>
                        <a:t>$1,200…$1,300 per passing</a:t>
                      </a:r>
                      <a:endParaRPr lang="en-US" dirty="0"/>
                    </a:p>
                  </a:txBody>
                  <a:tcPr/>
                </a:tc>
              </a:tr>
              <a:tr h="370840">
                <a:tc>
                  <a:txBody>
                    <a:bodyPr/>
                    <a:lstStyle/>
                    <a:p>
                      <a:endParaRPr lang="en-US" dirty="0"/>
                    </a:p>
                  </a:txBody>
                  <a:tcPr/>
                </a:tc>
                <a:tc>
                  <a:txBody>
                    <a:bodyPr/>
                    <a:lstStyle/>
                    <a:p>
                      <a:r>
                        <a:rPr lang="en-US" sz="1800" kern="1200" dirty="0" smtClean="0">
                          <a:solidFill>
                            <a:schemeClr val="dk1"/>
                          </a:solidFill>
                          <a:effectLst/>
                          <a:latin typeface="+mn-lt"/>
                          <a:ea typeface="+mn-ea"/>
                          <a:cs typeface="+mn-cs"/>
                        </a:rPr>
                        <a:t>40% aerial, 60% underground, </a:t>
                      </a:r>
                    </a:p>
                    <a:p>
                      <a:r>
                        <a:rPr lang="en-US" sz="1800" kern="1200" dirty="0" smtClean="0">
                          <a:solidFill>
                            <a:schemeClr val="dk1"/>
                          </a:solidFill>
                          <a:effectLst/>
                          <a:latin typeface="+mn-lt"/>
                          <a:ea typeface="+mn-ea"/>
                          <a:cs typeface="+mn-cs"/>
                        </a:rPr>
                        <a:t>not including drops or electronics</a:t>
                      </a:r>
                      <a:r>
                        <a:rPr lang="en-US" dirty="0" smtClean="0">
                          <a:effectLst/>
                        </a:rPr>
                        <a:t> </a:t>
                      </a:r>
                      <a:endParaRPr lang="en-US" dirty="0"/>
                    </a:p>
                  </a:txBody>
                  <a:tcPr/>
                </a:tc>
                <a:tc>
                  <a:txBody>
                    <a:bodyPr/>
                    <a:lstStyle/>
                    <a:p>
                      <a:r>
                        <a:rPr lang="en-US" dirty="0" smtClean="0"/>
                        <a:t>$1,000…$1,100</a:t>
                      </a:r>
                      <a:r>
                        <a:rPr lang="en-US" baseline="0" dirty="0" smtClean="0"/>
                        <a:t> per passing</a:t>
                      </a:r>
                      <a:endParaRPr lang="en-US" dirty="0"/>
                    </a:p>
                  </a:txBody>
                  <a:tcPr/>
                </a:tc>
              </a:tr>
              <a:tr h="370840">
                <a:tc>
                  <a:txBody>
                    <a:bodyPr/>
                    <a:lstStyle/>
                    <a:p>
                      <a:r>
                        <a:rPr lang="en-US" dirty="0" smtClean="0"/>
                        <a:t>FTTP drops</a:t>
                      </a:r>
                      <a:endParaRPr lang="en-US" dirty="0"/>
                    </a:p>
                  </a:txBody>
                  <a:tcPr/>
                </a:tc>
                <a:tc>
                  <a:txBody>
                    <a:bodyPr/>
                    <a:lstStyle/>
                    <a:p>
                      <a:r>
                        <a:rPr lang="en-US" dirty="0" smtClean="0"/>
                        <a:t>Range of distances and complexity</a:t>
                      </a:r>
                      <a:endParaRPr lang="en-US" dirty="0"/>
                    </a:p>
                  </a:txBody>
                  <a:tcPr/>
                </a:tc>
                <a:tc>
                  <a:txBody>
                    <a:bodyPr/>
                    <a:lstStyle/>
                    <a:p>
                      <a:r>
                        <a:rPr lang="en-US" dirty="0" smtClean="0"/>
                        <a:t>$300…$700 per connected home</a:t>
                      </a:r>
                      <a:endParaRPr lang="en-US" dirty="0"/>
                    </a:p>
                  </a:txBody>
                  <a:tcPr/>
                </a:tc>
              </a:tr>
            </a:tbl>
          </a:graphicData>
        </a:graphic>
      </p:graphicFrame>
      <p:sp>
        <p:nvSpPr>
          <p:cNvPr id="7" name="TextBox 6"/>
          <p:cNvSpPr txBox="1"/>
          <p:nvPr/>
        </p:nvSpPr>
        <p:spPr>
          <a:xfrm>
            <a:off x="533645" y="5912207"/>
            <a:ext cx="4610689" cy="276999"/>
          </a:xfrm>
          <a:prstGeom prst="rect">
            <a:avLst/>
          </a:prstGeom>
          <a:noFill/>
        </p:spPr>
        <p:txBody>
          <a:bodyPr wrap="square" rtlCol="0">
            <a:spAutoFit/>
          </a:bodyPr>
          <a:lstStyle/>
          <a:p>
            <a:pPr defTabSz="914400">
              <a:defRPr/>
            </a:pPr>
            <a:r>
              <a:rPr lang="en-US" sz="1200" dirty="0"/>
              <a:t>Crown </a:t>
            </a:r>
            <a:r>
              <a:rPr lang="en-US" sz="1200" dirty="0" err="1"/>
              <a:t>Fibre</a:t>
            </a:r>
            <a:r>
              <a:rPr lang="en-US" sz="1200" dirty="0"/>
              <a:t> Holdings (Govt. of New Zealand</a:t>
            </a:r>
            <a:r>
              <a:rPr lang="en-US" sz="1200" dirty="0" smtClean="0"/>
              <a:t>); provided by CTC</a:t>
            </a:r>
            <a:endParaRPr lang="en-US" sz="1200" dirty="0"/>
          </a:p>
        </p:txBody>
      </p:sp>
    </p:spTree>
    <p:extLst>
      <p:ext uri="{BB962C8B-B14F-4D97-AF65-F5344CB8AC3E}">
        <p14:creationId xmlns:p14="http://schemas.microsoft.com/office/powerpoint/2010/main" val="2146072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Broadband network cost – Fiber middle mile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02550774"/>
              </p:ext>
            </p:extLst>
          </p:nvPr>
        </p:nvGraphicFramePr>
        <p:xfrm>
          <a:off x="457201" y="1653124"/>
          <a:ext cx="6650946" cy="4485639"/>
        </p:xfrm>
        <a:graphic>
          <a:graphicData uri="http://schemas.openxmlformats.org/drawingml/2006/table">
            <a:tbl>
              <a:tblPr firstRow="1" bandRow="1">
                <a:tableStyleId>{5C22544A-7EE6-4342-B048-85BDC9FD1C3A}</a:tableStyleId>
              </a:tblPr>
              <a:tblGrid>
                <a:gridCol w="1439598"/>
                <a:gridCol w="1885874"/>
                <a:gridCol w="1662737"/>
                <a:gridCol w="1662737"/>
              </a:tblGrid>
              <a:tr h="370840">
                <a:tc>
                  <a:txBody>
                    <a:bodyPr/>
                    <a:lstStyle/>
                    <a:p>
                      <a:r>
                        <a:rPr lang="en-US" dirty="0" smtClean="0"/>
                        <a:t>Category</a:t>
                      </a:r>
                    </a:p>
                  </a:txBody>
                  <a:tcPr/>
                </a:tc>
                <a:tc>
                  <a:txBody>
                    <a:bodyPr/>
                    <a:lstStyle/>
                    <a:p>
                      <a:r>
                        <a:rPr lang="en-US" dirty="0" smtClean="0"/>
                        <a:t>Details</a:t>
                      </a:r>
                      <a:endParaRPr lang="en-US" dirty="0"/>
                    </a:p>
                  </a:txBody>
                  <a:tcPr/>
                </a:tc>
                <a:tc>
                  <a:txBody>
                    <a:bodyPr/>
                    <a:lstStyle/>
                    <a:p>
                      <a:r>
                        <a:rPr lang="en-US" dirty="0" smtClean="0"/>
                        <a:t>Outside plant</a:t>
                      </a:r>
                      <a:endParaRPr lang="en-US" dirty="0"/>
                    </a:p>
                  </a:txBody>
                  <a:tcPr/>
                </a:tc>
                <a:tc>
                  <a:txBody>
                    <a:bodyPr/>
                    <a:lstStyle/>
                    <a:p>
                      <a:r>
                        <a:rPr lang="en-US" dirty="0" smtClean="0"/>
                        <a:t>Source</a:t>
                      </a:r>
                      <a:endParaRPr lang="en-US" dirty="0"/>
                    </a:p>
                  </a:txBody>
                  <a:tcPr/>
                </a:tc>
              </a:tr>
              <a:tr h="370840">
                <a:tc>
                  <a:txBody>
                    <a:bodyPr/>
                    <a:lstStyle/>
                    <a:p>
                      <a:r>
                        <a:rPr lang="en-US" dirty="0" smtClean="0"/>
                        <a:t>aerial,</a:t>
                      </a:r>
                      <a:r>
                        <a:rPr lang="en-US" baseline="0" dirty="0" smtClean="0"/>
                        <a:t> new attachment</a:t>
                      </a:r>
                      <a:endParaRPr lang="en-US" dirty="0"/>
                    </a:p>
                  </a:txBody>
                  <a:tcPr/>
                </a:tc>
                <a:tc>
                  <a:txBody>
                    <a:bodyPr/>
                    <a:lstStyle/>
                    <a:p>
                      <a:r>
                        <a:rPr lang="en-US" sz="1800" kern="1200" dirty="0" smtClean="0">
                          <a:solidFill>
                            <a:schemeClr val="dk1"/>
                          </a:solidFill>
                          <a:effectLst/>
                          <a:latin typeface="+mn-lt"/>
                          <a:ea typeface="+mn-ea"/>
                          <a:cs typeface="+mn-cs"/>
                        </a:rPr>
                        <a:t>Northeastern city municipal utility; </a:t>
                      </a:r>
                    </a:p>
                    <a:p>
                      <a:r>
                        <a:rPr lang="en-US" sz="1800" kern="1200" dirty="0" smtClean="0">
                          <a:solidFill>
                            <a:schemeClr val="dk1"/>
                          </a:solidFill>
                          <a:effectLst/>
                          <a:latin typeface="+mn-lt"/>
                          <a:ea typeface="+mn-ea"/>
                          <a:cs typeface="+mn-cs"/>
                        </a:rPr>
                        <a:t>96% aerial, 4% underground; 87.6 miles</a:t>
                      </a:r>
                      <a:endParaRPr lang="en-US" dirty="0"/>
                    </a:p>
                  </a:txBody>
                  <a:tcPr/>
                </a:tc>
                <a:tc>
                  <a:txBody>
                    <a:bodyPr/>
                    <a:lstStyle/>
                    <a:p>
                      <a:r>
                        <a:rPr lang="en-US" dirty="0" smtClean="0"/>
                        <a:t>$30,000/mile</a:t>
                      </a:r>
                      <a:endParaRPr lang="en-US" dirty="0"/>
                    </a:p>
                  </a:txBody>
                  <a:tcPr/>
                </a:tc>
                <a:tc>
                  <a:txBody>
                    <a:bodyPr/>
                    <a:lstStyle/>
                    <a:p>
                      <a:r>
                        <a:rPr lang="en-US" dirty="0" smtClean="0"/>
                        <a:t>Public utility (actual</a:t>
                      </a:r>
                      <a:r>
                        <a:rPr lang="en-US" baseline="0" dirty="0" smtClean="0"/>
                        <a:t> cost)</a:t>
                      </a:r>
                      <a:endParaRPr lang="en-US" dirty="0"/>
                    </a:p>
                  </a:txBody>
                  <a:tcPr/>
                </a:tc>
              </a:tr>
              <a:tr h="370840">
                <a:tc>
                  <a:txBody>
                    <a:bodyPr/>
                    <a:lstStyle/>
                    <a:p>
                      <a:r>
                        <a:rPr lang="en-US" dirty="0" smtClean="0"/>
                        <a:t>aerial</a:t>
                      </a:r>
                      <a:r>
                        <a:rPr lang="en-US" baseline="0" dirty="0" smtClean="0"/>
                        <a:t> </a:t>
                      </a:r>
                      <a:r>
                        <a:rPr lang="en-US" baseline="0" dirty="0" err="1" smtClean="0"/>
                        <a:t>overlash</a:t>
                      </a:r>
                      <a:endParaRPr lang="en-US" dirty="0"/>
                    </a:p>
                  </a:txBody>
                  <a:tcPr/>
                </a:tc>
                <a:tc>
                  <a:txBody>
                    <a:bodyPr/>
                    <a:lstStyle/>
                    <a:p>
                      <a:r>
                        <a:rPr lang="en-US" sz="1800" kern="1200" dirty="0" smtClean="0">
                          <a:solidFill>
                            <a:schemeClr val="dk1"/>
                          </a:solidFill>
                          <a:effectLst/>
                          <a:latin typeface="+mn-lt"/>
                          <a:ea typeface="+mn-ea"/>
                          <a:cs typeface="+mn-cs"/>
                        </a:rPr>
                        <a:t>Major metropolitan area (U.S. east coast)</a:t>
                      </a:r>
                      <a:r>
                        <a:rPr lang="en-US" dirty="0" smtClean="0">
                          <a:effectLst/>
                        </a:rPr>
                        <a:t> </a:t>
                      </a:r>
                      <a:endParaRPr lang="en-US" dirty="0"/>
                    </a:p>
                  </a:txBody>
                  <a:tcPr/>
                </a:tc>
                <a:tc>
                  <a:txBody>
                    <a:bodyPr/>
                    <a:lstStyle/>
                    <a:p>
                      <a:r>
                        <a:rPr lang="en-US" dirty="0" smtClean="0"/>
                        <a:t>$15,000/mile</a:t>
                      </a:r>
                      <a:endParaRPr lang="en-US" dirty="0"/>
                    </a:p>
                  </a:txBody>
                  <a:tcPr/>
                </a:tc>
                <a:tc>
                  <a:txBody>
                    <a:bodyPr/>
                    <a:lstStyle/>
                    <a:p>
                      <a:endParaRPr lang="en-US" dirty="0"/>
                    </a:p>
                  </a:txBody>
                  <a:tcPr/>
                </a:tc>
              </a:tr>
              <a:tr h="370840">
                <a:tc>
                  <a:txBody>
                    <a:bodyPr/>
                    <a:lstStyle/>
                    <a:p>
                      <a:r>
                        <a:rPr lang="en-US" dirty="0" smtClean="0"/>
                        <a:t>buried</a:t>
                      </a:r>
                      <a:endParaRPr lang="en-US" dirty="0"/>
                    </a:p>
                  </a:txBody>
                  <a:tcPr/>
                </a:tc>
                <a:tc>
                  <a:txBody>
                    <a:bodyPr/>
                    <a:lstStyle/>
                    <a:p>
                      <a:r>
                        <a:rPr lang="en-US" sz="1800" kern="1200" dirty="0" smtClean="0">
                          <a:solidFill>
                            <a:schemeClr val="dk1"/>
                          </a:solidFill>
                          <a:effectLst/>
                          <a:latin typeface="+mn-lt"/>
                          <a:ea typeface="+mn-ea"/>
                          <a:cs typeface="+mn-cs"/>
                        </a:rPr>
                        <a:t>Mixed suburban/urban locations and pot/bore construction</a:t>
                      </a:r>
                      <a:endParaRPr lang="en-US" dirty="0"/>
                    </a:p>
                  </a:txBody>
                  <a:tcPr/>
                </a:tc>
                <a:tc>
                  <a:txBody>
                    <a:bodyPr/>
                    <a:lstStyle/>
                    <a:p>
                      <a:r>
                        <a:rPr lang="en-US" dirty="0" smtClean="0"/>
                        <a:t>$89,000/mile</a:t>
                      </a:r>
                      <a:endParaRPr lang="en-US" dirty="0"/>
                    </a:p>
                  </a:txBody>
                  <a:tcPr/>
                </a:tc>
                <a:tc>
                  <a:txBody>
                    <a:bodyPr/>
                    <a:lstStyle/>
                    <a:p>
                      <a:r>
                        <a:rPr lang="en-US" sz="1800" kern="1200" dirty="0" smtClean="0">
                          <a:solidFill>
                            <a:schemeClr val="dk1"/>
                          </a:solidFill>
                          <a:effectLst/>
                          <a:latin typeface="+mn-lt"/>
                          <a:ea typeface="+mn-ea"/>
                          <a:cs typeface="+mn-cs"/>
                        </a:rPr>
                        <a:t>Washington, D.C.-area BTOP project </a:t>
                      </a:r>
                    </a:p>
                    <a:p>
                      <a:r>
                        <a:rPr lang="en-US" sz="1800" kern="1200" dirty="0" smtClean="0">
                          <a:solidFill>
                            <a:schemeClr val="dk1"/>
                          </a:solidFill>
                          <a:effectLst/>
                          <a:latin typeface="+mn-lt"/>
                          <a:ea typeface="+mn-ea"/>
                          <a:cs typeface="+mn-cs"/>
                        </a:rPr>
                        <a:t>(actual cost)</a:t>
                      </a:r>
                      <a:endParaRPr lang="en-US" dirty="0"/>
                    </a:p>
                  </a:txBody>
                  <a:tcPr/>
                </a:tc>
              </a:tr>
            </a:tbl>
          </a:graphicData>
        </a:graphic>
      </p:graphicFrame>
      <p:sp>
        <p:nvSpPr>
          <p:cNvPr id="7" name="TextBox 6"/>
          <p:cNvSpPr txBox="1"/>
          <p:nvPr/>
        </p:nvSpPr>
        <p:spPr>
          <a:xfrm>
            <a:off x="0" y="6581001"/>
            <a:ext cx="4610689" cy="276999"/>
          </a:xfrm>
          <a:prstGeom prst="rect">
            <a:avLst/>
          </a:prstGeom>
          <a:noFill/>
        </p:spPr>
        <p:txBody>
          <a:bodyPr wrap="square" rtlCol="0">
            <a:spAutoFit/>
          </a:bodyPr>
          <a:lstStyle/>
          <a:p>
            <a:pPr defTabSz="914400">
              <a:defRPr/>
            </a:pPr>
            <a:r>
              <a:rPr lang="en-US" sz="1200" dirty="0" smtClean="0"/>
              <a:t>Data provided by CTC</a:t>
            </a:r>
            <a:endParaRPr lang="en-US" sz="1200" dirty="0"/>
          </a:p>
        </p:txBody>
      </p:sp>
      <p:pic>
        <p:nvPicPr>
          <p:cNvPr id="3" name="Picture 2"/>
          <p:cNvPicPr>
            <a:picLocks noChangeAspect="1"/>
          </p:cNvPicPr>
          <p:nvPr/>
        </p:nvPicPr>
        <p:blipFill>
          <a:blip r:embed="rId2"/>
          <a:stretch>
            <a:fillRect/>
          </a:stretch>
        </p:blipFill>
        <p:spPr>
          <a:xfrm>
            <a:off x="7239578" y="3414994"/>
            <a:ext cx="1447222" cy="952602"/>
          </a:xfrm>
          <a:prstGeom prst="rect">
            <a:avLst/>
          </a:prstGeom>
        </p:spPr>
      </p:pic>
      <p:pic>
        <p:nvPicPr>
          <p:cNvPr id="5" name="Picture 4"/>
          <p:cNvPicPr>
            <a:picLocks noChangeAspect="1"/>
          </p:cNvPicPr>
          <p:nvPr/>
        </p:nvPicPr>
        <p:blipFill>
          <a:blip r:embed="rId3"/>
          <a:stretch>
            <a:fillRect/>
          </a:stretch>
        </p:blipFill>
        <p:spPr>
          <a:xfrm>
            <a:off x="7147008" y="4524866"/>
            <a:ext cx="1996992" cy="1980140"/>
          </a:xfrm>
          <a:prstGeom prst="rect">
            <a:avLst/>
          </a:prstGeom>
        </p:spPr>
      </p:pic>
    </p:spTree>
    <p:extLst>
      <p:ext uri="{BB962C8B-B14F-4D97-AF65-F5344CB8AC3E}">
        <p14:creationId xmlns:p14="http://schemas.microsoft.com/office/powerpoint/2010/main" val="434132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mile cost example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37</a:t>
            </a:fld>
            <a:endParaRPr lang="en-US"/>
          </a:p>
        </p:txBody>
      </p:sp>
      <p:pic>
        <p:nvPicPr>
          <p:cNvPr id="5" name="Picture 4"/>
          <p:cNvPicPr>
            <a:picLocks noChangeAspect="1"/>
          </p:cNvPicPr>
          <p:nvPr/>
        </p:nvPicPr>
        <p:blipFill>
          <a:blip r:embed="rId2"/>
          <a:stretch>
            <a:fillRect/>
          </a:stretch>
        </p:blipFill>
        <p:spPr>
          <a:xfrm>
            <a:off x="561413" y="1313750"/>
            <a:ext cx="6121400" cy="4572000"/>
          </a:xfrm>
          <a:prstGeom prst="rect">
            <a:avLst/>
          </a:prstGeom>
        </p:spPr>
      </p:pic>
      <p:sp>
        <p:nvSpPr>
          <p:cNvPr id="6" name="TextBox 5"/>
          <p:cNvSpPr txBox="1"/>
          <p:nvPr/>
        </p:nvSpPr>
        <p:spPr>
          <a:xfrm>
            <a:off x="377305" y="6179003"/>
            <a:ext cx="8675786" cy="430887"/>
          </a:xfrm>
          <a:prstGeom prst="rect">
            <a:avLst/>
          </a:prstGeom>
          <a:noFill/>
        </p:spPr>
        <p:txBody>
          <a:bodyPr wrap="square" rtlCol="0">
            <a:spAutoFit/>
          </a:bodyPr>
          <a:lstStyle/>
          <a:p>
            <a:r>
              <a:rPr lang="en-US" sz="1100" dirty="0" smtClean="0"/>
              <a:t>CTC, 2009 (“</a:t>
            </a:r>
            <a:r>
              <a:rPr lang="en-US" sz="1100" dirty="0"/>
              <a:t>Brief Engineering Assessment: Efficiencies available through simultaneous construction and co-location of communications conduit and </a:t>
            </a:r>
            <a:r>
              <a:rPr lang="en-US" sz="1100" dirty="0" smtClean="0"/>
              <a:t>fiber”)</a:t>
            </a:r>
            <a:endParaRPr lang="en-US" sz="1100" dirty="0"/>
          </a:p>
        </p:txBody>
      </p:sp>
    </p:spTree>
    <p:extLst>
      <p:ext uri="{BB962C8B-B14F-4D97-AF65-F5344CB8AC3E}">
        <p14:creationId xmlns:p14="http://schemas.microsoft.com/office/powerpoint/2010/main" val="21829369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Broadband network cost – TV white spaces</a:t>
            </a:r>
            <a:endParaRPr lang="en-US" dirty="0"/>
          </a:p>
        </p:txBody>
      </p:sp>
      <p:sp>
        <p:nvSpPr>
          <p:cNvPr id="3" name="Content Placeholder 2"/>
          <p:cNvSpPr>
            <a:spLocks noGrp="1"/>
          </p:cNvSpPr>
          <p:nvPr>
            <p:ph idx="1"/>
          </p:nvPr>
        </p:nvSpPr>
        <p:spPr>
          <a:xfrm>
            <a:off x="457200" y="1600200"/>
            <a:ext cx="8229600" cy="3202134"/>
          </a:xfrm>
        </p:spPr>
        <p:txBody>
          <a:bodyPr/>
          <a:lstStyle/>
          <a:p>
            <a:r>
              <a:rPr lang="en-US" dirty="0"/>
              <a:t>Rural Appalachian  </a:t>
            </a:r>
            <a:r>
              <a:rPr lang="en-US" dirty="0" smtClean="0"/>
              <a:t>community</a:t>
            </a:r>
            <a:endParaRPr lang="en-US" dirty="0"/>
          </a:p>
          <a:p>
            <a:r>
              <a:rPr lang="en-US" dirty="0"/>
              <a:t>3,000-passing service </a:t>
            </a:r>
            <a:r>
              <a:rPr lang="en-US" dirty="0" smtClean="0"/>
              <a:t>area</a:t>
            </a:r>
            <a:endParaRPr lang="en-US" dirty="0"/>
          </a:p>
          <a:p>
            <a:r>
              <a:rPr lang="en-US" dirty="0"/>
              <a:t>30% taking </a:t>
            </a:r>
            <a:r>
              <a:rPr lang="en-US" dirty="0" smtClean="0"/>
              <a:t>service</a:t>
            </a:r>
          </a:p>
          <a:p>
            <a:r>
              <a:rPr lang="en-US" dirty="0"/>
              <a:t>$2.4 million capital cost for all towers and </a:t>
            </a:r>
            <a:r>
              <a:rPr lang="en-US" dirty="0" smtClean="0"/>
              <a:t>electronics</a:t>
            </a:r>
          </a:p>
          <a:p>
            <a:pPr lvl="1"/>
            <a:r>
              <a:rPr lang="en-US" dirty="0" smtClean="0"/>
              <a:t>site</a:t>
            </a:r>
            <a:r>
              <a:rPr lang="en-US" dirty="0"/>
              <a:t>, user, and </a:t>
            </a:r>
            <a:r>
              <a:rPr lang="en-US" dirty="0" smtClean="0"/>
              <a:t>backhaul</a:t>
            </a:r>
          </a:p>
          <a:p>
            <a:r>
              <a:rPr lang="en-US" dirty="0" smtClean="0">
                <a:sym typeface="Wingdings"/>
              </a:rPr>
              <a:t>$800/passed</a:t>
            </a:r>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38</a:t>
            </a:fld>
            <a:endParaRPr lang="en-US"/>
          </a:p>
        </p:txBody>
      </p:sp>
      <p:sp>
        <p:nvSpPr>
          <p:cNvPr id="5" name="TextBox 4"/>
          <p:cNvSpPr txBox="1"/>
          <p:nvPr/>
        </p:nvSpPr>
        <p:spPr>
          <a:xfrm>
            <a:off x="457200" y="6189675"/>
            <a:ext cx="3923107" cy="307777"/>
          </a:xfrm>
          <a:prstGeom prst="rect">
            <a:avLst/>
          </a:prstGeom>
          <a:noFill/>
        </p:spPr>
        <p:txBody>
          <a:bodyPr wrap="none" rtlCol="0">
            <a:spAutoFit/>
          </a:bodyPr>
          <a:lstStyle/>
          <a:p>
            <a:r>
              <a:rPr lang="en-US" sz="1400" dirty="0" smtClean="0"/>
              <a:t>CTC design </a:t>
            </a:r>
            <a:r>
              <a:rPr lang="en-US" sz="1400" dirty="0"/>
              <a:t>study for Garrett County, Maryland </a:t>
            </a:r>
          </a:p>
        </p:txBody>
      </p:sp>
    </p:spTree>
    <p:extLst>
      <p:ext uri="{BB962C8B-B14F-4D97-AF65-F5344CB8AC3E}">
        <p14:creationId xmlns:p14="http://schemas.microsoft.com/office/powerpoint/2010/main" val="237193537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Concluding remarks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39</a:t>
            </a:fld>
            <a:endParaRPr lang="en-US"/>
          </a:p>
        </p:txBody>
      </p:sp>
    </p:spTree>
    <p:extLst>
      <p:ext uri="{BB962C8B-B14F-4D97-AF65-F5344CB8AC3E}">
        <p14:creationId xmlns:p14="http://schemas.microsoft.com/office/powerpoint/2010/main" val="3081506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questions</a:t>
            </a:r>
            <a:endParaRPr lang="en-US" dirty="0"/>
          </a:p>
        </p:txBody>
      </p:sp>
      <p:sp>
        <p:nvSpPr>
          <p:cNvPr id="3" name="Content Placeholder 2"/>
          <p:cNvSpPr>
            <a:spLocks noGrp="1"/>
          </p:cNvSpPr>
          <p:nvPr>
            <p:ph idx="1"/>
          </p:nvPr>
        </p:nvSpPr>
        <p:spPr/>
        <p:txBody>
          <a:bodyPr>
            <a:normAutofit lnSpcReduction="10000"/>
          </a:bodyPr>
          <a:lstStyle/>
          <a:p>
            <a:r>
              <a:rPr lang="en-US" dirty="0"/>
              <a:t>Should content and service providers pay access networks for access?</a:t>
            </a:r>
          </a:p>
          <a:p>
            <a:r>
              <a:rPr lang="en-US" dirty="0" smtClean="0"/>
              <a:t>How </a:t>
            </a:r>
            <a:r>
              <a:rPr lang="en-US" dirty="0"/>
              <a:t>do content and service providers relate to CDNs, transit providers and access providers?</a:t>
            </a:r>
          </a:p>
          <a:p>
            <a:r>
              <a:rPr lang="en-US" dirty="0" smtClean="0"/>
              <a:t>What </a:t>
            </a:r>
            <a:r>
              <a:rPr lang="en-US" dirty="0"/>
              <a:t>are some of the pitfalls when talking about </a:t>
            </a:r>
            <a:r>
              <a:rPr lang="en-US" dirty="0" err="1"/>
              <a:t>QoS</a:t>
            </a:r>
            <a:r>
              <a:rPr lang="en-US" dirty="0"/>
              <a:t> in the context of network economics?</a:t>
            </a:r>
          </a:p>
          <a:p>
            <a:r>
              <a:rPr lang="en-US" dirty="0" smtClean="0"/>
              <a:t>What </a:t>
            </a:r>
            <a:r>
              <a:rPr lang="en-US" dirty="0"/>
              <a:t>real-world economic data sources are available to analyze network performance and pricing and what are some of their limitations?</a:t>
            </a:r>
          </a:p>
          <a:p>
            <a:r>
              <a:rPr lang="en-US" dirty="0" smtClean="0"/>
              <a:t>How </a:t>
            </a:r>
            <a:r>
              <a:rPr lang="en-US" dirty="0"/>
              <a:t>is interconnection handled in the non-IP world, e.g., for interconnecting voice (PSTN) networks?</a:t>
            </a:r>
          </a:p>
          <a:p>
            <a:r>
              <a:rPr lang="en-US" dirty="0" smtClean="0"/>
              <a:t>What </a:t>
            </a:r>
            <a:r>
              <a:rPr lang="en-US" dirty="0"/>
              <a:t>are some of the economics of building access networks?</a:t>
            </a:r>
          </a:p>
        </p:txBody>
      </p:sp>
      <p:sp>
        <p:nvSpPr>
          <p:cNvPr id="4" name="Slide Number Placeholder 3"/>
          <p:cNvSpPr>
            <a:spLocks noGrp="1"/>
          </p:cNvSpPr>
          <p:nvPr>
            <p:ph type="sldNum" sz="quarter" idx="12"/>
          </p:nvPr>
        </p:nvSpPr>
        <p:spPr/>
        <p:txBody>
          <a:bodyPr/>
          <a:lstStyle/>
          <a:p>
            <a:fld id="{CFD7CC80-8907-0743-8D56-F55887CD0273}" type="slidenum">
              <a:rPr lang="en-US" smtClean="0"/>
              <a:t>4</a:t>
            </a:fld>
            <a:endParaRPr lang="en-US"/>
          </a:p>
        </p:txBody>
      </p:sp>
    </p:spTree>
    <p:extLst>
      <p:ext uri="{BB962C8B-B14F-4D97-AF65-F5344CB8AC3E}">
        <p14:creationId xmlns:p14="http://schemas.microsoft.com/office/powerpoint/2010/main" val="11150466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Common fallacies in economic analysis</a:t>
            </a:r>
            <a:endParaRPr lang="en-US" dirty="0"/>
          </a:p>
        </p:txBody>
      </p:sp>
      <p:sp>
        <p:nvSpPr>
          <p:cNvPr id="5" name="Content Placeholder 4"/>
          <p:cNvSpPr>
            <a:spLocks noGrp="1"/>
          </p:cNvSpPr>
          <p:nvPr>
            <p:ph idx="1"/>
          </p:nvPr>
        </p:nvSpPr>
        <p:spPr>
          <a:xfrm>
            <a:off x="457200" y="1600200"/>
            <a:ext cx="6092557" cy="4876800"/>
          </a:xfrm>
        </p:spPr>
        <p:txBody>
          <a:bodyPr>
            <a:normAutofit fontScale="92500" lnSpcReduction="10000"/>
          </a:bodyPr>
          <a:lstStyle/>
          <a:p>
            <a:r>
              <a:rPr lang="en-US" dirty="0" smtClean="0"/>
              <a:t>Assume perfect competition</a:t>
            </a:r>
          </a:p>
          <a:p>
            <a:pPr lvl="1"/>
            <a:r>
              <a:rPr lang="en-US" dirty="0" smtClean="0"/>
              <a:t>or ability to have multiple access providers</a:t>
            </a:r>
          </a:p>
          <a:p>
            <a:pPr lvl="1"/>
            <a:r>
              <a:rPr lang="en-US" dirty="0" smtClean="0"/>
              <a:t>or zero switching costs</a:t>
            </a:r>
          </a:p>
          <a:p>
            <a:r>
              <a:rPr lang="en-US" dirty="0" smtClean="0"/>
              <a:t>Assume </a:t>
            </a:r>
            <a:r>
              <a:rPr lang="en-US" dirty="0" err="1" smtClean="0"/>
              <a:t>QoS</a:t>
            </a:r>
            <a:r>
              <a:rPr lang="en-US" dirty="0" smtClean="0"/>
              <a:t> = ATM or phone circuit</a:t>
            </a:r>
          </a:p>
          <a:p>
            <a:pPr lvl="1"/>
            <a:r>
              <a:rPr lang="en-US" dirty="0" smtClean="0"/>
              <a:t>rather than per-packet choice</a:t>
            </a:r>
          </a:p>
          <a:p>
            <a:r>
              <a:rPr lang="en-US" dirty="0" smtClean="0"/>
              <a:t>Assume </a:t>
            </a:r>
            <a:r>
              <a:rPr lang="en-US" dirty="0" err="1" smtClean="0"/>
              <a:t>QoS</a:t>
            </a:r>
            <a:r>
              <a:rPr lang="en-US" dirty="0" smtClean="0"/>
              <a:t> for voice &gt;&gt; data</a:t>
            </a:r>
          </a:p>
          <a:p>
            <a:pPr lvl="1"/>
            <a:r>
              <a:rPr lang="en-US" dirty="0" smtClean="0"/>
              <a:t>TCP: 5% packet loss </a:t>
            </a:r>
            <a:r>
              <a:rPr lang="en-US" dirty="0" smtClean="0">
                <a:sym typeface="Wingdings"/>
              </a:rPr>
              <a:t> 500 kb/s max.</a:t>
            </a:r>
          </a:p>
          <a:p>
            <a:pPr lvl="1"/>
            <a:r>
              <a:rPr lang="en-US" dirty="0" smtClean="0">
                <a:sym typeface="Wingdings"/>
              </a:rPr>
              <a:t>Marginal cost difference between 80% and 100%-loaded network</a:t>
            </a:r>
          </a:p>
          <a:p>
            <a:r>
              <a:rPr lang="en-US" dirty="0" smtClean="0">
                <a:sym typeface="Wingdings"/>
              </a:rPr>
              <a:t>Assume variable bandwidth demand</a:t>
            </a:r>
          </a:p>
          <a:p>
            <a:pPr lvl="1"/>
            <a:r>
              <a:rPr lang="en-US" dirty="0" smtClean="0">
                <a:sym typeface="Wingdings"/>
              </a:rPr>
              <a:t>Human-driven, with a bit of video quality adaptation</a:t>
            </a:r>
            <a:endParaRPr lang="en-US" dirty="0" smtClean="0"/>
          </a:p>
          <a:p>
            <a:r>
              <a:rPr lang="en-US" dirty="0" smtClean="0"/>
              <a:t>Ignore real-world profitability of entities</a:t>
            </a:r>
          </a:p>
          <a:p>
            <a:pPr lvl="1"/>
            <a:r>
              <a:rPr lang="en-US" dirty="0" smtClean="0"/>
              <a:t>non-existing profits shuffled to other parties</a:t>
            </a:r>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CFD7CC80-8907-0743-8D56-F55887CD0273}" type="slidenum">
              <a:rPr lang="en-US" smtClean="0"/>
              <a:t>40</a:t>
            </a:fld>
            <a:endParaRPr lang="en-US"/>
          </a:p>
        </p:txBody>
      </p:sp>
      <p:pic>
        <p:nvPicPr>
          <p:cNvPr id="7" name="Picture 6"/>
          <p:cNvPicPr>
            <a:picLocks noChangeAspect="1"/>
          </p:cNvPicPr>
          <p:nvPr/>
        </p:nvPicPr>
        <p:blipFill>
          <a:blip r:embed="rId3"/>
          <a:stretch>
            <a:fillRect/>
          </a:stretch>
        </p:blipFill>
        <p:spPr>
          <a:xfrm>
            <a:off x="6036562" y="2340005"/>
            <a:ext cx="2977185" cy="1392360"/>
          </a:xfrm>
          <a:prstGeom prst="rect">
            <a:avLst/>
          </a:prstGeom>
        </p:spPr>
      </p:pic>
      <p:pic>
        <p:nvPicPr>
          <p:cNvPr id="8" name="Picture 7"/>
          <p:cNvPicPr>
            <a:picLocks noChangeAspect="1"/>
          </p:cNvPicPr>
          <p:nvPr/>
        </p:nvPicPr>
        <p:blipFill>
          <a:blip r:embed="rId4"/>
          <a:stretch>
            <a:fillRect/>
          </a:stretch>
        </p:blipFill>
        <p:spPr>
          <a:xfrm>
            <a:off x="6703065" y="3914508"/>
            <a:ext cx="1833869" cy="1374828"/>
          </a:xfrm>
          <a:prstGeom prst="rect">
            <a:avLst/>
          </a:prstGeom>
        </p:spPr>
      </p:pic>
      <p:sp>
        <p:nvSpPr>
          <p:cNvPr id="9" name="Oval Callout 8"/>
          <p:cNvSpPr/>
          <p:nvPr/>
        </p:nvSpPr>
        <p:spPr>
          <a:xfrm>
            <a:off x="4810113" y="2914133"/>
            <a:ext cx="1165561" cy="626322"/>
          </a:xfrm>
          <a:prstGeom prst="wedgeEllipseCallout">
            <a:avLst>
              <a:gd name="adj1" fmla="val -79042"/>
              <a:gd name="adj2" fmla="val -45833"/>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dirty="0" smtClean="0">
                <a:solidFill>
                  <a:srgbClr val="000090"/>
                </a:solidFill>
              </a:rPr>
              <a:t>differentiated goods</a:t>
            </a:r>
            <a:endParaRPr lang="en-US" sz="800" dirty="0">
              <a:solidFill>
                <a:srgbClr val="000090"/>
              </a:solidFill>
            </a:endParaRPr>
          </a:p>
        </p:txBody>
      </p:sp>
    </p:spTree>
    <p:extLst>
      <p:ext uri="{BB962C8B-B14F-4D97-AF65-F5344CB8AC3E}">
        <p14:creationId xmlns:p14="http://schemas.microsoft.com/office/powerpoint/2010/main" val="26600569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Things policy makers might like to know…</a:t>
            </a:r>
            <a:endParaRPr lang="en-US" dirty="0"/>
          </a:p>
        </p:txBody>
      </p:sp>
      <p:sp>
        <p:nvSpPr>
          <p:cNvPr id="3" name="Content Placeholder 2"/>
          <p:cNvSpPr>
            <a:spLocks noGrp="1"/>
          </p:cNvSpPr>
          <p:nvPr>
            <p:ph idx="1"/>
          </p:nvPr>
        </p:nvSpPr>
        <p:spPr/>
        <p:txBody>
          <a:bodyPr/>
          <a:lstStyle/>
          <a:p>
            <a:r>
              <a:rPr lang="en-US" dirty="0" smtClean="0"/>
              <a:t>Why is wireless/wireline broadband in my country more expensive or cheaper than in country X?</a:t>
            </a:r>
          </a:p>
          <a:p>
            <a:r>
              <a:rPr lang="en-US" dirty="0" smtClean="0"/>
              <a:t>How can I ensure continued investment in network infrastructure?</a:t>
            </a:r>
          </a:p>
          <a:p>
            <a:r>
              <a:rPr lang="en-US" dirty="0" smtClean="0"/>
              <a:t>What drives new network applications?</a:t>
            </a:r>
          </a:p>
          <a:p>
            <a:r>
              <a:rPr lang="en-US" dirty="0" smtClean="0"/>
              <a:t>What is the impact of metered broadband?</a:t>
            </a:r>
          </a:p>
          <a:p>
            <a:pPr lvl="1"/>
            <a:r>
              <a:rPr lang="en-US" dirty="0" smtClean="0"/>
              <a:t>Will there be only one speed tier?</a:t>
            </a:r>
          </a:p>
          <a:p>
            <a:r>
              <a:rPr lang="en-US" dirty="0" smtClean="0"/>
              <a:t>What is keeping 20-30% from adopting broadband?</a:t>
            </a:r>
          </a:p>
          <a:p>
            <a:r>
              <a:rPr lang="en-US" dirty="0" smtClean="0"/>
              <a:t>Are there economic incentives to make networks more secure?</a:t>
            </a:r>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41</a:t>
            </a:fld>
            <a:endParaRPr lang="en-US"/>
          </a:p>
        </p:txBody>
      </p:sp>
    </p:spTree>
    <p:extLst>
      <p:ext uri="{BB962C8B-B14F-4D97-AF65-F5344CB8AC3E}">
        <p14:creationId xmlns:p14="http://schemas.microsoft.com/office/powerpoint/2010/main" val="23978968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data pricing</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FD7CC80-8907-0743-8D56-F55887CD0273}" type="slidenum">
              <a:rPr lang="en-US" smtClean="0"/>
              <a:t>42</a:t>
            </a:fld>
            <a:endParaRPr lang="en-US"/>
          </a:p>
        </p:txBody>
      </p:sp>
    </p:spTree>
    <p:extLst>
      <p:ext uri="{BB962C8B-B14F-4D97-AF65-F5344CB8AC3E}">
        <p14:creationId xmlns:p14="http://schemas.microsoft.com/office/powerpoint/2010/main" val="10913979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Differentiation – classical models</a:t>
            </a:r>
            <a:endParaRPr lang="en-US" dirty="0"/>
          </a:p>
        </p:txBody>
      </p:sp>
      <p:sp>
        <p:nvSpPr>
          <p:cNvPr id="3" name="Content Placeholder 2"/>
          <p:cNvSpPr>
            <a:spLocks noGrp="1"/>
          </p:cNvSpPr>
          <p:nvPr>
            <p:ph idx="1"/>
          </p:nvPr>
        </p:nvSpPr>
        <p:spPr/>
        <p:txBody>
          <a:bodyPr>
            <a:normAutofit/>
          </a:bodyPr>
          <a:lstStyle/>
          <a:p>
            <a:r>
              <a:rPr lang="en-US" dirty="0" smtClean="0"/>
              <a:t>Speed differentiation</a:t>
            </a:r>
          </a:p>
          <a:p>
            <a:pPr lvl="1"/>
            <a:r>
              <a:rPr lang="en-US" dirty="0" smtClean="0"/>
              <a:t>Residential broadband model</a:t>
            </a:r>
          </a:p>
          <a:p>
            <a:pPr lvl="1"/>
            <a:r>
              <a:rPr lang="en-US" dirty="0" smtClean="0"/>
              <a:t>European LTE plans (usually combined with volume)</a:t>
            </a:r>
          </a:p>
          <a:p>
            <a:pPr lvl="1"/>
            <a:r>
              <a:rPr lang="en-US" dirty="0" smtClean="0">
                <a:solidFill>
                  <a:srgbClr val="FF0000"/>
                </a:solidFill>
              </a:rPr>
              <a:t>= rough division into non-video (web, email) &amp; video customers</a:t>
            </a:r>
          </a:p>
          <a:p>
            <a:r>
              <a:rPr lang="en-US" dirty="0" smtClean="0"/>
              <a:t>Volume metering</a:t>
            </a:r>
          </a:p>
          <a:p>
            <a:pPr lvl="1"/>
            <a:r>
              <a:rPr lang="en-US" dirty="0" smtClean="0"/>
              <a:t>Mobile model</a:t>
            </a:r>
          </a:p>
          <a:p>
            <a:pPr lvl="1"/>
            <a:r>
              <a:rPr lang="en-US" dirty="0" smtClean="0">
                <a:solidFill>
                  <a:srgbClr val="FF0000"/>
                </a:solidFill>
              </a:rPr>
              <a:t>= rough division into video &amp; non-video customers</a:t>
            </a:r>
          </a:p>
          <a:p>
            <a:pPr lvl="1"/>
            <a:r>
              <a:rPr lang="en-US" dirty="0" smtClean="0"/>
              <a:t>harder to visualize – discourages experimentation</a:t>
            </a:r>
          </a:p>
          <a:p>
            <a:pPr lvl="1"/>
            <a:r>
              <a:rPr lang="en-US" dirty="0" smtClean="0"/>
              <a:t>room for surprise</a:t>
            </a:r>
          </a:p>
          <a:p>
            <a:pPr lvl="2"/>
            <a:r>
              <a:rPr lang="en-US" dirty="0" smtClean="0"/>
              <a:t>mid-month cut-off</a:t>
            </a:r>
          </a:p>
          <a:p>
            <a:pPr lvl="2"/>
            <a:r>
              <a:rPr lang="en-US" dirty="0" smtClean="0"/>
              <a:t>bill shock</a:t>
            </a:r>
          </a:p>
          <a:p>
            <a:r>
              <a:rPr lang="en-US" dirty="0" smtClean="0"/>
              <a:t>Commonly combined</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43</a:t>
            </a:fld>
            <a:endParaRPr lang="en-US"/>
          </a:p>
        </p:txBody>
      </p:sp>
    </p:spTree>
    <p:extLst>
      <p:ext uri="{BB962C8B-B14F-4D97-AF65-F5344CB8AC3E}">
        <p14:creationId xmlns:p14="http://schemas.microsoft.com/office/powerpoint/2010/main" val="38111123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Differentiation – new models</a:t>
            </a:r>
            <a:endParaRPr lang="en-US" dirty="0"/>
          </a:p>
        </p:txBody>
      </p:sp>
      <p:sp>
        <p:nvSpPr>
          <p:cNvPr id="3" name="Content Placeholder 2"/>
          <p:cNvSpPr>
            <a:spLocks noGrp="1"/>
          </p:cNvSpPr>
          <p:nvPr>
            <p:ph idx="1"/>
          </p:nvPr>
        </p:nvSpPr>
        <p:spPr/>
        <p:txBody>
          <a:bodyPr/>
          <a:lstStyle/>
          <a:p>
            <a:r>
              <a:rPr lang="en-US" dirty="0"/>
              <a:t>Application restrictions</a:t>
            </a:r>
          </a:p>
          <a:p>
            <a:pPr lvl="1"/>
            <a:r>
              <a:rPr lang="en-US" dirty="0"/>
              <a:t>“business” vs. personal use</a:t>
            </a:r>
          </a:p>
          <a:p>
            <a:pPr lvl="1"/>
            <a:r>
              <a:rPr lang="en-US" dirty="0"/>
              <a:t>e.g., restrict </a:t>
            </a:r>
            <a:r>
              <a:rPr lang="en-US" dirty="0" smtClean="0"/>
              <a:t>tethering</a:t>
            </a:r>
          </a:p>
          <a:p>
            <a:pPr lvl="1"/>
            <a:r>
              <a:rPr lang="en-US" dirty="0" smtClean="0"/>
              <a:t>Open Internet concerns</a:t>
            </a:r>
          </a:p>
          <a:p>
            <a:r>
              <a:rPr lang="en-US" dirty="0" smtClean="0"/>
              <a:t>Priority-based pricing</a:t>
            </a:r>
            <a:endParaRPr lang="en-US" dirty="0"/>
          </a:p>
          <a:p>
            <a:r>
              <a:rPr lang="en-US" dirty="0"/>
              <a:t>Content provider pays</a:t>
            </a:r>
          </a:p>
          <a:p>
            <a:pPr lvl="1"/>
            <a:r>
              <a:rPr lang="en-US" dirty="0" smtClean="0"/>
              <a:t>“like 800</a:t>
            </a:r>
            <a:r>
              <a:rPr lang="en-US" dirty="0"/>
              <a:t> </a:t>
            </a:r>
            <a:r>
              <a:rPr lang="en-US" dirty="0" smtClean="0"/>
              <a:t>numbers”</a:t>
            </a:r>
            <a:endParaRPr lang="en-US" dirty="0"/>
          </a:p>
          <a:p>
            <a:pPr lvl="1"/>
            <a:r>
              <a:rPr lang="en-US" dirty="0" smtClean="0"/>
              <a:t>potential </a:t>
            </a:r>
            <a:r>
              <a:rPr lang="en-US" dirty="0"/>
              <a:t>for confusion? Which links are “free” and which aren’t</a:t>
            </a:r>
            <a:r>
              <a:rPr lang="en-US" dirty="0" smtClean="0"/>
              <a:t>?</a:t>
            </a:r>
          </a:p>
          <a:p>
            <a:pPr lvl="1"/>
            <a:r>
              <a:rPr lang="en-US" dirty="0" smtClean="0"/>
              <a:t>transaction costs – how to collect from millions of content providers?</a:t>
            </a:r>
          </a:p>
          <a:p>
            <a:pPr lvl="1"/>
            <a:r>
              <a:rPr lang="en-US" dirty="0" smtClean="0"/>
              <a:t>revenue potential?</a:t>
            </a:r>
            <a:endParaRPr lang="en-US" dirty="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44</a:t>
            </a:fld>
            <a:endParaRPr lang="en-US"/>
          </a:p>
        </p:txBody>
      </p:sp>
    </p:spTree>
    <p:extLst>
      <p:ext uri="{BB962C8B-B14F-4D97-AF65-F5344CB8AC3E}">
        <p14:creationId xmlns:p14="http://schemas.microsoft.com/office/powerpoint/2010/main" val="23147868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vodafone.de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66566988"/>
              </p:ext>
            </p:extLst>
          </p:nvPr>
        </p:nvGraphicFramePr>
        <p:xfrm>
          <a:off x="1524000" y="1634323"/>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Plan</a:t>
                      </a:r>
                      <a:endParaRPr lang="en-US" dirty="0"/>
                    </a:p>
                  </a:txBody>
                  <a:tcPr/>
                </a:tc>
                <a:tc>
                  <a:txBody>
                    <a:bodyPr/>
                    <a:lstStyle/>
                    <a:p>
                      <a:r>
                        <a:rPr lang="en-US" dirty="0" smtClean="0"/>
                        <a:t>Speed</a:t>
                      </a:r>
                      <a:endParaRPr lang="en-US" dirty="0"/>
                    </a:p>
                  </a:txBody>
                  <a:tcPr/>
                </a:tc>
                <a:tc>
                  <a:txBody>
                    <a:bodyPr/>
                    <a:lstStyle/>
                    <a:p>
                      <a:r>
                        <a:rPr lang="en-US" dirty="0" smtClean="0"/>
                        <a:t>Volume</a:t>
                      </a:r>
                      <a:endParaRPr lang="en-US" dirty="0"/>
                    </a:p>
                  </a:txBody>
                  <a:tcPr/>
                </a:tc>
              </a:tr>
              <a:tr h="370840">
                <a:tc>
                  <a:txBody>
                    <a:bodyPr/>
                    <a:lstStyle/>
                    <a:p>
                      <a:r>
                        <a:rPr lang="en-US" dirty="0" smtClean="0"/>
                        <a:t>€ 17.99</a:t>
                      </a:r>
                      <a:endParaRPr lang="en-US" dirty="0"/>
                    </a:p>
                  </a:txBody>
                  <a:tcPr/>
                </a:tc>
                <a:tc>
                  <a:txBody>
                    <a:bodyPr/>
                    <a:lstStyle/>
                    <a:p>
                      <a:r>
                        <a:rPr lang="en-US" dirty="0" smtClean="0"/>
                        <a:t>≤ 3.6 Mb/s</a:t>
                      </a:r>
                      <a:endParaRPr lang="en-US" dirty="0"/>
                    </a:p>
                  </a:txBody>
                  <a:tcPr/>
                </a:tc>
                <a:tc>
                  <a:txBody>
                    <a:bodyPr/>
                    <a:lstStyle/>
                    <a:p>
                      <a:r>
                        <a:rPr lang="en-US" dirty="0" smtClean="0"/>
                        <a:t>1 GB</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€ 26.99</a:t>
                      </a:r>
                    </a:p>
                  </a:txBody>
                  <a:tcPr/>
                </a:tc>
                <a:tc>
                  <a:txBody>
                    <a:bodyPr/>
                    <a:lstStyle/>
                    <a:p>
                      <a:r>
                        <a:rPr lang="en-US" dirty="0" smtClean="0"/>
                        <a:t>≤ 21.6 Mb/s</a:t>
                      </a:r>
                      <a:endParaRPr lang="en-US" dirty="0"/>
                    </a:p>
                  </a:txBody>
                  <a:tcPr/>
                </a:tc>
                <a:tc>
                  <a:txBody>
                    <a:bodyPr/>
                    <a:lstStyle/>
                    <a:p>
                      <a:r>
                        <a:rPr lang="en-US" dirty="0" smtClean="0"/>
                        <a:t>3 GB</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€ 35.99</a:t>
                      </a:r>
                    </a:p>
                  </a:txBody>
                  <a:tcPr/>
                </a:tc>
                <a:tc>
                  <a:txBody>
                    <a:bodyPr/>
                    <a:lstStyle/>
                    <a:p>
                      <a:r>
                        <a:rPr lang="en-US" dirty="0" smtClean="0"/>
                        <a:t>≤ 42.2 Mb/s</a:t>
                      </a:r>
                      <a:endParaRPr lang="en-US" dirty="0"/>
                    </a:p>
                  </a:txBody>
                  <a:tcPr/>
                </a:tc>
                <a:tc>
                  <a:txBody>
                    <a:bodyPr/>
                    <a:lstStyle/>
                    <a:p>
                      <a:r>
                        <a:rPr lang="en-US" dirty="0" smtClean="0"/>
                        <a:t>6 GB</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€ 44.99</a:t>
                      </a:r>
                    </a:p>
                  </a:txBody>
                  <a:tcPr/>
                </a:tc>
                <a:tc>
                  <a:txBody>
                    <a:bodyPr/>
                    <a:lstStyle/>
                    <a:p>
                      <a:r>
                        <a:rPr lang="en-US" dirty="0" smtClean="0"/>
                        <a:t>≤ 50.0 Mb/s</a:t>
                      </a:r>
                      <a:endParaRPr lang="en-US" dirty="0"/>
                    </a:p>
                  </a:txBody>
                  <a:tcPr/>
                </a:tc>
                <a:tc>
                  <a:txBody>
                    <a:bodyPr/>
                    <a:lstStyle/>
                    <a:p>
                      <a:r>
                        <a:rPr lang="en-US" dirty="0" smtClean="0"/>
                        <a:t>10 GB</a:t>
                      </a:r>
                      <a:endParaRPr lang="en-US" dirty="0"/>
                    </a:p>
                  </a:txBody>
                  <a:tcPr/>
                </a:tc>
              </a:tr>
            </a:tbl>
          </a:graphicData>
        </a:graphic>
      </p:graphicFrame>
      <p:sp>
        <p:nvSpPr>
          <p:cNvPr id="6" name="TextBox 5"/>
          <p:cNvSpPr txBox="1"/>
          <p:nvPr/>
        </p:nvSpPr>
        <p:spPr>
          <a:xfrm>
            <a:off x="0" y="6577723"/>
            <a:ext cx="4111297" cy="276999"/>
          </a:xfrm>
          <a:prstGeom prst="rect">
            <a:avLst/>
          </a:prstGeom>
          <a:solidFill>
            <a:srgbClr val="F2F2F2"/>
          </a:solidFill>
        </p:spPr>
        <p:txBody>
          <a:bodyPr wrap="none" rtlCol="0">
            <a:spAutoFit/>
          </a:bodyPr>
          <a:lstStyle/>
          <a:p>
            <a:r>
              <a:rPr lang="en-US" sz="1200" dirty="0"/>
              <a:t>http://</a:t>
            </a:r>
            <a:r>
              <a:rPr lang="en-US" sz="1200" dirty="0" err="1"/>
              <a:t>shop.vodafone.de</a:t>
            </a:r>
            <a:r>
              <a:rPr lang="en-US" sz="1200" dirty="0"/>
              <a:t>/Shop/internet/mobile-internet-flat/</a:t>
            </a:r>
          </a:p>
        </p:txBody>
      </p:sp>
      <p:sp>
        <p:nvSpPr>
          <p:cNvPr id="7" name="Rounded Rectangular Callout 6"/>
          <p:cNvSpPr/>
          <p:nvPr/>
        </p:nvSpPr>
        <p:spPr>
          <a:xfrm>
            <a:off x="6482855" y="3916337"/>
            <a:ext cx="2274289" cy="1111394"/>
          </a:xfrm>
          <a:prstGeom prst="wedgeRoundRectCallout">
            <a:avLst>
              <a:gd name="adj1" fmla="val -46428"/>
              <a:gd name="adj2" fmla="val -170811"/>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“unlimited” at 64 kb/s</a:t>
            </a:r>
            <a:endParaRPr lang="en-US" dirty="0"/>
          </a:p>
        </p:txBody>
      </p:sp>
    </p:spTree>
    <p:extLst>
      <p:ext uri="{BB962C8B-B14F-4D97-AF65-F5344CB8AC3E}">
        <p14:creationId xmlns:p14="http://schemas.microsoft.com/office/powerpoint/2010/main" val="3726187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consumers?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Predictability – no “bill shock”</a:t>
            </a:r>
          </a:p>
          <a:p>
            <a:pPr lvl="1"/>
            <a:r>
              <a:rPr lang="en-US" dirty="0" smtClean="0"/>
              <a:t>“When did I download 1 GB and why?”</a:t>
            </a:r>
          </a:p>
          <a:p>
            <a:pPr lvl="1"/>
            <a:r>
              <a:rPr lang="en-US" dirty="0" smtClean="0"/>
              <a:t>What about teenagers?</a:t>
            </a:r>
          </a:p>
          <a:p>
            <a:r>
              <a:rPr lang="en-US" dirty="0" smtClean="0"/>
              <a:t>Allow for a simple mental model</a:t>
            </a:r>
          </a:p>
          <a:p>
            <a:pPr lvl="1"/>
            <a:r>
              <a:rPr lang="en-US" dirty="0" smtClean="0"/>
              <a:t>Can users predict direct usage costs for activities?</a:t>
            </a:r>
          </a:p>
          <a:p>
            <a:pPr lvl="1"/>
            <a:r>
              <a:rPr lang="en-US" dirty="0"/>
              <a:t>Do they want to know that the </a:t>
            </a:r>
            <a:r>
              <a:rPr lang="en-US" dirty="0" smtClean="0"/>
              <a:t>YouTube cat video </a:t>
            </a:r>
            <a:r>
              <a:rPr lang="en-US" dirty="0"/>
              <a:t>costs $1.45</a:t>
            </a:r>
            <a:r>
              <a:rPr lang="en-US" dirty="0" smtClean="0"/>
              <a:t>?</a:t>
            </a:r>
          </a:p>
          <a:p>
            <a:pPr lvl="1"/>
            <a:r>
              <a:rPr lang="en-US" dirty="0" smtClean="0"/>
              <a:t>How close is day/night model to optimal model?</a:t>
            </a:r>
          </a:p>
          <a:p>
            <a:r>
              <a:rPr lang="en-US" dirty="0" smtClean="0"/>
              <a:t>Minimize mental load</a:t>
            </a:r>
          </a:p>
          <a:p>
            <a:pPr lvl="1"/>
            <a:r>
              <a:rPr lang="en-US" dirty="0"/>
              <a:t>Anticipating consequences</a:t>
            </a:r>
          </a:p>
          <a:p>
            <a:pPr lvl="2"/>
            <a:r>
              <a:rPr lang="en-US" dirty="0"/>
              <a:t>It’s April 15 –  am I going to run out by April 30? Or leave bytes on the table?</a:t>
            </a:r>
          </a:p>
          <a:p>
            <a:pPr lvl="2"/>
            <a:r>
              <a:rPr lang="en-US" dirty="0"/>
              <a:t>Byte budgeting</a:t>
            </a:r>
            <a:r>
              <a:rPr lang="en-US" dirty="0" smtClean="0"/>
              <a:t>?</a:t>
            </a:r>
          </a:p>
          <a:p>
            <a:r>
              <a:rPr lang="en-US" dirty="0" smtClean="0"/>
              <a:t>Perception of </a:t>
            </a:r>
            <a:r>
              <a:rPr lang="en-US" dirty="0"/>
              <a:t>f</a:t>
            </a:r>
            <a:r>
              <a:rPr lang="en-US" dirty="0" smtClean="0"/>
              <a:t>airness</a:t>
            </a:r>
          </a:p>
          <a:p>
            <a:pPr lvl="1"/>
            <a:r>
              <a:rPr lang="en-US" dirty="0" smtClean="0"/>
              <a:t>Airline pricing?</a:t>
            </a:r>
          </a:p>
          <a:p>
            <a:pPr lvl="1"/>
            <a:r>
              <a:rPr lang="en-US" dirty="0" smtClean="0"/>
              <a:t>Why should I pay for my provider’s bugs?</a:t>
            </a:r>
          </a:p>
          <a:p>
            <a:r>
              <a:rPr lang="en-US" dirty="0" smtClean="0"/>
              <a:t>Allow comparison between plans and providers</a:t>
            </a:r>
            <a:endParaRPr lang="en-US" dirty="0"/>
          </a:p>
          <a:p>
            <a:pPr lvl="1"/>
            <a:r>
              <a:rPr lang="en-US" dirty="0" smtClean="0"/>
              <a:t>Should I switch providers given my usage profile?</a:t>
            </a:r>
          </a:p>
        </p:txBody>
      </p:sp>
      <p:sp>
        <p:nvSpPr>
          <p:cNvPr id="4" name="Slide Number Placeholder 3"/>
          <p:cNvSpPr>
            <a:spLocks noGrp="1"/>
          </p:cNvSpPr>
          <p:nvPr>
            <p:ph type="sldNum" sz="quarter" idx="12"/>
          </p:nvPr>
        </p:nvSpPr>
        <p:spPr/>
        <p:txBody>
          <a:bodyPr/>
          <a:lstStyle/>
          <a:p>
            <a:fld id="{CFD7CC80-8907-0743-8D56-F55887CD0273}" type="slidenum">
              <a:rPr lang="en-US" smtClean="0"/>
              <a:t>46</a:t>
            </a:fld>
            <a:endParaRPr lang="en-US"/>
          </a:p>
        </p:txBody>
      </p:sp>
    </p:spTree>
    <p:extLst>
      <p:ext uri="{BB962C8B-B14F-4D97-AF65-F5344CB8AC3E}">
        <p14:creationId xmlns:p14="http://schemas.microsoft.com/office/powerpoint/2010/main" val="3847493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off-load</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47</a:t>
            </a:fld>
            <a:endParaRPr lang="en-US"/>
          </a:p>
        </p:txBody>
      </p:sp>
      <p:pic>
        <p:nvPicPr>
          <p:cNvPr id="5" name="Picture 4"/>
          <p:cNvPicPr>
            <a:picLocks noChangeAspect="1"/>
          </p:cNvPicPr>
          <p:nvPr/>
        </p:nvPicPr>
        <p:blipFill>
          <a:blip r:embed="rId3"/>
          <a:stretch>
            <a:fillRect/>
          </a:stretch>
        </p:blipFill>
        <p:spPr>
          <a:xfrm>
            <a:off x="295576" y="2433183"/>
            <a:ext cx="4008520" cy="2576906"/>
          </a:xfrm>
          <a:prstGeom prst="rect">
            <a:avLst/>
          </a:prstGeom>
        </p:spPr>
      </p:pic>
      <p:sp>
        <p:nvSpPr>
          <p:cNvPr id="7" name="TextBox 6"/>
          <p:cNvSpPr txBox="1"/>
          <p:nvPr/>
        </p:nvSpPr>
        <p:spPr>
          <a:xfrm>
            <a:off x="0" y="6488668"/>
            <a:ext cx="8208009" cy="369332"/>
          </a:xfrm>
          <a:prstGeom prst="rect">
            <a:avLst/>
          </a:prstGeom>
          <a:solidFill>
            <a:srgbClr val="F2F2F2"/>
          </a:solidFill>
        </p:spPr>
        <p:txBody>
          <a:bodyPr wrap="none" rtlCol="0">
            <a:spAutoFit/>
          </a:bodyPr>
          <a:lstStyle/>
          <a:p>
            <a:r>
              <a:rPr lang="en-US" dirty="0" smtClean="0"/>
              <a:t>Cisco Visual Networking Index: Global Mobile Data Traffic Forecast 2012-2017 </a:t>
            </a:r>
            <a:endParaRPr lang="en-US" dirty="0"/>
          </a:p>
        </p:txBody>
      </p:sp>
      <p:pic>
        <p:nvPicPr>
          <p:cNvPr id="8" name="Picture 7"/>
          <p:cNvPicPr>
            <a:picLocks noChangeAspect="1"/>
          </p:cNvPicPr>
          <p:nvPr/>
        </p:nvPicPr>
        <p:blipFill>
          <a:blip r:embed="rId4"/>
          <a:stretch>
            <a:fillRect/>
          </a:stretch>
        </p:blipFill>
        <p:spPr>
          <a:xfrm>
            <a:off x="4551981" y="2307042"/>
            <a:ext cx="4592019" cy="2703047"/>
          </a:xfrm>
          <a:prstGeom prst="rect">
            <a:avLst/>
          </a:prstGeom>
        </p:spPr>
      </p:pic>
    </p:spTree>
    <p:extLst>
      <p:ext uri="{BB962C8B-B14F-4D97-AF65-F5344CB8AC3E}">
        <p14:creationId xmlns:p14="http://schemas.microsoft.com/office/powerpoint/2010/main" val="202561786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1% are becoming less dominant</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48</a:t>
            </a:fld>
            <a:endParaRPr lang="en-US"/>
          </a:p>
        </p:txBody>
      </p:sp>
      <p:pic>
        <p:nvPicPr>
          <p:cNvPr id="5" name="Picture 4"/>
          <p:cNvPicPr>
            <a:picLocks noChangeAspect="1"/>
          </p:cNvPicPr>
          <p:nvPr/>
        </p:nvPicPr>
        <p:blipFill>
          <a:blip r:embed="rId2"/>
          <a:stretch>
            <a:fillRect/>
          </a:stretch>
        </p:blipFill>
        <p:spPr>
          <a:xfrm>
            <a:off x="1715216" y="1963641"/>
            <a:ext cx="6172200" cy="4165600"/>
          </a:xfrm>
          <a:prstGeom prst="rect">
            <a:avLst/>
          </a:prstGeom>
        </p:spPr>
      </p:pic>
    </p:spTree>
    <p:extLst>
      <p:ext uri="{BB962C8B-B14F-4D97-AF65-F5344CB8AC3E}">
        <p14:creationId xmlns:p14="http://schemas.microsoft.com/office/powerpoint/2010/main" val="204966126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ARPU across providers</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95470166"/>
              </p:ext>
            </p:extLst>
          </p:nvPr>
        </p:nvGraphicFramePr>
        <p:xfrm>
          <a:off x="1524000" y="2199154"/>
          <a:ext cx="6096000" cy="28651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Provider</a:t>
                      </a:r>
                      <a:endParaRPr lang="en-US" dirty="0"/>
                    </a:p>
                  </a:txBody>
                  <a:tcPr/>
                </a:tc>
                <a:tc>
                  <a:txBody>
                    <a:bodyPr/>
                    <a:lstStyle/>
                    <a:p>
                      <a:r>
                        <a:rPr lang="en-US" dirty="0" smtClean="0"/>
                        <a:t>ARPU (month),</a:t>
                      </a:r>
                      <a:r>
                        <a:rPr lang="en-US" baseline="0" dirty="0" smtClean="0"/>
                        <a:t> US-based</a:t>
                      </a:r>
                      <a:endParaRPr lang="en-US" dirty="0"/>
                    </a:p>
                  </a:txBody>
                  <a:tcPr/>
                </a:tc>
                <a:tc>
                  <a:txBody>
                    <a:bodyPr/>
                    <a:lstStyle/>
                    <a:p>
                      <a:r>
                        <a:rPr lang="en-US" dirty="0" smtClean="0"/>
                        <a:t>Net income (1Q2013)</a:t>
                      </a:r>
                      <a:endParaRPr lang="en-US" dirty="0"/>
                    </a:p>
                  </a:txBody>
                  <a:tcPr/>
                </a:tc>
              </a:tr>
              <a:tr h="370840">
                <a:tc>
                  <a:txBody>
                    <a:bodyPr/>
                    <a:lstStyle/>
                    <a:p>
                      <a:r>
                        <a:rPr lang="en-US" dirty="0" smtClean="0"/>
                        <a:t>Verizon</a:t>
                      </a:r>
                      <a:endParaRPr lang="en-US" dirty="0"/>
                    </a:p>
                  </a:txBody>
                  <a:tcPr/>
                </a:tc>
                <a:tc>
                  <a:txBody>
                    <a:bodyPr/>
                    <a:lstStyle/>
                    <a:p>
                      <a:pPr algn="r"/>
                      <a:r>
                        <a:rPr lang="en-US" dirty="0" smtClean="0"/>
                        <a:t>$146.80</a:t>
                      </a:r>
                      <a:r>
                        <a:rPr lang="en-US" baseline="30000" dirty="0" smtClean="0"/>
                        <a:t>*</a:t>
                      </a:r>
                      <a:endParaRPr lang="en-US" baseline="30000" dirty="0"/>
                    </a:p>
                  </a:txBody>
                  <a:tcPr/>
                </a:tc>
                <a:tc>
                  <a:txBody>
                    <a:bodyPr/>
                    <a:lstStyle/>
                    <a:p>
                      <a:pPr algn="r"/>
                      <a:r>
                        <a:rPr lang="en-US" dirty="0" smtClean="0"/>
                        <a:t>$1.95B</a:t>
                      </a:r>
                      <a:endParaRPr lang="en-US" dirty="0"/>
                    </a:p>
                  </a:txBody>
                  <a:tcPr/>
                </a:tc>
              </a:tr>
              <a:tr h="370840">
                <a:tc>
                  <a:txBody>
                    <a:bodyPr/>
                    <a:lstStyle/>
                    <a:p>
                      <a:r>
                        <a:rPr lang="en-US" dirty="0" smtClean="0"/>
                        <a:t>AT&amp;T</a:t>
                      </a:r>
                      <a:endParaRPr lang="en-US" dirty="0"/>
                    </a:p>
                  </a:txBody>
                  <a:tcPr/>
                </a:tc>
                <a:tc>
                  <a:txBody>
                    <a:bodyPr/>
                    <a:lstStyle/>
                    <a:p>
                      <a:pPr algn="r"/>
                      <a:r>
                        <a:rPr lang="en-US" dirty="0" smtClean="0"/>
                        <a:t>$65.20</a:t>
                      </a:r>
                      <a:endParaRPr lang="en-US" dirty="0"/>
                    </a:p>
                  </a:txBody>
                  <a:tcPr/>
                </a:tc>
                <a:tc>
                  <a:txBody>
                    <a:bodyPr/>
                    <a:lstStyle/>
                    <a:p>
                      <a:pPr algn="r"/>
                      <a:endParaRPr lang="en-US" dirty="0"/>
                    </a:p>
                  </a:txBody>
                  <a:tcPr/>
                </a:tc>
              </a:tr>
              <a:tr h="370840">
                <a:tc>
                  <a:txBody>
                    <a:bodyPr/>
                    <a:lstStyle/>
                    <a:p>
                      <a:r>
                        <a:rPr lang="en-US" dirty="0" smtClean="0"/>
                        <a:t>Google</a:t>
                      </a:r>
                      <a:endParaRPr lang="en-US" dirty="0"/>
                    </a:p>
                  </a:txBody>
                  <a:tcPr/>
                </a:tc>
                <a:tc>
                  <a:txBody>
                    <a:bodyPr/>
                    <a:lstStyle/>
                    <a:p>
                      <a:pPr algn="r"/>
                      <a:r>
                        <a:rPr lang="en-US" dirty="0" smtClean="0"/>
                        <a:t>$2.38</a:t>
                      </a:r>
                      <a:endParaRPr lang="en-US" dirty="0"/>
                    </a:p>
                  </a:txBody>
                  <a:tcPr/>
                </a:tc>
                <a:tc>
                  <a:txBody>
                    <a:bodyPr/>
                    <a:lstStyle/>
                    <a:p>
                      <a:pPr algn="r"/>
                      <a:r>
                        <a:rPr lang="en-US" dirty="0" smtClean="0"/>
                        <a:t>$3.35B</a:t>
                      </a:r>
                      <a:endParaRPr lang="en-US" dirty="0"/>
                    </a:p>
                  </a:txBody>
                  <a:tcPr/>
                </a:tc>
              </a:tr>
              <a:tr h="370840">
                <a:tc>
                  <a:txBody>
                    <a:bodyPr/>
                    <a:lstStyle/>
                    <a:p>
                      <a:r>
                        <a:rPr lang="en-US" dirty="0" smtClean="0"/>
                        <a:t>Facebook</a:t>
                      </a:r>
                      <a:endParaRPr lang="en-US" dirty="0"/>
                    </a:p>
                  </a:txBody>
                  <a:tcPr/>
                </a:tc>
                <a:tc>
                  <a:txBody>
                    <a:bodyPr/>
                    <a:lstStyle/>
                    <a:p>
                      <a:pPr algn="r"/>
                      <a:r>
                        <a:rPr lang="en-US" dirty="0" smtClean="0"/>
                        <a:t>$0.74</a:t>
                      </a:r>
                      <a:endParaRPr lang="en-US" dirty="0"/>
                    </a:p>
                  </a:txBody>
                  <a:tcPr/>
                </a:tc>
                <a:tc>
                  <a:txBody>
                    <a:bodyPr/>
                    <a:lstStyle/>
                    <a:p>
                      <a:pPr algn="r"/>
                      <a:r>
                        <a:rPr lang="en-US" dirty="0" smtClean="0"/>
                        <a:t>$64M</a:t>
                      </a:r>
                      <a:endParaRPr lang="en-US" dirty="0"/>
                    </a:p>
                  </a:txBody>
                  <a:tcPr/>
                </a:tc>
              </a:tr>
              <a:tr h="370840">
                <a:tc>
                  <a:txBody>
                    <a:bodyPr/>
                    <a:lstStyle/>
                    <a:p>
                      <a:r>
                        <a:rPr lang="en-US" dirty="0" smtClean="0"/>
                        <a:t>Netflix</a:t>
                      </a:r>
                      <a:endParaRPr lang="en-US" dirty="0"/>
                    </a:p>
                  </a:txBody>
                  <a:tcPr/>
                </a:tc>
                <a:tc>
                  <a:txBody>
                    <a:bodyPr/>
                    <a:lstStyle/>
                    <a:p>
                      <a:pPr algn="r"/>
                      <a:r>
                        <a:rPr lang="en-US" dirty="0" smtClean="0"/>
                        <a:t>$11.65</a:t>
                      </a:r>
                      <a:endParaRPr lang="en-US" dirty="0"/>
                    </a:p>
                  </a:txBody>
                  <a:tcPr/>
                </a:tc>
                <a:tc>
                  <a:txBody>
                    <a:bodyPr/>
                    <a:lstStyle/>
                    <a:p>
                      <a:pPr algn="r"/>
                      <a:r>
                        <a:rPr lang="en-US" dirty="0" smtClean="0"/>
                        <a:t>$8M</a:t>
                      </a:r>
                      <a:endParaRPr lang="en-US" dirty="0"/>
                    </a:p>
                  </a:txBody>
                  <a:tcPr/>
                </a:tc>
              </a:tr>
              <a:tr h="370840">
                <a:tc>
                  <a:txBody>
                    <a:bodyPr/>
                    <a:lstStyle/>
                    <a:p>
                      <a:r>
                        <a:rPr lang="en-US" dirty="0" smtClean="0"/>
                        <a:t>Pandora (mobile)</a:t>
                      </a:r>
                      <a:endParaRPr lang="en-US" dirty="0"/>
                    </a:p>
                  </a:txBody>
                  <a:tcPr/>
                </a:tc>
                <a:tc>
                  <a:txBody>
                    <a:bodyPr/>
                    <a:lstStyle/>
                    <a:p>
                      <a:pPr algn="r"/>
                      <a:r>
                        <a:rPr lang="en-US" dirty="0" smtClean="0"/>
                        <a:t>$3.87</a:t>
                      </a:r>
                      <a:endParaRPr lang="en-US" dirty="0"/>
                    </a:p>
                  </a:txBody>
                  <a:tcPr/>
                </a:tc>
                <a:tc>
                  <a:txBody>
                    <a:bodyPr/>
                    <a:lstStyle/>
                    <a:p>
                      <a:pPr algn="r"/>
                      <a:r>
                        <a:rPr lang="en-US" dirty="0" smtClean="0"/>
                        <a:t>$2.2M</a:t>
                      </a:r>
                      <a:endParaRPr lang="en-US" dirty="0"/>
                    </a:p>
                  </a:txBody>
                  <a:tcPr/>
                </a:tc>
              </a:tr>
            </a:tbl>
          </a:graphicData>
        </a:graphic>
      </p:graphicFrame>
      <p:sp>
        <p:nvSpPr>
          <p:cNvPr id="6" name="TextBox 5"/>
          <p:cNvSpPr txBox="1"/>
          <p:nvPr/>
        </p:nvSpPr>
        <p:spPr>
          <a:xfrm>
            <a:off x="635031" y="5927429"/>
            <a:ext cx="2874517" cy="369332"/>
          </a:xfrm>
          <a:prstGeom prst="rect">
            <a:avLst/>
          </a:prstGeom>
          <a:noFill/>
        </p:spPr>
        <p:txBody>
          <a:bodyPr wrap="none" rtlCol="0">
            <a:spAutoFit/>
          </a:bodyPr>
          <a:lstStyle/>
          <a:p>
            <a:r>
              <a:rPr lang="en-US" dirty="0" smtClean="0"/>
              <a:t>*VZ is ARPA (per account)</a:t>
            </a:r>
            <a:endParaRPr lang="en-US" dirty="0"/>
          </a:p>
        </p:txBody>
      </p:sp>
    </p:spTree>
    <p:extLst>
      <p:ext uri="{BB962C8B-B14F-4D97-AF65-F5344CB8AC3E}">
        <p14:creationId xmlns:p14="http://schemas.microsoft.com/office/powerpoint/2010/main" val="181599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policy &amp; regulators?</a:t>
            </a:r>
            <a:endParaRPr lang="en-US" dirty="0"/>
          </a:p>
        </p:txBody>
      </p:sp>
      <p:sp>
        <p:nvSpPr>
          <p:cNvPr id="3" name="Content Placeholder 2"/>
          <p:cNvSpPr>
            <a:spLocks noGrp="1"/>
          </p:cNvSpPr>
          <p:nvPr>
            <p:ph idx="1"/>
          </p:nvPr>
        </p:nvSpPr>
        <p:spPr/>
        <p:txBody>
          <a:bodyPr>
            <a:normAutofit lnSpcReduction="10000"/>
          </a:bodyPr>
          <a:lstStyle/>
          <a:p>
            <a:r>
              <a:rPr lang="en-US" dirty="0"/>
              <a:t>M</a:t>
            </a:r>
            <a:r>
              <a:rPr lang="en-US" dirty="0" smtClean="0"/>
              <a:t>arket failure</a:t>
            </a:r>
          </a:p>
          <a:p>
            <a:pPr lvl="1"/>
            <a:r>
              <a:rPr lang="en-US" dirty="0" smtClean="0"/>
              <a:t>private monopoly</a:t>
            </a:r>
          </a:p>
          <a:p>
            <a:pPr lvl="2"/>
            <a:r>
              <a:rPr lang="en-US" dirty="0" smtClean="0"/>
              <a:t>e.g., pre-divestiture BOCs as local phone companies</a:t>
            </a:r>
          </a:p>
          <a:p>
            <a:pPr lvl="1"/>
            <a:r>
              <a:rPr lang="en-US" dirty="0" smtClean="0"/>
              <a:t>competitive market failures (e.g., duopoly, consumer rights)</a:t>
            </a:r>
          </a:p>
          <a:p>
            <a:pPr lvl="2"/>
            <a:r>
              <a:rPr lang="en-US" dirty="0" smtClean="0">
                <a:sym typeface="Wingdings"/>
              </a:rPr>
              <a:t> merger reviews (e.g., Comcast + NBC, AT&amp;T + T-Mobile, T-Mobile + </a:t>
            </a:r>
            <a:r>
              <a:rPr lang="en-US" dirty="0" err="1" smtClean="0">
                <a:sym typeface="Wingdings"/>
              </a:rPr>
              <a:t>MetroPCS</a:t>
            </a:r>
            <a:r>
              <a:rPr lang="en-US" dirty="0" smtClean="0">
                <a:sym typeface="Wingdings"/>
              </a:rPr>
              <a:t>)</a:t>
            </a:r>
            <a:endParaRPr lang="en-US" dirty="0" smtClean="0"/>
          </a:p>
          <a:p>
            <a:pPr lvl="1"/>
            <a:r>
              <a:rPr lang="en-US" dirty="0" smtClean="0"/>
              <a:t>social policy objectives (e.g., disability rights, universal access)</a:t>
            </a:r>
          </a:p>
          <a:p>
            <a:r>
              <a:rPr lang="en-US" dirty="0" smtClean="0"/>
              <a:t>Law enforcement</a:t>
            </a:r>
          </a:p>
          <a:p>
            <a:pPr lvl="1"/>
            <a:r>
              <a:rPr lang="en-US" dirty="0" smtClean="0"/>
              <a:t>illegal conduct (consumer/subsidy fraud, misrepresentation, …)</a:t>
            </a:r>
          </a:p>
          <a:p>
            <a:pPr lvl="1"/>
            <a:r>
              <a:rPr lang="en-US" dirty="0" smtClean="0"/>
              <a:t>unsafe conduct (“no fence around antenna”)</a:t>
            </a:r>
          </a:p>
          <a:p>
            <a:r>
              <a:rPr lang="en-US" dirty="0" smtClean="0"/>
              <a:t>Consumer education</a:t>
            </a:r>
          </a:p>
          <a:p>
            <a:pPr lvl="1"/>
            <a:r>
              <a:rPr lang="en-US" dirty="0" smtClean="0"/>
              <a:t>information asymmetry (e.g., “lemon laws”)</a:t>
            </a:r>
          </a:p>
          <a:p>
            <a:r>
              <a:rPr lang="en-US" dirty="0" smtClean="0"/>
              <a:t>Economic development</a:t>
            </a:r>
          </a:p>
          <a:p>
            <a:pPr lvl="1"/>
            <a:r>
              <a:rPr lang="en-US" dirty="0" smtClean="0"/>
              <a:t>“public goods” (e.g., scientific research)</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a:t>
            </a:fld>
            <a:endParaRPr lang="en-US"/>
          </a:p>
        </p:txBody>
      </p:sp>
    </p:spTree>
    <p:extLst>
      <p:ext uri="{BB962C8B-B14F-4D97-AF65-F5344CB8AC3E}">
        <p14:creationId xmlns:p14="http://schemas.microsoft.com/office/powerpoint/2010/main" val="11282877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shifting</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50</a:t>
            </a:fld>
            <a:endParaRPr lang="en-US"/>
          </a:p>
        </p:txBody>
      </p:sp>
      <p:sp>
        <p:nvSpPr>
          <p:cNvPr id="16" name="Freeform 15"/>
          <p:cNvSpPr/>
          <p:nvPr/>
        </p:nvSpPr>
        <p:spPr>
          <a:xfrm>
            <a:off x="985832" y="2155779"/>
            <a:ext cx="7402086" cy="1721289"/>
          </a:xfrm>
          <a:custGeom>
            <a:avLst/>
            <a:gdLst>
              <a:gd name="connsiteX0" fmla="*/ 0 w 5664351"/>
              <a:gd name="connsiteY0" fmla="*/ 0 h 1437193"/>
              <a:gd name="connsiteX1" fmla="*/ 0 w 5664351"/>
              <a:gd name="connsiteY1" fmla="*/ 0 h 1437193"/>
              <a:gd name="connsiteX2" fmla="*/ 16709 w 5664351"/>
              <a:gd name="connsiteY2" fmla="*/ 1219943 h 1437193"/>
              <a:gd name="connsiteX3" fmla="*/ 33418 w 5664351"/>
              <a:gd name="connsiteY3" fmla="*/ 1303501 h 1437193"/>
              <a:gd name="connsiteX4" fmla="*/ 33418 w 5664351"/>
              <a:gd name="connsiteY4" fmla="*/ 1437193 h 1437193"/>
              <a:gd name="connsiteX5" fmla="*/ 5664351 w 5664351"/>
              <a:gd name="connsiteY5" fmla="*/ 501347 h 1437193"/>
              <a:gd name="connsiteX6" fmla="*/ 0 w 5664351"/>
              <a:gd name="connsiteY6" fmla="*/ 0 h 1437193"/>
              <a:gd name="connsiteX0" fmla="*/ 0 w 5664351"/>
              <a:gd name="connsiteY0" fmla="*/ 0 h 1437193"/>
              <a:gd name="connsiteX1" fmla="*/ 0 w 5664351"/>
              <a:gd name="connsiteY1" fmla="*/ 0 h 1437193"/>
              <a:gd name="connsiteX2" fmla="*/ 16709 w 5664351"/>
              <a:gd name="connsiteY2" fmla="*/ 1219943 h 1437193"/>
              <a:gd name="connsiteX3" fmla="*/ 33418 w 5664351"/>
              <a:gd name="connsiteY3" fmla="*/ 1303501 h 1437193"/>
              <a:gd name="connsiteX4" fmla="*/ 33418 w 5664351"/>
              <a:gd name="connsiteY4" fmla="*/ 1437193 h 1437193"/>
              <a:gd name="connsiteX5" fmla="*/ 5664351 w 5664351"/>
              <a:gd name="connsiteY5" fmla="*/ 654833 h 1437193"/>
              <a:gd name="connsiteX6" fmla="*/ 0 w 5664351"/>
              <a:gd name="connsiteY6" fmla="*/ 0 h 143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351" h="1437193">
                <a:moveTo>
                  <a:pt x="0" y="0"/>
                </a:moveTo>
                <a:lnTo>
                  <a:pt x="0" y="0"/>
                </a:lnTo>
                <a:cubicBezTo>
                  <a:pt x="5570" y="406648"/>
                  <a:pt x="6286" y="813391"/>
                  <a:pt x="16709" y="1219943"/>
                </a:cubicBezTo>
                <a:cubicBezTo>
                  <a:pt x="17437" y="1248338"/>
                  <a:pt x="31240" y="1275181"/>
                  <a:pt x="33418" y="1303501"/>
                </a:cubicBezTo>
                <a:cubicBezTo>
                  <a:pt x="36835" y="1347934"/>
                  <a:pt x="33418" y="1392629"/>
                  <a:pt x="33418" y="1437193"/>
                </a:cubicBezTo>
                <a:lnTo>
                  <a:pt x="5664351" y="654833"/>
                </a:lnTo>
                <a:lnTo>
                  <a:pt x="0" y="0"/>
                </a:lnTo>
                <a:close/>
              </a:path>
            </a:pathLst>
          </a:cu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7" name="TextBox 16"/>
          <p:cNvSpPr txBox="1"/>
          <p:nvPr/>
        </p:nvSpPr>
        <p:spPr>
          <a:xfrm>
            <a:off x="1119503" y="2857664"/>
            <a:ext cx="1416148" cy="369332"/>
          </a:xfrm>
          <a:prstGeom prst="rect">
            <a:avLst/>
          </a:prstGeom>
          <a:noFill/>
        </p:spPr>
        <p:txBody>
          <a:bodyPr wrap="none" rtlCol="0">
            <a:spAutoFit/>
          </a:bodyPr>
          <a:lstStyle/>
          <a:p>
            <a:r>
              <a:rPr lang="en-US" dirty="0" smtClean="0">
                <a:solidFill>
                  <a:schemeClr val="bg2">
                    <a:lumMod val="90000"/>
                  </a:schemeClr>
                </a:solidFill>
              </a:rPr>
              <a:t>time-flexible</a:t>
            </a:r>
            <a:endParaRPr lang="en-US" dirty="0">
              <a:solidFill>
                <a:schemeClr val="bg2">
                  <a:lumMod val="90000"/>
                </a:schemeClr>
              </a:solidFill>
            </a:endParaRPr>
          </a:p>
        </p:txBody>
      </p:sp>
      <p:sp>
        <p:nvSpPr>
          <p:cNvPr id="18" name="TextBox 17"/>
          <p:cNvSpPr txBox="1"/>
          <p:nvPr/>
        </p:nvSpPr>
        <p:spPr>
          <a:xfrm>
            <a:off x="5899093" y="2774104"/>
            <a:ext cx="1133806" cy="369332"/>
          </a:xfrm>
          <a:prstGeom prst="rect">
            <a:avLst/>
          </a:prstGeom>
          <a:noFill/>
        </p:spPr>
        <p:txBody>
          <a:bodyPr wrap="none" rtlCol="0">
            <a:spAutoFit/>
          </a:bodyPr>
          <a:lstStyle/>
          <a:p>
            <a:r>
              <a:rPr lang="en-US" dirty="0" smtClean="0">
                <a:solidFill>
                  <a:schemeClr val="bg2">
                    <a:lumMod val="90000"/>
                  </a:schemeClr>
                </a:solidFill>
              </a:rPr>
              <a:t>time-rigid</a:t>
            </a:r>
            <a:endParaRPr lang="en-US" dirty="0">
              <a:solidFill>
                <a:schemeClr val="bg2">
                  <a:lumMod val="90000"/>
                </a:schemeClr>
              </a:solidFill>
            </a:endParaRPr>
          </a:p>
        </p:txBody>
      </p:sp>
      <p:sp>
        <p:nvSpPr>
          <p:cNvPr id="20" name="TextBox 19"/>
          <p:cNvSpPr txBox="1"/>
          <p:nvPr/>
        </p:nvSpPr>
        <p:spPr>
          <a:xfrm>
            <a:off x="1015133" y="4060896"/>
            <a:ext cx="1057050" cy="646331"/>
          </a:xfrm>
          <a:prstGeom prst="rect">
            <a:avLst/>
          </a:prstGeom>
          <a:noFill/>
        </p:spPr>
        <p:txBody>
          <a:bodyPr wrap="none" rtlCol="0">
            <a:spAutoFit/>
          </a:bodyPr>
          <a:lstStyle/>
          <a:p>
            <a:r>
              <a:rPr lang="en-US" dirty="0" smtClean="0"/>
              <a:t>software</a:t>
            </a:r>
          </a:p>
          <a:p>
            <a:r>
              <a:rPr lang="en-US" dirty="0" smtClean="0"/>
              <a:t>updates</a:t>
            </a:r>
            <a:endParaRPr lang="en-US" dirty="0"/>
          </a:p>
        </p:txBody>
      </p:sp>
      <p:sp>
        <p:nvSpPr>
          <p:cNvPr id="21" name="TextBox 20"/>
          <p:cNvSpPr txBox="1"/>
          <p:nvPr/>
        </p:nvSpPr>
        <p:spPr>
          <a:xfrm>
            <a:off x="2535651" y="4707227"/>
            <a:ext cx="1519141" cy="646331"/>
          </a:xfrm>
          <a:prstGeom prst="rect">
            <a:avLst/>
          </a:prstGeom>
          <a:solidFill>
            <a:schemeClr val="bg2">
              <a:lumMod val="90000"/>
            </a:schemeClr>
          </a:solidFill>
        </p:spPr>
        <p:txBody>
          <a:bodyPr wrap="none" rtlCol="0">
            <a:spAutoFit/>
          </a:bodyPr>
          <a:lstStyle/>
          <a:p>
            <a:r>
              <a:rPr lang="en-US" dirty="0" smtClean="0"/>
              <a:t>video</a:t>
            </a:r>
          </a:p>
          <a:p>
            <a:r>
              <a:rPr lang="en-US" dirty="0" smtClean="0"/>
              <a:t>(</a:t>
            </a:r>
            <a:r>
              <a:rPr lang="en-US" dirty="0" err="1" smtClean="0"/>
              <a:t>sideloading</a:t>
            </a:r>
            <a:r>
              <a:rPr lang="en-US" dirty="0" smtClean="0"/>
              <a:t>)</a:t>
            </a:r>
            <a:endParaRPr lang="en-US" dirty="0"/>
          </a:p>
        </p:txBody>
      </p:sp>
      <p:sp>
        <p:nvSpPr>
          <p:cNvPr id="22" name="TextBox 21"/>
          <p:cNvSpPr txBox="1"/>
          <p:nvPr/>
        </p:nvSpPr>
        <p:spPr>
          <a:xfrm>
            <a:off x="4258697" y="3877068"/>
            <a:ext cx="736274" cy="369332"/>
          </a:xfrm>
          <a:prstGeom prst="rect">
            <a:avLst/>
          </a:prstGeom>
          <a:noFill/>
        </p:spPr>
        <p:txBody>
          <a:bodyPr wrap="none" rtlCol="0">
            <a:spAutoFit/>
          </a:bodyPr>
          <a:lstStyle/>
          <a:p>
            <a:r>
              <a:rPr lang="en-US" dirty="0" smtClean="0"/>
              <a:t>email</a:t>
            </a:r>
            <a:endParaRPr lang="en-US" dirty="0"/>
          </a:p>
        </p:txBody>
      </p:sp>
      <p:sp>
        <p:nvSpPr>
          <p:cNvPr id="23" name="TextBox 22"/>
          <p:cNvSpPr txBox="1"/>
          <p:nvPr/>
        </p:nvSpPr>
        <p:spPr>
          <a:xfrm>
            <a:off x="7032899" y="3676530"/>
            <a:ext cx="1980918" cy="369332"/>
          </a:xfrm>
          <a:prstGeom prst="rect">
            <a:avLst/>
          </a:prstGeom>
          <a:solidFill>
            <a:schemeClr val="bg2">
              <a:lumMod val="90000"/>
            </a:schemeClr>
          </a:solidFill>
          <a:effectLst>
            <a:outerShdw blurRad="50800" dist="38100" dir="2700000" algn="tl" rotWithShape="0">
              <a:srgbClr val="000000">
                <a:alpha val="43000"/>
              </a:srgbClr>
            </a:outerShdw>
          </a:effectLst>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voice &amp; video call</a:t>
            </a:r>
          </a:p>
        </p:txBody>
      </p:sp>
      <p:sp>
        <p:nvSpPr>
          <p:cNvPr id="24" name="TextBox 23"/>
          <p:cNvSpPr txBox="1"/>
          <p:nvPr/>
        </p:nvSpPr>
        <p:spPr>
          <a:xfrm>
            <a:off x="5163081" y="4545515"/>
            <a:ext cx="1237050" cy="369332"/>
          </a:xfrm>
          <a:prstGeom prst="rect">
            <a:avLst/>
          </a:prstGeom>
          <a:noFill/>
        </p:spPr>
        <p:txBody>
          <a:bodyPr wrap="none" rtlCol="0">
            <a:spAutoFit/>
          </a:bodyPr>
          <a:lstStyle/>
          <a:p>
            <a:r>
              <a:rPr lang="en-US" dirty="0" smtClean="0"/>
              <a:t>navigation</a:t>
            </a:r>
            <a:endParaRPr lang="en-US" dirty="0"/>
          </a:p>
        </p:txBody>
      </p:sp>
      <p:sp>
        <p:nvSpPr>
          <p:cNvPr id="25" name="TextBox 24"/>
          <p:cNvSpPr txBox="1"/>
          <p:nvPr/>
        </p:nvSpPr>
        <p:spPr>
          <a:xfrm>
            <a:off x="6800563" y="5046861"/>
            <a:ext cx="1339730" cy="646331"/>
          </a:xfrm>
          <a:prstGeom prst="rect">
            <a:avLst/>
          </a:prstGeom>
          <a:noFill/>
        </p:spPr>
        <p:txBody>
          <a:bodyPr wrap="none" rtlCol="0">
            <a:spAutoFit/>
          </a:bodyPr>
          <a:lstStyle/>
          <a:p>
            <a:r>
              <a:rPr lang="en-US" dirty="0" smtClean="0"/>
              <a:t>augmented</a:t>
            </a:r>
          </a:p>
          <a:p>
            <a:r>
              <a:rPr lang="en-US" dirty="0" smtClean="0"/>
              <a:t>reality</a:t>
            </a:r>
            <a:endParaRPr lang="en-US" dirty="0"/>
          </a:p>
        </p:txBody>
      </p:sp>
      <p:sp>
        <p:nvSpPr>
          <p:cNvPr id="26" name="TextBox 25"/>
          <p:cNvSpPr txBox="1"/>
          <p:nvPr/>
        </p:nvSpPr>
        <p:spPr>
          <a:xfrm>
            <a:off x="6155398" y="3307198"/>
            <a:ext cx="877501" cy="369332"/>
          </a:xfrm>
          <a:prstGeom prst="rect">
            <a:avLst/>
          </a:prstGeom>
          <a:noFill/>
        </p:spPr>
        <p:txBody>
          <a:bodyPr wrap="none" rtlCol="0">
            <a:spAutoFit/>
          </a:bodyPr>
          <a:lstStyle/>
          <a:p>
            <a:r>
              <a:rPr lang="en-US" dirty="0" smtClean="0"/>
              <a:t>search</a:t>
            </a:r>
            <a:endParaRPr lang="en-US" dirty="0"/>
          </a:p>
        </p:txBody>
      </p:sp>
      <p:sp>
        <p:nvSpPr>
          <p:cNvPr id="28" name="TextBox 27"/>
          <p:cNvSpPr txBox="1"/>
          <p:nvPr/>
        </p:nvSpPr>
        <p:spPr>
          <a:xfrm>
            <a:off x="7519746" y="4337895"/>
            <a:ext cx="441084" cy="369332"/>
          </a:xfrm>
          <a:prstGeom prst="rect">
            <a:avLst/>
          </a:prstGeom>
          <a:noFill/>
        </p:spPr>
        <p:txBody>
          <a:bodyPr wrap="none" rtlCol="0">
            <a:spAutoFit/>
          </a:bodyPr>
          <a:lstStyle/>
          <a:p>
            <a:r>
              <a:rPr lang="en-US" dirty="0" smtClean="0"/>
              <a:t>IM</a:t>
            </a:r>
            <a:endParaRPr lang="en-US" dirty="0"/>
          </a:p>
        </p:txBody>
      </p:sp>
      <p:sp>
        <p:nvSpPr>
          <p:cNvPr id="29" name="TextBox 28"/>
          <p:cNvSpPr txBox="1"/>
          <p:nvPr/>
        </p:nvSpPr>
        <p:spPr>
          <a:xfrm>
            <a:off x="4585763" y="5063573"/>
            <a:ext cx="1313330" cy="646331"/>
          </a:xfrm>
          <a:prstGeom prst="rect">
            <a:avLst/>
          </a:prstGeom>
          <a:noFill/>
        </p:spPr>
        <p:txBody>
          <a:bodyPr wrap="none" rtlCol="0">
            <a:spAutoFit/>
          </a:bodyPr>
          <a:lstStyle/>
          <a:p>
            <a:r>
              <a:rPr lang="en-US" dirty="0" smtClean="0"/>
              <a:t>web</a:t>
            </a:r>
          </a:p>
          <a:p>
            <a:r>
              <a:rPr lang="en-US" dirty="0" smtClean="0"/>
              <a:t>(FB, news)</a:t>
            </a:r>
            <a:endParaRPr lang="en-US" dirty="0"/>
          </a:p>
        </p:txBody>
      </p:sp>
      <p:sp>
        <p:nvSpPr>
          <p:cNvPr id="30" name="TextBox 29"/>
          <p:cNvSpPr txBox="1"/>
          <p:nvPr/>
        </p:nvSpPr>
        <p:spPr>
          <a:xfrm>
            <a:off x="7586582" y="3226996"/>
            <a:ext cx="1429222" cy="369332"/>
          </a:xfrm>
          <a:prstGeom prst="rect">
            <a:avLst/>
          </a:prstGeom>
          <a:noFill/>
        </p:spPr>
        <p:txBody>
          <a:bodyPr wrap="none" rtlCol="0">
            <a:spAutoFit/>
          </a:bodyPr>
          <a:lstStyle/>
          <a:p>
            <a:r>
              <a:rPr lang="en-US" dirty="0" smtClean="0"/>
              <a:t>transactions</a:t>
            </a:r>
            <a:endParaRPr lang="en-US" dirty="0"/>
          </a:p>
        </p:txBody>
      </p:sp>
      <p:sp>
        <p:nvSpPr>
          <p:cNvPr id="31" name="TextBox 30"/>
          <p:cNvSpPr txBox="1"/>
          <p:nvPr/>
        </p:nvSpPr>
        <p:spPr>
          <a:xfrm>
            <a:off x="6400131" y="6066291"/>
            <a:ext cx="1147106" cy="369332"/>
          </a:xfrm>
          <a:prstGeom prst="rect">
            <a:avLst/>
          </a:prstGeom>
          <a:noFill/>
        </p:spPr>
        <p:txBody>
          <a:bodyPr wrap="none" rtlCol="0">
            <a:spAutoFit/>
          </a:bodyPr>
          <a:lstStyle/>
          <a:p>
            <a:r>
              <a:rPr lang="en-US" dirty="0" smtClean="0"/>
              <a:t>app store</a:t>
            </a:r>
            <a:endParaRPr lang="en-US" dirty="0"/>
          </a:p>
        </p:txBody>
      </p:sp>
    </p:spTree>
    <p:extLst>
      <p:ext uri="{BB962C8B-B14F-4D97-AF65-F5344CB8AC3E}">
        <p14:creationId xmlns:p14="http://schemas.microsoft.com/office/powerpoint/2010/main" val="142675098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and two-sided markets</a:t>
            </a:r>
            <a:endParaRPr lang="en-US" dirty="0"/>
          </a:p>
        </p:txBody>
      </p:sp>
      <p:sp>
        <p:nvSpPr>
          <p:cNvPr id="3" name="Content Placeholder 2"/>
          <p:cNvSpPr>
            <a:spLocks noGrp="1"/>
          </p:cNvSpPr>
          <p:nvPr>
            <p:ph idx="1"/>
          </p:nvPr>
        </p:nvSpPr>
        <p:spPr/>
        <p:txBody>
          <a:bodyPr/>
          <a:lstStyle/>
          <a:p>
            <a:r>
              <a:rPr lang="en-US" dirty="0" err="1" smtClean="0"/>
              <a:t>eCPM</a:t>
            </a:r>
            <a:r>
              <a:rPr lang="en-US" dirty="0" smtClean="0"/>
              <a:t>: $3.50 for PC, $0.75 for mobile</a:t>
            </a:r>
          </a:p>
          <a:p>
            <a:r>
              <a:rPr lang="en-US" dirty="0" smtClean="0"/>
              <a:t>one click cost $0.84 on average (PPC)</a:t>
            </a:r>
          </a:p>
          <a:p>
            <a:r>
              <a:rPr lang="en-US" dirty="0" smtClean="0"/>
              <a:t>one hour of higher-quality video: 1 GB = $10</a:t>
            </a:r>
          </a:p>
          <a:p>
            <a:pPr lvl="1"/>
            <a:r>
              <a:rPr lang="en-US" dirty="0" smtClean="0"/>
              <a:t>mobile: 10 MB / minute</a:t>
            </a:r>
          </a:p>
          <a:p>
            <a:r>
              <a:rPr lang="en-US" dirty="0" smtClean="0">
                <a:sym typeface="Wingdings"/>
              </a:rPr>
              <a:t> </a:t>
            </a:r>
            <a:r>
              <a:rPr lang="en-US" dirty="0" smtClean="0"/>
              <a:t>one minute commercial costs user $0.10</a:t>
            </a:r>
          </a:p>
          <a:p>
            <a:r>
              <a:rPr lang="en-US" dirty="0" smtClean="0"/>
              <a:t>thus, plausible two-sided market for clicking on video ads</a:t>
            </a:r>
          </a:p>
          <a:p>
            <a:r>
              <a:rPr lang="en-US" dirty="0" smtClean="0"/>
              <a:t>YouTube: </a:t>
            </a:r>
            <a:r>
              <a:rPr lang="en-US" i="1" dirty="0" err="1" smtClean="0"/>
              <a:t>Gangnam</a:t>
            </a:r>
            <a:r>
              <a:rPr lang="en-US" i="1" dirty="0" smtClean="0"/>
              <a:t> Style </a:t>
            </a:r>
            <a:r>
              <a:rPr lang="en-US" dirty="0" smtClean="0"/>
              <a:t>generated $0.0065 per play</a:t>
            </a:r>
          </a:p>
          <a:p>
            <a:pPr lvl="1"/>
            <a:r>
              <a:rPr lang="en-US" dirty="0" smtClean="0"/>
              <a:t>video is 4.2 minutes long </a:t>
            </a:r>
            <a:r>
              <a:rPr lang="en-US" dirty="0" smtClean="0">
                <a:sym typeface="Wingdings"/>
              </a:rPr>
              <a:t> cost is $0.43</a:t>
            </a:r>
          </a:p>
          <a:p>
            <a:r>
              <a:rPr lang="en-US" dirty="0" smtClean="0">
                <a:sym typeface="Wingdings"/>
              </a:rPr>
              <a:t>not so much for supporting video content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51</a:t>
            </a:fld>
            <a:endParaRPr lang="en-US"/>
          </a:p>
        </p:txBody>
      </p:sp>
    </p:spTree>
    <p:extLst>
      <p:ext uri="{BB962C8B-B14F-4D97-AF65-F5344CB8AC3E}">
        <p14:creationId xmlns:p14="http://schemas.microsoft.com/office/powerpoint/2010/main" val="3578905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usage</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52</a:t>
            </a:fld>
            <a:endParaRPr lang="en-US"/>
          </a:p>
        </p:txBody>
      </p:sp>
      <p:pic>
        <p:nvPicPr>
          <p:cNvPr id="5" name="Picture 4"/>
          <p:cNvPicPr>
            <a:picLocks noChangeAspect="1"/>
          </p:cNvPicPr>
          <p:nvPr/>
        </p:nvPicPr>
        <p:blipFill>
          <a:blip r:embed="rId2"/>
          <a:stretch>
            <a:fillRect/>
          </a:stretch>
        </p:blipFill>
        <p:spPr>
          <a:xfrm>
            <a:off x="3614638" y="1305445"/>
            <a:ext cx="3631812" cy="4836332"/>
          </a:xfrm>
          <a:prstGeom prst="rect">
            <a:avLst/>
          </a:prstGeom>
        </p:spPr>
      </p:pic>
      <p:sp>
        <p:nvSpPr>
          <p:cNvPr id="6" name="TextBox 5"/>
          <p:cNvSpPr txBox="1"/>
          <p:nvPr/>
        </p:nvSpPr>
        <p:spPr>
          <a:xfrm>
            <a:off x="0" y="6488668"/>
            <a:ext cx="3390672" cy="369332"/>
          </a:xfrm>
          <a:prstGeom prst="rect">
            <a:avLst/>
          </a:prstGeom>
          <a:noFill/>
        </p:spPr>
        <p:txBody>
          <a:bodyPr wrap="none" rtlCol="0">
            <a:spAutoFit/>
          </a:bodyPr>
          <a:lstStyle/>
          <a:p>
            <a:r>
              <a:rPr lang="en-US" dirty="0"/>
              <a:t>http://</a:t>
            </a:r>
            <a:r>
              <a:rPr lang="en-US" dirty="0" err="1"/>
              <a:t>ciscovni.com</a:t>
            </a:r>
            <a:r>
              <a:rPr lang="en-US" dirty="0"/>
              <a:t>/</a:t>
            </a:r>
            <a:r>
              <a:rPr lang="en-US" dirty="0" err="1"/>
              <a:t>data_meter</a:t>
            </a:r>
            <a:r>
              <a:rPr lang="en-US" dirty="0"/>
              <a:t>/</a:t>
            </a:r>
          </a:p>
        </p:txBody>
      </p:sp>
      <p:sp>
        <p:nvSpPr>
          <p:cNvPr id="7" name="TextBox 6"/>
          <p:cNvSpPr txBox="1"/>
          <p:nvPr/>
        </p:nvSpPr>
        <p:spPr>
          <a:xfrm>
            <a:off x="678812" y="3193050"/>
            <a:ext cx="1147219"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err="1" smtClean="0"/>
              <a:t>deferable</a:t>
            </a:r>
            <a:endParaRPr lang="en-US" dirty="0"/>
          </a:p>
        </p:txBody>
      </p:sp>
      <p:cxnSp>
        <p:nvCxnSpPr>
          <p:cNvPr id="9" name="Straight Arrow Connector 8"/>
          <p:cNvCxnSpPr>
            <a:stCxn id="7" idx="3"/>
          </p:cNvCxnSpPr>
          <p:nvPr/>
        </p:nvCxnSpPr>
        <p:spPr>
          <a:xfrm flipV="1">
            <a:off x="1826031" y="2152221"/>
            <a:ext cx="1788607" cy="1225495"/>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3"/>
          </p:cNvCxnSpPr>
          <p:nvPr/>
        </p:nvCxnSpPr>
        <p:spPr>
          <a:xfrm>
            <a:off x="1826031" y="3377716"/>
            <a:ext cx="1788607" cy="2020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8812" y="2152221"/>
            <a:ext cx="1031577"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scalable</a:t>
            </a:r>
            <a:endParaRPr lang="en-US" dirty="0"/>
          </a:p>
        </p:txBody>
      </p:sp>
      <p:cxnSp>
        <p:nvCxnSpPr>
          <p:cNvPr id="14" name="Straight Arrow Connector 13"/>
          <p:cNvCxnSpPr>
            <a:stCxn id="12" idx="3"/>
          </p:cNvCxnSpPr>
          <p:nvPr/>
        </p:nvCxnSpPr>
        <p:spPr>
          <a:xfrm flipV="1">
            <a:off x="1710389" y="2152221"/>
            <a:ext cx="1904249"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3"/>
          </p:cNvCxnSpPr>
          <p:nvPr/>
        </p:nvCxnSpPr>
        <p:spPr>
          <a:xfrm>
            <a:off x="1710389" y="2336887"/>
            <a:ext cx="1904249" cy="7150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Cloud 16"/>
          <p:cNvSpPr/>
          <p:nvPr/>
        </p:nvSpPr>
        <p:spPr>
          <a:xfrm>
            <a:off x="6403225" y="4057466"/>
            <a:ext cx="2487204" cy="171119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unclear which fraction is </a:t>
            </a:r>
            <a:r>
              <a:rPr lang="en-US" dirty="0" err="1" smtClean="0"/>
              <a:t>WiFi</a:t>
            </a:r>
            <a:r>
              <a:rPr lang="en-US" dirty="0" smtClean="0"/>
              <a:t> vs. cellular</a:t>
            </a:r>
            <a:endParaRPr lang="en-US" dirty="0"/>
          </a:p>
        </p:txBody>
      </p:sp>
    </p:spTree>
    <p:extLst>
      <p:ext uri="{BB962C8B-B14F-4D97-AF65-F5344CB8AC3E}">
        <p14:creationId xmlns:p14="http://schemas.microsoft.com/office/powerpoint/2010/main" val="29201321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 automated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Goal: make </a:t>
            </a:r>
            <a:r>
              <a:rPr lang="en-US" dirty="0" err="1" smtClean="0"/>
              <a:t>hetnets</a:t>
            </a:r>
            <a:r>
              <a:rPr lang="en-US" dirty="0" smtClean="0"/>
              <a:t> user-friendly</a:t>
            </a:r>
          </a:p>
          <a:p>
            <a:pPr lvl="1"/>
            <a:r>
              <a:rPr lang="en-US" dirty="0" smtClean="0"/>
              <a:t>primarily, $0 </a:t>
            </a:r>
            <a:r>
              <a:rPr lang="en-US" dirty="0" err="1" smtClean="0"/>
              <a:t>WiFi</a:t>
            </a:r>
            <a:r>
              <a:rPr lang="en-US" dirty="0" smtClean="0"/>
              <a:t> vs. $10/GB cellular</a:t>
            </a:r>
          </a:p>
          <a:p>
            <a:pPr lvl="1"/>
            <a:r>
              <a:rPr lang="en-US" dirty="0" smtClean="0"/>
              <a:t>but can accommodate variable cellular pricing</a:t>
            </a:r>
          </a:p>
          <a:p>
            <a:r>
              <a:rPr lang="en-US" dirty="0" smtClean="0"/>
              <a:t>Policy engine:</a:t>
            </a:r>
          </a:p>
          <a:p>
            <a:pPr lvl="1"/>
            <a:r>
              <a:rPr lang="en-US" dirty="0" smtClean="0"/>
              <a:t>for each application, express value and delay tolerance</a:t>
            </a:r>
          </a:p>
          <a:p>
            <a:pPr lvl="2"/>
            <a:r>
              <a:rPr lang="en-US" dirty="0" smtClean="0"/>
              <a:t>“best network available, keep to $N/hour”</a:t>
            </a:r>
          </a:p>
          <a:p>
            <a:pPr lvl="2"/>
            <a:r>
              <a:rPr lang="en-US" dirty="0" smtClean="0"/>
              <a:t>“delay for N minutes” </a:t>
            </a:r>
            <a:r>
              <a:rPr lang="en-US" dirty="0" smtClean="0">
                <a:sym typeface="Wingdings"/>
              </a:rPr>
              <a:t> email</a:t>
            </a:r>
          </a:p>
          <a:p>
            <a:pPr lvl="2"/>
            <a:r>
              <a:rPr lang="en-US" dirty="0" smtClean="0">
                <a:sym typeface="Wingdings"/>
              </a:rPr>
              <a:t>“user confirmation if cost &gt; $X”</a:t>
            </a:r>
            <a:endParaRPr lang="en-US" dirty="0" smtClean="0"/>
          </a:p>
          <a:p>
            <a:pPr lvl="1"/>
            <a:r>
              <a:rPr lang="en-US" dirty="0" smtClean="0"/>
              <a:t>willing to pay more as delay increases</a:t>
            </a:r>
          </a:p>
          <a:p>
            <a:pPr lvl="2"/>
            <a:r>
              <a:rPr lang="en-US" dirty="0" smtClean="0"/>
              <a:t>eventually, may pay for software download</a:t>
            </a:r>
          </a:p>
          <a:p>
            <a:r>
              <a:rPr lang="en-US" dirty="0" smtClean="0"/>
              <a:t>Need better </a:t>
            </a:r>
            <a:r>
              <a:rPr lang="en-US" dirty="0" err="1" smtClean="0"/>
              <a:t>sideloading</a:t>
            </a:r>
            <a:r>
              <a:rPr lang="en-US" dirty="0" smtClean="0"/>
              <a:t> support for apps</a:t>
            </a:r>
          </a:p>
          <a:p>
            <a:pPr lvl="1"/>
            <a:r>
              <a:rPr lang="en-US" dirty="0" smtClean="0"/>
              <a:t>video queue, maps</a:t>
            </a:r>
          </a:p>
          <a:p>
            <a:r>
              <a:rPr lang="en-US" dirty="0" smtClean="0"/>
              <a:t>Mapping database for predictive demand shifting</a:t>
            </a:r>
          </a:p>
          <a:p>
            <a:pPr lvl="1"/>
            <a:r>
              <a:rPr lang="en-US" dirty="0" smtClean="0"/>
              <a:t>“reaching </a:t>
            </a:r>
            <a:r>
              <a:rPr lang="en-US" dirty="0" err="1" smtClean="0"/>
              <a:t>WiFi</a:t>
            </a:r>
            <a:r>
              <a:rPr lang="en-US" dirty="0" smtClean="0"/>
              <a:t> in one hour”</a:t>
            </a:r>
          </a:p>
          <a:p>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53</a:t>
            </a:fld>
            <a:endParaRPr lang="en-US"/>
          </a:p>
        </p:txBody>
      </p:sp>
    </p:spTree>
    <p:extLst>
      <p:ext uri="{BB962C8B-B14F-4D97-AF65-F5344CB8AC3E}">
        <p14:creationId xmlns:p14="http://schemas.microsoft.com/office/powerpoint/2010/main" val="22769181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Economics of networks – more than micro economics</a:t>
            </a:r>
          </a:p>
          <a:p>
            <a:pPr lvl="1"/>
            <a:r>
              <a:rPr lang="en-US" dirty="0" smtClean="0"/>
              <a:t>= longer-term congestion control</a:t>
            </a:r>
          </a:p>
          <a:p>
            <a:pPr lvl="2"/>
            <a:r>
              <a:rPr lang="en-US" dirty="0" smtClean="0"/>
              <a:t>demand shifting in time (and space)</a:t>
            </a:r>
          </a:p>
          <a:p>
            <a:pPr lvl="2"/>
            <a:r>
              <a:rPr lang="en-US" dirty="0" smtClean="0"/>
              <a:t>realistic expectations for gain</a:t>
            </a:r>
          </a:p>
          <a:p>
            <a:pPr lvl="2"/>
            <a:r>
              <a:rPr lang="en-US" dirty="0" smtClean="0"/>
              <a:t>video already largely </a:t>
            </a:r>
            <a:r>
              <a:rPr lang="en-US" dirty="0" err="1" smtClean="0"/>
              <a:t>WiFi</a:t>
            </a:r>
            <a:endParaRPr lang="en-US" dirty="0" smtClean="0"/>
          </a:p>
          <a:p>
            <a:pPr lvl="1"/>
            <a:r>
              <a:rPr lang="en-US" dirty="0" smtClean="0"/>
              <a:t>= price differentiation</a:t>
            </a:r>
          </a:p>
          <a:p>
            <a:r>
              <a:rPr lang="en-US" dirty="0" smtClean="0"/>
              <a:t>Needs to take consumer behavior into account</a:t>
            </a:r>
          </a:p>
          <a:p>
            <a:pPr lvl="1"/>
            <a:r>
              <a:rPr lang="en-US" dirty="0" smtClean="0"/>
              <a:t>do users want to constantly watch the meter?</a:t>
            </a:r>
          </a:p>
          <a:p>
            <a:pPr lvl="1"/>
            <a:r>
              <a:rPr lang="en-US" dirty="0" smtClean="0"/>
              <a:t>realistic expectation of take-up – is 10% improvement worth the hassle as the smartphone novelty wears off?</a:t>
            </a:r>
          </a:p>
          <a:p>
            <a:pPr lvl="1"/>
            <a:r>
              <a:rPr lang="en-US" dirty="0" smtClean="0"/>
              <a:t>can we automate this?</a:t>
            </a:r>
          </a:p>
          <a:p>
            <a:r>
              <a:rPr lang="en-US" dirty="0" smtClean="0"/>
              <a:t>Public policy concerns</a:t>
            </a:r>
          </a:p>
          <a:p>
            <a:pPr lvl="1"/>
            <a:r>
              <a:rPr lang="en-US" dirty="0" smtClean="0"/>
              <a:t>transparency</a:t>
            </a:r>
          </a:p>
          <a:p>
            <a:pPr lvl="1"/>
            <a:r>
              <a:rPr lang="en-US" dirty="0" smtClean="0"/>
              <a:t>non-discrimination</a:t>
            </a:r>
          </a:p>
          <a:p>
            <a:pPr lvl="1"/>
            <a:r>
              <a:rPr lang="en-US" dirty="0" smtClean="0"/>
              <a:t>effects on competition – carrier-carrier &amp; vertical</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54</a:t>
            </a:fld>
            <a:endParaRPr lang="en-US"/>
          </a:p>
        </p:txBody>
      </p:sp>
    </p:spTree>
    <p:extLst>
      <p:ext uri="{BB962C8B-B14F-4D97-AF65-F5344CB8AC3E}">
        <p14:creationId xmlns:p14="http://schemas.microsoft.com/office/powerpoint/2010/main" val="22755327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inputs</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6</a:t>
            </a:fld>
            <a:endParaRPr lang="en-US"/>
          </a:p>
        </p:txBody>
      </p:sp>
      <p:graphicFrame>
        <p:nvGraphicFramePr>
          <p:cNvPr id="8" name="Diagram 7"/>
          <p:cNvGraphicFramePr/>
          <p:nvPr>
            <p:extLst>
              <p:ext uri="{D42A27DB-BD31-4B8C-83A1-F6EECF244321}">
                <p14:modId xmlns:p14="http://schemas.microsoft.com/office/powerpoint/2010/main" val="41724399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1150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policy tool kit</a:t>
            </a:r>
            <a:endParaRPr lang="en-US" dirty="0"/>
          </a:p>
        </p:txBody>
      </p:sp>
      <p:sp>
        <p:nvSpPr>
          <p:cNvPr id="4" name="Slide Number Placeholder 3"/>
          <p:cNvSpPr>
            <a:spLocks noGrp="1"/>
          </p:cNvSpPr>
          <p:nvPr>
            <p:ph type="sldNum" sz="quarter" idx="12"/>
          </p:nvPr>
        </p:nvSpPr>
        <p:spPr/>
        <p:txBody>
          <a:bodyPr/>
          <a:lstStyle/>
          <a:p>
            <a:fld id="{CFD7CC80-8907-0743-8D56-F55887CD0273}" type="slidenum">
              <a:rPr lang="en-US" smtClean="0"/>
              <a:t>7</a:t>
            </a:fld>
            <a:endParaRPr lang="en-US"/>
          </a:p>
        </p:txBody>
      </p:sp>
      <p:cxnSp>
        <p:nvCxnSpPr>
          <p:cNvPr id="6" name="Straight Arrow Connector 5"/>
          <p:cNvCxnSpPr/>
          <p:nvPr/>
        </p:nvCxnSpPr>
        <p:spPr>
          <a:xfrm>
            <a:off x="661719" y="3671118"/>
            <a:ext cx="78659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661719" y="1750184"/>
            <a:ext cx="1195364" cy="15901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gov’t monopoly</a:t>
            </a:r>
            <a:endParaRPr lang="en-US" sz="1400" dirty="0"/>
          </a:p>
        </p:txBody>
      </p:sp>
      <p:sp>
        <p:nvSpPr>
          <p:cNvPr id="8" name="Rounded Rectangle 7"/>
          <p:cNvSpPr/>
          <p:nvPr/>
        </p:nvSpPr>
        <p:spPr>
          <a:xfrm>
            <a:off x="7503043" y="1750184"/>
            <a:ext cx="1024598" cy="159010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laissez faire</a:t>
            </a:r>
            <a:endParaRPr lang="en-US" dirty="0"/>
          </a:p>
        </p:txBody>
      </p:sp>
      <p:sp>
        <p:nvSpPr>
          <p:cNvPr id="9" name="Rounded Rectangle 8"/>
          <p:cNvSpPr/>
          <p:nvPr/>
        </p:nvSpPr>
        <p:spPr>
          <a:xfrm>
            <a:off x="2073208" y="1771528"/>
            <a:ext cx="1278079" cy="159010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price-regulated utility</a:t>
            </a:r>
            <a:endParaRPr lang="en-US" dirty="0"/>
          </a:p>
        </p:txBody>
      </p:sp>
      <p:sp>
        <p:nvSpPr>
          <p:cNvPr id="10" name="Rounded Rectangle 9"/>
          <p:cNvSpPr/>
          <p:nvPr/>
        </p:nvSpPr>
        <p:spPr>
          <a:xfrm>
            <a:off x="3484699" y="1782200"/>
            <a:ext cx="1024598" cy="1590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structural</a:t>
            </a:r>
          </a:p>
          <a:p>
            <a:pPr algn="ctr"/>
            <a:r>
              <a:rPr lang="en-US" sz="1200" dirty="0" smtClean="0"/>
              <a:t>separation</a:t>
            </a:r>
            <a:endParaRPr lang="en-US" sz="1200" dirty="0"/>
          </a:p>
        </p:txBody>
      </p:sp>
      <p:sp>
        <p:nvSpPr>
          <p:cNvPr id="11" name="Rounded Rectangle 10"/>
          <p:cNvSpPr/>
          <p:nvPr/>
        </p:nvSpPr>
        <p:spPr>
          <a:xfrm>
            <a:off x="5924809" y="1760856"/>
            <a:ext cx="1430167" cy="159010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dirty="0" smtClean="0"/>
              <a:t>facilities-based competition + interconnection</a:t>
            </a:r>
            <a:endParaRPr lang="en-US" sz="1200" dirty="0"/>
          </a:p>
        </p:txBody>
      </p:sp>
      <p:sp>
        <p:nvSpPr>
          <p:cNvPr id="12" name="Dodecagon 11"/>
          <p:cNvSpPr/>
          <p:nvPr/>
        </p:nvSpPr>
        <p:spPr>
          <a:xfrm>
            <a:off x="4718345" y="5623760"/>
            <a:ext cx="1142000" cy="1056513"/>
          </a:xfrm>
          <a:prstGeom prst="dodecagon">
            <a:avLst/>
          </a:prstGeom>
          <a:gradFill flip="none" rotWithShape="1">
            <a:gsLst>
              <a:gs pos="0">
                <a:schemeClr val="tx2">
                  <a:lumMod val="60000"/>
                  <a:lumOff val="40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anti-trust</a:t>
            </a:r>
            <a:endParaRPr lang="en-US" dirty="0"/>
          </a:p>
        </p:txBody>
      </p:sp>
      <p:sp>
        <p:nvSpPr>
          <p:cNvPr id="13" name="Cloud 12"/>
          <p:cNvSpPr/>
          <p:nvPr/>
        </p:nvSpPr>
        <p:spPr>
          <a:xfrm>
            <a:off x="5826954" y="4456882"/>
            <a:ext cx="1793046" cy="1237935"/>
          </a:xfrm>
          <a:prstGeom prst="cloud">
            <a:avLst/>
          </a:prstGeom>
          <a:gradFill flip="none" rotWithShape="1">
            <a:gsLst>
              <a:gs pos="0">
                <a:srgbClr val="008000"/>
              </a:gs>
              <a:gs pos="100000">
                <a:srgbClr val="FFFFFF"/>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neutrality</a:t>
            </a:r>
            <a:endParaRPr lang="en-US" dirty="0"/>
          </a:p>
        </p:txBody>
      </p:sp>
      <p:pic>
        <p:nvPicPr>
          <p:cNvPr id="14" name="Picture 13"/>
          <p:cNvPicPr>
            <a:picLocks noChangeAspect="1"/>
          </p:cNvPicPr>
          <p:nvPr/>
        </p:nvPicPr>
        <p:blipFill>
          <a:blip r:embed="rId2"/>
          <a:stretch>
            <a:fillRect/>
          </a:stretch>
        </p:blipFill>
        <p:spPr>
          <a:xfrm>
            <a:off x="4251424" y="3718059"/>
            <a:ext cx="493140" cy="335082"/>
          </a:xfrm>
          <a:prstGeom prst="rect">
            <a:avLst/>
          </a:prstGeom>
        </p:spPr>
      </p:pic>
      <p:pic>
        <p:nvPicPr>
          <p:cNvPr id="15" name="Picture 14"/>
          <p:cNvPicPr>
            <a:picLocks noChangeAspect="1"/>
          </p:cNvPicPr>
          <p:nvPr/>
        </p:nvPicPr>
        <p:blipFill>
          <a:blip r:embed="rId3"/>
          <a:stretch>
            <a:fillRect/>
          </a:stretch>
        </p:blipFill>
        <p:spPr>
          <a:xfrm>
            <a:off x="6457101" y="3718059"/>
            <a:ext cx="554990" cy="292100"/>
          </a:xfrm>
          <a:prstGeom prst="rect">
            <a:avLst/>
          </a:prstGeom>
        </p:spPr>
      </p:pic>
      <p:pic>
        <p:nvPicPr>
          <p:cNvPr id="16" name="Picture 15"/>
          <p:cNvPicPr>
            <a:picLocks noChangeAspect="1"/>
          </p:cNvPicPr>
          <p:nvPr/>
        </p:nvPicPr>
        <p:blipFill>
          <a:blip r:embed="rId4"/>
          <a:stretch>
            <a:fillRect/>
          </a:stretch>
        </p:blipFill>
        <p:spPr>
          <a:xfrm>
            <a:off x="4251424" y="4064000"/>
            <a:ext cx="589323" cy="392882"/>
          </a:xfrm>
          <a:prstGeom prst="rect">
            <a:avLst/>
          </a:prstGeom>
          <a:ln>
            <a:solidFill>
              <a:schemeClr val="tx1"/>
            </a:solidFill>
          </a:ln>
        </p:spPr>
      </p:pic>
      <p:sp>
        <p:nvSpPr>
          <p:cNvPr id="17" name="Rounded Rectangle 16"/>
          <p:cNvSpPr/>
          <p:nvPr/>
        </p:nvSpPr>
        <p:spPr>
          <a:xfrm>
            <a:off x="4744564" y="1753178"/>
            <a:ext cx="1024598" cy="15901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unbundled network elements</a:t>
            </a:r>
            <a:endParaRPr lang="en-US" sz="1200" dirty="0"/>
          </a:p>
        </p:txBody>
      </p:sp>
      <p:pic>
        <p:nvPicPr>
          <p:cNvPr id="18" name="Picture 17"/>
          <p:cNvPicPr>
            <a:picLocks noChangeAspect="1"/>
          </p:cNvPicPr>
          <p:nvPr/>
        </p:nvPicPr>
        <p:blipFill>
          <a:blip r:embed="rId5"/>
          <a:stretch>
            <a:fillRect/>
          </a:stretch>
        </p:blipFill>
        <p:spPr>
          <a:xfrm>
            <a:off x="4930844" y="3718059"/>
            <a:ext cx="577721" cy="345941"/>
          </a:xfrm>
          <a:prstGeom prst="rect">
            <a:avLst/>
          </a:prstGeom>
        </p:spPr>
      </p:pic>
      <p:sp>
        <p:nvSpPr>
          <p:cNvPr id="19" name="Folded Corner 18"/>
          <p:cNvSpPr/>
          <p:nvPr/>
        </p:nvSpPr>
        <p:spPr>
          <a:xfrm>
            <a:off x="7162800" y="5694817"/>
            <a:ext cx="1524000" cy="985456"/>
          </a:xfrm>
          <a:prstGeom prst="foldedCorner">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90"/>
                </a:solidFill>
              </a:rPr>
              <a:t>gov’t grants</a:t>
            </a:r>
          </a:p>
          <a:p>
            <a:pPr algn="ctr"/>
            <a:r>
              <a:rPr lang="en-US" sz="1400" dirty="0" smtClean="0">
                <a:solidFill>
                  <a:srgbClr val="000090"/>
                </a:solidFill>
              </a:rPr>
              <a:t>(USF)</a:t>
            </a:r>
          </a:p>
          <a:p>
            <a:pPr algn="ctr"/>
            <a:r>
              <a:rPr lang="en-US" sz="1400" dirty="0" smtClean="0">
                <a:solidFill>
                  <a:srgbClr val="000090"/>
                </a:solidFill>
              </a:rPr>
              <a:t>high cost + low income</a:t>
            </a:r>
            <a:endParaRPr lang="en-US" sz="1400" dirty="0">
              <a:solidFill>
                <a:srgbClr val="000090"/>
              </a:solidFill>
            </a:endParaRPr>
          </a:p>
        </p:txBody>
      </p:sp>
      <p:sp>
        <p:nvSpPr>
          <p:cNvPr id="20" name="Heart 19"/>
          <p:cNvSpPr/>
          <p:nvPr/>
        </p:nvSpPr>
        <p:spPr>
          <a:xfrm>
            <a:off x="2340030" y="4780991"/>
            <a:ext cx="2022513" cy="1547418"/>
          </a:xfrm>
          <a:prstGeom prst="hear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90"/>
                </a:solidFill>
              </a:rPr>
              <a:t>disability access</a:t>
            </a:r>
          </a:p>
          <a:p>
            <a:pPr algn="ctr"/>
            <a:r>
              <a:rPr lang="en-US" sz="1200" dirty="0" smtClean="0">
                <a:solidFill>
                  <a:srgbClr val="000090"/>
                </a:solidFill>
              </a:rPr>
              <a:t>public safety</a:t>
            </a:r>
          </a:p>
          <a:p>
            <a:pPr algn="ctr"/>
            <a:r>
              <a:rPr lang="en-US" sz="1200" dirty="0" smtClean="0">
                <a:solidFill>
                  <a:srgbClr val="000090"/>
                </a:solidFill>
              </a:rPr>
              <a:t>CALEA</a:t>
            </a:r>
            <a:endParaRPr lang="en-US" sz="1200" dirty="0">
              <a:solidFill>
                <a:srgbClr val="000090"/>
              </a:solidFill>
            </a:endParaRPr>
          </a:p>
        </p:txBody>
      </p:sp>
    </p:spTree>
    <p:extLst>
      <p:ext uri="{BB962C8B-B14F-4D97-AF65-F5344CB8AC3E}">
        <p14:creationId xmlns:p14="http://schemas.microsoft.com/office/powerpoint/2010/main" val="9935723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2twwsy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01813" cy="14414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normAutofit/>
          </a:bodyPr>
          <a:lstStyle/>
          <a:p>
            <a:r>
              <a:rPr lang="en-US" dirty="0"/>
              <a:t>Telephone </a:t>
            </a:r>
            <a:r>
              <a:rPr lang="en-US" dirty="0" smtClean="0"/>
              <a:t>Social Policies</a:t>
            </a:r>
            <a:endParaRPr lang="en-US" dirty="0"/>
          </a:p>
        </p:txBody>
      </p:sp>
      <p:sp>
        <p:nvSpPr>
          <p:cNvPr id="17415" name="Line 7"/>
          <p:cNvSpPr>
            <a:spLocks noChangeShapeType="1"/>
          </p:cNvSpPr>
          <p:nvPr/>
        </p:nvSpPr>
        <p:spPr bwMode="auto">
          <a:xfrm>
            <a:off x="4419600" y="1981200"/>
            <a:ext cx="0" cy="3505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51478125"/>
              </p:ext>
            </p:extLst>
          </p:nvPr>
        </p:nvGraphicFramePr>
        <p:xfrm>
          <a:off x="592015" y="2004576"/>
          <a:ext cx="8094785" cy="4084320"/>
        </p:xfrm>
        <a:graphic>
          <a:graphicData uri="http://schemas.openxmlformats.org/drawingml/2006/table">
            <a:tbl>
              <a:tblPr bandRow="1">
                <a:tableStyleId>{5DA37D80-6434-44D0-A028-1B22A696006F}</a:tableStyleId>
              </a:tblPr>
              <a:tblGrid>
                <a:gridCol w="3723963"/>
                <a:gridCol w="4370822"/>
              </a:tblGrid>
              <a:tr h="661756">
                <a:tc>
                  <a:txBody>
                    <a:bodyPr/>
                    <a:lstStyle/>
                    <a:p>
                      <a:r>
                        <a:rPr lang="en-US" sz="2000" dirty="0" smtClean="0"/>
                        <a:t>Universal service</a:t>
                      </a:r>
                    </a:p>
                    <a:p>
                      <a:r>
                        <a:rPr lang="en-US" sz="2000" dirty="0" smtClean="0"/>
                        <a:t>(Lifeline,</a:t>
                      </a:r>
                      <a:r>
                        <a:rPr lang="en-US" sz="2000" baseline="0" dirty="0" smtClean="0"/>
                        <a:t> high cost, …)</a:t>
                      </a:r>
                      <a:endParaRPr lang="en-US" sz="2000" dirty="0"/>
                    </a:p>
                  </a:txBody>
                  <a:tcPr/>
                </a:tc>
                <a:tc>
                  <a:txBody>
                    <a:bodyPr/>
                    <a:lstStyle/>
                    <a:p>
                      <a:r>
                        <a:rPr lang="en-US" sz="2000" dirty="0" smtClean="0"/>
                        <a:t>Necessary</a:t>
                      </a:r>
                      <a:r>
                        <a:rPr lang="en-US" sz="2000" baseline="0" dirty="0" smtClean="0"/>
                        <a:t> to function (call doctor, call school, …)</a:t>
                      </a:r>
                      <a:endParaRPr lang="en-US" sz="2000" dirty="0"/>
                    </a:p>
                  </a:txBody>
                  <a:tcPr/>
                </a:tc>
              </a:tr>
              <a:tr h="374036">
                <a:tc>
                  <a:txBody>
                    <a:bodyPr/>
                    <a:lstStyle/>
                    <a:p>
                      <a:r>
                        <a:rPr lang="en-US" sz="2000" dirty="0" smtClean="0"/>
                        <a:t>Basic</a:t>
                      </a:r>
                      <a:r>
                        <a:rPr lang="en-US" sz="2000" baseline="0" dirty="0" smtClean="0"/>
                        <a:t> service price regulation</a:t>
                      </a:r>
                      <a:endParaRPr lang="en-US" sz="2000" dirty="0"/>
                    </a:p>
                  </a:txBody>
                  <a:tcPr/>
                </a:tc>
                <a:tc>
                  <a:txBody>
                    <a:bodyPr/>
                    <a:lstStyle/>
                    <a:p>
                      <a:r>
                        <a:rPr lang="en-US" sz="2000" dirty="0" smtClean="0"/>
                        <a:t>Ensure widespread</a:t>
                      </a:r>
                      <a:r>
                        <a:rPr lang="en-US" sz="2000" baseline="0" dirty="0" smtClean="0"/>
                        <a:t> availability</a:t>
                      </a:r>
                      <a:endParaRPr lang="en-US" sz="2000" dirty="0"/>
                    </a:p>
                  </a:txBody>
                  <a:tcPr/>
                </a:tc>
              </a:tr>
              <a:tr h="374036">
                <a:tc>
                  <a:txBody>
                    <a:bodyPr/>
                    <a:lstStyle/>
                    <a:p>
                      <a:r>
                        <a:rPr lang="en-US" sz="2000" dirty="0" smtClean="0"/>
                        <a:t>911</a:t>
                      </a:r>
                      <a:endParaRPr lang="en-US" sz="2000" dirty="0"/>
                    </a:p>
                  </a:txBody>
                  <a:tcPr/>
                </a:tc>
                <a:tc>
                  <a:txBody>
                    <a:bodyPr/>
                    <a:lstStyle/>
                    <a:p>
                      <a:r>
                        <a:rPr lang="en-US" sz="2000" dirty="0" smtClean="0"/>
                        <a:t>Report emergencies</a:t>
                      </a:r>
                      <a:r>
                        <a:rPr lang="en-US" sz="2000" baseline="0" dirty="0" smtClean="0"/>
                        <a:t> for self and others</a:t>
                      </a:r>
                      <a:endParaRPr lang="en-US" sz="2000" dirty="0"/>
                    </a:p>
                  </a:txBody>
                  <a:tcPr/>
                </a:tc>
              </a:tr>
              <a:tr h="374036">
                <a:tc>
                  <a:txBody>
                    <a:bodyPr/>
                    <a:lstStyle/>
                    <a:p>
                      <a:r>
                        <a:rPr lang="en-US" sz="2000" dirty="0" smtClean="0"/>
                        <a:t>Power</a:t>
                      </a:r>
                      <a:r>
                        <a:rPr lang="en-US" sz="2000" baseline="0" dirty="0" smtClean="0"/>
                        <a:t> backup</a:t>
                      </a:r>
                      <a:endParaRPr lang="en-US" sz="2000" dirty="0"/>
                    </a:p>
                  </a:txBody>
                  <a:tcPr/>
                </a:tc>
                <a:tc>
                  <a:txBody>
                    <a:bodyPr/>
                    <a:lstStyle/>
                    <a:p>
                      <a:r>
                        <a:rPr lang="en-US" sz="2000" dirty="0" smtClean="0"/>
                        <a:t>Ensure emergency communications</a:t>
                      </a:r>
                      <a:endParaRPr lang="en-US" sz="2000" dirty="0"/>
                    </a:p>
                  </a:txBody>
                  <a:tcPr/>
                </a:tc>
              </a:tr>
              <a:tr h="374036">
                <a:tc>
                  <a:txBody>
                    <a:bodyPr/>
                    <a:lstStyle/>
                    <a:p>
                      <a:r>
                        <a:rPr lang="en-US" sz="2000" dirty="0" smtClean="0"/>
                        <a:t>Outage reporting</a:t>
                      </a:r>
                      <a:endParaRPr lang="en-US" sz="2000" dirty="0"/>
                    </a:p>
                  </a:txBody>
                  <a:tcPr/>
                </a:tc>
                <a:tc>
                  <a:txBody>
                    <a:bodyPr/>
                    <a:lstStyle/>
                    <a:p>
                      <a:r>
                        <a:rPr lang="en-US" sz="2000" dirty="0" smtClean="0"/>
                        <a:t>Ensure reliability</a:t>
                      </a:r>
                      <a:endParaRPr lang="en-US" sz="2000" dirty="0"/>
                    </a:p>
                  </a:txBody>
                  <a:tcPr/>
                </a:tc>
              </a:tr>
              <a:tr h="374036">
                <a:tc>
                  <a:txBody>
                    <a:bodyPr/>
                    <a:lstStyle/>
                    <a:p>
                      <a:r>
                        <a:rPr lang="en-US" sz="2000" dirty="0" smtClean="0"/>
                        <a:t>Lawful intercept</a:t>
                      </a:r>
                      <a:r>
                        <a:rPr lang="en-US" sz="2000" baseline="0" dirty="0" smtClean="0"/>
                        <a:t> (CALEA)</a:t>
                      </a:r>
                      <a:endParaRPr lang="en-US" sz="2000" dirty="0"/>
                    </a:p>
                  </a:txBody>
                  <a:tcPr/>
                </a:tc>
                <a:tc>
                  <a:txBody>
                    <a:bodyPr/>
                    <a:lstStyle/>
                    <a:p>
                      <a:r>
                        <a:rPr lang="en-US" sz="2000" dirty="0" smtClean="0"/>
                        <a:t>Phone</a:t>
                      </a:r>
                      <a:r>
                        <a:rPr lang="en-US" sz="2000" baseline="0" dirty="0" smtClean="0"/>
                        <a:t> as tool for criminals</a:t>
                      </a:r>
                      <a:endParaRPr lang="en-US" sz="2000" dirty="0"/>
                    </a:p>
                  </a:txBody>
                  <a:tcPr/>
                </a:tc>
              </a:tr>
              <a:tr h="374036">
                <a:tc>
                  <a:txBody>
                    <a:bodyPr/>
                    <a:lstStyle/>
                    <a:p>
                      <a:r>
                        <a:rPr lang="en-US" sz="2000" dirty="0" smtClean="0"/>
                        <a:t>Disability</a:t>
                      </a:r>
                      <a:r>
                        <a:rPr lang="en-US" sz="2000" baseline="0" dirty="0" smtClean="0"/>
                        <a:t> access (ringers, HAC)</a:t>
                      </a:r>
                      <a:endParaRPr lang="en-US" sz="2000" dirty="0"/>
                    </a:p>
                  </a:txBody>
                  <a:tcPr/>
                </a:tc>
                <a:tc>
                  <a:txBody>
                    <a:bodyPr/>
                    <a:lstStyle/>
                    <a:p>
                      <a:r>
                        <a:rPr lang="en-US" sz="2000" dirty="0" smtClean="0"/>
                        <a:t>Ensure</a:t>
                      </a:r>
                      <a:r>
                        <a:rPr lang="en-US" sz="2000" baseline="0" dirty="0" smtClean="0"/>
                        <a:t> participation in society</a:t>
                      </a:r>
                      <a:endParaRPr lang="en-US" sz="2000" dirty="0"/>
                    </a:p>
                  </a:txBody>
                  <a:tcPr/>
                </a:tc>
              </a:tr>
              <a:tr h="362563">
                <a:tc>
                  <a:txBody>
                    <a:bodyPr/>
                    <a:lstStyle/>
                    <a:p>
                      <a:r>
                        <a:rPr lang="en-US" sz="2000" dirty="0" smtClean="0"/>
                        <a:t>CPNI</a:t>
                      </a:r>
                      <a:endParaRPr lang="en-US" sz="2000" dirty="0"/>
                    </a:p>
                  </a:txBody>
                  <a:tcPr/>
                </a:tc>
                <a:tc>
                  <a:txBody>
                    <a:bodyPr/>
                    <a:lstStyle/>
                    <a:p>
                      <a:r>
                        <a:rPr lang="en-US" sz="2000" dirty="0" smtClean="0"/>
                        <a:t>Phone</a:t>
                      </a:r>
                      <a:r>
                        <a:rPr lang="en-US" sz="2000" baseline="0" dirty="0" smtClean="0"/>
                        <a:t> as private medium</a:t>
                      </a:r>
                      <a:endParaRPr lang="en-US" sz="2000" dirty="0"/>
                    </a:p>
                  </a:txBody>
                  <a:tcPr/>
                </a:tc>
              </a:tr>
            </a:tbl>
          </a:graphicData>
        </a:graphic>
      </p:graphicFrame>
      <p:sp>
        <p:nvSpPr>
          <p:cNvPr id="3" name="Slide Number Placeholder 2"/>
          <p:cNvSpPr>
            <a:spLocks noGrp="1"/>
          </p:cNvSpPr>
          <p:nvPr>
            <p:ph type="sldNum" sz="quarter" idx="12"/>
          </p:nvPr>
        </p:nvSpPr>
        <p:spPr/>
        <p:txBody>
          <a:bodyPr/>
          <a:lstStyle/>
          <a:p>
            <a:fld id="{CFD7CC80-8907-0743-8D56-F55887CD0273}" type="slidenum">
              <a:rPr lang="en-US" smtClean="0"/>
              <a:t>8</a:t>
            </a:fld>
            <a:endParaRPr lang="en-US"/>
          </a:p>
        </p:txBody>
      </p:sp>
    </p:spTree>
    <p:extLst>
      <p:ext uri="{BB962C8B-B14F-4D97-AF65-F5344CB8AC3E}">
        <p14:creationId xmlns:p14="http://schemas.microsoft.com/office/powerpoint/2010/main" val="343866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Telecom regulation</a:t>
            </a:r>
            <a:endParaRPr lang="en-US" dirty="0"/>
          </a:p>
        </p:txBody>
      </p:sp>
      <p:sp>
        <p:nvSpPr>
          <p:cNvPr id="2" name="Content Placeholder 1"/>
          <p:cNvSpPr>
            <a:spLocks noGrp="1"/>
          </p:cNvSpPr>
          <p:nvPr>
            <p:ph idx="1"/>
          </p:nvPr>
        </p:nvSpPr>
        <p:spPr/>
        <p:txBody>
          <a:bodyPr>
            <a:normAutofit/>
          </a:bodyPr>
          <a:lstStyle/>
          <a:p>
            <a:r>
              <a:rPr lang="en-US" dirty="0" smtClean="0"/>
              <a:t>Local, state and federal</a:t>
            </a:r>
          </a:p>
          <a:p>
            <a:pPr lvl="1"/>
            <a:r>
              <a:rPr lang="en-US" dirty="0" smtClean="0"/>
              <a:t>local: CATV franchise agreements</a:t>
            </a:r>
          </a:p>
          <a:p>
            <a:pPr lvl="1"/>
            <a:r>
              <a:rPr lang="en-US" dirty="0" smtClean="0"/>
              <a:t>state: Public Utility Commission</a:t>
            </a:r>
          </a:p>
          <a:p>
            <a:pPr lvl="2"/>
            <a:r>
              <a:rPr lang="en-US" dirty="0" smtClean="0"/>
              <a:t>responsible for all utilities – gas, water, electricity, telephone</a:t>
            </a:r>
          </a:p>
          <a:p>
            <a:pPr lvl="1"/>
            <a:r>
              <a:rPr lang="en-US" dirty="0" smtClean="0"/>
              <a:t>federal: FCC, FTC (privacy), DOJ (monopoly)</a:t>
            </a:r>
          </a:p>
          <a:p>
            <a:r>
              <a:rPr lang="en-US" dirty="0" smtClean="0"/>
              <a:t>Elsewhere: gov’t PTT </a:t>
            </a:r>
            <a:r>
              <a:rPr lang="en-US" dirty="0" smtClean="0">
                <a:sym typeface="Wingdings"/>
              </a:rPr>
              <a:t> competition</a:t>
            </a:r>
          </a:p>
          <a:p>
            <a:pPr lvl="1"/>
            <a:r>
              <a:rPr lang="en-US" dirty="0" smtClean="0">
                <a:sym typeface="Wingdings"/>
              </a:rPr>
              <a:t>vs. US: regulated private monopolies</a:t>
            </a:r>
            <a:endParaRPr lang="en-US" dirty="0" smtClean="0"/>
          </a:p>
          <a:p>
            <a:r>
              <a:rPr lang="en-US" dirty="0" smtClean="0"/>
              <a:t>Based on 1934 Telecommunications Act</a:t>
            </a:r>
          </a:p>
          <a:p>
            <a:r>
              <a:rPr lang="en-US" dirty="0" smtClean="0"/>
              <a:t>Amended in 1996</a:t>
            </a:r>
          </a:p>
        </p:txBody>
      </p:sp>
      <p:sp>
        <p:nvSpPr>
          <p:cNvPr id="3" name="Slide Number Placeholder 2"/>
          <p:cNvSpPr>
            <a:spLocks noGrp="1"/>
          </p:cNvSpPr>
          <p:nvPr>
            <p:ph type="sldNum" sz="quarter" idx="12"/>
          </p:nvPr>
        </p:nvSpPr>
        <p:spPr/>
        <p:txBody>
          <a:bodyPr/>
          <a:lstStyle/>
          <a:p>
            <a:fld id="{51E3B49D-3EAC-FA48-8317-73E198CCAC39}" type="slidenum">
              <a:rPr lang="en-US" smtClean="0"/>
              <a:pPr/>
              <a:t>9</a:t>
            </a:fld>
            <a:endParaRPr lang="en-US"/>
          </a:p>
        </p:txBody>
      </p:sp>
    </p:spTree>
    <p:extLst>
      <p:ext uri="{BB962C8B-B14F-4D97-AF65-F5344CB8AC3E}">
        <p14:creationId xmlns:p14="http://schemas.microsoft.com/office/powerpoint/2010/main" val="10983649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2731</TotalTime>
  <Words>3180</Words>
  <Application>Microsoft Macintosh PowerPoint</Application>
  <PresentationFormat>On-screen Show (4:3)</PresentationFormat>
  <Paragraphs>596</Paragraphs>
  <Slides>54</Slides>
  <Notes>13</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Clarity</vt:lpstr>
      <vt:lpstr>Practical Economics of Networks</vt:lpstr>
      <vt:lpstr>Overview</vt:lpstr>
      <vt:lpstr>Policy questions</vt:lpstr>
      <vt:lpstr>Policy questions</vt:lpstr>
      <vt:lpstr>Why policy &amp; regulators?</vt:lpstr>
      <vt:lpstr>Policy inputs</vt:lpstr>
      <vt:lpstr>Telecom policy tool kit</vt:lpstr>
      <vt:lpstr>Telephone Social Policies</vt:lpstr>
      <vt:lpstr>Telecom regulation</vt:lpstr>
      <vt:lpstr>Before the Internet, Before the Phone… Common Carrier</vt:lpstr>
      <vt:lpstr>Communications Carriers</vt:lpstr>
      <vt:lpstr>The US hierarchy of laws</vt:lpstr>
      <vt:lpstr>Example: CFR 47</vt:lpstr>
      <vt:lpstr>Process</vt:lpstr>
      <vt:lpstr>FCC</vt:lpstr>
      <vt:lpstr>Open Internet Principles</vt:lpstr>
      <vt:lpstr>FCC Data - examples</vt:lpstr>
      <vt:lpstr>FCC data sets and reports of (Internet) interest</vt:lpstr>
      <vt:lpstr>What Was Measured</vt:lpstr>
      <vt:lpstr>Advertised vs. actual 2012</vt:lpstr>
      <vt:lpstr>Significantly better than 2011</vt:lpstr>
      <vt:lpstr>Access to broadband</vt:lpstr>
      <vt:lpstr>State of competition (US)</vt:lpstr>
      <vt:lpstr>Residential broadband penetration (US)</vt:lpstr>
      <vt:lpstr>International comparison: fixed</vt:lpstr>
      <vt:lpstr>International data pricing - mobile</vt:lpstr>
      <vt:lpstr>International data pricing - mobile</vt:lpstr>
      <vt:lpstr>The cost of networks</vt:lpstr>
      <vt:lpstr>Broadband virtuous cycle</vt:lpstr>
      <vt:lpstr>Cost of bandwidth (2011)</vt:lpstr>
      <vt:lpstr>The value of bits</vt:lpstr>
      <vt:lpstr>Broadband cost</vt:lpstr>
      <vt:lpstr>Maybe revisit?</vt:lpstr>
      <vt:lpstr>Fiber deployment</vt:lpstr>
      <vt:lpstr>Broadband network cost - FTTP</vt:lpstr>
      <vt:lpstr>Broadband network cost – Fiber middle mile</vt:lpstr>
      <vt:lpstr>Middle mile cost example</vt:lpstr>
      <vt:lpstr>Broadband network cost – TV white spaces</vt:lpstr>
      <vt:lpstr>Concluding remarks</vt:lpstr>
      <vt:lpstr>Common fallacies in economic analysis</vt:lpstr>
      <vt:lpstr>Things policy makers might like to know…</vt:lpstr>
      <vt:lpstr>Mobile data pricing</vt:lpstr>
      <vt:lpstr>Differentiation – classical models</vt:lpstr>
      <vt:lpstr>Differentiation – new models</vt:lpstr>
      <vt:lpstr>Example: vodafone.de</vt:lpstr>
      <vt:lpstr>What about consumers?</vt:lpstr>
      <vt:lpstr>WiFi off-load</vt:lpstr>
      <vt:lpstr>The 1% are becoming less dominant</vt:lpstr>
      <vt:lpstr>ARPU across providers</vt:lpstr>
      <vt:lpstr>Demand shifting</vt:lpstr>
      <vt:lpstr>Advertising and two-sided markets</vt:lpstr>
      <vt:lpstr>Application usage</vt:lpstr>
      <vt:lpstr>SINE: automated policy</vt:lpstr>
      <vt:lpstr>Conclusion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Economics of Networks</dc:title>
  <dc:creator>Henning Schulzrinne</dc:creator>
  <cp:lastModifiedBy>Henning Schulzrinne</cp:lastModifiedBy>
  <cp:revision>50</cp:revision>
  <dcterms:created xsi:type="dcterms:W3CDTF">2012-11-05T02:21:20Z</dcterms:created>
  <dcterms:modified xsi:type="dcterms:W3CDTF">2013-04-19T09:28:44Z</dcterms:modified>
</cp:coreProperties>
</file>