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85" r:id="rId3"/>
    <p:sldId id="268" r:id="rId4"/>
    <p:sldId id="282" r:id="rId5"/>
    <p:sldId id="283" r:id="rId6"/>
    <p:sldId id="261" r:id="rId7"/>
    <p:sldId id="263" r:id="rId8"/>
    <p:sldId id="269" r:id="rId9"/>
    <p:sldId id="286" r:id="rId10"/>
    <p:sldId id="270" r:id="rId11"/>
    <p:sldId id="271" r:id="rId12"/>
    <p:sldId id="272" r:id="rId13"/>
    <p:sldId id="273" r:id="rId14"/>
    <p:sldId id="280" r:id="rId15"/>
    <p:sldId id="278" r:id="rId16"/>
    <p:sldId id="264" r:id="rId17"/>
    <p:sldId id="274" r:id="rId18"/>
    <p:sldId id="266" r:id="rId19"/>
    <p:sldId id="275" r:id="rId20"/>
    <p:sldId id="276" r:id="rId21"/>
    <p:sldId id="281" r:id="rId22"/>
    <p:sldId id="277" r:id="rId23"/>
    <p:sldId id="284"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kah Goodheart" initials="R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0" d="100"/>
          <a:sy n="80" d="100"/>
        </p:scale>
        <p:origin x="-1536" y="-104"/>
      </p:cViewPr>
      <p:guideLst>
        <p:guide orient="horz" pos="2118"/>
        <p:guide pos="254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Count</c:v>
                </c:pt>
              </c:strCache>
            </c:strRef>
          </c:tx>
          <c:dLbls>
            <c:showLegendKey val="0"/>
            <c:showVal val="1"/>
            <c:showCatName val="1"/>
            <c:showSerName val="0"/>
            <c:showPercent val="0"/>
            <c:showBubbleSize val="0"/>
            <c:showLeaderLines val="1"/>
          </c:dLbls>
          <c:cat>
            <c:strRef>
              <c:f>Sheet1!$A$2:$A$11</c:f>
              <c:strCache>
                <c:ptCount val="10"/>
                <c:pt idx="0">
                  <c:v>0xx, 1xx (prefix)</c:v>
                </c:pt>
                <c:pt idx="1">
                  <c:v>N11</c:v>
                </c:pt>
                <c:pt idx="2">
                  <c:v>Easily recognizable (NDD)</c:v>
                </c:pt>
                <c:pt idx="3">
                  <c:v>N9X (expansion)</c:v>
                </c:pt>
                <c:pt idx="4">
                  <c:v>37X &amp; 96X</c:v>
                </c:pt>
                <c:pt idx="5">
                  <c:v>555 &amp; 950</c:v>
                </c:pt>
                <c:pt idx="6">
                  <c:v>880-887, 889</c:v>
                </c:pt>
                <c:pt idx="7">
                  <c:v>In service (geographic)</c:v>
                </c:pt>
                <c:pt idx="8">
                  <c:v>Awaiting introduction</c:v>
                </c:pt>
                <c:pt idx="9">
                  <c:v>Available</c:v>
                </c:pt>
              </c:strCache>
            </c:strRef>
          </c:cat>
          <c:val>
            <c:numRef>
              <c:f>Sheet1!$B$2:$B$11</c:f>
              <c:numCache>
                <c:formatCode>General</c:formatCode>
                <c:ptCount val="10"/>
                <c:pt idx="0">
                  <c:v>200.0</c:v>
                </c:pt>
                <c:pt idx="1">
                  <c:v>8.0</c:v>
                </c:pt>
                <c:pt idx="2">
                  <c:v>47.0</c:v>
                </c:pt>
                <c:pt idx="3">
                  <c:v>80.0</c:v>
                </c:pt>
                <c:pt idx="4">
                  <c:v>20.0</c:v>
                </c:pt>
                <c:pt idx="5">
                  <c:v>2.0</c:v>
                </c:pt>
                <c:pt idx="6">
                  <c:v>9.0</c:v>
                </c:pt>
                <c:pt idx="7">
                  <c:v>345.0</c:v>
                </c:pt>
                <c:pt idx="8">
                  <c:v>31.0</c:v>
                </c:pt>
                <c:pt idx="9">
                  <c:v>258.0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B5776-528F-BC44-BCDA-2D14555D0058}" type="datetimeFigureOut">
              <a:rPr lang="en-US" smtClean="0"/>
              <a:t>2/21/13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541B1-E91E-6047-8AAB-193C839A0610}" type="slidenum">
              <a:rPr lang="en-US" smtClean="0"/>
              <a:t>‹#›</a:t>
            </a:fld>
            <a:endParaRPr lang="en-US"/>
          </a:p>
        </p:txBody>
      </p:sp>
    </p:spTree>
    <p:extLst>
      <p:ext uri="{BB962C8B-B14F-4D97-AF65-F5344CB8AC3E}">
        <p14:creationId xmlns:p14="http://schemas.microsoft.com/office/powerpoint/2010/main" val="16772243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spcBef>
                <a:spcPct val="20000"/>
              </a:spcBef>
              <a:defRPr/>
            </a:pPr>
            <a:r>
              <a:rPr lang="en-US" sz="2900" dirty="0">
                <a:solidFill>
                  <a:prstClr val="black"/>
                </a:solidFill>
              </a:rPr>
              <a:t>LNP</a:t>
            </a:r>
          </a:p>
          <a:p>
            <a:pPr marL="447919" indent="-447919" defTabSz="895838">
              <a:spcBef>
                <a:spcPct val="20000"/>
              </a:spcBef>
              <a:buFont typeface="Arial" pitchFamily="34" charset="0"/>
              <a:buChar char="•"/>
              <a:defRPr/>
            </a:pPr>
            <a:r>
              <a:rPr lang="en-US" sz="2500" dirty="0">
                <a:solidFill>
                  <a:prstClr val="black"/>
                </a:solidFill>
              </a:rPr>
              <a:t>As VoIP interconnection evolves, use LRN to define peering point for bilateral information exchange</a:t>
            </a:r>
          </a:p>
          <a:p>
            <a:pPr marL="447919" indent="-447919" defTabSz="895838">
              <a:spcBef>
                <a:spcPct val="20000"/>
              </a:spcBef>
              <a:buFont typeface="Arial" pitchFamily="34" charset="0"/>
              <a:buChar char="•"/>
              <a:defRPr/>
            </a:pPr>
            <a:r>
              <a:rPr lang="en-US" sz="2500" dirty="0">
                <a:solidFill>
                  <a:prstClr val="black"/>
                </a:solidFill>
              </a:rPr>
              <a:t>Expand access to NPDB to all VoIP service providers </a:t>
            </a:r>
            <a:endParaRPr lang="en-US" sz="2900" dirty="0">
              <a:solidFill>
                <a:prstClr val="black"/>
              </a:solidFill>
            </a:endParaRPr>
          </a:p>
          <a:p>
            <a:pPr defTabSz="895838">
              <a:spcBef>
                <a:spcPct val="20000"/>
              </a:spcBef>
              <a:defRPr/>
            </a:pPr>
            <a:r>
              <a:rPr lang="en-US" sz="2900" dirty="0">
                <a:solidFill>
                  <a:prstClr val="black"/>
                </a:solidFill>
              </a:rPr>
              <a:t>ENUM</a:t>
            </a:r>
          </a:p>
          <a:p>
            <a:pPr marL="335939" indent="-335939" defTabSz="895838">
              <a:spcBef>
                <a:spcPct val="20000"/>
              </a:spcBef>
              <a:buFont typeface="Arial" pitchFamily="34" charset="0"/>
              <a:buChar char="•"/>
              <a:defRPr/>
            </a:pPr>
            <a:r>
              <a:rPr lang="en-US" sz="2900" dirty="0">
                <a:solidFill>
                  <a:prstClr val="black"/>
                </a:solidFill>
              </a:rPr>
              <a:t>Directory Service that allows domains to “publish” the mapping of telephone numbers  to IP addresses or Peering Points</a:t>
            </a:r>
          </a:p>
          <a:p>
            <a:pPr marL="335939" indent="-335939" defTabSz="895838">
              <a:spcBef>
                <a:spcPct val="20000"/>
              </a:spcBef>
              <a:buFont typeface="Arial" pitchFamily="34" charset="0"/>
              <a:buChar char="•"/>
              <a:defRPr/>
            </a:pPr>
            <a:r>
              <a:rPr lang="en-US" sz="2900" b="1" dirty="0">
                <a:solidFill>
                  <a:srgbClr val="FF0000"/>
                </a:solidFill>
              </a:rPr>
              <a:t>Transition – Encourage use of existing NPAC (LNP) and LERG data / processes for creating ENUM VoIP Peering*</a:t>
            </a:r>
          </a:p>
          <a:p>
            <a:pPr marL="727868" lvl="1" indent="-279949" defTabSz="895838">
              <a:spcBef>
                <a:spcPct val="20000"/>
              </a:spcBef>
              <a:buFont typeface="Arial" pitchFamily="34" charset="0"/>
              <a:buChar char="–"/>
              <a:defRPr/>
            </a:pPr>
            <a:r>
              <a:rPr lang="en-US" sz="2500" dirty="0">
                <a:solidFill>
                  <a:prstClr val="black"/>
                </a:solidFill>
              </a:rPr>
              <a:t>As VoIP interconnect involves, continue to use LERG and LNP data as a method to provide “logical” groupings of PSTN TNs that are advantageous in creating  VoIP Peering networks</a:t>
            </a:r>
          </a:p>
          <a:p>
            <a:pPr marL="727868" lvl="1" indent="-279949" defTabSz="895838">
              <a:spcBef>
                <a:spcPct val="20000"/>
              </a:spcBef>
              <a:buFont typeface="Arial" pitchFamily="34" charset="0"/>
              <a:buChar char="–"/>
              <a:defRPr/>
            </a:pPr>
            <a:endParaRPr lang="en-US" sz="2500" dirty="0">
              <a:solidFill>
                <a:prstClr val="black"/>
              </a:solidFill>
            </a:endParaRPr>
          </a:p>
          <a:p>
            <a:pPr marL="335939" indent="-335939" defTabSz="895838">
              <a:spcBef>
                <a:spcPct val="20000"/>
              </a:spcBef>
              <a:buFont typeface="Arial" pitchFamily="34" charset="0"/>
              <a:buChar char="•"/>
              <a:defRPr/>
            </a:pPr>
            <a:r>
              <a:rPr lang="en-US" sz="2200" dirty="0">
                <a:solidFill>
                  <a:prstClr val="black"/>
                </a:solidFill>
              </a:rPr>
              <a:t>Transition Workshop for Toll Free in an all VoIP PSTN</a:t>
            </a:r>
          </a:p>
          <a:p>
            <a:pPr marL="727868" lvl="1" indent="-279949" defTabSz="895838">
              <a:spcBef>
                <a:spcPct val="20000"/>
              </a:spcBef>
              <a:buFont typeface="Arial" pitchFamily="34" charset="0"/>
              <a:buChar char="–"/>
              <a:defRPr/>
            </a:pPr>
            <a:r>
              <a:rPr lang="en-US" sz="2400" b="1" dirty="0">
                <a:solidFill>
                  <a:srgbClr val="FF0000"/>
                </a:solidFill>
              </a:rPr>
              <a:t>As VoIP Peering expands, establish a workshop on transitional issues associated with toll free service*</a:t>
            </a:r>
          </a:p>
          <a:p>
            <a:pPr marL="1119797" lvl="2" indent="-223959" defTabSz="895838">
              <a:spcBef>
                <a:spcPct val="20000"/>
              </a:spcBef>
              <a:buFont typeface="Arial" pitchFamily="34" charset="0"/>
              <a:buChar char="•"/>
              <a:defRPr/>
            </a:pPr>
            <a:r>
              <a:rPr lang="en-US" sz="1700" dirty="0">
                <a:solidFill>
                  <a:prstClr val="black"/>
                </a:solidFill>
              </a:rPr>
              <a:t>Consider elimination of access charges due to current Access Reform. </a:t>
            </a:r>
          </a:p>
          <a:p>
            <a:pPr marL="1119797" lvl="2" indent="-223959" defTabSz="895838">
              <a:spcBef>
                <a:spcPct val="20000"/>
              </a:spcBef>
              <a:buFont typeface="Arial" pitchFamily="34" charset="0"/>
              <a:buChar char="•"/>
              <a:defRPr/>
            </a:pPr>
            <a:r>
              <a:rPr lang="en-US" sz="1700" dirty="0">
                <a:solidFill>
                  <a:prstClr val="black"/>
                </a:solidFill>
              </a:rPr>
              <a:t>Toll Free really becomes “vanity” numbers, not an IXC service</a:t>
            </a:r>
          </a:p>
          <a:p>
            <a:pPr marL="1119797" lvl="2" indent="-223959" defTabSz="895838">
              <a:spcBef>
                <a:spcPct val="20000"/>
              </a:spcBef>
              <a:buFont typeface="Arial" pitchFamily="34" charset="0"/>
              <a:buChar char="•"/>
              <a:defRPr/>
            </a:pPr>
            <a:r>
              <a:rPr lang="en-US" sz="1700" dirty="0">
                <a:solidFill>
                  <a:prstClr val="black"/>
                </a:solidFill>
              </a:rPr>
              <a:t>LATA routing rules may not be valid when PSTN fully transitions to VoIP</a:t>
            </a:r>
          </a:p>
          <a:p>
            <a:endParaRPr lang="en-US" sz="2700" dirty="0"/>
          </a:p>
          <a:p>
            <a:r>
              <a:rPr lang="en-US" sz="2700" dirty="0"/>
              <a:t>Toll Free issues to consider:  Near end drop off of the call vs. Far end delivery.  What is the peering point for TF calls?  With PSTN, we can continue using the “geographic” model associated with the 10D TN to have the Service Provider (or Network Provider) of record for the TN as the defining “</a:t>
            </a:r>
            <a:r>
              <a:rPr lang="en-US" sz="2700" dirty="0" err="1"/>
              <a:t>Desitinaton</a:t>
            </a:r>
            <a:r>
              <a:rPr lang="en-US" sz="2700" dirty="0"/>
              <a:t> Group” POI for ingress of the call to the service provider.  </a:t>
            </a:r>
          </a:p>
          <a:p>
            <a:r>
              <a:rPr lang="en-US" sz="2700" dirty="0"/>
              <a:t>But, for TF numbers, is </a:t>
            </a:r>
            <a:r>
              <a:rPr lang="en-US" sz="2700" dirty="0" err="1"/>
              <a:t>it“fair</a:t>
            </a:r>
            <a:r>
              <a:rPr lang="en-US" sz="2700" dirty="0"/>
              <a:t>” for the calling network to transport the call to the Far End, and what is the Far End.? </a:t>
            </a:r>
          </a:p>
          <a:p>
            <a:pPr defTabSz="895838">
              <a:spcBef>
                <a:spcPct val="20000"/>
              </a:spcBef>
              <a:defRPr/>
            </a:pPr>
            <a:endParaRPr lang="en-US" sz="2500" dirty="0">
              <a:solidFill>
                <a:prstClr val="black"/>
              </a:solidFill>
            </a:endParaRPr>
          </a:p>
        </p:txBody>
      </p:sp>
      <p:sp>
        <p:nvSpPr>
          <p:cNvPr id="4" name="Slide Number Placeholder 3"/>
          <p:cNvSpPr>
            <a:spLocks noGrp="1"/>
          </p:cNvSpPr>
          <p:nvPr>
            <p:ph type="sldNum" sz="quarter" idx="10"/>
          </p:nvPr>
        </p:nvSpPr>
        <p:spPr/>
        <p:txBody>
          <a:bodyPr/>
          <a:lstStyle/>
          <a:p>
            <a:fld id="{3A6624D9-728F-9340-B11F-0BDDDC0E130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4273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www.nanpa.com</a:t>
            </a:r>
            <a:r>
              <a:rPr lang="en-US" dirty="0" smtClean="0"/>
              <a:t>/reports/faq.html#g1</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7</a:t>
            </a:fld>
            <a:endParaRPr lang="en-US"/>
          </a:p>
        </p:txBody>
      </p:sp>
    </p:spTree>
    <p:extLst>
      <p:ext uri="{BB962C8B-B14F-4D97-AF65-F5344CB8AC3E}">
        <p14:creationId xmlns:p14="http://schemas.microsoft.com/office/powerpoint/2010/main" val="174916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findmyfacebookid.com</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8</a:t>
            </a:fld>
            <a:endParaRPr lang="en-US"/>
          </a:p>
        </p:txBody>
      </p:sp>
    </p:spTree>
    <p:extLst>
      <p:ext uri="{BB962C8B-B14F-4D97-AF65-F5344CB8AC3E}">
        <p14:creationId xmlns:p14="http://schemas.microsoft.com/office/powerpoint/2010/main" val="107243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blog.neustar.biz</a:t>
            </a:r>
            <a:r>
              <a:rPr lang="en-US" dirty="0" smtClean="0"/>
              <a:t>/</a:t>
            </a:r>
            <a:r>
              <a:rPr lang="en-US" dirty="0" err="1" smtClean="0"/>
              <a:t>neustar</a:t>
            </a:r>
            <a:r>
              <a:rPr lang="en-US" dirty="0" smtClean="0"/>
              <a:t>-insights/telephone-numbers-are-for-people-not-machines/</a:t>
            </a:r>
          </a:p>
          <a:p>
            <a:r>
              <a:rPr lang="en-US" dirty="0" smtClean="0"/>
              <a:t>http://</a:t>
            </a:r>
            <a:r>
              <a:rPr lang="en-US" dirty="0" err="1" smtClean="0"/>
              <a:t>www.parking.org</a:t>
            </a:r>
            <a:r>
              <a:rPr lang="en-US" dirty="0" smtClean="0"/>
              <a:t>/media/overview-of-the-us-parking-</a:t>
            </a:r>
            <a:r>
              <a:rPr lang="en-US" dirty="0" err="1" smtClean="0"/>
              <a:t>industry.aspx</a:t>
            </a:r>
            <a:endParaRPr lang="en-US" dirty="0" smtClean="0"/>
          </a:p>
          <a:p>
            <a:r>
              <a:rPr lang="en-US" dirty="0" smtClean="0"/>
              <a:t>http://</a:t>
            </a:r>
            <a:r>
              <a:rPr lang="en-US" dirty="0" err="1" smtClean="0"/>
              <a:t>www.statisticbrain.com</a:t>
            </a:r>
            <a:r>
              <a:rPr lang="en-US" dirty="0" smtClean="0"/>
              <a:t>/e-reader-statistics/</a:t>
            </a:r>
          </a:p>
          <a:p>
            <a:r>
              <a:rPr lang="en-US" dirty="0" smtClean="0"/>
              <a:t>http://</a:t>
            </a:r>
            <a:r>
              <a:rPr lang="en-US" dirty="0" err="1" smtClean="0"/>
              <a:t>www.ite.org</a:t>
            </a:r>
            <a:r>
              <a:rPr lang="en-US" dirty="0" smtClean="0"/>
              <a:t>/</a:t>
            </a:r>
            <a:r>
              <a:rPr lang="en-US" dirty="0" err="1" smtClean="0"/>
              <a:t>reportcard</a:t>
            </a:r>
            <a:r>
              <a:rPr lang="en-US" dirty="0" smtClean="0"/>
              <a:t>/</a:t>
            </a:r>
            <a:r>
              <a:rPr lang="en-US" dirty="0" err="1" smtClean="0"/>
              <a:t>TechnicalReport.pdf</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13</a:t>
            </a:fld>
            <a:endParaRPr lang="en-US"/>
          </a:p>
        </p:txBody>
      </p:sp>
    </p:spTree>
    <p:extLst>
      <p:ext uri="{BB962C8B-B14F-4D97-AF65-F5344CB8AC3E}">
        <p14:creationId xmlns:p14="http://schemas.microsoft.com/office/powerpoint/2010/main" val="74577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www.edisonfoundation.net</a:t>
            </a:r>
            <a:r>
              <a:rPr lang="en-US" dirty="0" smtClean="0"/>
              <a:t>/</a:t>
            </a:r>
            <a:r>
              <a:rPr lang="en-US" dirty="0" err="1" smtClean="0"/>
              <a:t>iee</a:t>
            </a:r>
            <a:r>
              <a:rPr lang="en-US" dirty="0" smtClean="0"/>
              <a:t>/Documents/IEE_SmartMeterRollouts_0512.pdf</a:t>
            </a:r>
            <a:endParaRPr lang="en-US" dirty="0"/>
          </a:p>
        </p:txBody>
      </p:sp>
      <p:sp>
        <p:nvSpPr>
          <p:cNvPr id="4" name="Slide Number Placeholder 3"/>
          <p:cNvSpPr>
            <a:spLocks noGrp="1"/>
          </p:cNvSpPr>
          <p:nvPr>
            <p:ph type="sldNum" sz="quarter" idx="10"/>
          </p:nvPr>
        </p:nvSpPr>
        <p:spPr/>
        <p:txBody>
          <a:bodyPr/>
          <a:lstStyle/>
          <a:p>
            <a:fld id="{667541B1-E91E-6047-8AAB-193C839A0610}" type="slidenum">
              <a:rPr lang="en-US" smtClean="0"/>
              <a:t>15</a:t>
            </a:fld>
            <a:endParaRPr lang="en-US"/>
          </a:p>
        </p:txBody>
      </p:sp>
    </p:spTree>
    <p:extLst>
      <p:ext uri="{BB962C8B-B14F-4D97-AF65-F5344CB8AC3E}">
        <p14:creationId xmlns:p14="http://schemas.microsoft.com/office/powerpoint/2010/main" val="424010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Manhattan</a:t>
            </a:r>
            <a:r>
              <a:rPr lang="en-US" baseline="0" dirty="0" smtClean="0"/>
              <a:t> purchase Peter Minuit</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19</a:t>
            </a:fld>
            <a:endParaRPr lang="en-US"/>
          </a:p>
        </p:txBody>
      </p:sp>
    </p:spTree>
    <p:extLst>
      <p:ext uri="{BB962C8B-B14F-4D97-AF65-F5344CB8AC3E}">
        <p14:creationId xmlns:p14="http://schemas.microsoft.com/office/powerpoint/2010/main" val="41026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www.cnamcallerid.com</a:t>
            </a:r>
            <a:endParaRPr lang="en-US" dirty="0" smtClean="0"/>
          </a:p>
          <a:p>
            <a:r>
              <a:rPr lang="en-US" dirty="0" smtClean="0"/>
              <a:t>https://</a:t>
            </a:r>
            <a:r>
              <a:rPr lang="en-US" dirty="0" err="1" smtClean="0"/>
              <a:t>www.opencnam.com</a:t>
            </a:r>
            <a:endParaRPr lang="en-US" dirty="0" smtClean="0"/>
          </a:p>
          <a:p>
            <a:r>
              <a:rPr lang="en-US" sz="1200" kern="1200" dirty="0" smtClean="0">
                <a:solidFill>
                  <a:schemeClr val="tx1"/>
                </a:solidFill>
                <a:latin typeface="+mn-lt"/>
                <a:ea typeface="+mn-ea"/>
                <a:cs typeface="+mn-cs"/>
              </a:rPr>
              <a:t>Truth in Caller ID Act of 2009</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20</a:t>
            </a:fld>
            <a:endParaRPr lang="en-US"/>
          </a:p>
        </p:txBody>
      </p:sp>
    </p:spTree>
    <p:extLst>
      <p:ext uri="{BB962C8B-B14F-4D97-AF65-F5344CB8AC3E}">
        <p14:creationId xmlns:p14="http://schemas.microsoft.com/office/powerpoint/2010/main" val="347499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069EEC-F742-CB47-B64C-D2F7101F8AE5}"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9B6C6-3E46-2246-8646-704B7D7A97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69EEC-F742-CB47-B64C-D2F7101F8AE5}"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9B6C6-3E46-2246-8646-704B7D7A97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069EEC-F742-CB47-B64C-D2F7101F8AE5}"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9B6C6-3E46-2246-8646-704B7D7A975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69EEC-F742-CB47-B64C-D2F7101F8AE5}"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9B6C6-3E46-2246-8646-704B7D7A975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69EEC-F742-CB47-B64C-D2F7101F8AE5}"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9B6C6-3E46-2246-8646-704B7D7A97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D069EEC-F742-CB47-B64C-D2F7101F8AE5}" type="datetimeFigureOut">
              <a:rPr lang="en-US" smtClean="0"/>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9B6C6-3E46-2246-8646-704B7D7A975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069EEC-F742-CB47-B64C-D2F7101F8AE5}" type="datetimeFigureOut">
              <a:rPr lang="en-US" smtClean="0"/>
              <a:t>2/21/13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9B6C6-3E46-2246-8646-704B7D7A97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69EEC-F742-CB47-B64C-D2F7101F8AE5}" type="datetimeFigureOut">
              <a:rPr lang="en-US" smtClean="0"/>
              <a:t>2/21/13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9B6C6-3E46-2246-8646-704B7D7A97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D069EEC-F742-CB47-B64C-D2F7101F8AE5}" type="datetimeFigureOut">
              <a:rPr lang="en-US" smtClean="0"/>
              <a:t>2/21/13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9B6C6-3E46-2246-8646-704B7D7A97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069EEC-F742-CB47-B64C-D2F7101F8AE5}" type="datetimeFigureOut">
              <a:rPr lang="en-US" smtClean="0"/>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9B6C6-3E46-2246-8646-704B7D7A975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69EEC-F742-CB47-B64C-D2F7101F8AE5}" type="datetimeFigureOut">
              <a:rPr lang="en-US" smtClean="0"/>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9B6C6-3E46-2246-8646-704B7D7A975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D069EEC-F742-CB47-B64C-D2F7101F8AE5}" type="datetimeFigureOut">
              <a:rPr lang="en-US" smtClean="0"/>
              <a:t>2/21/13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AA9B6C6-3E46-2246-8646-704B7D7A975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microsoft.com/office/2007/relationships/hdphoto" Target="../media/hdphoto1.wdp"/><Relationship Id="rId9" Type="http://schemas.openxmlformats.org/officeDocument/2006/relationships/image" Target="../media/image15.png"/><Relationship Id="rId10" Type="http://schemas.openxmlformats.org/officeDocument/2006/relationships/image" Target="../media/image16.jpg"/><Relationship Id="rId11"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hyperlink" Target="mailto:alice@smith.name" TargetMode="External"/><Relationship Id="rId4" Type="http://schemas.openxmlformats.org/officeDocument/2006/relationships/hyperlink" Target="mailto:alice@gmail.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 Transition: Numbering</a:t>
            </a:r>
            <a:endParaRPr lang="en-US" dirty="0"/>
          </a:p>
        </p:txBody>
      </p:sp>
      <p:sp>
        <p:nvSpPr>
          <p:cNvPr id="3" name="Subtitle 2"/>
          <p:cNvSpPr>
            <a:spLocks noGrp="1"/>
          </p:cNvSpPr>
          <p:nvPr>
            <p:ph type="subTitle" idx="1"/>
          </p:nvPr>
        </p:nvSpPr>
        <p:spPr/>
        <p:txBody>
          <a:bodyPr/>
          <a:lstStyle/>
          <a:p>
            <a:r>
              <a:rPr lang="en-US" dirty="0" smtClean="0"/>
              <a:t>Henning Schulzrinne</a:t>
            </a:r>
          </a:p>
          <a:p>
            <a:r>
              <a:rPr lang="en-US" dirty="0" smtClean="0"/>
              <a:t>FCC</a:t>
            </a:r>
            <a:endParaRPr lang="en-US" dirty="0"/>
          </a:p>
        </p:txBody>
      </p:sp>
    </p:spTree>
    <p:extLst>
      <p:ext uri="{BB962C8B-B14F-4D97-AF65-F5344CB8AC3E}">
        <p14:creationId xmlns:p14="http://schemas.microsoft.com/office/powerpoint/2010/main" val="25084241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10</a:t>
            </a:fld>
            <a:endParaRPr lang="en-US"/>
          </a:p>
        </p:txBody>
      </p:sp>
      <p:sp>
        <p:nvSpPr>
          <p:cNvPr id="4" name="Title 3"/>
          <p:cNvSpPr>
            <a:spLocks noGrp="1"/>
          </p:cNvSpPr>
          <p:nvPr>
            <p:ph type="title"/>
          </p:nvPr>
        </p:nvSpPr>
        <p:spPr/>
        <p:txBody>
          <a:bodyPr/>
          <a:lstStyle/>
          <a:p>
            <a:r>
              <a:rPr lang="en-US" dirty="0" smtClean="0"/>
              <a:t>Number usage</a:t>
            </a:r>
            <a:endParaRPr lang="en-US" dirty="0"/>
          </a:p>
        </p:txBody>
      </p:sp>
      <p:pic>
        <p:nvPicPr>
          <p:cNvPr id="5" name="Picture 4"/>
          <p:cNvPicPr>
            <a:picLocks noChangeAspect="1"/>
          </p:cNvPicPr>
          <p:nvPr/>
        </p:nvPicPr>
        <p:blipFill>
          <a:blip r:embed="rId2"/>
          <a:stretch>
            <a:fillRect/>
          </a:stretch>
        </p:blipFill>
        <p:spPr>
          <a:xfrm>
            <a:off x="1663700" y="1257300"/>
            <a:ext cx="5816600" cy="4330700"/>
          </a:xfrm>
          <a:prstGeom prst="rect">
            <a:avLst/>
          </a:prstGeom>
        </p:spPr>
      </p:pic>
      <p:sp>
        <p:nvSpPr>
          <p:cNvPr id="6" name="TextBox 5"/>
          <p:cNvSpPr txBox="1"/>
          <p:nvPr/>
        </p:nvSpPr>
        <p:spPr>
          <a:xfrm>
            <a:off x="687294" y="6250163"/>
            <a:ext cx="1097175" cy="369332"/>
          </a:xfrm>
          <a:prstGeom prst="rect">
            <a:avLst/>
          </a:prstGeom>
          <a:noFill/>
        </p:spPr>
        <p:txBody>
          <a:bodyPr wrap="none" rtlCol="0">
            <a:spAutoFit/>
          </a:bodyPr>
          <a:lstStyle/>
          <a:p>
            <a:r>
              <a:rPr lang="en-US" dirty="0" smtClean="0"/>
              <a:t>FCC 12-46</a:t>
            </a:r>
            <a:endParaRPr lang="en-US" dirty="0"/>
          </a:p>
        </p:txBody>
      </p:sp>
    </p:spTree>
    <p:extLst>
      <p:ext uri="{BB962C8B-B14F-4D97-AF65-F5344CB8AC3E}">
        <p14:creationId xmlns:p14="http://schemas.microsoft.com/office/powerpoint/2010/main" val="118999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23725482"/>
              </p:ext>
            </p:extLst>
          </p:nvPr>
        </p:nvGraphicFramePr>
        <p:xfrm>
          <a:off x="457200" y="1800225"/>
          <a:ext cx="8229600" cy="43259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75C3118D-CD60-C448-AB88-7EFEB60ADC5A}" type="slidenum">
              <a:rPr lang="en-US" smtClean="0"/>
              <a:t>11</a:t>
            </a:fld>
            <a:endParaRPr lang="en-US"/>
          </a:p>
        </p:txBody>
      </p:sp>
      <p:sp>
        <p:nvSpPr>
          <p:cNvPr id="4" name="Title 3"/>
          <p:cNvSpPr>
            <a:spLocks noGrp="1"/>
          </p:cNvSpPr>
          <p:nvPr>
            <p:ph type="title"/>
          </p:nvPr>
        </p:nvSpPr>
        <p:spPr/>
        <p:txBody>
          <a:bodyPr/>
          <a:lstStyle/>
          <a:p>
            <a:r>
              <a:rPr lang="en-US" dirty="0" smtClean="0"/>
              <a:t>Area codes (NPAs)</a:t>
            </a:r>
            <a:endParaRPr lang="en-US" dirty="0"/>
          </a:p>
        </p:txBody>
      </p:sp>
      <p:sp>
        <p:nvSpPr>
          <p:cNvPr id="6" name="Left Brace 5"/>
          <p:cNvSpPr/>
          <p:nvPr/>
        </p:nvSpPr>
        <p:spPr>
          <a:xfrm>
            <a:off x="868029" y="2046551"/>
            <a:ext cx="310663" cy="35997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66291" y="3616071"/>
            <a:ext cx="547258" cy="369332"/>
          </a:xfrm>
          <a:prstGeom prst="rect">
            <a:avLst/>
          </a:prstGeom>
          <a:noFill/>
        </p:spPr>
        <p:txBody>
          <a:bodyPr wrap="none" rtlCol="0">
            <a:spAutoFit/>
          </a:bodyPr>
          <a:lstStyle/>
          <a:p>
            <a:r>
              <a:rPr lang="en-US" dirty="0" smtClean="0"/>
              <a:t>634</a:t>
            </a:r>
            <a:endParaRPr lang="en-US" dirty="0"/>
          </a:p>
        </p:txBody>
      </p:sp>
    </p:spTree>
    <p:extLst>
      <p:ext uri="{BB962C8B-B14F-4D97-AF65-F5344CB8AC3E}">
        <p14:creationId xmlns:p14="http://schemas.microsoft.com/office/powerpoint/2010/main" val="24839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12</a:t>
            </a:fld>
            <a:endParaRPr lang="en-US"/>
          </a:p>
        </p:txBody>
      </p:sp>
      <p:sp>
        <p:nvSpPr>
          <p:cNvPr id="4" name="Title 3"/>
          <p:cNvSpPr>
            <a:spLocks noGrp="1"/>
          </p:cNvSpPr>
          <p:nvPr>
            <p:ph type="title"/>
          </p:nvPr>
        </p:nvSpPr>
        <p:spPr/>
        <p:txBody>
          <a:bodyPr/>
          <a:lstStyle/>
          <a:p>
            <a:r>
              <a:rPr lang="en-US" dirty="0" smtClean="0"/>
              <a:t>Dialing plans can be confusing</a:t>
            </a:r>
            <a:endParaRPr lang="en-US" dirty="0"/>
          </a:p>
        </p:txBody>
      </p:sp>
      <p:pic>
        <p:nvPicPr>
          <p:cNvPr id="5" name="Picture 4"/>
          <p:cNvPicPr>
            <a:picLocks noChangeAspect="1"/>
          </p:cNvPicPr>
          <p:nvPr/>
        </p:nvPicPr>
        <p:blipFill>
          <a:blip r:embed="rId2"/>
          <a:stretch>
            <a:fillRect/>
          </a:stretch>
        </p:blipFill>
        <p:spPr>
          <a:xfrm>
            <a:off x="1422400" y="2159000"/>
            <a:ext cx="6299200" cy="2527300"/>
          </a:xfrm>
          <a:prstGeom prst="rect">
            <a:avLst/>
          </a:prstGeom>
        </p:spPr>
      </p:pic>
      <p:pic>
        <p:nvPicPr>
          <p:cNvPr id="6" name="Picture 5"/>
          <p:cNvPicPr>
            <a:picLocks noChangeAspect="1"/>
          </p:cNvPicPr>
          <p:nvPr/>
        </p:nvPicPr>
        <p:blipFill>
          <a:blip r:embed="rId3"/>
          <a:stretch>
            <a:fillRect/>
          </a:stretch>
        </p:blipFill>
        <p:spPr>
          <a:xfrm>
            <a:off x="1422400" y="1676400"/>
            <a:ext cx="6184900" cy="482600"/>
          </a:xfrm>
          <a:prstGeom prst="rect">
            <a:avLst/>
          </a:prstGeom>
        </p:spPr>
      </p:pic>
      <p:pic>
        <p:nvPicPr>
          <p:cNvPr id="7" name="Picture 6"/>
          <p:cNvPicPr>
            <a:picLocks noChangeAspect="1"/>
          </p:cNvPicPr>
          <p:nvPr/>
        </p:nvPicPr>
        <p:blipFill>
          <a:blip r:embed="rId4"/>
          <a:stretch>
            <a:fillRect/>
          </a:stretch>
        </p:blipFill>
        <p:spPr>
          <a:xfrm>
            <a:off x="5424775" y="4686300"/>
            <a:ext cx="2336800" cy="393700"/>
          </a:xfrm>
          <a:prstGeom prst="rect">
            <a:avLst/>
          </a:prstGeom>
        </p:spPr>
      </p:pic>
      <p:sp>
        <p:nvSpPr>
          <p:cNvPr id="8" name="TextBox 7"/>
          <p:cNvSpPr txBox="1"/>
          <p:nvPr/>
        </p:nvSpPr>
        <p:spPr>
          <a:xfrm>
            <a:off x="64303" y="6426756"/>
            <a:ext cx="2020280" cy="369332"/>
          </a:xfrm>
          <a:prstGeom prst="rect">
            <a:avLst/>
          </a:prstGeom>
          <a:gradFill flip="none" rotWithShape="1">
            <a:gsLst>
              <a:gs pos="0">
                <a:schemeClr val="bg1">
                  <a:lumMod val="75000"/>
                </a:schemeClr>
              </a:gs>
              <a:gs pos="100000">
                <a:srgbClr val="FFFFFF"/>
              </a:gs>
            </a:gsLst>
            <a:lin ang="0" scaled="1"/>
            <a:tileRect/>
          </a:gradFill>
        </p:spPr>
        <p:txBody>
          <a:bodyPr wrap="none" rtlCol="0">
            <a:spAutoFit/>
          </a:bodyPr>
          <a:lstStyle/>
          <a:p>
            <a:r>
              <a:rPr lang="en-US" dirty="0" smtClean="0"/>
              <a:t>NANPA report 2011</a:t>
            </a:r>
            <a:endParaRPr lang="en-US" dirty="0"/>
          </a:p>
        </p:txBody>
      </p:sp>
    </p:spTree>
    <p:extLst>
      <p:ext uri="{BB962C8B-B14F-4D97-AF65-F5344CB8AC3E}">
        <p14:creationId xmlns:p14="http://schemas.microsoft.com/office/powerpoint/2010/main" val="357132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13</a:t>
            </a:fld>
            <a:endParaRPr lang="en-US"/>
          </a:p>
        </p:txBody>
      </p:sp>
      <p:sp>
        <p:nvSpPr>
          <p:cNvPr id="4" name="Title 3"/>
          <p:cNvSpPr>
            <a:spLocks noGrp="1"/>
          </p:cNvSpPr>
          <p:nvPr>
            <p:ph type="title"/>
          </p:nvPr>
        </p:nvSpPr>
        <p:spPr/>
        <p:txBody>
          <a:bodyPr>
            <a:normAutofit/>
          </a:bodyPr>
          <a:lstStyle/>
          <a:p>
            <a:r>
              <a:rPr lang="en-US" dirty="0" smtClean="0"/>
              <a:t>Phone numbers for machines?</a:t>
            </a:r>
            <a:endParaRPr lang="en-US" dirty="0"/>
          </a:p>
        </p:txBody>
      </p:sp>
      <p:pic>
        <p:nvPicPr>
          <p:cNvPr id="5" name="Picture 4" descr="tabletrevolutiongraph-300x2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66046"/>
            <a:ext cx="3810000" cy="3124200"/>
          </a:xfrm>
          <a:prstGeom prst="rect">
            <a:avLst/>
          </a:prstGeom>
        </p:spPr>
      </p:pic>
      <p:sp>
        <p:nvSpPr>
          <p:cNvPr id="9" name="TextBox 8"/>
          <p:cNvSpPr txBox="1"/>
          <p:nvPr/>
        </p:nvSpPr>
        <p:spPr>
          <a:xfrm>
            <a:off x="831480" y="1717646"/>
            <a:ext cx="1293518" cy="369332"/>
          </a:xfrm>
          <a:prstGeom prst="rect">
            <a:avLst/>
          </a:prstGeom>
          <a:noFill/>
        </p:spPr>
        <p:txBody>
          <a:bodyPr wrap="none" rtlCol="0">
            <a:spAutoFit/>
          </a:bodyPr>
          <a:lstStyle/>
          <a:p>
            <a:r>
              <a:rPr lang="en-US" dirty="0" smtClean="0"/>
              <a:t>212 555 1212</a:t>
            </a:r>
            <a:endParaRPr lang="en-US" dirty="0"/>
          </a:p>
        </p:txBody>
      </p:sp>
      <p:cxnSp>
        <p:nvCxnSpPr>
          <p:cNvPr id="11" name="Straight Arrow Connector 10"/>
          <p:cNvCxnSpPr>
            <a:stCxn id="9" idx="3"/>
          </p:cNvCxnSpPr>
          <p:nvPr/>
        </p:nvCxnSpPr>
        <p:spPr>
          <a:xfrm flipV="1">
            <a:off x="2124998" y="1891237"/>
            <a:ext cx="884578" cy="11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mens-fashion-19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337" y="1231252"/>
            <a:ext cx="617306" cy="1342119"/>
          </a:xfrm>
          <a:prstGeom prst="rect">
            <a:avLst/>
          </a:prstGeom>
        </p:spPr>
      </p:pic>
      <p:sp>
        <p:nvSpPr>
          <p:cNvPr id="13" name="TextBox 12"/>
          <p:cNvSpPr txBox="1"/>
          <p:nvPr/>
        </p:nvSpPr>
        <p:spPr>
          <a:xfrm>
            <a:off x="2217510" y="1443554"/>
            <a:ext cx="792066" cy="369332"/>
          </a:xfrm>
          <a:prstGeom prst="rect">
            <a:avLst/>
          </a:prstGeom>
          <a:noFill/>
        </p:spPr>
        <p:txBody>
          <a:bodyPr wrap="none" rtlCol="0">
            <a:spAutoFit/>
          </a:bodyPr>
          <a:lstStyle/>
          <a:p>
            <a:r>
              <a:rPr lang="en-US" dirty="0" smtClean="0"/>
              <a:t>&lt; 2010</a:t>
            </a:r>
            <a:endParaRPr lang="en-US" dirty="0"/>
          </a:p>
        </p:txBody>
      </p:sp>
      <p:sp>
        <p:nvSpPr>
          <p:cNvPr id="14" name="TextBox 13"/>
          <p:cNvSpPr txBox="1"/>
          <p:nvPr/>
        </p:nvSpPr>
        <p:spPr>
          <a:xfrm>
            <a:off x="913715" y="3444396"/>
            <a:ext cx="1424150" cy="646331"/>
          </a:xfrm>
          <a:prstGeom prst="rect">
            <a:avLst/>
          </a:prstGeom>
          <a:noFill/>
        </p:spPr>
        <p:txBody>
          <a:bodyPr wrap="none" rtlCol="0">
            <a:spAutoFit/>
          </a:bodyPr>
          <a:lstStyle/>
          <a:p>
            <a:r>
              <a:rPr lang="en-US" dirty="0" smtClean="0"/>
              <a:t>500 123 4567</a:t>
            </a:r>
          </a:p>
          <a:p>
            <a:r>
              <a:rPr lang="en-US" dirty="0" smtClean="0"/>
              <a:t>533, 544</a:t>
            </a:r>
            <a:endParaRPr lang="en-US" dirty="0"/>
          </a:p>
        </p:txBody>
      </p:sp>
      <p:sp>
        <p:nvSpPr>
          <p:cNvPr id="15" name="TextBox 14"/>
          <p:cNvSpPr txBox="1"/>
          <p:nvPr/>
        </p:nvSpPr>
        <p:spPr>
          <a:xfrm>
            <a:off x="737399" y="5910998"/>
            <a:ext cx="2910923" cy="646331"/>
          </a:xfrm>
          <a:prstGeom prst="rect">
            <a:avLst/>
          </a:prstGeom>
          <a:noFill/>
        </p:spPr>
        <p:txBody>
          <a:bodyPr wrap="none" rtlCol="0">
            <a:spAutoFit/>
          </a:bodyPr>
          <a:lstStyle/>
          <a:p>
            <a:r>
              <a:rPr lang="en-US" dirty="0" smtClean="0"/>
              <a:t>now: one 5XX code a year…</a:t>
            </a:r>
          </a:p>
          <a:p>
            <a:r>
              <a:rPr lang="en-US" dirty="0" smtClean="0"/>
              <a:t>(8M numbers)</a:t>
            </a:r>
            <a:endParaRPr lang="en-US" dirty="0"/>
          </a:p>
        </p:txBody>
      </p:sp>
      <p:cxnSp>
        <p:nvCxnSpPr>
          <p:cNvPr id="16" name="Straight Arrow Connector 15"/>
          <p:cNvCxnSpPr/>
          <p:nvPr/>
        </p:nvCxnSpPr>
        <p:spPr>
          <a:xfrm flipV="1">
            <a:off x="2277398" y="3784136"/>
            <a:ext cx="884578" cy="11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stretch>
            <a:fillRect/>
          </a:stretch>
        </p:blipFill>
        <p:spPr>
          <a:xfrm>
            <a:off x="3161976" y="3248208"/>
            <a:ext cx="1099844" cy="1099844"/>
          </a:xfrm>
          <a:prstGeom prst="rect">
            <a:avLst/>
          </a:prstGeom>
        </p:spPr>
      </p:pic>
      <p:pic>
        <p:nvPicPr>
          <p:cNvPr id="18" name="Picture 17"/>
          <p:cNvPicPr>
            <a:picLocks noChangeAspect="1"/>
          </p:cNvPicPr>
          <p:nvPr/>
        </p:nvPicPr>
        <p:blipFill>
          <a:blip r:embed="rId6"/>
          <a:stretch>
            <a:fillRect/>
          </a:stretch>
        </p:blipFill>
        <p:spPr>
          <a:xfrm>
            <a:off x="3632356" y="3655828"/>
            <a:ext cx="939644" cy="1082470"/>
          </a:xfrm>
          <a:prstGeom prst="rect">
            <a:avLst/>
          </a:prstGeom>
        </p:spPr>
      </p:pic>
      <p:pic>
        <p:nvPicPr>
          <p:cNvPr id="19" name="Picture 18"/>
          <p:cNvPicPr>
            <a:picLocks noChangeAspect="1"/>
          </p:cNvPicPr>
          <p:nvPr/>
        </p:nvPicPr>
        <p:blipFill rotWithShape="1">
          <a:blip r:embed="rId7">
            <a:extLst>
              <a:ext uri="{BEBA8EAE-BF5A-486C-A8C5-ECC9F3942E4B}">
                <a14:imgProps xmlns:a14="http://schemas.microsoft.com/office/drawing/2010/main">
                  <a14:imgLayer r:embed="rId8">
                    <a14:imgEffect>
                      <a14:backgroundRemoval t="6286" b="90286" l="20857" r="89013">
                        <a14:foregroundMark x1="68343" y1="49143" x2="78026" y2="42286"/>
                        <a14:foregroundMark x1="89013" y1="79714" x2="89013" y2="79714"/>
                      </a14:backgroundRemoval>
                    </a14:imgEffect>
                  </a14:imgLayer>
                </a14:imgProps>
              </a:ext>
            </a:extLst>
          </a:blip>
          <a:srcRect l="17631" t="5548" r="17094" b="-1"/>
          <a:stretch/>
        </p:blipFill>
        <p:spPr>
          <a:xfrm>
            <a:off x="2521853" y="4348052"/>
            <a:ext cx="1469235" cy="1385654"/>
          </a:xfrm>
          <a:prstGeom prst="rect">
            <a:avLst/>
          </a:prstGeom>
        </p:spPr>
      </p:pic>
      <p:pic>
        <p:nvPicPr>
          <p:cNvPr id="20" name="Picture 19"/>
          <p:cNvPicPr>
            <a:picLocks noChangeAspect="1"/>
          </p:cNvPicPr>
          <p:nvPr/>
        </p:nvPicPr>
        <p:blipFill>
          <a:blip r:embed="rId9"/>
          <a:stretch>
            <a:fillRect/>
          </a:stretch>
        </p:blipFill>
        <p:spPr>
          <a:xfrm>
            <a:off x="1197765" y="4912075"/>
            <a:ext cx="1324088" cy="657630"/>
          </a:xfrm>
          <a:prstGeom prst="rect">
            <a:avLst/>
          </a:prstGeom>
        </p:spPr>
      </p:pic>
      <p:sp>
        <p:nvSpPr>
          <p:cNvPr id="21" name="TextBox 20"/>
          <p:cNvSpPr txBox="1"/>
          <p:nvPr/>
        </p:nvSpPr>
        <p:spPr>
          <a:xfrm>
            <a:off x="127920" y="6553685"/>
            <a:ext cx="1752077" cy="261610"/>
          </a:xfrm>
          <a:prstGeom prst="rect">
            <a:avLst/>
          </a:prstGeom>
          <a:noFill/>
        </p:spPr>
        <p:txBody>
          <a:bodyPr wrap="none" rtlCol="0">
            <a:spAutoFit/>
          </a:bodyPr>
          <a:lstStyle/>
          <a:p>
            <a:r>
              <a:rPr lang="en-US" sz="1100" dirty="0" smtClean="0"/>
              <a:t>see Tom </a:t>
            </a:r>
            <a:r>
              <a:rPr lang="en-US" sz="1100" dirty="0" err="1" smtClean="0"/>
              <a:t>McGarry</a:t>
            </a:r>
            <a:r>
              <a:rPr lang="en-US" sz="1100" dirty="0" smtClean="0"/>
              <a:t>, </a:t>
            </a:r>
            <a:r>
              <a:rPr lang="en-US" sz="1100" dirty="0" err="1" smtClean="0"/>
              <a:t>Neustar</a:t>
            </a:r>
            <a:endParaRPr lang="en-US" sz="1100" dirty="0"/>
          </a:p>
        </p:txBody>
      </p:sp>
      <p:sp>
        <p:nvSpPr>
          <p:cNvPr id="22" name="TextBox 21"/>
          <p:cNvSpPr txBox="1"/>
          <p:nvPr/>
        </p:nvSpPr>
        <p:spPr>
          <a:xfrm>
            <a:off x="386645" y="2573371"/>
            <a:ext cx="2775331" cy="646331"/>
          </a:xfrm>
          <a:prstGeom prst="rect">
            <a:avLst/>
          </a:prstGeom>
          <a:noFill/>
        </p:spPr>
        <p:txBody>
          <a:bodyPr wrap="none" rtlCol="0">
            <a:spAutoFit/>
          </a:bodyPr>
          <a:lstStyle/>
          <a:p>
            <a:r>
              <a:rPr lang="en-US" dirty="0" smtClean="0"/>
              <a:t>500 123 4567</a:t>
            </a:r>
          </a:p>
          <a:p>
            <a:r>
              <a:rPr lang="en-US" dirty="0" smtClean="0"/>
              <a:t>(and geographic numbers)</a:t>
            </a:r>
            <a:endParaRPr lang="en-US" dirty="0"/>
          </a:p>
        </p:txBody>
      </p:sp>
      <p:pic>
        <p:nvPicPr>
          <p:cNvPr id="23" name="Picture 22" descr="onstar-log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1976" y="2660249"/>
            <a:ext cx="1175918" cy="587959"/>
          </a:xfrm>
          <a:prstGeom prst="rect">
            <a:avLst/>
          </a:prstGeom>
        </p:spPr>
      </p:pic>
      <p:sp>
        <p:nvSpPr>
          <p:cNvPr id="2" name="TextBox 1"/>
          <p:cNvSpPr txBox="1"/>
          <p:nvPr/>
        </p:nvSpPr>
        <p:spPr>
          <a:xfrm>
            <a:off x="5528733" y="5910998"/>
            <a:ext cx="1934168"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10 billion available</a:t>
            </a:r>
            <a:endParaRPr lang="en-US" dirty="0"/>
          </a:p>
        </p:txBody>
      </p:sp>
      <p:sp>
        <p:nvSpPr>
          <p:cNvPr id="7" name="TextBox 6"/>
          <p:cNvSpPr txBox="1"/>
          <p:nvPr/>
        </p:nvSpPr>
        <p:spPr>
          <a:xfrm>
            <a:off x="4154343" y="4667817"/>
            <a:ext cx="545110" cy="261610"/>
          </a:xfrm>
          <a:prstGeom prst="rect">
            <a:avLst/>
          </a:prstGeom>
          <a:noFill/>
        </p:spPr>
        <p:txBody>
          <a:bodyPr wrap="none" rtlCol="0">
            <a:spAutoFit/>
          </a:bodyPr>
          <a:lstStyle/>
          <a:p>
            <a:r>
              <a:rPr lang="en-US" sz="1100" dirty="0" smtClean="0"/>
              <a:t>5 </a:t>
            </a:r>
            <a:r>
              <a:rPr lang="en-US" sz="1100" dirty="0" err="1" smtClean="0"/>
              <a:t>mio</a:t>
            </a:r>
            <a:r>
              <a:rPr lang="en-US" sz="1100" dirty="0" smtClean="0"/>
              <a:t>.</a:t>
            </a:r>
            <a:endParaRPr lang="en-US" sz="1100" dirty="0"/>
          </a:p>
        </p:txBody>
      </p:sp>
      <p:sp>
        <p:nvSpPr>
          <p:cNvPr id="24" name="TextBox 23"/>
          <p:cNvSpPr txBox="1"/>
          <p:nvPr/>
        </p:nvSpPr>
        <p:spPr>
          <a:xfrm>
            <a:off x="2946543" y="5390246"/>
            <a:ext cx="628867" cy="261610"/>
          </a:xfrm>
          <a:prstGeom prst="rect">
            <a:avLst/>
          </a:prstGeom>
          <a:noFill/>
        </p:spPr>
        <p:txBody>
          <a:bodyPr wrap="none" rtlCol="0">
            <a:spAutoFit/>
          </a:bodyPr>
          <a:lstStyle/>
          <a:p>
            <a:r>
              <a:rPr lang="en-US" sz="1100" dirty="0" smtClean="0"/>
              <a:t>64 </a:t>
            </a:r>
            <a:r>
              <a:rPr lang="en-US" sz="1100" dirty="0" err="1" smtClean="0"/>
              <a:t>mio</a:t>
            </a:r>
            <a:r>
              <a:rPr lang="en-US" sz="1100" dirty="0" smtClean="0"/>
              <a:t>.</a:t>
            </a:r>
            <a:endParaRPr lang="en-US" sz="1100" dirty="0"/>
          </a:p>
        </p:txBody>
      </p:sp>
      <p:sp>
        <p:nvSpPr>
          <p:cNvPr id="8" name="TextBox 7"/>
          <p:cNvSpPr txBox="1"/>
          <p:nvPr/>
        </p:nvSpPr>
        <p:spPr>
          <a:xfrm>
            <a:off x="4029189" y="3290507"/>
            <a:ext cx="1123725" cy="307777"/>
          </a:xfrm>
          <a:prstGeom prst="rect">
            <a:avLst/>
          </a:prstGeom>
          <a:noFill/>
        </p:spPr>
        <p:txBody>
          <a:bodyPr wrap="none" rtlCol="0">
            <a:spAutoFit/>
          </a:bodyPr>
          <a:lstStyle/>
          <a:p>
            <a:r>
              <a:rPr lang="en-US" sz="1400" dirty="0" smtClean="0"/>
              <a:t>12% of adults</a:t>
            </a:r>
            <a:endParaRPr lang="en-US" sz="1400" dirty="0"/>
          </a:p>
        </p:txBody>
      </p:sp>
      <p:pic>
        <p:nvPicPr>
          <p:cNvPr id="10" name="Picture 9"/>
          <p:cNvPicPr>
            <a:picLocks noChangeAspect="1"/>
          </p:cNvPicPr>
          <p:nvPr/>
        </p:nvPicPr>
        <p:blipFill>
          <a:blip r:embed="rId11"/>
          <a:stretch>
            <a:fillRect/>
          </a:stretch>
        </p:blipFill>
        <p:spPr>
          <a:xfrm>
            <a:off x="389238" y="4391598"/>
            <a:ext cx="696322" cy="974850"/>
          </a:xfrm>
          <a:prstGeom prst="rect">
            <a:avLst/>
          </a:prstGeom>
        </p:spPr>
      </p:pic>
      <p:sp>
        <p:nvSpPr>
          <p:cNvPr id="25" name="TextBox 24"/>
          <p:cNvSpPr txBox="1"/>
          <p:nvPr/>
        </p:nvSpPr>
        <p:spPr>
          <a:xfrm>
            <a:off x="461475" y="5390602"/>
            <a:ext cx="659405" cy="276999"/>
          </a:xfrm>
          <a:prstGeom prst="rect">
            <a:avLst/>
          </a:prstGeom>
          <a:noFill/>
        </p:spPr>
        <p:txBody>
          <a:bodyPr wrap="none" rtlCol="0">
            <a:spAutoFit/>
          </a:bodyPr>
          <a:lstStyle/>
          <a:p>
            <a:r>
              <a:rPr lang="en-US" sz="1200" dirty="0" smtClean="0"/>
              <a:t>311,000</a:t>
            </a:r>
            <a:endParaRPr lang="en-US" sz="1200" dirty="0"/>
          </a:p>
        </p:txBody>
      </p:sp>
    </p:spTree>
    <p:extLst>
      <p:ext uri="{BB962C8B-B14F-4D97-AF65-F5344CB8AC3E}">
        <p14:creationId xmlns:p14="http://schemas.microsoft.com/office/powerpoint/2010/main" val="9911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Customer &amp; billing records</a:t>
            </a:r>
          </a:p>
          <a:p>
            <a:r>
              <a:rPr lang="en-US" dirty="0" smtClean="0"/>
              <a:t>3GPP and similar standards </a:t>
            </a:r>
            <a:r>
              <a:rPr lang="en-US" dirty="0" smtClean="0">
                <a:sym typeface="Wingdings"/>
              </a:rPr>
              <a:t> routing</a:t>
            </a:r>
          </a:p>
          <a:p>
            <a:r>
              <a:rPr lang="en-US" dirty="0" smtClean="0"/>
              <a:t>SMS wake-up</a:t>
            </a:r>
          </a:p>
          <a:p>
            <a:r>
              <a:rPr lang="en-US" dirty="0" smtClean="0"/>
              <a:t>Lack of alternatives</a:t>
            </a:r>
          </a:p>
          <a:p>
            <a:pPr lvl="1"/>
            <a:r>
              <a:rPr lang="en-US" dirty="0" smtClean="0"/>
              <a:t>IP address is not a user or device identifier!</a:t>
            </a:r>
            <a:endParaRPr lang="en-US" dirty="0"/>
          </a:p>
        </p:txBody>
      </p:sp>
      <p:sp>
        <p:nvSpPr>
          <p:cNvPr id="3" name="Title 2"/>
          <p:cNvSpPr>
            <a:spLocks noGrp="1"/>
          </p:cNvSpPr>
          <p:nvPr>
            <p:ph type="title"/>
          </p:nvPr>
        </p:nvSpPr>
        <p:spPr/>
        <p:txBody>
          <a:bodyPr/>
          <a:lstStyle/>
          <a:p>
            <a:r>
              <a:rPr lang="en-US" dirty="0" smtClean="0"/>
              <a:t>Why phone numbers for M2M?</a:t>
            </a:r>
            <a:endParaRPr lang="en-US" dirty="0"/>
          </a:p>
        </p:txBody>
      </p:sp>
    </p:spTree>
    <p:extLst>
      <p:ext uri="{BB962C8B-B14F-4D97-AF65-F5344CB8AC3E}">
        <p14:creationId xmlns:p14="http://schemas.microsoft.com/office/powerpoint/2010/main" val="133662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2050: 439 million US residents</a:t>
            </a:r>
          </a:p>
          <a:p>
            <a:pPr lvl="1"/>
            <a:r>
              <a:rPr lang="en-US" dirty="0" smtClean="0"/>
              <a:t>@ 2.5 numbers/person </a:t>
            </a:r>
            <a:r>
              <a:rPr lang="en-US" dirty="0" smtClean="0">
                <a:sym typeface="Wingdings"/>
              </a:rPr>
              <a:t> 1.1 B</a:t>
            </a:r>
          </a:p>
          <a:p>
            <a:r>
              <a:rPr lang="en-US" dirty="0" smtClean="0"/>
              <a:t>250 million vehicles</a:t>
            </a:r>
          </a:p>
          <a:p>
            <a:r>
              <a:rPr lang="en-US" dirty="0" smtClean="0"/>
              <a:t>2015: 64 million smart meters</a:t>
            </a:r>
          </a:p>
          <a:p>
            <a:pPr lvl="1"/>
            <a:r>
              <a:rPr lang="en-US" dirty="0" smtClean="0"/>
              <a:t>114 million households, 7.4 million businesses</a:t>
            </a:r>
          </a:p>
          <a:p>
            <a:r>
              <a:rPr lang="en-US" dirty="0" smtClean="0"/>
              <a:t>Other large-scale users</a:t>
            </a:r>
          </a:p>
          <a:p>
            <a:pPr lvl="1"/>
            <a:r>
              <a:rPr lang="en-US" dirty="0" smtClean="0"/>
              <a:t>signs and traffic lights (0.3 M)</a:t>
            </a:r>
          </a:p>
          <a:p>
            <a:pPr lvl="1"/>
            <a:r>
              <a:rPr lang="en-US" dirty="0" smtClean="0"/>
              <a:t>medical monitors</a:t>
            </a:r>
          </a:p>
          <a:p>
            <a:pPr lvl="1"/>
            <a:r>
              <a:rPr lang="en-US" dirty="0" smtClean="0"/>
              <a:t>vending machines (8 M) and ATMs (2.4 M)</a:t>
            </a:r>
          </a:p>
          <a:p>
            <a:r>
              <a:rPr lang="en-US" dirty="0" smtClean="0"/>
              <a:t>Many others only use WiFi or similar</a:t>
            </a:r>
          </a:p>
        </p:txBody>
      </p:sp>
      <p:sp>
        <p:nvSpPr>
          <p:cNvPr id="3" name="Title 2"/>
          <p:cNvSpPr>
            <a:spLocks noGrp="1"/>
          </p:cNvSpPr>
          <p:nvPr>
            <p:ph type="title"/>
          </p:nvPr>
        </p:nvSpPr>
        <p:spPr/>
        <p:txBody>
          <a:bodyPr/>
          <a:lstStyle/>
          <a:p>
            <a:r>
              <a:rPr lang="en-US" dirty="0" smtClean="0"/>
              <a:t>Very rough projection</a:t>
            </a:r>
            <a:endParaRPr lang="en-US" dirty="0"/>
          </a:p>
        </p:txBody>
      </p:sp>
      <p:sp>
        <p:nvSpPr>
          <p:cNvPr id="4" name="TextBox 3"/>
          <p:cNvSpPr txBox="1"/>
          <p:nvPr/>
        </p:nvSpPr>
        <p:spPr>
          <a:xfrm>
            <a:off x="6495817" y="3006932"/>
            <a:ext cx="1934168"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10 billion available</a:t>
            </a:r>
            <a:endParaRPr lang="en-US" dirty="0"/>
          </a:p>
        </p:txBody>
      </p:sp>
    </p:spTree>
    <p:extLst>
      <p:ext uri="{BB962C8B-B14F-4D97-AF65-F5344CB8AC3E}">
        <p14:creationId xmlns:p14="http://schemas.microsoft.com/office/powerpoint/2010/main" val="119992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346700" cy="4325419"/>
          </a:xfrm>
        </p:spPr>
        <p:txBody>
          <a:bodyPr>
            <a:normAutofit/>
          </a:bodyPr>
          <a:lstStyle/>
          <a:p>
            <a:r>
              <a:rPr lang="en-US" dirty="0" smtClean="0"/>
              <a:t>Should numbers be treated as names?</a:t>
            </a:r>
          </a:p>
          <a:p>
            <a:pPr lvl="1"/>
            <a:r>
              <a:rPr lang="en-US" dirty="0" smtClean="0"/>
              <a:t>see “Identifier-Locator split” in Internet architecture</a:t>
            </a:r>
          </a:p>
          <a:p>
            <a:r>
              <a:rPr lang="en-US" dirty="0" smtClean="0"/>
              <a:t>Should numbers have a geographic component?</a:t>
            </a:r>
          </a:p>
          <a:p>
            <a:pPr lvl="1"/>
            <a:r>
              <a:rPr lang="en-US" dirty="0" smtClean="0"/>
              <a:t>Is this part of a state’s cultural identity?</a:t>
            </a:r>
          </a:p>
        </p:txBody>
      </p:sp>
      <p:sp>
        <p:nvSpPr>
          <p:cNvPr id="3" name="Slide Number Placeholder 2"/>
          <p:cNvSpPr>
            <a:spLocks noGrp="1"/>
          </p:cNvSpPr>
          <p:nvPr>
            <p:ph type="sldNum" sz="quarter" idx="12"/>
          </p:nvPr>
        </p:nvSpPr>
        <p:spPr/>
        <p:txBody>
          <a:bodyPr/>
          <a:lstStyle/>
          <a:p>
            <a:fld id="{75C3118D-CD60-C448-AB88-7EFEB60ADC5A}" type="slidenum">
              <a:rPr lang="en-US" smtClean="0"/>
              <a:t>16</a:t>
            </a:fld>
            <a:endParaRPr lang="en-US"/>
          </a:p>
        </p:txBody>
      </p:sp>
      <p:sp>
        <p:nvSpPr>
          <p:cNvPr id="4" name="Title 3"/>
          <p:cNvSpPr>
            <a:spLocks noGrp="1"/>
          </p:cNvSpPr>
          <p:nvPr>
            <p:ph type="title"/>
          </p:nvPr>
        </p:nvSpPr>
        <p:spPr/>
        <p:txBody>
          <a:bodyPr/>
          <a:lstStyle/>
          <a:p>
            <a:r>
              <a:rPr lang="en-US" dirty="0" smtClean="0"/>
              <a:t>Future numbers</a:t>
            </a:r>
            <a:endParaRPr lang="en-US" dirty="0"/>
          </a:p>
        </p:txBody>
      </p:sp>
      <p:pic>
        <p:nvPicPr>
          <p:cNvPr id="5" name="Picture 4" descr="201req_content_top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045" y="1497505"/>
            <a:ext cx="2882900" cy="3416300"/>
          </a:xfrm>
          <a:prstGeom prst="rect">
            <a:avLst/>
          </a:prstGeom>
        </p:spPr>
      </p:pic>
      <p:pic>
        <p:nvPicPr>
          <p:cNvPr id="6" name="Picture 5"/>
          <p:cNvPicPr>
            <a:picLocks noChangeAspect="1"/>
          </p:cNvPicPr>
          <p:nvPr/>
        </p:nvPicPr>
        <p:blipFill>
          <a:blip r:embed="rId3"/>
          <a:stretch>
            <a:fillRect/>
          </a:stretch>
        </p:blipFill>
        <p:spPr>
          <a:xfrm>
            <a:off x="6418945" y="3422650"/>
            <a:ext cx="2540000" cy="3162300"/>
          </a:xfrm>
          <a:prstGeom prst="rect">
            <a:avLst/>
          </a:prstGeom>
        </p:spPr>
      </p:pic>
    </p:spTree>
    <p:extLst>
      <p:ext uri="{BB962C8B-B14F-4D97-AF65-F5344CB8AC3E}">
        <p14:creationId xmlns:p14="http://schemas.microsoft.com/office/powerpoint/2010/main" val="26131507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6678912" cy="4325419"/>
          </a:xfrm>
        </p:spPr>
        <p:txBody>
          <a:bodyPr>
            <a:normAutofit/>
          </a:bodyPr>
          <a:lstStyle/>
          <a:p>
            <a:r>
              <a:rPr lang="en-US" dirty="0" smtClean="0"/>
              <a:t>In progress: separate device &amp; number</a:t>
            </a:r>
          </a:p>
          <a:p>
            <a:pPr lvl="1"/>
            <a:r>
              <a:rPr lang="en-US" dirty="0" smtClean="0"/>
              <a:t>APIs and forwarding services</a:t>
            </a:r>
          </a:p>
          <a:p>
            <a:r>
              <a:rPr lang="en-US" dirty="0" smtClean="0"/>
              <a:t>Should </a:t>
            </a:r>
            <a:r>
              <a:rPr lang="en-US" dirty="0"/>
              <a:t>numbers </a:t>
            </a:r>
            <a:r>
              <a:rPr lang="en-US" dirty="0" smtClean="0"/>
              <a:t>be licensed to individuals?</a:t>
            </a:r>
            <a:endParaRPr lang="en-US" dirty="0"/>
          </a:p>
          <a:p>
            <a:pPr lvl="1"/>
            <a:r>
              <a:rPr lang="en-US" i="1" dirty="0" smtClean="0">
                <a:sym typeface="Wingdings"/>
              </a:rPr>
              <a:t> </a:t>
            </a:r>
            <a:r>
              <a:rPr lang="en-US" i="1" dirty="0">
                <a:sym typeface="Wingdings"/>
              </a:rPr>
              <a:t>s</a:t>
            </a:r>
            <a:r>
              <a:rPr lang="en-US" i="1" dirty="0" smtClean="0"/>
              <a:t>eparate </a:t>
            </a:r>
            <a:r>
              <a:rPr lang="en-US" i="1" dirty="0"/>
              <a:t>service from number</a:t>
            </a:r>
          </a:p>
          <a:p>
            <a:pPr lvl="1"/>
            <a:r>
              <a:rPr lang="en-US" dirty="0"/>
              <a:t>Simplify number </a:t>
            </a:r>
            <a:r>
              <a:rPr lang="en-US" dirty="0" smtClean="0"/>
              <a:t>portability</a:t>
            </a:r>
          </a:p>
          <a:p>
            <a:pPr lvl="1"/>
            <a:r>
              <a:rPr lang="en-US" dirty="0" smtClean="0"/>
              <a:t>Similar to Internet DNS model</a:t>
            </a:r>
          </a:p>
          <a:p>
            <a:pPr lvl="1"/>
            <a:r>
              <a:rPr lang="en-US" dirty="0" smtClean="0"/>
              <a:t>But: Can you put a 212 number in your will?</a:t>
            </a:r>
          </a:p>
          <a:p>
            <a:pPr lvl="1"/>
            <a:r>
              <a:rPr lang="en-US" dirty="0" smtClean="0"/>
              <a:t>But: Will somebody buy up all the local numbers?</a:t>
            </a:r>
          </a:p>
          <a:p>
            <a:pPr lvl="2"/>
            <a:r>
              <a:rPr lang="en-US" dirty="0" smtClean="0"/>
              <a:t>How do you constrain number hoarding?</a:t>
            </a:r>
          </a:p>
          <a:p>
            <a:pPr lvl="1"/>
            <a:r>
              <a:rPr lang="en-US" dirty="0" smtClean="0"/>
              <a:t>Role of government administrator?</a:t>
            </a:r>
          </a:p>
        </p:txBody>
      </p:sp>
      <p:sp>
        <p:nvSpPr>
          <p:cNvPr id="3" name="Slide Number Placeholder 2"/>
          <p:cNvSpPr>
            <a:spLocks noGrp="1"/>
          </p:cNvSpPr>
          <p:nvPr>
            <p:ph type="sldNum" sz="quarter" idx="12"/>
          </p:nvPr>
        </p:nvSpPr>
        <p:spPr/>
        <p:txBody>
          <a:bodyPr/>
          <a:lstStyle/>
          <a:p>
            <a:fld id="{75C3118D-CD60-C448-AB88-7EFEB60ADC5A}" type="slidenum">
              <a:rPr lang="en-US" smtClean="0"/>
              <a:t>17</a:t>
            </a:fld>
            <a:endParaRPr lang="en-US"/>
          </a:p>
        </p:txBody>
      </p:sp>
      <p:sp>
        <p:nvSpPr>
          <p:cNvPr id="4" name="Title 3"/>
          <p:cNvSpPr>
            <a:spLocks noGrp="1"/>
          </p:cNvSpPr>
          <p:nvPr>
            <p:ph type="title"/>
          </p:nvPr>
        </p:nvSpPr>
        <p:spPr/>
        <p:txBody>
          <a:bodyPr/>
          <a:lstStyle/>
          <a:p>
            <a:r>
              <a:rPr lang="en-US" dirty="0" smtClean="0"/>
              <a:t>More number questions…</a:t>
            </a:r>
            <a:endParaRPr lang="en-US" dirty="0"/>
          </a:p>
        </p:txBody>
      </p:sp>
    </p:spTree>
    <p:extLst>
      <p:ext uri="{BB962C8B-B14F-4D97-AF65-F5344CB8AC3E}">
        <p14:creationId xmlns:p14="http://schemas.microsoft.com/office/powerpoint/2010/main" val="423316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4"/>
            <a:ext cx="8229599" cy="3318100"/>
          </a:xfrm>
        </p:spPr>
        <p:txBody>
          <a:bodyPr>
            <a:normAutofit fontScale="92500" lnSpcReduction="10000"/>
          </a:bodyPr>
          <a:lstStyle/>
          <a:p>
            <a:r>
              <a:rPr lang="en-US" dirty="0" smtClean="0"/>
              <a:t>Practically, mostly about </a:t>
            </a:r>
            <a:r>
              <a:rPr lang="en-US" i="1" dirty="0" smtClean="0"/>
              <a:t>identity</a:t>
            </a:r>
            <a:r>
              <a:rPr lang="en-US" dirty="0" smtClean="0"/>
              <a:t>, not </a:t>
            </a:r>
            <a:r>
              <a:rPr lang="en-US" i="1" dirty="0" smtClean="0"/>
              <a:t>content</a:t>
            </a:r>
          </a:p>
          <a:p>
            <a:r>
              <a:rPr lang="en-US" dirty="0" smtClean="0"/>
              <a:t>Old model: “trust us, we’re the phone company”</a:t>
            </a:r>
          </a:p>
          <a:p>
            <a:r>
              <a:rPr lang="en-US" dirty="0" smtClean="0"/>
              <a:t>New reality: spoofed numbers &amp; non-carrier entities</a:t>
            </a:r>
          </a:p>
          <a:p>
            <a:pPr lvl="1"/>
            <a:r>
              <a:rPr lang="en-US" dirty="0" smtClean="0"/>
              <a:t>both domestic and international</a:t>
            </a:r>
          </a:p>
          <a:p>
            <a:pPr lvl="1"/>
            <a:r>
              <a:rPr lang="en-US" dirty="0" smtClean="0">
                <a:sym typeface="Wingdings"/>
              </a:rPr>
              <a:t> SMS and voice spam</a:t>
            </a:r>
          </a:p>
          <a:p>
            <a:r>
              <a:rPr lang="en-US" dirty="0" smtClean="0">
                <a:sym typeface="Wingdings"/>
              </a:rPr>
              <a:t>Need cryptographically-verifiable information</a:t>
            </a:r>
          </a:p>
          <a:p>
            <a:pPr lvl="1"/>
            <a:r>
              <a:rPr lang="en-US" dirty="0" smtClean="0">
                <a:sym typeface="Wingdings"/>
              </a:rPr>
              <a:t>Is the caller authorized to use this number?</a:t>
            </a:r>
          </a:p>
          <a:p>
            <a:pPr lvl="1"/>
            <a:r>
              <a:rPr lang="en-US" dirty="0" smtClean="0">
                <a:sym typeface="Wingdings"/>
              </a:rPr>
              <a:t>Has the caller ID name been verified?</a:t>
            </a:r>
          </a:p>
          <a:p>
            <a:pPr lvl="2"/>
            <a:r>
              <a:rPr lang="en-US" dirty="0" smtClean="0">
                <a:sym typeface="Wingdings"/>
              </a:rPr>
              <a:t>cf. TLS </a:t>
            </a:r>
            <a:endParaRPr lang="en-US" dirty="0" smtClean="0"/>
          </a:p>
        </p:txBody>
      </p:sp>
      <p:sp>
        <p:nvSpPr>
          <p:cNvPr id="3" name="Slide Number Placeholder 2"/>
          <p:cNvSpPr>
            <a:spLocks noGrp="1"/>
          </p:cNvSpPr>
          <p:nvPr>
            <p:ph type="sldNum" sz="quarter" idx="12"/>
          </p:nvPr>
        </p:nvSpPr>
        <p:spPr/>
        <p:txBody>
          <a:bodyPr/>
          <a:lstStyle/>
          <a:p>
            <a:fld id="{75C3118D-CD60-C448-AB88-7EFEB60ADC5A}" type="slidenum">
              <a:rPr lang="en-US" smtClean="0"/>
              <a:t>18</a:t>
            </a:fld>
            <a:endParaRPr lang="en-US"/>
          </a:p>
        </p:txBody>
      </p:sp>
      <p:sp>
        <p:nvSpPr>
          <p:cNvPr id="4" name="Title 3"/>
          <p:cNvSpPr>
            <a:spLocks noGrp="1"/>
          </p:cNvSpPr>
          <p:nvPr>
            <p:ph type="title"/>
          </p:nvPr>
        </p:nvSpPr>
        <p:spPr/>
        <p:txBody>
          <a:bodyPr/>
          <a:lstStyle/>
          <a:p>
            <a:r>
              <a:rPr lang="en-US" dirty="0" smtClean="0"/>
              <a:t>Security (trustworthiness)</a:t>
            </a:r>
            <a:endParaRPr lang="en-US" dirty="0"/>
          </a:p>
        </p:txBody>
      </p:sp>
      <p:pic>
        <p:nvPicPr>
          <p:cNvPr id="5" name="Picture 4"/>
          <p:cNvPicPr>
            <a:picLocks noChangeAspect="1"/>
          </p:cNvPicPr>
          <p:nvPr/>
        </p:nvPicPr>
        <p:blipFill>
          <a:blip r:embed="rId2"/>
          <a:stretch>
            <a:fillRect/>
          </a:stretch>
        </p:blipFill>
        <p:spPr>
          <a:xfrm>
            <a:off x="1193800" y="5458465"/>
            <a:ext cx="6756400" cy="469900"/>
          </a:xfrm>
          <a:prstGeom prst="rect">
            <a:avLst/>
          </a:prstGeom>
        </p:spPr>
      </p:pic>
    </p:spTree>
    <p:extLst>
      <p:ext uri="{BB962C8B-B14F-4D97-AF65-F5344CB8AC3E}">
        <p14:creationId xmlns:p14="http://schemas.microsoft.com/office/powerpoint/2010/main" val="1190198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4103430" cy="3434405"/>
          </a:xfrm>
        </p:spPr>
        <p:txBody>
          <a:bodyPr>
            <a:normAutofit fontScale="77500" lnSpcReduction="20000"/>
          </a:bodyPr>
          <a:lstStyle/>
          <a:p>
            <a:r>
              <a:rPr lang="en-US" dirty="0" smtClean="0"/>
              <a:t>How to prevent hoarding?</a:t>
            </a:r>
          </a:p>
          <a:p>
            <a:pPr lvl="1"/>
            <a:r>
              <a:rPr lang="en-US" dirty="0" smtClean="0"/>
              <a:t>By pricing</a:t>
            </a:r>
          </a:p>
          <a:p>
            <a:pPr lvl="2"/>
            <a:r>
              <a:rPr lang="en-US" dirty="0" smtClean="0"/>
              <a:t>DNS-like prices ($6.69 - $10.69/year for .com)</a:t>
            </a:r>
          </a:p>
          <a:p>
            <a:pPr lvl="3"/>
            <a:r>
              <a:rPr lang="en-US" dirty="0" smtClean="0">
                <a:sym typeface="Wingdings"/>
              </a:rPr>
              <a:t>takes $100M to buy up (212)…</a:t>
            </a:r>
          </a:p>
          <a:p>
            <a:pPr lvl="3"/>
            <a:r>
              <a:rPr lang="en-US" dirty="0" smtClean="0">
                <a:sym typeface="Wingdings"/>
              </a:rPr>
              <a:t>1626: 60 guilders</a:t>
            </a:r>
          </a:p>
          <a:p>
            <a:pPr lvl="2"/>
            <a:r>
              <a:rPr lang="en-US" dirty="0" smtClean="0">
                <a:sym typeface="Wingdings"/>
              </a:rPr>
              <a:t>e.g., USF contribution proposals</a:t>
            </a:r>
          </a:p>
          <a:p>
            <a:pPr lvl="3"/>
            <a:r>
              <a:rPr lang="en-US" dirty="0" smtClean="0">
                <a:sym typeface="Wingdings"/>
              </a:rPr>
              <a:t>$8B/year, 750 M numbers  $10.60/year</a:t>
            </a:r>
          </a:p>
          <a:p>
            <a:pPr lvl="3"/>
            <a:r>
              <a:rPr lang="en-US" dirty="0" smtClean="0">
                <a:sym typeface="Wingdings"/>
              </a:rPr>
              <a:t>but significant trade-offs</a:t>
            </a:r>
          </a:p>
          <a:p>
            <a:pPr lvl="1"/>
            <a:r>
              <a:rPr lang="en-US" dirty="0" smtClean="0">
                <a:sym typeface="Wingdings"/>
              </a:rPr>
              <a:t>By demonstrated need</a:t>
            </a:r>
          </a:p>
          <a:p>
            <a:pPr lvl="2"/>
            <a:r>
              <a:rPr lang="en-US" dirty="0" smtClean="0">
                <a:sym typeface="Wingdings"/>
              </a:rPr>
              <a:t>see IP address assignment</a:t>
            </a:r>
          </a:p>
          <a:p>
            <a:pPr lvl="2"/>
            <a:r>
              <a:rPr lang="en-US" dirty="0" smtClean="0">
                <a:sym typeface="Wingdings"/>
              </a:rPr>
              <a:t>1k blocks</a:t>
            </a:r>
          </a:p>
          <a:p>
            <a:pPr lvl="2"/>
            <a:r>
              <a:rPr lang="en-US" dirty="0" smtClean="0">
                <a:sym typeface="Wingdings"/>
              </a:rPr>
              <a:t>difficult to scale to individuals</a:t>
            </a:r>
          </a:p>
          <a:p>
            <a:pPr lvl="2"/>
            <a:endParaRPr lang="en-US" dirty="0" smtClean="0">
              <a:sym typeface="Wingdings"/>
            </a:endParaRPr>
          </a:p>
          <a:p>
            <a:pPr lvl="2"/>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19</a:t>
            </a:fld>
            <a:endParaRPr lang="en-US"/>
          </a:p>
        </p:txBody>
      </p:sp>
      <p:sp>
        <p:nvSpPr>
          <p:cNvPr id="4" name="Title 3"/>
          <p:cNvSpPr>
            <a:spLocks noGrp="1"/>
          </p:cNvSpPr>
          <p:nvPr>
            <p:ph type="title"/>
          </p:nvPr>
        </p:nvSpPr>
        <p:spPr/>
        <p:txBody>
          <a:bodyPr/>
          <a:lstStyle/>
          <a:p>
            <a:r>
              <a:rPr lang="en-US" dirty="0" smtClean="0"/>
              <a:t>Phone numbers: hoarding</a:t>
            </a:r>
            <a:endParaRPr lang="en-US" dirty="0"/>
          </a:p>
        </p:txBody>
      </p:sp>
      <p:pic>
        <p:nvPicPr>
          <p:cNvPr id="6" name="Picture 5"/>
          <p:cNvPicPr>
            <a:picLocks noChangeAspect="1"/>
          </p:cNvPicPr>
          <p:nvPr/>
        </p:nvPicPr>
        <p:blipFill>
          <a:blip r:embed="rId3"/>
          <a:stretch>
            <a:fillRect/>
          </a:stretch>
        </p:blipFill>
        <p:spPr>
          <a:xfrm>
            <a:off x="5005992" y="4736272"/>
            <a:ext cx="1152682" cy="1513891"/>
          </a:xfrm>
          <a:prstGeom prst="rect">
            <a:avLst/>
          </a:prstGeom>
        </p:spPr>
      </p:pic>
      <p:sp>
        <p:nvSpPr>
          <p:cNvPr id="7" name="Up Ribbon 6"/>
          <p:cNvSpPr/>
          <p:nvPr/>
        </p:nvSpPr>
        <p:spPr>
          <a:xfrm>
            <a:off x="7099563" y="4659557"/>
            <a:ext cx="1434532" cy="447683"/>
          </a:xfrm>
          <a:prstGeom prst="ribbon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15c/month</a:t>
            </a:r>
            <a:endParaRPr lang="en-US" sz="1000" dirty="0"/>
          </a:p>
        </p:txBody>
      </p:sp>
      <p:sp>
        <p:nvSpPr>
          <p:cNvPr id="8" name="TextBox 7"/>
          <p:cNvSpPr txBox="1"/>
          <p:nvPr/>
        </p:nvSpPr>
        <p:spPr>
          <a:xfrm>
            <a:off x="6413500" y="6250163"/>
            <a:ext cx="1810411"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100 million .COM</a:t>
            </a:r>
            <a:endParaRPr lang="en-US" dirty="0"/>
          </a:p>
        </p:txBody>
      </p:sp>
      <p:pic>
        <p:nvPicPr>
          <p:cNvPr id="10" name="Picture 9" descr="hoa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245" y="1643470"/>
            <a:ext cx="4510739" cy="2682061"/>
          </a:xfrm>
          <a:prstGeom prst="rect">
            <a:avLst/>
          </a:prstGeom>
        </p:spPr>
      </p:pic>
    </p:spTree>
    <p:extLst>
      <p:ext uri="{BB962C8B-B14F-4D97-AF65-F5344CB8AC3E}">
        <p14:creationId xmlns:p14="http://schemas.microsoft.com/office/powerpoint/2010/main" val="171202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Technology Transition Policy Task Force (TTTF)</a:t>
            </a:r>
          </a:p>
          <a:p>
            <a:r>
              <a:rPr lang="en-US" dirty="0" smtClean="0"/>
              <a:t>FCC technological advisory council</a:t>
            </a:r>
            <a:r>
              <a:rPr lang="en-US" dirty="0" smtClean="0">
                <a:solidFill>
                  <a:srgbClr val="FF0000"/>
                </a:solidFill>
              </a:rPr>
              <a:t> </a:t>
            </a:r>
            <a:r>
              <a:rPr lang="en-US" dirty="0" smtClean="0"/>
              <a:t>(TAC) on numbering</a:t>
            </a:r>
          </a:p>
          <a:p>
            <a:r>
              <a:rPr lang="en-US" dirty="0" smtClean="0"/>
              <a:t>M2M issues for phone numbers</a:t>
            </a:r>
          </a:p>
          <a:p>
            <a:r>
              <a:rPr lang="en-US" dirty="0" smtClean="0"/>
              <a:t>Comparing Internet names and phone numbers</a:t>
            </a:r>
          </a:p>
          <a:p>
            <a:pPr lvl="1"/>
            <a:r>
              <a:rPr lang="en-US" dirty="0" smtClean="0"/>
              <a:t>may provide relevant experiences</a:t>
            </a:r>
          </a:p>
          <a:p>
            <a:r>
              <a:rPr lang="en-US" dirty="0" smtClean="0"/>
              <a:t>Possible technical considerations for an all-IP environment</a:t>
            </a:r>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2754254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107322" cy="4325419"/>
          </a:xfrm>
        </p:spPr>
        <p:txBody>
          <a:bodyPr>
            <a:normAutofit/>
          </a:bodyPr>
          <a:lstStyle/>
          <a:p>
            <a:r>
              <a:rPr lang="en-US" dirty="0" smtClean="0"/>
              <a:t>Web:</a:t>
            </a:r>
          </a:p>
          <a:p>
            <a:pPr lvl="1"/>
            <a:r>
              <a:rPr lang="en-US" dirty="0" smtClean="0"/>
              <a:t>plain-text </a:t>
            </a:r>
            <a:r>
              <a:rPr lang="en-US" dirty="0" smtClean="0">
                <a:sym typeface="Wingdings"/>
              </a:rPr>
              <a:t> rely on DNS, path integrity</a:t>
            </a:r>
          </a:p>
          <a:p>
            <a:pPr lvl="2"/>
            <a:r>
              <a:rPr lang="en-US" dirty="0" smtClean="0">
                <a:sym typeface="Wingdings"/>
              </a:rPr>
              <a:t>requires on-path intercept</a:t>
            </a:r>
          </a:p>
          <a:p>
            <a:pPr lvl="1"/>
            <a:r>
              <a:rPr lang="en-US" dirty="0" smtClean="0">
                <a:sym typeface="Wingdings"/>
              </a:rPr>
              <a:t>X.509 certificate: email ownership</a:t>
            </a:r>
          </a:p>
          <a:p>
            <a:pPr lvl="2"/>
            <a:r>
              <a:rPr lang="en-US" dirty="0" smtClean="0">
                <a:sym typeface="Wingdings"/>
              </a:rPr>
              <a:t>no attributes</a:t>
            </a:r>
          </a:p>
          <a:p>
            <a:pPr lvl="1"/>
            <a:r>
              <a:rPr lang="en-US" dirty="0" smtClean="0">
                <a:sym typeface="Wingdings"/>
              </a:rPr>
              <a:t>EV (“green”) certificate</a:t>
            </a:r>
          </a:p>
          <a:p>
            <a:r>
              <a:rPr lang="en-US" dirty="0" smtClean="0">
                <a:sym typeface="Wingdings"/>
              </a:rPr>
              <a:t>PSTN</a:t>
            </a:r>
          </a:p>
          <a:p>
            <a:pPr lvl="1"/>
            <a:r>
              <a:rPr lang="en-US" dirty="0" smtClean="0">
                <a:sym typeface="Wingdings"/>
              </a:rPr>
              <a:t>caller ID</a:t>
            </a:r>
          </a:p>
          <a:p>
            <a:pPr lvl="1"/>
            <a:r>
              <a:rPr lang="en-US" dirty="0" smtClean="0">
                <a:sym typeface="Wingdings"/>
              </a:rPr>
              <a:t>display name: CNAM database, based on caller ID</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20</a:t>
            </a:fld>
            <a:endParaRPr lang="en-US"/>
          </a:p>
        </p:txBody>
      </p:sp>
      <p:sp>
        <p:nvSpPr>
          <p:cNvPr id="4" name="Title 3"/>
          <p:cNvSpPr>
            <a:spLocks noGrp="1"/>
          </p:cNvSpPr>
          <p:nvPr>
            <p:ph type="title"/>
          </p:nvPr>
        </p:nvSpPr>
        <p:spPr/>
        <p:txBody>
          <a:bodyPr/>
          <a:lstStyle/>
          <a:p>
            <a:r>
              <a:rPr lang="en-US" dirty="0" smtClean="0"/>
              <a:t>Who assures identity?</a:t>
            </a:r>
            <a:endParaRPr lang="en-US" dirty="0"/>
          </a:p>
        </p:txBody>
      </p:sp>
      <p:pic>
        <p:nvPicPr>
          <p:cNvPr id="5" name="Picture 4"/>
          <p:cNvPicPr>
            <a:picLocks noChangeAspect="1"/>
          </p:cNvPicPr>
          <p:nvPr/>
        </p:nvPicPr>
        <p:blipFill>
          <a:blip r:embed="rId3"/>
          <a:stretch>
            <a:fillRect/>
          </a:stretch>
        </p:blipFill>
        <p:spPr>
          <a:xfrm>
            <a:off x="5981871" y="2820243"/>
            <a:ext cx="3063380" cy="1868662"/>
          </a:xfrm>
          <a:prstGeom prst="rect">
            <a:avLst/>
          </a:prstGeom>
        </p:spPr>
      </p:pic>
    </p:spTree>
    <p:extLst>
      <p:ext uri="{BB962C8B-B14F-4D97-AF65-F5344CB8AC3E}">
        <p14:creationId xmlns:p14="http://schemas.microsoft.com/office/powerpoint/2010/main" val="89022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Caller ID Act of 2009: </a:t>
            </a:r>
            <a:r>
              <a:rPr lang="en-US" i="1" dirty="0" smtClean="0"/>
              <a:t>Prohibit </a:t>
            </a:r>
            <a:r>
              <a:rPr lang="en-US" i="1" dirty="0"/>
              <a:t>any person or entity </a:t>
            </a:r>
            <a:r>
              <a:rPr lang="en-US" i="1" dirty="0" smtClean="0"/>
              <a:t>from </a:t>
            </a:r>
            <a:r>
              <a:rPr lang="en-US" i="1" dirty="0"/>
              <a:t>transmitting misleading or inaccurate caller ID information with the intent to defraud, cause harm, or wrongfully obtain anything of value.</a:t>
            </a:r>
          </a:p>
        </p:txBody>
      </p:sp>
      <p:sp>
        <p:nvSpPr>
          <p:cNvPr id="3" name="Slide Number Placeholder 2"/>
          <p:cNvSpPr>
            <a:spLocks noGrp="1"/>
          </p:cNvSpPr>
          <p:nvPr>
            <p:ph type="sldNum" sz="quarter" idx="12"/>
          </p:nvPr>
        </p:nvSpPr>
        <p:spPr/>
        <p:txBody>
          <a:bodyPr/>
          <a:lstStyle/>
          <a:p>
            <a:fld id="{75C3118D-CD60-C448-AB88-7EFEB60ADC5A}" type="slidenum">
              <a:rPr lang="en-US" smtClean="0"/>
              <a:t>21</a:t>
            </a:fld>
            <a:endParaRPr lang="en-US"/>
          </a:p>
        </p:txBody>
      </p:sp>
      <p:sp>
        <p:nvSpPr>
          <p:cNvPr id="4" name="Title 3"/>
          <p:cNvSpPr>
            <a:spLocks noGrp="1"/>
          </p:cNvSpPr>
          <p:nvPr>
            <p:ph type="title"/>
          </p:nvPr>
        </p:nvSpPr>
        <p:spPr/>
        <p:txBody>
          <a:bodyPr/>
          <a:lstStyle/>
          <a:p>
            <a:r>
              <a:rPr lang="en-US" dirty="0" smtClean="0"/>
              <a:t>Caller ID spoofing</a:t>
            </a:r>
            <a:endParaRPr lang="en-US" dirty="0"/>
          </a:p>
        </p:txBody>
      </p:sp>
      <p:pic>
        <p:nvPicPr>
          <p:cNvPr id="5" name="Picture 4"/>
          <p:cNvPicPr>
            <a:picLocks noChangeAspect="1"/>
          </p:cNvPicPr>
          <p:nvPr/>
        </p:nvPicPr>
        <p:blipFill>
          <a:blip r:embed="rId2"/>
          <a:stretch>
            <a:fillRect/>
          </a:stretch>
        </p:blipFill>
        <p:spPr>
          <a:xfrm>
            <a:off x="2464441" y="4248750"/>
            <a:ext cx="4233266" cy="2001413"/>
          </a:xfrm>
          <a:prstGeom prst="rect">
            <a:avLst/>
          </a:prstGeom>
        </p:spPr>
      </p:pic>
    </p:spTree>
    <p:extLst>
      <p:ext uri="{BB962C8B-B14F-4D97-AF65-F5344CB8AC3E}">
        <p14:creationId xmlns:p14="http://schemas.microsoft.com/office/powerpoint/2010/main" val="42218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43125"/>
            <a:ext cx="7408333" cy="3983038"/>
          </a:xfrm>
        </p:spPr>
        <p:txBody>
          <a:bodyPr>
            <a:normAutofit fontScale="85000" lnSpcReduction="20000"/>
          </a:bodyPr>
          <a:lstStyle/>
          <a:p>
            <a:pPr lvl="0"/>
            <a:r>
              <a:rPr lang="en-US" dirty="0" smtClean="0"/>
              <a:t>enhances </a:t>
            </a:r>
            <a:r>
              <a:rPr lang="en-US" dirty="0"/>
              <a:t>theft and </a:t>
            </a:r>
            <a:r>
              <a:rPr lang="en-US" dirty="0" smtClean="0"/>
              <a:t>sale of </a:t>
            </a:r>
            <a:r>
              <a:rPr lang="en-US" dirty="0"/>
              <a:t>customer information through </a:t>
            </a:r>
            <a:r>
              <a:rPr lang="en-US" dirty="0" smtClean="0"/>
              <a:t>pretexting</a:t>
            </a:r>
            <a:endParaRPr lang="en-US" dirty="0"/>
          </a:p>
          <a:p>
            <a:pPr lvl="0"/>
            <a:r>
              <a:rPr lang="en-US" dirty="0" smtClean="0"/>
              <a:t>harass </a:t>
            </a:r>
            <a:r>
              <a:rPr lang="en-US" dirty="0"/>
              <a:t>and </a:t>
            </a:r>
            <a:r>
              <a:rPr lang="en-US" dirty="0" smtClean="0"/>
              <a:t>intimidate </a:t>
            </a:r>
            <a:r>
              <a:rPr lang="en-US" dirty="0"/>
              <a:t>(bomb threats, disconnecting services</a:t>
            </a:r>
            <a:r>
              <a:rPr lang="en-US" dirty="0" smtClean="0"/>
              <a:t>)</a:t>
            </a:r>
            <a:endParaRPr lang="en-US" dirty="0"/>
          </a:p>
          <a:p>
            <a:pPr lvl="0"/>
            <a:r>
              <a:rPr lang="en-US" dirty="0" smtClean="0"/>
              <a:t>enables </a:t>
            </a:r>
            <a:r>
              <a:rPr lang="en-US" dirty="0"/>
              <a:t>identity theft and theft of </a:t>
            </a:r>
            <a:r>
              <a:rPr lang="en-US" dirty="0" smtClean="0"/>
              <a:t>services</a:t>
            </a:r>
            <a:endParaRPr lang="en-US" dirty="0"/>
          </a:p>
          <a:p>
            <a:pPr lvl="0"/>
            <a:r>
              <a:rPr lang="en-US" dirty="0" smtClean="0"/>
              <a:t>compromises </a:t>
            </a:r>
            <a:r>
              <a:rPr lang="en-US" dirty="0"/>
              <a:t>and can give access to voice mail </a:t>
            </a:r>
            <a:r>
              <a:rPr lang="en-US" dirty="0" smtClean="0"/>
              <a:t>boxes</a:t>
            </a:r>
            <a:endParaRPr lang="en-US" dirty="0"/>
          </a:p>
          <a:p>
            <a:pPr lvl="0"/>
            <a:r>
              <a:rPr lang="en-US" dirty="0" smtClean="0"/>
              <a:t>can </a:t>
            </a:r>
            <a:r>
              <a:rPr lang="en-US" dirty="0"/>
              <a:t>result in free calls over toll free dial-around </a:t>
            </a:r>
            <a:r>
              <a:rPr lang="en-US" dirty="0" smtClean="0"/>
              <a:t>services</a:t>
            </a:r>
            <a:endParaRPr lang="en-US" dirty="0"/>
          </a:p>
          <a:p>
            <a:pPr lvl="0"/>
            <a:r>
              <a:rPr lang="en-US" dirty="0" smtClean="0"/>
              <a:t>facilitates </a:t>
            </a:r>
            <a:r>
              <a:rPr lang="en-US" dirty="0"/>
              <a:t>identification of the name (CNAM) for unlisted </a:t>
            </a:r>
            <a:r>
              <a:rPr lang="en-US" dirty="0" smtClean="0"/>
              <a:t>numbers</a:t>
            </a:r>
            <a:endParaRPr lang="en-US" dirty="0"/>
          </a:p>
          <a:p>
            <a:pPr lvl="0"/>
            <a:r>
              <a:rPr lang="en-US" dirty="0" smtClean="0"/>
              <a:t>activate </a:t>
            </a:r>
            <a:r>
              <a:rPr lang="en-US" dirty="0"/>
              <a:t>stolen credit </a:t>
            </a:r>
            <a:r>
              <a:rPr lang="en-US" dirty="0" smtClean="0"/>
              <a:t>cards</a:t>
            </a:r>
            <a:endParaRPr lang="en-US" dirty="0"/>
          </a:p>
          <a:p>
            <a:pPr lvl="0"/>
            <a:r>
              <a:rPr lang="en-US" dirty="0" smtClean="0"/>
              <a:t>causes </a:t>
            </a:r>
            <a:r>
              <a:rPr lang="en-US" dirty="0"/>
              <a:t>incorrect billing because the jurisdiction is incorrect</a:t>
            </a:r>
          </a:p>
          <a:p>
            <a:pPr lvl="0"/>
            <a:r>
              <a:rPr lang="en-US" dirty="0" smtClean="0"/>
              <a:t>impairs </a:t>
            </a:r>
            <a:r>
              <a:rPr lang="en-US" dirty="0"/>
              <a:t>assistance to law enforcement in criminal and anti-terrorist </a:t>
            </a:r>
            <a:r>
              <a:rPr lang="en-US" dirty="0" smtClean="0"/>
              <a:t>investigations</a:t>
            </a:r>
          </a:p>
          <a:p>
            <a:pPr lvl="0"/>
            <a:r>
              <a:rPr lang="en-US" i="1" dirty="0" smtClean="0"/>
              <a:t>FCC rules address caller ID spoofing, but enforcement challenging</a:t>
            </a:r>
            <a:endParaRPr lang="en-US" i="1" dirty="0"/>
          </a:p>
          <a:p>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22</a:t>
            </a:fld>
            <a:endParaRPr lang="en-US"/>
          </a:p>
        </p:txBody>
      </p:sp>
      <p:sp>
        <p:nvSpPr>
          <p:cNvPr id="4" name="Title 3"/>
          <p:cNvSpPr>
            <a:spLocks noGrp="1"/>
          </p:cNvSpPr>
          <p:nvPr>
            <p:ph type="title"/>
          </p:nvPr>
        </p:nvSpPr>
        <p:spPr/>
        <p:txBody>
          <a:bodyPr/>
          <a:lstStyle/>
          <a:p>
            <a:r>
              <a:rPr lang="en-US" dirty="0" smtClean="0"/>
              <a:t>Caller ID spoofing</a:t>
            </a:r>
            <a:endParaRPr lang="en-US" dirty="0"/>
          </a:p>
        </p:txBody>
      </p:sp>
      <p:sp>
        <p:nvSpPr>
          <p:cNvPr id="5" name="TextBox 4"/>
          <p:cNvSpPr txBox="1"/>
          <p:nvPr/>
        </p:nvSpPr>
        <p:spPr>
          <a:xfrm>
            <a:off x="6935095" y="1452685"/>
            <a:ext cx="1839716" cy="369332"/>
          </a:xfrm>
          <a:prstGeom prst="rect">
            <a:avLst/>
          </a:prstGeom>
          <a:noFill/>
        </p:spPr>
        <p:txBody>
          <a:bodyPr wrap="none" rtlCol="0">
            <a:spAutoFit/>
          </a:bodyPr>
          <a:lstStyle/>
          <a:p>
            <a:r>
              <a:rPr lang="en-US" dirty="0" smtClean="0"/>
              <a:t>A. </a:t>
            </a:r>
            <a:r>
              <a:rPr lang="en-US" dirty="0" err="1" smtClean="0"/>
              <a:t>Panagia</a:t>
            </a:r>
            <a:r>
              <a:rPr lang="en-US" dirty="0" smtClean="0"/>
              <a:t>, AT&amp;T</a:t>
            </a:r>
            <a:endParaRPr lang="en-US" dirty="0"/>
          </a:p>
        </p:txBody>
      </p:sp>
    </p:spTree>
    <p:extLst>
      <p:ext uri="{BB962C8B-B14F-4D97-AF65-F5344CB8AC3E}">
        <p14:creationId xmlns:p14="http://schemas.microsoft.com/office/powerpoint/2010/main" val="319535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5"/>
            <a:ext cx="8229599" cy="1531138"/>
          </a:xfrm>
        </p:spPr>
        <p:txBody>
          <a:bodyPr/>
          <a:lstStyle/>
          <a:p>
            <a:r>
              <a:rPr lang="en-US" dirty="0" smtClean="0"/>
              <a:t>Now: LIDB &amp; CNAM, LERG, LARG, CSARG, NNAG, SRDB, SMS/800 (toll free), do-not-call, …</a:t>
            </a:r>
          </a:p>
          <a:p>
            <a:r>
              <a:rPr lang="en-US" dirty="0" smtClean="0"/>
              <a:t>Future:</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23</a:t>
            </a:fld>
            <a:endParaRPr lang="en-US"/>
          </a:p>
        </p:txBody>
      </p:sp>
      <p:sp>
        <p:nvSpPr>
          <p:cNvPr id="4" name="Title 3"/>
          <p:cNvSpPr>
            <a:spLocks noGrp="1"/>
          </p:cNvSpPr>
          <p:nvPr>
            <p:ph type="title"/>
          </p:nvPr>
        </p:nvSpPr>
        <p:spPr/>
        <p:txBody>
          <a:bodyPr>
            <a:normAutofit fontScale="90000"/>
          </a:bodyPr>
          <a:lstStyle/>
          <a:p>
            <a:r>
              <a:rPr lang="en-US" dirty="0" err="1" smtClean="0"/>
              <a:t>Strawman</a:t>
            </a:r>
            <a:r>
              <a:rPr lang="en-US" dirty="0" smtClean="0"/>
              <a:t> “Public” PSTN database</a:t>
            </a:r>
            <a:endParaRPr lang="en-US" dirty="0"/>
          </a:p>
        </p:txBody>
      </p:sp>
      <p:pic>
        <p:nvPicPr>
          <p:cNvPr id="5" name="Picture 2"/>
          <p:cNvPicPr>
            <a:picLocks noChangeAspect="1" noChangeArrowheads="1"/>
          </p:cNvPicPr>
          <p:nvPr/>
        </p:nvPicPr>
        <p:blipFill>
          <a:blip r:embed="rId2"/>
          <a:srcRect/>
          <a:stretch>
            <a:fillRect/>
          </a:stretch>
        </p:blipFill>
        <p:spPr bwMode="auto">
          <a:xfrm>
            <a:off x="3572530" y="3741317"/>
            <a:ext cx="2770122" cy="1688306"/>
          </a:xfrm>
          <a:prstGeom prst="rect">
            <a:avLst/>
          </a:prstGeom>
          <a:noFill/>
          <a:ln w="9525">
            <a:noFill/>
            <a:miter lim="800000"/>
            <a:headEnd/>
            <a:tailEnd/>
          </a:ln>
          <a:effectLst/>
        </p:spPr>
      </p:pic>
      <p:pic>
        <p:nvPicPr>
          <p:cNvPr id="6" name="Picture 60" descr="inventory"/>
          <p:cNvPicPr>
            <a:picLocks noChangeAspect="1" noChangeArrowheads="1"/>
          </p:cNvPicPr>
          <p:nvPr/>
        </p:nvPicPr>
        <p:blipFill>
          <a:blip r:embed="rId3"/>
          <a:srcRect/>
          <a:stretch>
            <a:fillRect/>
          </a:stretch>
        </p:blipFill>
        <p:spPr bwMode="auto">
          <a:xfrm>
            <a:off x="7086599" y="3975101"/>
            <a:ext cx="1065833" cy="741642"/>
          </a:xfrm>
          <a:prstGeom prst="rect">
            <a:avLst/>
          </a:prstGeom>
          <a:noFill/>
        </p:spPr>
      </p:pic>
      <p:pic>
        <p:nvPicPr>
          <p:cNvPr id="7" name="Picture 7"/>
          <p:cNvPicPr>
            <a:picLocks noChangeAspect="1" noChangeArrowheads="1"/>
          </p:cNvPicPr>
          <p:nvPr/>
        </p:nvPicPr>
        <p:blipFill>
          <a:blip r:embed="rId4"/>
          <a:srcRect/>
          <a:stretch>
            <a:fillRect/>
          </a:stretch>
        </p:blipFill>
        <p:spPr bwMode="auto">
          <a:xfrm>
            <a:off x="1072076" y="4186517"/>
            <a:ext cx="938212" cy="852487"/>
          </a:xfrm>
          <a:prstGeom prst="rect">
            <a:avLst/>
          </a:prstGeom>
          <a:noFill/>
          <a:ln w="9525">
            <a:noFill/>
            <a:round/>
            <a:headEnd/>
            <a:tailEnd/>
          </a:ln>
          <a:effectLst/>
        </p:spPr>
      </p:pic>
      <p:cxnSp>
        <p:nvCxnSpPr>
          <p:cNvPr id="9" name="Straight Arrow Connector 8"/>
          <p:cNvCxnSpPr/>
          <p:nvPr/>
        </p:nvCxnSpPr>
        <p:spPr>
          <a:xfrm>
            <a:off x="2241176" y="4186517"/>
            <a:ext cx="47214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241176" y="4716742"/>
            <a:ext cx="47214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534460" y="5147764"/>
            <a:ext cx="2605740" cy="1477328"/>
          </a:xfrm>
          <a:prstGeom prst="rect">
            <a:avLst/>
          </a:prstGeom>
          <a:gradFill flip="none" rotWithShape="1">
            <a:gsLst>
              <a:gs pos="0">
                <a:schemeClr val="accent5">
                  <a:lumMod val="40000"/>
                  <a:lumOff val="60000"/>
                </a:schemeClr>
              </a:gs>
              <a:gs pos="100000">
                <a:srgbClr val="FFFFFF"/>
              </a:gs>
            </a:gsLst>
            <a:path path="circle">
              <a:fillToRect l="50000" t="50000" r="50000" b="50000"/>
            </a:path>
            <a:tileRect/>
          </a:gradFill>
        </p:spPr>
        <p:txBody>
          <a:bodyPr wrap="square" rtlCol="0">
            <a:spAutoFit/>
          </a:bodyPr>
          <a:lstStyle/>
          <a:p>
            <a:r>
              <a:rPr lang="en-US" dirty="0" smtClean="0"/>
              <a:t>carrier code or SIP URLs</a:t>
            </a:r>
          </a:p>
          <a:p>
            <a:r>
              <a:rPr lang="en-US" dirty="0" smtClean="0"/>
              <a:t>type of service (800, …)</a:t>
            </a:r>
          </a:p>
          <a:p>
            <a:r>
              <a:rPr lang="en-US" dirty="0" smtClean="0"/>
              <a:t>owner</a:t>
            </a:r>
          </a:p>
          <a:p>
            <a:r>
              <a:rPr lang="en-US" dirty="0" smtClean="0"/>
              <a:t>public key</a:t>
            </a:r>
          </a:p>
          <a:p>
            <a:r>
              <a:rPr lang="en-US" dirty="0" smtClean="0"/>
              <a:t>…</a:t>
            </a:r>
            <a:endParaRPr lang="en-US" dirty="0"/>
          </a:p>
        </p:txBody>
      </p:sp>
      <p:sp>
        <p:nvSpPr>
          <p:cNvPr id="14" name="TextBox 13"/>
          <p:cNvSpPr txBox="1"/>
          <p:nvPr/>
        </p:nvSpPr>
        <p:spPr>
          <a:xfrm>
            <a:off x="3227294" y="3817185"/>
            <a:ext cx="1518264" cy="369332"/>
          </a:xfrm>
          <a:prstGeom prst="rect">
            <a:avLst/>
          </a:prstGeom>
          <a:noFill/>
        </p:spPr>
        <p:txBody>
          <a:bodyPr wrap="none" rtlCol="0">
            <a:spAutoFit/>
          </a:bodyPr>
          <a:lstStyle/>
          <a:p>
            <a:r>
              <a:rPr lang="en-US" dirty="0" smtClean="0"/>
              <a:t>1 202 555 1234</a:t>
            </a:r>
            <a:endParaRPr lang="en-US" dirty="0"/>
          </a:p>
        </p:txBody>
      </p:sp>
      <p:sp>
        <p:nvSpPr>
          <p:cNvPr id="15" name="TextBox 14"/>
          <p:cNvSpPr txBox="1"/>
          <p:nvPr/>
        </p:nvSpPr>
        <p:spPr>
          <a:xfrm>
            <a:off x="5152914" y="5443054"/>
            <a:ext cx="3870320" cy="92333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extensible set of fields</a:t>
            </a:r>
          </a:p>
          <a:p>
            <a:r>
              <a:rPr lang="en-US" dirty="0" smtClean="0"/>
              <a:t>multiple interfaces (legacy emulation)</a:t>
            </a:r>
          </a:p>
          <a:p>
            <a:r>
              <a:rPr lang="en-US" dirty="0" smtClean="0"/>
              <a:t>multiple providers</a:t>
            </a:r>
            <a:endParaRPr lang="en-US" dirty="0"/>
          </a:p>
        </p:txBody>
      </p:sp>
      <p:sp>
        <p:nvSpPr>
          <p:cNvPr id="8" name="TextBox 7"/>
          <p:cNvSpPr txBox="1"/>
          <p:nvPr/>
        </p:nvSpPr>
        <p:spPr>
          <a:xfrm>
            <a:off x="7391400" y="4347410"/>
            <a:ext cx="468247" cy="369332"/>
          </a:xfrm>
          <a:prstGeom prst="rect">
            <a:avLst/>
          </a:prstGeom>
          <a:noFill/>
        </p:spPr>
        <p:txBody>
          <a:bodyPr wrap="none" rtlCol="0">
            <a:spAutoFit/>
          </a:bodyPr>
          <a:lstStyle/>
          <a:p>
            <a:r>
              <a:rPr lang="en-US" dirty="0" smtClean="0"/>
              <a:t>DB</a:t>
            </a:r>
            <a:endParaRPr lang="en-US" dirty="0"/>
          </a:p>
        </p:txBody>
      </p:sp>
      <p:sp>
        <p:nvSpPr>
          <p:cNvPr id="10" name="TextBox 9"/>
          <p:cNvSpPr txBox="1"/>
          <p:nvPr/>
        </p:nvSpPr>
        <p:spPr>
          <a:xfrm>
            <a:off x="2819370" y="4224617"/>
            <a:ext cx="815848" cy="369332"/>
          </a:xfrm>
          <a:prstGeom prst="rect">
            <a:avLst/>
          </a:prstGeom>
          <a:noFill/>
        </p:spPr>
        <p:txBody>
          <a:bodyPr wrap="none" rtlCol="0">
            <a:spAutoFit/>
          </a:bodyPr>
          <a:lstStyle/>
          <a:p>
            <a:r>
              <a:rPr lang="en-US" dirty="0" smtClean="0"/>
              <a:t>HTTPS</a:t>
            </a:r>
            <a:endParaRPr lang="en-US" dirty="0"/>
          </a:p>
        </p:txBody>
      </p:sp>
    </p:spTree>
    <p:extLst>
      <p:ext uri="{BB962C8B-B14F-4D97-AF65-F5344CB8AC3E}">
        <p14:creationId xmlns:p14="http://schemas.microsoft.com/office/powerpoint/2010/main" val="393978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Opportunity &amp; need to think strategically</a:t>
            </a:r>
          </a:p>
          <a:p>
            <a:pPr lvl="1"/>
            <a:r>
              <a:rPr lang="en-US" dirty="0" smtClean="0"/>
              <a:t>technology transition</a:t>
            </a:r>
          </a:p>
          <a:p>
            <a:pPr lvl="1"/>
            <a:r>
              <a:rPr lang="en-US" dirty="0" smtClean="0"/>
              <a:t>non-human users</a:t>
            </a:r>
          </a:p>
          <a:p>
            <a:r>
              <a:rPr lang="en-US" dirty="0" smtClean="0"/>
              <a:t>Numbering opportunities &amp; challenges:</a:t>
            </a:r>
          </a:p>
          <a:p>
            <a:pPr lvl="1"/>
            <a:r>
              <a:rPr lang="en-US" dirty="0" smtClean="0"/>
              <a:t>more efficient usage </a:t>
            </a:r>
            <a:r>
              <a:rPr lang="en-US" dirty="0" smtClean="0">
                <a:sym typeface="Wingdings"/>
              </a:rPr>
              <a:t> 100% usability</a:t>
            </a:r>
          </a:p>
          <a:p>
            <a:pPr lvl="2"/>
            <a:r>
              <a:rPr lang="en-US" dirty="0" smtClean="0">
                <a:sym typeface="Wingdings"/>
              </a:rPr>
              <a:t>1 k blocks  “blocks” of 1</a:t>
            </a:r>
            <a:endParaRPr lang="en-US" dirty="0" smtClean="0"/>
          </a:p>
          <a:p>
            <a:pPr lvl="1"/>
            <a:r>
              <a:rPr lang="en-US" dirty="0" smtClean="0"/>
              <a:t>improve porting efficiency across all classes of use</a:t>
            </a:r>
          </a:p>
          <a:p>
            <a:pPr lvl="1"/>
            <a:r>
              <a:rPr lang="en-US" dirty="0" smtClean="0"/>
              <a:t>better consumer experience</a:t>
            </a:r>
          </a:p>
          <a:p>
            <a:pPr lvl="1"/>
            <a:r>
              <a:rPr lang="en-US" dirty="0" smtClean="0"/>
              <a:t>prevent illegal number spoofing</a:t>
            </a:r>
          </a:p>
          <a:p>
            <a:r>
              <a:rPr lang="en-US" dirty="0" smtClean="0"/>
              <a:t>Largely independent of who can “own” numbers</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184165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FCC’s </a:t>
            </a:r>
            <a:r>
              <a:rPr lang="en-US" dirty="0" smtClean="0"/>
              <a:t>Technology Transition </a:t>
            </a:r>
            <a:r>
              <a:rPr lang="en-US" dirty="0" smtClean="0">
                <a:solidFill>
                  <a:schemeClr val="bg1"/>
                </a:solidFill>
              </a:rPr>
              <a:t>Policy </a:t>
            </a:r>
            <a:r>
              <a:rPr lang="en-US" dirty="0" smtClean="0"/>
              <a:t>Task Force</a:t>
            </a:r>
            <a:endParaRPr lang="en-US" dirty="0"/>
          </a:p>
        </p:txBody>
      </p:sp>
      <p:sp>
        <p:nvSpPr>
          <p:cNvPr id="3" name="Content Placeholder 2"/>
          <p:cNvSpPr>
            <a:spLocks noGrp="1"/>
          </p:cNvSpPr>
          <p:nvPr>
            <p:ph sz="quarter" idx="1"/>
          </p:nvPr>
        </p:nvSpPr>
        <p:spPr>
          <a:xfrm>
            <a:off x="872067" y="2222500"/>
            <a:ext cx="7408333" cy="3903663"/>
          </a:xfrm>
        </p:spPr>
        <p:txBody>
          <a:bodyPr>
            <a:noAutofit/>
          </a:bodyPr>
          <a:lstStyle/>
          <a:p>
            <a:pPr marL="320040" lvl="1" indent="-320040">
              <a:spcBef>
                <a:spcPts val="700"/>
              </a:spcBef>
              <a:buClr>
                <a:schemeClr val="accent2"/>
              </a:buClr>
              <a:buSzPct val="60000"/>
              <a:buFont typeface="Wingdings"/>
              <a:buChar char=""/>
            </a:pPr>
            <a:r>
              <a:rPr lang="en-US" sz="2000" dirty="0"/>
              <a:t>The Task Force’s work will be guided by the insight that, technological changes do not alter the FCC’s core mission, including protecting consumers, ensuring public safety, enhancing universal service, and preserving competition. </a:t>
            </a:r>
            <a:endParaRPr lang="en-US" sz="2000" dirty="0" smtClean="0"/>
          </a:p>
          <a:p>
            <a:pPr marL="320040" lvl="1" indent="-320040">
              <a:spcBef>
                <a:spcPts val="700"/>
              </a:spcBef>
              <a:buClr>
                <a:schemeClr val="accent2"/>
              </a:buClr>
              <a:buSzPct val="60000"/>
              <a:buFont typeface="Wingdings"/>
              <a:buChar char=""/>
            </a:pPr>
            <a:r>
              <a:rPr lang="en-US" sz="2000" dirty="0" smtClean="0"/>
              <a:t>The </a:t>
            </a:r>
            <a:r>
              <a:rPr lang="en-US" sz="2000" dirty="0"/>
              <a:t>Task Force will conduct a data-driven review and provide recommendations to modernize the Commission’s policies in a process that </a:t>
            </a:r>
            <a:r>
              <a:rPr lang="en-US" sz="2000" i="1" dirty="0"/>
              <a:t>encourages continued investment and innovation </a:t>
            </a:r>
            <a:r>
              <a:rPr lang="en-US" sz="2000" dirty="0"/>
              <a:t>in these new technologies, </a:t>
            </a:r>
            <a:r>
              <a:rPr lang="en-US" sz="2000" i="1" dirty="0"/>
              <a:t>empowers and protects consumers</a:t>
            </a:r>
            <a:r>
              <a:rPr lang="en-US" sz="2000" dirty="0"/>
              <a:t>, </a:t>
            </a:r>
            <a:r>
              <a:rPr lang="en-US" sz="2000" i="1" dirty="0"/>
              <a:t>promotes competition</a:t>
            </a:r>
            <a:r>
              <a:rPr lang="en-US" sz="2000" dirty="0"/>
              <a:t>, and ensures </a:t>
            </a:r>
            <a:r>
              <a:rPr lang="en-US" sz="2000" i="1" dirty="0"/>
              <a:t>network resiliency and reliability</a:t>
            </a:r>
            <a:r>
              <a:rPr lang="en-US" sz="2000" dirty="0" smtClean="0"/>
              <a:t>.</a:t>
            </a:r>
            <a:endParaRPr lang="en-US" sz="2000" dirty="0"/>
          </a:p>
        </p:txBody>
      </p:sp>
      <p:sp>
        <p:nvSpPr>
          <p:cNvPr id="4" name="Slide Number Placeholder 3"/>
          <p:cNvSpPr>
            <a:spLocks noGrp="1"/>
          </p:cNvSpPr>
          <p:nvPr>
            <p:ph type="sldNum" sz="quarter" idx="12"/>
          </p:nvPr>
        </p:nvSpPr>
        <p:spPr/>
        <p:txBody>
          <a:bodyPr>
            <a:normAutofit/>
          </a:bodyPr>
          <a:lstStyle/>
          <a:p>
            <a:fld id="{76988DB3-7906-FE49-941C-A177E89EF2E4}" type="slidenum">
              <a:rPr lang="en-US" smtClean="0"/>
              <a:t>3</a:t>
            </a:fld>
            <a:endParaRPr lang="en-US"/>
          </a:p>
        </p:txBody>
      </p:sp>
    </p:spTree>
    <p:extLst>
      <p:ext uri="{BB962C8B-B14F-4D97-AF65-F5344CB8AC3E}">
        <p14:creationId xmlns:p14="http://schemas.microsoft.com/office/powerpoint/2010/main" val="1365162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64421373"/>
              </p:ext>
            </p:extLst>
          </p:nvPr>
        </p:nvGraphicFramePr>
        <p:xfrm>
          <a:off x="363538" y="2014538"/>
          <a:ext cx="8558637" cy="4389120"/>
        </p:xfrm>
        <a:graphic>
          <a:graphicData uri="http://schemas.openxmlformats.org/drawingml/2006/table">
            <a:tbl>
              <a:tblPr firstRow="1" bandRow="1">
                <a:tableStyleId>{5C22544A-7EE6-4342-B048-85BDC9FD1C3A}</a:tableStyleId>
              </a:tblPr>
              <a:tblGrid>
                <a:gridCol w="2605031"/>
                <a:gridCol w="2917372"/>
                <a:gridCol w="3036234"/>
              </a:tblGrid>
              <a:tr h="351993">
                <a:tc>
                  <a:txBody>
                    <a:bodyPr/>
                    <a:lstStyle/>
                    <a:p>
                      <a:r>
                        <a:rPr lang="en-US" dirty="0" smtClean="0"/>
                        <a:t>Recommendation</a:t>
                      </a:r>
                      <a:endParaRPr lang="en-US" dirty="0"/>
                    </a:p>
                  </a:txBody>
                  <a:tcPr marL="118292" marR="118292"/>
                </a:tc>
                <a:tc>
                  <a:txBody>
                    <a:bodyPr/>
                    <a:lstStyle/>
                    <a:p>
                      <a:r>
                        <a:rPr lang="en-US" dirty="0" smtClean="0"/>
                        <a:t>Near Term</a:t>
                      </a:r>
                      <a:endParaRPr lang="en-US" dirty="0"/>
                    </a:p>
                  </a:txBody>
                  <a:tcPr marL="118292" marR="118292"/>
                </a:tc>
                <a:tc>
                  <a:txBody>
                    <a:bodyPr/>
                    <a:lstStyle/>
                    <a:p>
                      <a:r>
                        <a:rPr lang="en-US" dirty="0" smtClean="0"/>
                        <a:t>Longer Term</a:t>
                      </a:r>
                      <a:endParaRPr lang="en-US" dirty="0"/>
                    </a:p>
                  </a:txBody>
                  <a:tcPr marL="118292" marR="118292"/>
                </a:tc>
              </a:tr>
              <a:tr h="1575295">
                <a:tc>
                  <a:txBody>
                    <a:bodyPr/>
                    <a:lstStyle/>
                    <a:p>
                      <a:pPr marL="0" lvl="0" indent="0">
                        <a:buFont typeface="Arial"/>
                        <a:buNone/>
                      </a:pPr>
                      <a:r>
                        <a:rPr lang="en-US" sz="1400" dirty="0" smtClean="0"/>
                        <a:t>Sponsor industry workshops on the full range and scope of the impacts to routing databases as transition to IP occurs</a:t>
                      </a:r>
                    </a:p>
                    <a:p>
                      <a:pPr marL="285750" lvl="0" indent="-285750">
                        <a:buFont typeface="Arial" pitchFamily="34" charset="0"/>
                        <a:buChar char="•"/>
                      </a:pPr>
                      <a:r>
                        <a:rPr lang="en-US" sz="1400" dirty="0" smtClean="0"/>
                        <a:t>LNP and ENUM integration </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Toll Free Services</a:t>
                      </a:r>
                    </a:p>
                  </a:txBody>
                  <a:tcPr marL="121920" marR="121920"/>
                </a:tc>
                <a:tc>
                  <a:txBody>
                    <a:bodyPr/>
                    <a:lstStyle/>
                    <a:p>
                      <a:pPr marL="117475" marR="0" lvl="0" indent="-117475" algn="l" defTabSz="457200" rtl="0" eaLnBrk="1" fontAlgn="auto" latinLnBrk="0" hangingPunct="1">
                        <a:lnSpc>
                          <a:spcPct val="100000"/>
                        </a:lnSpc>
                        <a:spcBef>
                          <a:spcPts val="0"/>
                        </a:spcBef>
                        <a:spcAft>
                          <a:spcPts val="0"/>
                        </a:spcAft>
                        <a:buClrTx/>
                        <a:buSzTx/>
                        <a:buFont typeface="Arial"/>
                        <a:buChar char="•"/>
                        <a:tabLst/>
                        <a:defRPr/>
                      </a:pPr>
                      <a:r>
                        <a:rPr lang="en-US" sz="1400" b="0" dirty="0" smtClean="0">
                          <a:latin typeface="+mn-lt"/>
                        </a:rPr>
                        <a:t>Initially focus on</a:t>
                      </a:r>
                      <a:r>
                        <a:rPr lang="en-US" sz="1400" b="0" baseline="0" dirty="0" smtClean="0">
                          <a:latin typeface="+mn-lt"/>
                        </a:rPr>
                        <a:t> specific</a:t>
                      </a:r>
                      <a:r>
                        <a:rPr lang="en-US" sz="1400" b="0" dirty="0" smtClean="0">
                          <a:latin typeface="+mn-lt"/>
                        </a:rPr>
                        <a:t> routing database issues</a:t>
                      </a:r>
                    </a:p>
                    <a:p>
                      <a:pPr marL="282575" marR="0" lvl="0" indent="-163513"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US" sz="1400" b="0" baseline="0" dirty="0" smtClean="0">
                          <a:latin typeface="+mn-lt"/>
                        </a:rPr>
                        <a:t>ENUM model for sharing routing data for carrier interconnection</a:t>
                      </a:r>
                    </a:p>
                    <a:p>
                      <a:pPr marL="282575" marR="0" lvl="0" indent="-163513"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US" sz="1400" b="0" baseline="0" dirty="0" smtClean="0">
                          <a:latin typeface="+mn-lt"/>
                        </a:rPr>
                        <a:t>Toll Free, identify issues related to current dependence on LATA-based routing and called party based charging</a:t>
                      </a:r>
                    </a:p>
                  </a:txBody>
                  <a:tcPr marL="121920" marR="121920"/>
                </a:tc>
                <a:tc>
                  <a:txBody>
                    <a:bodyPr/>
                    <a:lstStyle/>
                    <a:p>
                      <a:pPr marL="117475" lvl="0" indent="-117475">
                        <a:buFont typeface="Arial"/>
                        <a:buChar char="•"/>
                      </a:pPr>
                      <a:r>
                        <a:rPr lang="en-US" sz="1400" b="0" dirty="0" smtClean="0">
                          <a:latin typeface="+mn-lt"/>
                        </a:rPr>
                        <a:t>Set schedule for</a:t>
                      </a:r>
                      <a:r>
                        <a:rPr lang="en-US" sz="1400" b="0" baseline="0" dirty="0" smtClean="0">
                          <a:latin typeface="+mn-lt"/>
                        </a:rPr>
                        <a:t> </a:t>
                      </a:r>
                      <a:r>
                        <a:rPr lang="en-US" sz="1400" b="0" dirty="0" smtClean="0">
                          <a:latin typeface="+mn-lt"/>
                        </a:rPr>
                        <a:t>nationwide 10 digit dialing </a:t>
                      </a:r>
                    </a:p>
                    <a:p>
                      <a:pPr marL="117475" lvl="0" indent="-117475">
                        <a:buFont typeface="Arial"/>
                        <a:buChar char="•"/>
                      </a:pPr>
                      <a:r>
                        <a:rPr lang="en-US" sz="1400" b="0" dirty="0" smtClean="0">
                          <a:latin typeface="+mn-lt"/>
                        </a:rPr>
                        <a:t>Align LATAs and rate centers elimination with “Bill and Keep” implementation date</a:t>
                      </a:r>
                    </a:p>
                    <a:p>
                      <a:pPr marL="117475" lvl="0" indent="-117475">
                        <a:buFont typeface="Arial"/>
                        <a:buChar char="•"/>
                      </a:pPr>
                      <a:r>
                        <a:rPr lang="en-US" sz="1400" b="0" dirty="0" smtClean="0">
                          <a:latin typeface="+mn-lt"/>
                        </a:rPr>
                        <a:t>Implement </a:t>
                      </a:r>
                      <a:r>
                        <a:rPr lang="en-US" sz="1400" b="0" dirty="0" smtClean="0">
                          <a:latin typeface="+mn-lt"/>
                        </a:rPr>
                        <a:t>non-geographic </a:t>
                      </a:r>
                      <a:r>
                        <a:rPr lang="en-US" sz="1400" b="0" dirty="0" smtClean="0">
                          <a:latin typeface="+mn-lt"/>
                        </a:rPr>
                        <a:t>number portability which becomes possible with</a:t>
                      </a:r>
                      <a:r>
                        <a:rPr lang="en-US" sz="1400" b="0" baseline="0" dirty="0" smtClean="0">
                          <a:latin typeface="+mn-lt"/>
                        </a:rPr>
                        <a:t> elimination of LD specific charges to consumers</a:t>
                      </a:r>
                      <a:endParaRPr lang="en-US" sz="1400" b="0" dirty="0" smtClean="0">
                        <a:latin typeface="+mn-lt"/>
                      </a:endParaRPr>
                    </a:p>
                  </a:txBody>
                  <a:tcPr marL="121920" marR="121920"/>
                </a:tc>
              </a:tr>
              <a:tr h="1367245">
                <a:tc>
                  <a:txBody>
                    <a:bodyPr/>
                    <a:lstStyle/>
                    <a:p>
                      <a:pPr marL="117475" indent="-117475">
                        <a:buFont typeface="Arial"/>
                        <a:buChar char="•"/>
                      </a:pPr>
                      <a:r>
                        <a:rPr lang="en-US" sz="1400" b="0" dirty="0" smtClean="0">
                          <a:latin typeface="+mn-lt"/>
                        </a:rPr>
                        <a:t>Sponsor Multi-Stakeholder</a:t>
                      </a:r>
                      <a:r>
                        <a:rPr lang="en-US" sz="1400" b="0" baseline="0" dirty="0" smtClean="0">
                          <a:latin typeface="+mn-lt"/>
                        </a:rPr>
                        <a:t> industry forum to address the future of identifiers in support of industry trends beyond the e.164 numbering plan.</a:t>
                      </a:r>
                    </a:p>
                  </a:txBody>
                  <a:tcPr marL="121920" marR="121920"/>
                </a:tc>
                <a:tc>
                  <a:txBody>
                    <a:bodyPr/>
                    <a:lstStyle/>
                    <a:p>
                      <a:pPr marL="117475" marR="0" lvl="0" indent="-117475" algn="l" defTabSz="457200" rtl="0" eaLnBrk="1" fontAlgn="auto" latinLnBrk="0" hangingPunct="1">
                        <a:lnSpc>
                          <a:spcPct val="100000"/>
                        </a:lnSpc>
                        <a:spcBef>
                          <a:spcPts val="0"/>
                        </a:spcBef>
                        <a:spcAft>
                          <a:spcPts val="0"/>
                        </a:spcAft>
                        <a:buClrTx/>
                        <a:buSzTx/>
                        <a:buFont typeface="Arial"/>
                        <a:buChar char="•"/>
                        <a:tabLst/>
                        <a:defRPr/>
                      </a:pPr>
                      <a:r>
                        <a:rPr lang="en-US" sz="1400" b="0" dirty="0" smtClean="0">
                          <a:solidFill>
                            <a:schemeClr val="tx1"/>
                          </a:solidFill>
                          <a:latin typeface="+mn-lt"/>
                        </a:rPr>
                        <a:t>Identify Key implementation areas to facilitate the transition to the new public communications</a:t>
                      </a:r>
                    </a:p>
                    <a:p>
                      <a:pPr marL="282575" marR="0" lvl="1" indent="-16510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US" sz="1400" b="0" baseline="0" dirty="0" smtClean="0">
                          <a:solidFill>
                            <a:schemeClr val="tx1"/>
                          </a:solidFill>
                          <a:latin typeface="+mn-lt"/>
                        </a:rPr>
                        <a:t>Consider identifiers outside e.164 numbering plan</a:t>
                      </a:r>
                    </a:p>
                    <a:p>
                      <a:pPr marL="282575" marR="0" lvl="1" indent="-16510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US" sz="1400" b="0" dirty="0" smtClean="0">
                          <a:solidFill>
                            <a:schemeClr val="tx1"/>
                          </a:solidFill>
                          <a:latin typeface="+mn-lt"/>
                        </a:rPr>
                        <a:t>Determine M2M impact (if any) for identifiers</a:t>
                      </a:r>
                    </a:p>
                    <a:p>
                      <a:pPr marL="282575" marR="0" lvl="1" indent="-165100" algn="l" defTabSz="457200" rtl="0" eaLnBrk="1" fontAlgn="auto" latinLnBrk="0" hangingPunct="1">
                        <a:lnSpc>
                          <a:spcPct val="100000"/>
                        </a:lnSpc>
                        <a:spcBef>
                          <a:spcPts val="0"/>
                        </a:spcBef>
                        <a:spcAft>
                          <a:spcPts val="0"/>
                        </a:spcAft>
                        <a:buClrTx/>
                        <a:buSzTx/>
                        <a:buFont typeface="Courier New"/>
                        <a:buChar char="o"/>
                        <a:tabLst/>
                        <a:defRPr/>
                      </a:pPr>
                      <a:r>
                        <a:rPr lang="en-US" sz="1400" b="0" dirty="0" smtClean="0">
                          <a:solidFill>
                            <a:schemeClr val="tx1"/>
                          </a:solidFill>
                          <a:latin typeface="+mn-lt"/>
                        </a:rPr>
                        <a:t>Create</a:t>
                      </a:r>
                      <a:r>
                        <a:rPr lang="en-US" sz="1400" b="0" baseline="0" dirty="0" smtClean="0">
                          <a:solidFill>
                            <a:schemeClr val="tx1"/>
                          </a:solidFill>
                          <a:latin typeface="+mn-lt"/>
                        </a:rPr>
                        <a:t> International Database Strategy Team</a:t>
                      </a:r>
                    </a:p>
                  </a:txBody>
                  <a:tcPr marL="121920" marR="121920"/>
                </a:tc>
                <a:tc>
                  <a:txBody>
                    <a:bodyPr/>
                    <a:lstStyle/>
                    <a:p>
                      <a:pPr marL="117475" marR="0" indent="-117475" algn="l" defTabSz="457200" rtl="0" eaLnBrk="1" fontAlgn="auto" latinLnBrk="0" hangingPunct="1">
                        <a:lnSpc>
                          <a:spcPct val="100000"/>
                        </a:lnSpc>
                        <a:spcBef>
                          <a:spcPts val="0"/>
                        </a:spcBef>
                        <a:spcAft>
                          <a:spcPts val="0"/>
                        </a:spcAft>
                        <a:buClrTx/>
                        <a:buSzTx/>
                        <a:buFont typeface="Arial"/>
                        <a:buChar char="•"/>
                        <a:tabLst/>
                        <a:defRPr/>
                      </a:pPr>
                      <a:r>
                        <a:rPr lang="en-US" sz="1400" dirty="0" smtClean="0">
                          <a:solidFill>
                            <a:schemeClr val="tx1"/>
                          </a:solidFill>
                        </a:rPr>
                        <a:t>Identify limitations requiring</a:t>
                      </a:r>
                      <a:r>
                        <a:rPr lang="en-US" sz="1400" baseline="0" dirty="0" smtClean="0">
                          <a:solidFill>
                            <a:schemeClr val="tx1"/>
                          </a:solidFill>
                        </a:rPr>
                        <a:t> </a:t>
                      </a:r>
                      <a:r>
                        <a:rPr lang="en-US" sz="1400" dirty="0" smtClean="0">
                          <a:solidFill>
                            <a:schemeClr val="tx1"/>
                          </a:solidFill>
                        </a:rPr>
                        <a:t>additional development to address and propose solutions</a:t>
                      </a:r>
                    </a:p>
                    <a:p>
                      <a:pPr marL="282575" marR="0" lvl="1" indent="-165100" algn="l" defTabSz="457200" rtl="0" eaLnBrk="1" fontAlgn="auto" latinLnBrk="0" hangingPunct="1">
                        <a:lnSpc>
                          <a:spcPct val="100000"/>
                        </a:lnSpc>
                        <a:spcBef>
                          <a:spcPts val="0"/>
                        </a:spcBef>
                        <a:spcAft>
                          <a:spcPts val="0"/>
                        </a:spcAft>
                        <a:buClrTx/>
                        <a:buSzTx/>
                        <a:buFont typeface="Courier New"/>
                        <a:buChar char="o"/>
                        <a:tabLst/>
                        <a:defRPr/>
                      </a:pPr>
                      <a:r>
                        <a:rPr lang="en-US" sz="1400" b="0" baseline="0" dirty="0" smtClean="0">
                          <a:solidFill>
                            <a:schemeClr val="tx1"/>
                          </a:solidFill>
                          <a:latin typeface="+mn-lt"/>
                        </a:rPr>
                        <a:t>Security, anti-spoofing, Privacy (Identity)</a:t>
                      </a:r>
                    </a:p>
                    <a:p>
                      <a:pPr marL="282575" marR="0" lvl="1" indent="-165100" algn="l" defTabSz="457200" rtl="0" eaLnBrk="1" fontAlgn="auto" latinLnBrk="0" hangingPunct="1">
                        <a:lnSpc>
                          <a:spcPct val="100000"/>
                        </a:lnSpc>
                        <a:spcBef>
                          <a:spcPts val="0"/>
                        </a:spcBef>
                        <a:spcAft>
                          <a:spcPts val="0"/>
                        </a:spcAft>
                        <a:buClrTx/>
                        <a:buSzTx/>
                        <a:buFont typeface="Courier New"/>
                        <a:buChar char="o"/>
                        <a:tabLst/>
                        <a:defRPr/>
                      </a:pPr>
                      <a:r>
                        <a:rPr lang="en-US" sz="1400" b="0" baseline="0" dirty="0" smtClean="0">
                          <a:solidFill>
                            <a:schemeClr val="tx1"/>
                          </a:solidFill>
                          <a:latin typeface="+mn-lt"/>
                        </a:rPr>
                        <a:t>Use of location data</a:t>
                      </a:r>
                    </a:p>
                    <a:p>
                      <a:pPr marL="282575" marR="0" lvl="1" indent="-165100" algn="l" defTabSz="457200" rtl="0" eaLnBrk="1" fontAlgn="auto" latinLnBrk="0" hangingPunct="1">
                        <a:lnSpc>
                          <a:spcPct val="100000"/>
                        </a:lnSpc>
                        <a:spcBef>
                          <a:spcPts val="0"/>
                        </a:spcBef>
                        <a:spcAft>
                          <a:spcPts val="0"/>
                        </a:spcAft>
                        <a:buClrTx/>
                        <a:buSzTx/>
                        <a:buFont typeface="Courier New"/>
                        <a:buChar char="o"/>
                        <a:tabLst/>
                        <a:defRPr/>
                      </a:pPr>
                      <a:r>
                        <a:rPr lang="en-US" sz="1400" b="0" baseline="0" dirty="0" smtClean="0">
                          <a:solidFill>
                            <a:schemeClr val="tx1"/>
                          </a:solidFill>
                          <a:latin typeface="+mn-lt"/>
                        </a:rPr>
                        <a:t>Role of IPv6 and DNS in emerging identifiers</a:t>
                      </a:r>
                      <a:endParaRPr lang="en-US" sz="1400" b="0" dirty="0" smtClean="0">
                        <a:solidFill>
                          <a:schemeClr val="tx1"/>
                        </a:solidFill>
                        <a:latin typeface="+mn-lt"/>
                      </a:endParaRPr>
                    </a:p>
                  </a:txBody>
                  <a:tcPr marL="121920" marR="121920"/>
                </a:tc>
              </a:tr>
            </a:tbl>
          </a:graphicData>
        </a:graphic>
      </p:graphicFrame>
      <p:sp>
        <p:nvSpPr>
          <p:cNvPr id="2" name="Title 1"/>
          <p:cNvSpPr>
            <a:spLocks noGrp="1"/>
          </p:cNvSpPr>
          <p:nvPr>
            <p:ph type="title"/>
          </p:nvPr>
        </p:nvSpPr>
        <p:spPr/>
        <p:txBody>
          <a:bodyPr>
            <a:normAutofit fontScale="90000"/>
          </a:bodyPr>
          <a:lstStyle/>
          <a:p>
            <a:r>
              <a:rPr lang="en-US" dirty="0" smtClean="0"/>
              <a:t>TAC: Database and Identifiers - 2012</a:t>
            </a:r>
            <a:endParaRPr lang="en-US" dirty="0"/>
          </a:p>
        </p:txBody>
      </p:sp>
    </p:spTree>
    <p:extLst>
      <p:ext uri="{BB962C8B-B14F-4D97-AF65-F5344CB8AC3E}">
        <p14:creationId xmlns:p14="http://schemas.microsoft.com/office/powerpoint/2010/main" val="17957556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371600"/>
            <a:ext cx="7408333" cy="4754564"/>
          </a:xfrm>
        </p:spPr>
        <p:txBody>
          <a:bodyPr>
            <a:noAutofit/>
          </a:bodyPr>
          <a:lstStyle/>
          <a:p>
            <a:r>
              <a:rPr lang="en-US" sz="1600" dirty="0" smtClean="0"/>
              <a:t>“A clear national policy on the Future of Numbering is... an essential precondition for further progress on the National Broadband Plan, SIP/VoIP Interconnection and the inevitable transition to all IP networks.” </a:t>
            </a:r>
            <a:r>
              <a:rPr lang="en-US" sz="1600" dirty="0" err="1" smtClean="0"/>
              <a:t>Shockey</a:t>
            </a:r>
            <a:r>
              <a:rPr lang="en-US" sz="1600" dirty="0" smtClean="0"/>
              <a:t>, Ex Parte, 9/4/2012</a:t>
            </a:r>
          </a:p>
          <a:p>
            <a:r>
              <a:rPr lang="en-US" sz="1600" dirty="0" smtClean="0"/>
              <a:t>Initiate rulemaking on the full range and scope of issues with numbers/identifiers – relationship of Numbering to SIP/VoIP Interconnection and the PSTN Transition </a:t>
            </a:r>
          </a:p>
          <a:p>
            <a:r>
              <a:rPr lang="en-US" sz="1600" dirty="0" smtClean="0"/>
              <a:t>Consider setting a schedule to implement nationwide 10 digit dialing </a:t>
            </a:r>
          </a:p>
          <a:p>
            <a:pPr lvl="1"/>
            <a:r>
              <a:rPr lang="en-US" sz="1600" dirty="0" smtClean="0"/>
              <a:t>–  Align LATA’s and rate center elimination with “Bill and Keep” implementation date </a:t>
            </a:r>
          </a:p>
          <a:p>
            <a:pPr lvl="1"/>
            <a:r>
              <a:rPr lang="en-US" sz="1600" dirty="0" smtClean="0"/>
              <a:t>–  Fully decouple geography from number and Implement </a:t>
            </a:r>
            <a:r>
              <a:rPr lang="en-US" sz="1600" dirty="0" smtClean="0"/>
              <a:t>non-geographic </a:t>
            </a:r>
            <a:r>
              <a:rPr lang="en-US" sz="1600" dirty="0" smtClean="0"/>
              <a:t>number portability </a:t>
            </a:r>
          </a:p>
          <a:p>
            <a:r>
              <a:rPr lang="en-US" sz="1600" dirty="0" smtClean="0"/>
              <a:t>Sponsor multi-stakeholder forum to define requirements for E.164 real-time communications and for new databases that map E.164 to IP data. </a:t>
            </a:r>
          </a:p>
          <a:p>
            <a:r>
              <a:rPr lang="en-US" sz="1600" dirty="0" smtClean="0"/>
              <a:t>Sponsor a series of Technical Workshops involving network operations experts to address technical transition issues moving to an all IP network. </a:t>
            </a:r>
          </a:p>
          <a:p>
            <a:r>
              <a:rPr lang="en-US" sz="1600" dirty="0" smtClean="0"/>
              <a:t>Review approach with major IP to IP providers “Google, Skype, Sidecar and others” and work with ATIS, IETF and ARIN to stay aligned with Internet and industry initiatives. </a:t>
            </a:r>
            <a:endParaRPr lang="en-US" sz="1600" dirty="0"/>
          </a:p>
        </p:txBody>
      </p:sp>
      <p:sp>
        <p:nvSpPr>
          <p:cNvPr id="2" name="Title 1"/>
          <p:cNvSpPr>
            <a:spLocks noGrp="1"/>
          </p:cNvSpPr>
          <p:nvPr>
            <p:ph type="title"/>
          </p:nvPr>
        </p:nvSpPr>
        <p:spPr/>
        <p:txBody>
          <a:bodyPr>
            <a:normAutofit fontScale="90000"/>
          </a:bodyPr>
          <a:lstStyle/>
          <a:p>
            <a:r>
              <a:rPr lang="en-US" dirty="0" smtClean="0"/>
              <a:t>TAC: Potential Commission Actions</a:t>
            </a:r>
            <a:endParaRPr lang="en-US" dirty="0"/>
          </a:p>
        </p:txBody>
      </p:sp>
      <p:sp>
        <p:nvSpPr>
          <p:cNvPr id="8" name="TextBox 7"/>
          <p:cNvSpPr txBox="1"/>
          <p:nvPr/>
        </p:nvSpPr>
        <p:spPr>
          <a:xfrm>
            <a:off x="146195" y="6257004"/>
            <a:ext cx="2998612" cy="369332"/>
          </a:xfrm>
          <a:prstGeom prst="rect">
            <a:avLst/>
          </a:prstGeom>
          <a:solidFill>
            <a:schemeClr val="tx2"/>
          </a:solidFill>
        </p:spPr>
        <p:txBody>
          <a:bodyPr wrap="none" rtlCol="0">
            <a:spAutoFit/>
          </a:bodyPr>
          <a:lstStyle/>
          <a:p>
            <a:r>
              <a:rPr lang="en-US" sz="1800" dirty="0" smtClean="0">
                <a:solidFill>
                  <a:srgbClr val="FFFFFF"/>
                </a:solidFill>
              </a:rPr>
              <a:t>From September 2012 TAC</a:t>
            </a:r>
            <a:endParaRPr lang="en-US" sz="1800" dirty="0">
              <a:solidFill>
                <a:srgbClr val="FFFFFF"/>
              </a:solidFill>
            </a:endParaRPr>
          </a:p>
        </p:txBody>
      </p:sp>
    </p:spTree>
    <p:extLst>
      <p:ext uri="{BB962C8B-B14F-4D97-AF65-F5344CB8AC3E}">
        <p14:creationId xmlns:p14="http://schemas.microsoft.com/office/powerpoint/2010/main" val="33059939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It’s just a number</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309857030"/>
              </p:ext>
            </p:extLst>
          </p:nvPr>
        </p:nvGraphicFramePr>
        <p:xfrm>
          <a:off x="605692" y="1397000"/>
          <a:ext cx="8081107" cy="4759959"/>
        </p:xfrm>
        <a:graphic>
          <a:graphicData uri="http://schemas.openxmlformats.org/drawingml/2006/table">
            <a:tbl>
              <a:tblPr firstRow="1" bandRow="1">
                <a:tableStyleId>{85BE263C-DBD7-4A20-BB59-AAB30ACAA65A}</a:tableStyleId>
              </a:tblPr>
              <a:tblGrid>
                <a:gridCol w="1579067"/>
                <a:gridCol w="2074626"/>
                <a:gridCol w="4427414"/>
              </a:tblGrid>
              <a:tr h="370840">
                <a:tc>
                  <a:txBody>
                    <a:bodyPr/>
                    <a:lstStyle/>
                    <a:p>
                      <a:r>
                        <a:rPr lang="en-US" dirty="0" smtClean="0"/>
                        <a:t>Number</a:t>
                      </a:r>
                      <a:endParaRPr lang="en-US" dirty="0"/>
                    </a:p>
                  </a:txBody>
                  <a:tcPr/>
                </a:tc>
                <a:tc>
                  <a:txBody>
                    <a:bodyPr/>
                    <a:lstStyle/>
                    <a:p>
                      <a:r>
                        <a:rPr lang="en-US" dirty="0" smtClean="0"/>
                        <a:t>Type</a:t>
                      </a:r>
                      <a:endParaRPr lang="en-US" dirty="0"/>
                    </a:p>
                  </a:txBody>
                  <a:tcPr/>
                </a:tc>
                <a:tc>
                  <a:txBody>
                    <a:bodyPr/>
                    <a:lstStyle/>
                    <a:p>
                      <a:r>
                        <a:rPr lang="en-US" dirty="0" smtClean="0"/>
                        <a:t>Problem</a:t>
                      </a:r>
                      <a:endParaRPr lang="en-US" dirty="0"/>
                    </a:p>
                  </a:txBody>
                  <a:tcPr/>
                </a:tc>
              </a:tr>
              <a:tr h="370840">
                <a:tc>
                  <a:txBody>
                    <a:bodyPr/>
                    <a:lstStyle/>
                    <a:p>
                      <a:r>
                        <a:rPr lang="en-US" dirty="0" smtClean="0"/>
                        <a:t>201</a:t>
                      </a:r>
                      <a:r>
                        <a:rPr lang="en-US" baseline="0" dirty="0" smtClean="0"/>
                        <a:t> 555 1212</a:t>
                      </a:r>
                      <a:endParaRPr lang="en-US" dirty="0"/>
                    </a:p>
                  </a:txBody>
                  <a:tcPr/>
                </a:tc>
                <a:tc>
                  <a:txBody>
                    <a:bodyPr/>
                    <a:lstStyle/>
                    <a:p>
                      <a:r>
                        <a:rPr lang="en-US" dirty="0" smtClean="0"/>
                        <a:t>E.164</a:t>
                      </a:r>
                      <a:endParaRPr lang="en-US" dirty="0"/>
                    </a:p>
                  </a:txBody>
                  <a:tcPr/>
                </a:tc>
                <a:tc>
                  <a:txBody>
                    <a:bodyPr/>
                    <a:lstStyle/>
                    <a:p>
                      <a:r>
                        <a:rPr lang="en-US" dirty="0" smtClean="0"/>
                        <a:t>same-geographic</a:t>
                      </a:r>
                      <a:br>
                        <a:rPr lang="en-US" dirty="0" smtClean="0"/>
                      </a:br>
                      <a:r>
                        <a:rPr lang="en-US" dirty="0" smtClean="0"/>
                        <a:t>different dial plans</a:t>
                      </a:r>
                      <a:r>
                        <a:rPr lang="en-US" baseline="0" dirty="0" smtClean="0"/>
                        <a:t> (1/no 1, area code or not)</a:t>
                      </a:r>
                    </a:p>
                    <a:p>
                      <a:r>
                        <a:rPr lang="en-US" baseline="0" dirty="0" smtClean="0"/>
                        <a:t>text may or may not work</a:t>
                      </a:r>
                      <a:endParaRPr lang="en-US" dirty="0"/>
                    </a:p>
                  </a:txBody>
                  <a:tcPr/>
                </a:tc>
              </a:tr>
              <a:tr h="370840">
                <a:tc>
                  <a:txBody>
                    <a:bodyPr/>
                    <a:lstStyle/>
                    <a:p>
                      <a:r>
                        <a:rPr lang="en-US" dirty="0" smtClean="0"/>
                        <a:t>#250, #77, *677</a:t>
                      </a:r>
                      <a:endParaRPr lang="en-US" dirty="0"/>
                    </a:p>
                  </a:txBody>
                  <a:tcPr/>
                </a:tc>
                <a:tc>
                  <a:txBody>
                    <a:bodyPr/>
                    <a:lstStyle/>
                    <a:p>
                      <a:r>
                        <a:rPr lang="en-US" dirty="0" smtClean="0"/>
                        <a:t>voice short code</a:t>
                      </a:r>
                      <a:endParaRPr lang="en-US" dirty="0"/>
                    </a:p>
                  </a:txBody>
                  <a:tcPr/>
                </a:tc>
                <a:tc>
                  <a:txBody>
                    <a:bodyPr/>
                    <a:lstStyle/>
                    <a:p>
                      <a:r>
                        <a:rPr lang="en-US" dirty="0" smtClean="0"/>
                        <a:t>mobil</a:t>
                      </a:r>
                      <a:r>
                        <a:rPr lang="en-US" baseline="0" dirty="0" smtClean="0"/>
                        <a:t>e only, but not all</a:t>
                      </a:r>
                    </a:p>
                    <a:p>
                      <a:r>
                        <a:rPr lang="en-US" baseline="0" dirty="0" smtClean="0"/>
                        <a:t>no SMS</a:t>
                      </a:r>
                      <a:endParaRPr lang="en-US" dirty="0"/>
                    </a:p>
                  </a:txBody>
                  <a:tcPr/>
                </a:tc>
              </a:tr>
              <a:tr h="370840">
                <a:tc>
                  <a:txBody>
                    <a:bodyPr/>
                    <a:lstStyle/>
                    <a:p>
                      <a:r>
                        <a:rPr lang="en-US" dirty="0" smtClean="0"/>
                        <a:t>12345</a:t>
                      </a:r>
                      <a:endParaRPr lang="en-US" dirty="0"/>
                    </a:p>
                  </a:txBody>
                  <a:tcPr/>
                </a:tc>
                <a:tc>
                  <a:txBody>
                    <a:bodyPr/>
                    <a:lstStyle/>
                    <a:p>
                      <a:r>
                        <a:rPr lang="en-US" dirty="0" smtClean="0"/>
                        <a:t>SMS short code</a:t>
                      </a:r>
                      <a:endParaRPr lang="en-US" dirty="0"/>
                    </a:p>
                  </a:txBody>
                  <a:tcPr/>
                </a:tc>
                <a:tc>
                  <a:txBody>
                    <a:bodyPr/>
                    <a:lstStyle/>
                    <a:p>
                      <a:r>
                        <a:rPr lang="en-US" dirty="0" smtClean="0"/>
                        <a:t>SMS</a:t>
                      </a:r>
                      <a:r>
                        <a:rPr lang="en-US" baseline="0" dirty="0" smtClean="0"/>
                        <a:t> only</a:t>
                      </a:r>
                    </a:p>
                    <a:p>
                      <a:r>
                        <a:rPr lang="en-US" baseline="0" dirty="0" smtClean="0"/>
                        <a:t>country unclear</a:t>
                      </a:r>
                      <a:endParaRPr lang="en-US" dirty="0"/>
                    </a:p>
                  </a:txBody>
                  <a:tcPr/>
                </a:tc>
              </a:tr>
              <a:tr h="370840">
                <a:tc>
                  <a:txBody>
                    <a:bodyPr/>
                    <a:lstStyle/>
                    <a:p>
                      <a:r>
                        <a:rPr lang="en-US" dirty="0" smtClean="0"/>
                        <a:t>211, 311, 411,</a:t>
                      </a:r>
                      <a:r>
                        <a:rPr lang="en-US" baseline="0" dirty="0" smtClean="0"/>
                        <a:t> 911</a:t>
                      </a:r>
                      <a:endParaRPr lang="en-US" dirty="0"/>
                    </a:p>
                  </a:txBody>
                  <a:tcPr/>
                </a:tc>
                <a:tc>
                  <a:txBody>
                    <a:bodyPr/>
                    <a:lstStyle/>
                    <a:p>
                      <a:r>
                        <a:rPr lang="en-US" dirty="0" smtClean="0"/>
                        <a:t>N11</a:t>
                      </a:r>
                      <a:r>
                        <a:rPr lang="en-US" baseline="0" dirty="0" smtClean="0"/>
                        <a:t> codes</a:t>
                      </a:r>
                      <a:endParaRPr lang="en-US" dirty="0"/>
                    </a:p>
                  </a:txBody>
                  <a:tcPr/>
                </a:tc>
                <a:tc>
                  <a:txBody>
                    <a:bodyPr/>
                    <a:lstStyle/>
                    <a:p>
                      <a:r>
                        <a:rPr lang="en-US" dirty="0" smtClean="0"/>
                        <a:t>Distinct call routing</a:t>
                      </a:r>
                      <a:r>
                        <a:rPr lang="en-US" baseline="0" dirty="0" smtClean="0"/>
                        <a:t> mechanism</a:t>
                      </a:r>
                    </a:p>
                    <a:p>
                      <a:r>
                        <a:rPr lang="en-US" baseline="0" dirty="0" smtClean="0"/>
                        <a:t>Mostly voice-only</a:t>
                      </a:r>
                    </a:p>
                    <a:p>
                      <a:r>
                        <a:rPr lang="en-US" baseline="0" dirty="0" smtClean="0"/>
                        <a:t>May not work for VoIP or VRS</a:t>
                      </a:r>
                      <a:endParaRPr lang="en-US" dirty="0"/>
                    </a:p>
                  </a:txBody>
                  <a:tcPr/>
                </a:tc>
              </a:tr>
              <a:tr h="370840">
                <a:tc>
                  <a:txBody>
                    <a:bodyPr/>
                    <a:lstStyle/>
                    <a:p>
                      <a:r>
                        <a:rPr lang="en-US" dirty="0" smtClean="0"/>
                        <a:t>800, 855, 866, 877, 888</a:t>
                      </a:r>
                      <a:endParaRPr lang="en-US" dirty="0"/>
                    </a:p>
                  </a:txBody>
                  <a:tcPr/>
                </a:tc>
                <a:tc>
                  <a:txBody>
                    <a:bodyPr/>
                    <a:lstStyle/>
                    <a:p>
                      <a:r>
                        <a:rPr lang="en-US" dirty="0" smtClean="0"/>
                        <a:t>toll free</a:t>
                      </a:r>
                      <a:endParaRPr lang="en-US" dirty="0"/>
                    </a:p>
                  </a:txBody>
                  <a:tcPr/>
                </a:tc>
                <a:tc>
                  <a:txBody>
                    <a:bodyPr/>
                    <a:lstStyle/>
                    <a:p>
                      <a:r>
                        <a:rPr lang="en-US" dirty="0" smtClean="0"/>
                        <a:t>not toll free for cell</a:t>
                      </a:r>
                      <a:r>
                        <a:rPr lang="en-US" baseline="0" dirty="0" smtClean="0"/>
                        <a:t> phone</a:t>
                      </a:r>
                    </a:p>
                    <a:p>
                      <a:r>
                        <a:rPr lang="en-US" baseline="0" dirty="0" smtClean="0"/>
                        <a:t>may not work internationally</a:t>
                      </a:r>
                      <a:endParaRPr lang="en-US" dirty="0"/>
                    </a:p>
                  </a:txBody>
                  <a:tcPr/>
                </a:tc>
              </a:tr>
              <a:tr h="370840">
                <a:tc>
                  <a:txBody>
                    <a:bodyPr/>
                    <a:lstStyle/>
                    <a:p>
                      <a:r>
                        <a:rPr lang="en-US" dirty="0" smtClean="0"/>
                        <a:t>900</a:t>
                      </a:r>
                      <a:endParaRPr lang="en-US" dirty="0"/>
                    </a:p>
                  </a:txBody>
                  <a:tcPr/>
                </a:tc>
                <a:tc>
                  <a:txBody>
                    <a:bodyPr/>
                    <a:lstStyle/>
                    <a:p>
                      <a:r>
                        <a:rPr lang="en-US" dirty="0" smtClean="0"/>
                        <a:t>premium</a:t>
                      </a:r>
                      <a:endParaRPr lang="en-US" dirty="0"/>
                    </a:p>
                  </a:txBody>
                  <a:tcPr/>
                </a:tc>
                <a:tc>
                  <a:txBody>
                    <a:bodyPr/>
                    <a:lstStyle/>
                    <a:p>
                      <a:r>
                        <a:rPr lang="en-US" dirty="0" smtClean="0"/>
                        <a:t>voice only</a:t>
                      </a:r>
                    </a:p>
                    <a:p>
                      <a:r>
                        <a:rPr lang="en-US" dirty="0" smtClean="0"/>
                        <a:t>unpredictable</a:t>
                      </a:r>
                      <a:r>
                        <a:rPr lang="en-US" baseline="0" dirty="0" smtClean="0"/>
                        <a:t> cost</a:t>
                      </a:r>
                      <a:endParaRPr lang="en-US" dirty="0"/>
                    </a:p>
                  </a:txBody>
                  <a:tcPr/>
                </a:tc>
              </a:tr>
            </a:tbl>
          </a:graphicData>
        </a:graphic>
      </p:graphicFrame>
    </p:spTree>
    <p:extLst>
      <p:ext uri="{BB962C8B-B14F-4D97-AF65-F5344CB8AC3E}">
        <p14:creationId xmlns:p14="http://schemas.microsoft.com/office/powerpoint/2010/main" val="26919254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7</a:t>
            </a:fld>
            <a:endParaRPr lang="en-US"/>
          </a:p>
        </p:txBody>
      </p:sp>
      <p:sp>
        <p:nvSpPr>
          <p:cNvPr id="2" name="Title 1"/>
          <p:cNvSpPr>
            <a:spLocks noGrp="1"/>
          </p:cNvSpPr>
          <p:nvPr>
            <p:ph type="title"/>
          </p:nvPr>
        </p:nvSpPr>
        <p:spPr/>
        <p:txBody>
          <a:bodyPr>
            <a:normAutofit/>
          </a:bodyPr>
          <a:lstStyle/>
          <a:p>
            <a:r>
              <a:rPr lang="en-US" dirty="0" smtClean="0"/>
              <a:t>Numbers vs. DNS &amp; IP addresses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36474882"/>
              </p:ext>
            </p:extLst>
          </p:nvPr>
        </p:nvGraphicFramePr>
        <p:xfrm>
          <a:off x="270934" y="1751025"/>
          <a:ext cx="8678332" cy="4602480"/>
        </p:xfrm>
        <a:graphic>
          <a:graphicData uri="http://schemas.openxmlformats.org/drawingml/2006/table">
            <a:tbl>
              <a:tblPr firstRow="1" bandRow="1">
                <a:tableStyleId>{74C1A8A3-306A-4EB7-A6B1-4F7E0EB9C5D6}</a:tableStyleId>
              </a:tblPr>
              <a:tblGrid>
                <a:gridCol w="1633669"/>
                <a:gridCol w="2705497"/>
                <a:gridCol w="2169583"/>
                <a:gridCol w="2169583"/>
              </a:tblGrid>
              <a:tr h="301138">
                <a:tc>
                  <a:txBody>
                    <a:bodyPr/>
                    <a:lstStyle/>
                    <a:p>
                      <a:endParaRPr lang="en-US" dirty="0"/>
                    </a:p>
                  </a:txBody>
                  <a:tcPr/>
                </a:tc>
                <a:tc>
                  <a:txBody>
                    <a:bodyPr/>
                    <a:lstStyle/>
                    <a:p>
                      <a:r>
                        <a:rPr lang="en-US" dirty="0" smtClean="0"/>
                        <a:t>Phone</a:t>
                      </a:r>
                      <a:r>
                        <a:rPr lang="en-US" baseline="0" dirty="0" smtClean="0"/>
                        <a:t> #</a:t>
                      </a:r>
                      <a:endParaRPr lang="en-US" dirty="0"/>
                    </a:p>
                  </a:txBody>
                  <a:tcPr/>
                </a:tc>
                <a:tc>
                  <a:txBody>
                    <a:bodyPr/>
                    <a:lstStyle/>
                    <a:p>
                      <a:r>
                        <a:rPr lang="en-US" dirty="0" smtClean="0"/>
                        <a:t>DNS</a:t>
                      </a:r>
                      <a:endParaRPr lang="en-US" dirty="0"/>
                    </a:p>
                  </a:txBody>
                  <a:tcPr/>
                </a:tc>
                <a:tc>
                  <a:txBody>
                    <a:bodyPr/>
                    <a:lstStyle/>
                    <a:p>
                      <a:r>
                        <a:rPr lang="en-US" dirty="0" smtClean="0"/>
                        <a:t>IP address</a:t>
                      </a:r>
                      <a:endParaRPr lang="en-US" dirty="0"/>
                    </a:p>
                  </a:txBody>
                  <a:tcPr/>
                </a:tc>
              </a:tr>
              <a:tr h="210871">
                <a:tc>
                  <a:txBody>
                    <a:bodyPr/>
                    <a:lstStyle/>
                    <a:p>
                      <a:r>
                        <a:rPr lang="en-US" sz="1600" dirty="0" smtClean="0"/>
                        <a:t>Role</a:t>
                      </a:r>
                      <a:endParaRPr lang="en-US" sz="1600" dirty="0"/>
                    </a:p>
                  </a:txBody>
                  <a:tcPr/>
                </a:tc>
                <a:tc>
                  <a:txBody>
                    <a:bodyPr/>
                    <a:lstStyle/>
                    <a:p>
                      <a:r>
                        <a:rPr lang="en-US" sz="1600" b="1" dirty="0" smtClean="0"/>
                        <a:t>identifier</a:t>
                      </a:r>
                      <a:r>
                        <a:rPr lang="en-US" sz="1600" dirty="0" smtClean="0"/>
                        <a:t> +</a:t>
                      </a:r>
                      <a:r>
                        <a:rPr lang="en-US" sz="1600" baseline="0" dirty="0" smtClean="0"/>
                        <a:t> </a:t>
                      </a:r>
                      <a:r>
                        <a:rPr lang="en-US" sz="1200" baseline="0" dirty="0" smtClean="0"/>
                        <a:t>locator</a:t>
                      </a:r>
                      <a:endParaRPr lang="en-US" sz="1200" dirty="0"/>
                    </a:p>
                  </a:txBody>
                  <a:tcPr/>
                </a:tc>
                <a:tc>
                  <a:txBody>
                    <a:bodyPr/>
                    <a:lstStyle/>
                    <a:p>
                      <a:r>
                        <a:rPr lang="en-US" sz="1600" dirty="0" smtClean="0"/>
                        <a:t>identifier</a:t>
                      </a:r>
                      <a:endParaRPr lang="en-US" sz="1600" dirty="0"/>
                    </a:p>
                  </a:txBody>
                  <a:tcPr/>
                </a:tc>
                <a:tc>
                  <a:txBody>
                    <a:bodyPr/>
                    <a:lstStyle/>
                    <a:p>
                      <a:r>
                        <a:rPr lang="en-US" sz="1600" b="1" dirty="0" smtClean="0"/>
                        <a:t>locator</a:t>
                      </a:r>
                      <a:r>
                        <a:rPr lang="en-US" sz="1600" b="1" baseline="0" dirty="0" smtClean="0"/>
                        <a:t> </a:t>
                      </a:r>
                      <a:r>
                        <a:rPr lang="en-US" sz="1600" baseline="0" dirty="0" smtClean="0"/>
                        <a:t>(+ </a:t>
                      </a:r>
                      <a:r>
                        <a:rPr lang="en-US" sz="1200" baseline="0" dirty="0" smtClean="0"/>
                        <a:t>identifier</a:t>
                      </a:r>
                      <a:r>
                        <a:rPr lang="en-US" sz="1600" baseline="0" dirty="0" smtClean="0"/>
                        <a:t>)</a:t>
                      </a:r>
                      <a:endParaRPr lang="en-US" sz="1600" dirty="0"/>
                    </a:p>
                  </a:txBody>
                  <a:tcPr/>
                </a:tc>
              </a:tr>
              <a:tr h="269291">
                <a:tc>
                  <a:txBody>
                    <a:bodyPr/>
                    <a:lstStyle/>
                    <a:p>
                      <a:r>
                        <a:rPr lang="en-US" sz="1600" dirty="0" smtClean="0"/>
                        <a:t>Country-specific</a:t>
                      </a:r>
                      <a:endParaRPr lang="en-US" sz="1600" dirty="0"/>
                    </a:p>
                  </a:txBody>
                  <a:tcPr/>
                </a:tc>
                <a:tc>
                  <a:txBody>
                    <a:bodyPr/>
                    <a:lstStyle/>
                    <a:p>
                      <a:r>
                        <a:rPr lang="en-US" sz="1600" dirty="0" smtClean="0"/>
                        <a:t>mostly</a:t>
                      </a:r>
                      <a:endParaRPr lang="en-US" sz="1600" dirty="0"/>
                    </a:p>
                  </a:txBody>
                  <a:tcPr/>
                </a:tc>
                <a:tc>
                  <a:txBody>
                    <a:bodyPr/>
                    <a:lstStyle/>
                    <a:p>
                      <a:r>
                        <a:rPr lang="en-US" sz="1600" dirty="0" smtClean="0"/>
                        <a:t>optional</a:t>
                      </a:r>
                      <a:endParaRPr lang="en-US" sz="1600" dirty="0"/>
                    </a:p>
                  </a:txBody>
                  <a:tcPr/>
                </a:tc>
                <a:tc>
                  <a:txBody>
                    <a:bodyPr/>
                    <a:lstStyle/>
                    <a:p>
                      <a:r>
                        <a:rPr lang="en-US" sz="1600" dirty="0" smtClean="0"/>
                        <a:t>no</a:t>
                      </a:r>
                      <a:endParaRPr lang="en-US" sz="1600" dirty="0"/>
                    </a:p>
                  </a:txBody>
                  <a:tcPr/>
                </a:tc>
              </a:tr>
              <a:tr h="264211">
                <a:tc>
                  <a:txBody>
                    <a:bodyPr/>
                    <a:lstStyle/>
                    <a:p>
                      <a:r>
                        <a:rPr lang="en-US" sz="1400" dirty="0" smtClean="0"/>
                        <a:t># of</a:t>
                      </a:r>
                      <a:r>
                        <a:rPr lang="en-US" sz="1400" baseline="0" dirty="0" smtClean="0"/>
                        <a:t> devices / name</a:t>
                      </a:r>
                      <a:endParaRPr lang="en-US" sz="1400" dirty="0"/>
                    </a:p>
                  </a:txBody>
                  <a:tcPr/>
                </a:tc>
                <a:tc>
                  <a:txBody>
                    <a:bodyPr/>
                    <a:lstStyle/>
                    <a:p>
                      <a:r>
                        <a:rPr lang="en-US" sz="1600" dirty="0" smtClean="0"/>
                        <a:t>1</a:t>
                      </a:r>
                      <a:r>
                        <a:rPr lang="en-US" sz="1600" baseline="0" dirty="0" smtClean="0"/>
                        <a:t> (except Google Voice)</a:t>
                      </a:r>
                      <a:endParaRPr lang="en-US" sz="1600" dirty="0"/>
                    </a:p>
                  </a:txBody>
                  <a:tcPr/>
                </a:tc>
                <a:tc>
                  <a:txBody>
                    <a:bodyPr/>
                    <a:lstStyle/>
                    <a:p>
                      <a:r>
                        <a:rPr lang="en-US" sz="1600" dirty="0" smtClean="0"/>
                        <a:t>any</a:t>
                      </a:r>
                      <a:endParaRPr lang="en-US" sz="1600" dirty="0"/>
                    </a:p>
                  </a:txBody>
                  <a:tcPr/>
                </a:tc>
                <a:tc>
                  <a:txBody>
                    <a:bodyPr/>
                    <a:lstStyle/>
                    <a:p>
                      <a:r>
                        <a:rPr lang="en-US" sz="1600" dirty="0" smtClean="0"/>
                        <a:t>1 (interface)</a:t>
                      </a:r>
                      <a:endParaRPr lang="en-US" sz="1600" dirty="0"/>
                    </a:p>
                  </a:txBody>
                  <a:tcPr/>
                </a:tc>
              </a:tr>
              <a:tr h="259131">
                <a:tc>
                  <a:txBody>
                    <a:bodyPr/>
                    <a:lstStyle/>
                    <a:p>
                      <a:r>
                        <a:rPr lang="en-US" sz="1600" dirty="0" smtClean="0"/>
                        <a:t># names /device</a:t>
                      </a:r>
                      <a:endParaRPr lang="en-US" sz="1600" dirty="0"/>
                    </a:p>
                  </a:txBody>
                  <a:tcPr/>
                </a:tc>
                <a:tc>
                  <a:txBody>
                    <a:bodyPr/>
                    <a:lstStyle/>
                    <a:p>
                      <a:r>
                        <a:rPr lang="en-US" sz="1600" dirty="0" smtClean="0"/>
                        <a:t>1</a:t>
                      </a:r>
                      <a:r>
                        <a:rPr lang="en-US" sz="1600" baseline="0" dirty="0" smtClean="0"/>
                        <a:t> for mobile</a:t>
                      </a:r>
                      <a:endParaRPr lang="en-US" sz="1600" dirty="0"/>
                    </a:p>
                  </a:txBody>
                  <a:tcPr/>
                </a:tc>
                <a:tc>
                  <a:txBody>
                    <a:bodyPr/>
                    <a:lstStyle/>
                    <a:p>
                      <a:r>
                        <a:rPr lang="en-US" sz="1600" dirty="0" smtClean="0"/>
                        <a:t>any</a:t>
                      </a:r>
                      <a:endParaRPr lang="en-US" sz="1600" dirty="0"/>
                    </a:p>
                  </a:txBody>
                  <a:tcPr/>
                </a:tc>
                <a:tc>
                  <a:txBody>
                    <a:bodyPr/>
                    <a:lstStyle/>
                    <a:p>
                      <a:r>
                        <a:rPr lang="en-US" sz="1600" dirty="0" smtClean="0"/>
                        <a:t>any</a:t>
                      </a:r>
                      <a:endParaRPr lang="en-US" sz="1600" dirty="0"/>
                    </a:p>
                  </a:txBody>
                  <a:tcPr/>
                </a:tc>
              </a:tr>
              <a:tr h="444551">
                <a:tc>
                  <a:txBody>
                    <a:bodyPr/>
                    <a:lstStyle/>
                    <a:p>
                      <a:r>
                        <a:rPr lang="en-US" sz="1600" dirty="0" smtClean="0"/>
                        <a:t>controlled</a:t>
                      </a:r>
                      <a:r>
                        <a:rPr lang="en-US" sz="1600" baseline="0" dirty="0" smtClean="0"/>
                        <a:t> by</a:t>
                      </a:r>
                      <a:endParaRPr lang="en-US" sz="1600" dirty="0"/>
                    </a:p>
                  </a:txBody>
                  <a:tcPr/>
                </a:tc>
                <a:tc>
                  <a:txBody>
                    <a:bodyPr/>
                    <a:lstStyle/>
                    <a:p>
                      <a:r>
                        <a:rPr lang="en-US" sz="1600" dirty="0" smtClean="0"/>
                        <a:t>carrier,</a:t>
                      </a:r>
                      <a:r>
                        <a:rPr lang="en-US" sz="1600" baseline="0" dirty="0" smtClean="0"/>
                        <a:t> but </a:t>
                      </a:r>
                      <a:r>
                        <a:rPr lang="en-US" sz="1600" dirty="0" smtClean="0"/>
                        <a:t>portability</a:t>
                      </a:r>
                    </a:p>
                    <a:p>
                      <a:r>
                        <a:rPr lang="en-US" sz="1600" dirty="0" smtClean="0"/>
                        <a:t>unclear</a:t>
                      </a:r>
                      <a:r>
                        <a:rPr lang="en-US" sz="1600" baseline="0" dirty="0" smtClean="0"/>
                        <a:t> (800#) and geo. limited</a:t>
                      </a:r>
                      <a:endParaRPr lang="en-US" sz="1600" dirty="0"/>
                    </a:p>
                  </a:txBody>
                  <a:tcPr/>
                </a:tc>
                <a:tc>
                  <a:txBody>
                    <a:bodyPr/>
                    <a:lstStyle/>
                    <a:p>
                      <a:r>
                        <a:rPr lang="en-US" sz="1400" dirty="0" smtClean="0"/>
                        <a:t>any</a:t>
                      </a:r>
                      <a:r>
                        <a:rPr lang="en-US" sz="1400" baseline="0" dirty="0" smtClean="0"/>
                        <a:t> entity</a:t>
                      </a:r>
                      <a:r>
                        <a:rPr lang="en-US" sz="1400" dirty="0" smtClean="0"/>
                        <a:t>,</a:t>
                      </a:r>
                      <a:r>
                        <a:rPr lang="en-US" sz="1400" baseline="0" dirty="0" smtClean="0"/>
                        <a:t> with trademark restrictions</a:t>
                      </a:r>
                      <a:endParaRPr lang="en-US" sz="1400" dirty="0"/>
                    </a:p>
                  </a:txBody>
                  <a:tcPr/>
                </a:tc>
                <a:tc>
                  <a:txBody>
                    <a:bodyPr/>
                    <a:lstStyle/>
                    <a:p>
                      <a:r>
                        <a:rPr lang="en-US" sz="1600" dirty="0" smtClean="0"/>
                        <a:t>any</a:t>
                      </a:r>
                      <a:r>
                        <a:rPr lang="en-US" sz="1600" baseline="0" dirty="0" smtClean="0"/>
                        <a:t> entity (ISP</a:t>
                      </a:r>
                      <a:r>
                        <a:rPr lang="en-US" sz="1600" baseline="0" smtClean="0"/>
                        <a:t>, organization)</a:t>
                      </a:r>
                      <a:endParaRPr lang="en-US" sz="1600" dirty="0"/>
                    </a:p>
                  </a:txBody>
                  <a:tcPr/>
                </a:tc>
              </a:tr>
              <a:tr h="557738">
                <a:tc>
                  <a:txBody>
                    <a:bodyPr/>
                    <a:lstStyle/>
                    <a:p>
                      <a:r>
                        <a:rPr lang="en-US" sz="1600" dirty="0" smtClean="0"/>
                        <a:t>who</a:t>
                      </a:r>
                      <a:r>
                        <a:rPr lang="en-US" sz="1600" baseline="0" dirty="0" smtClean="0"/>
                        <a:t> can obtain?</a:t>
                      </a:r>
                      <a:endParaRPr lang="en-US" sz="1600" dirty="0"/>
                    </a:p>
                  </a:txBody>
                  <a:tcPr/>
                </a:tc>
                <a:tc>
                  <a:txBody>
                    <a:bodyPr/>
                    <a:lstStyle/>
                    <a:p>
                      <a:r>
                        <a:rPr lang="en-US" sz="1600" dirty="0" smtClean="0"/>
                        <a:t>geographically</a:t>
                      </a:r>
                      <a:r>
                        <a:rPr lang="en-US" sz="1600" baseline="0" dirty="0" smtClean="0"/>
                        <a:t>-constrained, currently carrier only</a:t>
                      </a:r>
                      <a:endParaRPr lang="en-US" sz="1600" dirty="0" smtClean="0"/>
                    </a:p>
                  </a:txBody>
                  <a:tcPr/>
                </a:tc>
                <a:tc>
                  <a:txBody>
                    <a:bodyPr/>
                    <a:lstStyle/>
                    <a:p>
                      <a:r>
                        <a:rPr lang="en-US" sz="1600" dirty="0" smtClean="0"/>
                        <a:t>varies</a:t>
                      </a:r>
                      <a:r>
                        <a:rPr lang="en-US" sz="1600" baseline="0" dirty="0" smtClean="0"/>
                        <a:t> (e.g., .</a:t>
                      </a:r>
                      <a:r>
                        <a:rPr lang="en-US" sz="1600" baseline="0" dirty="0" err="1" smtClean="0"/>
                        <a:t>edu</a:t>
                      </a:r>
                      <a:r>
                        <a:rPr lang="en-US" sz="1600" baseline="0" dirty="0" smtClean="0"/>
                        <a:t> &amp; .mil, vs. .de)</a:t>
                      </a:r>
                      <a:endParaRPr lang="en-US" sz="1600" dirty="0"/>
                    </a:p>
                  </a:txBody>
                  <a:tcPr/>
                </a:tc>
                <a:tc>
                  <a:txBody>
                    <a:bodyPr/>
                    <a:lstStyle/>
                    <a:p>
                      <a:r>
                        <a:rPr lang="en-US" sz="1600" dirty="0" smtClean="0"/>
                        <a:t>enterprise,</a:t>
                      </a:r>
                      <a:r>
                        <a:rPr lang="en-US" sz="1600" baseline="0" dirty="0" smtClean="0"/>
                        <a:t> carrier</a:t>
                      </a:r>
                      <a:endParaRPr lang="en-US" sz="1600" dirty="0"/>
                    </a:p>
                  </a:txBody>
                  <a:tcPr/>
                </a:tc>
              </a:tr>
              <a:tr h="537418">
                <a:tc>
                  <a:txBody>
                    <a:bodyPr/>
                    <a:lstStyle/>
                    <a:p>
                      <a:r>
                        <a:rPr lang="en-US" sz="1600" dirty="0" smtClean="0"/>
                        <a:t>porting</a:t>
                      </a:r>
                      <a:endParaRPr lang="en-US" sz="1600" dirty="0"/>
                    </a:p>
                  </a:txBody>
                  <a:tcPr/>
                </a:tc>
                <a:tc>
                  <a:txBody>
                    <a:bodyPr/>
                    <a:lstStyle/>
                    <a:p>
                      <a:r>
                        <a:rPr lang="en-US" sz="1200" dirty="0" smtClean="0"/>
                        <a:t>complex, often manual;</a:t>
                      </a:r>
                    </a:p>
                    <a:p>
                      <a:r>
                        <a:rPr lang="en-US" sz="1200" dirty="0" smtClean="0"/>
                        <a:t>wireless-to-wireline</a:t>
                      </a:r>
                      <a:r>
                        <a:rPr lang="en-US" sz="1200" baseline="0" dirty="0" smtClean="0"/>
                        <a:t> may not work</a:t>
                      </a:r>
                      <a:endParaRPr lang="en-US" sz="1200" dirty="0" smtClean="0"/>
                    </a:p>
                  </a:txBody>
                  <a:tcPr/>
                </a:tc>
                <a:tc>
                  <a:txBody>
                    <a:bodyPr/>
                    <a:lstStyle/>
                    <a:p>
                      <a:r>
                        <a:rPr lang="en-US" sz="1600" dirty="0" smtClean="0"/>
                        <a:t>about one hour (DNS cache)</a:t>
                      </a:r>
                      <a:endParaRPr lang="en-US" sz="1600" dirty="0"/>
                    </a:p>
                  </a:txBody>
                  <a:tcPr/>
                </a:tc>
                <a:tc>
                  <a:txBody>
                    <a:bodyPr/>
                    <a:lstStyle/>
                    <a:p>
                      <a:r>
                        <a:rPr lang="en-US" sz="1600" dirty="0" smtClean="0"/>
                        <a:t>if</a:t>
                      </a:r>
                      <a:r>
                        <a:rPr lang="en-US" sz="1600" baseline="0" dirty="0" smtClean="0"/>
                        <a:t> entity has been assigned PIAs</a:t>
                      </a:r>
                      <a:endParaRPr lang="en-US" sz="1600" dirty="0"/>
                    </a:p>
                  </a:txBody>
                  <a:tcPr/>
                </a:tc>
              </a:tr>
              <a:tr h="218491">
                <a:tc>
                  <a:txBody>
                    <a:bodyPr/>
                    <a:lstStyle/>
                    <a:p>
                      <a:r>
                        <a:rPr lang="en-US" sz="1600" dirty="0" smtClean="0"/>
                        <a:t>delegation</a:t>
                      </a:r>
                      <a:endParaRPr lang="en-US" sz="1600" dirty="0"/>
                    </a:p>
                  </a:txBody>
                  <a:tcPr/>
                </a:tc>
                <a:tc>
                  <a:txBody>
                    <a:bodyPr/>
                    <a:lstStyle/>
                    <a:p>
                      <a:r>
                        <a:rPr lang="en-US" sz="1600" dirty="0" smtClean="0"/>
                        <a:t>companies (number</a:t>
                      </a:r>
                      <a:r>
                        <a:rPr lang="en-US" sz="1600" baseline="0" dirty="0" smtClean="0"/>
                        <a:t> range)</a:t>
                      </a:r>
                      <a:endParaRPr lang="en-US" sz="1600" dirty="0"/>
                    </a:p>
                  </a:txBody>
                  <a:tcPr/>
                </a:tc>
                <a:tc>
                  <a:txBody>
                    <a:bodyPr/>
                    <a:lstStyle/>
                    <a:p>
                      <a:r>
                        <a:rPr lang="en-US" sz="1600" dirty="0" smtClean="0"/>
                        <a:t>anybody</a:t>
                      </a:r>
                      <a:endParaRPr lang="en-US" sz="1600" dirty="0"/>
                    </a:p>
                  </a:txBody>
                  <a:tcPr/>
                </a:tc>
                <a:tc>
                  <a:txBody>
                    <a:bodyPr/>
                    <a:lstStyle/>
                    <a:p>
                      <a:r>
                        <a:rPr lang="en-US" sz="1600" dirty="0" smtClean="0"/>
                        <a:t>subnets</a:t>
                      </a:r>
                      <a:endParaRPr lang="en-US" sz="1600" dirty="0"/>
                    </a:p>
                  </a:txBody>
                  <a:tcPr/>
                </a:tc>
              </a:tr>
              <a:tr h="526991">
                <a:tc>
                  <a:txBody>
                    <a:bodyPr/>
                    <a:lstStyle/>
                    <a:p>
                      <a:r>
                        <a:rPr lang="en-US" sz="1600" dirty="0" smtClean="0"/>
                        <a:t>identity</a:t>
                      </a:r>
                      <a:r>
                        <a:rPr lang="en-US" sz="1600" baseline="0" dirty="0" smtClean="0"/>
                        <a:t> information</a:t>
                      </a:r>
                      <a:endParaRPr lang="en-US" sz="1600" dirty="0"/>
                    </a:p>
                  </a:txBody>
                  <a:tcPr/>
                </a:tc>
                <a:tc>
                  <a:txBody>
                    <a:bodyPr/>
                    <a:lstStyle/>
                    <a:p>
                      <a:r>
                        <a:rPr lang="en-US" sz="1600" dirty="0" smtClean="0"/>
                        <a:t>carrier</a:t>
                      </a:r>
                      <a:r>
                        <a:rPr lang="en-US" sz="1600" baseline="0" dirty="0" smtClean="0"/>
                        <a:t> (OCN)</a:t>
                      </a:r>
                      <a:r>
                        <a:rPr lang="en-US" sz="1600" dirty="0" smtClean="0"/>
                        <a:t>,</a:t>
                      </a:r>
                      <a:r>
                        <a:rPr lang="en-US" sz="1600" baseline="0" dirty="0" smtClean="0"/>
                        <a:t> billing name only </a:t>
                      </a:r>
                      <a:r>
                        <a:rPr lang="en-US" sz="1600" baseline="0" dirty="0" smtClean="0">
                          <a:sym typeface="Wingdings"/>
                        </a:rPr>
                        <a:t> LERG, LIDB</a:t>
                      </a:r>
                      <a:endParaRPr lang="en-US" sz="1600" dirty="0"/>
                    </a:p>
                  </a:txBody>
                  <a:tcPr/>
                </a:tc>
                <a:tc>
                  <a:txBody>
                    <a:bodyPr/>
                    <a:lstStyle/>
                    <a:p>
                      <a:r>
                        <a:rPr lang="en-US" sz="1600" dirty="0" smtClean="0"/>
                        <a:t>WHOIS data</a:t>
                      </a:r>
                    </a:p>
                    <a:p>
                      <a:r>
                        <a:rPr lang="en-US" sz="1600" dirty="0" smtClean="0"/>
                        <a:t>(unverified)</a:t>
                      </a:r>
                      <a:endParaRPr lang="en-US" sz="1600" dirty="0"/>
                    </a:p>
                  </a:txBody>
                  <a:tcPr/>
                </a:tc>
                <a:tc>
                  <a:txBody>
                    <a:bodyPr/>
                    <a:lstStyle/>
                    <a:p>
                      <a:r>
                        <a:rPr lang="en-US" sz="1600" dirty="0" smtClean="0"/>
                        <a:t>RPKI, </a:t>
                      </a:r>
                      <a:r>
                        <a:rPr lang="en-US" sz="1600" dirty="0" err="1" smtClean="0"/>
                        <a:t>whois</a:t>
                      </a:r>
                      <a:endParaRPr lang="en-US" sz="1600" dirty="0"/>
                    </a:p>
                  </a:txBody>
                  <a:tcPr/>
                </a:tc>
              </a:tr>
            </a:tbl>
          </a:graphicData>
        </a:graphic>
      </p:graphicFrame>
    </p:spTree>
    <p:extLst>
      <p:ext uri="{BB962C8B-B14F-4D97-AF65-F5344CB8AC3E}">
        <p14:creationId xmlns:p14="http://schemas.microsoft.com/office/powerpoint/2010/main" val="19985064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31857590"/>
              </p:ext>
            </p:extLst>
          </p:nvPr>
        </p:nvGraphicFramePr>
        <p:xfrm>
          <a:off x="703642" y="1264743"/>
          <a:ext cx="7983157" cy="4533766"/>
        </p:xfrm>
        <a:graphic>
          <a:graphicData uri="http://schemas.openxmlformats.org/drawingml/2006/table">
            <a:tbl>
              <a:tblPr firstRow="1" bandRow="1">
                <a:tableStyleId>{5C22544A-7EE6-4342-B048-85BDC9FD1C3A}</a:tableStyleId>
              </a:tblPr>
              <a:tblGrid>
                <a:gridCol w="1258288"/>
                <a:gridCol w="1888113"/>
                <a:gridCol w="1643494"/>
                <a:gridCol w="1596631"/>
                <a:gridCol w="1596631"/>
              </a:tblGrid>
              <a:tr h="655110">
                <a:tc>
                  <a:txBody>
                    <a:bodyPr/>
                    <a:lstStyle/>
                    <a:p>
                      <a:r>
                        <a:rPr lang="en-US" sz="1600" dirty="0" smtClean="0"/>
                        <a:t>Property</a:t>
                      </a:r>
                      <a:endParaRPr lang="en-US" sz="1600" dirty="0"/>
                    </a:p>
                  </a:txBody>
                  <a:tcPr/>
                </a:tc>
                <a:tc>
                  <a:txBody>
                    <a:bodyPr/>
                    <a:lstStyle/>
                    <a:p>
                      <a:r>
                        <a:rPr lang="en-US" sz="1600" dirty="0" smtClean="0"/>
                        <a:t>URL</a:t>
                      </a:r>
                    </a:p>
                    <a:p>
                      <a:r>
                        <a:rPr lang="en-US" sz="1600" dirty="0" smtClean="0"/>
                        <a:t>owned</a:t>
                      </a:r>
                      <a:endParaRPr lang="en-US" sz="1600" dirty="0"/>
                    </a:p>
                  </a:txBody>
                  <a:tcPr/>
                </a:tc>
                <a:tc>
                  <a:txBody>
                    <a:bodyPr/>
                    <a:lstStyle/>
                    <a:p>
                      <a:r>
                        <a:rPr lang="en-US" sz="1600" dirty="0" smtClean="0"/>
                        <a:t>URL</a:t>
                      </a:r>
                    </a:p>
                    <a:p>
                      <a:r>
                        <a:rPr lang="en-US" sz="1600" dirty="0" smtClean="0"/>
                        <a:t>provider</a:t>
                      </a:r>
                      <a:endParaRPr lang="en-US" sz="1600" dirty="0"/>
                    </a:p>
                  </a:txBody>
                  <a:tcPr/>
                </a:tc>
                <a:tc>
                  <a:txBody>
                    <a:bodyPr/>
                    <a:lstStyle/>
                    <a:p>
                      <a:r>
                        <a:rPr lang="en-US" sz="1600" dirty="0" smtClean="0"/>
                        <a:t>E.164</a:t>
                      </a:r>
                      <a:endParaRPr lang="en-US" sz="1600" dirty="0"/>
                    </a:p>
                  </a:txBody>
                  <a:tcPr/>
                </a:tc>
                <a:tc>
                  <a:txBody>
                    <a:bodyPr/>
                    <a:lstStyle/>
                    <a:p>
                      <a:r>
                        <a:rPr lang="en-US" sz="1600" dirty="0" smtClean="0"/>
                        <a:t>Service-specific</a:t>
                      </a:r>
                      <a:endParaRPr lang="en-US" sz="1600" dirty="0"/>
                    </a:p>
                  </a:txBody>
                  <a:tcPr/>
                </a:tc>
              </a:tr>
              <a:tr h="528067">
                <a:tc>
                  <a:txBody>
                    <a:bodyPr/>
                    <a:lstStyle/>
                    <a:p>
                      <a:r>
                        <a:rPr lang="en-US" sz="1400" dirty="0" smtClean="0"/>
                        <a:t>Example</a:t>
                      </a:r>
                      <a:endParaRPr lang="en-US" sz="1400" dirty="0"/>
                    </a:p>
                  </a:txBody>
                  <a:tcPr/>
                </a:tc>
                <a:tc>
                  <a:txBody>
                    <a:bodyPr/>
                    <a:lstStyle/>
                    <a:p>
                      <a:r>
                        <a:rPr lang="en-US" sz="1400" dirty="0" smtClean="0">
                          <a:hlinkClick r:id="rId3"/>
                        </a:rPr>
                        <a:t>alice@smith.name</a:t>
                      </a:r>
                      <a:endParaRPr lang="en-US" sz="1400" dirty="0" smtClean="0"/>
                    </a:p>
                    <a:p>
                      <a:r>
                        <a:rPr lang="en-US" sz="1400" dirty="0" err="1" smtClean="0"/>
                        <a:t>sip:</a:t>
                      </a:r>
                      <a:r>
                        <a:rPr lang="en-US" sz="1400" baseline="0" dirty="0" err="1" smtClean="0"/>
                        <a:t>alice@smith.name</a:t>
                      </a:r>
                      <a:endParaRPr lang="en-US" sz="1400" dirty="0"/>
                    </a:p>
                  </a:txBody>
                  <a:tcPr/>
                </a:tc>
                <a:tc>
                  <a:txBody>
                    <a:bodyPr/>
                    <a:lstStyle/>
                    <a:p>
                      <a:r>
                        <a:rPr lang="en-US" sz="1400" dirty="0" smtClean="0">
                          <a:hlinkClick r:id="rId4"/>
                        </a:rPr>
                        <a:t>alice@gmail.com</a:t>
                      </a:r>
                      <a:endParaRPr lang="en-US" sz="1400" dirty="0" smtClean="0"/>
                    </a:p>
                    <a:p>
                      <a:r>
                        <a:rPr lang="en-US" sz="1400" dirty="0" err="1" smtClean="0"/>
                        <a:t>sip:alice@ilec.com</a:t>
                      </a:r>
                      <a:endParaRPr lang="en-US" sz="1400" dirty="0"/>
                    </a:p>
                  </a:txBody>
                  <a:tcPr/>
                </a:tc>
                <a:tc>
                  <a:txBody>
                    <a:bodyPr/>
                    <a:lstStyle/>
                    <a:p>
                      <a:r>
                        <a:rPr lang="en-US" sz="1400" dirty="0" smtClean="0"/>
                        <a:t>+1</a:t>
                      </a:r>
                      <a:r>
                        <a:rPr lang="en-US" sz="1400" baseline="0" dirty="0" smtClean="0"/>
                        <a:t> 202 555 1010</a:t>
                      </a:r>
                      <a:endParaRPr lang="en-US" sz="1400" dirty="0"/>
                    </a:p>
                  </a:txBody>
                  <a:tcPr/>
                </a:tc>
                <a:tc>
                  <a:txBody>
                    <a:bodyPr/>
                    <a:lstStyle/>
                    <a:p>
                      <a:r>
                        <a:rPr lang="en-US" sz="1400" dirty="0" err="1" smtClean="0"/>
                        <a:t>www.facebook.com</a:t>
                      </a:r>
                      <a:r>
                        <a:rPr lang="en-US" sz="1400" dirty="0" smtClean="0"/>
                        <a:t>/</a:t>
                      </a:r>
                      <a:r>
                        <a:rPr lang="en-US" sz="1400" dirty="0" err="1" smtClean="0"/>
                        <a:t>alice.example</a:t>
                      </a:r>
                      <a:endParaRPr lang="en-US" sz="1400" dirty="0"/>
                    </a:p>
                  </a:txBody>
                  <a:tcPr/>
                </a:tc>
              </a:tr>
              <a:tr h="321289">
                <a:tc>
                  <a:txBody>
                    <a:bodyPr/>
                    <a:lstStyle/>
                    <a:p>
                      <a:r>
                        <a:rPr lang="en-US" sz="1400" dirty="0" smtClean="0"/>
                        <a:t>Protocol-independent</a:t>
                      </a:r>
                      <a:endParaRPr lang="en-US" sz="1400"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277414">
                <a:tc>
                  <a:txBody>
                    <a:bodyPr/>
                    <a:lstStyle/>
                    <a:p>
                      <a:r>
                        <a:rPr lang="en-US" sz="1400" dirty="0" smtClean="0"/>
                        <a:t>Multimedia</a:t>
                      </a:r>
                      <a:endParaRPr lang="en-US" sz="14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maybe (VRS)</a:t>
                      </a:r>
                      <a:endParaRPr lang="en-US" dirty="0"/>
                    </a:p>
                  </a:txBody>
                  <a:tcPr/>
                </a:tc>
                <a:tc>
                  <a:txBody>
                    <a:bodyPr/>
                    <a:lstStyle/>
                    <a:p>
                      <a:r>
                        <a:rPr lang="en-US" dirty="0" smtClean="0"/>
                        <a:t>maybe</a:t>
                      </a:r>
                      <a:endParaRPr lang="en-US" dirty="0"/>
                    </a:p>
                  </a:txBody>
                  <a:tcPr/>
                </a:tc>
              </a:tr>
              <a:tr h="255701">
                <a:tc>
                  <a:txBody>
                    <a:bodyPr/>
                    <a:lstStyle/>
                    <a:p>
                      <a:r>
                        <a:rPr lang="en-US" sz="1400" dirty="0" smtClean="0"/>
                        <a:t>Portable</a:t>
                      </a:r>
                      <a:endParaRPr lang="en-US" sz="1400"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somewhat</a:t>
                      </a:r>
                      <a:endParaRPr lang="en-US" dirty="0"/>
                    </a:p>
                  </a:txBody>
                  <a:tcPr/>
                </a:tc>
                <a:tc>
                  <a:txBody>
                    <a:bodyPr/>
                    <a:lstStyle/>
                    <a:p>
                      <a:r>
                        <a:rPr lang="en-US" dirty="0" smtClean="0"/>
                        <a:t>no</a:t>
                      </a:r>
                      <a:endParaRPr lang="en-US" dirty="0"/>
                    </a:p>
                  </a:txBody>
                  <a:tcPr/>
                </a:tc>
              </a:tr>
              <a:tr h="432881">
                <a:tc>
                  <a:txBody>
                    <a:bodyPr/>
                    <a:lstStyle/>
                    <a:p>
                      <a:r>
                        <a:rPr lang="en-US" sz="1400" dirty="0" smtClean="0"/>
                        <a:t>Groups</a:t>
                      </a:r>
                      <a:endParaRPr lang="en-US" sz="14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bridge number</a:t>
                      </a:r>
                      <a:endParaRPr lang="en-US" dirty="0"/>
                    </a:p>
                  </a:txBody>
                  <a:tcPr/>
                </a:tc>
                <a:tc>
                  <a:txBody>
                    <a:bodyPr/>
                    <a:lstStyle/>
                    <a:p>
                      <a:r>
                        <a:rPr lang="en-US" dirty="0" smtClean="0"/>
                        <a:t>not generally</a:t>
                      </a:r>
                      <a:endParaRPr lang="en-US" dirty="0"/>
                    </a:p>
                  </a:txBody>
                  <a:tcPr/>
                </a:tc>
              </a:tr>
              <a:tr h="427888">
                <a:tc>
                  <a:txBody>
                    <a:bodyPr/>
                    <a:lstStyle/>
                    <a:p>
                      <a:r>
                        <a:rPr lang="en-US" sz="1400" dirty="0" smtClean="0"/>
                        <a:t>Trademark</a:t>
                      </a:r>
                      <a:r>
                        <a:rPr lang="en-US" sz="1400" baseline="0" dirty="0" smtClean="0"/>
                        <a:t> issues</a:t>
                      </a:r>
                      <a:endParaRPr lang="en-US" sz="1400" dirty="0"/>
                    </a:p>
                  </a:txBody>
                  <a:tcPr/>
                </a:tc>
                <a:tc>
                  <a:txBody>
                    <a:bodyPr/>
                    <a:lstStyle/>
                    <a:p>
                      <a:r>
                        <a:rPr lang="en-US" dirty="0" smtClean="0"/>
                        <a:t>yes</a:t>
                      </a:r>
                      <a:endParaRPr lang="en-US" dirty="0"/>
                    </a:p>
                  </a:txBody>
                  <a:tcPr/>
                </a:tc>
                <a:tc>
                  <a:txBody>
                    <a:bodyPr/>
                    <a:lstStyle/>
                    <a:p>
                      <a:r>
                        <a:rPr lang="en-US" dirty="0" smtClean="0"/>
                        <a:t>unlikely</a:t>
                      </a:r>
                      <a:endParaRPr lang="en-US" dirty="0"/>
                    </a:p>
                  </a:txBody>
                  <a:tcPr/>
                </a:tc>
                <a:tc>
                  <a:txBody>
                    <a:bodyPr/>
                    <a:lstStyle/>
                    <a:p>
                      <a:r>
                        <a:rPr lang="en-US" dirty="0" smtClean="0"/>
                        <a:t>unlikely</a:t>
                      </a:r>
                      <a:endParaRPr lang="en-US" dirty="0"/>
                    </a:p>
                  </a:txBody>
                  <a:tcPr/>
                </a:tc>
                <a:tc>
                  <a:txBody>
                    <a:bodyPr/>
                    <a:lstStyle/>
                    <a:p>
                      <a:r>
                        <a:rPr lang="en-US" dirty="0" smtClean="0"/>
                        <a:t>possible</a:t>
                      </a:r>
                      <a:endParaRPr lang="en-US" dirty="0"/>
                    </a:p>
                  </a:txBody>
                  <a:tcPr/>
                </a:tc>
              </a:tr>
              <a:tr h="942670">
                <a:tc>
                  <a:txBody>
                    <a:bodyPr/>
                    <a:lstStyle/>
                    <a:p>
                      <a:r>
                        <a:rPr lang="en-US" sz="1400" dirty="0" smtClean="0"/>
                        <a:t>Privacy</a:t>
                      </a:r>
                      <a:endParaRPr lang="en-US" sz="1400" dirty="0"/>
                    </a:p>
                  </a:txBody>
                  <a:tcPr/>
                </a:tc>
                <a:tc>
                  <a:txBody>
                    <a:bodyPr/>
                    <a:lstStyle/>
                    <a:p>
                      <a:r>
                        <a:rPr lang="en-US" dirty="0" smtClean="0"/>
                        <a:t>Depends on name</a:t>
                      </a:r>
                      <a:r>
                        <a:rPr lang="en-US" baseline="0" dirty="0" smtClean="0"/>
                        <a:t> chosen (pseudonym)</a:t>
                      </a:r>
                      <a:endParaRPr lang="en-US" dirty="0"/>
                    </a:p>
                  </a:txBody>
                  <a:tcPr/>
                </a:tc>
                <a:tc>
                  <a:txBody>
                    <a:bodyPr/>
                    <a:lstStyle/>
                    <a:p>
                      <a:r>
                        <a:rPr lang="en-US" dirty="0" smtClean="0"/>
                        <a:t>Depends</a:t>
                      </a:r>
                      <a:r>
                        <a:rPr lang="en-US" baseline="0" dirty="0" smtClean="0"/>
                        <a:t> on naming scheme</a:t>
                      </a:r>
                      <a:endParaRPr lang="en-US" dirty="0"/>
                    </a:p>
                  </a:txBody>
                  <a:tcPr/>
                </a:tc>
                <a:tc>
                  <a:txBody>
                    <a:bodyPr/>
                    <a:lstStyle/>
                    <a:p>
                      <a:r>
                        <a:rPr lang="en-US" dirty="0" smtClean="0"/>
                        <a:t>mostly</a:t>
                      </a:r>
                      <a:endParaRPr lang="en-US" dirty="0"/>
                    </a:p>
                  </a:txBody>
                  <a:tcPr/>
                </a:tc>
                <a:tc>
                  <a:txBody>
                    <a:bodyPr/>
                    <a:lstStyle/>
                    <a:p>
                      <a:r>
                        <a:rPr lang="en-US" dirty="0" smtClean="0"/>
                        <a:t>Depends on provider</a:t>
                      </a:r>
                      <a:r>
                        <a:rPr lang="en-US" baseline="0" dirty="0" smtClean="0"/>
                        <a:t> “real name” policy</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75C3118D-CD60-C448-AB88-7EFEB60ADC5A}" type="slidenum">
              <a:rPr lang="en-US" smtClean="0"/>
              <a:t>8</a:t>
            </a:fld>
            <a:endParaRPr lang="en-US"/>
          </a:p>
        </p:txBody>
      </p:sp>
      <p:sp>
        <p:nvSpPr>
          <p:cNvPr id="4" name="Title 3"/>
          <p:cNvSpPr>
            <a:spLocks noGrp="1"/>
          </p:cNvSpPr>
          <p:nvPr>
            <p:ph type="title"/>
          </p:nvPr>
        </p:nvSpPr>
        <p:spPr/>
        <p:txBody>
          <a:bodyPr/>
          <a:lstStyle/>
          <a:p>
            <a:r>
              <a:rPr lang="en-US" dirty="0" smtClean="0"/>
              <a:t>Communication identifiers</a:t>
            </a:r>
            <a:endParaRPr lang="en-US" dirty="0"/>
          </a:p>
        </p:txBody>
      </p:sp>
    </p:spTree>
    <p:extLst>
      <p:ext uri="{BB962C8B-B14F-4D97-AF65-F5344CB8AC3E}">
        <p14:creationId xmlns:p14="http://schemas.microsoft.com/office/powerpoint/2010/main" val="24575813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Internet identifier management: Domain name registration</a:t>
            </a:r>
            <a:endParaRPr lang="en-US" dirty="0"/>
          </a:p>
        </p:txBody>
      </p:sp>
      <p:pic>
        <p:nvPicPr>
          <p:cNvPr id="5" name="Picture 4"/>
          <p:cNvPicPr>
            <a:picLocks noChangeAspect="1"/>
          </p:cNvPicPr>
          <p:nvPr/>
        </p:nvPicPr>
        <p:blipFill>
          <a:blip r:embed="rId2"/>
          <a:stretch>
            <a:fillRect/>
          </a:stretch>
        </p:blipFill>
        <p:spPr>
          <a:xfrm>
            <a:off x="1857225" y="1778000"/>
            <a:ext cx="1395610" cy="1117600"/>
          </a:xfrm>
          <a:prstGeom prst="rect">
            <a:avLst/>
          </a:prstGeom>
        </p:spPr>
      </p:pic>
      <p:sp>
        <p:nvSpPr>
          <p:cNvPr id="6" name="TextBox 5"/>
          <p:cNvSpPr txBox="1"/>
          <p:nvPr/>
        </p:nvSpPr>
        <p:spPr>
          <a:xfrm>
            <a:off x="815130" y="3511034"/>
            <a:ext cx="145886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.com registry</a:t>
            </a:r>
          </a:p>
        </p:txBody>
      </p:sp>
      <p:sp>
        <p:nvSpPr>
          <p:cNvPr id="7" name="TextBox 6"/>
          <p:cNvSpPr txBox="1"/>
          <p:nvPr/>
        </p:nvSpPr>
        <p:spPr>
          <a:xfrm>
            <a:off x="2555030" y="3487712"/>
            <a:ext cx="136447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err="1" smtClean="0"/>
              <a:t>.net</a:t>
            </a:r>
            <a:r>
              <a:rPr lang="en-US" dirty="0" smtClean="0"/>
              <a:t> registry</a:t>
            </a:r>
          </a:p>
        </p:txBody>
      </p:sp>
      <p:sp>
        <p:nvSpPr>
          <p:cNvPr id="8" name="TextBox 7"/>
          <p:cNvSpPr txBox="1"/>
          <p:nvPr/>
        </p:nvSpPr>
        <p:spPr>
          <a:xfrm>
            <a:off x="6136430" y="3326368"/>
            <a:ext cx="1405778"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t>
            </a:r>
            <a:r>
              <a:rPr lang="en-US" dirty="0" err="1" smtClean="0"/>
              <a:t>edu</a:t>
            </a:r>
            <a:r>
              <a:rPr lang="en-US" dirty="0" smtClean="0"/>
              <a:t> registry </a:t>
            </a:r>
          </a:p>
          <a:p>
            <a:r>
              <a:rPr lang="en-US" dirty="0" smtClean="0"/>
              <a:t>+ registrar</a:t>
            </a:r>
          </a:p>
        </p:txBody>
      </p:sp>
      <p:sp>
        <p:nvSpPr>
          <p:cNvPr id="9" name="TextBox 8"/>
          <p:cNvSpPr txBox="1"/>
          <p:nvPr/>
        </p:nvSpPr>
        <p:spPr>
          <a:xfrm>
            <a:off x="7685135" y="3326368"/>
            <a:ext cx="1401045"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t>
            </a:r>
            <a:r>
              <a:rPr lang="en-US" dirty="0" err="1" smtClean="0"/>
              <a:t>gov</a:t>
            </a:r>
            <a:r>
              <a:rPr lang="en-US" dirty="0" smtClean="0"/>
              <a:t> registry</a:t>
            </a:r>
          </a:p>
          <a:p>
            <a:r>
              <a:rPr lang="en-US" dirty="0" smtClean="0"/>
              <a:t>+ registrar</a:t>
            </a:r>
          </a:p>
        </p:txBody>
      </p:sp>
      <p:sp>
        <p:nvSpPr>
          <p:cNvPr id="10" name="Dodecagon 9"/>
          <p:cNvSpPr/>
          <p:nvPr/>
        </p:nvSpPr>
        <p:spPr>
          <a:xfrm>
            <a:off x="457200" y="4673600"/>
            <a:ext cx="1042095" cy="698500"/>
          </a:xfrm>
          <a:prstGeom prst="do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t>registrar</a:t>
            </a:r>
            <a:endParaRPr lang="en-US" sz="1050" dirty="0"/>
          </a:p>
        </p:txBody>
      </p:sp>
      <p:sp>
        <p:nvSpPr>
          <p:cNvPr id="11" name="Right Arrow 10"/>
          <p:cNvSpPr/>
          <p:nvPr/>
        </p:nvSpPr>
        <p:spPr>
          <a:xfrm rot="18390983">
            <a:off x="1136442" y="2905406"/>
            <a:ext cx="1082310" cy="18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469978" y="6213231"/>
            <a:ext cx="737295" cy="491530"/>
          </a:xfrm>
          <a:prstGeom prst="rect">
            <a:avLst/>
          </a:prstGeom>
        </p:spPr>
      </p:pic>
      <p:cxnSp>
        <p:nvCxnSpPr>
          <p:cNvPr id="14" name="Straight Arrow Connector 13"/>
          <p:cNvCxnSpPr>
            <a:stCxn id="12" idx="0"/>
            <a:endCxn id="10" idx="5"/>
          </p:cNvCxnSpPr>
          <p:nvPr/>
        </p:nvCxnSpPr>
        <p:spPr>
          <a:xfrm flipV="1">
            <a:off x="838626" y="5372100"/>
            <a:ext cx="0" cy="8411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rot="17770348">
            <a:off x="833449" y="4202470"/>
            <a:ext cx="785451" cy="108622"/>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281318" y="4188022"/>
            <a:ext cx="956725" cy="307777"/>
          </a:xfrm>
          <a:prstGeom prst="rect">
            <a:avLst/>
          </a:prstGeom>
          <a:noFill/>
        </p:spPr>
        <p:txBody>
          <a:bodyPr wrap="none" rtlCol="0">
            <a:spAutoFit/>
          </a:bodyPr>
          <a:lstStyle/>
          <a:p>
            <a:r>
              <a:rPr lang="en-US" sz="1400" dirty="0" smtClean="0"/>
              <a:t>$7.85/year</a:t>
            </a:r>
            <a:endParaRPr lang="en-US" sz="1400" dirty="0"/>
          </a:p>
        </p:txBody>
      </p:sp>
      <p:sp>
        <p:nvSpPr>
          <p:cNvPr id="17" name="TextBox 16"/>
          <p:cNvSpPr txBox="1"/>
          <p:nvPr/>
        </p:nvSpPr>
        <p:spPr>
          <a:xfrm>
            <a:off x="906965" y="5673922"/>
            <a:ext cx="1082348" cy="307777"/>
          </a:xfrm>
          <a:prstGeom prst="rect">
            <a:avLst/>
          </a:prstGeom>
          <a:noFill/>
        </p:spPr>
        <p:txBody>
          <a:bodyPr wrap="none" rtlCol="0">
            <a:spAutoFit/>
          </a:bodyPr>
          <a:lstStyle/>
          <a:p>
            <a:r>
              <a:rPr lang="en-US" sz="1400" dirty="0" smtClean="0"/>
              <a:t>$10-$15/year</a:t>
            </a:r>
            <a:endParaRPr lang="en-US" sz="1400" dirty="0"/>
          </a:p>
        </p:txBody>
      </p:sp>
      <p:sp>
        <p:nvSpPr>
          <p:cNvPr id="18" name="Dodecagon 17"/>
          <p:cNvSpPr/>
          <p:nvPr/>
        </p:nvSpPr>
        <p:spPr>
          <a:xfrm>
            <a:off x="760270" y="4686300"/>
            <a:ext cx="1042095" cy="698500"/>
          </a:xfrm>
          <a:prstGeom prst="do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t>registrar</a:t>
            </a:r>
            <a:endParaRPr lang="en-US" sz="1050" dirty="0"/>
          </a:p>
        </p:txBody>
      </p:sp>
      <p:sp>
        <p:nvSpPr>
          <p:cNvPr id="19" name="Dodecagon 18"/>
          <p:cNvSpPr/>
          <p:nvPr/>
        </p:nvSpPr>
        <p:spPr>
          <a:xfrm>
            <a:off x="1130647" y="4673600"/>
            <a:ext cx="1042095" cy="698500"/>
          </a:xfrm>
          <a:prstGeom prst="do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t>registrar</a:t>
            </a:r>
            <a:endParaRPr lang="en-US" sz="1050" dirty="0"/>
          </a:p>
        </p:txBody>
      </p:sp>
      <p:sp>
        <p:nvSpPr>
          <p:cNvPr id="20" name="Right Arrow 19"/>
          <p:cNvSpPr/>
          <p:nvPr/>
        </p:nvSpPr>
        <p:spPr>
          <a:xfrm rot="16200000">
            <a:off x="2638147" y="4218780"/>
            <a:ext cx="785451" cy="108622"/>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85184" y="4188022"/>
            <a:ext cx="902811" cy="307777"/>
          </a:xfrm>
          <a:prstGeom prst="rect">
            <a:avLst/>
          </a:prstGeom>
          <a:noFill/>
        </p:spPr>
        <p:txBody>
          <a:bodyPr wrap="none" rtlCol="0">
            <a:spAutoFit/>
          </a:bodyPr>
          <a:lstStyle/>
          <a:p>
            <a:r>
              <a:rPr lang="en-US" sz="1400" dirty="0" smtClean="0"/>
              <a:t>$5.11/year</a:t>
            </a:r>
            <a:endParaRPr lang="en-US" sz="1400" dirty="0"/>
          </a:p>
        </p:txBody>
      </p:sp>
      <p:sp>
        <p:nvSpPr>
          <p:cNvPr id="22" name="TextBox 21"/>
          <p:cNvSpPr txBox="1"/>
          <p:nvPr/>
        </p:nvSpPr>
        <p:spPr>
          <a:xfrm>
            <a:off x="1700209" y="2895600"/>
            <a:ext cx="945065" cy="307777"/>
          </a:xfrm>
          <a:prstGeom prst="rect">
            <a:avLst/>
          </a:prstGeom>
          <a:noFill/>
        </p:spPr>
        <p:txBody>
          <a:bodyPr wrap="none" rtlCol="0">
            <a:spAutoFit/>
          </a:bodyPr>
          <a:lstStyle/>
          <a:p>
            <a:r>
              <a:rPr lang="en-US" sz="1400" dirty="0" smtClean="0"/>
              <a:t>$0.18/year</a:t>
            </a:r>
            <a:endParaRPr lang="en-US" sz="1400" dirty="0"/>
          </a:p>
        </p:txBody>
      </p:sp>
      <p:pic>
        <p:nvPicPr>
          <p:cNvPr id="23" name="Picture 22"/>
          <p:cNvPicPr>
            <a:picLocks noChangeAspect="1"/>
          </p:cNvPicPr>
          <p:nvPr/>
        </p:nvPicPr>
        <p:blipFill>
          <a:blip r:embed="rId4"/>
          <a:stretch>
            <a:fillRect/>
          </a:stretch>
        </p:blipFill>
        <p:spPr>
          <a:xfrm>
            <a:off x="4648200" y="4911143"/>
            <a:ext cx="1752600" cy="1752600"/>
          </a:xfrm>
          <a:prstGeom prst="rect">
            <a:avLst/>
          </a:prstGeom>
        </p:spPr>
      </p:pic>
      <p:sp>
        <p:nvSpPr>
          <p:cNvPr id="24" name="TextBox 23"/>
          <p:cNvSpPr txBox="1"/>
          <p:nvPr/>
        </p:nvSpPr>
        <p:spPr>
          <a:xfrm>
            <a:off x="4746544" y="4726477"/>
            <a:ext cx="1389886" cy="369332"/>
          </a:xfrm>
          <a:prstGeom prst="rect">
            <a:avLst/>
          </a:prstGeom>
          <a:noFill/>
        </p:spPr>
        <p:txBody>
          <a:bodyPr wrap="none" rtlCol="0">
            <a:spAutoFit/>
          </a:bodyPr>
          <a:lstStyle/>
          <a:p>
            <a:r>
              <a:rPr lang="en-US" dirty="0" smtClean="0"/>
              <a:t>DNS hosting</a:t>
            </a:r>
            <a:endParaRPr lang="en-US" dirty="0"/>
          </a:p>
        </p:txBody>
      </p:sp>
      <p:pic>
        <p:nvPicPr>
          <p:cNvPr id="25" name="Picture 24"/>
          <p:cNvPicPr>
            <a:picLocks noChangeAspect="1"/>
          </p:cNvPicPr>
          <p:nvPr/>
        </p:nvPicPr>
        <p:blipFill>
          <a:blip r:embed="rId5"/>
          <a:stretch>
            <a:fillRect/>
          </a:stretch>
        </p:blipFill>
        <p:spPr>
          <a:xfrm>
            <a:off x="6970570" y="4911143"/>
            <a:ext cx="1868635" cy="1547853"/>
          </a:xfrm>
          <a:prstGeom prst="rect">
            <a:avLst/>
          </a:prstGeom>
        </p:spPr>
      </p:pic>
      <p:sp>
        <p:nvSpPr>
          <p:cNvPr id="26" name="TextBox 25"/>
          <p:cNvSpPr txBox="1"/>
          <p:nvPr/>
        </p:nvSpPr>
        <p:spPr>
          <a:xfrm>
            <a:off x="6970570" y="4658595"/>
            <a:ext cx="1391577" cy="369332"/>
          </a:xfrm>
          <a:prstGeom prst="rect">
            <a:avLst/>
          </a:prstGeom>
          <a:noFill/>
        </p:spPr>
        <p:txBody>
          <a:bodyPr wrap="none" rtlCol="0">
            <a:spAutoFit/>
          </a:bodyPr>
          <a:lstStyle/>
          <a:p>
            <a:r>
              <a:rPr lang="en-US" dirty="0" smtClean="0"/>
              <a:t>web hosting</a:t>
            </a:r>
            <a:endParaRPr lang="en-US" dirty="0"/>
          </a:p>
        </p:txBody>
      </p:sp>
      <p:cxnSp>
        <p:nvCxnSpPr>
          <p:cNvPr id="28" name="Curved Connector 27"/>
          <p:cNvCxnSpPr>
            <a:stCxn id="19" idx="3"/>
            <a:endCxn id="23" idx="1"/>
          </p:cNvCxnSpPr>
          <p:nvPr/>
        </p:nvCxnSpPr>
        <p:spPr>
          <a:xfrm>
            <a:off x="2033121" y="5278514"/>
            <a:ext cx="2615079" cy="508929"/>
          </a:xfrm>
          <a:prstGeom prst="curvedConnector3">
            <a:avLst/>
          </a:prstGeom>
          <a:ln w="38100"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4" idx="0"/>
            <a:endCxn id="26" idx="0"/>
          </p:cNvCxnSpPr>
          <p:nvPr/>
        </p:nvCxnSpPr>
        <p:spPr>
          <a:xfrm rot="5400000" flipH="1" flipV="1">
            <a:off x="6519982" y="3580100"/>
            <a:ext cx="67882" cy="2224872"/>
          </a:xfrm>
          <a:prstGeom prst="curvedConnector3">
            <a:avLst>
              <a:gd name="adj1" fmla="val 754813"/>
            </a:avLst>
          </a:prstGeom>
          <a:ln w="38100" cmpd="sng">
            <a:solidFill>
              <a:schemeClr val="accent3">
                <a:lumMod val="50000"/>
              </a:schemeClr>
            </a:solidFill>
            <a:headEnd type="none"/>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1848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403</TotalTime>
  <Words>2009</Words>
  <Application>Microsoft Macintosh PowerPoint</Application>
  <PresentationFormat>On-screen Show (4:3)</PresentationFormat>
  <Paragraphs>357</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Waveform</vt:lpstr>
      <vt:lpstr>Technology Transition: Numbering</vt:lpstr>
      <vt:lpstr>Overview</vt:lpstr>
      <vt:lpstr>FCC’s Technology Transition Policy Task Force</vt:lpstr>
      <vt:lpstr>TAC: Database and Identifiers - 2012</vt:lpstr>
      <vt:lpstr>TAC: Potential Commission Actions</vt:lpstr>
      <vt:lpstr>It’s just a number</vt:lpstr>
      <vt:lpstr>Numbers vs. DNS &amp; IP addresses</vt:lpstr>
      <vt:lpstr>Communication identifiers</vt:lpstr>
      <vt:lpstr>Internet identifier management: Domain name registration</vt:lpstr>
      <vt:lpstr>Number usage</vt:lpstr>
      <vt:lpstr>Area codes (NPAs)</vt:lpstr>
      <vt:lpstr>Dialing plans can be confusing</vt:lpstr>
      <vt:lpstr>Phone numbers for machines?</vt:lpstr>
      <vt:lpstr>Why phone numbers for M2M?</vt:lpstr>
      <vt:lpstr>Very rough projection</vt:lpstr>
      <vt:lpstr>Future numbers</vt:lpstr>
      <vt:lpstr>More number questions…</vt:lpstr>
      <vt:lpstr>Security (trustworthiness)</vt:lpstr>
      <vt:lpstr>Phone numbers: hoarding</vt:lpstr>
      <vt:lpstr>Who assures identity?</vt:lpstr>
      <vt:lpstr>Caller ID spoofing</vt:lpstr>
      <vt:lpstr>Caller ID spoofing</vt:lpstr>
      <vt:lpstr>Strawman “Public” PSTN database</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Transitions: Numbering</dc:title>
  <dc:creator>Henning Schulzrinne</dc:creator>
  <cp:lastModifiedBy>Henning Schulzrinne</cp:lastModifiedBy>
  <cp:revision>32</cp:revision>
  <dcterms:created xsi:type="dcterms:W3CDTF">2012-09-23T02:32:56Z</dcterms:created>
  <dcterms:modified xsi:type="dcterms:W3CDTF">2013-02-21T15:36:44Z</dcterms:modified>
</cp:coreProperties>
</file>