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6" r:id="rId7"/>
    <p:sldId id="263" r:id="rId8"/>
    <p:sldId id="264" r:id="rId9"/>
    <p:sldId id="262" r:id="rId10"/>
    <p:sldId id="258" r:id="rId11"/>
    <p:sldId id="268" r:id="rId12"/>
    <p:sldId id="269" r:id="rId13"/>
    <p:sldId id="265" r:id="rId14"/>
    <p:sldId id="267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0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5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image" Target="../media/image3.jpeg"/><Relationship Id="rId2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image" Target="../media/image3.jpeg"/><Relationship Id="rId2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D2F465-D740-704B-87F2-D951323A62DA}" type="doc">
      <dgm:prSet loTypeId="urn:microsoft.com/office/officeart/2005/8/layout/vList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36C70B-8159-1746-A31F-A3DE9DBA3B77}">
      <dgm:prSet/>
      <dgm:spPr/>
      <dgm:t>
        <a:bodyPr/>
        <a:lstStyle/>
        <a:p>
          <a:pPr rtl="0"/>
          <a:r>
            <a:rPr lang="en-US" smtClean="0"/>
            <a:t>Boxes &amp; hobby </a:t>
          </a:r>
          <a:r>
            <a:rPr lang="en-US" smtClean="0">
              <a:sym typeface="Wingdings"/>
            </a:rPr>
            <a:t></a:t>
          </a:r>
          <a:r>
            <a:rPr lang="en-US" smtClean="0"/>
            <a:t> critical infrastructure</a:t>
          </a:r>
          <a:endParaRPr lang="en-US"/>
        </a:p>
      </dgm:t>
    </dgm:pt>
    <dgm:pt modelId="{D78246DC-1DB3-254B-8DE4-507CEA0FE79F}" type="parTrans" cxnId="{F9FCBB8C-17EA-6B43-A879-3BF143D50D9E}">
      <dgm:prSet/>
      <dgm:spPr/>
      <dgm:t>
        <a:bodyPr/>
        <a:lstStyle/>
        <a:p>
          <a:endParaRPr lang="en-US"/>
        </a:p>
      </dgm:t>
    </dgm:pt>
    <dgm:pt modelId="{0676B1B0-6520-3C43-8E1D-70D5C858331D}" type="sibTrans" cxnId="{F9FCBB8C-17EA-6B43-A879-3BF143D50D9E}">
      <dgm:prSet/>
      <dgm:spPr/>
      <dgm:t>
        <a:bodyPr/>
        <a:lstStyle/>
        <a:p>
          <a:endParaRPr lang="en-US"/>
        </a:p>
      </dgm:t>
    </dgm:pt>
    <dgm:pt modelId="{8AB892F3-AA55-AC43-9E37-60CE30C31743}">
      <dgm:prSet/>
      <dgm:spPr/>
      <dgm:t>
        <a:bodyPr/>
        <a:lstStyle/>
        <a:p>
          <a:pPr rtl="0"/>
          <a:r>
            <a:rPr lang="en-US" smtClean="0"/>
            <a:t>Deterministic </a:t>
          </a:r>
          <a:r>
            <a:rPr lang="en-US" smtClean="0">
              <a:sym typeface="Wingdings"/>
            </a:rPr>
            <a:t></a:t>
          </a:r>
          <a:r>
            <a:rPr lang="en-US" smtClean="0"/>
            <a:t> probabilistic</a:t>
          </a:r>
          <a:endParaRPr lang="en-US"/>
        </a:p>
      </dgm:t>
    </dgm:pt>
    <dgm:pt modelId="{DCD1215A-0E58-2444-9865-E7E7CC9041FE}" type="parTrans" cxnId="{16B48163-9ED9-C749-AE3B-97C537DB6BC2}">
      <dgm:prSet/>
      <dgm:spPr/>
      <dgm:t>
        <a:bodyPr/>
        <a:lstStyle/>
        <a:p>
          <a:endParaRPr lang="en-US"/>
        </a:p>
      </dgm:t>
    </dgm:pt>
    <dgm:pt modelId="{BB48359F-D2BB-8E43-B204-49F17CF2CCBE}" type="sibTrans" cxnId="{16B48163-9ED9-C749-AE3B-97C537DB6BC2}">
      <dgm:prSet/>
      <dgm:spPr/>
      <dgm:t>
        <a:bodyPr/>
        <a:lstStyle/>
        <a:p>
          <a:endParaRPr lang="en-US"/>
        </a:p>
      </dgm:t>
    </dgm:pt>
    <dgm:pt modelId="{58B1B124-6BFA-BF42-81B0-97FC8973250A}">
      <dgm:prSet/>
      <dgm:spPr/>
      <dgm:t>
        <a:bodyPr/>
        <a:lstStyle/>
        <a:p>
          <a:pPr rtl="0"/>
          <a:r>
            <a:rPr lang="en-US" smtClean="0"/>
            <a:t>CS stovepipe devices </a:t>
          </a:r>
          <a:r>
            <a:rPr lang="en-US" smtClean="0">
              <a:sym typeface="Wingdings"/>
            </a:rPr>
            <a:t></a:t>
          </a:r>
          <a:r>
            <a:rPr lang="en-US" smtClean="0"/>
            <a:t> all-CS-hands-on-deck</a:t>
          </a:r>
          <a:endParaRPr lang="en-US"/>
        </a:p>
      </dgm:t>
    </dgm:pt>
    <dgm:pt modelId="{BAF8C5F6-2E5B-5D40-90CB-0D1440F3A4EA}" type="parTrans" cxnId="{BECE242E-ED5F-8345-9CB1-D39560A14D81}">
      <dgm:prSet/>
      <dgm:spPr/>
      <dgm:t>
        <a:bodyPr/>
        <a:lstStyle/>
        <a:p>
          <a:endParaRPr lang="en-US"/>
        </a:p>
      </dgm:t>
    </dgm:pt>
    <dgm:pt modelId="{3B60B99F-23FC-8844-A28C-3682F3A31944}" type="sibTrans" cxnId="{BECE242E-ED5F-8345-9CB1-D39560A14D81}">
      <dgm:prSet/>
      <dgm:spPr/>
      <dgm:t>
        <a:bodyPr/>
        <a:lstStyle/>
        <a:p>
          <a:endParaRPr lang="en-US"/>
        </a:p>
      </dgm:t>
    </dgm:pt>
    <dgm:pt modelId="{00EFF6D2-508F-7F4E-B743-4CC3FC39955C}">
      <dgm:prSet/>
      <dgm:spPr/>
      <dgm:t>
        <a:bodyPr/>
        <a:lstStyle/>
        <a:p>
          <a:pPr rtl="0"/>
          <a:r>
            <a:rPr lang="en-US" dirty="0" smtClean="0"/>
            <a:t>Translation into practice: waterfall </a:t>
          </a:r>
          <a:r>
            <a:rPr lang="en-US" dirty="0" smtClean="0">
              <a:sym typeface="Wingdings"/>
            </a:rPr>
            <a:t></a:t>
          </a:r>
          <a:r>
            <a:rPr lang="en-US" dirty="0" smtClean="0"/>
            <a:t> multi-faceted</a:t>
          </a:r>
          <a:endParaRPr lang="en-US" dirty="0"/>
        </a:p>
      </dgm:t>
    </dgm:pt>
    <dgm:pt modelId="{5F737465-8803-304F-8D31-C01B9E98BCD1}" type="parTrans" cxnId="{72BB47C1-1021-0643-970E-EC826AE1A5DF}">
      <dgm:prSet/>
      <dgm:spPr/>
      <dgm:t>
        <a:bodyPr/>
        <a:lstStyle/>
        <a:p>
          <a:endParaRPr lang="en-US"/>
        </a:p>
      </dgm:t>
    </dgm:pt>
    <dgm:pt modelId="{F296CFF8-800C-B842-A4DD-EBE455451DD8}" type="sibTrans" cxnId="{72BB47C1-1021-0643-970E-EC826AE1A5DF}">
      <dgm:prSet/>
      <dgm:spPr/>
      <dgm:t>
        <a:bodyPr/>
        <a:lstStyle/>
        <a:p>
          <a:endParaRPr lang="en-US"/>
        </a:p>
      </dgm:t>
    </dgm:pt>
    <dgm:pt modelId="{1A51FDEA-99A3-7748-8D09-7930D8C46544}">
      <dgm:prSet/>
      <dgm:spPr/>
      <dgm:t>
        <a:bodyPr/>
        <a:lstStyle/>
        <a:p>
          <a:pPr rtl="0"/>
          <a:r>
            <a:rPr lang="en-US" smtClean="0"/>
            <a:t>CS impact: conferences </a:t>
          </a:r>
          <a:r>
            <a:rPr lang="en-US" smtClean="0">
              <a:sym typeface="Wingdings"/>
            </a:rPr>
            <a:t></a:t>
          </a:r>
          <a:r>
            <a:rPr lang="en-US" smtClean="0"/>
            <a:t> public</a:t>
          </a:r>
          <a:endParaRPr lang="en-US"/>
        </a:p>
      </dgm:t>
    </dgm:pt>
    <dgm:pt modelId="{D688B16F-882D-2B43-B544-32B5E6D19589}" type="parTrans" cxnId="{9B9DA124-4BA0-EA4E-A845-EBBE8AE81627}">
      <dgm:prSet/>
      <dgm:spPr/>
      <dgm:t>
        <a:bodyPr/>
        <a:lstStyle/>
        <a:p>
          <a:endParaRPr lang="en-US"/>
        </a:p>
      </dgm:t>
    </dgm:pt>
    <dgm:pt modelId="{B1FE5112-CA55-0C4D-BCE1-6672F94B216D}" type="sibTrans" cxnId="{9B9DA124-4BA0-EA4E-A845-EBBE8AE81627}">
      <dgm:prSet/>
      <dgm:spPr/>
      <dgm:t>
        <a:bodyPr/>
        <a:lstStyle/>
        <a:p>
          <a:endParaRPr lang="en-US"/>
        </a:p>
      </dgm:t>
    </dgm:pt>
    <dgm:pt modelId="{78BE49FB-1A02-2D4F-8247-A71434B0FE25}" type="pres">
      <dgm:prSet presAssocID="{3CD2F465-D740-704B-87F2-D951323A62D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611554A-82B6-0D4D-97F6-061467A7B537}" type="pres">
      <dgm:prSet presAssocID="{7736C70B-8159-1746-A31F-A3DE9DBA3B77}" presName="composite" presStyleCnt="0"/>
      <dgm:spPr/>
    </dgm:pt>
    <dgm:pt modelId="{E683C663-951F-D443-B7C5-8BD8DBAA9688}" type="pres">
      <dgm:prSet presAssocID="{7736C70B-8159-1746-A31F-A3DE9DBA3B77}" presName="imgShp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6C21E8C-FD69-6B4C-994E-F542E305EDA8}" type="pres">
      <dgm:prSet presAssocID="{7736C70B-8159-1746-A31F-A3DE9DBA3B77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2107CF-85C2-B14F-A7EE-4DDB325B2AAC}" type="pres">
      <dgm:prSet presAssocID="{0676B1B0-6520-3C43-8E1D-70D5C858331D}" presName="spacing" presStyleCnt="0"/>
      <dgm:spPr/>
    </dgm:pt>
    <dgm:pt modelId="{89AA6478-4226-D849-AC5D-BB1CC91C71DE}" type="pres">
      <dgm:prSet presAssocID="{8AB892F3-AA55-AC43-9E37-60CE30C31743}" presName="composite" presStyleCnt="0"/>
      <dgm:spPr/>
    </dgm:pt>
    <dgm:pt modelId="{58EED738-3159-B142-B1DB-AD65DE0C07C4}" type="pres">
      <dgm:prSet presAssocID="{8AB892F3-AA55-AC43-9E37-60CE30C31743}" presName="imgShp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617A51DC-B638-B145-96C7-F39BDC651AD0}" type="pres">
      <dgm:prSet presAssocID="{8AB892F3-AA55-AC43-9E37-60CE30C31743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4A4FDF-FB3D-D54D-81D6-63E5E0E99CE2}" type="pres">
      <dgm:prSet presAssocID="{BB48359F-D2BB-8E43-B204-49F17CF2CCBE}" presName="spacing" presStyleCnt="0"/>
      <dgm:spPr/>
    </dgm:pt>
    <dgm:pt modelId="{294CD9BB-526C-5D4A-A0A8-F4A64680DFD6}" type="pres">
      <dgm:prSet presAssocID="{58B1B124-6BFA-BF42-81B0-97FC8973250A}" presName="composite" presStyleCnt="0"/>
      <dgm:spPr/>
    </dgm:pt>
    <dgm:pt modelId="{99FAB220-AB90-814D-A151-4E0A55B26FE1}" type="pres">
      <dgm:prSet presAssocID="{58B1B124-6BFA-BF42-81B0-97FC8973250A}" presName="imgShp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</dgm:pt>
    <dgm:pt modelId="{F6F74885-23DB-0E4F-B8CC-01EAE9516CE4}" type="pres">
      <dgm:prSet presAssocID="{58B1B124-6BFA-BF42-81B0-97FC8973250A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7BEFDE-8725-FD42-81BB-770B150077A7}" type="pres">
      <dgm:prSet presAssocID="{3B60B99F-23FC-8844-A28C-3682F3A31944}" presName="spacing" presStyleCnt="0"/>
      <dgm:spPr/>
    </dgm:pt>
    <dgm:pt modelId="{2DDA0635-E500-DF47-B287-5C0CE288E96B}" type="pres">
      <dgm:prSet presAssocID="{00EFF6D2-508F-7F4E-B743-4CC3FC39955C}" presName="composite" presStyleCnt="0"/>
      <dgm:spPr/>
    </dgm:pt>
    <dgm:pt modelId="{0AE8C922-30EC-014F-B18A-B66B7A4E6554}" type="pres">
      <dgm:prSet presAssocID="{00EFF6D2-508F-7F4E-B743-4CC3FC39955C}" presName="imgShp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38835133-1348-7C4B-8A2E-26713C3A1852}" type="pres">
      <dgm:prSet presAssocID="{00EFF6D2-508F-7F4E-B743-4CC3FC39955C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F676A6-753D-1845-9C84-76D9E9DF2B81}" type="pres">
      <dgm:prSet presAssocID="{F296CFF8-800C-B842-A4DD-EBE455451DD8}" presName="spacing" presStyleCnt="0"/>
      <dgm:spPr/>
    </dgm:pt>
    <dgm:pt modelId="{849DBE1E-3560-F342-8297-D6D7A892C0FF}" type="pres">
      <dgm:prSet presAssocID="{1A51FDEA-99A3-7748-8D09-7930D8C46544}" presName="composite" presStyleCnt="0"/>
      <dgm:spPr/>
    </dgm:pt>
    <dgm:pt modelId="{8E616307-978F-A04A-8F27-1DDC4400BBD8}" type="pres">
      <dgm:prSet presAssocID="{1A51FDEA-99A3-7748-8D09-7930D8C46544}" presName="imgShp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</dgm:pt>
    <dgm:pt modelId="{776097B1-B9A8-E64E-AE2E-33BBACCF886C}" type="pres">
      <dgm:prSet presAssocID="{1A51FDEA-99A3-7748-8D09-7930D8C46544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B9DA124-4BA0-EA4E-A845-EBBE8AE81627}" srcId="{3CD2F465-D740-704B-87F2-D951323A62DA}" destId="{1A51FDEA-99A3-7748-8D09-7930D8C46544}" srcOrd="4" destOrd="0" parTransId="{D688B16F-882D-2B43-B544-32B5E6D19589}" sibTransId="{B1FE5112-CA55-0C4D-BCE1-6672F94B216D}"/>
    <dgm:cxn modelId="{B451B69A-B9A8-E14D-AA31-E04252E3658A}" type="presOf" srcId="{8AB892F3-AA55-AC43-9E37-60CE30C31743}" destId="{617A51DC-B638-B145-96C7-F39BDC651AD0}" srcOrd="0" destOrd="0" presId="urn:microsoft.com/office/officeart/2005/8/layout/vList3"/>
    <dgm:cxn modelId="{BECE242E-ED5F-8345-9CB1-D39560A14D81}" srcId="{3CD2F465-D740-704B-87F2-D951323A62DA}" destId="{58B1B124-6BFA-BF42-81B0-97FC8973250A}" srcOrd="2" destOrd="0" parTransId="{BAF8C5F6-2E5B-5D40-90CB-0D1440F3A4EA}" sibTransId="{3B60B99F-23FC-8844-A28C-3682F3A31944}"/>
    <dgm:cxn modelId="{71BEA185-E342-6746-BFE6-21C4E4D2A3EE}" type="presOf" srcId="{58B1B124-6BFA-BF42-81B0-97FC8973250A}" destId="{F6F74885-23DB-0E4F-B8CC-01EAE9516CE4}" srcOrd="0" destOrd="0" presId="urn:microsoft.com/office/officeart/2005/8/layout/vList3"/>
    <dgm:cxn modelId="{DE2A569E-05D6-4F4F-BAB6-EF20147ACD81}" type="presOf" srcId="{00EFF6D2-508F-7F4E-B743-4CC3FC39955C}" destId="{38835133-1348-7C4B-8A2E-26713C3A1852}" srcOrd="0" destOrd="0" presId="urn:microsoft.com/office/officeart/2005/8/layout/vList3"/>
    <dgm:cxn modelId="{3D9BAC8B-0630-0E41-B2BE-86B64095914F}" type="presOf" srcId="{3CD2F465-D740-704B-87F2-D951323A62DA}" destId="{78BE49FB-1A02-2D4F-8247-A71434B0FE25}" srcOrd="0" destOrd="0" presId="urn:microsoft.com/office/officeart/2005/8/layout/vList3"/>
    <dgm:cxn modelId="{72BB47C1-1021-0643-970E-EC826AE1A5DF}" srcId="{3CD2F465-D740-704B-87F2-D951323A62DA}" destId="{00EFF6D2-508F-7F4E-B743-4CC3FC39955C}" srcOrd="3" destOrd="0" parTransId="{5F737465-8803-304F-8D31-C01B9E98BCD1}" sibTransId="{F296CFF8-800C-B842-A4DD-EBE455451DD8}"/>
    <dgm:cxn modelId="{658DF576-C257-9A44-B898-971B61B68821}" type="presOf" srcId="{7736C70B-8159-1746-A31F-A3DE9DBA3B77}" destId="{76C21E8C-FD69-6B4C-994E-F542E305EDA8}" srcOrd="0" destOrd="0" presId="urn:microsoft.com/office/officeart/2005/8/layout/vList3"/>
    <dgm:cxn modelId="{F9FCBB8C-17EA-6B43-A879-3BF143D50D9E}" srcId="{3CD2F465-D740-704B-87F2-D951323A62DA}" destId="{7736C70B-8159-1746-A31F-A3DE9DBA3B77}" srcOrd="0" destOrd="0" parTransId="{D78246DC-1DB3-254B-8DE4-507CEA0FE79F}" sibTransId="{0676B1B0-6520-3C43-8E1D-70D5C858331D}"/>
    <dgm:cxn modelId="{33981204-EA1A-324B-82E5-6973130D96DC}" type="presOf" srcId="{1A51FDEA-99A3-7748-8D09-7930D8C46544}" destId="{776097B1-B9A8-E64E-AE2E-33BBACCF886C}" srcOrd="0" destOrd="0" presId="urn:microsoft.com/office/officeart/2005/8/layout/vList3"/>
    <dgm:cxn modelId="{16B48163-9ED9-C749-AE3B-97C537DB6BC2}" srcId="{3CD2F465-D740-704B-87F2-D951323A62DA}" destId="{8AB892F3-AA55-AC43-9E37-60CE30C31743}" srcOrd="1" destOrd="0" parTransId="{DCD1215A-0E58-2444-9865-E7E7CC9041FE}" sibTransId="{BB48359F-D2BB-8E43-B204-49F17CF2CCBE}"/>
    <dgm:cxn modelId="{7DA5A615-9493-854B-95F0-53DCB220EF31}" type="presParOf" srcId="{78BE49FB-1A02-2D4F-8247-A71434B0FE25}" destId="{D611554A-82B6-0D4D-97F6-061467A7B537}" srcOrd="0" destOrd="0" presId="urn:microsoft.com/office/officeart/2005/8/layout/vList3"/>
    <dgm:cxn modelId="{674F8D81-5560-8944-99A6-9FF387F5FECE}" type="presParOf" srcId="{D611554A-82B6-0D4D-97F6-061467A7B537}" destId="{E683C663-951F-D443-B7C5-8BD8DBAA9688}" srcOrd="0" destOrd="0" presId="urn:microsoft.com/office/officeart/2005/8/layout/vList3"/>
    <dgm:cxn modelId="{456C1674-3131-4745-A4BC-7D9EA70AED75}" type="presParOf" srcId="{D611554A-82B6-0D4D-97F6-061467A7B537}" destId="{76C21E8C-FD69-6B4C-994E-F542E305EDA8}" srcOrd="1" destOrd="0" presId="urn:microsoft.com/office/officeart/2005/8/layout/vList3"/>
    <dgm:cxn modelId="{301DCB68-964B-D54B-BCB0-626F9061354A}" type="presParOf" srcId="{78BE49FB-1A02-2D4F-8247-A71434B0FE25}" destId="{8F2107CF-85C2-B14F-A7EE-4DDB325B2AAC}" srcOrd="1" destOrd="0" presId="urn:microsoft.com/office/officeart/2005/8/layout/vList3"/>
    <dgm:cxn modelId="{C136104B-99B9-164B-984A-342932161DF9}" type="presParOf" srcId="{78BE49FB-1A02-2D4F-8247-A71434B0FE25}" destId="{89AA6478-4226-D849-AC5D-BB1CC91C71DE}" srcOrd="2" destOrd="0" presId="urn:microsoft.com/office/officeart/2005/8/layout/vList3"/>
    <dgm:cxn modelId="{F1B2EF6C-B82D-BA40-AAF2-A159E6D1BFC9}" type="presParOf" srcId="{89AA6478-4226-D849-AC5D-BB1CC91C71DE}" destId="{58EED738-3159-B142-B1DB-AD65DE0C07C4}" srcOrd="0" destOrd="0" presId="urn:microsoft.com/office/officeart/2005/8/layout/vList3"/>
    <dgm:cxn modelId="{208D6791-05BE-0C42-B74A-DAD194EB0CC4}" type="presParOf" srcId="{89AA6478-4226-D849-AC5D-BB1CC91C71DE}" destId="{617A51DC-B638-B145-96C7-F39BDC651AD0}" srcOrd="1" destOrd="0" presId="urn:microsoft.com/office/officeart/2005/8/layout/vList3"/>
    <dgm:cxn modelId="{FC5D99DA-F245-DA48-8ACC-7D0A7161888A}" type="presParOf" srcId="{78BE49FB-1A02-2D4F-8247-A71434B0FE25}" destId="{744A4FDF-FB3D-D54D-81D6-63E5E0E99CE2}" srcOrd="3" destOrd="0" presId="urn:microsoft.com/office/officeart/2005/8/layout/vList3"/>
    <dgm:cxn modelId="{720A41B4-239C-074A-B4F4-DC27EC0F0202}" type="presParOf" srcId="{78BE49FB-1A02-2D4F-8247-A71434B0FE25}" destId="{294CD9BB-526C-5D4A-A0A8-F4A64680DFD6}" srcOrd="4" destOrd="0" presId="urn:microsoft.com/office/officeart/2005/8/layout/vList3"/>
    <dgm:cxn modelId="{F0778781-4E66-3C42-BA8D-CF6675C776D1}" type="presParOf" srcId="{294CD9BB-526C-5D4A-A0A8-F4A64680DFD6}" destId="{99FAB220-AB90-814D-A151-4E0A55B26FE1}" srcOrd="0" destOrd="0" presId="urn:microsoft.com/office/officeart/2005/8/layout/vList3"/>
    <dgm:cxn modelId="{B5CC4096-03E1-8148-AC0E-7AFF8E73BD43}" type="presParOf" srcId="{294CD9BB-526C-5D4A-A0A8-F4A64680DFD6}" destId="{F6F74885-23DB-0E4F-B8CC-01EAE9516CE4}" srcOrd="1" destOrd="0" presId="urn:microsoft.com/office/officeart/2005/8/layout/vList3"/>
    <dgm:cxn modelId="{C591B51D-0572-5441-8BC8-A627EBBEB82F}" type="presParOf" srcId="{78BE49FB-1A02-2D4F-8247-A71434B0FE25}" destId="{B47BEFDE-8725-FD42-81BB-770B150077A7}" srcOrd="5" destOrd="0" presId="urn:microsoft.com/office/officeart/2005/8/layout/vList3"/>
    <dgm:cxn modelId="{F1234B4E-6A9E-3F49-91D5-9446D662B6D6}" type="presParOf" srcId="{78BE49FB-1A02-2D4F-8247-A71434B0FE25}" destId="{2DDA0635-E500-DF47-B287-5C0CE288E96B}" srcOrd="6" destOrd="0" presId="urn:microsoft.com/office/officeart/2005/8/layout/vList3"/>
    <dgm:cxn modelId="{A29FDBA5-A7CE-C247-B4BA-DB634DF0A6ED}" type="presParOf" srcId="{2DDA0635-E500-DF47-B287-5C0CE288E96B}" destId="{0AE8C922-30EC-014F-B18A-B66B7A4E6554}" srcOrd="0" destOrd="0" presId="urn:microsoft.com/office/officeart/2005/8/layout/vList3"/>
    <dgm:cxn modelId="{F814DB81-AAC7-B74F-8B84-684F65A13993}" type="presParOf" srcId="{2DDA0635-E500-DF47-B287-5C0CE288E96B}" destId="{38835133-1348-7C4B-8A2E-26713C3A1852}" srcOrd="1" destOrd="0" presId="urn:microsoft.com/office/officeart/2005/8/layout/vList3"/>
    <dgm:cxn modelId="{9F8775D4-4296-924C-ACFC-861ED2831885}" type="presParOf" srcId="{78BE49FB-1A02-2D4F-8247-A71434B0FE25}" destId="{FDF676A6-753D-1845-9C84-76D9E9DF2B81}" srcOrd="7" destOrd="0" presId="urn:microsoft.com/office/officeart/2005/8/layout/vList3"/>
    <dgm:cxn modelId="{D491ED18-7E7F-5E4B-B8A2-1FD737F4A2D6}" type="presParOf" srcId="{78BE49FB-1A02-2D4F-8247-A71434B0FE25}" destId="{849DBE1E-3560-F342-8297-D6D7A892C0FF}" srcOrd="8" destOrd="0" presId="urn:microsoft.com/office/officeart/2005/8/layout/vList3"/>
    <dgm:cxn modelId="{3A14E325-C8E2-EA42-B4F5-EB5031B8C8B3}" type="presParOf" srcId="{849DBE1E-3560-F342-8297-D6D7A892C0FF}" destId="{8E616307-978F-A04A-8F27-1DDC4400BBD8}" srcOrd="0" destOrd="0" presId="urn:microsoft.com/office/officeart/2005/8/layout/vList3"/>
    <dgm:cxn modelId="{5FB5166B-6554-5F4D-8522-F83F88F683CA}" type="presParOf" srcId="{849DBE1E-3560-F342-8297-D6D7A892C0FF}" destId="{776097B1-B9A8-E64E-AE2E-33BBACCF886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C21E8C-FD69-6B4C-994E-F542E305EDA8}">
      <dsp:nvSpPr>
        <dsp:cNvPr id="0" name=""/>
        <dsp:cNvSpPr/>
      </dsp:nvSpPr>
      <dsp:spPr>
        <a:xfrm rot="10800000">
          <a:off x="1670487" y="4324"/>
          <a:ext cx="5852007" cy="78594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6579" tIns="83820" rIns="156464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Boxes &amp; hobby </a:t>
          </a:r>
          <a:r>
            <a:rPr lang="en-US" sz="2200" kern="1200" smtClean="0">
              <a:sym typeface="Wingdings"/>
            </a:rPr>
            <a:t></a:t>
          </a:r>
          <a:r>
            <a:rPr lang="en-US" sz="2200" kern="1200" smtClean="0"/>
            <a:t> critical infrastructure</a:t>
          </a:r>
          <a:endParaRPr lang="en-US" sz="2200" kern="1200"/>
        </a:p>
      </dsp:txBody>
      <dsp:txXfrm rot="10800000">
        <a:off x="1866972" y="4324"/>
        <a:ext cx="5655522" cy="785942"/>
      </dsp:txXfrm>
    </dsp:sp>
    <dsp:sp modelId="{E683C663-951F-D443-B7C5-8BD8DBAA9688}">
      <dsp:nvSpPr>
        <dsp:cNvPr id="0" name=""/>
        <dsp:cNvSpPr/>
      </dsp:nvSpPr>
      <dsp:spPr>
        <a:xfrm>
          <a:off x="1277516" y="4324"/>
          <a:ext cx="785942" cy="78594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7A51DC-B638-B145-96C7-F39BDC651AD0}">
      <dsp:nvSpPr>
        <dsp:cNvPr id="0" name=""/>
        <dsp:cNvSpPr/>
      </dsp:nvSpPr>
      <dsp:spPr>
        <a:xfrm rot="10800000">
          <a:off x="1670487" y="1024876"/>
          <a:ext cx="5852007" cy="78594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6579" tIns="83820" rIns="156464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Deterministic </a:t>
          </a:r>
          <a:r>
            <a:rPr lang="en-US" sz="2200" kern="1200" smtClean="0">
              <a:sym typeface="Wingdings"/>
            </a:rPr>
            <a:t></a:t>
          </a:r>
          <a:r>
            <a:rPr lang="en-US" sz="2200" kern="1200" smtClean="0"/>
            <a:t> probabilistic</a:t>
          </a:r>
          <a:endParaRPr lang="en-US" sz="2200" kern="1200"/>
        </a:p>
      </dsp:txBody>
      <dsp:txXfrm rot="10800000">
        <a:off x="1866972" y="1024876"/>
        <a:ext cx="5655522" cy="785942"/>
      </dsp:txXfrm>
    </dsp:sp>
    <dsp:sp modelId="{58EED738-3159-B142-B1DB-AD65DE0C07C4}">
      <dsp:nvSpPr>
        <dsp:cNvPr id="0" name=""/>
        <dsp:cNvSpPr/>
      </dsp:nvSpPr>
      <dsp:spPr>
        <a:xfrm>
          <a:off x="1277516" y="1024876"/>
          <a:ext cx="785942" cy="78594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6F74885-23DB-0E4F-B8CC-01EAE9516CE4}">
      <dsp:nvSpPr>
        <dsp:cNvPr id="0" name=""/>
        <dsp:cNvSpPr/>
      </dsp:nvSpPr>
      <dsp:spPr>
        <a:xfrm rot="10800000">
          <a:off x="1670487" y="2045428"/>
          <a:ext cx="5852007" cy="78594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6579" tIns="83820" rIns="156464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CS stovepipe devices </a:t>
          </a:r>
          <a:r>
            <a:rPr lang="en-US" sz="2200" kern="1200" smtClean="0">
              <a:sym typeface="Wingdings"/>
            </a:rPr>
            <a:t></a:t>
          </a:r>
          <a:r>
            <a:rPr lang="en-US" sz="2200" kern="1200" smtClean="0"/>
            <a:t> all-CS-hands-on-deck</a:t>
          </a:r>
          <a:endParaRPr lang="en-US" sz="2200" kern="1200"/>
        </a:p>
      </dsp:txBody>
      <dsp:txXfrm rot="10800000">
        <a:off x="1866972" y="2045428"/>
        <a:ext cx="5655522" cy="785942"/>
      </dsp:txXfrm>
    </dsp:sp>
    <dsp:sp modelId="{99FAB220-AB90-814D-A151-4E0A55B26FE1}">
      <dsp:nvSpPr>
        <dsp:cNvPr id="0" name=""/>
        <dsp:cNvSpPr/>
      </dsp:nvSpPr>
      <dsp:spPr>
        <a:xfrm>
          <a:off x="1277516" y="2045428"/>
          <a:ext cx="785942" cy="78594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835133-1348-7C4B-8A2E-26713C3A1852}">
      <dsp:nvSpPr>
        <dsp:cNvPr id="0" name=""/>
        <dsp:cNvSpPr/>
      </dsp:nvSpPr>
      <dsp:spPr>
        <a:xfrm rot="10800000">
          <a:off x="1670487" y="3065980"/>
          <a:ext cx="5852007" cy="78594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6579" tIns="83820" rIns="156464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Translation into practice: waterfall </a:t>
          </a:r>
          <a:r>
            <a:rPr lang="en-US" sz="2200" kern="1200" dirty="0" smtClean="0">
              <a:sym typeface="Wingdings"/>
            </a:rPr>
            <a:t></a:t>
          </a:r>
          <a:r>
            <a:rPr lang="en-US" sz="2200" kern="1200" dirty="0" smtClean="0"/>
            <a:t> multi-faceted</a:t>
          </a:r>
          <a:endParaRPr lang="en-US" sz="2200" kern="1200" dirty="0"/>
        </a:p>
      </dsp:txBody>
      <dsp:txXfrm rot="10800000">
        <a:off x="1866972" y="3065980"/>
        <a:ext cx="5655522" cy="785942"/>
      </dsp:txXfrm>
    </dsp:sp>
    <dsp:sp modelId="{0AE8C922-30EC-014F-B18A-B66B7A4E6554}">
      <dsp:nvSpPr>
        <dsp:cNvPr id="0" name=""/>
        <dsp:cNvSpPr/>
      </dsp:nvSpPr>
      <dsp:spPr>
        <a:xfrm>
          <a:off x="1277516" y="3065980"/>
          <a:ext cx="785942" cy="785942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76097B1-B9A8-E64E-AE2E-33BBACCF886C}">
      <dsp:nvSpPr>
        <dsp:cNvPr id="0" name=""/>
        <dsp:cNvSpPr/>
      </dsp:nvSpPr>
      <dsp:spPr>
        <a:xfrm rot="10800000">
          <a:off x="1670487" y="4086533"/>
          <a:ext cx="5852007" cy="78594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6579" tIns="83820" rIns="156464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CS impact: conferences </a:t>
          </a:r>
          <a:r>
            <a:rPr lang="en-US" sz="2200" kern="1200" smtClean="0">
              <a:sym typeface="Wingdings"/>
            </a:rPr>
            <a:t></a:t>
          </a:r>
          <a:r>
            <a:rPr lang="en-US" sz="2200" kern="1200" smtClean="0"/>
            <a:t> public</a:t>
          </a:r>
          <a:endParaRPr lang="en-US" sz="2200" kern="1200"/>
        </a:p>
      </dsp:txBody>
      <dsp:txXfrm rot="10800000">
        <a:off x="1866972" y="4086533"/>
        <a:ext cx="5655522" cy="785942"/>
      </dsp:txXfrm>
    </dsp:sp>
    <dsp:sp modelId="{8E616307-978F-A04A-8F27-1DDC4400BBD8}">
      <dsp:nvSpPr>
        <dsp:cNvPr id="0" name=""/>
        <dsp:cNvSpPr/>
      </dsp:nvSpPr>
      <dsp:spPr>
        <a:xfrm>
          <a:off x="1277516" y="4086533"/>
          <a:ext cx="785942" cy="78594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E4335-E1C2-5448-B1E3-0B5C8ABA60F7}" type="datetimeFigureOut">
              <a:rPr lang="en-US" smtClean="0"/>
              <a:t>10/18/13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739E3-DE86-AD41-8C07-17F0AF08364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E4335-E1C2-5448-B1E3-0B5C8ABA60F7}" type="datetimeFigureOut">
              <a:rPr lang="en-US" smtClean="0"/>
              <a:t>10/18/13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739E3-DE86-AD41-8C07-17F0AF0836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E4335-E1C2-5448-B1E3-0B5C8ABA60F7}" type="datetimeFigureOut">
              <a:rPr lang="en-US" smtClean="0"/>
              <a:t>10/18/13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739E3-DE86-AD41-8C07-17F0AF0836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E4335-E1C2-5448-B1E3-0B5C8ABA60F7}" type="datetimeFigureOut">
              <a:rPr lang="en-US" smtClean="0"/>
              <a:t>10/18/13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739E3-DE86-AD41-8C07-17F0AF0836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E4335-E1C2-5448-B1E3-0B5C8ABA60F7}" type="datetimeFigureOut">
              <a:rPr lang="en-US" smtClean="0"/>
              <a:t>10/18/13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739E3-DE86-AD41-8C07-17F0AF08364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E4335-E1C2-5448-B1E3-0B5C8ABA60F7}" type="datetimeFigureOut">
              <a:rPr lang="en-US" smtClean="0"/>
              <a:t>10/18/13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739E3-DE86-AD41-8C07-17F0AF0836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E4335-E1C2-5448-B1E3-0B5C8ABA60F7}" type="datetimeFigureOut">
              <a:rPr lang="en-US" smtClean="0"/>
              <a:t>10/18/13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739E3-DE86-AD41-8C07-17F0AF08364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E4335-E1C2-5448-B1E3-0B5C8ABA60F7}" type="datetimeFigureOut">
              <a:rPr lang="en-US" smtClean="0"/>
              <a:t>10/18/13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739E3-DE86-AD41-8C07-17F0AF0836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E4335-E1C2-5448-B1E3-0B5C8ABA60F7}" type="datetimeFigureOut">
              <a:rPr lang="en-US" smtClean="0"/>
              <a:t>10/18/13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739E3-DE86-AD41-8C07-17F0AF0836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E4335-E1C2-5448-B1E3-0B5C8ABA60F7}" type="datetimeFigureOut">
              <a:rPr lang="en-US" smtClean="0"/>
              <a:t>10/18/13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739E3-DE86-AD41-8C07-17F0AF08364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E4335-E1C2-5448-B1E3-0B5C8ABA60F7}" type="datetimeFigureOut">
              <a:rPr lang="en-US" smtClean="0"/>
              <a:t>10/18/13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739E3-DE86-AD41-8C07-17F0AF0836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FEE4335-E1C2-5448-B1E3-0B5C8ABA60F7}" type="datetimeFigureOut">
              <a:rPr lang="en-US" smtClean="0"/>
              <a:t>10/18/13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C01739E3-DE86-AD41-8C07-17F0AF08364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CS – a Phase change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Henning Schulzrinne</a:t>
            </a:r>
          </a:p>
          <a:p>
            <a:r>
              <a:rPr lang="en-US" smtClean="0"/>
              <a:t>Columbia </a:t>
            </a:r>
            <a:r>
              <a:rPr lang="en-US" smtClean="0"/>
              <a:t>University &amp; FCC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050" y="4124325"/>
            <a:ext cx="226695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62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Classical CS R&amp;D model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24000"/>
            <a:ext cx="6350000" cy="4762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25781" y="2721280"/>
            <a:ext cx="2558475" cy="369332"/>
          </a:xfrm>
          <a:prstGeom prst="rect">
            <a:avLst/>
          </a:prstGeom>
          <a:solidFill>
            <a:srgbClr val="B500C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Research &amp; publication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75608" y="1708358"/>
            <a:ext cx="2733065" cy="369332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DARPA &amp; NSF programs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08673" y="4641292"/>
            <a:ext cx="142922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Field testing</a:t>
            </a:r>
            <a:endParaRPr lang="en-US" dirty="0"/>
          </a:p>
        </p:txBody>
      </p:sp>
      <p:sp>
        <p:nvSpPr>
          <p:cNvPr id="8" name="Folded Corner 7"/>
          <p:cNvSpPr/>
          <p:nvPr/>
        </p:nvSpPr>
        <p:spPr>
          <a:xfrm>
            <a:off x="181443" y="2509624"/>
            <a:ext cx="2177323" cy="1405994"/>
          </a:xfrm>
          <a:prstGeom prst="foldedCorner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universities</a:t>
            </a:r>
          </a:p>
          <a:p>
            <a:pPr algn="ctr"/>
            <a:r>
              <a:rPr lang="en-US" dirty="0" smtClean="0"/>
              <a:t>Bell Labs</a:t>
            </a:r>
          </a:p>
          <a:p>
            <a:pPr algn="ctr"/>
            <a:r>
              <a:rPr lang="en-US" dirty="0" smtClean="0"/>
              <a:t>AT&amp;T Labs</a:t>
            </a:r>
          </a:p>
          <a:p>
            <a:pPr algn="ctr"/>
            <a:r>
              <a:rPr lang="en-US" dirty="0" smtClean="0"/>
              <a:t>IBM Research</a:t>
            </a:r>
            <a:endParaRPr lang="en-US" dirty="0"/>
          </a:p>
        </p:txBody>
      </p:sp>
      <p:sp>
        <p:nvSpPr>
          <p:cNvPr id="9" name="Folded Corner 8"/>
          <p:cNvSpPr/>
          <p:nvPr/>
        </p:nvSpPr>
        <p:spPr>
          <a:xfrm>
            <a:off x="181443" y="4445973"/>
            <a:ext cx="2177323" cy="1405994"/>
          </a:xfrm>
          <a:prstGeom prst="foldedCorne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tech companies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00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 research: classical</a:t>
            </a:r>
            <a:endParaRPr lang="en-US" dirty="0"/>
          </a:p>
        </p:txBody>
      </p:sp>
      <p:pic>
        <p:nvPicPr>
          <p:cNvPr id="4" name="Picture 17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9314" y="1495695"/>
            <a:ext cx="1725613" cy="2484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Picture 18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24295"/>
            <a:ext cx="2590800" cy="1497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" name="Picture 19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1343295"/>
            <a:ext cx="2016125" cy="2689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AutoShape 20"/>
          <p:cNvSpPr>
            <a:spLocks/>
          </p:cNvSpPr>
          <p:nvPr/>
        </p:nvSpPr>
        <p:spPr bwMode="auto">
          <a:xfrm>
            <a:off x="2590800" y="2473595"/>
            <a:ext cx="1066800" cy="21431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333399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5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2050" y="4176995"/>
            <a:ext cx="1971675" cy="2241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" name="AutoShape 20"/>
          <p:cNvSpPr>
            <a:spLocks/>
          </p:cNvSpPr>
          <p:nvPr/>
        </p:nvSpPr>
        <p:spPr bwMode="auto">
          <a:xfrm>
            <a:off x="5732514" y="2684774"/>
            <a:ext cx="1066800" cy="21431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333399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703" y="4289048"/>
            <a:ext cx="1506097" cy="1424768"/>
          </a:xfrm>
          <a:prstGeom prst="rect">
            <a:avLst/>
          </a:prstGeom>
        </p:spPr>
      </p:pic>
      <p:sp>
        <p:nvSpPr>
          <p:cNvPr id="19" name="AutoShape 20"/>
          <p:cNvSpPr>
            <a:spLocks/>
          </p:cNvSpPr>
          <p:nvPr/>
        </p:nvSpPr>
        <p:spPr bwMode="auto">
          <a:xfrm flipH="1">
            <a:off x="3702050" y="3221308"/>
            <a:ext cx="622355" cy="2160776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333399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20"/>
          <p:cNvSpPr>
            <a:spLocks/>
          </p:cNvSpPr>
          <p:nvPr/>
        </p:nvSpPr>
        <p:spPr bwMode="auto">
          <a:xfrm>
            <a:off x="5884914" y="4908370"/>
            <a:ext cx="1066800" cy="21431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333399"/>
            </a:solidFill>
            <a:prstDash val="solid"/>
            <a:miter lim="800000"/>
            <a:headEnd type="non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82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 research: new avenues </a:t>
            </a:r>
            <a:endParaRPr lang="en-US" dirty="0"/>
          </a:p>
        </p:txBody>
      </p:sp>
      <p:pic>
        <p:nvPicPr>
          <p:cNvPr id="4" name="Picture 19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24000"/>
            <a:ext cx="2016125" cy="2689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962" y="1814185"/>
            <a:ext cx="2582485" cy="25824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5135" y="1898636"/>
            <a:ext cx="2887977" cy="1064534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2473325" y="2146787"/>
            <a:ext cx="475133" cy="1814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6104388" y="2328206"/>
            <a:ext cx="475133" cy="1814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845" y="3699205"/>
            <a:ext cx="2097117" cy="24798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3325" y="4890188"/>
            <a:ext cx="1551458" cy="13963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5013079"/>
            <a:ext cx="1554572" cy="1165929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2057613">
            <a:off x="2266641" y="3318582"/>
            <a:ext cx="1785300" cy="27748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2057613" flipV="1">
            <a:off x="1968039" y="4354966"/>
            <a:ext cx="1377326" cy="26971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6394902" flipV="1">
            <a:off x="462448" y="4276371"/>
            <a:ext cx="1377326" cy="26971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74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CS impact: public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Laws and (particularly) state &amp; federal rules depend on notice-and-comment</a:t>
            </a:r>
          </a:p>
          <a:p>
            <a:r>
              <a:rPr lang="en-US" dirty="0" smtClean="0"/>
              <a:t>Open to all – no need to be a lawyer or lobbyist</a:t>
            </a:r>
          </a:p>
          <a:p>
            <a:pPr lvl="1"/>
            <a:r>
              <a:rPr lang="en-US" dirty="0" smtClean="0"/>
              <a:t>preference for peer-reviewed academic research, not paid-for advocacy</a:t>
            </a:r>
          </a:p>
          <a:p>
            <a:r>
              <a:rPr lang="en-US" dirty="0" smtClean="0"/>
              <a:t>Measurements, data &amp; comparison, not (just) novel ideas</a:t>
            </a:r>
          </a:p>
          <a:p>
            <a:pPr lvl="1"/>
            <a:r>
              <a:rPr lang="en-US" dirty="0"/>
              <a:t>e.g., http://</a:t>
            </a:r>
            <a:r>
              <a:rPr lang="en-US" dirty="0" err="1"/>
              <a:t>www.fcc.gov</a:t>
            </a:r>
            <a:r>
              <a:rPr lang="en-US" dirty="0"/>
              <a:t>/blog/researchers-useful-datasets-and-potential-questions</a:t>
            </a:r>
            <a:endParaRPr lang="en-US" dirty="0" smtClean="0"/>
          </a:p>
          <a:p>
            <a:r>
              <a:rPr lang="en-US" dirty="0" smtClean="0"/>
              <a:t>Random examples:</a:t>
            </a:r>
          </a:p>
          <a:p>
            <a:pPr lvl="1"/>
            <a:r>
              <a:rPr lang="en-US" dirty="0" smtClean="0"/>
              <a:t>Evaluation of educational achievement in MOOCs</a:t>
            </a:r>
          </a:p>
          <a:p>
            <a:pPr lvl="1"/>
            <a:r>
              <a:rPr lang="en-US" dirty="0" smtClean="0"/>
              <a:t>Broadband quality &amp; economics</a:t>
            </a:r>
          </a:p>
          <a:p>
            <a:pPr lvl="1"/>
            <a:r>
              <a:rPr lang="en-US" dirty="0" smtClean="0"/>
              <a:t>Spectrum usage and properties</a:t>
            </a:r>
          </a:p>
          <a:p>
            <a:pPr lvl="1"/>
            <a:r>
              <a:rPr lang="en-US" dirty="0" smtClean="0"/>
              <a:t>Indoor location for 911</a:t>
            </a:r>
          </a:p>
          <a:p>
            <a:pPr lvl="1"/>
            <a:r>
              <a:rPr lang="en-US" dirty="0" smtClean="0"/>
              <a:t>Usability of security &amp; privacy</a:t>
            </a:r>
          </a:p>
          <a:p>
            <a:pPr lvl="1"/>
            <a:r>
              <a:rPr lang="en-US" dirty="0" smtClean="0"/>
              <a:t>Digital literacy &amp; broadband adoption</a:t>
            </a:r>
          </a:p>
        </p:txBody>
      </p:sp>
    </p:spTree>
    <p:extLst>
      <p:ext uri="{BB962C8B-B14F-4D97-AF65-F5344CB8AC3E}">
        <p14:creationId xmlns:p14="http://schemas.microsoft.com/office/powerpoint/2010/main" val="837450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 as the 10%-better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788478"/>
          </a:xfrm>
        </p:spPr>
        <p:txBody>
          <a:bodyPr/>
          <a:lstStyle/>
          <a:p>
            <a:r>
              <a:rPr lang="en-US" dirty="0" smtClean="0"/>
              <a:t>Miracle transformation </a:t>
            </a:r>
            <a:r>
              <a:rPr lang="en-US" dirty="0" smtClean="0">
                <a:sym typeface="Wingdings"/>
              </a:rPr>
              <a:t> 10% better/cheaper/…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59108"/>
            <a:ext cx="2237804" cy="1612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714" y="2630569"/>
            <a:ext cx="2618499" cy="19638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870189"/>
            <a:ext cx="2008101" cy="13437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0714" y="4870189"/>
            <a:ext cx="2465301" cy="15656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9789" y="2630569"/>
            <a:ext cx="2216856" cy="20166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789" y="4870189"/>
            <a:ext cx="2319496" cy="177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22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Conclusion: more Q than 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does education and research change when CS is critical infrastructure?</a:t>
            </a:r>
          </a:p>
          <a:p>
            <a:r>
              <a:rPr lang="en-US" dirty="0" smtClean="0"/>
              <a:t>What is your plan beyond the paper submission?</a:t>
            </a:r>
          </a:p>
          <a:p>
            <a:r>
              <a:rPr lang="en-US" dirty="0" smtClean="0"/>
              <a:t>How can CS research become relevant to public policy?</a:t>
            </a:r>
          </a:p>
          <a:p>
            <a:r>
              <a:rPr lang="en-US" dirty="0" smtClean="0"/>
              <a:t>How do you demonstrate impact beyond citation counts?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94397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phase changes in CS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9430573"/>
              </p:ext>
            </p:extLst>
          </p:nvPr>
        </p:nvGraphicFramePr>
        <p:xfrm>
          <a:off x="211685" y="1600200"/>
          <a:ext cx="8800012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8533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great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3048000"/>
          </a:xfrm>
        </p:spPr>
        <p:txBody>
          <a:bodyPr>
            <a:normAutofit/>
          </a:bodyPr>
          <a:lstStyle/>
          <a:p>
            <a:r>
              <a:rPr lang="en-US" dirty="0" smtClean="0"/>
              <a:t>Technical structures that support a society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“civil infrastructure”</a:t>
            </a:r>
          </a:p>
          <a:p>
            <a:pPr lvl="1"/>
            <a:r>
              <a:rPr lang="en-US" dirty="0" smtClean="0">
                <a:sym typeface="Wingdings"/>
              </a:rPr>
              <a:t>Large</a:t>
            </a:r>
          </a:p>
          <a:p>
            <a:pPr lvl="1"/>
            <a:r>
              <a:rPr lang="en-US" dirty="0" smtClean="0">
                <a:sym typeface="Wingdings"/>
              </a:rPr>
              <a:t>Constructed over generations</a:t>
            </a:r>
          </a:p>
          <a:p>
            <a:pPr lvl="1"/>
            <a:r>
              <a:rPr lang="en-US" dirty="0" smtClean="0">
                <a:sym typeface="Wingdings"/>
              </a:rPr>
              <a:t>Not often replaced as a whole system</a:t>
            </a:r>
          </a:p>
          <a:p>
            <a:pPr lvl="1"/>
            <a:r>
              <a:rPr lang="en-US" dirty="0" smtClean="0">
                <a:sym typeface="Wingdings"/>
              </a:rPr>
              <a:t>Continual refurbishment of components</a:t>
            </a:r>
          </a:p>
          <a:p>
            <a:pPr lvl="1"/>
            <a:r>
              <a:rPr lang="en-US" dirty="0" smtClean="0">
                <a:sym typeface="Wingdings"/>
              </a:rPr>
              <a:t>Interdependent components </a:t>
            </a:r>
            <a:r>
              <a:rPr lang="en-US" b="1" dirty="0" smtClean="0">
                <a:sym typeface="Wingdings"/>
              </a:rPr>
              <a:t>with well-defined interfaces</a:t>
            </a:r>
          </a:p>
          <a:p>
            <a:pPr lvl="1"/>
            <a:r>
              <a:rPr lang="en-US" dirty="0" smtClean="0">
                <a:sym typeface="Wingdings"/>
              </a:rPr>
              <a:t>High initial cost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5867400"/>
            <a:ext cx="1320800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724400"/>
            <a:ext cx="1270000" cy="127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4724400"/>
            <a:ext cx="1447800" cy="915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4724401"/>
            <a:ext cx="1524000" cy="1136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4724400"/>
            <a:ext cx="1295400" cy="1029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00" y="5638800"/>
            <a:ext cx="1451452" cy="1079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5999274"/>
            <a:ext cx="1447800" cy="8587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200" y="4343400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water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38400" y="4343400"/>
            <a:ext cx="968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energy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5800" y="4343400"/>
            <a:ext cx="175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transportation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303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Internet (and CS) as core civil infrastructure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735776"/>
            <a:ext cx="5087109" cy="3136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970" y="3429000"/>
            <a:ext cx="38100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19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Technology changes, interfaces are forever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893077"/>
            <a:ext cx="1143000" cy="9182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9600" y="2897868"/>
            <a:ext cx="584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CF68"/>
                </a:solidFill>
              </a:rPr>
              <a:t>1904</a:t>
            </a:r>
            <a:endParaRPr lang="en-US" sz="1400" dirty="0">
              <a:solidFill>
                <a:srgbClr val="FFCF68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69" y="1371600"/>
            <a:ext cx="769938" cy="10265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371600"/>
            <a:ext cx="1651000" cy="1077278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7" idx="3"/>
            <a:endCxn id="8" idx="1"/>
          </p:cNvCxnSpPr>
          <p:nvPr/>
        </p:nvCxnSpPr>
        <p:spPr bwMode="auto">
          <a:xfrm>
            <a:off x="1307307" y="1884892"/>
            <a:ext cx="750093" cy="2534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8442" y="1512077"/>
            <a:ext cx="1256257" cy="14033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75459" y="1435715"/>
            <a:ext cx="498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1901</a:t>
            </a:r>
            <a:endParaRPr lang="en-US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3962400" y="1512077"/>
            <a:ext cx="147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110/220V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9434" y="1793382"/>
            <a:ext cx="965200" cy="840740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11" idx="3"/>
            <a:endCxn id="14" idx="1"/>
          </p:cNvCxnSpPr>
          <p:nvPr/>
        </p:nvCxnSpPr>
        <p:spPr bwMode="auto">
          <a:xfrm>
            <a:off x="6924699" y="2213752"/>
            <a:ext cx="52473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289" y="3548728"/>
            <a:ext cx="1666240" cy="1041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0117" y="4198870"/>
            <a:ext cx="1132586" cy="1981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9200" y="3894070"/>
            <a:ext cx="1219200" cy="1134007"/>
          </a:xfrm>
          <a:prstGeom prst="rect">
            <a:avLst/>
          </a:prstGeom>
        </p:spPr>
      </p:pic>
      <p:grpSp>
        <p:nvGrpSpPr>
          <p:cNvPr id="24" name="Group 17"/>
          <p:cNvGrpSpPr/>
          <p:nvPr/>
        </p:nvGrpSpPr>
        <p:grpSpPr>
          <a:xfrm>
            <a:off x="7906634" y="3064379"/>
            <a:ext cx="1016000" cy="1436132"/>
            <a:chOff x="6705600" y="1600200"/>
            <a:chExt cx="1016000" cy="143613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05600" y="1600200"/>
              <a:ext cx="1016000" cy="101600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864511" y="2667000"/>
              <a:ext cx="698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BFBFBF"/>
                  </a:solidFill>
                </a:rPr>
                <a:t>1993</a:t>
              </a:r>
              <a:endParaRPr lang="en-US" sz="1800" dirty="0">
                <a:solidFill>
                  <a:srgbClr val="BFBFBF"/>
                </a:solidFill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6630" y="5149294"/>
            <a:ext cx="1371600" cy="909828"/>
          </a:xfrm>
          <a:prstGeom prst="rect">
            <a:avLst/>
          </a:prstGeom>
        </p:spPr>
      </p:pic>
      <p:grpSp>
        <p:nvGrpSpPr>
          <p:cNvPr id="28" name="Group 18"/>
          <p:cNvGrpSpPr/>
          <p:nvPr/>
        </p:nvGrpSpPr>
        <p:grpSpPr>
          <a:xfrm>
            <a:off x="6538112" y="4523226"/>
            <a:ext cx="1524000" cy="1924110"/>
            <a:chOff x="6553200" y="3505200"/>
            <a:chExt cx="1524000" cy="192411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553200" y="3505200"/>
              <a:ext cx="1524000" cy="152400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937583" y="5029200"/>
              <a:ext cx="7552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BFBFBF"/>
                  </a:solidFill>
                </a:rPr>
                <a:t>1982</a:t>
              </a:r>
              <a:endParaRPr lang="en-US" sz="2000" dirty="0">
                <a:solidFill>
                  <a:srgbClr val="BFBFBF"/>
                </a:solidFill>
              </a:endParaRPr>
            </a:p>
          </p:txBody>
        </p:sp>
      </p:grpSp>
      <p:grpSp>
        <p:nvGrpSpPr>
          <p:cNvPr id="31" name="Group 16"/>
          <p:cNvGrpSpPr/>
          <p:nvPr/>
        </p:nvGrpSpPr>
        <p:grpSpPr>
          <a:xfrm>
            <a:off x="5319353" y="4500511"/>
            <a:ext cx="698178" cy="1055132"/>
            <a:chOff x="4038600" y="4876800"/>
            <a:chExt cx="698178" cy="105513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114800" y="4876800"/>
              <a:ext cx="609600" cy="60960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038600" y="5562600"/>
              <a:ext cx="698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BFBFBF"/>
                  </a:solidFill>
                </a:rPr>
                <a:t>1992</a:t>
              </a:r>
              <a:endParaRPr lang="en-US" sz="1800" dirty="0">
                <a:solidFill>
                  <a:srgbClr val="BFBFBF"/>
                </a:solidFill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91878" y="5526954"/>
            <a:ext cx="1388626" cy="10405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15053" y="6556118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1830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622994" y="3578264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BFBFBF"/>
                </a:solidFill>
              </a:rPr>
              <a:t>1878</a:t>
            </a:r>
            <a:endParaRPr lang="en-US" sz="18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126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CS: deterministic </a:t>
            </a:r>
            <a:r>
              <a:rPr lang="en-US" dirty="0" smtClean="0">
                <a:sym typeface="Wingdings"/>
              </a:rPr>
              <a:t> statistical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293" y="2148718"/>
            <a:ext cx="3073766" cy="10621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1642060"/>
            <a:ext cx="4535437" cy="1718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16" y="4578054"/>
            <a:ext cx="3386947" cy="11583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8112" y="6017049"/>
            <a:ext cx="68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TDM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0522" y="4229317"/>
            <a:ext cx="3303537" cy="15071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29563" y="6032167"/>
            <a:ext cx="187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packet switching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826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CS: one box, one specialty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95600"/>
            <a:ext cx="3008939" cy="1986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301" y="1678121"/>
            <a:ext cx="1599762" cy="2262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499" y="1795600"/>
            <a:ext cx="1335411" cy="18695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332" y="4511201"/>
            <a:ext cx="3067807" cy="14111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1766" y="4283087"/>
            <a:ext cx="1842986" cy="2060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2034" y="4283087"/>
            <a:ext cx="2384766" cy="170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59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CS: all hands on deck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697" y="2236332"/>
            <a:ext cx="3229108" cy="2535354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4868735" y="4880747"/>
            <a:ext cx="2056360" cy="914400"/>
          </a:xfrm>
          <a:prstGeom prst="cloud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mechanical sensor</a:t>
            </a:r>
          </a:p>
        </p:txBody>
      </p:sp>
      <p:sp>
        <p:nvSpPr>
          <p:cNvPr id="7" name="Cloud 6"/>
          <p:cNvSpPr/>
          <p:nvPr/>
        </p:nvSpPr>
        <p:spPr>
          <a:xfrm>
            <a:off x="5740212" y="1936349"/>
            <a:ext cx="1549494" cy="9144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crypto</a:t>
            </a:r>
            <a:endParaRPr lang="en-US" dirty="0"/>
          </a:p>
        </p:txBody>
      </p:sp>
      <p:sp>
        <p:nvSpPr>
          <p:cNvPr id="8" name="Cloud 7"/>
          <p:cNvSpPr/>
          <p:nvPr/>
        </p:nvSpPr>
        <p:spPr>
          <a:xfrm>
            <a:off x="6360668" y="3663983"/>
            <a:ext cx="1858076" cy="9144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network</a:t>
            </a:r>
          </a:p>
          <a:p>
            <a:pPr algn="ctr"/>
            <a:r>
              <a:rPr lang="en-US" dirty="0" smtClean="0"/>
              <a:t>protocols</a:t>
            </a:r>
            <a:endParaRPr lang="en-US" dirty="0"/>
          </a:p>
        </p:txBody>
      </p:sp>
      <p:sp>
        <p:nvSpPr>
          <p:cNvPr id="9" name="Cloud 8"/>
          <p:cNvSpPr/>
          <p:nvPr/>
        </p:nvSpPr>
        <p:spPr>
          <a:xfrm>
            <a:off x="1695196" y="3143371"/>
            <a:ext cx="1549494" cy="9144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speech-to-text</a:t>
            </a:r>
            <a:endParaRPr lang="en-US" dirty="0"/>
          </a:p>
        </p:txBody>
      </p:sp>
      <p:sp>
        <p:nvSpPr>
          <p:cNvPr id="10" name="Cloud 9"/>
          <p:cNvSpPr/>
          <p:nvPr/>
        </p:nvSpPr>
        <p:spPr>
          <a:xfrm>
            <a:off x="1695196" y="5035583"/>
            <a:ext cx="1549494" cy="914400"/>
          </a:xfrm>
          <a:prstGeom prst="clou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UI design</a:t>
            </a:r>
            <a:endParaRPr lang="en-US" dirty="0"/>
          </a:p>
        </p:txBody>
      </p:sp>
      <p:sp>
        <p:nvSpPr>
          <p:cNvPr id="11" name="Cloud 10"/>
          <p:cNvSpPr/>
          <p:nvPr/>
        </p:nvSpPr>
        <p:spPr>
          <a:xfrm>
            <a:off x="7137306" y="5337947"/>
            <a:ext cx="1549494" cy="914400"/>
          </a:xfrm>
          <a:prstGeom prst="cloud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OS</a:t>
            </a:r>
          </a:p>
        </p:txBody>
      </p:sp>
      <p:sp>
        <p:nvSpPr>
          <p:cNvPr id="12" name="Cloud 11"/>
          <p:cNvSpPr/>
          <p:nvPr/>
        </p:nvSpPr>
        <p:spPr>
          <a:xfrm>
            <a:off x="740895" y="1951467"/>
            <a:ext cx="2019946" cy="914400"/>
          </a:xfrm>
          <a:prstGeom prst="clou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image processing</a:t>
            </a:r>
            <a:endParaRPr lang="en-US" dirty="0"/>
          </a:p>
        </p:txBody>
      </p:sp>
      <p:sp>
        <p:nvSpPr>
          <p:cNvPr id="13" name="Cloud 12"/>
          <p:cNvSpPr/>
          <p:nvPr/>
        </p:nvSpPr>
        <p:spPr>
          <a:xfrm>
            <a:off x="3780600" y="1321932"/>
            <a:ext cx="1959612" cy="9144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SQL</a:t>
            </a:r>
          </a:p>
          <a:p>
            <a:pPr algn="ctr"/>
            <a:r>
              <a:rPr lang="en-US" dirty="0" smtClean="0"/>
              <a:t>database</a:t>
            </a:r>
            <a:endParaRPr lang="en-US" dirty="0"/>
          </a:p>
        </p:txBody>
      </p:sp>
      <p:sp>
        <p:nvSpPr>
          <p:cNvPr id="14" name="Cloud 13"/>
          <p:cNvSpPr/>
          <p:nvPr/>
        </p:nvSpPr>
        <p:spPr>
          <a:xfrm>
            <a:off x="3005852" y="5795147"/>
            <a:ext cx="1862883" cy="914400"/>
          </a:xfrm>
          <a:prstGeom prst="cloud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computer arch.</a:t>
            </a:r>
            <a:endParaRPr lang="en-US" dirty="0"/>
          </a:p>
        </p:txBody>
      </p:sp>
      <p:sp>
        <p:nvSpPr>
          <p:cNvPr id="15" name="Cloud 14"/>
          <p:cNvSpPr/>
          <p:nvPr/>
        </p:nvSpPr>
        <p:spPr>
          <a:xfrm>
            <a:off x="7137306" y="2563503"/>
            <a:ext cx="1897786" cy="914400"/>
          </a:xfrm>
          <a:prstGeom prst="clou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JIT compilers (browser)</a:t>
            </a:r>
            <a:endParaRPr lang="en-US" dirty="0"/>
          </a:p>
        </p:txBody>
      </p:sp>
      <p:sp>
        <p:nvSpPr>
          <p:cNvPr id="16" name="Cloud 15"/>
          <p:cNvSpPr/>
          <p:nvPr/>
        </p:nvSpPr>
        <p:spPr>
          <a:xfrm>
            <a:off x="266664" y="3857286"/>
            <a:ext cx="1549494" cy="9144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text-to-speech</a:t>
            </a:r>
            <a:endParaRPr lang="en-US" dirty="0"/>
          </a:p>
        </p:txBody>
      </p:sp>
      <p:sp>
        <p:nvSpPr>
          <p:cNvPr id="17" name="Cloud 16"/>
          <p:cNvSpPr/>
          <p:nvPr/>
        </p:nvSpPr>
        <p:spPr>
          <a:xfrm>
            <a:off x="2632655" y="4057771"/>
            <a:ext cx="1549494" cy="914400"/>
          </a:xfrm>
          <a:prstGeom prst="clou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41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 as headline news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32767"/>
            <a:ext cx="5080742" cy="29761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828" y="2025841"/>
            <a:ext cx="4143167" cy="14116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007" y="4314381"/>
            <a:ext cx="3152665" cy="2099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00" y="4460917"/>
            <a:ext cx="5245842" cy="2034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5477" y="2400484"/>
            <a:ext cx="2144195" cy="161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930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1066</TotalTime>
  <Words>390</Words>
  <Application>Microsoft Macintosh PowerPoint</Application>
  <PresentationFormat>On-screen Show (4:3)</PresentationFormat>
  <Paragraphs>81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Clarity</vt:lpstr>
      <vt:lpstr>CS – a Phase change</vt:lpstr>
      <vt:lpstr>5 phase changes in CS</vt:lpstr>
      <vt:lpstr>The great infrastructure</vt:lpstr>
      <vt:lpstr>The Internet (and CS) as core civil infrastructure</vt:lpstr>
      <vt:lpstr>Technology changes, interfaces are forever</vt:lpstr>
      <vt:lpstr>CS: deterministic  statistical</vt:lpstr>
      <vt:lpstr>Old CS: one box, one specialty</vt:lpstr>
      <vt:lpstr>New CS: all hands on deck</vt:lpstr>
      <vt:lpstr>CS as headline news</vt:lpstr>
      <vt:lpstr>Classical CS R&amp;D model</vt:lpstr>
      <vt:lpstr>CS research: classical</vt:lpstr>
      <vt:lpstr>CS research: new avenues </vt:lpstr>
      <vt:lpstr>New CS impact: public policy</vt:lpstr>
      <vt:lpstr>CS as the 10%-better solution</vt:lpstr>
      <vt:lpstr>Conclusion: more Q than A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– a Phase change</dc:title>
  <dc:creator>Henning Schulzrinne</dc:creator>
  <cp:lastModifiedBy>Henning Schulzrinne</cp:lastModifiedBy>
  <cp:revision>17</cp:revision>
  <dcterms:created xsi:type="dcterms:W3CDTF">2013-10-16T03:04:10Z</dcterms:created>
  <dcterms:modified xsi:type="dcterms:W3CDTF">2013-10-18T13:45:42Z</dcterms:modified>
</cp:coreProperties>
</file>