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70" r:id="rId5"/>
    <p:sldId id="278" r:id="rId6"/>
    <p:sldId id="260" r:id="rId7"/>
    <p:sldId id="277" r:id="rId8"/>
    <p:sldId id="275" r:id="rId9"/>
    <p:sldId id="267" r:id="rId10"/>
    <p:sldId id="269" r:id="rId11"/>
    <p:sldId id="262" r:id="rId12"/>
    <p:sldId id="268" r:id="rId13"/>
    <p:sldId id="266" r:id="rId14"/>
    <p:sldId id="271" r:id="rId15"/>
    <p:sldId id="264" r:id="rId16"/>
    <p:sldId id="265" r:id="rId17"/>
    <p:sldId id="272" r:id="rId18"/>
    <p:sldId id="274" r:id="rId19"/>
    <p:sldId id="273" r:id="rId20"/>
    <p:sldId id="276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763F-EC01-C744-BB3E-90DDE201F5C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AE7E2-050C-C149-A59D-8BDF5ADF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r>
              <a:rPr lang="en-US" baseline="0" dirty="0" smtClean="0"/>
              <a:t> video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news.cnet.com</a:t>
            </a:r>
            <a:r>
              <a:rPr lang="en-US" dirty="0" smtClean="0"/>
              <a:t>/8301-1023_3-57437204-93/americans-watched-37-billion-online-videos-last-month/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AE7E2-050C-C149-A59D-8BDF5ADF3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D6AAF6-9ED2-4646-917D-196D7FDAD07C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03DAE7-E14B-8445-897E-7ABCCEE7EA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wm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6" Type="http://schemas.openxmlformats.org/officeDocument/2006/relationships/image" Target="../media/image9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as a Public policy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storage cost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9" y="1524000"/>
            <a:ext cx="5859650" cy="3422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919" y="6151776"/>
            <a:ext cx="31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Netflix </a:t>
            </a:r>
            <a:r>
              <a:rPr lang="en-US" dirty="0" err="1" smtClean="0"/>
              <a:t>OpenConnect</a:t>
            </a:r>
            <a:r>
              <a:rPr lang="en-US" dirty="0" smtClean="0"/>
              <a:t>: 100 TB</a:t>
            </a:r>
          </a:p>
          <a:p>
            <a:r>
              <a:rPr lang="en-US" dirty="0" smtClean="0"/>
              <a:t>of disk, 1 TB of flash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52" y="4949427"/>
            <a:ext cx="3610814" cy="19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non-shared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per-user 7-20 Mb/s bandwidth during early evening hours</a:t>
            </a:r>
          </a:p>
          <a:p>
            <a:r>
              <a:rPr lang="en-US" dirty="0" smtClean="0"/>
              <a:t>Capacity limits most pronounced for shared parts of networks </a:t>
            </a:r>
            <a:r>
              <a:rPr lang="en-US" dirty="0" smtClean="0">
                <a:sym typeface="Wingdings"/>
              </a:rPr>
              <a:t> spectrum limits</a:t>
            </a:r>
          </a:p>
          <a:p>
            <a:pPr lvl="1"/>
            <a:r>
              <a:rPr lang="en-US" dirty="0">
                <a:sym typeface="Wingdings"/>
              </a:rPr>
              <a:t>DSL: &lt; 30 </a:t>
            </a:r>
            <a:r>
              <a:rPr lang="en-US" dirty="0" smtClean="0">
                <a:sym typeface="Wingdings"/>
              </a:rPr>
              <a:t>MHz</a:t>
            </a:r>
          </a:p>
          <a:p>
            <a:pPr lvl="1"/>
            <a:r>
              <a:rPr lang="en-US" dirty="0" smtClean="0">
                <a:sym typeface="Wingdings"/>
              </a:rPr>
              <a:t>Cellular: 500 MHz total</a:t>
            </a:r>
          </a:p>
          <a:p>
            <a:pPr lvl="1"/>
            <a:r>
              <a:rPr lang="en-US" dirty="0" smtClean="0">
                <a:sym typeface="Wingdings"/>
              </a:rPr>
              <a:t>CATV: 800 MHz  theoretically, 4.8 Gb/s total capacity</a:t>
            </a:r>
          </a:p>
          <a:p>
            <a:pPr lvl="1"/>
            <a:r>
              <a:rPr lang="en-US" dirty="0" smtClean="0">
                <a:sym typeface="Wingdings"/>
              </a:rPr>
              <a:t>Fiber: 16 THz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8" y="4921497"/>
            <a:ext cx="3356310" cy="1744319"/>
          </a:xfrm>
          <a:prstGeom prst="rect">
            <a:avLst/>
          </a:prstGeom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33400" y="4315000"/>
            <a:ext cx="8153400" cy="769938"/>
            <a:chOff x="432" y="3360"/>
            <a:chExt cx="5136" cy="485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1104" y="3360"/>
              <a:ext cx="1872" cy="29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Digital</a:t>
              </a:r>
              <a:r>
                <a:rPr lang="en-US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Channels</a:t>
              </a:r>
            </a:p>
          </p:txBody>
        </p:sp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4032" y="3360"/>
              <a:ext cx="1200" cy="29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VOD, interactive </a:t>
              </a:r>
            </a:p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services, etc</a:t>
              </a:r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432" y="3360"/>
              <a:ext cx="576" cy="2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Upstream</a:t>
              </a: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960" y="3653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54 MHz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928" y="3653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4992" y="3653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870 MHz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2976" y="3360"/>
              <a:ext cx="1056" cy="29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HDTV</a:t>
              </a:r>
            </a:p>
          </p:txBody>
        </p:sp>
      </p:grp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1371600" y="4010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42690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0"/>
              </a:rPr>
              <a:t>Cable Band Plans</a:t>
            </a:r>
            <a:endParaRPr lang="en-US" dirty="0"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33400"/>
            <a:ext cx="8229600" cy="601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>
                  <a:lumMod val="10000"/>
                </a:schemeClr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tx2">
                  <a:lumMod val="10000"/>
                </a:schemeClr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9221" name="Group 9"/>
          <p:cNvGrpSpPr>
            <a:grpSpLocks/>
          </p:cNvGrpSpPr>
          <p:nvPr/>
        </p:nvGrpSpPr>
        <p:grpSpPr bwMode="auto">
          <a:xfrm>
            <a:off x="609600" y="2133600"/>
            <a:ext cx="7620000" cy="773113"/>
            <a:chOff x="240" y="1488"/>
            <a:chExt cx="4800" cy="399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912" y="1488"/>
              <a:ext cx="2112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Analog Channels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024" y="1488"/>
              <a:ext cx="1008" cy="24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Digital</a:t>
              </a:r>
              <a:r>
                <a:rPr lang="en-US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Channels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464" y="1488"/>
              <a:ext cx="576" cy="24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VOD, </a:t>
              </a:r>
              <a:r>
                <a:rPr lang="en-US" sz="1400" dirty="0" err="1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etc</a:t>
              </a:r>
              <a:endParaRPr lang="en-US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40" y="1488"/>
              <a:ext cx="576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Upstream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68" y="1728"/>
              <a:ext cx="52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54 MHz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36" y="1728"/>
              <a:ext cx="67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848600" y="2598738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870 MHz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6629400" y="2133600"/>
            <a:ext cx="685800" cy="465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HDTV</a:t>
            </a:r>
          </a:p>
        </p:txBody>
      </p:sp>
      <p:grpSp>
        <p:nvGrpSpPr>
          <p:cNvPr id="9224" name="Group 18"/>
          <p:cNvGrpSpPr>
            <a:grpSpLocks/>
          </p:cNvGrpSpPr>
          <p:nvPr/>
        </p:nvGrpSpPr>
        <p:grpSpPr bwMode="auto">
          <a:xfrm>
            <a:off x="609600" y="2971800"/>
            <a:ext cx="8153400" cy="1566863"/>
            <a:chOff x="432" y="2112"/>
            <a:chExt cx="5136" cy="775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056" y="2496"/>
              <a:ext cx="2112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Analog Channels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3456" y="2496"/>
              <a:ext cx="1008" cy="24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Digital</a:t>
              </a:r>
              <a:r>
                <a:rPr lang="en-US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Channels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848" y="2496"/>
              <a:ext cx="432" cy="24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VOD,</a:t>
              </a:r>
            </a:p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etc</a:t>
              </a: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32" y="2496"/>
              <a:ext cx="528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Upstream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912" y="2736"/>
              <a:ext cx="5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54 MHz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880" y="2736"/>
              <a:ext cx="6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992" y="2736"/>
              <a:ext cx="57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870 MHz</a:t>
              </a: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3168" y="2496"/>
              <a:ext cx="28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3360" y="2112"/>
              <a:ext cx="17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Digital Simulcast of Analog Tier</a:t>
              </a: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3360" y="2304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Corbe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464" y="2496"/>
              <a:ext cx="384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HDTV</a:t>
              </a:r>
            </a:p>
          </p:txBody>
        </p:sp>
      </p:grpSp>
      <p:grpSp>
        <p:nvGrpSpPr>
          <p:cNvPr id="9225" name="Group 30"/>
          <p:cNvGrpSpPr>
            <a:grpSpLocks/>
          </p:cNvGrpSpPr>
          <p:nvPr/>
        </p:nvGrpSpPr>
        <p:grpSpPr bwMode="auto">
          <a:xfrm>
            <a:off x="609600" y="4953000"/>
            <a:ext cx="8153400" cy="769938"/>
            <a:chOff x="432" y="3360"/>
            <a:chExt cx="5136" cy="485"/>
          </a:xfrm>
        </p:grpSpPr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104" y="3360"/>
              <a:ext cx="1872" cy="29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Digital</a:t>
              </a:r>
              <a:r>
                <a:rPr lang="en-US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</a:t>
              </a:r>
              <a:r>
                <a:rPr lang="en-US" sz="16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Channels</a:t>
              </a: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32" y="3360"/>
              <a:ext cx="1200" cy="29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VOD, interactive </a:t>
              </a:r>
            </a:p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services, etc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32" y="3360"/>
              <a:ext cx="576" cy="2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Upstream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960" y="3653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54 MHz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2928" y="3653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992" y="3653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870 MHz</a:t>
              </a: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2976" y="3360"/>
              <a:ext cx="1056" cy="29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HDTV</a:t>
              </a:r>
            </a:p>
          </p:txBody>
        </p:sp>
      </p:grp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1447800" y="1828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Standard</a:t>
            </a: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371600" y="3429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Hybrid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1447800" y="4648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144985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parts of the network are shared?</a:t>
            </a:r>
            <a:endParaRPr lang="en-US" dirty="0"/>
          </a:p>
        </p:txBody>
      </p:sp>
      <p:pic>
        <p:nvPicPr>
          <p:cNvPr id="3" name="Picture 9" descr="D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27" y="2126911"/>
            <a:ext cx="714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358" y="2163979"/>
            <a:ext cx="161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DSL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769" y="4046759"/>
            <a:ext cx="77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FTTN</a:t>
            </a:r>
            <a:endParaRPr lang="en-US" dirty="0"/>
          </a:p>
        </p:txBody>
      </p:sp>
      <p:pic>
        <p:nvPicPr>
          <p:cNvPr id="6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21" y="1524000"/>
            <a:ext cx="1187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443" y="2005034"/>
            <a:ext cx="1350227" cy="1056553"/>
          </a:xfrm>
          <a:prstGeom prst="rect">
            <a:avLst/>
          </a:prstGeom>
        </p:spPr>
      </p:pic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268538"/>
            <a:ext cx="908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659992"/>
            <a:ext cx="1187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69763" y="2612788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1k-10k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185" y="3091012"/>
            <a:ext cx="226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mile - shared</a:t>
            </a:r>
            <a:endParaRPr lang="en-US" dirty="0"/>
          </a:p>
        </p:txBody>
      </p:sp>
      <p:pic>
        <p:nvPicPr>
          <p:cNvPr id="12" name="Picture 104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56" y="1472861"/>
            <a:ext cx="9286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52" y="4057517"/>
            <a:ext cx="908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D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73" y="3899056"/>
            <a:ext cx="714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06523" y="3091012"/>
            <a:ext cx="81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3 mi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16363" y="4754652"/>
            <a:ext cx="81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 mi</a:t>
            </a:r>
            <a:endParaRPr lang="en-US" dirty="0"/>
          </a:p>
        </p:txBody>
      </p:sp>
      <p:pic>
        <p:nvPicPr>
          <p:cNvPr id="17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74" y="3766746"/>
            <a:ext cx="1187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2769" y="571446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CATV</a:t>
            </a:r>
            <a:endParaRPr lang="en-US" dirty="0"/>
          </a:p>
        </p:txBody>
      </p:sp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81" y="5575792"/>
            <a:ext cx="908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64121" y="6366832"/>
            <a:ext cx="15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500 homes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997" y="5123984"/>
            <a:ext cx="3776574" cy="12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FTTx</a:t>
            </a:r>
            <a:endParaRPr lang="en-US" dirty="0"/>
          </a:p>
        </p:txBody>
      </p:sp>
      <p:pic>
        <p:nvPicPr>
          <p:cNvPr id="3" name="Picture 7" descr="450px-FTT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742" y="1666150"/>
            <a:ext cx="3822284" cy="501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39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CATV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93" y="1933495"/>
            <a:ext cx="7256885" cy="37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urved Connector 31"/>
          <p:cNvCxnSpPr>
            <a:stCxn id="15" idx="0"/>
            <a:endCxn id="12" idx="1"/>
          </p:cNvCxnSpPr>
          <p:nvPr/>
        </p:nvCxnSpPr>
        <p:spPr>
          <a:xfrm rot="5400000" flipH="1" flipV="1">
            <a:off x="2122708" y="3356211"/>
            <a:ext cx="300555" cy="313449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4" idx="0"/>
          </p:cNvCxnSpPr>
          <p:nvPr/>
        </p:nvCxnSpPr>
        <p:spPr>
          <a:xfrm rot="16200000" flipH="1">
            <a:off x="1680454" y="1482925"/>
            <a:ext cx="758487" cy="2933452"/>
          </a:xfrm>
          <a:prstGeom prst="curvedConnector4">
            <a:avLst>
              <a:gd name="adj1" fmla="val -30139"/>
              <a:gd name="adj2" fmla="val 5689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IP networks vs. OTT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72" y="1856033"/>
            <a:ext cx="3099677" cy="1605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73" y="4472573"/>
            <a:ext cx="2892338" cy="1498231"/>
          </a:xfrm>
          <a:prstGeom prst="rect">
            <a:avLst/>
          </a:prstGeom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20" y="2076318"/>
            <a:ext cx="2034520" cy="12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2" y="4472573"/>
            <a:ext cx="1917891" cy="12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422" y="1284914"/>
            <a:ext cx="1926277" cy="2385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234" y="4472626"/>
            <a:ext cx="1137235" cy="601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0272" y="2959560"/>
            <a:ext cx="33137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separate DOCSIS service flow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61" y="2570408"/>
            <a:ext cx="808622" cy="1382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26" y="5073736"/>
            <a:ext cx="808622" cy="1382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234" y="5369694"/>
            <a:ext cx="1137235" cy="601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2387" y="2330919"/>
            <a:ext cx="118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MSO</a:t>
            </a:r>
          </a:p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1105" y="4866409"/>
            <a:ext cx="174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or</a:t>
            </a:r>
          </a:p>
          <a:p>
            <a:r>
              <a:rPr lang="en-US" dirty="0" smtClean="0"/>
              <a:t>CDN backbone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MVPD obligations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01337"/>
              </p:ext>
            </p:extLst>
          </p:nvPr>
        </p:nvGraphicFramePr>
        <p:xfrm>
          <a:off x="457200" y="1798695"/>
          <a:ext cx="6238275" cy="3741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425"/>
                <a:gridCol w="2079425"/>
                <a:gridCol w="2079425"/>
              </a:tblGrid>
              <a:tr h="706824">
                <a:tc>
                  <a:txBody>
                    <a:bodyPr/>
                    <a:lstStyle/>
                    <a:p>
                      <a:r>
                        <a:rPr lang="en-US" dirty="0" smtClean="0"/>
                        <a:t>Obligation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MVPD (Title VI)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</a:t>
                      </a:r>
                      <a:r>
                        <a:rPr lang="en-US" baseline="0" dirty="0" smtClean="0"/>
                        <a:t> Title VI</a:t>
                      </a:r>
                      <a:endParaRPr lang="en-US" dirty="0"/>
                    </a:p>
                  </a:txBody>
                  <a:tcPr/>
                </a:tc>
              </a:tr>
              <a:tr h="706824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</a:t>
                      </a:r>
                      <a:r>
                        <a:rPr lang="en-US" baseline="0" dirty="0" smtClean="0"/>
                        <a:t> alerting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Twitter?</a:t>
                      </a:r>
                      <a:endParaRPr lang="en-US" dirty="0"/>
                    </a:p>
                  </a:txBody>
                  <a:tcPr/>
                </a:tc>
              </a:tr>
              <a:tr h="706824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content (city council meeting, news, niche)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livestream.com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706824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TV stations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706824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franchise 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agreement,</a:t>
                      </a:r>
                      <a:r>
                        <a:rPr lang="en-US" baseline="0" dirty="0" smtClean="0"/>
                        <a:t> 5%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53" y="1943694"/>
            <a:ext cx="2026926" cy="1365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090241"/>
            <a:ext cx="230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(list very incomplete)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into OI policy buckets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75" y="2125106"/>
            <a:ext cx="1937757" cy="1990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97" y="2591592"/>
            <a:ext cx="1852953" cy="1389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16" y="2489313"/>
            <a:ext cx="3265597" cy="2449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3099" y="1519816"/>
            <a:ext cx="315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non-IP (radio, OTA TV, digital</a:t>
            </a:r>
          </a:p>
          <a:p>
            <a:r>
              <a:rPr lang="en-US" dirty="0" smtClean="0"/>
              <a:t>CATV, …)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5964" y="1658316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IP-based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89" y="4292180"/>
            <a:ext cx="263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Broadband Internet</a:t>
            </a:r>
          </a:p>
          <a:p>
            <a:r>
              <a:rPr lang="en-US" dirty="0" smtClean="0"/>
              <a:t>Access Services (BIAS)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2628" y="4292180"/>
            <a:ext cx="136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Specialized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18550" y="1524000"/>
            <a:ext cx="0" cy="4903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257" y="5351636"/>
            <a:ext cx="8292655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BIAS</a:t>
            </a:r>
            <a:r>
              <a:rPr lang="en-US" sz="1600" dirty="0" smtClean="0"/>
              <a:t>: A </a:t>
            </a:r>
            <a:r>
              <a:rPr lang="en-US" sz="1600" dirty="0"/>
              <a:t>mass-market retail service by wire or radio that provides the capability to transmit </a:t>
            </a:r>
          </a:p>
          <a:p>
            <a:r>
              <a:rPr lang="en-US" sz="1600" dirty="0" smtClean="0"/>
              <a:t>data </a:t>
            </a:r>
            <a:r>
              <a:rPr lang="en-US" sz="1600" dirty="0"/>
              <a:t>to and receive data </a:t>
            </a:r>
            <a:r>
              <a:rPr lang="en-US" sz="1600" dirty="0">
                <a:solidFill>
                  <a:srgbClr val="0000FF"/>
                </a:solidFill>
              </a:rPr>
              <a:t>from all or substantially all Internet </a:t>
            </a:r>
            <a:r>
              <a:rPr lang="en-US" sz="1600" dirty="0"/>
              <a:t>endpoints, including any </a:t>
            </a:r>
          </a:p>
          <a:p>
            <a:r>
              <a:rPr lang="en-US" sz="1600" dirty="0" smtClean="0"/>
              <a:t>capabilities </a:t>
            </a:r>
            <a:r>
              <a:rPr lang="en-US" sz="1600" dirty="0"/>
              <a:t>that are incidental to and enable the operation of the communications </a:t>
            </a:r>
          </a:p>
          <a:p>
            <a:r>
              <a:rPr lang="en-US" sz="1600" dirty="0" smtClean="0"/>
              <a:t>service</a:t>
            </a:r>
            <a:r>
              <a:rPr lang="en-US" sz="1600" dirty="0"/>
              <a:t>, but excluding dial-up Internet access service. </a:t>
            </a:r>
          </a:p>
        </p:txBody>
      </p:sp>
    </p:spTree>
    <p:extLst>
      <p:ext uri="{BB962C8B-B14F-4D97-AF65-F5344CB8AC3E}">
        <p14:creationId xmlns:p14="http://schemas.microsoft.com/office/powerpoint/2010/main" val="31060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policy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Bandwidth-based charging (caps, metering, …)</a:t>
            </a:r>
          </a:p>
          <a:p>
            <a:pPr lvl="1"/>
            <a:r>
              <a:rPr lang="en-US" dirty="0" smtClean="0"/>
              <a:t>competitive effects on OTT providers?</a:t>
            </a:r>
          </a:p>
          <a:p>
            <a:pPr lvl="1"/>
            <a:r>
              <a:rPr lang="en-US" dirty="0" smtClean="0"/>
              <a:t>vs. market differentiation (light vs. heavy users)</a:t>
            </a:r>
          </a:p>
          <a:p>
            <a:pPr lvl="1"/>
            <a:r>
              <a:rPr lang="en-US" dirty="0" smtClean="0"/>
              <a:t>possible consumer confusion</a:t>
            </a:r>
          </a:p>
          <a:p>
            <a:pPr lvl="2"/>
            <a:r>
              <a:rPr lang="en-US" dirty="0" smtClean="0"/>
              <a:t>“How many GB was that movie again?”</a:t>
            </a:r>
          </a:p>
          <a:p>
            <a:pPr lvl="2"/>
            <a:r>
              <a:rPr lang="en-US" dirty="0" smtClean="0"/>
              <a:t>“Who wasted 10 GB on </a:t>
            </a:r>
            <a:r>
              <a:rPr lang="en-US" i="1" dirty="0" smtClean="0"/>
              <a:t>Toddlers in Tiaras</a:t>
            </a:r>
            <a:r>
              <a:rPr lang="en-US" dirty="0" smtClean="0"/>
              <a:t>?”</a:t>
            </a:r>
          </a:p>
          <a:p>
            <a:pPr lvl="2"/>
            <a:r>
              <a:rPr lang="en-US" dirty="0" smtClean="0"/>
              <a:t>“Why did my usage go up when I switched to 4G?”</a:t>
            </a:r>
          </a:p>
          <a:p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content owner vs. content carriage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convergence</a:t>
            </a:r>
          </a:p>
          <a:p>
            <a:r>
              <a:rPr lang="en-US" dirty="0" smtClean="0"/>
              <a:t>More than entertainment</a:t>
            </a:r>
          </a:p>
          <a:p>
            <a:r>
              <a:rPr lang="en-US" dirty="0" smtClean="0"/>
              <a:t>Impacts on consumers and industry structure</a:t>
            </a:r>
          </a:p>
          <a:p>
            <a:r>
              <a:rPr lang="en-US" dirty="0" smtClean="0"/>
              <a:t>Old goals, new challenges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4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speeds do we need to support?</a:t>
            </a:r>
          </a:p>
          <a:p>
            <a:r>
              <a:rPr lang="en-US" dirty="0" smtClean="0"/>
              <a:t>Broadband </a:t>
            </a:r>
            <a:r>
              <a:rPr lang="en-US" dirty="0"/>
              <a:t>networks &amp; universal service</a:t>
            </a:r>
          </a:p>
          <a:p>
            <a:pPr lvl="1"/>
            <a:r>
              <a:rPr lang="en-US" dirty="0"/>
              <a:t>future-proofing network builds</a:t>
            </a:r>
          </a:p>
          <a:p>
            <a:pPr lvl="2"/>
            <a:r>
              <a:rPr lang="en-US" dirty="0"/>
              <a:t>build &amp; pay once (every 25 years), upgrade electronics </a:t>
            </a:r>
            <a:r>
              <a:rPr lang="en-US" dirty="0" smtClean="0"/>
              <a:t>only</a:t>
            </a:r>
          </a:p>
          <a:p>
            <a:pPr lvl="2"/>
            <a:r>
              <a:rPr lang="en-US" dirty="0" smtClean="0">
                <a:sym typeface="Wingdings"/>
              </a:rPr>
              <a:t> success model for copper, coax and fiber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far can you push DSL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remote electronics vs. fiber builds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31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All-IP (HD) video won’t break the Internet</a:t>
            </a:r>
          </a:p>
          <a:p>
            <a:r>
              <a:rPr lang="en-US" dirty="0" smtClean="0"/>
              <a:t>… but it may break classical regulatory categories</a:t>
            </a:r>
          </a:p>
          <a:p>
            <a:r>
              <a:rPr lang="en-US" dirty="0" smtClean="0"/>
              <a:t>Raises a number of public policy issues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consumer confusion on gaps and bandwidth charges</a:t>
            </a:r>
          </a:p>
          <a:p>
            <a:pPr lvl="1"/>
            <a:r>
              <a:rPr lang="en-US" dirty="0" smtClean="0"/>
              <a:t>universal access to scalable bandwidth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still mostly linear TV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84" y="1775240"/>
            <a:ext cx="4159965" cy="46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6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is half of the Internet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950"/>
            <a:ext cx="5987403" cy="48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23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also 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97965" cy="4876800"/>
          </a:xfrm>
        </p:spPr>
        <p:txBody>
          <a:bodyPr/>
          <a:lstStyle/>
          <a:p>
            <a:r>
              <a:rPr lang="en-US" dirty="0" smtClean="0"/>
              <a:t>Focus not just on download</a:t>
            </a:r>
          </a:p>
          <a:p>
            <a:r>
              <a:rPr lang="en-US" dirty="0" smtClean="0"/>
              <a:t>Interactive video</a:t>
            </a:r>
          </a:p>
          <a:p>
            <a:pPr lvl="1"/>
            <a:r>
              <a:rPr lang="en-US" dirty="0" smtClean="0"/>
              <a:t>telemedicine</a:t>
            </a:r>
          </a:p>
          <a:p>
            <a:pPr lvl="1"/>
            <a:r>
              <a:rPr lang="en-US" dirty="0" smtClean="0"/>
              <a:t>MOOCs</a:t>
            </a:r>
          </a:p>
          <a:p>
            <a:pPr lvl="1"/>
            <a:r>
              <a:rPr lang="en-US" dirty="0" smtClean="0"/>
              <a:t>video conferencing</a:t>
            </a:r>
          </a:p>
          <a:p>
            <a:pPr lvl="1"/>
            <a:r>
              <a:rPr lang="en-US" dirty="0" smtClean="0"/>
              <a:t>remote monitoring (security cameras)</a:t>
            </a:r>
          </a:p>
          <a:p>
            <a:r>
              <a:rPr lang="en-US" dirty="0" smtClean="0"/>
              <a:t>Likely will require more upstream bandwidth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165" y="1600200"/>
            <a:ext cx="1928218" cy="19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this moves to IP?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7" y="1717140"/>
            <a:ext cx="9144000" cy="2396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069" y="4677823"/>
            <a:ext cx="657471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Thus, for 146 hours/month of HD </a:t>
            </a:r>
            <a:r>
              <a:rPr lang="en-US" dirty="0" smtClean="0">
                <a:sym typeface="Wingdings"/>
              </a:rPr>
              <a:t> 410 GB/month</a:t>
            </a:r>
          </a:p>
          <a:p>
            <a:r>
              <a:rPr lang="en-US" dirty="0" smtClean="0">
                <a:sym typeface="Wingdings"/>
              </a:rPr>
              <a:t>(does </a:t>
            </a:r>
            <a:r>
              <a:rPr lang="en-US" i="1" dirty="0" smtClean="0">
                <a:sym typeface="Wingdings"/>
              </a:rPr>
              <a:t>not</a:t>
            </a:r>
            <a:r>
              <a:rPr lang="en-US" dirty="0" smtClean="0">
                <a:sym typeface="Wingdings"/>
              </a:rPr>
              <a:t> count separate viewing among household members)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4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4K?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1636"/>
            <a:ext cx="7647470" cy="1125363"/>
          </a:xfrm>
        </p:spPr>
        <p:txBody>
          <a:bodyPr/>
          <a:lstStyle/>
          <a:p>
            <a:r>
              <a:rPr lang="en-US" dirty="0" smtClean="0"/>
              <a:t>H.265 may reduce by half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24" y="1647424"/>
            <a:ext cx="6870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8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 (very rough)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77942"/>
              </p:ext>
            </p:extLst>
          </p:nvPr>
        </p:nvGraphicFramePr>
        <p:xfrm>
          <a:off x="673854" y="2563216"/>
          <a:ext cx="8012946" cy="249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982"/>
                <a:gridCol w="2670982"/>
                <a:gridCol w="2670982"/>
              </a:tblGrid>
              <a:tr h="402209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modality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cost per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but…</a:t>
                      </a:r>
                      <a:endParaRPr lang="en-US" dirty="0"/>
                    </a:p>
                  </a:txBody>
                  <a:tcPr/>
                </a:tc>
              </a:tr>
              <a:tr h="991748">
                <a:tc>
                  <a:txBody>
                    <a:bodyPr/>
                    <a:lstStyle/>
                    <a:p>
                      <a:r>
                        <a:rPr lang="en-US" dirty="0" smtClean="0"/>
                        <a:t>Cable (20 GB median)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</a:t>
                      </a:r>
                      <a:r>
                        <a:rPr lang="en-US" baseline="0" dirty="0" smtClean="0"/>
                        <a:t> no incremental cost below cap (250-300 GB typical)</a:t>
                      </a:r>
                      <a:endParaRPr lang="en-US" dirty="0"/>
                    </a:p>
                  </a:txBody>
                  <a:tcPr/>
                </a:tc>
              </a:tr>
              <a:tr h="694224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 ($130 for 25</a:t>
                      </a:r>
                      <a:r>
                        <a:rPr lang="en-US" baseline="0" dirty="0" smtClean="0"/>
                        <a:t> 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5-12 Mb/s</a:t>
                      </a:r>
                      <a:endParaRPr lang="en-US" dirty="0"/>
                    </a:p>
                  </a:txBody>
                  <a:tcPr/>
                </a:tc>
              </a:tr>
              <a:tr h="402209">
                <a:tc>
                  <a:txBody>
                    <a:bodyPr/>
                    <a:lstStyle/>
                    <a:p>
                      <a:r>
                        <a:rPr lang="en-US" dirty="0" smtClean="0"/>
                        <a:t>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roughly 10 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7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of distance (revised)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 Internet: content hauled across the whole Internet</a:t>
            </a:r>
          </a:p>
          <a:p>
            <a:pPr lvl="1"/>
            <a:r>
              <a:rPr lang="en-US" dirty="0" smtClean="0"/>
              <a:t>but mostly national (for US)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 Internet: content close by (caching, CDNs)</a:t>
            </a:r>
          </a:p>
          <a:p>
            <a:pPr lvl="1"/>
            <a:r>
              <a:rPr lang="en-US" dirty="0" smtClean="0"/>
              <a:t>in cable </a:t>
            </a:r>
            <a:r>
              <a:rPr lang="en-US" dirty="0" err="1" smtClean="0"/>
              <a:t>headend</a:t>
            </a:r>
            <a:r>
              <a:rPr lang="en-US" dirty="0" smtClean="0"/>
              <a:t> or near DSLAM</a:t>
            </a:r>
          </a:p>
          <a:p>
            <a:pPr lvl="1"/>
            <a:r>
              <a:rPr lang="en-US" dirty="0" smtClean="0"/>
              <a:t>maybe in software-defined network boxes</a:t>
            </a:r>
          </a:p>
          <a:p>
            <a:pPr lvl="2"/>
            <a:r>
              <a:rPr lang="en-US" dirty="0" smtClean="0"/>
              <a:t>cell towers</a:t>
            </a:r>
          </a:p>
          <a:p>
            <a:pPr lvl="2"/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basestations</a:t>
            </a:r>
            <a:endParaRPr lang="en-US" dirty="0" smtClean="0"/>
          </a:p>
          <a:p>
            <a:pPr lvl="2"/>
            <a:r>
              <a:rPr lang="en-US" dirty="0" smtClean="0"/>
              <a:t>remote units for DSL</a:t>
            </a:r>
          </a:p>
          <a:p>
            <a:r>
              <a:rPr lang="en-US" dirty="0" smtClean="0"/>
              <a:t>Two efficiencies:</a:t>
            </a:r>
          </a:p>
          <a:p>
            <a:pPr lvl="1"/>
            <a:r>
              <a:rPr lang="en-US" i="1" dirty="0" smtClean="0"/>
              <a:t>one download, many retrievals </a:t>
            </a:r>
            <a:r>
              <a:rPr lang="en-US" dirty="0" smtClean="0">
                <a:sym typeface="Wingdings"/>
              </a:rPr>
              <a:t> only for popular content or large subscriber bases</a:t>
            </a:r>
          </a:p>
          <a:p>
            <a:pPr lvl="1"/>
            <a:r>
              <a:rPr lang="en-US" i="1" dirty="0" smtClean="0">
                <a:sym typeface="Wingdings"/>
              </a:rPr>
              <a:t>time shifting</a:t>
            </a:r>
            <a:r>
              <a:rPr lang="en-US" dirty="0" smtClean="0">
                <a:sym typeface="Wingdings"/>
              </a:rPr>
              <a:t>: re-stock server during low usage periods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69" y="3243699"/>
            <a:ext cx="2581868" cy="16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5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264</TotalTime>
  <Words>788</Words>
  <Application>Microsoft Macintosh PowerPoint</Application>
  <PresentationFormat>On-screen Show (4:3)</PresentationFormat>
  <Paragraphs>165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Video as a Public policy challenge</vt:lpstr>
      <vt:lpstr>Overview</vt:lpstr>
      <vt:lpstr>It’s still mostly linear TV</vt:lpstr>
      <vt:lpstr>Video is half of the Internet</vt:lpstr>
      <vt:lpstr>But also other applications</vt:lpstr>
      <vt:lpstr>What happens if this moves to IP?</vt:lpstr>
      <vt:lpstr>But what about 4K?</vt:lpstr>
      <vt:lpstr>Bandwidth cost (very rough)</vt:lpstr>
      <vt:lpstr>The death of distance (revised)</vt:lpstr>
      <vt:lpstr>Driver: storage cost</vt:lpstr>
      <vt:lpstr>Shared vs. non-shared networks</vt:lpstr>
      <vt:lpstr>Cable Band Plans</vt:lpstr>
      <vt:lpstr>What parts of the network are shared?</vt:lpstr>
      <vt:lpstr>FTTx</vt:lpstr>
      <vt:lpstr>Digital CATV architecture</vt:lpstr>
      <vt:lpstr>Local IP networks vs. OTT</vt:lpstr>
      <vt:lpstr>Other MVPD obligations</vt:lpstr>
      <vt:lpstr>Fitting into OI policy buckets</vt:lpstr>
      <vt:lpstr>Other policy challenges</vt:lpstr>
      <vt:lpstr>Future proof networks</vt:lpstr>
      <vt:lpstr>Conclusions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as a Public policy challenge</dc:title>
  <dc:creator>Henning Schulzrinne</dc:creator>
  <cp:lastModifiedBy>Henning Schulzrinne</cp:lastModifiedBy>
  <cp:revision>20</cp:revision>
  <dcterms:created xsi:type="dcterms:W3CDTF">2013-09-26T14:36:57Z</dcterms:created>
  <dcterms:modified xsi:type="dcterms:W3CDTF">2013-09-26T19:03:16Z</dcterms:modified>
</cp:coreProperties>
</file>