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nsang\Dropbox\measure\baro\bar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nsang\Dropbox\measure\baro\bar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nsang\Dropbox\measure\baro\bar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nsang\Dropbox\measure\baro\ba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11/5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7th</a:t>
            </a:r>
            <a:r>
              <a:rPr lang="en-US" baseline="0" dirty="0"/>
              <a:t> CEPSR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Measured Altitude</c:v>
          </c:tx>
          <c:cat>
            <c:strRef>
              <c:f>Sheet9!$B$19:$B$35</c:f>
              <c:strCache>
                <c:ptCount val="16"/>
                <c:pt idx="1">
                  <c:v>office-721</c:v>
                </c:pt>
                <c:pt idx="2">
                  <c:v>restroom</c:v>
                </c:pt>
                <c:pt idx="3">
                  <c:v>office-721</c:v>
                </c:pt>
                <c:pt idx="4">
                  <c:v>restroom</c:v>
                </c:pt>
                <c:pt idx="5">
                  <c:v>office-721</c:v>
                </c:pt>
                <c:pt idx="6">
                  <c:v>hallway-sw</c:v>
                </c:pt>
                <c:pt idx="7">
                  <c:v> hallway-sw</c:v>
                </c:pt>
                <c:pt idx="8">
                  <c:v>hallway-se</c:v>
                </c:pt>
                <c:pt idx="9">
                  <c:v>hallway-se</c:v>
                </c:pt>
                <c:pt idx="10">
                  <c:v>hallway-se</c:v>
                </c:pt>
                <c:pt idx="11">
                  <c:v>hallway-ne</c:v>
                </c:pt>
                <c:pt idx="12">
                  <c:v>hallway-ne</c:v>
                </c:pt>
                <c:pt idx="13">
                  <c:v>hallway-nw</c:v>
                </c:pt>
                <c:pt idx="14">
                  <c:v>hallway-nw</c:v>
                </c:pt>
                <c:pt idx="15">
                  <c:v>office-721</c:v>
                </c:pt>
              </c:strCache>
            </c:strRef>
          </c:cat>
          <c:val>
            <c:numRef>
              <c:f>Sheet9!$D$19:$D$35</c:f>
              <c:numCache>
                <c:formatCode>General</c:formatCode>
                <c:ptCount val="17"/>
                <c:pt idx="1">
                  <c:v>64.19</c:v>
                </c:pt>
                <c:pt idx="2">
                  <c:v>63.63</c:v>
                </c:pt>
                <c:pt idx="3">
                  <c:v>63.14</c:v>
                </c:pt>
                <c:pt idx="4">
                  <c:v>62.44</c:v>
                </c:pt>
                <c:pt idx="5">
                  <c:v>62.339999999999996</c:v>
                </c:pt>
                <c:pt idx="6">
                  <c:v>61.82</c:v>
                </c:pt>
                <c:pt idx="7">
                  <c:v>61.730000000000011</c:v>
                </c:pt>
                <c:pt idx="8">
                  <c:v>60.99</c:v>
                </c:pt>
                <c:pt idx="9">
                  <c:v>60.77</c:v>
                </c:pt>
                <c:pt idx="10">
                  <c:v>60.59</c:v>
                </c:pt>
                <c:pt idx="11">
                  <c:v>59.839999999999996</c:v>
                </c:pt>
                <c:pt idx="12">
                  <c:v>59.51</c:v>
                </c:pt>
                <c:pt idx="13">
                  <c:v>58.9</c:v>
                </c:pt>
                <c:pt idx="14">
                  <c:v>58.760000000000012</c:v>
                </c:pt>
                <c:pt idx="15">
                  <c:v>57.54</c:v>
                </c:pt>
              </c:numCache>
            </c:numRef>
          </c:val>
        </c:ser>
        <c:marker val="1"/>
        <c:axId val="76536832"/>
        <c:axId val="78062336"/>
      </c:lineChart>
      <c:lineChart>
        <c:grouping val="standard"/>
        <c:ser>
          <c:idx val="1"/>
          <c:order val="1"/>
          <c:tx>
            <c:v>Pressure at Sea Level</c:v>
          </c:tx>
          <c:cat>
            <c:numRef>
              <c:f>Sheet9!$A$19:$A$35</c:f>
              <c:numCache>
                <c:formatCode>m/d/yy\ h:mm;@</c:formatCode>
                <c:ptCount val="17"/>
                <c:pt idx="0">
                  <c:v>41218.660416666644</c:v>
                </c:pt>
                <c:pt idx="1">
                  <c:v>41218.690402685163</c:v>
                </c:pt>
                <c:pt idx="2">
                  <c:v>41218.693375428244</c:v>
                </c:pt>
                <c:pt idx="3">
                  <c:v>41218.695124421254</c:v>
                </c:pt>
                <c:pt idx="4">
                  <c:v>41218.696415092592</c:v>
                </c:pt>
                <c:pt idx="5">
                  <c:v>41218.697633564792</c:v>
                </c:pt>
                <c:pt idx="6">
                  <c:v>41218.699888969888</c:v>
                </c:pt>
                <c:pt idx="7">
                  <c:v>41218.701010659701</c:v>
                </c:pt>
                <c:pt idx="8">
                  <c:v>41218.703447199077</c:v>
                </c:pt>
                <c:pt idx="9">
                  <c:v>41218.704363425932</c:v>
                </c:pt>
                <c:pt idx="10">
                  <c:v>41218.705220324082</c:v>
                </c:pt>
                <c:pt idx="11">
                  <c:v>41218.706498888889</c:v>
                </c:pt>
                <c:pt idx="12">
                  <c:v>41218.707379421285</c:v>
                </c:pt>
                <c:pt idx="13">
                  <c:v>41218.708826886592</c:v>
                </c:pt>
                <c:pt idx="14">
                  <c:v>41218.709710648145</c:v>
                </c:pt>
                <c:pt idx="15">
                  <c:v>41218.713301909724</c:v>
                </c:pt>
                <c:pt idx="16">
                  <c:v>41218.743749999994</c:v>
                </c:pt>
              </c:numCache>
            </c:numRef>
          </c:cat>
          <c:val>
            <c:numRef>
              <c:f>Sheet9!$E$19:$E$35</c:f>
              <c:numCache>
                <c:formatCode>General</c:formatCode>
                <c:ptCount val="17"/>
                <c:pt idx="0">
                  <c:v>101.67999999999998</c:v>
                </c:pt>
                <c:pt idx="8">
                  <c:v>101.79</c:v>
                </c:pt>
                <c:pt idx="16">
                  <c:v>101.88</c:v>
                </c:pt>
              </c:numCache>
            </c:numRef>
          </c:val>
        </c:ser>
        <c:marker val="1"/>
        <c:axId val="78070528"/>
        <c:axId val="78064256"/>
      </c:lineChart>
      <c:catAx>
        <c:axId val="76536832"/>
        <c:scaling>
          <c:orientation val="minMax"/>
        </c:scaling>
        <c:axPos val="b"/>
        <c:numFmt formatCode="General" sourceLinked="1"/>
        <c:majorTickMark val="in"/>
        <c:tickLblPos val="nextTo"/>
        <c:crossAx val="78062336"/>
        <c:crosses val="autoZero"/>
        <c:auto val="1"/>
        <c:lblAlgn val="ctr"/>
        <c:lblOffset val="100"/>
      </c:catAx>
      <c:valAx>
        <c:axId val="780623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Altitude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6536832"/>
        <c:crosses val="autoZero"/>
        <c:crossBetween val="midCat"/>
      </c:valAx>
      <c:valAx>
        <c:axId val="7806425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Pressure (kPa)</a:t>
                </a:r>
              </a:p>
            </c:rich>
          </c:tx>
          <c:layout/>
        </c:title>
        <c:numFmt formatCode="General" sourceLinked="1"/>
        <c:tickLblPos val="nextTo"/>
        <c:crossAx val="78070528"/>
        <c:crosses val="max"/>
        <c:crossBetween val="between"/>
      </c:valAx>
      <c:dateAx>
        <c:axId val="78070528"/>
        <c:scaling>
          <c:orientation val="minMax"/>
        </c:scaling>
        <c:delete val="1"/>
        <c:axPos val="b"/>
        <c:numFmt formatCode="m/d/yy\ h:mm;@" sourceLinked="1"/>
        <c:tickLblPos val="none"/>
        <c:crossAx val="78064256"/>
        <c:crosses val="autoZero"/>
        <c:auto val="1"/>
        <c:lblOffset val="100"/>
      </c:date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11/6</a:t>
            </a:r>
            <a:r>
              <a:rPr lang="en-US" dirty="0"/>
              <a:t>, 7th</a:t>
            </a:r>
            <a:r>
              <a:rPr lang="en-US" baseline="0" dirty="0"/>
              <a:t> CEPSR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Measured Altitude</c:v>
          </c:tx>
          <c:cat>
            <c:strRef>
              <c:f>Sheet9!$B$38:$B$53</c:f>
              <c:strCache>
                <c:ptCount val="15"/>
                <c:pt idx="1">
                  <c:v>office-721</c:v>
                </c:pt>
                <c:pt idx="2">
                  <c:v>restroom</c:v>
                </c:pt>
                <c:pt idx="3">
                  <c:v>restroom</c:v>
                </c:pt>
                <c:pt idx="4">
                  <c:v>office-721</c:v>
                </c:pt>
                <c:pt idx="5">
                  <c:v>hallway-sw</c:v>
                </c:pt>
                <c:pt idx="6">
                  <c:v>hallway-sw</c:v>
                </c:pt>
                <c:pt idx="7">
                  <c:v>hallway-se</c:v>
                </c:pt>
                <c:pt idx="8">
                  <c:v>hallway-se</c:v>
                </c:pt>
                <c:pt idx="9">
                  <c:v>hallway-ne</c:v>
                </c:pt>
                <c:pt idx="10">
                  <c:v>hallway-ne</c:v>
                </c:pt>
                <c:pt idx="11">
                  <c:v>hallway-nw</c:v>
                </c:pt>
                <c:pt idx="12">
                  <c:v>hallway-nw</c:v>
                </c:pt>
                <c:pt idx="13">
                  <c:v>restroom</c:v>
                </c:pt>
                <c:pt idx="14">
                  <c:v>office-721</c:v>
                </c:pt>
              </c:strCache>
            </c:strRef>
          </c:cat>
          <c:val>
            <c:numRef>
              <c:f>Sheet9!$D$38:$D$53</c:f>
              <c:numCache>
                <c:formatCode>General</c:formatCode>
                <c:ptCount val="16"/>
                <c:pt idx="1">
                  <c:v>75.66</c:v>
                </c:pt>
                <c:pt idx="2">
                  <c:v>75.3</c:v>
                </c:pt>
                <c:pt idx="3">
                  <c:v>75.53</c:v>
                </c:pt>
                <c:pt idx="4">
                  <c:v>75.86</c:v>
                </c:pt>
                <c:pt idx="5">
                  <c:v>76.36999999999999</c:v>
                </c:pt>
                <c:pt idx="6">
                  <c:v>76.34</c:v>
                </c:pt>
                <c:pt idx="7">
                  <c:v>76.42</c:v>
                </c:pt>
                <c:pt idx="8">
                  <c:v>76.430000000000007</c:v>
                </c:pt>
                <c:pt idx="9">
                  <c:v>76.930000000000007</c:v>
                </c:pt>
                <c:pt idx="10">
                  <c:v>76.86</c:v>
                </c:pt>
                <c:pt idx="11">
                  <c:v>76.540000000000006</c:v>
                </c:pt>
                <c:pt idx="12">
                  <c:v>76.959999999999994</c:v>
                </c:pt>
                <c:pt idx="13">
                  <c:v>77.459999999999994</c:v>
                </c:pt>
                <c:pt idx="14">
                  <c:v>77.89</c:v>
                </c:pt>
              </c:numCache>
            </c:numRef>
          </c:val>
        </c:ser>
        <c:marker val="1"/>
        <c:axId val="78092928"/>
        <c:axId val="78107008"/>
      </c:lineChart>
      <c:lineChart>
        <c:grouping val="standard"/>
        <c:ser>
          <c:idx val="1"/>
          <c:order val="1"/>
          <c:tx>
            <c:v>Pressure at Sea Level</c:v>
          </c:tx>
          <c:cat>
            <c:strRef>
              <c:f>Sheet9!$B$38:$B$53</c:f>
              <c:strCache>
                <c:ptCount val="15"/>
                <c:pt idx="1">
                  <c:v>office-721</c:v>
                </c:pt>
                <c:pt idx="2">
                  <c:v>restroom</c:v>
                </c:pt>
                <c:pt idx="3">
                  <c:v>restroom</c:v>
                </c:pt>
                <c:pt idx="4">
                  <c:v>office-721</c:v>
                </c:pt>
                <c:pt idx="5">
                  <c:v>hallway-sw</c:v>
                </c:pt>
                <c:pt idx="6">
                  <c:v>hallway-sw</c:v>
                </c:pt>
                <c:pt idx="7">
                  <c:v>hallway-se</c:v>
                </c:pt>
                <c:pt idx="8">
                  <c:v>hallway-se</c:v>
                </c:pt>
                <c:pt idx="9">
                  <c:v>hallway-ne</c:v>
                </c:pt>
                <c:pt idx="10">
                  <c:v>hallway-ne</c:v>
                </c:pt>
                <c:pt idx="11">
                  <c:v>hallway-nw</c:v>
                </c:pt>
                <c:pt idx="12">
                  <c:v>hallway-nw</c:v>
                </c:pt>
                <c:pt idx="13">
                  <c:v>restroom</c:v>
                </c:pt>
                <c:pt idx="14">
                  <c:v>office-721</c:v>
                </c:pt>
              </c:strCache>
            </c:strRef>
          </c:cat>
          <c:val>
            <c:numRef>
              <c:f>Sheet9!$E$38:$E$53</c:f>
              <c:numCache>
                <c:formatCode>General</c:formatCode>
                <c:ptCount val="16"/>
                <c:pt idx="0">
                  <c:v>102.32</c:v>
                </c:pt>
                <c:pt idx="4">
                  <c:v>102.24000000000002</c:v>
                </c:pt>
                <c:pt idx="15">
                  <c:v>102.14</c:v>
                </c:pt>
              </c:numCache>
            </c:numRef>
          </c:val>
        </c:ser>
        <c:marker val="1"/>
        <c:axId val="78111104"/>
        <c:axId val="78108928"/>
      </c:lineChart>
      <c:catAx>
        <c:axId val="78092928"/>
        <c:scaling>
          <c:orientation val="minMax"/>
        </c:scaling>
        <c:axPos val="b"/>
        <c:majorTickMark val="in"/>
        <c:tickLblPos val="nextTo"/>
        <c:crossAx val="78107008"/>
        <c:crosses val="autoZero"/>
        <c:auto val="1"/>
        <c:lblAlgn val="ctr"/>
        <c:lblOffset val="100"/>
      </c:catAx>
      <c:valAx>
        <c:axId val="781070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Altitude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092928"/>
        <c:crosses val="autoZero"/>
        <c:crossBetween val="midCat"/>
      </c:valAx>
      <c:valAx>
        <c:axId val="7810892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Pressure (kPa)</a:t>
                </a:r>
              </a:p>
            </c:rich>
          </c:tx>
          <c:layout/>
        </c:title>
        <c:numFmt formatCode="General" sourceLinked="1"/>
        <c:tickLblPos val="nextTo"/>
        <c:crossAx val="78111104"/>
        <c:crosses val="max"/>
        <c:crossBetween val="between"/>
      </c:valAx>
      <c:catAx>
        <c:axId val="78111104"/>
        <c:scaling>
          <c:orientation val="minMax"/>
        </c:scaling>
        <c:delete val="1"/>
        <c:axPos val="b"/>
        <c:tickLblPos val="none"/>
        <c:crossAx val="78108928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11/8</a:t>
            </a:r>
            <a:r>
              <a:rPr lang="en-US" dirty="0"/>
              <a:t>,</a:t>
            </a:r>
            <a:r>
              <a:rPr lang="en-US" baseline="0" dirty="0"/>
              <a:t> 13th NWB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Measured Altitude</c:v>
          </c:tx>
          <c:cat>
            <c:strRef>
              <c:f>Sheet9!$B$2:$B$15</c:f>
              <c:strCache>
                <c:ptCount val="13"/>
                <c:pt idx="1">
                  <c:v>hallway #1</c:v>
                </c:pt>
                <c:pt idx="2">
                  <c:v>hallway #1</c:v>
                </c:pt>
                <c:pt idx="3">
                  <c:v>hallway #1</c:v>
                </c:pt>
                <c:pt idx="4">
                  <c:v>hallway #2</c:v>
                </c:pt>
                <c:pt idx="5">
                  <c:v>hallway #2</c:v>
                </c:pt>
                <c:pt idx="6">
                  <c:v>hallway #3</c:v>
                </c:pt>
                <c:pt idx="7">
                  <c:v>hallway #3</c:v>
                </c:pt>
                <c:pt idx="8">
                  <c:v>restroom</c:v>
                </c:pt>
                <c:pt idx="9">
                  <c:v>restroom</c:v>
                </c:pt>
                <c:pt idx="10">
                  <c:v>hallway #1</c:v>
                </c:pt>
                <c:pt idx="11">
                  <c:v>staircase</c:v>
                </c:pt>
                <c:pt idx="12">
                  <c:v>staircase</c:v>
                </c:pt>
              </c:strCache>
            </c:strRef>
          </c:cat>
          <c:val>
            <c:numRef>
              <c:f>Sheet9!$D$2:$D$15</c:f>
              <c:numCache>
                <c:formatCode>General</c:formatCode>
                <c:ptCount val="14"/>
                <c:pt idx="1">
                  <c:v>102.48</c:v>
                </c:pt>
                <c:pt idx="2">
                  <c:v>102.27</c:v>
                </c:pt>
                <c:pt idx="3">
                  <c:v>102.16999999999999</c:v>
                </c:pt>
                <c:pt idx="4">
                  <c:v>101.57</c:v>
                </c:pt>
                <c:pt idx="5">
                  <c:v>101.34</c:v>
                </c:pt>
                <c:pt idx="6">
                  <c:v>101.11999999999999</c:v>
                </c:pt>
                <c:pt idx="7">
                  <c:v>100.84</c:v>
                </c:pt>
                <c:pt idx="8">
                  <c:v>100.42</c:v>
                </c:pt>
                <c:pt idx="9">
                  <c:v>100.3</c:v>
                </c:pt>
                <c:pt idx="10">
                  <c:v>99.66</c:v>
                </c:pt>
                <c:pt idx="11">
                  <c:v>99.51</c:v>
                </c:pt>
                <c:pt idx="12">
                  <c:v>98.88</c:v>
                </c:pt>
              </c:numCache>
            </c:numRef>
          </c:val>
        </c:ser>
        <c:marker val="1"/>
        <c:axId val="77498624"/>
        <c:axId val="77500416"/>
      </c:lineChart>
      <c:lineChart>
        <c:grouping val="standard"/>
        <c:ser>
          <c:idx val="1"/>
          <c:order val="1"/>
          <c:tx>
            <c:v>Pressure at Sea Level</c:v>
          </c:tx>
          <c:cat>
            <c:numRef>
              <c:f>Sheet9!$A$2:$A$15</c:f>
              <c:numCache>
                <c:formatCode>m/d/yy\ h:mm;@</c:formatCode>
                <c:ptCount val="14"/>
                <c:pt idx="0">
                  <c:v>41221.618750000001</c:v>
                </c:pt>
                <c:pt idx="1">
                  <c:v>41221.656028946789</c:v>
                </c:pt>
                <c:pt idx="2">
                  <c:v>41221.657338032412</c:v>
                </c:pt>
                <c:pt idx="3">
                  <c:v>41221.658774317133</c:v>
                </c:pt>
                <c:pt idx="4">
                  <c:v>41221.660071886581</c:v>
                </c:pt>
                <c:pt idx="5">
                  <c:v>41221.661174386572</c:v>
                </c:pt>
                <c:pt idx="6">
                  <c:v>41221.662524317129</c:v>
                </c:pt>
                <c:pt idx="7">
                  <c:v>41221.663998101831</c:v>
                </c:pt>
                <c:pt idx="8">
                  <c:v>41221.665483576355</c:v>
                </c:pt>
                <c:pt idx="9">
                  <c:v>41221.666786585607</c:v>
                </c:pt>
                <c:pt idx="10">
                  <c:v>41221.668087048609</c:v>
                </c:pt>
                <c:pt idx="11">
                  <c:v>41221.669522580989</c:v>
                </c:pt>
                <c:pt idx="12">
                  <c:v>41221.670887013875</c:v>
                </c:pt>
                <c:pt idx="13">
                  <c:v>41221.702083333308</c:v>
                </c:pt>
              </c:numCache>
            </c:numRef>
          </c:cat>
          <c:val>
            <c:numRef>
              <c:f>Sheet9!$E$2:$E$15</c:f>
              <c:numCache>
                <c:formatCode>General</c:formatCode>
                <c:ptCount val="14"/>
                <c:pt idx="0">
                  <c:v>100.73</c:v>
                </c:pt>
                <c:pt idx="4">
                  <c:v>100.8</c:v>
                </c:pt>
                <c:pt idx="13">
                  <c:v>100.88</c:v>
                </c:pt>
              </c:numCache>
            </c:numRef>
          </c:val>
        </c:ser>
        <c:marker val="1"/>
        <c:axId val="77512704"/>
        <c:axId val="77502336"/>
      </c:lineChart>
      <c:catAx>
        <c:axId val="77498624"/>
        <c:scaling>
          <c:orientation val="minMax"/>
        </c:scaling>
        <c:axPos val="b"/>
        <c:majorTickMark val="in"/>
        <c:tickLblPos val="nextTo"/>
        <c:crossAx val="77500416"/>
        <c:crosses val="autoZero"/>
        <c:auto val="1"/>
        <c:lblAlgn val="ctr"/>
        <c:lblOffset val="100"/>
      </c:catAx>
      <c:valAx>
        <c:axId val="775004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Altitude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77498624"/>
        <c:crosses val="autoZero"/>
        <c:crossBetween val="midCat"/>
      </c:valAx>
      <c:valAx>
        <c:axId val="77502336"/>
        <c:scaling>
          <c:orientation val="minMax"/>
          <c:max val="100.9"/>
          <c:min val="100.64999999999999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Pressure</a:t>
                </a:r>
                <a:r>
                  <a:rPr lang="en-US" baseline="0"/>
                  <a:t> (kPa)</a:t>
                </a:r>
                <a:endParaRPr lang="en-US"/>
              </a:p>
            </c:rich>
          </c:tx>
          <c:layout/>
        </c:title>
        <c:numFmt formatCode="General" sourceLinked="1"/>
        <c:majorTickMark val="in"/>
        <c:tickLblPos val="nextTo"/>
        <c:crossAx val="77512704"/>
        <c:crosses val="max"/>
        <c:crossBetween val="between"/>
        <c:majorUnit val="0.05"/>
        <c:minorUnit val="1.0000000000000005E-2"/>
      </c:valAx>
      <c:dateAx>
        <c:axId val="77512704"/>
        <c:scaling>
          <c:orientation val="minMax"/>
        </c:scaling>
        <c:delete val="1"/>
        <c:axPos val="b"/>
        <c:numFmt formatCode="m/d/yy\ h:mm;@" sourceLinked="1"/>
        <c:tickLblPos val="none"/>
        <c:crossAx val="77502336"/>
        <c:crossesAt val="95.649999999999991"/>
        <c:auto val="1"/>
        <c:lblOffset val="100"/>
      </c:date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11/9</a:t>
            </a:r>
            <a:r>
              <a:rPr lang="en-US" dirty="0"/>
              <a:t>, 7th</a:t>
            </a:r>
            <a:r>
              <a:rPr lang="en-US" baseline="0" dirty="0"/>
              <a:t> CEPSR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Measured Altitude</c:v>
          </c:tx>
          <c:cat>
            <c:strRef>
              <c:f>Sheet9!$B$58:$B$74</c:f>
              <c:strCache>
                <c:ptCount val="16"/>
                <c:pt idx="1">
                  <c:v>cepsr-721</c:v>
                </c:pt>
                <c:pt idx="2">
                  <c:v>cepsr-721</c:v>
                </c:pt>
                <c:pt idx="3">
                  <c:v>cepsr-721</c:v>
                </c:pt>
                <c:pt idx="4">
                  <c:v>cepsr-721</c:v>
                </c:pt>
                <c:pt idx="5">
                  <c:v>cepsr-721</c:v>
                </c:pt>
                <c:pt idx="6">
                  <c:v>cepsr-721</c:v>
                </c:pt>
                <c:pt idx="7">
                  <c:v>cepsr-721</c:v>
                </c:pt>
                <c:pt idx="8">
                  <c:v>cepsr-721</c:v>
                </c:pt>
                <c:pt idx="9">
                  <c:v>cepsr-721</c:v>
                </c:pt>
                <c:pt idx="10">
                  <c:v>cepsr-721</c:v>
                </c:pt>
                <c:pt idx="11">
                  <c:v>cepsr-721</c:v>
                </c:pt>
                <c:pt idx="12">
                  <c:v>cepsr-721</c:v>
                </c:pt>
                <c:pt idx="13">
                  <c:v>cepsr-721</c:v>
                </c:pt>
                <c:pt idx="14">
                  <c:v>cepsr-721</c:v>
                </c:pt>
                <c:pt idx="15">
                  <c:v>cepsr-721</c:v>
                </c:pt>
              </c:strCache>
            </c:strRef>
          </c:cat>
          <c:val>
            <c:numRef>
              <c:f>Sheet9!$D$58:$D$74</c:f>
              <c:numCache>
                <c:formatCode>General</c:formatCode>
                <c:ptCount val="17"/>
                <c:pt idx="1">
                  <c:v>59.160000000000004</c:v>
                </c:pt>
                <c:pt idx="2">
                  <c:v>58.89</c:v>
                </c:pt>
                <c:pt idx="3">
                  <c:v>58.98</c:v>
                </c:pt>
                <c:pt idx="4">
                  <c:v>58.67</c:v>
                </c:pt>
                <c:pt idx="5">
                  <c:v>58.339999999999996</c:v>
                </c:pt>
                <c:pt idx="6">
                  <c:v>57.86</c:v>
                </c:pt>
                <c:pt idx="7">
                  <c:v>57.260000000000005</c:v>
                </c:pt>
                <c:pt idx="8">
                  <c:v>56.5</c:v>
                </c:pt>
                <c:pt idx="9">
                  <c:v>56.25</c:v>
                </c:pt>
                <c:pt idx="10">
                  <c:v>55.96</c:v>
                </c:pt>
                <c:pt idx="11">
                  <c:v>55.21</c:v>
                </c:pt>
                <c:pt idx="12">
                  <c:v>54.730000000000004</c:v>
                </c:pt>
                <c:pt idx="13">
                  <c:v>54.27</c:v>
                </c:pt>
                <c:pt idx="14">
                  <c:v>54.11</c:v>
                </c:pt>
                <c:pt idx="15">
                  <c:v>53.51</c:v>
                </c:pt>
              </c:numCache>
            </c:numRef>
          </c:val>
        </c:ser>
        <c:marker val="1"/>
        <c:axId val="78145408"/>
        <c:axId val="78146944"/>
      </c:lineChart>
      <c:lineChart>
        <c:grouping val="standard"/>
        <c:ser>
          <c:idx val="1"/>
          <c:order val="1"/>
          <c:tx>
            <c:v>Pressure at Sea Level</c:v>
          </c:tx>
          <c:cat>
            <c:strRef>
              <c:f>Sheet9!$B$58:$B$74</c:f>
              <c:strCache>
                <c:ptCount val="16"/>
                <c:pt idx="1">
                  <c:v>cepsr-721</c:v>
                </c:pt>
                <c:pt idx="2">
                  <c:v>cepsr-721</c:v>
                </c:pt>
                <c:pt idx="3">
                  <c:v>cepsr-721</c:v>
                </c:pt>
                <c:pt idx="4">
                  <c:v>cepsr-721</c:v>
                </c:pt>
                <c:pt idx="5">
                  <c:v>cepsr-721</c:v>
                </c:pt>
                <c:pt idx="6">
                  <c:v>cepsr-721</c:v>
                </c:pt>
                <c:pt idx="7">
                  <c:v>cepsr-721</c:v>
                </c:pt>
                <c:pt idx="8">
                  <c:v>cepsr-721</c:v>
                </c:pt>
                <c:pt idx="9">
                  <c:v>cepsr-721</c:v>
                </c:pt>
                <c:pt idx="10">
                  <c:v>cepsr-721</c:v>
                </c:pt>
                <c:pt idx="11">
                  <c:v>cepsr-721</c:v>
                </c:pt>
                <c:pt idx="12">
                  <c:v>cepsr-721</c:v>
                </c:pt>
                <c:pt idx="13">
                  <c:v>cepsr-721</c:v>
                </c:pt>
                <c:pt idx="14">
                  <c:v>cepsr-721</c:v>
                </c:pt>
                <c:pt idx="15">
                  <c:v>cepsr-721</c:v>
                </c:pt>
              </c:strCache>
            </c:strRef>
          </c:cat>
          <c:val>
            <c:numRef>
              <c:f>Sheet9!$E$58:$E$74</c:f>
              <c:numCache>
                <c:formatCode>General</c:formatCode>
                <c:ptCount val="17"/>
                <c:pt idx="0">
                  <c:v>101.97</c:v>
                </c:pt>
                <c:pt idx="16">
                  <c:v>102.1</c:v>
                </c:pt>
              </c:numCache>
            </c:numRef>
          </c:val>
        </c:ser>
        <c:marker val="1"/>
        <c:axId val="78159232"/>
        <c:axId val="78157312"/>
      </c:lineChart>
      <c:catAx>
        <c:axId val="78145408"/>
        <c:scaling>
          <c:orientation val="minMax"/>
        </c:scaling>
        <c:axPos val="b"/>
        <c:majorTickMark val="none"/>
        <c:tickLblPos val="nextTo"/>
        <c:crossAx val="78146944"/>
        <c:crosses val="autoZero"/>
        <c:auto val="1"/>
        <c:lblAlgn val="ctr"/>
        <c:lblOffset val="100"/>
      </c:catAx>
      <c:valAx>
        <c:axId val="781469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Altitude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145408"/>
        <c:crosses val="autoZero"/>
        <c:crossBetween val="midCat"/>
      </c:valAx>
      <c:valAx>
        <c:axId val="7815731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Pressure (kPa)</a:t>
                </a:r>
              </a:p>
            </c:rich>
          </c:tx>
          <c:layout/>
        </c:title>
        <c:numFmt formatCode="General" sourceLinked="1"/>
        <c:tickLblPos val="nextTo"/>
        <c:crossAx val="78159232"/>
        <c:crosses val="max"/>
        <c:crossBetween val="between"/>
      </c:valAx>
      <c:catAx>
        <c:axId val="78159232"/>
        <c:scaling>
          <c:orientation val="minMax"/>
        </c:scaling>
        <c:delete val="1"/>
        <c:axPos val="b"/>
        <c:tickLblPos val="none"/>
        <c:crossAx val="78157312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Investigating HVAC’s Effect on Barometer Readings indoors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Wonsang</a:t>
            </a:r>
            <a:r>
              <a:rPr lang="en-US" dirty="0" smtClean="0"/>
              <a:t> Song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</a:t>
            </a:r>
          </a:p>
          <a:p>
            <a:pPr lvl="1"/>
            <a:r>
              <a:rPr lang="en-US" dirty="0" smtClean="0"/>
              <a:t>Model: </a:t>
            </a:r>
            <a:r>
              <a:rPr lang="en-US" dirty="0" smtClean="0"/>
              <a:t>BOSCH </a:t>
            </a:r>
            <a:r>
              <a:rPr lang="en-US" dirty="0" smtClean="0"/>
              <a:t>BMP085</a:t>
            </a:r>
            <a:endParaRPr lang="en-US" dirty="0" smtClean="0"/>
          </a:p>
          <a:p>
            <a:pPr lvl="1"/>
            <a:r>
              <a:rPr lang="en-US" dirty="0" smtClean="0"/>
              <a:t>Mode: ultra high resolution (RMS noise: 0.25 m)</a:t>
            </a:r>
          </a:p>
          <a:p>
            <a:pPr lvl="1"/>
            <a:r>
              <a:rPr lang="en-US" dirty="0" smtClean="0"/>
              <a:t>Sampling rate: 60 Hz</a:t>
            </a:r>
          </a:p>
          <a:p>
            <a:pPr lvl="1"/>
            <a:r>
              <a:rPr lang="en-US" dirty="0" smtClean="0"/>
              <a:t>One measurement: average of one minute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Graph shows measured altitudes (blue) at different points on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floor in CEPSR building and pressures at sea level (red) posted in the NOAA site</a:t>
            </a:r>
          </a:p>
          <a:p>
            <a:r>
              <a:rPr lang="en-US" sz="1400" dirty="0" smtClean="0"/>
              <a:t>Instead of location, weather seems to have a significant effect</a:t>
            </a:r>
          </a:p>
          <a:p>
            <a:pPr lvl="1"/>
            <a:r>
              <a:rPr lang="en-US" sz="1200" dirty="0" smtClean="0"/>
              <a:t>Actual altitude change during 34 minutes: -6.65 m</a:t>
            </a:r>
          </a:p>
          <a:p>
            <a:pPr lvl="1"/>
            <a:r>
              <a:rPr lang="en-US" sz="1200" dirty="0" smtClean="0"/>
              <a:t>Expected altitude change due to the weather: -4.42 m</a:t>
            </a:r>
          </a:p>
          <a:p>
            <a:pPr lvl="1"/>
            <a:r>
              <a:rPr lang="en-US" sz="1200" dirty="0" smtClean="0"/>
              <a:t>Pressure  increases from 101.68 </a:t>
            </a:r>
            <a:r>
              <a:rPr lang="en-US" sz="1200" dirty="0" err="1" smtClean="0"/>
              <a:t>kPa</a:t>
            </a:r>
            <a:r>
              <a:rPr lang="en-US" sz="1200" dirty="0" smtClean="0"/>
              <a:t> to 101.88 </a:t>
            </a:r>
            <a:r>
              <a:rPr lang="en-US" sz="1200" dirty="0" err="1" smtClean="0"/>
              <a:t>kPa</a:t>
            </a:r>
            <a:r>
              <a:rPr lang="en-US" sz="1200" dirty="0" smtClean="0"/>
              <a:t> during 2 hours =&gt; rate of altitude change is -0.13 m/min</a:t>
            </a:r>
            <a:endParaRPr lang="en-US" sz="1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3810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Same measurement but when pressure at sea level decreases</a:t>
            </a:r>
          </a:p>
          <a:p>
            <a:r>
              <a:rPr lang="en-US" sz="1400" dirty="0" smtClean="0"/>
              <a:t>Altitude increases as pressure outside decreases</a:t>
            </a:r>
          </a:p>
          <a:p>
            <a:pPr lvl="1"/>
            <a:r>
              <a:rPr lang="en-US" sz="1200" dirty="0" smtClean="0"/>
              <a:t>Actual altitude change during 27 minutes: 2.23 m</a:t>
            </a:r>
          </a:p>
          <a:p>
            <a:pPr lvl="1"/>
            <a:r>
              <a:rPr lang="en-US" sz="1200" dirty="0" smtClean="0"/>
              <a:t>Expected altitude change due to the weather: 3.37 m </a:t>
            </a:r>
          </a:p>
          <a:p>
            <a:pPr lvl="1"/>
            <a:r>
              <a:rPr lang="en-US" sz="1200" dirty="0" smtClean="0"/>
              <a:t>Pressure  decreases from 102.32 </a:t>
            </a:r>
            <a:r>
              <a:rPr lang="en-US" sz="1200" dirty="0" err="1" smtClean="0"/>
              <a:t>kPa</a:t>
            </a:r>
            <a:r>
              <a:rPr lang="en-US" sz="1200" dirty="0" smtClean="0"/>
              <a:t> to 102.14 </a:t>
            </a:r>
            <a:r>
              <a:rPr lang="en-US" sz="1200" dirty="0" err="1" smtClean="0"/>
              <a:t>kPa</a:t>
            </a:r>
            <a:r>
              <a:rPr lang="en-US" sz="1200" dirty="0" smtClean="0"/>
              <a:t> during 2 hours =&gt; rate of altitude change is +0.125 m/min</a:t>
            </a:r>
          </a:p>
          <a:p>
            <a:endParaRPr lang="en-US" sz="1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3810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Same measurement but at a different, higher location</a:t>
            </a:r>
          </a:p>
          <a:p>
            <a:r>
              <a:rPr lang="en-US" sz="1400" dirty="0" smtClean="0"/>
              <a:t>Indoor altitude decreases as outside pressure increases</a:t>
            </a:r>
          </a:p>
          <a:p>
            <a:pPr lvl="1"/>
            <a:r>
              <a:rPr lang="en-US" sz="1200" dirty="0" smtClean="0"/>
              <a:t>Actual altitude change during 22 minutes: -3.60 m</a:t>
            </a:r>
          </a:p>
          <a:p>
            <a:pPr lvl="1"/>
            <a:r>
              <a:rPr lang="en-US" sz="1200" dirty="0" smtClean="0"/>
              <a:t>Expected altitude change due to the weather: -2.28 m </a:t>
            </a:r>
          </a:p>
          <a:p>
            <a:pPr lvl="1"/>
            <a:r>
              <a:rPr lang="en-US" sz="1200" dirty="0" smtClean="0"/>
              <a:t>Pressure  increases from 100.73 </a:t>
            </a:r>
            <a:r>
              <a:rPr lang="en-US" sz="1200" dirty="0" err="1" smtClean="0"/>
              <a:t>kPa</a:t>
            </a:r>
            <a:r>
              <a:rPr lang="en-US" sz="1200" dirty="0" smtClean="0"/>
              <a:t> to 100.88 </a:t>
            </a:r>
            <a:r>
              <a:rPr lang="en-US" sz="1200" dirty="0" err="1" smtClean="0"/>
              <a:t>kPa</a:t>
            </a:r>
            <a:r>
              <a:rPr lang="en-US" sz="1200" dirty="0" smtClean="0"/>
              <a:t> during 2 hours =&gt; rate of altitude change is -0.10m/min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3810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6002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Measurement at one location </a:t>
            </a:r>
          </a:p>
          <a:p>
            <a:r>
              <a:rPr lang="en-US" sz="1400" dirty="0" smtClean="0"/>
              <a:t>Confirms that measured altitude changes as weather changes</a:t>
            </a:r>
          </a:p>
          <a:p>
            <a:pPr lvl="1"/>
            <a:r>
              <a:rPr lang="en-US" sz="1200" dirty="0" smtClean="0"/>
              <a:t>Actual altitude change during 30 minutes: -5.65 m</a:t>
            </a:r>
          </a:p>
          <a:p>
            <a:pPr lvl="1"/>
            <a:r>
              <a:rPr lang="en-US" sz="1200" dirty="0" smtClean="0"/>
              <a:t>Expected altitude change due to the weather: -5.4 m </a:t>
            </a:r>
          </a:p>
          <a:p>
            <a:pPr lvl="1"/>
            <a:r>
              <a:rPr lang="en-US" sz="1200" dirty="0" smtClean="0"/>
              <a:t>Pressure  increases from 101.97kPa to 102.1 </a:t>
            </a:r>
            <a:r>
              <a:rPr lang="en-US" sz="1200" dirty="0" err="1" smtClean="0"/>
              <a:t>kPa</a:t>
            </a:r>
            <a:r>
              <a:rPr lang="en-US" sz="1200" dirty="0" smtClean="0"/>
              <a:t> during 1 hours =&gt; rate of altitude change is -0.18m/min</a:t>
            </a:r>
          </a:p>
          <a:p>
            <a:endParaRPr lang="en-US" sz="1200" dirty="0" smtClean="0"/>
          </a:p>
          <a:p>
            <a:endParaRPr lang="en-US" sz="1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3810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do not observe any significant changes in barometer readings at different points on the same floor</a:t>
            </a:r>
          </a:p>
          <a:p>
            <a:pPr lvl="1"/>
            <a:r>
              <a:rPr lang="en-US" dirty="0" smtClean="0"/>
              <a:t>We expected altitudes measured in restrooms would increase due to lower pressure, but they do not</a:t>
            </a:r>
          </a:p>
          <a:p>
            <a:r>
              <a:rPr lang="en-US" dirty="0" smtClean="0"/>
              <a:t>Instead, measured altitude changes as time goes or as weather changes</a:t>
            </a:r>
          </a:p>
          <a:p>
            <a:r>
              <a:rPr lang="en-US" dirty="0" smtClean="0"/>
              <a:t>However, we cannot conclude HVAC does not affect barometer readings</a:t>
            </a:r>
          </a:p>
          <a:p>
            <a:pPr lvl="1"/>
            <a:r>
              <a:rPr lang="en-US" dirty="0" smtClean="0"/>
              <a:t>We don’t know the status and intensity of HVAC of the buildings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“The main errors in indoor measurements were caused by the different ventilation in different rooms in building. However, no drastic changes in the air pressure were noticed.”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300" dirty="0" smtClean="0"/>
              <a:t>- J. </a:t>
            </a:r>
            <a:r>
              <a:rPr lang="en-US" sz="2300" dirty="0" err="1" smtClean="0"/>
              <a:t>Parviainen</a:t>
            </a:r>
            <a:r>
              <a:rPr lang="en-US" sz="2300" dirty="0" smtClean="0"/>
              <a:t>, J. </a:t>
            </a:r>
            <a:r>
              <a:rPr lang="en-US" sz="2300" dirty="0" err="1" smtClean="0"/>
              <a:t>Kantola</a:t>
            </a:r>
            <a:r>
              <a:rPr lang="en-US" sz="2300" dirty="0" smtClean="0"/>
              <a:t>, and J. Collin, “Differential Barometry in Personal Navigation,” presented at the IEEE/ION Position Location and Navigation System (PLANS), 2008.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“Before ignition in the PPV experiment, the fan created uniform pressures at all three elevations of 21 Pa (0.003 PSI).”</a:t>
            </a:r>
          </a:p>
          <a:p>
            <a:pPr>
              <a:buNone/>
            </a:pPr>
            <a:r>
              <a:rPr lang="en-US" sz="2300" dirty="0" smtClean="0"/>
              <a:t>     - S. </a:t>
            </a:r>
            <a:r>
              <a:rPr lang="en-US" sz="2300" dirty="0" err="1" smtClean="0"/>
              <a:t>Kerber</a:t>
            </a:r>
            <a:r>
              <a:rPr lang="en-US" sz="2300" dirty="0" smtClean="0"/>
              <a:t> and W. Walton, “Effect of Positive Pressure Ventilation on a Room Fire,” U.S. Department of Commerce, NISTIR-7213, Mar. 2005.</a:t>
            </a:r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96200" y="46482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 1.74 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531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Investigating HVAC’s Effect on Barometer Readings indoors</vt:lpstr>
      <vt:lpstr>Measurement setting</vt:lpstr>
      <vt:lpstr>Slide 3</vt:lpstr>
      <vt:lpstr>Slide 4</vt:lpstr>
      <vt:lpstr>Slide 5</vt:lpstr>
      <vt:lpstr>Slide 6</vt:lpstr>
      <vt:lpstr>Discussion</vt:lpstr>
      <vt:lpstr>Related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wonsang</dc:creator>
  <cp:lastModifiedBy>Wonsang Song</cp:lastModifiedBy>
  <cp:revision>48</cp:revision>
  <dcterms:created xsi:type="dcterms:W3CDTF">2006-08-16T00:00:00Z</dcterms:created>
  <dcterms:modified xsi:type="dcterms:W3CDTF">2012-11-10T22:59:58Z</dcterms:modified>
</cp:coreProperties>
</file>