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308" r:id="rId4"/>
    <p:sldId id="314" r:id="rId5"/>
    <p:sldId id="315" r:id="rId6"/>
    <p:sldId id="294" r:id="rId7"/>
    <p:sldId id="295" r:id="rId8"/>
    <p:sldId id="297" r:id="rId9"/>
    <p:sldId id="262" r:id="rId10"/>
    <p:sldId id="345" r:id="rId11"/>
    <p:sldId id="370" r:id="rId12"/>
    <p:sldId id="360" r:id="rId13"/>
    <p:sldId id="361" r:id="rId14"/>
    <p:sldId id="322" r:id="rId15"/>
    <p:sldId id="348" r:id="rId16"/>
    <p:sldId id="362" r:id="rId17"/>
    <p:sldId id="364" r:id="rId18"/>
    <p:sldId id="366" r:id="rId19"/>
    <p:sldId id="365" r:id="rId20"/>
    <p:sldId id="367" r:id="rId21"/>
    <p:sldId id="368" r:id="rId22"/>
    <p:sldId id="369" r:id="rId23"/>
    <p:sldId id="363" r:id="rId24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-11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-11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-11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-11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pitchFamily="-1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FF8D"/>
    <a:srgbClr val="4BFFBF"/>
    <a:srgbClr val="0000FF"/>
    <a:srgbClr val="CDF2FF"/>
    <a:srgbClr val="CCCCFF"/>
    <a:srgbClr val="800080"/>
    <a:srgbClr val="FFFFFF"/>
    <a:srgbClr val="FF8181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5" autoAdjust="0"/>
    <p:restoredTop sz="92710" autoAdjust="0"/>
  </p:normalViewPr>
  <p:slideViewPr>
    <p:cSldViewPr snapToGrid="0">
      <p:cViewPr>
        <p:scale>
          <a:sx n="100" d="100"/>
          <a:sy n="100" d="100"/>
        </p:scale>
        <p:origin x="432" y="81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olf:Downloads:Membershipstatreport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Sheet1!$P$277</c:f>
              <c:strCache>
                <c:ptCount val="1"/>
                <c:pt idx="0">
                  <c:v>Professional</c:v>
                </c:pt>
              </c:strCache>
            </c:strRef>
          </c:tx>
          <c:invertIfNegative val="0"/>
          <c:cat>
            <c:strRef>
              <c:f>Sheet1!$O$278:$O$300</c:f>
              <c:strCache>
                <c:ptCount val="23"/>
                <c:pt idx="0">
                  <c:v>FY 1990</c:v>
                </c:pt>
                <c:pt idx="1">
                  <c:v>FY 1991</c:v>
                </c:pt>
                <c:pt idx="2">
                  <c:v>FY 1992</c:v>
                </c:pt>
                <c:pt idx="3">
                  <c:v>FY 1993</c:v>
                </c:pt>
                <c:pt idx="4">
                  <c:v>FY 1994</c:v>
                </c:pt>
                <c:pt idx="5">
                  <c:v>FY 1995</c:v>
                </c:pt>
                <c:pt idx="6">
                  <c:v>FY 1996</c:v>
                </c:pt>
                <c:pt idx="7">
                  <c:v>FY 1997</c:v>
                </c:pt>
                <c:pt idx="8">
                  <c:v>FY 1998</c:v>
                </c:pt>
                <c:pt idx="9">
                  <c:v>FY 1999</c:v>
                </c:pt>
                <c:pt idx="10">
                  <c:v>FY 2000</c:v>
                </c:pt>
                <c:pt idx="11">
                  <c:v>FY 2001</c:v>
                </c:pt>
                <c:pt idx="12">
                  <c:v>FY 2002</c:v>
                </c:pt>
                <c:pt idx="13">
                  <c:v>FY 2003</c:v>
                </c:pt>
                <c:pt idx="14">
                  <c:v>FY 2004</c:v>
                </c:pt>
                <c:pt idx="15">
                  <c:v>FY 2005</c:v>
                </c:pt>
                <c:pt idx="16">
                  <c:v>FY 2006</c:v>
                </c:pt>
                <c:pt idx="17">
                  <c:v>FY 2007</c:v>
                </c:pt>
                <c:pt idx="18">
                  <c:v>FY 2008</c:v>
                </c:pt>
                <c:pt idx="19">
                  <c:v>FY 2009</c:v>
                </c:pt>
                <c:pt idx="20">
                  <c:v>FY 2010</c:v>
                </c:pt>
                <c:pt idx="21">
                  <c:v>FY 2011</c:v>
                </c:pt>
                <c:pt idx="22">
                  <c:v>FY 2012</c:v>
                </c:pt>
              </c:strCache>
            </c:strRef>
          </c:cat>
          <c:val>
            <c:numRef>
              <c:f>Sheet1!$P$278:$P$300</c:f>
              <c:numCache>
                <c:formatCode>General</c:formatCode>
                <c:ptCount val="23"/>
                <c:pt idx="0">
                  <c:v>2305.0</c:v>
                </c:pt>
                <c:pt idx="1">
                  <c:v>2323.0</c:v>
                </c:pt>
                <c:pt idx="2">
                  <c:v>2257.0</c:v>
                </c:pt>
                <c:pt idx="3" formatCode="#,##0">
                  <c:v>2186.0</c:v>
                </c:pt>
                <c:pt idx="4">
                  <c:v>3077.0</c:v>
                </c:pt>
                <c:pt idx="5">
                  <c:v>2937.0</c:v>
                </c:pt>
                <c:pt idx="6">
                  <c:v>2661.0</c:v>
                </c:pt>
                <c:pt idx="7">
                  <c:v>2562.0</c:v>
                </c:pt>
                <c:pt idx="8">
                  <c:v>2364.0</c:v>
                </c:pt>
                <c:pt idx="9">
                  <c:v>2109.0</c:v>
                </c:pt>
                <c:pt idx="10">
                  <c:v>1977.0</c:v>
                </c:pt>
                <c:pt idx="11">
                  <c:v>1888.0</c:v>
                </c:pt>
                <c:pt idx="12">
                  <c:v>1875.0</c:v>
                </c:pt>
                <c:pt idx="13">
                  <c:v>1720.0</c:v>
                </c:pt>
                <c:pt idx="14">
                  <c:v>1651.0</c:v>
                </c:pt>
                <c:pt idx="15">
                  <c:v>1563.0</c:v>
                </c:pt>
                <c:pt idx="16">
                  <c:v>1540.0</c:v>
                </c:pt>
                <c:pt idx="17">
                  <c:v>1473.0</c:v>
                </c:pt>
                <c:pt idx="18">
                  <c:v>1492.0</c:v>
                </c:pt>
                <c:pt idx="19">
                  <c:v>1455.0</c:v>
                </c:pt>
                <c:pt idx="20">
                  <c:v>1423.0</c:v>
                </c:pt>
                <c:pt idx="21">
                  <c:v>1445.0</c:v>
                </c:pt>
                <c:pt idx="22">
                  <c:v>1348.0</c:v>
                </c:pt>
              </c:numCache>
            </c:numRef>
          </c:val>
        </c:ser>
        <c:ser>
          <c:idx val="1"/>
          <c:order val="1"/>
          <c:tx>
            <c:strRef>
              <c:f>Sheet1!$Q$277</c:f>
              <c:strCache>
                <c:ptCount val="1"/>
                <c:pt idx="0">
                  <c:v>Student</c:v>
                </c:pt>
              </c:strCache>
            </c:strRef>
          </c:tx>
          <c:invertIfNegative val="0"/>
          <c:cat>
            <c:strRef>
              <c:f>Sheet1!$O$278:$O$300</c:f>
              <c:strCache>
                <c:ptCount val="23"/>
                <c:pt idx="0">
                  <c:v>FY 1990</c:v>
                </c:pt>
                <c:pt idx="1">
                  <c:v>FY 1991</c:v>
                </c:pt>
                <c:pt idx="2">
                  <c:v>FY 1992</c:v>
                </c:pt>
                <c:pt idx="3">
                  <c:v>FY 1993</c:v>
                </c:pt>
                <c:pt idx="4">
                  <c:v>FY 1994</c:v>
                </c:pt>
                <c:pt idx="5">
                  <c:v>FY 1995</c:v>
                </c:pt>
                <c:pt idx="6">
                  <c:v>FY 1996</c:v>
                </c:pt>
                <c:pt idx="7">
                  <c:v>FY 1997</c:v>
                </c:pt>
                <c:pt idx="8">
                  <c:v>FY 1998</c:v>
                </c:pt>
                <c:pt idx="9">
                  <c:v>FY 1999</c:v>
                </c:pt>
                <c:pt idx="10">
                  <c:v>FY 2000</c:v>
                </c:pt>
                <c:pt idx="11">
                  <c:v>FY 2001</c:v>
                </c:pt>
                <c:pt idx="12">
                  <c:v>FY 2002</c:v>
                </c:pt>
                <c:pt idx="13">
                  <c:v>FY 2003</c:v>
                </c:pt>
                <c:pt idx="14">
                  <c:v>FY 2004</c:v>
                </c:pt>
                <c:pt idx="15">
                  <c:v>FY 2005</c:v>
                </c:pt>
                <c:pt idx="16">
                  <c:v>FY 2006</c:v>
                </c:pt>
                <c:pt idx="17">
                  <c:v>FY 2007</c:v>
                </c:pt>
                <c:pt idx="18">
                  <c:v>FY 2008</c:v>
                </c:pt>
                <c:pt idx="19">
                  <c:v>FY 2009</c:v>
                </c:pt>
                <c:pt idx="20">
                  <c:v>FY 2010</c:v>
                </c:pt>
                <c:pt idx="21">
                  <c:v>FY 2011</c:v>
                </c:pt>
                <c:pt idx="22">
                  <c:v>FY 2012</c:v>
                </c:pt>
              </c:strCache>
            </c:strRef>
          </c:cat>
          <c:val>
            <c:numRef>
              <c:f>Sheet1!$Q$278:$Q$300</c:f>
              <c:numCache>
                <c:formatCode>General</c:formatCode>
                <c:ptCount val="23"/>
                <c:pt idx="0">
                  <c:v>229.0</c:v>
                </c:pt>
                <c:pt idx="1">
                  <c:v>264.0</c:v>
                </c:pt>
                <c:pt idx="2">
                  <c:v>221.0</c:v>
                </c:pt>
                <c:pt idx="3">
                  <c:v>206.0</c:v>
                </c:pt>
                <c:pt idx="4">
                  <c:v>470.0</c:v>
                </c:pt>
                <c:pt idx="5">
                  <c:v>496.0</c:v>
                </c:pt>
                <c:pt idx="6">
                  <c:v>464.0</c:v>
                </c:pt>
                <c:pt idx="7">
                  <c:v>438.0</c:v>
                </c:pt>
                <c:pt idx="8">
                  <c:v>470.0</c:v>
                </c:pt>
                <c:pt idx="9">
                  <c:v>444.0</c:v>
                </c:pt>
                <c:pt idx="10">
                  <c:v>427.0</c:v>
                </c:pt>
                <c:pt idx="11">
                  <c:v>384.0</c:v>
                </c:pt>
                <c:pt idx="12">
                  <c:v>490.0</c:v>
                </c:pt>
                <c:pt idx="13">
                  <c:v>335.0</c:v>
                </c:pt>
                <c:pt idx="14">
                  <c:v>259.0</c:v>
                </c:pt>
                <c:pt idx="15">
                  <c:v>182.0</c:v>
                </c:pt>
                <c:pt idx="16">
                  <c:v>140.0</c:v>
                </c:pt>
                <c:pt idx="17">
                  <c:v>112.0</c:v>
                </c:pt>
                <c:pt idx="18">
                  <c:v>123.0</c:v>
                </c:pt>
                <c:pt idx="19">
                  <c:v>116.0</c:v>
                </c:pt>
                <c:pt idx="20">
                  <c:v>117.0</c:v>
                </c:pt>
                <c:pt idx="21">
                  <c:v>149.0</c:v>
                </c:pt>
                <c:pt idx="22">
                  <c:v>108.0</c:v>
                </c:pt>
              </c:numCache>
            </c:numRef>
          </c:val>
        </c:ser>
        <c:ser>
          <c:idx val="2"/>
          <c:order val="2"/>
          <c:tx>
            <c:strRef>
              <c:f>Sheet1!$R$277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Sheet1!$O$278:$O$300</c:f>
              <c:strCache>
                <c:ptCount val="23"/>
                <c:pt idx="0">
                  <c:v>FY 1990</c:v>
                </c:pt>
                <c:pt idx="1">
                  <c:v>FY 1991</c:v>
                </c:pt>
                <c:pt idx="2">
                  <c:v>FY 1992</c:v>
                </c:pt>
                <c:pt idx="3">
                  <c:v>FY 1993</c:v>
                </c:pt>
                <c:pt idx="4">
                  <c:v>FY 1994</c:v>
                </c:pt>
                <c:pt idx="5">
                  <c:v>FY 1995</c:v>
                </c:pt>
                <c:pt idx="6">
                  <c:v>FY 1996</c:v>
                </c:pt>
                <c:pt idx="7">
                  <c:v>FY 1997</c:v>
                </c:pt>
                <c:pt idx="8">
                  <c:v>FY 1998</c:v>
                </c:pt>
                <c:pt idx="9">
                  <c:v>FY 1999</c:v>
                </c:pt>
                <c:pt idx="10">
                  <c:v>FY 2000</c:v>
                </c:pt>
                <c:pt idx="11">
                  <c:v>FY 2001</c:v>
                </c:pt>
                <c:pt idx="12">
                  <c:v>FY 2002</c:v>
                </c:pt>
                <c:pt idx="13">
                  <c:v>FY 2003</c:v>
                </c:pt>
                <c:pt idx="14">
                  <c:v>FY 2004</c:v>
                </c:pt>
                <c:pt idx="15">
                  <c:v>FY 2005</c:v>
                </c:pt>
                <c:pt idx="16">
                  <c:v>FY 2006</c:v>
                </c:pt>
                <c:pt idx="17">
                  <c:v>FY 2007</c:v>
                </c:pt>
                <c:pt idx="18">
                  <c:v>FY 2008</c:v>
                </c:pt>
                <c:pt idx="19">
                  <c:v>FY 2009</c:v>
                </c:pt>
                <c:pt idx="20">
                  <c:v>FY 2010</c:v>
                </c:pt>
                <c:pt idx="21">
                  <c:v>FY 2011</c:v>
                </c:pt>
                <c:pt idx="22">
                  <c:v>FY 2012</c:v>
                </c:pt>
              </c:strCache>
            </c:strRef>
          </c:cat>
          <c:val>
            <c:numRef>
              <c:f>Sheet1!$R$278:$R$300</c:f>
              <c:numCache>
                <c:formatCode>General</c:formatCode>
                <c:ptCount val="23"/>
                <c:pt idx="0">
                  <c:v>23.0</c:v>
                </c:pt>
                <c:pt idx="1">
                  <c:v>20.0</c:v>
                </c:pt>
                <c:pt idx="2">
                  <c:v>24.0</c:v>
                </c:pt>
                <c:pt idx="3">
                  <c:v>19.0</c:v>
                </c:pt>
                <c:pt idx="4">
                  <c:v>99.0</c:v>
                </c:pt>
                <c:pt idx="5">
                  <c:v>113.0</c:v>
                </c:pt>
                <c:pt idx="6">
                  <c:v>82.0</c:v>
                </c:pt>
                <c:pt idx="7">
                  <c:v>77.0</c:v>
                </c:pt>
                <c:pt idx="8">
                  <c:v>80.0</c:v>
                </c:pt>
                <c:pt idx="9">
                  <c:v>79.0</c:v>
                </c:pt>
                <c:pt idx="10">
                  <c:v>88.0</c:v>
                </c:pt>
                <c:pt idx="11">
                  <c:v>71.0</c:v>
                </c:pt>
                <c:pt idx="12">
                  <c:v>90.0</c:v>
                </c:pt>
                <c:pt idx="13">
                  <c:v>141.0</c:v>
                </c:pt>
                <c:pt idx="14">
                  <c:v>258.0</c:v>
                </c:pt>
                <c:pt idx="15">
                  <c:v>146.0</c:v>
                </c:pt>
                <c:pt idx="16">
                  <c:v>122.0</c:v>
                </c:pt>
                <c:pt idx="17">
                  <c:v>155.0</c:v>
                </c:pt>
                <c:pt idx="18">
                  <c:v>262.0</c:v>
                </c:pt>
                <c:pt idx="19">
                  <c:v>86.0</c:v>
                </c:pt>
                <c:pt idx="20">
                  <c:v>354.0</c:v>
                </c:pt>
                <c:pt idx="21">
                  <c:v>299.0</c:v>
                </c:pt>
                <c:pt idx="22">
                  <c:v>157.0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2442616"/>
        <c:axId val="2096027928"/>
      </c:barChart>
      <c:catAx>
        <c:axId val="2092442616"/>
        <c:scaling>
          <c:orientation val="minMax"/>
        </c:scaling>
        <c:delete val="0"/>
        <c:axPos val="b"/>
        <c:majorTickMark val="out"/>
        <c:minorTickMark val="none"/>
        <c:tickLblPos val="nextTo"/>
        <c:crossAx val="2096027928"/>
        <c:crosses val="autoZero"/>
        <c:auto val="1"/>
        <c:lblAlgn val="ctr"/>
        <c:lblOffset val="100"/>
        <c:noMultiLvlLbl val="0"/>
      </c:catAx>
      <c:valAx>
        <c:axId val="2096027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24426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8" tIns="46439" rIns="92878" bIns="46439" numCol="1" anchor="t" anchorCtr="0" compatLnSpc="1">
            <a:prstTxWarp prst="textNoShape">
              <a:avLst/>
            </a:prstTxWarp>
          </a:bodyPr>
          <a:lstStyle>
            <a:lvl1pPr defTabSz="9286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8" tIns="46439" rIns="92878" bIns="4643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8" tIns="46439" rIns="92878" bIns="46439" numCol="1" anchor="b" anchorCtr="0" compatLnSpc="1">
            <a:prstTxWarp prst="textNoShape">
              <a:avLst/>
            </a:prstTxWarp>
          </a:bodyPr>
          <a:lstStyle>
            <a:lvl1pPr defTabSz="9286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0745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8" tIns="46439" rIns="92878" bIns="4643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300"/>
            </a:lvl1pPr>
          </a:lstStyle>
          <a:p>
            <a:pPr>
              <a:defRPr/>
            </a:pPr>
            <a:fld id="{DA4ADAA5-09BF-E24C-9810-FA482C1C5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64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</a:defRPr>
            </a:lvl1pPr>
          </a:lstStyle>
          <a:p>
            <a:pPr>
              <a:defRPr/>
            </a:pPr>
            <a:fld id="{D64D3F16-DF08-4E47-A173-E600A3D15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35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86D15-F0D7-C14A-9FEF-BA5EF623CFFF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98BB8-4285-3D48-ADAC-6C4698F8A4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Note: the</a:t>
            </a:r>
            <a:r>
              <a:rPr lang="en-US" baseline="0" dirty="0" smtClean="0"/>
              <a:t> SIG is not the Conference!!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2D7E48-5697-194B-8E0E-36868FF0B3A7}" type="slidenum">
              <a:rPr lang="en-US"/>
              <a:pPr/>
              <a:t>5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1994 – </a:t>
            </a:r>
            <a:r>
              <a:rPr lang="en-US" dirty="0" err="1" smtClean="0"/>
              <a:t>bsd</a:t>
            </a:r>
            <a:r>
              <a:rPr lang="en-US" dirty="0" smtClean="0"/>
              <a:t> joins – also big push from SIG (see annual report)</a:t>
            </a:r>
          </a:p>
          <a:p>
            <a:pPr eaLnBrk="1" hangingPunct="1"/>
            <a:r>
              <a:rPr lang="en-US" dirty="0" smtClean="0"/>
              <a:t>1995 – Netscape IPO, cover of Time etc etc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3F16-DF08-4E47-A173-E600A3D154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1B36CA-02AC-C048-A6F9-AD11511C04FE}" type="slidenum">
              <a:rPr lang="en-US"/>
              <a:pPr/>
              <a:t>9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www.ieee.org</a:t>
            </a:r>
            <a:r>
              <a:rPr lang="en-US" dirty="0" smtClean="0"/>
              <a:t>/documents/ieee_open_access_faq_2011.</a:t>
            </a:r>
            <a:r>
              <a:rPr lang="en-US" dirty="0" smtClean="0"/>
              <a:t>pdf</a:t>
            </a:r>
          </a:p>
          <a:p>
            <a:r>
              <a:rPr lang="en-US" dirty="0" smtClean="0"/>
              <a:t>reduced</a:t>
            </a:r>
            <a:r>
              <a:rPr lang="en-US" baseline="0" dirty="0" smtClean="0"/>
              <a:t> to $</a:t>
            </a:r>
            <a:r>
              <a:rPr lang="en-US" baseline="0" smtClean="0"/>
              <a:t>1750 August 13,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D3F16-DF08-4E47-A173-E600A3D1542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8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D01B24C-ECD0-FB44-A976-5AE8D17CE0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176E1-A98F-8E41-A0F4-2A1D3603E7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525D85EB-10D7-3642-BC61-510BAEE89F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341F8A-6692-C140-81CD-4508A2FF18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3FBB43-D60E-7441-9B79-F2AFD60B38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BFC485E1-C811-EA44-8FE7-1AB3E926CD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219E8541-EFE2-064E-89C3-4F4A8E89CE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D6763B1-476D-7142-89CA-C2D12A3EAE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7B82B39-5027-E44A-8A78-BB7D4E8A06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8A8881-225A-DC4A-BB69-A585B5CC9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FE053AF-032A-2142-B457-D8CA023C75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1955E2F-67E0-C04A-82E6-03952437C8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SIGCOMM</a:t>
            </a:r>
            <a:br>
              <a:rPr lang="en-US" dirty="0" smtClean="0"/>
            </a:br>
            <a:r>
              <a:rPr lang="en-US" dirty="0" smtClean="0"/>
              <a:t>Community feedback Session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August 14, 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Education Activities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Education chair: Olivier Bonaventure </a:t>
            </a:r>
          </a:p>
          <a:p>
            <a:r>
              <a:rPr lang="en-US" u="sng" dirty="0" smtClean="0"/>
              <a:t>http://education.sigcomm.org</a:t>
            </a:r>
          </a:p>
          <a:p>
            <a:pPr lvl="1"/>
            <a:r>
              <a:rPr lang="en-US" dirty="0" smtClean="0"/>
              <a:t>Resources for educators: textbook information, slides, labs, etc.</a:t>
            </a:r>
          </a:p>
          <a:p>
            <a:pPr lvl="1"/>
            <a:r>
              <a:rPr lang="en-US" dirty="0" smtClean="0"/>
              <a:t>Contribute material!</a:t>
            </a:r>
          </a:p>
          <a:p>
            <a:r>
              <a:rPr lang="en-US" dirty="0" smtClean="0"/>
              <a:t>Involved in ACM/IEEE CS Curriculum effort</a:t>
            </a:r>
          </a:p>
          <a:p>
            <a:r>
              <a:rPr lang="en-US" dirty="0" smtClean="0"/>
              <a:t>Shadow TPC at </a:t>
            </a:r>
            <a:r>
              <a:rPr lang="en-US" dirty="0" err="1" smtClean="0"/>
              <a:t>CoNEXT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Advanced networking </a:t>
            </a:r>
            <a:r>
              <a:rPr lang="fr-FR" dirty="0" err="1" smtClean="0"/>
              <a:t>ebook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Motivation</a:t>
            </a:r>
          </a:p>
          <a:p>
            <a:pPr lvl="1"/>
            <a:r>
              <a:rPr lang="en-US" smtClean="0"/>
              <a:t>Various undergraduate networking textbooks but</a:t>
            </a:r>
          </a:p>
          <a:p>
            <a:pPr lvl="1"/>
            <a:r>
              <a:rPr lang="en-US" smtClean="0"/>
              <a:t>Few graduate-level advanced textbooks</a:t>
            </a:r>
          </a:p>
          <a:p>
            <a:r>
              <a:rPr lang="en-US" smtClean="0"/>
              <a:t>Project goal</a:t>
            </a:r>
          </a:p>
          <a:p>
            <a:pPr lvl="1"/>
            <a:r>
              <a:rPr lang="en-US" smtClean="0"/>
              <a:t>Create an open-source ebook suitable for advanced networking courses</a:t>
            </a:r>
          </a:p>
          <a:p>
            <a:pPr lvl="2"/>
            <a:r>
              <a:rPr lang="en-US" smtClean="0"/>
              <a:t>Edited ebook composed of contributed chapters + labs/exercises/slides/…</a:t>
            </a:r>
          </a:p>
          <a:p>
            <a:pPr lvl="1"/>
            <a:r>
              <a:rPr lang="en-US" smtClean="0"/>
              <a:t>Next steps </a:t>
            </a:r>
          </a:p>
          <a:p>
            <a:pPr lvl="2"/>
            <a:r>
              <a:rPr lang="en-US" smtClean="0"/>
              <a:t>Call for expression of interests (ext. abstracts) +- Oct 2012</a:t>
            </a:r>
          </a:p>
          <a:p>
            <a:pPr lvl="2"/>
            <a:r>
              <a:rPr lang="en-US" smtClean="0"/>
              <a:t>Chapter submission early 2013</a:t>
            </a:r>
          </a:p>
          <a:p>
            <a:pPr lvl="3"/>
            <a:r>
              <a:rPr lang="en-US" smtClean="0"/>
              <a:t>Reviews and revisions</a:t>
            </a:r>
          </a:p>
          <a:p>
            <a:pPr lvl="2"/>
            <a:r>
              <a:rPr lang="en-US" smtClean="0"/>
              <a:t>Target eBook publication : Spring 2013</a:t>
            </a:r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83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SIGCOMM Community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Special funds (up to $20k) to </a:t>
            </a:r>
            <a:r>
              <a:rPr lang="en-US" dirty="0"/>
              <a:t>support projects that could benefit the entire SIGCOMM </a:t>
            </a:r>
            <a:r>
              <a:rPr lang="en-US" dirty="0" smtClean="0"/>
              <a:t>community</a:t>
            </a:r>
          </a:p>
          <a:p>
            <a:pPr lvl="1"/>
            <a:r>
              <a:rPr lang="en-US" dirty="0" smtClean="0"/>
              <a:t>Software, data sets, educational material, studies, etc.</a:t>
            </a:r>
          </a:p>
          <a:p>
            <a:r>
              <a:rPr lang="en-US" dirty="0" smtClean="0"/>
              <a:t>First round of funding:</a:t>
            </a:r>
          </a:p>
          <a:p>
            <a:pPr lvl="1"/>
            <a:r>
              <a:rPr lang="en-US" dirty="0" smtClean="0"/>
              <a:t>CRAWDAD (</a:t>
            </a:r>
            <a:r>
              <a:rPr lang="en-US" dirty="0" err="1" smtClean="0"/>
              <a:t>Kotz</a:t>
            </a:r>
            <a:r>
              <a:rPr lang="en-US" dirty="0" smtClean="0"/>
              <a:t>, Dartmouth &amp; Henderson, St. Andrews)</a:t>
            </a:r>
          </a:p>
          <a:p>
            <a:pPr lvl="1"/>
            <a:r>
              <a:rPr lang="en-US" dirty="0" smtClean="0"/>
              <a:t>Network emulation tools (Rizzo, Pisa)</a:t>
            </a:r>
          </a:p>
          <a:p>
            <a:pPr lvl="1"/>
            <a:r>
              <a:rPr lang="en-US" dirty="0" smtClean="0"/>
              <a:t>Education material repository (</a:t>
            </a:r>
            <a:r>
              <a:rPr lang="en-US" dirty="0" err="1" smtClean="0"/>
              <a:t>Haddadi</a:t>
            </a:r>
            <a:r>
              <a:rPr lang="en-US" dirty="0" smtClean="0"/>
              <a:t>, QMUL)</a:t>
            </a:r>
          </a:p>
          <a:p>
            <a:r>
              <a:rPr lang="en-US" dirty="0" smtClean="0"/>
              <a:t>Next deadline: October 20, 2012</a:t>
            </a:r>
          </a:p>
        </p:txBody>
      </p:sp>
    </p:spTree>
    <p:extLst>
      <p:ext uri="{BB962C8B-B14F-4D97-AF65-F5344CB8AC3E}">
        <p14:creationId xmlns:p14="http://schemas.microsoft.com/office/powerpoint/2010/main" val="3299881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Communication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New</a:t>
            </a:r>
            <a:r>
              <a:rPr lang="en-US" dirty="0"/>
              <a:t>! Best of CCR session </a:t>
            </a:r>
            <a:endParaRPr lang="en-US" dirty="0" smtClean="0"/>
          </a:p>
          <a:p>
            <a:pPr lvl="1"/>
            <a:r>
              <a:rPr lang="en-US" dirty="0"/>
              <a:t>Wednesday, 17:30-18:</a:t>
            </a:r>
            <a:r>
              <a:rPr lang="en-US" dirty="0" smtClean="0"/>
              <a:t>30</a:t>
            </a:r>
          </a:p>
          <a:p>
            <a:r>
              <a:rPr lang="en-US" dirty="0" smtClean="0"/>
              <a:t>New </a:t>
            </a:r>
            <a:r>
              <a:rPr lang="en-US" dirty="0"/>
              <a:t>CCR Editor </a:t>
            </a:r>
            <a:endParaRPr lang="en-US" dirty="0" smtClean="0"/>
          </a:p>
          <a:p>
            <a:pPr lvl="1"/>
            <a:r>
              <a:rPr lang="en-US" dirty="0" smtClean="0"/>
              <a:t>Dina </a:t>
            </a:r>
            <a:r>
              <a:rPr lang="en-US" dirty="0" err="1"/>
              <a:t>Pagagiannaki</a:t>
            </a:r>
            <a:r>
              <a:rPr lang="en-US" dirty="0"/>
              <a:t>, </a:t>
            </a:r>
            <a:r>
              <a:rPr lang="en-US" dirty="0" err="1"/>
              <a:t>Telefonica</a:t>
            </a:r>
            <a:r>
              <a:rPr lang="en-US" dirty="0"/>
              <a:t> Research, Spain</a:t>
            </a:r>
          </a:p>
        </p:txBody>
      </p:sp>
    </p:spTree>
    <p:extLst>
      <p:ext uri="{BB962C8B-B14F-4D97-AF65-F5344CB8AC3E}">
        <p14:creationId xmlns:p14="http://schemas.microsoft.com/office/powerpoint/2010/main" val="1469908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Desire for “transparency” of EC </a:t>
            </a:r>
          </a:p>
          <a:p>
            <a:r>
              <a:rPr lang="en-US" dirty="0" smtClean="0"/>
              <a:t>Attempting to address that through all communication means at our disposal</a:t>
            </a:r>
          </a:p>
          <a:p>
            <a:pPr lvl="1"/>
            <a:r>
              <a:rPr lang="en-US" dirty="0" smtClean="0"/>
              <a:t>CCR, print and online</a:t>
            </a:r>
          </a:p>
          <a:p>
            <a:pPr lvl="1"/>
            <a:r>
              <a:rPr lang="en-US" u="sng" dirty="0" smtClean="0"/>
              <a:t>http://</a:t>
            </a:r>
            <a:r>
              <a:rPr lang="en-US" u="sng" dirty="0" err="1" smtClean="0"/>
              <a:t>www.sigcomm.org</a:t>
            </a:r>
            <a:endParaRPr lang="en-US" u="sng" dirty="0" smtClean="0"/>
          </a:p>
          <a:p>
            <a:pPr lvl="2"/>
            <a:r>
              <a:rPr lang="en-US" dirty="0" smtClean="0"/>
              <a:t>Minutes of monthly EC meetings posted</a:t>
            </a:r>
          </a:p>
          <a:p>
            <a:pPr lvl="2"/>
            <a:r>
              <a:rPr lang="en-US" dirty="0" smtClean="0"/>
              <a:t>Annual report for 2012 available</a:t>
            </a:r>
          </a:p>
          <a:p>
            <a:pPr lvl="2"/>
            <a:r>
              <a:rPr lang="en-US" u="sng" dirty="0" smtClean="0"/>
              <a:t>http://</a:t>
            </a:r>
            <a:r>
              <a:rPr lang="en-US" u="sng" dirty="0" err="1" smtClean="0"/>
              <a:t>www.sigcomm.org</a:t>
            </a:r>
            <a:r>
              <a:rPr lang="en-US" u="sng" dirty="0" smtClean="0"/>
              <a:t>/news/RSS</a:t>
            </a:r>
          </a:p>
          <a:p>
            <a:pPr lvl="1"/>
            <a:r>
              <a:rPr lang="en-US" dirty="0" smtClean="0"/>
              <a:t>Email discussion: </a:t>
            </a:r>
            <a:r>
              <a:rPr lang="en-US" dirty="0" err="1" smtClean="0"/>
              <a:t>sigcomm@postel.org</a:t>
            </a:r>
            <a:endParaRPr lang="en-US" dirty="0" smtClean="0"/>
          </a:p>
          <a:p>
            <a:pPr lvl="1"/>
            <a:r>
              <a:rPr lang="en-US" dirty="0" smtClean="0"/>
              <a:t>SIGCOMM members mailing list:</a:t>
            </a:r>
            <a:r>
              <a:rPr lang="en-US" dirty="0"/>
              <a:t/>
            </a:r>
            <a:br>
              <a:rPr lang="en-US" dirty="0"/>
            </a:br>
            <a:r>
              <a:rPr lang="en-US" cap="small" dirty="0" smtClean="0"/>
              <a:t>SIGCOMM-MEMBERS@LISTSERV.ACM.ORG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involved in SIGCOMM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40852" cy="4495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More than an annual conference!</a:t>
            </a:r>
          </a:p>
          <a:p>
            <a:r>
              <a:rPr lang="en-US" dirty="0" smtClean="0"/>
              <a:t>Submit papers to our other sponsored or in-coop conferences </a:t>
            </a:r>
          </a:p>
          <a:p>
            <a:r>
              <a:rPr lang="en-US" dirty="0" smtClean="0"/>
              <a:t>Contribute to CCR and </a:t>
            </a:r>
            <a:r>
              <a:rPr lang="en-US" dirty="0" err="1" smtClean="0"/>
              <a:t>ToN</a:t>
            </a:r>
            <a:endParaRPr lang="en-US" dirty="0" smtClean="0"/>
          </a:p>
          <a:p>
            <a:pPr lvl="1"/>
            <a:r>
              <a:rPr lang="en-US" dirty="0" smtClean="0"/>
              <a:t>Editorial section of CCR</a:t>
            </a:r>
          </a:p>
          <a:p>
            <a:pPr lvl="1"/>
            <a:r>
              <a:rPr lang="en-US" dirty="0" smtClean="0"/>
              <a:t>Comment online on CCR </a:t>
            </a:r>
          </a:p>
          <a:p>
            <a:pPr lvl="1"/>
            <a:r>
              <a:rPr lang="en-US" dirty="0" smtClean="0"/>
              <a:t>Offer to review submissions</a:t>
            </a:r>
          </a:p>
          <a:p>
            <a:r>
              <a:rPr lang="en-US" dirty="0" smtClean="0"/>
              <a:t>Share resources on </a:t>
            </a:r>
            <a:r>
              <a:rPr lang="en-US" u="sng" dirty="0" smtClean="0"/>
              <a:t>http://</a:t>
            </a:r>
            <a:r>
              <a:rPr lang="en-US" u="sng" dirty="0" err="1" smtClean="0"/>
              <a:t>education.sigcomm.org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get involved in curriculum development</a:t>
            </a:r>
          </a:p>
          <a:p>
            <a:r>
              <a:rPr lang="en-US" dirty="0" smtClean="0"/>
              <a:t>Propose workshops at SIGCOMM, </a:t>
            </a:r>
            <a:r>
              <a:rPr lang="en-US" dirty="0" err="1" smtClean="0"/>
              <a:t>CoNEXT</a:t>
            </a:r>
            <a:r>
              <a:rPr lang="en-US" dirty="0" smtClean="0"/>
              <a:t>, or standalone</a:t>
            </a:r>
          </a:p>
          <a:p>
            <a:r>
              <a:rPr lang="en-US" dirty="0" smtClean="0"/>
              <a:t>Contact any EC member for more ideas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Three related questions:</a:t>
            </a:r>
          </a:p>
          <a:p>
            <a:pPr lvl="1"/>
            <a:r>
              <a:rPr lang="en-US" dirty="0" smtClean="0"/>
              <a:t>What can authors do with their papers?</a:t>
            </a:r>
          </a:p>
          <a:p>
            <a:pPr lvl="1"/>
            <a:r>
              <a:rPr lang="en-US" dirty="0" smtClean="0"/>
              <a:t>Who can access the papers in the DL?</a:t>
            </a:r>
          </a:p>
          <a:p>
            <a:pPr lvl="1"/>
            <a:r>
              <a:rPr lang="en-US" dirty="0" smtClean="0"/>
              <a:t>Who pays for access?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93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Publication: What can authors do?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Green Open Access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self-archiving of post-print</a:t>
            </a:r>
          </a:p>
          <a:p>
            <a:pPr lvl="2"/>
            <a:r>
              <a:rPr lang="en-US" dirty="0" smtClean="0"/>
              <a:t>home page (see ACM Authorizer)</a:t>
            </a:r>
          </a:p>
          <a:p>
            <a:pPr lvl="2"/>
            <a:r>
              <a:rPr lang="en-US" dirty="0" smtClean="0"/>
              <a:t>repository (institutional, </a:t>
            </a:r>
            <a:r>
              <a:rPr lang="en-US" dirty="0" err="1" smtClean="0"/>
              <a:t>arXive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SIGCOMM conference papers</a:t>
            </a:r>
          </a:p>
          <a:p>
            <a:r>
              <a:rPr lang="en-US" dirty="0" smtClean="0"/>
              <a:t>Related: pre-print</a:t>
            </a:r>
          </a:p>
          <a:p>
            <a:pPr lvl="1"/>
            <a:r>
              <a:rPr lang="en-US" dirty="0" smtClean="0"/>
              <a:t>IEEE allows</a:t>
            </a:r>
          </a:p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Gold Open Access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Open access journal or conference proceedings</a:t>
            </a:r>
          </a:p>
          <a:p>
            <a:pPr lvl="1"/>
            <a:r>
              <a:rPr lang="en-US" dirty="0" smtClean="0"/>
              <a:t>Typically, author pays (e.g., </a:t>
            </a:r>
            <a:r>
              <a:rPr lang="en-US" strike="dblStrike" dirty="0" smtClean="0"/>
              <a:t>$</a:t>
            </a:r>
            <a:r>
              <a:rPr lang="en-US" strike="dblStrike" dirty="0" smtClean="0"/>
              <a:t>3000</a:t>
            </a:r>
            <a:r>
              <a:rPr lang="en-US" dirty="0" smtClean="0"/>
              <a:t> for </a:t>
            </a:r>
            <a:r>
              <a:rPr lang="en-US" dirty="0" smtClean="0"/>
              <a:t>IEEE)</a:t>
            </a:r>
          </a:p>
          <a:p>
            <a:pPr lvl="1"/>
            <a:r>
              <a:rPr lang="en-US" dirty="0" smtClean="0"/>
              <a:t>Incentivizes publishing papers nobody reads…</a:t>
            </a:r>
          </a:p>
          <a:p>
            <a:pPr lvl="2"/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>
            <a:off x="5613400" y="5245100"/>
            <a:ext cx="2247900" cy="1346200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F6600"/>
                </a:solidFill>
              </a:rPr>
              <a:t>$1750</a:t>
            </a:r>
            <a:endParaRPr lang="en-US" sz="1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0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Publication: Copyright transfer vs. license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Traditional: author </a:t>
            </a:r>
            <a:r>
              <a:rPr lang="en-US" b="1" i="1" dirty="0" smtClean="0"/>
              <a:t>transfers copyright </a:t>
            </a:r>
            <a:r>
              <a:rPr lang="en-US" dirty="0" smtClean="0"/>
              <a:t>to publisher</a:t>
            </a:r>
          </a:p>
          <a:p>
            <a:pPr lvl="1"/>
            <a:r>
              <a:rPr lang="en-US" dirty="0" smtClean="0"/>
              <a:t>retains certain rights</a:t>
            </a:r>
          </a:p>
          <a:p>
            <a:pPr lvl="2"/>
            <a:r>
              <a:rPr lang="en-US" dirty="0" smtClean="0"/>
              <a:t>e.g., re-use of material as derivative work</a:t>
            </a:r>
          </a:p>
          <a:p>
            <a:pPr lvl="2"/>
            <a:r>
              <a:rPr lang="en-US" dirty="0" smtClean="0"/>
              <a:t>post pre-publication on home page</a:t>
            </a:r>
          </a:p>
          <a:p>
            <a:pPr lvl="2"/>
            <a:r>
              <a:rPr lang="en-US" dirty="0" smtClean="0"/>
              <a:t>patent rights</a:t>
            </a:r>
          </a:p>
          <a:p>
            <a:pPr lvl="1"/>
            <a:r>
              <a:rPr lang="en-US" dirty="0" smtClean="0"/>
              <a:t>questions regarding e.g., inclusion in software packages</a:t>
            </a:r>
          </a:p>
          <a:p>
            <a:r>
              <a:rPr lang="en-US" dirty="0" smtClean="0"/>
              <a:t>Alternative: </a:t>
            </a:r>
            <a:r>
              <a:rPr lang="en-US" b="1" i="1" dirty="0" smtClean="0"/>
              <a:t>license</a:t>
            </a:r>
            <a:r>
              <a:rPr lang="en-US" dirty="0" smtClean="0"/>
              <a:t> model</a:t>
            </a:r>
          </a:p>
          <a:p>
            <a:pPr lvl="1"/>
            <a:r>
              <a:rPr lang="en-US" dirty="0" smtClean="0"/>
              <a:t>Can be </a:t>
            </a:r>
            <a:r>
              <a:rPr lang="en-US" i="1" dirty="0" smtClean="0"/>
              <a:t>exclusive</a:t>
            </a:r>
            <a:r>
              <a:rPr lang="en-US" dirty="0" smtClean="0"/>
              <a:t> or </a:t>
            </a:r>
            <a:r>
              <a:rPr lang="en-US" i="1" dirty="0" smtClean="0"/>
              <a:t>non-exclusive</a:t>
            </a:r>
          </a:p>
          <a:p>
            <a:pPr lvl="1"/>
            <a:r>
              <a:rPr lang="en-US" dirty="0" smtClean="0"/>
              <a:t>Author retains copyright</a:t>
            </a:r>
          </a:p>
          <a:p>
            <a:pPr lvl="1"/>
            <a:r>
              <a:rPr lang="en-US" dirty="0" smtClean="0"/>
              <a:t>Publisher is granted license to publish (in any medium)</a:t>
            </a:r>
          </a:p>
          <a:p>
            <a:pPr lvl="1"/>
            <a:r>
              <a:rPr lang="en-US" dirty="0" smtClean="0"/>
              <a:t>Issues:</a:t>
            </a:r>
          </a:p>
          <a:p>
            <a:pPr lvl="2"/>
            <a:r>
              <a:rPr lang="en-US" dirty="0" smtClean="0"/>
              <a:t>can publisher sue infringers?</a:t>
            </a:r>
          </a:p>
          <a:p>
            <a:pPr lvl="2"/>
            <a:r>
              <a:rPr lang="en-US" dirty="0" smtClean="0"/>
              <a:t>transfer?</a:t>
            </a:r>
          </a:p>
          <a:p>
            <a:pPr lvl="2"/>
            <a:r>
              <a:rPr lang="en-US" dirty="0" smtClean="0"/>
              <a:t>plagiarism and self-plagiarism persecution?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6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Publishing: Who can access the papers?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969252" cy="2768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Open access:</a:t>
            </a:r>
          </a:p>
          <a:p>
            <a:pPr lvl="1"/>
            <a:r>
              <a:rPr lang="en-US" dirty="0" smtClean="0"/>
              <a:t>centralized (DL) or </a:t>
            </a:r>
          </a:p>
          <a:p>
            <a:pPr lvl="1"/>
            <a:r>
              <a:rPr lang="en-US" dirty="0" smtClean="0"/>
              <a:t>distributed (author home pages + Google Scholar)</a:t>
            </a:r>
          </a:p>
          <a:p>
            <a:pPr lvl="2"/>
            <a:r>
              <a:rPr lang="en-US" dirty="0" smtClean="0"/>
              <a:t>likely incomplete and transient</a:t>
            </a:r>
          </a:p>
          <a:p>
            <a:pPr lvl="2"/>
            <a:r>
              <a:rPr lang="en-US" dirty="0" smtClean="0"/>
              <a:t>incomplete meta data</a:t>
            </a:r>
          </a:p>
          <a:p>
            <a:r>
              <a:rPr lang="en-US" dirty="0" smtClean="0"/>
              <a:t>By subscription</a:t>
            </a:r>
          </a:p>
          <a:p>
            <a:pPr lvl="1"/>
            <a:r>
              <a:rPr lang="en-US" dirty="0" smtClean="0"/>
              <a:t>individual</a:t>
            </a:r>
          </a:p>
          <a:p>
            <a:pPr lvl="1"/>
            <a:r>
              <a:rPr lang="en-US" dirty="0" smtClean="0"/>
              <a:t>institution</a:t>
            </a:r>
            <a:endParaRPr lang="en-US" dirty="0"/>
          </a:p>
        </p:txBody>
      </p:sp>
      <p:pic>
        <p:nvPicPr>
          <p:cNvPr id="5" name="Picture 4" descr="acmd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451350"/>
            <a:ext cx="64516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11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Agenda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Overview of 2011-12 SIGCOMM activities (Tilman)</a:t>
            </a:r>
          </a:p>
          <a:p>
            <a:pPr eaLnBrk="1" hangingPunct="1"/>
            <a:r>
              <a:rPr lang="en-US" dirty="0" smtClean="0"/>
              <a:t>Publication model of SIGCOMM conference (Henning)</a:t>
            </a:r>
          </a:p>
          <a:p>
            <a:pPr eaLnBrk="1" hangingPunct="1"/>
            <a:r>
              <a:rPr lang="en-US" dirty="0" smtClean="0"/>
              <a:t>Open Discussion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Publishing: Money - ACM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74800"/>
            <a:ext cx="2651252" cy="452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Pay for publishing</a:t>
            </a:r>
          </a:p>
          <a:p>
            <a:pPr lvl="1"/>
            <a:r>
              <a:rPr lang="en-US" dirty="0" smtClean="0"/>
              <a:t>editing (e.g., journal editorial assistants), archiving, access</a:t>
            </a:r>
          </a:p>
          <a:p>
            <a:r>
              <a:rPr lang="en-US" dirty="0" smtClean="0"/>
              <a:t>Pay for non-publishing costs: 1/3 of ACM revenue</a:t>
            </a:r>
            <a:endParaRPr lang="en-US" dirty="0"/>
          </a:p>
        </p:txBody>
      </p:sp>
      <p:pic>
        <p:nvPicPr>
          <p:cNvPr id="4" name="Picture 3" descr="a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1498600"/>
            <a:ext cx="58166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90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Publishing: Money - SIG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SIGs get money from “their” papers</a:t>
            </a:r>
          </a:p>
          <a:p>
            <a:r>
              <a:rPr lang="en-US" dirty="0" smtClean="0"/>
              <a:t>FY12 SIGCOMM: $78,084 based on 230,514 downloads</a:t>
            </a:r>
          </a:p>
          <a:p>
            <a:r>
              <a:rPr lang="en-US" dirty="0" smtClean="0"/>
              <a:t>= ~51 % of total SIG non-conference revenue</a:t>
            </a:r>
          </a:p>
          <a:p>
            <a:pPr lvl="1"/>
            <a:r>
              <a:rPr lang="en-US" dirty="0" smtClean="0"/>
              <a:t>(interest, membership dues)</a:t>
            </a:r>
            <a:endParaRPr lang="en-US" dirty="0"/>
          </a:p>
          <a:p>
            <a:r>
              <a:rPr lang="en-US" dirty="0" smtClean="0"/>
              <a:t>~25% of total </a:t>
            </a:r>
            <a:r>
              <a:rPr lang="en-US" smtClean="0"/>
              <a:t>SIG revenue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9740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Publishing: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License vs. copyright</a:t>
            </a:r>
          </a:p>
          <a:p>
            <a:pPr lvl="1"/>
            <a:r>
              <a:rPr lang="en-US" dirty="0" smtClean="0"/>
              <a:t>import for some cases, but marginal effect on most authors?</a:t>
            </a:r>
          </a:p>
          <a:p>
            <a:r>
              <a:rPr lang="en-US" dirty="0" smtClean="0"/>
              <a:t>Consensus: want to retain ACM DL</a:t>
            </a:r>
          </a:p>
          <a:p>
            <a:pPr lvl="1"/>
            <a:r>
              <a:rPr lang="en-US" dirty="0" smtClean="0"/>
              <a:t>31,000 papers added per year, 2,650 institutions</a:t>
            </a:r>
          </a:p>
          <a:p>
            <a:pPr lvl="1"/>
            <a:r>
              <a:rPr lang="en-US" dirty="0" smtClean="0"/>
              <a:t>will libraries continue to pay if most papers are free?</a:t>
            </a:r>
          </a:p>
          <a:p>
            <a:r>
              <a:rPr lang="en-US" dirty="0"/>
              <a:t>O</a:t>
            </a:r>
            <a:r>
              <a:rPr lang="en-US" dirty="0" smtClean="0"/>
              <a:t>ptions:</a:t>
            </a:r>
          </a:p>
          <a:p>
            <a:pPr lvl="1"/>
            <a:r>
              <a:rPr lang="en-US" dirty="0" smtClean="0"/>
              <a:t>Publication windows (like DVD releases?) – see PubMed</a:t>
            </a:r>
          </a:p>
          <a:p>
            <a:pPr lvl="1"/>
            <a:r>
              <a:rPr lang="en-US" dirty="0" smtClean="0"/>
              <a:t>SIG foregoes DL revenue for OA papers</a:t>
            </a:r>
          </a:p>
          <a:p>
            <a:pPr lvl="2"/>
            <a:r>
              <a:rPr lang="en-US" dirty="0" smtClean="0"/>
              <a:t>could be part of conference budget </a:t>
            </a:r>
            <a:r>
              <a:rPr lang="en-US" dirty="0" smtClean="0">
                <a:sym typeface="Wingdings"/>
              </a:rPr>
              <a:t> $590 per paper!</a:t>
            </a:r>
            <a:endParaRPr lang="en-US" dirty="0" smtClean="0"/>
          </a:p>
          <a:p>
            <a:pPr lvl="1"/>
            <a:r>
              <a:rPr lang="en-US" dirty="0" smtClean="0"/>
              <a:t>Author pays OA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166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Please share your thoughts with us!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6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4500" y="177800"/>
            <a:ext cx="8153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 Officers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908" y="3720495"/>
            <a:ext cx="1444954" cy="18284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8500" y="2704697"/>
            <a:ext cx="1930399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Bruce Davie</a:t>
            </a:r>
          </a:p>
          <a:p>
            <a:pPr algn="ctr"/>
            <a:r>
              <a:rPr lang="en-US" dirty="0" smtClean="0">
                <a:latin typeface="+mj-lt"/>
              </a:rPr>
              <a:t>Chair</a:t>
            </a:r>
            <a:endParaRPr lang="en-US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2234" y="2754339"/>
            <a:ext cx="281937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Henning Schulzrinne</a:t>
            </a:r>
          </a:p>
          <a:p>
            <a:pPr algn="ctr"/>
            <a:r>
              <a:rPr lang="en-US" dirty="0" smtClean="0">
                <a:latin typeface="+mj-lt"/>
              </a:rPr>
              <a:t>Vice-Chair</a:t>
            </a:r>
            <a:endParaRPr lang="en-US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2665" y="2765882"/>
            <a:ext cx="273163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 err="1" smtClean="0">
                <a:latin typeface="+mj-lt"/>
              </a:rPr>
              <a:t>Tilman</a:t>
            </a:r>
            <a:r>
              <a:rPr lang="en-US" dirty="0" smtClean="0">
                <a:latin typeface="+mj-lt"/>
              </a:rPr>
              <a:t> Wolf</a:t>
            </a:r>
          </a:p>
          <a:p>
            <a:pPr algn="ctr"/>
            <a:r>
              <a:rPr lang="en-US" dirty="0" smtClean="0">
                <a:latin typeface="+mj-lt"/>
              </a:rPr>
              <a:t>Secretary/Treasurer</a:t>
            </a:r>
            <a:endParaRPr lang="en-US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75200" y="5556608"/>
            <a:ext cx="414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S. </a:t>
            </a:r>
            <a:r>
              <a:rPr lang="en-US" dirty="0" err="1" smtClean="0">
                <a:latin typeface="+mj-lt"/>
              </a:rPr>
              <a:t>Keshav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err="1" smtClean="0">
                <a:solidFill>
                  <a:prstClr val="black"/>
                </a:solidFill>
                <a:latin typeface="Tw Cen MT"/>
              </a:rPr>
              <a:t>Dina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w Cen MT"/>
              </a:rPr>
              <a:t>Papagiannaki</a:t>
            </a:r>
            <a:endParaRPr lang="en-US" dirty="0" smtClean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EIC, CCR</a:t>
            </a:r>
            <a:endParaRPr lang="en-US" dirty="0">
              <a:latin typeface="+mj-lt"/>
            </a:endParaRPr>
          </a:p>
        </p:txBody>
      </p:sp>
      <p:pic>
        <p:nvPicPr>
          <p:cNvPr id="22" name="Picture 21" descr="hgs09-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737" y="861286"/>
            <a:ext cx="1498526" cy="19045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21809" y="5582009"/>
            <a:ext cx="2172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Mark </a:t>
            </a:r>
            <a:r>
              <a:rPr lang="en-US" dirty="0" err="1" smtClean="0">
                <a:latin typeface="+mj-lt"/>
              </a:rPr>
              <a:t>Crovella</a:t>
            </a:r>
            <a:endParaRPr lang="en-US" dirty="0" smtClean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Past Chair</a:t>
            </a:r>
            <a:endParaRPr lang="en-US" dirty="0">
              <a:latin typeface="+mj-l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108" y="3724741"/>
            <a:ext cx="1366327" cy="182841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4200" y="6311900"/>
            <a:ext cx="7483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  <a:cs typeface="Arial"/>
              </a:rPr>
              <a:t>See </a:t>
            </a:r>
            <a:r>
              <a:rPr lang="en-US" u="sng" dirty="0">
                <a:latin typeface="+mn-lt"/>
                <a:cs typeface="Arial"/>
              </a:rPr>
              <a:t>http://</a:t>
            </a:r>
            <a:r>
              <a:rPr lang="en-US" u="sng" dirty="0" err="1">
                <a:latin typeface="+mn-lt"/>
                <a:cs typeface="Arial"/>
              </a:rPr>
              <a:t>www.sigcomm.org</a:t>
            </a:r>
            <a:r>
              <a:rPr lang="en-US" u="sng" dirty="0">
                <a:latin typeface="+mn-lt"/>
                <a:cs typeface="Arial"/>
              </a:rPr>
              <a:t>/about/what-does-the-</a:t>
            </a:r>
            <a:r>
              <a:rPr lang="en-US" u="sng" dirty="0" err="1">
                <a:latin typeface="+mn-lt"/>
                <a:cs typeface="Arial"/>
              </a:rPr>
              <a:t>ec</a:t>
            </a:r>
            <a:r>
              <a:rPr lang="en-US" u="sng" dirty="0">
                <a:latin typeface="+mn-lt"/>
                <a:cs typeface="Arial"/>
              </a:rPr>
              <a:t>-do/</a:t>
            </a:r>
          </a:p>
        </p:txBody>
      </p:sp>
      <p:pic>
        <p:nvPicPr>
          <p:cNvPr id="14" name="Picture 13" descr="DSC016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742" y="889000"/>
            <a:ext cx="1465897" cy="182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7700" y="863600"/>
            <a:ext cx="133528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6900" y="3721100"/>
            <a:ext cx="1424700" cy="1841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2" y="3912454"/>
            <a:ext cx="1548423" cy="2011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889000"/>
            <a:ext cx="1596224" cy="2011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84800" y="6027003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Neil Spring</a:t>
            </a:r>
          </a:p>
          <a:p>
            <a:pPr algn="ctr"/>
            <a:r>
              <a:rPr lang="en-US" dirty="0" smtClean="0">
                <a:latin typeface="+mj-lt"/>
              </a:rPr>
              <a:t>Information Director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9300" y="3060700"/>
            <a:ext cx="3391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+mj-lt"/>
              </a:rPr>
              <a:t>Jau</a:t>
            </a:r>
            <a:r>
              <a:rPr lang="en-US" dirty="0" smtClean="0">
                <a:latin typeface="+mj-lt"/>
              </a:rPr>
              <a:t> de Oliveira</a:t>
            </a:r>
          </a:p>
          <a:p>
            <a:pPr algn="ctr"/>
            <a:r>
              <a:rPr lang="en-US" dirty="0" smtClean="0">
                <a:latin typeface="+mj-lt"/>
              </a:rPr>
              <a:t>Conference Coordinator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41055" y="6027003"/>
            <a:ext cx="1841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Bruce </a:t>
            </a:r>
            <a:r>
              <a:rPr lang="en-US" dirty="0" err="1" smtClean="0">
                <a:latin typeface="+mj-lt"/>
              </a:rPr>
              <a:t>Maggs</a:t>
            </a:r>
            <a:endParaRPr lang="en-US" dirty="0" smtClean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Awards Chair</a:t>
            </a:r>
            <a:endParaRPr lang="en-US" dirty="0">
              <a:latin typeface="+mj-lt"/>
            </a:endParaRPr>
          </a:p>
        </p:txBody>
      </p:sp>
      <p:pic>
        <p:nvPicPr>
          <p:cNvPr id="12" name="Picture 11" descr="olivier,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700" y="863600"/>
            <a:ext cx="1765300" cy="20654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50063" y="2953603"/>
            <a:ext cx="2608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Olivier Bonaventure</a:t>
            </a:r>
          </a:p>
          <a:p>
            <a:pPr algn="ctr"/>
            <a:r>
              <a:rPr lang="en-US" dirty="0" smtClean="0">
                <a:latin typeface="+mj-lt"/>
              </a:rPr>
              <a:t>Education Chair</a:t>
            </a:r>
            <a:endParaRPr lang="en-US" dirty="0"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 b="21600"/>
          <a:stretch>
            <a:fillRect/>
          </a:stretch>
        </p:blipFill>
        <p:spPr>
          <a:xfrm>
            <a:off x="1676401" y="3962400"/>
            <a:ext cx="1796143" cy="211226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44500" y="177800"/>
            <a:ext cx="8153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 Officers (cont’d)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 Total Membership: 1631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99948" y="5245100"/>
            <a:ext cx="8153400" cy="16129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Downward trend common to majority of </a:t>
            </a:r>
            <a:r>
              <a:rPr lang="en-US" dirty="0" err="1" smtClean="0"/>
              <a:t>SIGs</a:t>
            </a:r>
            <a:endParaRPr lang="en-US" dirty="0" smtClean="0"/>
          </a:p>
          <a:p>
            <a:r>
              <a:rPr lang="en-US" dirty="0" smtClean="0"/>
              <a:t>Stable since 2005 (variation in affiliate memberships)</a:t>
            </a:r>
          </a:p>
          <a:p>
            <a:r>
              <a:rPr lang="en-US" dirty="0" smtClean="0"/>
              <a:t>Membership included in SIGCOMM conf. registration since 2009</a:t>
            </a:r>
          </a:p>
          <a:p>
            <a:r>
              <a:rPr lang="en-US" dirty="0" smtClean="0"/>
              <a:t>New this year: online-only option (professional: $20 instead of $30)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922387"/>
              </p:ext>
            </p:extLst>
          </p:nvPr>
        </p:nvGraphicFramePr>
        <p:xfrm>
          <a:off x="774700" y="1565275"/>
          <a:ext cx="7708900" cy="372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 Finances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SIG’s budget is healthy</a:t>
            </a:r>
          </a:p>
          <a:p>
            <a:pPr lvl="1"/>
            <a:r>
              <a:rPr lang="en-US" dirty="0" smtClean="0"/>
              <a:t>Conferences, Digital Library, membership bring profits</a:t>
            </a:r>
            <a:endParaRPr lang="en-US" dirty="0"/>
          </a:p>
          <a:p>
            <a:pPr lvl="1"/>
            <a:r>
              <a:rPr lang="en-US" dirty="0" smtClean="0"/>
              <a:t>Need to maintain a minimum “fund balance” to offset risk of conferences (approx. $430k)</a:t>
            </a:r>
          </a:p>
          <a:p>
            <a:pPr lvl="1"/>
            <a:r>
              <a:rPr lang="en-US" dirty="0" smtClean="0"/>
              <a:t>Funds used for SIG activities (e.g., awards, </a:t>
            </a:r>
            <a:r>
              <a:rPr lang="en-US" dirty="0" err="1" smtClean="0"/>
              <a:t>geodiversity</a:t>
            </a:r>
            <a:r>
              <a:rPr lang="en-US" dirty="0" smtClean="0"/>
              <a:t> grants, regional conference support, travel grants, publications, etc.)</a:t>
            </a:r>
          </a:p>
          <a:p>
            <a:pPr lvl="1"/>
            <a:r>
              <a:rPr lang="en-US" dirty="0" smtClean="0"/>
              <a:t>This year we have spent more than taken in! </a:t>
            </a:r>
            <a:br>
              <a:rPr lang="en-US" dirty="0" smtClean="0"/>
            </a:br>
            <a:r>
              <a:rPr lang="en-US" dirty="0" smtClean="0"/>
              <a:t>(Good thing, because the community gets funds back)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SIGCOMM and 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11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Sponsored events (SIGCOMM has financial interest) </a:t>
            </a:r>
          </a:p>
          <a:p>
            <a:pPr lvl="1"/>
            <a:r>
              <a:rPr lang="en-US" dirty="0" err="1" smtClean="0"/>
              <a:t>CoNEXT</a:t>
            </a:r>
            <a:endParaRPr lang="en-US" dirty="0"/>
          </a:p>
          <a:p>
            <a:pPr lvl="1"/>
            <a:r>
              <a:rPr lang="en-US" dirty="0" smtClean="0"/>
              <a:t>Internet Measurement Conference</a:t>
            </a:r>
          </a:p>
          <a:p>
            <a:pPr lvl="1"/>
            <a:r>
              <a:rPr lang="en-US" dirty="0" err="1" smtClean="0"/>
              <a:t>HotNets</a:t>
            </a:r>
            <a:r>
              <a:rPr lang="en-US" dirty="0" smtClean="0"/>
              <a:t> Workshop</a:t>
            </a:r>
          </a:p>
          <a:p>
            <a:pPr lvl="1"/>
            <a:r>
              <a:rPr lang="en-US" dirty="0" smtClean="0"/>
              <a:t>Architectures for Networking and Communication Systems (ANCS)</a:t>
            </a:r>
          </a:p>
          <a:p>
            <a:pPr lvl="1"/>
            <a:r>
              <a:rPr lang="en-US" dirty="0" smtClean="0"/>
              <a:t>Networked Sensor Systems (</a:t>
            </a:r>
            <a:r>
              <a:rPr lang="en-US" dirty="0" err="1" smtClean="0"/>
              <a:t>SenSys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Latin America Networking Conference (LANC)</a:t>
            </a:r>
          </a:p>
          <a:p>
            <a:r>
              <a:rPr lang="en-US" dirty="0" smtClean="0"/>
              <a:t>In-cooperation events (no financial interest)</a:t>
            </a:r>
          </a:p>
          <a:p>
            <a:pPr lvl="1"/>
            <a:r>
              <a:rPr lang="en-US" dirty="0" smtClean="0"/>
              <a:t>NSDI, COMSNETS, MMSYS, NOSSDAV, CNSM, AINTEC, </a:t>
            </a:r>
            <a:r>
              <a:rPr lang="en-US" dirty="0" err="1" smtClean="0"/>
              <a:t>IPTComm</a:t>
            </a:r>
            <a:r>
              <a:rPr lang="en-US" dirty="0" smtClean="0"/>
              <a:t>, E-Energy, </a:t>
            </a:r>
            <a:r>
              <a:rPr lang="en-US" dirty="0" err="1" smtClean="0"/>
              <a:t>NetGames</a:t>
            </a: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SIGCOMM Conference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3</a:t>
            </a:r>
            <a:r>
              <a:rPr lang="en-US" dirty="0" smtClean="0"/>
              <a:t>-year cycle: North America, Europe, and “Wild Card”</a:t>
            </a:r>
          </a:p>
          <a:p>
            <a:r>
              <a:rPr lang="en-US" dirty="0" smtClean="0"/>
              <a:t>Future SIGCOMM Locations</a:t>
            </a:r>
          </a:p>
          <a:p>
            <a:pPr lvl="1"/>
            <a:r>
              <a:rPr lang="en-US" dirty="0" smtClean="0"/>
              <a:t>2013: Hong Kong, China</a:t>
            </a:r>
          </a:p>
          <a:p>
            <a:pPr lvl="1"/>
            <a:r>
              <a:rPr lang="en-US" dirty="0" smtClean="0"/>
              <a:t>2014</a:t>
            </a:r>
            <a:r>
              <a:rPr lang="en-US" dirty="0"/>
              <a:t>: North America</a:t>
            </a:r>
          </a:p>
          <a:p>
            <a:pPr lvl="2"/>
            <a:r>
              <a:rPr lang="en-US" dirty="0" smtClean="0"/>
              <a:t>Currently seeking 2-page site proposals: due October 31</a:t>
            </a:r>
          </a:p>
          <a:p>
            <a:pPr lvl="2"/>
            <a:r>
              <a:rPr lang="en-US" dirty="0" smtClean="0"/>
              <a:t>See </a:t>
            </a:r>
            <a:r>
              <a:rPr lang="en-US" dirty="0" err="1" smtClean="0"/>
              <a:t>www.sigcomm.org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2015: Europe</a:t>
            </a:r>
            <a:endParaRPr lang="en-US" dirty="0"/>
          </a:p>
          <a:p>
            <a:r>
              <a:rPr lang="en-US" dirty="0" smtClean="0"/>
              <a:t>SIGCOMM conference dates</a:t>
            </a:r>
          </a:p>
          <a:p>
            <a:pPr lvl="1"/>
            <a:r>
              <a:rPr lang="en-US" dirty="0" smtClean="0"/>
              <a:t>One week between mid August &amp; first Monday in Sept</a:t>
            </a:r>
          </a:p>
          <a:p>
            <a:pPr lvl="1"/>
            <a:r>
              <a:rPr lang="en-US" dirty="0" smtClean="0"/>
              <a:t>Rotating dates to avoid scheduling collisions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Awards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SIGCOMM Award for Lifetime Contribution</a:t>
            </a:r>
          </a:p>
          <a:p>
            <a:pPr eaLnBrk="1" hangingPunct="1"/>
            <a:r>
              <a:rPr lang="en-US" dirty="0" smtClean="0"/>
              <a:t>Test of Time Paper Award</a:t>
            </a:r>
          </a:p>
          <a:p>
            <a:pPr eaLnBrk="1" hangingPunct="1"/>
            <a:r>
              <a:rPr lang="en-US" dirty="0" smtClean="0"/>
              <a:t>SIGCOMM Best Paper Award</a:t>
            </a:r>
          </a:p>
          <a:p>
            <a:pPr eaLnBrk="1" hangingPunct="1"/>
            <a:r>
              <a:rPr lang="en-US" dirty="0" smtClean="0"/>
              <a:t>SIGCOMM Best Student Paper Award</a:t>
            </a:r>
          </a:p>
          <a:p>
            <a:pPr eaLnBrk="1" hangingPunct="1"/>
            <a:r>
              <a:rPr lang="en-US" dirty="0" smtClean="0"/>
              <a:t>SIGCOMM Doctoral Dissertation Award</a:t>
            </a:r>
          </a:p>
          <a:p>
            <a:pPr lvl="1"/>
            <a:r>
              <a:rPr lang="en-US" dirty="0" smtClean="0"/>
              <a:t>First awards given this year</a:t>
            </a:r>
          </a:p>
          <a:p>
            <a:pPr eaLnBrk="1" hangingPunct="1"/>
            <a:r>
              <a:rPr lang="en-US" dirty="0" smtClean="0"/>
              <a:t>SIGCOMM Rising Star Award (given at </a:t>
            </a:r>
            <a:r>
              <a:rPr lang="en-US" dirty="0" err="1" smtClean="0"/>
              <a:t>CoNEXT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Sylvia </a:t>
            </a:r>
            <a:r>
              <a:rPr lang="en-US" dirty="0" err="1"/>
              <a:t>Ratnasamy</a:t>
            </a:r>
            <a:r>
              <a:rPr lang="en-US" dirty="0" smtClean="0"/>
              <a:t> in 2011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47122</TotalTime>
  <Words>1139</Words>
  <Application>Microsoft Macintosh PowerPoint</Application>
  <PresentationFormat>On-screen Show (4:3)</PresentationFormat>
  <Paragraphs>196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Median</vt:lpstr>
      <vt:lpstr>SIGCOMM Community feedback Session</vt:lpstr>
      <vt:lpstr>Agenda </vt:lpstr>
      <vt:lpstr>SIG Officers</vt:lpstr>
      <vt:lpstr>SIG Officers (cont’d)</vt:lpstr>
      <vt:lpstr>SIG Total Membership: 1631</vt:lpstr>
      <vt:lpstr>SIG Finances</vt:lpstr>
      <vt:lpstr>SIGCOMM and Conferences</vt:lpstr>
      <vt:lpstr>SIGCOMM Conference Locations</vt:lpstr>
      <vt:lpstr>Awards</vt:lpstr>
      <vt:lpstr>Education Activities</vt:lpstr>
      <vt:lpstr>Advanced networking ebook</vt:lpstr>
      <vt:lpstr>SIGCOMM Community Projects</vt:lpstr>
      <vt:lpstr>Computer Communication Review</vt:lpstr>
      <vt:lpstr>Communication</vt:lpstr>
      <vt:lpstr>Get involved in SIGCOMM</vt:lpstr>
      <vt:lpstr>Publication Model</vt:lpstr>
      <vt:lpstr>Publication: What can authors do? </vt:lpstr>
      <vt:lpstr>Publication: Copyright transfer vs. license</vt:lpstr>
      <vt:lpstr>Publishing: Who can access the papers?</vt:lpstr>
      <vt:lpstr>Publishing: Money - ACM</vt:lpstr>
      <vt:lpstr>Publishing: Money - SIG</vt:lpstr>
      <vt:lpstr>Publishing: Options</vt:lpstr>
      <vt:lpstr>Q&amp;A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Mark Crovella</dc:creator>
  <cp:lastModifiedBy>Henning Schulzrinne</cp:lastModifiedBy>
  <cp:revision>245</cp:revision>
  <dcterms:created xsi:type="dcterms:W3CDTF">2011-08-16T11:57:50Z</dcterms:created>
  <dcterms:modified xsi:type="dcterms:W3CDTF">2012-08-14T14:50:20Z</dcterms:modified>
</cp:coreProperties>
</file>