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331" r:id="rId2"/>
    <p:sldId id="332" r:id="rId3"/>
    <p:sldId id="333" r:id="rId4"/>
    <p:sldId id="368" r:id="rId5"/>
    <p:sldId id="369" r:id="rId6"/>
    <p:sldId id="370" r:id="rId7"/>
    <p:sldId id="354" r:id="rId8"/>
    <p:sldId id="355" r:id="rId9"/>
    <p:sldId id="371" r:id="rId10"/>
    <p:sldId id="336" r:id="rId11"/>
    <p:sldId id="372" r:id="rId12"/>
    <p:sldId id="373" r:id="rId13"/>
    <p:sldId id="334" r:id="rId14"/>
    <p:sldId id="337" r:id="rId15"/>
    <p:sldId id="356" r:id="rId16"/>
    <p:sldId id="374" r:id="rId17"/>
    <p:sldId id="375" r:id="rId18"/>
    <p:sldId id="376" r:id="rId19"/>
    <p:sldId id="365" r:id="rId20"/>
    <p:sldId id="366" r:id="rId21"/>
    <p:sldId id="367" r:id="rId22"/>
    <p:sldId id="275" r:id="rId23"/>
    <p:sldId id="278" r:id="rId24"/>
    <p:sldId id="329" r:id="rId25"/>
    <p:sldId id="363" r:id="rId26"/>
    <p:sldId id="364" r:id="rId27"/>
    <p:sldId id="357" r:id="rId28"/>
    <p:sldId id="360" r:id="rId29"/>
    <p:sldId id="361" r:id="rId30"/>
    <p:sldId id="362" r:id="rId31"/>
    <p:sldId id="349" r:id="rId32"/>
    <p:sldId id="324" r:id="rId33"/>
    <p:sldId id="325" r:id="rId34"/>
    <p:sldId id="330" r:id="rId35"/>
    <p:sldId id="346" r:id="rId36"/>
    <p:sldId id="322" r:id="rId37"/>
    <p:sldId id="345" r:id="rId38"/>
    <p:sldId id="321" r:id="rId39"/>
    <p:sldId id="348" r:id="rId40"/>
    <p:sldId id="359" r:id="rId41"/>
    <p:sldId id="318" r:id="rId42"/>
    <p:sldId id="327" r:id="rId43"/>
    <p:sldId id="342" r:id="rId44"/>
    <p:sldId id="320" r:id="rId45"/>
    <p:sldId id="323" r:id="rId46"/>
    <p:sldId id="391" r:id="rId47"/>
    <p:sldId id="392" r:id="rId48"/>
    <p:sldId id="393" r:id="rId49"/>
    <p:sldId id="358" r:id="rId50"/>
    <p:sldId id="380" r:id="rId51"/>
    <p:sldId id="377" r:id="rId52"/>
    <p:sldId id="378" r:id="rId53"/>
    <p:sldId id="379" r:id="rId54"/>
    <p:sldId id="381" r:id="rId55"/>
    <p:sldId id="382" r:id="rId56"/>
    <p:sldId id="383" r:id="rId57"/>
    <p:sldId id="384" r:id="rId58"/>
    <p:sldId id="385" r:id="rId59"/>
    <p:sldId id="386" r:id="rId60"/>
    <p:sldId id="387" r:id="rId61"/>
    <p:sldId id="388" r:id="rId62"/>
    <p:sldId id="389" r:id="rId63"/>
    <p:sldId id="390" r:id="rId64"/>
    <p:sldId id="328" r:id="rId65"/>
    <p:sldId id="335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595" autoAdjust="0"/>
  </p:normalViewPr>
  <p:slideViewPr>
    <p:cSldViewPr snapToGrid="0" snapToObjects="1">
      <p:cViewPr varScale="1">
        <p:scale>
          <a:sx n="117" d="100"/>
          <a:sy n="117" d="100"/>
        </p:scale>
        <p:origin x="-15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7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879975-A7FA-5F49-BAB9-BA06B4122D57}" type="doc">
      <dgm:prSet loTypeId="urn:microsoft.com/office/officeart/2005/8/layout/pyramid3" loCatId="pyramid" qsTypeId="urn:microsoft.com/office/officeart/2005/8/quickstyle/simple4" qsCatId="simple" csTypeId="urn:microsoft.com/office/officeart/2005/8/colors/accent1_2" csCatId="accent1" phldr="1"/>
      <dgm:spPr/>
    </dgm:pt>
    <dgm:pt modelId="{DAB2FC67-CB9A-D14B-976E-69CC59329622}">
      <dgm:prSet phldrT="[Text]"/>
      <dgm:spPr/>
      <dgm:t>
        <a:bodyPr/>
        <a:lstStyle/>
        <a:p>
          <a:r>
            <a:rPr lang="en-US" dirty="0" smtClean="0"/>
            <a:t>Clocks at home blink 12:00</a:t>
          </a:r>
          <a:endParaRPr lang="en-US" dirty="0"/>
        </a:p>
      </dgm:t>
    </dgm:pt>
    <dgm:pt modelId="{628783D6-6E52-1242-B8E2-47C92771F826}" type="parTrans" cxnId="{6126AE4B-9F34-A848-B1B0-ADAFD1EB62C0}">
      <dgm:prSet/>
      <dgm:spPr/>
      <dgm:t>
        <a:bodyPr/>
        <a:lstStyle/>
        <a:p>
          <a:endParaRPr lang="en-US"/>
        </a:p>
      </dgm:t>
    </dgm:pt>
    <dgm:pt modelId="{B9780336-80B4-9245-AF56-68ACD271C595}" type="sibTrans" cxnId="{6126AE4B-9F34-A848-B1B0-ADAFD1EB62C0}">
      <dgm:prSet/>
      <dgm:spPr/>
      <dgm:t>
        <a:bodyPr/>
        <a:lstStyle/>
        <a:p>
          <a:endParaRPr lang="en-US"/>
        </a:p>
      </dgm:t>
    </dgm:pt>
    <dgm:pt modelId="{1EAFD345-99B8-2C44-A9A6-5A6135452F7D}">
      <dgm:prSet phldrT="[Text]"/>
      <dgm:spPr/>
      <dgm:t>
        <a:bodyPr/>
        <a:lstStyle/>
        <a:p>
          <a:r>
            <a:rPr lang="en-US" dirty="0" smtClean="0"/>
            <a:t>Can program a DVR</a:t>
          </a:r>
          <a:endParaRPr lang="en-US" dirty="0"/>
        </a:p>
      </dgm:t>
    </dgm:pt>
    <dgm:pt modelId="{A8DB60D9-1611-0243-9DA7-5B50F232DD09}" type="parTrans" cxnId="{7693B747-558F-184C-891A-404B755BF945}">
      <dgm:prSet/>
      <dgm:spPr/>
      <dgm:t>
        <a:bodyPr/>
        <a:lstStyle/>
        <a:p>
          <a:endParaRPr lang="en-US"/>
        </a:p>
      </dgm:t>
    </dgm:pt>
    <dgm:pt modelId="{A848C63B-087E-B24C-A384-27869AD47208}" type="sibTrans" cxnId="{7693B747-558F-184C-891A-404B755BF945}">
      <dgm:prSet/>
      <dgm:spPr/>
      <dgm:t>
        <a:bodyPr/>
        <a:lstStyle/>
        <a:p>
          <a:endParaRPr lang="en-US"/>
        </a:p>
      </dgm:t>
    </dgm:pt>
    <dgm:pt modelId="{D5354E60-D486-304B-9988-BC4CE59622F1}">
      <dgm:prSet phldrT="[Text]"/>
      <dgm:spPr>
        <a:solidFill>
          <a:schemeClr val="accent4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Writes Excel formulas</a:t>
          </a:r>
          <a:endParaRPr lang="en-US" dirty="0"/>
        </a:p>
      </dgm:t>
    </dgm:pt>
    <dgm:pt modelId="{4331C942-DBE7-E14C-8760-EBAAA4E196E8}" type="parTrans" cxnId="{D964A715-E668-8B4C-88E0-A5128E8D7937}">
      <dgm:prSet/>
      <dgm:spPr/>
      <dgm:t>
        <a:bodyPr/>
        <a:lstStyle/>
        <a:p>
          <a:endParaRPr lang="en-US"/>
        </a:p>
      </dgm:t>
    </dgm:pt>
    <dgm:pt modelId="{74EE42D5-2296-0541-BEBC-A2733F0AB888}" type="sibTrans" cxnId="{D964A715-E668-8B4C-88E0-A5128E8D7937}">
      <dgm:prSet/>
      <dgm:spPr/>
      <dgm:t>
        <a:bodyPr/>
        <a:lstStyle/>
        <a:p>
          <a:endParaRPr lang="en-US"/>
        </a:p>
      </dgm:t>
    </dgm:pt>
    <dgm:pt modelId="{3CB0A021-F49D-E649-A731-7D007C06313B}">
      <dgm:prSet phldrT="[Text]"/>
      <dgm:spPr/>
      <dgm:t>
        <a:bodyPr/>
        <a:lstStyle/>
        <a:p>
          <a:r>
            <a:rPr lang="en-US" dirty="0" smtClean="0"/>
            <a:t>Creates simple HTML</a:t>
          </a:r>
          <a:endParaRPr lang="en-US" dirty="0"/>
        </a:p>
      </dgm:t>
    </dgm:pt>
    <dgm:pt modelId="{0AA305F7-C8E8-3144-AB9C-65BC68530722}" type="parTrans" cxnId="{3581D13B-8C4B-944A-9896-97291BA62260}">
      <dgm:prSet/>
      <dgm:spPr/>
      <dgm:t>
        <a:bodyPr/>
        <a:lstStyle/>
        <a:p>
          <a:endParaRPr lang="en-US"/>
        </a:p>
      </dgm:t>
    </dgm:pt>
    <dgm:pt modelId="{7F9F239E-3497-BE47-A817-03F8724343D7}" type="sibTrans" cxnId="{3581D13B-8C4B-944A-9896-97291BA62260}">
      <dgm:prSet/>
      <dgm:spPr/>
      <dgm:t>
        <a:bodyPr/>
        <a:lstStyle/>
        <a:p>
          <a:endParaRPr lang="en-US"/>
        </a:p>
      </dgm:t>
    </dgm:pt>
    <dgm:pt modelId="{3F83F25C-20C0-DF49-A7A6-6A3B02AF7580}">
      <dgm:prSet phldrT="[Text]"/>
      <dgm:spPr/>
      <dgm:t>
        <a:bodyPr/>
        <a:lstStyle/>
        <a:p>
          <a:r>
            <a:rPr lang="en-US" dirty="0" smtClean="0"/>
            <a:t>Writes script in PHP or Ruby</a:t>
          </a:r>
          <a:endParaRPr lang="en-US" dirty="0"/>
        </a:p>
      </dgm:t>
    </dgm:pt>
    <dgm:pt modelId="{5FD645F0-A9F1-704A-B383-9EEC71E8A26A}" type="parTrans" cxnId="{3B5D0023-7715-6F4A-BAB7-A97F8CB6348F}">
      <dgm:prSet/>
      <dgm:spPr/>
      <dgm:t>
        <a:bodyPr/>
        <a:lstStyle/>
        <a:p>
          <a:endParaRPr lang="en-US"/>
        </a:p>
      </dgm:t>
    </dgm:pt>
    <dgm:pt modelId="{000773E1-A394-7B4C-A8FA-505080E06BA1}" type="sibTrans" cxnId="{3B5D0023-7715-6F4A-BAB7-A97F8CB6348F}">
      <dgm:prSet/>
      <dgm:spPr/>
      <dgm:t>
        <a:bodyPr/>
        <a:lstStyle/>
        <a:p>
          <a:endParaRPr lang="en-US"/>
        </a:p>
      </dgm:t>
    </dgm:pt>
    <dgm:pt modelId="{D1C5B4BE-4BA5-D74B-A07A-C4ACDCCD7CA0}">
      <dgm:prSet phldrT="[Text]"/>
      <dgm:spPr/>
      <dgm:t>
        <a:bodyPr/>
        <a:lstStyle/>
        <a:p>
          <a:r>
            <a:rPr lang="en-US" dirty="0" smtClean="0"/>
            <a:t>Java programmer</a:t>
          </a:r>
          <a:endParaRPr lang="en-US" dirty="0"/>
        </a:p>
      </dgm:t>
    </dgm:pt>
    <dgm:pt modelId="{BB947709-5C05-3948-9EAA-FC2233235C42}" type="parTrans" cxnId="{AFDE7FC1-7241-D548-B604-80067147A605}">
      <dgm:prSet/>
      <dgm:spPr/>
      <dgm:t>
        <a:bodyPr/>
        <a:lstStyle/>
        <a:p>
          <a:endParaRPr lang="en-US"/>
        </a:p>
      </dgm:t>
    </dgm:pt>
    <dgm:pt modelId="{31F001BF-CF0B-A74C-96E5-A9C77ED25BF5}" type="sibTrans" cxnId="{AFDE7FC1-7241-D548-B604-80067147A605}">
      <dgm:prSet/>
      <dgm:spPr/>
      <dgm:t>
        <a:bodyPr/>
        <a:lstStyle/>
        <a:p>
          <a:endParaRPr lang="en-US"/>
        </a:p>
      </dgm:t>
    </dgm:pt>
    <dgm:pt modelId="{4C687B21-F485-9240-8A34-0561AE2AA3E5}">
      <dgm:prSet phldrT="[Text]"/>
      <dgm:spPr/>
      <dgm:t>
        <a:bodyPr/>
        <a:lstStyle/>
        <a:p>
          <a:r>
            <a:rPr lang="en-US" dirty="0" smtClean="0"/>
            <a:t>C &amp; kernel code</a:t>
          </a:r>
          <a:endParaRPr lang="en-US" dirty="0"/>
        </a:p>
      </dgm:t>
    </dgm:pt>
    <dgm:pt modelId="{ABBA6931-B915-0C4D-990C-CC690E30A4A4}" type="parTrans" cxnId="{EF769818-5A1D-8040-8D34-F42014B5AC15}">
      <dgm:prSet/>
      <dgm:spPr/>
      <dgm:t>
        <a:bodyPr/>
        <a:lstStyle/>
        <a:p>
          <a:endParaRPr lang="en-US"/>
        </a:p>
      </dgm:t>
    </dgm:pt>
    <dgm:pt modelId="{ED51B2A0-2E5A-0C4B-A354-136240B0CC1C}" type="sibTrans" cxnId="{EF769818-5A1D-8040-8D34-F42014B5AC15}">
      <dgm:prSet/>
      <dgm:spPr/>
      <dgm:t>
        <a:bodyPr/>
        <a:lstStyle/>
        <a:p>
          <a:endParaRPr lang="en-US"/>
        </a:p>
      </dgm:t>
    </dgm:pt>
    <dgm:pt modelId="{2543154D-951D-5D45-85CA-7F54874E6793}">
      <dgm:prSet phldrT="[Text]"/>
      <dgm:spPr/>
      <dgm:t>
        <a:bodyPr/>
        <a:lstStyle/>
        <a:p>
          <a:r>
            <a:rPr lang="en-US" dirty="0" smtClean="0"/>
            <a:t>Firmware</a:t>
          </a:r>
          <a:endParaRPr lang="en-US" dirty="0"/>
        </a:p>
      </dgm:t>
    </dgm:pt>
    <dgm:pt modelId="{01E01567-C671-BA49-9353-594F33F7A018}" type="parTrans" cxnId="{D4336154-A467-5B4E-B060-FEEE836A66B4}">
      <dgm:prSet/>
      <dgm:spPr/>
      <dgm:t>
        <a:bodyPr/>
        <a:lstStyle/>
        <a:p>
          <a:endParaRPr lang="en-US"/>
        </a:p>
      </dgm:t>
    </dgm:pt>
    <dgm:pt modelId="{4A1F65AA-56F2-A146-A59D-4268AB7CA6B8}" type="sibTrans" cxnId="{D4336154-A467-5B4E-B060-FEEE836A66B4}">
      <dgm:prSet/>
      <dgm:spPr/>
      <dgm:t>
        <a:bodyPr/>
        <a:lstStyle/>
        <a:p>
          <a:endParaRPr lang="en-US"/>
        </a:p>
      </dgm:t>
    </dgm:pt>
    <dgm:pt modelId="{8FD144B0-1EBC-E44A-B06F-D77CC8A9E7FD}" type="pres">
      <dgm:prSet presAssocID="{E8879975-A7FA-5F49-BAB9-BA06B4122D57}" presName="Name0" presStyleCnt="0">
        <dgm:presLayoutVars>
          <dgm:dir/>
          <dgm:animLvl val="lvl"/>
          <dgm:resizeHandles val="exact"/>
        </dgm:presLayoutVars>
      </dgm:prSet>
      <dgm:spPr/>
    </dgm:pt>
    <dgm:pt modelId="{FDC2EDC2-E722-FB4F-AE2C-58E49F4E47A1}" type="pres">
      <dgm:prSet presAssocID="{DAB2FC67-CB9A-D14B-976E-69CC59329622}" presName="Name8" presStyleCnt="0"/>
      <dgm:spPr/>
    </dgm:pt>
    <dgm:pt modelId="{067CF233-ECDF-C649-9FCA-1ECE45098EA0}" type="pres">
      <dgm:prSet presAssocID="{DAB2FC67-CB9A-D14B-976E-69CC59329622}" presName="level" presStyleLbl="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6CFEC6-F1A8-3D43-B665-6E86B58C8408}" type="pres">
      <dgm:prSet presAssocID="{DAB2FC67-CB9A-D14B-976E-69CC5932962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50C06A-AD5B-414E-82A2-D8475AED0360}" type="pres">
      <dgm:prSet presAssocID="{1EAFD345-99B8-2C44-A9A6-5A6135452F7D}" presName="Name8" presStyleCnt="0"/>
      <dgm:spPr/>
    </dgm:pt>
    <dgm:pt modelId="{DD56F902-A99E-1747-8E5D-E5F8737C9489}" type="pres">
      <dgm:prSet presAssocID="{1EAFD345-99B8-2C44-A9A6-5A6135452F7D}" presName="level" presStyleLbl="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DD2475-3D87-2247-8B65-0CE1CBA0EB01}" type="pres">
      <dgm:prSet presAssocID="{1EAFD345-99B8-2C44-A9A6-5A6135452F7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FBFCC4-C606-D44B-A407-88A991E26B68}" type="pres">
      <dgm:prSet presAssocID="{D5354E60-D486-304B-9988-BC4CE59622F1}" presName="Name8" presStyleCnt="0"/>
      <dgm:spPr/>
    </dgm:pt>
    <dgm:pt modelId="{57C6FC1C-F551-DE42-BF68-96528ECF85AF}" type="pres">
      <dgm:prSet presAssocID="{D5354E60-D486-304B-9988-BC4CE59622F1}" presName="level" presStyleLbl="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A069DD-5CBC-4C41-9783-446B74B489E1}" type="pres">
      <dgm:prSet presAssocID="{D5354E60-D486-304B-9988-BC4CE59622F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889B16-D19A-8D4D-94F6-118AC867A845}" type="pres">
      <dgm:prSet presAssocID="{3CB0A021-F49D-E649-A731-7D007C06313B}" presName="Name8" presStyleCnt="0"/>
      <dgm:spPr/>
    </dgm:pt>
    <dgm:pt modelId="{DB58CB94-88BC-C646-8367-DCACCE950DCC}" type="pres">
      <dgm:prSet presAssocID="{3CB0A021-F49D-E649-A731-7D007C06313B}" presName="level" presStyleLbl="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38DAF7-2612-EE42-80ED-7AC4AC950F1D}" type="pres">
      <dgm:prSet presAssocID="{3CB0A021-F49D-E649-A731-7D007C06313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F22C91-F32B-E049-B0DB-0C1AFE8E3986}" type="pres">
      <dgm:prSet presAssocID="{3F83F25C-20C0-DF49-A7A6-6A3B02AF7580}" presName="Name8" presStyleCnt="0"/>
      <dgm:spPr/>
    </dgm:pt>
    <dgm:pt modelId="{38707E4D-9C88-DC43-96E4-98137530E16D}" type="pres">
      <dgm:prSet presAssocID="{3F83F25C-20C0-DF49-A7A6-6A3B02AF7580}" presName="level" presStyleLbl="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E202A1-5707-0749-BE8C-3CAA99BDA161}" type="pres">
      <dgm:prSet presAssocID="{3F83F25C-20C0-DF49-A7A6-6A3B02AF758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064211-51CF-8A48-BD16-F1D32851A394}" type="pres">
      <dgm:prSet presAssocID="{D1C5B4BE-4BA5-D74B-A07A-C4ACDCCD7CA0}" presName="Name8" presStyleCnt="0"/>
      <dgm:spPr/>
    </dgm:pt>
    <dgm:pt modelId="{11C79985-3C12-0E44-BB14-CA052F134A3E}" type="pres">
      <dgm:prSet presAssocID="{D1C5B4BE-4BA5-D74B-A07A-C4ACDCCD7CA0}" presName="level" presStyleLbl="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D24414-B709-DD47-A87F-CA6EAF6C79A3}" type="pres">
      <dgm:prSet presAssocID="{D1C5B4BE-4BA5-D74B-A07A-C4ACDCCD7CA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A51026-89F6-7749-88A3-5776A9B50B5F}" type="pres">
      <dgm:prSet presAssocID="{4C687B21-F485-9240-8A34-0561AE2AA3E5}" presName="Name8" presStyleCnt="0"/>
      <dgm:spPr/>
    </dgm:pt>
    <dgm:pt modelId="{92CB80B0-BC62-3347-99DD-C91882127601}" type="pres">
      <dgm:prSet presAssocID="{4C687B21-F485-9240-8A34-0561AE2AA3E5}" presName="level" presStyleLbl="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C8666-6504-7D45-B85C-841519BFFAA8}" type="pres">
      <dgm:prSet presAssocID="{4C687B21-F485-9240-8A34-0561AE2AA3E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D1F143-48F9-0C4D-A5FC-EECCB3F465D0}" type="pres">
      <dgm:prSet presAssocID="{2543154D-951D-5D45-85CA-7F54874E6793}" presName="Name8" presStyleCnt="0"/>
      <dgm:spPr/>
    </dgm:pt>
    <dgm:pt modelId="{CC6C89CF-1489-304E-988D-D7451C6B4575}" type="pres">
      <dgm:prSet presAssocID="{2543154D-951D-5D45-85CA-7F54874E6793}" presName="level" presStyleLbl="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0A8DF8-1350-7042-9D95-E1045A67B7AD}" type="pres">
      <dgm:prSet presAssocID="{2543154D-951D-5D45-85CA-7F54874E679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A83D41-D4BE-324E-9C7D-B08F3A7F49A4}" type="presOf" srcId="{D5354E60-D486-304B-9988-BC4CE59622F1}" destId="{08A069DD-5CBC-4C41-9783-446B74B489E1}" srcOrd="1" destOrd="0" presId="urn:microsoft.com/office/officeart/2005/8/layout/pyramid3"/>
    <dgm:cxn modelId="{4C607C81-387B-5144-A475-5761635DB919}" type="presOf" srcId="{1EAFD345-99B8-2C44-A9A6-5A6135452F7D}" destId="{DD56F902-A99E-1747-8E5D-E5F8737C9489}" srcOrd="0" destOrd="0" presId="urn:microsoft.com/office/officeart/2005/8/layout/pyramid3"/>
    <dgm:cxn modelId="{3581D13B-8C4B-944A-9896-97291BA62260}" srcId="{E8879975-A7FA-5F49-BAB9-BA06B4122D57}" destId="{3CB0A021-F49D-E649-A731-7D007C06313B}" srcOrd="3" destOrd="0" parTransId="{0AA305F7-C8E8-3144-AB9C-65BC68530722}" sibTransId="{7F9F239E-3497-BE47-A817-03F8724343D7}"/>
    <dgm:cxn modelId="{AEE86B69-EF52-0349-B07F-EBE2DFDB11A9}" type="presOf" srcId="{E8879975-A7FA-5F49-BAB9-BA06B4122D57}" destId="{8FD144B0-1EBC-E44A-B06F-D77CC8A9E7FD}" srcOrd="0" destOrd="0" presId="urn:microsoft.com/office/officeart/2005/8/layout/pyramid3"/>
    <dgm:cxn modelId="{835D70F6-9210-3241-929E-B6E42D26CF7F}" type="presOf" srcId="{2543154D-951D-5D45-85CA-7F54874E6793}" destId="{040A8DF8-1350-7042-9D95-E1045A67B7AD}" srcOrd="1" destOrd="0" presId="urn:microsoft.com/office/officeart/2005/8/layout/pyramid3"/>
    <dgm:cxn modelId="{D4336154-A467-5B4E-B060-FEEE836A66B4}" srcId="{E8879975-A7FA-5F49-BAB9-BA06B4122D57}" destId="{2543154D-951D-5D45-85CA-7F54874E6793}" srcOrd="7" destOrd="0" parTransId="{01E01567-C671-BA49-9353-594F33F7A018}" sibTransId="{4A1F65AA-56F2-A146-A59D-4268AB7CA6B8}"/>
    <dgm:cxn modelId="{6126AE4B-9F34-A848-B1B0-ADAFD1EB62C0}" srcId="{E8879975-A7FA-5F49-BAB9-BA06B4122D57}" destId="{DAB2FC67-CB9A-D14B-976E-69CC59329622}" srcOrd="0" destOrd="0" parTransId="{628783D6-6E52-1242-B8E2-47C92771F826}" sibTransId="{B9780336-80B4-9245-AF56-68ACD271C595}"/>
    <dgm:cxn modelId="{32A9B153-F485-254F-B3C8-0A91450C6AB1}" type="presOf" srcId="{3CB0A021-F49D-E649-A731-7D007C06313B}" destId="{DB58CB94-88BC-C646-8367-DCACCE950DCC}" srcOrd="0" destOrd="0" presId="urn:microsoft.com/office/officeart/2005/8/layout/pyramid3"/>
    <dgm:cxn modelId="{34731C0A-358A-AB46-B496-D8877FD02748}" type="presOf" srcId="{D1C5B4BE-4BA5-D74B-A07A-C4ACDCCD7CA0}" destId="{CAD24414-B709-DD47-A87F-CA6EAF6C79A3}" srcOrd="1" destOrd="0" presId="urn:microsoft.com/office/officeart/2005/8/layout/pyramid3"/>
    <dgm:cxn modelId="{7693B747-558F-184C-891A-404B755BF945}" srcId="{E8879975-A7FA-5F49-BAB9-BA06B4122D57}" destId="{1EAFD345-99B8-2C44-A9A6-5A6135452F7D}" srcOrd="1" destOrd="0" parTransId="{A8DB60D9-1611-0243-9DA7-5B50F232DD09}" sibTransId="{A848C63B-087E-B24C-A384-27869AD47208}"/>
    <dgm:cxn modelId="{3F383DBD-2CFB-394C-90EA-52A046CC1954}" type="presOf" srcId="{4C687B21-F485-9240-8A34-0561AE2AA3E5}" destId="{92CB80B0-BC62-3347-99DD-C91882127601}" srcOrd="0" destOrd="0" presId="urn:microsoft.com/office/officeart/2005/8/layout/pyramid3"/>
    <dgm:cxn modelId="{210A7A9E-082E-5F4D-B234-633FDFF4B17F}" type="presOf" srcId="{D5354E60-D486-304B-9988-BC4CE59622F1}" destId="{57C6FC1C-F551-DE42-BF68-96528ECF85AF}" srcOrd="0" destOrd="0" presId="urn:microsoft.com/office/officeart/2005/8/layout/pyramid3"/>
    <dgm:cxn modelId="{D670D9FD-DFC9-C24E-B559-361C205BD3D4}" type="presOf" srcId="{DAB2FC67-CB9A-D14B-976E-69CC59329622}" destId="{067CF233-ECDF-C649-9FCA-1ECE45098EA0}" srcOrd="0" destOrd="0" presId="urn:microsoft.com/office/officeart/2005/8/layout/pyramid3"/>
    <dgm:cxn modelId="{555B2B59-103E-8E48-A36A-C0F39105E17D}" type="presOf" srcId="{3F83F25C-20C0-DF49-A7A6-6A3B02AF7580}" destId="{38707E4D-9C88-DC43-96E4-98137530E16D}" srcOrd="0" destOrd="0" presId="urn:microsoft.com/office/officeart/2005/8/layout/pyramid3"/>
    <dgm:cxn modelId="{8E4197AA-5FE8-B347-BA5D-E3068DC11C53}" type="presOf" srcId="{3CB0A021-F49D-E649-A731-7D007C06313B}" destId="{F538DAF7-2612-EE42-80ED-7AC4AC950F1D}" srcOrd="1" destOrd="0" presId="urn:microsoft.com/office/officeart/2005/8/layout/pyramid3"/>
    <dgm:cxn modelId="{EF769818-5A1D-8040-8D34-F42014B5AC15}" srcId="{E8879975-A7FA-5F49-BAB9-BA06B4122D57}" destId="{4C687B21-F485-9240-8A34-0561AE2AA3E5}" srcOrd="6" destOrd="0" parTransId="{ABBA6931-B915-0C4D-990C-CC690E30A4A4}" sibTransId="{ED51B2A0-2E5A-0C4B-A354-136240B0CC1C}"/>
    <dgm:cxn modelId="{3B5D0023-7715-6F4A-BAB7-A97F8CB6348F}" srcId="{E8879975-A7FA-5F49-BAB9-BA06B4122D57}" destId="{3F83F25C-20C0-DF49-A7A6-6A3B02AF7580}" srcOrd="4" destOrd="0" parTransId="{5FD645F0-A9F1-704A-B383-9EEC71E8A26A}" sibTransId="{000773E1-A394-7B4C-A8FA-505080E06BA1}"/>
    <dgm:cxn modelId="{AA3E1D29-4D84-AC4E-B79C-287075B7CF32}" type="presOf" srcId="{2543154D-951D-5D45-85CA-7F54874E6793}" destId="{CC6C89CF-1489-304E-988D-D7451C6B4575}" srcOrd="0" destOrd="0" presId="urn:microsoft.com/office/officeart/2005/8/layout/pyramid3"/>
    <dgm:cxn modelId="{3997BB68-A591-E944-B319-93A58BCBB47D}" type="presOf" srcId="{D1C5B4BE-4BA5-D74B-A07A-C4ACDCCD7CA0}" destId="{11C79985-3C12-0E44-BB14-CA052F134A3E}" srcOrd="0" destOrd="0" presId="urn:microsoft.com/office/officeart/2005/8/layout/pyramid3"/>
    <dgm:cxn modelId="{3AB02524-D1C4-794F-8E68-84FCDD4F5528}" type="presOf" srcId="{DAB2FC67-CB9A-D14B-976E-69CC59329622}" destId="{276CFEC6-F1A8-3D43-B665-6E86B58C8408}" srcOrd="1" destOrd="0" presId="urn:microsoft.com/office/officeart/2005/8/layout/pyramid3"/>
    <dgm:cxn modelId="{44593D71-FF58-BC4E-A60C-09DAD925ADE9}" type="presOf" srcId="{4C687B21-F485-9240-8A34-0561AE2AA3E5}" destId="{25AC8666-6504-7D45-B85C-841519BFFAA8}" srcOrd="1" destOrd="0" presId="urn:microsoft.com/office/officeart/2005/8/layout/pyramid3"/>
    <dgm:cxn modelId="{DBCE2613-E7DA-214A-BE83-5D7180C00630}" type="presOf" srcId="{1EAFD345-99B8-2C44-A9A6-5A6135452F7D}" destId="{77DD2475-3D87-2247-8B65-0CE1CBA0EB01}" srcOrd="1" destOrd="0" presId="urn:microsoft.com/office/officeart/2005/8/layout/pyramid3"/>
    <dgm:cxn modelId="{73961731-8F6A-484A-B156-232C732A8DA2}" type="presOf" srcId="{3F83F25C-20C0-DF49-A7A6-6A3B02AF7580}" destId="{A3E202A1-5707-0749-BE8C-3CAA99BDA161}" srcOrd="1" destOrd="0" presId="urn:microsoft.com/office/officeart/2005/8/layout/pyramid3"/>
    <dgm:cxn modelId="{D964A715-E668-8B4C-88E0-A5128E8D7937}" srcId="{E8879975-A7FA-5F49-BAB9-BA06B4122D57}" destId="{D5354E60-D486-304B-9988-BC4CE59622F1}" srcOrd="2" destOrd="0" parTransId="{4331C942-DBE7-E14C-8760-EBAAA4E196E8}" sibTransId="{74EE42D5-2296-0541-BEBC-A2733F0AB888}"/>
    <dgm:cxn modelId="{AFDE7FC1-7241-D548-B604-80067147A605}" srcId="{E8879975-A7FA-5F49-BAB9-BA06B4122D57}" destId="{D1C5B4BE-4BA5-D74B-A07A-C4ACDCCD7CA0}" srcOrd="5" destOrd="0" parTransId="{BB947709-5C05-3948-9EAA-FC2233235C42}" sibTransId="{31F001BF-CF0B-A74C-96E5-A9C77ED25BF5}"/>
    <dgm:cxn modelId="{48482187-B69C-C14F-95CD-FC6D522A3C06}" type="presParOf" srcId="{8FD144B0-1EBC-E44A-B06F-D77CC8A9E7FD}" destId="{FDC2EDC2-E722-FB4F-AE2C-58E49F4E47A1}" srcOrd="0" destOrd="0" presId="urn:microsoft.com/office/officeart/2005/8/layout/pyramid3"/>
    <dgm:cxn modelId="{C3099B77-82EA-F24B-A9CA-A4BD9BF9FD1C}" type="presParOf" srcId="{FDC2EDC2-E722-FB4F-AE2C-58E49F4E47A1}" destId="{067CF233-ECDF-C649-9FCA-1ECE45098EA0}" srcOrd="0" destOrd="0" presId="urn:microsoft.com/office/officeart/2005/8/layout/pyramid3"/>
    <dgm:cxn modelId="{3475D9E9-E884-5443-B8D2-B37740D37C97}" type="presParOf" srcId="{FDC2EDC2-E722-FB4F-AE2C-58E49F4E47A1}" destId="{276CFEC6-F1A8-3D43-B665-6E86B58C8408}" srcOrd="1" destOrd="0" presId="urn:microsoft.com/office/officeart/2005/8/layout/pyramid3"/>
    <dgm:cxn modelId="{3EAE5E6D-EA1F-0F4B-92FD-E2AA17A3461B}" type="presParOf" srcId="{8FD144B0-1EBC-E44A-B06F-D77CC8A9E7FD}" destId="{D750C06A-AD5B-414E-82A2-D8475AED0360}" srcOrd="1" destOrd="0" presId="urn:microsoft.com/office/officeart/2005/8/layout/pyramid3"/>
    <dgm:cxn modelId="{13CB9FD2-0E54-5940-8151-6976723E6BA5}" type="presParOf" srcId="{D750C06A-AD5B-414E-82A2-D8475AED0360}" destId="{DD56F902-A99E-1747-8E5D-E5F8737C9489}" srcOrd="0" destOrd="0" presId="urn:microsoft.com/office/officeart/2005/8/layout/pyramid3"/>
    <dgm:cxn modelId="{0E8584F8-35AA-7041-AE65-3779F1A5D19A}" type="presParOf" srcId="{D750C06A-AD5B-414E-82A2-D8475AED0360}" destId="{77DD2475-3D87-2247-8B65-0CE1CBA0EB01}" srcOrd="1" destOrd="0" presId="urn:microsoft.com/office/officeart/2005/8/layout/pyramid3"/>
    <dgm:cxn modelId="{324E4DC9-1C1F-D04A-B07E-DE170B2B49DD}" type="presParOf" srcId="{8FD144B0-1EBC-E44A-B06F-D77CC8A9E7FD}" destId="{00FBFCC4-C606-D44B-A407-88A991E26B68}" srcOrd="2" destOrd="0" presId="urn:microsoft.com/office/officeart/2005/8/layout/pyramid3"/>
    <dgm:cxn modelId="{A53DE3A0-5937-6545-8C57-ECA70F2C3847}" type="presParOf" srcId="{00FBFCC4-C606-D44B-A407-88A991E26B68}" destId="{57C6FC1C-F551-DE42-BF68-96528ECF85AF}" srcOrd="0" destOrd="0" presId="urn:microsoft.com/office/officeart/2005/8/layout/pyramid3"/>
    <dgm:cxn modelId="{886EF788-3FD2-0849-980D-16D6FD448F49}" type="presParOf" srcId="{00FBFCC4-C606-D44B-A407-88A991E26B68}" destId="{08A069DD-5CBC-4C41-9783-446B74B489E1}" srcOrd="1" destOrd="0" presId="urn:microsoft.com/office/officeart/2005/8/layout/pyramid3"/>
    <dgm:cxn modelId="{8E12302B-603C-1F47-B493-7E8A60E29CAB}" type="presParOf" srcId="{8FD144B0-1EBC-E44A-B06F-D77CC8A9E7FD}" destId="{48889B16-D19A-8D4D-94F6-118AC867A845}" srcOrd="3" destOrd="0" presId="urn:microsoft.com/office/officeart/2005/8/layout/pyramid3"/>
    <dgm:cxn modelId="{32BE0B76-2489-BA4E-BC08-B8B4A795E8C3}" type="presParOf" srcId="{48889B16-D19A-8D4D-94F6-118AC867A845}" destId="{DB58CB94-88BC-C646-8367-DCACCE950DCC}" srcOrd="0" destOrd="0" presId="urn:microsoft.com/office/officeart/2005/8/layout/pyramid3"/>
    <dgm:cxn modelId="{722FF172-F482-E94E-827F-FEED72B31C34}" type="presParOf" srcId="{48889B16-D19A-8D4D-94F6-118AC867A845}" destId="{F538DAF7-2612-EE42-80ED-7AC4AC950F1D}" srcOrd="1" destOrd="0" presId="urn:microsoft.com/office/officeart/2005/8/layout/pyramid3"/>
    <dgm:cxn modelId="{1B89D3DA-6EFA-834E-93AA-E42D3E7E723B}" type="presParOf" srcId="{8FD144B0-1EBC-E44A-B06F-D77CC8A9E7FD}" destId="{D1F22C91-F32B-E049-B0DB-0C1AFE8E3986}" srcOrd="4" destOrd="0" presId="urn:microsoft.com/office/officeart/2005/8/layout/pyramid3"/>
    <dgm:cxn modelId="{1276A2B2-CD0E-324E-A837-150E1932EE0E}" type="presParOf" srcId="{D1F22C91-F32B-E049-B0DB-0C1AFE8E3986}" destId="{38707E4D-9C88-DC43-96E4-98137530E16D}" srcOrd="0" destOrd="0" presId="urn:microsoft.com/office/officeart/2005/8/layout/pyramid3"/>
    <dgm:cxn modelId="{E3454CE3-1FBA-814E-82F5-5CB9869C76FF}" type="presParOf" srcId="{D1F22C91-F32B-E049-B0DB-0C1AFE8E3986}" destId="{A3E202A1-5707-0749-BE8C-3CAA99BDA161}" srcOrd="1" destOrd="0" presId="urn:microsoft.com/office/officeart/2005/8/layout/pyramid3"/>
    <dgm:cxn modelId="{82E71444-FAE2-EE4F-8A6E-659417DD15FA}" type="presParOf" srcId="{8FD144B0-1EBC-E44A-B06F-D77CC8A9E7FD}" destId="{BB064211-51CF-8A48-BD16-F1D32851A394}" srcOrd="5" destOrd="0" presId="urn:microsoft.com/office/officeart/2005/8/layout/pyramid3"/>
    <dgm:cxn modelId="{286E0722-9075-8240-A033-164223CB90FF}" type="presParOf" srcId="{BB064211-51CF-8A48-BD16-F1D32851A394}" destId="{11C79985-3C12-0E44-BB14-CA052F134A3E}" srcOrd="0" destOrd="0" presId="urn:microsoft.com/office/officeart/2005/8/layout/pyramid3"/>
    <dgm:cxn modelId="{EB4A1C3C-09E2-2249-8CFA-D0DA111DC1C0}" type="presParOf" srcId="{BB064211-51CF-8A48-BD16-F1D32851A394}" destId="{CAD24414-B709-DD47-A87F-CA6EAF6C79A3}" srcOrd="1" destOrd="0" presId="urn:microsoft.com/office/officeart/2005/8/layout/pyramid3"/>
    <dgm:cxn modelId="{C0724068-8817-FB45-9F92-D3D7933D76A7}" type="presParOf" srcId="{8FD144B0-1EBC-E44A-B06F-D77CC8A9E7FD}" destId="{12A51026-89F6-7749-88A3-5776A9B50B5F}" srcOrd="6" destOrd="0" presId="urn:microsoft.com/office/officeart/2005/8/layout/pyramid3"/>
    <dgm:cxn modelId="{99C532DD-0DA1-B74C-BDD4-43D6D0C0DA1A}" type="presParOf" srcId="{12A51026-89F6-7749-88A3-5776A9B50B5F}" destId="{92CB80B0-BC62-3347-99DD-C91882127601}" srcOrd="0" destOrd="0" presId="urn:microsoft.com/office/officeart/2005/8/layout/pyramid3"/>
    <dgm:cxn modelId="{62F4E3F9-49F1-BC4A-B6D4-C56BAA4119BA}" type="presParOf" srcId="{12A51026-89F6-7749-88A3-5776A9B50B5F}" destId="{25AC8666-6504-7D45-B85C-841519BFFAA8}" srcOrd="1" destOrd="0" presId="urn:microsoft.com/office/officeart/2005/8/layout/pyramid3"/>
    <dgm:cxn modelId="{0E7A3FA9-91A8-C448-BFD5-C6ED07DA60E0}" type="presParOf" srcId="{8FD144B0-1EBC-E44A-B06F-D77CC8A9E7FD}" destId="{B7D1F143-48F9-0C4D-A5FC-EECCB3F465D0}" srcOrd="7" destOrd="0" presId="urn:microsoft.com/office/officeart/2005/8/layout/pyramid3"/>
    <dgm:cxn modelId="{B3505029-CB58-C84B-95CD-03A67E6B65D7}" type="presParOf" srcId="{B7D1F143-48F9-0C4D-A5FC-EECCB3F465D0}" destId="{CC6C89CF-1489-304E-988D-D7451C6B4575}" srcOrd="0" destOrd="0" presId="urn:microsoft.com/office/officeart/2005/8/layout/pyramid3"/>
    <dgm:cxn modelId="{9B367AAF-4E54-1247-B1D6-9E91A48C2B1F}" type="presParOf" srcId="{B7D1F143-48F9-0C4D-A5FC-EECCB3F465D0}" destId="{040A8DF8-1350-7042-9D95-E1045A67B7AD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8E53A9-DC9C-9A4E-80EE-2557FDF8B0DB}" type="doc">
      <dgm:prSet loTypeId="urn:microsoft.com/office/officeart/2005/8/layout/vProcess5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280931-9FA4-E54A-A258-BB168E79ED03}">
      <dgm:prSet phldrT="[Text]"/>
      <dgm:spPr>
        <a:solidFill>
          <a:srgbClr val="CCFFCC"/>
        </a:solidFill>
      </dgm:spPr>
      <dgm:t>
        <a:bodyPr/>
        <a:lstStyle/>
        <a:p>
          <a:r>
            <a:rPr lang="en-US" dirty="0" smtClean="0">
              <a:solidFill>
                <a:schemeClr val="accent2">
                  <a:lumMod val="75000"/>
                </a:schemeClr>
              </a:solidFill>
            </a:rPr>
            <a:t>Combination of services</a:t>
          </a:r>
          <a:endParaRPr lang="en-US" dirty="0">
            <a:solidFill>
              <a:schemeClr val="accent2">
                <a:lumMod val="75000"/>
              </a:schemeClr>
            </a:solidFill>
          </a:endParaRPr>
        </a:p>
      </dgm:t>
    </dgm:pt>
    <dgm:pt modelId="{5C5B7434-20D1-354B-B3B1-FF5637D0A84F}" type="parTrans" cxnId="{FF267EED-BA65-8D40-BCE7-E0C3F747B144}">
      <dgm:prSet/>
      <dgm:spPr/>
      <dgm:t>
        <a:bodyPr/>
        <a:lstStyle/>
        <a:p>
          <a:endParaRPr lang="en-US"/>
        </a:p>
      </dgm:t>
    </dgm:pt>
    <dgm:pt modelId="{40298FA2-CF9B-FB43-9BBF-B48C71BB4F29}" type="sibTrans" cxnId="{FF267EED-BA65-8D40-BCE7-E0C3F747B144}">
      <dgm:prSet/>
      <dgm:spPr/>
      <dgm:t>
        <a:bodyPr/>
        <a:lstStyle/>
        <a:p>
          <a:endParaRPr lang="en-US"/>
        </a:p>
      </dgm:t>
    </dgm:pt>
    <dgm:pt modelId="{CAAB03D0-485C-2542-A698-328EDCEA8DDF}">
      <dgm:prSet phldrT="[Text]"/>
      <dgm:spPr/>
      <dgm:t>
        <a:bodyPr/>
        <a:lstStyle/>
        <a:p>
          <a:r>
            <a:rPr lang="en-US" dirty="0" smtClean="0"/>
            <a:t>Services (CPL)</a:t>
          </a:r>
          <a:endParaRPr lang="en-US" dirty="0"/>
        </a:p>
      </dgm:t>
    </dgm:pt>
    <dgm:pt modelId="{FF5DA36B-C761-8C4F-9C50-69E500B81FBC}" type="parTrans" cxnId="{78B5B3ED-86A8-8C4E-A99B-0C64FA2D1E8E}">
      <dgm:prSet/>
      <dgm:spPr/>
      <dgm:t>
        <a:bodyPr/>
        <a:lstStyle/>
        <a:p>
          <a:endParaRPr lang="en-US"/>
        </a:p>
      </dgm:t>
    </dgm:pt>
    <dgm:pt modelId="{4F9A62EF-9689-D741-ABEA-B8159088403C}" type="sibTrans" cxnId="{78B5B3ED-86A8-8C4E-A99B-0C64FA2D1E8E}">
      <dgm:prSet/>
      <dgm:spPr/>
      <dgm:t>
        <a:bodyPr/>
        <a:lstStyle/>
        <a:p>
          <a:endParaRPr lang="en-US"/>
        </a:p>
      </dgm:t>
    </dgm:pt>
    <dgm:pt modelId="{6765E8CE-D5F8-F54A-AFD9-BDDAB8BFF76F}">
      <dgm:prSet phldrT="[Text]"/>
      <dgm:spPr/>
      <dgm:t>
        <a:bodyPr/>
        <a:lstStyle/>
        <a:p>
          <a:r>
            <a:rPr lang="en-US" dirty="0" smtClean="0"/>
            <a:t>Application protocols (Java JSR xxx)</a:t>
          </a:r>
          <a:endParaRPr lang="en-US" dirty="0"/>
        </a:p>
      </dgm:t>
    </dgm:pt>
    <dgm:pt modelId="{C3517121-0F20-8A4D-80AA-84444B4D2597}" type="parTrans" cxnId="{E02C30C8-0FB3-4147-889A-396038CD3027}">
      <dgm:prSet/>
      <dgm:spPr/>
      <dgm:t>
        <a:bodyPr/>
        <a:lstStyle/>
        <a:p>
          <a:endParaRPr lang="en-US"/>
        </a:p>
      </dgm:t>
    </dgm:pt>
    <dgm:pt modelId="{DD7791F1-0771-CC4E-8B2D-4E9ED7CF07BF}" type="sibTrans" cxnId="{E02C30C8-0FB3-4147-889A-396038CD3027}">
      <dgm:prSet/>
      <dgm:spPr/>
      <dgm:t>
        <a:bodyPr/>
        <a:lstStyle/>
        <a:p>
          <a:endParaRPr lang="en-US"/>
        </a:p>
      </dgm:t>
    </dgm:pt>
    <dgm:pt modelId="{5C828FDB-A205-404F-BD49-B7A4963DEA73}">
      <dgm:prSet phldrT="[Text]"/>
      <dgm:spPr/>
      <dgm:t>
        <a:bodyPr/>
        <a:lstStyle/>
        <a:p>
          <a:r>
            <a:rPr lang="en-US" dirty="0" smtClean="0"/>
            <a:t>Transport protocols, with names (Java)</a:t>
          </a:r>
          <a:endParaRPr lang="en-US" dirty="0"/>
        </a:p>
      </dgm:t>
    </dgm:pt>
    <dgm:pt modelId="{56ECB5BB-9174-A145-BC5D-A0545C7506E5}" type="parTrans" cxnId="{6B6C864D-0D1C-A642-9511-F42BC84CA149}">
      <dgm:prSet/>
      <dgm:spPr/>
      <dgm:t>
        <a:bodyPr/>
        <a:lstStyle/>
        <a:p>
          <a:endParaRPr lang="en-US"/>
        </a:p>
      </dgm:t>
    </dgm:pt>
    <dgm:pt modelId="{46991101-3977-2A44-B5E5-E31A1137D4A2}" type="sibTrans" cxnId="{6B6C864D-0D1C-A642-9511-F42BC84CA149}">
      <dgm:prSet/>
      <dgm:spPr/>
      <dgm:t>
        <a:bodyPr/>
        <a:lstStyle/>
        <a:p>
          <a:endParaRPr lang="en-US"/>
        </a:p>
      </dgm:t>
    </dgm:pt>
    <dgm:pt modelId="{9EF560C9-4ED9-D442-8E2A-B5B9DD424B88}">
      <dgm:prSet phldrT="[Text]"/>
      <dgm:spPr/>
      <dgm:t>
        <a:bodyPr/>
        <a:lstStyle/>
        <a:p>
          <a:r>
            <a:rPr lang="en-US" dirty="0" smtClean="0"/>
            <a:t>Transport protocols (sockets)</a:t>
          </a:r>
          <a:endParaRPr lang="en-US" dirty="0"/>
        </a:p>
      </dgm:t>
    </dgm:pt>
    <dgm:pt modelId="{4EC3913F-0C81-1846-8A2B-F6699931679F}" type="parTrans" cxnId="{D87AA3C1-94DE-B446-A33E-365AAA03C479}">
      <dgm:prSet/>
      <dgm:spPr/>
      <dgm:t>
        <a:bodyPr/>
        <a:lstStyle/>
        <a:p>
          <a:endParaRPr lang="en-US"/>
        </a:p>
      </dgm:t>
    </dgm:pt>
    <dgm:pt modelId="{E64839CB-09A5-AD48-AB60-E5697556FAB1}" type="sibTrans" cxnId="{D87AA3C1-94DE-B446-A33E-365AAA03C479}">
      <dgm:prSet/>
      <dgm:spPr/>
      <dgm:t>
        <a:bodyPr/>
        <a:lstStyle/>
        <a:p>
          <a:endParaRPr lang="en-US"/>
        </a:p>
      </dgm:t>
    </dgm:pt>
    <dgm:pt modelId="{04684C0B-28EB-5548-BA6F-9E28B28A4E9E}" type="pres">
      <dgm:prSet presAssocID="{DA8E53A9-DC9C-9A4E-80EE-2557FDF8B0D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647FA1-7D5D-7F4F-B07C-FA42DD58379D}" type="pres">
      <dgm:prSet presAssocID="{DA8E53A9-DC9C-9A4E-80EE-2557FDF8B0DB}" presName="dummyMaxCanvas" presStyleCnt="0">
        <dgm:presLayoutVars/>
      </dgm:prSet>
      <dgm:spPr/>
    </dgm:pt>
    <dgm:pt modelId="{DA2C2C1E-E333-6D40-90C2-38972AEC0005}" type="pres">
      <dgm:prSet presAssocID="{DA8E53A9-DC9C-9A4E-80EE-2557FDF8B0DB}" presName="FiveNodes_1" presStyleLbl="node1" presStyleIdx="0" presStyleCnt="5" custLinFactY="-100000" custLinFactNeighborX="-55342" custLinFactNeighborY="-1345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5835C9-B492-4E45-8508-6E78941E8DF6}" type="pres">
      <dgm:prSet presAssocID="{DA8E53A9-DC9C-9A4E-80EE-2557FDF8B0DB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E73F95-6B2B-754F-8A0A-E5AE192433C6}" type="pres">
      <dgm:prSet presAssocID="{DA8E53A9-DC9C-9A4E-80EE-2557FDF8B0DB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AD0E31-468D-C94C-BFAC-D6FB71D6E4DF}" type="pres">
      <dgm:prSet presAssocID="{DA8E53A9-DC9C-9A4E-80EE-2557FDF8B0DB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1B3195-1988-DE4C-8EC4-418EEE610237}" type="pres">
      <dgm:prSet presAssocID="{DA8E53A9-DC9C-9A4E-80EE-2557FDF8B0DB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776E01-C849-444B-AD50-4BAC61CF9C6A}" type="pres">
      <dgm:prSet presAssocID="{DA8E53A9-DC9C-9A4E-80EE-2557FDF8B0DB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700A86-4DA4-B14B-9A65-42743E1152B8}" type="pres">
      <dgm:prSet presAssocID="{DA8E53A9-DC9C-9A4E-80EE-2557FDF8B0DB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B9E0B-5C02-0B49-91FE-EA37B17244CB}" type="pres">
      <dgm:prSet presAssocID="{DA8E53A9-DC9C-9A4E-80EE-2557FDF8B0DB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7AF25E-0EE4-DA4C-A355-67AC6D3B9398}" type="pres">
      <dgm:prSet presAssocID="{DA8E53A9-DC9C-9A4E-80EE-2557FDF8B0DB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F56342-3DE8-D647-A28D-BA44EE8BB473}" type="pres">
      <dgm:prSet presAssocID="{DA8E53A9-DC9C-9A4E-80EE-2557FDF8B0DB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D6208C-B558-8649-93F7-60BAFC90A4E6}" type="pres">
      <dgm:prSet presAssocID="{DA8E53A9-DC9C-9A4E-80EE-2557FDF8B0DB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66CB98-3046-DD44-B266-740BCD6D220B}" type="pres">
      <dgm:prSet presAssocID="{DA8E53A9-DC9C-9A4E-80EE-2557FDF8B0DB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FFE9CD-78EA-994A-96EA-6E259A96650D}" type="pres">
      <dgm:prSet presAssocID="{DA8E53A9-DC9C-9A4E-80EE-2557FDF8B0DB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87E60F-265F-F842-A0CB-78FD80A85B2F}" type="pres">
      <dgm:prSet presAssocID="{DA8E53A9-DC9C-9A4E-80EE-2557FDF8B0DB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0160BE-7FF8-0847-8D1F-6CC51F603578}" type="presOf" srcId="{6765E8CE-D5F8-F54A-AFD9-BDDAB8BFF76F}" destId="{6B66CB98-3046-DD44-B266-740BCD6D220B}" srcOrd="1" destOrd="0" presId="urn:microsoft.com/office/officeart/2005/8/layout/vProcess5"/>
    <dgm:cxn modelId="{60683195-A2B4-8948-B704-70C075BFFB15}" type="presOf" srcId="{DD7791F1-0771-CC4E-8B2D-4E9ED7CF07BF}" destId="{0DFB9E0B-5C02-0B49-91FE-EA37B17244CB}" srcOrd="0" destOrd="0" presId="urn:microsoft.com/office/officeart/2005/8/layout/vProcess5"/>
    <dgm:cxn modelId="{5A096B28-2097-F64C-8207-996CFADB3A6D}" type="presOf" srcId="{40298FA2-CF9B-FB43-9BBF-B48C71BB4F29}" destId="{27776E01-C849-444B-AD50-4BAC61CF9C6A}" srcOrd="0" destOrd="0" presId="urn:microsoft.com/office/officeart/2005/8/layout/vProcess5"/>
    <dgm:cxn modelId="{D87AA3C1-94DE-B446-A33E-365AAA03C479}" srcId="{DA8E53A9-DC9C-9A4E-80EE-2557FDF8B0DB}" destId="{9EF560C9-4ED9-D442-8E2A-B5B9DD424B88}" srcOrd="4" destOrd="0" parTransId="{4EC3913F-0C81-1846-8A2B-F6699931679F}" sibTransId="{E64839CB-09A5-AD48-AB60-E5697556FAB1}"/>
    <dgm:cxn modelId="{9AA941B4-F221-7F49-9799-BB8296B932A8}" type="presOf" srcId="{ED280931-9FA4-E54A-A258-BB168E79ED03}" destId="{D3F56342-3DE8-D647-A28D-BA44EE8BB473}" srcOrd="1" destOrd="0" presId="urn:microsoft.com/office/officeart/2005/8/layout/vProcess5"/>
    <dgm:cxn modelId="{93A8D075-5978-1447-A6BF-2DCF3580B1CA}" type="presOf" srcId="{5C828FDB-A205-404F-BD49-B7A4963DEA73}" destId="{47FFE9CD-78EA-994A-96EA-6E259A96650D}" srcOrd="1" destOrd="0" presId="urn:microsoft.com/office/officeart/2005/8/layout/vProcess5"/>
    <dgm:cxn modelId="{13F68C43-DDBC-AC44-97FF-EB6996174F94}" type="presOf" srcId="{4F9A62EF-9689-D741-ABEA-B8159088403C}" destId="{C5700A86-4DA4-B14B-9A65-42743E1152B8}" srcOrd="0" destOrd="0" presId="urn:microsoft.com/office/officeart/2005/8/layout/vProcess5"/>
    <dgm:cxn modelId="{FA57DBAE-4541-4D48-B68B-17E4C6FE76B1}" type="presOf" srcId="{46991101-3977-2A44-B5E5-E31A1137D4A2}" destId="{FD7AF25E-0EE4-DA4C-A355-67AC6D3B9398}" srcOrd="0" destOrd="0" presId="urn:microsoft.com/office/officeart/2005/8/layout/vProcess5"/>
    <dgm:cxn modelId="{6E64B4AC-CB7E-4A4E-9D6B-949DD9372A3C}" type="presOf" srcId="{9EF560C9-4ED9-D442-8E2A-B5B9DD424B88}" destId="{8687E60F-265F-F842-A0CB-78FD80A85B2F}" srcOrd="1" destOrd="0" presId="urn:microsoft.com/office/officeart/2005/8/layout/vProcess5"/>
    <dgm:cxn modelId="{60FEEEF9-6974-1944-AA91-CBD3A49DF874}" type="presOf" srcId="{ED280931-9FA4-E54A-A258-BB168E79ED03}" destId="{DA2C2C1E-E333-6D40-90C2-38972AEC0005}" srcOrd="0" destOrd="0" presId="urn:microsoft.com/office/officeart/2005/8/layout/vProcess5"/>
    <dgm:cxn modelId="{9CF73630-C263-4C43-9462-C26EF85FF041}" type="presOf" srcId="{5C828FDB-A205-404F-BD49-B7A4963DEA73}" destId="{05AD0E31-468D-C94C-BFAC-D6FB71D6E4DF}" srcOrd="0" destOrd="0" presId="urn:microsoft.com/office/officeart/2005/8/layout/vProcess5"/>
    <dgm:cxn modelId="{3D4E36B4-9524-4B4D-B1B3-D5B0F4CA51B6}" type="presOf" srcId="{9EF560C9-4ED9-D442-8E2A-B5B9DD424B88}" destId="{651B3195-1988-DE4C-8EC4-418EEE610237}" srcOrd="0" destOrd="0" presId="urn:microsoft.com/office/officeart/2005/8/layout/vProcess5"/>
    <dgm:cxn modelId="{78B5B3ED-86A8-8C4E-A99B-0C64FA2D1E8E}" srcId="{DA8E53A9-DC9C-9A4E-80EE-2557FDF8B0DB}" destId="{CAAB03D0-485C-2542-A698-328EDCEA8DDF}" srcOrd="1" destOrd="0" parTransId="{FF5DA36B-C761-8C4F-9C50-69E500B81FBC}" sibTransId="{4F9A62EF-9689-D741-ABEA-B8159088403C}"/>
    <dgm:cxn modelId="{098CB8FE-53EF-8644-9EFE-DE249A02BBB1}" type="presOf" srcId="{CAAB03D0-485C-2542-A698-328EDCEA8DDF}" destId="{845835C9-B492-4E45-8508-6E78941E8DF6}" srcOrd="0" destOrd="0" presId="urn:microsoft.com/office/officeart/2005/8/layout/vProcess5"/>
    <dgm:cxn modelId="{6B6C864D-0D1C-A642-9511-F42BC84CA149}" srcId="{DA8E53A9-DC9C-9A4E-80EE-2557FDF8B0DB}" destId="{5C828FDB-A205-404F-BD49-B7A4963DEA73}" srcOrd="3" destOrd="0" parTransId="{56ECB5BB-9174-A145-BC5D-A0545C7506E5}" sibTransId="{46991101-3977-2A44-B5E5-E31A1137D4A2}"/>
    <dgm:cxn modelId="{FF267EED-BA65-8D40-BCE7-E0C3F747B144}" srcId="{DA8E53A9-DC9C-9A4E-80EE-2557FDF8B0DB}" destId="{ED280931-9FA4-E54A-A258-BB168E79ED03}" srcOrd="0" destOrd="0" parTransId="{5C5B7434-20D1-354B-B3B1-FF5637D0A84F}" sibTransId="{40298FA2-CF9B-FB43-9BBF-B48C71BB4F29}"/>
    <dgm:cxn modelId="{E02C30C8-0FB3-4147-889A-396038CD3027}" srcId="{DA8E53A9-DC9C-9A4E-80EE-2557FDF8B0DB}" destId="{6765E8CE-D5F8-F54A-AFD9-BDDAB8BFF76F}" srcOrd="2" destOrd="0" parTransId="{C3517121-0F20-8A4D-80AA-84444B4D2597}" sibTransId="{DD7791F1-0771-CC4E-8B2D-4E9ED7CF07BF}"/>
    <dgm:cxn modelId="{C1290D6F-2EF1-C24A-BFC1-A229E87003C1}" type="presOf" srcId="{CAAB03D0-485C-2542-A698-328EDCEA8DDF}" destId="{23D6208C-B558-8649-93F7-60BAFC90A4E6}" srcOrd="1" destOrd="0" presId="urn:microsoft.com/office/officeart/2005/8/layout/vProcess5"/>
    <dgm:cxn modelId="{03F0D6B1-1846-4949-A3CC-520E457542E1}" type="presOf" srcId="{6765E8CE-D5F8-F54A-AFD9-BDDAB8BFF76F}" destId="{D7E73F95-6B2B-754F-8A0A-E5AE192433C6}" srcOrd="0" destOrd="0" presId="urn:microsoft.com/office/officeart/2005/8/layout/vProcess5"/>
    <dgm:cxn modelId="{B7F14043-AD9C-C94F-A9F1-0E9924C09A43}" type="presOf" srcId="{DA8E53A9-DC9C-9A4E-80EE-2557FDF8B0DB}" destId="{04684C0B-28EB-5548-BA6F-9E28B28A4E9E}" srcOrd="0" destOrd="0" presId="urn:microsoft.com/office/officeart/2005/8/layout/vProcess5"/>
    <dgm:cxn modelId="{BEB8C170-FE29-9347-B12F-EA3CCA92A4B9}" type="presParOf" srcId="{04684C0B-28EB-5548-BA6F-9E28B28A4E9E}" destId="{73647FA1-7D5D-7F4F-B07C-FA42DD58379D}" srcOrd="0" destOrd="0" presId="urn:microsoft.com/office/officeart/2005/8/layout/vProcess5"/>
    <dgm:cxn modelId="{0BBABF46-BBC8-2849-86C0-57AE8505A117}" type="presParOf" srcId="{04684C0B-28EB-5548-BA6F-9E28B28A4E9E}" destId="{DA2C2C1E-E333-6D40-90C2-38972AEC0005}" srcOrd="1" destOrd="0" presId="urn:microsoft.com/office/officeart/2005/8/layout/vProcess5"/>
    <dgm:cxn modelId="{99CCC624-708A-DE42-A629-29A5ED9315A6}" type="presParOf" srcId="{04684C0B-28EB-5548-BA6F-9E28B28A4E9E}" destId="{845835C9-B492-4E45-8508-6E78941E8DF6}" srcOrd="2" destOrd="0" presId="urn:microsoft.com/office/officeart/2005/8/layout/vProcess5"/>
    <dgm:cxn modelId="{E58B5635-9ECA-FC4A-A6FF-D67DEB8BB7BE}" type="presParOf" srcId="{04684C0B-28EB-5548-BA6F-9E28B28A4E9E}" destId="{D7E73F95-6B2B-754F-8A0A-E5AE192433C6}" srcOrd="3" destOrd="0" presId="urn:microsoft.com/office/officeart/2005/8/layout/vProcess5"/>
    <dgm:cxn modelId="{FE0A9A07-9241-F541-965C-7D9EC0B61A81}" type="presParOf" srcId="{04684C0B-28EB-5548-BA6F-9E28B28A4E9E}" destId="{05AD0E31-468D-C94C-BFAC-D6FB71D6E4DF}" srcOrd="4" destOrd="0" presId="urn:microsoft.com/office/officeart/2005/8/layout/vProcess5"/>
    <dgm:cxn modelId="{0087E53C-4514-DC4E-9A4B-430A837A25CB}" type="presParOf" srcId="{04684C0B-28EB-5548-BA6F-9E28B28A4E9E}" destId="{651B3195-1988-DE4C-8EC4-418EEE610237}" srcOrd="5" destOrd="0" presId="urn:microsoft.com/office/officeart/2005/8/layout/vProcess5"/>
    <dgm:cxn modelId="{B74632EA-1695-764C-840C-2D750496E00F}" type="presParOf" srcId="{04684C0B-28EB-5548-BA6F-9E28B28A4E9E}" destId="{27776E01-C849-444B-AD50-4BAC61CF9C6A}" srcOrd="6" destOrd="0" presId="urn:microsoft.com/office/officeart/2005/8/layout/vProcess5"/>
    <dgm:cxn modelId="{8DAA5216-87BD-2B4C-84FB-E66C11454ACA}" type="presParOf" srcId="{04684C0B-28EB-5548-BA6F-9E28B28A4E9E}" destId="{C5700A86-4DA4-B14B-9A65-42743E1152B8}" srcOrd="7" destOrd="0" presId="urn:microsoft.com/office/officeart/2005/8/layout/vProcess5"/>
    <dgm:cxn modelId="{EA2DB9D9-3201-BE4C-BB9B-D6B48BD66C10}" type="presParOf" srcId="{04684C0B-28EB-5548-BA6F-9E28B28A4E9E}" destId="{0DFB9E0B-5C02-0B49-91FE-EA37B17244CB}" srcOrd="8" destOrd="0" presId="urn:microsoft.com/office/officeart/2005/8/layout/vProcess5"/>
    <dgm:cxn modelId="{526EE46D-1007-0645-A922-2F43F62412AD}" type="presParOf" srcId="{04684C0B-28EB-5548-BA6F-9E28B28A4E9E}" destId="{FD7AF25E-0EE4-DA4C-A355-67AC6D3B9398}" srcOrd="9" destOrd="0" presId="urn:microsoft.com/office/officeart/2005/8/layout/vProcess5"/>
    <dgm:cxn modelId="{5CA23208-BAAB-754E-BF47-732F74459C07}" type="presParOf" srcId="{04684C0B-28EB-5548-BA6F-9E28B28A4E9E}" destId="{D3F56342-3DE8-D647-A28D-BA44EE8BB473}" srcOrd="10" destOrd="0" presId="urn:microsoft.com/office/officeart/2005/8/layout/vProcess5"/>
    <dgm:cxn modelId="{9488F5E3-E8E8-AE4B-A059-990FD6E0A9D4}" type="presParOf" srcId="{04684C0B-28EB-5548-BA6F-9E28B28A4E9E}" destId="{23D6208C-B558-8649-93F7-60BAFC90A4E6}" srcOrd="11" destOrd="0" presId="urn:microsoft.com/office/officeart/2005/8/layout/vProcess5"/>
    <dgm:cxn modelId="{42B0AB18-4B92-174A-954E-7E8BB98EC1A5}" type="presParOf" srcId="{04684C0B-28EB-5548-BA6F-9E28B28A4E9E}" destId="{6B66CB98-3046-DD44-B266-740BCD6D220B}" srcOrd="12" destOrd="0" presId="urn:microsoft.com/office/officeart/2005/8/layout/vProcess5"/>
    <dgm:cxn modelId="{3F17A610-667C-D64E-8CC8-3F10F61E9BB5}" type="presParOf" srcId="{04684C0B-28EB-5548-BA6F-9E28B28A4E9E}" destId="{47FFE9CD-78EA-994A-96EA-6E259A96650D}" srcOrd="13" destOrd="0" presId="urn:microsoft.com/office/officeart/2005/8/layout/vProcess5"/>
    <dgm:cxn modelId="{F76BF85A-0BE7-AA4F-9070-86E226F7B341}" type="presParOf" srcId="{04684C0B-28EB-5548-BA6F-9E28B28A4E9E}" destId="{8687E60F-265F-F842-A0CB-78FD80A85B2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9376BA-6A34-E34A-B27A-993A8DFE39A3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</dgm:pt>
    <dgm:pt modelId="{0839BD55-D79E-4F4D-A4E2-E1FC2B316F27}">
      <dgm:prSet phldrT="[Text]"/>
      <dgm:spPr>
        <a:gradFill rotWithShape="0">
          <a:gsLst>
            <a:gs pos="0">
              <a:schemeClr val="accent4">
                <a:lumMod val="50000"/>
                <a:alpha val="50000"/>
              </a:schemeClr>
            </a:gs>
            <a:gs pos="55000">
              <a:schemeClr val="accent4">
                <a:lumMod val="75000"/>
                <a:alpha val="50000"/>
              </a:schemeClr>
            </a:gs>
            <a:gs pos="100000">
              <a:schemeClr val="accent4">
                <a:lumMod val="60000"/>
                <a:lumOff val="40000"/>
                <a:alpha val="50000"/>
              </a:schemeClr>
            </a:gs>
          </a:gsLst>
        </a:gradFill>
      </dgm:spPr>
      <dgm:t>
        <a:bodyPr/>
        <a:lstStyle/>
        <a:p>
          <a:r>
            <a:rPr lang="en-US" dirty="0" smtClean="0"/>
            <a:t>Real world</a:t>
          </a:r>
        </a:p>
        <a:p>
          <a:r>
            <a:rPr lang="en-US" dirty="0" smtClean="0"/>
            <a:t>(location &amp; sensors)</a:t>
          </a:r>
          <a:endParaRPr lang="en-US" dirty="0"/>
        </a:p>
      </dgm:t>
    </dgm:pt>
    <dgm:pt modelId="{65E43B10-C15F-CF40-B3BF-54961513B595}" type="parTrans" cxnId="{559BE3EB-04DD-CB43-8988-C2221F8FC19A}">
      <dgm:prSet/>
      <dgm:spPr/>
      <dgm:t>
        <a:bodyPr/>
        <a:lstStyle/>
        <a:p>
          <a:endParaRPr lang="en-US"/>
        </a:p>
      </dgm:t>
    </dgm:pt>
    <dgm:pt modelId="{8468F40D-3A3D-CB4C-A0A6-0D33945B06BE}" type="sibTrans" cxnId="{559BE3EB-04DD-CB43-8988-C2221F8FC19A}">
      <dgm:prSet/>
      <dgm:spPr/>
      <dgm:t>
        <a:bodyPr/>
        <a:lstStyle/>
        <a:p>
          <a:endParaRPr lang="en-US"/>
        </a:p>
      </dgm:t>
    </dgm:pt>
    <dgm:pt modelId="{F36310CA-08BD-F14B-9D70-A038856D7BBA}">
      <dgm:prSet phldrT="[Text]"/>
      <dgm:spPr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55000">
              <a:schemeClr val="accent6">
                <a:lumMod val="60000"/>
                <a:lumOff val="40000"/>
                <a:alpha val="50000"/>
              </a:schemeClr>
            </a:gs>
            <a:gs pos="100000">
              <a:schemeClr val="accent6">
                <a:lumMod val="40000"/>
                <a:lumOff val="60000"/>
                <a:alpha val="50000"/>
              </a:schemeClr>
            </a:gs>
          </a:gsLst>
        </a:gra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US" dirty="0" smtClean="0"/>
            <a:t>Communication</a:t>
          </a:r>
        </a:p>
        <a:p>
          <a:r>
            <a:rPr lang="en-US" dirty="0" smtClean="0"/>
            <a:t>(VoIP, SMS, email)</a:t>
          </a:r>
          <a:endParaRPr lang="en-US" dirty="0"/>
        </a:p>
      </dgm:t>
    </dgm:pt>
    <dgm:pt modelId="{AD3F8CC6-6DF1-F74C-9FFC-63A753224632}" type="parTrans" cxnId="{F5D07922-F08F-0145-9E5E-BD781FBA6229}">
      <dgm:prSet/>
      <dgm:spPr/>
      <dgm:t>
        <a:bodyPr/>
        <a:lstStyle/>
        <a:p>
          <a:endParaRPr lang="en-US"/>
        </a:p>
      </dgm:t>
    </dgm:pt>
    <dgm:pt modelId="{9EA9FA29-E00F-4C4A-90EC-EECDE0421C06}" type="sibTrans" cxnId="{F5D07922-F08F-0145-9E5E-BD781FBA6229}">
      <dgm:prSet/>
      <dgm:spPr/>
      <dgm:t>
        <a:bodyPr/>
        <a:lstStyle/>
        <a:p>
          <a:endParaRPr lang="en-US"/>
        </a:p>
      </dgm:t>
    </dgm:pt>
    <dgm:pt modelId="{1232BA20-9849-4342-8472-468E7C0F5515}">
      <dgm:prSet phldrT="[Text]"/>
      <dgm:spPr>
        <a:solidFill>
          <a:schemeClr val="accent2">
            <a:lumMod val="75000"/>
            <a:alpha val="48000"/>
          </a:schemeClr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US" dirty="0" smtClean="0"/>
            <a:t>Web services</a:t>
          </a:r>
        </a:p>
        <a:p>
          <a:r>
            <a:rPr lang="en-US" dirty="0" smtClean="0"/>
            <a:t>(</a:t>
          </a:r>
          <a:r>
            <a:rPr lang="en-US" dirty="0" err="1" smtClean="0"/>
            <a:t>SNs</a:t>
          </a:r>
          <a:r>
            <a:rPr lang="en-US" dirty="0" smtClean="0"/>
            <a:t>, calendar, contacts, ..)</a:t>
          </a:r>
          <a:endParaRPr lang="en-US" dirty="0"/>
        </a:p>
      </dgm:t>
    </dgm:pt>
    <dgm:pt modelId="{2509CCAA-E645-684B-A48A-3FD2E68AC464}" type="parTrans" cxnId="{E26B4730-56CF-FF4D-972D-698983F74E6D}">
      <dgm:prSet/>
      <dgm:spPr/>
      <dgm:t>
        <a:bodyPr/>
        <a:lstStyle/>
        <a:p>
          <a:endParaRPr lang="en-US"/>
        </a:p>
      </dgm:t>
    </dgm:pt>
    <dgm:pt modelId="{C891F611-0E10-684A-9B21-87838B27D3C0}" type="sibTrans" cxnId="{E26B4730-56CF-FF4D-972D-698983F74E6D}">
      <dgm:prSet/>
      <dgm:spPr/>
      <dgm:t>
        <a:bodyPr/>
        <a:lstStyle/>
        <a:p>
          <a:endParaRPr lang="en-US"/>
        </a:p>
      </dgm:t>
    </dgm:pt>
    <dgm:pt modelId="{150FFBF5-4A0A-EF4D-9857-EDCC23273EA8}" type="pres">
      <dgm:prSet presAssocID="{D79376BA-6A34-E34A-B27A-993A8DFE39A3}" presName="compositeShape" presStyleCnt="0">
        <dgm:presLayoutVars>
          <dgm:chMax val="7"/>
          <dgm:dir/>
          <dgm:resizeHandles val="exact"/>
        </dgm:presLayoutVars>
      </dgm:prSet>
      <dgm:spPr/>
    </dgm:pt>
    <dgm:pt modelId="{522DE83C-2328-2246-B98C-7F7B31F3D4F0}" type="pres">
      <dgm:prSet presAssocID="{0839BD55-D79E-4F4D-A4E2-E1FC2B316F27}" presName="circ1" presStyleLbl="vennNode1" presStyleIdx="0" presStyleCnt="3"/>
      <dgm:spPr/>
      <dgm:t>
        <a:bodyPr/>
        <a:lstStyle/>
        <a:p>
          <a:endParaRPr lang="en-US"/>
        </a:p>
      </dgm:t>
    </dgm:pt>
    <dgm:pt modelId="{C1D67D41-8833-094C-8819-D2320550E1F8}" type="pres">
      <dgm:prSet presAssocID="{0839BD55-D79E-4F4D-A4E2-E1FC2B316F2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C3218C-102E-0C49-B193-FA42D4D11FFE}" type="pres">
      <dgm:prSet presAssocID="{F36310CA-08BD-F14B-9D70-A038856D7BBA}" presName="circ2" presStyleLbl="vennNode1" presStyleIdx="1" presStyleCnt="3"/>
      <dgm:spPr/>
      <dgm:t>
        <a:bodyPr/>
        <a:lstStyle/>
        <a:p>
          <a:endParaRPr lang="en-US"/>
        </a:p>
      </dgm:t>
    </dgm:pt>
    <dgm:pt modelId="{7635B03F-2E8A-8346-B625-53A2D0B1BE14}" type="pres">
      <dgm:prSet presAssocID="{F36310CA-08BD-F14B-9D70-A038856D7BB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CA6399-D05B-674C-98A6-B8FC5CFCEE31}" type="pres">
      <dgm:prSet presAssocID="{1232BA20-9849-4342-8472-468E7C0F5515}" presName="circ3" presStyleLbl="vennNode1" presStyleIdx="2" presStyleCnt="3"/>
      <dgm:spPr/>
      <dgm:t>
        <a:bodyPr/>
        <a:lstStyle/>
        <a:p>
          <a:endParaRPr lang="en-US"/>
        </a:p>
      </dgm:t>
    </dgm:pt>
    <dgm:pt modelId="{339E5260-7CB0-1342-838A-60B974EF0AFA}" type="pres">
      <dgm:prSet presAssocID="{1232BA20-9849-4342-8472-468E7C0F551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4EE627-C1A4-F04D-B63B-196DDB1C6211}" type="presOf" srcId="{1232BA20-9849-4342-8472-468E7C0F5515}" destId="{339E5260-7CB0-1342-838A-60B974EF0AFA}" srcOrd="1" destOrd="0" presId="urn:microsoft.com/office/officeart/2005/8/layout/venn1"/>
    <dgm:cxn modelId="{79BE5D57-67B1-3846-BA72-25CF18E37C2B}" type="presOf" srcId="{0839BD55-D79E-4F4D-A4E2-E1FC2B316F27}" destId="{C1D67D41-8833-094C-8819-D2320550E1F8}" srcOrd="1" destOrd="0" presId="urn:microsoft.com/office/officeart/2005/8/layout/venn1"/>
    <dgm:cxn modelId="{559BE3EB-04DD-CB43-8988-C2221F8FC19A}" srcId="{D79376BA-6A34-E34A-B27A-993A8DFE39A3}" destId="{0839BD55-D79E-4F4D-A4E2-E1FC2B316F27}" srcOrd="0" destOrd="0" parTransId="{65E43B10-C15F-CF40-B3BF-54961513B595}" sibTransId="{8468F40D-3A3D-CB4C-A0A6-0D33945B06BE}"/>
    <dgm:cxn modelId="{7A71E3AF-48D7-AC4A-A474-D023E1BEF0F1}" type="presOf" srcId="{F36310CA-08BD-F14B-9D70-A038856D7BBA}" destId="{19C3218C-102E-0C49-B193-FA42D4D11FFE}" srcOrd="0" destOrd="0" presId="urn:microsoft.com/office/officeart/2005/8/layout/venn1"/>
    <dgm:cxn modelId="{EBD5A289-4344-6B47-AD56-13C6E169BEFB}" type="presOf" srcId="{0839BD55-D79E-4F4D-A4E2-E1FC2B316F27}" destId="{522DE83C-2328-2246-B98C-7F7B31F3D4F0}" srcOrd="0" destOrd="0" presId="urn:microsoft.com/office/officeart/2005/8/layout/venn1"/>
    <dgm:cxn modelId="{E26B4730-56CF-FF4D-972D-698983F74E6D}" srcId="{D79376BA-6A34-E34A-B27A-993A8DFE39A3}" destId="{1232BA20-9849-4342-8472-468E7C0F5515}" srcOrd="2" destOrd="0" parTransId="{2509CCAA-E645-684B-A48A-3FD2E68AC464}" sibTransId="{C891F611-0E10-684A-9B21-87838B27D3C0}"/>
    <dgm:cxn modelId="{F5D07922-F08F-0145-9E5E-BD781FBA6229}" srcId="{D79376BA-6A34-E34A-B27A-993A8DFE39A3}" destId="{F36310CA-08BD-F14B-9D70-A038856D7BBA}" srcOrd="1" destOrd="0" parTransId="{AD3F8CC6-6DF1-F74C-9FFC-63A753224632}" sibTransId="{9EA9FA29-E00F-4C4A-90EC-EECDE0421C06}"/>
    <dgm:cxn modelId="{0EAECF12-4370-5049-AC3E-B540C689840F}" type="presOf" srcId="{F36310CA-08BD-F14B-9D70-A038856D7BBA}" destId="{7635B03F-2E8A-8346-B625-53A2D0B1BE14}" srcOrd="1" destOrd="0" presId="urn:microsoft.com/office/officeart/2005/8/layout/venn1"/>
    <dgm:cxn modelId="{035E5A79-7CA1-134F-A003-28FA0E244E23}" type="presOf" srcId="{1232BA20-9849-4342-8472-468E7C0F5515}" destId="{13CA6399-D05B-674C-98A6-B8FC5CFCEE31}" srcOrd="0" destOrd="0" presId="urn:microsoft.com/office/officeart/2005/8/layout/venn1"/>
    <dgm:cxn modelId="{51D57443-95F2-3D47-AB5B-35E67DABD7E5}" type="presOf" srcId="{D79376BA-6A34-E34A-B27A-993A8DFE39A3}" destId="{150FFBF5-4A0A-EF4D-9857-EDCC23273EA8}" srcOrd="0" destOrd="0" presId="urn:microsoft.com/office/officeart/2005/8/layout/venn1"/>
    <dgm:cxn modelId="{97DF3AF3-A571-DF47-B967-3DF64B3247CA}" type="presParOf" srcId="{150FFBF5-4A0A-EF4D-9857-EDCC23273EA8}" destId="{522DE83C-2328-2246-B98C-7F7B31F3D4F0}" srcOrd="0" destOrd="0" presId="urn:microsoft.com/office/officeart/2005/8/layout/venn1"/>
    <dgm:cxn modelId="{CF77463E-A8EF-5742-85FC-505FBD3BDAB5}" type="presParOf" srcId="{150FFBF5-4A0A-EF4D-9857-EDCC23273EA8}" destId="{C1D67D41-8833-094C-8819-D2320550E1F8}" srcOrd="1" destOrd="0" presId="urn:microsoft.com/office/officeart/2005/8/layout/venn1"/>
    <dgm:cxn modelId="{4D1A0DC1-7FD1-AA43-918E-704F60ADE335}" type="presParOf" srcId="{150FFBF5-4A0A-EF4D-9857-EDCC23273EA8}" destId="{19C3218C-102E-0C49-B193-FA42D4D11FFE}" srcOrd="2" destOrd="0" presId="urn:microsoft.com/office/officeart/2005/8/layout/venn1"/>
    <dgm:cxn modelId="{DB5E7786-A898-EC40-AE65-9C6CB1543D6C}" type="presParOf" srcId="{150FFBF5-4A0A-EF4D-9857-EDCC23273EA8}" destId="{7635B03F-2E8A-8346-B625-53A2D0B1BE14}" srcOrd="3" destOrd="0" presId="urn:microsoft.com/office/officeart/2005/8/layout/venn1"/>
    <dgm:cxn modelId="{76F7695D-F634-9243-B2E6-F3463F6CBCB6}" type="presParOf" srcId="{150FFBF5-4A0A-EF4D-9857-EDCC23273EA8}" destId="{13CA6399-D05B-674C-98A6-B8FC5CFCEE31}" srcOrd="4" destOrd="0" presId="urn:microsoft.com/office/officeart/2005/8/layout/venn1"/>
    <dgm:cxn modelId="{0201C178-106A-794F-8A38-C073501AC6FC}" type="presParOf" srcId="{150FFBF5-4A0A-EF4D-9857-EDCC23273EA8}" destId="{339E5260-7CB0-1342-838A-60B974EF0AF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9376BA-6A34-E34A-B27A-993A8DFE39A3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</dgm:pt>
    <dgm:pt modelId="{0839BD55-D79E-4F4D-A4E2-E1FC2B316F27}">
      <dgm:prSet phldrT="[Text]"/>
      <dgm:spPr>
        <a:gradFill rotWithShape="0">
          <a:gsLst>
            <a:gs pos="0">
              <a:schemeClr val="accent4">
                <a:lumMod val="50000"/>
                <a:alpha val="50000"/>
              </a:schemeClr>
            </a:gs>
            <a:gs pos="55000">
              <a:schemeClr val="accent4">
                <a:lumMod val="75000"/>
                <a:alpha val="50000"/>
              </a:schemeClr>
            </a:gs>
            <a:gs pos="100000">
              <a:schemeClr val="accent4">
                <a:lumMod val="60000"/>
                <a:lumOff val="40000"/>
                <a:alpha val="50000"/>
              </a:schemeClr>
            </a:gs>
          </a:gsLst>
        </a:gradFill>
      </dgm:spPr>
      <dgm:t>
        <a:bodyPr/>
        <a:lstStyle/>
        <a:p>
          <a:r>
            <a:rPr lang="en-US" dirty="0" smtClean="0"/>
            <a:t>Real world</a:t>
          </a:r>
        </a:p>
        <a:p>
          <a:r>
            <a:rPr lang="en-US" dirty="0" smtClean="0"/>
            <a:t>(location &amp; sensors)</a:t>
          </a:r>
          <a:endParaRPr lang="en-US" dirty="0"/>
        </a:p>
      </dgm:t>
    </dgm:pt>
    <dgm:pt modelId="{65E43B10-C15F-CF40-B3BF-54961513B595}" type="parTrans" cxnId="{559BE3EB-04DD-CB43-8988-C2221F8FC19A}">
      <dgm:prSet/>
      <dgm:spPr/>
      <dgm:t>
        <a:bodyPr/>
        <a:lstStyle/>
        <a:p>
          <a:endParaRPr lang="en-US"/>
        </a:p>
      </dgm:t>
    </dgm:pt>
    <dgm:pt modelId="{8468F40D-3A3D-CB4C-A0A6-0D33945B06BE}" type="sibTrans" cxnId="{559BE3EB-04DD-CB43-8988-C2221F8FC19A}">
      <dgm:prSet/>
      <dgm:spPr/>
      <dgm:t>
        <a:bodyPr/>
        <a:lstStyle/>
        <a:p>
          <a:endParaRPr lang="en-US"/>
        </a:p>
      </dgm:t>
    </dgm:pt>
    <dgm:pt modelId="{F36310CA-08BD-F14B-9D70-A038856D7BBA}">
      <dgm:prSet phldrT="[Text]"/>
      <dgm:spPr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55000">
              <a:schemeClr val="accent6">
                <a:lumMod val="60000"/>
                <a:lumOff val="40000"/>
                <a:alpha val="50000"/>
              </a:schemeClr>
            </a:gs>
            <a:gs pos="100000">
              <a:schemeClr val="accent6">
                <a:lumMod val="40000"/>
                <a:lumOff val="60000"/>
                <a:alpha val="50000"/>
              </a:schemeClr>
            </a:gs>
          </a:gsLst>
        </a:gra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US" dirty="0" smtClean="0"/>
            <a:t>Communication</a:t>
          </a:r>
        </a:p>
        <a:p>
          <a:r>
            <a:rPr lang="en-US" dirty="0" smtClean="0"/>
            <a:t>(VoIP, SMS, email)</a:t>
          </a:r>
          <a:endParaRPr lang="en-US" dirty="0"/>
        </a:p>
      </dgm:t>
    </dgm:pt>
    <dgm:pt modelId="{AD3F8CC6-6DF1-F74C-9FFC-63A753224632}" type="parTrans" cxnId="{F5D07922-F08F-0145-9E5E-BD781FBA6229}">
      <dgm:prSet/>
      <dgm:spPr/>
      <dgm:t>
        <a:bodyPr/>
        <a:lstStyle/>
        <a:p>
          <a:endParaRPr lang="en-US"/>
        </a:p>
      </dgm:t>
    </dgm:pt>
    <dgm:pt modelId="{9EA9FA29-E00F-4C4A-90EC-EECDE0421C06}" type="sibTrans" cxnId="{F5D07922-F08F-0145-9E5E-BD781FBA6229}">
      <dgm:prSet/>
      <dgm:spPr/>
      <dgm:t>
        <a:bodyPr/>
        <a:lstStyle/>
        <a:p>
          <a:endParaRPr lang="en-US"/>
        </a:p>
      </dgm:t>
    </dgm:pt>
    <dgm:pt modelId="{1232BA20-9849-4342-8472-468E7C0F5515}">
      <dgm:prSet phldrT="[Text]"/>
      <dgm:spPr>
        <a:solidFill>
          <a:schemeClr val="accent2">
            <a:lumMod val="75000"/>
            <a:alpha val="48000"/>
          </a:schemeClr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US" dirty="0" smtClean="0"/>
            <a:t>Web services</a:t>
          </a:r>
        </a:p>
        <a:p>
          <a:r>
            <a:rPr lang="en-US" dirty="0" smtClean="0"/>
            <a:t>(</a:t>
          </a:r>
          <a:r>
            <a:rPr lang="en-US" dirty="0" err="1" smtClean="0"/>
            <a:t>SNs</a:t>
          </a:r>
          <a:r>
            <a:rPr lang="en-US" dirty="0" smtClean="0"/>
            <a:t>, calendar, contacts, ..)</a:t>
          </a:r>
          <a:endParaRPr lang="en-US" dirty="0"/>
        </a:p>
      </dgm:t>
    </dgm:pt>
    <dgm:pt modelId="{2509CCAA-E645-684B-A48A-3FD2E68AC464}" type="parTrans" cxnId="{E26B4730-56CF-FF4D-972D-698983F74E6D}">
      <dgm:prSet/>
      <dgm:spPr/>
      <dgm:t>
        <a:bodyPr/>
        <a:lstStyle/>
        <a:p>
          <a:endParaRPr lang="en-US"/>
        </a:p>
      </dgm:t>
    </dgm:pt>
    <dgm:pt modelId="{C891F611-0E10-684A-9B21-87838B27D3C0}" type="sibTrans" cxnId="{E26B4730-56CF-FF4D-972D-698983F74E6D}">
      <dgm:prSet/>
      <dgm:spPr/>
      <dgm:t>
        <a:bodyPr/>
        <a:lstStyle/>
        <a:p>
          <a:endParaRPr lang="en-US"/>
        </a:p>
      </dgm:t>
    </dgm:pt>
    <dgm:pt modelId="{150FFBF5-4A0A-EF4D-9857-EDCC23273EA8}" type="pres">
      <dgm:prSet presAssocID="{D79376BA-6A34-E34A-B27A-993A8DFE39A3}" presName="compositeShape" presStyleCnt="0">
        <dgm:presLayoutVars>
          <dgm:chMax val="7"/>
          <dgm:dir/>
          <dgm:resizeHandles val="exact"/>
        </dgm:presLayoutVars>
      </dgm:prSet>
      <dgm:spPr/>
    </dgm:pt>
    <dgm:pt modelId="{522DE83C-2328-2246-B98C-7F7B31F3D4F0}" type="pres">
      <dgm:prSet presAssocID="{0839BD55-D79E-4F4D-A4E2-E1FC2B316F27}" presName="circ1" presStyleLbl="vennNode1" presStyleIdx="0" presStyleCnt="3"/>
      <dgm:spPr/>
      <dgm:t>
        <a:bodyPr/>
        <a:lstStyle/>
        <a:p>
          <a:endParaRPr lang="en-US"/>
        </a:p>
      </dgm:t>
    </dgm:pt>
    <dgm:pt modelId="{C1D67D41-8833-094C-8819-D2320550E1F8}" type="pres">
      <dgm:prSet presAssocID="{0839BD55-D79E-4F4D-A4E2-E1FC2B316F2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C3218C-102E-0C49-B193-FA42D4D11FFE}" type="pres">
      <dgm:prSet presAssocID="{F36310CA-08BD-F14B-9D70-A038856D7BBA}" presName="circ2" presStyleLbl="vennNode1" presStyleIdx="1" presStyleCnt="3"/>
      <dgm:spPr/>
      <dgm:t>
        <a:bodyPr/>
        <a:lstStyle/>
        <a:p>
          <a:endParaRPr lang="en-US"/>
        </a:p>
      </dgm:t>
    </dgm:pt>
    <dgm:pt modelId="{7635B03F-2E8A-8346-B625-53A2D0B1BE14}" type="pres">
      <dgm:prSet presAssocID="{F36310CA-08BD-F14B-9D70-A038856D7BB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CA6399-D05B-674C-98A6-B8FC5CFCEE31}" type="pres">
      <dgm:prSet presAssocID="{1232BA20-9849-4342-8472-468E7C0F5515}" presName="circ3" presStyleLbl="vennNode1" presStyleIdx="2" presStyleCnt="3"/>
      <dgm:spPr/>
      <dgm:t>
        <a:bodyPr/>
        <a:lstStyle/>
        <a:p>
          <a:endParaRPr lang="en-US"/>
        </a:p>
      </dgm:t>
    </dgm:pt>
    <dgm:pt modelId="{339E5260-7CB0-1342-838A-60B974EF0AFA}" type="pres">
      <dgm:prSet presAssocID="{1232BA20-9849-4342-8472-468E7C0F551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0EF9BC-0758-B14D-87CD-85870D1B5EEB}" type="presOf" srcId="{1232BA20-9849-4342-8472-468E7C0F5515}" destId="{13CA6399-D05B-674C-98A6-B8FC5CFCEE31}" srcOrd="0" destOrd="0" presId="urn:microsoft.com/office/officeart/2005/8/layout/venn1"/>
    <dgm:cxn modelId="{47D7F0EE-3900-8F4B-9591-7C147A50BD57}" type="presOf" srcId="{1232BA20-9849-4342-8472-468E7C0F5515}" destId="{339E5260-7CB0-1342-838A-60B974EF0AFA}" srcOrd="1" destOrd="0" presId="urn:microsoft.com/office/officeart/2005/8/layout/venn1"/>
    <dgm:cxn modelId="{BEB102B2-917C-7E4A-AB52-088F0419C7E7}" type="presOf" srcId="{D79376BA-6A34-E34A-B27A-993A8DFE39A3}" destId="{150FFBF5-4A0A-EF4D-9857-EDCC23273EA8}" srcOrd="0" destOrd="0" presId="urn:microsoft.com/office/officeart/2005/8/layout/venn1"/>
    <dgm:cxn modelId="{4046BE69-197E-6941-B3E5-9C6BB3D09A69}" type="presOf" srcId="{0839BD55-D79E-4F4D-A4E2-E1FC2B316F27}" destId="{C1D67D41-8833-094C-8819-D2320550E1F8}" srcOrd="1" destOrd="0" presId="urn:microsoft.com/office/officeart/2005/8/layout/venn1"/>
    <dgm:cxn modelId="{F9F54B90-0109-DC4E-810B-3059C0B6FEA3}" type="presOf" srcId="{F36310CA-08BD-F14B-9D70-A038856D7BBA}" destId="{7635B03F-2E8A-8346-B625-53A2D0B1BE14}" srcOrd="1" destOrd="0" presId="urn:microsoft.com/office/officeart/2005/8/layout/venn1"/>
    <dgm:cxn modelId="{559BE3EB-04DD-CB43-8988-C2221F8FC19A}" srcId="{D79376BA-6A34-E34A-B27A-993A8DFE39A3}" destId="{0839BD55-D79E-4F4D-A4E2-E1FC2B316F27}" srcOrd="0" destOrd="0" parTransId="{65E43B10-C15F-CF40-B3BF-54961513B595}" sibTransId="{8468F40D-3A3D-CB4C-A0A6-0D33945B06BE}"/>
    <dgm:cxn modelId="{E26B4730-56CF-FF4D-972D-698983F74E6D}" srcId="{D79376BA-6A34-E34A-B27A-993A8DFE39A3}" destId="{1232BA20-9849-4342-8472-468E7C0F5515}" srcOrd="2" destOrd="0" parTransId="{2509CCAA-E645-684B-A48A-3FD2E68AC464}" sibTransId="{C891F611-0E10-684A-9B21-87838B27D3C0}"/>
    <dgm:cxn modelId="{BF971663-1E99-4B4E-8857-EED19874D019}" type="presOf" srcId="{F36310CA-08BD-F14B-9D70-A038856D7BBA}" destId="{19C3218C-102E-0C49-B193-FA42D4D11FFE}" srcOrd="0" destOrd="0" presId="urn:microsoft.com/office/officeart/2005/8/layout/venn1"/>
    <dgm:cxn modelId="{5A57A4B0-D2EA-D748-80D5-F97F7401349B}" type="presOf" srcId="{0839BD55-D79E-4F4D-A4E2-E1FC2B316F27}" destId="{522DE83C-2328-2246-B98C-7F7B31F3D4F0}" srcOrd="0" destOrd="0" presId="urn:microsoft.com/office/officeart/2005/8/layout/venn1"/>
    <dgm:cxn modelId="{F5D07922-F08F-0145-9E5E-BD781FBA6229}" srcId="{D79376BA-6A34-E34A-B27A-993A8DFE39A3}" destId="{F36310CA-08BD-F14B-9D70-A038856D7BBA}" srcOrd="1" destOrd="0" parTransId="{AD3F8CC6-6DF1-F74C-9FFC-63A753224632}" sibTransId="{9EA9FA29-E00F-4C4A-90EC-EECDE0421C06}"/>
    <dgm:cxn modelId="{66D667D0-F6E3-384C-9AFF-C73DD1BC5EE8}" type="presParOf" srcId="{150FFBF5-4A0A-EF4D-9857-EDCC23273EA8}" destId="{522DE83C-2328-2246-B98C-7F7B31F3D4F0}" srcOrd="0" destOrd="0" presId="urn:microsoft.com/office/officeart/2005/8/layout/venn1"/>
    <dgm:cxn modelId="{E09E3E39-FF58-E64C-B69A-1B18BE056208}" type="presParOf" srcId="{150FFBF5-4A0A-EF4D-9857-EDCC23273EA8}" destId="{C1D67D41-8833-094C-8819-D2320550E1F8}" srcOrd="1" destOrd="0" presId="urn:microsoft.com/office/officeart/2005/8/layout/venn1"/>
    <dgm:cxn modelId="{7D8967A2-500E-C849-90BB-7C43BAD1A589}" type="presParOf" srcId="{150FFBF5-4A0A-EF4D-9857-EDCC23273EA8}" destId="{19C3218C-102E-0C49-B193-FA42D4D11FFE}" srcOrd="2" destOrd="0" presId="urn:microsoft.com/office/officeart/2005/8/layout/venn1"/>
    <dgm:cxn modelId="{D1DB69AA-989C-B140-A6ED-6B9DE6FBA6AC}" type="presParOf" srcId="{150FFBF5-4A0A-EF4D-9857-EDCC23273EA8}" destId="{7635B03F-2E8A-8346-B625-53A2D0B1BE14}" srcOrd="3" destOrd="0" presId="urn:microsoft.com/office/officeart/2005/8/layout/venn1"/>
    <dgm:cxn modelId="{06345455-B978-E740-9D48-0550D54EA33D}" type="presParOf" srcId="{150FFBF5-4A0A-EF4D-9857-EDCC23273EA8}" destId="{13CA6399-D05B-674C-98A6-B8FC5CFCEE31}" srcOrd="4" destOrd="0" presId="urn:microsoft.com/office/officeart/2005/8/layout/venn1"/>
    <dgm:cxn modelId="{9225FD77-240A-CF4F-9931-BA02D5932A09}" type="presParOf" srcId="{150FFBF5-4A0A-EF4D-9857-EDCC23273EA8}" destId="{339E5260-7CB0-1342-838A-60B974EF0AF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7CF233-ECDF-C649-9FCA-1ECE45098EA0}">
      <dsp:nvSpPr>
        <dsp:cNvPr id="0" name=""/>
        <dsp:cNvSpPr/>
      </dsp:nvSpPr>
      <dsp:spPr>
        <a:xfrm rot="10800000">
          <a:off x="0" y="0"/>
          <a:ext cx="82296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Clocks at home blink 12:00</a:t>
          </a:r>
          <a:endParaRPr lang="en-US" sz="1900" kern="1200" dirty="0"/>
        </a:p>
      </dsp:txBody>
      <dsp:txXfrm rot="-10800000">
        <a:off x="1440179" y="0"/>
        <a:ext cx="5349240" cy="578201"/>
      </dsp:txXfrm>
    </dsp:sp>
    <dsp:sp modelId="{DD56F902-A99E-1747-8E5D-E5F8737C9489}">
      <dsp:nvSpPr>
        <dsp:cNvPr id="0" name=""/>
        <dsp:cNvSpPr/>
      </dsp:nvSpPr>
      <dsp:spPr>
        <a:xfrm rot="10800000">
          <a:off x="514350" y="578201"/>
          <a:ext cx="7200899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Can program a DVR</a:t>
          </a:r>
          <a:endParaRPr lang="en-US" sz="1900" kern="1200" dirty="0"/>
        </a:p>
      </dsp:txBody>
      <dsp:txXfrm rot="-10800000">
        <a:off x="1774507" y="578201"/>
        <a:ext cx="4680585" cy="578201"/>
      </dsp:txXfrm>
    </dsp:sp>
    <dsp:sp modelId="{57C6FC1C-F551-DE42-BF68-96528ECF85AF}">
      <dsp:nvSpPr>
        <dsp:cNvPr id="0" name=""/>
        <dsp:cNvSpPr/>
      </dsp:nvSpPr>
      <dsp:spPr>
        <a:xfrm rot="10800000">
          <a:off x="1028700" y="1156402"/>
          <a:ext cx="6172199" cy="578201"/>
        </a:xfrm>
        <a:prstGeom prst="trapezoid">
          <a:avLst>
            <a:gd name="adj" fmla="val 88957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Writes Excel formulas</a:t>
          </a:r>
          <a:endParaRPr lang="en-US" sz="1900" kern="1200" dirty="0"/>
        </a:p>
      </dsp:txBody>
      <dsp:txXfrm rot="-10800000">
        <a:off x="2108834" y="1156402"/>
        <a:ext cx="4011930" cy="578201"/>
      </dsp:txXfrm>
    </dsp:sp>
    <dsp:sp modelId="{DB58CB94-88BC-C646-8367-DCACCE950DCC}">
      <dsp:nvSpPr>
        <dsp:cNvPr id="0" name=""/>
        <dsp:cNvSpPr/>
      </dsp:nvSpPr>
      <dsp:spPr>
        <a:xfrm rot="10800000">
          <a:off x="1543049" y="1734603"/>
          <a:ext cx="51435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Creates simple HTML</a:t>
          </a:r>
          <a:endParaRPr lang="en-US" sz="1900" kern="1200" dirty="0"/>
        </a:p>
      </dsp:txBody>
      <dsp:txXfrm rot="-10800000">
        <a:off x="2443162" y="1734603"/>
        <a:ext cx="3343275" cy="578201"/>
      </dsp:txXfrm>
    </dsp:sp>
    <dsp:sp modelId="{38707E4D-9C88-DC43-96E4-98137530E16D}">
      <dsp:nvSpPr>
        <dsp:cNvPr id="0" name=""/>
        <dsp:cNvSpPr/>
      </dsp:nvSpPr>
      <dsp:spPr>
        <a:xfrm rot="10800000">
          <a:off x="2057400" y="2312804"/>
          <a:ext cx="41148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Writes script in PHP or Ruby</a:t>
          </a:r>
          <a:endParaRPr lang="en-US" sz="1900" kern="1200" dirty="0"/>
        </a:p>
      </dsp:txBody>
      <dsp:txXfrm rot="-10800000">
        <a:off x="2777489" y="2312804"/>
        <a:ext cx="2674620" cy="578201"/>
      </dsp:txXfrm>
    </dsp:sp>
    <dsp:sp modelId="{11C79985-3C12-0E44-BB14-CA052F134A3E}">
      <dsp:nvSpPr>
        <dsp:cNvPr id="0" name=""/>
        <dsp:cNvSpPr/>
      </dsp:nvSpPr>
      <dsp:spPr>
        <a:xfrm rot="10800000">
          <a:off x="2571750" y="2891005"/>
          <a:ext cx="30861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Java programmer</a:t>
          </a:r>
          <a:endParaRPr lang="en-US" sz="1900" kern="1200" dirty="0"/>
        </a:p>
      </dsp:txBody>
      <dsp:txXfrm rot="-10800000">
        <a:off x="3111817" y="2891005"/>
        <a:ext cx="2005965" cy="578201"/>
      </dsp:txXfrm>
    </dsp:sp>
    <dsp:sp modelId="{92CB80B0-BC62-3347-99DD-C91882127601}">
      <dsp:nvSpPr>
        <dsp:cNvPr id="0" name=""/>
        <dsp:cNvSpPr/>
      </dsp:nvSpPr>
      <dsp:spPr>
        <a:xfrm rot="10800000">
          <a:off x="3086099" y="3469206"/>
          <a:ext cx="20574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 &amp; kernel code</a:t>
          </a:r>
          <a:endParaRPr lang="en-US" sz="1900" kern="1200" dirty="0"/>
        </a:p>
      </dsp:txBody>
      <dsp:txXfrm rot="-10800000">
        <a:off x="3446145" y="3469206"/>
        <a:ext cx="1337310" cy="578201"/>
      </dsp:txXfrm>
    </dsp:sp>
    <dsp:sp modelId="{CC6C89CF-1489-304E-988D-D7451C6B4575}">
      <dsp:nvSpPr>
        <dsp:cNvPr id="0" name=""/>
        <dsp:cNvSpPr/>
      </dsp:nvSpPr>
      <dsp:spPr>
        <a:xfrm rot="10800000">
          <a:off x="3600450" y="4047407"/>
          <a:ext cx="10287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Firmware</a:t>
          </a:r>
          <a:endParaRPr lang="en-US" sz="1900" kern="1200" dirty="0"/>
        </a:p>
      </dsp:txBody>
      <dsp:txXfrm rot="-10800000">
        <a:off x="3600450" y="4047407"/>
        <a:ext cx="1028700" cy="5782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C2C1E-E333-6D40-90C2-38972AEC0005}">
      <dsp:nvSpPr>
        <dsp:cNvPr id="0" name=""/>
        <dsp:cNvSpPr/>
      </dsp:nvSpPr>
      <dsp:spPr>
        <a:xfrm>
          <a:off x="0" y="0"/>
          <a:ext cx="6336792" cy="832609"/>
        </a:xfrm>
        <a:prstGeom prst="roundRect">
          <a:avLst>
            <a:gd name="adj" fmla="val 10000"/>
          </a:avLst>
        </a:prstGeom>
        <a:solidFill>
          <a:srgbClr val="CCFFCC"/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accent2">
                  <a:lumMod val="75000"/>
                </a:schemeClr>
              </a:solidFill>
            </a:rPr>
            <a:t>Combination of services</a:t>
          </a:r>
          <a:endParaRPr lang="en-US" sz="25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4386" y="24386"/>
        <a:ext cx="5340926" cy="783837"/>
      </dsp:txXfrm>
    </dsp:sp>
    <dsp:sp modelId="{845835C9-B492-4E45-8508-6E78941E8DF6}">
      <dsp:nvSpPr>
        <dsp:cNvPr id="0" name=""/>
        <dsp:cNvSpPr/>
      </dsp:nvSpPr>
      <dsp:spPr>
        <a:xfrm>
          <a:off x="473202" y="948249"/>
          <a:ext cx="6336792" cy="8326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Services (CPL)</a:t>
          </a:r>
          <a:endParaRPr lang="en-US" sz="2500" kern="1200" dirty="0"/>
        </a:p>
      </dsp:txBody>
      <dsp:txXfrm>
        <a:off x="497588" y="972635"/>
        <a:ext cx="5273621" cy="783837"/>
      </dsp:txXfrm>
    </dsp:sp>
    <dsp:sp modelId="{D7E73F95-6B2B-754F-8A0A-E5AE192433C6}">
      <dsp:nvSpPr>
        <dsp:cNvPr id="0" name=""/>
        <dsp:cNvSpPr/>
      </dsp:nvSpPr>
      <dsp:spPr>
        <a:xfrm>
          <a:off x="946404" y="1896499"/>
          <a:ext cx="6336792" cy="8326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Application protocols (Java JSR xxx)</a:t>
          </a:r>
          <a:endParaRPr lang="en-US" sz="2500" kern="1200" dirty="0"/>
        </a:p>
      </dsp:txBody>
      <dsp:txXfrm>
        <a:off x="970790" y="1920885"/>
        <a:ext cx="5273621" cy="783837"/>
      </dsp:txXfrm>
    </dsp:sp>
    <dsp:sp modelId="{05AD0E31-468D-C94C-BFAC-D6FB71D6E4DF}">
      <dsp:nvSpPr>
        <dsp:cNvPr id="0" name=""/>
        <dsp:cNvSpPr/>
      </dsp:nvSpPr>
      <dsp:spPr>
        <a:xfrm>
          <a:off x="1419605" y="2844749"/>
          <a:ext cx="6336792" cy="8326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Transport protocols, with names (Java)</a:t>
          </a:r>
          <a:endParaRPr lang="en-US" sz="2500" kern="1200" dirty="0"/>
        </a:p>
      </dsp:txBody>
      <dsp:txXfrm>
        <a:off x="1443991" y="2869135"/>
        <a:ext cx="5273621" cy="783837"/>
      </dsp:txXfrm>
    </dsp:sp>
    <dsp:sp modelId="{651B3195-1988-DE4C-8EC4-418EEE610237}">
      <dsp:nvSpPr>
        <dsp:cNvPr id="0" name=""/>
        <dsp:cNvSpPr/>
      </dsp:nvSpPr>
      <dsp:spPr>
        <a:xfrm>
          <a:off x="1892808" y="3792999"/>
          <a:ext cx="6336792" cy="8326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Transport protocols (sockets)</a:t>
          </a:r>
          <a:endParaRPr lang="en-US" sz="2500" kern="1200" dirty="0"/>
        </a:p>
      </dsp:txBody>
      <dsp:txXfrm>
        <a:off x="1917194" y="3817385"/>
        <a:ext cx="5273621" cy="783837"/>
      </dsp:txXfrm>
    </dsp:sp>
    <dsp:sp modelId="{27776E01-C849-444B-AD50-4BAC61CF9C6A}">
      <dsp:nvSpPr>
        <dsp:cNvPr id="0" name=""/>
        <dsp:cNvSpPr/>
      </dsp:nvSpPr>
      <dsp:spPr>
        <a:xfrm>
          <a:off x="5795595" y="608267"/>
          <a:ext cx="541196" cy="5411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5917364" y="608267"/>
        <a:ext cx="297658" cy="407250"/>
      </dsp:txXfrm>
    </dsp:sp>
    <dsp:sp modelId="{C5700A86-4DA4-B14B-9A65-42743E1152B8}">
      <dsp:nvSpPr>
        <dsp:cNvPr id="0" name=""/>
        <dsp:cNvSpPr/>
      </dsp:nvSpPr>
      <dsp:spPr>
        <a:xfrm>
          <a:off x="6268797" y="1556517"/>
          <a:ext cx="541196" cy="5411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6390566" y="1556517"/>
        <a:ext cx="297658" cy="407250"/>
      </dsp:txXfrm>
    </dsp:sp>
    <dsp:sp modelId="{0DFB9E0B-5C02-0B49-91FE-EA37B17244CB}">
      <dsp:nvSpPr>
        <dsp:cNvPr id="0" name=""/>
        <dsp:cNvSpPr/>
      </dsp:nvSpPr>
      <dsp:spPr>
        <a:xfrm>
          <a:off x="6741999" y="2490890"/>
          <a:ext cx="541196" cy="5411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6863768" y="2490890"/>
        <a:ext cx="297658" cy="407250"/>
      </dsp:txXfrm>
    </dsp:sp>
    <dsp:sp modelId="{FD7AF25E-0EE4-DA4C-A355-67AC6D3B9398}">
      <dsp:nvSpPr>
        <dsp:cNvPr id="0" name=""/>
        <dsp:cNvSpPr/>
      </dsp:nvSpPr>
      <dsp:spPr>
        <a:xfrm>
          <a:off x="7215201" y="3448391"/>
          <a:ext cx="541196" cy="5411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7336970" y="3448391"/>
        <a:ext cx="297658" cy="4072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DE83C-2328-2246-B98C-7F7B31F3D4F0}">
      <dsp:nvSpPr>
        <dsp:cNvPr id="0" name=""/>
        <dsp:cNvSpPr/>
      </dsp:nvSpPr>
      <dsp:spPr>
        <a:xfrm>
          <a:off x="2115038" y="58615"/>
          <a:ext cx="2813538" cy="2813538"/>
        </a:xfrm>
        <a:prstGeom prst="ellipse">
          <a:avLst/>
        </a:prstGeom>
        <a:gradFill rotWithShape="0">
          <a:gsLst>
            <a:gs pos="0">
              <a:schemeClr val="accent4">
                <a:lumMod val="50000"/>
                <a:alpha val="50000"/>
              </a:schemeClr>
            </a:gs>
            <a:gs pos="55000">
              <a:schemeClr val="accent4">
                <a:lumMod val="75000"/>
                <a:alpha val="50000"/>
              </a:schemeClr>
            </a:gs>
            <a:gs pos="100000">
              <a:schemeClr val="accent4">
                <a:lumMod val="60000"/>
                <a:lumOff val="40000"/>
                <a:alpha val="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Real world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(location &amp; sensors)</a:t>
          </a:r>
          <a:endParaRPr lang="en-US" sz="2000" kern="1200" dirty="0"/>
        </a:p>
      </dsp:txBody>
      <dsp:txXfrm>
        <a:off x="2490177" y="550984"/>
        <a:ext cx="2063261" cy="1266092"/>
      </dsp:txXfrm>
    </dsp:sp>
    <dsp:sp modelId="{19C3218C-102E-0C49-B193-FA42D4D11FFE}">
      <dsp:nvSpPr>
        <dsp:cNvPr id="0" name=""/>
        <dsp:cNvSpPr/>
      </dsp:nvSpPr>
      <dsp:spPr>
        <a:xfrm>
          <a:off x="3130257" y="1817076"/>
          <a:ext cx="2813538" cy="2813538"/>
        </a:xfrm>
        <a:prstGeom prst="ellipse">
          <a:avLst/>
        </a:prstGeom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55000">
              <a:schemeClr val="accent6">
                <a:lumMod val="60000"/>
                <a:lumOff val="40000"/>
                <a:alpha val="50000"/>
              </a:schemeClr>
            </a:gs>
            <a:gs pos="100000">
              <a:schemeClr val="accent6">
                <a:lumMod val="40000"/>
                <a:lumOff val="60000"/>
                <a:alpha val="5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Communication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(VoIP, SMS, email)</a:t>
          </a:r>
          <a:endParaRPr lang="en-US" sz="2000" kern="1200" dirty="0"/>
        </a:p>
      </dsp:txBody>
      <dsp:txXfrm>
        <a:off x="3990731" y="2543907"/>
        <a:ext cx="1688122" cy="1547445"/>
      </dsp:txXfrm>
    </dsp:sp>
    <dsp:sp modelId="{13CA6399-D05B-674C-98A6-B8FC5CFCEE31}">
      <dsp:nvSpPr>
        <dsp:cNvPr id="0" name=""/>
        <dsp:cNvSpPr/>
      </dsp:nvSpPr>
      <dsp:spPr>
        <a:xfrm>
          <a:off x="1099820" y="1817076"/>
          <a:ext cx="2813538" cy="2813538"/>
        </a:xfrm>
        <a:prstGeom prst="ellipse">
          <a:avLst/>
        </a:prstGeom>
        <a:solidFill>
          <a:schemeClr val="accent2">
            <a:lumMod val="75000"/>
            <a:alpha val="48000"/>
          </a:schemeClr>
        </a:solidFill>
        <a:ln>
          <a:noFill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Web services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</a:t>
          </a:r>
          <a:r>
            <a:rPr lang="en-US" sz="2000" kern="1200" dirty="0" err="1" smtClean="0"/>
            <a:t>SNs</a:t>
          </a:r>
          <a:r>
            <a:rPr lang="en-US" sz="2000" kern="1200" dirty="0" smtClean="0"/>
            <a:t>, calendar, contacts, ..)</a:t>
          </a:r>
          <a:endParaRPr lang="en-US" sz="2000" kern="1200" dirty="0"/>
        </a:p>
      </dsp:txBody>
      <dsp:txXfrm>
        <a:off x="1364762" y="2543907"/>
        <a:ext cx="1688122" cy="15474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DE83C-2328-2246-B98C-7F7B31F3D4F0}">
      <dsp:nvSpPr>
        <dsp:cNvPr id="0" name=""/>
        <dsp:cNvSpPr/>
      </dsp:nvSpPr>
      <dsp:spPr>
        <a:xfrm>
          <a:off x="2115038" y="58615"/>
          <a:ext cx="2813538" cy="2813538"/>
        </a:xfrm>
        <a:prstGeom prst="ellipse">
          <a:avLst/>
        </a:prstGeom>
        <a:gradFill rotWithShape="0">
          <a:gsLst>
            <a:gs pos="0">
              <a:schemeClr val="accent4">
                <a:lumMod val="50000"/>
                <a:alpha val="50000"/>
              </a:schemeClr>
            </a:gs>
            <a:gs pos="55000">
              <a:schemeClr val="accent4">
                <a:lumMod val="75000"/>
                <a:alpha val="50000"/>
              </a:schemeClr>
            </a:gs>
            <a:gs pos="100000">
              <a:schemeClr val="accent4">
                <a:lumMod val="60000"/>
                <a:lumOff val="40000"/>
                <a:alpha val="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Real world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(location &amp; sensors)</a:t>
          </a:r>
          <a:endParaRPr lang="en-US" sz="2000" kern="1200" dirty="0"/>
        </a:p>
      </dsp:txBody>
      <dsp:txXfrm>
        <a:off x="2490177" y="550984"/>
        <a:ext cx="2063261" cy="1266092"/>
      </dsp:txXfrm>
    </dsp:sp>
    <dsp:sp modelId="{19C3218C-102E-0C49-B193-FA42D4D11FFE}">
      <dsp:nvSpPr>
        <dsp:cNvPr id="0" name=""/>
        <dsp:cNvSpPr/>
      </dsp:nvSpPr>
      <dsp:spPr>
        <a:xfrm>
          <a:off x="3130257" y="1817076"/>
          <a:ext cx="2813538" cy="2813538"/>
        </a:xfrm>
        <a:prstGeom prst="ellipse">
          <a:avLst/>
        </a:prstGeom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55000">
              <a:schemeClr val="accent6">
                <a:lumMod val="60000"/>
                <a:lumOff val="40000"/>
                <a:alpha val="50000"/>
              </a:schemeClr>
            </a:gs>
            <a:gs pos="100000">
              <a:schemeClr val="accent6">
                <a:lumMod val="40000"/>
                <a:lumOff val="60000"/>
                <a:alpha val="5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Communication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(VoIP, SMS, email)</a:t>
          </a:r>
          <a:endParaRPr lang="en-US" sz="2000" kern="1200" dirty="0"/>
        </a:p>
      </dsp:txBody>
      <dsp:txXfrm>
        <a:off x="3990731" y="2543907"/>
        <a:ext cx="1688122" cy="1547445"/>
      </dsp:txXfrm>
    </dsp:sp>
    <dsp:sp modelId="{13CA6399-D05B-674C-98A6-B8FC5CFCEE31}">
      <dsp:nvSpPr>
        <dsp:cNvPr id="0" name=""/>
        <dsp:cNvSpPr/>
      </dsp:nvSpPr>
      <dsp:spPr>
        <a:xfrm>
          <a:off x="1099820" y="1817076"/>
          <a:ext cx="2813538" cy="2813538"/>
        </a:xfrm>
        <a:prstGeom prst="ellipse">
          <a:avLst/>
        </a:prstGeom>
        <a:solidFill>
          <a:schemeClr val="accent2">
            <a:lumMod val="75000"/>
            <a:alpha val="48000"/>
          </a:schemeClr>
        </a:solidFill>
        <a:ln>
          <a:noFill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Web services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</a:t>
          </a:r>
          <a:r>
            <a:rPr lang="en-US" sz="2000" kern="1200" dirty="0" err="1" smtClean="0"/>
            <a:t>SNs</a:t>
          </a:r>
          <a:r>
            <a:rPr lang="en-US" sz="2000" kern="1200" dirty="0" smtClean="0"/>
            <a:t>, calendar, contacts, ..)</a:t>
          </a:r>
          <a:endParaRPr lang="en-US" sz="2000" kern="1200" dirty="0"/>
        </a:p>
      </dsp:txBody>
      <dsp:txXfrm>
        <a:off x="1364762" y="2543907"/>
        <a:ext cx="1688122" cy="1547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BFF71-7288-E34A-837B-F75572E485E9}" type="datetimeFigureOut">
              <a:rPr lang="en-US" smtClean="0"/>
              <a:pPr/>
              <a:t>2/3/12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E227A-831C-4747-A900-7042B680A7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103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C70E2-BCB9-416B-9938-D6AB6AFEE25B}" type="datetimeFigureOut">
              <a:rPr lang="en-US" smtClean="0"/>
              <a:pPr/>
              <a:t>2/3/12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6F531-B6F4-42AE-8ACF-BC08E6E404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866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www.vogella.de</a:t>
            </a:r>
            <a:r>
              <a:rPr lang="en-US" dirty="0" smtClean="0"/>
              <a:t>/articles/</a:t>
            </a:r>
            <a:r>
              <a:rPr lang="en-US" dirty="0" err="1" smtClean="0"/>
              <a:t>JavaAlgorithmsTowersOfHanoi</a:t>
            </a:r>
            <a:r>
              <a:rPr lang="en-US" dirty="0" smtClean="0"/>
              <a:t>/</a:t>
            </a:r>
            <a:r>
              <a:rPr lang="en-US" dirty="0" err="1" smtClean="0"/>
              <a:t>article.html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BCDD2-3C63-734A-8707-CED556459E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05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EEB132-E22B-8A4A-BAFB-932DA512648D}" type="slidenum">
              <a:rPr lang="en-US"/>
              <a:pPr/>
              <a:t>50</a:t>
            </a:fld>
            <a:endParaRPr lang="en-US"/>
          </a:p>
        </p:txBody>
      </p:sp>
      <p:sp>
        <p:nvSpPr>
          <p:cNvPr id="40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00DE9-3EE0-8F4C-A4AC-D506A0035028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0BA7-7D69-AC41-913A-9193DAFA3890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0AF1E-E905-4B4C-AF7A-ADE21CDC1864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 tIns="41473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6480" y="1604329"/>
            <a:ext cx="4043520" cy="4524955"/>
          </a:xfrm>
        </p:spPr>
        <p:txBody>
          <a:bodyPr rIns="82945" bIns="41473"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41" y="1604329"/>
            <a:ext cx="4044960" cy="4524955"/>
          </a:xfrm>
        </p:spPr>
        <p:txBody>
          <a:bodyPr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 tIns="41473"/>
          <a:lstStyle>
            <a:lvl1pPr>
              <a:defRPr/>
            </a:lvl1pPr>
          </a:lstStyle>
          <a:p>
            <a:fld id="{3C351960-BCCA-9C4A-85E2-7F31BDEF109F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 tIns="41473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6554880" y="6247376"/>
            <a:ext cx="2128320" cy="470930"/>
          </a:xfrm>
        </p:spPr>
        <p:txBody>
          <a:bodyPr lIns="82945" tIns="41473" rIns="82945"/>
          <a:lstStyle>
            <a:lvl1pPr>
              <a:defRPr/>
            </a:lvl1pPr>
          </a:lstStyle>
          <a:p>
            <a:fld id="{42DF0937-4F5C-4EE3-844D-57202E91D9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82B1-399E-3F49-ADD8-90074BB02DA6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8296-27C8-A54F-8164-43039FDEA706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0C49-6670-C248-9ACE-2C3A6ADE8C53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FFCF-035D-9F4F-B0B9-D1540965D25E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9F59-02BA-BB46-A1D7-4D23373AF837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64BC-F6AA-A244-AF1C-492A11651354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C8CE-5007-7345-AA8B-286744180500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616AC4F-96F7-C042-B662-A2C8671024E4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98ED5C4B-647E-0E42-B881-6D9D29F5FE9C}" type="datetime1">
              <a:rPr lang="en-US" smtClean="0"/>
              <a:pPr/>
              <a:t>2/3/12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20" Type="http://schemas.openxmlformats.org/officeDocument/2006/relationships/hyperlink" Target="mailto:a@b.com" TargetMode="External"/><Relationship Id="rId21" Type="http://schemas.openxmlformats.org/officeDocument/2006/relationships/image" Target="../media/image36.png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25" Type="http://schemas.openxmlformats.org/officeDocument/2006/relationships/image" Target="../media/image40.png"/><Relationship Id="rId26" Type="http://schemas.openxmlformats.org/officeDocument/2006/relationships/image" Target="../media/image41.png"/><Relationship Id="rId10" Type="http://schemas.openxmlformats.org/officeDocument/2006/relationships/image" Target="../media/image31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32.png"/><Relationship Id="rId17" Type="http://schemas.openxmlformats.org/officeDocument/2006/relationships/image" Target="../media/image33.png"/><Relationship Id="rId18" Type="http://schemas.openxmlformats.org/officeDocument/2006/relationships/image" Target="../media/image34.png"/><Relationship Id="rId1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14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png"/><Relationship Id="rId1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3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2.png"/><Relationship Id="rId6" Type="http://schemas.openxmlformats.org/officeDocument/2006/relationships/image" Target="../media/image66.png"/><Relationship Id="rId7" Type="http://schemas.openxmlformats.org/officeDocument/2006/relationships/image" Target="../media/image61.jpeg"/><Relationship Id="rId8" Type="http://schemas.openxmlformats.org/officeDocument/2006/relationships/image" Target="../media/image67.gif"/><Relationship Id="rId9" Type="http://schemas.openxmlformats.org/officeDocument/2006/relationships/image" Target="../media/image68.png"/><Relationship Id="rId10" Type="http://schemas.openxmlformats.org/officeDocument/2006/relationships/image" Target="../media/image69.png"/><Relationship Id="rId11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e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0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jpg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7.png"/><Relationship Id="rId12" Type="http://schemas.openxmlformats.org/officeDocument/2006/relationships/image" Target="../media/image88.png"/><Relationship Id="rId13" Type="http://schemas.openxmlformats.org/officeDocument/2006/relationships/image" Target="../media/image89.png"/><Relationship Id="rId14" Type="http://schemas.openxmlformats.org/officeDocument/2006/relationships/image" Target="../media/image90.png"/><Relationship Id="rId15" Type="http://schemas.openxmlformats.org/officeDocument/2006/relationships/image" Target="../media/image91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85.png"/><Relationship Id="rId9" Type="http://schemas.openxmlformats.org/officeDocument/2006/relationships/image" Target="../media/image61.jpeg"/><Relationship Id="rId10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61.jpeg"/><Relationship Id="rId10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8.png"/><Relationship Id="rId12" Type="http://schemas.openxmlformats.org/officeDocument/2006/relationships/image" Target="../media/image99.png"/><Relationship Id="rId13" Type="http://schemas.openxmlformats.org/officeDocument/2006/relationships/image" Target="../media/image100.png"/><Relationship Id="rId14" Type="http://schemas.openxmlformats.org/officeDocument/2006/relationships/image" Target="../media/image101.png"/><Relationship Id="rId15" Type="http://schemas.openxmlformats.org/officeDocument/2006/relationships/image" Target="../media/image102.png"/><Relationship Id="rId16" Type="http://schemas.openxmlformats.org/officeDocument/2006/relationships/image" Target="../media/image103.png"/><Relationship Id="rId17" Type="http://schemas.openxmlformats.org/officeDocument/2006/relationships/image" Target="../media/image104.png"/><Relationship Id="rId18" Type="http://schemas.openxmlformats.org/officeDocument/2006/relationships/image" Target="../media/image61.jpeg"/><Relationship Id="rId19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85.png"/><Relationship Id="rId8" Type="http://schemas.openxmlformats.org/officeDocument/2006/relationships/image" Target="../media/image95.png"/><Relationship Id="rId9" Type="http://schemas.openxmlformats.org/officeDocument/2006/relationships/image" Target="../media/image96.png"/><Relationship Id="rId10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9.png"/><Relationship Id="rId5" Type="http://schemas.openxmlformats.org/officeDocument/2006/relationships/image" Target="../media/image83.png"/><Relationship Id="rId6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53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9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png"/></Relationships>
</file>

<file path=ppt/slides/_rels/slide5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1.png"/><Relationship Id="rId12" Type="http://schemas.openxmlformats.org/officeDocument/2006/relationships/image" Target="../media/image122.png"/><Relationship Id="rId13" Type="http://schemas.openxmlformats.org/officeDocument/2006/relationships/image" Target="../media/image123.png"/><Relationship Id="rId14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8" Type="http://schemas.openxmlformats.org/officeDocument/2006/relationships/image" Target="../media/image118.png"/><Relationship Id="rId9" Type="http://schemas.openxmlformats.org/officeDocument/2006/relationships/image" Target="../media/image119.png"/><Relationship Id="rId10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1.png"/><Relationship Id="rId12" Type="http://schemas.openxmlformats.org/officeDocument/2006/relationships/image" Target="../media/image83.png"/><Relationship Id="rId13" Type="http://schemas.openxmlformats.org/officeDocument/2006/relationships/image" Target="../media/image121.png"/><Relationship Id="rId14" Type="http://schemas.openxmlformats.org/officeDocument/2006/relationships/image" Target="../media/image123.png"/><Relationship Id="rId15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5.png"/><Relationship Id="rId3" Type="http://schemas.openxmlformats.org/officeDocument/2006/relationships/image" Target="../media/image53.png"/><Relationship Id="rId4" Type="http://schemas.openxmlformats.org/officeDocument/2006/relationships/image" Target="../media/image11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28.png"/><Relationship Id="rId8" Type="http://schemas.openxmlformats.org/officeDocument/2006/relationships/image" Target="../media/image129.png"/><Relationship Id="rId9" Type="http://schemas.openxmlformats.org/officeDocument/2006/relationships/image" Target="../media/image130.png"/><Relationship Id="rId10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1.png"/><Relationship Id="rId12" Type="http://schemas.openxmlformats.org/officeDocument/2006/relationships/image" Target="../media/image83.png"/><Relationship Id="rId13" Type="http://schemas.openxmlformats.org/officeDocument/2006/relationships/image" Target="../media/image121.png"/><Relationship Id="rId14" Type="http://schemas.openxmlformats.org/officeDocument/2006/relationships/image" Target="../media/image123.png"/><Relationship Id="rId15" Type="http://schemas.openxmlformats.org/officeDocument/2006/relationships/image" Target="../media/image100.png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5.png"/><Relationship Id="rId3" Type="http://schemas.openxmlformats.org/officeDocument/2006/relationships/image" Target="../media/image53.png"/><Relationship Id="rId4" Type="http://schemas.openxmlformats.org/officeDocument/2006/relationships/image" Target="../media/image11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28.png"/><Relationship Id="rId8" Type="http://schemas.openxmlformats.org/officeDocument/2006/relationships/image" Target="../media/image129.png"/><Relationship Id="rId9" Type="http://schemas.openxmlformats.org/officeDocument/2006/relationships/image" Target="../media/image130.png"/><Relationship Id="rId10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84.png"/><Relationship Id="rId7" Type="http://schemas.openxmlformats.org/officeDocument/2006/relationships/image" Target="../media/image83.png"/><Relationship Id="rId8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84.png"/><Relationship Id="rId5" Type="http://schemas.openxmlformats.org/officeDocument/2006/relationships/image" Target="../media/image83.png"/><Relationship Id="rId6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6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SECE: Connecting VoIP and Location with the Physical World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65746"/>
            <a:ext cx="8077200" cy="226267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Henning Schulzrinne</a:t>
            </a:r>
          </a:p>
          <a:p>
            <a:r>
              <a:rPr lang="en-US" dirty="0" smtClean="0"/>
              <a:t>Omer </a:t>
            </a:r>
            <a:r>
              <a:rPr lang="en-US" dirty="0" err="1" smtClean="0"/>
              <a:t>Boyaci</a:t>
            </a:r>
            <a:endParaRPr lang="en-US" dirty="0" smtClean="0"/>
          </a:p>
          <a:p>
            <a:r>
              <a:rPr lang="en-US" dirty="0" smtClean="0"/>
              <a:t>Jan </a:t>
            </a:r>
            <a:r>
              <a:rPr lang="en-US" dirty="0" err="1" smtClean="0"/>
              <a:t>Janak</a:t>
            </a:r>
            <a:endParaRPr lang="en-US" dirty="0" smtClean="0"/>
          </a:p>
          <a:p>
            <a:r>
              <a:rPr lang="en-US" dirty="0" smtClean="0"/>
              <a:t>Victoria Beltran</a:t>
            </a:r>
          </a:p>
          <a:p>
            <a:r>
              <a:rPr lang="en-US" dirty="0" smtClean="0"/>
              <a:t>Jae Woo </a:t>
            </a:r>
            <a:r>
              <a:rPr lang="en-US" dirty="0" smtClean="0"/>
              <a:t>Lee</a:t>
            </a: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Hyunwoo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</a:t>
            </a:r>
            <a:endParaRPr lang="en-US" dirty="0" smtClean="0"/>
          </a:p>
          <a:p>
            <a:r>
              <a:rPr lang="en-US" dirty="0" smtClean="0"/>
              <a:t>Suman Srinivasan</a:t>
            </a:r>
          </a:p>
          <a:p>
            <a:r>
              <a:rPr lang="en-US" dirty="0" smtClean="0"/>
              <a:t>Eric Liu</a:t>
            </a:r>
          </a:p>
          <a:p>
            <a:r>
              <a:rPr lang="en-US" dirty="0" smtClean="0"/>
              <a:t>Zachary </a:t>
            </a:r>
            <a:r>
              <a:rPr lang="en-US" dirty="0" err="1" smtClean="0"/>
              <a:t>Salzbank</a:t>
            </a:r>
            <a:endParaRPr lang="en-US" dirty="0"/>
          </a:p>
          <a:p>
            <a:r>
              <a:rPr lang="en-US" dirty="0" err="1" smtClean="0"/>
              <a:t>Jiawen</a:t>
            </a:r>
            <a:r>
              <a:rPr lang="en-US" dirty="0" smtClean="0"/>
              <a:t> Sun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Levels of programming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775191"/>
          <a:ext cx="8229600" cy="4625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silos</a:t>
            </a:r>
            <a:endParaRPr lang="en-US" dirty="0"/>
          </a:p>
        </p:txBody>
      </p:sp>
      <p:pic>
        <p:nvPicPr>
          <p:cNvPr id="3" name="Picture 2" descr="silo-roo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3" y="1285071"/>
            <a:ext cx="2926227" cy="2304116"/>
          </a:xfrm>
          <a:prstGeom prst="rect">
            <a:avLst/>
          </a:prstGeom>
        </p:spPr>
      </p:pic>
      <p:pic>
        <p:nvPicPr>
          <p:cNvPr id="4" name="Picture 3" descr="silo-roo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14" y="1437471"/>
            <a:ext cx="2926227" cy="2304116"/>
          </a:xfrm>
          <a:prstGeom prst="rect">
            <a:avLst/>
          </a:prstGeom>
        </p:spPr>
      </p:pic>
      <p:pic>
        <p:nvPicPr>
          <p:cNvPr id="5" name="Picture 4" descr="silo-roo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28" y="3977577"/>
            <a:ext cx="2926227" cy="2304116"/>
          </a:xfrm>
          <a:prstGeom prst="rect">
            <a:avLst/>
          </a:prstGeom>
        </p:spPr>
      </p:pic>
      <p:pic>
        <p:nvPicPr>
          <p:cNvPr id="6" name="Picture 5" descr="silo-roo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92" y="3863158"/>
            <a:ext cx="2926227" cy="2304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227" y="4831450"/>
            <a:ext cx="1340971" cy="1099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682" y="2379919"/>
            <a:ext cx="821090" cy="821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462" y="2379919"/>
            <a:ext cx="828956" cy="8289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8343" y="1882775"/>
            <a:ext cx="1625600" cy="162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6311" y="4831450"/>
            <a:ext cx="1000650" cy="1000650"/>
          </a:xfrm>
          <a:prstGeom prst="rect">
            <a:avLst/>
          </a:prstGeom>
        </p:spPr>
      </p:pic>
      <p:pic>
        <p:nvPicPr>
          <p:cNvPr id="15" name="Picture 14" descr="thermosta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17" y="4863904"/>
            <a:ext cx="968196" cy="96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08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SECE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162538" y="1680308"/>
          <a:ext cx="7043616" cy="4689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38476" y="4024923"/>
            <a:ext cx="891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01929"/>
                </a:solidFill>
              </a:rPr>
              <a:t>SECE</a:t>
            </a:r>
            <a:endParaRPr lang="en-US" sz="2400" b="1" dirty="0">
              <a:solidFill>
                <a:srgbClr val="901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812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5221" y="1763373"/>
            <a:ext cx="87038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0988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SECE allows </a:t>
            </a:r>
            <a:r>
              <a:rPr lang="en-US" sz="3200" i="1" dirty="0" smtClean="0"/>
              <a:t>non-technical </a:t>
            </a:r>
            <a:r>
              <a:rPr lang="en-US" sz="3200" dirty="0" smtClean="0"/>
              <a:t>users to create services that combine </a:t>
            </a:r>
          </a:p>
          <a:p>
            <a:pPr lvl="1" indent="28575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communication </a:t>
            </a:r>
          </a:p>
          <a:p>
            <a:pPr lvl="1" indent="28575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calendaring</a:t>
            </a:r>
          </a:p>
          <a:p>
            <a:pPr lvl="1" indent="28575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location </a:t>
            </a:r>
          </a:p>
          <a:p>
            <a:pPr lvl="1" indent="28575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devices in the physical world</a:t>
            </a:r>
          </a:p>
          <a:p>
            <a:pPr marL="179388" indent="358775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SECE: </a:t>
            </a:r>
            <a:r>
              <a:rPr lang="en-US" sz="3200" i="1" dirty="0" smtClean="0"/>
              <a:t>event-driven </a:t>
            </a:r>
            <a:r>
              <a:rPr lang="en-US" sz="3200" dirty="0" smtClean="0"/>
              <a:t>system </a:t>
            </a:r>
          </a:p>
          <a:p>
            <a:pPr lvl="1" indent="34290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uses high-level </a:t>
            </a:r>
            <a:r>
              <a:rPr lang="en-US" sz="3200" i="1" dirty="0" smtClean="0"/>
              <a:t>event languages </a:t>
            </a:r>
          </a:p>
          <a:p>
            <a:pPr lvl="1" indent="34290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to trigger action scripts, written in </a:t>
            </a:r>
            <a:r>
              <a:rPr lang="en-US" sz="3200" dirty="0" err="1" smtClean="0"/>
              <a:t>Tcl</a:t>
            </a:r>
            <a:endParaRPr lang="en-US" sz="3200" dirty="0"/>
          </a:p>
        </p:txBody>
      </p:sp>
      <p:sp>
        <p:nvSpPr>
          <p:cNvPr id="5" name="Cloud Callout 4"/>
          <p:cNvSpPr/>
          <p:nvPr/>
        </p:nvSpPr>
        <p:spPr>
          <a:xfrm>
            <a:off x="7395308" y="4601308"/>
            <a:ext cx="1643742" cy="1182077"/>
          </a:xfrm>
          <a:prstGeom prst="cloudCallout">
            <a:avLst>
              <a:gd name="adj1" fmla="val -39076"/>
              <a:gd name="adj2" fmla="val 5423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and other languages in the future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15915" y="2475888"/>
            <a:ext cx="5362489" cy="29622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14698" y="2475888"/>
            <a:ext cx="2954655" cy="29622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Events &amp; actions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193" y="2645053"/>
            <a:ext cx="295465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Presence updates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Incoming calls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Email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Calendar entries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Sensor inputs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Location updates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1" y="2625261"/>
            <a:ext cx="56170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Control the delivery of email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Route phone calls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Update social network status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Control actuators such as lights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Reminders (email, voice call, SMS)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Interact with Internet services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698" y="1818568"/>
            <a:ext cx="2954655" cy="5825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10800000" algn="l">
                    <a:srgbClr val="000000">
                      <a:alpha val="43000"/>
                    </a:srgbClr>
                  </a:outerShdw>
                </a:effectLst>
                <a:latin typeface="+mj-lt"/>
                <a:cs typeface="Blackmoor LET"/>
              </a:rPr>
              <a:t>Events</a:t>
            </a:r>
          </a:p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47400" y="1818568"/>
            <a:ext cx="5331003" cy="5825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10800000" algn="l">
                    <a:srgbClr val="000000">
                      <a:alpha val="43000"/>
                    </a:srgbClr>
                  </a:outerShdw>
                </a:effectLst>
                <a:latin typeface="+mj-lt"/>
                <a:cs typeface="Blackmoor LET"/>
              </a:rPr>
              <a:t>Actions</a:t>
            </a:r>
          </a:p>
          <a:p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111333" y="3684174"/>
            <a:ext cx="604582" cy="55631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" y="2292096"/>
          <a:ext cx="9143999" cy="4394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5700"/>
                <a:gridCol w="927100"/>
                <a:gridCol w="990600"/>
                <a:gridCol w="1143000"/>
                <a:gridCol w="660400"/>
                <a:gridCol w="876300"/>
                <a:gridCol w="1003300"/>
                <a:gridCol w="800100"/>
                <a:gridCol w="914400"/>
                <a:gridCol w="673099"/>
              </a:tblGrid>
              <a:tr h="2717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Systems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User rules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User actions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Communications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Location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Presence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Sensors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Web services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Actuators</a:t>
                      </a:r>
                      <a:endParaRPr lang="en-US" sz="1400" dirty="0"/>
                    </a:p>
                  </a:txBody>
                  <a:tcPr/>
                </a:tc>
              </a:tr>
              <a:tr h="482939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SECE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NL-like rules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Tcl scripts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Call, email, IM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User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 &amp; buddies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44801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CPL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XML tree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Fixed XML 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4600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LESS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XML tree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XML 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X10, </a:t>
                      </a:r>
                      <a:r>
                        <a:rPr lang="en-US" sz="1400" dirty="0" err="1" smtClean="0">
                          <a:solidFill>
                            <a:srgbClr val="008000"/>
                          </a:solidFill>
                        </a:rPr>
                        <a:t>vcr</a:t>
                      </a:r>
                      <a:endParaRPr lang="en-US" sz="1400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41499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SPL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script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Signaling actions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43023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VisuCom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Graphical UI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Signaling actions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307663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DiaSpec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Java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Java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✔✖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</a:tr>
              <a:tr h="46006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CybreMinder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Form based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Reminder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46006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Task.fm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Time rule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Reminder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9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Saving energy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7916" y="2344440"/>
            <a:ext cx="3681567" cy="1200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me within 2 miles of home {</a:t>
            </a:r>
          </a:p>
          <a:p>
            <a:r>
              <a:rPr lang="en-US" sz="2400" dirty="0" smtClean="0"/>
              <a:t>   thermostat 68</a:t>
            </a:r>
          </a:p>
          <a:p>
            <a:r>
              <a:rPr lang="en-US" sz="2400" dirty="0" smtClean="0"/>
              <a:t>}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098404" y="1882775"/>
            <a:ext cx="2007731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every sunrise {</a:t>
            </a:r>
          </a:p>
          <a:p>
            <a:r>
              <a:rPr lang="en-US" sz="2400" dirty="0" smtClean="0"/>
              <a:t>   lights off</a:t>
            </a:r>
          </a:p>
          <a:p>
            <a:r>
              <a:rPr lang="en-US" sz="2400" dirty="0" smtClean="0"/>
              <a:t>}</a:t>
            </a:r>
          </a:p>
          <a:p>
            <a:r>
              <a:rPr lang="en-US" sz="2400" dirty="0" smtClean="0"/>
              <a:t>every sunset {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lights on</a:t>
            </a:r>
          </a:p>
          <a:p>
            <a:r>
              <a:rPr lang="en-US" sz="2400" dirty="0"/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7916" y="4446979"/>
            <a:ext cx="4991721" cy="120032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me outside of “Columbia University”  {</a:t>
            </a:r>
          </a:p>
          <a:p>
            <a:r>
              <a:rPr lang="en-US" sz="2400" dirty="0" smtClean="0"/>
              <a:t>   turn off 720CEPSR</a:t>
            </a:r>
          </a:p>
          <a:p>
            <a:r>
              <a:rPr lang="en-US" sz="2400" dirty="0" smtClean="0"/>
              <a:t>}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8031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the phone more polite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3096" y="1722849"/>
            <a:ext cx="7443715" cy="30469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latin typeface="Arial Unicode MS"/>
                <a:cs typeface="Arial Unicode MS"/>
              </a:rPr>
              <a:t>incoming call { </a:t>
            </a:r>
          </a:p>
          <a:p>
            <a:r>
              <a:rPr lang="en-US" sz="2400" dirty="0">
                <a:latin typeface="Arial Unicode MS"/>
                <a:cs typeface="Arial Unicode MS"/>
              </a:rPr>
              <a:t>   </a:t>
            </a:r>
            <a:r>
              <a:rPr lang="en-US" sz="2400" dirty="0" smtClean="0">
                <a:latin typeface="Arial Unicode MS"/>
                <a:cs typeface="Arial Unicode MS"/>
              </a:rPr>
              <a:t>if {[my </a:t>
            </a:r>
            <a:r>
              <a:rPr lang="en-US" sz="2400" dirty="0">
                <a:latin typeface="Arial Unicode MS"/>
                <a:cs typeface="Arial Unicode MS"/>
              </a:rPr>
              <a:t>activity] == </a:t>
            </a:r>
            <a:r>
              <a:rPr lang="en-US" sz="2400" dirty="0" smtClean="0">
                <a:latin typeface="Arial Unicode MS"/>
                <a:cs typeface="Arial Unicode MS"/>
              </a:rPr>
              <a:t>“performance"</a:t>
            </a:r>
            <a:r>
              <a:rPr lang="en-US" sz="2400" dirty="0">
                <a:latin typeface="Arial Unicode MS"/>
                <a:cs typeface="Arial Unicode MS"/>
              </a:rPr>
              <a:t>} </a:t>
            </a:r>
            <a:r>
              <a:rPr lang="en-US" sz="2400" dirty="0" smtClean="0">
                <a:latin typeface="Arial Unicode MS"/>
                <a:cs typeface="Arial Unicode MS"/>
              </a:rPr>
              <a:t>forward voicemail</a:t>
            </a:r>
          </a:p>
          <a:p>
            <a:r>
              <a:rPr lang="en-US" sz="2400" dirty="0">
                <a:latin typeface="Arial Unicode MS"/>
                <a:cs typeface="Arial Unicode MS"/>
              </a:rPr>
              <a:t> </a:t>
            </a:r>
            <a:r>
              <a:rPr lang="en-US" sz="2400" dirty="0" smtClean="0">
                <a:latin typeface="Arial Unicode MS"/>
                <a:cs typeface="Arial Unicode MS"/>
              </a:rPr>
              <a:t>  </a:t>
            </a:r>
            <a:r>
              <a:rPr lang="en-US" sz="2400" dirty="0">
                <a:latin typeface="Arial Unicode MS"/>
                <a:cs typeface="Arial Unicode MS"/>
              </a:rPr>
              <a:t>schedule "call received from [incoming origin</a:t>
            </a:r>
            <a:r>
              <a:rPr lang="en-US" sz="2400" dirty="0" smtClean="0">
                <a:latin typeface="Arial Unicode MS"/>
                <a:cs typeface="Arial Unicode MS"/>
              </a:rPr>
              <a:t>]”</a:t>
            </a:r>
          </a:p>
          <a:p>
            <a:r>
              <a:rPr lang="en-US" sz="2400" dirty="0">
                <a:latin typeface="Arial Unicode MS"/>
                <a:cs typeface="Arial Unicode MS"/>
              </a:rPr>
              <a:t> </a:t>
            </a:r>
            <a:r>
              <a:rPr lang="en-US" sz="2400" dirty="0" smtClean="0">
                <a:latin typeface="Arial Unicode MS"/>
                <a:cs typeface="Arial Unicode MS"/>
              </a:rPr>
              <a:t>  sound mute</a:t>
            </a:r>
          </a:p>
          <a:p>
            <a:r>
              <a:rPr lang="en-US" sz="2400" dirty="0">
                <a:latin typeface="Arial Unicode MS"/>
                <a:cs typeface="Arial Unicode MS"/>
              </a:rPr>
              <a:t> </a:t>
            </a:r>
            <a:r>
              <a:rPr lang="en-US" sz="2400" dirty="0" smtClean="0">
                <a:latin typeface="Arial Unicode MS"/>
                <a:cs typeface="Arial Unicode MS"/>
              </a:rPr>
              <a:t>  turn on lights</a:t>
            </a:r>
          </a:p>
          <a:p>
            <a:r>
              <a:rPr lang="en-US" sz="2400" dirty="0">
                <a:latin typeface="Arial Unicode MS"/>
                <a:cs typeface="Arial Unicode MS"/>
              </a:rPr>
              <a:t> </a:t>
            </a:r>
            <a:r>
              <a:rPr lang="en-US" sz="2400" dirty="0" smtClean="0">
                <a:latin typeface="Arial Unicode MS"/>
                <a:cs typeface="Arial Unicode MS"/>
              </a:rPr>
              <a:t>  sleep 1</a:t>
            </a:r>
          </a:p>
          <a:p>
            <a:r>
              <a:rPr lang="en-US" sz="2400" dirty="0" smtClean="0">
                <a:latin typeface="Arial Unicode MS"/>
                <a:cs typeface="Arial Unicode MS"/>
              </a:rPr>
              <a:t>   turn off lights</a:t>
            </a:r>
            <a:endParaRPr lang="en-US" sz="2400" dirty="0">
              <a:latin typeface="Arial Unicode MS"/>
              <a:cs typeface="Arial Unicode MS"/>
            </a:endParaRPr>
          </a:p>
          <a:p>
            <a:r>
              <a:rPr lang="en-US" sz="2400" dirty="0">
                <a:latin typeface="Arial Unicode MS"/>
                <a:cs typeface="Arial Unicode MS"/>
              </a:rPr>
              <a:t>}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979" y="5229362"/>
            <a:ext cx="8434821" cy="1200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latin typeface="Arial Unicode MS"/>
                <a:cs typeface="Arial Unicode MS"/>
              </a:rPr>
              <a:t>incoming call from Anne {</a:t>
            </a:r>
          </a:p>
          <a:p>
            <a:r>
              <a:rPr lang="en-US" sz="2400" dirty="0">
                <a:latin typeface="Arial Unicode MS"/>
                <a:cs typeface="Arial Unicode MS"/>
              </a:rPr>
              <a:t>   </a:t>
            </a:r>
            <a:r>
              <a:rPr lang="en-US" sz="2400" dirty="0" smtClean="0">
                <a:latin typeface="Arial Unicode MS"/>
                <a:cs typeface="Arial Unicode MS"/>
              </a:rPr>
              <a:t>if </a:t>
            </a:r>
            <a:r>
              <a:rPr lang="en-US" sz="2400" dirty="0">
                <a:latin typeface="Arial Unicode MS"/>
                <a:cs typeface="Arial Unicode MS"/>
              </a:rPr>
              <a:t>{[my location] != "office"} </a:t>
            </a:r>
            <a:r>
              <a:rPr lang="en-US" sz="2400" dirty="0" err="1">
                <a:latin typeface="Arial Unicode MS"/>
                <a:cs typeface="Arial Unicode MS"/>
              </a:rPr>
              <a:t>auto_answer</a:t>
            </a:r>
            <a:r>
              <a:rPr lang="en-US" sz="2400" dirty="0">
                <a:latin typeface="Arial Unicode MS"/>
                <a:cs typeface="Arial Unicode MS"/>
              </a:rPr>
              <a:t> </a:t>
            </a:r>
            <a:r>
              <a:rPr lang="en-US" sz="2400" dirty="0" smtClean="0">
                <a:latin typeface="Arial Unicode MS"/>
                <a:cs typeface="Arial Unicode MS"/>
              </a:rPr>
              <a:t>away.mp3 </a:t>
            </a:r>
            <a:r>
              <a:rPr lang="en-US" sz="2400" dirty="0">
                <a:latin typeface="Arial Unicode MS"/>
                <a:cs typeface="Arial Unicode MS"/>
              </a:rPr>
              <a:t>–record</a:t>
            </a:r>
          </a:p>
          <a:p>
            <a:r>
              <a:rPr lang="en-US" sz="2400" dirty="0" smtClean="0">
                <a:latin typeface="Arial Unicode MS"/>
                <a:cs typeface="Arial Unicode MS"/>
              </a:rPr>
              <a:t>}</a:t>
            </a:r>
            <a:endParaRPr lang="en-US" sz="2400" dirty="0"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737316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“Don</a:t>
            </a:r>
            <a:r>
              <a:rPr lang="fr-FR" dirty="0" smtClean="0"/>
              <a:t>’</a:t>
            </a:r>
            <a:r>
              <a:rPr lang="en-US" dirty="0" smtClean="0"/>
              <a:t>t forget the milk”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04792" y="4236603"/>
            <a:ext cx="7525919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latin typeface="Arial Unicode MS"/>
                <a:cs typeface="Arial Unicode MS"/>
              </a:rPr>
              <a:t>when 30 minutes before ”weekly meeting” { </a:t>
            </a:r>
          </a:p>
          <a:p>
            <a:r>
              <a:rPr lang="en-US" sz="2000" dirty="0" smtClean="0">
                <a:latin typeface="Arial Unicode MS"/>
                <a:cs typeface="Arial Unicode MS"/>
              </a:rPr>
              <a:t>    if </a:t>
            </a:r>
            <a:r>
              <a:rPr lang="en-US" sz="2000" dirty="0">
                <a:latin typeface="Arial Unicode MS"/>
                <a:cs typeface="Arial Unicode MS"/>
              </a:rPr>
              <a:t>{me not within 3 miles of </a:t>
            </a:r>
            <a:r>
              <a:rPr lang="en-US" sz="2000" dirty="0" smtClean="0">
                <a:latin typeface="Arial Unicode MS"/>
                <a:cs typeface="Arial Unicode MS"/>
              </a:rPr>
              <a:t>campus} </a:t>
            </a:r>
            <a:r>
              <a:rPr lang="en-US" sz="2000" dirty="0">
                <a:latin typeface="Arial Unicode MS"/>
                <a:cs typeface="Arial Unicode MS"/>
              </a:rPr>
              <a:t>{</a:t>
            </a:r>
          </a:p>
          <a:p>
            <a:r>
              <a:rPr lang="en-US" sz="2000" dirty="0">
                <a:latin typeface="Arial Unicode MS"/>
                <a:cs typeface="Arial Unicode MS"/>
              </a:rPr>
              <a:t>      </a:t>
            </a:r>
            <a:r>
              <a:rPr lang="en-US" sz="2000" dirty="0" smtClean="0">
                <a:latin typeface="Arial Unicode MS"/>
                <a:cs typeface="Arial Unicode MS"/>
              </a:rPr>
              <a:t> email [even participants] ”Running late” ”I’m at [me location]”</a:t>
            </a:r>
          </a:p>
          <a:p>
            <a:r>
              <a:rPr lang="en-US" sz="2000" dirty="0"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latin typeface="Arial Unicode MS"/>
                <a:cs typeface="Arial Unicode MS"/>
              </a:rPr>
              <a:t>   }</a:t>
            </a:r>
            <a:endParaRPr lang="en-US" sz="2000" dirty="0">
              <a:latin typeface="Arial Unicode MS"/>
              <a:cs typeface="Arial Unicode MS"/>
            </a:endParaRPr>
          </a:p>
          <a:p>
            <a:r>
              <a:rPr lang="en-US" sz="2000" dirty="0">
                <a:latin typeface="Arial Unicode MS"/>
                <a:cs typeface="Arial Unicode MS"/>
              </a:rPr>
              <a:t>}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924" y="1292767"/>
            <a:ext cx="4259700" cy="1200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me near a grocery store {</a:t>
            </a:r>
          </a:p>
          <a:p>
            <a:r>
              <a:rPr lang="en-US" sz="2400" dirty="0" smtClean="0"/>
              <a:t>   </a:t>
            </a:r>
            <a:r>
              <a:rPr lang="en-US" sz="2400" dirty="0" err="1" smtClean="0"/>
              <a:t>sms</a:t>
            </a:r>
            <a:r>
              <a:rPr lang="en-US" sz="2400" dirty="0" smtClean="0"/>
              <a:t> me “don’t forget the milk” </a:t>
            </a:r>
          </a:p>
          <a:p>
            <a:r>
              <a:rPr lang="en-US" sz="2400" dirty="0" smtClean="0"/>
              <a:t>}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800593" y="2689573"/>
            <a:ext cx="4610607" cy="1200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every Anne’s birthday {</a:t>
            </a:r>
          </a:p>
          <a:p>
            <a:r>
              <a:rPr lang="en-US" sz="2400" dirty="0" smtClean="0"/>
              <a:t>   </a:t>
            </a:r>
            <a:r>
              <a:rPr lang="en-US" sz="2400" dirty="0" err="1" smtClean="0"/>
              <a:t>sms</a:t>
            </a:r>
            <a:r>
              <a:rPr lang="en-US" sz="2400" dirty="0" smtClean="0"/>
              <a:t> me “Remember to call Anne”</a:t>
            </a:r>
          </a:p>
          <a:p>
            <a:r>
              <a:rPr lang="en-US" sz="2400" dirty="0" smtClean="0"/>
              <a:t>}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628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events &amp; actions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301508"/>
              </p:ext>
            </p:extLst>
          </p:nvPr>
        </p:nvGraphicFramePr>
        <p:xfrm>
          <a:off x="457201" y="1895459"/>
          <a:ext cx="8092047" cy="4662763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713285"/>
                <a:gridCol w="3681413"/>
                <a:gridCol w="2697349"/>
              </a:tblGrid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Context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Facebook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incoming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wallmessage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incoming </a:t>
                      </a:r>
                      <a:r>
                        <a:rPr lang="en-US" baseline="0" dirty="0" err="1" smtClean="0"/>
                        <a:t>newsmessage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incoming direct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facebook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Twitter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incoming twitter</a:t>
                      </a:r>
                      <a:r>
                        <a:rPr lang="en-US" baseline="0" dirty="0" smtClean="0"/>
                        <a:t> direct</a:t>
                      </a:r>
                    </a:p>
                    <a:p>
                      <a:r>
                        <a:rPr lang="en-US" baseline="0" dirty="0" smtClean="0"/>
                        <a:t>incoming twitter </a:t>
                      </a:r>
                      <a:r>
                        <a:rPr lang="en-US" baseline="0" dirty="0" err="1" smtClean="0"/>
                        <a:t>wallmessage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tweet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Phone calls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incoming calls</a:t>
                      </a:r>
                    </a:p>
                    <a:p>
                      <a:r>
                        <a:rPr lang="en-US" dirty="0" smtClean="0"/>
                        <a:t>incoming voicemail</a:t>
                      </a:r>
                    </a:p>
                    <a:p>
                      <a:r>
                        <a:rPr lang="en-US" dirty="0" smtClean="0"/>
                        <a:t>missed</a:t>
                      </a:r>
                      <a:r>
                        <a:rPr lang="en-US" baseline="0" dirty="0" smtClean="0"/>
                        <a:t> call</a:t>
                      </a:r>
                    </a:p>
                    <a:p>
                      <a:r>
                        <a:rPr lang="en-US" baseline="0" dirty="0" smtClean="0"/>
                        <a:t>outgoing call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call</a:t>
                      </a:r>
                    </a:p>
                    <a:p>
                      <a:r>
                        <a:rPr lang="en-US" dirty="0" err="1" smtClean="0"/>
                        <a:t>calltts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accept</a:t>
                      </a:r>
                    </a:p>
                    <a:p>
                      <a:r>
                        <a:rPr lang="en-US" dirty="0" smtClean="0"/>
                        <a:t>reject</a:t>
                      </a:r>
                    </a:p>
                    <a:p>
                      <a:r>
                        <a:rPr lang="en-US" dirty="0" smtClean="0"/>
                        <a:t>forward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SMS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incoming SMS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sms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IM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incoming </a:t>
                      </a:r>
                      <a:r>
                        <a:rPr lang="en-US" dirty="0" err="1" smtClean="0"/>
                        <a:t>im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outgoing </a:t>
                      </a:r>
                      <a:r>
                        <a:rPr lang="en-US" dirty="0" err="1" smtClean="0"/>
                        <a:t>im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4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 and (brief) history</a:t>
            </a:r>
          </a:p>
          <a:p>
            <a:r>
              <a:rPr lang="en-US" dirty="0" smtClean="0"/>
              <a:t>Programming in-network services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NetServ</a:t>
            </a:r>
          </a:p>
          <a:p>
            <a:r>
              <a:rPr lang="en-US" dirty="0" smtClean="0">
                <a:sym typeface="Wingdings"/>
              </a:rPr>
              <a:t>Combining web and telecom services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SECE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events &amp; actions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732979"/>
              </p:ext>
            </p:extLst>
          </p:nvPr>
        </p:nvGraphicFramePr>
        <p:xfrm>
          <a:off x="457201" y="1895459"/>
          <a:ext cx="8092047" cy="4616029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713285"/>
                <a:gridCol w="3681413"/>
                <a:gridCol w="2697349"/>
              </a:tblGrid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Context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Email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incoming email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email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Presence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if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i="1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person</a:t>
                      </a:r>
                      <a:r>
                        <a:rPr lang="en-US" baseline="0" dirty="0" smtClean="0"/>
                        <a:t> is available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presence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Calendar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when </a:t>
                      </a:r>
                      <a:r>
                        <a:rPr lang="en-US" i="1" dirty="0" smtClean="0">
                          <a:solidFill>
                            <a:srgbClr val="BFBFBF"/>
                          </a:solidFill>
                        </a:rPr>
                        <a:t>time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before </a:t>
                      </a:r>
                      <a:r>
                        <a:rPr lang="en-US" i="1" dirty="0" smtClean="0">
                          <a:solidFill>
                            <a:srgbClr val="BFBFBF"/>
                          </a:solidFill>
                        </a:rPr>
                        <a:t>event</a:t>
                      </a:r>
                    </a:p>
                    <a:p>
                      <a:r>
                        <a:rPr lang="en-US" i="0" dirty="0" smtClean="0">
                          <a:solidFill>
                            <a:srgbClr val="FFFFFF"/>
                          </a:solidFill>
                        </a:rPr>
                        <a:t>when</a:t>
                      </a:r>
                      <a:r>
                        <a:rPr lang="en-US" i="0" baseline="0" dirty="0" smtClean="0">
                          <a:solidFill>
                            <a:srgbClr val="BFBFBF"/>
                          </a:solidFill>
                        </a:rPr>
                        <a:t> </a:t>
                      </a:r>
                      <a:r>
                        <a:rPr lang="en-US" i="1" baseline="0" dirty="0" smtClean="0">
                          <a:solidFill>
                            <a:srgbClr val="BFBFBF"/>
                          </a:solidFill>
                        </a:rPr>
                        <a:t>event</a:t>
                      </a:r>
                      <a:r>
                        <a:rPr lang="en-US" i="0" baseline="0" dirty="0" smtClean="0">
                          <a:solidFill>
                            <a:srgbClr val="BFBFBF"/>
                          </a:solidFill>
                        </a:rPr>
                        <a:t> </a:t>
                      </a:r>
                      <a:r>
                        <a:rPr lang="en-US" i="0" baseline="0" dirty="0" smtClean="0">
                          <a:solidFill>
                            <a:srgbClr val="FFFFFF"/>
                          </a:solidFill>
                        </a:rPr>
                        <a:t>begins</a:t>
                      </a:r>
                      <a:endParaRPr lang="en-US" i="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schedule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Flickr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flickr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Translate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to_en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to_fr</a:t>
                      </a:r>
                      <a:r>
                        <a:rPr lang="en-US" baseline="0" dirty="0" smtClean="0"/>
                        <a:t>, …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>
                          <a:solidFill>
                            <a:srgbClr val="FFFFFF"/>
                          </a:solidFill>
                        </a:rPr>
                        <a:t>near </a:t>
                      </a:r>
                      <a:r>
                        <a:rPr lang="en-US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landmark</a:t>
                      </a:r>
                    </a:p>
                    <a:p>
                      <a:r>
                        <a:rPr lang="en-US" i="0" dirty="0" smtClean="0">
                          <a:solidFill>
                            <a:srgbClr val="FFFFFF"/>
                          </a:solidFill>
                        </a:rPr>
                        <a:t>near </a:t>
                      </a:r>
                      <a:r>
                        <a:rPr lang="en-US" i="1" dirty="0" smtClean="0">
                          <a:solidFill>
                            <a:srgbClr val="BFBFBF"/>
                          </a:solidFill>
                        </a:rPr>
                        <a:t>person</a:t>
                      </a:r>
                    </a:p>
                    <a:p>
                      <a:r>
                        <a:rPr lang="en-US" i="0" dirty="0" smtClean="0">
                          <a:solidFill>
                            <a:srgbClr val="FFFFFF"/>
                          </a:solidFill>
                        </a:rPr>
                        <a:t>within</a:t>
                      </a:r>
                      <a:r>
                        <a:rPr lang="en-US" i="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i="1" baseline="0" dirty="0" smtClean="0">
                          <a:solidFill>
                            <a:srgbClr val="BFBFBF"/>
                          </a:solidFill>
                        </a:rPr>
                        <a:t>distance</a:t>
                      </a:r>
                      <a:r>
                        <a:rPr lang="en-US" i="0" baseline="0" dirty="0" smtClean="0">
                          <a:solidFill>
                            <a:srgbClr val="FFFFFF"/>
                          </a:solidFill>
                        </a:rPr>
                        <a:t> of </a:t>
                      </a:r>
                      <a:r>
                        <a:rPr lang="en-US" i="1" baseline="0" dirty="0" smtClean="0">
                          <a:solidFill>
                            <a:srgbClr val="BFBFBF"/>
                          </a:solidFill>
                        </a:rPr>
                        <a:t>landmark</a:t>
                      </a:r>
                    </a:p>
                    <a:p>
                      <a:r>
                        <a:rPr lang="en-US" i="0" baseline="0" dirty="0" smtClean="0">
                          <a:solidFill>
                            <a:srgbClr val="FFFFFF"/>
                          </a:solidFill>
                        </a:rPr>
                        <a:t>in </a:t>
                      </a:r>
                      <a:r>
                        <a:rPr lang="en-US" i="1" baseline="0" dirty="0" smtClean="0">
                          <a:solidFill>
                            <a:srgbClr val="BFBFBF"/>
                          </a:solidFill>
                        </a:rPr>
                        <a:t>landmark</a:t>
                      </a:r>
                    </a:p>
                    <a:p>
                      <a:r>
                        <a:rPr lang="en-US" i="0" baseline="0" dirty="0" smtClean="0">
                          <a:solidFill>
                            <a:srgbClr val="FFFFFF"/>
                          </a:solidFill>
                        </a:rPr>
                        <a:t>outside of </a:t>
                      </a:r>
                      <a:r>
                        <a:rPr lang="en-US" i="1" baseline="0" dirty="0" smtClean="0">
                          <a:solidFill>
                            <a:srgbClr val="BFBFBF"/>
                          </a:solidFill>
                        </a:rPr>
                        <a:t>landmark</a:t>
                      </a:r>
                      <a:endParaRPr lang="en-US" i="1" dirty="0">
                        <a:solidFill>
                          <a:srgbClr val="BFBFB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24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events &amp; actions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237336"/>
              </p:ext>
            </p:extLst>
          </p:nvPr>
        </p:nvGraphicFramePr>
        <p:xfrm>
          <a:off x="457201" y="1895459"/>
          <a:ext cx="8092047" cy="1782742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713285"/>
                <a:gridCol w="3681413"/>
                <a:gridCol w="2697349"/>
              </a:tblGrid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Context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 </a:t>
                      </a:r>
                      <a:r>
                        <a:rPr lang="en-US" i="1" dirty="0" smtClean="0">
                          <a:solidFill>
                            <a:srgbClr val="BFBFBF"/>
                          </a:solidFill>
                        </a:rPr>
                        <a:t>time</a:t>
                      </a:r>
                    </a:p>
                    <a:p>
                      <a:r>
                        <a:rPr lang="en-US" dirty="0" smtClean="0"/>
                        <a:t>every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i="1" baseline="0" dirty="0" smtClean="0">
                          <a:solidFill>
                            <a:srgbClr val="BFBFBF"/>
                          </a:solidFill>
                        </a:rPr>
                        <a:t>time</a:t>
                      </a:r>
                      <a:endParaRPr lang="en-US" i="1" dirty="0">
                        <a:solidFill>
                          <a:srgbClr val="BFBFB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Contextual</a:t>
                      </a:r>
                    </a:p>
                    <a:p>
                      <a:r>
                        <a:rPr lang="en-US" dirty="0" smtClean="0"/>
                        <a:t>Sensors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if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i="1" baseline="0" dirty="0" smtClean="0">
                          <a:solidFill>
                            <a:srgbClr val="BFBFBF"/>
                          </a:solidFill>
                        </a:rPr>
                        <a:t>context-variable </a:t>
                      </a:r>
                      <a:r>
                        <a:rPr lang="en-US" baseline="0" dirty="0" smtClean="0"/>
                        <a:t>operator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turn </a:t>
                      </a:r>
                      <a:r>
                        <a:rPr lang="en-US" dirty="0" err="1" smtClean="0"/>
                        <a:t>on|off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>
                          <a:solidFill>
                            <a:srgbClr val="BFBFBF"/>
                          </a:solidFill>
                        </a:rPr>
                        <a:t>device</a:t>
                      </a:r>
                      <a:endParaRPr lang="en-US" dirty="0">
                        <a:solidFill>
                          <a:srgbClr val="BFBFB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16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581"/>
            <a:ext cx="1172604" cy="1259885"/>
          </a:xfrm>
          <a:prstGeom prst="rect">
            <a:avLst/>
          </a:prstGeom>
        </p:spPr>
      </p:pic>
      <p:sp>
        <p:nvSpPr>
          <p:cNvPr id="64" name="Title 3"/>
          <p:cNvSpPr>
            <a:spLocks noGrp="1"/>
          </p:cNvSpPr>
          <p:nvPr>
            <p:ph type="title"/>
          </p:nvPr>
        </p:nvSpPr>
        <p:spPr>
          <a:xfrm>
            <a:off x="482600" y="155448"/>
            <a:ext cx="86614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SECE: The glue for Internet 			applications </a:t>
            </a:r>
            <a:endParaRPr lang="en-US" dirty="0"/>
          </a:p>
        </p:txBody>
      </p:sp>
      <p:sp>
        <p:nvSpPr>
          <p:cNvPr id="77" name="Rounded Rectangle 76"/>
          <p:cNvSpPr/>
          <p:nvPr/>
        </p:nvSpPr>
        <p:spPr>
          <a:xfrm>
            <a:off x="4146312" y="2937856"/>
            <a:ext cx="819401" cy="788600"/>
          </a:xfrm>
          <a:prstGeom prst="round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SECE</a:t>
            </a:r>
            <a:endParaRPr lang="en-US" dirty="0"/>
          </a:p>
        </p:txBody>
      </p:sp>
      <p:grpSp>
        <p:nvGrpSpPr>
          <p:cNvPr id="136" name="Group 135"/>
          <p:cNvGrpSpPr/>
          <p:nvPr/>
        </p:nvGrpSpPr>
        <p:grpSpPr>
          <a:xfrm>
            <a:off x="104313" y="2395991"/>
            <a:ext cx="1717931" cy="1806550"/>
            <a:chOff x="104313" y="2395991"/>
            <a:chExt cx="1717931" cy="1806550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313" y="2395991"/>
              <a:ext cx="575816" cy="938580"/>
            </a:xfrm>
            <a:prstGeom prst="rect">
              <a:avLst/>
            </a:prstGeom>
          </p:spPr>
        </p:pic>
        <p:pic>
          <p:nvPicPr>
            <p:cNvPr id="69" name="Picture 68" descr="androi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8447" y="3340087"/>
              <a:ext cx="456704" cy="862454"/>
            </a:xfrm>
            <a:prstGeom prst="rect">
              <a:avLst/>
            </a:prstGeom>
          </p:spPr>
        </p:pic>
        <p:cxnSp>
          <p:nvCxnSpPr>
            <p:cNvPr id="91" name="Straight Arrow Connector 90"/>
            <p:cNvCxnSpPr>
              <a:stCxn id="68" idx="3"/>
              <a:endCxn id="76" idx="1"/>
            </p:cNvCxnSpPr>
            <p:nvPr/>
          </p:nvCxnSpPr>
          <p:spPr>
            <a:xfrm>
              <a:off x="680129" y="2865281"/>
              <a:ext cx="1142115" cy="3624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69" idx="3"/>
              <a:endCxn id="76" idx="1"/>
            </p:cNvCxnSpPr>
            <p:nvPr/>
          </p:nvCxnSpPr>
          <p:spPr>
            <a:xfrm flipV="1">
              <a:off x="645151" y="3227767"/>
              <a:ext cx="1177093" cy="5435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995104" y="3202327"/>
              <a:ext cx="672329" cy="4308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PUBLISH</a:t>
              </a:r>
            </a:p>
            <a:p>
              <a:r>
                <a:rPr lang="en-US" sz="1050" dirty="0" smtClean="0"/>
                <a:t>PIDF-LO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822244" y="2892998"/>
            <a:ext cx="2324068" cy="788600"/>
            <a:chOff x="1822244" y="2892998"/>
            <a:chExt cx="2324068" cy="788600"/>
          </a:xfrm>
        </p:grpSpPr>
        <p:sp>
          <p:nvSpPr>
            <p:cNvPr id="70" name="Rounded Rectangle 69"/>
            <p:cNvSpPr/>
            <p:nvPr/>
          </p:nvSpPr>
          <p:spPr>
            <a:xfrm>
              <a:off x="1822244" y="2892998"/>
              <a:ext cx="955583" cy="788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2244" y="3100440"/>
              <a:ext cx="955583" cy="254654"/>
            </a:xfrm>
            <a:prstGeom prst="rect">
              <a:avLst/>
            </a:prstGeom>
          </p:spPr>
        </p:pic>
        <p:cxnSp>
          <p:nvCxnSpPr>
            <p:cNvPr id="93" name="Straight Arrow Connector 92"/>
            <p:cNvCxnSpPr>
              <a:stCxn id="76" idx="3"/>
              <a:endCxn id="77" idx="1"/>
            </p:cNvCxnSpPr>
            <p:nvPr/>
          </p:nvCxnSpPr>
          <p:spPr>
            <a:xfrm>
              <a:off x="2777827" y="3227767"/>
              <a:ext cx="1368485" cy="1043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10800000">
              <a:off x="2777828" y="3355095"/>
              <a:ext cx="1040469" cy="1246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2913673" y="3044214"/>
              <a:ext cx="904623" cy="5309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SUB/NOT</a:t>
              </a:r>
            </a:p>
            <a:p>
              <a:r>
                <a:rPr lang="en-US" sz="900" dirty="0" smtClean="0"/>
                <a:t>PIDF-LO, RPID,</a:t>
              </a:r>
            </a:p>
            <a:p>
              <a:r>
                <a:rPr lang="en-US" sz="900" dirty="0" smtClean="0"/>
                <a:t>others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4969618" y="1894747"/>
            <a:ext cx="2261551" cy="1251290"/>
            <a:chOff x="923828" y="4349120"/>
            <a:chExt cx="2261551" cy="1251290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0177" y="4349120"/>
              <a:ext cx="495300" cy="546100"/>
            </a:xfrm>
            <a:prstGeom prst="rect">
              <a:avLst/>
            </a:prstGeom>
          </p:spPr>
        </p:pic>
        <p:cxnSp>
          <p:nvCxnSpPr>
            <p:cNvPr id="102" name="Shape 55"/>
            <p:cNvCxnSpPr>
              <a:endCxn id="112" idx="1"/>
            </p:cNvCxnSpPr>
            <p:nvPr/>
          </p:nvCxnSpPr>
          <p:spPr>
            <a:xfrm flipV="1">
              <a:off x="923828" y="5102970"/>
              <a:ext cx="1486980" cy="49744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2410808" y="4895221"/>
              <a:ext cx="774571" cy="4154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err="1" smtClean="0"/>
                <a:t>geocoding</a:t>
              </a:r>
              <a:endParaRPr lang="en-US" sz="1050" dirty="0" smtClean="0"/>
            </a:p>
            <a:p>
              <a:r>
                <a:rPr lang="en-US" sz="1050" dirty="0" smtClean="0"/>
                <a:t>travel time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4556014" y="1688350"/>
            <a:ext cx="1705154" cy="1294376"/>
            <a:chOff x="4219934" y="1646415"/>
            <a:chExt cx="1705154" cy="1294376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65275" y="1750693"/>
              <a:ext cx="648219" cy="648219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81757" y="1911203"/>
              <a:ext cx="609600" cy="609600"/>
            </a:xfrm>
            <a:prstGeom prst="rect">
              <a:avLst/>
            </a:prstGeom>
          </p:spPr>
        </p:pic>
        <p:cxnSp>
          <p:nvCxnSpPr>
            <p:cNvPr id="97" name="Straight Arrow Connector 96"/>
            <p:cNvCxnSpPr>
              <a:stCxn id="87" idx="2"/>
              <a:endCxn id="77" idx="0"/>
            </p:cNvCxnSpPr>
            <p:nvPr/>
          </p:nvCxnSpPr>
          <p:spPr>
            <a:xfrm rot="5400000">
              <a:off x="4256155" y="2362690"/>
              <a:ext cx="497009" cy="569452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2"/>
            </p:cNvCxnSpPr>
            <p:nvPr/>
          </p:nvCxnSpPr>
          <p:spPr>
            <a:xfrm rot="5400000">
              <a:off x="4815922" y="2170156"/>
              <a:ext cx="419989" cy="1121282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5176165" y="1646415"/>
              <a:ext cx="748923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next appt.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2447859" y="3707157"/>
            <a:ext cx="1698453" cy="2780829"/>
            <a:chOff x="2300038" y="3681599"/>
            <a:chExt cx="1698453" cy="2780829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00038" y="5277640"/>
              <a:ext cx="1035051" cy="1035051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19869" y="5468663"/>
              <a:ext cx="778622" cy="778622"/>
            </a:xfrm>
            <a:prstGeom prst="rect">
              <a:avLst/>
            </a:prstGeom>
          </p:spPr>
        </p:pic>
        <p:sp>
          <p:nvSpPr>
            <p:cNvPr id="71" name="Rounded Rectangle 70"/>
            <p:cNvSpPr/>
            <p:nvPr/>
          </p:nvSpPr>
          <p:spPr>
            <a:xfrm>
              <a:off x="2399877" y="4074925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GW</a:t>
              </a:r>
              <a:endParaRPr lang="en-US" dirty="0"/>
            </a:p>
          </p:txBody>
        </p:sp>
        <p:cxnSp>
          <p:nvCxnSpPr>
            <p:cNvPr id="99" name="Straight Arrow Connector 98"/>
            <p:cNvCxnSpPr>
              <a:endCxn id="71" idx="0"/>
            </p:cNvCxnSpPr>
            <p:nvPr/>
          </p:nvCxnSpPr>
          <p:spPr>
            <a:xfrm rot="16200000" flipH="1">
              <a:off x="2492956" y="3758303"/>
              <a:ext cx="393326" cy="239918"/>
            </a:xfrm>
            <a:prstGeom prst="straightConnector1">
              <a:avLst/>
            </a:prstGeom>
            <a:ln>
              <a:solidFill>
                <a:schemeClr val="accent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2513669" y="6208512"/>
              <a:ext cx="1182855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control appliances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4965713" y="1453034"/>
            <a:ext cx="4125670" cy="4194793"/>
            <a:chOff x="4700915" y="1669687"/>
            <a:chExt cx="4125670" cy="4194793"/>
          </a:xfrm>
        </p:grpSpPr>
        <p:sp>
          <p:nvSpPr>
            <p:cNvPr id="66" name="Cloud 65"/>
            <p:cNvSpPr/>
            <p:nvPr/>
          </p:nvSpPr>
          <p:spPr>
            <a:xfrm>
              <a:off x="7415029" y="1669687"/>
              <a:ext cx="1411556" cy="4194793"/>
            </a:xfrm>
            <a:prstGeom prst="cloud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72419" y="2927420"/>
              <a:ext cx="571500" cy="571500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759595" y="2197368"/>
              <a:ext cx="722424" cy="722424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34319" y="3548925"/>
              <a:ext cx="609600" cy="609600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72419" y="4158525"/>
              <a:ext cx="609600" cy="60960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897819" y="4768125"/>
              <a:ext cx="546100" cy="546100"/>
            </a:xfrm>
            <a:prstGeom prst="rect">
              <a:avLst/>
            </a:prstGeom>
          </p:spPr>
        </p:pic>
        <p:cxnSp>
          <p:nvCxnSpPr>
            <p:cNvPr id="101" name="Shape 52"/>
            <p:cNvCxnSpPr>
              <a:stCxn id="77" idx="3"/>
              <a:endCxn id="66" idx="2"/>
            </p:cNvCxnSpPr>
            <p:nvPr/>
          </p:nvCxnSpPr>
          <p:spPr>
            <a:xfrm>
              <a:off x="4700915" y="3548809"/>
              <a:ext cx="2718492" cy="218275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5856678" y="3362690"/>
              <a:ext cx="1362413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update </a:t>
              </a:r>
              <a:r>
                <a:rPr lang="en-US" sz="1050" dirty="0" err="1" smtClean="0"/>
                <a:t>SNs</a:t>
              </a:r>
              <a:r>
                <a:rPr lang="en-US" sz="1050" dirty="0" smtClean="0"/>
                <a:t>, , email…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4212111" y="3771314"/>
            <a:ext cx="2784307" cy="2826813"/>
            <a:chOff x="2711026" y="3875989"/>
            <a:chExt cx="2784307" cy="2826813"/>
          </a:xfrm>
        </p:grpSpPr>
        <p:grpSp>
          <p:nvGrpSpPr>
            <p:cNvPr id="72" name="Group 71"/>
            <p:cNvGrpSpPr/>
            <p:nvPr/>
          </p:nvGrpSpPr>
          <p:grpSpPr>
            <a:xfrm>
              <a:off x="3826360" y="4895220"/>
              <a:ext cx="819401" cy="788600"/>
              <a:chOff x="3948980" y="3414581"/>
              <a:chExt cx="819401" cy="788600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3948980" y="3414581"/>
                <a:ext cx="819401" cy="78860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71109" y="3593581"/>
                <a:ext cx="639208" cy="423617"/>
              </a:xfrm>
              <a:prstGeom prst="rect">
                <a:avLst/>
              </a:prstGeom>
            </p:spPr>
          </p:pic>
        </p:grp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587697" y="5795166"/>
              <a:ext cx="907636" cy="907636"/>
            </a:xfrm>
            <a:prstGeom prst="rect">
              <a:avLst/>
            </a:prstGeom>
          </p:spPr>
        </p:pic>
        <p:sp>
          <p:nvSpPr>
            <p:cNvPr id="84" name="Rounded Rectangle 83"/>
            <p:cNvSpPr/>
            <p:nvPr/>
          </p:nvSpPr>
          <p:spPr>
            <a:xfrm>
              <a:off x="2998895" y="5746415"/>
              <a:ext cx="819401" cy="788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B2BUA</a:t>
              </a:r>
              <a:endParaRPr lang="en-US" sz="1400" dirty="0"/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rot="16200000" flipV="1">
              <a:off x="3312714" y="3971872"/>
              <a:ext cx="1019230" cy="827465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4109600" y="5688485"/>
              <a:ext cx="459333" cy="3307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V="1">
              <a:off x="2711026" y="6535015"/>
              <a:ext cx="468718" cy="1677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>
              <a:stCxn id="84" idx="3"/>
            </p:cNvCxnSpPr>
            <p:nvPr/>
          </p:nvCxnSpPr>
          <p:spPr>
            <a:xfrm>
              <a:off x="3818296" y="6140715"/>
              <a:ext cx="769401" cy="502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84" idx="0"/>
              <a:endCxn id="77" idx="2"/>
            </p:cNvCxnSpPr>
            <p:nvPr/>
          </p:nvCxnSpPr>
          <p:spPr>
            <a:xfrm rot="16200000" flipV="1">
              <a:off x="2460557" y="4798376"/>
              <a:ext cx="1870426" cy="25652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3282744" y="4224458"/>
              <a:ext cx="665745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call state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3251999" y="1646113"/>
            <a:ext cx="1428596" cy="1336616"/>
            <a:chOff x="2923983" y="1601255"/>
            <a:chExt cx="1428596" cy="1336616"/>
          </a:xfrm>
        </p:grpSpPr>
        <p:pic>
          <p:nvPicPr>
            <p:cNvPr id="86" name="Picture 85" descr="18_128x128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42047" y="1601255"/>
              <a:ext cx="752498" cy="752498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923983" y="1707948"/>
              <a:ext cx="455817" cy="455817"/>
            </a:xfrm>
            <a:prstGeom prst="rect">
              <a:avLst/>
            </a:prstGeom>
          </p:spPr>
        </p:pic>
        <p:cxnSp>
          <p:nvCxnSpPr>
            <p:cNvPr id="95" name="Straight Arrow Connector 94"/>
            <p:cNvCxnSpPr/>
            <p:nvPr/>
          </p:nvCxnSpPr>
          <p:spPr>
            <a:xfrm rot="5400000">
              <a:off x="3723133" y="2617640"/>
              <a:ext cx="550714" cy="1588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>
              <a:stCxn id="89" idx="2"/>
            </p:cNvCxnSpPr>
            <p:nvPr/>
          </p:nvCxnSpPr>
          <p:spPr>
            <a:xfrm rot="16200000" flipH="1">
              <a:off x="3130940" y="2184716"/>
              <a:ext cx="774106" cy="73220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/>
            <p:cNvSpPr txBox="1"/>
            <p:nvPr/>
          </p:nvSpPr>
          <p:spPr>
            <a:xfrm>
              <a:off x="2923983" y="2163764"/>
              <a:ext cx="1428596" cy="4154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Alice </a:t>
              </a:r>
              <a:r>
                <a:rPr lang="en-US" sz="1050" dirty="0" err="1" smtClean="0">
                  <a:sym typeface="Wingdings"/>
                </a:rPr>
                <a:t>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dirty="0" smtClean="0">
                  <a:sym typeface="Wingdings"/>
                  <a:hlinkClick r:id="rId20"/>
                </a:rPr>
                <a:t>a@b.com</a:t>
              </a:r>
              <a:r>
                <a:rPr lang="en-US" sz="1050" dirty="0" smtClean="0">
                  <a:sym typeface="Wingdings"/>
                </a:rPr>
                <a:t>,</a:t>
              </a:r>
            </a:p>
            <a:p>
              <a:r>
                <a:rPr lang="en-US" sz="1050" dirty="0" smtClean="0">
                  <a:sym typeface="Wingdings"/>
                </a:rPr>
                <a:t>	</a:t>
              </a:r>
              <a:r>
                <a:rPr lang="en-US" sz="900" dirty="0" smtClean="0">
                  <a:sym typeface="Wingdings"/>
                </a:rPr>
                <a:t>+1 212 555 1234</a:t>
              </a:r>
              <a:endParaRPr lang="en-US" sz="900" dirty="0" smtClean="0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88900" y="1643492"/>
            <a:ext cx="2287555" cy="1249506"/>
            <a:chOff x="88900" y="1643492"/>
            <a:chExt cx="2287555" cy="1249506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4312" y="1643492"/>
              <a:ext cx="451939" cy="376013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80128" y="1692726"/>
              <a:ext cx="525212" cy="705885"/>
            </a:xfrm>
            <a:prstGeom prst="rect">
              <a:avLst/>
            </a:prstGeom>
          </p:spPr>
        </p:pic>
        <p:cxnSp>
          <p:nvCxnSpPr>
            <p:cNvPr id="124" name="Shape 123"/>
            <p:cNvCxnSpPr>
              <a:stCxn id="123" idx="3"/>
              <a:endCxn id="137" idx="1"/>
            </p:cNvCxnSpPr>
            <p:nvPr/>
          </p:nvCxnSpPr>
          <p:spPr>
            <a:xfrm>
              <a:off x="1205340" y="2045669"/>
              <a:ext cx="351714" cy="2587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88900" y="2043153"/>
              <a:ext cx="556251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RFID</a:t>
              </a:r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1557054" y="1653956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GW</a:t>
              </a:r>
              <a:endParaRPr lang="en-US" dirty="0"/>
            </a:p>
          </p:txBody>
        </p:sp>
        <p:cxnSp>
          <p:nvCxnSpPr>
            <p:cNvPr id="140" name="Shape 123"/>
            <p:cNvCxnSpPr>
              <a:endCxn id="70" idx="0"/>
            </p:cNvCxnSpPr>
            <p:nvPr/>
          </p:nvCxnSpPr>
          <p:spPr>
            <a:xfrm rot="5400000">
              <a:off x="2074817" y="2667777"/>
              <a:ext cx="450440" cy="2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/>
          <p:cNvGrpSpPr/>
          <p:nvPr/>
        </p:nvGrpSpPr>
        <p:grpSpPr>
          <a:xfrm>
            <a:off x="465542" y="4083966"/>
            <a:ext cx="2123104" cy="2501687"/>
            <a:chOff x="104312" y="4019095"/>
            <a:chExt cx="2123104" cy="2501687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4312" y="5684763"/>
              <a:ext cx="1351142" cy="836019"/>
            </a:xfrm>
            <a:prstGeom prst="rect">
              <a:avLst/>
            </a:prstGeom>
          </p:spPr>
        </p:pic>
        <p:cxnSp>
          <p:nvCxnSpPr>
            <p:cNvPr id="107" name="Straight Arrow Connector 106"/>
            <p:cNvCxnSpPr>
              <a:stCxn id="85" idx="0"/>
            </p:cNvCxnSpPr>
            <p:nvPr/>
          </p:nvCxnSpPr>
          <p:spPr>
            <a:xfrm rot="5400000" flipH="1" flipV="1">
              <a:off x="685376" y="4902202"/>
              <a:ext cx="877068" cy="688054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204" y="4973268"/>
              <a:ext cx="558800" cy="546100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1196177" y="5379668"/>
              <a:ext cx="1031239" cy="4154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monitor energy</a:t>
              </a:r>
            </a:p>
            <a:p>
              <a:r>
                <a:rPr lang="en-US" sz="1050" dirty="0" smtClean="0"/>
                <a:t>usage</a:t>
              </a:r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1196177" y="4019095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GW</a:t>
              </a:r>
              <a:endParaRPr lang="en-US" dirty="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965713" y="3550431"/>
            <a:ext cx="2972062" cy="2868409"/>
            <a:chOff x="3816263" y="3834105"/>
            <a:chExt cx="2972062" cy="2868409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495333" y="4838795"/>
              <a:ext cx="737746" cy="793216"/>
            </a:xfrm>
            <a:prstGeom prst="rect">
              <a:avLst/>
            </a:prstGeom>
          </p:spPr>
        </p:pic>
        <p:cxnSp>
          <p:nvCxnSpPr>
            <p:cNvPr id="139" name="Straight Arrow Connector 138"/>
            <p:cNvCxnSpPr>
              <a:stCxn id="126" idx="1"/>
            </p:cNvCxnSpPr>
            <p:nvPr/>
          </p:nvCxnSpPr>
          <p:spPr>
            <a:xfrm rot="10800000">
              <a:off x="3816263" y="3834105"/>
              <a:ext cx="1679070" cy="140129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926330" y="6019225"/>
              <a:ext cx="861995" cy="683289"/>
            </a:xfrm>
            <a:prstGeom prst="rect">
              <a:avLst/>
            </a:prstGeom>
          </p:spPr>
        </p:pic>
        <p:cxnSp>
          <p:nvCxnSpPr>
            <p:cNvPr id="145" name="Straight Arrow Connector 144"/>
            <p:cNvCxnSpPr/>
            <p:nvPr/>
          </p:nvCxnSpPr>
          <p:spPr>
            <a:xfrm rot="5400000" flipH="1" flipV="1">
              <a:off x="5287231" y="5841390"/>
              <a:ext cx="455953" cy="1427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/>
            <p:nvPr/>
          </p:nvCxnSpPr>
          <p:spPr>
            <a:xfrm rot="5400000" flipH="1" flipV="1">
              <a:off x="5881563" y="5939734"/>
              <a:ext cx="502498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55"/>
            <p:cNvSpPr txBox="1"/>
            <p:nvPr/>
          </p:nvSpPr>
          <p:spPr>
            <a:xfrm>
              <a:off x="4645761" y="4439479"/>
              <a:ext cx="1351652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Call events, VM, SMS</a:t>
              </a:r>
            </a:p>
          </p:txBody>
        </p:sp>
      </p:grpSp>
      <p:cxnSp>
        <p:nvCxnSpPr>
          <p:cNvPr id="129" name="Shape 123"/>
          <p:cNvCxnSpPr>
            <a:stCxn id="146" idx="0"/>
          </p:cNvCxnSpPr>
          <p:nvPr/>
        </p:nvCxnSpPr>
        <p:spPr>
          <a:xfrm rot="5400000" flipH="1" flipV="1">
            <a:off x="1741733" y="3858589"/>
            <a:ext cx="450752" cy="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rot="16200000" flipV="1">
            <a:off x="2712294" y="4896572"/>
            <a:ext cx="825973" cy="419619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 rot="5400000" flipH="1" flipV="1">
            <a:off x="719640" y="3458079"/>
            <a:ext cx="1174954" cy="1019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6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3"/>
          <p:cNvSpPr>
            <a:spLocks noGrp="1"/>
          </p:cNvSpPr>
          <p:nvPr>
            <p:ph type="title"/>
          </p:nvPr>
        </p:nvSpPr>
        <p:spPr>
          <a:xfrm>
            <a:off x="482600" y="155448"/>
            <a:ext cx="86614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Software Modules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481" y="1662176"/>
            <a:ext cx="6731000" cy="501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architecture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82" y="2018088"/>
            <a:ext cx="6412547" cy="3544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722956"/>
          </a:xfrm>
          <a:ln/>
        </p:spPr>
        <p:txBody>
          <a:bodyPr tIns="352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Adding a new action command to the SECE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503065"/>
            <a:ext cx="9144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public </a:t>
            </a:r>
            <a:r>
              <a:rPr lang="en-US" sz="1000" dirty="0" err="1" smtClean="0"/>
              <a:t>boolean</a:t>
            </a:r>
            <a:r>
              <a:rPr lang="en-US" sz="1000" dirty="0" smtClean="0"/>
              <a:t> </a:t>
            </a:r>
            <a:r>
              <a:rPr lang="en-US" sz="1000" dirty="0" err="1" smtClean="0"/>
              <a:t>executeCode</a:t>
            </a:r>
            <a:r>
              <a:rPr lang="en-US" sz="1000" dirty="0" smtClean="0"/>
              <a:t>(Service </a:t>
            </a:r>
            <a:r>
              <a:rPr lang="en-US" sz="1000" dirty="0" err="1" smtClean="0"/>
              <a:t>service</a:t>
            </a:r>
            <a:r>
              <a:rPr lang="en-US" sz="1000" dirty="0" smtClean="0"/>
              <a:t>, String code) {</a:t>
            </a:r>
          </a:p>
          <a:p>
            <a:r>
              <a:rPr lang="en-US" sz="1000" dirty="0" smtClean="0"/>
              <a:t>	//Creates a new </a:t>
            </a:r>
            <a:r>
              <a:rPr lang="en-US" sz="1000" dirty="0" err="1" smtClean="0"/>
              <a:t>Tcl</a:t>
            </a:r>
            <a:r>
              <a:rPr lang="en-US" sz="1000" dirty="0" smtClean="0"/>
              <a:t> interpreter</a:t>
            </a:r>
          </a:p>
          <a:p>
            <a:r>
              <a:rPr lang="en-US" sz="1000" dirty="0" smtClean="0"/>
              <a:t>	</a:t>
            </a:r>
            <a:r>
              <a:rPr lang="en-US" sz="1000" dirty="0" err="1" smtClean="0"/>
              <a:t>Interp</a:t>
            </a:r>
            <a:r>
              <a:rPr lang="en-US" sz="1000" dirty="0" smtClean="0"/>
              <a:t> </a:t>
            </a:r>
            <a:r>
              <a:rPr lang="en-US" sz="1000" dirty="0" err="1" smtClean="0"/>
              <a:t>interp</a:t>
            </a:r>
            <a:r>
              <a:rPr lang="en-US" sz="1000" dirty="0" smtClean="0"/>
              <a:t> = new </a:t>
            </a:r>
            <a:r>
              <a:rPr lang="en-US" sz="1000" dirty="0" err="1" smtClean="0"/>
              <a:t>Interp</a:t>
            </a:r>
            <a:r>
              <a:rPr lang="en-US" sz="1000" dirty="0" smtClean="0"/>
              <a:t>();</a:t>
            </a:r>
          </a:p>
          <a:p>
            <a:r>
              <a:rPr lang="en-US" sz="1000" dirty="0" smtClean="0"/>
              <a:t>	</a:t>
            </a:r>
          </a:p>
          <a:p>
            <a:r>
              <a:rPr lang="en-US" sz="1000" dirty="0" smtClean="0"/>
              <a:t>	try {</a:t>
            </a:r>
          </a:p>
          <a:p>
            <a:pPr lvl="2"/>
            <a:r>
              <a:rPr lang="en-US" sz="1000" dirty="0" smtClean="0"/>
              <a:t>    //Add new actions commands to the </a:t>
            </a:r>
            <a:r>
              <a:rPr lang="en-US" sz="1000" dirty="0" err="1" smtClean="0"/>
              <a:t>Tcl</a:t>
            </a:r>
            <a:r>
              <a:rPr lang="en-US" sz="1000" dirty="0" smtClean="0"/>
              <a:t> interpreter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("email", new </a:t>
            </a:r>
            <a:r>
              <a:rPr lang="en-US" sz="1000" dirty="0" err="1" smtClean="0"/>
              <a:t>EmailCmd</a:t>
            </a:r>
            <a:r>
              <a:rPr lang="en-US" sz="1000" dirty="0" smtClean="0"/>
              <a:t>(</a:t>
            </a:r>
            <a:r>
              <a:rPr lang="en-US" sz="1000" dirty="0" err="1" smtClean="0"/>
              <a:t>emailEventProducer</a:t>
            </a:r>
            <a:r>
              <a:rPr lang="en-US" sz="1000" dirty="0" smtClean="0"/>
              <a:t>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("status", new </a:t>
            </a:r>
            <a:r>
              <a:rPr lang="en-US" sz="1000" dirty="0" err="1" smtClean="0"/>
              <a:t>StatusCmd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("tweet", new </a:t>
            </a:r>
            <a:r>
              <a:rPr lang="en-US" sz="1000" dirty="0" err="1" smtClean="0"/>
              <a:t>TweetCmd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</a:t>
            </a:r>
            <a:r>
              <a:rPr lang="en-US" sz="1000" dirty="0" err="1" smtClean="0"/>
              <a:t>flickr</a:t>
            </a:r>
            <a:r>
              <a:rPr lang="en-US" sz="1000" dirty="0" smtClean="0"/>
              <a:t>", new </a:t>
            </a:r>
            <a:r>
              <a:rPr lang="en-US" sz="1000" dirty="0" err="1" smtClean="0"/>
              <a:t>FlickrCmd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</a:t>
            </a:r>
            <a:r>
              <a:rPr lang="en-US" sz="1000" dirty="0" err="1" smtClean="0"/>
              <a:t>facebook</a:t>
            </a:r>
            <a:r>
              <a:rPr lang="en-US" sz="1000" dirty="0" smtClean="0"/>
              <a:t>", new </a:t>
            </a:r>
            <a:r>
              <a:rPr lang="en-US" sz="1000" dirty="0" err="1" smtClean="0"/>
              <a:t>FacebookCmd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</a:t>
            </a:r>
            <a:r>
              <a:rPr lang="en-US" sz="1000" dirty="0" err="1" smtClean="0"/>
              <a:t>sms</a:t>
            </a:r>
            <a:r>
              <a:rPr lang="en-US" sz="1000" dirty="0" smtClean="0"/>
              <a:t>", new </a:t>
            </a:r>
            <a:r>
              <a:rPr lang="en-US" sz="1000" dirty="0" err="1" smtClean="0"/>
              <a:t>SMSCmd</a:t>
            </a:r>
            <a:r>
              <a:rPr lang="en-US" sz="1000" dirty="0" smtClean="0"/>
              <a:t>(</a:t>
            </a:r>
            <a:r>
              <a:rPr lang="en-US" sz="1000" dirty="0" err="1" smtClean="0"/>
              <a:t>googleVoice</a:t>
            </a:r>
            <a:r>
              <a:rPr lang="en-US" sz="1000" dirty="0" smtClean="0"/>
              <a:t>, 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</a:t>
            </a:r>
            <a:r>
              <a:rPr lang="en-US" sz="1000" dirty="0" err="1" smtClean="0"/>
              <a:t>im</a:t>
            </a:r>
            <a:r>
              <a:rPr lang="en-US" sz="1000" dirty="0" smtClean="0"/>
              <a:t>", new </a:t>
            </a:r>
            <a:r>
              <a:rPr lang="en-US" sz="1000" dirty="0" err="1" smtClean="0"/>
              <a:t>ImCmd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("call", new </a:t>
            </a:r>
            <a:r>
              <a:rPr lang="en-US" sz="1000" dirty="0" err="1" smtClean="0"/>
              <a:t>CallCmd</a:t>
            </a:r>
            <a:r>
              <a:rPr lang="en-US" sz="1000" dirty="0" smtClean="0"/>
              <a:t>(</a:t>
            </a:r>
            <a:r>
              <a:rPr lang="en-US" sz="1000" dirty="0" err="1" smtClean="0"/>
              <a:t>null,googleVoice</a:t>
            </a:r>
            <a:r>
              <a:rPr lang="en-US" sz="1000" dirty="0" smtClean="0"/>
              <a:t>, 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("incoming", new </a:t>
            </a:r>
            <a:r>
              <a:rPr lang="en-US" sz="1000" dirty="0" err="1" smtClean="0"/>
              <a:t>IncomingCmd</a:t>
            </a:r>
            <a:r>
              <a:rPr lang="en-US" sz="1000" dirty="0" smtClean="0"/>
              <a:t>(service));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("my", new </a:t>
            </a:r>
            <a:r>
              <a:rPr lang="en-US" sz="1000" dirty="0" err="1" smtClean="0"/>
              <a:t>MyCmd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("accept", new </a:t>
            </a:r>
            <a:r>
              <a:rPr lang="en-US" sz="1000" dirty="0" err="1" smtClean="0"/>
              <a:t>AcceptCmd</a:t>
            </a:r>
            <a:r>
              <a:rPr lang="en-US" sz="1000" dirty="0" smtClean="0"/>
              <a:t>(service));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("reject", new </a:t>
            </a:r>
            <a:r>
              <a:rPr lang="en-US" sz="1000" dirty="0" err="1" smtClean="0"/>
              <a:t>RejectCmd</a:t>
            </a:r>
            <a:r>
              <a:rPr lang="en-US" sz="1000" dirty="0" smtClean="0"/>
              <a:t>(service));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("event", new </a:t>
            </a:r>
            <a:r>
              <a:rPr lang="en-US" sz="1000" dirty="0" err="1" smtClean="0"/>
              <a:t>EventCmd</a:t>
            </a:r>
            <a:r>
              <a:rPr lang="en-US" sz="1000" dirty="0" smtClean="0"/>
              <a:t>(service));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("schedule", new </a:t>
            </a:r>
            <a:r>
              <a:rPr lang="en-US" sz="1000" dirty="0" err="1" smtClean="0"/>
              <a:t>ScheduleCmd</a:t>
            </a:r>
            <a:r>
              <a:rPr lang="en-US" sz="1000" dirty="0" smtClean="0"/>
              <a:t>(</a:t>
            </a:r>
            <a:r>
              <a:rPr lang="en-US" sz="1000" dirty="0" err="1" smtClean="0"/>
              <a:t>this.googleCalendarHandler</a:t>
            </a:r>
            <a:r>
              <a:rPr lang="en-US" sz="1000" dirty="0" smtClean="0"/>
              <a:t>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TranslatorCmd</a:t>
            </a:r>
            <a:r>
              <a:rPr lang="en-US" sz="1000" dirty="0" smtClean="0"/>
              <a:t> </a:t>
            </a:r>
            <a:r>
              <a:rPr lang="en-US" sz="1000" dirty="0" err="1" smtClean="0"/>
              <a:t>st</a:t>
            </a:r>
            <a:r>
              <a:rPr lang="en-US" sz="1000" dirty="0" smtClean="0"/>
              <a:t> = new </a:t>
            </a:r>
            <a:r>
              <a:rPr lang="en-US" sz="1000" dirty="0" err="1" smtClean="0"/>
              <a:t>TranslatorCmd</a:t>
            </a:r>
            <a:r>
              <a:rPr lang="en-US" sz="1000" dirty="0" smtClean="0"/>
              <a:t>();</a:t>
            </a:r>
          </a:p>
          <a:p>
            <a:pPr lvl="2"/>
            <a:r>
              <a:rPr lang="en-US" sz="1000" dirty="0" smtClean="0"/>
              <a:t>    for (final Language </a:t>
            </a:r>
            <a:r>
              <a:rPr lang="en-US" sz="1000" dirty="0" err="1" smtClean="0"/>
              <a:t>language</a:t>
            </a:r>
            <a:r>
              <a:rPr lang="en-US" sz="1000" dirty="0" smtClean="0"/>
              <a:t> : </a:t>
            </a:r>
            <a:r>
              <a:rPr lang="en-US" sz="1000" dirty="0" err="1" smtClean="0"/>
              <a:t>Language.values</a:t>
            </a:r>
            <a:r>
              <a:rPr lang="en-US" sz="1000" dirty="0" smtClean="0"/>
              <a:t>()) {</a:t>
            </a:r>
          </a:p>
          <a:p>
            <a:pPr lvl="2"/>
            <a:r>
              <a:rPr lang="en-US" sz="1000" dirty="0" smtClean="0"/>
              <a:t>    	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("to_"+</a:t>
            </a:r>
            <a:r>
              <a:rPr lang="en-US" sz="1000" dirty="0" err="1" smtClean="0"/>
              <a:t>language.toString</a:t>
            </a:r>
            <a:r>
              <a:rPr lang="en-US" sz="1000" dirty="0" smtClean="0"/>
              <a:t>(), </a:t>
            </a:r>
            <a:r>
              <a:rPr lang="en-US" sz="1000" dirty="0" err="1" smtClean="0"/>
              <a:t>st</a:t>
            </a:r>
            <a:r>
              <a:rPr lang="en-US" sz="1000" dirty="0" smtClean="0"/>
              <a:t>);</a:t>
            </a:r>
          </a:p>
          <a:p>
            <a:pPr lvl="2"/>
            <a:r>
              <a:rPr lang="en-US" sz="1000" dirty="0" smtClean="0"/>
              <a:t>    }</a:t>
            </a:r>
          </a:p>
          <a:p>
            <a:pPr lvl="2"/>
            <a:r>
              <a:rPr lang="en-US" sz="1000" dirty="0" smtClean="0"/>
              <a:t>    </a:t>
            </a:r>
          </a:p>
          <a:p>
            <a:pPr lvl="2"/>
            <a:r>
              <a:rPr lang="en-US" sz="1000" dirty="0" smtClean="0"/>
              <a:t>     // runs the user's </a:t>
            </a:r>
            <a:r>
              <a:rPr lang="en-US" sz="1000" dirty="0" err="1" smtClean="0"/>
              <a:t>Tcl</a:t>
            </a:r>
            <a:r>
              <a:rPr lang="en-US" sz="1000" dirty="0" smtClean="0"/>
              <a:t> script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interp.eval</a:t>
            </a:r>
            <a:r>
              <a:rPr lang="en-US" sz="1000" dirty="0" smtClean="0"/>
              <a:t>(code);</a:t>
            </a:r>
          </a:p>
          <a:p>
            <a:r>
              <a:rPr lang="en-US" sz="1000" dirty="0" smtClean="0"/>
              <a:t>	} catch (Exception ex) {</a:t>
            </a:r>
          </a:p>
          <a:p>
            <a:r>
              <a:rPr lang="en-US" sz="1000" dirty="0" smtClean="0"/>
              <a:t>		return false;</a:t>
            </a:r>
          </a:p>
          <a:p>
            <a:r>
              <a:rPr lang="en-US" sz="1000" dirty="0" smtClean="0"/>
              <a:t>	} finally {</a:t>
            </a:r>
          </a:p>
          <a:p>
            <a:r>
              <a:rPr lang="en-US" sz="1000" dirty="0" smtClean="0"/>
              <a:t>		</a:t>
            </a:r>
            <a:r>
              <a:rPr lang="en-US" sz="1000" dirty="0" err="1" smtClean="0"/>
              <a:t>interp.dispose</a:t>
            </a:r>
            <a:r>
              <a:rPr lang="en-US" sz="1000" dirty="0" smtClean="0"/>
              <a:t>();</a:t>
            </a:r>
          </a:p>
          <a:p>
            <a:r>
              <a:rPr lang="en-US" sz="1000" dirty="0" smtClean="0"/>
              <a:t>	}</a:t>
            </a:r>
          </a:p>
          <a:p>
            <a:r>
              <a:rPr lang="en-US" sz="1000" dirty="0" smtClean="0"/>
              <a:t>	return true;</a:t>
            </a:r>
          </a:p>
          <a:p>
            <a:r>
              <a:rPr lang="en-US" sz="1000" dirty="0" smtClean="0"/>
              <a:t>}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9389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722956"/>
          </a:xfrm>
          <a:ln/>
        </p:spPr>
        <p:txBody>
          <a:bodyPr tIns="352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Adding a new action command to the SECE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443775"/>
            <a:ext cx="9144000" cy="5636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package </a:t>
            </a:r>
            <a:r>
              <a:rPr lang="en-US" sz="1000" dirty="0" err="1" smtClean="0"/>
              <a:t>edu.columbia.lucs.tcl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com.restfb.DefaultFacebookClient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com.restfb.FacebookClient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com.restfb.Parameter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com.restfb.exception.FacebookException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com.restfb.types.FacebookType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edu.columbia.lucs.Manager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java.util.logging.Level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java.util.logging.Logger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tcl.lang</a:t>
            </a:r>
            <a:r>
              <a:rPr lang="en-US" sz="1000" dirty="0" smtClean="0"/>
              <a:t>.*;</a:t>
            </a:r>
          </a:p>
          <a:p>
            <a:endParaRPr lang="en-US" sz="1000" dirty="0" smtClean="0"/>
          </a:p>
          <a:p>
            <a:r>
              <a:rPr lang="en-US" sz="1000" dirty="0" smtClean="0"/>
              <a:t>public class </a:t>
            </a:r>
            <a:r>
              <a:rPr lang="en-US" sz="1000" dirty="0" err="1" smtClean="0"/>
              <a:t>FacebookCmd</a:t>
            </a:r>
            <a:r>
              <a:rPr lang="en-US" sz="1000" dirty="0" smtClean="0"/>
              <a:t> implements Command {</a:t>
            </a:r>
          </a:p>
          <a:p>
            <a:r>
              <a:rPr lang="en-US" sz="1000" dirty="0" smtClean="0"/>
              <a:t>	Manager man;</a:t>
            </a:r>
          </a:p>
          <a:p>
            <a:endParaRPr lang="en-US" sz="1000" dirty="0" smtClean="0"/>
          </a:p>
          <a:p>
            <a:pPr lvl="1"/>
            <a:r>
              <a:rPr lang="en-US" sz="1000" dirty="0" smtClean="0"/>
              <a:t>  public </a:t>
            </a:r>
            <a:r>
              <a:rPr lang="en-US" sz="1000" dirty="0" err="1" smtClean="0"/>
              <a:t>FacebookCmd</a:t>
            </a:r>
            <a:r>
              <a:rPr lang="en-US" sz="1000" dirty="0" smtClean="0"/>
              <a:t>(Manager man) {</a:t>
            </a:r>
          </a:p>
          <a:p>
            <a:pPr lvl="1"/>
            <a:r>
              <a:rPr lang="en-US" sz="1000" dirty="0" smtClean="0"/>
              <a:t>      </a:t>
            </a:r>
            <a:r>
              <a:rPr lang="en-US" sz="1000" dirty="0" err="1" smtClean="0"/>
              <a:t>this.man</a:t>
            </a:r>
            <a:r>
              <a:rPr lang="en-US" sz="1000" dirty="0" smtClean="0"/>
              <a:t> = man;</a:t>
            </a:r>
          </a:p>
          <a:p>
            <a:pPr lvl="1"/>
            <a:r>
              <a:rPr lang="en-US" sz="1000" dirty="0" smtClean="0"/>
              <a:t>  }</a:t>
            </a:r>
          </a:p>
          <a:p>
            <a:endParaRPr lang="en-US" sz="1000" dirty="0" smtClean="0"/>
          </a:p>
          <a:p>
            <a:pPr lvl="1"/>
            <a:r>
              <a:rPr lang="en-US" sz="1000" dirty="0" smtClean="0"/>
              <a:t>  public void </a:t>
            </a:r>
            <a:r>
              <a:rPr lang="en-US" sz="1000" dirty="0" err="1" smtClean="0"/>
              <a:t>cmdProc</a:t>
            </a:r>
            <a:r>
              <a:rPr lang="en-US" sz="1000" dirty="0" smtClean="0"/>
              <a:t>(</a:t>
            </a:r>
          </a:p>
          <a:p>
            <a:pPr lvl="1"/>
            <a:r>
              <a:rPr lang="en-US" sz="1000" dirty="0" smtClean="0"/>
              <a:t>          </a:t>
            </a:r>
            <a:r>
              <a:rPr lang="en-US" sz="1000" dirty="0" err="1" smtClean="0"/>
              <a:t>Interp</a:t>
            </a:r>
            <a:r>
              <a:rPr lang="en-US" sz="1000" dirty="0" smtClean="0"/>
              <a:t> </a:t>
            </a:r>
            <a:r>
              <a:rPr lang="en-US" sz="1000" dirty="0" err="1" smtClean="0"/>
              <a:t>interp</a:t>
            </a:r>
            <a:r>
              <a:rPr lang="en-US" sz="1000" dirty="0" smtClean="0"/>
              <a:t>, // Current interpreter.</a:t>
            </a:r>
          </a:p>
          <a:p>
            <a:pPr lvl="1"/>
            <a:r>
              <a:rPr lang="en-US" sz="1000" dirty="0" smtClean="0"/>
              <a:t>          </a:t>
            </a:r>
            <a:r>
              <a:rPr lang="en-US" sz="1000" dirty="0" err="1" smtClean="0"/>
              <a:t>TclObject</a:t>
            </a:r>
            <a:r>
              <a:rPr lang="en-US" sz="1000" dirty="0" smtClean="0"/>
              <a:t> </a:t>
            </a:r>
            <a:r>
              <a:rPr lang="en-US" sz="1000" dirty="0" err="1" smtClean="0"/>
              <a:t>objv</a:t>
            </a:r>
            <a:r>
              <a:rPr lang="en-US" sz="1000" dirty="0" smtClean="0"/>
              <a:t>[]) // Arguments to "</a:t>
            </a:r>
            <a:r>
              <a:rPr lang="en-US" sz="1000" dirty="0" err="1" smtClean="0"/>
              <a:t>lsearch</a:t>
            </a:r>
            <a:r>
              <a:rPr lang="en-US" sz="1000" dirty="0" smtClean="0"/>
              <a:t>" command.</a:t>
            </a:r>
          </a:p>
          <a:p>
            <a:pPr lvl="1"/>
            <a:r>
              <a:rPr lang="en-US" sz="1000" dirty="0" smtClean="0"/>
              <a:t>          throws </a:t>
            </a:r>
            <a:r>
              <a:rPr lang="en-US" sz="1000" dirty="0" err="1" smtClean="0"/>
              <a:t>TclException</a:t>
            </a:r>
            <a:r>
              <a:rPr lang="en-US" sz="1000" dirty="0" smtClean="0"/>
              <a:t> </a:t>
            </a:r>
          </a:p>
          <a:p>
            <a:pPr lvl="1"/>
            <a:r>
              <a:rPr lang="en-US" sz="1000" dirty="0" smtClean="0"/>
              <a:t>  {</a:t>
            </a:r>
          </a:p>
          <a:p>
            <a:pPr lvl="1"/>
            <a:r>
              <a:rPr lang="en-US" sz="1000" dirty="0" smtClean="0"/>
              <a:t>  	String token = </a:t>
            </a:r>
            <a:r>
              <a:rPr lang="en-US" sz="1000" dirty="0" err="1" smtClean="0"/>
              <a:t>man.reg.getRegistryAttribute</a:t>
            </a:r>
            <a:r>
              <a:rPr lang="en-US" sz="1000" dirty="0" smtClean="0"/>
              <a:t>("me.conf.facebook.acc1.token");</a:t>
            </a:r>
          </a:p>
          <a:p>
            <a:pPr lvl="1"/>
            <a:r>
              <a:rPr lang="en-US" sz="1000" dirty="0" smtClean="0"/>
              <a:t>	if (token != null) {</a:t>
            </a:r>
          </a:p>
          <a:p>
            <a:pPr lvl="3"/>
            <a:r>
              <a:rPr lang="en-US" sz="1000" dirty="0" err="1" smtClean="0"/>
              <a:t>FacebookClient</a:t>
            </a:r>
            <a:r>
              <a:rPr lang="en-US" sz="1000" dirty="0" smtClean="0"/>
              <a:t> </a:t>
            </a:r>
            <a:r>
              <a:rPr lang="en-US" sz="1000" dirty="0" err="1" smtClean="0"/>
              <a:t>facebookClient</a:t>
            </a:r>
            <a:r>
              <a:rPr lang="en-US" sz="1000" dirty="0" smtClean="0"/>
              <a:t> = new </a:t>
            </a:r>
            <a:r>
              <a:rPr lang="en-US" sz="1000" dirty="0" err="1" smtClean="0"/>
              <a:t>DefaultFacebookClient</a:t>
            </a:r>
            <a:r>
              <a:rPr lang="en-US" sz="1000" dirty="0" smtClean="0"/>
              <a:t>(t);</a:t>
            </a:r>
          </a:p>
          <a:p>
            <a:pPr lvl="3"/>
            <a:r>
              <a:rPr lang="en-US" sz="1000" dirty="0" smtClean="0"/>
              <a:t>try {</a:t>
            </a:r>
          </a:p>
          <a:p>
            <a:pPr lvl="3"/>
            <a:r>
              <a:rPr lang="en-US" sz="1000" dirty="0" smtClean="0"/>
              <a:t>      	</a:t>
            </a:r>
            <a:r>
              <a:rPr lang="en-US" sz="1000" dirty="0" err="1" smtClean="0"/>
              <a:t>FacebookType</a:t>
            </a:r>
            <a:r>
              <a:rPr lang="en-US" sz="1000" dirty="0" smtClean="0"/>
              <a:t> </a:t>
            </a:r>
            <a:r>
              <a:rPr lang="en-US" sz="1000" dirty="0" err="1" smtClean="0"/>
              <a:t>publishMessageResponse</a:t>
            </a:r>
            <a:r>
              <a:rPr lang="en-US" sz="1000" dirty="0" smtClean="0"/>
              <a:t> = </a:t>
            </a:r>
          </a:p>
          <a:p>
            <a:pPr lvl="3"/>
            <a:r>
              <a:rPr lang="en-US" sz="1000" dirty="0" smtClean="0"/>
              <a:t>        	</a:t>
            </a:r>
            <a:r>
              <a:rPr lang="en-US" sz="1000" dirty="0" err="1" smtClean="0"/>
              <a:t>facebookClient.publish</a:t>
            </a:r>
            <a:r>
              <a:rPr lang="en-US" sz="1000" dirty="0" smtClean="0"/>
              <a:t>("me/feed", </a:t>
            </a:r>
            <a:r>
              <a:rPr lang="en-US" sz="1000" dirty="0" err="1" smtClean="0"/>
              <a:t>FacebookType.class,Parameter.with</a:t>
            </a:r>
            <a:r>
              <a:rPr lang="en-US" sz="1000" dirty="0" smtClean="0"/>
              <a:t>("message", </a:t>
            </a:r>
            <a:r>
              <a:rPr lang="en-US" sz="1000" dirty="0" err="1" smtClean="0"/>
              <a:t>objv</a:t>
            </a:r>
            <a:r>
              <a:rPr lang="en-US" sz="1000" dirty="0" smtClean="0"/>
              <a:t>[1].</a:t>
            </a:r>
            <a:r>
              <a:rPr lang="en-US" sz="1000" dirty="0" err="1" smtClean="0"/>
              <a:t>toString</a:t>
            </a:r>
            <a:r>
              <a:rPr lang="en-US" sz="1000" dirty="0" smtClean="0"/>
              <a:t>()));</a:t>
            </a:r>
          </a:p>
          <a:p>
            <a:pPr lvl="3"/>
            <a:r>
              <a:rPr lang="en-US" sz="1000" dirty="0" smtClean="0"/>
              <a:t>} catch (</a:t>
            </a:r>
            <a:r>
              <a:rPr lang="en-US" sz="1000" dirty="0" err="1" smtClean="0"/>
              <a:t>FacebookException</a:t>
            </a:r>
            <a:r>
              <a:rPr lang="en-US" sz="1000" dirty="0" smtClean="0"/>
              <a:t> ex) {</a:t>
            </a:r>
          </a:p>
          <a:p>
            <a:pPr lvl="3"/>
            <a:r>
              <a:rPr lang="en-US" sz="1000" dirty="0" smtClean="0"/>
              <a:t>      	</a:t>
            </a:r>
            <a:r>
              <a:rPr lang="en-US" sz="1000" dirty="0" err="1" smtClean="0"/>
              <a:t>Logger.getLogger</a:t>
            </a:r>
            <a:r>
              <a:rPr lang="en-US" sz="1000" dirty="0" smtClean="0"/>
              <a:t>(</a:t>
            </a:r>
            <a:r>
              <a:rPr lang="en-US" sz="1000" dirty="0" err="1" smtClean="0"/>
              <a:t>FacebookCmd.class.getName</a:t>
            </a:r>
            <a:r>
              <a:rPr lang="en-US" sz="1000" dirty="0" smtClean="0"/>
              <a:t>()).log(</a:t>
            </a:r>
            <a:r>
              <a:rPr lang="en-US" sz="1000" dirty="0" err="1" smtClean="0"/>
              <a:t>Level.SEVERE</a:t>
            </a:r>
            <a:r>
              <a:rPr lang="en-US" sz="1000" dirty="0" smtClean="0"/>
              <a:t>, null, ex);</a:t>
            </a:r>
          </a:p>
          <a:p>
            <a:pPr lvl="3"/>
            <a:r>
              <a:rPr lang="en-US" sz="1000" dirty="0" smtClean="0"/>
              <a:t>}</a:t>
            </a:r>
          </a:p>
          <a:p>
            <a:pPr lvl="1"/>
            <a:r>
              <a:rPr lang="en-US" sz="1000" dirty="0" smtClean="0"/>
              <a:t>  	}</a:t>
            </a:r>
          </a:p>
          <a:p>
            <a:pPr lvl="1"/>
            <a:r>
              <a:rPr lang="en-US" sz="1000" dirty="0" smtClean="0"/>
              <a:t>}</a:t>
            </a:r>
          </a:p>
          <a:p>
            <a:r>
              <a:rPr lang="en-US" sz="1000" dirty="0" smtClean="0"/>
              <a:t>}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9063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482600" y="155448"/>
            <a:ext cx="86614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User information registry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00471" y="1134376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dirty="0" smtClean="0"/>
              <a:t>root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097312" y="2768103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e</a:t>
            </a:r>
          </a:p>
        </p:txBody>
      </p:sp>
      <p:sp>
        <p:nvSpPr>
          <p:cNvPr id="9" name="Oval 8"/>
          <p:cNvSpPr/>
          <p:nvPr/>
        </p:nvSpPr>
        <p:spPr>
          <a:xfrm>
            <a:off x="5300473" y="2768904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dirty="0" smtClean="0"/>
              <a:t>Bob</a:t>
            </a:r>
          </a:p>
        </p:txBody>
      </p:sp>
      <p:sp>
        <p:nvSpPr>
          <p:cNvPr id="10" name="Oval 9"/>
          <p:cNvSpPr/>
          <p:nvPr/>
        </p:nvSpPr>
        <p:spPr>
          <a:xfrm>
            <a:off x="7466077" y="2768901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dirty="0" smtClean="0"/>
              <a:t>Alice</a:t>
            </a:r>
          </a:p>
        </p:txBody>
      </p:sp>
      <p:sp>
        <p:nvSpPr>
          <p:cNvPr id="11" name="Oval 10"/>
          <p:cNvSpPr/>
          <p:nvPr/>
        </p:nvSpPr>
        <p:spPr>
          <a:xfrm>
            <a:off x="3578640" y="4140505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phone</a:t>
            </a:r>
          </a:p>
        </p:txBody>
      </p:sp>
      <p:sp>
        <p:nvSpPr>
          <p:cNvPr id="12" name="Oval 11"/>
          <p:cNvSpPr/>
          <p:nvPr/>
        </p:nvSpPr>
        <p:spPr>
          <a:xfrm>
            <a:off x="4564602" y="5774032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home</a:t>
            </a:r>
          </a:p>
        </p:txBody>
      </p:sp>
      <p:sp>
        <p:nvSpPr>
          <p:cNvPr id="13" name="Oval 12"/>
          <p:cNvSpPr/>
          <p:nvPr/>
        </p:nvSpPr>
        <p:spPr>
          <a:xfrm>
            <a:off x="3577050" y="5774032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office</a:t>
            </a:r>
          </a:p>
        </p:txBody>
      </p:sp>
      <p:sp>
        <p:nvSpPr>
          <p:cNvPr id="14" name="Oval 13"/>
          <p:cNvSpPr/>
          <p:nvPr/>
        </p:nvSpPr>
        <p:spPr>
          <a:xfrm>
            <a:off x="2589498" y="5774032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mobile</a:t>
            </a:r>
          </a:p>
        </p:txBody>
      </p:sp>
      <p:sp>
        <p:nvSpPr>
          <p:cNvPr id="15" name="Oval 14"/>
          <p:cNvSpPr/>
          <p:nvPr/>
        </p:nvSpPr>
        <p:spPr>
          <a:xfrm>
            <a:off x="2591088" y="4141304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presence</a:t>
            </a:r>
          </a:p>
        </p:txBody>
      </p:sp>
      <p:sp>
        <p:nvSpPr>
          <p:cNvPr id="16" name="Oval 15"/>
          <p:cNvSpPr/>
          <p:nvPr/>
        </p:nvSpPr>
        <p:spPr>
          <a:xfrm>
            <a:off x="4806697" y="4140503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presence</a:t>
            </a:r>
          </a:p>
        </p:txBody>
      </p:sp>
      <p:sp>
        <p:nvSpPr>
          <p:cNvPr id="17" name="Oval 16"/>
          <p:cNvSpPr/>
          <p:nvPr/>
        </p:nvSpPr>
        <p:spPr>
          <a:xfrm>
            <a:off x="6972301" y="4140504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rIns="91440" anchor="ctr" anchorCtr="1">
            <a:noAutofit/>
          </a:bodyPr>
          <a:lstStyle/>
          <a:p>
            <a:pPr algn="ctr"/>
            <a:r>
              <a:rPr lang="en-US" dirty="0" smtClean="0"/>
              <a:t>presence</a:t>
            </a:r>
          </a:p>
        </p:txBody>
      </p:sp>
      <p:sp>
        <p:nvSpPr>
          <p:cNvPr id="18" name="Oval 17"/>
          <p:cNvSpPr/>
          <p:nvPr/>
        </p:nvSpPr>
        <p:spPr>
          <a:xfrm>
            <a:off x="1601947" y="4140505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location</a:t>
            </a:r>
          </a:p>
        </p:txBody>
      </p:sp>
      <p:sp>
        <p:nvSpPr>
          <p:cNvPr id="19" name="Oval 18"/>
          <p:cNvSpPr/>
          <p:nvPr/>
        </p:nvSpPr>
        <p:spPr>
          <a:xfrm>
            <a:off x="5794249" y="4140503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location</a:t>
            </a:r>
          </a:p>
        </p:txBody>
      </p:sp>
      <p:sp>
        <p:nvSpPr>
          <p:cNvPr id="20" name="Oval 19"/>
          <p:cNvSpPr/>
          <p:nvPr/>
        </p:nvSpPr>
        <p:spPr>
          <a:xfrm>
            <a:off x="7959853" y="4140504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location</a:t>
            </a:r>
          </a:p>
        </p:txBody>
      </p:sp>
      <p:cxnSp>
        <p:nvCxnSpPr>
          <p:cNvPr id="21" name="Straight Arrow Connector 20"/>
          <p:cNvCxnSpPr>
            <a:stCxn id="7" idx="4"/>
            <a:endCxn id="8" idx="7"/>
          </p:cNvCxnSpPr>
          <p:nvPr/>
        </p:nvCxnSpPr>
        <p:spPr>
          <a:xfrm rot="5400000">
            <a:off x="3971845" y="1090324"/>
            <a:ext cx="790799" cy="285400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4"/>
            <a:endCxn id="9" idx="0"/>
          </p:cNvCxnSpPr>
          <p:nvPr/>
        </p:nvCxnSpPr>
        <p:spPr>
          <a:xfrm rot="16200000" flipH="1">
            <a:off x="5470760" y="2445415"/>
            <a:ext cx="646976" cy="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4"/>
            <a:endCxn id="10" idx="0"/>
          </p:cNvCxnSpPr>
          <p:nvPr/>
        </p:nvCxnSpPr>
        <p:spPr>
          <a:xfrm rot="16200000" flipH="1">
            <a:off x="6553564" y="1362611"/>
            <a:ext cx="646973" cy="216560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4"/>
            <a:endCxn id="18" idx="0"/>
          </p:cNvCxnSpPr>
          <p:nvPr/>
        </p:nvCxnSpPr>
        <p:spPr>
          <a:xfrm rot="5400000">
            <a:off x="2150981" y="3700398"/>
            <a:ext cx="384850" cy="4953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1" idx="0"/>
            <a:endCxn id="8" idx="4"/>
          </p:cNvCxnSpPr>
          <p:nvPr/>
        </p:nvCxnSpPr>
        <p:spPr>
          <a:xfrm rot="16200000" flipV="1">
            <a:off x="3139327" y="3207416"/>
            <a:ext cx="384850" cy="14813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8" idx="4"/>
            <a:endCxn id="15" idx="0"/>
          </p:cNvCxnSpPr>
          <p:nvPr/>
        </p:nvCxnSpPr>
        <p:spPr>
          <a:xfrm rot="16200000" flipH="1">
            <a:off x="2645152" y="3701591"/>
            <a:ext cx="385649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1" idx="4"/>
            <a:endCxn id="14" idx="0"/>
          </p:cNvCxnSpPr>
          <p:nvPr/>
        </p:nvCxnSpPr>
        <p:spPr>
          <a:xfrm rot="5400000">
            <a:off x="3254858" y="4956473"/>
            <a:ext cx="645975" cy="9891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4"/>
            <a:endCxn id="13" idx="0"/>
          </p:cNvCxnSpPr>
          <p:nvPr/>
        </p:nvCxnSpPr>
        <p:spPr>
          <a:xfrm rot="5400000">
            <a:off x="3748634" y="5450249"/>
            <a:ext cx="645975" cy="159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1" idx="4"/>
            <a:endCxn id="12" idx="0"/>
          </p:cNvCxnSpPr>
          <p:nvPr/>
        </p:nvCxnSpPr>
        <p:spPr>
          <a:xfrm rot="16200000" flipH="1">
            <a:off x="4242410" y="4958063"/>
            <a:ext cx="645975" cy="9859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4"/>
            <a:endCxn id="20" idx="0"/>
          </p:cNvCxnSpPr>
          <p:nvPr/>
        </p:nvCxnSpPr>
        <p:spPr>
          <a:xfrm rot="16200000" flipH="1">
            <a:off x="8014716" y="3701590"/>
            <a:ext cx="384051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0" idx="4"/>
            <a:endCxn id="17" idx="0"/>
          </p:cNvCxnSpPr>
          <p:nvPr/>
        </p:nvCxnSpPr>
        <p:spPr>
          <a:xfrm rot="5400000">
            <a:off x="7520940" y="3701590"/>
            <a:ext cx="384051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9" idx="4"/>
            <a:endCxn id="19" idx="0"/>
          </p:cNvCxnSpPr>
          <p:nvPr/>
        </p:nvCxnSpPr>
        <p:spPr>
          <a:xfrm rot="16200000" flipH="1">
            <a:off x="5849114" y="3701591"/>
            <a:ext cx="384047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4"/>
            <a:endCxn id="16" idx="0"/>
          </p:cNvCxnSpPr>
          <p:nvPr/>
        </p:nvCxnSpPr>
        <p:spPr>
          <a:xfrm rot="5400000">
            <a:off x="5355338" y="3701591"/>
            <a:ext cx="384047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615984" y="4140505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sz="1600" dirty="0" smtClean="0"/>
              <a:t>office</a:t>
            </a:r>
          </a:p>
        </p:txBody>
      </p:sp>
      <p:sp>
        <p:nvSpPr>
          <p:cNvPr id="35" name="Oval 34"/>
          <p:cNvSpPr/>
          <p:nvPr/>
        </p:nvSpPr>
        <p:spPr>
          <a:xfrm>
            <a:off x="122208" y="5774033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sz="1400" dirty="0" smtClean="0"/>
              <a:t>temperature</a:t>
            </a:r>
          </a:p>
        </p:txBody>
      </p:sp>
      <p:cxnSp>
        <p:nvCxnSpPr>
          <p:cNvPr id="36" name="Straight Arrow Connector 35"/>
          <p:cNvCxnSpPr>
            <a:stCxn id="34" idx="0"/>
            <a:endCxn id="8" idx="4"/>
          </p:cNvCxnSpPr>
          <p:nvPr/>
        </p:nvCxnSpPr>
        <p:spPr>
          <a:xfrm rot="5400000" flipH="1" flipV="1">
            <a:off x="1657999" y="3207416"/>
            <a:ext cx="384850" cy="14813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4" idx="4"/>
            <a:endCxn id="35" idx="0"/>
          </p:cNvCxnSpPr>
          <p:nvPr/>
        </p:nvCxnSpPr>
        <p:spPr>
          <a:xfrm rot="5400000">
            <a:off x="539884" y="5204157"/>
            <a:ext cx="645976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1108170" y="5774033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sz="1600" dirty="0" smtClean="0"/>
              <a:t>lights</a:t>
            </a:r>
          </a:p>
        </p:txBody>
      </p:sp>
      <p:cxnSp>
        <p:nvCxnSpPr>
          <p:cNvPr id="39" name="Straight Arrow Connector 38"/>
          <p:cNvCxnSpPr>
            <a:stCxn id="38" idx="0"/>
            <a:endCxn id="34" idx="4"/>
          </p:cNvCxnSpPr>
          <p:nvPr/>
        </p:nvCxnSpPr>
        <p:spPr>
          <a:xfrm rot="16200000" flipV="1">
            <a:off x="1032865" y="5204952"/>
            <a:ext cx="645976" cy="49218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83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482600" y="155448"/>
            <a:ext cx="86614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GUI- Action command assistant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600" y="1350169"/>
            <a:ext cx="4564856" cy="5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17819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GUI- Registration of third-party services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1473" y="6476999"/>
            <a:ext cx="5507719" cy="27432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122" name="Picture 2" descr="C:\Users\irt_admin\Desktop\phd\thesis\seceimg\secethirdpart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362" y="1542360"/>
            <a:ext cx="8402223" cy="4934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61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Pyramid of programmers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775191"/>
          <a:ext cx="8229600" cy="4625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38507" y="4794661"/>
            <a:ext cx="635172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JAIN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300624" y="155448"/>
            <a:ext cx="8843375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Deployment Scenarios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0625" y="1668472"/>
            <a:ext cx="704943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Can be deployed in a home device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protects privacy and security by keeping the rules and</a:t>
            </a:r>
          </a:p>
          <a:p>
            <a:pPr lvl="1"/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  details of sensors and actuators within home boundaries.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it is more difficult to update the rules from anywhere</a:t>
            </a:r>
            <a:r>
              <a:rPr lang="en-US" sz="1400" dirty="0" smtClean="0">
                <a:solidFill>
                  <a:srgbClr val="C00000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Can be provided as a cloud service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controlling in-home devices can be challenging, given NATs.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26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Time-based events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5422" y="1696598"/>
            <a:ext cx="8626207" cy="113275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/>
              <a:t>Every day at 12:00 from 01/01/2010 until 04/01/2010 {</a:t>
            </a:r>
          </a:p>
          <a:p>
            <a:r>
              <a:rPr lang="en-US" b="1" dirty="0" smtClean="0"/>
              <a:t>         email employees “lunch time”  “Location: 5</a:t>
            </a:r>
            <a:r>
              <a:rPr lang="en-US" b="1" baseline="30000" dirty="0" smtClean="0"/>
              <a:t>th</a:t>
            </a:r>
            <a:r>
              <a:rPr lang="en-US" b="1" dirty="0" smtClean="0"/>
              <a:t> floor Dinning Room, Time: 12:30”      </a:t>
            </a:r>
          </a:p>
          <a:p>
            <a:r>
              <a:rPr lang="en-US" b="1" dirty="0" smtClean="0"/>
              <a:t>}</a:t>
            </a:r>
            <a:endParaRPr lang="en-US" b="1" dirty="0"/>
          </a:p>
        </p:txBody>
      </p:sp>
      <p:grpSp>
        <p:nvGrpSpPr>
          <p:cNvPr id="3" name="Group 10"/>
          <p:cNvGrpSpPr/>
          <p:nvPr/>
        </p:nvGrpSpPr>
        <p:grpSpPr>
          <a:xfrm>
            <a:off x="457200" y="2829349"/>
            <a:ext cx="4544458" cy="3039401"/>
            <a:chOff x="1426272" y="2823951"/>
            <a:chExt cx="4544458" cy="3039401"/>
          </a:xfrm>
        </p:grpSpPr>
        <p:sp>
          <p:nvSpPr>
            <p:cNvPr id="6" name="TextBox 5"/>
            <p:cNvSpPr txBox="1"/>
            <p:nvPr/>
          </p:nvSpPr>
          <p:spPr>
            <a:xfrm>
              <a:off x="1816014" y="3134408"/>
              <a:ext cx="4154716" cy="16004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dirty="0" smtClean="0"/>
                <a:t>BEGIN:VCALENDAR 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BEGIN:VEVENT</a:t>
              </a:r>
              <a:r>
                <a:rPr lang="en-US" sz="1400" dirty="0" smtClean="0"/>
                <a:t> 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DTSTART</a:t>
              </a:r>
              <a:r>
                <a:rPr lang="en-US" sz="1400" dirty="0" smtClean="0"/>
                <a:t>;TZID=America/New_York:20100101T120000 </a:t>
              </a:r>
              <a:r>
                <a:rPr lang="en-US" sz="1400" dirty="0" smtClean="0">
                  <a:solidFill>
                    <a:srgbClr val="FF0000"/>
                  </a:solidFill>
                </a:rPr>
                <a:t>RRULE</a:t>
              </a:r>
              <a:r>
                <a:rPr lang="en-US" sz="1400" dirty="0" smtClean="0"/>
                <a:t>:FREQ=DAILY;BYHOUR=12;</a:t>
              </a:r>
            </a:p>
            <a:p>
              <a:r>
                <a:rPr lang="en-US" sz="1400" dirty="0" smtClean="0"/>
                <a:t>                UNTIL=20100401T120000 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END:VEVENT</a:t>
              </a:r>
              <a:r>
                <a:rPr lang="en-US" sz="1400" dirty="0" smtClean="0"/>
                <a:t> </a:t>
              </a:r>
            </a:p>
            <a:p>
              <a:r>
                <a:rPr lang="en-US" sz="1400" dirty="0" smtClean="0"/>
                <a:t>END:VCALENDAR</a:t>
              </a:r>
              <a:endParaRPr lang="en-US" sz="1400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6272" y="5074752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2">
                    <a:lumMod val="50000"/>
                  </a:schemeClr>
                </a:gs>
                <a:gs pos="100000">
                  <a:srgbClr val="FF00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SECE</a:t>
              </a:r>
              <a:endParaRPr lang="en-US" dirty="0"/>
            </a:p>
          </p:txBody>
        </p:sp>
        <p:cxnSp>
          <p:nvCxnSpPr>
            <p:cNvPr id="8" name="Straight Connector 7"/>
            <p:cNvCxnSpPr>
              <a:endCxn id="7" idx="0"/>
            </p:cNvCxnSpPr>
            <p:nvPr/>
          </p:nvCxnSpPr>
          <p:spPr>
            <a:xfrm rot="5400000">
              <a:off x="710573" y="3949351"/>
              <a:ext cx="2250802" cy="1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2"/>
          <p:cNvGrpSpPr/>
          <p:nvPr/>
        </p:nvGrpSpPr>
        <p:grpSpPr>
          <a:xfrm>
            <a:off x="1276601" y="4434031"/>
            <a:ext cx="7439255" cy="2031846"/>
            <a:chOff x="1484639" y="4585333"/>
            <a:chExt cx="7439255" cy="20318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6645" y="4585333"/>
              <a:ext cx="3177249" cy="2031846"/>
            </a:xfrm>
            <a:prstGeom prst="rect">
              <a:avLst/>
            </a:prstGeom>
          </p:spPr>
        </p:pic>
        <p:cxnSp>
          <p:nvCxnSpPr>
            <p:cNvPr id="11" name="Straight Connector 10"/>
            <p:cNvCxnSpPr>
              <a:stCxn id="7" idx="3"/>
              <a:endCxn id="10" idx="1"/>
            </p:cNvCxnSpPr>
            <p:nvPr/>
          </p:nvCxnSpPr>
          <p:spPr>
            <a:xfrm flipV="1">
              <a:off x="1484639" y="5601256"/>
              <a:ext cx="4262006" cy="24496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742217" y="5571139"/>
              <a:ext cx="1626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Export / Import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Time: single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7142"/>
            <a:ext cx="8229600" cy="4223657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dirty="0" smtClean="0">
              <a:latin typeface="Times New Roman"/>
              <a:cs typeface="Times New Roman"/>
            </a:endParaRPr>
          </a:p>
          <a:p>
            <a:pPr>
              <a:buNone/>
            </a:pPr>
            <a:r>
              <a:rPr sz="2000" dirty="0" smtClean="0">
                <a:latin typeface="Times New Roman"/>
                <a:cs typeface="Times New Roman"/>
              </a:rPr>
              <a:t>on Anne's birthday at 12:00</a:t>
            </a:r>
            <a:r>
              <a:rPr lang="en-US" sz="2000" dirty="0" smtClean="0">
                <a:latin typeface="Times New Roman"/>
                <a:cs typeface="Times New Roman"/>
              </a:rPr>
              <a:t> am</a:t>
            </a:r>
            <a:r>
              <a:rPr sz="2000" dirty="0" smtClean="0">
                <a:latin typeface="Times New Roman"/>
                <a:cs typeface="Times New Roman"/>
              </a:rPr>
              <a:t> in </a:t>
            </a:r>
            <a:r>
              <a:rPr lang="en-US" sz="2000" u="sng" dirty="0" smtClean="0">
                <a:latin typeface="Times New Roman"/>
                <a:cs typeface="Times New Roman"/>
              </a:rPr>
              <a:t>anne.location</a:t>
            </a:r>
            <a:r>
              <a:rPr sz="2000" dirty="0" smtClean="0">
                <a:latin typeface="Times New Roman"/>
                <a:cs typeface="Times New Roman"/>
              </a:rPr>
              <a:t>{sms </a:t>
            </a:r>
            <a:r>
              <a:rPr lang="en-US" sz="2000" dirty="0" smtClean="0">
                <a:latin typeface="Times New Roman"/>
                <a:cs typeface="Times New Roman"/>
              </a:rPr>
              <a:t>a</a:t>
            </a:r>
            <a:r>
              <a:rPr sz="2000" dirty="0" smtClean="0">
                <a:latin typeface="Times New Roman"/>
                <a:cs typeface="Times New Roman"/>
              </a:rPr>
              <a:t>nne "Happy </a:t>
            </a:r>
            <a:r>
              <a:rPr lang="en-US" sz="2000" dirty="0" smtClean="0">
                <a:latin typeface="Times New Roman"/>
                <a:cs typeface="Times New Roman"/>
              </a:rPr>
              <a:t>						</a:t>
            </a:r>
            <a:r>
              <a:rPr sz="2000" dirty="0" smtClean="0">
                <a:latin typeface="Times New Roman"/>
                <a:cs typeface="Times New Roman"/>
              </a:rPr>
              <a:t>Birthday!"}</a:t>
            </a:r>
            <a:endParaRPr lang="en-US" sz="2000" dirty="0" smtClean="0">
              <a:latin typeface="Times New Roman"/>
              <a:cs typeface="Times New Roman"/>
            </a:endParaRP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457200" y="1660194"/>
            <a:ext cx="5603709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b="1" dirty="0" smtClean="0">
                <a:solidFill>
                  <a:schemeClr val="accent1"/>
                </a:solidFill>
              </a:rPr>
              <a:t>on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b="1" i="1" dirty="0" smtClean="0">
                <a:solidFill>
                  <a:schemeClr val="tx1"/>
                </a:solidFill>
              </a:rPr>
              <a:t>dateExpr</a:t>
            </a:r>
            <a:r>
              <a:rPr b="1" dirty="0" smtClean="0">
                <a:solidFill>
                  <a:schemeClr val="tx1"/>
                </a:solidFill>
              </a:rPr>
              <a:t>  (</a:t>
            </a:r>
            <a:r>
              <a:rPr b="1" dirty="0" smtClean="0">
                <a:solidFill>
                  <a:srgbClr val="F0AD00"/>
                </a:solidFill>
              </a:rPr>
              <a:t>at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b="1" i="1" dirty="0" smtClean="0">
                <a:solidFill>
                  <a:schemeClr val="tx1"/>
                </a:solidFill>
              </a:rPr>
              <a:t>timeExpr</a:t>
            </a:r>
            <a:r>
              <a:rPr b="1" dirty="0" smtClean="0">
                <a:solidFill>
                  <a:schemeClr val="tx1"/>
                </a:solidFill>
              </a:rPr>
              <a:t> ) (</a:t>
            </a:r>
            <a:r>
              <a:rPr b="1" dirty="0" smtClean="0">
                <a:solidFill>
                  <a:srgbClr val="F0AD00"/>
                </a:solidFill>
              </a:rPr>
              <a:t>in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b="1" i="1" dirty="0" smtClean="0">
                <a:solidFill>
                  <a:schemeClr val="tx1"/>
                </a:solidFill>
              </a:rPr>
              <a:t>timezone</a:t>
            </a:r>
            <a:r>
              <a:rPr b="1" dirty="0" smtClean="0">
                <a:solidFill>
                  <a:schemeClr val="tx1"/>
                </a:solidFill>
              </a:rPr>
              <a:t>) { </a:t>
            </a:r>
            <a:r>
              <a:rPr b="1" i="1" dirty="0" smtClean="0">
                <a:solidFill>
                  <a:schemeClr val="tx1"/>
                </a:solidFill>
              </a:rPr>
              <a:t>body</a:t>
            </a:r>
            <a:r>
              <a:rPr b="1" dirty="0" smtClean="0">
                <a:solidFill>
                  <a:schemeClr val="tx1"/>
                </a:solidFill>
              </a:rPr>
              <a:t> }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4880856" y="4146827"/>
            <a:ext cx="2132026" cy="2056558"/>
          </a:xfrm>
          <a:prstGeom prst="borderCallout1">
            <a:avLst>
              <a:gd name="adj1" fmla="val 224"/>
              <a:gd name="adj2" fmla="val -4078"/>
              <a:gd name="adj3" fmla="val -44039"/>
              <a:gd name="adj4" fmla="val -80089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Unicode MS"/>
                <a:cs typeface="Arial Unicode MS"/>
              </a:rPr>
              <a:t>sunrise</a:t>
            </a:r>
          </a:p>
          <a:p>
            <a:r>
              <a:rPr lang="en-US" dirty="0" smtClean="0">
                <a:solidFill>
                  <a:schemeClr val="tx1"/>
                </a:solidFill>
                <a:latin typeface="Arial Unicode MS"/>
                <a:cs typeface="Arial Unicode MS"/>
              </a:rPr>
              <a:t>sunset</a:t>
            </a:r>
          </a:p>
          <a:p>
            <a:r>
              <a:rPr lang="en-US" dirty="0" smtClean="0">
                <a:solidFill>
                  <a:schemeClr val="tx1"/>
                </a:solidFill>
                <a:latin typeface="Arial Unicode MS"/>
                <a:cs typeface="Arial Unicode MS"/>
              </a:rPr>
              <a:t>evening twilight</a:t>
            </a:r>
          </a:p>
          <a:p>
            <a:r>
              <a:rPr lang="en-US" dirty="0" smtClean="0">
                <a:solidFill>
                  <a:schemeClr val="tx1"/>
                </a:solidFill>
                <a:latin typeface="Arial Unicode MS"/>
                <a:cs typeface="Arial Unicode MS"/>
              </a:rPr>
              <a:t>morning twilight</a:t>
            </a:r>
          </a:p>
          <a:p>
            <a:r>
              <a:rPr lang="en-US" dirty="0" smtClean="0">
                <a:solidFill>
                  <a:schemeClr val="tx1"/>
                </a:solidFill>
                <a:latin typeface="Arial Unicode MS"/>
                <a:cs typeface="Arial Unicode MS"/>
              </a:rPr>
              <a:t>first working hour</a:t>
            </a:r>
          </a:p>
          <a:p>
            <a:r>
              <a:rPr lang="en-US" dirty="0" smtClean="0">
                <a:solidFill>
                  <a:schemeClr val="tx1"/>
                </a:solidFill>
                <a:latin typeface="Arial Unicode MS"/>
                <a:cs typeface="Arial Unicode MS"/>
              </a:rPr>
              <a:t>last working hour</a:t>
            </a:r>
          </a:p>
          <a:p>
            <a:r>
              <a:rPr lang="en-US" dirty="0" smtClean="0">
                <a:solidFill>
                  <a:schemeClr val="tx1"/>
                </a:solidFill>
                <a:latin typeface="Arial Unicode MS"/>
                <a:cs typeface="Arial Unicode MS"/>
              </a:rPr>
              <a:t>lunch break</a:t>
            </a:r>
            <a:endParaRPr lang="en-US" dirty="0">
              <a:solidFill>
                <a:schemeClr val="tx1"/>
              </a:solidFill>
              <a:latin typeface="Arial Unicode MS"/>
              <a:cs typeface="Arial Unicode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442392"/>
            <a:ext cx="3622409" cy="29584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2011-12-31, 12/31/2011 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December 31, 2011</a:t>
            </a:r>
          </a:p>
          <a:p>
            <a:pPr>
              <a:spcAft>
                <a:spcPts val="300"/>
              </a:spcAft>
            </a:pPr>
            <a:r>
              <a:rPr lang="en-US" sz="1600" dirty="0" err="1" smtClean="0">
                <a:solidFill>
                  <a:schemeClr val="tx1"/>
                </a:solidFill>
                <a:latin typeface="Arial Unicode MS"/>
                <a:cs typeface="Arial Unicode MS"/>
              </a:rPr>
              <a:t>31th</a:t>
            </a: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day of December, 2011 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300</a:t>
            </a:r>
            <a:r>
              <a:rPr lang="en-US" sz="1600" baseline="300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th</a:t>
            </a: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day, 2011</a:t>
            </a:r>
          </a:p>
          <a:p>
            <a:pPr>
              <a:spcAft>
                <a:spcPts val="300"/>
              </a:spcAft>
            </a:pPr>
            <a:r>
              <a:rPr lang="en-US" sz="1600" dirty="0" err="1" smtClean="0">
                <a:solidFill>
                  <a:schemeClr val="tx1"/>
                </a:solidFill>
                <a:latin typeface="Arial Unicode MS"/>
                <a:cs typeface="Arial Unicode MS"/>
              </a:rPr>
              <a:t>2th</a:t>
            </a: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MO of May, 2011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May </a:t>
            </a:r>
            <a:r>
              <a:rPr lang="en-US" sz="1600" dirty="0" err="1" smtClean="0">
                <a:solidFill>
                  <a:schemeClr val="tx1"/>
                </a:solidFill>
                <a:latin typeface="Arial Unicode MS"/>
                <a:cs typeface="Arial Unicode MS"/>
              </a:rPr>
              <a:t>2th</a:t>
            </a: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Monday, 2001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Last Sunday in </a:t>
            </a:r>
            <a:r>
              <a:rPr lang="en-US" sz="1600" dirty="0" err="1" smtClean="0">
                <a:solidFill>
                  <a:schemeClr val="tx1"/>
                </a:solidFill>
                <a:latin typeface="Arial Unicode MS"/>
                <a:cs typeface="Arial Unicode MS"/>
              </a:rPr>
              <a:t>52th</a:t>
            </a: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week, 2011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Christmas Day, 2011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Thanksgiving Day, 2011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1 day before Thanksgiving Day, 2011 </a:t>
            </a:r>
            <a:endParaRPr lang="en-US" sz="1600" dirty="0">
              <a:solidFill>
                <a:schemeClr val="tx1"/>
              </a:solidFill>
              <a:latin typeface="Arial Unicode MS"/>
              <a:cs typeface="Arial Unicode MS"/>
            </a:endParaRPr>
          </a:p>
        </p:txBody>
      </p:sp>
      <p:sp>
        <p:nvSpPr>
          <p:cNvPr id="15" name="Left Brace 14"/>
          <p:cNvSpPr/>
          <p:nvPr/>
        </p:nvSpPr>
        <p:spPr>
          <a:xfrm rot="16200000">
            <a:off x="3017066" y="2802148"/>
            <a:ext cx="304800" cy="636252"/>
          </a:xfrm>
          <a:prstGeom prst="lef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6" name="Left Brace 15"/>
          <p:cNvSpPr/>
          <p:nvPr/>
        </p:nvSpPr>
        <p:spPr>
          <a:xfrm rot="16200000">
            <a:off x="1511726" y="2403586"/>
            <a:ext cx="418876" cy="16241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079609" y="3425074"/>
            <a:ext cx="1719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Times New Roman"/>
                <a:cs typeface="Times New Roman"/>
              </a:rPr>
              <a:t>e.g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sz="1600" i="1" dirty="0" smtClean="0">
                <a:latin typeface="Times New Roman"/>
                <a:cs typeface="Times New Roman"/>
              </a:rPr>
              <a:t>Europe/Zurich</a:t>
            </a:r>
            <a:endParaRPr lang="en-US" sz="16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Time: recurrences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508280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r>
              <a:rPr lang="en-US" sz="1800" b="1" dirty="0" smtClean="0">
                <a:solidFill>
                  <a:schemeClr val="accent1"/>
                </a:solidFill>
                <a:latin typeface="Arial Unicode MS"/>
                <a:cs typeface="Arial Unicode MS"/>
              </a:rPr>
              <a:t>every</a:t>
            </a:r>
            <a:r>
              <a:rPr lang="en-US" sz="1800" b="1" dirty="0" smtClean="0">
                <a:latin typeface="Arial Unicode MS"/>
                <a:cs typeface="Arial Unicode MS"/>
              </a:rPr>
              <a:t> sunset </a:t>
            </a:r>
            <a:r>
              <a:rPr lang="en-US" sz="1800" dirty="0" smtClean="0">
                <a:latin typeface="Arial Unicode MS"/>
                <a:cs typeface="Arial Unicode MS"/>
              </a:rPr>
              <a:t>{ </a:t>
            </a:r>
            <a:r>
              <a:rPr lang="en-US" sz="1800" dirty="0" err="1" smtClean="0">
                <a:latin typeface="Arial Unicode MS"/>
                <a:cs typeface="Arial Unicode MS"/>
              </a:rPr>
              <a:t>homelights</a:t>
            </a:r>
            <a:r>
              <a:rPr lang="en-US" sz="1800" dirty="0" smtClean="0">
                <a:latin typeface="Arial Unicode MS"/>
                <a:cs typeface="Arial Unicode MS"/>
              </a:rPr>
              <a:t> on; }    </a:t>
            </a:r>
            <a:r>
              <a:rPr lang="en-US" sz="1800" dirty="0" err="1" smtClean="0">
                <a:latin typeface="Arial Unicode MS"/>
                <a:cs typeface="Arial Unicode MS"/>
                <a:sym typeface="Wingdings"/>
              </a:rPr>
              <a:t></a:t>
            </a:r>
            <a:r>
              <a:rPr lang="en-US" sz="1800" dirty="0" smtClean="0">
                <a:latin typeface="Arial Unicode MS"/>
                <a:cs typeface="Arial Unicode MS"/>
                <a:sym typeface="Wingdings"/>
              </a:rPr>
              <a:t> “every day at sunset”</a:t>
            </a:r>
            <a:r>
              <a:rPr lang="en-US" sz="1800" dirty="0" smtClean="0">
                <a:latin typeface="Arial Unicode MS"/>
                <a:cs typeface="Arial Unicode MS"/>
              </a:rPr>
              <a:t> </a:t>
            </a:r>
          </a:p>
          <a:p>
            <a:pPr>
              <a:buNone/>
            </a:pPr>
            <a:endParaRPr lang="en-US" sz="1800" b="1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every</a:t>
            </a:r>
            <a:r>
              <a:rPr lang="en-US" sz="1800" b="1" dirty="0" smtClean="0">
                <a:latin typeface="Arial Unicode MS"/>
                <a:cs typeface="Arial Unicode MS"/>
              </a:rPr>
              <a:t> year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on</a:t>
            </a:r>
            <a:r>
              <a:rPr lang="en-US" sz="1800" b="1" dirty="0" smtClean="0">
                <a:latin typeface="Arial Unicode MS"/>
                <a:cs typeface="Arial Unicode MS"/>
              </a:rPr>
              <a:t> last Friday of January, March, June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at</a:t>
            </a:r>
            <a:r>
              <a:rPr lang="en-US" sz="1800" b="1" dirty="0" smtClean="0">
                <a:latin typeface="Arial Unicode MS"/>
                <a:cs typeface="Arial Unicode MS"/>
              </a:rPr>
              <a:t> last working hour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except</a:t>
            </a:r>
            <a:r>
              <a:rPr lang="en-US" sz="1800" b="1" dirty="0" smtClean="0">
                <a:latin typeface="Arial Unicode MS"/>
                <a:cs typeface="Arial Unicode MS"/>
              </a:rPr>
              <a:t> August </a:t>
            </a:r>
            <a:r>
              <a:rPr lang="en-US" sz="1800" dirty="0" smtClean="0">
                <a:latin typeface="Arial Unicode MS"/>
                <a:cs typeface="Arial Unicode MS"/>
              </a:rPr>
              <a:t>{ backup; } </a:t>
            </a:r>
          </a:p>
          <a:p>
            <a:pPr>
              <a:buNone/>
            </a:pPr>
            <a:endParaRPr lang="en-US" sz="1800" b="1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every</a:t>
            </a:r>
            <a:r>
              <a:rPr lang="en-US" sz="1800" b="1" dirty="0" smtClean="0">
                <a:latin typeface="Arial Unicode MS"/>
                <a:cs typeface="Arial Unicode MS"/>
              </a:rPr>
              <a:t> day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at</a:t>
            </a:r>
            <a:r>
              <a:rPr lang="en-US" sz="1800" b="1" dirty="0" smtClean="0">
                <a:latin typeface="Arial Unicode MS"/>
                <a:cs typeface="Arial Unicode MS"/>
              </a:rPr>
              <a:t> 10 minutes before lunch break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from</a:t>
            </a:r>
            <a:r>
              <a:rPr lang="en-US" sz="1800" b="1" dirty="0" smtClean="0">
                <a:latin typeface="Arial Unicode MS"/>
                <a:cs typeface="Arial Unicode MS"/>
              </a:rPr>
              <a:t> September 1, 2010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until</a:t>
            </a:r>
            <a:r>
              <a:rPr lang="en-US" sz="1800" b="1" dirty="0" smtClean="0">
                <a:latin typeface="Arial Unicode MS"/>
                <a:cs typeface="Arial Unicode MS"/>
              </a:rPr>
              <a:t> Dec 24, 2010</a:t>
            </a:r>
            <a:r>
              <a:rPr lang="en-US" sz="1800" dirty="0" smtClean="0">
                <a:latin typeface="Arial Unicode MS"/>
                <a:cs typeface="Arial Unicode MS"/>
              </a:rPr>
              <a:t> { </a:t>
            </a:r>
            <a:r>
              <a:rPr lang="en-US" sz="1800" dirty="0" err="1" smtClean="0">
                <a:latin typeface="Arial Unicode MS"/>
                <a:cs typeface="Arial Unicode MS"/>
              </a:rPr>
              <a:t>sms</a:t>
            </a:r>
            <a:r>
              <a:rPr lang="en-US" sz="1800" dirty="0" smtClean="0">
                <a:latin typeface="Arial Unicode MS"/>
                <a:cs typeface="Arial Unicode MS"/>
              </a:rPr>
              <a:t> group-list "Lunch time! Let’s meet in 5 minutes";} </a:t>
            </a:r>
          </a:p>
          <a:p>
            <a:pPr>
              <a:buNone/>
            </a:pPr>
            <a:endParaRPr lang="en-US" sz="1800" b="1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every last </a:t>
            </a:r>
            <a:r>
              <a:rPr lang="en-US" sz="1800" b="1" dirty="0" smtClean="0">
                <a:latin typeface="Arial Unicode MS"/>
                <a:cs typeface="Arial Unicode MS"/>
              </a:rPr>
              <a:t>monthly day </a:t>
            </a:r>
            <a:r>
              <a:rPr lang="en-US" sz="1800" dirty="0" smtClean="0">
                <a:latin typeface="Arial Unicode MS"/>
                <a:cs typeface="Arial Unicode MS"/>
              </a:rPr>
              <a:t>{ email me "Reminder: Check the students’ monthly reports”;}</a:t>
            </a:r>
          </a:p>
          <a:p>
            <a:pPr>
              <a:buNone/>
            </a:pPr>
            <a:endParaRPr lang="en-US" sz="1800" b="1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every</a:t>
            </a:r>
            <a:r>
              <a:rPr lang="en-US" sz="1800" b="1" dirty="0" smtClean="0">
                <a:latin typeface="Arial Unicode MS"/>
                <a:cs typeface="Arial Unicode MS"/>
              </a:rPr>
              <a:t> WE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at</a:t>
            </a:r>
            <a:r>
              <a:rPr lang="en-US" sz="1800" b="1" dirty="0" smtClean="0">
                <a:latin typeface="Arial Unicode MS"/>
                <a:cs typeface="Arial Unicode MS"/>
              </a:rPr>
              <a:t> 6:00 PM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from</a:t>
            </a:r>
            <a:r>
              <a:rPr lang="en-US" sz="1800" b="1" dirty="0" smtClean="0">
                <a:latin typeface="Arial Unicode MS"/>
                <a:cs typeface="Arial Unicode MS"/>
              </a:rPr>
              <a:t> 10/1/09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until</a:t>
            </a:r>
            <a:r>
              <a:rPr lang="en-US" sz="1800" b="1" dirty="0" smtClean="0">
                <a:latin typeface="Arial Unicode MS"/>
                <a:cs typeface="Arial Unicode MS"/>
              </a:rPr>
              <a:t> May 12, 2010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except</a:t>
            </a:r>
            <a:r>
              <a:rPr lang="en-US" sz="1800" b="1" dirty="0" smtClean="0">
                <a:latin typeface="Arial Unicode MS"/>
                <a:cs typeface="Arial Unicode MS"/>
              </a:rPr>
              <a:t> </a:t>
            </a:r>
            <a:r>
              <a:rPr lang="en-US" sz="1800" b="1" dirty="0" err="1" smtClean="0">
                <a:latin typeface="Arial Unicode MS"/>
                <a:cs typeface="Arial Unicode MS"/>
              </a:rPr>
              <a:t>3th</a:t>
            </a:r>
            <a:r>
              <a:rPr lang="en-US" sz="1800" b="1" dirty="0" smtClean="0">
                <a:latin typeface="Arial Unicode MS"/>
                <a:cs typeface="Arial Unicode MS"/>
              </a:rPr>
              <a:t> WE of Feb, 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including</a:t>
            </a:r>
            <a:r>
              <a:rPr lang="en-US" sz="1800" b="1" dirty="0" smtClean="0">
                <a:latin typeface="Arial Unicode MS"/>
                <a:cs typeface="Arial Unicode MS"/>
              </a:rPr>
              <a:t> first day of June, 2010</a:t>
            </a:r>
            <a:r>
              <a:rPr lang="en-US" sz="1800" dirty="0" smtClean="0">
                <a:latin typeface="Arial Unicode MS"/>
                <a:cs typeface="Arial Unicode MS"/>
              </a:rPr>
              <a:t> {  email </a:t>
            </a:r>
            <a:r>
              <a:rPr lang="en-US" sz="1800" dirty="0" err="1" smtClean="0">
                <a:latin typeface="Arial Unicode MS"/>
                <a:cs typeface="Arial Unicode MS"/>
              </a:rPr>
              <a:t>irt</a:t>
            </a:r>
            <a:r>
              <a:rPr lang="en-US" sz="1800" dirty="0" smtClean="0">
                <a:latin typeface="Arial Unicode MS"/>
                <a:cs typeface="Arial Unicode MS"/>
              </a:rPr>
              <a:t>-list "reminder: weekly meeting today at 6:00 PM"; }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7200" y="1408176"/>
            <a:ext cx="8061653" cy="101142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every </a:t>
            </a:r>
            <a:r>
              <a:rPr lang="en-US" b="1" dirty="0" smtClean="0">
                <a:solidFill>
                  <a:schemeClr val="tx1"/>
                </a:solidFill>
              </a:rPr>
              <a:t>freq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(</a:t>
            </a:r>
            <a:r>
              <a:rPr b="1" dirty="0" smtClean="0">
                <a:solidFill>
                  <a:schemeClr val="accent1"/>
                </a:solidFill>
              </a:rPr>
              <a:t>on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b="1" i="1" dirty="0" smtClean="0">
                <a:solidFill>
                  <a:schemeClr val="tx1"/>
                </a:solidFill>
              </a:rPr>
              <a:t>dateExpr</a:t>
            </a:r>
            <a:r>
              <a:rPr lang="en-US" b="1" i="1" dirty="0" smtClean="0">
                <a:solidFill>
                  <a:schemeClr val="tx1"/>
                </a:solidFill>
              </a:rPr>
              <a:t>)</a:t>
            </a:r>
            <a:r>
              <a:rPr b="1" dirty="0" smtClean="0">
                <a:solidFill>
                  <a:schemeClr val="tx1"/>
                </a:solidFill>
              </a:rPr>
              <a:t>  (</a:t>
            </a:r>
            <a:r>
              <a:rPr b="1" dirty="0" smtClean="0">
                <a:solidFill>
                  <a:srgbClr val="F0AD00"/>
                </a:solidFill>
              </a:rPr>
              <a:t>at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b="1" i="1" dirty="0" smtClean="0">
                <a:solidFill>
                  <a:schemeClr val="tx1"/>
                </a:solidFill>
              </a:rPr>
              <a:t>timeExpr</a:t>
            </a:r>
            <a:r>
              <a:rPr b="1" dirty="0" smtClean="0">
                <a:solidFill>
                  <a:schemeClr val="tx1"/>
                </a:solidFill>
              </a:rPr>
              <a:t> ) (</a:t>
            </a:r>
            <a:r>
              <a:rPr b="1" dirty="0" smtClean="0">
                <a:solidFill>
                  <a:srgbClr val="F0AD00"/>
                </a:solidFill>
              </a:rPr>
              <a:t>in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b="1" i="1" dirty="0" smtClean="0">
                <a:solidFill>
                  <a:schemeClr val="tx1"/>
                </a:solidFill>
              </a:rPr>
              <a:t>timezone</a:t>
            </a:r>
            <a:r>
              <a:rPr b="1" dirty="0" smtClean="0">
                <a:solidFill>
                  <a:schemeClr val="tx1"/>
                </a:solidFill>
              </a:rPr>
              <a:t>)</a:t>
            </a:r>
            <a:r>
              <a:rPr b="1" dirty="0" smtClean="0"/>
              <a:t> </a:t>
            </a:r>
            <a:r>
              <a:rPr b="1" dirty="0" smtClean="0">
                <a:solidFill>
                  <a:srgbClr val="000000"/>
                </a:solidFill>
              </a:rPr>
              <a:t>(</a:t>
            </a:r>
            <a:r>
              <a:rPr b="1" dirty="0" smtClean="0">
                <a:solidFill>
                  <a:schemeClr val="accent1"/>
                </a:solidFill>
              </a:rPr>
              <a:t>from</a:t>
            </a:r>
            <a:r>
              <a:rPr b="1" dirty="0" smtClean="0">
                <a:solidFill>
                  <a:srgbClr val="000000"/>
                </a:solidFill>
              </a:rPr>
              <a:t> </a:t>
            </a:r>
            <a:r>
              <a:rPr b="1" i="1" dirty="0" smtClean="0">
                <a:solidFill>
                  <a:srgbClr val="000000"/>
                </a:solidFill>
              </a:rPr>
              <a:t>dateExpr</a:t>
            </a:r>
            <a:r>
              <a:rPr b="1" dirty="0" smtClean="0">
                <a:solidFill>
                  <a:srgbClr val="000000"/>
                </a:solidFill>
              </a:rPr>
              <a:t> ) (</a:t>
            </a:r>
            <a:r>
              <a:rPr b="1" dirty="0" smtClean="0">
                <a:solidFill>
                  <a:srgbClr val="F0AD00"/>
                </a:solidFill>
              </a:rPr>
              <a:t>until</a:t>
            </a:r>
            <a:r>
              <a:rPr b="1" dirty="0" smtClean="0">
                <a:solidFill>
                  <a:srgbClr val="000000"/>
                </a:solidFill>
              </a:rPr>
              <a:t> </a:t>
            </a:r>
            <a:r>
              <a:rPr b="1" i="1" dirty="0" smtClean="0">
                <a:solidFill>
                  <a:srgbClr val="000000"/>
                </a:solidFill>
              </a:rPr>
              <a:t>dateExpr</a:t>
            </a:r>
            <a:r>
              <a:rPr b="1" dirty="0" smtClean="0">
                <a:solidFill>
                  <a:srgbClr val="000000"/>
                </a:solidFill>
              </a:rPr>
              <a:t> )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b="1" dirty="0" smtClean="0">
                <a:solidFill>
                  <a:srgbClr val="000000"/>
                </a:solidFill>
              </a:rPr>
              <a:t>(</a:t>
            </a:r>
            <a:r>
              <a:rPr b="1" dirty="0" smtClean="0">
                <a:solidFill>
                  <a:srgbClr val="F0AD00"/>
                </a:solidFill>
              </a:rPr>
              <a:t>for</a:t>
            </a:r>
            <a:r>
              <a:rPr b="1" dirty="0" smtClean="0">
                <a:solidFill>
                  <a:srgbClr val="000000"/>
                </a:solidFill>
              </a:rPr>
              <a:t> num</a:t>
            </a:r>
            <a:r>
              <a:rPr b="1" dirty="0" smtClean="0">
                <a:solidFill>
                  <a:srgbClr val="F0AD00"/>
                </a:solidFill>
              </a:rPr>
              <a:t> times</a:t>
            </a:r>
            <a:r>
              <a:rPr b="1" dirty="0" smtClean="0">
                <a:solidFill>
                  <a:srgbClr val="000000"/>
                </a:solidFill>
              </a:rPr>
              <a:t>| timeUnits) (</a:t>
            </a:r>
            <a:r>
              <a:rPr b="1" dirty="0" smtClean="0">
                <a:solidFill>
                  <a:srgbClr val="F0AD00"/>
                </a:solidFill>
              </a:rPr>
              <a:t>during</a:t>
            </a:r>
            <a:r>
              <a:rPr b="1" dirty="0" smtClean="0">
                <a:solidFill>
                  <a:srgbClr val="000000"/>
                </a:solidFill>
              </a:rPr>
              <a:t> period) (</a:t>
            </a:r>
            <a:r>
              <a:rPr b="1" dirty="0" smtClean="0">
                <a:solidFill>
                  <a:srgbClr val="F0AD00"/>
                </a:solidFill>
              </a:rPr>
              <a:t>except</a:t>
            </a:r>
            <a:r>
              <a:rPr b="1" dirty="0" smtClean="0">
                <a:solidFill>
                  <a:srgbClr val="000000"/>
                </a:solidFill>
              </a:rPr>
              <a:t> dateExprList) (</a:t>
            </a:r>
            <a:r>
              <a:rPr b="1" dirty="0" smtClean="0">
                <a:solidFill>
                  <a:srgbClr val="F0AD00"/>
                </a:solidFill>
              </a:rPr>
              <a:t>including</a:t>
            </a:r>
            <a:r>
              <a:rPr b="1" dirty="0" smtClean="0">
                <a:solidFill>
                  <a:srgbClr val="000000"/>
                </a:solidFill>
              </a:rPr>
              <a:t> dateExprList)</a:t>
            </a:r>
            <a:r>
              <a:rPr lang="en-US" b="1" dirty="0" smtClean="0">
                <a:solidFill>
                  <a:srgbClr val="000000"/>
                </a:solidFill>
              </a:rPr>
              <a:t>  </a:t>
            </a:r>
            <a:r>
              <a:rPr b="1" dirty="0" smtClean="0">
                <a:solidFill>
                  <a:schemeClr val="tx1"/>
                </a:solidFill>
              </a:rPr>
              <a:t>{ </a:t>
            </a:r>
            <a:r>
              <a:rPr b="1" i="1" dirty="0" smtClean="0">
                <a:solidFill>
                  <a:schemeClr val="tx1"/>
                </a:solidFill>
              </a:rPr>
              <a:t>body</a:t>
            </a:r>
            <a:r>
              <a:rPr b="1" dirty="0" smtClean="0">
                <a:solidFill>
                  <a:schemeClr val="tx1"/>
                </a:solidFill>
              </a:rPr>
              <a:t> }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Calendar events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3539234"/>
            <a:ext cx="8229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 Unicode MS"/>
                <a:cs typeface="Arial Unicode MS"/>
              </a:rPr>
              <a:t>when ”weekly meeting” begins {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            status activity busy; 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            </a:t>
            </a:r>
            <a:r>
              <a:rPr lang="en-US" sz="1600" dirty="0" err="1" smtClean="0">
                <a:latin typeface="Arial Unicode MS"/>
                <a:cs typeface="Arial Unicode MS"/>
              </a:rPr>
              <a:t>sms</a:t>
            </a:r>
            <a:r>
              <a:rPr lang="en-US" sz="1600" dirty="0" smtClean="0">
                <a:latin typeface="Arial Unicode MS"/>
                <a:cs typeface="Arial Unicode MS"/>
              </a:rPr>
              <a:t> [event participants] ”Please, switch your cell phone off or set silent mode”;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}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when 30 minutes before ”weekly meeting” { 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        email [event participants] “”[event title]</a:t>
            </a:r>
            <a:r>
              <a:rPr sz="1600" dirty="0" smtClean="0">
                <a:latin typeface="Arial Unicode MS"/>
                <a:cs typeface="Arial Unicode MS"/>
              </a:rPr>
              <a:t>"</a:t>
            </a:r>
            <a:r>
              <a:rPr lang="en-US" sz="1600" dirty="0" smtClean="0">
                <a:latin typeface="Arial Unicode MS"/>
                <a:cs typeface="Arial Unicode MS"/>
              </a:rPr>
              <a:t> “</a:t>
            </a:r>
            <a:r>
              <a:rPr sz="1600" dirty="0" smtClean="0">
                <a:latin typeface="Arial Unicode MS"/>
                <a:cs typeface="Arial Unicode MS"/>
              </a:rPr>
              <a:t>The event [event title] will start is 30 </a:t>
            </a:r>
            <a:r>
              <a:rPr lang="en-US" sz="1600" dirty="0" smtClean="0">
                <a:latin typeface="Arial Unicode MS"/>
                <a:cs typeface="Arial Unicode MS"/>
              </a:rPr>
              <a:t>		</a:t>
            </a:r>
            <a:r>
              <a:rPr sz="1600" dirty="0" smtClean="0">
                <a:latin typeface="Arial Unicode MS"/>
                <a:cs typeface="Arial Unicode MS"/>
              </a:rPr>
              <a:t>minutes and will last [event duration] minutes. Description: [event</a:t>
            </a:r>
            <a:r>
              <a:rPr lang="en-US" sz="1600" dirty="0" smtClean="0">
                <a:latin typeface="Arial Unicode MS"/>
                <a:cs typeface="Arial Unicode MS"/>
              </a:rPr>
              <a:t>   		</a:t>
            </a:r>
            <a:r>
              <a:rPr sz="1600" dirty="0" smtClean="0">
                <a:latin typeface="Arial Unicode MS"/>
                <a:cs typeface="Arial Unicode MS"/>
              </a:rPr>
              <a:t>description]. Start time: [event start]</a:t>
            </a:r>
            <a:r>
              <a:rPr lang="en-US" sz="1600" dirty="0" smtClean="0">
                <a:latin typeface="Arial Unicode MS"/>
                <a:cs typeface="Arial Unicode MS"/>
              </a:rPr>
              <a:t>.</a:t>
            </a:r>
            <a:r>
              <a:rPr sz="1600" dirty="0" smtClean="0">
                <a:latin typeface="Arial Unicode MS"/>
                <a:cs typeface="Arial Unicode MS"/>
              </a:rPr>
              <a:t>"</a:t>
            </a:r>
            <a:endParaRPr lang="en-US" sz="1600" dirty="0" smtClean="0">
              <a:latin typeface="Arial Unicode MS"/>
              <a:cs typeface="Arial Unicode MS"/>
            </a:endParaRPr>
          </a:p>
          <a:p>
            <a:r>
              <a:rPr lang="en-US" sz="1600" dirty="0" smtClean="0">
                <a:latin typeface="Arial Unicode MS"/>
                <a:cs typeface="Arial Unicode MS"/>
              </a:rPr>
              <a:t>        if {me not within 3 miles of campus } {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                email [status </a:t>
            </a:r>
            <a:r>
              <a:rPr lang="en-US" sz="1600" dirty="0" err="1" smtClean="0">
                <a:latin typeface="Arial Unicode MS"/>
                <a:cs typeface="Arial Unicode MS"/>
              </a:rPr>
              <a:t>bob.email</a:t>
            </a:r>
            <a:r>
              <a:rPr lang="en-US" sz="1600" dirty="0" smtClean="0">
                <a:latin typeface="Arial Unicode MS"/>
                <a:cs typeface="Arial Unicode MS"/>
              </a:rPr>
              <a:t>] ”I’m away” ”Please, head the conference room and 			prepare everything for the weekly meeting. Not sure if I will be on time.”;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	}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}</a:t>
            </a:r>
            <a:r>
              <a:rPr lang="en-US" sz="1500" dirty="0" smtClean="0">
                <a:latin typeface="Arial Unicode MS"/>
                <a:cs typeface="Arial Unicode MS"/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87708" y="1775191"/>
            <a:ext cx="5603709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when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lang="en-US" b="1" i="1" dirty="0" smtClean="0">
                <a:solidFill>
                  <a:schemeClr val="tx1"/>
                </a:solidFill>
              </a:rPr>
              <a:t>meeting-name</a:t>
            </a:r>
            <a:r>
              <a:rPr b="1" dirty="0" smtClean="0">
                <a:solidFill>
                  <a:schemeClr val="tx1"/>
                </a:solidFill>
              </a:rPr>
              <a:t>  </a:t>
            </a:r>
            <a:r>
              <a:rPr lang="en-US" b="1" dirty="0" err="1" smtClean="0">
                <a:solidFill>
                  <a:srgbClr val="F0AD00"/>
                </a:solidFill>
              </a:rPr>
              <a:t>begins</a:t>
            </a:r>
            <a:r>
              <a:rPr lang="en-US" b="1" dirty="0" err="1" smtClean="0">
                <a:solidFill>
                  <a:schemeClr val="tx1"/>
                </a:solidFill>
              </a:rPr>
              <a:t>|</a:t>
            </a:r>
            <a:r>
              <a:rPr lang="en-US" b="1" dirty="0" err="1" smtClean="0">
                <a:solidFill>
                  <a:srgbClr val="F0AD00"/>
                </a:solidFill>
              </a:rPr>
              <a:t>finishes</a:t>
            </a:r>
            <a:r>
              <a:rPr b="1" dirty="0" smtClean="0">
                <a:solidFill>
                  <a:schemeClr val="tx1"/>
                </a:solidFill>
              </a:rPr>
              <a:t> { </a:t>
            </a:r>
            <a:r>
              <a:rPr b="1" i="1" dirty="0" smtClean="0">
                <a:solidFill>
                  <a:schemeClr val="tx1"/>
                </a:solidFill>
              </a:rPr>
              <a:t>body</a:t>
            </a:r>
            <a:r>
              <a:rPr b="1" dirty="0" smtClean="0">
                <a:solidFill>
                  <a:schemeClr val="tx1"/>
                </a:solidFill>
              </a:rPr>
              <a:t> }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87708" y="2739880"/>
            <a:ext cx="5820585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when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lang="en-US" b="1" i="1" dirty="0" smtClean="0">
                <a:solidFill>
                  <a:schemeClr val="tx1"/>
                </a:solidFill>
              </a:rPr>
              <a:t>time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i="1" dirty="0" smtClean="0">
                <a:solidFill>
                  <a:schemeClr val="tx1"/>
                </a:solidFill>
              </a:rPr>
              <a:t>time-units</a:t>
            </a:r>
            <a:r>
              <a:rPr b="1" dirty="0" smtClean="0">
                <a:solidFill>
                  <a:schemeClr val="tx1"/>
                </a:solidFill>
              </a:rPr>
              <a:t>  </a:t>
            </a:r>
            <a:r>
              <a:rPr lang="en-US" b="1" dirty="0" err="1" smtClean="0">
                <a:solidFill>
                  <a:srgbClr val="F0AD00"/>
                </a:solidFill>
              </a:rPr>
              <a:t>before</a:t>
            </a:r>
            <a:r>
              <a:rPr lang="en-US" b="1" dirty="0" err="1" smtClean="0">
                <a:solidFill>
                  <a:schemeClr val="tx1"/>
                </a:solidFill>
              </a:rPr>
              <a:t>|</a:t>
            </a:r>
            <a:r>
              <a:rPr lang="en-US" b="1" dirty="0" err="1" smtClean="0">
                <a:solidFill>
                  <a:schemeClr val="accent1"/>
                </a:solidFill>
              </a:rPr>
              <a:t>after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i="1" dirty="0" smtClean="0">
                <a:solidFill>
                  <a:schemeClr val="tx1"/>
                </a:solidFill>
              </a:rPr>
              <a:t>meeting-name </a:t>
            </a:r>
            <a:r>
              <a:rPr b="1" dirty="0" smtClean="0">
                <a:solidFill>
                  <a:schemeClr val="tx1"/>
                </a:solidFill>
              </a:rPr>
              <a:t>{ </a:t>
            </a:r>
            <a:r>
              <a:rPr b="1" i="1" dirty="0" smtClean="0">
                <a:solidFill>
                  <a:schemeClr val="tx1"/>
                </a:solidFill>
              </a:rPr>
              <a:t>body</a:t>
            </a:r>
            <a:r>
              <a:rPr b="1" dirty="0" smtClean="0">
                <a:solidFill>
                  <a:schemeClr val="tx1"/>
                </a:solidFill>
              </a:rPr>
              <a:t> }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Location-based events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62560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bob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near</a:t>
            </a:r>
            <a:r>
              <a:rPr lang="en-US" sz="2100" dirty="0" smtClean="0">
                <a:latin typeface="Arial Unicode MS"/>
                <a:cs typeface="Arial Unicode MS"/>
              </a:rPr>
              <a:t> "Columbia University”</a:t>
            </a: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me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near</a:t>
            </a:r>
            <a:r>
              <a:rPr lang="en-US" sz="2100" dirty="0" smtClean="0">
                <a:latin typeface="Arial Unicode MS"/>
                <a:cs typeface="Arial Unicode MS"/>
              </a:rPr>
              <a:t>  </a:t>
            </a:r>
            <a:r>
              <a:rPr lang="en-US" sz="2118" dirty="0" smtClean="0">
                <a:latin typeface="Arial Unicode MS"/>
                <a:cs typeface="Arial Unicode MS"/>
              </a:rPr>
              <a:t>40.807,-73.963</a:t>
            </a:r>
          </a:p>
          <a:p>
            <a:pPr>
              <a:buNone/>
            </a:pPr>
            <a:endParaRPr lang="en-US" sz="2100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tom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within</a:t>
            </a:r>
            <a:r>
              <a:rPr lang="en-US" sz="2100" dirty="0" smtClean="0">
                <a:latin typeface="Arial Unicode MS"/>
                <a:cs typeface="Arial Unicode MS"/>
              </a:rPr>
              <a:t> 5 miles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of</a:t>
            </a:r>
            <a:r>
              <a:rPr lang="en-US" sz="2100" dirty="0" smtClean="0">
                <a:latin typeface="Arial Unicode MS"/>
                <a:cs typeface="Arial Unicode MS"/>
              </a:rPr>
              <a:t> me </a:t>
            </a: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me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within</a:t>
            </a:r>
            <a:r>
              <a:rPr lang="en-US" sz="2100" dirty="0" smtClean="0">
                <a:latin typeface="Arial Unicode MS"/>
                <a:cs typeface="Arial Unicode MS"/>
              </a:rPr>
              <a:t> 3 miles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of</a:t>
            </a:r>
            <a:r>
              <a:rPr lang="en-US" sz="2100" dirty="0" smtClean="0">
                <a:latin typeface="Arial Unicode MS"/>
                <a:cs typeface="Arial Unicode MS"/>
              </a:rPr>
              <a:t> ”2960 Broadway, New York, 10027” </a:t>
            </a:r>
          </a:p>
          <a:p>
            <a:pPr>
              <a:buNone/>
            </a:pPr>
            <a:endParaRPr lang="en-US" sz="2100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tom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in</a:t>
            </a:r>
            <a:r>
              <a:rPr lang="en-US" sz="2100" dirty="0" smtClean="0">
                <a:latin typeface="Arial Unicode MS"/>
                <a:cs typeface="Arial Unicode MS"/>
              </a:rPr>
              <a:t> “Rockefeller center”</a:t>
            </a: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Me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outside</a:t>
            </a:r>
            <a:r>
              <a:rPr lang="en-US" sz="2100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of</a:t>
            </a:r>
            <a:r>
              <a:rPr lang="en-US" sz="2100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 </a:t>
            </a:r>
            <a:r>
              <a:rPr lang="en-US" sz="21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“</a:t>
            </a:r>
            <a:r>
              <a:rPr lang="en-US" sz="2100" dirty="0" smtClean="0">
                <a:latin typeface="Arial Unicode MS"/>
                <a:cs typeface="Arial Unicode MS"/>
              </a:rPr>
              <a:t>Manhattan”</a:t>
            </a:r>
          </a:p>
          <a:p>
            <a:pPr>
              <a:buNone/>
            </a:pPr>
            <a:endParaRPr lang="en-US" sz="2100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bob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moved</a:t>
            </a:r>
            <a:r>
              <a:rPr lang="en-US" sz="2100" dirty="0" smtClean="0">
                <a:latin typeface="Arial Unicode MS"/>
                <a:cs typeface="Arial Unicode MS"/>
              </a:rPr>
              <a:t> 1.5 miles</a:t>
            </a:r>
          </a:p>
          <a:p>
            <a:pPr>
              <a:buNone/>
            </a:pPr>
            <a:endParaRPr lang="en-US" sz="2100" dirty="0" smtClean="0"/>
          </a:p>
          <a:p>
            <a:pPr>
              <a:buFontTx/>
              <a:buChar char="•"/>
            </a:pPr>
            <a:r>
              <a:rPr lang="en-US" sz="2400" dirty="0" smtClean="0"/>
              <a:t>Place types and user-defined locations:</a:t>
            </a:r>
          </a:p>
          <a:p>
            <a:pPr>
              <a:buNone/>
            </a:pPr>
            <a:endParaRPr lang="en-US" sz="2100" dirty="0" smtClean="0"/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me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near</a:t>
            </a:r>
            <a:r>
              <a:rPr lang="en-US" sz="2100" dirty="0" smtClean="0">
                <a:solidFill>
                  <a:schemeClr val="accent1"/>
                </a:solidFill>
                <a:latin typeface="Arial Unicode MS"/>
                <a:cs typeface="Arial Unicode MS"/>
              </a:rPr>
              <a:t>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a</a:t>
            </a:r>
            <a:r>
              <a:rPr lang="en-US" sz="2100" dirty="0" smtClean="0">
                <a:latin typeface="Arial Unicode MS"/>
                <a:cs typeface="Arial Unicode MS"/>
              </a:rPr>
              <a:t> post office</a:t>
            </a: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Anne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in</a:t>
            </a:r>
            <a:r>
              <a:rPr lang="en-US" sz="2100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a</a:t>
            </a:r>
            <a:r>
              <a:rPr lang="en-US" sz="2100" dirty="0" smtClean="0">
                <a:latin typeface="Arial Unicode MS"/>
                <a:cs typeface="Arial Unicode MS"/>
              </a:rPr>
              <a:t> museum</a:t>
            </a: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me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near</a:t>
            </a:r>
            <a:r>
              <a:rPr lang="en-US" sz="2100" dirty="0" smtClean="0">
                <a:latin typeface="Arial Unicode MS"/>
                <a:cs typeface="Arial Unicode MS"/>
              </a:rPr>
              <a:t>  my tennis club</a:t>
            </a:r>
          </a:p>
          <a:p>
            <a:pPr>
              <a:buNone/>
            </a:pPr>
            <a:r>
              <a:rPr lang="en-US" sz="2100" dirty="0" smtClean="0"/>
              <a:t> </a:t>
            </a:r>
          </a:p>
          <a:p>
            <a:pPr>
              <a:buNone/>
            </a:pPr>
            <a:endParaRPr lang="en-US" sz="2100" dirty="0"/>
          </a:p>
        </p:txBody>
      </p:sp>
      <p:sp>
        <p:nvSpPr>
          <p:cNvPr id="4" name="Rounded Rectangle 3"/>
          <p:cNvSpPr/>
          <p:nvPr/>
        </p:nvSpPr>
        <p:spPr>
          <a:xfrm>
            <a:off x="614831" y="1775191"/>
            <a:ext cx="4331742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sz="2400" b="1" i="1" dirty="0" smtClean="0">
                <a:solidFill>
                  <a:schemeClr val="tx1"/>
                </a:solidFill>
              </a:rPr>
              <a:t>user</a:t>
            </a:r>
            <a:r>
              <a:rPr lang="en-US" sz="2400" b="1" i="1" dirty="0" smtClean="0">
                <a:solidFill>
                  <a:srgbClr val="F0AD00"/>
                </a:solidFill>
              </a:rPr>
              <a:t> </a:t>
            </a:r>
            <a:r>
              <a:rPr lang="en-US" sz="2400" b="1" i="1" dirty="0" smtClean="0">
                <a:solidFill>
                  <a:schemeClr val="accent6"/>
                </a:solidFill>
              </a:rPr>
              <a:t>operator</a:t>
            </a:r>
            <a:r>
              <a:rPr lang="en-US" sz="2400" b="1" i="1" dirty="0" smtClean="0">
                <a:solidFill>
                  <a:schemeClr val="tx1"/>
                </a:solidFill>
              </a:rPr>
              <a:t>  location { body }</a:t>
            </a:r>
          </a:p>
          <a:p>
            <a:endParaRPr lang="en-US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Location-based events</a:t>
            </a:r>
            <a:endParaRPr lang="en-US" dirty="0"/>
          </a:p>
        </p:txBody>
      </p:sp>
      <p:grpSp>
        <p:nvGrpSpPr>
          <p:cNvPr id="4" name="Group 55"/>
          <p:cNvGrpSpPr/>
          <p:nvPr/>
        </p:nvGrpSpPr>
        <p:grpSpPr>
          <a:xfrm>
            <a:off x="305617" y="3775808"/>
            <a:ext cx="7903131" cy="3414058"/>
            <a:chOff x="-3171715" y="2124928"/>
            <a:chExt cx="7903131" cy="3414058"/>
          </a:xfrm>
        </p:grpSpPr>
        <p:sp>
          <p:nvSpPr>
            <p:cNvPr id="5" name="Rounded Rectangle 4"/>
            <p:cNvSpPr/>
            <p:nvPr/>
          </p:nvSpPr>
          <p:spPr>
            <a:xfrm>
              <a:off x="1085530" y="2228631"/>
              <a:ext cx="1188720" cy="82296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dirty="0" smtClean="0"/>
                <a:t>SECE</a:t>
              </a:r>
            </a:p>
            <a:p>
              <a:pPr algn="ctr"/>
              <a:r>
                <a:rPr lang="en-US" dirty="0" smtClean="0"/>
                <a:t>Server</a:t>
              </a:r>
              <a:endParaRPr lang="en-US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542696" y="2228631"/>
              <a:ext cx="1188720" cy="82296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dirty="0" err="1" smtClean="0"/>
                <a:t>LoST</a:t>
              </a:r>
              <a:endParaRPr lang="en-US" dirty="0" smtClean="0"/>
            </a:p>
            <a:p>
              <a:pPr algn="ctr"/>
              <a:r>
                <a:rPr lang="en-US" dirty="0" smtClean="0"/>
                <a:t>Server</a:t>
              </a:r>
              <a:endParaRPr lang="en-US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-1208090" y="2264292"/>
              <a:ext cx="1188720" cy="82296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dirty="0" smtClean="0"/>
                <a:t>Presence</a:t>
              </a:r>
            </a:p>
            <a:p>
              <a:pPr algn="ctr"/>
              <a:r>
                <a:rPr lang="en-US" dirty="0" smtClean="0"/>
                <a:t>Server</a:t>
              </a:r>
              <a:endParaRPr lang="en-US" dirty="0"/>
            </a:p>
          </p:txBody>
        </p:sp>
        <p:sp>
          <p:nvSpPr>
            <p:cNvPr id="23" name="Smiley Face 22"/>
            <p:cNvSpPr/>
            <p:nvPr/>
          </p:nvSpPr>
          <p:spPr>
            <a:xfrm>
              <a:off x="-3171715" y="2124928"/>
              <a:ext cx="822960" cy="822960"/>
            </a:xfrm>
            <a:prstGeom prst="smileyFac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TextBox 41"/>
            <p:cNvSpPr txBox="1"/>
            <p:nvPr/>
          </p:nvSpPr>
          <p:spPr>
            <a:xfrm>
              <a:off x="-2197172" y="2228631"/>
              <a:ext cx="8053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PUBLISH</a:t>
              </a:r>
              <a:endParaRPr lang="en-US" sz="1400" dirty="0"/>
            </a:p>
          </p:txBody>
        </p:sp>
        <p:cxnSp>
          <p:nvCxnSpPr>
            <p:cNvPr id="43" name="Straight Connector 23"/>
            <p:cNvCxnSpPr/>
            <p:nvPr/>
          </p:nvCxnSpPr>
          <p:spPr>
            <a:xfrm rot="10800000" flipV="1">
              <a:off x="2280075" y="2536408"/>
              <a:ext cx="1262622" cy="3592"/>
            </a:xfrm>
            <a:prstGeom prst="curvedConnector3">
              <a:avLst>
                <a:gd name="adj1" fmla="val 50000"/>
              </a:avLst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502641" y="2228631"/>
              <a:ext cx="10182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LOST REPLY</a:t>
              </a:r>
              <a:endParaRPr lang="en-US" sz="1400" dirty="0"/>
            </a:p>
          </p:txBody>
        </p:sp>
        <p:cxnSp>
          <p:nvCxnSpPr>
            <p:cNvPr id="45" name="Straight Connector 23"/>
            <p:cNvCxnSpPr/>
            <p:nvPr/>
          </p:nvCxnSpPr>
          <p:spPr>
            <a:xfrm rot="10800000">
              <a:off x="2280076" y="2896116"/>
              <a:ext cx="1262621" cy="1589"/>
            </a:xfrm>
            <a:prstGeom prst="curvedConnector3">
              <a:avLst>
                <a:gd name="adj1" fmla="val 50000"/>
              </a:avLst>
            </a:prstGeom>
            <a:ln>
              <a:headEnd type="triangle" w="lg" len="med"/>
              <a:tailEnd type="non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425696" y="2947888"/>
              <a:ext cx="16369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LOST QUERY</a:t>
              </a:r>
            </a:p>
            <a:p>
              <a:r>
                <a:rPr lang="en-US" sz="1400" dirty="0" smtClean="0"/>
                <a:t>location=place type</a:t>
              </a:r>
              <a:endParaRPr lang="en-US" sz="1400" dirty="0"/>
            </a:p>
          </p:txBody>
        </p:sp>
        <p:cxnSp>
          <p:nvCxnSpPr>
            <p:cNvPr id="48" name="Straight Arrow Connector 47"/>
            <p:cNvCxnSpPr>
              <a:endCxn id="5" idx="1"/>
            </p:cNvCxnSpPr>
            <p:nvPr/>
          </p:nvCxnSpPr>
          <p:spPr>
            <a:xfrm>
              <a:off x="43870" y="2618416"/>
              <a:ext cx="1041660" cy="216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270814" y="2264292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NOTIFY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126740" y="5169654"/>
              <a:ext cx="1181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SECE User</a:t>
              </a:r>
              <a:endParaRPr lang="en-US" dirty="0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2194560" y="1799890"/>
            <a:ext cx="1188720" cy="82296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SECE</a:t>
            </a:r>
          </a:p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4568687" y="1799890"/>
            <a:ext cx="1188720" cy="82296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err="1" smtClean="0"/>
              <a:t>LoST</a:t>
            </a:r>
            <a:endParaRPr lang="en-US" dirty="0" smtClean="0"/>
          </a:p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7" name="Can 26"/>
          <p:cNvSpPr/>
          <p:nvPr/>
        </p:nvSpPr>
        <p:spPr>
          <a:xfrm>
            <a:off x="6657595" y="1799890"/>
            <a:ext cx="822960" cy="822960"/>
          </a:xfrm>
          <a:prstGeom prst="can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TextBox 28"/>
          <p:cNvSpPr txBox="1"/>
          <p:nvPr/>
        </p:nvSpPr>
        <p:spPr>
          <a:xfrm>
            <a:off x="6752362" y="2000367"/>
            <a:ext cx="1456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Geographical </a:t>
            </a:r>
          </a:p>
          <a:p>
            <a:r>
              <a:rPr lang="en-US" dirty="0" smtClean="0"/>
              <a:t>database</a:t>
            </a:r>
            <a:endParaRPr lang="en-US" dirty="0"/>
          </a:p>
        </p:txBody>
      </p:sp>
      <p:cxnSp>
        <p:nvCxnSpPr>
          <p:cNvPr id="30" name="Straight Connector 29"/>
          <p:cNvCxnSpPr>
            <a:stCxn id="26" idx="3"/>
            <a:endCxn id="27" idx="2"/>
          </p:cNvCxnSpPr>
          <p:nvPr/>
        </p:nvCxnSpPr>
        <p:spPr>
          <a:xfrm>
            <a:off x="5757407" y="2211370"/>
            <a:ext cx="900188" cy="1588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3"/>
          <p:cNvCxnSpPr/>
          <p:nvPr/>
        </p:nvCxnSpPr>
        <p:spPr>
          <a:xfrm rot="10800000">
            <a:off x="3383280" y="2000367"/>
            <a:ext cx="1104900" cy="1588"/>
          </a:xfrm>
          <a:prstGeom prst="curvedConnector3">
            <a:avLst>
              <a:gd name="adj1" fmla="val 45402"/>
            </a:avLst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53194" y="2000367"/>
            <a:ext cx="101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LOST REPLY</a:t>
            </a:r>
            <a:endParaRPr lang="en-US" sz="1400" dirty="0"/>
          </a:p>
        </p:txBody>
      </p:sp>
      <p:cxnSp>
        <p:nvCxnSpPr>
          <p:cNvPr id="37" name="Straight Connector 23"/>
          <p:cNvCxnSpPr/>
          <p:nvPr/>
        </p:nvCxnSpPr>
        <p:spPr>
          <a:xfrm rot="10800000">
            <a:off x="3417352" y="2382460"/>
            <a:ext cx="1104900" cy="1588"/>
          </a:xfrm>
          <a:prstGeom prst="curvedConnector3">
            <a:avLst>
              <a:gd name="adj1" fmla="val 45402"/>
            </a:avLst>
          </a:prstGeom>
          <a:ln>
            <a:headEnd type="triangle" w="lg" len="med"/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417352" y="2468961"/>
            <a:ext cx="152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LOST QUERY</a:t>
            </a:r>
          </a:p>
          <a:p>
            <a:r>
              <a:rPr lang="en-US" sz="1400" dirty="0" smtClean="0"/>
              <a:t>location=civic info</a:t>
            </a:r>
            <a:endParaRPr lang="en-US" sz="1400" dirty="0"/>
          </a:p>
        </p:txBody>
      </p:sp>
      <p:sp>
        <p:nvSpPr>
          <p:cNvPr id="39" name="Rounded Rectangle 38"/>
          <p:cNvSpPr/>
          <p:nvPr/>
        </p:nvSpPr>
        <p:spPr>
          <a:xfrm>
            <a:off x="420175" y="2055407"/>
            <a:ext cx="1467908" cy="31192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Location rule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05617" y="1615224"/>
            <a:ext cx="194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(user, op, location)</a:t>
            </a:r>
            <a:endParaRPr lang="en-US" dirty="0"/>
          </a:p>
        </p:txBody>
      </p:sp>
      <p:sp>
        <p:nvSpPr>
          <p:cNvPr id="41" name="Right Arrow 40"/>
          <p:cNvSpPr/>
          <p:nvPr/>
        </p:nvSpPr>
        <p:spPr>
          <a:xfrm>
            <a:off x="1888083" y="2097895"/>
            <a:ext cx="395522" cy="179625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Can 48"/>
          <p:cNvSpPr/>
          <p:nvPr/>
        </p:nvSpPr>
        <p:spPr>
          <a:xfrm>
            <a:off x="2498891" y="2992181"/>
            <a:ext cx="580059" cy="478908"/>
          </a:xfrm>
          <a:prstGeom prst="can">
            <a:avLst>
              <a:gd name="adj" fmla="val 25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51" name="Straight Connector 50"/>
          <p:cNvCxnSpPr>
            <a:stCxn id="20" idx="2"/>
            <a:endCxn id="49" idx="1"/>
          </p:cNvCxnSpPr>
          <p:nvPr/>
        </p:nvCxnSpPr>
        <p:spPr>
          <a:xfrm rot="16200000" flipH="1">
            <a:off x="2604255" y="2807514"/>
            <a:ext cx="369331" cy="1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194560" y="3101757"/>
            <a:ext cx="117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geo-cache</a:t>
            </a:r>
            <a:endParaRPr lang="en-US" dirty="0"/>
          </a:p>
        </p:txBody>
      </p:sp>
      <p:cxnSp>
        <p:nvCxnSpPr>
          <p:cNvPr id="61" name="Straight Connector 60"/>
          <p:cNvCxnSpPr/>
          <p:nvPr/>
        </p:nvCxnSpPr>
        <p:spPr>
          <a:xfrm>
            <a:off x="1280160" y="4267708"/>
            <a:ext cx="929495" cy="158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Can 77"/>
          <p:cNvSpPr/>
          <p:nvPr/>
        </p:nvSpPr>
        <p:spPr>
          <a:xfrm>
            <a:off x="5612998" y="5635763"/>
            <a:ext cx="580059" cy="478908"/>
          </a:xfrm>
          <a:prstGeom prst="can">
            <a:avLst>
              <a:gd name="adj" fmla="val 25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/>
          <p:cNvCxnSpPr>
            <a:endCxn id="78" idx="1"/>
          </p:cNvCxnSpPr>
          <p:nvPr/>
        </p:nvCxnSpPr>
        <p:spPr>
          <a:xfrm rot="16200000" flipH="1">
            <a:off x="5198989" y="4931724"/>
            <a:ext cx="933290" cy="474788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5429013" y="5745339"/>
            <a:ext cx="117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geo-cache</a:t>
            </a:r>
            <a:endParaRPr lang="en-US" dirty="0"/>
          </a:p>
        </p:txBody>
      </p:sp>
      <p:sp>
        <p:nvSpPr>
          <p:cNvPr id="82" name="Can 81"/>
          <p:cNvSpPr/>
          <p:nvPr/>
        </p:nvSpPr>
        <p:spPr>
          <a:xfrm>
            <a:off x="4264608" y="5635763"/>
            <a:ext cx="596507" cy="680662"/>
          </a:xfrm>
          <a:prstGeom prst="can">
            <a:avLst>
              <a:gd name="adj" fmla="val 25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/>
          <p:cNvCxnSpPr>
            <a:endCxn id="82" idx="1"/>
          </p:cNvCxnSpPr>
          <p:nvPr/>
        </p:nvCxnSpPr>
        <p:spPr>
          <a:xfrm rot="5400000">
            <a:off x="4245344" y="5019991"/>
            <a:ext cx="933291" cy="298253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3457962" y="5930005"/>
            <a:ext cx="1975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Presence database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5133770" y="5121988"/>
            <a:ext cx="1523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location=civic info</a:t>
            </a:r>
            <a:endParaRPr lang="en-US" sz="1400" dirty="0"/>
          </a:p>
        </p:txBody>
      </p:sp>
      <p:sp>
        <p:nvSpPr>
          <p:cNvPr id="91" name="TextBox 90"/>
          <p:cNvSpPr txBox="1"/>
          <p:nvPr/>
        </p:nvSpPr>
        <p:spPr>
          <a:xfrm>
            <a:off x="3938332" y="5121988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location=user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en-US" dirty="0" smtClean="0"/>
              <a:t>Handling location updates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439797" y="1600200"/>
            <a:ext cx="4704203" cy="4769603"/>
          </a:xfrm>
        </p:spPr>
        <p:txBody>
          <a:bodyPr>
            <a:noAutofit/>
          </a:bodyPr>
          <a:lstStyle/>
          <a:p>
            <a:r>
              <a:rPr lang="en-US" sz="1800" dirty="0" smtClean="0"/>
              <a:t>User</a:t>
            </a:r>
          </a:p>
          <a:p>
            <a:pPr lvl="1"/>
            <a:r>
              <a:rPr lang="en-US" sz="1600" dirty="0" smtClean="0"/>
              <a:t>publishes his/her location periodically (e.g., every 5 min) to a presence server or to a location service such as Google Latitude</a:t>
            </a:r>
          </a:p>
          <a:p>
            <a:r>
              <a:rPr lang="en-US" sz="1800" dirty="0" smtClean="0"/>
              <a:t>Presence server </a:t>
            </a:r>
          </a:p>
          <a:p>
            <a:pPr lvl="1"/>
            <a:r>
              <a:rPr lang="en-US" sz="1600" dirty="0" smtClean="0"/>
              <a:t>notifies changes in location to SECE server</a:t>
            </a:r>
          </a:p>
          <a:p>
            <a:r>
              <a:rPr lang="en-US" sz="1800" dirty="0" smtClean="0"/>
              <a:t>Google Latitude (or similar service)</a:t>
            </a:r>
          </a:p>
          <a:p>
            <a:pPr lvl="1"/>
            <a:r>
              <a:rPr lang="en-US" sz="1600" dirty="0" smtClean="0"/>
              <a:t>SECE retrieves user’s location periodically</a:t>
            </a:r>
          </a:p>
          <a:p>
            <a:r>
              <a:rPr lang="en-US" sz="1800" dirty="0" smtClean="0"/>
              <a:t>SECE server </a:t>
            </a:r>
          </a:p>
          <a:p>
            <a:pPr lvl="1"/>
            <a:r>
              <a:rPr lang="en-US" sz="1600" dirty="0" smtClean="0"/>
              <a:t>depending on user’s defined rules, queries </a:t>
            </a:r>
            <a:r>
              <a:rPr lang="en-US" sz="1600" dirty="0" err="1" smtClean="0"/>
              <a:t>LoST</a:t>
            </a:r>
            <a:r>
              <a:rPr lang="en-US" sz="1600" dirty="0" smtClean="0"/>
              <a:t> server</a:t>
            </a:r>
          </a:p>
          <a:p>
            <a:r>
              <a:rPr lang="en-US" sz="1800" dirty="0" err="1" smtClean="0"/>
              <a:t>LoST</a:t>
            </a:r>
            <a:r>
              <a:rPr lang="en-US" sz="1800" dirty="0" smtClean="0"/>
              <a:t> server </a:t>
            </a:r>
          </a:p>
          <a:p>
            <a:pPr lvl="1"/>
            <a:r>
              <a:rPr lang="en-US" sz="1600" dirty="0" smtClean="0"/>
              <a:t>replies with current information on user’s surroundings</a:t>
            </a:r>
          </a:p>
          <a:p>
            <a:r>
              <a:rPr lang="en-US" sz="1800" dirty="0" smtClean="0"/>
              <a:t>SECE server</a:t>
            </a:r>
          </a:p>
          <a:p>
            <a:pPr lvl="1"/>
            <a:r>
              <a:rPr lang="en-US" sz="1600" dirty="0" smtClean="0"/>
              <a:t>Takes action based on rules and contextual location information  </a:t>
            </a:r>
            <a:endParaRPr lang="en-US" sz="1600" dirty="0"/>
          </a:p>
        </p:txBody>
      </p:sp>
      <p:grpSp>
        <p:nvGrpSpPr>
          <p:cNvPr id="2" name="Group 55"/>
          <p:cNvGrpSpPr/>
          <p:nvPr/>
        </p:nvGrpSpPr>
        <p:grpSpPr>
          <a:xfrm>
            <a:off x="681925" y="1826043"/>
            <a:ext cx="3613215" cy="4925276"/>
            <a:chOff x="681925" y="2151163"/>
            <a:chExt cx="3613215" cy="4925276"/>
          </a:xfrm>
        </p:grpSpPr>
        <p:sp>
          <p:nvSpPr>
            <p:cNvPr id="12" name="Rounded Rectangle 11"/>
            <p:cNvSpPr/>
            <p:nvPr/>
          </p:nvSpPr>
          <p:spPr>
            <a:xfrm>
              <a:off x="681925" y="2151163"/>
              <a:ext cx="1188720" cy="82296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dirty="0" smtClean="0"/>
                <a:t>SECE</a:t>
              </a:r>
            </a:p>
            <a:p>
              <a:pPr algn="ctr"/>
              <a:r>
                <a:rPr lang="en-US" dirty="0" smtClean="0"/>
                <a:t>Server</a:t>
              </a:r>
              <a:endParaRPr lang="en-US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106420" y="2151163"/>
              <a:ext cx="1188720" cy="82296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dirty="0" err="1" smtClean="0"/>
                <a:t>LoST</a:t>
              </a:r>
              <a:endParaRPr lang="en-US" dirty="0" smtClean="0"/>
            </a:p>
            <a:p>
              <a:pPr algn="ctr"/>
              <a:r>
                <a:rPr lang="en-US" dirty="0" smtClean="0"/>
                <a:t>Server</a:t>
              </a:r>
              <a:endParaRPr lang="en-US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82720" y="4192039"/>
              <a:ext cx="1188720" cy="82296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dirty="0" smtClean="0"/>
                <a:t>Presence</a:t>
              </a:r>
            </a:p>
            <a:p>
              <a:pPr algn="ctr"/>
              <a:r>
                <a:rPr lang="en-US" dirty="0" smtClean="0"/>
                <a:t>Server</a:t>
              </a:r>
              <a:endParaRPr lang="en-US" dirty="0"/>
            </a:p>
          </p:txBody>
        </p:sp>
        <p:sp>
          <p:nvSpPr>
            <p:cNvPr id="15" name="Smiley Face 14"/>
            <p:cNvSpPr/>
            <p:nvPr/>
          </p:nvSpPr>
          <p:spPr>
            <a:xfrm>
              <a:off x="864011" y="5893997"/>
              <a:ext cx="822960" cy="822960"/>
            </a:xfrm>
            <a:prstGeom prst="smileyFac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6" name="Straight Connector 23"/>
            <p:cNvCxnSpPr>
              <a:stCxn id="15" idx="0"/>
              <a:endCxn id="14" idx="2"/>
            </p:cNvCxnSpPr>
            <p:nvPr/>
          </p:nvCxnSpPr>
          <p:spPr>
            <a:xfrm rot="5400000" flipH="1" flipV="1">
              <a:off x="836786" y="5453704"/>
              <a:ext cx="878998" cy="1589"/>
            </a:xfrm>
            <a:prstGeom prst="curvedConnector3">
              <a:avLst>
                <a:gd name="adj1" fmla="val 50000"/>
              </a:avLst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3"/>
            <p:cNvCxnSpPr/>
            <p:nvPr/>
          </p:nvCxnSpPr>
          <p:spPr>
            <a:xfrm rot="10800000">
              <a:off x="1940560" y="2339123"/>
              <a:ext cx="1104900" cy="1588"/>
            </a:xfrm>
            <a:prstGeom prst="curvedConnector3">
              <a:avLst>
                <a:gd name="adj1" fmla="val 45402"/>
              </a:avLst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032000" y="2308643"/>
              <a:ext cx="9810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LoST</a:t>
              </a:r>
              <a:r>
                <a:rPr lang="en-US" sz="1400" dirty="0" smtClean="0"/>
                <a:t> reply</a:t>
              </a:r>
              <a:endParaRPr lang="en-US" sz="1400" dirty="0"/>
            </a:p>
          </p:txBody>
        </p:sp>
        <p:cxnSp>
          <p:nvCxnSpPr>
            <p:cNvPr id="19" name="Straight Connector 23"/>
            <p:cNvCxnSpPr/>
            <p:nvPr/>
          </p:nvCxnSpPr>
          <p:spPr>
            <a:xfrm rot="10800000">
              <a:off x="1940560" y="2755683"/>
              <a:ext cx="1104900" cy="1588"/>
            </a:xfrm>
            <a:prstGeom prst="curvedConnector3">
              <a:avLst>
                <a:gd name="adj1" fmla="val 45402"/>
              </a:avLst>
            </a:prstGeom>
            <a:ln>
              <a:headEnd type="triangle" w="lg" len="med"/>
              <a:tailEnd type="non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60880" y="2725203"/>
              <a:ext cx="10309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LoST</a:t>
              </a:r>
              <a:r>
                <a:rPr lang="en-US" sz="1400" dirty="0" smtClean="0"/>
                <a:t> query</a:t>
              </a:r>
              <a:endParaRPr lang="en-US" sz="1400" dirty="0"/>
            </a:p>
          </p:txBody>
        </p:sp>
        <p:cxnSp>
          <p:nvCxnSpPr>
            <p:cNvPr id="21" name="Straight Arrow Connector 20"/>
            <p:cNvCxnSpPr>
              <a:stCxn id="14" idx="0"/>
              <a:endCxn id="12" idx="2"/>
            </p:cNvCxnSpPr>
            <p:nvPr/>
          </p:nvCxnSpPr>
          <p:spPr>
            <a:xfrm rot="16200000" flipV="1">
              <a:off x="667725" y="3582683"/>
              <a:ext cx="1217916" cy="7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864011" y="3851560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NOTIFY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6286" y="6707107"/>
              <a:ext cx="1181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SECE User</a:t>
              </a:r>
              <a:endParaRPr lang="en-US" dirty="0"/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1961768" y="3888953"/>
            <a:ext cx="1188720" cy="82296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smtClean="0"/>
              <a:t>Google</a:t>
            </a:r>
          </a:p>
          <a:p>
            <a:pPr algn="ctr"/>
            <a:r>
              <a:rPr lang="en-US" b="1" dirty="0" smtClean="0"/>
              <a:t>Latitude</a:t>
            </a:r>
            <a:endParaRPr lang="en-US" b="1" dirty="0"/>
          </a:p>
        </p:txBody>
      </p:sp>
      <p:cxnSp>
        <p:nvCxnSpPr>
          <p:cNvPr id="26" name="Straight Connector 23"/>
          <p:cNvCxnSpPr>
            <a:stCxn id="15" idx="0"/>
            <a:endCxn id="25" idx="2"/>
          </p:cNvCxnSpPr>
          <p:nvPr/>
        </p:nvCxnSpPr>
        <p:spPr>
          <a:xfrm rot="5400000" flipH="1" flipV="1">
            <a:off x="1487327" y="4500077"/>
            <a:ext cx="856964" cy="1280637"/>
          </a:xfrm>
          <a:prstGeom prst="curvedConnector3">
            <a:avLst>
              <a:gd name="adj1" fmla="val 50000"/>
            </a:avLst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3"/>
          <p:cNvCxnSpPr>
            <a:stCxn id="12" idx="2"/>
            <a:endCxn id="25" idx="0"/>
          </p:cNvCxnSpPr>
          <p:nvPr/>
        </p:nvCxnSpPr>
        <p:spPr>
          <a:xfrm rot="16200000" flipH="1">
            <a:off x="1296231" y="2629056"/>
            <a:ext cx="1239950" cy="1279843"/>
          </a:xfrm>
          <a:prstGeom prst="curvedConnector3">
            <a:avLst>
              <a:gd name="adj1" fmla="val 50000"/>
            </a:avLst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66111" y="5012730"/>
            <a:ext cx="80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PUBLISH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2159695" y="3502917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POLL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3349"/>
            <a:ext cx="9144000" cy="545465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1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Location-based rules</a:t>
            </a:r>
            <a:br>
              <a:rPr lang="en-US" dirty="0" smtClean="0"/>
            </a:br>
            <a:r>
              <a:rPr lang="en-US" dirty="0" smtClean="0"/>
              <a:t>		(Geographical database)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4830" y="1775191"/>
            <a:ext cx="7130027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sz="2400" b="1" i="1" dirty="0" smtClean="0">
                <a:solidFill>
                  <a:schemeClr val="tx1"/>
                </a:solidFill>
              </a:rPr>
              <a:t>Incoming 	</a:t>
            </a:r>
            <a:r>
              <a:rPr lang="en-US" sz="2400" b="1" i="1" dirty="0" err="1" smtClean="0">
                <a:solidFill>
                  <a:schemeClr val="accent6"/>
                </a:solidFill>
              </a:rPr>
              <a:t>social_network</a:t>
            </a:r>
            <a:r>
              <a:rPr lang="en-US" sz="2400" b="1" i="1" dirty="0" smtClean="0">
                <a:solidFill>
                  <a:schemeClr val="accent6"/>
                </a:solidFill>
              </a:rPr>
              <a:t> 	</a:t>
            </a:r>
            <a:r>
              <a:rPr lang="en-US" sz="2400" b="1" i="1" dirty="0" err="1" smtClean="0">
                <a:solidFill>
                  <a:schemeClr val="accent6"/>
                </a:solidFill>
              </a:rPr>
              <a:t>message_type</a:t>
            </a:r>
            <a:endParaRPr lang="en-US" sz="2400" b="1" i="1" dirty="0" smtClean="0">
              <a:solidFill>
                <a:schemeClr val="accent6"/>
              </a:solidFill>
            </a:endParaRPr>
          </a:p>
          <a:p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Social network events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04222" y="2368625"/>
            <a:ext cx="1407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facebook</a:t>
            </a:r>
            <a:endParaRPr lang="en-US" sz="2400" b="1" dirty="0" smtClean="0"/>
          </a:p>
          <a:p>
            <a:r>
              <a:rPr lang="en-US" sz="2400" b="1" dirty="0" smtClean="0"/>
              <a:t>twitter</a:t>
            </a:r>
          </a:p>
          <a:p>
            <a:r>
              <a:rPr lang="en-US" sz="2400" b="1" dirty="0" err="1" smtClean="0"/>
              <a:t>linkedin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18329" y="2366787"/>
            <a:ext cx="2379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wallmesssage</a:t>
            </a:r>
            <a:endParaRPr lang="en-US" sz="2400" b="1" dirty="0" smtClean="0"/>
          </a:p>
          <a:p>
            <a:r>
              <a:rPr lang="en-US" sz="2400" b="1" dirty="0" err="1" smtClean="0"/>
              <a:t>newsmessage</a:t>
            </a:r>
            <a:endParaRPr lang="en-US" sz="2400" b="1" dirty="0" smtClean="0"/>
          </a:p>
          <a:p>
            <a:r>
              <a:rPr lang="en-US" sz="2400" b="1" dirty="0" smtClean="0"/>
              <a:t>direct</a:t>
            </a:r>
            <a:endParaRPr lang="en-US" sz="24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614830" y="4285561"/>
            <a:ext cx="7130027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sz="2400" b="1" i="1" dirty="0" err="1" smtClean="0">
                <a:solidFill>
                  <a:schemeClr val="tx1"/>
                </a:solidFill>
              </a:rPr>
              <a:t>social_network</a:t>
            </a:r>
            <a:r>
              <a:rPr lang="en-US" sz="2400" b="1" i="1" dirty="0" smtClean="0">
                <a:solidFill>
                  <a:schemeClr val="tx1"/>
                </a:solidFill>
              </a:rPr>
              <a:t>  </a:t>
            </a:r>
            <a:r>
              <a:rPr lang="en-US" sz="2400" b="1" i="1" dirty="0" err="1" smtClean="0">
                <a:solidFill>
                  <a:schemeClr val="accent6"/>
                </a:solidFill>
              </a:rPr>
              <a:t>status_update</a:t>
            </a:r>
            <a:endParaRPr lang="en-US" sz="2400" b="1" i="1" dirty="0" smtClean="0">
              <a:solidFill>
                <a:schemeClr val="accent6"/>
              </a:solidFill>
            </a:endParaRPr>
          </a:p>
          <a:p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6464" y="4880471"/>
            <a:ext cx="1407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facebook</a:t>
            </a:r>
            <a:endParaRPr lang="en-US" sz="2400" b="1" dirty="0" smtClean="0"/>
          </a:p>
          <a:p>
            <a:r>
              <a:rPr lang="en-US" sz="2400" b="1" dirty="0" smtClean="0"/>
              <a:t>twitter</a:t>
            </a:r>
          </a:p>
          <a:p>
            <a:r>
              <a:rPr lang="en-US" sz="2400" b="1" dirty="0" err="1" smtClean="0"/>
              <a:t>linkedin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Old-style programming</a:t>
            </a:r>
            <a:endParaRPr lang="en-US" dirty="0"/>
          </a:p>
        </p:txBody>
      </p:sp>
      <p:pic>
        <p:nvPicPr>
          <p:cNvPr id="4" name="Picture 3" descr="jav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2001707"/>
            <a:ext cx="8050162" cy="4856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73959"/>
            <a:ext cx="1444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Lars Vogel (2009)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244" y="1105462"/>
            <a:ext cx="4298756" cy="29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91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auth_sign_in_with_twit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81"/>
            <a:ext cx="9144000" cy="681203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6" name="Title 7"/>
          <p:cNvSpPr>
            <a:spLocks noGrp="1"/>
          </p:cNvSpPr>
          <p:nvPr>
            <p:ph type="title"/>
          </p:nvPr>
        </p:nvSpPr>
        <p:spPr>
          <a:xfrm>
            <a:off x="6425184" y="22981"/>
            <a:ext cx="2718816" cy="931862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OAuth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34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Context-based rules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911429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What’s context?</a:t>
            </a:r>
          </a:p>
          <a:p>
            <a:pPr lvl="2"/>
            <a:r>
              <a:rPr lang="en-US" dirty="0" smtClean="0">
                <a:sym typeface="Wingdings"/>
              </a:rPr>
              <a:t>Presence information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IETF SIMPLE specifications</a:t>
            </a:r>
          </a:p>
          <a:p>
            <a:pPr lvl="2"/>
            <a:r>
              <a:rPr lang="en-US" dirty="0" smtClean="0">
                <a:sym typeface="Wingdings"/>
              </a:rPr>
              <a:t>Sensor information</a:t>
            </a:r>
            <a:endParaRPr lang="en-US" dirty="0" smtClean="0"/>
          </a:p>
          <a:p>
            <a:pPr>
              <a:buNone/>
            </a:pPr>
            <a:endParaRPr lang="en-US" sz="2100" dirty="0" smtClean="0"/>
          </a:p>
          <a:p>
            <a:pPr>
              <a:spcAft>
                <a:spcPts val="600"/>
              </a:spcAft>
              <a:buNone/>
            </a:pPr>
            <a:r>
              <a:rPr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if bob's activity is idle { call 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bob </a:t>
            </a:r>
            <a:r>
              <a:rPr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}</a:t>
            </a:r>
            <a:endParaRPr lang="en-US" sz="2100" dirty="0" smtClean="0">
              <a:solidFill>
                <a:schemeClr val="accent2">
                  <a:lumMod val="75000"/>
                </a:schemeClr>
              </a:solidFill>
              <a:latin typeface="Arial Unicode MS"/>
              <a:cs typeface="Arial Unicode MS"/>
            </a:endParaRPr>
          </a:p>
          <a:p>
            <a:pPr>
              <a:spcAft>
                <a:spcPts val="600"/>
              </a:spcAft>
              <a:buNone/>
            </a:pP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If bob@domain.com’s status equals working { alarm me }</a:t>
            </a:r>
          </a:p>
          <a:p>
            <a:pPr>
              <a:spcAft>
                <a:spcPts val="600"/>
              </a:spcAft>
              <a:buNone/>
            </a:pP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If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bob.placetype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is home {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sms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bob “water the plants”; }</a:t>
            </a:r>
          </a:p>
          <a:p>
            <a:pPr>
              <a:spcAft>
                <a:spcPts val="600"/>
              </a:spcAft>
              <a:buNone/>
            </a:pP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if my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stock.google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&gt; 14 {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sms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me "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google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stock:"+[stock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google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]  }</a:t>
            </a:r>
          </a:p>
          <a:p>
            <a:pPr>
              <a:spcAft>
                <a:spcPts val="600"/>
              </a:spcAft>
              <a:buNone/>
            </a:pP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If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me.office.temperature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&lt; 50 {  ac off; }</a:t>
            </a:r>
          </a:p>
          <a:p>
            <a:pPr>
              <a:spcAft>
                <a:spcPts val="600"/>
              </a:spcAft>
              <a:buNone/>
            </a:pP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If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anne.location.civic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changed { email me “Anne’s civic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location:”+[status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anne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location.civic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]</a:t>
            </a:r>
            <a:endParaRPr lang="en-US" sz="2100" dirty="0">
              <a:solidFill>
                <a:schemeClr val="accent2">
                  <a:lumMod val="75000"/>
                </a:schemeClr>
              </a:solidFill>
              <a:latin typeface="Arial Unicode MS"/>
              <a:cs typeface="Arial Unicode M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87708" y="1775191"/>
            <a:ext cx="3577455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b="1" i="1" dirty="0" smtClean="0">
                <a:solidFill>
                  <a:srgbClr val="F0AD00"/>
                </a:solidFill>
              </a:rPr>
              <a:t>if</a:t>
            </a:r>
            <a:r>
              <a:rPr lang="en-US" b="1" i="1" dirty="0" smtClean="0">
                <a:solidFill>
                  <a:schemeClr val="tx1"/>
                </a:solidFill>
              </a:rPr>
              <a:t> context </a:t>
            </a:r>
            <a:r>
              <a:rPr lang="en-US" b="1" i="1" dirty="0" smtClean="0">
                <a:solidFill>
                  <a:srgbClr val="F0AD00"/>
                </a:solidFill>
              </a:rPr>
              <a:t>operator</a:t>
            </a:r>
            <a:r>
              <a:rPr lang="en-US" b="1" i="1" dirty="0" smtClean="0">
                <a:solidFill>
                  <a:schemeClr val="tx1"/>
                </a:solidFill>
              </a:rPr>
              <a:t> (value) { body }</a:t>
            </a:r>
          </a:p>
          <a:p>
            <a:endParaRPr lang="en-US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Oval 71"/>
          <p:cNvSpPr/>
          <p:nvPr/>
        </p:nvSpPr>
        <p:spPr>
          <a:xfrm>
            <a:off x="6092084" y="4881626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Oval 51"/>
          <p:cNvSpPr/>
          <p:nvPr/>
        </p:nvSpPr>
        <p:spPr>
          <a:xfrm>
            <a:off x="1604721" y="5064770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Oval 47"/>
          <p:cNvSpPr/>
          <p:nvPr/>
        </p:nvSpPr>
        <p:spPr>
          <a:xfrm>
            <a:off x="3600698" y="3611730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07375" y="5064770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Context as a tree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029146" y="2341834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bob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548631" y="3610208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Oval 8"/>
          <p:cNvSpPr/>
          <p:nvPr/>
        </p:nvSpPr>
        <p:spPr>
          <a:xfrm>
            <a:off x="4782017" y="3625063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Oval 9"/>
          <p:cNvSpPr/>
          <p:nvPr/>
        </p:nvSpPr>
        <p:spPr>
          <a:xfrm>
            <a:off x="4737091" y="4834384"/>
            <a:ext cx="914400" cy="914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48631" y="3851876"/>
            <a:ext cx="908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57038" y="3803308"/>
            <a:ext cx="88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49203" y="3803308"/>
            <a:ext cx="713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office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40626" y="5106918"/>
            <a:ext cx="1390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6686963" y="3518768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Oval 16"/>
          <p:cNvSpPr/>
          <p:nvPr/>
        </p:nvSpPr>
        <p:spPr>
          <a:xfrm>
            <a:off x="7197047" y="4881626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TextBox 20"/>
          <p:cNvSpPr txBox="1"/>
          <p:nvPr/>
        </p:nvSpPr>
        <p:spPr>
          <a:xfrm>
            <a:off x="507375" y="5291584"/>
            <a:ext cx="70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773300" y="5273966"/>
            <a:ext cx="564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654139" y="5064770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TextBox 19"/>
          <p:cNvSpPr txBox="1"/>
          <p:nvPr/>
        </p:nvSpPr>
        <p:spPr>
          <a:xfrm>
            <a:off x="2654139" y="5317636"/>
            <a:ext cx="717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audio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720224" y="3803308"/>
            <a:ext cx="78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178319" y="5132972"/>
            <a:ext cx="73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home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226370" y="5106918"/>
            <a:ext cx="66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</a:t>
            </a:r>
            <a:endParaRPr lang="en-US" dirty="0"/>
          </a:p>
        </p:txBody>
      </p:sp>
      <p:cxnSp>
        <p:nvCxnSpPr>
          <p:cNvPr id="30" name="Straight Connector 29"/>
          <p:cNvCxnSpPr>
            <a:endCxn id="17" idx="0"/>
          </p:cNvCxnSpPr>
          <p:nvPr/>
        </p:nvCxnSpPr>
        <p:spPr>
          <a:xfrm rot="16200000" flipH="1">
            <a:off x="7147499" y="4420598"/>
            <a:ext cx="539898" cy="382157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6500894" y="4482130"/>
            <a:ext cx="613176" cy="30391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9" idx="4"/>
            <a:endCxn id="10" idx="0"/>
          </p:cNvCxnSpPr>
          <p:nvPr/>
        </p:nvCxnSpPr>
        <p:spPr>
          <a:xfrm rot="16200000" flipH="1">
            <a:off x="5000714" y="4640806"/>
            <a:ext cx="386361" cy="794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52" idx="0"/>
            <a:endCxn id="50" idx="4"/>
          </p:cNvCxnSpPr>
          <p:nvPr/>
        </p:nvCxnSpPr>
        <p:spPr>
          <a:xfrm rot="16200000" flipV="1">
            <a:off x="1699962" y="4748530"/>
            <a:ext cx="616748" cy="1573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588990" y="3625062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TextBox 18"/>
          <p:cNvSpPr txBox="1"/>
          <p:nvPr/>
        </p:nvSpPr>
        <p:spPr>
          <a:xfrm>
            <a:off x="1588990" y="385187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placeis</a:t>
            </a:r>
            <a:endParaRPr lang="en-US" dirty="0"/>
          </a:p>
        </p:txBody>
      </p:sp>
      <p:cxnSp>
        <p:nvCxnSpPr>
          <p:cNvPr id="62" name="Straight Connector 61"/>
          <p:cNvCxnSpPr>
            <a:stCxn id="50" idx="5"/>
          </p:cNvCxnSpPr>
          <p:nvPr/>
        </p:nvCxnSpPr>
        <p:spPr>
          <a:xfrm rot="16200000" flipH="1">
            <a:off x="2147806" y="4471125"/>
            <a:ext cx="805470" cy="518223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50" idx="3"/>
          </p:cNvCxnSpPr>
          <p:nvPr/>
        </p:nvCxnSpPr>
        <p:spPr>
          <a:xfrm rot="5400000">
            <a:off x="977846" y="4375254"/>
            <a:ext cx="779417" cy="683912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4" idx="2"/>
          </p:cNvCxnSpPr>
          <p:nvPr/>
        </p:nvCxnSpPr>
        <p:spPr>
          <a:xfrm rot="10800000" flipV="1">
            <a:off x="2125742" y="2753313"/>
            <a:ext cx="1903405" cy="871747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" idx="3"/>
          </p:cNvCxnSpPr>
          <p:nvPr/>
        </p:nvCxnSpPr>
        <p:spPr>
          <a:xfrm rot="5400000">
            <a:off x="3352011" y="2827407"/>
            <a:ext cx="580788" cy="1014523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" idx="4"/>
          </p:cNvCxnSpPr>
          <p:nvPr/>
        </p:nvCxnSpPr>
        <p:spPr>
          <a:xfrm rot="5400000">
            <a:off x="4074276" y="3258712"/>
            <a:ext cx="460269" cy="272432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" idx="5"/>
            <a:endCxn id="9" idx="0"/>
          </p:cNvCxnSpPr>
          <p:nvPr/>
        </p:nvCxnSpPr>
        <p:spPr>
          <a:xfrm rot="16200000" flipH="1">
            <a:off x="4672147" y="3103712"/>
            <a:ext cx="580789" cy="461911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endCxn id="15" idx="1"/>
          </p:cNvCxnSpPr>
          <p:nvPr/>
        </p:nvCxnSpPr>
        <p:spPr>
          <a:xfrm>
            <a:off x="4852106" y="2774326"/>
            <a:ext cx="1955377" cy="864962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669794" y="5940053"/>
            <a:ext cx="1861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bob.placeis.audio</a:t>
            </a:r>
            <a:endParaRPr lang="en-US" i="1" dirty="0"/>
          </a:p>
        </p:txBody>
      </p:sp>
      <p:sp>
        <p:nvSpPr>
          <p:cNvPr id="87" name="TextBox 86"/>
          <p:cNvSpPr txBox="1"/>
          <p:nvPr/>
        </p:nvSpPr>
        <p:spPr>
          <a:xfrm>
            <a:off x="7197047" y="5755387"/>
            <a:ext cx="172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bob.phone.work</a:t>
            </a:r>
            <a:endParaRPr lang="en-US" i="1" dirty="0"/>
          </a:p>
        </p:txBody>
      </p:sp>
      <p:sp>
        <p:nvSpPr>
          <p:cNvPr id="88" name="TextBox 87"/>
          <p:cNvSpPr txBox="1"/>
          <p:nvPr/>
        </p:nvSpPr>
        <p:spPr>
          <a:xfrm>
            <a:off x="3467084" y="4433168"/>
            <a:ext cx="1314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bob.activity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722956"/>
          </a:xfrm>
          <a:ln/>
        </p:spPr>
        <p:txBody>
          <a:bodyPr tIns="352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Automated </a:t>
            </a:r>
            <a:r>
              <a:rPr lang="en-US" dirty="0"/>
              <a:t>Call Handling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361" y="1514700"/>
            <a:ext cx="4105440" cy="35816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4561920" y="1490862"/>
            <a:ext cx="4582080" cy="4355017"/>
          </a:xfrm>
          <a:prstGeom prst="rect">
            <a:avLst/>
          </a:prstGeom>
          <a:ln/>
        </p:spPr>
        <p:txBody>
          <a:bodyPr vert="horz" lIns="54864" tIns="16001" rtlCol="0">
            <a:normAutofit/>
          </a:bodyPr>
          <a:lstStyle/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67000"/>
              <a:buFont typeface="Times New Roman" pitchFamily="16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Accept, reject, redirect, forward calls based on variety of SECE signals</a:t>
            </a:r>
          </a:p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67000"/>
              <a:buFont typeface="Times New Roman" pitchFamily="16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Integration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Calendar, address book, PSTN, Google Voice, SMS, location, Text-to-speech, voicemail)</a:t>
            </a:r>
          </a:p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67000"/>
              <a:buFont typeface="Times New Roman" pitchFamily="16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Simplicity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Natural, easy to learn scripting language</a:t>
            </a:r>
          </a:p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67000"/>
              <a:buFont typeface="Times New Roman" pitchFamily="16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Flexibility: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Input from a variety of SECE components  involved in call handling</a:t>
            </a:r>
          </a:p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67000"/>
              <a:buFont typeface="Times New Roman" pitchFamily="16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Automation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Scripts for recurring tasks (setup a conf. call based on calendar)</a:t>
            </a:r>
          </a:p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Wingdings 2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979714" y="5342962"/>
            <a:ext cx="7281566" cy="17080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>
                <a:solidFill>
                  <a:srgbClr val="000000"/>
                </a:solidFill>
                <a:ea typeface="Bitstream Vera Sans" charset="0"/>
                <a:cs typeface="Bitstream Vera Sans" charset="0"/>
              </a:rPr>
              <a:t>“On mom's birthday, call mom when I am home and near phone.”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>
                <a:solidFill>
                  <a:srgbClr val="000000"/>
                </a:solidFill>
                <a:ea typeface="Bitstream Vera Sans" charset="0"/>
                <a:cs typeface="Bitstream Vera Sans" charset="0"/>
              </a:rPr>
              <a:t>“Setup a conference call, enter password, invite people, ring desk phone.”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>
                <a:solidFill>
                  <a:srgbClr val="000000"/>
                </a:solidFill>
                <a:ea typeface="Bitstream Vera Sans" charset="0"/>
                <a:cs typeface="Bitstream Vera Sans" charset="0"/>
              </a:rPr>
              <a:t>“If driving and incoming call, play “user driving” and redirect to voicemail.”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>
                <a:solidFill>
                  <a:srgbClr val="000000"/>
                </a:solidFill>
                <a:ea typeface="Bitstream Vera Sans" charset="0"/>
                <a:cs typeface="Bitstream Vera Sans" charset="0"/>
              </a:rPr>
              <a:t>“If desk phone ringing and not in room, send SMS with caller's number.”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dirty="0">
              <a:solidFill>
                <a:srgbClr val="000000"/>
              </a:solidFill>
              <a:ea typeface="Bitstream Vera Sans" charset="0"/>
              <a:cs typeface="Bitstream Vera Sans" charset="0"/>
            </a:endParaRP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dirty="0">
              <a:solidFill>
                <a:srgbClr val="000000"/>
              </a:solidFill>
              <a:ea typeface="Bitstream Vera Sans" charset="0"/>
              <a:cs typeface="Bitstream Vera Sans" charset="0"/>
            </a:endParaRP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dirty="0">
              <a:solidFill>
                <a:srgbClr val="000000"/>
              </a:solidFill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Communication-based events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673" y="2298862"/>
            <a:ext cx="3147181" cy="172112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b="1" dirty="0" smtClean="0"/>
              <a:t>Event</a:t>
            </a:r>
            <a:r>
              <a:rPr lang="en-US" sz="2200" dirty="0" smtClean="0"/>
              <a:t>: </a:t>
            </a:r>
            <a:r>
              <a:rPr lang="en-US" sz="2200" i="1" dirty="0" smtClean="0"/>
              <a:t>call, </a:t>
            </a:r>
            <a:r>
              <a:rPr lang="en-US" sz="2200" i="1" dirty="0" err="1" smtClean="0"/>
              <a:t>im</a:t>
            </a:r>
            <a:r>
              <a:rPr lang="en-US" sz="2200" i="1" dirty="0" smtClean="0"/>
              <a:t>, </a:t>
            </a:r>
            <a:r>
              <a:rPr lang="en-US" sz="2200" i="1" dirty="0" err="1" smtClean="0"/>
              <a:t>sms</a:t>
            </a:r>
            <a:r>
              <a:rPr lang="en-US" sz="2200" i="1" dirty="0" smtClean="0"/>
              <a:t>*, voicemail*, email (*only incoming)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64375" y="1654710"/>
            <a:ext cx="6297195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b="1" i="1" dirty="0" err="1" smtClean="0">
                <a:solidFill>
                  <a:srgbClr val="F0AD00"/>
                </a:solidFill>
              </a:rPr>
              <a:t>incoming|outgoing</a:t>
            </a:r>
            <a:r>
              <a:rPr lang="en-US" b="1" i="1" dirty="0" smtClean="0">
                <a:solidFill>
                  <a:srgbClr val="F0AD00"/>
                </a:solidFill>
              </a:rPr>
              <a:t> </a:t>
            </a:r>
            <a:r>
              <a:rPr lang="en-US" b="1" i="1" dirty="0" smtClean="0">
                <a:solidFill>
                  <a:schemeClr val="tx1"/>
                </a:solidFill>
              </a:rPr>
              <a:t>event</a:t>
            </a:r>
            <a:r>
              <a:rPr lang="en-US" b="1" i="1" dirty="0" smtClean="0">
                <a:solidFill>
                  <a:srgbClr val="F0AD00"/>
                </a:solidFill>
              </a:rPr>
              <a:t>  from 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user|address</a:t>
            </a:r>
            <a:r>
              <a:rPr lang="en-US" b="1" i="1" dirty="0" smtClean="0">
                <a:solidFill>
                  <a:srgbClr val="F0AD00"/>
                </a:solidFill>
              </a:rPr>
              <a:t> to </a:t>
            </a:r>
            <a:r>
              <a:rPr lang="en-US" b="1" i="1" dirty="0" smtClean="0">
                <a:solidFill>
                  <a:schemeClr val="tx1"/>
                </a:solidFill>
              </a:rPr>
              <a:t>address { body }</a:t>
            </a:r>
          </a:p>
          <a:p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4375" y="2298862"/>
            <a:ext cx="5386869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b="1" i="1" dirty="0" smtClean="0">
                <a:solidFill>
                  <a:srgbClr val="F0AD00"/>
                </a:solidFill>
              </a:rPr>
              <a:t>missed call  from 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user|address</a:t>
            </a:r>
            <a:r>
              <a:rPr lang="en-US" b="1" i="1" dirty="0" smtClean="0">
                <a:solidFill>
                  <a:srgbClr val="F0AD00"/>
                </a:solidFill>
              </a:rPr>
              <a:t> to </a:t>
            </a:r>
            <a:r>
              <a:rPr lang="en-US" b="1" i="1" dirty="0" smtClean="0">
                <a:solidFill>
                  <a:schemeClr val="tx1"/>
                </a:solidFill>
              </a:rPr>
              <a:t>address { body }</a:t>
            </a:r>
          </a:p>
          <a:p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4375" y="2963457"/>
            <a:ext cx="5386869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b="1" i="1" dirty="0" smtClean="0">
                <a:solidFill>
                  <a:srgbClr val="F0AD00"/>
                </a:solidFill>
              </a:rPr>
              <a:t>received call  from 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user|address</a:t>
            </a:r>
            <a:r>
              <a:rPr lang="en-US" b="1" i="1" dirty="0" smtClean="0">
                <a:solidFill>
                  <a:srgbClr val="F0AD00"/>
                </a:solidFill>
              </a:rPr>
              <a:t> to </a:t>
            </a:r>
            <a:r>
              <a:rPr lang="en-US" b="1" i="1" dirty="0" smtClean="0">
                <a:solidFill>
                  <a:schemeClr val="tx1"/>
                </a:solidFill>
              </a:rPr>
              <a:t>address { body }</a:t>
            </a:r>
          </a:p>
          <a:p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3534013"/>
            <a:ext cx="3544474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Unicode MS"/>
                <a:cs typeface="Arial Unicode MS"/>
              </a:rPr>
              <a:t>incoming call { 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      if { [my activity] == "on-the-phone"} forward </a:t>
            </a:r>
            <a:r>
              <a:rPr lang="en-US" sz="1400" dirty="0" err="1" smtClean="0">
                <a:latin typeface="Arial Unicode MS"/>
                <a:cs typeface="Arial Unicode MS"/>
              </a:rPr>
              <a:t>sip:bob@example.com</a:t>
            </a:r>
            <a:endParaRPr lang="en-US" sz="1400" dirty="0" smtClean="0">
              <a:latin typeface="Arial Unicode MS"/>
              <a:cs typeface="Arial Unicode MS"/>
            </a:endParaRPr>
          </a:p>
          <a:p>
            <a:r>
              <a:rPr lang="en-US" sz="1400" dirty="0" smtClean="0">
                <a:latin typeface="Arial Unicode MS"/>
                <a:cs typeface="Arial Unicode MS"/>
              </a:rPr>
              <a:t>} 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outgoing call {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    if {[outgoing destination] == "18003456789"} </a:t>
            </a:r>
            <a:r>
              <a:rPr lang="en-US" sz="1400" dirty="0" err="1" smtClean="0">
                <a:latin typeface="Arial Unicode MS"/>
                <a:cs typeface="Arial Unicode MS"/>
              </a:rPr>
              <a:t>modify_call</a:t>
            </a:r>
            <a:r>
              <a:rPr lang="en-US" sz="1400" dirty="0" smtClean="0">
                <a:latin typeface="Arial Unicode MS"/>
                <a:cs typeface="Arial Unicode MS"/>
              </a:rPr>
              <a:t> destination 12129397054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} 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incoming call from Anne {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       if {[my location] != "office"} </a:t>
            </a:r>
            <a:r>
              <a:rPr lang="en-US" sz="1400" dirty="0" err="1" smtClean="0">
                <a:latin typeface="Arial Unicode MS"/>
                <a:cs typeface="Arial Unicode MS"/>
              </a:rPr>
              <a:t>auto_answer</a:t>
            </a:r>
            <a:r>
              <a:rPr lang="en-US" sz="1400" dirty="0" smtClean="0">
                <a:latin typeface="Arial Unicode MS"/>
                <a:cs typeface="Arial Unicode MS"/>
              </a:rPr>
              <a:t> audio </a:t>
            </a:r>
            <a:r>
              <a:rPr lang="en-US" sz="1400" dirty="0" err="1" smtClean="0">
                <a:latin typeface="Arial Unicode MS"/>
                <a:cs typeface="Arial Unicode MS"/>
              </a:rPr>
              <a:t>no_office.au</a:t>
            </a:r>
            <a:r>
              <a:rPr lang="en-US" sz="1400" dirty="0" smtClean="0">
                <a:latin typeface="Arial Unicode MS"/>
                <a:cs typeface="Arial Unicode MS"/>
              </a:rPr>
              <a:t> –record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} 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incoming </a:t>
            </a:r>
            <a:r>
              <a:rPr lang="en-US" sz="1400" dirty="0" err="1" smtClean="0">
                <a:latin typeface="Arial Unicode MS"/>
                <a:cs typeface="Arial Unicode MS"/>
              </a:rPr>
              <a:t>im</a:t>
            </a:r>
            <a:r>
              <a:rPr lang="en-US" sz="1400" dirty="0" smtClean="0">
                <a:latin typeface="Arial Unicode MS"/>
                <a:cs typeface="Arial Unicode MS"/>
              </a:rPr>
              <a:t> {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     </a:t>
            </a:r>
            <a:r>
              <a:rPr lang="en-US" sz="1400" dirty="0" err="1" smtClean="0">
                <a:latin typeface="Arial Unicode MS"/>
                <a:cs typeface="Arial Unicode MS"/>
              </a:rPr>
              <a:t>sms</a:t>
            </a:r>
            <a:r>
              <a:rPr lang="en-US" sz="1400" dirty="0" smtClean="0">
                <a:latin typeface="Arial Unicode MS"/>
                <a:cs typeface="Arial Unicode MS"/>
              </a:rPr>
              <a:t> me [incoming from]+" sent an </a:t>
            </a:r>
            <a:r>
              <a:rPr lang="en-US" sz="1400" dirty="0" err="1" smtClean="0">
                <a:latin typeface="Arial Unicode MS"/>
                <a:cs typeface="Arial Unicode MS"/>
              </a:rPr>
              <a:t>im:"+[incoming</a:t>
            </a:r>
            <a:r>
              <a:rPr lang="en-US" sz="1400" dirty="0" smtClean="0">
                <a:latin typeface="Arial Unicode MS"/>
                <a:cs typeface="Arial Unicode MS"/>
              </a:rPr>
              <a:t> content]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}</a:t>
            </a:r>
          </a:p>
          <a:p>
            <a:r>
              <a:rPr sz="1400" dirty="0" smtClean="0">
                <a:latin typeface="Arial Unicode MS"/>
                <a:cs typeface="Arial Unicode MS"/>
              </a:rPr>
              <a:t>incoming call {</a:t>
            </a:r>
            <a:br>
              <a:rPr sz="1400" dirty="0" smtClean="0">
                <a:latin typeface="Arial Unicode MS"/>
                <a:cs typeface="Arial Unicode MS"/>
              </a:rPr>
            </a:br>
            <a:r>
              <a:rPr sz="1400" dirty="0" smtClean="0">
                <a:latin typeface="Arial Unicode MS"/>
                <a:cs typeface="Arial Unicode MS"/>
              </a:rPr>
              <a:t>    schedule "call received from [incoming origin]"</a:t>
            </a:r>
            <a:br>
              <a:rPr sz="1400" dirty="0" smtClean="0">
                <a:latin typeface="Arial Unicode MS"/>
                <a:cs typeface="Arial Unicode MS"/>
              </a:rPr>
            </a:br>
            <a:r>
              <a:rPr sz="1400" dirty="0" smtClean="0">
                <a:latin typeface="Arial Unicode MS"/>
                <a:cs typeface="Arial Unicode MS"/>
              </a:rPr>
              <a:t>}</a:t>
            </a:r>
            <a:endParaRPr lang="en-US" sz="1400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Sensors and actuators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8602" y="4532810"/>
            <a:ext cx="7086008" cy="2325190"/>
          </a:xfrm>
          <a:noFill/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</a:bodyPr>
          <a:lstStyle/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if my </a:t>
            </a:r>
            <a:r>
              <a:rPr lang="en-US" sz="1600" dirty="0" err="1" smtClean="0">
                <a:latin typeface="Arial Unicode MS"/>
                <a:cs typeface="Arial Unicode MS"/>
              </a:rPr>
              <a:t>warehouse.motion</a:t>
            </a:r>
            <a:r>
              <a:rPr lang="en-US" sz="1600" dirty="0" smtClean="0">
                <a:latin typeface="Arial Unicode MS"/>
                <a:cs typeface="Arial Unicode MS"/>
              </a:rPr>
              <a:t> equals true {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	</a:t>
            </a:r>
            <a:r>
              <a:rPr lang="en-US" sz="1600" dirty="0" err="1" smtClean="0">
                <a:latin typeface="Arial Unicode MS"/>
                <a:cs typeface="Arial Unicode MS"/>
              </a:rPr>
              <a:t>sms</a:t>
            </a:r>
            <a:r>
              <a:rPr lang="en-US" sz="1600" dirty="0" smtClean="0">
                <a:latin typeface="Arial Unicode MS"/>
                <a:cs typeface="Arial Unicode MS"/>
              </a:rPr>
              <a:t> me "person in the warehouse."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}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if my </a:t>
            </a:r>
            <a:r>
              <a:rPr lang="en-US" sz="1600" dirty="0" err="1" smtClean="0">
                <a:latin typeface="Arial Unicode MS"/>
                <a:cs typeface="Arial Unicode MS"/>
              </a:rPr>
              <a:t>office.smoke</a:t>
            </a:r>
            <a:r>
              <a:rPr lang="en-US" sz="1600" dirty="0" smtClean="0">
                <a:latin typeface="Arial Unicode MS"/>
                <a:cs typeface="Arial Unicode MS"/>
              </a:rPr>
              <a:t> equals true {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	sprinklers on;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	</a:t>
            </a:r>
            <a:r>
              <a:rPr lang="en-US" sz="1600" dirty="0" err="1" smtClean="0">
                <a:latin typeface="Arial Unicode MS"/>
                <a:cs typeface="Arial Unicode MS"/>
              </a:rPr>
              <a:t>sms</a:t>
            </a:r>
            <a:r>
              <a:rPr lang="en-US" sz="1600" dirty="0" smtClean="0">
                <a:latin typeface="Arial Unicode MS"/>
                <a:cs typeface="Arial Unicode MS"/>
              </a:rPr>
              <a:t> me "fire in the office";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	</a:t>
            </a:r>
            <a:r>
              <a:rPr lang="en-US" sz="1600" dirty="0" err="1" smtClean="0">
                <a:latin typeface="Arial Unicode MS"/>
                <a:cs typeface="Arial Unicode MS"/>
              </a:rPr>
              <a:t>call_tts</a:t>
            </a:r>
            <a:r>
              <a:rPr lang="en-US" sz="1600" dirty="0" smtClean="0">
                <a:latin typeface="Arial Unicode MS"/>
                <a:cs typeface="Arial Unicode MS"/>
              </a:rPr>
              <a:t> fire-department "fire in the "+[get </a:t>
            </a:r>
            <a:r>
              <a:rPr lang="en-US" sz="1600" dirty="0" err="1" smtClean="0">
                <a:latin typeface="Arial Unicode MS"/>
                <a:cs typeface="Arial Unicode MS"/>
              </a:rPr>
              <a:t>me.office.address</a:t>
            </a:r>
            <a:r>
              <a:rPr lang="en-US" sz="1600" dirty="0" smtClean="0">
                <a:latin typeface="Arial Unicode MS"/>
                <a:cs typeface="Arial Unicode MS"/>
              </a:rPr>
              <a:t>];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	electrical-appliances off;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}</a:t>
            </a:r>
          </a:p>
          <a:p>
            <a:endParaRPr lang="en-US" sz="1600" dirty="0" smtClean="0"/>
          </a:p>
          <a:p>
            <a:pPr>
              <a:buNone/>
            </a:pPr>
            <a:endParaRPr lang="en-US" sz="1600" dirty="0">
              <a:latin typeface="Arial Unicode MS"/>
              <a:cs typeface="Arial Unicode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2549" y="1567541"/>
            <a:ext cx="4038674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Sensors</a:t>
            </a:r>
            <a:r>
              <a:rPr lang="en-US" dirty="0" smtClean="0"/>
              <a:t>     : smoke, light, humidity, motion, temperature  and RFID Readers </a:t>
            </a:r>
          </a:p>
          <a:p>
            <a:r>
              <a:rPr lang="en-US" b="1" dirty="0" smtClean="0"/>
              <a:t>Actuators</a:t>
            </a:r>
            <a:r>
              <a:rPr lang="en-US" dirty="0" smtClean="0"/>
              <a:t>: networked devices and actuators such as lights, cameras, sprinklers, heaters, and air conditioners.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2549" y="3326453"/>
            <a:ext cx="398077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Sensor description</a:t>
            </a:r>
            <a:r>
              <a:rPr lang="en-US" dirty="0" smtClean="0"/>
              <a:t>: basic RDF ontology </a:t>
            </a:r>
          </a:p>
          <a:p>
            <a:r>
              <a:rPr lang="en-US" dirty="0" smtClean="0"/>
              <a:t>(Resource Description Framework)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109"/>
            <a:ext cx="3971441" cy="2997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YUNWOO NAM\Documents\SECE\Reports\Final_Presentation\arduino_ethernet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038600"/>
            <a:ext cx="2174867" cy="1941512"/>
          </a:xfrm>
          <a:prstGeom prst="rect">
            <a:avLst/>
          </a:prstGeom>
          <a:noFill/>
        </p:spPr>
      </p:pic>
      <p:pic>
        <p:nvPicPr>
          <p:cNvPr id="2051" name="Picture 3" descr="C:\Users\HYUNWOO NAM\Documents\SECE\Reports\Final_Presentation\ArduinoDiecimilaComponen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343025"/>
            <a:ext cx="6191250" cy="322897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 bwMode="auto">
          <a:xfrm>
            <a:off x="399362" y="6248400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28596" y="963532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640784" y="6324600"/>
            <a:ext cx="378688" cy="420256"/>
            <a:chOff x="3752272" y="2590800"/>
            <a:chExt cx="665016" cy="600364"/>
          </a:xfrm>
        </p:grpSpPr>
        <p:sp>
          <p:nvSpPr>
            <p:cNvPr id="28" name="Oval 27"/>
            <p:cNvSpPr/>
            <p:nvPr/>
          </p:nvSpPr>
          <p:spPr>
            <a:xfrm>
              <a:off x="3962400" y="2590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I</a:t>
              </a:r>
              <a:endParaRPr lang="en-US" sz="1100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3752272" y="2960252"/>
              <a:ext cx="228600" cy="228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188688" y="2962564"/>
              <a:ext cx="228600" cy="228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T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Straight Connector 30"/>
            <p:cNvCxnSpPr>
              <a:stCxn id="28" idx="3"/>
              <a:endCxn id="29" idx="0"/>
            </p:cNvCxnSpPr>
            <p:nvPr/>
          </p:nvCxnSpPr>
          <p:spPr>
            <a:xfrm flipH="1">
              <a:off x="3866572" y="2785922"/>
              <a:ext cx="129306" cy="17433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8" idx="5"/>
              <a:endCxn id="30" idx="0"/>
            </p:cNvCxnSpPr>
            <p:nvPr/>
          </p:nvCxnSpPr>
          <p:spPr>
            <a:xfrm>
              <a:off x="4157522" y="2785922"/>
              <a:ext cx="145466" cy="17664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29" idx="6"/>
              <a:endCxn id="30" idx="2"/>
            </p:cNvCxnSpPr>
            <p:nvPr/>
          </p:nvCxnSpPr>
          <p:spPr>
            <a:xfrm>
              <a:off x="3980872" y="3074552"/>
              <a:ext cx="207816" cy="231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6001328" y="6391657"/>
            <a:ext cx="1625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Real Time Lab</a:t>
            </a:r>
            <a:endParaRPr lang="en-US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HYUNWOO NAM\Documents\SECE\Reports\Final_Presentation\CSC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7984" y="6333836"/>
            <a:ext cx="533400" cy="414867"/>
          </a:xfrm>
          <a:prstGeom prst="rect">
            <a:avLst/>
          </a:prstGeom>
          <a:noFill/>
        </p:spPr>
      </p:pic>
      <p:sp>
        <p:nvSpPr>
          <p:cNvPr id="109" name="TextBox 108"/>
          <p:cNvSpPr txBox="1"/>
          <p:nvPr/>
        </p:nvSpPr>
        <p:spPr>
          <a:xfrm>
            <a:off x="433881" y="436416"/>
            <a:ext cx="2017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The Arduino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143324" y="5203447"/>
            <a:ext cx="2366891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434A5A"/>
                </a:solidFill>
              </a:rPr>
              <a:t>Microcontroller: ATmega328</a:t>
            </a:r>
          </a:p>
          <a:p>
            <a:r>
              <a:rPr lang="en-US" sz="1400" b="1" dirty="0" smtClean="0">
                <a:solidFill>
                  <a:srgbClr val="434A5A"/>
                </a:solidFill>
              </a:rPr>
              <a:t>Operating voltage: 5v</a:t>
            </a:r>
          </a:p>
          <a:p>
            <a:r>
              <a:rPr lang="en-US" sz="1400" b="1" dirty="0" smtClean="0">
                <a:solidFill>
                  <a:srgbClr val="434A5A"/>
                </a:solidFill>
              </a:rPr>
              <a:t>Flash memory: 32KB</a:t>
            </a:r>
          </a:p>
          <a:p>
            <a:r>
              <a:rPr lang="en-US" sz="1400" b="1" dirty="0" smtClean="0">
                <a:solidFill>
                  <a:srgbClr val="434A5A"/>
                </a:solidFill>
              </a:rPr>
              <a:t>SRAM: 2KB</a:t>
            </a:r>
          </a:p>
          <a:p>
            <a:r>
              <a:rPr lang="en-US" sz="1400" b="1" dirty="0" smtClean="0">
                <a:solidFill>
                  <a:srgbClr val="434A5A"/>
                </a:solidFill>
              </a:rPr>
              <a:t>EEPROM: 1KB</a:t>
            </a:r>
            <a:endParaRPr lang="en-US" sz="1400" b="1" dirty="0">
              <a:solidFill>
                <a:srgbClr val="434A5A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87700" y="1135562"/>
            <a:ext cx="301826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• $21</a:t>
            </a:r>
          </a:p>
          <a:p>
            <a:r>
              <a:rPr lang="en-US" sz="1600" dirty="0" smtClean="0"/>
              <a:t>• Programming Environment </a:t>
            </a:r>
          </a:p>
          <a:p>
            <a:r>
              <a:rPr lang="en-US" sz="1600" dirty="0" smtClean="0"/>
              <a:t>(C language) or AVR-Studio</a:t>
            </a:r>
          </a:p>
          <a:p>
            <a:r>
              <a:rPr lang="en-US" sz="1600" dirty="0" smtClean="0"/>
              <a:t>• Easy to start with</a:t>
            </a:r>
          </a:p>
          <a:p>
            <a:r>
              <a:rPr lang="en-US" sz="1600" dirty="0" smtClean="0"/>
              <a:t>• </a:t>
            </a:r>
            <a:r>
              <a:rPr lang="en-US" sz="1600" i="1" dirty="0" smtClean="0"/>
              <a:t>Phidgets, X10, Zigbee</a:t>
            </a:r>
            <a:r>
              <a:rPr lang="en-US" sz="1600" dirty="0" smtClean="0"/>
              <a:t> available</a:t>
            </a:r>
          </a:p>
          <a:p>
            <a:r>
              <a:rPr lang="en-US" sz="1600" dirty="0" smtClean="0"/>
              <a:t>• Huge community</a:t>
            </a:r>
          </a:p>
          <a:p>
            <a:r>
              <a:rPr lang="en-US" sz="1600" dirty="0" smtClean="0"/>
              <a:t>• Software development on </a:t>
            </a:r>
          </a:p>
          <a:p>
            <a:r>
              <a:rPr lang="en-US" sz="1600" dirty="0" smtClean="0"/>
              <a:t>Mac OS-X and Windows</a:t>
            </a:r>
          </a:p>
          <a:p>
            <a:r>
              <a:rPr lang="en-US" sz="1600" dirty="0" smtClean="0"/>
              <a:t>• How to connect to the Internet?</a:t>
            </a:r>
            <a:endParaRPr lang="en-US" sz="1600" dirty="0"/>
          </a:p>
        </p:txBody>
      </p:sp>
      <p:sp>
        <p:nvSpPr>
          <p:cNvPr id="97" name="TextBox 96"/>
          <p:cNvSpPr txBox="1"/>
          <p:nvPr/>
        </p:nvSpPr>
        <p:spPr>
          <a:xfrm>
            <a:off x="399362" y="5940623"/>
            <a:ext cx="3147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434A5A"/>
                </a:solidFill>
              </a:rPr>
              <a:t>“ Arduino Ethernet shield (stackable) ”</a:t>
            </a:r>
            <a:endParaRPr lang="en-US" sz="1400" b="1" dirty="0">
              <a:solidFill>
                <a:srgbClr val="434A5A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11674" y="4693311"/>
            <a:ext cx="1660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TCP/IP stack built in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46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C:\Users\HYUNWOO NAM\Documents\SECE\Reports\Final_Presentation\img_3160_usb-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1735" y="2182758"/>
            <a:ext cx="228600" cy="171196"/>
          </a:xfrm>
          <a:prstGeom prst="rect">
            <a:avLst/>
          </a:prstGeom>
          <a:noFill/>
        </p:spPr>
      </p:pic>
      <p:pic>
        <p:nvPicPr>
          <p:cNvPr id="40" name="Picture 3" descr="C:\Users\HYUNWOO NAM\Documents\SECE\Reports\Final_Presentation\cons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81329" y="5017983"/>
            <a:ext cx="517690" cy="286092"/>
          </a:xfrm>
          <a:prstGeom prst="rect">
            <a:avLst/>
          </a:prstGeom>
          <a:noFill/>
        </p:spPr>
      </p:pic>
      <p:pic>
        <p:nvPicPr>
          <p:cNvPr id="3080" name="Picture 8" descr="C:\Users\HYUNWOO NAM\Documents\SECE\Reports\Final_Presentation\rj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4380331"/>
            <a:ext cx="457200" cy="385011"/>
          </a:xfrm>
          <a:prstGeom prst="rect">
            <a:avLst/>
          </a:prstGeom>
          <a:noFill/>
        </p:spPr>
      </p:pic>
      <p:pic>
        <p:nvPicPr>
          <p:cNvPr id="3075" name="Picture 3" descr="C:\Users\HYUNWOO NAM\Documents\SECE\Reports\Final_Presentation\cons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044910" y="4779803"/>
            <a:ext cx="517690" cy="286092"/>
          </a:xfrm>
          <a:prstGeom prst="rect">
            <a:avLst/>
          </a:prstGeom>
          <a:noFill/>
        </p:spPr>
      </p:pic>
      <p:pic>
        <p:nvPicPr>
          <p:cNvPr id="37" name="Picture 3" descr="C:\Users\HYUNWOO NAM\Documents\SECE\Reports\Final_Presentation\cons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7580" y="4246403"/>
            <a:ext cx="557523" cy="30810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 bwMode="auto">
          <a:xfrm>
            <a:off x="399362" y="6248400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28596" y="963532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640784" y="6324600"/>
            <a:ext cx="378688" cy="420256"/>
            <a:chOff x="3752272" y="2590800"/>
            <a:chExt cx="665016" cy="600364"/>
          </a:xfrm>
        </p:grpSpPr>
        <p:sp>
          <p:nvSpPr>
            <p:cNvPr id="28" name="Oval 27"/>
            <p:cNvSpPr/>
            <p:nvPr/>
          </p:nvSpPr>
          <p:spPr>
            <a:xfrm>
              <a:off x="3962400" y="2590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I</a:t>
              </a:r>
              <a:endParaRPr lang="en-US" sz="1100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3752272" y="2960252"/>
              <a:ext cx="228600" cy="228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188688" y="2962564"/>
              <a:ext cx="228600" cy="228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T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Straight Connector 30"/>
            <p:cNvCxnSpPr>
              <a:stCxn id="28" idx="3"/>
              <a:endCxn id="29" idx="0"/>
            </p:cNvCxnSpPr>
            <p:nvPr/>
          </p:nvCxnSpPr>
          <p:spPr>
            <a:xfrm flipH="1">
              <a:off x="3866572" y="2785922"/>
              <a:ext cx="129306" cy="17433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8" idx="5"/>
              <a:endCxn id="30" idx="0"/>
            </p:cNvCxnSpPr>
            <p:nvPr/>
          </p:nvCxnSpPr>
          <p:spPr>
            <a:xfrm>
              <a:off x="4157522" y="2785922"/>
              <a:ext cx="145466" cy="17664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29" idx="6"/>
              <a:endCxn id="30" idx="2"/>
            </p:cNvCxnSpPr>
            <p:nvPr/>
          </p:nvCxnSpPr>
          <p:spPr>
            <a:xfrm>
              <a:off x="3980872" y="3074552"/>
              <a:ext cx="207816" cy="231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6001328" y="6391657"/>
            <a:ext cx="1625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Real Time Lab</a:t>
            </a:r>
            <a:endParaRPr lang="en-US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HYUNWOO NAM\Documents\SECE\Reports\Final_Presentation\CSCU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7984" y="6333836"/>
            <a:ext cx="533400" cy="41486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33881" y="436416"/>
            <a:ext cx="5135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Appliances controlled by Arduino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3074" name="Picture 2" descr="C:\Users\HYUNWOO NAM\Documents\SECE\Reports\Final_Presentation\outle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897756" y="4180014"/>
            <a:ext cx="1447801" cy="970980"/>
          </a:xfrm>
          <a:prstGeom prst="rect">
            <a:avLst/>
          </a:prstGeom>
          <a:noFill/>
        </p:spPr>
      </p:pic>
      <p:pic>
        <p:nvPicPr>
          <p:cNvPr id="3077" name="Picture 5" descr="C:\Users\HYUNWOO NAM\Documents\SECE\Reports\Final_Presentation\lamp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8948" y="3237331"/>
            <a:ext cx="1075452" cy="1780308"/>
          </a:xfrm>
          <a:prstGeom prst="rect">
            <a:avLst/>
          </a:prstGeom>
          <a:noFill/>
        </p:spPr>
      </p:pic>
      <p:pic>
        <p:nvPicPr>
          <p:cNvPr id="3078" name="Picture 6" descr="C:\Users\HYUNWOO NAM\Documents\SECE\Reports\Final_Presentation\x1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32944" y="4052435"/>
            <a:ext cx="609600" cy="917751"/>
          </a:xfrm>
          <a:prstGeom prst="rect">
            <a:avLst/>
          </a:prstGeom>
          <a:noFill/>
        </p:spPr>
      </p:pic>
      <p:pic>
        <p:nvPicPr>
          <p:cNvPr id="3079" name="Picture 7" descr="C:\Users\HYUNWOO NAM\Documents\SECE\Reports\Final_Presentation\pl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96832" y="4064806"/>
            <a:ext cx="731686" cy="909996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 bwMode="auto">
          <a:xfrm>
            <a:off x="2369124" y="4064806"/>
            <a:ext cx="762000" cy="9144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6096000" y="4036275"/>
            <a:ext cx="685800" cy="9144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33400" y="3103403"/>
            <a:ext cx="1143000" cy="1143000"/>
            <a:chOff x="554767" y="3200400"/>
            <a:chExt cx="1143000" cy="1143000"/>
          </a:xfrm>
        </p:grpSpPr>
        <p:pic>
          <p:nvPicPr>
            <p:cNvPr id="16" name="Picture 3" descr="C:\Users\HYUNWOO NAM\Documents\SECE\Images\arduino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54767" y="3200400"/>
              <a:ext cx="1143000" cy="1143000"/>
            </a:xfrm>
            <a:prstGeom prst="rect">
              <a:avLst/>
            </a:prstGeom>
            <a:noFill/>
          </p:spPr>
        </p:pic>
        <p:sp>
          <p:nvSpPr>
            <p:cNvPr id="38" name="Rectangle 37"/>
            <p:cNvSpPr/>
            <p:nvPr/>
          </p:nvSpPr>
          <p:spPr bwMode="auto">
            <a:xfrm>
              <a:off x="609600" y="3276600"/>
              <a:ext cx="1066800" cy="8382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l" eaLnBrk="1" latin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endParaRPr kumimoji="1" lang="en-US" sz="1800">
                <a:latin typeface="굴림" pitchFamily="50" charset="-127"/>
                <a:ea typeface="굴림" pitchFamily="50" charset="-127"/>
              </a:endParaRPr>
            </a:p>
          </p:txBody>
        </p:sp>
      </p:grpSp>
      <p:sp>
        <p:nvSpPr>
          <p:cNvPr id="41" name="Freeform 40"/>
          <p:cNvSpPr/>
          <p:nvPr/>
        </p:nvSpPr>
        <p:spPr>
          <a:xfrm>
            <a:off x="1019078" y="4024730"/>
            <a:ext cx="925177" cy="560340"/>
          </a:xfrm>
          <a:custGeom>
            <a:avLst/>
            <a:gdLst>
              <a:gd name="connsiteX0" fmla="*/ 66195 w 925177"/>
              <a:gd name="connsiteY0" fmla="*/ 0 h 560340"/>
              <a:gd name="connsiteX1" fmla="*/ 84667 w 925177"/>
              <a:gd name="connsiteY1" fmla="*/ 480291 h 560340"/>
              <a:gd name="connsiteX2" fmla="*/ 574195 w 925177"/>
              <a:gd name="connsiteY2" fmla="*/ 480291 h 560340"/>
              <a:gd name="connsiteX3" fmla="*/ 925177 w 925177"/>
              <a:gd name="connsiteY3" fmla="*/ 554182 h 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177" h="560340">
                <a:moveTo>
                  <a:pt x="66195" y="0"/>
                </a:moveTo>
                <a:cubicBezTo>
                  <a:pt x="33097" y="200121"/>
                  <a:pt x="0" y="400242"/>
                  <a:pt x="84667" y="480291"/>
                </a:cubicBezTo>
                <a:cubicBezTo>
                  <a:pt x="169334" y="560340"/>
                  <a:pt x="434110" y="467976"/>
                  <a:pt x="574195" y="480291"/>
                </a:cubicBezTo>
                <a:cubicBezTo>
                  <a:pt x="714280" y="492606"/>
                  <a:pt x="819728" y="523394"/>
                  <a:pt x="925177" y="554182"/>
                </a:cubicBezTo>
              </a:path>
            </a:pathLst>
          </a:custGeom>
          <a:ln w="1587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3126509" y="4403421"/>
            <a:ext cx="489527" cy="83127"/>
          </a:xfrm>
          <a:custGeom>
            <a:avLst/>
            <a:gdLst>
              <a:gd name="connsiteX0" fmla="*/ 0 w 489527"/>
              <a:gd name="connsiteY0" fmla="*/ 0 h 83127"/>
              <a:gd name="connsiteX1" fmla="*/ 295564 w 489527"/>
              <a:gd name="connsiteY1" fmla="*/ 83127 h 83127"/>
              <a:gd name="connsiteX2" fmla="*/ 489527 w 489527"/>
              <a:gd name="connsiteY2" fmla="*/ 0 h 83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527" h="83127">
                <a:moveTo>
                  <a:pt x="0" y="0"/>
                </a:moveTo>
                <a:cubicBezTo>
                  <a:pt x="106988" y="41563"/>
                  <a:pt x="213976" y="83127"/>
                  <a:pt x="295564" y="83127"/>
                </a:cubicBezTo>
                <a:cubicBezTo>
                  <a:pt x="377152" y="83127"/>
                  <a:pt x="433339" y="41563"/>
                  <a:pt x="489527" y="0"/>
                </a:cubicBezTo>
              </a:path>
            </a:pathLst>
          </a:custGeom>
          <a:ln w="1905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5564909" y="4366476"/>
            <a:ext cx="526473" cy="561878"/>
          </a:xfrm>
          <a:custGeom>
            <a:avLst/>
            <a:gdLst>
              <a:gd name="connsiteX0" fmla="*/ 0 w 526473"/>
              <a:gd name="connsiteY0" fmla="*/ 554182 h 561878"/>
              <a:gd name="connsiteX1" fmla="*/ 323273 w 526473"/>
              <a:gd name="connsiteY1" fmla="*/ 498763 h 561878"/>
              <a:gd name="connsiteX2" fmla="*/ 378691 w 526473"/>
              <a:gd name="connsiteY2" fmla="*/ 175491 h 561878"/>
              <a:gd name="connsiteX3" fmla="*/ 526473 w 526473"/>
              <a:gd name="connsiteY3" fmla="*/ 0 h 561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473" h="561878">
                <a:moveTo>
                  <a:pt x="0" y="554182"/>
                </a:moveTo>
                <a:cubicBezTo>
                  <a:pt x="130079" y="558030"/>
                  <a:pt x="260158" y="561878"/>
                  <a:pt x="323273" y="498763"/>
                </a:cubicBezTo>
                <a:cubicBezTo>
                  <a:pt x="386388" y="435648"/>
                  <a:pt x="344824" y="258618"/>
                  <a:pt x="378691" y="175491"/>
                </a:cubicBezTo>
                <a:cubicBezTo>
                  <a:pt x="412558" y="92364"/>
                  <a:pt x="469515" y="46182"/>
                  <a:pt x="526473" y="0"/>
                </a:cubicBezTo>
              </a:path>
            </a:pathLst>
          </a:custGeom>
          <a:ln w="1905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6433127" y="4920658"/>
            <a:ext cx="1256146" cy="785090"/>
          </a:xfrm>
          <a:custGeom>
            <a:avLst/>
            <a:gdLst>
              <a:gd name="connsiteX0" fmla="*/ 0 w 1256146"/>
              <a:gd name="connsiteY0" fmla="*/ 489527 h 785090"/>
              <a:gd name="connsiteX1" fmla="*/ 258618 w 1256146"/>
              <a:gd name="connsiteY1" fmla="*/ 729672 h 785090"/>
              <a:gd name="connsiteX2" fmla="*/ 655782 w 1256146"/>
              <a:gd name="connsiteY2" fmla="*/ 748145 h 785090"/>
              <a:gd name="connsiteX3" fmla="*/ 895928 w 1256146"/>
              <a:gd name="connsiteY3" fmla="*/ 508000 h 785090"/>
              <a:gd name="connsiteX4" fmla="*/ 960582 w 1256146"/>
              <a:gd name="connsiteY4" fmla="*/ 157018 h 785090"/>
              <a:gd name="connsiteX5" fmla="*/ 1256146 w 1256146"/>
              <a:gd name="connsiteY5" fmla="*/ 0 h 785090"/>
              <a:gd name="connsiteX6" fmla="*/ 1256146 w 1256146"/>
              <a:gd name="connsiteY6" fmla="*/ 0 h 785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6146" h="785090">
                <a:moveTo>
                  <a:pt x="0" y="489527"/>
                </a:moveTo>
                <a:cubicBezTo>
                  <a:pt x="74660" y="588048"/>
                  <a:pt x="149321" y="686569"/>
                  <a:pt x="258618" y="729672"/>
                </a:cubicBezTo>
                <a:cubicBezTo>
                  <a:pt x="367915" y="772775"/>
                  <a:pt x="549564" y="785090"/>
                  <a:pt x="655782" y="748145"/>
                </a:cubicBezTo>
                <a:cubicBezTo>
                  <a:pt x="762000" y="711200"/>
                  <a:pt x="845128" y="606521"/>
                  <a:pt x="895928" y="508000"/>
                </a:cubicBezTo>
                <a:cubicBezTo>
                  <a:pt x="946728" y="409479"/>
                  <a:pt x="900546" y="241685"/>
                  <a:pt x="960582" y="157018"/>
                </a:cubicBezTo>
                <a:cubicBezTo>
                  <a:pt x="1020618" y="72351"/>
                  <a:pt x="1256146" y="0"/>
                  <a:pt x="1256146" y="0"/>
                </a:cubicBezTo>
                <a:lnTo>
                  <a:pt x="1256146" y="0"/>
                </a:lnTo>
              </a:path>
            </a:pathLst>
          </a:custGeom>
          <a:ln w="1905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25056" y="2874803"/>
            <a:ext cx="785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Arduino</a:t>
            </a:r>
            <a:endParaRPr lang="en-US" sz="14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1981200" y="3749947"/>
            <a:ext cx="1560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X10 PLC Controller</a:t>
            </a:r>
            <a:endParaRPr lang="en-US" sz="1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5666508" y="3713003"/>
            <a:ext cx="153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X10 Lamp Module</a:t>
            </a:r>
            <a:endParaRPr lang="en-US" sz="1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838200" y="4551203"/>
            <a:ext cx="8130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RJ11 Cable</a:t>
            </a:r>
            <a:endParaRPr lang="en-US" sz="1100" b="1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3200400" y="5599531"/>
            <a:ext cx="2895600" cy="0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886200" y="5608767"/>
            <a:ext cx="14670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434A5A"/>
                </a:solidFill>
              </a:rPr>
              <a:t>X10 power line signal</a:t>
            </a:r>
            <a:endParaRPr lang="en-US" sz="1100" b="1" dirty="0">
              <a:solidFill>
                <a:srgbClr val="434A5A"/>
              </a:solidFill>
            </a:endParaRPr>
          </a:p>
        </p:txBody>
      </p:sp>
      <p:pic>
        <p:nvPicPr>
          <p:cNvPr id="3082" name="Picture 10" descr="C:\Users\HYUNWOO NAM\Documents\SECE\Reports\Final_Presentation\computer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2735" y="1679377"/>
            <a:ext cx="915865" cy="1143000"/>
          </a:xfrm>
          <a:prstGeom prst="rect">
            <a:avLst/>
          </a:prstGeom>
          <a:noFill/>
        </p:spPr>
      </p:pic>
      <p:pic>
        <p:nvPicPr>
          <p:cNvPr id="3081" name="Picture 9" descr="C:\Users\HYUNWOO NAM\Documents\SECE\Reports\Final_Presentation\environment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43400" y="1436239"/>
            <a:ext cx="990600" cy="1363589"/>
          </a:xfrm>
          <a:prstGeom prst="rect">
            <a:avLst/>
          </a:prstGeom>
          <a:noFill/>
        </p:spPr>
      </p:pic>
      <p:sp>
        <p:nvSpPr>
          <p:cNvPr id="52" name="Rectangle 51"/>
          <p:cNvSpPr/>
          <p:nvPr/>
        </p:nvSpPr>
        <p:spPr bwMode="auto">
          <a:xfrm>
            <a:off x="2684007" y="2155049"/>
            <a:ext cx="304800" cy="2286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2988807" y="2191993"/>
            <a:ext cx="152400" cy="152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1653309" y="2263577"/>
            <a:ext cx="1052945" cy="1223818"/>
          </a:xfrm>
          <a:custGeom>
            <a:avLst/>
            <a:gdLst>
              <a:gd name="connsiteX0" fmla="*/ 0 w 1052945"/>
              <a:gd name="connsiteY0" fmla="*/ 1223818 h 1223818"/>
              <a:gd name="connsiteX1" fmla="*/ 424873 w 1052945"/>
              <a:gd name="connsiteY1" fmla="*/ 1186873 h 1223818"/>
              <a:gd name="connsiteX2" fmla="*/ 628073 w 1052945"/>
              <a:gd name="connsiteY2" fmla="*/ 845127 h 1223818"/>
              <a:gd name="connsiteX3" fmla="*/ 692727 w 1052945"/>
              <a:gd name="connsiteY3" fmla="*/ 226291 h 1223818"/>
              <a:gd name="connsiteX4" fmla="*/ 794327 w 1052945"/>
              <a:gd name="connsiteY4" fmla="*/ 41564 h 1223818"/>
              <a:gd name="connsiteX5" fmla="*/ 1016000 w 1052945"/>
              <a:gd name="connsiteY5" fmla="*/ 4618 h 1223818"/>
              <a:gd name="connsiteX6" fmla="*/ 1016000 w 1052945"/>
              <a:gd name="connsiteY6" fmla="*/ 13855 h 122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2945" h="1223818">
                <a:moveTo>
                  <a:pt x="0" y="1223818"/>
                </a:moveTo>
                <a:lnTo>
                  <a:pt x="424873" y="1186873"/>
                </a:lnTo>
                <a:cubicBezTo>
                  <a:pt x="529552" y="1123758"/>
                  <a:pt x="583431" y="1005224"/>
                  <a:pt x="628073" y="845127"/>
                </a:cubicBezTo>
                <a:cubicBezTo>
                  <a:pt x="672715" y="685030"/>
                  <a:pt x="665018" y="360218"/>
                  <a:pt x="692727" y="226291"/>
                </a:cubicBezTo>
                <a:cubicBezTo>
                  <a:pt x="720436" y="92364"/>
                  <a:pt x="740448" y="78509"/>
                  <a:pt x="794327" y="41564"/>
                </a:cubicBezTo>
                <a:cubicBezTo>
                  <a:pt x="848206" y="4619"/>
                  <a:pt x="979055" y="9236"/>
                  <a:pt x="1016000" y="4618"/>
                </a:cubicBezTo>
                <a:cubicBezTo>
                  <a:pt x="1052945" y="0"/>
                  <a:pt x="1034472" y="6927"/>
                  <a:pt x="1016000" y="13855"/>
                </a:cubicBezTo>
              </a:path>
            </a:pathLst>
          </a:custGeom>
          <a:ln w="1905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2246744" y="2865567"/>
            <a:ext cx="8098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USB/Serial</a:t>
            </a:r>
            <a:endParaRPr lang="en-US" sz="11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4408052" y="2789367"/>
            <a:ext cx="8819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Arduino IDE</a:t>
            </a:r>
            <a:endParaRPr lang="en-US" sz="11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457200" y="1295400"/>
            <a:ext cx="2493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“ Control Lamp using Arduino ”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31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51" grpId="0"/>
      <p:bldP spid="55" grpId="0"/>
      <p:bldP spid="56" grpId="0"/>
      <p:bldP spid="5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99362" y="6248400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28596" y="963532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640784" y="6324600"/>
            <a:ext cx="378688" cy="420256"/>
            <a:chOff x="3752272" y="2590800"/>
            <a:chExt cx="665016" cy="600364"/>
          </a:xfrm>
        </p:grpSpPr>
        <p:sp>
          <p:nvSpPr>
            <p:cNvPr id="28" name="Oval 27"/>
            <p:cNvSpPr/>
            <p:nvPr/>
          </p:nvSpPr>
          <p:spPr>
            <a:xfrm>
              <a:off x="3962400" y="2590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I</a:t>
              </a:r>
              <a:endParaRPr lang="en-US" sz="1100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3752272" y="2960252"/>
              <a:ext cx="228600" cy="228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188688" y="2962564"/>
              <a:ext cx="228600" cy="228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T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Straight Connector 30"/>
            <p:cNvCxnSpPr>
              <a:stCxn id="28" idx="3"/>
              <a:endCxn id="29" idx="0"/>
            </p:cNvCxnSpPr>
            <p:nvPr/>
          </p:nvCxnSpPr>
          <p:spPr>
            <a:xfrm flipH="1">
              <a:off x="3866572" y="2785922"/>
              <a:ext cx="129306" cy="17433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8" idx="5"/>
              <a:endCxn id="30" idx="0"/>
            </p:cNvCxnSpPr>
            <p:nvPr/>
          </p:nvCxnSpPr>
          <p:spPr>
            <a:xfrm>
              <a:off x="4157522" y="2785922"/>
              <a:ext cx="145466" cy="17664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29" idx="6"/>
              <a:endCxn id="30" idx="2"/>
            </p:cNvCxnSpPr>
            <p:nvPr/>
          </p:nvCxnSpPr>
          <p:spPr>
            <a:xfrm>
              <a:off x="3980872" y="3074552"/>
              <a:ext cx="207816" cy="231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6001328" y="6391657"/>
            <a:ext cx="1625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Real Time Lab</a:t>
            </a:r>
            <a:endParaRPr lang="en-US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HYUNWOO NAM\Documents\SECE\Reports\Final_Presentation\CSC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7984" y="6333836"/>
            <a:ext cx="533400" cy="41486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33881" y="436416"/>
            <a:ext cx="6750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Appliances controlled by Arduino (continue)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248564" y="1343892"/>
            <a:ext cx="2010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“ Control IR Electronics ”</a:t>
            </a:r>
            <a:endParaRPr lang="en-US" sz="1400" b="1" dirty="0">
              <a:solidFill>
                <a:schemeClr val="tx2"/>
              </a:solidFill>
            </a:endParaRPr>
          </a:p>
        </p:txBody>
      </p:sp>
      <p:pic>
        <p:nvPicPr>
          <p:cNvPr id="6" name="Picture 2" descr="C:\Users\HYUNWOO NAM\Documents\SECE\Reports\Final_Presentation\servl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4299" y="1572492"/>
            <a:ext cx="1295400" cy="11590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9" name="Rectangle 48"/>
          <p:cNvSpPr/>
          <p:nvPr/>
        </p:nvSpPr>
        <p:spPr bwMode="auto">
          <a:xfrm>
            <a:off x="1998207" y="1935020"/>
            <a:ext cx="1066800" cy="60960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kumimoji="1" lang="en-US" sz="900" dirty="0" smtClean="0">
                <a:latin typeface="+mj-lt"/>
                <a:ea typeface="굴림" pitchFamily="50" charset="-127"/>
              </a:rPr>
              <a:t>-SAMSUNG: </a:t>
            </a:r>
          </a:p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kumimoji="1" lang="en-US" sz="900" dirty="0" smtClean="0">
                <a:latin typeface="+mj-lt"/>
                <a:ea typeface="굴림" pitchFamily="50" charset="-127"/>
              </a:rPr>
              <a:t>  TV, AUDIO..</a:t>
            </a:r>
          </a:p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kumimoji="1" lang="en-US" sz="900" dirty="0" smtClean="0">
                <a:latin typeface="+mj-lt"/>
                <a:ea typeface="굴림" pitchFamily="50" charset="-127"/>
              </a:rPr>
              <a:t>-LG:</a:t>
            </a:r>
          </a:p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kumimoji="1" lang="en-US" sz="900" dirty="0" smtClean="0">
                <a:latin typeface="+mj-lt"/>
                <a:ea typeface="굴림" pitchFamily="50" charset="-127"/>
              </a:rPr>
              <a:t>   TV, PROJECTOR..</a:t>
            </a:r>
            <a:endParaRPr kumimoji="1" lang="en-US" sz="900" dirty="0">
              <a:latin typeface="+mj-lt"/>
              <a:ea typeface="굴림" pitchFamily="50" charset="-127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971" y="1773384"/>
            <a:ext cx="71984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Box 58"/>
          <p:cNvSpPr txBox="1"/>
          <p:nvPr/>
        </p:nvSpPr>
        <p:spPr>
          <a:xfrm>
            <a:off x="393752" y="2373748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SECE users</a:t>
            </a:r>
            <a:endParaRPr lang="en-US" sz="1400" b="1" dirty="0"/>
          </a:p>
        </p:txBody>
      </p:sp>
      <p:pic>
        <p:nvPicPr>
          <p:cNvPr id="60" name="Picture 10" descr="C:\Users\HYUNWOO NAM\Documents\SECE\Reports\Final_Presentation\comput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7007" y="1572492"/>
            <a:ext cx="915865" cy="1143000"/>
          </a:xfrm>
          <a:prstGeom prst="rect">
            <a:avLst/>
          </a:prstGeom>
          <a:noFill/>
        </p:spPr>
      </p:pic>
      <p:grpSp>
        <p:nvGrpSpPr>
          <p:cNvPr id="66" name="Group 65"/>
          <p:cNvGrpSpPr/>
          <p:nvPr/>
        </p:nvGrpSpPr>
        <p:grpSpPr>
          <a:xfrm>
            <a:off x="2810164" y="3172692"/>
            <a:ext cx="2159000" cy="1295400"/>
            <a:chOff x="2819400" y="3419764"/>
            <a:chExt cx="2159000" cy="1295400"/>
          </a:xfrm>
        </p:grpSpPr>
        <p:pic>
          <p:nvPicPr>
            <p:cNvPr id="1027" name="Picture 3" descr="C:\Users\HYUNWOO NAM\Documents\SECE\Reports\Final_Presentation\cloud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19400" y="3419764"/>
              <a:ext cx="2159000" cy="1295400"/>
            </a:xfrm>
            <a:prstGeom prst="rect">
              <a:avLst/>
            </a:prstGeom>
            <a:noFill/>
          </p:spPr>
        </p:pic>
        <p:sp>
          <p:nvSpPr>
            <p:cNvPr id="61" name="TextBox 60"/>
            <p:cNvSpPr txBox="1"/>
            <p:nvPr/>
          </p:nvSpPr>
          <p:spPr>
            <a:xfrm>
              <a:off x="3328684" y="3883981"/>
              <a:ext cx="10182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434A5A"/>
                  </a:solidFill>
                </a:rPr>
                <a:t>The Internet</a:t>
              </a:r>
              <a:endParaRPr lang="en-US" sz="1200" b="1" dirty="0">
                <a:solidFill>
                  <a:srgbClr val="434A5A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648364" y="4925292"/>
            <a:ext cx="1143000" cy="1143000"/>
            <a:chOff x="554767" y="3200400"/>
            <a:chExt cx="1143000" cy="1143000"/>
          </a:xfrm>
        </p:grpSpPr>
        <p:pic>
          <p:nvPicPr>
            <p:cNvPr id="63" name="Picture 3" descr="C:\Users\HYUNWOO NAM\Documents\SECE\Images\arduino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4767" y="3200400"/>
              <a:ext cx="1143000" cy="1143000"/>
            </a:xfrm>
            <a:prstGeom prst="rect">
              <a:avLst/>
            </a:prstGeom>
            <a:noFill/>
          </p:spPr>
        </p:pic>
        <p:sp>
          <p:nvSpPr>
            <p:cNvPr id="64" name="Rectangle 63"/>
            <p:cNvSpPr/>
            <p:nvPr/>
          </p:nvSpPr>
          <p:spPr bwMode="auto">
            <a:xfrm>
              <a:off x="609600" y="3276600"/>
              <a:ext cx="1066800" cy="8382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l" eaLnBrk="1" latin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endParaRPr kumimoji="1" lang="en-US" sz="1800">
                <a:latin typeface="굴림" pitchFamily="50" charset="-127"/>
                <a:ea typeface="굴림" pitchFamily="50" charset="-127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3840020" y="4696692"/>
            <a:ext cx="785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Arduino</a:t>
            </a:r>
            <a:endParaRPr lang="en-US" sz="1400" b="1" dirty="0"/>
          </a:p>
        </p:txBody>
      </p:sp>
      <p:pic>
        <p:nvPicPr>
          <p:cNvPr id="1028" name="Picture 4" descr="C:\Users\HYUNWOO NAM\Documents\SECE\Reports\Final_Presentation\LE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101213">
            <a:off x="5449993" y="4880048"/>
            <a:ext cx="656394" cy="656394"/>
          </a:xfrm>
          <a:prstGeom prst="rect">
            <a:avLst/>
          </a:prstGeom>
          <a:noFill/>
        </p:spPr>
      </p:pic>
      <p:sp>
        <p:nvSpPr>
          <p:cNvPr id="67" name="Freeform 66"/>
          <p:cNvSpPr/>
          <p:nvPr/>
        </p:nvSpPr>
        <p:spPr>
          <a:xfrm>
            <a:off x="4768273" y="5329383"/>
            <a:ext cx="711200" cy="227830"/>
          </a:xfrm>
          <a:custGeom>
            <a:avLst/>
            <a:gdLst>
              <a:gd name="connsiteX0" fmla="*/ 0 w 711200"/>
              <a:gd name="connsiteY0" fmla="*/ 92364 h 227830"/>
              <a:gd name="connsiteX1" fmla="*/ 360218 w 711200"/>
              <a:gd name="connsiteY1" fmla="*/ 212436 h 227830"/>
              <a:gd name="connsiteX2" fmla="*/ 711200 w 711200"/>
              <a:gd name="connsiteY2" fmla="*/ 0 h 227830"/>
              <a:gd name="connsiteX3" fmla="*/ 711200 w 711200"/>
              <a:gd name="connsiteY3" fmla="*/ 0 h 22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200" h="227830">
                <a:moveTo>
                  <a:pt x="0" y="92364"/>
                </a:moveTo>
                <a:cubicBezTo>
                  <a:pt x="120842" y="160097"/>
                  <a:pt x="241685" y="227830"/>
                  <a:pt x="360218" y="212436"/>
                </a:cubicBezTo>
                <a:cubicBezTo>
                  <a:pt x="478751" y="197042"/>
                  <a:pt x="711200" y="0"/>
                  <a:pt x="711200" y="0"/>
                </a:cubicBezTo>
                <a:lnTo>
                  <a:pt x="711200" y="0"/>
                </a:lnTo>
              </a:path>
            </a:pathLst>
          </a:custGeom>
          <a:ln w="1587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352472" y="4511295"/>
            <a:ext cx="651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IR LED</a:t>
            </a:r>
            <a:endParaRPr lang="en-US" sz="1400" b="1" dirty="0"/>
          </a:p>
        </p:txBody>
      </p:sp>
      <p:pic>
        <p:nvPicPr>
          <p:cNvPr id="1029" name="Picture 5" descr="C:\Users\HYUNWOO NAM\Documents\SECE\Reports\Final_Presentation\TV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05436" y="4352636"/>
            <a:ext cx="762000" cy="505368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95836" y="5038436"/>
            <a:ext cx="914400" cy="65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38636" y="4276436"/>
            <a:ext cx="93518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Rectangle 68"/>
          <p:cNvSpPr/>
          <p:nvPr/>
        </p:nvSpPr>
        <p:spPr bwMode="auto">
          <a:xfrm>
            <a:off x="6578596" y="4191000"/>
            <a:ext cx="1946568" cy="149629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934200" y="3858492"/>
            <a:ext cx="1181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IR Electronics</a:t>
            </a:r>
            <a:endParaRPr lang="en-US" sz="1400" b="1" dirty="0"/>
          </a:p>
        </p:txBody>
      </p:sp>
      <p:cxnSp>
        <p:nvCxnSpPr>
          <p:cNvPr id="72" name="Straight Connector 71"/>
          <p:cNvCxnSpPr/>
          <p:nvPr/>
        </p:nvCxnSpPr>
        <p:spPr>
          <a:xfrm>
            <a:off x="1313872" y="2163620"/>
            <a:ext cx="45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3267364" y="2133600"/>
            <a:ext cx="45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3908136" y="2819400"/>
            <a:ext cx="368300" cy="381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 bwMode="auto">
          <a:xfrm>
            <a:off x="3828472" y="1535548"/>
            <a:ext cx="972128" cy="12192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748578" y="1200728"/>
            <a:ext cx="1042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SECE server</a:t>
            </a:r>
            <a:endParaRPr lang="en-US" sz="1400" b="1" dirty="0"/>
          </a:p>
        </p:txBody>
      </p:sp>
      <p:cxnSp>
        <p:nvCxnSpPr>
          <p:cNvPr id="81" name="Straight Connector 80"/>
          <p:cNvCxnSpPr>
            <a:endCxn id="65" idx="0"/>
          </p:cNvCxnSpPr>
          <p:nvPr/>
        </p:nvCxnSpPr>
        <p:spPr>
          <a:xfrm>
            <a:off x="3940464" y="4315692"/>
            <a:ext cx="292164" cy="381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 bwMode="auto">
          <a:xfrm>
            <a:off x="5029200" y="2362200"/>
            <a:ext cx="1143000" cy="9144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latinLnBrk="1">
              <a:spcAft>
                <a:spcPct val="0"/>
              </a:spcAft>
            </a:pPr>
            <a:r>
              <a:rPr kumimoji="1" lang="en-US" sz="700" b="1" dirty="0" smtClean="0">
                <a:latin typeface="+mj-lt"/>
                <a:ea typeface="굴림" pitchFamily="50" charset="-127"/>
              </a:rPr>
              <a:t>LG</a:t>
            </a:r>
            <a:r>
              <a:rPr kumimoji="1" lang="en-US" sz="700" dirty="0" smtClean="0">
                <a:latin typeface="+mj-lt"/>
                <a:ea typeface="굴림" pitchFamily="50" charset="-127"/>
              </a:rPr>
              <a:t> </a:t>
            </a:r>
          </a:p>
          <a:p>
            <a:pPr latinLnBrk="1">
              <a:spcAft>
                <a:spcPct val="0"/>
              </a:spcAft>
            </a:pPr>
            <a:r>
              <a:rPr kumimoji="1" lang="en-US" sz="700" dirty="0" smtClean="0">
                <a:latin typeface="+mj-lt"/>
                <a:ea typeface="굴림" pitchFamily="50" charset="-127"/>
              </a:rPr>
              <a:t>- TV_ON:</a:t>
            </a:r>
            <a:r>
              <a:rPr kumimoji="1" lang="en-US" sz="700" dirty="0" smtClean="0">
                <a:solidFill>
                  <a:srgbClr val="FF0000"/>
                </a:solidFill>
                <a:latin typeface="+mj-lt"/>
                <a:ea typeface="굴림" pitchFamily="50" charset="-127"/>
              </a:rPr>
              <a:t>0x8A75F20D</a:t>
            </a:r>
          </a:p>
          <a:p>
            <a:pPr latinLnBrk="1">
              <a:spcAft>
                <a:spcPct val="0"/>
              </a:spcAft>
            </a:pPr>
            <a:r>
              <a:rPr kumimoji="1" lang="en-US" sz="700" dirty="0" smtClean="0">
                <a:ea typeface="굴림" pitchFamily="50" charset="-127"/>
              </a:rPr>
              <a:t>- TV_OFF:0x5A63B203</a:t>
            </a:r>
          </a:p>
          <a:p>
            <a:pPr latinLnBrk="1">
              <a:spcAft>
                <a:spcPct val="0"/>
              </a:spcAft>
            </a:pPr>
            <a:r>
              <a:rPr kumimoji="1" lang="en-US" sz="700" b="1" dirty="0" smtClean="0">
                <a:ea typeface="굴림" pitchFamily="50" charset="-127"/>
              </a:rPr>
              <a:t>SAMSUNG</a:t>
            </a:r>
            <a:endParaRPr kumimoji="1" lang="en-US" sz="700" dirty="0" smtClean="0">
              <a:ea typeface="굴림" pitchFamily="50" charset="-127"/>
            </a:endParaRPr>
          </a:p>
          <a:p>
            <a:pPr latinLnBrk="1">
              <a:spcAft>
                <a:spcPct val="0"/>
              </a:spcAft>
            </a:pPr>
            <a:r>
              <a:rPr kumimoji="1" lang="en-US" sz="700" dirty="0" smtClean="0">
                <a:ea typeface="굴림" pitchFamily="50" charset="-127"/>
              </a:rPr>
              <a:t>- AUDIO_ON:0x8A75F20D</a:t>
            </a:r>
          </a:p>
          <a:p>
            <a:pPr latinLnBrk="1">
              <a:spcAft>
                <a:spcPct val="0"/>
              </a:spcAft>
              <a:buFontTx/>
              <a:buChar char="-"/>
            </a:pPr>
            <a:r>
              <a:rPr kumimoji="1" lang="en-US" sz="700" dirty="0" smtClean="0">
                <a:ea typeface="굴림" pitchFamily="50" charset="-127"/>
              </a:rPr>
              <a:t>AUDIO_OFF:0x5A63B203</a:t>
            </a:r>
          </a:p>
          <a:p>
            <a:pPr latinLnBrk="1">
              <a:spcAft>
                <a:spcPct val="0"/>
              </a:spcAft>
            </a:pPr>
            <a:r>
              <a:rPr kumimoji="1" lang="en-US" sz="700" dirty="0" smtClean="0">
                <a:latin typeface="+mj-lt"/>
                <a:ea typeface="굴림" pitchFamily="50" charset="-127"/>
              </a:rPr>
              <a:t>..</a:t>
            </a:r>
            <a:endParaRPr kumimoji="1" lang="en-US" sz="700" dirty="0">
              <a:latin typeface="+mj-lt"/>
              <a:ea typeface="굴림" pitchFamily="50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019964" y="2100590"/>
            <a:ext cx="1184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IR standard table</a:t>
            </a:r>
            <a:endParaRPr lang="en-US" sz="11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3234049" y="2851812"/>
            <a:ext cx="8899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sz="1050" b="1" dirty="0" smtClean="0">
                <a:solidFill>
                  <a:srgbClr val="FF0000"/>
                </a:solidFill>
                <a:ea typeface="굴림" pitchFamily="50" charset="-127"/>
              </a:rPr>
              <a:t>0x8A75F20D</a:t>
            </a:r>
            <a:endParaRPr lang="en-US" sz="28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4038600" y="4318084"/>
            <a:ext cx="8899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sz="1050" b="1" dirty="0" smtClean="0">
                <a:solidFill>
                  <a:srgbClr val="FF0000"/>
                </a:solidFill>
                <a:ea typeface="굴림" pitchFamily="50" charset="-127"/>
              </a:rPr>
              <a:t>0x8A75F20D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19119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  <p:bldP spid="65" grpId="0"/>
      <p:bldP spid="68" grpId="0"/>
      <p:bldP spid="70" grpId="0"/>
      <p:bldP spid="78" grpId="0"/>
      <p:bldP spid="8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1862"/>
          </a:xfrm>
        </p:spPr>
        <p:txBody>
          <a:bodyPr>
            <a:normAutofit/>
          </a:bodyPr>
          <a:lstStyle/>
          <a:p>
            <a:r>
              <a:rPr lang="en-US" dirty="0" smtClean="0"/>
              <a:t>Building a POI database</a:t>
            </a:r>
            <a:endParaRPr lang="en-US" dirty="0"/>
          </a:p>
        </p:txBody>
      </p:sp>
      <p:pic>
        <p:nvPicPr>
          <p:cNvPr id="5" name="Picture 4" descr="phidge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49"/>
            <a:ext cx="9144000" cy="649666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3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Scratch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87" y="1498917"/>
            <a:ext cx="6704582" cy="459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010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240" y="4362875"/>
            <a:ext cx="1036800" cy="12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120" y="4362875"/>
            <a:ext cx="1036800" cy="12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5" name="AutoShape 3"/>
          <p:cNvSpPr>
            <a:spLocks noChangeArrowheads="1"/>
          </p:cNvSpPr>
          <p:nvPr/>
        </p:nvSpPr>
        <p:spPr bwMode="auto">
          <a:xfrm flipV="1">
            <a:off x="2903040" y="5192402"/>
            <a:ext cx="5806080" cy="1244291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920" y="4777639"/>
            <a:ext cx="1010880" cy="103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6013440" y="5399784"/>
            <a:ext cx="622080" cy="144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4767841" y="5399784"/>
            <a:ext cx="624960" cy="144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720" y="5399784"/>
            <a:ext cx="622080" cy="62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680" y="6020491"/>
            <a:ext cx="383040" cy="41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440" y="6020491"/>
            <a:ext cx="383040" cy="41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7672320" y="4514092"/>
            <a:ext cx="650880" cy="2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2019" rIns="81639" bIns="40820"/>
          <a:lstStyle/>
          <a:p>
            <a:r>
              <a:rPr lang="en-US" sz="1300">
                <a:solidFill>
                  <a:srgbClr val="000000"/>
                </a:solidFill>
              </a:rPr>
              <a:t>Light 2</a:t>
            </a: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680" y="6021930"/>
            <a:ext cx="383040" cy="41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3045600" y="6587910"/>
            <a:ext cx="1029600" cy="2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2019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1300"/>
              <a:t>Left Beacon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5391361" y="5965764"/>
            <a:ext cx="1046880" cy="2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2019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300"/>
              <a:t>Location tag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7464960" y="6587910"/>
            <a:ext cx="1137600" cy="2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2019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1300"/>
              <a:t>Right Beacon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6209280" y="1063489"/>
            <a:ext cx="2484946" cy="69069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1639" tIns="504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4000"/>
              </a:lnSpc>
            </a:pPr>
            <a:r>
              <a:rPr lang="en-US" sz="1300" b="1" u="sng" dirty="0">
                <a:latin typeface="Courier New" charset="0"/>
              </a:rPr>
              <a:t>If </a:t>
            </a:r>
            <a:r>
              <a:rPr lang="en-US" sz="1300" b="1" u="sng" dirty="0" err="1">
                <a:latin typeface="Courier New" charset="0"/>
              </a:rPr>
              <a:t>my.position</a:t>
            </a:r>
            <a:r>
              <a:rPr lang="en-US" sz="1300" b="1" u="sng" dirty="0">
                <a:latin typeface="Courier New" charset="0"/>
              </a:rPr>
              <a:t> is left</a:t>
            </a:r>
          </a:p>
          <a:p>
            <a:pPr>
              <a:lnSpc>
                <a:spcPct val="94000"/>
              </a:lnSpc>
            </a:pPr>
            <a:r>
              <a:rPr lang="en-US" sz="1300" dirty="0">
                <a:latin typeface="Courier New" charset="0"/>
              </a:rPr>
              <a:t>turn on light1</a:t>
            </a:r>
          </a:p>
          <a:p>
            <a:pPr>
              <a:lnSpc>
                <a:spcPct val="94000"/>
              </a:lnSpc>
            </a:pPr>
            <a:r>
              <a:rPr lang="en-US" sz="1300" dirty="0">
                <a:latin typeface="Courier New" charset="0"/>
              </a:rPr>
              <a:t>turn off </a:t>
            </a:r>
            <a:r>
              <a:rPr lang="en-US" sz="1300" dirty="0" smtClean="0">
                <a:latin typeface="Courier New" charset="0"/>
              </a:rPr>
              <a:t>light2</a:t>
            </a:r>
            <a:endParaRPr lang="en-US" sz="1300" dirty="0">
              <a:latin typeface="Courier New" charset="0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4354560" y="4514092"/>
            <a:ext cx="650880" cy="2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2019" rIns="81639" bIns="40820"/>
          <a:lstStyle/>
          <a:p>
            <a:r>
              <a:rPr lang="en-US" sz="1300">
                <a:solidFill>
                  <a:srgbClr val="000000"/>
                </a:solidFill>
              </a:rPr>
              <a:t>Light 1</a:t>
            </a: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6220800" y="1831182"/>
            <a:ext cx="2473426" cy="66525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81639" tIns="504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4000"/>
              </a:lnSpc>
            </a:pPr>
            <a:r>
              <a:rPr lang="en-US" sz="1300" b="1" u="sng" dirty="0">
                <a:latin typeface="Courier New" charset="0"/>
              </a:rPr>
              <a:t>If </a:t>
            </a:r>
            <a:r>
              <a:rPr lang="en-US" sz="1300" b="1" u="sng" dirty="0" err="1">
                <a:latin typeface="Courier New" charset="0"/>
              </a:rPr>
              <a:t>my.position</a:t>
            </a:r>
            <a:r>
              <a:rPr lang="en-US" sz="1300" b="1" u="sng" dirty="0">
                <a:latin typeface="Courier New" charset="0"/>
              </a:rPr>
              <a:t> is right</a:t>
            </a:r>
          </a:p>
          <a:p>
            <a:pPr>
              <a:lnSpc>
                <a:spcPct val="94000"/>
              </a:lnSpc>
            </a:pPr>
            <a:r>
              <a:rPr lang="en-US" sz="1300" dirty="0">
                <a:latin typeface="Courier New" charset="0"/>
              </a:rPr>
              <a:t>turn on light1</a:t>
            </a:r>
          </a:p>
          <a:p>
            <a:pPr>
              <a:lnSpc>
                <a:spcPct val="94000"/>
              </a:lnSpc>
            </a:pPr>
            <a:r>
              <a:rPr lang="en-US" sz="1300" dirty="0">
                <a:latin typeface="Courier New" charset="0"/>
              </a:rPr>
              <a:t>turn off </a:t>
            </a:r>
            <a:r>
              <a:rPr lang="en-US" sz="1300" dirty="0" smtClean="0">
                <a:latin typeface="Courier New" charset="0"/>
              </a:rPr>
              <a:t>light2</a:t>
            </a:r>
            <a:endParaRPr lang="en-US" sz="1300" dirty="0">
              <a:latin typeface="Courier New" charset="0"/>
            </a:endParaRPr>
          </a:p>
          <a:p>
            <a:endParaRPr lang="en-US" sz="1300" dirty="0"/>
          </a:p>
        </p:txBody>
      </p:sp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840" y="1044767"/>
            <a:ext cx="1105920" cy="110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4112842" y="1304484"/>
            <a:ext cx="618854" cy="2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2019" rIns="81639" bIns="4082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300" dirty="0" smtClean="0"/>
              <a:t>SECE</a:t>
            </a:r>
            <a:endParaRPr lang="en-US" sz="1300" dirty="0"/>
          </a:p>
        </p:txBody>
      </p:sp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560" y="2496439"/>
            <a:ext cx="1883520" cy="12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98" name="Freeform 26"/>
          <p:cNvSpPr>
            <a:spLocks/>
          </p:cNvSpPr>
          <p:nvPr/>
        </p:nvSpPr>
        <p:spPr bwMode="auto">
          <a:xfrm>
            <a:off x="4769280" y="2081676"/>
            <a:ext cx="1440" cy="414764"/>
          </a:xfrm>
          <a:custGeom>
            <a:avLst/>
            <a:gdLst>
              <a:gd name="T0" fmla="*/ 0 w 1"/>
              <a:gd name="T1" fmla="*/ 1270 h 1271"/>
              <a:gd name="T2" fmla="*/ 0 w 1"/>
              <a:gd name="T3" fmla="*/ 0 h 12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271">
                <a:moveTo>
                  <a:pt x="0" y="1270"/>
                </a:move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99" name="Freeform 27"/>
          <p:cNvSpPr>
            <a:spLocks/>
          </p:cNvSpPr>
          <p:nvPr/>
        </p:nvSpPr>
        <p:spPr bwMode="auto">
          <a:xfrm>
            <a:off x="3841920" y="3325967"/>
            <a:ext cx="305280" cy="1036909"/>
          </a:xfrm>
          <a:custGeom>
            <a:avLst/>
            <a:gdLst>
              <a:gd name="T0" fmla="*/ 935 w 936"/>
              <a:gd name="T1" fmla="*/ 0 h 3176"/>
              <a:gd name="T2" fmla="*/ 374 w 936"/>
              <a:gd name="T3" fmla="*/ 3175 h 317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6" h="3176">
                <a:moveTo>
                  <a:pt x="935" y="0"/>
                </a:moveTo>
                <a:cubicBezTo>
                  <a:pt x="0" y="1588"/>
                  <a:pt x="374" y="3175"/>
                  <a:pt x="374" y="3175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00" name="Freeform 28"/>
          <p:cNvSpPr>
            <a:spLocks/>
          </p:cNvSpPr>
          <p:nvPr/>
        </p:nvSpPr>
        <p:spPr bwMode="auto">
          <a:xfrm>
            <a:off x="5806080" y="3118585"/>
            <a:ext cx="1658880" cy="1244291"/>
          </a:xfrm>
          <a:custGeom>
            <a:avLst/>
            <a:gdLst>
              <a:gd name="T0" fmla="*/ 0 w 5081"/>
              <a:gd name="T1" fmla="*/ 0 h 3811"/>
              <a:gd name="T2" fmla="*/ 5080 w 5081"/>
              <a:gd name="T3" fmla="*/ 3810 h 38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81" h="3811">
                <a:moveTo>
                  <a:pt x="0" y="0"/>
                </a:moveTo>
                <a:cubicBezTo>
                  <a:pt x="5080" y="0"/>
                  <a:pt x="5080" y="3810"/>
                  <a:pt x="5080" y="381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03" name="Freeform 31"/>
          <p:cNvSpPr>
            <a:spLocks/>
          </p:cNvSpPr>
          <p:nvPr/>
        </p:nvSpPr>
        <p:spPr bwMode="auto">
          <a:xfrm>
            <a:off x="3317760" y="2911203"/>
            <a:ext cx="622080" cy="3110727"/>
          </a:xfrm>
          <a:custGeom>
            <a:avLst/>
            <a:gdLst>
              <a:gd name="T0" fmla="*/ 0 w 1906"/>
              <a:gd name="T1" fmla="*/ 9525 h 9526"/>
              <a:gd name="T2" fmla="*/ 1905 w 1906"/>
              <a:gd name="T3" fmla="*/ 635 h 95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06" h="9526">
                <a:moveTo>
                  <a:pt x="0" y="9525"/>
                </a:moveTo>
                <a:cubicBezTo>
                  <a:pt x="0" y="0"/>
                  <a:pt x="1905" y="635"/>
                  <a:pt x="1905" y="635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2494080" y="4361436"/>
            <a:ext cx="823680" cy="41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1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200" dirty="0" smtClean="0"/>
              <a:t>speaker</a:t>
            </a:r>
            <a:endParaRPr lang="en-US" sz="1200" dirty="0"/>
          </a:p>
          <a:p>
            <a:r>
              <a:rPr lang="en-US" sz="1200" dirty="0" smtClean="0"/>
              <a:t>position</a:t>
            </a:r>
            <a:endParaRPr lang="en-US" sz="1200" dirty="0"/>
          </a:p>
        </p:txBody>
      </p:sp>
      <p:sp>
        <p:nvSpPr>
          <p:cNvPr id="3106" name="Text Box 34"/>
          <p:cNvSpPr txBox="1">
            <a:spLocks noChangeArrowheads="1"/>
          </p:cNvSpPr>
          <p:nvPr/>
        </p:nvSpPr>
        <p:spPr bwMode="auto">
          <a:xfrm>
            <a:off x="126472" y="1530742"/>
            <a:ext cx="3222968" cy="23105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1639" tIns="52820" rIns="81639" bIns="4082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marL="339725" indent="-285750">
              <a:buSzPct val="80000"/>
              <a:buFont typeface="Wingdings" charset="2"/>
              <a:buChar char="§"/>
              <a:tabLst>
                <a:tab pos="119063" algn="l"/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1600" dirty="0" err="1" smtClean="0"/>
              <a:t>ZigBee</a:t>
            </a:r>
            <a:r>
              <a:rPr lang="en-US" sz="1600" dirty="0" smtClean="0"/>
              <a:t> </a:t>
            </a:r>
            <a:r>
              <a:rPr lang="en-US" sz="1600" dirty="0"/>
              <a:t>tag reports location of </a:t>
            </a:r>
            <a:r>
              <a:rPr lang="en-US" sz="1600" dirty="0" smtClean="0"/>
              <a:t>the speaker </a:t>
            </a:r>
            <a:r>
              <a:rPr lang="en-US" sz="1600" dirty="0"/>
              <a:t>to </a:t>
            </a:r>
            <a:r>
              <a:rPr lang="en-US" sz="1600" dirty="0" smtClean="0"/>
              <a:t>SECE </a:t>
            </a:r>
            <a:r>
              <a:rPr lang="en-US" sz="1600" dirty="0"/>
              <a:t>over the </a:t>
            </a:r>
            <a:r>
              <a:rPr lang="en-US" sz="1600" dirty="0" smtClean="0"/>
              <a:t>Internet</a:t>
            </a:r>
            <a:endParaRPr lang="en-US" sz="1600" dirty="0"/>
          </a:p>
          <a:p>
            <a:pPr marL="339725" indent="-285750">
              <a:buSzPct val="80000"/>
              <a:buFont typeface="Wingdings" charset="2"/>
              <a:buChar char="§"/>
            </a:pPr>
            <a:r>
              <a:rPr lang="en-US" sz="1600" dirty="0" smtClean="0"/>
              <a:t>SECE controls individual </a:t>
            </a:r>
            <a:r>
              <a:rPr lang="en-US" sz="1600" dirty="0"/>
              <a:t>lights using remote power </a:t>
            </a:r>
            <a:r>
              <a:rPr lang="en-US" sz="1600" dirty="0" smtClean="0"/>
              <a:t>switches</a:t>
            </a:r>
            <a:endParaRPr lang="en-US" sz="1600" dirty="0"/>
          </a:p>
          <a:p>
            <a:pPr marL="339725" indent="-285750">
              <a:buSzPct val="80000"/>
              <a:buFont typeface="Wingdings" charset="2"/>
              <a:buChar char="§"/>
            </a:pPr>
            <a:r>
              <a:rPr lang="en-US" sz="1600" dirty="0" smtClean="0"/>
              <a:t>SECE </a:t>
            </a:r>
            <a:r>
              <a:rPr lang="en-US" sz="1600" dirty="0"/>
              <a:t>turns lights ON/OFF depending on speaker's position on </a:t>
            </a:r>
            <a:r>
              <a:rPr lang="en-US" sz="1600" dirty="0" smtClean="0"/>
              <a:t>stage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spot 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578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controller</a:t>
            </a:r>
            <a:endParaRPr lang="en-US" dirty="0"/>
          </a:p>
        </p:txBody>
      </p:sp>
      <p:pic>
        <p:nvPicPr>
          <p:cNvPr id="3" name="Picture 2" descr="light_contr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4" y="1105462"/>
            <a:ext cx="8200945" cy="546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849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ZigBee</a:t>
            </a:r>
            <a:r>
              <a:rPr lang="en-US" dirty="0" smtClean="0"/>
              <a:t> Locator</a:t>
            </a:r>
            <a:endParaRPr lang="en-US" dirty="0"/>
          </a:p>
        </p:txBody>
      </p:sp>
      <p:pic>
        <p:nvPicPr>
          <p:cNvPr id="3" name="Picture 2" descr="zigbee_cli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0" y="1355356"/>
            <a:ext cx="7501389" cy="44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707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ZigBee</a:t>
            </a:r>
            <a:r>
              <a:rPr lang="en-US" dirty="0" smtClean="0"/>
              <a:t> location setup</a:t>
            </a:r>
            <a:endParaRPr lang="en-US" dirty="0"/>
          </a:p>
        </p:txBody>
      </p:sp>
      <p:pic>
        <p:nvPicPr>
          <p:cNvPr id="3" name="Picture 2" descr="zigbee_loc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41" y="1463614"/>
            <a:ext cx="4408613" cy="491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581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99362" y="6281497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04754" y="649224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640784" y="6357697"/>
            <a:ext cx="378688" cy="420256"/>
            <a:chOff x="3752272" y="2590800"/>
            <a:chExt cx="665016" cy="600364"/>
          </a:xfrm>
        </p:grpSpPr>
        <p:sp>
          <p:nvSpPr>
            <p:cNvPr id="7" name="Oval 6"/>
            <p:cNvSpPr/>
            <p:nvPr/>
          </p:nvSpPr>
          <p:spPr>
            <a:xfrm>
              <a:off x="3962400" y="2590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I</a:t>
              </a:r>
              <a:endParaRPr lang="en-US" sz="11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752272" y="2960252"/>
              <a:ext cx="228600" cy="228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188688" y="2962564"/>
              <a:ext cx="228600" cy="228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T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/>
            <p:cNvCxnSpPr>
              <a:stCxn id="7" idx="3"/>
              <a:endCxn id="8" idx="0"/>
            </p:cNvCxnSpPr>
            <p:nvPr/>
          </p:nvCxnSpPr>
          <p:spPr>
            <a:xfrm flipH="1">
              <a:off x="3866572" y="2785922"/>
              <a:ext cx="129306" cy="17433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7" idx="5"/>
              <a:endCxn id="9" idx="0"/>
            </p:cNvCxnSpPr>
            <p:nvPr/>
          </p:nvCxnSpPr>
          <p:spPr>
            <a:xfrm>
              <a:off x="4157522" y="2785922"/>
              <a:ext cx="145466" cy="17664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8" idx="6"/>
              <a:endCxn id="9" idx="2"/>
            </p:cNvCxnSpPr>
            <p:nvPr/>
          </p:nvCxnSpPr>
          <p:spPr>
            <a:xfrm>
              <a:off x="3980872" y="3074552"/>
              <a:ext cx="207816" cy="231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001328" y="6424754"/>
            <a:ext cx="1625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Real Time Lab</a:t>
            </a:r>
            <a:endParaRPr lang="en-US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C:\Users\HYUNWOO NAM\Documents\SECE\Reports\Final_Presentation\CSC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7984" y="6366933"/>
            <a:ext cx="533400" cy="41486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33881" y="122108"/>
            <a:ext cx="2148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SECE SYSTEM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4780" y="2125029"/>
            <a:ext cx="99699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TextBox 65"/>
          <p:cNvSpPr txBox="1"/>
          <p:nvPr/>
        </p:nvSpPr>
        <p:spPr>
          <a:xfrm>
            <a:off x="3932380" y="1817252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SECE SERVER</a:t>
            </a:r>
            <a:endParaRPr lang="en-US" sz="1400" b="1" dirty="0"/>
          </a:p>
        </p:txBody>
      </p:sp>
      <p:grpSp>
        <p:nvGrpSpPr>
          <p:cNvPr id="3" name="Group 60"/>
          <p:cNvGrpSpPr/>
          <p:nvPr/>
        </p:nvGrpSpPr>
        <p:grpSpPr>
          <a:xfrm>
            <a:off x="3581689" y="3569852"/>
            <a:ext cx="1743075" cy="1181100"/>
            <a:chOff x="3514725" y="2590800"/>
            <a:chExt cx="1743075" cy="1181100"/>
          </a:xfrm>
        </p:grpSpPr>
        <p:pic>
          <p:nvPicPr>
            <p:cNvPr id="59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14725" y="2590800"/>
              <a:ext cx="1743075" cy="118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Box 59"/>
            <p:cNvSpPr txBox="1"/>
            <p:nvPr/>
          </p:nvSpPr>
          <p:spPr>
            <a:xfrm>
              <a:off x="3992054" y="2998675"/>
              <a:ext cx="10182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INTERNET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5" name="Picture 5" descr="C:\Users\HYUNWOO NAM\Documents\SECE\Reports\Final_Presentation\TV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7672" y="4103252"/>
            <a:ext cx="517240" cy="343040"/>
          </a:xfrm>
          <a:prstGeom prst="rect">
            <a:avLst/>
          </a:prstGeom>
          <a:noFill/>
        </p:spPr>
      </p:pic>
      <p:pic>
        <p:nvPicPr>
          <p:cNvPr id="7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0708" y="3618344"/>
            <a:ext cx="628313" cy="44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1472" y="3188852"/>
            <a:ext cx="614222" cy="45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Rectangle 77"/>
          <p:cNvSpPr/>
          <p:nvPr/>
        </p:nvSpPr>
        <p:spPr bwMode="auto">
          <a:xfrm>
            <a:off x="1057564" y="3103416"/>
            <a:ext cx="838200" cy="20574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962892" y="2503052"/>
            <a:ext cx="2517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ELECTRICAL APPLIANCES</a:t>
            </a:r>
          </a:p>
          <a:p>
            <a:r>
              <a:rPr lang="en-US" sz="1200" b="1" dirty="0" smtClean="0"/>
              <a:t>CONNECTED TO MICROCONTROLLER</a:t>
            </a:r>
            <a:endParaRPr lang="en-US" sz="12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400" y="4502724"/>
            <a:ext cx="361950" cy="44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TextBox 82"/>
          <p:cNvSpPr txBox="1"/>
          <p:nvPr/>
        </p:nvSpPr>
        <p:spPr>
          <a:xfrm>
            <a:off x="1304636" y="481676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</a:p>
        </p:txBody>
      </p:sp>
      <p:cxnSp>
        <p:nvCxnSpPr>
          <p:cNvPr id="85" name="Straight Arrow Connector 84"/>
          <p:cNvCxnSpPr>
            <a:stCxn id="78" idx="3"/>
            <a:endCxn id="40" idx="1"/>
          </p:cNvCxnSpPr>
          <p:nvPr/>
        </p:nvCxnSpPr>
        <p:spPr>
          <a:xfrm>
            <a:off x="1895764" y="4132116"/>
            <a:ext cx="493755" cy="232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Freeform 97"/>
          <p:cNvSpPr/>
          <p:nvPr/>
        </p:nvSpPr>
        <p:spPr>
          <a:xfrm>
            <a:off x="3096492" y="3112652"/>
            <a:ext cx="1246908" cy="990600"/>
          </a:xfrm>
          <a:custGeom>
            <a:avLst/>
            <a:gdLst>
              <a:gd name="connsiteX0" fmla="*/ 0 w 1311564"/>
              <a:gd name="connsiteY0" fmla="*/ 1034473 h 1034473"/>
              <a:gd name="connsiteX1" fmla="*/ 720436 w 1311564"/>
              <a:gd name="connsiteY1" fmla="*/ 1025237 h 1034473"/>
              <a:gd name="connsiteX2" fmla="*/ 1025236 w 1311564"/>
              <a:gd name="connsiteY2" fmla="*/ 923637 h 1034473"/>
              <a:gd name="connsiteX3" fmla="*/ 1246909 w 1311564"/>
              <a:gd name="connsiteY3" fmla="*/ 508000 h 1034473"/>
              <a:gd name="connsiteX4" fmla="*/ 1311564 w 1311564"/>
              <a:gd name="connsiteY4" fmla="*/ 0 h 1034473"/>
              <a:gd name="connsiteX5" fmla="*/ 1311564 w 1311564"/>
              <a:gd name="connsiteY5" fmla="*/ 0 h 103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1564" h="1034473">
                <a:moveTo>
                  <a:pt x="0" y="1034473"/>
                </a:moveTo>
                <a:lnTo>
                  <a:pt x="720436" y="1025237"/>
                </a:lnTo>
                <a:cubicBezTo>
                  <a:pt x="891309" y="1006764"/>
                  <a:pt x="937491" y="1009843"/>
                  <a:pt x="1025236" y="923637"/>
                </a:cubicBezTo>
                <a:cubicBezTo>
                  <a:pt x="1112981" y="837431"/>
                  <a:pt x="1199188" y="661940"/>
                  <a:pt x="1246909" y="508000"/>
                </a:cubicBezTo>
                <a:cubicBezTo>
                  <a:pt x="1294630" y="354061"/>
                  <a:pt x="1311564" y="0"/>
                  <a:pt x="1311564" y="0"/>
                </a:cubicBezTo>
                <a:lnTo>
                  <a:pt x="1311564" y="0"/>
                </a:lnTo>
              </a:path>
            </a:pathLst>
          </a:cu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 98"/>
          <p:cNvSpPr/>
          <p:nvPr/>
        </p:nvSpPr>
        <p:spPr>
          <a:xfrm>
            <a:off x="4680526" y="3114961"/>
            <a:ext cx="1567873" cy="1064491"/>
          </a:xfrm>
          <a:custGeom>
            <a:avLst/>
            <a:gdLst>
              <a:gd name="connsiteX0" fmla="*/ 1099128 w 1099128"/>
              <a:gd name="connsiteY0" fmla="*/ 1034473 h 1034473"/>
              <a:gd name="connsiteX1" fmla="*/ 572655 w 1099128"/>
              <a:gd name="connsiteY1" fmla="*/ 1016000 h 1034473"/>
              <a:gd name="connsiteX2" fmla="*/ 221673 w 1099128"/>
              <a:gd name="connsiteY2" fmla="*/ 942109 h 1034473"/>
              <a:gd name="connsiteX3" fmla="*/ 46182 w 1099128"/>
              <a:gd name="connsiteY3" fmla="*/ 618836 h 1034473"/>
              <a:gd name="connsiteX4" fmla="*/ 0 w 1099128"/>
              <a:gd name="connsiteY4" fmla="*/ 0 h 103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128" h="1034473">
                <a:moveTo>
                  <a:pt x="1099128" y="1034473"/>
                </a:moveTo>
                <a:cubicBezTo>
                  <a:pt x="909012" y="1032933"/>
                  <a:pt x="718897" y="1031394"/>
                  <a:pt x="572655" y="1016000"/>
                </a:cubicBezTo>
                <a:cubicBezTo>
                  <a:pt x="426413" y="1000606"/>
                  <a:pt x="309418" y="1008303"/>
                  <a:pt x="221673" y="942109"/>
                </a:cubicBezTo>
                <a:cubicBezTo>
                  <a:pt x="133928" y="875915"/>
                  <a:pt x="83127" y="775854"/>
                  <a:pt x="46182" y="618836"/>
                </a:cubicBezTo>
                <a:cubicBezTo>
                  <a:pt x="9237" y="461818"/>
                  <a:pt x="4618" y="230909"/>
                  <a:pt x="0" y="0"/>
                </a:cubicBezTo>
              </a:path>
            </a:pathLst>
          </a:cu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" descr="C:\Users\HYUNWOO NAM\Documents\SECE\Images\arduin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52964" y="2923308"/>
            <a:ext cx="762000" cy="838201"/>
          </a:xfrm>
          <a:prstGeom prst="rect">
            <a:avLst/>
          </a:prstGeom>
          <a:noFill/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29164" y="3685308"/>
            <a:ext cx="6023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 bwMode="auto">
          <a:xfrm>
            <a:off x="2389519" y="2979188"/>
            <a:ext cx="711200" cy="230632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53856" y="488603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58092" y="2362200"/>
            <a:ext cx="2895600" cy="3124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39092" y="1893452"/>
            <a:ext cx="69476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Oval 44"/>
          <p:cNvSpPr/>
          <p:nvPr/>
        </p:nvSpPr>
        <p:spPr>
          <a:xfrm>
            <a:off x="3228108" y="3786904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1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029692" y="3798452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2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534892" y="3874652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3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349992" y="1222177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1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562600" y="1174552"/>
            <a:ext cx="2835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: register &amp; download SECE software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5349992" y="1549598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2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62600" y="1501973"/>
            <a:ext cx="2314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: installation &amp; bootstrapping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5349992" y="1876425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3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562600" y="1828800"/>
            <a:ext cx="1643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: controlling sensors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21866" y="4495800"/>
            <a:ext cx="61181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53"/>
          <p:cNvSpPr txBox="1"/>
          <p:nvPr/>
        </p:nvSpPr>
        <p:spPr>
          <a:xfrm>
            <a:off x="381000" y="1066800"/>
            <a:ext cx="335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How do people use SECE service?</a:t>
            </a:r>
            <a:endParaRPr lang="en-US" b="1" dirty="0"/>
          </a:p>
        </p:txBody>
      </p:sp>
      <p:sp>
        <p:nvSpPr>
          <p:cNvPr id="56" name="Rectangle 55"/>
          <p:cNvSpPr/>
          <p:nvPr/>
        </p:nvSpPr>
        <p:spPr bwMode="auto">
          <a:xfrm>
            <a:off x="6246377" y="3142672"/>
            <a:ext cx="773548" cy="20574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468053" y="482830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82617" y="2676236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37744" y="3804712"/>
            <a:ext cx="39457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15364" y="4349659"/>
            <a:ext cx="63554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6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10036" y="3282859"/>
            <a:ext cx="537666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99362" y="6281497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04754" y="649224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640784" y="6357697"/>
            <a:ext cx="378688" cy="420256"/>
            <a:chOff x="3752272" y="2590800"/>
            <a:chExt cx="665016" cy="600364"/>
          </a:xfrm>
        </p:grpSpPr>
        <p:sp>
          <p:nvSpPr>
            <p:cNvPr id="7" name="Oval 6"/>
            <p:cNvSpPr/>
            <p:nvPr/>
          </p:nvSpPr>
          <p:spPr>
            <a:xfrm>
              <a:off x="3962400" y="2590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I</a:t>
              </a:r>
              <a:endParaRPr lang="en-US" sz="11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752272" y="2960252"/>
              <a:ext cx="228600" cy="228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188688" y="2962564"/>
              <a:ext cx="228600" cy="228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T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/>
            <p:cNvCxnSpPr>
              <a:stCxn id="7" idx="3"/>
              <a:endCxn id="8" idx="0"/>
            </p:cNvCxnSpPr>
            <p:nvPr/>
          </p:nvCxnSpPr>
          <p:spPr>
            <a:xfrm flipH="1">
              <a:off x="3866572" y="2785922"/>
              <a:ext cx="129306" cy="17433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7" idx="5"/>
              <a:endCxn id="9" idx="0"/>
            </p:cNvCxnSpPr>
            <p:nvPr/>
          </p:nvCxnSpPr>
          <p:spPr>
            <a:xfrm>
              <a:off x="4157522" y="2785922"/>
              <a:ext cx="145466" cy="17664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8" idx="6"/>
              <a:endCxn id="9" idx="2"/>
            </p:cNvCxnSpPr>
            <p:nvPr/>
          </p:nvCxnSpPr>
          <p:spPr>
            <a:xfrm>
              <a:off x="3980872" y="3074552"/>
              <a:ext cx="207816" cy="231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001328" y="6424754"/>
            <a:ext cx="1625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Real Time Lab</a:t>
            </a:r>
            <a:endParaRPr lang="en-US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C:\Users\HYUNWOO NAM\Documents\SECE\Reports\Final_Presentation\CSC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7984" y="6366933"/>
            <a:ext cx="533400" cy="41486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33881" y="122108"/>
            <a:ext cx="2148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SECE SYSTEM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3455" y="1298377"/>
            <a:ext cx="99699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TextBox 63"/>
          <p:cNvSpPr txBox="1"/>
          <p:nvPr/>
        </p:nvSpPr>
        <p:spPr>
          <a:xfrm>
            <a:off x="4761055" y="990600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SECE SERVER</a:t>
            </a:r>
            <a:endParaRPr lang="en-US" sz="1400" b="1" dirty="0"/>
          </a:p>
        </p:txBody>
      </p:sp>
      <p:grpSp>
        <p:nvGrpSpPr>
          <p:cNvPr id="65" name="Group 60"/>
          <p:cNvGrpSpPr/>
          <p:nvPr/>
        </p:nvGrpSpPr>
        <p:grpSpPr>
          <a:xfrm>
            <a:off x="4410364" y="2743200"/>
            <a:ext cx="1743075" cy="1181100"/>
            <a:chOff x="3514725" y="2590800"/>
            <a:chExt cx="1743075" cy="1181100"/>
          </a:xfrm>
        </p:grpSpPr>
        <p:pic>
          <p:nvPicPr>
            <p:cNvPr id="67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14725" y="2590800"/>
              <a:ext cx="1743075" cy="118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TextBox 67"/>
            <p:cNvSpPr txBox="1"/>
            <p:nvPr/>
          </p:nvSpPr>
          <p:spPr>
            <a:xfrm>
              <a:off x="3953164" y="2988053"/>
              <a:ext cx="10182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2">
                      <a:lumMod val="75000"/>
                    </a:schemeClr>
                  </a:solidFill>
                </a:rPr>
                <a:t>INTERNET</a:t>
              </a:r>
              <a:endParaRPr lang="en-US" sz="14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69" name="Freeform 68"/>
          <p:cNvSpPr/>
          <p:nvPr/>
        </p:nvSpPr>
        <p:spPr>
          <a:xfrm>
            <a:off x="5509201" y="2288309"/>
            <a:ext cx="1577399" cy="1140691"/>
          </a:xfrm>
          <a:custGeom>
            <a:avLst/>
            <a:gdLst>
              <a:gd name="connsiteX0" fmla="*/ 1099128 w 1099128"/>
              <a:gd name="connsiteY0" fmla="*/ 1034473 h 1034473"/>
              <a:gd name="connsiteX1" fmla="*/ 572655 w 1099128"/>
              <a:gd name="connsiteY1" fmla="*/ 1016000 h 1034473"/>
              <a:gd name="connsiteX2" fmla="*/ 221673 w 1099128"/>
              <a:gd name="connsiteY2" fmla="*/ 942109 h 1034473"/>
              <a:gd name="connsiteX3" fmla="*/ 46182 w 1099128"/>
              <a:gd name="connsiteY3" fmla="*/ 618836 h 1034473"/>
              <a:gd name="connsiteX4" fmla="*/ 0 w 1099128"/>
              <a:gd name="connsiteY4" fmla="*/ 0 h 103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128" h="1034473">
                <a:moveTo>
                  <a:pt x="1099128" y="1034473"/>
                </a:moveTo>
                <a:cubicBezTo>
                  <a:pt x="909012" y="1032933"/>
                  <a:pt x="718897" y="1031394"/>
                  <a:pt x="572655" y="1016000"/>
                </a:cubicBezTo>
                <a:cubicBezTo>
                  <a:pt x="426413" y="1000606"/>
                  <a:pt x="309418" y="1008303"/>
                  <a:pt x="221673" y="942109"/>
                </a:cubicBezTo>
                <a:cubicBezTo>
                  <a:pt x="133928" y="875915"/>
                  <a:pt x="83127" y="775854"/>
                  <a:pt x="46182" y="618836"/>
                </a:cubicBezTo>
                <a:cubicBezTo>
                  <a:pt x="9237" y="461818"/>
                  <a:pt x="4618" y="230909"/>
                  <a:pt x="0" y="0"/>
                </a:cubicBezTo>
              </a:path>
            </a:pathLst>
          </a:cu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 bwMode="auto">
          <a:xfrm>
            <a:off x="7075052" y="2362200"/>
            <a:ext cx="773548" cy="20574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296728" y="404783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1292" y="1895764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7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66419" y="3024240"/>
            <a:ext cx="39457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4039" y="3569187"/>
            <a:ext cx="63554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8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8711" y="2502387"/>
            <a:ext cx="537666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" name="Group 81"/>
          <p:cNvGrpSpPr/>
          <p:nvPr/>
        </p:nvGrpSpPr>
        <p:grpSpPr>
          <a:xfrm>
            <a:off x="2572979" y="3276600"/>
            <a:ext cx="762000" cy="838201"/>
            <a:chOff x="4495800" y="2895600"/>
            <a:chExt cx="762000" cy="838201"/>
          </a:xfrm>
        </p:grpSpPr>
        <p:pic>
          <p:nvPicPr>
            <p:cNvPr id="84" name="Picture 3" descr="C:\Users\HYUNWOO NAM\Documents\SECE\Images\arduino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95800" y="2895600"/>
              <a:ext cx="762000" cy="838201"/>
            </a:xfrm>
            <a:prstGeom prst="rect">
              <a:avLst/>
            </a:prstGeom>
            <a:noFill/>
          </p:spPr>
        </p:pic>
        <p:sp>
          <p:nvSpPr>
            <p:cNvPr id="86" name="Rectangle 85"/>
            <p:cNvSpPr/>
            <p:nvPr/>
          </p:nvSpPr>
          <p:spPr bwMode="auto">
            <a:xfrm>
              <a:off x="4532355" y="2953328"/>
              <a:ext cx="711200" cy="62992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l" eaLnBrk="1" latin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endParaRPr kumimoji="1" lang="en-US" sz="1800">
                <a:latin typeface="굴림" pitchFamily="50" charset="-127"/>
                <a:ea typeface="굴림" pitchFamily="50" charset="-127"/>
              </a:endParaRPr>
            </a:p>
          </p:txBody>
        </p:sp>
      </p:grpSp>
      <p:pic>
        <p:nvPicPr>
          <p:cNvPr id="9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828800"/>
            <a:ext cx="123702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TextBox 95"/>
          <p:cNvSpPr txBox="1"/>
          <p:nvPr/>
        </p:nvSpPr>
        <p:spPr>
          <a:xfrm>
            <a:off x="1428475" y="2105892"/>
            <a:ext cx="9925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2">
                    <a:lumMod val="75000"/>
                  </a:schemeClr>
                </a:solidFill>
              </a:rPr>
              <a:t>BLUETOOTH</a:t>
            </a:r>
            <a:endParaRPr lang="en-US" sz="105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1305" y="2926388"/>
            <a:ext cx="123702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Box 99"/>
          <p:cNvSpPr txBox="1"/>
          <p:nvPr/>
        </p:nvSpPr>
        <p:spPr>
          <a:xfrm>
            <a:off x="1295400" y="3172692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2">
                    <a:lumMod val="75000"/>
                  </a:schemeClr>
                </a:solidFill>
              </a:rPr>
              <a:t>ZIGBEE</a:t>
            </a:r>
            <a:endParaRPr lang="en-US" sz="105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5379" y="2209800"/>
            <a:ext cx="123702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" name="TextBox 101"/>
          <p:cNvSpPr txBox="1"/>
          <p:nvPr/>
        </p:nvSpPr>
        <p:spPr>
          <a:xfrm>
            <a:off x="3124851" y="2486892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2">
                    <a:lumMod val="75000"/>
                  </a:schemeClr>
                </a:solidFill>
              </a:rPr>
              <a:t>X10</a:t>
            </a:r>
            <a:endParaRPr lang="en-US" sz="1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4114800"/>
            <a:ext cx="123702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" name="TextBox 105"/>
          <p:cNvSpPr txBox="1"/>
          <p:nvPr/>
        </p:nvSpPr>
        <p:spPr>
          <a:xfrm>
            <a:off x="1447800" y="4391892"/>
            <a:ext cx="907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434A5A"/>
                </a:solidFill>
              </a:rPr>
              <a:t>INFRARED</a:t>
            </a:r>
            <a:endParaRPr lang="en-US" sz="1050" b="1" dirty="0">
              <a:solidFill>
                <a:srgbClr val="434A5A"/>
              </a:solidFill>
            </a:endParaRPr>
          </a:p>
        </p:txBody>
      </p:sp>
      <p:pic>
        <p:nvPicPr>
          <p:cNvPr id="10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1579" y="4343400"/>
            <a:ext cx="123702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" name="TextBox 107"/>
          <p:cNvSpPr txBox="1"/>
          <p:nvPr/>
        </p:nvSpPr>
        <p:spPr>
          <a:xfrm>
            <a:off x="3057887" y="4620492"/>
            <a:ext cx="761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2">
                    <a:lumMod val="75000"/>
                  </a:schemeClr>
                </a:solidFill>
              </a:rPr>
              <a:t>OTHERS</a:t>
            </a:r>
            <a:endParaRPr lang="en-US" sz="1050" b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110" name="Straight Connector 109"/>
          <p:cNvCxnSpPr/>
          <p:nvPr/>
        </p:nvCxnSpPr>
        <p:spPr>
          <a:xfrm>
            <a:off x="2133600" y="2496128"/>
            <a:ext cx="685800" cy="838200"/>
          </a:xfrm>
          <a:prstGeom prst="line">
            <a:avLst/>
          </a:prstGeom>
          <a:ln w="15875"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>
            <a:off x="3133436" y="2953328"/>
            <a:ext cx="228600" cy="381000"/>
          </a:xfrm>
          <a:prstGeom prst="line">
            <a:avLst/>
          </a:prstGeom>
          <a:ln w="15875"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2066636" y="3435924"/>
            <a:ext cx="533400" cy="152400"/>
          </a:xfrm>
          <a:prstGeom prst="line">
            <a:avLst/>
          </a:prstGeom>
          <a:ln w="15875"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V="1">
            <a:off x="2152072" y="3828472"/>
            <a:ext cx="457200" cy="381000"/>
          </a:xfrm>
          <a:prstGeom prst="line">
            <a:avLst/>
          </a:prstGeom>
          <a:ln w="15875"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 flipV="1">
            <a:off x="3048000" y="3962400"/>
            <a:ext cx="228600" cy="457200"/>
          </a:xfrm>
          <a:prstGeom prst="line">
            <a:avLst/>
          </a:prstGeom>
          <a:ln w="15875"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Freeform 132"/>
          <p:cNvSpPr/>
          <p:nvPr/>
        </p:nvSpPr>
        <p:spPr>
          <a:xfrm>
            <a:off x="3352801" y="2327564"/>
            <a:ext cx="1874982" cy="1482436"/>
          </a:xfrm>
          <a:custGeom>
            <a:avLst/>
            <a:gdLst>
              <a:gd name="connsiteX0" fmla="*/ 0 w 1588655"/>
              <a:gd name="connsiteY0" fmla="*/ 997527 h 1163782"/>
              <a:gd name="connsiteX1" fmla="*/ 1163782 w 1588655"/>
              <a:gd name="connsiteY1" fmla="*/ 997527 h 1163782"/>
              <a:gd name="connsiteX2" fmla="*/ 1588655 w 1588655"/>
              <a:gd name="connsiteY2" fmla="*/ 0 h 116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8655" h="1163782">
                <a:moveTo>
                  <a:pt x="0" y="997527"/>
                </a:moveTo>
                <a:cubicBezTo>
                  <a:pt x="449503" y="1080654"/>
                  <a:pt x="899006" y="1163782"/>
                  <a:pt x="1163782" y="997527"/>
                </a:cubicBezTo>
                <a:cubicBezTo>
                  <a:pt x="1428558" y="831273"/>
                  <a:pt x="1508606" y="415636"/>
                  <a:pt x="1588655" y="0"/>
                </a:cubicBezTo>
              </a:path>
            </a:pathLst>
          </a:cu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ounded Rectangle 133"/>
          <p:cNvSpPr/>
          <p:nvPr/>
        </p:nvSpPr>
        <p:spPr>
          <a:xfrm>
            <a:off x="845124" y="1639456"/>
            <a:ext cx="3352800" cy="3657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9200" y="1200728"/>
            <a:ext cx="69476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>
            <a:off x="3075708" y="4042980"/>
            <a:ext cx="1133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Home gateway</a:t>
            </a:r>
            <a:endParaRPr lang="en-US" sz="1200" b="1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99362" y="6281497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04754" y="649224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640784" y="6357697"/>
            <a:ext cx="378688" cy="420256"/>
            <a:chOff x="3752272" y="2590800"/>
            <a:chExt cx="665016" cy="600364"/>
          </a:xfrm>
        </p:grpSpPr>
        <p:sp>
          <p:nvSpPr>
            <p:cNvPr id="7" name="Oval 6"/>
            <p:cNvSpPr/>
            <p:nvPr/>
          </p:nvSpPr>
          <p:spPr>
            <a:xfrm>
              <a:off x="3962400" y="2590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I</a:t>
              </a:r>
              <a:endParaRPr lang="en-US" sz="11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752272" y="2960252"/>
              <a:ext cx="228600" cy="228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188688" y="2962564"/>
              <a:ext cx="228600" cy="228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T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/>
            <p:cNvCxnSpPr>
              <a:stCxn id="7" idx="3"/>
              <a:endCxn id="8" idx="0"/>
            </p:cNvCxnSpPr>
            <p:nvPr/>
          </p:nvCxnSpPr>
          <p:spPr>
            <a:xfrm flipH="1">
              <a:off x="3866572" y="2785922"/>
              <a:ext cx="129306" cy="17433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7" idx="5"/>
              <a:endCxn id="9" idx="0"/>
            </p:cNvCxnSpPr>
            <p:nvPr/>
          </p:nvCxnSpPr>
          <p:spPr>
            <a:xfrm>
              <a:off x="4157522" y="2785922"/>
              <a:ext cx="145466" cy="17664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8" idx="6"/>
              <a:endCxn id="9" idx="2"/>
            </p:cNvCxnSpPr>
            <p:nvPr/>
          </p:nvCxnSpPr>
          <p:spPr>
            <a:xfrm>
              <a:off x="3980872" y="3074552"/>
              <a:ext cx="207816" cy="231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001328" y="6424754"/>
            <a:ext cx="1625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Real Time Lab</a:t>
            </a:r>
            <a:endParaRPr lang="en-US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C:\Users\HYUNWOO NAM\Documents\SECE\Reports\Final_Presentation\CSC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7984" y="6366933"/>
            <a:ext cx="533400" cy="41486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33881" y="122108"/>
            <a:ext cx="5168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SECE: Multi-Protocol Architecture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 rot="5400000">
            <a:off x="4800600" y="3036451"/>
            <a:ext cx="1066800" cy="502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5093851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5398651"/>
            <a:ext cx="56755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5093851"/>
            <a:ext cx="628313" cy="44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5170051"/>
            <a:ext cx="614222" cy="45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5093851"/>
            <a:ext cx="361950" cy="44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1000" y="5627251"/>
            <a:ext cx="385762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8200" y="5627251"/>
            <a:ext cx="41616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5093851"/>
            <a:ext cx="457200" cy="4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67928" y="5560287"/>
            <a:ext cx="47088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5627251"/>
            <a:ext cx="39519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Box 58"/>
          <p:cNvSpPr txBox="1"/>
          <p:nvPr/>
        </p:nvSpPr>
        <p:spPr>
          <a:xfrm>
            <a:off x="7010400" y="562725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 rot="5400000">
            <a:off x="4953000" y="1923472"/>
            <a:ext cx="762000" cy="5029200"/>
          </a:xfrm>
          <a:prstGeom prst="roundRect">
            <a:avLst/>
          </a:prstGeom>
          <a:noFill/>
          <a:ln cmpd="sng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14964" y="4232782"/>
            <a:ext cx="381000" cy="47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48364" y="4156582"/>
            <a:ext cx="585787" cy="54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19964" y="4308982"/>
            <a:ext cx="110412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39164" y="4133272"/>
            <a:ext cx="895350" cy="623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1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419600" y="4156582"/>
            <a:ext cx="52609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TextBox 72"/>
          <p:cNvSpPr txBox="1"/>
          <p:nvPr/>
        </p:nvSpPr>
        <p:spPr>
          <a:xfrm>
            <a:off x="7229764" y="432261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83" name="Picture 3" descr="C:\Users\HYUNWOO NAM\Documents\SECE\Images\arduino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943764" y="3124199"/>
            <a:ext cx="762000" cy="838201"/>
          </a:xfrm>
          <a:prstGeom prst="rect">
            <a:avLst/>
          </a:prstGeom>
          <a:noFill/>
        </p:spPr>
      </p:pic>
      <p:sp>
        <p:nvSpPr>
          <p:cNvPr id="84" name="Rectangle 83"/>
          <p:cNvSpPr/>
          <p:nvPr/>
        </p:nvSpPr>
        <p:spPr bwMode="auto">
          <a:xfrm>
            <a:off x="4980319" y="3180079"/>
            <a:ext cx="711200" cy="67841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87" name="Rounded Rectangle 86"/>
          <p:cNvSpPr/>
          <p:nvPr/>
        </p:nvSpPr>
        <p:spPr>
          <a:xfrm rot="5400000">
            <a:off x="5029200" y="152400"/>
            <a:ext cx="609600" cy="5029200"/>
          </a:xfrm>
          <a:prstGeom prst="roundRect">
            <a:avLst/>
          </a:prstGeom>
          <a:noFill/>
          <a:ln cmpd="sng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3200400" y="2496128"/>
            <a:ext cx="438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Ethernet IP TCP/UDP DHCP DNS </a:t>
            </a:r>
            <a:r>
              <a:rPr lang="en-US" i="1" dirty="0" smtClean="0">
                <a:solidFill>
                  <a:srgbClr val="FF0000"/>
                </a:solidFill>
              </a:rPr>
              <a:t>mDNS</a:t>
            </a:r>
            <a:r>
              <a:rPr lang="en-US" dirty="0" smtClean="0"/>
              <a:t> HTTP </a:t>
            </a:r>
            <a:endParaRPr lang="en-US" dirty="0"/>
          </a:p>
        </p:txBody>
      </p:sp>
      <p:pic>
        <p:nvPicPr>
          <p:cNvPr id="89" name="Picture 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835232" y="1143000"/>
            <a:ext cx="99699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" name="TextBox 91"/>
          <p:cNvSpPr txBox="1"/>
          <p:nvPr/>
        </p:nvSpPr>
        <p:spPr>
          <a:xfrm>
            <a:off x="4682832" y="835223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SECE SERVER</a:t>
            </a:r>
            <a:endParaRPr lang="en-US" sz="1400" b="1" dirty="0"/>
          </a:p>
        </p:txBody>
      </p:sp>
      <p:cxnSp>
        <p:nvCxnSpPr>
          <p:cNvPr id="96" name="Straight Connector 95"/>
          <p:cNvCxnSpPr>
            <a:stCxn id="89" idx="2"/>
            <a:endCxn id="87" idx="1"/>
          </p:cNvCxnSpPr>
          <p:nvPr/>
        </p:nvCxnSpPr>
        <p:spPr>
          <a:xfrm>
            <a:off x="5333728" y="2133600"/>
            <a:ext cx="272" cy="228600"/>
          </a:xfrm>
          <a:prstGeom prst="line">
            <a:avLst/>
          </a:prstGeom>
          <a:ln w="15875">
            <a:solidFill>
              <a:schemeClr val="tx1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84" idx="0"/>
            <a:endCxn id="87" idx="3"/>
          </p:cNvCxnSpPr>
          <p:nvPr/>
        </p:nvCxnSpPr>
        <p:spPr>
          <a:xfrm flipH="1" flipV="1">
            <a:off x="5334000" y="2971800"/>
            <a:ext cx="1919" cy="208279"/>
          </a:xfrm>
          <a:prstGeom prst="line">
            <a:avLst/>
          </a:prstGeom>
          <a:ln w="158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84" idx="2"/>
            <a:endCxn id="64" idx="1"/>
          </p:cNvCxnSpPr>
          <p:nvPr/>
        </p:nvCxnSpPr>
        <p:spPr>
          <a:xfrm flipH="1">
            <a:off x="5334000" y="3858491"/>
            <a:ext cx="1919" cy="198581"/>
          </a:xfrm>
          <a:prstGeom prst="line">
            <a:avLst/>
          </a:prstGeom>
          <a:ln w="158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64" idx="3"/>
            <a:endCxn id="45" idx="1"/>
          </p:cNvCxnSpPr>
          <p:nvPr/>
        </p:nvCxnSpPr>
        <p:spPr>
          <a:xfrm>
            <a:off x="5334000" y="4819072"/>
            <a:ext cx="0" cy="198579"/>
          </a:xfrm>
          <a:prstGeom prst="line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685800" y="5257800"/>
            <a:ext cx="1927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Sensors &amp; Actuators</a:t>
            </a:r>
          </a:p>
          <a:p>
            <a:r>
              <a:rPr lang="en-US" sz="1600" b="1" dirty="0" smtClean="0"/>
              <a:t>Electrical Appliances</a:t>
            </a:r>
            <a:endParaRPr lang="en-US" sz="1600" b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685800" y="4114800"/>
            <a:ext cx="1728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Internal Comm.</a:t>
            </a:r>
          </a:p>
          <a:p>
            <a:r>
              <a:rPr lang="en-US" sz="1600" b="1" dirty="0" smtClean="0">
                <a:solidFill>
                  <a:schemeClr val="tx2"/>
                </a:solidFill>
              </a:rPr>
              <a:t>(wired &amp; wireless)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85800" y="3319046"/>
            <a:ext cx="2329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Microcontroller: Arduino</a:t>
            </a:r>
            <a:endParaRPr lang="en-US" sz="1600" b="1" dirty="0"/>
          </a:p>
        </p:txBody>
      </p:sp>
      <p:sp>
        <p:nvSpPr>
          <p:cNvPr id="115" name="TextBox 114"/>
          <p:cNvSpPr txBox="1"/>
          <p:nvPr/>
        </p:nvSpPr>
        <p:spPr>
          <a:xfrm>
            <a:off x="685800" y="2490082"/>
            <a:ext cx="2097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Internet protocol suite</a:t>
            </a:r>
            <a:endParaRPr lang="en-US" sz="16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99362" y="6281497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04754" y="527116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640784" y="6357697"/>
            <a:ext cx="378688" cy="420256"/>
            <a:chOff x="3752272" y="2590800"/>
            <a:chExt cx="665016" cy="600364"/>
          </a:xfrm>
        </p:grpSpPr>
        <p:sp>
          <p:nvSpPr>
            <p:cNvPr id="7" name="Oval 6"/>
            <p:cNvSpPr/>
            <p:nvPr/>
          </p:nvSpPr>
          <p:spPr>
            <a:xfrm>
              <a:off x="3962400" y="2590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I</a:t>
              </a:r>
              <a:endParaRPr lang="en-US" sz="11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752272" y="2960252"/>
              <a:ext cx="228600" cy="228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188688" y="2962564"/>
              <a:ext cx="228600" cy="228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T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/>
            <p:cNvCxnSpPr>
              <a:stCxn id="7" idx="3"/>
              <a:endCxn id="8" idx="0"/>
            </p:cNvCxnSpPr>
            <p:nvPr/>
          </p:nvCxnSpPr>
          <p:spPr>
            <a:xfrm flipH="1">
              <a:off x="3866572" y="2785922"/>
              <a:ext cx="129306" cy="17433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7" idx="5"/>
              <a:endCxn id="9" idx="0"/>
            </p:cNvCxnSpPr>
            <p:nvPr/>
          </p:nvCxnSpPr>
          <p:spPr>
            <a:xfrm>
              <a:off x="4157522" y="2785922"/>
              <a:ext cx="145466" cy="17664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8" idx="6"/>
              <a:endCxn id="9" idx="2"/>
            </p:cNvCxnSpPr>
            <p:nvPr/>
          </p:nvCxnSpPr>
          <p:spPr>
            <a:xfrm>
              <a:off x="3980872" y="3074552"/>
              <a:ext cx="207816" cy="231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001328" y="6424754"/>
            <a:ext cx="1625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Real Time Lab</a:t>
            </a:r>
            <a:endParaRPr lang="en-US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C:\Users\HYUNWOO NAM\Documents\SECE\Reports\Final_Presentation\CSC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7984" y="6366933"/>
            <a:ext cx="533400" cy="41486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33881" y="0"/>
            <a:ext cx="7859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SECE: How to verify user authentication and authorization?”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87292" y="1454724"/>
            <a:ext cx="1128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SERVICE LIST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772728" y="1789544"/>
            <a:ext cx="2455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1200" dirty="0" smtClean="0"/>
              <a:t> Control electrical appliances</a:t>
            </a:r>
          </a:p>
          <a:p>
            <a:pPr>
              <a:buFontTx/>
              <a:buChar char="-"/>
            </a:pPr>
            <a:r>
              <a:rPr lang="en-US" sz="1200" dirty="0" smtClean="0"/>
              <a:t> Location tracking system</a:t>
            </a:r>
          </a:p>
          <a:p>
            <a:pPr>
              <a:buFontTx/>
              <a:buChar char="-"/>
            </a:pPr>
            <a:r>
              <a:rPr lang="en-US" sz="1200" dirty="0" smtClean="0"/>
              <a:t> Social networks facebook &amp; twitter</a:t>
            </a:r>
          </a:p>
          <a:p>
            <a:pPr>
              <a:buFontTx/>
              <a:buChar char="-"/>
            </a:pPr>
            <a:r>
              <a:rPr lang="en-US" sz="1200" dirty="0" smtClean="0"/>
              <a:t> Email, calendar and so on</a:t>
            </a:r>
          </a:p>
        </p:txBody>
      </p:sp>
      <p:grpSp>
        <p:nvGrpSpPr>
          <p:cNvPr id="20" name="Group 60"/>
          <p:cNvGrpSpPr/>
          <p:nvPr/>
        </p:nvGrpSpPr>
        <p:grpSpPr>
          <a:xfrm>
            <a:off x="3276600" y="2781300"/>
            <a:ext cx="1743075" cy="1181100"/>
            <a:chOff x="3514725" y="2590800"/>
            <a:chExt cx="1743075" cy="1181100"/>
          </a:xfrm>
        </p:grpSpPr>
        <p:pic>
          <p:nvPicPr>
            <p:cNvPr id="21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14725" y="2590800"/>
              <a:ext cx="1743075" cy="118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3953164" y="2988053"/>
              <a:ext cx="9236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INTERNET</a:t>
              </a:r>
              <a:endParaRPr lang="en-US" sz="1400" b="1" dirty="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4468092"/>
            <a:ext cx="112718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3790311" y="5559623"/>
            <a:ext cx="781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CLIENTS</a:t>
            </a:r>
            <a:endParaRPr lang="en-US" sz="1400" b="1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8364" y="1298377"/>
            <a:ext cx="99699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3505200" y="990600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SECE SERVER</a:t>
            </a:r>
            <a:endParaRPr lang="en-US" sz="14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1721644"/>
            <a:ext cx="1524000" cy="86915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066800" y="1416844"/>
            <a:ext cx="910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USER LIST</a:t>
            </a:r>
            <a:endParaRPr lang="en-US" sz="1400" b="1" dirty="0"/>
          </a:p>
        </p:txBody>
      </p:sp>
      <p:sp>
        <p:nvSpPr>
          <p:cNvPr id="29" name="Rectangle 28"/>
          <p:cNvSpPr/>
          <p:nvPr/>
        </p:nvSpPr>
        <p:spPr>
          <a:xfrm>
            <a:off x="5715000" y="1752600"/>
            <a:ext cx="2514600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stCxn id="21" idx="0"/>
            <a:endCxn id="26" idx="2"/>
          </p:cNvCxnSpPr>
          <p:nvPr/>
        </p:nvCxnSpPr>
        <p:spPr>
          <a:xfrm flipH="1" flipV="1">
            <a:off x="4146860" y="2288977"/>
            <a:ext cx="1278" cy="492323"/>
          </a:xfrm>
          <a:prstGeom prst="straightConnector1">
            <a:avLst/>
          </a:prstGeom>
          <a:ln w="15875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075" idx="3"/>
          </p:cNvCxnSpPr>
          <p:nvPr/>
        </p:nvCxnSpPr>
        <p:spPr>
          <a:xfrm flipV="1">
            <a:off x="2590800" y="1828800"/>
            <a:ext cx="990600" cy="327422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9" idx="1"/>
            <a:endCxn id="26" idx="3"/>
          </p:cNvCxnSpPr>
          <p:nvPr/>
        </p:nvCxnSpPr>
        <p:spPr>
          <a:xfrm flipH="1" flipV="1">
            <a:off x="4645355" y="1793677"/>
            <a:ext cx="1069645" cy="416123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99836" y="2706469"/>
            <a:ext cx="1581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Authentication</a:t>
            </a:r>
          </a:p>
          <a:p>
            <a:r>
              <a:rPr lang="en-US" dirty="0" smtClean="0"/>
              <a:t>Is the user X ?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770362" y="2819400"/>
            <a:ext cx="2535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Authorization</a:t>
            </a:r>
          </a:p>
          <a:p>
            <a:r>
              <a:rPr lang="en-US" dirty="0" smtClean="0"/>
              <a:t>What can the user X do ?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3074" idx="0"/>
            <a:endCxn id="21" idx="2"/>
          </p:cNvCxnSpPr>
          <p:nvPr/>
        </p:nvCxnSpPr>
        <p:spPr>
          <a:xfrm flipV="1">
            <a:off x="4144993" y="3962400"/>
            <a:ext cx="3145" cy="505692"/>
          </a:xfrm>
          <a:prstGeom prst="straightConnector1">
            <a:avLst/>
          </a:prstGeom>
          <a:ln w="15875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1708" y="3641440"/>
            <a:ext cx="26376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7806" y="5590308"/>
            <a:ext cx="257175" cy="690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9662" y="3292772"/>
            <a:ext cx="27829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8934" y="3512136"/>
            <a:ext cx="26376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404754" y="527116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640784" y="6357697"/>
            <a:ext cx="378688" cy="420256"/>
            <a:chOff x="3752272" y="2590800"/>
            <a:chExt cx="665016" cy="600364"/>
          </a:xfrm>
        </p:grpSpPr>
        <p:sp>
          <p:nvSpPr>
            <p:cNvPr id="7" name="Oval 6"/>
            <p:cNvSpPr/>
            <p:nvPr/>
          </p:nvSpPr>
          <p:spPr>
            <a:xfrm>
              <a:off x="3962400" y="2590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I</a:t>
              </a:r>
              <a:endParaRPr lang="en-US" sz="11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752272" y="2960252"/>
              <a:ext cx="228600" cy="228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188688" y="2962564"/>
              <a:ext cx="228600" cy="228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T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/>
            <p:cNvCxnSpPr>
              <a:stCxn id="7" idx="3"/>
              <a:endCxn id="8" idx="0"/>
            </p:cNvCxnSpPr>
            <p:nvPr/>
          </p:nvCxnSpPr>
          <p:spPr>
            <a:xfrm flipH="1">
              <a:off x="3866572" y="2785922"/>
              <a:ext cx="129306" cy="17433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7" idx="5"/>
              <a:endCxn id="9" idx="0"/>
            </p:cNvCxnSpPr>
            <p:nvPr/>
          </p:nvCxnSpPr>
          <p:spPr>
            <a:xfrm>
              <a:off x="4157522" y="2785922"/>
              <a:ext cx="145466" cy="17664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8" idx="6"/>
              <a:endCxn id="9" idx="2"/>
            </p:cNvCxnSpPr>
            <p:nvPr/>
          </p:nvCxnSpPr>
          <p:spPr>
            <a:xfrm>
              <a:off x="3980872" y="3074552"/>
              <a:ext cx="207816" cy="231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001328" y="6424754"/>
            <a:ext cx="1625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Real Time Lab</a:t>
            </a:r>
            <a:endParaRPr lang="en-US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C:\Users\HYUNWOO NAM\Documents\SECE\Reports\Final_Presentation\CSCU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7984" y="6366933"/>
            <a:ext cx="533400" cy="41486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33881" y="0"/>
            <a:ext cx="4425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SECE: Tree topology + Circles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67200" y="914400"/>
            <a:ext cx="4488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Tree topology: permission hierarchy</a:t>
            </a:r>
          </a:p>
          <a:p>
            <a:r>
              <a:rPr lang="en-US" dirty="0" smtClean="0"/>
              <a:t>Who gets a permission to control the sensor? 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3184240"/>
            <a:ext cx="228600" cy="53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52314" y="3253516"/>
            <a:ext cx="3843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85108" y="3412840"/>
            <a:ext cx="304800" cy="54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/>
          <p:cNvSpPr txBox="1"/>
          <p:nvPr/>
        </p:nvSpPr>
        <p:spPr>
          <a:xfrm>
            <a:off x="1895708" y="655780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Office</a:t>
            </a:r>
            <a:endParaRPr lang="en-US" sz="1400" b="1" dirty="0"/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0498" y="1371600"/>
            <a:ext cx="304800" cy="48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Oval 49"/>
          <p:cNvSpPr/>
          <p:nvPr/>
        </p:nvSpPr>
        <p:spPr>
          <a:xfrm>
            <a:off x="2323514" y="637308"/>
            <a:ext cx="1694872" cy="1724892"/>
          </a:xfrm>
          <a:prstGeom prst="ellipse">
            <a:avLst/>
          </a:prstGeom>
          <a:noFill/>
          <a:ln w="3492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750694" y="1103744"/>
            <a:ext cx="838200" cy="838200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9334" y="1226124"/>
            <a:ext cx="27829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6622" y="1207652"/>
            <a:ext cx="304800" cy="54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Oval 56"/>
          <p:cNvSpPr/>
          <p:nvPr/>
        </p:nvSpPr>
        <p:spPr>
          <a:xfrm>
            <a:off x="838200" y="2657776"/>
            <a:ext cx="2143406" cy="2073560"/>
          </a:xfrm>
          <a:prstGeom prst="ellipse">
            <a:avLst/>
          </a:prstGeom>
          <a:noFill/>
          <a:ln w="349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856508" y="3246592"/>
            <a:ext cx="838200" cy="838200"/>
          </a:xfrm>
          <a:prstGeom prst="ellipse">
            <a:avLst/>
          </a:prstGeom>
          <a:noFill/>
          <a:ln w="34925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>
            <a:stCxn id="50" idx="4"/>
            <a:endCxn id="57" idx="0"/>
          </p:cNvCxnSpPr>
          <p:nvPr/>
        </p:nvCxnSpPr>
        <p:spPr>
          <a:xfrm flipH="1">
            <a:off x="1909903" y="2362200"/>
            <a:ext cx="1261047" cy="295576"/>
          </a:xfrm>
          <a:prstGeom prst="straightConnector1">
            <a:avLst/>
          </a:prstGeom>
          <a:ln w="2222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/>
          <p:nvPr/>
        </p:nvSpPr>
        <p:spPr>
          <a:xfrm>
            <a:off x="3496534" y="2673936"/>
            <a:ext cx="1694872" cy="1724892"/>
          </a:xfrm>
          <a:prstGeom prst="ellipse">
            <a:avLst/>
          </a:prstGeom>
          <a:noFill/>
          <a:ln w="349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923714" y="3140372"/>
            <a:ext cx="838200" cy="838200"/>
          </a:xfrm>
          <a:prstGeom prst="ellipse">
            <a:avLst/>
          </a:prstGeom>
          <a:noFill/>
          <a:ln w="3492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50" idx="4"/>
            <a:endCxn id="64" idx="0"/>
          </p:cNvCxnSpPr>
          <p:nvPr/>
        </p:nvCxnSpPr>
        <p:spPr>
          <a:xfrm>
            <a:off x="3170950" y="2362200"/>
            <a:ext cx="1173020" cy="311736"/>
          </a:xfrm>
          <a:prstGeom prst="straightConnector1">
            <a:avLst/>
          </a:prstGeom>
          <a:ln w="2222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848006" y="2514600"/>
            <a:ext cx="4495800" cy="0"/>
          </a:xfrm>
          <a:prstGeom prst="line">
            <a:avLst/>
          </a:prstGeom>
          <a:ln w="1587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64" idx="4"/>
            <a:endCxn id="79" idx="0"/>
          </p:cNvCxnSpPr>
          <p:nvPr/>
        </p:nvCxnSpPr>
        <p:spPr>
          <a:xfrm flipH="1">
            <a:off x="3200970" y="4398828"/>
            <a:ext cx="1143000" cy="655768"/>
          </a:xfrm>
          <a:prstGeom prst="straightConnector1">
            <a:avLst/>
          </a:prstGeom>
          <a:ln w="222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2353534" y="5054596"/>
            <a:ext cx="1694872" cy="1724892"/>
          </a:xfrm>
          <a:prstGeom prst="ellipse">
            <a:avLst/>
          </a:prstGeom>
          <a:noFill/>
          <a:ln w="3492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2780714" y="5521032"/>
            <a:ext cx="838200" cy="838200"/>
          </a:xfrm>
          <a:prstGeom prst="ellipse">
            <a:avLst/>
          </a:prstGeom>
          <a:noFill/>
          <a:ln w="34925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/>
          <p:cNvCxnSpPr/>
          <p:nvPr/>
        </p:nvCxnSpPr>
        <p:spPr>
          <a:xfrm>
            <a:off x="829534" y="4888348"/>
            <a:ext cx="4495800" cy="0"/>
          </a:xfrm>
          <a:prstGeom prst="line">
            <a:avLst/>
          </a:prstGeom>
          <a:ln w="1587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5934" y="5742708"/>
            <a:ext cx="21973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67406" y="5514108"/>
            <a:ext cx="25685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TextBox 89"/>
          <p:cNvSpPr txBox="1"/>
          <p:nvPr/>
        </p:nvSpPr>
        <p:spPr>
          <a:xfrm>
            <a:off x="543206" y="2602348"/>
            <a:ext cx="752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Room 1</a:t>
            </a:r>
            <a:endParaRPr lang="en-US" sz="1400" b="1" dirty="0"/>
          </a:p>
        </p:txBody>
      </p:sp>
      <p:sp>
        <p:nvSpPr>
          <p:cNvPr id="91" name="TextBox 90"/>
          <p:cNvSpPr txBox="1"/>
          <p:nvPr/>
        </p:nvSpPr>
        <p:spPr>
          <a:xfrm>
            <a:off x="4962806" y="2714827"/>
            <a:ext cx="752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Room 2</a:t>
            </a:r>
            <a:endParaRPr lang="en-US" sz="1400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3819806" y="4904508"/>
            <a:ext cx="678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Light 1</a:t>
            </a:r>
            <a:endParaRPr lang="en-US" sz="1400" b="1" dirty="0"/>
          </a:p>
        </p:txBody>
      </p:sp>
      <p:sp>
        <p:nvSpPr>
          <p:cNvPr id="93" name="TextBox 92"/>
          <p:cNvSpPr txBox="1"/>
          <p:nvPr/>
        </p:nvSpPr>
        <p:spPr>
          <a:xfrm>
            <a:off x="3210206" y="1704108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G1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3515006" y="2008908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G2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4267200" y="16764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Circle system:</a:t>
            </a:r>
          </a:p>
          <a:p>
            <a:r>
              <a:rPr lang="en-US" dirty="0" smtClean="0"/>
              <a:t>Who has higher priority? (G1 &gt; G2)</a:t>
            </a:r>
            <a:endParaRPr lang="en-US" dirty="0"/>
          </a:p>
        </p:txBody>
      </p:sp>
      <p:sp>
        <p:nvSpPr>
          <p:cNvPr id="97" name="Oval 96"/>
          <p:cNvSpPr/>
          <p:nvPr/>
        </p:nvSpPr>
        <p:spPr>
          <a:xfrm>
            <a:off x="1295400" y="2978736"/>
            <a:ext cx="1524000" cy="1447800"/>
          </a:xfrm>
          <a:prstGeom prst="ellipse">
            <a:avLst/>
          </a:prstGeom>
          <a:noFill/>
          <a:ln w="3492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99362" y="6281497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04754" y="527116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640784" y="6357697"/>
            <a:ext cx="378688" cy="420256"/>
            <a:chOff x="3752272" y="2590800"/>
            <a:chExt cx="665016" cy="600364"/>
          </a:xfrm>
        </p:grpSpPr>
        <p:sp>
          <p:nvSpPr>
            <p:cNvPr id="7" name="Oval 6"/>
            <p:cNvSpPr/>
            <p:nvPr/>
          </p:nvSpPr>
          <p:spPr>
            <a:xfrm>
              <a:off x="3962400" y="2590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I</a:t>
              </a:r>
              <a:endParaRPr lang="en-US" sz="11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752272" y="2960252"/>
              <a:ext cx="228600" cy="228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188688" y="2962564"/>
              <a:ext cx="228600" cy="228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T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/>
            <p:cNvCxnSpPr>
              <a:stCxn id="7" idx="3"/>
              <a:endCxn id="8" idx="0"/>
            </p:cNvCxnSpPr>
            <p:nvPr/>
          </p:nvCxnSpPr>
          <p:spPr>
            <a:xfrm flipH="1">
              <a:off x="3866572" y="2785922"/>
              <a:ext cx="129306" cy="17433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7" idx="5"/>
              <a:endCxn id="9" idx="0"/>
            </p:cNvCxnSpPr>
            <p:nvPr/>
          </p:nvCxnSpPr>
          <p:spPr>
            <a:xfrm>
              <a:off x="4157522" y="2785922"/>
              <a:ext cx="145466" cy="17664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8" idx="6"/>
              <a:endCxn id="9" idx="2"/>
            </p:cNvCxnSpPr>
            <p:nvPr/>
          </p:nvCxnSpPr>
          <p:spPr>
            <a:xfrm>
              <a:off x="3980872" y="3074552"/>
              <a:ext cx="207816" cy="231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001328" y="6424754"/>
            <a:ext cx="1625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Real Time Lab</a:t>
            </a:r>
            <a:endParaRPr lang="en-US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C:\Users\HYUNWOO NAM\Documents\SECE\Reports\Final_Presentation\CSC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7984" y="6366933"/>
            <a:ext cx="533400" cy="41486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81000" y="685800"/>
            <a:ext cx="38018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to create events?</a:t>
            </a:r>
          </a:p>
          <a:p>
            <a:r>
              <a:rPr lang="en-US" dirty="0" smtClean="0"/>
              <a:t>Ex) </a:t>
            </a:r>
            <a:r>
              <a:rPr lang="en-US" dirty="0" err="1" smtClean="0"/>
              <a:t>Ifttt</a:t>
            </a:r>
            <a:r>
              <a:rPr lang="en-US" dirty="0" smtClean="0"/>
              <a:t> (if this then that)</a:t>
            </a:r>
          </a:p>
          <a:p>
            <a:r>
              <a:rPr lang="en-US" dirty="0" smtClean="0"/>
              <a:t>      Task – Triggers – Actions - Channels</a:t>
            </a:r>
          </a:p>
        </p:txBody>
      </p:sp>
      <p:sp>
        <p:nvSpPr>
          <p:cNvPr id="41" name="Oval 40"/>
          <p:cNvSpPr/>
          <p:nvPr/>
        </p:nvSpPr>
        <p:spPr>
          <a:xfrm>
            <a:off x="2209800" y="2389908"/>
            <a:ext cx="838200" cy="762000"/>
          </a:xfrm>
          <a:prstGeom prst="ellipse">
            <a:avLst/>
          </a:prstGeom>
          <a:noFill/>
          <a:ln w="3492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9908" y="2542309"/>
            <a:ext cx="47798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4828308"/>
            <a:ext cx="533400" cy="5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Oval 47"/>
          <p:cNvSpPr/>
          <p:nvPr/>
        </p:nvSpPr>
        <p:spPr>
          <a:xfrm>
            <a:off x="2362200" y="4694380"/>
            <a:ext cx="838200" cy="762000"/>
          </a:xfrm>
          <a:prstGeom prst="ellipse">
            <a:avLst/>
          </a:prstGeom>
          <a:noFill/>
          <a:ln w="3492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486728" y="1704108"/>
            <a:ext cx="838200" cy="762000"/>
          </a:xfrm>
          <a:prstGeom prst="ellipse">
            <a:avLst/>
          </a:prstGeom>
          <a:noFill/>
          <a:ln w="3492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85800" y="2999508"/>
            <a:ext cx="838200" cy="762000"/>
          </a:xfrm>
          <a:prstGeom prst="ellipse">
            <a:avLst/>
          </a:prstGeom>
          <a:noFill/>
          <a:ln w="3492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075708"/>
            <a:ext cx="2571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1856508"/>
            <a:ext cx="47064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2923308"/>
            <a:ext cx="51181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5600" y="3532908"/>
            <a:ext cx="541244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Oval 51"/>
          <p:cNvSpPr/>
          <p:nvPr/>
        </p:nvSpPr>
        <p:spPr>
          <a:xfrm>
            <a:off x="4087092" y="2807852"/>
            <a:ext cx="838200" cy="762000"/>
          </a:xfrm>
          <a:prstGeom prst="ellipse">
            <a:avLst/>
          </a:prstGeom>
          <a:noFill/>
          <a:ln w="3492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733964" y="3419764"/>
            <a:ext cx="838200" cy="762000"/>
          </a:xfrm>
          <a:prstGeom prst="ellipse">
            <a:avLst/>
          </a:prstGeom>
          <a:noFill/>
          <a:ln w="3492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1620" y="4648200"/>
            <a:ext cx="6196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00" y="4980708"/>
            <a:ext cx="678274" cy="42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9800" y="3228108"/>
            <a:ext cx="63674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91400" y="2618508"/>
            <a:ext cx="57694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15000" y="1856508"/>
            <a:ext cx="47725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4752108"/>
            <a:ext cx="314325" cy="55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Oval 59"/>
          <p:cNvSpPr/>
          <p:nvPr/>
        </p:nvSpPr>
        <p:spPr>
          <a:xfrm>
            <a:off x="3706092" y="4800600"/>
            <a:ext cx="838200" cy="762000"/>
          </a:xfrm>
          <a:prstGeom prst="ellipse">
            <a:avLst/>
          </a:prstGeom>
          <a:noFill/>
          <a:ln w="3492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105400" y="4495800"/>
            <a:ext cx="838200" cy="762000"/>
          </a:xfrm>
          <a:prstGeom prst="ellipse">
            <a:avLst/>
          </a:prstGeom>
          <a:noFill/>
          <a:ln w="3492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5514108" y="1722580"/>
            <a:ext cx="838200" cy="762000"/>
          </a:xfrm>
          <a:prstGeom prst="ellipse">
            <a:avLst/>
          </a:prstGeom>
          <a:noFill/>
          <a:ln w="3492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361544" y="4638964"/>
            <a:ext cx="838200" cy="762000"/>
          </a:xfrm>
          <a:prstGeom prst="ellipse">
            <a:avLst/>
          </a:prstGeom>
          <a:noFill/>
          <a:ln w="3492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239000" y="2408380"/>
            <a:ext cx="838200" cy="762000"/>
          </a:xfrm>
          <a:prstGeom prst="ellipse">
            <a:avLst/>
          </a:prstGeom>
          <a:noFill/>
          <a:ln w="3492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915892" y="3029528"/>
            <a:ext cx="838200" cy="762000"/>
          </a:xfrm>
          <a:prstGeom prst="ellipse">
            <a:avLst/>
          </a:prstGeom>
          <a:noFill/>
          <a:ln w="3492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1524000" y="2807853"/>
            <a:ext cx="674255" cy="572655"/>
          </a:xfrm>
          <a:custGeom>
            <a:avLst/>
            <a:gdLst>
              <a:gd name="connsiteX0" fmla="*/ 0 w 674255"/>
              <a:gd name="connsiteY0" fmla="*/ 572655 h 572655"/>
              <a:gd name="connsiteX1" fmla="*/ 341745 w 674255"/>
              <a:gd name="connsiteY1" fmla="*/ 295564 h 572655"/>
              <a:gd name="connsiteX2" fmla="*/ 674255 w 674255"/>
              <a:gd name="connsiteY2" fmla="*/ 0 h 572655"/>
              <a:gd name="connsiteX3" fmla="*/ 674255 w 674255"/>
              <a:gd name="connsiteY3" fmla="*/ 0 h 57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255" h="572655">
                <a:moveTo>
                  <a:pt x="0" y="572655"/>
                </a:moveTo>
                <a:cubicBezTo>
                  <a:pt x="114684" y="481831"/>
                  <a:pt x="229369" y="391007"/>
                  <a:pt x="341745" y="295564"/>
                </a:cubicBezTo>
                <a:cubicBezTo>
                  <a:pt x="454121" y="200122"/>
                  <a:pt x="674255" y="0"/>
                  <a:pt x="674255" y="0"/>
                </a:cubicBezTo>
                <a:lnTo>
                  <a:pt x="674255" y="0"/>
                </a:lnTo>
              </a:path>
            </a:pathLst>
          </a:custGeom>
          <a:ln w="15875">
            <a:solidFill>
              <a:srgbClr val="FF66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2115127" y="3158835"/>
            <a:ext cx="498764" cy="1653309"/>
          </a:xfrm>
          <a:custGeom>
            <a:avLst/>
            <a:gdLst>
              <a:gd name="connsiteX0" fmla="*/ 498764 w 498764"/>
              <a:gd name="connsiteY0" fmla="*/ 0 h 1653309"/>
              <a:gd name="connsiteX1" fmla="*/ 212437 w 498764"/>
              <a:gd name="connsiteY1" fmla="*/ 443346 h 1653309"/>
              <a:gd name="connsiteX2" fmla="*/ 18473 w 498764"/>
              <a:gd name="connsiteY2" fmla="*/ 942109 h 1653309"/>
              <a:gd name="connsiteX3" fmla="*/ 101600 w 498764"/>
              <a:gd name="connsiteY3" fmla="*/ 1320800 h 1653309"/>
              <a:gd name="connsiteX4" fmla="*/ 341746 w 498764"/>
              <a:gd name="connsiteY4" fmla="*/ 1653309 h 1653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764" h="1653309">
                <a:moveTo>
                  <a:pt x="498764" y="0"/>
                </a:moveTo>
                <a:cubicBezTo>
                  <a:pt x="395624" y="143164"/>
                  <a:pt x="292485" y="286328"/>
                  <a:pt x="212437" y="443346"/>
                </a:cubicBezTo>
                <a:cubicBezTo>
                  <a:pt x="132389" y="600364"/>
                  <a:pt x="36946" y="795867"/>
                  <a:pt x="18473" y="942109"/>
                </a:cubicBezTo>
                <a:cubicBezTo>
                  <a:pt x="0" y="1088351"/>
                  <a:pt x="47721" y="1202267"/>
                  <a:pt x="101600" y="1320800"/>
                </a:cubicBezTo>
                <a:cubicBezTo>
                  <a:pt x="155479" y="1439333"/>
                  <a:pt x="248612" y="1546321"/>
                  <a:pt x="341746" y="1653309"/>
                </a:cubicBezTo>
              </a:path>
            </a:pathLst>
          </a:custGeom>
          <a:ln w="15875">
            <a:solidFill>
              <a:srgbClr val="FF66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>
            <a:off x="3195782" y="3574472"/>
            <a:ext cx="1311563" cy="1534776"/>
          </a:xfrm>
          <a:custGeom>
            <a:avLst/>
            <a:gdLst>
              <a:gd name="connsiteX0" fmla="*/ 0 w 1311563"/>
              <a:gd name="connsiteY0" fmla="*/ 1524000 h 1534776"/>
              <a:gd name="connsiteX1" fmla="*/ 203200 w 1311563"/>
              <a:gd name="connsiteY1" fmla="*/ 1477818 h 1534776"/>
              <a:gd name="connsiteX2" fmla="*/ 424873 w 1311563"/>
              <a:gd name="connsiteY2" fmla="*/ 1182254 h 1534776"/>
              <a:gd name="connsiteX3" fmla="*/ 609600 w 1311563"/>
              <a:gd name="connsiteY3" fmla="*/ 895927 h 1534776"/>
              <a:gd name="connsiteX4" fmla="*/ 942109 w 1311563"/>
              <a:gd name="connsiteY4" fmla="*/ 812800 h 1534776"/>
              <a:gd name="connsiteX5" fmla="*/ 1237673 w 1311563"/>
              <a:gd name="connsiteY5" fmla="*/ 535709 h 1534776"/>
              <a:gd name="connsiteX6" fmla="*/ 1311563 w 1311563"/>
              <a:gd name="connsiteY6" fmla="*/ 0 h 153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1563" h="1534776">
                <a:moveTo>
                  <a:pt x="0" y="1524000"/>
                </a:moveTo>
                <a:cubicBezTo>
                  <a:pt x="66194" y="1529388"/>
                  <a:pt x="132388" y="1534776"/>
                  <a:pt x="203200" y="1477818"/>
                </a:cubicBezTo>
                <a:cubicBezTo>
                  <a:pt x="274012" y="1420860"/>
                  <a:pt x="357140" y="1279236"/>
                  <a:pt x="424873" y="1182254"/>
                </a:cubicBezTo>
                <a:cubicBezTo>
                  <a:pt x="492606" y="1085272"/>
                  <a:pt x="523394" y="957503"/>
                  <a:pt x="609600" y="895927"/>
                </a:cubicBezTo>
                <a:cubicBezTo>
                  <a:pt x="695806" y="834351"/>
                  <a:pt x="837430" y="872836"/>
                  <a:pt x="942109" y="812800"/>
                </a:cubicBezTo>
                <a:cubicBezTo>
                  <a:pt x="1046788" y="752764"/>
                  <a:pt x="1176097" y="671176"/>
                  <a:pt x="1237673" y="535709"/>
                </a:cubicBezTo>
                <a:cubicBezTo>
                  <a:pt x="1299249" y="400242"/>
                  <a:pt x="1305406" y="200121"/>
                  <a:pt x="1311563" y="0"/>
                </a:cubicBezTo>
              </a:path>
            </a:pathLst>
          </a:custGeom>
          <a:ln w="15875">
            <a:solidFill>
              <a:srgbClr val="FF66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4"/>
          <p:cNvSpPr/>
          <p:nvPr/>
        </p:nvSpPr>
        <p:spPr>
          <a:xfrm>
            <a:off x="4932218" y="2700096"/>
            <a:ext cx="2318327" cy="528012"/>
          </a:xfrm>
          <a:custGeom>
            <a:avLst/>
            <a:gdLst>
              <a:gd name="connsiteX0" fmla="*/ 0 w 2318327"/>
              <a:gd name="connsiteY0" fmla="*/ 495685 h 528012"/>
              <a:gd name="connsiteX1" fmla="*/ 230909 w 2318327"/>
              <a:gd name="connsiteY1" fmla="*/ 523394 h 528012"/>
              <a:gd name="connsiteX2" fmla="*/ 517237 w 2318327"/>
              <a:gd name="connsiteY2" fmla="*/ 467976 h 528012"/>
              <a:gd name="connsiteX3" fmla="*/ 960582 w 2318327"/>
              <a:gd name="connsiteY3" fmla="*/ 190885 h 528012"/>
              <a:gd name="connsiteX4" fmla="*/ 1431637 w 2318327"/>
              <a:gd name="connsiteY4" fmla="*/ 24630 h 528012"/>
              <a:gd name="connsiteX5" fmla="*/ 2318327 w 2318327"/>
              <a:gd name="connsiteY5" fmla="*/ 43103 h 52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8327" h="528012">
                <a:moveTo>
                  <a:pt x="0" y="495685"/>
                </a:moveTo>
                <a:cubicBezTo>
                  <a:pt x="72351" y="511848"/>
                  <a:pt x="144703" y="528012"/>
                  <a:pt x="230909" y="523394"/>
                </a:cubicBezTo>
                <a:cubicBezTo>
                  <a:pt x="317115" y="518776"/>
                  <a:pt x="395625" y="523394"/>
                  <a:pt x="517237" y="467976"/>
                </a:cubicBezTo>
                <a:cubicBezTo>
                  <a:pt x="638849" y="412558"/>
                  <a:pt x="808182" y="264776"/>
                  <a:pt x="960582" y="190885"/>
                </a:cubicBezTo>
                <a:cubicBezTo>
                  <a:pt x="1112982" y="116994"/>
                  <a:pt x="1205346" y="49260"/>
                  <a:pt x="1431637" y="24630"/>
                </a:cubicBezTo>
                <a:cubicBezTo>
                  <a:pt x="1657928" y="0"/>
                  <a:pt x="1988127" y="21551"/>
                  <a:pt x="2318327" y="43103"/>
                </a:cubicBezTo>
              </a:path>
            </a:pathLst>
          </a:custGeom>
          <a:ln w="15875">
            <a:solidFill>
              <a:srgbClr val="FF66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433881" y="0"/>
            <a:ext cx="43981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SECE: How to create events?</a:t>
            </a:r>
          </a:p>
          <a:p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6797964" y="3177309"/>
            <a:ext cx="831272" cy="1440873"/>
          </a:xfrm>
          <a:custGeom>
            <a:avLst/>
            <a:gdLst>
              <a:gd name="connsiteX0" fmla="*/ 831272 w 831272"/>
              <a:gd name="connsiteY0" fmla="*/ 0 h 1440873"/>
              <a:gd name="connsiteX1" fmla="*/ 720436 w 831272"/>
              <a:gd name="connsiteY1" fmla="*/ 526473 h 1440873"/>
              <a:gd name="connsiteX2" fmla="*/ 221672 w 831272"/>
              <a:gd name="connsiteY2" fmla="*/ 868218 h 1440873"/>
              <a:gd name="connsiteX3" fmla="*/ 0 w 831272"/>
              <a:gd name="connsiteY3" fmla="*/ 1440873 h 14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272" h="1440873">
                <a:moveTo>
                  <a:pt x="831272" y="0"/>
                </a:moveTo>
                <a:cubicBezTo>
                  <a:pt x="826654" y="190885"/>
                  <a:pt x="822036" y="381770"/>
                  <a:pt x="720436" y="526473"/>
                </a:cubicBezTo>
                <a:cubicBezTo>
                  <a:pt x="618836" y="671176"/>
                  <a:pt x="341745" y="715818"/>
                  <a:pt x="221672" y="868218"/>
                </a:cubicBezTo>
                <a:cubicBezTo>
                  <a:pt x="101599" y="1020618"/>
                  <a:pt x="50799" y="1230745"/>
                  <a:pt x="0" y="1440873"/>
                </a:cubicBezTo>
              </a:path>
            </a:pathLst>
          </a:custGeom>
          <a:ln w="1587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151580" y="1207652"/>
            <a:ext cx="3048000" cy="28956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86400" y="1066800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HOME</a:t>
            </a:r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4800600" y="4114800"/>
            <a:ext cx="2590800" cy="1828800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7239000" y="5410200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OFFICE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this programming?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7255" y="1729605"/>
            <a:ext cx="441302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Sub </a:t>
            </a:r>
            <a:r>
              <a:rPr lang="en-US" dirty="0" err="1"/>
              <a:t>CopyRange</a:t>
            </a:r>
            <a:r>
              <a:rPr lang="en-US" dirty="0"/>
              <a:t>() Range("A1:A3").Copy Destination:=</a:t>
            </a:r>
            <a:r>
              <a:rPr lang="en-US" dirty="0" err="1"/>
              <a:t>ActiveCell</a:t>
            </a:r>
            <a:r>
              <a:rPr lang="en-US" dirty="0"/>
              <a:t> End Sub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86620" y="1506333"/>
            <a:ext cx="2800767" cy="175432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&lt;html&gt;</a:t>
            </a:r>
          </a:p>
          <a:p>
            <a:r>
              <a:rPr lang="en-US" dirty="0"/>
              <a:t>&lt;body</a:t>
            </a:r>
            <a:r>
              <a:rPr lang="en-US" dirty="0" smtClean="0"/>
              <a:t>&gt;</a:t>
            </a:r>
            <a:endParaRPr lang="en-US" dirty="0"/>
          </a:p>
          <a:p>
            <a:r>
              <a:rPr lang="en-US" dirty="0"/>
              <a:t>&lt;h1&gt;My First Heading&lt;/h1</a:t>
            </a:r>
            <a:r>
              <a:rPr lang="en-US" dirty="0" smtClean="0"/>
              <a:t>&gt;</a:t>
            </a:r>
            <a:endParaRPr lang="en-US" dirty="0"/>
          </a:p>
          <a:p>
            <a:r>
              <a:rPr lang="en-US" dirty="0"/>
              <a:t>&lt;p&gt;My first paragraph.&lt;/p</a:t>
            </a:r>
            <a:r>
              <a:rPr lang="en-US" dirty="0" smtClean="0"/>
              <a:t>&gt;</a:t>
            </a:r>
            <a:endParaRPr lang="en-US" dirty="0"/>
          </a:p>
          <a:p>
            <a:r>
              <a:rPr lang="en-US" dirty="0"/>
              <a:t>&lt;/body&gt;</a:t>
            </a:r>
          </a:p>
          <a:p>
            <a:r>
              <a:rPr lang="en-US" dirty="0"/>
              <a:t>&lt;/html&gt;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95" y="3389507"/>
            <a:ext cx="8476587" cy="324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903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2570" y="1828800"/>
            <a:ext cx="485663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399362" y="6281497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04754" y="527116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640784" y="6357697"/>
            <a:ext cx="378688" cy="420256"/>
            <a:chOff x="3752272" y="2590800"/>
            <a:chExt cx="665016" cy="600364"/>
          </a:xfrm>
        </p:grpSpPr>
        <p:sp>
          <p:nvSpPr>
            <p:cNvPr id="7" name="Oval 6"/>
            <p:cNvSpPr/>
            <p:nvPr/>
          </p:nvSpPr>
          <p:spPr>
            <a:xfrm>
              <a:off x="3962400" y="2590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I</a:t>
              </a:r>
              <a:endParaRPr lang="en-US" sz="11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752272" y="2960252"/>
              <a:ext cx="228600" cy="228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188688" y="2962564"/>
              <a:ext cx="228600" cy="228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T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/>
            <p:cNvCxnSpPr>
              <a:stCxn id="7" idx="3"/>
              <a:endCxn id="8" idx="0"/>
            </p:cNvCxnSpPr>
            <p:nvPr/>
          </p:nvCxnSpPr>
          <p:spPr>
            <a:xfrm flipH="1">
              <a:off x="3866572" y="2785922"/>
              <a:ext cx="129306" cy="17433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7" idx="5"/>
              <a:endCxn id="9" idx="0"/>
            </p:cNvCxnSpPr>
            <p:nvPr/>
          </p:nvCxnSpPr>
          <p:spPr>
            <a:xfrm>
              <a:off x="4157522" y="2785922"/>
              <a:ext cx="145466" cy="17664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8" idx="6"/>
              <a:endCxn id="9" idx="2"/>
            </p:cNvCxnSpPr>
            <p:nvPr/>
          </p:nvCxnSpPr>
          <p:spPr>
            <a:xfrm>
              <a:off x="3980872" y="3074552"/>
              <a:ext cx="207816" cy="231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001328" y="6424754"/>
            <a:ext cx="1625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Real Time Lab</a:t>
            </a:r>
            <a:endParaRPr lang="en-US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C:\Users\HYUNWOO NAM\Documents\SECE\Reports\Final_Presentation\CSC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7984" y="6366933"/>
            <a:ext cx="533400" cy="41486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33881" y="0"/>
            <a:ext cx="7044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SECE: Can I turn off the lights in the house? - 1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9570" y="2667000"/>
            <a:ext cx="2571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4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9944" y="3715328"/>
            <a:ext cx="256032" cy="60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7868770" y="3743036"/>
            <a:ext cx="333001" cy="39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3970" y="4027052"/>
            <a:ext cx="2571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6268570" y="4057072"/>
            <a:ext cx="333001" cy="39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7570" y="4419600"/>
            <a:ext cx="2571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9898" y="4428836"/>
            <a:ext cx="381000" cy="61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74062" y="3648364"/>
            <a:ext cx="5715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1406" y="3352800"/>
            <a:ext cx="49671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5" name="Straight Connector 74"/>
          <p:cNvCxnSpPr/>
          <p:nvPr/>
        </p:nvCxnSpPr>
        <p:spPr>
          <a:xfrm>
            <a:off x="4799986" y="4257964"/>
            <a:ext cx="990600" cy="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5783662" y="2514600"/>
            <a:ext cx="0" cy="175260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790586" y="3913908"/>
            <a:ext cx="1219200" cy="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7021334" y="3713016"/>
            <a:ext cx="1609436" cy="20784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7289190" y="4572000"/>
            <a:ext cx="152400" cy="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7030570" y="3733800"/>
            <a:ext cx="0" cy="180108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448514" y="3733800"/>
            <a:ext cx="0" cy="83820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802298" y="4248728"/>
            <a:ext cx="0" cy="15240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6439442" y="3913908"/>
            <a:ext cx="0" cy="15240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5439606" y="4154056"/>
            <a:ext cx="0" cy="109728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Group 121"/>
          <p:cNvGrpSpPr/>
          <p:nvPr/>
        </p:nvGrpSpPr>
        <p:grpSpPr>
          <a:xfrm>
            <a:off x="2286000" y="2438400"/>
            <a:ext cx="1524000" cy="1143000"/>
            <a:chOff x="3514725" y="2590800"/>
            <a:chExt cx="1743075" cy="1181100"/>
          </a:xfrm>
        </p:grpSpPr>
        <p:pic>
          <p:nvPicPr>
            <p:cNvPr id="123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514725" y="2590800"/>
              <a:ext cx="1743075" cy="118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4" name="TextBox 123"/>
            <p:cNvSpPr txBox="1"/>
            <p:nvPr/>
          </p:nvSpPr>
          <p:spPr>
            <a:xfrm>
              <a:off x="3884466" y="2978509"/>
              <a:ext cx="1164597" cy="31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434A5A"/>
                  </a:solidFill>
                </a:rPr>
                <a:t>INTERNET</a:t>
              </a:r>
              <a:endParaRPr lang="en-US" sz="1400" b="1" dirty="0">
                <a:solidFill>
                  <a:srgbClr val="434A5A"/>
                </a:solidFill>
              </a:endParaRPr>
            </a:p>
          </p:txBody>
        </p:sp>
      </p:grpSp>
      <p:cxnSp>
        <p:nvCxnSpPr>
          <p:cNvPr id="141" name="Elbow Connector 140"/>
          <p:cNvCxnSpPr>
            <a:stCxn id="3083" idx="2"/>
            <a:endCxn id="3082" idx="1"/>
          </p:cNvCxnSpPr>
          <p:nvPr/>
        </p:nvCxnSpPr>
        <p:spPr>
          <a:xfrm rot="16200000" flipH="1">
            <a:off x="4959380" y="3700382"/>
            <a:ext cx="105064" cy="324300"/>
          </a:xfrm>
          <a:prstGeom prst="bentConnector2">
            <a:avLst/>
          </a:prstGeom>
          <a:ln w="28575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ounded Rectangular Callout 146"/>
          <p:cNvSpPr/>
          <p:nvPr/>
        </p:nvSpPr>
        <p:spPr>
          <a:xfrm>
            <a:off x="914400" y="3124200"/>
            <a:ext cx="914400" cy="533400"/>
          </a:xfrm>
          <a:prstGeom prst="wedgeRoundRect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TextBox 147"/>
          <p:cNvSpPr txBox="1"/>
          <p:nvPr/>
        </p:nvSpPr>
        <p:spPr>
          <a:xfrm>
            <a:off x="914400" y="3179616"/>
            <a:ext cx="9845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Can I turn off </a:t>
            </a:r>
          </a:p>
          <a:p>
            <a:r>
              <a:rPr lang="en-US" sz="1100" b="1" dirty="0" smtClean="0"/>
              <a:t>the lights?</a:t>
            </a:r>
            <a:endParaRPr lang="en-US" sz="1100" b="1" dirty="0"/>
          </a:p>
        </p:txBody>
      </p:sp>
      <p:pic>
        <p:nvPicPr>
          <p:cNvPr id="149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00200" y="3810000"/>
            <a:ext cx="260389" cy="47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4600" y="1295400"/>
            <a:ext cx="99699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" name="TextBox 153"/>
          <p:cNvSpPr txBox="1"/>
          <p:nvPr/>
        </p:nvSpPr>
        <p:spPr>
          <a:xfrm>
            <a:off x="2362200" y="987623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SECE SERVER</a:t>
            </a:r>
            <a:endParaRPr lang="en-US" sz="1400" b="1" dirty="0"/>
          </a:p>
        </p:txBody>
      </p:sp>
      <p:sp>
        <p:nvSpPr>
          <p:cNvPr id="156" name="Freeform 155"/>
          <p:cNvSpPr/>
          <p:nvPr/>
        </p:nvSpPr>
        <p:spPr>
          <a:xfrm>
            <a:off x="3168073" y="2327564"/>
            <a:ext cx="1413163" cy="1405466"/>
          </a:xfrm>
          <a:custGeom>
            <a:avLst/>
            <a:gdLst>
              <a:gd name="connsiteX0" fmla="*/ 1413163 w 1413163"/>
              <a:gd name="connsiteY0" fmla="*/ 1348509 h 1405466"/>
              <a:gd name="connsiteX1" fmla="*/ 378691 w 1413163"/>
              <a:gd name="connsiteY1" fmla="*/ 1339272 h 1405466"/>
              <a:gd name="connsiteX2" fmla="*/ 73891 w 1413163"/>
              <a:gd name="connsiteY2" fmla="*/ 951345 h 1405466"/>
              <a:gd name="connsiteX3" fmla="*/ 0 w 1413163"/>
              <a:gd name="connsiteY3" fmla="*/ 0 h 1405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3163" h="1405466">
                <a:moveTo>
                  <a:pt x="1413163" y="1348509"/>
                </a:moveTo>
                <a:cubicBezTo>
                  <a:pt x="1007533" y="1376987"/>
                  <a:pt x="601903" y="1405466"/>
                  <a:pt x="378691" y="1339272"/>
                </a:cubicBezTo>
                <a:cubicBezTo>
                  <a:pt x="155479" y="1273078"/>
                  <a:pt x="137006" y="1174557"/>
                  <a:pt x="73891" y="951345"/>
                </a:cubicBezTo>
                <a:cubicBezTo>
                  <a:pt x="10776" y="728133"/>
                  <a:pt x="5388" y="364066"/>
                  <a:pt x="0" y="0"/>
                </a:cubicBezTo>
              </a:path>
            </a:pathLst>
          </a:custGeom>
          <a:ln w="22225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Freeform 158"/>
          <p:cNvSpPr/>
          <p:nvPr/>
        </p:nvSpPr>
        <p:spPr>
          <a:xfrm>
            <a:off x="1847273" y="2373745"/>
            <a:ext cx="1089891" cy="1662546"/>
          </a:xfrm>
          <a:custGeom>
            <a:avLst/>
            <a:gdLst>
              <a:gd name="connsiteX0" fmla="*/ 0 w 1089891"/>
              <a:gd name="connsiteY0" fmla="*/ 1653310 h 1662546"/>
              <a:gd name="connsiteX1" fmla="*/ 424872 w 1089891"/>
              <a:gd name="connsiteY1" fmla="*/ 1634837 h 1662546"/>
              <a:gd name="connsiteX2" fmla="*/ 692727 w 1089891"/>
              <a:gd name="connsiteY2" fmla="*/ 1487055 h 1662546"/>
              <a:gd name="connsiteX3" fmla="*/ 895927 w 1089891"/>
              <a:gd name="connsiteY3" fmla="*/ 1191491 h 1662546"/>
              <a:gd name="connsiteX4" fmla="*/ 1034472 w 1089891"/>
              <a:gd name="connsiteY4" fmla="*/ 849746 h 1662546"/>
              <a:gd name="connsiteX5" fmla="*/ 1089891 w 1089891"/>
              <a:gd name="connsiteY5" fmla="*/ 0 h 166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9891" h="1662546">
                <a:moveTo>
                  <a:pt x="0" y="1653310"/>
                </a:moveTo>
                <a:cubicBezTo>
                  <a:pt x="154709" y="1657928"/>
                  <a:pt x="309418" y="1662546"/>
                  <a:pt x="424872" y="1634837"/>
                </a:cubicBezTo>
                <a:cubicBezTo>
                  <a:pt x="540327" y="1607128"/>
                  <a:pt x="614218" y="1560946"/>
                  <a:pt x="692727" y="1487055"/>
                </a:cubicBezTo>
                <a:cubicBezTo>
                  <a:pt x="771236" y="1413164"/>
                  <a:pt x="838970" y="1297709"/>
                  <a:pt x="895927" y="1191491"/>
                </a:cubicBezTo>
                <a:cubicBezTo>
                  <a:pt x="952885" y="1085273"/>
                  <a:pt x="1002145" y="1048328"/>
                  <a:pt x="1034472" y="849746"/>
                </a:cubicBezTo>
                <a:cubicBezTo>
                  <a:pt x="1066799" y="651164"/>
                  <a:pt x="1078345" y="325582"/>
                  <a:pt x="1089891" y="0"/>
                </a:cubicBezTo>
              </a:path>
            </a:pathLst>
          </a:custGeom>
          <a:ln w="1905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/>
          <p:cNvSpPr txBox="1"/>
          <p:nvPr/>
        </p:nvSpPr>
        <p:spPr>
          <a:xfrm>
            <a:off x="136300" y="4482405"/>
            <a:ext cx="40365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1. SECE server combines all information such as</a:t>
            </a:r>
          </a:p>
          <a:p>
            <a:pPr lvl="1">
              <a:buFontTx/>
              <a:buChar char="-"/>
            </a:pPr>
            <a:r>
              <a:rPr lang="en-US" sz="1200" dirty="0" smtClean="0"/>
              <a:t>Requester’s permission status</a:t>
            </a:r>
          </a:p>
          <a:p>
            <a:pPr lvl="1">
              <a:buFontTx/>
              <a:buChar char="-"/>
            </a:pPr>
            <a:r>
              <a:rPr lang="en-US" sz="1200" dirty="0" smtClean="0"/>
              <a:t>TV, Radio, Heater current ON/OFF status</a:t>
            </a:r>
          </a:p>
          <a:p>
            <a:pPr lvl="1">
              <a:buFontTx/>
              <a:buChar char="-"/>
            </a:pPr>
            <a:r>
              <a:rPr lang="en-US" sz="1200" dirty="0" smtClean="0"/>
              <a:t>Temperature measurement from digital thermometer</a:t>
            </a:r>
          </a:p>
          <a:p>
            <a:pPr lvl="1">
              <a:buFontTx/>
              <a:buChar char="-"/>
            </a:pPr>
            <a:r>
              <a:rPr lang="en-US" sz="1200" dirty="0"/>
              <a:t> </a:t>
            </a:r>
            <a:r>
              <a:rPr lang="en-US" sz="1200" dirty="0" smtClean="0"/>
              <a:t>locations of family members  and so on</a:t>
            </a:r>
          </a:p>
          <a:p>
            <a:r>
              <a:rPr lang="en-US" sz="1200" dirty="0" smtClean="0"/>
              <a:t>2. SECE server decides that there are people in the house.</a:t>
            </a:r>
          </a:p>
          <a:p>
            <a:r>
              <a:rPr lang="en-US" sz="1200" dirty="0" smtClean="0"/>
              <a:t>3. The request is denied.</a:t>
            </a:r>
            <a:endParaRPr lang="en-US" sz="1200" dirty="0"/>
          </a:p>
        </p:txBody>
      </p:sp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52508" y="4114800"/>
            <a:ext cx="63674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" name="Straight Connector 91"/>
          <p:cNvCxnSpPr/>
          <p:nvPr/>
        </p:nvCxnSpPr>
        <p:spPr>
          <a:xfrm>
            <a:off x="8554570" y="4267200"/>
            <a:ext cx="76200" cy="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8630770" y="3733800"/>
            <a:ext cx="0" cy="53340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95108" y="2743200"/>
            <a:ext cx="47725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4" name="Straight Connector 83"/>
          <p:cNvCxnSpPr/>
          <p:nvPr/>
        </p:nvCxnSpPr>
        <p:spPr>
          <a:xfrm>
            <a:off x="5792898" y="3048000"/>
            <a:ext cx="152400" cy="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6266258" y="2459184"/>
            <a:ext cx="333001" cy="39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" name="Straight Connector 80"/>
          <p:cNvCxnSpPr/>
          <p:nvPr/>
        </p:nvCxnSpPr>
        <p:spPr>
          <a:xfrm>
            <a:off x="5774426" y="2514600"/>
            <a:ext cx="533400" cy="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34200" y="4267200"/>
            <a:ext cx="390525" cy="69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Box 56"/>
          <p:cNvSpPr txBox="1"/>
          <p:nvPr/>
        </p:nvSpPr>
        <p:spPr>
          <a:xfrm>
            <a:off x="2008908" y="3559951"/>
            <a:ext cx="68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denied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6781800" y="1536213"/>
            <a:ext cx="533400" cy="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239000" y="1371600"/>
            <a:ext cx="1452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:Wired / Wireless</a:t>
            </a:r>
            <a:endParaRPr lang="en-US" sz="14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2570" y="1828800"/>
            <a:ext cx="485663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399362" y="6281497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04754" y="527116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640784" y="6357697"/>
            <a:ext cx="378688" cy="420256"/>
            <a:chOff x="3752272" y="2590800"/>
            <a:chExt cx="665016" cy="600364"/>
          </a:xfrm>
        </p:grpSpPr>
        <p:sp>
          <p:nvSpPr>
            <p:cNvPr id="7" name="Oval 6"/>
            <p:cNvSpPr/>
            <p:nvPr/>
          </p:nvSpPr>
          <p:spPr>
            <a:xfrm>
              <a:off x="3962400" y="2590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I</a:t>
              </a:r>
              <a:endParaRPr lang="en-US" sz="11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752272" y="2960252"/>
              <a:ext cx="228600" cy="228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188688" y="2962564"/>
              <a:ext cx="228600" cy="228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T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/>
            <p:cNvCxnSpPr>
              <a:stCxn id="7" idx="3"/>
              <a:endCxn id="8" idx="0"/>
            </p:cNvCxnSpPr>
            <p:nvPr/>
          </p:nvCxnSpPr>
          <p:spPr>
            <a:xfrm flipH="1">
              <a:off x="3866572" y="2785922"/>
              <a:ext cx="129306" cy="17433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7" idx="5"/>
              <a:endCxn id="9" idx="0"/>
            </p:cNvCxnSpPr>
            <p:nvPr/>
          </p:nvCxnSpPr>
          <p:spPr>
            <a:xfrm>
              <a:off x="4157522" y="2785922"/>
              <a:ext cx="145466" cy="17664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8" idx="6"/>
              <a:endCxn id="9" idx="2"/>
            </p:cNvCxnSpPr>
            <p:nvPr/>
          </p:nvCxnSpPr>
          <p:spPr>
            <a:xfrm>
              <a:off x="3980872" y="3074552"/>
              <a:ext cx="207816" cy="231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001328" y="6424754"/>
            <a:ext cx="1625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Real Time Lab</a:t>
            </a:r>
            <a:endParaRPr lang="en-US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C:\Users\HYUNWOO NAM\Documents\SECE\Reports\Final_Presentation\CSC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7984" y="6366933"/>
            <a:ext cx="533400" cy="41486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33881" y="0"/>
            <a:ext cx="7044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SECE: Can I turn off the lights in the house? - 2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9570" y="2667000"/>
            <a:ext cx="2571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4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9944" y="3715328"/>
            <a:ext cx="256032" cy="60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7868770" y="3743036"/>
            <a:ext cx="333001" cy="39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3970" y="4027052"/>
            <a:ext cx="2571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6268570" y="4057072"/>
            <a:ext cx="333001" cy="39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5151580"/>
            <a:ext cx="2571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9898" y="4428836"/>
            <a:ext cx="381000" cy="61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74062" y="3648364"/>
            <a:ext cx="5715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1406" y="3352800"/>
            <a:ext cx="49671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5" name="Straight Connector 74"/>
          <p:cNvCxnSpPr/>
          <p:nvPr/>
        </p:nvCxnSpPr>
        <p:spPr>
          <a:xfrm>
            <a:off x="4799986" y="4257964"/>
            <a:ext cx="990600" cy="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5783662" y="2514600"/>
            <a:ext cx="0" cy="175260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790586" y="3913908"/>
            <a:ext cx="1219200" cy="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7021334" y="3713016"/>
            <a:ext cx="1609436" cy="20784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7289190" y="4572000"/>
            <a:ext cx="152400" cy="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7030570" y="3733800"/>
            <a:ext cx="0" cy="180108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448514" y="3733800"/>
            <a:ext cx="0" cy="83820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802298" y="4248728"/>
            <a:ext cx="0" cy="15240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6439442" y="3913908"/>
            <a:ext cx="0" cy="15240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5439606" y="4154056"/>
            <a:ext cx="0" cy="109728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21"/>
          <p:cNvGrpSpPr/>
          <p:nvPr/>
        </p:nvGrpSpPr>
        <p:grpSpPr>
          <a:xfrm>
            <a:off x="2286000" y="2438400"/>
            <a:ext cx="1524000" cy="1143000"/>
            <a:chOff x="3514725" y="2590800"/>
            <a:chExt cx="1743075" cy="1181100"/>
          </a:xfrm>
        </p:grpSpPr>
        <p:pic>
          <p:nvPicPr>
            <p:cNvPr id="123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514725" y="2590800"/>
              <a:ext cx="1743075" cy="118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4" name="TextBox 123"/>
            <p:cNvSpPr txBox="1"/>
            <p:nvPr/>
          </p:nvSpPr>
          <p:spPr>
            <a:xfrm>
              <a:off x="3884466" y="2978509"/>
              <a:ext cx="1164597" cy="31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434A5A"/>
                  </a:solidFill>
                </a:rPr>
                <a:t>INTERNET</a:t>
              </a:r>
              <a:endParaRPr lang="en-US" sz="1400" b="1" dirty="0">
                <a:solidFill>
                  <a:srgbClr val="434A5A"/>
                </a:solidFill>
              </a:endParaRPr>
            </a:p>
          </p:txBody>
        </p:sp>
      </p:grpSp>
      <p:cxnSp>
        <p:nvCxnSpPr>
          <p:cNvPr id="141" name="Elbow Connector 140"/>
          <p:cNvCxnSpPr>
            <a:stCxn id="3083" idx="2"/>
            <a:endCxn id="3082" idx="1"/>
          </p:cNvCxnSpPr>
          <p:nvPr/>
        </p:nvCxnSpPr>
        <p:spPr>
          <a:xfrm rot="16200000" flipH="1">
            <a:off x="4959380" y="3700382"/>
            <a:ext cx="105064" cy="324300"/>
          </a:xfrm>
          <a:prstGeom prst="bentConnector2">
            <a:avLst/>
          </a:prstGeom>
          <a:ln w="28575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ounded Rectangular Callout 146"/>
          <p:cNvSpPr/>
          <p:nvPr/>
        </p:nvSpPr>
        <p:spPr>
          <a:xfrm>
            <a:off x="914400" y="3124200"/>
            <a:ext cx="914400" cy="533400"/>
          </a:xfrm>
          <a:prstGeom prst="wedgeRoundRect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TextBox 147"/>
          <p:cNvSpPr txBox="1"/>
          <p:nvPr/>
        </p:nvSpPr>
        <p:spPr>
          <a:xfrm>
            <a:off x="914400" y="3179616"/>
            <a:ext cx="9845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Can I turn off </a:t>
            </a:r>
          </a:p>
          <a:p>
            <a:r>
              <a:rPr lang="en-US" sz="1100" b="1" dirty="0" smtClean="0"/>
              <a:t>the lights?</a:t>
            </a:r>
            <a:endParaRPr lang="en-US" sz="1100" b="1" dirty="0"/>
          </a:p>
        </p:txBody>
      </p:sp>
      <p:pic>
        <p:nvPicPr>
          <p:cNvPr id="149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00200" y="3810000"/>
            <a:ext cx="260389" cy="47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4600" y="1295400"/>
            <a:ext cx="99699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" name="TextBox 153"/>
          <p:cNvSpPr txBox="1"/>
          <p:nvPr/>
        </p:nvSpPr>
        <p:spPr>
          <a:xfrm>
            <a:off x="2362200" y="987623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SECE SERVER</a:t>
            </a:r>
            <a:endParaRPr lang="en-US" sz="1400" b="1" dirty="0"/>
          </a:p>
        </p:txBody>
      </p:sp>
      <p:sp>
        <p:nvSpPr>
          <p:cNvPr id="156" name="Freeform 155"/>
          <p:cNvSpPr/>
          <p:nvPr/>
        </p:nvSpPr>
        <p:spPr>
          <a:xfrm>
            <a:off x="3168073" y="2327564"/>
            <a:ext cx="1413163" cy="1405466"/>
          </a:xfrm>
          <a:custGeom>
            <a:avLst/>
            <a:gdLst>
              <a:gd name="connsiteX0" fmla="*/ 1413163 w 1413163"/>
              <a:gd name="connsiteY0" fmla="*/ 1348509 h 1405466"/>
              <a:gd name="connsiteX1" fmla="*/ 378691 w 1413163"/>
              <a:gd name="connsiteY1" fmla="*/ 1339272 h 1405466"/>
              <a:gd name="connsiteX2" fmla="*/ 73891 w 1413163"/>
              <a:gd name="connsiteY2" fmla="*/ 951345 h 1405466"/>
              <a:gd name="connsiteX3" fmla="*/ 0 w 1413163"/>
              <a:gd name="connsiteY3" fmla="*/ 0 h 1405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3163" h="1405466">
                <a:moveTo>
                  <a:pt x="1413163" y="1348509"/>
                </a:moveTo>
                <a:cubicBezTo>
                  <a:pt x="1007533" y="1376987"/>
                  <a:pt x="601903" y="1405466"/>
                  <a:pt x="378691" y="1339272"/>
                </a:cubicBezTo>
                <a:cubicBezTo>
                  <a:pt x="155479" y="1273078"/>
                  <a:pt x="137006" y="1174557"/>
                  <a:pt x="73891" y="951345"/>
                </a:cubicBezTo>
                <a:cubicBezTo>
                  <a:pt x="10776" y="728133"/>
                  <a:pt x="5388" y="364066"/>
                  <a:pt x="0" y="0"/>
                </a:cubicBezTo>
              </a:path>
            </a:pathLst>
          </a:custGeom>
          <a:ln w="22225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Freeform 158"/>
          <p:cNvSpPr/>
          <p:nvPr/>
        </p:nvSpPr>
        <p:spPr>
          <a:xfrm>
            <a:off x="1847273" y="2373745"/>
            <a:ext cx="1089891" cy="1662546"/>
          </a:xfrm>
          <a:custGeom>
            <a:avLst/>
            <a:gdLst>
              <a:gd name="connsiteX0" fmla="*/ 0 w 1089891"/>
              <a:gd name="connsiteY0" fmla="*/ 1653310 h 1662546"/>
              <a:gd name="connsiteX1" fmla="*/ 424872 w 1089891"/>
              <a:gd name="connsiteY1" fmla="*/ 1634837 h 1662546"/>
              <a:gd name="connsiteX2" fmla="*/ 692727 w 1089891"/>
              <a:gd name="connsiteY2" fmla="*/ 1487055 h 1662546"/>
              <a:gd name="connsiteX3" fmla="*/ 895927 w 1089891"/>
              <a:gd name="connsiteY3" fmla="*/ 1191491 h 1662546"/>
              <a:gd name="connsiteX4" fmla="*/ 1034472 w 1089891"/>
              <a:gd name="connsiteY4" fmla="*/ 849746 h 1662546"/>
              <a:gd name="connsiteX5" fmla="*/ 1089891 w 1089891"/>
              <a:gd name="connsiteY5" fmla="*/ 0 h 166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9891" h="1662546">
                <a:moveTo>
                  <a:pt x="0" y="1653310"/>
                </a:moveTo>
                <a:cubicBezTo>
                  <a:pt x="154709" y="1657928"/>
                  <a:pt x="309418" y="1662546"/>
                  <a:pt x="424872" y="1634837"/>
                </a:cubicBezTo>
                <a:cubicBezTo>
                  <a:pt x="540327" y="1607128"/>
                  <a:pt x="614218" y="1560946"/>
                  <a:pt x="692727" y="1487055"/>
                </a:cubicBezTo>
                <a:cubicBezTo>
                  <a:pt x="771236" y="1413164"/>
                  <a:pt x="838970" y="1297709"/>
                  <a:pt x="895927" y="1191491"/>
                </a:cubicBezTo>
                <a:cubicBezTo>
                  <a:pt x="952885" y="1085273"/>
                  <a:pt x="1002145" y="1048328"/>
                  <a:pt x="1034472" y="849746"/>
                </a:cubicBezTo>
                <a:cubicBezTo>
                  <a:pt x="1066799" y="651164"/>
                  <a:pt x="1078345" y="325582"/>
                  <a:pt x="1089891" y="0"/>
                </a:cubicBezTo>
              </a:path>
            </a:pathLst>
          </a:custGeom>
          <a:ln w="1905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52508" y="4114800"/>
            <a:ext cx="63674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" name="Straight Connector 91"/>
          <p:cNvCxnSpPr/>
          <p:nvPr/>
        </p:nvCxnSpPr>
        <p:spPr>
          <a:xfrm>
            <a:off x="8554570" y="4267200"/>
            <a:ext cx="76200" cy="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8630770" y="3733800"/>
            <a:ext cx="0" cy="53340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95108" y="2743200"/>
            <a:ext cx="47725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4" name="Straight Connector 83"/>
          <p:cNvCxnSpPr/>
          <p:nvPr/>
        </p:nvCxnSpPr>
        <p:spPr>
          <a:xfrm>
            <a:off x="5792898" y="3048000"/>
            <a:ext cx="152400" cy="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6266258" y="2459184"/>
            <a:ext cx="333001" cy="39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" name="Straight Connector 80"/>
          <p:cNvCxnSpPr/>
          <p:nvPr/>
        </p:nvCxnSpPr>
        <p:spPr>
          <a:xfrm>
            <a:off x="5774426" y="2514600"/>
            <a:ext cx="533400" cy="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48400" y="5105400"/>
            <a:ext cx="260389" cy="47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3" name="Straight Arrow Connector 62"/>
          <p:cNvCxnSpPr>
            <a:stCxn id="3082" idx="2"/>
            <a:endCxn id="61" idx="0"/>
          </p:cNvCxnSpPr>
          <p:nvPr/>
        </p:nvCxnSpPr>
        <p:spPr>
          <a:xfrm>
            <a:off x="5459812" y="4181764"/>
            <a:ext cx="918783" cy="923636"/>
          </a:xfrm>
          <a:prstGeom prst="straightConnector1">
            <a:avLst/>
          </a:prstGeom>
          <a:ln w="19050"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51944" y="4475016"/>
            <a:ext cx="305259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122380" y="4697849"/>
            <a:ext cx="418762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Use one of available communications </a:t>
            </a:r>
          </a:p>
          <a:p>
            <a:r>
              <a:rPr lang="en-US" sz="1400" dirty="0" smtClean="0"/>
              <a:t>from smart phone (3G/WIFI/Bluetooth)to send </a:t>
            </a:r>
          </a:p>
          <a:p>
            <a:r>
              <a:rPr lang="en-US" sz="1400" dirty="0" smtClean="0"/>
              <a:t>a request to SECE server. Bluetooth verifies that </a:t>
            </a:r>
          </a:p>
          <a:p>
            <a:r>
              <a:rPr lang="en-US" sz="1400" dirty="0" smtClean="0"/>
              <a:t>a user is inside the house. WIFI connection can be also </a:t>
            </a:r>
          </a:p>
          <a:p>
            <a:r>
              <a:rPr lang="en-US" sz="1400" dirty="0" smtClean="0"/>
              <a:t>used to compare IP addresses for the authorization.   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2008908" y="3559951"/>
            <a:ext cx="68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denied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488961" y="4797623"/>
            <a:ext cx="759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allowed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6" name="Picture 1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934200" y="4267200"/>
            <a:ext cx="390525" cy="69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2" name="Straight Connector 61"/>
          <p:cNvCxnSpPr/>
          <p:nvPr/>
        </p:nvCxnSpPr>
        <p:spPr>
          <a:xfrm>
            <a:off x="6781800" y="1536213"/>
            <a:ext cx="533400" cy="0"/>
          </a:xfrm>
          <a:prstGeom prst="line">
            <a:avLst/>
          </a:prstGeom>
          <a:ln w="31750">
            <a:solidFill>
              <a:srgbClr val="FC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239000" y="1371600"/>
            <a:ext cx="1452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:Wired / Wireless</a:t>
            </a:r>
            <a:endParaRPr lang="en-US" sz="14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99362" y="6281497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04754" y="527116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640784" y="6357697"/>
            <a:ext cx="378688" cy="420256"/>
            <a:chOff x="3752272" y="2590800"/>
            <a:chExt cx="665016" cy="600364"/>
          </a:xfrm>
        </p:grpSpPr>
        <p:sp>
          <p:nvSpPr>
            <p:cNvPr id="7" name="Oval 6"/>
            <p:cNvSpPr/>
            <p:nvPr/>
          </p:nvSpPr>
          <p:spPr>
            <a:xfrm>
              <a:off x="3962400" y="2590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I</a:t>
              </a:r>
              <a:endParaRPr lang="en-US" sz="11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752272" y="2960252"/>
              <a:ext cx="228600" cy="228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188688" y="2962564"/>
              <a:ext cx="228600" cy="228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T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/>
            <p:cNvCxnSpPr>
              <a:stCxn id="7" idx="3"/>
              <a:endCxn id="8" idx="0"/>
            </p:cNvCxnSpPr>
            <p:nvPr/>
          </p:nvCxnSpPr>
          <p:spPr>
            <a:xfrm flipH="1">
              <a:off x="3866572" y="2785922"/>
              <a:ext cx="129306" cy="17433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7" idx="5"/>
              <a:endCxn id="9" idx="0"/>
            </p:cNvCxnSpPr>
            <p:nvPr/>
          </p:nvCxnSpPr>
          <p:spPr>
            <a:xfrm>
              <a:off x="4157522" y="2785922"/>
              <a:ext cx="145466" cy="17664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8" idx="6"/>
              <a:endCxn id="9" idx="2"/>
            </p:cNvCxnSpPr>
            <p:nvPr/>
          </p:nvCxnSpPr>
          <p:spPr>
            <a:xfrm>
              <a:off x="3980872" y="3074552"/>
              <a:ext cx="207816" cy="231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001328" y="6424754"/>
            <a:ext cx="1625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Real Time Lab</a:t>
            </a:r>
            <a:endParaRPr lang="en-US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C:\Users\HYUNWOO NAM\Documents\SECE\Reports\Final_Presentation\CSC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7984" y="6366933"/>
            <a:ext cx="533400" cy="41486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33881" y="0"/>
            <a:ext cx="3693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SECE: Fire alarm system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902" y="1981200"/>
            <a:ext cx="1323975" cy="13430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Striped Right Arrow 16"/>
          <p:cNvSpPr/>
          <p:nvPr/>
        </p:nvSpPr>
        <p:spPr>
          <a:xfrm rot="1830792">
            <a:off x="2177559" y="3215066"/>
            <a:ext cx="762000" cy="381000"/>
          </a:xfrm>
          <a:prstGeom prst="stripedRight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04974" y="3388162"/>
            <a:ext cx="170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/>
              <a:t>Break Glass</a:t>
            </a:r>
          </a:p>
          <a:p>
            <a:pPr marL="342900" indent="-342900">
              <a:buAutoNum type="arabicPeriod"/>
            </a:pPr>
            <a:r>
              <a:rPr lang="en-US" sz="1400" dirty="0" smtClean="0"/>
              <a:t>Push the button</a:t>
            </a:r>
            <a:endParaRPr lang="en-US" sz="1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200400"/>
            <a:ext cx="1514475" cy="1552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3581400" y="3440548"/>
            <a:ext cx="8290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rgbClr val="FF0000"/>
                </a:solidFill>
              </a:rPr>
              <a:t>SECE FIRE </a:t>
            </a:r>
          </a:p>
          <a:p>
            <a:r>
              <a:rPr lang="en-US" sz="900" b="1" dirty="0" smtClean="0">
                <a:solidFill>
                  <a:srgbClr val="FF0000"/>
                </a:solidFill>
              </a:rPr>
              <a:t>ALARM </a:t>
            </a:r>
          </a:p>
          <a:p>
            <a:r>
              <a:rPr lang="en-US" sz="900" b="1" dirty="0" smtClean="0">
                <a:solidFill>
                  <a:srgbClr val="FF0000"/>
                </a:solidFill>
              </a:rPr>
              <a:t>APPLICATION</a:t>
            </a:r>
            <a:endParaRPr lang="en-US" sz="900" b="1" dirty="0">
              <a:solidFill>
                <a:srgbClr val="FF000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1548" y="3943928"/>
            <a:ext cx="24938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3928284" y="3886200"/>
            <a:ext cx="4058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X10</a:t>
            </a:r>
            <a:endParaRPr lang="en-US" sz="11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900366" y="4666900"/>
            <a:ext cx="1842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1400" dirty="0" smtClean="0"/>
              <a:t>Push button ten times </a:t>
            </a:r>
          </a:p>
          <a:p>
            <a:pPr marL="342900" indent="-342900"/>
            <a:r>
              <a:rPr lang="en-US" sz="1400" dirty="0" smtClean="0"/>
              <a:t>to activate fire alarm</a:t>
            </a:r>
            <a:endParaRPr lang="en-US" sz="1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5047672" y="2746177"/>
            <a:ext cx="1524000" cy="1143000"/>
            <a:chOff x="3514725" y="2590800"/>
            <a:chExt cx="1743075" cy="1181100"/>
          </a:xfrm>
        </p:grpSpPr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14725" y="2590800"/>
              <a:ext cx="1743075" cy="118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3884466" y="2978509"/>
              <a:ext cx="1164597" cy="31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434A5A"/>
                  </a:solidFill>
                </a:rPr>
                <a:t>INTERNET</a:t>
              </a:r>
              <a:endParaRPr lang="en-US" sz="1400" b="1" dirty="0">
                <a:solidFill>
                  <a:srgbClr val="434A5A"/>
                </a:solidFill>
              </a:endParaRP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1728" y="1603177"/>
            <a:ext cx="99699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5239328" y="1295400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SECE SERVER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52400" y="1524000"/>
            <a:ext cx="3546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1400" b="1" dirty="0" smtClean="0"/>
              <a:t>How to implement fire alarm button in SECE?</a:t>
            </a:r>
            <a:endParaRPr lang="en-US" sz="1400" b="1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80380" y="3096492"/>
            <a:ext cx="18002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Freeform 30"/>
          <p:cNvSpPr/>
          <p:nvPr/>
        </p:nvSpPr>
        <p:spPr>
          <a:xfrm>
            <a:off x="4662055" y="2627745"/>
            <a:ext cx="1117600" cy="1405467"/>
          </a:xfrm>
          <a:custGeom>
            <a:avLst/>
            <a:gdLst>
              <a:gd name="connsiteX0" fmla="*/ 0 w 1117600"/>
              <a:gd name="connsiteY0" fmla="*/ 1376219 h 1405467"/>
              <a:gd name="connsiteX1" fmla="*/ 618836 w 1117600"/>
              <a:gd name="connsiteY1" fmla="*/ 1357746 h 1405467"/>
              <a:gd name="connsiteX2" fmla="*/ 886690 w 1117600"/>
              <a:gd name="connsiteY2" fmla="*/ 1089891 h 1405467"/>
              <a:gd name="connsiteX3" fmla="*/ 1117600 w 1117600"/>
              <a:gd name="connsiteY3" fmla="*/ 0 h 140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7600" h="1405467">
                <a:moveTo>
                  <a:pt x="0" y="1376219"/>
                </a:moveTo>
                <a:cubicBezTo>
                  <a:pt x="235527" y="1390843"/>
                  <a:pt x="471054" y="1405467"/>
                  <a:pt x="618836" y="1357746"/>
                </a:cubicBezTo>
                <a:cubicBezTo>
                  <a:pt x="766618" y="1310025"/>
                  <a:pt x="803563" y="1316182"/>
                  <a:pt x="886690" y="1089891"/>
                </a:cubicBezTo>
                <a:cubicBezTo>
                  <a:pt x="969817" y="863600"/>
                  <a:pt x="1043708" y="431800"/>
                  <a:pt x="1117600" y="0"/>
                </a:cubicBezTo>
              </a:path>
            </a:pathLst>
          </a:cu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5947449" y="2655455"/>
            <a:ext cx="949806" cy="1296170"/>
          </a:xfrm>
          <a:custGeom>
            <a:avLst/>
            <a:gdLst>
              <a:gd name="connsiteX0" fmla="*/ 949806 w 949806"/>
              <a:gd name="connsiteY0" fmla="*/ 1293090 h 1296170"/>
              <a:gd name="connsiteX1" fmla="*/ 543406 w 949806"/>
              <a:gd name="connsiteY1" fmla="*/ 1274618 h 1296170"/>
              <a:gd name="connsiteX2" fmla="*/ 229369 w 949806"/>
              <a:gd name="connsiteY2" fmla="*/ 1163781 h 1296170"/>
              <a:gd name="connsiteX3" fmla="*/ 35406 w 949806"/>
              <a:gd name="connsiteY3" fmla="*/ 960581 h 1296170"/>
              <a:gd name="connsiteX4" fmla="*/ 16933 w 949806"/>
              <a:gd name="connsiteY4" fmla="*/ 0 h 129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9806" h="1296170">
                <a:moveTo>
                  <a:pt x="949806" y="1293090"/>
                </a:moveTo>
                <a:cubicBezTo>
                  <a:pt x="806642" y="1294630"/>
                  <a:pt x="663479" y="1296170"/>
                  <a:pt x="543406" y="1274618"/>
                </a:cubicBezTo>
                <a:cubicBezTo>
                  <a:pt x="423333" y="1253067"/>
                  <a:pt x="314036" y="1216121"/>
                  <a:pt x="229369" y="1163781"/>
                </a:cubicBezTo>
                <a:cubicBezTo>
                  <a:pt x="144702" y="1111442"/>
                  <a:pt x="70812" y="1154544"/>
                  <a:pt x="35406" y="960581"/>
                </a:cubicBezTo>
                <a:cubicBezTo>
                  <a:pt x="0" y="766618"/>
                  <a:pt x="8466" y="383309"/>
                  <a:pt x="16933" y="0"/>
                </a:cubicBezTo>
              </a:path>
            </a:pathLst>
          </a:cu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575987" y="2655455"/>
            <a:ext cx="1665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1400" dirty="0" smtClean="0"/>
              <a:t>Report user location</a:t>
            </a:r>
            <a:endParaRPr lang="en-US" sz="14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99362" y="6281497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04754" y="527116"/>
            <a:ext cx="8358246" cy="365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latin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kumimoji="1" lang="en-US" sz="1800"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640784" y="6357697"/>
            <a:ext cx="378688" cy="420256"/>
            <a:chOff x="3752272" y="2590800"/>
            <a:chExt cx="665016" cy="600364"/>
          </a:xfrm>
        </p:grpSpPr>
        <p:sp>
          <p:nvSpPr>
            <p:cNvPr id="7" name="Oval 6"/>
            <p:cNvSpPr/>
            <p:nvPr/>
          </p:nvSpPr>
          <p:spPr>
            <a:xfrm>
              <a:off x="3962400" y="2590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I</a:t>
              </a:r>
              <a:endParaRPr lang="en-US" sz="11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752272" y="2960252"/>
              <a:ext cx="228600" cy="228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188688" y="2962564"/>
              <a:ext cx="228600" cy="228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T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/>
            <p:cNvCxnSpPr>
              <a:stCxn id="7" idx="3"/>
              <a:endCxn id="8" idx="0"/>
            </p:cNvCxnSpPr>
            <p:nvPr/>
          </p:nvCxnSpPr>
          <p:spPr>
            <a:xfrm flipH="1">
              <a:off x="3866572" y="2785922"/>
              <a:ext cx="129306" cy="17433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7" idx="5"/>
              <a:endCxn id="9" idx="0"/>
            </p:cNvCxnSpPr>
            <p:nvPr/>
          </p:nvCxnSpPr>
          <p:spPr>
            <a:xfrm>
              <a:off x="4157522" y="2785922"/>
              <a:ext cx="145466" cy="17664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8" idx="6"/>
              <a:endCxn id="9" idx="2"/>
            </p:cNvCxnSpPr>
            <p:nvPr/>
          </p:nvCxnSpPr>
          <p:spPr>
            <a:xfrm>
              <a:off x="3980872" y="3074552"/>
              <a:ext cx="207816" cy="231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001328" y="6424754"/>
            <a:ext cx="1625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Real Time Lab</a:t>
            </a:r>
            <a:endParaRPr lang="en-US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C:\Users\HYUNWOO NAM\Documents\SECE\Reports\Final_Presentation\CSC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7984" y="6366933"/>
            <a:ext cx="533400" cy="41486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33881" y="0"/>
            <a:ext cx="5872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SECE: Indoor Location Tracking System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03276" y="2743200"/>
            <a:ext cx="762000" cy="76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934200" y="2733964"/>
            <a:ext cx="838200" cy="24476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403276" y="3886200"/>
            <a:ext cx="762000" cy="76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724400" y="2590800"/>
            <a:ext cx="3352800" cy="2743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6934200" y="3657600"/>
            <a:ext cx="838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671132" y="3020292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5668820" y="4172528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6393876" y="36576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232076" y="3114964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7232076" y="42672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5" name="Rounded Rectangle 34"/>
          <p:cNvSpPr/>
          <p:nvPr/>
        </p:nvSpPr>
        <p:spPr>
          <a:xfrm>
            <a:off x="4876800" y="3048000"/>
            <a:ext cx="2286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4572000"/>
            <a:ext cx="2571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" name="Straight Arrow Connector 39"/>
          <p:cNvCxnSpPr>
            <a:stCxn id="30" idx="2"/>
            <a:endCxn id="35" idx="3"/>
          </p:cNvCxnSpPr>
          <p:nvPr/>
        </p:nvCxnSpPr>
        <p:spPr>
          <a:xfrm flipH="1">
            <a:off x="5105400" y="3134592"/>
            <a:ext cx="565732" cy="27708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2" idx="1"/>
            <a:endCxn id="30" idx="5"/>
          </p:cNvCxnSpPr>
          <p:nvPr/>
        </p:nvCxnSpPr>
        <p:spPr>
          <a:xfrm flipH="1" flipV="1">
            <a:off x="5866254" y="3215414"/>
            <a:ext cx="561100" cy="475664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4" idx="1"/>
            <a:endCxn id="32" idx="5"/>
          </p:cNvCxnSpPr>
          <p:nvPr/>
        </p:nvCxnSpPr>
        <p:spPr>
          <a:xfrm flipH="1" flipV="1">
            <a:off x="6588998" y="3852722"/>
            <a:ext cx="676556" cy="447956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143846" y="3319790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Zigbee</a:t>
            </a:r>
            <a:endParaRPr lang="en-US" sz="1100" b="1" dirty="0"/>
          </a:p>
        </p:txBody>
      </p:sp>
      <p:pic>
        <p:nvPicPr>
          <p:cNvPr id="4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7636" y="2590800"/>
            <a:ext cx="17430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1374577"/>
            <a:ext cx="99699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/>
          <p:cNvSpPr txBox="1"/>
          <p:nvPr/>
        </p:nvSpPr>
        <p:spPr>
          <a:xfrm>
            <a:off x="2667000" y="1066800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SECE SERVER</a:t>
            </a:r>
            <a:endParaRPr lang="en-US" sz="14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2886364" y="2991030"/>
            <a:ext cx="101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434A5A"/>
                </a:solidFill>
              </a:rPr>
              <a:t>INTERNET</a:t>
            </a:r>
            <a:endParaRPr lang="en-US" sz="1400" b="1" dirty="0">
              <a:solidFill>
                <a:srgbClr val="434A5A"/>
              </a:solidFill>
            </a:endParaRPr>
          </a:p>
        </p:txBody>
      </p:sp>
      <p:cxnSp>
        <p:nvCxnSpPr>
          <p:cNvPr id="55" name="Straight Arrow Connector 54"/>
          <p:cNvCxnSpPr>
            <a:stCxn id="36" idx="0"/>
            <a:endCxn id="34" idx="5"/>
          </p:cNvCxnSpPr>
          <p:nvPr/>
        </p:nvCxnSpPr>
        <p:spPr>
          <a:xfrm flipH="1" flipV="1">
            <a:off x="7427198" y="4462322"/>
            <a:ext cx="168990" cy="109678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5410200" y="4904508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62" name="Freeform 61"/>
          <p:cNvSpPr/>
          <p:nvPr/>
        </p:nvSpPr>
        <p:spPr>
          <a:xfrm>
            <a:off x="3509818" y="2406073"/>
            <a:ext cx="1357746" cy="1062182"/>
          </a:xfrm>
          <a:custGeom>
            <a:avLst/>
            <a:gdLst>
              <a:gd name="connsiteX0" fmla="*/ 1357746 w 1357746"/>
              <a:gd name="connsiteY0" fmla="*/ 766618 h 1062182"/>
              <a:gd name="connsiteX1" fmla="*/ 674255 w 1357746"/>
              <a:gd name="connsiteY1" fmla="*/ 1043709 h 1062182"/>
              <a:gd name="connsiteX2" fmla="*/ 212437 w 1357746"/>
              <a:gd name="connsiteY2" fmla="*/ 877454 h 1062182"/>
              <a:gd name="connsiteX3" fmla="*/ 0 w 1357746"/>
              <a:gd name="connsiteY3" fmla="*/ 0 h 1062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7746" h="1062182">
                <a:moveTo>
                  <a:pt x="1357746" y="766618"/>
                </a:moveTo>
                <a:cubicBezTo>
                  <a:pt x="1111443" y="895927"/>
                  <a:pt x="865140" y="1025236"/>
                  <a:pt x="674255" y="1043709"/>
                </a:cubicBezTo>
                <a:cubicBezTo>
                  <a:pt x="483370" y="1062182"/>
                  <a:pt x="324813" y="1051406"/>
                  <a:pt x="212437" y="877454"/>
                </a:cubicBezTo>
                <a:cubicBezTo>
                  <a:pt x="100061" y="703503"/>
                  <a:pt x="50030" y="351751"/>
                  <a:pt x="0" y="0"/>
                </a:cubicBezTo>
              </a:path>
            </a:pathLst>
          </a:cu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772564" y="18288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6936512" y="1752600"/>
            <a:ext cx="104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Beacon </a:t>
            </a:r>
            <a:endParaRPr lang="en-US" dirty="0"/>
          </a:p>
        </p:txBody>
      </p:sp>
      <p:sp>
        <p:nvSpPr>
          <p:cNvPr id="66" name="Rounded Rectangle 65"/>
          <p:cNvSpPr/>
          <p:nvPr/>
        </p:nvSpPr>
        <p:spPr>
          <a:xfrm>
            <a:off x="6772564" y="2209800"/>
            <a:ext cx="2286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6934200" y="2117560"/>
            <a:ext cx="11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Gateway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399362" y="4202668"/>
            <a:ext cx="40376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Plus,</a:t>
            </a:r>
          </a:p>
          <a:p>
            <a:r>
              <a:rPr lang="en-US" sz="1400" b="1" dirty="0" smtClean="0"/>
              <a:t>- Temperature, light and motion sensors on beacons</a:t>
            </a:r>
          </a:p>
          <a:p>
            <a:r>
              <a:rPr lang="en-US" sz="1400" b="1" dirty="0"/>
              <a:t>p</a:t>
            </a:r>
            <a:r>
              <a:rPr lang="en-US" sz="1400" b="1" dirty="0" smtClean="0"/>
              <a:t>eriodically report measurements to SECE server</a:t>
            </a:r>
            <a:endParaRPr lang="en-US" sz="1400" b="1" dirty="0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2895600"/>
            <a:ext cx="762000" cy="72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/>
          <p:nvPr/>
        </p:nvSpPr>
        <p:spPr>
          <a:xfrm>
            <a:off x="838200" y="3657600"/>
            <a:ext cx="781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CLIENTS</a:t>
            </a:r>
            <a:endParaRPr lang="en-US" sz="1400" b="1" dirty="0"/>
          </a:p>
        </p:txBody>
      </p:sp>
      <p:sp>
        <p:nvSpPr>
          <p:cNvPr id="53" name="Freeform 52"/>
          <p:cNvSpPr/>
          <p:nvPr/>
        </p:nvSpPr>
        <p:spPr>
          <a:xfrm>
            <a:off x="1671782" y="2493818"/>
            <a:ext cx="1560945" cy="919019"/>
          </a:xfrm>
          <a:custGeom>
            <a:avLst/>
            <a:gdLst>
              <a:gd name="connsiteX0" fmla="*/ 0 w 1560945"/>
              <a:gd name="connsiteY0" fmla="*/ 812800 h 919019"/>
              <a:gd name="connsiteX1" fmla="*/ 544945 w 1560945"/>
              <a:gd name="connsiteY1" fmla="*/ 895927 h 919019"/>
              <a:gd name="connsiteX2" fmla="*/ 895927 w 1560945"/>
              <a:gd name="connsiteY2" fmla="*/ 905164 h 919019"/>
              <a:gd name="connsiteX3" fmla="*/ 1330036 w 1560945"/>
              <a:gd name="connsiteY3" fmla="*/ 812800 h 919019"/>
              <a:gd name="connsiteX4" fmla="*/ 1487054 w 1560945"/>
              <a:gd name="connsiteY4" fmla="*/ 646546 h 919019"/>
              <a:gd name="connsiteX5" fmla="*/ 1560945 w 1560945"/>
              <a:gd name="connsiteY5" fmla="*/ 0 h 919019"/>
              <a:gd name="connsiteX6" fmla="*/ 1560945 w 1560945"/>
              <a:gd name="connsiteY6" fmla="*/ 0 h 91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0945" h="919019">
                <a:moveTo>
                  <a:pt x="0" y="812800"/>
                </a:moveTo>
                <a:cubicBezTo>
                  <a:pt x="197812" y="846666"/>
                  <a:pt x="395624" y="880533"/>
                  <a:pt x="544945" y="895927"/>
                </a:cubicBezTo>
                <a:cubicBezTo>
                  <a:pt x="694266" y="911321"/>
                  <a:pt x="765079" y="919019"/>
                  <a:pt x="895927" y="905164"/>
                </a:cubicBezTo>
                <a:cubicBezTo>
                  <a:pt x="1026776" y="891310"/>
                  <a:pt x="1231515" y="855903"/>
                  <a:pt x="1330036" y="812800"/>
                </a:cubicBezTo>
                <a:cubicBezTo>
                  <a:pt x="1428557" y="769697"/>
                  <a:pt x="1448569" y="782013"/>
                  <a:pt x="1487054" y="646546"/>
                </a:cubicBezTo>
                <a:cubicBezTo>
                  <a:pt x="1525539" y="511079"/>
                  <a:pt x="1560945" y="0"/>
                  <a:pt x="1560945" y="0"/>
                </a:cubicBezTo>
                <a:lnTo>
                  <a:pt x="1560945" y="0"/>
                </a:lnTo>
              </a:path>
            </a:pathLst>
          </a:cu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1604329"/>
            <a:ext cx="8226720" cy="452495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Functionality:</a:t>
            </a:r>
          </a:p>
          <a:p>
            <a:pPr lvl="1"/>
            <a:r>
              <a:rPr lang="en-US" dirty="0" smtClean="0"/>
              <a:t>Integrate SER server</a:t>
            </a:r>
          </a:p>
          <a:p>
            <a:pPr lvl="1"/>
            <a:r>
              <a:rPr lang="en-US" dirty="0" smtClean="0"/>
              <a:t>Integrate LoST server and geo database</a:t>
            </a:r>
          </a:p>
          <a:p>
            <a:pPr lvl="1"/>
            <a:r>
              <a:rPr lang="en-US" dirty="0" smtClean="0"/>
              <a:t>Finish address book functionality</a:t>
            </a:r>
          </a:p>
          <a:p>
            <a:pPr lvl="1"/>
            <a:r>
              <a:rPr lang="en-US" dirty="0" smtClean="0"/>
              <a:t>Finish request-based incoming rules</a:t>
            </a:r>
          </a:p>
          <a:p>
            <a:pPr lvl="1"/>
            <a:r>
              <a:rPr lang="en-US" dirty="0" smtClean="0"/>
              <a:t>Implement request-based outgoing rules</a:t>
            </a:r>
          </a:p>
          <a:p>
            <a:pPr lvl="1"/>
            <a:r>
              <a:rPr lang="en-US" dirty="0" smtClean="0"/>
              <a:t>State + events</a:t>
            </a:r>
          </a:p>
          <a:p>
            <a:r>
              <a:rPr lang="en-US" dirty="0" smtClean="0"/>
              <a:t>Usability:</a:t>
            </a:r>
          </a:p>
          <a:p>
            <a:pPr lvl="1"/>
            <a:r>
              <a:rPr lang="en-US" dirty="0" smtClean="0"/>
              <a:t>graphical interface</a:t>
            </a:r>
          </a:p>
          <a:p>
            <a:pPr lvl="1"/>
            <a:r>
              <a:rPr lang="en-US" dirty="0" smtClean="0"/>
              <a:t>natural language interface?</a:t>
            </a:r>
          </a:p>
          <a:p>
            <a:pPr lvl="1"/>
            <a:r>
              <a:rPr lang="en-US" dirty="0" smtClean="0"/>
              <a:t>evaluation: can “normal” users create services?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162538" y="1680308"/>
          <a:ext cx="7043616" cy="4689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38476" y="4024923"/>
            <a:ext cx="891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01929"/>
                </a:solidFill>
              </a:rPr>
              <a:t>SECE</a:t>
            </a:r>
            <a:endParaRPr lang="en-US" sz="2400" b="1" dirty="0">
              <a:solidFill>
                <a:srgbClr val="90192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view of (telecom) services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095" y="1638130"/>
            <a:ext cx="4107905" cy="3940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475" y="5578567"/>
            <a:ext cx="1354275" cy="12794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701" y="2127918"/>
            <a:ext cx="36471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>
              <a:buFont typeface="Arial"/>
              <a:buChar char="•"/>
            </a:pPr>
            <a:r>
              <a:rPr lang="en-US" sz="2800" dirty="0" smtClean="0"/>
              <a:t>call redirect</a:t>
            </a:r>
          </a:p>
          <a:p>
            <a:pPr indent="180975">
              <a:buFont typeface="Arial"/>
              <a:buChar char="•"/>
            </a:pPr>
            <a:r>
              <a:rPr lang="en-US" sz="2800" dirty="0" smtClean="0"/>
              <a:t>voice interaction (IVR)</a:t>
            </a:r>
          </a:p>
          <a:p>
            <a:pPr indent="180975">
              <a:buFont typeface="Arial"/>
              <a:buChar char="•"/>
            </a:pPr>
            <a:r>
              <a:rPr lang="en-US" sz="2800" dirty="0" smtClean="0"/>
              <a:t>call center distribution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Consumer view 2010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293" y="1506679"/>
            <a:ext cx="571500" cy="571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680" y="1506679"/>
            <a:ext cx="722424" cy="722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468579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6615" y="1506679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5304" y="1506679"/>
            <a:ext cx="546100" cy="546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5704" y="4566858"/>
            <a:ext cx="2998689" cy="2079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1649" y="4570106"/>
            <a:ext cx="1099766" cy="1054932"/>
          </a:xfrm>
          <a:prstGeom prst="rect">
            <a:avLst/>
          </a:prstGeom>
        </p:spPr>
      </p:pic>
      <p:pic>
        <p:nvPicPr>
          <p:cNvPr id="11" name="Picture 10" descr="androi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2987" y="2653779"/>
            <a:ext cx="1344233" cy="25384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9204" y="2653779"/>
            <a:ext cx="335220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63525">
              <a:buFont typeface="Arial"/>
              <a:buChar char="•"/>
            </a:pPr>
            <a:r>
              <a:rPr lang="en-US" sz="2400" dirty="0" smtClean="0"/>
              <a:t>social network services</a:t>
            </a:r>
          </a:p>
          <a:p>
            <a:pPr indent="263525">
              <a:buFont typeface="Arial"/>
              <a:buChar char="•"/>
            </a:pPr>
            <a:r>
              <a:rPr lang="en-US" sz="2400" dirty="0" smtClean="0"/>
              <a:t>calendars</a:t>
            </a:r>
          </a:p>
          <a:p>
            <a:pPr indent="263525">
              <a:buFont typeface="Arial"/>
              <a:buChar char="•"/>
            </a:pPr>
            <a:r>
              <a:rPr lang="en-US" sz="2400" dirty="0" smtClean="0"/>
              <a:t>text messaging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web pages to APIs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03" y="1882775"/>
            <a:ext cx="3556000" cy="262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446" y="1882775"/>
            <a:ext cx="3869450" cy="2184123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flipV="1">
            <a:off x="4176625" y="2991694"/>
            <a:ext cx="671680" cy="5372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793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5665</TotalTime>
  <Words>3048</Words>
  <Application>Microsoft Macintosh PowerPoint</Application>
  <PresentationFormat>On-screen Show (4:3)</PresentationFormat>
  <Paragraphs>911</Paragraphs>
  <Slides>65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Module</vt:lpstr>
      <vt:lpstr>SECE: Connecting VoIP and Location with the Physical World</vt:lpstr>
      <vt:lpstr>Overview</vt:lpstr>
      <vt:lpstr>A Pyramid of programmers</vt:lpstr>
      <vt:lpstr>Old-style programming</vt:lpstr>
      <vt:lpstr>Example: Scratch</vt:lpstr>
      <vt:lpstr>Is this programming?</vt:lpstr>
      <vt:lpstr>Old view of (telecom) services</vt:lpstr>
      <vt:lpstr>Consumer view 2010</vt:lpstr>
      <vt:lpstr>From web pages to APIs</vt:lpstr>
      <vt:lpstr>Levels of programming</vt:lpstr>
      <vt:lpstr>The silos</vt:lpstr>
      <vt:lpstr>SECE</vt:lpstr>
      <vt:lpstr>Overview</vt:lpstr>
      <vt:lpstr>Events &amp; actions</vt:lpstr>
      <vt:lpstr>Related Work</vt:lpstr>
      <vt:lpstr>Saving energy</vt:lpstr>
      <vt:lpstr>Making the phone more polite</vt:lpstr>
      <vt:lpstr>“Don’t forget the milk”</vt:lpstr>
      <vt:lpstr>Overview of events &amp; actions</vt:lpstr>
      <vt:lpstr>Overview of events &amp; actions</vt:lpstr>
      <vt:lpstr>Overview of events &amp; actions</vt:lpstr>
      <vt:lpstr>SECE: The glue for Internet    applications </vt:lpstr>
      <vt:lpstr>Software Modules</vt:lpstr>
      <vt:lpstr>Software architecture</vt:lpstr>
      <vt:lpstr>Adding a new action command to the SECE</vt:lpstr>
      <vt:lpstr>Adding a new action command to the SECE</vt:lpstr>
      <vt:lpstr>User information registry</vt:lpstr>
      <vt:lpstr>GUI- Action command assistant</vt:lpstr>
      <vt:lpstr>GUI- Registration of third-party services</vt:lpstr>
      <vt:lpstr>Deployment Scenarios</vt:lpstr>
      <vt:lpstr>Time-based events </vt:lpstr>
      <vt:lpstr>Time: single events</vt:lpstr>
      <vt:lpstr>Time: recurrences</vt:lpstr>
      <vt:lpstr>Calendar events</vt:lpstr>
      <vt:lpstr>Location-based events </vt:lpstr>
      <vt:lpstr>Location-based events</vt:lpstr>
      <vt:lpstr>Handling location updates</vt:lpstr>
      <vt:lpstr>Location-based rules   (Geographical database)</vt:lpstr>
      <vt:lpstr>Social network events </vt:lpstr>
      <vt:lpstr>OAuth </vt:lpstr>
      <vt:lpstr>Context-based rules </vt:lpstr>
      <vt:lpstr>Context as a tree </vt:lpstr>
      <vt:lpstr>Automated Call Handling</vt:lpstr>
      <vt:lpstr>Communication-based events </vt:lpstr>
      <vt:lpstr>Sensors and actuators</vt:lpstr>
      <vt:lpstr>PowerPoint Presentation</vt:lpstr>
      <vt:lpstr>PowerPoint Presentation</vt:lpstr>
      <vt:lpstr>PowerPoint Presentation</vt:lpstr>
      <vt:lpstr>Building a POI database</vt:lpstr>
      <vt:lpstr>Automatic spot light</vt:lpstr>
      <vt:lpstr>Light controller</vt:lpstr>
      <vt:lpstr>ZigBee Locator</vt:lpstr>
      <vt:lpstr>ZigBee location setup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Conclusion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Multimedia Tools for       Application Sharing,       Measuring Capture-to-display Latency, and         User Created Services</dc:title>
  <dc:creator>Omer Boyaci</dc:creator>
  <cp:lastModifiedBy>Henning Schulzrinne</cp:lastModifiedBy>
  <cp:revision>222</cp:revision>
  <cp:lastPrinted>2010-02-15T22:43:28Z</cp:lastPrinted>
  <dcterms:created xsi:type="dcterms:W3CDTF">2010-10-13T17:53:50Z</dcterms:created>
  <dcterms:modified xsi:type="dcterms:W3CDTF">2012-02-03T13:54:37Z</dcterms:modified>
</cp:coreProperties>
</file>