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handoutMasterIdLst>
    <p:handoutMasterId r:id="rId19"/>
  </p:handoutMasterIdLst>
  <p:sldIdLst>
    <p:sldId id="256" r:id="rId2"/>
    <p:sldId id="257" r:id="rId3"/>
    <p:sldId id="296" r:id="rId4"/>
    <p:sldId id="280" r:id="rId5"/>
    <p:sldId id="265" r:id="rId6"/>
    <p:sldId id="299" r:id="rId7"/>
    <p:sldId id="302" r:id="rId8"/>
    <p:sldId id="300" r:id="rId9"/>
    <p:sldId id="301" r:id="rId10"/>
    <p:sldId id="303" r:id="rId11"/>
    <p:sldId id="304" r:id="rId12"/>
    <p:sldId id="285" r:id="rId13"/>
    <p:sldId id="298" r:id="rId14"/>
    <p:sldId id="305" r:id="rId15"/>
    <p:sldId id="297" r:id="rId16"/>
    <p:sldId id="260"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19" d="100"/>
          <a:sy n="119" d="100"/>
        </p:scale>
        <p:origin x="-760" y="-112"/>
      </p:cViewPr>
      <p:guideLst>
        <p:guide orient="horz" pos="3008"/>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BEE583-EF97-6B4E-9F29-E1F2FF481D87}" type="doc">
      <dgm:prSet loTypeId="urn:microsoft.com/office/officeart/2005/8/layout/radial4" loCatId="" qsTypeId="urn:microsoft.com/office/officeart/2005/8/quickstyle/simple4" qsCatId="simple" csTypeId="urn:microsoft.com/office/officeart/2005/8/colors/colorful1" csCatId="colorful" phldr="1"/>
      <dgm:spPr/>
      <dgm:t>
        <a:bodyPr/>
        <a:lstStyle/>
        <a:p>
          <a:endParaRPr lang="en-US"/>
        </a:p>
      </dgm:t>
    </dgm:pt>
    <dgm:pt modelId="{56301A40-42BE-6A45-B947-37028EC1B186}">
      <dgm:prSet phldrT="[Text]"/>
      <dgm:spPr/>
      <dgm:t>
        <a:bodyPr/>
        <a:lstStyle/>
        <a:p>
          <a:r>
            <a:rPr lang="en-US" dirty="0" smtClean="0">
              <a:solidFill>
                <a:srgbClr val="FF0000"/>
              </a:solidFill>
            </a:rPr>
            <a:t>Measurement infrastructure</a:t>
          </a:r>
          <a:endParaRPr lang="en-US" dirty="0">
            <a:solidFill>
              <a:srgbClr val="FF0000"/>
            </a:solidFill>
          </a:endParaRPr>
        </a:p>
      </dgm:t>
    </dgm:pt>
    <dgm:pt modelId="{0F13B8A7-19D1-904F-9A22-CE4505DA5F5E}" type="parTrans" cxnId="{7343B681-2106-A44B-9445-39C3C84AFA36}">
      <dgm:prSet/>
      <dgm:spPr/>
      <dgm:t>
        <a:bodyPr/>
        <a:lstStyle/>
        <a:p>
          <a:endParaRPr lang="en-US"/>
        </a:p>
      </dgm:t>
    </dgm:pt>
    <dgm:pt modelId="{708D49B6-6EEF-7B43-BD6A-735EEE666A7B}" type="sibTrans" cxnId="{7343B681-2106-A44B-9445-39C3C84AFA36}">
      <dgm:prSet/>
      <dgm:spPr/>
      <dgm:t>
        <a:bodyPr/>
        <a:lstStyle/>
        <a:p>
          <a:endParaRPr lang="en-US"/>
        </a:p>
      </dgm:t>
    </dgm:pt>
    <dgm:pt modelId="{DD402B9D-6304-2446-AD0A-2E385A97E1E2}">
      <dgm:prSet phldrT="[Text]" custT="1"/>
      <dgm:spPr/>
      <dgm:t>
        <a:bodyPr/>
        <a:lstStyle/>
        <a:p>
          <a:r>
            <a:rPr lang="en-US" sz="2200" dirty="0" smtClean="0"/>
            <a:t>ISP diagnostics</a:t>
          </a:r>
        </a:p>
        <a:p>
          <a:r>
            <a:rPr lang="en-US" sz="1800" dirty="0" smtClean="0"/>
            <a:t>“my </a:t>
          </a:r>
          <a:r>
            <a:rPr lang="en-US" sz="1800" dirty="0" err="1" smtClean="0"/>
            <a:t>Interwebs</a:t>
          </a:r>
          <a:r>
            <a:rPr lang="en-US" sz="1800" dirty="0" smtClean="0"/>
            <a:t> are just beach balls”</a:t>
          </a:r>
          <a:endParaRPr lang="en-US" sz="1800" dirty="0"/>
        </a:p>
      </dgm:t>
    </dgm:pt>
    <dgm:pt modelId="{3781D454-3367-804B-BDA9-B071EF2A115D}" type="parTrans" cxnId="{B4EAA3B0-B74D-7E4A-B588-BC9AE1FD76CC}">
      <dgm:prSet/>
      <dgm:spPr/>
      <dgm:t>
        <a:bodyPr/>
        <a:lstStyle/>
        <a:p>
          <a:endParaRPr lang="en-US"/>
        </a:p>
      </dgm:t>
    </dgm:pt>
    <dgm:pt modelId="{87D0329A-FD93-9246-B300-404458471B96}" type="sibTrans" cxnId="{B4EAA3B0-B74D-7E4A-B588-BC9AE1FD76CC}">
      <dgm:prSet/>
      <dgm:spPr/>
      <dgm:t>
        <a:bodyPr/>
        <a:lstStyle/>
        <a:p>
          <a:endParaRPr lang="en-US"/>
        </a:p>
      </dgm:t>
    </dgm:pt>
    <dgm:pt modelId="{B66ECC82-D19C-8247-9AEF-CD9CAC6FD0B1}">
      <dgm:prSet phldrT="[Text]" custT="1"/>
      <dgm:spPr/>
      <dgm:t>
        <a:bodyPr/>
        <a:lstStyle/>
        <a:p>
          <a:r>
            <a:rPr lang="en-US" sz="2000" dirty="0" smtClean="0"/>
            <a:t>User diagnostics &amp; validation</a:t>
          </a:r>
        </a:p>
        <a:p>
          <a:r>
            <a:rPr lang="en-US" sz="1600" dirty="0" smtClean="0"/>
            <a:t>hard failures </a:t>
          </a:r>
          <a:r>
            <a:rPr lang="en-US" sz="1600" dirty="0" smtClean="0">
              <a:sym typeface="Wingdings"/>
            </a:rPr>
            <a:t> soft failures</a:t>
          </a:r>
          <a:endParaRPr lang="en-US" sz="1600" dirty="0"/>
        </a:p>
      </dgm:t>
    </dgm:pt>
    <dgm:pt modelId="{5324C415-1100-554A-9827-5842B624BEDD}" type="parTrans" cxnId="{A14B7B4B-610A-6041-92E1-2F7896596DDA}">
      <dgm:prSet/>
      <dgm:spPr/>
      <dgm:t>
        <a:bodyPr/>
        <a:lstStyle/>
        <a:p>
          <a:endParaRPr lang="en-US"/>
        </a:p>
      </dgm:t>
    </dgm:pt>
    <dgm:pt modelId="{DC7CB38F-B26D-D541-A88A-6B191FFB7ED2}" type="sibTrans" cxnId="{A14B7B4B-610A-6041-92E1-2F7896596DDA}">
      <dgm:prSet/>
      <dgm:spPr/>
      <dgm:t>
        <a:bodyPr/>
        <a:lstStyle/>
        <a:p>
          <a:endParaRPr lang="en-US"/>
        </a:p>
      </dgm:t>
    </dgm:pt>
    <dgm:pt modelId="{D7C600ED-8ED8-474A-B606-86D098D5A7D0}">
      <dgm:prSet phldrT="[Text]"/>
      <dgm:spPr/>
      <dgm:t>
        <a:bodyPr/>
        <a:lstStyle/>
        <a:p>
          <a:r>
            <a:rPr lang="en-US" dirty="0" smtClean="0"/>
            <a:t>Public policy</a:t>
          </a:r>
          <a:endParaRPr lang="en-US" dirty="0"/>
        </a:p>
      </dgm:t>
    </dgm:pt>
    <dgm:pt modelId="{90437C13-F6EA-6449-AEA4-0DF995327276}" type="parTrans" cxnId="{8E8ECECA-666C-8442-97E4-342FB5F5BF3E}">
      <dgm:prSet/>
      <dgm:spPr/>
      <dgm:t>
        <a:bodyPr/>
        <a:lstStyle/>
        <a:p>
          <a:endParaRPr lang="en-US"/>
        </a:p>
      </dgm:t>
    </dgm:pt>
    <dgm:pt modelId="{DCE0805F-7612-8449-B8F2-9487403D4FEF}" type="sibTrans" cxnId="{8E8ECECA-666C-8442-97E4-342FB5F5BF3E}">
      <dgm:prSet/>
      <dgm:spPr/>
      <dgm:t>
        <a:bodyPr/>
        <a:lstStyle/>
        <a:p>
          <a:endParaRPr lang="en-US"/>
        </a:p>
      </dgm:t>
    </dgm:pt>
    <dgm:pt modelId="{E07D64DF-0EFC-A244-BA60-D9B9EBE93407}">
      <dgm:prSet/>
      <dgm:spPr/>
      <dgm:t>
        <a:bodyPr/>
        <a:lstStyle/>
        <a:p>
          <a:r>
            <a:rPr lang="en-US" dirty="0" smtClean="0"/>
            <a:t>BB evolution?</a:t>
          </a:r>
          <a:endParaRPr lang="en-US" dirty="0"/>
        </a:p>
      </dgm:t>
    </dgm:pt>
    <dgm:pt modelId="{4E9376D6-0231-4E49-9DEC-0E4EA7B882C6}" type="parTrans" cxnId="{5F91ADBA-08CF-414D-8711-13C736D88376}">
      <dgm:prSet/>
      <dgm:spPr/>
      <dgm:t>
        <a:bodyPr/>
        <a:lstStyle/>
        <a:p>
          <a:endParaRPr lang="en-US"/>
        </a:p>
      </dgm:t>
    </dgm:pt>
    <dgm:pt modelId="{C7E77BD1-C4EA-4647-9A6D-F2FB212B30FA}" type="sibTrans" cxnId="{5F91ADBA-08CF-414D-8711-13C736D88376}">
      <dgm:prSet/>
      <dgm:spPr/>
      <dgm:t>
        <a:bodyPr/>
        <a:lstStyle/>
        <a:p>
          <a:endParaRPr lang="en-US"/>
        </a:p>
      </dgm:t>
    </dgm:pt>
    <dgm:pt modelId="{77B3585D-205F-F940-AFF2-CBC48054261B}">
      <dgm:prSet/>
      <dgm:spPr/>
      <dgm:t>
        <a:bodyPr/>
        <a:lstStyle/>
        <a:p>
          <a:r>
            <a:rPr lang="en-US" dirty="0" smtClean="0"/>
            <a:t>Informed consumer choice</a:t>
          </a:r>
          <a:endParaRPr lang="en-US" dirty="0"/>
        </a:p>
      </dgm:t>
    </dgm:pt>
    <dgm:pt modelId="{2B1C2F9F-EE4E-1E45-B81C-B0320F630C83}" type="parTrans" cxnId="{48A55D2C-495E-AD4C-854F-D0D28D7F61EC}">
      <dgm:prSet/>
      <dgm:spPr/>
      <dgm:t>
        <a:bodyPr/>
        <a:lstStyle/>
        <a:p>
          <a:endParaRPr lang="en-US"/>
        </a:p>
      </dgm:t>
    </dgm:pt>
    <dgm:pt modelId="{8E4BAAF7-BA34-494C-831D-797E1DC2F189}" type="sibTrans" cxnId="{48A55D2C-495E-AD4C-854F-D0D28D7F61EC}">
      <dgm:prSet/>
      <dgm:spPr/>
      <dgm:t>
        <a:bodyPr/>
        <a:lstStyle/>
        <a:p>
          <a:endParaRPr lang="en-US"/>
        </a:p>
      </dgm:t>
    </dgm:pt>
    <dgm:pt modelId="{CC1CDB55-FE2B-084B-A687-36BD2AB71F12}">
      <dgm:prSet/>
      <dgm:spPr/>
      <dgm:t>
        <a:bodyPr/>
        <a:lstStyle/>
        <a:p>
          <a:r>
            <a:rPr lang="en-US" dirty="0" smtClean="0"/>
            <a:t>Universal service</a:t>
          </a:r>
          <a:endParaRPr lang="en-US" dirty="0"/>
        </a:p>
      </dgm:t>
    </dgm:pt>
    <dgm:pt modelId="{1A9E3C3A-D328-A240-9C08-3ACF2017B702}" type="parTrans" cxnId="{C7EAC4C1-D4C7-534B-8CE7-F018B1F862D7}">
      <dgm:prSet/>
      <dgm:spPr/>
      <dgm:t>
        <a:bodyPr/>
        <a:lstStyle/>
        <a:p>
          <a:endParaRPr lang="en-US"/>
        </a:p>
      </dgm:t>
    </dgm:pt>
    <dgm:pt modelId="{C9A376F5-F249-B245-8515-7F859B5E8743}" type="sibTrans" cxnId="{C7EAC4C1-D4C7-534B-8CE7-F018B1F862D7}">
      <dgm:prSet/>
      <dgm:spPr/>
      <dgm:t>
        <a:bodyPr/>
        <a:lstStyle/>
        <a:p>
          <a:endParaRPr lang="en-US"/>
        </a:p>
      </dgm:t>
    </dgm:pt>
    <dgm:pt modelId="{CF55EC55-2AF8-504E-9098-3E770C7B30DA}" type="pres">
      <dgm:prSet presAssocID="{56BEE583-EF97-6B4E-9F29-E1F2FF481D87}" presName="cycle" presStyleCnt="0">
        <dgm:presLayoutVars>
          <dgm:chMax val="1"/>
          <dgm:dir/>
          <dgm:animLvl val="ctr"/>
          <dgm:resizeHandles val="exact"/>
        </dgm:presLayoutVars>
      </dgm:prSet>
      <dgm:spPr/>
      <dgm:t>
        <a:bodyPr/>
        <a:lstStyle/>
        <a:p>
          <a:endParaRPr lang="en-US"/>
        </a:p>
      </dgm:t>
    </dgm:pt>
    <dgm:pt modelId="{0AC46E86-71F0-DC4D-BEAA-9C024A6C75D2}" type="pres">
      <dgm:prSet presAssocID="{56301A40-42BE-6A45-B947-37028EC1B186}" presName="centerShape" presStyleLbl="node0" presStyleIdx="0" presStyleCnt="1"/>
      <dgm:spPr/>
      <dgm:t>
        <a:bodyPr/>
        <a:lstStyle/>
        <a:p>
          <a:endParaRPr lang="en-US"/>
        </a:p>
      </dgm:t>
    </dgm:pt>
    <dgm:pt modelId="{BC3064D0-48D3-2648-A85D-EA9C4940046A}" type="pres">
      <dgm:prSet presAssocID="{3781D454-3367-804B-BDA9-B071EF2A115D}" presName="parTrans" presStyleLbl="bgSibTrans2D1" presStyleIdx="0" presStyleCnt="3"/>
      <dgm:spPr/>
      <dgm:t>
        <a:bodyPr/>
        <a:lstStyle/>
        <a:p>
          <a:endParaRPr lang="en-US"/>
        </a:p>
      </dgm:t>
    </dgm:pt>
    <dgm:pt modelId="{8E213133-556D-4244-8BC9-F20B979A8B31}" type="pres">
      <dgm:prSet presAssocID="{DD402B9D-6304-2446-AD0A-2E385A97E1E2}" presName="node" presStyleLbl="node1" presStyleIdx="0" presStyleCnt="3">
        <dgm:presLayoutVars>
          <dgm:bulletEnabled val="1"/>
        </dgm:presLayoutVars>
      </dgm:prSet>
      <dgm:spPr/>
      <dgm:t>
        <a:bodyPr/>
        <a:lstStyle/>
        <a:p>
          <a:endParaRPr lang="en-US"/>
        </a:p>
      </dgm:t>
    </dgm:pt>
    <dgm:pt modelId="{E46D8CD5-4893-4E49-A88F-3869BBCF7446}" type="pres">
      <dgm:prSet presAssocID="{5324C415-1100-554A-9827-5842B624BEDD}" presName="parTrans" presStyleLbl="bgSibTrans2D1" presStyleIdx="1" presStyleCnt="3"/>
      <dgm:spPr/>
      <dgm:t>
        <a:bodyPr/>
        <a:lstStyle/>
        <a:p>
          <a:endParaRPr lang="en-US"/>
        </a:p>
      </dgm:t>
    </dgm:pt>
    <dgm:pt modelId="{ED609504-756A-A84D-BFB7-14A9CD70A8E6}" type="pres">
      <dgm:prSet presAssocID="{B66ECC82-D19C-8247-9AEF-CD9CAC6FD0B1}" presName="node" presStyleLbl="node1" presStyleIdx="1" presStyleCnt="3">
        <dgm:presLayoutVars>
          <dgm:bulletEnabled val="1"/>
        </dgm:presLayoutVars>
      </dgm:prSet>
      <dgm:spPr/>
      <dgm:t>
        <a:bodyPr/>
        <a:lstStyle/>
        <a:p>
          <a:endParaRPr lang="en-US"/>
        </a:p>
      </dgm:t>
    </dgm:pt>
    <dgm:pt modelId="{F1153F0D-DF92-7B4D-8EDE-2CB5553116E8}" type="pres">
      <dgm:prSet presAssocID="{90437C13-F6EA-6449-AEA4-0DF995327276}" presName="parTrans" presStyleLbl="bgSibTrans2D1" presStyleIdx="2" presStyleCnt="3"/>
      <dgm:spPr/>
      <dgm:t>
        <a:bodyPr/>
        <a:lstStyle/>
        <a:p>
          <a:endParaRPr lang="en-US"/>
        </a:p>
      </dgm:t>
    </dgm:pt>
    <dgm:pt modelId="{7344D7A7-1298-AB49-9D45-6B38824F50D6}" type="pres">
      <dgm:prSet presAssocID="{D7C600ED-8ED8-474A-B606-86D098D5A7D0}" presName="node" presStyleLbl="node1" presStyleIdx="2" presStyleCnt="3">
        <dgm:presLayoutVars>
          <dgm:bulletEnabled val="1"/>
        </dgm:presLayoutVars>
      </dgm:prSet>
      <dgm:spPr/>
      <dgm:t>
        <a:bodyPr/>
        <a:lstStyle/>
        <a:p>
          <a:endParaRPr lang="en-US"/>
        </a:p>
      </dgm:t>
    </dgm:pt>
  </dgm:ptLst>
  <dgm:cxnLst>
    <dgm:cxn modelId="{A14B7B4B-610A-6041-92E1-2F7896596DDA}" srcId="{56301A40-42BE-6A45-B947-37028EC1B186}" destId="{B66ECC82-D19C-8247-9AEF-CD9CAC6FD0B1}" srcOrd="1" destOrd="0" parTransId="{5324C415-1100-554A-9827-5842B624BEDD}" sibTransId="{DC7CB38F-B26D-D541-A88A-6B191FFB7ED2}"/>
    <dgm:cxn modelId="{5F91ADBA-08CF-414D-8711-13C736D88376}" srcId="{D7C600ED-8ED8-474A-B606-86D098D5A7D0}" destId="{E07D64DF-0EFC-A244-BA60-D9B9EBE93407}" srcOrd="0" destOrd="0" parTransId="{4E9376D6-0231-4E49-9DEC-0E4EA7B882C6}" sibTransId="{C7E77BD1-C4EA-4647-9A6D-F2FB212B30FA}"/>
    <dgm:cxn modelId="{2237EC0D-3CEB-0B4C-AEA5-65B5AA3C567D}" type="presOf" srcId="{5324C415-1100-554A-9827-5842B624BEDD}" destId="{E46D8CD5-4893-4E49-A88F-3869BBCF7446}" srcOrd="0" destOrd="0" presId="urn:microsoft.com/office/officeart/2005/8/layout/radial4"/>
    <dgm:cxn modelId="{C7EAC4C1-D4C7-534B-8CE7-F018B1F862D7}" srcId="{D7C600ED-8ED8-474A-B606-86D098D5A7D0}" destId="{CC1CDB55-FE2B-084B-A687-36BD2AB71F12}" srcOrd="2" destOrd="0" parTransId="{1A9E3C3A-D328-A240-9C08-3ACF2017B702}" sibTransId="{C9A376F5-F249-B245-8515-7F859B5E8743}"/>
    <dgm:cxn modelId="{C955AA73-F29F-8345-ABA6-C77BE82933D6}" type="presOf" srcId="{E07D64DF-0EFC-A244-BA60-D9B9EBE93407}" destId="{7344D7A7-1298-AB49-9D45-6B38824F50D6}" srcOrd="0" destOrd="1" presId="urn:microsoft.com/office/officeart/2005/8/layout/radial4"/>
    <dgm:cxn modelId="{7343B681-2106-A44B-9445-39C3C84AFA36}" srcId="{56BEE583-EF97-6B4E-9F29-E1F2FF481D87}" destId="{56301A40-42BE-6A45-B947-37028EC1B186}" srcOrd="0" destOrd="0" parTransId="{0F13B8A7-19D1-904F-9A22-CE4505DA5F5E}" sibTransId="{708D49B6-6EEF-7B43-BD6A-735EEE666A7B}"/>
    <dgm:cxn modelId="{75FDF1CF-0B5A-AA4B-A689-C018C8CE8173}" type="presOf" srcId="{3781D454-3367-804B-BDA9-B071EF2A115D}" destId="{BC3064D0-48D3-2648-A85D-EA9C4940046A}" srcOrd="0" destOrd="0" presId="urn:microsoft.com/office/officeart/2005/8/layout/radial4"/>
    <dgm:cxn modelId="{1EF179E3-82F9-A146-92B7-6B12E29084D0}" type="presOf" srcId="{56301A40-42BE-6A45-B947-37028EC1B186}" destId="{0AC46E86-71F0-DC4D-BEAA-9C024A6C75D2}" srcOrd="0" destOrd="0" presId="urn:microsoft.com/office/officeart/2005/8/layout/radial4"/>
    <dgm:cxn modelId="{97F794EC-F3BB-9B4C-8F33-DE1EF916ADFF}" type="presOf" srcId="{56BEE583-EF97-6B4E-9F29-E1F2FF481D87}" destId="{CF55EC55-2AF8-504E-9098-3E770C7B30DA}" srcOrd="0" destOrd="0" presId="urn:microsoft.com/office/officeart/2005/8/layout/radial4"/>
    <dgm:cxn modelId="{4EE8F57A-BD46-3947-AE6D-426B9665600C}" type="presOf" srcId="{DD402B9D-6304-2446-AD0A-2E385A97E1E2}" destId="{8E213133-556D-4244-8BC9-F20B979A8B31}" srcOrd="0" destOrd="0" presId="urn:microsoft.com/office/officeart/2005/8/layout/radial4"/>
    <dgm:cxn modelId="{48A55D2C-495E-AD4C-854F-D0D28D7F61EC}" srcId="{D7C600ED-8ED8-474A-B606-86D098D5A7D0}" destId="{77B3585D-205F-F940-AFF2-CBC48054261B}" srcOrd="1" destOrd="0" parTransId="{2B1C2F9F-EE4E-1E45-B81C-B0320F630C83}" sibTransId="{8E4BAAF7-BA34-494C-831D-797E1DC2F189}"/>
    <dgm:cxn modelId="{4EB74160-F451-1F40-ABED-F38FF17A2D7D}" type="presOf" srcId="{90437C13-F6EA-6449-AEA4-0DF995327276}" destId="{F1153F0D-DF92-7B4D-8EDE-2CB5553116E8}" srcOrd="0" destOrd="0" presId="urn:microsoft.com/office/officeart/2005/8/layout/radial4"/>
    <dgm:cxn modelId="{2641997D-0956-5D46-83B6-85EABFC861E3}" type="presOf" srcId="{B66ECC82-D19C-8247-9AEF-CD9CAC6FD0B1}" destId="{ED609504-756A-A84D-BFB7-14A9CD70A8E6}" srcOrd="0" destOrd="0" presId="urn:microsoft.com/office/officeart/2005/8/layout/radial4"/>
    <dgm:cxn modelId="{B4EAA3B0-B74D-7E4A-B588-BC9AE1FD76CC}" srcId="{56301A40-42BE-6A45-B947-37028EC1B186}" destId="{DD402B9D-6304-2446-AD0A-2E385A97E1E2}" srcOrd="0" destOrd="0" parTransId="{3781D454-3367-804B-BDA9-B071EF2A115D}" sibTransId="{87D0329A-FD93-9246-B300-404458471B96}"/>
    <dgm:cxn modelId="{8E8ECECA-666C-8442-97E4-342FB5F5BF3E}" srcId="{56301A40-42BE-6A45-B947-37028EC1B186}" destId="{D7C600ED-8ED8-474A-B606-86D098D5A7D0}" srcOrd="2" destOrd="0" parTransId="{90437C13-F6EA-6449-AEA4-0DF995327276}" sibTransId="{DCE0805F-7612-8449-B8F2-9487403D4FEF}"/>
    <dgm:cxn modelId="{09CC26E8-8255-6E49-B5B0-80CBEA3EC178}" type="presOf" srcId="{77B3585D-205F-F940-AFF2-CBC48054261B}" destId="{7344D7A7-1298-AB49-9D45-6B38824F50D6}" srcOrd="0" destOrd="2" presId="urn:microsoft.com/office/officeart/2005/8/layout/radial4"/>
    <dgm:cxn modelId="{FE9BFD17-5A3F-DC44-BDE1-CFA3C916D84D}" type="presOf" srcId="{D7C600ED-8ED8-474A-B606-86D098D5A7D0}" destId="{7344D7A7-1298-AB49-9D45-6B38824F50D6}" srcOrd="0" destOrd="0" presId="urn:microsoft.com/office/officeart/2005/8/layout/radial4"/>
    <dgm:cxn modelId="{FF03A246-F98C-B043-BAD0-95DAF8063134}" type="presOf" srcId="{CC1CDB55-FE2B-084B-A687-36BD2AB71F12}" destId="{7344D7A7-1298-AB49-9D45-6B38824F50D6}" srcOrd="0" destOrd="3" presId="urn:microsoft.com/office/officeart/2005/8/layout/radial4"/>
    <dgm:cxn modelId="{EB4A03BD-69F2-5E45-9F14-69B3A739272A}" type="presParOf" srcId="{CF55EC55-2AF8-504E-9098-3E770C7B30DA}" destId="{0AC46E86-71F0-DC4D-BEAA-9C024A6C75D2}" srcOrd="0" destOrd="0" presId="urn:microsoft.com/office/officeart/2005/8/layout/radial4"/>
    <dgm:cxn modelId="{61CCB125-D3F3-C243-ADEB-A4BBFEC31135}" type="presParOf" srcId="{CF55EC55-2AF8-504E-9098-3E770C7B30DA}" destId="{BC3064D0-48D3-2648-A85D-EA9C4940046A}" srcOrd="1" destOrd="0" presId="urn:microsoft.com/office/officeart/2005/8/layout/radial4"/>
    <dgm:cxn modelId="{65AA6105-BD13-2543-8945-BBFDB464B8F3}" type="presParOf" srcId="{CF55EC55-2AF8-504E-9098-3E770C7B30DA}" destId="{8E213133-556D-4244-8BC9-F20B979A8B31}" srcOrd="2" destOrd="0" presId="urn:microsoft.com/office/officeart/2005/8/layout/radial4"/>
    <dgm:cxn modelId="{8444C5A4-745D-E44D-9242-76B9CD9C1853}" type="presParOf" srcId="{CF55EC55-2AF8-504E-9098-3E770C7B30DA}" destId="{E46D8CD5-4893-4E49-A88F-3869BBCF7446}" srcOrd="3" destOrd="0" presId="urn:microsoft.com/office/officeart/2005/8/layout/radial4"/>
    <dgm:cxn modelId="{CAB1F4E5-B312-4A47-B6D5-8C79B7CDCBFF}" type="presParOf" srcId="{CF55EC55-2AF8-504E-9098-3E770C7B30DA}" destId="{ED609504-756A-A84D-BFB7-14A9CD70A8E6}" srcOrd="4" destOrd="0" presId="urn:microsoft.com/office/officeart/2005/8/layout/radial4"/>
    <dgm:cxn modelId="{1BB16D51-3655-644D-ABBB-ECF36D3C41F5}" type="presParOf" srcId="{CF55EC55-2AF8-504E-9098-3E770C7B30DA}" destId="{F1153F0D-DF92-7B4D-8EDE-2CB5553116E8}" srcOrd="5" destOrd="0" presId="urn:microsoft.com/office/officeart/2005/8/layout/radial4"/>
    <dgm:cxn modelId="{0110FC7D-433F-3D4A-8703-4A7660C3250F}" type="presParOf" srcId="{CF55EC55-2AF8-504E-9098-3E770C7B30DA}" destId="{7344D7A7-1298-AB49-9D45-6B38824F50D6}"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C46E86-71F0-DC4D-BEAA-9C024A6C75D2}">
      <dsp:nvSpPr>
        <dsp:cNvPr id="0" name=""/>
        <dsp:cNvSpPr/>
      </dsp:nvSpPr>
      <dsp:spPr>
        <a:xfrm>
          <a:off x="2935240" y="2821167"/>
          <a:ext cx="2171274" cy="2171274"/>
        </a:xfrm>
        <a:prstGeom prst="ellipse">
          <a:avLst/>
        </a:prstGeom>
        <a:gradFill rotWithShape="0">
          <a:gsLst>
            <a:gs pos="0">
              <a:schemeClr val="accent1">
                <a:hueOff val="0"/>
                <a:satOff val="0"/>
                <a:lumOff val="0"/>
                <a:alphaOff val="0"/>
                <a:shade val="70000"/>
                <a:satMod val="150000"/>
              </a:schemeClr>
            </a:gs>
            <a:gs pos="34000">
              <a:schemeClr val="accent1">
                <a:hueOff val="0"/>
                <a:satOff val="0"/>
                <a:lumOff val="0"/>
                <a:alphaOff val="0"/>
                <a:shade val="70000"/>
                <a:satMod val="140000"/>
              </a:schemeClr>
            </a:gs>
            <a:gs pos="70000">
              <a:schemeClr val="accent1">
                <a:hueOff val="0"/>
                <a:satOff val="0"/>
                <a:lumOff val="0"/>
                <a:alphaOff val="0"/>
                <a:tint val="100000"/>
                <a:shade val="90000"/>
                <a:satMod val="140000"/>
              </a:schemeClr>
            </a:gs>
            <a:gs pos="100000">
              <a:schemeClr val="accent1">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solidFill>
                <a:srgbClr val="FF0000"/>
              </a:solidFill>
            </a:rPr>
            <a:t>Measurement infrastructure</a:t>
          </a:r>
          <a:endParaRPr lang="en-US" sz="1900" kern="1200" dirty="0">
            <a:solidFill>
              <a:srgbClr val="FF0000"/>
            </a:solidFill>
          </a:endParaRPr>
        </a:p>
      </dsp:txBody>
      <dsp:txXfrm>
        <a:off x="3253216" y="3139143"/>
        <a:ext cx="1535322" cy="1535322"/>
      </dsp:txXfrm>
    </dsp:sp>
    <dsp:sp modelId="{BC3064D0-48D3-2648-A85D-EA9C4940046A}">
      <dsp:nvSpPr>
        <dsp:cNvPr id="0" name=""/>
        <dsp:cNvSpPr/>
      </dsp:nvSpPr>
      <dsp:spPr>
        <a:xfrm rot="12900000">
          <a:off x="1326918" y="2371099"/>
          <a:ext cx="1885249" cy="618813"/>
        </a:xfrm>
        <a:prstGeom prst="leftArrow">
          <a:avLst>
            <a:gd name="adj1" fmla="val 60000"/>
            <a:gd name="adj2" fmla="val 5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8E213133-556D-4244-8BC9-F20B979A8B31}">
      <dsp:nvSpPr>
        <dsp:cNvPr id="0" name=""/>
        <dsp:cNvSpPr/>
      </dsp:nvSpPr>
      <dsp:spPr>
        <a:xfrm>
          <a:off x="466034" y="1314755"/>
          <a:ext cx="2062710" cy="1650168"/>
        </a:xfrm>
        <a:prstGeom prst="roundRect">
          <a:avLst>
            <a:gd name="adj" fmla="val 10000"/>
          </a:avLst>
        </a:prstGeom>
        <a:gradFill rotWithShape="0">
          <a:gsLst>
            <a:gs pos="0">
              <a:schemeClr val="accent2">
                <a:hueOff val="0"/>
                <a:satOff val="0"/>
                <a:lumOff val="0"/>
                <a:alphaOff val="0"/>
                <a:shade val="70000"/>
                <a:satMod val="150000"/>
              </a:schemeClr>
            </a:gs>
            <a:gs pos="34000">
              <a:schemeClr val="accent2">
                <a:hueOff val="0"/>
                <a:satOff val="0"/>
                <a:lumOff val="0"/>
                <a:alphaOff val="0"/>
                <a:shade val="70000"/>
                <a:satMod val="140000"/>
              </a:schemeClr>
            </a:gs>
            <a:gs pos="70000">
              <a:schemeClr val="accent2">
                <a:hueOff val="0"/>
                <a:satOff val="0"/>
                <a:lumOff val="0"/>
                <a:alphaOff val="0"/>
                <a:tint val="100000"/>
                <a:shade val="90000"/>
                <a:satMod val="140000"/>
              </a:schemeClr>
            </a:gs>
            <a:gs pos="100000">
              <a:schemeClr val="accent2">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en-US" sz="2200" kern="1200" dirty="0" smtClean="0"/>
            <a:t>ISP diagnostics</a:t>
          </a:r>
        </a:p>
        <a:p>
          <a:pPr lvl="0" algn="ctr" defTabSz="977900">
            <a:lnSpc>
              <a:spcPct val="90000"/>
            </a:lnSpc>
            <a:spcBef>
              <a:spcPct val="0"/>
            </a:spcBef>
            <a:spcAft>
              <a:spcPct val="35000"/>
            </a:spcAft>
          </a:pPr>
          <a:r>
            <a:rPr lang="en-US" sz="1800" kern="1200" dirty="0" smtClean="0"/>
            <a:t>“my </a:t>
          </a:r>
          <a:r>
            <a:rPr lang="en-US" sz="1800" kern="1200" dirty="0" err="1" smtClean="0"/>
            <a:t>Interwebs</a:t>
          </a:r>
          <a:r>
            <a:rPr lang="en-US" sz="1800" kern="1200" dirty="0" smtClean="0"/>
            <a:t> are just beach balls”</a:t>
          </a:r>
          <a:endParaRPr lang="en-US" sz="1800" kern="1200" dirty="0"/>
        </a:p>
      </dsp:txBody>
      <dsp:txXfrm>
        <a:off x="514366" y="1363087"/>
        <a:ext cx="1966046" cy="1553504"/>
      </dsp:txXfrm>
    </dsp:sp>
    <dsp:sp modelId="{E46D8CD5-4893-4E49-A88F-3869BBCF7446}">
      <dsp:nvSpPr>
        <dsp:cNvPr id="0" name=""/>
        <dsp:cNvSpPr/>
      </dsp:nvSpPr>
      <dsp:spPr>
        <a:xfrm rot="16200000">
          <a:off x="3078253" y="1459412"/>
          <a:ext cx="1885249" cy="618813"/>
        </a:xfrm>
        <a:prstGeom prst="leftArrow">
          <a:avLst>
            <a:gd name="adj1" fmla="val 60000"/>
            <a:gd name="adj2" fmla="val 5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D609504-756A-A84D-BFB7-14A9CD70A8E6}">
      <dsp:nvSpPr>
        <dsp:cNvPr id="0" name=""/>
        <dsp:cNvSpPr/>
      </dsp:nvSpPr>
      <dsp:spPr>
        <a:xfrm>
          <a:off x="2989522" y="1110"/>
          <a:ext cx="2062710" cy="1650168"/>
        </a:xfrm>
        <a:prstGeom prst="roundRect">
          <a:avLst>
            <a:gd name="adj" fmla="val 10000"/>
          </a:avLst>
        </a:prstGeom>
        <a:gradFill rotWithShape="0">
          <a:gsLst>
            <a:gs pos="0">
              <a:schemeClr val="accent3">
                <a:hueOff val="0"/>
                <a:satOff val="0"/>
                <a:lumOff val="0"/>
                <a:alphaOff val="0"/>
                <a:shade val="70000"/>
                <a:satMod val="150000"/>
              </a:schemeClr>
            </a:gs>
            <a:gs pos="34000">
              <a:schemeClr val="accent3">
                <a:hueOff val="0"/>
                <a:satOff val="0"/>
                <a:lumOff val="0"/>
                <a:alphaOff val="0"/>
                <a:shade val="70000"/>
                <a:satMod val="140000"/>
              </a:schemeClr>
            </a:gs>
            <a:gs pos="70000">
              <a:schemeClr val="accent3">
                <a:hueOff val="0"/>
                <a:satOff val="0"/>
                <a:lumOff val="0"/>
                <a:alphaOff val="0"/>
                <a:tint val="100000"/>
                <a:shade val="90000"/>
                <a:satMod val="140000"/>
              </a:schemeClr>
            </a:gs>
            <a:gs pos="100000">
              <a:schemeClr val="accent3">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kern="1200" dirty="0" smtClean="0"/>
            <a:t>User diagnostics &amp; validation</a:t>
          </a:r>
        </a:p>
        <a:p>
          <a:pPr lvl="0" algn="ctr" defTabSz="889000">
            <a:lnSpc>
              <a:spcPct val="90000"/>
            </a:lnSpc>
            <a:spcBef>
              <a:spcPct val="0"/>
            </a:spcBef>
            <a:spcAft>
              <a:spcPct val="35000"/>
            </a:spcAft>
          </a:pPr>
          <a:r>
            <a:rPr lang="en-US" sz="1600" kern="1200" dirty="0" smtClean="0"/>
            <a:t>hard failures </a:t>
          </a:r>
          <a:r>
            <a:rPr lang="en-US" sz="1600" kern="1200" dirty="0" smtClean="0">
              <a:sym typeface="Wingdings"/>
            </a:rPr>
            <a:t> soft failures</a:t>
          </a:r>
          <a:endParaRPr lang="en-US" sz="1600" kern="1200" dirty="0"/>
        </a:p>
      </dsp:txBody>
      <dsp:txXfrm>
        <a:off x="3037854" y="49442"/>
        <a:ext cx="1966046" cy="1553504"/>
      </dsp:txXfrm>
    </dsp:sp>
    <dsp:sp modelId="{F1153F0D-DF92-7B4D-8EDE-2CB5553116E8}">
      <dsp:nvSpPr>
        <dsp:cNvPr id="0" name=""/>
        <dsp:cNvSpPr/>
      </dsp:nvSpPr>
      <dsp:spPr>
        <a:xfrm rot="19500000">
          <a:off x="4829588" y="2371099"/>
          <a:ext cx="1885249" cy="618813"/>
        </a:xfrm>
        <a:prstGeom prst="leftArrow">
          <a:avLst>
            <a:gd name="adj1" fmla="val 60000"/>
            <a:gd name="adj2" fmla="val 5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344D7A7-1298-AB49-9D45-6B38824F50D6}">
      <dsp:nvSpPr>
        <dsp:cNvPr id="0" name=""/>
        <dsp:cNvSpPr/>
      </dsp:nvSpPr>
      <dsp:spPr>
        <a:xfrm>
          <a:off x="5513010" y="1314755"/>
          <a:ext cx="2062710" cy="1650168"/>
        </a:xfrm>
        <a:prstGeom prst="roundRect">
          <a:avLst>
            <a:gd name="adj" fmla="val 10000"/>
          </a:avLst>
        </a:prstGeom>
        <a:gradFill rotWithShape="0">
          <a:gsLst>
            <a:gs pos="0">
              <a:schemeClr val="accent4">
                <a:hueOff val="0"/>
                <a:satOff val="0"/>
                <a:lumOff val="0"/>
                <a:alphaOff val="0"/>
                <a:shade val="70000"/>
                <a:satMod val="150000"/>
              </a:schemeClr>
            </a:gs>
            <a:gs pos="34000">
              <a:schemeClr val="accent4">
                <a:hueOff val="0"/>
                <a:satOff val="0"/>
                <a:lumOff val="0"/>
                <a:alphaOff val="0"/>
                <a:shade val="70000"/>
                <a:satMod val="140000"/>
              </a:schemeClr>
            </a:gs>
            <a:gs pos="70000">
              <a:schemeClr val="accent4">
                <a:hueOff val="0"/>
                <a:satOff val="0"/>
                <a:lumOff val="0"/>
                <a:alphaOff val="0"/>
                <a:tint val="100000"/>
                <a:shade val="90000"/>
                <a:satMod val="140000"/>
              </a:schemeClr>
            </a:gs>
            <a:gs pos="100000">
              <a:schemeClr val="accent4">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t" anchorCtr="0">
          <a:noAutofit/>
        </a:bodyPr>
        <a:lstStyle/>
        <a:p>
          <a:pPr lvl="0" algn="l" defTabSz="977900">
            <a:lnSpc>
              <a:spcPct val="90000"/>
            </a:lnSpc>
            <a:spcBef>
              <a:spcPct val="0"/>
            </a:spcBef>
            <a:spcAft>
              <a:spcPct val="35000"/>
            </a:spcAft>
          </a:pPr>
          <a:r>
            <a:rPr lang="en-US" sz="2200" kern="1200" dirty="0" smtClean="0"/>
            <a:t>Public policy</a:t>
          </a:r>
          <a:endParaRPr lang="en-US" sz="2200" kern="1200" dirty="0"/>
        </a:p>
        <a:p>
          <a:pPr marL="171450" lvl="1" indent="-171450" algn="l" defTabSz="755650">
            <a:lnSpc>
              <a:spcPct val="90000"/>
            </a:lnSpc>
            <a:spcBef>
              <a:spcPct val="0"/>
            </a:spcBef>
            <a:spcAft>
              <a:spcPct val="15000"/>
            </a:spcAft>
            <a:buChar char="••"/>
          </a:pPr>
          <a:r>
            <a:rPr lang="en-US" sz="1700" kern="1200" dirty="0" smtClean="0"/>
            <a:t>BB evolution?</a:t>
          </a:r>
          <a:endParaRPr lang="en-US" sz="1700" kern="1200" dirty="0"/>
        </a:p>
        <a:p>
          <a:pPr marL="171450" lvl="1" indent="-171450" algn="l" defTabSz="755650">
            <a:lnSpc>
              <a:spcPct val="90000"/>
            </a:lnSpc>
            <a:spcBef>
              <a:spcPct val="0"/>
            </a:spcBef>
            <a:spcAft>
              <a:spcPct val="15000"/>
            </a:spcAft>
            <a:buChar char="••"/>
          </a:pPr>
          <a:r>
            <a:rPr lang="en-US" sz="1700" kern="1200" dirty="0" smtClean="0"/>
            <a:t>Informed consumer choice</a:t>
          </a:r>
          <a:endParaRPr lang="en-US" sz="1700" kern="1200" dirty="0"/>
        </a:p>
        <a:p>
          <a:pPr marL="171450" lvl="1" indent="-171450" algn="l" defTabSz="755650">
            <a:lnSpc>
              <a:spcPct val="90000"/>
            </a:lnSpc>
            <a:spcBef>
              <a:spcPct val="0"/>
            </a:spcBef>
            <a:spcAft>
              <a:spcPct val="15000"/>
            </a:spcAft>
            <a:buChar char="••"/>
          </a:pPr>
          <a:r>
            <a:rPr lang="en-US" sz="1700" kern="1200" dirty="0" smtClean="0"/>
            <a:t>Universal service</a:t>
          </a:r>
          <a:endParaRPr lang="en-US" sz="1700" kern="1200" dirty="0"/>
        </a:p>
      </dsp:txBody>
      <dsp:txXfrm>
        <a:off x="5561342" y="1363087"/>
        <a:ext cx="1966046" cy="155350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5ED0FF-2479-1546-A5DF-2DC6D60939AC}" type="datetimeFigureOut">
              <a:rPr lang="en-US" smtClean="0"/>
              <a:t>10/31/12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6881F7-159C-3543-A20B-2E7620B80E0B}" type="slidenum">
              <a:rPr lang="en-US" smtClean="0"/>
              <a:t>‹#›</a:t>
            </a:fld>
            <a:endParaRPr lang="en-US"/>
          </a:p>
        </p:txBody>
      </p:sp>
    </p:spTree>
    <p:extLst>
      <p:ext uri="{BB962C8B-B14F-4D97-AF65-F5344CB8AC3E}">
        <p14:creationId xmlns:p14="http://schemas.microsoft.com/office/powerpoint/2010/main" val="4850377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38C88C-AE96-E84A-91A2-CA1F485279D1}" type="datetimeFigureOut">
              <a:rPr lang="en-US" smtClean="0"/>
              <a:t>10/31/12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861A38-9FEB-4143-AE57-9A7779124A00}" type="slidenum">
              <a:rPr lang="en-US" smtClean="0"/>
              <a:t>‹#›</a:t>
            </a:fld>
            <a:endParaRPr lang="en-US"/>
          </a:p>
        </p:txBody>
      </p:sp>
    </p:spTree>
    <p:extLst>
      <p:ext uri="{BB962C8B-B14F-4D97-AF65-F5344CB8AC3E}">
        <p14:creationId xmlns:p14="http://schemas.microsoft.com/office/powerpoint/2010/main" val="349476579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commons.wikimedia.org</a:t>
            </a:r>
            <a:r>
              <a:rPr lang="en-US" dirty="0" smtClean="0"/>
              <a:t>/wiki/</a:t>
            </a:r>
            <a:r>
              <a:rPr lang="en-US" dirty="0" err="1" smtClean="0"/>
              <a:t>File:Homenet.svg</a:t>
            </a:r>
            <a:endParaRPr lang="en-US" dirty="0"/>
          </a:p>
        </p:txBody>
      </p:sp>
      <p:sp>
        <p:nvSpPr>
          <p:cNvPr id="4" name="Slide Number Placeholder 3"/>
          <p:cNvSpPr>
            <a:spLocks noGrp="1"/>
          </p:cNvSpPr>
          <p:nvPr>
            <p:ph type="sldNum" sz="quarter" idx="10"/>
          </p:nvPr>
        </p:nvSpPr>
        <p:spPr/>
        <p:txBody>
          <a:bodyPr/>
          <a:lstStyle/>
          <a:p>
            <a:fld id="{AD861A38-9FEB-4143-AE57-9A7779124A00}" type="slidenum">
              <a:rPr lang="en-US" smtClean="0"/>
              <a:t>4</a:t>
            </a:fld>
            <a:endParaRPr lang="en-US"/>
          </a:p>
        </p:txBody>
      </p:sp>
    </p:spTree>
    <p:extLst>
      <p:ext uri="{BB962C8B-B14F-4D97-AF65-F5344CB8AC3E}">
        <p14:creationId xmlns:p14="http://schemas.microsoft.com/office/powerpoint/2010/main" val="74253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114C9C-130D-40E7-AF21-363320B05F89}" type="slidenum">
              <a:rPr lang="en-US" smtClean="0"/>
              <a:pPr/>
              <a:t>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F75D9DF-0372-3B48-BF03-B3EF0EEDA088}" type="datetime1">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1BFE1-E046-FC46-B774-C3EB10621882}" type="datetime1">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B099EC-9D77-1549-B808-7DA16DFBA46D}" type="datetime1">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9721638-4474-E54A-B041-2F41AA6AEC81}" type="datetime1">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C587F7-61CB-2D44-89A7-4E23C7D655EA}" type="datetime1">
              <a:rPr lang="en-US" smtClean="0"/>
              <a:t>10/31/12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D93392-C583-3449-84C6-4CBB8DB01287}" type="datetime1">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FCB94D-89AD-2E42-8F6A-C93725A68E27}" type="datetime1">
              <a:rPr lang="en-US" smtClean="0"/>
              <a:t>10/31/12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54045-52FE-7D47-AF98-35D41A24E31C}"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71BB2CA-E185-544C-82CB-967AE55E361A}" type="datetime1">
              <a:rPr lang="en-US" smtClean="0"/>
              <a:t>10/31/12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5600D0-F105-8D42-B6A7-9C2C5B5067B0}" type="datetime1">
              <a:rPr lang="en-US" smtClean="0"/>
              <a:t>10/31/12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B1D085-3B16-9E4B-AFE8-9A7290C94EBB}" type="datetime1">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4045-52FE-7D47-AF98-35D41A24E31C}"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CA309E-D65E-E74A-8F72-EB2CDE4F5C59}" type="datetime1">
              <a:rPr lang="en-US" smtClean="0"/>
              <a:t>10/31/12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54045-52FE-7D47-AF98-35D41A24E31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070D64E-88B3-A74B-89CF-BBC10788DB09}" type="datetime1">
              <a:rPr lang="en-US" smtClean="0"/>
              <a:t>10/31/12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DF254045-52FE-7D47-AF98-35D41A24E31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wmf"/><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6.xml"/><Relationship Id="rId2" Type="http://schemas.openxmlformats.org/officeDocument/2006/relationships/image" Target="../media/image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4" Type="http://schemas.openxmlformats.org/officeDocument/2006/relationships/image" Target="../media/image5.png"/><Relationship Id="rId5" Type="http://schemas.openxmlformats.org/officeDocument/2006/relationships/image" Target="../media/image6.wmf"/><Relationship Id="rId6" Type="http://schemas.openxmlformats.org/officeDocument/2006/relationships/image" Target="../media/image7.wmf"/><Relationship Id="rId7" Type="http://schemas.openxmlformats.org/officeDocument/2006/relationships/image" Target="../media/image8.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200" dirty="0" smtClean="0"/>
              <a:t>Large-Scale Internet Measurements </a:t>
            </a:r>
            <a:r>
              <a:rPr lang="en-US" sz="3200" dirty="0" smtClean="0"/>
              <a:t>for Diagnostics and public policy</a:t>
            </a:r>
            <a:endParaRPr lang="en-US" sz="3200" dirty="0"/>
          </a:p>
        </p:txBody>
      </p:sp>
      <p:sp>
        <p:nvSpPr>
          <p:cNvPr id="3" name="Subtitle 2"/>
          <p:cNvSpPr>
            <a:spLocks noGrp="1"/>
          </p:cNvSpPr>
          <p:nvPr>
            <p:ph type="subTitle" idx="1"/>
          </p:nvPr>
        </p:nvSpPr>
        <p:spPr/>
        <p:txBody>
          <a:bodyPr/>
          <a:lstStyle/>
          <a:p>
            <a:r>
              <a:rPr lang="en-US" dirty="0" smtClean="0"/>
              <a:t>Henning Schulzrinne</a:t>
            </a:r>
          </a:p>
          <a:p>
            <a:r>
              <a:rPr lang="en-US" dirty="0"/>
              <a:t>	</a:t>
            </a:r>
            <a:r>
              <a:rPr lang="en-US" dirty="0" smtClean="0"/>
              <a:t>(+ Walter Johnston &amp; James Miller)</a:t>
            </a:r>
          </a:p>
          <a:p>
            <a:r>
              <a:rPr lang="en-US" dirty="0" smtClean="0"/>
              <a:t>FCC &amp; Columbia University</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1</a:t>
            </a:fld>
            <a:endParaRPr lang="en-US"/>
          </a:p>
        </p:txBody>
      </p:sp>
    </p:spTree>
    <p:extLst>
      <p:ext uri="{BB962C8B-B14F-4D97-AF65-F5344CB8AC3E}">
        <p14:creationId xmlns:p14="http://schemas.microsoft.com/office/powerpoint/2010/main" val="28869934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VoIP</a:t>
            </a:r>
            <a:endParaRPr lang="en-US" dirty="0"/>
          </a:p>
        </p:txBody>
      </p:sp>
      <p:sp>
        <p:nvSpPr>
          <p:cNvPr id="3" name="Content Placeholder 2"/>
          <p:cNvSpPr>
            <a:spLocks noGrp="1"/>
          </p:cNvSpPr>
          <p:nvPr>
            <p:ph idx="1"/>
          </p:nvPr>
        </p:nvSpPr>
        <p:spPr/>
        <p:txBody>
          <a:bodyPr>
            <a:normAutofit fontScale="92500" lnSpcReduction="10000"/>
          </a:bodyPr>
          <a:lstStyle/>
          <a:p>
            <a:r>
              <a:rPr lang="en-US" dirty="0"/>
              <a:t>The Voice over IP (VoIP) test operated over UDP and, unlike the video streaming test, utilized bi-directional traffic, as is typical for voice calls</a:t>
            </a:r>
            <a:r>
              <a:rPr lang="en-US" dirty="0" smtClean="0"/>
              <a:t>.</a:t>
            </a:r>
            <a:endParaRPr lang="en-US" dirty="0"/>
          </a:p>
          <a:p>
            <a:r>
              <a:rPr lang="en-US" dirty="0"/>
              <a:t>The </a:t>
            </a:r>
            <a:r>
              <a:rPr lang="en-US" dirty="0" err="1"/>
              <a:t>Whitebox</a:t>
            </a:r>
            <a:r>
              <a:rPr lang="en-US" dirty="0"/>
              <a:t> would handshake with the server, and each would initiate a UDP stream with the other. The test used a 64 kbps stream with the same characteristics and properties (i.e., packet sizes, delays, bitrate) as the G.711 codec. The test measured jitter, delay and loss. These metrics were measured by subdividing the stream into blocks, and measuring the time taken to receive each block (as well as the difference between consecutive times). </a:t>
            </a:r>
            <a:endParaRPr lang="en-US" dirty="0"/>
          </a:p>
          <a:p>
            <a:r>
              <a:rPr lang="en-US" dirty="0"/>
              <a:t>Jitter was calculated using the PDV approach described in section 4.2 of RFC5481. The 99th percentile was recorded and used in all calculations when deriving the PDV</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10</a:t>
            </a:fld>
            <a:endParaRPr lang="en-US"/>
          </a:p>
        </p:txBody>
      </p:sp>
    </p:spTree>
    <p:extLst>
      <p:ext uri="{BB962C8B-B14F-4D97-AF65-F5344CB8AC3E}">
        <p14:creationId xmlns:p14="http://schemas.microsoft.com/office/powerpoint/2010/main" val="391271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Web browsing</a:t>
            </a:r>
            <a:endParaRPr lang="en-US" dirty="0"/>
          </a:p>
        </p:txBody>
      </p:sp>
      <p:sp>
        <p:nvSpPr>
          <p:cNvPr id="3" name="Content Placeholder 2"/>
          <p:cNvSpPr>
            <a:spLocks noGrp="1"/>
          </p:cNvSpPr>
          <p:nvPr>
            <p:ph idx="1"/>
          </p:nvPr>
        </p:nvSpPr>
        <p:spPr/>
        <p:txBody>
          <a:bodyPr>
            <a:normAutofit fontScale="62500" lnSpcReduction="20000"/>
          </a:bodyPr>
          <a:lstStyle/>
          <a:p>
            <a:r>
              <a:rPr lang="en-US" dirty="0"/>
              <a:t>The test recorded the averaged time taken to sequentially download the HTML and referenced resources for the home page of each of the target websites, the number of bytes transferred, and the calculated rate per second. The primary measure for this test was the total time taken to download the HTML front page for each web site and all associated images, JavaScript, and </a:t>
            </a:r>
            <a:r>
              <a:rPr lang="en-US" dirty="0" err="1"/>
              <a:t>stylesheet</a:t>
            </a:r>
            <a:r>
              <a:rPr lang="en-US" dirty="0"/>
              <a:t> resources. This test did not test against the centralized testing nodes; instead it tested against real websites, ensuring </a:t>
            </a:r>
            <a:r>
              <a:rPr lang="en-US" dirty="0" smtClean="0"/>
              <a:t> that </a:t>
            </a:r>
            <a:r>
              <a:rPr lang="en-US" dirty="0"/>
              <a:t>the effects of content distribution networks and other performance enhancing factors could be taken into account. </a:t>
            </a:r>
            <a:endParaRPr lang="en-US" dirty="0"/>
          </a:p>
          <a:p>
            <a:r>
              <a:rPr lang="en-US" dirty="0"/>
              <a:t>Each </a:t>
            </a:r>
            <a:r>
              <a:rPr lang="en-US" dirty="0" err="1"/>
              <a:t>Whitebox</a:t>
            </a:r>
            <a:r>
              <a:rPr lang="en-US" dirty="0"/>
              <a:t> tested against the following 9 </a:t>
            </a:r>
            <a:r>
              <a:rPr lang="en-US" dirty="0" smtClean="0"/>
              <a:t>websites:</a:t>
            </a:r>
            <a:endParaRPr lang="en-US" dirty="0"/>
          </a:p>
          <a:p>
            <a:pPr lvl="1"/>
            <a:r>
              <a:rPr lang="en-US" dirty="0"/>
              <a:t>http://</a:t>
            </a:r>
            <a:r>
              <a:rPr lang="en-US" dirty="0" err="1"/>
              <a:t>www.cnn.com</a:t>
            </a:r>
            <a:r>
              <a:rPr lang="en-US" dirty="0"/>
              <a:t> </a:t>
            </a:r>
          </a:p>
          <a:p>
            <a:pPr lvl="1"/>
            <a:r>
              <a:rPr lang="en-US" dirty="0"/>
              <a:t>http://</a:t>
            </a:r>
            <a:r>
              <a:rPr lang="en-US" dirty="0" err="1"/>
              <a:t>www.youtube.com</a:t>
            </a:r>
            <a:r>
              <a:rPr lang="en-US" dirty="0"/>
              <a:t> </a:t>
            </a:r>
          </a:p>
          <a:p>
            <a:pPr lvl="1"/>
            <a:r>
              <a:rPr lang="en-US" dirty="0"/>
              <a:t>http://</a:t>
            </a:r>
            <a:r>
              <a:rPr lang="en-US" dirty="0" err="1"/>
              <a:t>www.msn.com</a:t>
            </a:r>
            <a:r>
              <a:rPr lang="en-US" dirty="0"/>
              <a:t> </a:t>
            </a:r>
          </a:p>
          <a:p>
            <a:pPr lvl="1"/>
            <a:r>
              <a:rPr lang="en-US" dirty="0"/>
              <a:t>http://</a:t>
            </a:r>
            <a:r>
              <a:rPr lang="en-US" dirty="0" err="1"/>
              <a:t>www.amazon.com</a:t>
            </a:r>
            <a:r>
              <a:rPr lang="en-US" dirty="0"/>
              <a:t> </a:t>
            </a:r>
          </a:p>
          <a:p>
            <a:pPr lvl="1"/>
            <a:r>
              <a:rPr lang="en-US" dirty="0"/>
              <a:t>http://</a:t>
            </a:r>
            <a:r>
              <a:rPr lang="en-US" dirty="0" err="1"/>
              <a:t>www.yahoo.com</a:t>
            </a:r>
            <a:r>
              <a:rPr lang="en-US" dirty="0"/>
              <a:t> </a:t>
            </a:r>
          </a:p>
          <a:p>
            <a:pPr lvl="1"/>
            <a:r>
              <a:rPr lang="en-US" dirty="0"/>
              <a:t>http://</a:t>
            </a:r>
            <a:r>
              <a:rPr lang="en-US" dirty="0" err="1"/>
              <a:t>www.ebay.com</a:t>
            </a:r>
            <a:r>
              <a:rPr lang="en-US" dirty="0"/>
              <a:t> </a:t>
            </a:r>
          </a:p>
          <a:p>
            <a:pPr lvl="1"/>
            <a:r>
              <a:rPr lang="en-US" dirty="0"/>
              <a:t>http://</a:t>
            </a:r>
            <a:r>
              <a:rPr lang="en-US" dirty="0" err="1" smtClean="0"/>
              <a:t>www.wikipedia.org</a:t>
            </a:r>
            <a:r>
              <a:rPr lang="en-US" dirty="0" smtClean="0"/>
              <a:t> </a:t>
            </a:r>
            <a:endParaRPr lang="en-US" dirty="0"/>
          </a:p>
          <a:p>
            <a:pPr lvl="1"/>
            <a:r>
              <a:rPr lang="en-US" dirty="0" smtClean="0"/>
              <a:t>http://</a:t>
            </a:r>
            <a:r>
              <a:rPr lang="en-US" dirty="0" err="1" smtClean="0"/>
              <a:t>www.facebook.com</a:t>
            </a:r>
            <a:r>
              <a:rPr lang="en-US" dirty="0" smtClean="0"/>
              <a:t> </a:t>
            </a:r>
            <a:endParaRPr lang="en-US" dirty="0"/>
          </a:p>
          <a:p>
            <a:pPr lvl="1"/>
            <a:r>
              <a:rPr lang="en-US" dirty="0"/>
              <a:t>http://</a:t>
            </a:r>
            <a:r>
              <a:rPr lang="en-US" dirty="0" err="1"/>
              <a:t>www.google.com</a:t>
            </a:r>
            <a:r>
              <a:rPr lang="en-US" dirty="0"/>
              <a:t> </a:t>
            </a:r>
          </a:p>
          <a:p>
            <a:r>
              <a:rPr lang="en-US" dirty="0"/>
              <a:t>The results include the time taken for DNS resolution. The test used up to </a:t>
            </a:r>
            <a:r>
              <a:rPr lang="en-US" dirty="0">
                <a:solidFill>
                  <a:srgbClr val="000090"/>
                </a:solidFill>
              </a:rPr>
              <a:t>eight concurrent </a:t>
            </a:r>
            <a:r>
              <a:rPr lang="en-US" dirty="0"/>
              <a:t>TCP connections to fetch resources from targets. The test pooled TCP connections and utilized persistent connections where the remote HTTP server supports them. </a:t>
            </a:r>
          </a:p>
          <a:p>
            <a:r>
              <a:rPr lang="en-US" dirty="0"/>
              <a:t>The client advertised the user agent as Microsoft Internet Explorer 8. Each website was tested in sequence and the results summed and reported across all sites. </a:t>
            </a:r>
          </a:p>
          <a:p>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11</a:t>
            </a:fld>
            <a:endParaRPr lang="en-US"/>
          </a:p>
        </p:txBody>
      </p:sp>
    </p:spTree>
    <p:extLst>
      <p:ext uri="{BB962C8B-B14F-4D97-AF65-F5344CB8AC3E}">
        <p14:creationId xmlns:p14="http://schemas.microsoft.com/office/powerpoint/2010/main" val="809799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233647"/>
            <a:ext cx="3593684" cy="233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p:txBody>
          <a:bodyPr/>
          <a:lstStyle/>
          <a:p>
            <a:r>
              <a:rPr lang="en-US" dirty="0" smtClean="0"/>
              <a:t>LMAP proposed architecture</a:t>
            </a:r>
            <a:endParaRPr lang="en-US" dirty="0"/>
          </a:p>
        </p:txBody>
      </p:sp>
      <p:pic>
        <p:nvPicPr>
          <p:cNvPr id="5" name="Picture 4"/>
          <p:cNvPicPr>
            <a:picLocks noChangeAspect="1"/>
          </p:cNvPicPr>
          <p:nvPr/>
        </p:nvPicPr>
        <p:blipFill>
          <a:blip r:embed="rId3"/>
          <a:stretch>
            <a:fillRect/>
          </a:stretch>
        </p:blipFill>
        <p:spPr>
          <a:xfrm>
            <a:off x="1394207" y="1524000"/>
            <a:ext cx="1028524" cy="1454333"/>
          </a:xfrm>
          <a:prstGeom prst="rect">
            <a:avLst/>
          </a:prstGeom>
        </p:spPr>
      </p:pic>
      <p:pic>
        <p:nvPicPr>
          <p:cNvPr id="6" name="Picture 5"/>
          <p:cNvPicPr>
            <a:picLocks noChangeAspect="1"/>
          </p:cNvPicPr>
          <p:nvPr/>
        </p:nvPicPr>
        <p:blipFill>
          <a:blip r:embed="rId4"/>
          <a:stretch>
            <a:fillRect/>
          </a:stretch>
        </p:blipFill>
        <p:spPr>
          <a:xfrm>
            <a:off x="6475391" y="2489928"/>
            <a:ext cx="769389" cy="716822"/>
          </a:xfrm>
          <a:prstGeom prst="rect">
            <a:avLst/>
          </a:prstGeom>
        </p:spPr>
      </p:pic>
      <p:pic>
        <p:nvPicPr>
          <p:cNvPr id="7" name="Picture 10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4433" y="3206750"/>
            <a:ext cx="76676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rotWithShape="1">
          <a:blip r:embed="rId6"/>
          <a:srcRect t="22151" b="32027"/>
          <a:stretch/>
        </p:blipFill>
        <p:spPr>
          <a:xfrm>
            <a:off x="1394207" y="4969309"/>
            <a:ext cx="1578092" cy="1022522"/>
          </a:xfrm>
          <a:prstGeom prst="rect">
            <a:avLst/>
          </a:prstGeom>
        </p:spPr>
      </p:pic>
      <p:pic>
        <p:nvPicPr>
          <p:cNvPr id="9" name="Picture 8"/>
          <p:cNvPicPr>
            <a:picLocks noChangeAspect="1"/>
          </p:cNvPicPr>
          <p:nvPr/>
        </p:nvPicPr>
        <p:blipFill rotWithShape="1">
          <a:blip r:embed="rId7"/>
          <a:srcRect t="19969" b="32530"/>
          <a:stretch/>
        </p:blipFill>
        <p:spPr>
          <a:xfrm>
            <a:off x="301878" y="3429000"/>
            <a:ext cx="1606591" cy="1078992"/>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3757181274"/>
              </p:ext>
            </p:extLst>
          </p:nvPr>
        </p:nvGraphicFramePr>
        <p:xfrm>
          <a:off x="365682" y="1919698"/>
          <a:ext cx="1417459" cy="792480"/>
        </p:xfrm>
        <a:graphic>
          <a:graphicData uri="http://schemas.openxmlformats.org/drawingml/2006/table">
            <a:tbl>
              <a:tblPr firstRow="1" bandRow="1">
                <a:tableStyleId>{10A1B5D5-9B99-4C35-A422-299274C87663}</a:tableStyleId>
              </a:tblPr>
              <a:tblGrid>
                <a:gridCol w="933676"/>
                <a:gridCol w="483783"/>
              </a:tblGrid>
              <a:tr h="0">
                <a:tc>
                  <a:txBody>
                    <a:bodyPr/>
                    <a:lstStyle/>
                    <a:p>
                      <a:r>
                        <a:rPr lang="en-US" sz="1200" dirty="0" smtClean="0"/>
                        <a:t>Host</a:t>
                      </a:r>
                      <a:endParaRPr lang="en-US" sz="1200" dirty="0"/>
                    </a:p>
                  </a:txBody>
                  <a:tcPr/>
                </a:tc>
                <a:tc>
                  <a:txBody>
                    <a:bodyPr/>
                    <a:lstStyle/>
                    <a:p>
                      <a:r>
                        <a:rPr lang="en-US" sz="1200" dirty="0" smtClean="0"/>
                        <a:t>Tier</a:t>
                      </a:r>
                      <a:endParaRPr lang="en-US" sz="1200" dirty="0"/>
                    </a:p>
                  </a:txBody>
                  <a:tcPr/>
                </a:tc>
              </a:tr>
              <a:tr h="165509">
                <a:tc>
                  <a:txBody>
                    <a:bodyPr/>
                    <a:lstStyle/>
                    <a:p>
                      <a:r>
                        <a:rPr lang="en-US" sz="1100" dirty="0" smtClean="0"/>
                        <a:t>2001:db8::1</a:t>
                      </a:r>
                      <a:endParaRPr lang="en-US" sz="1100" dirty="0"/>
                    </a:p>
                  </a:txBody>
                  <a:tcPr/>
                </a:tc>
                <a:tc>
                  <a:txBody>
                    <a:bodyPr/>
                    <a:lstStyle/>
                    <a:p>
                      <a:r>
                        <a:rPr lang="en-US" sz="1100" dirty="0" smtClean="0"/>
                        <a:t>10/2</a:t>
                      </a:r>
                      <a:endParaRPr lang="en-US" sz="1100" dirty="0"/>
                    </a:p>
                  </a:txBody>
                  <a:tcPr/>
                </a:tc>
              </a:tr>
              <a:tr h="138263">
                <a:tc>
                  <a:txBody>
                    <a:bodyPr/>
                    <a:lstStyle/>
                    <a:p>
                      <a:r>
                        <a:rPr lang="en-US" sz="1100" dirty="0" smtClean="0"/>
                        <a:t>2001:db8::2</a:t>
                      </a:r>
                      <a:endParaRPr lang="en-US" sz="1100" dirty="0"/>
                    </a:p>
                  </a:txBody>
                  <a:tcPr/>
                </a:tc>
                <a:tc>
                  <a:txBody>
                    <a:bodyPr/>
                    <a:lstStyle/>
                    <a:p>
                      <a:r>
                        <a:rPr lang="en-US" sz="1100" dirty="0" smtClean="0"/>
                        <a:t>25/5</a:t>
                      </a:r>
                      <a:endParaRPr lang="en-US" sz="1100" dirty="0"/>
                    </a:p>
                  </a:txBody>
                  <a:tcPr/>
                </a:tc>
              </a:tr>
            </a:tbl>
          </a:graphicData>
        </a:graphic>
      </p:graphicFrame>
      <p:sp>
        <p:nvSpPr>
          <p:cNvPr id="12" name="Smiley Face 11"/>
          <p:cNvSpPr/>
          <p:nvPr/>
        </p:nvSpPr>
        <p:spPr>
          <a:xfrm>
            <a:off x="5120035" y="3749662"/>
            <a:ext cx="431160" cy="443508"/>
          </a:xfrm>
          <a:prstGeom prst="smileyFac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3" name="Smiley Face 12"/>
          <p:cNvSpPr/>
          <p:nvPr/>
        </p:nvSpPr>
        <p:spPr>
          <a:xfrm>
            <a:off x="6712831" y="3346472"/>
            <a:ext cx="431160" cy="443508"/>
          </a:xfrm>
          <a:prstGeom prst="smileyFac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4" name="TextBox 13"/>
          <p:cNvSpPr txBox="1"/>
          <p:nvPr/>
        </p:nvSpPr>
        <p:spPr>
          <a:xfrm>
            <a:off x="5587328" y="3287997"/>
            <a:ext cx="1125503" cy="461665"/>
          </a:xfrm>
          <a:prstGeom prst="rect">
            <a:avLst/>
          </a:prstGeom>
          <a:noFill/>
        </p:spPr>
        <p:txBody>
          <a:bodyPr wrap="none" rtlCol="0">
            <a:spAutoFit/>
          </a:bodyPr>
          <a:lstStyle/>
          <a:p>
            <a:pPr algn="ctr"/>
            <a:r>
              <a:rPr lang="en-US" sz="1200" dirty="0" smtClean="0"/>
              <a:t>measurement</a:t>
            </a:r>
          </a:p>
          <a:p>
            <a:pPr algn="ctr"/>
            <a:r>
              <a:rPr lang="en-US" sz="1200" dirty="0" smtClean="0"/>
              <a:t>clients</a:t>
            </a:r>
            <a:endParaRPr lang="en-US" sz="1200" dirty="0"/>
          </a:p>
        </p:txBody>
      </p:sp>
      <p:sp>
        <p:nvSpPr>
          <p:cNvPr id="15" name="TextBox 14"/>
          <p:cNvSpPr txBox="1"/>
          <p:nvPr/>
        </p:nvSpPr>
        <p:spPr>
          <a:xfrm>
            <a:off x="521821" y="3611162"/>
            <a:ext cx="1125503" cy="461665"/>
          </a:xfrm>
          <a:prstGeom prst="rect">
            <a:avLst/>
          </a:prstGeom>
          <a:noFill/>
        </p:spPr>
        <p:txBody>
          <a:bodyPr wrap="none" rtlCol="0">
            <a:spAutoFit/>
          </a:bodyPr>
          <a:lstStyle/>
          <a:p>
            <a:pPr algn="ctr"/>
            <a:r>
              <a:rPr lang="en-US" sz="1200" dirty="0" smtClean="0"/>
              <a:t>measurement</a:t>
            </a:r>
          </a:p>
          <a:p>
            <a:pPr algn="ctr"/>
            <a:r>
              <a:rPr lang="en-US" sz="1200" dirty="0" smtClean="0"/>
              <a:t>server</a:t>
            </a:r>
            <a:endParaRPr lang="en-US" sz="1200" dirty="0"/>
          </a:p>
        </p:txBody>
      </p:sp>
      <p:sp>
        <p:nvSpPr>
          <p:cNvPr id="16" name="TextBox 15"/>
          <p:cNvSpPr txBox="1"/>
          <p:nvPr/>
        </p:nvSpPr>
        <p:spPr>
          <a:xfrm>
            <a:off x="901162" y="1385500"/>
            <a:ext cx="1941557" cy="276999"/>
          </a:xfrm>
          <a:prstGeom prst="rect">
            <a:avLst/>
          </a:prstGeom>
          <a:noFill/>
        </p:spPr>
        <p:txBody>
          <a:bodyPr wrap="none" rtlCol="0">
            <a:spAutoFit/>
          </a:bodyPr>
          <a:lstStyle/>
          <a:p>
            <a:r>
              <a:rPr lang="en-US" sz="1200" dirty="0" smtClean="0"/>
              <a:t>network parameter server</a:t>
            </a:r>
            <a:endParaRPr lang="en-US" sz="1200" dirty="0"/>
          </a:p>
        </p:txBody>
      </p:sp>
      <p:sp>
        <p:nvSpPr>
          <p:cNvPr id="17" name="TextBox 16"/>
          <p:cNvSpPr txBox="1"/>
          <p:nvPr/>
        </p:nvSpPr>
        <p:spPr>
          <a:xfrm>
            <a:off x="1541769" y="5118067"/>
            <a:ext cx="1125503" cy="461665"/>
          </a:xfrm>
          <a:prstGeom prst="rect">
            <a:avLst/>
          </a:prstGeom>
          <a:noFill/>
        </p:spPr>
        <p:txBody>
          <a:bodyPr wrap="none" rtlCol="0">
            <a:spAutoFit/>
          </a:bodyPr>
          <a:lstStyle/>
          <a:p>
            <a:pPr algn="ctr"/>
            <a:r>
              <a:rPr lang="en-US" sz="1200" dirty="0" smtClean="0"/>
              <a:t>measurement</a:t>
            </a:r>
          </a:p>
          <a:p>
            <a:pPr algn="ctr"/>
            <a:r>
              <a:rPr lang="en-US" sz="1200" dirty="0" smtClean="0"/>
              <a:t>controller</a:t>
            </a:r>
            <a:endParaRPr lang="en-US" sz="1200" dirty="0"/>
          </a:p>
        </p:txBody>
      </p:sp>
      <p:pic>
        <p:nvPicPr>
          <p:cNvPr id="18" name="Picture 17"/>
          <p:cNvPicPr>
            <a:picLocks noChangeAspect="1"/>
          </p:cNvPicPr>
          <p:nvPr/>
        </p:nvPicPr>
        <p:blipFill>
          <a:blip r:embed="rId8"/>
          <a:stretch>
            <a:fillRect/>
          </a:stretch>
        </p:blipFill>
        <p:spPr>
          <a:xfrm>
            <a:off x="5810037" y="4756223"/>
            <a:ext cx="1557691" cy="2202575"/>
          </a:xfrm>
          <a:prstGeom prst="rect">
            <a:avLst/>
          </a:prstGeom>
        </p:spPr>
      </p:pic>
      <p:sp>
        <p:nvSpPr>
          <p:cNvPr id="19" name="TextBox 18"/>
          <p:cNvSpPr txBox="1"/>
          <p:nvPr/>
        </p:nvSpPr>
        <p:spPr>
          <a:xfrm>
            <a:off x="6044035" y="5118067"/>
            <a:ext cx="1099956" cy="276999"/>
          </a:xfrm>
          <a:prstGeom prst="rect">
            <a:avLst/>
          </a:prstGeom>
          <a:noFill/>
        </p:spPr>
        <p:txBody>
          <a:bodyPr wrap="none" rtlCol="0">
            <a:spAutoFit/>
          </a:bodyPr>
          <a:lstStyle/>
          <a:p>
            <a:r>
              <a:rPr lang="en-US" sz="1200" dirty="0" smtClean="0"/>
              <a:t>data collector</a:t>
            </a:r>
            <a:endParaRPr lang="en-US" sz="1200" dirty="0"/>
          </a:p>
        </p:txBody>
      </p:sp>
      <p:cxnSp>
        <p:nvCxnSpPr>
          <p:cNvPr id="21" name="Curved Connector 20"/>
          <p:cNvCxnSpPr>
            <a:endCxn id="12" idx="1"/>
          </p:cNvCxnSpPr>
          <p:nvPr/>
        </p:nvCxnSpPr>
        <p:spPr>
          <a:xfrm>
            <a:off x="2257653" y="2118569"/>
            <a:ext cx="2925524" cy="1696043"/>
          </a:xfrm>
          <a:prstGeom prst="curvedConnector2">
            <a:avLst/>
          </a:prstGeom>
          <a:ln w="28575" cmpd="sng">
            <a:solidFill>
              <a:schemeClr val="tx1">
                <a:lumMod val="50000"/>
                <a:lumOff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3" name="Freeform 22"/>
          <p:cNvSpPr/>
          <p:nvPr/>
        </p:nvSpPr>
        <p:spPr>
          <a:xfrm>
            <a:off x="1541769" y="3991574"/>
            <a:ext cx="3578265" cy="81253"/>
          </a:xfrm>
          <a:custGeom>
            <a:avLst/>
            <a:gdLst>
              <a:gd name="connsiteX0" fmla="*/ 2711200 w 2711200"/>
              <a:gd name="connsiteY0" fmla="*/ 0 h 544306"/>
              <a:gd name="connsiteX1" fmla="*/ 1481585 w 2711200"/>
              <a:gd name="connsiteY1" fmla="*/ 453588 h 544306"/>
              <a:gd name="connsiteX2" fmla="*/ 0 w 2711200"/>
              <a:gd name="connsiteY2" fmla="*/ 544306 h 544306"/>
            </a:gdLst>
            <a:ahLst/>
            <a:cxnLst>
              <a:cxn ang="0">
                <a:pos x="connsiteX0" y="connsiteY0"/>
              </a:cxn>
              <a:cxn ang="0">
                <a:pos x="connsiteX1" y="connsiteY1"/>
              </a:cxn>
              <a:cxn ang="0">
                <a:pos x="connsiteX2" y="connsiteY2"/>
              </a:cxn>
            </a:cxnLst>
            <a:rect l="l" t="t" r="r" b="b"/>
            <a:pathLst>
              <a:path w="2711200" h="544306">
                <a:moveTo>
                  <a:pt x="2711200" y="0"/>
                </a:moveTo>
                <a:cubicBezTo>
                  <a:pt x="2322326" y="181435"/>
                  <a:pt x="1933452" y="362870"/>
                  <a:pt x="1481585" y="453588"/>
                </a:cubicBezTo>
                <a:cubicBezTo>
                  <a:pt x="1029718" y="544306"/>
                  <a:pt x="0" y="544306"/>
                  <a:pt x="0" y="544306"/>
                </a:cubicBezTo>
              </a:path>
            </a:pathLst>
          </a:custGeom>
          <a:ln w="57150" cmpd="sng">
            <a:solidFill>
              <a:srgbClr val="FFFF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a:off x="2667272" y="4203249"/>
            <a:ext cx="2624103" cy="1270047"/>
          </a:xfrm>
          <a:custGeom>
            <a:avLst/>
            <a:gdLst>
              <a:gd name="connsiteX0" fmla="*/ 0 w 967566"/>
              <a:gd name="connsiteY0" fmla="*/ 725741 h 735820"/>
              <a:gd name="connsiteX1" fmla="*/ 604729 w 967566"/>
              <a:gd name="connsiteY1" fmla="*/ 635023 h 735820"/>
              <a:gd name="connsiteX2" fmla="*/ 967566 w 967566"/>
              <a:gd name="connsiteY2" fmla="*/ 0 h 735820"/>
            </a:gdLst>
            <a:ahLst/>
            <a:cxnLst>
              <a:cxn ang="0">
                <a:pos x="connsiteX0" y="connsiteY0"/>
              </a:cxn>
              <a:cxn ang="0">
                <a:pos x="connsiteX1" y="connsiteY1"/>
              </a:cxn>
              <a:cxn ang="0">
                <a:pos x="connsiteX2" y="connsiteY2"/>
              </a:cxn>
            </a:cxnLst>
            <a:rect l="l" t="t" r="r" b="b"/>
            <a:pathLst>
              <a:path w="967566" h="735820">
                <a:moveTo>
                  <a:pt x="0" y="725741"/>
                </a:moveTo>
                <a:cubicBezTo>
                  <a:pt x="221734" y="740860"/>
                  <a:pt x="443468" y="755980"/>
                  <a:pt x="604729" y="635023"/>
                </a:cubicBezTo>
                <a:cubicBezTo>
                  <a:pt x="765990" y="514066"/>
                  <a:pt x="967566" y="0"/>
                  <a:pt x="967566" y="0"/>
                </a:cubicBezTo>
              </a:path>
            </a:pathLst>
          </a:custGeom>
          <a:ln w="38100"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a:off x="5452636" y="4213329"/>
            <a:ext cx="1183055" cy="856778"/>
          </a:xfrm>
          <a:custGeom>
            <a:avLst/>
            <a:gdLst>
              <a:gd name="connsiteX0" fmla="*/ 0 w 1183055"/>
              <a:gd name="connsiteY0" fmla="*/ 0 h 856778"/>
              <a:gd name="connsiteX1" fmla="*/ 594650 w 1183055"/>
              <a:gd name="connsiteY1" fmla="*/ 221755 h 856778"/>
              <a:gd name="connsiteX2" fmla="*/ 1108669 w 1183055"/>
              <a:gd name="connsiteY2" fmla="*/ 514067 h 856778"/>
              <a:gd name="connsiteX3" fmla="*/ 1169142 w 1183055"/>
              <a:gd name="connsiteY3" fmla="*/ 856778 h 856778"/>
            </a:gdLst>
            <a:ahLst/>
            <a:cxnLst>
              <a:cxn ang="0">
                <a:pos x="connsiteX0" y="connsiteY0"/>
              </a:cxn>
              <a:cxn ang="0">
                <a:pos x="connsiteX1" y="connsiteY1"/>
              </a:cxn>
              <a:cxn ang="0">
                <a:pos x="connsiteX2" y="connsiteY2"/>
              </a:cxn>
              <a:cxn ang="0">
                <a:pos x="connsiteX3" y="connsiteY3"/>
              </a:cxn>
            </a:cxnLst>
            <a:rect l="l" t="t" r="r" b="b"/>
            <a:pathLst>
              <a:path w="1183055" h="856778">
                <a:moveTo>
                  <a:pt x="0" y="0"/>
                </a:moveTo>
                <a:cubicBezTo>
                  <a:pt x="204936" y="68038"/>
                  <a:pt x="409872" y="136077"/>
                  <a:pt x="594650" y="221755"/>
                </a:cubicBezTo>
                <a:cubicBezTo>
                  <a:pt x="779428" y="307433"/>
                  <a:pt x="1012920" y="408230"/>
                  <a:pt x="1108669" y="514067"/>
                </a:cubicBezTo>
                <a:cubicBezTo>
                  <a:pt x="1204418" y="619904"/>
                  <a:pt x="1186780" y="738341"/>
                  <a:pt x="1169142" y="856778"/>
                </a:cubicBezTo>
              </a:path>
            </a:pathLst>
          </a:custGeom>
          <a:ln>
            <a:headEnd type="none"/>
            <a:tailEnd type="triangle"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TextBox 26"/>
          <p:cNvSpPr txBox="1"/>
          <p:nvPr/>
        </p:nvSpPr>
        <p:spPr>
          <a:xfrm>
            <a:off x="2533285" y="3857307"/>
            <a:ext cx="1795837" cy="369332"/>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i="1" dirty="0" smtClean="0">
                <a:solidFill>
                  <a:srgbClr val="FF0000"/>
                </a:solidFill>
              </a:rPr>
              <a:t>e.g., UDP echo</a:t>
            </a:r>
            <a:endParaRPr lang="en-US" i="1" dirty="0">
              <a:solidFill>
                <a:srgbClr val="FF0000"/>
              </a:solidFill>
            </a:endParaRPr>
          </a:p>
        </p:txBody>
      </p:sp>
      <p:sp>
        <p:nvSpPr>
          <p:cNvPr id="28" name="TextBox 27"/>
          <p:cNvSpPr txBox="1"/>
          <p:nvPr/>
        </p:nvSpPr>
        <p:spPr>
          <a:xfrm>
            <a:off x="2776163" y="2118569"/>
            <a:ext cx="1893670" cy="369332"/>
          </a:xfrm>
          <a:prstGeom prst="rect">
            <a:avLst/>
          </a:prstGeom>
          <a:solidFill>
            <a:srgbClr val="0000FF"/>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i="1" dirty="0" smtClean="0"/>
              <a:t>What is my tier?</a:t>
            </a:r>
            <a:endParaRPr lang="en-US" i="1" dirty="0"/>
          </a:p>
        </p:txBody>
      </p:sp>
      <p:sp>
        <p:nvSpPr>
          <p:cNvPr id="29" name="TextBox 28"/>
          <p:cNvSpPr txBox="1"/>
          <p:nvPr/>
        </p:nvSpPr>
        <p:spPr>
          <a:xfrm>
            <a:off x="3092729" y="4885441"/>
            <a:ext cx="2458466" cy="369332"/>
          </a:xfrm>
          <a:prstGeom prst="rect">
            <a:avLst/>
          </a:prstGeom>
          <a:solidFill>
            <a:srgbClr val="008000"/>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i="1" dirty="0" smtClean="0"/>
              <a:t>Start metrics 17 &amp; 42!</a:t>
            </a:r>
            <a:endParaRPr lang="en-US" i="1" dirty="0"/>
          </a:p>
        </p:txBody>
      </p:sp>
      <p:sp>
        <p:nvSpPr>
          <p:cNvPr id="31" name="TextBox 30"/>
          <p:cNvSpPr txBox="1"/>
          <p:nvPr/>
        </p:nvSpPr>
        <p:spPr>
          <a:xfrm>
            <a:off x="5812473" y="4248002"/>
            <a:ext cx="1325833" cy="523220"/>
          </a:xfrm>
          <a:prstGeom prst="rect">
            <a:avLst/>
          </a:prstGeom>
          <a:solidFill>
            <a:schemeClr val="bg2">
              <a:lumMod val="90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pPr algn="ctr"/>
            <a:r>
              <a:rPr lang="en-US" sz="1400" i="1" dirty="0" smtClean="0">
                <a:solidFill>
                  <a:srgbClr val="FF0000"/>
                </a:solidFill>
              </a:rPr>
              <a:t>measurement</a:t>
            </a:r>
          </a:p>
          <a:p>
            <a:pPr algn="ctr"/>
            <a:r>
              <a:rPr lang="en-US" sz="1400" i="1" dirty="0" smtClean="0">
                <a:solidFill>
                  <a:srgbClr val="FF0000"/>
                </a:solidFill>
              </a:rPr>
              <a:t>samples</a:t>
            </a:r>
            <a:endParaRPr lang="en-US" sz="1400" i="1" dirty="0">
              <a:solidFill>
                <a:srgbClr val="FF0000"/>
              </a:solidFill>
            </a:endParaRPr>
          </a:p>
        </p:txBody>
      </p:sp>
      <p:sp>
        <p:nvSpPr>
          <p:cNvPr id="32" name="Slide Number Placeholder 31"/>
          <p:cNvSpPr>
            <a:spLocks noGrp="1"/>
          </p:cNvSpPr>
          <p:nvPr>
            <p:ph type="sldNum" sz="quarter" idx="12"/>
          </p:nvPr>
        </p:nvSpPr>
        <p:spPr/>
        <p:txBody>
          <a:bodyPr/>
          <a:lstStyle/>
          <a:p>
            <a:fld id="{DF254045-52FE-7D47-AF98-35D41A24E31C}" type="slidenum">
              <a:rPr lang="en-US" smtClean="0"/>
              <a:t>12</a:t>
            </a:fld>
            <a:endParaRPr lang="en-US"/>
          </a:p>
        </p:txBody>
      </p:sp>
    </p:spTree>
    <p:extLst>
      <p:ext uri="{BB962C8B-B14F-4D97-AF65-F5344CB8AC3E}">
        <p14:creationId xmlns:p14="http://schemas.microsoft.com/office/powerpoint/2010/main" val="47785189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needed?</a:t>
            </a:r>
            <a:endParaRPr lang="en-US" dirty="0"/>
          </a:p>
        </p:txBody>
      </p:sp>
      <p:sp>
        <p:nvSpPr>
          <p:cNvPr id="4" name="Content Placeholder 3"/>
          <p:cNvSpPr>
            <a:spLocks noGrp="1"/>
          </p:cNvSpPr>
          <p:nvPr>
            <p:ph idx="1"/>
          </p:nvPr>
        </p:nvSpPr>
        <p:spPr/>
        <p:txBody>
          <a:bodyPr/>
          <a:lstStyle/>
          <a:p>
            <a:r>
              <a:rPr lang="en-US" dirty="0" smtClean="0"/>
              <a:t>Define higher-layer “</a:t>
            </a:r>
            <a:r>
              <a:rPr lang="en-US" dirty="0" err="1" smtClean="0"/>
              <a:t>QoE</a:t>
            </a:r>
            <a:r>
              <a:rPr lang="en-US" dirty="0" smtClean="0"/>
              <a:t>” metrics</a:t>
            </a:r>
          </a:p>
          <a:p>
            <a:pPr lvl="1"/>
            <a:r>
              <a:rPr lang="en-US" dirty="0" smtClean="0"/>
              <a:t>active measurements for privacy</a:t>
            </a:r>
          </a:p>
          <a:p>
            <a:r>
              <a:rPr lang="en-US" dirty="0" smtClean="0"/>
              <a:t>Protocols for overall architecture</a:t>
            </a:r>
          </a:p>
          <a:p>
            <a:pPr lvl="1"/>
            <a:r>
              <a:rPr lang="en-US" dirty="0" smtClean="0"/>
              <a:t>See also TR-69</a:t>
            </a:r>
          </a:p>
          <a:p>
            <a:endParaRPr lang="en-US" dirty="0"/>
          </a:p>
        </p:txBody>
      </p:sp>
      <p:sp>
        <p:nvSpPr>
          <p:cNvPr id="3" name="Slide Number Placeholder 2"/>
          <p:cNvSpPr>
            <a:spLocks noGrp="1"/>
          </p:cNvSpPr>
          <p:nvPr>
            <p:ph type="sldNum" sz="quarter" idx="12"/>
          </p:nvPr>
        </p:nvSpPr>
        <p:spPr/>
        <p:txBody>
          <a:bodyPr/>
          <a:lstStyle/>
          <a:p>
            <a:fld id="{DF254045-52FE-7D47-AF98-35D41A24E31C}" type="slidenum">
              <a:rPr lang="en-US" smtClean="0"/>
              <a:t>13</a:t>
            </a:fld>
            <a:endParaRPr lang="en-US"/>
          </a:p>
        </p:txBody>
      </p:sp>
    </p:spTree>
    <p:extLst>
      <p:ext uri="{BB962C8B-B14F-4D97-AF65-F5344CB8AC3E}">
        <p14:creationId xmlns:p14="http://schemas.microsoft.com/office/powerpoint/2010/main" val="122848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and privacy issues</a:t>
            </a:r>
            <a:endParaRPr lang="en-US" dirty="0"/>
          </a:p>
        </p:txBody>
      </p:sp>
      <p:sp>
        <p:nvSpPr>
          <p:cNvPr id="3" name="Content Placeholder 2"/>
          <p:cNvSpPr>
            <a:spLocks noGrp="1"/>
          </p:cNvSpPr>
          <p:nvPr>
            <p:ph idx="1"/>
          </p:nvPr>
        </p:nvSpPr>
        <p:spPr/>
        <p:txBody>
          <a:bodyPr/>
          <a:lstStyle/>
          <a:p>
            <a:r>
              <a:rPr lang="en-US" dirty="0" smtClean="0"/>
              <a:t>Security</a:t>
            </a:r>
          </a:p>
          <a:p>
            <a:pPr lvl="1"/>
            <a:r>
              <a:rPr lang="en-US" dirty="0" smtClean="0"/>
              <a:t>Prevent massive bot nets </a:t>
            </a:r>
            <a:r>
              <a:rPr lang="en-US" dirty="0" smtClean="0">
                <a:sym typeface="Wingdings"/>
              </a:rPr>
              <a:t> authentication of controller</a:t>
            </a:r>
          </a:p>
          <a:p>
            <a:pPr lvl="1"/>
            <a:r>
              <a:rPr lang="en-US" dirty="0" smtClean="0">
                <a:sym typeface="Wingdings"/>
              </a:rPr>
              <a:t>Logging and disclosure to consumers</a:t>
            </a:r>
          </a:p>
          <a:p>
            <a:pPr lvl="1"/>
            <a:r>
              <a:rPr lang="en-US" dirty="0" smtClean="0">
                <a:sym typeface="Wingdings"/>
              </a:rPr>
              <a:t>Permission architecture – legal issue as much as technical:</a:t>
            </a:r>
          </a:p>
          <a:p>
            <a:pPr lvl="2"/>
            <a:r>
              <a:rPr lang="en-US" dirty="0" smtClean="0">
                <a:sym typeface="Wingdings"/>
              </a:rPr>
              <a:t>explicit permission: “</a:t>
            </a:r>
            <a:r>
              <a:rPr lang="en-US" dirty="0" err="1" smtClean="0">
                <a:sym typeface="Wingdings"/>
              </a:rPr>
              <a:t>fcc.gov</a:t>
            </a:r>
            <a:r>
              <a:rPr lang="en-US" dirty="0" smtClean="0">
                <a:sym typeface="Wingdings"/>
              </a:rPr>
              <a:t> may request measurements”</a:t>
            </a:r>
          </a:p>
          <a:p>
            <a:pPr lvl="3"/>
            <a:r>
              <a:rPr lang="en-US" dirty="0" smtClean="0">
                <a:sym typeface="Wingdings"/>
              </a:rPr>
              <a:t>measurement volunteers</a:t>
            </a:r>
          </a:p>
          <a:p>
            <a:pPr lvl="3"/>
            <a:r>
              <a:rPr lang="en-US" dirty="0" smtClean="0">
                <a:sym typeface="Wingdings"/>
              </a:rPr>
              <a:t>informed consent standard</a:t>
            </a:r>
          </a:p>
          <a:p>
            <a:pPr lvl="2"/>
            <a:r>
              <a:rPr lang="en-US" dirty="0" smtClean="0">
                <a:sym typeface="Wingdings"/>
              </a:rPr>
              <a:t>ISP contract: “You agree to let our service technician run tests”</a:t>
            </a:r>
          </a:p>
          <a:p>
            <a:pPr lvl="2"/>
            <a:r>
              <a:rPr lang="en-US" dirty="0" smtClean="0"/>
              <a:t>explicit consumer request: “test my performance”</a:t>
            </a:r>
          </a:p>
          <a:p>
            <a:r>
              <a:rPr lang="en-US" dirty="0" smtClean="0"/>
              <a:t>Privacy concerns</a:t>
            </a:r>
          </a:p>
          <a:p>
            <a:pPr lvl="1"/>
            <a:r>
              <a:rPr lang="en-US" dirty="0" smtClean="0"/>
              <a:t>Active measurements relatively safe</a:t>
            </a:r>
          </a:p>
          <a:p>
            <a:pPr lvl="1"/>
            <a:r>
              <a:rPr lang="en-US" dirty="0" smtClean="0"/>
              <a:t>Do not measure when user traffic is active</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14</a:t>
            </a:fld>
            <a:endParaRPr lang="en-US"/>
          </a:p>
        </p:txBody>
      </p:sp>
    </p:spTree>
    <p:extLst>
      <p:ext uri="{BB962C8B-B14F-4D97-AF65-F5344CB8AC3E}">
        <p14:creationId xmlns:p14="http://schemas.microsoft.com/office/powerpoint/2010/main" val="922912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4" name="Content Placeholder 3"/>
          <p:cNvSpPr>
            <a:spLocks noGrp="1"/>
          </p:cNvSpPr>
          <p:nvPr>
            <p:ph idx="1"/>
          </p:nvPr>
        </p:nvSpPr>
        <p:spPr/>
        <p:txBody>
          <a:bodyPr/>
          <a:lstStyle/>
          <a:p>
            <a:r>
              <a:rPr lang="en-US" dirty="0" smtClean="0"/>
              <a:t>Measurements: from sometime experiment to built-in facility</a:t>
            </a:r>
          </a:p>
          <a:p>
            <a:r>
              <a:rPr lang="en-US" dirty="0" smtClean="0"/>
              <a:t>Good telecom policy needs good data</a:t>
            </a:r>
          </a:p>
          <a:p>
            <a:pPr lvl="1"/>
            <a:r>
              <a:rPr lang="en-US" dirty="0" smtClean="0"/>
              <a:t>not just counting lines</a:t>
            </a:r>
          </a:p>
          <a:p>
            <a:pPr lvl="1"/>
            <a:r>
              <a:rPr lang="en-US" dirty="0" smtClean="0"/>
              <a:t>PSTN transition to IP </a:t>
            </a:r>
            <a:r>
              <a:rPr lang="en-US" dirty="0" smtClean="0">
                <a:sym typeface="Wingdings"/>
              </a:rPr>
              <a:t> there is no second network</a:t>
            </a:r>
            <a:endParaRPr lang="en-US" dirty="0" smtClean="0"/>
          </a:p>
          <a:p>
            <a:r>
              <a:rPr lang="en-US" dirty="0" smtClean="0"/>
              <a:t>Re-use measurement for three purposes:</a:t>
            </a:r>
          </a:p>
          <a:p>
            <a:pPr lvl="1"/>
            <a:r>
              <a:rPr lang="en-US" dirty="0" smtClean="0"/>
              <a:t>ISP diagnostics and planning</a:t>
            </a:r>
          </a:p>
          <a:p>
            <a:pPr lvl="1"/>
            <a:r>
              <a:rPr lang="en-US" dirty="0" smtClean="0"/>
              <a:t>Consumer diagnostics</a:t>
            </a:r>
          </a:p>
          <a:p>
            <a:pPr lvl="1"/>
            <a:r>
              <a:rPr lang="en-US" dirty="0" smtClean="0"/>
              <a:t>Public policy </a:t>
            </a:r>
            <a:r>
              <a:rPr lang="en-US" smtClean="0"/>
              <a:t>data gathering</a:t>
            </a:r>
            <a:endParaRPr lang="en-US" dirty="0" smtClean="0"/>
          </a:p>
        </p:txBody>
      </p:sp>
      <p:sp>
        <p:nvSpPr>
          <p:cNvPr id="3" name="Slide Number Placeholder 2"/>
          <p:cNvSpPr>
            <a:spLocks noGrp="1"/>
          </p:cNvSpPr>
          <p:nvPr>
            <p:ph type="sldNum" sz="quarter" idx="12"/>
          </p:nvPr>
        </p:nvSpPr>
        <p:spPr/>
        <p:txBody>
          <a:bodyPr/>
          <a:lstStyle/>
          <a:p>
            <a:fld id="{DF254045-52FE-7D47-AF98-35D41A24E31C}" type="slidenum">
              <a:rPr lang="en-US" smtClean="0"/>
              <a:t>15</a:t>
            </a:fld>
            <a:endParaRPr lang="en-US"/>
          </a:p>
        </p:txBody>
      </p:sp>
    </p:spTree>
    <p:extLst>
      <p:ext uri="{BB962C8B-B14F-4D97-AF65-F5344CB8AC3E}">
        <p14:creationId xmlns:p14="http://schemas.microsoft.com/office/powerpoint/2010/main" val="2309745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BACKUP</a:t>
            </a:r>
            <a:endParaRPr lang="en-US" dirty="0"/>
          </a:p>
        </p:txBody>
      </p:sp>
      <p:sp>
        <p:nvSpPr>
          <p:cNvPr id="5" name="Text Placeholder 4"/>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DF254045-52FE-7D47-AF98-35D41A24E31C}" type="slidenum">
              <a:rPr lang="en-US" smtClean="0"/>
              <a:t>16</a:t>
            </a:fld>
            <a:endParaRPr lang="en-US"/>
          </a:p>
        </p:txBody>
      </p:sp>
    </p:spTree>
    <p:extLst>
      <p:ext uri="{BB962C8B-B14F-4D97-AF65-F5344CB8AC3E}">
        <p14:creationId xmlns:p14="http://schemas.microsoft.com/office/powerpoint/2010/main" val="729298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Quick overview</a:t>
            </a:r>
          </a:p>
          <a:p>
            <a:r>
              <a:rPr lang="en-US" dirty="0" smtClean="0"/>
              <a:t>What does MBA measure?</a:t>
            </a:r>
          </a:p>
          <a:p>
            <a:r>
              <a:rPr lang="en-US" dirty="0" smtClean="0"/>
              <a:t>Can we build measurement into the infrastructure</a:t>
            </a:r>
          </a:p>
          <a:p>
            <a:r>
              <a:rPr lang="en-US" dirty="0" smtClean="0"/>
              <a:t>Security and privacy issues</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2</a:t>
            </a:fld>
            <a:endParaRPr lang="en-US"/>
          </a:p>
        </p:txBody>
      </p:sp>
    </p:spTree>
    <p:extLst>
      <p:ext uri="{BB962C8B-B14F-4D97-AF65-F5344CB8AC3E}">
        <p14:creationId xmlns:p14="http://schemas.microsoft.com/office/powerpoint/2010/main" val="4122908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network measurements</a:t>
            </a:r>
            <a:endParaRPr lang="en-US" dirty="0"/>
          </a:p>
        </p:txBody>
      </p:sp>
      <p:sp>
        <p:nvSpPr>
          <p:cNvPr id="3" name="Slide Number Placeholder 2"/>
          <p:cNvSpPr>
            <a:spLocks noGrp="1"/>
          </p:cNvSpPr>
          <p:nvPr>
            <p:ph type="sldNum" sz="quarter" idx="12"/>
          </p:nvPr>
        </p:nvSpPr>
        <p:spPr/>
        <p:txBody>
          <a:bodyPr/>
          <a:lstStyle/>
          <a:p>
            <a:fld id="{DF254045-52FE-7D47-AF98-35D41A24E31C}" type="slidenum">
              <a:rPr lang="en-US" smtClean="0"/>
              <a:t>3</a:t>
            </a:fld>
            <a:endParaRPr lang="en-US"/>
          </a:p>
        </p:txBody>
      </p:sp>
      <p:graphicFrame>
        <p:nvGraphicFramePr>
          <p:cNvPr id="4" name="Diagram 3"/>
          <p:cNvGraphicFramePr/>
          <p:nvPr>
            <p:extLst>
              <p:ext uri="{D42A27DB-BD31-4B8C-83A1-F6EECF244321}">
                <p14:modId xmlns:p14="http://schemas.microsoft.com/office/powerpoint/2010/main" val="1779347206"/>
              </p:ext>
            </p:extLst>
          </p:nvPr>
        </p:nvGraphicFramePr>
        <p:xfrm>
          <a:off x="645045" y="1397000"/>
          <a:ext cx="8041756" cy="4993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731834" y="2262489"/>
            <a:ext cx="858099" cy="855954"/>
          </a:xfrm>
          <a:prstGeom prst="rect">
            <a:avLst/>
          </a:prstGeom>
        </p:spPr>
      </p:pic>
      <p:pic>
        <p:nvPicPr>
          <p:cNvPr id="6" name="Picture 5"/>
          <p:cNvPicPr>
            <a:picLocks noChangeAspect="1"/>
          </p:cNvPicPr>
          <p:nvPr/>
        </p:nvPicPr>
        <p:blipFill>
          <a:blip r:embed="rId8"/>
          <a:stretch>
            <a:fillRect/>
          </a:stretch>
        </p:blipFill>
        <p:spPr>
          <a:xfrm>
            <a:off x="457200" y="3890777"/>
            <a:ext cx="849254" cy="676572"/>
          </a:xfrm>
          <a:prstGeom prst="rect">
            <a:avLst/>
          </a:prstGeom>
        </p:spPr>
      </p:pic>
    </p:spTree>
    <p:extLst>
      <p:ext uri="{BB962C8B-B14F-4D97-AF65-F5344CB8AC3E}">
        <p14:creationId xmlns:p14="http://schemas.microsoft.com/office/powerpoint/2010/main" val="107781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64026" y="1524000"/>
            <a:ext cx="1973195" cy="4338321"/>
          </a:xfrm>
          <a:prstGeom prst="roundRect">
            <a:avLst/>
          </a:prstGeom>
          <a:solidFill>
            <a:schemeClr val="bg1">
              <a:lumMod val="95000"/>
              <a:alpha val="2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4204" y="1800780"/>
            <a:ext cx="4182705" cy="2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Measurement architecture</a:t>
            </a:r>
            <a:endParaRPr lang="en-US" dirty="0"/>
          </a:p>
        </p:txBody>
      </p:sp>
      <p:pic>
        <p:nvPicPr>
          <p:cNvPr id="3" name="Picture 2"/>
          <p:cNvPicPr>
            <a:picLocks noChangeAspect="1"/>
          </p:cNvPicPr>
          <p:nvPr/>
        </p:nvPicPr>
        <p:blipFill>
          <a:blip r:embed="rId4"/>
          <a:stretch>
            <a:fillRect/>
          </a:stretch>
        </p:blipFill>
        <p:spPr>
          <a:xfrm>
            <a:off x="5237220" y="2421918"/>
            <a:ext cx="2299720" cy="1973160"/>
          </a:xfrm>
          <a:prstGeom prst="rect">
            <a:avLst/>
          </a:prstGeom>
        </p:spPr>
      </p:pic>
      <p:sp>
        <p:nvSpPr>
          <p:cNvPr id="4" name="TextBox 3"/>
          <p:cNvSpPr txBox="1"/>
          <p:nvPr/>
        </p:nvSpPr>
        <p:spPr>
          <a:xfrm>
            <a:off x="8686800" y="6627168"/>
            <a:ext cx="460583" cy="230832"/>
          </a:xfrm>
          <a:prstGeom prst="rect">
            <a:avLst/>
          </a:prstGeom>
          <a:noFill/>
        </p:spPr>
        <p:txBody>
          <a:bodyPr wrap="none" rtlCol="0">
            <a:spAutoFit/>
          </a:bodyPr>
          <a:lstStyle/>
          <a:p>
            <a:r>
              <a:rPr lang="en-US" sz="900" dirty="0" smtClean="0"/>
              <a:t>Lucid</a:t>
            </a:r>
            <a:endParaRPr lang="en-US" sz="900" dirty="0"/>
          </a:p>
        </p:txBody>
      </p:sp>
      <p:pic>
        <p:nvPicPr>
          <p:cNvPr id="7"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302" y="2298700"/>
            <a:ext cx="1472047" cy="138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83948" y="3075867"/>
            <a:ext cx="1532520" cy="91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7"/>
          <a:stretch>
            <a:fillRect/>
          </a:stretch>
        </p:blipFill>
        <p:spPr>
          <a:xfrm>
            <a:off x="322522" y="2206061"/>
            <a:ext cx="1041755" cy="1473042"/>
          </a:xfrm>
          <a:prstGeom prst="rect">
            <a:avLst/>
          </a:prstGeom>
        </p:spPr>
      </p:pic>
      <p:sp>
        <p:nvSpPr>
          <p:cNvPr id="10" name="TextBox 9"/>
          <p:cNvSpPr txBox="1"/>
          <p:nvPr/>
        </p:nvSpPr>
        <p:spPr>
          <a:xfrm>
            <a:off x="2871929" y="2715538"/>
            <a:ext cx="1533042" cy="430887"/>
          </a:xfrm>
          <a:prstGeom prst="rect">
            <a:avLst/>
          </a:prstGeom>
          <a:noFill/>
        </p:spPr>
        <p:txBody>
          <a:bodyPr wrap="none" rtlCol="0">
            <a:spAutoFit/>
          </a:bodyPr>
          <a:lstStyle/>
          <a:p>
            <a:r>
              <a:rPr lang="en-US" sz="1100" dirty="0" smtClean="0"/>
              <a:t>broadband Internet</a:t>
            </a:r>
          </a:p>
          <a:p>
            <a:r>
              <a:rPr lang="en-US" sz="1100" dirty="0" smtClean="0"/>
              <a:t>access provider (ISP)</a:t>
            </a:r>
            <a:endParaRPr lang="en-US" sz="1100" dirty="0"/>
          </a:p>
        </p:txBody>
      </p:sp>
      <p:sp>
        <p:nvSpPr>
          <p:cNvPr id="11" name="TextBox 10"/>
          <p:cNvSpPr txBox="1"/>
          <p:nvPr/>
        </p:nvSpPr>
        <p:spPr>
          <a:xfrm>
            <a:off x="1975447" y="3166584"/>
            <a:ext cx="1185766" cy="646331"/>
          </a:xfrm>
          <a:prstGeom prst="rect">
            <a:avLst/>
          </a:prstGeom>
          <a:noFill/>
        </p:spPr>
        <p:txBody>
          <a:bodyPr wrap="none" rtlCol="0">
            <a:spAutoFit/>
          </a:bodyPr>
          <a:lstStyle/>
          <a:p>
            <a:pPr algn="ctr"/>
            <a:r>
              <a:rPr lang="en-US" dirty="0" smtClean="0"/>
              <a:t>backbone</a:t>
            </a:r>
          </a:p>
          <a:p>
            <a:pPr algn="ctr"/>
            <a:r>
              <a:rPr lang="en-US" dirty="0" smtClean="0"/>
              <a:t>ISP</a:t>
            </a:r>
            <a:endParaRPr lang="en-US" dirty="0"/>
          </a:p>
        </p:txBody>
      </p:sp>
      <p:sp>
        <p:nvSpPr>
          <p:cNvPr id="12" name="Freeform 11"/>
          <p:cNvSpPr/>
          <p:nvPr/>
        </p:nvSpPr>
        <p:spPr>
          <a:xfrm>
            <a:off x="3850105" y="2116193"/>
            <a:ext cx="1524894" cy="352701"/>
          </a:xfrm>
          <a:custGeom>
            <a:avLst/>
            <a:gdLst>
              <a:gd name="connsiteX0" fmla="*/ 0 w 1524894"/>
              <a:gd name="connsiteY0" fmla="*/ 202146 h 352701"/>
              <a:gd name="connsiteX1" fmla="*/ 564414 w 1524894"/>
              <a:gd name="connsiteY1" fmla="*/ 202146 h 352701"/>
              <a:gd name="connsiteX2" fmla="*/ 856699 w 1524894"/>
              <a:gd name="connsiteY2" fmla="*/ 551 h 352701"/>
              <a:gd name="connsiteX3" fmla="*/ 937330 w 1524894"/>
              <a:gd name="connsiteY3" fmla="*/ 272704 h 352701"/>
              <a:gd name="connsiteX4" fmla="*/ 1290088 w 1524894"/>
              <a:gd name="connsiteY4" fmla="*/ 551 h 352701"/>
              <a:gd name="connsiteX5" fmla="*/ 1330403 w 1524894"/>
              <a:gd name="connsiteY5" fmla="*/ 252545 h 352701"/>
              <a:gd name="connsiteX6" fmla="*/ 1511822 w 1524894"/>
              <a:gd name="connsiteY6" fmla="*/ 121508 h 352701"/>
              <a:gd name="connsiteX7" fmla="*/ 1511822 w 1524894"/>
              <a:gd name="connsiteY7" fmla="*/ 333183 h 352701"/>
              <a:gd name="connsiteX8" fmla="*/ 1521901 w 1524894"/>
              <a:gd name="connsiteY8" fmla="*/ 343262 h 35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24894" h="352701">
                <a:moveTo>
                  <a:pt x="0" y="202146"/>
                </a:moveTo>
                <a:cubicBezTo>
                  <a:pt x="210815" y="218945"/>
                  <a:pt x="421631" y="235745"/>
                  <a:pt x="564414" y="202146"/>
                </a:cubicBezTo>
                <a:cubicBezTo>
                  <a:pt x="707197" y="168547"/>
                  <a:pt x="794546" y="-11209"/>
                  <a:pt x="856699" y="551"/>
                </a:cubicBezTo>
                <a:cubicBezTo>
                  <a:pt x="918852" y="12311"/>
                  <a:pt x="865099" y="272704"/>
                  <a:pt x="937330" y="272704"/>
                </a:cubicBezTo>
                <a:cubicBezTo>
                  <a:pt x="1009561" y="272704"/>
                  <a:pt x="1224576" y="3911"/>
                  <a:pt x="1290088" y="551"/>
                </a:cubicBezTo>
                <a:cubicBezTo>
                  <a:pt x="1355600" y="-2809"/>
                  <a:pt x="1293447" y="232386"/>
                  <a:pt x="1330403" y="252545"/>
                </a:cubicBezTo>
                <a:cubicBezTo>
                  <a:pt x="1367359" y="272704"/>
                  <a:pt x="1481586" y="108068"/>
                  <a:pt x="1511822" y="121508"/>
                </a:cubicBezTo>
                <a:cubicBezTo>
                  <a:pt x="1542058" y="134948"/>
                  <a:pt x="1510142" y="296224"/>
                  <a:pt x="1511822" y="333183"/>
                </a:cubicBezTo>
                <a:cubicBezTo>
                  <a:pt x="1513502" y="370142"/>
                  <a:pt x="1521901" y="343262"/>
                  <a:pt x="1521901" y="34326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 name="Left Brace 12"/>
          <p:cNvSpPr/>
          <p:nvPr/>
        </p:nvSpPr>
        <p:spPr>
          <a:xfrm rot="16200000">
            <a:off x="4013501" y="3851676"/>
            <a:ext cx="474244" cy="197319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1864580" y="5080683"/>
            <a:ext cx="4710244" cy="369332"/>
          </a:xfrm>
          <a:prstGeom prst="rect">
            <a:avLst/>
          </a:prstGeom>
          <a:noFill/>
        </p:spPr>
        <p:txBody>
          <a:bodyPr wrap="none" rtlCol="0">
            <a:spAutoFit/>
          </a:bodyPr>
          <a:lstStyle/>
          <a:p>
            <a:r>
              <a:rPr lang="en-US" i="1" dirty="0" smtClean="0"/>
              <a:t>Measuring Broadband America </a:t>
            </a:r>
            <a:r>
              <a:rPr lang="en-US" dirty="0" smtClean="0"/>
              <a:t>2011 &amp; 2012</a:t>
            </a:r>
            <a:endParaRPr lang="en-US" dirty="0"/>
          </a:p>
        </p:txBody>
      </p:sp>
      <p:sp>
        <p:nvSpPr>
          <p:cNvPr id="15" name="Left Brace 14"/>
          <p:cNvSpPr/>
          <p:nvPr/>
        </p:nvSpPr>
        <p:spPr>
          <a:xfrm rot="16200000">
            <a:off x="3829678" y="3181627"/>
            <a:ext cx="474245" cy="5835634"/>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6" name="TextBox 15"/>
          <p:cNvSpPr txBox="1"/>
          <p:nvPr/>
        </p:nvSpPr>
        <p:spPr>
          <a:xfrm>
            <a:off x="1985528" y="6374968"/>
            <a:ext cx="4151821" cy="369332"/>
          </a:xfrm>
          <a:prstGeom prst="rect">
            <a:avLst/>
          </a:prstGeom>
          <a:noFill/>
        </p:spPr>
        <p:txBody>
          <a:bodyPr wrap="none" rtlCol="0">
            <a:spAutoFit/>
          </a:bodyPr>
          <a:lstStyle/>
          <a:p>
            <a:r>
              <a:rPr lang="en-US" i="1" dirty="0" smtClean="0"/>
              <a:t>Measuring Broadband America </a:t>
            </a:r>
            <a:r>
              <a:rPr lang="en-US" dirty="0" smtClean="0"/>
              <a:t>future?</a:t>
            </a:r>
            <a:endParaRPr lang="en-US" dirty="0"/>
          </a:p>
        </p:txBody>
      </p:sp>
      <p:sp>
        <p:nvSpPr>
          <p:cNvPr id="17" name="Freeform 16"/>
          <p:cNvSpPr/>
          <p:nvPr/>
        </p:nvSpPr>
        <p:spPr>
          <a:xfrm>
            <a:off x="1300166" y="2663541"/>
            <a:ext cx="524099" cy="844207"/>
          </a:xfrm>
          <a:custGeom>
            <a:avLst/>
            <a:gdLst>
              <a:gd name="connsiteX0" fmla="*/ 0 w 524099"/>
              <a:gd name="connsiteY0" fmla="*/ 37828 h 844207"/>
              <a:gd name="connsiteX1" fmla="*/ 393074 w 524099"/>
              <a:gd name="connsiteY1" fmla="*/ 68067 h 844207"/>
              <a:gd name="connsiteX2" fmla="*/ 312444 w 524099"/>
              <a:gd name="connsiteY2" fmla="*/ 662772 h 844207"/>
              <a:gd name="connsiteX3" fmla="*/ 524099 w 524099"/>
              <a:gd name="connsiteY3" fmla="*/ 844207 h 844207"/>
            </a:gdLst>
            <a:ahLst/>
            <a:cxnLst>
              <a:cxn ang="0">
                <a:pos x="connsiteX0" y="connsiteY0"/>
              </a:cxn>
              <a:cxn ang="0">
                <a:pos x="connsiteX1" y="connsiteY1"/>
              </a:cxn>
              <a:cxn ang="0">
                <a:pos x="connsiteX2" y="connsiteY2"/>
              </a:cxn>
              <a:cxn ang="0">
                <a:pos x="connsiteX3" y="connsiteY3"/>
              </a:cxn>
            </a:cxnLst>
            <a:rect l="l" t="t" r="r" b="b"/>
            <a:pathLst>
              <a:path w="524099" h="844207">
                <a:moveTo>
                  <a:pt x="0" y="37828"/>
                </a:moveTo>
                <a:cubicBezTo>
                  <a:pt x="170500" y="869"/>
                  <a:pt x="341000" y="-36090"/>
                  <a:pt x="393074" y="68067"/>
                </a:cubicBezTo>
                <a:cubicBezTo>
                  <a:pt x="445148" y="172224"/>
                  <a:pt x="290607" y="533415"/>
                  <a:pt x="312444" y="662772"/>
                </a:cubicBezTo>
                <a:cubicBezTo>
                  <a:pt x="334281" y="792129"/>
                  <a:pt x="524099" y="844207"/>
                  <a:pt x="524099" y="84420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9" name="Slide Number Placeholder 18"/>
          <p:cNvSpPr>
            <a:spLocks noGrp="1"/>
          </p:cNvSpPr>
          <p:nvPr>
            <p:ph type="sldNum" sz="quarter" idx="12"/>
          </p:nvPr>
        </p:nvSpPr>
        <p:spPr/>
        <p:txBody>
          <a:bodyPr/>
          <a:lstStyle/>
          <a:p>
            <a:fld id="{DF254045-52FE-7D47-AF98-35D41A24E31C}" type="slidenum">
              <a:rPr lang="en-US" smtClean="0"/>
              <a:t>4</a:t>
            </a:fld>
            <a:endParaRPr lang="en-US"/>
          </a:p>
        </p:txBody>
      </p:sp>
    </p:spTree>
    <p:extLst>
      <p:ext uri="{BB962C8B-B14F-4D97-AF65-F5344CB8AC3E}">
        <p14:creationId xmlns:p14="http://schemas.microsoft.com/office/powerpoint/2010/main" val="2920018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a:t>
            </a:r>
            <a:r>
              <a:rPr lang="en-US" dirty="0"/>
              <a:t>m</a:t>
            </a:r>
            <a:r>
              <a:rPr lang="en-US" dirty="0" smtClean="0"/>
              <a:t>easured</a:t>
            </a:r>
            <a:endParaRPr lang="en-US" dirty="0"/>
          </a:p>
        </p:txBody>
      </p:sp>
      <p:graphicFrame>
        <p:nvGraphicFramePr>
          <p:cNvPr id="8" name="Content Placeholder 7"/>
          <p:cNvGraphicFramePr>
            <a:graphicFrameLocks noGrp="1"/>
          </p:cNvGraphicFramePr>
          <p:nvPr>
            <p:ph idx="1"/>
          </p:nvPr>
        </p:nvGraphicFramePr>
        <p:xfrm>
          <a:off x="457200" y="1600200"/>
          <a:ext cx="8229600" cy="2966720"/>
        </p:xfrm>
        <a:graphic>
          <a:graphicData uri="http://schemas.openxmlformats.org/drawingml/2006/table">
            <a:tbl>
              <a:tblPr bandRow="1">
                <a:tableStyleId>{5C22544A-7EE6-4342-B048-85BDC9FD1C3A}</a:tableStyleId>
              </a:tblPr>
              <a:tblGrid>
                <a:gridCol w="4114800"/>
                <a:gridCol w="4114800"/>
              </a:tblGrid>
              <a:tr h="370840">
                <a:tc>
                  <a:txBody>
                    <a:bodyPr/>
                    <a:lstStyle/>
                    <a:p>
                      <a:r>
                        <a:rPr lang="en-US" dirty="0" smtClean="0"/>
                        <a:t>Sustained Download</a:t>
                      </a:r>
                      <a:endParaRPr lang="en-US" dirty="0"/>
                    </a:p>
                  </a:txBody>
                  <a:tcPr/>
                </a:tc>
                <a:tc>
                  <a:txBody>
                    <a:bodyPr/>
                    <a:lstStyle/>
                    <a:p>
                      <a:r>
                        <a:rPr lang="en-US" dirty="0" smtClean="0"/>
                        <a:t>Burst Download</a:t>
                      </a:r>
                      <a:endParaRPr lang="en-US" dirty="0"/>
                    </a:p>
                  </a:txBody>
                  <a:tcPr/>
                </a:tc>
              </a:tr>
              <a:tr h="370840">
                <a:tc>
                  <a:txBody>
                    <a:bodyPr/>
                    <a:lstStyle/>
                    <a:p>
                      <a:r>
                        <a:rPr lang="en-US" dirty="0" smtClean="0"/>
                        <a:t>Sustained Upload</a:t>
                      </a:r>
                      <a:endParaRPr lang="en-US" dirty="0"/>
                    </a:p>
                  </a:txBody>
                  <a:tcPr/>
                </a:tc>
                <a:tc>
                  <a:txBody>
                    <a:bodyPr/>
                    <a:lstStyle/>
                    <a:p>
                      <a:r>
                        <a:rPr lang="en-US" dirty="0" smtClean="0"/>
                        <a:t>Burst Upload</a:t>
                      </a:r>
                      <a:endParaRPr lang="en-US" dirty="0"/>
                    </a:p>
                  </a:txBody>
                  <a:tcPr/>
                </a:tc>
              </a:tr>
              <a:tr h="370840">
                <a:tc>
                  <a:txBody>
                    <a:bodyPr/>
                    <a:lstStyle/>
                    <a:p>
                      <a:r>
                        <a:rPr lang="en-US" dirty="0" smtClean="0"/>
                        <a:t>Web Browsing Download</a:t>
                      </a:r>
                      <a:endParaRPr lang="en-US" dirty="0"/>
                    </a:p>
                  </a:txBody>
                  <a:tcPr/>
                </a:tc>
                <a:tc>
                  <a:txBody>
                    <a:bodyPr/>
                    <a:lstStyle/>
                    <a:p>
                      <a:r>
                        <a:rPr lang="en-US" dirty="0" smtClean="0"/>
                        <a:t>UDP Latency</a:t>
                      </a:r>
                      <a:endParaRPr lang="en-US" dirty="0"/>
                    </a:p>
                  </a:txBody>
                  <a:tcPr/>
                </a:tc>
              </a:tr>
              <a:tr h="370840">
                <a:tc>
                  <a:txBody>
                    <a:bodyPr/>
                    <a:lstStyle/>
                    <a:p>
                      <a:r>
                        <a:rPr lang="en-US" dirty="0" smtClean="0"/>
                        <a:t>UDP Packet Loss</a:t>
                      </a:r>
                      <a:endParaRPr lang="en-US" dirty="0"/>
                    </a:p>
                  </a:txBody>
                  <a:tcPr/>
                </a:tc>
                <a:tc>
                  <a:txBody>
                    <a:bodyPr/>
                    <a:lstStyle/>
                    <a:p>
                      <a:r>
                        <a:rPr lang="en-US" dirty="0" smtClean="0"/>
                        <a:t>Video Streaming Measure</a:t>
                      </a:r>
                      <a:endParaRPr lang="en-US" dirty="0"/>
                    </a:p>
                  </a:txBody>
                  <a:tcPr/>
                </a:tc>
              </a:tr>
              <a:tr h="370840">
                <a:tc>
                  <a:txBody>
                    <a:bodyPr/>
                    <a:lstStyle/>
                    <a:p>
                      <a:r>
                        <a:rPr lang="en-US" dirty="0" smtClean="0"/>
                        <a:t>VoIP Measure</a:t>
                      </a:r>
                      <a:endParaRPr lang="en-US" dirty="0"/>
                    </a:p>
                  </a:txBody>
                  <a:tcPr/>
                </a:tc>
                <a:tc>
                  <a:txBody>
                    <a:bodyPr/>
                    <a:lstStyle/>
                    <a:p>
                      <a:r>
                        <a:rPr lang="en-US" dirty="0" smtClean="0"/>
                        <a:t>DNS Resolution</a:t>
                      </a:r>
                      <a:endParaRPr lang="en-US" dirty="0"/>
                    </a:p>
                  </a:txBody>
                  <a:tcPr/>
                </a:tc>
              </a:tr>
              <a:tr h="370840">
                <a:tc>
                  <a:txBody>
                    <a:bodyPr/>
                    <a:lstStyle/>
                    <a:p>
                      <a:r>
                        <a:rPr lang="en-US" dirty="0" smtClean="0"/>
                        <a:t>DNS Failures</a:t>
                      </a:r>
                      <a:endParaRPr lang="en-US" dirty="0"/>
                    </a:p>
                  </a:txBody>
                  <a:tcPr/>
                </a:tc>
                <a:tc>
                  <a:txBody>
                    <a:bodyPr/>
                    <a:lstStyle/>
                    <a:p>
                      <a:r>
                        <a:rPr lang="en-US" dirty="0" smtClean="0"/>
                        <a:t>ICMP</a:t>
                      </a:r>
                      <a:r>
                        <a:rPr lang="en-US" baseline="0" dirty="0" smtClean="0"/>
                        <a:t> Latency</a:t>
                      </a:r>
                      <a:endParaRPr lang="en-US" dirty="0"/>
                    </a:p>
                  </a:txBody>
                  <a:tcPr/>
                </a:tc>
              </a:tr>
              <a:tr h="370840">
                <a:tc>
                  <a:txBody>
                    <a:bodyPr/>
                    <a:lstStyle/>
                    <a:p>
                      <a:r>
                        <a:rPr lang="en-US" dirty="0" smtClean="0"/>
                        <a:t>ICMP Packet Loss</a:t>
                      </a:r>
                      <a:endParaRPr lang="en-US" dirty="0"/>
                    </a:p>
                  </a:txBody>
                  <a:tcPr/>
                </a:tc>
                <a:tc>
                  <a:txBody>
                    <a:bodyPr/>
                    <a:lstStyle/>
                    <a:p>
                      <a:r>
                        <a:rPr lang="en-US" dirty="0" smtClean="0"/>
                        <a:t>Latency Under Load</a:t>
                      </a:r>
                      <a:endParaRPr lang="en-US" dirty="0"/>
                    </a:p>
                  </a:txBody>
                  <a:tcPr/>
                </a:tc>
              </a:tr>
              <a:tr h="370840">
                <a:tc>
                  <a:txBody>
                    <a:bodyPr/>
                    <a:lstStyle/>
                    <a:p>
                      <a:r>
                        <a:rPr lang="en-US" dirty="0" smtClean="0"/>
                        <a:t>Total Bytes Downloaded</a:t>
                      </a:r>
                      <a:endParaRPr lang="en-US" dirty="0"/>
                    </a:p>
                  </a:txBody>
                  <a:tcPr/>
                </a:tc>
                <a:tc>
                  <a:txBody>
                    <a:bodyPr/>
                    <a:lstStyle/>
                    <a:p>
                      <a:r>
                        <a:rPr lang="en-US" dirty="0" smtClean="0"/>
                        <a:t>Total Bytes Uploaded</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DF254045-52FE-7D47-AF98-35D41A24E31C}" type="slidenum">
              <a:rPr lang="en-US" smtClean="0"/>
              <a:t>5</a:t>
            </a:fld>
            <a:endParaRPr lang="en-US"/>
          </a:p>
        </p:txBody>
      </p:sp>
    </p:spTree>
    <p:extLst>
      <p:ext uri="{BB962C8B-B14F-4D97-AF65-F5344CB8AC3E}">
        <p14:creationId xmlns:p14="http://schemas.microsoft.com/office/powerpoint/2010/main" val="4843584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L3/L4 measurements</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6</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565112319"/>
              </p:ext>
            </p:extLst>
          </p:nvPr>
        </p:nvGraphicFramePr>
        <p:xfrm>
          <a:off x="616803" y="1438675"/>
          <a:ext cx="8241697" cy="4251960"/>
        </p:xfrm>
        <a:graphic>
          <a:graphicData uri="http://schemas.openxmlformats.org/drawingml/2006/table">
            <a:tbl>
              <a:tblPr firstRow="1" bandRow="1">
                <a:tableStyleId>{35758FB7-9AC5-4552-8A53-C91805E547FA}</a:tableStyleId>
              </a:tblPr>
              <a:tblGrid>
                <a:gridCol w="2478336"/>
                <a:gridCol w="5763361"/>
              </a:tblGrid>
              <a:tr h="370840">
                <a:tc>
                  <a:txBody>
                    <a:bodyPr/>
                    <a:lstStyle/>
                    <a:p>
                      <a:r>
                        <a:rPr lang="en-US" dirty="0" smtClean="0"/>
                        <a:t>Metric</a:t>
                      </a:r>
                      <a:endParaRPr lang="en-US" dirty="0"/>
                    </a:p>
                  </a:txBody>
                  <a:tcPr/>
                </a:tc>
                <a:tc>
                  <a:txBody>
                    <a:bodyPr/>
                    <a:lstStyle/>
                    <a:p>
                      <a:r>
                        <a:rPr lang="en-US" dirty="0" smtClean="0"/>
                        <a:t>Description</a:t>
                      </a:r>
                      <a:endParaRPr lang="en-US" dirty="0"/>
                    </a:p>
                  </a:txBody>
                  <a:tcPr/>
                </a:tc>
              </a:tr>
              <a:tr h="370840">
                <a:tc>
                  <a:txBody>
                    <a:bodyPr/>
                    <a:lstStyle/>
                    <a:p>
                      <a:r>
                        <a:rPr lang="en-US" dirty="0" smtClean="0"/>
                        <a:t>ICMP latency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Throughput in Megabits per second (Mbps) utilizing three concurrent TCP connections</a:t>
                      </a:r>
                      <a:endParaRPr lang="en-US" sz="1600" dirty="0" smtClean="0"/>
                    </a:p>
                  </a:txBody>
                  <a:tcPr/>
                </a:tc>
              </a:tr>
              <a:tr h="370840">
                <a:tc>
                  <a:txBody>
                    <a:bodyPr/>
                    <a:lstStyle/>
                    <a:p>
                      <a:r>
                        <a:rPr lang="en-US" dirty="0" smtClean="0"/>
                        <a:t>ICMP</a:t>
                      </a:r>
                      <a:r>
                        <a:rPr lang="en-US" baseline="0" dirty="0" smtClean="0"/>
                        <a:t> packet loss</a:t>
                      </a:r>
                      <a:endParaRPr lang="en-US" dirty="0"/>
                    </a:p>
                  </a:txBody>
                  <a:tcPr/>
                </a:tc>
                <a:tc>
                  <a:txBody>
                    <a:bodyPr/>
                    <a:lstStyle/>
                    <a:p>
                      <a:r>
                        <a:rPr lang="en-US" sz="1600" kern="1200" dirty="0" smtClean="0">
                          <a:solidFill>
                            <a:schemeClr val="dk1"/>
                          </a:solidFill>
                          <a:effectLst/>
                          <a:latin typeface="+mn-lt"/>
                          <a:ea typeface="+mn-ea"/>
                          <a:cs typeface="+mn-cs"/>
                        </a:rPr>
                        <a:t>Percentage of packets lost in the ICMP latency test</a:t>
                      </a:r>
                      <a:endParaRPr lang="en-US" sz="1600" dirty="0"/>
                    </a:p>
                  </a:txBody>
                  <a:tcPr/>
                </a:tc>
              </a:tr>
              <a:tr h="370840">
                <a:tc>
                  <a:txBody>
                    <a:bodyPr/>
                    <a:lstStyle/>
                    <a:p>
                      <a:r>
                        <a:rPr lang="en-US" dirty="0" smtClean="0"/>
                        <a:t>UDP</a:t>
                      </a:r>
                      <a:r>
                        <a:rPr lang="en-US" baseline="0" dirty="0" smtClean="0"/>
                        <a:t> latency</a:t>
                      </a:r>
                      <a:endParaRPr lang="en-US" dirty="0"/>
                    </a:p>
                  </a:txBody>
                  <a:tcPr/>
                </a:tc>
                <a:tc>
                  <a:txBody>
                    <a:bodyPr/>
                    <a:lstStyle/>
                    <a:p>
                      <a:r>
                        <a:rPr lang="en-US" sz="1600" kern="1200" dirty="0" smtClean="0">
                          <a:solidFill>
                            <a:schemeClr val="dk1"/>
                          </a:solidFill>
                          <a:effectLst/>
                          <a:latin typeface="+mn-lt"/>
                          <a:ea typeface="+mn-ea"/>
                          <a:cs typeface="+mn-cs"/>
                        </a:rPr>
                        <a:t>Average round trip time of a series of randomly transmitted UDP packets distributed over a long timeframe</a:t>
                      </a:r>
                      <a:endParaRPr lang="en-US" sz="1600" dirty="0" smtClean="0"/>
                    </a:p>
                  </a:txBody>
                  <a:tcPr/>
                </a:tc>
              </a:tr>
              <a:tr h="370840">
                <a:tc>
                  <a:txBody>
                    <a:bodyPr/>
                    <a:lstStyle/>
                    <a:p>
                      <a:r>
                        <a:rPr lang="en-US" dirty="0" smtClean="0"/>
                        <a:t>UDP packet loss</a:t>
                      </a:r>
                      <a:endParaRPr lang="en-US" dirty="0"/>
                    </a:p>
                  </a:txBody>
                  <a:tcPr/>
                </a:tc>
                <a:tc>
                  <a:txBody>
                    <a:bodyPr/>
                    <a:lstStyle/>
                    <a:p>
                      <a:r>
                        <a:rPr lang="en-US" sz="1600" kern="1200" dirty="0" smtClean="0">
                          <a:solidFill>
                            <a:schemeClr val="dk1"/>
                          </a:solidFill>
                          <a:effectLst/>
                          <a:latin typeface="+mn-lt"/>
                          <a:ea typeface="+mn-ea"/>
                          <a:cs typeface="+mn-cs"/>
                        </a:rPr>
                        <a:t>Fraction of UDP packets lost from UDP latency test</a:t>
                      </a:r>
                      <a:endParaRPr lang="en-US" sz="1600" dirty="0"/>
                    </a:p>
                  </a:txBody>
                  <a:tcPr/>
                </a:tc>
              </a:tr>
              <a:tr h="370840">
                <a:tc>
                  <a:txBody>
                    <a:bodyPr/>
                    <a:lstStyle/>
                    <a:p>
                      <a:r>
                        <a:rPr lang="en-US" dirty="0" smtClean="0"/>
                        <a:t>TCP download</a:t>
                      </a:r>
                      <a:r>
                        <a:rPr lang="en-US" baseline="0" dirty="0" smtClean="0"/>
                        <a:t> speed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Throughput in Megabits per second (Mbps) utilizing three concurrent TCP connections</a:t>
                      </a:r>
                      <a:endParaRPr lang="en-US" sz="1600" dirty="0" smtClean="0"/>
                    </a:p>
                  </a:txBody>
                  <a:tcPr/>
                </a:tc>
              </a:tr>
              <a:tr h="370840">
                <a:tc>
                  <a:txBody>
                    <a:bodyPr/>
                    <a:lstStyle/>
                    <a:p>
                      <a:r>
                        <a:rPr lang="en-US" dirty="0" smtClean="0"/>
                        <a:t>TCP upload speed</a:t>
                      </a:r>
                      <a:endParaRPr lang="en-US" dirty="0"/>
                    </a:p>
                  </a:txBody>
                  <a:tcPr/>
                </a:tc>
                <a:tc>
                  <a:txBody>
                    <a:bodyPr/>
                    <a:lstStyle/>
                    <a:p>
                      <a:r>
                        <a:rPr lang="en-US" sz="1600" kern="1200" dirty="0" smtClean="0">
                          <a:solidFill>
                            <a:schemeClr val="dk1"/>
                          </a:solidFill>
                          <a:effectLst/>
                          <a:latin typeface="+mn-lt"/>
                          <a:ea typeface="+mn-ea"/>
                          <a:cs typeface="+mn-cs"/>
                        </a:rPr>
                        <a:t>Throughput in Mbps utilizing three concurrent TCP connections</a:t>
                      </a:r>
                      <a:endParaRPr lang="en-US" sz="1600" dirty="0"/>
                    </a:p>
                  </a:txBody>
                  <a:tcPr/>
                </a:tc>
              </a:tr>
              <a:tr h="370840">
                <a:tc>
                  <a:txBody>
                    <a:bodyPr/>
                    <a:lstStyle/>
                    <a:p>
                      <a:r>
                        <a:rPr lang="en-US" dirty="0" smtClean="0"/>
                        <a:t>Latency under load</a:t>
                      </a:r>
                      <a:endParaRPr lang="en-US" dirty="0"/>
                    </a:p>
                  </a:txBody>
                  <a:tcPr/>
                </a:tc>
                <a:tc>
                  <a:txBody>
                    <a:bodyPr/>
                    <a:lstStyle/>
                    <a:p>
                      <a:r>
                        <a:rPr lang="en-US" sz="1600" kern="1200" dirty="0" smtClean="0">
                          <a:solidFill>
                            <a:schemeClr val="dk1"/>
                          </a:solidFill>
                          <a:effectLst/>
                          <a:latin typeface="+mn-lt"/>
                          <a:ea typeface="+mn-ea"/>
                          <a:cs typeface="+mn-cs"/>
                        </a:rPr>
                        <a:t>Average round trip time for a series of regularly spaced UDP packets sent during </a:t>
                      </a:r>
                      <a:endParaRPr lang="en-US" sz="1600" dirty="0" smtClean="0"/>
                    </a:p>
                    <a:p>
                      <a:r>
                        <a:rPr lang="en-US" sz="1600" kern="1200" dirty="0" smtClean="0">
                          <a:solidFill>
                            <a:schemeClr val="dk1"/>
                          </a:solidFill>
                          <a:effectLst/>
                          <a:latin typeface="+mn-lt"/>
                          <a:ea typeface="+mn-ea"/>
                          <a:cs typeface="+mn-cs"/>
                        </a:rPr>
                        <a:t>downstream/upstream sustained tests </a:t>
                      </a:r>
                      <a:endParaRPr lang="en-US" sz="1600" dirty="0"/>
                    </a:p>
                  </a:txBody>
                  <a:tcPr/>
                </a:tc>
              </a:tr>
            </a:tbl>
          </a:graphicData>
        </a:graphic>
      </p:graphicFrame>
    </p:spTree>
    <p:extLst>
      <p:ext uri="{BB962C8B-B14F-4D97-AF65-F5344CB8AC3E}">
        <p14:creationId xmlns:p14="http://schemas.microsoft.com/office/powerpoint/2010/main" val="42343372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 measurements</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7</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95383476"/>
              </p:ext>
            </p:extLst>
          </p:nvPr>
        </p:nvGraphicFramePr>
        <p:xfrm>
          <a:off x="1203813" y="1930593"/>
          <a:ext cx="6096000" cy="3022599"/>
        </p:xfrm>
        <a:graphic>
          <a:graphicData uri="http://schemas.openxmlformats.org/drawingml/2006/table">
            <a:tbl>
              <a:tblPr firstRow="1" bandRow="1">
                <a:tableStyleId>{284E427A-3D55-4303-BF80-6455036E1DE7}</a:tableStyleId>
              </a:tblPr>
              <a:tblGrid>
                <a:gridCol w="3048000"/>
                <a:gridCol w="3048000"/>
              </a:tblGrid>
              <a:tr h="370840">
                <a:tc>
                  <a:txBody>
                    <a:bodyPr/>
                    <a:lstStyle/>
                    <a:p>
                      <a:r>
                        <a:rPr lang="en-US" dirty="0" smtClean="0"/>
                        <a:t>Metric</a:t>
                      </a:r>
                      <a:endParaRPr lang="en-US" dirty="0"/>
                    </a:p>
                  </a:txBody>
                  <a:tcPr/>
                </a:tc>
                <a:tc>
                  <a:txBody>
                    <a:bodyPr/>
                    <a:lstStyle/>
                    <a:p>
                      <a:r>
                        <a:rPr lang="en-US" dirty="0" smtClean="0"/>
                        <a:t>Description</a:t>
                      </a:r>
                      <a:endParaRPr lang="en-US" dirty="0"/>
                    </a:p>
                  </a:txBody>
                  <a:tcPr/>
                </a:tc>
              </a:tr>
              <a:tr h="370840">
                <a:tc>
                  <a:txBody>
                    <a:bodyPr/>
                    <a:lstStyle/>
                    <a:p>
                      <a:r>
                        <a:rPr lang="en-US" dirty="0" smtClean="0"/>
                        <a:t>DNS resolution</a:t>
                      </a:r>
                      <a:endParaRPr lang="en-US" dirty="0"/>
                    </a:p>
                  </a:txBody>
                  <a:tcPr/>
                </a:tc>
                <a:tc>
                  <a:txBody>
                    <a:bodyPr/>
                    <a:lstStyle/>
                    <a:p>
                      <a:r>
                        <a:rPr lang="en-US" sz="1800" kern="1200" dirty="0" smtClean="0">
                          <a:solidFill>
                            <a:schemeClr val="dk1"/>
                          </a:solidFill>
                          <a:effectLst/>
                          <a:latin typeface="+mn-lt"/>
                          <a:ea typeface="+mn-ea"/>
                          <a:cs typeface="+mn-cs"/>
                        </a:rPr>
                        <a:t>Time taken for the ISP’s recursive DNS resolver to return an A record for a popular website domain </a:t>
                      </a:r>
                      <a:endParaRPr lang="en-US" dirty="0" smtClean="0"/>
                    </a:p>
                    <a:p>
                      <a:r>
                        <a:rPr lang="en-US" sz="1800" kern="1200" dirty="0" smtClean="0">
                          <a:solidFill>
                            <a:schemeClr val="dk1"/>
                          </a:solidFill>
                          <a:effectLst/>
                          <a:latin typeface="+mn-lt"/>
                          <a:ea typeface="+mn-ea"/>
                          <a:cs typeface="+mn-cs"/>
                        </a:rPr>
                        <a:t>name </a:t>
                      </a:r>
                      <a:endParaRPr lang="en-US" dirty="0"/>
                    </a:p>
                  </a:txBody>
                  <a:tcPr/>
                </a:tc>
              </a:tr>
              <a:tr h="370840">
                <a:tc>
                  <a:txBody>
                    <a:bodyPr/>
                    <a:lstStyle/>
                    <a:p>
                      <a:r>
                        <a:rPr lang="en-US" dirty="0" smtClean="0"/>
                        <a:t>DNS failures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Percentage of DNS requests performed in the DNS resolution test that failed</a:t>
                      </a:r>
                      <a:endParaRPr lang="en-US" dirty="0" smtClean="0"/>
                    </a:p>
                  </a:txBody>
                  <a:tcPr/>
                </a:tc>
              </a:tr>
            </a:tbl>
          </a:graphicData>
        </a:graphic>
      </p:graphicFrame>
    </p:spTree>
    <p:extLst>
      <p:ext uri="{BB962C8B-B14F-4D97-AF65-F5344CB8AC3E}">
        <p14:creationId xmlns:p14="http://schemas.microsoft.com/office/powerpoint/2010/main" val="442199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measurements</a:t>
            </a:r>
            <a:endParaRPr lang="en-US" dirty="0"/>
          </a:p>
        </p:txBody>
      </p:sp>
      <p:sp>
        <p:nvSpPr>
          <p:cNvPr id="4" name="Slide Number Placeholder 3"/>
          <p:cNvSpPr>
            <a:spLocks noGrp="1"/>
          </p:cNvSpPr>
          <p:nvPr>
            <p:ph type="sldNum" sz="quarter" idx="12"/>
          </p:nvPr>
        </p:nvSpPr>
        <p:spPr/>
        <p:txBody>
          <a:bodyPr/>
          <a:lstStyle/>
          <a:p>
            <a:fld id="{DF254045-52FE-7D47-AF98-35D41A24E31C}" type="slidenum">
              <a:rPr lang="en-US" smtClean="0"/>
              <a:t>8</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393828847"/>
              </p:ext>
            </p:extLst>
          </p:nvPr>
        </p:nvGraphicFramePr>
        <p:xfrm>
          <a:off x="457199" y="1524000"/>
          <a:ext cx="7355357" cy="4394199"/>
        </p:xfrm>
        <a:graphic>
          <a:graphicData uri="http://schemas.openxmlformats.org/drawingml/2006/table">
            <a:tbl>
              <a:tblPr firstRow="1" bandRow="1">
                <a:tableStyleId>{08FB837D-C827-4EFA-A057-4D05807E0F7C}</a:tableStyleId>
              </a:tblPr>
              <a:tblGrid>
                <a:gridCol w="2488094"/>
                <a:gridCol w="4867263"/>
              </a:tblGrid>
              <a:tr h="370840">
                <a:tc>
                  <a:txBody>
                    <a:bodyPr/>
                    <a:lstStyle/>
                    <a:p>
                      <a:r>
                        <a:rPr lang="en-US" dirty="0" smtClean="0"/>
                        <a:t>Metric</a:t>
                      </a:r>
                      <a:endParaRPr lang="en-US" dirty="0"/>
                    </a:p>
                  </a:txBody>
                  <a:tcPr/>
                </a:tc>
                <a:tc>
                  <a:txBody>
                    <a:bodyPr/>
                    <a:lstStyle/>
                    <a:p>
                      <a:r>
                        <a:rPr lang="en-US" dirty="0" smtClean="0"/>
                        <a:t>Description</a:t>
                      </a:r>
                      <a:endParaRPr lang="en-US" dirty="0"/>
                    </a:p>
                  </a:txBody>
                  <a:tcPr/>
                </a:tc>
              </a:tr>
              <a:tr h="370840">
                <a:tc>
                  <a:txBody>
                    <a:bodyPr/>
                    <a:lstStyle/>
                    <a:p>
                      <a:r>
                        <a:rPr lang="en-US" dirty="0" smtClean="0"/>
                        <a:t>Web browsing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Total time to fetch a page and all of its resources from a popular website </a:t>
                      </a:r>
                      <a:endParaRPr lang="en-US" dirty="0" smtClean="0"/>
                    </a:p>
                  </a:txBody>
                  <a:tcPr/>
                </a:tc>
              </a:tr>
              <a:tr h="370840">
                <a:tc>
                  <a:txBody>
                    <a:bodyPr/>
                    <a:lstStyle/>
                    <a:p>
                      <a:r>
                        <a:rPr lang="en-US" dirty="0" smtClean="0"/>
                        <a:t>Video streaming</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Initial time to buffer, number of buffer under-runs and total time for buffer delays</a:t>
                      </a:r>
                      <a:endParaRPr lang="en-US" dirty="0" smtClean="0"/>
                    </a:p>
                  </a:txBody>
                  <a:tcPr/>
                </a:tc>
              </a:tr>
              <a:tr h="370840">
                <a:tc>
                  <a:txBody>
                    <a:bodyPr/>
                    <a:lstStyle/>
                    <a:p>
                      <a:r>
                        <a:rPr lang="en-US" dirty="0" smtClean="0"/>
                        <a:t>Voice</a:t>
                      </a:r>
                      <a:r>
                        <a:rPr lang="en-US" baseline="0" dirty="0" smtClean="0"/>
                        <a:t> over IP</a:t>
                      </a:r>
                      <a:endParaRPr lang="en-US" dirty="0"/>
                    </a:p>
                  </a:txBody>
                  <a:tcPr/>
                </a:tc>
                <a:tc>
                  <a:txBody>
                    <a:bodyPr/>
                    <a:lstStyle/>
                    <a:p>
                      <a:r>
                        <a:rPr lang="en-US" sz="1800" kern="1200" dirty="0" smtClean="0">
                          <a:solidFill>
                            <a:schemeClr val="dk1"/>
                          </a:solidFill>
                          <a:effectLst/>
                          <a:latin typeface="+mn-lt"/>
                          <a:ea typeface="+mn-ea"/>
                          <a:cs typeface="+mn-cs"/>
                        </a:rPr>
                        <a:t>Upstream packet loss, downstream packet loss, upstream jitter, downstream jitter, round trip latency </a:t>
                      </a:r>
                      <a:endParaRPr lang="en-US" dirty="0" smtClean="0"/>
                    </a:p>
                  </a:txBody>
                  <a:tcPr/>
                </a:tc>
              </a:tr>
              <a:tr h="370840">
                <a:tc>
                  <a:txBody>
                    <a:bodyPr/>
                    <a:lstStyle/>
                    <a:p>
                      <a:r>
                        <a:rPr lang="en-US" dirty="0" smtClean="0">
                          <a:solidFill>
                            <a:srgbClr val="000090"/>
                          </a:solidFill>
                        </a:rPr>
                        <a:t>Availability</a:t>
                      </a:r>
                      <a:endParaRPr lang="en-US" dirty="0">
                        <a:solidFill>
                          <a:srgbClr val="000090"/>
                        </a:solidFill>
                      </a:endParaRPr>
                    </a:p>
                  </a:txBody>
                  <a:tcPr/>
                </a:tc>
                <a:tc>
                  <a:txBody>
                    <a:bodyPr/>
                    <a:lstStyle/>
                    <a:p>
                      <a:r>
                        <a:rPr lang="en-US" sz="1800" kern="1200" dirty="0" smtClean="0">
                          <a:solidFill>
                            <a:srgbClr val="000090"/>
                          </a:solidFill>
                          <a:effectLst/>
                          <a:latin typeface="+mn-lt"/>
                          <a:ea typeface="+mn-ea"/>
                          <a:cs typeface="+mn-cs"/>
                        </a:rPr>
                        <a:t>Total time the connection was deemed unavailable for any purpose, which could include a network </a:t>
                      </a:r>
                      <a:endParaRPr lang="en-US" dirty="0" smtClean="0">
                        <a:solidFill>
                          <a:srgbClr val="000090"/>
                        </a:solidFill>
                      </a:endParaRPr>
                    </a:p>
                    <a:p>
                      <a:r>
                        <a:rPr lang="en-US" sz="1800" kern="1200" dirty="0" smtClean="0">
                          <a:solidFill>
                            <a:srgbClr val="000090"/>
                          </a:solidFill>
                          <a:effectLst/>
                          <a:latin typeface="+mn-lt"/>
                          <a:ea typeface="+mn-ea"/>
                          <a:cs typeface="+mn-cs"/>
                        </a:rPr>
                        <a:t>fault or unavailability of a measurement point </a:t>
                      </a:r>
                      <a:endParaRPr lang="en-US" dirty="0" smtClean="0">
                        <a:solidFill>
                          <a:srgbClr val="000090"/>
                        </a:solidFill>
                      </a:endParaRPr>
                    </a:p>
                  </a:txBody>
                  <a:tcPr/>
                </a:tc>
              </a:tr>
              <a:tr h="370840">
                <a:tc>
                  <a:txBody>
                    <a:bodyPr/>
                    <a:lstStyle/>
                    <a:p>
                      <a:r>
                        <a:rPr lang="en-US" dirty="0" smtClean="0">
                          <a:solidFill>
                            <a:srgbClr val="000090"/>
                          </a:solidFill>
                        </a:rPr>
                        <a:t>Consumption</a:t>
                      </a:r>
                      <a:endParaRPr lang="en-US" dirty="0">
                        <a:solidFill>
                          <a:srgbClr val="00009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90"/>
                          </a:solidFill>
                          <a:effectLst/>
                          <a:latin typeface="+mn-lt"/>
                          <a:ea typeface="+mn-ea"/>
                          <a:cs typeface="+mn-cs"/>
                        </a:rPr>
                        <a:t>A simple record of the total bytes downloaded and uploaded by the router</a:t>
                      </a:r>
                      <a:endParaRPr lang="en-US" dirty="0" smtClean="0">
                        <a:solidFill>
                          <a:srgbClr val="000090"/>
                        </a:solidFill>
                      </a:endParaRPr>
                    </a:p>
                  </a:txBody>
                  <a:tcPr/>
                </a:tc>
              </a:tr>
            </a:tbl>
          </a:graphicData>
        </a:graphic>
      </p:graphicFrame>
    </p:spTree>
    <p:extLst>
      <p:ext uri="{BB962C8B-B14F-4D97-AF65-F5344CB8AC3E}">
        <p14:creationId xmlns:p14="http://schemas.microsoft.com/office/powerpoint/2010/main" val="385350166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measurements</a:t>
            </a:r>
            <a:endParaRPr lang="en-US" dirty="0"/>
          </a:p>
        </p:txBody>
      </p:sp>
      <p:sp>
        <p:nvSpPr>
          <p:cNvPr id="3" name="Content Placeholder 2"/>
          <p:cNvSpPr>
            <a:spLocks noGrp="1"/>
          </p:cNvSpPr>
          <p:nvPr>
            <p:ph idx="1"/>
          </p:nvPr>
        </p:nvSpPr>
        <p:spPr/>
        <p:txBody>
          <a:bodyPr/>
          <a:lstStyle/>
          <a:p>
            <a:r>
              <a:rPr lang="en-US" dirty="0" smtClean="0"/>
              <a:t>Goal: rough estimate of consumer experience</a:t>
            </a:r>
          </a:p>
          <a:p>
            <a:pPr lvl="1"/>
            <a:r>
              <a:rPr lang="en-US" dirty="0" smtClean="0"/>
              <a:t>relative ordering: “if metric is significantly better for ISP A than B, consumer experience should be similarly ordered”</a:t>
            </a:r>
          </a:p>
          <a:p>
            <a:r>
              <a:rPr lang="en-US" dirty="0" smtClean="0"/>
              <a:t>Non-goal: predict performance of specific browser or video viewer</a:t>
            </a:r>
          </a:p>
          <a:p>
            <a:r>
              <a:rPr lang="en-US" dirty="0" smtClean="0"/>
              <a:t>Try to capture latency and variability effects on </a:t>
            </a:r>
            <a:r>
              <a:rPr lang="en-US" dirty="0" err="1" smtClean="0"/>
              <a:t>QoE</a:t>
            </a:r>
            <a:endParaRPr lang="en-US" dirty="0" smtClean="0"/>
          </a:p>
        </p:txBody>
      </p:sp>
      <p:sp>
        <p:nvSpPr>
          <p:cNvPr id="4" name="Slide Number Placeholder 3"/>
          <p:cNvSpPr>
            <a:spLocks noGrp="1"/>
          </p:cNvSpPr>
          <p:nvPr>
            <p:ph type="sldNum" sz="quarter" idx="12"/>
          </p:nvPr>
        </p:nvSpPr>
        <p:spPr/>
        <p:txBody>
          <a:bodyPr/>
          <a:lstStyle/>
          <a:p>
            <a:fld id="{DF254045-52FE-7D47-AF98-35D41A24E31C}" type="slidenum">
              <a:rPr lang="en-US" smtClean="0"/>
              <a:t>9</a:t>
            </a:fld>
            <a:endParaRPr lang="en-US"/>
          </a:p>
        </p:txBody>
      </p:sp>
    </p:spTree>
    <p:extLst>
      <p:ext uri="{BB962C8B-B14F-4D97-AF65-F5344CB8AC3E}">
        <p14:creationId xmlns:p14="http://schemas.microsoft.com/office/powerpoint/2010/main" val="135833660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375</TotalTime>
  <Words>1056</Words>
  <Application>Microsoft Macintosh PowerPoint</Application>
  <PresentationFormat>On-screen Show (4:3)</PresentationFormat>
  <Paragraphs>174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Clarity</vt:lpstr>
      <vt:lpstr>Large-Scale Internet Measurements for Diagnostics and public policy</vt:lpstr>
      <vt:lpstr>Overview</vt:lpstr>
      <vt:lpstr>The role of network measurements</vt:lpstr>
      <vt:lpstr>Measurement architecture</vt:lpstr>
      <vt:lpstr>What was measured</vt:lpstr>
      <vt:lpstr>L3/L4 measurements</vt:lpstr>
      <vt:lpstr>DNS measurements</vt:lpstr>
      <vt:lpstr>Application measurements</vt:lpstr>
      <vt:lpstr>Application measurements</vt:lpstr>
      <vt:lpstr>Example: VoIP</vt:lpstr>
      <vt:lpstr>Example: Web browsing</vt:lpstr>
      <vt:lpstr>LMAP proposed architecture</vt:lpstr>
      <vt:lpstr>What’s needed?</vt:lpstr>
      <vt:lpstr>Security and privacy issues</vt:lpstr>
      <vt:lpstr>Conclusion</vt:lpstr>
      <vt:lpstr>BACKUP</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Large-Scale Internet Measurements for data-driven public policy</dc:title>
  <dc:creator>Henning Schulzrinne</dc:creator>
  <cp:lastModifiedBy>Henning Schulzrinne</cp:lastModifiedBy>
  <cp:revision>29</cp:revision>
  <dcterms:created xsi:type="dcterms:W3CDTF">2012-10-30T18:50:40Z</dcterms:created>
  <dcterms:modified xsi:type="dcterms:W3CDTF">2012-11-01T04:13:37Z</dcterms:modified>
</cp:coreProperties>
</file>