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17" r:id="rId4"/>
    <p:sldId id="314" r:id="rId5"/>
    <p:sldId id="318" r:id="rId6"/>
    <p:sldId id="266" r:id="rId7"/>
    <p:sldId id="268" r:id="rId8"/>
    <p:sldId id="271" r:id="rId9"/>
    <p:sldId id="269" r:id="rId10"/>
    <p:sldId id="270" r:id="rId11"/>
    <p:sldId id="320" r:id="rId12"/>
    <p:sldId id="321" r:id="rId13"/>
    <p:sldId id="322" r:id="rId14"/>
    <p:sldId id="303" r:id="rId15"/>
    <p:sldId id="324" r:id="rId16"/>
    <p:sldId id="323" r:id="rId17"/>
    <p:sldId id="258" r:id="rId18"/>
    <p:sldId id="31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216036E-D933-1E4E-B4A6-93905E6CA416}">
          <p14:sldIdLst>
            <p14:sldId id="256"/>
            <p14:sldId id="257"/>
            <p14:sldId id="317"/>
            <p14:sldId id="314"/>
            <p14:sldId id="318"/>
            <p14:sldId id="266"/>
            <p14:sldId id="268"/>
            <p14:sldId id="271"/>
            <p14:sldId id="269"/>
            <p14:sldId id="270"/>
            <p14:sldId id="320"/>
            <p14:sldId id="321"/>
            <p14:sldId id="322"/>
            <p14:sldId id="303"/>
            <p14:sldId id="324"/>
            <p14:sldId id="323"/>
            <p14:sldId id="258"/>
            <p14:sldId id="31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01" autoAdjust="0"/>
  </p:normalViewPr>
  <p:slideViewPr>
    <p:cSldViewPr snapToGrid="0" snapToObjects="1">
      <p:cViewPr varScale="1">
        <p:scale>
          <a:sx n="79" d="100"/>
          <a:sy n="79" d="100"/>
        </p:scale>
        <p:origin x="-1488" y="-104"/>
      </p:cViewPr>
      <p:guideLst>
        <p:guide orient="horz" pos="2076"/>
        <p:guide pos="28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-278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E5A47-45A3-8D4E-A826-934C11EAE4C5}" type="datetimeFigureOut">
              <a:rPr lang="en-US" smtClean="0"/>
              <a:t>6/14/12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F3EAC-A5F6-5D4D-B368-D712E5B8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3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E59E9-FCC2-B443-9786-060171EF9444}" type="datetimeFigureOut">
              <a:rPr lang="en-US" smtClean="0"/>
              <a:t>6/14/12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B09D1-A943-1A42-BBF1-C5AED0531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735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6DAFB-48BB-7740-99F6-41174F871A24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669221-36D2-114D-AD93-9626ED7D4B78}" type="slidenum">
              <a:rPr lang="en-US"/>
              <a:pPr/>
              <a:t>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www.nanpa.com</a:t>
            </a:r>
            <a:r>
              <a:rPr lang="en-US" dirty="0" smtClean="0"/>
              <a:t>/reports/faq.html#g1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B09D1-A943-1A42-BBF1-C5AED0531A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6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7838-EE42-ED4C-B0DB-16F9720212FF}" type="datetime1">
              <a:rPr lang="en-US" smtClean="0"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A104-80F0-2A46-A6A6-7B8F7DB177D4}" type="datetime1">
              <a:rPr lang="en-US" smtClean="0"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DA5C-F428-9546-BDCE-16E0AA5F544F}" type="datetime1">
              <a:rPr lang="en-US" smtClean="0"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0467-AD42-3041-9BB0-26FE7A679793}" type="datetime1">
              <a:rPr lang="en-US" smtClean="0"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32506"/>
            <a:ext cx="8229600" cy="7904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0011-18E9-0149-A4B6-F4859022FBA4}" type="datetime1">
              <a:rPr lang="en-US" smtClean="0"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502E-639A-5644-8BEA-28736BB41727}" type="datetime1">
              <a:rPr lang="en-US" smtClean="0"/>
              <a:t>6/14/12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A6DA-7B7A-024F-B64D-0C00A3FCB21D}" type="datetime1">
              <a:rPr lang="en-US" smtClean="0"/>
              <a:t>6/14/12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758D-DEA0-0F42-A011-F1A2479741B8}" type="datetime1">
              <a:rPr lang="en-US" smtClean="0"/>
              <a:t>6/14/12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C2A-C499-DA41-8DAC-679F7E5E5106}" type="datetime1">
              <a:rPr lang="en-US" smtClean="0"/>
              <a:t>6/14/12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132DB-7041-B341-BBDB-0836BAF10CC8}" type="datetime1">
              <a:rPr lang="en-US" smtClean="0"/>
              <a:t>6/14/12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94" y="259014"/>
            <a:ext cx="8110615" cy="731333"/>
          </a:xfrm>
        </p:spPr>
        <p:txBody>
          <a:bodyPr anchor="b">
            <a:noAutofit/>
          </a:bodyPr>
          <a:lstStyle>
            <a:lvl1pPr algn="ctr">
              <a:defRPr sz="4400" b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6514" y="1222859"/>
            <a:ext cx="4650287" cy="4039006"/>
          </a:xfrm>
        </p:spPr>
        <p:txBody>
          <a:bodyPr>
            <a:normAutofit/>
          </a:bodyPr>
          <a:lstStyle>
            <a:lvl1pPr marL="457200" indent="-457200">
              <a:buClrTx/>
              <a:buFont typeface="Lucida Grande"/>
              <a:buChar char="−"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E836-42C5-6B4D-8107-D3D413B7AF24}" type="datetime1">
              <a:rPr lang="en-US" smtClean="0"/>
              <a:t>6/14/12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0354" y="1489185"/>
            <a:ext cx="3566160" cy="3437527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70355" y="5764747"/>
            <a:ext cx="758767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157214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997465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6023"/>
            <a:ext cx="8229600" cy="688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37856A-72F4-8A4D-9B7B-EA0FBDFE4B23}" type="datetime1">
              <a:rPr lang="en-US" smtClean="0"/>
              <a:t>6/14/12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5C3118D-CD60-C448-AB88-7EFEB60ADC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0744"/>
            <a:ext cx="8229599" cy="432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charset="2"/>
        <a:buChar char="−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83252"/>
            <a:ext cx="7772400" cy="1780108"/>
          </a:xfrm>
        </p:spPr>
        <p:txBody>
          <a:bodyPr>
            <a:normAutofit/>
          </a:bodyPr>
          <a:lstStyle/>
          <a:p>
            <a:r>
              <a:rPr lang="en-US" dirty="0" smtClean="0"/>
              <a:t>Navigating </a:t>
            </a:r>
            <a:r>
              <a:rPr lang="en-US" dirty="0"/>
              <a:t>at </a:t>
            </a:r>
            <a:r>
              <a:rPr lang="en-US" dirty="0" smtClean="0"/>
              <a:t>the intersection </a:t>
            </a:r>
            <a:r>
              <a:rPr lang="en-US" dirty="0"/>
              <a:t>of Internet and </a:t>
            </a:r>
            <a:r>
              <a:rPr lang="en-US" dirty="0" smtClean="0"/>
              <a:t>telecom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452" y="3556001"/>
            <a:ext cx="7467597" cy="1473200"/>
          </a:xfrm>
        </p:spPr>
        <p:txBody>
          <a:bodyPr>
            <a:noAutofit/>
          </a:bodyPr>
          <a:lstStyle/>
          <a:p>
            <a:pPr marL="2286000" lvl="4" indent="-457200" algn="r" eaLnBrk="0" hangingPunct="0">
              <a:spcBef>
                <a:spcPts val="0"/>
              </a:spcBef>
            </a:pPr>
            <a:endParaRPr lang="en-US" altLang="ja-JP" sz="1800" dirty="0">
              <a:solidFill>
                <a:schemeClr val="bg1"/>
              </a:solidFill>
              <a:ea typeface="ＭＳ Ｐゴシック" charset="-128"/>
              <a:cs typeface="ＭＳ Ｐゴシック" charset="-128"/>
            </a:endParaRPr>
          </a:p>
          <a:p>
            <a:pPr marL="2286000" lvl="4" indent="-457200" algn="r" eaLnBrk="0" hangingPunct="0">
              <a:spcBef>
                <a:spcPts val="0"/>
              </a:spcBef>
            </a:pPr>
            <a:r>
              <a:rPr lang="en-US" altLang="ja-JP" sz="1800" dirty="0" smtClean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Henning Schulzrinne  (FCC)</a:t>
            </a:r>
            <a:endParaRPr lang="en-US" altLang="ja-JP" sz="1800" dirty="0">
              <a:solidFill>
                <a:schemeClr val="bg1"/>
              </a:solidFill>
              <a:ea typeface="ＭＳ Ｐゴシック" charset="-128"/>
              <a:cs typeface="ＭＳ Ｐゴシック" charset="-128"/>
            </a:endParaRPr>
          </a:p>
          <a:p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1272" y="5573059"/>
            <a:ext cx="5979359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Any opinions are those of the author and do not necessarily reflect the views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of  the Federal Communications Commission.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6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800744"/>
            <a:ext cx="5346700" cy="4325419"/>
          </a:xfrm>
        </p:spPr>
        <p:txBody>
          <a:bodyPr>
            <a:normAutofit/>
          </a:bodyPr>
          <a:lstStyle/>
          <a:p>
            <a:r>
              <a:rPr lang="en-US" dirty="0" smtClean="0"/>
              <a:t>Should numbers be treated as names?</a:t>
            </a:r>
          </a:p>
          <a:p>
            <a:pPr lvl="1"/>
            <a:r>
              <a:rPr lang="en-US" dirty="0" smtClean="0"/>
              <a:t>see “Identifier-Locator split” in Internet architecture</a:t>
            </a:r>
          </a:p>
          <a:p>
            <a:r>
              <a:rPr lang="en-US" dirty="0" smtClean="0"/>
              <a:t>Should numbers have a geographic component?</a:t>
            </a:r>
          </a:p>
          <a:p>
            <a:pPr lvl="1"/>
            <a:r>
              <a:rPr lang="en-US" dirty="0" smtClean="0"/>
              <a:t>Is this part of a state’s cultural identity?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numbers</a:t>
            </a:r>
            <a:endParaRPr lang="en-US" dirty="0"/>
          </a:p>
        </p:txBody>
      </p:sp>
      <p:pic>
        <p:nvPicPr>
          <p:cNvPr id="5" name="Picture 4" descr="201req_content_top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045" y="1497505"/>
            <a:ext cx="2882900" cy="3416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945" y="3422650"/>
            <a:ext cx="25400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6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numbers become personal property?</a:t>
            </a:r>
          </a:p>
          <a:p>
            <a:pPr lvl="1"/>
            <a:r>
              <a:rPr lang="en-US" dirty="0"/>
              <a:t>Separate service from number</a:t>
            </a:r>
          </a:p>
          <a:p>
            <a:pPr lvl="1"/>
            <a:r>
              <a:rPr lang="en-US" dirty="0"/>
              <a:t>Simplify number </a:t>
            </a:r>
            <a:r>
              <a:rPr lang="en-US" dirty="0" smtClean="0"/>
              <a:t>portability</a:t>
            </a:r>
          </a:p>
          <a:p>
            <a:pPr lvl="1"/>
            <a:r>
              <a:rPr lang="en-US" dirty="0" smtClean="0"/>
              <a:t>Can you put a 212 number in your will?</a:t>
            </a:r>
            <a:endParaRPr lang="en-US" dirty="0"/>
          </a:p>
          <a:p>
            <a:r>
              <a:rPr lang="en-US" dirty="0"/>
              <a:t>Divorce device </a:t>
            </a:r>
            <a:r>
              <a:rPr lang="en-US" dirty="0" smtClean="0"/>
              <a:t>from </a:t>
            </a:r>
            <a:r>
              <a:rPr lang="en-US" dirty="0"/>
              <a:t>number</a:t>
            </a:r>
          </a:p>
          <a:p>
            <a:pPr lvl="1"/>
            <a:r>
              <a:rPr lang="en-US" dirty="0"/>
              <a:t>any-to-any, dynamic mapping</a:t>
            </a:r>
          </a:p>
          <a:p>
            <a:r>
              <a:rPr lang="en-US" dirty="0"/>
              <a:t>Separate user identity &amp; number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number questions…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90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00744"/>
            <a:ext cx="8229599" cy="33181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Practically, mostly about </a:t>
            </a:r>
            <a:r>
              <a:rPr lang="en-US" i="1" dirty="0" smtClean="0"/>
              <a:t>identity</a:t>
            </a:r>
            <a:r>
              <a:rPr lang="en-US" dirty="0" smtClean="0"/>
              <a:t>, not </a:t>
            </a:r>
            <a:r>
              <a:rPr lang="en-US" i="1" dirty="0" smtClean="0"/>
              <a:t>content</a:t>
            </a:r>
          </a:p>
          <a:p>
            <a:r>
              <a:rPr lang="en-US" dirty="0" smtClean="0"/>
              <a:t>Old model: “trust us, we’re the phone company”</a:t>
            </a:r>
          </a:p>
          <a:p>
            <a:r>
              <a:rPr lang="en-US" dirty="0" smtClean="0"/>
              <a:t>New reality: spoofed numbers &amp; non-carrier entities</a:t>
            </a:r>
          </a:p>
          <a:p>
            <a:pPr lvl="1"/>
            <a:r>
              <a:rPr lang="en-US" dirty="0" smtClean="0"/>
              <a:t>both domestic and international</a:t>
            </a:r>
          </a:p>
          <a:p>
            <a:pPr lvl="1"/>
            <a:r>
              <a:rPr lang="en-US" dirty="0" smtClean="0">
                <a:sym typeface="Wingdings"/>
              </a:rPr>
              <a:t> SMS and voice spam</a:t>
            </a:r>
          </a:p>
          <a:p>
            <a:r>
              <a:rPr lang="en-US" dirty="0" smtClean="0">
                <a:sym typeface="Wingdings"/>
              </a:rPr>
              <a:t>Need cryptographically-verifiable information</a:t>
            </a:r>
          </a:p>
          <a:p>
            <a:pPr lvl="1"/>
            <a:r>
              <a:rPr lang="en-US" dirty="0" smtClean="0">
                <a:sym typeface="Wingdings"/>
              </a:rPr>
              <a:t>Is the caller authorized to use this number?</a:t>
            </a:r>
          </a:p>
          <a:p>
            <a:pPr lvl="1"/>
            <a:r>
              <a:rPr lang="en-US" dirty="0" smtClean="0">
                <a:sym typeface="Wingdings"/>
              </a:rPr>
              <a:t>Has the caller ID name been verified?</a:t>
            </a:r>
          </a:p>
          <a:p>
            <a:pPr lvl="2"/>
            <a:r>
              <a:rPr lang="en-US" dirty="0" smtClean="0">
                <a:sym typeface="Wingdings"/>
              </a:rPr>
              <a:t>cf. TLS 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(trustworthiness)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00" y="5458465"/>
            <a:ext cx="67564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12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“IP-IP interconnection” </a:t>
            </a:r>
            <a:r>
              <a:rPr lang="en-US" dirty="0" smtClean="0">
                <a:sym typeface="Wingdings"/>
              </a:rPr>
              <a:t> don’t confuse with IP peering</a:t>
            </a:r>
          </a:p>
          <a:p>
            <a:r>
              <a:rPr lang="en-US" dirty="0" smtClean="0">
                <a:sym typeface="Wingdings"/>
              </a:rPr>
              <a:t>Are there technical stumbling blocks?</a:t>
            </a:r>
          </a:p>
          <a:p>
            <a:pPr lvl="1"/>
            <a:r>
              <a:rPr lang="en-US" dirty="0" smtClean="0">
                <a:sym typeface="Wingdings"/>
              </a:rPr>
              <a:t>SIP features?</a:t>
            </a:r>
          </a:p>
          <a:p>
            <a:pPr lvl="2"/>
            <a:r>
              <a:rPr lang="en-US" dirty="0" smtClean="0">
                <a:sym typeface="Wingdings"/>
              </a:rPr>
              <a:t>IMS vs. non-IMS?</a:t>
            </a:r>
          </a:p>
          <a:p>
            <a:pPr lvl="1"/>
            <a:r>
              <a:rPr lang="en-US" dirty="0" smtClean="0">
                <a:sym typeface="Wingdings"/>
              </a:rPr>
              <a:t>Media codecs &amp; conversion?</a:t>
            </a:r>
            <a:endParaRPr lang="en-US" dirty="0" smtClean="0"/>
          </a:p>
          <a:p>
            <a:r>
              <a:rPr lang="en-US" dirty="0" smtClean="0"/>
              <a:t>Separation application layer &amp; transport</a:t>
            </a:r>
          </a:p>
          <a:p>
            <a:r>
              <a:rPr lang="en-US" dirty="0" smtClean="0"/>
              <a:t>$0.000048 / minute for IP transport ($0.10/GB)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VoIP Interconnection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43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Transition to NG911 underway</a:t>
            </a:r>
          </a:p>
          <a:p>
            <a:r>
              <a:rPr lang="en-US" dirty="0" smtClean="0"/>
              <a:t>Key issues: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ndoor location for wireless</a:t>
            </a:r>
          </a:p>
          <a:p>
            <a:pPr lvl="2"/>
            <a:r>
              <a:rPr lang="en-US" dirty="0" smtClean="0"/>
              <a:t>location accuracy of 50/150m may not be sufficient</a:t>
            </a:r>
            <a:endParaRPr lang="en-US" dirty="0"/>
          </a:p>
          <a:p>
            <a:pPr lvl="2"/>
            <a:r>
              <a:rPr lang="en-US" dirty="0" smtClean="0"/>
              <a:t>need apartment-level accuracy, including floor</a:t>
            </a:r>
          </a:p>
          <a:p>
            <a:pPr lvl="2"/>
            <a:r>
              <a:rPr lang="en-US" dirty="0" smtClean="0"/>
              <a:t>Civic (Apt. 9C, 5 W Glebe), not geo</a:t>
            </a:r>
          </a:p>
          <a:p>
            <a:pPr lvl="1"/>
            <a:r>
              <a:rPr lang="en-US" dirty="0" smtClean="0"/>
              <a:t>Avoid protracted transition</a:t>
            </a:r>
          </a:p>
          <a:p>
            <a:pPr lvl="2"/>
            <a:r>
              <a:rPr lang="en-US" dirty="0" smtClean="0"/>
              <a:t>maintain two infrastructures for decade+?</a:t>
            </a:r>
          </a:p>
          <a:p>
            <a:pPr lvl="1"/>
            <a:r>
              <a:rPr lang="en-US" dirty="0" smtClean="0"/>
              <a:t>Only local &amp; regional </a:t>
            </a:r>
            <a:r>
              <a:rPr lang="en-US" dirty="0" smtClean="0">
                <a:sym typeface="Wingdings"/>
              </a:rPr>
              <a:t> national infrastructure?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Safety (NG911)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46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VoIP = </a:t>
            </a:r>
            <a:r>
              <a:rPr lang="en-US" dirty="0" smtClean="0">
                <a:solidFill>
                  <a:srgbClr val="FF0000"/>
                </a:solidFill>
              </a:rPr>
              <a:t>Vo</a:t>
            </a:r>
            <a:r>
              <a:rPr lang="en-US" dirty="0" smtClean="0"/>
              <a:t>ice +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ide</a:t>
            </a:r>
            <a:r>
              <a:rPr lang="en-US" dirty="0" smtClean="0">
                <a:solidFill>
                  <a:srgbClr val="FF0000"/>
                </a:solidFill>
              </a:rPr>
              <a:t>o </a:t>
            </a:r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smtClean="0">
                <a:solidFill>
                  <a:srgbClr val="FF0000"/>
                </a:solidFill>
              </a:rPr>
              <a:t>Vo</a:t>
            </a:r>
            <a:r>
              <a:rPr lang="en-US" dirty="0" smtClean="0">
                <a:solidFill>
                  <a:srgbClr val="073E87"/>
                </a:solidFill>
              </a:rPr>
              <a:t>wels (text)</a:t>
            </a:r>
          </a:p>
          <a:p>
            <a:r>
              <a:rPr lang="en-US" dirty="0" smtClean="0">
                <a:sym typeface="Wingdings"/>
              </a:rPr>
              <a:t> Real-time communication as base-level service?</a:t>
            </a:r>
          </a:p>
          <a:p>
            <a:r>
              <a:rPr lang="en-US" dirty="0" smtClean="0">
                <a:sym typeface="Wingdings"/>
              </a:rPr>
              <a:t>Accommodate new media codecs (e.g., AMR)</a:t>
            </a:r>
          </a:p>
          <a:p>
            <a:r>
              <a:rPr lang="en-US" dirty="0" smtClean="0">
                <a:sym typeface="Wingdings"/>
              </a:rPr>
              <a:t>See also CVAA “advanced communication systems”</a:t>
            </a:r>
          </a:p>
          <a:p>
            <a:r>
              <a:rPr lang="en-US" dirty="0" smtClean="0">
                <a:sym typeface="Wingdings"/>
              </a:rPr>
              <a:t>Point-to-point? or multipoint?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than voice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66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do we measure reliability &amp; </a:t>
            </a:r>
            <a:r>
              <a:rPr lang="en-US" dirty="0" err="1" smtClean="0"/>
              <a:t>QoS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E.g., MBA project?</a:t>
            </a:r>
          </a:p>
          <a:p>
            <a:r>
              <a:rPr lang="en-US" dirty="0" smtClean="0"/>
              <a:t>Can consumers know how well their voice service will perform?</a:t>
            </a:r>
          </a:p>
          <a:p>
            <a:r>
              <a:rPr lang="en-US" dirty="0" smtClean="0"/>
              <a:t>Can we improve power robustness?</a:t>
            </a:r>
          </a:p>
          <a:p>
            <a:pPr lvl="1"/>
            <a:r>
              <a:rPr lang="en-US" dirty="0" smtClean="0"/>
              <a:t>e.g., DOCSIS modem consumes ~7W (idle)</a:t>
            </a:r>
          </a:p>
          <a:p>
            <a:pPr lvl="1"/>
            <a:r>
              <a:rPr lang="en-US" dirty="0" smtClean="0"/>
              <a:t>Li-Ion battery = 2.5 </a:t>
            </a:r>
            <a:r>
              <a:rPr lang="en-US" dirty="0" err="1" smtClean="0"/>
              <a:t>Wh</a:t>
            </a:r>
            <a:r>
              <a:rPr lang="en-US" dirty="0" smtClean="0"/>
              <a:t>/$ </a:t>
            </a:r>
            <a:r>
              <a:rPr lang="en-US" dirty="0" smtClean="0">
                <a:sym typeface="Wingdings"/>
              </a:rPr>
              <a:t> 3$/hour of standby time</a:t>
            </a:r>
          </a:p>
          <a:p>
            <a:r>
              <a:rPr lang="en-US" dirty="0" smtClean="0">
                <a:sym typeface="Wingdings"/>
              </a:rPr>
              <a:t>Can we simplify </a:t>
            </a:r>
            <a:r>
              <a:rPr lang="en-US" dirty="0" err="1" smtClean="0">
                <a:sym typeface="Wingdings"/>
              </a:rPr>
              <a:t>multihoming</a:t>
            </a:r>
            <a:r>
              <a:rPr lang="en-US" dirty="0" smtClean="0">
                <a:sym typeface="Wingdings"/>
              </a:rPr>
              <a:t> to make new PSTN more reliable than old?</a:t>
            </a:r>
          </a:p>
          <a:p>
            <a:pPr lvl="1"/>
            <a:r>
              <a:rPr lang="en-US" dirty="0" smtClean="0">
                <a:sym typeface="Wingdings"/>
              </a:rPr>
              <a:t>e.g., cable + 4G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1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engineering, not rocket science</a:t>
            </a:r>
          </a:p>
          <a:p>
            <a:r>
              <a:rPr lang="en-US" dirty="0" smtClean="0"/>
              <a:t>Maintain established qualities of circuit-switched PSTN </a:t>
            </a:r>
            <a:r>
              <a:rPr lang="en-US" dirty="0" smtClean="0">
                <a:sym typeface="Wingdings"/>
              </a:rPr>
              <a:t> consumer expectations</a:t>
            </a:r>
            <a:endParaRPr lang="en-US" dirty="0" smtClean="0"/>
          </a:p>
          <a:p>
            <a:r>
              <a:rPr lang="en-US" dirty="0" smtClean="0"/>
              <a:t>Fix legacy technical restrictions</a:t>
            </a:r>
          </a:p>
          <a:p>
            <a:pPr lvl="1"/>
            <a:r>
              <a:rPr lang="en-US" dirty="0" smtClean="0"/>
              <a:t>more than voice</a:t>
            </a:r>
          </a:p>
          <a:p>
            <a:pPr lvl="1"/>
            <a:r>
              <a:rPr lang="en-US" dirty="0" smtClean="0"/>
              <a:t>trustworthiness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clean up numbering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359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1701800"/>
            <a:ext cx="50800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48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features have we come to appreciate?</a:t>
            </a:r>
          </a:p>
          <a:p>
            <a:r>
              <a:rPr lang="en-US" dirty="0" smtClean="0"/>
              <a:t>What are the technical challenges we need to address?</a:t>
            </a:r>
          </a:p>
          <a:p>
            <a:pPr lvl="1"/>
            <a:r>
              <a:rPr lang="en-US" dirty="0" smtClean="0"/>
              <a:t>reliability &amp; quality</a:t>
            </a:r>
          </a:p>
          <a:p>
            <a:pPr lvl="1"/>
            <a:r>
              <a:rPr lang="en-US" dirty="0" smtClean="0"/>
              <a:t>numbering</a:t>
            </a:r>
          </a:p>
          <a:p>
            <a:pPr lvl="1"/>
            <a:r>
              <a:rPr lang="en-US" dirty="0" smtClean="0"/>
              <a:t>universal</a:t>
            </a:r>
          </a:p>
          <a:p>
            <a:pPr lvl="1"/>
            <a:r>
              <a:rPr lang="en-US" dirty="0" smtClean="0"/>
              <a:t>beyond voice?</a:t>
            </a:r>
            <a:endParaRPr lang="en-US" dirty="0"/>
          </a:p>
          <a:p>
            <a:r>
              <a:rPr lang="en-US" dirty="0" smtClean="0"/>
              <a:t>See FCC TAC PSTN working groups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2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ADED77-7647-9540-A84A-BAFB65AEAFB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152400"/>
            <a:ext cx="7793037" cy="990600"/>
          </a:xfrm>
        </p:spPr>
        <p:txBody>
          <a:bodyPr/>
          <a:lstStyle/>
          <a:p>
            <a:pPr eaLnBrk="1" hangingPunct="1"/>
            <a:r>
              <a:rPr lang="en-US"/>
              <a:t>Evolution of VoIP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862013" y="3810000"/>
            <a:ext cx="1279525" cy="1143000"/>
          </a:xfrm>
          <a:prstGeom prst="flowChartAlternateProcess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>
                <a:latin typeface="Tahoma" charset="0"/>
              </a:rPr>
              <a:t>“amazing – the phone rings”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2913063" y="3071813"/>
            <a:ext cx="1279525" cy="1143000"/>
          </a:xfrm>
          <a:prstGeom prst="flowChartAlternateProcess">
            <a:avLst/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>
                <a:latin typeface="Tahoma" charset="0"/>
              </a:rPr>
              <a:t>“does it do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>
                <a:latin typeface="Tahoma" charset="0"/>
              </a:rPr>
              <a:t>call transfer?”</a:t>
            </a:r>
            <a:endParaRPr lang="en-US" sz="2000">
              <a:latin typeface="Tahoma" charset="0"/>
            </a:endParaRPr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>
            <a:off x="4965700" y="2487613"/>
            <a:ext cx="1279525" cy="1143000"/>
          </a:xfrm>
          <a:prstGeom prst="flowChartAlternateProcess">
            <a:avLst/>
          </a:prstGeom>
          <a:solidFill>
            <a:srgbClr val="FFCC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dirty="0">
                <a:latin typeface="Tahoma" charset="0"/>
              </a:rPr>
              <a:t>“How can I make it stop ringing?”</a:t>
            </a:r>
          </a:p>
        </p:txBody>
      </p:sp>
      <p:cxnSp>
        <p:nvCxnSpPr>
          <p:cNvPr id="29703" name="AutoShape 6"/>
          <p:cNvCxnSpPr>
            <a:cxnSpLocks noChangeShapeType="1"/>
          </p:cNvCxnSpPr>
          <p:nvPr/>
        </p:nvCxnSpPr>
        <p:spPr bwMode="auto">
          <a:xfrm>
            <a:off x="914400" y="5257800"/>
            <a:ext cx="75438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690563" y="5405438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1996-2000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2732088" y="5405438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2000-2003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5084763" y="5405438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2004-2005</a:t>
            </a:r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>
            <a:off x="2579688" y="4308475"/>
            <a:ext cx="1930400" cy="630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catching up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with the digital PBX</a:t>
            </a:r>
          </a:p>
        </p:txBody>
      </p: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468313" y="3009900"/>
            <a:ext cx="2068512" cy="630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long-distance calling,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ca. 1930</a:t>
            </a:r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4770438" y="3711575"/>
            <a:ext cx="1616075" cy="630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going beyond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the black phone</a:t>
            </a:r>
          </a:p>
        </p:txBody>
      </p:sp>
      <p:pic>
        <p:nvPicPr>
          <p:cNvPr id="29710" name="Picture 13" descr="phone_bla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0" y="2057400"/>
            <a:ext cx="9032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1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6563" y="1878013"/>
            <a:ext cx="957262" cy="8921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cxnSp>
        <p:nvCxnSpPr>
          <p:cNvPr id="29712" name="AutoShape 15"/>
          <p:cNvCxnSpPr>
            <a:cxnSpLocks noChangeShapeType="1"/>
            <a:stCxn id="29700" idx="3"/>
            <a:endCxn id="29701" idx="1"/>
          </p:cNvCxnSpPr>
          <p:nvPr/>
        </p:nvCxnSpPr>
        <p:spPr bwMode="auto">
          <a:xfrm flipV="1">
            <a:off x="2151063" y="3643313"/>
            <a:ext cx="752475" cy="7381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3" name="AutoShape 16"/>
          <p:cNvCxnSpPr>
            <a:cxnSpLocks noChangeShapeType="1"/>
            <a:stCxn id="29701" idx="3"/>
            <a:endCxn id="29702" idx="1"/>
          </p:cNvCxnSpPr>
          <p:nvPr/>
        </p:nvCxnSpPr>
        <p:spPr bwMode="auto">
          <a:xfrm flipV="1">
            <a:off x="4202113" y="3059113"/>
            <a:ext cx="754062" cy="584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7218363" y="5405438"/>
            <a:ext cx="960437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2006-</a:t>
            </a:r>
          </a:p>
        </p:txBody>
      </p:sp>
      <p:pic>
        <p:nvPicPr>
          <p:cNvPr id="29715" name="Picture 18" descr="sip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94275" y="1363663"/>
            <a:ext cx="95885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6" name="AutoShape 19"/>
          <p:cNvSpPr>
            <a:spLocks noChangeArrowheads="1"/>
          </p:cNvSpPr>
          <p:nvPr/>
        </p:nvSpPr>
        <p:spPr bwMode="auto">
          <a:xfrm>
            <a:off x="7018338" y="1843088"/>
            <a:ext cx="1408112" cy="1143000"/>
          </a:xfrm>
          <a:prstGeom prst="flowChartAlternateProcess">
            <a:avLst/>
          </a:prstGeom>
          <a:solidFill>
            <a:srgbClr val="FFFF00">
              <a:alpha val="76077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400" dirty="0">
                <a:latin typeface="Tahoma" charset="0"/>
              </a:rPr>
              <a:t>“Can it really replace the phone system?”</a:t>
            </a:r>
          </a:p>
        </p:txBody>
      </p:sp>
      <p:cxnSp>
        <p:nvCxnSpPr>
          <p:cNvPr id="29717" name="AutoShape 20"/>
          <p:cNvCxnSpPr>
            <a:cxnSpLocks noChangeShapeType="1"/>
            <a:stCxn id="29702" idx="3"/>
            <a:endCxn id="29716" idx="1"/>
          </p:cNvCxnSpPr>
          <p:nvPr/>
        </p:nvCxnSpPr>
        <p:spPr bwMode="auto">
          <a:xfrm flipV="1">
            <a:off x="6254750" y="2414588"/>
            <a:ext cx="754063" cy="644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18" name="Text Box 21"/>
          <p:cNvSpPr txBox="1">
            <a:spLocks noChangeArrowheads="1"/>
          </p:cNvSpPr>
          <p:nvPr/>
        </p:nvSpPr>
        <p:spPr bwMode="auto">
          <a:xfrm>
            <a:off x="6683375" y="3097213"/>
            <a:ext cx="2030413" cy="6302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replacing the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global phone system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8402" y="991646"/>
            <a:ext cx="848048" cy="85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4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02" grpId="0" animBg="1"/>
      <p:bldP spid="29707" grpId="0"/>
      <p:bldP spid="29708" grpId="0"/>
      <p:bldP spid="29709" grpId="0"/>
      <p:bldP spid="29716" grpId="0" animBg="1"/>
      <p:bldP spid="297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1950—2005: real-</a:t>
            </a:r>
            <a:r>
              <a:rPr lang="en-US" dirty="0"/>
              <a:t>time </a:t>
            </a:r>
            <a:r>
              <a:rPr lang="en-US" dirty="0" smtClean="0"/>
              <a:t>≡voice</a:t>
            </a:r>
          </a:p>
          <a:p>
            <a:r>
              <a:rPr lang="en-US" dirty="0" smtClean="0"/>
              <a:t>Now: real-time = </a:t>
            </a:r>
            <a:r>
              <a:rPr lang="en-US" sz="3200" dirty="0" smtClean="0"/>
              <a:t>web interaction</a:t>
            </a:r>
            <a:r>
              <a:rPr lang="en-US" dirty="0" smtClean="0"/>
              <a:t> + </a:t>
            </a:r>
            <a:r>
              <a:rPr lang="en-US" sz="3200" b="1" dirty="0" smtClean="0"/>
              <a:t>text</a:t>
            </a:r>
            <a:r>
              <a:rPr lang="en-US" dirty="0" smtClean="0"/>
              <a:t> + </a:t>
            </a:r>
            <a:r>
              <a:rPr lang="en-US" sz="2000" dirty="0" smtClean="0"/>
              <a:t>voice</a:t>
            </a:r>
          </a:p>
          <a:p>
            <a:r>
              <a:rPr lang="en-US" dirty="0" smtClean="0"/>
              <a:t>Displacement:</a:t>
            </a:r>
          </a:p>
          <a:p>
            <a:pPr lvl="1"/>
            <a:r>
              <a:rPr lang="en-US" dirty="0" smtClean="0"/>
              <a:t>teenage 2-hour chat </a:t>
            </a:r>
            <a:r>
              <a:rPr lang="en-US" dirty="0" smtClean="0">
                <a:sym typeface="Wingdings"/>
              </a:rPr>
              <a:t> Facebook, IM</a:t>
            </a:r>
          </a:p>
          <a:p>
            <a:pPr lvl="1"/>
            <a:r>
              <a:rPr lang="en-US" dirty="0" smtClean="0">
                <a:sym typeface="Wingdings"/>
              </a:rPr>
              <a:t>coordination &amp; transaction calls  web</a:t>
            </a:r>
          </a:p>
          <a:p>
            <a:pPr lvl="2"/>
            <a:r>
              <a:rPr lang="en-US" dirty="0" smtClean="0">
                <a:sym typeface="Wingdings"/>
              </a:rPr>
              <a:t>schedule appointments, travel agency, airline, …</a:t>
            </a:r>
          </a:p>
          <a:p>
            <a:pPr lvl="1"/>
            <a:r>
              <a:rPr lang="en-US" dirty="0" smtClean="0">
                <a:sym typeface="Wingdings"/>
              </a:rPr>
              <a:t>business calls  messaging</a:t>
            </a:r>
          </a:p>
          <a:p>
            <a:pPr lvl="1"/>
            <a:r>
              <a:rPr lang="en-US" dirty="0" smtClean="0">
                <a:sym typeface="Wingdings"/>
              </a:rPr>
              <a:t>“I’m heading home”  Google Latitude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Real-time: voice </a:t>
            </a:r>
            <a:r>
              <a:rPr lang="en-US" dirty="0" smtClean="0">
                <a:sym typeface="Wingdings"/>
              </a:rPr>
              <a:t> non-voice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15872" y="6198672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2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PSTN: The good &amp; the ugly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515228"/>
              </p:ext>
            </p:extLst>
          </p:nvPr>
        </p:nvGraphicFramePr>
        <p:xfrm>
          <a:off x="457198" y="1466176"/>
          <a:ext cx="8342814" cy="504441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24252"/>
                <a:gridCol w="4218562"/>
              </a:tblGrid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The 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ugly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Global Connectivity (across</a:t>
                      </a:r>
                      <a:r>
                        <a:rPr lang="en-US" baseline="0" dirty="0" smtClean="0"/>
                        <a:t> devices and providers)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Minimalist</a:t>
                      </a:r>
                      <a:r>
                        <a:rPr lang="en-US" baseline="0" dirty="0" smtClean="0"/>
                        <a:t> service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reliability</a:t>
                      </a:r>
                    </a:p>
                    <a:p>
                      <a:r>
                        <a:rPr lang="en-US" baseline="0" dirty="0" smtClean="0"/>
                        <a:t>(engineering, power)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</a:t>
                      </a:r>
                      <a:r>
                        <a:rPr lang="en-US" baseline="0" dirty="0" smtClean="0"/>
                        <a:t> quality (4 kHz)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614789">
                <a:tc>
                  <a:txBody>
                    <a:bodyPr/>
                    <a:lstStyle/>
                    <a:p>
                      <a:r>
                        <a:rPr lang="en-US" dirty="0" smtClean="0"/>
                        <a:t>Ease of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Hard to control</a:t>
                      </a:r>
                      <a:r>
                        <a:rPr lang="en-US" baseline="0" dirty="0" smtClean="0"/>
                        <a:t> reachability</a:t>
                      </a:r>
                    </a:p>
                    <a:p>
                      <a:r>
                        <a:rPr lang="en-US" baseline="0" dirty="0" smtClean="0"/>
                        <a:t>(ring at 2 am)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43302">
                <a:tc>
                  <a:txBody>
                    <a:bodyPr/>
                    <a:lstStyle/>
                    <a:p>
                      <a:r>
                        <a:rPr lang="en-US" dirty="0" smtClean="0"/>
                        <a:t>Emergency</a:t>
                      </a:r>
                      <a:r>
                        <a:rPr lang="en-US" baseline="0" dirty="0" smtClean="0"/>
                        <a:t> usage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Operator trunks!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Universal</a:t>
                      </a:r>
                      <a:r>
                        <a:rPr lang="en-US" baseline="0" dirty="0" smtClean="0"/>
                        <a:t> access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(HAC, TTY, VRS)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universal text &amp; video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Mostly</a:t>
                      </a:r>
                      <a:r>
                        <a:rPr lang="en-US" baseline="0" dirty="0" smtClean="0"/>
                        <a:t> private</a:t>
                      </a:r>
                    </a:p>
                    <a:p>
                      <a:r>
                        <a:rPr lang="en-US" baseline="0" dirty="0" smtClean="0"/>
                        <a:t>(protected content &amp; CPNI)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authentication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Security more legal than technical</a:t>
                      </a:r>
                    </a:p>
                    <a:p>
                      <a:r>
                        <a:rPr lang="en-US" baseline="0" dirty="0" smtClean="0"/>
                        <a:t>(“trust us, we’re a carrier”)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Relatively cheap</a:t>
                      </a:r>
                    </a:p>
                    <a:p>
                      <a:r>
                        <a:rPr lang="en-US" dirty="0" smtClean="0"/>
                        <a:t>(c/minute)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Relatively</a:t>
                      </a:r>
                      <a:r>
                        <a:rPr lang="en-US" baseline="0" dirty="0" smtClean="0"/>
                        <a:t> expensive</a:t>
                      </a:r>
                    </a:p>
                    <a:p>
                      <a:r>
                        <a:rPr lang="en-US" baseline="0" dirty="0" smtClean="0"/>
                        <a:t>($/MB)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53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2twwsyja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01813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Telephone </a:t>
            </a:r>
            <a:r>
              <a:rPr lang="en-US" dirty="0" smtClean="0"/>
              <a:t>Social Policies</a:t>
            </a:r>
            <a:endParaRPr lang="en-US" dirty="0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04714"/>
              </p:ext>
            </p:extLst>
          </p:nvPr>
        </p:nvGraphicFramePr>
        <p:xfrm>
          <a:off x="592015" y="2038253"/>
          <a:ext cx="8094785" cy="3685506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3723963"/>
                <a:gridCol w="4370822"/>
              </a:tblGrid>
              <a:tr h="3869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Universal service</a:t>
                      </a:r>
                    </a:p>
                    <a:p>
                      <a:r>
                        <a:rPr lang="en-US" sz="2000" dirty="0" smtClean="0"/>
                        <a:t>(Lifeline,</a:t>
                      </a:r>
                      <a:r>
                        <a:rPr lang="en-US" sz="2000" baseline="0" dirty="0" smtClean="0"/>
                        <a:t> high cost, …)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Necessary</a:t>
                      </a:r>
                      <a:r>
                        <a:rPr lang="en-US" sz="2000" baseline="0" dirty="0" smtClean="0"/>
                        <a:t> to function (call doctor, call school, …)</a:t>
                      </a:r>
                      <a:endParaRPr lang="en-US" sz="2000" dirty="0"/>
                    </a:p>
                  </a:txBody>
                  <a:tcPr/>
                </a:tc>
              </a:tr>
              <a:tr h="40206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Basic</a:t>
                      </a:r>
                      <a:r>
                        <a:rPr lang="en-US" sz="2000" baseline="0" dirty="0" smtClean="0"/>
                        <a:t> service price regulation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 widespread</a:t>
                      </a:r>
                      <a:r>
                        <a:rPr lang="en-US" sz="2000" baseline="0" dirty="0" smtClean="0"/>
                        <a:t> availability</a:t>
                      </a:r>
                      <a:endParaRPr lang="en-US" sz="2000" dirty="0"/>
                    </a:p>
                  </a:txBody>
                  <a:tcPr/>
                </a:tc>
              </a:tr>
              <a:tr h="2864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Report emergencies</a:t>
                      </a:r>
                      <a:r>
                        <a:rPr lang="en-US" sz="2000" baseline="0" dirty="0" smtClean="0"/>
                        <a:t> for self and others</a:t>
                      </a:r>
                      <a:endParaRPr lang="en-US" sz="2000" dirty="0"/>
                    </a:p>
                  </a:txBody>
                  <a:tcPr/>
                </a:tc>
              </a:tr>
              <a:tr h="38883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Power</a:t>
                      </a:r>
                      <a:r>
                        <a:rPr lang="en-US" sz="2000" baseline="0" dirty="0" smtClean="0"/>
                        <a:t> backup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 emergency communications</a:t>
                      </a:r>
                      <a:endParaRPr lang="en-US" sz="2000" dirty="0"/>
                    </a:p>
                  </a:txBody>
                  <a:tcPr/>
                </a:tc>
              </a:tr>
              <a:tr h="324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Outage reporting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 reliability</a:t>
                      </a:r>
                      <a:endParaRPr lang="en-US" sz="2000" dirty="0"/>
                    </a:p>
                  </a:txBody>
                  <a:tcPr/>
                </a:tc>
              </a:tr>
              <a:tr h="324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Lawful intercept</a:t>
                      </a:r>
                      <a:r>
                        <a:rPr lang="en-US" sz="2000" baseline="0" dirty="0" smtClean="0"/>
                        <a:t> (CALEA)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r>
                        <a:rPr lang="en-US" sz="2000" baseline="0" dirty="0" smtClean="0"/>
                        <a:t> as tool for criminals</a:t>
                      </a:r>
                      <a:endParaRPr lang="en-US" sz="2000" dirty="0"/>
                    </a:p>
                  </a:txBody>
                  <a:tcPr/>
                </a:tc>
              </a:tr>
              <a:tr h="35809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Disability</a:t>
                      </a:r>
                      <a:r>
                        <a:rPr lang="en-US" sz="2000" baseline="0" dirty="0" smtClean="0"/>
                        <a:t> access (ringers, HAC)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</a:t>
                      </a:r>
                      <a:r>
                        <a:rPr lang="en-US" sz="2000" baseline="0" dirty="0" smtClean="0"/>
                        <a:t> participation in society</a:t>
                      </a:r>
                      <a:endParaRPr lang="en-US" sz="2000" dirty="0"/>
                    </a:p>
                  </a:txBody>
                  <a:tcPr/>
                </a:tc>
              </a:tr>
              <a:tr h="60119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CPNI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r>
                        <a:rPr lang="en-US" sz="2000" baseline="0" dirty="0" smtClean="0"/>
                        <a:t> as private medium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13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It’s just a number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016763"/>
              </p:ext>
            </p:extLst>
          </p:nvPr>
        </p:nvGraphicFramePr>
        <p:xfrm>
          <a:off x="605692" y="1397000"/>
          <a:ext cx="8081107" cy="475995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79067"/>
                <a:gridCol w="2074626"/>
                <a:gridCol w="44274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 555 1212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E.164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same-geographic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different dial plans</a:t>
                      </a:r>
                      <a:r>
                        <a:rPr lang="en-US" baseline="0" dirty="0" smtClean="0"/>
                        <a:t> (1/no 1, area code or not)</a:t>
                      </a:r>
                    </a:p>
                    <a:p>
                      <a:r>
                        <a:rPr lang="en-US" baseline="0" dirty="0" smtClean="0"/>
                        <a:t>text may or may not work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#250, #77, *677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voice short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mobil</a:t>
                      </a:r>
                      <a:r>
                        <a:rPr lang="en-US" baseline="0" dirty="0" smtClean="0"/>
                        <a:t>e only, but not all</a:t>
                      </a:r>
                    </a:p>
                    <a:p>
                      <a:r>
                        <a:rPr lang="en-US" baseline="0" dirty="0" smtClean="0"/>
                        <a:t>no SMS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SMS short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SMS</a:t>
                      </a:r>
                      <a:r>
                        <a:rPr lang="en-US" baseline="0" dirty="0" smtClean="0"/>
                        <a:t> only</a:t>
                      </a:r>
                    </a:p>
                    <a:p>
                      <a:r>
                        <a:rPr lang="en-US" baseline="0" dirty="0" smtClean="0"/>
                        <a:t>country unclear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211, 311, 411,</a:t>
                      </a:r>
                      <a:r>
                        <a:rPr lang="en-US" baseline="0" dirty="0" smtClean="0"/>
                        <a:t> 911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N11</a:t>
                      </a:r>
                      <a:r>
                        <a:rPr lang="en-US" baseline="0" dirty="0" smtClean="0"/>
                        <a:t> codes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Distinct call routing</a:t>
                      </a:r>
                      <a:r>
                        <a:rPr lang="en-US" baseline="0" dirty="0" smtClean="0"/>
                        <a:t> mechanism</a:t>
                      </a:r>
                    </a:p>
                    <a:p>
                      <a:r>
                        <a:rPr lang="en-US" baseline="0" dirty="0" smtClean="0"/>
                        <a:t>Mostly voice-only</a:t>
                      </a:r>
                    </a:p>
                    <a:p>
                      <a:r>
                        <a:rPr lang="en-US" baseline="0" dirty="0" smtClean="0"/>
                        <a:t>May not work for VoIP or VRS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800, 855, 866, 877, 888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toll free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toll free for cell</a:t>
                      </a:r>
                      <a:r>
                        <a:rPr lang="en-US" baseline="0" dirty="0" smtClean="0"/>
                        <a:t> phone</a:t>
                      </a:r>
                    </a:p>
                    <a:p>
                      <a:r>
                        <a:rPr lang="en-US" baseline="0" dirty="0" smtClean="0"/>
                        <a:t>may not work internationally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premium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voice only</a:t>
                      </a:r>
                    </a:p>
                    <a:p>
                      <a:r>
                        <a:rPr lang="en-US" dirty="0" smtClean="0"/>
                        <a:t>unpredictable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24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Administered in blocks by NANPA</a:t>
            </a:r>
          </a:p>
          <a:p>
            <a:pPr lvl="1"/>
            <a:r>
              <a:rPr lang="en-US" dirty="0" smtClean="0"/>
              <a:t>funded by carriers: $5.9M/year</a:t>
            </a:r>
          </a:p>
          <a:p>
            <a:r>
              <a:rPr lang="en-US" dirty="0" smtClean="0"/>
              <a:t>Separate processes for each number type</a:t>
            </a:r>
          </a:p>
          <a:p>
            <a:pPr lvl="1"/>
            <a:r>
              <a:rPr lang="en-US" dirty="0" smtClean="0"/>
              <a:t>Regular E.164 numbers by 1k blocks</a:t>
            </a:r>
          </a:p>
          <a:p>
            <a:r>
              <a:rPr lang="en-US" dirty="0" smtClean="0"/>
              <a:t>Complicated LNP and porting technology</a:t>
            </a:r>
          </a:p>
          <a:p>
            <a:pPr lvl="1"/>
            <a:r>
              <a:rPr lang="en-US" dirty="0" smtClean="0"/>
              <a:t>often takes several phone calls to provider</a:t>
            </a:r>
          </a:p>
          <a:p>
            <a:pPr lvl="1"/>
            <a:r>
              <a:rPr lang="en-US" dirty="0" smtClean="0"/>
              <a:t>takes, at best, several hours</a:t>
            </a:r>
          </a:p>
          <a:p>
            <a:pPr lvl="1"/>
            <a:r>
              <a:rPr lang="en-US" dirty="0" smtClean="0"/>
              <a:t>limited </a:t>
            </a:r>
            <a:r>
              <a:rPr lang="en-US" dirty="0" err="1" smtClean="0"/>
              <a:t>wireline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⇔ wireless porting</a:t>
            </a:r>
          </a:p>
          <a:p>
            <a:pPr lvl="1"/>
            <a:r>
              <a:rPr lang="en-US" dirty="0" smtClean="0">
                <a:sym typeface="Wingdings"/>
              </a:rPr>
              <a:t>limited </a:t>
            </a:r>
            <a:r>
              <a:rPr lang="en-US" dirty="0" err="1" smtClean="0">
                <a:sym typeface="Wingdings"/>
              </a:rPr>
              <a:t>wireline</a:t>
            </a:r>
            <a:r>
              <a:rPr lang="en-US" dirty="0" smtClean="0">
                <a:sym typeface="Wingdings"/>
              </a:rPr>
              <a:t> out-of-area porting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5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vs. DNS &amp; </a:t>
            </a:r>
            <a:r>
              <a:rPr lang="en-US" smtClean="0"/>
              <a:t>IP addresses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33828"/>
              </p:ext>
            </p:extLst>
          </p:nvPr>
        </p:nvGraphicFramePr>
        <p:xfrm>
          <a:off x="204118" y="1022970"/>
          <a:ext cx="8752261" cy="5214033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60625"/>
                <a:gridCol w="2515506"/>
                <a:gridCol w="2188065"/>
                <a:gridCol w="2188065"/>
              </a:tblGrid>
              <a:tr h="459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 address</a:t>
                      </a:r>
                      <a:endParaRPr lang="en-US" dirty="0"/>
                    </a:p>
                  </a:txBody>
                  <a:tcPr/>
                </a:tc>
              </a:tr>
              <a:tr h="253977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identifier</a:t>
                      </a:r>
                      <a:r>
                        <a:rPr lang="en-US" dirty="0" smtClean="0"/>
                        <a:t> 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400" baseline="0" dirty="0" smtClean="0"/>
                        <a:t>locator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locator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aseline="0" dirty="0" smtClean="0"/>
                        <a:t>(+ </a:t>
                      </a:r>
                      <a:r>
                        <a:rPr lang="en-US" sz="1400" baseline="0" dirty="0" smtClean="0"/>
                        <a:t>identifier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260998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Country-specific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2940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of</a:t>
                      </a:r>
                      <a:r>
                        <a:rPr lang="en-US" sz="1600" baseline="0" dirty="0" smtClean="0"/>
                        <a:t> devices /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(except Google Voice)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(interface)</a:t>
                      </a:r>
                      <a:endParaRPr lang="en-US" dirty="0"/>
                    </a:p>
                  </a:txBody>
                  <a:tcPr/>
                </a:tc>
              </a:tr>
              <a:tr h="217647">
                <a:tc>
                  <a:txBody>
                    <a:bodyPr/>
                    <a:lstStyle/>
                    <a:p>
                      <a:r>
                        <a:rPr lang="en-US" dirty="0" smtClean="0"/>
                        <a:t># names /device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for mobile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</a:tr>
              <a:tr h="551768">
                <a:tc>
                  <a:txBody>
                    <a:bodyPr/>
                    <a:lstStyle/>
                    <a:p>
                      <a:r>
                        <a:rPr lang="en-US" dirty="0" smtClean="0"/>
                        <a:t>ownership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carrier,</a:t>
                      </a:r>
                      <a:r>
                        <a:rPr lang="en-US" baseline="0" dirty="0" smtClean="0"/>
                        <a:t> but </a:t>
                      </a:r>
                      <a:r>
                        <a:rPr lang="en-US" dirty="0" smtClean="0"/>
                        <a:t>portability</a:t>
                      </a:r>
                    </a:p>
                    <a:p>
                      <a:r>
                        <a:rPr lang="en-US" dirty="0" smtClean="0"/>
                        <a:t>unclear</a:t>
                      </a:r>
                      <a:r>
                        <a:rPr lang="en-US" baseline="0" dirty="0" smtClean="0"/>
                        <a:t> (800#)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property,</a:t>
                      </a:r>
                      <a:r>
                        <a:rPr lang="en-US" sz="1600" baseline="0" dirty="0" smtClean="0"/>
                        <a:t> with trademark restrictions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ISP</a:t>
                      </a:r>
                      <a:endParaRPr lang="en-US" dirty="0"/>
                    </a:p>
                  </a:txBody>
                  <a:tcPr/>
                </a:tc>
              </a:tr>
              <a:tr h="551768"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can obtain?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geographically</a:t>
                      </a:r>
                      <a:r>
                        <a:rPr lang="en-US" baseline="0" dirty="0" smtClean="0"/>
                        <a:t>-constrained, carrier only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varies</a:t>
                      </a:r>
                      <a:r>
                        <a:rPr lang="en-US" baseline="0" dirty="0" smtClean="0"/>
                        <a:t> (e.g., .</a:t>
                      </a:r>
                      <a:r>
                        <a:rPr lang="en-US" baseline="0" dirty="0" err="1" smtClean="0"/>
                        <a:t>edu</a:t>
                      </a:r>
                      <a:r>
                        <a:rPr lang="en-US" baseline="0" dirty="0" smtClean="0"/>
                        <a:t> &amp; .mil, vs. .de)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enterprise,</a:t>
                      </a:r>
                      <a:r>
                        <a:rPr lang="en-US" baseline="0" dirty="0" smtClean="0"/>
                        <a:t> carrier</a:t>
                      </a:r>
                      <a:endParaRPr lang="en-US" dirty="0"/>
                    </a:p>
                  </a:txBody>
                  <a:tcPr/>
                </a:tc>
              </a:tr>
              <a:tr h="551768">
                <a:tc>
                  <a:txBody>
                    <a:bodyPr/>
                    <a:lstStyle/>
                    <a:p>
                      <a:r>
                        <a:rPr lang="en-US" dirty="0" smtClean="0"/>
                        <a:t>porting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complex, often manual;</a:t>
                      </a:r>
                    </a:p>
                    <a:p>
                      <a:r>
                        <a:rPr lang="en-US" sz="1400" dirty="0" err="1" smtClean="0"/>
                        <a:t>wireline</a:t>
                      </a:r>
                      <a:r>
                        <a:rPr lang="en-US" sz="1400" dirty="0" smtClean="0"/>
                        <a:t>-to-wireless</a:t>
                      </a:r>
                      <a:r>
                        <a:rPr lang="en-US" sz="1400" baseline="0" dirty="0" smtClean="0"/>
                        <a:t> may not work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about one hour (DNS cache)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entity owns addresses</a:t>
                      </a:r>
                      <a:endParaRPr lang="en-US" dirty="0"/>
                    </a:p>
                  </a:txBody>
                  <a:tcPr/>
                </a:tc>
              </a:tr>
              <a:tr h="459154">
                <a:tc>
                  <a:txBody>
                    <a:bodyPr/>
                    <a:lstStyle/>
                    <a:p>
                      <a:r>
                        <a:rPr lang="en-US" dirty="0" smtClean="0"/>
                        <a:t>delegation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companies (number</a:t>
                      </a:r>
                      <a:r>
                        <a:rPr lang="en-US" baseline="0" dirty="0" smtClean="0"/>
                        <a:t> range)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anybody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subnets</a:t>
                      </a:r>
                      <a:endParaRPr lang="en-US" dirty="0"/>
                    </a:p>
                  </a:txBody>
                  <a:tcPr/>
                </a:tc>
              </a:tr>
              <a:tr h="459154"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</a:t>
                      </a:r>
                      <a:r>
                        <a:rPr lang="en-US" baseline="0" dirty="0" smtClean="0"/>
                        <a:t>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wireline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billing name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WHOIS data</a:t>
                      </a:r>
                    </a:p>
                    <a:p>
                      <a:r>
                        <a:rPr lang="en-US" dirty="0" smtClean="0"/>
                        <a:t>(spotty)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RPKI, </a:t>
                      </a:r>
                      <a:r>
                        <a:rPr lang="en-US" dirty="0" err="1" smtClean="0"/>
                        <a:t>whois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9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16772</TotalTime>
  <Words>1136</Words>
  <Application>Microsoft Macintosh PowerPoint</Application>
  <PresentationFormat>On-screen Show (4:3)</PresentationFormat>
  <Paragraphs>251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Waveform</vt:lpstr>
      <vt:lpstr>Navigating at the intersection of Internet and telecom</vt:lpstr>
      <vt:lpstr>Overview</vt:lpstr>
      <vt:lpstr>Evolution of VoIP</vt:lpstr>
      <vt:lpstr>Real-time: voice  non-voice</vt:lpstr>
      <vt:lpstr>PSTN: The good &amp; the ugly</vt:lpstr>
      <vt:lpstr>Telephone Social Policies</vt:lpstr>
      <vt:lpstr>It’s just a number</vt:lpstr>
      <vt:lpstr>Numbers</vt:lpstr>
      <vt:lpstr>Numbers vs. DNS &amp; IP addresses</vt:lpstr>
      <vt:lpstr>Future numbers</vt:lpstr>
      <vt:lpstr>More number questions…</vt:lpstr>
      <vt:lpstr>Security (trustworthiness)</vt:lpstr>
      <vt:lpstr>VoIP Interconnection</vt:lpstr>
      <vt:lpstr>Public Safety (NG911)</vt:lpstr>
      <vt:lpstr>More than voice</vt:lpstr>
      <vt:lpstr>Reliability</vt:lpstr>
      <vt:lpstr>Conclusion</vt:lpstr>
      <vt:lpstr>PowerPoint Presentation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 Social Information Networks</dc:title>
  <dc:creator>Augustin Chaintreau</dc:creator>
  <cp:lastModifiedBy>Henning Schulzrinne</cp:lastModifiedBy>
  <cp:revision>344</cp:revision>
  <cp:lastPrinted>2011-02-10T21:52:56Z</cp:lastPrinted>
  <dcterms:created xsi:type="dcterms:W3CDTF">2011-01-14T21:44:17Z</dcterms:created>
  <dcterms:modified xsi:type="dcterms:W3CDTF">2012-06-14T15:24:39Z</dcterms:modified>
</cp:coreProperties>
</file>