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5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317" r:id="rId4"/>
    <p:sldId id="325" r:id="rId5"/>
    <p:sldId id="326" r:id="rId6"/>
    <p:sldId id="314" r:id="rId7"/>
    <p:sldId id="318" r:id="rId8"/>
    <p:sldId id="266" r:id="rId9"/>
    <p:sldId id="327" r:id="rId10"/>
    <p:sldId id="328" r:id="rId11"/>
    <p:sldId id="268" r:id="rId12"/>
    <p:sldId id="271" r:id="rId13"/>
    <p:sldId id="269" r:id="rId14"/>
    <p:sldId id="270" r:id="rId15"/>
    <p:sldId id="320" r:id="rId16"/>
    <p:sldId id="321" r:id="rId17"/>
    <p:sldId id="322" r:id="rId18"/>
    <p:sldId id="303" r:id="rId19"/>
    <p:sldId id="324" r:id="rId20"/>
    <p:sldId id="323" r:id="rId21"/>
    <p:sldId id="258" r:id="rId22"/>
    <p:sldId id="319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216036E-D933-1E4E-B4A6-93905E6CA416}">
          <p14:sldIdLst>
            <p14:sldId id="256"/>
            <p14:sldId id="257"/>
            <p14:sldId id="317"/>
            <p14:sldId id="325"/>
            <p14:sldId id="326"/>
            <p14:sldId id="314"/>
            <p14:sldId id="318"/>
            <p14:sldId id="266"/>
            <p14:sldId id="327"/>
            <p14:sldId id="328"/>
            <p14:sldId id="268"/>
            <p14:sldId id="271"/>
            <p14:sldId id="269"/>
            <p14:sldId id="270"/>
            <p14:sldId id="320"/>
            <p14:sldId id="321"/>
            <p14:sldId id="322"/>
            <p14:sldId id="303"/>
            <p14:sldId id="324"/>
            <p14:sldId id="323"/>
            <p14:sldId id="258"/>
            <p14:sldId id="31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301" autoAdjust="0"/>
  </p:normalViewPr>
  <p:slideViewPr>
    <p:cSldViewPr snapToGrid="0" snapToObjects="1">
      <p:cViewPr varScale="1">
        <p:scale>
          <a:sx n="79" d="100"/>
          <a:sy n="79" d="100"/>
        </p:scale>
        <p:origin x="-984" y="-104"/>
      </p:cViewPr>
      <p:guideLst>
        <p:guide orient="horz" pos="2076"/>
        <p:guide pos="287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notesViewPr>
    <p:cSldViewPr snapToGrid="0" snapToObjects="1">
      <p:cViewPr varScale="1">
        <p:scale>
          <a:sx n="89" d="100"/>
          <a:sy n="89" d="100"/>
        </p:scale>
        <p:origin x="-2784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handoutMaster" Target="handoutMasters/handoutMaster1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70AB8E-EEA1-724F-9CA2-76A6D9C320E0}" type="doc">
      <dgm:prSet loTypeId="urn:microsoft.com/office/officeart/2008/layout/VerticalCurvedList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1CE0420C-787A-5F4E-9113-707942001D21}">
      <dgm:prSet custT="1"/>
      <dgm:spPr/>
      <dgm:t>
        <a:bodyPr/>
        <a:lstStyle/>
        <a:p>
          <a:pPr rtl="0"/>
          <a:r>
            <a:rPr lang="en-US" sz="2000" b="1" dirty="0" smtClean="0">
              <a:solidFill>
                <a:srgbClr val="000000"/>
              </a:solidFill>
            </a:rPr>
            <a:t>Transparency. </a:t>
          </a:r>
          <a:r>
            <a:rPr lang="en-US" sz="2000" dirty="0" smtClean="0">
              <a:solidFill>
                <a:srgbClr val="000000"/>
              </a:solidFill>
            </a:rPr>
            <a:t>Fixed and mobile broadband providers must disclose the network management practices, performance characteristics, and terms and conditions of their broadband services;</a:t>
          </a:r>
          <a:endParaRPr lang="en-US" sz="2000" dirty="0">
            <a:solidFill>
              <a:srgbClr val="000000"/>
            </a:solidFill>
          </a:endParaRPr>
        </a:p>
      </dgm:t>
    </dgm:pt>
    <dgm:pt modelId="{CBEBB593-6FB2-104F-88AD-A448D2213369}" type="parTrans" cxnId="{8E54E95C-4C0B-E943-82DE-EC65F0C5B361}">
      <dgm:prSet/>
      <dgm:spPr/>
      <dgm:t>
        <a:bodyPr/>
        <a:lstStyle/>
        <a:p>
          <a:endParaRPr lang="en-US"/>
        </a:p>
      </dgm:t>
    </dgm:pt>
    <dgm:pt modelId="{39BEFF8F-4F97-594B-A34F-E5B155611408}" type="sibTrans" cxnId="{8E54E95C-4C0B-E943-82DE-EC65F0C5B361}">
      <dgm:prSet/>
      <dgm:spPr/>
      <dgm:t>
        <a:bodyPr/>
        <a:lstStyle/>
        <a:p>
          <a:endParaRPr lang="en-US"/>
        </a:p>
      </dgm:t>
    </dgm:pt>
    <dgm:pt modelId="{6B09C41A-2693-274B-983E-932E91D4A684}">
      <dgm:prSet custT="1"/>
      <dgm:spPr/>
      <dgm:t>
        <a:bodyPr/>
        <a:lstStyle/>
        <a:p>
          <a:pPr rtl="0"/>
          <a:r>
            <a:rPr lang="en-US" sz="1600" b="1" dirty="0" smtClean="0">
              <a:solidFill>
                <a:srgbClr val="1F497D"/>
              </a:solidFill>
            </a:rPr>
            <a:t>No blocking. </a:t>
          </a:r>
          <a:r>
            <a:rPr lang="en-US" sz="1600" dirty="0" smtClean="0">
              <a:solidFill>
                <a:srgbClr val="1F497D"/>
              </a:solidFill>
            </a:rPr>
            <a:t>Fixed broadband providers may not block lawful content, applications, services, or non-harmful devices; mobile broadband providers may not block lawful websites, or block applications that compete with their voice or video telephony services</a:t>
          </a:r>
          <a:endParaRPr lang="en-US" sz="1600" dirty="0">
            <a:solidFill>
              <a:srgbClr val="1F497D"/>
            </a:solidFill>
          </a:endParaRPr>
        </a:p>
      </dgm:t>
    </dgm:pt>
    <dgm:pt modelId="{FD33B7CA-D93C-7F44-AF9A-207E2B375DC9}" type="parTrans" cxnId="{20795510-228D-E24E-8E55-25451966E80C}">
      <dgm:prSet/>
      <dgm:spPr/>
      <dgm:t>
        <a:bodyPr/>
        <a:lstStyle/>
        <a:p>
          <a:endParaRPr lang="en-US"/>
        </a:p>
      </dgm:t>
    </dgm:pt>
    <dgm:pt modelId="{1E39F16F-4985-2547-97F5-028A7496CEAF}" type="sibTrans" cxnId="{20795510-228D-E24E-8E55-25451966E80C}">
      <dgm:prSet/>
      <dgm:spPr/>
      <dgm:t>
        <a:bodyPr/>
        <a:lstStyle/>
        <a:p>
          <a:endParaRPr lang="en-US"/>
        </a:p>
      </dgm:t>
    </dgm:pt>
    <dgm:pt modelId="{B262263F-3FDD-C346-A80B-70C0EDC37789}">
      <dgm:prSet/>
      <dgm:spPr/>
      <dgm:t>
        <a:bodyPr/>
        <a:lstStyle/>
        <a:p>
          <a:pPr rtl="0"/>
          <a:r>
            <a:rPr lang="en-US" b="1" dirty="0" smtClean="0">
              <a:solidFill>
                <a:srgbClr val="1F497D"/>
              </a:solidFill>
            </a:rPr>
            <a:t>No unreasonable discrimination. </a:t>
          </a:r>
          <a:r>
            <a:rPr lang="en-US" dirty="0" smtClean="0">
              <a:solidFill>
                <a:srgbClr val="1F497D"/>
              </a:solidFill>
            </a:rPr>
            <a:t>Fixed broadband providers may not unreasonably discriminate in transmitting lawful network traffic.</a:t>
          </a:r>
          <a:endParaRPr lang="en-US" dirty="0">
            <a:solidFill>
              <a:srgbClr val="1F497D"/>
            </a:solidFill>
          </a:endParaRPr>
        </a:p>
      </dgm:t>
    </dgm:pt>
    <dgm:pt modelId="{842276F9-17B5-C447-98E6-F27B56241ECD}" type="parTrans" cxnId="{7C28532C-AF31-ED44-BB34-F86BF3C459CB}">
      <dgm:prSet/>
      <dgm:spPr/>
      <dgm:t>
        <a:bodyPr/>
        <a:lstStyle/>
        <a:p>
          <a:endParaRPr lang="en-US"/>
        </a:p>
      </dgm:t>
    </dgm:pt>
    <dgm:pt modelId="{26702EE8-3538-C145-881A-1118EBA72825}" type="sibTrans" cxnId="{7C28532C-AF31-ED44-BB34-F86BF3C459CB}">
      <dgm:prSet/>
      <dgm:spPr/>
      <dgm:t>
        <a:bodyPr/>
        <a:lstStyle/>
        <a:p>
          <a:endParaRPr lang="en-US"/>
        </a:p>
      </dgm:t>
    </dgm:pt>
    <dgm:pt modelId="{ACDE6C26-D5BE-1C49-872B-EBE5B9180FC7}" type="pres">
      <dgm:prSet presAssocID="{6B70AB8E-EEA1-724F-9CA2-76A6D9C320E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F40BCCE2-51E2-DD47-83C1-ABEB6D1B17D7}" type="pres">
      <dgm:prSet presAssocID="{6B70AB8E-EEA1-724F-9CA2-76A6D9C320E0}" presName="Name1" presStyleCnt="0"/>
      <dgm:spPr/>
    </dgm:pt>
    <dgm:pt modelId="{E9A87F80-D897-494D-BB40-5060791AAAFA}" type="pres">
      <dgm:prSet presAssocID="{6B70AB8E-EEA1-724F-9CA2-76A6D9C320E0}" presName="cycle" presStyleCnt="0"/>
      <dgm:spPr/>
    </dgm:pt>
    <dgm:pt modelId="{AB72D3EC-AFFD-F048-99E3-4F64083C1D63}" type="pres">
      <dgm:prSet presAssocID="{6B70AB8E-EEA1-724F-9CA2-76A6D9C320E0}" presName="srcNode" presStyleLbl="node1" presStyleIdx="0" presStyleCnt="3"/>
      <dgm:spPr/>
    </dgm:pt>
    <dgm:pt modelId="{8BBD1319-A4E3-874D-ABE6-AADA52D28887}" type="pres">
      <dgm:prSet presAssocID="{6B70AB8E-EEA1-724F-9CA2-76A6D9C320E0}" presName="conn" presStyleLbl="parChTrans1D2" presStyleIdx="0" presStyleCnt="1"/>
      <dgm:spPr/>
      <dgm:t>
        <a:bodyPr/>
        <a:lstStyle/>
        <a:p>
          <a:endParaRPr lang="en-US"/>
        </a:p>
      </dgm:t>
    </dgm:pt>
    <dgm:pt modelId="{6F19F057-69AA-5D4D-A78A-2925DFFAD5CA}" type="pres">
      <dgm:prSet presAssocID="{6B70AB8E-EEA1-724F-9CA2-76A6D9C320E0}" presName="extraNode" presStyleLbl="node1" presStyleIdx="0" presStyleCnt="3"/>
      <dgm:spPr/>
    </dgm:pt>
    <dgm:pt modelId="{31820FAB-48B9-6C4B-B880-03060E8D31E4}" type="pres">
      <dgm:prSet presAssocID="{6B70AB8E-EEA1-724F-9CA2-76A6D9C320E0}" presName="dstNode" presStyleLbl="node1" presStyleIdx="0" presStyleCnt="3"/>
      <dgm:spPr/>
    </dgm:pt>
    <dgm:pt modelId="{E03F7FE3-90F6-8C4B-A91E-0DC1660890E4}" type="pres">
      <dgm:prSet presAssocID="{1CE0420C-787A-5F4E-9113-707942001D21}" presName="text_1" presStyleLbl="node1" presStyleIdx="0" presStyleCnt="3" custScaleY="1398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04440F-7E8C-1F4B-BB63-6B37888B21BE}" type="pres">
      <dgm:prSet presAssocID="{1CE0420C-787A-5F4E-9113-707942001D21}" presName="accent_1" presStyleCnt="0"/>
      <dgm:spPr/>
    </dgm:pt>
    <dgm:pt modelId="{69AB5291-8A4F-6B43-95FB-AD91C757C757}" type="pres">
      <dgm:prSet presAssocID="{1CE0420C-787A-5F4E-9113-707942001D21}" presName="accentRepeatNode" presStyleLbl="solidFgAcc1" presStyleIdx="0" presStyleCnt="3"/>
      <dgm:spPr/>
    </dgm:pt>
    <dgm:pt modelId="{81AAB57A-FAB6-2D48-A21E-39134B781B06}" type="pres">
      <dgm:prSet presAssocID="{6B09C41A-2693-274B-983E-932E91D4A684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BDDCEF-EDC2-D343-B3D2-C2E7F2BECB41}" type="pres">
      <dgm:prSet presAssocID="{6B09C41A-2693-274B-983E-932E91D4A684}" presName="accent_2" presStyleCnt="0"/>
      <dgm:spPr/>
    </dgm:pt>
    <dgm:pt modelId="{1A3711A9-989F-7745-A4E5-6BD644824D8F}" type="pres">
      <dgm:prSet presAssocID="{6B09C41A-2693-274B-983E-932E91D4A684}" presName="accentRepeatNode" presStyleLbl="solidFgAcc1" presStyleIdx="1" presStyleCnt="3"/>
      <dgm:spPr/>
    </dgm:pt>
    <dgm:pt modelId="{DA1B5214-B0A9-F346-BC9F-DD5397FF9CA1}" type="pres">
      <dgm:prSet presAssocID="{B262263F-3FDD-C346-A80B-70C0EDC37789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013A86-CF97-1D48-B023-FB5CD1CB44EF}" type="pres">
      <dgm:prSet presAssocID="{B262263F-3FDD-C346-A80B-70C0EDC37789}" presName="accent_3" presStyleCnt="0"/>
      <dgm:spPr/>
    </dgm:pt>
    <dgm:pt modelId="{3DCC2DFC-68F1-514A-B15A-C75C5FBF5DEE}" type="pres">
      <dgm:prSet presAssocID="{B262263F-3FDD-C346-A80B-70C0EDC37789}" presName="accentRepeatNode" presStyleLbl="solidFgAcc1" presStyleIdx="2" presStyleCnt="3"/>
      <dgm:spPr/>
    </dgm:pt>
  </dgm:ptLst>
  <dgm:cxnLst>
    <dgm:cxn modelId="{8226DE85-710B-5D4B-BD67-01023E526401}" type="presOf" srcId="{6B70AB8E-EEA1-724F-9CA2-76A6D9C320E0}" destId="{ACDE6C26-D5BE-1C49-872B-EBE5B9180FC7}" srcOrd="0" destOrd="0" presId="urn:microsoft.com/office/officeart/2008/layout/VerticalCurvedList"/>
    <dgm:cxn modelId="{4966C716-140B-9042-AA83-DBFA6EE3692C}" type="presOf" srcId="{39BEFF8F-4F97-594B-A34F-E5B155611408}" destId="{8BBD1319-A4E3-874D-ABE6-AADA52D28887}" srcOrd="0" destOrd="0" presId="urn:microsoft.com/office/officeart/2008/layout/VerticalCurvedList"/>
    <dgm:cxn modelId="{427C4159-C48F-2849-AC8F-3F8BEEC37EBE}" type="presOf" srcId="{6B09C41A-2693-274B-983E-932E91D4A684}" destId="{81AAB57A-FAB6-2D48-A21E-39134B781B06}" srcOrd="0" destOrd="0" presId="urn:microsoft.com/office/officeart/2008/layout/VerticalCurvedList"/>
    <dgm:cxn modelId="{6D3338CD-9326-864F-866F-B9DD28807AF3}" type="presOf" srcId="{B262263F-3FDD-C346-A80B-70C0EDC37789}" destId="{DA1B5214-B0A9-F346-BC9F-DD5397FF9CA1}" srcOrd="0" destOrd="0" presId="urn:microsoft.com/office/officeart/2008/layout/VerticalCurvedList"/>
    <dgm:cxn modelId="{C63D6EAB-0340-B44E-8AE0-155477443DE8}" type="presOf" srcId="{1CE0420C-787A-5F4E-9113-707942001D21}" destId="{E03F7FE3-90F6-8C4B-A91E-0DC1660890E4}" srcOrd="0" destOrd="0" presId="urn:microsoft.com/office/officeart/2008/layout/VerticalCurvedList"/>
    <dgm:cxn modelId="{8E54E95C-4C0B-E943-82DE-EC65F0C5B361}" srcId="{6B70AB8E-EEA1-724F-9CA2-76A6D9C320E0}" destId="{1CE0420C-787A-5F4E-9113-707942001D21}" srcOrd="0" destOrd="0" parTransId="{CBEBB593-6FB2-104F-88AD-A448D2213369}" sibTransId="{39BEFF8F-4F97-594B-A34F-E5B155611408}"/>
    <dgm:cxn modelId="{20795510-228D-E24E-8E55-25451966E80C}" srcId="{6B70AB8E-EEA1-724F-9CA2-76A6D9C320E0}" destId="{6B09C41A-2693-274B-983E-932E91D4A684}" srcOrd="1" destOrd="0" parTransId="{FD33B7CA-D93C-7F44-AF9A-207E2B375DC9}" sibTransId="{1E39F16F-4985-2547-97F5-028A7496CEAF}"/>
    <dgm:cxn modelId="{7C28532C-AF31-ED44-BB34-F86BF3C459CB}" srcId="{6B70AB8E-EEA1-724F-9CA2-76A6D9C320E0}" destId="{B262263F-3FDD-C346-A80B-70C0EDC37789}" srcOrd="2" destOrd="0" parTransId="{842276F9-17B5-C447-98E6-F27B56241ECD}" sibTransId="{26702EE8-3538-C145-881A-1118EBA72825}"/>
    <dgm:cxn modelId="{E6801649-A853-7649-957B-008FD6233B58}" type="presParOf" srcId="{ACDE6C26-D5BE-1C49-872B-EBE5B9180FC7}" destId="{F40BCCE2-51E2-DD47-83C1-ABEB6D1B17D7}" srcOrd="0" destOrd="0" presId="urn:microsoft.com/office/officeart/2008/layout/VerticalCurvedList"/>
    <dgm:cxn modelId="{D542FA2D-27CF-2B47-956F-ACBBDE2A090B}" type="presParOf" srcId="{F40BCCE2-51E2-DD47-83C1-ABEB6D1B17D7}" destId="{E9A87F80-D897-494D-BB40-5060791AAAFA}" srcOrd="0" destOrd="0" presId="urn:microsoft.com/office/officeart/2008/layout/VerticalCurvedList"/>
    <dgm:cxn modelId="{BD2144D5-5BC0-7A47-9DC7-5B26BE186EC0}" type="presParOf" srcId="{E9A87F80-D897-494D-BB40-5060791AAAFA}" destId="{AB72D3EC-AFFD-F048-99E3-4F64083C1D63}" srcOrd="0" destOrd="0" presId="urn:microsoft.com/office/officeart/2008/layout/VerticalCurvedList"/>
    <dgm:cxn modelId="{D500C37D-B161-BD4F-B906-1B7D6462C38A}" type="presParOf" srcId="{E9A87F80-D897-494D-BB40-5060791AAAFA}" destId="{8BBD1319-A4E3-874D-ABE6-AADA52D28887}" srcOrd="1" destOrd="0" presId="urn:microsoft.com/office/officeart/2008/layout/VerticalCurvedList"/>
    <dgm:cxn modelId="{69FA4538-2835-4E4D-8BBC-7F75B198AEDD}" type="presParOf" srcId="{E9A87F80-D897-494D-BB40-5060791AAAFA}" destId="{6F19F057-69AA-5D4D-A78A-2925DFFAD5CA}" srcOrd="2" destOrd="0" presId="urn:microsoft.com/office/officeart/2008/layout/VerticalCurvedList"/>
    <dgm:cxn modelId="{5AC7FEA7-5AB4-F64A-B70C-81ED393EE30D}" type="presParOf" srcId="{E9A87F80-D897-494D-BB40-5060791AAAFA}" destId="{31820FAB-48B9-6C4B-B880-03060E8D31E4}" srcOrd="3" destOrd="0" presId="urn:microsoft.com/office/officeart/2008/layout/VerticalCurvedList"/>
    <dgm:cxn modelId="{70B3B315-FBC7-B848-BD1B-CC4F42F37257}" type="presParOf" srcId="{F40BCCE2-51E2-DD47-83C1-ABEB6D1B17D7}" destId="{E03F7FE3-90F6-8C4B-A91E-0DC1660890E4}" srcOrd="1" destOrd="0" presId="urn:microsoft.com/office/officeart/2008/layout/VerticalCurvedList"/>
    <dgm:cxn modelId="{3FCF8487-9939-024A-8830-FB92A547826F}" type="presParOf" srcId="{F40BCCE2-51E2-DD47-83C1-ABEB6D1B17D7}" destId="{0404440F-7E8C-1F4B-BB63-6B37888B21BE}" srcOrd="2" destOrd="0" presId="urn:microsoft.com/office/officeart/2008/layout/VerticalCurvedList"/>
    <dgm:cxn modelId="{246A4FCC-73C2-0448-BEB4-76131B14A681}" type="presParOf" srcId="{0404440F-7E8C-1F4B-BB63-6B37888B21BE}" destId="{69AB5291-8A4F-6B43-95FB-AD91C757C757}" srcOrd="0" destOrd="0" presId="urn:microsoft.com/office/officeart/2008/layout/VerticalCurvedList"/>
    <dgm:cxn modelId="{CE48E236-847D-E14B-97E7-5A8C52CF2E13}" type="presParOf" srcId="{F40BCCE2-51E2-DD47-83C1-ABEB6D1B17D7}" destId="{81AAB57A-FAB6-2D48-A21E-39134B781B06}" srcOrd="3" destOrd="0" presId="urn:microsoft.com/office/officeart/2008/layout/VerticalCurvedList"/>
    <dgm:cxn modelId="{EBE487F7-04A1-C341-B226-D6845441A6F7}" type="presParOf" srcId="{F40BCCE2-51E2-DD47-83C1-ABEB6D1B17D7}" destId="{50BDDCEF-EDC2-D343-B3D2-C2E7F2BECB41}" srcOrd="4" destOrd="0" presId="urn:microsoft.com/office/officeart/2008/layout/VerticalCurvedList"/>
    <dgm:cxn modelId="{ADB38CDA-FBCF-A049-A187-787CD72DFE60}" type="presParOf" srcId="{50BDDCEF-EDC2-D343-B3D2-C2E7F2BECB41}" destId="{1A3711A9-989F-7745-A4E5-6BD644824D8F}" srcOrd="0" destOrd="0" presId="urn:microsoft.com/office/officeart/2008/layout/VerticalCurvedList"/>
    <dgm:cxn modelId="{9D512A17-9502-694C-9B5D-C056493948FC}" type="presParOf" srcId="{F40BCCE2-51E2-DD47-83C1-ABEB6D1B17D7}" destId="{DA1B5214-B0A9-F346-BC9F-DD5397FF9CA1}" srcOrd="5" destOrd="0" presId="urn:microsoft.com/office/officeart/2008/layout/VerticalCurvedList"/>
    <dgm:cxn modelId="{23EC0F54-B9CF-6740-83C0-8BC017532BBA}" type="presParOf" srcId="{F40BCCE2-51E2-DD47-83C1-ABEB6D1B17D7}" destId="{64013A86-CF97-1D48-B023-FB5CD1CB44EF}" srcOrd="6" destOrd="0" presId="urn:microsoft.com/office/officeart/2008/layout/VerticalCurvedList"/>
    <dgm:cxn modelId="{5566BAA1-F432-5941-85B5-9E8FCCA2E089}" type="presParOf" srcId="{64013A86-CF97-1D48-B023-FB5CD1CB44EF}" destId="{3DCC2DFC-68F1-514A-B15A-C75C5FBF5DE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D1319-A4E3-874D-ABE6-AADA52D28887}">
      <dsp:nvSpPr>
        <dsp:cNvPr id="0" name=""/>
        <dsp:cNvSpPr/>
      </dsp:nvSpPr>
      <dsp:spPr>
        <a:xfrm>
          <a:off x="-5787522" y="-885987"/>
          <a:ext cx="6891671" cy="6891671"/>
        </a:xfrm>
        <a:prstGeom prst="blockArc">
          <a:avLst>
            <a:gd name="adj1" fmla="val 18900000"/>
            <a:gd name="adj2" fmla="val 2700000"/>
            <a:gd name="adj3" fmla="val 313"/>
          </a:avLst>
        </a:pr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3F7FE3-90F6-8C4B-A91E-0DC1660890E4}">
      <dsp:nvSpPr>
        <dsp:cNvPr id="0" name=""/>
        <dsp:cNvSpPr/>
      </dsp:nvSpPr>
      <dsp:spPr>
        <a:xfrm>
          <a:off x="710613" y="307903"/>
          <a:ext cx="7701418" cy="143207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752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000000"/>
              </a:solidFill>
            </a:rPr>
            <a:t>Transparency. </a:t>
          </a:r>
          <a:r>
            <a:rPr lang="en-US" sz="2000" kern="1200" dirty="0" smtClean="0">
              <a:solidFill>
                <a:srgbClr val="000000"/>
              </a:solidFill>
            </a:rPr>
            <a:t>Fixed and mobile broadband providers must disclose the network management practices, performance characteristics, and terms and conditions of their broadband services;</a:t>
          </a:r>
          <a:endParaRPr lang="en-US" sz="2000" kern="1200" dirty="0">
            <a:solidFill>
              <a:srgbClr val="000000"/>
            </a:solidFill>
          </a:endParaRPr>
        </a:p>
      </dsp:txBody>
      <dsp:txXfrm>
        <a:off x="710613" y="307903"/>
        <a:ext cx="7701418" cy="1432071"/>
      </dsp:txXfrm>
    </dsp:sp>
    <dsp:sp modelId="{69AB5291-8A4F-6B43-95FB-AD91C757C757}">
      <dsp:nvSpPr>
        <dsp:cNvPr id="0" name=""/>
        <dsp:cNvSpPr/>
      </dsp:nvSpPr>
      <dsp:spPr>
        <a:xfrm>
          <a:off x="70651" y="383977"/>
          <a:ext cx="1279924" cy="12799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AAB57A-FAB6-2D48-A21E-39134B781B06}">
      <dsp:nvSpPr>
        <dsp:cNvPr id="0" name=""/>
        <dsp:cNvSpPr/>
      </dsp:nvSpPr>
      <dsp:spPr>
        <a:xfrm>
          <a:off x="1082815" y="2047878"/>
          <a:ext cx="7329216" cy="1023939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752" tIns="40640" rIns="40640" bIns="4064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rgbClr val="1F497D"/>
              </a:solidFill>
            </a:rPr>
            <a:t>No blocking. </a:t>
          </a:r>
          <a:r>
            <a:rPr lang="en-US" sz="1600" kern="1200" dirty="0" smtClean="0">
              <a:solidFill>
                <a:srgbClr val="1F497D"/>
              </a:solidFill>
            </a:rPr>
            <a:t>Fixed broadband providers may not block lawful content, applications, services, or non-harmful devices; mobile broadband providers may not block lawful websites, or block applications that compete with their voice or video telephony services</a:t>
          </a:r>
          <a:endParaRPr lang="en-US" sz="1600" kern="1200" dirty="0">
            <a:solidFill>
              <a:srgbClr val="1F497D"/>
            </a:solidFill>
          </a:endParaRPr>
        </a:p>
      </dsp:txBody>
      <dsp:txXfrm>
        <a:off x="1082815" y="2047878"/>
        <a:ext cx="7329216" cy="1023939"/>
      </dsp:txXfrm>
    </dsp:sp>
    <dsp:sp modelId="{1A3711A9-989F-7745-A4E5-6BD644824D8F}">
      <dsp:nvSpPr>
        <dsp:cNvPr id="0" name=""/>
        <dsp:cNvSpPr/>
      </dsp:nvSpPr>
      <dsp:spPr>
        <a:xfrm>
          <a:off x="442853" y="1919886"/>
          <a:ext cx="1279924" cy="12799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1B5214-B0A9-F346-BC9F-DD5397FF9CA1}">
      <dsp:nvSpPr>
        <dsp:cNvPr id="0" name=""/>
        <dsp:cNvSpPr/>
      </dsp:nvSpPr>
      <dsp:spPr>
        <a:xfrm>
          <a:off x="710613" y="3583787"/>
          <a:ext cx="7701418" cy="1023939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12752" tIns="55880" rIns="55880" bIns="55880" numCol="1" spcCol="1270" anchor="ctr" anchorCtr="0">
          <a:noAutofit/>
        </a:bodyPr>
        <a:lstStyle/>
        <a:p>
          <a:pPr lvl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>
              <a:solidFill>
                <a:srgbClr val="1F497D"/>
              </a:solidFill>
            </a:rPr>
            <a:t>No unreasonable discrimination. </a:t>
          </a:r>
          <a:r>
            <a:rPr lang="en-US" sz="2200" kern="1200" dirty="0" smtClean="0">
              <a:solidFill>
                <a:srgbClr val="1F497D"/>
              </a:solidFill>
            </a:rPr>
            <a:t>Fixed broadband providers may not unreasonably discriminate in transmitting lawful network traffic.</a:t>
          </a:r>
          <a:endParaRPr lang="en-US" sz="2200" kern="1200" dirty="0">
            <a:solidFill>
              <a:srgbClr val="1F497D"/>
            </a:solidFill>
          </a:endParaRPr>
        </a:p>
      </dsp:txBody>
      <dsp:txXfrm>
        <a:off x="710613" y="3583787"/>
        <a:ext cx="7701418" cy="1023939"/>
      </dsp:txXfrm>
    </dsp:sp>
    <dsp:sp modelId="{3DCC2DFC-68F1-514A-B15A-C75C5FBF5DEE}">
      <dsp:nvSpPr>
        <dsp:cNvPr id="0" name=""/>
        <dsp:cNvSpPr/>
      </dsp:nvSpPr>
      <dsp:spPr>
        <a:xfrm>
          <a:off x="70651" y="3455794"/>
          <a:ext cx="1279924" cy="127992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5E5A47-45A3-8D4E-A826-934C11EAE4C5}" type="datetimeFigureOut">
              <a:rPr lang="en-US" smtClean="0"/>
              <a:t>6/26/12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5F3EAC-A5F6-5D4D-B368-D712E5B8CA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34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8E59E9-FCC2-B443-9786-060171EF9444}" type="datetimeFigureOut">
              <a:rPr lang="en-US" smtClean="0"/>
              <a:t>6/26/12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B09D1-A943-1A42-BBF1-C5AED0531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2735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36DAFB-48BB-7740-99F6-41174F871A24}" type="slidenum">
              <a:rPr lang="en-US"/>
              <a:pPr/>
              <a:t>3</a:t>
            </a:fld>
            <a:endParaRPr 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669221-36D2-114D-AD93-9626ED7D4B78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711" y="4344025"/>
            <a:ext cx="5028579" cy="4114488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http://</a:t>
            </a:r>
            <a:r>
              <a:rPr lang="en-US" dirty="0" err="1" smtClean="0"/>
              <a:t>www.nanpa.com</a:t>
            </a:r>
            <a:r>
              <a:rPr lang="en-US" dirty="0" smtClean="0"/>
              <a:t>/reports/faq.html#g1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BB09D1-A943-1A42-BBF1-C5AED0531AA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6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B7838-EE42-ED4C-B0DB-16F9720212FF}" type="datetime1">
              <a:rPr lang="en-US" smtClean="0"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FA104-80F0-2A46-A6A6-7B8F7DB177D4}" type="datetime1">
              <a:rPr lang="en-US" smtClean="0"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CDA5C-F428-9546-BDCE-16E0AA5F544F}" type="datetime1">
              <a:rPr lang="en-US" smtClean="0"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0467-AD42-3041-9BB0-26FE7A679793}" type="datetime1">
              <a:rPr lang="en-US" smtClean="0"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32506"/>
            <a:ext cx="8229600" cy="79046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90011-18E9-0149-A4B6-F4859022FBA4}" type="datetime1">
              <a:rPr lang="en-US" smtClean="0"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9502E-639A-5644-8BEA-28736BB41727}" type="datetime1">
              <a:rPr lang="en-US" smtClean="0"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FA6DA-7B7A-024F-B64D-0C00A3FCB21D}" type="datetime1">
              <a:rPr lang="en-US" smtClean="0"/>
              <a:t>6/26/12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3758D-DEA0-0F42-A011-F1A2479741B8}" type="datetime1">
              <a:rPr lang="en-US" smtClean="0"/>
              <a:t>6/26/12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9C2A-C499-DA41-8DAC-679F7E5E5106}" type="datetime1">
              <a:rPr lang="en-US" smtClean="0"/>
              <a:t>6/26/12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132DB-7041-B341-BBDB-0836BAF10CC8}" type="datetime1">
              <a:rPr lang="en-US" smtClean="0"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94" y="259014"/>
            <a:ext cx="8110615" cy="731333"/>
          </a:xfrm>
        </p:spPr>
        <p:txBody>
          <a:bodyPr anchor="b">
            <a:noAutofit/>
          </a:bodyPr>
          <a:lstStyle>
            <a:lvl1pPr algn="ctr">
              <a:defRPr sz="4400" b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036514" y="1222859"/>
            <a:ext cx="4650287" cy="4039006"/>
          </a:xfrm>
        </p:spPr>
        <p:txBody>
          <a:bodyPr>
            <a:normAutofit/>
          </a:bodyPr>
          <a:lstStyle>
            <a:lvl1pPr marL="457200" indent="-457200">
              <a:buClrTx/>
              <a:buFont typeface="Lucida Grande"/>
              <a:buChar char="−"/>
              <a:defRPr sz="2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6E836-42C5-6B4D-8107-D3D413B7AF24}" type="datetime1">
              <a:rPr lang="en-US" smtClean="0"/>
              <a:t>6/26/12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0354" y="1489185"/>
            <a:ext cx="3566160" cy="3437527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470355" y="5764747"/>
            <a:ext cx="7587678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1572144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997465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56023"/>
            <a:ext cx="8229600" cy="688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37856A-72F4-8A4D-9B7B-EA0FBDFE4B23}" type="datetime1">
              <a:rPr lang="en-US" smtClean="0"/>
              <a:t>6/26/12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5C3118D-CD60-C448-AB88-7EFEB60ADC5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0744"/>
            <a:ext cx="8229599" cy="43254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charset="2"/>
        <a:buChar char="−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83252"/>
            <a:ext cx="7772400" cy="1780108"/>
          </a:xfrm>
        </p:spPr>
        <p:txBody>
          <a:bodyPr>
            <a:normAutofit/>
          </a:bodyPr>
          <a:lstStyle/>
          <a:p>
            <a:r>
              <a:rPr lang="en-US" dirty="0" smtClean="0"/>
              <a:t>Transitioning </a:t>
            </a:r>
            <a:r>
              <a:rPr lang="en-US" dirty="0" smtClean="0"/>
              <a:t>to</a:t>
            </a:r>
            <a:r>
              <a:rPr lang="en-US" dirty="0" smtClean="0"/>
              <a:t> a VoIP PSTN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452" y="3556001"/>
            <a:ext cx="7467597" cy="1473200"/>
          </a:xfrm>
        </p:spPr>
        <p:txBody>
          <a:bodyPr>
            <a:noAutofit/>
          </a:bodyPr>
          <a:lstStyle/>
          <a:p>
            <a:pPr marL="2286000" lvl="4" indent="-457200" algn="r" eaLnBrk="0" hangingPunct="0">
              <a:spcBef>
                <a:spcPts val="0"/>
              </a:spcBef>
            </a:pPr>
            <a:endParaRPr lang="en-US" altLang="ja-JP" sz="1800" dirty="0">
              <a:solidFill>
                <a:schemeClr val="bg1"/>
              </a:solidFill>
              <a:ea typeface="ＭＳ Ｐゴシック" charset="-128"/>
              <a:cs typeface="ＭＳ Ｐゴシック" charset="-128"/>
            </a:endParaRPr>
          </a:p>
          <a:p>
            <a:pPr marL="2286000" lvl="4" indent="-457200" algn="r" eaLnBrk="0" hangingPunct="0">
              <a:spcBef>
                <a:spcPts val="0"/>
              </a:spcBef>
            </a:pPr>
            <a:r>
              <a:rPr lang="en-US" altLang="ja-JP" sz="1800" dirty="0" smtClean="0">
                <a:solidFill>
                  <a:schemeClr val="bg1"/>
                </a:solidFill>
                <a:ea typeface="ＭＳ Ｐゴシック" charset="-128"/>
                <a:cs typeface="ＭＳ Ｐゴシック" charset="-128"/>
              </a:rPr>
              <a:t>Henning Schulzrinne  (FCC)</a:t>
            </a:r>
            <a:endParaRPr lang="en-US" altLang="ja-JP" sz="1800" dirty="0">
              <a:solidFill>
                <a:schemeClr val="bg1"/>
              </a:solidFill>
              <a:ea typeface="ＭＳ Ｐゴシック" charset="-128"/>
              <a:cs typeface="ＭＳ Ｐゴシック" charset="-128"/>
            </a:endParaRPr>
          </a:p>
          <a:p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1272" y="5573059"/>
            <a:ext cx="5979359" cy="5232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Any opinions are those of the author and do not necessarily reflect the views</a:t>
            </a:r>
          </a:p>
          <a:p>
            <a:r>
              <a:rPr lang="en-US" sz="1400" dirty="0" smtClean="0">
                <a:solidFill>
                  <a:schemeClr val="bg1"/>
                </a:solidFill>
              </a:rPr>
              <a:t>of  the Federal Communications Commission.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39677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Internet Principles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0463522"/>
              </p:ext>
            </p:extLst>
          </p:nvPr>
        </p:nvGraphicFramePr>
        <p:xfrm>
          <a:off x="457200" y="1236654"/>
          <a:ext cx="8482684" cy="5119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3B49D-3EAC-FA48-8317-73E198CCAC3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719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It’s just a number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3016763"/>
              </p:ext>
            </p:extLst>
          </p:nvPr>
        </p:nvGraphicFramePr>
        <p:xfrm>
          <a:off x="605692" y="1397000"/>
          <a:ext cx="8081107" cy="4759959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579067"/>
                <a:gridCol w="2074626"/>
                <a:gridCol w="44274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201</a:t>
                      </a:r>
                      <a:r>
                        <a:rPr lang="en-US" baseline="0" dirty="0" smtClean="0"/>
                        <a:t> 555 1212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E.164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same-geographic</a:t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>different dial plans</a:t>
                      </a:r>
                      <a:r>
                        <a:rPr lang="en-US" baseline="0" dirty="0" smtClean="0"/>
                        <a:t> (1/no 1, area code or not)</a:t>
                      </a:r>
                    </a:p>
                    <a:p>
                      <a:r>
                        <a:rPr lang="en-US" baseline="0" dirty="0" smtClean="0"/>
                        <a:t>text may or may not work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#250, #77, *677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voice short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mobil</a:t>
                      </a:r>
                      <a:r>
                        <a:rPr lang="en-US" baseline="0" dirty="0" smtClean="0"/>
                        <a:t>e only, but not all</a:t>
                      </a:r>
                    </a:p>
                    <a:p>
                      <a:r>
                        <a:rPr lang="en-US" baseline="0" dirty="0" smtClean="0"/>
                        <a:t>no SMS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12345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SMS short code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SMS</a:t>
                      </a:r>
                      <a:r>
                        <a:rPr lang="en-US" baseline="0" dirty="0" smtClean="0"/>
                        <a:t> only</a:t>
                      </a:r>
                    </a:p>
                    <a:p>
                      <a:r>
                        <a:rPr lang="en-US" baseline="0" dirty="0" smtClean="0"/>
                        <a:t>country unclear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211, 311, 411,</a:t>
                      </a:r>
                      <a:r>
                        <a:rPr lang="en-US" baseline="0" dirty="0" smtClean="0"/>
                        <a:t> 911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N11</a:t>
                      </a:r>
                      <a:r>
                        <a:rPr lang="en-US" baseline="0" dirty="0" smtClean="0"/>
                        <a:t> codes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Distinct call routing</a:t>
                      </a:r>
                      <a:r>
                        <a:rPr lang="en-US" baseline="0" dirty="0" smtClean="0"/>
                        <a:t> mechanism</a:t>
                      </a:r>
                    </a:p>
                    <a:p>
                      <a:r>
                        <a:rPr lang="en-US" baseline="0" dirty="0" smtClean="0"/>
                        <a:t>Mostly voice-only</a:t>
                      </a:r>
                    </a:p>
                    <a:p>
                      <a:r>
                        <a:rPr lang="en-US" baseline="0" dirty="0" smtClean="0"/>
                        <a:t>May not work for VoIP or VRS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800, 855, 866, 877, 888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toll free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toll free for cell</a:t>
                      </a:r>
                      <a:r>
                        <a:rPr lang="en-US" baseline="0" dirty="0" smtClean="0"/>
                        <a:t> phone</a:t>
                      </a:r>
                    </a:p>
                    <a:p>
                      <a:r>
                        <a:rPr lang="en-US" baseline="0" dirty="0" smtClean="0"/>
                        <a:t>may not work internationally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premium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voice only</a:t>
                      </a:r>
                    </a:p>
                    <a:p>
                      <a:r>
                        <a:rPr lang="en-US" dirty="0" smtClean="0"/>
                        <a:t>unpredictable</a:t>
                      </a:r>
                      <a:r>
                        <a:rPr lang="en-US" baseline="0" dirty="0" smtClean="0"/>
                        <a:t> cost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2494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12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Administered in blocks by NANPA</a:t>
            </a:r>
          </a:p>
          <a:p>
            <a:pPr lvl="1"/>
            <a:r>
              <a:rPr lang="en-US" dirty="0" smtClean="0"/>
              <a:t>funded by carriers: $5.9M/year</a:t>
            </a:r>
          </a:p>
          <a:p>
            <a:r>
              <a:rPr lang="en-US" dirty="0" smtClean="0"/>
              <a:t>Separate processes for each number type</a:t>
            </a:r>
          </a:p>
          <a:p>
            <a:pPr lvl="1"/>
            <a:r>
              <a:rPr lang="en-US" dirty="0" smtClean="0"/>
              <a:t>Regular E.164 numbers by 1k blocks</a:t>
            </a:r>
          </a:p>
          <a:p>
            <a:r>
              <a:rPr lang="en-US" dirty="0" smtClean="0"/>
              <a:t>Complicated LNP and porting technology</a:t>
            </a:r>
          </a:p>
          <a:p>
            <a:pPr lvl="1"/>
            <a:r>
              <a:rPr lang="en-US" dirty="0" smtClean="0"/>
              <a:t>often takes several phone calls to provider</a:t>
            </a:r>
          </a:p>
          <a:p>
            <a:pPr lvl="1"/>
            <a:r>
              <a:rPr lang="en-US" dirty="0" smtClean="0"/>
              <a:t>takes, at best, several hours</a:t>
            </a:r>
          </a:p>
          <a:p>
            <a:pPr lvl="1"/>
            <a:r>
              <a:rPr lang="en-US" dirty="0" smtClean="0"/>
              <a:t>limited </a:t>
            </a:r>
            <a:r>
              <a:rPr lang="en-US" dirty="0" err="1" smtClean="0"/>
              <a:t>wireline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⇔ wireless porting</a:t>
            </a:r>
          </a:p>
          <a:p>
            <a:pPr lvl="1"/>
            <a:r>
              <a:rPr lang="en-US" dirty="0" smtClean="0">
                <a:sym typeface="Wingdings"/>
              </a:rPr>
              <a:t>limited </a:t>
            </a:r>
            <a:r>
              <a:rPr lang="en-US" dirty="0" err="1" smtClean="0">
                <a:sym typeface="Wingdings"/>
              </a:rPr>
              <a:t>wireline</a:t>
            </a:r>
            <a:r>
              <a:rPr lang="en-US" dirty="0" smtClean="0">
                <a:sym typeface="Wingdings"/>
              </a:rPr>
              <a:t> out-of-area porting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5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Numbers vs. DNS &amp; </a:t>
            </a:r>
            <a:r>
              <a:rPr lang="en-US" smtClean="0"/>
              <a:t>IP addresses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533828"/>
              </p:ext>
            </p:extLst>
          </p:nvPr>
        </p:nvGraphicFramePr>
        <p:xfrm>
          <a:off x="204118" y="1022970"/>
          <a:ext cx="8752261" cy="5214033"/>
        </p:xfrm>
        <a:graphic>
          <a:graphicData uri="http://schemas.openxmlformats.org/drawingml/2006/table">
            <a:tbl>
              <a:tblPr firstRow="1" bandRow="1">
                <a:tableStyleId>{74C1A8A3-306A-4EB7-A6B1-4F7E0EB9C5D6}</a:tableStyleId>
              </a:tblPr>
              <a:tblGrid>
                <a:gridCol w="1860625"/>
                <a:gridCol w="2515506"/>
                <a:gridCol w="2188065"/>
                <a:gridCol w="2188065"/>
              </a:tblGrid>
              <a:tr h="45915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Phone</a:t>
                      </a:r>
                      <a:r>
                        <a:rPr lang="en-US" baseline="0" dirty="0" smtClean="0"/>
                        <a:t> #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 address</a:t>
                      </a:r>
                      <a:endParaRPr lang="en-US" dirty="0"/>
                    </a:p>
                  </a:txBody>
                  <a:tcPr/>
                </a:tc>
              </a:tr>
              <a:tr h="253977">
                <a:tc>
                  <a:txBody>
                    <a:bodyPr/>
                    <a:lstStyle/>
                    <a:p>
                      <a:r>
                        <a:rPr lang="en-US" dirty="0" smtClean="0"/>
                        <a:t>Role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identifier</a:t>
                      </a:r>
                      <a:r>
                        <a:rPr lang="en-US" dirty="0" smtClean="0"/>
                        <a:t> +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sz="1400" baseline="0" dirty="0" smtClean="0"/>
                        <a:t>locator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identifier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locator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aseline="0" dirty="0" smtClean="0"/>
                        <a:t>(+ </a:t>
                      </a:r>
                      <a:r>
                        <a:rPr lang="en-US" sz="1400" baseline="0" dirty="0" smtClean="0"/>
                        <a:t>identifier</a:t>
                      </a:r>
                      <a:r>
                        <a:rPr lang="en-US" baseline="0" dirty="0" smtClean="0"/>
                        <a:t>)</a:t>
                      </a:r>
                      <a:endParaRPr lang="en-US" dirty="0"/>
                    </a:p>
                  </a:txBody>
                  <a:tcPr/>
                </a:tc>
              </a:tr>
              <a:tr h="260998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Country-specific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mostly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optional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</a:tr>
              <a:tr h="29405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# of</a:t>
                      </a:r>
                      <a:r>
                        <a:rPr lang="en-US" sz="1600" baseline="0" dirty="0" smtClean="0"/>
                        <a:t> devices / 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(except Google Voice)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(interface)</a:t>
                      </a:r>
                      <a:endParaRPr lang="en-US" dirty="0"/>
                    </a:p>
                  </a:txBody>
                  <a:tcPr/>
                </a:tc>
              </a:tr>
              <a:tr h="217647">
                <a:tc>
                  <a:txBody>
                    <a:bodyPr/>
                    <a:lstStyle/>
                    <a:p>
                      <a:r>
                        <a:rPr lang="en-US" dirty="0" smtClean="0"/>
                        <a:t># names /device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r>
                        <a:rPr lang="en-US" baseline="0" dirty="0" smtClean="0"/>
                        <a:t> for mobile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</a:t>
                      </a:r>
                      <a:endParaRPr lang="en-US" dirty="0"/>
                    </a:p>
                  </a:txBody>
                  <a:tcPr/>
                </a:tc>
              </a:tr>
              <a:tr h="551768">
                <a:tc>
                  <a:txBody>
                    <a:bodyPr/>
                    <a:lstStyle/>
                    <a:p>
                      <a:r>
                        <a:rPr lang="en-US" dirty="0" smtClean="0"/>
                        <a:t>ownership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carrier,</a:t>
                      </a:r>
                      <a:r>
                        <a:rPr lang="en-US" baseline="0" dirty="0" smtClean="0"/>
                        <a:t> but </a:t>
                      </a:r>
                      <a:r>
                        <a:rPr lang="en-US" dirty="0" smtClean="0"/>
                        <a:t>portability</a:t>
                      </a:r>
                    </a:p>
                    <a:p>
                      <a:r>
                        <a:rPr lang="en-US" dirty="0" smtClean="0"/>
                        <a:t>unclear</a:t>
                      </a:r>
                      <a:r>
                        <a:rPr lang="en-US" baseline="0" dirty="0" smtClean="0"/>
                        <a:t> (800#)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property,</a:t>
                      </a:r>
                      <a:r>
                        <a:rPr lang="en-US" sz="1600" baseline="0" dirty="0" smtClean="0"/>
                        <a:t> with trademark restrictions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ISP</a:t>
                      </a:r>
                      <a:endParaRPr lang="en-US" dirty="0"/>
                    </a:p>
                  </a:txBody>
                  <a:tcPr/>
                </a:tc>
              </a:tr>
              <a:tr h="551768">
                <a:tc>
                  <a:txBody>
                    <a:bodyPr/>
                    <a:lstStyle/>
                    <a:p>
                      <a:r>
                        <a:rPr lang="en-US" dirty="0" smtClean="0"/>
                        <a:t>who</a:t>
                      </a:r>
                      <a:r>
                        <a:rPr lang="en-US" baseline="0" dirty="0" smtClean="0"/>
                        <a:t> can obtain?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geographically</a:t>
                      </a:r>
                      <a:r>
                        <a:rPr lang="en-US" baseline="0" dirty="0" smtClean="0"/>
                        <a:t>-constrained, carrier only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varies</a:t>
                      </a:r>
                      <a:r>
                        <a:rPr lang="en-US" baseline="0" dirty="0" smtClean="0"/>
                        <a:t> (e.g., .</a:t>
                      </a:r>
                      <a:r>
                        <a:rPr lang="en-US" baseline="0" dirty="0" err="1" smtClean="0"/>
                        <a:t>edu</a:t>
                      </a:r>
                      <a:r>
                        <a:rPr lang="en-US" baseline="0" dirty="0" smtClean="0"/>
                        <a:t> &amp; .mil, vs. .de)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enterprise,</a:t>
                      </a:r>
                      <a:r>
                        <a:rPr lang="en-US" baseline="0" dirty="0" smtClean="0"/>
                        <a:t> carrier</a:t>
                      </a:r>
                      <a:endParaRPr lang="en-US" dirty="0"/>
                    </a:p>
                  </a:txBody>
                  <a:tcPr/>
                </a:tc>
              </a:tr>
              <a:tr h="551768">
                <a:tc>
                  <a:txBody>
                    <a:bodyPr/>
                    <a:lstStyle/>
                    <a:p>
                      <a:r>
                        <a:rPr lang="en-US" dirty="0" smtClean="0"/>
                        <a:t>porting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complex, often manual;</a:t>
                      </a:r>
                    </a:p>
                    <a:p>
                      <a:r>
                        <a:rPr lang="en-US" sz="1400" dirty="0" err="1" smtClean="0"/>
                        <a:t>wireline</a:t>
                      </a:r>
                      <a:r>
                        <a:rPr lang="en-US" sz="1400" dirty="0" smtClean="0"/>
                        <a:t>-to-wireless</a:t>
                      </a:r>
                      <a:r>
                        <a:rPr lang="en-US" sz="1400" baseline="0" dirty="0" smtClean="0"/>
                        <a:t> may not work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about one hour (DNS cache)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</a:t>
                      </a:r>
                      <a:r>
                        <a:rPr lang="en-US" baseline="0" dirty="0" smtClean="0"/>
                        <a:t> entity owns addresses</a:t>
                      </a:r>
                      <a:endParaRPr lang="en-US" dirty="0"/>
                    </a:p>
                  </a:txBody>
                  <a:tcPr/>
                </a:tc>
              </a:tr>
              <a:tr h="459154">
                <a:tc>
                  <a:txBody>
                    <a:bodyPr/>
                    <a:lstStyle/>
                    <a:p>
                      <a:r>
                        <a:rPr lang="en-US" dirty="0" smtClean="0"/>
                        <a:t>delegation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companies (number</a:t>
                      </a:r>
                      <a:r>
                        <a:rPr lang="en-US" baseline="0" dirty="0" smtClean="0"/>
                        <a:t> range)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anybody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subnets</a:t>
                      </a:r>
                      <a:endParaRPr lang="en-US" dirty="0"/>
                    </a:p>
                  </a:txBody>
                  <a:tcPr/>
                </a:tc>
              </a:tr>
              <a:tr h="459154">
                <a:tc>
                  <a:txBody>
                    <a:bodyPr/>
                    <a:lstStyle/>
                    <a:p>
                      <a:r>
                        <a:rPr lang="en-US" dirty="0" smtClean="0"/>
                        <a:t>identity</a:t>
                      </a:r>
                      <a:r>
                        <a:rPr lang="en-US" baseline="0" dirty="0" smtClean="0"/>
                        <a:t> information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wireline</a:t>
                      </a:r>
                      <a:r>
                        <a:rPr lang="en-US" dirty="0" smtClean="0"/>
                        <a:t>,</a:t>
                      </a:r>
                      <a:r>
                        <a:rPr lang="en-US" baseline="0" dirty="0" smtClean="0"/>
                        <a:t> billing name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WHOIS data</a:t>
                      </a:r>
                    </a:p>
                    <a:p>
                      <a:r>
                        <a:rPr lang="en-US" dirty="0" smtClean="0"/>
                        <a:t>(spotty)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RPKI, </a:t>
                      </a:r>
                      <a:r>
                        <a:rPr lang="en-US" dirty="0" err="1" smtClean="0"/>
                        <a:t>whois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296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1" y="1800744"/>
            <a:ext cx="5346700" cy="4325419"/>
          </a:xfrm>
        </p:spPr>
        <p:txBody>
          <a:bodyPr>
            <a:normAutofit/>
          </a:bodyPr>
          <a:lstStyle/>
          <a:p>
            <a:r>
              <a:rPr lang="en-US" dirty="0" smtClean="0"/>
              <a:t>Should numbers be treated as names?</a:t>
            </a:r>
          </a:p>
          <a:p>
            <a:pPr lvl="1"/>
            <a:r>
              <a:rPr lang="en-US" dirty="0" smtClean="0"/>
              <a:t>see “Identifier-Locator split” in Internet architecture</a:t>
            </a:r>
          </a:p>
          <a:p>
            <a:r>
              <a:rPr lang="en-US" dirty="0" smtClean="0"/>
              <a:t>Should numbers have a geographic component?</a:t>
            </a:r>
          </a:p>
          <a:p>
            <a:pPr lvl="1"/>
            <a:r>
              <a:rPr lang="en-US" dirty="0" smtClean="0"/>
              <a:t>Is this part of a state’s cultural identity?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numbers</a:t>
            </a:r>
            <a:endParaRPr lang="en-US" dirty="0"/>
          </a:p>
        </p:txBody>
      </p:sp>
      <p:pic>
        <p:nvPicPr>
          <p:cNvPr id="5" name="Picture 4" descr="201req_content_top2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045" y="1497505"/>
            <a:ext cx="2882900" cy="34163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8945" y="3422650"/>
            <a:ext cx="254000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0622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numbers become personal property?</a:t>
            </a:r>
          </a:p>
          <a:p>
            <a:pPr lvl="1"/>
            <a:r>
              <a:rPr lang="en-US" dirty="0"/>
              <a:t>Separate service from number</a:t>
            </a:r>
          </a:p>
          <a:p>
            <a:pPr lvl="1"/>
            <a:r>
              <a:rPr lang="en-US" dirty="0"/>
              <a:t>Simplify number </a:t>
            </a:r>
            <a:r>
              <a:rPr lang="en-US" dirty="0" smtClean="0"/>
              <a:t>portability</a:t>
            </a:r>
          </a:p>
          <a:p>
            <a:pPr lvl="1"/>
            <a:r>
              <a:rPr lang="en-US" dirty="0" smtClean="0"/>
              <a:t>Can you put a 212 number in your will?</a:t>
            </a:r>
            <a:endParaRPr lang="en-US" dirty="0"/>
          </a:p>
          <a:p>
            <a:r>
              <a:rPr lang="en-US" dirty="0"/>
              <a:t>Divorce device </a:t>
            </a:r>
            <a:r>
              <a:rPr lang="en-US" dirty="0" smtClean="0"/>
              <a:t>from </a:t>
            </a:r>
            <a:r>
              <a:rPr lang="en-US" dirty="0"/>
              <a:t>number</a:t>
            </a:r>
          </a:p>
          <a:p>
            <a:pPr lvl="1"/>
            <a:r>
              <a:rPr lang="en-US" dirty="0"/>
              <a:t>any-to-any, dynamic mapping</a:t>
            </a:r>
          </a:p>
          <a:p>
            <a:r>
              <a:rPr lang="en-US" dirty="0"/>
              <a:t>Separate user identity &amp; number</a:t>
            </a:r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number questions…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790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800744"/>
            <a:ext cx="8229599" cy="33181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Practically, mostly about </a:t>
            </a:r>
            <a:r>
              <a:rPr lang="en-US" i="1" dirty="0" smtClean="0"/>
              <a:t>identity</a:t>
            </a:r>
            <a:r>
              <a:rPr lang="en-US" dirty="0" smtClean="0"/>
              <a:t>, not </a:t>
            </a:r>
            <a:r>
              <a:rPr lang="en-US" i="1" dirty="0" smtClean="0"/>
              <a:t>content</a:t>
            </a:r>
          </a:p>
          <a:p>
            <a:r>
              <a:rPr lang="en-US" dirty="0" smtClean="0"/>
              <a:t>Old model: “trust us, we’re the phone company”</a:t>
            </a:r>
          </a:p>
          <a:p>
            <a:r>
              <a:rPr lang="en-US" dirty="0" smtClean="0"/>
              <a:t>New reality: spoofed numbers &amp; non-carrier entities</a:t>
            </a:r>
          </a:p>
          <a:p>
            <a:pPr lvl="1"/>
            <a:r>
              <a:rPr lang="en-US" dirty="0" smtClean="0"/>
              <a:t>both domestic and international</a:t>
            </a:r>
          </a:p>
          <a:p>
            <a:pPr lvl="1"/>
            <a:r>
              <a:rPr lang="en-US" dirty="0" smtClean="0">
                <a:sym typeface="Wingdings"/>
              </a:rPr>
              <a:t> SMS and voice spam</a:t>
            </a:r>
          </a:p>
          <a:p>
            <a:r>
              <a:rPr lang="en-US" dirty="0" smtClean="0">
                <a:sym typeface="Wingdings"/>
              </a:rPr>
              <a:t>Need cryptographically-verifiable information</a:t>
            </a:r>
          </a:p>
          <a:p>
            <a:pPr lvl="1"/>
            <a:r>
              <a:rPr lang="en-US" dirty="0" smtClean="0">
                <a:sym typeface="Wingdings"/>
              </a:rPr>
              <a:t>Is the caller authorized to use this number?</a:t>
            </a:r>
          </a:p>
          <a:p>
            <a:pPr lvl="1"/>
            <a:r>
              <a:rPr lang="en-US" dirty="0" smtClean="0">
                <a:sym typeface="Wingdings"/>
              </a:rPr>
              <a:t>Has the caller ID name been verified?</a:t>
            </a:r>
          </a:p>
          <a:p>
            <a:pPr lvl="2"/>
            <a:r>
              <a:rPr lang="en-US" dirty="0" smtClean="0">
                <a:sym typeface="Wingdings"/>
              </a:rPr>
              <a:t>cf. TLS 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(trustworthiness)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800" y="5458465"/>
            <a:ext cx="67564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8128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“IP-IP interconnection” </a:t>
            </a:r>
            <a:r>
              <a:rPr lang="en-US" dirty="0" smtClean="0">
                <a:sym typeface="Wingdings"/>
              </a:rPr>
              <a:t> don’t confuse with IP </a:t>
            </a:r>
            <a:r>
              <a:rPr lang="en-US" dirty="0" smtClean="0">
                <a:sym typeface="Wingdings"/>
              </a:rPr>
              <a:t>peering</a:t>
            </a:r>
          </a:p>
          <a:p>
            <a:pPr lvl="1"/>
            <a:r>
              <a:rPr lang="en-US" i="1" dirty="0" smtClean="0">
                <a:sym typeface="Wingdings"/>
              </a:rPr>
              <a:t>VoIP interconnect</a:t>
            </a:r>
            <a:endParaRPr lang="en-US" i="1" dirty="0" smtClean="0">
              <a:sym typeface="Wingdings"/>
            </a:endParaRPr>
          </a:p>
          <a:p>
            <a:r>
              <a:rPr lang="en-US" dirty="0" smtClean="0">
                <a:sym typeface="Wingdings"/>
              </a:rPr>
              <a:t>Are there technical stumbling blocks?</a:t>
            </a:r>
          </a:p>
          <a:p>
            <a:pPr lvl="1"/>
            <a:r>
              <a:rPr lang="en-US" dirty="0" smtClean="0">
                <a:sym typeface="Wingdings"/>
              </a:rPr>
              <a:t>SIP features?</a:t>
            </a:r>
          </a:p>
          <a:p>
            <a:pPr lvl="2"/>
            <a:r>
              <a:rPr lang="en-US" dirty="0" smtClean="0">
                <a:sym typeface="Wingdings"/>
              </a:rPr>
              <a:t>IMS vs. non-IMS?</a:t>
            </a:r>
          </a:p>
          <a:p>
            <a:pPr lvl="1"/>
            <a:r>
              <a:rPr lang="en-US" dirty="0" smtClean="0">
                <a:sym typeface="Wingdings"/>
              </a:rPr>
              <a:t>Media codecs &amp; conversion?</a:t>
            </a:r>
            <a:endParaRPr lang="en-US" dirty="0" smtClean="0"/>
          </a:p>
          <a:p>
            <a:r>
              <a:rPr lang="en-US" dirty="0" smtClean="0"/>
              <a:t>Separation application layer &amp; transport</a:t>
            </a:r>
          </a:p>
          <a:p>
            <a:r>
              <a:rPr lang="en-US" dirty="0" smtClean="0"/>
              <a:t>$0.000048 / minute for IP transport ($0.10/GB)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VoIP Interconnection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43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Transition to NG911 underway</a:t>
            </a:r>
          </a:p>
          <a:p>
            <a:r>
              <a:rPr lang="en-US" dirty="0" smtClean="0"/>
              <a:t>Key issues: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ndoor location for wireless</a:t>
            </a:r>
          </a:p>
          <a:p>
            <a:pPr lvl="2"/>
            <a:r>
              <a:rPr lang="en-US" dirty="0" smtClean="0"/>
              <a:t>location accuracy of 50/150m may not be sufficient</a:t>
            </a:r>
            <a:endParaRPr lang="en-US" dirty="0"/>
          </a:p>
          <a:p>
            <a:pPr lvl="2"/>
            <a:r>
              <a:rPr lang="en-US" dirty="0" smtClean="0"/>
              <a:t>need apartment-level accuracy, including floor</a:t>
            </a:r>
          </a:p>
          <a:p>
            <a:pPr lvl="2"/>
            <a:r>
              <a:rPr lang="en-US" dirty="0" smtClean="0"/>
              <a:t>Civic (Apt. 9C, 5 W Glebe), not geo</a:t>
            </a:r>
          </a:p>
          <a:p>
            <a:pPr lvl="1"/>
            <a:r>
              <a:rPr lang="en-US" dirty="0" smtClean="0"/>
              <a:t>Avoid protracted transition</a:t>
            </a:r>
          </a:p>
          <a:p>
            <a:pPr lvl="2"/>
            <a:r>
              <a:rPr lang="en-US" dirty="0" smtClean="0"/>
              <a:t>maintain two infrastructures for decade+?</a:t>
            </a:r>
          </a:p>
          <a:p>
            <a:pPr lvl="1"/>
            <a:r>
              <a:rPr lang="en-US" dirty="0" smtClean="0"/>
              <a:t>Only local &amp; regional </a:t>
            </a:r>
            <a:r>
              <a:rPr lang="en-US" dirty="0" smtClean="0">
                <a:sym typeface="Wingdings"/>
              </a:rPr>
              <a:t> national infrastructure?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Safety (NG911)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46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VoIP = </a:t>
            </a:r>
            <a:r>
              <a:rPr lang="en-US" dirty="0" smtClean="0">
                <a:solidFill>
                  <a:srgbClr val="FF0000"/>
                </a:solidFill>
              </a:rPr>
              <a:t>Vo</a:t>
            </a:r>
            <a:r>
              <a:rPr lang="en-US" dirty="0" smtClean="0"/>
              <a:t>ice + </a:t>
            </a:r>
            <a:r>
              <a:rPr lang="en-US" dirty="0" smtClean="0">
                <a:solidFill>
                  <a:srgbClr val="FF0000"/>
                </a:solidFill>
              </a:rPr>
              <a:t>V</a:t>
            </a:r>
            <a:r>
              <a:rPr lang="en-US" dirty="0" smtClean="0"/>
              <a:t>ide</a:t>
            </a:r>
            <a:r>
              <a:rPr lang="en-US" dirty="0" smtClean="0">
                <a:solidFill>
                  <a:srgbClr val="FF0000"/>
                </a:solidFill>
              </a:rPr>
              <a:t>o </a:t>
            </a:r>
            <a:r>
              <a:rPr lang="en-US" dirty="0" smtClean="0">
                <a:solidFill>
                  <a:schemeClr val="tx1"/>
                </a:solidFill>
              </a:rPr>
              <a:t>+ </a:t>
            </a:r>
            <a:r>
              <a:rPr lang="en-US" dirty="0" smtClean="0">
                <a:solidFill>
                  <a:srgbClr val="FF0000"/>
                </a:solidFill>
              </a:rPr>
              <a:t>Vo</a:t>
            </a:r>
            <a:r>
              <a:rPr lang="en-US" dirty="0" smtClean="0">
                <a:solidFill>
                  <a:srgbClr val="073E87"/>
                </a:solidFill>
              </a:rPr>
              <a:t>wels (text)</a:t>
            </a:r>
          </a:p>
          <a:p>
            <a:r>
              <a:rPr lang="en-US" dirty="0" smtClean="0">
                <a:sym typeface="Wingdings"/>
              </a:rPr>
              <a:t> Real-time communication as base-level service?</a:t>
            </a:r>
          </a:p>
          <a:p>
            <a:r>
              <a:rPr lang="en-US" dirty="0" smtClean="0">
                <a:sym typeface="Wingdings"/>
              </a:rPr>
              <a:t>Accommodate new media codecs (e.g., AMR)</a:t>
            </a:r>
          </a:p>
          <a:p>
            <a:r>
              <a:rPr lang="en-US" dirty="0" smtClean="0">
                <a:sym typeface="Wingdings"/>
              </a:rPr>
              <a:t>See also CVAA “advanced communication systems”</a:t>
            </a:r>
          </a:p>
          <a:p>
            <a:r>
              <a:rPr lang="en-US" dirty="0" smtClean="0">
                <a:sym typeface="Wingdings"/>
              </a:rPr>
              <a:t>Point-to-point? or multipoint?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than voice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366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features have we come to appreciate?</a:t>
            </a:r>
          </a:p>
          <a:p>
            <a:r>
              <a:rPr lang="en-US" dirty="0" smtClean="0"/>
              <a:t>What are the technical challenges we need to address?</a:t>
            </a:r>
          </a:p>
          <a:p>
            <a:pPr lvl="1"/>
            <a:r>
              <a:rPr lang="en-US" dirty="0" smtClean="0"/>
              <a:t>reliability &amp; quality</a:t>
            </a:r>
          </a:p>
          <a:p>
            <a:pPr lvl="1"/>
            <a:r>
              <a:rPr lang="en-US" dirty="0" smtClean="0"/>
              <a:t>numbering</a:t>
            </a:r>
          </a:p>
          <a:p>
            <a:pPr lvl="1"/>
            <a:r>
              <a:rPr lang="en-US" dirty="0" smtClean="0"/>
              <a:t>universal</a:t>
            </a:r>
          </a:p>
          <a:p>
            <a:pPr lvl="1"/>
            <a:r>
              <a:rPr lang="en-US" dirty="0" smtClean="0"/>
              <a:t>beyond voice?</a:t>
            </a:r>
            <a:endParaRPr lang="en-US" dirty="0"/>
          </a:p>
          <a:p>
            <a:r>
              <a:rPr lang="en-US" dirty="0" smtClean="0"/>
              <a:t>See FCC TAC PSTN working groups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372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do we measure reliability &amp; </a:t>
            </a:r>
            <a:r>
              <a:rPr lang="en-US" dirty="0" err="1" smtClean="0"/>
              <a:t>QoS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E.g., MBA project?</a:t>
            </a:r>
          </a:p>
          <a:p>
            <a:r>
              <a:rPr lang="en-US" dirty="0" smtClean="0"/>
              <a:t>Can consumers know how well their voice service will perform?</a:t>
            </a:r>
          </a:p>
          <a:p>
            <a:r>
              <a:rPr lang="en-US" dirty="0" smtClean="0"/>
              <a:t>Can we improve power robustness?</a:t>
            </a:r>
          </a:p>
          <a:p>
            <a:pPr lvl="1"/>
            <a:r>
              <a:rPr lang="en-US" dirty="0" smtClean="0"/>
              <a:t>e.g., DOCSIS modem consumes ~7W (idle)</a:t>
            </a:r>
          </a:p>
          <a:p>
            <a:pPr lvl="1"/>
            <a:r>
              <a:rPr lang="en-US" dirty="0" smtClean="0"/>
              <a:t>Li-Ion battery = 2.5 </a:t>
            </a:r>
            <a:r>
              <a:rPr lang="en-US" dirty="0" err="1" smtClean="0"/>
              <a:t>Wh</a:t>
            </a:r>
            <a:r>
              <a:rPr lang="en-US" dirty="0" smtClean="0"/>
              <a:t>/$ </a:t>
            </a:r>
            <a:r>
              <a:rPr lang="en-US" dirty="0" smtClean="0">
                <a:sym typeface="Wingdings"/>
              </a:rPr>
              <a:t> 3$/hour of standby time</a:t>
            </a:r>
          </a:p>
          <a:p>
            <a:r>
              <a:rPr lang="en-US" dirty="0" smtClean="0">
                <a:sym typeface="Wingdings"/>
              </a:rPr>
              <a:t>Can we simplify </a:t>
            </a:r>
            <a:r>
              <a:rPr lang="en-US" dirty="0" err="1" smtClean="0">
                <a:sym typeface="Wingdings"/>
              </a:rPr>
              <a:t>multihoming</a:t>
            </a:r>
            <a:r>
              <a:rPr lang="en-US" dirty="0" smtClean="0">
                <a:sym typeface="Wingdings"/>
              </a:rPr>
              <a:t> to make new PSTN more reliable than old?</a:t>
            </a:r>
          </a:p>
          <a:p>
            <a:pPr lvl="1"/>
            <a:r>
              <a:rPr lang="en-US" dirty="0" smtClean="0">
                <a:sym typeface="Wingdings"/>
              </a:rPr>
              <a:t>e.g., cable + 4G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15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Solid engineering, not rocket science</a:t>
            </a:r>
          </a:p>
          <a:p>
            <a:r>
              <a:rPr lang="en-US" dirty="0" smtClean="0"/>
              <a:t>Maintain established qualities of circuit-switched PSTN </a:t>
            </a:r>
            <a:r>
              <a:rPr lang="en-US" dirty="0" smtClean="0">
                <a:sym typeface="Wingdings"/>
              </a:rPr>
              <a:t> consumer expectations</a:t>
            </a:r>
            <a:endParaRPr lang="en-US" dirty="0" smtClean="0"/>
          </a:p>
          <a:p>
            <a:r>
              <a:rPr lang="en-US" dirty="0" smtClean="0"/>
              <a:t>Fix legacy technical restrictions</a:t>
            </a:r>
          </a:p>
          <a:p>
            <a:pPr lvl="1"/>
            <a:r>
              <a:rPr lang="en-US" dirty="0" smtClean="0"/>
              <a:t>more than voice</a:t>
            </a:r>
          </a:p>
          <a:p>
            <a:pPr lvl="1"/>
            <a:r>
              <a:rPr lang="en-US" dirty="0" smtClean="0"/>
              <a:t>trustworthiness</a:t>
            </a:r>
          </a:p>
          <a:p>
            <a:pPr lvl="1"/>
            <a:r>
              <a:rPr lang="en-US" dirty="0" smtClean="0"/>
              <a:t>reliability</a:t>
            </a:r>
          </a:p>
          <a:p>
            <a:pPr lvl="1"/>
            <a:r>
              <a:rPr lang="en-US" dirty="0" smtClean="0"/>
              <a:t>clean up numbering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359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2000" y="1701800"/>
            <a:ext cx="5080000" cy="344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4879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ADED77-7647-9540-A84A-BAFB65AEAFB0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50963" y="152400"/>
            <a:ext cx="7793037" cy="990600"/>
          </a:xfrm>
        </p:spPr>
        <p:txBody>
          <a:bodyPr/>
          <a:lstStyle/>
          <a:p>
            <a:pPr eaLnBrk="1" hangingPunct="1"/>
            <a:r>
              <a:rPr lang="en-US"/>
              <a:t>Evolution of VoIP</a:t>
            </a:r>
          </a:p>
        </p:txBody>
      </p:sp>
      <p:sp>
        <p:nvSpPr>
          <p:cNvPr id="29700" name="AutoShape 3"/>
          <p:cNvSpPr>
            <a:spLocks noChangeArrowheads="1"/>
          </p:cNvSpPr>
          <p:nvPr/>
        </p:nvSpPr>
        <p:spPr bwMode="auto">
          <a:xfrm>
            <a:off x="862013" y="3810000"/>
            <a:ext cx="1279525" cy="1143000"/>
          </a:xfrm>
          <a:prstGeom prst="flowChartAlternateProcess">
            <a:avLst/>
          </a:prstGeom>
          <a:solidFill>
            <a:schemeClr val="bg2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>
                <a:latin typeface="Tahoma" charset="0"/>
              </a:rPr>
              <a:t>“amazing – the phone rings”</a:t>
            </a:r>
          </a:p>
        </p:txBody>
      </p:sp>
      <p:sp>
        <p:nvSpPr>
          <p:cNvPr id="29701" name="AutoShape 4"/>
          <p:cNvSpPr>
            <a:spLocks noChangeArrowheads="1"/>
          </p:cNvSpPr>
          <p:nvPr/>
        </p:nvSpPr>
        <p:spPr bwMode="auto">
          <a:xfrm>
            <a:off x="2913063" y="3071813"/>
            <a:ext cx="1279525" cy="1143000"/>
          </a:xfrm>
          <a:prstGeom prst="flowChartAlternateProcess">
            <a:avLst/>
          </a:prstGeom>
          <a:solidFill>
            <a:srgbClr val="008000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>
                <a:latin typeface="Tahoma" charset="0"/>
              </a:rPr>
              <a:t>“does it do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>
                <a:latin typeface="Tahoma" charset="0"/>
              </a:rPr>
              <a:t>call transfer?”</a:t>
            </a:r>
            <a:endParaRPr lang="en-US" sz="2000">
              <a:latin typeface="Tahoma" charset="0"/>
            </a:endParaRPr>
          </a:p>
        </p:txBody>
      </p:sp>
      <p:sp>
        <p:nvSpPr>
          <p:cNvPr id="29702" name="AutoShape 5"/>
          <p:cNvSpPr>
            <a:spLocks noChangeArrowheads="1"/>
          </p:cNvSpPr>
          <p:nvPr/>
        </p:nvSpPr>
        <p:spPr bwMode="auto">
          <a:xfrm>
            <a:off x="4965700" y="2487613"/>
            <a:ext cx="1279525" cy="1143000"/>
          </a:xfrm>
          <a:prstGeom prst="flowChartAlternateProcess">
            <a:avLst/>
          </a:prstGeom>
          <a:solidFill>
            <a:srgbClr val="FFCC99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dirty="0">
                <a:latin typeface="Tahoma" charset="0"/>
              </a:rPr>
              <a:t>“How can I make it stop ringing?”</a:t>
            </a:r>
          </a:p>
        </p:txBody>
      </p:sp>
      <p:cxnSp>
        <p:nvCxnSpPr>
          <p:cNvPr id="29703" name="AutoShape 6"/>
          <p:cNvCxnSpPr>
            <a:cxnSpLocks noChangeShapeType="1"/>
          </p:cNvCxnSpPr>
          <p:nvPr/>
        </p:nvCxnSpPr>
        <p:spPr bwMode="auto">
          <a:xfrm>
            <a:off x="914400" y="5257800"/>
            <a:ext cx="7543800" cy="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04" name="Text Box 7"/>
          <p:cNvSpPr txBox="1">
            <a:spLocks noChangeArrowheads="1"/>
          </p:cNvSpPr>
          <p:nvPr/>
        </p:nvSpPr>
        <p:spPr bwMode="auto">
          <a:xfrm>
            <a:off x="690563" y="5405438"/>
            <a:ext cx="162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400">
                <a:latin typeface="Tahoma" charset="0"/>
              </a:rPr>
              <a:t>1996-2000</a:t>
            </a:r>
          </a:p>
        </p:txBody>
      </p:sp>
      <p:sp>
        <p:nvSpPr>
          <p:cNvPr id="29705" name="Text Box 8"/>
          <p:cNvSpPr txBox="1">
            <a:spLocks noChangeArrowheads="1"/>
          </p:cNvSpPr>
          <p:nvPr/>
        </p:nvSpPr>
        <p:spPr bwMode="auto">
          <a:xfrm>
            <a:off x="2732088" y="5405438"/>
            <a:ext cx="162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400">
                <a:latin typeface="Tahoma" charset="0"/>
              </a:rPr>
              <a:t>2000-2003</a:t>
            </a:r>
          </a:p>
        </p:txBody>
      </p:sp>
      <p:sp>
        <p:nvSpPr>
          <p:cNvPr id="29706" name="Text Box 9"/>
          <p:cNvSpPr txBox="1">
            <a:spLocks noChangeArrowheads="1"/>
          </p:cNvSpPr>
          <p:nvPr/>
        </p:nvSpPr>
        <p:spPr bwMode="auto">
          <a:xfrm>
            <a:off x="5084763" y="5405438"/>
            <a:ext cx="16256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400">
                <a:latin typeface="Tahoma" charset="0"/>
              </a:rPr>
              <a:t>2004-2005</a:t>
            </a:r>
          </a:p>
        </p:txBody>
      </p:sp>
      <p:sp>
        <p:nvSpPr>
          <p:cNvPr id="29707" name="Text Box 10"/>
          <p:cNvSpPr txBox="1">
            <a:spLocks noChangeArrowheads="1"/>
          </p:cNvSpPr>
          <p:nvPr/>
        </p:nvSpPr>
        <p:spPr bwMode="auto">
          <a:xfrm>
            <a:off x="2579688" y="4308475"/>
            <a:ext cx="1930400" cy="6302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catching up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with the digital PBX</a:t>
            </a:r>
          </a:p>
        </p:txBody>
      </p:sp>
      <p:sp>
        <p:nvSpPr>
          <p:cNvPr id="29708" name="Text Box 11"/>
          <p:cNvSpPr txBox="1">
            <a:spLocks noChangeArrowheads="1"/>
          </p:cNvSpPr>
          <p:nvPr/>
        </p:nvSpPr>
        <p:spPr bwMode="auto">
          <a:xfrm>
            <a:off x="468313" y="3009900"/>
            <a:ext cx="2068512" cy="6302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long-distance calling,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ca. 1930</a:t>
            </a:r>
          </a:p>
        </p:txBody>
      </p:sp>
      <p:sp>
        <p:nvSpPr>
          <p:cNvPr id="29709" name="Text Box 12"/>
          <p:cNvSpPr txBox="1">
            <a:spLocks noChangeArrowheads="1"/>
          </p:cNvSpPr>
          <p:nvPr/>
        </p:nvSpPr>
        <p:spPr bwMode="auto">
          <a:xfrm>
            <a:off x="4770438" y="3711575"/>
            <a:ext cx="1616075" cy="63023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going beyond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the black phone</a:t>
            </a:r>
          </a:p>
        </p:txBody>
      </p:sp>
      <p:pic>
        <p:nvPicPr>
          <p:cNvPr id="29710" name="Picture 13" descr="phone_black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0" y="2057400"/>
            <a:ext cx="90328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11" name="Picture 1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76563" y="1878013"/>
            <a:ext cx="957262" cy="8921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  <p:cxnSp>
        <p:nvCxnSpPr>
          <p:cNvPr id="29712" name="AutoShape 15"/>
          <p:cNvCxnSpPr>
            <a:cxnSpLocks noChangeShapeType="1"/>
            <a:stCxn id="29700" idx="3"/>
            <a:endCxn id="29701" idx="1"/>
          </p:cNvCxnSpPr>
          <p:nvPr/>
        </p:nvCxnSpPr>
        <p:spPr bwMode="auto">
          <a:xfrm flipV="1">
            <a:off x="2151063" y="3643313"/>
            <a:ext cx="752475" cy="738187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9713" name="AutoShape 16"/>
          <p:cNvCxnSpPr>
            <a:cxnSpLocks noChangeShapeType="1"/>
            <a:stCxn id="29701" idx="3"/>
            <a:endCxn id="29702" idx="1"/>
          </p:cNvCxnSpPr>
          <p:nvPr/>
        </p:nvCxnSpPr>
        <p:spPr bwMode="auto">
          <a:xfrm flipV="1">
            <a:off x="4202113" y="3059113"/>
            <a:ext cx="754062" cy="5842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14" name="Text Box 17"/>
          <p:cNvSpPr txBox="1">
            <a:spLocks noChangeArrowheads="1"/>
          </p:cNvSpPr>
          <p:nvPr/>
        </p:nvSpPr>
        <p:spPr bwMode="auto">
          <a:xfrm>
            <a:off x="7218363" y="5405438"/>
            <a:ext cx="960437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2400">
                <a:latin typeface="Tahoma" charset="0"/>
              </a:rPr>
              <a:t>2006-</a:t>
            </a:r>
          </a:p>
        </p:txBody>
      </p:sp>
      <p:pic>
        <p:nvPicPr>
          <p:cNvPr id="29715" name="Picture 18" descr="sipc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94275" y="1363663"/>
            <a:ext cx="958850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6" name="AutoShape 19"/>
          <p:cNvSpPr>
            <a:spLocks noChangeArrowheads="1"/>
          </p:cNvSpPr>
          <p:nvPr/>
        </p:nvSpPr>
        <p:spPr bwMode="auto">
          <a:xfrm>
            <a:off x="7018338" y="1843088"/>
            <a:ext cx="1408112" cy="1143000"/>
          </a:xfrm>
          <a:prstGeom prst="flowChartAlternateProcess">
            <a:avLst/>
          </a:prstGeom>
          <a:solidFill>
            <a:srgbClr val="FFFF00">
              <a:alpha val="76077"/>
            </a:srgb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400" dirty="0">
                <a:latin typeface="Tahoma" charset="0"/>
              </a:rPr>
              <a:t>“Can it really replace the phone system?”</a:t>
            </a:r>
          </a:p>
        </p:txBody>
      </p:sp>
      <p:cxnSp>
        <p:nvCxnSpPr>
          <p:cNvPr id="29717" name="AutoShape 20"/>
          <p:cNvCxnSpPr>
            <a:cxnSpLocks noChangeShapeType="1"/>
            <a:stCxn id="29702" idx="3"/>
            <a:endCxn id="29716" idx="1"/>
          </p:cNvCxnSpPr>
          <p:nvPr/>
        </p:nvCxnSpPr>
        <p:spPr bwMode="auto">
          <a:xfrm flipV="1">
            <a:off x="6254750" y="2414588"/>
            <a:ext cx="754063" cy="64452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9718" name="Text Box 21"/>
          <p:cNvSpPr txBox="1">
            <a:spLocks noChangeArrowheads="1"/>
          </p:cNvSpPr>
          <p:nvPr/>
        </p:nvSpPr>
        <p:spPr bwMode="auto">
          <a:xfrm>
            <a:off x="6683375" y="3097213"/>
            <a:ext cx="2030413" cy="630237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replacing the</a:t>
            </a:r>
          </a:p>
          <a:p>
            <a: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charset="2"/>
              <a:buNone/>
            </a:pPr>
            <a:r>
              <a:rPr lang="en-US" sz="1600" i="1">
                <a:latin typeface="Tahoma" charset="0"/>
              </a:rPr>
              <a:t>global phone system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8402" y="991646"/>
            <a:ext cx="848048" cy="85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14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 animBg="1"/>
      <p:bldP spid="29701" grpId="0" animBg="1"/>
      <p:bldP spid="29702" grpId="0" animBg="1"/>
      <p:bldP spid="29707" grpId="0"/>
      <p:bldP spid="29708" grpId="0"/>
      <p:bldP spid="29709" grpId="0"/>
      <p:bldP spid="29716" grpId="0" animBg="1"/>
      <p:bldP spid="297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fall of the </a:t>
            </a:r>
            <a:r>
              <a:rPr lang="en-US" sz="3600" dirty="0" smtClean="0"/>
              <a:t>circuit-switched</a:t>
            </a:r>
            <a:r>
              <a:rPr lang="en-US" sz="3600" dirty="0" smtClean="0"/>
              <a:t> </a:t>
            </a:r>
            <a:r>
              <a:rPr lang="en-US" sz="3600" dirty="0" smtClean="0"/>
              <a:t>empire</a:t>
            </a:r>
            <a:endParaRPr lang="en-US" sz="3600" dirty="0"/>
          </a:p>
        </p:txBody>
      </p:sp>
      <p:cxnSp>
        <p:nvCxnSpPr>
          <p:cNvPr id="6" name="Curved Connector 5"/>
          <p:cNvCxnSpPr/>
          <p:nvPr/>
        </p:nvCxnSpPr>
        <p:spPr>
          <a:xfrm>
            <a:off x="1354667" y="2116667"/>
            <a:ext cx="6406444" cy="3019777"/>
          </a:xfrm>
          <a:prstGeom prst="curvedConnector3">
            <a:avLst>
              <a:gd name="adj1" fmla="val 48678"/>
            </a:avLst>
          </a:prstGeom>
          <a:ln w="57150" cmpd="sng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188659" y="1785965"/>
            <a:ext cx="2135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mobile replacement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188659" y="2628914"/>
            <a:ext cx="1369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SIP </a:t>
            </a:r>
            <a:r>
              <a:rPr lang="en-US" dirty="0" err="1" smtClean="0"/>
              <a:t>trunking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595084" y="2998246"/>
            <a:ext cx="7776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VoLTE</a:t>
            </a:r>
            <a:endParaRPr lang="en-US" dirty="0" smtClean="0"/>
          </a:p>
          <a:p>
            <a:r>
              <a:rPr lang="en-US" dirty="0" smtClean="0"/>
              <a:t>IMS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551555" y="4478206"/>
            <a:ext cx="154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VoIP over DSL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1354667" y="5491548"/>
            <a:ext cx="6406444" cy="343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470311" y="5557406"/>
            <a:ext cx="579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2011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68025" y="5557406"/>
            <a:ext cx="6121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624872" y="5557406"/>
            <a:ext cx="625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2018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317709" y="5557406"/>
            <a:ext cx="7679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2020+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049804" y="3644577"/>
            <a:ext cx="1153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more text</a:t>
            </a:r>
          </a:p>
          <a:p>
            <a:r>
              <a:rPr lang="en-US" dirty="0" smtClean="0"/>
              <a:t>less voice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230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200" dirty="0">
                <a:latin typeface="Arial Narrow" charset="0"/>
              </a:rPr>
              <a:t>Mobile-only households and demographics (CDC data)</a:t>
            </a:r>
          </a:p>
        </p:txBody>
      </p:sp>
      <p:pic>
        <p:nvPicPr>
          <p:cNvPr id="14339" name="Picture 5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770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Rectangle 55"/>
          <p:cNvSpPr txBox="1">
            <a:spLocks noChangeArrowheads="1"/>
          </p:cNvSpPr>
          <p:nvPr/>
        </p:nvSpPr>
        <p:spPr bwMode="auto">
          <a:xfrm>
            <a:off x="6477000" y="6477000"/>
            <a:ext cx="1905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r>
              <a:rPr lang="en-US" sz="1000">
                <a:solidFill>
                  <a:schemeClr val="bg1"/>
                </a:solidFill>
                <a:latin typeface="Arial Narrow" charset="0"/>
              </a:rPr>
              <a:t>4/28/2011</a:t>
            </a:r>
          </a:p>
        </p:txBody>
      </p:sp>
      <p:sp>
        <p:nvSpPr>
          <p:cNvPr id="14341" name="Rectangle 56"/>
          <p:cNvSpPr txBox="1">
            <a:spLocks noChangeArrowheads="1"/>
          </p:cNvSpPr>
          <p:nvPr/>
        </p:nvSpPr>
        <p:spPr bwMode="auto">
          <a:xfrm>
            <a:off x="8532813" y="6477000"/>
            <a:ext cx="458787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Arial" charset="0"/>
                <a:cs typeface="Arial" charset="0"/>
              </a:defRPr>
            </a:lvl9pPr>
          </a:lstStyle>
          <a:p>
            <a:fld id="{51E8AE93-87B5-DD4F-BC7D-987D0D3463E9}" type="slidenum">
              <a:rPr lang="en-US" sz="1000">
                <a:solidFill>
                  <a:schemeClr val="bg1"/>
                </a:solidFill>
                <a:latin typeface="Arial Narrow" charset="0"/>
              </a:rPr>
              <a:pPr/>
              <a:t>5</a:t>
            </a:fld>
            <a:endParaRPr lang="en-US" sz="1000">
              <a:solidFill>
                <a:schemeClr val="bg1"/>
              </a:solidFill>
              <a:latin typeface="Arial Narrow" charset="0"/>
            </a:endParaRPr>
          </a:p>
        </p:txBody>
      </p:sp>
      <p:sp>
        <p:nvSpPr>
          <p:cNvPr id="14342" name="Rectangle 57"/>
          <p:cNvSpPr>
            <a:spLocks noChangeArrowheads="1"/>
          </p:cNvSpPr>
          <p:nvPr/>
        </p:nvSpPr>
        <p:spPr bwMode="auto">
          <a:xfrm>
            <a:off x="1524000" y="6477000"/>
            <a:ext cx="3505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eaLnBrk="0" hangingPunct="0"/>
            <a:r>
              <a:rPr lang="en-US" sz="1200">
                <a:solidFill>
                  <a:schemeClr val="bg1"/>
                </a:solidFill>
                <a:latin typeface="Arial Narrow" charset="0"/>
              </a:rPr>
              <a:t>Mobile Phone Trends</a:t>
            </a:r>
          </a:p>
        </p:txBody>
      </p:sp>
      <p:pic>
        <p:nvPicPr>
          <p:cNvPr id="14343" name="Picture 5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91288"/>
            <a:ext cx="12192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Line 59"/>
          <p:cNvSpPr>
            <a:spLocks noChangeShapeType="1"/>
          </p:cNvSpPr>
          <p:nvPr/>
        </p:nvSpPr>
        <p:spPr bwMode="auto">
          <a:xfrm>
            <a:off x="6477000" y="6477000"/>
            <a:ext cx="0" cy="381000"/>
          </a:xfrm>
          <a:prstGeom prst="line">
            <a:avLst/>
          </a:prstGeom>
          <a:noFill/>
          <a:ln w="9525">
            <a:solidFill>
              <a:srgbClr val="AEC6E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5" name="Line 60"/>
          <p:cNvSpPr>
            <a:spLocks noChangeShapeType="1"/>
          </p:cNvSpPr>
          <p:nvPr/>
        </p:nvSpPr>
        <p:spPr bwMode="auto">
          <a:xfrm>
            <a:off x="8534400" y="6477000"/>
            <a:ext cx="0" cy="381000"/>
          </a:xfrm>
          <a:prstGeom prst="line">
            <a:avLst/>
          </a:prstGeom>
          <a:noFill/>
          <a:ln w="9525">
            <a:solidFill>
              <a:srgbClr val="AEC6E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61"/>
          <p:cNvSpPr>
            <a:spLocks noChangeShapeType="1"/>
          </p:cNvSpPr>
          <p:nvPr/>
        </p:nvSpPr>
        <p:spPr bwMode="auto">
          <a:xfrm>
            <a:off x="1447800" y="6477000"/>
            <a:ext cx="0" cy="381000"/>
          </a:xfrm>
          <a:prstGeom prst="line">
            <a:avLst/>
          </a:prstGeom>
          <a:noFill/>
          <a:ln w="9525">
            <a:solidFill>
              <a:srgbClr val="AEC6E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447800"/>
            <a:ext cx="6324600" cy="472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8" name="Content Placeholder 2"/>
          <p:cNvSpPr>
            <a:spLocks noGrp="1"/>
          </p:cNvSpPr>
          <p:nvPr>
            <p:ph idx="1"/>
          </p:nvPr>
        </p:nvSpPr>
        <p:spPr>
          <a:xfrm>
            <a:off x="6629400" y="1524000"/>
            <a:ext cx="23622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1400">
                <a:latin typeface="Arial" charset="0"/>
              </a:rPr>
              <a:t>High Wireless Substitution:</a:t>
            </a:r>
          </a:p>
          <a:p>
            <a:pPr eaLnBrk="1" hangingPunct="1"/>
            <a:r>
              <a:rPr lang="en-US" sz="1400">
                <a:latin typeface="Arial" charset="0"/>
              </a:rPr>
              <a:t>Young adults (esp. those ages 24-29)</a:t>
            </a:r>
          </a:p>
          <a:p>
            <a:pPr eaLnBrk="1" hangingPunct="1"/>
            <a:r>
              <a:rPr lang="en-US" sz="1400">
                <a:latin typeface="Arial" charset="0"/>
              </a:rPr>
              <a:t>Renters</a:t>
            </a:r>
          </a:p>
          <a:p>
            <a:pPr eaLnBrk="1" hangingPunct="1"/>
            <a:r>
              <a:rPr lang="en-US" sz="1400">
                <a:latin typeface="Arial" charset="0"/>
              </a:rPr>
              <a:t>Low income (poverty line or below)</a:t>
            </a:r>
          </a:p>
          <a:p>
            <a:pPr eaLnBrk="1" hangingPunct="1"/>
            <a:r>
              <a:rPr lang="en-US" sz="1400">
                <a:latin typeface="Arial" charset="0"/>
              </a:rPr>
              <a:t>Latino/Hispanic</a:t>
            </a:r>
          </a:p>
        </p:txBody>
      </p:sp>
    </p:spTree>
    <p:extLst>
      <p:ext uri="{BB962C8B-B14F-4D97-AF65-F5344CB8AC3E}">
        <p14:creationId xmlns:p14="http://schemas.microsoft.com/office/powerpoint/2010/main" val="4062953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1950—2005: real-</a:t>
            </a:r>
            <a:r>
              <a:rPr lang="en-US" dirty="0"/>
              <a:t>time </a:t>
            </a:r>
            <a:r>
              <a:rPr lang="en-US" dirty="0" smtClean="0"/>
              <a:t>≡voice</a:t>
            </a:r>
          </a:p>
          <a:p>
            <a:r>
              <a:rPr lang="en-US" dirty="0" smtClean="0"/>
              <a:t>Now: real-time = </a:t>
            </a:r>
            <a:r>
              <a:rPr lang="en-US" sz="3200" dirty="0" smtClean="0"/>
              <a:t>web interaction</a:t>
            </a:r>
            <a:r>
              <a:rPr lang="en-US" dirty="0" smtClean="0"/>
              <a:t> + </a:t>
            </a:r>
            <a:r>
              <a:rPr lang="en-US" sz="3200" b="1" dirty="0" smtClean="0"/>
              <a:t>text</a:t>
            </a:r>
            <a:r>
              <a:rPr lang="en-US" dirty="0" smtClean="0"/>
              <a:t> + </a:t>
            </a:r>
            <a:r>
              <a:rPr lang="en-US" sz="2000" dirty="0" smtClean="0"/>
              <a:t>voice</a:t>
            </a:r>
          </a:p>
          <a:p>
            <a:r>
              <a:rPr lang="en-US" dirty="0" smtClean="0"/>
              <a:t>Displacement:</a:t>
            </a:r>
          </a:p>
          <a:p>
            <a:pPr lvl="1"/>
            <a:r>
              <a:rPr lang="en-US" dirty="0" smtClean="0"/>
              <a:t>teenage 2-hour chat </a:t>
            </a:r>
            <a:r>
              <a:rPr lang="en-US" dirty="0" smtClean="0">
                <a:sym typeface="Wingdings"/>
              </a:rPr>
              <a:t> Facebook, IM</a:t>
            </a:r>
          </a:p>
          <a:p>
            <a:pPr lvl="1"/>
            <a:r>
              <a:rPr lang="en-US" dirty="0" smtClean="0">
                <a:sym typeface="Wingdings"/>
              </a:rPr>
              <a:t>coordination &amp; transaction calls  web</a:t>
            </a:r>
          </a:p>
          <a:p>
            <a:pPr lvl="2"/>
            <a:r>
              <a:rPr lang="en-US" dirty="0" smtClean="0">
                <a:sym typeface="Wingdings"/>
              </a:rPr>
              <a:t>schedule appointments, travel agency, airline, …</a:t>
            </a:r>
          </a:p>
          <a:p>
            <a:pPr lvl="1"/>
            <a:r>
              <a:rPr lang="en-US" dirty="0" smtClean="0">
                <a:sym typeface="Wingdings"/>
              </a:rPr>
              <a:t>business calls  messaging</a:t>
            </a:r>
          </a:p>
          <a:p>
            <a:pPr lvl="1"/>
            <a:r>
              <a:rPr lang="en-US" dirty="0" smtClean="0">
                <a:sym typeface="Wingdings"/>
              </a:rPr>
              <a:t>“I’m heading home”  Google Latitude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6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Real-time: voice </a:t>
            </a:r>
            <a:r>
              <a:rPr lang="en-US" dirty="0" smtClean="0">
                <a:sym typeface="Wingdings"/>
              </a:rPr>
              <a:t> non-voice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515872" y="6198672"/>
            <a:ext cx="1846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628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PSTN: The good &amp; the ugly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515228"/>
              </p:ext>
            </p:extLst>
          </p:nvPr>
        </p:nvGraphicFramePr>
        <p:xfrm>
          <a:off x="457198" y="1466176"/>
          <a:ext cx="8342814" cy="5044414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124252"/>
                <a:gridCol w="4218562"/>
              </a:tblGrid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The good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ugly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Global Connectivity (across</a:t>
                      </a:r>
                      <a:r>
                        <a:rPr lang="en-US" baseline="0" dirty="0" smtClean="0"/>
                        <a:t> devices and providers)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Minimalist</a:t>
                      </a:r>
                      <a:r>
                        <a:rPr lang="en-US" baseline="0" dirty="0" smtClean="0"/>
                        <a:t> service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High</a:t>
                      </a:r>
                      <a:r>
                        <a:rPr lang="en-US" baseline="0" dirty="0" smtClean="0"/>
                        <a:t> reliability</a:t>
                      </a:r>
                    </a:p>
                    <a:p>
                      <a:r>
                        <a:rPr lang="en-US" baseline="0" dirty="0" smtClean="0"/>
                        <a:t>(engineering, power)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</a:t>
                      </a:r>
                      <a:r>
                        <a:rPr lang="en-US" baseline="0" dirty="0" smtClean="0"/>
                        <a:t> quality (4 kHz)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614789">
                <a:tc>
                  <a:txBody>
                    <a:bodyPr/>
                    <a:lstStyle/>
                    <a:p>
                      <a:r>
                        <a:rPr lang="en-US" dirty="0" smtClean="0"/>
                        <a:t>Ease of use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Hard to control</a:t>
                      </a:r>
                      <a:r>
                        <a:rPr lang="en-US" baseline="0" dirty="0" smtClean="0"/>
                        <a:t> reachability</a:t>
                      </a:r>
                    </a:p>
                    <a:p>
                      <a:r>
                        <a:rPr lang="en-US" baseline="0" dirty="0" smtClean="0"/>
                        <a:t>(ring at 2 am)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343302">
                <a:tc>
                  <a:txBody>
                    <a:bodyPr/>
                    <a:lstStyle/>
                    <a:p>
                      <a:r>
                        <a:rPr lang="en-US" dirty="0" smtClean="0"/>
                        <a:t>Emergency</a:t>
                      </a:r>
                      <a:r>
                        <a:rPr lang="en-US" baseline="0" dirty="0" smtClean="0"/>
                        <a:t> usage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Operator trunks!</a:t>
                      </a:r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Universal</a:t>
                      </a:r>
                      <a:r>
                        <a:rPr lang="en-US" baseline="0" dirty="0" smtClean="0"/>
                        <a:t> access</a:t>
                      </a:r>
                      <a:br>
                        <a:rPr lang="en-US" baseline="0" dirty="0" smtClean="0"/>
                      </a:br>
                      <a:r>
                        <a:rPr lang="en-US" baseline="0" dirty="0" smtClean="0"/>
                        <a:t>(HAC, TTY, VRS)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universal text &amp; video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Mostly</a:t>
                      </a:r>
                      <a:r>
                        <a:rPr lang="en-US" baseline="0" dirty="0" smtClean="0"/>
                        <a:t> private</a:t>
                      </a:r>
                    </a:p>
                    <a:p>
                      <a:r>
                        <a:rPr lang="en-US" baseline="0" dirty="0" smtClean="0"/>
                        <a:t>(protected content &amp; CPNI)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Limited authentication</a:t>
                      </a:r>
                      <a:endParaRPr lang="en-US" baseline="0" dirty="0" smtClean="0"/>
                    </a:p>
                    <a:p>
                      <a:r>
                        <a:rPr lang="en-US" baseline="0" dirty="0" smtClean="0"/>
                        <a:t>Security more legal than technical</a:t>
                      </a:r>
                    </a:p>
                    <a:p>
                      <a:r>
                        <a:rPr lang="en-US" baseline="0" dirty="0" smtClean="0"/>
                        <a:t>(“trust us, we’re a carrier”)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  <a:tr h="563855">
                <a:tc>
                  <a:txBody>
                    <a:bodyPr/>
                    <a:lstStyle/>
                    <a:p>
                      <a:r>
                        <a:rPr lang="en-US" dirty="0" smtClean="0"/>
                        <a:t>Relatively cheap</a:t>
                      </a:r>
                    </a:p>
                    <a:p>
                      <a:r>
                        <a:rPr lang="en-US" dirty="0" smtClean="0"/>
                        <a:t>(c/minute)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Relatively</a:t>
                      </a:r>
                      <a:r>
                        <a:rPr lang="en-US" baseline="0" dirty="0" smtClean="0"/>
                        <a:t> expensive</a:t>
                      </a:r>
                    </a:p>
                    <a:p>
                      <a:r>
                        <a:rPr lang="en-US" baseline="0" dirty="0" smtClean="0"/>
                        <a:t>($/MB)</a:t>
                      </a:r>
                      <a:endParaRPr lang="en-US" dirty="0"/>
                    </a:p>
                  </a:txBody>
                  <a:tcPr>
                    <a:solidFill>
                      <a:srgbClr val="FF66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8531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3" name="Picture 5" descr="2twwsyja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801813" cy="144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Telephone </a:t>
            </a:r>
            <a:r>
              <a:rPr lang="en-US" dirty="0" smtClean="0"/>
              <a:t>Social Policies</a:t>
            </a:r>
            <a:endParaRPr lang="en-US" dirty="0"/>
          </a:p>
        </p:txBody>
      </p:sp>
      <p:sp>
        <p:nvSpPr>
          <p:cNvPr id="17415" name="Line 7"/>
          <p:cNvSpPr>
            <a:spLocks noChangeShapeType="1"/>
          </p:cNvSpPr>
          <p:nvPr/>
        </p:nvSpPr>
        <p:spPr bwMode="auto">
          <a:xfrm>
            <a:off x="4419600" y="1981200"/>
            <a:ext cx="0" cy="35052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04714"/>
              </p:ext>
            </p:extLst>
          </p:nvPr>
        </p:nvGraphicFramePr>
        <p:xfrm>
          <a:off x="592015" y="2038253"/>
          <a:ext cx="8094785" cy="3685506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3723963"/>
                <a:gridCol w="4370822"/>
              </a:tblGrid>
              <a:tr h="38699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Universal service</a:t>
                      </a:r>
                    </a:p>
                    <a:p>
                      <a:r>
                        <a:rPr lang="en-US" sz="2000" dirty="0" smtClean="0"/>
                        <a:t>(Lifeline,</a:t>
                      </a:r>
                      <a:r>
                        <a:rPr lang="en-US" sz="2000" baseline="0" dirty="0" smtClean="0"/>
                        <a:t> high cost, …)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Necessary</a:t>
                      </a:r>
                      <a:r>
                        <a:rPr lang="en-US" sz="2000" baseline="0" dirty="0" smtClean="0"/>
                        <a:t> to function (call doctor, call school, …)</a:t>
                      </a:r>
                      <a:endParaRPr lang="en-US" sz="2000" dirty="0"/>
                    </a:p>
                  </a:txBody>
                  <a:tcPr/>
                </a:tc>
              </a:tr>
              <a:tr h="40206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Basic</a:t>
                      </a:r>
                      <a:r>
                        <a:rPr lang="en-US" sz="2000" baseline="0" dirty="0" smtClean="0"/>
                        <a:t> service price regulation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Ensure widespread</a:t>
                      </a:r>
                      <a:r>
                        <a:rPr lang="en-US" sz="2000" baseline="0" dirty="0" smtClean="0"/>
                        <a:t> availability</a:t>
                      </a:r>
                      <a:endParaRPr lang="en-US" sz="2000" dirty="0"/>
                    </a:p>
                  </a:txBody>
                  <a:tcPr/>
                </a:tc>
              </a:tr>
              <a:tr h="28644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911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Report emergencies</a:t>
                      </a:r>
                      <a:r>
                        <a:rPr lang="en-US" sz="2000" baseline="0" dirty="0" smtClean="0"/>
                        <a:t> for self and others</a:t>
                      </a:r>
                      <a:endParaRPr lang="en-US" sz="2000" dirty="0"/>
                    </a:p>
                  </a:txBody>
                  <a:tcPr/>
                </a:tc>
              </a:tr>
              <a:tr h="38883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Power</a:t>
                      </a:r>
                      <a:r>
                        <a:rPr lang="en-US" sz="2000" baseline="0" dirty="0" smtClean="0"/>
                        <a:t> backup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Ensure emergency communications</a:t>
                      </a:r>
                      <a:endParaRPr lang="en-US" sz="2000" dirty="0"/>
                    </a:p>
                  </a:txBody>
                  <a:tcPr/>
                </a:tc>
              </a:tr>
              <a:tr h="3246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Outage reporting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Ensure reliability</a:t>
                      </a:r>
                      <a:endParaRPr lang="en-US" sz="2000" dirty="0"/>
                    </a:p>
                  </a:txBody>
                  <a:tcPr/>
                </a:tc>
              </a:tr>
              <a:tr h="32466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Lawful intercept</a:t>
                      </a:r>
                      <a:r>
                        <a:rPr lang="en-US" sz="2000" baseline="0" dirty="0" smtClean="0"/>
                        <a:t> (CALEA)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Phone</a:t>
                      </a:r>
                      <a:r>
                        <a:rPr lang="en-US" sz="2000" baseline="0" dirty="0" smtClean="0"/>
                        <a:t> as tool for criminals</a:t>
                      </a:r>
                      <a:endParaRPr lang="en-US" sz="2000" dirty="0"/>
                    </a:p>
                  </a:txBody>
                  <a:tcPr/>
                </a:tc>
              </a:tr>
              <a:tr h="35809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Disability</a:t>
                      </a:r>
                      <a:r>
                        <a:rPr lang="en-US" sz="2000" baseline="0" dirty="0" smtClean="0"/>
                        <a:t> access (ringers, HAC)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Ensure</a:t>
                      </a:r>
                      <a:r>
                        <a:rPr lang="en-US" sz="2000" baseline="0" dirty="0" smtClean="0"/>
                        <a:t> participation in society</a:t>
                      </a:r>
                      <a:endParaRPr lang="en-US" sz="2000" dirty="0"/>
                    </a:p>
                  </a:txBody>
                  <a:tcPr/>
                </a:tc>
              </a:tr>
              <a:tr h="60119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CPNI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Phone</a:t>
                      </a:r>
                      <a:r>
                        <a:rPr lang="en-US" sz="2000" baseline="0" dirty="0" smtClean="0"/>
                        <a:t> as private medium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131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Now: the Internet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3118D-CD60-C448-AB88-7EFEB60ADC5A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146518"/>
              </p:ext>
            </p:extLst>
          </p:nvPr>
        </p:nvGraphicFramePr>
        <p:xfrm>
          <a:off x="457200" y="2038253"/>
          <a:ext cx="8229600" cy="3653943"/>
        </p:xfrm>
        <a:graphic>
          <a:graphicData uri="http://schemas.openxmlformats.org/drawingml/2006/table">
            <a:tbl>
              <a:tblPr bandRow="1">
                <a:tableStyleId>{5DA37D80-6434-44D0-A028-1B22A696006F}</a:tableStyleId>
              </a:tblPr>
              <a:tblGrid>
                <a:gridCol w="3744194"/>
                <a:gridCol w="4485406"/>
              </a:tblGrid>
              <a:tr h="339251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Universal</a:t>
                      </a:r>
                      <a:r>
                        <a:rPr lang="en-US" sz="2000" baseline="0" dirty="0" smtClean="0"/>
                        <a:t> service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USF </a:t>
                      </a:r>
                      <a:r>
                        <a:rPr lang="en-US" sz="2000" dirty="0" smtClean="0"/>
                        <a:t>reform </a:t>
                      </a:r>
                      <a:r>
                        <a:rPr lang="en-US" sz="2000" dirty="0" smtClean="0"/>
                        <a:t>(Connect</a:t>
                      </a:r>
                      <a:r>
                        <a:rPr lang="en-US" sz="2000" baseline="0" dirty="0" smtClean="0"/>
                        <a:t> America Fund</a:t>
                      </a:r>
                      <a:r>
                        <a:rPr lang="en-US" sz="2000" dirty="0" smtClean="0"/>
                        <a:t>)</a:t>
                      </a:r>
                      <a:endParaRPr lang="en-US" sz="2000" dirty="0"/>
                    </a:p>
                  </a:txBody>
                  <a:tcPr/>
                </a:tc>
              </a:tr>
              <a:tr h="34882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911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NG911</a:t>
                      </a:r>
                      <a:endParaRPr lang="en-US" sz="2000" dirty="0"/>
                    </a:p>
                  </a:txBody>
                  <a:tcPr/>
                </a:tc>
              </a:tr>
              <a:tr h="315412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Power</a:t>
                      </a:r>
                      <a:r>
                        <a:rPr lang="en-US" sz="2000" baseline="0" dirty="0" smtClean="0"/>
                        <a:t> backup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Cell</a:t>
                      </a:r>
                      <a:r>
                        <a:rPr lang="en-US" sz="2000" baseline="0" dirty="0" smtClean="0"/>
                        <a:t> phones?</a:t>
                      </a:r>
                    </a:p>
                    <a:p>
                      <a:r>
                        <a:rPr lang="en-US" sz="1800" baseline="0" dirty="0" smtClean="0"/>
                        <a:t>Responsibility moves to household (UPS)</a:t>
                      </a:r>
                      <a:endParaRPr lang="en-US" sz="1800" dirty="0"/>
                    </a:p>
                  </a:txBody>
                  <a:tcPr/>
                </a:tc>
              </a:tr>
              <a:tr h="3201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Outage reporting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DC9F0C"/>
                          </a:solidFill>
                        </a:rPr>
                        <a:t>FCC Part 4 NPRM</a:t>
                      </a:r>
                    </a:p>
                    <a:p>
                      <a:r>
                        <a:rPr lang="en-US" sz="200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multiple access modes</a:t>
                      </a:r>
                      <a:endParaRPr lang="en-US" sz="2000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2019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Lawful intercept</a:t>
                      </a:r>
                      <a:r>
                        <a:rPr lang="en-US" sz="2000" baseline="0" dirty="0" smtClean="0"/>
                        <a:t> (CALEA)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Encryption?</a:t>
                      </a:r>
                      <a:endParaRPr lang="en-US" sz="2000" dirty="0"/>
                    </a:p>
                  </a:txBody>
                  <a:tcPr/>
                </a:tc>
              </a:tr>
              <a:tr h="60119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Disability</a:t>
                      </a:r>
                      <a:r>
                        <a:rPr lang="en-US" sz="2000" baseline="0" dirty="0" smtClean="0"/>
                        <a:t> access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Twenty-First Century Communications and Video Accessibility Act of 2010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  <a:endParaRPr lang="en-US" sz="2000" dirty="0"/>
                    </a:p>
                  </a:txBody>
                  <a:tcPr/>
                </a:tc>
              </a:tr>
              <a:tr h="42306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CPNI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Uncertain</a:t>
                      </a:r>
                      <a:r>
                        <a:rPr lang="en-US" sz="2000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</a:rPr>
                        <a:t> privacy rights</a:t>
                      </a:r>
                      <a:endParaRPr lang="en-US" sz="2000" dirty="0">
                        <a:solidFill>
                          <a:schemeClr val="accent5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135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16778</TotalTime>
  <Words>1360</Words>
  <Application>Microsoft Macintosh PowerPoint</Application>
  <PresentationFormat>On-screen Show (4:3)</PresentationFormat>
  <Paragraphs>297</Paragraphs>
  <Slides>22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Waveform</vt:lpstr>
      <vt:lpstr>Transitioning to a VoIP PSTN</vt:lpstr>
      <vt:lpstr>Overview</vt:lpstr>
      <vt:lpstr>Evolution of VoIP</vt:lpstr>
      <vt:lpstr>The fall of the circuit-switched empire</vt:lpstr>
      <vt:lpstr>Mobile-only households and demographics (CDC data)</vt:lpstr>
      <vt:lpstr>Real-time: voice  non-voice</vt:lpstr>
      <vt:lpstr>PSTN: The good &amp; the ugly</vt:lpstr>
      <vt:lpstr>Telephone Social Policies</vt:lpstr>
      <vt:lpstr>Now: the Internet</vt:lpstr>
      <vt:lpstr>Open Internet Principles</vt:lpstr>
      <vt:lpstr>It’s just a number</vt:lpstr>
      <vt:lpstr>Numbers</vt:lpstr>
      <vt:lpstr>Numbers vs. DNS &amp; IP addresses</vt:lpstr>
      <vt:lpstr>Future numbers</vt:lpstr>
      <vt:lpstr>More number questions…</vt:lpstr>
      <vt:lpstr>Security (trustworthiness)</vt:lpstr>
      <vt:lpstr>VoIP Interconnection</vt:lpstr>
      <vt:lpstr>Public Safety (NG911)</vt:lpstr>
      <vt:lpstr>More than voice</vt:lpstr>
      <vt:lpstr>Reliability</vt:lpstr>
      <vt:lpstr>Conclusion</vt:lpstr>
      <vt:lpstr>PowerPoint Presentation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of  Social Information Networks</dc:title>
  <dc:creator>Augustin Chaintreau</dc:creator>
  <cp:lastModifiedBy>Henning Schulzrinne</cp:lastModifiedBy>
  <cp:revision>347</cp:revision>
  <cp:lastPrinted>2011-02-10T21:52:56Z</cp:lastPrinted>
  <dcterms:created xsi:type="dcterms:W3CDTF">2011-01-14T21:44:17Z</dcterms:created>
  <dcterms:modified xsi:type="dcterms:W3CDTF">2012-06-26T12:30:50Z</dcterms:modified>
</cp:coreProperties>
</file>