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78" r:id="rId5"/>
    <p:sldId id="260" r:id="rId6"/>
    <p:sldId id="279" r:id="rId7"/>
    <p:sldId id="259" r:id="rId8"/>
    <p:sldId id="277" r:id="rId9"/>
    <p:sldId id="263" r:id="rId10"/>
    <p:sldId id="274" r:id="rId11"/>
    <p:sldId id="275" r:id="rId12"/>
    <p:sldId id="280" r:id="rId13"/>
    <p:sldId id="281" r:id="rId14"/>
    <p:sldId id="262" r:id="rId15"/>
    <p:sldId id="283" r:id="rId16"/>
    <p:sldId id="265" r:id="rId17"/>
    <p:sldId id="266" r:id="rId18"/>
    <p:sldId id="282" r:id="rId19"/>
    <p:sldId id="271" r:id="rId20"/>
    <p:sldId id="273" r:id="rId21"/>
    <p:sldId id="272" r:id="rId22"/>
    <p:sldId id="261" r:id="rId23"/>
    <p:sldId id="264" r:id="rId24"/>
    <p:sldId id="267" r:id="rId25"/>
    <p:sldId id="268" r:id="rId26"/>
    <p:sldId id="269" r:id="rId27"/>
    <p:sldId id="270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640" y="-104"/>
      </p:cViewPr>
      <p:guideLst>
        <p:guide orient="horz" pos="2600"/>
        <p:guide pos="30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81A29-8D10-A24B-BCD6-2698AB9050E2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B1A36C-4A9C-8C4E-8052-11AC6A96A455}">
      <dgm:prSet phldrT="[Text]"/>
      <dgm:spPr/>
      <dgm:t>
        <a:bodyPr/>
        <a:lstStyle/>
        <a:p>
          <a:r>
            <a:rPr lang="en-US" dirty="0" err="1" smtClean="0"/>
            <a:t>IoT</a:t>
          </a:r>
          <a:endParaRPr lang="en-US" dirty="0"/>
        </a:p>
      </dgm:t>
    </dgm:pt>
    <dgm:pt modelId="{A96E2CCB-B477-9540-9178-DF935F42B3AB}" type="parTrans" cxnId="{3D504F66-44B0-4B44-A262-2E5CF1D2DB78}">
      <dgm:prSet/>
      <dgm:spPr/>
      <dgm:t>
        <a:bodyPr/>
        <a:lstStyle/>
        <a:p>
          <a:endParaRPr lang="en-US"/>
        </a:p>
      </dgm:t>
    </dgm:pt>
    <dgm:pt modelId="{991ECED5-2127-7C4C-B44D-C13B18E1904E}" type="sibTrans" cxnId="{3D504F66-44B0-4B44-A262-2E5CF1D2DB78}">
      <dgm:prSet/>
      <dgm:spPr/>
      <dgm:t>
        <a:bodyPr/>
        <a:lstStyle/>
        <a:p>
          <a:endParaRPr lang="en-US"/>
        </a:p>
      </dgm:t>
    </dgm:pt>
    <dgm:pt modelId="{B347F398-813B-0F47-BE5D-BB8EEDB67B9D}">
      <dgm:prSet phldrT="[Text]"/>
      <dgm:spPr/>
      <dgm:t>
        <a:bodyPr/>
        <a:lstStyle/>
        <a:p>
          <a:r>
            <a:rPr lang="en-US" dirty="0" smtClean="0"/>
            <a:t>Cheap SOCs</a:t>
          </a:r>
          <a:endParaRPr lang="en-US" dirty="0"/>
        </a:p>
      </dgm:t>
    </dgm:pt>
    <dgm:pt modelId="{163EFBD3-02DF-414D-B1D1-B0D1C66D0B79}" type="parTrans" cxnId="{A47A8698-3B2A-5A49-A011-6466FCA22C89}">
      <dgm:prSet/>
      <dgm:spPr/>
      <dgm:t>
        <a:bodyPr/>
        <a:lstStyle/>
        <a:p>
          <a:endParaRPr lang="en-US"/>
        </a:p>
      </dgm:t>
    </dgm:pt>
    <dgm:pt modelId="{6A350C3F-EC0F-E54C-8E10-3AA181CC035F}" type="sibTrans" cxnId="{A47A8698-3B2A-5A49-A011-6466FCA22C89}">
      <dgm:prSet/>
      <dgm:spPr/>
      <dgm:t>
        <a:bodyPr/>
        <a:lstStyle/>
        <a:p>
          <a:endParaRPr lang="en-US"/>
        </a:p>
      </dgm:t>
    </dgm:pt>
    <dgm:pt modelId="{98304F84-1A22-CF41-A6A4-E7A043B42E3A}">
      <dgm:prSet phldrT="[Text]"/>
      <dgm:spPr/>
      <dgm:t>
        <a:bodyPr/>
        <a:lstStyle/>
        <a:p>
          <a:r>
            <a:rPr lang="en-US" dirty="0" smtClean="0"/>
            <a:t>Mature Internet protocols</a:t>
          </a:r>
          <a:endParaRPr lang="en-US" dirty="0"/>
        </a:p>
      </dgm:t>
    </dgm:pt>
    <dgm:pt modelId="{DFAAED3A-4454-B145-8273-50A60EF6BA7B}" type="parTrans" cxnId="{84D5AFA4-2A0D-FA42-85ED-CC3B1BBCD667}">
      <dgm:prSet/>
      <dgm:spPr/>
      <dgm:t>
        <a:bodyPr/>
        <a:lstStyle/>
        <a:p>
          <a:endParaRPr lang="en-US"/>
        </a:p>
      </dgm:t>
    </dgm:pt>
    <dgm:pt modelId="{35779B1E-E9A5-114C-8941-AC8A030C3A1F}" type="sibTrans" cxnId="{84D5AFA4-2A0D-FA42-85ED-CC3B1BBCD667}">
      <dgm:prSet/>
      <dgm:spPr/>
      <dgm:t>
        <a:bodyPr/>
        <a:lstStyle/>
        <a:p>
          <a:endParaRPr lang="en-US"/>
        </a:p>
      </dgm:t>
    </dgm:pt>
    <dgm:pt modelId="{6F1A37D1-DC82-2A4D-BFC7-E1D424701291}">
      <dgm:prSet phldrT="[Text]"/>
      <dgm:spPr/>
      <dgm:t>
        <a:bodyPr/>
        <a:lstStyle/>
        <a:p>
          <a:r>
            <a:rPr lang="en-US" dirty="0" smtClean="0"/>
            <a:t>Cellular connectivity</a:t>
          </a:r>
          <a:endParaRPr lang="en-US" dirty="0"/>
        </a:p>
      </dgm:t>
    </dgm:pt>
    <dgm:pt modelId="{C6A8591B-1DF2-4E4B-B430-4C4086AAC6EB}" type="parTrans" cxnId="{1E1DA048-F3B8-DF44-86B5-D599A177FE51}">
      <dgm:prSet/>
      <dgm:spPr/>
      <dgm:t>
        <a:bodyPr/>
        <a:lstStyle/>
        <a:p>
          <a:endParaRPr lang="en-US"/>
        </a:p>
      </dgm:t>
    </dgm:pt>
    <dgm:pt modelId="{AE1511E4-665E-9E4D-B25C-87DBFD69FF33}" type="sibTrans" cxnId="{1E1DA048-F3B8-DF44-86B5-D599A177FE51}">
      <dgm:prSet/>
      <dgm:spPr/>
      <dgm:t>
        <a:bodyPr/>
        <a:lstStyle/>
        <a:p>
          <a:endParaRPr lang="en-US"/>
        </a:p>
      </dgm:t>
    </dgm:pt>
    <dgm:pt modelId="{F3DE257B-E2F3-734E-BBDE-4512966C9C79}">
      <dgm:prSet phldrT="[Text]"/>
      <dgm:spPr/>
      <dgm:t>
        <a:bodyPr/>
        <a:lstStyle/>
        <a:p>
          <a:r>
            <a:rPr lang="en-US" dirty="0" smtClean="0"/>
            <a:t>Unlicensed</a:t>
          </a:r>
          <a:endParaRPr lang="en-US" dirty="0"/>
        </a:p>
      </dgm:t>
    </dgm:pt>
    <dgm:pt modelId="{292A0292-54DF-0548-B2BC-724B2766E186}" type="parTrans" cxnId="{8CE6AA84-C8DC-8247-A0BF-EF68D5764483}">
      <dgm:prSet/>
      <dgm:spPr/>
      <dgm:t>
        <a:bodyPr/>
        <a:lstStyle/>
        <a:p>
          <a:endParaRPr lang="en-US"/>
        </a:p>
      </dgm:t>
    </dgm:pt>
    <dgm:pt modelId="{C60C024E-EEF8-D041-BC8B-A40E1E812175}" type="sibTrans" cxnId="{8CE6AA84-C8DC-8247-A0BF-EF68D5764483}">
      <dgm:prSet/>
      <dgm:spPr/>
      <dgm:t>
        <a:bodyPr/>
        <a:lstStyle/>
        <a:p>
          <a:endParaRPr lang="en-US"/>
        </a:p>
      </dgm:t>
    </dgm:pt>
    <dgm:pt modelId="{7C41EF6C-E58B-6D47-9C57-B73D5E18B28F}">
      <dgm:prSet phldrT="[Text]"/>
      <dgm:spPr/>
      <dgm:t>
        <a:bodyPr/>
        <a:lstStyle/>
        <a:p>
          <a:r>
            <a:rPr lang="en-US" dirty="0" smtClean="0"/>
            <a:t>Analytics</a:t>
          </a:r>
        </a:p>
        <a:p>
          <a:r>
            <a:rPr lang="en-US" dirty="0" smtClean="0"/>
            <a:t>(“big data”)</a:t>
          </a:r>
          <a:endParaRPr lang="en-US" dirty="0"/>
        </a:p>
      </dgm:t>
    </dgm:pt>
    <dgm:pt modelId="{37062F47-C32B-F04B-BF2C-04D5BD0D9B76}" type="parTrans" cxnId="{1E4A0823-7FB4-594E-9A73-9C9E85F14263}">
      <dgm:prSet/>
      <dgm:spPr/>
      <dgm:t>
        <a:bodyPr/>
        <a:lstStyle/>
        <a:p>
          <a:endParaRPr lang="en-US"/>
        </a:p>
      </dgm:t>
    </dgm:pt>
    <dgm:pt modelId="{5609AD87-02AC-2544-8EFE-43AB1D8C05A4}" type="sibTrans" cxnId="{1E4A0823-7FB4-594E-9A73-9C9E85F14263}">
      <dgm:prSet/>
      <dgm:spPr/>
      <dgm:t>
        <a:bodyPr/>
        <a:lstStyle/>
        <a:p>
          <a:endParaRPr lang="en-US"/>
        </a:p>
      </dgm:t>
    </dgm:pt>
    <dgm:pt modelId="{D4A2F65A-B0F1-4549-B5C2-DD89809EB337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43E666AB-5C25-AE47-BE85-C263C22114B0}" type="parTrans" cxnId="{F8E002F0-6090-8243-AB27-90D46B9D8ACA}">
      <dgm:prSet/>
      <dgm:spPr/>
      <dgm:t>
        <a:bodyPr/>
        <a:lstStyle/>
        <a:p>
          <a:endParaRPr lang="en-US"/>
        </a:p>
      </dgm:t>
    </dgm:pt>
    <dgm:pt modelId="{74106536-17A4-7646-9C18-55AA6EDAC118}" type="sibTrans" cxnId="{F8E002F0-6090-8243-AB27-90D46B9D8ACA}">
      <dgm:prSet/>
      <dgm:spPr/>
      <dgm:t>
        <a:bodyPr/>
        <a:lstStyle/>
        <a:p>
          <a:endParaRPr lang="en-US"/>
        </a:p>
      </dgm:t>
    </dgm:pt>
    <dgm:pt modelId="{2708D707-053E-7D48-B53C-DBA19B4B5612}" type="pres">
      <dgm:prSet presAssocID="{D3A81A29-8D10-A24B-BCD6-2698AB9050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DE92A-8FB7-1245-A92E-38AA39E3F846}" type="pres">
      <dgm:prSet presAssocID="{2BB1A36C-4A9C-8C4E-8052-11AC6A96A455}" presName="centerShape" presStyleLbl="node0" presStyleIdx="0" presStyleCnt="1"/>
      <dgm:spPr/>
      <dgm:t>
        <a:bodyPr/>
        <a:lstStyle/>
        <a:p>
          <a:endParaRPr lang="en-US"/>
        </a:p>
      </dgm:t>
    </dgm:pt>
    <dgm:pt modelId="{8B4F0938-A10D-DB47-96D5-5421669749AB}" type="pres">
      <dgm:prSet presAssocID="{163EFBD3-02DF-414D-B1D1-B0D1C66D0B79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FE3053E1-F619-A14F-86EF-427350E61983}" type="pres">
      <dgm:prSet presAssocID="{B347F398-813B-0F47-BE5D-BB8EEDB67B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7AFB5-FCB0-7748-AFB5-12A54FCCFC1D}" type="pres">
      <dgm:prSet presAssocID="{DFAAED3A-4454-B145-8273-50A60EF6BA7B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258048CB-92DE-EA4A-84EE-DC6EC1F9C1E6}" type="pres">
      <dgm:prSet presAssocID="{98304F84-1A22-CF41-A6A4-E7A043B42E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503A0-CB3C-5B41-8D32-3BFEAA7426E3}" type="pres">
      <dgm:prSet presAssocID="{C6A8591B-1DF2-4E4B-B430-4C4086AAC6E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84F70892-2E7D-6643-8CD5-8D9BC21B323E}" type="pres">
      <dgm:prSet presAssocID="{6F1A37D1-DC82-2A4D-BFC7-E1D42470129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94C97-F779-E145-9116-A172AE78C03D}" type="pres">
      <dgm:prSet presAssocID="{292A0292-54DF-0548-B2BC-724B2766E186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64E9BA1D-5E5B-534E-9A4B-5725A7C1812C}" type="pres">
      <dgm:prSet presAssocID="{F3DE257B-E2F3-734E-BBDE-4512966C9C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139E9-273A-B949-95E8-28B48BCBBB40}" type="pres">
      <dgm:prSet presAssocID="{37062F47-C32B-F04B-BF2C-04D5BD0D9B76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B669273F-3BFA-F543-B595-4C2B802EF082}" type="pres">
      <dgm:prSet presAssocID="{7C41EF6C-E58B-6D47-9C57-B73D5E18B28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25FA4-DE01-B94C-84CB-86E8773AB0BD}" type="pres">
      <dgm:prSet presAssocID="{43E666AB-5C25-AE47-BE85-C263C22114B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2185CD82-2D57-0448-9052-C360D29F1204}" type="pres">
      <dgm:prSet presAssocID="{D4A2F65A-B0F1-4549-B5C2-DD89809EB3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22056-47D6-114F-8782-E18B9EED076E}" type="presOf" srcId="{2BB1A36C-4A9C-8C4E-8052-11AC6A96A455}" destId="{B48DE92A-8FB7-1245-A92E-38AA39E3F846}" srcOrd="0" destOrd="0" presId="urn:microsoft.com/office/officeart/2005/8/layout/radial4"/>
    <dgm:cxn modelId="{1B25B22A-D1C5-BC4D-B6C8-4C1811DC87DC}" type="presOf" srcId="{D4A2F65A-B0F1-4549-B5C2-DD89809EB337}" destId="{2185CD82-2D57-0448-9052-C360D29F1204}" srcOrd="0" destOrd="0" presId="urn:microsoft.com/office/officeart/2005/8/layout/radial4"/>
    <dgm:cxn modelId="{A47A8698-3B2A-5A49-A011-6466FCA22C89}" srcId="{2BB1A36C-4A9C-8C4E-8052-11AC6A96A455}" destId="{B347F398-813B-0F47-BE5D-BB8EEDB67B9D}" srcOrd="0" destOrd="0" parTransId="{163EFBD3-02DF-414D-B1D1-B0D1C66D0B79}" sibTransId="{6A350C3F-EC0F-E54C-8E10-3AA181CC035F}"/>
    <dgm:cxn modelId="{F8E002F0-6090-8243-AB27-90D46B9D8ACA}" srcId="{2BB1A36C-4A9C-8C4E-8052-11AC6A96A455}" destId="{D4A2F65A-B0F1-4549-B5C2-DD89809EB337}" srcOrd="5" destOrd="0" parTransId="{43E666AB-5C25-AE47-BE85-C263C22114B0}" sibTransId="{74106536-17A4-7646-9C18-55AA6EDAC118}"/>
    <dgm:cxn modelId="{75490C23-62A6-1040-B32A-036441AC4118}" type="presOf" srcId="{D3A81A29-8D10-A24B-BCD6-2698AB9050E2}" destId="{2708D707-053E-7D48-B53C-DBA19B4B5612}" srcOrd="0" destOrd="0" presId="urn:microsoft.com/office/officeart/2005/8/layout/radial4"/>
    <dgm:cxn modelId="{1E1DA048-F3B8-DF44-86B5-D599A177FE51}" srcId="{2BB1A36C-4A9C-8C4E-8052-11AC6A96A455}" destId="{6F1A37D1-DC82-2A4D-BFC7-E1D424701291}" srcOrd="2" destOrd="0" parTransId="{C6A8591B-1DF2-4E4B-B430-4C4086AAC6EB}" sibTransId="{AE1511E4-665E-9E4D-B25C-87DBFD69FF33}"/>
    <dgm:cxn modelId="{A1568517-CA1A-164E-8E5B-084324A40C4B}" type="presOf" srcId="{B347F398-813B-0F47-BE5D-BB8EEDB67B9D}" destId="{FE3053E1-F619-A14F-86EF-427350E61983}" srcOrd="0" destOrd="0" presId="urn:microsoft.com/office/officeart/2005/8/layout/radial4"/>
    <dgm:cxn modelId="{FD6FADB8-68D1-1D4F-8C21-8A2455552C4F}" type="presOf" srcId="{F3DE257B-E2F3-734E-BBDE-4512966C9C79}" destId="{64E9BA1D-5E5B-534E-9A4B-5725A7C1812C}" srcOrd="0" destOrd="0" presId="urn:microsoft.com/office/officeart/2005/8/layout/radial4"/>
    <dgm:cxn modelId="{8CE6AA84-C8DC-8247-A0BF-EF68D5764483}" srcId="{2BB1A36C-4A9C-8C4E-8052-11AC6A96A455}" destId="{F3DE257B-E2F3-734E-BBDE-4512966C9C79}" srcOrd="3" destOrd="0" parTransId="{292A0292-54DF-0548-B2BC-724B2766E186}" sibTransId="{C60C024E-EEF8-D041-BC8B-A40E1E812175}"/>
    <dgm:cxn modelId="{1E73260A-497C-874E-A060-98594E83E664}" type="presOf" srcId="{C6A8591B-1DF2-4E4B-B430-4C4086AAC6EB}" destId="{14C503A0-CB3C-5B41-8D32-3BFEAA7426E3}" srcOrd="0" destOrd="0" presId="urn:microsoft.com/office/officeart/2005/8/layout/radial4"/>
    <dgm:cxn modelId="{2A0EE01A-F2BF-454F-A869-683EB1438709}" type="presOf" srcId="{DFAAED3A-4454-B145-8273-50A60EF6BA7B}" destId="{48E7AFB5-FCB0-7748-AFB5-12A54FCCFC1D}" srcOrd="0" destOrd="0" presId="urn:microsoft.com/office/officeart/2005/8/layout/radial4"/>
    <dgm:cxn modelId="{58438658-2601-F744-B524-C08211BD5DC5}" type="presOf" srcId="{292A0292-54DF-0548-B2BC-724B2766E186}" destId="{61994C97-F779-E145-9116-A172AE78C03D}" srcOrd="0" destOrd="0" presId="urn:microsoft.com/office/officeart/2005/8/layout/radial4"/>
    <dgm:cxn modelId="{5FAE9ABB-8460-2448-83A7-061D14967438}" type="presOf" srcId="{7C41EF6C-E58B-6D47-9C57-B73D5E18B28F}" destId="{B669273F-3BFA-F543-B595-4C2B802EF082}" srcOrd="0" destOrd="0" presId="urn:microsoft.com/office/officeart/2005/8/layout/radial4"/>
    <dgm:cxn modelId="{7B8753FE-53EC-1E45-BFBA-F0D14B9D8F9A}" type="presOf" srcId="{43E666AB-5C25-AE47-BE85-C263C22114B0}" destId="{12A25FA4-DE01-B94C-84CB-86E8773AB0BD}" srcOrd="0" destOrd="0" presId="urn:microsoft.com/office/officeart/2005/8/layout/radial4"/>
    <dgm:cxn modelId="{1E4A0823-7FB4-594E-9A73-9C9E85F14263}" srcId="{2BB1A36C-4A9C-8C4E-8052-11AC6A96A455}" destId="{7C41EF6C-E58B-6D47-9C57-B73D5E18B28F}" srcOrd="4" destOrd="0" parTransId="{37062F47-C32B-F04B-BF2C-04D5BD0D9B76}" sibTransId="{5609AD87-02AC-2544-8EFE-43AB1D8C05A4}"/>
    <dgm:cxn modelId="{20C4D1E0-8364-0E49-8DB7-B06FB2A59E7B}" type="presOf" srcId="{6F1A37D1-DC82-2A4D-BFC7-E1D424701291}" destId="{84F70892-2E7D-6643-8CD5-8D9BC21B323E}" srcOrd="0" destOrd="0" presId="urn:microsoft.com/office/officeart/2005/8/layout/radial4"/>
    <dgm:cxn modelId="{D297C177-1D14-444F-962D-0D4E179DC189}" type="presOf" srcId="{37062F47-C32B-F04B-BF2C-04D5BD0D9B76}" destId="{DE7139E9-273A-B949-95E8-28B48BCBBB40}" srcOrd="0" destOrd="0" presId="urn:microsoft.com/office/officeart/2005/8/layout/radial4"/>
    <dgm:cxn modelId="{3D504F66-44B0-4B44-A262-2E5CF1D2DB78}" srcId="{D3A81A29-8D10-A24B-BCD6-2698AB9050E2}" destId="{2BB1A36C-4A9C-8C4E-8052-11AC6A96A455}" srcOrd="0" destOrd="0" parTransId="{A96E2CCB-B477-9540-9178-DF935F42B3AB}" sibTransId="{991ECED5-2127-7C4C-B44D-C13B18E1904E}"/>
    <dgm:cxn modelId="{413FE7CF-6BB1-4646-8174-FD73E320B6D1}" type="presOf" srcId="{163EFBD3-02DF-414D-B1D1-B0D1C66D0B79}" destId="{8B4F0938-A10D-DB47-96D5-5421669749AB}" srcOrd="0" destOrd="0" presId="urn:microsoft.com/office/officeart/2005/8/layout/radial4"/>
    <dgm:cxn modelId="{EB5E64C0-C7F6-714E-A60C-6033AD76BBAF}" type="presOf" srcId="{98304F84-1A22-CF41-A6A4-E7A043B42E3A}" destId="{258048CB-92DE-EA4A-84EE-DC6EC1F9C1E6}" srcOrd="0" destOrd="0" presId="urn:microsoft.com/office/officeart/2005/8/layout/radial4"/>
    <dgm:cxn modelId="{84D5AFA4-2A0D-FA42-85ED-CC3B1BBCD667}" srcId="{2BB1A36C-4A9C-8C4E-8052-11AC6A96A455}" destId="{98304F84-1A22-CF41-A6A4-E7A043B42E3A}" srcOrd="1" destOrd="0" parTransId="{DFAAED3A-4454-B145-8273-50A60EF6BA7B}" sibTransId="{35779B1E-E9A5-114C-8941-AC8A030C3A1F}"/>
    <dgm:cxn modelId="{648DABB6-55A6-D142-8122-399A3C189F25}" type="presParOf" srcId="{2708D707-053E-7D48-B53C-DBA19B4B5612}" destId="{B48DE92A-8FB7-1245-A92E-38AA39E3F846}" srcOrd="0" destOrd="0" presId="urn:microsoft.com/office/officeart/2005/8/layout/radial4"/>
    <dgm:cxn modelId="{8A57A761-85C8-F54F-93C5-0330E65D675B}" type="presParOf" srcId="{2708D707-053E-7D48-B53C-DBA19B4B5612}" destId="{8B4F0938-A10D-DB47-96D5-5421669749AB}" srcOrd="1" destOrd="0" presId="urn:microsoft.com/office/officeart/2005/8/layout/radial4"/>
    <dgm:cxn modelId="{2A4BDFC6-3834-4D48-A0E1-9CDDAEBD9E4B}" type="presParOf" srcId="{2708D707-053E-7D48-B53C-DBA19B4B5612}" destId="{FE3053E1-F619-A14F-86EF-427350E61983}" srcOrd="2" destOrd="0" presId="urn:microsoft.com/office/officeart/2005/8/layout/radial4"/>
    <dgm:cxn modelId="{85273BF9-CF99-5341-9814-1EBA9211E063}" type="presParOf" srcId="{2708D707-053E-7D48-B53C-DBA19B4B5612}" destId="{48E7AFB5-FCB0-7748-AFB5-12A54FCCFC1D}" srcOrd="3" destOrd="0" presId="urn:microsoft.com/office/officeart/2005/8/layout/radial4"/>
    <dgm:cxn modelId="{5E9F4AB0-D4A5-464B-ABF4-FC4A3FE76962}" type="presParOf" srcId="{2708D707-053E-7D48-B53C-DBA19B4B5612}" destId="{258048CB-92DE-EA4A-84EE-DC6EC1F9C1E6}" srcOrd="4" destOrd="0" presId="urn:microsoft.com/office/officeart/2005/8/layout/radial4"/>
    <dgm:cxn modelId="{9F8B2537-6572-A447-B6A0-0DB3CA530836}" type="presParOf" srcId="{2708D707-053E-7D48-B53C-DBA19B4B5612}" destId="{14C503A0-CB3C-5B41-8D32-3BFEAA7426E3}" srcOrd="5" destOrd="0" presId="urn:microsoft.com/office/officeart/2005/8/layout/radial4"/>
    <dgm:cxn modelId="{8B5CC94D-EEE2-B04B-92D5-25C7BA1075BD}" type="presParOf" srcId="{2708D707-053E-7D48-B53C-DBA19B4B5612}" destId="{84F70892-2E7D-6643-8CD5-8D9BC21B323E}" srcOrd="6" destOrd="0" presId="urn:microsoft.com/office/officeart/2005/8/layout/radial4"/>
    <dgm:cxn modelId="{0FB532AD-E290-0E43-8786-CABBA4389F4E}" type="presParOf" srcId="{2708D707-053E-7D48-B53C-DBA19B4B5612}" destId="{61994C97-F779-E145-9116-A172AE78C03D}" srcOrd="7" destOrd="0" presId="urn:microsoft.com/office/officeart/2005/8/layout/radial4"/>
    <dgm:cxn modelId="{E8F54038-206F-9E4B-A89A-2102C00C1102}" type="presParOf" srcId="{2708D707-053E-7D48-B53C-DBA19B4B5612}" destId="{64E9BA1D-5E5B-534E-9A4B-5725A7C1812C}" srcOrd="8" destOrd="0" presId="urn:microsoft.com/office/officeart/2005/8/layout/radial4"/>
    <dgm:cxn modelId="{DBEA2765-6E2B-6D4B-A8EE-221900041DB4}" type="presParOf" srcId="{2708D707-053E-7D48-B53C-DBA19B4B5612}" destId="{DE7139E9-273A-B949-95E8-28B48BCBBB40}" srcOrd="9" destOrd="0" presId="urn:microsoft.com/office/officeart/2005/8/layout/radial4"/>
    <dgm:cxn modelId="{BA31CC8A-D807-9341-8031-4DBB72D03A80}" type="presParOf" srcId="{2708D707-053E-7D48-B53C-DBA19B4B5612}" destId="{B669273F-3BFA-F543-B595-4C2B802EF082}" srcOrd="10" destOrd="0" presId="urn:microsoft.com/office/officeart/2005/8/layout/radial4"/>
    <dgm:cxn modelId="{FDA438DD-91B8-FD4E-A618-584B8EFF8035}" type="presParOf" srcId="{2708D707-053E-7D48-B53C-DBA19B4B5612}" destId="{12A25FA4-DE01-B94C-84CB-86E8773AB0BD}" srcOrd="11" destOrd="0" presId="urn:microsoft.com/office/officeart/2005/8/layout/radial4"/>
    <dgm:cxn modelId="{86CA67EA-7A47-0F42-89D1-056E31AB1462}" type="presParOf" srcId="{2708D707-053E-7D48-B53C-DBA19B4B5612}" destId="{2185CD82-2D57-0448-9052-C360D29F120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DE92A-8FB7-1245-A92E-38AA39E3F846}">
      <dsp:nvSpPr>
        <dsp:cNvPr id="0" name=""/>
        <dsp:cNvSpPr/>
      </dsp:nvSpPr>
      <dsp:spPr>
        <a:xfrm>
          <a:off x="2231469" y="2213151"/>
          <a:ext cx="1633061" cy="16330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/>
            <a:t>IoT</a:t>
          </a:r>
          <a:endParaRPr lang="en-US" sz="5900" kern="1200" dirty="0"/>
        </a:p>
      </dsp:txBody>
      <dsp:txXfrm>
        <a:off x="2470625" y="2452307"/>
        <a:ext cx="1154749" cy="1154749"/>
      </dsp:txXfrm>
    </dsp:sp>
    <dsp:sp modelId="{8B4F0938-A10D-DB47-96D5-5421669749AB}">
      <dsp:nvSpPr>
        <dsp:cNvPr id="0" name=""/>
        <dsp:cNvSpPr/>
      </dsp:nvSpPr>
      <dsp:spPr>
        <a:xfrm rot="10800000">
          <a:off x="572187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053E1-F619-A14F-86EF-427350E61983}">
      <dsp:nvSpPr>
        <dsp:cNvPr id="0" name=""/>
        <dsp:cNvSpPr/>
      </dsp:nvSpPr>
      <dsp:spPr>
        <a:xfrm>
          <a:off x="615" y="2572425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Cheap SOCs</a:t>
          </a:r>
          <a:endParaRPr lang="en-US" sz="1500" kern="1200" dirty="0"/>
        </a:p>
      </dsp:txBody>
      <dsp:txXfrm>
        <a:off x="27400" y="2599210"/>
        <a:ext cx="1089572" cy="860944"/>
      </dsp:txXfrm>
    </dsp:sp>
    <dsp:sp modelId="{48E7AFB5-FCB0-7748-AFB5-12A54FCCFC1D}">
      <dsp:nvSpPr>
        <dsp:cNvPr id="0" name=""/>
        <dsp:cNvSpPr/>
      </dsp:nvSpPr>
      <dsp:spPr>
        <a:xfrm rot="12960000">
          <a:off x="895292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048CB-92DE-EA4A-84EE-DC6EC1F9C1E6}">
      <dsp:nvSpPr>
        <dsp:cNvPr id="0" name=""/>
        <dsp:cNvSpPr/>
      </dsp:nvSpPr>
      <dsp:spPr>
        <a:xfrm>
          <a:off x="473453" y="1117178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Mature Internet protocols</a:t>
          </a:r>
          <a:endParaRPr lang="en-US" sz="1500" kern="1200" dirty="0"/>
        </a:p>
      </dsp:txBody>
      <dsp:txXfrm>
        <a:off x="500238" y="1143963"/>
        <a:ext cx="1089572" cy="860944"/>
      </dsp:txXfrm>
    </dsp:sp>
    <dsp:sp modelId="{14C503A0-CB3C-5B41-8D32-3BFEAA7426E3}">
      <dsp:nvSpPr>
        <dsp:cNvPr id="0" name=""/>
        <dsp:cNvSpPr/>
      </dsp:nvSpPr>
      <dsp:spPr>
        <a:xfrm rot="15120000">
          <a:off x="1741193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70892-2E7D-6643-8CD5-8D9BC21B323E}">
      <dsp:nvSpPr>
        <dsp:cNvPr id="0" name=""/>
        <dsp:cNvSpPr/>
      </dsp:nvSpPr>
      <dsp:spPr>
        <a:xfrm>
          <a:off x="1711360" y="217787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Cellular connectivity</a:t>
          </a:r>
          <a:endParaRPr lang="en-US" sz="1500" kern="1200" dirty="0"/>
        </a:p>
      </dsp:txBody>
      <dsp:txXfrm>
        <a:off x="1738145" y="244572"/>
        <a:ext cx="1089572" cy="860944"/>
      </dsp:txXfrm>
    </dsp:sp>
    <dsp:sp modelId="{61994C97-F779-E145-9116-A172AE78C03D}">
      <dsp:nvSpPr>
        <dsp:cNvPr id="0" name=""/>
        <dsp:cNvSpPr/>
      </dsp:nvSpPr>
      <dsp:spPr>
        <a:xfrm rot="17280000">
          <a:off x="2786784" y="1187971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9BA1D-5E5B-534E-9A4B-5725A7C1812C}">
      <dsp:nvSpPr>
        <dsp:cNvPr id="0" name=""/>
        <dsp:cNvSpPr/>
      </dsp:nvSpPr>
      <dsp:spPr>
        <a:xfrm>
          <a:off x="3241496" y="217787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Unlicensed</a:t>
          </a:r>
          <a:endParaRPr lang="en-US" sz="1500" kern="1200" dirty="0"/>
        </a:p>
      </dsp:txBody>
      <dsp:txXfrm>
        <a:off x="3268281" y="244572"/>
        <a:ext cx="1089572" cy="860944"/>
      </dsp:txXfrm>
    </dsp:sp>
    <dsp:sp modelId="{DE7139E9-273A-B949-95E8-28B48BCBBB40}">
      <dsp:nvSpPr>
        <dsp:cNvPr id="0" name=""/>
        <dsp:cNvSpPr/>
      </dsp:nvSpPr>
      <dsp:spPr>
        <a:xfrm rot="19440000">
          <a:off x="3632685" y="1802554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9273F-3BFA-F543-B595-4C2B802EF082}">
      <dsp:nvSpPr>
        <dsp:cNvPr id="0" name=""/>
        <dsp:cNvSpPr/>
      </dsp:nvSpPr>
      <dsp:spPr>
        <a:xfrm>
          <a:off x="4479403" y="1117178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Analytics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(“big data”)</a:t>
          </a:r>
          <a:endParaRPr lang="en-US" sz="1500" kern="1200" dirty="0"/>
        </a:p>
      </dsp:txBody>
      <dsp:txXfrm>
        <a:off x="4506188" y="1143963"/>
        <a:ext cx="1089572" cy="860944"/>
      </dsp:txXfrm>
    </dsp:sp>
    <dsp:sp modelId="{12A25FA4-DE01-B94C-84CB-86E8773AB0BD}">
      <dsp:nvSpPr>
        <dsp:cNvPr id="0" name=""/>
        <dsp:cNvSpPr/>
      </dsp:nvSpPr>
      <dsp:spPr>
        <a:xfrm>
          <a:off x="3955791" y="2796970"/>
          <a:ext cx="1568021" cy="4654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5CD82-2D57-0448-9052-C360D29F1204}">
      <dsp:nvSpPr>
        <dsp:cNvPr id="0" name=""/>
        <dsp:cNvSpPr/>
      </dsp:nvSpPr>
      <dsp:spPr>
        <a:xfrm>
          <a:off x="4952241" y="2572425"/>
          <a:ext cx="1143142" cy="914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Applications</a:t>
          </a:r>
          <a:endParaRPr lang="en-US" sz="1500" kern="1200" dirty="0"/>
        </a:p>
      </dsp:txBody>
      <dsp:txXfrm>
        <a:off x="4979026" y="2599210"/>
        <a:ext cx="1089572" cy="860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1C50-3ED7-8640-AD98-679320A7603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10603-4EF3-3A4F-8ACE-1B13DE6D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D37E0-D67F-0E47-977D-0ABFB3421EE1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B43A-8C89-5F42-A83D-83DAF27D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3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4076218" y="8873498"/>
            <a:ext cx="2781784" cy="2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2" tIns="46056" rIns="92112" bIns="46056" anchor="b"/>
          <a:lstStyle/>
          <a:p>
            <a:pPr algn="r" eaLnBrk="0" hangingPunct="0">
              <a:lnSpc>
                <a:spcPct val="90000"/>
              </a:lnSpc>
              <a:spcAft>
                <a:spcPts val="1180"/>
              </a:spcAft>
              <a:buClr>
                <a:srgbClr val="FFFFFF"/>
              </a:buClr>
            </a:pPr>
            <a:r>
              <a:rPr lang="en-GB" sz="900" dirty="0">
                <a:latin typeface="FuturaA Bk BT" pitchFamily="34" charset="0"/>
              </a:rPr>
              <a:t>| Presentation Title | Month 2010 </a:t>
            </a:r>
            <a:r>
              <a:rPr lang="en-GB" sz="900" dirty="0">
                <a:solidFill>
                  <a:srgbClr val="000000"/>
                </a:solidFill>
              </a:rPr>
              <a:t>| </a:t>
            </a:r>
            <a:fld id="{E6242F60-A187-402E-B74A-E6BDA2F62CF7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90000"/>
                </a:lnSpc>
                <a:spcAft>
                  <a:spcPts val="1180"/>
                </a:spcAft>
                <a:buClr>
                  <a:srgbClr val="FFFFFF"/>
                </a:buClr>
              </a:pPr>
              <a:t>6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/2012/10/02/world/</a:t>
            </a:r>
            <a:r>
              <a:rPr lang="en-US" dirty="0" err="1" smtClean="0"/>
              <a:t>europe</a:t>
            </a:r>
            <a:r>
              <a:rPr lang="en-US" smtClean="0"/>
              <a:t>/device-sends-message-to-swiss-farmer-when-cow-is-in-heat.html?pagewanted=all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DB43A-8C89-5F42-A83D-83DAF27D4F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96-C39A-B74E-8E8D-39373E447E83}" type="datetime1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1EBE-CF94-4146-A9C8-30505B0AA18E}" type="datetime1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C1DB-5A9A-6B44-BD40-A6108E7AD527}" type="datetime1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BC5A-31AD-A949-9993-CA25921715CB}" type="datetime1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4C49-5F12-E244-9A0A-3D70D0649AF2}" type="datetime1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F1-1553-3540-90E9-AA4A39D0176B}" type="datetime1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0649-12C4-8B4E-B1DC-82C07D751C85}" type="datetime1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13E0-7E25-B145-A883-63D500F5A87F}" type="datetime1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53E6-38B3-F14F-A616-91FFEDA86F80}" type="datetime1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EB4A-766C-2443-9A48-95D1C1EE6DB0}" type="datetime1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932F-007F-1B4D-987E-5D95894F72C1}" type="datetime1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013B80-A6DF-4445-9A7F-07C7097CCD08}" type="datetime1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058A35A-ECAD-824F-9DC9-A6EFB73BC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Machine-TO-MACHINE or the INTERNET of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 &amp; Columbia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3412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with slides from </a:t>
            </a:r>
            <a:r>
              <a:rPr lang="en-US" sz="1100" dirty="0"/>
              <a:t>Harish </a:t>
            </a:r>
            <a:r>
              <a:rPr lang="en-US" sz="1100" dirty="0" err="1" smtClean="0"/>
              <a:t>Viswanathan</a:t>
            </a:r>
            <a:r>
              <a:rPr lang="en-US" sz="1100" dirty="0" smtClean="0"/>
              <a:t>, Alcatel-Lucent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549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+mj-lt"/>
              </a:rPr>
              <a:t>Market size by vertical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2325688"/>
            <a:ext cx="7629520" cy="3668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84685" y="1522412"/>
            <a:ext cx="499873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  <a:buFont typeface="Times New Roman" pitchFamily="18" charset="0"/>
              <a:buNone/>
              <a:tabLst>
                <a:tab pos="3946525" algn="l"/>
              </a:tabLst>
            </a:pPr>
            <a:r>
              <a:rPr lang="en-US" sz="1800" b="1">
                <a:solidFill>
                  <a:schemeClr val="hlink"/>
                </a:solidFill>
              </a:rPr>
              <a:t>2012 Application Services Revenue in $B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0667" y="5655733"/>
            <a:ext cx="3556000" cy="33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Source: Beecham Report,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1185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Connections and revenue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082675"/>
            <a:ext cx="423068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998538"/>
            <a:ext cx="42148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60"/>
          <p:cNvGrpSpPr>
            <a:grpSpLocks/>
          </p:cNvGrpSpPr>
          <p:nvPr/>
        </p:nvGrpSpPr>
        <p:grpSpPr bwMode="auto">
          <a:xfrm>
            <a:off x="431800" y="5546725"/>
            <a:ext cx="584200" cy="673100"/>
            <a:chOff x="6816513" y="1312251"/>
            <a:chExt cx="583814" cy="672402"/>
          </a:xfrm>
        </p:grpSpPr>
        <p:sp>
          <p:nvSpPr>
            <p:cNvPr id="7" name="TextBox 203"/>
            <p:cNvSpPr txBox="1">
              <a:spLocks noChangeArrowheads="1"/>
            </p:cNvSpPr>
            <p:nvPr/>
          </p:nvSpPr>
          <p:spPr bwMode="auto">
            <a:xfrm>
              <a:off x="6816513" y="1707129"/>
              <a:ext cx="583814" cy="27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Home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6856281" y="1312251"/>
              <a:ext cx="504321" cy="418732"/>
              <a:chOff x="4432150" y="2138028"/>
              <a:chExt cx="949089" cy="789755"/>
            </a:xfrm>
            <a:solidFill>
              <a:srgbClr val="FFC828">
                <a:lumMod val="25000"/>
              </a:srgbClr>
            </a:solidFill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859125" y="2663987"/>
                <a:ext cx="93552" cy="2637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25" y="70"/>
                  </a:cxn>
                  <a:cxn ang="0">
                    <a:pos x="25" y="68"/>
                  </a:cxn>
                  <a:cxn ang="0">
                    <a:pos x="25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7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auto">
              <a:xfrm>
                <a:off x="4603836" y="2878520"/>
                <a:ext cx="44398" cy="49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432150" y="2138028"/>
                <a:ext cx="949089" cy="789755"/>
              </a:xfrm>
              <a:custGeom>
                <a:avLst/>
                <a:gdLst/>
                <a:ahLst/>
                <a:cxnLst>
                  <a:cxn ang="0">
                    <a:pos x="229" y="92"/>
                  </a:cxn>
                  <a:cxn ang="0">
                    <a:pos x="120" y="2"/>
                  </a:cxn>
                  <a:cxn ang="0">
                    <a:pos x="112" y="2"/>
                  </a:cxn>
                  <a:cxn ang="0">
                    <a:pos x="2" y="92"/>
                  </a:cxn>
                  <a:cxn ang="0">
                    <a:pos x="2" y="101"/>
                  </a:cxn>
                  <a:cxn ang="0">
                    <a:pos x="6" y="103"/>
                  </a:cxn>
                  <a:cxn ang="0">
                    <a:pos x="10" y="102"/>
                  </a:cxn>
                  <a:cxn ang="0">
                    <a:pos x="36" y="80"/>
                  </a:cxn>
                  <a:cxn ang="0">
                    <a:pos x="36" y="171"/>
                  </a:cxn>
                  <a:cxn ang="0">
                    <a:pos x="41" y="170"/>
                  </a:cxn>
                  <a:cxn ang="0">
                    <a:pos x="57" y="187"/>
                  </a:cxn>
                  <a:cxn ang="0">
                    <a:pos x="56" y="193"/>
                  </a:cxn>
                  <a:cxn ang="0">
                    <a:pos x="91" y="193"/>
                  </a:cxn>
                  <a:cxn ang="0">
                    <a:pos x="91" y="191"/>
                  </a:cxn>
                  <a:cxn ang="0">
                    <a:pos x="91" y="116"/>
                  </a:cxn>
                  <a:cxn ang="0">
                    <a:pos x="97" y="110"/>
                  </a:cxn>
                  <a:cxn ang="0">
                    <a:pos x="134" y="110"/>
                  </a:cxn>
                  <a:cxn ang="0">
                    <a:pos x="141" y="116"/>
                  </a:cxn>
                  <a:cxn ang="0">
                    <a:pos x="141" y="191"/>
                  </a:cxn>
                  <a:cxn ang="0">
                    <a:pos x="140" y="193"/>
                  </a:cxn>
                  <a:cxn ang="0">
                    <a:pos x="176" y="193"/>
                  </a:cxn>
                  <a:cxn ang="0">
                    <a:pos x="196" y="173"/>
                  </a:cxn>
                  <a:cxn ang="0">
                    <a:pos x="196" y="80"/>
                  </a:cxn>
                  <a:cxn ang="0">
                    <a:pos x="221" y="102"/>
                  </a:cxn>
                  <a:cxn ang="0">
                    <a:pos x="230" y="101"/>
                  </a:cxn>
                  <a:cxn ang="0">
                    <a:pos x="229" y="92"/>
                  </a:cxn>
                </a:cxnLst>
                <a:rect l="0" t="0" r="r" b="b"/>
                <a:pathLst>
                  <a:path w="232" h="193">
                    <a:moveTo>
                      <a:pt x="229" y="92"/>
                    </a:moveTo>
                    <a:cubicBezTo>
                      <a:pt x="120" y="2"/>
                      <a:pt x="120" y="2"/>
                      <a:pt x="120" y="2"/>
                    </a:cubicBezTo>
                    <a:cubicBezTo>
                      <a:pt x="117" y="0"/>
                      <a:pt x="114" y="0"/>
                      <a:pt x="112" y="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95"/>
                      <a:pt x="0" y="98"/>
                      <a:pt x="2" y="101"/>
                    </a:cubicBezTo>
                    <a:cubicBezTo>
                      <a:pt x="3" y="102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171"/>
                      <a:pt x="36" y="171"/>
                      <a:pt x="36" y="171"/>
                    </a:cubicBezTo>
                    <a:cubicBezTo>
                      <a:pt x="38" y="171"/>
                      <a:pt x="39" y="170"/>
                      <a:pt x="41" y="170"/>
                    </a:cubicBezTo>
                    <a:cubicBezTo>
                      <a:pt x="50" y="170"/>
                      <a:pt x="57" y="178"/>
                      <a:pt x="57" y="187"/>
                    </a:cubicBezTo>
                    <a:cubicBezTo>
                      <a:pt x="57" y="189"/>
                      <a:pt x="57" y="191"/>
                      <a:pt x="56" y="193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91" y="192"/>
                      <a:pt x="91" y="192"/>
                      <a:pt x="91" y="191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91" y="113"/>
                      <a:pt x="94" y="110"/>
                      <a:pt x="97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8" y="110"/>
                      <a:pt x="141" y="113"/>
                      <a:pt x="141" y="116"/>
                    </a:cubicBezTo>
                    <a:cubicBezTo>
                      <a:pt x="141" y="191"/>
                      <a:pt x="141" y="191"/>
                      <a:pt x="141" y="191"/>
                    </a:cubicBezTo>
                    <a:cubicBezTo>
                      <a:pt x="141" y="192"/>
                      <a:pt x="141" y="192"/>
                      <a:pt x="140" y="193"/>
                    </a:cubicBezTo>
                    <a:cubicBezTo>
                      <a:pt x="176" y="193"/>
                      <a:pt x="176" y="193"/>
                      <a:pt x="176" y="193"/>
                    </a:cubicBezTo>
                    <a:cubicBezTo>
                      <a:pt x="187" y="193"/>
                      <a:pt x="196" y="184"/>
                      <a:pt x="196" y="173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221" y="102"/>
                      <a:pt x="221" y="102"/>
                      <a:pt x="221" y="102"/>
                    </a:cubicBezTo>
                    <a:cubicBezTo>
                      <a:pt x="224" y="104"/>
                      <a:pt x="228" y="103"/>
                      <a:pt x="230" y="101"/>
                    </a:cubicBezTo>
                    <a:cubicBezTo>
                      <a:pt x="232" y="98"/>
                      <a:pt x="232" y="95"/>
                      <a:pt x="229" y="9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endParaRPr>
              </a:p>
            </p:txBody>
          </p:sp>
        </p:grpSp>
      </p:grpSp>
      <p:grpSp>
        <p:nvGrpSpPr>
          <p:cNvPr id="12293" name="Group 107"/>
          <p:cNvGrpSpPr>
            <a:grpSpLocks/>
          </p:cNvGrpSpPr>
          <p:nvPr/>
        </p:nvGrpSpPr>
        <p:grpSpPr bwMode="auto">
          <a:xfrm>
            <a:off x="1150938" y="5408613"/>
            <a:ext cx="657225" cy="738187"/>
            <a:chOff x="5533795" y="1563638"/>
            <a:chExt cx="656782" cy="737622"/>
          </a:xfrm>
        </p:grpSpPr>
        <p:sp>
          <p:nvSpPr>
            <p:cNvPr id="16" name="TextBox 77"/>
            <p:cNvSpPr txBox="1">
              <a:spLocks noChangeArrowheads="1"/>
            </p:cNvSpPr>
            <p:nvPr/>
          </p:nvSpPr>
          <p:spPr bwMode="auto">
            <a:xfrm>
              <a:off x="5533795" y="2023661"/>
              <a:ext cx="656782" cy="27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Energy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pic>
          <p:nvPicPr>
            <p:cNvPr id="12319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88470" y="1563638"/>
              <a:ext cx="347433" cy="51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4" name="Group 110"/>
          <p:cNvGrpSpPr>
            <a:grpSpLocks/>
          </p:cNvGrpSpPr>
          <p:nvPr/>
        </p:nvGrpSpPr>
        <p:grpSpPr bwMode="auto">
          <a:xfrm>
            <a:off x="4211638" y="5589588"/>
            <a:ext cx="717550" cy="568325"/>
            <a:chOff x="1950520" y="6021324"/>
            <a:chExt cx="718787" cy="569331"/>
          </a:xfrm>
        </p:grpSpPr>
        <p:sp>
          <p:nvSpPr>
            <p:cNvPr id="19" name="Freeform 97"/>
            <p:cNvSpPr>
              <a:spLocks noEditPoints="1"/>
            </p:cNvSpPr>
            <p:nvPr/>
          </p:nvSpPr>
          <p:spPr bwMode="auto">
            <a:xfrm>
              <a:off x="2103183" y="6021324"/>
              <a:ext cx="413462" cy="302159"/>
            </a:xfrm>
            <a:custGeom>
              <a:avLst/>
              <a:gdLst/>
              <a:ahLst/>
              <a:cxnLst>
                <a:cxn ang="0">
                  <a:pos x="87" y="51"/>
                </a:cxn>
                <a:cxn ang="0">
                  <a:pos x="70" y="69"/>
                </a:cxn>
                <a:cxn ang="0">
                  <a:pos x="87" y="86"/>
                </a:cxn>
                <a:cxn ang="0">
                  <a:pos x="105" y="69"/>
                </a:cxn>
                <a:cxn ang="0">
                  <a:pos x="87" y="51"/>
                </a:cxn>
                <a:cxn ang="0">
                  <a:pos x="35" y="8"/>
                </a:cxn>
                <a:cxn ang="0">
                  <a:pos x="62" y="8"/>
                </a:cxn>
                <a:cxn ang="0">
                  <a:pos x="63" y="7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4" y="7"/>
                </a:cxn>
                <a:cxn ang="0">
                  <a:pos x="35" y="8"/>
                </a:cxn>
                <a:cxn ang="0">
                  <a:pos x="161" y="11"/>
                </a:cxn>
                <a:cxn ang="0">
                  <a:pos x="18" y="11"/>
                </a:cxn>
                <a:cxn ang="0">
                  <a:pos x="20" y="18"/>
                </a:cxn>
                <a:cxn ang="0">
                  <a:pos x="6" y="33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0" y="70"/>
                </a:cxn>
                <a:cxn ang="0">
                  <a:pos x="0" y="113"/>
                </a:cxn>
                <a:cxn ang="0">
                  <a:pos x="13" y="127"/>
                </a:cxn>
                <a:cxn ang="0">
                  <a:pos x="161" y="127"/>
                </a:cxn>
                <a:cxn ang="0">
                  <a:pos x="174" y="113"/>
                </a:cxn>
                <a:cxn ang="0">
                  <a:pos x="174" y="24"/>
                </a:cxn>
                <a:cxn ang="0">
                  <a:pos x="161" y="11"/>
                </a:cxn>
                <a:cxn ang="0">
                  <a:pos x="87" y="107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69"/>
                </a:cxn>
                <a:cxn ang="0">
                  <a:pos x="87" y="107"/>
                </a:cxn>
                <a:cxn ang="0">
                  <a:pos x="6" y="24"/>
                </a:cxn>
                <a:cxn ang="0">
                  <a:pos x="11" y="18"/>
                </a:cxn>
                <a:cxn ang="0">
                  <a:pos x="6" y="13"/>
                </a:cxn>
                <a:cxn ang="0">
                  <a:pos x="0" y="18"/>
                </a:cxn>
                <a:cxn ang="0">
                  <a:pos x="6" y="24"/>
                </a:cxn>
              </a:cxnLst>
              <a:rect l="0" t="0" r="r" b="b"/>
              <a:pathLst>
                <a:path w="174" h="127">
                  <a:moveTo>
                    <a:pt x="87" y="51"/>
                  </a:moveTo>
                  <a:cubicBezTo>
                    <a:pt x="77" y="51"/>
                    <a:pt x="70" y="59"/>
                    <a:pt x="70" y="69"/>
                  </a:cubicBezTo>
                  <a:cubicBezTo>
                    <a:pt x="70" y="79"/>
                    <a:pt x="77" y="86"/>
                    <a:pt x="87" y="86"/>
                  </a:cubicBezTo>
                  <a:cubicBezTo>
                    <a:pt x="97" y="86"/>
                    <a:pt x="105" y="79"/>
                    <a:pt x="105" y="69"/>
                  </a:cubicBezTo>
                  <a:cubicBezTo>
                    <a:pt x="105" y="59"/>
                    <a:pt x="97" y="51"/>
                    <a:pt x="87" y="51"/>
                  </a:cubicBezTo>
                  <a:close/>
                  <a:moveTo>
                    <a:pt x="35" y="8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63" y="8"/>
                    <a:pt x="63" y="7"/>
                    <a:pt x="63" y="7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0"/>
                    <a:pt x="6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8"/>
                    <a:pt x="35" y="8"/>
                  </a:cubicBezTo>
                  <a:close/>
                  <a:moveTo>
                    <a:pt x="161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9" y="13"/>
                    <a:pt x="20" y="16"/>
                    <a:pt x="20" y="18"/>
                  </a:cubicBezTo>
                  <a:cubicBezTo>
                    <a:pt x="20" y="26"/>
                    <a:pt x="14" y="33"/>
                    <a:pt x="6" y="33"/>
                  </a:cubicBezTo>
                  <a:cubicBezTo>
                    <a:pt x="4" y="33"/>
                    <a:pt x="2" y="32"/>
                    <a:pt x="0" y="3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6" y="127"/>
                    <a:pt x="13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8" y="127"/>
                    <a:pt x="174" y="121"/>
                    <a:pt x="174" y="113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17"/>
                    <a:pt x="168" y="11"/>
                    <a:pt x="161" y="11"/>
                  </a:cubicBezTo>
                  <a:close/>
                  <a:moveTo>
                    <a:pt x="87" y="107"/>
                  </a:moveTo>
                  <a:cubicBezTo>
                    <a:pt x="66" y="107"/>
                    <a:pt x="49" y="90"/>
                    <a:pt x="49" y="69"/>
                  </a:cubicBezTo>
                  <a:cubicBezTo>
                    <a:pt x="49" y="48"/>
                    <a:pt x="66" y="30"/>
                    <a:pt x="87" y="30"/>
                  </a:cubicBezTo>
                  <a:cubicBezTo>
                    <a:pt x="108" y="30"/>
                    <a:pt x="126" y="48"/>
                    <a:pt x="126" y="69"/>
                  </a:cubicBezTo>
                  <a:cubicBezTo>
                    <a:pt x="126" y="90"/>
                    <a:pt x="108" y="107"/>
                    <a:pt x="87" y="107"/>
                  </a:cubicBezTo>
                  <a:close/>
                  <a:moveTo>
                    <a:pt x="6" y="24"/>
                  </a:moveTo>
                  <a:cubicBezTo>
                    <a:pt x="9" y="24"/>
                    <a:pt x="11" y="21"/>
                    <a:pt x="11" y="18"/>
                  </a:cubicBezTo>
                  <a:cubicBezTo>
                    <a:pt x="11" y="15"/>
                    <a:pt x="9" y="13"/>
                    <a:pt x="6" y="13"/>
                  </a:cubicBezTo>
                  <a:cubicBezTo>
                    <a:pt x="3" y="13"/>
                    <a:pt x="0" y="15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lose/>
                </a:path>
              </a:pathLst>
            </a:custGeom>
            <a:solidFill>
              <a:srgbClr val="0054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latin typeface="Tahoma"/>
              </a:endParaRPr>
            </a:p>
          </p:txBody>
        </p:sp>
        <p:sp>
          <p:nvSpPr>
            <p:cNvPr id="20" name="TextBox 81"/>
            <p:cNvSpPr txBox="1">
              <a:spLocks noChangeArrowheads="1"/>
            </p:cNvSpPr>
            <p:nvPr/>
          </p:nvSpPr>
          <p:spPr bwMode="auto">
            <a:xfrm>
              <a:off x="1950520" y="6313941"/>
              <a:ext cx="718787" cy="27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Tourism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</p:grpSp>
      <p:grpSp>
        <p:nvGrpSpPr>
          <p:cNvPr id="12295" name="Group 109"/>
          <p:cNvGrpSpPr>
            <a:grpSpLocks/>
          </p:cNvGrpSpPr>
          <p:nvPr/>
        </p:nvGrpSpPr>
        <p:grpSpPr bwMode="auto">
          <a:xfrm>
            <a:off x="2592388" y="5507038"/>
            <a:ext cx="754062" cy="712787"/>
            <a:chOff x="368348" y="3791566"/>
            <a:chExt cx="752963" cy="713367"/>
          </a:xfrm>
        </p:grpSpPr>
        <p:sp>
          <p:nvSpPr>
            <p:cNvPr id="22" name="TextBox 122"/>
            <p:cNvSpPr txBox="1">
              <a:spLocks noChangeArrowheads="1"/>
            </p:cNvSpPr>
            <p:nvPr/>
          </p:nvSpPr>
          <p:spPr bwMode="auto">
            <a:xfrm>
              <a:off x="368348" y="4228483"/>
              <a:ext cx="752963" cy="2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Industry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469800" y="3791566"/>
              <a:ext cx="550059" cy="438507"/>
            </a:xfrm>
            <a:custGeom>
              <a:avLst/>
              <a:gdLst/>
              <a:ahLst/>
              <a:cxnLst>
                <a:cxn ang="0">
                  <a:pos x="729" y="353"/>
                </a:cxn>
                <a:cxn ang="0">
                  <a:pos x="761" y="386"/>
                </a:cxn>
                <a:cxn ang="0">
                  <a:pos x="761" y="488"/>
                </a:cxn>
                <a:cxn ang="0">
                  <a:pos x="810" y="488"/>
                </a:cxn>
                <a:cxn ang="0">
                  <a:pos x="811" y="164"/>
                </a:cxn>
                <a:cxn ang="0">
                  <a:pos x="794" y="147"/>
                </a:cxn>
                <a:cxn ang="0">
                  <a:pos x="661" y="148"/>
                </a:cxn>
                <a:cxn ang="0">
                  <a:pos x="646" y="166"/>
                </a:cxn>
                <a:cxn ang="0">
                  <a:pos x="647" y="353"/>
                </a:cxn>
                <a:cxn ang="0">
                  <a:pos x="729" y="353"/>
                </a:cxn>
                <a:cxn ang="0">
                  <a:pos x="849" y="511"/>
                </a:cxn>
                <a:cxn ang="0">
                  <a:pos x="734" y="511"/>
                </a:cxn>
                <a:cxn ang="0">
                  <a:pos x="734" y="400"/>
                </a:cxn>
                <a:cxn ang="0">
                  <a:pos x="712" y="378"/>
                </a:cxn>
                <a:cxn ang="0">
                  <a:pos x="222" y="378"/>
                </a:cxn>
                <a:cxn ang="0">
                  <a:pos x="192" y="408"/>
                </a:cxn>
                <a:cxn ang="0">
                  <a:pos x="192" y="670"/>
                </a:cxn>
                <a:cxn ang="0">
                  <a:pos x="214" y="693"/>
                </a:cxn>
                <a:cxn ang="0">
                  <a:pos x="698" y="693"/>
                </a:cxn>
                <a:cxn ang="0">
                  <a:pos x="698" y="693"/>
                </a:cxn>
                <a:cxn ang="0">
                  <a:pos x="847" y="693"/>
                </a:cxn>
                <a:cxn ang="0">
                  <a:pos x="868" y="674"/>
                </a:cxn>
                <a:cxn ang="0">
                  <a:pos x="868" y="530"/>
                </a:cxn>
                <a:cxn ang="0">
                  <a:pos x="849" y="511"/>
                </a:cxn>
                <a:cxn ang="0">
                  <a:pos x="475" y="0"/>
                </a:cxn>
                <a:cxn ang="0">
                  <a:pos x="437" y="26"/>
                </a:cxn>
                <a:cxn ang="0">
                  <a:pos x="437" y="349"/>
                </a:cxn>
                <a:cxn ang="0">
                  <a:pos x="514" y="349"/>
                </a:cxn>
                <a:cxn ang="0">
                  <a:pos x="514" y="26"/>
                </a:cxn>
                <a:cxn ang="0">
                  <a:pos x="475" y="0"/>
                </a:cxn>
                <a:cxn ang="0">
                  <a:pos x="337" y="353"/>
                </a:cxn>
                <a:cxn ang="0">
                  <a:pos x="337" y="109"/>
                </a:cxn>
                <a:cxn ang="0">
                  <a:pos x="302" y="73"/>
                </a:cxn>
                <a:cxn ang="0">
                  <a:pos x="93" y="73"/>
                </a:cxn>
                <a:cxn ang="0">
                  <a:pos x="105" y="113"/>
                </a:cxn>
                <a:cxn ang="0">
                  <a:pos x="34" y="184"/>
                </a:cxn>
                <a:cxn ang="0">
                  <a:pos x="0" y="175"/>
                </a:cxn>
                <a:cxn ang="0">
                  <a:pos x="0" y="657"/>
                </a:cxn>
                <a:cxn ang="0">
                  <a:pos x="36" y="693"/>
                </a:cxn>
                <a:cxn ang="0">
                  <a:pos x="168" y="693"/>
                </a:cxn>
                <a:cxn ang="0">
                  <a:pos x="168" y="388"/>
                </a:cxn>
                <a:cxn ang="0">
                  <a:pos x="202" y="353"/>
                </a:cxn>
                <a:cxn ang="0">
                  <a:pos x="337" y="353"/>
                </a:cxn>
                <a:cxn ang="0">
                  <a:pos x="34" y="136"/>
                </a:cxn>
                <a:cxn ang="0">
                  <a:pos x="61" y="108"/>
                </a:cxn>
                <a:cxn ang="0">
                  <a:pos x="34" y="81"/>
                </a:cxn>
                <a:cxn ang="0">
                  <a:pos x="7" y="108"/>
                </a:cxn>
                <a:cxn ang="0">
                  <a:pos x="34" y="136"/>
                </a:cxn>
                <a:cxn ang="0">
                  <a:pos x="391" y="505"/>
                </a:cxn>
                <a:cxn ang="0">
                  <a:pos x="348" y="505"/>
                </a:cxn>
                <a:cxn ang="0">
                  <a:pos x="348" y="447"/>
                </a:cxn>
                <a:cxn ang="0">
                  <a:pos x="391" y="447"/>
                </a:cxn>
                <a:cxn ang="0">
                  <a:pos x="391" y="505"/>
                </a:cxn>
                <a:cxn ang="0">
                  <a:pos x="506" y="505"/>
                </a:cxn>
                <a:cxn ang="0">
                  <a:pos x="464" y="505"/>
                </a:cxn>
                <a:cxn ang="0">
                  <a:pos x="464" y="447"/>
                </a:cxn>
                <a:cxn ang="0">
                  <a:pos x="506" y="447"/>
                </a:cxn>
                <a:cxn ang="0">
                  <a:pos x="506" y="505"/>
                </a:cxn>
                <a:cxn ang="0">
                  <a:pos x="622" y="505"/>
                </a:cxn>
                <a:cxn ang="0">
                  <a:pos x="580" y="505"/>
                </a:cxn>
                <a:cxn ang="0">
                  <a:pos x="580" y="447"/>
                </a:cxn>
                <a:cxn ang="0">
                  <a:pos x="622" y="447"/>
                </a:cxn>
                <a:cxn ang="0">
                  <a:pos x="622" y="505"/>
                </a:cxn>
              </a:cxnLst>
              <a:rect l="0" t="0" r="r" b="b"/>
              <a:pathLst>
                <a:path w="868" h="693">
                  <a:moveTo>
                    <a:pt x="729" y="353"/>
                  </a:moveTo>
                  <a:cubicBezTo>
                    <a:pt x="747" y="352"/>
                    <a:pt x="761" y="367"/>
                    <a:pt x="761" y="386"/>
                  </a:cubicBezTo>
                  <a:cubicBezTo>
                    <a:pt x="761" y="488"/>
                    <a:pt x="761" y="488"/>
                    <a:pt x="761" y="488"/>
                  </a:cubicBezTo>
                  <a:cubicBezTo>
                    <a:pt x="810" y="488"/>
                    <a:pt x="810" y="488"/>
                    <a:pt x="810" y="488"/>
                  </a:cubicBezTo>
                  <a:cubicBezTo>
                    <a:pt x="811" y="164"/>
                    <a:pt x="811" y="164"/>
                    <a:pt x="811" y="164"/>
                  </a:cubicBezTo>
                  <a:cubicBezTo>
                    <a:pt x="811" y="155"/>
                    <a:pt x="803" y="147"/>
                    <a:pt x="794" y="147"/>
                  </a:cubicBezTo>
                  <a:cubicBezTo>
                    <a:pt x="661" y="148"/>
                    <a:pt x="661" y="148"/>
                    <a:pt x="661" y="148"/>
                  </a:cubicBezTo>
                  <a:cubicBezTo>
                    <a:pt x="652" y="148"/>
                    <a:pt x="646" y="157"/>
                    <a:pt x="646" y="166"/>
                  </a:cubicBezTo>
                  <a:cubicBezTo>
                    <a:pt x="647" y="353"/>
                    <a:pt x="647" y="353"/>
                    <a:pt x="647" y="353"/>
                  </a:cubicBezTo>
                  <a:lnTo>
                    <a:pt x="729" y="353"/>
                  </a:lnTo>
                  <a:close/>
                  <a:moveTo>
                    <a:pt x="849" y="511"/>
                  </a:moveTo>
                  <a:cubicBezTo>
                    <a:pt x="734" y="511"/>
                    <a:pt x="734" y="511"/>
                    <a:pt x="734" y="511"/>
                  </a:cubicBezTo>
                  <a:cubicBezTo>
                    <a:pt x="734" y="400"/>
                    <a:pt x="734" y="400"/>
                    <a:pt x="734" y="400"/>
                  </a:cubicBezTo>
                  <a:cubicBezTo>
                    <a:pt x="734" y="388"/>
                    <a:pt x="724" y="378"/>
                    <a:pt x="712" y="378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197" y="378"/>
                    <a:pt x="194" y="386"/>
                    <a:pt x="192" y="408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92" y="683"/>
                    <a:pt x="202" y="693"/>
                    <a:pt x="214" y="693"/>
                  </a:cubicBezTo>
                  <a:cubicBezTo>
                    <a:pt x="698" y="693"/>
                    <a:pt x="698" y="693"/>
                    <a:pt x="698" y="693"/>
                  </a:cubicBezTo>
                  <a:cubicBezTo>
                    <a:pt x="698" y="693"/>
                    <a:pt x="698" y="693"/>
                    <a:pt x="698" y="693"/>
                  </a:cubicBezTo>
                  <a:cubicBezTo>
                    <a:pt x="847" y="693"/>
                    <a:pt x="847" y="693"/>
                    <a:pt x="847" y="693"/>
                  </a:cubicBezTo>
                  <a:cubicBezTo>
                    <a:pt x="857" y="693"/>
                    <a:pt x="868" y="684"/>
                    <a:pt x="868" y="674"/>
                  </a:cubicBezTo>
                  <a:cubicBezTo>
                    <a:pt x="868" y="530"/>
                    <a:pt x="868" y="530"/>
                    <a:pt x="868" y="530"/>
                  </a:cubicBezTo>
                  <a:cubicBezTo>
                    <a:pt x="868" y="520"/>
                    <a:pt x="859" y="511"/>
                    <a:pt x="849" y="511"/>
                  </a:cubicBezTo>
                  <a:close/>
                  <a:moveTo>
                    <a:pt x="475" y="0"/>
                  </a:moveTo>
                  <a:cubicBezTo>
                    <a:pt x="441" y="0"/>
                    <a:pt x="437" y="26"/>
                    <a:pt x="437" y="26"/>
                  </a:cubicBezTo>
                  <a:cubicBezTo>
                    <a:pt x="437" y="349"/>
                    <a:pt x="437" y="349"/>
                    <a:pt x="437" y="349"/>
                  </a:cubicBezTo>
                  <a:cubicBezTo>
                    <a:pt x="514" y="349"/>
                    <a:pt x="514" y="349"/>
                    <a:pt x="514" y="349"/>
                  </a:cubicBezTo>
                  <a:cubicBezTo>
                    <a:pt x="514" y="26"/>
                    <a:pt x="514" y="26"/>
                    <a:pt x="514" y="26"/>
                  </a:cubicBezTo>
                  <a:cubicBezTo>
                    <a:pt x="512" y="0"/>
                    <a:pt x="475" y="0"/>
                    <a:pt x="475" y="0"/>
                  </a:cubicBezTo>
                  <a:close/>
                  <a:moveTo>
                    <a:pt x="337" y="353"/>
                  </a:moveTo>
                  <a:cubicBezTo>
                    <a:pt x="337" y="109"/>
                    <a:pt x="337" y="109"/>
                    <a:pt x="337" y="109"/>
                  </a:cubicBezTo>
                  <a:cubicBezTo>
                    <a:pt x="337" y="89"/>
                    <a:pt x="321" y="73"/>
                    <a:pt x="302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01" y="84"/>
                    <a:pt x="105" y="98"/>
                    <a:pt x="105" y="113"/>
                  </a:cubicBezTo>
                  <a:cubicBezTo>
                    <a:pt x="105" y="152"/>
                    <a:pt x="73" y="184"/>
                    <a:pt x="34" y="184"/>
                  </a:cubicBezTo>
                  <a:cubicBezTo>
                    <a:pt x="22" y="184"/>
                    <a:pt x="10" y="181"/>
                    <a:pt x="0" y="175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7"/>
                    <a:pt x="16" y="693"/>
                    <a:pt x="36" y="693"/>
                  </a:cubicBezTo>
                  <a:cubicBezTo>
                    <a:pt x="168" y="693"/>
                    <a:pt x="168" y="693"/>
                    <a:pt x="168" y="693"/>
                  </a:cubicBezTo>
                  <a:cubicBezTo>
                    <a:pt x="168" y="388"/>
                    <a:pt x="168" y="388"/>
                    <a:pt x="168" y="388"/>
                  </a:cubicBezTo>
                  <a:cubicBezTo>
                    <a:pt x="169" y="363"/>
                    <a:pt x="174" y="353"/>
                    <a:pt x="202" y="353"/>
                  </a:cubicBezTo>
                  <a:lnTo>
                    <a:pt x="337" y="353"/>
                  </a:lnTo>
                  <a:close/>
                  <a:moveTo>
                    <a:pt x="34" y="136"/>
                  </a:moveTo>
                  <a:cubicBezTo>
                    <a:pt x="49" y="136"/>
                    <a:pt x="61" y="123"/>
                    <a:pt x="61" y="108"/>
                  </a:cubicBezTo>
                  <a:cubicBezTo>
                    <a:pt x="61" y="93"/>
                    <a:pt x="49" y="81"/>
                    <a:pt x="34" y="81"/>
                  </a:cubicBezTo>
                  <a:cubicBezTo>
                    <a:pt x="19" y="81"/>
                    <a:pt x="7" y="93"/>
                    <a:pt x="7" y="108"/>
                  </a:cubicBezTo>
                  <a:cubicBezTo>
                    <a:pt x="7" y="123"/>
                    <a:pt x="19" y="136"/>
                    <a:pt x="34" y="136"/>
                  </a:cubicBezTo>
                  <a:close/>
                  <a:moveTo>
                    <a:pt x="391" y="505"/>
                  </a:moveTo>
                  <a:cubicBezTo>
                    <a:pt x="348" y="505"/>
                    <a:pt x="348" y="505"/>
                    <a:pt x="348" y="505"/>
                  </a:cubicBezTo>
                  <a:cubicBezTo>
                    <a:pt x="348" y="447"/>
                    <a:pt x="348" y="447"/>
                    <a:pt x="348" y="447"/>
                  </a:cubicBezTo>
                  <a:cubicBezTo>
                    <a:pt x="391" y="447"/>
                    <a:pt x="391" y="447"/>
                    <a:pt x="391" y="447"/>
                  </a:cubicBezTo>
                  <a:lnTo>
                    <a:pt x="391" y="505"/>
                  </a:lnTo>
                  <a:close/>
                  <a:moveTo>
                    <a:pt x="506" y="505"/>
                  </a:moveTo>
                  <a:cubicBezTo>
                    <a:pt x="464" y="505"/>
                    <a:pt x="464" y="505"/>
                    <a:pt x="464" y="505"/>
                  </a:cubicBezTo>
                  <a:cubicBezTo>
                    <a:pt x="464" y="447"/>
                    <a:pt x="464" y="447"/>
                    <a:pt x="464" y="447"/>
                  </a:cubicBezTo>
                  <a:cubicBezTo>
                    <a:pt x="506" y="447"/>
                    <a:pt x="506" y="447"/>
                    <a:pt x="506" y="447"/>
                  </a:cubicBezTo>
                  <a:lnTo>
                    <a:pt x="506" y="505"/>
                  </a:lnTo>
                  <a:close/>
                  <a:moveTo>
                    <a:pt x="622" y="505"/>
                  </a:moveTo>
                  <a:cubicBezTo>
                    <a:pt x="580" y="505"/>
                    <a:pt x="580" y="505"/>
                    <a:pt x="580" y="505"/>
                  </a:cubicBezTo>
                  <a:cubicBezTo>
                    <a:pt x="580" y="447"/>
                    <a:pt x="580" y="447"/>
                    <a:pt x="580" y="447"/>
                  </a:cubicBezTo>
                  <a:cubicBezTo>
                    <a:pt x="622" y="447"/>
                    <a:pt x="622" y="447"/>
                    <a:pt x="622" y="447"/>
                  </a:cubicBezTo>
                  <a:lnTo>
                    <a:pt x="622" y="50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latin typeface="Tahoma"/>
              </a:endParaRPr>
            </a:p>
          </p:txBody>
        </p:sp>
      </p:grpSp>
      <p:grpSp>
        <p:nvGrpSpPr>
          <p:cNvPr id="12296" name="Group 121"/>
          <p:cNvGrpSpPr>
            <a:grpSpLocks/>
          </p:cNvGrpSpPr>
          <p:nvPr/>
        </p:nvGrpSpPr>
        <p:grpSpPr bwMode="auto">
          <a:xfrm>
            <a:off x="6551613" y="5499100"/>
            <a:ext cx="1162050" cy="720725"/>
            <a:chOff x="2419293" y="3207304"/>
            <a:chExt cx="1161600" cy="721565"/>
          </a:xfrm>
        </p:grpSpPr>
        <p:sp>
          <p:nvSpPr>
            <p:cNvPr id="30" name="TextBox 214"/>
            <p:cNvSpPr txBox="1">
              <a:spLocks noChangeArrowheads="1"/>
            </p:cNvSpPr>
            <p:nvPr/>
          </p:nvSpPr>
          <p:spPr bwMode="auto">
            <a:xfrm>
              <a:off x="2419293" y="3652322"/>
              <a:ext cx="1161600" cy="276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Transportation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sp>
          <p:nvSpPr>
            <p:cNvPr id="31" name="Freeform 92"/>
            <p:cNvSpPr>
              <a:spLocks noEditPoints="1"/>
            </p:cNvSpPr>
            <p:nvPr/>
          </p:nvSpPr>
          <p:spPr bwMode="auto">
            <a:xfrm>
              <a:off x="2787450" y="3207304"/>
              <a:ext cx="374505" cy="446608"/>
            </a:xfrm>
            <a:custGeom>
              <a:avLst/>
              <a:gdLst>
                <a:gd name="T0" fmla="*/ 433138 w 612"/>
                <a:gd name="T1" fmla="*/ 551978 h 731"/>
                <a:gd name="T2" fmla="*/ 532007 w 612"/>
                <a:gd name="T3" fmla="*/ 101556 h 731"/>
                <a:gd name="T4" fmla="*/ 413364 w 612"/>
                <a:gd name="T5" fmla="*/ 2821 h 731"/>
                <a:gd name="T6" fmla="*/ 148774 w 612"/>
                <a:gd name="T7" fmla="*/ 2821 h 731"/>
                <a:gd name="T8" fmla="*/ 83803 w 612"/>
                <a:gd name="T9" fmla="*/ 86511 h 731"/>
                <a:gd name="T10" fmla="*/ 45197 w 612"/>
                <a:gd name="T11" fmla="*/ 101556 h 731"/>
                <a:gd name="T12" fmla="*/ 144066 w 612"/>
                <a:gd name="T13" fmla="*/ 551978 h 731"/>
                <a:gd name="T14" fmla="*/ 86628 w 612"/>
                <a:gd name="T15" fmla="*/ 401524 h 731"/>
                <a:gd name="T16" fmla="*/ 168547 w 612"/>
                <a:gd name="T17" fmla="*/ 401524 h 731"/>
                <a:gd name="T18" fmla="*/ 448204 w 612"/>
                <a:gd name="T19" fmla="*/ 441959 h 731"/>
                <a:gd name="T20" fmla="*/ 448204 w 612"/>
                <a:gd name="T21" fmla="*/ 360149 h 731"/>
                <a:gd name="T22" fmla="*/ 448204 w 612"/>
                <a:gd name="T23" fmla="*/ 441959 h 731"/>
                <a:gd name="T24" fmla="*/ 120525 w 612"/>
                <a:gd name="T25" fmla="*/ 101556 h 731"/>
                <a:gd name="T26" fmla="*/ 384175 w 612"/>
                <a:gd name="T27" fmla="*/ 101556 h 731"/>
                <a:gd name="T28" fmla="*/ 495284 w 612"/>
                <a:gd name="T29" fmla="*/ 141051 h 731"/>
                <a:gd name="T30" fmla="*/ 455737 w 612"/>
                <a:gd name="T31" fmla="*/ 262354 h 731"/>
                <a:gd name="T32" fmla="*/ 300372 w 612"/>
                <a:gd name="T33" fmla="*/ 222860 h 731"/>
                <a:gd name="T34" fmla="*/ 302255 w 612"/>
                <a:gd name="T35" fmla="*/ 129767 h 731"/>
                <a:gd name="T36" fmla="*/ 274007 w 612"/>
                <a:gd name="T37" fmla="*/ 129767 h 731"/>
                <a:gd name="T38" fmla="*/ 275890 w 612"/>
                <a:gd name="T39" fmla="*/ 222860 h 731"/>
                <a:gd name="T40" fmla="*/ 120525 w 612"/>
                <a:gd name="T41" fmla="*/ 262354 h 731"/>
                <a:gd name="T42" fmla="*/ 80978 w 612"/>
                <a:gd name="T43" fmla="*/ 141051 h 731"/>
                <a:gd name="T44" fmla="*/ 354985 w 612"/>
                <a:gd name="T45" fmla="*/ 568904 h 731"/>
                <a:gd name="T46" fmla="*/ 306963 w 612"/>
                <a:gd name="T47" fmla="*/ 589592 h 731"/>
                <a:gd name="T48" fmla="*/ 192087 w 612"/>
                <a:gd name="T49" fmla="*/ 589592 h 731"/>
                <a:gd name="T50" fmla="*/ 169489 w 612"/>
                <a:gd name="T51" fmla="*/ 568904 h 731"/>
                <a:gd name="T52" fmla="*/ 51788 w 612"/>
                <a:gd name="T53" fmla="*/ 687387 h 731"/>
                <a:gd name="T54" fmla="*/ 269299 w 612"/>
                <a:gd name="T55" fmla="*/ 664819 h 731"/>
                <a:gd name="T56" fmla="*/ 491518 w 612"/>
                <a:gd name="T57" fmla="*/ 664819 h 731"/>
                <a:gd name="T58" fmla="*/ 576262 w 612"/>
                <a:gd name="T59" fmla="*/ 687387 h 731"/>
                <a:gd name="T60" fmla="*/ 306963 w 612"/>
                <a:gd name="T61" fmla="*/ 634728 h 731"/>
                <a:gd name="T62" fmla="*/ 127117 w 612"/>
                <a:gd name="T63" fmla="*/ 634728 h 731"/>
                <a:gd name="T64" fmla="*/ 269299 w 612"/>
                <a:gd name="T65" fmla="*/ 611220 h 731"/>
                <a:gd name="T66" fmla="*/ 415248 w 612"/>
                <a:gd name="T67" fmla="*/ 611220 h 731"/>
                <a:gd name="T68" fmla="*/ 306963 w 612"/>
                <a:gd name="T69" fmla="*/ 634728 h 731"/>
                <a:gd name="T70" fmla="*/ 112051 w 612"/>
                <a:gd name="T71" fmla="*/ 25389 h 731"/>
                <a:gd name="T72" fmla="*/ 60263 w 612"/>
                <a:gd name="T73" fmla="*/ 25389 h 7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2"/>
                <a:gd name="T112" fmla="*/ 0 h 731"/>
                <a:gd name="T113" fmla="*/ 612 w 612"/>
                <a:gd name="T114" fmla="*/ 731 h 7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2" h="731">
                  <a:moveTo>
                    <a:pt x="153" y="587"/>
                  </a:moveTo>
                  <a:cubicBezTo>
                    <a:pt x="460" y="587"/>
                    <a:pt x="460" y="587"/>
                    <a:pt x="460" y="587"/>
                  </a:cubicBezTo>
                  <a:cubicBezTo>
                    <a:pt x="518" y="587"/>
                    <a:pt x="565" y="540"/>
                    <a:pt x="565" y="482"/>
                  </a:cubicBezTo>
                  <a:cubicBezTo>
                    <a:pt x="565" y="108"/>
                    <a:pt x="565" y="108"/>
                    <a:pt x="565" y="108"/>
                  </a:cubicBezTo>
                  <a:cubicBezTo>
                    <a:pt x="565" y="50"/>
                    <a:pt x="518" y="3"/>
                    <a:pt x="460" y="3"/>
                  </a:cubicBezTo>
                  <a:cubicBezTo>
                    <a:pt x="439" y="3"/>
                    <a:pt x="439" y="3"/>
                    <a:pt x="439" y="3"/>
                  </a:cubicBezTo>
                  <a:cubicBezTo>
                    <a:pt x="425" y="3"/>
                    <a:pt x="425" y="3"/>
                    <a:pt x="425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9" y="9"/>
                    <a:pt x="160" y="15"/>
                    <a:pt x="160" y="21"/>
                  </a:cubicBezTo>
                  <a:cubicBezTo>
                    <a:pt x="160" y="60"/>
                    <a:pt x="128" y="92"/>
                    <a:pt x="89" y="92"/>
                  </a:cubicBezTo>
                  <a:cubicBezTo>
                    <a:pt x="75" y="92"/>
                    <a:pt x="63" y="88"/>
                    <a:pt x="52" y="82"/>
                  </a:cubicBezTo>
                  <a:cubicBezTo>
                    <a:pt x="50" y="90"/>
                    <a:pt x="48" y="99"/>
                    <a:pt x="48" y="108"/>
                  </a:cubicBezTo>
                  <a:cubicBezTo>
                    <a:pt x="48" y="482"/>
                    <a:pt x="48" y="482"/>
                    <a:pt x="48" y="482"/>
                  </a:cubicBezTo>
                  <a:cubicBezTo>
                    <a:pt x="48" y="540"/>
                    <a:pt x="95" y="587"/>
                    <a:pt x="153" y="587"/>
                  </a:cubicBezTo>
                  <a:close/>
                  <a:moveTo>
                    <a:pt x="136" y="470"/>
                  </a:moveTo>
                  <a:cubicBezTo>
                    <a:pt x="112" y="470"/>
                    <a:pt x="92" y="451"/>
                    <a:pt x="92" y="427"/>
                  </a:cubicBezTo>
                  <a:cubicBezTo>
                    <a:pt x="92" y="403"/>
                    <a:pt x="112" y="383"/>
                    <a:pt x="136" y="383"/>
                  </a:cubicBezTo>
                  <a:cubicBezTo>
                    <a:pt x="160" y="383"/>
                    <a:pt x="179" y="403"/>
                    <a:pt x="179" y="427"/>
                  </a:cubicBezTo>
                  <a:cubicBezTo>
                    <a:pt x="179" y="451"/>
                    <a:pt x="160" y="470"/>
                    <a:pt x="136" y="470"/>
                  </a:cubicBezTo>
                  <a:close/>
                  <a:moveTo>
                    <a:pt x="476" y="470"/>
                  </a:moveTo>
                  <a:cubicBezTo>
                    <a:pt x="452" y="470"/>
                    <a:pt x="433" y="451"/>
                    <a:pt x="433" y="427"/>
                  </a:cubicBezTo>
                  <a:cubicBezTo>
                    <a:pt x="433" y="403"/>
                    <a:pt x="452" y="383"/>
                    <a:pt x="476" y="383"/>
                  </a:cubicBezTo>
                  <a:cubicBezTo>
                    <a:pt x="500" y="383"/>
                    <a:pt x="520" y="403"/>
                    <a:pt x="520" y="427"/>
                  </a:cubicBezTo>
                  <a:cubicBezTo>
                    <a:pt x="520" y="451"/>
                    <a:pt x="500" y="470"/>
                    <a:pt x="476" y="470"/>
                  </a:cubicBezTo>
                  <a:close/>
                  <a:moveTo>
                    <a:pt x="86" y="150"/>
                  </a:moveTo>
                  <a:cubicBezTo>
                    <a:pt x="86" y="127"/>
                    <a:pt x="105" y="108"/>
                    <a:pt x="128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408" y="108"/>
                    <a:pt x="408" y="108"/>
                    <a:pt x="408" y="108"/>
                  </a:cubicBezTo>
                  <a:cubicBezTo>
                    <a:pt x="484" y="108"/>
                    <a:pt x="484" y="108"/>
                    <a:pt x="484" y="108"/>
                  </a:cubicBezTo>
                  <a:cubicBezTo>
                    <a:pt x="507" y="108"/>
                    <a:pt x="526" y="127"/>
                    <a:pt x="526" y="150"/>
                  </a:cubicBezTo>
                  <a:cubicBezTo>
                    <a:pt x="526" y="237"/>
                    <a:pt x="526" y="237"/>
                    <a:pt x="526" y="237"/>
                  </a:cubicBezTo>
                  <a:cubicBezTo>
                    <a:pt x="526" y="260"/>
                    <a:pt x="507" y="279"/>
                    <a:pt x="484" y="279"/>
                  </a:cubicBezTo>
                  <a:cubicBezTo>
                    <a:pt x="361" y="279"/>
                    <a:pt x="361" y="279"/>
                    <a:pt x="361" y="279"/>
                  </a:cubicBezTo>
                  <a:cubicBezTo>
                    <a:pt x="338" y="279"/>
                    <a:pt x="319" y="260"/>
                    <a:pt x="319" y="237"/>
                  </a:cubicBezTo>
                  <a:cubicBezTo>
                    <a:pt x="319" y="150"/>
                    <a:pt x="319" y="150"/>
                    <a:pt x="319" y="150"/>
                  </a:cubicBezTo>
                  <a:cubicBezTo>
                    <a:pt x="319" y="146"/>
                    <a:pt x="320" y="142"/>
                    <a:pt x="321" y="138"/>
                  </a:cubicBezTo>
                  <a:cubicBezTo>
                    <a:pt x="316" y="139"/>
                    <a:pt x="311" y="139"/>
                    <a:pt x="306" y="139"/>
                  </a:cubicBezTo>
                  <a:cubicBezTo>
                    <a:pt x="301" y="139"/>
                    <a:pt x="296" y="139"/>
                    <a:pt x="291" y="138"/>
                  </a:cubicBezTo>
                  <a:cubicBezTo>
                    <a:pt x="292" y="142"/>
                    <a:pt x="293" y="146"/>
                    <a:pt x="293" y="150"/>
                  </a:cubicBezTo>
                  <a:cubicBezTo>
                    <a:pt x="293" y="237"/>
                    <a:pt x="293" y="237"/>
                    <a:pt x="293" y="237"/>
                  </a:cubicBezTo>
                  <a:cubicBezTo>
                    <a:pt x="293" y="260"/>
                    <a:pt x="274" y="279"/>
                    <a:pt x="251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05" y="279"/>
                    <a:pt x="86" y="260"/>
                    <a:pt x="86" y="237"/>
                  </a:cubicBezTo>
                  <a:lnTo>
                    <a:pt x="86" y="150"/>
                  </a:lnTo>
                  <a:close/>
                  <a:moveTo>
                    <a:pt x="432" y="605"/>
                  </a:moveTo>
                  <a:cubicBezTo>
                    <a:pt x="377" y="605"/>
                    <a:pt x="377" y="605"/>
                    <a:pt x="377" y="605"/>
                  </a:cubicBezTo>
                  <a:cubicBezTo>
                    <a:pt x="408" y="627"/>
                    <a:pt x="408" y="627"/>
                    <a:pt x="408" y="627"/>
                  </a:cubicBezTo>
                  <a:cubicBezTo>
                    <a:pt x="326" y="627"/>
                    <a:pt x="326" y="627"/>
                    <a:pt x="326" y="627"/>
                  </a:cubicBezTo>
                  <a:cubicBezTo>
                    <a:pt x="286" y="627"/>
                    <a:pt x="286" y="627"/>
                    <a:pt x="286" y="627"/>
                  </a:cubicBezTo>
                  <a:cubicBezTo>
                    <a:pt x="204" y="627"/>
                    <a:pt x="204" y="627"/>
                    <a:pt x="204" y="627"/>
                  </a:cubicBezTo>
                  <a:cubicBezTo>
                    <a:pt x="236" y="605"/>
                    <a:pt x="236" y="605"/>
                    <a:pt x="236" y="605"/>
                  </a:cubicBezTo>
                  <a:cubicBezTo>
                    <a:pt x="180" y="605"/>
                    <a:pt x="180" y="605"/>
                    <a:pt x="180" y="605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55" y="731"/>
                    <a:pt x="55" y="731"/>
                    <a:pt x="55" y="731"/>
                  </a:cubicBezTo>
                  <a:cubicBezTo>
                    <a:pt x="90" y="707"/>
                    <a:pt x="90" y="707"/>
                    <a:pt x="90" y="707"/>
                  </a:cubicBezTo>
                  <a:cubicBezTo>
                    <a:pt x="286" y="707"/>
                    <a:pt x="286" y="707"/>
                    <a:pt x="286" y="707"/>
                  </a:cubicBezTo>
                  <a:cubicBezTo>
                    <a:pt x="326" y="707"/>
                    <a:pt x="326" y="707"/>
                    <a:pt x="326" y="707"/>
                  </a:cubicBezTo>
                  <a:cubicBezTo>
                    <a:pt x="522" y="707"/>
                    <a:pt x="522" y="707"/>
                    <a:pt x="522" y="707"/>
                  </a:cubicBezTo>
                  <a:cubicBezTo>
                    <a:pt x="557" y="731"/>
                    <a:pt x="557" y="731"/>
                    <a:pt x="557" y="731"/>
                  </a:cubicBezTo>
                  <a:cubicBezTo>
                    <a:pt x="612" y="731"/>
                    <a:pt x="612" y="731"/>
                    <a:pt x="612" y="731"/>
                  </a:cubicBezTo>
                  <a:lnTo>
                    <a:pt x="432" y="605"/>
                  </a:lnTo>
                  <a:close/>
                  <a:moveTo>
                    <a:pt x="326" y="675"/>
                  </a:moveTo>
                  <a:cubicBezTo>
                    <a:pt x="286" y="675"/>
                    <a:pt x="286" y="675"/>
                    <a:pt x="286" y="675"/>
                  </a:cubicBezTo>
                  <a:cubicBezTo>
                    <a:pt x="135" y="675"/>
                    <a:pt x="135" y="675"/>
                    <a:pt x="135" y="675"/>
                  </a:cubicBezTo>
                  <a:cubicBezTo>
                    <a:pt x="171" y="650"/>
                    <a:pt x="171" y="650"/>
                    <a:pt x="171" y="650"/>
                  </a:cubicBezTo>
                  <a:cubicBezTo>
                    <a:pt x="286" y="650"/>
                    <a:pt x="286" y="650"/>
                    <a:pt x="286" y="650"/>
                  </a:cubicBezTo>
                  <a:cubicBezTo>
                    <a:pt x="326" y="650"/>
                    <a:pt x="326" y="650"/>
                    <a:pt x="326" y="650"/>
                  </a:cubicBezTo>
                  <a:cubicBezTo>
                    <a:pt x="441" y="650"/>
                    <a:pt x="441" y="650"/>
                    <a:pt x="441" y="650"/>
                  </a:cubicBezTo>
                  <a:cubicBezTo>
                    <a:pt x="477" y="675"/>
                    <a:pt x="477" y="675"/>
                    <a:pt x="477" y="675"/>
                  </a:cubicBezTo>
                  <a:lnTo>
                    <a:pt x="326" y="675"/>
                  </a:lnTo>
                  <a:close/>
                  <a:moveTo>
                    <a:pt x="92" y="55"/>
                  </a:moveTo>
                  <a:cubicBezTo>
                    <a:pt x="107" y="55"/>
                    <a:pt x="119" y="43"/>
                    <a:pt x="119" y="27"/>
                  </a:cubicBezTo>
                  <a:cubicBezTo>
                    <a:pt x="119" y="12"/>
                    <a:pt x="107" y="0"/>
                    <a:pt x="92" y="0"/>
                  </a:cubicBezTo>
                  <a:cubicBezTo>
                    <a:pt x="77" y="0"/>
                    <a:pt x="64" y="12"/>
                    <a:pt x="64" y="27"/>
                  </a:cubicBezTo>
                  <a:cubicBezTo>
                    <a:pt x="64" y="43"/>
                    <a:pt x="77" y="55"/>
                    <a:pt x="92" y="55"/>
                  </a:cubicBezTo>
                  <a:close/>
                </a:path>
              </a:pathLst>
            </a:custGeom>
            <a:solidFill>
              <a:srgbClr val="AA9C8F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297" name="Group 123"/>
          <p:cNvGrpSpPr>
            <a:grpSpLocks/>
          </p:cNvGrpSpPr>
          <p:nvPr/>
        </p:nvGrpSpPr>
        <p:grpSpPr bwMode="auto">
          <a:xfrm>
            <a:off x="7632700" y="5499100"/>
            <a:ext cx="1042988" cy="673100"/>
            <a:chOff x="1399575" y="3903306"/>
            <a:chExt cx="1043363" cy="673635"/>
          </a:xfrm>
        </p:grpSpPr>
        <p:sp>
          <p:nvSpPr>
            <p:cNvPr id="33" name="TextBox 79"/>
            <p:cNvSpPr txBox="1">
              <a:spLocks noChangeArrowheads="1"/>
            </p:cNvSpPr>
            <p:nvPr/>
          </p:nvSpPr>
          <p:spPr bwMode="auto">
            <a:xfrm>
              <a:off x="1399575" y="4300496"/>
              <a:ext cx="1043363" cy="276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Environment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1704485" y="3903306"/>
              <a:ext cx="433544" cy="416256"/>
            </a:xfrm>
            <a:custGeom>
              <a:avLst/>
              <a:gdLst>
                <a:gd name="T0" fmla="*/ 2147483647 w 608"/>
                <a:gd name="T1" fmla="*/ 2147483647 h 586"/>
                <a:gd name="T2" fmla="*/ 2147483647 w 608"/>
                <a:gd name="T3" fmla="*/ 2147483647 h 586"/>
                <a:gd name="T4" fmla="*/ 2147483647 w 608"/>
                <a:gd name="T5" fmla="*/ 2147483647 h 586"/>
                <a:gd name="T6" fmla="*/ 2147483647 w 608"/>
                <a:gd name="T7" fmla="*/ 2147483647 h 586"/>
                <a:gd name="T8" fmla="*/ 2147483647 w 608"/>
                <a:gd name="T9" fmla="*/ 2147483647 h 586"/>
                <a:gd name="T10" fmla="*/ 2147483647 w 608"/>
                <a:gd name="T11" fmla="*/ 0 h 586"/>
                <a:gd name="T12" fmla="*/ 2147483647 w 608"/>
                <a:gd name="T13" fmla="*/ 2147483647 h 586"/>
                <a:gd name="T14" fmla="*/ 2147483647 w 608"/>
                <a:gd name="T15" fmla="*/ 2147483647 h 586"/>
                <a:gd name="T16" fmla="*/ 2147483647 w 608"/>
                <a:gd name="T17" fmla="*/ 2147483647 h 586"/>
                <a:gd name="T18" fmla="*/ 2147483647 w 608"/>
                <a:gd name="T19" fmla="*/ 2147483647 h 586"/>
                <a:gd name="T20" fmla="*/ 2147483647 w 608"/>
                <a:gd name="T21" fmla="*/ 2147483647 h 586"/>
                <a:gd name="T22" fmla="*/ 2147483647 w 608"/>
                <a:gd name="T23" fmla="*/ 2147483647 h 586"/>
                <a:gd name="T24" fmla="*/ 2147483647 w 608"/>
                <a:gd name="T25" fmla="*/ 0 h 586"/>
                <a:gd name="T26" fmla="*/ 2147483647 w 608"/>
                <a:gd name="T27" fmla="*/ 2147483647 h 586"/>
                <a:gd name="T28" fmla="*/ 2147483647 w 608"/>
                <a:gd name="T29" fmla="*/ 2147483647 h 586"/>
                <a:gd name="T30" fmla="*/ 2147483647 w 608"/>
                <a:gd name="T31" fmla="*/ 2147483647 h 586"/>
                <a:gd name="T32" fmla="*/ 2147483647 w 608"/>
                <a:gd name="T33" fmla="*/ 2147483647 h 586"/>
                <a:gd name="T34" fmla="*/ 2147483647 w 608"/>
                <a:gd name="T35" fmla="*/ 2147483647 h 586"/>
                <a:gd name="T36" fmla="*/ 2147483647 w 608"/>
                <a:gd name="T37" fmla="*/ 2147483647 h 586"/>
                <a:gd name="T38" fmla="*/ 2147483647 w 608"/>
                <a:gd name="T39" fmla="*/ 2147483647 h 586"/>
                <a:gd name="T40" fmla="*/ 2147483647 w 608"/>
                <a:gd name="T41" fmla="*/ 2147483647 h 586"/>
                <a:gd name="T42" fmla="*/ 2147483647 w 608"/>
                <a:gd name="T43" fmla="*/ 2147483647 h 586"/>
                <a:gd name="T44" fmla="*/ 2147483647 w 608"/>
                <a:gd name="T45" fmla="*/ 2147483647 h 586"/>
                <a:gd name="T46" fmla="*/ 2147483647 w 608"/>
                <a:gd name="T47" fmla="*/ 2147483647 h 586"/>
                <a:gd name="T48" fmla="*/ 2147483647 w 608"/>
                <a:gd name="T49" fmla="*/ 2147483647 h 586"/>
                <a:gd name="T50" fmla="*/ 2147483647 w 608"/>
                <a:gd name="T51" fmla="*/ 2147483647 h 586"/>
                <a:gd name="T52" fmla="*/ 2147483647 w 608"/>
                <a:gd name="T53" fmla="*/ 2147483647 h 586"/>
                <a:gd name="T54" fmla="*/ 2147483647 w 608"/>
                <a:gd name="T55" fmla="*/ 2147483647 h 586"/>
                <a:gd name="T56" fmla="*/ 2147483647 w 608"/>
                <a:gd name="T57" fmla="*/ 2147483647 h 586"/>
                <a:gd name="T58" fmla="*/ 2147483647 w 608"/>
                <a:gd name="T59" fmla="*/ 2147483647 h 586"/>
                <a:gd name="T60" fmla="*/ 2147483647 w 608"/>
                <a:gd name="T61" fmla="*/ 2147483647 h 5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8"/>
                <a:gd name="T94" fmla="*/ 0 h 586"/>
                <a:gd name="T95" fmla="*/ 608 w 608"/>
                <a:gd name="T96" fmla="*/ 586 h 5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8" h="586">
                  <a:moveTo>
                    <a:pt x="43" y="277"/>
                  </a:moveTo>
                  <a:cubicBezTo>
                    <a:pt x="57" y="271"/>
                    <a:pt x="62" y="255"/>
                    <a:pt x="56" y="241"/>
                  </a:cubicBezTo>
                  <a:cubicBezTo>
                    <a:pt x="49" y="227"/>
                    <a:pt x="33" y="221"/>
                    <a:pt x="20" y="228"/>
                  </a:cubicBezTo>
                  <a:cubicBezTo>
                    <a:pt x="6" y="234"/>
                    <a:pt x="0" y="251"/>
                    <a:pt x="7" y="264"/>
                  </a:cubicBezTo>
                  <a:cubicBezTo>
                    <a:pt x="13" y="278"/>
                    <a:pt x="29" y="284"/>
                    <a:pt x="43" y="277"/>
                  </a:cubicBezTo>
                  <a:close/>
                  <a:moveTo>
                    <a:pt x="314" y="0"/>
                  </a:moveTo>
                  <a:cubicBezTo>
                    <a:pt x="191" y="0"/>
                    <a:pt x="86" y="76"/>
                    <a:pt x="43" y="184"/>
                  </a:cubicBezTo>
                  <a:cubicBezTo>
                    <a:pt x="74" y="191"/>
                    <a:pt x="98" y="219"/>
                    <a:pt x="98" y="253"/>
                  </a:cubicBezTo>
                  <a:cubicBezTo>
                    <a:pt x="98" y="292"/>
                    <a:pt x="66" y="324"/>
                    <a:pt x="26" y="324"/>
                  </a:cubicBezTo>
                  <a:cubicBezTo>
                    <a:pt x="25" y="324"/>
                    <a:pt x="24" y="324"/>
                    <a:pt x="23" y="324"/>
                  </a:cubicBezTo>
                  <a:cubicBezTo>
                    <a:pt x="39" y="471"/>
                    <a:pt x="163" y="586"/>
                    <a:pt x="314" y="586"/>
                  </a:cubicBezTo>
                  <a:cubicBezTo>
                    <a:pt x="476" y="586"/>
                    <a:pt x="608" y="454"/>
                    <a:pt x="608" y="293"/>
                  </a:cubicBezTo>
                  <a:cubicBezTo>
                    <a:pt x="608" y="131"/>
                    <a:pt x="476" y="0"/>
                    <a:pt x="314" y="0"/>
                  </a:cubicBezTo>
                  <a:close/>
                  <a:moveTo>
                    <a:pt x="207" y="303"/>
                  </a:moveTo>
                  <a:cubicBezTo>
                    <a:pt x="161" y="187"/>
                    <a:pt x="203" y="72"/>
                    <a:pt x="203" y="72"/>
                  </a:cubicBezTo>
                  <a:cubicBezTo>
                    <a:pt x="254" y="119"/>
                    <a:pt x="248" y="103"/>
                    <a:pt x="312" y="153"/>
                  </a:cubicBezTo>
                  <a:cubicBezTo>
                    <a:pt x="376" y="203"/>
                    <a:pt x="398" y="250"/>
                    <a:pt x="398" y="250"/>
                  </a:cubicBezTo>
                  <a:cubicBezTo>
                    <a:pt x="441" y="359"/>
                    <a:pt x="370" y="401"/>
                    <a:pt x="370" y="401"/>
                  </a:cubicBezTo>
                  <a:cubicBezTo>
                    <a:pt x="269" y="446"/>
                    <a:pt x="207" y="303"/>
                    <a:pt x="207" y="303"/>
                  </a:cubicBezTo>
                  <a:close/>
                  <a:moveTo>
                    <a:pt x="353" y="375"/>
                  </a:moveTo>
                  <a:cubicBezTo>
                    <a:pt x="258" y="249"/>
                    <a:pt x="216" y="149"/>
                    <a:pt x="216" y="149"/>
                  </a:cubicBezTo>
                  <a:cubicBezTo>
                    <a:pt x="242" y="209"/>
                    <a:pt x="306" y="291"/>
                    <a:pt x="360" y="370"/>
                  </a:cubicBezTo>
                  <a:cubicBezTo>
                    <a:pt x="418" y="455"/>
                    <a:pt x="419" y="529"/>
                    <a:pt x="419" y="529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10" y="459"/>
                    <a:pt x="353" y="375"/>
                    <a:pt x="353" y="375"/>
                  </a:cubicBezTo>
                  <a:close/>
                  <a:moveTo>
                    <a:pt x="361" y="369"/>
                  </a:moveTo>
                  <a:cubicBezTo>
                    <a:pt x="267" y="242"/>
                    <a:pt x="224" y="142"/>
                    <a:pt x="224" y="142"/>
                  </a:cubicBezTo>
                  <a:cubicBezTo>
                    <a:pt x="251" y="203"/>
                    <a:pt x="315" y="285"/>
                    <a:pt x="369" y="364"/>
                  </a:cubicBezTo>
                  <a:cubicBezTo>
                    <a:pt x="427" y="448"/>
                    <a:pt x="428" y="522"/>
                    <a:pt x="428" y="522"/>
                  </a:cubicBezTo>
                  <a:cubicBezTo>
                    <a:pt x="411" y="532"/>
                    <a:pt x="411" y="532"/>
                    <a:pt x="411" y="532"/>
                  </a:cubicBezTo>
                  <a:cubicBezTo>
                    <a:pt x="418" y="453"/>
                    <a:pt x="361" y="369"/>
                    <a:pt x="361" y="369"/>
                  </a:cubicBezTo>
                  <a:close/>
                </a:path>
              </a:pathLst>
            </a:custGeom>
            <a:solidFill>
              <a:srgbClr val="34B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298" name="Group 128"/>
          <p:cNvGrpSpPr>
            <a:grpSpLocks/>
          </p:cNvGrpSpPr>
          <p:nvPr/>
        </p:nvGrpSpPr>
        <p:grpSpPr bwMode="auto">
          <a:xfrm>
            <a:off x="1692275" y="5499100"/>
            <a:ext cx="912813" cy="749300"/>
            <a:chOff x="2386440" y="5526611"/>
            <a:chExt cx="911980" cy="750202"/>
          </a:xfrm>
        </p:grpSpPr>
        <p:sp>
          <p:nvSpPr>
            <p:cNvPr id="36" name="TextBox 78"/>
            <p:cNvSpPr txBox="1">
              <a:spLocks noChangeArrowheads="1"/>
            </p:cNvSpPr>
            <p:nvPr/>
          </p:nvSpPr>
          <p:spPr bwMode="auto">
            <a:xfrm>
              <a:off x="2386440" y="6000255"/>
              <a:ext cx="911980" cy="27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Healthcare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grpSp>
          <p:nvGrpSpPr>
            <p:cNvPr id="37" name="Group 72"/>
            <p:cNvGrpSpPr/>
            <p:nvPr/>
          </p:nvGrpSpPr>
          <p:grpSpPr>
            <a:xfrm>
              <a:off x="2620273" y="5526611"/>
              <a:ext cx="444315" cy="507361"/>
              <a:chOff x="3968750" y="452437"/>
              <a:chExt cx="704850" cy="804863"/>
            </a:xfrm>
            <a:solidFill>
              <a:srgbClr val="FF0000"/>
            </a:solidFill>
          </p:grpSpPr>
          <p:sp>
            <p:nvSpPr>
              <p:cNvPr id="38" name="Freeform 72"/>
              <p:cNvSpPr>
                <a:spLocks/>
              </p:cNvSpPr>
              <p:nvPr/>
            </p:nvSpPr>
            <p:spPr bwMode="auto">
              <a:xfrm>
                <a:off x="4098925" y="452437"/>
                <a:ext cx="574675" cy="603250"/>
              </a:xfrm>
              <a:custGeom>
                <a:avLst/>
                <a:gdLst/>
                <a:ahLst/>
                <a:cxnLst>
                  <a:cxn ang="0">
                    <a:pos x="63" y="289"/>
                  </a:cxn>
                  <a:cxn ang="0">
                    <a:pos x="85" y="299"/>
                  </a:cxn>
                  <a:cxn ang="0">
                    <a:pos x="104" y="397"/>
                  </a:cxn>
                  <a:cxn ang="0">
                    <a:pos x="6" y="417"/>
                  </a:cxn>
                  <a:cxn ang="0">
                    <a:pos x="73" y="557"/>
                  </a:cxn>
                  <a:cxn ang="0">
                    <a:pos x="141" y="603"/>
                  </a:cxn>
                  <a:cxn ang="0">
                    <a:pos x="256" y="635"/>
                  </a:cxn>
                  <a:cxn ang="0">
                    <a:pos x="523" y="597"/>
                  </a:cxn>
                  <a:cxn ang="0">
                    <a:pos x="529" y="539"/>
                  </a:cxn>
                  <a:cxn ang="0">
                    <a:pos x="379" y="524"/>
                  </a:cxn>
                  <a:cxn ang="0">
                    <a:pos x="354" y="464"/>
                  </a:cxn>
                  <a:cxn ang="0">
                    <a:pos x="583" y="245"/>
                  </a:cxn>
                  <a:cxn ang="0">
                    <a:pos x="583" y="194"/>
                  </a:cxn>
                  <a:cxn ang="0">
                    <a:pos x="530" y="195"/>
                  </a:cxn>
                  <a:cxn ang="0">
                    <a:pos x="377" y="335"/>
                  </a:cxn>
                  <a:cxn ang="0">
                    <a:pos x="370" y="317"/>
                  </a:cxn>
                  <a:cxn ang="0">
                    <a:pos x="497" y="119"/>
                  </a:cxn>
                  <a:cxn ang="0">
                    <a:pos x="487" y="67"/>
                  </a:cxn>
                  <a:cxn ang="0">
                    <a:pos x="427" y="82"/>
                  </a:cxn>
                  <a:cxn ang="0">
                    <a:pos x="304" y="260"/>
                  </a:cxn>
                  <a:cxn ang="0">
                    <a:pos x="280" y="247"/>
                  </a:cxn>
                  <a:cxn ang="0">
                    <a:pos x="329" y="63"/>
                  </a:cxn>
                  <a:cxn ang="0">
                    <a:pos x="301" y="13"/>
                  </a:cxn>
                  <a:cxn ang="0">
                    <a:pos x="260" y="50"/>
                  </a:cxn>
                  <a:cxn ang="0">
                    <a:pos x="202" y="217"/>
                  </a:cxn>
                  <a:cxn ang="0">
                    <a:pos x="168" y="230"/>
                  </a:cxn>
                  <a:cxn ang="0">
                    <a:pos x="171" y="66"/>
                  </a:cxn>
                  <a:cxn ang="0">
                    <a:pos x="128" y="37"/>
                  </a:cxn>
                  <a:cxn ang="0">
                    <a:pos x="100" y="79"/>
                  </a:cxn>
                  <a:cxn ang="0">
                    <a:pos x="95" y="226"/>
                  </a:cxn>
                  <a:cxn ang="0">
                    <a:pos x="63" y="289"/>
                  </a:cxn>
                </a:cxnLst>
                <a:rect l="0" t="0" r="r" b="b"/>
                <a:pathLst>
                  <a:path w="609" h="640">
                    <a:moveTo>
                      <a:pt x="63" y="289"/>
                    </a:moveTo>
                    <a:cubicBezTo>
                      <a:pt x="70" y="291"/>
                      <a:pt x="78" y="294"/>
                      <a:pt x="85" y="299"/>
                    </a:cubicBezTo>
                    <a:cubicBezTo>
                      <a:pt x="118" y="321"/>
                      <a:pt x="126" y="365"/>
                      <a:pt x="104" y="397"/>
                    </a:cubicBezTo>
                    <a:cubicBezTo>
                      <a:pt x="82" y="430"/>
                      <a:pt x="39" y="438"/>
                      <a:pt x="6" y="417"/>
                    </a:cubicBezTo>
                    <a:cubicBezTo>
                      <a:pt x="0" y="465"/>
                      <a:pt x="13" y="517"/>
                      <a:pt x="73" y="557"/>
                    </a:cubicBezTo>
                    <a:cubicBezTo>
                      <a:pt x="141" y="603"/>
                      <a:pt x="141" y="603"/>
                      <a:pt x="141" y="603"/>
                    </a:cubicBezTo>
                    <a:cubicBezTo>
                      <a:pt x="141" y="603"/>
                      <a:pt x="192" y="640"/>
                      <a:pt x="256" y="635"/>
                    </a:cubicBezTo>
                    <a:cubicBezTo>
                      <a:pt x="256" y="635"/>
                      <a:pt x="508" y="600"/>
                      <a:pt x="523" y="597"/>
                    </a:cubicBezTo>
                    <a:cubicBezTo>
                      <a:pt x="523" y="597"/>
                      <a:pt x="564" y="569"/>
                      <a:pt x="529" y="539"/>
                    </a:cubicBezTo>
                    <a:cubicBezTo>
                      <a:pt x="494" y="509"/>
                      <a:pt x="422" y="524"/>
                      <a:pt x="379" y="524"/>
                    </a:cubicBezTo>
                    <a:cubicBezTo>
                      <a:pt x="379" y="524"/>
                      <a:pt x="322" y="505"/>
                      <a:pt x="354" y="464"/>
                    </a:cubicBezTo>
                    <a:cubicBezTo>
                      <a:pt x="354" y="464"/>
                      <a:pt x="400" y="424"/>
                      <a:pt x="583" y="245"/>
                    </a:cubicBezTo>
                    <a:cubicBezTo>
                      <a:pt x="609" y="216"/>
                      <a:pt x="583" y="194"/>
                      <a:pt x="583" y="194"/>
                    </a:cubicBezTo>
                    <a:cubicBezTo>
                      <a:pt x="559" y="169"/>
                      <a:pt x="530" y="195"/>
                      <a:pt x="530" y="195"/>
                    </a:cubicBezTo>
                    <a:cubicBezTo>
                      <a:pt x="380" y="344"/>
                      <a:pt x="380" y="334"/>
                      <a:pt x="377" y="335"/>
                    </a:cubicBezTo>
                    <a:cubicBezTo>
                      <a:pt x="377" y="335"/>
                      <a:pt x="360" y="337"/>
                      <a:pt x="370" y="317"/>
                    </a:cubicBezTo>
                    <a:cubicBezTo>
                      <a:pt x="379" y="298"/>
                      <a:pt x="497" y="119"/>
                      <a:pt x="497" y="119"/>
                    </a:cubicBezTo>
                    <a:cubicBezTo>
                      <a:pt x="497" y="119"/>
                      <a:pt x="517" y="85"/>
                      <a:pt x="487" y="67"/>
                    </a:cubicBezTo>
                    <a:cubicBezTo>
                      <a:pt x="487" y="67"/>
                      <a:pt x="460" y="39"/>
                      <a:pt x="427" y="82"/>
                    </a:cubicBezTo>
                    <a:cubicBezTo>
                      <a:pt x="304" y="260"/>
                      <a:pt x="304" y="260"/>
                      <a:pt x="304" y="260"/>
                    </a:cubicBezTo>
                    <a:cubicBezTo>
                      <a:pt x="304" y="260"/>
                      <a:pt x="276" y="277"/>
                      <a:pt x="280" y="247"/>
                    </a:cubicBezTo>
                    <a:cubicBezTo>
                      <a:pt x="329" y="63"/>
                      <a:pt x="329" y="63"/>
                      <a:pt x="329" y="63"/>
                    </a:cubicBezTo>
                    <a:cubicBezTo>
                      <a:pt x="329" y="63"/>
                      <a:pt x="343" y="18"/>
                      <a:pt x="301" y="13"/>
                    </a:cubicBezTo>
                    <a:cubicBezTo>
                      <a:pt x="301" y="13"/>
                      <a:pt x="277" y="0"/>
                      <a:pt x="260" y="50"/>
                    </a:cubicBezTo>
                    <a:cubicBezTo>
                      <a:pt x="202" y="217"/>
                      <a:pt x="202" y="217"/>
                      <a:pt x="202" y="217"/>
                    </a:cubicBezTo>
                    <a:cubicBezTo>
                      <a:pt x="202" y="217"/>
                      <a:pt x="189" y="261"/>
                      <a:pt x="168" y="230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71" y="66"/>
                      <a:pt x="171" y="34"/>
                      <a:pt x="128" y="37"/>
                    </a:cubicBezTo>
                    <a:cubicBezTo>
                      <a:pt x="128" y="37"/>
                      <a:pt x="100" y="46"/>
                      <a:pt x="100" y="7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5" y="226"/>
                      <a:pt x="93" y="258"/>
                      <a:pt x="63" y="2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Tahoma"/>
                  <a:ea typeface="ＭＳ Ｐゴシック" charset="-128"/>
                </a:endParaRPr>
              </a:p>
            </p:txBody>
          </p:sp>
          <p:sp>
            <p:nvSpPr>
              <p:cNvPr id="39" name="Freeform 73"/>
              <p:cNvSpPr>
                <a:spLocks/>
              </p:cNvSpPr>
              <p:nvPr/>
            </p:nvSpPr>
            <p:spPr bwMode="auto">
              <a:xfrm>
                <a:off x="4113213" y="760413"/>
                <a:ext cx="58738" cy="58738"/>
              </a:xfrm>
              <a:custGeom>
                <a:avLst/>
                <a:gdLst/>
                <a:ahLst/>
                <a:cxnLst>
                  <a:cxn ang="0">
                    <a:pos x="42" y="57"/>
                  </a:cxn>
                  <a:cxn ang="0">
                    <a:pos x="57" y="21"/>
                  </a:cxn>
                  <a:cxn ang="0">
                    <a:pos x="21" y="6"/>
                  </a:cxn>
                  <a:cxn ang="0">
                    <a:pos x="6" y="42"/>
                  </a:cxn>
                  <a:cxn ang="0">
                    <a:pos x="42" y="57"/>
                  </a:cxn>
                </a:cxnLst>
                <a:rect l="0" t="0" r="r" b="b"/>
                <a:pathLst>
                  <a:path w="63" h="63">
                    <a:moveTo>
                      <a:pt x="42" y="57"/>
                    </a:moveTo>
                    <a:cubicBezTo>
                      <a:pt x="56" y="51"/>
                      <a:pt x="63" y="35"/>
                      <a:pt x="57" y="21"/>
                    </a:cubicBezTo>
                    <a:cubicBezTo>
                      <a:pt x="51" y="7"/>
                      <a:pt x="35" y="0"/>
                      <a:pt x="21" y="6"/>
                    </a:cubicBezTo>
                    <a:cubicBezTo>
                      <a:pt x="7" y="12"/>
                      <a:pt x="0" y="28"/>
                      <a:pt x="6" y="42"/>
                    </a:cubicBezTo>
                    <a:cubicBezTo>
                      <a:pt x="12" y="56"/>
                      <a:pt x="28" y="63"/>
                      <a:pt x="42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Tahoma"/>
                  <a:ea typeface="ＭＳ Ｐゴシック" charset="-128"/>
                </a:endParaRPr>
              </a:p>
            </p:txBody>
          </p:sp>
          <p:sp>
            <p:nvSpPr>
              <p:cNvPr id="40" name="Freeform 74"/>
              <p:cNvSpPr>
                <a:spLocks noEditPoints="1"/>
              </p:cNvSpPr>
              <p:nvPr/>
            </p:nvSpPr>
            <p:spPr bwMode="auto">
              <a:xfrm>
                <a:off x="3968750" y="930275"/>
                <a:ext cx="323850" cy="327025"/>
              </a:xfrm>
              <a:custGeom>
                <a:avLst/>
                <a:gdLst/>
                <a:ahLst/>
                <a:cxnLst>
                  <a:cxn ang="0">
                    <a:pos x="161" y="27"/>
                  </a:cxn>
                  <a:cxn ang="0">
                    <a:pos x="320" y="134"/>
                  </a:cxn>
                  <a:cxn ang="0">
                    <a:pos x="327" y="201"/>
                  </a:cxn>
                  <a:cxn ang="0">
                    <a:pos x="250" y="314"/>
                  </a:cxn>
                  <a:cxn ang="0">
                    <a:pos x="186" y="333"/>
                  </a:cxn>
                  <a:cxn ang="0">
                    <a:pos x="23" y="222"/>
                  </a:cxn>
                  <a:cxn ang="0">
                    <a:pos x="16" y="156"/>
                  </a:cxn>
                  <a:cxn ang="0">
                    <a:pos x="89" y="48"/>
                  </a:cxn>
                  <a:cxn ang="0">
                    <a:pos x="161" y="27"/>
                  </a:cxn>
                  <a:cxn ang="0">
                    <a:pos x="299" y="172"/>
                  </a:cxn>
                  <a:cxn ang="0">
                    <a:pos x="129" y="58"/>
                  </a:cxn>
                  <a:cxn ang="0">
                    <a:pos x="67" y="151"/>
                  </a:cxn>
                  <a:cxn ang="0">
                    <a:pos x="236" y="265"/>
                  </a:cxn>
                  <a:cxn ang="0">
                    <a:pos x="299" y="172"/>
                  </a:cxn>
                  <a:cxn ang="0">
                    <a:pos x="160" y="296"/>
                  </a:cxn>
                  <a:cxn ang="0">
                    <a:pos x="203" y="296"/>
                  </a:cxn>
                  <a:cxn ang="0">
                    <a:pos x="188" y="255"/>
                  </a:cxn>
                  <a:cxn ang="0">
                    <a:pos x="160" y="296"/>
                  </a:cxn>
                  <a:cxn ang="0">
                    <a:pos x="171" y="243"/>
                  </a:cxn>
                  <a:cxn ang="0">
                    <a:pos x="127" y="244"/>
                  </a:cxn>
                  <a:cxn ang="0">
                    <a:pos x="143" y="285"/>
                  </a:cxn>
                  <a:cxn ang="0">
                    <a:pos x="171" y="243"/>
                  </a:cxn>
                </a:cxnLst>
                <a:rect l="0" t="0" r="r" b="b"/>
                <a:pathLst>
                  <a:path w="343" h="346">
                    <a:moveTo>
                      <a:pt x="161" y="27"/>
                    </a:moveTo>
                    <a:cubicBezTo>
                      <a:pt x="320" y="134"/>
                      <a:pt x="320" y="134"/>
                      <a:pt x="320" y="134"/>
                    </a:cubicBezTo>
                    <a:cubicBezTo>
                      <a:pt x="340" y="148"/>
                      <a:pt x="343" y="177"/>
                      <a:pt x="327" y="201"/>
                    </a:cubicBezTo>
                    <a:cubicBezTo>
                      <a:pt x="250" y="314"/>
                      <a:pt x="250" y="314"/>
                      <a:pt x="250" y="314"/>
                    </a:cubicBezTo>
                    <a:cubicBezTo>
                      <a:pt x="234" y="338"/>
                      <a:pt x="206" y="346"/>
                      <a:pt x="186" y="333"/>
                    </a:cubicBezTo>
                    <a:cubicBezTo>
                      <a:pt x="23" y="222"/>
                      <a:pt x="23" y="222"/>
                      <a:pt x="23" y="222"/>
                    </a:cubicBezTo>
                    <a:cubicBezTo>
                      <a:pt x="3" y="209"/>
                      <a:pt x="0" y="179"/>
                      <a:pt x="16" y="156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122" y="0"/>
                      <a:pt x="161" y="27"/>
                      <a:pt x="161" y="27"/>
                    </a:cubicBezTo>
                    <a:close/>
                    <a:moveTo>
                      <a:pt x="299" y="172"/>
                    </a:moveTo>
                    <a:cubicBezTo>
                      <a:pt x="129" y="58"/>
                      <a:pt x="129" y="58"/>
                      <a:pt x="129" y="58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236" y="265"/>
                      <a:pt x="236" y="265"/>
                      <a:pt x="236" y="265"/>
                    </a:cubicBezTo>
                    <a:lnTo>
                      <a:pt x="299" y="172"/>
                    </a:lnTo>
                    <a:close/>
                    <a:moveTo>
                      <a:pt x="160" y="296"/>
                    </a:moveTo>
                    <a:cubicBezTo>
                      <a:pt x="203" y="296"/>
                      <a:pt x="203" y="296"/>
                      <a:pt x="203" y="296"/>
                    </a:cubicBezTo>
                    <a:cubicBezTo>
                      <a:pt x="188" y="255"/>
                      <a:pt x="188" y="255"/>
                      <a:pt x="188" y="255"/>
                    </a:cubicBezTo>
                    <a:lnTo>
                      <a:pt x="160" y="296"/>
                    </a:lnTo>
                    <a:close/>
                    <a:moveTo>
                      <a:pt x="171" y="243"/>
                    </a:move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43" y="285"/>
                      <a:pt x="143" y="285"/>
                      <a:pt x="143" y="285"/>
                    </a:cubicBezTo>
                    <a:lnTo>
                      <a:pt x="171" y="2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ysClr val="windowText" lastClr="000000"/>
                  </a:solidFill>
                  <a:latin typeface="Tahoma"/>
                  <a:ea typeface="ＭＳ Ｐゴシック" charset="-128"/>
                </a:endParaRPr>
              </a:p>
            </p:txBody>
          </p:sp>
        </p:grpSp>
      </p:grpSp>
      <p:grpSp>
        <p:nvGrpSpPr>
          <p:cNvPr id="12299" name="Group 117"/>
          <p:cNvGrpSpPr>
            <a:grpSpLocks/>
          </p:cNvGrpSpPr>
          <p:nvPr/>
        </p:nvGrpSpPr>
        <p:grpSpPr bwMode="auto">
          <a:xfrm>
            <a:off x="4932363" y="5499100"/>
            <a:ext cx="727075" cy="704850"/>
            <a:chOff x="5456979" y="4917980"/>
            <a:chExt cx="727250" cy="705173"/>
          </a:xfrm>
        </p:grpSpPr>
        <p:sp>
          <p:nvSpPr>
            <p:cNvPr id="42" name="TextBox 80"/>
            <p:cNvSpPr txBox="1">
              <a:spLocks noChangeArrowheads="1"/>
            </p:cNvSpPr>
            <p:nvPr/>
          </p:nvSpPr>
          <p:spPr bwMode="auto">
            <a:xfrm>
              <a:off x="5456979" y="5346801"/>
              <a:ext cx="727250" cy="276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Security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sp>
          <p:nvSpPr>
            <p:cNvPr id="43" name="Freeform 150"/>
            <p:cNvSpPr>
              <a:spLocks noEditPoints="1"/>
            </p:cNvSpPr>
            <p:nvPr/>
          </p:nvSpPr>
          <p:spPr bwMode="auto">
            <a:xfrm>
              <a:off x="5641173" y="4917980"/>
              <a:ext cx="358861" cy="451057"/>
            </a:xfrm>
            <a:custGeom>
              <a:avLst/>
              <a:gdLst>
                <a:gd name="T0" fmla="*/ 433388 w 459"/>
                <a:gd name="T1" fmla="*/ 943 h 576"/>
                <a:gd name="T2" fmla="*/ 333303 w 459"/>
                <a:gd name="T3" fmla="*/ 27335 h 576"/>
                <a:gd name="T4" fmla="*/ 231329 w 459"/>
                <a:gd name="T5" fmla="*/ 0 h 576"/>
                <a:gd name="T6" fmla="*/ 229441 w 459"/>
                <a:gd name="T7" fmla="*/ 0 h 576"/>
                <a:gd name="T8" fmla="*/ 127467 w 459"/>
                <a:gd name="T9" fmla="*/ 27335 h 576"/>
                <a:gd name="T10" fmla="*/ 26438 w 459"/>
                <a:gd name="T11" fmla="*/ 943 h 576"/>
                <a:gd name="T12" fmla="*/ 25493 w 459"/>
                <a:gd name="T13" fmla="*/ 1885 h 576"/>
                <a:gd name="T14" fmla="*/ 25493 w 459"/>
                <a:gd name="T15" fmla="*/ 58440 h 576"/>
                <a:gd name="T16" fmla="*/ 93476 w 459"/>
                <a:gd name="T17" fmla="*/ 127248 h 576"/>
                <a:gd name="T18" fmla="*/ 25493 w 459"/>
                <a:gd name="T19" fmla="*/ 195114 h 576"/>
                <a:gd name="T20" fmla="*/ 25493 w 459"/>
                <a:gd name="T21" fmla="*/ 320477 h 576"/>
                <a:gd name="T22" fmla="*/ 186952 w 459"/>
                <a:gd name="T23" fmla="*/ 519361 h 576"/>
                <a:gd name="T24" fmla="*/ 229441 w 459"/>
                <a:gd name="T25" fmla="*/ 541982 h 576"/>
                <a:gd name="T26" fmla="*/ 271930 w 459"/>
                <a:gd name="T27" fmla="*/ 520303 h 576"/>
                <a:gd name="T28" fmla="*/ 433388 w 459"/>
                <a:gd name="T29" fmla="*/ 320477 h 576"/>
                <a:gd name="T30" fmla="*/ 433388 w 459"/>
                <a:gd name="T31" fmla="*/ 1885 h 576"/>
                <a:gd name="T32" fmla="*/ 433388 w 459"/>
                <a:gd name="T33" fmla="*/ 943 h 576"/>
                <a:gd name="T34" fmla="*/ 51931 w 459"/>
                <a:gd name="T35" fmla="*/ 123478 h 576"/>
                <a:gd name="T36" fmla="*/ 25493 w 459"/>
                <a:gd name="T37" fmla="*/ 97086 h 576"/>
                <a:gd name="T38" fmla="*/ 0 w 459"/>
                <a:gd name="T39" fmla="*/ 123478 h 576"/>
                <a:gd name="T40" fmla="*/ 25493 w 459"/>
                <a:gd name="T41" fmla="*/ 148927 h 576"/>
                <a:gd name="T42" fmla="*/ 51931 w 459"/>
                <a:gd name="T43" fmla="*/ 123478 h 5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9"/>
                <a:gd name="T67" fmla="*/ 0 h 576"/>
                <a:gd name="T68" fmla="*/ 459 w 459"/>
                <a:gd name="T69" fmla="*/ 576 h 5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9" h="576">
                  <a:moveTo>
                    <a:pt x="459" y="1"/>
                  </a:moveTo>
                  <a:cubicBezTo>
                    <a:pt x="437" y="18"/>
                    <a:pt x="397" y="29"/>
                    <a:pt x="353" y="29"/>
                  </a:cubicBezTo>
                  <a:cubicBezTo>
                    <a:pt x="307" y="29"/>
                    <a:pt x="266" y="17"/>
                    <a:pt x="24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21" y="17"/>
                    <a:pt x="181" y="29"/>
                    <a:pt x="135" y="29"/>
                  </a:cubicBezTo>
                  <a:cubicBezTo>
                    <a:pt x="89" y="29"/>
                    <a:pt x="50" y="17"/>
                    <a:pt x="28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67" y="63"/>
                    <a:pt x="99" y="95"/>
                    <a:pt x="99" y="135"/>
                  </a:cubicBezTo>
                  <a:cubicBezTo>
                    <a:pt x="99" y="174"/>
                    <a:pt x="67" y="207"/>
                    <a:pt x="27" y="207"/>
                  </a:cubicBezTo>
                  <a:cubicBezTo>
                    <a:pt x="27" y="340"/>
                    <a:pt x="27" y="340"/>
                    <a:pt x="27" y="340"/>
                  </a:cubicBezTo>
                  <a:cubicBezTo>
                    <a:pt x="27" y="433"/>
                    <a:pt x="134" y="513"/>
                    <a:pt x="198" y="551"/>
                  </a:cubicBezTo>
                  <a:cubicBezTo>
                    <a:pt x="223" y="567"/>
                    <a:pt x="242" y="575"/>
                    <a:pt x="243" y="575"/>
                  </a:cubicBezTo>
                  <a:cubicBezTo>
                    <a:pt x="245" y="576"/>
                    <a:pt x="263" y="567"/>
                    <a:pt x="288" y="552"/>
                  </a:cubicBezTo>
                  <a:cubicBezTo>
                    <a:pt x="351" y="514"/>
                    <a:pt x="459" y="433"/>
                    <a:pt x="459" y="340"/>
                  </a:cubicBezTo>
                  <a:cubicBezTo>
                    <a:pt x="459" y="2"/>
                    <a:pt x="459" y="2"/>
                    <a:pt x="459" y="2"/>
                  </a:cubicBezTo>
                  <a:cubicBezTo>
                    <a:pt x="459" y="2"/>
                    <a:pt x="459" y="1"/>
                    <a:pt x="459" y="1"/>
                  </a:cubicBezTo>
                  <a:close/>
                  <a:moveTo>
                    <a:pt x="55" y="131"/>
                  </a:moveTo>
                  <a:cubicBezTo>
                    <a:pt x="55" y="115"/>
                    <a:pt x="43" y="103"/>
                    <a:pt x="27" y="103"/>
                  </a:cubicBezTo>
                  <a:cubicBezTo>
                    <a:pt x="12" y="103"/>
                    <a:pt x="0" y="115"/>
                    <a:pt x="0" y="131"/>
                  </a:cubicBezTo>
                  <a:cubicBezTo>
                    <a:pt x="0" y="146"/>
                    <a:pt x="12" y="158"/>
                    <a:pt x="27" y="158"/>
                  </a:cubicBezTo>
                  <a:cubicBezTo>
                    <a:pt x="43" y="158"/>
                    <a:pt x="55" y="146"/>
                    <a:pt x="55" y="131"/>
                  </a:cubicBezTo>
                  <a:close/>
                </a:path>
              </a:pathLst>
            </a:custGeom>
            <a:solidFill>
              <a:srgbClr val="FFC828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latin typeface="Tahoma"/>
              </a:endParaRPr>
            </a:p>
          </p:txBody>
        </p:sp>
      </p:grpSp>
      <p:grpSp>
        <p:nvGrpSpPr>
          <p:cNvPr id="12300" name="Group 298"/>
          <p:cNvGrpSpPr>
            <a:grpSpLocks/>
          </p:cNvGrpSpPr>
          <p:nvPr/>
        </p:nvGrpSpPr>
        <p:grpSpPr bwMode="auto">
          <a:xfrm>
            <a:off x="5741988" y="5499100"/>
            <a:ext cx="957262" cy="566738"/>
            <a:chOff x="6509877" y="4208463"/>
            <a:chExt cx="957314" cy="567265"/>
          </a:xfrm>
        </p:grpSpPr>
        <p:sp>
          <p:nvSpPr>
            <p:cNvPr id="45" name="TextBox 79"/>
            <p:cNvSpPr txBox="1">
              <a:spLocks noChangeArrowheads="1"/>
            </p:cNvSpPr>
            <p:nvPr/>
          </p:nvSpPr>
          <p:spPr bwMode="auto">
            <a:xfrm>
              <a:off x="6509877" y="4499246"/>
              <a:ext cx="957314" cy="27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Automotive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grpSp>
          <p:nvGrpSpPr>
            <p:cNvPr id="46" name="Group 295"/>
            <p:cNvGrpSpPr/>
            <p:nvPr/>
          </p:nvGrpSpPr>
          <p:grpSpPr>
            <a:xfrm>
              <a:off x="6611937" y="4208463"/>
              <a:ext cx="659657" cy="306387"/>
              <a:chOff x="6288087" y="1398588"/>
              <a:chExt cx="960438" cy="446088"/>
            </a:xfrm>
            <a:solidFill>
              <a:srgbClr val="FFC000"/>
            </a:solidFill>
          </p:grpSpPr>
          <p:sp>
            <p:nvSpPr>
              <p:cNvPr id="47" name="Freeform 6"/>
              <p:cNvSpPr>
                <a:spLocks/>
              </p:cNvSpPr>
              <p:nvPr/>
            </p:nvSpPr>
            <p:spPr bwMode="auto">
              <a:xfrm>
                <a:off x="6288087" y="1398588"/>
                <a:ext cx="960438" cy="446088"/>
              </a:xfrm>
              <a:custGeom>
                <a:avLst/>
                <a:gdLst/>
                <a:ahLst/>
                <a:cxnLst>
                  <a:cxn ang="0">
                    <a:pos x="987" y="288"/>
                  </a:cxn>
                  <a:cxn ang="0">
                    <a:pos x="717" y="142"/>
                  </a:cxn>
                  <a:cxn ang="0">
                    <a:pos x="453" y="23"/>
                  </a:cxn>
                  <a:cxn ang="0">
                    <a:pos x="145" y="90"/>
                  </a:cxn>
                  <a:cxn ang="0">
                    <a:pos x="175" y="148"/>
                  </a:cxn>
                  <a:cxn ang="0">
                    <a:pos x="104" y="219"/>
                  </a:cxn>
                  <a:cxn ang="0">
                    <a:pos x="49" y="193"/>
                  </a:cxn>
                  <a:cxn ang="0">
                    <a:pos x="37" y="223"/>
                  </a:cxn>
                  <a:cxn ang="0">
                    <a:pos x="86" y="416"/>
                  </a:cxn>
                  <a:cxn ang="0">
                    <a:pos x="97" y="416"/>
                  </a:cxn>
                  <a:cxn ang="0">
                    <a:pos x="172" y="475"/>
                  </a:cxn>
                  <a:cxn ang="0">
                    <a:pos x="246" y="416"/>
                  </a:cxn>
                  <a:cxn ang="0">
                    <a:pos x="725" y="416"/>
                  </a:cxn>
                  <a:cxn ang="0">
                    <a:pos x="799" y="475"/>
                  </a:cxn>
                  <a:cxn ang="0">
                    <a:pos x="874" y="415"/>
                  </a:cxn>
                  <a:cxn ang="0">
                    <a:pos x="987" y="288"/>
                  </a:cxn>
                </a:cxnLst>
                <a:rect l="0" t="0" r="r" b="b"/>
                <a:pathLst>
                  <a:path w="1020" h="475">
                    <a:moveTo>
                      <a:pt x="987" y="288"/>
                    </a:moveTo>
                    <a:cubicBezTo>
                      <a:pt x="958" y="181"/>
                      <a:pt x="784" y="173"/>
                      <a:pt x="717" y="142"/>
                    </a:cubicBezTo>
                    <a:cubicBezTo>
                      <a:pt x="650" y="112"/>
                      <a:pt x="568" y="41"/>
                      <a:pt x="453" y="23"/>
                    </a:cubicBezTo>
                    <a:cubicBezTo>
                      <a:pt x="305" y="0"/>
                      <a:pt x="205" y="48"/>
                      <a:pt x="145" y="90"/>
                    </a:cubicBezTo>
                    <a:cubicBezTo>
                      <a:pt x="163" y="103"/>
                      <a:pt x="175" y="124"/>
                      <a:pt x="175" y="148"/>
                    </a:cubicBezTo>
                    <a:cubicBezTo>
                      <a:pt x="175" y="187"/>
                      <a:pt x="143" y="219"/>
                      <a:pt x="104" y="219"/>
                    </a:cubicBezTo>
                    <a:cubicBezTo>
                      <a:pt x="82" y="219"/>
                      <a:pt x="62" y="209"/>
                      <a:pt x="49" y="193"/>
                    </a:cubicBezTo>
                    <a:cubicBezTo>
                      <a:pt x="45" y="202"/>
                      <a:pt x="40" y="212"/>
                      <a:pt x="37" y="223"/>
                    </a:cubicBezTo>
                    <a:cubicBezTo>
                      <a:pt x="37" y="223"/>
                      <a:pt x="0" y="416"/>
                      <a:pt x="86" y="416"/>
                    </a:cubicBezTo>
                    <a:cubicBezTo>
                      <a:pt x="97" y="416"/>
                      <a:pt x="97" y="416"/>
                      <a:pt x="97" y="416"/>
                    </a:cubicBezTo>
                    <a:cubicBezTo>
                      <a:pt x="105" y="450"/>
                      <a:pt x="135" y="475"/>
                      <a:pt x="172" y="475"/>
                    </a:cubicBezTo>
                    <a:cubicBezTo>
                      <a:pt x="208" y="475"/>
                      <a:pt x="238" y="450"/>
                      <a:pt x="246" y="416"/>
                    </a:cubicBezTo>
                    <a:cubicBezTo>
                      <a:pt x="385" y="417"/>
                      <a:pt x="589" y="416"/>
                      <a:pt x="725" y="416"/>
                    </a:cubicBezTo>
                    <a:cubicBezTo>
                      <a:pt x="733" y="450"/>
                      <a:pt x="763" y="475"/>
                      <a:pt x="799" y="475"/>
                    </a:cubicBezTo>
                    <a:cubicBezTo>
                      <a:pt x="836" y="475"/>
                      <a:pt x="866" y="449"/>
                      <a:pt x="874" y="415"/>
                    </a:cubicBezTo>
                    <a:cubicBezTo>
                      <a:pt x="874" y="415"/>
                      <a:pt x="1020" y="416"/>
                      <a:pt x="987" y="2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6357938" y="1506538"/>
                <a:ext cx="57150" cy="60325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46" y="9"/>
                  </a:cxn>
                  <a:cxn ang="0">
                    <a:pos x="8" y="17"/>
                  </a:cxn>
                  <a:cxn ang="0">
                    <a:pos x="16" y="55"/>
                  </a:cxn>
                  <a:cxn ang="0">
                    <a:pos x="54" y="47"/>
                  </a:cxn>
                </a:cxnLst>
                <a:rect l="0" t="0" r="r" b="b"/>
                <a:pathLst>
                  <a:path w="62" h="63">
                    <a:moveTo>
                      <a:pt x="54" y="47"/>
                    </a:moveTo>
                    <a:cubicBezTo>
                      <a:pt x="62" y="34"/>
                      <a:pt x="59" y="17"/>
                      <a:pt x="46" y="9"/>
                    </a:cubicBezTo>
                    <a:cubicBezTo>
                      <a:pt x="33" y="0"/>
                      <a:pt x="16" y="4"/>
                      <a:pt x="8" y="17"/>
                    </a:cubicBezTo>
                    <a:cubicBezTo>
                      <a:pt x="0" y="29"/>
                      <a:pt x="3" y="46"/>
                      <a:pt x="16" y="55"/>
                    </a:cubicBezTo>
                    <a:cubicBezTo>
                      <a:pt x="29" y="63"/>
                      <a:pt x="46" y="60"/>
                      <a:pt x="54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2301" name="Group 314"/>
          <p:cNvGrpSpPr>
            <a:grpSpLocks/>
          </p:cNvGrpSpPr>
          <p:nvPr/>
        </p:nvGrpSpPr>
        <p:grpSpPr bwMode="auto">
          <a:xfrm>
            <a:off x="3402013" y="5589588"/>
            <a:ext cx="749300" cy="530225"/>
            <a:chOff x="6249366" y="3613100"/>
            <a:chExt cx="748671" cy="530758"/>
          </a:xfrm>
        </p:grpSpPr>
        <p:sp>
          <p:nvSpPr>
            <p:cNvPr id="50" name="TextBox 80"/>
            <p:cNvSpPr txBox="1">
              <a:spLocks noChangeArrowheads="1"/>
            </p:cNvSpPr>
            <p:nvPr/>
          </p:nvSpPr>
          <p:spPr bwMode="auto">
            <a:xfrm>
              <a:off x="6274745" y="3867355"/>
              <a:ext cx="723292" cy="27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00" kern="0">
                  <a:solidFill>
                    <a:sysClr val="windowText" lastClr="000000"/>
                  </a:solidFill>
                  <a:latin typeface="Tahoma"/>
                  <a:cs typeface="Tahoma" pitchFamily="34" charset="0"/>
                </a:rPr>
                <a:t>Signage</a:t>
              </a:r>
              <a:endParaRPr lang="en-US" sz="1200" kern="0">
                <a:solidFill>
                  <a:sysClr val="windowText" lastClr="000000"/>
                </a:solidFill>
                <a:latin typeface="Tahoma"/>
                <a:cs typeface="Tahoma" pitchFamily="34" charset="0"/>
              </a:endParaRPr>
            </a:p>
          </p:txBody>
        </p:sp>
        <p:grpSp>
          <p:nvGrpSpPr>
            <p:cNvPr id="51" name="Group 150"/>
            <p:cNvGrpSpPr/>
            <p:nvPr/>
          </p:nvGrpSpPr>
          <p:grpSpPr>
            <a:xfrm>
              <a:off x="6249366" y="3613100"/>
              <a:ext cx="513384" cy="458837"/>
              <a:chOff x="4052888" y="1622425"/>
              <a:chExt cx="762000" cy="681037"/>
            </a:xfrm>
            <a:solidFill>
              <a:schemeClr val="tx2">
                <a:lumMod val="50000"/>
              </a:schemeClr>
            </a:solidFill>
          </p:grpSpPr>
          <p:sp>
            <p:nvSpPr>
              <p:cNvPr id="52" name="Rectangle 113"/>
              <p:cNvSpPr>
                <a:spLocks noChangeArrowheads="1"/>
              </p:cNvSpPr>
              <p:nvPr/>
            </p:nvSpPr>
            <p:spPr bwMode="auto">
              <a:xfrm>
                <a:off x="4411663" y="1889125"/>
                <a:ext cx="19050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3" name="Freeform 114"/>
              <p:cNvSpPr>
                <a:spLocks/>
              </p:cNvSpPr>
              <p:nvPr/>
            </p:nvSpPr>
            <p:spPr bwMode="auto">
              <a:xfrm>
                <a:off x="4251326" y="1735138"/>
                <a:ext cx="160338" cy="15398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101" y="97"/>
                  </a:cxn>
                  <a:cxn ang="0">
                    <a:pos x="101" y="54"/>
                  </a:cxn>
                  <a:cxn ang="0">
                    <a:pos x="56" y="54"/>
                  </a:cxn>
                  <a:cxn ang="0">
                    <a:pos x="56" y="96"/>
                  </a:cxn>
                  <a:cxn ang="0">
                    <a:pos x="44" y="96"/>
                  </a:cxn>
                  <a:cxn ang="0">
                    <a:pos x="44" y="54"/>
                  </a:cxn>
                  <a:cxn ang="0">
                    <a:pos x="1" y="54"/>
                  </a:cxn>
                  <a:cxn ang="0">
                    <a:pos x="1" y="43"/>
                  </a:cxn>
                  <a:cxn ang="0">
                    <a:pos x="44" y="43"/>
                  </a:cxn>
                  <a:cxn ang="0">
                    <a:pos x="44" y="0"/>
                  </a:cxn>
                  <a:cxn ang="0">
                    <a:pos x="56" y="0"/>
                  </a:cxn>
                </a:cxnLst>
                <a:rect l="0" t="0" r="r" b="b"/>
                <a:pathLst>
                  <a:path w="101" h="97">
                    <a:moveTo>
                      <a:pt x="56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01" y="97"/>
                    </a:lnTo>
                    <a:lnTo>
                      <a:pt x="101" y="54"/>
                    </a:lnTo>
                    <a:lnTo>
                      <a:pt x="56" y="54"/>
                    </a:lnTo>
                    <a:lnTo>
                      <a:pt x="56" y="96"/>
                    </a:lnTo>
                    <a:lnTo>
                      <a:pt x="44" y="96"/>
                    </a:lnTo>
                    <a:lnTo>
                      <a:pt x="44" y="54"/>
                    </a:lnTo>
                    <a:lnTo>
                      <a:pt x="1" y="54"/>
                    </a:lnTo>
                    <a:lnTo>
                      <a:pt x="1" y="43"/>
                    </a:lnTo>
                    <a:lnTo>
                      <a:pt x="44" y="43"/>
                    </a:lnTo>
                    <a:lnTo>
                      <a:pt x="44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4" name="Freeform 115"/>
              <p:cNvSpPr>
                <a:spLocks/>
              </p:cNvSpPr>
              <p:nvPr/>
            </p:nvSpPr>
            <p:spPr bwMode="auto">
              <a:xfrm>
                <a:off x="4251326" y="1735138"/>
                <a:ext cx="160338" cy="15398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101" y="97"/>
                  </a:cxn>
                  <a:cxn ang="0">
                    <a:pos x="101" y="54"/>
                  </a:cxn>
                  <a:cxn ang="0">
                    <a:pos x="56" y="54"/>
                  </a:cxn>
                  <a:cxn ang="0">
                    <a:pos x="56" y="96"/>
                  </a:cxn>
                  <a:cxn ang="0">
                    <a:pos x="44" y="96"/>
                  </a:cxn>
                  <a:cxn ang="0">
                    <a:pos x="44" y="54"/>
                  </a:cxn>
                  <a:cxn ang="0">
                    <a:pos x="1" y="54"/>
                  </a:cxn>
                  <a:cxn ang="0">
                    <a:pos x="1" y="43"/>
                  </a:cxn>
                  <a:cxn ang="0">
                    <a:pos x="44" y="43"/>
                  </a:cxn>
                  <a:cxn ang="0">
                    <a:pos x="44" y="0"/>
                  </a:cxn>
                  <a:cxn ang="0">
                    <a:pos x="56" y="0"/>
                  </a:cxn>
                </a:cxnLst>
                <a:rect l="0" t="0" r="r" b="b"/>
                <a:pathLst>
                  <a:path w="101" h="97">
                    <a:moveTo>
                      <a:pt x="56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101" y="97"/>
                    </a:lnTo>
                    <a:lnTo>
                      <a:pt x="101" y="54"/>
                    </a:lnTo>
                    <a:lnTo>
                      <a:pt x="56" y="54"/>
                    </a:lnTo>
                    <a:lnTo>
                      <a:pt x="56" y="96"/>
                    </a:lnTo>
                    <a:lnTo>
                      <a:pt x="44" y="96"/>
                    </a:lnTo>
                    <a:lnTo>
                      <a:pt x="44" y="54"/>
                    </a:lnTo>
                    <a:lnTo>
                      <a:pt x="1" y="54"/>
                    </a:lnTo>
                    <a:lnTo>
                      <a:pt x="1" y="43"/>
                    </a:lnTo>
                    <a:lnTo>
                      <a:pt x="44" y="43"/>
                    </a:lnTo>
                    <a:lnTo>
                      <a:pt x="44" y="0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5" name="Freeform 116"/>
              <p:cNvSpPr>
                <a:spLocks noEditPoints="1"/>
              </p:cNvSpPr>
              <p:nvPr/>
            </p:nvSpPr>
            <p:spPr bwMode="auto">
              <a:xfrm>
                <a:off x="4198938" y="1655763"/>
                <a:ext cx="615950" cy="300037"/>
              </a:xfrm>
              <a:custGeom>
                <a:avLst/>
                <a:gdLst/>
                <a:ahLst/>
                <a:cxnLst>
                  <a:cxn ang="0">
                    <a:pos x="581" y="0"/>
                  </a:cxn>
                  <a:cxn ang="0">
                    <a:pos x="74" y="0"/>
                  </a:cxn>
                  <a:cxn ang="0">
                    <a:pos x="0" y="62"/>
                  </a:cxn>
                  <a:cxn ang="0">
                    <a:pos x="0" y="256"/>
                  </a:cxn>
                  <a:cxn ang="0">
                    <a:pos x="74" y="318"/>
                  </a:cxn>
                  <a:cxn ang="0">
                    <a:pos x="581" y="318"/>
                  </a:cxn>
                  <a:cxn ang="0">
                    <a:pos x="655" y="256"/>
                  </a:cxn>
                  <a:cxn ang="0">
                    <a:pos x="655" y="62"/>
                  </a:cxn>
                  <a:cxn ang="0">
                    <a:pos x="581" y="0"/>
                  </a:cxn>
                  <a:cxn ang="0">
                    <a:pos x="624" y="257"/>
                  </a:cxn>
                  <a:cxn ang="0">
                    <a:pos x="624" y="267"/>
                  </a:cxn>
                  <a:cxn ang="0">
                    <a:pos x="36" y="267"/>
                  </a:cxn>
                  <a:cxn ang="0">
                    <a:pos x="36" y="65"/>
                  </a:cxn>
                  <a:cxn ang="0">
                    <a:pos x="624" y="65"/>
                  </a:cxn>
                  <a:cxn ang="0">
                    <a:pos x="624" y="257"/>
                  </a:cxn>
                </a:cxnLst>
                <a:rect l="0" t="0" r="r" b="b"/>
                <a:pathLst>
                  <a:path w="655" h="318">
                    <a:moveTo>
                      <a:pt x="581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33" y="0"/>
                      <a:pt x="0" y="28"/>
                      <a:pt x="0" y="62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90"/>
                      <a:pt x="33" y="318"/>
                      <a:pt x="74" y="318"/>
                    </a:cubicBezTo>
                    <a:cubicBezTo>
                      <a:pt x="581" y="318"/>
                      <a:pt x="581" y="318"/>
                      <a:pt x="581" y="318"/>
                    </a:cubicBezTo>
                    <a:cubicBezTo>
                      <a:pt x="622" y="318"/>
                      <a:pt x="655" y="290"/>
                      <a:pt x="655" y="256"/>
                    </a:cubicBezTo>
                    <a:cubicBezTo>
                      <a:pt x="655" y="62"/>
                      <a:pt x="655" y="62"/>
                      <a:pt x="655" y="62"/>
                    </a:cubicBezTo>
                    <a:cubicBezTo>
                      <a:pt x="655" y="28"/>
                      <a:pt x="622" y="0"/>
                      <a:pt x="581" y="0"/>
                    </a:cubicBezTo>
                    <a:close/>
                    <a:moveTo>
                      <a:pt x="624" y="257"/>
                    </a:moveTo>
                    <a:cubicBezTo>
                      <a:pt x="624" y="267"/>
                      <a:pt x="624" y="267"/>
                      <a:pt x="624" y="267"/>
                    </a:cubicBezTo>
                    <a:cubicBezTo>
                      <a:pt x="36" y="267"/>
                      <a:pt x="36" y="267"/>
                      <a:pt x="36" y="267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624" y="65"/>
                      <a:pt x="624" y="65"/>
                      <a:pt x="624" y="65"/>
                    </a:cubicBezTo>
                    <a:lnTo>
                      <a:pt x="624" y="2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6" name="Rectangle 117"/>
              <p:cNvSpPr>
                <a:spLocks noChangeArrowheads="1"/>
              </p:cNvSpPr>
              <p:nvPr/>
            </p:nvSpPr>
            <p:spPr bwMode="auto">
              <a:xfrm>
                <a:off x="4500563" y="1735138"/>
                <a:ext cx="19050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7" name="Freeform 118"/>
              <p:cNvSpPr>
                <a:spLocks/>
              </p:cNvSpPr>
              <p:nvPr/>
            </p:nvSpPr>
            <p:spPr bwMode="auto">
              <a:xfrm>
                <a:off x="4071938" y="1622425"/>
                <a:ext cx="87313" cy="68103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34"/>
                  </a:cxn>
                  <a:cxn ang="0">
                    <a:pos x="0" y="48"/>
                  </a:cxn>
                  <a:cxn ang="0">
                    <a:pos x="4" y="48"/>
                  </a:cxn>
                  <a:cxn ang="0">
                    <a:pos x="76" y="119"/>
                  </a:cxn>
                  <a:cxn ang="0">
                    <a:pos x="4" y="190"/>
                  </a:cxn>
                  <a:cxn ang="0">
                    <a:pos x="0" y="190"/>
                  </a:cxn>
                  <a:cxn ang="0">
                    <a:pos x="0" y="696"/>
                  </a:cxn>
                  <a:cxn ang="0">
                    <a:pos x="44" y="723"/>
                  </a:cxn>
                  <a:cxn ang="0">
                    <a:pos x="92" y="695"/>
                  </a:cxn>
                  <a:cxn ang="0">
                    <a:pos x="92" y="34"/>
                  </a:cxn>
                  <a:cxn ang="0">
                    <a:pos x="47" y="0"/>
                  </a:cxn>
                </a:cxnLst>
                <a:rect l="0" t="0" r="r" b="b"/>
                <a:pathLst>
                  <a:path w="92" h="723">
                    <a:moveTo>
                      <a:pt x="47" y="0"/>
                    </a:moveTo>
                    <a:cubicBezTo>
                      <a:pt x="2" y="0"/>
                      <a:pt x="0" y="34"/>
                      <a:pt x="0" y="3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48"/>
                      <a:pt x="3" y="48"/>
                      <a:pt x="4" y="48"/>
                    </a:cubicBezTo>
                    <a:cubicBezTo>
                      <a:pt x="44" y="48"/>
                      <a:pt x="76" y="80"/>
                      <a:pt x="76" y="119"/>
                    </a:cubicBezTo>
                    <a:cubicBezTo>
                      <a:pt x="76" y="158"/>
                      <a:pt x="44" y="190"/>
                      <a:pt x="4" y="190"/>
                    </a:cubicBezTo>
                    <a:cubicBezTo>
                      <a:pt x="3" y="190"/>
                      <a:pt x="2" y="190"/>
                      <a:pt x="0" y="190"/>
                    </a:cubicBezTo>
                    <a:cubicBezTo>
                      <a:pt x="0" y="696"/>
                      <a:pt x="0" y="696"/>
                      <a:pt x="0" y="696"/>
                    </a:cubicBezTo>
                    <a:cubicBezTo>
                      <a:pt x="0" y="696"/>
                      <a:pt x="2" y="723"/>
                      <a:pt x="44" y="723"/>
                    </a:cubicBezTo>
                    <a:cubicBezTo>
                      <a:pt x="44" y="723"/>
                      <a:pt x="92" y="723"/>
                      <a:pt x="92" y="695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2" y="2"/>
                      <a:pt x="47" y="0"/>
                      <a:pt x="4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8" name="Rectangle 119"/>
              <p:cNvSpPr>
                <a:spLocks noChangeArrowheads="1"/>
              </p:cNvSpPr>
              <p:nvPr/>
            </p:nvSpPr>
            <p:spPr bwMode="auto">
              <a:xfrm>
                <a:off x="4430713" y="1820863"/>
                <a:ext cx="69850" cy="682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59" name="Rectangle 120"/>
              <p:cNvSpPr>
                <a:spLocks noChangeArrowheads="1"/>
              </p:cNvSpPr>
              <p:nvPr/>
            </p:nvSpPr>
            <p:spPr bwMode="auto">
              <a:xfrm>
                <a:off x="4500563" y="1889125"/>
                <a:ext cx="19050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0" name="Oval 121"/>
              <p:cNvSpPr>
                <a:spLocks noChangeArrowheads="1"/>
              </p:cNvSpPr>
              <p:nvPr/>
            </p:nvSpPr>
            <p:spPr bwMode="auto">
              <a:xfrm>
                <a:off x="4052888" y="1706563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1" name="Rectangle 122"/>
              <p:cNvSpPr>
                <a:spLocks noChangeArrowheads="1"/>
              </p:cNvSpPr>
              <p:nvPr/>
            </p:nvSpPr>
            <p:spPr bwMode="auto">
              <a:xfrm>
                <a:off x="4519613" y="1735138"/>
                <a:ext cx="76200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2" name="Rectangle 123"/>
              <p:cNvSpPr>
                <a:spLocks noChangeArrowheads="1"/>
              </p:cNvSpPr>
              <p:nvPr/>
            </p:nvSpPr>
            <p:spPr bwMode="auto">
              <a:xfrm>
                <a:off x="4340226" y="1735138"/>
                <a:ext cx="7143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3" name="Freeform 124"/>
              <p:cNvSpPr>
                <a:spLocks/>
              </p:cNvSpPr>
              <p:nvPr/>
            </p:nvSpPr>
            <p:spPr bwMode="auto">
              <a:xfrm>
                <a:off x="4519613" y="1735138"/>
                <a:ext cx="247650" cy="153987"/>
              </a:xfrm>
              <a:custGeom>
                <a:avLst/>
                <a:gdLst/>
                <a:ahLst/>
                <a:cxnLst>
                  <a:cxn ang="0">
                    <a:pos x="98" y="43"/>
                  </a:cxn>
                  <a:cxn ang="0">
                    <a:pos x="98" y="0"/>
                  </a:cxn>
                  <a:cxn ang="0">
                    <a:pos x="110" y="0"/>
                  </a:cxn>
                  <a:cxn ang="0">
                    <a:pos x="110" y="43"/>
                  </a:cxn>
                  <a:cxn ang="0">
                    <a:pos x="156" y="43"/>
                  </a:cxn>
                  <a:cxn ang="0">
                    <a:pos x="156" y="54"/>
                  </a:cxn>
                  <a:cxn ang="0">
                    <a:pos x="110" y="54"/>
                  </a:cxn>
                  <a:cxn ang="0">
                    <a:pos x="110" y="96"/>
                  </a:cxn>
                  <a:cxn ang="0">
                    <a:pos x="98" y="96"/>
                  </a:cxn>
                  <a:cxn ang="0">
                    <a:pos x="98" y="54"/>
                  </a:cxn>
                  <a:cxn ang="0">
                    <a:pos x="0" y="54"/>
                  </a:cxn>
                  <a:cxn ang="0">
                    <a:pos x="0" y="97"/>
                  </a:cxn>
                  <a:cxn ang="0">
                    <a:pos x="51" y="97"/>
                  </a:cxn>
                  <a:cxn ang="0">
                    <a:pos x="51" y="54"/>
                  </a:cxn>
                  <a:cxn ang="0">
                    <a:pos x="98" y="54"/>
                  </a:cxn>
                  <a:cxn ang="0">
                    <a:pos x="98" y="97"/>
                  </a:cxn>
                  <a:cxn ang="0">
                    <a:pos x="156" y="97"/>
                  </a:cxn>
                  <a:cxn ang="0">
                    <a:pos x="156" y="0"/>
                  </a:cxn>
                  <a:cxn ang="0">
                    <a:pos x="48" y="0"/>
                  </a:cxn>
                  <a:cxn ang="0">
                    <a:pos x="48" y="43"/>
                  </a:cxn>
                  <a:cxn ang="0">
                    <a:pos x="98" y="43"/>
                  </a:cxn>
                </a:cxnLst>
                <a:rect l="0" t="0" r="r" b="b"/>
                <a:pathLst>
                  <a:path w="156" h="97">
                    <a:moveTo>
                      <a:pt x="98" y="43"/>
                    </a:moveTo>
                    <a:lnTo>
                      <a:pt x="98" y="0"/>
                    </a:lnTo>
                    <a:lnTo>
                      <a:pt x="110" y="0"/>
                    </a:lnTo>
                    <a:lnTo>
                      <a:pt x="110" y="43"/>
                    </a:lnTo>
                    <a:lnTo>
                      <a:pt x="156" y="43"/>
                    </a:lnTo>
                    <a:lnTo>
                      <a:pt x="156" y="54"/>
                    </a:lnTo>
                    <a:lnTo>
                      <a:pt x="110" y="54"/>
                    </a:lnTo>
                    <a:lnTo>
                      <a:pt x="110" y="96"/>
                    </a:lnTo>
                    <a:lnTo>
                      <a:pt x="98" y="96"/>
                    </a:lnTo>
                    <a:lnTo>
                      <a:pt x="98" y="54"/>
                    </a:lnTo>
                    <a:lnTo>
                      <a:pt x="0" y="54"/>
                    </a:lnTo>
                    <a:lnTo>
                      <a:pt x="0" y="97"/>
                    </a:lnTo>
                    <a:lnTo>
                      <a:pt x="51" y="97"/>
                    </a:lnTo>
                    <a:lnTo>
                      <a:pt x="51" y="54"/>
                    </a:lnTo>
                    <a:lnTo>
                      <a:pt x="98" y="54"/>
                    </a:lnTo>
                    <a:lnTo>
                      <a:pt x="98" y="97"/>
                    </a:lnTo>
                    <a:lnTo>
                      <a:pt x="156" y="97"/>
                    </a:lnTo>
                    <a:lnTo>
                      <a:pt x="156" y="0"/>
                    </a:lnTo>
                    <a:lnTo>
                      <a:pt x="48" y="0"/>
                    </a:lnTo>
                    <a:lnTo>
                      <a:pt x="48" y="43"/>
                    </a:lnTo>
                    <a:lnTo>
                      <a:pt x="98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4" name="Rectangle 125"/>
              <p:cNvSpPr>
                <a:spLocks noChangeArrowheads="1"/>
              </p:cNvSpPr>
              <p:nvPr/>
            </p:nvSpPr>
            <p:spPr bwMode="auto">
              <a:xfrm>
                <a:off x="4411663" y="1803400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5" name="Freeform 126"/>
              <p:cNvSpPr>
                <a:spLocks/>
              </p:cNvSpPr>
              <p:nvPr/>
            </p:nvSpPr>
            <p:spPr bwMode="auto">
              <a:xfrm>
                <a:off x="4411663" y="1735138"/>
                <a:ext cx="88900" cy="6826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43"/>
                  </a:cxn>
                  <a:cxn ang="0">
                    <a:pos x="56" y="43"/>
                  </a:cxn>
                  <a:cxn ang="0">
                    <a:pos x="5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56" h="43">
                    <a:moveTo>
                      <a:pt x="12" y="0"/>
                    </a:moveTo>
                    <a:lnTo>
                      <a:pt x="12" y="43"/>
                    </a:lnTo>
                    <a:lnTo>
                      <a:pt x="56" y="43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Times New Roman" pitchFamily="18" charset="0"/>
                  <a:buNone/>
                  <a:defRPr/>
                </a:pPr>
                <a:endParaRPr lang="en-US">
                  <a:latin typeface="Trebuchet MS" pitchFamily="34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communication models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24" y="5949336"/>
            <a:ext cx="765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OECD (2012), “Machine-to-Machine Communications: Connecting Billions of Devices”, </a:t>
            </a:r>
            <a:r>
              <a:rPr lang="en-US" sz="1200" i="1" dirty="0" smtClean="0"/>
              <a:t>OECD Digital Economy Papers, No. 192, OECD Publishing. </a:t>
            </a:r>
            <a:r>
              <a:rPr lang="en-US" sz="1200" dirty="0" smtClean="0"/>
              <a:t>http://dx.doi.org/10.1787/5k9gsh2gp043-en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6618"/>
              </p:ext>
            </p:extLst>
          </p:nvPr>
        </p:nvGraphicFramePr>
        <p:xfrm>
          <a:off x="617562" y="1397000"/>
          <a:ext cx="7981701" cy="3985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298"/>
                <a:gridCol w="2691640"/>
                <a:gridCol w="3926763"/>
              </a:tblGrid>
              <a:tr h="17134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dispersed</a:t>
                      </a:r>
                      <a:endParaRPr lang="en-US" dirty="0"/>
                    </a:p>
                  </a:txBody>
                  <a:tcPr vert="vert27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Smart grid, meter, city</a:t>
                      </a:r>
                    </a:p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monitoring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 automation</a:t>
                      </a:r>
                    </a:p>
                    <a:p>
                      <a:r>
                        <a:rPr lang="en-US" dirty="0" err="1" smtClean="0"/>
                        <a:t>eHealth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Logistics</a:t>
                      </a:r>
                    </a:p>
                    <a:p>
                      <a:r>
                        <a:rPr lang="en-US" dirty="0" smtClean="0"/>
                        <a:t>Portable</a:t>
                      </a:r>
                      <a:r>
                        <a:rPr lang="en-US" baseline="0" dirty="0" smtClean="0"/>
                        <a:t> consumer electronics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166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concentrated</a:t>
                      </a:r>
                      <a:endParaRPr lang="en-US" dirty="0"/>
                    </a:p>
                  </a:txBody>
                  <a:tcPr vert="vert27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smart home</a:t>
                      </a:r>
                    </a:p>
                    <a:p>
                      <a:r>
                        <a:rPr lang="en-US" dirty="0" smtClean="0"/>
                        <a:t>factory</a:t>
                      </a:r>
                      <a:r>
                        <a:rPr lang="en-US" baseline="0" dirty="0" smtClean="0"/>
                        <a:t> automation</a:t>
                      </a:r>
                    </a:p>
                    <a:p>
                      <a:r>
                        <a:rPr lang="en-US" baseline="0" dirty="0" err="1" smtClean="0"/>
                        <a:t>eHealth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on-site logistics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56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0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networking technologies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24" y="5949336"/>
            <a:ext cx="765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OECD (2012), “Machine-to-Machine Communications: Connecting Billions of Devices”, </a:t>
            </a:r>
            <a:r>
              <a:rPr lang="en-US" sz="1200" i="1" dirty="0" smtClean="0"/>
              <a:t>OECD Digital Economy Papers, No. 192, OECD Publishing. </a:t>
            </a:r>
            <a:r>
              <a:rPr lang="en-US" sz="1200" dirty="0" smtClean="0"/>
              <a:t>http://dx.doi.org/10.1787/5k9gsh2gp043-en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577"/>
              </p:ext>
            </p:extLst>
          </p:nvPr>
        </p:nvGraphicFramePr>
        <p:xfrm>
          <a:off x="617562" y="1397000"/>
          <a:ext cx="7981701" cy="3985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298"/>
                <a:gridCol w="3565548"/>
                <a:gridCol w="3052855"/>
              </a:tblGrid>
              <a:tr h="17134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dispersed</a:t>
                      </a:r>
                      <a:endParaRPr lang="en-US" dirty="0"/>
                    </a:p>
                  </a:txBody>
                  <a:tcPr vert="vert27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PSTN</a:t>
                      </a:r>
                    </a:p>
                    <a:p>
                      <a:r>
                        <a:rPr lang="en-US" dirty="0" smtClean="0"/>
                        <a:t>Broadband</a:t>
                      </a:r>
                    </a:p>
                    <a:p>
                      <a:r>
                        <a:rPr lang="en-US" dirty="0" smtClean="0"/>
                        <a:t>2G/3G/4G</a:t>
                      </a:r>
                    </a:p>
                    <a:p>
                      <a:r>
                        <a:rPr lang="en-US" sz="1600" dirty="0" smtClean="0"/>
                        <a:t>Power line communications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2G/3G/4G</a:t>
                      </a:r>
                    </a:p>
                    <a:p>
                      <a:r>
                        <a:rPr lang="en-US" dirty="0" smtClean="0"/>
                        <a:t>satellite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166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concentrated</a:t>
                      </a:r>
                      <a:endParaRPr lang="en-US" dirty="0"/>
                    </a:p>
                  </a:txBody>
                  <a:tcPr vert="vert27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wireless personal area networks</a:t>
                      </a:r>
                    </a:p>
                    <a:p>
                      <a:r>
                        <a:rPr lang="en-US" dirty="0" smtClean="0"/>
                        <a:t>wired networks</a:t>
                      </a:r>
                    </a:p>
                    <a:p>
                      <a:r>
                        <a:rPr lang="en-US" dirty="0" smtClean="0"/>
                        <a:t>indoor electrical</a:t>
                      </a:r>
                      <a:r>
                        <a:rPr lang="en-US" baseline="0" dirty="0" smtClean="0"/>
                        <a:t> wiring</a:t>
                      </a:r>
                    </a:p>
                    <a:p>
                      <a:r>
                        <a:rPr lang="en-US" baseline="0" dirty="0" smtClean="0"/>
                        <a:t>WiFi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WiFi</a:t>
                      </a:r>
                    </a:p>
                    <a:p>
                      <a:r>
                        <a:rPr lang="en-US" dirty="0" smtClean="0"/>
                        <a:t>WPAN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556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6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varies in </a:t>
            </a:r>
            <a:r>
              <a:rPr lang="en-US" dirty="0" smtClean="0"/>
              <a:t>communication needs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56515" y="3993046"/>
            <a:ext cx="61173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63298" y="4203636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308" y="4203636"/>
            <a:ext cx="107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1/minute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4150" y="4203636"/>
            <a:ext cx="112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1/second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1502" y="4203636"/>
            <a:ext cx="124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10/second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36166" y="3853235"/>
            <a:ext cx="0" cy="31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090" y="3835322"/>
            <a:ext cx="0" cy="31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3179" y="3856989"/>
            <a:ext cx="0" cy="31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8440" y="3835322"/>
            <a:ext cx="0" cy="31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81" y="2519689"/>
            <a:ext cx="1167219" cy="11323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017" y="2469683"/>
            <a:ext cx="812558" cy="6699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308" y="1744426"/>
            <a:ext cx="820950" cy="820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086" y="2793006"/>
            <a:ext cx="761004" cy="859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469" y="4689477"/>
            <a:ext cx="1632632" cy="11210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892" y="2128905"/>
            <a:ext cx="1058639" cy="13770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t="1" b="25548"/>
          <a:stretch/>
        </p:blipFill>
        <p:spPr>
          <a:xfrm>
            <a:off x="99295" y="1724580"/>
            <a:ext cx="1473742" cy="7955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3179" y="1870320"/>
            <a:ext cx="739586" cy="7486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l="21275" r="20875"/>
          <a:stretch/>
        </p:blipFill>
        <p:spPr>
          <a:xfrm>
            <a:off x="4059936" y="5426104"/>
            <a:ext cx="749808" cy="1296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8440" y="4575153"/>
            <a:ext cx="1483689" cy="12353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39259" y="3321308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096676"/>
            <a:ext cx="113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6515" y="1454447"/>
            <a:ext cx="1118650" cy="10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cellular </a:t>
            </a:r>
            <a:r>
              <a:rPr lang="en-US" i="1" dirty="0" smtClean="0"/>
              <a:t>or</a:t>
            </a:r>
            <a:r>
              <a:rPr lang="en-US" dirty="0" smtClean="0"/>
              <a:t> unlicensed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890" y="2173369"/>
            <a:ext cx="1167219" cy="113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1524000"/>
            <a:ext cx="935018" cy="853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68452" y="2960756"/>
            <a:ext cx="1340657" cy="1167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07" y="4462287"/>
            <a:ext cx="981383" cy="1328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178" y="4587260"/>
            <a:ext cx="823109" cy="1097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2096" y="4462287"/>
            <a:ext cx="653192" cy="122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1976339"/>
            <a:ext cx="3810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53560" y="3550314"/>
            <a:ext cx="2342076" cy="8971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53560" y="5613471"/>
            <a:ext cx="2342076" cy="8971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 &amp; L2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53560" y="4589119"/>
            <a:ext cx="2342076" cy="8971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918255" y="5601820"/>
            <a:ext cx="3084668" cy="862166"/>
          </a:xfrm>
          <a:prstGeom prst="wedgeRoundRectCallout">
            <a:avLst>
              <a:gd name="adj1" fmla="val -62752"/>
              <a:gd name="adj2" fmla="val -77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E.164 numbers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signaling load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authentication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radio diversity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153560" y="2537626"/>
            <a:ext cx="2342076" cy="8971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Session, control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53560" y="1524000"/>
            <a:ext cx="2342076" cy="89711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042" y="2537626"/>
            <a:ext cx="690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HTTP,</a:t>
            </a:r>
          </a:p>
          <a:p>
            <a:r>
              <a:rPr lang="en-US" sz="1400" dirty="0" err="1" smtClean="0"/>
              <a:t>CoAP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SIP,</a:t>
            </a:r>
          </a:p>
          <a:p>
            <a:r>
              <a:rPr lang="en-US" sz="1400" dirty="0" smtClean="0"/>
              <a:t>XMPP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445" y="4624071"/>
            <a:ext cx="857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IPv4,</a:t>
            </a:r>
          </a:p>
          <a:p>
            <a:r>
              <a:rPr lang="en-US" sz="1200" dirty="0" smtClean="0"/>
              <a:t>IPv6</a:t>
            </a:r>
          </a:p>
          <a:p>
            <a:r>
              <a:rPr lang="en-US" sz="1200" dirty="0" smtClean="0"/>
              <a:t>6LowPAN</a:t>
            </a:r>
          </a:p>
          <a:p>
            <a:r>
              <a:rPr lang="en-US" sz="1200" dirty="0" smtClean="0"/>
              <a:t>ROLL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7445" y="3586206"/>
            <a:ext cx="72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UDP</a:t>
            </a:r>
          </a:p>
          <a:p>
            <a:r>
              <a:rPr lang="en-US" sz="1600" dirty="0" smtClean="0"/>
              <a:t>TCP</a:t>
            </a:r>
          </a:p>
          <a:p>
            <a:r>
              <a:rPr lang="en-US" sz="1600" dirty="0" smtClean="0"/>
              <a:t>SCTP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881" y="5655902"/>
            <a:ext cx="783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802.15.4</a:t>
            </a:r>
          </a:p>
          <a:p>
            <a:r>
              <a:rPr lang="en-US" sz="1200" dirty="0" smtClean="0"/>
              <a:t>802.11</a:t>
            </a:r>
          </a:p>
          <a:p>
            <a:r>
              <a:rPr lang="en-US" sz="1200" dirty="0" smtClean="0"/>
              <a:t>GSM</a:t>
            </a:r>
          </a:p>
          <a:p>
            <a:r>
              <a:rPr lang="en-US" sz="1200" dirty="0" smtClean="0"/>
              <a:t>LTE</a:t>
            </a:r>
            <a:endParaRPr lang="en-US" sz="1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918255" y="4624071"/>
            <a:ext cx="3084668" cy="862166"/>
          </a:xfrm>
          <a:prstGeom prst="wedgeRoundRectCallout">
            <a:avLst>
              <a:gd name="adj1" fmla="val -62752"/>
              <a:gd name="adj2" fmla="val -777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IPv4 address exhaustion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security?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resource control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918255" y="3550314"/>
            <a:ext cx="3084668" cy="862166"/>
          </a:xfrm>
          <a:prstGeom prst="wedgeRoundRectCallout">
            <a:avLst>
              <a:gd name="adj1" fmla="val -62752"/>
              <a:gd name="adj2" fmla="val -77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complexity (SCTP)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918255" y="2537626"/>
            <a:ext cx="3084668" cy="862166"/>
          </a:xfrm>
          <a:prstGeom prst="wedgeRoundRectCallout">
            <a:avLst>
              <a:gd name="adj1" fmla="val -62752"/>
              <a:gd name="adj2" fmla="val -77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event notification (pub/sub)?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common abstractions?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firewalls &amp; NATs</a:t>
            </a:r>
            <a:endParaRPr lang="en-US" sz="1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918255" y="1522685"/>
            <a:ext cx="3084668" cy="862166"/>
          </a:xfrm>
          <a:prstGeom prst="wedgeRoundRectCallout">
            <a:avLst>
              <a:gd name="adj1" fmla="val -62752"/>
              <a:gd name="adj2" fmla="val -7770"/>
              <a:gd name="adj3" fmla="val 16667"/>
            </a:avLst>
          </a:prstGeom>
          <a:solidFill>
            <a:srgbClr val="D2533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secure upgrades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software 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9881" y="1677727"/>
            <a:ext cx="10393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XML</a:t>
            </a:r>
          </a:p>
          <a:p>
            <a:r>
              <a:rPr lang="en-US" sz="1100" dirty="0" err="1" smtClean="0"/>
              <a:t>SensorML</a:t>
            </a:r>
            <a:endParaRPr lang="en-US" sz="1100" dirty="0" smtClean="0"/>
          </a:p>
          <a:p>
            <a:r>
              <a:rPr lang="en-US" sz="1100" dirty="0" err="1" smtClean="0"/>
              <a:t>Zigbee</a:t>
            </a:r>
            <a:r>
              <a:rPr lang="en-US" sz="1100" dirty="0" smtClean="0"/>
              <a:t>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8766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Unlicensed</a:t>
            </a:r>
          </a:p>
          <a:p>
            <a:pPr lvl="1"/>
            <a:r>
              <a:rPr lang="en-US" dirty="0" smtClean="0"/>
              <a:t>How do I attach and authenticate a device to a (home) network?</a:t>
            </a:r>
          </a:p>
          <a:p>
            <a:pPr lvl="1"/>
            <a:r>
              <a:rPr lang="en-US" dirty="0" smtClean="0"/>
              <a:t>Credentials?</a:t>
            </a:r>
          </a:p>
          <a:p>
            <a:r>
              <a:rPr lang="en-US" dirty="0" smtClean="0"/>
              <a:t>Licensed</a:t>
            </a:r>
          </a:p>
          <a:p>
            <a:pPr lvl="1"/>
            <a:r>
              <a:rPr lang="en-US" dirty="0" smtClean="0"/>
              <a:t>Reliability </a:t>
            </a:r>
            <a:r>
              <a:rPr lang="en-US" dirty="0" smtClean="0">
                <a:sym typeface="Wingdings"/>
              </a:rPr>
              <a:t> multiple </a:t>
            </a:r>
            <a:r>
              <a:rPr lang="en-US" i="1" dirty="0" smtClean="0">
                <a:sym typeface="Wingdings"/>
              </a:rPr>
              <a:t>simultaneous</a:t>
            </a:r>
            <a:r>
              <a:rPr lang="en-US" dirty="0" smtClean="0">
                <a:sym typeface="Wingdings"/>
              </a:rPr>
              <a:t> providers</a:t>
            </a:r>
          </a:p>
          <a:p>
            <a:pPr lvl="1"/>
            <a:r>
              <a:rPr lang="en-US" dirty="0" smtClean="0">
                <a:sym typeface="Wingdings"/>
              </a:rPr>
              <a:t>Mobility  different providers in different regions</a:t>
            </a:r>
          </a:p>
          <a:p>
            <a:pPr lvl="1"/>
            <a:r>
              <a:rPr lang="en-US" dirty="0" smtClean="0"/>
              <a:t>Charging </a:t>
            </a:r>
            <a:r>
              <a:rPr lang="en-US" dirty="0" smtClean="0">
                <a:sym typeface="Wingdings"/>
              </a:rPr>
              <a:t> often low, intermittent usage, sometimes deferrable (“</a:t>
            </a:r>
            <a:r>
              <a:rPr lang="en-US" dirty="0" err="1" smtClean="0">
                <a:sym typeface="Wingdings"/>
              </a:rPr>
              <a:t>Whispernet</a:t>
            </a:r>
            <a:r>
              <a:rPr lang="en-US" dirty="0" smtClean="0">
                <a:sym typeface="Wingdings"/>
              </a:rPr>
              <a:t>”)</a:t>
            </a:r>
          </a:p>
          <a:p>
            <a:pPr lvl="2"/>
            <a:r>
              <a:rPr lang="en-US" dirty="0" smtClean="0">
                <a:sym typeface="Wingdings"/>
              </a:rPr>
              <a:t>From $50/device/month  &lt; $1/month?</a:t>
            </a:r>
            <a:endParaRPr lang="en-US" dirty="0" smtClean="0"/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Which devices can be used by whom and how?</a:t>
            </a:r>
          </a:p>
          <a:p>
            <a:pPr lvl="2"/>
            <a:r>
              <a:rPr lang="en-US" dirty="0" smtClean="0"/>
              <a:t>“Any employee can monitor the room temperature in any public space, but only Facilities staff can change it”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604" b="9269"/>
          <a:stretch/>
        </p:blipFill>
        <p:spPr>
          <a:xfrm>
            <a:off x="6884314" y="3052926"/>
            <a:ext cx="2120900" cy="86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88" y="2010257"/>
            <a:ext cx="1167219" cy="11323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88" y="241300"/>
            <a:ext cx="86455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Signaling increases 30-50% faster than data</a:t>
            </a:r>
            <a:endParaRPr sz="3300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</p:txBody>
      </p:sp>
      <p:pic>
        <p:nvPicPr>
          <p:cNvPr id="62468" name="Picture 17"/>
          <p:cNvPicPr>
            <a:picLocks noChangeAspect="1" noChangeArrowheads="1"/>
          </p:cNvPicPr>
          <p:nvPr/>
        </p:nvPicPr>
        <p:blipFill>
          <a:blip r:embed="rId4" cstate="print"/>
          <a:srcRect l="17308" t="22400" r="30811" b="8298"/>
          <a:stretch>
            <a:fillRect/>
          </a:stretch>
        </p:blipFill>
        <p:spPr bwMode="auto">
          <a:xfrm>
            <a:off x="3941763" y="1177925"/>
            <a:ext cx="31940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6"/>
          <p:cNvPicPr>
            <a:picLocks noChangeAspect="1" noChangeArrowheads="1"/>
          </p:cNvPicPr>
          <p:nvPr/>
        </p:nvPicPr>
        <p:blipFill>
          <a:blip r:embed="rId5" cstate="print"/>
          <a:srcRect l="14050" t="14668" r="28241" b="6406"/>
          <a:stretch>
            <a:fillRect/>
          </a:stretch>
        </p:blipFill>
        <p:spPr bwMode="auto">
          <a:xfrm>
            <a:off x="3851275" y="3608388"/>
            <a:ext cx="33893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24"/>
          <p:cNvSpPr txBox="1">
            <a:spLocks noChangeArrowheads="1"/>
          </p:cNvSpPr>
          <p:nvPr/>
        </p:nvSpPr>
        <p:spPr bwMode="auto">
          <a:xfrm>
            <a:off x="5922963" y="3698875"/>
            <a:ext cx="157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Control Plane</a:t>
            </a:r>
          </a:p>
        </p:txBody>
      </p:sp>
      <p:sp>
        <p:nvSpPr>
          <p:cNvPr id="62471" name="Text Box 51"/>
          <p:cNvSpPr txBox="1">
            <a:spLocks noChangeArrowheads="1"/>
          </p:cNvSpPr>
          <p:nvPr/>
        </p:nvSpPr>
        <p:spPr bwMode="auto">
          <a:xfrm>
            <a:off x="5202238" y="5319713"/>
            <a:ext cx="4683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rebuchet MS" pitchFamily="34" charset="0"/>
              </a:rPr>
              <a:t>5 %</a:t>
            </a:r>
          </a:p>
        </p:txBody>
      </p:sp>
      <p:grpSp>
        <p:nvGrpSpPr>
          <p:cNvPr id="62472" name="Group 21"/>
          <p:cNvGrpSpPr>
            <a:grpSpLocks/>
          </p:cNvGrpSpPr>
          <p:nvPr/>
        </p:nvGrpSpPr>
        <p:grpSpPr bwMode="auto">
          <a:xfrm>
            <a:off x="3851275" y="5680075"/>
            <a:ext cx="1811338" cy="642938"/>
            <a:chOff x="2600" y="2693"/>
            <a:chExt cx="2687" cy="453"/>
          </a:xfrm>
        </p:grpSpPr>
        <p:graphicFrame>
          <p:nvGraphicFramePr>
            <p:cNvPr id="62466" name="Object 17"/>
            <p:cNvGraphicFramePr>
              <a:graphicFrameLocks noChangeAspect="1"/>
            </p:cNvGraphicFramePr>
            <p:nvPr/>
          </p:nvGraphicFramePr>
          <p:xfrm>
            <a:off x="2600" y="2693"/>
            <a:ext cx="295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Worksheet" r:id="rId6" imgW="4172102" imgH="2828849" progId="Excel.Sheet.8">
                    <p:embed/>
                  </p:oleObj>
                </mc:Choice>
                <mc:Fallback>
                  <p:oleObj name="Worksheet" r:id="rId6" imgW="4172102" imgH="282884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3791" t="4489" r="23439" b="10774"/>
                        <a:stretch>
                          <a:fillRect/>
                        </a:stretch>
                      </p:blipFill>
                      <p:spPr bwMode="auto">
                        <a:xfrm>
                          <a:off x="2600" y="2693"/>
                          <a:ext cx="295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7" name="Text Box 19"/>
            <p:cNvSpPr txBox="1">
              <a:spLocks noChangeArrowheads="1"/>
            </p:cNvSpPr>
            <p:nvPr/>
          </p:nvSpPr>
          <p:spPr bwMode="auto">
            <a:xfrm>
              <a:off x="2774" y="2974"/>
              <a:ext cx="251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9999FF"/>
                  </a:solidFill>
                  <a:latin typeface="Trebuchet MS" pitchFamily="34" charset="0"/>
                </a:rPr>
                <a:t>M2M peak (hourly) traffic</a:t>
              </a:r>
            </a:p>
          </p:txBody>
        </p:sp>
        <p:sp>
          <p:nvSpPr>
            <p:cNvPr id="62478" name="Text Box 20"/>
            <p:cNvSpPr txBox="1">
              <a:spLocks noChangeArrowheads="1"/>
            </p:cNvSpPr>
            <p:nvPr/>
          </p:nvSpPr>
          <p:spPr bwMode="auto">
            <a:xfrm>
              <a:off x="2807" y="2766"/>
              <a:ext cx="175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800080"/>
                  </a:solidFill>
                  <a:latin typeface="Trebuchet MS" pitchFamily="34" charset="0"/>
                </a:rPr>
                <a:t>Cellular capacity</a:t>
              </a:r>
            </a:p>
          </p:txBody>
        </p:sp>
      </p:grpSp>
      <p:sp>
        <p:nvSpPr>
          <p:cNvPr id="62473" name="Text Box 51"/>
          <p:cNvSpPr txBox="1">
            <a:spLocks noChangeArrowheads="1"/>
          </p:cNvSpPr>
          <p:nvPr/>
        </p:nvSpPr>
        <p:spPr bwMode="auto">
          <a:xfrm>
            <a:off x="6102350" y="5138738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rebuchet MS" pitchFamily="34" charset="0"/>
              </a:rPr>
              <a:t>33 %</a:t>
            </a:r>
          </a:p>
        </p:txBody>
      </p:sp>
      <p:sp>
        <p:nvSpPr>
          <p:cNvPr id="62474" name="Text Box 24"/>
          <p:cNvSpPr txBox="1">
            <a:spLocks noChangeArrowheads="1"/>
          </p:cNvSpPr>
          <p:nvPr/>
        </p:nvSpPr>
        <p:spPr bwMode="auto">
          <a:xfrm>
            <a:off x="6192838" y="1268413"/>
            <a:ext cx="130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Data Plane</a:t>
            </a:r>
          </a:p>
        </p:txBody>
      </p:sp>
      <p:sp>
        <p:nvSpPr>
          <p:cNvPr id="62475" name="TextBox 19"/>
          <p:cNvSpPr txBox="1">
            <a:spLocks noChangeArrowheads="1"/>
          </p:cNvSpPr>
          <p:nvPr/>
        </p:nvSpPr>
        <p:spPr bwMode="auto">
          <a:xfrm>
            <a:off x="238299" y="5417380"/>
            <a:ext cx="3781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M2M traffic modeling shows disproportionately large signaling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2213" y="1898650"/>
            <a:ext cx="1439862" cy="2862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&lt; 1% of data plane capacity is consumed by M2M  but more than 30% of signaling capacity is consumed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" y="1619078"/>
            <a:ext cx="3344091" cy="36317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Isolate M2M traffic from regular traffic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Flexible scaling requirements because of bulk contracts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Signaling traffic management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Low Power, short payloads, </a:t>
            </a:r>
            <a:r>
              <a:rPr lang="en-US" dirty="0" err="1" smtClean="0"/>
              <a:t>bursty</a:t>
            </a:r>
            <a:r>
              <a:rPr lang="en-US" dirty="0" smtClean="0"/>
              <a:t> traffic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Low cost but also low performance requirements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In network monitoring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13453" y="6581001"/>
            <a:ext cx="3030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Harish </a:t>
            </a:r>
            <a:r>
              <a:rPr lang="en-US" sz="1200" dirty="0" err="1" smtClean="0"/>
              <a:t>Viswanathan</a:t>
            </a:r>
            <a:r>
              <a:rPr lang="en-US" sz="1200" dirty="0" smtClean="0"/>
              <a:t>, Alcatel-Lucent,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76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FCC TAC preliminary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R1: Additional M2M unlicensed band (1.2 – 1.4, 2.7 – 3.1 GHz)</a:t>
            </a:r>
          </a:p>
          <a:p>
            <a:r>
              <a:rPr lang="en-US" dirty="0" smtClean="0"/>
              <a:t>R2: M2M service registration</a:t>
            </a:r>
          </a:p>
          <a:p>
            <a:r>
              <a:rPr lang="en-US" dirty="0" smtClean="0"/>
              <a:t>R3: Numbering and addressing plan</a:t>
            </a:r>
          </a:p>
          <a:p>
            <a:pPr lvl="1"/>
            <a:r>
              <a:rPr lang="en-US" dirty="0" smtClean="0"/>
              <a:t>IPv4 </a:t>
            </a:r>
            <a:r>
              <a:rPr lang="en-US" dirty="0" smtClean="0">
                <a:sym typeface="Wingdings"/>
              </a:rPr>
              <a:t> IPv6</a:t>
            </a:r>
          </a:p>
          <a:p>
            <a:r>
              <a:rPr lang="en-US" dirty="0" smtClean="0">
                <a:sym typeface="Wingdings"/>
              </a:rPr>
              <a:t>R4: M2M center-of-excellence at FCC</a:t>
            </a:r>
          </a:p>
          <a:p>
            <a:r>
              <a:rPr lang="en-US" dirty="0" smtClean="0"/>
              <a:t>R5: Certification lite</a:t>
            </a:r>
          </a:p>
          <a:p>
            <a:r>
              <a:rPr lang="en-US" dirty="0" smtClean="0"/>
              <a:t>R6: 2G sunset roadmap</a:t>
            </a:r>
          </a:p>
          <a:p>
            <a:pPr lvl="1"/>
            <a:r>
              <a:rPr lang="en-US" dirty="0" smtClean="0"/>
              <a:t>2G re-farming, security issues </a:t>
            </a:r>
            <a:r>
              <a:rPr lang="en-US" dirty="0" smtClean="0">
                <a:sym typeface="Wingdings"/>
              </a:rPr>
              <a:t> LTE with IPv6</a:t>
            </a:r>
          </a:p>
          <a:p>
            <a:r>
              <a:rPr lang="en-US" dirty="0" smtClean="0">
                <a:sym typeface="Wingdings"/>
              </a:rPr>
              <a:t>R7: Encourage 3G/4G module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6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M2M precisely?</a:t>
            </a:r>
          </a:p>
          <a:p>
            <a:r>
              <a:rPr lang="en-US" dirty="0" smtClean="0"/>
              <a:t>What is it good for?</a:t>
            </a:r>
          </a:p>
          <a:p>
            <a:r>
              <a:rPr lang="en-US" dirty="0" smtClean="0"/>
              <a:t>A taxonomy</a:t>
            </a:r>
          </a:p>
          <a:p>
            <a:r>
              <a:rPr lang="en-US" dirty="0" smtClean="0"/>
              <a:t>Technical challenges for M2M</a:t>
            </a:r>
          </a:p>
          <a:p>
            <a:r>
              <a:rPr lang="en-US" dirty="0" smtClean="0"/>
              <a:t>Research examples: SECE and </a:t>
            </a:r>
            <a:r>
              <a:rPr lang="en-US" dirty="0" err="1" smtClean="0"/>
              <a:t>EnHANTS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unlicensed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5" t="6878" r="2477" b="2147"/>
          <a:stretch/>
        </p:blipFill>
        <p:spPr>
          <a:xfrm>
            <a:off x="535659" y="1768800"/>
            <a:ext cx="7844811" cy="3939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659" y="5899139"/>
            <a:ext cx="65246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 TV white spaces (in 476-692 MHz range) – availability varies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43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actions for </a:t>
            </a:r>
            <a:r>
              <a:rPr lang="en-US" smtClean="0"/>
              <a:t>(M2M)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</a:t>
            </a:r>
            <a:r>
              <a:rPr lang="en-US" dirty="0" smtClean="0"/>
              <a:t>e than </a:t>
            </a:r>
            <a:r>
              <a:rPr lang="en-US" dirty="0" smtClean="0"/>
              <a:t>300 </a:t>
            </a:r>
            <a:r>
              <a:rPr lang="en-US" dirty="0" smtClean="0"/>
              <a:t>MHz of additional spectrum in pipeline</a:t>
            </a:r>
          </a:p>
          <a:p>
            <a:r>
              <a:rPr lang="en-US" dirty="0" smtClean="0"/>
              <a:t>Encourage unlicensed &amp; lightly-licensed spectrum</a:t>
            </a:r>
          </a:p>
          <a:p>
            <a:pPr lvl="1"/>
            <a:r>
              <a:rPr lang="en-US" dirty="0" smtClean="0"/>
              <a:t>TV white spaces: geographical databases</a:t>
            </a:r>
          </a:p>
          <a:p>
            <a:pPr lvl="1"/>
            <a:r>
              <a:rPr lang="en-US" dirty="0" smtClean="0"/>
              <a:t>3.5 GHz &amp; 4.9 GHz</a:t>
            </a:r>
          </a:p>
          <a:p>
            <a:pPr lvl="1"/>
            <a:r>
              <a:rPr lang="en-US" dirty="0" smtClean="0"/>
              <a:t>incentive auction guard bands as new unlicensed UHF spectrum (600 MHz)</a:t>
            </a:r>
          </a:p>
          <a:p>
            <a:r>
              <a:rPr lang="en-US" dirty="0" smtClean="0"/>
              <a:t>Experimental licensing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8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M2M: self-powered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10" y="1524000"/>
            <a:ext cx="2293009" cy="2293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610" y="3851962"/>
            <a:ext cx="2059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Leviton WSS0S - Remote Switch</a:t>
            </a:r>
            <a:endParaRPr lang="en-US" sz="1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45" y="1524000"/>
            <a:ext cx="4295555" cy="262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5945" y="4174512"/>
            <a:ext cx="333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EnHANT</a:t>
            </a:r>
            <a:r>
              <a:rPr lang="en-US" dirty="0" smtClean="0"/>
              <a:t> project (Columbia U.)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2231" y="4582293"/>
            <a:ext cx="27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indoor lighting </a:t>
            </a:r>
            <a:r>
              <a:rPr lang="en-US" dirty="0" smtClean="0">
                <a:sym typeface="Wingdings"/>
              </a:rPr>
              <a:t> 10 kb/s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SECE (Sense Everything, Control Everything)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2866" b="3337"/>
          <a:stretch>
            <a:fillRect/>
          </a:stretch>
        </p:blipFill>
        <p:spPr bwMode="auto">
          <a:xfrm>
            <a:off x="5146829" y="2807862"/>
            <a:ext cx="3826071" cy="272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8031" y="1720021"/>
            <a:ext cx="4504381" cy="443164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936">
              <a:spcBef>
                <a:spcPts val="0"/>
              </a:spcBef>
            </a:pPr>
            <a:r>
              <a:rPr lang="en-US" sz="3100" dirty="0" smtClean="0"/>
              <a:t>Web-based user interface</a:t>
            </a:r>
          </a:p>
          <a:p>
            <a:pPr marL="630936">
              <a:spcBef>
                <a:spcPts val="0"/>
              </a:spcBef>
            </a:pPr>
            <a:r>
              <a:rPr lang="en-US" sz="3100" dirty="0" smtClean="0"/>
              <a:t>Rules in domain specific language</a:t>
            </a:r>
          </a:p>
          <a:p>
            <a:pPr marL="630936">
              <a:spcBef>
                <a:spcPts val="0"/>
              </a:spcBef>
            </a:pPr>
            <a:r>
              <a:rPr lang="en-US" sz="3100" dirty="0" smtClean="0"/>
              <a:t>Interface to online services</a:t>
            </a:r>
          </a:p>
          <a:p>
            <a:pPr marL="630936">
              <a:spcBef>
                <a:spcPts val="0"/>
              </a:spcBef>
            </a:pPr>
            <a:r>
              <a:rPr lang="en-US" sz="3100" dirty="0" smtClean="0"/>
              <a:t>Interface to communication devices</a:t>
            </a:r>
          </a:p>
          <a:p>
            <a:pPr marL="630936">
              <a:spcBef>
                <a:spcPts val="0"/>
              </a:spcBef>
            </a:pPr>
            <a:r>
              <a:rPr lang="en-US" sz="3100" b="1" dirty="0" smtClean="0"/>
              <a:t>Sensor and actuator infrastructure</a:t>
            </a:r>
            <a:endParaRPr lang="en-US" sz="3100" b="1" dirty="0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9B52-2923-534A-88F1-4046E9D3DB92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SECE User Interface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81932"/>
            <a:ext cx="3839766" cy="409314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5" y="1883048"/>
            <a:ext cx="3839766" cy="409314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B42DF-DD08-CE42-8903-1699D0A96A97}" type="slidenum">
              <a:rPr lang="en-US"/>
              <a:pPr/>
              <a:t>25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33946" y="178594"/>
            <a:ext cx="8876109" cy="839391"/>
          </a:xfrm>
          <a:ln/>
        </p:spPr>
        <p:txBody>
          <a:bodyPr/>
          <a:lstStyle/>
          <a:p>
            <a:r>
              <a:rPr lang="en-US" sz="3400"/>
              <a:t>Infrastructure for Sensors and Actuators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" y="1419820"/>
            <a:ext cx="5206008" cy="4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5865689" y="1925465"/>
            <a:ext cx="3065115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Conventional Devices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USB (Phidgets)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Wireless (XBee)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Tiny (Arduino)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Communication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VoIP phone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Skype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Legacy (X10)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6643A-9FED-524F-9EDA-F29C2D8CEEC7}" type="slidenum">
              <a:rPr lang="en-US"/>
              <a:pPr/>
              <a:t>26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937617"/>
          </a:xfrm>
          <a:ln/>
        </p:spPr>
        <p:txBody>
          <a:bodyPr/>
          <a:lstStyle/>
          <a:p>
            <a:r>
              <a:rPr lang="en-US" sz="3400"/>
              <a:t>Sensors and Actuators in IRT lab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2915543" y="1106909"/>
            <a:ext cx="333937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i="1">
                <a:solidFill>
                  <a:srgbClr val="343434"/>
                </a:solidFill>
                <a:ea typeface="ＭＳ Ｐゴシック" charset="0"/>
                <a:cs typeface="Gill Sans" charset="0"/>
              </a:rPr>
              <a:t>What it really looks like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" y="1741289"/>
            <a:ext cx="5715000" cy="42862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6873" y="2428317"/>
            <a:ext cx="3869903" cy="2904381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6717357" y="6204808"/>
            <a:ext cx="14784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XBee door lock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742406" y="6209273"/>
            <a:ext cx="2739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Sensor and actuator testbed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4CFF-45F6-414A-BC3A-CB68FAD824C6}" type="slidenum">
              <a:rPr lang="en-US"/>
              <a:pPr/>
              <a:t>27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96516" y="178594"/>
            <a:ext cx="7742039" cy="785813"/>
          </a:xfrm>
          <a:ln/>
        </p:spPr>
        <p:txBody>
          <a:bodyPr>
            <a:normAutofit fontScale="90000"/>
          </a:bodyPr>
          <a:lstStyle/>
          <a:p>
            <a:r>
              <a:rPr lang="en-US" sz="3400" b="1"/>
              <a:t>smobd</a:t>
            </a:r>
            <a:r>
              <a:rPr lang="en-US" sz="3400"/>
              <a:t>: Subsystems &amp; Interfaces on Linux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8" y="982265"/>
            <a:ext cx="6170414" cy="529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88336" cy="4876800"/>
          </a:xfrm>
        </p:spPr>
        <p:txBody>
          <a:bodyPr/>
          <a:lstStyle/>
          <a:p>
            <a:r>
              <a:rPr lang="en-US" dirty="0" smtClean="0"/>
              <a:t>M2M is not a single technology </a:t>
            </a:r>
            <a:r>
              <a:rPr lang="en-US" dirty="0" smtClean="0">
                <a:sym typeface="Wingdings"/>
              </a:rPr>
              <a:t> technology enabler</a:t>
            </a:r>
          </a:p>
          <a:p>
            <a:r>
              <a:rPr lang="en-US" dirty="0" smtClean="0">
                <a:sym typeface="Wingdings"/>
              </a:rPr>
              <a:t>Build on secret of Internet: simple protocol building blocks that can be combined</a:t>
            </a:r>
          </a:p>
          <a:p>
            <a:pPr lvl="1"/>
            <a:r>
              <a:rPr lang="en-US" dirty="0" smtClean="0">
                <a:sym typeface="Wingdings"/>
              </a:rPr>
              <a:t>accommodate wide</a:t>
            </a:r>
          </a:p>
          <a:p>
            <a:r>
              <a:rPr lang="en-US" dirty="0" smtClean="0">
                <a:sym typeface="Wingdings"/>
              </a:rPr>
              <a:t>Address key infrastructure challenges:</a:t>
            </a:r>
          </a:p>
          <a:p>
            <a:pPr lvl="1"/>
            <a:r>
              <a:rPr lang="en-US" dirty="0" smtClean="0">
                <a:sym typeface="Wingdings"/>
              </a:rPr>
              <a:t>flexible network access</a:t>
            </a:r>
          </a:p>
          <a:p>
            <a:pPr lvl="1"/>
            <a:r>
              <a:rPr lang="en-US" dirty="0" smtClean="0">
                <a:sym typeface="Wingdings"/>
              </a:rPr>
              <a:t>in-field upgrades</a:t>
            </a:r>
          </a:p>
          <a:p>
            <a:pPr lvl="1"/>
            <a:r>
              <a:rPr lang="en-US" dirty="0" smtClean="0">
                <a:sym typeface="Wingdings"/>
              </a:rPr>
              <a:t>scalable security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343" y="1600200"/>
            <a:ext cx="1342078" cy="154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343" y="3340982"/>
            <a:ext cx="2097381" cy="1573036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7678866" y="2236045"/>
            <a:ext cx="1292301" cy="525190"/>
          </a:xfrm>
          <a:prstGeom prst="curvedConnector3">
            <a:avLst>
              <a:gd name="adj1" fmla="val -140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M2M?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Machine-to-machine:</a:t>
            </a:r>
          </a:p>
          <a:p>
            <a:pPr lvl="1"/>
            <a:r>
              <a:rPr lang="en-US" dirty="0"/>
              <a:t>“Machine to machine (M2M) refers to technologies that allow both wireless and wired systems to communicate with other devices of the same ability</a:t>
            </a:r>
            <a:r>
              <a:rPr lang="en-US" dirty="0" smtClean="0"/>
              <a:t>.” (Wikipedia)</a:t>
            </a:r>
            <a:endParaRPr lang="en-US" dirty="0"/>
          </a:p>
          <a:p>
            <a:pPr lvl="1"/>
            <a:r>
              <a:rPr lang="en-US" dirty="0" smtClean="0"/>
              <a:t>sensors and actuators</a:t>
            </a:r>
          </a:p>
          <a:p>
            <a:pPr lvl="2"/>
            <a:r>
              <a:rPr lang="en-US" dirty="0" smtClean="0"/>
              <a:t>often within a control loop</a:t>
            </a:r>
          </a:p>
          <a:p>
            <a:pPr lvl="2"/>
            <a:r>
              <a:rPr lang="en-US" dirty="0" smtClean="0"/>
              <a:t>long history: telemetry, SCADA, industrial automation, building HVAC and security (e.g., </a:t>
            </a:r>
            <a:r>
              <a:rPr lang="en-US" dirty="0" err="1" smtClean="0"/>
              <a:t>BACnet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difference: IP-based protocols and/or Internet</a:t>
            </a:r>
          </a:p>
          <a:p>
            <a:pPr lvl="1"/>
            <a:r>
              <a:rPr lang="en-US" dirty="0" smtClean="0"/>
              <a:t>no direct human consumer or producer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from custom communication to common stack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 single dominant application, but thousands of embedded applications</a:t>
            </a:r>
          </a:p>
          <a:p>
            <a:pPr lvl="1"/>
            <a:r>
              <a:rPr lang="en-US" dirty="0" smtClean="0">
                <a:sym typeface="Wingdings"/>
              </a:rPr>
              <a:t> need low cost to develop &amp; deploy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enablers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72082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= cheap microcontrollers + network 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3725"/>
            <a:ext cx="3651182" cy="243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03725"/>
            <a:ext cx="1701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Raspberry PI ($35)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79" y="2580485"/>
            <a:ext cx="2794000" cy="119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2" b="36395"/>
          <a:stretch/>
        </p:blipFill>
        <p:spPr>
          <a:xfrm>
            <a:off x="618361" y="4252668"/>
            <a:ext cx="2412667" cy="17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361" y="5985887"/>
            <a:ext cx="360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Gumstix</a:t>
            </a:r>
            <a:r>
              <a:rPr lang="en-US" dirty="0" smtClean="0"/>
              <a:t> (WiFi, BT): 58 mm, $199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722" y="1703725"/>
            <a:ext cx="2402058" cy="2402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0722" y="4147752"/>
            <a:ext cx="199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Uno, €20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25"/>
            <a:ext cx="8255000" cy="561975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+mj-lt"/>
                <a:ea typeface="ＭＳ Ｐゴシック" pitchFamily="34" charset="-128"/>
              </a:rPr>
              <a:t>Major market segments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528376" y="1084009"/>
            <a:ext cx="2584450" cy="2279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632776" y="1120585"/>
            <a:ext cx="2584450" cy="22796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ECDFA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614488" y="3802063"/>
            <a:ext cx="2584450" cy="2279650"/>
          </a:xfrm>
          <a:prstGeom prst="rect">
            <a:avLst/>
          </a:prstGeom>
          <a:solidFill>
            <a:srgbClr val="8D8B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DCCE8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510088" y="3802063"/>
            <a:ext cx="2584450" cy="2279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ECDFA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4575112" y="1340739"/>
            <a:ext cx="2686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fixed or wireless networking connectivity</a:t>
            </a: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4497070" y="2702687"/>
            <a:ext cx="2566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to connect these devices and sensors to a central server and transmit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information about the objects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1480376" y="1315847"/>
            <a:ext cx="2889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external hardware, sensors, and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RFID,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end point devices</a:t>
            </a: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1788351" y="3119247"/>
            <a:ext cx="2282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Calibri" pitchFamily="34" charset="0"/>
              </a:rPr>
              <a:t>to collect data and monitor status</a:t>
            </a: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1831975" y="3962400"/>
            <a:ext cx="24622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service  layer infrastructure and associated services</a:t>
            </a: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1543050" y="5607050"/>
            <a:ext cx="2725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to address the </a:t>
            </a: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</a:rPr>
              <a:t>common </a:t>
            </a:r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needs </a:t>
            </a: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</a:rPr>
              <a:t>across multiple vertical domains</a:t>
            </a:r>
            <a:endParaRPr lang="fr-FR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7" name="Rectangle 17"/>
          <p:cNvSpPr>
            <a:spLocks noChangeArrowheads="1"/>
          </p:cNvSpPr>
          <p:nvPr/>
        </p:nvSpPr>
        <p:spPr bwMode="auto">
          <a:xfrm>
            <a:off x="4525963" y="3979863"/>
            <a:ext cx="2428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Application services  and system integration</a:t>
            </a: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4516438" y="560705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to seamlessly integrate the disparate M2M solution components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3453" y="6581001"/>
            <a:ext cx="3030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Harish </a:t>
            </a:r>
            <a:r>
              <a:rPr lang="en-US" sz="1200" dirty="0" err="1" smtClean="0"/>
              <a:t>Viswanathan</a:t>
            </a:r>
            <a:r>
              <a:rPr lang="en-US" sz="1200" dirty="0" smtClean="0"/>
              <a:t>, Alcatel-Lucent, 2012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626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always uses cellular networks</a:t>
            </a:r>
          </a:p>
          <a:p>
            <a:r>
              <a:rPr lang="en-US" dirty="0" smtClean="0"/>
              <a:t>is not always energy-constrained</a:t>
            </a:r>
          </a:p>
          <a:p>
            <a:r>
              <a:rPr lang="en-US" dirty="0" smtClean="0"/>
              <a:t>is not always cost-constrained</a:t>
            </a:r>
          </a:p>
          <a:p>
            <a:r>
              <a:rPr lang="en-US" dirty="0" smtClean="0"/>
              <a:t>only uses puny microcontrollers</a:t>
            </a:r>
          </a:p>
          <a:p>
            <a:r>
              <a:rPr lang="en-US" dirty="0" smtClean="0"/>
              <a:t>is not always run by large organizations</a:t>
            </a:r>
          </a:p>
          <a:p>
            <a:pPr lvl="1"/>
            <a:r>
              <a:rPr lang="en-US" dirty="0" smtClean="0"/>
              <a:t>many small &amp; mid-sized providers</a:t>
            </a:r>
          </a:p>
          <a:p>
            <a:pPr lvl="1"/>
            <a:r>
              <a:rPr lang="en-US" dirty="0" smtClean="0"/>
              <a:t>usually embedded into other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w Sector Map 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0" y="91441"/>
            <a:ext cx="8885237" cy="666351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taxonomy of selected M2M applications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86196"/>
              </p:ext>
            </p:extLst>
          </p:nvPr>
        </p:nvGraphicFramePr>
        <p:xfrm>
          <a:off x="233043" y="1396999"/>
          <a:ext cx="8739088" cy="419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297"/>
                <a:gridCol w="1235125"/>
                <a:gridCol w="801350"/>
                <a:gridCol w="1447698"/>
                <a:gridCol w="1521940"/>
                <a:gridCol w="1509565"/>
                <a:gridCol w="860113"/>
              </a:tblGrid>
              <a:tr h="71181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Energy-constrained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Processor</a:t>
                      </a:r>
                      <a:r>
                        <a:rPr lang="en-US" sz="1200" baseline="0" dirty="0" smtClean="0"/>
                        <a:t> or memory constrained (= $)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Reliability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Unsupervised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Cellular</a:t>
                      </a:r>
                      <a:r>
                        <a:rPr lang="en-US" sz="1200" baseline="0" dirty="0" smtClean="0"/>
                        <a:t>, unlicensed?</a:t>
                      </a:r>
                      <a:endParaRPr lang="en-US" sz="1200" dirty="0"/>
                    </a:p>
                  </a:txBody>
                  <a:tcPr/>
                </a:tc>
              </a:tr>
              <a:tr h="3029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Automotive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V2I, I2V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  <a:tr h="28939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V2V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/>
                </a:tc>
              </a:tr>
              <a:tr h="558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Agriculture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environmental</a:t>
                      </a:r>
                      <a:r>
                        <a:rPr lang="en-US" sz="1200" baseline="0" dirty="0" smtClean="0"/>
                        <a:t> sensors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C, U</a:t>
                      </a:r>
                      <a:endParaRPr lang="en-US" sz="1400" dirty="0"/>
                    </a:p>
                  </a:txBody>
                  <a:tcPr/>
                </a:tc>
              </a:tr>
              <a:tr h="558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Industrial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plant monitoring</a:t>
                      </a:r>
                      <a:r>
                        <a:rPr lang="en-US" sz="1200" baseline="0" dirty="0" smtClean="0"/>
                        <a:t> &amp; control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C, U</a:t>
                      </a:r>
                      <a:endParaRPr lang="en-US" sz="1400" dirty="0"/>
                    </a:p>
                  </a:txBody>
                  <a:tcPr/>
                </a:tc>
              </a:tr>
              <a:tr h="558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Infrastructure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utility</a:t>
                      </a:r>
                      <a:r>
                        <a:rPr lang="en-US" sz="1400" baseline="0" dirty="0" smtClean="0"/>
                        <a:t> monitoring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C, U?</a:t>
                      </a:r>
                      <a:endParaRPr lang="en-US" sz="1400" dirty="0"/>
                    </a:p>
                  </a:txBody>
                  <a:tcPr/>
                </a:tc>
              </a:tr>
              <a:tr h="55863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traffic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C, U?</a:t>
                      </a:r>
                      <a:endParaRPr lang="en-US" sz="1400" dirty="0"/>
                    </a:p>
                  </a:txBody>
                  <a:tcPr/>
                </a:tc>
              </a:tr>
              <a:tr h="558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physio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C, U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A35A-ECAD-824F-9DC9-A6EFB73BC9F3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M2M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07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253</TotalTime>
  <Words>1287</Words>
  <Application>Microsoft Macintosh PowerPoint</Application>
  <PresentationFormat>On-screen Show (4:3)</PresentationFormat>
  <Paragraphs>332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Clarity</vt:lpstr>
      <vt:lpstr>Worksheet</vt:lpstr>
      <vt:lpstr>Machine-TO-MACHINE or the INTERNET of THINGS</vt:lpstr>
      <vt:lpstr>Overview</vt:lpstr>
      <vt:lpstr>What is M2M?</vt:lpstr>
      <vt:lpstr>Key enablers</vt:lpstr>
      <vt:lpstr>IoT = cheap microcontrollers + network interfaces</vt:lpstr>
      <vt:lpstr>Major market segments</vt:lpstr>
      <vt:lpstr>M2M is not…</vt:lpstr>
      <vt:lpstr>PowerPoint Presentation</vt:lpstr>
      <vt:lpstr>A taxonomy of selected M2M applications</vt:lpstr>
      <vt:lpstr>Market size by vertical</vt:lpstr>
      <vt:lpstr>Connections and revenue</vt:lpstr>
      <vt:lpstr>M2M communication models</vt:lpstr>
      <vt:lpstr>M2M networking technologies</vt:lpstr>
      <vt:lpstr>M2M varies in communication needs</vt:lpstr>
      <vt:lpstr>Not just cellular or unlicensed</vt:lpstr>
      <vt:lpstr>Technical challenges</vt:lpstr>
      <vt:lpstr>Network challenges</vt:lpstr>
      <vt:lpstr>Signaling increases 30-50% faster than data</vt:lpstr>
      <vt:lpstr>FCC TAC preliminary recommendations</vt:lpstr>
      <vt:lpstr>Current unlicensed spectrum</vt:lpstr>
      <vt:lpstr>FCC actions for (M2M) spectrum</vt:lpstr>
      <vt:lpstr>Extreme M2M: self-powered devices</vt:lpstr>
      <vt:lpstr>Example: SECE (Sense Everything, Control Everything)</vt:lpstr>
      <vt:lpstr>SECE User Interface</vt:lpstr>
      <vt:lpstr>Infrastructure for Sensors and Actuators</vt:lpstr>
      <vt:lpstr>Sensors and Actuators in IRT lab</vt:lpstr>
      <vt:lpstr>smobd: Subsystems &amp; Interfaces on Linux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Machine-TO-MACHINE or the INTERNET of THINGS</dc:title>
  <dc:creator>Henning Schulzrinne</dc:creator>
  <cp:lastModifiedBy>Henning Schulzrinne</cp:lastModifiedBy>
  <cp:revision>23</cp:revision>
  <dcterms:created xsi:type="dcterms:W3CDTF">2012-10-08T00:19:40Z</dcterms:created>
  <dcterms:modified xsi:type="dcterms:W3CDTF">2012-10-09T17:26:49Z</dcterms:modified>
</cp:coreProperties>
</file>