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13"/>
  </p:notesMasterIdLst>
  <p:sldIdLst>
    <p:sldId id="256" r:id="rId2"/>
    <p:sldId id="257" r:id="rId3"/>
    <p:sldId id="261" r:id="rId4"/>
    <p:sldId id="266" r:id="rId5"/>
    <p:sldId id="258" r:id="rId6"/>
    <p:sldId id="260" r:id="rId7"/>
    <p:sldId id="262" r:id="rId8"/>
    <p:sldId id="263" r:id="rId9"/>
    <p:sldId id="264" r:id="rId10"/>
    <p:sldId id="265" r:id="rId11"/>
    <p:sldId id="259" r:id="rId1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798" autoAdjust="0"/>
  </p:normalViewPr>
  <p:slideViewPr>
    <p:cSldViewPr snapToGrid="0" snapToObjects="1">
      <p:cViewPr varScale="1">
        <p:scale>
          <a:sx n="86" d="100"/>
          <a:sy n="86" d="100"/>
        </p:scale>
        <p:origin x="-1232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notesMaster" Target="notesMasters/notesMaster1.xml"/><Relationship Id="rId14" Type="http://schemas.openxmlformats.org/officeDocument/2006/relationships/printerSettings" Target="printerSettings/printerSettings1.bin"/><Relationship Id="rId15" Type="http://schemas.openxmlformats.org/officeDocument/2006/relationships/presProps" Target="presProps.xml"/><Relationship Id="rId16" Type="http://schemas.openxmlformats.org/officeDocument/2006/relationships/viewProps" Target="viewProps.xml"/><Relationship Id="rId17" Type="http://schemas.openxmlformats.org/officeDocument/2006/relationships/theme" Target="theme/theme1.xml"/><Relationship Id="rId1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C25A121-1814-5B43-9FC8-8EEB66B06B5D}" type="datetimeFigureOut">
              <a:rPr lang="en-US" smtClean="0"/>
              <a:t>3/6/12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4185A8-2778-8243-8538-6BE629C92A1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499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F10127-65FA-EF4E-B2D5-9DCAF810F608}" type="slidenum">
              <a:rPr lang="en-US"/>
              <a:pPr/>
              <a:t>4</a:t>
            </a:fld>
            <a:endParaRPr lang="en-US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185A8-2778-8243-8538-6BE629C92A10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220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185A8-2778-8243-8538-6BE629C92A1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4220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www.telegeography.com</a:t>
            </a:r>
            <a:r>
              <a:rPr lang="en-US" dirty="0" smtClean="0"/>
              <a:t>/research-services/global-internet-geography/</a:t>
            </a:r>
            <a:r>
              <a:rPr lang="en-US" dirty="0" err="1" smtClean="0"/>
              <a:t>index.html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dslprime.com</a:t>
            </a:r>
            <a:r>
              <a:rPr lang="en-US" dirty="0" smtClean="0"/>
              <a:t>/</a:t>
            </a:r>
            <a:r>
              <a:rPr lang="en-US" dirty="0" err="1" smtClean="0"/>
              <a:t>dslprime</a:t>
            </a:r>
            <a:r>
              <a:rPr lang="en-US" dirty="0" smtClean="0"/>
              <a:t>/42-d/4148-costs-and-caps</a:t>
            </a:r>
          </a:p>
          <a:p>
            <a:r>
              <a:rPr lang="en-US" dirty="0" smtClean="0"/>
              <a:t>http://</a:t>
            </a:r>
            <a:r>
              <a:rPr lang="en-US" dirty="0" err="1" smtClean="0"/>
              <a:t>seekingalpha.com</a:t>
            </a:r>
            <a:r>
              <a:rPr lang="en-US" dirty="0" smtClean="0"/>
              <a:t>/</a:t>
            </a:r>
            <a:r>
              <a:rPr lang="en-US" dirty="0" err="1" smtClean="0"/>
              <a:t>instablog</a:t>
            </a:r>
            <a:r>
              <a:rPr lang="en-US" dirty="0" smtClean="0"/>
              <a:t>/329338-kurt-b-feierabend/57157-cogent-communication-s-ever-falling-bandwidth-pricing: $4.51 Mb/s -&gt; </a:t>
            </a:r>
          </a:p>
          <a:p>
            <a:r>
              <a:rPr lang="en-US" dirty="0" smtClean="0"/>
              <a:t>1 Mb/s </a:t>
            </a:r>
            <a:r>
              <a:rPr lang="en-US" dirty="0" smtClean="0">
                <a:sym typeface="Wingdings"/>
              </a:rPr>
              <a:t> 324 GB/month</a:t>
            </a:r>
          </a:p>
          <a:p>
            <a:r>
              <a:rPr lang="en-US" dirty="0" smtClean="0">
                <a:sym typeface="Wingdings"/>
              </a:rPr>
              <a:t>thus,</a:t>
            </a:r>
            <a:r>
              <a:rPr lang="en-US" baseline="0" dirty="0" smtClean="0">
                <a:sym typeface="Wingdings"/>
              </a:rPr>
              <a:t> $4.51 Mb/s  1.4 c / GB</a:t>
            </a:r>
          </a:p>
          <a:p>
            <a:r>
              <a:rPr lang="en-US" baseline="0" dirty="0" smtClean="0">
                <a:sym typeface="Wingdings"/>
              </a:rPr>
              <a:t>voice call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4185A8-2778-8243-8538-6BE629C92A1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7161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Relationship Id="rId3" Type="http://schemas.openxmlformats.org/officeDocument/2006/relationships/image" Target="../media/image6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Relationship Id="rId3" Type="http://schemas.openxmlformats.org/officeDocument/2006/relationships/image" Target="../media/image6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TitleSlid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F2ED-DDA8-0B47-B1AE-ED6DA4499680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00200" y="2492375"/>
            <a:ext cx="6762749" cy="1470025"/>
          </a:xfrm>
        </p:spPr>
        <p:txBody>
          <a:bodyPr/>
          <a:lstStyle>
            <a:lvl1pPr algn="r">
              <a:defRPr sz="4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0201" y="3966882"/>
            <a:ext cx="6762749" cy="1752600"/>
          </a:xfr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B414B-1F4A-B54D-BF9E-BB5C82E49BC1}" type="datetimeFigureOut">
              <a:rPr lang="en-US" smtClean="0"/>
              <a:t>3/6/12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B414B-1F4A-B54D-BF9E-BB5C82E49BC1}" type="datetimeFigureOut">
              <a:rPr lang="en-US" smtClean="0"/>
              <a:t>3/6/12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F2ED-DDA8-0B47-B1AE-ED6DA4499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4" y="590550"/>
            <a:ext cx="365760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93023" y="739588"/>
            <a:ext cx="3657600" cy="5308787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79464" y="1816100"/>
            <a:ext cx="3657600" cy="3822700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B414B-1F4A-B54D-BF9E-BB5C82E49BC1}" type="datetimeFigureOut">
              <a:rPr lang="en-US" smtClean="0"/>
              <a:t>3/6/12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F2ED-DDA8-0B47-B1AE-ED6DA4499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PictureCaption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977" y="187452"/>
            <a:ext cx="853665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86200" y="533400"/>
            <a:ext cx="447675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86124" y="1828800"/>
            <a:ext cx="4474539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86124" y="6288741"/>
            <a:ext cx="1887537" cy="365125"/>
          </a:xfrm>
        </p:spPr>
        <p:txBody>
          <a:bodyPr/>
          <a:lstStyle/>
          <a:p>
            <a:fld id="{E83B414B-1F4A-B54D-BF9E-BB5C82E49BC1}" type="datetimeFigureOut">
              <a:rPr lang="en-US" smtClean="0"/>
              <a:t>3/6/12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867399" y="6288741"/>
            <a:ext cx="2675965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F2ED-DDA8-0B47-B1AE-ED6DA4499680}" type="slidenum">
              <a:rPr lang="en-US" smtClean="0"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188253" y="179292"/>
            <a:ext cx="3281087" cy="6483096"/>
          </a:xfrm>
          <a:prstGeom prst="round1Rect">
            <a:avLst>
              <a:gd name="adj" fmla="val 17325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10953" y="533400"/>
            <a:ext cx="3657600" cy="125253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596153" y="1600199"/>
            <a:ext cx="3657600" cy="3657601"/>
          </a:xfrm>
          <a:prstGeom prst="ellipse">
            <a:avLst/>
          </a:prstGeom>
          <a:blipFill dpi="0" rotWithShape="0">
            <a:blip r:embed="rId3" cstate="print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10412" y="1828800"/>
            <a:ext cx="3657600" cy="3810000"/>
          </a:xfr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E83B414B-1F4A-B54D-BF9E-BB5C82E49BC1}" type="datetimeFigureOut">
              <a:rPr lang="en-US" smtClean="0"/>
              <a:t>3/6/12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F2ED-DDA8-0B47-B1AE-ED6DA4499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Overlay-PictureCaption-Extra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8038" y="3778624"/>
            <a:ext cx="7560515" cy="1102658"/>
          </a:xfrm>
        </p:spPr>
        <p:txBody>
          <a:bodyPr anchor="b"/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flipH="1">
            <a:off x="871584" y="762000"/>
            <a:ext cx="7427726" cy="2989730"/>
          </a:xfrm>
          <a:prstGeom prst="roundRect">
            <a:avLst>
              <a:gd name="adj" fmla="val 7476"/>
            </a:avLst>
          </a:prstGeom>
          <a:blipFill dpi="0" rotWithShape="0">
            <a:blip r:embed="rId3"/>
            <a:srcRect/>
            <a:stretch>
              <a:fillRect/>
            </a:stretch>
          </a:blipFill>
          <a:ln w="28575">
            <a:solidFill>
              <a:schemeClr val="bg1"/>
            </a:solidFill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08034" y="4827493"/>
            <a:ext cx="7559977" cy="1220881"/>
          </a:xfr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81000" y="6288741"/>
            <a:ext cx="1865125" cy="365125"/>
          </a:xfrm>
        </p:spPr>
        <p:txBody>
          <a:bodyPr/>
          <a:lstStyle/>
          <a:p>
            <a:fld id="{E83B414B-1F4A-B54D-BF9E-BB5C82E49BC1}" type="datetimeFigureOut">
              <a:rPr lang="en-US" smtClean="0"/>
              <a:t>3/6/12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325813" y="6288741"/>
            <a:ext cx="5217551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F2ED-DDA8-0B47-B1AE-ED6DA4499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B414B-1F4A-B54D-BF9E-BB5C82E49BC1}" type="datetimeFigureOut">
              <a:rPr lang="en-US" smtClean="0"/>
              <a:t>3/6/12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F2ED-DDA8-0B47-B1AE-ED6DA4499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28646" y="779463"/>
            <a:ext cx="1358153" cy="52689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79462" y="779464"/>
            <a:ext cx="6170613" cy="526891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B414B-1F4A-B54D-BF9E-BB5C82E49BC1}" type="datetimeFigureOut">
              <a:rPr lang="en-US" smtClean="0"/>
              <a:t>3/6/12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F2ED-DDA8-0B47-B1AE-ED6DA4499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B414B-1F4A-B54D-BF9E-BB5C82E49BC1}" type="datetimeFigureOut">
              <a:rPr lang="en-US" smtClean="0"/>
              <a:t>3/6/12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F2ED-DDA8-0B47-B1AE-ED6DA4499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Overlay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367" y="187452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2591360"/>
            <a:ext cx="7583487" cy="1362075"/>
          </a:xfrm>
        </p:spPr>
        <p:txBody>
          <a:bodyPr anchor="b" anchorCtr="0">
            <a:noAutofit/>
          </a:bodyPr>
          <a:lstStyle>
            <a:lvl1pPr algn="l">
              <a:defRPr sz="4400" b="1" cap="none" baseline="0">
                <a:solidFill>
                  <a:schemeClr val="bg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3950354"/>
            <a:ext cx="7583487" cy="1500187"/>
          </a:xfrm>
        </p:spPr>
        <p:txBody>
          <a:bodyPr anchor="t" anchorCtr="0"/>
          <a:lstStyle>
            <a:lvl1pPr marL="0" indent="0" algn="l">
              <a:spcBef>
                <a:spcPts val="600"/>
              </a:spcBef>
              <a:buNone/>
              <a:defRPr sz="2000" cap="none" baseline="0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B414B-1F4A-B54D-BF9E-BB5C82E49BC1}" type="datetimeFigureOut">
              <a:rPr lang="en-US" smtClean="0"/>
              <a:t>3/6/12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F2ED-DDA8-0B47-B1AE-ED6DA4499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8541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B414B-1F4A-B54D-BF9E-BB5C82E49BC1}" type="datetimeFigureOut">
              <a:rPr lang="en-US" smtClean="0"/>
              <a:t>3/6/12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F2ED-DDA8-0B47-B1AE-ED6DA4499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79463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5350" y="1438835"/>
            <a:ext cx="3657600" cy="789828"/>
          </a:xfrm>
        </p:spPr>
        <p:txBody>
          <a:bodyPr anchor="b">
            <a:noAutofit/>
          </a:bodyPr>
          <a:lstStyle>
            <a:lvl1pPr marL="0" indent="0" algn="ctr">
              <a:lnSpc>
                <a:spcPts val="3000"/>
              </a:lnSpc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5350" y="2362199"/>
            <a:ext cx="3657600" cy="36861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B414B-1F4A-B54D-BF9E-BB5C82E49BC1}" type="datetimeFigureOut">
              <a:rPr lang="en-US" smtClean="0"/>
              <a:t>3/6/12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F2ED-DDA8-0B47-B1AE-ED6DA4499680}" type="slidenum">
              <a:rPr lang="en-US" smtClean="0"/>
              <a:t>‹#›</a:t>
            </a:fld>
            <a:endParaRPr lang="en-US"/>
          </a:p>
        </p:txBody>
      </p:sp>
      <p:cxnSp>
        <p:nvCxnSpPr>
          <p:cNvPr id="12" name="Straight Connector 11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>
            <a:off x="874059" y="2286000"/>
            <a:ext cx="3563003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815840" y="2286000"/>
            <a:ext cx="3566160" cy="1588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9462" y="1828801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B414B-1F4A-B54D-BF9E-BB5C82E49BC1}" type="datetimeFigureOut">
              <a:rPr lang="en-US" smtClean="0"/>
              <a:t>3/6/12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F2ED-DDA8-0B47-B1AE-ED6DA449968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779462" y="3991816"/>
            <a:ext cx="7585076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B414B-1F4A-B54D-BF9E-BB5C82E49BC1}" type="datetimeFigureOut">
              <a:rPr lang="en-US" smtClean="0"/>
              <a:t>3/6/12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F2ED-DDA8-0B47-B1AE-ED6DA4499680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1" name="Content Placeholder 2"/>
          <p:cNvSpPr>
            <a:spLocks noGrp="1"/>
          </p:cNvSpPr>
          <p:nvPr>
            <p:ph sz="half" idx="14"/>
          </p:nvPr>
        </p:nvSpPr>
        <p:spPr>
          <a:xfrm>
            <a:off x="779462" y="1828800"/>
            <a:ext cx="3657600" cy="4219575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B414B-1F4A-B54D-BF9E-BB5C82E49BC1}" type="datetimeFigureOut">
              <a:rPr lang="en-US" smtClean="0"/>
              <a:t>3/6/12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F2ED-DDA8-0B47-B1AE-ED6DA4499680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77946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77946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710953" y="1828801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4710953" y="3991816"/>
            <a:ext cx="3657600" cy="20574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Overlay-ContentSlide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887" y="186645"/>
            <a:ext cx="8827266" cy="648309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B414B-1F4A-B54D-BF9E-BB5C82E49BC1}" type="datetimeFigureOut">
              <a:rPr lang="en-US" smtClean="0"/>
              <a:t>3/6/12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EEF2ED-DDA8-0B47-B1AE-ED6DA449968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 Diagonal Corner Rectangle 7"/>
          <p:cNvSpPr/>
          <p:nvPr/>
        </p:nvSpPr>
        <p:spPr>
          <a:xfrm>
            <a:off x="189707" y="189707"/>
            <a:ext cx="8764587" cy="6478587"/>
          </a:xfrm>
          <a:prstGeom prst="round2DiagRect">
            <a:avLst>
              <a:gd name="adj1" fmla="val 9416"/>
              <a:gd name="adj2" fmla="val 0"/>
            </a:avLst>
          </a:prstGeom>
          <a:gradFill>
            <a:gsLst>
              <a:gs pos="17000">
                <a:schemeClr val="bg2"/>
              </a:gs>
              <a:gs pos="100000">
                <a:schemeClr val="tx2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7" cy="104438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7" cy="420893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1000" y="6288741"/>
            <a:ext cx="188753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E83B414B-1F4A-B54D-BF9E-BB5C82E49BC1}" type="datetimeFigureOut">
              <a:rPr lang="en-US" smtClean="0"/>
              <a:t>3/6/12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04615" y="6288741"/>
            <a:ext cx="52387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404411" y="219635"/>
            <a:ext cx="49305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DEEEF2ED-DDA8-0B47-B1AE-ED6DA4499680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spcBef>
          <a:spcPct val="0"/>
        </a:spcBef>
        <a:buNone/>
        <a:defRPr sz="38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82575" indent="-282575" algn="l" defTabSz="914400" rtl="0" eaLnBrk="1" latinLnBrk="0" hangingPunct="1">
        <a:spcBef>
          <a:spcPts val="2000"/>
        </a:spcBef>
        <a:buFont typeface="Wingdings 2" pitchFamily="18" charset="2"/>
        <a:buChar char=""/>
        <a:defRPr sz="2200" kern="1200">
          <a:solidFill>
            <a:schemeClr val="bg1"/>
          </a:solidFill>
          <a:latin typeface="+mn-lt"/>
          <a:ea typeface="+mn-ea"/>
          <a:cs typeface="+mn-cs"/>
        </a:defRPr>
      </a:lvl1pPr>
      <a:lvl2pPr marL="577850" indent="-295275" algn="l" defTabSz="914400" rtl="0" eaLnBrk="1" latinLnBrk="0" hangingPunct="1">
        <a:spcBef>
          <a:spcPts val="600"/>
        </a:spcBef>
        <a:buFont typeface="Wingdings 2" pitchFamily="18" charset="2"/>
        <a:buChar char=""/>
        <a:defRPr sz="2000" kern="1200">
          <a:solidFill>
            <a:schemeClr val="bg1"/>
          </a:solidFill>
          <a:latin typeface="+mn-lt"/>
          <a:ea typeface="+mn-ea"/>
          <a:cs typeface="+mn-cs"/>
        </a:defRPr>
      </a:lvl2pPr>
      <a:lvl3pPr marL="86042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3pPr>
      <a:lvl4pPr marL="1143000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1425575" indent="-282575" algn="l" defTabSz="914400" rtl="0" eaLnBrk="1" latinLnBrk="0" hangingPunct="1">
        <a:spcBef>
          <a:spcPts val="600"/>
        </a:spcBef>
        <a:buFont typeface="Wingdings 2" pitchFamily="18" charset="2"/>
        <a:buChar char="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1711325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6pPr>
      <a:lvl7pPr marL="20002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7pPr>
      <a:lvl8pPr marL="2290763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 smtClean="0">
          <a:solidFill>
            <a:schemeClr val="bg1"/>
          </a:solidFill>
          <a:latin typeface="+mn-lt"/>
          <a:ea typeface="+mn-ea"/>
          <a:cs typeface="+mn-cs"/>
        </a:defRPr>
      </a:lvl8pPr>
      <a:lvl9pPr marL="2571750" indent="-288925" algn="l" defTabSz="914400" rtl="0" eaLnBrk="1" latinLnBrk="0" hangingPunct="1">
        <a:spcBef>
          <a:spcPct val="20000"/>
        </a:spcBef>
        <a:buFont typeface="Wingdings 2" pitchFamily="18" charset="2"/>
        <a:buChar char=""/>
        <a:defRPr lang="en-US" sz="1800" kern="1200" dirty="0">
          <a:solidFill>
            <a:schemeClr val="bg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tiff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emf"/><Relationship Id="rId5" Type="http://schemas.openxmlformats.org/officeDocument/2006/relationships/image" Target="../media/image12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2.emf"/><Relationship Id="rId5" Type="http://schemas.openxmlformats.org/officeDocument/2006/relationships/image" Target="../media/image14.e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4" Type="http://schemas.openxmlformats.org/officeDocument/2006/relationships/image" Target="../media/image12.emf"/><Relationship Id="rId5" Type="http://schemas.openxmlformats.org/officeDocument/2006/relationships/image" Target="../media/image11.emf"/><Relationship Id="rId6" Type="http://schemas.openxmlformats.org/officeDocument/2006/relationships/image" Target="../media/image14.emf"/><Relationship Id="rId7" Type="http://schemas.openxmlformats.org/officeDocument/2006/relationships/image" Target="../media/image15.wm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IP interconnect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Henning Schulzrinne</a:t>
            </a:r>
          </a:p>
          <a:p>
            <a:r>
              <a:rPr lang="en-US" dirty="0" smtClean="0"/>
              <a:t>March 2012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036611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Big IXPs</a:t>
            </a:r>
            <a:endParaRPr lang="en-US" dirty="0"/>
          </a:p>
        </p:txBody>
      </p:sp>
      <p:pic>
        <p:nvPicPr>
          <p:cNvPr id="4" name="Picture 3" descr="ixp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66" y="1425388"/>
            <a:ext cx="4898050" cy="527348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909706" y="1887443"/>
            <a:ext cx="1415772" cy="3693319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Ashburn, VA</a:t>
            </a:r>
          </a:p>
          <a:p>
            <a:r>
              <a:rPr lang="en-US" dirty="0" smtClean="0"/>
              <a:t>Atlanta</a:t>
            </a:r>
          </a:p>
          <a:p>
            <a:r>
              <a:rPr lang="en-US" dirty="0" smtClean="0"/>
              <a:t>Boston</a:t>
            </a:r>
          </a:p>
          <a:p>
            <a:r>
              <a:rPr lang="en-US" dirty="0" smtClean="0"/>
              <a:t>Chicago</a:t>
            </a:r>
          </a:p>
          <a:p>
            <a:r>
              <a:rPr lang="en-US" dirty="0" smtClean="0"/>
              <a:t>Dallas</a:t>
            </a:r>
          </a:p>
          <a:p>
            <a:r>
              <a:rPr lang="en-US" dirty="0" smtClean="0"/>
              <a:t>Kansas City</a:t>
            </a:r>
          </a:p>
          <a:p>
            <a:r>
              <a:rPr lang="en-US" dirty="0" smtClean="0"/>
              <a:t>Los Angeles</a:t>
            </a:r>
          </a:p>
          <a:p>
            <a:r>
              <a:rPr lang="en-US" dirty="0" smtClean="0"/>
              <a:t>New York</a:t>
            </a:r>
          </a:p>
          <a:p>
            <a:r>
              <a:rPr lang="en-US" dirty="0" smtClean="0"/>
              <a:t>Palo Alto</a:t>
            </a:r>
          </a:p>
          <a:p>
            <a:r>
              <a:rPr lang="en-US" dirty="0" smtClean="0"/>
              <a:t>San Jose</a:t>
            </a:r>
          </a:p>
          <a:p>
            <a:r>
              <a:rPr lang="en-US" dirty="0" smtClean="0"/>
              <a:t>Seattle</a:t>
            </a:r>
          </a:p>
          <a:p>
            <a:r>
              <a:rPr lang="en-US" dirty="0" smtClean="0"/>
              <a:t>Tampa</a:t>
            </a:r>
          </a:p>
          <a:p>
            <a:r>
              <a:rPr lang="en-US" dirty="0" smtClean="0"/>
              <a:t>Vienna, VA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800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cost of transport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779463" y="1828800"/>
            <a:ext cx="4172687" cy="4208930"/>
          </a:xfrm>
        </p:spPr>
        <p:txBody>
          <a:bodyPr/>
          <a:lstStyle/>
          <a:p>
            <a:r>
              <a:rPr lang="en-US" dirty="0" smtClean="0"/>
              <a:t>Cogent: 4.51 $/Mb/s/month (2010) </a:t>
            </a:r>
            <a:r>
              <a:rPr lang="en-US" dirty="0" smtClean="0">
                <a:sym typeface="Wingdings"/>
              </a:rPr>
              <a:t> 1.4 c / GB</a:t>
            </a:r>
          </a:p>
          <a:p>
            <a:r>
              <a:rPr lang="en-US" dirty="0" smtClean="0">
                <a:sym typeface="Wingdings"/>
              </a:rPr>
              <a:t>Voice (G.711)</a:t>
            </a:r>
          </a:p>
          <a:p>
            <a:pPr lvl="1"/>
            <a:r>
              <a:rPr lang="en-US" dirty="0" smtClean="0">
                <a:sym typeface="Wingdings"/>
              </a:rPr>
              <a:t>64 kb/s nominal one-way</a:t>
            </a:r>
          </a:p>
          <a:p>
            <a:pPr lvl="1"/>
            <a:r>
              <a:rPr lang="en-US" dirty="0" smtClean="0">
                <a:sym typeface="Wingdings"/>
              </a:rPr>
              <a:t>200 kb/s with protocol headers, duplex</a:t>
            </a:r>
          </a:p>
          <a:p>
            <a:pPr lvl="1"/>
            <a:r>
              <a:rPr lang="en-US" dirty="0" smtClean="0">
                <a:sym typeface="Wingdings"/>
              </a:rPr>
              <a:t>= 0.0015 </a:t>
            </a:r>
            <a:r>
              <a:rPr lang="en-US" dirty="0">
                <a:sym typeface="Wingdings"/>
              </a:rPr>
              <a:t>G</a:t>
            </a:r>
            <a:r>
              <a:rPr lang="en-US" dirty="0" smtClean="0">
                <a:sym typeface="Wingdings"/>
              </a:rPr>
              <a:t>B/min</a:t>
            </a:r>
          </a:p>
          <a:p>
            <a:pPr lvl="1"/>
            <a:r>
              <a:rPr lang="en-US" dirty="0" smtClean="0">
                <a:sym typeface="Wingdings"/>
              </a:rPr>
              <a:t>= 0.0021 c/min</a:t>
            </a:r>
          </a:p>
          <a:p>
            <a:pPr lvl="1"/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3715" y="1549568"/>
            <a:ext cx="3639480" cy="2081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6999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Layers &amp; interconnection</a:t>
            </a:r>
          </a:p>
          <a:p>
            <a:r>
              <a:rPr lang="en-US" dirty="0" smtClean="0"/>
              <a:t>What do we need to connect?</a:t>
            </a:r>
          </a:p>
          <a:p>
            <a:r>
              <a:rPr lang="en-US" dirty="0" smtClean="0"/>
              <a:t>Architectures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2019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Protocol roles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7172"/>
                </a:solidFill>
              </a:rPr>
              <a:t>RTP (+ RTCP)</a:t>
            </a:r>
          </a:p>
          <a:p>
            <a:pPr lvl="1"/>
            <a:r>
              <a:rPr lang="en-US" dirty="0" smtClean="0"/>
              <a:t>media (audio) transport</a:t>
            </a:r>
          </a:p>
          <a:p>
            <a:pPr lvl="1"/>
            <a:r>
              <a:rPr lang="en-US" dirty="0" smtClean="0"/>
              <a:t>same for audio &amp; video</a:t>
            </a:r>
          </a:p>
          <a:p>
            <a:r>
              <a:rPr lang="en-US" dirty="0" smtClean="0">
                <a:solidFill>
                  <a:srgbClr val="FF7172"/>
                </a:solidFill>
              </a:rPr>
              <a:t>SIP</a:t>
            </a:r>
          </a:p>
          <a:p>
            <a:pPr lvl="1"/>
            <a:r>
              <a:rPr lang="en-US" dirty="0" smtClean="0"/>
              <a:t>session setup and control</a:t>
            </a:r>
          </a:p>
          <a:p>
            <a:pPr lvl="1"/>
            <a:r>
              <a:rPr lang="en-US" dirty="0" smtClean="0"/>
              <a:t>used in IMS and </a:t>
            </a:r>
            <a:r>
              <a:rPr lang="en-US" dirty="0" err="1" smtClean="0"/>
              <a:t>PacketCable</a:t>
            </a:r>
            <a:r>
              <a:rPr lang="en-US" dirty="0" smtClean="0"/>
              <a:t>, as well as by Vonage</a:t>
            </a:r>
          </a:p>
          <a:p>
            <a:pPr lvl="2"/>
            <a:r>
              <a:rPr lang="en-US" dirty="0" smtClean="0"/>
              <a:t>used by Skype for PSTN interconnect</a:t>
            </a:r>
            <a:endParaRPr lang="en-US" dirty="0" smtClean="0"/>
          </a:p>
          <a:p>
            <a:pPr lvl="1"/>
            <a:r>
              <a:rPr lang="en-US" dirty="0" smtClean="0"/>
              <a:t>contains </a:t>
            </a:r>
            <a:r>
              <a:rPr lang="en-US" dirty="0" smtClean="0">
                <a:solidFill>
                  <a:schemeClr val="accent5">
                    <a:lumMod val="40000"/>
                    <a:lumOff val="60000"/>
                  </a:schemeClr>
                </a:solidFill>
              </a:rPr>
              <a:t>SDP</a:t>
            </a:r>
            <a:r>
              <a:rPr lang="en-US" dirty="0" smtClean="0"/>
              <a:t> (session description)</a:t>
            </a:r>
          </a:p>
          <a:p>
            <a:pPr lvl="2"/>
            <a:r>
              <a:rPr lang="en-US" dirty="0" smtClean="0"/>
              <a:t>negotiates codecs</a:t>
            </a:r>
          </a:p>
          <a:p>
            <a:pPr lvl="1"/>
            <a:r>
              <a:rPr lang="en-US" dirty="0" smtClean="0"/>
              <a:t>same for audio &amp; video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33385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/>
              <a:t>SIP message format</a:t>
            </a:r>
          </a:p>
        </p:txBody>
      </p:sp>
      <p:sp>
        <p:nvSpPr>
          <p:cNvPr id="51202" name="Slide Number Placeholder 4"/>
          <p:cNvSpPr>
            <a:spLocks noGrp="1"/>
          </p:cNvSpPr>
          <p:nvPr>
            <p:ph type="sldNum" sz="quarter" idx="12"/>
          </p:nvPr>
        </p:nvSpPr>
        <p:spPr>
          <a:noFill/>
        </p:spPr>
        <p:txBody>
          <a:bodyPr/>
          <a:lstStyle/>
          <a:p>
            <a:fld id="{BA846633-8C6B-A54D-8CF1-F8A05DFBA361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51204" name="Text Box 3"/>
          <p:cNvSpPr txBox="1">
            <a:spLocks noChangeArrowheads="1"/>
          </p:cNvSpPr>
          <p:nvPr/>
        </p:nvSpPr>
        <p:spPr bwMode="auto">
          <a:xfrm>
            <a:off x="2596636" y="5899464"/>
            <a:ext cx="6540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dirty="0">
                <a:solidFill>
                  <a:srgbClr val="008000"/>
                </a:solidFill>
              </a:rPr>
              <a:t>SDP</a:t>
            </a: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1068920" y="1397859"/>
            <a:ext cx="7238468" cy="4471976"/>
            <a:chOff x="3" y="626"/>
            <a:chExt cx="5373" cy="3406"/>
          </a:xfrm>
        </p:grpSpPr>
        <p:sp>
          <p:nvSpPr>
            <p:cNvPr id="51206" name="AutoShape 5"/>
            <p:cNvSpPr>
              <a:spLocks noChangeArrowheads="1"/>
            </p:cNvSpPr>
            <p:nvPr/>
          </p:nvSpPr>
          <p:spPr bwMode="auto">
            <a:xfrm>
              <a:off x="240" y="1008"/>
              <a:ext cx="2448" cy="432"/>
            </a:xfrm>
            <a:prstGeom prst="roundRect">
              <a:avLst>
                <a:gd name="adj" fmla="val 16667"/>
              </a:avLst>
            </a:prstGeom>
            <a:solidFill>
              <a:srgbClr val="0000FF">
                <a:alpha val="58038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400" b="1">
                  <a:solidFill>
                    <a:schemeClr val="bg1">
                      <a:lumMod val="85000"/>
                    </a:schemeClr>
                  </a:solidFill>
                </a:rPr>
                <a:t>INVITE</a:t>
              </a:r>
              <a:r>
                <a:rPr lang="en-US" sz="1400">
                  <a:solidFill>
                    <a:schemeClr val="bg1">
                      <a:lumMod val="85000"/>
                    </a:schemeClr>
                  </a:solidFill>
                </a:rPr>
                <a:t> sip:bob@there.com </a:t>
              </a:r>
              <a:r>
                <a:rPr lang="en-US" sz="1400" b="1">
                  <a:solidFill>
                    <a:schemeClr val="bg1">
                      <a:lumMod val="85000"/>
                    </a:schemeClr>
                  </a:solidFill>
                </a:rPr>
                <a:t>SIP/2.0</a:t>
              </a:r>
            </a:p>
          </p:txBody>
        </p:sp>
        <p:sp>
          <p:nvSpPr>
            <p:cNvPr id="51207" name="AutoShape 6"/>
            <p:cNvSpPr>
              <a:spLocks noChangeArrowheads="1"/>
            </p:cNvSpPr>
            <p:nvPr/>
          </p:nvSpPr>
          <p:spPr bwMode="auto">
            <a:xfrm>
              <a:off x="240" y="1488"/>
              <a:ext cx="2448" cy="1632"/>
            </a:xfrm>
            <a:prstGeom prst="roundRect">
              <a:avLst>
                <a:gd name="adj" fmla="val 16667"/>
              </a:avLst>
            </a:prstGeom>
            <a:solidFill>
              <a:srgbClr val="FF9900">
                <a:alpha val="59999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400" b="1" dirty="0">
                  <a:solidFill>
                    <a:schemeClr val="bg1">
                      <a:lumMod val="85000"/>
                    </a:schemeClr>
                  </a:solidFill>
                </a:rPr>
                <a:t>Via: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 SIP/2.0/UDP here.com:5060</a:t>
              </a:r>
            </a:p>
            <a:p>
              <a:r>
                <a:rPr lang="en-US" sz="1400" b="1" dirty="0">
                  <a:solidFill>
                    <a:schemeClr val="bg1">
                      <a:lumMod val="85000"/>
                    </a:schemeClr>
                  </a:solidFill>
                </a:rPr>
                <a:t>From: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 Alice &lt;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</a:rPr>
                <a:t>sip:alice@here.com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&gt;</a:t>
              </a:r>
            </a:p>
            <a:p>
              <a:r>
                <a:rPr lang="en-US" sz="1400" b="1" dirty="0">
                  <a:solidFill>
                    <a:schemeClr val="bg1">
                      <a:lumMod val="85000"/>
                    </a:schemeClr>
                  </a:solidFill>
                </a:rPr>
                <a:t>To: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 Bob </a:t>
              </a:r>
              <a:r>
                <a:rPr lang="en-US" sz="1400" dirty="0" smtClean="0">
                  <a:solidFill>
                    <a:schemeClr val="bg1">
                      <a:lumMod val="85000"/>
                    </a:schemeClr>
                  </a:solidFill>
                </a:rPr>
                <a:t>&lt;</a:t>
              </a:r>
              <a:r>
                <a:rPr lang="en-US" sz="1400" dirty="0" smtClean="0">
                  <a:solidFill>
                    <a:schemeClr val="bg1">
                      <a:lumMod val="85000"/>
                    </a:schemeClr>
                  </a:solidFill>
                </a:rPr>
                <a:t>tel</a:t>
              </a:r>
              <a:r>
                <a:rPr lang="en-US" sz="1400" dirty="0" smtClean="0">
                  <a:solidFill>
                    <a:schemeClr val="bg1">
                      <a:lumMod val="85000"/>
                    </a:schemeClr>
                  </a:solidFill>
                </a:rPr>
                <a:t>:12024181544&gt;</a:t>
              </a:r>
              <a:endParaRPr lang="en-US" sz="14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en-US" sz="1400" b="1" dirty="0">
                  <a:solidFill>
                    <a:schemeClr val="bg1">
                      <a:lumMod val="85000"/>
                    </a:schemeClr>
                  </a:solidFill>
                </a:rPr>
                <a:t>Call-ID: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 1234@here.com</a:t>
              </a:r>
            </a:p>
            <a:p>
              <a:r>
                <a:rPr lang="en-US" sz="1400" b="1" dirty="0" err="1">
                  <a:solidFill>
                    <a:schemeClr val="bg1">
                      <a:lumMod val="85000"/>
                    </a:schemeClr>
                  </a:solidFill>
                </a:rPr>
                <a:t>CSeq</a:t>
              </a:r>
              <a:r>
                <a:rPr lang="en-US" sz="1400" b="1" dirty="0">
                  <a:solidFill>
                    <a:schemeClr val="bg1">
                      <a:lumMod val="85000"/>
                    </a:schemeClr>
                  </a:solidFill>
                </a:rPr>
                <a:t>: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 1 INVITE</a:t>
              </a:r>
            </a:p>
            <a:p>
              <a:r>
                <a:rPr lang="en-US" sz="1400" b="1" dirty="0">
                  <a:solidFill>
                    <a:schemeClr val="bg1">
                      <a:lumMod val="85000"/>
                    </a:schemeClr>
                  </a:solidFill>
                </a:rPr>
                <a:t>Subject: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 just testing</a:t>
              </a:r>
            </a:p>
            <a:p>
              <a:r>
                <a:rPr lang="en-US" sz="1400" b="1" dirty="0">
                  <a:solidFill>
                    <a:schemeClr val="bg1">
                      <a:lumMod val="85000"/>
                    </a:schemeClr>
                  </a:solidFill>
                </a:rPr>
                <a:t>Contact: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</a:rPr>
                <a:t>sip:alice@pc.here.com</a:t>
              </a:r>
              <a:endParaRPr lang="en-US" sz="14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en-US" sz="1400" b="1" dirty="0">
                  <a:solidFill>
                    <a:schemeClr val="bg1">
                      <a:lumMod val="85000"/>
                    </a:schemeClr>
                  </a:solidFill>
                </a:rPr>
                <a:t>Content-Type: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 application/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</a:rPr>
                <a:t>sdp</a:t>
              </a:r>
              <a:endParaRPr lang="en-US" sz="14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en-US" sz="1400" b="1" dirty="0">
                  <a:solidFill>
                    <a:schemeClr val="bg1">
                      <a:lumMod val="85000"/>
                    </a:schemeClr>
                  </a:solidFill>
                </a:rPr>
                <a:t>Content-Length: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 147</a:t>
              </a:r>
            </a:p>
          </p:txBody>
        </p:sp>
        <p:sp>
          <p:nvSpPr>
            <p:cNvPr id="51208" name="AutoShape 7"/>
            <p:cNvSpPr>
              <a:spLocks noChangeArrowheads="1"/>
            </p:cNvSpPr>
            <p:nvPr/>
          </p:nvSpPr>
          <p:spPr bwMode="auto">
            <a:xfrm>
              <a:off x="240" y="3168"/>
              <a:ext cx="2448" cy="864"/>
            </a:xfrm>
            <a:prstGeom prst="roundRect">
              <a:avLst>
                <a:gd name="adj" fmla="val 16667"/>
              </a:avLst>
            </a:prstGeom>
            <a:solidFill>
              <a:srgbClr val="008000">
                <a:alpha val="5215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000">
                  <a:solidFill>
                    <a:schemeClr val="bg1">
                      <a:lumMod val="85000"/>
                    </a:schemeClr>
                  </a:solidFill>
                </a:rPr>
                <a:t>v=0</a:t>
              </a:r>
            </a:p>
            <a:p>
              <a:r>
                <a:rPr lang="en-US" sz="1000">
                  <a:solidFill>
                    <a:schemeClr val="bg1">
                      <a:lumMod val="85000"/>
                    </a:schemeClr>
                  </a:solidFill>
                </a:rPr>
                <a:t>o=alice 2890844526 2890844526 IN IP4 here.com</a:t>
              </a:r>
            </a:p>
            <a:p>
              <a:r>
                <a:rPr lang="en-US" sz="1000">
                  <a:solidFill>
                    <a:schemeClr val="bg1">
                      <a:lumMod val="85000"/>
                    </a:schemeClr>
                  </a:solidFill>
                </a:rPr>
                <a:t>s=Session SDP</a:t>
              </a:r>
            </a:p>
            <a:p>
              <a:r>
                <a:rPr lang="en-US" sz="1000">
                  <a:solidFill>
                    <a:schemeClr val="bg1">
                      <a:lumMod val="85000"/>
                    </a:schemeClr>
                  </a:solidFill>
                </a:rPr>
                <a:t>c=IN IP4 100.101.102.103</a:t>
              </a:r>
            </a:p>
            <a:p>
              <a:r>
                <a:rPr lang="en-US" sz="1000">
                  <a:solidFill>
                    <a:schemeClr val="bg1">
                      <a:lumMod val="85000"/>
                    </a:schemeClr>
                  </a:solidFill>
                </a:rPr>
                <a:t>t=0 0</a:t>
              </a:r>
            </a:p>
            <a:p>
              <a:r>
                <a:rPr lang="en-US" sz="1000">
                  <a:solidFill>
                    <a:schemeClr val="bg1">
                      <a:lumMod val="85000"/>
                    </a:schemeClr>
                  </a:solidFill>
                </a:rPr>
                <a:t>m=audio 49172 RTP/AVP 0</a:t>
              </a:r>
            </a:p>
            <a:p>
              <a:r>
                <a:rPr lang="en-US" sz="1000">
                  <a:solidFill>
                    <a:schemeClr val="bg1">
                      <a:lumMod val="85000"/>
                    </a:schemeClr>
                  </a:solidFill>
                </a:rPr>
                <a:t>a=rtpmap:0 PCMU/8000</a:t>
              </a:r>
            </a:p>
          </p:txBody>
        </p:sp>
        <p:sp>
          <p:nvSpPr>
            <p:cNvPr id="51209" name="AutoShape 8"/>
            <p:cNvSpPr>
              <a:spLocks noChangeArrowheads="1"/>
            </p:cNvSpPr>
            <p:nvPr/>
          </p:nvSpPr>
          <p:spPr bwMode="auto">
            <a:xfrm>
              <a:off x="2928" y="1008"/>
              <a:ext cx="2448" cy="432"/>
            </a:xfrm>
            <a:prstGeom prst="roundRect">
              <a:avLst>
                <a:gd name="adj" fmla="val 16667"/>
              </a:avLst>
            </a:prstGeom>
            <a:solidFill>
              <a:srgbClr val="0000FF">
                <a:alpha val="58038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600" b="1">
                  <a:solidFill>
                    <a:schemeClr val="bg1">
                      <a:lumMod val="85000"/>
                    </a:schemeClr>
                  </a:solidFill>
                </a:rPr>
                <a:t>SIP/2.0 200</a:t>
              </a:r>
              <a:r>
                <a:rPr lang="en-US" sz="1600">
                  <a:solidFill>
                    <a:schemeClr val="bg1">
                      <a:lumMod val="85000"/>
                    </a:schemeClr>
                  </a:solidFill>
                </a:rPr>
                <a:t> OK</a:t>
              </a:r>
            </a:p>
          </p:txBody>
        </p:sp>
        <p:sp>
          <p:nvSpPr>
            <p:cNvPr id="51210" name="AutoShape 9"/>
            <p:cNvSpPr>
              <a:spLocks noChangeArrowheads="1"/>
            </p:cNvSpPr>
            <p:nvPr/>
          </p:nvSpPr>
          <p:spPr bwMode="auto">
            <a:xfrm>
              <a:off x="2928" y="1488"/>
              <a:ext cx="2448" cy="1632"/>
            </a:xfrm>
            <a:prstGeom prst="roundRect">
              <a:avLst>
                <a:gd name="adj" fmla="val 16667"/>
              </a:avLst>
            </a:prstGeom>
            <a:solidFill>
              <a:srgbClr val="FF9900">
                <a:alpha val="59999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400" b="1" dirty="0">
                  <a:solidFill>
                    <a:schemeClr val="bg1">
                      <a:lumMod val="85000"/>
                    </a:schemeClr>
                  </a:solidFill>
                </a:rPr>
                <a:t>Via: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 SIP/2.0/UDP here.com:5060</a:t>
              </a:r>
            </a:p>
            <a:p>
              <a:r>
                <a:rPr lang="en-US" sz="1400" b="1" dirty="0">
                  <a:solidFill>
                    <a:schemeClr val="bg1">
                      <a:lumMod val="85000"/>
                    </a:schemeClr>
                  </a:solidFill>
                </a:rPr>
                <a:t>From: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 Alice &lt;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</a:rPr>
                <a:t>sip:alice@here.com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&gt;</a:t>
              </a:r>
            </a:p>
            <a:p>
              <a:r>
                <a:rPr lang="en-US" sz="1400" b="1" dirty="0">
                  <a:solidFill>
                    <a:schemeClr val="bg1">
                      <a:lumMod val="85000"/>
                    </a:schemeClr>
                  </a:solidFill>
                </a:rPr>
                <a:t>To: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 Bob </a:t>
              </a:r>
              <a:r>
                <a:rPr lang="en-US" sz="1400" dirty="0" smtClean="0">
                  <a:solidFill>
                    <a:schemeClr val="bg1">
                      <a:lumMod val="85000"/>
                    </a:schemeClr>
                  </a:solidFill>
                </a:rPr>
                <a:t>&lt;tel:120241815144&gt;</a:t>
              </a:r>
              <a:endParaRPr lang="en-US" sz="14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en-US" sz="1400" b="1" dirty="0">
                  <a:solidFill>
                    <a:schemeClr val="bg1">
                      <a:lumMod val="85000"/>
                    </a:schemeClr>
                  </a:solidFill>
                </a:rPr>
                <a:t>Call-ID: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 1234@here.com</a:t>
              </a:r>
            </a:p>
            <a:p>
              <a:r>
                <a:rPr lang="en-US" sz="1400" b="1" dirty="0" err="1">
                  <a:solidFill>
                    <a:schemeClr val="bg1">
                      <a:lumMod val="85000"/>
                    </a:schemeClr>
                  </a:solidFill>
                </a:rPr>
                <a:t>CSeq</a:t>
              </a:r>
              <a:r>
                <a:rPr lang="en-US" sz="1400" b="1" dirty="0">
                  <a:solidFill>
                    <a:schemeClr val="bg1">
                      <a:lumMod val="85000"/>
                    </a:schemeClr>
                  </a:solidFill>
                </a:rPr>
                <a:t>: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 1 INVITE</a:t>
              </a:r>
            </a:p>
            <a:p>
              <a:r>
                <a:rPr lang="en-US" sz="1400" b="1" dirty="0">
                  <a:solidFill>
                    <a:schemeClr val="bg1">
                      <a:lumMod val="85000"/>
                    </a:schemeClr>
                  </a:solidFill>
                </a:rPr>
                <a:t>Subject: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 just testing</a:t>
              </a:r>
            </a:p>
            <a:p>
              <a:r>
                <a:rPr lang="en-US" sz="1400" b="1" dirty="0">
                  <a:solidFill>
                    <a:schemeClr val="bg1">
                      <a:lumMod val="85000"/>
                    </a:schemeClr>
                  </a:solidFill>
                </a:rPr>
                <a:t>Contact: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 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</a:rPr>
                <a:t>sip:alice@pc.here.com</a:t>
              </a:r>
              <a:endParaRPr lang="en-US" sz="14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en-US" sz="1400" b="1" dirty="0">
                  <a:solidFill>
                    <a:schemeClr val="bg1">
                      <a:lumMod val="85000"/>
                    </a:schemeClr>
                  </a:solidFill>
                </a:rPr>
                <a:t>Content-Type: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 application/</a:t>
              </a:r>
              <a:r>
                <a:rPr lang="en-US" sz="1400" dirty="0" err="1">
                  <a:solidFill>
                    <a:schemeClr val="bg1">
                      <a:lumMod val="85000"/>
                    </a:schemeClr>
                  </a:solidFill>
                </a:rPr>
                <a:t>sdp</a:t>
              </a:r>
              <a:endParaRPr lang="en-US" sz="1400" dirty="0">
                <a:solidFill>
                  <a:schemeClr val="bg1">
                    <a:lumMod val="85000"/>
                  </a:schemeClr>
                </a:solidFill>
              </a:endParaRPr>
            </a:p>
            <a:p>
              <a:r>
                <a:rPr lang="en-US" sz="1400" b="1" dirty="0">
                  <a:solidFill>
                    <a:schemeClr val="bg1">
                      <a:lumMod val="85000"/>
                    </a:schemeClr>
                  </a:solidFill>
                </a:rPr>
                <a:t>Content-Length:</a:t>
              </a:r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 134</a:t>
              </a:r>
            </a:p>
          </p:txBody>
        </p:sp>
        <p:sp>
          <p:nvSpPr>
            <p:cNvPr id="51211" name="AutoShape 10"/>
            <p:cNvSpPr>
              <a:spLocks noChangeArrowheads="1"/>
            </p:cNvSpPr>
            <p:nvPr/>
          </p:nvSpPr>
          <p:spPr bwMode="auto">
            <a:xfrm>
              <a:off x="2928" y="3168"/>
              <a:ext cx="2448" cy="864"/>
            </a:xfrm>
            <a:prstGeom prst="roundRect">
              <a:avLst>
                <a:gd name="adj" fmla="val 16667"/>
              </a:avLst>
            </a:prstGeom>
            <a:solidFill>
              <a:srgbClr val="008000">
                <a:alpha val="52156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r>
                <a:rPr lang="en-US" sz="1000">
                  <a:solidFill>
                    <a:schemeClr val="bg1">
                      <a:lumMod val="85000"/>
                    </a:schemeClr>
                  </a:solidFill>
                </a:rPr>
                <a:t>v=0</a:t>
              </a:r>
            </a:p>
            <a:p>
              <a:r>
                <a:rPr lang="en-US" sz="1000">
                  <a:solidFill>
                    <a:schemeClr val="bg1">
                      <a:lumMod val="85000"/>
                    </a:schemeClr>
                  </a:solidFill>
                </a:rPr>
                <a:t>o=bob 2890844527 2890844527 IN IP4 there.com</a:t>
              </a:r>
            </a:p>
            <a:p>
              <a:r>
                <a:rPr lang="en-US" sz="1000">
                  <a:solidFill>
                    <a:schemeClr val="bg1">
                      <a:lumMod val="85000"/>
                    </a:schemeClr>
                  </a:solidFill>
                </a:rPr>
                <a:t>s=Session SDP</a:t>
              </a:r>
            </a:p>
            <a:p>
              <a:r>
                <a:rPr lang="en-US" sz="1000">
                  <a:solidFill>
                    <a:schemeClr val="bg1">
                      <a:lumMod val="85000"/>
                    </a:schemeClr>
                  </a:solidFill>
                </a:rPr>
                <a:t>c=IN IP4 110.111.112.113</a:t>
              </a:r>
            </a:p>
            <a:p>
              <a:r>
                <a:rPr lang="en-US" sz="1000">
                  <a:solidFill>
                    <a:schemeClr val="bg1">
                      <a:lumMod val="85000"/>
                    </a:schemeClr>
                  </a:solidFill>
                </a:rPr>
                <a:t>t=0 0</a:t>
              </a:r>
            </a:p>
            <a:p>
              <a:r>
                <a:rPr lang="en-US" sz="1000">
                  <a:solidFill>
                    <a:schemeClr val="bg1">
                      <a:lumMod val="85000"/>
                    </a:schemeClr>
                  </a:solidFill>
                </a:rPr>
                <a:t>m=audio 3456 RTP/AVP 0</a:t>
              </a:r>
            </a:p>
            <a:p>
              <a:r>
                <a:rPr lang="en-US" sz="1000">
                  <a:solidFill>
                    <a:schemeClr val="bg1">
                      <a:lumMod val="85000"/>
                    </a:schemeClr>
                  </a:solidFill>
                </a:rPr>
                <a:t>a=rtpmap:0 PCMU/8000</a:t>
              </a:r>
              <a:endParaRPr lang="en-US" sz="700">
                <a:solidFill>
                  <a:schemeClr val="bg1">
                    <a:lumMod val="85000"/>
                  </a:schemeClr>
                </a:solidFill>
              </a:endParaRPr>
            </a:p>
          </p:txBody>
        </p:sp>
        <p:sp>
          <p:nvSpPr>
            <p:cNvPr id="51212" name="Text Box 11"/>
            <p:cNvSpPr txBox="1">
              <a:spLocks noChangeArrowheads="1"/>
            </p:cNvSpPr>
            <p:nvPr/>
          </p:nvSpPr>
          <p:spPr bwMode="auto">
            <a:xfrm rot="16200000">
              <a:off x="-372" y="3377"/>
              <a:ext cx="990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chemeClr val="bg1">
                      <a:lumMod val="85000"/>
                    </a:schemeClr>
                  </a:solidFill>
                </a:rPr>
                <a:t>message body</a:t>
              </a:r>
            </a:p>
          </p:txBody>
        </p:sp>
        <p:sp>
          <p:nvSpPr>
            <p:cNvPr id="51213" name="Text Box 12"/>
            <p:cNvSpPr txBox="1">
              <a:spLocks noChangeArrowheads="1"/>
            </p:cNvSpPr>
            <p:nvPr/>
          </p:nvSpPr>
          <p:spPr bwMode="auto">
            <a:xfrm rot="16200000">
              <a:off x="-325" y="2036"/>
              <a:ext cx="943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chemeClr val="bg1">
                      <a:lumMod val="85000"/>
                    </a:schemeClr>
                  </a:solidFill>
                </a:rPr>
                <a:t>header fields</a:t>
              </a:r>
            </a:p>
          </p:txBody>
        </p:sp>
        <p:sp>
          <p:nvSpPr>
            <p:cNvPr id="51214" name="Text Box 13"/>
            <p:cNvSpPr txBox="1">
              <a:spLocks noChangeArrowheads="1"/>
            </p:cNvSpPr>
            <p:nvPr/>
          </p:nvSpPr>
          <p:spPr bwMode="auto">
            <a:xfrm rot="16200000">
              <a:off x="-333" y="962"/>
              <a:ext cx="900" cy="22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400">
                  <a:solidFill>
                    <a:schemeClr val="bg1">
                      <a:lumMod val="85000"/>
                    </a:schemeClr>
                  </a:solidFill>
                </a:rPr>
                <a:t>request line</a:t>
              </a:r>
            </a:p>
          </p:txBody>
        </p:sp>
        <p:sp>
          <p:nvSpPr>
            <p:cNvPr id="51215" name="Text Box 14"/>
            <p:cNvSpPr txBox="1">
              <a:spLocks noChangeArrowheads="1"/>
            </p:cNvSpPr>
            <p:nvPr/>
          </p:nvSpPr>
          <p:spPr bwMode="auto">
            <a:xfrm>
              <a:off x="1137" y="791"/>
              <a:ext cx="760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i="1">
                  <a:solidFill>
                    <a:schemeClr val="bg1">
                      <a:lumMod val="85000"/>
                    </a:schemeClr>
                  </a:solidFill>
                </a:rPr>
                <a:t>request</a:t>
              </a:r>
            </a:p>
          </p:txBody>
        </p:sp>
        <p:sp>
          <p:nvSpPr>
            <p:cNvPr id="51216" name="Text Box 15"/>
            <p:cNvSpPr txBox="1">
              <a:spLocks noChangeArrowheads="1"/>
            </p:cNvSpPr>
            <p:nvPr/>
          </p:nvSpPr>
          <p:spPr bwMode="auto">
            <a:xfrm>
              <a:off x="3727" y="768"/>
              <a:ext cx="848" cy="28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i="1">
                  <a:solidFill>
                    <a:schemeClr val="bg1">
                      <a:lumMod val="85000"/>
                    </a:schemeClr>
                  </a:solidFill>
                </a:rPr>
                <a:t>response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191750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570954" y="3730159"/>
            <a:ext cx="1794426" cy="227004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Review: VoIP stack</a:t>
            </a:r>
            <a:endParaRPr lang="en-US" dirty="0"/>
          </a:p>
        </p:txBody>
      </p:sp>
      <p:sp>
        <p:nvSpPr>
          <p:cNvPr id="4" name="Rounded Rectangle 3"/>
          <p:cNvSpPr/>
          <p:nvPr/>
        </p:nvSpPr>
        <p:spPr>
          <a:xfrm>
            <a:off x="779463" y="5406009"/>
            <a:ext cx="1294614" cy="39613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PHY</a:t>
            </a:r>
          </a:p>
          <a:p>
            <a:pPr algn="ctr"/>
            <a:r>
              <a:rPr lang="en-US" sz="1100" dirty="0" smtClean="0"/>
              <a:t>(fiber)</a:t>
            </a:r>
            <a:endParaRPr lang="en-US" sz="1100" dirty="0"/>
          </a:p>
        </p:txBody>
      </p:sp>
      <p:sp>
        <p:nvSpPr>
          <p:cNvPr id="5" name="Rounded Rectangle 4"/>
          <p:cNvSpPr/>
          <p:nvPr/>
        </p:nvSpPr>
        <p:spPr>
          <a:xfrm>
            <a:off x="779463" y="4905960"/>
            <a:ext cx="1294614" cy="39613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MAC</a:t>
            </a:r>
          </a:p>
          <a:p>
            <a:pPr algn="ctr"/>
            <a:r>
              <a:rPr lang="en-US" sz="1100" dirty="0"/>
              <a:t>(</a:t>
            </a:r>
            <a:r>
              <a:rPr lang="en-US" sz="1100" dirty="0" smtClean="0"/>
              <a:t>Ethernet)</a:t>
            </a:r>
            <a:endParaRPr lang="en-US" sz="1100" dirty="0"/>
          </a:p>
        </p:txBody>
      </p:sp>
      <p:sp>
        <p:nvSpPr>
          <p:cNvPr id="6" name="Rounded Rectangle 5"/>
          <p:cNvSpPr/>
          <p:nvPr/>
        </p:nvSpPr>
        <p:spPr>
          <a:xfrm>
            <a:off x="779463" y="4405911"/>
            <a:ext cx="1294614" cy="3961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L2.5</a:t>
            </a:r>
          </a:p>
          <a:p>
            <a:pPr algn="ctr"/>
            <a:r>
              <a:rPr lang="en-US" sz="1100" dirty="0" smtClean="0"/>
              <a:t>(MPLS)</a:t>
            </a:r>
            <a:endParaRPr lang="en-US" sz="1100" dirty="0"/>
          </a:p>
        </p:txBody>
      </p:sp>
      <p:sp>
        <p:nvSpPr>
          <p:cNvPr id="7" name="Rounded Rectangle 6"/>
          <p:cNvSpPr/>
          <p:nvPr/>
        </p:nvSpPr>
        <p:spPr>
          <a:xfrm>
            <a:off x="779463" y="3858319"/>
            <a:ext cx="1294614" cy="3961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L3</a:t>
            </a:r>
          </a:p>
          <a:p>
            <a:pPr algn="ctr"/>
            <a:r>
              <a:rPr lang="en-US" sz="1100" dirty="0" smtClean="0">
                <a:solidFill>
                  <a:schemeClr val="accent1">
                    <a:lumMod val="75000"/>
                  </a:schemeClr>
                </a:solidFill>
              </a:rPr>
              <a:t>(IP)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779463" y="3334029"/>
            <a:ext cx="1294614" cy="39613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UDP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779463" y="2833042"/>
            <a:ext cx="560531" cy="39613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SIP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1492394" y="2833042"/>
            <a:ext cx="560531" cy="3961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RTP</a:t>
            </a:r>
            <a:endParaRPr lang="en-US" sz="1600" dirty="0"/>
          </a:p>
        </p:txBody>
      </p:sp>
      <p:sp>
        <p:nvSpPr>
          <p:cNvPr id="11" name="Rounded Rectangle 10"/>
          <p:cNvSpPr/>
          <p:nvPr/>
        </p:nvSpPr>
        <p:spPr>
          <a:xfrm>
            <a:off x="1492394" y="2321342"/>
            <a:ext cx="560531" cy="39613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codec</a:t>
            </a:r>
            <a:endParaRPr lang="en-US" sz="10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282" y="1311638"/>
            <a:ext cx="1014223" cy="832124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19988" y="2917794"/>
            <a:ext cx="901907" cy="721525"/>
          </a:xfrm>
          <a:prstGeom prst="rect">
            <a:avLst/>
          </a:prstGeom>
        </p:spPr>
      </p:pic>
      <p:sp>
        <p:nvSpPr>
          <p:cNvPr id="15" name="Rounded Rectangle 14"/>
          <p:cNvSpPr/>
          <p:nvPr/>
        </p:nvSpPr>
        <p:spPr>
          <a:xfrm>
            <a:off x="2536697" y="3767928"/>
            <a:ext cx="1794426" cy="227004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ounded Rectangle 15"/>
          <p:cNvSpPr/>
          <p:nvPr/>
        </p:nvSpPr>
        <p:spPr>
          <a:xfrm>
            <a:off x="2745206" y="5443778"/>
            <a:ext cx="1294614" cy="39613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PHY</a:t>
            </a:r>
          </a:p>
          <a:p>
            <a:pPr algn="ctr"/>
            <a:r>
              <a:rPr lang="en-US" sz="1100" dirty="0" smtClean="0"/>
              <a:t>(fiber)</a:t>
            </a:r>
            <a:endParaRPr lang="en-US" sz="1100" dirty="0"/>
          </a:p>
        </p:txBody>
      </p:sp>
      <p:sp>
        <p:nvSpPr>
          <p:cNvPr id="17" name="Rounded Rectangle 16"/>
          <p:cNvSpPr/>
          <p:nvPr/>
        </p:nvSpPr>
        <p:spPr>
          <a:xfrm>
            <a:off x="2745206" y="4943729"/>
            <a:ext cx="1294614" cy="39613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MAC</a:t>
            </a:r>
          </a:p>
          <a:p>
            <a:pPr algn="ctr"/>
            <a:r>
              <a:rPr lang="en-US" sz="1100" dirty="0"/>
              <a:t>(</a:t>
            </a:r>
            <a:r>
              <a:rPr lang="en-US" sz="1100" dirty="0" smtClean="0"/>
              <a:t>Ethernet)</a:t>
            </a:r>
            <a:endParaRPr lang="en-US" sz="1100" dirty="0"/>
          </a:p>
        </p:txBody>
      </p:sp>
      <p:sp>
        <p:nvSpPr>
          <p:cNvPr id="18" name="Rounded Rectangle 17"/>
          <p:cNvSpPr/>
          <p:nvPr/>
        </p:nvSpPr>
        <p:spPr>
          <a:xfrm>
            <a:off x="2745206" y="4443680"/>
            <a:ext cx="1294614" cy="3961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L2.5</a:t>
            </a:r>
          </a:p>
          <a:p>
            <a:pPr algn="ctr"/>
            <a:r>
              <a:rPr lang="en-US" sz="1100" dirty="0" smtClean="0"/>
              <a:t>(MPLS)</a:t>
            </a:r>
            <a:endParaRPr lang="en-US" sz="1100" dirty="0"/>
          </a:p>
        </p:txBody>
      </p:sp>
      <p:sp>
        <p:nvSpPr>
          <p:cNvPr id="19" name="Rounded Rectangle 18"/>
          <p:cNvSpPr/>
          <p:nvPr/>
        </p:nvSpPr>
        <p:spPr>
          <a:xfrm>
            <a:off x="2745206" y="3896088"/>
            <a:ext cx="1294614" cy="3961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L3</a:t>
            </a:r>
          </a:p>
          <a:p>
            <a:pPr algn="ctr"/>
            <a:r>
              <a:rPr lang="en-US" sz="1100" dirty="0" smtClean="0">
                <a:solidFill>
                  <a:schemeClr val="accent1">
                    <a:lumMod val="75000"/>
                  </a:schemeClr>
                </a:solidFill>
              </a:rPr>
              <a:t>(IP)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4323" y="1425388"/>
            <a:ext cx="1040541" cy="70374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39061" y="1440014"/>
            <a:ext cx="1040541" cy="703748"/>
          </a:xfrm>
          <a:prstGeom prst="rect">
            <a:avLst/>
          </a:prstGeom>
        </p:spPr>
      </p:pic>
      <p:sp>
        <p:nvSpPr>
          <p:cNvPr id="23" name="Rounded Rectangle 22"/>
          <p:cNvSpPr/>
          <p:nvPr/>
        </p:nvSpPr>
        <p:spPr>
          <a:xfrm>
            <a:off x="4408028" y="3793107"/>
            <a:ext cx="1794426" cy="227004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ounded Rectangle 23"/>
          <p:cNvSpPr/>
          <p:nvPr/>
        </p:nvSpPr>
        <p:spPr>
          <a:xfrm>
            <a:off x="4616537" y="5468957"/>
            <a:ext cx="1294614" cy="39613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PHY</a:t>
            </a:r>
          </a:p>
          <a:p>
            <a:pPr algn="ctr"/>
            <a:r>
              <a:rPr lang="en-US" sz="1100" dirty="0" smtClean="0"/>
              <a:t>(fiber)</a:t>
            </a:r>
            <a:endParaRPr lang="en-US" sz="1100" dirty="0"/>
          </a:p>
        </p:txBody>
      </p:sp>
      <p:sp>
        <p:nvSpPr>
          <p:cNvPr id="25" name="Rounded Rectangle 24"/>
          <p:cNvSpPr/>
          <p:nvPr/>
        </p:nvSpPr>
        <p:spPr>
          <a:xfrm>
            <a:off x="4616537" y="4968908"/>
            <a:ext cx="1294614" cy="39613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MAC</a:t>
            </a:r>
          </a:p>
          <a:p>
            <a:pPr algn="ctr"/>
            <a:r>
              <a:rPr lang="en-US" sz="1100" dirty="0"/>
              <a:t>(</a:t>
            </a:r>
            <a:r>
              <a:rPr lang="en-US" sz="1100" dirty="0" smtClean="0"/>
              <a:t>Ethernet)</a:t>
            </a:r>
            <a:endParaRPr lang="en-US" sz="1100" dirty="0"/>
          </a:p>
        </p:txBody>
      </p:sp>
      <p:sp>
        <p:nvSpPr>
          <p:cNvPr id="26" name="Rounded Rectangle 25"/>
          <p:cNvSpPr/>
          <p:nvPr/>
        </p:nvSpPr>
        <p:spPr>
          <a:xfrm>
            <a:off x="4616537" y="4468859"/>
            <a:ext cx="1294614" cy="3961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L2.5</a:t>
            </a:r>
          </a:p>
          <a:p>
            <a:pPr algn="ctr"/>
            <a:r>
              <a:rPr lang="en-US" sz="1100" dirty="0" smtClean="0"/>
              <a:t>(MPLS)</a:t>
            </a:r>
            <a:endParaRPr lang="en-US" sz="1100" dirty="0"/>
          </a:p>
        </p:txBody>
      </p:sp>
      <p:sp>
        <p:nvSpPr>
          <p:cNvPr id="27" name="Rounded Rectangle 26"/>
          <p:cNvSpPr/>
          <p:nvPr/>
        </p:nvSpPr>
        <p:spPr>
          <a:xfrm>
            <a:off x="4616537" y="3921267"/>
            <a:ext cx="1294614" cy="3961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L3</a:t>
            </a:r>
          </a:p>
          <a:p>
            <a:pPr algn="ctr"/>
            <a:r>
              <a:rPr lang="en-US" sz="1100" dirty="0" smtClean="0">
                <a:solidFill>
                  <a:schemeClr val="accent1">
                    <a:lumMod val="75000"/>
                  </a:schemeClr>
                </a:solidFill>
              </a:rPr>
              <a:t>(IP)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4616537" y="3396977"/>
            <a:ext cx="1294614" cy="39613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UDP</a:t>
            </a:r>
            <a:endParaRPr lang="en-US" dirty="0"/>
          </a:p>
        </p:txBody>
      </p:sp>
      <p:sp>
        <p:nvSpPr>
          <p:cNvPr id="29" name="Rounded Rectangle 28"/>
          <p:cNvSpPr/>
          <p:nvPr/>
        </p:nvSpPr>
        <p:spPr>
          <a:xfrm>
            <a:off x="4616537" y="2895990"/>
            <a:ext cx="560531" cy="39613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SIP</a:t>
            </a:r>
            <a:endParaRPr lang="en-US" dirty="0"/>
          </a:p>
        </p:txBody>
      </p:sp>
      <p:sp>
        <p:nvSpPr>
          <p:cNvPr id="30" name="Rounded Rectangle 29"/>
          <p:cNvSpPr/>
          <p:nvPr/>
        </p:nvSpPr>
        <p:spPr>
          <a:xfrm>
            <a:off x="5329468" y="2895990"/>
            <a:ext cx="560531" cy="3961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RTP</a:t>
            </a:r>
            <a:endParaRPr lang="en-US" sz="1600" dirty="0"/>
          </a:p>
        </p:txBody>
      </p:sp>
      <p:sp>
        <p:nvSpPr>
          <p:cNvPr id="31" name="Rounded Rectangle 30"/>
          <p:cNvSpPr/>
          <p:nvPr/>
        </p:nvSpPr>
        <p:spPr>
          <a:xfrm>
            <a:off x="5329468" y="2384290"/>
            <a:ext cx="560531" cy="39613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codec</a:t>
            </a:r>
            <a:endParaRPr lang="en-US" sz="1000" dirty="0"/>
          </a:p>
        </p:txBody>
      </p:sp>
      <p:sp>
        <p:nvSpPr>
          <p:cNvPr id="32" name="Rounded Rectangle 31"/>
          <p:cNvSpPr/>
          <p:nvPr/>
        </p:nvSpPr>
        <p:spPr>
          <a:xfrm>
            <a:off x="6598821" y="3794984"/>
            <a:ext cx="1794426" cy="2270045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807330" y="5470834"/>
            <a:ext cx="1294614" cy="396130"/>
          </a:xfrm>
          <a:prstGeom prst="roundRect">
            <a:avLst/>
          </a:prstGeom>
          <a:solidFill>
            <a:schemeClr val="accent4">
              <a:lumMod val="5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PHY</a:t>
            </a:r>
          </a:p>
          <a:p>
            <a:pPr algn="ctr"/>
            <a:r>
              <a:rPr lang="en-US" sz="1100" dirty="0" smtClean="0"/>
              <a:t>(fiber)</a:t>
            </a:r>
            <a:endParaRPr lang="en-US" sz="1100" dirty="0"/>
          </a:p>
        </p:txBody>
      </p:sp>
      <p:sp>
        <p:nvSpPr>
          <p:cNvPr id="34" name="Rounded Rectangle 33"/>
          <p:cNvSpPr/>
          <p:nvPr/>
        </p:nvSpPr>
        <p:spPr>
          <a:xfrm>
            <a:off x="6807330" y="4970785"/>
            <a:ext cx="1294614" cy="396130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MAC</a:t>
            </a:r>
          </a:p>
          <a:p>
            <a:pPr algn="ctr"/>
            <a:r>
              <a:rPr lang="en-US" sz="1100" dirty="0"/>
              <a:t>(</a:t>
            </a:r>
            <a:r>
              <a:rPr lang="en-US" sz="1100" dirty="0" smtClean="0"/>
              <a:t>Ethernet)</a:t>
            </a:r>
            <a:endParaRPr lang="en-US" sz="1100" dirty="0"/>
          </a:p>
        </p:txBody>
      </p:sp>
      <p:sp>
        <p:nvSpPr>
          <p:cNvPr id="35" name="Rounded Rectangle 34"/>
          <p:cNvSpPr/>
          <p:nvPr/>
        </p:nvSpPr>
        <p:spPr>
          <a:xfrm>
            <a:off x="6807330" y="4470736"/>
            <a:ext cx="1294614" cy="396130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L2.5</a:t>
            </a:r>
          </a:p>
          <a:p>
            <a:pPr algn="ctr"/>
            <a:r>
              <a:rPr lang="en-US" sz="1100" dirty="0" smtClean="0"/>
              <a:t>(MPLS)</a:t>
            </a:r>
            <a:endParaRPr lang="en-US" sz="1100" dirty="0"/>
          </a:p>
        </p:txBody>
      </p:sp>
      <p:sp>
        <p:nvSpPr>
          <p:cNvPr id="36" name="Rounded Rectangle 35"/>
          <p:cNvSpPr/>
          <p:nvPr/>
        </p:nvSpPr>
        <p:spPr>
          <a:xfrm>
            <a:off x="6807330" y="3923144"/>
            <a:ext cx="1294614" cy="39613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>
                <a:solidFill>
                  <a:schemeClr val="accent1">
                    <a:lumMod val="75000"/>
                  </a:schemeClr>
                </a:solidFill>
              </a:rPr>
              <a:t>L3</a:t>
            </a:r>
          </a:p>
          <a:p>
            <a:pPr algn="ctr"/>
            <a:r>
              <a:rPr lang="en-US" sz="1100" dirty="0" smtClean="0">
                <a:solidFill>
                  <a:schemeClr val="accent1">
                    <a:lumMod val="75000"/>
                  </a:schemeClr>
                </a:solidFill>
              </a:rPr>
              <a:t>(IP)</a:t>
            </a:r>
          </a:p>
        </p:txBody>
      </p:sp>
      <p:sp>
        <p:nvSpPr>
          <p:cNvPr id="37" name="Rounded Rectangle 36"/>
          <p:cNvSpPr/>
          <p:nvPr/>
        </p:nvSpPr>
        <p:spPr>
          <a:xfrm>
            <a:off x="6807330" y="3398854"/>
            <a:ext cx="1294614" cy="396130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UDP</a:t>
            </a:r>
            <a:endParaRPr lang="en-US" dirty="0"/>
          </a:p>
        </p:txBody>
      </p:sp>
      <p:sp>
        <p:nvSpPr>
          <p:cNvPr id="38" name="Rounded Rectangle 37"/>
          <p:cNvSpPr/>
          <p:nvPr/>
        </p:nvSpPr>
        <p:spPr>
          <a:xfrm>
            <a:off x="6807330" y="2897867"/>
            <a:ext cx="560531" cy="39613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SIP</a:t>
            </a:r>
            <a:endParaRPr lang="en-US" dirty="0"/>
          </a:p>
        </p:txBody>
      </p:sp>
      <p:sp>
        <p:nvSpPr>
          <p:cNvPr id="39" name="Rounded Rectangle 38"/>
          <p:cNvSpPr/>
          <p:nvPr/>
        </p:nvSpPr>
        <p:spPr>
          <a:xfrm>
            <a:off x="7520261" y="2897867"/>
            <a:ext cx="560531" cy="396130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RTP</a:t>
            </a:r>
            <a:endParaRPr lang="en-US" sz="1600" dirty="0"/>
          </a:p>
        </p:txBody>
      </p:sp>
      <p:sp>
        <p:nvSpPr>
          <p:cNvPr id="40" name="Rounded Rectangle 39"/>
          <p:cNvSpPr/>
          <p:nvPr/>
        </p:nvSpPr>
        <p:spPr>
          <a:xfrm>
            <a:off x="7520261" y="2386167"/>
            <a:ext cx="560531" cy="39613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 smtClean="0"/>
              <a:t>codec</a:t>
            </a:r>
            <a:endParaRPr lang="en-US" sz="1000" dirty="0"/>
          </a:p>
        </p:txBody>
      </p:sp>
      <p:sp>
        <p:nvSpPr>
          <p:cNvPr id="41" name="TextBox 40"/>
          <p:cNvSpPr txBox="1"/>
          <p:nvPr/>
        </p:nvSpPr>
        <p:spPr>
          <a:xfrm>
            <a:off x="940764" y="6063152"/>
            <a:ext cx="1058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7EEFB"/>
                </a:solidFill>
              </a:rPr>
              <a:t>Comcast</a:t>
            </a:r>
            <a:endParaRPr lang="en-US" dirty="0">
              <a:solidFill>
                <a:srgbClr val="D7EEFB"/>
              </a:solidFill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966372" y="6066227"/>
            <a:ext cx="855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D7EEFB"/>
                </a:solidFill>
              </a:rPr>
              <a:t>Level3</a:t>
            </a:r>
            <a:endParaRPr lang="en-US" dirty="0">
              <a:solidFill>
                <a:srgbClr val="D7EEFB"/>
              </a:solidFill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5790001" y="6037973"/>
            <a:ext cx="12490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IntelePeer</a:t>
            </a:r>
            <a:endParaRPr lang="en-US" dirty="0" smtClean="0">
              <a:solidFill>
                <a:schemeClr val="bg2">
                  <a:lumMod val="20000"/>
                  <a:lumOff val="80000"/>
                </a:schemeClr>
              </a:solidFill>
            </a:endParaRPr>
          </a:p>
          <a:p>
            <a:pPr algn="ctr"/>
            <a:r>
              <a:rPr lang="en-US" dirty="0" err="1" smtClean="0">
                <a:solidFill>
                  <a:schemeClr val="bg2">
                    <a:lumMod val="20000"/>
                    <a:lumOff val="80000"/>
                  </a:schemeClr>
                </a:solidFill>
              </a:rPr>
              <a:t>Xconnect</a:t>
            </a:r>
            <a:endParaRPr lang="en-US" dirty="0">
              <a:solidFill>
                <a:schemeClr val="bg2">
                  <a:lumMod val="20000"/>
                  <a:lumOff val="8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96290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&amp; standards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/>
                </a:solidFill>
              </a:rPr>
              <a:t>E.164 </a:t>
            </a:r>
            <a:r>
              <a:rPr lang="en-US" dirty="0" smtClean="0"/>
              <a:t>phone number </a:t>
            </a:r>
            <a:r>
              <a:rPr lang="en-US" dirty="0" smtClean="0">
                <a:sym typeface="Wingdings"/>
              </a:rPr>
              <a:t> IP address (+ carrier)</a:t>
            </a:r>
          </a:p>
          <a:p>
            <a:pPr lvl="1"/>
            <a:r>
              <a:rPr lang="en-US" dirty="0" smtClean="0">
                <a:sym typeface="Wingdings"/>
              </a:rPr>
              <a:t>ENUM: uses DNS</a:t>
            </a:r>
          </a:p>
          <a:p>
            <a:pPr lvl="1"/>
            <a:r>
              <a:rPr lang="en-US" dirty="0" smtClean="0">
                <a:sym typeface="Wingdings"/>
              </a:rPr>
              <a:t>new IETF effort (TERQ)</a:t>
            </a:r>
          </a:p>
          <a:p>
            <a:r>
              <a:rPr lang="en-US" dirty="0" smtClean="0">
                <a:solidFill>
                  <a:srgbClr val="9C0001"/>
                </a:solidFill>
                <a:sym typeface="Wingdings"/>
              </a:rPr>
              <a:t>RTP</a:t>
            </a:r>
            <a:r>
              <a:rPr lang="en-US" dirty="0" smtClean="0">
                <a:sym typeface="Wingdings"/>
              </a:rPr>
              <a:t> exchange</a:t>
            </a:r>
          </a:p>
          <a:p>
            <a:pPr lvl="1"/>
            <a:r>
              <a:rPr lang="en-US" dirty="0" smtClean="0">
                <a:sym typeface="Wingdings"/>
              </a:rPr>
              <a:t>what codecs?</a:t>
            </a:r>
          </a:p>
          <a:p>
            <a:r>
              <a:rPr lang="en-US" dirty="0" smtClean="0">
                <a:solidFill>
                  <a:srgbClr val="9C0001"/>
                </a:solidFill>
                <a:sym typeface="Wingdings"/>
              </a:rPr>
              <a:t>SIP</a:t>
            </a:r>
            <a:r>
              <a:rPr lang="en-US" dirty="0" smtClean="0">
                <a:sym typeface="Wingdings"/>
              </a:rPr>
              <a:t> exchange</a:t>
            </a:r>
          </a:p>
          <a:p>
            <a:pPr lvl="1"/>
            <a:r>
              <a:rPr lang="en-US" dirty="0" smtClean="0">
                <a:sym typeface="Wingdings"/>
              </a:rPr>
              <a:t>features and assumptions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292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architecture 1: Internet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51774" y="2155023"/>
            <a:ext cx="4779742" cy="29131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TextBox 4"/>
          <p:cNvSpPr txBox="1"/>
          <p:nvPr/>
        </p:nvSpPr>
        <p:spPr>
          <a:xfrm>
            <a:off x="3926763" y="3342055"/>
            <a:ext cx="10257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Internet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188" y="4364384"/>
            <a:ext cx="1040541" cy="7037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9463" y="1747632"/>
            <a:ext cx="126522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no POI</a:t>
            </a:r>
          </a:p>
          <a:p>
            <a:r>
              <a:rPr lang="en-US" dirty="0" smtClean="0"/>
              <a:t>no circuits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1245" y="1690215"/>
            <a:ext cx="1040541" cy="70374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36314" y="5068132"/>
            <a:ext cx="11611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Vonage</a:t>
            </a:r>
          </a:p>
          <a:p>
            <a:r>
              <a:rPr lang="en-US" sz="1200" dirty="0" smtClean="0">
                <a:solidFill>
                  <a:srgbClr val="EBF98B"/>
                </a:solidFill>
              </a:rPr>
              <a:t>69.59.253.143</a:t>
            </a:r>
            <a:endParaRPr lang="en-US" sz="1200" dirty="0">
              <a:solidFill>
                <a:srgbClr val="EBF98B"/>
              </a:solidFill>
            </a:endParaRPr>
          </a:p>
        </p:txBody>
      </p:sp>
      <p:pic>
        <p:nvPicPr>
          <p:cNvPr id="10" name="Picture 7"/>
          <p:cNvPicPr>
            <a:picLocks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2542" y="2066938"/>
            <a:ext cx="928688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4148154" y="2351656"/>
            <a:ext cx="128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E.164 -&gt; IP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11245" y="2394178"/>
            <a:ext cx="10823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Comcast</a:t>
            </a:r>
          </a:p>
          <a:p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66.179.53.44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31515" y="4516784"/>
            <a:ext cx="1040541" cy="7037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7107371" y="5252798"/>
            <a:ext cx="11611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AT&amp;T</a:t>
            </a:r>
          </a:p>
          <a:p>
            <a:r>
              <a:rPr lang="en-US" sz="1200" dirty="0" smtClean="0">
                <a:solidFill>
                  <a:srgbClr val="EBF98B"/>
                </a:solidFill>
              </a:rPr>
              <a:t>216.77.188.73</a:t>
            </a:r>
            <a:endParaRPr lang="en-US" sz="1200" dirty="0">
              <a:solidFill>
                <a:srgbClr val="EBF98B"/>
              </a:solidFill>
            </a:endParaRPr>
          </a:p>
        </p:txBody>
      </p:sp>
      <p:cxnSp>
        <p:nvCxnSpPr>
          <p:cNvPr id="16" name="Curved Connector 15"/>
          <p:cNvCxnSpPr>
            <a:stCxn id="6" idx="0"/>
          </p:cNvCxnSpPr>
          <p:nvPr/>
        </p:nvCxnSpPr>
        <p:spPr>
          <a:xfrm rot="5400000" flipH="1" flipV="1">
            <a:off x="2123397" y="2205240"/>
            <a:ext cx="1970206" cy="2348083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11500" y="2625010"/>
            <a:ext cx="1845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+1 202 418 1544</a:t>
            </a:r>
          </a:p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  <a:sym typeface="Wingdings"/>
              </a:rPr>
              <a:t> </a:t>
            </a:r>
            <a:r>
              <a:rPr lang="en-US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sym typeface="Wingdings"/>
              </a:rPr>
              <a:t>voip.att.net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2080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Physical architecture 2: POIs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1848" y="2066938"/>
            <a:ext cx="2485769" cy="1515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4188" y="4364384"/>
            <a:ext cx="1040541" cy="70374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779463" y="1747632"/>
            <a:ext cx="18047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POIs</a:t>
            </a:r>
          </a:p>
          <a:p>
            <a:r>
              <a:rPr lang="en-US" dirty="0" smtClean="0"/>
              <a:t>circuits or POPs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4093" y="2712771"/>
            <a:ext cx="696126" cy="47081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36314" y="5068132"/>
            <a:ext cx="11611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Vonage</a:t>
            </a:r>
          </a:p>
          <a:p>
            <a:r>
              <a:rPr lang="en-US" sz="1200" dirty="0" smtClean="0">
                <a:solidFill>
                  <a:srgbClr val="EBF98B"/>
                </a:solidFill>
              </a:rPr>
              <a:t>69.59.253.143</a:t>
            </a:r>
            <a:endParaRPr lang="en-US" sz="1200" dirty="0">
              <a:solidFill>
                <a:srgbClr val="EBF98B"/>
              </a:solidFill>
            </a:endParaRPr>
          </a:p>
        </p:txBody>
      </p:sp>
      <p:pic>
        <p:nvPicPr>
          <p:cNvPr id="10" name="Picture 7"/>
          <p:cNvPicPr>
            <a:picLocks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19466" y="1690215"/>
            <a:ext cx="928688" cy="65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1" name="TextBox 10"/>
          <p:cNvSpPr txBox="1"/>
          <p:nvPr/>
        </p:nvSpPr>
        <p:spPr>
          <a:xfrm>
            <a:off x="3052855" y="1425388"/>
            <a:ext cx="12899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E.164 -&gt; IP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6411245" y="2394178"/>
            <a:ext cx="108234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Comcast</a:t>
            </a:r>
          </a:p>
          <a:p>
            <a:r>
              <a:rPr lang="en-US" sz="1200" dirty="0" smtClean="0">
                <a:solidFill>
                  <a:schemeClr val="accent2">
                    <a:lumMod val="60000"/>
                    <a:lumOff val="40000"/>
                  </a:schemeClr>
                </a:solidFill>
              </a:rPr>
              <a:t>66.179.53.44</a:t>
            </a:r>
            <a:endParaRPr lang="en-US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107371" y="5252798"/>
            <a:ext cx="1161195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AT&amp;T</a:t>
            </a:r>
          </a:p>
          <a:p>
            <a:r>
              <a:rPr lang="en-US" sz="1200" dirty="0" smtClean="0">
                <a:solidFill>
                  <a:srgbClr val="EBF98B"/>
                </a:solidFill>
              </a:rPr>
              <a:t>216.77.188.73</a:t>
            </a:r>
            <a:endParaRPr lang="en-US" sz="1200" dirty="0">
              <a:solidFill>
                <a:srgbClr val="EBF98B"/>
              </a:solidFill>
            </a:endParaRPr>
          </a:p>
        </p:txBody>
      </p:sp>
      <p:cxnSp>
        <p:nvCxnSpPr>
          <p:cNvPr id="16" name="Curved Connector 15"/>
          <p:cNvCxnSpPr>
            <a:stCxn id="6" idx="0"/>
            <a:endCxn id="10" idx="1"/>
          </p:cNvCxnSpPr>
          <p:nvPr/>
        </p:nvCxnSpPr>
        <p:spPr>
          <a:xfrm rot="5400000" flipH="1" flipV="1">
            <a:off x="1403390" y="2548309"/>
            <a:ext cx="2347144" cy="1285007"/>
          </a:xfrm>
          <a:prstGeom prst="curvedConnector2">
            <a:avLst/>
          </a:prstGeom>
          <a:ln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011500" y="2625010"/>
            <a:ext cx="18459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</a:rPr>
              <a:t>+1 202 418 1544</a:t>
            </a:r>
          </a:p>
          <a:p>
            <a:r>
              <a:rPr lang="en-US" dirty="0" smtClean="0">
                <a:solidFill>
                  <a:schemeClr val="accent4">
                    <a:lumMod val="40000"/>
                    <a:lumOff val="60000"/>
                  </a:schemeClr>
                </a:solidFill>
                <a:sym typeface="Wingdings"/>
              </a:rPr>
              <a:t> </a:t>
            </a:r>
            <a:r>
              <a:rPr lang="en-US" dirty="0" err="1" smtClean="0">
                <a:solidFill>
                  <a:schemeClr val="accent4">
                    <a:lumMod val="40000"/>
                    <a:lumOff val="60000"/>
                  </a:schemeClr>
                </a:solidFill>
                <a:sym typeface="Wingdings"/>
              </a:rPr>
              <a:t>voip.att.net</a:t>
            </a:r>
            <a:endParaRPr lang="en-US" dirty="0">
              <a:solidFill>
                <a:schemeClr val="accent4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19" name="Picture 12"/>
          <p:cNvPicPr>
            <a:picLocks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278410" y="4364385"/>
            <a:ext cx="1723385" cy="1134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6251" y="4863773"/>
            <a:ext cx="604318" cy="408718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4604093" y="3200350"/>
            <a:ext cx="6904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POI SF</a:t>
            </a:r>
            <a:endParaRPr lang="en-US" sz="1400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5669" y="3282046"/>
            <a:ext cx="696126" cy="470810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6305669" y="3752856"/>
            <a:ext cx="9829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POI Miami</a:t>
            </a:r>
            <a:endParaRPr lang="en-US" sz="1400" dirty="0"/>
          </a:p>
        </p:txBody>
      </p:sp>
      <p:cxnSp>
        <p:nvCxnSpPr>
          <p:cNvPr id="23" name="Straight Arrow Connector 22"/>
          <p:cNvCxnSpPr>
            <a:stCxn id="6" idx="3"/>
            <a:endCxn id="8" idx="1"/>
          </p:cNvCxnSpPr>
          <p:nvPr/>
        </p:nvCxnSpPr>
        <p:spPr>
          <a:xfrm flipV="1">
            <a:off x="2454729" y="2948176"/>
            <a:ext cx="2149364" cy="1768082"/>
          </a:xfrm>
          <a:prstGeom prst="straightConnector1">
            <a:avLst/>
          </a:prstGeom>
          <a:ln w="38100" cmpd="sng">
            <a:solidFill>
              <a:schemeClr val="accent3">
                <a:lumMod val="60000"/>
                <a:lumOff val="40000"/>
              </a:schemeClr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3052855" y="4192492"/>
            <a:ext cx="1967230" cy="461665"/>
          </a:xfrm>
          <a:prstGeom prst="rect">
            <a:avLst/>
          </a:prstGeom>
          <a:noFill/>
          <a:ln>
            <a:solidFill>
              <a:srgbClr val="9DF131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sz="1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MPLS circuit</a:t>
            </a:r>
          </a:p>
          <a:p>
            <a:pPr algn="ctr"/>
            <a:r>
              <a:rPr lang="en-US" sz="12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or part of carrier network</a:t>
            </a:r>
            <a:endParaRPr lang="en-US" sz="12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79824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Carrier hotels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822" y="1642773"/>
            <a:ext cx="3292471" cy="329956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6822" y="4942340"/>
            <a:ext cx="32581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bg1">
                    <a:lumMod val="85000"/>
                  </a:schemeClr>
                </a:solidFill>
              </a:rPr>
              <a:t>111 8th Avenue in 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Manhattan</a:t>
            </a:r>
            <a:endParaRPr lang="en-US" dirty="0">
              <a:solidFill>
                <a:schemeClr val="bg1">
                  <a:lumMod val="85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3421" y="1642773"/>
            <a:ext cx="2727850" cy="20458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63421" y="3912407"/>
            <a:ext cx="2646285" cy="1760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67528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Revolution">
  <a:themeElements>
    <a:clrScheme name="Revolution">
      <a:dk1>
        <a:sysClr val="windowText" lastClr="000000"/>
      </a:dk1>
      <a:lt1>
        <a:sysClr val="window" lastClr="FFFFFF"/>
      </a:lt1>
      <a:dk2>
        <a:srgbClr val="1B3861"/>
      </a:dk2>
      <a:lt2>
        <a:srgbClr val="38ABED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ABF24D"/>
      </a:hlink>
      <a:folHlink>
        <a:srgbClr val="A0E7FB"/>
      </a:folHlink>
    </a:clrScheme>
    <a:fontScheme name="Revolution">
      <a:maj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ajorFont>
      <a:minorFont>
        <a:latin typeface="Trebuchet MS"/>
        <a:ea typeface=""/>
        <a:cs typeface=""/>
        <a:font script="Jpan" typeface="ＭＳ ゴシック"/>
        <a:font script="Hans" typeface="宋体"/>
        <a:font script="Hant" typeface="新細明體"/>
      </a:minorFont>
    </a:fontScheme>
    <a:fmtScheme name="Revolution">
      <a: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50800" dist="25400" dir="10800000">
              <a:srgbClr val="808080">
                <a:alpha val="75000"/>
              </a:srgbClr>
            </a:innerShdw>
          </a:effectLst>
        </a:effectStyle>
        <a:effectStyle>
          <a:effectLst>
            <a:innerShdw blurRad="50800" dist="25400" dir="13500000">
              <a:srgbClr val="808080">
                <a:alpha val="75000"/>
              </a:srgbClr>
            </a:innerShdw>
            <a:outerShdw blurRad="63500" dist="50800" dir="5400000" algn="br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1400000"/>
            </a:lightRig>
          </a:scene3d>
          <a:sp3d contourW="12700" prstMaterial="softmetal">
            <a:bevelT w="63500" h="25400" prst="angle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Revolution.thmx</Template>
  <TotalTime>110</TotalTime>
  <Words>670</Words>
  <Application>Microsoft Macintosh PowerPoint</Application>
  <PresentationFormat>On-screen Show (4:3)</PresentationFormat>
  <Paragraphs>179</Paragraphs>
  <Slides>11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Revolution</vt:lpstr>
      <vt:lpstr>IP interconnect</vt:lpstr>
      <vt:lpstr>Overview</vt:lpstr>
      <vt:lpstr>Protocol roles</vt:lpstr>
      <vt:lpstr>SIP message format</vt:lpstr>
      <vt:lpstr>Review: VoIP stack</vt:lpstr>
      <vt:lpstr>Components &amp; standards</vt:lpstr>
      <vt:lpstr>Physical architecture 1: Internet</vt:lpstr>
      <vt:lpstr>Physical architecture 2: POIs</vt:lpstr>
      <vt:lpstr>Carrier hotels</vt:lpstr>
      <vt:lpstr>Big IXPs</vt:lpstr>
      <vt:lpstr>The cost of transport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IP interconnect</dc:title>
  <dc:creator>Henning Schulzrinne</dc:creator>
  <cp:lastModifiedBy>Henning Schulzrinne</cp:lastModifiedBy>
  <cp:revision>8</cp:revision>
  <dcterms:created xsi:type="dcterms:W3CDTF">2012-03-06T02:37:45Z</dcterms:created>
  <dcterms:modified xsi:type="dcterms:W3CDTF">2012-03-06T19:13:14Z</dcterms:modified>
</cp:coreProperties>
</file>