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3"/>
  </p:notesMasterIdLst>
  <p:sldIdLst>
    <p:sldId id="257" r:id="rId2"/>
    <p:sldId id="258" r:id="rId3"/>
    <p:sldId id="259" r:id="rId4"/>
    <p:sldId id="260" r:id="rId5"/>
    <p:sldId id="290" r:id="rId6"/>
    <p:sldId id="283" r:id="rId7"/>
    <p:sldId id="261" r:id="rId8"/>
    <p:sldId id="263" r:id="rId9"/>
    <p:sldId id="264" r:id="rId10"/>
    <p:sldId id="265" r:id="rId11"/>
    <p:sldId id="266" r:id="rId12"/>
    <p:sldId id="267" r:id="rId13"/>
    <p:sldId id="268" r:id="rId14"/>
    <p:sldId id="269" r:id="rId15"/>
    <p:sldId id="273" r:id="rId16"/>
    <p:sldId id="274" r:id="rId17"/>
    <p:sldId id="275" r:id="rId18"/>
    <p:sldId id="276" r:id="rId19"/>
    <p:sldId id="277" r:id="rId20"/>
    <p:sldId id="278" r:id="rId21"/>
    <p:sldId id="279" r:id="rId22"/>
    <p:sldId id="280" r:id="rId23"/>
    <p:sldId id="285" r:id="rId24"/>
    <p:sldId id="286" r:id="rId25"/>
    <p:sldId id="287" r:id="rId26"/>
    <p:sldId id="288" r:id="rId27"/>
    <p:sldId id="289" r:id="rId28"/>
    <p:sldId id="281" r:id="rId29"/>
    <p:sldId id="271" r:id="rId30"/>
    <p:sldId id="284" r:id="rId31"/>
    <p:sldId id="272"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3" d="100"/>
          <a:sy n="83" d="100"/>
        </p:scale>
        <p:origin x="-86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436B88-5704-B144-AF50-EAEA7FAE7F9B}" type="doc">
      <dgm:prSet loTypeId="urn:microsoft.com/office/officeart/2005/8/layout/arrow5" loCatId="" qsTypeId="urn:microsoft.com/office/officeart/2005/8/quickstyle/simple4" qsCatId="simple" csTypeId="urn:microsoft.com/office/officeart/2005/8/colors/colorful3" csCatId="colorful" phldr="1"/>
      <dgm:spPr/>
      <dgm:t>
        <a:bodyPr/>
        <a:lstStyle/>
        <a:p>
          <a:endParaRPr lang="en-US"/>
        </a:p>
      </dgm:t>
    </dgm:pt>
    <dgm:pt modelId="{B7EEA5CA-EFE2-8548-B999-18A7A801E440}">
      <dgm:prSet phldrT="[Text]"/>
      <dgm:spPr/>
      <dgm:t>
        <a:bodyPr/>
        <a:lstStyle/>
        <a:p>
          <a:r>
            <a:rPr lang="en-US" sz="1900" smtClean="0"/>
            <a:t>Open Internet advocates</a:t>
          </a:r>
          <a:endParaRPr lang="en-US" sz="1900" dirty="0"/>
        </a:p>
      </dgm:t>
    </dgm:pt>
    <dgm:pt modelId="{D5819A0D-40D9-714C-A742-A39E429DC3E9}" type="parTrans" cxnId="{E20B65A1-438B-EE44-9C8E-89020BD1CB01}">
      <dgm:prSet/>
      <dgm:spPr/>
      <dgm:t>
        <a:bodyPr/>
        <a:lstStyle/>
        <a:p>
          <a:endParaRPr lang="en-US"/>
        </a:p>
      </dgm:t>
    </dgm:pt>
    <dgm:pt modelId="{57EAF592-DEBF-2044-B962-B5A4BED97ED2}" type="sibTrans" cxnId="{E20B65A1-438B-EE44-9C8E-89020BD1CB01}">
      <dgm:prSet/>
      <dgm:spPr/>
      <dgm:t>
        <a:bodyPr/>
        <a:lstStyle/>
        <a:p>
          <a:endParaRPr lang="en-US"/>
        </a:p>
      </dgm:t>
    </dgm:pt>
    <dgm:pt modelId="{4A7DF927-660A-CA41-83BC-EC98ACCD4C48}">
      <dgm:prSet phldrT="[Text]"/>
      <dgm:spPr/>
      <dgm:t>
        <a:bodyPr/>
        <a:lstStyle/>
        <a:p>
          <a:r>
            <a:rPr lang="en-US" sz="1900" smtClean="0"/>
            <a:t>Free market advocates</a:t>
          </a:r>
          <a:endParaRPr lang="en-US" sz="1900" dirty="0"/>
        </a:p>
      </dgm:t>
    </dgm:pt>
    <dgm:pt modelId="{DBE32261-311D-AD46-82AD-88167D9A3E75}" type="parTrans" cxnId="{D7C9C72E-BFFE-664F-B641-8BF1F0BCAEF3}">
      <dgm:prSet/>
      <dgm:spPr/>
      <dgm:t>
        <a:bodyPr/>
        <a:lstStyle/>
        <a:p>
          <a:endParaRPr lang="en-US"/>
        </a:p>
      </dgm:t>
    </dgm:pt>
    <dgm:pt modelId="{ABE50639-5EA7-B845-8350-53225C133D49}" type="sibTrans" cxnId="{D7C9C72E-BFFE-664F-B641-8BF1F0BCAEF3}">
      <dgm:prSet/>
      <dgm:spPr/>
      <dgm:t>
        <a:bodyPr/>
        <a:lstStyle/>
        <a:p>
          <a:endParaRPr lang="en-US"/>
        </a:p>
      </dgm:t>
    </dgm:pt>
    <dgm:pt modelId="{7BA3A3A5-ACD7-2B46-AF72-48C3C5606C98}">
      <dgm:prSet phldrT="[Text]" custT="1"/>
      <dgm:spPr/>
      <dgm:t>
        <a:bodyPr/>
        <a:lstStyle/>
        <a:p>
          <a:r>
            <a:rPr lang="en-US" sz="2400" dirty="0" smtClean="0"/>
            <a:t>no prioritization</a:t>
          </a:r>
          <a:endParaRPr lang="en-US" sz="2400" dirty="0"/>
        </a:p>
      </dgm:t>
    </dgm:pt>
    <dgm:pt modelId="{8DDD7B16-6938-C442-9A3E-DA4409433B75}" type="parTrans" cxnId="{819D35BF-2FE7-984E-96D7-50F0E5051C41}">
      <dgm:prSet/>
      <dgm:spPr/>
      <dgm:t>
        <a:bodyPr/>
        <a:lstStyle/>
        <a:p>
          <a:endParaRPr lang="en-US"/>
        </a:p>
      </dgm:t>
    </dgm:pt>
    <dgm:pt modelId="{A4BB96A9-A56D-304D-B597-44BC5DE9DABF}" type="sibTrans" cxnId="{819D35BF-2FE7-984E-96D7-50F0E5051C41}">
      <dgm:prSet/>
      <dgm:spPr/>
      <dgm:t>
        <a:bodyPr/>
        <a:lstStyle/>
        <a:p>
          <a:endParaRPr lang="en-US"/>
        </a:p>
      </dgm:t>
    </dgm:pt>
    <dgm:pt modelId="{D5771B04-06D5-C641-815D-49FAB1B12D84}">
      <dgm:prSet phldrT="[Text]" custT="1"/>
      <dgm:spPr/>
      <dgm:t>
        <a:bodyPr/>
        <a:lstStyle/>
        <a:p>
          <a:r>
            <a:rPr lang="en-US" sz="2400" smtClean="0"/>
            <a:t>flat rates</a:t>
          </a:r>
          <a:endParaRPr lang="en-US" sz="2400" dirty="0"/>
        </a:p>
      </dgm:t>
    </dgm:pt>
    <dgm:pt modelId="{1935DEF4-C6D9-F740-8259-CD55984CF33C}" type="parTrans" cxnId="{738B6C4C-DC10-F140-9E59-26C05D4E3FB1}">
      <dgm:prSet/>
      <dgm:spPr/>
      <dgm:t>
        <a:bodyPr/>
        <a:lstStyle/>
        <a:p>
          <a:endParaRPr lang="en-US"/>
        </a:p>
      </dgm:t>
    </dgm:pt>
    <dgm:pt modelId="{92599A30-4759-EA44-B990-A2F5BAEDBB94}" type="sibTrans" cxnId="{738B6C4C-DC10-F140-9E59-26C05D4E3FB1}">
      <dgm:prSet/>
      <dgm:spPr/>
      <dgm:t>
        <a:bodyPr/>
        <a:lstStyle/>
        <a:p>
          <a:endParaRPr lang="en-US"/>
        </a:p>
      </dgm:t>
    </dgm:pt>
    <dgm:pt modelId="{78AAFCB4-76F7-3F49-B3FA-89675D5CDF22}">
      <dgm:prSet phldrT="[Text]" custT="1"/>
      <dgm:spPr/>
      <dgm:t>
        <a:bodyPr/>
        <a:lstStyle/>
        <a:p>
          <a:r>
            <a:rPr lang="en-US" sz="2400" dirty="0" smtClean="0"/>
            <a:t>all networks</a:t>
          </a:r>
          <a:endParaRPr lang="en-US" sz="2400" dirty="0"/>
        </a:p>
      </dgm:t>
    </dgm:pt>
    <dgm:pt modelId="{BBF2F772-AD40-CA42-A4DB-83D08187F616}" type="parTrans" cxnId="{89B1B4AB-1654-0042-95F0-AAC2E60D4EA6}">
      <dgm:prSet/>
      <dgm:spPr/>
      <dgm:t>
        <a:bodyPr/>
        <a:lstStyle/>
        <a:p>
          <a:endParaRPr lang="en-US"/>
        </a:p>
      </dgm:t>
    </dgm:pt>
    <dgm:pt modelId="{5FE1A5E7-517C-8141-996F-19E847BDC001}" type="sibTrans" cxnId="{89B1B4AB-1654-0042-95F0-AAC2E60D4EA6}">
      <dgm:prSet/>
      <dgm:spPr/>
      <dgm:t>
        <a:bodyPr/>
        <a:lstStyle/>
        <a:p>
          <a:endParaRPr lang="en-US"/>
        </a:p>
      </dgm:t>
    </dgm:pt>
    <dgm:pt modelId="{2648653B-AED2-A941-8981-6FC20D04F35C}">
      <dgm:prSet phldrT="[Text]" custT="1"/>
      <dgm:spPr/>
      <dgm:t>
        <a:bodyPr/>
        <a:lstStyle/>
        <a:p>
          <a:r>
            <a:rPr lang="en-US" sz="1600" dirty="0" smtClean="0"/>
            <a:t>no real problem</a:t>
          </a:r>
          <a:endParaRPr lang="en-US" sz="1600" dirty="0"/>
        </a:p>
      </dgm:t>
    </dgm:pt>
    <dgm:pt modelId="{ADBF6FF3-7A96-A447-9B02-709FF4215FC6}" type="parTrans" cxnId="{0CF3F02C-CE8C-4541-A779-F973CB73B88F}">
      <dgm:prSet/>
      <dgm:spPr/>
      <dgm:t>
        <a:bodyPr/>
        <a:lstStyle/>
        <a:p>
          <a:endParaRPr lang="en-US"/>
        </a:p>
      </dgm:t>
    </dgm:pt>
    <dgm:pt modelId="{4FB2D0B8-D812-474C-B99A-046CB92DF0EE}" type="sibTrans" cxnId="{0CF3F02C-CE8C-4541-A779-F973CB73B88F}">
      <dgm:prSet/>
      <dgm:spPr/>
      <dgm:t>
        <a:bodyPr/>
        <a:lstStyle/>
        <a:p>
          <a:endParaRPr lang="en-US"/>
        </a:p>
      </dgm:t>
    </dgm:pt>
    <dgm:pt modelId="{93DB4E9B-03C6-7845-B69C-4C598FCF9689}">
      <dgm:prSet phldrT="[Text]" custT="1"/>
      <dgm:spPr/>
      <dgm:t>
        <a:bodyPr/>
        <a:lstStyle/>
        <a:p>
          <a:r>
            <a:rPr lang="en-US" sz="1600" dirty="0" smtClean="0"/>
            <a:t>allow any business arrangement</a:t>
          </a:r>
          <a:endParaRPr lang="en-US" sz="1600" dirty="0"/>
        </a:p>
      </dgm:t>
    </dgm:pt>
    <dgm:pt modelId="{5AE5165D-E2AF-6A45-89BC-7F6A1E4E7D1C}" type="parTrans" cxnId="{EA7BDCE5-725D-384D-B68E-A5701DE5270E}">
      <dgm:prSet/>
      <dgm:spPr/>
      <dgm:t>
        <a:bodyPr/>
        <a:lstStyle/>
        <a:p>
          <a:endParaRPr lang="en-US"/>
        </a:p>
      </dgm:t>
    </dgm:pt>
    <dgm:pt modelId="{2379C7B2-5E8F-CE46-90B2-53135209AC03}" type="sibTrans" cxnId="{EA7BDCE5-725D-384D-B68E-A5701DE5270E}">
      <dgm:prSet/>
      <dgm:spPr/>
      <dgm:t>
        <a:bodyPr/>
        <a:lstStyle/>
        <a:p>
          <a:endParaRPr lang="en-US"/>
        </a:p>
      </dgm:t>
    </dgm:pt>
    <dgm:pt modelId="{AD80F241-A800-1244-8D40-100033A410ED}">
      <dgm:prSet phldrT="[Text]" custT="1"/>
      <dgm:spPr/>
      <dgm:t>
        <a:bodyPr/>
        <a:lstStyle/>
        <a:p>
          <a:r>
            <a:rPr lang="en-US" sz="1600" dirty="0" smtClean="0"/>
            <a:t>“it’s my network”</a:t>
          </a:r>
          <a:endParaRPr lang="en-US" sz="1600" dirty="0"/>
        </a:p>
      </dgm:t>
    </dgm:pt>
    <dgm:pt modelId="{A55B011F-35E8-2549-8AA5-46C1D81BF7DD}" type="parTrans" cxnId="{80A3952D-DFFC-9942-82DE-26793F8E26D1}">
      <dgm:prSet/>
      <dgm:spPr/>
      <dgm:t>
        <a:bodyPr/>
        <a:lstStyle/>
        <a:p>
          <a:endParaRPr lang="en-US"/>
        </a:p>
      </dgm:t>
    </dgm:pt>
    <dgm:pt modelId="{17AB708F-11BE-774C-9746-5B4BDD88E536}" type="sibTrans" cxnId="{80A3952D-DFFC-9942-82DE-26793F8E26D1}">
      <dgm:prSet/>
      <dgm:spPr/>
      <dgm:t>
        <a:bodyPr/>
        <a:lstStyle/>
        <a:p>
          <a:endParaRPr lang="en-US"/>
        </a:p>
      </dgm:t>
    </dgm:pt>
    <dgm:pt modelId="{BCE0AA71-4904-EF49-B22D-D00178D3FBFD}">
      <dgm:prSet phldrT="[Text]" custT="1"/>
      <dgm:spPr/>
      <dgm:t>
        <a:bodyPr/>
        <a:lstStyle/>
        <a:p>
          <a:r>
            <a:rPr lang="en-US" sz="1600" dirty="0" smtClean="0"/>
            <a:t>use anti-monopoly laws if needed</a:t>
          </a:r>
          <a:endParaRPr lang="en-US" sz="1600" dirty="0"/>
        </a:p>
      </dgm:t>
    </dgm:pt>
    <dgm:pt modelId="{95910619-A893-3248-A42E-BCE1F217E410}" type="parTrans" cxnId="{4CC9043B-8F1B-A343-AAAD-2727BFFA2CA5}">
      <dgm:prSet/>
      <dgm:spPr/>
      <dgm:t>
        <a:bodyPr/>
        <a:lstStyle/>
        <a:p>
          <a:endParaRPr lang="en-US"/>
        </a:p>
      </dgm:t>
    </dgm:pt>
    <dgm:pt modelId="{4CB57CBE-A204-E04E-A8E9-B1CBB6E222CA}" type="sibTrans" cxnId="{4CC9043B-8F1B-A343-AAAD-2727BFFA2CA5}">
      <dgm:prSet/>
      <dgm:spPr/>
      <dgm:t>
        <a:bodyPr/>
        <a:lstStyle/>
        <a:p>
          <a:endParaRPr lang="en-US"/>
        </a:p>
      </dgm:t>
    </dgm:pt>
    <dgm:pt modelId="{E67FEB69-B631-3044-AA3B-A27F20D15680}" type="pres">
      <dgm:prSet presAssocID="{D1436B88-5704-B144-AF50-EAEA7FAE7F9B}" presName="diagram" presStyleCnt="0">
        <dgm:presLayoutVars>
          <dgm:dir/>
          <dgm:resizeHandles val="exact"/>
        </dgm:presLayoutVars>
      </dgm:prSet>
      <dgm:spPr/>
      <dgm:t>
        <a:bodyPr/>
        <a:lstStyle/>
        <a:p>
          <a:endParaRPr lang="en-US"/>
        </a:p>
      </dgm:t>
    </dgm:pt>
    <dgm:pt modelId="{9FF02057-8D51-F74A-8B73-5FB3DDAC484F}" type="pres">
      <dgm:prSet presAssocID="{B7EEA5CA-EFE2-8548-B999-18A7A801E440}" presName="arrow" presStyleLbl="node1" presStyleIdx="0" presStyleCnt="2">
        <dgm:presLayoutVars>
          <dgm:bulletEnabled val="1"/>
        </dgm:presLayoutVars>
      </dgm:prSet>
      <dgm:spPr/>
      <dgm:t>
        <a:bodyPr/>
        <a:lstStyle/>
        <a:p>
          <a:endParaRPr lang="en-US"/>
        </a:p>
      </dgm:t>
    </dgm:pt>
    <dgm:pt modelId="{63230C7E-B294-4E4E-B9C2-25ED04CE771A}" type="pres">
      <dgm:prSet presAssocID="{4A7DF927-660A-CA41-83BC-EC98ACCD4C48}" presName="arrow" presStyleLbl="node1" presStyleIdx="1" presStyleCnt="2">
        <dgm:presLayoutVars>
          <dgm:bulletEnabled val="1"/>
        </dgm:presLayoutVars>
      </dgm:prSet>
      <dgm:spPr/>
      <dgm:t>
        <a:bodyPr/>
        <a:lstStyle/>
        <a:p>
          <a:endParaRPr lang="en-US"/>
        </a:p>
      </dgm:t>
    </dgm:pt>
  </dgm:ptLst>
  <dgm:cxnLst>
    <dgm:cxn modelId="{EA7BDCE5-725D-384D-B68E-A5701DE5270E}" srcId="{4A7DF927-660A-CA41-83BC-EC98ACCD4C48}" destId="{93DB4E9B-03C6-7845-B69C-4C598FCF9689}" srcOrd="1" destOrd="0" parTransId="{5AE5165D-E2AF-6A45-89BC-7F6A1E4E7D1C}" sibTransId="{2379C7B2-5E8F-CE46-90B2-53135209AC03}"/>
    <dgm:cxn modelId="{E20B65A1-438B-EE44-9C8E-89020BD1CB01}" srcId="{D1436B88-5704-B144-AF50-EAEA7FAE7F9B}" destId="{B7EEA5CA-EFE2-8548-B999-18A7A801E440}" srcOrd="0" destOrd="0" parTransId="{D5819A0D-40D9-714C-A742-A39E429DC3E9}" sibTransId="{57EAF592-DEBF-2044-B962-B5A4BED97ED2}"/>
    <dgm:cxn modelId="{40D4CD4D-8700-E24E-85BF-BD9C9D312A1D}" type="presOf" srcId="{B7EEA5CA-EFE2-8548-B999-18A7A801E440}" destId="{9FF02057-8D51-F74A-8B73-5FB3DDAC484F}" srcOrd="0" destOrd="0" presId="urn:microsoft.com/office/officeart/2005/8/layout/arrow5"/>
    <dgm:cxn modelId="{C77CCA55-F1E1-024A-901C-2B25662B0039}" type="presOf" srcId="{78AAFCB4-76F7-3F49-B3FA-89675D5CDF22}" destId="{9FF02057-8D51-F74A-8B73-5FB3DDAC484F}" srcOrd="0" destOrd="3" presId="urn:microsoft.com/office/officeart/2005/8/layout/arrow5"/>
    <dgm:cxn modelId="{0CF3F02C-CE8C-4541-A779-F973CB73B88F}" srcId="{4A7DF927-660A-CA41-83BC-EC98ACCD4C48}" destId="{2648653B-AED2-A941-8981-6FC20D04F35C}" srcOrd="0" destOrd="0" parTransId="{ADBF6FF3-7A96-A447-9B02-709FF4215FC6}" sibTransId="{4FB2D0B8-D812-474C-B99A-046CB92DF0EE}"/>
    <dgm:cxn modelId="{738B6C4C-DC10-F140-9E59-26C05D4E3FB1}" srcId="{B7EEA5CA-EFE2-8548-B999-18A7A801E440}" destId="{D5771B04-06D5-C641-815D-49FAB1B12D84}" srcOrd="1" destOrd="0" parTransId="{1935DEF4-C6D9-F740-8259-CD55984CF33C}" sibTransId="{92599A30-4759-EA44-B990-A2F5BAEDBB94}"/>
    <dgm:cxn modelId="{2924495B-DC21-F545-A3A3-EC775B56EA7E}" type="presOf" srcId="{7BA3A3A5-ACD7-2B46-AF72-48C3C5606C98}" destId="{9FF02057-8D51-F74A-8B73-5FB3DDAC484F}" srcOrd="0" destOrd="1" presId="urn:microsoft.com/office/officeart/2005/8/layout/arrow5"/>
    <dgm:cxn modelId="{80A3952D-DFFC-9942-82DE-26793F8E26D1}" srcId="{4A7DF927-660A-CA41-83BC-EC98ACCD4C48}" destId="{AD80F241-A800-1244-8D40-100033A410ED}" srcOrd="2" destOrd="0" parTransId="{A55B011F-35E8-2549-8AA5-46C1D81BF7DD}" sibTransId="{17AB708F-11BE-774C-9746-5B4BDD88E536}"/>
    <dgm:cxn modelId="{CD58C9CF-D219-8B49-A5D4-16439DBC6A80}" type="presOf" srcId="{D5771B04-06D5-C641-815D-49FAB1B12D84}" destId="{9FF02057-8D51-F74A-8B73-5FB3DDAC484F}" srcOrd="0" destOrd="2" presId="urn:microsoft.com/office/officeart/2005/8/layout/arrow5"/>
    <dgm:cxn modelId="{D7C9C72E-BFFE-664F-B641-8BF1F0BCAEF3}" srcId="{D1436B88-5704-B144-AF50-EAEA7FAE7F9B}" destId="{4A7DF927-660A-CA41-83BC-EC98ACCD4C48}" srcOrd="1" destOrd="0" parTransId="{DBE32261-311D-AD46-82AD-88167D9A3E75}" sibTransId="{ABE50639-5EA7-B845-8350-53225C133D49}"/>
    <dgm:cxn modelId="{D83FF792-28D8-3A4E-9362-DA7D92DE7886}" type="presOf" srcId="{D1436B88-5704-B144-AF50-EAEA7FAE7F9B}" destId="{E67FEB69-B631-3044-AA3B-A27F20D15680}" srcOrd="0" destOrd="0" presId="urn:microsoft.com/office/officeart/2005/8/layout/arrow5"/>
    <dgm:cxn modelId="{89B1B4AB-1654-0042-95F0-AAC2E60D4EA6}" srcId="{B7EEA5CA-EFE2-8548-B999-18A7A801E440}" destId="{78AAFCB4-76F7-3F49-B3FA-89675D5CDF22}" srcOrd="2" destOrd="0" parTransId="{BBF2F772-AD40-CA42-A4DB-83D08187F616}" sibTransId="{5FE1A5E7-517C-8141-996F-19E847BDC001}"/>
    <dgm:cxn modelId="{819D35BF-2FE7-984E-96D7-50F0E5051C41}" srcId="{B7EEA5CA-EFE2-8548-B999-18A7A801E440}" destId="{7BA3A3A5-ACD7-2B46-AF72-48C3C5606C98}" srcOrd="0" destOrd="0" parTransId="{8DDD7B16-6938-C442-9A3E-DA4409433B75}" sibTransId="{A4BB96A9-A56D-304D-B597-44BC5DE9DABF}"/>
    <dgm:cxn modelId="{5E9D3F95-F26E-684A-976D-76B6FA0F3FED}" type="presOf" srcId="{BCE0AA71-4904-EF49-B22D-D00178D3FBFD}" destId="{63230C7E-B294-4E4E-B9C2-25ED04CE771A}" srcOrd="0" destOrd="4" presId="urn:microsoft.com/office/officeart/2005/8/layout/arrow5"/>
    <dgm:cxn modelId="{4A1AE1EB-ACC8-EF49-8472-5422566B4BA6}" type="presOf" srcId="{93DB4E9B-03C6-7845-B69C-4C598FCF9689}" destId="{63230C7E-B294-4E4E-B9C2-25ED04CE771A}" srcOrd="0" destOrd="2" presId="urn:microsoft.com/office/officeart/2005/8/layout/arrow5"/>
    <dgm:cxn modelId="{4CC9043B-8F1B-A343-AAAD-2727BFFA2CA5}" srcId="{4A7DF927-660A-CA41-83BC-EC98ACCD4C48}" destId="{BCE0AA71-4904-EF49-B22D-D00178D3FBFD}" srcOrd="3" destOrd="0" parTransId="{95910619-A893-3248-A42E-BCE1F217E410}" sibTransId="{4CB57CBE-A204-E04E-A8E9-B1CBB6E222CA}"/>
    <dgm:cxn modelId="{35EBCDB8-D737-8849-B838-43926FFA6419}" type="presOf" srcId="{AD80F241-A800-1244-8D40-100033A410ED}" destId="{63230C7E-B294-4E4E-B9C2-25ED04CE771A}" srcOrd="0" destOrd="3" presId="urn:microsoft.com/office/officeart/2005/8/layout/arrow5"/>
    <dgm:cxn modelId="{D3FDDDFA-AD92-9148-BF4D-07391E7CD9D0}" type="presOf" srcId="{2648653B-AED2-A941-8981-6FC20D04F35C}" destId="{63230C7E-B294-4E4E-B9C2-25ED04CE771A}" srcOrd="0" destOrd="1" presId="urn:microsoft.com/office/officeart/2005/8/layout/arrow5"/>
    <dgm:cxn modelId="{9747F3A0-E1A9-9E43-B34C-FB4415139471}" type="presOf" srcId="{4A7DF927-660A-CA41-83BC-EC98ACCD4C48}" destId="{63230C7E-B294-4E4E-B9C2-25ED04CE771A}" srcOrd="0" destOrd="0" presId="urn:microsoft.com/office/officeart/2005/8/layout/arrow5"/>
    <dgm:cxn modelId="{A1AAF598-6941-1A44-855C-E213168D72B1}" type="presParOf" srcId="{E67FEB69-B631-3044-AA3B-A27F20D15680}" destId="{9FF02057-8D51-F74A-8B73-5FB3DDAC484F}" srcOrd="0" destOrd="0" presId="urn:microsoft.com/office/officeart/2005/8/layout/arrow5"/>
    <dgm:cxn modelId="{E6D5E946-D42B-2048-8E63-21B62A0C2343}" type="presParOf" srcId="{E67FEB69-B631-3044-AA3B-A27F20D15680}" destId="{63230C7E-B294-4E4E-B9C2-25ED04CE771A}"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04E250-96B1-0445-B87C-2336C4944D06}" type="doc">
      <dgm:prSet loTypeId="urn:microsoft.com/office/officeart/2005/8/layout/cycle1" loCatId="" qsTypeId="urn:microsoft.com/office/officeart/2005/8/quickstyle/simple4" qsCatId="simple" csTypeId="urn:microsoft.com/office/officeart/2005/8/colors/colorful1" csCatId="colorful" phldr="1"/>
      <dgm:spPr/>
      <dgm:t>
        <a:bodyPr/>
        <a:lstStyle/>
        <a:p>
          <a:endParaRPr lang="en-US"/>
        </a:p>
      </dgm:t>
    </dgm:pt>
    <dgm:pt modelId="{BB4FF4D4-6F6C-4D4A-BEAA-4DC84A570F9B}">
      <dgm:prSet phldrT="[Text]" custT="1"/>
      <dgm:spPr/>
      <dgm:t>
        <a:bodyPr/>
        <a:lstStyle/>
        <a:p>
          <a:r>
            <a:rPr lang="en-US" sz="1600" dirty="0" smtClean="0"/>
            <a:t>fixed broadband</a:t>
          </a:r>
          <a:endParaRPr lang="en-US" sz="1600" dirty="0"/>
        </a:p>
      </dgm:t>
    </dgm:pt>
    <dgm:pt modelId="{109C1F8F-DE4D-894A-8353-90EDEF46D2B1}" type="parTrans" cxnId="{82ACC3BC-1D22-6C47-903A-57DC40A201EB}">
      <dgm:prSet/>
      <dgm:spPr/>
      <dgm:t>
        <a:bodyPr/>
        <a:lstStyle/>
        <a:p>
          <a:endParaRPr lang="en-US"/>
        </a:p>
      </dgm:t>
    </dgm:pt>
    <dgm:pt modelId="{99B87823-CD99-C64A-A0FE-C11E02FF0421}" type="sibTrans" cxnId="{82ACC3BC-1D22-6C47-903A-57DC40A201EB}">
      <dgm:prSet/>
      <dgm:spPr/>
      <dgm:t>
        <a:bodyPr/>
        <a:lstStyle/>
        <a:p>
          <a:endParaRPr lang="en-US"/>
        </a:p>
      </dgm:t>
    </dgm:pt>
    <dgm:pt modelId="{0263F1D8-CF3E-B340-B646-70AE7D048504}">
      <dgm:prSet phldrT="[Text]" custT="1"/>
      <dgm:spPr/>
      <dgm:t>
        <a:bodyPr/>
        <a:lstStyle/>
        <a:p>
          <a:r>
            <a:rPr lang="en-US" sz="1800" dirty="0" smtClean="0"/>
            <a:t>cellular broadband</a:t>
          </a:r>
          <a:endParaRPr lang="en-US" sz="1800" dirty="0"/>
        </a:p>
      </dgm:t>
    </dgm:pt>
    <dgm:pt modelId="{084F3635-6006-2244-AC83-20DE97451DC3}" type="parTrans" cxnId="{60E28C39-B5EB-4E4C-A91B-9C46FE4646AE}">
      <dgm:prSet/>
      <dgm:spPr/>
      <dgm:t>
        <a:bodyPr/>
        <a:lstStyle/>
        <a:p>
          <a:endParaRPr lang="en-US"/>
        </a:p>
      </dgm:t>
    </dgm:pt>
    <dgm:pt modelId="{A7DC39DF-6378-504D-9787-EABAFFC66E5B}" type="sibTrans" cxnId="{60E28C39-B5EB-4E4C-A91B-9C46FE4646AE}">
      <dgm:prSet/>
      <dgm:spPr/>
      <dgm:t>
        <a:bodyPr/>
        <a:lstStyle/>
        <a:p>
          <a:endParaRPr lang="en-US"/>
        </a:p>
      </dgm:t>
    </dgm:pt>
    <dgm:pt modelId="{AEDC4950-FBCC-0D45-A0CB-68B556D5FB4E}">
      <dgm:prSet phldrT="[Text]"/>
      <dgm:spPr/>
      <dgm:t>
        <a:bodyPr/>
        <a:lstStyle/>
        <a:p>
          <a:r>
            <a:rPr lang="en-US" dirty="0" smtClean="0"/>
            <a:t>applications</a:t>
          </a:r>
        </a:p>
        <a:p>
          <a:r>
            <a:rPr lang="en-US" dirty="0" smtClean="0"/>
            <a:t>(e-learning, telemedicine, telework, …)</a:t>
          </a:r>
          <a:endParaRPr lang="en-US" dirty="0"/>
        </a:p>
      </dgm:t>
    </dgm:pt>
    <dgm:pt modelId="{ECB8C63C-8EBD-5448-8CD6-0EA7EFD21453}" type="parTrans" cxnId="{B3F05767-483F-A041-AB1B-CEA98F396162}">
      <dgm:prSet/>
      <dgm:spPr/>
      <dgm:t>
        <a:bodyPr/>
        <a:lstStyle/>
        <a:p>
          <a:endParaRPr lang="en-US"/>
        </a:p>
      </dgm:t>
    </dgm:pt>
    <dgm:pt modelId="{A1A0B224-D222-ED4C-839E-E73B923E07B4}" type="sibTrans" cxnId="{B3F05767-483F-A041-AB1B-CEA98F396162}">
      <dgm:prSet/>
      <dgm:spPr/>
      <dgm:t>
        <a:bodyPr/>
        <a:lstStyle/>
        <a:p>
          <a:endParaRPr lang="en-US"/>
        </a:p>
      </dgm:t>
    </dgm:pt>
    <dgm:pt modelId="{CC0C94F1-04CD-B74E-A0D9-127A7459D715}">
      <dgm:prSet phldrT="[Text]" custT="1"/>
      <dgm:spPr/>
      <dgm:t>
        <a:bodyPr/>
        <a:lstStyle/>
        <a:p>
          <a:r>
            <a:rPr lang="en-US" sz="2000" dirty="0" smtClean="0"/>
            <a:t>adoption</a:t>
          </a:r>
        </a:p>
        <a:p>
          <a:r>
            <a:rPr lang="en-US" sz="1500" dirty="0" smtClean="0"/>
            <a:t>(relevance)</a:t>
          </a:r>
          <a:endParaRPr lang="en-US" sz="1500" dirty="0"/>
        </a:p>
      </dgm:t>
    </dgm:pt>
    <dgm:pt modelId="{C6E5CF4B-0E1F-174E-9C65-85135C2EFE34}" type="parTrans" cxnId="{631F34DB-9917-1A4A-80FF-D3AE1464AE8B}">
      <dgm:prSet/>
      <dgm:spPr/>
      <dgm:t>
        <a:bodyPr/>
        <a:lstStyle/>
        <a:p>
          <a:endParaRPr lang="en-US"/>
        </a:p>
      </dgm:t>
    </dgm:pt>
    <dgm:pt modelId="{98095471-324B-AB41-90C8-6CF15D41937C}" type="sibTrans" cxnId="{631F34DB-9917-1A4A-80FF-D3AE1464AE8B}">
      <dgm:prSet/>
      <dgm:spPr/>
      <dgm:t>
        <a:bodyPr/>
        <a:lstStyle/>
        <a:p>
          <a:endParaRPr lang="en-US"/>
        </a:p>
      </dgm:t>
    </dgm:pt>
    <dgm:pt modelId="{8EB00975-C7AA-2646-85B0-1297E68CA9E7}">
      <dgm:prSet phldrT="[Text]"/>
      <dgm:spPr/>
      <dgm:t>
        <a:bodyPr/>
        <a:lstStyle/>
        <a:p>
          <a:r>
            <a:rPr lang="en-US" dirty="0" smtClean="0"/>
            <a:t>broadband availability</a:t>
          </a:r>
          <a:endParaRPr lang="en-US" dirty="0"/>
        </a:p>
      </dgm:t>
    </dgm:pt>
    <dgm:pt modelId="{ABBF4C04-4084-A047-B0E0-1870D12EA1A7}" type="parTrans" cxnId="{C23F6C64-0710-6A4E-971A-69BD3BFB59BD}">
      <dgm:prSet/>
      <dgm:spPr/>
      <dgm:t>
        <a:bodyPr/>
        <a:lstStyle/>
        <a:p>
          <a:endParaRPr lang="en-US"/>
        </a:p>
      </dgm:t>
    </dgm:pt>
    <dgm:pt modelId="{DB043200-B106-D845-8C3F-ADDFCACBED27}" type="sibTrans" cxnId="{C23F6C64-0710-6A4E-971A-69BD3BFB59BD}">
      <dgm:prSet/>
      <dgm:spPr/>
      <dgm:t>
        <a:bodyPr/>
        <a:lstStyle/>
        <a:p>
          <a:endParaRPr lang="en-US"/>
        </a:p>
      </dgm:t>
    </dgm:pt>
    <dgm:pt modelId="{4244C2B5-9331-5545-83A8-285BDF224E9B}" type="pres">
      <dgm:prSet presAssocID="{0504E250-96B1-0445-B87C-2336C4944D06}" presName="cycle" presStyleCnt="0">
        <dgm:presLayoutVars>
          <dgm:dir/>
          <dgm:resizeHandles val="exact"/>
        </dgm:presLayoutVars>
      </dgm:prSet>
      <dgm:spPr/>
      <dgm:t>
        <a:bodyPr/>
        <a:lstStyle/>
        <a:p>
          <a:endParaRPr lang="en-US"/>
        </a:p>
      </dgm:t>
    </dgm:pt>
    <dgm:pt modelId="{B1AF3B5E-3AFB-BC4E-957A-610BA304B006}" type="pres">
      <dgm:prSet presAssocID="{BB4FF4D4-6F6C-4D4A-BEAA-4DC84A570F9B}" presName="dummy" presStyleCnt="0"/>
      <dgm:spPr/>
    </dgm:pt>
    <dgm:pt modelId="{EE3EF267-5DE2-504D-B7C3-A24410821683}" type="pres">
      <dgm:prSet presAssocID="{BB4FF4D4-6F6C-4D4A-BEAA-4DC84A570F9B}" presName="node" presStyleLbl="revTx" presStyleIdx="0" presStyleCnt="5">
        <dgm:presLayoutVars>
          <dgm:bulletEnabled val="1"/>
        </dgm:presLayoutVars>
      </dgm:prSet>
      <dgm:spPr/>
      <dgm:t>
        <a:bodyPr/>
        <a:lstStyle/>
        <a:p>
          <a:endParaRPr lang="en-US"/>
        </a:p>
      </dgm:t>
    </dgm:pt>
    <dgm:pt modelId="{B0C6FCBA-FC21-F546-AE07-20BFF569C370}" type="pres">
      <dgm:prSet presAssocID="{99B87823-CD99-C64A-A0FE-C11E02FF0421}" presName="sibTrans" presStyleLbl="node1" presStyleIdx="0" presStyleCnt="5"/>
      <dgm:spPr/>
      <dgm:t>
        <a:bodyPr/>
        <a:lstStyle/>
        <a:p>
          <a:endParaRPr lang="en-US"/>
        </a:p>
      </dgm:t>
    </dgm:pt>
    <dgm:pt modelId="{55B07BF4-00FA-9148-B477-9A3C63C7DD3D}" type="pres">
      <dgm:prSet presAssocID="{0263F1D8-CF3E-B340-B646-70AE7D048504}" presName="dummy" presStyleCnt="0"/>
      <dgm:spPr/>
    </dgm:pt>
    <dgm:pt modelId="{352DA0A1-B979-4F48-A4C4-25C8F5EFFE58}" type="pres">
      <dgm:prSet presAssocID="{0263F1D8-CF3E-B340-B646-70AE7D048504}" presName="node" presStyleLbl="revTx" presStyleIdx="1" presStyleCnt="5" custScaleX="163328">
        <dgm:presLayoutVars>
          <dgm:bulletEnabled val="1"/>
        </dgm:presLayoutVars>
      </dgm:prSet>
      <dgm:spPr/>
      <dgm:t>
        <a:bodyPr/>
        <a:lstStyle/>
        <a:p>
          <a:endParaRPr lang="en-US"/>
        </a:p>
      </dgm:t>
    </dgm:pt>
    <dgm:pt modelId="{5ECE7016-0ED4-DB49-AC9E-ACEF7A44824E}" type="pres">
      <dgm:prSet presAssocID="{A7DC39DF-6378-504D-9787-EABAFFC66E5B}" presName="sibTrans" presStyleLbl="node1" presStyleIdx="1" presStyleCnt="5"/>
      <dgm:spPr/>
      <dgm:t>
        <a:bodyPr/>
        <a:lstStyle/>
        <a:p>
          <a:endParaRPr lang="en-US"/>
        </a:p>
      </dgm:t>
    </dgm:pt>
    <dgm:pt modelId="{500C49EE-ECDE-564C-8A55-2F2197494059}" type="pres">
      <dgm:prSet presAssocID="{8EB00975-C7AA-2646-85B0-1297E68CA9E7}" presName="dummy" presStyleCnt="0"/>
      <dgm:spPr/>
    </dgm:pt>
    <dgm:pt modelId="{CEA58B75-51BD-CD4C-932E-CD0FA24B0866}" type="pres">
      <dgm:prSet presAssocID="{8EB00975-C7AA-2646-85B0-1297E68CA9E7}" presName="node" presStyleLbl="revTx" presStyleIdx="2" presStyleCnt="5">
        <dgm:presLayoutVars>
          <dgm:bulletEnabled val="1"/>
        </dgm:presLayoutVars>
      </dgm:prSet>
      <dgm:spPr/>
      <dgm:t>
        <a:bodyPr/>
        <a:lstStyle/>
        <a:p>
          <a:endParaRPr lang="en-US"/>
        </a:p>
      </dgm:t>
    </dgm:pt>
    <dgm:pt modelId="{C2E048E7-EB2D-664C-A821-43E0B7A31454}" type="pres">
      <dgm:prSet presAssocID="{DB043200-B106-D845-8C3F-ADDFCACBED27}" presName="sibTrans" presStyleLbl="node1" presStyleIdx="2" presStyleCnt="5"/>
      <dgm:spPr/>
      <dgm:t>
        <a:bodyPr/>
        <a:lstStyle/>
        <a:p>
          <a:endParaRPr lang="en-US"/>
        </a:p>
      </dgm:t>
    </dgm:pt>
    <dgm:pt modelId="{36FA59C8-3EB7-BC4C-B3CD-E8A1534BA6B8}" type="pres">
      <dgm:prSet presAssocID="{AEDC4950-FBCC-0D45-A0CB-68B556D5FB4E}" presName="dummy" presStyleCnt="0"/>
      <dgm:spPr/>
    </dgm:pt>
    <dgm:pt modelId="{F57D0214-6009-CF42-9625-F9CA1FF5333C}" type="pres">
      <dgm:prSet presAssocID="{AEDC4950-FBCC-0D45-A0CB-68B556D5FB4E}" presName="node" presStyleLbl="revTx" presStyleIdx="3" presStyleCnt="5">
        <dgm:presLayoutVars>
          <dgm:bulletEnabled val="1"/>
        </dgm:presLayoutVars>
      </dgm:prSet>
      <dgm:spPr/>
      <dgm:t>
        <a:bodyPr/>
        <a:lstStyle/>
        <a:p>
          <a:endParaRPr lang="en-US"/>
        </a:p>
      </dgm:t>
    </dgm:pt>
    <dgm:pt modelId="{DE76BA41-6940-9A41-BEF7-ADB8C39D2269}" type="pres">
      <dgm:prSet presAssocID="{A1A0B224-D222-ED4C-839E-E73B923E07B4}" presName="sibTrans" presStyleLbl="node1" presStyleIdx="3" presStyleCnt="5"/>
      <dgm:spPr/>
      <dgm:t>
        <a:bodyPr/>
        <a:lstStyle/>
        <a:p>
          <a:endParaRPr lang="en-US"/>
        </a:p>
      </dgm:t>
    </dgm:pt>
    <dgm:pt modelId="{4E7EBFC7-B368-4645-BE25-6AFFC04574E0}" type="pres">
      <dgm:prSet presAssocID="{CC0C94F1-04CD-B74E-A0D9-127A7459D715}" presName="dummy" presStyleCnt="0"/>
      <dgm:spPr/>
    </dgm:pt>
    <dgm:pt modelId="{2866E8E5-421E-E844-AA00-1CB387F78B24}" type="pres">
      <dgm:prSet presAssocID="{CC0C94F1-04CD-B74E-A0D9-127A7459D715}" presName="node" presStyleLbl="revTx" presStyleIdx="4" presStyleCnt="5">
        <dgm:presLayoutVars>
          <dgm:bulletEnabled val="1"/>
        </dgm:presLayoutVars>
      </dgm:prSet>
      <dgm:spPr/>
      <dgm:t>
        <a:bodyPr/>
        <a:lstStyle/>
        <a:p>
          <a:endParaRPr lang="en-US"/>
        </a:p>
      </dgm:t>
    </dgm:pt>
    <dgm:pt modelId="{CE385853-1802-1041-B99C-864ABA9B49FD}" type="pres">
      <dgm:prSet presAssocID="{98095471-324B-AB41-90C8-6CF15D41937C}" presName="sibTrans" presStyleLbl="node1" presStyleIdx="4" presStyleCnt="5"/>
      <dgm:spPr/>
      <dgm:t>
        <a:bodyPr/>
        <a:lstStyle/>
        <a:p>
          <a:endParaRPr lang="en-US"/>
        </a:p>
      </dgm:t>
    </dgm:pt>
  </dgm:ptLst>
  <dgm:cxnLst>
    <dgm:cxn modelId="{2AC407FE-E112-AF4D-B299-E10AC98DDC2E}" type="presOf" srcId="{98095471-324B-AB41-90C8-6CF15D41937C}" destId="{CE385853-1802-1041-B99C-864ABA9B49FD}" srcOrd="0" destOrd="0" presId="urn:microsoft.com/office/officeart/2005/8/layout/cycle1"/>
    <dgm:cxn modelId="{824EDC32-6201-6043-A787-D26F8EB3AA6A}" type="presOf" srcId="{CC0C94F1-04CD-B74E-A0D9-127A7459D715}" destId="{2866E8E5-421E-E844-AA00-1CB387F78B24}" srcOrd="0" destOrd="0" presId="urn:microsoft.com/office/officeart/2005/8/layout/cycle1"/>
    <dgm:cxn modelId="{1A3119C1-43BE-FC45-894D-5F712AA9F468}" type="presOf" srcId="{0504E250-96B1-0445-B87C-2336C4944D06}" destId="{4244C2B5-9331-5545-83A8-285BDF224E9B}" srcOrd="0" destOrd="0" presId="urn:microsoft.com/office/officeart/2005/8/layout/cycle1"/>
    <dgm:cxn modelId="{C23F6C64-0710-6A4E-971A-69BD3BFB59BD}" srcId="{0504E250-96B1-0445-B87C-2336C4944D06}" destId="{8EB00975-C7AA-2646-85B0-1297E68CA9E7}" srcOrd="2" destOrd="0" parTransId="{ABBF4C04-4084-A047-B0E0-1870D12EA1A7}" sibTransId="{DB043200-B106-D845-8C3F-ADDFCACBED27}"/>
    <dgm:cxn modelId="{82ACC3BC-1D22-6C47-903A-57DC40A201EB}" srcId="{0504E250-96B1-0445-B87C-2336C4944D06}" destId="{BB4FF4D4-6F6C-4D4A-BEAA-4DC84A570F9B}" srcOrd="0" destOrd="0" parTransId="{109C1F8F-DE4D-894A-8353-90EDEF46D2B1}" sibTransId="{99B87823-CD99-C64A-A0FE-C11E02FF0421}"/>
    <dgm:cxn modelId="{631F34DB-9917-1A4A-80FF-D3AE1464AE8B}" srcId="{0504E250-96B1-0445-B87C-2336C4944D06}" destId="{CC0C94F1-04CD-B74E-A0D9-127A7459D715}" srcOrd="4" destOrd="0" parTransId="{C6E5CF4B-0E1F-174E-9C65-85135C2EFE34}" sibTransId="{98095471-324B-AB41-90C8-6CF15D41937C}"/>
    <dgm:cxn modelId="{4A5818D5-96C4-9C40-B779-70CF4CE8FA5E}" type="presOf" srcId="{A7DC39DF-6378-504D-9787-EABAFFC66E5B}" destId="{5ECE7016-0ED4-DB49-AC9E-ACEF7A44824E}" srcOrd="0" destOrd="0" presId="urn:microsoft.com/office/officeart/2005/8/layout/cycle1"/>
    <dgm:cxn modelId="{92B8298B-85C5-F24C-B1D6-9901766EA3A4}" type="presOf" srcId="{BB4FF4D4-6F6C-4D4A-BEAA-4DC84A570F9B}" destId="{EE3EF267-5DE2-504D-B7C3-A24410821683}" srcOrd="0" destOrd="0" presId="urn:microsoft.com/office/officeart/2005/8/layout/cycle1"/>
    <dgm:cxn modelId="{2922B968-BED7-134B-9BF8-9F6F6BB86E61}" type="presOf" srcId="{99B87823-CD99-C64A-A0FE-C11E02FF0421}" destId="{B0C6FCBA-FC21-F546-AE07-20BFF569C370}" srcOrd="0" destOrd="0" presId="urn:microsoft.com/office/officeart/2005/8/layout/cycle1"/>
    <dgm:cxn modelId="{B3F05767-483F-A041-AB1B-CEA98F396162}" srcId="{0504E250-96B1-0445-B87C-2336C4944D06}" destId="{AEDC4950-FBCC-0D45-A0CB-68B556D5FB4E}" srcOrd="3" destOrd="0" parTransId="{ECB8C63C-8EBD-5448-8CD6-0EA7EFD21453}" sibTransId="{A1A0B224-D222-ED4C-839E-E73B923E07B4}"/>
    <dgm:cxn modelId="{BFF64B6E-DF83-E641-BAA9-68D770DF33D8}" type="presOf" srcId="{8EB00975-C7AA-2646-85B0-1297E68CA9E7}" destId="{CEA58B75-51BD-CD4C-932E-CD0FA24B0866}" srcOrd="0" destOrd="0" presId="urn:microsoft.com/office/officeart/2005/8/layout/cycle1"/>
    <dgm:cxn modelId="{31765068-2449-DE40-93B1-70BD396ECA5A}" type="presOf" srcId="{0263F1D8-CF3E-B340-B646-70AE7D048504}" destId="{352DA0A1-B979-4F48-A4C4-25C8F5EFFE58}" srcOrd="0" destOrd="0" presId="urn:microsoft.com/office/officeart/2005/8/layout/cycle1"/>
    <dgm:cxn modelId="{688ABAF6-1948-C347-97A4-EF196F33F33B}" type="presOf" srcId="{AEDC4950-FBCC-0D45-A0CB-68B556D5FB4E}" destId="{F57D0214-6009-CF42-9625-F9CA1FF5333C}" srcOrd="0" destOrd="0" presId="urn:microsoft.com/office/officeart/2005/8/layout/cycle1"/>
    <dgm:cxn modelId="{98E7CC2D-D20A-434C-8DD4-0CBE0B4439D8}" type="presOf" srcId="{DB043200-B106-D845-8C3F-ADDFCACBED27}" destId="{C2E048E7-EB2D-664C-A821-43E0B7A31454}" srcOrd="0" destOrd="0" presId="urn:microsoft.com/office/officeart/2005/8/layout/cycle1"/>
    <dgm:cxn modelId="{A91C7204-AC68-364B-87F3-8687C4B66EFD}" type="presOf" srcId="{A1A0B224-D222-ED4C-839E-E73B923E07B4}" destId="{DE76BA41-6940-9A41-BEF7-ADB8C39D2269}" srcOrd="0" destOrd="0" presId="urn:microsoft.com/office/officeart/2005/8/layout/cycle1"/>
    <dgm:cxn modelId="{60E28C39-B5EB-4E4C-A91B-9C46FE4646AE}" srcId="{0504E250-96B1-0445-B87C-2336C4944D06}" destId="{0263F1D8-CF3E-B340-B646-70AE7D048504}" srcOrd="1" destOrd="0" parTransId="{084F3635-6006-2244-AC83-20DE97451DC3}" sibTransId="{A7DC39DF-6378-504D-9787-EABAFFC66E5B}"/>
    <dgm:cxn modelId="{BF860C56-042D-E54B-A1CE-1D1283CDAA99}" type="presParOf" srcId="{4244C2B5-9331-5545-83A8-285BDF224E9B}" destId="{B1AF3B5E-3AFB-BC4E-957A-610BA304B006}" srcOrd="0" destOrd="0" presId="urn:microsoft.com/office/officeart/2005/8/layout/cycle1"/>
    <dgm:cxn modelId="{ED13A828-E68E-654A-910E-E3E855B4969B}" type="presParOf" srcId="{4244C2B5-9331-5545-83A8-285BDF224E9B}" destId="{EE3EF267-5DE2-504D-B7C3-A24410821683}" srcOrd="1" destOrd="0" presId="urn:microsoft.com/office/officeart/2005/8/layout/cycle1"/>
    <dgm:cxn modelId="{83E28E5F-8FD0-404C-8A0E-76FE2AD74253}" type="presParOf" srcId="{4244C2B5-9331-5545-83A8-285BDF224E9B}" destId="{B0C6FCBA-FC21-F546-AE07-20BFF569C370}" srcOrd="2" destOrd="0" presId="urn:microsoft.com/office/officeart/2005/8/layout/cycle1"/>
    <dgm:cxn modelId="{1E409E38-AAA6-7A49-9A01-61A6863604B9}" type="presParOf" srcId="{4244C2B5-9331-5545-83A8-285BDF224E9B}" destId="{55B07BF4-00FA-9148-B477-9A3C63C7DD3D}" srcOrd="3" destOrd="0" presId="urn:microsoft.com/office/officeart/2005/8/layout/cycle1"/>
    <dgm:cxn modelId="{1CB0C80E-FC1D-DD40-8C49-9FAADE348504}" type="presParOf" srcId="{4244C2B5-9331-5545-83A8-285BDF224E9B}" destId="{352DA0A1-B979-4F48-A4C4-25C8F5EFFE58}" srcOrd="4" destOrd="0" presId="urn:microsoft.com/office/officeart/2005/8/layout/cycle1"/>
    <dgm:cxn modelId="{B20131A3-8FD3-4847-AB89-4B0C2A334775}" type="presParOf" srcId="{4244C2B5-9331-5545-83A8-285BDF224E9B}" destId="{5ECE7016-0ED4-DB49-AC9E-ACEF7A44824E}" srcOrd="5" destOrd="0" presId="urn:microsoft.com/office/officeart/2005/8/layout/cycle1"/>
    <dgm:cxn modelId="{61B82481-497F-AE4E-96B9-4B93C5E7E652}" type="presParOf" srcId="{4244C2B5-9331-5545-83A8-285BDF224E9B}" destId="{500C49EE-ECDE-564C-8A55-2F2197494059}" srcOrd="6" destOrd="0" presId="urn:microsoft.com/office/officeart/2005/8/layout/cycle1"/>
    <dgm:cxn modelId="{C62AC744-17F2-734D-A105-45DD591AE096}" type="presParOf" srcId="{4244C2B5-9331-5545-83A8-285BDF224E9B}" destId="{CEA58B75-51BD-CD4C-932E-CD0FA24B0866}" srcOrd="7" destOrd="0" presId="urn:microsoft.com/office/officeart/2005/8/layout/cycle1"/>
    <dgm:cxn modelId="{BE60AB82-0599-0449-AB78-C67A9811E5DE}" type="presParOf" srcId="{4244C2B5-9331-5545-83A8-285BDF224E9B}" destId="{C2E048E7-EB2D-664C-A821-43E0B7A31454}" srcOrd="8" destOrd="0" presId="urn:microsoft.com/office/officeart/2005/8/layout/cycle1"/>
    <dgm:cxn modelId="{8729530F-F148-2F44-9580-0191BD726F25}" type="presParOf" srcId="{4244C2B5-9331-5545-83A8-285BDF224E9B}" destId="{36FA59C8-3EB7-BC4C-B3CD-E8A1534BA6B8}" srcOrd="9" destOrd="0" presId="urn:microsoft.com/office/officeart/2005/8/layout/cycle1"/>
    <dgm:cxn modelId="{12BEF242-237C-3547-9664-99F7CDE8CA7C}" type="presParOf" srcId="{4244C2B5-9331-5545-83A8-285BDF224E9B}" destId="{F57D0214-6009-CF42-9625-F9CA1FF5333C}" srcOrd="10" destOrd="0" presId="urn:microsoft.com/office/officeart/2005/8/layout/cycle1"/>
    <dgm:cxn modelId="{155C4E55-4C15-B440-8B8F-1D5D227AC578}" type="presParOf" srcId="{4244C2B5-9331-5545-83A8-285BDF224E9B}" destId="{DE76BA41-6940-9A41-BEF7-ADB8C39D2269}" srcOrd="11" destOrd="0" presId="urn:microsoft.com/office/officeart/2005/8/layout/cycle1"/>
    <dgm:cxn modelId="{F9EA32D9-5FF7-CA43-A9E6-949EADDAF267}" type="presParOf" srcId="{4244C2B5-9331-5545-83A8-285BDF224E9B}" destId="{4E7EBFC7-B368-4645-BE25-6AFFC04574E0}" srcOrd="12" destOrd="0" presId="urn:microsoft.com/office/officeart/2005/8/layout/cycle1"/>
    <dgm:cxn modelId="{380EF5AF-C61B-A74C-A314-45E406CBFB61}" type="presParOf" srcId="{4244C2B5-9331-5545-83A8-285BDF224E9B}" destId="{2866E8E5-421E-E844-AA00-1CB387F78B24}" srcOrd="13" destOrd="0" presId="urn:microsoft.com/office/officeart/2005/8/layout/cycle1"/>
    <dgm:cxn modelId="{C527C158-5245-AC42-8B35-B128968CB06B}" type="presParOf" srcId="{4244C2B5-9331-5545-83A8-285BDF224E9B}" destId="{CE385853-1802-1041-B99C-864ABA9B49FD}"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3A715D-1404-E341-B00A-E106F62FDBD1}" type="doc">
      <dgm:prSet loTypeId="urn:microsoft.com/office/officeart/2009/3/layout/PlusandMinus" loCatId="" qsTypeId="urn:microsoft.com/office/officeart/2005/8/quickstyle/simple4" qsCatId="simple" csTypeId="urn:microsoft.com/office/officeart/2005/8/colors/accent1_2" csCatId="accent1" phldr="1"/>
      <dgm:spPr/>
      <dgm:t>
        <a:bodyPr/>
        <a:lstStyle/>
        <a:p>
          <a:endParaRPr lang="en-US"/>
        </a:p>
      </dgm:t>
    </dgm:pt>
    <dgm:pt modelId="{254A7DC0-065B-FA4A-AA94-D8EF15A9B451}">
      <dgm:prSet/>
      <dgm:spPr/>
      <dgm:t>
        <a:bodyPr/>
        <a:lstStyle/>
        <a:p>
          <a:pPr rtl="0"/>
          <a:r>
            <a:rPr lang="en-US" b="1" i="1" smtClean="0"/>
            <a:t>Broadband Internet Access Service</a:t>
          </a:r>
          <a:r>
            <a:rPr lang="en-US" i="1" smtClean="0"/>
            <a:t> = A mass-market retail service by wire or radio that provides the capability to transmit data to and receive data from all or substantially all Internet endpoints, including any capabilities that are incidental to and enable the operation of the communications service, but excluding dial-up Internet access service. This term also encompasses any service that the Commission finds to be providing a functional equivalent of the service described in the previous sentence, or that is used to evade the protections set forth in this Part.</a:t>
          </a:r>
          <a:endParaRPr lang="en-US"/>
        </a:p>
      </dgm:t>
    </dgm:pt>
    <dgm:pt modelId="{E624A6F3-8DF0-B84A-841B-F33C2290FAA7}" type="parTrans" cxnId="{1FC33E8F-D2E4-F64A-AC22-0F877DCD9DB1}">
      <dgm:prSet/>
      <dgm:spPr/>
      <dgm:t>
        <a:bodyPr/>
        <a:lstStyle/>
        <a:p>
          <a:endParaRPr lang="en-US"/>
        </a:p>
      </dgm:t>
    </dgm:pt>
    <dgm:pt modelId="{1E12380E-C15F-8141-9564-FAC99CBA1636}" type="sibTrans" cxnId="{1FC33E8F-D2E4-F64A-AC22-0F877DCD9DB1}">
      <dgm:prSet/>
      <dgm:spPr/>
      <dgm:t>
        <a:bodyPr/>
        <a:lstStyle/>
        <a:p>
          <a:endParaRPr lang="en-US"/>
        </a:p>
      </dgm:t>
    </dgm:pt>
    <dgm:pt modelId="{00D79CB5-9905-A443-90A5-4F164E982803}">
      <dgm:prSet custT="1"/>
      <dgm:spPr/>
      <dgm:t>
        <a:bodyPr/>
        <a:lstStyle/>
        <a:p>
          <a:pPr rtl="0"/>
          <a:r>
            <a:rPr lang="en-US" sz="2400" dirty="0" smtClean="0"/>
            <a:t>excludes</a:t>
          </a:r>
          <a:endParaRPr lang="en-US" sz="2400" dirty="0"/>
        </a:p>
      </dgm:t>
    </dgm:pt>
    <dgm:pt modelId="{1CA53117-A6E3-214C-BF36-D5418E26158C}" type="parTrans" cxnId="{FAE8FDBC-9DBA-DF48-BEDC-C0F91B13195B}">
      <dgm:prSet/>
      <dgm:spPr/>
      <dgm:t>
        <a:bodyPr/>
        <a:lstStyle/>
        <a:p>
          <a:endParaRPr lang="en-US"/>
        </a:p>
      </dgm:t>
    </dgm:pt>
    <dgm:pt modelId="{E7F65F18-6A6E-D642-BBDB-7F564A350787}" type="sibTrans" cxnId="{FAE8FDBC-9DBA-DF48-BEDC-C0F91B13195B}">
      <dgm:prSet/>
      <dgm:spPr/>
      <dgm:t>
        <a:bodyPr/>
        <a:lstStyle/>
        <a:p>
          <a:endParaRPr lang="en-US"/>
        </a:p>
      </dgm:t>
    </dgm:pt>
    <dgm:pt modelId="{C53C39CC-DEBA-2F45-B91B-40AD85A6C992}">
      <dgm:prSet custT="1"/>
      <dgm:spPr/>
      <dgm:t>
        <a:bodyPr/>
        <a:lstStyle/>
        <a:p>
          <a:pPr rtl="0"/>
          <a:r>
            <a:rPr lang="en-US" sz="2000" dirty="0" smtClean="0">
              <a:solidFill>
                <a:schemeClr val="tx1"/>
              </a:solidFill>
            </a:rPr>
            <a:t>dial-up</a:t>
          </a:r>
          <a:endParaRPr lang="en-US" sz="2000" dirty="0">
            <a:solidFill>
              <a:schemeClr val="tx1"/>
            </a:solidFill>
          </a:endParaRPr>
        </a:p>
      </dgm:t>
    </dgm:pt>
    <dgm:pt modelId="{ABC3EEE8-7566-204F-AB59-C5887C96BA8E}" type="parTrans" cxnId="{49C92BAE-1234-A042-B8FD-5C2284CF32B7}">
      <dgm:prSet/>
      <dgm:spPr/>
      <dgm:t>
        <a:bodyPr/>
        <a:lstStyle/>
        <a:p>
          <a:endParaRPr lang="en-US"/>
        </a:p>
      </dgm:t>
    </dgm:pt>
    <dgm:pt modelId="{A132974F-2A13-914A-ABF4-778B18D6B6D7}" type="sibTrans" cxnId="{49C92BAE-1234-A042-B8FD-5C2284CF32B7}">
      <dgm:prSet/>
      <dgm:spPr/>
      <dgm:t>
        <a:bodyPr/>
        <a:lstStyle/>
        <a:p>
          <a:endParaRPr lang="en-US"/>
        </a:p>
      </dgm:t>
    </dgm:pt>
    <dgm:pt modelId="{20469F18-24F4-B145-92D9-138110475EBF}">
      <dgm:prSet custT="1"/>
      <dgm:spPr/>
      <dgm:t>
        <a:bodyPr/>
        <a:lstStyle/>
        <a:p>
          <a:pPr rtl="0"/>
          <a:r>
            <a:rPr lang="en-US" sz="2000" dirty="0" smtClean="0">
              <a:solidFill>
                <a:schemeClr val="tx1"/>
              </a:solidFill>
            </a:rPr>
            <a:t>coffee shops</a:t>
          </a:r>
          <a:r>
            <a:rPr lang="en-US" sz="2000" dirty="0" smtClean="0">
              <a:solidFill>
                <a:srgbClr val="000000"/>
              </a:solidFill>
            </a:rPr>
            <a:t>, bookstores, </a:t>
          </a:r>
          <a:r>
            <a:rPr lang="en-US" sz="2000" dirty="0" smtClean="0"/>
            <a:t>airlines (premise operators)</a:t>
          </a:r>
          <a:endParaRPr lang="en-US" sz="2000" dirty="0"/>
        </a:p>
      </dgm:t>
    </dgm:pt>
    <dgm:pt modelId="{160B6252-A366-F44A-9125-565BBF408FDD}" type="parTrans" cxnId="{DB7663AE-F5D3-7343-9B2A-D4CB21353A2F}">
      <dgm:prSet/>
      <dgm:spPr/>
      <dgm:t>
        <a:bodyPr/>
        <a:lstStyle/>
        <a:p>
          <a:endParaRPr lang="en-US"/>
        </a:p>
      </dgm:t>
    </dgm:pt>
    <dgm:pt modelId="{9A186732-EE2E-D942-BE61-B2B4EC501C7A}" type="sibTrans" cxnId="{DB7663AE-F5D3-7343-9B2A-D4CB21353A2F}">
      <dgm:prSet/>
      <dgm:spPr/>
      <dgm:t>
        <a:bodyPr/>
        <a:lstStyle/>
        <a:p>
          <a:endParaRPr lang="en-US"/>
        </a:p>
      </dgm:t>
    </dgm:pt>
    <dgm:pt modelId="{069DB200-704C-404B-9EE2-4B4963543CED}">
      <dgm:prSet custT="1"/>
      <dgm:spPr/>
      <dgm:t>
        <a:bodyPr/>
        <a:lstStyle/>
        <a:p>
          <a:pPr rtl="0"/>
          <a:r>
            <a:rPr lang="en-US" sz="2000" dirty="0" smtClean="0"/>
            <a:t>“edge providers”: CDNs, </a:t>
          </a:r>
          <a:r>
            <a:rPr lang="en-US" sz="2000" dirty="0" smtClean="0">
              <a:solidFill>
                <a:schemeClr val="tx1"/>
              </a:solidFill>
            </a:rPr>
            <a:t>search engines, …</a:t>
          </a:r>
          <a:endParaRPr lang="en-US" sz="2000" dirty="0">
            <a:solidFill>
              <a:schemeClr val="tx1"/>
            </a:solidFill>
          </a:endParaRPr>
        </a:p>
      </dgm:t>
    </dgm:pt>
    <dgm:pt modelId="{27FA266C-D214-CB4D-B150-EA5F9377C192}" type="parTrans" cxnId="{33620FBA-9A68-6F48-8839-F5729BDBC384}">
      <dgm:prSet/>
      <dgm:spPr/>
      <dgm:t>
        <a:bodyPr/>
        <a:lstStyle/>
        <a:p>
          <a:endParaRPr lang="en-US"/>
        </a:p>
      </dgm:t>
    </dgm:pt>
    <dgm:pt modelId="{30B174BE-1374-2A46-9A2E-B117CA0E2064}" type="sibTrans" cxnId="{33620FBA-9A68-6F48-8839-F5729BDBC384}">
      <dgm:prSet/>
      <dgm:spPr/>
      <dgm:t>
        <a:bodyPr/>
        <a:lstStyle/>
        <a:p>
          <a:endParaRPr lang="en-US"/>
        </a:p>
      </dgm:t>
    </dgm:pt>
    <dgm:pt modelId="{7F19BE4D-3EDC-A342-9D00-A98139E14625}" type="pres">
      <dgm:prSet presAssocID="{B83A715D-1404-E341-B00A-E106F62FDBD1}" presName="Name0" presStyleCnt="0">
        <dgm:presLayoutVars>
          <dgm:chMax val="2"/>
          <dgm:chPref val="2"/>
          <dgm:dir/>
          <dgm:animOne/>
          <dgm:resizeHandles val="exact"/>
        </dgm:presLayoutVars>
      </dgm:prSet>
      <dgm:spPr/>
      <dgm:t>
        <a:bodyPr/>
        <a:lstStyle/>
        <a:p>
          <a:endParaRPr lang="en-US"/>
        </a:p>
      </dgm:t>
    </dgm:pt>
    <dgm:pt modelId="{5DD8B901-66F5-C747-8BD5-D023E1E33CA9}" type="pres">
      <dgm:prSet presAssocID="{B83A715D-1404-E341-B00A-E106F62FDBD1}" presName="Background" presStyleLbl="bgImgPlace1" presStyleIdx="0" presStyleCnt="1"/>
      <dgm:spPr/>
    </dgm:pt>
    <dgm:pt modelId="{47E72474-3400-494A-93E3-A0BF44D4F4FF}" type="pres">
      <dgm:prSet presAssocID="{B83A715D-1404-E341-B00A-E106F62FDBD1}" presName="ParentText1" presStyleLbl="revTx" presStyleIdx="0" presStyleCnt="2">
        <dgm:presLayoutVars>
          <dgm:chMax val="0"/>
          <dgm:chPref val="0"/>
          <dgm:bulletEnabled val="1"/>
        </dgm:presLayoutVars>
      </dgm:prSet>
      <dgm:spPr/>
      <dgm:t>
        <a:bodyPr/>
        <a:lstStyle/>
        <a:p>
          <a:endParaRPr lang="en-US"/>
        </a:p>
      </dgm:t>
    </dgm:pt>
    <dgm:pt modelId="{C0C52277-4C27-6644-974F-AAA889F93F0A}" type="pres">
      <dgm:prSet presAssocID="{B83A715D-1404-E341-B00A-E106F62FDBD1}" presName="ParentText2" presStyleLbl="revTx" presStyleIdx="1" presStyleCnt="2">
        <dgm:presLayoutVars>
          <dgm:chMax val="0"/>
          <dgm:chPref val="0"/>
          <dgm:bulletEnabled val="1"/>
        </dgm:presLayoutVars>
      </dgm:prSet>
      <dgm:spPr/>
      <dgm:t>
        <a:bodyPr/>
        <a:lstStyle/>
        <a:p>
          <a:endParaRPr lang="en-US"/>
        </a:p>
      </dgm:t>
    </dgm:pt>
    <dgm:pt modelId="{B7A1AE6B-8E68-5B40-B2F6-74185C36441D}" type="pres">
      <dgm:prSet presAssocID="{B83A715D-1404-E341-B00A-E106F62FDBD1}" presName="Plus" presStyleLbl="alignNode1" presStyleIdx="0" presStyleCnt="2"/>
      <dgm:spPr/>
    </dgm:pt>
    <dgm:pt modelId="{86414E76-DE46-6141-B1E4-E0291F85C3FD}" type="pres">
      <dgm:prSet presAssocID="{B83A715D-1404-E341-B00A-E106F62FDBD1}" presName="Minus" presStyleLbl="alignNode1" presStyleIdx="1" presStyleCnt="2"/>
      <dgm:spPr/>
    </dgm:pt>
    <dgm:pt modelId="{8224CF18-6D9F-3041-886B-B1A38878B4DD}" type="pres">
      <dgm:prSet presAssocID="{B83A715D-1404-E341-B00A-E106F62FDBD1}" presName="Divider" presStyleLbl="parChTrans1D1" presStyleIdx="0" presStyleCnt="1"/>
      <dgm:spPr/>
    </dgm:pt>
  </dgm:ptLst>
  <dgm:cxnLst>
    <dgm:cxn modelId="{DF92D34F-DFB8-2B41-8F94-6AA09C64CF4B}" type="presOf" srcId="{B83A715D-1404-E341-B00A-E106F62FDBD1}" destId="{7F19BE4D-3EDC-A342-9D00-A98139E14625}" srcOrd="0" destOrd="0" presId="urn:microsoft.com/office/officeart/2009/3/layout/PlusandMinus"/>
    <dgm:cxn modelId="{EFB99305-FDDB-864E-8ADF-EB2E7327B473}" type="presOf" srcId="{C53C39CC-DEBA-2F45-B91B-40AD85A6C992}" destId="{C0C52277-4C27-6644-974F-AAA889F93F0A}" srcOrd="0" destOrd="2" presId="urn:microsoft.com/office/officeart/2009/3/layout/PlusandMinus"/>
    <dgm:cxn modelId="{06D3AD1C-7BA0-7F49-89DE-29015D2C4D54}" type="presOf" srcId="{00D79CB5-9905-A443-90A5-4F164E982803}" destId="{C0C52277-4C27-6644-974F-AAA889F93F0A}" srcOrd="0" destOrd="0" presId="urn:microsoft.com/office/officeart/2009/3/layout/PlusandMinus"/>
    <dgm:cxn modelId="{49C92BAE-1234-A042-B8FD-5C2284CF32B7}" srcId="{00D79CB5-9905-A443-90A5-4F164E982803}" destId="{C53C39CC-DEBA-2F45-B91B-40AD85A6C992}" srcOrd="1" destOrd="0" parTransId="{ABC3EEE8-7566-204F-AB59-C5887C96BA8E}" sibTransId="{A132974F-2A13-914A-ABF4-778B18D6B6D7}"/>
    <dgm:cxn modelId="{FAE8FDBC-9DBA-DF48-BEDC-C0F91B13195B}" srcId="{B83A715D-1404-E341-B00A-E106F62FDBD1}" destId="{00D79CB5-9905-A443-90A5-4F164E982803}" srcOrd="1" destOrd="0" parTransId="{1CA53117-A6E3-214C-BF36-D5418E26158C}" sibTransId="{E7F65F18-6A6E-D642-BBDB-7F564A350787}"/>
    <dgm:cxn modelId="{33620FBA-9A68-6F48-8839-F5729BDBC384}" srcId="{00D79CB5-9905-A443-90A5-4F164E982803}" destId="{069DB200-704C-404B-9EE2-4B4963543CED}" srcOrd="0" destOrd="0" parTransId="{27FA266C-D214-CB4D-B150-EA5F9377C192}" sibTransId="{30B174BE-1374-2A46-9A2E-B117CA0E2064}"/>
    <dgm:cxn modelId="{DB7663AE-F5D3-7343-9B2A-D4CB21353A2F}" srcId="{00D79CB5-9905-A443-90A5-4F164E982803}" destId="{20469F18-24F4-B145-92D9-138110475EBF}" srcOrd="2" destOrd="0" parTransId="{160B6252-A366-F44A-9125-565BBF408FDD}" sibTransId="{9A186732-EE2E-D942-BE61-B2B4EC501C7A}"/>
    <dgm:cxn modelId="{1FC33E8F-D2E4-F64A-AC22-0F877DCD9DB1}" srcId="{B83A715D-1404-E341-B00A-E106F62FDBD1}" destId="{254A7DC0-065B-FA4A-AA94-D8EF15A9B451}" srcOrd="0" destOrd="0" parTransId="{E624A6F3-8DF0-B84A-841B-F33C2290FAA7}" sibTransId="{1E12380E-C15F-8141-9564-FAC99CBA1636}"/>
    <dgm:cxn modelId="{58DA0E4C-0B8C-BA41-B395-FFE918423F14}" type="presOf" srcId="{254A7DC0-065B-FA4A-AA94-D8EF15A9B451}" destId="{47E72474-3400-494A-93E3-A0BF44D4F4FF}" srcOrd="0" destOrd="0" presId="urn:microsoft.com/office/officeart/2009/3/layout/PlusandMinus"/>
    <dgm:cxn modelId="{0877C2B4-9469-A544-9B83-A114291F83F7}" type="presOf" srcId="{20469F18-24F4-B145-92D9-138110475EBF}" destId="{C0C52277-4C27-6644-974F-AAA889F93F0A}" srcOrd="0" destOrd="3" presId="urn:microsoft.com/office/officeart/2009/3/layout/PlusandMinus"/>
    <dgm:cxn modelId="{37D4AABD-B181-5545-9C28-A59DA02BA498}" type="presOf" srcId="{069DB200-704C-404B-9EE2-4B4963543CED}" destId="{C0C52277-4C27-6644-974F-AAA889F93F0A}" srcOrd="0" destOrd="1" presId="urn:microsoft.com/office/officeart/2009/3/layout/PlusandMinus"/>
    <dgm:cxn modelId="{044712E0-5675-4B44-AE70-DB3E49B633A0}" type="presParOf" srcId="{7F19BE4D-3EDC-A342-9D00-A98139E14625}" destId="{5DD8B901-66F5-C747-8BD5-D023E1E33CA9}" srcOrd="0" destOrd="0" presId="urn:microsoft.com/office/officeart/2009/3/layout/PlusandMinus"/>
    <dgm:cxn modelId="{855A924D-9FC2-7D4E-977B-CC26AD27A4CE}" type="presParOf" srcId="{7F19BE4D-3EDC-A342-9D00-A98139E14625}" destId="{47E72474-3400-494A-93E3-A0BF44D4F4FF}" srcOrd="1" destOrd="0" presId="urn:microsoft.com/office/officeart/2009/3/layout/PlusandMinus"/>
    <dgm:cxn modelId="{D438D2DA-4F4B-FF4B-8683-B5BF3E8F6B26}" type="presParOf" srcId="{7F19BE4D-3EDC-A342-9D00-A98139E14625}" destId="{C0C52277-4C27-6644-974F-AAA889F93F0A}" srcOrd="2" destOrd="0" presId="urn:microsoft.com/office/officeart/2009/3/layout/PlusandMinus"/>
    <dgm:cxn modelId="{6AE32B61-0046-F240-BC6A-375140B1352F}" type="presParOf" srcId="{7F19BE4D-3EDC-A342-9D00-A98139E14625}" destId="{B7A1AE6B-8E68-5B40-B2F6-74185C36441D}" srcOrd="3" destOrd="0" presId="urn:microsoft.com/office/officeart/2009/3/layout/PlusandMinus"/>
    <dgm:cxn modelId="{8191EF05-1BFA-CC44-A5F4-18709DE9AFE2}" type="presParOf" srcId="{7F19BE4D-3EDC-A342-9D00-A98139E14625}" destId="{86414E76-DE46-6141-B1E4-E0291F85C3FD}" srcOrd="4" destOrd="0" presId="urn:microsoft.com/office/officeart/2009/3/layout/PlusandMinus"/>
    <dgm:cxn modelId="{5144905D-CA50-784C-9B63-8BC641B6551B}" type="presParOf" srcId="{7F19BE4D-3EDC-A342-9D00-A98139E14625}" destId="{8224CF18-6D9F-3041-886B-B1A38878B4DD}"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70AB8E-EEA1-724F-9CA2-76A6D9C320E0}" type="doc">
      <dgm:prSet loTypeId="urn:microsoft.com/office/officeart/2008/layout/VerticalCurvedList" loCatId="" qsTypeId="urn:microsoft.com/office/officeart/2005/8/quickstyle/simple4" qsCatId="simple" csTypeId="urn:microsoft.com/office/officeart/2005/8/colors/colorful1" csCatId="colorful" phldr="1"/>
      <dgm:spPr/>
      <dgm:t>
        <a:bodyPr/>
        <a:lstStyle/>
        <a:p>
          <a:endParaRPr lang="en-US"/>
        </a:p>
      </dgm:t>
    </dgm:pt>
    <dgm:pt modelId="{1CE0420C-787A-5F4E-9113-707942001D21}">
      <dgm:prSet custT="1"/>
      <dgm:spPr/>
      <dgm:t>
        <a:bodyPr/>
        <a:lstStyle/>
        <a:p>
          <a:pPr rtl="0"/>
          <a:r>
            <a:rPr lang="en-US" sz="2000" b="1" dirty="0" smtClean="0">
              <a:solidFill>
                <a:srgbClr val="000000"/>
              </a:solidFill>
            </a:rPr>
            <a:t>Transparency. </a:t>
          </a:r>
          <a:r>
            <a:rPr lang="en-US" sz="2000" dirty="0" smtClean="0">
              <a:solidFill>
                <a:srgbClr val="000000"/>
              </a:solidFill>
            </a:rPr>
            <a:t>Fixed and mobile broadband providers must disclose the network management practices, performance characteristics, and terms and conditions of their broadband services;</a:t>
          </a:r>
          <a:endParaRPr lang="en-US" sz="2000" dirty="0">
            <a:solidFill>
              <a:srgbClr val="000000"/>
            </a:solidFill>
          </a:endParaRPr>
        </a:p>
      </dgm:t>
    </dgm:pt>
    <dgm:pt modelId="{CBEBB593-6FB2-104F-88AD-A448D2213369}" type="parTrans" cxnId="{8E54E95C-4C0B-E943-82DE-EC65F0C5B361}">
      <dgm:prSet/>
      <dgm:spPr/>
      <dgm:t>
        <a:bodyPr/>
        <a:lstStyle/>
        <a:p>
          <a:endParaRPr lang="en-US"/>
        </a:p>
      </dgm:t>
    </dgm:pt>
    <dgm:pt modelId="{39BEFF8F-4F97-594B-A34F-E5B155611408}" type="sibTrans" cxnId="{8E54E95C-4C0B-E943-82DE-EC65F0C5B361}">
      <dgm:prSet/>
      <dgm:spPr/>
      <dgm:t>
        <a:bodyPr/>
        <a:lstStyle/>
        <a:p>
          <a:endParaRPr lang="en-US"/>
        </a:p>
      </dgm:t>
    </dgm:pt>
    <dgm:pt modelId="{6B09C41A-2693-274B-983E-932E91D4A684}">
      <dgm:prSet custT="1"/>
      <dgm:spPr/>
      <dgm:t>
        <a:bodyPr/>
        <a:lstStyle/>
        <a:p>
          <a:pPr rtl="0"/>
          <a:r>
            <a:rPr lang="en-US" sz="1800" b="1" dirty="0" smtClean="0">
              <a:solidFill>
                <a:srgbClr val="BFBFBF"/>
              </a:solidFill>
            </a:rPr>
            <a:t>No blocking. </a:t>
          </a:r>
          <a:r>
            <a:rPr lang="en-US" sz="1800" dirty="0" smtClean="0">
              <a:solidFill>
                <a:srgbClr val="BFBFBF"/>
              </a:solidFill>
            </a:rPr>
            <a:t>Fixed broadband providers may not block lawful content, applications, services, or non-harmful devices; mobile broadband providers may not block lawful websites, or block applications that compete with their voice or video telephony services</a:t>
          </a:r>
          <a:endParaRPr lang="en-US" sz="1800" dirty="0">
            <a:solidFill>
              <a:srgbClr val="BFBFBF"/>
            </a:solidFill>
          </a:endParaRPr>
        </a:p>
      </dgm:t>
    </dgm:pt>
    <dgm:pt modelId="{FD33B7CA-D93C-7F44-AF9A-207E2B375DC9}" type="parTrans" cxnId="{20795510-228D-E24E-8E55-25451966E80C}">
      <dgm:prSet/>
      <dgm:spPr/>
      <dgm:t>
        <a:bodyPr/>
        <a:lstStyle/>
        <a:p>
          <a:endParaRPr lang="en-US"/>
        </a:p>
      </dgm:t>
    </dgm:pt>
    <dgm:pt modelId="{1E39F16F-4985-2547-97F5-028A7496CEAF}" type="sibTrans" cxnId="{20795510-228D-E24E-8E55-25451966E80C}">
      <dgm:prSet/>
      <dgm:spPr/>
      <dgm:t>
        <a:bodyPr/>
        <a:lstStyle/>
        <a:p>
          <a:endParaRPr lang="en-US"/>
        </a:p>
      </dgm:t>
    </dgm:pt>
    <dgm:pt modelId="{B262263F-3FDD-C346-A80B-70C0EDC37789}">
      <dgm:prSet/>
      <dgm:spPr/>
      <dgm:t>
        <a:bodyPr/>
        <a:lstStyle/>
        <a:p>
          <a:pPr rtl="0"/>
          <a:r>
            <a:rPr lang="en-US" b="1" dirty="0" smtClean="0">
              <a:solidFill>
                <a:schemeClr val="bg2">
                  <a:lumMod val="90000"/>
                </a:schemeClr>
              </a:solidFill>
            </a:rPr>
            <a:t>No unreasonable discrimination. </a:t>
          </a:r>
          <a:r>
            <a:rPr lang="en-US" dirty="0" smtClean="0">
              <a:solidFill>
                <a:schemeClr val="bg2">
                  <a:lumMod val="90000"/>
                </a:schemeClr>
              </a:solidFill>
            </a:rPr>
            <a:t>Fixed broadband providers may not unreasonably discriminate in transmitting lawful network traffic.</a:t>
          </a:r>
          <a:endParaRPr lang="en-US" dirty="0">
            <a:solidFill>
              <a:schemeClr val="bg2">
                <a:lumMod val="90000"/>
              </a:schemeClr>
            </a:solidFill>
          </a:endParaRPr>
        </a:p>
      </dgm:t>
    </dgm:pt>
    <dgm:pt modelId="{842276F9-17B5-C447-98E6-F27B56241ECD}" type="parTrans" cxnId="{7C28532C-AF31-ED44-BB34-F86BF3C459CB}">
      <dgm:prSet/>
      <dgm:spPr/>
      <dgm:t>
        <a:bodyPr/>
        <a:lstStyle/>
        <a:p>
          <a:endParaRPr lang="en-US"/>
        </a:p>
      </dgm:t>
    </dgm:pt>
    <dgm:pt modelId="{26702EE8-3538-C145-881A-1118EBA72825}" type="sibTrans" cxnId="{7C28532C-AF31-ED44-BB34-F86BF3C459CB}">
      <dgm:prSet/>
      <dgm:spPr/>
      <dgm:t>
        <a:bodyPr/>
        <a:lstStyle/>
        <a:p>
          <a:endParaRPr lang="en-US"/>
        </a:p>
      </dgm:t>
    </dgm:pt>
    <dgm:pt modelId="{ACDE6C26-D5BE-1C49-872B-EBE5B9180FC7}" type="pres">
      <dgm:prSet presAssocID="{6B70AB8E-EEA1-724F-9CA2-76A6D9C320E0}" presName="Name0" presStyleCnt="0">
        <dgm:presLayoutVars>
          <dgm:chMax val="7"/>
          <dgm:chPref val="7"/>
          <dgm:dir/>
        </dgm:presLayoutVars>
      </dgm:prSet>
      <dgm:spPr/>
      <dgm:t>
        <a:bodyPr/>
        <a:lstStyle/>
        <a:p>
          <a:endParaRPr lang="en-US"/>
        </a:p>
      </dgm:t>
    </dgm:pt>
    <dgm:pt modelId="{F40BCCE2-51E2-DD47-83C1-ABEB6D1B17D7}" type="pres">
      <dgm:prSet presAssocID="{6B70AB8E-EEA1-724F-9CA2-76A6D9C320E0}" presName="Name1" presStyleCnt="0"/>
      <dgm:spPr/>
    </dgm:pt>
    <dgm:pt modelId="{E9A87F80-D897-494D-BB40-5060791AAAFA}" type="pres">
      <dgm:prSet presAssocID="{6B70AB8E-EEA1-724F-9CA2-76A6D9C320E0}" presName="cycle" presStyleCnt="0"/>
      <dgm:spPr/>
    </dgm:pt>
    <dgm:pt modelId="{AB72D3EC-AFFD-F048-99E3-4F64083C1D63}" type="pres">
      <dgm:prSet presAssocID="{6B70AB8E-EEA1-724F-9CA2-76A6D9C320E0}" presName="srcNode" presStyleLbl="node1" presStyleIdx="0" presStyleCnt="3"/>
      <dgm:spPr/>
    </dgm:pt>
    <dgm:pt modelId="{8BBD1319-A4E3-874D-ABE6-AADA52D28887}" type="pres">
      <dgm:prSet presAssocID="{6B70AB8E-EEA1-724F-9CA2-76A6D9C320E0}" presName="conn" presStyleLbl="parChTrans1D2" presStyleIdx="0" presStyleCnt="1"/>
      <dgm:spPr/>
      <dgm:t>
        <a:bodyPr/>
        <a:lstStyle/>
        <a:p>
          <a:endParaRPr lang="en-US"/>
        </a:p>
      </dgm:t>
    </dgm:pt>
    <dgm:pt modelId="{6F19F057-69AA-5D4D-A78A-2925DFFAD5CA}" type="pres">
      <dgm:prSet presAssocID="{6B70AB8E-EEA1-724F-9CA2-76A6D9C320E0}" presName="extraNode" presStyleLbl="node1" presStyleIdx="0" presStyleCnt="3"/>
      <dgm:spPr/>
    </dgm:pt>
    <dgm:pt modelId="{31820FAB-48B9-6C4B-B880-03060E8D31E4}" type="pres">
      <dgm:prSet presAssocID="{6B70AB8E-EEA1-724F-9CA2-76A6D9C320E0}" presName="dstNode" presStyleLbl="node1" presStyleIdx="0" presStyleCnt="3"/>
      <dgm:spPr/>
    </dgm:pt>
    <dgm:pt modelId="{E03F7FE3-90F6-8C4B-A91E-0DC1660890E4}" type="pres">
      <dgm:prSet presAssocID="{1CE0420C-787A-5F4E-9113-707942001D21}" presName="text_1" presStyleLbl="node1" presStyleIdx="0" presStyleCnt="3" custScaleY="139859">
        <dgm:presLayoutVars>
          <dgm:bulletEnabled val="1"/>
        </dgm:presLayoutVars>
      </dgm:prSet>
      <dgm:spPr/>
      <dgm:t>
        <a:bodyPr/>
        <a:lstStyle/>
        <a:p>
          <a:endParaRPr lang="en-US"/>
        </a:p>
      </dgm:t>
    </dgm:pt>
    <dgm:pt modelId="{0404440F-7E8C-1F4B-BB63-6B37888B21BE}" type="pres">
      <dgm:prSet presAssocID="{1CE0420C-787A-5F4E-9113-707942001D21}" presName="accent_1" presStyleCnt="0"/>
      <dgm:spPr/>
    </dgm:pt>
    <dgm:pt modelId="{69AB5291-8A4F-6B43-95FB-AD91C757C757}" type="pres">
      <dgm:prSet presAssocID="{1CE0420C-787A-5F4E-9113-707942001D21}" presName="accentRepeatNode" presStyleLbl="solidFgAcc1" presStyleIdx="0" presStyleCnt="3"/>
      <dgm:spPr/>
    </dgm:pt>
    <dgm:pt modelId="{81AAB57A-FAB6-2D48-A21E-39134B781B06}" type="pres">
      <dgm:prSet presAssocID="{6B09C41A-2693-274B-983E-932E91D4A684}" presName="text_2" presStyleLbl="node1" presStyleIdx="1" presStyleCnt="3" custScaleY="144840">
        <dgm:presLayoutVars>
          <dgm:bulletEnabled val="1"/>
        </dgm:presLayoutVars>
      </dgm:prSet>
      <dgm:spPr/>
      <dgm:t>
        <a:bodyPr/>
        <a:lstStyle/>
        <a:p>
          <a:endParaRPr lang="en-US"/>
        </a:p>
      </dgm:t>
    </dgm:pt>
    <dgm:pt modelId="{50BDDCEF-EDC2-D343-B3D2-C2E7F2BECB41}" type="pres">
      <dgm:prSet presAssocID="{6B09C41A-2693-274B-983E-932E91D4A684}" presName="accent_2" presStyleCnt="0"/>
      <dgm:spPr/>
    </dgm:pt>
    <dgm:pt modelId="{1A3711A9-989F-7745-A4E5-6BD644824D8F}" type="pres">
      <dgm:prSet presAssocID="{6B09C41A-2693-274B-983E-932E91D4A684}" presName="accentRepeatNode" presStyleLbl="solidFgAcc1" presStyleIdx="1" presStyleCnt="3"/>
      <dgm:spPr/>
    </dgm:pt>
    <dgm:pt modelId="{DA1B5214-B0A9-F346-BC9F-DD5397FF9CA1}" type="pres">
      <dgm:prSet presAssocID="{B262263F-3FDD-C346-A80B-70C0EDC37789}" presName="text_3" presStyleLbl="node1" presStyleIdx="2" presStyleCnt="3">
        <dgm:presLayoutVars>
          <dgm:bulletEnabled val="1"/>
        </dgm:presLayoutVars>
      </dgm:prSet>
      <dgm:spPr/>
      <dgm:t>
        <a:bodyPr/>
        <a:lstStyle/>
        <a:p>
          <a:endParaRPr lang="en-US"/>
        </a:p>
      </dgm:t>
    </dgm:pt>
    <dgm:pt modelId="{64013A86-CF97-1D48-B023-FB5CD1CB44EF}" type="pres">
      <dgm:prSet presAssocID="{B262263F-3FDD-C346-A80B-70C0EDC37789}" presName="accent_3" presStyleCnt="0"/>
      <dgm:spPr/>
    </dgm:pt>
    <dgm:pt modelId="{3DCC2DFC-68F1-514A-B15A-C75C5FBF5DEE}" type="pres">
      <dgm:prSet presAssocID="{B262263F-3FDD-C346-A80B-70C0EDC37789}" presName="accentRepeatNode" presStyleLbl="solidFgAcc1" presStyleIdx="2" presStyleCnt="3"/>
      <dgm:spPr/>
    </dgm:pt>
  </dgm:ptLst>
  <dgm:cxnLst>
    <dgm:cxn modelId="{280252D7-0061-5D48-8D6C-1553C38B17CA}" type="presOf" srcId="{6B09C41A-2693-274B-983E-932E91D4A684}" destId="{81AAB57A-FAB6-2D48-A21E-39134B781B06}" srcOrd="0" destOrd="0" presId="urn:microsoft.com/office/officeart/2008/layout/VerticalCurvedList"/>
    <dgm:cxn modelId="{7C28532C-AF31-ED44-BB34-F86BF3C459CB}" srcId="{6B70AB8E-EEA1-724F-9CA2-76A6D9C320E0}" destId="{B262263F-3FDD-C346-A80B-70C0EDC37789}" srcOrd="2" destOrd="0" parTransId="{842276F9-17B5-C447-98E6-F27B56241ECD}" sibTransId="{26702EE8-3538-C145-881A-1118EBA72825}"/>
    <dgm:cxn modelId="{8E54E95C-4C0B-E943-82DE-EC65F0C5B361}" srcId="{6B70AB8E-EEA1-724F-9CA2-76A6D9C320E0}" destId="{1CE0420C-787A-5F4E-9113-707942001D21}" srcOrd="0" destOrd="0" parTransId="{CBEBB593-6FB2-104F-88AD-A448D2213369}" sibTransId="{39BEFF8F-4F97-594B-A34F-E5B155611408}"/>
    <dgm:cxn modelId="{20795510-228D-E24E-8E55-25451966E80C}" srcId="{6B70AB8E-EEA1-724F-9CA2-76A6D9C320E0}" destId="{6B09C41A-2693-274B-983E-932E91D4A684}" srcOrd="1" destOrd="0" parTransId="{FD33B7CA-D93C-7F44-AF9A-207E2B375DC9}" sibTransId="{1E39F16F-4985-2547-97F5-028A7496CEAF}"/>
    <dgm:cxn modelId="{7926B8AA-B593-E045-BFD5-DA6A3D1BD67C}" type="presOf" srcId="{B262263F-3FDD-C346-A80B-70C0EDC37789}" destId="{DA1B5214-B0A9-F346-BC9F-DD5397FF9CA1}" srcOrd="0" destOrd="0" presId="urn:microsoft.com/office/officeart/2008/layout/VerticalCurvedList"/>
    <dgm:cxn modelId="{85B78075-EB8D-324A-B488-9D3D949EAD3C}" type="presOf" srcId="{6B70AB8E-EEA1-724F-9CA2-76A6D9C320E0}" destId="{ACDE6C26-D5BE-1C49-872B-EBE5B9180FC7}" srcOrd="0" destOrd="0" presId="urn:microsoft.com/office/officeart/2008/layout/VerticalCurvedList"/>
    <dgm:cxn modelId="{5BCE1CB7-C33C-3B41-BF7B-C25CAE039EA3}" type="presOf" srcId="{39BEFF8F-4F97-594B-A34F-E5B155611408}" destId="{8BBD1319-A4E3-874D-ABE6-AADA52D28887}" srcOrd="0" destOrd="0" presId="urn:microsoft.com/office/officeart/2008/layout/VerticalCurvedList"/>
    <dgm:cxn modelId="{F839E9F0-4B30-C546-A1B4-87E254725C76}" type="presOf" srcId="{1CE0420C-787A-5F4E-9113-707942001D21}" destId="{E03F7FE3-90F6-8C4B-A91E-0DC1660890E4}" srcOrd="0" destOrd="0" presId="urn:microsoft.com/office/officeart/2008/layout/VerticalCurvedList"/>
    <dgm:cxn modelId="{4BCD418B-D1B5-1949-9BD3-5D21080C7BDF}" type="presParOf" srcId="{ACDE6C26-D5BE-1C49-872B-EBE5B9180FC7}" destId="{F40BCCE2-51E2-DD47-83C1-ABEB6D1B17D7}" srcOrd="0" destOrd="0" presId="urn:microsoft.com/office/officeart/2008/layout/VerticalCurvedList"/>
    <dgm:cxn modelId="{051D2182-E424-5943-B5F9-675D47F0F3CB}" type="presParOf" srcId="{F40BCCE2-51E2-DD47-83C1-ABEB6D1B17D7}" destId="{E9A87F80-D897-494D-BB40-5060791AAAFA}" srcOrd="0" destOrd="0" presId="urn:microsoft.com/office/officeart/2008/layout/VerticalCurvedList"/>
    <dgm:cxn modelId="{3D368306-93D8-A544-A151-16985FDBCB8F}" type="presParOf" srcId="{E9A87F80-D897-494D-BB40-5060791AAAFA}" destId="{AB72D3EC-AFFD-F048-99E3-4F64083C1D63}" srcOrd="0" destOrd="0" presId="urn:microsoft.com/office/officeart/2008/layout/VerticalCurvedList"/>
    <dgm:cxn modelId="{03DEF826-0744-A942-AEC9-5707376024E4}" type="presParOf" srcId="{E9A87F80-D897-494D-BB40-5060791AAAFA}" destId="{8BBD1319-A4E3-874D-ABE6-AADA52D28887}" srcOrd="1" destOrd="0" presId="urn:microsoft.com/office/officeart/2008/layout/VerticalCurvedList"/>
    <dgm:cxn modelId="{BB972410-1469-814B-8C56-46AFFD860C3A}" type="presParOf" srcId="{E9A87F80-D897-494D-BB40-5060791AAAFA}" destId="{6F19F057-69AA-5D4D-A78A-2925DFFAD5CA}" srcOrd="2" destOrd="0" presId="urn:microsoft.com/office/officeart/2008/layout/VerticalCurvedList"/>
    <dgm:cxn modelId="{03ABC6A3-CA39-974E-B29E-C95AB4FC7DDE}" type="presParOf" srcId="{E9A87F80-D897-494D-BB40-5060791AAAFA}" destId="{31820FAB-48B9-6C4B-B880-03060E8D31E4}" srcOrd="3" destOrd="0" presId="urn:microsoft.com/office/officeart/2008/layout/VerticalCurvedList"/>
    <dgm:cxn modelId="{45A7F968-B41A-DF43-BA6A-362BDE12AA08}" type="presParOf" srcId="{F40BCCE2-51E2-DD47-83C1-ABEB6D1B17D7}" destId="{E03F7FE3-90F6-8C4B-A91E-0DC1660890E4}" srcOrd="1" destOrd="0" presId="urn:microsoft.com/office/officeart/2008/layout/VerticalCurvedList"/>
    <dgm:cxn modelId="{16ACAEC4-58A4-1F45-9A71-64761FAECFD3}" type="presParOf" srcId="{F40BCCE2-51E2-DD47-83C1-ABEB6D1B17D7}" destId="{0404440F-7E8C-1F4B-BB63-6B37888B21BE}" srcOrd="2" destOrd="0" presId="urn:microsoft.com/office/officeart/2008/layout/VerticalCurvedList"/>
    <dgm:cxn modelId="{031A1391-B428-184C-A45D-C3D5A825848D}" type="presParOf" srcId="{0404440F-7E8C-1F4B-BB63-6B37888B21BE}" destId="{69AB5291-8A4F-6B43-95FB-AD91C757C757}" srcOrd="0" destOrd="0" presId="urn:microsoft.com/office/officeart/2008/layout/VerticalCurvedList"/>
    <dgm:cxn modelId="{11175DC3-E69B-5F48-930F-09273B38725F}" type="presParOf" srcId="{F40BCCE2-51E2-DD47-83C1-ABEB6D1B17D7}" destId="{81AAB57A-FAB6-2D48-A21E-39134B781B06}" srcOrd="3" destOrd="0" presId="urn:microsoft.com/office/officeart/2008/layout/VerticalCurvedList"/>
    <dgm:cxn modelId="{18520759-FFF6-4A4B-91DA-D50A27D2F862}" type="presParOf" srcId="{F40BCCE2-51E2-DD47-83C1-ABEB6D1B17D7}" destId="{50BDDCEF-EDC2-D343-B3D2-C2E7F2BECB41}" srcOrd="4" destOrd="0" presId="urn:microsoft.com/office/officeart/2008/layout/VerticalCurvedList"/>
    <dgm:cxn modelId="{D1763978-B6D2-6940-A695-2C208E2F9138}" type="presParOf" srcId="{50BDDCEF-EDC2-D343-B3D2-C2E7F2BECB41}" destId="{1A3711A9-989F-7745-A4E5-6BD644824D8F}" srcOrd="0" destOrd="0" presId="urn:microsoft.com/office/officeart/2008/layout/VerticalCurvedList"/>
    <dgm:cxn modelId="{666663AB-C547-DE4C-B770-F64AAFF1424C}" type="presParOf" srcId="{F40BCCE2-51E2-DD47-83C1-ABEB6D1B17D7}" destId="{DA1B5214-B0A9-F346-BC9F-DD5397FF9CA1}" srcOrd="5" destOrd="0" presId="urn:microsoft.com/office/officeart/2008/layout/VerticalCurvedList"/>
    <dgm:cxn modelId="{D511739A-C3EB-AD4F-A374-6D1A4F35E447}" type="presParOf" srcId="{F40BCCE2-51E2-DD47-83C1-ABEB6D1B17D7}" destId="{64013A86-CF97-1D48-B023-FB5CD1CB44EF}" srcOrd="6" destOrd="0" presId="urn:microsoft.com/office/officeart/2008/layout/VerticalCurvedList"/>
    <dgm:cxn modelId="{7874C34D-2533-FF4D-86BF-08AFC6B5DCA2}" type="presParOf" srcId="{64013A86-CF97-1D48-B023-FB5CD1CB44EF}" destId="{3DCC2DFC-68F1-514A-B15A-C75C5FBF5DE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F02057-8D51-F74A-8B73-5FB3DDAC484F}">
      <dsp:nvSpPr>
        <dsp:cNvPr id="0" name=""/>
        <dsp:cNvSpPr/>
      </dsp:nvSpPr>
      <dsp:spPr>
        <a:xfrm rot="16200000">
          <a:off x="606" y="455440"/>
          <a:ext cx="4188350" cy="4188350"/>
        </a:xfrm>
        <a:prstGeom prst="downArrow">
          <a:avLst>
            <a:gd name="adj1" fmla="val 50000"/>
            <a:gd name="adj2" fmla="val 35000"/>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t" anchorCtr="0">
          <a:noAutofit/>
        </a:bodyPr>
        <a:lstStyle/>
        <a:p>
          <a:pPr lvl="0" algn="l" defTabSz="844550">
            <a:lnSpc>
              <a:spcPct val="90000"/>
            </a:lnSpc>
            <a:spcBef>
              <a:spcPct val="0"/>
            </a:spcBef>
            <a:spcAft>
              <a:spcPct val="35000"/>
            </a:spcAft>
          </a:pPr>
          <a:r>
            <a:rPr lang="en-US" sz="1900" kern="1200" smtClean="0"/>
            <a:t>Open Internet advocates</a:t>
          </a:r>
          <a:endParaRPr lang="en-US" sz="1900" kern="1200" dirty="0"/>
        </a:p>
        <a:p>
          <a:pPr marL="228600" lvl="1" indent="-228600" algn="l" defTabSz="1066800">
            <a:lnSpc>
              <a:spcPct val="90000"/>
            </a:lnSpc>
            <a:spcBef>
              <a:spcPct val="0"/>
            </a:spcBef>
            <a:spcAft>
              <a:spcPct val="15000"/>
            </a:spcAft>
            <a:buChar char="••"/>
          </a:pPr>
          <a:r>
            <a:rPr lang="en-US" sz="2400" kern="1200" dirty="0" smtClean="0"/>
            <a:t>no prioritization</a:t>
          </a:r>
          <a:endParaRPr lang="en-US" sz="2400" kern="1200" dirty="0"/>
        </a:p>
        <a:p>
          <a:pPr marL="228600" lvl="1" indent="-228600" algn="l" defTabSz="1066800">
            <a:lnSpc>
              <a:spcPct val="90000"/>
            </a:lnSpc>
            <a:spcBef>
              <a:spcPct val="0"/>
            </a:spcBef>
            <a:spcAft>
              <a:spcPct val="15000"/>
            </a:spcAft>
            <a:buChar char="••"/>
          </a:pPr>
          <a:r>
            <a:rPr lang="en-US" sz="2400" kern="1200" smtClean="0"/>
            <a:t>flat rates</a:t>
          </a:r>
          <a:endParaRPr lang="en-US" sz="2400" kern="1200" dirty="0"/>
        </a:p>
        <a:p>
          <a:pPr marL="228600" lvl="1" indent="-228600" algn="l" defTabSz="1066800">
            <a:lnSpc>
              <a:spcPct val="90000"/>
            </a:lnSpc>
            <a:spcBef>
              <a:spcPct val="0"/>
            </a:spcBef>
            <a:spcAft>
              <a:spcPct val="15000"/>
            </a:spcAft>
            <a:buChar char="••"/>
          </a:pPr>
          <a:r>
            <a:rPr lang="en-US" sz="2400" kern="1200" dirty="0" smtClean="0"/>
            <a:t>all networks</a:t>
          </a:r>
          <a:endParaRPr lang="en-US" sz="2400" kern="1200" dirty="0"/>
        </a:p>
      </dsp:txBody>
      <dsp:txXfrm rot="5400000">
        <a:off x="606" y="1502527"/>
        <a:ext cx="3455389" cy="2094175"/>
      </dsp:txXfrm>
    </dsp:sp>
    <dsp:sp modelId="{63230C7E-B294-4E4E-B9C2-25ED04CE771A}">
      <dsp:nvSpPr>
        <dsp:cNvPr id="0" name=""/>
        <dsp:cNvSpPr/>
      </dsp:nvSpPr>
      <dsp:spPr>
        <a:xfrm rot="5400000">
          <a:off x="4440562" y="455440"/>
          <a:ext cx="4188350" cy="4188350"/>
        </a:xfrm>
        <a:prstGeom prst="downArrow">
          <a:avLst>
            <a:gd name="adj1" fmla="val 50000"/>
            <a:gd name="adj2" fmla="val 35000"/>
          </a:avLst>
        </a:prstGeom>
        <a:gradFill rotWithShape="0">
          <a:gsLst>
            <a:gs pos="0">
              <a:schemeClr val="accent3">
                <a:hueOff val="11434424"/>
                <a:satOff val="2484"/>
                <a:lumOff val="-3530"/>
                <a:alphaOff val="0"/>
                <a:shade val="70000"/>
                <a:satMod val="150000"/>
              </a:schemeClr>
            </a:gs>
            <a:gs pos="34000">
              <a:schemeClr val="accent3">
                <a:hueOff val="11434424"/>
                <a:satOff val="2484"/>
                <a:lumOff val="-3530"/>
                <a:alphaOff val="0"/>
                <a:shade val="70000"/>
                <a:satMod val="140000"/>
              </a:schemeClr>
            </a:gs>
            <a:gs pos="70000">
              <a:schemeClr val="accent3">
                <a:hueOff val="11434424"/>
                <a:satOff val="2484"/>
                <a:lumOff val="-3530"/>
                <a:alphaOff val="0"/>
                <a:tint val="100000"/>
                <a:shade val="90000"/>
                <a:satMod val="140000"/>
              </a:schemeClr>
            </a:gs>
            <a:gs pos="100000">
              <a:schemeClr val="accent3">
                <a:hueOff val="11434424"/>
                <a:satOff val="2484"/>
                <a:lumOff val="-353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t" anchorCtr="0">
          <a:noAutofit/>
        </a:bodyPr>
        <a:lstStyle/>
        <a:p>
          <a:pPr lvl="0" algn="l" defTabSz="844550">
            <a:lnSpc>
              <a:spcPct val="90000"/>
            </a:lnSpc>
            <a:spcBef>
              <a:spcPct val="0"/>
            </a:spcBef>
            <a:spcAft>
              <a:spcPct val="35000"/>
            </a:spcAft>
          </a:pPr>
          <a:r>
            <a:rPr lang="en-US" sz="1900" kern="1200" smtClean="0"/>
            <a:t>Free market advocates</a:t>
          </a:r>
          <a:endParaRPr lang="en-US" sz="1900" kern="1200" dirty="0"/>
        </a:p>
        <a:p>
          <a:pPr marL="171450" lvl="1" indent="-171450" algn="l" defTabSz="711200">
            <a:lnSpc>
              <a:spcPct val="90000"/>
            </a:lnSpc>
            <a:spcBef>
              <a:spcPct val="0"/>
            </a:spcBef>
            <a:spcAft>
              <a:spcPct val="15000"/>
            </a:spcAft>
            <a:buChar char="••"/>
          </a:pPr>
          <a:r>
            <a:rPr lang="en-US" sz="1600" kern="1200" dirty="0" smtClean="0"/>
            <a:t>no real problem</a:t>
          </a:r>
          <a:endParaRPr lang="en-US" sz="1600" kern="1200" dirty="0"/>
        </a:p>
        <a:p>
          <a:pPr marL="171450" lvl="1" indent="-171450" algn="l" defTabSz="711200">
            <a:lnSpc>
              <a:spcPct val="90000"/>
            </a:lnSpc>
            <a:spcBef>
              <a:spcPct val="0"/>
            </a:spcBef>
            <a:spcAft>
              <a:spcPct val="15000"/>
            </a:spcAft>
            <a:buChar char="••"/>
          </a:pPr>
          <a:r>
            <a:rPr lang="en-US" sz="1600" kern="1200" dirty="0" smtClean="0"/>
            <a:t>allow any business arrangement</a:t>
          </a:r>
          <a:endParaRPr lang="en-US" sz="1600" kern="1200" dirty="0"/>
        </a:p>
        <a:p>
          <a:pPr marL="171450" lvl="1" indent="-171450" algn="l" defTabSz="711200">
            <a:lnSpc>
              <a:spcPct val="90000"/>
            </a:lnSpc>
            <a:spcBef>
              <a:spcPct val="0"/>
            </a:spcBef>
            <a:spcAft>
              <a:spcPct val="15000"/>
            </a:spcAft>
            <a:buChar char="••"/>
          </a:pPr>
          <a:r>
            <a:rPr lang="en-US" sz="1600" kern="1200" dirty="0" smtClean="0"/>
            <a:t>“it’s my network”</a:t>
          </a:r>
          <a:endParaRPr lang="en-US" sz="1600" kern="1200" dirty="0"/>
        </a:p>
        <a:p>
          <a:pPr marL="171450" lvl="1" indent="-171450" algn="l" defTabSz="711200">
            <a:lnSpc>
              <a:spcPct val="90000"/>
            </a:lnSpc>
            <a:spcBef>
              <a:spcPct val="0"/>
            </a:spcBef>
            <a:spcAft>
              <a:spcPct val="15000"/>
            </a:spcAft>
            <a:buChar char="••"/>
          </a:pPr>
          <a:r>
            <a:rPr lang="en-US" sz="1600" kern="1200" dirty="0" smtClean="0"/>
            <a:t>use anti-monopoly laws if needed</a:t>
          </a:r>
          <a:endParaRPr lang="en-US" sz="1600" kern="1200" dirty="0"/>
        </a:p>
      </dsp:txBody>
      <dsp:txXfrm rot="-5400000">
        <a:off x="5173523" y="1502528"/>
        <a:ext cx="3455389" cy="20941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EF267-5DE2-504D-B7C3-A24410821683}">
      <dsp:nvSpPr>
        <dsp:cNvPr id="0" name=""/>
        <dsp:cNvSpPr/>
      </dsp:nvSpPr>
      <dsp:spPr>
        <a:xfrm>
          <a:off x="4450602" y="38221"/>
          <a:ext cx="1269687" cy="1269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fixed broadband</a:t>
          </a:r>
          <a:endParaRPr lang="en-US" sz="1600" kern="1200" dirty="0"/>
        </a:p>
      </dsp:txBody>
      <dsp:txXfrm>
        <a:off x="4450602" y="38221"/>
        <a:ext cx="1269687" cy="1269687"/>
      </dsp:txXfrm>
    </dsp:sp>
    <dsp:sp modelId="{B0C6FCBA-FC21-F546-AE07-20BFF569C370}">
      <dsp:nvSpPr>
        <dsp:cNvPr id="0" name=""/>
        <dsp:cNvSpPr/>
      </dsp:nvSpPr>
      <dsp:spPr>
        <a:xfrm>
          <a:off x="1461073" y="1157"/>
          <a:ext cx="4763905" cy="4763905"/>
        </a:xfrm>
        <a:prstGeom prst="circularArrow">
          <a:avLst>
            <a:gd name="adj1" fmla="val 5197"/>
            <a:gd name="adj2" fmla="val 335696"/>
            <a:gd name="adj3" fmla="val 21294124"/>
            <a:gd name="adj4" fmla="val 19765466"/>
            <a:gd name="adj5" fmla="val 6063"/>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352DA0A1-B979-4F48-A4C4-25C8F5EFFE58}">
      <dsp:nvSpPr>
        <dsp:cNvPr id="0" name=""/>
        <dsp:cNvSpPr/>
      </dsp:nvSpPr>
      <dsp:spPr>
        <a:xfrm>
          <a:off x="4816426" y="2401445"/>
          <a:ext cx="2073754" cy="1269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cellular broadband</a:t>
          </a:r>
          <a:endParaRPr lang="en-US" sz="1800" kern="1200" dirty="0"/>
        </a:p>
      </dsp:txBody>
      <dsp:txXfrm>
        <a:off x="4816426" y="2401445"/>
        <a:ext cx="2073754" cy="1269687"/>
      </dsp:txXfrm>
    </dsp:sp>
    <dsp:sp modelId="{5ECE7016-0ED4-DB49-AC9E-ACEF7A44824E}">
      <dsp:nvSpPr>
        <dsp:cNvPr id="0" name=""/>
        <dsp:cNvSpPr/>
      </dsp:nvSpPr>
      <dsp:spPr>
        <a:xfrm>
          <a:off x="1461073" y="1157"/>
          <a:ext cx="4763905" cy="4763905"/>
        </a:xfrm>
        <a:prstGeom prst="circularArrow">
          <a:avLst>
            <a:gd name="adj1" fmla="val 5197"/>
            <a:gd name="adj2" fmla="val 335696"/>
            <a:gd name="adj3" fmla="val 4015612"/>
            <a:gd name="adj4" fmla="val 2252593"/>
            <a:gd name="adj5" fmla="val 6063"/>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CEA58B75-51BD-CD4C-932E-CD0FA24B0866}">
      <dsp:nvSpPr>
        <dsp:cNvPr id="0" name=""/>
        <dsp:cNvSpPr/>
      </dsp:nvSpPr>
      <dsp:spPr>
        <a:xfrm>
          <a:off x="3208182" y="3861997"/>
          <a:ext cx="1269687" cy="1269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broadband availability</a:t>
          </a:r>
          <a:endParaRPr lang="en-US" sz="1600" kern="1200" dirty="0"/>
        </a:p>
      </dsp:txBody>
      <dsp:txXfrm>
        <a:off x="3208182" y="3861997"/>
        <a:ext cx="1269687" cy="1269687"/>
      </dsp:txXfrm>
    </dsp:sp>
    <dsp:sp modelId="{C2E048E7-EB2D-664C-A821-43E0B7A31454}">
      <dsp:nvSpPr>
        <dsp:cNvPr id="0" name=""/>
        <dsp:cNvSpPr/>
      </dsp:nvSpPr>
      <dsp:spPr>
        <a:xfrm>
          <a:off x="1461073" y="1157"/>
          <a:ext cx="4763905" cy="4763905"/>
        </a:xfrm>
        <a:prstGeom prst="circularArrow">
          <a:avLst>
            <a:gd name="adj1" fmla="val 5197"/>
            <a:gd name="adj2" fmla="val 335696"/>
            <a:gd name="adj3" fmla="val 8211711"/>
            <a:gd name="adj4" fmla="val 6448691"/>
            <a:gd name="adj5" fmla="val 6063"/>
          </a:avLst>
        </a:prstGeom>
        <a:gradFill rotWithShape="0">
          <a:gsLst>
            <a:gs pos="0">
              <a:schemeClr val="accent4">
                <a:hueOff val="0"/>
                <a:satOff val="0"/>
                <a:lumOff val="0"/>
                <a:alphaOff val="0"/>
                <a:shade val="70000"/>
                <a:satMod val="150000"/>
              </a:schemeClr>
            </a:gs>
            <a:gs pos="34000">
              <a:schemeClr val="accent4">
                <a:hueOff val="0"/>
                <a:satOff val="0"/>
                <a:lumOff val="0"/>
                <a:alphaOff val="0"/>
                <a:shade val="70000"/>
                <a:satMod val="140000"/>
              </a:schemeClr>
            </a:gs>
            <a:gs pos="70000">
              <a:schemeClr val="accent4">
                <a:hueOff val="0"/>
                <a:satOff val="0"/>
                <a:lumOff val="0"/>
                <a:alphaOff val="0"/>
                <a:tint val="100000"/>
                <a:shade val="90000"/>
                <a:satMod val="140000"/>
              </a:schemeClr>
            </a:gs>
            <a:gs pos="100000">
              <a:schemeClr val="accent4">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F57D0214-6009-CF42-9625-F9CA1FF5333C}">
      <dsp:nvSpPr>
        <dsp:cNvPr id="0" name=""/>
        <dsp:cNvSpPr/>
      </dsp:nvSpPr>
      <dsp:spPr>
        <a:xfrm>
          <a:off x="1197904" y="2401445"/>
          <a:ext cx="1269687" cy="1269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applications</a:t>
          </a:r>
        </a:p>
        <a:p>
          <a:pPr lvl="0" algn="ctr" defTabSz="711200">
            <a:lnSpc>
              <a:spcPct val="90000"/>
            </a:lnSpc>
            <a:spcBef>
              <a:spcPct val="0"/>
            </a:spcBef>
            <a:spcAft>
              <a:spcPct val="35000"/>
            </a:spcAft>
          </a:pPr>
          <a:r>
            <a:rPr lang="en-US" sz="1600" kern="1200" dirty="0" smtClean="0"/>
            <a:t>(e-learning, telemedicine, telework, …)</a:t>
          </a:r>
          <a:endParaRPr lang="en-US" sz="1600" kern="1200" dirty="0"/>
        </a:p>
      </dsp:txBody>
      <dsp:txXfrm>
        <a:off x="1197904" y="2401445"/>
        <a:ext cx="1269687" cy="1269687"/>
      </dsp:txXfrm>
    </dsp:sp>
    <dsp:sp modelId="{DE76BA41-6940-9A41-BEF7-ADB8C39D2269}">
      <dsp:nvSpPr>
        <dsp:cNvPr id="0" name=""/>
        <dsp:cNvSpPr/>
      </dsp:nvSpPr>
      <dsp:spPr>
        <a:xfrm>
          <a:off x="1461073" y="1157"/>
          <a:ext cx="4763905" cy="4763905"/>
        </a:xfrm>
        <a:prstGeom prst="circularArrow">
          <a:avLst>
            <a:gd name="adj1" fmla="val 5197"/>
            <a:gd name="adj2" fmla="val 335696"/>
            <a:gd name="adj3" fmla="val 12298838"/>
            <a:gd name="adj4" fmla="val 10770179"/>
            <a:gd name="adj5" fmla="val 6063"/>
          </a:avLst>
        </a:prstGeom>
        <a:gradFill rotWithShape="0">
          <a:gsLst>
            <a:gs pos="0">
              <a:schemeClr val="accent5">
                <a:hueOff val="0"/>
                <a:satOff val="0"/>
                <a:lumOff val="0"/>
                <a:alphaOff val="0"/>
                <a:shade val="70000"/>
                <a:satMod val="150000"/>
              </a:schemeClr>
            </a:gs>
            <a:gs pos="34000">
              <a:schemeClr val="accent5">
                <a:hueOff val="0"/>
                <a:satOff val="0"/>
                <a:lumOff val="0"/>
                <a:alphaOff val="0"/>
                <a:shade val="70000"/>
                <a:satMod val="140000"/>
              </a:schemeClr>
            </a:gs>
            <a:gs pos="70000">
              <a:schemeClr val="accent5">
                <a:hueOff val="0"/>
                <a:satOff val="0"/>
                <a:lumOff val="0"/>
                <a:alphaOff val="0"/>
                <a:tint val="100000"/>
                <a:shade val="90000"/>
                <a:satMod val="140000"/>
              </a:schemeClr>
            </a:gs>
            <a:gs pos="100000">
              <a:schemeClr val="accent5">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2866E8E5-421E-E844-AA00-1CB387F78B24}">
      <dsp:nvSpPr>
        <dsp:cNvPr id="0" name=""/>
        <dsp:cNvSpPr/>
      </dsp:nvSpPr>
      <dsp:spPr>
        <a:xfrm>
          <a:off x="1965762" y="38221"/>
          <a:ext cx="1269687" cy="1269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adoption</a:t>
          </a:r>
        </a:p>
        <a:p>
          <a:pPr lvl="0" algn="ctr" defTabSz="889000">
            <a:lnSpc>
              <a:spcPct val="90000"/>
            </a:lnSpc>
            <a:spcBef>
              <a:spcPct val="0"/>
            </a:spcBef>
            <a:spcAft>
              <a:spcPct val="35000"/>
            </a:spcAft>
          </a:pPr>
          <a:r>
            <a:rPr lang="en-US" sz="1500" kern="1200" dirty="0" smtClean="0"/>
            <a:t>(relevance)</a:t>
          </a:r>
          <a:endParaRPr lang="en-US" sz="1500" kern="1200" dirty="0"/>
        </a:p>
      </dsp:txBody>
      <dsp:txXfrm>
        <a:off x="1965762" y="38221"/>
        <a:ext cx="1269687" cy="1269687"/>
      </dsp:txXfrm>
    </dsp:sp>
    <dsp:sp modelId="{CE385853-1802-1041-B99C-864ABA9B49FD}">
      <dsp:nvSpPr>
        <dsp:cNvPr id="0" name=""/>
        <dsp:cNvSpPr/>
      </dsp:nvSpPr>
      <dsp:spPr>
        <a:xfrm>
          <a:off x="1461073" y="1157"/>
          <a:ext cx="4763905" cy="4763905"/>
        </a:xfrm>
        <a:prstGeom prst="circularArrow">
          <a:avLst>
            <a:gd name="adj1" fmla="val 5197"/>
            <a:gd name="adj2" fmla="val 335696"/>
            <a:gd name="adj3" fmla="val 16866598"/>
            <a:gd name="adj4" fmla="val 15197705"/>
            <a:gd name="adj5" fmla="val 6063"/>
          </a:avLst>
        </a:prstGeom>
        <a:gradFill rotWithShape="0">
          <a:gsLst>
            <a:gs pos="0">
              <a:schemeClr val="accent6">
                <a:hueOff val="0"/>
                <a:satOff val="0"/>
                <a:lumOff val="0"/>
                <a:alphaOff val="0"/>
                <a:shade val="70000"/>
                <a:satMod val="150000"/>
              </a:schemeClr>
            </a:gs>
            <a:gs pos="34000">
              <a:schemeClr val="accent6">
                <a:hueOff val="0"/>
                <a:satOff val="0"/>
                <a:lumOff val="0"/>
                <a:alphaOff val="0"/>
                <a:shade val="70000"/>
                <a:satMod val="140000"/>
              </a:schemeClr>
            </a:gs>
            <a:gs pos="70000">
              <a:schemeClr val="accent6">
                <a:hueOff val="0"/>
                <a:satOff val="0"/>
                <a:lumOff val="0"/>
                <a:alphaOff val="0"/>
                <a:tint val="100000"/>
                <a:shade val="90000"/>
                <a:satMod val="140000"/>
              </a:schemeClr>
            </a:gs>
            <a:gs pos="100000">
              <a:schemeClr val="accent6">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D8B901-66F5-C747-8BD5-D023E1E33CA9}">
      <dsp:nvSpPr>
        <dsp:cNvPr id="0" name=""/>
        <dsp:cNvSpPr/>
      </dsp:nvSpPr>
      <dsp:spPr>
        <a:xfrm>
          <a:off x="740663" y="895461"/>
          <a:ext cx="7159752" cy="3700116"/>
        </a:xfrm>
        <a:prstGeom prst="rect">
          <a:avLst/>
        </a:prstGeom>
        <a:solidFill>
          <a:schemeClr val="accent1">
            <a:tint val="50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47E72474-3400-494A-93E3-A0BF44D4F4FF}">
      <dsp:nvSpPr>
        <dsp:cNvPr id="0" name=""/>
        <dsp:cNvSpPr/>
      </dsp:nvSpPr>
      <dsp:spPr>
        <a:xfrm>
          <a:off x="954633" y="1328194"/>
          <a:ext cx="3324758" cy="3165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lvl="0" algn="l" defTabSz="622300" rtl="0">
            <a:lnSpc>
              <a:spcPct val="90000"/>
            </a:lnSpc>
            <a:spcBef>
              <a:spcPct val="0"/>
            </a:spcBef>
            <a:spcAft>
              <a:spcPct val="35000"/>
            </a:spcAft>
          </a:pPr>
          <a:r>
            <a:rPr lang="en-US" sz="1400" b="1" i="1" kern="1200" smtClean="0"/>
            <a:t>Broadband Internet Access Service</a:t>
          </a:r>
          <a:r>
            <a:rPr lang="en-US" sz="1400" i="1" kern="1200" smtClean="0"/>
            <a:t> = A mass-market retail service by wire or radio that provides the capability to transmit data to and receive data from all or substantially all Internet endpoints, including any capabilities that are incidental to and enable the operation of the communications service, but excluding dial-up Internet access service. This term also encompasses any service that the Commission finds to be providing a functional equivalent of the service described in the previous sentence, or that is used to evade the protections set forth in this Part.</a:t>
          </a:r>
          <a:endParaRPr lang="en-US" sz="1400" kern="1200"/>
        </a:p>
      </dsp:txBody>
      <dsp:txXfrm>
        <a:off x="954633" y="1328194"/>
        <a:ext cx="3324758" cy="3165404"/>
      </dsp:txXfrm>
    </dsp:sp>
    <dsp:sp modelId="{C0C52277-4C27-6644-974F-AAA889F93F0A}">
      <dsp:nvSpPr>
        <dsp:cNvPr id="0" name=""/>
        <dsp:cNvSpPr/>
      </dsp:nvSpPr>
      <dsp:spPr>
        <a:xfrm>
          <a:off x="4353458" y="1328194"/>
          <a:ext cx="3324758" cy="3165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1066800" rtl="0">
            <a:lnSpc>
              <a:spcPct val="90000"/>
            </a:lnSpc>
            <a:spcBef>
              <a:spcPct val="0"/>
            </a:spcBef>
            <a:spcAft>
              <a:spcPct val="35000"/>
            </a:spcAft>
          </a:pPr>
          <a:r>
            <a:rPr lang="en-US" sz="2400" kern="1200" dirty="0" smtClean="0"/>
            <a:t>excludes</a:t>
          </a:r>
          <a:endParaRPr lang="en-US" sz="2400" kern="1200" dirty="0"/>
        </a:p>
        <a:p>
          <a:pPr marL="228600" lvl="1" indent="-228600" algn="l" defTabSz="889000" rtl="0">
            <a:lnSpc>
              <a:spcPct val="90000"/>
            </a:lnSpc>
            <a:spcBef>
              <a:spcPct val="0"/>
            </a:spcBef>
            <a:spcAft>
              <a:spcPct val="15000"/>
            </a:spcAft>
            <a:buChar char="••"/>
          </a:pPr>
          <a:r>
            <a:rPr lang="en-US" sz="2000" kern="1200" dirty="0" smtClean="0"/>
            <a:t>“edge providers”: CDNs, </a:t>
          </a:r>
          <a:r>
            <a:rPr lang="en-US" sz="2000" kern="1200" dirty="0" smtClean="0">
              <a:solidFill>
                <a:schemeClr val="tx1"/>
              </a:solidFill>
            </a:rPr>
            <a:t>search engines, …</a:t>
          </a:r>
          <a:endParaRPr lang="en-US" sz="2000" kern="1200" dirty="0">
            <a:solidFill>
              <a:schemeClr val="tx1"/>
            </a:solidFill>
          </a:endParaRPr>
        </a:p>
        <a:p>
          <a:pPr marL="228600" lvl="1" indent="-228600" algn="l" defTabSz="889000" rtl="0">
            <a:lnSpc>
              <a:spcPct val="90000"/>
            </a:lnSpc>
            <a:spcBef>
              <a:spcPct val="0"/>
            </a:spcBef>
            <a:spcAft>
              <a:spcPct val="15000"/>
            </a:spcAft>
            <a:buChar char="••"/>
          </a:pPr>
          <a:r>
            <a:rPr lang="en-US" sz="2000" kern="1200" dirty="0" smtClean="0">
              <a:solidFill>
                <a:schemeClr val="tx1"/>
              </a:solidFill>
            </a:rPr>
            <a:t>dial-up</a:t>
          </a:r>
          <a:endParaRPr lang="en-US" sz="2000" kern="1200" dirty="0">
            <a:solidFill>
              <a:schemeClr val="tx1"/>
            </a:solidFill>
          </a:endParaRPr>
        </a:p>
        <a:p>
          <a:pPr marL="228600" lvl="1" indent="-228600" algn="l" defTabSz="889000" rtl="0">
            <a:lnSpc>
              <a:spcPct val="90000"/>
            </a:lnSpc>
            <a:spcBef>
              <a:spcPct val="0"/>
            </a:spcBef>
            <a:spcAft>
              <a:spcPct val="15000"/>
            </a:spcAft>
            <a:buChar char="••"/>
          </a:pPr>
          <a:r>
            <a:rPr lang="en-US" sz="2000" kern="1200" dirty="0" smtClean="0">
              <a:solidFill>
                <a:schemeClr val="tx1"/>
              </a:solidFill>
            </a:rPr>
            <a:t>coffee shops</a:t>
          </a:r>
          <a:r>
            <a:rPr lang="en-US" sz="2000" kern="1200" dirty="0" smtClean="0">
              <a:solidFill>
                <a:srgbClr val="000000"/>
              </a:solidFill>
            </a:rPr>
            <a:t>, bookstores, </a:t>
          </a:r>
          <a:r>
            <a:rPr lang="en-US" sz="2000" kern="1200" dirty="0" smtClean="0"/>
            <a:t>airlines (premise operators)</a:t>
          </a:r>
          <a:endParaRPr lang="en-US" sz="2000" kern="1200" dirty="0"/>
        </a:p>
      </dsp:txBody>
      <dsp:txXfrm>
        <a:off x="4353458" y="1328194"/>
        <a:ext cx="3324758" cy="3165404"/>
      </dsp:txXfrm>
    </dsp:sp>
    <dsp:sp modelId="{B7A1AE6B-8E68-5B40-B2F6-74185C36441D}">
      <dsp:nvSpPr>
        <dsp:cNvPr id="0" name=""/>
        <dsp:cNvSpPr/>
      </dsp:nvSpPr>
      <dsp:spPr>
        <a:xfrm>
          <a:off x="0" y="154986"/>
          <a:ext cx="1399032" cy="1399032"/>
        </a:xfrm>
        <a:prstGeom prst="plus">
          <a:avLst>
            <a:gd name="adj" fmla="val 3281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w="9525"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86414E76-DE46-6141-B1E4-E0291F85C3FD}">
      <dsp:nvSpPr>
        <dsp:cNvPr id="0" name=""/>
        <dsp:cNvSpPr/>
      </dsp:nvSpPr>
      <dsp:spPr>
        <a:xfrm>
          <a:off x="6912864" y="658112"/>
          <a:ext cx="1316736" cy="451233"/>
        </a:xfrm>
        <a:prstGeom prst="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w="9525"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8224CF18-6D9F-3041-886B-B1A38878B4DD}">
      <dsp:nvSpPr>
        <dsp:cNvPr id="0" name=""/>
        <dsp:cNvSpPr/>
      </dsp:nvSpPr>
      <dsp:spPr>
        <a:xfrm>
          <a:off x="4320539" y="1334962"/>
          <a:ext cx="822" cy="3023265"/>
        </a:xfrm>
        <a:prstGeom prst="line">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D1319-A4E3-874D-ABE6-AADA52D28887}">
      <dsp:nvSpPr>
        <dsp:cNvPr id="0" name=""/>
        <dsp:cNvSpPr/>
      </dsp:nvSpPr>
      <dsp:spPr>
        <a:xfrm>
          <a:off x="-5376938" y="-823457"/>
          <a:ext cx="6403065" cy="6403065"/>
        </a:xfrm>
        <a:prstGeom prst="blockArc">
          <a:avLst>
            <a:gd name="adj1" fmla="val 18900000"/>
            <a:gd name="adj2" fmla="val 2700000"/>
            <a:gd name="adj3" fmla="val 337"/>
          </a:avLst>
        </a:pr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03F7FE3-90F6-8C4B-A91E-0DC1660890E4}">
      <dsp:nvSpPr>
        <dsp:cNvPr id="0" name=""/>
        <dsp:cNvSpPr/>
      </dsp:nvSpPr>
      <dsp:spPr>
        <a:xfrm>
          <a:off x="660153" y="286039"/>
          <a:ext cx="7756895" cy="1330380"/>
        </a:xfrm>
        <a:prstGeom prst="rect">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55039" tIns="50800" rIns="50800" bIns="50800" numCol="1" spcCol="1270" anchor="ctr" anchorCtr="0">
          <a:noAutofit/>
        </a:bodyPr>
        <a:lstStyle/>
        <a:p>
          <a:pPr lvl="0" algn="l" defTabSz="889000" rtl="0">
            <a:lnSpc>
              <a:spcPct val="90000"/>
            </a:lnSpc>
            <a:spcBef>
              <a:spcPct val="0"/>
            </a:spcBef>
            <a:spcAft>
              <a:spcPct val="35000"/>
            </a:spcAft>
          </a:pPr>
          <a:r>
            <a:rPr lang="en-US" sz="2000" b="1" kern="1200" dirty="0" smtClean="0">
              <a:solidFill>
                <a:srgbClr val="000000"/>
              </a:solidFill>
            </a:rPr>
            <a:t>Transparency. </a:t>
          </a:r>
          <a:r>
            <a:rPr lang="en-US" sz="2000" kern="1200" dirty="0" smtClean="0">
              <a:solidFill>
                <a:srgbClr val="000000"/>
              </a:solidFill>
            </a:rPr>
            <a:t>Fixed and mobile broadband providers must disclose the network management practices, performance characteristics, and terms and conditions of their broadband services;</a:t>
          </a:r>
          <a:endParaRPr lang="en-US" sz="2000" kern="1200" dirty="0">
            <a:solidFill>
              <a:srgbClr val="000000"/>
            </a:solidFill>
          </a:endParaRPr>
        </a:p>
      </dsp:txBody>
      <dsp:txXfrm>
        <a:off x="660153" y="286039"/>
        <a:ext cx="7756895" cy="1330380"/>
      </dsp:txXfrm>
    </dsp:sp>
    <dsp:sp modelId="{69AB5291-8A4F-6B43-95FB-AD91C757C757}">
      <dsp:nvSpPr>
        <dsp:cNvPr id="0" name=""/>
        <dsp:cNvSpPr/>
      </dsp:nvSpPr>
      <dsp:spPr>
        <a:xfrm>
          <a:off x="65634" y="356711"/>
          <a:ext cx="1189037" cy="1189037"/>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1AAB57A-FAB6-2D48-A21E-39134B781B06}">
      <dsp:nvSpPr>
        <dsp:cNvPr id="0" name=""/>
        <dsp:cNvSpPr/>
      </dsp:nvSpPr>
      <dsp:spPr>
        <a:xfrm>
          <a:off x="1005925" y="1689194"/>
          <a:ext cx="7411123" cy="1377761"/>
        </a:xfrm>
        <a:prstGeom prst="rect">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55039" tIns="45720" rIns="45720" bIns="45720" numCol="1" spcCol="1270" anchor="ctr" anchorCtr="0">
          <a:noAutofit/>
        </a:bodyPr>
        <a:lstStyle/>
        <a:p>
          <a:pPr lvl="0" algn="l" defTabSz="800100" rtl="0">
            <a:lnSpc>
              <a:spcPct val="90000"/>
            </a:lnSpc>
            <a:spcBef>
              <a:spcPct val="0"/>
            </a:spcBef>
            <a:spcAft>
              <a:spcPct val="35000"/>
            </a:spcAft>
          </a:pPr>
          <a:r>
            <a:rPr lang="en-US" sz="1800" b="1" kern="1200" dirty="0" smtClean="0">
              <a:solidFill>
                <a:srgbClr val="BFBFBF"/>
              </a:solidFill>
            </a:rPr>
            <a:t>No blocking. </a:t>
          </a:r>
          <a:r>
            <a:rPr lang="en-US" sz="1800" kern="1200" dirty="0" smtClean="0">
              <a:solidFill>
                <a:srgbClr val="BFBFBF"/>
              </a:solidFill>
            </a:rPr>
            <a:t>Fixed broadband providers may not block lawful content, applications, services, or non-harmful devices; mobile broadband providers may not block lawful websites, or block applications that compete with their voice or video telephony services</a:t>
          </a:r>
          <a:endParaRPr lang="en-US" sz="1800" kern="1200" dirty="0">
            <a:solidFill>
              <a:srgbClr val="BFBFBF"/>
            </a:solidFill>
          </a:endParaRPr>
        </a:p>
      </dsp:txBody>
      <dsp:txXfrm>
        <a:off x="1005925" y="1689194"/>
        <a:ext cx="7411123" cy="1377761"/>
      </dsp:txXfrm>
    </dsp:sp>
    <dsp:sp modelId="{1A3711A9-989F-7745-A4E5-6BD644824D8F}">
      <dsp:nvSpPr>
        <dsp:cNvPr id="0" name=""/>
        <dsp:cNvSpPr/>
      </dsp:nvSpPr>
      <dsp:spPr>
        <a:xfrm>
          <a:off x="411406" y="1783556"/>
          <a:ext cx="1189037" cy="1189037"/>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A1B5214-B0A9-F346-BC9F-DD5397FF9CA1}">
      <dsp:nvSpPr>
        <dsp:cNvPr id="0" name=""/>
        <dsp:cNvSpPr/>
      </dsp:nvSpPr>
      <dsp:spPr>
        <a:xfrm>
          <a:off x="660153" y="3329305"/>
          <a:ext cx="7756895" cy="951230"/>
        </a:xfrm>
        <a:prstGeom prst="rect">
          <a:avLst/>
        </a:prstGeom>
        <a:gradFill rotWithShape="0">
          <a:gsLst>
            <a:gs pos="0">
              <a:schemeClr val="accent4">
                <a:hueOff val="0"/>
                <a:satOff val="0"/>
                <a:lumOff val="0"/>
                <a:alphaOff val="0"/>
                <a:shade val="70000"/>
                <a:satMod val="150000"/>
              </a:schemeClr>
            </a:gs>
            <a:gs pos="34000">
              <a:schemeClr val="accent4">
                <a:hueOff val="0"/>
                <a:satOff val="0"/>
                <a:lumOff val="0"/>
                <a:alphaOff val="0"/>
                <a:shade val="70000"/>
                <a:satMod val="140000"/>
              </a:schemeClr>
            </a:gs>
            <a:gs pos="70000">
              <a:schemeClr val="accent4">
                <a:hueOff val="0"/>
                <a:satOff val="0"/>
                <a:lumOff val="0"/>
                <a:alphaOff val="0"/>
                <a:tint val="100000"/>
                <a:shade val="90000"/>
                <a:satMod val="140000"/>
              </a:schemeClr>
            </a:gs>
            <a:gs pos="100000">
              <a:schemeClr val="accent4">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55039" tIns="50800" rIns="50800" bIns="508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bg2">
                  <a:lumMod val="90000"/>
                </a:schemeClr>
              </a:solidFill>
            </a:rPr>
            <a:t>No unreasonable discrimination. </a:t>
          </a:r>
          <a:r>
            <a:rPr lang="en-US" sz="2000" kern="1200" dirty="0" smtClean="0">
              <a:solidFill>
                <a:schemeClr val="bg2">
                  <a:lumMod val="90000"/>
                </a:schemeClr>
              </a:solidFill>
            </a:rPr>
            <a:t>Fixed broadband providers may not unreasonably discriminate in transmitting lawful network traffic.</a:t>
          </a:r>
          <a:endParaRPr lang="en-US" sz="2000" kern="1200" dirty="0">
            <a:solidFill>
              <a:schemeClr val="bg2">
                <a:lumMod val="90000"/>
              </a:schemeClr>
            </a:solidFill>
          </a:endParaRPr>
        </a:p>
      </dsp:txBody>
      <dsp:txXfrm>
        <a:off x="660153" y="3329305"/>
        <a:ext cx="7756895" cy="951230"/>
      </dsp:txXfrm>
    </dsp:sp>
    <dsp:sp modelId="{3DCC2DFC-68F1-514A-B15A-C75C5FBF5DEE}">
      <dsp:nvSpPr>
        <dsp:cNvPr id="0" name=""/>
        <dsp:cNvSpPr/>
      </dsp:nvSpPr>
      <dsp:spPr>
        <a:xfrm>
          <a:off x="65634" y="3210401"/>
          <a:ext cx="1189037" cy="1189037"/>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3D0BD6-446F-EF42-B7B3-36D5E952DEC8}" type="datetimeFigureOut">
              <a:rPr lang="en-US" smtClean="0"/>
              <a:t>11/15/12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0BD402-E00C-7843-B9A7-C0057DA69810}" type="slidenum">
              <a:rPr lang="en-US" smtClean="0"/>
              <a:t>‹#›</a:t>
            </a:fld>
            <a:endParaRPr lang="en-US"/>
          </a:p>
        </p:txBody>
      </p:sp>
    </p:spTree>
    <p:extLst>
      <p:ext uri="{BB962C8B-B14F-4D97-AF65-F5344CB8AC3E}">
        <p14:creationId xmlns:p14="http://schemas.microsoft.com/office/powerpoint/2010/main" val="9974985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www.fcc.gov</a:t>
            </a:r>
            <a:r>
              <a:rPr lang="en-US" dirty="0" smtClean="0"/>
              <a:t>/</a:t>
            </a:r>
            <a:r>
              <a:rPr lang="en-US" dirty="0" err="1" smtClean="0"/>
              <a:t>Daily_Releases</a:t>
            </a:r>
            <a:r>
              <a:rPr lang="en-US" dirty="0" smtClean="0"/>
              <a:t>/</a:t>
            </a:r>
            <a:r>
              <a:rPr lang="en-US" dirty="0" err="1" smtClean="0"/>
              <a:t>Daily_Business</a:t>
            </a:r>
            <a:r>
              <a:rPr lang="en-US" dirty="0" smtClean="0"/>
              <a:t>/2010/db1208/DOC-303405A1.pdf: </a:t>
            </a:r>
            <a:r>
              <a:rPr lang="en-US" sz="1200" b="1" kern="1200" dirty="0" smtClean="0">
                <a:solidFill>
                  <a:schemeClr val="tx1"/>
                </a:solidFill>
                <a:latin typeface="+mn-lt"/>
                <a:ea typeface="+mn-ea"/>
                <a:cs typeface="+mn-cs"/>
              </a:rPr>
              <a:t>Internet Access Services: Status as of December 31, 2009</a:t>
            </a:r>
            <a:endParaRPr lang="en-US" dirty="0"/>
          </a:p>
        </p:txBody>
      </p:sp>
      <p:sp>
        <p:nvSpPr>
          <p:cNvPr id="4" name="Slide Number Placeholder 3"/>
          <p:cNvSpPr>
            <a:spLocks noGrp="1"/>
          </p:cNvSpPr>
          <p:nvPr>
            <p:ph type="sldNum" sz="quarter" idx="10"/>
          </p:nvPr>
        </p:nvSpPr>
        <p:spPr/>
        <p:txBody>
          <a:bodyPr/>
          <a:lstStyle/>
          <a:p>
            <a:fld id="{AE1BCDD2-3C63-734A-8707-CED556459E65}" type="slidenum">
              <a:rPr lang="en-US" smtClean="0"/>
              <a:t>6</a:t>
            </a:fld>
            <a:endParaRPr lang="en-US"/>
          </a:p>
        </p:txBody>
      </p:sp>
    </p:spTree>
    <p:extLst>
      <p:ext uri="{BB962C8B-B14F-4D97-AF65-F5344CB8AC3E}">
        <p14:creationId xmlns:p14="http://schemas.microsoft.com/office/powerpoint/2010/main" val="2530306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hraunfoss.fcc.gov</a:t>
            </a:r>
            <a:r>
              <a:rPr lang="en-US" dirty="0" smtClean="0"/>
              <a:t>/</a:t>
            </a:r>
            <a:r>
              <a:rPr lang="en-US" dirty="0" err="1" smtClean="0"/>
              <a:t>edocs_public</a:t>
            </a:r>
            <a:r>
              <a:rPr lang="en-US" dirty="0" smtClean="0"/>
              <a:t>/</a:t>
            </a:r>
            <a:r>
              <a:rPr lang="en-US" dirty="0" err="1" smtClean="0"/>
              <a:t>attachmatch</a:t>
            </a:r>
            <a:r>
              <a:rPr lang="en-US" dirty="0" smtClean="0"/>
              <a:t>/DA-05-543A1.pdf</a:t>
            </a:r>
          </a:p>
          <a:p>
            <a:r>
              <a:rPr lang="en-US" dirty="0" smtClean="0"/>
              <a:t>http://</a:t>
            </a:r>
            <a:r>
              <a:rPr lang="en-US" dirty="0" err="1" smtClean="0"/>
              <a:t>www.zeropaid.com</a:t>
            </a:r>
            <a:r>
              <a:rPr lang="en-US" dirty="0" smtClean="0"/>
              <a:t>/news/88573/</a:t>
            </a:r>
            <a:r>
              <a:rPr lang="en-US" dirty="0" err="1" smtClean="0"/>
              <a:t>comcast</a:t>
            </a:r>
            <a:r>
              <a:rPr lang="en-US" dirty="0" smtClean="0"/>
              <a:t>-prevails-in-</a:t>
            </a:r>
            <a:r>
              <a:rPr lang="en-US" dirty="0" err="1" smtClean="0"/>
              <a:t>bittorrent</a:t>
            </a:r>
            <a:r>
              <a:rPr lang="en-US" dirty="0" smtClean="0"/>
              <a:t>-throttling-case/</a:t>
            </a:r>
            <a:endParaRPr lang="en-US" dirty="0"/>
          </a:p>
        </p:txBody>
      </p:sp>
      <p:sp>
        <p:nvSpPr>
          <p:cNvPr id="4" name="Slide Number Placeholder 3"/>
          <p:cNvSpPr>
            <a:spLocks noGrp="1"/>
          </p:cNvSpPr>
          <p:nvPr>
            <p:ph type="sldNum" sz="quarter" idx="10"/>
          </p:nvPr>
        </p:nvSpPr>
        <p:spPr/>
        <p:txBody>
          <a:bodyPr/>
          <a:lstStyle/>
          <a:p>
            <a:fld id="{AE1BCDD2-3C63-734A-8707-CED556459E65}" type="slidenum">
              <a:rPr lang="en-US" smtClean="0"/>
              <a:t>8</a:t>
            </a:fld>
            <a:endParaRPr lang="en-US"/>
          </a:p>
        </p:txBody>
      </p:sp>
    </p:spTree>
    <p:extLst>
      <p:ext uri="{BB962C8B-B14F-4D97-AF65-F5344CB8AC3E}">
        <p14:creationId xmlns:p14="http://schemas.microsoft.com/office/powerpoint/2010/main" val="2389609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en.wikipedia.org</a:t>
            </a:r>
            <a:r>
              <a:rPr lang="en-US" dirty="0" smtClean="0"/>
              <a:t>/wiki/Means,_motive,_</a:t>
            </a:r>
            <a:r>
              <a:rPr lang="en-US" dirty="0" err="1" smtClean="0"/>
              <a:t>and_opportunity</a:t>
            </a:r>
            <a:endParaRPr lang="en-US" dirty="0"/>
          </a:p>
        </p:txBody>
      </p:sp>
      <p:sp>
        <p:nvSpPr>
          <p:cNvPr id="4" name="Slide Number Placeholder 3"/>
          <p:cNvSpPr>
            <a:spLocks noGrp="1"/>
          </p:cNvSpPr>
          <p:nvPr>
            <p:ph type="sldNum" sz="quarter" idx="10"/>
          </p:nvPr>
        </p:nvSpPr>
        <p:spPr/>
        <p:txBody>
          <a:bodyPr/>
          <a:lstStyle/>
          <a:p>
            <a:fld id="{AE1BCDD2-3C63-734A-8707-CED556459E65}" type="slidenum">
              <a:rPr lang="en-US" smtClean="0"/>
              <a:t>14</a:t>
            </a:fld>
            <a:endParaRPr lang="en-US"/>
          </a:p>
        </p:txBody>
      </p:sp>
    </p:spTree>
    <p:extLst>
      <p:ext uri="{BB962C8B-B14F-4D97-AF65-F5344CB8AC3E}">
        <p14:creationId xmlns:p14="http://schemas.microsoft.com/office/powerpoint/2010/main" val="3027151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0BD402-E00C-7843-B9A7-C0057DA69810}" type="slidenum">
              <a:rPr lang="en-US" smtClean="0"/>
              <a:t>15</a:t>
            </a:fld>
            <a:endParaRPr lang="en-US"/>
          </a:p>
        </p:txBody>
      </p:sp>
    </p:spTree>
    <p:extLst>
      <p:ext uri="{BB962C8B-B14F-4D97-AF65-F5344CB8AC3E}">
        <p14:creationId xmlns:p14="http://schemas.microsoft.com/office/powerpoint/2010/main" val="3978203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commons.wikimedia.org</a:t>
            </a:r>
            <a:r>
              <a:rPr lang="en-US" dirty="0" smtClean="0"/>
              <a:t>/wiki/</a:t>
            </a:r>
            <a:r>
              <a:rPr lang="en-US" dirty="0" err="1" smtClean="0"/>
              <a:t>File:Homenet.svg</a:t>
            </a:r>
            <a:endParaRPr lang="en-US" dirty="0"/>
          </a:p>
        </p:txBody>
      </p:sp>
      <p:sp>
        <p:nvSpPr>
          <p:cNvPr id="4" name="Slide Number Placeholder 3"/>
          <p:cNvSpPr>
            <a:spLocks noGrp="1"/>
          </p:cNvSpPr>
          <p:nvPr>
            <p:ph type="sldNum" sz="quarter" idx="10"/>
          </p:nvPr>
        </p:nvSpPr>
        <p:spPr/>
        <p:txBody>
          <a:bodyPr/>
          <a:lstStyle/>
          <a:p>
            <a:fld id="{AD861A38-9FEB-4143-AE57-9A7779124A00}" type="slidenum">
              <a:rPr lang="en-US" smtClean="0"/>
              <a:t>23</a:t>
            </a:fld>
            <a:endParaRPr lang="en-US"/>
          </a:p>
        </p:txBody>
      </p:sp>
    </p:spTree>
    <p:extLst>
      <p:ext uri="{BB962C8B-B14F-4D97-AF65-F5344CB8AC3E}">
        <p14:creationId xmlns:p14="http://schemas.microsoft.com/office/powerpoint/2010/main" val="742539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7A09A2-B223-4BFA-B6C3-9CD5C795D0B8}" type="slidenum">
              <a:rPr lang="en-US"/>
              <a:pPr/>
              <a:t>24</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114C9C-130D-40E7-AF21-363320B05F89}" type="slidenum">
              <a:rPr lang="en-US" smtClean="0"/>
              <a:pPr/>
              <a:t>25</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63D2DC-524D-4F4F-8646-4C3C047A5368}" type="slidenum">
              <a:rPr lang="en-US"/>
              <a:pPr/>
              <a:t>26</a:t>
            </a:fld>
            <a:endParaRPr lang="en-US" dirty="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52D7D01-4FF8-2F4A-9B4D-ABA3D5DA1694}" type="datetimeFigureOut">
              <a:rPr lang="en-US" smtClean="0"/>
              <a:t>11/15/12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9E138-5201-224A-B950-CECB4453F955}"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2D7D01-4FF8-2F4A-9B4D-ABA3D5DA1694}" type="datetimeFigureOut">
              <a:rPr lang="en-US" smtClean="0"/>
              <a:t>11/15/12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9E138-5201-224A-B950-CECB4453F95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2D7D01-4FF8-2F4A-9B4D-ABA3D5DA1694}" type="datetimeFigureOut">
              <a:rPr lang="en-US" smtClean="0"/>
              <a:t>11/15/12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9E138-5201-224A-B950-CECB4453F95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2D7D01-4FF8-2F4A-9B4D-ABA3D5DA1694}" type="datetimeFigureOut">
              <a:rPr lang="en-US" smtClean="0"/>
              <a:t>11/15/12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9E138-5201-224A-B950-CECB4453F95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2D7D01-4FF8-2F4A-9B4D-ABA3D5DA1694}" type="datetimeFigureOut">
              <a:rPr lang="en-US" smtClean="0"/>
              <a:t>11/15/12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9E138-5201-224A-B950-CECB4453F955}"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52D7D01-4FF8-2F4A-9B4D-ABA3D5DA1694}" type="datetimeFigureOut">
              <a:rPr lang="en-US" smtClean="0"/>
              <a:t>11/15/12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E9E138-5201-224A-B950-CECB4453F95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2D7D01-4FF8-2F4A-9B4D-ABA3D5DA1694}" type="datetimeFigureOut">
              <a:rPr lang="en-US" smtClean="0"/>
              <a:t>11/15/12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E9E138-5201-224A-B950-CECB4453F955}"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2D7D01-4FF8-2F4A-9B4D-ABA3D5DA1694}" type="datetimeFigureOut">
              <a:rPr lang="en-US" smtClean="0"/>
              <a:t>11/15/12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E9E138-5201-224A-B950-CECB4453F95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2D7D01-4FF8-2F4A-9B4D-ABA3D5DA1694}" type="datetimeFigureOut">
              <a:rPr lang="en-US" smtClean="0"/>
              <a:t>11/15/12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E9E138-5201-224A-B950-CECB4453F95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2D7D01-4FF8-2F4A-9B4D-ABA3D5DA1694}" type="datetimeFigureOut">
              <a:rPr lang="en-US" smtClean="0"/>
              <a:t>11/15/12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E9E138-5201-224A-B950-CECB4453F955}"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2D7D01-4FF8-2F4A-9B4D-ABA3D5DA1694}" type="datetimeFigureOut">
              <a:rPr lang="en-US" smtClean="0"/>
              <a:t>11/15/12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E9E138-5201-224A-B950-CECB4453F95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52D7D01-4FF8-2F4A-9B4D-ABA3D5DA1694}" type="datetimeFigureOut">
              <a:rPr lang="en-US" smtClean="0"/>
              <a:t>11/15/12</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60E9E138-5201-224A-B950-CECB4453F95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wmf"/><Relationship Id="rId4" Type="http://schemas.openxmlformats.org/officeDocument/2006/relationships/image" Target="../media/image6.png"/><Relationship Id="rId5" Type="http://schemas.openxmlformats.org/officeDocument/2006/relationships/image" Target="../media/image7.wmf"/><Relationship Id="rId6" Type="http://schemas.openxmlformats.org/officeDocument/2006/relationships/image" Target="../media/image8.wmf"/><Relationship Id="rId7"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0.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12.wmf"/><Relationship Id="rId4" Type="http://schemas.openxmlformats.org/officeDocument/2006/relationships/image" Target="../media/image8.wmf"/><Relationship Id="rId5" Type="http://schemas.openxmlformats.org/officeDocument/2006/relationships/image" Target="../media/image13.wmf"/><Relationship Id="rId6" Type="http://schemas.openxmlformats.org/officeDocument/2006/relationships/image" Target="../media/image14.wmf"/><Relationship Id="rId1" Type="http://schemas.openxmlformats.org/officeDocument/2006/relationships/slideLayout" Target="../slideLayouts/slideLayout2.xml"/><Relationship Id="rId2" Type="http://schemas.openxmlformats.org/officeDocument/2006/relationships/image" Target="../media/image7.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6.xml"/><Relationship Id="rId2"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solidFill>
                  <a:srgbClr val="FF0000"/>
                </a:solidFill>
              </a:rPr>
              <a:t>Protecting the Open Internet: Experience and Future Challenges</a:t>
            </a:r>
            <a:endParaRPr lang="en-US" dirty="0">
              <a:solidFill>
                <a:srgbClr val="FF0000"/>
              </a:solidFill>
            </a:endParaRPr>
          </a:p>
        </p:txBody>
      </p:sp>
      <p:sp>
        <p:nvSpPr>
          <p:cNvPr id="3" name="Subtitle 2"/>
          <p:cNvSpPr>
            <a:spLocks noGrp="1"/>
          </p:cNvSpPr>
          <p:nvPr>
            <p:ph type="subTitle" idx="1"/>
          </p:nvPr>
        </p:nvSpPr>
        <p:spPr/>
        <p:txBody>
          <a:bodyPr/>
          <a:lstStyle/>
          <a:p>
            <a:r>
              <a:rPr lang="en-US" dirty="0" smtClean="0"/>
              <a:t>Henning Schulzrinne</a:t>
            </a:r>
          </a:p>
          <a:p>
            <a:r>
              <a:rPr lang="en-US" dirty="0" smtClean="0"/>
              <a:t>FCC &amp; Columbia University</a:t>
            </a:r>
            <a:endParaRPr lang="en-US" dirty="0"/>
          </a:p>
        </p:txBody>
      </p:sp>
      <p:sp>
        <p:nvSpPr>
          <p:cNvPr id="5" name="TextBox 4"/>
          <p:cNvSpPr txBox="1"/>
          <p:nvPr/>
        </p:nvSpPr>
        <p:spPr>
          <a:xfrm>
            <a:off x="0" y="6505163"/>
            <a:ext cx="7253007" cy="369332"/>
          </a:xfrm>
          <a:prstGeom prst="rect">
            <a:avLst/>
          </a:prstGeom>
          <a:noFill/>
        </p:spPr>
        <p:txBody>
          <a:bodyPr wrap="none" rtlCol="0">
            <a:spAutoFit/>
          </a:bodyPr>
          <a:lstStyle/>
          <a:p>
            <a:r>
              <a:rPr lang="en-US" dirty="0" smtClean="0"/>
              <a:t>with slides by Julie Knapp, Walter Johnston, Karen </a:t>
            </a:r>
            <a:r>
              <a:rPr lang="en-US" dirty="0" err="1" smtClean="0"/>
              <a:t>Peltz</a:t>
            </a:r>
            <a:r>
              <a:rPr lang="en-US" dirty="0" smtClean="0"/>
              <a:t>-Strauss, and others </a:t>
            </a:r>
            <a:endParaRPr lang="en-US" dirty="0"/>
          </a:p>
        </p:txBody>
      </p:sp>
    </p:spTree>
    <p:extLst>
      <p:ext uri="{BB962C8B-B14F-4D97-AF65-F5344CB8AC3E}">
        <p14:creationId xmlns:p14="http://schemas.microsoft.com/office/powerpoint/2010/main" val="4076678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bwMode="auto">
          <a:xfrm>
            <a:off x="1143000" y="1555778"/>
            <a:ext cx="7620000" cy="5181600"/>
          </a:xfrm>
          <a:prstGeom prst="ellipse">
            <a:avLst/>
          </a:prstGeom>
          <a:solidFill>
            <a:schemeClr val="accent3">
              <a:lumMod val="50000"/>
              <a:alpha val="83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1" name="Oval 10"/>
          <p:cNvSpPr/>
          <p:nvPr/>
        </p:nvSpPr>
        <p:spPr bwMode="auto">
          <a:xfrm>
            <a:off x="1676400" y="2012978"/>
            <a:ext cx="6705600" cy="4267200"/>
          </a:xfrm>
          <a:prstGeom prst="ellipse">
            <a:avLst/>
          </a:prstGeom>
          <a:solidFill>
            <a:srgbClr val="3366FF">
              <a:alpha val="83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9" name="Oval 8"/>
          <p:cNvSpPr/>
          <p:nvPr/>
        </p:nvSpPr>
        <p:spPr bwMode="auto">
          <a:xfrm>
            <a:off x="2209800" y="2698778"/>
            <a:ext cx="5334000" cy="2971800"/>
          </a:xfrm>
          <a:prstGeom prst="ellipse">
            <a:avLst/>
          </a:prstGeom>
          <a:solidFill>
            <a:srgbClr val="66FF66">
              <a:alpha val="83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7" name="Oval 6"/>
          <p:cNvSpPr/>
          <p:nvPr/>
        </p:nvSpPr>
        <p:spPr bwMode="auto">
          <a:xfrm>
            <a:off x="2590800" y="3232178"/>
            <a:ext cx="3581400" cy="2057400"/>
          </a:xfrm>
          <a:prstGeom prst="ellipse">
            <a:avLst/>
          </a:prstGeom>
          <a:solidFill>
            <a:srgbClr val="FFFF00">
              <a:alpha val="83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 name="Title 1"/>
          <p:cNvSpPr>
            <a:spLocks noGrp="1"/>
          </p:cNvSpPr>
          <p:nvPr>
            <p:ph type="title"/>
          </p:nvPr>
        </p:nvSpPr>
        <p:spPr/>
        <p:txBody>
          <a:bodyPr/>
          <a:lstStyle/>
          <a:p>
            <a:r>
              <a:rPr lang="en-US" smtClean="0"/>
              <a:t>Which Internet are you connected to?</a:t>
            </a:r>
            <a:endParaRPr lang="en-US" dirty="0"/>
          </a:p>
        </p:txBody>
      </p:sp>
      <p:sp>
        <p:nvSpPr>
          <p:cNvPr id="4" name="Oval 3"/>
          <p:cNvSpPr/>
          <p:nvPr/>
        </p:nvSpPr>
        <p:spPr bwMode="auto">
          <a:xfrm>
            <a:off x="3429000" y="3613178"/>
            <a:ext cx="1066800" cy="9906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65" charset="0"/>
                <a:ea typeface="ＭＳ Ｐゴシック" pitchFamily="-65" charset="-128"/>
                <a:cs typeface="ＭＳ Ｐゴシック" pitchFamily="-65" charset="-128"/>
              </a:rPr>
              <a:t>multicast</a:t>
            </a:r>
            <a:endParaRPr kumimoji="0" lang="en-US" sz="20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5" name="Oval 4"/>
          <p:cNvSpPr/>
          <p:nvPr/>
        </p:nvSpPr>
        <p:spPr bwMode="auto">
          <a:xfrm>
            <a:off x="4114800" y="3613178"/>
            <a:ext cx="1066800" cy="990600"/>
          </a:xfrm>
          <a:prstGeom prst="ellipse">
            <a:avLst/>
          </a:prstGeom>
          <a:solidFill>
            <a:srgbClr val="FF6600">
              <a:alpha val="6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rPr>
              <a:t>QoS</a:t>
            </a:r>
            <a:endParaRPr kumimoji="0" lang="en-US" sz="20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6" name="Oval 5"/>
          <p:cNvSpPr/>
          <p:nvPr/>
        </p:nvSpPr>
        <p:spPr bwMode="auto">
          <a:xfrm>
            <a:off x="3733800" y="4070378"/>
            <a:ext cx="1066800" cy="990600"/>
          </a:xfrm>
          <a:prstGeom prst="ellipse">
            <a:avLst/>
          </a:prstGeom>
          <a:solidFill>
            <a:srgbClr val="800000">
              <a:alpha val="6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IPv6</a:t>
            </a:r>
            <a:endParaRPr kumimoji="0" lang="en-US" sz="20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8" name="TextBox 7"/>
          <p:cNvSpPr txBox="1"/>
          <p:nvPr/>
        </p:nvSpPr>
        <p:spPr>
          <a:xfrm>
            <a:off x="5181600" y="4222778"/>
            <a:ext cx="697877" cy="707886"/>
          </a:xfrm>
          <a:prstGeom prst="rect">
            <a:avLst/>
          </a:prstGeom>
          <a:noFill/>
        </p:spPr>
        <p:txBody>
          <a:bodyPr wrap="none" rtlCol="0">
            <a:spAutoFit/>
          </a:bodyPr>
          <a:lstStyle/>
          <a:p>
            <a:pPr algn="ctr"/>
            <a:r>
              <a:rPr lang="en-US" sz="2000" dirty="0" smtClean="0"/>
              <a:t>IPv4</a:t>
            </a:r>
          </a:p>
          <a:p>
            <a:pPr algn="ctr"/>
            <a:r>
              <a:rPr lang="en-US" sz="2000" dirty="0" smtClean="0"/>
              <a:t>PIA</a:t>
            </a:r>
            <a:endParaRPr lang="en-US" sz="2000" dirty="0"/>
          </a:p>
        </p:txBody>
      </p:sp>
      <p:sp>
        <p:nvSpPr>
          <p:cNvPr id="10" name="TextBox 9"/>
          <p:cNvSpPr txBox="1"/>
          <p:nvPr/>
        </p:nvSpPr>
        <p:spPr>
          <a:xfrm>
            <a:off x="6324600" y="3841778"/>
            <a:ext cx="906769" cy="707886"/>
          </a:xfrm>
          <a:prstGeom prst="rect">
            <a:avLst/>
          </a:prstGeom>
          <a:noFill/>
        </p:spPr>
        <p:txBody>
          <a:bodyPr wrap="none" rtlCol="0">
            <a:spAutoFit/>
          </a:bodyPr>
          <a:lstStyle/>
          <a:p>
            <a:pPr algn="ctr"/>
            <a:r>
              <a:rPr lang="en-US" sz="2000" dirty="0" smtClean="0"/>
              <a:t>IPv4</a:t>
            </a:r>
          </a:p>
          <a:p>
            <a:pPr algn="ctr"/>
            <a:r>
              <a:rPr lang="en-US" sz="2000" dirty="0" smtClean="0"/>
              <a:t>DHCP</a:t>
            </a:r>
            <a:endParaRPr lang="en-US" sz="2000" dirty="0"/>
          </a:p>
        </p:txBody>
      </p:sp>
      <p:sp>
        <p:nvSpPr>
          <p:cNvPr id="12" name="TextBox 11"/>
          <p:cNvSpPr txBox="1"/>
          <p:nvPr/>
        </p:nvSpPr>
        <p:spPr>
          <a:xfrm>
            <a:off x="7239000" y="3003578"/>
            <a:ext cx="697877" cy="707886"/>
          </a:xfrm>
          <a:prstGeom prst="rect">
            <a:avLst/>
          </a:prstGeom>
          <a:noFill/>
        </p:spPr>
        <p:txBody>
          <a:bodyPr wrap="none" rtlCol="0">
            <a:spAutoFit/>
          </a:bodyPr>
          <a:lstStyle/>
          <a:p>
            <a:pPr algn="ctr"/>
            <a:r>
              <a:rPr lang="en-US" sz="2000" dirty="0" smtClean="0"/>
              <a:t>IPv4</a:t>
            </a:r>
          </a:p>
          <a:p>
            <a:pPr algn="ctr"/>
            <a:r>
              <a:rPr lang="en-US" sz="2000" dirty="0" smtClean="0"/>
              <a:t>NAT</a:t>
            </a:r>
            <a:endParaRPr lang="en-US" sz="2000" dirty="0"/>
          </a:p>
        </p:txBody>
      </p:sp>
      <p:sp>
        <p:nvSpPr>
          <p:cNvPr id="14" name="TextBox 13"/>
          <p:cNvSpPr txBox="1"/>
          <p:nvPr/>
        </p:nvSpPr>
        <p:spPr>
          <a:xfrm>
            <a:off x="4038600" y="1555778"/>
            <a:ext cx="1835959" cy="461665"/>
          </a:xfrm>
          <a:prstGeom prst="rect">
            <a:avLst/>
          </a:prstGeom>
          <a:noFill/>
        </p:spPr>
        <p:txBody>
          <a:bodyPr wrap="none" rtlCol="0">
            <a:spAutoFit/>
          </a:bodyPr>
          <a:lstStyle/>
          <a:p>
            <a:r>
              <a:rPr lang="en-US" dirty="0" smtClean="0"/>
              <a:t>port 80 + 25</a:t>
            </a:r>
            <a:endParaRPr lang="en-US" dirty="0"/>
          </a:p>
        </p:txBody>
      </p:sp>
    </p:spTree>
    <p:extLst>
      <p:ext uri="{BB962C8B-B14F-4D97-AF65-F5344CB8AC3E}">
        <p14:creationId xmlns:p14="http://schemas.microsoft.com/office/powerpoint/2010/main" val="103752952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New name, old concept: Common carrier</a:t>
            </a:r>
            <a:endParaRPr lang="en-US" dirty="0"/>
          </a:p>
        </p:txBody>
      </p:sp>
      <p:sp>
        <p:nvSpPr>
          <p:cNvPr id="2" name="Content Placeholder 1"/>
          <p:cNvSpPr>
            <a:spLocks noGrp="1"/>
          </p:cNvSpPr>
          <p:nvPr>
            <p:ph idx="1"/>
          </p:nvPr>
        </p:nvSpPr>
        <p:spPr/>
        <p:txBody>
          <a:bodyPr>
            <a:normAutofit/>
          </a:bodyPr>
          <a:lstStyle/>
          <a:p>
            <a:r>
              <a:rPr lang="en-US" dirty="0" smtClean="0"/>
              <a:t>Since 1600s: A </a:t>
            </a:r>
            <a:r>
              <a:rPr lang="en-US" i="1" dirty="0">
                <a:solidFill>
                  <a:srgbClr val="1F497D"/>
                </a:solidFill>
              </a:rPr>
              <a:t>common carrier </a:t>
            </a:r>
            <a:r>
              <a:rPr lang="en-US" dirty="0"/>
              <a:t>in common-law countries </a:t>
            </a:r>
            <a:r>
              <a:rPr lang="en-US" dirty="0" smtClean="0"/>
              <a:t>… is </a:t>
            </a:r>
            <a:r>
              <a:rPr lang="en-US" dirty="0"/>
              <a:t>a person or company that transports goods or people for any person or company and that is responsible for any possible loss of the goods during transport</a:t>
            </a:r>
            <a:r>
              <a:rPr lang="en-US" dirty="0" smtClean="0"/>
              <a:t>. </a:t>
            </a:r>
            <a:r>
              <a:rPr lang="en-US" dirty="0"/>
              <a:t>A common carrier offers its services to the general public under license or authority provided by a regulatory body. </a:t>
            </a:r>
            <a:r>
              <a:rPr lang="en-US" dirty="0" smtClean="0"/>
              <a:t>(Wikipedia)</a:t>
            </a:r>
          </a:p>
          <a:p>
            <a:r>
              <a:rPr lang="en-US" dirty="0" smtClean="0"/>
              <a:t>e.g., FedEx, Greyhound, telecommunications providers, Disneyland</a:t>
            </a:r>
          </a:p>
        </p:txBody>
      </p:sp>
      <p:sp>
        <p:nvSpPr>
          <p:cNvPr id="3" name="Slide Number Placeholder 2"/>
          <p:cNvSpPr>
            <a:spLocks noGrp="1"/>
          </p:cNvSpPr>
          <p:nvPr>
            <p:ph type="sldNum" sz="quarter" idx="12"/>
          </p:nvPr>
        </p:nvSpPr>
        <p:spPr/>
        <p:txBody>
          <a:bodyPr/>
          <a:lstStyle/>
          <a:p>
            <a:fld id="{51E3B49D-3EAC-FA48-8317-73E198CCAC39}" type="slidenum">
              <a:rPr lang="en-US" smtClean="0"/>
              <a:pPr/>
              <a:t>11</a:t>
            </a:fld>
            <a:endParaRPr lang="en-US"/>
          </a:p>
        </p:txBody>
      </p:sp>
    </p:spTree>
    <p:extLst>
      <p:ext uri="{BB962C8B-B14F-4D97-AF65-F5344CB8AC3E}">
        <p14:creationId xmlns:p14="http://schemas.microsoft.com/office/powerpoint/2010/main" val="2806043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transparency</a:t>
            </a:r>
            <a:endParaRPr lang="en-US" dirty="0"/>
          </a:p>
        </p:txBody>
      </p:sp>
      <p:sp>
        <p:nvSpPr>
          <p:cNvPr id="3" name="Content Placeholder 2"/>
          <p:cNvSpPr>
            <a:spLocks noGrp="1"/>
          </p:cNvSpPr>
          <p:nvPr>
            <p:ph idx="1"/>
          </p:nvPr>
        </p:nvSpPr>
        <p:spPr/>
        <p:txBody>
          <a:bodyPr>
            <a:normAutofit fontScale="92500" lnSpcReduction="20000"/>
          </a:bodyPr>
          <a:lstStyle/>
          <a:p>
            <a:r>
              <a:rPr lang="en-US" dirty="0"/>
              <a:t>RFC 1958: “Architectural Principles of the </a:t>
            </a:r>
            <a:r>
              <a:rPr lang="en-US" dirty="0" smtClean="0"/>
              <a:t>Internet”</a:t>
            </a:r>
          </a:p>
          <a:p>
            <a:pPr marL="396875" indent="0">
              <a:buNone/>
            </a:pPr>
            <a:r>
              <a:rPr lang="en-US" i="1" dirty="0" smtClean="0">
                <a:solidFill>
                  <a:schemeClr val="tx2"/>
                </a:solidFill>
              </a:rPr>
              <a:t>However</a:t>
            </a:r>
            <a:r>
              <a:rPr lang="en-US" i="1" dirty="0">
                <a:solidFill>
                  <a:schemeClr val="tx2"/>
                </a:solidFill>
              </a:rPr>
              <a:t>, in very general terms, the community believes that </a:t>
            </a:r>
            <a:r>
              <a:rPr lang="en-US" i="1" dirty="0" smtClean="0">
                <a:solidFill>
                  <a:schemeClr val="tx2"/>
                </a:solidFill>
              </a:rPr>
              <a:t>the goal </a:t>
            </a:r>
            <a:r>
              <a:rPr lang="en-US" i="1" dirty="0">
                <a:solidFill>
                  <a:schemeClr val="tx2"/>
                </a:solidFill>
              </a:rPr>
              <a:t>is connectivity, the tool is the Internet Protocol, and the intelligence is end to end rather than hidden in the network.</a:t>
            </a:r>
          </a:p>
          <a:p>
            <a:r>
              <a:rPr lang="en-US" dirty="0" smtClean="0"/>
              <a:t>RFC 2275: “Internet Transparency”</a:t>
            </a:r>
          </a:p>
          <a:p>
            <a:pPr lvl="1"/>
            <a:r>
              <a:rPr lang="en-US" dirty="0" smtClean="0"/>
              <a:t>NATs, firewalls, ALGs, relays, proxies, split DNS</a:t>
            </a:r>
          </a:p>
          <a:p>
            <a:r>
              <a:rPr lang="en-US" dirty="0" smtClean="0"/>
              <a:t>RFC </a:t>
            </a:r>
            <a:r>
              <a:rPr lang="en-US" dirty="0"/>
              <a:t>3724: “The Rise of the Middle and the Future of End-to-End:  Reflections </a:t>
            </a:r>
            <a:r>
              <a:rPr lang="en-US" dirty="0" smtClean="0"/>
              <a:t>on the </a:t>
            </a:r>
            <a:r>
              <a:rPr lang="en-US" dirty="0"/>
              <a:t>Evolution of the Internet </a:t>
            </a:r>
            <a:r>
              <a:rPr lang="en-US" dirty="0" smtClean="0"/>
              <a:t>Architecture”</a:t>
            </a:r>
            <a:endParaRPr lang="en-US" dirty="0"/>
          </a:p>
          <a:p>
            <a:r>
              <a:rPr lang="en-US" dirty="0" smtClean="0"/>
              <a:t>RFC 4924</a:t>
            </a:r>
            <a:r>
              <a:rPr lang="en-US" dirty="0"/>
              <a:t>: “Reflections on Internet </a:t>
            </a:r>
            <a:r>
              <a:rPr lang="en-US" dirty="0" smtClean="0"/>
              <a:t>Transparency”</a:t>
            </a:r>
          </a:p>
          <a:p>
            <a:pPr marL="457200" lvl="1" indent="0">
              <a:buNone/>
            </a:pPr>
            <a:r>
              <a:rPr lang="en-US" i="1" dirty="0">
                <a:solidFill>
                  <a:srgbClr val="1F497D"/>
                </a:solidFill>
              </a:rPr>
              <a:t>A network that does not filter or transform the data that it </a:t>
            </a:r>
            <a:r>
              <a:rPr lang="en-US" i="1" dirty="0" smtClean="0">
                <a:solidFill>
                  <a:srgbClr val="1F497D"/>
                </a:solidFill>
              </a:rPr>
              <a:t>carries may </a:t>
            </a:r>
            <a:r>
              <a:rPr lang="en-US" i="1" dirty="0">
                <a:solidFill>
                  <a:srgbClr val="1F497D"/>
                </a:solidFill>
              </a:rPr>
              <a:t>be said to be "transparent" or "oblivious" to the content </a:t>
            </a:r>
            <a:r>
              <a:rPr lang="en-US" i="1" dirty="0" smtClean="0">
                <a:solidFill>
                  <a:srgbClr val="1F497D"/>
                </a:solidFill>
              </a:rPr>
              <a:t>of packets</a:t>
            </a:r>
            <a:r>
              <a:rPr lang="en-US" i="1" dirty="0">
                <a:solidFill>
                  <a:srgbClr val="1F497D"/>
                </a:solidFill>
              </a:rPr>
              <a:t>.  Networks that provide oblivious transport enable </a:t>
            </a:r>
            <a:r>
              <a:rPr lang="en-US" i="1" dirty="0" smtClean="0">
                <a:solidFill>
                  <a:srgbClr val="1F497D"/>
                </a:solidFill>
              </a:rPr>
              <a:t>the deployment </a:t>
            </a:r>
            <a:r>
              <a:rPr lang="en-US" i="1" dirty="0">
                <a:solidFill>
                  <a:srgbClr val="1F497D"/>
                </a:solidFill>
              </a:rPr>
              <a:t>of new services without requiring changes to the core.  </a:t>
            </a:r>
            <a:r>
              <a:rPr lang="en-US" i="1" dirty="0" smtClean="0">
                <a:solidFill>
                  <a:srgbClr val="1F497D"/>
                </a:solidFill>
              </a:rPr>
              <a:t>It is </a:t>
            </a:r>
            <a:r>
              <a:rPr lang="en-US" i="1" dirty="0">
                <a:solidFill>
                  <a:srgbClr val="1F497D"/>
                </a:solidFill>
              </a:rPr>
              <a:t>this flexibility that is perhaps both the Internet's </a:t>
            </a:r>
            <a:r>
              <a:rPr lang="en-US" i="1" dirty="0" smtClean="0">
                <a:solidFill>
                  <a:srgbClr val="1F497D"/>
                </a:solidFill>
              </a:rPr>
              <a:t>most essential </a:t>
            </a:r>
            <a:r>
              <a:rPr lang="en-US" i="1" dirty="0">
                <a:solidFill>
                  <a:srgbClr val="1F497D"/>
                </a:solidFill>
              </a:rPr>
              <a:t>characteristic as well as one of the most </a:t>
            </a:r>
            <a:r>
              <a:rPr lang="en-US" i="1" dirty="0" smtClean="0">
                <a:solidFill>
                  <a:srgbClr val="1F497D"/>
                </a:solidFill>
              </a:rPr>
              <a:t>important contributors </a:t>
            </a:r>
            <a:r>
              <a:rPr lang="en-US" i="1" dirty="0">
                <a:solidFill>
                  <a:srgbClr val="1F497D"/>
                </a:solidFill>
              </a:rPr>
              <a:t>to its success.</a:t>
            </a:r>
          </a:p>
        </p:txBody>
      </p:sp>
    </p:spTree>
    <p:extLst>
      <p:ext uri="{BB962C8B-B14F-4D97-AF65-F5344CB8AC3E}">
        <p14:creationId xmlns:p14="http://schemas.microsoft.com/office/powerpoint/2010/main" val="2243933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Network transparency and neutrality</a:t>
            </a:r>
            <a:endParaRPr lang="en-US" dirty="0"/>
          </a:p>
        </p:txBody>
      </p:sp>
      <p:sp>
        <p:nvSpPr>
          <p:cNvPr id="6" name="Oval 5"/>
          <p:cNvSpPr/>
          <p:nvPr/>
        </p:nvSpPr>
        <p:spPr>
          <a:xfrm>
            <a:off x="3611955" y="2321551"/>
            <a:ext cx="5312996" cy="2619186"/>
          </a:xfrm>
          <a:prstGeom prst="ellipse">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smtClean="0"/>
              <a:t>neutral</a:t>
            </a:r>
            <a:endParaRPr lang="en-US" sz="4000" dirty="0"/>
          </a:p>
        </p:txBody>
      </p:sp>
      <p:sp>
        <p:nvSpPr>
          <p:cNvPr id="5" name="Oval 4"/>
          <p:cNvSpPr/>
          <p:nvPr/>
        </p:nvSpPr>
        <p:spPr>
          <a:xfrm>
            <a:off x="774733" y="2539817"/>
            <a:ext cx="4722582" cy="2222339"/>
          </a:xfrm>
          <a:prstGeom prst="ellipse">
            <a:avLst/>
          </a:prstGeom>
          <a:gradFill flip="none" rotWithShape="1">
            <a:gsLst>
              <a:gs pos="0">
                <a:schemeClr val="accent1">
                  <a:tint val="100000"/>
                  <a:shade val="100000"/>
                  <a:satMod val="130000"/>
                  <a:alpha val="40000"/>
                </a:schemeClr>
              </a:gs>
              <a:gs pos="100000">
                <a:schemeClr val="accent1">
                  <a:tint val="50000"/>
                  <a:shade val="100000"/>
                  <a:satMod val="350000"/>
                  <a:alpha val="40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t>transparent</a:t>
            </a:r>
            <a:endParaRPr lang="en-US" sz="3600" dirty="0"/>
          </a:p>
        </p:txBody>
      </p:sp>
      <p:sp>
        <p:nvSpPr>
          <p:cNvPr id="7" name="TextBox 6"/>
          <p:cNvSpPr txBox="1"/>
          <p:nvPr/>
        </p:nvSpPr>
        <p:spPr>
          <a:xfrm>
            <a:off x="457200" y="4855678"/>
            <a:ext cx="1956372" cy="646331"/>
          </a:xfrm>
          <a:prstGeom prst="rect">
            <a:avLst/>
          </a:prstGeom>
          <a:noFill/>
        </p:spPr>
        <p:txBody>
          <a:bodyPr wrap="none" rtlCol="0">
            <a:spAutoFit/>
          </a:bodyPr>
          <a:lstStyle/>
          <a:p>
            <a:r>
              <a:rPr lang="en-US" dirty="0" err="1" smtClean="0"/>
              <a:t>QoS</a:t>
            </a:r>
            <a:r>
              <a:rPr lang="en-US" dirty="0" smtClean="0"/>
              <a:t> discrimination</a:t>
            </a:r>
          </a:p>
          <a:p>
            <a:r>
              <a:rPr lang="en-US" dirty="0" smtClean="0"/>
              <a:t>pay for priority</a:t>
            </a:r>
            <a:endParaRPr lang="en-US" dirty="0"/>
          </a:p>
        </p:txBody>
      </p:sp>
      <p:sp>
        <p:nvSpPr>
          <p:cNvPr id="8" name="TextBox 7"/>
          <p:cNvSpPr txBox="1"/>
          <p:nvPr/>
        </p:nvSpPr>
        <p:spPr>
          <a:xfrm>
            <a:off x="6322050" y="5158207"/>
            <a:ext cx="2364750" cy="369332"/>
          </a:xfrm>
          <a:prstGeom prst="rect">
            <a:avLst/>
          </a:prstGeom>
          <a:noFill/>
        </p:spPr>
        <p:txBody>
          <a:bodyPr wrap="none" rtlCol="0">
            <a:spAutoFit/>
          </a:bodyPr>
          <a:lstStyle/>
          <a:p>
            <a:r>
              <a:rPr lang="en-US" dirty="0" smtClean="0"/>
              <a:t>block protocol features</a:t>
            </a:r>
            <a:endParaRPr lang="en-US" dirty="0"/>
          </a:p>
        </p:txBody>
      </p:sp>
    </p:spTree>
    <p:extLst>
      <p:ext uri="{BB962C8B-B14F-4D97-AF65-F5344CB8AC3E}">
        <p14:creationId xmlns:p14="http://schemas.microsoft.com/office/powerpoint/2010/main" val="3673837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Means, motive and opportunity</a:t>
            </a:r>
            <a:endParaRPr lang="en-US" dirty="0"/>
          </a:p>
        </p:txBody>
      </p:sp>
      <p:sp>
        <p:nvSpPr>
          <p:cNvPr id="2" name="Content Placeholder 1"/>
          <p:cNvSpPr>
            <a:spLocks noGrp="1"/>
          </p:cNvSpPr>
          <p:nvPr>
            <p:ph idx="1"/>
          </p:nvPr>
        </p:nvSpPr>
        <p:spPr/>
        <p:txBody>
          <a:bodyPr>
            <a:normAutofit/>
          </a:bodyPr>
          <a:lstStyle/>
          <a:p>
            <a:r>
              <a:rPr lang="en-US" dirty="0" smtClean="0"/>
              <a:t>Political motivation</a:t>
            </a:r>
          </a:p>
          <a:p>
            <a:pPr lvl="1"/>
            <a:r>
              <a:rPr lang="en-US" dirty="0" smtClean="0"/>
              <a:t>suppress undesirable opinion</a:t>
            </a:r>
          </a:p>
          <a:p>
            <a:pPr lvl="2"/>
            <a:r>
              <a:rPr lang="en-US" dirty="0" smtClean="0"/>
              <a:t>e.g., union web site, abortion SMS</a:t>
            </a:r>
          </a:p>
          <a:p>
            <a:r>
              <a:rPr lang="en-US" dirty="0" smtClean="0"/>
              <a:t>Economic advantage</a:t>
            </a:r>
          </a:p>
          <a:p>
            <a:pPr lvl="1"/>
            <a:r>
              <a:rPr lang="en-US" dirty="0" smtClean="0"/>
              <a:t>prevent competition in related services</a:t>
            </a:r>
          </a:p>
          <a:p>
            <a:pPr lvl="2"/>
            <a:r>
              <a:rPr lang="en-US" dirty="0" smtClean="0"/>
              <a:t>e.g., VoIP or over-the-top </a:t>
            </a:r>
            <a:r>
              <a:rPr lang="en-US" dirty="0" err="1" smtClean="0"/>
              <a:t>VoD</a:t>
            </a:r>
            <a:endParaRPr lang="en-US" dirty="0" smtClean="0"/>
          </a:p>
          <a:p>
            <a:pPr lvl="1"/>
            <a:r>
              <a:rPr lang="en-US" dirty="0" smtClean="0"/>
              <a:t>leverage pricing power</a:t>
            </a:r>
          </a:p>
          <a:p>
            <a:pPr lvl="2"/>
            <a:r>
              <a:rPr lang="en-US" dirty="0" smtClean="0"/>
              <a:t>OTT content provider has to offer service to everyone</a:t>
            </a:r>
          </a:p>
          <a:p>
            <a:pPr lvl="1"/>
            <a:r>
              <a:rPr lang="en-US" dirty="0" smtClean="0"/>
              <a:t>market segmentation</a:t>
            </a:r>
          </a:p>
          <a:p>
            <a:pPr lvl="2"/>
            <a:r>
              <a:rPr lang="en-US" dirty="0" smtClean="0"/>
              <a:t>consumer vs. business customers</a:t>
            </a:r>
          </a:p>
          <a:p>
            <a:r>
              <a:rPr lang="en-US" dirty="0" smtClean="0"/>
              <a:t>Non-tariff barriers</a:t>
            </a:r>
          </a:p>
          <a:p>
            <a:pPr lvl="1"/>
            <a:r>
              <a:rPr lang="en-US" dirty="0" smtClean="0"/>
              <a:t>e.g., special (undocumented) APIs</a:t>
            </a:r>
          </a:p>
          <a:p>
            <a:pPr lvl="1"/>
            <a:endParaRPr lang="en-US" dirty="0" smtClean="0"/>
          </a:p>
        </p:txBody>
      </p:sp>
      <p:sp>
        <p:nvSpPr>
          <p:cNvPr id="3" name="Slide Number Placeholder 2"/>
          <p:cNvSpPr>
            <a:spLocks noGrp="1"/>
          </p:cNvSpPr>
          <p:nvPr>
            <p:ph type="sldNum" sz="quarter" idx="12"/>
          </p:nvPr>
        </p:nvSpPr>
        <p:spPr/>
        <p:txBody>
          <a:bodyPr/>
          <a:lstStyle/>
          <a:p>
            <a:fld id="{51E3B49D-3EAC-FA48-8317-73E198CCAC39}" type="slidenum">
              <a:rPr lang="en-US" smtClean="0"/>
              <a:pPr/>
              <a:t>14</a:t>
            </a:fld>
            <a:endParaRPr lang="en-US"/>
          </a:p>
        </p:txBody>
      </p:sp>
    </p:spTree>
    <p:extLst>
      <p:ext uri="{BB962C8B-B14F-4D97-AF65-F5344CB8AC3E}">
        <p14:creationId xmlns:p14="http://schemas.microsoft.com/office/powerpoint/2010/main" val="2927319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BEREC report</a:t>
            </a:r>
            <a:endParaRPr lang="en-US" dirty="0"/>
          </a:p>
        </p:txBody>
      </p:sp>
      <p:pic>
        <p:nvPicPr>
          <p:cNvPr id="4" name="Picture 3"/>
          <p:cNvPicPr>
            <a:picLocks noChangeAspect="1"/>
          </p:cNvPicPr>
          <p:nvPr/>
        </p:nvPicPr>
        <p:blipFill>
          <a:blip r:embed="rId3"/>
          <a:stretch>
            <a:fillRect/>
          </a:stretch>
        </p:blipFill>
        <p:spPr>
          <a:xfrm>
            <a:off x="1449795" y="1524000"/>
            <a:ext cx="5969000" cy="4838700"/>
          </a:xfrm>
          <a:prstGeom prst="rect">
            <a:avLst/>
          </a:prstGeom>
        </p:spPr>
      </p:pic>
      <p:sp>
        <p:nvSpPr>
          <p:cNvPr id="6" name="TextBox 5"/>
          <p:cNvSpPr txBox="1"/>
          <p:nvPr/>
        </p:nvSpPr>
        <p:spPr>
          <a:xfrm>
            <a:off x="0" y="6488668"/>
            <a:ext cx="4938389" cy="307777"/>
          </a:xfrm>
          <a:prstGeom prst="rect">
            <a:avLst/>
          </a:prstGeom>
          <a:noFill/>
        </p:spPr>
        <p:txBody>
          <a:bodyPr wrap="none" rtlCol="0">
            <a:spAutoFit/>
          </a:bodyPr>
          <a:lstStyle/>
          <a:p>
            <a:r>
              <a:rPr lang="en-US" sz="1400" i="1" dirty="0" smtClean="0"/>
              <a:t>BEREC findings on traffic management practices in Europe</a:t>
            </a:r>
            <a:endParaRPr lang="en-US" sz="1400" i="1" dirty="0"/>
          </a:p>
        </p:txBody>
      </p:sp>
    </p:spTree>
    <p:extLst>
      <p:ext uri="{BB962C8B-B14F-4D97-AF65-F5344CB8AC3E}">
        <p14:creationId xmlns:p14="http://schemas.microsoft.com/office/powerpoint/2010/main" val="626012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VoIP restrictions</a:t>
            </a:r>
            <a:endParaRPr lang="en-US" dirty="0"/>
          </a:p>
        </p:txBody>
      </p:sp>
      <p:pic>
        <p:nvPicPr>
          <p:cNvPr id="4" name="Picture 3"/>
          <p:cNvPicPr>
            <a:picLocks noChangeAspect="1"/>
          </p:cNvPicPr>
          <p:nvPr/>
        </p:nvPicPr>
        <p:blipFill>
          <a:blip r:embed="rId2"/>
          <a:stretch>
            <a:fillRect/>
          </a:stretch>
        </p:blipFill>
        <p:spPr>
          <a:xfrm>
            <a:off x="1625600" y="1662886"/>
            <a:ext cx="5880100" cy="4419600"/>
          </a:xfrm>
          <a:prstGeom prst="rect">
            <a:avLst/>
          </a:prstGeom>
        </p:spPr>
      </p:pic>
    </p:spTree>
    <p:extLst>
      <p:ext uri="{BB962C8B-B14F-4D97-AF65-F5344CB8AC3E}">
        <p14:creationId xmlns:p14="http://schemas.microsoft.com/office/powerpoint/2010/main" val="2854166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covered?</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19391168"/>
              </p:ext>
            </p:extLst>
          </p:nvPr>
        </p:nvGraphicFramePr>
        <p:xfrm>
          <a:off x="457200" y="1600200"/>
          <a:ext cx="8229600" cy="47505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863044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Principles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92493225"/>
              </p:ext>
            </p:extLst>
          </p:nvPr>
        </p:nvGraphicFramePr>
        <p:xfrm>
          <a:off x="457200" y="1600200"/>
          <a:ext cx="8482684" cy="4756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51E3B49D-3EAC-FA48-8317-73E198CCAC39}" type="slidenum">
              <a:rPr lang="en-US" smtClean="0"/>
              <a:pPr/>
              <a:t>18</a:t>
            </a:fld>
            <a:endParaRPr lang="en-US"/>
          </a:p>
        </p:txBody>
      </p:sp>
    </p:spTree>
    <p:extLst>
      <p:ext uri="{BB962C8B-B14F-4D97-AF65-F5344CB8AC3E}">
        <p14:creationId xmlns:p14="http://schemas.microsoft.com/office/powerpoint/2010/main" val="117526277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47 CFR 8</a:t>
            </a:r>
            <a:endParaRPr lang="en-US" dirty="0"/>
          </a:p>
        </p:txBody>
      </p:sp>
      <p:sp>
        <p:nvSpPr>
          <p:cNvPr id="3" name="Content Placeholder 2"/>
          <p:cNvSpPr>
            <a:spLocks noGrp="1"/>
          </p:cNvSpPr>
          <p:nvPr>
            <p:ph idx="1"/>
          </p:nvPr>
        </p:nvSpPr>
        <p:spPr/>
        <p:txBody>
          <a:bodyPr>
            <a:normAutofit/>
          </a:bodyPr>
          <a:lstStyle/>
          <a:p>
            <a:r>
              <a:rPr lang="en-US" b="1" dirty="0"/>
              <a:t>§ 8.1	Purpose.</a:t>
            </a:r>
          </a:p>
          <a:p>
            <a:pPr marL="457200" lvl="1" indent="0">
              <a:buNone/>
            </a:pPr>
            <a:r>
              <a:rPr lang="en-US" dirty="0"/>
              <a:t>The purpose of this Part is to preserve the Internet as an open platform enabling consumer choice, freedom of expression, end-user control, competition, and the freedom to innovate without permission.</a:t>
            </a:r>
          </a:p>
          <a:p>
            <a:r>
              <a:rPr lang="en-US" b="1" dirty="0"/>
              <a:t>§ 8.3	Transparency.</a:t>
            </a:r>
          </a:p>
          <a:p>
            <a:pPr marL="457200" lvl="1" indent="0">
              <a:buNone/>
            </a:pPr>
            <a:r>
              <a:rPr lang="en-US" dirty="0"/>
              <a:t>A person engaged in the provision of broadband Internet access service shall publicly disclose accurate information regarding the network management practices, performance, and commercial terms of its broadband Internet access services sufficient for consumers to make informed choices regarding use of such services and for content, application, service, and device providers to develop, market, and maintain Internet offerings.</a:t>
            </a:r>
          </a:p>
        </p:txBody>
      </p:sp>
    </p:spTree>
    <p:extLst>
      <p:ext uri="{BB962C8B-B14F-4D97-AF65-F5344CB8AC3E}">
        <p14:creationId xmlns:p14="http://schemas.microsoft.com/office/powerpoint/2010/main" val="1966333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network neutrality?</a:t>
            </a:r>
            <a:endParaRPr lang="en-US" dirty="0"/>
          </a:p>
        </p:txBody>
      </p:sp>
      <p:sp>
        <p:nvSpPr>
          <p:cNvPr id="2" name="Content Placeholder 1"/>
          <p:cNvSpPr>
            <a:spLocks noGrp="1"/>
          </p:cNvSpPr>
          <p:nvPr>
            <p:ph idx="1"/>
          </p:nvPr>
        </p:nvSpPr>
        <p:spPr/>
        <p:txBody>
          <a:bodyPr>
            <a:normAutofit/>
          </a:bodyPr>
          <a:lstStyle/>
          <a:p>
            <a:r>
              <a:rPr lang="en-US" dirty="0"/>
              <a:t>“The principle advocates no restrictions by Internet service providers and governments on content, sites, platforms, the kinds of equipment that may be attached, and the modes of communication</a:t>
            </a:r>
            <a:r>
              <a:rPr lang="en-US" dirty="0" smtClean="0"/>
              <a:t>.” (Wikipedia)</a:t>
            </a:r>
          </a:p>
          <a:p>
            <a:r>
              <a:rPr lang="en-US" dirty="0" smtClean="0"/>
              <a:t>2005 FCC statement:</a:t>
            </a:r>
          </a:p>
          <a:p>
            <a:pPr lvl="1"/>
            <a:r>
              <a:rPr lang="en-US" dirty="0" smtClean="0"/>
              <a:t>“access </a:t>
            </a:r>
            <a:r>
              <a:rPr lang="en-US" dirty="0"/>
              <a:t>the lawful Internet content of their choice.</a:t>
            </a:r>
          </a:p>
          <a:p>
            <a:pPr lvl="1"/>
            <a:r>
              <a:rPr lang="en-US" dirty="0"/>
              <a:t>run applications and use services of their choice, subject to the needs of law enforcement.</a:t>
            </a:r>
          </a:p>
          <a:p>
            <a:pPr lvl="1"/>
            <a:r>
              <a:rPr lang="en-US" dirty="0"/>
              <a:t>connect their choice of legal devices that do not harm the network.</a:t>
            </a:r>
          </a:p>
          <a:p>
            <a:pPr lvl="1"/>
            <a:r>
              <a:rPr lang="en-US" dirty="0"/>
              <a:t>competition among network providers, application and service providers, and content providers</a:t>
            </a:r>
            <a:r>
              <a:rPr lang="en-US" dirty="0" smtClean="0"/>
              <a:t>.”</a:t>
            </a:r>
          </a:p>
          <a:p>
            <a:r>
              <a:rPr lang="en-US" dirty="0" smtClean="0"/>
              <a:t>= </a:t>
            </a:r>
            <a:r>
              <a:rPr lang="en-US" i="1" dirty="0" smtClean="0"/>
              <a:t>Any </a:t>
            </a:r>
            <a:r>
              <a:rPr lang="en-US" i="1" dirty="0"/>
              <a:t>lawful content, any lawful application, any lawful device, any provider</a:t>
            </a:r>
          </a:p>
        </p:txBody>
      </p:sp>
      <p:sp>
        <p:nvSpPr>
          <p:cNvPr id="3" name="Slide Number Placeholder 2"/>
          <p:cNvSpPr>
            <a:spLocks noGrp="1"/>
          </p:cNvSpPr>
          <p:nvPr>
            <p:ph type="sldNum" sz="quarter" idx="12"/>
          </p:nvPr>
        </p:nvSpPr>
        <p:spPr/>
        <p:txBody>
          <a:bodyPr/>
          <a:lstStyle/>
          <a:p>
            <a:fld id="{51E3B49D-3EAC-FA48-8317-73E198CCAC39}" type="slidenum">
              <a:rPr lang="en-US" smtClean="0"/>
              <a:pPr/>
              <a:t>2</a:t>
            </a:fld>
            <a:endParaRPr lang="en-US"/>
          </a:p>
        </p:txBody>
      </p:sp>
    </p:spTree>
    <p:extLst>
      <p:ext uri="{BB962C8B-B14F-4D97-AF65-F5344CB8AC3E}">
        <p14:creationId xmlns:p14="http://schemas.microsoft.com/office/powerpoint/2010/main" val="415929239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Disclosure (Transparency) – Network Practices</a:t>
            </a:r>
            <a:endParaRPr lang="en-US" dirty="0"/>
          </a:p>
        </p:txBody>
      </p:sp>
      <p:sp>
        <p:nvSpPr>
          <p:cNvPr id="2" name="Content Placeholder 1"/>
          <p:cNvSpPr>
            <a:spLocks noGrp="1"/>
          </p:cNvSpPr>
          <p:nvPr>
            <p:ph idx="1"/>
          </p:nvPr>
        </p:nvSpPr>
        <p:spPr/>
        <p:txBody>
          <a:bodyPr>
            <a:normAutofit/>
          </a:bodyPr>
          <a:lstStyle/>
          <a:p>
            <a:r>
              <a:rPr lang="en-US" i="1" dirty="0" smtClean="0">
                <a:solidFill>
                  <a:srgbClr val="1F497D"/>
                </a:solidFill>
              </a:rPr>
              <a:t>Congestion managemen</a:t>
            </a:r>
            <a:r>
              <a:rPr lang="en-US" dirty="0" smtClean="0">
                <a:solidFill>
                  <a:srgbClr val="1F497D"/>
                </a:solidFill>
              </a:rPr>
              <a:t>t:</a:t>
            </a:r>
            <a:r>
              <a:rPr lang="en-US" dirty="0" smtClean="0"/>
              <a:t> congestion management practices</a:t>
            </a:r>
            <a:r>
              <a:rPr lang="en-US" dirty="0"/>
              <a:t>; types of </a:t>
            </a:r>
            <a:r>
              <a:rPr lang="en-US" dirty="0" smtClean="0"/>
              <a:t>traffic; purposes; </a:t>
            </a:r>
            <a:r>
              <a:rPr lang="en-US" dirty="0"/>
              <a:t>practices’ effects on end users’ experience; criteria used in practices, such as indicators of congestion that trigger a practice, and the typical frequency of congestion; usage limits and the consequences of exceeding them; and references to engineering standards, where appropriate</a:t>
            </a:r>
            <a:r>
              <a:rPr lang="en-US" dirty="0" smtClean="0"/>
              <a:t>.</a:t>
            </a:r>
          </a:p>
          <a:p>
            <a:r>
              <a:rPr lang="en-US" i="1" dirty="0">
                <a:solidFill>
                  <a:srgbClr val="1F497D"/>
                </a:solidFill>
              </a:rPr>
              <a:t>Application-Specific </a:t>
            </a:r>
            <a:r>
              <a:rPr lang="en-US" i="1" dirty="0" smtClean="0">
                <a:solidFill>
                  <a:srgbClr val="1F497D"/>
                </a:solidFill>
              </a:rPr>
              <a:t>Behavior</a:t>
            </a:r>
            <a:endParaRPr lang="en-US" dirty="0">
              <a:solidFill>
                <a:srgbClr val="1F497D"/>
              </a:solidFill>
            </a:endParaRPr>
          </a:p>
          <a:p>
            <a:r>
              <a:rPr lang="en-US" i="1" dirty="0">
                <a:solidFill>
                  <a:srgbClr val="1F497D"/>
                </a:solidFill>
              </a:rPr>
              <a:t>Device Attachment </a:t>
            </a:r>
            <a:r>
              <a:rPr lang="en-US" i="1" dirty="0" smtClean="0">
                <a:solidFill>
                  <a:srgbClr val="1F497D"/>
                </a:solidFill>
              </a:rPr>
              <a:t>Rules</a:t>
            </a:r>
          </a:p>
          <a:p>
            <a:r>
              <a:rPr lang="en-US" i="1" dirty="0" smtClean="0">
                <a:solidFill>
                  <a:srgbClr val="1F497D"/>
                </a:solidFill>
              </a:rPr>
              <a:t>Security</a:t>
            </a:r>
            <a:endParaRPr lang="en-US" dirty="0" smtClean="0">
              <a:solidFill>
                <a:srgbClr val="1F497D"/>
              </a:solidFill>
            </a:endParaRPr>
          </a:p>
          <a:p>
            <a:endParaRPr lang="en-US" dirty="0" smtClean="0"/>
          </a:p>
          <a:p>
            <a:endParaRPr lang="en-US" dirty="0"/>
          </a:p>
        </p:txBody>
      </p:sp>
      <p:sp>
        <p:nvSpPr>
          <p:cNvPr id="3" name="Slide Number Placeholder 2"/>
          <p:cNvSpPr>
            <a:spLocks noGrp="1"/>
          </p:cNvSpPr>
          <p:nvPr>
            <p:ph type="sldNum" sz="quarter" idx="12"/>
          </p:nvPr>
        </p:nvSpPr>
        <p:spPr/>
        <p:txBody>
          <a:bodyPr/>
          <a:lstStyle/>
          <a:p>
            <a:fld id="{51E3B49D-3EAC-FA48-8317-73E198CCAC39}" type="slidenum">
              <a:rPr lang="en-US" smtClean="0"/>
              <a:pPr/>
              <a:t>20</a:t>
            </a:fld>
            <a:endParaRPr lang="en-US"/>
          </a:p>
        </p:txBody>
      </p:sp>
    </p:spTree>
    <p:extLst>
      <p:ext uri="{BB962C8B-B14F-4D97-AF65-F5344CB8AC3E}">
        <p14:creationId xmlns:p14="http://schemas.microsoft.com/office/powerpoint/2010/main" val="2772588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Disclosure (Transparency) – Performance</a:t>
            </a:r>
            <a:endParaRPr lang="en-US" dirty="0"/>
          </a:p>
        </p:txBody>
      </p:sp>
      <p:sp>
        <p:nvSpPr>
          <p:cNvPr id="2" name="Content Placeholder 1"/>
          <p:cNvSpPr>
            <a:spLocks noGrp="1"/>
          </p:cNvSpPr>
          <p:nvPr>
            <p:ph idx="1"/>
          </p:nvPr>
        </p:nvSpPr>
        <p:spPr/>
        <p:txBody>
          <a:bodyPr>
            <a:normAutofit/>
          </a:bodyPr>
          <a:lstStyle/>
          <a:p>
            <a:r>
              <a:rPr lang="en-US" i="1" dirty="0" smtClean="0">
                <a:solidFill>
                  <a:srgbClr val="1F497D"/>
                </a:solidFill>
              </a:rPr>
              <a:t>Service description</a:t>
            </a:r>
            <a:r>
              <a:rPr lang="en-US" dirty="0" smtClean="0">
                <a:solidFill>
                  <a:srgbClr val="1F497D"/>
                </a:solidFill>
              </a:rPr>
              <a:t>: </a:t>
            </a:r>
            <a:r>
              <a:rPr lang="en-US" dirty="0"/>
              <a:t>A general description of the service, including the </a:t>
            </a:r>
            <a:r>
              <a:rPr lang="en-US" dirty="0" smtClean="0"/>
              <a:t>service technology</a:t>
            </a:r>
            <a:r>
              <a:rPr lang="en-US" dirty="0"/>
              <a:t>, expected and actual access speed and latency, and the suitability </a:t>
            </a:r>
            <a:r>
              <a:rPr lang="en-US" dirty="0" smtClean="0"/>
              <a:t>of the </a:t>
            </a:r>
            <a:r>
              <a:rPr lang="en-US" dirty="0"/>
              <a:t>service for real-time applications.</a:t>
            </a:r>
            <a:endParaRPr lang="en-US" dirty="0" smtClean="0"/>
          </a:p>
          <a:p>
            <a:r>
              <a:rPr lang="en-US" i="1" dirty="0" smtClean="0">
                <a:solidFill>
                  <a:srgbClr val="1F497D"/>
                </a:solidFill>
              </a:rPr>
              <a:t>Impact of specialized services: </a:t>
            </a:r>
            <a:r>
              <a:rPr lang="en-US" dirty="0">
                <a:solidFill>
                  <a:srgbClr val="1F497D"/>
                </a:solidFill>
              </a:rPr>
              <a:t> </a:t>
            </a:r>
            <a:r>
              <a:rPr lang="en-US" dirty="0"/>
              <a:t>If applicable, what specialized services, if any</a:t>
            </a:r>
            <a:r>
              <a:rPr lang="en-US" dirty="0" smtClean="0"/>
              <a:t>, are </a:t>
            </a:r>
            <a:r>
              <a:rPr lang="en-US" dirty="0"/>
              <a:t>offered to end users, and whether and how any specialized services may affect the last-mile capacity available for, and the performance of, broadband Internet access service</a:t>
            </a:r>
            <a:r>
              <a:rPr lang="en-US" dirty="0" smtClean="0"/>
              <a:t>.</a:t>
            </a:r>
            <a:endParaRPr lang="en-US" i="1" dirty="0" smtClean="0"/>
          </a:p>
        </p:txBody>
      </p:sp>
      <p:sp>
        <p:nvSpPr>
          <p:cNvPr id="3" name="Slide Number Placeholder 2"/>
          <p:cNvSpPr>
            <a:spLocks noGrp="1"/>
          </p:cNvSpPr>
          <p:nvPr>
            <p:ph type="sldNum" sz="quarter" idx="12"/>
          </p:nvPr>
        </p:nvSpPr>
        <p:spPr/>
        <p:txBody>
          <a:bodyPr/>
          <a:lstStyle/>
          <a:p>
            <a:fld id="{51E3B49D-3EAC-FA48-8317-73E198CCAC39}" type="slidenum">
              <a:rPr lang="en-US" smtClean="0"/>
              <a:pPr/>
              <a:t>21</a:t>
            </a:fld>
            <a:endParaRPr lang="en-US"/>
          </a:p>
        </p:txBody>
      </p:sp>
    </p:spTree>
    <p:extLst>
      <p:ext uri="{BB962C8B-B14F-4D97-AF65-F5344CB8AC3E}">
        <p14:creationId xmlns:p14="http://schemas.microsoft.com/office/powerpoint/2010/main" val="1561345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Disclosure (Transparency) – Commercial Terms</a:t>
            </a:r>
            <a:endParaRPr lang="en-US" dirty="0"/>
          </a:p>
        </p:txBody>
      </p:sp>
      <p:sp>
        <p:nvSpPr>
          <p:cNvPr id="2" name="Content Placeholder 1"/>
          <p:cNvSpPr>
            <a:spLocks noGrp="1"/>
          </p:cNvSpPr>
          <p:nvPr>
            <p:ph idx="1"/>
          </p:nvPr>
        </p:nvSpPr>
        <p:spPr/>
        <p:txBody>
          <a:bodyPr>
            <a:normAutofit/>
          </a:bodyPr>
          <a:lstStyle/>
          <a:p>
            <a:r>
              <a:rPr lang="en-US" i="1" dirty="0">
                <a:solidFill>
                  <a:schemeClr val="tx2"/>
                </a:solidFill>
              </a:rPr>
              <a:t>Pricing</a:t>
            </a:r>
            <a:r>
              <a:rPr lang="en-US" dirty="0">
                <a:solidFill>
                  <a:schemeClr val="tx2"/>
                </a:solidFill>
              </a:rPr>
              <a:t>:</a:t>
            </a:r>
            <a:r>
              <a:rPr lang="en-US" dirty="0"/>
              <a:t> For example, monthly prices, usage-based fees, and fees for </a:t>
            </a:r>
            <a:r>
              <a:rPr lang="en-US" dirty="0" smtClean="0"/>
              <a:t>early termination </a:t>
            </a:r>
            <a:r>
              <a:rPr lang="en-US" dirty="0"/>
              <a:t>or additional network </a:t>
            </a:r>
            <a:r>
              <a:rPr lang="en-US" dirty="0" smtClean="0"/>
              <a:t>services.</a:t>
            </a:r>
          </a:p>
          <a:p>
            <a:r>
              <a:rPr lang="en-US" i="1" dirty="0" smtClean="0">
                <a:solidFill>
                  <a:srgbClr val="1F497D"/>
                </a:solidFill>
              </a:rPr>
              <a:t>Privacy </a:t>
            </a:r>
            <a:r>
              <a:rPr lang="en-US" i="1" dirty="0">
                <a:solidFill>
                  <a:srgbClr val="1F497D"/>
                </a:solidFill>
              </a:rPr>
              <a:t>Policies</a:t>
            </a:r>
            <a:r>
              <a:rPr lang="en-US" dirty="0">
                <a:solidFill>
                  <a:srgbClr val="1F497D"/>
                </a:solidFill>
              </a:rPr>
              <a:t>: </a:t>
            </a:r>
            <a:r>
              <a:rPr lang="en-US" dirty="0"/>
              <a:t>For example, whether network management practices </a:t>
            </a:r>
            <a:r>
              <a:rPr lang="en-US" dirty="0" smtClean="0"/>
              <a:t>entail inspection </a:t>
            </a:r>
            <a:r>
              <a:rPr lang="en-US" dirty="0"/>
              <a:t>of network traffic, and whether traffic information is stored, </a:t>
            </a:r>
            <a:r>
              <a:rPr lang="en-US" dirty="0" smtClean="0"/>
              <a:t>provided to </a:t>
            </a:r>
            <a:r>
              <a:rPr lang="en-US" dirty="0"/>
              <a:t>third parties, or used by the carrier for non-network management </a:t>
            </a:r>
            <a:r>
              <a:rPr lang="en-US" dirty="0" smtClean="0"/>
              <a:t>purposes.</a:t>
            </a:r>
          </a:p>
          <a:p>
            <a:r>
              <a:rPr lang="en-US" i="1" dirty="0" smtClean="0">
                <a:solidFill>
                  <a:srgbClr val="1F497D"/>
                </a:solidFill>
              </a:rPr>
              <a:t>Redress </a:t>
            </a:r>
            <a:r>
              <a:rPr lang="en-US" i="1" dirty="0">
                <a:solidFill>
                  <a:srgbClr val="1F497D"/>
                </a:solidFill>
              </a:rPr>
              <a:t>Options</a:t>
            </a:r>
            <a:r>
              <a:rPr lang="en-US" dirty="0">
                <a:solidFill>
                  <a:srgbClr val="1F497D"/>
                </a:solidFill>
              </a:rPr>
              <a:t>: </a:t>
            </a:r>
            <a:r>
              <a:rPr lang="en-US" dirty="0"/>
              <a:t>Practices for resolving end-user and edge provider </a:t>
            </a:r>
            <a:r>
              <a:rPr lang="en-US" dirty="0" smtClean="0"/>
              <a:t>complaints and </a:t>
            </a:r>
            <a:r>
              <a:rPr lang="en-US" dirty="0"/>
              <a:t>questions.</a:t>
            </a:r>
            <a:endParaRPr lang="en-US" i="1" dirty="0" smtClean="0"/>
          </a:p>
        </p:txBody>
      </p:sp>
      <p:sp>
        <p:nvSpPr>
          <p:cNvPr id="3" name="Slide Number Placeholder 2"/>
          <p:cNvSpPr>
            <a:spLocks noGrp="1"/>
          </p:cNvSpPr>
          <p:nvPr>
            <p:ph type="sldNum" sz="quarter" idx="12"/>
          </p:nvPr>
        </p:nvSpPr>
        <p:spPr/>
        <p:txBody>
          <a:bodyPr/>
          <a:lstStyle/>
          <a:p>
            <a:fld id="{51E3B49D-3EAC-FA48-8317-73E198CCAC39}" type="slidenum">
              <a:rPr lang="en-US" smtClean="0"/>
              <a:pPr/>
              <a:t>22</a:t>
            </a:fld>
            <a:endParaRPr lang="en-US"/>
          </a:p>
        </p:txBody>
      </p:sp>
    </p:spTree>
    <p:extLst>
      <p:ext uri="{BB962C8B-B14F-4D97-AF65-F5344CB8AC3E}">
        <p14:creationId xmlns:p14="http://schemas.microsoft.com/office/powerpoint/2010/main" val="153999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3264026" y="1524000"/>
            <a:ext cx="1973195" cy="4338321"/>
          </a:xfrm>
          <a:prstGeom prst="roundRect">
            <a:avLst/>
          </a:prstGeom>
          <a:solidFill>
            <a:schemeClr val="bg1">
              <a:lumMod val="95000"/>
              <a:alpha val="2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2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4204" y="1800780"/>
            <a:ext cx="4182705" cy="2691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US" dirty="0" smtClean="0"/>
              <a:t>Measurement Broadband America</a:t>
            </a:r>
            <a:endParaRPr lang="en-US" dirty="0"/>
          </a:p>
        </p:txBody>
      </p:sp>
      <p:pic>
        <p:nvPicPr>
          <p:cNvPr id="3" name="Picture 2"/>
          <p:cNvPicPr>
            <a:picLocks noChangeAspect="1"/>
          </p:cNvPicPr>
          <p:nvPr/>
        </p:nvPicPr>
        <p:blipFill>
          <a:blip r:embed="rId4"/>
          <a:stretch>
            <a:fillRect/>
          </a:stretch>
        </p:blipFill>
        <p:spPr>
          <a:xfrm>
            <a:off x="5237220" y="2421918"/>
            <a:ext cx="2299720" cy="1973160"/>
          </a:xfrm>
          <a:prstGeom prst="rect">
            <a:avLst/>
          </a:prstGeom>
        </p:spPr>
      </p:pic>
      <p:sp>
        <p:nvSpPr>
          <p:cNvPr id="4" name="TextBox 3"/>
          <p:cNvSpPr txBox="1"/>
          <p:nvPr/>
        </p:nvSpPr>
        <p:spPr>
          <a:xfrm>
            <a:off x="8686800" y="6627168"/>
            <a:ext cx="460583" cy="230832"/>
          </a:xfrm>
          <a:prstGeom prst="rect">
            <a:avLst/>
          </a:prstGeom>
          <a:noFill/>
        </p:spPr>
        <p:txBody>
          <a:bodyPr wrap="none" rtlCol="0">
            <a:spAutoFit/>
          </a:bodyPr>
          <a:lstStyle/>
          <a:p>
            <a:r>
              <a:rPr lang="en-US" sz="900" dirty="0" smtClean="0"/>
              <a:t>Lucid</a:t>
            </a:r>
            <a:endParaRPr lang="en-US" sz="900" dirty="0"/>
          </a:p>
        </p:txBody>
      </p:sp>
      <p:pic>
        <p:nvPicPr>
          <p:cNvPr id="7" name="Picture 1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2302" y="2298700"/>
            <a:ext cx="1472047" cy="1380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3948" y="3075867"/>
            <a:ext cx="1532520" cy="915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7"/>
          <a:stretch>
            <a:fillRect/>
          </a:stretch>
        </p:blipFill>
        <p:spPr>
          <a:xfrm>
            <a:off x="322522" y="2206061"/>
            <a:ext cx="1041755" cy="1473042"/>
          </a:xfrm>
          <a:prstGeom prst="rect">
            <a:avLst/>
          </a:prstGeom>
        </p:spPr>
      </p:pic>
      <p:sp>
        <p:nvSpPr>
          <p:cNvPr id="10" name="TextBox 9"/>
          <p:cNvSpPr txBox="1"/>
          <p:nvPr/>
        </p:nvSpPr>
        <p:spPr>
          <a:xfrm>
            <a:off x="2871929" y="2715538"/>
            <a:ext cx="1533042" cy="430887"/>
          </a:xfrm>
          <a:prstGeom prst="rect">
            <a:avLst/>
          </a:prstGeom>
          <a:noFill/>
        </p:spPr>
        <p:txBody>
          <a:bodyPr wrap="none" rtlCol="0">
            <a:spAutoFit/>
          </a:bodyPr>
          <a:lstStyle/>
          <a:p>
            <a:r>
              <a:rPr lang="en-US" sz="1100" dirty="0" smtClean="0"/>
              <a:t>broadband Internet</a:t>
            </a:r>
          </a:p>
          <a:p>
            <a:r>
              <a:rPr lang="en-US" sz="1100" dirty="0" smtClean="0"/>
              <a:t>access provider (ISP)</a:t>
            </a:r>
            <a:endParaRPr lang="en-US" sz="1100" dirty="0"/>
          </a:p>
        </p:txBody>
      </p:sp>
      <p:sp>
        <p:nvSpPr>
          <p:cNvPr id="11" name="TextBox 10"/>
          <p:cNvSpPr txBox="1"/>
          <p:nvPr/>
        </p:nvSpPr>
        <p:spPr>
          <a:xfrm>
            <a:off x="1975447" y="3166584"/>
            <a:ext cx="1185766" cy="646331"/>
          </a:xfrm>
          <a:prstGeom prst="rect">
            <a:avLst/>
          </a:prstGeom>
          <a:noFill/>
        </p:spPr>
        <p:txBody>
          <a:bodyPr wrap="none" rtlCol="0">
            <a:spAutoFit/>
          </a:bodyPr>
          <a:lstStyle/>
          <a:p>
            <a:pPr algn="ctr"/>
            <a:r>
              <a:rPr lang="en-US" dirty="0" smtClean="0"/>
              <a:t>backbone</a:t>
            </a:r>
          </a:p>
          <a:p>
            <a:pPr algn="ctr"/>
            <a:r>
              <a:rPr lang="en-US" dirty="0" smtClean="0"/>
              <a:t>ISP</a:t>
            </a:r>
            <a:endParaRPr lang="en-US" dirty="0"/>
          </a:p>
        </p:txBody>
      </p:sp>
      <p:sp>
        <p:nvSpPr>
          <p:cNvPr id="12" name="Freeform 11"/>
          <p:cNvSpPr/>
          <p:nvPr/>
        </p:nvSpPr>
        <p:spPr>
          <a:xfrm>
            <a:off x="3850105" y="2116193"/>
            <a:ext cx="1524894" cy="352701"/>
          </a:xfrm>
          <a:custGeom>
            <a:avLst/>
            <a:gdLst>
              <a:gd name="connsiteX0" fmla="*/ 0 w 1524894"/>
              <a:gd name="connsiteY0" fmla="*/ 202146 h 352701"/>
              <a:gd name="connsiteX1" fmla="*/ 564414 w 1524894"/>
              <a:gd name="connsiteY1" fmla="*/ 202146 h 352701"/>
              <a:gd name="connsiteX2" fmla="*/ 856699 w 1524894"/>
              <a:gd name="connsiteY2" fmla="*/ 551 h 352701"/>
              <a:gd name="connsiteX3" fmla="*/ 937330 w 1524894"/>
              <a:gd name="connsiteY3" fmla="*/ 272704 h 352701"/>
              <a:gd name="connsiteX4" fmla="*/ 1290088 w 1524894"/>
              <a:gd name="connsiteY4" fmla="*/ 551 h 352701"/>
              <a:gd name="connsiteX5" fmla="*/ 1330403 w 1524894"/>
              <a:gd name="connsiteY5" fmla="*/ 252545 h 352701"/>
              <a:gd name="connsiteX6" fmla="*/ 1511822 w 1524894"/>
              <a:gd name="connsiteY6" fmla="*/ 121508 h 352701"/>
              <a:gd name="connsiteX7" fmla="*/ 1511822 w 1524894"/>
              <a:gd name="connsiteY7" fmla="*/ 333183 h 352701"/>
              <a:gd name="connsiteX8" fmla="*/ 1521901 w 1524894"/>
              <a:gd name="connsiteY8" fmla="*/ 343262 h 35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894" h="352701">
                <a:moveTo>
                  <a:pt x="0" y="202146"/>
                </a:moveTo>
                <a:cubicBezTo>
                  <a:pt x="210815" y="218945"/>
                  <a:pt x="421631" y="235745"/>
                  <a:pt x="564414" y="202146"/>
                </a:cubicBezTo>
                <a:cubicBezTo>
                  <a:pt x="707197" y="168547"/>
                  <a:pt x="794546" y="-11209"/>
                  <a:pt x="856699" y="551"/>
                </a:cubicBezTo>
                <a:cubicBezTo>
                  <a:pt x="918852" y="12311"/>
                  <a:pt x="865099" y="272704"/>
                  <a:pt x="937330" y="272704"/>
                </a:cubicBezTo>
                <a:cubicBezTo>
                  <a:pt x="1009561" y="272704"/>
                  <a:pt x="1224576" y="3911"/>
                  <a:pt x="1290088" y="551"/>
                </a:cubicBezTo>
                <a:cubicBezTo>
                  <a:pt x="1355600" y="-2809"/>
                  <a:pt x="1293447" y="232386"/>
                  <a:pt x="1330403" y="252545"/>
                </a:cubicBezTo>
                <a:cubicBezTo>
                  <a:pt x="1367359" y="272704"/>
                  <a:pt x="1481586" y="108068"/>
                  <a:pt x="1511822" y="121508"/>
                </a:cubicBezTo>
                <a:cubicBezTo>
                  <a:pt x="1542058" y="134948"/>
                  <a:pt x="1510142" y="296224"/>
                  <a:pt x="1511822" y="333183"/>
                </a:cubicBezTo>
                <a:cubicBezTo>
                  <a:pt x="1513502" y="370142"/>
                  <a:pt x="1521901" y="343262"/>
                  <a:pt x="1521901" y="34326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Left Brace 12"/>
          <p:cNvSpPr/>
          <p:nvPr/>
        </p:nvSpPr>
        <p:spPr>
          <a:xfrm rot="16200000">
            <a:off x="4013501" y="3851676"/>
            <a:ext cx="474244" cy="1973194"/>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p:cNvSpPr txBox="1"/>
          <p:nvPr/>
        </p:nvSpPr>
        <p:spPr>
          <a:xfrm>
            <a:off x="1864580" y="5080683"/>
            <a:ext cx="4710244" cy="369332"/>
          </a:xfrm>
          <a:prstGeom prst="rect">
            <a:avLst/>
          </a:prstGeom>
          <a:noFill/>
        </p:spPr>
        <p:txBody>
          <a:bodyPr wrap="none" rtlCol="0">
            <a:spAutoFit/>
          </a:bodyPr>
          <a:lstStyle/>
          <a:p>
            <a:r>
              <a:rPr lang="en-US" i="1" dirty="0" smtClean="0"/>
              <a:t>Measuring Broadband America </a:t>
            </a:r>
            <a:r>
              <a:rPr lang="en-US" dirty="0" smtClean="0"/>
              <a:t>2011 &amp; 2012</a:t>
            </a:r>
            <a:endParaRPr lang="en-US" dirty="0"/>
          </a:p>
        </p:txBody>
      </p:sp>
      <p:sp>
        <p:nvSpPr>
          <p:cNvPr id="15" name="Left Brace 14"/>
          <p:cNvSpPr/>
          <p:nvPr/>
        </p:nvSpPr>
        <p:spPr>
          <a:xfrm rot="16200000">
            <a:off x="3829678" y="3181627"/>
            <a:ext cx="474245" cy="5835634"/>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TextBox 15"/>
          <p:cNvSpPr txBox="1"/>
          <p:nvPr/>
        </p:nvSpPr>
        <p:spPr>
          <a:xfrm>
            <a:off x="1985528" y="6374968"/>
            <a:ext cx="4151821" cy="369332"/>
          </a:xfrm>
          <a:prstGeom prst="rect">
            <a:avLst/>
          </a:prstGeom>
          <a:noFill/>
        </p:spPr>
        <p:txBody>
          <a:bodyPr wrap="none" rtlCol="0">
            <a:spAutoFit/>
          </a:bodyPr>
          <a:lstStyle/>
          <a:p>
            <a:r>
              <a:rPr lang="en-US" i="1" dirty="0" smtClean="0"/>
              <a:t>Measuring Broadband America </a:t>
            </a:r>
            <a:r>
              <a:rPr lang="en-US" dirty="0" smtClean="0"/>
              <a:t>future?</a:t>
            </a:r>
            <a:endParaRPr lang="en-US" dirty="0"/>
          </a:p>
        </p:txBody>
      </p:sp>
      <p:sp>
        <p:nvSpPr>
          <p:cNvPr id="17" name="Freeform 16"/>
          <p:cNvSpPr/>
          <p:nvPr/>
        </p:nvSpPr>
        <p:spPr>
          <a:xfrm>
            <a:off x="1300166" y="2663541"/>
            <a:ext cx="524099" cy="844207"/>
          </a:xfrm>
          <a:custGeom>
            <a:avLst/>
            <a:gdLst>
              <a:gd name="connsiteX0" fmla="*/ 0 w 524099"/>
              <a:gd name="connsiteY0" fmla="*/ 37828 h 844207"/>
              <a:gd name="connsiteX1" fmla="*/ 393074 w 524099"/>
              <a:gd name="connsiteY1" fmla="*/ 68067 h 844207"/>
              <a:gd name="connsiteX2" fmla="*/ 312444 w 524099"/>
              <a:gd name="connsiteY2" fmla="*/ 662772 h 844207"/>
              <a:gd name="connsiteX3" fmla="*/ 524099 w 524099"/>
              <a:gd name="connsiteY3" fmla="*/ 844207 h 844207"/>
            </a:gdLst>
            <a:ahLst/>
            <a:cxnLst>
              <a:cxn ang="0">
                <a:pos x="connsiteX0" y="connsiteY0"/>
              </a:cxn>
              <a:cxn ang="0">
                <a:pos x="connsiteX1" y="connsiteY1"/>
              </a:cxn>
              <a:cxn ang="0">
                <a:pos x="connsiteX2" y="connsiteY2"/>
              </a:cxn>
              <a:cxn ang="0">
                <a:pos x="connsiteX3" y="connsiteY3"/>
              </a:cxn>
            </a:cxnLst>
            <a:rect l="l" t="t" r="r" b="b"/>
            <a:pathLst>
              <a:path w="524099" h="844207">
                <a:moveTo>
                  <a:pt x="0" y="37828"/>
                </a:moveTo>
                <a:cubicBezTo>
                  <a:pt x="170500" y="869"/>
                  <a:pt x="341000" y="-36090"/>
                  <a:pt x="393074" y="68067"/>
                </a:cubicBezTo>
                <a:cubicBezTo>
                  <a:pt x="445148" y="172224"/>
                  <a:pt x="290607" y="533415"/>
                  <a:pt x="312444" y="662772"/>
                </a:cubicBezTo>
                <a:cubicBezTo>
                  <a:pt x="334281" y="792129"/>
                  <a:pt x="524099" y="844207"/>
                  <a:pt x="524099" y="84420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Slide Number Placeholder 18"/>
          <p:cNvSpPr>
            <a:spLocks noGrp="1"/>
          </p:cNvSpPr>
          <p:nvPr>
            <p:ph type="sldNum" sz="quarter" idx="12"/>
          </p:nvPr>
        </p:nvSpPr>
        <p:spPr/>
        <p:txBody>
          <a:bodyPr/>
          <a:lstStyle/>
          <a:p>
            <a:fld id="{DF254045-52FE-7D47-AF98-35D41A24E31C}" type="slidenum">
              <a:rPr lang="en-US" smtClean="0"/>
              <a:t>23</a:t>
            </a:fld>
            <a:endParaRPr lang="en-US"/>
          </a:p>
        </p:txBody>
      </p:sp>
    </p:spTree>
    <p:extLst>
      <p:ext uri="{BB962C8B-B14F-4D97-AF65-F5344CB8AC3E}">
        <p14:creationId xmlns:p14="http://schemas.microsoft.com/office/powerpoint/2010/main" val="1384962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smtClean="0"/>
              <a:t>The MBA project - logistics</a:t>
            </a:r>
            <a:endParaRPr lang="en-US" dirty="0"/>
          </a:p>
        </p:txBody>
      </p:sp>
      <p:sp>
        <p:nvSpPr>
          <p:cNvPr id="34819" name="Rectangle 3"/>
          <p:cNvSpPr>
            <a:spLocks noGrp="1" noChangeArrowheads="1"/>
          </p:cNvSpPr>
          <p:nvPr>
            <p:ph idx="1"/>
          </p:nvPr>
        </p:nvSpPr>
        <p:spPr/>
        <p:txBody>
          <a:bodyPr/>
          <a:lstStyle/>
          <a:p>
            <a:r>
              <a:rPr lang="en-US" dirty="0" smtClean="0"/>
              <a:t>Enlisted cooperation:</a:t>
            </a:r>
          </a:p>
          <a:p>
            <a:pPr lvl="1"/>
            <a:r>
              <a:rPr lang="en-US" dirty="0" smtClean="0"/>
              <a:t>13 ISPs covering 86% of US population</a:t>
            </a:r>
          </a:p>
          <a:p>
            <a:pPr lvl="1"/>
            <a:r>
              <a:rPr lang="en-US" dirty="0" smtClean="0"/>
              <a:t>vendors, trade groups, universities and consumer groups</a:t>
            </a:r>
          </a:p>
          <a:p>
            <a:r>
              <a:rPr lang="en-US" dirty="0" smtClean="0"/>
              <a:t>Reached agreement reached on what to measure and how to measure it</a:t>
            </a:r>
          </a:p>
          <a:p>
            <a:r>
              <a:rPr lang="en-US" dirty="0" smtClean="0"/>
              <a:t>Enrolled roughly 9,000 consumers as participants</a:t>
            </a:r>
          </a:p>
          <a:p>
            <a:pPr lvl="1"/>
            <a:r>
              <a:rPr lang="en-US" dirty="0" smtClean="0"/>
              <a:t>6,800 (7,782) active during March 2011 (April 2012)</a:t>
            </a:r>
          </a:p>
          <a:p>
            <a:pPr lvl="1"/>
            <a:r>
              <a:rPr lang="en-US" dirty="0" smtClean="0"/>
              <a:t>A total of 9,000 active over the data collection period</a:t>
            </a:r>
          </a:p>
          <a:p>
            <a:pPr marL="0" indent="0">
              <a:buNone/>
            </a:pPr>
            <a:endParaRPr lang="en-US" dirty="0"/>
          </a:p>
        </p:txBody>
      </p:sp>
      <p:sp>
        <p:nvSpPr>
          <p:cNvPr id="2" name="Slide Number Placeholder 1"/>
          <p:cNvSpPr>
            <a:spLocks noGrp="1"/>
          </p:cNvSpPr>
          <p:nvPr>
            <p:ph type="sldNum" sz="quarter" idx="12"/>
          </p:nvPr>
        </p:nvSpPr>
        <p:spPr/>
        <p:txBody>
          <a:bodyPr/>
          <a:lstStyle/>
          <a:p>
            <a:fld id="{DF254045-52FE-7D47-AF98-35D41A24E31C}" type="slidenum">
              <a:rPr lang="en-US" smtClean="0"/>
              <a:pPr/>
              <a:t>24</a:t>
            </a:fld>
            <a:endParaRPr lang="en-US"/>
          </a:p>
        </p:txBody>
      </p:sp>
    </p:spTree>
    <p:extLst>
      <p:ext uri="{BB962C8B-B14F-4D97-AF65-F5344CB8AC3E}">
        <p14:creationId xmlns:p14="http://schemas.microsoft.com/office/powerpoint/2010/main" val="136173329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was </a:t>
            </a:r>
            <a:r>
              <a:rPr lang="en-US" dirty="0"/>
              <a:t>m</a:t>
            </a:r>
            <a:r>
              <a:rPr lang="en-US" dirty="0" smtClean="0"/>
              <a:t>easured</a:t>
            </a:r>
            <a:endParaRPr lang="en-US" dirty="0"/>
          </a:p>
        </p:txBody>
      </p:sp>
      <p:graphicFrame>
        <p:nvGraphicFramePr>
          <p:cNvPr id="8" name="Content Placeholder 7"/>
          <p:cNvGraphicFramePr>
            <a:graphicFrameLocks noGrp="1"/>
          </p:cNvGraphicFramePr>
          <p:nvPr>
            <p:ph idx="1"/>
          </p:nvPr>
        </p:nvGraphicFramePr>
        <p:xfrm>
          <a:off x="457200" y="1600200"/>
          <a:ext cx="8229600" cy="2966720"/>
        </p:xfrm>
        <a:graphic>
          <a:graphicData uri="http://schemas.openxmlformats.org/drawingml/2006/table">
            <a:tbl>
              <a:tblPr bandRow="1">
                <a:tableStyleId>{5C22544A-7EE6-4342-B048-85BDC9FD1C3A}</a:tableStyleId>
              </a:tblPr>
              <a:tblGrid>
                <a:gridCol w="4114800"/>
                <a:gridCol w="4114800"/>
              </a:tblGrid>
              <a:tr h="370840">
                <a:tc>
                  <a:txBody>
                    <a:bodyPr/>
                    <a:lstStyle/>
                    <a:p>
                      <a:r>
                        <a:rPr lang="en-US" dirty="0" smtClean="0"/>
                        <a:t>Sustained Download</a:t>
                      </a:r>
                      <a:endParaRPr lang="en-US" dirty="0"/>
                    </a:p>
                  </a:txBody>
                  <a:tcPr/>
                </a:tc>
                <a:tc>
                  <a:txBody>
                    <a:bodyPr/>
                    <a:lstStyle/>
                    <a:p>
                      <a:r>
                        <a:rPr lang="en-US" dirty="0" smtClean="0"/>
                        <a:t>Burst Download</a:t>
                      </a:r>
                      <a:endParaRPr lang="en-US" dirty="0"/>
                    </a:p>
                  </a:txBody>
                  <a:tcPr/>
                </a:tc>
              </a:tr>
              <a:tr h="370840">
                <a:tc>
                  <a:txBody>
                    <a:bodyPr/>
                    <a:lstStyle/>
                    <a:p>
                      <a:r>
                        <a:rPr lang="en-US" dirty="0" smtClean="0"/>
                        <a:t>Sustained Upload</a:t>
                      </a:r>
                      <a:endParaRPr lang="en-US" dirty="0"/>
                    </a:p>
                  </a:txBody>
                  <a:tcPr/>
                </a:tc>
                <a:tc>
                  <a:txBody>
                    <a:bodyPr/>
                    <a:lstStyle/>
                    <a:p>
                      <a:r>
                        <a:rPr lang="en-US" dirty="0" smtClean="0"/>
                        <a:t>Burst Upload</a:t>
                      </a:r>
                      <a:endParaRPr lang="en-US" dirty="0"/>
                    </a:p>
                  </a:txBody>
                  <a:tcPr/>
                </a:tc>
              </a:tr>
              <a:tr h="370840">
                <a:tc>
                  <a:txBody>
                    <a:bodyPr/>
                    <a:lstStyle/>
                    <a:p>
                      <a:r>
                        <a:rPr lang="en-US" dirty="0" smtClean="0"/>
                        <a:t>Web Browsing Download</a:t>
                      </a:r>
                      <a:endParaRPr lang="en-US" dirty="0"/>
                    </a:p>
                  </a:txBody>
                  <a:tcPr/>
                </a:tc>
                <a:tc>
                  <a:txBody>
                    <a:bodyPr/>
                    <a:lstStyle/>
                    <a:p>
                      <a:r>
                        <a:rPr lang="en-US" dirty="0" smtClean="0"/>
                        <a:t>UDP Latency</a:t>
                      </a:r>
                      <a:endParaRPr lang="en-US" dirty="0"/>
                    </a:p>
                  </a:txBody>
                  <a:tcPr/>
                </a:tc>
              </a:tr>
              <a:tr h="370840">
                <a:tc>
                  <a:txBody>
                    <a:bodyPr/>
                    <a:lstStyle/>
                    <a:p>
                      <a:r>
                        <a:rPr lang="en-US" dirty="0" smtClean="0"/>
                        <a:t>UDP Packet Loss</a:t>
                      </a:r>
                      <a:endParaRPr lang="en-US" dirty="0"/>
                    </a:p>
                  </a:txBody>
                  <a:tcPr/>
                </a:tc>
                <a:tc>
                  <a:txBody>
                    <a:bodyPr/>
                    <a:lstStyle/>
                    <a:p>
                      <a:r>
                        <a:rPr lang="en-US" dirty="0" smtClean="0"/>
                        <a:t>Video Streaming Measure</a:t>
                      </a:r>
                      <a:endParaRPr lang="en-US" dirty="0"/>
                    </a:p>
                  </a:txBody>
                  <a:tcPr/>
                </a:tc>
              </a:tr>
              <a:tr h="370840">
                <a:tc>
                  <a:txBody>
                    <a:bodyPr/>
                    <a:lstStyle/>
                    <a:p>
                      <a:r>
                        <a:rPr lang="en-US" dirty="0" smtClean="0"/>
                        <a:t>VoIP Measure</a:t>
                      </a:r>
                      <a:endParaRPr lang="en-US" dirty="0"/>
                    </a:p>
                  </a:txBody>
                  <a:tcPr/>
                </a:tc>
                <a:tc>
                  <a:txBody>
                    <a:bodyPr/>
                    <a:lstStyle/>
                    <a:p>
                      <a:r>
                        <a:rPr lang="en-US" dirty="0" smtClean="0"/>
                        <a:t>DNS Resolution</a:t>
                      </a:r>
                      <a:endParaRPr lang="en-US" dirty="0"/>
                    </a:p>
                  </a:txBody>
                  <a:tcPr/>
                </a:tc>
              </a:tr>
              <a:tr h="370840">
                <a:tc>
                  <a:txBody>
                    <a:bodyPr/>
                    <a:lstStyle/>
                    <a:p>
                      <a:r>
                        <a:rPr lang="en-US" dirty="0" smtClean="0"/>
                        <a:t>DNS Failures</a:t>
                      </a:r>
                      <a:endParaRPr lang="en-US" dirty="0"/>
                    </a:p>
                  </a:txBody>
                  <a:tcPr/>
                </a:tc>
                <a:tc>
                  <a:txBody>
                    <a:bodyPr/>
                    <a:lstStyle/>
                    <a:p>
                      <a:r>
                        <a:rPr lang="en-US" dirty="0" smtClean="0"/>
                        <a:t>ICMP</a:t>
                      </a:r>
                      <a:r>
                        <a:rPr lang="en-US" baseline="0" dirty="0" smtClean="0"/>
                        <a:t> Latency</a:t>
                      </a:r>
                      <a:endParaRPr lang="en-US" dirty="0"/>
                    </a:p>
                  </a:txBody>
                  <a:tcPr/>
                </a:tc>
              </a:tr>
              <a:tr h="370840">
                <a:tc>
                  <a:txBody>
                    <a:bodyPr/>
                    <a:lstStyle/>
                    <a:p>
                      <a:r>
                        <a:rPr lang="en-US" dirty="0" smtClean="0"/>
                        <a:t>ICMP Packet Loss</a:t>
                      </a:r>
                      <a:endParaRPr lang="en-US" dirty="0"/>
                    </a:p>
                  </a:txBody>
                  <a:tcPr/>
                </a:tc>
                <a:tc>
                  <a:txBody>
                    <a:bodyPr/>
                    <a:lstStyle/>
                    <a:p>
                      <a:r>
                        <a:rPr lang="en-US" dirty="0" smtClean="0"/>
                        <a:t>Latency Under Load</a:t>
                      </a:r>
                      <a:endParaRPr lang="en-US" dirty="0"/>
                    </a:p>
                  </a:txBody>
                  <a:tcPr/>
                </a:tc>
              </a:tr>
              <a:tr h="370840">
                <a:tc>
                  <a:txBody>
                    <a:bodyPr/>
                    <a:lstStyle/>
                    <a:p>
                      <a:r>
                        <a:rPr lang="en-US" dirty="0" smtClean="0"/>
                        <a:t>Total Bytes Downloaded</a:t>
                      </a:r>
                      <a:endParaRPr lang="en-US" dirty="0"/>
                    </a:p>
                  </a:txBody>
                  <a:tcPr/>
                </a:tc>
                <a:tc>
                  <a:txBody>
                    <a:bodyPr/>
                    <a:lstStyle/>
                    <a:p>
                      <a:r>
                        <a:rPr lang="en-US" dirty="0" smtClean="0"/>
                        <a:t>Total Bytes Uploaded</a:t>
                      </a:r>
                      <a:endParaRPr lang="en-US" dirty="0"/>
                    </a:p>
                  </a:txBody>
                  <a:tcPr/>
                </a:tc>
              </a:tr>
            </a:tbl>
          </a:graphicData>
        </a:graphic>
      </p:graphicFrame>
      <p:sp>
        <p:nvSpPr>
          <p:cNvPr id="3" name="Slide Number Placeholder 2"/>
          <p:cNvSpPr>
            <a:spLocks noGrp="1"/>
          </p:cNvSpPr>
          <p:nvPr>
            <p:ph type="sldNum" sz="quarter" idx="12"/>
          </p:nvPr>
        </p:nvSpPr>
        <p:spPr/>
        <p:txBody>
          <a:bodyPr/>
          <a:lstStyle/>
          <a:p>
            <a:fld id="{DF254045-52FE-7D47-AF98-35D41A24E31C}" type="slidenum">
              <a:rPr lang="en-US" smtClean="0"/>
              <a:t>25</a:t>
            </a:fld>
            <a:endParaRPr lang="en-US"/>
          </a:p>
        </p:txBody>
      </p:sp>
    </p:spTree>
    <p:extLst>
      <p:ext uri="{BB962C8B-B14F-4D97-AF65-F5344CB8AC3E}">
        <p14:creationId xmlns:p14="http://schemas.microsoft.com/office/powerpoint/2010/main" val="398067128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5"/>
          <p:cNvSpPr>
            <a:spLocks noGrp="1" noChangeArrowheads="1"/>
          </p:cNvSpPr>
          <p:nvPr>
            <p:ph type="title"/>
          </p:nvPr>
        </p:nvSpPr>
        <p:spPr/>
        <p:txBody>
          <a:bodyPr>
            <a:normAutofit fontScale="90000"/>
          </a:bodyPr>
          <a:lstStyle/>
          <a:p>
            <a:r>
              <a:rPr lang="en-US" dirty="0" smtClean="0"/>
              <a:t>2011: Most ISPs deliver </a:t>
            </a:r>
            <a:r>
              <a:rPr lang="en-US" dirty="0"/>
              <a:t>c</a:t>
            </a:r>
            <a:r>
              <a:rPr lang="en-US" dirty="0" smtClean="0"/>
              <a:t>lose </a:t>
            </a:r>
            <a:r>
              <a:rPr lang="en-US" dirty="0"/>
              <a:t>t</a:t>
            </a:r>
            <a:r>
              <a:rPr lang="en-US" dirty="0" smtClean="0"/>
              <a:t>o </a:t>
            </a:r>
            <a:r>
              <a:rPr lang="en-US" dirty="0"/>
              <a:t>a</a:t>
            </a:r>
            <a:r>
              <a:rPr lang="en-US" dirty="0" smtClean="0"/>
              <a:t>dvertised during peak </a:t>
            </a:r>
            <a:r>
              <a:rPr lang="en-US" dirty="0"/>
              <a:t>h</a:t>
            </a:r>
            <a:r>
              <a:rPr lang="en-US" dirty="0" smtClean="0"/>
              <a:t>ours</a:t>
            </a:r>
            <a:endParaRPr lang="en-US" dirty="0"/>
          </a:p>
        </p:txBody>
      </p:sp>
      <p:sp>
        <p:nvSpPr>
          <p:cNvPr id="2" name="Slide Number Placeholder 1"/>
          <p:cNvSpPr>
            <a:spLocks noGrp="1"/>
          </p:cNvSpPr>
          <p:nvPr>
            <p:ph type="sldNum" sz="quarter" idx="12"/>
          </p:nvPr>
        </p:nvSpPr>
        <p:spPr/>
        <p:txBody>
          <a:bodyPr/>
          <a:lstStyle/>
          <a:p>
            <a:fld id="{DF254045-52FE-7D47-AF98-35D41A24E31C}" type="slidenum">
              <a:rPr lang="en-US" smtClean="0"/>
              <a:pPr/>
              <a:t>26</a:t>
            </a:fld>
            <a:endParaRPr lang="en-US"/>
          </a:p>
        </p:txBody>
      </p:sp>
      <p:pic>
        <p:nvPicPr>
          <p:cNvPr id="41990" name="Picture 6"/>
          <p:cNvPicPr>
            <a:picLocks noChangeAspect="1" noChangeArrowheads="1"/>
          </p:cNvPicPr>
          <p:nvPr/>
        </p:nvPicPr>
        <p:blipFill>
          <a:blip r:embed="rId3" cstate="print"/>
          <a:srcRect/>
          <a:stretch>
            <a:fillRect/>
          </a:stretch>
        </p:blipFill>
        <p:spPr bwMode="auto">
          <a:xfrm>
            <a:off x="1143000" y="1524000"/>
            <a:ext cx="7164388" cy="5121275"/>
          </a:xfrm>
          <a:prstGeom prst="rect">
            <a:avLst/>
          </a:prstGeom>
          <a:noFill/>
          <a:ln w="9525">
            <a:noFill/>
            <a:miter lim="800000"/>
            <a:headEnd/>
            <a:tailEnd/>
          </a:ln>
          <a:effectLst/>
        </p:spPr>
      </p:pic>
    </p:spTree>
    <p:extLst>
      <p:ext uri="{BB962C8B-B14F-4D97-AF65-F5344CB8AC3E}">
        <p14:creationId xmlns:p14="http://schemas.microsoft.com/office/powerpoint/2010/main" val="210712366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5C3118D-CD60-C448-AB88-7EFEB60ADC5A}" type="slidenum">
              <a:rPr lang="en-US" smtClean="0"/>
              <a:t>27</a:t>
            </a:fld>
            <a:endParaRPr lang="en-US"/>
          </a:p>
        </p:txBody>
      </p:sp>
      <p:sp>
        <p:nvSpPr>
          <p:cNvPr id="4" name="Title 3"/>
          <p:cNvSpPr>
            <a:spLocks noGrp="1"/>
          </p:cNvSpPr>
          <p:nvPr>
            <p:ph type="title"/>
          </p:nvPr>
        </p:nvSpPr>
        <p:spPr/>
        <p:txBody>
          <a:bodyPr>
            <a:normAutofit fontScale="90000"/>
          </a:bodyPr>
          <a:lstStyle/>
          <a:p>
            <a:r>
              <a:rPr lang="en-US" dirty="0" smtClean="0"/>
              <a:t>2012: You improve what you measure…</a:t>
            </a:r>
            <a:endParaRPr lang="en-US" dirty="0"/>
          </a:p>
        </p:txBody>
      </p:sp>
      <p:pic>
        <p:nvPicPr>
          <p:cNvPr id="5" name="Picture 4"/>
          <p:cNvPicPr>
            <a:picLocks noChangeAspect="1"/>
          </p:cNvPicPr>
          <p:nvPr/>
        </p:nvPicPr>
        <p:blipFill>
          <a:blip r:embed="rId2"/>
          <a:stretch>
            <a:fillRect/>
          </a:stretch>
        </p:blipFill>
        <p:spPr>
          <a:xfrm>
            <a:off x="581421" y="1631910"/>
            <a:ext cx="7722313" cy="4218841"/>
          </a:xfrm>
          <a:prstGeom prst="rect">
            <a:avLst/>
          </a:prstGeom>
        </p:spPr>
      </p:pic>
    </p:spTree>
    <p:extLst>
      <p:ext uri="{BB962C8B-B14F-4D97-AF65-F5344CB8AC3E}">
        <p14:creationId xmlns:p14="http://schemas.microsoft.com/office/powerpoint/2010/main" val="394416470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Internet &amp; </a:t>
            </a:r>
            <a:r>
              <a:rPr lang="en-US" dirty="0" err="1" smtClean="0"/>
              <a:t>QoS</a:t>
            </a:r>
            <a:endParaRPr lang="en-US" dirty="0"/>
          </a:p>
        </p:txBody>
      </p:sp>
      <p:sp>
        <p:nvSpPr>
          <p:cNvPr id="3" name="Content Placeholder 2"/>
          <p:cNvSpPr>
            <a:spLocks noGrp="1"/>
          </p:cNvSpPr>
          <p:nvPr>
            <p:ph idx="1"/>
          </p:nvPr>
        </p:nvSpPr>
        <p:spPr/>
        <p:txBody>
          <a:bodyPr>
            <a:normAutofit/>
          </a:bodyPr>
          <a:lstStyle/>
          <a:p>
            <a:r>
              <a:rPr lang="en-US" dirty="0" smtClean="0"/>
              <a:t>Principle of end user control</a:t>
            </a:r>
          </a:p>
          <a:p>
            <a:r>
              <a:rPr lang="en-US" dirty="0" smtClean="0"/>
              <a:t>E.g., </a:t>
            </a:r>
            <a:r>
              <a:rPr lang="en-US" dirty="0" err="1" smtClean="0"/>
              <a:t>DiffServ</a:t>
            </a:r>
            <a:r>
              <a:rPr lang="en-US" dirty="0" smtClean="0"/>
              <a:t> bits or signaling</a:t>
            </a:r>
          </a:p>
          <a:p>
            <a:pPr lvl="1"/>
            <a:r>
              <a:rPr lang="en-US" dirty="0" smtClean="0"/>
              <a:t>RSVP or NSIS</a:t>
            </a:r>
          </a:p>
          <a:p>
            <a:pPr lvl="1"/>
            <a:r>
              <a:rPr lang="en-US" dirty="0" smtClean="0"/>
              <a:t>or out-of-band (“please prioritize UDP port 5050”)</a:t>
            </a:r>
          </a:p>
          <a:p>
            <a:r>
              <a:rPr lang="en-US" dirty="0" smtClean="0"/>
              <a:t>Together with rate or volume limits</a:t>
            </a:r>
          </a:p>
          <a:p>
            <a:pPr lvl="1"/>
            <a:r>
              <a:rPr lang="en-US" dirty="0" smtClean="0"/>
              <a:t>“Includes 1,000 minutes of VoIP priority”</a:t>
            </a:r>
          </a:p>
          <a:p>
            <a:r>
              <a:rPr lang="en-US" dirty="0" smtClean="0"/>
              <a:t>Technical difficulties</a:t>
            </a:r>
          </a:p>
          <a:p>
            <a:pPr lvl="1"/>
            <a:r>
              <a:rPr lang="en-US" dirty="0" smtClean="0"/>
              <a:t>DSCP bit re-marking</a:t>
            </a:r>
          </a:p>
          <a:p>
            <a:pPr lvl="1"/>
            <a:r>
              <a:rPr lang="en-US" dirty="0" smtClean="0"/>
              <a:t>Symmetric treatment for incoming traffic</a:t>
            </a:r>
            <a:endParaRPr lang="en-US" dirty="0"/>
          </a:p>
        </p:txBody>
      </p:sp>
    </p:spTree>
    <p:extLst>
      <p:ext uri="{BB962C8B-B14F-4D97-AF65-F5344CB8AC3E}">
        <p14:creationId xmlns:p14="http://schemas.microsoft.com/office/powerpoint/2010/main" val="2559986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ETNO</a:t>
            </a:r>
            <a:endParaRPr lang="en-US" dirty="0"/>
          </a:p>
        </p:txBody>
      </p:sp>
      <p:sp>
        <p:nvSpPr>
          <p:cNvPr id="3" name="Content Placeholder 2"/>
          <p:cNvSpPr>
            <a:spLocks noGrp="1"/>
          </p:cNvSpPr>
          <p:nvPr>
            <p:ph idx="1"/>
          </p:nvPr>
        </p:nvSpPr>
        <p:spPr/>
        <p:txBody>
          <a:bodyPr>
            <a:normAutofit lnSpcReduction="10000"/>
          </a:bodyPr>
          <a:lstStyle/>
          <a:p>
            <a:r>
              <a:rPr lang="en-US" dirty="0" smtClean="0"/>
              <a:t>WCIT proposal</a:t>
            </a:r>
          </a:p>
          <a:p>
            <a:pPr lvl="1"/>
            <a:r>
              <a:rPr lang="en-US" i="1" dirty="0"/>
              <a:t>For this purpose, and to ensure </a:t>
            </a:r>
            <a:r>
              <a:rPr lang="en-US" i="1" dirty="0" smtClean="0"/>
              <a:t>an </a:t>
            </a:r>
            <a:r>
              <a:rPr lang="en-US" i="1" dirty="0"/>
              <a:t>adequate return on investment in high bandwidth infrastructures, operating agencies shall negotiate </a:t>
            </a:r>
            <a:r>
              <a:rPr lang="en-US" i="1" dirty="0" smtClean="0"/>
              <a:t>commercial </a:t>
            </a:r>
            <a:r>
              <a:rPr lang="en-US" i="1" dirty="0"/>
              <a:t>agreements to achieve a sustainable system of fair compensation for telecommunications services </a:t>
            </a:r>
            <a:r>
              <a:rPr lang="en-US" i="1" dirty="0" smtClean="0"/>
              <a:t>and</a:t>
            </a:r>
            <a:r>
              <a:rPr lang="en-US" i="1" dirty="0"/>
              <a:t>, where appropriate, respecting the principle of sending party network pays</a:t>
            </a:r>
            <a:r>
              <a:rPr lang="en-US" i="1" dirty="0" smtClean="0"/>
              <a:t>.</a:t>
            </a:r>
          </a:p>
          <a:p>
            <a:r>
              <a:rPr lang="en-US" dirty="0" smtClean="0"/>
              <a:t>Problems:</a:t>
            </a:r>
          </a:p>
          <a:p>
            <a:pPr lvl="1"/>
            <a:r>
              <a:rPr lang="en-US" dirty="0" smtClean="0"/>
              <a:t>what is </a:t>
            </a:r>
            <a:r>
              <a:rPr lang="en-US" dirty="0" err="1" smtClean="0"/>
              <a:t>QoS</a:t>
            </a:r>
            <a:r>
              <a:rPr lang="en-US" dirty="0" smtClean="0"/>
              <a:t>?</a:t>
            </a:r>
          </a:p>
          <a:p>
            <a:pPr lvl="2"/>
            <a:r>
              <a:rPr lang="en-US" dirty="0" smtClean="0"/>
              <a:t>5% packet loss: ok for voice, 500 kb/s data</a:t>
            </a:r>
          </a:p>
          <a:p>
            <a:pPr lvl="1"/>
            <a:r>
              <a:rPr lang="en-US" dirty="0" smtClean="0"/>
              <a:t>encourages scarcity</a:t>
            </a:r>
          </a:p>
          <a:p>
            <a:pPr lvl="1"/>
            <a:r>
              <a:rPr lang="en-US" dirty="0" smtClean="0"/>
              <a:t>discourages CDNs</a:t>
            </a:r>
          </a:p>
          <a:p>
            <a:pPr lvl="1"/>
            <a:r>
              <a:rPr lang="en-US" dirty="0" smtClean="0"/>
              <a:t>may make content unavailable</a:t>
            </a:r>
          </a:p>
          <a:p>
            <a:pPr lvl="1"/>
            <a:r>
              <a:rPr lang="en-US" dirty="0" smtClean="0"/>
              <a:t>transaction costs</a:t>
            </a:r>
          </a:p>
          <a:p>
            <a:pPr lvl="1"/>
            <a:r>
              <a:rPr lang="en-US" dirty="0" smtClean="0"/>
              <a:t>terminating access monopoly</a:t>
            </a:r>
            <a:endParaRPr lang="en-US" dirty="0"/>
          </a:p>
        </p:txBody>
      </p:sp>
      <p:sp>
        <p:nvSpPr>
          <p:cNvPr id="4" name="TextBox 3"/>
          <p:cNvSpPr txBox="1"/>
          <p:nvPr/>
        </p:nvSpPr>
        <p:spPr>
          <a:xfrm>
            <a:off x="0" y="6477000"/>
            <a:ext cx="3352200" cy="261610"/>
          </a:xfrm>
          <a:prstGeom prst="rect">
            <a:avLst/>
          </a:prstGeom>
          <a:noFill/>
        </p:spPr>
        <p:txBody>
          <a:bodyPr wrap="none" rtlCol="0">
            <a:spAutoFit/>
          </a:bodyPr>
          <a:lstStyle/>
          <a:p>
            <a:r>
              <a:rPr lang="en-US" sz="1100" dirty="0" smtClean="0"/>
              <a:t>http://</a:t>
            </a:r>
            <a:r>
              <a:rPr lang="en-US" sz="1100" dirty="0" err="1" smtClean="0"/>
              <a:t>files.wcitleaks.org</a:t>
            </a:r>
            <a:r>
              <a:rPr lang="en-US" sz="1100" dirty="0" smtClean="0"/>
              <a:t>/public/ETNO%20C109.pdf</a:t>
            </a:r>
            <a:endParaRPr lang="en-US" sz="1100" dirty="0"/>
          </a:p>
        </p:txBody>
      </p:sp>
    </p:spTree>
    <p:extLst>
      <p:ext uri="{BB962C8B-B14F-4D97-AF65-F5344CB8AC3E}">
        <p14:creationId xmlns:p14="http://schemas.microsoft.com/office/powerpoint/2010/main" val="159039356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views</a:t>
            </a:r>
            <a:endParaRPr lang="en-US" dirty="0"/>
          </a:p>
        </p:txBody>
      </p:sp>
      <p:graphicFrame>
        <p:nvGraphicFramePr>
          <p:cNvPr id="4" name="Diagram 3"/>
          <p:cNvGraphicFramePr/>
          <p:nvPr>
            <p:extLst>
              <p:ext uri="{D42A27DB-BD31-4B8C-83A1-F6EECF244321}">
                <p14:modId xmlns:p14="http://schemas.microsoft.com/office/powerpoint/2010/main" val="902564998"/>
              </p:ext>
            </p:extLst>
          </p:nvPr>
        </p:nvGraphicFramePr>
        <p:xfrm>
          <a:off x="306011" y="1396999"/>
          <a:ext cx="8629519" cy="50992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475127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Internet money flows today</a:t>
            </a:r>
            <a:endParaRPr lang="en-US" dirty="0"/>
          </a:p>
        </p:txBody>
      </p:sp>
      <p:sp>
        <p:nvSpPr>
          <p:cNvPr id="3" name="Slide Number Placeholder 2"/>
          <p:cNvSpPr>
            <a:spLocks noGrp="1"/>
          </p:cNvSpPr>
          <p:nvPr>
            <p:ph type="sldNum" sz="quarter" idx="12"/>
          </p:nvPr>
        </p:nvSpPr>
        <p:spPr/>
        <p:txBody>
          <a:bodyPr/>
          <a:lstStyle/>
          <a:p>
            <a:fld id="{51E3B49D-3EAC-FA48-8317-73E198CCAC39}" type="slidenum">
              <a:rPr lang="en-US" smtClean="0"/>
              <a:pPr/>
              <a:t>30</a:t>
            </a:fld>
            <a:endParaRPr lang="en-US"/>
          </a:p>
        </p:txBody>
      </p:sp>
      <p:pic>
        <p:nvPicPr>
          <p:cNvPr id="5" name="Picture 1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463729"/>
            <a:ext cx="1796370" cy="1583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6954" y="2575882"/>
            <a:ext cx="1626609" cy="1977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270" y="2559276"/>
            <a:ext cx="1734753" cy="144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055631" y="3140043"/>
            <a:ext cx="916049" cy="369332"/>
          </a:xfrm>
          <a:prstGeom prst="rect">
            <a:avLst/>
          </a:prstGeom>
          <a:noFill/>
        </p:spPr>
        <p:txBody>
          <a:bodyPr wrap="none" rtlCol="0">
            <a:spAutoFit/>
          </a:bodyPr>
          <a:lstStyle/>
          <a:p>
            <a:r>
              <a:rPr lang="en-US" dirty="0" smtClean="0">
                <a:solidFill>
                  <a:srgbClr val="FFFF00"/>
                </a:solidFill>
              </a:rPr>
              <a:t>content</a:t>
            </a:r>
            <a:endParaRPr lang="en-US" dirty="0">
              <a:solidFill>
                <a:srgbClr val="FFFF00"/>
              </a:solidFill>
            </a:endParaRPr>
          </a:p>
        </p:txBody>
      </p:sp>
      <p:sp>
        <p:nvSpPr>
          <p:cNvPr id="10" name="TextBox 9"/>
          <p:cNvSpPr txBox="1"/>
          <p:nvPr/>
        </p:nvSpPr>
        <p:spPr>
          <a:xfrm>
            <a:off x="7026551" y="3140043"/>
            <a:ext cx="1192304" cy="369332"/>
          </a:xfrm>
          <a:prstGeom prst="rect">
            <a:avLst/>
          </a:prstGeom>
          <a:noFill/>
        </p:spPr>
        <p:txBody>
          <a:bodyPr wrap="none" rtlCol="0">
            <a:spAutoFit/>
          </a:bodyPr>
          <a:lstStyle/>
          <a:p>
            <a:r>
              <a:rPr lang="en-US" dirty="0" smtClean="0"/>
              <a:t>eyeball ISP</a:t>
            </a:r>
            <a:endParaRPr lang="en-US" dirty="0"/>
          </a:p>
        </p:txBody>
      </p:sp>
      <p:pic>
        <p:nvPicPr>
          <p:cNvPr id="13" name="Picture 42" descr="File Server_Updated20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25" y="4637088"/>
            <a:ext cx="793750"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Magnetic Disk 17"/>
          <p:cNvSpPr/>
          <p:nvPr/>
        </p:nvSpPr>
        <p:spPr>
          <a:xfrm>
            <a:off x="6816077" y="2449099"/>
            <a:ext cx="725747" cy="690944"/>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CDN</a:t>
            </a:r>
            <a:endParaRPr lang="en-US" dirty="0"/>
          </a:p>
        </p:txBody>
      </p:sp>
      <p:sp>
        <p:nvSpPr>
          <p:cNvPr id="19" name="Right Arrow 18"/>
          <p:cNvSpPr/>
          <p:nvPr/>
        </p:nvSpPr>
        <p:spPr>
          <a:xfrm rot="17202207">
            <a:off x="200858" y="3519441"/>
            <a:ext cx="1027208" cy="842657"/>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1" name="Right Arrow 20"/>
          <p:cNvSpPr/>
          <p:nvPr/>
        </p:nvSpPr>
        <p:spPr>
          <a:xfrm rot="10800000">
            <a:off x="6302473" y="4008404"/>
            <a:ext cx="1027208" cy="493777"/>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3" name="Right Arrow 22"/>
          <p:cNvSpPr/>
          <p:nvPr/>
        </p:nvSpPr>
        <p:spPr>
          <a:xfrm>
            <a:off x="2216551" y="1803456"/>
            <a:ext cx="1027208" cy="842657"/>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26" name="Picture 2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0217" y="2580133"/>
            <a:ext cx="1626609" cy="1977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559017" y="2905891"/>
            <a:ext cx="1900580" cy="369332"/>
          </a:xfrm>
          <a:prstGeom prst="rect">
            <a:avLst/>
          </a:prstGeom>
          <a:noFill/>
        </p:spPr>
        <p:txBody>
          <a:bodyPr wrap="none" rtlCol="0">
            <a:spAutoFit/>
          </a:bodyPr>
          <a:lstStyle/>
          <a:p>
            <a:r>
              <a:rPr lang="en-US" dirty="0" smtClean="0">
                <a:solidFill>
                  <a:srgbClr val="FFFF00"/>
                </a:solidFill>
              </a:rPr>
              <a:t>backbone (transit)</a:t>
            </a:r>
            <a:endParaRPr lang="en-US" dirty="0">
              <a:solidFill>
                <a:srgbClr val="FFFF00"/>
              </a:solidFill>
            </a:endParaRPr>
          </a:p>
        </p:txBody>
      </p:sp>
      <p:pic>
        <p:nvPicPr>
          <p:cNvPr id="27" name="Picture 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39124" y="5045404"/>
            <a:ext cx="51117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 name="Straight Arrow Connector 27"/>
          <p:cNvCxnSpPr>
            <a:stCxn id="6" idx="3"/>
            <a:endCxn id="26" idx="1"/>
          </p:cNvCxnSpPr>
          <p:nvPr/>
        </p:nvCxnSpPr>
        <p:spPr>
          <a:xfrm>
            <a:off x="4123563" y="3564841"/>
            <a:ext cx="506654" cy="425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4162080" y="3677963"/>
            <a:ext cx="418654" cy="369332"/>
          </a:xfrm>
          <a:prstGeom prst="rect">
            <a:avLst/>
          </a:prstGeom>
          <a:noFill/>
        </p:spPr>
        <p:txBody>
          <a:bodyPr wrap="none" rtlCol="0">
            <a:spAutoFit/>
          </a:bodyPr>
          <a:lstStyle/>
          <a:p>
            <a:r>
              <a:rPr lang="en-US" dirty="0" smtClean="0"/>
              <a:t>$0</a:t>
            </a:r>
            <a:endParaRPr lang="en-US" dirty="0"/>
          </a:p>
        </p:txBody>
      </p:sp>
      <p:cxnSp>
        <p:nvCxnSpPr>
          <p:cNvPr id="30" name="Straight Arrow Connector 29"/>
          <p:cNvCxnSpPr/>
          <p:nvPr/>
        </p:nvCxnSpPr>
        <p:spPr>
          <a:xfrm>
            <a:off x="2157696" y="3574848"/>
            <a:ext cx="506654" cy="425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6256826" y="3579099"/>
            <a:ext cx="506654" cy="425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6602683" y="4502182"/>
            <a:ext cx="673043" cy="369332"/>
          </a:xfrm>
          <a:prstGeom prst="rect">
            <a:avLst/>
          </a:prstGeom>
          <a:noFill/>
        </p:spPr>
        <p:txBody>
          <a:bodyPr wrap="none" rtlCol="0">
            <a:spAutoFit/>
          </a:bodyPr>
          <a:lstStyle/>
          <a:p>
            <a:r>
              <a:rPr lang="en-US" dirty="0" smtClean="0"/>
              <a:t>or $0</a:t>
            </a:r>
            <a:endParaRPr lang="en-US" dirty="0"/>
          </a:p>
        </p:txBody>
      </p:sp>
      <p:sp>
        <p:nvSpPr>
          <p:cNvPr id="33" name="TextBox 32"/>
          <p:cNvSpPr txBox="1"/>
          <p:nvPr/>
        </p:nvSpPr>
        <p:spPr>
          <a:xfrm>
            <a:off x="2664350" y="5130097"/>
            <a:ext cx="2302233" cy="584776"/>
          </a:xfrm>
          <a:prstGeom prst="rect">
            <a:avLst/>
          </a:prstGeom>
          <a:noFill/>
        </p:spPr>
        <p:txBody>
          <a:bodyPr wrap="none" rtlCol="0">
            <a:spAutoFit/>
          </a:bodyPr>
          <a:lstStyle/>
          <a:p>
            <a:r>
              <a:rPr lang="en-US" sz="3200" dirty="0" smtClean="0"/>
              <a:t>“bill &amp; keep”</a:t>
            </a:r>
            <a:endParaRPr lang="en-US" sz="3200" dirty="0"/>
          </a:p>
        </p:txBody>
      </p:sp>
      <p:sp>
        <p:nvSpPr>
          <p:cNvPr id="34" name="Right Arrow 33"/>
          <p:cNvSpPr/>
          <p:nvPr/>
        </p:nvSpPr>
        <p:spPr>
          <a:xfrm rot="13843313">
            <a:off x="7835966" y="4060023"/>
            <a:ext cx="1027208" cy="493777"/>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076547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Fundamental debate about the nature of the Internet</a:t>
            </a:r>
          </a:p>
          <a:p>
            <a:r>
              <a:rPr lang="en-US" dirty="0" smtClean="0"/>
              <a:t>Internet as economic input, not another video distribution channel</a:t>
            </a:r>
          </a:p>
          <a:p>
            <a:r>
              <a:rPr lang="en-US" dirty="0" smtClean="0"/>
              <a:t>Competition may not ensure openness</a:t>
            </a:r>
          </a:p>
          <a:p>
            <a:pPr lvl="1"/>
            <a:r>
              <a:rPr lang="en-US" dirty="0" smtClean="0"/>
              <a:t>and competition is uneven</a:t>
            </a:r>
          </a:p>
          <a:p>
            <a:r>
              <a:rPr lang="en-US" dirty="0" smtClean="0"/>
              <a:t>Need for consumer information</a:t>
            </a:r>
          </a:p>
          <a:p>
            <a:pPr lvl="1"/>
            <a:r>
              <a:rPr lang="en-US" dirty="0" smtClean="0"/>
              <a:t>performance</a:t>
            </a:r>
          </a:p>
          <a:p>
            <a:pPr lvl="1"/>
            <a:r>
              <a:rPr lang="en-US" dirty="0" smtClean="0"/>
              <a:t>network characteristics</a:t>
            </a:r>
          </a:p>
          <a:p>
            <a:endParaRPr lang="en-US" dirty="0" smtClean="0"/>
          </a:p>
          <a:p>
            <a:endParaRPr lang="en-US" dirty="0" smtClean="0"/>
          </a:p>
          <a:p>
            <a:endParaRPr lang="en-US" dirty="0"/>
          </a:p>
        </p:txBody>
      </p:sp>
    </p:spTree>
    <p:extLst>
      <p:ext uri="{BB962C8B-B14F-4D97-AF65-F5344CB8AC3E}">
        <p14:creationId xmlns:p14="http://schemas.microsoft.com/office/powerpoint/2010/main" val="17533704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idx="1"/>
          </p:nvPr>
        </p:nvSpPr>
        <p:spPr/>
        <p:txBody>
          <a:bodyPr>
            <a:normAutofit/>
          </a:bodyPr>
          <a:lstStyle/>
          <a:p>
            <a:r>
              <a:rPr lang="en-US" dirty="0" smtClean="0">
                <a:solidFill>
                  <a:srgbClr val="1F497D"/>
                </a:solidFill>
              </a:rPr>
              <a:t>Civic considerations</a:t>
            </a:r>
          </a:p>
          <a:p>
            <a:pPr lvl="1"/>
            <a:r>
              <a:rPr lang="en-US" dirty="0" smtClean="0"/>
              <a:t>freedom to read (passive)</a:t>
            </a:r>
          </a:p>
          <a:p>
            <a:pPr lvl="1"/>
            <a:r>
              <a:rPr lang="en-US" dirty="0" smtClean="0"/>
              <a:t>freedom to discuss &amp; create (active)</a:t>
            </a:r>
          </a:p>
          <a:p>
            <a:r>
              <a:rPr lang="en-US" dirty="0" smtClean="0">
                <a:solidFill>
                  <a:srgbClr val="1F497D"/>
                </a:solidFill>
              </a:rPr>
              <a:t>Economic opportunity</a:t>
            </a:r>
          </a:p>
          <a:p>
            <a:pPr lvl="1"/>
            <a:r>
              <a:rPr lang="en-US" dirty="0" smtClean="0"/>
              <a:t>edge economy &gt;&gt; telecom economy</a:t>
            </a:r>
          </a:p>
          <a:p>
            <a:pPr lvl="2"/>
            <a:r>
              <a:rPr lang="en-US" dirty="0" smtClean="0"/>
              <a:t>Telecom revenue (US): $330B</a:t>
            </a:r>
          </a:p>
          <a:p>
            <a:pPr lvl="2"/>
            <a:r>
              <a:rPr lang="en-US" dirty="0" smtClean="0"/>
              <a:t>Content, etc. not that large, however</a:t>
            </a:r>
          </a:p>
          <a:p>
            <a:pPr lvl="3"/>
            <a:r>
              <a:rPr lang="en-US" dirty="0" smtClean="0"/>
              <a:t>Google: $8.44B</a:t>
            </a:r>
          </a:p>
          <a:p>
            <a:pPr lvl="2"/>
            <a:r>
              <a:rPr lang="en-US" dirty="0" smtClean="0"/>
              <a:t>others that depend on ability to provide services</a:t>
            </a:r>
          </a:p>
          <a:p>
            <a:pPr lvl="1"/>
            <a:r>
              <a:rPr lang="en-US" i="1" dirty="0" smtClean="0"/>
              <a:t>content, application, service providers</a:t>
            </a:r>
          </a:p>
          <a:p>
            <a:r>
              <a:rPr lang="en-US" dirty="0" smtClean="0">
                <a:solidFill>
                  <a:srgbClr val="1F497D"/>
                </a:solidFill>
              </a:rPr>
              <a:t>Technical motivation</a:t>
            </a:r>
          </a:p>
          <a:p>
            <a:pPr lvl="1"/>
            <a:r>
              <a:rPr lang="en-US" dirty="0" smtClean="0"/>
              <a:t>avoid network fragmentation</a:t>
            </a:r>
          </a:p>
          <a:p>
            <a:pPr lvl="1"/>
            <a:r>
              <a:rPr lang="en-US" dirty="0" smtClean="0"/>
              <a:t>reduce work-around complexity</a:t>
            </a:r>
            <a:endParaRPr lang="en-US" dirty="0"/>
          </a:p>
        </p:txBody>
      </p:sp>
    </p:spTree>
    <p:extLst>
      <p:ext uri="{BB962C8B-B14F-4D97-AF65-F5344CB8AC3E}">
        <p14:creationId xmlns:p14="http://schemas.microsoft.com/office/powerpoint/2010/main" val="285540879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Broadband virtuous cycle</a:t>
            </a:r>
            <a:endParaRPr lang="en-US" dirty="0"/>
          </a:p>
        </p:txBody>
      </p:sp>
      <p:graphicFrame>
        <p:nvGraphicFramePr>
          <p:cNvPr id="5" name="Diagram 4"/>
          <p:cNvGraphicFramePr/>
          <p:nvPr>
            <p:extLst>
              <p:ext uri="{D42A27DB-BD31-4B8C-83A1-F6EECF244321}">
                <p14:modId xmlns:p14="http://schemas.microsoft.com/office/powerpoint/2010/main" val="3453349339"/>
              </p:ext>
            </p:extLst>
          </p:nvPr>
        </p:nvGraphicFramePr>
        <p:xfrm>
          <a:off x="598714" y="1396999"/>
          <a:ext cx="8088086" cy="51344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943732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of competition (US)</a:t>
            </a:r>
            <a:endParaRPr lang="en-US" dirty="0"/>
          </a:p>
        </p:txBody>
      </p:sp>
      <p:pic>
        <p:nvPicPr>
          <p:cNvPr id="4" name="Picture 3"/>
          <p:cNvPicPr>
            <a:picLocks noChangeAspect="1"/>
          </p:cNvPicPr>
          <p:nvPr/>
        </p:nvPicPr>
        <p:blipFill>
          <a:blip r:embed="rId3"/>
          <a:stretch>
            <a:fillRect/>
          </a:stretch>
        </p:blipFill>
        <p:spPr>
          <a:xfrm>
            <a:off x="457200" y="1016000"/>
            <a:ext cx="7213600" cy="5617148"/>
          </a:xfrm>
          <a:prstGeom prst="rect">
            <a:avLst/>
          </a:prstGeom>
        </p:spPr>
      </p:pic>
      <p:sp>
        <p:nvSpPr>
          <p:cNvPr id="5" name="TextBox 4"/>
          <p:cNvSpPr txBox="1"/>
          <p:nvPr/>
        </p:nvSpPr>
        <p:spPr>
          <a:xfrm>
            <a:off x="0" y="6481926"/>
            <a:ext cx="5925157" cy="369332"/>
          </a:xfrm>
          <a:prstGeom prst="rect">
            <a:avLst/>
          </a:prstGeom>
          <a:noFill/>
        </p:spPr>
        <p:txBody>
          <a:bodyPr wrap="none" rtlCol="0">
            <a:spAutoFit/>
          </a:bodyPr>
          <a:lstStyle/>
          <a:p>
            <a:r>
              <a:rPr lang="en-US" i="1" dirty="0" smtClean="0"/>
              <a:t>FCC: Internet Access Services Status as of December 31, 2009  </a:t>
            </a:r>
            <a:endParaRPr lang="en-US" i="1" dirty="0"/>
          </a:p>
        </p:txBody>
      </p:sp>
    </p:spTree>
    <p:extLst>
      <p:ext uri="{BB962C8B-B14F-4D97-AF65-F5344CB8AC3E}">
        <p14:creationId xmlns:p14="http://schemas.microsoft.com/office/powerpoint/2010/main" val="190655737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April 30, 2007</a:t>
            </a:r>
          </a:p>
        </p:txBody>
      </p:sp>
      <p:sp>
        <p:nvSpPr>
          <p:cNvPr id="5" name="Footer Placeholder 4"/>
          <p:cNvSpPr>
            <a:spLocks noGrp="1"/>
          </p:cNvSpPr>
          <p:nvPr>
            <p:ph type="ftr" sz="quarter" idx="11"/>
          </p:nvPr>
        </p:nvSpPr>
        <p:spPr/>
        <p:txBody>
          <a:bodyPr/>
          <a:lstStyle/>
          <a:p>
            <a:r>
              <a:rPr lang="en-US"/>
              <a:t>NYC network neutrality hearing</a:t>
            </a:r>
          </a:p>
        </p:txBody>
      </p:sp>
      <p:sp>
        <p:nvSpPr>
          <p:cNvPr id="7170" name="Rectangle 2"/>
          <p:cNvSpPr>
            <a:spLocks noGrp="1" noChangeArrowheads="1"/>
          </p:cNvSpPr>
          <p:nvPr>
            <p:ph type="title"/>
          </p:nvPr>
        </p:nvSpPr>
        <p:spPr/>
        <p:txBody>
          <a:bodyPr/>
          <a:lstStyle/>
          <a:p>
            <a:r>
              <a:rPr lang="en-US"/>
              <a:t>How to be non-neutral</a:t>
            </a:r>
          </a:p>
        </p:txBody>
      </p:sp>
      <p:sp>
        <p:nvSpPr>
          <p:cNvPr id="6" name="Rounded Rectangle 5"/>
          <p:cNvSpPr/>
          <p:nvPr/>
        </p:nvSpPr>
        <p:spPr>
          <a:xfrm>
            <a:off x="2672064" y="1633063"/>
            <a:ext cx="4272011" cy="108870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deep packet inspection</a:t>
            </a:r>
          </a:p>
          <a:p>
            <a:pPr algn="ctr"/>
            <a:r>
              <a:rPr lang="en-US" dirty="0" smtClean="0"/>
              <a:t>block Skype</a:t>
            </a:r>
            <a:endParaRPr lang="en-US" dirty="0"/>
          </a:p>
        </p:txBody>
      </p:sp>
      <p:sp>
        <p:nvSpPr>
          <p:cNvPr id="9" name="Rounded Rectangle 8"/>
          <p:cNvSpPr/>
          <p:nvPr/>
        </p:nvSpPr>
        <p:spPr>
          <a:xfrm>
            <a:off x="2672064" y="2951645"/>
            <a:ext cx="4272011" cy="108870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block transport protocol</a:t>
            </a:r>
          </a:p>
          <a:p>
            <a:pPr algn="ctr"/>
            <a:r>
              <a:rPr lang="en-US" dirty="0" smtClean="0"/>
              <a:t>block ports</a:t>
            </a:r>
          </a:p>
          <a:p>
            <a:pPr algn="ctr"/>
            <a:r>
              <a:rPr lang="en-US" dirty="0" smtClean="0"/>
              <a:t>insert RST</a:t>
            </a:r>
            <a:endParaRPr lang="en-US" dirty="0"/>
          </a:p>
        </p:txBody>
      </p:sp>
      <p:sp>
        <p:nvSpPr>
          <p:cNvPr id="10" name="Rounded Rectangle 9"/>
          <p:cNvSpPr/>
          <p:nvPr/>
        </p:nvSpPr>
        <p:spPr>
          <a:xfrm>
            <a:off x="2688558" y="4320763"/>
            <a:ext cx="4272011" cy="108870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block IP addresses</a:t>
            </a:r>
          </a:p>
          <a:p>
            <a:pPr algn="ctr"/>
            <a:r>
              <a:rPr lang="en-US" dirty="0" err="1" smtClean="0"/>
              <a:t>QoS</a:t>
            </a:r>
            <a:r>
              <a:rPr lang="en-US" dirty="0" smtClean="0"/>
              <a:t> discrimination</a:t>
            </a:r>
          </a:p>
          <a:p>
            <a:pPr algn="ctr"/>
            <a:endParaRPr lang="en-US" dirty="0"/>
          </a:p>
        </p:txBody>
      </p:sp>
      <p:sp>
        <p:nvSpPr>
          <p:cNvPr id="7" name="TextBox 6"/>
          <p:cNvSpPr txBox="1"/>
          <p:nvPr/>
        </p:nvSpPr>
        <p:spPr>
          <a:xfrm>
            <a:off x="472093" y="1992748"/>
            <a:ext cx="1223525" cy="369332"/>
          </a:xfrm>
          <a:prstGeom prst="rect">
            <a:avLst/>
          </a:prstGeom>
          <a:noFill/>
        </p:spPr>
        <p:txBody>
          <a:bodyPr wrap="none" rtlCol="0">
            <a:spAutoFit/>
          </a:bodyPr>
          <a:lstStyle/>
          <a:p>
            <a:r>
              <a:rPr lang="en-US" dirty="0" smtClean="0"/>
              <a:t>application</a:t>
            </a:r>
            <a:endParaRPr lang="en-US" dirty="0"/>
          </a:p>
        </p:txBody>
      </p:sp>
      <p:sp>
        <p:nvSpPr>
          <p:cNvPr id="12" name="TextBox 11"/>
          <p:cNvSpPr txBox="1"/>
          <p:nvPr/>
        </p:nvSpPr>
        <p:spPr>
          <a:xfrm>
            <a:off x="626094" y="3311330"/>
            <a:ext cx="1069524" cy="369332"/>
          </a:xfrm>
          <a:prstGeom prst="rect">
            <a:avLst/>
          </a:prstGeom>
          <a:noFill/>
        </p:spPr>
        <p:txBody>
          <a:bodyPr wrap="none" rtlCol="0">
            <a:spAutoFit/>
          </a:bodyPr>
          <a:lstStyle/>
          <a:p>
            <a:r>
              <a:rPr lang="en-US" dirty="0" smtClean="0"/>
              <a:t>transport</a:t>
            </a:r>
            <a:endParaRPr lang="en-US" dirty="0"/>
          </a:p>
        </p:txBody>
      </p:sp>
      <p:sp>
        <p:nvSpPr>
          <p:cNvPr id="13" name="TextBox 12"/>
          <p:cNvSpPr txBox="1"/>
          <p:nvPr/>
        </p:nvSpPr>
        <p:spPr>
          <a:xfrm>
            <a:off x="725355" y="4680448"/>
            <a:ext cx="970263" cy="369332"/>
          </a:xfrm>
          <a:prstGeom prst="rect">
            <a:avLst/>
          </a:prstGeom>
          <a:noFill/>
        </p:spPr>
        <p:txBody>
          <a:bodyPr wrap="none" rtlCol="0">
            <a:spAutoFit/>
          </a:bodyPr>
          <a:lstStyle/>
          <a:p>
            <a:r>
              <a:rPr lang="en-US" dirty="0" smtClean="0"/>
              <a:t>network</a:t>
            </a:r>
            <a:endParaRPr lang="en-US" dirty="0"/>
          </a:p>
        </p:txBody>
      </p:sp>
    </p:spTree>
    <p:extLst>
      <p:ext uri="{BB962C8B-B14F-4D97-AF65-F5344CB8AC3E}">
        <p14:creationId xmlns:p14="http://schemas.microsoft.com/office/powerpoint/2010/main" val="13284992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high-profile US cases</a:t>
            </a:r>
            <a:endParaRPr lang="en-US" dirty="0"/>
          </a:p>
        </p:txBody>
      </p:sp>
      <p:sp>
        <p:nvSpPr>
          <p:cNvPr id="3" name="Content Placeholder 2"/>
          <p:cNvSpPr>
            <a:spLocks noGrp="1"/>
          </p:cNvSpPr>
          <p:nvPr>
            <p:ph idx="1"/>
          </p:nvPr>
        </p:nvSpPr>
        <p:spPr/>
        <p:txBody>
          <a:bodyPr>
            <a:normAutofit/>
          </a:bodyPr>
          <a:lstStyle/>
          <a:p>
            <a:r>
              <a:rPr lang="en-US" dirty="0" smtClean="0"/>
              <a:t>Madison River (2005)</a:t>
            </a:r>
          </a:p>
          <a:p>
            <a:pPr lvl="1"/>
            <a:r>
              <a:rPr lang="en-US" dirty="0" smtClean="0"/>
              <a:t>DSL provider blocked SIP ports</a:t>
            </a:r>
          </a:p>
          <a:p>
            <a:pPr lvl="1"/>
            <a:r>
              <a:rPr lang="en-US" dirty="0" smtClean="0"/>
              <a:t>fined $15,000 by FCC</a:t>
            </a:r>
          </a:p>
          <a:p>
            <a:r>
              <a:rPr lang="en-US" dirty="0" smtClean="0"/>
              <a:t>Comcast (late 2007)</a:t>
            </a:r>
          </a:p>
          <a:p>
            <a:pPr lvl="1"/>
            <a:r>
              <a:rPr lang="en-US" dirty="0" smtClean="0"/>
              <a:t>insert TCP RST into </a:t>
            </a:r>
            <a:r>
              <a:rPr lang="en-US" dirty="0" err="1" smtClean="0"/>
              <a:t>BitTorrent</a:t>
            </a:r>
            <a:r>
              <a:rPr lang="en-US" dirty="0" smtClean="0"/>
              <a:t> traffic</a:t>
            </a:r>
          </a:p>
          <a:p>
            <a:pPr lvl="1"/>
            <a:r>
              <a:rPr lang="en-US" dirty="0" smtClean="0"/>
              <a:t>later overturned on appeal in DC Circuit Court</a:t>
            </a:r>
          </a:p>
          <a:p>
            <a:r>
              <a:rPr lang="en-US" dirty="0" smtClean="0"/>
              <a:t>RCN (2009): P2P</a:t>
            </a:r>
          </a:p>
          <a:p>
            <a:r>
              <a:rPr lang="en-US" dirty="0" smtClean="0"/>
              <a:t>Various mobile operators</a:t>
            </a:r>
          </a:p>
          <a:p>
            <a:r>
              <a:rPr lang="en-US" dirty="0" smtClean="0"/>
              <a:t>Comcast vs. Level 3 (2010, in dispute)</a:t>
            </a:r>
          </a:p>
          <a:p>
            <a:pPr lvl="1"/>
            <a:r>
              <a:rPr lang="en-US" dirty="0" smtClean="0"/>
              <a:t>Level-3</a:t>
            </a:r>
            <a:endParaRPr lang="en-US" dirty="0"/>
          </a:p>
        </p:txBody>
      </p:sp>
    </p:spTree>
    <p:extLst>
      <p:ext uri="{BB962C8B-B14F-4D97-AF65-F5344CB8AC3E}">
        <p14:creationId xmlns:p14="http://schemas.microsoft.com/office/powerpoint/2010/main" val="244531567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Network neutrality &amp;  freedom of speech</a:t>
            </a:r>
            <a:endParaRPr lang="en-US" dirty="0"/>
          </a:p>
        </p:txBody>
      </p:sp>
      <p:sp>
        <p:nvSpPr>
          <p:cNvPr id="7" name="Content Placeholder 6"/>
          <p:cNvSpPr>
            <a:spLocks noGrp="1"/>
          </p:cNvSpPr>
          <p:nvPr>
            <p:ph idx="1"/>
          </p:nvPr>
        </p:nvSpPr>
        <p:spPr/>
        <p:txBody>
          <a:bodyPr/>
          <a:lstStyle/>
          <a:p>
            <a:r>
              <a:rPr lang="en-US" dirty="0" smtClean="0"/>
              <a:t>Applies only to U.S. government, not private entities</a:t>
            </a:r>
          </a:p>
          <a:p>
            <a:pPr lvl="1"/>
            <a:r>
              <a:rPr lang="en-US" dirty="0" smtClean="0"/>
              <a:t>Example: soap box in city park vs. mall</a:t>
            </a:r>
          </a:p>
          <a:p>
            <a:pPr lvl="1"/>
            <a:r>
              <a:rPr lang="en-US" dirty="0" smtClean="0"/>
              <a:t>private vs. public universities</a:t>
            </a:r>
          </a:p>
          <a:p>
            <a:r>
              <a:rPr lang="en-US" dirty="0" smtClean="0"/>
              <a:t>Freedom to speak + no forced speech</a:t>
            </a:r>
          </a:p>
          <a:p>
            <a:pPr lvl="1"/>
            <a:r>
              <a:rPr lang="en-US" dirty="0" smtClean="0"/>
              <a:t>demise of “fairness doctrine” (1949-1987)</a:t>
            </a:r>
            <a:endParaRPr lang="en-US" dirty="0"/>
          </a:p>
        </p:txBody>
      </p:sp>
      <p:sp>
        <p:nvSpPr>
          <p:cNvPr id="3" name="Slide Number Placeholder 2"/>
          <p:cNvSpPr>
            <a:spLocks noGrp="1"/>
          </p:cNvSpPr>
          <p:nvPr>
            <p:ph type="sldNum" sz="quarter" idx="12"/>
          </p:nvPr>
        </p:nvSpPr>
        <p:spPr/>
        <p:txBody>
          <a:bodyPr/>
          <a:lstStyle/>
          <a:p>
            <a:fld id="{51E3B49D-3EAC-FA48-8317-73E198CCAC39}" type="slidenum">
              <a:rPr lang="en-US" smtClean="0"/>
              <a:pPr/>
              <a:t>9</a:t>
            </a:fld>
            <a:endParaRPr lang="en-US"/>
          </a:p>
        </p:txBody>
      </p:sp>
      <p:sp>
        <p:nvSpPr>
          <p:cNvPr id="5" name="TextBox 4"/>
          <p:cNvSpPr txBox="1"/>
          <p:nvPr/>
        </p:nvSpPr>
        <p:spPr>
          <a:xfrm flipH="1">
            <a:off x="609600" y="1219200"/>
            <a:ext cx="8077200" cy="369332"/>
          </a:xfrm>
          <a:prstGeom prst="rect">
            <a:avLst/>
          </a:prstGeom>
          <a:solidFill>
            <a:schemeClr val="bg1">
              <a:lumMod val="5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smtClean="0"/>
              <a:t>1</a:t>
            </a:r>
            <a:r>
              <a:rPr lang="en-US" baseline="30000" dirty="0" smtClean="0"/>
              <a:t>st</a:t>
            </a:r>
            <a:r>
              <a:rPr lang="en-US" dirty="0" smtClean="0"/>
              <a:t> amendment: Congress shall make no law abridging the freedom of speech  </a:t>
            </a:r>
            <a:endParaRPr lang="en-US" dirty="0"/>
          </a:p>
        </p:txBody>
      </p:sp>
    </p:spTree>
    <p:extLst>
      <p:ext uri="{BB962C8B-B14F-4D97-AF65-F5344CB8AC3E}">
        <p14:creationId xmlns:p14="http://schemas.microsoft.com/office/powerpoint/2010/main" val="334845752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47</TotalTime>
  <Words>1782</Words>
  <Application>Microsoft Macintosh PowerPoint</Application>
  <PresentationFormat>On-screen Show (4:3)</PresentationFormat>
  <Paragraphs>249</Paragraphs>
  <Slides>31</Slides>
  <Notes>8</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Clarity</vt:lpstr>
      <vt:lpstr>Protecting the Open Internet: Experience and Future Challenges</vt:lpstr>
      <vt:lpstr>What is network neutrality?</vt:lpstr>
      <vt:lpstr>Two views</vt:lpstr>
      <vt:lpstr>Why?</vt:lpstr>
      <vt:lpstr>Broadband virtuous cycle</vt:lpstr>
      <vt:lpstr>State of competition (US)</vt:lpstr>
      <vt:lpstr>How to be non-neutral</vt:lpstr>
      <vt:lpstr>Some high-profile US cases</vt:lpstr>
      <vt:lpstr>Network neutrality &amp;  freedom of speech</vt:lpstr>
      <vt:lpstr>Which Internet are you connected to?</vt:lpstr>
      <vt:lpstr>New name, old concept: Common carrier</vt:lpstr>
      <vt:lpstr>Network transparency</vt:lpstr>
      <vt:lpstr>Network transparency and neutrality</vt:lpstr>
      <vt:lpstr>Means, motive and opportunity</vt:lpstr>
      <vt:lpstr>BEREC report</vt:lpstr>
      <vt:lpstr>Example: VoIP restrictions</vt:lpstr>
      <vt:lpstr>Who is covered?</vt:lpstr>
      <vt:lpstr>Principles</vt:lpstr>
      <vt:lpstr>47 CFR 8</vt:lpstr>
      <vt:lpstr>Disclosure (Transparency) – Network Practices</vt:lpstr>
      <vt:lpstr>Disclosure (Transparency) – Performance</vt:lpstr>
      <vt:lpstr>Disclosure (Transparency) – Commercial Terms</vt:lpstr>
      <vt:lpstr>Measurement Broadband America</vt:lpstr>
      <vt:lpstr>The MBA project - logistics</vt:lpstr>
      <vt:lpstr>What was measured</vt:lpstr>
      <vt:lpstr>2011: Most ISPs deliver close to advertised during peak hours</vt:lpstr>
      <vt:lpstr>2012: You improve what you measure…</vt:lpstr>
      <vt:lpstr>Open Internet &amp; QoS</vt:lpstr>
      <vt:lpstr>ETNO</vt:lpstr>
      <vt:lpstr>Internet money flows today</vt:lpstr>
      <vt:lpstr>Conclusion</vt:lpstr>
    </vt:vector>
  </TitlesOfParts>
  <Company>Columbia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Protecting the Open Internet: Experience and Future Challenges</dc:title>
  <dc:creator>Henning Schulzrinne</dc:creator>
  <cp:lastModifiedBy>Henning Schulzrinne</cp:lastModifiedBy>
  <cp:revision>8</cp:revision>
  <dcterms:created xsi:type="dcterms:W3CDTF">2012-11-15T16:26:33Z</dcterms:created>
  <dcterms:modified xsi:type="dcterms:W3CDTF">2012-11-15T22:52:10Z</dcterms:modified>
</cp:coreProperties>
</file>