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256" r:id="rId2"/>
    <p:sldId id="257" r:id="rId3"/>
    <p:sldId id="304" r:id="rId4"/>
    <p:sldId id="258" r:id="rId5"/>
    <p:sldId id="260" r:id="rId6"/>
    <p:sldId id="259" r:id="rId7"/>
    <p:sldId id="301" r:id="rId8"/>
    <p:sldId id="261" r:id="rId9"/>
    <p:sldId id="262" r:id="rId10"/>
    <p:sldId id="263" r:id="rId11"/>
    <p:sldId id="264" r:id="rId12"/>
    <p:sldId id="265" r:id="rId13"/>
    <p:sldId id="266" r:id="rId14"/>
    <p:sldId id="267" r:id="rId15"/>
    <p:sldId id="268" r:id="rId16"/>
    <p:sldId id="269" r:id="rId17"/>
    <p:sldId id="305" r:id="rId18"/>
    <p:sldId id="270" r:id="rId19"/>
    <p:sldId id="290" r:id="rId20"/>
    <p:sldId id="288" r:id="rId21"/>
    <p:sldId id="289" r:id="rId22"/>
    <p:sldId id="287" r:id="rId23"/>
    <p:sldId id="286" r:id="rId24"/>
    <p:sldId id="285" r:id="rId25"/>
    <p:sldId id="284" r:id="rId26"/>
    <p:sldId id="277" r:id="rId27"/>
    <p:sldId id="306" r:id="rId28"/>
    <p:sldId id="283" r:id="rId29"/>
    <p:sldId id="278" r:id="rId30"/>
    <p:sldId id="280" r:id="rId31"/>
    <p:sldId id="281" r:id="rId32"/>
    <p:sldId id="282" r:id="rId33"/>
    <p:sldId id="279" r:id="rId34"/>
    <p:sldId id="272" r:id="rId35"/>
    <p:sldId id="273" r:id="rId36"/>
    <p:sldId id="275" r:id="rId37"/>
    <p:sldId id="274" r:id="rId38"/>
    <p:sldId id="307" r:id="rId39"/>
    <p:sldId id="293" r:id="rId40"/>
    <p:sldId id="291" r:id="rId41"/>
    <p:sldId id="292" r:id="rId42"/>
    <p:sldId id="294" r:id="rId43"/>
    <p:sldId id="295" r:id="rId44"/>
    <p:sldId id="308" r:id="rId45"/>
    <p:sldId id="300" r:id="rId46"/>
    <p:sldId id="276" r:id="rId47"/>
    <p:sldId id="302"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10F979-2713-0840-9404-D1215DD663E0}">
          <p14:sldIdLst>
            <p14:sldId id="256"/>
            <p14:sldId id="257"/>
          </p14:sldIdLst>
        </p14:section>
        <p14:section name="Policy issues" id="{51AAC493-57DE-834B-9B6C-7089B63193F7}">
          <p14:sldIdLst>
            <p14:sldId id="304"/>
            <p14:sldId id="258"/>
            <p14:sldId id="260"/>
            <p14:sldId id="259"/>
            <p14:sldId id="301"/>
            <p14:sldId id="261"/>
            <p14:sldId id="262"/>
            <p14:sldId id="263"/>
            <p14:sldId id="264"/>
            <p14:sldId id="265"/>
            <p14:sldId id="266"/>
            <p14:sldId id="267"/>
            <p14:sldId id="268"/>
            <p14:sldId id="269"/>
          </p14:sldIdLst>
        </p14:section>
        <p14:section name="Data examples" id="{815BAE3A-989E-9E4B-91E9-BBE7F5836565}">
          <p14:sldIdLst>
            <p14:sldId id="305"/>
            <p14:sldId id="270"/>
            <p14:sldId id="290"/>
            <p14:sldId id="288"/>
            <p14:sldId id="289"/>
            <p14:sldId id="287"/>
            <p14:sldId id="286"/>
            <p14:sldId id="285"/>
            <p14:sldId id="284"/>
            <p14:sldId id="277"/>
          </p14:sldIdLst>
        </p14:section>
        <p14:section name="Access networks" id="{49B57C6B-E6F1-5B47-8C4E-35EB87CC25A5}">
          <p14:sldIdLst>
            <p14:sldId id="306"/>
            <p14:sldId id="283"/>
            <p14:sldId id="278"/>
            <p14:sldId id="280"/>
            <p14:sldId id="281"/>
            <p14:sldId id="282"/>
            <p14:sldId id="279"/>
            <p14:sldId id="272"/>
            <p14:sldId id="273"/>
            <p14:sldId id="275"/>
            <p14:sldId id="274"/>
          </p14:sldIdLst>
        </p14:section>
        <p14:section name="Peering" id="{34C0CBD9-FE9F-0749-B9F3-5708C7EF479B}">
          <p14:sldIdLst>
            <p14:sldId id="307"/>
            <p14:sldId id="293"/>
            <p14:sldId id="291"/>
            <p14:sldId id="292"/>
            <p14:sldId id="294"/>
            <p14:sldId id="295"/>
          </p14:sldIdLst>
        </p14:section>
        <p14:section name="Conclusion" id="{64315E20-C68A-614F-9043-9A2D217191D1}">
          <p14:sldIdLst>
            <p14:sldId id="308"/>
            <p14:sldId id="300"/>
            <p14:sldId id="276"/>
            <p14:sldId id="302"/>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8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59A0B-8611-A04B-AF0D-8302922E7086}"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F8C14435-58FD-D945-B105-FFD398586F5B}">
      <dgm:prSet phldrT="[Text]"/>
      <dgm:spPr/>
      <dgm:t>
        <a:bodyPr/>
        <a:lstStyle/>
        <a:p>
          <a:r>
            <a:rPr lang="en-US" dirty="0" smtClean="0"/>
            <a:t>Policy</a:t>
          </a:r>
          <a:endParaRPr lang="en-US" dirty="0"/>
        </a:p>
      </dgm:t>
    </dgm:pt>
    <dgm:pt modelId="{7A896A60-0D7A-F640-A89E-0B77E7CD099A}" type="parTrans" cxnId="{B26E1791-6176-EF4F-A468-C868C5F7D4D2}">
      <dgm:prSet/>
      <dgm:spPr/>
      <dgm:t>
        <a:bodyPr/>
        <a:lstStyle/>
        <a:p>
          <a:endParaRPr lang="en-US"/>
        </a:p>
      </dgm:t>
    </dgm:pt>
    <dgm:pt modelId="{D1CA9475-5746-464A-9D7B-80466F44ED42}" type="sibTrans" cxnId="{B26E1791-6176-EF4F-A468-C868C5F7D4D2}">
      <dgm:prSet/>
      <dgm:spPr/>
      <dgm:t>
        <a:bodyPr/>
        <a:lstStyle/>
        <a:p>
          <a:endParaRPr lang="en-US"/>
        </a:p>
      </dgm:t>
    </dgm:pt>
    <dgm:pt modelId="{59EEB740-3088-0343-B2C0-4E9BFDF6AB5F}">
      <dgm:prSet phldrT="[Text]" custT="1"/>
      <dgm:spPr/>
      <dgm:t>
        <a:bodyPr/>
        <a:lstStyle/>
        <a:p>
          <a:r>
            <a:rPr lang="en-US" sz="2400" dirty="0" smtClean="0"/>
            <a:t>Law</a:t>
          </a:r>
        </a:p>
        <a:p>
          <a:r>
            <a:rPr lang="en-US" sz="1800" dirty="0" smtClean="0"/>
            <a:t>(1934 &amp; 1996 Act)</a:t>
          </a:r>
          <a:endParaRPr lang="en-US" sz="2400" dirty="0"/>
        </a:p>
      </dgm:t>
    </dgm:pt>
    <dgm:pt modelId="{CFD62056-75FC-5847-8802-A9CD99C2317C}" type="parTrans" cxnId="{BF016B7E-57F4-4F43-9220-A53844EF6FC5}">
      <dgm:prSet/>
      <dgm:spPr/>
      <dgm:t>
        <a:bodyPr/>
        <a:lstStyle/>
        <a:p>
          <a:endParaRPr lang="en-US"/>
        </a:p>
      </dgm:t>
    </dgm:pt>
    <dgm:pt modelId="{84A22DC4-8457-1940-BAA6-6C42B25EE8E7}" type="sibTrans" cxnId="{BF016B7E-57F4-4F43-9220-A53844EF6FC5}">
      <dgm:prSet/>
      <dgm:spPr/>
      <dgm:t>
        <a:bodyPr/>
        <a:lstStyle/>
        <a:p>
          <a:endParaRPr lang="en-US"/>
        </a:p>
      </dgm:t>
    </dgm:pt>
    <dgm:pt modelId="{6DFFFB48-4E5F-C240-871A-EB5099AC46C0}">
      <dgm:prSet phldrT="[Text]" custT="1"/>
      <dgm:spPr/>
      <dgm:t>
        <a:bodyPr/>
        <a:lstStyle/>
        <a:p>
          <a:r>
            <a:rPr lang="en-US" sz="1900" dirty="0" smtClean="0"/>
            <a:t>Prior actions </a:t>
          </a:r>
          <a:r>
            <a:rPr lang="en-US" sz="1600" dirty="0" smtClean="0"/>
            <a:t>(e.g., VoIP definition)</a:t>
          </a:r>
          <a:endParaRPr lang="en-US" sz="1600" dirty="0"/>
        </a:p>
      </dgm:t>
    </dgm:pt>
    <dgm:pt modelId="{66B03BF2-FCA6-084D-8A94-6E2191EAFF85}" type="parTrans" cxnId="{8E21A7F6-FE90-AB4A-9A1B-DBA71AF042F1}">
      <dgm:prSet/>
      <dgm:spPr/>
      <dgm:t>
        <a:bodyPr/>
        <a:lstStyle/>
        <a:p>
          <a:endParaRPr lang="en-US"/>
        </a:p>
      </dgm:t>
    </dgm:pt>
    <dgm:pt modelId="{B799F3A3-BE6B-4542-9317-2BEB4FC91F5F}" type="sibTrans" cxnId="{8E21A7F6-FE90-AB4A-9A1B-DBA71AF042F1}">
      <dgm:prSet/>
      <dgm:spPr/>
      <dgm:t>
        <a:bodyPr/>
        <a:lstStyle/>
        <a:p>
          <a:endParaRPr lang="en-US"/>
        </a:p>
      </dgm:t>
    </dgm:pt>
    <dgm:pt modelId="{F7C588C9-50E6-A94D-A8AE-CE8C297214DB}">
      <dgm:prSet phldrT="[Text]" custT="1"/>
      <dgm:spPr/>
      <dgm:t>
        <a:bodyPr/>
        <a:lstStyle/>
        <a:p>
          <a:r>
            <a:rPr lang="en-US" sz="1900" dirty="0" smtClean="0"/>
            <a:t>Court cases </a:t>
          </a:r>
          <a:r>
            <a:rPr lang="en-US" sz="1400" dirty="0" smtClean="0"/>
            <a:t>(Brand X, Comcast, …)</a:t>
          </a:r>
          <a:endParaRPr lang="en-US" sz="1400" dirty="0"/>
        </a:p>
      </dgm:t>
    </dgm:pt>
    <dgm:pt modelId="{DDC5CA61-5851-8549-85DC-4387880927E7}" type="parTrans" cxnId="{E3B5A225-4150-CD4E-BA88-801B1230550A}">
      <dgm:prSet/>
      <dgm:spPr/>
      <dgm:t>
        <a:bodyPr/>
        <a:lstStyle/>
        <a:p>
          <a:endParaRPr lang="en-US"/>
        </a:p>
      </dgm:t>
    </dgm:pt>
    <dgm:pt modelId="{EDA5CFD5-019C-A841-B9B0-18D1BDF239CE}" type="sibTrans" cxnId="{E3B5A225-4150-CD4E-BA88-801B1230550A}">
      <dgm:prSet/>
      <dgm:spPr/>
      <dgm:t>
        <a:bodyPr/>
        <a:lstStyle/>
        <a:p>
          <a:endParaRPr lang="en-US"/>
        </a:p>
      </dgm:t>
    </dgm:pt>
    <dgm:pt modelId="{F4D16243-0A45-FB48-9F29-219E41CD8FE0}">
      <dgm:prSet phldrT="[Text]" custT="1"/>
      <dgm:spPr/>
      <dgm:t>
        <a:bodyPr/>
        <a:lstStyle/>
        <a:p>
          <a:r>
            <a:rPr lang="en-US" sz="1400" dirty="0" smtClean="0"/>
            <a:t>Economic analysis</a:t>
          </a:r>
        </a:p>
        <a:p>
          <a:r>
            <a:rPr lang="en-US" sz="1100" dirty="0" smtClean="0"/>
            <a:t>(competition, investment, consumers)</a:t>
          </a:r>
          <a:endParaRPr lang="en-US" sz="1100" dirty="0"/>
        </a:p>
      </dgm:t>
    </dgm:pt>
    <dgm:pt modelId="{322A692D-E7CD-3B45-B0D6-422B19F65129}" type="parTrans" cxnId="{4F537739-3A31-1544-A47C-17D016EFEC45}">
      <dgm:prSet/>
      <dgm:spPr/>
      <dgm:t>
        <a:bodyPr/>
        <a:lstStyle/>
        <a:p>
          <a:endParaRPr lang="en-US"/>
        </a:p>
      </dgm:t>
    </dgm:pt>
    <dgm:pt modelId="{5DEDC9E0-A19C-D64E-A26D-182FFFE8E1F6}" type="sibTrans" cxnId="{4F537739-3A31-1544-A47C-17D016EFEC45}">
      <dgm:prSet/>
      <dgm:spPr/>
      <dgm:t>
        <a:bodyPr/>
        <a:lstStyle/>
        <a:p>
          <a:endParaRPr lang="en-US"/>
        </a:p>
      </dgm:t>
    </dgm:pt>
    <dgm:pt modelId="{2A22007D-3F2F-894D-B58A-359948FA84D3}">
      <dgm:prSet phldrT="[Text]" custT="1"/>
      <dgm:spPr/>
      <dgm:t>
        <a:bodyPr/>
        <a:lstStyle/>
        <a:p>
          <a:r>
            <a:rPr lang="en-US" sz="1700" dirty="0" smtClean="0"/>
            <a:t>Other impacts </a:t>
          </a:r>
          <a:r>
            <a:rPr lang="en-US" sz="1200" dirty="0" smtClean="0"/>
            <a:t>(social policy objectives, fraud risk, …)</a:t>
          </a:r>
          <a:endParaRPr lang="en-US" sz="1200" dirty="0"/>
        </a:p>
      </dgm:t>
    </dgm:pt>
    <dgm:pt modelId="{5FF533A5-2FF8-3D45-8379-A0267C53B502}" type="parTrans" cxnId="{1DA2EB27-4BA2-C74A-84E1-5458148A39EC}">
      <dgm:prSet/>
      <dgm:spPr/>
      <dgm:t>
        <a:bodyPr/>
        <a:lstStyle/>
        <a:p>
          <a:endParaRPr lang="en-US"/>
        </a:p>
      </dgm:t>
    </dgm:pt>
    <dgm:pt modelId="{9B21A214-0BEA-F848-B188-E5ECCD9ABCAC}" type="sibTrans" cxnId="{1DA2EB27-4BA2-C74A-84E1-5458148A39EC}">
      <dgm:prSet/>
      <dgm:spPr/>
      <dgm:t>
        <a:bodyPr/>
        <a:lstStyle/>
        <a:p>
          <a:endParaRPr lang="en-US"/>
        </a:p>
      </dgm:t>
    </dgm:pt>
    <dgm:pt modelId="{DB6F2F21-BD84-4D4D-B20A-AC70D1A61F8A}" type="pres">
      <dgm:prSet presAssocID="{CE759A0B-8611-A04B-AF0D-8302922E7086}" presName="cycle" presStyleCnt="0">
        <dgm:presLayoutVars>
          <dgm:chMax val="1"/>
          <dgm:dir/>
          <dgm:animLvl val="ctr"/>
          <dgm:resizeHandles val="exact"/>
        </dgm:presLayoutVars>
      </dgm:prSet>
      <dgm:spPr/>
      <dgm:t>
        <a:bodyPr/>
        <a:lstStyle/>
        <a:p>
          <a:endParaRPr lang="en-US"/>
        </a:p>
      </dgm:t>
    </dgm:pt>
    <dgm:pt modelId="{9D91309C-569D-B44E-A61F-FA313A90423A}" type="pres">
      <dgm:prSet presAssocID="{F8C14435-58FD-D945-B105-FFD398586F5B}" presName="centerShape" presStyleLbl="node0" presStyleIdx="0" presStyleCnt="1"/>
      <dgm:spPr/>
      <dgm:t>
        <a:bodyPr/>
        <a:lstStyle/>
        <a:p>
          <a:endParaRPr lang="en-US"/>
        </a:p>
      </dgm:t>
    </dgm:pt>
    <dgm:pt modelId="{02178426-F11C-DB43-BD8F-103F1B93CC79}" type="pres">
      <dgm:prSet presAssocID="{CFD62056-75FC-5847-8802-A9CD99C2317C}" presName="parTrans" presStyleLbl="bgSibTrans2D1" presStyleIdx="0" presStyleCnt="5"/>
      <dgm:spPr/>
      <dgm:t>
        <a:bodyPr/>
        <a:lstStyle/>
        <a:p>
          <a:endParaRPr lang="en-US"/>
        </a:p>
      </dgm:t>
    </dgm:pt>
    <dgm:pt modelId="{39EC70B6-803F-3542-8EDF-D90A2EA9A53A}" type="pres">
      <dgm:prSet presAssocID="{59EEB740-3088-0343-B2C0-4E9BFDF6AB5F}" presName="node" presStyleLbl="node1" presStyleIdx="0" presStyleCnt="5">
        <dgm:presLayoutVars>
          <dgm:bulletEnabled val="1"/>
        </dgm:presLayoutVars>
      </dgm:prSet>
      <dgm:spPr/>
      <dgm:t>
        <a:bodyPr/>
        <a:lstStyle/>
        <a:p>
          <a:endParaRPr lang="en-US"/>
        </a:p>
      </dgm:t>
    </dgm:pt>
    <dgm:pt modelId="{CC26BDB4-305B-1E4E-AD15-A0602FD9FCAD}" type="pres">
      <dgm:prSet presAssocID="{66B03BF2-FCA6-084D-8A94-6E2191EAFF85}" presName="parTrans" presStyleLbl="bgSibTrans2D1" presStyleIdx="1" presStyleCnt="5"/>
      <dgm:spPr/>
      <dgm:t>
        <a:bodyPr/>
        <a:lstStyle/>
        <a:p>
          <a:endParaRPr lang="en-US"/>
        </a:p>
      </dgm:t>
    </dgm:pt>
    <dgm:pt modelId="{D07F84D8-3C9F-D240-B712-21747E8F3A21}" type="pres">
      <dgm:prSet presAssocID="{6DFFFB48-4E5F-C240-871A-EB5099AC46C0}" presName="node" presStyleLbl="node1" presStyleIdx="1" presStyleCnt="5">
        <dgm:presLayoutVars>
          <dgm:bulletEnabled val="1"/>
        </dgm:presLayoutVars>
      </dgm:prSet>
      <dgm:spPr/>
      <dgm:t>
        <a:bodyPr/>
        <a:lstStyle/>
        <a:p>
          <a:endParaRPr lang="en-US"/>
        </a:p>
      </dgm:t>
    </dgm:pt>
    <dgm:pt modelId="{5F0EDD61-C88C-D04B-90AF-E678D215F646}" type="pres">
      <dgm:prSet presAssocID="{DDC5CA61-5851-8549-85DC-4387880927E7}" presName="parTrans" presStyleLbl="bgSibTrans2D1" presStyleIdx="2" presStyleCnt="5"/>
      <dgm:spPr/>
      <dgm:t>
        <a:bodyPr/>
        <a:lstStyle/>
        <a:p>
          <a:endParaRPr lang="en-US"/>
        </a:p>
      </dgm:t>
    </dgm:pt>
    <dgm:pt modelId="{0DBF414D-CB7F-D84A-B572-D65C707203CC}" type="pres">
      <dgm:prSet presAssocID="{F7C588C9-50E6-A94D-A8AE-CE8C297214DB}" presName="node" presStyleLbl="node1" presStyleIdx="2" presStyleCnt="5">
        <dgm:presLayoutVars>
          <dgm:bulletEnabled val="1"/>
        </dgm:presLayoutVars>
      </dgm:prSet>
      <dgm:spPr/>
      <dgm:t>
        <a:bodyPr/>
        <a:lstStyle/>
        <a:p>
          <a:endParaRPr lang="en-US"/>
        </a:p>
      </dgm:t>
    </dgm:pt>
    <dgm:pt modelId="{36292685-C200-AE49-8FF7-58EF9C4B098D}" type="pres">
      <dgm:prSet presAssocID="{322A692D-E7CD-3B45-B0D6-422B19F65129}" presName="parTrans" presStyleLbl="bgSibTrans2D1" presStyleIdx="3" presStyleCnt="5"/>
      <dgm:spPr/>
      <dgm:t>
        <a:bodyPr/>
        <a:lstStyle/>
        <a:p>
          <a:endParaRPr lang="en-US"/>
        </a:p>
      </dgm:t>
    </dgm:pt>
    <dgm:pt modelId="{EE0DF551-F57E-1C4F-985D-62666B9C32DA}" type="pres">
      <dgm:prSet presAssocID="{F4D16243-0A45-FB48-9F29-219E41CD8FE0}" presName="node" presStyleLbl="node1" presStyleIdx="3" presStyleCnt="5">
        <dgm:presLayoutVars>
          <dgm:bulletEnabled val="1"/>
        </dgm:presLayoutVars>
      </dgm:prSet>
      <dgm:spPr/>
      <dgm:t>
        <a:bodyPr/>
        <a:lstStyle/>
        <a:p>
          <a:endParaRPr lang="en-US"/>
        </a:p>
      </dgm:t>
    </dgm:pt>
    <dgm:pt modelId="{1102FB6C-0819-734F-9E85-C6D84943E2BB}" type="pres">
      <dgm:prSet presAssocID="{5FF533A5-2FF8-3D45-8379-A0267C53B502}" presName="parTrans" presStyleLbl="bgSibTrans2D1" presStyleIdx="4" presStyleCnt="5"/>
      <dgm:spPr/>
      <dgm:t>
        <a:bodyPr/>
        <a:lstStyle/>
        <a:p>
          <a:endParaRPr lang="en-US"/>
        </a:p>
      </dgm:t>
    </dgm:pt>
    <dgm:pt modelId="{988885FE-8950-6A48-8594-BD2C26E2CDE2}" type="pres">
      <dgm:prSet presAssocID="{2A22007D-3F2F-894D-B58A-359948FA84D3}" presName="node" presStyleLbl="node1" presStyleIdx="4" presStyleCnt="5">
        <dgm:presLayoutVars>
          <dgm:bulletEnabled val="1"/>
        </dgm:presLayoutVars>
      </dgm:prSet>
      <dgm:spPr/>
      <dgm:t>
        <a:bodyPr/>
        <a:lstStyle/>
        <a:p>
          <a:endParaRPr lang="en-US"/>
        </a:p>
      </dgm:t>
    </dgm:pt>
  </dgm:ptLst>
  <dgm:cxnLst>
    <dgm:cxn modelId="{737BF7EE-0C4D-B141-8713-EA78EF68C465}" type="presOf" srcId="{6DFFFB48-4E5F-C240-871A-EB5099AC46C0}" destId="{D07F84D8-3C9F-D240-B712-21747E8F3A21}" srcOrd="0" destOrd="0" presId="urn:microsoft.com/office/officeart/2005/8/layout/radial4"/>
    <dgm:cxn modelId="{C6643635-8596-B14E-A649-F8A4A06CC5E0}" type="presOf" srcId="{CE759A0B-8611-A04B-AF0D-8302922E7086}" destId="{DB6F2F21-BD84-4D4D-B20A-AC70D1A61F8A}" srcOrd="0" destOrd="0" presId="urn:microsoft.com/office/officeart/2005/8/layout/radial4"/>
    <dgm:cxn modelId="{0B1724A2-F71C-D140-8F71-9BEA2937B9A4}" type="presOf" srcId="{CFD62056-75FC-5847-8802-A9CD99C2317C}" destId="{02178426-F11C-DB43-BD8F-103F1B93CC79}" srcOrd="0" destOrd="0" presId="urn:microsoft.com/office/officeart/2005/8/layout/radial4"/>
    <dgm:cxn modelId="{095DC2EA-605B-C74A-AA66-3F7DC71EA496}" type="presOf" srcId="{F4D16243-0A45-FB48-9F29-219E41CD8FE0}" destId="{EE0DF551-F57E-1C4F-985D-62666B9C32DA}" srcOrd="0" destOrd="0" presId="urn:microsoft.com/office/officeart/2005/8/layout/radial4"/>
    <dgm:cxn modelId="{B26E1791-6176-EF4F-A468-C868C5F7D4D2}" srcId="{CE759A0B-8611-A04B-AF0D-8302922E7086}" destId="{F8C14435-58FD-D945-B105-FFD398586F5B}" srcOrd="0" destOrd="0" parTransId="{7A896A60-0D7A-F640-A89E-0B77E7CD099A}" sibTransId="{D1CA9475-5746-464A-9D7B-80466F44ED42}"/>
    <dgm:cxn modelId="{1C7B7A53-0925-DC44-AF9F-F599FB3823C0}" type="presOf" srcId="{F7C588C9-50E6-A94D-A8AE-CE8C297214DB}" destId="{0DBF414D-CB7F-D84A-B572-D65C707203CC}" srcOrd="0" destOrd="0" presId="urn:microsoft.com/office/officeart/2005/8/layout/radial4"/>
    <dgm:cxn modelId="{BF016B7E-57F4-4F43-9220-A53844EF6FC5}" srcId="{F8C14435-58FD-D945-B105-FFD398586F5B}" destId="{59EEB740-3088-0343-B2C0-4E9BFDF6AB5F}" srcOrd="0" destOrd="0" parTransId="{CFD62056-75FC-5847-8802-A9CD99C2317C}" sibTransId="{84A22DC4-8457-1940-BAA6-6C42B25EE8E7}"/>
    <dgm:cxn modelId="{EF1EAFBA-B85F-6E4A-B0DE-0825A261E297}" type="presOf" srcId="{5FF533A5-2FF8-3D45-8379-A0267C53B502}" destId="{1102FB6C-0819-734F-9E85-C6D84943E2BB}" srcOrd="0" destOrd="0" presId="urn:microsoft.com/office/officeart/2005/8/layout/radial4"/>
    <dgm:cxn modelId="{5CD09891-FE22-5C46-BD11-654BA9E020B6}" type="presOf" srcId="{DDC5CA61-5851-8549-85DC-4387880927E7}" destId="{5F0EDD61-C88C-D04B-90AF-E678D215F646}" srcOrd="0" destOrd="0" presId="urn:microsoft.com/office/officeart/2005/8/layout/radial4"/>
    <dgm:cxn modelId="{236F27C3-1211-5E47-8BD8-6FD165A08A1B}" type="presOf" srcId="{322A692D-E7CD-3B45-B0D6-422B19F65129}" destId="{36292685-C200-AE49-8FF7-58EF9C4B098D}" srcOrd="0" destOrd="0" presId="urn:microsoft.com/office/officeart/2005/8/layout/radial4"/>
    <dgm:cxn modelId="{6615EA40-DE7E-8746-876C-CCC514398B3F}" type="presOf" srcId="{F8C14435-58FD-D945-B105-FFD398586F5B}" destId="{9D91309C-569D-B44E-A61F-FA313A90423A}" srcOrd="0" destOrd="0" presId="urn:microsoft.com/office/officeart/2005/8/layout/radial4"/>
    <dgm:cxn modelId="{8E21A7F6-FE90-AB4A-9A1B-DBA71AF042F1}" srcId="{F8C14435-58FD-D945-B105-FFD398586F5B}" destId="{6DFFFB48-4E5F-C240-871A-EB5099AC46C0}" srcOrd="1" destOrd="0" parTransId="{66B03BF2-FCA6-084D-8A94-6E2191EAFF85}" sibTransId="{B799F3A3-BE6B-4542-9317-2BEB4FC91F5F}"/>
    <dgm:cxn modelId="{1DA2EB27-4BA2-C74A-84E1-5458148A39EC}" srcId="{F8C14435-58FD-D945-B105-FFD398586F5B}" destId="{2A22007D-3F2F-894D-B58A-359948FA84D3}" srcOrd="4" destOrd="0" parTransId="{5FF533A5-2FF8-3D45-8379-A0267C53B502}" sibTransId="{9B21A214-0BEA-F848-B188-E5ECCD9ABCAC}"/>
    <dgm:cxn modelId="{3B3578E5-2302-584C-8A02-92A2181A8D53}" type="presOf" srcId="{2A22007D-3F2F-894D-B58A-359948FA84D3}" destId="{988885FE-8950-6A48-8594-BD2C26E2CDE2}" srcOrd="0" destOrd="0" presId="urn:microsoft.com/office/officeart/2005/8/layout/radial4"/>
    <dgm:cxn modelId="{A2BF6C87-03D7-C243-95E3-E785A8B2535F}" type="presOf" srcId="{59EEB740-3088-0343-B2C0-4E9BFDF6AB5F}" destId="{39EC70B6-803F-3542-8EDF-D90A2EA9A53A}" srcOrd="0" destOrd="0" presId="urn:microsoft.com/office/officeart/2005/8/layout/radial4"/>
    <dgm:cxn modelId="{4F537739-3A31-1544-A47C-17D016EFEC45}" srcId="{F8C14435-58FD-D945-B105-FFD398586F5B}" destId="{F4D16243-0A45-FB48-9F29-219E41CD8FE0}" srcOrd="3" destOrd="0" parTransId="{322A692D-E7CD-3B45-B0D6-422B19F65129}" sibTransId="{5DEDC9E0-A19C-D64E-A26D-182FFFE8E1F6}"/>
    <dgm:cxn modelId="{A1F48286-541F-FB4F-9825-8B655245FDA2}" type="presOf" srcId="{66B03BF2-FCA6-084D-8A94-6E2191EAFF85}" destId="{CC26BDB4-305B-1E4E-AD15-A0602FD9FCAD}" srcOrd="0" destOrd="0" presId="urn:microsoft.com/office/officeart/2005/8/layout/radial4"/>
    <dgm:cxn modelId="{E3B5A225-4150-CD4E-BA88-801B1230550A}" srcId="{F8C14435-58FD-D945-B105-FFD398586F5B}" destId="{F7C588C9-50E6-A94D-A8AE-CE8C297214DB}" srcOrd="2" destOrd="0" parTransId="{DDC5CA61-5851-8549-85DC-4387880927E7}" sibTransId="{EDA5CFD5-019C-A841-B9B0-18D1BDF239CE}"/>
    <dgm:cxn modelId="{AF51E508-8D0D-704E-90D8-FA2B170823B2}" type="presParOf" srcId="{DB6F2F21-BD84-4D4D-B20A-AC70D1A61F8A}" destId="{9D91309C-569D-B44E-A61F-FA313A90423A}" srcOrd="0" destOrd="0" presId="urn:microsoft.com/office/officeart/2005/8/layout/radial4"/>
    <dgm:cxn modelId="{A80CC7D9-D23B-B447-9A9C-BA109CEB2E8E}" type="presParOf" srcId="{DB6F2F21-BD84-4D4D-B20A-AC70D1A61F8A}" destId="{02178426-F11C-DB43-BD8F-103F1B93CC79}" srcOrd="1" destOrd="0" presId="urn:microsoft.com/office/officeart/2005/8/layout/radial4"/>
    <dgm:cxn modelId="{1625539D-1938-3F49-9BEE-6712D911FB42}" type="presParOf" srcId="{DB6F2F21-BD84-4D4D-B20A-AC70D1A61F8A}" destId="{39EC70B6-803F-3542-8EDF-D90A2EA9A53A}" srcOrd="2" destOrd="0" presId="urn:microsoft.com/office/officeart/2005/8/layout/radial4"/>
    <dgm:cxn modelId="{F6D19962-70BA-5943-9EAB-C3BE593B926E}" type="presParOf" srcId="{DB6F2F21-BD84-4D4D-B20A-AC70D1A61F8A}" destId="{CC26BDB4-305B-1E4E-AD15-A0602FD9FCAD}" srcOrd="3" destOrd="0" presId="urn:microsoft.com/office/officeart/2005/8/layout/radial4"/>
    <dgm:cxn modelId="{4119BED9-1537-1A4F-99D5-B48873020004}" type="presParOf" srcId="{DB6F2F21-BD84-4D4D-B20A-AC70D1A61F8A}" destId="{D07F84D8-3C9F-D240-B712-21747E8F3A21}" srcOrd="4" destOrd="0" presId="urn:microsoft.com/office/officeart/2005/8/layout/radial4"/>
    <dgm:cxn modelId="{245896AB-400F-5B4B-87D2-91BC167567EB}" type="presParOf" srcId="{DB6F2F21-BD84-4D4D-B20A-AC70D1A61F8A}" destId="{5F0EDD61-C88C-D04B-90AF-E678D215F646}" srcOrd="5" destOrd="0" presId="urn:microsoft.com/office/officeart/2005/8/layout/radial4"/>
    <dgm:cxn modelId="{99DB888A-7410-6F4B-BD3D-C50BA5977540}" type="presParOf" srcId="{DB6F2F21-BD84-4D4D-B20A-AC70D1A61F8A}" destId="{0DBF414D-CB7F-D84A-B572-D65C707203CC}" srcOrd="6" destOrd="0" presId="urn:microsoft.com/office/officeart/2005/8/layout/radial4"/>
    <dgm:cxn modelId="{B7A1106E-4D2B-A846-BC39-D0B9D54C13A3}" type="presParOf" srcId="{DB6F2F21-BD84-4D4D-B20A-AC70D1A61F8A}" destId="{36292685-C200-AE49-8FF7-58EF9C4B098D}" srcOrd="7" destOrd="0" presId="urn:microsoft.com/office/officeart/2005/8/layout/radial4"/>
    <dgm:cxn modelId="{033BCE29-B39D-E641-8550-E792A12B5357}" type="presParOf" srcId="{DB6F2F21-BD84-4D4D-B20A-AC70D1A61F8A}" destId="{EE0DF551-F57E-1C4F-985D-62666B9C32DA}" srcOrd="8" destOrd="0" presId="urn:microsoft.com/office/officeart/2005/8/layout/radial4"/>
    <dgm:cxn modelId="{D4EF5C40-D8F7-E84B-8EF2-E1DDFC31BB8C}" type="presParOf" srcId="{DB6F2F21-BD84-4D4D-B20A-AC70D1A61F8A}" destId="{1102FB6C-0819-734F-9E85-C6D84943E2BB}" srcOrd="9" destOrd="0" presId="urn:microsoft.com/office/officeart/2005/8/layout/radial4"/>
    <dgm:cxn modelId="{3E1AF1E4-7792-8045-9FF9-A5A6114B43C5}" type="presParOf" srcId="{DB6F2F21-BD84-4D4D-B20A-AC70D1A61F8A}" destId="{988885FE-8950-6A48-8594-BD2C26E2CDE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1"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t>
        <a:bodyPr/>
        <a:lstStyle/>
        <a:p>
          <a:endParaRPr lang="en-US"/>
        </a:p>
      </dgm:t>
    </dgm:pt>
    <dgm:pt modelId="{6AD0A7C9-04D9-B243-BB8F-9A15754CE402}" type="pres">
      <dgm:prSet presAssocID="{3BBA623F-2F1E-1648-9DA8-2D94EE880EA0}" presName="bentUpArrow1" presStyleLbl="alignImgPlace1" presStyleIdx="0" presStyleCnt="3"/>
      <dgm:spPr/>
      <dgm:t>
        <a:bodyPr/>
        <a:lstStyle/>
        <a:p>
          <a:endParaRPr lang="en-US"/>
        </a:p>
      </dgm:t>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t>
        <a:bodyPr/>
        <a:lstStyle/>
        <a:p>
          <a:endParaRPr lang="en-US"/>
        </a:p>
      </dgm:t>
    </dgm:pt>
    <dgm:pt modelId="{1B3660C3-40AF-C14D-B792-3CAAEA068E44}" type="pres">
      <dgm:prSet presAssocID="{562D7462-8637-6843-B525-927AA2FCEDB7}" presName="composite" presStyleCnt="0"/>
      <dgm:spPr/>
      <dgm:t>
        <a:bodyPr/>
        <a:lstStyle/>
        <a:p>
          <a:endParaRPr lang="en-US"/>
        </a:p>
      </dgm:t>
    </dgm:pt>
    <dgm:pt modelId="{E26A49AE-B247-CE49-87EB-FC1E4563046B}" type="pres">
      <dgm:prSet presAssocID="{562D7462-8637-6843-B525-927AA2FCEDB7}" presName="bentUpArrow1" presStyleLbl="alignImgPlace1" presStyleIdx="1" presStyleCnt="3"/>
      <dgm:spPr/>
      <dgm:t>
        <a:bodyPr/>
        <a:lstStyle/>
        <a:p>
          <a:endParaRPr lang="en-US"/>
        </a:p>
      </dgm:t>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t>
        <a:bodyPr/>
        <a:lstStyle/>
        <a:p>
          <a:endParaRPr lang="en-US"/>
        </a:p>
      </dgm:t>
    </dgm:pt>
    <dgm:pt modelId="{CB777760-CAD0-4044-B00C-0F596D5E4BF7}" type="pres">
      <dgm:prSet presAssocID="{7066635A-F0B0-8540-8874-58221436D974}" presName="composite" presStyleCnt="0"/>
      <dgm:spPr/>
      <dgm:t>
        <a:bodyPr/>
        <a:lstStyle/>
        <a:p>
          <a:endParaRPr lang="en-US"/>
        </a:p>
      </dgm:t>
    </dgm:pt>
    <dgm:pt modelId="{402DD997-FD8E-274C-8B66-D34504EC8AC4}" type="pres">
      <dgm:prSet presAssocID="{7066635A-F0B0-8540-8874-58221436D974}" presName="bentUpArrow1" presStyleLbl="alignImgPlace1" presStyleIdx="2" presStyleCnt="3"/>
      <dgm:spPr/>
      <dgm:t>
        <a:bodyPr/>
        <a:lstStyle/>
        <a:p>
          <a:endParaRPr lang="en-US"/>
        </a:p>
      </dgm:t>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t>
        <a:bodyPr/>
        <a:lstStyle/>
        <a:p>
          <a:endParaRPr lang="en-US"/>
        </a:p>
      </dgm:t>
    </dgm:pt>
    <dgm:pt modelId="{5D88FCF9-BD98-CA4D-8D92-44ADD496B436}" type="pres">
      <dgm:prSet presAssocID="{51675AD7-7137-5C41-A586-F9A0F5758FE0}" presName="sibTrans" presStyleCnt="0"/>
      <dgm:spPr/>
      <dgm:t>
        <a:bodyPr/>
        <a:lstStyle/>
        <a:p>
          <a:endParaRPr lang="en-US"/>
        </a:p>
      </dgm:t>
    </dgm:pt>
    <dgm:pt modelId="{BDF6D90A-B443-C640-B41D-EBF50157E9A0}" type="pres">
      <dgm:prSet presAssocID="{202671C4-191D-9A47-BDA6-06F3D645DFB5}" presName="composite" presStyleCnt="0"/>
      <dgm:spPr/>
      <dgm:t>
        <a:bodyPr/>
        <a:lstStyle/>
        <a:p>
          <a:endParaRPr lang="en-US"/>
        </a:p>
      </dgm:t>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2FB6F7BA-0F57-C545-9D27-0A7E9B13D2F4}" type="presOf" srcId="{202671C4-191D-9A47-BDA6-06F3D645DFB5}" destId="{F740463F-87E7-9D4F-8650-22A8484DB109}" srcOrd="0" destOrd="0" presId="urn:microsoft.com/office/officeart/2005/8/layout/StepDownProcess"/>
    <dgm:cxn modelId="{EF93F1E2-C5F1-1E40-9C9A-6B8F79E0B554}" type="presOf" srcId="{3BBA623F-2F1E-1648-9DA8-2D94EE880EA0}" destId="{B71CA253-10D6-A041-BFE1-45FC96B893DC}" srcOrd="0" destOrd="0" presId="urn:microsoft.com/office/officeart/2005/8/layout/StepDownProcess"/>
    <dgm:cxn modelId="{9DABC6A3-9701-5B43-9CBF-256C5606EC88}" type="presOf" srcId="{84640A84-9308-0F4E-8B20-53D1C662C830}" destId="{238E1D43-3955-674B-96F3-7D34F55F5BBA}" srcOrd="0" destOrd="0" presId="urn:microsoft.com/office/officeart/2005/8/layout/StepDownProcess"/>
    <dgm:cxn modelId="{8246E2C0-CA2C-1540-A85E-63CECDE66646}" srcId="{1A8785A1-CAF3-E84C-BCD5-2FE94F2154EE}" destId="{3BBA623F-2F1E-1648-9DA8-2D94EE880EA0}" srcOrd="0" destOrd="0" parTransId="{24B79C1D-8AA9-F643-9EB0-F422C1C8D43B}" sibTransId="{648C06F1-AA6A-7E42-ABF3-B42A50A04A50}"/>
    <dgm:cxn modelId="{6C3E66E8-0C3E-8246-B0CB-9CC312C404DA}" srcId="{3BBA623F-2F1E-1648-9DA8-2D94EE880EA0}" destId="{84640A84-9308-0F4E-8B20-53D1C662C830}" srcOrd="0" destOrd="0" parTransId="{19DE5A21-95D2-944C-997C-7869A4F33E6E}" sibTransId="{8C76AC0E-9466-4E4C-9A3D-9F6FB707106D}"/>
    <dgm:cxn modelId="{B831CEC7-59C1-4647-9338-3D775B58967A}" srcId="{1A8785A1-CAF3-E84C-BCD5-2FE94F2154EE}" destId="{7066635A-F0B0-8540-8874-58221436D974}" srcOrd="2" destOrd="0" parTransId="{0D21A475-949A-B446-AC24-187E55874118}" sibTransId="{51675AD7-7137-5C41-A586-F9A0F5758FE0}"/>
    <dgm:cxn modelId="{26C69832-DFFE-0244-B04C-743F2848FC13}" type="presOf" srcId="{95BF8004-A775-E949-8587-E8B45C7F8158}" destId="{996A4877-9B38-F646-B1CC-255A76089680}" srcOrd="0" destOrd="0" presId="urn:microsoft.com/office/officeart/2005/8/layout/StepDownProcess"/>
    <dgm:cxn modelId="{6EE11325-21A3-424C-90C5-C9EF05F3124B}" srcId="{1A8785A1-CAF3-E84C-BCD5-2FE94F2154EE}" destId="{562D7462-8637-6843-B525-927AA2FCEDB7}" srcOrd="1" destOrd="0" parTransId="{CAF74D90-7D97-8C46-B8C4-D21DA7115A8A}" sibTransId="{91C429FD-95C6-B94C-ADC2-34CF9FC81A2C}"/>
    <dgm:cxn modelId="{27601E33-0BA2-244D-A5E8-AB060EF07EFB}" srcId="{202671C4-191D-9A47-BDA6-06F3D645DFB5}" destId="{95BF8004-A775-E949-8587-E8B45C7F8158}" srcOrd="0" destOrd="0" parTransId="{97C86B29-EA09-DC45-9919-B3F5D4C727C7}" sibTransId="{7638B8D2-45F3-094A-ACD1-AD94417A9A82}"/>
    <dgm:cxn modelId="{63C3371A-E85D-5242-9AD0-8307C88128C8}" srcId="{1A8785A1-CAF3-E84C-BCD5-2FE94F2154EE}" destId="{202671C4-191D-9A47-BDA6-06F3D645DFB5}" srcOrd="3" destOrd="0" parTransId="{7DCECC1B-6225-AE49-A88D-4047A1A03437}" sibTransId="{766C945A-32CA-A04D-9155-974A94C33DC1}"/>
    <dgm:cxn modelId="{76DFDFBD-035B-E346-85B0-0BB9E0436686}" type="presOf" srcId="{562D7462-8637-6843-B525-927AA2FCEDB7}" destId="{39EC1357-8039-0648-BA39-95D6890973E2}" srcOrd="0" destOrd="0" presId="urn:microsoft.com/office/officeart/2005/8/layout/StepDownProcess"/>
    <dgm:cxn modelId="{D4950C80-0821-C843-9813-6BB7BCEE131D}" type="presOf" srcId="{5AF23FF9-87FC-8746-9163-1229FA4AF7D6}" destId="{A504D4A5-DC78-8949-84D2-345E1AE330E5}" srcOrd="0" destOrd="0" presId="urn:microsoft.com/office/officeart/2005/8/layout/StepDownProcess"/>
    <dgm:cxn modelId="{5FB4D5CA-2C21-7441-BCB1-CEF946A37D31}" srcId="{562D7462-8637-6843-B525-927AA2FCEDB7}" destId="{5AF23FF9-87FC-8746-9163-1229FA4AF7D6}" srcOrd="0" destOrd="0" parTransId="{286CEEB6-2099-5341-B074-2055BBB478B1}" sibTransId="{C8777977-2500-0B46-9C7A-E16DD427ABFD}"/>
    <dgm:cxn modelId="{8080B258-925D-5043-9C66-C2C697AECA90}" type="presOf" srcId="{7066635A-F0B0-8540-8874-58221436D974}" destId="{CD00F338-D90D-6340-9D25-E8C86A82D907}" srcOrd="0" destOrd="0" presId="urn:microsoft.com/office/officeart/2005/8/layout/StepDownProcess"/>
    <dgm:cxn modelId="{A9B9F645-E226-1F4D-A947-03BCB12A0093}" type="presOf" srcId="{1A8785A1-CAF3-E84C-BCD5-2FE94F2154EE}" destId="{C92927E1-EE33-0E4C-A200-07D976723083}" srcOrd="0" destOrd="0" presId="urn:microsoft.com/office/officeart/2005/8/layout/StepDownProcess"/>
    <dgm:cxn modelId="{ED7E78E9-B22D-EB41-B9BF-B24DF154E1C7}" type="presParOf" srcId="{C92927E1-EE33-0E4C-A200-07D976723083}" destId="{C540E4C6-36CE-AB41-90FA-35831ECEB12D}" srcOrd="0" destOrd="0" presId="urn:microsoft.com/office/officeart/2005/8/layout/StepDownProcess"/>
    <dgm:cxn modelId="{2A987C5B-E6DD-DD45-882F-068542AD8954}" type="presParOf" srcId="{C540E4C6-36CE-AB41-90FA-35831ECEB12D}" destId="{6AD0A7C9-04D9-B243-BB8F-9A15754CE402}" srcOrd="0" destOrd="0" presId="urn:microsoft.com/office/officeart/2005/8/layout/StepDownProcess"/>
    <dgm:cxn modelId="{3792DD15-0E4C-5A49-A589-5A51980E9F89}" type="presParOf" srcId="{C540E4C6-36CE-AB41-90FA-35831ECEB12D}" destId="{B71CA253-10D6-A041-BFE1-45FC96B893DC}" srcOrd="1" destOrd="0" presId="urn:microsoft.com/office/officeart/2005/8/layout/StepDownProcess"/>
    <dgm:cxn modelId="{89CB110D-D703-AA47-AC96-6D2C29432E9A}" type="presParOf" srcId="{C540E4C6-36CE-AB41-90FA-35831ECEB12D}" destId="{238E1D43-3955-674B-96F3-7D34F55F5BBA}" srcOrd="2" destOrd="0" presId="urn:microsoft.com/office/officeart/2005/8/layout/StepDownProcess"/>
    <dgm:cxn modelId="{AFCAE6A0-10A4-E541-B721-7C2435FE0808}" type="presParOf" srcId="{C92927E1-EE33-0E4C-A200-07D976723083}" destId="{FB971522-B66C-EA42-9B00-13E8FFC31713}" srcOrd="1" destOrd="0" presId="urn:microsoft.com/office/officeart/2005/8/layout/StepDownProcess"/>
    <dgm:cxn modelId="{1625E318-2A35-F940-8559-F6F953A222D3}" type="presParOf" srcId="{C92927E1-EE33-0E4C-A200-07D976723083}" destId="{1B3660C3-40AF-C14D-B792-3CAAEA068E44}" srcOrd="2" destOrd="0" presId="urn:microsoft.com/office/officeart/2005/8/layout/StepDownProcess"/>
    <dgm:cxn modelId="{4B2371BB-9A3A-4E4D-811D-A05F857054F1}" type="presParOf" srcId="{1B3660C3-40AF-C14D-B792-3CAAEA068E44}" destId="{E26A49AE-B247-CE49-87EB-FC1E4563046B}" srcOrd="0" destOrd="0" presId="urn:microsoft.com/office/officeart/2005/8/layout/StepDownProcess"/>
    <dgm:cxn modelId="{2753117D-5D63-1E47-9445-EB71383A187C}" type="presParOf" srcId="{1B3660C3-40AF-C14D-B792-3CAAEA068E44}" destId="{39EC1357-8039-0648-BA39-95D6890973E2}" srcOrd="1" destOrd="0" presId="urn:microsoft.com/office/officeart/2005/8/layout/StepDownProcess"/>
    <dgm:cxn modelId="{53251961-1DD6-084E-9F02-DFD51C4C325D}" type="presParOf" srcId="{1B3660C3-40AF-C14D-B792-3CAAEA068E44}" destId="{A504D4A5-DC78-8949-84D2-345E1AE330E5}" srcOrd="2" destOrd="0" presId="urn:microsoft.com/office/officeart/2005/8/layout/StepDownProcess"/>
    <dgm:cxn modelId="{D794F9DC-8B35-5745-AF7B-0526A7693EBD}" type="presParOf" srcId="{C92927E1-EE33-0E4C-A200-07D976723083}" destId="{4320BA1C-E1B2-EC4B-AEC7-932F6C8BFCCD}" srcOrd="3" destOrd="0" presId="urn:microsoft.com/office/officeart/2005/8/layout/StepDownProcess"/>
    <dgm:cxn modelId="{D95EC309-79FF-C84C-9D48-50CA4D84ABEB}" type="presParOf" srcId="{C92927E1-EE33-0E4C-A200-07D976723083}" destId="{CB777760-CAD0-4044-B00C-0F596D5E4BF7}" srcOrd="4" destOrd="0" presId="urn:microsoft.com/office/officeart/2005/8/layout/StepDownProcess"/>
    <dgm:cxn modelId="{6125923E-5BB1-804A-8704-BA23875388AE}" type="presParOf" srcId="{CB777760-CAD0-4044-B00C-0F596D5E4BF7}" destId="{402DD997-FD8E-274C-8B66-D34504EC8AC4}" srcOrd="0" destOrd="0" presId="urn:microsoft.com/office/officeart/2005/8/layout/StepDownProcess"/>
    <dgm:cxn modelId="{CAE8A79E-3BBB-B249-8FFB-26A424866F89}" type="presParOf" srcId="{CB777760-CAD0-4044-B00C-0F596D5E4BF7}" destId="{CD00F338-D90D-6340-9D25-E8C86A82D907}" srcOrd="1" destOrd="0" presId="urn:microsoft.com/office/officeart/2005/8/layout/StepDownProcess"/>
    <dgm:cxn modelId="{90CF9216-0BA9-674B-BFB4-59222C24122C}" type="presParOf" srcId="{CB777760-CAD0-4044-B00C-0F596D5E4BF7}" destId="{3198AFEF-D574-2842-8114-7D960CE91E78}" srcOrd="2" destOrd="0" presId="urn:microsoft.com/office/officeart/2005/8/layout/StepDownProcess"/>
    <dgm:cxn modelId="{58C2452A-24D9-424B-A616-2F67A875D115}" type="presParOf" srcId="{C92927E1-EE33-0E4C-A200-07D976723083}" destId="{5D88FCF9-BD98-CA4D-8D92-44ADD496B436}" srcOrd="5" destOrd="0" presId="urn:microsoft.com/office/officeart/2005/8/layout/StepDownProcess"/>
    <dgm:cxn modelId="{A8173A10-DB34-D749-BA23-15C99843D3FB}" type="presParOf" srcId="{C92927E1-EE33-0E4C-A200-07D976723083}" destId="{BDF6D90A-B443-C640-B41D-EBF50157E9A0}" srcOrd="6" destOrd="0" presId="urn:microsoft.com/office/officeart/2005/8/layout/StepDownProcess"/>
    <dgm:cxn modelId="{A66C9B00-30DD-FD43-A0A4-AD9DB419A476}" type="presParOf" srcId="{BDF6D90A-B443-C640-B41D-EBF50157E9A0}" destId="{F740463F-87E7-9D4F-8650-22A8484DB109}" srcOrd="0" destOrd="0" presId="urn:microsoft.com/office/officeart/2005/8/layout/StepDownProcess"/>
    <dgm:cxn modelId="{0C53046E-AA87-8943-87B4-F91BA5C5EACA}"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1" csCatId="colorful" phldr="1"/>
      <dgm:spPr/>
      <dgm:t>
        <a:bodyPr/>
        <a:lstStyle/>
        <a:p>
          <a:endParaRPr lang="en-US"/>
        </a:p>
      </dgm:t>
    </dgm:pt>
    <dgm:pt modelId="{1F926AA4-B56A-8E4B-B0DF-B228E353F104}">
      <dgm:prSet phldrT="[Text]"/>
      <dgm:spPr/>
      <dgm:t>
        <a:bodyPr/>
        <a:lstStyle/>
        <a:p>
          <a:r>
            <a:rPr lang="en-US" smtClean="0"/>
            <a:t>NOI</a:t>
          </a:r>
          <a:endParaRPr lang="en-US" dirty="0"/>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smtClean="0"/>
            <a:t>NPRM</a:t>
          </a:r>
          <a:endParaRPr lang="en-US" dirty="0"/>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smtClean="0"/>
            <a:t>R&amp;O</a:t>
          </a:r>
          <a:endParaRPr lang="en-US" dirty="0"/>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t>Notice of Inquiry</a:t>
          </a:r>
          <a:endParaRPr lang="en-US" dirty="0"/>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smtClean="0"/>
            <a:t>Notice of Proposed Rule Making</a:t>
          </a:r>
          <a:endParaRPr lang="en-US" dirty="0"/>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smtClean="0"/>
            <a:t>Report &amp; Order</a:t>
          </a:r>
          <a:endParaRPr lang="en-US" dirty="0"/>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2BE4B54A-1E36-514D-8125-62EBA77E7AC9}">
      <dgm:prSet phldrT="[Text]"/>
      <dgm:spPr/>
      <dgm:t>
        <a:bodyPr/>
        <a:lstStyle/>
        <a:p>
          <a:r>
            <a:rPr lang="en-US" smtClean="0"/>
            <a:t>Petition for reconsideration</a:t>
          </a:r>
          <a:endParaRPr lang="en-US" dirty="0" smtClean="0"/>
        </a:p>
      </dgm:t>
    </dgm:pt>
    <dgm:pt modelId="{92CF212B-DE65-C040-94FE-9F6D9921D7D2}" type="parTrans" cxnId="{657B7809-3C1E-6C48-9955-95BA882116C3}">
      <dgm:prSet/>
      <dgm:spPr/>
      <dgm:t>
        <a:bodyPr/>
        <a:lstStyle/>
        <a:p>
          <a:endParaRPr lang="en-US"/>
        </a:p>
      </dgm:t>
    </dgm:pt>
    <dgm:pt modelId="{A9C50394-E22B-0D49-9AA3-E4E9E557ADE3}" type="sibTrans" cxnId="{657B7809-3C1E-6C48-9955-95BA882116C3}">
      <dgm:prSet/>
      <dgm:spPr/>
      <dgm:t>
        <a:bodyPr/>
        <a:lstStyle/>
        <a:p>
          <a:endParaRPr lang="en-US"/>
        </a:p>
      </dgm:t>
    </dgm:pt>
    <dgm:pt modelId="{65413676-400C-9240-9B6B-DF7609AC1B44}">
      <dgm:prSet phldrT="[Text]"/>
      <dgm:spPr/>
      <dgm:t>
        <a:bodyPr/>
        <a:lstStyle/>
        <a:p>
          <a:r>
            <a:rPr lang="en-US" smtClean="0"/>
            <a:t>Federal court review</a:t>
          </a:r>
          <a:endParaRPr lang="en-US" dirty="0" smtClean="0"/>
        </a:p>
      </dgm:t>
    </dgm:pt>
    <dgm:pt modelId="{E5F75A31-9447-3243-9F12-154A67A825C9}" type="parTrans" cxnId="{24E86F10-8486-DC49-9C7A-9BAB524BAAEE}">
      <dgm:prSet/>
      <dgm:spPr/>
      <dgm:t>
        <a:bodyPr/>
        <a:lstStyle/>
        <a:p>
          <a:endParaRPr lang="en-US"/>
        </a:p>
      </dgm:t>
    </dgm:pt>
    <dgm:pt modelId="{5351DD80-04CB-8D48-A44D-01EE12F906F9}" type="sibTrans" cxnId="{24E86F10-8486-DC49-9C7A-9BAB524BAAEE}">
      <dgm:prSet/>
      <dgm:spPr/>
      <dgm:t>
        <a:bodyPr/>
        <a:lstStyle/>
        <a:p>
          <a:endParaRPr lang="en-US"/>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t>
        <a:bodyPr/>
        <a:lstStyle/>
        <a:p>
          <a:endParaRPr lang="en-US"/>
        </a:p>
      </dgm:t>
    </dgm:pt>
    <dgm:pt modelId="{6259C1CE-BE5E-2545-A7B0-65F7E68761A8}" type="pres">
      <dgm:prSet presAssocID="{D0351DC5-7849-5B46-9327-A2E5DE47066F}" presName="FiveNodes_1" presStyleLbl="node1" presStyleIdx="0" presStyleCnt="5">
        <dgm:presLayoutVars>
          <dgm:bulletEnabled val="1"/>
        </dgm:presLayoutVars>
      </dgm:prSet>
      <dgm:spPr/>
      <dgm:t>
        <a:bodyPr/>
        <a:lstStyle/>
        <a:p>
          <a:endParaRPr lang="en-US"/>
        </a:p>
      </dgm:t>
    </dgm:pt>
    <dgm:pt modelId="{D0A1AF8F-9120-0C4E-BEB3-3630E6DCB8ED}" type="pres">
      <dgm:prSet presAssocID="{D0351DC5-7849-5B46-9327-A2E5DE47066F}" presName="FiveNodes_2" presStyleLbl="node1" presStyleIdx="1" presStyleCnt="5">
        <dgm:presLayoutVars>
          <dgm:bulletEnabled val="1"/>
        </dgm:presLayoutVars>
      </dgm:prSet>
      <dgm:spPr/>
      <dgm:t>
        <a:bodyPr/>
        <a:lstStyle/>
        <a:p>
          <a:endParaRPr lang="en-US"/>
        </a:p>
      </dgm:t>
    </dgm:pt>
    <dgm:pt modelId="{5C28935B-E73B-1245-8753-65AAF842B7F6}" type="pres">
      <dgm:prSet presAssocID="{D0351DC5-7849-5B46-9327-A2E5DE47066F}" presName="FiveNodes_3" presStyleLbl="node1" presStyleIdx="2" presStyleCnt="5">
        <dgm:presLayoutVars>
          <dgm:bulletEnabled val="1"/>
        </dgm:presLayoutVars>
      </dgm:prSet>
      <dgm:spPr/>
      <dgm:t>
        <a:bodyPr/>
        <a:lstStyle/>
        <a:p>
          <a:endParaRPr lang="en-US"/>
        </a:p>
      </dgm:t>
    </dgm:pt>
    <dgm:pt modelId="{85643EF1-2212-BB45-8831-DBA019CA21CD}" type="pres">
      <dgm:prSet presAssocID="{D0351DC5-7849-5B46-9327-A2E5DE47066F}" presName="FiveNodes_4" presStyleLbl="node1" presStyleIdx="3" presStyleCnt="5">
        <dgm:presLayoutVars>
          <dgm:bulletEnabled val="1"/>
        </dgm:presLayoutVars>
      </dgm:prSet>
      <dgm:spPr/>
      <dgm:t>
        <a:bodyPr/>
        <a:lstStyle/>
        <a:p>
          <a:endParaRPr lang="en-US"/>
        </a:p>
      </dgm:t>
    </dgm:pt>
    <dgm:pt modelId="{7F34BEE4-7059-4042-B0D5-3AB49135E1B8}" type="pres">
      <dgm:prSet presAssocID="{D0351DC5-7849-5B46-9327-A2E5DE47066F}" presName="FiveNodes_5" presStyleLbl="node1" presStyleIdx="4" presStyleCnt="5">
        <dgm:presLayoutVars>
          <dgm:bulletEnabled val="1"/>
        </dgm:presLayoutVars>
      </dgm:prSet>
      <dgm:spPr/>
      <dgm:t>
        <a:bodyPr/>
        <a:lstStyle/>
        <a:p>
          <a:endParaRPr lang="en-US"/>
        </a:p>
      </dgm:t>
    </dgm:pt>
    <dgm:pt modelId="{DB981D69-CFE9-7043-AD92-795DC2E61F41}" type="pres">
      <dgm:prSet presAssocID="{D0351DC5-7849-5B46-9327-A2E5DE47066F}" presName="FiveConn_1-2" presStyleLbl="fgAccFollowNode1" presStyleIdx="0" presStyleCnt="4">
        <dgm:presLayoutVars>
          <dgm:bulletEnabled val="1"/>
        </dgm:presLayoutVars>
      </dgm:prSet>
      <dgm:spPr/>
      <dgm:t>
        <a:bodyPr/>
        <a:lstStyle/>
        <a:p>
          <a:endParaRPr lang="en-US"/>
        </a:p>
      </dgm:t>
    </dgm:pt>
    <dgm:pt modelId="{04B3E6DC-29ED-994F-BFC6-3982B9B2E573}" type="pres">
      <dgm:prSet presAssocID="{D0351DC5-7849-5B46-9327-A2E5DE47066F}" presName="FiveConn_2-3" presStyleLbl="fgAccFollowNode1" presStyleIdx="1" presStyleCnt="4">
        <dgm:presLayoutVars>
          <dgm:bulletEnabled val="1"/>
        </dgm:presLayoutVars>
      </dgm:prSet>
      <dgm:spPr/>
      <dgm:t>
        <a:bodyPr/>
        <a:lstStyle/>
        <a:p>
          <a:endParaRPr lang="en-US"/>
        </a:p>
      </dgm:t>
    </dgm:pt>
    <dgm:pt modelId="{26DB3457-CD95-CC49-B299-8987D52C8AAA}" type="pres">
      <dgm:prSet presAssocID="{D0351DC5-7849-5B46-9327-A2E5DE47066F}" presName="FiveConn_3-4" presStyleLbl="fgAccFollowNode1" presStyleIdx="2" presStyleCnt="4">
        <dgm:presLayoutVars>
          <dgm:bulletEnabled val="1"/>
        </dgm:presLayoutVars>
      </dgm:prSet>
      <dgm:spPr/>
      <dgm:t>
        <a:bodyPr/>
        <a:lstStyle/>
        <a:p>
          <a:endParaRPr lang="en-US"/>
        </a:p>
      </dgm:t>
    </dgm:pt>
    <dgm:pt modelId="{A84F829A-591F-EA42-9230-1218F209E055}" type="pres">
      <dgm:prSet presAssocID="{D0351DC5-7849-5B46-9327-A2E5DE47066F}" presName="FiveConn_4-5" presStyleLbl="fgAccFollowNode1" presStyleIdx="3" presStyleCnt="4">
        <dgm:presLayoutVars>
          <dgm:bulletEnabled val="1"/>
        </dgm:presLayoutVars>
      </dgm:prSet>
      <dgm:spPr/>
      <dgm:t>
        <a:bodyPr/>
        <a:lstStyle/>
        <a:p>
          <a:endParaRPr lang="en-US"/>
        </a:p>
      </dgm:t>
    </dgm:pt>
    <dgm:pt modelId="{CDB6DD8C-1BFA-2E4B-94E2-65AB63785992}" type="pres">
      <dgm:prSet presAssocID="{D0351DC5-7849-5B46-9327-A2E5DE47066F}" presName="FiveNodes_1_text" presStyleLbl="node1" presStyleIdx="4" presStyleCnt="5">
        <dgm:presLayoutVars>
          <dgm:bulletEnabled val="1"/>
        </dgm:presLayoutVars>
      </dgm:prSet>
      <dgm:spPr/>
      <dgm:t>
        <a:bodyPr/>
        <a:lstStyle/>
        <a:p>
          <a:endParaRPr lang="en-US"/>
        </a:p>
      </dgm:t>
    </dgm:pt>
    <dgm:pt modelId="{6B529FAC-7BDC-DE46-B1F7-FC87712E40CA}" type="pres">
      <dgm:prSet presAssocID="{D0351DC5-7849-5B46-9327-A2E5DE47066F}" presName="FiveNodes_2_text" presStyleLbl="node1" presStyleIdx="4" presStyleCnt="5">
        <dgm:presLayoutVars>
          <dgm:bulletEnabled val="1"/>
        </dgm:presLayoutVars>
      </dgm:prSet>
      <dgm:spPr/>
      <dgm:t>
        <a:bodyPr/>
        <a:lstStyle/>
        <a:p>
          <a:endParaRPr lang="en-US"/>
        </a:p>
      </dgm:t>
    </dgm:pt>
    <dgm:pt modelId="{357C0224-A241-D845-A754-A6F756F51353}" type="pres">
      <dgm:prSet presAssocID="{D0351DC5-7849-5B46-9327-A2E5DE47066F}" presName="FiveNodes_3_text" presStyleLbl="node1" presStyleIdx="4" presStyleCnt="5">
        <dgm:presLayoutVars>
          <dgm:bulletEnabled val="1"/>
        </dgm:presLayoutVars>
      </dgm:prSet>
      <dgm:spPr/>
      <dgm:t>
        <a:bodyPr/>
        <a:lstStyle/>
        <a:p>
          <a:endParaRPr lang="en-US"/>
        </a:p>
      </dgm:t>
    </dgm:pt>
    <dgm:pt modelId="{BE0ED076-D6AF-E247-BEB4-96418B74834E}" type="pres">
      <dgm:prSet presAssocID="{D0351DC5-7849-5B46-9327-A2E5DE47066F}" presName="FiveNodes_4_text" presStyleLbl="node1" presStyleIdx="4" presStyleCnt="5">
        <dgm:presLayoutVars>
          <dgm:bulletEnabled val="1"/>
        </dgm:presLayoutVars>
      </dgm:prSet>
      <dgm:spPr/>
      <dgm:t>
        <a:bodyPr/>
        <a:lstStyle/>
        <a:p>
          <a:endParaRPr lang="en-US"/>
        </a:p>
      </dgm:t>
    </dgm:pt>
    <dgm:pt modelId="{FCFAB7E9-9F79-F444-A1D6-4BEC53CA1BD2}" type="pres">
      <dgm:prSet presAssocID="{D0351DC5-7849-5B46-9327-A2E5DE47066F}" presName="FiveNodes_5_text" presStyleLbl="node1" presStyleIdx="4" presStyleCnt="5">
        <dgm:presLayoutVars>
          <dgm:bulletEnabled val="1"/>
        </dgm:presLayoutVars>
      </dgm:prSet>
      <dgm:spPr/>
      <dgm:t>
        <a:bodyPr/>
        <a:lstStyle/>
        <a:p>
          <a:endParaRPr lang="en-US"/>
        </a:p>
      </dgm:t>
    </dgm:pt>
  </dgm:ptLst>
  <dgm:cxnLst>
    <dgm:cxn modelId="{3E0AEF77-FF16-8C4D-ACF1-758C73B29CC4}" type="presOf" srcId="{72DC1839-3B47-1C42-9420-9B9F2B6B8A4E}" destId="{357C0224-A241-D845-A754-A6F756F51353}" srcOrd="1" destOrd="1" presId="urn:microsoft.com/office/officeart/2005/8/layout/vProcess5"/>
    <dgm:cxn modelId="{24E86F10-8486-DC49-9C7A-9BAB524BAAEE}" srcId="{D0351DC5-7849-5B46-9327-A2E5DE47066F}" destId="{65413676-400C-9240-9B6B-DF7609AC1B44}" srcOrd="4" destOrd="0" parTransId="{E5F75A31-9447-3243-9F12-154A67A825C9}" sibTransId="{5351DD80-04CB-8D48-A44D-01EE12F906F9}"/>
    <dgm:cxn modelId="{1D199152-3332-7D40-AB76-606F50FE24CB}" srcId="{D0351DC5-7849-5B46-9327-A2E5DE47066F}" destId="{1F926AA4-B56A-8E4B-B0DF-B228E353F104}" srcOrd="0" destOrd="0" parTransId="{9AF24D43-B314-4948-89D6-DD2B0D54DB58}" sibTransId="{5A4BA484-7127-A847-8CBA-F6750CBF8188}"/>
    <dgm:cxn modelId="{40B94B63-6269-E146-A25C-B2262E88C283}" type="presOf" srcId="{B48080C9-172B-9C44-96DB-59A874337DA2}" destId="{6259C1CE-BE5E-2545-A7B0-65F7E68761A8}" srcOrd="0" destOrd="1" presId="urn:microsoft.com/office/officeart/2005/8/layout/vProcess5"/>
    <dgm:cxn modelId="{24577F73-27F0-E94F-9B96-84C18A44D99E}" type="presOf" srcId="{2BE4B54A-1E36-514D-8125-62EBA77E7AC9}" destId="{BE0ED076-D6AF-E247-BEB4-96418B74834E}" srcOrd="1" destOrd="0" presId="urn:microsoft.com/office/officeart/2005/8/layout/vProcess5"/>
    <dgm:cxn modelId="{2437E089-D2DC-0F46-904A-A53AADC031A9}" type="presOf" srcId="{8A0BF537-CA02-DF44-B814-B6AC38AEB392}" destId="{D0A1AF8F-9120-0C4E-BEB3-3630E6DCB8ED}" srcOrd="0" destOrd="1"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7616CC47-B491-9F4A-B1FA-47F34901535A}" type="presOf" srcId="{72DC1839-3B47-1C42-9420-9B9F2B6B8A4E}" destId="{5C28935B-E73B-1245-8753-65AAF842B7F6}" srcOrd="0" destOrd="1" presId="urn:microsoft.com/office/officeart/2005/8/layout/vProcess5"/>
    <dgm:cxn modelId="{657B7809-3C1E-6C48-9955-95BA882116C3}" srcId="{D0351DC5-7849-5B46-9327-A2E5DE47066F}" destId="{2BE4B54A-1E36-514D-8125-62EBA77E7AC9}" srcOrd="3" destOrd="0" parTransId="{92CF212B-DE65-C040-94FE-9F6D9921D7D2}" sibTransId="{A9C50394-E22B-0D49-9AA3-E4E9E557ADE3}"/>
    <dgm:cxn modelId="{8D5AF5C5-9E96-1842-95CE-C36F2BB83448}" type="presOf" srcId="{D247A9BC-1436-584C-9643-D6F80DF2FADE}" destId="{5C28935B-E73B-1245-8753-65AAF842B7F6}" srcOrd="0" destOrd="0"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DDBC1E11-2332-1749-AD2C-A48A8ACCEACF}" type="presOf" srcId="{4AFDB979-EAAF-E94D-A5F0-0FA33D08A72F}" destId="{D0A1AF8F-9120-0C4E-BEB3-3630E6DCB8ED}" srcOrd="0" destOrd="0" presId="urn:microsoft.com/office/officeart/2005/8/layout/vProcess5"/>
    <dgm:cxn modelId="{7808A7A1-BAD2-2A42-93F9-D564AC15F0ED}" type="presOf" srcId="{1F926AA4-B56A-8E4B-B0DF-B228E353F104}" destId="{CDB6DD8C-1BFA-2E4B-94E2-65AB63785992}" srcOrd="1"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F22E7445-3AB9-1E46-B787-54C441C04A90}" type="presOf" srcId="{B48080C9-172B-9C44-96DB-59A874337DA2}" destId="{CDB6DD8C-1BFA-2E4B-94E2-65AB63785992}" srcOrd="1" destOrd="1" presId="urn:microsoft.com/office/officeart/2005/8/layout/vProcess5"/>
    <dgm:cxn modelId="{EA7172A4-B88A-1341-881F-A6EE3CC5D6AE}" type="presOf" srcId="{4AFDB979-EAAF-E94D-A5F0-0FA33D08A72F}" destId="{6B529FAC-7BDC-DE46-B1F7-FC87712E40CA}" srcOrd="1" destOrd="0" presId="urn:microsoft.com/office/officeart/2005/8/layout/vProcess5"/>
    <dgm:cxn modelId="{06281830-B487-0341-86F2-AF88F1302245}" type="presOf" srcId="{D247A9BC-1436-584C-9643-D6F80DF2FADE}" destId="{357C0224-A241-D845-A754-A6F756F51353}" srcOrd="1" destOrd="0" presId="urn:microsoft.com/office/officeart/2005/8/layout/vProcess5"/>
    <dgm:cxn modelId="{54621863-EE2E-CA42-A003-BC6472857FAD}" type="presOf" srcId="{6ADAF57A-0908-3244-A408-E337C2AF73DC}" destId="{26DB3457-CD95-CC49-B299-8987D52C8AAA}" srcOrd="0" destOrd="0" presId="urn:microsoft.com/office/officeart/2005/8/layout/vProcess5"/>
    <dgm:cxn modelId="{66674893-F183-584B-B020-735E259BFAAE}" type="presOf" srcId="{5A4BA484-7127-A847-8CBA-F6750CBF8188}" destId="{DB981D69-CFE9-7043-AD92-795DC2E61F41}" srcOrd="0" destOrd="0"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B33C3323-7664-5640-8CF6-BA2E3E1A3404}" type="presOf" srcId="{5F61EA53-7B68-D34D-9D4A-6965478EC88A}" destId="{04B3E6DC-29ED-994F-BFC6-3982B9B2E573}" srcOrd="0" destOrd="0" presId="urn:microsoft.com/office/officeart/2005/8/layout/vProcess5"/>
    <dgm:cxn modelId="{FDCA300B-76DF-8545-8DF8-CB7AF96E9D86}" type="presOf" srcId="{A9C50394-E22B-0D49-9AA3-E4E9E557ADE3}" destId="{A84F829A-591F-EA42-9230-1218F209E055}" srcOrd="0" destOrd="0" presId="urn:microsoft.com/office/officeart/2005/8/layout/vProcess5"/>
    <dgm:cxn modelId="{17DA9750-0662-3F4A-BAE1-4280F062CDFA}" type="presOf" srcId="{8A0BF537-CA02-DF44-B814-B6AC38AEB392}" destId="{6B529FAC-7BDC-DE46-B1F7-FC87712E40CA}" srcOrd="1" destOrd="1"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BECD781F-136D-3B48-B436-ADB2538FAAD5}" type="presOf" srcId="{D0351DC5-7849-5B46-9327-A2E5DE47066F}" destId="{7239D670-B96B-864C-A722-AB622D412130}" srcOrd="0" destOrd="0" presId="urn:microsoft.com/office/officeart/2005/8/layout/vProcess5"/>
    <dgm:cxn modelId="{2C2F7609-B9AF-4444-AA16-844632F17940}" type="presOf" srcId="{65413676-400C-9240-9B6B-DF7609AC1B44}" destId="{FCFAB7E9-9F79-F444-A1D6-4BEC53CA1BD2}" srcOrd="1" destOrd="0" presId="urn:microsoft.com/office/officeart/2005/8/layout/vProcess5"/>
    <dgm:cxn modelId="{24130937-24BB-224E-A778-EF27E57C106E}" type="presOf" srcId="{2BE4B54A-1E36-514D-8125-62EBA77E7AC9}" destId="{85643EF1-2212-BB45-8831-DBA019CA21CD}" srcOrd="0" destOrd="0" presId="urn:microsoft.com/office/officeart/2005/8/layout/vProcess5"/>
    <dgm:cxn modelId="{1A5C9BE9-2554-AC48-BB4E-1F7453274720}" type="presOf" srcId="{65413676-400C-9240-9B6B-DF7609AC1B44}" destId="{7F34BEE4-7059-4042-B0D5-3AB49135E1B8}" srcOrd="0" destOrd="0" presId="urn:microsoft.com/office/officeart/2005/8/layout/vProcess5"/>
    <dgm:cxn modelId="{5CED11FA-B608-6B45-B695-6D0B23E401A9}" type="presOf" srcId="{1F926AA4-B56A-8E4B-B0DF-B228E353F104}" destId="{6259C1CE-BE5E-2545-A7B0-65F7E68761A8}" srcOrd="0" destOrd="0" presId="urn:microsoft.com/office/officeart/2005/8/layout/vProcess5"/>
    <dgm:cxn modelId="{07835AA7-0617-B942-911E-EE9D78FECACD}" type="presParOf" srcId="{7239D670-B96B-864C-A722-AB622D412130}" destId="{BD7BDA36-ED05-7A45-97EE-69BFFFF6ED61}" srcOrd="0" destOrd="0" presId="urn:microsoft.com/office/officeart/2005/8/layout/vProcess5"/>
    <dgm:cxn modelId="{CFC78A91-B28F-8043-A1C9-3C02E91AF36A}" type="presParOf" srcId="{7239D670-B96B-864C-A722-AB622D412130}" destId="{6259C1CE-BE5E-2545-A7B0-65F7E68761A8}" srcOrd="1" destOrd="0" presId="urn:microsoft.com/office/officeart/2005/8/layout/vProcess5"/>
    <dgm:cxn modelId="{000EC962-D540-EE42-A1C6-60051FE8B2B0}" type="presParOf" srcId="{7239D670-B96B-864C-A722-AB622D412130}" destId="{D0A1AF8F-9120-0C4E-BEB3-3630E6DCB8ED}" srcOrd="2" destOrd="0" presId="urn:microsoft.com/office/officeart/2005/8/layout/vProcess5"/>
    <dgm:cxn modelId="{FD1A2452-E47E-6F4C-B361-905F73F14327}" type="presParOf" srcId="{7239D670-B96B-864C-A722-AB622D412130}" destId="{5C28935B-E73B-1245-8753-65AAF842B7F6}" srcOrd="3" destOrd="0" presId="urn:microsoft.com/office/officeart/2005/8/layout/vProcess5"/>
    <dgm:cxn modelId="{68F52842-77D1-DA46-9DDD-5D15F6EF6393}" type="presParOf" srcId="{7239D670-B96B-864C-A722-AB622D412130}" destId="{85643EF1-2212-BB45-8831-DBA019CA21CD}" srcOrd="4" destOrd="0" presId="urn:microsoft.com/office/officeart/2005/8/layout/vProcess5"/>
    <dgm:cxn modelId="{7CA3F762-9845-DD45-B926-F88C29327474}" type="presParOf" srcId="{7239D670-B96B-864C-A722-AB622D412130}" destId="{7F34BEE4-7059-4042-B0D5-3AB49135E1B8}" srcOrd="5" destOrd="0" presId="urn:microsoft.com/office/officeart/2005/8/layout/vProcess5"/>
    <dgm:cxn modelId="{675C53EA-58E5-1448-9320-25B1489539E1}" type="presParOf" srcId="{7239D670-B96B-864C-A722-AB622D412130}" destId="{DB981D69-CFE9-7043-AD92-795DC2E61F41}" srcOrd="6" destOrd="0" presId="urn:microsoft.com/office/officeart/2005/8/layout/vProcess5"/>
    <dgm:cxn modelId="{0633E30D-A2C6-1744-92D9-A54068DB954E}" type="presParOf" srcId="{7239D670-B96B-864C-A722-AB622D412130}" destId="{04B3E6DC-29ED-994F-BFC6-3982B9B2E573}" srcOrd="7" destOrd="0" presId="urn:microsoft.com/office/officeart/2005/8/layout/vProcess5"/>
    <dgm:cxn modelId="{C1ED0630-D4A5-504A-8561-3264AD75038A}" type="presParOf" srcId="{7239D670-B96B-864C-A722-AB622D412130}" destId="{26DB3457-CD95-CC49-B299-8987D52C8AAA}" srcOrd="8" destOrd="0" presId="urn:microsoft.com/office/officeart/2005/8/layout/vProcess5"/>
    <dgm:cxn modelId="{72D79036-30D2-4C4B-A53C-B7D8279E4934}" type="presParOf" srcId="{7239D670-B96B-864C-A722-AB622D412130}" destId="{A84F829A-591F-EA42-9230-1218F209E055}" srcOrd="9" destOrd="0" presId="urn:microsoft.com/office/officeart/2005/8/layout/vProcess5"/>
    <dgm:cxn modelId="{BD56911A-1DEF-3541-87EE-8BAEFE1ED3F8}" type="presParOf" srcId="{7239D670-B96B-864C-A722-AB622D412130}" destId="{CDB6DD8C-1BFA-2E4B-94E2-65AB63785992}" srcOrd="10" destOrd="0" presId="urn:microsoft.com/office/officeart/2005/8/layout/vProcess5"/>
    <dgm:cxn modelId="{534B4C8A-E1D8-DF4B-916C-F0708B3AAFA6}" type="presParOf" srcId="{7239D670-B96B-864C-A722-AB622D412130}" destId="{6B529FAC-7BDC-DE46-B1F7-FC87712E40CA}" srcOrd="11" destOrd="0" presId="urn:microsoft.com/office/officeart/2005/8/layout/vProcess5"/>
    <dgm:cxn modelId="{55952962-6624-3549-8557-C62CFFC0CD39}" type="presParOf" srcId="{7239D670-B96B-864C-A722-AB622D412130}" destId="{357C0224-A241-D845-A754-A6F756F51353}" srcOrd="12" destOrd="0" presId="urn:microsoft.com/office/officeart/2005/8/layout/vProcess5"/>
    <dgm:cxn modelId="{E31E7CAC-776E-4F42-855C-9C10C341EC04}" type="presParOf" srcId="{7239D670-B96B-864C-A722-AB622D412130}" destId="{BE0ED076-D6AF-E247-BEB4-96418B74834E}" srcOrd="13" destOrd="0" presId="urn:microsoft.com/office/officeart/2005/8/layout/vProcess5"/>
    <dgm:cxn modelId="{7322BDB2-2E4B-7448-919D-72602F0BF47F}" type="presParOf" srcId="{7239D670-B96B-864C-A722-AB622D412130}" destId="{FCFAB7E9-9F79-F444-A1D6-4BEC53CA1B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10745AF8-92B2-664E-BFC8-E8D0F91101A3}" type="presOf" srcId="{F6C2A591-4796-E14B-B7A4-8D2ADB3A7E5F}" destId="{66BA0757-6682-1B44-8EAF-5935216A6FEB}" srcOrd="0" destOrd="0" presId="urn:microsoft.com/office/officeart/2005/8/layout/orgChart1"/>
    <dgm:cxn modelId="{4B9C963C-6459-D347-8882-59BB69203EDC}" type="presOf" srcId="{2D4AEA15-659F-6342-803E-1E6C6DA80459}" destId="{D7BD3A47-75A3-934C-A2B6-737DC9B00B8C}" srcOrd="0" destOrd="0" presId="urn:microsoft.com/office/officeart/2005/8/layout/orgChart1"/>
    <dgm:cxn modelId="{D27730A5-BB5F-D748-8D15-8F7C6CDD86AE}" type="presOf" srcId="{67059A5F-DCB0-B646-B8B7-C52A66DB6CB2}" destId="{14621B8B-3118-214C-9CE7-397FCD3FA94C}" srcOrd="1" destOrd="0" presId="urn:microsoft.com/office/officeart/2005/8/layout/orgChart1"/>
    <dgm:cxn modelId="{3990E3A3-9CE5-F14A-A477-293C33B92F38}" type="presOf" srcId="{F865CD39-FFB1-8C4D-83D9-84020F15A40F}" destId="{4F1DF3D2-16CF-D041-9FC8-B41AA98E3515}" srcOrd="1" destOrd="0" presId="urn:microsoft.com/office/officeart/2005/8/layout/orgChart1"/>
    <dgm:cxn modelId="{91D4258C-57FF-B342-ACEA-B044E31FAA56}" type="presOf" srcId="{4225D97A-FF93-AE4F-A82B-7028DF20A3FD}" destId="{43A0E61B-2E63-EA4C-9E54-EDED99DFBFDE}" srcOrd="0" destOrd="0" presId="urn:microsoft.com/office/officeart/2005/8/layout/orgChart1"/>
    <dgm:cxn modelId="{52AC3205-53E4-334F-BED1-A9F792D3C5CA}" type="presOf" srcId="{598BDCB5-3F2B-EE4E-8EA6-B2208FCD4509}" destId="{956B232D-8803-2940-A931-FD4542DA8733}" srcOrd="0"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1B4F1CA9-237C-DB43-ACF5-A5856D40B3A4}" srcId="{2D4AEA15-659F-6342-803E-1E6C6DA80459}" destId="{C1376D17-0D83-064C-AF86-780A0FB86E5F}" srcOrd="1" destOrd="0" parTransId="{6C28D17F-4856-E84F-8626-C382BDB11D1B}" sibTransId="{C0FD77BF-1EF3-A44A-BB80-F35B9D2412ED}"/>
    <dgm:cxn modelId="{D47DF5CB-F8BF-274B-BDBA-D709894F23AC}" srcId="{2D4AEA15-659F-6342-803E-1E6C6DA80459}" destId="{F865CD39-FFB1-8C4D-83D9-84020F15A40F}" srcOrd="6" destOrd="0" parTransId="{43A07DE5-F46A-1E4E-9087-C2F8A3BA38CD}" sibTransId="{C8F1A132-9012-9E4F-8A3F-45BC5F202B08}"/>
    <dgm:cxn modelId="{E9ABF268-4ABF-C64D-8E02-0E2992075537}" srcId="{2D4AEA15-659F-6342-803E-1E6C6DA80459}" destId="{598BDCB5-3F2B-EE4E-8EA6-B2208FCD4509}" srcOrd="7" destOrd="0" parTransId="{7F3B7F39-CDDD-ED42-92BB-E28B1B59E6E7}" sibTransId="{4E7042AA-7CA7-2940-8CBA-B5CCB9B3CA93}"/>
    <dgm:cxn modelId="{96473C9A-5EE0-1C44-A064-314EFC996375}" srcId="{A69253A7-D010-A440-BEC7-F0A5CE96BDCF}" destId="{2D4AEA15-659F-6342-803E-1E6C6DA80459}" srcOrd="0" destOrd="0" parTransId="{B1763803-88B9-7740-B0C5-4E4A84A59BC7}" sibTransId="{45130CED-C77E-E841-8A8B-D59F6D54CE31}"/>
    <dgm:cxn modelId="{1B9CDF5C-0510-334F-B139-306530A4A218}" type="presOf" srcId="{9A4951EB-97BE-934C-A990-938EDDD545CE}" destId="{B469A4D0-50F5-9048-B5BC-3CC2A3A6F8F2}" srcOrd="0" destOrd="0" presId="urn:microsoft.com/office/officeart/2005/8/layout/orgChart1"/>
    <dgm:cxn modelId="{0D83EF2F-E741-FA45-AAB3-8D738D6A9F69}" type="presOf" srcId="{F865CD39-FFB1-8C4D-83D9-84020F15A40F}" destId="{6D02237F-C5B0-FC4D-AC5A-4DD0609D2D68}" srcOrd="0" destOrd="0" presId="urn:microsoft.com/office/officeart/2005/8/layout/orgChart1"/>
    <dgm:cxn modelId="{00700537-47D7-8943-A13C-ED5EB4BD5FBB}" srcId="{2D4AEA15-659F-6342-803E-1E6C6DA80459}" destId="{4225D97A-FF93-AE4F-A82B-7028DF20A3FD}" srcOrd="3" destOrd="0" parTransId="{C1D3E384-8CB6-B24F-9F1D-B0738092AF34}" sibTransId="{825F92C6-03E6-2C4A-89AA-887312BFFE64}"/>
    <dgm:cxn modelId="{29564DFD-5DF4-3B40-AB56-9A55ABB519EB}" srcId="{2D4AEA15-659F-6342-803E-1E6C6DA80459}" destId="{72709798-3F30-C442-A428-A0AA4F849D42}" srcOrd="5" destOrd="0" parTransId="{2117C0A5-DD2A-4443-A6D2-4138731600FE}" sibTransId="{172C9AB6-FA24-C64D-80AD-6036BFF03C90}"/>
    <dgm:cxn modelId="{A36C42CE-F462-3F41-B445-939131BB1703}" type="presOf" srcId="{72709798-3F30-C442-A428-A0AA4F849D42}" destId="{6692B6BF-1F12-F94D-9D45-5888F78983B6}" srcOrd="0" destOrd="0" presId="urn:microsoft.com/office/officeart/2005/8/layout/orgChart1"/>
    <dgm:cxn modelId="{56EB6BC0-CD55-F642-B77F-BDE7F7B04028}" type="presOf" srcId="{43A07DE5-F46A-1E4E-9087-C2F8A3BA38CD}" destId="{765783A9-B5F3-5341-80E4-75022E90E4C4}" srcOrd="0" destOrd="0" presId="urn:microsoft.com/office/officeart/2005/8/layout/orgChart1"/>
    <dgm:cxn modelId="{7099A327-CA40-764C-9F7F-BFB06A9A6F1C}" type="presOf" srcId="{6C28D17F-4856-E84F-8626-C382BDB11D1B}" destId="{22FAF0FA-8931-4448-A76F-6E7A6C7CEC2F}" srcOrd="0" destOrd="0" presId="urn:microsoft.com/office/officeart/2005/8/layout/orgChart1"/>
    <dgm:cxn modelId="{56459071-AC69-D54A-98DA-DC5B81B7D309}" type="presOf" srcId="{A69253A7-D010-A440-BEC7-F0A5CE96BDCF}" destId="{5E452F9C-43A1-6D45-8AD7-FBFAA1002882}" srcOrd="0" destOrd="0" presId="urn:microsoft.com/office/officeart/2005/8/layout/orgChart1"/>
    <dgm:cxn modelId="{2463EEE6-1A3E-CF41-9FBC-BAF051B40802}" type="presOf" srcId="{2117C0A5-DD2A-4443-A6D2-4138731600FE}" destId="{42E876E3-3550-CA4C-81D1-97C2E79F4DDF}" srcOrd="0"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998367C6-A5E8-734A-B2C5-F66CF4E7D672}" type="presOf" srcId="{3CCA0BDD-5111-A240-AA2E-9E089092CC0D}" destId="{D1FDF56F-1DC0-C34C-9009-A5E1A3B5C7F9}" srcOrd="0" destOrd="0" presId="urn:microsoft.com/office/officeart/2005/8/layout/orgChart1"/>
    <dgm:cxn modelId="{81A9D3A9-71FD-1E4E-AB5D-F1B93754B8B1}" type="presOf" srcId="{2D4AEA15-659F-6342-803E-1E6C6DA80459}" destId="{B565F1D6-44CE-D74A-8905-65455B24F1B2}" srcOrd="1" destOrd="0" presId="urn:microsoft.com/office/officeart/2005/8/layout/orgChart1"/>
    <dgm:cxn modelId="{FDC28981-7AE7-EE48-B4BE-C7360392085A}" type="presOf" srcId="{598BDCB5-3F2B-EE4E-8EA6-B2208FCD4509}" destId="{BB899793-05C2-AB40-B1DE-7ED51D699C59}" srcOrd="1" destOrd="0" presId="urn:microsoft.com/office/officeart/2005/8/layout/orgChart1"/>
    <dgm:cxn modelId="{7CB31C2E-9D05-1E41-A681-B86CFDA4A6AE}" type="presOf" srcId="{184758F2-A7C7-1446-8639-E780190B9BD4}" destId="{BC96E5F7-4605-934A-9EC1-B6BFB293D36E}" srcOrd="0"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33B221D1-9BFE-A24B-99FC-7DC4D39AE504}" type="presOf" srcId="{67059A5F-DCB0-B646-B8B7-C52A66DB6CB2}" destId="{9673E661-391C-DF4A-877A-58CB62B0CEA2}" srcOrd="0" destOrd="0" presId="urn:microsoft.com/office/officeart/2005/8/layout/orgChart1"/>
    <dgm:cxn modelId="{60A21FE5-FB8E-F544-9A27-64A87143F165}" type="presOf" srcId="{C1D3E384-8CB6-B24F-9F1D-B0738092AF34}" destId="{65C906F4-7160-2348-AE33-F86203E28F73}" srcOrd="0" destOrd="0" presId="urn:microsoft.com/office/officeart/2005/8/layout/orgChart1"/>
    <dgm:cxn modelId="{2E8CD28C-9992-1640-B9DF-04309AECBA7C}" type="presOf" srcId="{C1376D17-0D83-064C-AF86-780A0FB86E5F}" destId="{DAFE4518-00C1-CB45-861D-A9DAF0DC4040}" srcOrd="0" destOrd="0" presId="urn:microsoft.com/office/officeart/2005/8/layout/orgChart1"/>
    <dgm:cxn modelId="{8188ECE1-3394-2A40-B63E-38B23E3BFCBF}" type="presOf" srcId="{8133EECB-0F49-1E49-8C5F-205F2215642D}" destId="{451E6962-C477-9A49-983F-ABEB0A9FECA3}" srcOrd="1" destOrd="0" presId="urn:microsoft.com/office/officeart/2005/8/layout/orgChart1"/>
    <dgm:cxn modelId="{48DB6B38-4F4C-0744-9BCB-E7251041904B}" type="presOf" srcId="{C1376D17-0D83-064C-AF86-780A0FB86E5F}" destId="{5C6474F2-7DBD-574B-B809-C32898374E04}" srcOrd="1" destOrd="0" presId="urn:microsoft.com/office/officeart/2005/8/layout/orgChart1"/>
    <dgm:cxn modelId="{ABFC6091-F6AB-8344-90FD-FC627827BECF}" type="presOf" srcId="{7F3B7F39-CDDD-ED42-92BB-E28B1B59E6E7}" destId="{94CA3869-4B87-5443-8F5B-CDBC7F42272C}" srcOrd="0" destOrd="0" presId="urn:microsoft.com/office/officeart/2005/8/layout/orgChart1"/>
    <dgm:cxn modelId="{DC9F5DAB-BCA5-834D-A7E5-1BF8EE529B50}" type="presOf" srcId="{8133EECB-0F49-1E49-8C5F-205F2215642D}" destId="{A3542AA2-03FF-E64C-89A7-2D4F967970F0}" srcOrd="0" destOrd="0" presId="urn:microsoft.com/office/officeart/2005/8/layout/orgChart1"/>
    <dgm:cxn modelId="{CEBE2DEE-879B-D04C-BC4E-E20EBF58B97D}" type="presOf" srcId="{184758F2-A7C7-1446-8639-E780190B9BD4}" destId="{BBD0E986-3CE7-DC44-B090-99054E20B217}" srcOrd="1" destOrd="0" presId="urn:microsoft.com/office/officeart/2005/8/layout/orgChart1"/>
    <dgm:cxn modelId="{2311E608-CA9D-DE44-B97A-B76C64372E07}" type="presOf" srcId="{72709798-3F30-C442-A428-A0AA4F849D42}" destId="{5AF4B519-5264-3648-8161-102B8E73BF15}" srcOrd="1" destOrd="0" presId="urn:microsoft.com/office/officeart/2005/8/layout/orgChart1"/>
    <dgm:cxn modelId="{5CF339AA-5B05-6040-8371-2899437937DE}" type="presOf" srcId="{4225D97A-FF93-AE4F-A82B-7028DF20A3FD}" destId="{7AF59A14-CC76-5B4D-85E7-A9825E4B7DA4}" srcOrd="1" destOrd="0" presId="urn:microsoft.com/office/officeart/2005/8/layout/orgChart1"/>
    <dgm:cxn modelId="{38A35348-3E27-9A43-A672-9D18DE5F6CA3}" type="presParOf" srcId="{5E452F9C-43A1-6D45-8AD7-FBFAA1002882}" destId="{6B06379B-FF4C-F04F-AF04-3B65C6343DDA}" srcOrd="0" destOrd="0" presId="urn:microsoft.com/office/officeart/2005/8/layout/orgChart1"/>
    <dgm:cxn modelId="{4BFFB70A-0221-7E4C-B1A7-B49149BA8A0B}" type="presParOf" srcId="{6B06379B-FF4C-F04F-AF04-3B65C6343DDA}" destId="{D1C9C2B2-6FF1-6244-A2F6-D3EDF69F5030}" srcOrd="0" destOrd="0" presId="urn:microsoft.com/office/officeart/2005/8/layout/orgChart1"/>
    <dgm:cxn modelId="{7BEB0BE7-CD9E-C546-A89A-DEE99AEA5D9D}" type="presParOf" srcId="{D1C9C2B2-6FF1-6244-A2F6-D3EDF69F5030}" destId="{D7BD3A47-75A3-934C-A2B6-737DC9B00B8C}" srcOrd="0" destOrd="0" presId="urn:microsoft.com/office/officeart/2005/8/layout/orgChart1"/>
    <dgm:cxn modelId="{6AB19126-2B67-AA43-BC9E-EB206DEA41B2}" type="presParOf" srcId="{D1C9C2B2-6FF1-6244-A2F6-D3EDF69F5030}" destId="{B565F1D6-44CE-D74A-8905-65455B24F1B2}" srcOrd="1" destOrd="0" presId="urn:microsoft.com/office/officeart/2005/8/layout/orgChart1"/>
    <dgm:cxn modelId="{E9F059A3-C11E-974B-B8DE-4A19318E84FF}" type="presParOf" srcId="{6B06379B-FF4C-F04F-AF04-3B65C6343DDA}" destId="{D28FD5CE-5ECE-6949-8ECC-0CB928135FE1}" srcOrd="1" destOrd="0" presId="urn:microsoft.com/office/officeart/2005/8/layout/orgChart1"/>
    <dgm:cxn modelId="{40B798E9-E0DF-A346-A2C2-C163EF4FA910}" type="presParOf" srcId="{D28FD5CE-5ECE-6949-8ECC-0CB928135FE1}" destId="{22FAF0FA-8931-4448-A76F-6E7A6C7CEC2F}" srcOrd="0" destOrd="0" presId="urn:microsoft.com/office/officeart/2005/8/layout/orgChart1"/>
    <dgm:cxn modelId="{BD91FD41-8529-8147-9F02-0833C0F52E88}" type="presParOf" srcId="{D28FD5CE-5ECE-6949-8ECC-0CB928135FE1}" destId="{A3DDE73F-34B8-004A-8EA1-6CE0818A2F39}" srcOrd="1" destOrd="0" presId="urn:microsoft.com/office/officeart/2005/8/layout/orgChart1"/>
    <dgm:cxn modelId="{02843B2E-CD5F-2E47-A86C-E42A38B5004C}" type="presParOf" srcId="{A3DDE73F-34B8-004A-8EA1-6CE0818A2F39}" destId="{2CEA7117-F723-4241-A32A-B09CB4CB16D7}" srcOrd="0" destOrd="0" presId="urn:microsoft.com/office/officeart/2005/8/layout/orgChart1"/>
    <dgm:cxn modelId="{2E42713C-34DB-7F4A-A9F6-D768D35D7326}" type="presParOf" srcId="{2CEA7117-F723-4241-A32A-B09CB4CB16D7}" destId="{DAFE4518-00C1-CB45-861D-A9DAF0DC4040}" srcOrd="0" destOrd="0" presId="urn:microsoft.com/office/officeart/2005/8/layout/orgChart1"/>
    <dgm:cxn modelId="{030581C3-A8DA-FC44-8AE9-050293632941}" type="presParOf" srcId="{2CEA7117-F723-4241-A32A-B09CB4CB16D7}" destId="{5C6474F2-7DBD-574B-B809-C32898374E04}" srcOrd="1" destOrd="0" presId="urn:microsoft.com/office/officeart/2005/8/layout/orgChart1"/>
    <dgm:cxn modelId="{77D21C30-D7DB-F040-869F-1031805386B7}" type="presParOf" srcId="{A3DDE73F-34B8-004A-8EA1-6CE0818A2F39}" destId="{BF01B78E-9CE4-B540-BB0E-BC6C91ED4558}" srcOrd="1" destOrd="0" presId="urn:microsoft.com/office/officeart/2005/8/layout/orgChart1"/>
    <dgm:cxn modelId="{87A8DCBC-A8AB-8F4B-9540-E81CDDBE7DD6}" type="presParOf" srcId="{A3DDE73F-34B8-004A-8EA1-6CE0818A2F39}" destId="{E8DB8508-ABD5-1642-9DAA-3916455EC631}" srcOrd="2" destOrd="0" presId="urn:microsoft.com/office/officeart/2005/8/layout/orgChart1"/>
    <dgm:cxn modelId="{F93B3B28-8B77-1F42-B9E2-C482338BBEBD}" type="presParOf" srcId="{D28FD5CE-5ECE-6949-8ECC-0CB928135FE1}" destId="{66BA0757-6682-1B44-8EAF-5935216A6FEB}" srcOrd="2" destOrd="0" presId="urn:microsoft.com/office/officeart/2005/8/layout/orgChart1"/>
    <dgm:cxn modelId="{6B9D7390-EFBC-C94F-B382-F862DAA4F26B}" type="presParOf" srcId="{D28FD5CE-5ECE-6949-8ECC-0CB928135FE1}" destId="{FB821D10-7D1E-6447-89D0-25BE642699FD}" srcOrd="3" destOrd="0" presId="urn:microsoft.com/office/officeart/2005/8/layout/orgChart1"/>
    <dgm:cxn modelId="{9250376F-FDCC-384D-9DB7-AFEEE3D0BEC9}" type="presParOf" srcId="{FB821D10-7D1E-6447-89D0-25BE642699FD}" destId="{C14107AE-C07B-0243-84BA-3652E1FE12F0}" srcOrd="0" destOrd="0" presId="urn:microsoft.com/office/officeart/2005/8/layout/orgChart1"/>
    <dgm:cxn modelId="{4A929890-D348-CF4F-B1D8-058C047541C2}" type="presParOf" srcId="{C14107AE-C07B-0243-84BA-3652E1FE12F0}" destId="{BC96E5F7-4605-934A-9EC1-B6BFB293D36E}" srcOrd="0" destOrd="0" presId="urn:microsoft.com/office/officeart/2005/8/layout/orgChart1"/>
    <dgm:cxn modelId="{C2B1A9BB-DD80-DD49-A2BE-471DC5C579F7}" type="presParOf" srcId="{C14107AE-C07B-0243-84BA-3652E1FE12F0}" destId="{BBD0E986-3CE7-DC44-B090-99054E20B217}" srcOrd="1" destOrd="0" presId="urn:microsoft.com/office/officeart/2005/8/layout/orgChart1"/>
    <dgm:cxn modelId="{AD805700-6D6B-544B-99BA-8DCABDF70334}" type="presParOf" srcId="{FB821D10-7D1E-6447-89D0-25BE642699FD}" destId="{757A1A28-193D-BB45-A2AB-AA5B8C38A56A}" srcOrd="1" destOrd="0" presId="urn:microsoft.com/office/officeart/2005/8/layout/orgChart1"/>
    <dgm:cxn modelId="{1DF2AFC2-DCFB-2F4F-9540-C4D5AA003866}" type="presParOf" srcId="{FB821D10-7D1E-6447-89D0-25BE642699FD}" destId="{F50B2DB2-FCFA-7540-A829-F9F4FD0533FD}" srcOrd="2" destOrd="0" presId="urn:microsoft.com/office/officeart/2005/8/layout/orgChart1"/>
    <dgm:cxn modelId="{1D9E57E5-5C23-0C44-8B87-E371B6FC99A5}" type="presParOf" srcId="{D28FD5CE-5ECE-6949-8ECC-0CB928135FE1}" destId="{65C906F4-7160-2348-AE33-F86203E28F73}" srcOrd="4" destOrd="0" presId="urn:microsoft.com/office/officeart/2005/8/layout/orgChart1"/>
    <dgm:cxn modelId="{C72ABFA1-176A-684A-BFD2-0482D09FD351}" type="presParOf" srcId="{D28FD5CE-5ECE-6949-8ECC-0CB928135FE1}" destId="{51EEE03D-E32B-1E43-93BE-D47474C9F3BF}" srcOrd="5" destOrd="0" presId="urn:microsoft.com/office/officeart/2005/8/layout/orgChart1"/>
    <dgm:cxn modelId="{E82A56B6-F73B-8342-925C-1897824E88F9}" type="presParOf" srcId="{51EEE03D-E32B-1E43-93BE-D47474C9F3BF}" destId="{251ED9F7-7948-E04C-987A-91E7EAFD9AB3}" srcOrd="0" destOrd="0" presId="urn:microsoft.com/office/officeart/2005/8/layout/orgChart1"/>
    <dgm:cxn modelId="{66CEB489-3048-7B4C-865A-FA660E35B19F}" type="presParOf" srcId="{251ED9F7-7948-E04C-987A-91E7EAFD9AB3}" destId="{43A0E61B-2E63-EA4C-9E54-EDED99DFBFDE}" srcOrd="0" destOrd="0" presId="urn:microsoft.com/office/officeart/2005/8/layout/orgChart1"/>
    <dgm:cxn modelId="{25BFCF76-37D9-F147-A786-FA51122979BA}" type="presParOf" srcId="{251ED9F7-7948-E04C-987A-91E7EAFD9AB3}" destId="{7AF59A14-CC76-5B4D-85E7-A9825E4B7DA4}" srcOrd="1" destOrd="0" presId="urn:microsoft.com/office/officeart/2005/8/layout/orgChart1"/>
    <dgm:cxn modelId="{B76C46E2-2C6B-6143-8144-3A7FF7D0121C}" type="presParOf" srcId="{51EEE03D-E32B-1E43-93BE-D47474C9F3BF}" destId="{2A150A5F-5E94-0247-B7DC-70820BEDC307}" srcOrd="1" destOrd="0" presId="urn:microsoft.com/office/officeart/2005/8/layout/orgChart1"/>
    <dgm:cxn modelId="{DCD1E725-4CDD-2946-BC68-7ECEBF581913}" type="presParOf" srcId="{51EEE03D-E32B-1E43-93BE-D47474C9F3BF}" destId="{4C4D3571-D990-0648-A215-7FE1A143982F}" srcOrd="2" destOrd="0" presId="urn:microsoft.com/office/officeart/2005/8/layout/orgChart1"/>
    <dgm:cxn modelId="{13D071BB-97ED-C548-B8B9-E366835C6A07}" type="presParOf" srcId="{D28FD5CE-5ECE-6949-8ECC-0CB928135FE1}" destId="{B469A4D0-50F5-9048-B5BC-3CC2A3A6F8F2}" srcOrd="6" destOrd="0" presId="urn:microsoft.com/office/officeart/2005/8/layout/orgChart1"/>
    <dgm:cxn modelId="{93BED8C3-71F0-094A-BD33-37FD0A1BF1CE}" type="presParOf" srcId="{D28FD5CE-5ECE-6949-8ECC-0CB928135FE1}" destId="{8A38DC4A-3EDA-A747-AFC7-59776683F201}" srcOrd="7" destOrd="0" presId="urn:microsoft.com/office/officeart/2005/8/layout/orgChart1"/>
    <dgm:cxn modelId="{959688CA-A8BA-4E41-89BB-9F2B657C945A}" type="presParOf" srcId="{8A38DC4A-3EDA-A747-AFC7-59776683F201}" destId="{E03B1AEF-F596-174F-B25F-803484600576}" srcOrd="0" destOrd="0" presId="urn:microsoft.com/office/officeart/2005/8/layout/orgChart1"/>
    <dgm:cxn modelId="{C4D77F06-6CD3-584B-BCD3-FC508A8F58EB}" type="presParOf" srcId="{E03B1AEF-F596-174F-B25F-803484600576}" destId="{9673E661-391C-DF4A-877A-58CB62B0CEA2}" srcOrd="0" destOrd="0" presId="urn:microsoft.com/office/officeart/2005/8/layout/orgChart1"/>
    <dgm:cxn modelId="{DBE562D6-6334-BC40-BB35-35D5372CAF36}" type="presParOf" srcId="{E03B1AEF-F596-174F-B25F-803484600576}" destId="{14621B8B-3118-214C-9CE7-397FCD3FA94C}" srcOrd="1" destOrd="0" presId="urn:microsoft.com/office/officeart/2005/8/layout/orgChart1"/>
    <dgm:cxn modelId="{77F0D4F2-1894-0942-BDFD-06D6D793E9B6}" type="presParOf" srcId="{8A38DC4A-3EDA-A747-AFC7-59776683F201}" destId="{BC709080-9787-FF47-9D51-C7D57BD716F7}" srcOrd="1" destOrd="0" presId="urn:microsoft.com/office/officeart/2005/8/layout/orgChart1"/>
    <dgm:cxn modelId="{AFAC3659-57CE-614C-AF30-D4BAC043042A}" type="presParOf" srcId="{8A38DC4A-3EDA-A747-AFC7-59776683F201}" destId="{687F3D49-68A7-5949-A0ED-AF71C783A26F}" srcOrd="2" destOrd="0" presId="urn:microsoft.com/office/officeart/2005/8/layout/orgChart1"/>
    <dgm:cxn modelId="{00B372CC-838B-6749-90F7-C445C1245CB9}" type="presParOf" srcId="{D28FD5CE-5ECE-6949-8ECC-0CB928135FE1}" destId="{42E876E3-3550-CA4C-81D1-97C2E79F4DDF}" srcOrd="8" destOrd="0" presId="urn:microsoft.com/office/officeart/2005/8/layout/orgChart1"/>
    <dgm:cxn modelId="{8FCFAD13-8065-4F44-8F62-ACA87001F8DD}" type="presParOf" srcId="{D28FD5CE-5ECE-6949-8ECC-0CB928135FE1}" destId="{9A4F59D3-23CA-A148-BABB-67826A95FF15}" srcOrd="9" destOrd="0" presId="urn:microsoft.com/office/officeart/2005/8/layout/orgChart1"/>
    <dgm:cxn modelId="{B81D686C-5723-144C-8893-53A04B72124C}" type="presParOf" srcId="{9A4F59D3-23CA-A148-BABB-67826A95FF15}" destId="{24E1BAF9-5512-694D-A8BA-11ECFCB71EFE}" srcOrd="0" destOrd="0" presId="urn:microsoft.com/office/officeart/2005/8/layout/orgChart1"/>
    <dgm:cxn modelId="{DB49EC31-5DFC-AD4B-9040-C7E3A65AA75E}" type="presParOf" srcId="{24E1BAF9-5512-694D-A8BA-11ECFCB71EFE}" destId="{6692B6BF-1F12-F94D-9D45-5888F78983B6}" srcOrd="0" destOrd="0" presId="urn:microsoft.com/office/officeart/2005/8/layout/orgChart1"/>
    <dgm:cxn modelId="{BE66CA51-A701-0043-B4AB-625CE29EEE7F}" type="presParOf" srcId="{24E1BAF9-5512-694D-A8BA-11ECFCB71EFE}" destId="{5AF4B519-5264-3648-8161-102B8E73BF15}" srcOrd="1" destOrd="0" presId="urn:microsoft.com/office/officeart/2005/8/layout/orgChart1"/>
    <dgm:cxn modelId="{05A0AEAF-AF57-F540-83B5-83FD331AE204}" type="presParOf" srcId="{9A4F59D3-23CA-A148-BABB-67826A95FF15}" destId="{256D11CF-4153-BC4A-A2D0-7E70A770161E}" srcOrd="1" destOrd="0" presId="urn:microsoft.com/office/officeart/2005/8/layout/orgChart1"/>
    <dgm:cxn modelId="{00158659-9229-4240-8121-C826E6E6EE54}" type="presParOf" srcId="{9A4F59D3-23CA-A148-BABB-67826A95FF15}" destId="{4851C257-D4DC-3449-BD48-F1EE5EEC9533}" srcOrd="2" destOrd="0" presId="urn:microsoft.com/office/officeart/2005/8/layout/orgChart1"/>
    <dgm:cxn modelId="{026843A2-A28B-C440-8136-A3C2056F4FE1}" type="presParOf" srcId="{D28FD5CE-5ECE-6949-8ECC-0CB928135FE1}" destId="{765783A9-B5F3-5341-80E4-75022E90E4C4}" srcOrd="10" destOrd="0" presId="urn:microsoft.com/office/officeart/2005/8/layout/orgChart1"/>
    <dgm:cxn modelId="{9F1B2FEF-6A1F-E640-AEAE-319D499E8F03}" type="presParOf" srcId="{D28FD5CE-5ECE-6949-8ECC-0CB928135FE1}" destId="{5B02F9B9-2824-1749-95A6-CFF72F97F622}" srcOrd="11" destOrd="0" presId="urn:microsoft.com/office/officeart/2005/8/layout/orgChart1"/>
    <dgm:cxn modelId="{A25770EB-9BC7-9C4F-BC91-3FACCFAAD175}" type="presParOf" srcId="{5B02F9B9-2824-1749-95A6-CFF72F97F622}" destId="{7DE20344-4ABD-224A-9887-395C27B024DC}" srcOrd="0" destOrd="0" presId="urn:microsoft.com/office/officeart/2005/8/layout/orgChart1"/>
    <dgm:cxn modelId="{AB4C4B51-8F67-4F42-BBE2-08C99E7CADD3}" type="presParOf" srcId="{7DE20344-4ABD-224A-9887-395C27B024DC}" destId="{6D02237F-C5B0-FC4D-AC5A-4DD0609D2D68}" srcOrd="0" destOrd="0" presId="urn:microsoft.com/office/officeart/2005/8/layout/orgChart1"/>
    <dgm:cxn modelId="{13E60561-CFF0-B94A-9FFD-F48417248F48}" type="presParOf" srcId="{7DE20344-4ABD-224A-9887-395C27B024DC}" destId="{4F1DF3D2-16CF-D041-9FC8-B41AA98E3515}" srcOrd="1" destOrd="0" presId="urn:microsoft.com/office/officeart/2005/8/layout/orgChart1"/>
    <dgm:cxn modelId="{12C55CD2-AFB2-1944-B7DB-4587D78B93D9}" type="presParOf" srcId="{5B02F9B9-2824-1749-95A6-CFF72F97F622}" destId="{0BCF1F6F-0A65-3A47-A5FD-0CF2CFB66BFD}" srcOrd="1" destOrd="0" presId="urn:microsoft.com/office/officeart/2005/8/layout/orgChart1"/>
    <dgm:cxn modelId="{32DD9B1E-B149-1B40-A970-AD36D3B4B73E}" type="presParOf" srcId="{5B02F9B9-2824-1749-95A6-CFF72F97F622}" destId="{387A5605-9F16-1447-9892-6F9209F83EE9}" srcOrd="2" destOrd="0" presId="urn:microsoft.com/office/officeart/2005/8/layout/orgChart1"/>
    <dgm:cxn modelId="{6A574207-E1B0-A648-87A1-910BD76E420E}" type="presParOf" srcId="{D28FD5CE-5ECE-6949-8ECC-0CB928135FE1}" destId="{94CA3869-4B87-5443-8F5B-CDBC7F42272C}" srcOrd="12" destOrd="0" presId="urn:microsoft.com/office/officeart/2005/8/layout/orgChart1"/>
    <dgm:cxn modelId="{57F66434-CADB-7348-B5B4-EA1717192BF5}" type="presParOf" srcId="{D28FD5CE-5ECE-6949-8ECC-0CB928135FE1}" destId="{64BD2B2D-2526-3D45-B4B7-DBC1855E4A55}" srcOrd="13" destOrd="0" presId="urn:microsoft.com/office/officeart/2005/8/layout/orgChart1"/>
    <dgm:cxn modelId="{90DB58BE-19A6-9249-84BB-EBB49F440FAD}" type="presParOf" srcId="{64BD2B2D-2526-3D45-B4B7-DBC1855E4A55}" destId="{EB820538-9BC2-E648-82D2-3D43C448E210}" srcOrd="0" destOrd="0" presId="urn:microsoft.com/office/officeart/2005/8/layout/orgChart1"/>
    <dgm:cxn modelId="{754F4329-C068-C946-846B-F6604D182665}" type="presParOf" srcId="{EB820538-9BC2-E648-82D2-3D43C448E210}" destId="{956B232D-8803-2940-A931-FD4542DA8733}" srcOrd="0" destOrd="0" presId="urn:microsoft.com/office/officeart/2005/8/layout/orgChart1"/>
    <dgm:cxn modelId="{4533774C-5388-D24C-B6CE-03CF47E09940}" type="presParOf" srcId="{EB820538-9BC2-E648-82D2-3D43C448E210}" destId="{BB899793-05C2-AB40-B1DE-7ED51D699C59}" srcOrd="1" destOrd="0" presId="urn:microsoft.com/office/officeart/2005/8/layout/orgChart1"/>
    <dgm:cxn modelId="{5D01093C-374B-6049-A7F3-601F9B5F1408}" type="presParOf" srcId="{64BD2B2D-2526-3D45-B4B7-DBC1855E4A55}" destId="{D71EEB2E-D729-FA40-B2CA-F54DAFE88FB9}" srcOrd="1" destOrd="0" presId="urn:microsoft.com/office/officeart/2005/8/layout/orgChart1"/>
    <dgm:cxn modelId="{E429633F-62B6-4B43-8258-7730069345A4}" type="presParOf" srcId="{64BD2B2D-2526-3D45-B4B7-DBC1855E4A55}" destId="{CE75AA0D-31EA-B94D-8A38-B67CB88680F5}" srcOrd="2" destOrd="0" presId="urn:microsoft.com/office/officeart/2005/8/layout/orgChart1"/>
    <dgm:cxn modelId="{38822BC8-EA57-7648-9F3C-8C80D4B71C55}" type="presParOf" srcId="{6B06379B-FF4C-F04F-AF04-3B65C6343DDA}" destId="{FEEFA26F-A092-664E-B843-419FF77FB519}" srcOrd="2" destOrd="0" presId="urn:microsoft.com/office/officeart/2005/8/layout/orgChart1"/>
    <dgm:cxn modelId="{78B43AFD-D00C-FA43-8B1C-1E0DCC461486}" type="presParOf" srcId="{FEEFA26F-A092-664E-B843-419FF77FB519}" destId="{D1FDF56F-1DC0-C34C-9009-A5E1A3B5C7F9}" srcOrd="0" destOrd="0" presId="urn:microsoft.com/office/officeart/2005/8/layout/orgChart1"/>
    <dgm:cxn modelId="{B8FAEDB1-C9D7-4C47-A196-92477C28D4F1}" type="presParOf" srcId="{FEEFA26F-A092-664E-B843-419FF77FB519}" destId="{766A7A75-3AE8-9447-9C54-1D710053AA3A}" srcOrd="1" destOrd="0" presId="urn:microsoft.com/office/officeart/2005/8/layout/orgChart1"/>
    <dgm:cxn modelId="{E5865834-B8AA-D34C-A66E-B95161A85AAA}" type="presParOf" srcId="{766A7A75-3AE8-9447-9C54-1D710053AA3A}" destId="{DB6FA3CE-F239-204D-BF4F-27A2E194A493}" srcOrd="0" destOrd="0" presId="urn:microsoft.com/office/officeart/2005/8/layout/orgChart1"/>
    <dgm:cxn modelId="{7B7EAB39-E074-C04B-AC05-D69F2C54D15E}" type="presParOf" srcId="{DB6FA3CE-F239-204D-BF4F-27A2E194A493}" destId="{A3542AA2-03FF-E64C-89A7-2D4F967970F0}" srcOrd="0" destOrd="0" presId="urn:microsoft.com/office/officeart/2005/8/layout/orgChart1"/>
    <dgm:cxn modelId="{89BC7E3C-6E0F-404C-BC86-4DAAEBD8C625}" type="presParOf" srcId="{DB6FA3CE-F239-204D-BF4F-27A2E194A493}" destId="{451E6962-C477-9A49-983F-ABEB0A9FECA3}" srcOrd="1" destOrd="0" presId="urn:microsoft.com/office/officeart/2005/8/layout/orgChart1"/>
    <dgm:cxn modelId="{A4706A54-C17E-6B4E-90FE-AB6737789576}" type="presParOf" srcId="{766A7A75-3AE8-9447-9C54-1D710053AA3A}" destId="{2090B736-839C-C24A-9D57-5E34790FB272}" srcOrd="1" destOrd="0" presId="urn:microsoft.com/office/officeart/2005/8/layout/orgChart1"/>
    <dgm:cxn modelId="{68607D34-674E-E249-999C-886850ACDF04}"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600" b="1" dirty="0" smtClean="0">
              <a:solidFill>
                <a:srgbClr val="1F497D"/>
              </a:solidFill>
            </a:rPr>
            <a:t>No blocking. </a:t>
          </a:r>
          <a:r>
            <a:rPr lang="en-US" sz="16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dirty="0">
            <a:solidFill>
              <a:srgbClr val="1F497D"/>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rgbClr val="1F497D"/>
              </a:solidFill>
            </a:rPr>
            <a:t>No unreasonable discrimination. </a:t>
          </a:r>
          <a:r>
            <a:rPr lang="en-US" dirty="0" smtClean="0">
              <a:solidFill>
                <a:srgbClr val="1F497D"/>
              </a:solidFill>
            </a:rPr>
            <a:t>Fixed broadband providers may not unreasonably discriminate in transmitting lawful network traffic.</a:t>
          </a:r>
          <a:endParaRPr lang="en-US" dirty="0">
            <a:solidFill>
              <a:srgbClr val="1F497D"/>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741A6C3D-A2A5-D145-91EE-8769352BBB33}" type="presOf" srcId="{6B70AB8E-EEA1-724F-9CA2-76A6D9C320E0}" destId="{ACDE6C26-D5BE-1C49-872B-EBE5B9180FC7}" srcOrd="0" destOrd="0" presId="urn:microsoft.com/office/officeart/2008/layout/VerticalCurvedList"/>
    <dgm:cxn modelId="{A1F98920-5597-6C4F-80D7-35C865EB9095}" type="presOf" srcId="{B262263F-3FDD-C346-A80B-70C0EDC37789}" destId="{DA1B5214-B0A9-F346-BC9F-DD5397FF9CA1}" srcOrd="0" destOrd="0" presId="urn:microsoft.com/office/officeart/2008/layout/VerticalCurvedList"/>
    <dgm:cxn modelId="{87EA1A5E-962D-AC45-B13C-D8ABBB332300}" type="presOf" srcId="{39BEFF8F-4F97-594B-A34F-E5B155611408}" destId="{8BBD1319-A4E3-874D-ABE6-AADA52D28887}"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20795510-228D-E24E-8E55-25451966E80C}" srcId="{6B70AB8E-EEA1-724F-9CA2-76A6D9C320E0}" destId="{6B09C41A-2693-274B-983E-932E91D4A684}" srcOrd="1" destOrd="0" parTransId="{FD33B7CA-D93C-7F44-AF9A-207E2B375DC9}" sibTransId="{1E39F16F-4985-2547-97F5-028A7496CEAF}"/>
    <dgm:cxn modelId="{2EF79D9B-4623-E340-AF4F-B523AB35DB89}" type="presOf" srcId="{1CE0420C-787A-5F4E-9113-707942001D21}" destId="{E03F7FE3-90F6-8C4B-A91E-0DC1660890E4}" srcOrd="0" destOrd="0" presId="urn:microsoft.com/office/officeart/2008/layout/VerticalCurvedList"/>
    <dgm:cxn modelId="{7C28532C-AF31-ED44-BB34-F86BF3C459CB}" srcId="{6B70AB8E-EEA1-724F-9CA2-76A6D9C320E0}" destId="{B262263F-3FDD-C346-A80B-70C0EDC37789}" srcOrd="2" destOrd="0" parTransId="{842276F9-17B5-C447-98E6-F27B56241ECD}" sibTransId="{26702EE8-3538-C145-881A-1118EBA72825}"/>
    <dgm:cxn modelId="{0C18EA75-561D-5C41-B972-4EDFD9D675D6}" type="presOf" srcId="{6B09C41A-2693-274B-983E-932E91D4A684}" destId="{81AAB57A-FAB6-2D48-A21E-39134B781B06}" srcOrd="0" destOrd="0" presId="urn:microsoft.com/office/officeart/2008/layout/VerticalCurvedList"/>
    <dgm:cxn modelId="{FC43A688-795A-BD44-BCD7-012E29038D61}" type="presParOf" srcId="{ACDE6C26-D5BE-1C49-872B-EBE5B9180FC7}" destId="{F40BCCE2-51E2-DD47-83C1-ABEB6D1B17D7}" srcOrd="0" destOrd="0" presId="urn:microsoft.com/office/officeart/2008/layout/VerticalCurvedList"/>
    <dgm:cxn modelId="{E9EAF23D-A09C-2347-A72C-2A6A7AE6B001}" type="presParOf" srcId="{F40BCCE2-51E2-DD47-83C1-ABEB6D1B17D7}" destId="{E9A87F80-D897-494D-BB40-5060791AAAFA}" srcOrd="0" destOrd="0" presId="urn:microsoft.com/office/officeart/2008/layout/VerticalCurvedList"/>
    <dgm:cxn modelId="{89FA9F76-66DC-A94E-BB76-ADFD0821D596}" type="presParOf" srcId="{E9A87F80-D897-494D-BB40-5060791AAAFA}" destId="{AB72D3EC-AFFD-F048-99E3-4F64083C1D63}" srcOrd="0" destOrd="0" presId="urn:microsoft.com/office/officeart/2008/layout/VerticalCurvedList"/>
    <dgm:cxn modelId="{D29B62C1-E396-234D-B92D-49EA1ECDC29A}" type="presParOf" srcId="{E9A87F80-D897-494D-BB40-5060791AAAFA}" destId="{8BBD1319-A4E3-874D-ABE6-AADA52D28887}" srcOrd="1" destOrd="0" presId="urn:microsoft.com/office/officeart/2008/layout/VerticalCurvedList"/>
    <dgm:cxn modelId="{C1F5F9EB-7082-AC4B-B0B7-22AD97682789}" type="presParOf" srcId="{E9A87F80-D897-494D-BB40-5060791AAAFA}" destId="{6F19F057-69AA-5D4D-A78A-2925DFFAD5CA}" srcOrd="2" destOrd="0" presId="urn:microsoft.com/office/officeart/2008/layout/VerticalCurvedList"/>
    <dgm:cxn modelId="{A8D4A7F9-EF83-E54D-93B9-1AFEF10353A8}" type="presParOf" srcId="{E9A87F80-D897-494D-BB40-5060791AAAFA}" destId="{31820FAB-48B9-6C4B-B880-03060E8D31E4}" srcOrd="3" destOrd="0" presId="urn:microsoft.com/office/officeart/2008/layout/VerticalCurvedList"/>
    <dgm:cxn modelId="{D7F469A8-1B3A-1949-AC41-C7A6C91B0F05}" type="presParOf" srcId="{F40BCCE2-51E2-DD47-83C1-ABEB6D1B17D7}" destId="{E03F7FE3-90F6-8C4B-A91E-0DC1660890E4}" srcOrd="1" destOrd="0" presId="urn:microsoft.com/office/officeart/2008/layout/VerticalCurvedList"/>
    <dgm:cxn modelId="{714B6031-3C77-5445-916D-3D3ED7A6F881}" type="presParOf" srcId="{F40BCCE2-51E2-DD47-83C1-ABEB6D1B17D7}" destId="{0404440F-7E8C-1F4B-BB63-6B37888B21BE}" srcOrd="2" destOrd="0" presId="urn:microsoft.com/office/officeart/2008/layout/VerticalCurvedList"/>
    <dgm:cxn modelId="{FB4EFEED-28E1-8F45-A69D-B1A8489545A9}" type="presParOf" srcId="{0404440F-7E8C-1F4B-BB63-6B37888B21BE}" destId="{69AB5291-8A4F-6B43-95FB-AD91C757C757}" srcOrd="0" destOrd="0" presId="urn:microsoft.com/office/officeart/2008/layout/VerticalCurvedList"/>
    <dgm:cxn modelId="{D72D849B-191B-2B4F-8A10-79C80AADBF98}" type="presParOf" srcId="{F40BCCE2-51E2-DD47-83C1-ABEB6D1B17D7}" destId="{81AAB57A-FAB6-2D48-A21E-39134B781B06}" srcOrd="3" destOrd="0" presId="urn:microsoft.com/office/officeart/2008/layout/VerticalCurvedList"/>
    <dgm:cxn modelId="{614B50E2-12B8-9840-8E70-DC85C378FAE6}" type="presParOf" srcId="{F40BCCE2-51E2-DD47-83C1-ABEB6D1B17D7}" destId="{50BDDCEF-EDC2-D343-B3D2-C2E7F2BECB41}" srcOrd="4" destOrd="0" presId="urn:microsoft.com/office/officeart/2008/layout/VerticalCurvedList"/>
    <dgm:cxn modelId="{E8303DB2-9D64-1541-AB42-16629A62445F}" type="presParOf" srcId="{50BDDCEF-EDC2-D343-B3D2-C2E7F2BECB41}" destId="{1A3711A9-989F-7745-A4E5-6BD644824D8F}" srcOrd="0" destOrd="0" presId="urn:microsoft.com/office/officeart/2008/layout/VerticalCurvedList"/>
    <dgm:cxn modelId="{3A944F7F-D06E-7748-B04A-5803B95FC859}" type="presParOf" srcId="{F40BCCE2-51E2-DD47-83C1-ABEB6D1B17D7}" destId="{DA1B5214-B0A9-F346-BC9F-DD5397FF9CA1}" srcOrd="5" destOrd="0" presId="urn:microsoft.com/office/officeart/2008/layout/VerticalCurvedList"/>
    <dgm:cxn modelId="{776F91E5-F099-874D-87B6-5D6AD12E8FEC}" type="presParOf" srcId="{F40BCCE2-51E2-DD47-83C1-ABEB6D1B17D7}" destId="{64013A86-CF97-1D48-B023-FB5CD1CB44EF}" srcOrd="6" destOrd="0" presId="urn:microsoft.com/office/officeart/2008/layout/VerticalCurvedList"/>
    <dgm:cxn modelId="{1F08A4DB-0D5F-A144-BF19-364F2B23DCC6}"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4E250-96B1-0445-B87C-2336C4944D06}"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n-US"/>
        </a:p>
      </dgm:t>
    </dgm:pt>
    <dgm:pt modelId="{BB4FF4D4-6F6C-4D4A-BEAA-4DC84A570F9B}">
      <dgm:prSet phldrT="[Text]" custT="1"/>
      <dgm:spPr/>
      <dgm:t>
        <a:bodyPr/>
        <a:lstStyle/>
        <a:p>
          <a:r>
            <a:rPr lang="en-US" sz="1600" dirty="0" smtClean="0"/>
            <a:t>fixed broadband</a:t>
          </a:r>
          <a:endParaRPr lang="en-US" sz="1600" dirty="0"/>
        </a:p>
      </dgm:t>
    </dgm:pt>
    <dgm:pt modelId="{109C1F8F-DE4D-894A-8353-90EDEF46D2B1}" type="parTrans" cxnId="{82ACC3BC-1D22-6C47-903A-57DC40A201EB}">
      <dgm:prSet/>
      <dgm:spPr/>
      <dgm:t>
        <a:bodyPr/>
        <a:lstStyle/>
        <a:p>
          <a:endParaRPr lang="en-US"/>
        </a:p>
      </dgm:t>
    </dgm:pt>
    <dgm:pt modelId="{99B87823-CD99-C64A-A0FE-C11E02FF0421}" type="sibTrans" cxnId="{82ACC3BC-1D22-6C47-903A-57DC40A201EB}">
      <dgm:prSet/>
      <dgm:spPr/>
      <dgm:t>
        <a:bodyPr/>
        <a:lstStyle/>
        <a:p>
          <a:endParaRPr lang="en-US"/>
        </a:p>
      </dgm:t>
    </dgm:pt>
    <dgm:pt modelId="{0263F1D8-CF3E-B340-B646-70AE7D048504}">
      <dgm:prSet phldrT="[Text]" custT="1"/>
      <dgm:spPr/>
      <dgm:t>
        <a:bodyPr/>
        <a:lstStyle/>
        <a:p>
          <a:r>
            <a:rPr lang="en-US" sz="1800" dirty="0" smtClean="0"/>
            <a:t>cellular broadband</a:t>
          </a:r>
          <a:endParaRPr lang="en-US" sz="1800" dirty="0"/>
        </a:p>
      </dgm:t>
    </dgm:pt>
    <dgm:pt modelId="{084F3635-6006-2244-AC83-20DE97451DC3}" type="parTrans" cxnId="{60E28C39-B5EB-4E4C-A91B-9C46FE4646AE}">
      <dgm:prSet/>
      <dgm:spPr/>
      <dgm:t>
        <a:bodyPr/>
        <a:lstStyle/>
        <a:p>
          <a:endParaRPr lang="en-US"/>
        </a:p>
      </dgm:t>
    </dgm:pt>
    <dgm:pt modelId="{A7DC39DF-6378-504D-9787-EABAFFC66E5B}" type="sibTrans" cxnId="{60E28C39-B5EB-4E4C-A91B-9C46FE4646AE}">
      <dgm:prSet/>
      <dgm:spPr/>
      <dgm:t>
        <a:bodyPr/>
        <a:lstStyle/>
        <a:p>
          <a:endParaRPr lang="en-US"/>
        </a:p>
      </dgm:t>
    </dgm:pt>
    <dgm:pt modelId="{AEDC4950-FBCC-0D45-A0CB-68B556D5FB4E}">
      <dgm:prSet phldrT="[Text]"/>
      <dgm:spPr/>
      <dgm:t>
        <a:bodyPr/>
        <a:lstStyle/>
        <a:p>
          <a:r>
            <a:rPr lang="en-US" dirty="0" smtClean="0"/>
            <a:t>applications</a:t>
          </a:r>
        </a:p>
        <a:p>
          <a:r>
            <a:rPr lang="en-US" dirty="0" smtClean="0"/>
            <a:t>(e-learning, telemedicine, telework, …)</a:t>
          </a:r>
          <a:endParaRPr lang="en-US" dirty="0"/>
        </a:p>
      </dgm:t>
    </dgm:pt>
    <dgm:pt modelId="{ECB8C63C-8EBD-5448-8CD6-0EA7EFD21453}" type="parTrans" cxnId="{B3F05767-483F-A041-AB1B-CEA98F396162}">
      <dgm:prSet/>
      <dgm:spPr/>
      <dgm:t>
        <a:bodyPr/>
        <a:lstStyle/>
        <a:p>
          <a:endParaRPr lang="en-US"/>
        </a:p>
      </dgm:t>
    </dgm:pt>
    <dgm:pt modelId="{A1A0B224-D222-ED4C-839E-E73B923E07B4}" type="sibTrans" cxnId="{B3F05767-483F-A041-AB1B-CEA98F396162}">
      <dgm:prSet/>
      <dgm:spPr/>
      <dgm:t>
        <a:bodyPr/>
        <a:lstStyle/>
        <a:p>
          <a:endParaRPr lang="en-US"/>
        </a:p>
      </dgm:t>
    </dgm:pt>
    <dgm:pt modelId="{CC0C94F1-04CD-B74E-A0D9-127A7459D715}">
      <dgm:prSet phldrT="[Text]" custT="1"/>
      <dgm:spPr/>
      <dgm:t>
        <a:bodyPr/>
        <a:lstStyle/>
        <a:p>
          <a:r>
            <a:rPr lang="en-US" sz="2000" dirty="0" smtClean="0"/>
            <a:t>adoption</a:t>
          </a:r>
        </a:p>
        <a:p>
          <a:r>
            <a:rPr lang="en-US" sz="1500" dirty="0" smtClean="0"/>
            <a:t>(relevance)</a:t>
          </a:r>
          <a:endParaRPr lang="en-US" sz="1500" dirty="0"/>
        </a:p>
      </dgm:t>
    </dgm:pt>
    <dgm:pt modelId="{C6E5CF4B-0E1F-174E-9C65-85135C2EFE34}" type="parTrans" cxnId="{631F34DB-9917-1A4A-80FF-D3AE1464AE8B}">
      <dgm:prSet/>
      <dgm:spPr/>
      <dgm:t>
        <a:bodyPr/>
        <a:lstStyle/>
        <a:p>
          <a:endParaRPr lang="en-US"/>
        </a:p>
      </dgm:t>
    </dgm:pt>
    <dgm:pt modelId="{98095471-324B-AB41-90C8-6CF15D41937C}" type="sibTrans" cxnId="{631F34DB-9917-1A4A-80FF-D3AE1464AE8B}">
      <dgm:prSet/>
      <dgm:spPr/>
      <dgm:t>
        <a:bodyPr/>
        <a:lstStyle/>
        <a:p>
          <a:endParaRPr lang="en-US"/>
        </a:p>
      </dgm:t>
    </dgm:pt>
    <dgm:pt modelId="{8EB00975-C7AA-2646-85B0-1297E68CA9E7}">
      <dgm:prSet phldrT="[Text]"/>
      <dgm:spPr/>
      <dgm:t>
        <a:bodyPr/>
        <a:lstStyle/>
        <a:p>
          <a:r>
            <a:rPr lang="en-US" dirty="0" smtClean="0"/>
            <a:t>broadband availability</a:t>
          </a:r>
          <a:endParaRPr lang="en-US" dirty="0"/>
        </a:p>
      </dgm:t>
    </dgm:pt>
    <dgm:pt modelId="{ABBF4C04-4084-A047-B0E0-1870D12EA1A7}" type="parTrans" cxnId="{C23F6C64-0710-6A4E-971A-69BD3BFB59BD}">
      <dgm:prSet/>
      <dgm:spPr/>
      <dgm:t>
        <a:bodyPr/>
        <a:lstStyle/>
        <a:p>
          <a:endParaRPr lang="en-US"/>
        </a:p>
      </dgm:t>
    </dgm:pt>
    <dgm:pt modelId="{DB043200-B106-D845-8C3F-ADDFCACBED27}" type="sibTrans" cxnId="{C23F6C64-0710-6A4E-971A-69BD3BFB59BD}">
      <dgm:prSet/>
      <dgm:spPr/>
      <dgm:t>
        <a:bodyPr/>
        <a:lstStyle/>
        <a:p>
          <a:endParaRPr lang="en-US"/>
        </a:p>
      </dgm:t>
    </dgm:pt>
    <dgm:pt modelId="{4244C2B5-9331-5545-83A8-285BDF224E9B}" type="pres">
      <dgm:prSet presAssocID="{0504E250-96B1-0445-B87C-2336C4944D06}" presName="cycle" presStyleCnt="0">
        <dgm:presLayoutVars>
          <dgm:dir/>
          <dgm:resizeHandles val="exact"/>
        </dgm:presLayoutVars>
      </dgm:prSet>
      <dgm:spPr/>
      <dgm:t>
        <a:bodyPr/>
        <a:lstStyle/>
        <a:p>
          <a:endParaRPr lang="en-US"/>
        </a:p>
      </dgm:t>
    </dgm:pt>
    <dgm:pt modelId="{B1AF3B5E-3AFB-BC4E-957A-610BA304B006}" type="pres">
      <dgm:prSet presAssocID="{BB4FF4D4-6F6C-4D4A-BEAA-4DC84A570F9B}" presName="dummy" presStyleCnt="0"/>
      <dgm:spPr/>
    </dgm:pt>
    <dgm:pt modelId="{EE3EF267-5DE2-504D-B7C3-A24410821683}" type="pres">
      <dgm:prSet presAssocID="{BB4FF4D4-6F6C-4D4A-BEAA-4DC84A570F9B}" presName="node" presStyleLbl="revTx" presStyleIdx="0" presStyleCnt="5">
        <dgm:presLayoutVars>
          <dgm:bulletEnabled val="1"/>
        </dgm:presLayoutVars>
      </dgm:prSet>
      <dgm:spPr/>
      <dgm:t>
        <a:bodyPr/>
        <a:lstStyle/>
        <a:p>
          <a:endParaRPr lang="en-US"/>
        </a:p>
      </dgm:t>
    </dgm:pt>
    <dgm:pt modelId="{B0C6FCBA-FC21-F546-AE07-20BFF569C370}" type="pres">
      <dgm:prSet presAssocID="{99B87823-CD99-C64A-A0FE-C11E02FF0421}" presName="sibTrans" presStyleLbl="node1" presStyleIdx="0" presStyleCnt="5"/>
      <dgm:spPr/>
      <dgm:t>
        <a:bodyPr/>
        <a:lstStyle/>
        <a:p>
          <a:endParaRPr lang="en-US"/>
        </a:p>
      </dgm:t>
    </dgm:pt>
    <dgm:pt modelId="{55B07BF4-00FA-9148-B477-9A3C63C7DD3D}" type="pres">
      <dgm:prSet presAssocID="{0263F1D8-CF3E-B340-B646-70AE7D048504}" presName="dummy" presStyleCnt="0"/>
      <dgm:spPr/>
    </dgm:pt>
    <dgm:pt modelId="{352DA0A1-B979-4F48-A4C4-25C8F5EFFE58}" type="pres">
      <dgm:prSet presAssocID="{0263F1D8-CF3E-B340-B646-70AE7D048504}" presName="node" presStyleLbl="revTx" presStyleIdx="1" presStyleCnt="5" custScaleX="163328">
        <dgm:presLayoutVars>
          <dgm:bulletEnabled val="1"/>
        </dgm:presLayoutVars>
      </dgm:prSet>
      <dgm:spPr/>
      <dgm:t>
        <a:bodyPr/>
        <a:lstStyle/>
        <a:p>
          <a:endParaRPr lang="en-US"/>
        </a:p>
      </dgm:t>
    </dgm:pt>
    <dgm:pt modelId="{5ECE7016-0ED4-DB49-AC9E-ACEF7A44824E}" type="pres">
      <dgm:prSet presAssocID="{A7DC39DF-6378-504D-9787-EABAFFC66E5B}" presName="sibTrans" presStyleLbl="node1" presStyleIdx="1" presStyleCnt="5"/>
      <dgm:spPr/>
      <dgm:t>
        <a:bodyPr/>
        <a:lstStyle/>
        <a:p>
          <a:endParaRPr lang="en-US"/>
        </a:p>
      </dgm:t>
    </dgm:pt>
    <dgm:pt modelId="{500C49EE-ECDE-564C-8A55-2F2197494059}" type="pres">
      <dgm:prSet presAssocID="{8EB00975-C7AA-2646-85B0-1297E68CA9E7}" presName="dummy" presStyleCnt="0"/>
      <dgm:spPr/>
    </dgm:pt>
    <dgm:pt modelId="{CEA58B75-51BD-CD4C-932E-CD0FA24B0866}" type="pres">
      <dgm:prSet presAssocID="{8EB00975-C7AA-2646-85B0-1297E68CA9E7}" presName="node" presStyleLbl="revTx" presStyleIdx="2" presStyleCnt="5">
        <dgm:presLayoutVars>
          <dgm:bulletEnabled val="1"/>
        </dgm:presLayoutVars>
      </dgm:prSet>
      <dgm:spPr/>
      <dgm:t>
        <a:bodyPr/>
        <a:lstStyle/>
        <a:p>
          <a:endParaRPr lang="en-US"/>
        </a:p>
      </dgm:t>
    </dgm:pt>
    <dgm:pt modelId="{C2E048E7-EB2D-664C-A821-43E0B7A31454}" type="pres">
      <dgm:prSet presAssocID="{DB043200-B106-D845-8C3F-ADDFCACBED27}" presName="sibTrans" presStyleLbl="node1" presStyleIdx="2" presStyleCnt="5"/>
      <dgm:spPr/>
      <dgm:t>
        <a:bodyPr/>
        <a:lstStyle/>
        <a:p>
          <a:endParaRPr lang="en-US"/>
        </a:p>
      </dgm:t>
    </dgm:pt>
    <dgm:pt modelId="{36FA59C8-3EB7-BC4C-B3CD-E8A1534BA6B8}" type="pres">
      <dgm:prSet presAssocID="{AEDC4950-FBCC-0D45-A0CB-68B556D5FB4E}" presName="dummy" presStyleCnt="0"/>
      <dgm:spPr/>
    </dgm:pt>
    <dgm:pt modelId="{F57D0214-6009-CF42-9625-F9CA1FF5333C}" type="pres">
      <dgm:prSet presAssocID="{AEDC4950-FBCC-0D45-A0CB-68B556D5FB4E}" presName="node" presStyleLbl="revTx" presStyleIdx="3" presStyleCnt="5">
        <dgm:presLayoutVars>
          <dgm:bulletEnabled val="1"/>
        </dgm:presLayoutVars>
      </dgm:prSet>
      <dgm:spPr/>
      <dgm:t>
        <a:bodyPr/>
        <a:lstStyle/>
        <a:p>
          <a:endParaRPr lang="en-US"/>
        </a:p>
      </dgm:t>
    </dgm:pt>
    <dgm:pt modelId="{DE76BA41-6940-9A41-BEF7-ADB8C39D2269}" type="pres">
      <dgm:prSet presAssocID="{A1A0B224-D222-ED4C-839E-E73B923E07B4}" presName="sibTrans" presStyleLbl="node1" presStyleIdx="3" presStyleCnt="5"/>
      <dgm:spPr/>
      <dgm:t>
        <a:bodyPr/>
        <a:lstStyle/>
        <a:p>
          <a:endParaRPr lang="en-US"/>
        </a:p>
      </dgm:t>
    </dgm:pt>
    <dgm:pt modelId="{4E7EBFC7-B368-4645-BE25-6AFFC04574E0}" type="pres">
      <dgm:prSet presAssocID="{CC0C94F1-04CD-B74E-A0D9-127A7459D715}" presName="dummy" presStyleCnt="0"/>
      <dgm:spPr/>
    </dgm:pt>
    <dgm:pt modelId="{2866E8E5-421E-E844-AA00-1CB387F78B24}" type="pres">
      <dgm:prSet presAssocID="{CC0C94F1-04CD-B74E-A0D9-127A7459D715}" presName="node" presStyleLbl="revTx" presStyleIdx="4" presStyleCnt="5">
        <dgm:presLayoutVars>
          <dgm:bulletEnabled val="1"/>
        </dgm:presLayoutVars>
      </dgm:prSet>
      <dgm:spPr/>
      <dgm:t>
        <a:bodyPr/>
        <a:lstStyle/>
        <a:p>
          <a:endParaRPr lang="en-US"/>
        </a:p>
      </dgm:t>
    </dgm:pt>
    <dgm:pt modelId="{CE385853-1802-1041-B99C-864ABA9B49FD}" type="pres">
      <dgm:prSet presAssocID="{98095471-324B-AB41-90C8-6CF15D41937C}" presName="sibTrans" presStyleLbl="node1" presStyleIdx="4" presStyleCnt="5"/>
      <dgm:spPr/>
      <dgm:t>
        <a:bodyPr/>
        <a:lstStyle/>
        <a:p>
          <a:endParaRPr lang="en-US"/>
        </a:p>
      </dgm:t>
    </dgm:pt>
  </dgm:ptLst>
  <dgm:cxnLst>
    <dgm:cxn modelId="{681CC758-99FC-F343-BD13-307F53DF37E8}" type="presOf" srcId="{99B87823-CD99-C64A-A0FE-C11E02FF0421}" destId="{B0C6FCBA-FC21-F546-AE07-20BFF569C370}" srcOrd="0" destOrd="0" presId="urn:microsoft.com/office/officeart/2005/8/layout/cycle1"/>
    <dgm:cxn modelId="{C23F6C64-0710-6A4E-971A-69BD3BFB59BD}" srcId="{0504E250-96B1-0445-B87C-2336C4944D06}" destId="{8EB00975-C7AA-2646-85B0-1297E68CA9E7}" srcOrd="2" destOrd="0" parTransId="{ABBF4C04-4084-A047-B0E0-1870D12EA1A7}" sibTransId="{DB043200-B106-D845-8C3F-ADDFCACBED27}"/>
    <dgm:cxn modelId="{82ACC3BC-1D22-6C47-903A-57DC40A201EB}" srcId="{0504E250-96B1-0445-B87C-2336C4944D06}" destId="{BB4FF4D4-6F6C-4D4A-BEAA-4DC84A570F9B}" srcOrd="0" destOrd="0" parTransId="{109C1F8F-DE4D-894A-8353-90EDEF46D2B1}" sibTransId="{99B87823-CD99-C64A-A0FE-C11E02FF0421}"/>
    <dgm:cxn modelId="{631F34DB-9917-1A4A-80FF-D3AE1464AE8B}" srcId="{0504E250-96B1-0445-B87C-2336C4944D06}" destId="{CC0C94F1-04CD-B74E-A0D9-127A7459D715}" srcOrd="4" destOrd="0" parTransId="{C6E5CF4B-0E1F-174E-9C65-85135C2EFE34}" sibTransId="{98095471-324B-AB41-90C8-6CF15D41937C}"/>
    <dgm:cxn modelId="{0D77F67F-7E26-C149-91BA-FD31B1B1E588}" type="presOf" srcId="{A1A0B224-D222-ED4C-839E-E73B923E07B4}" destId="{DE76BA41-6940-9A41-BEF7-ADB8C39D2269}" srcOrd="0" destOrd="0" presId="urn:microsoft.com/office/officeart/2005/8/layout/cycle1"/>
    <dgm:cxn modelId="{C057EED5-E5E9-4942-8C05-EC8F1CEAB53B}" type="presOf" srcId="{A7DC39DF-6378-504D-9787-EABAFFC66E5B}" destId="{5ECE7016-0ED4-DB49-AC9E-ACEF7A44824E}" srcOrd="0" destOrd="0" presId="urn:microsoft.com/office/officeart/2005/8/layout/cycle1"/>
    <dgm:cxn modelId="{B36FDE71-AD88-2946-993D-929AA4A14D0A}" type="presOf" srcId="{0263F1D8-CF3E-B340-B646-70AE7D048504}" destId="{352DA0A1-B979-4F48-A4C4-25C8F5EFFE58}" srcOrd="0" destOrd="0" presId="urn:microsoft.com/office/officeart/2005/8/layout/cycle1"/>
    <dgm:cxn modelId="{AEC1551E-B347-9346-8E1D-1B07318CEC7E}" type="presOf" srcId="{8EB00975-C7AA-2646-85B0-1297E68CA9E7}" destId="{CEA58B75-51BD-CD4C-932E-CD0FA24B0866}" srcOrd="0" destOrd="0" presId="urn:microsoft.com/office/officeart/2005/8/layout/cycle1"/>
    <dgm:cxn modelId="{B3F05767-483F-A041-AB1B-CEA98F396162}" srcId="{0504E250-96B1-0445-B87C-2336C4944D06}" destId="{AEDC4950-FBCC-0D45-A0CB-68B556D5FB4E}" srcOrd="3" destOrd="0" parTransId="{ECB8C63C-8EBD-5448-8CD6-0EA7EFD21453}" sibTransId="{A1A0B224-D222-ED4C-839E-E73B923E07B4}"/>
    <dgm:cxn modelId="{E241232D-40F9-B149-9CDD-30750DE7E745}" type="presOf" srcId="{AEDC4950-FBCC-0D45-A0CB-68B556D5FB4E}" destId="{F57D0214-6009-CF42-9625-F9CA1FF5333C}" srcOrd="0" destOrd="0" presId="urn:microsoft.com/office/officeart/2005/8/layout/cycle1"/>
    <dgm:cxn modelId="{F0288270-9A56-8B41-AFCE-968C76E248DB}" type="presOf" srcId="{DB043200-B106-D845-8C3F-ADDFCACBED27}" destId="{C2E048E7-EB2D-664C-A821-43E0B7A31454}" srcOrd="0" destOrd="0" presId="urn:microsoft.com/office/officeart/2005/8/layout/cycle1"/>
    <dgm:cxn modelId="{413CE7D6-69F5-214C-9F1B-EC1909E3BA9B}" type="presOf" srcId="{98095471-324B-AB41-90C8-6CF15D41937C}" destId="{CE385853-1802-1041-B99C-864ABA9B49FD}" srcOrd="0" destOrd="0" presId="urn:microsoft.com/office/officeart/2005/8/layout/cycle1"/>
    <dgm:cxn modelId="{F3E8F7FB-A804-9146-BA2C-FC091B39BEFD}" type="presOf" srcId="{0504E250-96B1-0445-B87C-2336C4944D06}" destId="{4244C2B5-9331-5545-83A8-285BDF224E9B}" srcOrd="0" destOrd="0" presId="urn:microsoft.com/office/officeart/2005/8/layout/cycle1"/>
    <dgm:cxn modelId="{B26338B7-2878-8A47-9583-5DE823EBC42C}" type="presOf" srcId="{CC0C94F1-04CD-B74E-A0D9-127A7459D715}" destId="{2866E8E5-421E-E844-AA00-1CB387F78B24}" srcOrd="0" destOrd="0" presId="urn:microsoft.com/office/officeart/2005/8/layout/cycle1"/>
    <dgm:cxn modelId="{8E2D8591-083F-8A4A-9B85-C853EC7F0212}" type="presOf" srcId="{BB4FF4D4-6F6C-4D4A-BEAA-4DC84A570F9B}" destId="{EE3EF267-5DE2-504D-B7C3-A24410821683}" srcOrd="0" destOrd="0" presId="urn:microsoft.com/office/officeart/2005/8/layout/cycle1"/>
    <dgm:cxn modelId="{60E28C39-B5EB-4E4C-A91B-9C46FE4646AE}" srcId="{0504E250-96B1-0445-B87C-2336C4944D06}" destId="{0263F1D8-CF3E-B340-B646-70AE7D048504}" srcOrd="1" destOrd="0" parTransId="{084F3635-6006-2244-AC83-20DE97451DC3}" sibTransId="{A7DC39DF-6378-504D-9787-EABAFFC66E5B}"/>
    <dgm:cxn modelId="{6D9F628D-7532-0F4D-80F4-1D4D3C731848}" type="presParOf" srcId="{4244C2B5-9331-5545-83A8-285BDF224E9B}" destId="{B1AF3B5E-3AFB-BC4E-957A-610BA304B006}" srcOrd="0" destOrd="0" presId="urn:microsoft.com/office/officeart/2005/8/layout/cycle1"/>
    <dgm:cxn modelId="{FC1461B1-BBB8-404C-9BC6-F8A9990C339B}" type="presParOf" srcId="{4244C2B5-9331-5545-83A8-285BDF224E9B}" destId="{EE3EF267-5DE2-504D-B7C3-A24410821683}" srcOrd="1" destOrd="0" presId="urn:microsoft.com/office/officeart/2005/8/layout/cycle1"/>
    <dgm:cxn modelId="{821A4109-9719-8D49-BEDE-59CC2849CD42}" type="presParOf" srcId="{4244C2B5-9331-5545-83A8-285BDF224E9B}" destId="{B0C6FCBA-FC21-F546-AE07-20BFF569C370}" srcOrd="2" destOrd="0" presId="urn:microsoft.com/office/officeart/2005/8/layout/cycle1"/>
    <dgm:cxn modelId="{A971E15C-0153-E943-B23E-229BB8C089FE}" type="presParOf" srcId="{4244C2B5-9331-5545-83A8-285BDF224E9B}" destId="{55B07BF4-00FA-9148-B477-9A3C63C7DD3D}" srcOrd="3" destOrd="0" presId="urn:microsoft.com/office/officeart/2005/8/layout/cycle1"/>
    <dgm:cxn modelId="{056F7B95-C4CF-534A-AE20-6899650CF5B2}" type="presParOf" srcId="{4244C2B5-9331-5545-83A8-285BDF224E9B}" destId="{352DA0A1-B979-4F48-A4C4-25C8F5EFFE58}" srcOrd="4" destOrd="0" presId="urn:microsoft.com/office/officeart/2005/8/layout/cycle1"/>
    <dgm:cxn modelId="{6BA7FE9C-92EB-5F45-A3A9-94C8BA6E9598}" type="presParOf" srcId="{4244C2B5-9331-5545-83A8-285BDF224E9B}" destId="{5ECE7016-0ED4-DB49-AC9E-ACEF7A44824E}" srcOrd="5" destOrd="0" presId="urn:microsoft.com/office/officeart/2005/8/layout/cycle1"/>
    <dgm:cxn modelId="{53F2BCAC-3CE2-894E-82AC-C8699D866B1C}" type="presParOf" srcId="{4244C2B5-9331-5545-83A8-285BDF224E9B}" destId="{500C49EE-ECDE-564C-8A55-2F2197494059}" srcOrd="6" destOrd="0" presId="urn:microsoft.com/office/officeart/2005/8/layout/cycle1"/>
    <dgm:cxn modelId="{C5A1D3A5-B8BE-4B48-B818-93A41C28498A}" type="presParOf" srcId="{4244C2B5-9331-5545-83A8-285BDF224E9B}" destId="{CEA58B75-51BD-CD4C-932E-CD0FA24B0866}" srcOrd="7" destOrd="0" presId="urn:microsoft.com/office/officeart/2005/8/layout/cycle1"/>
    <dgm:cxn modelId="{B1091DED-0916-924A-ABEF-7E6A3749078B}" type="presParOf" srcId="{4244C2B5-9331-5545-83A8-285BDF224E9B}" destId="{C2E048E7-EB2D-664C-A821-43E0B7A31454}" srcOrd="8" destOrd="0" presId="urn:microsoft.com/office/officeart/2005/8/layout/cycle1"/>
    <dgm:cxn modelId="{644CD80B-2967-BC47-95B5-5C51CFA19487}" type="presParOf" srcId="{4244C2B5-9331-5545-83A8-285BDF224E9B}" destId="{36FA59C8-3EB7-BC4C-B3CD-E8A1534BA6B8}" srcOrd="9" destOrd="0" presId="urn:microsoft.com/office/officeart/2005/8/layout/cycle1"/>
    <dgm:cxn modelId="{1F795C41-8E91-A546-9328-9BAC4C15D4B4}" type="presParOf" srcId="{4244C2B5-9331-5545-83A8-285BDF224E9B}" destId="{F57D0214-6009-CF42-9625-F9CA1FF5333C}" srcOrd="10" destOrd="0" presId="urn:microsoft.com/office/officeart/2005/8/layout/cycle1"/>
    <dgm:cxn modelId="{3738F955-F1E6-6849-8E96-ECB1C205C5D4}" type="presParOf" srcId="{4244C2B5-9331-5545-83A8-285BDF224E9B}" destId="{DE76BA41-6940-9A41-BEF7-ADB8C39D2269}" srcOrd="11" destOrd="0" presId="urn:microsoft.com/office/officeart/2005/8/layout/cycle1"/>
    <dgm:cxn modelId="{A39BCDC5-C630-CD4E-88CD-1C5ED02E6FE9}" type="presParOf" srcId="{4244C2B5-9331-5545-83A8-285BDF224E9B}" destId="{4E7EBFC7-B368-4645-BE25-6AFFC04574E0}" srcOrd="12" destOrd="0" presId="urn:microsoft.com/office/officeart/2005/8/layout/cycle1"/>
    <dgm:cxn modelId="{B4B665FD-F461-4341-8981-54260028B5A1}" type="presParOf" srcId="{4244C2B5-9331-5545-83A8-285BDF224E9B}" destId="{2866E8E5-421E-E844-AA00-1CB387F78B24}" srcOrd="13" destOrd="0" presId="urn:microsoft.com/office/officeart/2005/8/layout/cycle1"/>
    <dgm:cxn modelId="{B8A3BD92-AB11-0D48-B0AA-B50C9534F419}" type="presParOf" srcId="{4244C2B5-9331-5545-83A8-285BDF224E9B}" destId="{CE385853-1802-1041-B99C-864ABA9B49F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309C-569D-B44E-A61F-FA313A90423A}">
      <dsp:nvSpPr>
        <dsp:cNvPr id="0" name=""/>
        <dsp:cNvSpPr/>
      </dsp:nvSpPr>
      <dsp:spPr>
        <a:xfrm>
          <a:off x="2263616" y="2304674"/>
          <a:ext cx="1568767" cy="1568767"/>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Policy</a:t>
          </a:r>
          <a:endParaRPr lang="en-US" sz="3100" kern="1200" dirty="0"/>
        </a:p>
      </dsp:txBody>
      <dsp:txXfrm>
        <a:off x="2493357" y="2534415"/>
        <a:ext cx="1109285" cy="1109285"/>
      </dsp:txXfrm>
    </dsp:sp>
    <dsp:sp modelId="{02178426-F11C-DB43-BD8F-103F1B93CC79}">
      <dsp:nvSpPr>
        <dsp:cNvPr id="0" name=""/>
        <dsp:cNvSpPr/>
      </dsp:nvSpPr>
      <dsp:spPr>
        <a:xfrm rot="10800000">
          <a:off x="745631" y="2865508"/>
          <a:ext cx="1434495" cy="447098"/>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9EC70B6-803F-3542-8EDF-D90A2EA9A53A}">
      <dsp:nvSpPr>
        <dsp:cNvPr id="0" name=""/>
        <dsp:cNvSpPr/>
      </dsp:nvSpPr>
      <dsp:spPr>
        <a:xfrm>
          <a:off x="466" y="2492926"/>
          <a:ext cx="1490329" cy="1192263"/>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Law</a:t>
          </a:r>
        </a:p>
        <a:p>
          <a:pPr lvl="0" algn="ctr" defTabSz="1066800">
            <a:lnSpc>
              <a:spcPct val="90000"/>
            </a:lnSpc>
            <a:spcBef>
              <a:spcPct val="0"/>
            </a:spcBef>
            <a:spcAft>
              <a:spcPct val="35000"/>
            </a:spcAft>
          </a:pPr>
          <a:r>
            <a:rPr lang="en-US" sz="1800" kern="1200" dirty="0" smtClean="0"/>
            <a:t>(1934 &amp; 1996 Act)</a:t>
          </a:r>
          <a:endParaRPr lang="en-US" sz="2400" kern="1200" dirty="0"/>
        </a:p>
      </dsp:txBody>
      <dsp:txXfrm>
        <a:off x="35386" y="2527846"/>
        <a:ext cx="1420489" cy="1122423"/>
      </dsp:txXfrm>
    </dsp:sp>
    <dsp:sp modelId="{CC26BDB4-305B-1E4E-AD15-A0602FD9FCAD}">
      <dsp:nvSpPr>
        <dsp:cNvPr id="0" name=""/>
        <dsp:cNvSpPr/>
      </dsp:nvSpPr>
      <dsp:spPr>
        <a:xfrm rot="13500000">
          <a:off x="1209902" y="1744659"/>
          <a:ext cx="1434495" cy="447098"/>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D07F84D8-3C9F-D240-B712-21747E8F3A21}">
      <dsp:nvSpPr>
        <dsp:cNvPr id="0" name=""/>
        <dsp:cNvSpPr/>
      </dsp:nvSpPr>
      <dsp:spPr>
        <a:xfrm>
          <a:off x="674814" y="864906"/>
          <a:ext cx="1490329" cy="119226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Prior actions </a:t>
          </a:r>
          <a:r>
            <a:rPr lang="en-US" sz="1600" kern="1200" dirty="0" smtClean="0"/>
            <a:t>(e.g., VoIP definition)</a:t>
          </a:r>
          <a:endParaRPr lang="en-US" sz="1600" kern="1200" dirty="0"/>
        </a:p>
      </dsp:txBody>
      <dsp:txXfrm>
        <a:off x="709734" y="899826"/>
        <a:ext cx="1420489" cy="1122423"/>
      </dsp:txXfrm>
    </dsp:sp>
    <dsp:sp modelId="{5F0EDD61-C88C-D04B-90AF-E678D215F646}">
      <dsp:nvSpPr>
        <dsp:cNvPr id="0" name=""/>
        <dsp:cNvSpPr/>
      </dsp:nvSpPr>
      <dsp:spPr>
        <a:xfrm rot="16200000">
          <a:off x="2330752" y="1280388"/>
          <a:ext cx="1434495" cy="447098"/>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DBF414D-CB7F-D84A-B572-D65C707203CC}">
      <dsp:nvSpPr>
        <dsp:cNvPr id="0" name=""/>
        <dsp:cNvSpPr/>
      </dsp:nvSpPr>
      <dsp:spPr>
        <a:xfrm>
          <a:off x="2302835" y="190557"/>
          <a:ext cx="1490329" cy="119226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Court cases </a:t>
          </a:r>
          <a:r>
            <a:rPr lang="en-US" sz="1400" kern="1200" dirty="0" smtClean="0"/>
            <a:t>(Brand X, Comcast, …)</a:t>
          </a:r>
          <a:endParaRPr lang="en-US" sz="1400" kern="1200" dirty="0"/>
        </a:p>
      </dsp:txBody>
      <dsp:txXfrm>
        <a:off x="2337755" y="225477"/>
        <a:ext cx="1420489" cy="1122423"/>
      </dsp:txXfrm>
    </dsp:sp>
    <dsp:sp modelId="{36292685-C200-AE49-8FF7-58EF9C4B098D}">
      <dsp:nvSpPr>
        <dsp:cNvPr id="0" name=""/>
        <dsp:cNvSpPr/>
      </dsp:nvSpPr>
      <dsp:spPr>
        <a:xfrm rot="18900000">
          <a:off x="3451601" y="1744659"/>
          <a:ext cx="1434495" cy="447098"/>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EE0DF551-F57E-1C4F-985D-62666B9C32DA}">
      <dsp:nvSpPr>
        <dsp:cNvPr id="0" name=""/>
        <dsp:cNvSpPr/>
      </dsp:nvSpPr>
      <dsp:spPr>
        <a:xfrm>
          <a:off x="3930855" y="864906"/>
          <a:ext cx="1490329" cy="1192263"/>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Economic analysis</a:t>
          </a:r>
        </a:p>
        <a:p>
          <a:pPr lvl="0" algn="ctr" defTabSz="622300">
            <a:lnSpc>
              <a:spcPct val="90000"/>
            </a:lnSpc>
            <a:spcBef>
              <a:spcPct val="0"/>
            </a:spcBef>
            <a:spcAft>
              <a:spcPct val="35000"/>
            </a:spcAft>
          </a:pPr>
          <a:r>
            <a:rPr lang="en-US" sz="1100" kern="1200" dirty="0" smtClean="0"/>
            <a:t>(competition, investment, consumers)</a:t>
          </a:r>
          <a:endParaRPr lang="en-US" sz="1100" kern="1200" dirty="0"/>
        </a:p>
      </dsp:txBody>
      <dsp:txXfrm>
        <a:off x="3965775" y="899826"/>
        <a:ext cx="1420489" cy="1122423"/>
      </dsp:txXfrm>
    </dsp:sp>
    <dsp:sp modelId="{1102FB6C-0819-734F-9E85-C6D84943E2BB}">
      <dsp:nvSpPr>
        <dsp:cNvPr id="0" name=""/>
        <dsp:cNvSpPr/>
      </dsp:nvSpPr>
      <dsp:spPr>
        <a:xfrm>
          <a:off x="3915872" y="2865508"/>
          <a:ext cx="1434495" cy="447098"/>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988885FE-8950-6A48-8594-BD2C26E2CDE2}">
      <dsp:nvSpPr>
        <dsp:cNvPr id="0" name=""/>
        <dsp:cNvSpPr/>
      </dsp:nvSpPr>
      <dsp:spPr>
        <a:xfrm>
          <a:off x="4605204" y="2492926"/>
          <a:ext cx="1490329" cy="1192263"/>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Other impacts </a:t>
          </a:r>
          <a:r>
            <a:rPr lang="en-US" sz="1200" kern="1200" dirty="0" smtClean="0"/>
            <a:t>(social policy objectives, fraud risk, …)</a:t>
          </a:r>
          <a:endParaRPr lang="en-US" sz="1200" kern="1200" dirty="0"/>
        </a:p>
      </dsp:txBody>
      <dsp:txXfrm>
        <a:off x="4640124" y="2527846"/>
        <a:ext cx="1420489" cy="112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A7C9-04D9-B243-BB8F-9A15754CE402}">
      <dsp:nvSpPr>
        <dsp:cNvPr id="0" name=""/>
        <dsp:cNvSpPr/>
      </dsp:nvSpPr>
      <dsp:spPr>
        <a:xfrm rot="5400000">
          <a:off x="946282" y="1137300"/>
          <a:ext cx="998796" cy="113709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71CA253-10D6-A041-BFE1-45FC96B893DC}">
      <dsp:nvSpPr>
        <dsp:cNvPr id="0" name=""/>
        <dsp:cNvSpPr/>
      </dsp:nvSpPr>
      <dsp:spPr>
        <a:xfrm>
          <a:off x="681662" y="30113"/>
          <a:ext cx="1681385" cy="1176915"/>
        </a:xfrm>
        <a:prstGeom prst="roundRect">
          <a:avLst>
            <a:gd name="adj" fmla="val 166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Constitution</a:t>
          </a:r>
          <a:endParaRPr lang="en-US" sz="2100" kern="1200" dirty="0"/>
        </a:p>
      </dsp:txBody>
      <dsp:txXfrm>
        <a:off x="739125" y="87576"/>
        <a:ext cx="1566459" cy="1061989"/>
      </dsp:txXfrm>
    </dsp:sp>
    <dsp:sp modelId="{238E1D43-3955-674B-96F3-7D34F55F5BBA}">
      <dsp:nvSpPr>
        <dsp:cNvPr id="0" name=""/>
        <dsp:cNvSpPr/>
      </dsp:nvSpPr>
      <dsp:spPr>
        <a:xfrm>
          <a:off x="2363048" y="142359"/>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Commerce clause</a:t>
          </a:r>
          <a:endParaRPr lang="en-US" sz="1500" kern="1200" dirty="0"/>
        </a:p>
      </dsp:txBody>
      <dsp:txXfrm>
        <a:off x="2363048" y="142359"/>
        <a:ext cx="1222879" cy="951235"/>
      </dsp:txXfrm>
    </dsp:sp>
    <dsp:sp modelId="{E26A49AE-B247-CE49-87EB-FC1E4563046B}">
      <dsp:nvSpPr>
        <dsp:cNvPr id="0" name=""/>
        <dsp:cNvSpPr/>
      </dsp:nvSpPr>
      <dsp:spPr>
        <a:xfrm rot="5400000">
          <a:off x="2340330" y="2459364"/>
          <a:ext cx="998796" cy="1137094"/>
        </a:xfrm>
        <a:prstGeom prst="bentUpArrow">
          <a:avLst>
            <a:gd name="adj1" fmla="val 32840"/>
            <a:gd name="adj2" fmla="val 25000"/>
            <a:gd name="adj3" fmla="val 35780"/>
          </a:avLst>
        </a:prstGeom>
        <a:solidFill>
          <a:schemeClr val="accent1">
            <a:tint val="50000"/>
            <a:hueOff val="-3404098"/>
            <a:satOff val="7276"/>
            <a:lumOff val="4967"/>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9EC1357-8039-0648-BA39-95D6890973E2}">
      <dsp:nvSpPr>
        <dsp:cNvPr id="0" name=""/>
        <dsp:cNvSpPr/>
      </dsp:nvSpPr>
      <dsp:spPr>
        <a:xfrm>
          <a:off x="2075709" y="1352178"/>
          <a:ext cx="1681385" cy="1176915"/>
        </a:xfrm>
        <a:prstGeom prst="roundRect">
          <a:avLst>
            <a:gd name="adj" fmla="val 1667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2133172" y="1409641"/>
        <a:ext cx="1566459" cy="1061989"/>
      </dsp:txXfrm>
    </dsp:sp>
    <dsp:sp modelId="{A504D4A5-DC78-8949-84D2-345E1AE330E5}">
      <dsp:nvSpPr>
        <dsp:cNvPr id="0" name=""/>
        <dsp:cNvSpPr/>
      </dsp:nvSpPr>
      <dsp:spPr>
        <a:xfrm>
          <a:off x="3757095" y="1464424"/>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Telecom Act 1934 &amp; 1996</a:t>
          </a:r>
          <a:endParaRPr lang="en-US" sz="1500" kern="1200" dirty="0"/>
        </a:p>
      </dsp:txBody>
      <dsp:txXfrm>
        <a:off x="3757095" y="1464424"/>
        <a:ext cx="1222879" cy="951235"/>
      </dsp:txXfrm>
    </dsp:sp>
    <dsp:sp modelId="{402DD997-FD8E-274C-8B66-D34504EC8AC4}">
      <dsp:nvSpPr>
        <dsp:cNvPr id="0" name=""/>
        <dsp:cNvSpPr/>
      </dsp:nvSpPr>
      <dsp:spPr>
        <a:xfrm rot="5400000">
          <a:off x="3734377" y="3781429"/>
          <a:ext cx="998796" cy="1137094"/>
        </a:xfrm>
        <a:prstGeom prst="bentUpArrow">
          <a:avLst>
            <a:gd name="adj1" fmla="val 32840"/>
            <a:gd name="adj2" fmla="val 25000"/>
            <a:gd name="adj3" fmla="val 35780"/>
          </a:avLst>
        </a:prstGeom>
        <a:solidFill>
          <a:schemeClr val="accent1">
            <a:tint val="50000"/>
            <a:hueOff val="-6808197"/>
            <a:satOff val="14551"/>
            <a:lumOff val="9934"/>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D00F338-D90D-6340-9D25-E8C86A82D907}">
      <dsp:nvSpPr>
        <dsp:cNvPr id="0" name=""/>
        <dsp:cNvSpPr/>
      </dsp:nvSpPr>
      <dsp:spPr>
        <a:xfrm>
          <a:off x="3469757" y="2674242"/>
          <a:ext cx="1681385" cy="1176915"/>
        </a:xfrm>
        <a:prstGeom prst="roundRect">
          <a:avLst>
            <a:gd name="adj" fmla="val 1667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47 CFR</a:t>
          </a:r>
          <a:endParaRPr lang="en-US" sz="2100" kern="1200" dirty="0"/>
        </a:p>
      </dsp:txBody>
      <dsp:txXfrm>
        <a:off x="3527220" y="2731705"/>
        <a:ext cx="1566459" cy="1061989"/>
      </dsp:txXfrm>
    </dsp:sp>
    <dsp:sp modelId="{3198AFEF-D574-2842-8114-7D960CE91E78}">
      <dsp:nvSpPr>
        <dsp:cNvPr id="0" name=""/>
        <dsp:cNvSpPr/>
      </dsp:nvSpPr>
      <dsp:spPr>
        <a:xfrm>
          <a:off x="5151143" y="2786488"/>
          <a:ext cx="1222879" cy="951235"/>
        </a:xfrm>
        <a:prstGeom prst="rect">
          <a:avLst/>
        </a:prstGeom>
        <a:noFill/>
        <a:ln>
          <a:noFill/>
        </a:ln>
        <a:effectLst/>
      </dsp:spPr>
      <dsp:style>
        <a:lnRef idx="0">
          <a:scrgbClr r="0" g="0" b="0"/>
        </a:lnRef>
        <a:fillRef idx="0">
          <a:scrgbClr r="0" g="0" b="0"/>
        </a:fillRef>
        <a:effectRef idx="0">
          <a:scrgbClr r="0" g="0" b="0"/>
        </a:effectRef>
        <a:fontRef idx="minor"/>
      </dsp:style>
    </dsp:sp>
    <dsp:sp modelId="{F740463F-87E7-9D4F-8650-22A8484DB109}">
      <dsp:nvSpPr>
        <dsp:cNvPr id="0" name=""/>
        <dsp:cNvSpPr/>
      </dsp:nvSpPr>
      <dsp:spPr>
        <a:xfrm>
          <a:off x="4863804" y="3996307"/>
          <a:ext cx="1681385" cy="1176915"/>
        </a:xfrm>
        <a:prstGeom prst="roundRect">
          <a:avLst>
            <a:gd name="adj" fmla="val 1667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Narrative</a:t>
          </a:r>
          <a:endParaRPr lang="en-US" sz="2100" kern="1200" dirty="0"/>
        </a:p>
      </dsp:txBody>
      <dsp:txXfrm>
        <a:off x="4921267" y="4053770"/>
        <a:ext cx="1566459" cy="1061989"/>
      </dsp:txXfrm>
    </dsp:sp>
    <dsp:sp modelId="{996A4877-9B38-F646-B1CC-255A76089680}">
      <dsp:nvSpPr>
        <dsp:cNvPr id="0" name=""/>
        <dsp:cNvSpPr/>
      </dsp:nvSpPr>
      <dsp:spPr>
        <a:xfrm>
          <a:off x="6545190" y="4108553"/>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reasonable network management</a:t>
          </a:r>
          <a:endParaRPr lang="en-US" sz="1300" kern="1200" dirty="0"/>
        </a:p>
      </dsp:txBody>
      <dsp:txXfrm>
        <a:off x="6545190" y="4108553"/>
        <a:ext cx="1222879" cy="95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1CE-BE5E-2545-A7B0-65F7E68761A8}">
      <dsp:nvSpPr>
        <dsp:cNvPr id="0" name=""/>
        <dsp:cNvSpPr/>
      </dsp:nvSpPr>
      <dsp:spPr>
        <a:xfrm>
          <a:off x="0" y="0"/>
          <a:ext cx="4737313" cy="87980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NOI</a:t>
          </a:r>
          <a:endParaRPr lang="en-US" sz="2200" kern="1200" dirty="0"/>
        </a:p>
        <a:p>
          <a:pPr marL="171450" lvl="1" indent="-171450" algn="l" defTabSz="755650">
            <a:lnSpc>
              <a:spcPct val="90000"/>
            </a:lnSpc>
            <a:spcBef>
              <a:spcPct val="0"/>
            </a:spcBef>
            <a:spcAft>
              <a:spcPct val="15000"/>
            </a:spcAft>
            <a:buChar char="••"/>
          </a:pPr>
          <a:r>
            <a:rPr lang="en-US" sz="1700" kern="1200" dirty="0" smtClean="0"/>
            <a:t>Notice of Inquiry</a:t>
          </a:r>
          <a:endParaRPr lang="en-US" sz="1700" kern="1200" dirty="0"/>
        </a:p>
      </dsp:txBody>
      <dsp:txXfrm>
        <a:off x="25768" y="25768"/>
        <a:ext cx="3685003" cy="828264"/>
      </dsp:txXfrm>
    </dsp:sp>
    <dsp:sp modelId="{D0A1AF8F-9120-0C4E-BEB3-3630E6DCB8ED}">
      <dsp:nvSpPr>
        <dsp:cNvPr id="0" name=""/>
        <dsp:cNvSpPr/>
      </dsp:nvSpPr>
      <dsp:spPr>
        <a:xfrm>
          <a:off x="353760" y="1001995"/>
          <a:ext cx="4737313" cy="879800"/>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NPRM</a:t>
          </a:r>
          <a:endParaRPr lang="en-US" sz="2200" kern="1200" dirty="0"/>
        </a:p>
        <a:p>
          <a:pPr marL="171450" lvl="1" indent="-171450" algn="l" defTabSz="755650">
            <a:lnSpc>
              <a:spcPct val="90000"/>
            </a:lnSpc>
            <a:spcBef>
              <a:spcPct val="0"/>
            </a:spcBef>
            <a:spcAft>
              <a:spcPct val="15000"/>
            </a:spcAft>
            <a:buChar char="••"/>
          </a:pPr>
          <a:r>
            <a:rPr lang="en-US" sz="1700" kern="1200" smtClean="0"/>
            <a:t>Notice of Proposed Rule Making</a:t>
          </a:r>
          <a:endParaRPr lang="en-US" sz="1700" kern="1200" dirty="0"/>
        </a:p>
      </dsp:txBody>
      <dsp:txXfrm>
        <a:off x="379528" y="1027763"/>
        <a:ext cx="3760146" cy="828264"/>
      </dsp:txXfrm>
    </dsp:sp>
    <dsp:sp modelId="{5C28935B-E73B-1245-8753-65AAF842B7F6}">
      <dsp:nvSpPr>
        <dsp:cNvPr id="0" name=""/>
        <dsp:cNvSpPr/>
      </dsp:nvSpPr>
      <dsp:spPr>
        <a:xfrm>
          <a:off x="707520" y="2003990"/>
          <a:ext cx="4737313" cy="879800"/>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R&amp;O</a:t>
          </a:r>
          <a:endParaRPr lang="en-US" sz="2200" kern="1200" dirty="0"/>
        </a:p>
        <a:p>
          <a:pPr marL="171450" lvl="1" indent="-171450" algn="l" defTabSz="755650">
            <a:lnSpc>
              <a:spcPct val="90000"/>
            </a:lnSpc>
            <a:spcBef>
              <a:spcPct val="0"/>
            </a:spcBef>
            <a:spcAft>
              <a:spcPct val="15000"/>
            </a:spcAft>
            <a:buChar char="••"/>
          </a:pPr>
          <a:r>
            <a:rPr lang="en-US" sz="1700" kern="1200" smtClean="0"/>
            <a:t>Report &amp; Order</a:t>
          </a:r>
          <a:endParaRPr lang="en-US" sz="1700" kern="1200" dirty="0"/>
        </a:p>
      </dsp:txBody>
      <dsp:txXfrm>
        <a:off x="733288" y="2029758"/>
        <a:ext cx="3760146" cy="828264"/>
      </dsp:txXfrm>
    </dsp:sp>
    <dsp:sp modelId="{85643EF1-2212-BB45-8831-DBA019CA21CD}">
      <dsp:nvSpPr>
        <dsp:cNvPr id="0" name=""/>
        <dsp:cNvSpPr/>
      </dsp:nvSpPr>
      <dsp:spPr>
        <a:xfrm>
          <a:off x="1061281" y="3005985"/>
          <a:ext cx="4737313" cy="879800"/>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Petition for reconsideration</a:t>
          </a:r>
          <a:endParaRPr lang="en-US" sz="2200" kern="1200" dirty="0" smtClean="0"/>
        </a:p>
      </dsp:txBody>
      <dsp:txXfrm>
        <a:off x="1087049" y="3031753"/>
        <a:ext cx="3760146" cy="828264"/>
      </dsp:txXfrm>
    </dsp:sp>
    <dsp:sp modelId="{7F34BEE4-7059-4042-B0D5-3AB49135E1B8}">
      <dsp:nvSpPr>
        <dsp:cNvPr id="0" name=""/>
        <dsp:cNvSpPr/>
      </dsp:nvSpPr>
      <dsp:spPr>
        <a:xfrm>
          <a:off x="1415041" y="4007981"/>
          <a:ext cx="4737313" cy="879800"/>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Federal court review</a:t>
          </a:r>
          <a:endParaRPr lang="en-US" sz="2200" kern="1200" dirty="0" smtClean="0"/>
        </a:p>
      </dsp:txBody>
      <dsp:txXfrm>
        <a:off x="1440809" y="4033749"/>
        <a:ext cx="3760146" cy="828264"/>
      </dsp:txXfrm>
    </dsp:sp>
    <dsp:sp modelId="{DB981D69-CFE9-7043-AD92-795DC2E61F41}">
      <dsp:nvSpPr>
        <dsp:cNvPr id="0" name=""/>
        <dsp:cNvSpPr/>
      </dsp:nvSpPr>
      <dsp:spPr>
        <a:xfrm>
          <a:off x="4165442" y="642743"/>
          <a:ext cx="571870" cy="5718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294113" y="642743"/>
        <a:ext cx="314528" cy="430332"/>
      </dsp:txXfrm>
    </dsp:sp>
    <dsp:sp modelId="{04B3E6DC-29ED-994F-BFC6-3982B9B2E573}">
      <dsp:nvSpPr>
        <dsp:cNvPr id="0" name=""/>
        <dsp:cNvSpPr/>
      </dsp:nvSpPr>
      <dsp:spPr>
        <a:xfrm>
          <a:off x="4519203" y="1644738"/>
          <a:ext cx="571870" cy="57187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647874" y="1644738"/>
        <a:ext cx="314528" cy="430332"/>
      </dsp:txXfrm>
    </dsp:sp>
    <dsp:sp modelId="{26DB3457-CD95-CC49-B299-8987D52C8AAA}">
      <dsp:nvSpPr>
        <dsp:cNvPr id="0" name=""/>
        <dsp:cNvSpPr/>
      </dsp:nvSpPr>
      <dsp:spPr>
        <a:xfrm>
          <a:off x="4872963" y="2632070"/>
          <a:ext cx="571870" cy="57187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5001634" y="2632070"/>
        <a:ext cx="314528" cy="430332"/>
      </dsp:txXfrm>
    </dsp:sp>
    <dsp:sp modelId="{A84F829A-591F-EA42-9230-1218F209E055}">
      <dsp:nvSpPr>
        <dsp:cNvPr id="0" name=""/>
        <dsp:cNvSpPr/>
      </dsp:nvSpPr>
      <dsp:spPr>
        <a:xfrm>
          <a:off x="5226724" y="3643841"/>
          <a:ext cx="571870" cy="57187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55395" y="3643841"/>
        <a:ext cx="314528" cy="4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rgbClr val="FF0000">
            <a:alpha val="43000"/>
          </a:srgb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Chairman (D)</a:t>
          </a:r>
          <a:endParaRPr lang="en-US" sz="8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Consumer and Governmental Affairs</a:t>
          </a:r>
          <a:endParaRPr lang="en-US" sz="8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Enforcement</a:t>
          </a:r>
          <a:endParaRPr lang="en-US" sz="8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International</a:t>
          </a:r>
          <a:endParaRPr lang="en-US" sz="8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Media</a:t>
          </a:r>
          <a:endParaRPr lang="en-US" sz="8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Public Safety &amp; Homeland Security</a:t>
          </a:r>
          <a:endParaRPr lang="en-US" sz="8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Wireless Telecommunications</a:t>
          </a:r>
          <a:endParaRPr lang="en-US" sz="8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Wireline</a:t>
          </a:r>
          <a:r>
            <a:rPr lang="en-US" sz="800" kern="1200" dirty="0" smtClean="0"/>
            <a:t> Competition</a:t>
          </a:r>
          <a:endParaRPr lang="en-US" sz="8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gradFill flip="none" rotWithShape="1">
          <a:gsLst>
            <a:gs pos="0">
              <a:srgbClr val="3366FF"/>
            </a:gs>
            <a:gs pos="100000">
              <a:srgbClr val="FF0000"/>
            </a:gs>
          </a:gsLst>
          <a:lin ang="0" scaled="1"/>
          <a:tileRect/>
        </a:gradFill>
        <a:ln w="4445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4 Commissioners (2 D, 2 R)</a:t>
          </a:r>
          <a:endParaRPr lang="en-US" sz="800" kern="1200" dirty="0"/>
        </a:p>
      </dsp:txBody>
      <dsp:txXfrm>
        <a:off x="2743968" y="1095017"/>
        <a:ext cx="1537586" cy="768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787522" y="-885987"/>
          <a:ext cx="6891671" cy="6891671"/>
        </a:xfrm>
        <a:prstGeom prst="blockArc">
          <a:avLst>
            <a:gd name="adj1" fmla="val 18900000"/>
            <a:gd name="adj2" fmla="val 2700000"/>
            <a:gd name="adj3" fmla="val 31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710613" y="307903"/>
          <a:ext cx="7701418" cy="1432071"/>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710613" y="307903"/>
        <a:ext cx="7701418" cy="1432071"/>
      </dsp:txXfrm>
    </dsp:sp>
    <dsp:sp modelId="{69AB5291-8A4F-6B43-95FB-AD91C757C757}">
      <dsp:nvSpPr>
        <dsp:cNvPr id="0" name=""/>
        <dsp:cNvSpPr/>
      </dsp:nvSpPr>
      <dsp:spPr>
        <a:xfrm>
          <a:off x="70651" y="383977"/>
          <a:ext cx="1279924" cy="127992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82815" y="2047878"/>
          <a:ext cx="7329216" cy="1023939"/>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40640" rIns="40640" bIns="4064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1F497D"/>
              </a:solidFill>
            </a:rPr>
            <a:t>No blocking. </a:t>
          </a:r>
          <a:r>
            <a:rPr lang="en-US" sz="1600" kern="12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kern="1200" dirty="0">
            <a:solidFill>
              <a:srgbClr val="1F497D"/>
            </a:solidFill>
          </a:endParaRPr>
        </a:p>
      </dsp:txBody>
      <dsp:txXfrm>
        <a:off x="1082815" y="2047878"/>
        <a:ext cx="7329216" cy="1023939"/>
      </dsp:txXfrm>
    </dsp:sp>
    <dsp:sp modelId="{1A3711A9-989F-7745-A4E5-6BD644824D8F}">
      <dsp:nvSpPr>
        <dsp:cNvPr id="0" name=""/>
        <dsp:cNvSpPr/>
      </dsp:nvSpPr>
      <dsp:spPr>
        <a:xfrm>
          <a:off x="442853" y="1919886"/>
          <a:ext cx="1279924" cy="127992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710613" y="3583787"/>
          <a:ext cx="7701418" cy="1023939"/>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55880" rIns="55880" bIns="55880" numCol="1" spcCol="1270" anchor="ctr" anchorCtr="0">
          <a:noAutofit/>
        </a:bodyPr>
        <a:lstStyle/>
        <a:p>
          <a:pPr lvl="0" algn="l" defTabSz="977900" rtl="0">
            <a:lnSpc>
              <a:spcPct val="90000"/>
            </a:lnSpc>
            <a:spcBef>
              <a:spcPct val="0"/>
            </a:spcBef>
            <a:spcAft>
              <a:spcPct val="35000"/>
            </a:spcAft>
          </a:pPr>
          <a:r>
            <a:rPr lang="en-US" sz="2200" b="1" kern="1200" dirty="0" smtClean="0">
              <a:solidFill>
                <a:srgbClr val="1F497D"/>
              </a:solidFill>
            </a:rPr>
            <a:t>No unreasonable discrimination. </a:t>
          </a:r>
          <a:r>
            <a:rPr lang="en-US" sz="2200" kern="1200" dirty="0" smtClean="0">
              <a:solidFill>
                <a:srgbClr val="1F497D"/>
              </a:solidFill>
            </a:rPr>
            <a:t>Fixed broadband providers may not unreasonably discriminate in transmitting lawful network traffic.</a:t>
          </a:r>
          <a:endParaRPr lang="en-US" sz="2200" kern="1200" dirty="0">
            <a:solidFill>
              <a:srgbClr val="1F497D"/>
            </a:solidFill>
          </a:endParaRPr>
        </a:p>
      </dsp:txBody>
      <dsp:txXfrm>
        <a:off x="710613" y="3583787"/>
        <a:ext cx="7701418" cy="1023939"/>
      </dsp:txXfrm>
    </dsp:sp>
    <dsp:sp modelId="{3DCC2DFC-68F1-514A-B15A-C75C5FBF5DEE}">
      <dsp:nvSpPr>
        <dsp:cNvPr id="0" name=""/>
        <dsp:cNvSpPr/>
      </dsp:nvSpPr>
      <dsp:spPr>
        <a:xfrm>
          <a:off x="70651" y="3455794"/>
          <a:ext cx="1279924" cy="127992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F267-5DE2-504D-B7C3-A24410821683}">
      <dsp:nvSpPr>
        <dsp:cNvPr id="0" name=""/>
        <dsp:cNvSpPr/>
      </dsp:nvSpPr>
      <dsp:spPr>
        <a:xfrm>
          <a:off x="445060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fixed broadband</a:t>
          </a:r>
          <a:endParaRPr lang="en-US" sz="1600" kern="1200" dirty="0"/>
        </a:p>
      </dsp:txBody>
      <dsp:txXfrm>
        <a:off x="4450602" y="38221"/>
        <a:ext cx="1269687" cy="1269687"/>
      </dsp:txXfrm>
    </dsp:sp>
    <dsp:sp modelId="{B0C6FCBA-FC21-F546-AE07-20BFF569C370}">
      <dsp:nvSpPr>
        <dsp:cNvPr id="0" name=""/>
        <dsp:cNvSpPr/>
      </dsp:nvSpPr>
      <dsp:spPr>
        <a:xfrm>
          <a:off x="1461073" y="1157"/>
          <a:ext cx="4763905" cy="4763905"/>
        </a:xfrm>
        <a:prstGeom prst="circularArrow">
          <a:avLst>
            <a:gd name="adj1" fmla="val 5197"/>
            <a:gd name="adj2" fmla="val 335696"/>
            <a:gd name="adj3" fmla="val 21294124"/>
            <a:gd name="adj4" fmla="val 19765466"/>
            <a:gd name="adj5" fmla="val 6063"/>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52DA0A1-B979-4F48-A4C4-25C8F5EFFE58}">
      <dsp:nvSpPr>
        <dsp:cNvPr id="0" name=""/>
        <dsp:cNvSpPr/>
      </dsp:nvSpPr>
      <dsp:spPr>
        <a:xfrm>
          <a:off x="4816426" y="2401445"/>
          <a:ext cx="2073754"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cellular broadband</a:t>
          </a:r>
          <a:endParaRPr lang="en-US" sz="1800" kern="1200" dirty="0"/>
        </a:p>
      </dsp:txBody>
      <dsp:txXfrm>
        <a:off x="4816426" y="2401445"/>
        <a:ext cx="2073754" cy="1269687"/>
      </dsp:txXfrm>
    </dsp:sp>
    <dsp:sp modelId="{5ECE7016-0ED4-DB49-AC9E-ACEF7A44824E}">
      <dsp:nvSpPr>
        <dsp:cNvPr id="0" name=""/>
        <dsp:cNvSpPr/>
      </dsp:nvSpPr>
      <dsp:spPr>
        <a:xfrm>
          <a:off x="1461073" y="1157"/>
          <a:ext cx="4763905" cy="4763905"/>
        </a:xfrm>
        <a:prstGeom prst="circularArrow">
          <a:avLst>
            <a:gd name="adj1" fmla="val 5197"/>
            <a:gd name="adj2" fmla="val 335696"/>
            <a:gd name="adj3" fmla="val 4015612"/>
            <a:gd name="adj4" fmla="val 2252593"/>
            <a:gd name="adj5" fmla="val 6063"/>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A58B75-51BD-CD4C-932E-CD0FA24B0866}">
      <dsp:nvSpPr>
        <dsp:cNvPr id="0" name=""/>
        <dsp:cNvSpPr/>
      </dsp:nvSpPr>
      <dsp:spPr>
        <a:xfrm>
          <a:off x="3208182" y="3861997"/>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broadband availability</a:t>
          </a:r>
          <a:endParaRPr lang="en-US" sz="1600" kern="1200" dirty="0"/>
        </a:p>
      </dsp:txBody>
      <dsp:txXfrm>
        <a:off x="3208182" y="3861997"/>
        <a:ext cx="1269687" cy="1269687"/>
      </dsp:txXfrm>
    </dsp:sp>
    <dsp:sp modelId="{C2E048E7-EB2D-664C-A821-43E0B7A31454}">
      <dsp:nvSpPr>
        <dsp:cNvPr id="0" name=""/>
        <dsp:cNvSpPr/>
      </dsp:nvSpPr>
      <dsp:spPr>
        <a:xfrm>
          <a:off x="1461073" y="1157"/>
          <a:ext cx="4763905" cy="4763905"/>
        </a:xfrm>
        <a:prstGeom prst="circularArrow">
          <a:avLst>
            <a:gd name="adj1" fmla="val 5197"/>
            <a:gd name="adj2" fmla="val 335696"/>
            <a:gd name="adj3" fmla="val 8211711"/>
            <a:gd name="adj4" fmla="val 6448691"/>
            <a:gd name="adj5" fmla="val 6063"/>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57D0214-6009-CF42-9625-F9CA1FF5333C}">
      <dsp:nvSpPr>
        <dsp:cNvPr id="0" name=""/>
        <dsp:cNvSpPr/>
      </dsp:nvSpPr>
      <dsp:spPr>
        <a:xfrm>
          <a:off x="1197904" y="2401445"/>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applications</a:t>
          </a:r>
        </a:p>
        <a:p>
          <a:pPr lvl="0" algn="ctr" defTabSz="711200">
            <a:lnSpc>
              <a:spcPct val="90000"/>
            </a:lnSpc>
            <a:spcBef>
              <a:spcPct val="0"/>
            </a:spcBef>
            <a:spcAft>
              <a:spcPct val="35000"/>
            </a:spcAft>
          </a:pPr>
          <a:r>
            <a:rPr lang="en-US" sz="1600" kern="1200" dirty="0" smtClean="0"/>
            <a:t>(e-learning, telemedicine, telework, …)</a:t>
          </a:r>
          <a:endParaRPr lang="en-US" sz="1600" kern="1200" dirty="0"/>
        </a:p>
      </dsp:txBody>
      <dsp:txXfrm>
        <a:off x="1197904" y="2401445"/>
        <a:ext cx="1269687" cy="1269687"/>
      </dsp:txXfrm>
    </dsp:sp>
    <dsp:sp modelId="{DE76BA41-6940-9A41-BEF7-ADB8C39D2269}">
      <dsp:nvSpPr>
        <dsp:cNvPr id="0" name=""/>
        <dsp:cNvSpPr/>
      </dsp:nvSpPr>
      <dsp:spPr>
        <a:xfrm>
          <a:off x="1461073" y="1157"/>
          <a:ext cx="4763905" cy="4763905"/>
        </a:xfrm>
        <a:prstGeom prst="circularArrow">
          <a:avLst>
            <a:gd name="adj1" fmla="val 5197"/>
            <a:gd name="adj2" fmla="val 335696"/>
            <a:gd name="adj3" fmla="val 12298838"/>
            <a:gd name="adj4" fmla="val 10770179"/>
            <a:gd name="adj5" fmla="val 6063"/>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866E8E5-421E-E844-AA00-1CB387F78B24}">
      <dsp:nvSpPr>
        <dsp:cNvPr id="0" name=""/>
        <dsp:cNvSpPr/>
      </dsp:nvSpPr>
      <dsp:spPr>
        <a:xfrm>
          <a:off x="196576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adoption</a:t>
          </a:r>
        </a:p>
        <a:p>
          <a:pPr lvl="0" algn="ctr" defTabSz="889000">
            <a:lnSpc>
              <a:spcPct val="90000"/>
            </a:lnSpc>
            <a:spcBef>
              <a:spcPct val="0"/>
            </a:spcBef>
            <a:spcAft>
              <a:spcPct val="35000"/>
            </a:spcAft>
          </a:pPr>
          <a:r>
            <a:rPr lang="en-US" sz="1500" kern="1200" dirty="0" smtClean="0"/>
            <a:t>(relevance)</a:t>
          </a:r>
          <a:endParaRPr lang="en-US" sz="1500" kern="1200" dirty="0"/>
        </a:p>
      </dsp:txBody>
      <dsp:txXfrm>
        <a:off x="1965762" y="38221"/>
        <a:ext cx="1269687" cy="1269687"/>
      </dsp:txXfrm>
    </dsp:sp>
    <dsp:sp modelId="{CE385853-1802-1041-B99C-864ABA9B49FD}">
      <dsp:nvSpPr>
        <dsp:cNvPr id="0" name=""/>
        <dsp:cNvSpPr/>
      </dsp:nvSpPr>
      <dsp:spPr>
        <a:xfrm>
          <a:off x="1461073" y="1157"/>
          <a:ext cx="4763905" cy="4763905"/>
        </a:xfrm>
        <a:prstGeom prst="circularArrow">
          <a:avLst>
            <a:gd name="adj1" fmla="val 5197"/>
            <a:gd name="adj2" fmla="val 335696"/>
            <a:gd name="adj3" fmla="val 16866598"/>
            <a:gd name="adj4" fmla="val 15197705"/>
            <a:gd name="adj5" fmla="val 6063"/>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641DAA-28F1-0449-B876-078C7EFB1843}" type="datetimeFigureOut">
              <a:rPr lang="en-US" smtClean="0"/>
              <a:t>11/16/12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7A5E5F-0A60-F040-87F5-8AAB34BC6548}" type="slidenum">
              <a:rPr lang="en-US" smtClean="0"/>
              <a:t>‹#›</a:t>
            </a:fld>
            <a:endParaRPr lang="en-US"/>
          </a:p>
        </p:txBody>
      </p:sp>
    </p:spTree>
    <p:extLst>
      <p:ext uri="{BB962C8B-B14F-4D97-AF65-F5344CB8AC3E}">
        <p14:creationId xmlns:p14="http://schemas.microsoft.com/office/powerpoint/2010/main" val="2605020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C3732-1B1F-EE4A-8CA2-900BF5F5301E}" type="datetimeFigureOut">
              <a:rPr lang="en-US" smtClean="0"/>
              <a:t>11/16/12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D78E7-DCA8-8D4C-8C32-1620CA34FB58}" type="slidenum">
              <a:rPr lang="en-US" smtClean="0"/>
              <a:t>‹#›</a:t>
            </a:fld>
            <a:endParaRPr lang="en-US"/>
          </a:p>
        </p:txBody>
      </p:sp>
    </p:spTree>
    <p:extLst>
      <p:ext uri="{BB962C8B-B14F-4D97-AF65-F5344CB8AC3E}">
        <p14:creationId xmlns:p14="http://schemas.microsoft.com/office/powerpoint/2010/main" val="2785966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69221-36D2-114D-AD93-9626ED7D4B78}" type="slidenum">
              <a:rPr lang="en-US"/>
              <a:pPr/>
              <a:t>8</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86E06-0E07-F24E-90CD-2171654CBA25}" type="slidenum">
              <a:rPr lang="en-US"/>
              <a:pPr/>
              <a:t>11</a:t>
            </a:fld>
            <a:endParaRPr lang="en-US"/>
          </a:p>
        </p:txBody>
      </p:sp>
      <p:sp>
        <p:nvSpPr>
          <p:cNvPr id="289794" name="Rectangle 2"/>
          <p:cNvSpPr>
            <a:spLocks noGrp="1" noRot="1" noChangeAspect="1" noChangeArrowheads="1" noTextEdit="1"/>
          </p:cNvSpPr>
          <p:nvPr>
            <p:ph type="sldImg"/>
          </p:nvPr>
        </p:nvSpPr>
        <p:spPr>
          <a:xfrm>
            <a:off x="1143000" y="684213"/>
            <a:ext cx="4572000" cy="3429000"/>
          </a:xfrm>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a:xfrm>
            <a:off x="686723" y="4343709"/>
            <a:ext cx="5484556" cy="4115417"/>
          </a:xfrm>
        </p:spPr>
        <p:txBody>
          <a:bodyPr/>
          <a:lstStyle/>
          <a:p>
            <a:pPr>
              <a:lnSpc>
                <a:spcPct val="80000"/>
              </a:lnSpc>
            </a:pPr>
            <a:r>
              <a:rPr lang="en-US" sz="800"/>
              <a:t>In typical western dialectic – the literature struggles with an either / or.  Either it is market power – or it is bailment.  </a:t>
            </a:r>
          </a:p>
          <a:p>
            <a:pPr>
              <a:lnSpc>
                <a:spcPct val="80000"/>
              </a:lnSpc>
            </a:pPr>
            <a:endParaRPr lang="en-US" sz="800"/>
          </a:p>
          <a:p>
            <a:pPr>
              <a:lnSpc>
                <a:spcPct val="80000"/>
              </a:lnSpc>
            </a:pPr>
            <a:r>
              <a:rPr lang="en-US" sz="800"/>
              <a:t>Since each justification on its own is vulnerable to criticism – we oscillate between the two without a firm policy foundation for common carriage.</a:t>
            </a:r>
          </a:p>
          <a:p>
            <a:pPr>
              <a:lnSpc>
                <a:spcPct val="80000"/>
              </a:lnSpc>
            </a:pPr>
            <a:endParaRPr lang="en-US" sz="800"/>
          </a:p>
          <a:p>
            <a:pPr>
              <a:lnSpc>
                <a:spcPct val="80000"/>
              </a:lnSpc>
            </a:pPr>
            <a:r>
              <a:rPr lang="en-US" sz="800"/>
              <a:t>I would suggest rather that it is both / and.  It is both market power and bailment.  A truly competitive market is one where, if the bailor harms us, we can switch to another service – the bailor loses for the bailor</a:t>
            </a:r>
            <a:r>
              <a:rPr lang="ja-JP" altLang="en-US" sz="800">
                <a:latin typeface="Arial"/>
              </a:rPr>
              <a:t>’</a:t>
            </a:r>
            <a:r>
              <a:rPr lang="en-US" sz="800"/>
              <a:t>s negligence.</a:t>
            </a:r>
          </a:p>
          <a:p>
            <a:pPr>
              <a:lnSpc>
                <a:spcPct val="80000"/>
              </a:lnSpc>
            </a:pPr>
            <a:endParaRPr lang="en-US" sz="800"/>
          </a:p>
          <a:p>
            <a:pPr>
              <a:lnSpc>
                <a:spcPct val="80000"/>
              </a:lnSpc>
            </a:pPr>
            <a:r>
              <a:rPr lang="en-US" sz="800"/>
              <a:t>However, the bailor carrier remains in a power position in the market as a carrier and can easily put us in harms way.  I think a little market power is amplified by the ability of the bailor to use that market power.</a:t>
            </a:r>
          </a:p>
          <a:p>
            <a:pPr>
              <a:lnSpc>
                <a:spcPct val="80000"/>
              </a:lnSpc>
            </a:pPr>
            <a:endParaRPr lang="en-US" sz="800"/>
          </a:p>
          <a:p>
            <a:pPr>
              <a:lnSpc>
                <a:spcPct val="80000"/>
              </a:lnSpc>
            </a:pPr>
            <a:r>
              <a:rPr lang="en-US" sz="800"/>
              <a:t>My take is that both of these are important to understanding the WHY of common carriage.</a:t>
            </a:r>
          </a:p>
          <a:p>
            <a:pPr>
              <a:lnSpc>
                <a:spcPct val="80000"/>
              </a:lnSpc>
            </a:pPr>
            <a:endParaRPr lang="en-US" sz="800"/>
          </a:p>
          <a:p>
            <a:pPr>
              <a:lnSpc>
                <a:spcPct val="80000"/>
              </a:lnSpc>
            </a:pPr>
            <a:r>
              <a:rPr lang="en-US" sz="600"/>
              <a:t>(Liability for damaged </a:t>
            </a:r>
            <a:r>
              <a:rPr lang="en-US" sz="600" i="1"/>
              <a:t>to</a:t>
            </a:r>
            <a:r>
              <a:rPr lang="en-US" sz="600"/>
              <a:t> goods while in care; But no liability for damaged caused </a:t>
            </a:r>
            <a:r>
              <a:rPr lang="en-US" sz="600" i="1"/>
              <a:t>by</a:t>
            </a:r>
            <a:r>
              <a:rPr lang="en-US" sz="600"/>
              <a:t> goods - Trains not liable for transporting Al Capone)</a:t>
            </a:r>
            <a:endParaRPr lang="en-US" sz="800"/>
          </a:p>
          <a:p>
            <a:pPr>
              <a:lnSpc>
                <a:spcPct val="80000"/>
              </a:lnSpc>
            </a:pPr>
            <a:endParaRPr lang="en-US" sz="800"/>
          </a:p>
          <a:p>
            <a:pPr>
              <a:lnSpc>
                <a:spcPct val="80000"/>
              </a:lnSpc>
            </a:pPr>
            <a:r>
              <a:rPr lang="en-US" sz="800"/>
              <a:t>Telegraph</a:t>
            </a:r>
          </a:p>
          <a:p>
            <a:pPr lvl="1">
              <a:lnSpc>
                <a:spcPct val="80000"/>
              </a:lnSpc>
            </a:pPr>
            <a:r>
              <a:rPr lang="en-US" sz="800"/>
              <a:t>Importance and Value of transmitted information – stocks, elections, agriculture.  Importance to the economy and to the country well recognized.</a:t>
            </a:r>
          </a:p>
          <a:p>
            <a:pPr lvl="1">
              <a:lnSpc>
                <a:spcPct val="80000"/>
              </a:lnSpc>
            </a:pPr>
            <a:r>
              <a:rPr lang="en-US" sz="800"/>
              <a:t>Access, reliability, non discrimination</a:t>
            </a:r>
          </a:p>
          <a:p>
            <a:pPr lvl="1">
              <a:lnSpc>
                <a:spcPct val="80000"/>
              </a:lnSpc>
            </a:pPr>
            <a:r>
              <a:rPr lang="en-US" sz="800"/>
              <a:t>States</a:t>
            </a:r>
          </a:p>
          <a:p>
            <a:pPr lvl="2">
              <a:lnSpc>
                <a:spcPct val="80000"/>
              </a:lnSpc>
            </a:pPr>
            <a:r>
              <a:rPr lang="en-US" sz="800"/>
              <a:t>Granted access to Right of Way</a:t>
            </a:r>
          </a:p>
          <a:p>
            <a:pPr lvl="2">
              <a:lnSpc>
                <a:spcPct val="80000"/>
              </a:lnSpc>
            </a:pPr>
            <a:r>
              <a:rPr lang="en-US" sz="800"/>
              <a:t>Imposed Common Carrier Obligations</a:t>
            </a:r>
          </a:p>
          <a:p>
            <a:pPr lvl="3">
              <a:lnSpc>
                <a:spcPct val="80000"/>
              </a:lnSpc>
            </a:pPr>
            <a:r>
              <a:rPr lang="en-US" sz="800"/>
              <a:t>Serve all customers without discrimination</a:t>
            </a:r>
          </a:p>
          <a:p>
            <a:pPr lvl="3">
              <a:lnSpc>
                <a:spcPct val="80000"/>
              </a:lnSpc>
            </a:pPr>
            <a:r>
              <a:rPr lang="en-US" sz="800"/>
              <a:t>Transmit messages in order received</a:t>
            </a:r>
          </a:p>
          <a:p>
            <a:pPr lvl="3">
              <a:lnSpc>
                <a:spcPct val="80000"/>
              </a:lnSpc>
            </a:pPr>
            <a:r>
              <a:rPr lang="en-US" sz="800"/>
              <a:t>Keep content of messages private</a:t>
            </a:r>
          </a:p>
          <a:p>
            <a:pPr lvl="3">
              <a:lnSpc>
                <a:spcPct val="80000"/>
              </a:lnSpc>
            </a:pPr>
            <a:r>
              <a:rPr lang="en-US" sz="800"/>
              <a:t>Interconnection between networks</a:t>
            </a:r>
          </a:p>
          <a:p>
            <a:pPr>
              <a:lnSpc>
                <a:spcPct val="80000"/>
              </a:lnSpc>
            </a:pPr>
            <a:r>
              <a:rPr lang="en-US" sz="800"/>
              <a:t>Telephone</a:t>
            </a:r>
          </a:p>
          <a:p>
            <a:pPr lvl="1">
              <a:lnSpc>
                <a:spcPct val="80000"/>
              </a:lnSpc>
            </a:pPr>
            <a:r>
              <a:rPr lang="en-US" sz="800"/>
              <a:t>Precedent: telephone is just voice telegraph; therefore common carrier</a:t>
            </a:r>
          </a:p>
          <a:p>
            <a:pPr lvl="1">
              <a:lnSpc>
                <a:spcPct val="80000"/>
              </a:lnSpc>
            </a:pPr>
            <a:r>
              <a:rPr lang="en-US" sz="800"/>
              <a:t>State and local authority</a:t>
            </a:r>
          </a:p>
          <a:p>
            <a:pPr lvl="2">
              <a:lnSpc>
                <a:spcPct val="80000"/>
              </a:lnSpc>
            </a:pPr>
            <a:r>
              <a:rPr lang="en-US" sz="800"/>
              <a:t>Authorize Service and grant access to Rights of Way and eminent domain</a:t>
            </a:r>
          </a:p>
          <a:p>
            <a:pPr lvl="2">
              <a:lnSpc>
                <a:spcPct val="80000"/>
              </a:lnSpc>
            </a:pPr>
            <a:r>
              <a:rPr lang="en-US" sz="800"/>
              <a:t>Impose Common Carriage Obligations</a:t>
            </a:r>
          </a:p>
          <a:p>
            <a:pPr lvl="3">
              <a:lnSpc>
                <a:spcPct val="80000"/>
              </a:lnSpc>
            </a:pPr>
            <a:r>
              <a:rPr lang="en-US" sz="800"/>
              <a:t>Ban discrimination in line installations</a:t>
            </a:r>
          </a:p>
          <a:p>
            <a:pPr lvl="3">
              <a:lnSpc>
                <a:spcPct val="80000"/>
              </a:lnSpc>
            </a:pPr>
            <a:r>
              <a:rPr lang="en-US" sz="800"/>
              <a:t>Rate regulation</a:t>
            </a:r>
          </a:p>
          <a:p>
            <a:pPr lvl="3">
              <a:lnSpc>
                <a:spcPct val="80000"/>
              </a:lnSpc>
            </a:pPr>
            <a:r>
              <a:rPr lang="en-US" sz="800"/>
              <a:t>Interconnection</a:t>
            </a:r>
          </a:p>
          <a:p>
            <a:pPr lvl="3">
              <a:lnSpc>
                <a:spcPct val="80000"/>
              </a:lnSpc>
            </a:pPr>
            <a:r>
              <a:rPr lang="en-US" sz="800"/>
              <a:t>Non Discrimination</a:t>
            </a:r>
          </a:p>
          <a:p>
            <a:pPr>
              <a:lnSpc>
                <a:spcPct val="80000"/>
              </a:lnSpc>
            </a:pPr>
            <a:r>
              <a:rPr lang="en-US" sz="800"/>
              <a:t>Originally regulated by the US Interstate Commerce Commission</a:t>
            </a:r>
          </a:p>
          <a:p>
            <a:pPr lvl="1">
              <a:lnSpc>
                <a:spcPct val="80000"/>
              </a:lnSpc>
            </a:pPr>
            <a:r>
              <a:rPr lang="en-US" sz="800"/>
              <a:t>Regulated all common carriers: Railroads, shipping, telegraph, telephone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/encyclopedia/trends-telephone-service</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18</a:t>
            </a:fld>
            <a:endParaRPr lang="en-US"/>
          </a:p>
        </p:txBody>
      </p:sp>
    </p:spTree>
    <p:extLst>
      <p:ext uri="{BB962C8B-B14F-4D97-AF65-F5344CB8AC3E}">
        <p14:creationId xmlns:p14="http://schemas.microsoft.com/office/powerpoint/2010/main" val="106920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a:t>
            </a:r>
            <a:r>
              <a:rPr lang="en-US" dirty="0" err="1" smtClean="0"/>
              <a:t>Daily_Releases</a:t>
            </a:r>
            <a:r>
              <a:rPr lang="en-US" dirty="0" smtClean="0"/>
              <a:t>/</a:t>
            </a:r>
            <a:r>
              <a:rPr lang="en-US" dirty="0" err="1" smtClean="0"/>
              <a:t>Daily_Business</a:t>
            </a:r>
            <a:r>
              <a:rPr lang="en-US" dirty="0" smtClean="0"/>
              <a:t>/2010/db1208/DOC-303405A1.pdf: </a:t>
            </a:r>
            <a:r>
              <a:rPr lang="en-US" sz="1200" b="1" kern="1200" dirty="0" smtClean="0">
                <a:solidFill>
                  <a:schemeClr val="tx1"/>
                </a:solidFill>
                <a:latin typeface="+mn-lt"/>
                <a:ea typeface="+mn-ea"/>
                <a:cs typeface="+mn-cs"/>
              </a:rPr>
              <a:t>Internet Access Services: Status as of December 31, 2009</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23</a:t>
            </a:fld>
            <a:endParaRPr lang="en-US"/>
          </a:p>
        </p:txBody>
      </p:sp>
    </p:spTree>
    <p:extLst>
      <p:ext uri="{BB962C8B-B14F-4D97-AF65-F5344CB8AC3E}">
        <p14:creationId xmlns:p14="http://schemas.microsoft.com/office/powerpoint/2010/main" val="253030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www.shopforethernet.com</a:t>
            </a:r>
            <a:r>
              <a:rPr lang="en-US" dirty="0" smtClean="0"/>
              <a:t>/,</a:t>
            </a:r>
            <a:r>
              <a:rPr lang="en-US" baseline="0" dirty="0" smtClean="0"/>
              <a:t> September 2011</a:t>
            </a:r>
            <a:endParaRPr lang="en-US" dirty="0"/>
          </a:p>
        </p:txBody>
      </p:sp>
    </p:spTree>
    <p:extLst>
      <p:ext uri="{BB962C8B-B14F-4D97-AF65-F5344CB8AC3E}">
        <p14:creationId xmlns:p14="http://schemas.microsoft.com/office/powerpoint/2010/main" val="365665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T-Mobile 2010</a:t>
            </a:r>
          </a:p>
          <a:p>
            <a:r>
              <a:rPr lang="en-US" dirty="0" smtClean="0"/>
              <a:t>AT&amp;T</a:t>
            </a:r>
            <a:r>
              <a:rPr lang="en-US" baseline="0" dirty="0" smtClean="0"/>
              <a:t> data</a:t>
            </a:r>
          </a:p>
          <a:p>
            <a:r>
              <a:rPr lang="en-US" dirty="0" smtClean="0"/>
              <a:t>http://</a:t>
            </a:r>
            <a:r>
              <a:rPr lang="en-US" dirty="0" err="1" smtClean="0"/>
              <a:t>www.nowsms.com</a:t>
            </a:r>
            <a:r>
              <a:rPr lang="en-US" dirty="0" smtClean="0"/>
              <a:t>/discus/messages/12/8500.html</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30</a:t>
            </a:fld>
            <a:endParaRPr lang="en-US"/>
          </a:p>
        </p:txBody>
      </p:sp>
    </p:spTree>
    <p:extLst>
      <p:ext uri="{BB962C8B-B14F-4D97-AF65-F5344CB8AC3E}">
        <p14:creationId xmlns:p14="http://schemas.microsoft.com/office/powerpoint/2010/main" val="263969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www.cybertelecom.org</a:t>
            </a:r>
            <a:r>
              <a:rPr lang="en-US" dirty="0" smtClean="0"/>
              <a:t>/ci/</a:t>
            </a:r>
            <a:r>
              <a:rPr lang="en-US" dirty="0" err="1" smtClean="0"/>
              <a:t>neutral.htm</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39</a:t>
            </a:fld>
            <a:endParaRPr lang="en-US"/>
          </a:p>
        </p:txBody>
      </p:sp>
    </p:spTree>
    <p:extLst>
      <p:ext uri="{BB962C8B-B14F-4D97-AF65-F5344CB8AC3E}">
        <p14:creationId xmlns:p14="http://schemas.microsoft.com/office/powerpoint/2010/main" val="130769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Sandvine</a:t>
            </a:r>
            <a:r>
              <a:rPr lang="en-US" baseline="0" dirty="0" smtClean="0"/>
              <a:t> http://</a:t>
            </a:r>
            <a:r>
              <a:rPr lang="en-US" baseline="0" dirty="0" err="1" smtClean="0"/>
              <a:t>www.sandvine.com</a:t>
            </a:r>
            <a:r>
              <a:rPr lang="en-US" baseline="0" dirty="0" smtClean="0"/>
              <a:t>/downloads/documents/2010%20Global%20Internet%20Phenomena%20Report.pdfhttp://</a:t>
            </a:r>
            <a:r>
              <a:rPr lang="en-US" baseline="0" dirty="0" err="1" smtClean="0"/>
              <a:t>upload.wikimedia.org</a:t>
            </a:r>
            <a:r>
              <a:rPr lang="en-US" baseline="0" dirty="0" smtClean="0"/>
              <a:t>/</a:t>
            </a:r>
            <a:r>
              <a:rPr lang="en-US" baseline="0" dirty="0" err="1" smtClean="0"/>
              <a:t>wikipedia</a:t>
            </a:r>
            <a:r>
              <a:rPr lang="en-US" baseline="0" dirty="0" smtClean="0"/>
              <a:t>/commons/9/94/</a:t>
            </a:r>
            <a:r>
              <a:rPr lang="en-US" baseline="0" dirty="0" err="1" smtClean="0"/>
              <a:t>StochasticQueueingQueueLength.png</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45</a:t>
            </a:fld>
            <a:endParaRPr lang="en-US"/>
          </a:p>
        </p:txBody>
      </p:sp>
    </p:spTree>
    <p:extLst>
      <p:ext uri="{BB962C8B-B14F-4D97-AF65-F5344CB8AC3E}">
        <p14:creationId xmlns:p14="http://schemas.microsoft.com/office/powerpoint/2010/main" val="238349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614A35-BC1C-6840-8603-0232B1CEB8C3}" type="datetime1">
              <a:rPr lang="en-US" smtClean="0"/>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0A000-283C-FE4B-81C4-A32A7A730595}" type="datetime1">
              <a:rPr lang="en-US" smtClean="0"/>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A414F-4402-7D47-9AA0-341D716B4A24}" type="datetime1">
              <a:rPr lang="en-US" smtClean="0"/>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3DF95-9804-E141-B646-CE4C0A7CD1F9}" type="datetime1">
              <a:rPr lang="en-US" smtClean="0"/>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79498-D93B-8345-A124-D0F01E9A4AFB}" type="datetime1">
              <a:rPr lang="en-US" smtClean="0"/>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1E56E2-C2F6-8643-BCBD-9EEAA0640CBF}" type="datetime1">
              <a:rPr lang="en-US" smtClean="0"/>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D636A4-E482-714A-B167-BAF906B916C6}" type="datetime1">
              <a:rPr lang="en-US" smtClean="0"/>
              <a:t>11/16/12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7CC80-8907-0743-8D56-F55887CD02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24267-5D33-C74C-BB2D-C388A208FF26}" type="datetime1">
              <a:rPr lang="en-US" smtClean="0"/>
              <a:t>11/16/12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14EA7-3FDD-9A48-8CE0-4ABEB257EB58}" type="datetime1">
              <a:rPr lang="en-US" smtClean="0"/>
              <a:t>11/16/12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002C2-A04A-AA48-BBF1-20621C87773C}" type="datetime1">
              <a:rPr lang="en-US" smtClean="0"/>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BEBCA-BE85-7B42-9C4A-6B50B9A71BD4}" type="datetime1">
              <a:rPr lang="en-US" smtClean="0"/>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F3BDAF-9E64-1A40-BA62-845DE9D8B0D0}" type="datetime1">
              <a:rPr lang="en-US" smtClean="0"/>
              <a:t>11/16/12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D7CC80-8907-0743-8D56-F55887CD0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1" Type="http://schemas.openxmlformats.org/officeDocument/2006/relationships/slideLayout" Target="../slideLayouts/slideLayout2.xml"/><Relationship Id="rId2" Type="http://schemas.openxmlformats.org/officeDocument/2006/relationships/image" Target="../media/image30.wmf"/></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1" Type="http://schemas.openxmlformats.org/officeDocument/2006/relationships/slideLayout" Target="../slideLayouts/slideLayout2.xml"/><Relationship Id="rId2" Type="http://schemas.openxmlformats.org/officeDocument/2006/relationships/image" Target="../media/image3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 Economics of Networks</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FCC &amp; Columbia University</a:t>
            </a:r>
            <a:endParaRPr lang="en-US" dirty="0"/>
          </a:p>
        </p:txBody>
      </p:sp>
      <p:sp>
        <p:nvSpPr>
          <p:cNvPr id="4" name="TextBox 3"/>
          <p:cNvSpPr txBox="1"/>
          <p:nvPr/>
        </p:nvSpPr>
        <p:spPr>
          <a:xfrm>
            <a:off x="779121" y="6072285"/>
            <a:ext cx="2676531" cy="261610"/>
          </a:xfrm>
          <a:prstGeom prst="rect">
            <a:avLst/>
          </a:prstGeom>
          <a:noFill/>
        </p:spPr>
        <p:txBody>
          <a:bodyPr wrap="none" rtlCol="0">
            <a:spAutoFit/>
          </a:bodyPr>
          <a:lstStyle/>
          <a:p>
            <a:r>
              <a:rPr lang="en-US" sz="1100" i="1" dirty="0" smtClean="0"/>
              <a:t>WITE (Georgia Tech) - November 2012</a:t>
            </a:r>
            <a:endParaRPr lang="en-US" sz="1100" i="1" dirty="0"/>
          </a:p>
        </p:txBody>
      </p:sp>
    </p:spTree>
    <p:extLst>
      <p:ext uri="{BB962C8B-B14F-4D97-AF65-F5344CB8AC3E}">
        <p14:creationId xmlns:p14="http://schemas.microsoft.com/office/powerpoint/2010/main" val="3265492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normAutofit fontScale="90000"/>
          </a:bodyPr>
          <a:lstStyle/>
          <a:p>
            <a:r>
              <a:rPr lang="en-US" sz="4000"/>
              <a:t>Before the Internet, Before the Phone… Common Carrier</a:t>
            </a:r>
          </a:p>
        </p:txBody>
      </p:sp>
      <p:pic>
        <p:nvPicPr>
          <p:cNvPr id="69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0" y="3019552"/>
            <a:ext cx="3810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397" name="Rectangle 5"/>
          <p:cNvSpPr>
            <a:spLocks noChangeArrowheads="1"/>
          </p:cNvSpPr>
          <p:nvPr/>
        </p:nvSpPr>
        <p:spPr bwMode="auto">
          <a:xfrm>
            <a:off x="676275" y="1647952"/>
            <a:ext cx="2743200" cy="1371600"/>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accent2">
                    <a:lumMod val="75000"/>
                  </a:schemeClr>
                </a:solidFill>
                <a:latin typeface="Arial" charset="0"/>
              </a:rPr>
              <a:t>Content</a:t>
            </a:r>
            <a:endParaRPr lang="en-US" dirty="0">
              <a:solidFill>
                <a:schemeClr val="accent2">
                  <a:lumMod val="75000"/>
                </a:schemeClr>
              </a:solidFill>
              <a:latin typeface="Times New Roman" charset="0"/>
            </a:endParaRPr>
          </a:p>
        </p:txBody>
      </p:sp>
      <p:sp>
        <p:nvSpPr>
          <p:cNvPr id="699398" name="Rectangle 6"/>
          <p:cNvSpPr>
            <a:spLocks noChangeArrowheads="1"/>
          </p:cNvSpPr>
          <p:nvPr/>
        </p:nvSpPr>
        <p:spPr bwMode="auto">
          <a:xfrm>
            <a:off x="676275" y="3019552"/>
            <a:ext cx="2743200" cy="1371600"/>
          </a:xfrm>
          <a:prstGeom prst="rect">
            <a:avLst/>
          </a:prstGeom>
          <a:solidFill>
            <a:srgbClr val="0000CC"/>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00"/>
                </a:solidFill>
                <a:latin typeface="Arial" charset="0"/>
              </a:rPr>
              <a:t>Common Carrier</a:t>
            </a:r>
            <a:br>
              <a:rPr lang="en-US">
                <a:solidFill>
                  <a:srgbClr val="FFFF00"/>
                </a:solidFill>
                <a:latin typeface="Arial" charset="0"/>
              </a:rPr>
            </a:br>
            <a:r>
              <a:rPr lang="en-US">
                <a:solidFill>
                  <a:srgbClr val="FFFF00"/>
                </a:solidFill>
                <a:latin typeface="Arial" charset="0"/>
              </a:rPr>
              <a:t>Trains</a:t>
            </a:r>
          </a:p>
        </p:txBody>
      </p:sp>
      <p:sp>
        <p:nvSpPr>
          <p:cNvPr id="699399" name="Rectangle 7"/>
          <p:cNvSpPr>
            <a:spLocks noChangeArrowheads="1"/>
          </p:cNvSpPr>
          <p:nvPr/>
        </p:nvSpPr>
        <p:spPr bwMode="auto">
          <a:xfrm>
            <a:off x="676275" y="4391152"/>
            <a:ext cx="2743200" cy="1371600"/>
          </a:xfrm>
          <a:prstGeom prst="rect">
            <a:avLst/>
          </a:prstGeom>
          <a:solidFill>
            <a:schemeClr val="tx1"/>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solidFill>
                  <a:srgbClr val="FFFF00"/>
                </a:solidFill>
                <a:latin typeface="Arial" charset="0"/>
              </a:rPr>
              <a:t>Right-of-way</a:t>
            </a:r>
            <a:endParaRPr lang="en-US" dirty="0">
              <a:latin typeface="Times New Roman" charset="0"/>
            </a:endParaRPr>
          </a:p>
        </p:txBody>
      </p:sp>
      <p:pic>
        <p:nvPicPr>
          <p:cNvPr id="6994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606550"/>
            <a:ext cx="203517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401" name="Line 9"/>
          <p:cNvSpPr>
            <a:spLocks noChangeShapeType="1"/>
          </p:cNvSpPr>
          <p:nvPr/>
        </p:nvSpPr>
        <p:spPr bwMode="auto">
          <a:xfrm>
            <a:off x="3886692" y="3849971"/>
            <a:ext cx="754062"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2" name="Line 10"/>
          <p:cNvSpPr>
            <a:spLocks noChangeShapeType="1"/>
          </p:cNvSpPr>
          <p:nvPr/>
        </p:nvSpPr>
        <p:spPr bwMode="auto">
          <a:xfrm>
            <a:off x="3956020" y="2302293"/>
            <a:ext cx="754063"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3" name="Text Box 11"/>
          <p:cNvSpPr txBox="1">
            <a:spLocks noChangeArrowheads="1"/>
          </p:cNvSpPr>
          <p:nvPr/>
        </p:nvSpPr>
        <p:spPr bwMode="auto">
          <a:xfrm>
            <a:off x="7040921" y="1965743"/>
            <a:ext cx="6066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tx1">
                    <a:lumMod val="95000"/>
                    <a:lumOff val="5000"/>
                  </a:schemeClr>
                </a:solidFill>
                <a:latin typeface="Arial" charset="0"/>
              </a:rPr>
              <a:t>Coal</a:t>
            </a:r>
          </a:p>
        </p:txBody>
      </p:sp>
      <p:sp>
        <p:nvSpPr>
          <p:cNvPr id="2" name="Slide Number Placeholder 1"/>
          <p:cNvSpPr>
            <a:spLocks noGrp="1"/>
          </p:cNvSpPr>
          <p:nvPr>
            <p:ph type="sldNum" sz="quarter" idx="12"/>
          </p:nvPr>
        </p:nvSpPr>
        <p:spPr/>
        <p:txBody>
          <a:bodyPr/>
          <a:lstStyle/>
          <a:p>
            <a:fld id="{CFD7CC80-8907-0743-8D56-F55887CD0273}" type="slidenum">
              <a:rPr lang="en-US" smtClean="0"/>
              <a:t>10</a:t>
            </a:fld>
            <a:endParaRPr lang="en-US"/>
          </a:p>
        </p:txBody>
      </p:sp>
    </p:spTree>
    <p:extLst>
      <p:ext uri="{BB962C8B-B14F-4D97-AF65-F5344CB8AC3E}">
        <p14:creationId xmlns:p14="http://schemas.microsoft.com/office/powerpoint/2010/main" val="334194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p:txBody>
          <a:bodyPr/>
          <a:lstStyle/>
          <a:p>
            <a:r>
              <a:rPr lang="en-US" sz="4000"/>
              <a:t>Communications Carriers</a:t>
            </a:r>
          </a:p>
        </p:txBody>
      </p:sp>
      <p:sp>
        <p:nvSpPr>
          <p:cNvPr id="288772" name="Rectangle 4"/>
          <p:cNvSpPr>
            <a:spLocks noGrp="1" noChangeArrowheads="1"/>
          </p:cNvSpPr>
          <p:nvPr>
            <p:ph idx="1"/>
          </p:nvPr>
        </p:nvSpPr>
        <p:spPr/>
        <p:txBody>
          <a:bodyPr>
            <a:normAutofit fontScale="92500" lnSpcReduction="10000"/>
          </a:bodyPr>
          <a:lstStyle/>
          <a:p>
            <a:pPr>
              <a:lnSpc>
                <a:spcPct val="80000"/>
              </a:lnSpc>
            </a:pPr>
            <a:r>
              <a:rPr lang="en-US" sz="3600" b="1" dirty="0" smtClean="0"/>
              <a:t>Characteristics:</a:t>
            </a:r>
            <a:endParaRPr lang="en-US" sz="3600" b="1" dirty="0"/>
          </a:p>
          <a:p>
            <a:pPr lvl="1">
              <a:lnSpc>
                <a:spcPct val="80000"/>
              </a:lnSpc>
            </a:pPr>
            <a:r>
              <a:rPr lang="en-US" sz="2700" dirty="0"/>
              <a:t>Carrier of third parties</a:t>
            </a:r>
            <a:r>
              <a:rPr lang="ja-JP" altLang="en-US" sz="2700" dirty="0">
                <a:latin typeface="Arial"/>
              </a:rPr>
              <a:t>’</a:t>
            </a:r>
            <a:r>
              <a:rPr lang="en-US" sz="2700" dirty="0"/>
              <a:t> goods / </a:t>
            </a:r>
            <a:r>
              <a:rPr lang="en-US" sz="2700" dirty="0">
                <a:solidFill>
                  <a:schemeClr val="tx2"/>
                </a:solidFill>
              </a:rPr>
              <a:t>Bailment</a:t>
            </a:r>
          </a:p>
          <a:p>
            <a:pPr lvl="1">
              <a:lnSpc>
                <a:spcPct val="80000"/>
              </a:lnSpc>
            </a:pPr>
            <a:r>
              <a:rPr lang="en-US" sz="2700" dirty="0"/>
              <a:t>Market </a:t>
            </a:r>
            <a:r>
              <a:rPr lang="en-US" sz="2700" dirty="0" smtClean="0"/>
              <a:t>power </a:t>
            </a:r>
            <a:r>
              <a:rPr lang="en-US" sz="2700" dirty="0"/>
              <a:t>/ </a:t>
            </a:r>
            <a:r>
              <a:rPr lang="en-US" sz="2700" dirty="0" smtClean="0"/>
              <a:t>infrastructure</a:t>
            </a:r>
            <a:endParaRPr lang="en-US" sz="2700" dirty="0"/>
          </a:p>
          <a:p>
            <a:pPr lvl="1">
              <a:lnSpc>
                <a:spcPct val="80000"/>
              </a:lnSpc>
            </a:pPr>
            <a:r>
              <a:rPr lang="en-US" sz="2700" dirty="0"/>
              <a:t>Vital </a:t>
            </a:r>
            <a:r>
              <a:rPr lang="en-US" sz="2700" dirty="0" smtClean="0"/>
              <a:t>economic Input: goods </a:t>
            </a:r>
            <a:r>
              <a:rPr lang="en-US" sz="2700" dirty="0"/>
              <a:t>carried are important</a:t>
            </a:r>
          </a:p>
          <a:p>
            <a:pPr>
              <a:lnSpc>
                <a:spcPct val="80000"/>
              </a:lnSpc>
            </a:pPr>
            <a:r>
              <a:rPr lang="en-US" sz="3600" b="1" dirty="0"/>
              <a:t>Policy</a:t>
            </a:r>
            <a:r>
              <a:rPr lang="en-US" sz="3600" dirty="0"/>
              <a:t>:</a:t>
            </a:r>
          </a:p>
          <a:p>
            <a:pPr lvl="1">
              <a:lnSpc>
                <a:spcPct val="80000"/>
              </a:lnSpc>
            </a:pPr>
            <a:r>
              <a:rPr lang="en-US" sz="2700" dirty="0" smtClean="0"/>
              <a:t>Non-discrimination</a:t>
            </a:r>
            <a:endParaRPr lang="en-US" sz="2700" dirty="0"/>
          </a:p>
          <a:p>
            <a:pPr lvl="1">
              <a:lnSpc>
                <a:spcPct val="80000"/>
              </a:lnSpc>
            </a:pPr>
            <a:r>
              <a:rPr lang="en-US" sz="2700" dirty="0"/>
              <a:t>Just &amp; </a:t>
            </a:r>
            <a:r>
              <a:rPr lang="en-US" sz="2700" dirty="0" smtClean="0"/>
              <a:t>reasonable rates</a:t>
            </a:r>
            <a:endParaRPr lang="en-US" sz="2700" dirty="0"/>
          </a:p>
          <a:p>
            <a:pPr lvl="1">
              <a:lnSpc>
                <a:spcPct val="80000"/>
              </a:lnSpc>
            </a:pPr>
            <a:r>
              <a:rPr lang="en-US" sz="2700" dirty="0"/>
              <a:t>Liability</a:t>
            </a:r>
          </a:p>
          <a:p>
            <a:pPr lvl="2">
              <a:lnSpc>
                <a:spcPct val="80000"/>
              </a:lnSpc>
            </a:pPr>
            <a:r>
              <a:rPr lang="en-US" sz="2300" dirty="0"/>
              <a:t>Not </a:t>
            </a:r>
            <a:r>
              <a:rPr lang="en-US" sz="2300" dirty="0" smtClean="0"/>
              <a:t>liable </a:t>
            </a:r>
            <a:r>
              <a:rPr lang="en-US" sz="2300" dirty="0"/>
              <a:t>for what content is</a:t>
            </a:r>
          </a:p>
          <a:p>
            <a:pPr lvl="2">
              <a:lnSpc>
                <a:spcPct val="80000"/>
              </a:lnSpc>
            </a:pPr>
            <a:r>
              <a:rPr lang="en-US" sz="2300" dirty="0"/>
              <a:t>Liable for damage to content</a:t>
            </a:r>
          </a:p>
          <a:p>
            <a:pPr lvl="1">
              <a:lnSpc>
                <a:spcPct val="80000"/>
              </a:lnSpc>
            </a:pPr>
            <a:r>
              <a:rPr lang="en-US" sz="2700" dirty="0"/>
              <a:t>Benefit from </a:t>
            </a:r>
            <a:r>
              <a:rPr lang="en-US" sz="2700" dirty="0" smtClean="0"/>
              <a:t>sovereign</a:t>
            </a:r>
            <a:endParaRPr lang="en-US" sz="2700" dirty="0"/>
          </a:p>
          <a:p>
            <a:pPr lvl="2">
              <a:lnSpc>
                <a:spcPct val="80000"/>
              </a:lnSpc>
            </a:pPr>
            <a:r>
              <a:rPr lang="en-US" sz="2300" dirty="0"/>
              <a:t>Access to right of </a:t>
            </a:r>
            <a:r>
              <a:rPr lang="en-US" sz="2300" dirty="0" smtClean="0"/>
              <a:t>way</a:t>
            </a:r>
            <a:endParaRPr lang="en-US" sz="2300" dirty="0"/>
          </a:p>
          <a:p>
            <a:pPr lvl="1">
              <a:lnSpc>
                <a:spcPct val="80000"/>
              </a:lnSpc>
            </a:pPr>
            <a:r>
              <a:rPr lang="en-US" sz="2700" dirty="0"/>
              <a:t>Privacy / </a:t>
            </a:r>
            <a:r>
              <a:rPr lang="en-US" sz="2700" dirty="0" smtClean="0"/>
              <a:t>security</a:t>
            </a:r>
            <a:endParaRPr lang="en-US" sz="2700" dirty="0"/>
          </a:p>
        </p:txBody>
      </p:sp>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42" y="1311161"/>
            <a:ext cx="1999599" cy="13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8773" name="Text Box 5"/>
          <p:cNvSpPr txBox="1">
            <a:spLocks noChangeArrowheads="1"/>
          </p:cNvSpPr>
          <p:nvPr/>
        </p:nvSpPr>
        <p:spPr bwMode="auto">
          <a:xfrm rot="369023">
            <a:off x="6342292" y="4178627"/>
            <a:ext cx="2553938" cy="923330"/>
          </a:xfrm>
          <a:prstGeom prst="rect">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rgbClr val="215968"/>
                </a:solidFill>
              </a:rPr>
              <a:t>Importance and v</a:t>
            </a:r>
            <a:r>
              <a:rPr lang="en-US" dirty="0" smtClean="0">
                <a:solidFill>
                  <a:srgbClr val="215968"/>
                </a:solidFill>
              </a:rPr>
              <a:t>alue </a:t>
            </a:r>
            <a:r>
              <a:rPr lang="en-US" dirty="0">
                <a:solidFill>
                  <a:srgbClr val="215968"/>
                </a:solidFill>
              </a:rPr>
              <a:t>of information – stocks, elections, agriculture.  </a:t>
            </a:r>
          </a:p>
        </p:txBody>
      </p:sp>
      <p:sp>
        <p:nvSpPr>
          <p:cNvPr id="2" name="Slide Number Placeholder 1"/>
          <p:cNvSpPr>
            <a:spLocks noGrp="1"/>
          </p:cNvSpPr>
          <p:nvPr>
            <p:ph type="sldNum" sz="quarter" idx="12"/>
          </p:nvPr>
        </p:nvSpPr>
        <p:spPr/>
        <p:txBody>
          <a:bodyPr/>
          <a:lstStyle/>
          <a:p>
            <a:fld id="{CFD7CC80-8907-0743-8D56-F55887CD0273}" type="slidenum">
              <a:rPr lang="en-US" smtClean="0"/>
              <a:t>11</a:t>
            </a:fld>
            <a:endParaRPr lang="en-US"/>
          </a:p>
        </p:txBody>
      </p:sp>
    </p:spTree>
    <p:extLst>
      <p:ext uri="{BB962C8B-B14F-4D97-AF65-F5344CB8AC3E}">
        <p14:creationId xmlns:p14="http://schemas.microsoft.com/office/powerpoint/2010/main" val="272437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885439617"/>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775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
        <p:nvSpPr>
          <p:cNvPr id="6" name="Slide Number Placeholder 5"/>
          <p:cNvSpPr>
            <a:spLocks noGrp="1"/>
          </p:cNvSpPr>
          <p:nvPr>
            <p:ph type="sldNum" sz="quarter" idx="12"/>
          </p:nvPr>
        </p:nvSpPr>
        <p:spPr/>
        <p:txBody>
          <a:bodyPr/>
          <a:lstStyle/>
          <a:p>
            <a:fld id="{CFD7CC80-8907-0743-8D56-F55887CD0273}" type="slidenum">
              <a:rPr lang="en-US" smtClean="0"/>
              <a:t>12</a:t>
            </a:fld>
            <a:endParaRPr lang="en-US"/>
          </a:p>
        </p:txBody>
      </p:sp>
    </p:spTree>
    <p:extLst>
      <p:ext uri="{BB962C8B-B14F-4D97-AF65-F5344CB8AC3E}">
        <p14:creationId xmlns:p14="http://schemas.microsoft.com/office/powerpoint/2010/main" val="30308055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
        <p:nvSpPr>
          <p:cNvPr id="3" name="Slide Number Placeholder 2"/>
          <p:cNvSpPr>
            <a:spLocks noGrp="1"/>
          </p:cNvSpPr>
          <p:nvPr>
            <p:ph type="sldNum" sz="quarter" idx="12"/>
          </p:nvPr>
        </p:nvSpPr>
        <p:spPr/>
        <p:txBody>
          <a:bodyPr/>
          <a:lstStyle/>
          <a:p>
            <a:fld id="{CFD7CC80-8907-0743-8D56-F55887CD0273}" type="slidenum">
              <a:rPr lang="en-US" smtClean="0"/>
              <a:t>13</a:t>
            </a:fld>
            <a:endParaRPr lang="en-US"/>
          </a:p>
        </p:txBody>
      </p:sp>
    </p:spTree>
    <p:extLst>
      <p:ext uri="{BB962C8B-B14F-4D97-AF65-F5344CB8AC3E}">
        <p14:creationId xmlns:p14="http://schemas.microsoft.com/office/powerpoint/2010/main" val="28539015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3295608189"/>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t>
            </a:r>
          </a:p>
          <a:p>
            <a:pPr algn="ctr"/>
            <a:r>
              <a:rPr lang="en-US" dirty="0" smtClean="0"/>
              <a:t>replies &amp; ex parte</a:t>
            </a:r>
            <a:endParaRPr lang="en-US" dirty="0"/>
          </a:p>
        </p:txBody>
      </p:sp>
      <p:cxnSp>
        <p:nvCxnSpPr>
          <p:cNvPr id="8" name="Elbow Connector 7"/>
          <p:cNvCxnSpPr>
            <a:stCxn id="6" idx="0"/>
          </p:cNvCxnSpPr>
          <p:nvPr/>
        </p:nvCxnSpPr>
        <p:spPr>
          <a:xfrm rot="16200000" flipH="1" flipV="1">
            <a:off x="6864504" y="1621411"/>
            <a:ext cx="234751" cy="2204499"/>
          </a:xfrm>
          <a:prstGeom prst="bentConnector4">
            <a:avLst>
              <a:gd name="adj1" fmla="val -97380"/>
              <a:gd name="adj2" fmla="val 75109"/>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1"/>
          </p:cNvCxnSpPr>
          <p:nvPr/>
        </p:nvCxnSpPr>
        <p:spPr>
          <a:xfrm rot="10800000" flipV="1">
            <a:off x="6190075" y="3373327"/>
            <a:ext cx="786995" cy="587192"/>
          </a:xfrm>
          <a:prstGeom prst="bentConnector3">
            <a:avLst>
              <a:gd name="adj1" fmla="val 50000"/>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7582370" y="4430889"/>
            <a:ext cx="112889" cy="18538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826963" y="5158741"/>
            <a:ext cx="728497" cy="369332"/>
          </a:xfrm>
          <a:prstGeom prst="rect">
            <a:avLst/>
          </a:prstGeom>
          <a:noFill/>
        </p:spPr>
        <p:txBody>
          <a:bodyPr wrap="none" rtlCol="0">
            <a:spAutoFit/>
          </a:bodyPr>
          <a:lstStyle/>
          <a:p>
            <a:r>
              <a:rPr lang="en-US" dirty="0" smtClean="0"/>
              <a:t>rarely</a:t>
            </a:r>
            <a:endParaRPr lang="en-US" dirty="0"/>
          </a:p>
        </p:txBody>
      </p:sp>
      <p:sp>
        <p:nvSpPr>
          <p:cNvPr id="3" name="Slide Number Placeholder 2"/>
          <p:cNvSpPr>
            <a:spLocks noGrp="1"/>
          </p:cNvSpPr>
          <p:nvPr>
            <p:ph type="sldNum" sz="quarter" idx="12"/>
          </p:nvPr>
        </p:nvSpPr>
        <p:spPr/>
        <p:txBody>
          <a:bodyPr/>
          <a:lstStyle/>
          <a:p>
            <a:fld id="{CFD7CC80-8907-0743-8D56-F55887CD0273}" type="slidenum">
              <a:rPr lang="en-US" smtClean="0"/>
              <a:t>14</a:t>
            </a:fld>
            <a:endParaRPr lang="en-US"/>
          </a:p>
        </p:txBody>
      </p:sp>
    </p:spTree>
    <p:extLst>
      <p:ext uri="{BB962C8B-B14F-4D97-AF65-F5344CB8AC3E}">
        <p14:creationId xmlns:p14="http://schemas.microsoft.com/office/powerpoint/2010/main" val="3769109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a:bodyPr>
          <a:lstStyle/>
          <a:p>
            <a:r>
              <a:rPr lang="en-US" dirty="0" smtClean="0"/>
              <a:t>Independent federal agency</a:t>
            </a:r>
          </a:p>
          <a:p>
            <a:r>
              <a:rPr lang="en-US" dirty="0" smtClean="0"/>
              <a:t>About 1,600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15</a:t>
            </a:fld>
            <a:endParaRPr lang="en-US"/>
          </a:p>
        </p:txBody>
      </p:sp>
      <p:graphicFrame>
        <p:nvGraphicFramePr>
          <p:cNvPr id="5" name="Diagram 4"/>
          <p:cNvGraphicFramePr/>
          <p:nvPr>
            <p:extLst>
              <p:ext uri="{D42A27DB-BD31-4B8C-83A1-F6EECF244321}">
                <p14:modId xmlns:p14="http://schemas.microsoft.com/office/powerpoint/2010/main" val="2891370449"/>
              </p:ext>
            </p:extLst>
          </p:nvPr>
        </p:nvGraphicFramePr>
        <p:xfrm>
          <a:off x="257997" y="131194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04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Internet 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4393695"/>
              </p:ext>
            </p:extLst>
          </p:nvPr>
        </p:nvGraphicFramePr>
        <p:xfrm>
          <a:off x="457200" y="1236654"/>
          <a:ext cx="8482684" cy="5119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16</a:t>
            </a:fld>
            <a:endParaRPr lang="en-US"/>
          </a:p>
        </p:txBody>
      </p:sp>
    </p:spTree>
    <p:extLst>
      <p:ext uri="{BB962C8B-B14F-4D97-AF65-F5344CB8AC3E}">
        <p14:creationId xmlns:p14="http://schemas.microsoft.com/office/powerpoint/2010/main" val="3034140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FCC Data - examples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17</a:t>
            </a:fld>
            <a:endParaRPr lang="en-US"/>
          </a:p>
        </p:txBody>
      </p:sp>
    </p:spTree>
    <p:extLst>
      <p:ext uri="{BB962C8B-B14F-4D97-AF65-F5344CB8AC3E}">
        <p14:creationId xmlns:p14="http://schemas.microsoft.com/office/powerpoint/2010/main" val="3189325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data sets and reports of (Internet) interest</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Measuring Broadband America</a:t>
            </a:r>
            <a:r>
              <a:rPr lang="en-US" dirty="0"/>
              <a:t> </a:t>
            </a:r>
            <a:r>
              <a:rPr lang="en-US" dirty="0" smtClean="0"/>
              <a:t>(</a:t>
            </a:r>
            <a:r>
              <a:rPr lang="en-US" dirty="0"/>
              <a:t>Internet performance </a:t>
            </a:r>
            <a:r>
              <a:rPr lang="en-US" dirty="0" smtClean="0"/>
              <a:t>measurements)</a:t>
            </a:r>
          </a:p>
          <a:p>
            <a:r>
              <a:rPr lang="en-US" i="1" dirty="0" smtClean="0"/>
              <a:t>Broadband Progress Report </a:t>
            </a:r>
            <a:r>
              <a:rPr lang="en-US" dirty="0" smtClean="0"/>
              <a:t>(“706 report”)</a:t>
            </a:r>
          </a:p>
          <a:p>
            <a:pPr lvl="1"/>
            <a:r>
              <a:rPr lang="en-US" dirty="0"/>
              <a:t>Broadband deployment data (“Form 477”</a:t>
            </a:r>
            <a:r>
              <a:rPr lang="en-US" dirty="0" smtClean="0"/>
              <a:t>)</a:t>
            </a:r>
          </a:p>
          <a:p>
            <a:r>
              <a:rPr lang="en-US" i="1" dirty="0" smtClean="0"/>
              <a:t>International Broadband Data Report</a:t>
            </a:r>
          </a:p>
          <a:p>
            <a:r>
              <a:rPr lang="en-US" i="1" dirty="0" smtClean="0"/>
              <a:t>Mobile Wireless Competition Report</a:t>
            </a:r>
          </a:p>
          <a:p>
            <a:r>
              <a:rPr lang="en-US" i="1" dirty="0" smtClean="0"/>
              <a:t>Universal Service Monitoring Report </a:t>
            </a:r>
            <a:r>
              <a:rPr lang="en-US" dirty="0" smtClean="0"/>
              <a:t>(telephone service)</a:t>
            </a:r>
          </a:p>
          <a:p>
            <a:r>
              <a:rPr lang="en-US" i="1" dirty="0" smtClean="0"/>
              <a:t>Telephone Subscribership in the United States</a:t>
            </a:r>
          </a:p>
          <a:p>
            <a:r>
              <a:rPr lang="en-US" i="1" dirty="0" smtClean="0"/>
              <a:t>Report on Cable Industry Prices</a:t>
            </a:r>
          </a:p>
          <a:p>
            <a:r>
              <a:rPr lang="en-US" i="1" dirty="0" smtClean="0"/>
              <a:t>Trends in Telephony Service</a:t>
            </a:r>
            <a:endParaRPr lang="en-US" i="1" dirty="0"/>
          </a:p>
          <a:p>
            <a:r>
              <a:rPr lang="en-US" dirty="0" smtClean="0"/>
              <a:t>Not available:</a:t>
            </a:r>
          </a:p>
          <a:p>
            <a:pPr lvl="1"/>
            <a:r>
              <a:rPr lang="en-US" dirty="0" smtClean="0"/>
              <a:t>detailed price &amp; subscription data</a:t>
            </a:r>
          </a:p>
          <a:p>
            <a:pPr lvl="1"/>
            <a:r>
              <a:rPr lang="en-US" dirty="0" smtClean="0"/>
              <a:t>outage and reliability information</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18</a:t>
            </a:fld>
            <a:endParaRPr lang="en-US"/>
          </a:p>
        </p:txBody>
      </p:sp>
    </p:spTree>
    <p:extLst>
      <p:ext uri="{BB962C8B-B14F-4D97-AF65-F5344CB8AC3E}">
        <p14:creationId xmlns:p14="http://schemas.microsoft.com/office/powerpoint/2010/main" val="100358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Measured</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t>VoIP Measure</a:t>
                      </a:r>
                      <a:endParaRPr lang="en-US" dirty="0"/>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CFD7CC80-8907-0743-8D56-F55887CD0273}" type="slidenum">
              <a:rPr lang="en-US" smtClean="0"/>
              <a:t>19</a:t>
            </a:fld>
            <a:endParaRPr lang="en-US"/>
          </a:p>
        </p:txBody>
      </p:sp>
    </p:spTree>
    <p:extLst>
      <p:ext uri="{BB962C8B-B14F-4D97-AF65-F5344CB8AC3E}">
        <p14:creationId xmlns:p14="http://schemas.microsoft.com/office/powerpoint/2010/main" val="1720510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questions do policy makers ask?</a:t>
            </a:r>
          </a:p>
          <a:p>
            <a:r>
              <a:rPr lang="en-US" dirty="0" smtClean="0"/>
              <a:t>What data sources are available?</a:t>
            </a:r>
          </a:p>
          <a:p>
            <a:r>
              <a:rPr lang="en-US" dirty="0" smtClean="0"/>
              <a:t>Access network issues</a:t>
            </a:r>
          </a:p>
          <a:p>
            <a:pPr lvl="1"/>
            <a:r>
              <a:rPr lang="en-US" dirty="0" err="1" smtClean="0"/>
              <a:t>capex</a:t>
            </a:r>
            <a:r>
              <a:rPr lang="en-US" dirty="0" smtClean="0"/>
              <a:t> &amp; </a:t>
            </a:r>
            <a:r>
              <a:rPr lang="en-US" dirty="0" err="1" smtClean="0"/>
              <a:t>opex</a:t>
            </a:r>
            <a:endParaRPr lang="en-US" dirty="0" smtClean="0"/>
          </a:p>
          <a:p>
            <a:pPr lvl="1"/>
            <a:r>
              <a:rPr lang="en-US" dirty="0" smtClean="0"/>
              <a:t>competition</a:t>
            </a:r>
          </a:p>
          <a:p>
            <a:r>
              <a:rPr lang="en-US" dirty="0" smtClean="0"/>
              <a:t>The pitfalls of </a:t>
            </a:r>
            <a:r>
              <a:rPr lang="en-US" dirty="0" err="1" smtClean="0"/>
              <a:t>QoS</a:t>
            </a:r>
            <a:endParaRPr lang="en-US" dirty="0" smtClean="0"/>
          </a:p>
          <a:p>
            <a:r>
              <a:rPr lang="en-US" dirty="0" smtClean="0"/>
              <a:t>Open Internet principles in the US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2</a:t>
            </a:fld>
            <a:endParaRPr lang="en-US"/>
          </a:p>
        </p:txBody>
      </p:sp>
    </p:spTree>
    <p:extLst>
      <p:ext uri="{BB962C8B-B14F-4D97-AF65-F5344CB8AC3E}">
        <p14:creationId xmlns:p14="http://schemas.microsoft.com/office/powerpoint/2010/main" val="8160573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lstStyle/>
          <a:p>
            <a:r>
              <a:rPr lang="en-US" dirty="0" smtClean="0"/>
              <a:t>Advertised vs. actual 2012</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Tree>
    <p:extLst>
      <p:ext uri="{BB962C8B-B14F-4D97-AF65-F5344CB8AC3E}">
        <p14:creationId xmlns:p14="http://schemas.microsoft.com/office/powerpoint/2010/main" val="23766653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Significantly better than 2011</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143000" y="1524000"/>
            <a:ext cx="7164388" cy="51212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FD7CC80-8907-0743-8D56-F55887CD0273}" type="slidenum">
              <a:rPr lang="en-US" smtClean="0"/>
              <a:t>21</a:t>
            </a:fld>
            <a:endParaRPr lang="en-US"/>
          </a:p>
        </p:txBody>
      </p:sp>
    </p:spTree>
    <p:extLst>
      <p:ext uri="{BB962C8B-B14F-4D97-AF65-F5344CB8AC3E}">
        <p14:creationId xmlns:p14="http://schemas.microsoft.com/office/powerpoint/2010/main" val="24821445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lstStyle/>
          <a:p>
            <a:r>
              <a:rPr lang="en-US" dirty="0" smtClean="0"/>
              <a:t>Access to broadband</a:t>
            </a:r>
            <a:endParaRPr lang="en-US" dirty="0"/>
          </a:p>
        </p:txBody>
      </p:sp>
      <p:pic>
        <p:nvPicPr>
          <p:cNvPr id="5" name="Picture 4"/>
          <p:cNvPicPr>
            <a:picLocks noChangeAspect="1"/>
          </p:cNvPicPr>
          <p:nvPr/>
        </p:nvPicPr>
        <p:blipFill>
          <a:blip r:embed="rId2"/>
          <a:stretch>
            <a:fillRect/>
          </a:stretch>
        </p:blipFill>
        <p:spPr>
          <a:xfrm>
            <a:off x="1088869" y="1866900"/>
            <a:ext cx="7036660" cy="4161102"/>
          </a:xfrm>
          <a:prstGeom prst="rect">
            <a:avLst/>
          </a:prstGeom>
        </p:spPr>
      </p:pic>
      <p:sp>
        <p:nvSpPr>
          <p:cNvPr id="6" name="TextBox 5"/>
          <p:cNvSpPr txBox="1"/>
          <p:nvPr/>
        </p:nvSpPr>
        <p:spPr>
          <a:xfrm>
            <a:off x="0" y="6430622"/>
            <a:ext cx="4851809" cy="369332"/>
          </a:xfrm>
          <a:prstGeom prst="rect">
            <a:avLst/>
          </a:prstGeom>
          <a:noFill/>
        </p:spPr>
        <p:txBody>
          <a:bodyPr wrap="none" rtlCol="0">
            <a:spAutoFit/>
          </a:bodyPr>
          <a:lstStyle/>
          <a:p>
            <a:r>
              <a:rPr lang="en-US" dirty="0" smtClean="0"/>
              <a:t>Eighth Broadband Progress Report, August 2012</a:t>
            </a:r>
            <a:endParaRPr lang="en-US" dirty="0"/>
          </a:p>
        </p:txBody>
      </p:sp>
    </p:spTree>
    <p:extLst>
      <p:ext uri="{BB962C8B-B14F-4D97-AF65-F5344CB8AC3E}">
        <p14:creationId xmlns:p14="http://schemas.microsoft.com/office/powerpoint/2010/main" val="7999192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competition (US)</a:t>
            </a:r>
            <a:endParaRPr lang="en-US" dirty="0"/>
          </a:p>
        </p:txBody>
      </p:sp>
      <p:pic>
        <p:nvPicPr>
          <p:cNvPr id="4" name="Picture 3"/>
          <p:cNvPicPr>
            <a:picLocks noChangeAspect="1"/>
          </p:cNvPicPr>
          <p:nvPr/>
        </p:nvPicPr>
        <p:blipFill>
          <a:blip r:embed="rId3"/>
          <a:stretch>
            <a:fillRect/>
          </a:stretch>
        </p:blipFill>
        <p:spPr>
          <a:xfrm>
            <a:off x="457200" y="1016000"/>
            <a:ext cx="7213600" cy="5617148"/>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
        <p:nvSpPr>
          <p:cNvPr id="3" name="Slide Number Placeholder 2"/>
          <p:cNvSpPr>
            <a:spLocks noGrp="1"/>
          </p:cNvSpPr>
          <p:nvPr>
            <p:ph type="sldNum" sz="quarter" idx="12"/>
          </p:nvPr>
        </p:nvSpPr>
        <p:spPr/>
        <p:txBody>
          <a:bodyPr/>
          <a:lstStyle/>
          <a:p>
            <a:fld id="{CFD7CC80-8907-0743-8D56-F55887CD0273}" type="slidenum">
              <a:rPr lang="en-US" smtClean="0"/>
              <a:t>23</a:t>
            </a:fld>
            <a:endParaRPr lang="en-US"/>
          </a:p>
        </p:txBody>
      </p:sp>
    </p:spTree>
    <p:extLst>
      <p:ext uri="{BB962C8B-B14F-4D97-AF65-F5344CB8AC3E}">
        <p14:creationId xmlns:p14="http://schemas.microsoft.com/office/powerpoint/2010/main" val="2338583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24</a:t>
            </a:fld>
            <a:endParaRPr lang="en-US"/>
          </a:p>
        </p:txBody>
      </p:sp>
      <p:sp>
        <p:nvSpPr>
          <p:cNvPr id="4" name="Title 3"/>
          <p:cNvSpPr>
            <a:spLocks noGrp="1"/>
          </p:cNvSpPr>
          <p:nvPr>
            <p:ph type="title"/>
          </p:nvPr>
        </p:nvSpPr>
        <p:spPr/>
        <p:txBody>
          <a:bodyPr/>
          <a:lstStyle/>
          <a:p>
            <a:r>
              <a:rPr lang="en-US" dirty="0" smtClean="0"/>
              <a:t>International comparison: fixed</a:t>
            </a:r>
            <a:endParaRPr lang="en-US" dirty="0"/>
          </a:p>
        </p:txBody>
      </p:sp>
      <p:pic>
        <p:nvPicPr>
          <p:cNvPr id="5" name="Picture 4"/>
          <p:cNvPicPr>
            <a:picLocks noChangeAspect="1"/>
          </p:cNvPicPr>
          <p:nvPr/>
        </p:nvPicPr>
        <p:blipFill>
          <a:blip r:embed="rId2"/>
          <a:stretch>
            <a:fillRect/>
          </a:stretch>
        </p:blipFill>
        <p:spPr>
          <a:xfrm>
            <a:off x="571797" y="1612899"/>
            <a:ext cx="7430397" cy="4583686"/>
          </a:xfrm>
          <a:prstGeom prst="rect">
            <a:avLst/>
          </a:prstGeom>
        </p:spPr>
      </p:pic>
      <p:sp>
        <p:nvSpPr>
          <p:cNvPr id="6" name="TextBox 5"/>
          <p:cNvSpPr txBox="1"/>
          <p:nvPr/>
        </p:nvSpPr>
        <p:spPr>
          <a:xfrm>
            <a:off x="0" y="6550223"/>
            <a:ext cx="4777774" cy="307777"/>
          </a:xfrm>
          <a:prstGeom prst="rect">
            <a:avLst/>
          </a:prstGeom>
          <a:no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3377042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
        <p:nvSpPr>
          <p:cNvPr id="4" name="Title 3"/>
          <p:cNvSpPr>
            <a:spLocks noGrp="1"/>
          </p:cNvSpPr>
          <p:nvPr>
            <p:ph type="title"/>
          </p:nvPr>
        </p:nvSpPr>
        <p:spPr/>
        <p:txBody>
          <a:bodyPr/>
          <a:lstStyle/>
          <a:p>
            <a:r>
              <a:rPr lang="en-US" dirty="0" smtClean="0"/>
              <a:t>International comparison: mobile</a:t>
            </a:r>
            <a:endParaRPr lang="en-US" dirty="0"/>
          </a:p>
        </p:txBody>
      </p:sp>
      <p:pic>
        <p:nvPicPr>
          <p:cNvPr id="5" name="Picture 4"/>
          <p:cNvPicPr>
            <a:picLocks noChangeAspect="1"/>
          </p:cNvPicPr>
          <p:nvPr/>
        </p:nvPicPr>
        <p:blipFill>
          <a:blip r:embed="rId2"/>
          <a:stretch>
            <a:fillRect/>
          </a:stretch>
        </p:blipFill>
        <p:spPr>
          <a:xfrm>
            <a:off x="1269947" y="1365212"/>
            <a:ext cx="6777445" cy="4678090"/>
          </a:xfrm>
          <a:prstGeom prst="rect">
            <a:avLst/>
          </a:prstGeom>
        </p:spPr>
      </p:pic>
      <p:sp>
        <p:nvSpPr>
          <p:cNvPr id="6" name="TextBox 5"/>
          <p:cNvSpPr txBox="1"/>
          <p:nvPr/>
        </p:nvSpPr>
        <p:spPr>
          <a:xfrm>
            <a:off x="0" y="6550223"/>
            <a:ext cx="4777774" cy="307777"/>
          </a:xfrm>
          <a:prstGeom prst="rect">
            <a:avLst/>
          </a:prstGeom>
          <a:no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986726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Residential broadband penetration (US)</a:t>
            </a:r>
            <a:endParaRPr lang="en-US" sz="3600" dirty="0"/>
          </a:p>
        </p:txBody>
      </p:sp>
      <p:pic>
        <p:nvPicPr>
          <p:cNvPr id="3" name="Picture 2"/>
          <p:cNvPicPr>
            <a:picLocks noChangeAspect="1"/>
          </p:cNvPicPr>
          <p:nvPr/>
        </p:nvPicPr>
        <p:blipFill>
          <a:blip r:embed="rId2"/>
          <a:stretch>
            <a:fillRect/>
          </a:stretch>
        </p:blipFill>
        <p:spPr>
          <a:xfrm>
            <a:off x="763960" y="1828800"/>
            <a:ext cx="7922840" cy="4109357"/>
          </a:xfrm>
          <a:prstGeom prst="rect">
            <a:avLst/>
          </a:prstGeom>
          <a:solidFill>
            <a:schemeClr val="tx1">
              <a:lumMod val="85000"/>
            </a:schemeClr>
          </a:solidFill>
          <a:ln>
            <a:noFill/>
          </a:ln>
        </p:spPr>
      </p:pic>
      <p:sp>
        <p:nvSpPr>
          <p:cNvPr id="4" name="Slide Number Placeholder 3"/>
          <p:cNvSpPr>
            <a:spLocks noGrp="1"/>
          </p:cNvSpPr>
          <p:nvPr>
            <p:ph type="sldNum" sz="quarter" idx="12"/>
          </p:nvPr>
        </p:nvSpPr>
        <p:spPr/>
        <p:txBody>
          <a:bodyPr/>
          <a:lstStyle/>
          <a:p>
            <a:fld id="{CFD7CC80-8907-0743-8D56-F55887CD0273}" type="slidenum">
              <a:rPr lang="en-US" smtClean="0"/>
              <a:t>26</a:t>
            </a:fld>
            <a:endParaRPr lang="en-US"/>
          </a:p>
        </p:txBody>
      </p:sp>
    </p:spTree>
    <p:extLst>
      <p:ext uri="{BB962C8B-B14F-4D97-AF65-F5344CB8AC3E}">
        <p14:creationId xmlns:p14="http://schemas.microsoft.com/office/powerpoint/2010/main" val="12617106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cost of networks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27</a:t>
            </a:fld>
            <a:endParaRPr lang="en-US"/>
          </a:p>
        </p:txBody>
      </p:sp>
    </p:spTree>
    <p:extLst>
      <p:ext uri="{BB962C8B-B14F-4D97-AF65-F5344CB8AC3E}">
        <p14:creationId xmlns:p14="http://schemas.microsoft.com/office/powerpoint/2010/main" val="195946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Broadband virtuous cycle</a:t>
            </a:r>
            <a:endParaRPr lang="en-US" dirty="0"/>
          </a:p>
        </p:txBody>
      </p:sp>
      <p:graphicFrame>
        <p:nvGraphicFramePr>
          <p:cNvPr id="5" name="Diagram 4"/>
          <p:cNvGraphicFramePr/>
          <p:nvPr>
            <p:extLst>
              <p:ext uri="{D42A27DB-BD31-4B8C-83A1-F6EECF244321}">
                <p14:modId xmlns:p14="http://schemas.microsoft.com/office/powerpoint/2010/main" val="2658393958"/>
              </p:ext>
            </p:extLst>
          </p:nvPr>
        </p:nvGraphicFramePr>
        <p:xfrm>
          <a:off x="598714" y="1396999"/>
          <a:ext cx="8088086" cy="5134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FD7CC80-8907-0743-8D56-F55887CD0273}" type="slidenum">
              <a:rPr lang="en-US" smtClean="0"/>
              <a:t>28</a:t>
            </a:fld>
            <a:endParaRPr lang="en-US"/>
          </a:p>
        </p:txBody>
      </p:sp>
    </p:spTree>
    <p:extLst>
      <p:ext uri="{BB962C8B-B14F-4D97-AF65-F5344CB8AC3E}">
        <p14:creationId xmlns:p14="http://schemas.microsoft.com/office/powerpoint/2010/main" val="18453546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bandwidth (2011)</a:t>
            </a:r>
            <a:endParaRPr lang="en-US" dirty="0"/>
          </a:p>
        </p:txBody>
      </p:sp>
      <p:sp>
        <p:nvSpPr>
          <p:cNvPr id="4" name="Slide Number Placeholder 3"/>
          <p:cNvSpPr>
            <a:spLocks noGrp="1"/>
          </p:cNvSpPr>
          <p:nvPr>
            <p:ph type="sldNum" sz="quarter" idx="12"/>
          </p:nvPr>
        </p:nvSpPr>
        <p:spPr/>
        <p:txBody>
          <a:bodyPr/>
          <a:lstStyle/>
          <a:p>
            <a:fld id="{8B920405-8F35-7F46-B4F8-B76408E353E7}" type="slidenum">
              <a:rPr lang="en-US" smtClean="0"/>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47073478"/>
              </p:ext>
            </p:extLst>
          </p:nvPr>
        </p:nvGraphicFramePr>
        <p:xfrm>
          <a:off x="1219200" y="1905000"/>
          <a:ext cx="6096000" cy="2494280"/>
        </p:xfrm>
        <a:graphic>
          <a:graphicData uri="http://schemas.openxmlformats.org/drawingml/2006/table">
            <a:tbl>
              <a:tblPr firstRow="1" bandRow="1">
                <a:tableStyleId>{7DF18680-E054-41AD-8BC1-D1AEF772440D}</a:tableStyleId>
              </a:tblPr>
              <a:tblGrid>
                <a:gridCol w="2438400"/>
                <a:gridCol w="914400"/>
                <a:gridCol w="1600200"/>
                <a:gridCol w="1143000"/>
              </a:tblGrid>
              <a:tr h="370840">
                <a:tc>
                  <a:txBody>
                    <a:bodyPr/>
                    <a:lstStyle/>
                    <a:p>
                      <a:r>
                        <a:rPr lang="en-US" dirty="0" smtClean="0"/>
                        <a:t>Service</a:t>
                      </a:r>
                      <a:endParaRPr lang="en-US" dirty="0"/>
                    </a:p>
                  </a:txBody>
                  <a:tcPr/>
                </a:tc>
                <a:tc>
                  <a:txBody>
                    <a:bodyPr/>
                    <a:lstStyle/>
                    <a:p>
                      <a:r>
                        <a:rPr lang="en-US" dirty="0" smtClean="0"/>
                        <a:t>Speed</a:t>
                      </a:r>
                      <a:r>
                        <a:rPr lang="en-US" baseline="0" dirty="0" smtClean="0"/>
                        <a:t> (Mb/s)</a:t>
                      </a:r>
                      <a:endParaRPr lang="en-US" dirty="0"/>
                    </a:p>
                  </a:txBody>
                  <a:tcPr/>
                </a:tc>
                <a:tc>
                  <a:txBody>
                    <a:bodyPr/>
                    <a:lstStyle/>
                    <a:p>
                      <a:r>
                        <a:rPr lang="en-US" dirty="0" smtClean="0"/>
                        <a:t>Average price/month</a:t>
                      </a:r>
                      <a:endParaRPr lang="en-US" dirty="0"/>
                    </a:p>
                  </a:txBody>
                  <a:tcPr/>
                </a:tc>
                <a:tc>
                  <a:txBody>
                    <a:bodyPr/>
                    <a:lstStyle/>
                    <a:p>
                      <a:r>
                        <a:rPr lang="en-US" dirty="0" smtClean="0"/>
                        <a:t>$/Mb/s</a:t>
                      </a:r>
                      <a:endParaRPr lang="en-US" dirty="0"/>
                    </a:p>
                  </a:txBody>
                  <a:tcPr/>
                </a:tc>
              </a:tr>
              <a:tr h="370840">
                <a:tc>
                  <a:txBody>
                    <a:bodyPr/>
                    <a:lstStyle/>
                    <a:p>
                      <a:r>
                        <a:rPr lang="en-US" sz="1600" dirty="0" smtClean="0"/>
                        <a:t>DS1 (T1)</a:t>
                      </a:r>
                      <a:endParaRPr lang="en-US" sz="1600" dirty="0"/>
                    </a:p>
                  </a:txBody>
                  <a:tcPr/>
                </a:tc>
                <a:tc>
                  <a:txBody>
                    <a:bodyPr/>
                    <a:lstStyle/>
                    <a:p>
                      <a:r>
                        <a:rPr lang="en-US" sz="1600" dirty="0" smtClean="0"/>
                        <a:t>1.54</a:t>
                      </a:r>
                      <a:endParaRPr lang="en-US" sz="1600" dirty="0"/>
                    </a:p>
                  </a:txBody>
                  <a:tcPr/>
                </a:tc>
                <a:tc>
                  <a:txBody>
                    <a:bodyPr/>
                    <a:lstStyle/>
                    <a:p>
                      <a:r>
                        <a:rPr lang="en-US" sz="1600" dirty="0" smtClean="0"/>
                        <a:t>$450</a:t>
                      </a:r>
                      <a:endParaRPr lang="en-US" sz="1600" dirty="0"/>
                    </a:p>
                  </a:txBody>
                  <a:tcPr/>
                </a:tc>
                <a:tc>
                  <a:txBody>
                    <a:bodyPr/>
                    <a:lstStyle/>
                    <a:p>
                      <a:r>
                        <a:rPr lang="en-US" sz="1600" dirty="0" smtClean="0"/>
                        <a:t>$292.20</a:t>
                      </a:r>
                      <a:endParaRPr lang="en-US" sz="1600" dirty="0"/>
                    </a:p>
                  </a:txBody>
                  <a:tcPr/>
                </a:tc>
              </a:tr>
              <a:tr h="370840">
                <a:tc>
                  <a:txBody>
                    <a:bodyPr/>
                    <a:lstStyle/>
                    <a:p>
                      <a:r>
                        <a:rPr lang="en-US" sz="1600" dirty="0" smtClean="0"/>
                        <a:t>DS3</a:t>
                      </a:r>
                      <a:endParaRPr lang="en-US" sz="1600" dirty="0"/>
                    </a:p>
                  </a:txBody>
                  <a:tcPr/>
                </a:tc>
                <a:tc>
                  <a:txBody>
                    <a:bodyPr/>
                    <a:lstStyle/>
                    <a:p>
                      <a:r>
                        <a:rPr lang="en-US" sz="1600" dirty="0" smtClean="0"/>
                        <a:t>45</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$111.11</a:t>
                      </a:r>
                      <a:endParaRPr lang="en-US" sz="1600" dirty="0"/>
                    </a:p>
                  </a:txBody>
                  <a:tcPr/>
                </a:tc>
              </a:tr>
              <a:tr h="370840">
                <a:tc>
                  <a:txBody>
                    <a:bodyPr/>
                    <a:lstStyle/>
                    <a:p>
                      <a:r>
                        <a:rPr lang="en-US" sz="1600" dirty="0" smtClean="0"/>
                        <a:t>Ethernet over Copper</a:t>
                      </a:r>
                      <a:endParaRPr lang="en-US" sz="1600" dirty="0"/>
                    </a:p>
                  </a:txBody>
                  <a:tcPr/>
                </a:tc>
                <a:tc>
                  <a:txBody>
                    <a:bodyPr/>
                    <a:lstStyle/>
                    <a:p>
                      <a:r>
                        <a:rPr lang="en-US" sz="1600" dirty="0" smtClean="0"/>
                        <a:t>10</a:t>
                      </a:r>
                      <a:endParaRPr lang="en-US" sz="1600" dirty="0"/>
                    </a:p>
                  </a:txBody>
                  <a:tcPr/>
                </a:tc>
                <a:tc>
                  <a:txBody>
                    <a:bodyPr/>
                    <a:lstStyle/>
                    <a:p>
                      <a:r>
                        <a:rPr lang="en-US" sz="1600" dirty="0" smtClean="0"/>
                        <a:t>$950</a:t>
                      </a:r>
                      <a:endParaRPr lang="en-US" sz="1600" dirty="0"/>
                    </a:p>
                  </a:txBody>
                  <a:tcPr/>
                </a:tc>
                <a:tc>
                  <a:txBody>
                    <a:bodyPr/>
                    <a:lstStyle/>
                    <a:p>
                      <a:r>
                        <a:rPr lang="en-US" sz="1600" dirty="0" smtClean="0"/>
                        <a:t>$95.00</a:t>
                      </a:r>
                      <a:endParaRPr lang="en-US" sz="1600" dirty="0"/>
                    </a:p>
                  </a:txBody>
                  <a:tcPr/>
                </a:tc>
              </a:tr>
              <a:tr h="370840">
                <a:tc>
                  <a:txBody>
                    <a:bodyPr/>
                    <a:lstStyle/>
                    <a:p>
                      <a:r>
                        <a:rPr lang="en-US" sz="1600" dirty="0" smtClean="0"/>
                        <a:t>Fast Ethernet</a:t>
                      </a:r>
                      <a:endParaRPr lang="en-US" sz="1600" dirty="0"/>
                    </a:p>
                  </a:txBody>
                  <a:tcPr/>
                </a:tc>
                <a:tc>
                  <a:txBody>
                    <a:bodyPr/>
                    <a:lstStyle/>
                    <a:p>
                      <a:r>
                        <a:rPr lang="en-US" sz="1600" dirty="0" smtClean="0"/>
                        <a:t>100</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$50.00</a:t>
                      </a:r>
                      <a:endParaRPr lang="en-US" sz="1600" dirty="0"/>
                    </a:p>
                  </a:txBody>
                  <a:tcPr/>
                </a:tc>
              </a:tr>
              <a:tr h="370840">
                <a:tc>
                  <a:txBody>
                    <a:bodyPr/>
                    <a:lstStyle/>
                    <a:p>
                      <a:r>
                        <a:rPr lang="en-US" sz="1600" dirty="0" smtClean="0"/>
                        <a:t>Metro Ethernet</a:t>
                      </a:r>
                      <a:endParaRPr lang="en-US" sz="1600" dirty="0"/>
                    </a:p>
                  </a:txBody>
                  <a:tcPr/>
                </a:tc>
                <a:tc>
                  <a:txBody>
                    <a:bodyPr/>
                    <a:lstStyle/>
                    <a:p>
                      <a:r>
                        <a:rPr lang="en-US" sz="1600" dirty="0" smtClean="0"/>
                        <a:t>1000</a:t>
                      </a:r>
                      <a:endParaRPr lang="en-US" sz="1600" dirty="0"/>
                    </a:p>
                  </a:txBody>
                  <a:tcPr/>
                </a:tc>
                <a:tc>
                  <a:txBody>
                    <a:bodyPr/>
                    <a:lstStyle/>
                    <a:p>
                      <a:r>
                        <a:rPr lang="en-US" sz="1600" dirty="0" smtClean="0"/>
                        <a:t>$25,000</a:t>
                      </a:r>
                      <a:endParaRPr lang="en-US" sz="1600" dirty="0"/>
                    </a:p>
                  </a:txBody>
                  <a:tcPr/>
                </a:tc>
                <a:tc>
                  <a:txBody>
                    <a:bodyPr/>
                    <a:lstStyle/>
                    <a:p>
                      <a:r>
                        <a:rPr lang="en-US" sz="1600" dirty="0" smtClean="0"/>
                        <a:t>$25.00</a:t>
                      </a:r>
                      <a:endParaRPr lang="en-US" sz="1600" dirty="0"/>
                    </a:p>
                  </a:txBody>
                  <a:tcPr/>
                </a:tc>
              </a:tr>
            </a:tbl>
          </a:graphicData>
        </a:graphic>
      </p:graphicFrame>
    </p:spTree>
    <p:extLst>
      <p:ext uri="{BB962C8B-B14F-4D97-AF65-F5344CB8AC3E}">
        <p14:creationId xmlns:p14="http://schemas.microsoft.com/office/powerpoint/2010/main" val="303038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questions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3</a:t>
            </a:fld>
            <a:endParaRPr lang="en-US"/>
          </a:p>
        </p:txBody>
      </p:sp>
    </p:spTree>
    <p:extLst>
      <p:ext uri="{BB962C8B-B14F-4D97-AF65-F5344CB8AC3E}">
        <p14:creationId xmlns:p14="http://schemas.microsoft.com/office/powerpoint/2010/main" val="31111570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value of bits</a:t>
            </a:r>
            <a:endParaRPr lang="en-US" dirty="0"/>
          </a:p>
        </p:txBody>
      </p:sp>
      <p:sp>
        <p:nvSpPr>
          <p:cNvPr id="2" name="Content Placeholder 1"/>
          <p:cNvSpPr>
            <a:spLocks noGrp="1"/>
          </p:cNvSpPr>
          <p:nvPr>
            <p:ph idx="1"/>
          </p:nvPr>
        </p:nvSpPr>
        <p:spPr>
          <a:xfrm>
            <a:off x="457200" y="1600201"/>
            <a:ext cx="8229600" cy="2243884"/>
          </a:xfrm>
        </p:spPr>
        <p:txBody>
          <a:bodyPr/>
          <a:lstStyle/>
          <a:p>
            <a:r>
              <a:rPr lang="en-US" dirty="0" smtClean="0"/>
              <a:t>Technologist: A bit is a bit is a bit</a:t>
            </a:r>
          </a:p>
          <a:p>
            <a:r>
              <a:rPr lang="en-US" dirty="0" smtClean="0"/>
              <a:t>Economist: Some bits are more valuable than other bits</a:t>
            </a:r>
          </a:p>
          <a:p>
            <a:pPr lvl="1"/>
            <a:r>
              <a:rPr lang="en-US" dirty="0" smtClean="0"/>
              <a:t>e.g., $(email) &gt;&gt; $(video)</a:t>
            </a:r>
          </a:p>
        </p:txBody>
      </p:sp>
      <p:sp>
        <p:nvSpPr>
          <p:cNvPr id="3" name="Slide Number Placeholder 2"/>
          <p:cNvSpPr>
            <a:spLocks noGrp="1"/>
          </p:cNvSpPr>
          <p:nvPr>
            <p:ph type="sldNum" sz="quarter" idx="12"/>
          </p:nvPr>
        </p:nvSpPr>
        <p:spPr/>
        <p:txBody>
          <a:bodyPr/>
          <a:lstStyle/>
          <a:p>
            <a:fld id="{51E3B49D-3EAC-FA48-8317-73E198CCAC39}" type="slidenum">
              <a:rPr lang="en-US" smtClean="0"/>
              <a:pPr/>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05090871"/>
              </p:ext>
            </p:extLst>
          </p:nvPr>
        </p:nvGraphicFramePr>
        <p:xfrm>
          <a:off x="457200" y="3963670"/>
          <a:ext cx="8466585" cy="2661920"/>
        </p:xfrm>
        <a:graphic>
          <a:graphicData uri="http://schemas.openxmlformats.org/drawingml/2006/table">
            <a:tbl>
              <a:tblPr firstRow="1" bandRow="1">
                <a:tableStyleId>{5C22544A-7EE6-4342-B048-85BDC9FD1C3A}</a:tableStyleId>
              </a:tblPr>
              <a:tblGrid>
                <a:gridCol w="2119991"/>
                <a:gridCol w="1835879"/>
                <a:gridCol w="1124081"/>
                <a:gridCol w="1693317"/>
                <a:gridCol w="1693317"/>
              </a:tblGrid>
              <a:tr h="370840">
                <a:tc>
                  <a:txBody>
                    <a:bodyPr/>
                    <a:lstStyle/>
                    <a:p>
                      <a:r>
                        <a:rPr lang="en-US" dirty="0" smtClean="0"/>
                        <a:t>Application</a:t>
                      </a:r>
                      <a:endParaRPr lang="en-US" dirty="0"/>
                    </a:p>
                  </a:txBody>
                  <a:tcPr/>
                </a:tc>
                <a:tc>
                  <a:txBody>
                    <a:bodyPr/>
                    <a:lstStyle/>
                    <a:p>
                      <a:r>
                        <a:rPr lang="en-US" dirty="0" smtClean="0"/>
                        <a:t>Volume</a:t>
                      </a:r>
                      <a:endParaRPr lang="en-US" dirty="0"/>
                    </a:p>
                  </a:txBody>
                  <a:tcPr/>
                </a:tc>
                <a:tc>
                  <a:txBody>
                    <a:bodyPr/>
                    <a:lstStyle/>
                    <a:p>
                      <a:r>
                        <a:rPr lang="en-US" dirty="0" smtClean="0"/>
                        <a:t>Cost per unit</a:t>
                      </a:r>
                      <a:endParaRPr lang="en-US" dirty="0"/>
                    </a:p>
                  </a:txBody>
                  <a:tcPr/>
                </a:tc>
                <a:tc>
                  <a:txBody>
                    <a:bodyPr/>
                    <a:lstStyle/>
                    <a:p>
                      <a:r>
                        <a:rPr lang="en-US" dirty="0" smtClean="0"/>
                        <a:t>Cost / MB</a:t>
                      </a:r>
                      <a:endParaRPr lang="en-US" dirty="0"/>
                    </a:p>
                  </a:txBody>
                  <a:tcPr/>
                </a:tc>
                <a:tc>
                  <a:txBody>
                    <a:bodyPr/>
                    <a:lstStyle/>
                    <a:p>
                      <a:r>
                        <a:rPr lang="en-US" dirty="0" smtClean="0"/>
                        <a:t>Cost / TB</a:t>
                      </a:r>
                      <a:endParaRPr lang="en-US" dirty="0"/>
                    </a:p>
                  </a:txBody>
                  <a:tcPr/>
                </a:tc>
              </a:tr>
              <a:tr h="370840">
                <a:tc>
                  <a:txBody>
                    <a:bodyPr/>
                    <a:lstStyle/>
                    <a:p>
                      <a:r>
                        <a:rPr lang="en-US" dirty="0" smtClean="0"/>
                        <a:t>Voice (13 kb/s GSM)</a:t>
                      </a:r>
                      <a:endParaRPr lang="en-US" dirty="0"/>
                    </a:p>
                  </a:txBody>
                  <a:tcPr/>
                </a:tc>
                <a:tc>
                  <a:txBody>
                    <a:bodyPr/>
                    <a:lstStyle/>
                    <a:p>
                      <a:r>
                        <a:rPr lang="en-US" dirty="0" smtClean="0"/>
                        <a:t>97.5 </a:t>
                      </a:r>
                      <a:r>
                        <a:rPr lang="en-US" dirty="0" err="1" smtClean="0"/>
                        <a:t>kB</a:t>
                      </a:r>
                      <a:r>
                        <a:rPr lang="en-US" dirty="0" smtClean="0"/>
                        <a:t>/minute</a:t>
                      </a:r>
                      <a:endParaRPr lang="en-US" dirty="0"/>
                    </a:p>
                  </a:txBody>
                  <a:tcPr/>
                </a:tc>
                <a:tc>
                  <a:txBody>
                    <a:bodyPr/>
                    <a:lstStyle/>
                    <a:p>
                      <a:r>
                        <a:rPr lang="en-US" dirty="0" smtClean="0"/>
                        <a:t>10c</a:t>
                      </a:r>
                      <a:endParaRPr lang="en-US" dirty="0"/>
                    </a:p>
                  </a:txBody>
                  <a:tcPr/>
                </a:tc>
                <a:tc>
                  <a:txBody>
                    <a:bodyPr/>
                    <a:lstStyle/>
                    <a:p>
                      <a:r>
                        <a:rPr lang="en-US" dirty="0" smtClean="0"/>
                        <a:t>$1.02</a:t>
                      </a:r>
                      <a:endParaRPr lang="en-US" dirty="0"/>
                    </a:p>
                  </a:txBody>
                  <a:tcPr/>
                </a:tc>
                <a:tc>
                  <a:txBody>
                    <a:bodyPr/>
                    <a:lstStyle/>
                    <a:p>
                      <a:r>
                        <a:rPr lang="en-US" dirty="0" smtClean="0"/>
                        <a:t>$1M</a:t>
                      </a:r>
                      <a:endParaRPr lang="en-US" dirty="0"/>
                    </a:p>
                  </a:txBody>
                  <a:tcPr/>
                </a:tc>
              </a:tr>
              <a:tr h="370840">
                <a:tc>
                  <a:txBody>
                    <a:bodyPr/>
                    <a:lstStyle/>
                    <a:p>
                      <a:r>
                        <a:rPr lang="en-US" dirty="0" smtClean="0"/>
                        <a:t>Mobile</a:t>
                      </a:r>
                      <a:r>
                        <a:rPr lang="en-US" baseline="0" dirty="0" smtClean="0"/>
                        <a:t> data</a:t>
                      </a:r>
                      <a:endParaRPr lang="en-US" dirty="0"/>
                    </a:p>
                  </a:txBody>
                  <a:tcPr/>
                </a:tc>
                <a:tc>
                  <a:txBody>
                    <a:bodyPr/>
                    <a:lstStyle/>
                    <a:p>
                      <a:r>
                        <a:rPr lang="en-US" dirty="0" smtClean="0"/>
                        <a:t>5</a:t>
                      </a:r>
                      <a:r>
                        <a:rPr lang="en-US" baseline="0" dirty="0" smtClean="0"/>
                        <a:t> </a:t>
                      </a:r>
                      <a:r>
                        <a:rPr lang="en-US" dirty="0" smtClean="0"/>
                        <a:t>GB</a:t>
                      </a:r>
                      <a:endParaRPr lang="en-US" dirty="0"/>
                    </a:p>
                  </a:txBody>
                  <a:tcPr/>
                </a:tc>
                <a:tc>
                  <a:txBody>
                    <a:bodyPr/>
                    <a:lstStyle/>
                    <a:p>
                      <a:r>
                        <a:rPr lang="en-US" dirty="0" smtClean="0"/>
                        <a:t>$40</a:t>
                      </a:r>
                      <a:endParaRPr lang="en-US" dirty="0"/>
                    </a:p>
                  </a:txBody>
                  <a:tcPr/>
                </a:tc>
                <a:tc>
                  <a:txBody>
                    <a:bodyPr/>
                    <a:lstStyle/>
                    <a:p>
                      <a:r>
                        <a:rPr lang="en-US" dirty="0" smtClean="0"/>
                        <a:t>$0.008</a:t>
                      </a:r>
                      <a:endParaRPr lang="en-US" dirty="0"/>
                    </a:p>
                  </a:txBody>
                  <a:tcPr/>
                </a:tc>
                <a:tc>
                  <a:txBody>
                    <a:bodyPr/>
                    <a:lstStyle/>
                    <a:p>
                      <a:r>
                        <a:rPr lang="en-US" dirty="0" smtClean="0"/>
                        <a:t>$8,000</a:t>
                      </a:r>
                      <a:endParaRPr lang="en-US" dirty="0"/>
                    </a:p>
                  </a:txBody>
                  <a:tcPr/>
                </a:tc>
              </a:tr>
              <a:tr h="370840">
                <a:tc>
                  <a:txBody>
                    <a:bodyPr/>
                    <a:lstStyle/>
                    <a:p>
                      <a:r>
                        <a:rPr lang="en-US" dirty="0" smtClean="0"/>
                        <a:t>MMS (pictures)</a:t>
                      </a:r>
                      <a:endParaRPr lang="en-US" dirty="0"/>
                    </a:p>
                  </a:txBody>
                  <a:tcPr/>
                </a:tc>
                <a:tc>
                  <a:txBody>
                    <a:bodyPr/>
                    <a:lstStyle/>
                    <a:p>
                      <a:r>
                        <a:rPr lang="en-US" dirty="0" smtClean="0"/>
                        <a:t>&lt; 300 KB, avg. 50 </a:t>
                      </a:r>
                      <a:r>
                        <a:rPr lang="en-US" dirty="0" err="1" smtClean="0"/>
                        <a:t>kB</a:t>
                      </a:r>
                      <a:endParaRPr lang="en-US" dirty="0"/>
                    </a:p>
                  </a:txBody>
                  <a:tcPr/>
                </a:tc>
                <a:tc>
                  <a:txBody>
                    <a:bodyPr/>
                    <a:lstStyle/>
                    <a:p>
                      <a:r>
                        <a:rPr lang="en-US" dirty="0" smtClean="0"/>
                        <a:t>25c</a:t>
                      </a:r>
                      <a:endParaRPr lang="en-US" dirty="0"/>
                    </a:p>
                  </a:txBody>
                  <a:tcPr/>
                </a:tc>
                <a:tc>
                  <a:txBody>
                    <a:bodyPr/>
                    <a:lstStyle/>
                    <a:p>
                      <a:r>
                        <a:rPr lang="en-US" dirty="0" smtClean="0"/>
                        <a:t>$5.00</a:t>
                      </a:r>
                      <a:endParaRPr lang="en-US" dirty="0"/>
                    </a:p>
                  </a:txBody>
                  <a:tcPr/>
                </a:tc>
                <a:tc>
                  <a:txBody>
                    <a:bodyPr/>
                    <a:lstStyle/>
                    <a:p>
                      <a:r>
                        <a:rPr lang="en-US" dirty="0" smtClean="0"/>
                        <a:t>$5M</a:t>
                      </a:r>
                      <a:endParaRPr lang="en-US" dirty="0"/>
                    </a:p>
                  </a:txBody>
                  <a:tcPr/>
                </a:tc>
              </a:tr>
              <a:tr h="370840">
                <a:tc>
                  <a:txBody>
                    <a:bodyPr/>
                    <a:lstStyle/>
                    <a:p>
                      <a:r>
                        <a:rPr lang="en-US" dirty="0" smtClean="0"/>
                        <a:t>SMS</a:t>
                      </a:r>
                      <a:endParaRPr lang="en-US" dirty="0"/>
                    </a:p>
                  </a:txBody>
                  <a:tcPr/>
                </a:tc>
                <a:tc>
                  <a:txBody>
                    <a:bodyPr/>
                    <a:lstStyle/>
                    <a:p>
                      <a:r>
                        <a:rPr lang="en-US" dirty="0" smtClean="0"/>
                        <a:t>160 B</a:t>
                      </a:r>
                      <a:endParaRPr lang="en-US" dirty="0"/>
                    </a:p>
                  </a:txBody>
                  <a:tcPr/>
                </a:tc>
                <a:tc>
                  <a:txBody>
                    <a:bodyPr/>
                    <a:lstStyle/>
                    <a:p>
                      <a:r>
                        <a:rPr lang="en-US" dirty="0" smtClean="0"/>
                        <a:t>10c</a:t>
                      </a:r>
                      <a:endParaRPr lang="en-US" dirty="0"/>
                    </a:p>
                  </a:txBody>
                  <a:tcPr/>
                </a:tc>
                <a:tc>
                  <a:txBody>
                    <a:bodyPr/>
                    <a:lstStyle/>
                    <a:p>
                      <a:r>
                        <a:rPr lang="en-US" dirty="0" smtClean="0"/>
                        <a:t>$625</a:t>
                      </a:r>
                      <a:endParaRPr lang="en-US" dirty="0"/>
                    </a:p>
                  </a:txBody>
                  <a:tcPr/>
                </a:tc>
                <a:tc>
                  <a:txBody>
                    <a:bodyPr/>
                    <a:lstStyle/>
                    <a:p>
                      <a:r>
                        <a:rPr lang="en-US" dirty="0" smtClean="0"/>
                        <a:t>$625M</a:t>
                      </a:r>
                      <a:endParaRPr lang="en-US" dirty="0"/>
                    </a:p>
                  </a:txBody>
                  <a:tcPr/>
                </a:tc>
              </a:tr>
            </a:tbl>
          </a:graphicData>
        </a:graphic>
      </p:graphicFrame>
    </p:spTree>
    <p:extLst>
      <p:ext uri="{BB962C8B-B14F-4D97-AF65-F5344CB8AC3E}">
        <p14:creationId xmlns:p14="http://schemas.microsoft.com/office/powerpoint/2010/main" val="34454988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cost</a:t>
            </a:r>
            <a:endParaRPr lang="en-US" dirty="0"/>
          </a:p>
        </p:txBody>
      </p:sp>
      <p:pic>
        <p:nvPicPr>
          <p:cNvPr id="4" name="Picture 3"/>
          <p:cNvPicPr>
            <a:picLocks noChangeAspect="1"/>
          </p:cNvPicPr>
          <p:nvPr/>
        </p:nvPicPr>
        <p:blipFill>
          <a:blip r:embed="rId2"/>
          <a:stretch>
            <a:fillRect/>
          </a:stretch>
        </p:blipFill>
        <p:spPr>
          <a:xfrm>
            <a:off x="457200" y="1397000"/>
            <a:ext cx="5107083" cy="3720590"/>
          </a:xfrm>
          <a:prstGeom prst="rect">
            <a:avLst/>
          </a:prstGeom>
        </p:spPr>
      </p:pic>
      <p:sp>
        <p:nvSpPr>
          <p:cNvPr id="5" name="TextBox 4"/>
          <p:cNvSpPr txBox="1"/>
          <p:nvPr/>
        </p:nvSpPr>
        <p:spPr>
          <a:xfrm>
            <a:off x="2086429" y="2413000"/>
            <a:ext cx="1248659" cy="830997"/>
          </a:xfrm>
          <a:prstGeom prst="rect">
            <a:avLst/>
          </a:prstGeom>
          <a:noFill/>
        </p:spPr>
        <p:txBody>
          <a:bodyPr wrap="none" rtlCol="0">
            <a:spAutoFit/>
          </a:bodyPr>
          <a:lstStyle/>
          <a:p>
            <a:r>
              <a:rPr lang="en-US" sz="4800" dirty="0" smtClean="0"/>
              <a:t>70%</a:t>
            </a:r>
            <a:endParaRPr lang="en-US" sz="4800" dirty="0"/>
          </a:p>
        </p:txBody>
      </p:sp>
      <p:pic>
        <p:nvPicPr>
          <p:cNvPr id="6" name="Picture 5"/>
          <p:cNvPicPr>
            <a:picLocks noChangeAspect="1"/>
          </p:cNvPicPr>
          <p:nvPr/>
        </p:nvPicPr>
        <p:blipFill>
          <a:blip r:embed="rId3"/>
          <a:stretch>
            <a:fillRect/>
          </a:stretch>
        </p:blipFill>
        <p:spPr>
          <a:xfrm>
            <a:off x="6132286" y="3454911"/>
            <a:ext cx="1614714" cy="1528932"/>
          </a:xfrm>
          <a:prstGeom prst="rect">
            <a:avLst/>
          </a:prstGeom>
        </p:spPr>
      </p:pic>
      <p:pic>
        <p:nvPicPr>
          <p:cNvPr id="7" name="Picture 6"/>
          <p:cNvPicPr>
            <a:picLocks noChangeAspect="1"/>
          </p:cNvPicPr>
          <p:nvPr/>
        </p:nvPicPr>
        <p:blipFill>
          <a:blip r:embed="rId4"/>
          <a:stretch>
            <a:fillRect/>
          </a:stretch>
        </p:blipFill>
        <p:spPr>
          <a:xfrm>
            <a:off x="6799943" y="4082141"/>
            <a:ext cx="1886857" cy="1415143"/>
          </a:xfrm>
          <a:prstGeom prst="rect">
            <a:avLst/>
          </a:prstGeom>
        </p:spPr>
      </p:pic>
      <p:sp>
        <p:nvSpPr>
          <p:cNvPr id="8" name="TextBox 7"/>
          <p:cNvSpPr txBox="1"/>
          <p:nvPr/>
        </p:nvSpPr>
        <p:spPr>
          <a:xfrm>
            <a:off x="6799943" y="2249714"/>
            <a:ext cx="716663" cy="461665"/>
          </a:xfrm>
          <a:prstGeom prst="rect">
            <a:avLst/>
          </a:prstGeom>
          <a:noFill/>
        </p:spPr>
        <p:txBody>
          <a:bodyPr wrap="none" rtlCol="0">
            <a:spAutoFit/>
          </a:bodyPr>
          <a:lstStyle/>
          <a:p>
            <a:r>
              <a:rPr lang="en-US" sz="2400" dirty="0" smtClean="0"/>
              <a:t>30%</a:t>
            </a:r>
            <a:endParaRPr lang="en-US" sz="2400" dirty="0"/>
          </a:p>
        </p:txBody>
      </p:sp>
      <p:sp>
        <p:nvSpPr>
          <p:cNvPr id="3" name="Slide Number Placeholder 2"/>
          <p:cNvSpPr>
            <a:spLocks noGrp="1"/>
          </p:cNvSpPr>
          <p:nvPr>
            <p:ph type="sldNum" sz="quarter" idx="12"/>
          </p:nvPr>
        </p:nvSpPr>
        <p:spPr/>
        <p:txBody>
          <a:bodyPr/>
          <a:lstStyle/>
          <a:p>
            <a:fld id="{CFD7CC80-8907-0743-8D56-F55887CD0273}" type="slidenum">
              <a:rPr lang="en-US" smtClean="0"/>
              <a:t>31</a:t>
            </a:fld>
            <a:endParaRPr lang="en-US"/>
          </a:p>
        </p:txBody>
      </p:sp>
    </p:spTree>
    <p:extLst>
      <p:ext uri="{BB962C8B-B14F-4D97-AF65-F5344CB8AC3E}">
        <p14:creationId xmlns:p14="http://schemas.microsoft.com/office/powerpoint/2010/main" val="25898077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revisit?</a:t>
            </a:r>
            <a:endParaRPr lang="en-US" dirty="0"/>
          </a:p>
        </p:txBody>
      </p:sp>
      <p:pic>
        <p:nvPicPr>
          <p:cNvPr id="4" name="Picture 3"/>
          <p:cNvPicPr>
            <a:picLocks noChangeAspect="1"/>
          </p:cNvPicPr>
          <p:nvPr/>
        </p:nvPicPr>
        <p:blipFill>
          <a:blip r:embed="rId2"/>
          <a:stretch>
            <a:fillRect/>
          </a:stretch>
        </p:blipFill>
        <p:spPr>
          <a:xfrm>
            <a:off x="1181100" y="1105462"/>
            <a:ext cx="6769100" cy="5537200"/>
          </a:xfrm>
          <a:prstGeom prst="rect">
            <a:avLst/>
          </a:prstGeom>
        </p:spPr>
      </p:pic>
      <p:sp>
        <p:nvSpPr>
          <p:cNvPr id="5" name="TextBox 4"/>
          <p:cNvSpPr txBox="1"/>
          <p:nvPr/>
        </p:nvSpPr>
        <p:spPr>
          <a:xfrm>
            <a:off x="7583715" y="3791857"/>
            <a:ext cx="1372867" cy="646331"/>
          </a:xfrm>
          <a:prstGeom prst="rect">
            <a:avLst/>
          </a:prstGeom>
          <a:noFill/>
        </p:spPr>
        <p:txBody>
          <a:bodyPr wrap="none" rtlCol="0">
            <a:spAutoFit/>
          </a:bodyPr>
          <a:lstStyle/>
          <a:p>
            <a:r>
              <a:rPr lang="en-US" dirty="0" smtClean="0"/>
              <a:t>Google</a:t>
            </a:r>
          </a:p>
          <a:p>
            <a:r>
              <a:rPr lang="en-US" dirty="0" smtClean="0"/>
              <a:t>April 1, 2007</a:t>
            </a:r>
            <a:endParaRPr lang="en-US" dirty="0"/>
          </a:p>
        </p:txBody>
      </p:sp>
      <p:sp>
        <p:nvSpPr>
          <p:cNvPr id="3" name="Slide Number Placeholder 2"/>
          <p:cNvSpPr>
            <a:spLocks noGrp="1"/>
          </p:cNvSpPr>
          <p:nvPr>
            <p:ph type="sldNum" sz="quarter" idx="12"/>
          </p:nvPr>
        </p:nvSpPr>
        <p:spPr/>
        <p:txBody>
          <a:bodyPr/>
          <a:lstStyle/>
          <a:p>
            <a:fld id="{CFD7CC80-8907-0743-8D56-F55887CD0273}" type="slidenum">
              <a:rPr lang="en-US" smtClean="0"/>
              <a:t>32</a:t>
            </a:fld>
            <a:endParaRPr lang="en-US"/>
          </a:p>
        </p:txBody>
      </p:sp>
    </p:spTree>
    <p:extLst>
      <p:ext uri="{BB962C8B-B14F-4D97-AF65-F5344CB8AC3E}">
        <p14:creationId xmlns:p14="http://schemas.microsoft.com/office/powerpoint/2010/main" val="22745210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deployment</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33</a:t>
            </a:fld>
            <a:endParaRPr lang="en-US"/>
          </a:p>
        </p:txBody>
      </p:sp>
      <p:pic>
        <p:nvPicPr>
          <p:cNvPr id="5" name="Picture 4"/>
          <p:cNvPicPr>
            <a:picLocks noChangeAspect="1"/>
          </p:cNvPicPr>
          <p:nvPr/>
        </p:nvPicPr>
        <p:blipFill>
          <a:blip r:embed="rId2"/>
          <a:stretch>
            <a:fillRect/>
          </a:stretch>
        </p:blipFill>
        <p:spPr>
          <a:xfrm>
            <a:off x="670658" y="1728603"/>
            <a:ext cx="2292350" cy="1227289"/>
          </a:xfrm>
          <a:prstGeom prst="rect">
            <a:avLst/>
          </a:prstGeom>
        </p:spPr>
      </p:pic>
      <p:pic>
        <p:nvPicPr>
          <p:cNvPr id="6" name="Picture 5"/>
          <p:cNvPicPr>
            <a:picLocks noChangeAspect="1"/>
          </p:cNvPicPr>
          <p:nvPr/>
        </p:nvPicPr>
        <p:blipFill>
          <a:blip r:embed="rId3"/>
          <a:stretch>
            <a:fillRect/>
          </a:stretch>
        </p:blipFill>
        <p:spPr>
          <a:xfrm>
            <a:off x="457200" y="4698950"/>
            <a:ext cx="1871364" cy="1377950"/>
          </a:xfrm>
          <a:prstGeom prst="rect">
            <a:avLst/>
          </a:prstGeom>
        </p:spPr>
      </p:pic>
      <p:pic>
        <p:nvPicPr>
          <p:cNvPr id="7" name="Picture 6"/>
          <p:cNvPicPr>
            <a:picLocks noChangeAspect="1"/>
          </p:cNvPicPr>
          <p:nvPr/>
        </p:nvPicPr>
        <p:blipFill>
          <a:blip r:embed="rId4"/>
          <a:stretch>
            <a:fillRect/>
          </a:stretch>
        </p:blipFill>
        <p:spPr>
          <a:xfrm>
            <a:off x="533912" y="3195500"/>
            <a:ext cx="1871364" cy="1377950"/>
          </a:xfrm>
          <a:prstGeom prst="rect">
            <a:avLst/>
          </a:prstGeom>
        </p:spPr>
      </p:pic>
      <p:pic>
        <p:nvPicPr>
          <p:cNvPr id="8" name="Picture 7"/>
          <p:cNvPicPr>
            <a:picLocks noChangeAspect="1"/>
          </p:cNvPicPr>
          <p:nvPr/>
        </p:nvPicPr>
        <p:blipFill>
          <a:blip r:embed="rId5"/>
          <a:stretch>
            <a:fillRect/>
          </a:stretch>
        </p:blipFill>
        <p:spPr>
          <a:xfrm>
            <a:off x="3340003" y="1728603"/>
            <a:ext cx="2978696" cy="2236942"/>
          </a:xfrm>
          <a:prstGeom prst="rect">
            <a:avLst/>
          </a:prstGeom>
        </p:spPr>
      </p:pic>
      <p:sp>
        <p:nvSpPr>
          <p:cNvPr id="9" name="TextBox 8"/>
          <p:cNvSpPr txBox="1"/>
          <p:nvPr/>
        </p:nvSpPr>
        <p:spPr>
          <a:xfrm>
            <a:off x="3340003" y="4016800"/>
            <a:ext cx="1865502" cy="646331"/>
          </a:xfrm>
          <a:prstGeom prst="rect">
            <a:avLst/>
          </a:prstGeom>
          <a:noFill/>
        </p:spPr>
        <p:txBody>
          <a:bodyPr wrap="none" rtlCol="0">
            <a:spAutoFit/>
          </a:bodyPr>
          <a:lstStyle/>
          <a:p>
            <a:r>
              <a:rPr lang="en-US" dirty="0" smtClean="0"/>
              <a:t>wastewater pipe</a:t>
            </a:r>
          </a:p>
          <a:p>
            <a:r>
              <a:rPr lang="en-US" dirty="0" smtClean="0"/>
              <a:t>(3-5 km/week)</a:t>
            </a:r>
            <a:endParaRPr lang="en-US" dirty="0"/>
          </a:p>
        </p:txBody>
      </p:sp>
      <p:pic>
        <p:nvPicPr>
          <p:cNvPr id="10" name="Picture 9"/>
          <p:cNvPicPr>
            <a:picLocks noChangeAspect="1"/>
          </p:cNvPicPr>
          <p:nvPr/>
        </p:nvPicPr>
        <p:blipFill>
          <a:blip r:embed="rId6"/>
          <a:stretch>
            <a:fillRect/>
          </a:stretch>
        </p:blipFill>
        <p:spPr>
          <a:xfrm>
            <a:off x="5787613" y="4389732"/>
            <a:ext cx="2601280" cy="1746424"/>
          </a:xfrm>
          <a:prstGeom prst="rect">
            <a:avLst/>
          </a:prstGeom>
        </p:spPr>
      </p:pic>
    </p:spTree>
    <p:extLst>
      <p:ext uri="{BB962C8B-B14F-4D97-AF65-F5344CB8AC3E}">
        <p14:creationId xmlns:p14="http://schemas.microsoft.com/office/powerpoint/2010/main" val="1362025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network cost - FTTP</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18397328"/>
              </p:ext>
            </p:extLst>
          </p:nvPr>
        </p:nvGraphicFramePr>
        <p:xfrm>
          <a:off x="457200" y="1653124"/>
          <a:ext cx="8305244" cy="2839720"/>
        </p:xfrm>
        <a:graphic>
          <a:graphicData uri="http://schemas.openxmlformats.org/drawingml/2006/table">
            <a:tbl>
              <a:tblPr firstRow="1" bandRow="1">
                <a:tableStyleId>{5C22544A-7EE6-4342-B048-85BDC9FD1C3A}</a:tableStyleId>
              </a:tblPr>
              <a:tblGrid>
                <a:gridCol w="2396895"/>
                <a:gridCol w="3139934"/>
                <a:gridCol w="2768415"/>
              </a:tblGrid>
              <a:tr h="370840">
                <a:tc>
                  <a:txBody>
                    <a:bodyPr/>
                    <a:lstStyle/>
                    <a:p>
                      <a:r>
                        <a:rPr lang="en-US" dirty="0" smtClean="0"/>
                        <a:t>Category</a:t>
                      </a:r>
                    </a:p>
                  </a:txBody>
                  <a:tcPr/>
                </a:tc>
                <a:tc>
                  <a:txBody>
                    <a:bodyPr/>
                    <a:lstStyle/>
                    <a:p>
                      <a:r>
                        <a:rPr lang="en-US" dirty="0" smtClean="0"/>
                        <a:t>Details</a:t>
                      </a:r>
                      <a:endParaRPr lang="en-US" dirty="0"/>
                    </a:p>
                  </a:txBody>
                  <a:tcPr/>
                </a:tc>
                <a:tc>
                  <a:txBody>
                    <a:bodyPr/>
                    <a:lstStyle/>
                    <a:p>
                      <a:r>
                        <a:rPr lang="en-US" dirty="0" smtClean="0"/>
                        <a:t>Outside plant</a:t>
                      </a:r>
                      <a:endParaRPr lang="en-US" dirty="0"/>
                    </a:p>
                  </a:txBody>
                  <a:tcPr/>
                </a:tc>
              </a:tr>
              <a:tr h="370840">
                <a:tc>
                  <a:txBody>
                    <a:bodyPr/>
                    <a:lstStyle/>
                    <a:p>
                      <a:r>
                        <a:rPr lang="en-US" dirty="0" smtClean="0"/>
                        <a:t>FTTP</a:t>
                      </a:r>
                      <a:r>
                        <a:rPr lang="en-US" baseline="0" dirty="0" smtClean="0"/>
                        <a:t> in existing right-of-way</a:t>
                      </a:r>
                      <a:endParaRPr lang="en-US" dirty="0"/>
                    </a:p>
                  </a:txBody>
                  <a:tcPr/>
                </a:tc>
                <a:tc>
                  <a:txBody>
                    <a:bodyPr/>
                    <a:lstStyle/>
                    <a:p>
                      <a:r>
                        <a:rPr lang="en-US" dirty="0" smtClean="0"/>
                        <a:t>All underground, not including drops or electronics</a:t>
                      </a:r>
                      <a:endParaRPr lang="en-US" dirty="0"/>
                    </a:p>
                  </a:txBody>
                  <a:tcPr/>
                </a:tc>
                <a:tc>
                  <a:txBody>
                    <a:bodyPr/>
                    <a:lstStyle/>
                    <a:p>
                      <a:r>
                        <a:rPr lang="en-US" dirty="0" smtClean="0"/>
                        <a:t>$1,200…$1,300 per passing</a:t>
                      </a:r>
                      <a:endParaRPr lang="en-US" dirty="0"/>
                    </a:p>
                  </a:txBody>
                  <a:tcPr/>
                </a:tc>
              </a:tr>
              <a:tr h="370840">
                <a:tc>
                  <a:txBody>
                    <a:bodyPr/>
                    <a:lstStyle/>
                    <a:p>
                      <a:endParaRPr lang="en-US" dirty="0"/>
                    </a:p>
                  </a:txBody>
                  <a:tcPr/>
                </a:tc>
                <a:tc>
                  <a:txBody>
                    <a:bodyPr/>
                    <a:lstStyle/>
                    <a:p>
                      <a:r>
                        <a:rPr lang="en-US" sz="1800" kern="1200" dirty="0" smtClean="0">
                          <a:solidFill>
                            <a:schemeClr val="dk1"/>
                          </a:solidFill>
                          <a:effectLst/>
                          <a:latin typeface="+mn-lt"/>
                          <a:ea typeface="+mn-ea"/>
                          <a:cs typeface="+mn-cs"/>
                        </a:rPr>
                        <a:t>40% aerial, 60% underground, </a:t>
                      </a:r>
                    </a:p>
                    <a:p>
                      <a:r>
                        <a:rPr lang="en-US" sz="1800" kern="1200" dirty="0" smtClean="0">
                          <a:solidFill>
                            <a:schemeClr val="dk1"/>
                          </a:solidFill>
                          <a:effectLst/>
                          <a:latin typeface="+mn-lt"/>
                          <a:ea typeface="+mn-ea"/>
                          <a:cs typeface="+mn-cs"/>
                        </a:rPr>
                        <a:t>not including drops or electronics</a:t>
                      </a:r>
                      <a:r>
                        <a:rPr lang="en-US" dirty="0" smtClean="0">
                          <a:effectLst/>
                        </a:rPr>
                        <a:t> </a:t>
                      </a:r>
                      <a:endParaRPr lang="en-US" dirty="0"/>
                    </a:p>
                  </a:txBody>
                  <a:tcPr/>
                </a:tc>
                <a:tc>
                  <a:txBody>
                    <a:bodyPr/>
                    <a:lstStyle/>
                    <a:p>
                      <a:r>
                        <a:rPr lang="en-US" dirty="0" smtClean="0"/>
                        <a:t>$1,000…$1,100</a:t>
                      </a:r>
                      <a:r>
                        <a:rPr lang="en-US" baseline="0" dirty="0" smtClean="0"/>
                        <a:t> per passing</a:t>
                      </a:r>
                      <a:endParaRPr lang="en-US" dirty="0"/>
                    </a:p>
                  </a:txBody>
                  <a:tcPr/>
                </a:tc>
              </a:tr>
              <a:tr h="370840">
                <a:tc>
                  <a:txBody>
                    <a:bodyPr/>
                    <a:lstStyle/>
                    <a:p>
                      <a:r>
                        <a:rPr lang="en-US" dirty="0" smtClean="0"/>
                        <a:t>FTTP drops</a:t>
                      </a:r>
                      <a:endParaRPr lang="en-US" dirty="0"/>
                    </a:p>
                  </a:txBody>
                  <a:tcPr/>
                </a:tc>
                <a:tc>
                  <a:txBody>
                    <a:bodyPr/>
                    <a:lstStyle/>
                    <a:p>
                      <a:r>
                        <a:rPr lang="en-US" dirty="0" smtClean="0"/>
                        <a:t>Range of distances and complexity</a:t>
                      </a:r>
                      <a:endParaRPr lang="en-US" dirty="0"/>
                    </a:p>
                  </a:txBody>
                  <a:tcPr/>
                </a:tc>
                <a:tc>
                  <a:txBody>
                    <a:bodyPr/>
                    <a:lstStyle/>
                    <a:p>
                      <a:r>
                        <a:rPr lang="en-US" dirty="0" smtClean="0"/>
                        <a:t>$300…$700 per connected home</a:t>
                      </a:r>
                      <a:endParaRPr lang="en-US" dirty="0"/>
                    </a:p>
                  </a:txBody>
                  <a:tcPr/>
                </a:tc>
              </a:tr>
            </a:tbl>
          </a:graphicData>
        </a:graphic>
      </p:graphicFrame>
      <p:sp>
        <p:nvSpPr>
          <p:cNvPr id="7" name="TextBox 6"/>
          <p:cNvSpPr txBox="1"/>
          <p:nvPr/>
        </p:nvSpPr>
        <p:spPr>
          <a:xfrm>
            <a:off x="533645" y="5912207"/>
            <a:ext cx="4610689" cy="276999"/>
          </a:xfrm>
          <a:prstGeom prst="rect">
            <a:avLst/>
          </a:prstGeom>
          <a:noFill/>
        </p:spPr>
        <p:txBody>
          <a:bodyPr wrap="square" rtlCol="0">
            <a:spAutoFit/>
          </a:bodyPr>
          <a:lstStyle/>
          <a:p>
            <a:pPr defTabSz="914400">
              <a:defRPr/>
            </a:pPr>
            <a:r>
              <a:rPr lang="en-US" sz="1200" dirty="0"/>
              <a:t>Crown </a:t>
            </a:r>
            <a:r>
              <a:rPr lang="en-US" sz="1200" dirty="0" err="1"/>
              <a:t>Fibre</a:t>
            </a:r>
            <a:r>
              <a:rPr lang="en-US" sz="1200" dirty="0"/>
              <a:t> Holdings (Govt. of New Zealand</a:t>
            </a:r>
            <a:r>
              <a:rPr lang="en-US" sz="1200" dirty="0" smtClean="0"/>
              <a:t>); provided by CTC</a:t>
            </a:r>
            <a:endParaRPr lang="en-US" sz="1200" dirty="0"/>
          </a:p>
        </p:txBody>
      </p:sp>
    </p:spTree>
    <p:extLst>
      <p:ext uri="{BB962C8B-B14F-4D97-AF65-F5344CB8AC3E}">
        <p14:creationId xmlns:p14="http://schemas.microsoft.com/office/powerpoint/2010/main" val="21460721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Broadband network cost – Fiber middle mile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02550774"/>
              </p:ext>
            </p:extLst>
          </p:nvPr>
        </p:nvGraphicFramePr>
        <p:xfrm>
          <a:off x="457201" y="1653124"/>
          <a:ext cx="6650946" cy="4485639"/>
        </p:xfrm>
        <a:graphic>
          <a:graphicData uri="http://schemas.openxmlformats.org/drawingml/2006/table">
            <a:tbl>
              <a:tblPr firstRow="1" bandRow="1">
                <a:tableStyleId>{5C22544A-7EE6-4342-B048-85BDC9FD1C3A}</a:tableStyleId>
              </a:tblPr>
              <a:tblGrid>
                <a:gridCol w="1439598"/>
                <a:gridCol w="1885874"/>
                <a:gridCol w="1662737"/>
                <a:gridCol w="1662737"/>
              </a:tblGrid>
              <a:tr h="370840">
                <a:tc>
                  <a:txBody>
                    <a:bodyPr/>
                    <a:lstStyle/>
                    <a:p>
                      <a:r>
                        <a:rPr lang="en-US" dirty="0" smtClean="0"/>
                        <a:t>Category</a:t>
                      </a:r>
                    </a:p>
                  </a:txBody>
                  <a:tcPr/>
                </a:tc>
                <a:tc>
                  <a:txBody>
                    <a:bodyPr/>
                    <a:lstStyle/>
                    <a:p>
                      <a:r>
                        <a:rPr lang="en-US" dirty="0" smtClean="0"/>
                        <a:t>Details</a:t>
                      </a:r>
                      <a:endParaRPr lang="en-US" dirty="0"/>
                    </a:p>
                  </a:txBody>
                  <a:tcPr/>
                </a:tc>
                <a:tc>
                  <a:txBody>
                    <a:bodyPr/>
                    <a:lstStyle/>
                    <a:p>
                      <a:r>
                        <a:rPr lang="en-US" dirty="0" smtClean="0"/>
                        <a:t>Outside plant</a:t>
                      </a:r>
                      <a:endParaRPr lang="en-US" dirty="0"/>
                    </a:p>
                  </a:txBody>
                  <a:tcPr/>
                </a:tc>
                <a:tc>
                  <a:txBody>
                    <a:bodyPr/>
                    <a:lstStyle/>
                    <a:p>
                      <a:r>
                        <a:rPr lang="en-US" dirty="0" smtClean="0"/>
                        <a:t>Source</a:t>
                      </a:r>
                      <a:endParaRPr lang="en-US" dirty="0"/>
                    </a:p>
                  </a:txBody>
                  <a:tcPr/>
                </a:tc>
              </a:tr>
              <a:tr h="370840">
                <a:tc>
                  <a:txBody>
                    <a:bodyPr/>
                    <a:lstStyle/>
                    <a:p>
                      <a:r>
                        <a:rPr lang="en-US" dirty="0" smtClean="0"/>
                        <a:t>aerial,</a:t>
                      </a:r>
                      <a:r>
                        <a:rPr lang="en-US" baseline="0" dirty="0" smtClean="0"/>
                        <a:t> new attachment</a:t>
                      </a:r>
                      <a:endParaRPr lang="en-US" dirty="0"/>
                    </a:p>
                  </a:txBody>
                  <a:tcPr/>
                </a:tc>
                <a:tc>
                  <a:txBody>
                    <a:bodyPr/>
                    <a:lstStyle/>
                    <a:p>
                      <a:r>
                        <a:rPr lang="en-US" sz="1800" kern="1200" dirty="0" smtClean="0">
                          <a:solidFill>
                            <a:schemeClr val="dk1"/>
                          </a:solidFill>
                          <a:effectLst/>
                          <a:latin typeface="+mn-lt"/>
                          <a:ea typeface="+mn-ea"/>
                          <a:cs typeface="+mn-cs"/>
                        </a:rPr>
                        <a:t>Northeastern city municipal utility; </a:t>
                      </a:r>
                    </a:p>
                    <a:p>
                      <a:r>
                        <a:rPr lang="en-US" sz="1800" kern="1200" dirty="0" smtClean="0">
                          <a:solidFill>
                            <a:schemeClr val="dk1"/>
                          </a:solidFill>
                          <a:effectLst/>
                          <a:latin typeface="+mn-lt"/>
                          <a:ea typeface="+mn-ea"/>
                          <a:cs typeface="+mn-cs"/>
                        </a:rPr>
                        <a:t>96% aerial, 4% underground; 87.6 miles</a:t>
                      </a:r>
                      <a:endParaRPr lang="en-US" dirty="0"/>
                    </a:p>
                  </a:txBody>
                  <a:tcPr/>
                </a:tc>
                <a:tc>
                  <a:txBody>
                    <a:bodyPr/>
                    <a:lstStyle/>
                    <a:p>
                      <a:r>
                        <a:rPr lang="en-US" dirty="0" smtClean="0"/>
                        <a:t>$30,000/mile</a:t>
                      </a:r>
                      <a:endParaRPr lang="en-US" dirty="0"/>
                    </a:p>
                  </a:txBody>
                  <a:tcPr/>
                </a:tc>
                <a:tc>
                  <a:txBody>
                    <a:bodyPr/>
                    <a:lstStyle/>
                    <a:p>
                      <a:r>
                        <a:rPr lang="en-US" dirty="0" smtClean="0"/>
                        <a:t>Public utility (actual</a:t>
                      </a:r>
                      <a:r>
                        <a:rPr lang="en-US" baseline="0" dirty="0" smtClean="0"/>
                        <a:t> cost)</a:t>
                      </a:r>
                      <a:endParaRPr lang="en-US" dirty="0"/>
                    </a:p>
                  </a:txBody>
                  <a:tcPr/>
                </a:tc>
              </a:tr>
              <a:tr h="370840">
                <a:tc>
                  <a:txBody>
                    <a:bodyPr/>
                    <a:lstStyle/>
                    <a:p>
                      <a:r>
                        <a:rPr lang="en-US" dirty="0" smtClean="0"/>
                        <a:t>aerial</a:t>
                      </a:r>
                      <a:r>
                        <a:rPr lang="en-US" baseline="0" dirty="0" smtClean="0"/>
                        <a:t> </a:t>
                      </a:r>
                      <a:r>
                        <a:rPr lang="en-US" baseline="0" dirty="0" err="1" smtClean="0"/>
                        <a:t>overlash</a:t>
                      </a:r>
                      <a:endParaRPr lang="en-US" dirty="0"/>
                    </a:p>
                  </a:txBody>
                  <a:tcPr/>
                </a:tc>
                <a:tc>
                  <a:txBody>
                    <a:bodyPr/>
                    <a:lstStyle/>
                    <a:p>
                      <a:r>
                        <a:rPr lang="en-US" sz="1800" kern="1200" dirty="0" smtClean="0">
                          <a:solidFill>
                            <a:schemeClr val="dk1"/>
                          </a:solidFill>
                          <a:effectLst/>
                          <a:latin typeface="+mn-lt"/>
                          <a:ea typeface="+mn-ea"/>
                          <a:cs typeface="+mn-cs"/>
                        </a:rPr>
                        <a:t>Major metropolitan area (U.S. east coast)</a:t>
                      </a:r>
                      <a:r>
                        <a:rPr lang="en-US" dirty="0" smtClean="0">
                          <a:effectLst/>
                        </a:rPr>
                        <a:t> </a:t>
                      </a:r>
                      <a:endParaRPr lang="en-US" dirty="0"/>
                    </a:p>
                  </a:txBody>
                  <a:tcPr/>
                </a:tc>
                <a:tc>
                  <a:txBody>
                    <a:bodyPr/>
                    <a:lstStyle/>
                    <a:p>
                      <a:r>
                        <a:rPr lang="en-US" dirty="0" smtClean="0"/>
                        <a:t>$15,000/mile</a:t>
                      </a:r>
                      <a:endParaRPr lang="en-US" dirty="0"/>
                    </a:p>
                  </a:txBody>
                  <a:tcPr/>
                </a:tc>
                <a:tc>
                  <a:txBody>
                    <a:bodyPr/>
                    <a:lstStyle/>
                    <a:p>
                      <a:endParaRPr lang="en-US" dirty="0"/>
                    </a:p>
                  </a:txBody>
                  <a:tcPr/>
                </a:tc>
              </a:tr>
              <a:tr h="370840">
                <a:tc>
                  <a:txBody>
                    <a:bodyPr/>
                    <a:lstStyle/>
                    <a:p>
                      <a:r>
                        <a:rPr lang="en-US" dirty="0" smtClean="0"/>
                        <a:t>buried</a:t>
                      </a:r>
                      <a:endParaRPr lang="en-US" dirty="0"/>
                    </a:p>
                  </a:txBody>
                  <a:tcPr/>
                </a:tc>
                <a:tc>
                  <a:txBody>
                    <a:bodyPr/>
                    <a:lstStyle/>
                    <a:p>
                      <a:r>
                        <a:rPr lang="en-US" sz="1800" kern="1200" dirty="0" smtClean="0">
                          <a:solidFill>
                            <a:schemeClr val="dk1"/>
                          </a:solidFill>
                          <a:effectLst/>
                          <a:latin typeface="+mn-lt"/>
                          <a:ea typeface="+mn-ea"/>
                          <a:cs typeface="+mn-cs"/>
                        </a:rPr>
                        <a:t>Mixed suburban/urban locations and pot/bore construction</a:t>
                      </a:r>
                      <a:endParaRPr lang="en-US" dirty="0"/>
                    </a:p>
                  </a:txBody>
                  <a:tcPr/>
                </a:tc>
                <a:tc>
                  <a:txBody>
                    <a:bodyPr/>
                    <a:lstStyle/>
                    <a:p>
                      <a:r>
                        <a:rPr lang="en-US" dirty="0" smtClean="0"/>
                        <a:t>$89,000/mile</a:t>
                      </a:r>
                      <a:endParaRPr lang="en-US" dirty="0"/>
                    </a:p>
                  </a:txBody>
                  <a:tcPr/>
                </a:tc>
                <a:tc>
                  <a:txBody>
                    <a:bodyPr/>
                    <a:lstStyle/>
                    <a:p>
                      <a:r>
                        <a:rPr lang="en-US" sz="1800" kern="1200" dirty="0" smtClean="0">
                          <a:solidFill>
                            <a:schemeClr val="dk1"/>
                          </a:solidFill>
                          <a:effectLst/>
                          <a:latin typeface="+mn-lt"/>
                          <a:ea typeface="+mn-ea"/>
                          <a:cs typeface="+mn-cs"/>
                        </a:rPr>
                        <a:t>Washington, D.C.-area BTOP project </a:t>
                      </a:r>
                    </a:p>
                    <a:p>
                      <a:r>
                        <a:rPr lang="en-US" sz="1800" kern="1200" dirty="0" smtClean="0">
                          <a:solidFill>
                            <a:schemeClr val="dk1"/>
                          </a:solidFill>
                          <a:effectLst/>
                          <a:latin typeface="+mn-lt"/>
                          <a:ea typeface="+mn-ea"/>
                          <a:cs typeface="+mn-cs"/>
                        </a:rPr>
                        <a:t>(actual cost)</a:t>
                      </a:r>
                      <a:endParaRPr lang="en-US" dirty="0"/>
                    </a:p>
                  </a:txBody>
                  <a:tcPr/>
                </a:tc>
              </a:tr>
            </a:tbl>
          </a:graphicData>
        </a:graphic>
      </p:graphicFrame>
      <p:sp>
        <p:nvSpPr>
          <p:cNvPr id="7" name="TextBox 6"/>
          <p:cNvSpPr txBox="1"/>
          <p:nvPr/>
        </p:nvSpPr>
        <p:spPr>
          <a:xfrm>
            <a:off x="0" y="6581001"/>
            <a:ext cx="4610689" cy="276999"/>
          </a:xfrm>
          <a:prstGeom prst="rect">
            <a:avLst/>
          </a:prstGeom>
          <a:noFill/>
        </p:spPr>
        <p:txBody>
          <a:bodyPr wrap="square" rtlCol="0">
            <a:spAutoFit/>
          </a:bodyPr>
          <a:lstStyle/>
          <a:p>
            <a:pPr defTabSz="914400">
              <a:defRPr/>
            </a:pPr>
            <a:r>
              <a:rPr lang="en-US" sz="1200" dirty="0" smtClean="0"/>
              <a:t>Data provided by CTC</a:t>
            </a:r>
            <a:endParaRPr lang="en-US" sz="1200" dirty="0"/>
          </a:p>
        </p:txBody>
      </p:sp>
      <p:pic>
        <p:nvPicPr>
          <p:cNvPr id="3" name="Picture 2"/>
          <p:cNvPicPr>
            <a:picLocks noChangeAspect="1"/>
          </p:cNvPicPr>
          <p:nvPr/>
        </p:nvPicPr>
        <p:blipFill>
          <a:blip r:embed="rId2"/>
          <a:stretch>
            <a:fillRect/>
          </a:stretch>
        </p:blipFill>
        <p:spPr>
          <a:xfrm>
            <a:off x="7239578" y="3414994"/>
            <a:ext cx="1447222" cy="952602"/>
          </a:xfrm>
          <a:prstGeom prst="rect">
            <a:avLst/>
          </a:prstGeom>
        </p:spPr>
      </p:pic>
      <p:pic>
        <p:nvPicPr>
          <p:cNvPr id="5" name="Picture 4"/>
          <p:cNvPicPr>
            <a:picLocks noChangeAspect="1"/>
          </p:cNvPicPr>
          <p:nvPr/>
        </p:nvPicPr>
        <p:blipFill>
          <a:blip r:embed="rId3"/>
          <a:stretch>
            <a:fillRect/>
          </a:stretch>
        </p:blipFill>
        <p:spPr>
          <a:xfrm>
            <a:off x="7147008" y="4524866"/>
            <a:ext cx="1996992" cy="1980140"/>
          </a:xfrm>
          <a:prstGeom prst="rect">
            <a:avLst/>
          </a:prstGeom>
        </p:spPr>
      </p:pic>
    </p:spTree>
    <p:extLst>
      <p:ext uri="{BB962C8B-B14F-4D97-AF65-F5344CB8AC3E}">
        <p14:creationId xmlns:p14="http://schemas.microsoft.com/office/powerpoint/2010/main" val="434132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mile cost example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36</a:t>
            </a:fld>
            <a:endParaRPr lang="en-US"/>
          </a:p>
        </p:txBody>
      </p:sp>
      <p:pic>
        <p:nvPicPr>
          <p:cNvPr id="5" name="Picture 4"/>
          <p:cNvPicPr>
            <a:picLocks noChangeAspect="1"/>
          </p:cNvPicPr>
          <p:nvPr/>
        </p:nvPicPr>
        <p:blipFill>
          <a:blip r:embed="rId2"/>
          <a:stretch>
            <a:fillRect/>
          </a:stretch>
        </p:blipFill>
        <p:spPr>
          <a:xfrm>
            <a:off x="561413" y="1313750"/>
            <a:ext cx="6121400" cy="4572000"/>
          </a:xfrm>
          <a:prstGeom prst="rect">
            <a:avLst/>
          </a:prstGeom>
        </p:spPr>
      </p:pic>
      <p:sp>
        <p:nvSpPr>
          <p:cNvPr id="6" name="TextBox 5"/>
          <p:cNvSpPr txBox="1"/>
          <p:nvPr/>
        </p:nvSpPr>
        <p:spPr>
          <a:xfrm>
            <a:off x="377305" y="6179003"/>
            <a:ext cx="8675786" cy="430887"/>
          </a:xfrm>
          <a:prstGeom prst="rect">
            <a:avLst/>
          </a:prstGeom>
          <a:noFill/>
        </p:spPr>
        <p:txBody>
          <a:bodyPr wrap="square" rtlCol="0">
            <a:spAutoFit/>
          </a:bodyPr>
          <a:lstStyle/>
          <a:p>
            <a:r>
              <a:rPr lang="en-US" sz="1100" dirty="0" smtClean="0"/>
              <a:t>CTC, 2009 (“</a:t>
            </a:r>
            <a:r>
              <a:rPr lang="en-US" sz="1100" dirty="0"/>
              <a:t>Brief Engineering Assessment: Efficiencies available through simultaneous construction and co-location of communications conduit and </a:t>
            </a:r>
            <a:r>
              <a:rPr lang="en-US" sz="1100" dirty="0" smtClean="0"/>
              <a:t>fiber”)</a:t>
            </a:r>
            <a:endParaRPr lang="en-US" sz="1100" dirty="0"/>
          </a:p>
        </p:txBody>
      </p:sp>
    </p:spTree>
    <p:extLst>
      <p:ext uri="{BB962C8B-B14F-4D97-AF65-F5344CB8AC3E}">
        <p14:creationId xmlns:p14="http://schemas.microsoft.com/office/powerpoint/2010/main" val="21829369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Broadband network cost – TV white spaces</a:t>
            </a:r>
            <a:endParaRPr lang="en-US" dirty="0"/>
          </a:p>
        </p:txBody>
      </p:sp>
      <p:sp>
        <p:nvSpPr>
          <p:cNvPr id="3" name="Content Placeholder 2"/>
          <p:cNvSpPr>
            <a:spLocks noGrp="1"/>
          </p:cNvSpPr>
          <p:nvPr>
            <p:ph idx="1"/>
          </p:nvPr>
        </p:nvSpPr>
        <p:spPr>
          <a:xfrm>
            <a:off x="457200" y="1600200"/>
            <a:ext cx="8229600" cy="3202134"/>
          </a:xfrm>
        </p:spPr>
        <p:txBody>
          <a:bodyPr/>
          <a:lstStyle/>
          <a:p>
            <a:r>
              <a:rPr lang="en-US" dirty="0"/>
              <a:t>Rural Appalachian  </a:t>
            </a:r>
            <a:r>
              <a:rPr lang="en-US" dirty="0" smtClean="0"/>
              <a:t>community</a:t>
            </a:r>
            <a:endParaRPr lang="en-US" dirty="0"/>
          </a:p>
          <a:p>
            <a:r>
              <a:rPr lang="en-US" dirty="0"/>
              <a:t>3,000-passing service </a:t>
            </a:r>
            <a:r>
              <a:rPr lang="en-US" dirty="0" smtClean="0"/>
              <a:t>area</a:t>
            </a:r>
            <a:endParaRPr lang="en-US" dirty="0"/>
          </a:p>
          <a:p>
            <a:r>
              <a:rPr lang="en-US" dirty="0"/>
              <a:t>30% taking </a:t>
            </a:r>
            <a:r>
              <a:rPr lang="en-US" dirty="0" smtClean="0"/>
              <a:t>service</a:t>
            </a:r>
          </a:p>
          <a:p>
            <a:r>
              <a:rPr lang="en-US" dirty="0"/>
              <a:t>$2.4 million capital cost for all towers and </a:t>
            </a:r>
            <a:r>
              <a:rPr lang="en-US" dirty="0" smtClean="0"/>
              <a:t>electronics</a:t>
            </a:r>
          </a:p>
          <a:p>
            <a:pPr lvl="1"/>
            <a:r>
              <a:rPr lang="en-US" dirty="0" smtClean="0"/>
              <a:t>site</a:t>
            </a:r>
            <a:r>
              <a:rPr lang="en-US" dirty="0"/>
              <a:t>, user, and </a:t>
            </a:r>
            <a:r>
              <a:rPr lang="en-US" dirty="0" smtClean="0"/>
              <a:t>backhaul</a:t>
            </a:r>
          </a:p>
          <a:p>
            <a:r>
              <a:rPr lang="en-US" dirty="0" smtClean="0">
                <a:sym typeface="Wingdings"/>
              </a:rPr>
              <a:t>$800/passed</a:t>
            </a:r>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37</a:t>
            </a:fld>
            <a:endParaRPr lang="en-US"/>
          </a:p>
        </p:txBody>
      </p:sp>
      <p:sp>
        <p:nvSpPr>
          <p:cNvPr id="5" name="TextBox 4"/>
          <p:cNvSpPr txBox="1"/>
          <p:nvPr/>
        </p:nvSpPr>
        <p:spPr>
          <a:xfrm>
            <a:off x="457200" y="6189675"/>
            <a:ext cx="3923107" cy="307777"/>
          </a:xfrm>
          <a:prstGeom prst="rect">
            <a:avLst/>
          </a:prstGeom>
          <a:noFill/>
        </p:spPr>
        <p:txBody>
          <a:bodyPr wrap="none" rtlCol="0">
            <a:spAutoFit/>
          </a:bodyPr>
          <a:lstStyle/>
          <a:p>
            <a:r>
              <a:rPr lang="en-US" sz="1400" dirty="0" smtClean="0"/>
              <a:t>CTC design </a:t>
            </a:r>
            <a:r>
              <a:rPr lang="en-US" sz="1400" dirty="0"/>
              <a:t>study for Garrett County, Maryland </a:t>
            </a:r>
          </a:p>
        </p:txBody>
      </p:sp>
    </p:spTree>
    <p:extLst>
      <p:ext uri="{BB962C8B-B14F-4D97-AF65-F5344CB8AC3E}">
        <p14:creationId xmlns:p14="http://schemas.microsoft.com/office/powerpoint/2010/main" val="23719353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PEERING, TRANSIT &amp; Termination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38</a:t>
            </a:fld>
            <a:endParaRPr lang="en-US"/>
          </a:p>
        </p:txBody>
      </p:sp>
    </p:spTree>
    <p:extLst>
      <p:ext uri="{BB962C8B-B14F-4D97-AF65-F5344CB8AC3E}">
        <p14:creationId xmlns:p14="http://schemas.microsoft.com/office/powerpoint/2010/main" val="30815063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Peering, transit and termination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Distinguish VoIP from Internet peering!</a:t>
            </a:r>
          </a:p>
          <a:p>
            <a:pPr lvl="1"/>
            <a:r>
              <a:rPr lang="en-US" dirty="0" smtClean="0"/>
              <a:t>L3 vs. L5/L7</a:t>
            </a:r>
          </a:p>
          <a:p>
            <a:r>
              <a:rPr lang="en-US" i="1" dirty="0" smtClean="0">
                <a:solidFill>
                  <a:srgbClr val="000090"/>
                </a:solidFill>
              </a:rPr>
              <a:t>Peering</a:t>
            </a:r>
            <a:r>
              <a:rPr lang="en-US" dirty="0" smtClean="0"/>
              <a:t>: similar providers, typically no cost</a:t>
            </a:r>
          </a:p>
          <a:p>
            <a:pPr lvl="1"/>
            <a:r>
              <a:rPr lang="en-US" dirty="0" smtClean="0"/>
              <a:t>traffic ratio – can be 13:1 for access</a:t>
            </a:r>
          </a:p>
          <a:p>
            <a:pPr lvl="1"/>
            <a:r>
              <a:rPr lang="en-US" dirty="0" smtClean="0"/>
              <a:t>bit miles: may not reflect local transport costs</a:t>
            </a:r>
          </a:p>
          <a:p>
            <a:pPr lvl="1"/>
            <a:r>
              <a:rPr lang="en-US" dirty="0" smtClean="0"/>
              <a:t>PSTN: some international traffic</a:t>
            </a:r>
          </a:p>
          <a:p>
            <a:r>
              <a:rPr lang="en-US" i="1" dirty="0" smtClean="0">
                <a:solidFill>
                  <a:srgbClr val="000090"/>
                </a:solidFill>
              </a:rPr>
              <a:t>Transit</a:t>
            </a:r>
            <a:r>
              <a:rPr lang="en-US" dirty="0" smtClean="0"/>
              <a:t>: customer relationship (pay)</a:t>
            </a:r>
          </a:p>
          <a:p>
            <a:pPr lvl="1"/>
            <a:r>
              <a:rPr lang="en-US" dirty="0" smtClean="0"/>
              <a:t>deliver traffic </a:t>
            </a:r>
            <a:r>
              <a:rPr lang="en-US" dirty="0" smtClean="0">
                <a:solidFill>
                  <a:srgbClr val="FF0000"/>
                </a:solidFill>
              </a:rPr>
              <a:t>anywhere</a:t>
            </a:r>
          </a:p>
          <a:p>
            <a:pPr lvl="1"/>
            <a:r>
              <a:rPr lang="en-US" dirty="0" smtClean="0">
                <a:solidFill>
                  <a:srgbClr val="292934"/>
                </a:solidFill>
              </a:rPr>
              <a:t>PSTN: pay for long distance</a:t>
            </a:r>
          </a:p>
          <a:p>
            <a:r>
              <a:rPr lang="en-US" i="1" dirty="0" smtClean="0">
                <a:solidFill>
                  <a:srgbClr val="000090"/>
                </a:solidFill>
              </a:rPr>
              <a:t>Termination</a:t>
            </a:r>
            <a:r>
              <a:rPr lang="en-US" dirty="0" smtClean="0"/>
              <a:t>: access provider</a:t>
            </a:r>
          </a:p>
          <a:p>
            <a:pPr lvl="1"/>
            <a:r>
              <a:rPr lang="en-US" dirty="0" smtClean="0"/>
              <a:t>deliver traffic </a:t>
            </a:r>
            <a:r>
              <a:rPr lang="en-US" dirty="0" smtClean="0">
                <a:solidFill>
                  <a:srgbClr val="FF0000"/>
                </a:solidFill>
              </a:rPr>
              <a:t>to direct customers</a:t>
            </a:r>
          </a:p>
          <a:p>
            <a:pPr lvl="1"/>
            <a:r>
              <a:rPr lang="en-US" dirty="0" smtClean="0"/>
              <a:t>PSTN: long distance </a:t>
            </a:r>
            <a:r>
              <a:rPr lang="en-US" dirty="0" smtClean="0">
                <a:sym typeface="Wingdings"/>
              </a:rPr>
              <a:t> ILEC/CLEC</a:t>
            </a:r>
            <a:endParaRPr lang="en-US" dirty="0" smtClean="0"/>
          </a:p>
          <a:p>
            <a:pPr lvl="1"/>
            <a:r>
              <a:rPr lang="en-US" dirty="0" smtClean="0"/>
              <a:t>“terminating access monopoly”</a:t>
            </a:r>
          </a:p>
          <a:p>
            <a:pPr lvl="2"/>
            <a:r>
              <a:rPr lang="en-US" dirty="0" smtClean="0"/>
              <a:t>“</a:t>
            </a:r>
            <a:r>
              <a:rPr lang="en-US" dirty="0"/>
              <a:t>end user's network is a </a:t>
            </a:r>
            <a:r>
              <a:rPr lang="en-US" dirty="0" smtClean="0"/>
              <a:t>‘monopolist’ </a:t>
            </a:r>
            <a:r>
              <a:rPr lang="en-US" dirty="0"/>
              <a:t>for anyone who wishes to connect to that end </a:t>
            </a:r>
            <a:r>
              <a:rPr lang="en-US" dirty="0" smtClean="0"/>
              <a:t>user”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39</a:t>
            </a:fld>
            <a:endParaRPr lang="en-US"/>
          </a:p>
        </p:txBody>
      </p:sp>
    </p:spTree>
    <p:extLst>
      <p:ext uri="{BB962C8B-B14F-4D97-AF65-F5344CB8AC3E}">
        <p14:creationId xmlns:p14="http://schemas.microsoft.com/office/powerpoint/2010/main" val="1622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questions</a:t>
            </a:r>
            <a:endParaRPr lang="en-US" dirty="0"/>
          </a:p>
        </p:txBody>
      </p:sp>
      <p:sp>
        <p:nvSpPr>
          <p:cNvPr id="3" name="Content Placeholder 2"/>
          <p:cNvSpPr>
            <a:spLocks noGrp="1"/>
          </p:cNvSpPr>
          <p:nvPr>
            <p:ph idx="1"/>
          </p:nvPr>
        </p:nvSpPr>
        <p:spPr/>
        <p:txBody>
          <a:bodyPr>
            <a:normAutofit lnSpcReduction="10000"/>
          </a:bodyPr>
          <a:lstStyle/>
          <a:p>
            <a:r>
              <a:rPr lang="en-US" dirty="0"/>
              <a:t>Should content and service providers pay access networks for access?</a:t>
            </a:r>
          </a:p>
          <a:p>
            <a:r>
              <a:rPr lang="en-US" dirty="0" smtClean="0"/>
              <a:t>How </a:t>
            </a:r>
            <a:r>
              <a:rPr lang="en-US" dirty="0"/>
              <a:t>do content and service providers relate to CDNs, transit providers and access providers?</a:t>
            </a:r>
          </a:p>
          <a:p>
            <a:r>
              <a:rPr lang="en-US" dirty="0" smtClean="0"/>
              <a:t>What </a:t>
            </a:r>
            <a:r>
              <a:rPr lang="en-US" dirty="0"/>
              <a:t>are some of the pitfalls when talking about </a:t>
            </a:r>
            <a:r>
              <a:rPr lang="en-US" dirty="0" err="1"/>
              <a:t>QoS</a:t>
            </a:r>
            <a:r>
              <a:rPr lang="en-US" dirty="0"/>
              <a:t> in the context of network economics?</a:t>
            </a:r>
          </a:p>
          <a:p>
            <a:r>
              <a:rPr lang="en-US" dirty="0" smtClean="0"/>
              <a:t>What </a:t>
            </a:r>
            <a:r>
              <a:rPr lang="en-US" dirty="0"/>
              <a:t>real-world economic data sources are available to analyze network performance and pricing and what are some of their limitations?</a:t>
            </a:r>
          </a:p>
          <a:p>
            <a:r>
              <a:rPr lang="en-US" dirty="0" smtClean="0"/>
              <a:t>How </a:t>
            </a:r>
            <a:r>
              <a:rPr lang="en-US" dirty="0"/>
              <a:t>is interconnection handled in the non-IP world, e.g., for interconnecting voice (PSTN) networks?</a:t>
            </a:r>
          </a:p>
          <a:p>
            <a:r>
              <a:rPr lang="en-US" dirty="0" smtClean="0"/>
              <a:t>What </a:t>
            </a:r>
            <a:r>
              <a:rPr lang="en-US" dirty="0"/>
              <a:t>are some of the economics of building access networks?</a:t>
            </a:r>
          </a:p>
        </p:txBody>
      </p:sp>
      <p:sp>
        <p:nvSpPr>
          <p:cNvPr id="4" name="Slide Number Placeholder 3"/>
          <p:cNvSpPr>
            <a:spLocks noGrp="1"/>
          </p:cNvSpPr>
          <p:nvPr>
            <p:ph type="sldNum" sz="quarter" idx="12"/>
          </p:nvPr>
        </p:nvSpPr>
        <p:spPr/>
        <p:txBody>
          <a:bodyPr/>
          <a:lstStyle/>
          <a:p>
            <a:fld id="{CFD7CC80-8907-0743-8D56-F55887CD0273}" type="slidenum">
              <a:rPr lang="en-US" smtClean="0"/>
              <a:t>4</a:t>
            </a:fld>
            <a:endParaRPr lang="en-US"/>
          </a:p>
        </p:txBody>
      </p:sp>
    </p:spTree>
    <p:extLst>
      <p:ext uri="{BB962C8B-B14F-4D97-AF65-F5344CB8AC3E}">
        <p14:creationId xmlns:p14="http://schemas.microsoft.com/office/powerpoint/2010/main" val="11150466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a:t>
            </a:r>
            <a:r>
              <a:rPr lang="en-US" dirty="0"/>
              <a:t>U.S.C. § </a:t>
            </a:r>
            <a:r>
              <a:rPr lang="en-US" dirty="0" smtClean="0"/>
              <a:t>251</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General duty of telecommunications carriers</a:t>
            </a:r>
          </a:p>
          <a:p>
            <a:pPr lvl="1"/>
            <a:r>
              <a:rPr lang="en-US" dirty="0"/>
              <a:t>Each telecommunications carrier has the duty -</a:t>
            </a:r>
          </a:p>
          <a:p>
            <a:pPr lvl="1"/>
            <a:r>
              <a:rPr lang="en-US" dirty="0"/>
              <a:t>(1) to interconnect directly or indirectly with the </a:t>
            </a:r>
            <a:r>
              <a:rPr lang="en-US" dirty="0" smtClean="0"/>
              <a:t>facilities and </a:t>
            </a:r>
            <a:r>
              <a:rPr lang="en-US" dirty="0"/>
              <a:t>equipment of other telecommunications carriers; and</a:t>
            </a:r>
          </a:p>
          <a:p>
            <a:pPr lvl="1"/>
            <a:r>
              <a:rPr lang="en-US" dirty="0"/>
              <a:t>(2) not to install network features, functions, or </a:t>
            </a:r>
            <a:r>
              <a:rPr lang="en-US" dirty="0" smtClean="0"/>
              <a:t>capabilities that </a:t>
            </a:r>
            <a:r>
              <a:rPr lang="en-US" dirty="0"/>
              <a:t>do not comply with the guidelines and standards </a:t>
            </a:r>
            <a:r>
              <a:rPr lang="en-US" dirty="0" smtClean="0"/>
              <a:t>established pursuant </a:t>
            </a:r>
            <a:r>
              <a:rPr lang="en-US" dirty="0"/>
              <a:t>to section 255 or 256 of this title</a:t>
            </a:r>
            <a:r>
              <a:rPr lang="en-US" dirty="0" smtClean="0"/>
              <a:t>.</a:t>
            </a:r>
          </a:p>
          <a:p>
            <a:r>
              <a:rPr lang="en-US" dirty="0" smtClean="0"/>
              <a:t>(b) </a:t>
            </a:r>
            <a:r>
              <a:rPr lang="en-US" dirty="0"/>
              <a:t>Obligations of all local exchange </a:t>
            </a:r>
            <a:r>
              <a:rPr lang="en-US" dirty="0" smtClean="0"/>
              <a:t>carriers</a:t>
            </a:r>
          </a:p>
          <a:p>
            <a:pPr lvl="1"/>
            <a:r>
              <a:rPr lang="en-US" dirty="0" smtClean="0"/>
              <a:t>resale</a:t>
            </a:r>
          </a:p>
          <a:p>
            <a:pPr lvl="2"/>
            <a:r>
              <a:rPr lang="en-US" dirty="0" smtClean="0"/>
              <a:t>The </a:t>
            </a:r>
            <a:r>
              <a:rPr lang="en-US" dirty="0"/>
              <a:t>duty not to prohibit, and not to impose </a:t>
            </a:r>
            <a:r>
              <a:rPr lang="en-US" dirty="0" smtClean="0"/>
              <a:t>unreasonable or</a:t>
            </a:r>
            <a:r>
              <a:rPr lang="en-US" dirty="0"/>
              <a:t> </a:t>
            </a:r>
            <a:r>
              <a:rPr lang="en-US" dirty="0" smtClean="0"/>
              <a:t>discriminatory </a:t>
            </a:r>
            <a:r>
              <a:rPr lang="en-US" dirty="0"/>
              <a:t>conditions or limitations on, the resale of </a:t>
            </a:r>
            <a:r>
              <a:rPr lang="en-US" dirty="0" smtClean="0"/>
              <a:t>its telecommunications </a:t>
            </a:r>
            <a:r>
              <a:rPr lang="en-US" dirty="0"/>
              <a:t>services</a:t>
            </a:r>
            <a:r>
              <a:rPr lang="en-US" dirty="0" smtClean="0"/>
              <a:t>.</a:t>
            </a:r>
          </a:p>
          <a:p>
            <a:pPr lvl="2"/>
            <a:r>
              <a:rPr lang="en-US" dirty="0" smtClean="0"/>
              <a:t>number portability</a:t>
            </a:r>
          </a:p>
          <a:p>
            <a:pPr lvl="2"/>
            <a:r>
              <a:rPr lang="en-US" dirty="0" smtClean="0"/>
              <a:t>dialing parity</a:t>
            </a:r>
          </a:p>
          <a:p>
            <a:pPr lvl="2"/>
            <a:r>
              <a:rPr lang="en-US" dirty="0" smtClean="0"/>
              <a:t>access to rights-of-way</a:t>
            </a:r>
          </a:p>
          <a:p>
            <a:pPr lvl="2"/>
            <a:r>
              <a:rPr lang="en-US" dirty="0" smtClean="0"/>
              <a:t>reciprocal compensation</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CFD7CC80-8907-0743-8D56-F55887CD0273}" type="slidenum">
              <a:rPr lang="en-US" smtClean="0"/>
              <a:t>40</a:t>
            </a:fld>
            <a:endParaRPr lang="en-US"/>
          </a:p>
        </p:txBody>
      </p:sp>
    </p:spTree>
    <p:extLst>
      <p:ext uri="{BB962C8B-B14F-4D97-AF65-F5344CB8AC3E}">
        <p14:creationId xmlns:p14="http://schemas.microsoft.com/office/powerpoint/2010/main" val="2638113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a:t>
            </a:r>
            <a:r>
              <a:rPr lang="en-US" dirty="0"/>
              <a:t>U.S.C. § </a:t>
            </a:r>
            <a:r>
              <a:rPr lang="en-US" dirty="0" smtClean="0"/>
              <a:t>251 (c)</a:t>
            </a:r>
            <a:endParaRPr lang="en-US" dirty="0"/>
          </a:p>
        </p:txBody>
      </p:sp>
      <p:sp>
        <p:nvSpPr>
          <p:cNvPr id="3" name="Content Placeholder 2"/>
          <p:cNvSpPr>
            <a:spLocks noGrp="1"/>
          </p:cNvSpPr>
          <p:nvPr>
            <p:ph idx="1"/>
          </p:nvPr>
        </p:nvSpPr>
        <p:spPr/>
        <p:txBody>
          <a:bodyPr>
            <a:normAutofit/>
          </a:bodyPr>
          <a:lstStyle/>
          <a:p>
            <a:r>
              <a:rPr lang="en-US" dirty="0" smtClean="0"/>
              <a:t>(c) Incumbent local exchange carriers</a:t>
            </a:r>
          </a:p>
          <a:p>
            <a:pPr lvl="1"/>
            <a:r>
              <a:rPr lang="en-US" dirty="0" smtClean="0"/>
              <a:t>(1) duty to negotiate in good faith</a:t>
            </a:r>
          </a:p>
          <a:p>
            <a:pPr lvl="1"/>
            <a:r>
              <a:rPr lang="en-US" dirty="0" smtClean="0"/>
              <a:t>(2) interconnection</a:t>
            </a:r>
          </a:p>
          <a:p>
            <a:pPr lvl="2"/>
            <a:r>
              <a:rPr lang="en-US" dirty="0" smtClean="0"/>
              <a:t>(A) transmission and routing of telephone exchange service</a:t>
            </a:r>
          </a:p>
          <a:p>
            <a:pPr lvl="2"/>
            <a:r>
              <a:rPr lang="en-US" dirty="0" smtClean="0"/>
              <a:t>(B) at any technically feasible point within the carrier’s network</a:t>
            </a:r>
          </a:p>
          <a:p>
            <a:pPr lvl="2"/>
            <a:r>
              <a:rPr lang="en-US" dirty="0" smtClean="0"/>
              <a:t>(C) that is at least equal </a:t>
            </a:r>
            <a:r>
              <a:rPr lang="en-US" dirty="0"/>
              <a:t>in quality to that provided by </a:t>
            </a:r>
            <a:r>
              <a:rPr lang="en-US" dirty="0" smtClean="0"/>
              <a:t>the local </a:t>
            </a:r>
            <a:r>
              <a:rPr lang="en-US" dirty="0"/>
              <a:t>exchange carrier to </a:t>
            </a:r>
            <a:r>
              <a:rPr lang="en-US" dirty="0" smtClean="0"/>
              <a:t>itself …, </a:t>
            </a:r>
            <a:r>
              <a:rPr lang="en-US" dirty="0"/>
              <a:t>or any other party to which the carrier </a:t>
            </a:r>
            <a:r>
              <a:rPr lang="en-US" dirty="0" smtClean="0"/>
              <a:t>provides interconnection</a:t>
            </a:r>
            <a:r>
              <a:rPr lang="en-US" dirty="0"/>
              <a:t>; and</a:t>
            </a:r>
          </a:p>
          <a:p>
            <a:pPr lvl="2"/>
            <a:r>
              <a:rPr lang="en-US" dirty="0" smtClean="0"/>
              <a:t>(D) on </a:t>
            </a:r>
            <a:r>
              <a:rPr lang="en-US" dirty="0"/>
              <a:t>rates, terms, and conditions that are just</a:t>
            </a:r>
            <a:r>
              <a:rPr lang="en-US" dirty="0" smtClean="0"/>
              <a:t>, reasonable</a:t>
            </a:r>
            <a:r>
              <a:rPr lang="en-US" dirty="0"/>
              <a:t>, and nondiscriminatory, in accordance with the </a:t>
            </a:r>
            <a:r>
              <a:rPr lang="en-US" dirty="0" smtClean="0"/>
              <a:t>terms and </a:t>
            </a:r>
            <a:r>
              <a:rPr lang="en-US" dirty="0"/>
              <a:t>conditions of the agreement and the requirements of </a:t>
            </a:r>
            <a:r>
              <a:rPr lang="en-US" dirty="0" smtClean="0"/>
              <a:t>this section </a:t>
            </a:r>
            <a:r>
              <a:rPr lang="en-US" dirty="0"/>
              <a:t>and section 252 of this title.</a:t>
            </a:r>
            <a:endParaRPr lang="en-US" dirty="0" smtClean="0"/>
          </a:p>
          <a:p>
            <a:pPr lvl="3"/>
            <a:endParaRPr lang="en-US" dirty="0" smtClean="0"/>
          </a:p>
        </p:txBody>
      </p:sp>
      <p:sp>
        <p:nvSpPr>
          <p:cNvPr id="4" name="Slide Number Placeholder 3"/>
          <p:cNvSpPr>
            <a:spLocks noGrp="1"/>
          </p:cNvSpPr>
          <p:nvPr>
            <p:ph type="sldNum" sz="quarter" idx="12"/>
          </p:nvPr>
        </p:nvSpPr>
        <p:spPr/>
        <p:txBody>
          <a:bodyPr/>
          <a:lstStyle/>
          <a:p>
            <a:fld id="{CFD7CC80-8907-0743-8D56-F55887CD0273}" type="slidenum">
              <a:rPr lang="en-US" smtClean="0"/>
              <a:t>41</a:t>
            </a:fld>
            <a:endParaRPr lang="en-US"/>
          </a:p>
        </p:txBody>
      </p:sp>
    </p:spTree>
    <p:extLst>
      <p:ext uri="{BB962C8B-B14F-4D97-AF65-F5344CB8AC3E}">
        <p14:creationId xmlns:p14="http://schemas.microsoft.com/office/powerpoint/2010/main" val="73502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money flows today</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42</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4" y="2575882"/>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3" name="Picture 42" descr="File Server_Updated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6816077" y="2449099"/>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rot="10800000">
            <a:off x="6302473" y="4008404"/>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ight Arrow 22"/>
          <p:cNvSpPr/>
          <p:nvPr/>
        </p:nvSpPr>
        <p:spPr>
          <a:xfrm>
            <a:off x="2216551" y="1803456"/>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7" y="2580133"/>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pic>
        <p:nvPicPr>
          <p:cNvPr id="27"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124" y="5045404"/>
            <a:ext cx="511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stCxn id="6" idx="3"/>
            <a:endCxn id="26" idx="1"/>
          </p:cNvCxnSpPr>
          <p:nvPr/>
        </p:nvCxnSpPr>
        <p:spPr>
          <a:xfrm>
            <a:off x="4123563" y="3564841"/>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62080" y="3677963"/>
            <a:ext cx="418654" cy="369332"/>
          </a:xfrm>
          <a:prstGeom prst="rect">
            <a:avLst/>
          </a:prstGeom>
          <a:noFill/>
        </p:spPr>
        <p:txBody>
          <a:bodyPr wrap="none" rtlCol="0">
            <a:spAutoFit/>
          </a:bodyPr>
          <a:lstStyle/>
          <a:p>
            <a:r>
              <a:rPr lang="en-US" dirty="0" smtClean="0"/>
              <a:t>$0</a:t>
            </a:r>
            <a:endParaRPr lang="en-US" dirty="0"/>
          </a:p>
        </p:txBody>
      </p:sp>
      <p:cxnSp>
        <p:nvCxnSpPr>
          <p:cNvPr id="30" name="Straight Arrow Connector 29"/>
          <p:cNvCxnSpPr/>
          <p:nvPr/>
        </p:nvCxnSpPr>
        <p:spPr>
          <a:xfrm>
            <a:off x="2157696" y="3574848"/>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256826" y="3579099"/>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02683" y="4502182"/>
            <a:ext cx="673043" cy="369332"/>
          </a:xfrm>
          <a:prstGeom prst="rect">
            <a:avLst/>
          </a:prstGeom>
          <a:noFill/>
        </p:spPr>
        <p:txBody>
          <a:bodyPr wrap="none" rtlCol="0">
            <a:spAutoFit/>
          </a:bodyPr>
          <a:lstStyle/>
          <a:p>
            <a:r>
              <a:rPr lang="en-US" dirty="0" smtClean="0"/>
              <a:t>or $0</a:t>
            </a:r>
            <a:endParaRPr lang="en-US" dirty="0"/>
          </a:p>
        </p:txBody>
      </p:sp>
      <p:sp>
        <p:nvSpPr>
          <p:cNvPr id="33" name="TextBox 32"/>
          <p:cNvSpPr txBox="1"/>
          <p:nvPr/>
        </p:nvSpPr>
        <p:spPr>
          <a:xfrm>
            <a:off x="2664350" y="5130097"/>
            <a:ext cx="2302233" cy="584776"/>
          </a:xfrm>
          <a:prstGeom prst="rect">
            <a:avLst/>
          </a:prstGeom>
          <a:noFill/>
        </p:spPr>
        <p:txBody>
          <a:bodyPr wrap="none" rtlCol="0">
            <a:spAutoFit/>
          </a:bodyPr>
          <a:lstStyle/>
          <a:p>
            <a:r>
              <a:rPr lang="en-US" sz="3200" dirty="0" smtClean="0"/>
              <a:t>“bill &amp; keep”</a:t>
            </a:r>
            <a:endParaRPr lang="en-US" sz="3200" dirty="0"/>
          </a:p>
        </p:txBody>
      </p:sp>
      <p:sp>
        <p:nvSpPr>
          <p:cNvPr id="34" name="Right Arrow 33"/>
          <p:cNvSpPr/>
          <p:nvPr/>
        </p:nvSpPr>
        <p:spPr>
          <a:xfrm rot="13843313">
            <a:off x="7835966" y="406002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0347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Internet money flows?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43</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4" y="2575882"/>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3" name="Picture 42" descr="File Server_Updated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5827453" y="1047250"/>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a:off x="6256826" y="367796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ight Arrow 22"/>
          <p:cNvSpPr/>
          <p:nvPr/>
        </p:nvSpPr>
        <p:spPr>
          <a:xfrm>
            <a:off x="2216551" y="1803456"/>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7" y="2580133"/>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pic>
        <p:nvPicPr>
          <p:cNvPr id="27"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124" y="4860785"/>
            <a:ext cx="511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stCxn id="6" idx="3"/>
            <a:endCxn id="26" idx="1"/>
          </p:cNvCxnSpPr>
          <p:nvPr/>
        </p:nvCxnSpPr>
        <p:spPr>
          <a:xfrm>
            <a:off x="4123563" y="3564841"/>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62080" y="3677963"/>
            <a:ext cx="418654" cy="369332"/>
          </a:xfrm>
          <a:prstGeom prst="rect">
            <a:avLst/>
          </a:prstGeom>
          <a:noFill/>
        </p:spPr>
        <p:txBody>
          <a:bodyPr wrap="none" rtlCol="0">
            <a:spAutoFit/>
          </a:bodyPr>
          <a:lstStyle/>
          <a:p>
            <a:r>
              <a:rPr lang="en-US" dirty="0" smtClean="0"/>
              <a:t>$0</a:t>
            </a:r>
            <a:endParaRPr lang="en-US" dirty="0"/>
          </a:p>
        </p:txBody>
      </p:sp>
      <p:cxnSp>
        <p:nvCxnSpPr>
          <p:cNvPr id="30" name="Straight Arrow Connector 29"/>
          <p:cNvCxnSpPr/>
          <p:nvPr/>
        </p:nvCxnSpPr>
        <p:spPr>
          <a:xfrm>
            <a:off x="2157696" y="3574848"/>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256826" y="3579099"/>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Right Arrow 23"/>
          <p:cNvSpPr/>
          <p:nvPr/>
        </p:nvSpPr>
        <p:spPr>
          <a:xfrm rot="13843313">
            <a:off x="7835966" y="406002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Right Arrow 24"/>
          <p:cNvSpPr/>
          <p:nvPr/>
        </p:nvSpPr>
        <p:spPr>
          <a:xfrm rot="2717570">
            <a:off x="6313082" y="1960405"/>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extBox 1"/>
          <p:cNvSpPr txBox="1"/>
          <p:nvPr/>
        </p:nvSpPr>
        <p:spPr>
          <a:xfrm>
            <a:off x="2607763" y="4910271"/>
            <a:ext cx="3980577" cy="830997"/>
          </a:xfrm>
          <a:prstGeom prst="rect">
            <a:avLst/>
          </a:prstGeom>
          <a:noFill/>
        </p:spPr>
        <p:txBody>
          <a:bodyPr wrap="none" rtlCol="0">
            <a:spAutoFit/>
          </a:bodyPr>
          <a:lstStyle/>
          <a:p>
            <a:r>
              <a:rPr lang="en-US" sz="2400" dirty="0" smtClean="0"/>
              <a:t>termination charges</a:t>
            </a:r>
          </a:p>
          <a:p>
            <a:r>
              <a:rPr lang="en-US" sz="2400" dirty="0" smtClean="0"/>
              <a:t>cf. existing telephone network</a:t>
            </a:r>
            <a:endParaRPr lang="en-US" sz="2400" dirty="0"/>
          </a:p>
        </p:txBody>
      </p:sp>
    </p:spTree>
    <p:extLst>
      <p:ext uri="{BB962C8B-B14F-4D97-AF65-F5344CB8AC3E}">
        <p14:creationId xmlns:p14="http://schemas.microsoft.com/office/powerpoint/2010/main" val="37663846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Concluding remarks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44</a:t>
            </a:fld>
            <a:endParaRPr lang="en-US"/>
          </a:p>
        </p:txBody>
      </p:sp>
    </p:spTree>
    <p:extLst>
      <p:ext uri="{BB962C8B-B14F-4D97-AF65-F5344CB8AC3E}">
        <p14:creationId xmlns:p14="http://schemas.microsoft.com/office/powerpoint/2010/main" val="30815063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Common fallacies in economic analysis</a:t>
            </a:r>
            <a:endParaRPr lang="en-US" dirty="0"/>
          </a:p>
        </p:txBody>
      </p:sp>
      <p:sp>
        <p:nvSpPr>
          <p:cNvPr id="5" name="Content Placeholder 4"/>
          <p:cNvSpPr>
            <a:spLocks noGrp="1"/>
          </p:cNvSpPr>
          <p:nvPr>
            <p:ph idx="1"/>
          </p:nvPr>
        </p:nvSpPr>
        <p:spPr>
          <a:xfrm>
            <a:off x="457200" y="1600200"/>
            <a:ext cx="6092557" cy="4876800"/>
          </a:xfrm>
        </p:spPr>
        <p:txBody>
          <a:bodyPr>
            <a:normAutofit fontScale="92500" lnSpcReduction="10000"/>
          </a:bodyPr>
          <a:lstStyle/>
          <a:p>
            <a:r>
              <a:rPr lang="en-US" dirty="0" smtClean="0"/>
              <a:t>Assume perfect competition</a:t>
            </a:r>
          </a:p>
          <a:p>
            <a:pPr lvl="1"/>
            <a:r>
              <a:rPr lang="en-US" dirty="0" smtClean="0"/>
              <a:t>or ability to have multiple access providers</a:t>
            </a:r>
          </a:p>
          <a:p>
            <a:pPr lvl="1"/>
            <a:r>
              <a:rPr lang="en-US" dirty="0" smtClean="0"/>
              <a:t>or zero switching costs</a:t>
            </a:r>
          </a:p>
          <a:p>
            <a:r>
              <a:rPr lang="en-US" dirty="0" smtClean="0"/>
              <a:t>Assume </a:t>
            </a:r>
            <a:r>
              <a:rPr lang="en-US" dirty="0" err="1" smtClean="0"/>
              <a:t>QoS</a:t>
            </a:r>
            <a:r>
              <a:rPr lang="en-US" dirty="0" smtClean="0"/>
              <a:t> = ATM or phone circuit</a:t>
            </a:r>
          </a:p>
          <a:p>
            <a:pPr lvl="1"/>
            <a:r>
              <a:rPr lang="en-US" dirty="0" smtClean="0"/>
              <a:t>rather than per-packet choice</a:t>
            </a:r>
          </a:p>
          <a:p>
            <a:r>
              <a:rPr lang="en-US" dirty="0" smtClean="0"/>
              <a:t>Assume </a:t>
            </a:r>
            <a:r>
              <a:rPr lang="en-US" dirty="0" err="1" smtClean="0"/>
              <a:t>QoS</a:t>
            </a:r>
            <a:r>
              <a:rPr lang="en-US" dirty="0" smtClean="0"/>
              <a:t> for voice &gt;&gt; data</a:t>
            </a:r>
          </a:p>
          <a:p>
            <a:pPr lvl="1"/>
            <a:r>
              <a:rPr lang="en-US" dirty="0" smtClean="0"/>
              <a:t>TCP: 5% packet loss </a:t>
            </a:r>
            <a:r>
              <a:rPr lang="en-US" dirty="0" smtClean="0">
                <a:sym typeface="Wingdings"/>
              </a:rPr>
              <a:t> 500 kb/s max.</a:t>
            </a:r>
          </a:p>
          <a:p>
            <a:pPr lvl="1"/>
            <a:r>
              <a:rPr lang="en-US" dirty="0" smtClean="0">
                <a:sym typeface="Wingdings"/>
              </a:rPr>
              <a:t>Marginal cost difference between 80% and 100%-loaded network</a:t>
            </a:r>
          </a:p>
          <a:p>
            <a:r>
              <a:rPr lang="en-US" dirty="0" smtClean="0">
                <a:sym typeface="Wingdings"/>
              </a:rPr>
              <a:t>Assume variable bandwidth demand</a:t>
            </a:r>
          </a:p>
          <a:p>
            <a:pPr lvl="1"/>
            <a:r>
              <a:rPr lang="en-US" dirty="0" smtClean="0">
                <a:sym typeface="Wingdings"/>
              </a:rPr>
              <a:t>Human-driven, with a bit of video quality adaptation</a:t>
            </a:r>
            <a:endParaRPr lang="en-US" dirty="0" smtClean="0"/>
          </a:p>
          <a:p>
            <a:r>
              <a:rPr lang="en-US" dirty="0" smtClean="0"/>
              <a:t>Ignore real-world profitability of entities</a:t>
            </a:r>
          </a:p>
          <a:p>
            <a:pPr lvl="1"/>
            <a:r>
              <a:rPr lang="en-US" dirty="0" smtClean="0"/>
              <a:t>non-existing profits shuffled to other parties</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CFD7CC80-8907-0743-8D56-F55887CD0273}" type="slidenum">
              <a:rPr lang="en-US" smtClean="0"/>
              <a:t>45</a:t>
            </a:fld>
            <a:endParaRPr lang="en-US"/>
          </a:p>
        </p:txBody>
      </p:sp>
      <p:pic>
        <p:nvPicPr>
          <p:cNvPr id="7" name="Picture 6"/>
          <p:cNvPicPr>
            <a:picLocks noChangeAspect="1"/>
          </p:cNvPicPr>
          <p:nvPr/>
        </p:nvPicPr>
        <p:blipFill>
          <a:blip r:embed="rId3"/>
          <a:stretch>
            <a:fillRect/>
          </a:stretch>
        </p:blipFill>
        <p:spPr>
          <a:xfrm>
            <a:off x="6036562" y="2340005"/>
            <a:ext cx="2977185" cy="1392360"/>
          </a:xfrm>
          <a:prstGeom prst="rect">
            <a:avLst/>
          </a:prstGeom>
        </p:spPr>
      </p:pic>
      <p:pic>
        <p:nvPicPr>
          <p:cNvPr id="8" name="Picture 7"/>
          <p:cNvPicPr>
            <a:picLocks noChangeAspect="1"/>
          </p:cNvPicPr>
          <p:nvPr/>
        </p:nvPicPr>
        <p:blipFill>
          <a:blip r:embed="rId4"/>
          <a:stretch>
            <a:fillRect/>
          </a:stretch>
        </p:blipFill>
        <p:spPr>
          <a:xfrm>
            <a:off x="6703065" y="3914508"/>
            <a:ext cx="1833869" cy="1374828"/>
          </a:xfrm>
          <a:prstGeom prst="rect">
            <a:avLst/>
          </a:prstGeom>
        </p:spPr>
      </p:pic>
      <p:sp>
        <p:nvSpPr>
          <p:cNvPr id="9" name="Oval Callout 8"/>
          <p:cNvSpPr/>
          <p:nvPr/>
        </p:nvSpPr>
        <p:spPr>
          <a:xfrm>
            <a:off x="4810113" y="2914133"/>
            <a:ext cx="1165561" cy="626322"/>
          </a:xfrm>
          <a:prstGeom prst="wedgeEllipseCallout">
            <a:avLst>
              <a:gd name="adj1" fmla="val -79042"/>
              <a:gd name="adj2" fmla="val -4583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dirty="0" smtClean="0">
                <a:solidFill>
                  <a:srgbClr val="000090"/>
                </a:solidFill>
              </a:rPr>
              <a:t>differentiated goods</a:t>
            </a:r>
            <a:endParaRPr lang="en-US" sz="800" dirty="0">
              <a:solidFill>
                <a:srgbClr val="000090"/>
              </a:solidFill>
            </a:endParaRPr>
          </a:p>
        </p:txBody>
      </p:sp>
    </p:spTree>
    <p:extLst>
      <p:ext uri="{BB962C8B-B14F-4D97-AF65-F5344CB8AC3E}">
        <p14:creationId xmlns:p14="http://schemas.microsoft.com/office/powerpoint/2010/main" val="2660056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policy makers might like to know…</a:t>
            </a:r>
            <a:endParaRPr lang="en-US" dirty="0"/>
          </a:p>
        </p:txBody>
      </p:sp>
      <p:sp>
        <p:nvSpPr>
          <p:cNvPr id="3" name="Content Placeholder 2"/>
          <p:cNvSpPr>
            <a:spLocks noGrp="1"/>
          </p:cNvSpPr>
          <p:nvPr>
            <p:ph idx="1"/>
          </p:nvPr>
        </p:nvSpPr>
        <p:spPr/>
        <p:txBody>
          <a:bodyPr/>
          <a:lstStyle/>
          <a:p>
            <a:r>
              <a:rPr lang="en-US" dirty="0" smtClean="0"/>
              <a:t>Why is wireless/wireline broadband in my country more expensive or cheaper than in country X?</a:t>
            </a:r>
          </a:p>
          <a:p>
            <a:r>
              <a:rPr lang="en-US" dirty="0" smtClean="0"/>
              <a:t>How can I ensure continued investment in network infrastructure?</a:t>
            </a:r>
          </a:p>
          <a:p>
            <a:r>
              <a:rPr lang="en-US" dirty="0" smtClean="0"/>
              <a:t>What drives new network applications?</a:t>
            </a:r>
          </a:p>
          <a:p>
            <a:r>
              <a:rPr lang="en-US" dirty="0" smtClean="0"/>
              <a:t>What is the impact of metered broadband?</a:t>
            </a:r>
          </a:p>
          <a:p>
            <a:pPr lvl="1"/>
            <a:r>
              <a:rPr lang="en-US" dirty="0" smtClean="0"/>
              <a:t>Will there be only one speed tier?</a:t>
            </a:r>
          </a:p>
          <a:p>
            <a:r>
              <a:rPr lang="en-US" dirty="0" smtClean="0"/>
              <a:t>What is keeping 20-30% from adopting broadband?</a:t>
            </a:r>
          </a:p>
          <a:p>
            <a:r>
              <a:rPr lang="en-US" dirty="0" smtClean="0"/>
              <a:t>Are there economic incentives to make networks more secure?</a:t>
            </a:r>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46</a:t>
            </a:fld>
            <a:endParaRPr lang="en-US"/>
          </a:p>
        </p:txBody>
      </p:sp>
    </p:spTree>
    <p:extLst>
      <p:ext uri="{BB962C8B-B14F-4D97-AF65-F5344CB8AC3E}">
        <p14:creationId xmlns:p14="http://schemas.microsoft.com/office/powerpoint/2010/main" val="2397896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Freeing spectrum: incentive auctions</a:t>
            </a:r>
            <a:endParaRPr lang="en-US" dirty="0"/>
          </a:p>
        </p:txBody>
      </p:sp>
      <p:sp>
        <p:nvSpPr>
          <p:cNvPr id="3" name="Content Placeholder 2"/>
          <p:cNvSpPr>
            <a:spLocks noGrp="1"/>
          </p:cNvSpPr>
          <p:nvPr>
            <p:ph idx="1"/>
          </p:nvPr>
        </p:nvSpPr>
        <p:spPr>
          <a:xfrm>
            <a:off x="779463" y="1828800"/>
            <a:ext cx="3792537" cy="3962400"/>
          </a:xfrm>
        </p:spPr>
        <p:txBody>
          <a:bodyPr>
            <a:normAutofit/>
          </a:bodyPr>
          <a:lstStyle/>
          <a:p>
            <a:pPr>
              <a:lnSpc>
                <a:spcPct val="80000"/>
              </a:lnSpc>
            </a:pPr>
            <a:r>
              <a:rPr lang="en-US" sz="2400" dirty="0">
                <a:latin typeface="Tahoma" charset="0"/>
              </a:rPr>
              <a:t>Incentive auctions </a:t>
            </a:r>
            <a:r>
              <a:rPr lang="en-US" sz="2400" dirty="0" smtClean="0">
                <a:latin typeface="Tahoma" charset="0"/>
              </a:rPr>
              <a:t>will share </a:t>
            </a:r>
            <a:r>
              <a:rPr lang="en-US" sz="2400" dirty="0">
                <a:latin typeface="Tahoma" charset="0"/>
              </a:rPr>
              <a:t>auction proceeds with the current occupant to motivate voluntary relocation of incumbents </a:t>
            </a:r>
          </a:p>
          <a:p>
            <a:pPr lvl="1">
              <a:lnSpc>
                <a:spcPct val="80000"/>
              </a:lnSpc>
            </a:pPr>
            <a:r>
              <a:rPr lang="en-US" dirty="0">
                <a:latin typeface="Tahoma" charset="0"/>
              </a:rPr>
              <a:t>Otherwise, no incentive for current occupant to give back </a:t>
            </a:r>
            <a:r>
              <a:rPr lang="en-US" dirty="0" smtClean="0">
                <a:latin typeface="Tahoma" charset="0"/>
              </a:rPr>
              <a:t>spectrum</a:t>
            </a:r>
          </a:p>
          <a:p>
            <a:pPr lvl="1">
              <a:lnSpc>
                <a:spcPct val="80000"/>
              </a:lnSpc>
            </a:pPr>
            <a:r>
              <a:rPr lang="en-US" dirty="0" smtClean="0">
                <a:latin typeface="Tahoma" charset="0"/>
              </a:rPr>
              <a:t>Stations keep c</a:t>
            </a:r>
            <a:r>
              <a:rPr lang="en-US" sz="1800" dirty="0" smtClean="0">
                <a:latin typeface="Tahoma" charset="0"/>
              </a:rPr>
              <a:t>urrent channel numbers</a:t>
            </a:r>
          </a:p>
          <a:p>
            <a:pPr lvl="2">
              <a:lnSpc>
                <a:spcPct val="80000"/>
              </a:lnSpc>
            </a:pPr>
            <a:r>
              <a:rPr lang="en-US" sz="1600" dirty="0" smtClean="0">
                <a:latin typeface="Tahoma" charset="0"/>
              </a:rPr>
              <a:t>via DTV map</a:t>
            </a:r>
          </a:p>
        </p:txBody>
      </p:sp>
      <p:sp>
        <p:nvSpPr>
          <p:cNvPr id="4" name="Slide Number Placeholder 3"/>
          <p:cNvSpPr>
            <a:spLocks noGrp="1"/>
          </p:cNvSpPr>
          <p:nvPr>
            <p:ph type="sldNum" sz="quarter" idx="12"/>
          </p:nvPr>
        </p:nvSpPr>
        <p:spPr/>
        <p:txBody>
          <a:bodyPr/>
          <a:lstStyle/>
          <a:p>
            <a:fld id="{CD1E5F1B-EF34-674B-8F11-46925F2BD52D}" type="slidenum">
              <a:rPr lang="en-US" smtClean="0"/>
              <a:pPr/>
              <a:t>47</a:t>
            </a:fld>
            <a:endParaRPr lang="en-US"/>
          </a:p>
        </p:txBody>
      </p:sp>
      <p:sp>
        <p:nvSpPr>
          <p:cNvPr id="5" name="Line 4"/>
          <p:cNvSpPr>
            <a:spLocks noChangeShapeType="1"/>
          </p:cNvSpPr>
          <p:nvPr/>
        </p:nvSpPr>
        <p:spPr bwMode="auto">
          <a:xfrm>
            <a:off x="5067300" y="36703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 name="Rectangle 5"/>
          <p:cNvSpPr>
            <a:spLocks noChangeArrowheads="1"/>
          </p:cNvSpPr>
          <p:nvPr/>
        </p:nvSpPr>
        <p:spPr bwMode="auto">
          <a:xfrm>
            <a:off x="6057900" y="4178300"/>
            <a:ext cx="533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6"/>
          <p:cNvSpPr>
            <a:spLocks noChangeArrowheads="1"/>
          </p:cNvSpPr>
          <p:nvPr/>
        </p:nvSpPr>
        <p:spPr bwMode="auto">
          <a:xfrm>
            <a:off x="52578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8" name="Text Box 7"/>
          <p:cNvSpPr txBox="1">
            <a:spLocks noChangeArrowheads="1"/>
          </p:cNvSpPr>
          <p:nvPr/>
        </p:nvSpPr>
        <p:spPr bwMode="auto">
          <a:xfrm>
            <a:off x="52705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9" name="Rectangle 10"/>
          <p:cNvSpPr>
            <a:spLocks noChangeArrowheads="1"/>
          </p:cNvSpPr>
          <p:nvPr/>
        </p:nvSpPr>
        <p:spPr bwMode="auto">
          <a:xfrm>
            <a:off x="6248400" y="26670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0" name="Text Box 11"/>
          <p:cNvSpPr txBox="1">
            <a:spLocks noChangeArrowheads="1"/>
          </p:cNvSpPr>
          <p:nvPr/>
        </p:nvSpPr>
        <p:spPr bwMode="auto">
          <a:xfrm>
            <a:off x="62992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1" name="Rectangle 12"/>
          <p:cNvSpPr>
            <a:spLocks noChangeArrowheads="1"/>
          </p:cNvSpPr>
          <p:nvPr/>
        </p:nvSpPr>
        <p:spPr bwMode="auto">
          <a:xfrm>
            <a:off x="72390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2" name="Text Box 13"/>
          <p:cNvSpPr txBox="1">
            <a:spLocks noChangeArrowheads="1"/>
          </p:cNvSpPr>
          <p:nvPr/>
        </p:nvSpPr>
        <p:spPr bwMode="auto">
          <a:xfrm>
            <a:off x="7327900" y="2933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3" name="Rectangle 14"/>
          <p:cNvSpPr>
            <a:spLocks noChangeArrowheads="1"/>
          </p:cNvSpPr>
          <p:nvPr/>
        </p:nvSpPr>
        <p:spPr bwMode="auto">
          <a:xfrm>
            <a:off x="7721600" y="26797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14" name="Text Box 15"/>
          <p:cNvSpPr txBox="1">
            <a:spLocks noChangeArrowheads="1"/>
          </p:cNvSpPr>
          <p:nvPr/>
        </p:nvSpPr>
        <p:spPr bwMode="auto">
          <a:xfrm>
            <a:off x="77343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15" name="Rectangle 16"/>
          <p:cNvSpPr>
            <a:spLocks noChangeArrowheads="1"/>
          </p:cNvSpPr>
          <p:nvPr/>
        </p:nvSpPr>
        <p:spPr bwMode="auto">
          <a:xfrm>
            <a:off x="5753100" y="2667000"/>
            <a:ext cx="4826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16" name="Rectangle 17"/>
          <p:cNvSpPr>
            <a:spLocks noChangeArrowheads="1"/>
          </p:cNvSpPr>
          <p:nvPr/>
        </p:nvSpPr>
        <p:spPr bwMode="auto">
          <a:xfrm>
            <a:off x="6743700" y="2667000"/>
            <a:ext cx="482600" cy="1003300"/>
          </a:xfrm>
          <a:prstGeom prst="rect">
            <a:avLst/>
          </a:prstGeom>
          <a:solidFill>
            <a:srgbClr val="CCFFFF"/>
          </a:solidFill>
          <a:ln w="9525">
            <a:solidFill>
              <a:schemeClr val="tx1"/>
            </a:solidFill>
            <a:miter lim="800000"/>
            <a:headEnd/>
            <a:tailEnd/>
          </a:ln>
        </p:spPr>
        <p:txBody>
          <a:bodyPr wrap="none" anchor="ctr">
            <a:spAutoFit/>
          </a:bodyPr>
          <a:lstStyle/>
          <a:p>
            <a:endParaRPr lang="en-US"/>
          </a:p>
        </p:txBody>
      </p:sp>
      <p:sp>
        <p:nvSpPr>
          <p:cNvPr id="17" name="Text Box 18"/>
          <p:cNvSpPr txBox="1">
            <a:spLocks noChangeArrowheads="1"/>
          </p:cNvSpPr>
          <p:nvPr/>
        </p:nvSpPr>
        <p:spPr bwMode="auto">
          <a:xfrm>
            <a:off x="5791200" y="2959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8" name="Text Box 19"/>
          <p:cNvSpPr txBox="1">
            <a:spLocks noChangeArrowheads="1"/>
          </p:cNvSpPr>
          <p:nvPr/>
        </p:nvSpPr>
        <p:spPr bwMode="auto">
          <a:xfrm>
            <a:off x="6819900" y="2946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19" name="Line 20"/>
          <p:cNvSpPr>
            <a:spLocks noChangeShapeType="1"/>
          </p:cNvSpPr>
          <p:nvPr/>
        </p:nvSpPr>
        <p:spPr bwMode="auto">
          <a:xfrm flipH="1">
            <a:off x="5765800" y="2286000"/>
            <a:ext cx="6858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 name="Line 21"/>
          <p:cNvSpPr>
            <a:spLocks noChangeShapeType="1"/>
          </p:cNvSpPr>
          <p:nvPr/>
        </p:nvSpPr>
        <p:spPr bwMode="auto">
          <a:xfrm flipH="1">
            <a:off x="6210300" y="22860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 name="Line 22"/>
          <p:cNvSpPr>
            <a:spLocks noChangeShapeType="1"/>
          </p:cNvSpPr>
          <p:nvPr/>
        </p:nvSpPr>
        <p:spPr bwMode="auto">
          <a:xfrm>
            <a:off x="6718300" y="2286000"/>
            <a:ext cx="38100"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 name="Line 23"/>
          <p:cNvSpPr>
            <a:spLocks noChangeShapeType="1"/>
          </p:cNvSpPr>
          <p:nvPr/>
        </p:nvSpPr>
        <p:spPr bwMode="auto">
          <a:xfrm>
            <a:off x="6896100" y="2273300"/>
            <a:ext cx="2921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 name="Text Box 25"/>
          <p:cNvSpPr txBox="1">
            <a:spLocks noChangeArrowheads="1"/>
          </p:cNvSpPr>
          <p:nvPr/>
        </p:nvSpPr>
        <p:spPr bwMode="auto">
          <a:xfrm>
            <a:off x="5486400" y="3657600"/>
            <a:ext cx="231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solidFill>
                  <a:schemeClr val="bg1">
                    <a:lumMod val="85000"/>
                  </a:schemeClr>
                </a:solidFill>
              </a:rPr>
              <a:t>Without Realignment:</a:t>
            </a:r>
          </a:p>
          <a:p>
            <a:pPr algn="ctr"/>
            <a:r>
              <a:rPr lang="en-US" sz="1200" dirty="0">
                <a:solidFill>
                  <a:schemeClr val="bg1">
                    <a:lumMod val="85000"/>
                  </a:schemeClr>
                </a:solidFill>
              </a:rPr>
              <a:t>Reduced Broadband Bandwidth</a:t>
            </a:r>
          </a:p>
        </p:txBody>
      </p:sp>
      <p:sp>
        <p:nvSpPr>
          <p:cNvPr id="24" name="Line 26"/>
          <p:cNvSpPr>
            <a:spLocks noChangeShapeType="1"/>
          </p:cNvSpPr>
          <p:nvPr/>
        </p:nvSpPr>
        <p:spPr bwMode="auto">
          <a:xfrm flipV="1">
            <a:off x="6019800" y="37211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25" name="Line 27"/>
          <p:cNvSpPr>
            <a:spLocks noChangeShapeType="1"/>
          </p:cNvSpPr>
          <p:nvPr/>
        </p:nvSpPr>
        <p:spPr bwMode="auto">
          <a:xfrm>
            <a:off x="5156200" y="58039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 name="Rectangle 28"/>
          <p:cNvSpPr>
            <a:spLocks noChangeArrowheads="1"/>
          </p:cNvSpPr>
          <p:nvPr/>
        </p:nvSpPr>
        <p:spPr bwMode="auto">
          <a:xfrm>
            <a:off x="53467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7" name="Text Box 29"/>
          <p:cNvSpPr txBox="1">
            <a:spLocks noChangeArrowheads="1"/>
          </p:cNvSpPr>
          <p:nvPr/>
        </p:nvSpPr>
        <p:spPr bwMode="auto">
          <a:xfrm>
            <a:off x="53594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28" name="Rectangle 30"/>
          <p:cNvSpPr>
            <a:spLocks noChangeArrowheads="1"/>
          </p:cNvSpPr>
          <p:nvPr/>
        </p:nvSpPr>
        <p:spPr bwMode="auto">
          <a:xfrm>
            <a:off x="58293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29" name="Text Box 31"/>
          <p:cNvSpPr txBox="1">
            <a:spLocks noChangeArrowheads="1"/>
          </p:cNvSpPr>
          <p:nvPr/>
        </p:nvSpPr>
        <p:spPr bwMode="auto">
          <a:xfrm>
            <a:off x="58801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0" name="Rectangle 34"/>
          <p:cNvSpPr>
            <a:spLocks noChangeArrowheads="1"/>
          </p:cNvSpPr>
          <p:nvPr/>
        </p:nvSpPr>
        <p:spPr bwMode="auto">
          <a:xfrm>
            <a:off x="67945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1" name="Rectangle 36"/>
          <p:cNvSpPr>
            <a:spLocks noChangeArrowheads="1"/>
          </p:cNvSpPr>
          <p:nvPr/>
        </p:nvSpPr>
        <p:spPr bwMode="auto">
          <a:xfrm>
            <a:off x="7277100" y="4787900"/>
            <a:ext cx="952500" cy="1003300"/>
          </a:xfrm>
          <a:prstGeom prst="rect">
            <a:avLst/>
          </a:prstGeom>
          <a:solidFill>
            <a:srgbClr val="CCFFFF"/>
          </a:solidFill>
          <a:ln w="9525">
            <a:solidFill>
              <a:schemeClr val="tx1"/>
            </a:solidFill>
            <a:miter lim="800000"/>
            <a:headEnd/>
            <a:tailEnd/>
          </a:ln>
        </p:spPr>
        <p:txBody>
          <a:bodyPr anchor="ctr">
            <a:spAutoFit/>
          </a:bodyPr>
          <a:lstStyle/>
          <a:p>
            <a:endParaRPr lang="en-US"/>
          </a:p>
        </p:txBody>
      </p:sp>
      <p:sp>
        <p:nvSpPr>
          <p:cNvPr id="32" name="Text Box 38"/>
          <p:cNvSpPr txBox="1">
            <a:spLocks noChangeArrowheads="1"/>
          </p:cNvSpPr>
          <p:nvPr/>
        </p:nvSpPr>
        <p:spPr bwMode="auto">
          <a:xfrm>
            <a:off x="7531100" y="50927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BB</a:t>
            </a:r>
          </a:p>
        </p:txBody>
      </p:sp>
      <p:sp>
        <p:nvSpPr>
          <p:cNvPr id="33" name="Line 43"/>
          <p:cNvSpPr>
            <a:spLocks noChangeShapeType="1"/>
          </p:cNvSpPr>
          <p:nvPr/>
        </p:nvSpPr>
        <p:spPr bwMode="auto">
          <a:xfrm>
            <a:off x="7086600" y="4572000"/>
            <a:ext cx="1905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 name="Text Box 44"/>
          <p:cNvSpPr txBox="1">
            <a:spLocks noChangeArrowheads="1"/>
          </p:cNvSpPr>
          <p:nvPr/>
        </p:nvSpPr>
        <p:spPr bwMode="auto">
          <a:xfrm>
            <a:off x="5791200" y="42672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Adjacent Channel</a:t>
            </a:r>
          </a:p>
          <a:p>
            <a:pPr algn="ctr"/>
            <a:r>
              <a:rPr lang="en-US" sz="1200">
                <a:solidFill>
                  <a:schemeClr val="bg1">
                    <a:lumMod val="85000"/>
                  </a:schemeClr>
                </a:solidFill>
              </a:rPr>
              <a:t>Interference</a:t>
            </a:r>
          </a:p>
        </p:txBody>
      </p:sp>
      <p:sp>
        <p:nvSpPr>
          <p:cNvPr id="35" name="Text Box 45"/>
          <p:cNvSpPr txBox="1">
            <a:spLocks noChangeArrowheads="1"/>
          </p:cNvSpPr>
          <p:nvPr/>
        </p:nvSpPr>
        <p:spPr bwMode="auto">
          <a:xfrm>
            <a:off x="5181600" y="59436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a:solidFill>
                  <a:schemeClr val="bg1">
                    <a:lumMod val="85000"/>
                  </a:schemeClr>
                </a:solidFill>
              </a:rPr>
              <a:t>With Realignment:  Accommodates Increased Broadband Bandwidth</a:t>
            </a:r>
          </a:p>
        </p:txBody>
      </p:sp>
      <p:sp>
        <p:nvSpPr>
          <p:cNvPr id="36" name="Line 46"/>
          <p:cNvSpPr>
            <a:spLocks noChangeShapeType="1"/>
          </p:cNvSpPr>
          <p:nvPr/>
        </p:nvSpPr>
        <p:spPr bwMode="auto">
          <a:xfrm flipV="1">
            <a:off x="6108700" y="5854700"/>
            <a:ext cx="12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en-US"/>
          </a:p>
        </p:txBody>
      </p:sp>
      <p:sp>
        <p:nvSpPr>
          <p:cNvPr id="37" name="Rectangle 47"/>
          <p:cNvSpPr>
            <a:spLocks noChangeArrowheads="1"/>
          </p:cNvSpPr>
          <p:nvPr/>
        </p:nvSpPr>
        <p:spPr bwMode="auto">
          <a:xfrm>
            <a:off x="6324600" y="4800600"/>
            <a:ext cx="482600" cy="1003300"/>
          </a:xfrm>
          <a:prstGeom prst="rect">
            <a:avLst/>
          </a:prstGeom>
          <a:solidFill>
            <a:srgbClr val="99CCFF"/>
          </a:solidFill>
          <a:ln w="9525">
            <a:solidFill>
              <a:schemeClr val="tx1"/>
            </a:solidFill>
            <a:miter lim="800000"/>
            <a:headEnd/>
            <a:tailEnd/>
          </a:ln>
        </p:spPr>
        <p:txBody>
          <a:bodyPr wrap="none" anchor="ctr">
            <a:spAutoFit/>
          </a:bodyPr>
          <a:lstStyle/>
          <a:p>
            <a:endParaRPr lang="en-US"/>
          </a:p>
        </p:txBody>
      </p:sp>
      <p:sp>
        <p:nvSpPr>
          <p:cNvPr id="38" name="Text Box 48"/>
          <p:cNvSpPr txBox="1">
            <a:spLocks noChangeArrowheads="1"/>
          </p:cNvSpPr>
          <p:nvPr/>
        </p:nvSpPr>
        <p:spPr bwMode="auto">
          <a:xfrm>
            <a:off x="6362700" y="51181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39" name="Text Box 33"/>
          <p:cNvSpPr txBox="1">
            <a:spLocks noChangeArrowheads="1"/>
          </p:cNvSpPr>
          <p:nvPr/>
        </p:nvSpPr>
        <p:spPr bwMode="auto">
          <a:xfrm>
            <a:off x="6858000" y="510540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1400"/>
              <a:t>TV</a:t>
            </a:r>
          </a:p>
        </p:txBody>
      </p:sp>
      <p:sp>
        <p:nvSpPr>
          <p:cNvPr id="40" name="Text Box 24"/>
          <p:cNvSpPr txBox="1">
            <a:spLocks noChangeArrowheads="1"/>
          </p:cNvSpPr>
          <p:nvPr/>
        </p:nvSpPr>
        <p:spPr bwMode="auto">
          <a:xfrm>
            <a:off x="6019800" y="18288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t>Adjacent Channel</a:t>
            </a:r>
          </a:p>
          <a:p>
            <a:pPr algn="ctr"/>
            <a:r>
              <a:rPr lang="en-US" sz="1200" dirty="0"/>
              <a:t>Interference</a:t>
            </a:r>
          </a:p>
        </p:txBody>
      </p:sp>
    </p:spTree>
    <p:extLst>
      <p:ext uri="{BB962C8B-B14F-4D97-AF65-F5344CB8AC3E}">
        <p14:creationId xmlns:p14="http://schemas.microsoft.com/office/powerpoint/2010/main" val="38082249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Key economic issues for the Internet</a:t>
            </a:r>
          </a:p>
          <a:p>
            <a:pPr lvl="1"/>
            <a:r>
              <a:rPr lang="en-US" dirty="0" smtClean="0"/>
              <a:t>building access networks</a:t>
            </a:r>
          </a:p>
          <a:p>
            <a:pPr lvl="1"/>
            <a:r>
              <a:rPr lang="en-US" dirty="0" smtClean="0"/>
              <a:t>peering &amp; transit</a:t>
            </a:r>
          </a:p>
          <a:p>
            <a:r>
              <a:rPr lang="en-US" dirty="0" smtClean="0"/>
              <a:t>Other topics of policy interest not covered here</a:t>
            </a:r>
          </a:p>
          <a:p>
            <a:pPr lvl="1"/>
            <a:r>
              <a:rPr lang="en-US" dirty="0" smtClean="0"/>
              <a:t>economics of cyber security</a:t>
            </a:r>
          </a:p>
          <a:p>
            <a:pPr lvl="1"/>
            <a:r>
              <a:rPr lang="en-US" dirty="0" smtClean="0"/>
              <a:t>economics of privacy</a:t>
            </a:r>
          </a:p>
          <a:p>
            <a:pPr lvl="1"/>
            <a:r>
              <a:rPr lang="en-US" dirty="0" smtClean="0"/>
              <a:t>spectrum auctions &amp; economics of spectrum policy</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48</a:t>
            </a:fld>
            <a:endParaRPr lang="en-US"/>
          </a:p>
        </p:txBody>
      </p:sp>
    </p:spTree>
    <p:extLst>
      <p:ext uri="{BB962C8B-B14F-4D97-AF65-F5344CB8AC3E}">
        <p14:creationId xmlns:p14="http://schemas.microsoft.com/office/powerpoint/2010/main" val="389579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policy &amp; regulators?</a:t>
            </a:r>
            <a:endParaRPr lang="en-US"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arket failure</a:t>
            </a:r>
          </a:p>
          <a:p>
            <a:pPr lvl="1"/>
            <a:r>
              <a:rPr lang="en-US" dirty="0" smtClean="0"/>
              <a:t>private monopoly</a:t>
            </a:r>
          </a:p>
          <a:p>
            <a:pPr lvl="2"/>
            <a:r>
              <a:rPr lang="en-US" dirty="0" smtClean="0"/>
              <a:t>e.g., pre-divestiture BOCs as local phone companies</a:t>
            </a:r>
          </a:p>
          <a:p>
            <a:pPr lvl="1"/>
            <a:r>
              <a:rPr lang="en-US" dirty="0" smtClean="0"/>
              <a:t>competitive market failures (e.g., duopoly, consumer rights)</a:t>
            </a:r>
          </a:p>
          <a:p>
            <a:pPr lvl="2"/>
            <a:r>
              <a:rPr lang="en-US" dirty="0" smtClean="0">
                <a:sym typeface="Wingdings"/>
              </a:rPr>
              <a:t> merger reviews (e.g., Comcast + NBC, AT&amp;T + T-Mobile, T-Mobile + </a:t>
            </a:r>
            <a:r>
              <a:rPr lang="en-US" dirty="0" err="1" smtClean="0">
                <a:sym typeface="Wingdings"/>
              </a:rPr>
              <a:t>MetroPCS</a:t>
            </a:r>
            <a:r>
              <a:rPr lang="en-US" dirty="0" smtClean="0">
                <a:sym typeface="Wingdings"/>
              </a:rPr>
              <a:t>)</a:t>
            </a:r>
            <a:endParaRPr lang="en-US" dirty="0" smtClean="0"/>
          </a:p>
          <a:p>
            <a:pPr lvl="1"/>
            <a:r>
              <a:rPr lang="en-US" dirty="0" smtClean="0"/>
              <a:t>social policy objectives (e.g., disability rights, universal access)</a:t>
            </a:r>
          </a:p>
          <a:p>
            <a:r>
              <a:rPr lang="en-US" dirty="0" smtClean="0"/>
              <a:t>Law enforcement</a:t>
            </a:r>
          </a:p>
          <a:p>
            <a:pPr lvl="1"/>
            <a:r>
              <a:rPr lang="en-US" dirty="0" smtClean="0"/>
              <a:t>illegal conduct (consumer/subsidy fraud, misrepresentation, …)</a:t>
            </a:r>
          </a:p>
          <a:p>
            <a:pPr lvl="1"/>
            <a:r>
              <a:rPr lang="en-US" dirty="0" smtClean="0"/>
              <a:t>unsafe conduct (“no fence around antenna”)</a:t>
            </a:r>
          </a:p>
          <a:p>
            <a:r>
              <a:rPr lang="en-US" dirty="0" smtClean="0"/>
              <a:t>Consumer education</a:t>
            </a:r>
          </a:p>
          <a:p>
            <a:pPr lvl="1"/>
            <a:r>
              <a:rPr lang="en-US" dirty="0" smtClean="0"/>
              <a:t>information asymmetry (e.g., “lemon laws”)</a:t>
            </a:r>
          </a:p>
          <a:p>
            <a:r>
              <a:rPr lang="en-US" dirty="0" smtClean="0"/>
              <a:t>Economic development</a:t>
            </a:r>
          </a:p>
          <a:p>
            <a:pPr lvl="1"/>
            <a:r>
              <a:rPr lang="en-US" dirty="0" smtClean="0"/>
              <a:t>“public goods” (e.g., scientific research)</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a:t>
            </a:fld>
            <a:endParaRPr lang="en-US"/>
          </a:p>
        </p:txBody>
      </p:sp>
    </p:spTree>
    <p:extLst>
      <p:ext uri="{BB962C8B-B14F-4D97-AF65-F5344CB8AC3E}">
        <p14:creationId xmlns:p14="http://schemas.microsoft.com/office/powerpoint/2010/main" val="1128287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inputs</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6</a:t>
            </a:fld>
            <a:endParaRPr lang="en-US"/>
          </a:p>
        </p:txBody>
      </p:sp>
      <p:graphicFrame>
        <p:nvGraphicFramePr>
          <p:cNvPr id="8" name="Diagram 7"/>
          <p:cNvGraphicFramePr/>
          <p:nvPr>
            <p:extLst>
              <p:ext uri="{D42A27DB-BD31-4B8C-83A1-F6EECF244321}">
                <p14:modId xmlns:p14="http://schemas.microsoft.com/office/powerpoint/2010/main" val="4172439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115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policy tool kit</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7</a:t>
            </a:fld>
            <a:endParaRPr lang="en-US"/>
          </a:p>
        </p:txBody>
      </p:sp>
      <p:cxnSp>
        <p:nvCxnSpPr>
          <p:cNvPr id="6" name="Straight Arrow Connector 5"/>
          <p:cNvCxnSpPr/>
          <p:nvPr/>
        </p:nvCxnSpPr>
        <p:spPr>
          <a:xfrm>
            <a:off x="661719" y="3671118"/>
            <a:ext cx="78659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661719" y="1750184"/>
            <a:ext cx="1195364" cy="15901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gov’t monopoly</a:t>
            </a:r>
            <a:endParaRPr lang="en-US" sz="1400" dirty="0"/>
          </a:p>
        </p:txBody>
      </p:sp>
      <p:sp>
        <p:nvSpPr>
          <p:cNvPr id="8" name="Rounded Rectangle 7"/>
          <p:cNvSpPr/>
          <p:nvPr/>
        </p:nvSpPr>
        <p:spPr>
          <a:xfrm>
            <a:off x="7503043" y="1750184"/>
            <a:ext cx="1024598" cy="159010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laissez faire</a:t>
            </a:r>
            <a:endParaRPr lang="en-US" dirty="0"/>
          </a:p>
        </p:txBody>
      </p:sp>
      <p:sp>
        <p:nvSpPr>
          <p:cNvPr id="9" name="Rounded Rectangle 8"/>
          <p:cNvSpPr/>
          <p:nvPr/>
        </p:nvSpPr>
        <p:spPr>
          <a:xfrm>
            <a:off x="2073208" y="1771528"/>
            <a:ext cx="1278079" cy="159010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price-regulated utility</a:t>
            </a:r>
            <a:endParaRPr lang="en-US" dirty="0"/>
          </a:p>
        </p:txBody>
      </p:sp>
      <p:sp>
        <p:nvSpPr>
          <p:cNvPr id="10" name="Rounded Rectangle 9"/>
          <p:cNvSpPr/>
          <p:nvPr/>
        </p:nvSpPr>
        <p:spPr>
          <a:xfrm>
            <a:off x="3484699" y="1782200"/>
            <a:ext cx="1024598" cy="1590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structural</a:t>
            </a:r>
          </a:p>
          <a:p>
            <a:pPr algn="ctr"/>
            <a:r>
              <a:rPr lang="en-US" sz="1200" dirty="0" smtClean="0"/>
              <a:t>separation</a:t>
            </a:r>
            <a:endParaRPr lang="en-US" sz="1200" dirty="0"/>
          </a:p>
        </p:txBody>
      </p:sp>
      <p:sp>
        <p:nvSpPr>
          <p:cNvPr id="11" name="Rounded Rectangle 10"/>
          <p:cNvSpPr/>
          <p:nvPr/>
        </p:nvSpPr>
        <p:spPr>
          <a:xfrm>
            <a:off x="5924809" y="1760856"/>
            <a:ext cx="1430167" cy="15901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facilities-based competition + interconnection</a:t>
            </a:r>
            <a:endParaRPr lang="en-US" sz="1200" dirty="0"/>
          </a:p>
        </p:txBody>
      </p:sp>
      <p:sp>
        <p:nvSpPr>
          <p:cNvPr id="12" name="Dodecagon 11"/>
          <p:cNvSpPr/>
          <p:nvPr/>
        </p:nvSpPr>
        <p:spPr>
          <a:xfrm>
            <a:off x="4718345" y="5623760"/>
            <a:ext cx="1142000" cy="1056513"/>
          </a:xfrm>
          <a:prstGeom prst="dodecagon">
            <a:avLst/>
          </a:prstGeom>
          <a:gradFill flip="none" rotWithShape="1">
            <a:gsLst>
              <a:gs pos="0">
                <a:schemeClr val="tx2">
                  <a:lumMod val="60000"/>
                  <a:lumOff val="4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anti-trust</a:t>
            </a:r>
            <a:endParaRPr lang="en-US" dirty="0"/>
          </a:p>
        </p:txBody>
      </p:sp>
      <p:sp>
        <p:nvSpPr>
          <p:cNvPr id="13" name="Cloud 12"/>
          <p:cNvSpPr/>
          <p:nvPr/>
        </p:nvSpPr>
        <p:spPr>
          <a:xfrm>
            <a:off x="5826954" y="4456882"/>
            <a:ext cx="1793046" cy="1237935"/>
          </a:xfrm>
          <a:prstGeom prst="cloud">
            <a:avLst/>
          </a:prstGeom>
          <a:gradFill flip="none" rotWithShape="1">
            <a:gsLst>
              <a:gs pos="0">
                <a:srgbClr val="0080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neutrality</a:t>
            </a:r>
            <a:endParaRPr lang="en-US" dirty="0"/>
          </a:p>
        </p:txBody>
      </p:sp>
      <p:pic>
        <p:nvPicPr>
          <p:cNvPr id="14" name="Picture 13"/>
          <p:cNvPicPr>
            <a:picLocks noChangeAspect="1"/>
          </p:cNvPicPr>
          <p:nvPr/>
        </p:nvPicPr>
        <p:blipFill>
          <a:blip r:embed="rId2"/>
          <a:stretch>
            <a:fillRect/>
          </a:stretch>
        </p:blipFill>
        <p:spPr>
          <a:xfrm>
            <a:off x="4251424" y="3718059"/>
            <a:ext cx="493140" cy="335082"/>
          </a:xfrm>
          <a:prstGeom prst="rect">
            <a:avLst/>
          </a:prstGeom>
        </p:spPr>
      </p:pic>
      <p:pic>
        <p:nvPicPr>
          <p:cNvPr id="15" name="Picture 14"/>
          <p:cNvPicPr>
            <a:picLocks noChangeAspect="1"/>
          </p:cNvPicPr>
          <p:nvPr/>
        </p:nvPicPr>
        <p:blipFill>
          <a:blip r:embed="rId3"/>
          <a:stretch>
            <a:fillRect/>
          </a:stretch>
        </p:blipFill>
        <p:spPr>
          <a:xfrm>
            <a:off x="6457101" y="3718059"/>
            <a:ext cx="554990" cy="292100"/>
          </a:xfrm>
          <a:prstGeom prst="rect">
            <a:avLst/>
          </a:prstGeom>
        </p:spPr>
      </p:pic>
      <p:pic>
        <p:nvPicPr>
          <p:cNvPr id="16" name="Picture 15"/>
          <p:cNvPicPr>
            <a:picLocks noChangeAspect="1"/>
          </p:cNvPicPr>
          <p:nvPr/>
        </p:nvPicPr>
        <p:blipFill>
          <a:blip r:embed="rId4"/>
          <a:stretch>
            <a:fillRect/>
          </a:stretch>
        </p:blipFill>
        <p:spPr>
          <a:xfrm>
            <a:off x="4251424" y="4064000"/>
            <a:ext cx="589323" cy="392882"/>
          </a:xfrm>
          <a:prstGeom prst="rect">
            <a:avLst/>
          </a:prstGeom>
          <a:ln>
            <a:solidFill>
              <a:schemeClr val="tx1"/>
            </a:solidFill>
          </a:ln>
        </p:spPr>
      </p:pic>
      <p:sp>
        <p:nvSpPr>
          <p:cNvPr id="17" name="Rounded Rectangle 16"/>
          <p:cNvSpPr/>
          <p:nvPr/>
        </p:nvSpPr>
        <p:spPr>
          <a:xfrm>
            <a:off x="4744564" y="1753178"/>
            <a:ext cx="1024598" cy="1590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unbundled network elements</a:t>
            </a:r>
            <a:endParaRPr lang="en-US" sz="1200" dirty="0"/>
          </a:p>
        </p:txBody>
      </p:sp>
      <p:pic>
        <p:nvPicPr>
          <p:cNvPr id="18" name="Picture 17"/>
          <p:cNvPicPr>
            <a:picLocks noChangeAspect="1"/>
          </p:cNvPicPr>
          <p:nvPr/>
        </p:nvPicPr>
        <p:blipFill>
          <a:blip r:embed="rId5"/>
          <a:stretch>
            <a:fillRect/>
          </a:stretch>
        </p:blipFill>
        <p:spPr>
          <a:xfrm>
            <a:off x="4930844" y="3718059"/>
            <a:ext cx="577721" cy="345941"/>
          </a:xfrm>
          <a:prstGeom prst="rect">
            <a:avLst/>
          </a:prstGeom>
        </p:spPr>
      </p:pic>
      <p:sp>
        <p:nvSpPr>
          <p:cNvPr id="19" name="Folded Corner 18"/>
          <p:cNvSpPr/>
          <p:nvPr/>
        </p:nvSpPr>
        <p:spPr>
          <a:xfrm>
            <a:off x="7162800" y="5694817"/>
            <a:ext cx="1524000" cy="985456"/>
          </a:xfrm>
          <a:prstGeom prst="foldedCorner">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90"/>
                </a:solidFill>
              </a:rPr>
              <a:t>gov’t grants</a:t>
            </a:r>
          </a:p>
          <a:p>
            <a:pPr algn="ctr"/>
            <a:r>
              <a:rPr lang="en-US" sz="1400" dirty="0" smtClean="0">
                <a:solidFill>
                  <a:srgbClr val="000090"/>
                </a:solidFill>
              </a:rPr>
              <a:t>(USF)</a:t>
            </a:r>
          </a:p>
          <a:p>
            <a:pPr algn="ctr"/>
            <a:r>
              <a:rPr lang="en-US" sz="1400" dirty="0" smtClean="0">
                <a:solidFill>
                  <a:srgbClr val="000090"/>
                </a:solidFill>
              </a:rPr>
              <a:t>high cost + low income</a:t>
            </a:r>
            <a:endParaRPr lang="en-US" sz="1400" dirty="0">
              <a:solidFill>
                <a:srgbClr val="000090"/>
              </a:solidFill>
            </a:endParaRPr>
          </a:p>
        </p:txBody>
      </p:sp>
      <p:sp>
        <p:nvSpPr>
          <p:cNvPr id="20" name="Heart 19"/>
          <p:cNvSpPr/>
          <p:nvPr/>
        </p:nvSpPr>
        <p:spPr>
          <a:xfrm>
            <a:off x="2340030" y="4780991"/>
            <a:ext cx="2022513" cy="1547418"/>
          </a:xfrm>
          <a:prstGeom prst="hear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90"/>
                </a:solidFill>
              </a:rPr>
              <a:t>disability access</a:t>
            </a:r>
          </a:p>
          <a:p>
            <a:pPr algn="ctr"/>
            <a:r>
              <a:rPr lang="en-US" sz="1200" dirty="0" smtClean="0">
                <a:solidFill>
                  <a:srgbClr val="000090"/>
                </a:solidFill>
              </a:rPr>
              <a:t>public safety</a:t>
            </a:r>
          </a:p>
          <a:p>
            <a:pPr algn="ctr"/>
            <a:r>
              <a:rPr lang="en-US" sz="1200" dirty="0" smtClean="0">
                <a:solidFill>
                  <a:srgbClr val="000090"/>
                </a:solidFill>
              </a:rPr>
              <a:t>CALEA</a:t>
            </a:r>
            <a:endParaRPr lang="en-US" sz="1200" dirty="0">
              <a:solidFill>
                <a:srgbClr val="000090"/>
              </a:solidFill>
            </a:endParaRPr>
          </a:p>
        </p:txBody>
      </p:sp>
    </p:spTree>
    <p:extLst>
      <p:ext uri="{BB962C8B-B14F-4D97-AF65-F5344CB8AC3E}">
        <p14:creationId xmlns:p14="http://schemas.microsoft.com/office/powerpoint/2010/main" val="9935723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2twwsy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01813" cy="14414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normAutofit/>
          </a:bodyPr>
          <a:lstStyle/>
          <a:p>
            <a:r>
              <a:rPr lang="en-US" dirty="0"/>
              <a:t>Telephone </a:t>
            </a:r>
            <a:r>
              <a:rPr lang="en-US" dirty="0" smtClean="0"/>
              <a:t>Social Policies</a:t>
            </a:r>
            <a:endParaRPr lang="en-US" dirty="0"/>
          </a:p>
        </p:txBody>
      </p:sp>
      <p:sp>
        <p:nvSpPr>
          <p:cNvPr id="17415" name="Line 7"/>
          <p:cNvSpPr>
            <a:spLocks noChangeShapeType="1"/>
          </p:cNvSpPr>
          <p:nvPr/>
        </p:nvSpPr>
        <p:spPr bwMode="auto">
          <a:xfrm>
            <a:off x="4419600" y="1981200"/>
            <a:ext cx="0" cy="3505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51478125"/>
              </p:ext>
            </p:extLst>
          </p:nvPr>
        </p:nvGraphicFramePr>
        <p:xfrm>
          <a:off x="592015" y="2004576"/>
          <a:ext cx="8094785" cy="4084320"/>
        </p:xfrm>
        <a:graphic>
          <a:graphicData uri="http://schemas.openxmlformats.org/drawingml/2006/table">
            <a:tbl>
              <a:tblPr bandRow="1">
                <a:tableStyleId>{5DA37D80-6434-44D0-A028-1B22A696006F}</a:tableStyleId>
              </a:tblPr>
              <a:tblGrid>
                <a:gridCol w="3723963"/>
                <a:gridCol w="4370822"/>
              </a:tblGrid>
              <a:tr h="661756">
                <a:tc>
                  <a:txBody>
                    <a:bodyPr/>
                    <a:lstStyle/>
                    <a:p>
                      <a:r>
                        <a:rPr lang="en-US" sz="2000" dirty="0" smtClean="0"/>
                        <a:t>Universal service</a:t>
                      </a:r>
                    </a:p>
                    <a:p>
                      <a:r>
                        <a:rPr lang="en-US" sz="2000" dirty="0" smtClean="0"/>
                        <a:t>(Lifeline,</a:t>
                      </a:r>
                      <a:r>
                        <a:rPr lang="en-US" sz="2000" baseline="0" dirty="0" smtClean="0"/>
                        <a:t> high cost, …)</a:t>
                      </a:r>
                      <a:endParaRPr lang="en-US" sz="2000" dirty="0"/>
                    </a:p>
                  </a:txBody>
                  <a:tcPr/>
                </a:tc>
                <a:tc>
                  <a:txBody>
                    <a:bodyPr/>
                    <a:lstStyle/>
                    <a:p>
                      <a:r>
                        <a:rPr lang="en-US" sz="2000" dirty="0" smtClean="0"/>
                        <a:t>Necessary</a:t>
                      </a:r>
                      <a:r>
                        <a:rPr lang="en-US" sz="2000" baseline="0" dirty="0" smtClean="0"/>
                        <a:t> to function (call doctor, call school, …)</a:t>
                      </a:r>
                      <a:endParaRPr lang="en-US" sz="2000" dirty="0"/>
                    </a:p>
                  </a:txBody>
                  <a:tcPr/>
                </a:tc>
              </a:tr>
              <a:tr h="374036">
                <a:tc>
                  <a:txBody>
                    <a:bodyPr/>
                    <a:lstStyle/>
                    <a:p>
                      <a:r>
                        <a:rPr lang="en-US" sz="2000" dirty="0" smtClean="0"/>
                        <a:t>Basic</a:t>
                      </a:r>
                      <a:r>
                        <a:rPr lang="en-US" sz="2000" baseline="0" dirty="0" smtClean="0"/>
                        <a:t> service price regulation</a:t>
                      </a:r>
                      <a:endParaRPr lang="en-US" sz="2000" dirty="0"/>
                    </a:p>
                  </a:txBody>
                  <a:tcPr/>
                </a:tc>
                <a:tc>
                  <a:txBody>
                    <a:bodyPr/>
                    <a:lstStyle/>
                    <a:p>
                      <a:r>
                        <a:rPr lang="en-US" sz="2000" dirty="0" smtClean="0"/>
                        <a:t>Ensure widespread</a:t>
                      </a:r>
                      <a:r>
                        <a:rPr lang="en-US" sz="2000" baseline="0" dirty="0" smtClean="0"/>
                        <a:t> availability</a:t>
                      </a:r>
                      <a:endParaRPr lang="en-US" sz="2000" dirty="0"/>
                    </a:p>
                  </a:txBody>
                  <a:tcPr/>
                </a:tc>
              </a:tr>
              <a:tr h="374036">
                <a:tc>
                  <a:txBody>
                    <a:bodyPr/>
                    <a:lstStyle/>
                    <a:p>
                      <a:r>
                        <a:rPr lang="en-US" sz="2000" dirty="0" smtClean="0"/>
                        <a:t>911</a:t>
                      </a:r>
                      <a:endParaRPr lang="en-US" sz="2000" dirty="0"/>
                    </a:p>
                  </a:txBody>
                  <a:tcPr/>
                </a:tc>
                <a:tc>
                  <a:txBody>
                    <a:bodyPr/>
                    <a:lstStyle/>
                    <a:p>
                      <a:r>
                        <a:rPr lang="en-US" sz="2000" dirty="0" smtClean="0"/>
                        <a:t>Report emergencies</a:t>
                      </a:r>
                      <a:r>
                        <a:rPr lang="en-US" sz="2000" baseline="0" dirty="0" smtClean="0"/>
                        <a:t> for self and others</a:t>
                      </a:r>
                      <a:endParaRPr lang="en-US" sz="2000" dirty="0"/>
                    </a:p>
                  </a:txBody>
                  <a:tcPr/>
                </a:tc>
              </a:tr>
              <a:tr h="374036">
                <a:tc>
                  <a:txBody>
                    <a:bodyPr/>
                    <a:lstStyle/>
                    <a:p>
                      <a:r>
                        <a:rPr lang="en-US" sz="2000" dirty="0" smtClean="0"/>
                        <a:t>Power</a:t>
                      </a:r>
                      <a:r>
                        <a:rPr lang="en-US" sz="2000" baseline="0" dirty="0" smtClean="0"/>
                        <a:t> backup</a:t>
                      </a:r>
                      <a:endParaRPr lang="en-US" sz="2000" dirty="0"/>
                    </a:p>
                  </a:txBody>
                  <a:tcPr/>
                </a:tc>
                <a:tc>
                  <a:txBody>
                    <a:bodyPr/>
                    <a:lstStyle/>
                    <a:p>
                      <a:r>
                        <a:rPr lang="en-US" sz="2000" dirty="0" smtClean="0"/>
                        <a:t>Ensure emergency communications</a:t>
                      </a:r>
                      <a:endParaRPr lang="en-US" sz="2000" dirty="0"/>
                    </a:p>
                  </a:txBody>
                  <a:tcPr/>
                </a:tc>
              </a:tr>
              <a:tr h="374036">
                <a:tc>
                  <a:txBody>
                    <a:bodyPr/>
                    <a:lstStyle/>
                    <a:p>
                      <a:r>
                        <a:rPr lang="en-US" sz="2000" dirty="0" smtClean="0"/>
                        <a:t>Outage reporting</a:t>
                      </a:r>
                      <a:endParaRPr lang="en-US" sz="2000" dirty="0"/>
                    </a:p>
                  </a:txBody>
                  <a:tcPr/>
                </a:tc>
                <a:tc>
                  <a:txBody>
                    <a:bodyPr/>
                    <a:lstStyle/>
                    <a:p>
                      <a:r>
                        <a:rPr lang="en-US" sz="2000" dirty="0" smtClean="0"/>
                        <a:t>Ensure reliability</a:t>
                      </a:r>
                      <a:endParaRPr lang="en-US" sz="2000" dirty="0"/>
                    </a:p>
                  </a:txBody>
                  <a:tcPr/>
                </a:tc>
              </a:tr>
              <a:tr h="374036">
                <a:tc>
                  <a:txBody>
                    <a:bodyPr/>
                    <a:lstStyle/>
                    <a:p>
                      <a:r>
                        <a:rPr lang="en-US" sz="2000" dirty="0" smtClean="0"/>
                        <a:t>Lawful intercept</a:t>
                      </a:r>
                      <a:r>
                        <a:rPr lang="en-US" sz="2000" baseline="0" dirty="0" smtClean="0"/>
                        <a:t> (CALEA)</a:t>
                      </a:r>
                      <a:endParaRPr lang="en-US" sz="2000" dirty="0"/>
                    </a:p>
                  </a:txBody>
                  <a:tcPr/>
                </a:tc>
                <a:tc>
                  <a:txBody>
                    <a:bodyPr/>
                    <a:lstStyle/>
                    <a:p>
                      <a:r>
                        <a:rPr lang="en-US" sz="2000" dirty="0" smtClean="0"/>
                        <a:t>Phone</a:t>
                      </a:r>
                      <a:r>
                        <a:rPr lang="en-US" sz="2000" baseline="0" dirty="0" smtClean="0"/>
                        <a:t> as tool for criminals</a:t>
                      </a:r>
                      <a:endParaRPr lang="en-US" sz="2000" dirty="0"/>
                    </a:p>
                  </a:txBody>
                  <a:tcPr/>
                </a:tc>
              </a:tr>
              <a:tr h="374036">
                <a:tc>
                  <a:txBody>
                    <a:bodyPr/>
                    <a:lstStyle/>
                    <a:p>
                      <a:r>
                        <a:rPr lang="en-US" sz="2000" dirty="0" smtClean="0"/>
                        <a:t>Disability</a:t>
                      </a:r>
                      <a:r>
                        <a:rPr lang="en-US" sz="2000" baseline="0" dirty="0" smtClean="0"/>
                        <a:t> access (ringers, HAC)</a:t>
                      </a:r>
                      <a:endParaRPr lang="en-US" sz="2000" dirty="0"/>
                    </a:p>
                  </a:txBody>
                  <a:tcPr/>
                </a:tc>
                <a:tc>
                  <a:txBody>
                    <a:bodyPr/>
                    <a:lstStyle/>
                    <a:p>
                      <a:r>
                        <a:rPr lang="en-US" sz="2000" dirty="0" smtClean="0"/>
                        <a:t>Ensure</a:t>
                      </a:r>
                      <a:r>
                        <a:rPr lang="en-US" sz="2000" baseline="0" dirty="0" smtClean="0"/>
                        <a:t> participation in society</a:t>
                      </a:r>
                      <a:endParaRPr lang="en-US" sz="2000" dirty="0"/>
                    </a:p>
                  </a:txBody>
                  <a:tcPr/>
                </a:tc>
              </a:tr>
              <a:tr h="362563">
                <a:tc>
                  <a:txBody>
                    <a:bodyPr/>
                    <a:lstStyle/>
                    <a:p>
                      <a:r>
                        <a:rPr lang="en-US" sz="2000" dirty="0" smtClean="0"/>
                        <a:t>CPNI</a:t>
                      </a:r>
                      <a:endParaRPr lang="en-US" sz="2000" dirty="0"/>
                    </a:p>
                  </a:txBody>
                  <a:tcPr/>
                </a:tc>
                <a:tc>
                  <a:txBody>
                    <a:bodyPr/>
                    <a:lstStyle/>
                    <a:p>
                      <a:r>
                        <a:rPr lang="en-US" sz="2000" dirty="0" smtClean="0"/>
                        <a:t>Phone</a:t>
                      </a:r>
                      <a:r>
                        <a:rPr lang="en-US" sz="2000" baseline="0" dirty="0" smtClean="0"/>
                        <a:t> as private medium</a:t>
                      </a:r>
                      <a:endParaRPr lang="en-US" sz="2000" dirty="0"/>
                    </a:p>
                  </a:txBody>
                  <a:tcPr/>
                </a:tc>
              </a:tr>
            </a:tbl>
          </a:graphicData>
        </a:graphic>
      </p:graphicFrame>
      <p:sp>
        <p:nvSpPr>
          <p:cNvPr id="3" name="Slide Number Placeholder 2"/>
          <p:cNvSpPr>
            <a:spLocks noGrp="1"/>
          </p:cNvSpPr>
          <p:nvPr>
            <p:ph type="sldNum" sz="quarter" idx="12"/>
          </p:nvPr>
        </p:nvSpPr>
        <p:spPr/>
        <p:txBody>
          <a:bodyPr/>
          <a:lstStyle/>
          <a:p>
            <a:fld id="{CFD7CC80-8907-0743-8D56-F55887CD0273}" type="slidenum">
              <a:rPr lang="en-US" smtClean="0"/>
              <a:t>8</a:t>
            </a:fld>
            <a:endParaRPr lang="en-US"/>
          </a:p>
        </p:txBody>
      </p:sp>
    </p:spTree>
    <p:extLst>
      <p:ext uri="{BB962C8B-B14F-4D97-AF65-F5344CB8AC3E}">
        <p14:creationId xmlns:p14="http://schemas.microsoft.com/office/powerpoint/2010/main" val="343866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Telecom regulation</a:t>
            </a:r>
            <a:endParaRPr lang="en-US" dirty="0"/>
          </a:p>
        </p:txBody>
      </p:sp>
      <p:sp>
        <p:nvSpPr>
          <p:cNvPr id="2" name="Content Placeholder 1"/>
          <p:cNvSpPr>
            <a:spLocks noGrp="1"/>
          </p:cNvSpPr>
          <p:nvPr>
            <p:ph idx="1"/>
          </p:nvPr>
        </p:nvSpPr>
        <p:spPr/>
        <p:txBody>
          <a:bodyPr>
            <a:normAutofit/>
          </a:bodyPr>
          <a:lstStyle/>
          <a:p>
            <a:r>
              <a:rPr lang="en-US" dirty="0" smtClean="0"/>
              <a:t>Local, state and federal</a:t>
            </a:r>
          </a:p>
          <a:p>
            <a:pPr lvl="1"/>
            <a:r>
              <a:rPr lang="en-US" dirty="0" smtClean="0"/>
              <a:t>local: CATV franchise agreements</a:t>
            </a:r>
          </a:p>
          <a:p>
            <a:pPr lvl="1"/>
            <a:r>
              <a:rPr lang="en-US" dirty="0" smtClean="0"/>
              <a:t>state: Public Utility Commission</a:t>
            </a:r>
          </a:p>
          <a:p>
            <a:pPr lvl="2"/>
            <a:r>
              <a:rPr lang="en-US" dirty="0" smtClean="0"/>
              <a:t>responsible for all utilities – gas, water, electricity, telephone</a:t>
            </a:r>
          </a:p>
          <a:p>
            <a:pPr lvl="1"/>
            <a:r>
              <a:rPr lang="en-US" dirty="0" smtClean="0"/>
              <a:t>federal: FCC, FTC (privacy), DOJ (monopoly)</a:t>
            </a:r>
          </a:p>
          <a:p>
            <a:r>
              <a:rPr lang="en-US" dirty="0" smtClean="0"/>
              <a:t>Elsewhere: gov’t PTT </a:t>
            </a:r>
            <a:r>
              <a:rPr lang="en-US" dirty="0" smtClean="0">
                <a:sym typeface="Wingdings"/>
              </a:rPr>
              <a:t> competition</a:t>
            </a:r>
          </a:p>
          <a:p>
            <a:pPr lvl="1"/>
            <a:r>
              <a:rPr lang="en-US" dirty="0" smtClean="0">
                <a:sym typeface="Wingdings"/>
              </a:rPr>
              <a:t>vs. US: regulated private monopolies</a:t>
            </a:r>
            <a:endParaRPr lang="en-US" dirty="0" smtClean="0"/>
          </a:p>
          <a:p>
            <a:r>
              <a:rPr lang="en-US" dirty="0" smtClean="0"/>
              <a:t>Based on 1934 Telecommunications Act</a:t>
            </a:r>
          </a:p>
          <a:p>
            <a:r>
              <a:rPr lang="en-US" dirty="0" smtClean="0"/>
              <a:t>Amended in 1996</a:t>
            </a:r>
          </a:p>
        </p:txBody>
      </p:sp>
      <p:sp>
        <p:nvSpPr>
          <p:cNvPr id="3" name="Slide Number Placeholder 2"/>
          <p:cNvSpPr>
            <a:spLocks noGrp="1"/>
          </p:cNvSpPr>
          <p:nvPr>
            <p:ph type="sldNum" sz="quarter" idx="12"/>
          </p:nvPr>
        </p:nvSpPr>
        <p:spPr/>
        <p:txBody>
          <a:bodyPr/>
          <a:lstStyle/>
          <a:p>
            <a:fld id="{51E3B49D-3EAC-FA48-8317-73E198CCAC39}" type="slidenum">
              <a:rPr lang="en-US" smtClean="0"/>
              <a:pPr/>
              <a:t>9</a:t>
            </a:fld>
            <a:endParaRPr lang="en-US"/>
          </a:p>
        </p:txBody>
      </p:sp>
    </p:spTree>
    <p:extLst>
      <p:ext uri="{BB962C8B-B14F-4D97-AF65-F5344CB8AC3E}">
        <p14:creationId xmlns:p14="http://schemas.microsoft.com/office/powerpoint/2010/main" val="10983649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391</TotalTime>
  <Words>2695</Words>
  <Application>Microsoft Macintosh PowerPoint</Application>
  <PresentationFormat>On-screen Show (4:3)</PresentationFormat>
  <Paragraphs>508</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Practical Economics of Networks</vt:lpstr>
      <vt:lpstr>Overview</vt:lpstr>
      <vt:lpstr>Policy questions</vt:lpstr>
      <vt:lpstr>Policy questions</vt:lpstr>
      <vt:lpstr>Why policy &amp; regulators?</vt:lpstr>
      <vt:lpstr>Policy inputs</vt:lpstr>
      <vt:lpstr>Telecom policy tool kit</vt:lpstr>
      <vt:lpstr>Telephone Social Policies</vt:lpstr>
      <vt:lpstr>Telecom regulation</vt:lpstr>
      <vt:lpstr>Before the Internet, Before the Phone… Common Carrier</vt:lpstr>
      <vt:lpstr>Communications Carriers</vt:lpstr>
      <vt:lpstr>The US hierarchy of laws</vt:lpstr>
      <vt:lpstr>Example: CFR 47</vt:lpstr>
      <vt:lpstr>Process</vt:lpstr>
      <vt:lpstr>FCC</vt:lpstr>
      <vt:lpstr>Open Internet Principles</vt:lpstr>
      <vt:lpstr>FCC Data - examples</vt:lpstr>
      <vt:lpstr>FCC data sets and reports of (Internet) interest</vt:lpstr>
      <vt:lpstr>What Was Measured</vt:lpstr>
      <vt:lpstr>Advertised vs. actual 2012</vt:lpstr>
      <vt:lpstr>Significantly better than 2011</vt:lpstr>
      <vt:lpstr>Access to broadband</vt:lpstr>
      <vt:lpstr>State of competition (US)</vt:lpstr>
      <vt:lpstr>International comparison: fixed</vt:lpstr>
      <vt:lpstr>International comparison: mobile</vt:lpstr>
      <vt:lpstr>Residential broadband penetration (US)</vt:lpstr>
      <vt:lpstr>The cost of networks</vt:lpstr>
      <vt:lpstr>Broadband virtuous cycle</vt:lpstr>
      <vt:lpstr>Cost of bandwidth (2011)</vt:lpstr>
      <vt:lpstr>The value of bits</vt:lpstr>
      <vt:lpstr>Broadband cost</vt:lpstr>
      <vt:lpstr>Maybe revisit?</vt:lpstr>
      <vt:lpstr>Fiber deployment</vt:lpstr>
      <vt:lpstr>Broadband network cost - FTTP</vt:lpstr>
      <vt:lpstr>Broadband network cost – Fiber middle mile</vt:lpstr>
      <vt:lpstr>Middle mile cost example</vt:lpstr>
      <vt:lpstr>Broadband network cost – TV white spaces</vt:lpstr>
      <vt:lpstr>PEERING, TRANSIT &amp; Termination</vt:lpstr>
      <vt:lpstr>Peering, transit and termination</vt:lpstr>
      <vt:lpstr>47 U.S.C. § 251</vt:lpstr>
      <vt:lpstr>47 U.S.C. § 251 (c)</vt:lpstr>
      <vt:lpstr>Internet money flows today</vt:lpstr>
      <vt:lpstr>Future Internet money flows?</vt:lpstr>
      <vt:lpstr>Concluding remarks</vt:lpstr>
      <vt:lpstr>Common fallacies in economic analysis</vt:lpstr>
      <vt:lpstr>Things policy makers might like to know…</vt:lpstr>
      <vt:lpstr>Freeing spectrum: incentive auctions</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Economics of Networks</dc:title>
  <dc:creator>Henning Schulzrinne</dc:creator>
  <cp:lastModifiedBy>Henning Schulzrinne</cp:lastModifiedBy>
  <cp:revision>27</cp:revision>
  <dcterms:created xsi:type="dcterms:W3CDTF">2012-11-05T02:21:20Z</dcterms:created>
  <dcterms:modified xsi:type="dcterms:W3CDTF">2012-11-16T07:55:17Z</dcterms:modified>
</cp:coreProperties>
</file>