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3" r:id="rId2"/>
    <p:sldId id="274" r:id="rId3"/>
    <p:sldId id="271" r:id="rId4"/>
    <p:sldId id="264" r:id="rId5"/>
    <p:sldId id="272" r:id="rId6"/>
    <p:sldId id="266" r:id="rId7"/>
    <p:sldId id="257" r:id="rId8"/>
    <p:sldId id="269" r:id="rId9"/>
    <p:sldId id="259" r:id="rId10"/>
    <p:sldId id="260" r:id="rId11"/>
    <p:sldId id="256" r:id="rId1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CA9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408F434-4670-44F6-A365-488BB3CD7B2E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B4BB97C-B95D-40F1-8026-EB2ACB99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9022A-4F4A-4362-ACDE-5F44DB16B37A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6396-3D22-426C-B8C2-911015B4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8.jpe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47.png"/><Relationship Id="rId10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53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2.png"/><Relationship Id="rId2" Type="http://schemas.openxmlformats.org/officeDocument/2006/relationships/image" Target="../media/image48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53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649224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122108"/>
            <a:ext cx="2148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 SYSTEM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780" y="2125029"/>
            <a:ext cx="9969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3932380" y="1817252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SECE SERVER</a:t>
            </a:r>
            <a:endParaRPr lang="en-US" sz="1400" b="1" dirty="0"/>
          </a:p>
        </p:txBody>
      </p:sp>
      <p:grpSp>
        <p:nvGrpSpPr>
          <p:cNvPr id="3" name="Group 60"/>
          <p:cNvGrpSpPr/>
          <p:nvPr/>
        </p:nvGrpSpPr>
        <p:grpSpPr>
          <a:xfrm>
            <a:off x="3581689" y="3569852"/>
            <a:ext cx="1743075" cy="1181100"/>
            <a:chOff x="3514725" y="2590800"/>
            <a:chExt cx="1743075" cy="1181100"/>
          </a:xfrm>
        </p:grpSpPr>
        <p:pic>
          <p:nvPicPr>
            <p:cNvPr id="5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4725" y="2590800"/>
              <a:ext cx="17430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3953164" y="2988053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INTERNET</a:t>
              </a:r>
              <a:endParaRPr lang="en-US" sz="1400" b="1" dirty="0"/>
            </a:p>
          </p:txBody>
        </p:sp>
      </p:grpSp>
      <p:pic>
        <p:nvPicPr>
          <p:cNvPr id="75" name="Picture 5" descr="C:\Users\HYUNWOO NAM\Documents\SECE\Reports\Final_Presentation\T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672" y="4103252"/>
            <a:ext cx="517240" cy="343040"/>
          </a:xfrm>
          <a:prstGeom prst="rect">
            <a:avLst/>
          </a:prstGeom>
          <a:noFill/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0708" y="3618344"/>
            <a:ext cx="628313" cy="4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1472" y="3188852"/>
            <a:ext cx="614222" cy="4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 bwMode="auto">
          <a:xfrm>
            <a:off x="1057564" y="3103416"/>
            <a:ext cx="838200" cy="2057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62892" y="2503052"/>
            <a:ext cx="251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ELECTRICAL APPLIANCES</a:t>
            </a:r>
          </a:p>
          <a:p>
            <a:r>
              <a:rPr lang="en-US" sz="1200" b="1" dirty="0" smtClean="0"/>
              <a:t>CONNECTED TO MICROCONTROLLER</a:t>
            </a:r>
            <a:endParaRPr lang="en-US" sz="1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4502724"/>
            <a:ext cx="361950" cy="4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1304636" y="481676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cxnSp>
        <p:nvCxnSpPr>
          <p:cNvPr id="85" name="Straight Arrow Connector 84"/>
          <p:cNvCxnSpPr>
            <a:stCxn id="78" idx="3"/>
            <a:endCxn id="40" idx="1"/>
          </p:cNvCxnSpPr>
          <p:nvPr/>
        </p:nvCxnSpPr>
        <p:spPr>
          <a:xfrm>
            <a:off x="1895764" y="4132116"/>
            <a:ext cx="493755" cy="23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97"/>
          <p:cNvSpPr/>
          <p:nvPr/>
        </p:nvSpPr>
        <p:spPr>
          <a:xfrm>
            <a:off x="3096492" y="3112652"/>
            <a:ext cx="1246908" cy="990600"/>
          </a:xfrm>
          <a:custGeom>
            <a:avLst/>
            <a:gdLst>
              <a:gd name="connsiteX0" fmla="*/ 0 w 1311564"/>
              <a:gd name="connsiteY0" fmla="*/ 1034473 h 1034473"/>
              <a:gd name="connsiteX1" fmla="*/ 720436 w 1311564"/>
              <a:gd name="connsiteY1" fmla="*/ 1025237 h 1034473"/>
              <a:gd name="connsiteX2" fmla="*/ 1025236 w 1311564"/>
              <a:gd name="connsiteY2" fmla="*/ 923637 h 1034473"/>
              <a:gd name="connsiteX3" fmla="*/ 1246909 w 1311564"/>
              <a:gd name="connsiteY3" fmla="*/ 508000 h 1034473"/>
              <a:gd name="connsiteX4" fmla="*/ 1311564 w 1311564"/>
              <a:gd name="connsiteY4" fmla="*/ 0 h 1034473"/>
              <a:gd name="connsiteX5" fmla="*/ 1311564 w 1311564"/>
              <a:gd name="connsiteY5" fmla="*/ 0 h 103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564" h="1034473">
                <a:moveTo>
                  <a:pt x="0" y="1034473"/>
                </a:moveTo>
                <a:lnTo>
                  <a:pt x="720436" y="1025237"/>
                </a:lnTo>
                <a:cubicBezTo>
                  <a:pt x="891309" y="1006764"/>
                  <a:pt x="937491" y="1009843"/>
                  <a:pt x="1025236" y="923637"/>
                </a:cubicBezTo>
                <a:cubicBezTo>
                  <a:pt x="1112981" y="837431"/>
                  <a:pt x="1199188" y="661940"/>
                  <a:pt x="1246909" y="508000"/>
                </a:cubicBezTo>
                <a:cubicBezTo>
                  <a:pt x="1294630" y="354061"/>
                  <a:pt x="1311564" y="0"/>
                  <a:pt x="1311564" y="0"/>
                </a:cubicBezTo>
                <a:lnTo>
                  <a:pt x="1311564" y="0"/>
                </a:lnTo>
              </a:path>
            </a:pathLst>
          </a:cu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680526" y="3114961"/>
            <a:ext cx="1567873" cy="1064491"/>
          </a:xfrm>
          <a:custGeom>
            <a:avLst/>
            <a:gdLst>
              <a:gd name="connsiteX0" fmla="*/ 1099128 w 1099128"/>
              <a:gd name="connsiteY0" fmla="*/ 1034473 h 1034473"/>
              <a:gd name="connsiteX1" fmla="*/ 572655 w 1099128"/>
              <a:gd name="connsiteY1" fmla="*/ 1016000 h 1034473"/>
              <a:gd name="connsiteX2" fmla="*/ 221673 w 1099128"/>
              <a:gd name="connsiteY2" fmla="*/ 942109 h 1034473"/>
              <a:gd name="connsiteX3" fmla="*/ 46182 w 1099128"/>
              <a:gd name="connsiteY3" fmla="*/ 618836 h 1034473"/>
              <a:gd name="connsiteX4" fmla="*/ 0 w 1099128"/>
              <a:gd name="connsiteY4" fmla="*/ 0 h 103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128" h="1034473">
                <a:moveTo>
                  <a:pt x="1099128" y="1034473"/>
                </a:moveTo>
                <a:cubicBezTo>
                  <a:pt x="909012" y="1032933"/>
                  <a:pt x="718897" y="1031394"/>
                  <a:pt x="572655" y="1016000"/>
                </a:cubicBezTo>
                <a:cubicBezTo>
                  <a:pt x="426413" y="1000606"/>
                  <a:pt x="309418" y="1008303"/>
                  <a:pt x="221673" y="942109"/>
                </a:cubicBezTo>
                <a:cubicBezTo>
                  <a:pt x="133928" y="875915"/>
                  <a:pt x="83127" y="775854"/>
                  <a:pt x="46182" y="618836"/>
                </a:cubicBezTo>
                <a:cubicBezTo>
                  <a:pt x="9237" y="461818"/>
                  <a:pt x="4618" y="230909"/>
                  <a:pt x="0" y="0"/>
                </a:cubicBezTo>
              </a:path>
            </a:pathLst>
          </a:cu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 descr="C:\Users\HYUNWOO NAM\Documents\SECE\Images\arduin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2964" y="2923308"/>
            <a:ext cx="762000" cy="838201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9164" y="3685308"/>
            <a:ext cx="60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2389519" y="2979188"/>
            <a:ext cx="711200" cy="23063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53856" y="4886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8092" y="2362200"/>
            <a:ext cx="2895600" cy="3124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9092" y="1893452"/>
            <a:ext cx="6947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 44"/>
          <p:cNvSpPr/>
          <p:nvPr/>
        </p:nvSpPr>
        <p:spPr>
          <a:xfrm>
            <a:off x="3228108" y="3786904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29692" y="3798452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34892" y="3874652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3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49992" y="1222177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62600" y="1174552"/>
            <a:ext cx="2835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: register &amp; download SECE software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49992" y="1549598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62600" y="1501973"/>
            <a:ext cx="2314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: installation &amp; bootstrapping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49992" y="187642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3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62600" y="1828800"/>
            <a:ext cx="1643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: controlling sensors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1866" y="4495800"/>
            <a:ext cx="6118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381000" y="1066800"/>
            <a:ext cx="335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do people use SECE service?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 bwMode="auto">
          <a:xfrm>
            <a:off x="6246377" y="3142672"/>
            <a:ext cx="773548" cy="2057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68053" y="48283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2617" y="2676236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37744" y="3804712"/>
            <a:ext cx="39457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15364" y="4349659"/>
            <a:ext cx="6355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10036" y="3282859"/>
            <a:ext cx="53766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527116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0"/>
            <a:ext cx="587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SECE: Indoor Location Tracking System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03276" y="2743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2733964"/>
            <a:ext cx="838200" cy="2447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03276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2590800"/>
            <a:ext cx="33528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34200" y="36576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671132" y="302029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668820" y="41725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393876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232076" y="31149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232076" y="4267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876800" y="3048000"/>
            <a:ext cx="228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0"/>
            <a:ext cx="257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>
            <a:stCxn id="30" idx="2"/>
            <a:endCxn id="35" idx="3"/>
          </p:cNvCxnSpPr>
          <p:nvPr/>
        </p:nvCxnSpPr>
        <p:spPr>
          <a:xfrm flipH="1">
            <a:off x="5105400" y="3134592"/>
            <a:ext cx="565732" cy="2770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1"/>
            <a:endCxn id="30" idx="5"/>
          </p:cNvCxnSpPr>
          <p:nvPr/>
        </p:nvCxnSpPr>
        <p:spPr>
          <a:xfrm flipH="1" flipV="1">
            <a:off x="5866254" y="3215414"/>
            <a:ext cx="561100" cy="47566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1"/>
            <a:endCxn id="32" idx="5"/>
          </p:cNvCxnSpPr>
          <p:nvPr/>
        </p:nvCxnSpPr>
        <p:spPr>
          <a:xfrm flipH="1" flipV="1">
            <a:off x="6588998" y="3852722"/>
            <a:ext cx="676556" cy="447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43846" y="3319790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Zigbee</a:t>
            </a:r>
            <a:endParaRPr lang="en-US" sz="1100" b="1" dirty="0"/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36" y="2590800"/>
            <a:ext cx="17430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374577"/>
            <a:ext cx="9969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2667000" y="10668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SECE SERVER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886364" y="2991030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INTERNET</a:t>
            </a:r>
            <a:endParaRPr lang="en-US" sz="1400" b="1" dirty="0"/>
          </a:p>
        </p:txBody>
      </p:sp>
      <p:cxnSp>
        <p:nvCxnSpPr>
          <p:cNvPr id="55" name="Straight Arrow Connector 54"/>
          <p:cNvCxnSpPr>
            <a:stCxn id="36" idx="0"/>
            <a:endCxn id="34" idx="5"/>
          </p:cNvCxnSpPr>
          <p:nvPr/>
        </p:nvCxnSpPr>
        <p:spPr>
          <a:xfrm flipH="1" flipV="1">
            <a:off x="7427198" y="4462322"/>
            <a:ext cx="168990" cy="1096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410200" y="490450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Freeform 61"/>
          <p:cNvSpPr/>
          <p:nvPr/>
        </p:nvSpPr>
        <p:spPr>
          <a:xfrm>
            <a:off x="3509818" y="2406073"/>
            <a:ext cx="1357746" cy="1062182"/>
          </a:xfrm>
          <a:custGeom>
            <a:avLst/>
            <a:gdLst>
              <a:gd name="connsiteX0" fmla="*/ 1357746 w 1357746"/>
              <a:gd name="connsiteY0" fmla="*/ 766618 h 1062182"/>
              <a:gd name="connsiteX1" fmla="*/ 674255 w 1357746"/>
              <a:gd name="connsiteY1" fmla="*/ 1043709 h 1062182"/>
              <a:gd name="connsiteX2" fmla="*/ 212437 w 1357746"/>
              <a:gd name="connsiteY2" fmla="*/ 877454 h 1062182"/>
              <a:gd name="connsiteX3" fmla="*/ 0 w 1357746"/>
              <a:gd name="connsiteY3" fmla="*/ 0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7746" h="1062182">
                <a:moveTo>
                  <a:pt x="1357746" y="766618"/>
                </a:moveTo>
                <a:cubicBezTo>
                  <a:pt x="1111443" y="895927"/>
                  <a:pt x="865140" y="1025236"/>
                  <a:pt x="674255" y="1043709"/>
                </a:cubicBezTo>
                <a:cubicBezTo>
                  <a:pt x="483370" y="1062182"/>
                  <a:pt x="324813" y="1051406"/>
                  <a:pt x="212437" y="877454"/>
                </a:cubicBezTo>
                <a:cubicBezTo>
                  <a:pt x="100061" y="703503"/>
                  <a:pt x="50030" y="351751"/>
                  <a:pt x="0" y="0"/>
                </a:cubicBezTo>
              </a:path>
            </a:pathLst>
          </a:cu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772564" y="182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36512" y="1752600"/>
            <a:ext cx="104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Beacon 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6772564" y="2209800"/>
            <a:ext cx="228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934200" y="2117560"/>
            <a:ext cx="111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Gateway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86628" y="4671536"/>
            <a:ext cx="40376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Plus,</a:t>
            </a:r>
          </a:p>
          <a:p>
            <a:r>
              <a:rPr lang="en-US" sz="1400" b="1" dirty="0" smtClean="0"/>
              <a:t>- Temperature, light and motion sensors on beacons</a:t>
            </a:r>
          </a:p>
          <a:p>
            <a:r>
              <a:rPr lang="en-US" sz="1400" b="1" dirty="0"/>
              <a:t>p</a:t>
            </a:r>
            <a:r>
              <a:rPr lang="en-US" sz="1400" b="1" dirty="0" smtClean="0"/>
              <a:t>eriodically report measurements to SECE server</a:t>
            </a:r>
            <a:endParaRPr lang="en-US" sz="1400" b="1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895600"/>
            <a:ext cx="762000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838200" y="3657600"/>
            <a:ext cx="781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CLIENTS</a:t>
            </a:r>
            <a:endParaRPr lang="en-US" sz="1400" b="1" dirty="0"/>
          </a:p>
        </p:txBody>
      </p:sp>
      <p:sp>
        <p:nvSpPr>
          <p:cNvPr id="53" name="Freeform 52"/>
          <p:cNvSpPr/>
          <p:nvPr/>
        </p:nvSpPr>
        <p:spPr>
          <a:xfrm>
            <a:off x="1671782" y="2493818"/>
            <a:ext cx="1560945" cy="919019"/>
          </a:xfrm>
          <a:custGeom>
            <a:avLst/>
            <a:gdLst>
              <a:gd name="connsiteX0" fmla="*/ 0 w 1560945"/>
              <a:gd name="connsiteY0" fmla="*/ 812800 h 919019"/>
              <a:gd name="connsiteX1" fmla="*/ 544945 w 1560945"/>
              <a:gd name="connsiteY1" fmla="*/ 895927 h 919019"/>
              <a:gd name="connsiteX2" fmla="*/ 895927 w 1560945"/>
              <a:gd name="connsiteY2" fmla="*/ 905164 h 919019"/>
              <a:gd name="connsiteX3" fmla="*/ 1330036 w 1560945"/>
              <a:gd name="connsiteY3" fmla="*/ 812800 h 919019"/>
              <a:gd name="connsiteX4" fmla="*/ 1487054 w 1560945"/>
              <a:gd name="connsiteY4" fmla="*/ 646546 h 919019"/>
              <a:gd name="connsiteX5" fmla="*/ 1560945 w 1560945"/>
              <a:gd name="connsiteY5" fmla="*/ 0 h 919019"/>
              <a:gd name="connsiteX6" fmla="*/ 1560945 w 1560945"/>
              <a:gd name="connsiteY6" fmla="*/ 0 h 91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945" h="919019">
                <a:moveTo>
                  <a:pt x="0" y="812800"/>
                </a:moveTo>
                <a:cubicBezTo>
                  <a:pt x="197812" y="846666"/>
                  <a:pt x="395624" y="880533"/>
                  <a:pt x="544945" y="895927"/>
                </a:cubicBezTo>
                <a:cubicBezTo>
                  <a:pt x="694266" y="911321"/>
                  <a:pt x="765079" y="919019"/>
                  <a:pt x="895927" y="905164"/>
                </a:cubicBezTo>
                <a:cubicBezTo>
                  <a:pt x="1026776" y="891310"/>
                  <a:pt x="1231515" y="855903"/>
                  <a:pt x="1330036" y="812800"/>
                </a:cubicBezTo>
                <a:cubicBezTo>
                  <a:pt x="1428557" y="769697"/>
                  <a:pt x="1448569" y="782013"/>
                  <a:pt x="1487054" y="646546"/>
                </a:cubicBezTo>
                <a:cubicBezTo>
                  <a:pt x="1525539" y="511079"/>
                  <a:pt x="1560945" y="0"/>
                  <a:pt x="1560945" y="0"/>
                </a:cubicBezTo>
                <a:lnTo>
                  <a:pt x="1560945" y="0"/>
                </a:lnTo>
              </a:path>
            </a:pathLst>
          </a:cu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2590800"/>
            <a:ext cx="17430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649224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122108"/>
            <a:ext cx="4686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SECE: </a:t>
            </a:r>
            <a:r>
              <a:rPr lang="en-US" sz="2800" b="1" dirty="0">
                <a:solidFill>
                  <a:schemeClr val="tx2"/>
                </a:solidFill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</a:rPr>
              <a:t>evice </a:t>
            </a:r>
            <a:r>
              <a:rPr lang="en-US" sz="2800" b="1" dirty="0">
                <a:solidFill>
                  <a:schemeClr val="tx2"/>
                </a:solidFill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</a:rPr>
              <a:t>iagnosis 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ystem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219200"/>
            <a:ext cx="9969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295400"/>
            <a:ext cx="990600" cy="2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1066800" y="2743200"/>
            <a:ext cx="2057400" cy="19812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76600" y="4038600"/>
            <a:ext cx="2057400" cy="19812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15000" y="2819400"/>
            <a:ext cx="2057400" cy="19812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371600"/>
            <a:ext cx="638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1905000" y="29718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76400" y="41910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90800" y="37338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05200" y="50292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19600" y="44196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24600" y="42672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43600" y="37338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53200" y="29718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19200" y="33528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657600" y="43434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48768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86600" y="34290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38400" y="312420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981200" y="365760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86000" y="426720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38600" y="556260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48400" y="335280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53200" y="3733800"/>
            <a:ext cx="3810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14800" y="5029200"/>
            <a:ext cx="3810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10400" y="4191000"/>
            <a:ext cx="228600" cy="228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198255" y="2170545"/>
            <a:ext cx="2133600" cy="942110"/>
          </a:xfrm>
          <a:custGeom>
            <a:avLst/>
            <a:gdLst>
              <a:gd name="connsiteX0" fmla="*/ 0 w 2133600"/>
              <a:gd name="connsiteY0" fmla="*/ 942110 h 942110"/>
              <a:gd name="connsiteX1" fmla="*/ 1052945 w 2133600"/>
              <a:gd name="connsiteY1" fmla="*/ 831273 h 942110"/>
              <a:gd name="connsiteX2" fmla="*/ 1717963 w 2133600"/>
              <a:gd name="connsiteY2" fmla="*/ 803564 h 942110"/>
              <a:gd name="connsiteX3" fmla="*/ 2032000 w 2133600"/>
              <a:gd name="connsiteY3" fmla="*/ 406400 h 942110"/>
              <a:gd name="connsiteX4" fmla="*/ 2133600 w 2133600"/>
              <a:gd name="connsiteY4" fmla="*/ 0 h 9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942110">
                <a:moveTo>
                  <a:pt x="0" y="942110"/>
                </a:moveTo>
                <a:lnTo>
                  <a:pt x="1052945" y="831273"/>
                </a:lnTo>
                <a:cubicBezTo>
                  <a:pt x="1339272" y="808182"/>
                  <a:pt x="1554787" y="874376"/>
                  <a:pt x="1717963" y="803564"/>
                </a:cubicBezTo>
                <a:cubicBezTo>
                  <a:pt x="1881139" y="732752"/>
                  <a:pt x="1962727" y="540327"/>
                  <a:pt x="2032000" y="406400"/>
                </a:cubicBezTo>
                <a:cubicBezTo>
                  <a:pt x="2101273" y="272473"/>
                  <a:pt x="2117436" y="136236"/>
                  <a:pt x="21336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985818" y="2179782"/>
            <a:ext cx="2410691" cy="2133600"/>
          </a:xfrm>
          <a:custGeom>
            <a:avLst/>
            <a:gdLst>
              <a:gd name="connsiteX0" fmla="*/ 0 w 2410691"/>
              <a:gd name="connsiteY0" fmla="*/ 2133600 h 2133600"/>
              <a:gd name="connsiteX1" fmla="*/ 554182 w 2410691"/>
              <a:gd name="connsiteY1" fmla="*/ 2013527 h 2133600"/>
              <a:gd name="connsiteX2" fmla="*/ 1182255 w 2410691"/>
              <a:gd name="connsiteY2" fmla="*/ 1967345 h 2133600"/>
              <a:gd name="connsiteX3" fmla="*/ 1865746 w 2410691"/>
              <a:gd name="connsiteY3" fmla="*/ 1579418 h 2133600"/>
              <a:gd name="connsiteX4" fmla="*/ 2253673 w 2410691"/>
              <a:gd name="connsiteY4" fmla="*/ 988291 h 2133600"/>
              <a:gd name="connsiteX5" fmla="*/ 2410691 w 2410691"/>
              <a:gd name="connsiteY5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691" h="2133600">
                <a:moveTo>
                  <a:pt x="0" y="2133600"/>
                </a:moveTo>
                <a:cubicBezTo>
                  <a:pt x="178570" y="2087418"/>
                  <a:pt x="357140" y="2041236"/>
                  <a:pt x="554182" y="2013527"/>
                </a:cubicBezTo>
                <a:cubicBezTo>
                  <a:pt x="751224" y="1985818"/>
                  <a:pt x="963661" y="2039696"/>
                  <a:pt x="1182255" y="1967345"/>
                </a:cubicBezTo>
                <a:cubicBezTo>
                  <a:pt x="1400849" y="1894994"/>
                  <a:pt x="1687176" y="1742594"/>
                  <a:pt x="1865746" y="1579418"/>
                </a:cubicBezTo>
                <a:cubicBezTo>
                  <a:pt x="2044316" y="1416242"/>
                  <a:pt x="2162849" y="1251527"/>
                  <a:pt x="2253673" y="988291"/>
                </a:cubicBezTo>
                <a:cubicBezTo>
                  <a:pt x="2344497" y="725055"/>
                  <a:pt x="2377594" y="362527"/>
                  <a:pt x="241069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881745" y="2170545"/>
            <a:ext cx="1487055" cy="1699491"/>
          </a:xfrm>
          <a:custGeom>
            <a:avLst/>
            <a:gdLst>
              <a:gd name="connsiteX0" fmla="*/ 0 w 1487055"/>
              <a:gd name="connsiteY0" fmla="*/ 1699491 h 1699491"/>
              <a:gd name="connsiteX1" fmla="*/ 785091 w 1487055"/>
              <a:gd name="connsiteY1" fmla="*/ 1524000 h 1699491"/>
              <a:gd name="connsiteX2" fmla="*/ 1136073 w 1487055"/>
              <a:gd name="connsiteY2" fmla="*/ 1108364 h 1699491"/>
              <a:gd name="connsiteX3" fmla="*/ 1366982 w 1487055"/>
              <a:gd name="connsiteY3" fmla="*/ 646546 h 1699491"/>
              <a:gd name="connsiteX4" fmla="*/ 1487055 w 1487055"/>
              <a:gd name="connsiteY4" fmla="*/ 0 h 169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5" h="1699491">
                <a:moveTo>
                  <a:pt x="0" y="1699491"/>
                </a:moveTo>
                <a:cubicBezTo>
                  <a:pt x="297873" y="1661006"/>
                  <a:pt x="595746" y="1622521"/>
                  <a:pt x="785091" y="1524000"/>
                </a:cubicBezTo>
                <a:cubicBezTo>
                  <a:pt x="974436" y="1425479"/>
                  <a:pt x="1039091" y="1254606"/>
                  <a:pt x="1136073" y="1108364"/>
                </a:cubicBezTo>
                <a:cubicBezTo>
                  <a:pt x="1233055" y="962122"/>
                  <a:pt x="1308485" y="831273"/>
                  <a:pt x="1366982" y="646546"/>
                </a:cubicBezTo>
                <a:cubicBezTo>
                  <a:pt x="1425479" y="461819"/>
                  <a:pt x="1456267" y="230909"/>
                  <a:pt x="148705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796145" y="2189018"/>
            <a:ext cx="637310" cy="2918691"/>
          </a:xfrm>
          <a:custGeom>
            <a:avLst/>
            <a:gdLst>
              <a:gd name="connsiteX0" fmla="*/ 0 w 637310"/>
              <a:gd name="connsiteY0" fmla="*/ 2918691 h 2918691"/>
              <a:gd name="connsiteX1" fmla="*/ 369455 w 637310"/>
              <a:gd name="connsiteY1" fmla="*/ 2706255 h 2918691"/>
              <a:gd name="connsiteX2" fmla="*/ 526473 w 637310"/>
              <a:gd name="connsiteY2" fmla="*/ 2189018 h 2918691"/>
              <a:gd name="connsiteX3" fmla="*/ 637310 w 637310"/>
              <a:gd name="connsiteY3" fmla="*/ 0 h 29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310" h="2918691">
                <a:moveTo>
                  <a:pt x="0" y="2918691"/>
                </a:moveTo>
                <a:cubicBezTo>
                  <a:pt x="140855" y="2873279"/>
                  <a:pt x="281710" y="2827867"/>
                  <a:pt x="369455" y="2706255"/>
                </a:cubicBezTo>
                <a:cubicBezTo>
                  <a:pt x="457200" y="2584643"/>
                  <a:pt x="481831" y="2640061"/>
                  <a:pt x="526473" y="2189018"/>
                </a:cubicBezTo>
                <a:cubicBezTo>
                  <a:pt x="571116" y="1737976"/>
                  <a:pt x="604213" y="868988"/>
                  <a:pt x="63731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448849" y="2189018"/>
            <a:ext cx="104678" cy="2235200"/>
          </a:xfrm>
          <a:custGeom>
            <a:avLst/>
            <a:gdLst>
              <a:gd name="connsiteX0" fmla="*/ 104678 w 104678"/>
              <a:gd name="connsiteY0" fmla="*/ 2235200 h 2235200"/>
              <a:gd name="connsiteX1" fmla="*/ 12315 w 104678"/>
              <a:gd name="connsiteY1" fmla="*/ 1450109 h 2235200"/>
              <a:gd name="connsiteX2" fmla="*/ 30787 w 104678"/>
              <a:gd name="connsiteY2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78" h="2235200">
                <a:moveTo>
                  <a:pt x="104678" y="2235200"/>
                </a:moveTo>
                <a:cubicBezTo>
                  <a:pt x="64654" y="2028921"/>
                  <a:pt x="24630" y="1822642"/>
                  <a:pt x="12315" y="1450109"/>
                </a:cubicBezTo>
                <a:cubicBezTo>
                  <a:pt x="0" y="1077576"/>
                  <a:pt x="15393" y="538788"/>
                  <a:pt x="3078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488873" y="2189018"/>
            <a:ext cx="1838036" cy="2225964"/>
          </a:xfrm>
          <a:custGeom>
            <a:avLst/>
            <a:gdLst>
              <a:gd name="connsiteX0" fmla="*/ 1838036 w 1838036"/>
              <a:gd name="connsiteY0" fmla="*/ 2225964 h 2225964"/>
              <a:gd name="connsiteX1" fmla="*/ 923636 w 1838036"/>
              <a:gd name="connsiteY1" fmla="*/ 1958109 h 2225964"/>
              <a:gd name="connsiteX2" fmla="*/ 147782 w 1838036"/>
              <a:gd name="connsiteY2" fmla="*/ 1366982 h 2225964"/>
              <a:gd name="connsiteX3" fmla="*/ 36945 w 1838036"/>
              <a:gd name="connsiteY3" fmla="*/ 0 h 222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036" h="2225964">
                <a:moveTo>
                  <a:pt x="1838036" y="2225964"/>
                </a:moveTo>
                <a:cubicBezTo>
                  <a:pt x="1521690" y="2163618"/>
                  <a:pt x="1205345" y="2101273"/>
                  <a:pt x="923636" y="1958109"/>
                </a:cubicBezTo>
                <a:cubicBezTo>
                  <a:pt x="641927" y="1814945"/>
                  <a:pt x="295564" y="1693333"/>
                  <a:pt x="147782" y="1366982"/>
                </a:cubicBezTo>
                <a:cubicBezTo>
                  <a:pt x="0" y="1040631"/>
                  <a:pt x="18472" y="520315"/>
                  <a:pt x="3694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572000" y="2207491"/>
            <a:ext cx="1376218" cy="1653309"/>
          </a:xfrm>
          <a:custGeom>
            <a:avLst/>
            <a:gdLst>
              <a:gd name="connsiteX0" fmla="*/ 1376218 w 1376218"/>
              <a:gd name="connsiteY0" fmla="*/ 1653309 h 1653309"/>
              <a:gd name="connsiteX1" fmla="*/ 637309 w 1376218"/>
              <a:gd name="connsiteY1" fmla="*/ 1551709 h 1653309"/>
              <a:gd name="connsiteX2" fmla="*/ 166255 w 1376218"/>
              <a:gd name="connsiteY2" fmla="*/ 1274618 h 1653309"/>
              <a:gd name="connsiteX3" fmla="*/ 0 w 1376218"/>
              <a:gd name="connsiteY3" fmla="*/ 0 h 165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218" h="1653309">
                <a:moveTo>
                  <a:pt x="1376218" y="1653309"/>
                </a:moveTo>
                <a:cubicBezTo>
                  <a:pt x="1107594" y="1634066"/>
                  <a:pt x="838970" y="1614824"/>
                  <a:pt x="637309" y="1551709"/>
                </a:cubicBezTo>
                <a:cubicBezTo>
                  <a:pt x="435649" y="1488594"/>
                  <a:pt x="272473" y="1533236"/>
                  <a:pt x="166255" y="1274618"/>
                </a:cubicBezTo>
                <a:cubicBezTo>
                  <a:pt x="60037" y="1016000"/>
                  <a:pt x="30018" y="508000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627418" y="2207491"/>
            <a:ext cx="1921164" cy="1020618"/>
          </a:xfrm>
          <a:custGeom>
            <a:avLst/>
            <a:gdLst>
              <a:gd name="connsiteX0" fmla="*/ 1921164 w 1921164"/>
              <a:gd name="connsiteY0" fmla="*/ 914400 h 1020618"/>
              <a:gd name="connsiteX1" fmla="*/ 840509 w 1921164"/>
              <a:gd name="connsiteY1" fmla="*/ 914400 h 1020618"/>
              <a:gd name="connsiteX2" fmla="*/ 166255 w 1921164"/>
              <a:gd name="connsiteY2" fmla="*/ 868218 h 1020618"/>
              <a:gd name="connsiteX3" fmla="*/ 0 w 1921164"/>
              <a:gd name="connsiteY3" fmla="*/ 0 h 102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164" h="1020618">
                <a:moveTo>
                  <a:pt x="1921164" y="914400"/>
                </a:moveTo>
                <a:lnTo>
                  <a:pt x="840509" y="914400"/>
                </a:lnTo>
                <a:cubicBezTo>
                  <a:pt x="548024" y="906703"/>
                  <a:pt x="306340" y="1020618"/>
                  <a:pt x="166255" y="868218"/>
                </a:cubicBezTo>
                <a:cubicBezTo>
                  <a:pt x="26170" y="715818"/>
                  <a:pt x="13085" y="357909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953164" y="298805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INTERNET</a:t>
            </a:r>
            <a:endParaRPr lang="en-US" sz="1400" b="1" dirty="0"/>
          </a:p>
        </p:txBody>
      </p:sp>
      <p:sp>
        <p:nvSpPr>
          <p:cNvPr id="64" name="Freeform 63"/>
          <p:cNvSpPr/>
          <p:nvPr/>
        </p:nvSpPr>
        <p:spPr>
          <a:xfrm>
            <a:off x="4673600" y="2198255"/>
            <a:ext cx="1034473" cy="788169"/>
          </a:xfrm>
          <a:custGeom>
            <a:avLst/>
            <a:gdLst>
              <a:gd name="connsiteX0" fmla="*/ 0 w 1034473"/>
              <a:gd name="connsiteY0" fmla="*/ 9236 h 788169"/>
              <a:gd name="connsiteX1" fmla="*/ 46182 w 1034473"/>
              <a:gd name="connsiteY1" fmla="*/ 526472 h 788169"/>
              <a:gd name="connsiteX2" fmla="*/ 147782 w 1034473"/>
              <a:gd name="connsiteY2" fmla="*/ 766618 h 788169"/>
              <a:gd name="connsiteX3" fmla="*/ 406400 w 1034473"/>
              <a:gd name="connsiteY3" fmla="*/ 655781 h 788169"/>
              <a:gd name="connsiteX4" fmla="*/ 1034473 w 1034473"/>
              <a:gd name="connsiteY4" fmla="*/ 0 h 7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73" h="788169">
                <a:moveTo>
                  <a:pt x="0" y="9236"/>
                </a:moveTo>
                <a:cubicBezTo>
                  <a:pt x="10776" y="204739"/>
                  <a:pt x="21552" y="400242"/>
                  <a:pt x="46182" y="526472"/>
                </a:cubicBezTo>
                <a:cubicBezTo>
                  <a:pt x="70812" y="652702"/>
                  <a:pt x="87746" y="745067"/>
                  <a:pt x="147782" y="766618"/>
                </a:cubicBezTo>
                <a:cubicBezTo>
                  <a:pt x="207818" y="788169"/>
                  <a:pt x="258618" y="783551"/>
                  <a:pt x="406400" y="655781"/>
                </a:cubicBezTo>
                <a:cubicBezTo>
                  <a:pt x="554182" y="528011"/>
                  <a:pt x="794327" y="264005"/>
                  <a:pt x="1034473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676400"/>
            <a:ext cx="144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3810000" y="91142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SECE SERVER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671894" y="4742872"/>
            <a:ext cx="918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LOCAL (A)</a:t>
            </a:r>
            <a:endParaRPr lang="en-US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953000" y="5791200"/>
            <a:ext cx="910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LOCAL (B)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324600" y="4800600"/>
            <a:ext cx="90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LOCAL (C)</a:t>
            </a:r>
            <a:endParaRPr lang="en-US" sz="1400" b="1" dirty="0"/>
          </a:p>
        </p:txBody>
      </p:sp>
      <p:sp>
        <p:nvSpPr>
          <p:cNvPr id="70" name="Oval 69"/>
          <p:cNvSpPr/>
          <p:nvPr/>
        </p:nvSpPr>
        <p:spPr>
          <a:xfrm>
            <a:off x="1200728" y="1688613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447800" y="1676400"/>
            <a:ext cx="1714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: Qualcomm product</a:t>
            </a:r>
            <a:endParaRPr 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649224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122108"/>
            <a:ext cx="2148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 SYSTEM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455" y="1298377"/>
            <a:ext cx="9969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4761055" y="9906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SECE SERVER</a:t>
            </a:r>
            <a:endParaRPr lang="en-US" sz="1400" b="1" dirty="0"/>
          </a:p>
        </p:txBody>
      </p:sp>
      <p:grpSp>
        <p:nvGrpSpPr>
          <p:cNvPr id="65" name="Group 60"/>
          <p:cNvGrpSpPr/>
          <p:nvPr/>
        </p:nvGrpSpPr>
        <p:grpSpPr>
          <a:xfrm>
            <a:off x="4410364" y="2743200"/>
            <a:ext cx="1743075" cy="1181100"/>
            <a:chOff x="3514725" y="2590800"/>
            <a:chExt cx="1743075" cy="1181100"/>
          </a:xfrm>
        </p:grpSpPr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4725" y="2590800"/>
              <a:ext cx="17430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Box 67"/>
            <p:cNvSpPr txBox="1"/>
            <p:nvPr/>
          </p:nvSpPr>
          <p:spPr>
            <a:xfrm>
              <a:off x="3953164" y="2988053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INTERNET</a:t>
              </a:r>
              <a:endParaRPr lang="en-US" sz="1400" b="1" dirty="0"/>
            </a:p>
          </p:txBody>
        </p:sp>
      </p:grpSp>
      <p:sp>
        <p:nvSpPr>
          <p:cNvPr id="69" name="Freeform 68"/>
          <p:cNvSpPr/>
          <p:nvPr/>
        </p:nvSpPr>
        <p:spPr>
          <a:xfrm>
            <a:off x="5509201" y="2288309"/>
            <a:ext cx="1577399" cy="1140691"/>
          </a:xfrm>
          <a:custGeom>
            <a:avLst/>
            <a:gdLst>
              <a:gd name="connsiteX0" fmla="*/ 1099128 w 1099128"/>
              <a:gd name="connsiteY0" fmla="*/ 1034473 h 1034473"/>
              <a:gd name="connsiteX1" fmla="*/ 572655 w 1099128"/>
              <a:gd name="connsiteY1" fmla="*/ 1016000 h 1034473"/>
              <a:gd name="connsiteX2" fmla="*/ 221673 w 1099128"/>
              <a:gd name="connsiteY2" fmla="*/ 942109 h 1034473"/>
              <a:gd name="connsiteX3" fmla="*/ 46182 w 1099128"/>
              <a:gd name="connsiteY3" fmla="*/ 618836 h 1034473"/>
              <a:gd name="connsiteX4" fmla="*/ 0 w 1099128"/>
              <a:gd name="connsiteY4" fmla="*/ 0 h 103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128" h="1034473">
                <a:moveTo>
                  <a:pt x="1099128" y="1034473"/>
                </a:moveTo>
                <a:cubicBezTo>
                  <a:pt x="909012" y="1032933"/>
                  <a:pt x="718897" y="1031394"/>
                  <a:pt x="572655" y="1016000"/>
                </a:cubicBezTo>
                <a:cubicBezTo>
                  <a:pt x="426413" y="1000606"/>
                  <a:pt x="309418" y="1008303"/>
                  <a:pt x="221673" y="942109"/>
                </a:cubicBezTo>
                <a:cubicBezTo>
                  <a:pt x="133928" y="875915"/>
                  <a:pt x="83127" y="775854"/>
                  <a:pt x="46182" y="618836"/>
                </a:cubicBezTo>
                <a:cubicBezTo>
                  <a:pt x="9237" y="461818"/>
                  <a:pt x="4618" y="230909"/>
                  <a:pt x="0" y="0"/>
                </a:cubicBezTo>
              </a:path>
            </a:pathLst>
          </a:cu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7075052" y="2362200"/>
            <a:ext cx="773548" cy="2057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96728" y="40478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1292" y="1895764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6419" y="3024240"/>
            <a:ext cx="39457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4039" y="3569187"/>
            <a:ext cx="6355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8711" y="2502387"/>
            <a:ext cx="53766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Group 81"/>
          <p:cNvGrpSpPr/>
          <p:nvPr/>
        </p:nvGrpSpPr>
        <p:grpSpPr>
          <a:xfrm>
            <a:off x="2572979" y="3276600"/>
            <a:ext cx="762000" cy="838201"/>
            <a:chOff x="4495800" y="2895600"/>
            <a:chExt cx="762000" cy="838201"/>
          </a:xfrm>
        </p:grpSpPr>
        <p:pic>
          <p:nvPicPr>
            <p:cNvPr id="84" name="Picture 3" descr="C:\Users\HYUNWOO NAM\Documents\SECE\Images\arduin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95800" y="2895600"/>
              <a:ext cx="762000" cy="838201"/>
            </a:xfrm>
            <a:prstGeom prst="rect">
              <a:avLst/>
            </a:prstGeom>
            <a:noFill/>
          </p:spPr>
        </p:pic>
        <p:sp>
          <p:nvSpPr>
            <p:cNvPr id="86" name="Rectangle 85"/>
            <p:cNvSpPr/>
            <p:nvPr/>
          </p:nvSpPr>
          <p:spPr bwMode="auto">
            <a:xfrm>
              <a:off x="4532355" y="2953328"/>
              <a:ext cx="711200" cy="62992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l" eaLnBrk="1" latin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kumimoji="1" 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9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828800"/>
            <a:ext cx="123702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1428475" y="2105892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BLUETOOTH</a:t>
            </a:r>
            <a:endParaRPr lang="en-US" sz="1050" b="1" dirty="0"/>
          </a:p>
        </p:txBody>
      </p:sp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95600"/>
            <a:ext cx="123702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1295400" y="3172692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ZIGBEE</a:t>
            </a:r>
            <a:endParaRPr lang="en-US" sz="1050" b="1" dirty="0"/>
          </a:p>
        </p:txBody>
      </p:sp>
      <p:pic>
        <p:nvPicPr>
          <p:cNvPr id="1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5379" y="2209800"/>
            <a:ext cx="123702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Box 101"/>
          <p:cNvSpPr txBox="1"/>
          <p:nvPr/>
        </p:nvSpPr>
        <p:spPr>
          <a:xfrm>
            <a:off x="3124851" y="2486892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X10</a:t>
            </a:r>
            <a:endParaRPr lang="en-US" sz="1200" b="1" dirty="0"/>
          </a:p>
        </p:txBody>
      </p:sp>
      <p:pic>
        <p:nvPicPr>
          <p:cNvPr id="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14800"/>
            <a:ext cx="123702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Box 105"/>
          <p:cNvSpPr txBox="1"/>
          <p:nvPr/>
        </p:nvSpPr>
        <p:spPr>
          <a:xfrm>
            <a:off x="1447800" y="4391892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INFRARED</a:t>
            </a:r>
            <a:endParaRPr lang="en-US" sz="1050" b="1" dirty="0"/>
          </a:p>
        </p:txBody>
      </p:sp>
      <p:pic>
        <p:nvPicPr>
          <p:cNvPr id="10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579" y="4343400"/>
            <a:ext cx="123702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3057887" y="4620492"/>
            <a:ext cx="692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OTHERS</a:t>
            </a:r>
            <a:endParaRPr lang="en-US" sz="1050" b="1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133600" y="2496128"/>
            <a:ext cx="685800" cy="838200"/>
          </a:xfrm>
          <a:prstGeom prst="line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3133436" y="2953328"/>
            <a:ext cx="228600" cy="381000"/>
          </a:xfrm>
          <a:prstGeom prst="line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066636" y="3435924"/>
            <a:ext cx="5334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2152072" y="3828472"/>
            <a:ext cx="457200" cy="381000"/>
          </a:xfrm>
          <a:prstGeom prst="line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048000" y="3962400"/>
            <a:ext cx="228600" cy="457200"/>
          </a:xfrm>
          <a:prstGeom prst="line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352801" y="2327564"/>
            <a:ext cx="1874982" cy="1482436"/>
          </a:xfrm>
          <a:custGeom>
            <a:avLst/>
            <a:gdLst>
              <a:gd name="connsiteX0" fmla="*/ 0 w 1588655"/>
              <a:gd name="connsiteY0" fmla="*/ 997527 h 1163782"/>
              <a:gd name="connsiteX1" fmla="*/ 1163782 w 1588655"/>
              <a:gd name="connsiteY1" fmla="*/ 997527 h 1163782"/>
              <a:gd name="connsiteX2" fmla="*/ 1588655 w 1588655"/>
              <a:gd name="connsiteY2" fmla="*/ 0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655" h="1163782">
                <a:moveTo>
                  <a:pt x="0" y="997527"/>
                </a:moveTo>
                <a:cubicBezTo>
                  <a:pt x="449503" y="1080654"/>
                  <a:pt x="899006" y="1163782"/>
                  <a:pt x="1163782" y="997527"/>
                </a:cubicBezTo>
                <a:cubicBezTo>
                  <a:pt x="1428558" y="831273"/>
                  <a:pt x="1508606" y="415636"/>
                  <a:pt x="1588655" y="0"/>
                </a:cubicBezTo>
              </a:path>
            </a:pathLst>
          </a:cu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845124" y="1639456"/>
            <a:ext cx="3352800" cy="365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1200728"/>
            <a:ext cx="6947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3075708" y="3914001"/>
            <a:ext cx="1133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Home gateway</a:t>
            </a:r>
            <a:endParaRPr lang="en-US" sz="1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649224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122108"/>
            <a:ext cx="5168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SECE: Multi-Protocol Architecture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4800600" y="3036451"/>
            <a:ext cx="10668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093851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98651"/>
            <a:ext cx="5675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093851"/>
            <a:ext cx="628313" cy="4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170051"/>
            <a:ext cx="614222" cy="4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093851"/>
            <a:ext cx="361950" cy="4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5627251"/>
            <a:ext cx="3857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5627251"/>
            <a:ext cx="4161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5093851"/>
            <a:ext cx="457200" cy="4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67928" y="5560287"/>
            <a:ext cx="4708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5627251"/>
            <a:ext cx="3951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7010400" y="56272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 rot="5400000">
            <a:off x="4953000" y="1923472"/>
            <a:ext cx="762000" cy="5029200"/>
          </a:xfrm>
          <a:prstGeom prst="roundRect">
            <a:avLst/>
          </a:prstGeom>
          <a:noFill/>
          <a:ln cmpd="sng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14964" y="4232782"/>
            <a:ext cx="381000" cy="47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48364" y="4156582"/>
            <a:ext cx="585787" cy="54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19964" y="4308982"/>
            <a:ext cx="110412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39164" y="4133272"/>
            <a:ext cx="895350" cy="62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19600" y="4156582"/>
            <a:ext cx="52609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7229764" y="43226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83" name="Picture 3" descr="C:\Users\HYUNWOO NAM\Documents\SECE\Images\arduin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43764" y="3124199"/>
            <a:ext cx="762000" cy="838201"/>
          </a:xfrm>
          <a:prstGeom prst="rect">
            <a:avLst/>
          </a:prstGeom>
          <a:noFill/>
        </p:spPr>
      </p:pic>
      <p:sp>
        <p:nvSpPr>
          <p:cNvPr id="84" name="Rectangle 83"/>
          <p:cNvSpPr/>
          <p:nvPr/>
        </p:nvSpPr>
        <p:spPr bwMode="auto">
          <a:xfrm>
            <a:off x="4980319" y="3180079"/>
            <a:ext cx="711200" cy="67841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7" name="Rounded Rectangle 86"/>
          <p:cNvSpPr/>
          <p:nvPr/>
        </p:nvSpPr>
        <p:spPr>
          <a:xfrm rot="5400000">
            <a:off x="5029200" y="152400"/>
            <a:ext cx="609600" cy="5029200"/>
          </a:xfrm>
          <a:prstGeom prst="roundRect">
            <a:avLst/>
          </a:prstGeom>
          <a:noFill/>
          <a:ln cmpd="sng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00400" y="2496128"/>
            <a:ext cx="438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 IP TCP/UDP DHCP DNS </a:t>
            </a:r>
            <a:r>
              <a:rPr lang="en-US" i="1" dirty="0" smtClean="0">
                <a:solidFill>
                  <a:srgbClr val="FF0000"/>
                </a:solidFill>
              </a:rPr>
              <a:t>mDNS</a:t>
            </a:r>
            <a:r>
              <a:rPr lang="en-US" dirty="0" smtClean="0"/>
              <a:t> HTTP </a:t>
            </a:r>
            <a:endParaRPr lang="en-US" dirty="0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35232" y="1143000"/>
            <a:ext cx="9969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4682832" y="83522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SECE SERVER</a:t>
            </a:r>
            <a:endParaRPr lang="en-US" sz="1400" b="1" dirty="0"/>
          </a:p>
        </p:txBody>
      </p:sp>
      <p:cxnSp>
        <p:nvCxnSpPr>
          <p:cNvPr id="96" name="Straight Connector 95"/>
          <p:cNvCxnSpPr>
            <a:stCxn id="89" idx="2"/>
            <a:endCxn id="87" idx="1"/>
          </p:cNvCxnSpPr>
          <p:nvPr/>
        </p:nvCxnSpPr>
        <p:spPr>
          <a:xfrm>
            <a:off x="5333728" y="2133600"/>
            <a:ext cx="272" cy="228600"/>
          </a:xfrm>
          <a:prstGeom prst="line">
            <a:avLst/>
          </a:prstGeom>
          <a:ln w="158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4" idx="0"/>
            <a:endCxn id="87" idx="3"/>
          </p:cNvCxnSpPr>
          <p:nvPr/>
        </p:nvCxnSpPr>
        <p:spPr>
          <a:xfrm flipH="1" flipV="1">
            <a:off x="5334000" y="2971800"/>
            <a:ext cx="1919" cy="208279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4" idx="2"/>
            <a:endCxn id="64" idx="1"/>
          </p:cNvCxnSpPr>
          <p:nvPr/>
        </p:nvCxnSpPr>
        <p:spPr>
          <a:xfrm flipH="1">
            <a:off x="5334000" y="3858491"/>
            <a:ext cx="1919" cy="198581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64" idx="3"/>
            <a:endCxn id="45" idx="1"/>
          </p:cNvCxnSpPr>
          <p:nvPr/>
        </p:nvCxnSpPr>
        <p:spPr>
          <a:xfrm>
            <a:off x="5334000" y="4819072"/>
            <a:ext cx="0" cy="198579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85800" y="5257800"/>
            <a:ext cx="192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Sensors &amp; Actuators</a:t>
            </a:r>
          </a:p>
          <a:p>
            <a:r>
              <a:rPr lang="en-US" sz="1600" b="1" dirty="0" smtClean="0"/>
              <a:t>Electrical Appliances</a:t>
            </a:r>
            <a:endParaRPr lang="en-US" sz="16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685800" y="4114800"/>
            <a:ext cx="1728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Internal Comm.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(wired &amp; wireless)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5800" y="3319046"/>
            <a:ext cx="2329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Microcontroller: Arduino</a:t>
            </a:r>
            <a:endParaRPr lang="en-US" sz="16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685800" y="2490082"/>
            <a:ext cx="2097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Internet protocol suite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527116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0"/>
            <a:ext cx="785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SECE: How to verify user authentication and authorization?”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7292" y="1454724"/>
            <a:ext cx="1128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SERVICE LIST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72728" y="1789544"/>
            <a:ext cx="2455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Control electrical appliances</a:t>
            </a:r>
          </a:p>
          <a:p>
            <a:pPr>
              <a:buFontTx/>
              <a:buChar char="-"/>
            </a:pPr>
            <a:r>
              <a:rPr lang="en-US" sz="1200" dirty="0" smtClean="0"/>
              <a:t> Location tracking system</a:t>
            </a:r>
          </a:p>
          <a:p>
            <a:pPr>
              <a:buFontTx/>
              <a:buChar char="-"/>
            </a:pPr>
            <a:r>
              <a:rPr lang="en-US" sz="1200" dirty="0" smtClean="0"/>
              <a:t> Social networks facebook &amp; twitter</a:t>
            </a:r>
          </a:p>
          <a:p>
            <a:pPr>
              <a:buFontTx/>
              <a:buChar char="-"/>
            </a:pPr>
            <a:r>
              <a:rPr lang="en-US" sz="1200" dirty="0" smtClean="0"/>
              <a:t> Email, calendar and so on</a:t>
            </a:r>
          </a:p>
        </p:txBody>
      </p:sp>
      <p:grpSp>
        <p:nvGrpSpPr>
          <p:cNvPr id="20" name="Group 60"/>
          <p:cNvGrpSpPr/>
          <p:nvPr/>
        </p:nvGrpSpPr>
        <p:grpSpPr>
          <a:xfrm>
            <a:off x="3276600" y="2781300"/>
            <a:ext cx="1743075" cy="1181100"/>
            <a:chOff x="3514725" y="2590800"/>
            <a:chExt cx="1743075" cy="1181100"/>
          </a:xfrm>
        </p:grpSpPr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4725" y="2590800"/>
              <a:ext cx="17430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3953164" y="2988053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INTERNET</a:t>
              </a:r>
              <a:endParaRPr lang="en-US" sz="14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68092"/>
            <a:ext cx="112718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790311" y="5559623"/>
            <a:ext cx="781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CLIENTS</a:t>
            </a:r>
            <a:endParaRPr lang="en-US" sz="14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364" y="1298377"/>
            <a:ext cx="9969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505200" y="9906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SECE SERVER</a:t>
            </a:r>
            <a:endParaRPr lang="en-US" sz="1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721644"/>
            <a:ext cx="1524000" cy="8691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066800" y="1416844"/>
            <a:ext cx="910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 LIST</a:t>
            </a:r>
            <a:endParaRPr lang="en-US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5715000" y="1752600"/>
            <a:ext cx="25146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1" idx="0"/>
            <a:endCxn id="26" idx="2"/>
          </p:cNvCxnSpPr>
          <p:nvPr/>
        </p:nvCxnSpPr>
        <p:spPr>
          <a:xfrm flipH="1" flipV="1">
            <a:off x="4146860" y="2288977"/>
            <a:ext cx="1278" cy="492323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75" idx="3"/>
          </p:cNvCxnSpPr>
          <p:nvPr/>
        </p:nvCxnSpPr>
        <p:spPr>
          <a:xfrm flipV="1">
            <a:off x="2590800" y="1828800"/>
            <a:ext cx="990600" cy="327422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1"/>
            <a:endCxn id="26" idx="3"/>
          </p:cNvCxnSpPr>
          <p:nvPr/>
        </p:nvCxnSpPr>
        <p:spPr>
          <a:xfrm flipH="1" flipV="1">
            <a:off x="4645355" y="1793677"/>
            <a:ext cx="1069645" cy="416123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99836" y="2706469"/>
            <a:ext cx="158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Authentication</a:t>
            </a:r>
          </a:p>
          <a:p>
            <a:r>
              <a:rPr lang="en-US" dirty="0" smtClean="0"/>
              <a:t>Is the user X ?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70362" y="2819400"/>
            <a:ext cx="253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Authorization</a:t>
            </a:r>
          </a:p>
          <a:p>
            <a:r>
              <a:rPr lang="en-US" dirty="0" smtClean="0"/>
              <a:t>What can the user X do ?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074" idx="0"/>
            <a:endCxn id="21" idx="2"/>
          </p:cNvCxnSpPr>
          <p:nvPr/>
        </p:nvCxnSpPr>
        <p:spPr>
          <a:xfrm flipV="1">
            <a:off x="4144993" y="3962400"/>
            <a:ext cx="3145" cy="505692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708" y="3641440"/>
            <a:ext cx="26376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806" y="5590308"/>
            <a:ext cx="257175" cy="69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662" y="3292772"/>
            <a:ext cx="2782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934" y="3512136"/>
            <a:ext cx="26376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04754" y="527116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0"/>
            <a:ext cx="442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SECE: Tree topology + Circles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914400"/>
            <a:ext cx="448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topology: permission hierarchy</a:t>
            </a:r>
          </a:p>
          <a:p>
            <a:r>
              <a:rPr lang="en-US" dirty="0" smtClean="0"/>
              <a:t>Who gets a permission to control the sensor? 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184240"/>
            <a:ext cx="228600" cy="53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2314" y="3253516"/>
            <a:ext cx="384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5108" y="3412840"/>
            <a:ext cx="304800" cy="54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1895708" y="655780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Office</a:t>
            </a:r>
            <a:endParaRPr lang="en-US" sz="1400" b="1" dirty="0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0498" y="1371600"/>
            <a:ext cx="304800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2323514" y="637308"/>
            <a:ext cx="1694872" cy="1724892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750694" y="1103744"/>
            <a:ext cx="838200" cy="838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334" y="1226124"/>
            <a:ext cx="2782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6622" y="1207652"/>
            <a:ext cx="304800" cy="54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56"/>
          <p:cNvSpPr/>
          <p:nvPr/>
        </p:nvSpPr>
        <p:spPr>
          <a:xfrm>
            <a:off x="838200" y="2657776"/>
            <a:ext cx="2143406" cy="2073560"/>
          </a:xfrm>
          <a:prstGeom prst="ellipse">
            <a:avLst/>
          </a:prstGeom>
          <a:noFill/>
          <a:ln w="349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56508" y="3246592"/>
            <a:ext cx="838200" cy="838200"/>
          </a:xfrm>
          <a:prstGeom prst="ellipse">
            <a:avLst/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50" idx="4"/>
            <a:endCxn id="57" idx="0"/>
          </p:cNvCxnSpPr>
          <p:nvPr/>
        </p:nvCxnSpPr>
        <p:spPr>
          <a:xfrm flipH="1">
            <a:off x="1909903" y="2362200"/>
            <a:ext cx="1261047" cy="295576"/>
          </a:xfrm>
          <a:prstGeom prst="straightConnector1">
            <a:avLst/>
          </a:prstGeom>
          <a:ln w="2222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496534" y="2673936"/>
            <a:ext cx="1694872" cy="1724892"/>
          </a:xfrm>
          <a:prstGeom prst="ellipse">
            <a:avLst/>
          </a:prstGeom>
          <a:noFill/>
          <a:ln w="349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923714" y="3140372"/>
            <a:ext cx="838200" cy="838200"/>
          </a:xfrm>
          <a:prstGeom prst="ellipse">
            <a:avLst/>
          </a:prstGeom>
          <a:noFill/>
          <a:ln w="3492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50" idx="4"/>
            <a:endCxn id="64" idx="0"/>
          </p:cNvCxnSpPr>
          <p:nvPr/>
        </p:nvCxnSpPr>
        <p:spPr>
          <a:xfrm>
            <a:off x="3170950" y="2362200"/>
            <a:ext cx="1173020" cy="311736"/>
          </a:xfrm>
          <a:prstGeom prst="straightConnector1">
            <a:avLst/>
          </a:prstGeom>
          <a:ln w="2222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48006" y="2514600"/>
            <a:ext cx="4495800" cy="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4" idx="4"/>
            <a:endCxn id="79" idx="0"/>
          </p:cNvCxnSpPr>
          <p:nvPr/>
        </p:nvCxnSpPr>
        <p:spPr>
          <a:xfrm flipH="1">
            <a:off x="3200970" y="4398828"/>
            <a:ext cx="1143000" cy="655768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353534" y="5054596"/>
            <a:ext cx="1694872" cy="1724892"/>
          </a:xfrm>
          <a:prstGeom prst="ellipse">
            <a:avLst/>
          </a:prstGeom>
          <a:noFill/>
          <a:ln w="349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780714" y="5521032"/>
            <a:ext cx="838200" cy="838200"/>
          </a:xfrm>
          <a:prstGeom prst="ellipse">
            <a:avLst/>
          </a:prstGeom>
          <a:noFill/>
          <a:ln w="3492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829534" y="4888348"/>
            <a:ext cx="4495800" cy="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5934" y="5742708"/>
            <a:ext cx="2197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7406" y="5514108"/>
            <a:ext cx="2568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89"/>
          <p:cNvSpPr txBox="1"/>
          <p:nvPr/>
        </p:nvSpPr>
        <p:spPr>
          <a:xfrm>
            <a:off x="543206" y="2602348"/>
            <a:ext cx="752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Room 1</a:t>
            </a:r>
            <a:endParaRPr lang="en-US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962806" y="2714827"/>
            <a:ext cx="752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Room 2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819806" y="4904508"/>
            <a:ext cx="678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Light 1</a:t>
            </a:r>
            <a:endParaRPr lang="en-US" sz="14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3210206" y="170410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515006" y="200890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G2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267200" y="1676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Circle system:</a:t>
            </a:r>
          </a:p>
          <a:p>
            <a:r>
              <a:rPr lang="en-US" dirty="0" smtClean="0"/>
              <a:t>Who has higher priority? (G1 &gt; G2)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1295400" y="2978736"/>
            <a:ext cx="1524000" cy="1447800"/>
          </a:xfrm>
          <a:prstGeom prst="ellipse">
            <a:avLst/>
          </a:prstGeom>
          <a:noFill/>
          <a:ln w="3492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527116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685800"/>
            <a:ext cx="3801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create events?</a:t>
            </a:r>
          </a:p>
          <a:p>
            <a:r>
              <a:rPr lang="en-US" dirty="0" smtClean="0"/>
              <a:t>Ex) </a:t>
            </a:r>
            <a:r>
              <a:rPr lang="en-US" dirty="0" err="1" smtClean="0"/>
              <a:t>Ifttt</a:t>
            </a:r>
            <a:r>
              <a:rPr lang="en-US" dirty="0" smtClean="0"/>
              <a:t> (if this then that)</a:t>
            </a:r>
          </a:p>
          <a:p>
            <a:r>
              <a:rPr lang="en-US" dirty="0" smtClean="0"/>
              <a:t>      Task – Triggers – Actions - Channels</a:t>
            </a:r>
          </a:p>
        </p:txBody>
      </p:sp>
      <p:sp>
        <p:nvSpPr>
          <p:cNvPr id="41" name="Oval 40"/>
          <p:cNvSpPr/>
          <p:nvPr/>
        </p:nvSpPr>
        <p:spPr>
          <a:xfrm>
            <a:off x="2209800" y="2389908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908" y="2542309"/>
            <a:ext cx="4779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828308"/>
            <a:ext cx="533400" cy="5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Oval 47"/>
          <p:cNvSpPr/>
          <p:nvPr/>
        </p:nvSpPr>
        <p:spPr>
          <a:xfrm>
            <a:off x="2362200" y="4694380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86728" y="1704108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5800" y="2999508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075708"/>
            <a:ext cx="257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856508"/>
            <a:ext cx="4706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923308"/>
            <a:ext cx="5118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532908"/>
            <a:ext cx="54124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Oval 51"/>
          <p:cNvSpPr/>
          <p:nvPr/>
        </p:nvSpPr>
        <p:spPr>
          <a:xfrm>
            <a:off x="4087092" y="2807852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733964" y="3419764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1620" y="4648200"/>
            <a:ext cx="619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4980708"/>
            <a:ext cx="678274" cy="42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3228108"/>
            <a:ext cx="6367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2618508"/>
            <a:ext cx="57694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0" y="1856508"/>
            <a:ext cx="4772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29400" y="4752108"/>
            <a:ext cx="314325" cy="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Oval 59"/>
          <p:cNvSpPr/>
          <p:nvPr/>
        </p:nvSpPr>
        <p:spPr>
          <a:xfrm>
            <a:off x="3706092" y="4800600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05400" y="4495800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514108" y="1722580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361544" y="4638964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39000" y="2408380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15892" y="3029528"/>
            <a:ext cx="838200" cy="762000"/>
          </a:xfrm>
          <a:prstGeom prst="ellipse">
            <a:avLst/>
          </a:prstGeom>
          <a:noFill/>
          <a:ln w="34925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524000" y="2807853"/>
            <a:ext cx="674255" cy="572655"/>
          </a:xfrm>
          <a:custGeom>
            <a:avLst/>
            <a:gdLst>
              <a:gd name="connsiteX0" fmla="*/ 0 w 674255"/>
              <a:gd name="connsiteY0" fmla="*/ 572655 h 572655"/>
              <a:gd name="connsiteX1" fmla="*/ 341745 w 674255"/>
              <a:gd name="connsiteY1" fmla="*/ 295564 h 572655"/>
              <a:gd name="connsiteX2" fmla="*/ 674255 w 674255"/>
              <a:gd name="connsiteY2" fmla="*/ 0 h 572655"/>
              <a:gd name="connsiteX3" fmla="*/ 674255 w 674255"/>
              <a:gd name="connsiteY3" fmla="*/ 0 h 57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255" h="572655">
                <a:moveTo>
                  <a:pt x="0" y="572655"/>
                </a:moveTo>
                <a:cubicBezTo>
                  <a:pt x="114684" y="481831"/>
                  <a:pt x="229369" y="391007"/>
                  <a:pt x="341745" y="295564"/>
                </a:cubicBezTo>
                <a:cubicBezTo>
                  <a:pt x="454121" y="200122"/>
                  <a:pt x="674255" y="0"/>
                  <a:pt x="674255" y="0"/>
                </a:cubicBezTo>
                <a:lnTo>
                  <a:pt x="674255" y="0"/>
                </a:lnTo>
              </a:path>
            </a:pathLst>
          </a:custGeom>
          <a:ln w="15875">
            <a:solidFill>
              <a:srgbClr val="FF66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115127" y="3158835"/>
            <a:ext cx="498764" cy="1653309"/>
          </a:xfrm>
          <a:custGeom>
            <a:avLst/>
            <a:gdLst>
              <a:gd name="connsiteX0" fmla="*/ 498764 w 498764"/>
              <a:gd name="connsiteY0" fmla="*/ 0 h 1653309"/>
              <a:gd name="connsiteX1" fmla="*/ 212437 w 498764"/>
              <a:gd name="connsiteY1" fmla="*/ 443346 h 1653309"/>
              <a:gd name="connsiteX2" fmla="*/ 18473 w 498764"/>
              <a:gd name="connsiteY2" fmla="*/ 942109 h 1653309"/>
              <a:gd name="connsiteX3" fmla="*/ 101600 w 498764"/>
              <a:gd name="connsiteY3" fmla="*/ 1320800 h 1653309"/>
              <a:gd name="connsiteX4" fmla="*/ 341746 w 498764"/>
              <a:gd name="connsiteY4" fmla="*/ 1653309 h 165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64" h="1653309">
                <a:moveTo>
                  <a:pt x="498764" y="0"/>
                </a:moveTo>
                <a:cubicBezTo>
                  <a:pt x="395624" y="143164"/>
                  <a:pt x="292485" y="286328"/>
                  <a:pt x="212437" y="443346"/>
                </a:cubicBezTo>
                <a:cubicBezTo>
                  <a:pt x="132389" y="600364"/>
                  <a:pt x="36946" y="795867"/>
                  <a:pt x="18473" y="942109"/>
                </a:cubicBezTo>
                <a:cubicBezTo>
                  <a:pt x="0" y="1088351"/>
                  <a:pt x="47721" y="1202267"/>
                  <a:pt x="101600" y="1320800"/>
                </a:cubicBezTo>
                <a:cubicBezTo>
                  <a:pt x="155479" y="1439333"/>
                  <a:pt x="248612" y="1546321"/>
                  <a:pt x="341746" y="1653309"/>
                </a:cubicBezTo>
              </a:path>
            </a:pathLst>
          </a:custGeom>
          <a:ln w="15875">
            <a:solidFill>
              <a:srgbClr val="FF66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195782" y="3574472"/>
            <a:ext cx="1311563" cy="1534776"/>
          </a:xfrm>
          <a:custGeom>
            <a:avLst/>
            <a:gdLst>
              <a:gd name="connsiteX0" fmla="*/ 0 w 1311563"/>
              <a:gd name="connsiteY0" fmla="*/ 1524000 h 1534776"/>
              <a:gd name="connsiteX1" fmla="*/ 203200 w 1311563"/>
              <a:gd name="connsiteY1" fmla="*/ 1477818 h 1534776"/>
              <a:gd name="connsiteX2" fmla="*/ 424873 w 1311563"/>
              <a:gd name="connsiteY2" fmla="*/ 1182254 h 1534776"/>
              <a:gd name="connsiteX3" fmla="*/ 609600 w 1311563"/>
              <a:gd name="connsiteY3" fmla="*/ 895927 h 1534776"/>
              <a:gd name="connsiteX4" fmla="*/ 942109 w 1311563"/>
              <a:gd name="connsiteY4" fmla="*/ 812800 h 1534776"/>
              <a:gd name="connsiteX5" fmla="*/ 1237673 w 1311563"/>
              <a:gd name="connsiteY5" fmla="*/ 535709 h 1534776"/>
              <a:gd name="connsiteX6" fmla="*/ 1311563 w 1311563"/>
              <a:gd name="connsiteY6" fmla="*/ 0 h 153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563" h="1534776">
                <a:moveTo>
                  <a:pt x="0" y="1524000"/>
                </a:moveTo>
                <a:cubicBezTo>
                  <a:pt x="66194" y="1529388"/>
                  <a:pt x="132388" y="1534776"/>
                  <a:pt x="203200" y="1477818"/>
                </a:cubicBezTo>
                <a:cubicBezTo>
                  <a:pt x="274012" y="1420860"/>
                  <a:pt x="357140" y="1279236"/>
                  <a:pt x="424873" y="1182254"/>
                </a:cubicBezTo>
                <a:cubicBezTo>
                  <a:pt x="492606" y="1085272"/>
                  <a:pt x="523394" y="957503"/>
                  <a:pt x="609600" y="895927"/>
                </a:cubicBezTo>
                <a:cubicBezTo>
                  <a:pt x="695806" y="834351"/>
                  <a:pt x="837430" y="872836"/>
                  <a:pt x="942109" y="812800"/>
                </a:cubicBezTo>
                <a:cubicBezTo>
                  <a:pt x="1046788" y="752764"/>
                  <a:pt x="1176097" y="671176"/>
                  <a:pt x="1237673" y="535709"/>
                </a:cubicBezTo>
                <a:cubicBezTo>
                  <a:pt x="1299249" y="400242"/>
                  <a:pt x="1305406" y="200121"/>
                  <a:pt x="1311563" y="0"/>
                </a:cubicBezTo>
              </a:path>
            </a:pathLst>
          </a:custGeom>
          <a:ln w="15875">
            <a:solidFill>
              <a:srgbClr val="FF66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932218" y="2700096"/>
            <a:ext cx="2318327" cy="528012"/>
          </a:xfrm>
          <a:custGeom>
            <a:avLst/>
            <a:gdLst>
              <a:gd name="connsiteX0" fmla="*/ 0 w 2318327"/>
              <a:gd name="connsiteY0" fmla="*/ 495685 h 528012"/>
              <a:gd name="connsiteX1" fmla="*/ 230909 w 2318327"/>
              <a:gd name="connsiteY1" fmla="*/ 523394 h 528012"/>
              <a:gd name="connsiteX2" fmla="*/ 517237 w 2318327"/>
              <a:gd name="connsiteY2" fmla="*/ 467976 h 528012"/>
              <a:gd name="connsiteX3" fmla="*/ 960582 w 2318327"/>
              <a:gd name="connsiteY3" fmla="*/ 190885 h 528012"/>
              <a:gd name="connsiteX4" fmla="*/ 1431637 w 2318327"/>
              <a:gd name="connsiteY4" fmla="*/ 24630 h 528012"/>
              <a:gd name="connsiteX5" fmla="*/ 2318327 w 2318327"/>
              <a:gd name="connsiteY5" fmla="*/ 43103 h 5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327" h="528012">
                <a:moveTo>
                  <a:pt x="0" y="495685"/>
                </a:moveTo>
                <a:cubicBezTo>
                  <a:pt x="72351" y="511848"/>
                  <a:pt x="144703" y="528012"/>
                  <a:pt x="230909" y="523394"/>
                </a:cubicBezTo>
                <a:cubicBezTo>
                  <a:pt x="317115" y="518776"/>
                  <a:pt x="395625" y="523394"/>
                  <a:pt x="517237" y="467976"/>
                </a:cubicBezTo>
                <a:cubicBezTo>
                  <a:pt x="638849" y="412558"/>
                  <a:pt x="808182" y="264776"/>
                  <a:pt x="960582" y="190885"/>
                </a:cubicBezTo>
                <a:cubicBezTo>
                  <a:pt x="1112982" y="116994"/>
                  <a:pt x="1205346" y="49260"/>
                  <a:pt x="1431637" y="24630"/>
                </a:cubicBezTo>
                <a:cubicBezTo>
                  <a:pt x="1657928" y="0"/>
                  <a:pt x="1988127" y="21551"/>
                  <a:pt x="2318327" y="43103"/>
                </a:cubicBezTo>
              </a:path>
            </a:pathLst>
          </a:custGeom>
          <a:ln w="15875">
            <a:solidFill>
              <a:srgbClr val="FF66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33881" y="0"/>
            <a:ext cx="4398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SECE: How to create events?</a:t>
            </a: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797964" y="3177309"/>
            <a:ext cx="831272" cy="1440873"/>
          </a:xfrm>
          <a:custGeom>
            <a:avLst/>
            <a:gdLst>
              <a:gd name="connsiteX0" fmla="*/ 831272 w 831272"/>
              <a:gd name="connsiteY0" fmla="*/ 0 h 1440873"/>
              <a:gd name="connsiteX1" fmla="*/ 720436 w 831272"/>
              <a:gd name="connsiteY1" fmla="*/ 526473 h 1440873"/>
              <a:gd name="connsiteX2" fmla="*/ 221672 w 831272"/>
              <a:gd name="connsiteY2" fmla="*/ 868218 h 1440873"/>
              <a:gd name="connsiteX3" fmla="*/ 0 w 831272"/>
              <a:gd name="connsiteY3" fmla="*/ 1440873 h 144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2" h="1440873">
                <a:moveTo>
                  <a:pt x="831272" y="0"/>
                </a:moveTo>
                <a:cubicBezTo>
                  <a:pt x="826654" y="190885"/>
                  <a:pt x="822036" y="381770"/>
                  <a:pt x="720436" y="526473"/>
                </a:cubicBezTo>
                <a:cubicBezTo>
                  <a:pt x="618836" y="671176"/>
                  <a:pt x="341745" y="715818"/>
                  <a:pt x="221672" y="868218"/>
                </a:cubicBezTo>
                <a:cubicBezTo>
                  <a:pt x="101599" y="1020618"/>
                  <a:pt x="50799" y="1230745"/>
                  <a:pt x="0" y="1440873"/>
                </a:cubicBezTo>
              </a:path>
            </a:pathLst>
          </a:custGeom>
          <a:ln w="158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151580" y="1207652"/>
            <a:ext cx="3048000" cy="2895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86400" y="1066800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HOME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800600" y="4114800"/>
            <a:ext cx="2590800" cy="1828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239000" y="5410200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OFFICE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570" y="1828800"/>
            <a:ext cx="485663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527116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0"/>
            <a:ext cx="704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SECE: Can I turn off the lights in the house? - 1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9570" y="2667000"/>
            <a:ext cx="257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9944" y="3715328"/>
            <a:ext cx="256032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868770" y="3743036"/>
            <a:ext cx="333001" cy="3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3970" y="4027052"/>
            <a:ext cx="257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268570" y="4057072"/>
            <a:ext cx="333001" cy="3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7570" y="4419600"/>
            <a:ext cx="257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9898" y="4428836"/>
            <a:ext cx="381000" cy="61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4062" y="3648364"/>
            <a:ext cx="5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1406" y="3352800"/>
            <a:ext cx="4967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Straight Connector 74"/>
          <p:cNvCxnSpPr/>
          <p:nvPr/>
        </p:nvCxnSpPr>
        <p:spPr>
          <a:xfrm>
            <a:off x="4799986" y="4257964"/>
            <a:ext cx="9906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783662" y="2514600"/>
            <a:ext cx="0" cy="17526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790586" y="3913908"/>
            <a:ext cx="12192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021334" y="3713016"/>
            <a:ext cx="1609436" cy="20784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289190" y="4572000"/>
            <a:ext cx="1524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030570" y="3733800"/>
            <a:ext cx="0" cy="180108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448514" y="3733800"/>
            <a:ext cx="0" cy="8382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802298" y="4248728"/>
            <a:ext cx="0" cy="1524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439442" y="3913908"/>
            <a:ext cx="0" cy="1524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439606" y="4154056"/>
            <a:ext cx="0" cy="109728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2286000" y="2438400"/>
            <a:ext cx="1524000" cy="1143000"/>
            <a:chOff x="3514725" y="2590800"/>
            <a:chExt cx="1743075" cy="1181100"/>
          </a:xfrm>
        </p:grpSpPr>
        <p:pic>
          <p:nvPicPr>
            <p:cNvPr id="123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14725" y="2590800"/>
              <a:ext cx="17430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TextBox 123"/>
            <p:cNvSpPr txBox="1"/>
            <p:nvPr/>
          </p:nvSpPr>
          <p:spPr>
            <a:xfrm>
              <a:off x="3884466" y="2978509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INTERNET</a:t>
              </a:r>
              <a:endParaRPr lang="en-US" sz="1400" b="1" dirty="0"/>
            </a:p>
          </p:txBody>
        </p:sp>
      </p:grpSp>
      <p:cxnSp>
        <p:nvCxnSpPr>
          <p:cNvPr id="141" name="Elbow Connector 140"/>
          <p:cNvCxnSpPr>
            <a:stCxn id="3083" idx="2"/>
            <a:endCxn id="3082" idx="1"/>
          </p:cNvCxnSpPr>
          <p:nvPr/>
        </p:nvCxnSpPr>
        <p:spPr>
          <a:xfrm rot="16200000" flipH="1">
            <a:off x="4959380" y="3700382"/>
            <a:ext cx="105064" cy="324300"/>
          </a:xfrm>
          <a:prstGeom prst="bentConnector2">
            <a:avLst/>
          </a:prstGeom>
          <a:ln w="28575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ular Callout 146"/>
          <p:cNvSpPr/>
          <p:nvPr/>
        </p:nvSpPr>
        <p:spPr>
          <a:xfrm>
            <a:off x="914400" y="3124200"/>
            <a:ext cx="914400" cy="53340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914400" y="3179616"/>
            <a:ext cx="984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Can I turn off </a:t>
            </a:r>
          </a:p>
          <a:p>
            <a:r>
              <a:rPr lang="en-US" sz="1100" b="1" dirty="0" smtClean="0"/>
              <a:t>the lights?</a:t>
            </a:r>
            <a:endParaRPr lang="en-US" sz="1100" b="1" dirty="0"/>
          </a:p>
        </p:txBody>
      </p:sp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3810000"/>
            <a:ext cx="260389" cy="47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1295400"/>
            <a:ext cx="9969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TextBox 153"/>
          <p:cNvSpPr txBox="1"/>
          <p:nvPr/>
        </p:nvSpPr>
        <p:spPr>
          <a:xfrm>
            <a:off x="2362200" y="98762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SECE SERVER</a:t>
            </a:r>
            <a:endParaRPr lang="en-US" sz="1400" b="1" dirty="0"/>
          </a:p>
        </p:txBody>
      </p:sp>
      <p:sp>
        <p:nvSpPr>
          <p:cNvPr id="156" name="Freeform 155"/>
          <p:cNvSpPr/>
          <p:nvPr/>
        </p:nvSpPr>
        <p:spPr>
          <a:xfrm>
            <a:off x="3168073" y="2327564"/>
            <a:ext cx="1413163" cy="1405466"/>
          </a:xfrm>
          <a:custGeom>
            <a:avLst/>
            <a:gdLst>
              <a:gd name="connsiteX0" fmla="*/ 1413163 w 1413163"/>
              <a:gd name="connsiteY0" fmla="*/ 1348509 h 1405466"/>
              <a:gd name="connsiteX1" fmla="*/ 378691 w 1413163"/>
              <a:gd name="connsiteY1" fmla="*/ 1339272 h 1405466"/>
              <a:gd name="connsiteX2" fmla="*/ 73891 w 1413163"/>
              <a:gd name="connsiteY2" fmla="*/ 951345 h 1405466"/>
              <a:gd name="connsiteX3" fmla="*/ 0 w 1413163"/>
              <a:gd name="connsiteY3" fmla="*/ 0 h 140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63" h="1405466">
                <a:moveTo>
                  <a:pt x="1413163" y="1348509"/>
                </a:moveTo>
                <a:cubicBezTo>
                  <a:pt x="1007533" y="1376987"/>
                  <a:pt x="601903" y="1405466"/>
                  <a:pt x="378691" y="1339272"/>
                </a:cubicBezTo>
                <a:cubicBezTo>
                  <a:pt x="155479" y="1273078"/>
                  <a:pt x="137006" y="1174557"/>
                  <a:pt x="73891" y="951345"/>
                </a:cubicBezTo>
                <a:cubicBezTo>
                  <a:pt x="10776" y="728133"/>
                  <a:pt x="5388" y="364066"/>
                  <a:pt x="0" y="0"/>
                </a:cubicBezTo>
              </a:path>
            </a:pathLst>
          </a:custGeom>
          <a:ln w="2222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1847273" y="2373745"/>
            <a:ext cx="1089891" cy="1662546"/>
          </a:xfrm>
          <a:custGeom>
            <a:avLst/>
            <a:gdLst>
              <a:gd name="connsiteX0" fmla="*/ 0 w 1089891"/>
              <a:gd name="connsiteY0" fmla="*/ 1653310 h 1662546"/>
              <a:gd name="connsiteX1" fmla="*/ 424872 w 1089891"/>
              <a:gd name="connsiteY1" fmla="*/ 1634837 h 1662546"/>
              <a:gd name="connsiteX2" fmla="*/ 692727 w 1089891"/>
              <a:gd name="connsiteY2" fmla="*/ 1487055 h 1662546"/>
              <a:gd name="connsiteX3" fmla="*/ 895927 w 1089891"/>
              <a:gd name="connsiteY3" fmla="*/ 1191491 h 1662546"/>
              <a:gd name="connsiteX4" fmla="*/ 1034472 w 1089891"/>
              <a:gd name="connsiteY4" fmla="*/ 849746 h 1662546"/>
              <a:gd name="connsiteX5" fmla="*/ 1089891 w 1089891"/>
              <a:gd name="connsiteY5" fmla="*/ 0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891" h="1662546">
                <a:moveTo>
                  <a:pt x="0" y="1653310"/>
                </a:moveTo>
                <a:cubicBezTo>
                  <a:pt x="154709" y="1657928"/>
                  <a:pt x="309418" y="1662546"/>
                  <a:pt x="424872" y="1634837"/>
                </a:cubicBezTo>
                <a:cubicBezTo>
                  <a:pt x="540327" y="1607128"/>
                  <a:pt x="614218" y="1560946"/>
                  <a:pt x="692727" y="1487055"/>
                </a:cubicBezTo>
                <a:cubicBezTo>
                  <a:pt x="771236" y="1413164"/>
                  <a:pt x="838970" y="1297709"/>
                  <a:pt x="895927" y="1191491"/>
                </a:cubicBezTo>
                <a:cubicBezTo>
                  <a:pt x="952885" y="1085273"/>
                  <a:pt x="1002145" y="1048328"/>
                  <a:pt x="1034472" y="849746"/>
                </a:cubicBezTo>
                <a:cubicBezTo>
                  <a:pt x="1066799" y="651164"/>
                  <a:pt x="1078345" y="325582"/>
                  <a:pt x="1089891" y="0"/>
                </a:cubicBezTo>
              </a:path>
            </a:pathLst>
          </a:cu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136300" y="4482405"/>
            <a:ext cx="40365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SECE server combines all information such as</a:t>
            </a:r>
          </a:p>
          <a:p>
            <a:pPr lvl="1">
              <a:buFontTx/>
              <a:buChar char="-"/>
            </a:pPr>
            <a:r>
              <a:rPr lang="en-US" sz="1200" dirty="0" smtClean="0"/>
              <a:t>Requester’s permission status</a:t>
            </a:r>
          </a:p>
          <a:p>
            <a:pPr lvl="1">
              <a:buFontTx/>
              <a:buChar char="-"/>
            </a:pPr>
            <a:r>
              <a:rPr lang="en-US" sz="1200" dirty="0" smtClean="0"/>
              <a:t>TV, Radio, Heater current ON/OFF status</a:t>
            </a:r>
          </a:p>
          <a:p>
            <a:pPr lvl="1">
              <a:buFontTx/>
              <a:buChar char="-"/>
            </a:pPr>
            <a:r>
              <a:rPr lang="en-US" sz="1200" dirty="0" smtClean="0"/>
              <a:t>Temperature measurement from digital thermometer</a:t>
            </a:r>
          </a:p>
          <a:p>
            <a:pPr lvl="1">
              <a:buFontTx/>
              <a:buChar char="-"/>
            </a:pPr>
            <a:r>
              <a:rPr lang="en-US" sz="1200" dirty="0"/>
              <a:t> </a:t>
            </a:r>
            <a:r>
              <a:rPr lang="en-US" sz="1200" dirty="0" smtClean="0"/>
              <a:t>locations of family members  and so on</a:t>
            </a:r>
          </a:p>
          <a:p>
            <a:r>
              <a:rPr lang="en-US" sz="1200" dirty="0" smtClean="0"/>
              <a:t>2. SECE server decides that there are people in the house.</a:t>
            </a:r>
          </a:p>
          <a:p>
            <a:r>
              <a:rPr lang="en-US" sz="1200" dirty="0" smtClean="0"/>
              <a:t>3. The request is denied.</a:t>
            </a:r>
            <a:endParaRPr lang="en-US" sz="1200" dirty="0"/>
          </a:p>
        </p:txBody>
      </p:sp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2508" y="4114800"/>
            <a:ext cx="6367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Straight Connector 91"/>
          <p:cNvCxnSpPr/>
          <p:nvPr/>
        </p:nvCxnSpPr>
        <p:spPr>
          <a:xfrm>
            <a:off x="8554570" y="4267200"/>
            <a:ext cx="762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630770" y="3733800"/>
            <a:ext cx="0" cy="5334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95108" y="2743200"/>
            <a:ext cx="4772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Straight Connector 83"/>
          <p:cNvCxnSpPr/>
          <p:nvPr/>
        </p:nvCxnSpPr>
        <p:spPr>
          <a:xfrm>
            <a:off x="5792898" y="3048000"/>
            <a:ext cx="1524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266258" y="2459184"/>
            <a:ext cx="333001" cy="3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Connector 80"/>
          <p:cNvCxnSpPr/>
          <p:nvPr/>
        </p:nvCxnSpPr>
        <p:spPr>
          <a:xfrm>
            <a:off x="5774426" y="2514600"/>
            <a:ext cx="5334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34200" y="4267200"/>
            <a:ext cx="390525" cy="6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2008908" y="3559951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denied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781800" y="1536213"/>
            <a:ext cx="5334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239000" y="1371600"/>
            <a:ext cx="145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:Wired / Wireless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570" y="1828800"/>
            <a:ext cx="485663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527116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0"/>
            <a:ext cx="704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SECE: Can I turn off the lights in the house? - 2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9570" y="2667000"/>
            <a:ext cx="257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9944" y="3715328"/>
            <a:ext cx="256032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868770" y="3743036"/>
            <a:ext cx="333001" cy="3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3970" y="4027052"/>
            <a:ext cx="257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268570" y="4057072"/>
            <a:ext cx="333001" cy="3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151580"/>
            <a:ext cx="257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9898" y="4428836"/>
            <a:ext cx="381000" cy="61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4062" y="3648364"/>
            <a:ext cx="5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1406" y="3352800"/>
            <a:ext cx="4967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Straight Connector 74"/>
          <p:cNvCxnSpPr/>
          <p:nvPr/>
        </p:nvCxnSpPr>
        <p:spPr>
          <a:xfrm>
            <a:off x="4799986" y="4257964"/>
            <a:ext cx="9906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783662" y="2514600"/>
            <a:ext cx="0" cy="17526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790586" y="3913908"/>
            <a:ext cx="12192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021334" y="3713016"/>
            <a:ext cx="1609436" cy="20784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289190" y="4572000"/>
            <a:ext cx="1524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030570" y="3733800"/>
            <a:ext cx="0" cy="180108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448514" y="3733800"/>
            <a:ext cx="0" cy="8382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802298" y="4248728"/>
            <a:ext cx="0" cy="1524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439442" y="3913908"/>
            <a:ext cx="0" cy="1524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439606" y="4154056"/>
            <a:ext cx="0" cy="109728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1"/>
          <p:cNvGrpSpPr/>
          <p:nvPr/>
        </p:nvGrpSpPr>
        <p:grpSpPr>
          <a:xfrm>
            <a:off x="2286000" y="2438400"/>
            <a:ext cx="1524000" cy="1143000"/>
            <a:chOff x="3514725" y="2590800"/>
            <a:chExt cx="1743075" cy="1181100"/>
          </a:xfrm>
        </p:grpSpPr>
        <p:pic>
          <p:nvPicPr>
            <p:cNvPr id="123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14725" y="2590800"/>
              <a:ext cx="17430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TextBox 123"/>
            <p:cNvSpPr txBox="1"/>
            <p:nvPr/>
          </p:nvSpPr>
          <p:spPr>
            <a:xfrm>
              <a:off x="3884466" y="2978509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INTERNET</a:t>
              </a:r>
              <a:endParaRPr lang="en-US" sz="1400" b="1" dirty="0"/>
            </a:p>
          </p:txBody>
        </p:sp>
      </p:grpSp>
      <p:cxnSp>
        <p:nvCxnSpPr>
          <p:cNvPr id="141" name="Elbow Connector 140"/>
          <p:cNvCxnSpPr>
            <a:stCxn id="3083" idx="2"/>
            <a:endCxn id="3082" idx="1"/>
          </p:cNvCxnSpPr>
          <p:nvPr/>
        </p:nvCxnSpPr>
        <p:spPr>
          <a:xfrm rot="16200000" flipH="1">
            <a:off x="4959380" y="3700382"/>
            <a:ext cx="105064" cy="324300"/>
          </a:xfrm>
          <a:prstGeom prst="bentConnector2">
            <a:avLst/>
          </a:prstGeom>
          <a:ln w="28575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ular Callout 146"/>
          <p:cNvSpPr/>
          <p:nvPr/>
        </p:nvSpPr>
        <p:spPr>
          <a:xfrm>
            <a:off x="914400" y="3124200"/>
            <a:ext cx="914400" cy="53340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914400" y="3179616"/>
            <a:ext cx="984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Can I turn off </a:t>
            </a:r>
          </a:p>
          <a:p>
            <a:r>
              <a:rPr lang="en-US" sz="1100" b="1" dirty="0" smtClean="0"/>
              <a:t>the lights?</a:t>
            </a:r>
            <a:endParaRPr lang="en-US" sz="1100" b="1" dirty="0"/>
          </a:p>
        </p:txBody>
      </p:sp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3810000"/>
            <a:ext cx="260389" cy="47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1295400"/>
            <a:ext cx="9969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TextBox 153"/>
          <p:cNvSpPr txBox="1"/>
          <p:nvPr/>
        </p:nvSpPr>
        <p:spPr>
          <a:xfrm>
            <a:off x="2362200" y="98762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SECE SERVER</a:t>
            </a:r>
            <a:endParaRPr lang="en-US" sz="1400" b="1" dirty="0"/>
          </a:p>
        </p:txBody>
      </p:sp>
      <p:sp>
        <p:nvSpPr>
          <p:cNvPr id="156" name="Freeform 155"/>
          <p:cNvSpPr/>
          <p:nvPr/>
        </p:nvSpPr>
        <p:spPr>
          <a:xfrm>
            <a:off x="3168073" y="2327564"/>
            <a:ext cx="1413163" cy="1405466"/>
          </a:xfrm>
          <a:custGeom>
            <a:avLst/>
            <a:gdLst>
              <a:gd name="connsiteX0" fmla="*/ 1413163 w 1413163"/>
              <a:gd name="connsiteY0" fmla="*/ 1348509 h 1405466"/>
              <a:gd name="connsiteX1" fmla="*/ 378691 w 1413163"/>
              <a:gd name="connsiteY1" fmla="*/ 1339272 h 1405466"/>
              <a:gd name="connsiteX2" fmla="*/ 73891 w 1413163"/>
              <a:gd name="connsiteY2" fmla="*/ 951345 h 1405466"/>
              <a:gd name="connsiteX3" fmla="*/ 0 w 1413163"/>
              <a:gd name="connsiteY3" fmla="*/ 0 h 140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63" h="1405466">
                <a:moveTo>
                  <a:pt x="1413163" y="1348509"/>
                </a:moveTo>
                <a:cubicBezTo>
                  <a:pt x="1007533" y="1376987"/>
                  <a:pt x="601903" y="1405466"/>
                  <a:pt x="378691" y="1339272"/>
                </a:cubicBezTo>
                <a:cubicBezTo>
                  <a:pt x="155479" y="1273078"/>
                  <a:pt x="137006" y="1174557"/>
                  <a:pt x="73891" y="951345"/>
                </a:cubicBezTo>
                <a:cubicBezTo>
                  <a:pt x="10776" y="728133"/>
                  <a:pt x="5388" y="364066"/>
                  <a:pt x="0" y="0"/>
                </a:cubicBezTo>
              </a:path>
            </a:pathLst>
          </a:custGeom>
          <a:ln w="2222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1847273" y="2373745"/>
            <a:ext cx="1089891" cy="1662546"/>
          </a:xfrm>
          <a:custGeom>
            <a:avLst/>
            <a:gdLst>
              <a:gd name="connsiteX0" fmla="*/ 0 w 1089891"/>
              <a:gd name="connsiteY0" fmla="*/ 1653310 h 1662546"/>
              <a:gd name="connsiteX1" fmla="*/ 424872 w 1089891"/>
              <a:gd name="connsiteY1" fmla="*/ 1634837 h 1662546"/>
              <a:gd name="connsiteX2" fmla="*/ 692727 w 1089891"/>
              <a:gd name="connsiteY2" fmla="*/ 1487055 h 1662546"/>
              <a:gd name="connsiteX3" fmla="*/ 895927 w 1089891"/>
              <a:gd name="connsiteY3" fmla="*/ 1191491 h 1662546"/>
              <a:gd name="connsiteX4" fmla="*/ 1034472 w 1089891"/>
              <a:gd name="connsiteY4" fmla="*/ 849746 h 1662546"/>
              <a:gd name="connsiteX5" fmla="*/ 1089891 w 1089891"/>
              <a:gd name="connsiteY5" fmla="*/ 0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891" h="1662546">
                <a:moveTo>
                  <a:pt x="0" y="1653310"/>
                </a:moveTo>
                <a:cubicBezTo>
                  <a:pt x="154709" y="1657928"/>
                  <a:pt x="309418" y="1662546"/>
                  <a:pt x="424872" y="1634837"/>
                </a:cubicBezTo>
                <a:cubicBezTo>
                  <a:pt x="540327" y="1607128"/>
                  <a:pt x="614218" y="1560946"/>
                  <a:pt x="692727" y="1487055"/>
                </a:cubicBezTo>
                <a:cubicBezTo>
                  <a:pt x="771236" y="1413164"/>
                  <a:pt x="838970" y="1297709"/>
                  <a:pt x="895927" y="1191491"/>
                </a:cubicBezTo>
                <a:cubicBezTo>
                  <a:pt x="952885" y="1085273"/>
                  <a:pt x="1002145" y="1048328"/>
                  <a:pt x="1034472" y="849746"/>
                </a:cubicBezTo>
                <a:cubicBezTo>
                  <a:pt x="1066799" y="651164"/>
                  <a:pt x="1078345" y="325582"/>
                  <a:pt x="1089891" y="0"/>
                </a:cubicBezTo>
              </a:path>
            </a:pathLst>
          </a:cu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2508" y="4114800"/>
            <a:ext cx="6367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Straight Connector 91"/>
          <p:cNvCxnSpPr/>
          <p:nvPr/>
        </p:nvCxnSpPr>
        <p:spPr>
          <a:xfrm>
            <a:off x="8554570" y="4267200"/>
            <a:ext cx="762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630770" y="3733800"/>
            <a:ext cx="0" cy="53340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95108" y="2743200"/>
            <a:ext cx="4772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Straight Connector 83"/>
          <p:cNvCxnSpPr/>
          <p:nvPr/>
        </p:nvCxnSpPr>
        <p:spPr>
          <a:xfrm>
            <a:off x="5792898" y="3048000"/>
            <a:ext cx="1524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266258" y="2459184"/>
            <a:ext cx="333001" cy="3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Connector 80"/>
          <p:cNvCxnSpPr/>
          <p:nvPr/>
        </p:nvCxnSpPr>
        <p:spPr>
          <a:xfrm>
            <a:off x="5774426" y="2514600"/>
            <a:ext cx="5334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5105400"/>
            <a:ext cx="260389" cy="47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Arrow Connector 62"/>
          <p:cNvCxnSpPr>
            <a:stCxn id="3082" idx="2"/>
            <a:endCxn id="61" idx="0"/>
          </p:cNvCxnSpPr>
          <p:nvPr/>
        </p:nvCxnSpPr>
        <p:spPr>
          <a:xfrm>
            <a:off x="5459812" y="4181764"/>
            <a:ext cx="918783" cy="923636"/>
          </a:xfrm>
          <a:prstGeom prst="straightConnector1">
            <a:avLst/>
          </a:prstGeom>
          <a:ln w="1905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51944" y="4475016"/>
            <a:ext cx="305259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122380" y="4697849"/>
            <a:ext cx="4187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 one of available communications </a:t>
            </a:r>
          </a:p>
          <a:p>
            <a:r>
              <a:rPr lang="en-US" sz="1400" dirty="0" smtClean="0"/>
              <a:t>from smart phone (3G/WIFI/Bluetooth)to send </a:t>
            </a:r>
          </a:p>
          <a:p>
            <a:r>
              <a:rPr lang="en-US" sz="1400" dirty="0" smtClean="0"/>
              <a:t>a request to SECE server. Bluetooth verifies that </a:t>
            </a:r>
          </a:p>
          <a:p>
            <a:r>
              <a:rPr lang="en-US" sz="1400" dirty="0" smtClean="0"/>
              <a:t>a user is inside the house. WIFI connection can be also </a:t>
            </a:r>
          </a:p>
          <a:p>
            <a:r>
              <a:rPr lang="en-US" sz="1400" dirty="0" smtClean="0"/>
              <a:t>used to compare IP addresses for the authorization.   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2008908" y="3559951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denied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88961" y="4797623"/>
            <a:ext cx="759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allowed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6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34200" y="4267200"/>
            <a:ext cx="390525" cy="6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Connector 61"/>
          <p:cNvCxnSpPr/>
          <p:nvPr/>
        </p:nvCxnSpPr>
        <p:spPr>
          <a:xfrm>
            <a:off x="6781800" y="1536213"/>
            <a:ext cx="533400" cy="0"/>
          </a:xfrm>
          <a:prstGeom prst="line">
            <a:avLst/>
          </a:prstGeom>
          <a:ln w="31750">
            <a:solidFill>
              <a:srgbClr val="FC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239000" y="1371600"/>
            <a:ext cx="145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:Wired / Wireless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362" y="6281497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4754" y="527116"/>
            <a:ext cx="8358246" cy="3657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latin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kumimoji="1" lang="en-US" sz="180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640784" y="6357697"/>
            <a:ext cx="378688" cy="420256"/>
            <a:chOff x="3752272" y="2590800"/>
            <a:chExt cx="665016" cy="600364"/>
          </a:xfrm>
        </p:grpSpPr>
        <p:sp>
          <p:nvSpPr>
            <p:cNvPr id="7" name="Oval 6"/>
            <p:cNvSpPr/>
            <p:nvPr/>
          </p:nvSpPr>
          <p:spPr>
            <a:xfrm>
              <a:off x="39624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</a:t>
              </a:r>
              <a:endParaRPr lang="en-US" sz="11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52272" y="296025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8688" y="296256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7" idx="3"/>
              <a:endCxn id="8" idx="0"/>
            </p:cNvCxnSpPr>
            <p:nvPr/>
          </p:nvCxnSpPr>
          <p:spPr>
            <a:xfrm flipH="1">
              <a:off x="3866572" y="2785922"/>
              <a:ext cx="129306" cy="1743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  <a:endCxn id="9" idx="0"/>
            </p:cNvCxnSpPr>
            <p:nvPr/>
          </p:nvCxnSpPr>
          <p:spPr>
            <a:xfrm>
              <a:off x="4157522" y="2785922"/>
              <a:ext cx="145466" cy="17664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3980872" y="3074552"/>
              <a:ext cx="207816" cy="23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01328" y="6424754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Real Time Lab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HYUNWOO NAM\Documents\SECE\Reports\Final_Presentation\CSC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984" y="6366933"/>
            <a:ext cx="533400" cy="4148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3881" y="0"/>
            <a:ext cx="369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SECE: Fire alarm system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02" y="1981200"/>
            <a:ext cx="1323975" cy="134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Striped Right Arrow 16"/>
          <p:cNvSpPr/>
          <p:nvPr/>
        </p:nvSpPr>
        <p:spPr>
          <a:xfrm rot="1830792">
            <a:off x="2177559" y="3215066"/>
            <a:ext cx="762000" cy="381000"/>
          </a:xfrm>
          <a:prstGeom prst="striped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4974" y="3388162"/>
            <a:ext cx="17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Break Glass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Push the button</a:t>
            </a:r>
            <a:endParaRPr lang="en-US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00400"/>
            <a:ext cx="1514475" cy="155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581400" y="3440548"/>
            <a:ext cx="8290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SECE FIRE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ALARM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APPLICATION</a:t>
            </a:r>
            <a:endParaRPr lang="en-US" sz="900" b="1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1548" y="3943928"/>
            <a:ext cx="2493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928284" y="3886200"/>
            <a:ext cx="405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X10</a:t>
            </a:r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57236" y="4764600"/>
            <a:ext cx="1842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/>
              <a:t>Push button ten times </a:t>
            </a:r>
          </a:p>
          <a:p>
            <a:pPr marL="342900" indent="-342900"/>
            <a:r>
              <a:rPr lang="en-US" sz="1400" dirty="0" smtClean="0"/>
              <a:t>to activate fire alarm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047672" y="2746177"/>
            <a:ext cx="1524000" cy="1143000"/>
            <a:chOff x="3514725" y="2590800"/>
            <a:chExt cx="1743075" cy="1181100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4725" y="2590800"/>
              <a:ext cx="17430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884466" y="2978509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INTERNET</a:t>
              </a:r>
              <a:endParaRPr lang="en-US" sz="1400" b="1" dirty="0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1728" y="1603177"/>
            <a:ext cx="9969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239328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SECE SERVER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1524000"/>
            <a:ext cx="3546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b="1" dirty="0" smtClean="0"/>
              <a:t>How to implement fire alarm button in SECE?</a:t>
            </a:r>
            <a:endParaRPr lang="en-US" sz="14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380" y="3096492"/>
            <a:ext cx="18002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0"/>
          <p:cNvSpPr/>
          <p:nvPr/>
        </p:nvSpPr>
        <p:spPr>
          <a:xfrm>
            <a:off x="4662055" y="2627745"/>
            <a:ext cx="1117600" cy="1405467"/>
          </a:xfrm>
          <a:custGeom>
            <a:avLst/>
            <a:gdLst>
              <a:gd name="connsiteX0" fmla="*/ 0 w 1117600"/>
              <a:gd name="connsiteY0" fmla="*/ 1376219 h 1405467"/>
              <a:gd name="connsiteX1" fmla="*/ 618836 w 1117600"/>
              <a:gd name="connsiteY1" fmla="*/ 1357746 h 1405467"/>
              <a:gd name="connsiteX2" fmla="*/ 886690 w 1117600"/>
              <a:gd name="connsiteY2" fmla="*/ 1089891 h 1405467"/>
              <a:gd name="connsiteX3" fmla="*/ 1117600 w 1117600"/>
              <a:gd name="connsiteY3" fmla="*/ 0 h 14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600" h="1405467">
                <a:moveTo>
                  <a:pt x="0" y="1376219"/>
                </a:moveTo>
                <a:cubicBezTo>
                  <a:pt x="235527" y="1390843"/>
                  <a:pt x="471054" y="1405467"/>
                  <a:pt x="618836" y="1357746"/>
                </a:cubicBezTo>
                <a:cubicBezTo>
                  <a:pt x="766618" y="1310025"/>
                  <a:pt x="803563" y="1316182"/>
                  <a:pt x="886690" y="1089891"/>
                </a:cubicBezTo>
                <a:cubicBezTo>
                  <a:pt x="969817" y="863600"/>
                  <a:pt x="1043708" y="431800"/>
                  <a:pt x="1117600" y="0"/>
                </a:cubicBezTo>
              </a:path>
            </a:pathLst>
          </a:cu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947449" y="2655455"/>
            <a:ext cx="949806" cy="1296170"/>
          </a:xfrm>
          <a:custGeom>
            <a:avLst/>
            <a:gdLst>
              <a:gd name="connsiteX0" fmla="*/ 949806 w 949806"/>
              <a:gd name="connsiteY0" fmla="*/ 1293090 h 1296170"/>
              <a:gd name="connsiteX1" fmla="*/ 543406 w 949806"/>
              <a:gd name="connsiteY1" fmla="*/ 1274618 h 1296170"/>
              <a:gd name="connsiteX2" fmla="*/ 229369 w 949806"/>
              <a:gd name="connsiteY2" fmla="*/ 1163781 h 1296170"/>
              <a:gd name="connsiteX3" fmla="*/ 35406 w 949806"/>
              <a:gd name="connsiteY3" fmla="*/ 960581 h 1296170"/>
              <a:gd name="connsiteX4" fmla="*/ 16933 w 949806"/>
              <a:gd name="connsiteY4" fmla="*/ 0 h 129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806" h="1296170">
                <a:moveTo>
                  <a:pt x="949806" y="1293090"/>
                </a:moveTo>
                <a:cubicBezTo>
                  <a:pt x="806642" y="1294630"/>
                  <a:pt x="663479" y="1296170"/>
                  <a:pt x="543406" y="1274618"/>
                </a:cubicBezTo>
                <a:cubicBezTo>
                  <a:pt x="423333" y="1253067"/>
                  <a:pt x="314036" y="1216121"/>
                  <a:pt x="229369" y="1163781"/>
                </a:cubicBezTo>
                <a:cubicBezTo>
                  <a:pt x="144702" y="1111442"/>
                  <a:pt x="70812" y="1154544"/>
                  <a:pt x="35406" y="960581"/>
                </a:cubicBezTo>
                <a:cubicBezTo>
                  <a:pt x="0" y="766618"/>
                  <a:pt x="8466" y="383309"/>
                  <a:pt x="16933" y="0"/>
                </a:cubicBezTo>
              </a:path>
            </a:pathLst>
          </a:cu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00800" y="2816423"/>
            <a:ext cx="1665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/>
              <a:t>Report user location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544</Words>
  <Application>Microsoft Office PowerPoint</Application>
  <PresentationFormat>On-screen Show (4:3)</PresentationFormat>
  <Paragraphs>180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HYUNWOO NAM</dc:creator>
  <cp:lastModifiedBy>Hyunwoo Nam</cp:lastModifiedBy>
  <cp:revision>214</cp:revision>
  <dcterms:created xsi:type="dcterms:W3CDTF">2012-01-20T19:09:49Z</dcterms:created>
  <dcterms:modified xsi:type="dcterms:W3CDTF">2012-02-03T03:01:10Z</dcterms:modified>
</cp:coreProperties>
</file>