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docx" ContentType="application/vnd.openxmlformats-officedocument.wordprocessingml.document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57" r:id="rId4"/>
    <p:sldId id="273" r:id="rId5"/>
    <p:sldId id="347" r:id="rId6"/>
    <p:sldId id="348" r:id="rId7"/>
    <p:sldId id="349" r:id="rId8"/>
    <p:sldId id="350" r:id="rId9"/>
    <p:sldId id="353" r:id="rId10"/>
    <p:sldId id="354" r:id="rId11"/>
    <p:sldId id="355" r:id="rId12"/>
    <p:sldId id="356" r:id="rId13"/>
    <p:sldId id="351" r:id="rId14"/>
    <p:sldId id="358" r:id="rId15"/>
    <p:sldId id="359" r:id="rId16"/>
    <p:sldId id="360" r:id="rId17"/>
    <p:sldId id="361" r:id="rId18"/>
    <p:sldId id="352" r:id="rId19"/>
    <p:sldId id="335" r:id="rId20"/>
    <p:sldId id="362" r:id="rId21"/>
    <p:sldId id="336" r:id="rId22"/>
    <p:sldId id="337" r:id="rId23"/>
    <p:sldId id="316" r:id="rId24"/>
    <p:sldId id="325" r:id="rId25"/>
    <p:sldId id="340" r:id="rId26"/>
    <p:sldId id="321" r:id="rId27"/>
    <p:sldId id="320" r:id="rId28"/>
    <p:sldId id="326" r:id="rId29"/>
    <p:sldId id="331" r:id="rId30"/>
    <p:sldId id="317" r:id="rId31"/>
    <p:sldId id="318" r:id="rId32"/>
    <p:sldId id="319" r:id="rId33"/>
    <p:sldId id="327" r:id="rId34"/>
    <p:sldId id="328" r:id="rId35"/>
    <p:sldId id="330" r:id="rId36"/>
    <p:sldId id="329" r:id="rId37"/>
    <p:sldId id="322" r:id="rId38"/>
    <p:sldId id="323" r:id="rId39"/>
    <p:sldId id="324" r:id="rId40"/>
    <p:sldId id="338" r:id="rId41"/>
    <p:sldId id="339" r:id="rId42"/>
    <p:sldId id="332" r:id="rId43"/>
    <p:sldId id="333" r:id="rId44"/>
    <p:sldId id="341" r:id="rId45"/>
    <p:sldId id="334" r:id="rId46"/>
    <p:sldId id="344" r:id="rId47"/>
    <p:sldId id="346" r:id="rId48"/>
    <p:sldId id="345" r:id="rId49"/>
    <p:sldId id="342" r:id="rId50"/>
    <p:sldId id="343" r:id="rId51"/>
    <p:sldId id="25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16036E-D933-1E4E-B4A6-93905E6CA416}">
          <p14:sldIdLst>
            <p14:sldId id="256"/>
            <p14:sldId id="257"/>
            <p14:sldId id="357"/>
            <p14:sldId id="273"/>
            <p14:sldId id="347"/>
            <p14:sldId id="348"/>
            <p14:sldId id="349"/>
            <p14:sldId id="350"/>
            <p14:sldId id="353"/>
            <p14:sldId id="354"/>
            <p14:sldId id="355"/>
            <p14:sldId id="356"/>
            <p14:sldId id="351"/>
            <p14:sldId id="358"/>
            <p14:sldId id="359"/>
            <p14:sldId id="360"/>
            <p14:sldId id="361"/>
            <p14:sldId id="352"/>
            <p14:sldId id="335"/>
            <p14:sldId id="362"/>
            <p14:sldId id="336"/>
            <p14:sldId id="337"/>
            <p14:sldId id="316"/>
            <p14:sldId id="325"/>
            <p14:sldId id="340"/>
            <p14:sldId id="321"/>
            <p14:sldId id="320"/>
            <p14:sldId id="326"/>
            <p14:sldId id="331"/>
            <p14:sldId id="317"/>
            <p14:sldId id="318"/>
            <p14:sldId id="319"/>
            <p14:sldId id="327"/>
            <p14:sldId id="328"/>
            <p14:sldId id="330"/>
            <p14:sldId id="329"/>
            <p14:sldId id="322"/>
            <p14:sldId id="323"/>
            <p14:sldId id="324"/>
            <p14:sldId id="338"/>
            <p14:sldId id="339"/>
            <p14:sldId id="332"/>
            <p14:sldId id="333"/>
            <p14:sldId id="341"/>
            <p14:sldId id="334"/>
            <p14:sldId id="344"/>
            <p14:sldId id="346"/>
            <p14:sldId id="345"/>
            <p14:sldId id="342"/>
            <p14:sldId id="34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0" autoAdjust="0"/>
  </p:normalViewPr>
  <p:slideViewPr>
    <p:cSldViewPr snapToGrid="0" snapToObjects="1">
      <p:cViewPr varScale="1">
        <p:scale>
          <a:sx n="119" d="100"/>
          <a:sy n="119" d="100"/>
        </p:scale>
        <p:origin x="-1416" y="-104"/>
      </p:cViewPr>
      <p:guideLst>
        <p:guide orient="horz" pos="1868"/>
        <p:guide pos="1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72"/>
    </p:cViewPr>
  </p:sorterViewPr>
  <p:notesViewPr>
    <p:cSldViewPr snapToGrid="0" snapToObjects="1">
      <p:cViewPr varScale="1">
        <p:scale>
          <a:sx n="89" d="100"/>
          <a:sy n="89" d="100"/>
        </p:scale>
        <p:origin x="-27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0xx, 1xx (prefix)</c:v>
                </c:pt>
                <c:pt idx="1">
                  <c:v>N11</c:v>
                </c:pt>
                <c:pt idx="2">
                  <c:v>Easily recognizable (NDD)</c:v>
                </c:pt>
                <c:pt idx="3">
                  <c:v>N9X (expansion)</c:v>
                </c:pt>
                <c:pt idx="4">
                  <c:v>37X &amp; 96X</c:v>
                </c:pt>
                <c:pt idx="5">
                  <c:v>555 &amp; 950</c:v>
                </c:pt>
                <c:pt idx="6">
                  <c:v>880-887, 889</c:v>
                </c:pt>
                <c:pt idx="7">
                  <c:v>In service (geographic)</c:v>
                </c:pt>
                <c:pt idx="8">
                  <c:v>Awaiting introduction</c:v>
                </c:pt>
                <c:pt idx="9">
                  <c:v>Available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200.0</c:v>
                </c:pt>
                <c:pt idx="1">
                  <c:v>8.0</c:v>
                </c:pt>
                <c:pt idx="2">
                  <c:v>47.0</c:v>
                </c:pt>
                <c:pt idx="3">
                  <c:v>80.0</c:v>
                </c:pt>
                <c:pt idx="4">
                  <c:v>20.0</c:v>
                </c:pt>
                <c:pt idx="5">
                  <c:v>2.0</c:v>
                </c:pt>
                <c:pt idx="6">
                  <c:v>9.0</c:v>
                </c:pt>
                <c:pt idx="7">
                  <c:v>345.0</c:v>
                </c:pt>
                <c:pt idx="8">
                  <c:v>31.0</c:v>
                </c:pt>
                <c:pt idx="9">
                  <c:v>258.0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Blocks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Assigned</c:v>
                </c:pt>
                <c:pt idx="1">
                  <c:v>Available</c:v>
                </c:pt>
                <c:pt idx="2">
                  <c:v>Retained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355094.0</c:v>
                </c:pt>
                <c:pt idx="1">
                  <c:v>175243.0</c:v>
                </c:pt>
                <c:pt idx="2">
                  <c:v>255535.0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rPr lang="en-US" sz="1800" dirty="0">
                <a:solidFill>
                  <a:srgbClr val="FFFFFF"/>
                </a:solidFill>
              </a:rPr>
              <a:t>2010 </a:t>
            </a:r>
            <a:r>
              <a:rPr lang="en-US" sz="1800" dirty="0" smtClean="0">
                <a:solidFill>
                  <a:srgbClr val="FFFFFF"/>
                </a:solidFill>
              </a:rPr>
              <a:t>Disbursements ($B)</a:t>
            </a:r>
            <a:endParaRPr lang="en-US" sz="1800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206490192015472"/>
          <c:y val="0.0082367568191590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140137298880844"/>
          <c:w val="1.0"/>
          <c:h val="0.51983182039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2010 Disbursements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8000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92011766537657"/>
                  <c:y val="0.0582522348173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8383380043596"/>
                  <c:y val="-0.185808846468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0912385951756"/>
                  <c:y val="-0.119565011941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0855687530584"/>
                  <c:y val="0.0689981634401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High Cost</c:v>
                </c:pt>
                <c:pt idx="1">
                  <c:v>Low Income</c:v>
                </c:pt>
                <c:pt idx="2">
                  <c:v>Rural Health Care</c:v>
                </c:pt>
                <c:pt idx="3">
                  <c:v>Schools &amp; Libraries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4.267745999999994</c:v>
                </c:pt>
                <c:pt idx="1">
                  <c:v>1.315734</c:v>
                </c:pt>
                <c:pt idx="2">
                  <c:v>0.85952</c:v>
                </c:pt>
                <c:pt idx="3">
                  <c:v>2.282499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0448515810523684"/>
          <c:y val="0.674339106793464"/>
          <c:w val="0.87230269511998"/>
          <c:h val="0.250514148737668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5A47-45A3-8D4E-A826-934C11EAE4C5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3EAC-A5F6-5D4D-B368-D712E5B8C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3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E59E9-FCC2-B443-9786-060171EF9444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B09D1-A943-1A42-BBF1-C5AED0531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3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www.cnamcallerid.com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www.opencnam.com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Truth in Caller ID Act of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1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0587" indent="-277149" defTabSz="91151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8596" indent="-221719" defTabSz="91151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034" indent="-221719" defTabSz="91151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5472" indent="-221719" defTabSz="91151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8911" indent="-221719" defTabSz="911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2349" indent="-221719" defTabSz="911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5787" indent="-221719" defTabSz="911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9225" indent="-221719" defTabSz="911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2880EB-469F-DF49-9F66-30B9E086F31A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  <a:p>
            <a:endParaRPr lang="en-US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A09A2-B223-4BFA-B6C3-9CD5C795D0B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BE642-68FE-4E14-8A76-2A96807FC04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63F1F-08C9-4E22-A7A8-03A560D59FF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www.nanpa.com</a:t>
            </a:r>
            <a:r>
              <a:rPr lang="en-US" dirty="0" smtClean="0"/>
              <a:t>/reports/faq.html#g1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findmyfacebookid.com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5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blog.neustar.biz</a:t>
            </a:r>
            <a:r>
              <a:rPr lang="en-US" dirty="0" smtClean="0"/>
              <a:t>/</a:t>
            </a:r>
            <a:r>
              <a:rPr lang="en-US" dirty="0" err="1" smtClean="0"/>
              <a:t>neustar</a:t>
            </a:r>
            <a:r>
              <a:rPr lang="en-US" dirty="0" smtClean="0"/>
              <a:t>-insights/telephone-numbers-are-for-people-not-machines/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Manhattan</a:t>
            </a:r>
            <a:r>
              <a:rPr lang="en-US" baseline="0" dirty="0" smtClean="0"/>
              <a:t> purchase Peter Minuit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09D1-A943-1A42-BBF1-C5AED0531AA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7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7838-EE42-ED4C-B0DB-16F9720212FF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A104-80F0-2A46-A6A6-7B8F7DB177D4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DA5C-F428-9546-BDCE-16E0AA5F544F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0AF1125-DA3C-4A07-AB14-10D26FD651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0467-AD42-3041-9BB0-26FE7A679793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2506"/>
            <a:ext cx="8229600" cy="7904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011-18E9-0149-A4B6-F4859022FBA4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502E-639A-5644-8BEA-28736BB41727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A6DA-7B7A-024F-B64D-0C00A3FCB21D}" type="datetime1">
              <a:rPr lang="en-US" smtClean="0"/>
              <a:t>9/17/12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8D-DEA0-0F42-A011-F1A2479741B8}" type="datetime1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39C2A-C499-DA41-8DAC-679F7E5E5106}" type="datetime1">
              <a:rPr lang="en-US" smtClean="0"/>
              <a:t>9/17/12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32DB-7041-B341-BBDB-0836BAF10CC8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94" y="259014"/>
            <a:ext cx="8110615" cy="731333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6514" y="1222859"/>
            <a:ext cx="4650287" cy="4039006"/>
          </a:xfrm>
        </p:spPr>
        <p:txBody>
          <a:bodyPr>
            <a:normAutofit/>
          </a:bodyPr>
          <a:lstStyle>
            <a:lvl1pPr marL="457200" indent="-457200">
              <a:buClrTx/>
              <a:buFont typeface="Lucida Grande"/>
              <a:buChar char="−"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836-42C5-6B4D-8107-D3D413B7AF24}" type="datetime1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354" y="1489185"/>
            <a:ext cx="3566160" cy="343752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70355" y="5764747"/>
            <a:ext cx="7587678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157214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997465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023"/>
            <a:ext cx="8229600" cy="68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37856A-72F4-8A4D-9B7B-EA0FBDFE4B23}" type="datetime1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C3118D-CD60-C448-AB88-7EFEB60ADC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0744"/>
            <a:ext cx="8229599" cy="432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−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@smith.name" TargetMode="External"/><Relationship Id="rId4" Type="http://schemas.openxmlformats.org/officeDocument/2006/relationships/hyperlink" Target="mailto:alice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microsoft.com/office/2007/relationships/hdphoto" Target="../media/hdphoto1.wdp"/><Relationship Id="rId9" Type="http://schemas.openxmlformats.org/officeDocument/2006/relationships/image" Target="../media/image27.png"/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hyperlink" Target="mailto:bob@example.com" TargetMode="External"/><Relationship Id="rId8" Type="http://schemas.openxmlformats.org/officeDocument/2006/relationships/hyperlink" Target="https://members.ieee.org/arid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fcc.gov/measuring-broadband-americ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252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 smtClean="0"/>
              <a:t>Easing the PSTN into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52" y="3556001"/>
            <a:ext cx="7467597" cy="1473200"/>
          </a:xfrm>
        </p:spPr>
        <p:txBody>
          <a:bodyPr>
            <a:noAutofit/>
          </a:bodyPr>
          <a:lstStyle/>
          <a:p>
            <a:pPr marL="2286000" lvl="4" indent="-457200" algn="r" eaLnBrk="0" hangingPunct="0">
              <a:spcBef>
                <a:spcPts val="0"/>
              </a:spcBef>
            </a:pP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2286000" lvl="4" indent="-457200" algn="r" eaLnBrk="0" hangingPunct="0">
              <a:spcBef>
                <a:spcPts val="0"/>
              </a:spcBef>
            </a:pPr>
            <a:r>
              <a:rPr lang="en-US" altLang="ja-JP" sz="18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Henning Schulzrinne</a:t>
            </a: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4778" y="5631903"/>
            <a:ext cx="5979359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Any opinions are those of the author and do not necessarily reflect the views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of  the Federal Communications Commission.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vs. actual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1631910"/>
            <a:ext cx="7722313" cy="4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1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by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0" y="1851239"/>
            <a:ext cx="7888449" cy="39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2" y="1652410"/>
            <a:ext cx="6891885" cy="3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Web </a:t>
            </a:r>
            <a:r>
              <a:rPr lang="en-US" sz="4000" dirty="0" smtClean="0"/>
              <a:t>page </a:t>
            </a:r>
            <a:r>
              <a:rPr lang="en-US" sz="4000" dirty="0"/>
              <a:t>d</a:t>
            </a:r>
            <a:r>
              <a:rPr lang="en-US" sz="4000" dirty="0" smtClean="0"/>
              <a:t>ownloading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canary </a:t>
            </a:r>
            <a:r>
              <a:rPr lang="en-US" sz="4000" dirty="0"/>
              <a:t>in the </a:t>
            </a:r>
            <a:r>
              <a:rPr lang="en-US" sz="4000" dirty="0" smtClean="0"/>
              <a:t>coal </a:t>
            </a:r>
            <a:r>
              <a:rPr lang="en-US" sz="4000" dirty="0"/>
              <a:t>m</a:t>
            </a:r>
            <a:r>
              <a:rPr lang="en-US" sz="4000" dirty="0" smtClean="0"/>
              <a:t>ine</a:t>
            </a:r>
            <a:r>
              <a:rPr lang="en-US" sz="4000" dirty="0"/>
              <a:t>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Performance seems to top out after 10 </a:t>
            </a:r>
            <a:r>
              <a:rPr lang="en-US" sz="2400" dirty="0" smtClean="0"/>
              <a:t>Mb/s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Many possible explanations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Latency, server loading, household platform limitations, etc.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discussions with Georgia Tech indicate that they have seen similar performance issues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Discussion with Ofcom and others suggest that globally, full benefits of higher line rates not being realized AT PRESENT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Higher ISP speed may challenge industry to examine performance bottlenecks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More data </a:t>
            </a:r>
            <a:r>
              <a:rPr lang="en-US" sz="2400" dirty="0" smtClean="0"/>
              <a:t>needed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Speed demand may be motivated more by video (multiple streams) and uploading (photos)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2528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Walter Johnston, FCC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17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adoption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06143"/>
              </p:ext>
            </p:extLst>
          </p:nvPr>
        </p:nvGraphicFramePr>
        <p:xfrm>
          <a:off x="605965" y="3915000"/>
          <a:ext cx="8260707" cy="194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96000" imgH="1435100" progId="Word.Document.12">
                  <p:embed/>
                </p:oleObj>
              </mc:Choice>
              <mc:Fallback>
                <p:oleObj name="Document" r:id="rId3" imgW="60960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965" y="3915000"/>
                        <a:ext cx="8260707" cy="194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38394"/>
              </p:ext>
            </p:extLst>
          </p:nvPr>
        </p:nvGraphicFramePr>
        <p:xfrm>
          <a:off x="973179" y="1538884"/>
          <a:ext cx="7549236" cy="20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6096000" imgH="1638300" progId="Word.Document.12">
                  <p:embed/>
                </p:oleObj>
              </mc:Choice>
              <mc:Fallback>
                <p:oleObj name="Document" r:id="rId5" imgW="60960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3179" y="1538884"/>
                        <a:ext cx="7549236" cy="20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9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broadband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9" y="1866900"/>
            <a:ext cx="7036660" cy="4161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2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fixed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7" y="1612899"/>
            <a:ext cx="7430397" cy="458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545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7" y="1365212"/>
            <a:ext cx="6777445" cy="467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158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PSTN transition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PSTN: The good &amp; the ugly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449240"/>
              </p:ext>
            </p:extLst>
          </p:nvPr>
        </p:nvGraphicFramePr>
        <p:xfrm>
          <a:off x="457198" y="1466176"/>
          <a:ext cx="8342814" cy="50444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4252"/>
                <a:gridCol w="4218562"/>
              </a:tblGrid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ugly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Connectivity (across</a:t>
                      </a:r>
                      <a:r>
                        <a:rPr lang="en-US" baseline="0" dirty="0" smtClean="0"/>
                        <a:t> devices and providers)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Minimalist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reliability</a:t>
                      </a:r>
                    </a:p>
                    <a:p>
                      <a:r>
                        <a:rPr lang="en-US" baseline="0" dirty="0" smtClean="0"/>
                        <a:t>(engineering, power)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quality (4 kHz)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control</a:t>
                      </a:r>
                      <a:r>
                        <a:rPr lang="en-US" baseline="0" dirty="0" smtClean="0"/>
                        <a:t> reachability</a:t>
                      </a:r>
                    </a:p>
                    <a:p>
                      <a:r>
                        <a:rPr lang="en-US" baseline="0" dirty="0" smtClean="0"/>
                        <a:t>(ring at 2 am)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302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Operator trunks!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access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(HAC, TTY, VRS)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universal text &amp; video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private</a:t>
                      </a:r>
                    </a:p>
                    <a:p>
                      <a:r>
                        <a:rPr lang="en-US" baseline="0" dirty="0" smtClean="0"/>
                        <a:t>(protected content &amp; CPNI)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authentication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Security more legal than technical</a:t>
                      </a:r>
                    </a:p>
                    <a:p>
                      <a:r>
                        <a:rPr lang="en-US" baseline="0" dirty="0" smtClean="0"/>
                        <a:t>(“trust us, we’re a carrier”)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cheap</a:t>
                      </a:r>
                    </a:p>
                    <a:p>
                      <a:r>
                        <a:rPr lang="en-US" dirty="0" smtClean="0"/>
                        <a:t>(c/minute)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</a:t>
                      </a:r>
                      <a:r>
                        <a:rPr lang="en-US" baseline="0" dirty="0" smtClean="0"/>
                        <a:t> expensive</a:t>
                      </a:r>
                    </a:p>
                    <a:p>
                      <a:r>
                        <a:rPr lang="en-US" baseline="0" dirty="0" smtClean="0"/>
                        <a:t>($/MB)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Measuring Broadband America</a:t>
            </a:r>
          </a:p>
          <a:p>
            <a:pPr lvl="1"/>
            <a:r>
              <a:rPr lang="en-US" dirty="0" smtClean="0"/>
              <a:t>The state of competition</a:t>
            </a:r>
          </a:p>
          <a:p>
            <a:pPr lvl="1"/>
            <a:r>
              <a:rPr lang="en-US" dirty="0" smtClean="0"/>
              <a:t>International comparison</a:t>
            </a:r>
          </a:p>
          <a:p>
            <a:r>
              <a:rPr lang="en-US" dirty="0" smtClean="0"/>
              <a:t>What do we need to keep?</a:t>
            </a:r>
          </a:p>
          <a:p>
            <a:r>
              <a:rPr lang="en-US" dirty="0" smtClean="0"/>
              <a:t>Numbering</a:t>
            </a:r>
          </a:p>
          <a:p>
            <a:pPr lvl="1"/>
            <a:r>
              <a:rPr lang="en-US" dirty="0" smtClean="0"/>
              <a:t>Rethinking identifiers</a:t>
            </a:r>
          </a:p>
          <a:p>
            <a:pPr lvl="1"/>
            <a:r>
              <a:rPr lang="en-US" dirty="0" smtClean="0"/>
              <a:t>Maintaining (restoring?) caller ID trustworthiness</a:t>
            </a:r>
          </a:p>
          <a:p>
            <a:r>
              <a:rPr lang="en-US" dirty="0" smtClean="0"/>
              <a:t>Databases: from many to few?</a:t>
            </a:r>
          </a:p>
          <a:p>
            <a:r>
              <a:rPr lang="en-US" dirty="0" smtClean="0"/>
              <a:t>Interconnection</a:t>
            </a:r>
          </a:p>
          <a:p>
            <a:r>
              <a:rPr lang="en-US" dirty="0" smtClean="0"/>
              <a:t>Quality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the PSTN empire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1354667" y="2116667"/>
            <a:ext cx="6406444" cy="3019777"/>
          </a:xfrm>
          <a:prstGeom prst="curvedConnector3">
            <a:avLst>
              <a:gd name="adj1" fmla="val 48678"/>
            </a:avLst>
          </a:prstGeom>
          <a:ln w="5715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8659" y="1785965"/>
            <a:ext cx="21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replacement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8659" y="2628914"/>
            <a:ext cx="136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</a:t>
            </a:r>
            <a:r>
              <a:rPr lang="en-US" dirty="0" err="1" smtClean="0"/>
              <a:t>trunking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5084" y="2998246"/>
            <a:ext cx="77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VoLTE</a:t>
            </a:r>
            <a:endParaRPr lang="en-US" dirty="0" smtClean="0"/>
          </a:p>
          <a:p>
            <a:r>
              <a:rPr lang="en-US" dirty="0" smtClean="0"/>
              <a:t>IMS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1555" y="4478206"/>
            <a:ext cx="154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VoIP over DSL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354667" y="5491548"/>
            <a:ext cx="6406444" cy="3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70311" y="5557406"/>
            <a:ext cx="57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68025" y="5557406"/>
            <a:ext cx="6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4872" y="5557406"/>
            <a:ext cx="625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7709" y="5557406"/>
            <a:ext cx="7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2020+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9804" y="3644577"/>
            <a:ext cx="115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text</a:t>
            </a:r>
          </a:p>
          <a:p>
            <a:r>
              <a:rPr lang="en-US" dirty="0" smtClean="0"/>
              <a:t>less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1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Universality</a:t>
            </a:r>
          </a:p>
          <a:p>
            <a:pPr lvl="1"/>
            <a:r>
              <a:rPr lang="en-US" dirty="0" smtClean="0"/>
              <a:t>reachability </a:t>
            </a:r>
            <a:r>
              <a:rPr lang="en-US" dirty="0" smtClean="0">
                <a:sym typeface="Wingdings"/>
              </a:rPr>
              <a:t> global numbering &amp; interconnection</a:t>
            </a:r>
            <a:endParaRPr lang="en-US" dirty="0" smtClean="0"/>
          </a:p>
          <a:p>
            <a:pPr lvl="1"/>
            <a:r>
              <a:rPr lang="en-US" dirty="0" smtClean="0"/>
              <a:t>media </a:t>
            </a:r>
            <a:r>
              <a:rPr lang="en-US" dirty="0" smtClean="0">
                <a:sym typeface="Wingdings"/>
              </a:rPr>
              <a:t> video, text</a:t>
            </a:r>
          </a:p>
          <a:p>
            <a:pPr lvl="1"/>
            <a:r>
              <a:rPr lang="en-US" dirty="0" smtClean="0">
                <a:sym typeface="Wingdings"/>
              </a:rPr>
              <a:t>availability  universal service regardless of</a:t>
            </a:r>
          </a:p>
          <a:p>
            <a:pPr lvl="2"/>
            <a:r>
              <a:rPr lang="en-US" dirty="0" smtClean="0">
                <a:sym typeface="Wingdings"/>
              </a:rPr>
              <a:t>geography</a:t>
            </a:r>
          </a:p>
          <a:p>
            <a:pPr lvl="2"/>
            <a:r>
              <a:rPr lang="en-US" dirty="0" smtClean="0">
                <a:sym typeface="Wingdings"/>
              </a:rPr>
              <a:t>income</a:t>
            </a:r>
          </a:p>
          <a:p>
            <a:pPr lvl="2"/>
            <a:r>
              <a:rPr lang="en-US" dirty="0" smtClean="0">
                <a:sym typeface="Wingdings"/>
              </a:rPr>
              <a:t>disability</a:t>
            </a:r>
            <a:endParaRPr lang="en-US" dirty="0" smtClean="0"/>
          </a:p>
          <a:p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citizen-to-authority: emergency services (911)</a:t>
            </a:r>
          </a:p>
          <a:p>
            <a:pPr lvl="1"/>
            <a:r>
              <a:rPr lang="en-US" dirty="0" smtClean="0"/>
              <a:t>authority-to-citizen: alerting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survivable (robust architecture, load, power outages)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media (voice + …) quality</a:t>
            </a:r>
          </a:p>
          <a:p>
            <a:pPr lvl="1"/>
            <a:r>
              <a:rPr lang="en-US" dirty="0" smtClean="0"/>
              <a:t>assured identity</a:t>
            </a:r>
          </a:p>
          <a:p>
            <a:pPr lvl="1"/>
            <a:r>
              <a:rPr lang="en-US" dirty="0" smtClean="0"/>
              <a:t>assured privacy (CPNI)</a:t>
            </a:r>
          </a:p>
          <a:p>
            <a:pPr lvl="1"/>
            <a:r>
              <a:rPr lang="en-US" dirty="0" smtClean="0"/>
              <a:t>accountable 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key attributes?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1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wired vs. wireless</a:t>
            </a:r>
          </a:p>
          <a:p>
            <a:pPr lvl="2"/>
            <a:r>
              <a:rPr lang="en-US" dirty="0" smtClean="0"/>
              <a:t>but: maintain quality if substitute rather than supplement</a:t>
            </a:r>
          </a:p>
          <a:p>
            <a:pPr lvl="1"/>
            <a:r>
              <a:rPr lang="en-US" dirty="0" smtClean="0"/>
              <a:t>packet vs. circuit</a:t>
            </a:r>
          </a:p>
          <a:p>
            <a:pPr lvl="1"/>
            <a:r>
              <a:rPr lang="en-US" dirty="0" smtClean="0"/>
              <a:t>“facilities-based” vs. “over-the-top”</a:t>
            </a:r>
          </a:p>
          <a:p>
            <a:r>
              <a:rPr lang="en-US" dirty="0" smtClean="0"/>
              <a:t>Economic organization</a:t>
            </a:r>
          </a:p>
          <a:p>
            <a:pPr lvl="1"/>
            <a:r>
              <a:rPr lang="en-US" dirty="0" smtClean="0"/>
              <a:t>“telecommunication carrier”</a:t>
            </a:r>
          </a:p>
          <a:p>
            <a:r>
              <a:rPr lang="en-US" dirty="0" smtClean="0"/>
              <a:t>Legal framework</a:t>
            </a:r>
          </a:p>
          <a:p>
            <a:pPr lvl="1"/>
            <a:r>
              <a:rPr lang="en-US" dirty="0" smtClean="0"/>
              <a:t>may be combination: Title I, Title II, VoIP rules, CVAA, CALEA, ADA, privacy laws,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less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17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Numbers vs. DNS &amp; </a:t>
            </a:r>
            <a:r>
              <a:rPr lang="en-US" smtClean="0"/>
              <a:t>IP addresses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56233"/>
              </p:ext>
            </p:extLst>
          </p:nvPr>
        </p:nvGraphicFramePr>
        <p:xfrm>
          <a:off x="204118" y="1022970"/>
          <a:ext cx="8752261" cy="521403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60625"/>
                <a:gridCol w="2515506"/>
                <a:gridCol w="2188065"/>
                <a:gridCol w="2188065"/>
              </a:tblGrid>
              <a:tr h="459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  <a:r>
                        <a:rPr lang="en-US" baseline="0" dirty="0" smtClean="0"/>
                        <a:t>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 address</a:t>
                      </a:r>
                      <a:endParaRPr lang="en-US" dirty="0"/>
                    </a:p>
                  </a:txBody>
                  <a:tcPr/>
                </a:tc>
              </a:tr>
              <a:tr h="253977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identifier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locator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locator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(+ </a:t>
                      </a:r>
                      <a:r>
                        <a:rPr lang="en-US" sz="1400" baseline="0" dirty="0" smtClean="0"/>
                        <a:t>identifier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260998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Country-specific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940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</a:t>
                      </a:r>
                      <a:r>
                        <a:rPr lang="en-US" sz="1600" baseline="0" dirty="0" smtClean="0"/>
                        <a:t> devices /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(except Google Voice)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(interface)</a:t>
                      </a:r>
                      <a:endParaRPr lang="en-US" dirty="0"/>
                    </a:p>
                  </a:txBody>
                  <a:tcPr/>
                </a:tc>
              </a:tr>
              <a:tr h="217647">
                <a:tc>
                  <a:txBody>
                    <a:bodyPr/>
                    <a:lstStyle/>
                    <a:p>
                      <a:r>
                        <a:rPr lang="en-US" dirty="0" smtClean="0"/>
                        <a:t># names /device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for mobile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</a:tr>
              <a:tr h="551768">
                <a:tc>
                  <a:txBody>
                    <a:bodyPr/>
                    <a:lstStyle/>
                    <a:p>
                      <a:r>
                        <a:rPr lang="en-US" dirty="0" smtClean="0"/>
                        <a:t>ownership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carrier,</a:t>
                      </a:r>
                      <a:r>
                        <a:rPr lang="en-US" baseline="0" dirty="0" smtClean="0"/>
                        <a:t> but </a:t>
                      </a:r>
                      <a:r>
                        <a:rPr lang="en-US" dirty="0" smtClean="0"/>
                        <a:t>portability</a:t>
                      </a:r>
                    </a:p>
                    <a:p>
                      <a:r>
                        <a:rPr lang="en-US" dirty="0" smtClean="0"/>
                        <a:t>unclear</a:t>
                      </a:r>
                      <a:r>
                        <a:rPr lang="en-US" baseline="0" dirty="0" smtClean="0"/>
                        <a:t> (800#)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property,</a:t>
                      </a:r>
                      <a:r>
                        <a:rPr lang="en-US" sz="1600" baseline="0" dirty="0" smtClean="0"/>
                        <a:t> with trademark restrictions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ISP</a:t>
                      </a:r>
                      <a:endParaRPr lang="en-US" dirty="0"/>
                    </a:p>
                  </a:txBody>
                  <a:tcPr/>
                </a:tc>
              </a:tr>
              <a:tr h="551768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r>
                        <a:rPr lang="en-US" baseline="0" dirty="0" smtClean="0"/>
                        <a:t> can obtain?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geographically</a:t>
                      </a:r>
                      <a:r>
                        <a:rPr lang="en-US" baseline="0" dirty="0" smtClean="0"/>
                        <a:t>-constrained, carrier only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r>
                        <a:rPr lang="en-US" baseline="0" dirty="0" smtClean="0"/>
                        <a:t> (e.g., .</a:t>
                      </a:r>
                      <a:r>
                        <a:rPr lang="en-US" baseline="0" dirty="0" err="1" smtClean="0"/>
                        <a:t>edu</a:t>
                      </a:r>
                      <a:r>
                        <a:rPr lang="en-US" baseline="0" dirty="0" smtClean="0"/>
                        <a:t> &amp; .mil, vs. .de)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enterprise,</a:t>
                      </a:r>
                      <a:r>
                        <a:rPr lang="en-US" baseline="0" dirty="0" smtClean="0"/>
                        <a:t> carrier</a:t>
                      </a:r>
                      <a:endParaRPr lang="en-US" dirty="0"/>
                    </a:p>
                  </a:txBody>
                  <a:tcPr/>
                </a:tc>
              </a:tr>
              <a:tr h="551768">
                <a:tc>
                  <a:txBody>
                    <a:bodyPr/>
                    <a:lstStyle/>
                    <a:p>
                      <a:r>
                        <a:rPr lang="en-US" dirty="0" smtClean="0"/>
                        <a:t>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complex, often manual;</a:t>
                      </a:r>
                    </a:p>
                    <a:p>
                      <a:r>
                        <a:rPr lang="en-US" sz="1400" dirty="0" err="1" smtClean="0"/>
                        <a:t>wireline</a:t>
                      </a:r>
                      <a:r>
                        <a:rPr lang="en-US" sz="1400" dirty="0" smtClean="0"/>
                        <a:t>-to-wireless</a:t>
                      </a:r>
                      <a:r>
                        <a:rPr lang="en-US" sz="1400" baseline="0" dirty="0" smtClean="0"/>
                        <a:t> may not work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about one hour (DNS cache)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entity owns addresses</a:t>
                      </a:r>
                      <a:endParaRPr lang="en-US" dirty="0"/>
                    </a:p>
                  </a:txBody>
                  <a:tcPr/>
                </a:tc>
              </a:tr>
              <a:tr h="459154">
                <a:tc>
                  <a:txBody>
                    <a:bodyPr/>
                    <a:lstStyle/>
                    <a:p>
                      <a:r>
                        <a:rPr lang="en-US" dirty="0" smtClean="0"/>
                        <a:t>delegation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companies (number</a:t>
                      </a:r>
                      <a:r>
                        <a:rPr lang="en-US" baseline="0" dirty="0" smtClean="0"/>
                        <a:t> range)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subnets</a:t>
                      </a:r>
                      <a:endParaRPr lang="en-US" dirty="0"/>
                    </a:p>
                  </a:txBody>
                  <a:tcPr/>
                </a:tc>
              </a:tr>
              <a:tr h="459154">
                <a:tc>
                  <a:txBody>
                    <a:bodyPr/>
                    <a:lstStyle/>
                    <a:p>
                      <a:r>
                        <a:rPr lang="en-US" dirty="0" smtClean="0"/>
                        <a:t>identity</a:t>
                      </a:r>
                      <a:r>
                        <a:rPr lang="en-US" baseline="0" dirty="0" smtClean="0"/>
                        <a:t>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wireline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billing name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WHOIS data</a:t>
                      </a:r>
                    </a:p>
                    <a:p>
                      <a:r>
                        <a:rPr lang="en-US" dirty="0" smtClean="0"/>
                        <a:t>(spotty)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RPKI, </a:t>
                      </a:r>
                      <a:r>
                        <a:rPr lang="en-US" dirty="0" err="1" smtClean="0"/>
                        <a:t>whois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6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979772"/>
              </p:ext>
            </p:extLst>
          </p:nvPr>
        </p:nvGraphicFramePr>
        <p:xfrm>
          <a:off x="703642" y="1264743"/>
          <a:ext cx="7983157" cy="453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8"/>
                <a:gridCol w="1888113"/>
                <a:gridCol w="1643494"/>
                <a:gridCol w="1596631"/>
                <a:gridCol w="1596631"/>
              </a:tblGrid>
              <a:tr h="6551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URL</a:t>
                      </a:r>
                    </a:p>
                    <a:p>
                      <a:r>
                        <a:rPr lang="en-US" sz="1600" dirty="0" smtClean="0"/>
                        <a:t>owned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URL</a:t>
                      </a:r>
                    </a:p>
                    <a:p>
                      <a:r>
                        <a:rPr lang="en-US" sz="1600" dirty="0" smtClean="0"/>
                        <a:t>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E.164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Service-specific</a:t>
                      </a:r>
                      <a:endParaRPr lang="en-US" sz="1600" dirty="0"/>
                    </a:p>
                  </a:txBody>
                  <a:tcPr/>
                </a:tc>
              </a:tr>
              <a:tr h="5280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alice@smith.name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sip:</a:t>
                      </a:r>
                      <a:r>
                        <a:rPr lang="en-US" sz="1400" baseline="0" dirty="0" err="1" smtClean="0"/>
                        <a:t>alice@smith.name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alice@gmail.com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sip:alice@ilec.com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</a:t>
                      </a:r>
                      <a:r>
                        <a:rPr lang="en-US" sz="1400" baseline="0" dirty="0" smtClean="0"/>
                        <a:t> 202 555 1010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www.facebook.com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alice.example</a:t>
                      </a:r>
                      <a:endParaRPr lang="en-US" sz="1400" dirty="0"/>
                    </a:p>
                  </a:txBody>
                  <a:tcPr/>
                </a:tc>
              </a:tr>
              <a:tr h="3212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Protocol-independent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277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Multimedia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 (VRS)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</a:tr>
              <a:tr h="2557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28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Groups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generally</a:t>
                      </a:r>
                      <a:endParaRPr lang="en-US" dirty="0"/>
                    </a:p>
                  </a:txBody>
                  <a:tcPr/>
                </a:tc>
              </a:tr>
              <a:tr h="4278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Trademark</a:t>
                      </a:r>
                      <a:r>
                        <a:rPr lang="en-US" sz="1400" baseline="0" dirty="0" smtClean="0"/>
                        <a:t> issues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</a:t>
                      </a:r>
                      <a:endParaRPr lang="en-US" dirty="0"/>
                    </a:p>
                  </a:txBody>
                  <a:tcPr/>
                </a:tc>
              </a:tr>
              <a:tr h="9426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on name</a:t>
                      </a:r>
                      <a:r>
                        <a:rPr lang="en-US" baseline="0" dirty="0" smtClean="0"/>
                        <a:t> chosen (pseudonym)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</a:t>
                      </a:r>
                      <a:r>
                        <a:rPr lang="en-US" baseline="0" dirty="0" smtClean="0"/>
                        <a:t> on naming 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Depends on provider</a:t>
                      </a:r>
                      <a:r>
                        <a:rPr lang="en-US" baseline="0" dirty="0" smtClean="0"/>
                        <a:t> “real name” policy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8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257300"/>
            <a:ext cx="5816600" cy="433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94" y="6250163"/>
            <a:ext cx="109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FCC 12-46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6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924742"/>
              </p:ext>
            </p:extLst>
          </p:nvPr>
        </p:nvGraphicFramePr>
        <p:xfrm>
          <a:off x="457200" y="1800225"/>
          <a:ext cx="8229600" cy="432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codes (NPAs)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868029" y="2046551"/>
            <a:ext cx="310663" cy="35997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291" y="3616071"/>
            <a:ext cx="54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8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1k blocks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7083060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340" y="5701980"/>
            <a:ext cx="219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nationalpooling.com</a:t>
            </a:r>
            <a:endParaRPr lang="en-US" dirty="0" smtClean="0"/>
          </a:p>
          <a:p>
            <a:r>
              <a:rPr lang="en-US" dirty="0" smtClean="0"/>
              <a:t>September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7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dialing plan mess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159000"/>
            <a:ext cx="62992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676400"/>
            <a:ext cx="6184900" cy="48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775" y="4686300"/>
            <a:ext cx="2336800" cy="393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03" y="6426756"/>
            <a:ext cx="202028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NANPA report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 numbers for machines?</a:t>
            </a:r>
            <a:endParaRPr lang="en-US" dirty="0"/>
          </a:p>
        </p:txBody>
      </p:sp>
      <p:pic>
        <p:nvPicPr>
          <p:cNvPr id="5" name="Picture 4" descr="tabletrevolutiongraph-300x2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6046"/>
            <a:ext cx="38100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480" y="1717646"/>
            <a:ext cx="129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212 555 1212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2124998" y="1891237"/>
            <a:ext cx="884578" cy="11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ens-fashion-19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7" y="1231252"/>
            <a:ext cx="617306" cy="1342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7510" y="1443554"/>
            <a:ext cx="79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2010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3715" y="3444396"/>
            <a:ext cx="142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500 123 4567</a:t>
            </a:r>
          </a:p>
          <a:p>
            <a:r>
              <a:rPr lang="en-US" dirty="0" smtClean="0"/>
              <a:t>533, 544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7399" y="5910998"/>
            <a:ext cx="2910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now: one 5XX code a year…</a:t>
            </a:r>
          </a:p>
          <a:p>
            <a:r>
              <a:rPr lang="en-US" dirty="0" smtClean="0"/>
              <a:t>(8M numbers)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77398" y="3784136"/>
            <a:ext cx="884578" cy="11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976" y="3248208"/>
            <a:ext cx="1099844" cy="1099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356" y="3655828"/>
            <a:ext cx="939644" cy="1082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6" b="90286" l="20857" r="89013">
                        <a14:foregroundMark x1="68343" y1="49143" x2="78026" y2="42286"/>
                        <a14:foregroundMark x1="89013" y1="79714" x2="89013" y2="79714"/>
                      </a14:backgroundRemoval>
                    </a14:imgEffect>
                  </a14:imgLayer>
                </a14:imgProps>
              </a:ext>
            </a:extLst>
          </a:blip>
          <a:srcRect l="17631" t="5548" r="17094" b="-1"/>
          <a:stretch/>
        </p:blipFill>
        <p:spPr>
          <a:xfrm>
            <a:off x="2521853" y="4348052"/>
            <a:ext cx="1469235" cy="1385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765" y="4912075"/>
            <a:ext cx="1324088" cy="6576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7920" y="6553685"/>
            <a:ext cx="1752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see Tom </a:t>
            </a:r>
            <a:r>
              <a:rPr lang="en-US" sz="1100" dirty="0" err="1" smtClean="0"/>
              <a:t>McGarry</a:t>
            </a:r>
            <a:r>
              <a:rPr lang="en-US" sz="1100" dirty="0" smtClean="0"/>
              <a:t>, </a:t>
            </a:r>
            <a:r>
              <a:rPr lang="en-US" sz="1100" dirty="0" err="1" smtClean="0"/>
              <a:t>Neustar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853248" y="2698180"/>
            <a:ext cx="142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500 123 4567</a:t>
            </a:r>
            <a:endParaRPr lang="en-US" dirty="0"/>
          </a:p>
        </p:txBody>
      </p:sp>
      <p:pic>
        <p:nvPicPr>
          <p:cNvPr id="23" name="Picture 22" descr="onstar-lo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76" y="2660249"/>
            <a:ext cx="1175918" cy="5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5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00744"/>
            <a:ext cx="5346700" cy="43254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numbers be treated as names?</a:t>
            </a:r>
          </a:p>
          <a:p>
            <a:pPr lvl="1"/>
            <a:r>
              <a:rPr lang="en-US" dirty="0" smtClean="0"/>
              <a:t>see “Identifier-Locator split” in Internet architecture</a:t>
            </a:r>
          </a:p>
          <a:p>
            <a:r>
              <a:rPr lang="en-US" dirty="0" smtClean="0"/>
              <a:t>Should numbers have a geographic component?</a:t>
            </a:r>
          </a:p>
          <a:p>
            <a:pPr lvl="1"/>
            <a:r>
              <a:rPr lang="en-US" dirty="0" smtClean="0"/>
              <a:t>Rate centers?</a:t>
            </a:r>
          </a:p>
          <a:p>
            <a:pPr lvl="2"/>
            <a:r>
              <a:rPr lang="en-US" dirty="0" smtClean="0"/>
              <a:t>meaningless for cell phones</a:t>
            </a:r>
          </a:p>
          <a:p>
            <a:pPr lvl="1"/>
            <a:r>
              <a:rPr lang="en-US" dirty="0" smtClean="0"/>
              <a:t>Is this part of a state’s cultural identity?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numbers</a:t>
            </a:r>
            <a:endParaRPr lang="en-US" dirty="0"/>
          </a:p>
        </p:txBody>
      </p:sp>
      <p:pic>
        <p:nvPicPr>
          <p:cNvPr id="5" name="Picture 4" descr="201req_content_to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45" y="1497505"/>
            <a:ext cx="2882900" cy="341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945" y="3422650"/>
            <a:ext cx="254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00744"/>
            <a:ext cx="6678912" cy="4325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Should numbers become personal property?</a:t>
            </a:r>
          </a:p>
          <a:p>
            <a:pPr lvl="1"/>
            <a:r>
              <a:rPr lang="en-US" i="1" dirty="0"/>
              <a:t>Separate service from number</a:t>
            </a:r>
          </a:p>
          <a:p>
            <a:pPr lvl="1"/>
            <a:r>
              <a:rPr lang="en-US" dirty="0"/>
              <a:t>Simplify number </a:t>
            </a:r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But: Can you put a 212 number in your will?</a:t>
            </a:r>
          </a:p>
          <a:p>
            <a:pPr lvl="1"/>
            <a:r>
              <a:rPr lang="en-US" dirty="0" smtClean="0"/>
              <a:t>But: Will somebody buy up all the local numbers?</a:t>
            </a:r>
          </a:p>
          <a:p>
            <a:pPr lvl="2"/>
            <a:r>
              <a:rPr lang="en-US" dirty="0" smtClean="0"/>
              <a:t>How do you constrain number hoarding?</a:t>
            </a:r>
            <a:endParaRPr lang="en-US" dirty="0"/>
          </a:p>
          <a:p>
            <a:r>
              <a:rPr lang="en-US" dirty="0"/>
              <a:t>Divorce device </a:t>
            </a:r>
            <a:r>
              <a:rPr lang="en-US" dirty="0" smtClean="0"/>
              <a:t>from </a:t>
            </a:r>
            <a:r>
              <a:rPr lang="en-US" dirty="0"/>
              <a:t>number</a:t>
            </a:r>
          </a:p>
          <a:p>
            <a:pPr lvl="1"/>
            <a:r>
              <a:rPr lang="en-US" dirty="0"/>
              <a:t>any-to-any, dynamic mapping</a:t>
            </a:r>
          </a:p>
          <a:p>
            <a:r>
              <a:rPr lang="en-US" dirty="0"/>
              <a:t>Separate user identity &amp; number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number 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84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00744"/>
            <a:ext cx="4103430" cy="34344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to prevent hoarding?</a:t>
            </a:r>
          </a:p>
          <a:p>
            <a:pPr lvl="1"/>
            <a:r>
              <a:rPr lang="en-US" dirty="0" smtClean="0"/>
              <a:t>By pricing</a:t>
            </a:r>
          </a:p>
          <a:p>
            <a:pPr lvl="2"/>
            <a:r>
              <a:rPr lang="en-US" dirty="0" smtClean="0"/>
              <a:t>DNS-like prices ($6.69 - $10.69/year for .com)</a:t>
            </a:r>
          </a:p>
          <a:p>
            <a:pPr lvl="3"/>
            <a:r>
              <a:rPr lang="en-US" dirty="0" smtClean="0">
                <a:sym typeface="Wingdings"/>
              </a:rPr>
              <a:t>takes $100M to buy up (212)…</a:t>
            </a:r>
          </a:p>
          <a:p>
            <a:pPr lvl="3"/>
            <a:r>
              <a:rPr lang="en-US" dirty="0" smtClean="0">
                <a:sym typeface="Wingdings"/>
              </a:rPr>
              <a:t>1626: 60 guilders</a:t>
            </a:r>
          </a:p>
          <a:p>
            <a:pPr lvl="2"/>
            <a:r>
              <a:rPr lang="en-US" dirty="0" smtClean="0">
                <a:sym typeface="Wingdings"/>
              </a:rPr>
              <a:t>e.g., USF contribution proposals</a:t>
            </a:r>
          </a:p>
          <a:p>
            <a:pPr lvl="3"/>
            <a:r>
              <a:rPr lang="en-US" dirty="0" smtClean="0">
                <a:sym typeface="Wingdings"/>
              </a:rPr>
              <a:t>$8B/year, 750 M numbers  $10.60/year</a:t>
            </a:r>
          </a:p>
          <a:p>
            <a:pPr lvl="3"/>
            <a:r>
              <a:rPr lang="en-US" dirty="0" smtClean="0">
                <a:sym typeface="Wingdings"/>
              </a:rPr>
              <a:t>but significant trade-offs</a:t>
            </a:r>
          </a:p>
          <a:p>
            <a:pPr lvl="1"/>
            <a:r>
              <a:rPr lang="en-US" dirty="0" smtClean="0">
                <a:sym typeface="Wingdings"/>
              </a:rPr>
              <a:t>By demonstrated need</a:t>
            </a:r>
          </a:p>
          <a:p>
            <a:pPr lvl="2"/>
            <a:r>
              <a:rPr lang="en-US" dirty="0" smtClean="0">
                <a:sym typeface="Wingdings"/>
              </a:rPr>
              <a:t>see IP address assignment</a:t>
            </a:r>
          </a:p>
          <a:p>
            <a:pPr lvl="2"/>
            <a:r>
              <a:rPr lang="en-US" dirty="0" smtClean="0">
                <a:sym typeface="Wingdings"/>
              </a:rPr>
              <a:t>1k blocks</a:t>
            </a:r>
          </a:p>
          <a:p>
            <a:pPr lvl="2"/>
            <a:r>
              <a:rPr lang="en-US" dirty="0" smtClean="0">
                <a:sym typeface="Wingdings"/>
              </a:rPr>
              <a:t>difficult to scale to individuals</a:t>
            </a:r>
          </a:p>
          <a:p>
            <a:pPr lvl="2"/>
            <a:endParaRPr lang="en-US" dirty="0" smtClean="0">
              <a:sym typeface="Wingdings"/>
            </a:endParaRPr>
          </a:p>
          <a:p>
            <a:pPr lvl="2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numbers: hoarding</a:t>
            </a:r>
            <a:endParaRPr lang="en-US" dirty="0"/>
          </a:p>
        </p:txBody>
      </p:sp>
      <p:pic>
        <p:nvPicPr>
          <p:cNvPr id="5" name="Picture 4" descr="80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30" y="1671958"/>
            <a:ext cx="4509863" cy="2678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992" y="4736272"/>
            <a:ext cx="1152682" cy="1513891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7099563" y="4659557"/>
            <a:ext cx="1434532" cy="447683"/>
          </a:xfrm>
          <a:prstGeom prst="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15c/month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6722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800744"/>
            <a:ext cx="5107322" cy="43254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Web:</a:t>
            </a:r>
          </a:p>
          <a:p>
            <a:pPr lvl="1"/>
            <a:r>
              <a:rPr lang="en-US" dirty="0" smtClean="0"/>
              <a:t>plain-text </a:t>
            </a:r>
            <a:r>
              <a:rPr lang="en-US" dirty="0" smtClean="0">
                <a:sym typeface="Wingdings"/>
              </a:rPr>
              <a:t> rely on DNS, path integrity</a:t>
            </a:r>
          </a:p>
          <a:p>
            <a:pPr lvl="2"/>
            <a:r>
              <a:rPr lang="en-US" dirty="0" smtClean="0">
                <a:sym typeface="Wingdings"/>
              </a:rPr>
              <a:t>requires on-path intercept</a:t>
            </a:r>
          </a:p>
          <a:p>
            <a:pPr lvl="1"/>
            <a:r>
              <a:rPr lang="en-US" dirty="0" smtClean="0">
                <a:sym typeface="Wingdings"/>
              </a:rPr>
              <a:t>X.509 certificate: email ownership</a:t>
            </a:r>
          </a:p>
          <a:p>
            <a:pPr lvl="2"/>
            <a:r>
              <a:rPr lang="en-US" dirty="0" smtClean="0">
                <a:sym typeface="Wingdings"/>
              </a:rPr>
              <a:t>no attributes</a:t>
            </a:r>
          </a:p>
          <a:p>
            <a:pPr lvl="1"/>
            <a:r>
              <a:rPr lang="en-US" dirty="0" smtClean="0">
                <a:sym typeface="Wingdings"/>
              </a:rPr>
              <a:t>EV (“green”) certificate</a:t>
            </a:r>
          </a:p>
          <a:p>
            <a:r>
              <a:rPr lang="en-US" dirty="0" smtClean="0">
                <a:sym typeface="Wingdings"/>
              </a:rPr>
              <a:t>PSTN</a:t>
            </a:r>
          </a:p>
          <a:p>
            <a:pPr lvl="1"/>
            <a:r>
              <a:rPr lang="en-US" dirty="0" smtClean="0">
                <a:sym typeface="Wingdings"/>
              </a:rPr>
              <a:t>caller ID</a:t>
            </a:r>
          </a:p>
          <a:p>
            <a:pPr lvl="1"/>
            <a:r>
              <a:rPr lang="en-US" dirty="0" smtClean="0">
                <a:sym typeface="Wingdings"/>
              </a:rPr>
              <a:t>display name: CNAM database, based on caller 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assures identity?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871" y="2820243"/>
            <a:ext cx="3063380" cy="18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77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Caller ID Act of 2009: </a:t>
            </a:r>
            <a:r>
              <a:rPr lang="en-US" i="1" dirty="0" smtClean="0"/>
              <a:t>Prohibit </a:t>
            </a:r>
            <a:r>
              <a:rPr lang="en-US" i="1" dirty="0"/>
              <a:t>any person or entity for transmitting misleading or inaccurate caller ID information with the intent to defraud, cause harm, or wrongfully obtain anything of value.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spoofing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41" y="3764191"/>
            <a:ext cx="4233266" cy="20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8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8"/>
          <p:cNvSpPr>
            <a:spLocks noChangeArrowheads="1"/>
          </p:cNvSpPr>
          <p:nvPr/>
        </p:nvSpPr>
        <p:spPr bwMode="auto">
          <a:xfrm>
            <a:off x="8235950" y="3968750"/>
            <a:ext cx="762000" cy="6858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35844" name="Picture 5" descr="tele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672138"/>
            <a:ext cx="5699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Oval 7"/>
          <p:cNvSpPr>
            <a:spLocks noChangeArrowheads="1"/>
          </p:cNvSpPr>
          <p:nvPr/>
        </p:nvSpPr>
        <p:spPr bwMode="auto">
          <a:xfrm>
            <a:off x="646113" y="3841750"/>
            <a:ext cx="1136650" cy="1066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631825" y="4068763"/>
            <a:ext cx="11366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cs typeface="Arial" charset="0"/>
              </a:rPr>
              <a:t>Switch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cs typeface="Arial" charset="0"/>
              </a:rPr>
              <a:t>A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136525" y="6300788"/>
            <a:ext cx="1528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cs typeface="Arial" charset="0"/>
              </a:rPr>
              <a:t>SPOOFER</a:t>
            </a:r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6694488" y="6283325"/>
            <a:ext cx="152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cs typeface="Arial" charset="0"/>
              </a:rPr>
              <a:t>SPOOFEE</a:t>
            </a:r>
          </a:p>
        </p:txBody>
      </p:sp>
      <p:pic>
        <p:nvPicPr>
          <p:cNvPr id="35849" name="Picture 17" descr="B00005NG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8039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Oval 18"/>
          <p:cNvSpPr>
            <a:spLocks noChangeArrowheads="1"/>
          </p:cNvSpPr>
          <p:nvPr/>
        </p:nvSpPr>
        <p:spPr bwMode="auto">
          <a:xfrm>
            <a:off x="6561138" y="3713163"/>
            <a:ext cx="1143000" cy="1066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35851" name="Picture 20" descr="tele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770563"/>
            <a:ext cx="56356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Text Box 22"/>
          <p:cNvSpPr txBox="1">
            <a:spLocks noChangeArrowheads="1"/>
          </p:cNvSpPr>
          <p:nvPr/>
        </p:nvSpPr>
        <p:spPr bwMode="auto">
          <a:xfrm>
            <a:off x="6561138" y="4040188"/>
            <a:ext cx="11430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cs typeface="Arial" charset="0"/>
              </a:rPr>
              <a:t>Switch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cs typeface="Arial" charset="0"/>
              </a:rPr>
              <a:t>B</a:t>
            </a:r>
          </a:p>
        </p:txBody>
      </p:sp>
      <p:sp>
        <p:nvSpPr>
          <p:cNvPr id="35853" name="Text Box 23"/>
          <p:cNvSpPr txBox="1">
            <a:spLocks noChangeArrowheads="1"/>
          </p:cNvSpPr>
          <p:nvPr/>
        </p:nvSpPr>
        <p:spPr bwMode="auto">
          <a:xfrm>
            <a:off x="8255000" y="4195763"/>
            <a:ext cx="533400" cy="3048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Times New Roman" charset="0"/>
                <a:cs typeface="Arial" charset="0"/>
              </a:rPr>
              <a:t>STP</a:t>
            </a:r>
          </a:p>
        </p:txBody>
      </p:sp>
      <p:sp>
        <p:nvSpPr>
          <p:cNvPr id="35854" name="AutoShape 24"/>
          <p:cNvSpPr>
            <a:spLocks noChangeArrowheads="1"/>
          </p:cNvSpPr>
          <p:nvPr/>
        </p:nvSpPr>
        <p:spPr bwMode="auto">
          <a:xfrm>
            <a:off x="8147050" y="4992688"/>
            <a:ext cx="762000" cy="1066800"/>
          </a:xfrm>
          <a:prstGeom prst="can">
            <a:avLst>
              <a:gd name="adj" fmla="val 350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5855" name="Text Box 25"/>
          <p:cNvSpPr txBox="1">
            <a:spLocks noChangeArrowheads="1"/>
          </p:cNvSpPr>
          <p:nvPr/>
        </p:nvSpPr>
        <p:spPr bwMode="auto">
          <a:xfrm>
            <a:off x="8142288" y="548481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cs typeface="Arial" charset="0"/>
              </a:rPr>
              <a:t>CNAM</a:t>
            </a:r>
          </a:p>
        </p:txBody>
      </p:sp>
      <p:sp>
        <p:nvSpPr>
          <p:cNvPr id="35856" name="Text Box 30"/>
          <p:cNvSpPr txBox="1">
            <a:spLocks noChangeArrowheads="1"/>
          </p:cNvSpPr>
          <p:nvPr/>
        </p:nvSpPr>
        <p:spPr bwMode="auto">
          <a:xfrm>
            <a:off x="3743325" y="3427413"/>
            <a:ext cx="1655763" cy="6508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Arial" charset="0"/>
              </a:rPr>
              <a:t>VoIP Application</a:t>
            </a:r>
          </a:p>
        </p:txBody>
      </p:sp>
      <p:pic>
        <p:nvPicPr>
          <p:cNvPr id="35857" name="Picture 33" descr="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121275"/>
            <a:ext cx="140493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8" name="AutoShape 36"/>
          <p:cNvCxnSpPr>
            <a:cxnSpLocks noChangeShapeType="1"/>
            <a:stCxn id="35850" idx="4"/>
          </p:cNvCxnSpPr>
          <p:nvPr/>
        </p:nvCxnSpPr>
        <p:spPr bwMode="auto">
          <a:xfrm rot="5400000">
            <a:off x="6634957" y="5272881"/>
            <a:ext cx="990600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9" name="Group 48"/>
          <p:cNvGrpSpPr>
            <a:grpSpLocks/>
          </p:cNvGrpSpPr>
          <p:nvPr/>
        </p:nvGrpSpPr>
        <p:grpSpPr bwMode="auto">
          <a:xfrm>
            <a:off x="3878263" y="4559300"/>
            <a:ext cx="1387475" cy="930275"/>
            <a:chOff x="2443" y="2640"/>
            <a:chExt cx="874" cy="586"/>
          </a:xfrm>
        </p:grpSpPr>
        <p:sp>
          <p:nvSpPr>
            <p:cNvPr id="21533" name="Cloud"/>
            <p:cNvSpPr>
              <a:spLocks noChangeAspect="1" noEditPoints="1" noChangeArrowheads="1"/>
            </p:cNvSpPr>
            <p:nvPr/>
          </p:nvSpPr>
          <p:spPr bwMode="auto">
            <a:xfrm>
              <a:off x="2443" y="2640"/>
              <a:ext cx="874" cy="586"/>
            </a:xfrm>
            <a:custGeom>
              <a:avLst/>
              <a:gdLst>
                <a:gd name="T0" fmla="*/ 3 w 21600"/>
                <a:gd name="T1" fmla="*/ 293 h 21600"/>
                <a:gd name="T2" fmla="*/ 437 w 21600"/>
                <a:gd name="T3" fmla="*/ 585 h 21600"/>
                <a:gd name="T4" fmla="*/ 873 w 21600"/>
                <a:gd name="T5" fmla="*/ 293 h 21600"/>
                <a:gd name="T6" fmla="*/ 437 w 21600"/>
                <a:gd name="T7" fmla="*/ 3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6 w 21600"/>
                <a:gd name="T13" fmla="*/ 3244 h 21600"/>
                <a:gd name="T14" fmla="*/ 17077 w 21600"/>
                <a:gd name="T15" fmla="*/ 173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Text Box 43"/>
            <p:cNvSpPr txBox="1">
              <a:spLocks noChangeArrowheads="1"/>
            </p:cNvSpPr>
            <p:nvPr/>
          </p:nvSpPr>
          <p:spPr bwMode="auto">
            <a:xfrm>
              <a:off x="2676" y="2811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cs typeface="Arial" charset="0"/>
                </a:rPr>
                <a:t>IP</a:t>
              </a:r>
            </a:p>
          </p:txBody>
        </p:sp>
      </p:grpSp>
      <p:cxnSp>
        <p:nvCxnSpPr>
          <p:cNvPr id="35860" name="AutoShape 44"/>
          <p:cNvCxnSpPr>
            <a:cxnSpLocks noChangeShapeType="1"/>
            <a:endCxn id="21533" idx="0"/>
          </p:cNvCxnSpPr>
          <p:nvPr/>
        </p:nvCxnSpPr>
        <p:spPr bwMode="auto">
          <a:xfrm rot="-5400000">
            <a:off x="3142456" y="4380707"/>
            <a:ext cx="96837" cy="1384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61" name="Group 50"/>
          <p:cNvGrpSpPr>
            <a:grpSpLocks/>
          </p:cNvGrpSpPr>
          <p:nvPr/>
        </p:nvGrpSpPr>
        <p:grpSpPr bwMode="auto">
          <a:xfrm>
            <a:off x="2513013" y="1717675"/>
            <a:ext cx="4129087" cy="1330325"/>
            <a:chOff x="1567" y="1186"/>
            <a:chExt cx="2601" cy="838"/>
          </a:xfrm>
        </p:grpSpPr>
        <p:sp>
          <p:nvSpPr>
            <p:cNvPr id="21550" name="Cloud"/>
            <p:cNvSpPr>
              <a:spLocks noChangeAspect="1" noEditPoints="1" noChangeArrowheads="1"/>
            </p:cNvSpPr>
            <p:nvPr/>
          </p:nvSpPr>
          <p:spPr bwMode="auto">
            <a:xfrm>
              <a:off x="1567" y="1186"/>
              <a:ext cx="2601" cy="838"/>
            </a:xfrm>
            <a:custGeom>
              <a:avLst/>
              <a:gdLst>
                <a:gd name="T0" fmla="*/ 8 w 21600"/>
                <a:gd name="T1" fmla="*/ 419 h 21600"/>
                <a:gd name="T2" fmla="*/ 1301 w 21600"/>
                <a:gd name="T3" fmla="*/ 837 h 21600"/>
                <a:gd name="T4" fmla="*/ 2599 w 21600"/>
                <a:gd name="T5" fmla="*/ 419 h 21600"/>
                <a:gd name="T6" fmla="*/ 1301 w 21600"/>
                <a:gd name="T7" fmla="*/ 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74 h 21600"/>
                <a:gd name="T14" fmla="*/ 17091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Text Box 47"/>
            <p:cNvSpPr txBox="1">
              <a:spLocks noChangeArrowheads="1"/>
            </p:cNvSpPr>
            <p:nvPr/>
          </p:nvSpPr>
          <p:spPr bwMode="auto">
            <a:xfrm>
              <a:off x="2332" y="1478"/>
              <a:ext cx="10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cs typeface="Arial" charset="0"/>
                </a:rPr>
                <a:t>PSTN</a:t>
              </a:r>
            </a:p>
          </p:txBody>
        </p:sp>
      </p:grpSp>
      <p:cxnSp>
        <p:nvCxnSpPr>
          <p:cNvPr id="35862" name="AutoShape 49"/>
          <p:cNvCxnSpPr>
            <a:cxnSpLocks noChangeShapeType="1"/>
            <a:stCxn id="21533" idx="3"/>
            <a:endCxn id="35856" idx="2"/>
          </p:cNvCxnSpPr>
          <p:nvPr/>
        </p:nvCxnSpPr>
        <p:spPr bwMode="auto">
          <a:xfrm rot="-5400000">
            <a:off x="4304506" y="4345782"/>
            <a:ext cx="534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AutoShape 51"/>
          <p:cNvCxnSpPr>
            <a:cxnSpLocks noChangeShapeType="1"/>
            <a:stCxn id="35856" idx="0"/>
            <a:endCxn id="21550" idx="1"/>
          </p:cNvCxnSpPr>
          <p:nvPr/>
        </p:nvCxnSpPr>
        <p:spPr bwMode="auto">
          <a:xfrm rot="-5400000">
            <a:off x="4384675" y="3233738"/>
            <a:ext cx="381000" cy="6350"/>
          </a:xfrm>
          <a:prstGeom prst="bentConnector3">
            <a:avLst>
              <a:gd name="adj1" fmla="val 49583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AutoShape 52"/>
          <p:cNvCxnSpPr>
            <a:cxnSpLocks noChangeShapeType="1"/>
            <a:stCxn id="35845" idx="0"/>
            <a:endCxn id="21550" idx="0"/>
          </p:cNvCxnSpPr>
          <p:nvPr/>
        </p:nvCxnSpPr>
        <p:spPr bwMode="auto">
          <a:xfrm rot="-5400000">
            <a:off x="1140620" y="2456656"/>
            <a:ext cx="1458912" cy="1311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AutoShape 53"/>
          <p:cNvCxnSpPr>
            <a:cxnSpLocks noChangeShapeType="1"/>
            <a:endCxn id="35845" idx="4"/>
          </p:cNvCxnSpPr>
          <p:nvPr/>
        </p:nvCxnSpPr>
        <p:spPr bwMode="auto">
          <a:xfrm rot="5400000" flipH="1" flipV="1">
            <a:off x="354013" y="5200650"/>
            <a:ext cx="1152525" cy="568325"/>
          </a:xfrm>
          <a:prstGeom prst="bentConnector3">
            <a:avLst>
              <a:gd name="adj1" fmla="val -1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AutoShape 54"/>
          <p:cNvCxnSpPr>
            <a:cxnSpLocks noChangeShapeType="1"/>
            <a:stCxn id="21550" idx="2"/>
            <a:endCxn id="35850" idx="0"/>
          </p:cNvCxnSpPr>
          <p:nvPr/>
        </p:nvCxnSpPr>
        <p:spPr bwMode="auto">
          <a:xfrm>
            <a:off x="6638925" y="2382838"/>
            <a:ext cx="493713" cy="13303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7" name="AutoShape 55"/>
          <p:cNvCxnSpPr>
            <a:cxnSpLocks noChangeShapeType="1"/>
            <a:stCxn id="35852" idx="3"/>
            <a:endCxn id="35853" idx="1"/>
          </p:cNvCxnSpPr>
          <p:nvPr/>
        </p:nvCxnSpPr>
        <p:spPr bwMode="auto">
          <a:xfrm>
            <a:off x="7704138" y="4348163"/>
            <a:ext cx="5508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8" name="AutoShape 56"/>
          <p:cNvCxnSpPr>
            <a:cxnSpLocks noChangeShapeType="1"/>
            <a:stCxn id="35842" idx="3"/>
            <a:endCxn id="35854" idx="1"/>
          </p:cNvCxnSpPr>
          <p:nvPr/>
        </p:nvCxnSpPr>
        <p:spPr bwMode="auto">
          <a:xfrm rot="5400000">
            <a:off x="8360569" y="4822031"/>
            <a:ext cx="338138" cy="3175"/>
          </a:xfrm>
          <a:prstGeom prst="bentConnector3">
            <a:avLst>
              <a:gd name="adj1" fmla="val 4976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935095" y="1452685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Panagia</a:t>
            </a:r>
            <a:r>
              <a:rPr lang="en-US" dirty="0" smtClean="0"/>
              <a:t>, AT&amp;T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VoIP spoofing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enhances </a:t>
            </a:r>
            <a:r>
              <a:rPr lang="en-US" dirty="0"/>
              <a:t>theft and sale customer information through </a:t>
            </a:r>
            <a:r>
              <a:rPr lang="en-US" dirty="0" smtClean="0"/>
              <a:t>pretexting</a:t>
            </a:r>
            <a:endParaRPr lang="en-US" dirty="0"/>
          </a:p>
          <a:p>
            <a:pPr lvl="0"/>
            <a:r>
              <a:rPr lang="en-US" dirty="0" smtClean="0"/>
              <a:t>harass </a:t>
            </a:r>
            <a:r>
              <a:rPr lang="en-US" dirty="0"/>
              <a:t>and </a:t>
            </a:r>
            <a:r>
              <a:rPr lang="en-US" dirty="0" smtClean="0"/>
              <a:t>intimidate </a:t>
            </a:r>
            <a:r>
              <a:rPr lang="en-US" dirty="0"/>
              <a:t>(bomb threats, disconnecting services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 smtClean="0"/>
              <a:t>enables </a:t>
            </a:r>
            <a:r>
              <a:rPr lang="en-US" dirty="0"/>
              <a:t>identity theft and theft of </a:t>
            </a:r>
            <a:r>
              <a:rPr lang="en-US" dirty="0" smtClean="0"/>
              <a:t>services</a:t>
            </a:r>
            <a:endParaRPr lang="en-US" dirty="0"/>
          </a:p>
          <a:p>
            <a:pPr lvl="0"/>
            <a:r>
              <a:rPr lang="en-US" dirty="0" smtClean="0"/>
              <a:t>compromises </a:t>
            </a:r>
            <a:r>
              <a:rPr lang="en-US" dirty="0"/>
              <a:t>and can give access to voice mail </a:t>
            </a:r>
            <a:r>
              <a:rPr lang="en-US" dirty="0" smtClean="0"/>
              <a:t>boxes</a:t>
            </a:r>
            <a:endParaRPr lang="en-US" dirty="0"/>
          </a:p>
          <a:p>
            <a:pPr lvl="0"/>
            <a:r>
              <a:rPr lang="en-US" dirty="0" smtClean="0"/>
              <a:t>can </a:t>
            </a:r>
            <a:r>
              <a:rPr lang="en-US" dirty="0"/>
              <a:t>result in free calls over toll free dial-around </a:t>
            </a:r>
            <a:r>
              <a:rPr lang="en-US" dirty="0" smtClean="0"/>
              <a:t>services</a:t>
            </a:r>
            <a:endParaRPr lang="en-US" dirty="0"/>
          </a:p>
          <a:p>
            <a:pPr lvl="0"/>
            <a:r>
              <a:rPr lang="en-US" dirty="0" smtClean="0"/>
              <a:t>facilitates </a:t>
            </a:r>
            <a:r>
              <a:rPr lang="en-US" dirty="0"/>
              <a:t>identification of the name (CNAM) for unlisted </a:t>
            </a:r>
            <a:r>
              <a:rPr lang="en-US" dirty="0" smtClean="0"/>
              <a:t>numbers</a:t>
            </a:r>
            <a:endParaRPr lang="en-US" dirty="0"/>
          </a:p>
          <a:p>
            <a:pPr lvl="0"/>
            <a:r>
              <a:rPr lang="en-US" dirty="0" smtClean="0"/>
              <a:t>activate </a:t>
            </a:r>
            <a:r>
              <a:rPr lang="en-US" dirty="0"/>
              <a:t>stolen credit </a:t>
            </a:r>
            <a:r>
              <a:rPr lang="en-US" dirty="0" smtClean="0"/>
              <a:t>cards</a:t>
            </a:r>
            <a:endParaRPr lang="en-US" dirty="0"/>
          </a:p>
          <a:p>
            <a:pPr lvl="0"/>
            <a:r>
              <a:rPr lang="en-US" dirty="0" smtClean="0"/>
              <a:t>causes </a:t>
            </a:r>
            <a:r>
              <a:rPr lang="en-US" dirty="0"/>
              <a:t>incorrect billing because the jurisdiction is incorrect</a:t>
            </a:r>
          </a:p>
          <a:p>
            <a:pPr lvl="0"/>
            <a:r>
              <a:rPr lang="en-US" dirty="0" smtClean="0"/>
              <a:t>impairs </a:t>
            </a:r>
            <a:r>
              <a:rPr lang="en-US" dirty="0"/>
              <a:t>assistance to law enforcement in criminal and anti-terrorist </a:t>
            </a:r>
            <a:r>
              <a:rPr lang="en-US" dirty="0" smtClean="0"/>
              <a:t>investigations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spoofing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5095" y="1452685"/>
            <a:ext cx="18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Panagia</a:t>
            </a:r>
            <a:r>
              <a:rPr lang="en-US" dirty="0" smtClean="0"/>
              <a:t>, AT&amp;T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61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M available numbers in each NPA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300 M population, 2.6 numbers each</a:t>
            </a:r>
          </a:p>
          <a:p>
            <a:pPr lvl="1"/>
            <a:r>
              <a:rPr lang="en-US" dirty="0" smtClean="0">
                <a:sym typeface="Wingdings"/>
              </a:rPr>
              <a:t>2.73 B available for 345 existing codes (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27%</a:t>
            </a:r>
            <a:r>
              <a:rPr lang="en-US" dirty="0" smtClean="0">
                <a:sym typeface="Wingdings"/>
              </a:rPr>
              <a:t> assigned)</a:t>
            </a:r>
          </a:p>
          <a:p>
            <a:pPr lvl="2"/>
            <a:r>
              <a:rPr lang="en-US" dirty="0" smtClean="0">
                <a:sym typeface="Wingdings"/>
              </a:rPr>
              <a:t>45% of 1k blocks are assigned</a:t>
            </a:r>
          </a:p>
          <a:p>
            <a:pPr lvl="1"/>
            <a:r>
              <a:rPr lang="en-US" dirty="0" smtClean="0">
                <a:sym typeface="Wingdings"/>
              </a:rPr>
              <a:t>5.02 B available for 643 likely geographic codes</a:t>
            </a:r>
          </a:p>
          <a:p>
            <a:r>
              <a:rPr lang="en-US" dirty="0" smtClean="0">
                <a:sym typeface="Wingdings"/>
              </a:rPr>
              <a:t>2050: 439 million US residents</a:t>
            </a:r>
          </a:p>
          <a:p>
            <a:pPr lvl="1"/>
            <a:r>
              <a:rPr lang="en-US" dirty="0" smtClean="0">
                <a:sym typeface="Wingdings"/>
              </a:rPr>
              <a:t>2.5 numbers/person  1.1 B numbers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running out of phone numbers*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26707"/>
            <a:ext cx="180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 2042, maybe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512714" y="3417008"/>
            <a:ext cx="1041635" cy="347183"/>
          </a:xfrm>
          <a:prstGeom prst="wedgeRoundRectCallout">
            <a:avLst>
              <a:gd name="adj1" fmla="val -66799"/>
              <a:gd name="adj2" fmla="val -702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RFC 1715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5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 expenditures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27" y="2065079"/>
            <a:ext cx="4049136" cy="2793317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89734654"/>
              </p:ext>
            </p:extLst>
          </p:nvPr>
        </p:nvGraphicFramePr>
        <p:xfrm>
          <a:off x="457200" y="1820926"/>
          <a:ext cx="4236887" cy="303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18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Interstate switched access minutes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6" y="1250014"/>
            <a:ext cx="7638484" cy="50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access speeds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1415577" y="2290338"/>
            <a:ext cx="6328459" cy="3331400"/>
          </a:xfrm>
          <a:prstGeom prst="bentConnector3">
            <a:avLst>
              <a:gd name="adj1" fmla="val 329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0118" y="2880000"/>
            <a:ext cx="328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54213" y="3450753"/>
            <a:ext cx="328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68308" y="4006564"/>
            <a:ext cx="328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87534" y="5369200"/>
            <a:ext cx="328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41176" y="5621738"/>
            <a:ext cx="0" cy="190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8979" y="5624728"/>
            <a:ext cx="0" cy="190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45597" y="5627718"/>
            <a:ext cx="0" cy="190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86463" y="5615767"/>
            <a:ext cx="0" cy="190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79516" y="5615767"/>
            <a:ext cx="0" cy="190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5756" y="2754548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264" y="3266087"/>
            <a:ext cx="95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Mb/s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5793" y="3821898"/>
            <a:ext cx="83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Mb/s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3330" y="4790744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Mb/s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41064" y="5195333"/>
            <a:ext cx="79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Mb/s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86239" y="4995660"/>
            <a:ext cx="328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86877" y="5861055"/>
            <a:ext cx="50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18%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46348" y="5861055"/>
            <a:ext cx="55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5647" y="5861055"/>
            <a:ext cx="54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r>
              <a:rPr lang="en-US" dirty="0"/>
              <a:t>5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40118" y="5861055"/>
            <a:ext cx="5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97%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82238" y="5861055"/>
            <a:ext cx="63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cxnSp>
        <p:nvCxnSpPr>
          <p:cNvPr id="47" name="Elbow Connector 46"/>
          <p:cNvCxnSpPr/>
          <p:nvPr/>
        </p:nvCxnSpPr>
        <p:spPr>
          <a:xfrm>
            <a:off x="1415577" y="2880000"/>
            <a:ext cx="825599" cy="570753"/>
          </a:xfrm>
          <a:prstGeom prst="bentConnector3">
            <a:avLst>
              <a:gd name="adj1" fmla="val 98863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41176" y="3450753"/>
            <a:ext cx="2587803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28979" y="3450753"/>
            <a:ext cx="0" cy="5558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28979" y="4006564"/>
            <a:ext cx="1616618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45597" y="4006564"/>
            <a:ext cx="0" cy="989096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5597" y="4995660"/>
            <a:ext cx="540866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6463" y="4995660"/>
            <a:ext cx="0" cy="37354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6463" y="5369200"/>
            <a:ext cx="493053" cy="246567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373609"/>
            <a:ext cx="1054980" cy="10127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58" y="3126990"/>
            <a:ext cx="1733620" cy="760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207" y="1844879"/>
            <a:ext cx="973339" cy="973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578" y="4394841"/>
            <a:ext cx="518660" cy="4733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6714" y="5834792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avg. sustained</a:t>
            </a:r>
          </a:p>
          <a:p>
            <a:r>
              <a:rPr lang="en-US" sz="1200" dirty="0" smtClean="0"/>
              <a:t>throughput</a:t>
            </a:r>
            <a:endParaRPr lang="en-US" sz="1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2238" y="4191230"/>
            <a:ext cx="1006588" cy="9220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636" y="5025816"/>
            <a:ext cx="1068848" cy="6019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46403" y="6242043"/>
            <a:ext cx="156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households</a:t>
            </a:r>
            <a:endParaRPr lang="en-US" dirty="0"/>
          </a:p>
        </p:txBody>
      </p:sp>
      <p:sp>
        <p:nvSpPr>
          <p:cNvPr id="2" name="Cloud Callout 1"/>
          <p:cNvSpPr/>
          <p:nvPr/>
        </p:nvSpPr>
        <p:spPr>
          <a:xfrm>
            <a:off x="7479516" y="2754548"/>
            <a:ext cx="1406968" cy="1124187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800000"/>
                </a:solidFill>
              </a:rPr>
              <a:t>marginal VOIP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identification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06" y="1790732"/>
            <a:ext cx="686794" cy="89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29" y="3627125"/>
            <a:ext cx="1411471" cy="59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53" y="3477656"/>
            <a:ext cx="442527" cy="585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57" y="4721879"/>
            <a:ext cx="1644686" cy="58523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118698" y="3730362"/>
            <a:ext cx="294836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1534" y="3309985"/>
            <a:ext cx="2351926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name unimportant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bank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UnicodeMS"/>
              </a:rPr>
              <a:t>✔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credit card office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UnicodeMS"/>
              </a:rPr>
              <a:t>✔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932" y="1632488"/>
            <a:ext cx="987960" cy="10291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19310" y="2147051"/>
            <a:ext cx="161727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31534" y="1717641"/>
            <a:ext cx="1941557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known caller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previous calls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sent her emails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98001" y="5183544"/>
            <a:ext cx="286906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3636585" y="3953081"/>
            <a:ext cx="1946212" cy="102624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can you recommend student X?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46369" y="4721879"/>
            <a:ext cx="2377574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name unimportant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IEEE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UnicodeMS"/>
              </a:rPr>
              <a:t>✔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known university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UnicodeMS"/>
              </a:rPr>
              <a:t>✔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314" y="5312804"/>
            <a:ext cx="827991" cy="664810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3627011" y="2635078"/>
            <a:ext cx="1946212" cy="102624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what’s your SSN?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313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</a:t>
            </a:r>
            <a:r>
              <a:rPr lang="en-US" i="1" dirty="0" smtClean="0"/>
              <a:t>unknown</a:t>
            </a:r>
            <a:r>
              <a:rPr lang="en-US" dirty="0" smtClean="0"/>
              <a:t> callers, care about attributes, not name</a:t>
            </a:r>
          </a:p>
          <a:p>
            <a:r>
              <a:rPr lang="en-US" dirty="0" smtClean="0"/>
              <a:t>SIP address-of-record (AOR) </a:t>
            </a:r>
            <a:r>
              <a:rPr lang="en-US" dirty="0" smtClean="0">
                <a:sym typeface="Wingdings"/>
              </a:rPr>
              <a:t> attributes</a:t>
            </a:r>
          </a:p>
          <a:p>
            <a:pPr lvl="1"/>
            <a:r>
              <a:rPr lang="en-US" dirty="0" smtClean="0">
                <a:sym typeface="Wingdings"/>
              </a:rPr>
              <a:t>employment (bank, registered 501c3)</a:t>
            </a:r>
          </a:p>
          <a:p>
            <a:pPr lvl="1"/>
            <a:r>
              <a:rPr lang="en-US" dirty="0" smtClean="0">
                <a:sym typeface="Wingdings"/>
              </a:rPr>
              <a:t>membership (professional)</a:t>
            </a:r>
          </a:p>
          <a:p>
            <a:pPr lvl="1"/>
            <a:r>
              <a:rPr lang="en-US" dirty="0" smtClean="0">
                <a:sym typeface="Wingdings"/>
              </a:rPr>
              <a:t>age (e.g., for mail order of restricted items)</a:t>
            </a:r>
          </a:p>
          <a:p>
            <a:pPr lvl="1"/>
            <a:r>
              <a:rPr lang="en-US" dirty="0" smtClean="0">
                <a:sym typeface="Wingdings"/>
              </a:rPr>
              <a:t>geographic location</a:t>
            </a:r>
          </a:p>
          <a:p>
            <a:r>
              <a:rPr lang="en-US" dirty="0" smtClean="0">
                <a:sym typeface="Wingdings"/>
              </a:rPr>
              <a:t>Privacy</a:t>
            </a:r>
          </a:p>
          <a:p>
            <a:pPr lvl="1"/>
            <a:r>
              <a:rPr lang="en-US" dirty="0" smtClean="0">
                <a:sym typeface="Wingdings"/>
              </a:rPr>
              <a:t> selective disclosure</a:t>
            </a:r>
          </a:p>
          <a:p>
            <a:pPr lvl="1"/>
            <a:r>
              <a:rPr lang="en-US" dirty="0" smtClean="0">
                <a:sym typeface="Wingdings"/>
              </a:rPr>
              <a:t>no need to </a:t>
            </a:r>
            <a:r>
              <a:rPr lang="en-US" smtClean="0">
                <a:sym typeface="Wingdings"/>
              </a:rPr>
              <a:t>disclose identity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06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8622-109C-B245-A7FB-6D710CC72998}" type="slidenum">
              <a:rPr lang="en-US"/>
              <a:pPr/>
              <a:t>42</a:t>
            </a:fld>
            <a:endParaRPr 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60734"/>
            <a:ext cx="7358063" cy="1109224"/>
          </a:xfrm>
          <a:ln/>
        </p:spPr>
        <p:txBody>
          <a:bodyPr>
            <a:normAutofit/>
          </a:bodyPr>
          <a:lstStyle/>
          <a:p>
            <a:r>
              <a:rPr lang="en-US" sz="4800" dirty="0"/>
              <a:t>Attribute Validation Service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28" y="275927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2759274" y="2099815"/>
            <a:ext cx="33085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500" b="1">
                <a:ea typeface="ＭＳ Ｐゴシック" charset="0"/>
                <a:cs typeface="Gill Sans" charset="0"/>
              </a:rPr>
              <a:t>Attribute Validation Server (AVS): Issuer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e.g., members.ieee.org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69" y="5089922"/>
            <a:ext cx="276820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98" y="4875609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902398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7"/>
          <p:cNvSpPr>
            <a:spLocks/>
          </p:cNvSpPr>
          <p:nvPr/>
        </p:nvSpPr>
        <p:spPr bwMode="auto">
          <a:xfrm>
            <a:off x="2224609" y="5565874"/>
            <a:ext cx="22782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500" b="1">
                <a:ea typeface="ＭＳ Ｐゴシック" charset="0"/>
                <a:cs typeface="Gill Sans" charset="0"/>
              </a:rPr>
              <a:t>Caller: Principal</a:t>
            </a:r>
          </a:p>
          <a:p>
            <a:pPr algn="l"/>
            <a:r>
              <a:rPr lang="en-US" sz="1500" i="1">
                <a:ea typeface="ＭＳ Ｐゴシック" charset="0"/>
                <a:cs typeface="Gill Sans" charset="0"/>
              </a:rPr>
              <a:t>Alice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Student member in ieee.org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tel:+12345678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5462736" y="5500687"/>
            <a:ext cx="3714750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 b="1">
                <a:ea typeface="ＭＳ Ｐゴシック" charset="0"/>
                <a:cs typeface="Gill Sans" charset="0"/>
              </a:rPr>
              <a:t>Callee: Relying Party</a:t>
            </a:r>
          </a:p>
          <a:p>
            <a:pPr algn="l"/>
            <a:r>
              <a:rPr lang="en-US" sz="1500" i="1">
                <a:ea typeface="ＭＳ Ｐゴシック" charset="0"/>
                <a:cs typeface="Gill Sans" charset="0"/>
              </a:rPr>
              <a:t>Bob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Accepts calls from members in ieee.org; 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does not know Alice</a:t>
            </a:r>
            <a:r>
              <a:rPr lang="ja-JP" altLang="en-US" sz="1500"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1500">
                <a:ea typeface="ＭＳ Ｐゴシック" charset="0"/>
                <a:cs typeface="Gill Sans" charset="0"/>
              </a:rPr>
              <a:t>s phone number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  <a:hlinkClick r:id="rId7"/>
              </a:rPr>
              <a:t>sips:bob@example.com</a:t>
            </a:r>
            <a:endParaRPr lang="en-US" sz="1500">
              <a:ea typeface="ＭＳ Ｐゴシック" charset="0"/>
              <a:cs typeface="Gill Sans" charset="0"/>
            </a:endParaRPr>
          </a:p>
          <a:p>
            <a:pPr algn="l"/>
            <a:endParaRPr lang="en-US" sz="1500">
              <a:ea typeface="ＭＳ Ｐゴシック" charset="0"/>
              <a:cs typeface="Gill Sans" charset="0"/>
            </a:endParaRPr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3725913" y="5005090"/>
            <a:ext cx="2878708" cy="634008"/>
            <a:chOff x="0" y="0"/>
            <a:chExt cx="2579" cy="568"/>
          </a:xfrm>
        </p:grpSpPr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 flipH="1">
              <a:off x="0" y="44"/>
              <a:ext cx="2579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/>
            </p:cNvSpPr>
            <p:nvPr/>
          </p:nvSpPr>
          <p:spPr bwMode="auto">
            <a:xfrm>
              <a:off x="72" y="0"/>
              <a:ext cx="2504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>
                  <a:ea typeface="ＭＳ Ｐゴシック" charset="0"/>
                  <a:cs typeface="Gill Sans" charset="0"/>
                </a:rPr>
                <a:t>2. Makes a call with the ARID and </a:t>
              </a:r>
              <a:r>
                <a:rPr lang="en-US" sz="150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part of access code</a:t>
              </a:r>
            </a:p>
          </p:txBody>
        </p:sp>
      </p:grp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8930" y="5107781"/>
            <a:ext cx="705445" cy="0"/>
          </a:xfrm>
          <a:prstGeom prst="line">
            <a:avLst/>
          </a:prstGeom>
          <a:noFill/>
          <a:ln w="38100" cap="flat">
            <a:solidFill>
              <a:srgbClr val="002D99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930" y="5304234"/>
            <a:ext cx="70544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793626" y="4973836"/>
            <a:ext cx="1321594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HTTP over TLS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SIP over TLS</a:t>
            </a:r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3848695" y="3195713"/>
            <a:ext cx="3996035" cy="1688827"/>
            <a:chOff x="0" y="0"/>
            <a:chExt cx="3580" cy="1512"/>
          </a:xfrm>
        </p:grpSpPr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152" y="144"/>
              <a:ext cx="2469" cy="1304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/>
            </p:cNvSpPr>
            <p:nvPr/>
          </p:nvSpPr>
          <p:spPr bwMode="auto">
            <a:xfrm>
              <a:off x="1044" y="0"/>
              <a:ext cx="2536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>
                  <a:ea typeface="ＭＳ Ｐゴシック" charset="0"/>
                  <a:cs typeface="Gill Sans" charset="0"/>
                </a:rPr>
                <a:t>3. Establishes the validity of the     </a:t>
              </a:r>
            </a:p>
            <a:p>
              <a:r>
                <a:rPr lang="en-US" sz="1500">
                  <a:ea typeface="ＭＳ Ｐゴシック" charset="0"/>
                  <a:cs typeface="Gill Sans" charset="0"/>
                </a:rPr>
                <a:t>    ARID with </a:t>
              </a:r>
              <a:r>
                <a:rPr lang="en-US" sz="150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access code</a:t>
              </a:r>
              <a:r>
                <a:rPr lang="en-US" sz="1500">
                  <a:ea typeface="ＭＳ Ｐゴシック" charset="0"/>
                  <a:cs typeface="Gill Sans" charset="0"/>
                </a:rPr>
                <a:t> and retrieves </a:t>
              </a:r>
              <a:r>
                <a:rPr lang="en-US" sz="150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selected attributes </a:t>
              </a:r>
              <a:r>
                <a:rPr lang="en-US" sz="1500">
                  <a:ea typeface="ＭＳ Ｐゴシック" charset="0"/>
                  <a:cs typeface="Gill Sans" charset="0"/>
                </a:rPr>
                <a:t>e.g., Alice</a:t>
              </a:r>
              <a:r>
                <a:rPr lang="ja-JP" altLang="en-US" sz="1500">
                  <a:latin typeface="Arial"/>
                  <a:ea typeface="ＭＳ Ｐゴシック" charset="0"/>
                  <a:cs typeface="Gill Sans" charset="0"/>
                </a:rPr>
                <a:t>’</a:t>
              </a:r>
              <a:r>
                <a:rPr lang="en-US" sz="1500">
                  <a:ea typeface="ＭＳ Ｐゴシック" charset="0"/>
                  <a:cs typeface="Gill Sans" charset="0"/>
                </a:rPr>
                <a:t>s role</a:t>
              </a:r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0" y="208"/>
              <a:ext cx="2468" cy="1304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91" name="Rectangle 19"/>
          <p:cNvSpPr>
            <a:spLocks/>
          </p:cNvSpPr>
          <p:nvPr/>
        </p:nvSpPr>
        <p:spPr bwMode="auto">
          <a:xfrm>
            <a:off x="3839766" y="2763738"/>
            <a:ext cx="3902273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{Alice</a:t>
            </a:r>
            <a:r>
              <a:rPr lang="ja-JP" altLang="en-US" sz="1500"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1500">
                <a:ea typeface="ＭＳ Ｐゴシック" charset="0"/>
                <a:cs typeface="Gill Sans" charset="0"/>
              </a:rPr>
              <a:t>s username, credentials, user ID, role}</a:t>
            </a: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549301" y="3455789"/>
            <a:ext cx="1968996" cy="1330523"/>
            <a:chOff x="0" y="0"/>
            <a:chExt cx="1763" cy="1191"/>
          </a:xfrm>
        </p:grpSpPr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619" y="0"/>
              <a:ext cx="0" cy="1176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763" y="8"/>
              <a:ext cx="0" cy="1183"/>
            </a:xfrm>
            <a:prstGeom prst="line">
              <a:avLst/>
            </a:prstGeom>
            <a:noFill/>
            <a:ln w="38100" cap="flat">
              <a:solidFill>
                <a:srgbClr val="002D99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0" y="456"/>
              <a:ext cx="1584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500">
                  <a:ea typeface="ＭＳ Ｐゴシック" charset="0"/>
                  <a:cs typeface="Gill Sans" charset="0"/>
                </a:rPr>
                <a:t>1. Requests an ARID</a:t>
              </a:r>
              <a:r>
                <a:rPr lang="en-US" sz="150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,</a:t>
              </a:r>
            </a:p>
            <a:p>
              <a:pPr algn="r"/>
              <a:r>
                <a:rPr lang="en-US" sz="150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selecting attributes to disclose</a:t>
              </a:r>
            </a:p>
          </p:txBody>
        </p:sp>
      </p:grpSp>
      <p:sp>
        <p:nvSpPr>
          <p:cNvPr id="28696" name="Rectangle 24"/>
          <p:cNvSpPr>
            <a:spLocks/>
          </p:cNvSpPr>
          <p:nvPr/>
        </p:nvSpPr>
        <p:spPr bwMode="auto">
          <a:xfrm>
            <a:off x="43533" y="2553890"/>
            <a:ext cx="3286125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500" b="1">
                <a:ea typeface="ＭＳ Ｐゴシック" charset="0"/>
                <a:cs typeface="Gill Sans" charset="0"/>
              </a:rPr>
              <a:t>Attribute Reference ID</a:t>
            </a:r>
          </a:p>
          <a:p>
            <a:pPr algn="l"/>
            <a:r>
              <a:rPr lang="en-US" sz="1500" b="1">
                <a:ea typeface="ＭＳ Ｐゴシック" charset="0"/>
                <a:cs typeface="Gill Sans" charset="0"/>
              </a:rPr>
              <a:t>(ARID) 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e.g., </a:t>
            </a:r>
          </a:p>
          <a:p>
            <a:pPr algn="l"/>
            <a:r>
              <a:rPr lang="en-US" sz="1500">
                <a:solidFill>
                  <a:srgbClr val="002D99"/>
                </a:solidFill>
                <a:ea typeface="ＭＳ Ｐゴシック" charset="0"/>
                <a:cs typeface="Gill Sans" charset="0"/>
                <a:hlinkClick r:id="rId8"/>
              </a:rPr>
              <a:t>https</a:t>
            </a:r>
            <a:r>
              <a:rPr lang="en-US" sz="1500">
                <a:ea typeface="ＭＳ Ｐゴシック" charset="0"/>
                <a:cs typeface="Gill Sans" charset="0"/>
                <a:hlinkClick r:id="rId8"/>
              </a:rPr>
              <a:t>://members.ieee.org/arid</a:t>
            </a:r>
            <a:r>
              <a:rPr lang="en-US" sz="1500">
                <a:ea typeface="ＭＳ Ｐゴシック" charset="0"/>
                <a:cs typeface="Gill Sans" charset="0"/>
              </a:rPr>
              <a:t>/4163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c78e9b8d1ad58eb3f4b5344a4c0d5a</a:t>
            </a:r>
          </a:p>
          <a:p>
            <a:pPr algn="l"/>
            <a:r>
              <a:rPr lang="en-US" sz="1500">
                <a:ea typeface="ＭＳ Ｐゴシック" charset="0"/>
                <a:cs typeface="Gill Sans" charset="0"/>
              </a:rPr>
              <a:t>35a023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8853785" y="6572250"/>
            <a:ext cx="160734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E22CD59B-2E16-D442-892B-3D1391B6F66A}" type="slidenum">
              <a:rPr lang="en-US" sz="1300">
                <a:cs typeface="Gill Sans" charset="0"/>
              </a:rPr>
              <a:pPr algn="ctr"/>
              <a:t>42</a:t>
            </a:fld>
            <a:endParaRPr lang="en-US" sz="1300"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4D21A-317F-9B45-8A7E-3B6307C836A6}" type="slidenum">
              <a:rPr lang="en-US"/>
              <a:pPr/>
              <a:t>43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5100"/>
              <a:t>Using ARID vs. SIP-SAML</a:t>
            </a:r>
          </a:p>
        </p:txBody>
      </p:sp>
      <p:graphicFrame>
        <p:nvGraphicFramePr>
          <p:cNvPr id="24578" name="Group 2"/>
          <p:cNvGraphicFramePr>
            <a:graphicFrameLocks noGrp="1"/>
          </p:cNvGraphicFramePr>
          <p:nvPr/>
        </p:nvGraphicFramePr>
        <p:xfrm>
          <a:off x="377279" y="1737941"/>
          <a:ext cx="8492133" cy="4852246"/>
        </p:xfrm>
        <a:graphic>
          <a:graphicData uri="http://schemas.openxmlformats.org/drawingml/2006/table">
            <a:tbl>
              <a:tblPr/>
              <a:tblGrid>
                <a:gridCol w="2289349"/>
                <a:gridCol w="2571750"/>
                <a:gridCol w="3631034"/>
              </a:tblGrid>
              <a:tr h="33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Using ARID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SIP-SAML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D5"/>
                    </a:solidFill>
                  </a:tcPr>
                </a:tc>
              </a:tr>
              <a:tr h="909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Trust model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Alice ⇔ Issuer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Bob ⇒ Issuer</a:t>
                      </a:r>
                    </a:p>
                  </a:txBody>
                  <a:tcPr marL="35719" marR="35719" marT="35719" marB="3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Alice ⇔ Issuer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Bob ⇒ Issuer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Authentication server for Alice ⇔ Issuer</a:t>
                      </a:r>
                    </a:p>
                  </a:txBody>
                  <a:tcPr marL="35719" marR="35719" marT="35719" marB="3571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Need for binding to user</a:t>
                      </a:r>
                      <a:r>
                        <a:rPr kumimoji="0" lang="ja-JP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 AoR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No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How to protect confidentiality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Sending over TLS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How to protect integrity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Sending over TLS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Attaching a digital signature &amp; TLS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Selective disclosure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Possible, but not defined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Restricting verifiers with protecting user</a:t>
                      </a: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 privacy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Yes, by hashing user</a:t>
                      </a: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 AoR with a salt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Possible, but needs a minor modification in SAML for privacy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3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How to convey in SIP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By reference: the Issuer</a:t>
                      </a: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 URL in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 new Sender-References header 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along with parameters for privacy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By reference: the Issuer</a:t>
                      </a:r>
                      <a:r>
                        <a:rPr kumimoji="0" lang="ja-JP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’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 URL in 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a new token-info URI parameter of From header 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By value: attached in the message body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745"/>
            <a:ext cx="8229599" cy="1531138"/>
          </a:xfrm>
        </p:spPr>
        <p:txBody>
          <a:bodyPr/>
          <a:lstStyle/>
          <a:p>
            <a:r>
              <a:rPr lang="en-US" dirty="0" smtClean="0"/>
              <a:t>Now: LIDB &amp; CNAM, LERG, LARG, CSARG, NNAG, SRDB, SMS/800 (toll free), do-not-call, …</a:t>
            </a:r>
          </a:p>
          <a:p>
            <a:r>
              <a:rPr lang="en-US" dirty="0" smtClean="0"/>
              <a:t>Future: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“Public” PSTN databases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530" y="3741317"/>
            <a:ext cx="2770122" cy="168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186517"/>
            <a:ext cx="762000" cy="530225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076" y="4186517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2241176" y="4186517"/>
            <a:ext cx="47214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241176" y="4716742"/>
            <a:ext cx="472141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81060" y="5039004"/>
            <a:ext cx="2605740" cy="147732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carrier code or SIP URL</a:t>
            </a:r>
          </a:p>
          <a:p>
            <a:r>
              <a:rPr lang="en-US" dirty="0" smtClean="0"/>
              <a:t>type of service (800, …)</a:t>
            </a:r>
          </a:p>
          <a:p>
            <a:r>
              <a:rPr lang="en-US" dirty="0" smtClean="0"/>
              <a:t>owner</a:t>
            </a:r>
          </a:p>
          <a:p>
            <a:r>
              <a:rPr lang="en-US" dirty="0" smtClean="0"/>
              <a:t>public key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7294" y="3817185"/>
            <a:ext cx="151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1 202 555 1234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33176" y="5588000"/>
            <a:ext cx="23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extensible set of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32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PSTN: general interconnection duty</a:t>
            </a:r>
          </a:p>
          <a:p>
            <a:pPr lvl="1"/>
            <a:r>
              <a:rPr lang="en-US" dirty="0"/>
              <a:t>§ </a:t>
            </a:r>
            <a:r>
              <a:rPr lang="en-US" dirty="0" smtClean="0"/>
              <a:t>251: duty to negotiate; interconnect at any technically feasible point in network</a:t>
            </a:r>
          </a:p>
          <a:p>
            <a:pPr lvl="1"/>
            <a:r>
              <a:rPr lang="en-US" dirty="0" smtClean="0"/>
              <a:t>requires physical TDM trunks and switch ports</a:t>
            </a:r>
          </a:p>
          <a:p>
            <a:r>
              <a:rPr lang="en-US" dirty="0" smtClean="0"/>
              <a:t>VoIP:</a:t>
            </a:r>
          </a:p>
          <a:p>
            <a:pPr lvl="1"/>
            <a:r>
              <a:rPr lang="en-US" dirty="0" smtClean="0"/>
              <a:t>VPN-like arrangements</a:t>
            </a:r>
          </a:p>
          <a:p>
            <a:pPr lvl="1"/>
            <a:r>
              <a:rPr lang="en-US" dirty="0" smtClean="0"/>
              <a:t>MPLS</a:t>
            </a:r>
          </a:p>
          <a:p>
            <a:pPr lvl="1"/>
            <a:r>
              <a:rPr lang="en-US" dirty="0" smtClean="0"/>
              <a:t>general Internet</a:t>
            </a:r>
          </a:p>
          <a:p>
            <a:pPr lvl="1"/>
            <a:r>
              <a:rPr lang="en-US" dirty="0" smtClean="0"/>
              <a:t>may require fewer points-of-interconnect</a:t>
            </a:r>
          </a:p>
          <a:p>
            <a:pPr lvl="1"/>
            <a:r>
              <a:rPr lang="en-US" dirty="0" smtClean="0"/>
              <a:t>transport cost (1 MB/minute): 10c/GB </a:t>
            </a:r>
            <a:r>
              <a:rPr lang="en-US" dirty="0" smtClean="0">
                <a:sym typeface="Wingdings"/>
              </a:rPr>
              <a:t> 0.01c/minute</a:t>
            </a:r>
            <a:endParaRPr lang="en-US" dirty="0" smtClean="0"/>
          </a:p>
          <a:p>
            <a:pPr lvl="1"/>
            <a:r>
              <a:rPr lang="en-US" dirty="0" smtClean="0"/>
              <a:t>only relatively small number of NAPs</a:t>
            </a:r>
          </a:p>
          <a:p>
            <a:pPr lvl="1"/>
            <a:r>
              <a:rPr lang="en-US" dirty="0" smtClean="0"/>
              <a:t>transition to symmetric billing (cellular minutes, flat-rate) rather than caller-pays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87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79502"/>
            <a:ext cx="8229599" cy="19466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Technical problem</a:t>
            </a:r>
          </a:p>
          <a:p>
            <a:pPr lvl="1"/>
            <a:r>
              <a:rPr lang="en-US" dirty="0" smtClean="0"/>
              <a:t>where and how</a:t>
            </a:r>
          </a:p>
          <a:p>
            <a:pPr lvl="1"/>
            <a:r>
              <a:rPr lang="en-US" dirty="0" smtClean="0"/>
              <a:t>just voice?</a:t>
            </a:r>
          </a:p>
          <a:p>
            <a:r>
              <a:rPr lang="en-US" dirty="0" smtClean="0"/>
              <a:t>Money problem</a:t>
            </a:r>
          </a:p>
          <a:p>
            <a:pPr lvl="1"/>
            <a:r>
              <a:rPr lang="en-US" dirty="0" smtClean="0"/>
              <a:t>who pays for what (conversion, transport, …)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USF/ICC reform</a:t>
            </a:r>
            <a:endParaRPr lang="en-US" dirty="0"/>
          </a:p>
        </p:txBody>
      </p:sp>
      <p:sp>
        <p:nvSpPr>
          <p:cNvPr id="7" name="Rectangle 4"/>
          <p:cNvSpPr/>
          <p:nvPr/>
        </p:nvSpPr>
        <p:spPr>
          <a:xfrm>
            <a:off x="667712" y="1302076"/>
            <a:ext cx="8019087" cy="2551350"/>
          </a:xfrm>
          <a:custGeom>
            <a:avLst/>
            <a:gdLst/>
            <a:ahLst/>
            <a:cxnLst/>
            <a:rect l="l" t="t" r="r" b="b"/>
            <a:pathLst>
              <a:path w="7207987" h="1880486">
                <a:moveTo>
                  <a:pt x="0" y="0"/>
                </a:moveTo>
                <a:lnTo>
                  <a:pt x="7207987" y="0"/>
                </a:lnTo>
                <a:lnTo>
                  <a:pt x="7207987" y="1458319"/>
                </a:lnTo>
                <a:lnTo>
                  <a:pt x="7206900" y="1458219"/>
                </a:lnTo>
                <a:cubicBezTo>
                  <a:pt x="7067534" y="1455003"/>
                  <a:pt x="7160544" y="1578376"/>
                  <a:pt x="7076033" y="1451603"/>
                </a:cubicBezTo>
                <a:cubicBezTo>
                  <a:pt x="7059539" y="1457101"/>
                  <a:pt x="7043268" y="1463321"/>
                  <a:pt x="7026550" y="1468098"/>
                </a:cubicBezTo>
                <a:cubicBezTo>
                  <a:pt x="6973023" y="1483393"/>
                  <a:pt x="6916702" y="1494607"/>
                  <a:pt x="6861608" y="1501089"/>
                </a:cubicBezTo>
                <a:cubicBezTo>
                  <a:pt x="6801296" y="1508185"/>
                  <a:pt x="6740528" y="1510878"/>
                  <a:pt x="6680171" y="1517585"/>
                </a:cubicBezTo>
                <a:cubicBezTo>
                  <a:pt x="6641531" y="1521879"/>
                  <a:pt x="6603198" y="1528582"/>
                  <a:pt x="6564711" y="1534080"/>
                </a:cubicBezTo>
                <a:cubicBezTo>
                  <a:pt x="6570209" y="1550576"/>
                  <a:pt x="6581206" y="1566179"/>
                  <a:pt x="6581206" y="1583567"/>
                </a:cubicBezTo>
                <a:cubicBezTo>
                  <a:pt x="6581206" y="1676703"/>
                  <a:pt x="6489680" y="1641391"/>
                  <a:pt x="6416263" y="1649549"/>
                </a:cubicBezTo>
                <a:cubicBezTo>
                  <a:pt x="6323766" y="1618713"/>
                  <a:pt x="6370997" y="1649921"/>
                  <a:pt x="6333792" y="1501089"/>
                </a:cubicBezTo>
                <a:cubicBezTo>
                  <a:pt x="6278918" y="1610845"/>
                  <a:pt x="6316283" y="1521641"/>
                  <a:pt x="6284309" y="1649549"/>
                </a:cubicBezTo>
                <a:cubicBezTo>
                  <a:pt x="6280092" y="1666417"/>
                  <a:pt x="6282282" y="1689390"/>
                  <a:pt x="6267815" y="1699035"/>
                </a:cubicBezTo>
                <a:cubicBezTo>
                  <a:pt x="6244489" y="1714587"/>
                  <a:pt x="6213379" y="1715531"/>
                  <a:pt x="6185344" y="1715531"/>
                </a:cubicBezTo>
                <a:cubicBezTo>
                  <a:pt x="6167957" y="1715531"/>
                  <a:pt x="6152355" y="1704534"/>
                  <a:pt x="6135861" y="1699035"/>
                </a:cubicBezTo>
                <a:cubicBezTo>
                  <a:pt x="6078780" y="1691900"/>
                  <a:pt x="5966103" y="1679637"/>
                  <a:pt x="5904941" y="1666044"/>
                </a:cubicBezTo>
                <a:cubicBezTo>
                  <a:pt x="5887969" y="1662272"/>
                  <a:pt x="5871953" y="1655047"/>
                  <a:pt x="5855459" y="1649549"/>
                </a:cubicBezTo>
                <a:cubicBezTo>
                  <a:pt x="5790941" y="1628042"/>
                  <a:pt x="5720036" y="1626853"/>
                  <a:pt x="5657528" y="1600062"/>
                </a:cubicBezTo>
                <a:cubicBezTo>
                  <a:pt x="5639307" y="1592252"/>
                  <a:pt x="5635535" y="1567071"/>
                  <a:pt x="5624539" y="1550576"/>
                </a:cubicBezTo>
                <a:lnTo>
                  <a:pt x="5591551" y="1633053"/>
                </a:lnTo>
                <a:cubicBezTo>
                  <a:pt x="5578637" y="1665341"/>
                  <a:pt x="5572685" y="1700247"/>
                  <a:pt x="5558562" y="1732026"/>
                </a:cubicBezTo>
                <a:cubicBezTo>
                  <a:pt x="5550511" y="1750142"/>
                  <a:pt x="5536570" y="1765017"/>
                  <a:pt x="5525574" y="1781513"/>
                </a:cubicBezTo>
                <a:lnTo>
                  <a:pt x="5492585" y="1732026"/>
                </a:lnTo>
                <a:cubicBezTo>
                  <a:pt x="5476091" y="1721029"/>
                  <a:pt x="5460314" y="1708871"/>
                  <a:pt x="5443102" y="1699035"/>
                </a:cubicBezTo>
                <a:cubicBezTo>
                  <a:pt x="5396149" y="1672203"/>
                  <a:pt x="5350957" y="1649549"/>
                  <a:pt x="5294654" y="1649549"/>
                </a:cubicBezTo>
                <a:cubicBezTo>
                  <a:pt x="5277267" y="1649549"/>
                  <a:pt x="5261665" y="1660546"/>
                  <a:pt x="5245171" y="1666044"/>
                </a:cubicBezTo>
                <a:cubicBezTo>
                  <a:pt x="5237411" y="1642761"/>
                  <a:pt x="5230941" y="1579361"/>
                  <a:pt x="5179194" y="1600062"/>
                </a:cubicBezTo>
                <a:cubicBezTo>
                  <a:pt x="5160787" y="1607425"/>
                  <a:pt x="5157202" y="1633053"/>
                  <a:pt x="5146206" y="1649549"/>
                </a:cubicBezTo>
                <a:cubicBezTo>
                  <a:pt x="5118716" y="1655047"/>
                  <a:pt x="5089985" y="1656200"/>
                  <a:pt x="5063735" y="1666044"/>
                </a:cubicBezTo>
                <a:cubicBezTo>
                  <a:pt x="5045173" y="1673005"/>
                  <a:pt x="5030746" y="1688038"/>
                  <a:pt x="5014252" y="1699035"/>
                </a:cubicBezTo>
                <a:cubicBezTo>
                  <a:pt x="4973335" y="1726315"/>
                  <a:pt x="4927957" y="1746752"/>
                  <a:pt x="4882298" y="1765017"/>
                </a:cubicBezTo>
                <a:cubicBezTo>
                  <a:pt x="4845134" y="1779884"/>
                  <a:pt x="4805325" y="1787011"/>
                  <a:pt x="4766838" y="1798008"/>
                </a:cubicBezTo>
                <a:lnTo>
                  <a:pt x="4717355" y="1765017"/>
                </a:lnTo>
                <a:cubicBezTo>
                  <a:pt x="4684367" y="1743023"/>
                  <a:pt x="4656233" y="1710862"/>
                  <a:pt x="4618390" y="1699035"/>
                </a:cubicBezTo>
                <a:cubicBezTo>
                  <a:pt x="4565650" y="1682553"/>
                  <a:pt x="4508428" y="1688038"/>
                  <a:pt x="4453447" y="1682540"/>
                </a:cubicBezTo>
                <a:cubicBezTo>
                  <a:pt x="4453447" y="1682540"/>
                  <a:pt x="4385009" y="1698879"/>
                  <a:pt x="4354482" y="1715531"/>
                </a:cubicBezTo>
                <a:cubicBezTo>
                  <a:pt x="4323575" y="1732390"/>
                  <a:pt x="4299501" y="1759519"/>
                  <a:pt x="4272011" y="1781513"/>
                </a:cubicBezTo>
                <a:cubicBezTo>
                  <a:pt x="4268461" y="1782223"/>
                  <a:pt x="4156618" y="1818778"/>
                  <a:pt x="4140057" y="1781513"/>
                </a:cubicBezTo>
                <a:cubicBezTo>
                  <a:pt x="4122054" y="1741003"/>
                  <a:pt x="4129060" y="1693537"/>
                  <a:pt x="4123562" y="1649549"/>
                </a:cubicBezTo>
                <a:cubicBezTo>
                  <a:pt x="4101570" y="1655047"/>
                  <a:pt x="4077023" y="1677708"/>
                  <a:pt x="4057585" y="1666044"/>
                </a:cubicBezTo>
                <a:cubicBezTo>
                  <a:pt x="3965715" y="1610917"/>
                  <a:pt x="4136653" y="1552277"/>
                  <a:pt x="3975114" y="1633053"/>
                </a:cubicBezTo>
                <a:cubicBezTo>
                  <a:pt x="3819097" y="1664260"/>
                  <a:pt x="3960913" y="1632347"/>
                  <a:pt x="3744195" y="1699035"/>
                </a:cubicBezTo>
                <a:cubicBezTo>
                  <a:pt x="3722528" y="1705702"/>
                  <a:pt x="3700015" y="1709303"/>
                  <a:pt x="3678218" y="1715531"/>
                </a:cubicBezTo>
                <a:cubicBezTo>
                  <a:pt x="3559879" y="1749345"/>
                  <a:pt x="3713925" y="1714986"/>
                  <a:pt x="3546264" y="1748522"/>
                </a:cubicBezTo>
                <a:cubicBezTo>
                  <a:pt x="3529770" y="1743023"/>
                  <a:pt x="3513931" y="1734885"/>
                  <a:pt x="3496781" y="1732026"/>
                </a:cubicBezTo>
                <a:cubicBezTo>
                  <a:pt x="3447671" y="1723840"/>
                  <a:pt x="3395565" y="1731276"/>
                  <a:pt x="3348333" y="1715531"/>
                </a:cubicBezTo>
                <a:cubicBezTo>
                  <a:pt x="3326203" y="1708154"/>
                  <a:pt x="3315344" y="1682540"/>
                  <a:pt x="3298850" y="1666044"/>
                </a:cubicBezTo>
                <a:cubicBezTo>
                  <a:pt x="3180065" y="1725441"/>
                  <a:pt x="3234546" y="1704162"/>
                  <a:pt x="3034942" y="1748522"/>
                </a:cubicBezTo>
                <a:cubicBezTo>
                  <a:pt x="3002295" y="1755777"/>
                  <a:pt x="2968623" y="1772273"/>
                  <a:pt x="2935976" y="1765017"/>
                </a:cubicBezTo>
                <a:cubicBezTo>
                  <a:pt x="2913205" y="1759956"/>
                  <a:pt x="2909586" y="1712232"/>
                  <a:pt x="2886494" y="1715531"/>
                </a:cubicBezTo>
                <a:cubicBezTo>
                  <a:pt x="2855704" y="1719930"/>
                  <a:pt x="2842509" y="1759519"/>
                  <a:pt x="2820517" y="1781513"/>
                </a:cubicBezTo>
                <a:cubicBezTo>
                  <a:pt x="2816210" y="1780436"/>
                  <a:pt x="2715811" y="1757126"/>
                  <a:pt x="2705057" y="1748522"/>
                </a:cubicBezTo>
                <a:cubicBezTo>
                  <a:pt x="2689577" y="1736137"/>
                  <a:pt x="2683064" y="1715531"/>
                  <a:pt x="2672068" y="1699035"/>
                </a:cubicBezTo>
                <a:cubicBezTo>
                  <a:pt x="2573779" y="1731802"/>
                  <a:pt x="2641958" y="1727044"/>
                  <a:pt x="2606091" y="1583567"/>
                </a:cubicBezTo>
                <a:cubicBezTo>
                  <a:pt x="2600128" y="1559711"/>
                  <a:pt x="2584099" y="1539579"/>
                  <a:pt x="2573103" y="1517585"/>
                </a:cubicBezTo>
                <a:lnTo>
                  <a:pt x="2523620" y="1567071"/>
                </a:lnTo>
                <a:cubicBezTo>
                  <a:pt x="2485133" y="1605561"/>
                  <a:pt x="2444772" y="1642263"/>
                  <a:pt x="2408160" y="1682540"/>
                </a:cubicBezTo>
                <a:cubicBezTo>
                  <a:pt x="2338280" y="1759414"/>
                  <a:pt x="2373976" y="1757666"/>
                  <a:pt x="2276206" y="1830999"/>
                </a:cubicBezTo>
                <a:cubicBezTo>
                  <a:pt x="2262297" y="1841431"/>
                  <a:pt x="2243218" y="1841996"/>
                  <a:pt x="2226724" y="1847495"/>
                </a:cubicBezTo>
                <a:cubicBezTo>
                  <a:pt x="2221745" y="1846499"/>
                  <a:pt x="2090815" y="1821670"/>
                  <a:pt x="2078275" y="1814504"/>
                </a:cubicBezTo>
                <a:cubicBezTo>
                  <a:pt x="1905305" y="1715656"/>
                  <a:pt x="2133800" y="1800021"/>
                  <a:pt x="1979310" y="1748522"/>
                </a:cubicBezTo>
                <a:cubicBezTo>
                  <a:pt x="1854802" y="1790026"/>
                  <a:pt x="2017575" y="1753798"/>
                  <a:pt x="1913333" y="1649549"/>
                </a:cubicBezTo>
                <a:cubicBezTo>
                  <a:pt x="1895947" y="1632162"/>
                  <a:pt x="1869348" y="1671543"/>
                  <a:pt x="1847356" y="1682540"/>
                </a:cubicBezTo>
                <a:cubicBezTo>
                  <a:pt x="1792375" y="1688038"/>
                  <a:pt x="1729029" y="1669368"/>
                  <a:pt x="1682413" y="1699035"/>
                </a:cubicBezTo>
                <a:cubicBezTo>
                  <a:pt x="1654196" y="1716992"/>
                  <a:pt x="1678340" y="1766954"/>
                  <a:pt x="1665919" y="1798008"/>
                </a:cubicBezTo>
                <a:cubicBezTo>
                  <a:pt x="1655709" y="1823534"/>
                  <a:pt x="1632930" y="1841996"/>
                  <a:pt x="1616436" y="1863990"/>
                </a:cubicBezTo>
                <a:lnTo>
                  <a:pt x="1566954" y="1880486"/>
                </a:lnTo>
                <a:cubicBezTo>
                  <a:pt x="1505544" y="1860014"/>
                  <a:pt x="1495777" y="1755067"/>
                  <a:pt x="1484482" y="1715531"/>
                </a:cubicBezTo>
                <a:cubicBezTo>
                  <a:pt x="1423380" y="1837746"/>
                  <a:pt x="1469489" y="1776019"/>
                  <a:pt x="1435000" y="1649549"/>
                </a:cubicBezTo>
                <a:cubicBezTo>
                  <a:pt x="1429784" y="1630423"/>
                  <a:pt x="1413007" y="1616558"/>
                  <a:pt x="1402011" y="1600062"/>
                </a:cubicBezTo>
                <a:cubicBezTo>
                  <a:pt x="1402011" y="1600062"/>
                  <a:pt x="1335332" y="1620138"/>
                  <a:pt x="1303046" y="1633053"/>
                </a:cubicBezTo>
                <a:cubicBezTo>
                  <a:pt x="1099214" y="1714592"/>
                  <a:pt x="1346877" y="1629438"/>
                  <a:pt x="1187586" y="1682540"/>
                </a:cubicBezTo>
                <a:cubicBezTo>
                  <a:pt x="1135949" y="1699754"/>
                  <a:pt x="1114628" y="1764004"/>
                  <a:pt x="1072126" y="1798008"/>
                </a:cubicBezTo>
                <a:cubicBezTo>
                  <a:pt x="1058550" y="1808870"/>
                  <a:pt x="1038194" y="1822280"/>
                  <a:pt x="1022643" y="1814504"/>
                </a:cubicBezTo>
                <a:cubicBezTo>
                  <a:pt x="1007091" y="1806727"/>
                  <a:pt x="1011647" y="1781513"/>
                  <a:pt x="1006149" y="1765017"/>
                </a:cubicBezTo>
                <a:cubicBezTo>
                  <a:pt x="989655" y="1759519"/>
                  <a:pt x="974053" y="1748522"/>
                  <a:pt x="956666" y="1748522"/>
                </a:cubicBezTo>
                <a:cubicBezTo>
                  <a:pt x="939280" y="1748522"/>
                  <a:pt x="924051" y="1760800"/>
                  <a:pt x="907184" y="1765017"/>
                </a:cubicBezTo>
                <a:cubicBezTo>
                  <a:pt x="879986" y="1771817"/>
                  <a:pt x="852203" y="1776014"/>
                  <a:pt x="824712" y="1781513"/>
                </a:cubicBezTo>
                <a:lnTo>
                  <a:pt x="725747" y="1748522"/>
                </a:lnTo>
                <a:cubicBezTo>
                  <a:pt x="559608" y="1693138"/>
                  <a:pt x="662432" y="1711276"/>
                  <a:pt x="610287" y="1633053"/>
                </a:cubicBezTo>
                <a:cubicBezTo>
                  <a:pt x="597348" y="1613643"/>
                  <a:pt x="577298" y="1600062"/>
                  <a:pt x="560804" y="1583567"/>
                </a:cubicBezTo>
                <a:cubicBezTo>
                  <a:pt x="560804" y="1583567"/>
                  <a:pt x="490481" y="1645712"/>
                  <a:pt x="461839" y="1682540"/>
                </a:cubicBezTo>
                <a:cubicBezTo>
                  <a:pt x="399012" y="1763325"/>
                  <a:pt x="513276" y="1715041"/>
                  <a:pt x="379368" y="1748522"/>
                </a:cubicBezTo>
                <a:cubicBezTo>
                  <a:pt x="379368" y="1748522"/>
                  <a:pt x="317000" y="1697790"/>
                  <a:pt x="280402" y="1682540"/>
                </a:cubicBezTo>
                <a:cubicBezTo>
                  <a:pt x="249531" y="1669676"/>
                  <a:pt x="214425" y="1671543"/>
                  <a:pt x="181437" y="1666044"/>
                </a:cubicBezTo>
                <a:cubicBezTo>
                  <a:pt x="164943" y="1682540"/>
                  <a:pt x="151363" y="1702591"/>
                  <a:pt x="131954" y="1715531"/>
                </a:cubicBezTo>
                <a:cubicBezTo>
                  <a:pt x="117488" y="1725176"/>
                  <a:pt x="98022" y="1724250"/>
                  <a:pt x="82471" y="1732026"/>
                </a:cubicBezTo>
                <a:cubicBezTo>
                  <a:pt x="53796" y="1746364"/>
                  <a:pt x="30239" y="1784262"/>
                  <a:pt x="0" y="17815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t"/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</a:rPr>
              <a:t>Federal Communications Commission 	FCC 11-161 </a:t>
            </a:r>
            <a:br>
              <a:rPr lang="en-US" sz="2400" b="1" i="1" dirty="0" smtClean="0">
                <a:solidFill>
                  <a:srgbClr val="000000"/>
                </a:solidFill>
              </a:rPr>
            </a:br>
            <a:endParaRPr lang="en-US" sz="1400" b="1" i="1" dirty="0" smtClean="0">
              <a:solidFill>
                <a:srgbClr val="000000"/>
              </a:solidFill>
            </a:endParaRPr>
          </a:p>
          <a:p>
            <a:r>
              <a:rPr lang="en-US" b="1" i="1" dirty="0" smtClean="0">
                <a:solidFill>
                  <a:srgbClr val="000000"/>
                </a:solidFill>
              </a:rPr>
              <a:t>42. IP</a:t>
            </a:r>
            <a:r>
              <a:rPr lang="en-US" b="1" i="1" dirty="0">
                <a:solidFill>
                  <a:srgbClr val="000000"/>
                </a:solidFill>
              </a:rPr>
              <a:t>-to-IP Interconnection</a:t>
            </a:r>
            <a:r>
              <a:rPr lang="en-US" i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 We recognize the importance of interconnection to competition and the associated consumer benefits.  We anticipate that the reforms we adopt </a:t>
            </a:r>
            <a:r>
              <a:rPr lang="en-US" b="1" dirty="0">
                <a:solidFill>
                  <a:srgbClr val="000000"/>
                </a:solidFill>
              </a:rPr>
              <a:t>will further promote the deployment and use of IP networks</a:t>
            </a:r>
            <a:r>
              <a:rPr lang="en-US" dirty="0">
                <a:solidFill>
                  <a:srgbClr val="000000"/>
                </a:solidFill>
              </a:rPr>
              <a:t>, and seek comment in the accompanying FNPRM regarding the policy </a:t>
            </a:r>
            <a:r>
              <a:rPr lang="en-US" b="1" dirty="0">
                <a:solidFill>
                  <a:srgbClr val="000000"/>
                </a:solidFill>
              </a:rPr>
              <a:t>framework for IP-to-IP interconnection</a:t>
            </a:r>
            <a:r>
              <a:rPr lang="en-US" dirty="0">
                <a:solidFill>
                  <a:srgbClr val="000000"/>
                </a:solidFill>
              </a:rPr>
              <a:t>.  We also make clear that even while our FNPRM is pending, </a:t>
            </a:r>
            <a:r>
              <a:rPr lang="en-US" b="1" dirty="0">
                <a:solidFill>
                  <a:srgbClr val="000000"/>
                </a:solidFill>
              </a:rPr>
              <a:t>we expect all carriers to negotiate in good faith in response to requests for IP-to-IP interconnection for the exchange of voice traffic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97128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John Barnhill, </a:t>
            </a:r>
            <a:r>
              <a:rPr lang="en-US" sz="1400" dirty="0" err="1" smtClean="0"/>
              <a:t>GenBand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5902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Eliminate traffic </a:t>
            </a:r>
            <a:r>
              <a:rPr lang="en-US" dirty="0"/>
              <a:t>s</a:t>
            </a:r>
            <a:r>
              <a:rPr lang="en-US" dirty="0" smtClean="0"/>
              <a:t>timulation (aka </a:t>
            </a:r>
            <a:r>
              <a:rPr lang="en-US" dirty="0"/>
              <a:t>t</a:t>
            </a:r>
            <a:r>
              <a:rPr lang="en-US" dirty="0" smtClean="0"/>
              <a:t>raffic pumping)</a:t>
            </a:r>
          </a:p>
          <a:p>
            <a:pPr marL="623888" lvl="1" indent="-284163"/>
            <a:r>
              <a:rPr lang="en-US" dirty="0" smtClean="0"/>
              <a:t>All Carriers move to Bill and Keep (eventually)</a:t>
            </a:r>
          </a:p>
          <a:p>
            <a:pPr marL="623888" lvl="1" indent="-284163"/>
            <a:r>
              <a:rPr lang="en-US" dirty="0" smtClean="0"/>
              <a:t>Access charges at uniformly low rate</a:t>
            </a:r>
          </a:p>
          <a:p>
            <a:pPr marL="623888" lvl="1" indent="-284163"/>
            <a:r>
              <a:rPr lang="en-US" dirty="0" smtClean="0"/>
              <a:t>CLECs must file new tariffs at new rates</a:t>
            </a:r>
          </a:p>
          <a:p>
            <a:r>
              <a:rPr lang="en-US" dirty="0" smtClean="0"/>
              <a:t>Eliminate phantom Traffic (aka theft)</a:t>
            </a:r>
          </a:p>
          <a:p>
            <a:pPr marL="623888" lvl="1" indent="-284163"/>
            <a:r>
              <a:rPr lang="en-US" dirty="0" smtClean="0"/>
              <a:t>All providers interconnecting to PSTN must include DN or charge number</a:t>
            </a:r>
          </a:p>
          <a:p>
            <a:pPr marL="623888" lvl="1" indent="-284163"/>
            <a:r>
              <a:rPr lang="en-US" dirty="0" smtClean="0"/>
              <a:t>SS7 rules extended to all traffic</a:t>
            </a:r>
          </a:p>
          <a:p>
            <a:r>
              <a:rPr lang="en-US" dirty="0" smtClean="0"/>
              <a:t>Requires carriers to support IP-IP interconnect</a:t>
            </a:r>
          </a:p>
          <a:p>
            <a:r>
              <a:rPr lang="en-US" dirty="0" smtClean="0"/>
              <a:t>Easing the pain</a:t>
            </a:r>
          </a:p>
          <a:p>
            <a:pPr marL="623888" lvl="1" indent="-284163"/>
            <a:r>
              <a:rPr lang="en-US" dirty="0" smtClean="0"/>
              <a:t>Can apply to CAF to offset access charge losses for period of time</a:t>
            </a:r>
          </a:p>
          <a:p>
            <a:pPr marL="623888" lvl="1" indent="-284163"/>
            <a:r>
              <a:rPr lang="en-US" dirty="0" smtClean="0"/>
              <a:t>Can add a subscriber line fee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Intercarrier Compensation Reform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7200" y="5649894"/>
            <a:ext cx="8272462" cy="952538"/>
          </a:xfrm>
          <a:prstGeom prst="roundRect">
            <a:avLst/>
          </a:prstGeom>
          <a:solidFill>
            <a:srgbClr val="8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Cap Carriers </a:t>
            </a:r>
            <a:r>
              <a:rPr lang="en-US" dirty="0"/>
              <a:t>phase to $.0007 by 7/1/</a:t>
            </a:r>
            <a:r>
              <a:rPr lang="en-US" dirty="0" smtClean="0"/>
              <a:t>2016 </a:t>
            </a:r>
            <a:r>
              <a:rPr lang="en-US" dirty="0"/>
              <a:t>and Bill and Keep by 7/1</a:t>
            </a:r>
            <a:r>
              <a:rPr lang="en-US" dirty="0" smtClean="0"/>
              <a:t>/2017</a:t>
            </a:r>
          </a:p>
          <a:p>
            <a:pPr algn="ctr"/>
            <a:r>
              <a:rPr lang="en-US" dirty="0" smtClean="0"/>
              <a:t>Rate of Return Carriers phase to $.0007 by 7/1/2019 and Bill and Keep by 7/1/2020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97128"/>
            <a:ext cx="1941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John Barnhill, </a:t>
            </a:r>
            <a:r>
              <a:rPr lang="en-US" sz="1400" dirty="0" err="1" smtClean="0"/>
              <a:t>GenBand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180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Intercarrier</a:t>
            </a:r>
            <a:r>
              <a:rPr lang="en-US" dirty="0" smtClean="0"/>
              <a:t> rates today</a:t>
            </a:r>
            <a:endParaRPr lang="en-US" dirty="0"/>
          </a:p>
        </p:txBody>
      </p:sp>
      <p:pic>
        <p:nvPicPr>
          <p:cNvPr id="5" name="Picture 4" descr="regulatory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9" y="838200"/>
            <a:ext cx="8922829" cy="53711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957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QoS</a:t>
            </a:r>
            <a:r>
              <a:rPr lang="en-US" dirty="0" smtClean="0"/>
              <a:t> is not just an Internet problem…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828800"/>
            <a:ext cx="90297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" y="6503968"/>
            <a:ext cx="25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NECA </a:t>
            </a:r>
            <a:r>
              <a:rPr lang="en-US" dirty="0" err="1" smtClean="0"/>
              <a:t>ExParte</a:t>
            </a:r>
            <a:r>
              <a:rPr lang="en-US" dirty="0" smtClean="0"/>
              <a:t> 05/21/2012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306" y="5201830"/>
            <a:ext cx="309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7400 test calls to 115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4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FCC has an evolved schema in place to acquire and analyze data on legacy PSTN</a:t>
            </a:r>
          </a:p>
          <a:p>
            <a:pPr lvl="1"/>
            <a:r>
              <a:rPr lang="en-US" dirty="0" smtClean="0"/>
              <a:t>Broadband networks and the Internet have not been general focus of these study efforts</a:t>
            </a:r>
          </a:p>
          <a:p>
            <a:r>
              <a:rPr lang="en-US" dirty="0" smtClean="0"/>
              <a:t>More recent and evolving broadband interest</a:t>
            </a:r>
          </a:p>
          <a:p>
            <a:pPr lvl="1"/>
            <a:r>
              <a:rPr lang="en-US" dirty="0" smtClean="0"/>
              <a:t>Section 706 of Telecommunications Act, 1996, required annual report on availability of advanced telecommunications services to all Americans</a:t>
            </a:r>
          </a:p>
          <a:p>
            <a:pPr lvl="2"/>
            <a:r>
              <a:rPr lang="en-US" dirty="0" smtClean="0"/>
              <a:t>Resulted in information on deployment of broadband technology but not its performance</a:t>
            </a:r>
          </a:p>
          <a:p>
            <a:pPr lvl="1"/>
            <a:r>
              <a:rPr lang="en-US" dirty="0" smtClean="0"/>
              <a:t>FCC’s National Broadband Plan – March 2010</a:t>
            </a:r>
          </a:p>
          <a:p>
            <a:pPr lvl="2"/>
            <a:r>
              <a:rPr lang="en-US" dirty="0" smtClean="0"/>
              <a:t>Proposed performance measurements of broadband services delivered to consumer household</a:t>
            </a:r>
          </a:p>
          <a:p>
            <a:pPr lvl="2"/>
            <a:r>
              <a:rPr lang="en-US" dirty="0" smtClean="0"/>
              <a:t>Work plan evolved from recommendations of National Broadband Plan</a:t>
            </a:r>
            <a:endParaRPr lang="en-US" dirty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542528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Walter Johnston, FCC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158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274093"/>
            <a:ext cx="8229599" cy="28520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manual error tracing</a:t>
            </a:r>
          </a:p>
          <a:p>
            <a:pPr lvl="1"/>
            <a:r>
              <a:rPr lang="en-US" dirty="0" smtClean="0"/>
              <a:t>complicated least-cost routing arrangements</a:t>
            </a:r>
          </a:p>
          <a:p>
            <a:pPr lvl="1"/>
            <a:r>
              <a:rPr lang="en-US" dirty="0" smtClean="0"/>
              <a:t>termination charge incentives</a:t>
            </a:r>
          </a:p>
          <a:p>
            <a:r>
              <a:rPr lang="en-US" dirty="0" smtClean="0"/>
              <a:t>Requirements for new PSTN:</a:t>
            </a:r>
          </a:p>
          <a:p>
            <a:pPr lvl="1"/>
            <a:r>
              <a:rPr lang="en-US" dirty="0" smtClean="0"/>
              <a:t>automated call flow tracing</a:t>
            </a:r>
          </a:p>
          <a:p>
            <a:pPr lvl="1"/>
            <a:r>
              <a:rPr lang="en-US" dirty="0" smtClean="0"/>
              <a:t>end-to-end call </a:t>
            </a:r>
            <a:r>
              <a:rPr lang="en-US" smtClean="0"/>
              <a:t>quality evaluation (</a:t>
            </a:r>
            <a:r>
              <a:rPr lang="en-US" smtClean="0">
                <a:sym typeface="Wingdings"/>
              </a:rPr>
              <a:t> MBA)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call completion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2" y="1660453"/>
            <a:ext cx="8686800" cy="1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well under way</a:t>
            </a:r>
          </a:p>
          <a:p>
            <a:r>
              <a:rPr lang="en-US" dirty="0" smtClean="0"/>
              <a:t>But key areas still open:</a:t>
            </a:r>
          </a:p>
          <a:p>
            <a:pPr lvl="1"/>
            <a:r>
              <a:rPr lang="en-US" dirty="0" smtClean="0"/>
              <a:t>regulatory and policy implications for consumer protection and competition</a:t>
            </a:r>
          </a:p>
          <a:p>
            <a:pPr lvl="1"/>
            <a:r>
              <a:rPr lang="en-US" dirty="0" smtClean="0"/>
              <a:t>voice-only or more</a:t>
            </a:r>
          </a:p>
          <a:p>
            <a:pPr lvl="1"/>
            <a:r>
              <a:rPr lang="en-US" dirty="0" smtClean="0"/>
              <a:t>back-fitting or opportunity for re-thinking</a:t>
            </a:r>
          </a:p>
          <a:p>
            <a:pPr lvl="1"/>
            <a:r>
              <a:rPr lang="en-US" dirty="0" smtClean="0"/>
              <a:t>role of over-the-top applications</a:t>
            </a:r>
          </a:p>
          <a:p>
            <a:r>
              <a:rPr lang="en-US" dirty="0" smtClean="0"/>
              <a:t>Need your participation </a:t>
            </a:r>
            <a:r>
              <a:rPr lang="en-US" dirty="0" smtClean="0">
                <a:sym typeface="Wingdings"/>
              </a:rPr>
              <a:t> standards, policy, technology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Enlisted cooperation of 13 ISPs covering 86% of US </a:t>
            </a:r>
            <a:r>
              <a:rPr lang="en-US" sz="2800" dirty="0" smtClean="0"/>
              <a:t>population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Enlisted cooperation of vendors, trade groups, universities and consumer groups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Agreement </a:t>
            </a:r>
            <a:r>
              <a:rPr lang="en-US" sz="2800" dirty="0" smtClean="0"/>
              <a:t>reached </a:t>
            </a:r>
            <a:r>
              <a:rPr lang="en-US" sz="2800" dirty="0"/>
              <a:t>on what to measure and how to measure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Enrolled 9,000 consumers as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6,800 active during report period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total of 9,000 active over the data collection period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Issued report on August 2, </a:t>
            </a:r>
            <a:r>
              <a:rPr lang="en-US" sz="2800" dirty="0" smtClean="0"/>
              <a:t>2011 and 2012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2528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Walter Johnston, FCC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400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Released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i="1" dirty="0"/>
              <a:t>Measuring Broadband America</a:t>
            </a:r>
            <a:r>
              <a:rPr lang="en-US" sz="2400" dirty="0"/>
              <a:t> Report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Main </a:t>
            </a:r>
            <a:r>
              <a:rPr lang="en-US" sz="2000" dirty="0" smtClean="0"/>
              <a:t>section </a:t>
            </a:r>
            <a:r>
              <a:rPr lang="en-US" sz="2000" dirty="0"/>
              <a:t>describing conclusions and major results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Technical </a:t>
            </a:r>
            <a:r>
              <a:rPr lang="en-US" sz="2000" dirty="0" smtClean="0"/>
              <a:t>appendix </a:t>
            </a:r>
            <a:r>
              <a:rPr lang="en-US" sz="2000" dirty="0"/>
              <a:t>describing tests and survey </a:t>
            </a:r>
            <a:r>
              <a:rPr lang="en-US" sz="2000" dirty="0" smtClean="0"/>
              <a:t> methodology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Spreadsheet providing standard statistical measures of all tests for all ISPs and speed tiers measured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March data set (report period) with 4B data elements from over 100M </a:t>
            </a:r>
            <a:r>
              <a:rPr lang="en-US" sz="2400" dirty="0" smtClean="0"/>
              <a:t>tests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Data set presented as used with anomalies removed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Documentation provided on how data set was processed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Data set from February thru June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All data, as recorded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Geocoded data on test points recently released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Information </a:t>
            </a:r>
            <a:r>
              <a:rPr lang="en-US" sz="2400" dirty="0"/>
              <a:t>available at </a:t>
            </a:r>
            <a:r>
              <a:rPr lang="en-US" sz="2400" dirty="0">
                <a:hlinkClick r:id="rId3"/>
              </a:rPr>
              <a:t>http://www.fcc.gov/measuring-broadband-america</a:t>
            </a:r>
            <a:r>
              <a:rPr lang="en-US" sz="2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42528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Walter Johnston, FCC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67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</a:t>
            </a:r>
            <a:r>
              <a:rPr lang="en-US" dirty="0"/>
              <a:t>m</a:t>
            </a:r>
            <a:r>
              <a:rPr lang="en-US" dirty="0" smtClean="0"/>
              <a:t>easured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Download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Upload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Upload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Browsing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UDP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Streaming 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VoIP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 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ICMP</a:t>
                      </a:r>
                      <a:r>
                        <a:rPr lang="en-US" baseline="0" dirty="0" smtClean="0"/>
                        <a:t>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ICMP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 Under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Downloaded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Uploaded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42528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Walter Johnston, FCC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22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MBA architecture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79" y="1587499"/>
            <a:ext cx="6254400" cy="46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5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18355</TotalTime>
  <Words>2543</Words>
  <Application>Microsoft Macintosh PowerPoint</Application>
  <PresentationFormat>On-screen Show (4:3)</PresentationFormat>
  <Paragraphs>567</Paragraphs>
  <Slides>51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Waveform</vt:lpstr>
      <vt:lpstr>Document</vt:lpstr>
      <vt:lpstr>Easing the PSTN into the 21st century</vt:lpstr>
      <vt:lpstr>Overview</vt:lpstr>
      <vt:lpstr>Network measurements</vt:lpstr>
      <vt:lpstr>Available access speeds</vt:lpstr>
      <vt:lpstr>Measurement History</vt:lpstr>
      <vt:lpstr>What Was Done</vt:lpstr>
      <vt:lpstr>What Was Released</vt:lpstr>
      <vt:lpstr>What was measured</vt:lpstr>
      <vt:lpstr>MBA architecture</vt:lpstr>
      <vt:lpstr>Advertised vs. actual</vt:lpstr>
      <vt:lpstr>Latency by technology</vt:lpstr>
      <vt:lpstr>Data usage</vt:lpstr>
      <vt:lpstr>Web page downloading canary in the coal mine?</vt:lpstr>
      <vt:lpstr>Broadband adoption</vt:lpstr>
      <vt:lpstr>Access to broadband</vt:lpstr>
      <vt:lpstr>International comparison: fixed</vt:lpstr>
      <vt:lpstr>International comparison: mobile</vt:lpstr>
      <vt:lpstr>PSTN transition</vt:lpstr>
      <vt:lpstr>PSTN: The good &amp; the ugly</vt:lpstr>
      <vt:lpstr>The fall of the PSTN empire</vt:lpstr>
      <vt:lpstr>What are key attributes?</vt:lpstr>
      <vt:lpstr>What is less important?</vt:lpstr>
      <vt:lpstr>Numbers vs. DNS &amp; IP addresses</vt:lpstr>
      <vt:lpstr>Communication identifiers</vt:lpstr>
      <vt:lpstr>Number usage</vt:lpstr>
      <vt:lpstr>Area codes (NPAs)</vt:lpstr>
      <vt:lpstr>1k blocks</vt:lpstr>
      <vt:lpstr>The dialing plan mess</vt:lpstr>
      <vt:lpstr>Phone numbers for machines?</vt:lpstr>
      <vt:lpstr>Future numbers</vt:lpstr>
      <vt:lpstr>More number questions…</vt:lpstr>
      <vt:lpstr>Phone numbers: hoarding</vt:lpstr>
      <vt:lpstr>Who assures identity?</vt:lpstr>
      <vt:lpstr>Caller ID spoofing</vt:lpstr>
      <vt:lpstr>VoIP spoofing</vt:lpstr>
      <vt:lpstr>Caller ID spoofing</vt:lpstr>
      <vt:lpstr>We’re running out of phone numbers*</vt:lpstr>
      <vt:lpstr>USF expenditures</vt:lpstr>
      <vt:lpstr>Interstate switched access minutes</vt:lpstr>
      <vt:lpstr>Caller identification</vt:lpstr>
      <vt:lpstr>Attribute validation</vt:lpstr>
      <vt:lpstr>Attribute Validation Service</vt:lpstr>
      <vt:lpstr>Using ARID vs. SIP-SAML</vt:lpstr>
      <vt:lpstr>“Public” PSTN databases</vt:lpstr>
      <vt:lpstr>Interconnection</vt:lpstr>
      <vt:lpstr>FCC USF/ICC reform</vt:lpstr>
      <vt:lpstr>Intercarrier Compensation Reform</vt:lpstr>
      <vt:lpstr>Intercarrier rates today</vt:lpstr>
      <vt:lpstr>QoS is not just an Internet problem…</vt:lpstr>
      <vt:lpstr>Rural call completion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 Social Information Networks</dc:title>
  <dc:creator>Augustin Chaintreau</dc:creator>
  <cp:lastModifiedBy>Henning Schulzrinne</cp:lastModifiedBy>
  <cp:revision>371</cp:revision>
  <cp:lastPrinted>2011-02-10T21:52:56Z</cp:lastPrinted>
  <dcterms:created xsi:type="dcterms:W3CDTF">2011-01-14T21:44:17Z</dcterms:created>
  <dcterms:modified xsi:type="dcterms:W3CDTF">2012-09-18T03:14:53Z</dcterms:modified>
</cp:coreProperties>
</file>