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5" r:id="rId1"/>
  </p:sldMasterIdLst>
  <p:notesMasterIdLst>
    <p:notesMasterId r:id="rId59"/>
  </p:notesMasterIdLst>
  <p:handoutMasterIdLst>
    <p:handoutMasterId r:id="rId60"/>
  </p:handoutMasterIdLst>
  <p:sldIdLst>
    <p:sldId id="256" r:id="rId2"/>
    <p:sldId id="257" r:id="rId3"/>
    <p:sldId id="316" r:id="rId4"/>
    <p:sldId id="305" r:id="rId5"/>
    <p:sldId id="275" r:id="rId6"/>
    <p:sldId id="314" r:id="rId7"/>
    <p:sldId id="262" r:id="rId8"/>
    <p:sldId id="263" r:id="rId9"/>
    <p:sldId id="309" r:id="rId10"/>
    <p:sldId id="264" r:id="rId11"/>
    <p:sldId id="265" r:id="rId12"/>
    <p:sldId id="266" r:id="rId13"/>
    <p:sldId id="317" r:id="rId14"/>
    <p:sldId id="267" r:id="rId15"/>
    <p:sldId id="268" r:id="rId16"/>
    <p:sldId id="271" r:id="rId17"/>
    <p:sldId id="318" r:id="rId18"/>
    <p:sldId id="319" r:id="rId19"/>
    <p:sldId id="320" r:id="rId20"/>
    <p:sldId id="321" r:id="rId21"/>
    <p:sldId id="322" r:id="rId22"/>
    <p:sldId id="324" r:id="rId23"/>
    <p:sldId id="272" r:id="rId24"/>
    <p:sldId id="315" r:id="rId25"/>
    <p:sldId id="273" r:id="rId26"/>
    <p:sldId id="274" r:id="rId27"/>
    <p:sldId id="303" r:id="rId28"/>
    <p:sldId id="323" r:id="rId29"/>
    <p:sldId id="304" r:id="rId30"/>
    <p:sldId id="276" r:id="rId31"/>
    <p:sldId id="277" r:id="rId32"/>
    <p:sldId id="302" r:id="rId33"/>
    <p:sldId id="310" r:id="rId34"/>
    <p:sldId id="311" r:id="rId35"/>
    <p:sldId id="312" r:id="rId36"/>
    <p:sldId id="313" r:id="rId37"/>
    <p:sldId id="301" r:id="rId38"/>
    <p:sldId id="278" r:id="rId39"/>
    <p:sldId id="279" r:id="rId40"/>
    <p:sldId id="280" r:id="rId41"/>
    <p:sldId id="281" r:id="rId42"/>
    <p:sldId id="282" r:id="rId43"/>
    <p:sldId id="283" r:id="rId44"/>
    <p:sldId id="284" r:id="rId45"/>
    <p:sldId id="285" r:id="rId46"/>
    <p:sldId id="286" r:id="rId47"/>
    <p:sldId id="291" r:id="rId48"/>
    <p:sldId id="292" r:id="rId49"/>
    <p:sldId id="293" r:id="rId50"/>
    <p:sldId id="294" r:id="rId51"/>
    <p:sldId id="295" r:id="rId52"/>
    <p:sldId id="296" r:id="rId53"/>
    <p:sldId id="297" r:id="rId54"/>
    <p:sldId id="298" r:id="rId55"/>
    <p:sldId id="299" r:id="rId56"/>
    <p:sldId id="300" r:id="rId57"/>
    <p:sldId id="258"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216036E-D933-1E4E-B4A6-93905E6CA416}">
          <p14:sldIdLst>
            <p14:sldId id="256"/>
            <p14:sldId id="257"/>
            <p14:sldId id="316"/>
            <p14:sldId id="305"/>
            <p14:sldId id="275"/>
            <p14:sldId id="314"/>
            <p14:sldId id="262"/>
            <p14:sldId id="263"/>
            <p14:sldId id="309"/>
            <p14:sldId id="264"/>
            <p14:sldId id="265"/>
            <p14:sldId id="266"/>
            <p14:sldId id="317"/>
            <p14:sldId id="267"/>
            <p14:sldId id="268"/>
            <p14:sldId id="271"/>
            <p14:sldId id="318"/>
            <p14:sldId id="319"/>
            <p14:sldId id="320"/>
            <p14:sldId id="321"/>
            <p14:sldId id="322"/>
            <p14:sldId id="324"/>
            <p14:sldId id="272"/>
            <p14:sldId id="315"/>
            <p14:sldId id="273"/>
            <p14:sldId id="274"/>
            <p14:sldId id="303"/>
            <p14:sldId id="323"/>
            <p14:sldId id="304"/>
            <p14:sldId id="276"/>
            <p14:sldId id="277"/>
            <p14:sldId id="302"/>
            <p14:sldId id="310"/>
            <p14:sldId id="311"/>
            <p14:sldId id="312"/>
            <p14:sldId id="313"/>
            <p14:sldId id="301"/>
            <p14:sldId id="278"/>
            <p14:sldId id="279"/>
            <p14:sldId id="280"/>
            <p14:sldId id="281"/>
            <p14:sldId id="282"/>
            <p14:sldId id="283"/>
            <p14:sldId id="284"/>
            <p14:sldId id="285"/>
            <p14:sldId id="286"/>
            <p14:sldId id="291"/>
            <p14:sldId id="292"/>
            <p14:sldId id="293"/>
            <p14:sldId id="294"/>
            <p14:sldId id="295"/>
            <p14:sldId id="296"/>
            <p14:sldId id="297"/>
            <p14:sldId id="298"/>
            <p14:sldId id="299"/>
            <p14:sldId id="300"/>
            <p14:sldId id="25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310" autoAdjust="0"/>
  </p:normalViewPr>
  <p:slideViewPr>
    <p:cSldViewPr snapToGrid="0" snapToObjects="1">
      <p:cViewPr varScale="1">
        <p:scale>
          <a:sx n="65" d="100"/>
          <a:sy n="65" d="100"/>
        </p:scale>
        <p:origin x="-1232" y="-104"/>
      </p:cViewPr>
      <p:guideLst>
        <p:guide orient="horz" pos="2076"/>
        <p:guide pos="2874"/>
      </p:guideLst>
    </p:cSldViewPr>
  </p:slideViewPr>
  <p:notesTextViewPr>
    <p:cViewPr>
      <p:scale>
        <a:sx n="100" d="100"/>
        <a:sy n="100" d="100"/>
      </p:scale>
      <p:origin x="0" y="0"/>
    </p:cViewPr>
  </p:notesTextViewPr>
  <p:sorterViewPr>
    <p:cViewPr>
      <p:scale>
        <a:sx n="66" d="100"/>
        <a:sy n="66" d="100"/>
      </p:scale>
      <p:origin x="0" y="1240"/>
    </p:cViewPr>
  </p:sorterViewPr>
  <p:notesViewPr>
    <p:cSldViewPr snapToGrid="0" snapToObjects="1">
      <p:cViewPr varScale="1">
        <p:scale>
          <a:sx n="89" d="100"/>
          <a:sy n="89" d="100"/>
        </p:scale>
        <p:origin x="-278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a:t>Monthly expenditure</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Monthly</c:v>
                </c:pt>
              </c:strCache>
            </c:strRef>
          </c:tx>
          <c:invertIfNegative val="0"/>
          <c:dPt>
            <c:idx val="0"/>
            <c:invertIfNegative val="0"/>
            <c:bubble3D val="0"/>
            <c:spPr>
              <a:solidFill>
                <a:schemeClr val="accent5">
                  <a:lumMod val="50000"/>
                </a:schemeClr>
              </a:solidFill>
            </c:spPr>
          </c:dPt>
          <c:dPt>
            <c:idx val="1"/>
            <c:invertIfNegative val="0"/>
            <c:bubble3D val="0"/>
            <c:spPr>
              <a:solidFill>
                <a:schemeClr val="accent1">
                  <a:lumMod val="75000"/>
                </a:schemeClr>
              </a:solidFill>
            </c:spPr>
          </c:dPt>
          <c:dPt>
            <c:idx val="2"/>
            <c:invertIfNegative val="0"/>
            <c:bubble3D val="0"/>
            <c:spPr>
              <a:solidFill>
                <a:srgbClr val="FF0000"/>
              </a:solidFill>
            </c:spPr>
          </c:dPt>
          <c:cat>
            <c:strRef>
              <c:f>Sheet1!$A$2:$A$5</c:f>
              <c:strCache>
                <c:ptCount val="4"/>
                <c:pt idx="0">
                  <c:v>Phone</c:v>
                </c:pt>
                <c:pt idx="1">
                  <c:v>Dial-up Internet</c:v>
                </c:pt>
                <c:pt idx="2">
                  <c:v>Broadband</c:v>
                </c:pt>
                <c:pt idx="3">
                  <c:v>Cell phone</c:v>
                </c:pt>
              </c:strCache>
            </c:strRef>
          </c:cat>
          <c:val>
            <c:numRef>
              <c:f>Sheet1!$B$2:$B$5</c:f>
              <c:numCache>
                <c:formatCode>General</c:formatCode>
                <c:ptCount val="4"/>
                <c:pt idx="0">
                  <c:v>39.0</c:v>
                </c:pt>
                <c:pt idx="1">
                  <c:v>23.0</c:v>
                </c:pt>
                <c:pt idx="2">
                  <c:v>41.0</c:v>
                </c:pt>
                <c:pt idx="3">
                  <c:v>4.5</c:v>
                </c:pt>
              </c:numCache>
            </c:numRef>
          </c:val>
        </c:ser>
        <c:dLbls>
          <c:showLegendKey val="0"/>
          <c:showVal val="0"/>
          <c:showCatName val="0"/>
          <c:showSerName val="0"/>
          <c:showPercent val="0"/>
          <c:showBubbleSize val="0"/>
        </c:dLbls>
        <c:gapWidth val="150"/>
        <c:shape val="cylinder"/>
        <c:axId val="2098504136"/>
        <c:axId val="2098501144"/>
        <c:axId val="0"/>
      </c:bar3DChart>
      <c:catAx>
        <c:axId val="2098504136"/>
        <c:scaling>
          <c:orientation val="minMax"/>
        </c:scaling>
        <c:delete val="0"/>
        <c:axPos val="b"/>
        <c:majorTickMark val="out"/>
        <c:minorTickMark val="none"/>
        <c:tickLblPos val="nextTo"/>
        <c:crossAx val="2098501144"/>
        <c:crosses val="autoZero"/>
        <c:auto val="1"/>
        <c:lblAlgn val="ctr"/>
        <c:lblOffset val="100"/>
        <c:noMultiLvlLbl val="0"/>
      </c:catAx>
      <c:valAx>
        <c:axId val="2098501144"/>
        <c:scaling>
          <c:orientation val="minMax"/>
        </c:scaling>
        <c:delete val="0"/>
        <c:axPos val="l"/>
        <c:majorGridlines/>
        <c:numFmt formatCode="General" sourceLinked="1"/>
        <c:majorTickMark val="out"/>
        <c:minorTickMark val="none"/>
        <c:tickLblPos val="nextTo"/>
        <c:crossAx val="20985041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436B88-5704-B144-AF50-EAEA7FAE7F9B}" type="doc">
      <dgm:prSet loTypeId="urn:microsoft.com/office/officeart/2005/8/layout/arrow5" loCatId="" qsTypeId="urn:microsoft.com/office/officeart/2005/8/quickstyle/simple4" qsCatId="simple" csTypeId="urn:microsoft.com/office/officeart/2005/8/colors/colorful2" csCatId="colorful" phldr="1"/>
      <dgm:spPr/>
      <dgm:t>
        <a:bodyPr/>
        <a:lstStyle/>
        <a:p>
          <a:endParaRPr lang="en-US"/>
        </a:p>
      </dgm:t>
    </dgm:pt>
    <dgm:pt modelId="{B7EEA5CA-EFE2-8548-B999-18A7A801E440}">
      <dgm:prSet phldrT="[Text]"/>
      <dgm:spPr/>
      <dgm:t>
        <a:bodyPr/>
        <a:lstStyle/>
        <a:p>
          <a:r>
            <a:rPr lang="en-US" dirty="0" smtClean="0">
              <a:solidFill>
                <a:schemeClr val="accent5">
                  <a:lumMod val="60000"/>
                  <a:lumOff val="40000"/>
                </a:schemeClr>
              </a:solidFill>
            </a:rPr>
            <a:t>Open Internet advocates</a:t>
          </a:r>
          <a:endParaRPr lang="en-US" dirty="0">
            <a:solidFill>
              <a:schemeClr val="accent5">
                <a:lumMod val="60000"/>
                <a:lumOff val="40000"/>
              </a:schemeClr>
            </a:solidFill>
          </a:endParaRPr>
        </a:p>
      </dgm:t>
    </dgm:pt>
    <dgm:pt modelId="{D5819A0D-40D9-714C-A742-A39E429DC3E9}" type="parTrans" cxnId="{E20B65A1-438B-EE44-9C8E-89020BD1CB01}">
      <dgm:prSet/>
      <dgm:spPr/>
      <dgm:t>
        <a:bodyPr/>
        <a:lstStyle/>
        <a:p>
          <a:endParaRPr lang="en-US"/>
        </a:p>
      </dgm:t>
    </dgm:pt>
    <dgm:pt modelId="{57EAF592-DEBF-2044-B962-B5A4BED97ED2}" type="sibTrans" cxnId="{E20B65A1-438B-EE44-9C8E-89020BD1CB01}">
      <dgm:prSet/>
      <dgm:spPr/>
      <dgm:t>
        <a:bodyPr/>
        <a:lstStyle/>
        <a:p>
          <a:endParaRPr lang="en-US"/>
        </a:p>
      </dgm:t>
    </dgm:pt>
    <dgm:pt modelId="{4A7DF927-660A-CA41-83BC-EC98ACCD4C48}">
      <dgm:prSet phldrT="[Text]"/>
      <dgm:spPr>
        <a:solidFill>
          <a:srgbClr val="800000"/>
        </a:solidFill>
        <a:ln>
          <a:solidFill>
            <a:srgbClr val="800000"/>
          </a:solidFill>
        </a:ln>
      </dgm:spPr>
      <dgm:t>
        <a:bodyPr/>
        <a:lstStyle/>
        <a:p>
          <a:r>
            <a:rPr lang="en-US" dirty="0" smtClean="0">
              <a:solidFill>
                <a:schemeClr val="bg1">
                  <a:lumMod val="85000"/>
                </a:schemeClr>
              </a:solidFill>
            </a:rPr>
            <a:t>Free market advocates</a:t>
          </a:r>
          <a:endParaRPr lang="en-US" dirty="0">
            <a:solidFill>
              <a:schemeClr val="bg1">
                <a:lumMod val="85000"/>
              </a:schemeClr>
            </a:solidFill>
          </a:endParaRPr>
        </a:p>
      </dgm:t>
    </dgm:pt>
    <dgm:pt modelId="{DBE32261-311D-AD46-82AD-88167D9A3E75}" type="parTrans" cxnId="{D7C9C72E-BFFE-664F-B641-8BF1F0BCAEF3}">
      <dgm:prSet/>
      <dgm:spPr/>
      <dgm:t>
        <a:bodyPr/>
        <a:lstStyle/>
        <a:p>
          <a:endParaRPr lang="en-US"/>
        </a:p>
      </dgm:t>
    </dgm:pt>
    <dgm:pt modelId="{ABE50639-5EA7-B845-8350-53225C133D49}" type="sibTrans" cxnId="{D7C9C72E-BFFE-664F-B641-8BF1F0BCAEF3}">
      <dgm:prSet/>
      <dgm:spPr/>
      <dgm:t>
        <a:bodyPr/>
        <a:lstStyle/>
        <a:p>
          <a:endParaRPr lang="en-US"/>
        </a:p>
      </dgm:t>
    </dgm:pt>
    <dgm:pt modelId="{7BA3A3A5-ACD7-2B46-AF72-48C3C5606C98}">
      <dgm:prSet phldrT="[Text]"/>
      <dgm:spPr/>
      <dgm:t>
        <a:bodyPr/>
        <a:lstStyle/>
        <a:p>
          <a:r>
            <a:rPr lang="en-US" dirty="0" smtClean="0">
              <a:solidFill>
                <a:schemeClr val="accent5">
                  <a:lumMod val="60000"/>
                  <a:lumOff val="40000"/>
                </a:schemeClr>
              </a:solidFill>
            </a:rPr>
            <a:t>no prioritization</a:t>
          </a:r>
          <a:endParaRPr lang="en-US" dirty="0">
            <a:solidFill>
              <a:schemeClr val="accent5">
                <a:lumMod val="60000"/>
                <a:lumOff val="40000"/>
              </a:schemeClr>
            </a:solidFill>
          </a:endParaRPr>
        </a:p>
      </dgm:t>
    </dgm:pt>
    <dgm:pt modelId="{8DDD7B16-6938-C442-9A3E-DA4409433B75}" type="parTrans" cxnId="{819D35BF-2FE7-984E-96D7-50F0E5051C41}">
      <dgm:prSet/>
      <dgm:spPr/>
      <dgm:t>
        <a:bodyPr/>
        <a:lstStyle/>
        <a:p>
          <a:endParaRPr lang="en-US"/>
        </a:p>
      </dgm:t>
    </dgm:pt>
    <dgm:pt modelId="{A4BB96A9-A56D-304D-B597-44BC5DE9DABF}" type="sibTrans" cxnId="{819D35BF-2FE7-984E-96D7-50F0E5051C41}">
      <dgm:prSet/>
      <dgm:spPr/>
      <dgm:t>
        <a:bodyPr/>
        <a:lstStyle/>
        <a:p>
          <a:endParaRPr lang="en-US"/>
        </a:p>
      </dgm:t>
    </dgm:pt>
    <dgm:pt modelId="{D5771B04-06D5-C641-815D-49FAB1B12D84}">
      <dgm:prSet phldrT="[Text]"/>
      <dgm:spPr/>
      <dgm:t>
        <a:bodyPr/>
        <a:lstStyle/>
        <a:p>
          <a:r>
            <a:rPr lang="en-US" dirty="0" smtClean="0">
              <a:solidFill>
                <a:schemeClr val="accent5">
                  <a:lumMod val="60000"/>
                  <a:lumOff val="40000"/>
                </a:schemeClr>
              </a:solidFill>
            </a:rPr>
            <a:t>flat rates</a:t>
          </a:r>
          <a:endParaRPr lang="en-US" dirty="0">
            <a:solidFill>
              <a:schemeClr val="accent5">
                <a:lumMod val="60000"/>
                <a:lumOff val="40000"/>
              </a:schemeClr>
            </a:solidFill>
          </a:endParaRPr>
        </a:p>
      </dgm:t>
    </dgm:pt>
    <dgm:pt modelId="{1935DEF4-C6D9-F740-8259-CD55984CF33C}" type="parTrans" cxnId="{738B6C4C-DC10-F140-9E59-26C05D4E3FB1}">
      <dgm:prSet/>
      <dgm:spPr/>
      <dgm:t>
        <a:bodyPr/>
        <a:lstStyle/>
        <a:p>
          <a:endParaRPr lang="en-US"/>
        </a:p>
      </dgm:t>
    </dgm:pt>
    <dgm:pt modelId="{92599A30-4759-EA44-B990-A2F5BAEDBB94}" type="sibTrans" cxnId="{738B6C4C-DC10-F140-9E59-26C05D4E3FB1}">
      <dgm:prSet/>
      <dgm:spPr/>
      <dgm:t>
        <a:bodyPr/>
        <a:lstStyle/>
        <a:p>
          <a:endParaRPr lang="en-US"/>
        </a:p>
      </dgm:t>
    </dgm:pt>
    <dgm:pt modelId="{78AAFCB4-76F7-3F49-B3FA-89675D5CDF22}">
      <dgm:prSet phldrT="[Text]"/>
      <dgm:spPr/>
      <dgm:t>
        <a:bodyPr/>
        <a:lstStyle/>
        <a:p>
          <a:r>
            <a:rPr lang="en-US" dirty="0" smtClean="0">
              <a:solidFill>
                <a:schemeClr val="accent5">
                  <a:lumMod val="60000"/>
                  <a:lumOff val="40000"/>
                </a:schemeClr>
              </a:solidFill>
            </a:rPr>
            <a:t>all networks</a:t>
          </a:r>
          <a:endParaRPr lang="en-US" dirty="0">
            <a:solidFill>
              <a:schemeClr val="accent5">
                <a:lumMod val="60000"/>
                <a:lumOff val="40000"/>
              </a:schemeClr>
            </a:solidFill>
          </a:endParaRPr>
        </a:p>
      </dgm:t>
    </dgm:pt>
    <dgm:pt modelId="{BBF2F772-AD40-CA42-A4DB-83D08187F616}" type="parTrans" cxnId="{89B1B4AB-1654-0042-95F0-AAC2E60D4EA6}">
      <dgm:prSet/>
      <dgm:spPr/>
      <dgm:t>
        <a:bodyPr/>
        <a:lstStyle/>
        <a:p>
          <a:endParaRPr lang="en-US"/>
        </a:p>
      </dgm:t>
    </dgm:pt>
    <dgm:pt modelId="{5FE1A5E7-517C-8141-996F-19E847BDC001}" type="sibTrans" cxnId="{89B1B4AB-1654-0042-95F0-AAC2E60D4EA6}">
      <dgm:prSet/>
      <dgm:spPr/>
      <dgm:t>
        <a:bodyPr/>
        <a:lstStyle/>
        <a:p>
          <a:endParaRPr lang="en-US"/>
        </a:p>
      </dgm:t>
    </dgm:pt>
    <dgm:pt modelId="{2648653B-AED2-A941-8981-6FC20D04F35C}">
      <dgm:prSet phldrT="[Text]"/>
      <dgm:spPr>
        <a:solidFill>
          <a:srgbClr val="800000"/>
        </a:solidFill>
        <a:ln>
          <a:solidFill>
            <a:srgbClr val="800000"/>
          </a:solidFill>
        </a:ln>
      </dgm:spPr>
      <dgm:t>
        <a:bodyPr/>
        <a:lstStyle/>
        <a:p>
          <a:r>
            <a:rPr lang="en-US" dirty="0" smtClean="0">
              <a:solidFill>
                <a:schemeClr val="bg1">
                  <a:lumMod val="85000"/>
                </a:schemeClr>
              </a:solidFill>
            </a:rPr>
            <a:t>no real problem</a:t>
          </a:r>
          <a:endParaRPr lang="en-US" dirty="0">
            <a:solidFill>
              <a:schemeClr val="bg1">
                <a:lumMod val="85000"/>
              </a:schemeClr>
            </a:solidFill>
          </a:endParaRPr>
        </a:p>
      </dgm:t>
    </dgm:pt>
    <dgm:pt modelId="{ADBF6FF3-7A96-A447-9B02-709FF4215FC6}" type="parTrans" cxnId="{0CF3F02C-CE8C-4541-A779-F973CB73B88F}">
      <dgm:prSet/>
      <dgm:spPr/>
      <dgm:t>
        <a:bodyPr/>
        <a:lstStyle/>
        <a:p>
          <a:endParaRPr lang="en-US"/>
        </a:p>
      </dgm:t>
    </dgm:pt>
    <dgm:pt modelId="{4FB2D0B8-D812-474C-B99A-046CB92DF0EE}" type="sibTrans" cxnId="{0CF3F02C-CE8C-4541-A779-F973CB73B88F}">
      <dgm:prSet/>
      <dgm:spPr/>
      <dgm:t>
        <a:bodyPr/>
        <a:lstStyle/>
        <a:p>
          <a:endParaRPr lang="en-US"/>
        </a:p>
      </dgm:t>
    </dgm:pt>
    <dgm:pt modelId="{93DB4E9B-03C6-7845-B69C-4C598FCF9689}">
      <dgm:prSet phldrT="[Text]"/>
      <dgm:spPr>
        <a:solidFill>
          <a:srgbClr val="800000"/>
        </a:solidFill>
        <a:ln>
          <a:solidFill>
            <a:srgbClr val="800000"/>
          </a:solidFill>
        </a:ln>
      </dgm:spPr>
      <dgm:t>
        <a:bodyPr/>
        <a:lstStyle/>
        <a:p>
          <a:r>
            <a:rPr lang="en-US" dirty="0" smtClean="0">
              <a:solidFill>
                <a:schemeClr val="bg1">
                  <a:lumMod val="85000"/>
                </a:schemeClr>
              </a:solidFill>
            </a:rPr>
            <a:t>allow any business arrangement</a:t>
          </a:r>
          <a:endParaRPr lang="en-US" dirty="0">
            <a:solidFill>
              <a:schemeClr val="bg1">
                <a:lumMod val="85000"/>
              </a:schemeClr>
            </a:solidFill>
          </a:endParaRPr>
        </a:p>
      </dgm:t>
    </dgm:pt>
    <dgm:pt modelId="{5AE5165D-E2AF-6A45-89BC-7F6A1E4E7D1C}" type="parTrans" cxnId="{EA7BDCE5-725D-384D-B68E-A5701DE5270E}">
      <dgm:prSet/>
      <dgm:spPr/>
      <dgm:t>
        <a:bodyPr/>
        <a:lstStyle/>
        <a:p>
          <a:endParaRPr lang="en-US"/>
        </a:p>
      </dgm:t>
    </dgm:pt>
    <dgm:pt modelId="{2379C7B2-5E8F-CE46-90B2-53135209AC03}" type="sibTrans" cxnId="{EA7BDCE5-725D-384D-B68E-A5701DE5270E}">
      <dgm:prSet/>
      <dgm:spPr/>
      <dgm:t>
        <a:bodyPr/>
        <a:lstStyle/>
        <a:p>
          <a:endParaRPr lang="en-US"/>
        </a:p>
      </dgm:t>
    </dgm:pt>
    <dgm:pt modelId="{AD80F241-A800-1244-8D40-100033A410ED}">
      <dgm:prSet phldrT="[Text]"/>
      <dgm:spPr>
        <a:solidFill>
          <a:srgbClr val="800000"/>
        </a:solidFill>
        <a:ln>
          <a:solidFill>
            <a:srgbClr val="800000"/>
          </a:solidFill>
        </a:ln>
      </dgm:spPr>
      <dgm:t>
        <a:bodyPr/>
        <a:lstStyle/>
        <a:p>
          <a:r>
            <a:rPr lang="en-US" dirty="0" smtClean="0">
              <a:solidFill>
                <a:schemeClr val="bg1">
                  <a:lumMod val="85000"/>
                </a:schemeClr>
              </a:solidFill>
            </a:rPr>
            <a:t>“it’s my network”</a:t>
          </a:r>
          <a:endParaRPr lang="en-US" dirty="0">
            <a:solidFill>
              <a:schemeClr val="bg1">
                <a:lumMod val="85000"/>
              </a:schemeClr>
            </a:solidFill>
          </a:endParaRPr>
        </a:p>
      </dgm:t>
    </dgm:pt>
    <dgm:pt modelId="{A55B011F-35E8-2549-8AA5-46C1D81BF7DD}" type="parTrans" cxnId="{80A3952D-DFFC-9942-82DE-26793F8E26D1}">
      <dgm:prSet/>
      <dgm:spPr/>
      <dgm:t>
        <a:bodyPr/>
        <a:lstStyle/>
        <a:p>
          <a:endParaRPr lang="en-US"/>
        </a:p>
      </dgm:t>
    </dgm:pt>
    <dgm:pt modelId="{17AB708F-11BE-774C-9746-5B4BDD88E536}" type="sibTrans" cxnId="{80A3952D-DFFC-9942-82DE-26793F8E26D1}">
      <dgm:prSet/>
      <dgm:spPr/>
      <dgm:t>
        <a:bodyPr/>
        <a:lstStyle/>
        <a:p>
          <a:endParaRPr lang="en-US"/>
        </a:p>
      </dgm:t>
    </dgm:pt>
    <dgm:pt modelId="{BCE0AA71-4904-EF49-B22D-D00178D3FBFD}">
      <dgm:prSet phldrT="[Text]"/>
      <dgm:spPr>
        <a:solidFill>
          <a:srgbClr val="800000"/>
        </a:solidFill>
        <a:ln>
          <a:solidFill>
            <a:srgbClr val="800000"/>
          </a:solidFill>
        </a:ln>
      </dgm:spPr>
      <dgm:t>
        <a:bodyPr/>
        <a:lstStyle/>
        <a:p>
          <a:r>
            <a:rPr lang="en-US" dirty="0" smtClean="0">
              <a:solidFill>
                <a:schemeClr val="bg1">
                  <a:lumMod val="85000"/>
                </a:schemeClr>
              </a:solidFill>
            </a:rPr>
            <a:t>use anti-monopoly laws if needed</a:t>
          </a:r>
          <a:endParaRPr lang="en-US" dirty="0">
            <a:solidFill>
              <a:schemeClr val="bg1">
                <a:lumMod val="85000"/>
              </a:schemeClr>
            </a:solidFill>
          </a:endParaRPr>
        </a:p>
      </dgm:t>
    </dgm:pt>
    <dgm:pt modelId="{95910619-A893-3248-A42E-BCE1F217E410}" type="parTrans" cxnId="{4CC9043B-8F1B-A343-AAAD-2727BFFA2CA5}">
      <dgm:prSet/>
      <dgm:spPr/>
      <dgm:t>
        <a:bodyPr/>
        <a:lstStyle/>
        <a:p>
          <a:endParaRPr lang="en-US"/>
        </a:p>
      </dgm:t>
    </dgm:pt>
    <dgm:pt modelId="{4CB57CBE-A204-E04E-A8E9-B1CBB6E222CA}" type="sibTrans" cxnId="{4CC9043B-8F1B-A343-AAAD-2727BFFA2CA5}">
      <dgm:prSet/>
      <dgm:spPr/>
      <dgm:t>
        <a:bodyPr/>
        <a:lstStyle/>
        <a:p>
          <a:endParaRPr lang="en-US"/>
        </a:p>
      </dgm:t>
    </dgm:pt>
    <dgm:pt modelId="{E67FEB69-B631-3044-AA3B-A27F20D15680}" type="pres">
      <dgm:prSet presAssocID="{D1436B88-5704-B144-AF50-EAEA7FAE7F9B}" presName="diagram" presStyleCnt="0">
        <dgm:presLayoutVars>
          <dgm:dir/>
          <dgm:resizeHandles val="exact"/>
        </dgm:presLayoutVars>
      </dgm:prSet>
      <dgm:spPr/>
      <dgm:t>
        <a:bodyPr/>
        <a:lstStyle/>
        <a:p>
          <a:endParaRPr lang="en-US"/>
        </a:p>
      </dgm:t>
    </dgm:pt>
    <dgm:pt modelId="{9FF02057-8D51-F74A-8B73-5FB3DDAC484F}" type="pres">
      <dgm:prSet presAssocID="{B7EEA5CA-EFE2-8548-B999-18A7A801E440}" presName="arrow" presStyleLbl="node1" presStyleIdx="0" presStyleCnt="2">
        <dgm:presLayoutVars>
          <dgm:bulletEnabled val="1"/>
        </dgm:presLayoutVars>
      </dgm:prSet>
      <dgm:spPr/>
      <dgm:t>
        <a:bodyPr/>
        <a:lstStyle/>
        <a:p>
          <a:endParaRPr lang="en-US"/>
        </a:p>
      </dgm:t>
    </dgm:pt>
    <dgm:pt modelId="{63230C7E-B294-4E4E-B9C2-25ED04CE771A}" type="pres">
      <dgm:prSet presAssocID="{4A7DF927-660A-CA41-83BC-EC98ACCD4C48}" presName="arrow" presStyleLbl="node1" presStyleIdx="1" presStyleCnt="2">
        <dgm:presLayoutVars>
          <dgm:bulletEnabled val="1"/>
        </dgm:presLayoutVars>
      </dgm:prSet>
      <dgm:spPr/>
      <dgm:t>
        <a:bodyPr/>
        <a:lstStyle/>
        <a:p>
          <a:endParaRPr lang="en-US"/>
        </a:p>
      </dgm:t>
    </dgm:pt>
  </dgm:ptLst>
  <dgm:cxnLst>
    <dgm:cxn modelId="{EA7BDCE5-725D-384D-B68E-A5701DE5270E}" srcId="{4A7DF927-660A-CA41-83BC-EC98ACCD4C48}" destId="{93DB4E9B-03C6-7845-B69C-4C598FCF9689}" srcOrd="1" destOrd="0" parTransId="{5AE5165D-E2AF-6A45-89BC-7F6A1E4E7D1C}" sibTransId="{2379C7B2-5E8F-CE46-90B2-53135209AC03}"/>
    <dgm:cxn modelId="{E20B65A1-438B-EE44-9C8E-89020BD1CB01}" srcId="{D1436B88-5704-B144-AF50-EAEA7FAE7F9B}" destId="{B7EEA5CA-EFE2-8548-B999-18A7A801E440}" srcOrd="0" destOrd="0" parTransId="{D5819A0D-40D9-714C-A742-A39E429DC3E9}" sibTransId="{57EAF592-DEBF-2044-B962-B5A4BED97ED2}"/>
    <dgm:cxn modelId="{EBC7ECB8-69D0-B243-92F9-26F972A7BE62}" type="presOf" srcId="{BCE0AA71-4904-EF49-B22D-D00178D3FBFD}" destId="{63230C7E-B294-4E4E-B9C2-25ED04CE771A}" srcOrd="0" destOrd="4" presId="urn:microsoft.com/office/officeart/2005/8/layout/arrow5"/>
    <dgm:cxn modelId="{0CF3F02C-CE8C-4541-A779-F973CB73B88F}" srcId="{4A7DF927-660A-CA41-83BC-EC98ACCD4C48}" destId="{2648653B-AED2-A941-8981-6FC20D04F35C}" srcOrd="0" destOrd="0" parTransId="{ADBF6FF3-7A96-A447-9B02-709FF4215FC6}" sibTransId="{4FB2D0B8-D812-474C-B99A-046CB92DF0EE}"/>
    <dgm:cxn modelId="{0B25BA16-EC9C-054F-9EDD-6A31F37B3E58}" type="presOf" srcId="{78AAFCB4-76F7-3F49-B3FA-89675D5CDF22}" destId="{9FF02057-8D51-F74A-8B73-5FB3DDAC484F}" srcOrd="0" destOrd="3" presId="urn:microsoft.com/office/officeart/2005/8/layout/arrow5"/>
    <dgm:cxn modelId="{738B6C4C-DC10-F140-9E59-26C05D4E3FB1}" srcId="{B7EEA5CA-EFE2-8548-B999-18A7A801E440}" destId="{D5771B04-06D5-C641-815D-49FAB1B12D84}" srcOrd="1" destOrd="0" parTransId="{1935DEF4-C6D9-F740-8259-CD55984CF33C}" sibTransId="{92599A30-4759-EA44-B990-A2F5BAEDBB94}"/>
    <dgm:cxn modelId="{06063AEE-CFAA-5248-A1BA-04CF667CDFB6}" type="presOf" srcId="{B7EEA5CA-EFE2-8548-B999-18A7A801E440}" destId="{9FF02057-8D51-F74A-8B73-5FB3DDAC484F}" srcOrd="0" destOrd="0" presId="urn:microsoft.com/office/officeart/2005/8/layout/arrow5"/>
    <dgm:cxn modelId="{39EDC78C-DA3F-E646-84C3-98FAB4C4BB72}" type="presOf" srcId="{7BA3A3A5-ACD7-2B46-AF72-48C3C5606C98}" destId="{9FF02057-8D51-F74A-8B73-5FB3DDAC484F}" srcOrd="0" destOrd="1" presId="urn:microsoft.com/office/officeart/2005/8/layout/arrow5"/>
    <dgm:cxn modelId="{80A3952D-DFFC-9942-82DE-26793F8E26D1}" srcId="{4A7DF927-660A-CA41-83BC-EC98ACCD4C48}" destId="{AD80F241-A800-1244-8D40-100033A410ED}" srcOrd="2" destOrd="0" parTransId="{A55B011F-35E8-2549-8AA5-46C1D81BF7DD}" sibTransId="{17AB708F-11BE-774C-9746-5B4BDD88E536}"/>
    <dgm:cxn modelId="{8428D159-398C-0340-8E2F-C244766DD6E0}" type="presOf" srcId="{D1436B88-5704-B144-AF50-EAEA7FAE7F9B}" destId="{E67FEB69-B631-3044-AA3B-A27F20D15680}" srcOrd="0" destOrd="0" presId="urn:microsoft.com/office/officeart/2005/8/layout/arrow5"/>
    <dgm:cxn modelId="{D7C9C72E-BFFE-664F-B641-8BF1F0BCAEF3}" srcId="{D1436B88-5704-B144-AF50-EAEA7FAE7F9B}" destId="{4A7DF927-660A-CA41-83BC-EC98ACCD4C48}" srcOrd="1" destOrd="0" parTransId="{DBE32261-311D-AD46-82AD-88167D9A3E75}" sibTransId="{ABE50639-5EA7-B845-8350-53225C133D49}"/>
    <dgm:cxn modelId="{819D35BF-2FE7-984E-96D7-50F0E5051C41}" srcId="{B7EEA5CA-EFE2-8548-B999-18A7A801E440}" destId="{7BA3A3A5-ACD7-2B46-AF72-48C3C5606C98}" srcOrd="0" destOrd="0" parTransId="{8DDD7B16-6938-C442-9A3E-DA4409433B75}" sibTransId="{A4BB96A9-A56D-304D-B597-44BC5DE9DABF}"/>
    <dgm:cxn modelId="{89B1B4AB-1654-0042-95F0-AAC2E60D4EA6}" srcId="{B7EEA5CA-EFE2-8548-B999-18A7A801E440}" destId="{78AAFCB4-76F7-3F49-B3FA-89675D5CDF22}" srcOrd="2" destOrd="0" parTransId="{BBF2F772-AD40-CA42-A4DB-83D08187F616}" sibTransId="{5FE1A5E7-517C-8141-996F-19E847BDC001}"/>
    <dgm:cxn modelId="{4927A085-08D7-6945-90BA-4877C14837D7}" type="presOf" srcId="{4A7DF927-660A-CA41-83BC-EC98ACCD4C48}" destId="{63230C7E-B294-4E4E-B9C2-25ED04CE771A}" srcOrd="0" destOrd="0" presId="urn:microsoft.com/office/officeart/2005/8/layout/arrow5"/>
    <dgm:cxn modelId="{4CC9043B-8F1B-A343-AAAD-2727BFFA2CA5}" srcId="{4A7DF927-660A-CA41-83BC-EC98ACCD4C48}" destId="{BCE0AA71-4904-EF49-B22D-D00178D3FBFD}" srcOrd="3" destOrd="0" parTransId="{95910619-A893-3248-A42E-BCE1F217E410}" sibTransId="{4CB57CBE-A204-E04E-A8E9-B1CBB6E222CA}"/>
    <dgm:cxn modelId="{5C19F0F6-9933-2A4E-B1A7-95764FD7AE6E}" type="presOf" srcId="{AD80F241-A800-1244-8D40-100033A410ED}" destId="{63230C7E-B294-4E4E-B9C2-25ED04CE771A}" srcOrd="0" destOrd="3" presId="urn:microsoft.com/office/officeart/2005/8/layout/arrow5"/>
    <dgm:cxn modelId="{34C99014-9A41-9945-B396-7EB366E126B8}" type="presOf" srcId="{D5771B04-06D5-C641-815D-49FAB1B12D84}" destId="{9FF02057-8D51-F74A-8B73-5FB3DDAC484F}" srcOrd="0" destOrd="2" presId="urn:microsoft.com/office/officeart/2005/8/layout/arrow5"/>
    <dgm:cxn modelId="{6B4D7C39-C0E3-8843-B1CF-0D37D9DD237C}" type="presOf" srcId="{2648653B-AED2-A941-8981-6FC20D04F35C}" destId="{63230C7E-B294-4E4E-B9C2-25ED04CE771A}" srcOrd="0" destOrd="1" presId="urn:microsoft.com/office/officeart/2005/8/layout/arrow5"/>
    <dgm:cxn modelId="{0C62391C-7E7F-4544-89E6-11B9C141BAAB}" type="presOf" srcId="{93DB4E9B-03C6-7845-B69C-4C598FCF9689}" destId="{63230C7E-B294-4E4E-B9C2-25ED04CE771A}" srcOrd="0" destOrd="2" presId="urn:microsoft.com/office/officeart/2005/8/layout/arrow5"/>
    <dgm:cxn modelId="{491340EF-E18B-1349-A270-2E604E39C481}" type="presParOf" srcId="{E67FEB69-B631-3044-AA3B-A27F20D15680}" destId="{9FF02057-8D51-F74A-8B73-5FB3DDAC484F}" srcOrd="0" destOrd="0" presId="urn:microsoft.com/office/officeart/2005/8/layout/arrow5"/>
    <dgm:cxn modelId="{9A928169-FA50-7541-996C-592979753749}" type="presParOf" srcId="{E67FEB69-B631-3044-AA3B-A27F20D15680}" destId="{63230C7E-B294-4E4E-B9C2-25ED04CE771A}"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3A715D-1404-E341-B00A-E106F62FDBD1}" type="doc">
      <dgm:prSet loTypeId="urn:microsoft.com/office/officeart/2009/3/layout/PlusandMinus" loCatId="" qsTypeId="urn:microsoft.com/office/officeart/2005/8/quickstyle/simple4" qsCatId="simple" csTypeId="urn:microsoft.com/office/officeart/2005/8/colors/accent1_2" csCatId="accent1" phldr="1"/>
      <dgm:spPr/>
      <dgm:t>
        <a:bodyPr/>
        <a:lstStyle/>
        <a:p>
          <a:endParaRPr lang="en-US"/>
        </a:p>
      </dgm:t>
    </dgm:pt>
    <dgm:pt modelId="{254A7DC0-065B-FA4A-AA94-D8EF15A9B451}">
      <dgm:prSet/>
      <dgm:spPr/>
      <dgm:t>
        <a:bodyPr/>
        <a:lstStyle/>
        <a:p>
          <a:pPr rtl="0"/>
          <a:r>
            <a:rPr lang="en-US" b="1" i="1" smtClean="0"/>
            <a:t>Broadband Internet Access Service</a:t>
          </a:r>
          <a:r>
            <a:rPr lang="en-US" i="1" smtClean="0"/>
            <a:t> = A mass-market retail service by wire or radio that provides the capability to transmit data to and receive data from all or substantially all Internet endpoints, including any capabilities that are incidental to and enable the operation of the communications service, but excluding dial-up Internet access service. This term also encompasses any service that the Commission finds to be providing a functional equivalent of the service described in the previous sentence, or that is used to evade the protections set forth in this Part.</a:t>
          </a:r>
          <a:endParaRPr lang="en-US"/>
        </a:p>
      </dgm:t>
    </dgm:pt>
    <dgm:pt modelId="{E624A6F3-8DF0-B84A-841B-F33C2290FAA7}" type="parTrans" cxnId="{1FC33E8F-D2E4-F64A-AC22-0F877DCD9DB1}">
      <dgm:prSet/>
      <dgm:spPr/>
      <dgm:t>
        <a:bodyPr/>
        <a:lstStyle/>
        <a:p>
          <a:endParaRPr lang="en-US"/>
        </a:p>
      </dgm:t>
    </dgm:pt>
    <dgm:pt modelId="{1E12380E-C15F-8141-9564-FAC99CBA1636}" type="sibTrans" cxnId="{1FC33E8F-D2E4-F64A-AC22-0F877DCD9DB1}">
      <dgm:prSet/>
      <dgm:spPr/>
      <dgm:t>
        <a:bodyPr/>
        <a:lstStyle/>
        <a:p>
          <a:endParaRPr lang="en-US"/>
        </a:p>
      </dgm:t>
    </dgm:pt>
    <dgm:pt modelId="{00D79CB5-9905-A443-90A5-4F164E982803}">
      <dgm:prSet custT="1"/>
      <dgm:spPr/>
      <dgm:t>
        <a:bodyPr/>
        <a:lstStyle/>
        <a:p>
          <a:pPr rtl="0"/>
          <a:r>
            <a:rPr lang="en-US" sz="2400" dirty="0" smtClean="0"/>
            <a:t>excludes</a:t>
          </a:r>
          <a:endParaRPr lang="en-US" sz="2400" dirty="0"/>
        </a:p>
      </dgm:t>
    </dgm:pt>
    <dgm:pt modelId="{1CA53117-A6E3-214C-BF36-D5418E26158C}" type="parTrans" cxnId="{FAE8FDBC-9DBA-DF48-BEDC-C0F91B13195B}">
      <dgm:prSet/>
      <dgm:spPr/>
      <dgm:t>
        <a:bodyPr/>
        <a:lstStyle/>
        <a:p>
          <a:endParaRPr lang="en-US"/>
        </a:p>
      </dgm:t>
    </dgm:pt>
    <dgm:pt modelId="{E7F65F18-6A6E-D642-BBDB-7F564A350787}" type="sibTrans" cxnId="{FAE8FDBC-9DBA-DF48-BEDC-C0F91B13195B}">
      <dgm:prSet/>
      <dgm:spPr/>
      <dgm:t>
        <a:bodyPr/>
        <a:lstStyle/>
        <a:p>
          <a:endParaRPr lang="en-US"/>
        </a:p>
      </dgm:t>
    </dgm:pt>
    <dgm:pt modelId="{C53C39CC-DEBA-2F45-B91B-40AD85A6C992}">
      <dgm:prSet custT="1"/>
      <dgm:spPr/>
      <dgm:t>
        <a:bodyPr/>
        <a:lstStyle/>
        <a:p>
          <a:pPr rtl="0"/>
          <a:r>
            <a:rPr lang="en-US" sz="2000" dirty="0" smtClean="0">
              <a:solidFill>
                <a:schemeClr val="tx1"/>
              </a:solidFill>
            </a:rPr>
            <a:t>dial-up</a:t>
          </a:r>
          <a:endParaRPr lang="en-US" sz="2000" dirty="0">
            <a:solidFill>
              <a:schemeClr val="tx1"/>
            </a:solidFill>
          </a:endParaRPr>
        </a:p>
      </dgm:t>
    </dgm:pt>
    <dgm:pt modelId="{ABC3EEE8-7566-204F-AB59-C5887C96BA8E}" type="parTrans" cxnId="{49C92BAE-1234-A042-B8FD-5C2284CF32B7}">
      <dgm:prSet/>
      <dgm:spPr/>
      <dgm:t>
        <a:bodyPr/>
        <a:lstStyle/>
        <a:p>
          <a:endParaRPr lang="en-US"/>
        </a:p>
      </dgm:t>
    </dgm:pt>
    <dgm:pt modelId="{A132974F-2A13-914A-ABF4-778B18D6B6D7}" type="sibTrans" cxnId="{49C92BAE-1234-A042-B8FD-5C2284CF32B7}">
      <dgm:prSet/>
      <dgm:spPr/>
      <dgm:t>
        <a:bodyPr/>
        <a:lstStyle/>
        <a:p>
          <a:endParaRPr lang="en-US"/>
        </a:p>
      </dgm:t>
    </dgm:pt>
    <dgm:pt modelId="{20469F18-24F4-B145-92D9-138110475EBF}">
      <dgm:prSet custT="1"/>
      <dgm:spPr/>
      <dgm:t>
        <a:bodyPr/>
        <a:lstStyle/>
        <a:p>
          <a:pPr rtl="0"/>
          <a:r>
            <a:rPr lang="en-US" sz="2000" dirty="0" smtClean="0">
              <a:solidFill>
                <a:schemeClr val="tx1"/>
              </a:solidFill>
            </a:rPr>
            <a:t>coffee shops</a:t>
          </a:r>
          <a:r>
            <a:rPr lang="en-US" sz="2000" dirty="0" smtClean="0">
              <a:solidFill>
                <a:srgbClr val="000000"/>
              </a:solidFill>
            </a:rPr>
            <a:t>, bookstores, </a:t>
          </a:r>
          <a:r>
            <a:rPr lang="en-US" sz="2000" dirty="0" smtClean="0"/>
            <a:t>airlines (premise operators)</a:t>
          </a:r>
          <a:endParaRPr lang="en-US" sz="2000" dirty="0"/>
        </a:p>
      </dgm:t>
    </dgm:pt>
    <dgm:pt modelId="{160B6252-A366-F44A-9125-565BBF408FDD}" type="parTrans" cxnId="{DB7663AE-F5D3-7343-9B2A-D4CB21353A2F}">
      <dgm:prSet/>
      <dgm:spPr/>
      <dgm:t>
        <a:bodyPr/>
        <a:lstStyle/>
        <a:p>
          <a:endParaRPr lang="en-US"/>
        </a:p>
      </dgm:t>
    </dgm:pt>
    <dgm:pt modelId="{9A186732-EE2E-D942-BE61-B2B4EC501C7A}" type="sibTrans" cxnId="{DB7663AE-F5D3-7343-9B2A-D4CB21353A2F}">
      <dgm:prSet/>
      <dgm:spPr/>
      <dgm:t>
        <a:bodyPr/>
        <a:lstStyle/>
        <a:p>
          <a:endParaRPr lang="en-US"/>
        </a:p>
      </dgm:t>
    </dgm:pt>
    <dgm:pt modelId="{069DB200-704C-404B-9EE2-4B4963543CED}">
      <dgm:prSet custT="1"/>
      <dgm:spPr/>
      <dgm:t>
        <a:bodyPr/>
        <a:lstStyle/>
        <a:p>
          <a:pPr rtl="0"/>
          <a:r>
            <a:rPr lang="en-US" sz="2000" dirty="0" smtClean="0"/>
            <a:t>“edge providers”: CDNs, </a:t>
          </a:r>
          <a:r>
            <a:rPr lang="en-US" sz="2000" dirty="0" smtClean="0">
              <a:solidFill>
                <a:schemeClr val="tx1"/>
              </a:solidFill>
            </a:rPr>
            <a:t>search engines, …</a:t>
          </a:r>
          <a:endParaRPr lang="en-US" sz="2000" dirty="0">
            <a:solidFill>
              <a:schemeClr val="tx1"/>
            </a:solidFill>
          </a:endParaRPr>
        </a:p>
      </dgm:t>
    </dgm:pt>
    <dgm:pt modelId="{27FA266C-D214-CB4D-B150-EA5F9377C192}" type="parTrans" cxnId="{33620FBA-9A68-6F48-8839-F5729BDBC384}">
      <dgm:prSet/>
      <dgm:spPr/>
      <dgm:t>
        <a:bodyPr/>
        <a:lstStyle/>
        <a:p>
          <a:endParaRPr lang="en-US"/>
        </a:p>
      </dgm:t>
    </dgm:pt>
    <dgm:pt modelId="{30B174BE-1374-2A46-9A2E-B117CA0E2064}" type="sibTrans" cxnId="{33620FBA-9A68-6F48-8839-F5729BDBC384}">
      <dgm:prSet/>
      <dgm:spPr/>
      <dgm:t>
        <a:bodyPr/>
        <a:lstStyle/>
        <a:p>
          <a:endParaRPr lang="en-US"/>
        </a:p>
      </dgm:t>
    </dgm:pt>
    <dgm:pt modelId="{7F19BE4D-3EDC-A342-9D00-A98139E14625}" type="pres">
      <dgm:prSet presAssocID="{B83A715D-1404-E341-B00A-E106F62FDBD1}" presName="Name0" presStyleCnt="0">
        <dgm:presLayoutVars>
          <dgm:chMax val="2"/>
          <dgm:chPref val="2"/>
          <dgm:dir/>
          <dgm:animOne/>
          <dgm:resizeHandles val="exact"/>
        </dgm:presLayoutVars>
      </dgm:prSet>
      <dgm:spPr/>
      <dgm:t>
        <a:bodyPr/>
        <a:lstStyle/>
        <a:p>
          <a:endParaRPr lang="en-US"/>
        </a:p>
      </dgm:t>
    </dgm:pt>
    <dgm:pt modelId="{5DD8B901-66F5-C747-8BD5-D023E1E33CA9}" type="pres">
      <dgm:prSet presAssocID="{B83A715D-1404-E341-B00A-E106F62FDBD1}" presName="Background" presStyleLbl="bgImgPlace1" presStyleIdx="0" presStyleCnt="1"/>
      <dgm:spPr/>
    </dgm:pt>
    <dgm:pt modelId="{47E72474-3400-494A-93E3-A0BF44D4F4FF}" type="pres">
      <dgm:prSet presAssocID="{B83A715D-1404-E341-B00A-E106F62FDBD1}" presName="ParentText1" presStyleLbl="revTx" presStyleIdx="0" presStyleCnt="2">
        <dgm:presLayoutVars>
          <dgm:chMax val="0"/>
          <dgm:chPref val="0"/>
          <dgm:bulletEnabled val="1"/>
        </dgm:presLayoutVars>
      </dgm:prSet>
      <dgm:spPr/>
      <dgm:t>
        <a:bodyPr/>
        <a:lstStyle/>
        <a:p>
          <a:endParaRPr lang="en-US"/>
        </a:p>
      </dgm:t>
    </dgm:pt>
    <dgm:pt modelId="{C0C52277-4C27-6644-974F-AAA889F93F0A}" type="pres">
      <dgm:prSet presAssocID="{B83A715D-1404-E341-B00A-E106F62FDBD1}" presName="ParentText2" presStyleLbl="revTx" presStyleIdx="1" presStyleCnt="2">
        <dgm:presLayoutVars>
          <dgm:chMax val="0"/>
          <dgm:chPref val="0"/>
          <dgm:bulletEnabled val="1"/>
        </dgm:presLayoutVars>
      </dgm:prSet>
      <dgm:spPr/>
      <dgm:t>
        <a:bodyPr/>
        <a:lstStyle/>
        <a:p>
          <a:endParaRPr lang="en-US"/>
        </a:p>
      </dgm:t>
    </dgm:pt>
    <dgm:pt modelId="{B7A1AE6B-8E68-5B40-B2F6-74185C36441D}" type="pres">
      <dgm:prSet presAssocID="{B83A715D-1404-E341-B00A-E106F62FDBD1}" presName="Plus" presStyleLbl="alignNode1" presStyleIdx="0" presStyleCnt="2"/>
      <dgm:spPr/>
    </dgm:pt>
    <dgm:pt modelId="{86414E76-DE46-6141-B1E4-E0291F85C3FD}" type="pres">
      <dgm:prSet presAssocID="{B83A715D-1404-E341-B00A-E106F62FDBD1}" presName="Minus" presStyleLbl="alignNode1" presStyleIdx="1" presStyleCnt="2"/>
      <dgm:spPr/>
    </dgm:pt>
    <dgm:pt modelId="{8224CF18-6D9F-3041-886B-B1A38878B4DD}" type="pres">
      <dgm:prSet presAssocID="{B83A715D-1404-E341-B00A-E106F62FDBD1}" presName="Divider" presStyleLbl="parChTrans1D1" presStyleIdx="0" presStyleCnt="1"/>
      <dgm:spPr/>
    </dgm:pt>
  </dgm:ptLst>
  <dgm:cxnLst>
    <dgm:cxn modelId="{49C92BAE-1234-A042-B8FD-5C2284CF32B7}" srcId="{00D79CB5-9905-A443-90A5-4F164E982803}" destId="{C53C39CC-DEBA-2F45-B91B-40AD85A6C992}" srcOrd="1" destOrd="0" parTransId="{ABC3EEE8-7566-204F-AB59-C5887C96BA8E}" sibTransId="{A132974F-2A13-914A-ABF4-778B18D6B6D7}"/>
    <dgm:cxn modelId="{33620FBA-9A68-6F48-8839-F5729BDBC384}" srcId="{00D79CB5-9905-A443-90A5-4F164E982803}" destId="{069DB200-704C-404B-9EE2-4B4963543CED}" srcOrd="0" destOrd="0" parTransId="{27FA266C-D214-CB4D-B150-EA5F9377C192}" sibTransId="{30B174BE-1374-2A46-9A2E-B117CA0E2064}"/>
    <dgm:cxn modelId="{3D3D2E59-D1BB-3147-A78A-8F8E45777159}" type="presOf" srcId="{20469F18-24F4-B145-92D9-138110475EBF}" destId="{C0C52277-4C27-6644-974F-AAA889F93F0A}" srcOrd="0" destOrd="3" presId="urn:microsoft.com/office/officeart/2009/3/layout/PlusandMinus"/>
    <dgm:cxn modelId="{890B7C9A-95C0-6D46-89D0-7679236C4EEA}" type="presOf" srcId="{00D79CB5-9905-A443-90A5-4F164E982803}" destId="{C0C52277-4C27-6644-974F-AAA889F93F0A}" srcOrd="0" destOrd="0" presId="urn:microsoft.com/office/officeart/2009/3/layout/PlusandMinus"/>
    <dgm:cxn modelId="{D3D02636-20D8-0441-86E7-0D1199DF4D03}" type="presOf" srcId="{C53C39CC-DEBA-2F45-B91B-40AD85A6C992}" destId="{C0C52277-4C27-6644-974F-AAA889F93F0A}" srcOrd="0" destOrd="2" presId="urn:microsoft.com/office/officeart/2009/3/layout/PlusandMinus"/>
    <dgm:cxn modelId="{54111296-C8C0-1A4B-B57E-B20A6D4B2815}" type="presOf" srcId="{069DB200-704C-404B-9EE2-4B4963543CED}" destId="{C0C52277-4C27-6644-974F-AAA889F93F0A}" srcOrd="0" destOrd="1" presId="urn:microsoft.com/office/officeart/2009/3/layout/PlusandMinus"/>
    <dgm:cxn modelId="{FAE8FDBC-9DBA-DF48-BEDC-C0F91B13195B}" srcId="{B83A715D-1404-E341-B00A-E106F62FDBD1}" destId="{00D79CB5-9905-A443-90A5-4F164E982803}" srcOrd="1" destOrd="0" parTransId="{1CA53117-A6E3-214C-BF36-D5418E26158C}" sibTransId="{E7F65F18-6A6E-D642-BBDB-7F564A350787}"/>
    <dgm:cxn modelId="{DB7663AE-F5D3-7343-9B2A-D4CB21353A2F}" srcId="{00D79CB5-9905-A443-90A5-4F164E982803}" destId="{20469F18-24F4-B145-92D9-138110475EBF}" srcOrd="2" destOrd="0" parTransId="{160B6252-A366-F44A-9125-565BBF408FDD}" sibTransId="{9A186732-EE2E-D942-BE61-B2B4EC501C7A}"/>
    <dgm:cxn modelId="{1FC33E8F-D2E4-F64A-AC22-0F877DCD9DB1}" srcId="{B83A715D-1404-E341-B00A-E106F62FDBD1}" destId="{254A7DC0-065B-FA4A-AA94-D8EF15A9B451}" srcOrd="0" destOrd="0" parTransId="{E624A6F3-8DF0-B84A-841B-F33C2290FAA7}" sibTransId="{1E12380E-C15F-8141-9564-FAC99CBA1636}"/>
    <dgm:cxn modelId="{D1A5C0E4-E9CE-9046-A597-868DE20FD80A}" type="presOf" srcId="{B83A715D-1404-E341-B00A-E106F62FDBD1}" destId="{7F19BE4D-3EDC-A342-9D00-A98139E14625}" srcOrd="0" destOrd="0" presId="urn:microsoft.com/office/officeart/2009/3/layout/PlusandMinus"/>
    <dgm:cxn modelId="{8468D26C-5DF0-004E-8590-738FDB5CBE85}" type="presOf" srcId="{254A7DC0-065B-FA4A-AA94-D8EF15A9B451}" destId="{47E72474-3400-494A-93E3-A0BF44D4F4FF}" srcOrd="0" destOrd="0" presId="urn:microsoft.com/office/officeart/2009/3/layout/PlusandMinus"/>
    <dgm:cxn modelId="{EF98859F-B5A1-A24B-9BF5-758FFD03200A}" type="presParOf" srcId="{7F19BE4D-3EDC-A342-9D00-A98139E14625}" destId="{5DD8B901-66F5-C747-8BD5-D023E1E33CA9}" srcOrd="0" destOrd="0" presId="urn:microsoft.com/office/officeart/2009/3/layout/PlusandMinus"/>
    <dgm:cxn modelId="{80991798-5B1D-774D-B5C6-A3B15D46EB02}" type="presParOf" srcId="{7F19BE4D-3EDC-A342-9D00-A98139E14625}" destId="{47E72474-3400-494A-93E3-A0BF44D4F4FF}" srcOrd="1" destOrd="0" presId="urn:microsoft.com/office/officeart/2009/3/layout/PlusandMinus"/>
    <dgm:cxn modelId="{15C2FB98-369F-6940-A347-9072B0BAD0FB}" type="presParOf" srcId="{7F19BE4D-3EDC-A342-9D00-A98139E14625}" destId="{C0C52277-4C27-6644-974F-AAA889F93F0A}" srcOrd="2" destOrd="0" presId="urn:microsoft.com/office/officeart/2009/3/layout/PlusandMinus"/>
    <dgm:cxn modelId="{A2FF3E01-079B-FF4E-8E44-7583213A036A}" type="presParOf" srcId="{7F19BE4D-3EDC-A342-9D00-A98139E14625}" destId="{B7A1AE6B-8E68-5B40-B2F6-74185C36441D}" srcOrd="3" destOrd="0" presId="urn:microsoft.com/office/officeart/2009/3/layout/PlusandMinus"/>
    <dgm:cxn modelId="{6972BAB9-647D-7641-B5FC-C72AD2AFA0FD}" type="presParOf" srcId="{7F19BE4D-3EDC-A342-9D00-A98139E14625}" destId="{86414E76-DE46-6141-B1E4-E0291F85C3FD}" srcOrd="4" destOrd="0" presId="urn:microsoft.com/office/officeart/2009/3/layout/PlusandMinus"/>
    <dgm:cxn modelId="{96360D05-AE5C-DB4F-B529-DB252A26643B}" type="presParOf" srcId="{7F19BE4D-3EDC-A342-9D00-A98139E14625}" destId="{8224CF18-6D9F-3041-886B-B1A38878B4DD}"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70AB8E-EEA1-724F-9CA2-76A6D9C320E0}" type="doc">
      <dgm:prSet loTypeId="urn:microsoft.com/office/officeart/2008/layout/VerticalCurvedList" loCatId="" qsTypeId="urn:microsoft.com/office/officeart/2005/8/quickstyle/simple4" qsCatId="simple" csTypeId="urn:microsoft.com/office/officeart/2005/8/colors/colorful1" csCatId="colorful" phldr="1"/>
      <dgm:spPr/>
      <dgm:t>
        <a:bodyPr/>
        <a:lstStyle/>
        <a:p>
          <a:endParaRPr lang="en-US"/>
        </a:p>
      </dgm:t>
    </dgm:pt>
    <dgm:pt modelId="{1CE0420C-787A-5F4E-9113-707942001D21}">
      <dgm:prSet custT="1"/>
      <dgm:spPr/>
      <dgm:t>
        <a:bodyPr/>
        <a:lstStyle/>
        <a:p>
          <a:pPr rtl="0"/>
          <a:r>
            <a:rPr lang="en-US" sz="2000" b="1" dirty="0" smtClean="0">
              <a:solidFill>
                <a:srgbClr val="000000"/>
              </a:solidFill>
            </a:rPr>
            <a:t>Transparency. </a:t>
          </a:r>
          <a:r>
            <a:rPr lang="en-US" sz="2000" dirty="0" smtClean="0">
              <a:solidFill>
                <a:srgbClr val="000000"/>
              </a:solidFill>
            </a:rPr>
            <a:t>Fixed and mobile broadband providers must disclose the network management practices, performance characteristics, and terms and conditions of their broadband services;</a:t>
          </a:r>
          <a:endParaRPr lang="en-US" sz="2000" dirty="0">
            <a:solidFill>
              <a:srgbClr val="000000"/>
            </a:solidFill>
          </a:endParaRPr>
        </a:p>
      </dgm:t>
    </dgm:pt>
    <dgm:pt modelId="{CBEBB593-6FB2-104F-88AD-A448D2213369}" type="parTrans" cxnId="{8E54E95C-4C0B-E943-82DE-EC65F0C5B361}">
      <dgm:prSet/>
      <dgm:spPr/>
      <dgm:t>
        <a:bodyPr/>
        <a:lstStyle/>
        <a:p>
          <a:endParaRPr lang="en-US"/>
        </a:p>
      </dgm:t>
    </dgm:pt>
    <dgm:pt modelId="{39BEFF8F-4F97-594B-A34F-E5B155611408}" type="sibTrans" cxnId="{8E54E95C-4C0B-E943-82DE-EC65F0C5B361}">
      <dgm:prSet/>
      <dgm:spPr/>
      <dgm:t>
        <a:bodyPr/>
        <a:lstStyle/>
        <a:p>
          <a:endParaRPr lang="en-US"/>
        </a:p>
      </dgm:t>
    </dgm:pt>
    <dgm:pt modelId="{6B09C41A-2693-274B-983E-932E91D4A684}">
      <dgm:prSet custT="1"/>
      <dgm:spPr/>
      <dgm:t>
        <a:bodyPr/>
        <a:lstStyle/>
        <a:p>
          <a:pPr rtl="0"/>
          <a:r>
            <a:rPr lang="en-US" sz="1600" b="1" dirty="0" smtClean="0">
              <a:solidFill>
                <a:srgbClr val="1F497D"/>
              </a:solidFill>
            </a:rPr>
            <a:t>No blocking. </a:t>
          </a:r>
          <a:r>
            <a:rPr lang="en-US" sz="1600" dirty="0" smtClean="0">
              <a:solidFill>
                <a:srgbClr val="1F497D"/>
              </a:solidFill>
            </a:rPr>
            <a:t>Fixed broadband providers may not block lawful content, applications, services, or non-harmful devices; mobile broadband providers may not block lawful websites, or block applications that compete with their voice or video telephony services</a:t>
          </a:r>
          <a:endParaRPr lang="en-US" sz="1600" dirty="0">
            <a:solidFill>
              <a:srgbClr val="1F497D"/>
            </a:solidFill>
          </a:endParaRPr>
        </a:p>
      </dgm:t>
    </dgm:pt>
    <dgm:pt modelId="{FD33B7CA-D93C-7F44-AF9A-207E2B375DC9}" type="parTrans" cxnId="{20795510-228D-E24E-8E55-25451966E80C}">
      <dgm:prSet/>
      <dgm:spPr/>
      <dgm:t>
        <a:bodyPr/>
        <a:lstStyle/>
        <a:p>
          <a:endParaRPr lang="en-US"/>
        </a:p>
      </dgm:t>
    </dgm:pt>
    <dgm:pt modelId="{1E39F16F-4985-2547-97F5-028A7496CEAF}" type="sibTrans" cxnId="{20795510-228D-E24E-8E55-25451966E80C}">
      <dgm:prSet/>
      <dgm:spPr/>
      <dgm:t>
        <a:bodyPr/>
        <a:lstStyle/>
        <a:p>
          <a:endParaRPr lang="en-US"/>
        </a:p>
      </dgm:t>
    </dgm:pt>
    <dgm:pt modelId="{B262263F-3FDD-C346-A80B-70C0EDC37789}">
      <dgm:prSet/>
      <dgm:spPr/>
      <dgm:t>
        <a:bodyPr/>
        <a:lstStyle/>
        <a:p>
          <a:pPr rtl="0"/>
          <a:r>
            <a:rPr lang="en-US" b="1" dirty="0" smtClean="0">
              <a:solidFill>
                <a:srgbClr val="1F497D"/>
              </a:solidFill>
            </a:rPr>
            <a:t>No unreasonable discrimination. </a:t>
          </a:r>
          <a:r>
            <a:rPr lang="en-US" dirty="0" smtClean="0">
              <a:solidFill>
                <a:srgbClr val="1F497D"/>
              </a:solidFill>
            </a:rPr>
            <a:t>Fixed broadband providers may not unreasonably discriminate in transmitting lawful network traffic.</a:t>
          </a:r>
          <a:endParaRPr lang="en-US" dirty="0">
            <a:solidFill>
              <a:srgbClr val="1F497D"/>
            </a:solidFill>
          </a:endParaRPr>
        </a:p>
      </dgm:t>
    </dgm:pt>
    <dgm:pt modelId="{842276F9-17B5-C447-98E6-F27B56241ECD}" type="parTrans" cxnId="{7C28532C-AF31-ED44-BB34-F86BF3C459CB}">
      <dgm:prSet/>
      <dgm:spPr/>
      <dgm:t>
        <a:bodyPr/>
        <a:lstStyle/>
        <a:p>
          <a:endParaRPr lang="en-US"/>
        </a:p>
      </dgm:t>
    </dgm:pt>
    <dgm:pt modelId="{26702EE8-3538-C145-881A-1118EBA72825}" type="sibTrans" cxnId="{7C28532C-AF31-ED44-BB34-F86BF3C459CB}">
      <dgm:prSet/>
      <dgm:spPr/>
      <dgm:t>
        <a:bodyPr/>
        <a:lstStyle/>
        <a:p>
          <a:endParaRPr lang="en-US"/>
        </a:p>
      </dgm:t>
    </dgm:pt>
    <dgm:pt modelId="{ACDE6C26-D5BE-1C49-872B-EBE5B9180FC7}" type="pres">
      <dgm:prSet presAssocID="{6B70AB8E-EEA1-724F-9CA2-76A6D9C320E0}" presName="Name0" presStyleCnt="0">
        <dgm:presLayoutVars>
          <dgm:chMax val="7"/>
          <dgm:chPref val="7"/>
          <dgm:dir/>
        </dgm:presLayoutVars>
      </dgm:prSet>
      <dgm:spPr/>
      <dgm:t>
        <a:bodyPr/>
        <a:lstStyle/>
        <a:p>
          <a:endParaRPr lang="en-US"/>
        </a:p>
      </dgm:t>
    </dgm:pt>
    <dgm:pt modelId="{F40BCCE2-51E2-DD47-83C1-ABEB6D1B17D7}" type="pres">
      <dgm:prSet presAssocID="{6B70AB8E-EEA1-724F-9CA2-76A6D9C320E0}" presName="Name1" presStyleCnt="0"/>
      <dgm:spPr/>
    </dgm:pt>
    <dgm:pt modelId="{E9A87F80-D897-494D-BB40-5060791AAAFA}" type="pres">
      <dgm:prSet presAssocID="{6B70AB8E-EEA1-724F-9CA2-76A6D9C320E0}" presName="cycle" presStyleCnt="0"/>
      <dgm:spPr/>
    </dgm:pt>
    <dgm:pt modelId="{AB72D3EC-AFFD-F048-99E3-4F64083C1D63}" type="pres">
      <dgm:prSet presAssocID="{6B70AB8E-EEA1-724F-9CA2-76A6D9C320E0}" presName="srcNode" presStyleLbl="node1" presStyleIdx="0" presStyleCnt="3"/>
      <dgm:spPr/>
    </dgm:pt>
    <dgm:pt modelId="{8BBD1319-A4E3-874D-ABE6-AADA52D28887}" type="pres">
      <dgm:prSet presAssocID="{6B70AB8E-EEA1-724F-9CA2-76A6D9C320E0}" presName="conn" presStyleLbl="parChTrans1D2" presStyleIdx="0" presStyleCnt="1"/>
      <dgm:spPr/>
      <dgm:t>
        <a:bodyPr/>
        <a:lstStyle/>
        <a:p>
          <a:endParaRPr lang="en-US"/>
        </a:p>
      </dgm:t>
    </dgm:pt>
    <dgm:pt modelId="{6F19F057-69AA-5D4D-A78A-2925DFFAD5CA}" type="pres">
      <dgm:prSet presAssocID="{6B70AB8E-EEA1-724F-9CA2-76A6D9C320E0}" presName="extraNode" presStyleLbl="node1" presStyleIdx="0" presStyleCnt="3"/>
      <dgm:spPr/>
    </dgm:pt>
    <dgm:pt modelId="{31820FAB-48B9-6C4B-B880-03060E8D31E4}" type="pres">
      <dgm:prSet presAssocID="{6B70AB8E-EEA1-724F-9CA2-76A6D9C320E0}" presName="dstNode" presStyleLbl="node1" presStyleIdx="0" presStyleCnt="3"/>
      <dgm:spPr/>
    </dgm:pt>
    <dgm:pt modelId="{E03F7FE3-90F6-8C4B-A91E-0DC1660890E4}" type="pres">
      <dgm:prSet presAssocID="{1CE0420C-787A-5F4E-9113-707942001D21}" presName="text_1" presStyleLbl="node1" presStyleIdx="0" presStyleCnt="3" custScaleY="139859">
        <dgm:presLayoutVars>
          <dgm:bulletEnabled val="1"/>
        </dgm:presLayoutVars>
      </dgm:prSet>
      <dgm:spPr/>
      <dgm:t>
        <a:bodyPr/>
        <a:lstStyle/>
        <a:p>
          <a:endParaRPr lang="en-US"/>
        </a:p>
      </dgm:t>
    </dgm:pt>
    <dgm:pt modelId="{0404440F-7E8C-1F4B-BB63-6B37888B21BE}" type="pres">
      <dgm:prSet presAssocID="{1CE0420C-787A-5F4E-9113-707942001D21}" presName="accent_1" presStyleCnt="0"/>
      <dgm:spPr/>
    </dgm:pt>
    <dgm:pt modelId="{69AB5291-8A4F-6B43-95FB-AD91C757C757}" type="pres">
      <dgm:prSet presAssocID="{1CE0420C-787A-5F4E-9113-707942001D21}" presName="accentRepeatNode" presStyleLbl="solidFgAcc1" presStyleIdx="0" presStyleCnt="3"/>
      <dgm:spPr/>
    </dgm:pt>
    <dgm:pt modelId="{81AAB57A-FAB6-2D48-A21E-39134B781B06}" type="pres">
      <dgm:prSet presAssocID="{6B09C41A-2693-274B-983E-932E91D4A684}" presName="text_2" presStyleLbl="node1" presStyleIdx="1" presStyleCnt="3">
        <dgm:presLayoutVars>
          <dgm:bulletEnabled val="1"/>
        </dgm:presLayoutVars>
      </dgm:prSet>
      <dgm:spPr/>
      <dgm:t>
        <a:bodyPr/>
        <a:lstStyle/>
        <a:p>
          <a:endParaRPr lang="en-US"/>
        </a:p>
      </dgm:t>
    </dgm:pt>
    <dgm:pt modelId="{50BDDCEF-EDC2-D343-B3D2-C2E7F2BECB41}" type="pres">
      <dgm:prSet presAssocID="{6B09C41A-2693-274B-983E-932E91D4A684}" presName="accent_2" presStyleCnt="0"/>
      <dgm:spPr/>
    </dgm:pt>
    <dgm:pt modelId="{1A3711A9-989F-7745-A4E5-6BD644824D8F}" type="pres">
      <dgm:prSet presAssocID="{6B09C41A-2693-274B-983E-932E91D4A684}" presName="accentRepeatNode" presStyleLbl="solidFgAcc1" presStyleIdx="1" presStyleCnt="3"/>
      <dgm:spPr/>
    </dgm:pt>
    <dgm:pt modelId="{DA1B5214-B0A9-F346-BC9F-DD5397FF9CA1}" type="pres">
      <dgm:prSet presAssocID="{B262263F-3FDD-C346-A80B-70C0EDC37789}" presName="text_3" presStyleLbl="node1" presStyleIdx="2" presStyleCnt="3">
        <dgm:presLayoutVars>
          <dgm:bulletEnabled val="1"/>
        </dgm:presLayoutVars>
      </dgm:prSet>
      <dgm:spPr/>
      <dgm:t>
        <a:bodyPr/>
        <a:lstStyle/>
        <a:p>
          <a:endParaRPr lang="en-US"/>
        </a:p>
      </dgm:t>
    </dgm:pt>
    <dgm:pt modelId="{64013A86-CF97-1D48-B023-FB5CD1CB44EF}" type="pres">
      <dgm:prSet presAssocID="{B262263F-3FDD-C346-A80B-70C0EDC37789}" presName="accent_3" presStyleCnt="0"/>
      <dgm:spPr/>
    </dgm:pt>
    <dgm:pt modelId="{3DCC2DFC-68F1-514A-B15A-C75C5FBF5DEE}" type="pres">
      <dgm:prSet presAssocID="{B262263F-3FDD-C346-A80B-70C0EDC37789}" presName="accentRepeatNode" presStyleLbl="solidFgAcc1" presStyleIdx="2" presStyleCnt="3"/>
      <dgm:spPr/>
    </dgm:pt>
  </dgm:ptLst>
  <dgm:cxnLst>
    <dgm:cxn modelId="{38F6E4BF-3B45-9B4A-B32F-0775BD702DBA}" type="presOf" srcId="{6B70AB8E-EEA1-724F-9CA2-76A6D9C320E0}" destId="{ACDE6C26-D5BE-1C49-872B-EBE5B9180FC7}" srcOrd="0" destOrd="0" presId="urn:microsoft.com/office/officeart/2008/layout/VerticalCurvedList"/>
    <dgm:cxn modelId="{8E0301CA-8E29-5B4C-BEC4-B0FF079BDE59}" type="presOf" srcId="{6B09C41A-2693-274B-983E-932E91D4A684}" destId="{81AAB57A-FAB6-2D48-A21E-39134B781B06}" srcOrd="0" destOrd="0" presId="urn:microsoft.com/office/officeart/2008/layout/VerticalCurvedList"/>
    <dgm:cxn modelId="{E6C6CB3E-C106-804B-BF48-BD50082299B4}" type="presOf" srcId="{B262263F-3FDD-C346-A80B-70C0EDC37789}" destId="{DA1B5214-B0A9-F346-BC9F-DD5397FF9CA1}" srcOrd="0" destOrd="0" presId="urn:microsoft.com/office/officeart/2008/layout/VerticalCurvedList"/>
    <dgm:cxn modelId="{8E54E95C-4C0B-E943-82DE-EC65F0C5B361}" srcId="{6B70AB8E-EEA1-724F-9CA2-76A6D9C320E0}" destId="{1CE0420C-787A-5F4E-9113-707942001D21}" srcOrd="0" destOrd="0" parTransId="{CBEBB593-6FB2-104F-88AD-A448D2213369}" sibTransId="{39BEFF8F-4F97-594B-A34F-E5B155611408}"/>
    <dgm:cxn modelId="{20795510-228D-E24E-8E55-25451966E80C}" srcId="{6B70AB8E-EEA1-724F-9CA2-76A6D9C320E0}" destId="{6B09C41A-2693-274B-983E-932E91D4A684}" srcOrd="1" destOrd="0" parTransId="{FD33B7CA-D93C-7F44-AF9A-207E2B375DC9}" sibTransId="{1E39F16F-4985-2547-97F5-028A7496CEAF}"/>
    <dgm:cxn modelId="{7C28532C-AF31-ED44-BB34-F86BF3C459CB}" srcId="{6B70AB8E-EEA1-724F-9CA2-76A6D9C320E0}" destId="{B262263F-3FDD-C346-A80B-70C0EDC37789}" srcOrd="2" destOrd="0" parTransId="{842276F9-17B5-C447-98E6-F27B56241ECD}" sibTransId="{26702EE8-3538-C145-881A-1118EBA72825}"/>
    <dgm:cxn modelId="{6D4EDD88-CFBF-7C4D-A2D4-375A275E2F82}" type="presOf" srcId="{1CE0420C-787A-5F4E-9113-707942001D21}" destId="{E03F7FE3-90F6-8C4B-A91E-0DC1660890E4}" srcOrd="0" destOrd="0" presId="urn:microsoft.com/office/officeart/2008/layout/VerticalCurvedList"/>
    <dgm:cxn modelId="{F234D32A-75C8-4746-BF99-A24A457B1DDD}" type="presOf" srcId="{39BEFF8F-4F97-594B-A34F-E5B155611408}" destId="{8BBD1319-A4E3-874D-ABE6-AADA52D28887}" srcOrd="0" destOrd="0" presId="urn:microsoft.com/office/officeart/2008/layout/VerticalCurvedList"/>
    <dgm:cxn modelId="{F826EC07-CE59-084C-B3D1-7B12B4E0E542}" type="presParOf" srcId="{ACDE6C26-D5BE-1C49-872B-EBE5B9180FC7}" destId="{F40BCCE2-51E2-DD47-83C1-ABEB6D1B17D7}" srcOrd="0" destOrd="0" presId="urn:microsoft.com/office/officeart/2008/layout/VerticalCurvedList"/>
    <dgm:cxn modelId="{21349D9C-BBA4-0941-BE72-316F7F573852}" type="presParOf" srcId="{F40BCCE2-51E2-DD47-83C1-ABEB6D1B17D7}" destId="{E9A87F80-D897-494D-BB40-5060791AAAFA}" srcOrd="0" destOrd="0" presId="urn:microsoft.com/office/officeart/2008/layout/VerticalCurvedList"/>
    <dgm:cxn modelId="{DD4FDB4C-CF90-8D4A-8651-C603FB924566}" type="presParOf" srcId="{E9A87F80-D897-494D-BB40-5060791AAAFA}" destId="{AB72D3EC-AFFD-F048-99E3-4F64083C1D63}" srcOrd="0" destOrd="0" presId="urn:microsoft.com/office/officeart/2008/layout/VerticalCurvedList"/>
    <dgm:cxn modelId="{5F53B541-E562-E44E-849A-924C15E9DC81}" type="presParOf" srcId="{E9A87F80-D897-494D-BB40-5060791AAAFA}" destId="{8BBD1319-A4E3-874D-ABE6-AADA52D28887}" srcOrd="1" destOrd="0" presId="urn:microsoft.com/office/officeart/2008/layout/VerticalCurvedList"/>
    <dgm:cxn modelId="{F56EB43C-8B89-E04A-A6EF-EF2FD449AE9F}" type="presParOf" srcId="{E9A87F80-D897-494D-BB40-5060791AAAFA}" destId="{6F19F057-69AA-5D4D-A78A-2925DFFAD5CA}" srcOrd="2" destOrd="0" presId="urn:microsoft.com/office/officeart/2008/layout/VerticalCurvedList"/>
    <dgm:cxn modelId="{D019DEAF-7882-DD4B-A8A5-06C5C1FE7B72}" type="presParOf" srcId="{E9A87F80-D897-494D-BB40-5060791AAAFA}" destId="{31820FAB-48B9-6C4B-B880-03060E8D31E4}" srcOrd="3" destOrd="0" presId="urn:microsoft.com/office/officeart/2008/layout/VerticalCurvedList"/>
    <dgm:cxn modelId="{4056A719-0C47-704F-8205-106F6EB4F2CB}" type="presParOf" srcId="{F40BCCE2-51E2-DD47-83C1-ABEB6D1B17D7}" destId="{E03F7FE3-90F6-8C4B-A91E-0DC1660890E4}" srcOrd="1" destOrd="0" presId="urn:microsoft.com/office/officeart/2008/layout/VerticalCurvedList"/>
    <dgm:cxn modelId="{32CFF12D-1C73-B548-B354-5948D7A1068F}" type="presParOf" srcId="{F40BCCE2-51E2-DD47-83C1-ABEB6D1B17D7}" destId="{0404440F-7E8C-1F4B-BB63-6B37888B21BE}" srcOrd="2" destOrd="0" presId="urn:microsoft.com/office/officeart/2008/layout/VerticalCurvedList"/>
    <dgm:cxn modelId="{80E427D2-2E47-594C-8C3B-79D3CE957277}" type="presParOf" srcId="{0404440F-7E8C-1F4B-BB63-6B37888B21BE}" destId="{69AB5291-8A4F-6B43-95FB-AD91C757C757}" srcOrd="0" destOrd="0" presId="urn:microsoft.com/office/officeart/2008/layout/VerticalCurvedList"/>
    <dgm:cxn modelId="{9784D523-8C46-FB46-8FD1-E5C200704869}" type="presParOf" srcId="{F40BCCE2-51E2-DD47-83C1-ABEB6D1B17D7}" destId="{81AAB57A-FAB6-2D48-A21E-39134B781B06}" srcOrd="3" destOrd="0" presId="urn:microsoft.com/office/officeart/2008/layout/VerticalCurvedList"/>
    <dgm:cxn modelId="{04F86D20-CF18-E84E-B0E9-C701CFB78CB1}" type="presParOf" srcId="{F40BCCE2-51E2-DD47-83C1-ABEB6D1B17D7}" destId="{50BDDCEF-EDC2-D343-B3D2-C2E7F2BECB41}" srcOrd="4" destOrd="0" presId="urn:microsoft.com/office/officeart/2008/layout/VerticalCurvedList"/>
    <dgm:cxn modelId="{2433124B-6A15-CC47-A031-4C0C626D71AB}" type="presParOf" srcId="{50BDDCEF-EDC2-D343-B3D2-C2E7F2BECB41}" destId="{1A3711A9-989F-7745-A4E5-6BD644824D8F}" srcOrd="0" destOrd="0" presId="urn:microsoft.com/office/officeart/2008/layout/VerticalCurvedList"/>
    <dgm:cxn modelId="{054CBE78-B528-074A-BFE7-9697D4552EC2}" type="presParOf" srcId="{F40BCCE2-51E2-DD47-83C1-ABEB6D1B17D7}" destId="{DA1B5214-B0A9-F346-BC9F-DD5397FF9CA1}" srcOrd="5" destOrd="0" presId="urn:microsoft.com/office/officeart/2008/layout/VerticalCurvedList"/>
    <dgm:cxn modelId="{80982D25-4A19-E141-9F90-9DB7C5364E20}" type="presParOf" srcId="{F40BCCE2-51E2-DD47-83C1-ABEB6D1B17D7}" destId="{64013A86-CF97-1D48-B023-FB5CD1CB44EF}" srcOrd="6" destOrd="0" presId="urn:microsoft.com/office/officeart/2008/layout/VerticalCurvedList"/>
    <dgm:cxn modelId="{DF60A569-FD0E-B14D-A18C-8366E3593E33}" type="presParOf" srcId="{64013A86-CF97-1D48-B023-FB5CD1CB44EF}" destId="{3DCC2DFC-68F1-514A-B15A-C75C5FBF5DE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F02057-8D51-F74A-8B73-5FB3DDAC484F}">
      <dsp:nvSpPr>
        <dsp:cNvPr id="0" name=""/>
        <dsp:cNvSpPr/>
      </dsp:nvSpPr>
      <dsp:spPr>
        <a:xfrm rot="16200000">
          <a:off x="515" y="554500"/>
          <a:ext cx="3990230" cy="3990230"/>
        </a:xfrm>
        <a:prstGeom prst="downArrow">
          <a:avLst>
            <a:gd name="adj1" fmla="val 50000"/>
            <a:gd name="adj2" fmla="val 35000"/>
          </a:avLst>
        </a:prstGeom>
        <a:gradFill rotWithShape="0">
          <a:gsLst>
            <a:gs pos="0">
              <a:schemeClr val="accent2">
                <a:hueOff val="0"/>
                <a:satOff val="0"/>
                <a:lumOff val="0"/>
                <a:alphaOff val="0"/>
                <a:tint val="96000"/>
                <a:satMod val="120000"/>
                <a:lumMod val="120000"/>
              </a:schemeClr>
            </a:gs>
            <a:gs pos="100000">
              <a:schemeClr val="accent2">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t" anchorCtr="0">
          <a:noAutofit/>
        </a:bodyPr>
        <a:lstStyle/>
        <a:p>
          <a:pPr lvl="0" algn="l" defTabSz="933450">
            <a:lnSpc>
              <a:spcPct val="90000"/>
            </a:lnSpc>
            <a:spcBef>
              <a:spcPct val="0"/>
            </a:spcBef>
            <a:spcAft>
              <a:spcPct val="35000"/>
            </a:spcAft>
          </a:pPr>
          <a:r>
            <a:rPr lang="en-US" sz="2100" kern="1200" dirty="0" smtClean="0">
              <a:solidFill>
                <a:schemeClr val="accent5">
                  <a:lumMod val="60000"/>
                  <a:lumOff val="40000"/>
                </a:schemeClr>
              </a:solidFill>
            </a:rPr>
            <a:t>Open Internet advocates</a:t>
          </a:r>
          <a:endParaRPr lang="en-US" sz="2100" kern="1200" dirty="0">
            <a:solidFill>
              <a:schemeClr val="accent5">
                <a:lumMod val="60000"/>
                <a:lumOff val="40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accent5">
                  <a:lumMod val="60000"/>
                  <a:lumOff val="40000"/>
                </a:schemeClr>
              </a:solidFill>
            </a:rPr>
            <a:t>no prioritization</a:t>
          </a:r>
          <a:endParaRPr lang="en-US" sz="1600" kern="1200" dirty="0">
            <a:solidFill>
              <a:schemeClr val="accent5">
                <a:lumMod val="60000"/>
                <a:lumOff val="40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accent5">
                  <a:lumMod val="60000"/>
                  <a:lumOff val="40000"/>
                </a:schemeClr>
              </a:solidFill>
            </a:rPr>
            <a:t>flat rates</a:t>
          </a:r>
          <a:endParaRPr lang="en-US" sz="1600" kern="1200" dirty="0">
            <a:solidFill>
              <a:schemeClr val="accent5">
                <a:lumMod val="60000"/>
                <a:lumOff val="40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accent5">
                  <a:lumMod val="60000"/>
                  <a:lumOff val="40000"/>
                </a:schemeClr>
              </a:solidFill>
            </a:rPr>
            <a:t>all networks</a:t>
          </a:r>
          <a:endParaRPr lang="en-US" sz="1600" kern="1200" dirty="0">
            <a:solidFill>
              <a:schemeClr val="accent5">
                <a:lumMod val="60000"/>
                <a:lumOff val="40000"/>
              </a:schemeClr>
            </a:solidFill>
          </a:endParaRPr>
        </a:p>
      </dsp:txBody>
      <dsp:txXfrm rot="5400000">
        <a:off x="516" y="1552057"/>
        <a:ext cx="3291940" cy="1995115"/>
      </dsp:txXfrm>
    </dsp:sp>
    <dsp:sp modelId="{63230C7E-B294-4E4E-B9C2-25ED04CE771A}">
      <dsp:nvSpPr>
        <dsp:cNvPr id="0" name=""/>
        <dsp:cNvSpPr/>
      </dsp:nvSpPr>
      <dsp:spPr>
        <a:xfrm rot="5400000">
          <a:off x="4238853" y="554500"/>
          <a:ext cx="3990230" cy="3990230"/>
        </a:xfrm>
        <a:prstGeom prst="downArrow">
          <a:avLst>
            <a:gd name="adj1" fmla="val 50000"/>
            <a:gd name="adj2" fmla="val 35000"/>
          </a:avLst>
        </a:prstGeom>
        <a:solidFill>
          <a:srgbClr val="800000"/>
        </a:solidFill>
        <a:ln>
          <a:solidFill>
            <a:srgbClr val="800000"/>
          </a:solid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t" anchorCtr="0">
          <a:noAutofit/>
        </a:bodyPr>
        <a:lstStyle/>
        <a:p>
          <a:pPr lvl="0" algn="l" defTabSz="933450">
            <a:lnSpc>
              <a:spcPct val="90000"/>
            </a:lnSpc>
            <a:spcBef>
              <a:spcPct val="0"/>
            </a:spcBef>
            <a:spcAft>
              <a:spcPct val="35000"/>
            </a:spcAft>
          </a:pPr>
          <a:r>
            <a:rPr lang="en-US" sz="2100" kern="1200" dirty="0" smtClean="0">
              <a:solidFill>
                <a:schemeClr val="bg1">
                  <a:lumMod val="85000"/>
                </a:schemeClr>
              </a:solidFill>
            </a:rPr>
            <a:t>Free market advocates</a:t>
          </a:r>
          <a:endParaRPr lang="en-US" sz="2100" kern="1200" dirty="0">
            <a:solidFill>
              <a:schemeClr val="bg1">
                <a:lumMod val="85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bg1">
                  <a:lumMod val="85000"/>
                </a:schemeClr>
              </a:solidFill>
            </a:rPr>
            <a:t>no real problem</a:t>
          </a:r>
          <a:endParaRPr lang="en-US" sz="1600" kern="1200" dirty="0">
            <a:solidFill>
              <a:schemeClr val="bg1">
                <a:lumMod val="85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bg1">
                  <a:lumMod val="85000"/>
                </a:schemeClr>
              </a:solidFill>
            </a:rPr>
            <a:t>allow any business arrangement</a:t>
          </a:r>
          <a:endParaRPr lang="en-US" sz="1600" kern="1200" dirty="0">
            <a:solidFill>
              <a:schemeClr val="bg1">
                <a:lumMod val="85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bg1">
                  <a:lumMod val="85000"/>
                </a:schemeClr>
              </a:solidFill>
            </a:rPr>
            <a:t>“it’s my network”</a:t>
          </a:r>
          <a:endParaRPr lang="en-US" sz="1600" kern="1200" dirty="0">
            <a:solidFill>
              <a:schemeClr val="bg1">
                <a:lumMod val="85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bg1">
                  <a:lumMod val="85000"/>
                </a:schemeClr>
              </a:solidFill>
            </a:rPr>
            <a:t>use anti-monopoly laws if needed</a:t>
          </a:r>
          <a:endParaRPr lang="en-US" sz="1600" kern="1200" dirty="0">
            <a:solidFill>
              <a:schemeClr val="bg1">
                <a:lumMod val="85000"/>
              </a:schemeClr>
            </a:solidFill>
          </a:endParaRPr>
        </a:p>
      </dsp:txBody>
      <dsp:txXfrm rot="-5400000">
        <a:off x="4937144" y="1552058"/>
        <a:ext cx="3291940" cy="19951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8B901-66F5-C747-8BD5-D023E1E33CA9}">
      <dsp:nvSpPr>
        <dsp:cNvPr id="0" name=""/>
        <dsp:cNvSpPr/>
      </dsp:nvSpPr>
      <dsp:spPr>
        <a:xfrm>
          <a:off x="740663" y="895461"/>
          <a:ext cx="7159752" cy="3700116"/>
        </a:xfrm>
        <a:prstGeom prst="rect">
          <a:avLst/>
        </a:prstGeom>
        <a:solidFill>
          <a:schemeClr val="accent1">
            <a:tint val="50000"/>
            <a:hueOff val="0"/>
            <a:satOff val="0"/>
            <a:lumOff val="0"/>
            <a:alphaOff val="0"/>
          </a:schemeClr>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1">
          <a:scrgbClr r="0" g="0" b="0"/>
        </a:fillRef>
        <a:effectRef idx="2">
          <a:scrgbClr r="0" g="0" b="0"/>
        </a:effectRef>
        <a:fontRef idx="minor"/>
      </dsp:style>
    </dsp:sp>
    <dsp:sp modelId="{47E72474-3400-494A-93E3-A0BF44D4F4FF}">
      <dsp:nvSpPr>
        <dsp:cNvPr id="0" name=""/>
        <dsp:cNvSpPr/>
      </dsp:nvSpPr>
      <dsp:spPr>
        <a:xfrm>
          <a:off x="954633" y="1328194"/>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lvl="0" algn="l" defTabSz="666750" rtl="0">
            <a:lnSpc>
              <a:spcPct val="90000"/>
            </a:lnSpc>
            <a:spcBef>
              <a:spcPct val="0"/>
            </a:spcBef>
            <a:spcAft>
              <a:spcPct val="35000"/>
            </a:spcAft>
          </a:pPr>
          <a:r>
            <a:rPr lang="en-US" sz="1500" b="1" i="1" kern="1200" smtClean="0"/>
            <a:t>Broadband Internet Access Service</a:t>
          </a:r>
          <a:r>
            <a:rPr lang="en-US" sz="1500" i="1" kern="1200" smtClean="0"/>
            <a:t> = A mass-market retail service by wire or radio that provides the capability to transmit data to and receive data from all or substantially all Internet endpoints, including any capabilities that are incidental to and enable the operation of the communications service, but excluding dial-up Internet access service. This term also encompasses any service that the Commission finds to be providing a functional equivalent of the service described in the previous sentence, or that is used to evade the protections set forth in this Part.</a:t>
          </a:r>
          <a:endParaRPr lang="en-US" sz="1500" kern="1200"/>
        </a:p>
      </dsp:txBody>
      <dsp:txXfrm>
        <a:off x="954633" y="1328194"/>
        <a:ext cx="3324758" cy="3165404"/>
      </dsp:txXfrm>
    </dsp:sp>
    <dsp:sp modelId="{C0C52277-4C27-6644-974F-AAA889F93F0A}">
      <dsp:nvSpPr>
        <dsp:cNvPr id="0" name=""/>
        <dsp:cNvSpPr/>
      </dsp:nvSpPr>
      <dsp:spPr>
        <a:xfrm>
          <a:off x="4353458" y="1328194"/>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1066800" rtl="0">
            <a:lnSpc>
              <a:spcPct val="90000"/>
            </a:lnSpc>
            <a:spcBef>
              <a:spcPct val="0"/>
            </a:spcBef>
            <a:spcAft>
              <a:spcPct val="35000"/>
            </a:spcAft>
          </a:pPr>
          <a:r>
            <a:rPr lang="en-US" sz="2400" kern="1200" dirty="0" smtClean="0"/>
            <a:t>excludes</a:t>
          </a:r>
          <a:endParaRPr lang="en-US" sz="2400" kern="1200" dirty="0"/>
        </a:p>
        <a:p>
          <a:pPr marL="228600" lvl="1" indent="-228600" algn="l" defTabSz="889000" rtl="0">
            <a:lnSpc>
              <a:spcPct val="90000"/>
            </a:lnSpc>
            <a:spcBef>
              <a:spcPct val="0"/>
            </a:spcBef>
            <a:spcAft>
              <a:spcPct val="15000"/>
            </a:spcAft>
            <a:buChar char="••"/>
          </a:pPr>
          <a:r>
            <a:rPr lang="en-US" sz="2000" kern="1200" dirty="0" smtClean="0"/>
            <a:t>“edge providers”: CDNs, </a:t>
          </a:r>
          <a:r>
            <a:rPr lang="en-US" sz="2000" kern="1200" dirty="0" smtClean="0">
              <a:solidFill>
                <a:schemeClr val="tx1"/>
              </a:solidFill>
            </a:rPr>
            <a:t>search engines, …</a:t>
          </a:r>
          <a:endParaRPr lang="en-US" sz="2000" kern="1200" dirty="0">
            <a:solidFill>
              <a:schemeClr val="tx1"/>
            </a:solidFill>
          </a:endParaRPr>
        </a:p>
        <a:p>
          <a:pPr marL="228600" lvl="1" indent="-228600" algn="l" defTabSz="889000" rtl="0">
            <a:lnSpc>
              <a:spcPct val="90000"/>
            </a:lnSpc>
            <a:spcBef>
              <a:spcPct val="0"/>
            </a:spcBef>
            <a:spcAft>
              <a:spcPct val="15000"/>
            </a:spcAft>
            <a:buChar char="••"/>
          </a:pPr>
          <a:r>
            <a:rPr lang="en-US" sz="2000" kern="1200" dirty="0" smtClean="0">
              <a:solidFill>
                <a:schemeClr val="tx1"/>
              </a:solidFill>
            </a:rPr>
            <a:t>dial-up</a:t>
          </a:r>
          <a:endParaRPr lang="en-US" sz="2000" kern="1200" dirty="0">
            <a:solidFill>
              <a:schemeClr val="tx1"/>
            </a:solidFill>
          </a:endParaRPr>
        </a:p>
        <a:p>
          <a:pPr marL="228600" lvl="1" indent="-228600" algn="l" defTabSz="889000" rtl="0">
            <a:lnSpc>
              <a:spcPct val="90000"/>
            </a:lnSpc>
            <a:spcBef>
              <a:spcPct val="0"/>
            </a:spcBef>
            <a:spcAft>
              <a:spcPct val="15000"/>
            </a:spcAft>
            <a:buChar char="••"/>
          </a:pPr>
          <a:r>
            <a:rPr lang="en-US" sz="2000" kern="1200" dirty="0" smtClean="0">
              <a:solidFill>
                <a:schemeClr val="tx1"/>
              </a:solidFill>
            </a:rPr>
            <a:t>coffee shops</a:t>
          </a:r>
          <a:r>
            <a:rPr lang="en-US" sz="2000" kern="1200" dirty="0" smtClean="0">
              <a:solidFill>
                <a:srgbClr val="000000"/>
              </a:solidFill>
            </a:rPr>
            <a:t>, bookstores, </a:t>
          </a:r>
          <a:r>
            <a:rPr lang="en-US" sz="2000" kern="1200" dirty="0" smtClean="0"/>
            <a:t>airlines (premise operators)</a:t>
          </a:r>
          <a:endParaRPr lang="en-US" sz="2000" kern="1200" dirty="0"/>
        </a:p>
      </dsp:txBody>
      <dsp:txXfrm>
        <a:off x="4353458" y="1328194"/>
        <a:ext cx="3324758" cy="3165404"/>
      </dsp:txXfrm>
    </dsp:sp>
    <dsp:sp modelId="{B7A1AE6B-8E68-5B40-B2F6-74185C36441D}">
      <dsp:nvSpPr>
        <dsp:cNvPr id="0" name=""/>
        <dsp:cNvSpPr/>
      </dsp:nvSpPr>
      <dsp:spPr>
        <a:xfrm>
          <a:off x="0" y="154986"/>
          <a:ext cx="1399032" cy="1399032"/>
        </a:xfrm>
        <a:prstGeom prst="plus">
          <a:avLst>
            <a:gd name="adj" fmla="val 3281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3">
          <a:scrgbClr r="0" g="0" b="0"/>
        </a:fillRef>
        <a:effectRef idx="2">
          <a:scrgbClr r="0" g="0" b="0"/>
        </a:effectRef>
        <a:fontRef idx="minor">
          <a:schemeClr val="lt1"/>
        </a:fontRef>
      </dsp:style>
    </dsp:sp>
    <dsp:sp modelId="{86414E76-DE46-6141-B1E4-E0291F85C3FD}">
      <dsp:nvSpPr>
        <dsp:cNvPr id="0" name=""/>
        <dsp:cNvSpPr/>
      </dsp:nvSpPr>
      <dsp:spPr>
        <a:xfrm>
          <a:off x="6912864" y="658112"/>
          <a:ext cx="1316736" cy="451233"/>
        </a:xfrm>
        <a:prstGeom prst="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3">
          <a:scrgbClr r="0" g="0" b="0"/>
        </a:fillRef>
        <a:effectRef idx="2">
          <a:scrgbClr r="0" g="0" b="0"/>
        </a:effectRef>
        <a:fontRef idx="minor">
          <a:schemeClr val="lt1"/>
        </a:fontRef>
      </dsp:style>
    </dsp:sp>
    <dsp:sp modelId="{8224CF18-6D9F-3041-886B-B1A38878B4DD}">
      <dsp:nvSpPr>
        <dsp:cNvPr id="0" name=""/>
        <dsp:cNvSpPr/>
      </dsp:nvSpPr>
      <dsp:spPr>
        <a:xfrm>
          <a:off x="4320539" y="1334962"/>
          <a:ext cx="822" cy="3023265"/>
        </a:xfrm>
        <a:prstGeom prst="line">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D1319-A4E3-874D-ABE6-AADA52D28887}">
      <dsp:nvSpPr>
        <dsp:cNvPr id="0" name=""/>
        <dsp:cNvSpPr/>
      </dsp:nvSpPr>
      <dsp:spPr>
        <a:xfrm>
          <a:off x="-5787522" y="-885987"/>
          <a:ext cx="6891671" cy="6891671"/>
        </a:xfrm>
        <a:prstGeom prst="blockArc">
          <a:avLst>
            <a:gd name="adj1" fmla="val 18900000"/>
            <a:gd name="adj2" fmla="val 2700000"/>
            <a:gd name="adj3" fmla="val 313"/>
          </a:avLst>
        </a:pr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03F7FE3-90F6-8C4B-A91E-0DC1660890E4}">
      <dsp:nvSpPr>
        <dsp:cNvPr id="0" name=""/>
        <dsp:cNvSpPr/>
      </dsp:nvSpPr>
      <dsp:spPr>
        <a:xfrm>
          <a:off x="710613" y="307903"/>
          <a:ext cx="7701418" cy="1432071"/>
        </a:xfrm>
        <a:prstGeom prst="rect">
          <a:avLst/>
        </a:prstGeom>
        <a:gradFill rotWithShape="0">
          <a:gsLst>
            <a:gs pos="0">
              <a:schemeClr val="accent2">
                <a:hueOff val="0"/>
                <a:satOff val="0"/>
                <a:lumOff val="0"/>
                <a:alphaOff val="0"/>
                <a:tint val="96000"/>
                <a:satMod val="120000"/>
                <a:lumMod val="120000"/>
              </a:schemeClr>
            </a:gs>
            <a:gs pos="100000">
              <a:schemeClr val="accent2">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812752" tIns="50800" rIns="50800" bIns="50800" numCol="1" spcCol="1270" anchor="ctr" anchorCtr="0">
          <a:noAutofit/>
        </a:bodyPr>
        <a:lstStyle/>
        <a:p>
          <a:pPr lvl="0" algn="l" defTabSz="889000" rtl="0">
            <a:lnSpc>
              <a:spcPct val="90000"/>
            </a:lnSpc>
            <a:spcBef>
              <a:spcPct val="0"/>
            </a:spcBef>
            <a:spcAft>
              <a:spcPct val="35000"/>
            </a:spcAft>
          </a:pPr>
          <a:r>
            <a:rPr lang="en-US" sz="2000" b="1" kern="1200" dirty="0" smtClean="0">
              <a:solidFill>
                <a:srgbClr val="000000"/>
              </a:solidFill>
            </a:rPr>
            <a:t>Transparency. </a:t>
          </a:r>
          <a:r>
            <a:rPr lang="en-US" sz="2000" kern="1200" dirty="0" smtClean="0">
              <a:solidFill>
                <a:srgbClr val="000000"/>
              </a:solidFill>
            </a:rPr>
            <a:t>Fixed and mobile broadband providers must disclose the network management practices, performance characteristics, and terms and conditions of their broadband services;</a:t>
          </a:r>
          <a:endParaRPr lang="en-US" sz="2000" kern="1200" dirty="0">
            <a:solidFill>
              <a:srgbClr val="000000"/>
            </a:solidFill>
          </a:endParaRPr>
        </a:p>
      </dsp:txBody>
      <dsp:txXfrm>
        <a:off x="710613" y="307903"/>
        <a:ext cx="7701418" cy="1432071"/>
      </dsp:txXfrm>
    </dsp:sp>
    <dsp:sp modelId="{69AB5291-8A4F-6B43-95FB-AD91C757C757}">
      <dsp:nvSpPr>
        <dsp:cNvPr id="0" name=""/>
        <dsp:cNvSpPr/>
      </dsp:nvSpPr>
      <dsp:spPr>
        <a:xfrm>
          <a:off x="70651" y="383977"/>
          <a:ext cx="1279924" cy="1279924"/>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AAB57A-FAB6-2D48-A21E-39134B781B06}">
      <dsp:nvSpPr>
        <dsp:cNvPr id="0" name=""/>
        <dsp:cNvSpPr/>
      </dsp:nvSpPr>
      <dsp:spPr>
        <a:xfrm>
          <a:off x="1082815" y="2047878"/>
          <a:ext cx="7329216" cy="1023939"/>
        </a:xfrm>
        <a:prstGeom prst="rect">
          <a:avLst/>
        </a:prstGeom>
        <a:gradFill rotWithShape="0">
          <a:gsLst>
            <a:gs pos="0">
              <a:schemeClr val="accent3">
                <a:hueOff val="0"/>
                <a:satOff val="0"/>
                <a:lumOff val="0"/>
                <a:alphaOff val="0"/>
                <a:tint val="96000"/>
                <a:satMod val="120000"/>
                <a:lumMod val="120000"/>
              </a:schemeClr>
            </a:gs>
            <a:gs pos="100000">
              <a:schemeClr val="accent3">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812752" tIns="40640" rIns="40640" bIns="40640" numCol="1" spcCol="1270" anchor="ctr" anchorCtr="0">
          <a:noAutofit/>
        </a:bodyPr>
        <a:lstStyle/>
        <a:p>
          <a:pPr lvl="0" algn="l" defTabSz="711200" rtl="0">
            <a:lnSpc>
              <a:spcPct val="90000"/>
            </a:lnSpc>
            <a:spcBef>
              <a:spcPct val="0"/>
            </a:spcBef>
            <a:spcAft>
              <a:spcPct val="35000"/>
            </a:spcAft>
          </a:pPr>
          <a:r>
            <a:rPr lang="en-US" sz="1600" b="1" kern="1200" dirty="0" smtClean="0">
              <a:solidFill>
                <a:srgbClr val="1F497D"/>
              </a:solidFill>
            </a:rPr>
            <a:t>No blocking. </a:t>
          </a:r>
          <a:r>
            <a:rPr lang="en-US" sz="1600" kern="1200" dirty="0" smtClean="0">
              <a:solidFill>
                <a:srgbClr val="1F497D"/>
              </a:solidFill>
            </a:rPr>
            <a:t>Fixed broadband providers may not block lawful content, applications, services, or non-harmful devices; mobile broadband providers may not block lawful websites, or block applications that compete with their voice or video telephony services</a:t>
          </a:r>
          <a:endParaRPr lang="en-US" sz="1600" kern="1200" dirty="0">
            <a:solidFill>
              <a:srgbClr val="1F497D"/>
            </a:solidFill>
          </a:endParaRPr>
        </a:p>
      </dsp:txBody>
      <dsp:txXfrm>
        <a:off x="1082815" y="2047878"/>
        <a:ext cx="7329216" cy="1023939"/>
      </dsp:txXfrm>
    </dsp:sp>
    <dsp:sp modelId="{1A3711A9-989F-7745-A4E5-6BD644824D8F}">
      <dsp:nvSpPr>
        <dsp:cNvPr id="0" name=""/>
        <dsp:cNvSpPr/>
      </dsp:nvSpPr>
      <dsp:spPr>
        <a:xfrm>
          <a:off x="442853" y="1919886"/>
          <a:ext cx="1279924" cy="1279924"/>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A1B5214-B0A9-F346-BC9F-DD5397FF9CA1}">
      <dsp:nvSpPr>
        <dsp:cNvPr id="0" name=""/>
        <dsp:cNvSpPr/>
      </dsp:nvSpPr>
      <dsp:spPr>
        <a:xfrm>
          <a:off x="710613" y="3583787"/>
          <a:ext cx="7701418" cy="1023939"/>
        </a:xfrm>
        <a:prstGeom prst="rect">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812752" tIns="55880" rIns="55880" bIns="55880" numCol="1" spcCol="1270" anchor="ctr" anchorCtr="0">
          <a:noAutofit/>
        </a:bodyPr>
        <a:lstStyle/>
        <a:p>
          <a:pPr lvl="0" algn="l" defTabSz="977900" rtl="0">
            <a:lnSpc>
              <a:spcPct val="90000"/>
            </a:lnSpc>
            <a:spcBef>
              <a:spcPct val="0"/>
            </a:spcBef>
            <a:spcAft>
              <a:spcPct val="35000"/>
            </a:spcAft>
          </a:pPr>
          <a:r>
            <a:rPr lang="en-US" sz="2200" b="1" kern="1200" dirty="0" smtClean="0">
              <a:solidFill>
                <a:srgbClr val="1F497D"/>
              </a:solidFill>
            </a:rPr>
            <a:t>No unreasonable discrimination. </a:t>
          </a:r>
          <a:r>
            <a:rPr lang="en-US" sz="2200" kern="1200" dirty="0" smtClean="0">
              <a:solidFill>
                <a:srgbClr val="1F497D"/>
              </a:solidFill>
            </a:rPr>
            <a:t>Fixed broadband providers may not unreasonably discriminate in transmitting lawful network traffic.</a:t>
          </a:r>
          <a:endParaRPr lang="en-US" sz="2200" kern="1200" dirty="0">
            <a:solidFill>
              <a:srgbClr val="1F497D"/>
            </a:solidFill>
          </a:endParaRPr>
        </a:p>
      </dsp:txBody>
      <dsp:txXfrm>
        <a:off x="710613" y="3583787"/>
        <a:ext cx="7701418" cy="1023939"/>
      </dsp:txXfrm>
    </dsp:sp>
    <dsp:sp modelId="{3DCC2DFC-68F1-514A-B15A-C75C5FBF5DEE}">
      <dsp:nvSpPr>
        <dsp:cNvPr id="0" name=""/>
        <dsp:cNvSpPr/>
      </dsp:nvSpPr>
      <dsp:spPr>
        <a:xfrm>
          <a:off x="70651" y="3455794"/>
          <a:ext cx="1279924" cy="1279924"/>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45E5A47-45A3-8D4E-A826-934C11EAE4C5}" type="datetimeFigureOut">
              <a:rPr lang="en-US" smtClean="0"/>
              <a:t>9/3/12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35F3EAC-A5F6-5D4D-B368-D712E5B8CA36}" type="slidenum">
              <a:rPr lang="en-US" smtClean="0"/>
              <a:t>‹#›</a:t>
            </a:fld>
            <a:endParaRPr lang="en-US"/>
          </a:p>
        </p:txBody>
      </p:sp>
    </p:spTree>
    <p:extLst>
      <p:ext uri="{BB962C8B-B14F-4D97-AF65-F5344CB8AC3E}">
        <p14:creationId xmlns:p14="http://schemas.microsoft.com/office/powerpoint/2010/main" val="6097345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8E59E9-FCC2-B443-9786-060171EF9444}" type="datetimeFigureOut">
              <a:rPr lang="en-US" smtClean="0"/>
              <a:t>9/3/12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BB09D1-A943-1A42-BBF1-C5AED0531AA1}" type="slidenum">
              <a:rPr lang="en-US" smtClean="0"/>
              <a:t>‹#›</a:t>
            </a:fld>
            <a:endParaRPr lang="en-US"/>
          </a:p>
        </p:txBody>
      </p:sp>
    </p:spTree>
    <p:extLst>
      <p:ext uri="{BB962C8B-B14F-4D97-AF65-F5344CB8AC3E}">
        <p14:creationId xmlns:p14="http://schemas.microsoft.com/office/powerpoint/2010/main" val="170727355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C36DAFB-48BB-7740-99F6-41174F871A24}" type="slidenum">
              <a:rPr lang="en-US"/>
              <a:pPr/>
              <a:t>3</a:t>
            </a:fld>
            <a:endParaRPr lang="en-US"/>
          </a:p>
        </p:txBody>
      </p:sp>
      <p:sp>
        <p:nvSpPr>
          <p:cNvPr id="30723" name="Rectangle 2"/>
          <p:cNvSpPr>
            <a:spLocks noGrp="1" noRot="1" noChangeAspect="1" noChangeArrowheads="1" noTextEdit="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hraunfoss.fcc.gov</a:t>
            </a:r>
            <a:r>
              <a:rPr lang="en-US" dirty="0" smtClean="0"/>
              <a:t>/</a:t>
            </a:r>
            <a:r>
              <a:rPr lang="en-US" dirty="0" err="1" smtClean="0"/>
              <a:t>edocs_public</a:t>
            </a:r>
            <a:r>
              <a:rPr lang="en-US" dirty="0" smtClean="0"/>
              <a:t>/</a:t>
            </a:r>
            <a:r>
              <a:rPr lang="en-US" dirty="0" err="1" smtClean="0"/>
              <a:t>attachmatch</a:t>
            </a:r>
            <a:r>
              <a:rPr lang="en-US" dirty="0" smtClean="0"/>
              <a:t>/DA-05-543A1.pdf</a:t>
            </a:r>
          </a:p>
          <a:p>
            <a:r>
              <a:rPr lang="en-US" dirty="0" smtClean="0"/>
              <a:t>http://</a:t>
            </a:r>
            <a:r>
              <a:rPr lang="en-US" dirty="0" err="1" smtClean="0"/>
              <a:t>www.zeropaid.com</a:t>
            </a:r>
            <a:r>
              <a:rPr lang="en-US" dirty="0" smtClean="0"/>
              <a:t>/news/88573/</a:t>
            </a:r>
            <a:r>
              <a:rPr lang="en-US" dirty="0" err="1" smtClean="0"/>
              <a:t>comcast</a:t>
            </a:r>
            <a:r>
              <a:rPr lang="en-US" dirty="0" smtClean="0"/>
              <a:t>-prevails-in-</a:t>
            </a:r>
            <a:r>
              <a:rPr lang="en-US" dirty="0" err="1" smtClean="0"/>
              <a:t>bittorrent</a:t>
            </a:r>
            <a:r>
              <a:rPr lang="en-US" dirty="0" smtClean="0"/>
              <a:t>-throttling-case/</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42</a:t>
            </a:fld>
            <a:endParaRPr lang="en-US"/>
          </a:p>
        </p:txBody>
      </p:sp>
    </p:spTree>
    <p:extLst>
      <p:ext uri="{BB962C8B-B14F-4D97-AF65-F5344CB8AC3E}">
        <p14:creationId xmlns:p14="http://schemas.microsoft.com/office/powerpoint/2010/main" val="2389609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/wiki/Means,_motive,_</a:t>
            </a:r>
            <a:r>
              <a:rPr lang="en-US" smtClean="0"/>
              <a:t>and_opportunity</a:t>
            </a:r>
            <a:endParaRPr lang="en-US"/>
          </a:p>
        </p:txBody>
      </p:sp>
      <p:sp>
        <p:nvSpPr>
          <p:cNvPr id="4" name="Slide Number Placeholder 3"/>
          <p:cNvSpPr>
            <a:spLocks noGrp="1"/>
          </p:cNvSpPr>
          <p:nvPr>
            <p:ph type="sldNum" sz="quarter" idx="10"/>
          </p:nvPr>
        </p:nvSpPr>
        <p:spPr/>
        <p:txBody>
          <a:bodyPr/>
          <a:lstStyle/>
          <a:p>
            <a:fld id="{AE1BCDD2-3C63-734A-8707-CED556459E65}" type="slidenum">
              <a:rPr lang="en-US" smtClean="0"/>
              <a:t>46</a:t>
            </a:fld>
            <a:endParaRPr lang="en-US"/>
          </a:p>
        </p:txBody>
      </p:sp>
    </p:spTree>
    <p:extLst>
      <p:ext uri="{BB962C8B-B14F-4D97-AF65-F5344CB8AC3E}">
        <p14:creationId xmlns:p14="http://schemas.microsoft.com/office/powerpoint/2010/main" val="3027151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www.openinternet.gov</a:t>
            </a:r>
            <a:r>
              <a:rPr lang="en-US" dirty="0" smtClean="0"/>
              <a:t>/</a:t>
            </a:r>
          </a:p>
          <a:p>
            <a:r>
              <a:rPr lang="en-US" dirty="0" smtClean="0"/>
              <a:t>http://</a:t>
            </a:r>
            <a:r>
              <a:rPr lang="en-US" dirty="0" err="1" smtClean="0"/>
              <a:t>www.openinternet.gov</a:t>
            </a:r>
            <a:r>
              <a:rPr lang="en-US" dirty="0" smtClean="0"/>
              <a:t>/read-</a:t>
            </a:r>
            <a:r>
              <a:rPr lang="en-US" dirty="0" err="1" smtClean="0"/>
              <a:t>speech.html</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47</a:t>
            </a:fld>
            <a:endParaRPr lang="en-US"/>
          </a:p>
        </p:txBody>
      </p:sp>
    </p:spTree>
    <p:extLst>
      <p:ext uri="{BB962C8B-B14F-4D97-AF65-F5344CB8AC3E}">
        <p14:creationId xmlns:p14="http://schemas.microsoft.com/office/powerpoint/2010/main" val="4171118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www.koshernet.com</a:t>
            </a:r>
            <a:r>
              <a:rPr lang="en-US" dirty="0" smtClean="0"/>
              <a:t>/</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52</a:t>
            </a:fld>
            <a:endParaRPr lang="en-US"/>
          </a:p>
        </p:txBody>
      </p:sp>
    </p:spTree>
    <p:extLst>
      <p:ext uri="{BB962C8B-B14F-4D97-AF65-F5344CB8AC3E}">
        <p14:creationId xmlns:p14="http://schemas.microsoft.com/office/powerpoint/2010/main" val="2238400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Bernstein Research</a:t>
            </a:r>
          </a:p>
          <a:p>
            <a:r>
              <a:rPr lang="en-US" sz="1200" kern="1200" dirty="0" smtClean="0">
                <a:solidFill>
                  <a:schemeClr val="tx1"/>
                </a:solidFill>
                <a:latin typeface="+mn-lt"/>
                <a:ea typeface="+mn-ea"/>
                <a:cs typeface="+mn-cs"/>
              </a:rPr>
              <a:t>Source: Bureau of Economic Analysis</a:t>
            </a:r>
            <a:endParaRPr lang="en-US" dirty="0"/>
          </a:p>
        </p:txBody>
      </p:sp>
      <p:sp>
        <p:nvSpPr>
          <p:cNvPr id="4" name="Slide Number Placeholder 3"/>
          <p:cNvSpPr>
            <a:spLocks noGrp="1"/>
          </p:cNvSpPr>
          <p:nvPr>
            <p:ph type="sldNum" sz="quarter" idx="10"/>
          </p:nvPr>
        </p:nvSpPr>
        <p:spPr/>
        <p:txBody>
          <a:bodyPr/>
          <a:lstStyle/>
          <a:p>
            <a:fld id="{25AB4FB9-0A42-4348-9E88-1CCB13454756}" type="slidenum">
              <a:rPr lang="en-US" smtClean="0"/>
              <a:t>10</a:t>
            </a:fld>
            <a:endParaRPr lang="en-US"/>
          </a:p>
        </p:txBody>
      </p:sp>
    </p:spTree>
    <p:extLst>
      <p:ext uri="{BB962C8B-B14F-4D97-AF65-F5344CB8AC3E}">
        <p14:creationId xmlns:p14="http://schemas.microsoft.com/office/powerpoint/2010/main" val="525873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669221-36D2-114D-AD93-9626ED7D4B78}" type="slidenum">
              <a:rPr lang="en-US"/>
              <a:pPr/>
              <a:t>12</a:t>
            </a:fld>
            <a:endParaRPr lang="en-US"/>
          </a:p>
        </p:txBody>
      </p:sp>
      <p:sp>
        <p:nvSpPr>
          <p:cNvPr id="18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a:xfrm>
            <a:off x="914711" y="4344025"/>
            <a:ext cx="5028579" cy="4114488"/>
          </a:xfrm>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www.nanpa.com</a:t>
            </a:r>
            <a:r>
              <a:rPr lang="en-US" dirty="0" smtClean="0"/>
              <a:t>/reports/faq.html#g1</a:t>
            </a:r>
            <a:endParaRPr lang="en-US" dirty="0"/>
          </a:p>
        </p:txBody>
      </p:sp>
      <p:sp>
        <p:nvSpPr>
          <p:cNvPr id="4" name="Slide Number Placeholder 3"/>
          <p:cNvSpPr>
            <a:spLocks noGrp="1"/>
          </p:cNvSpPr>
          <p:nvPr>
            <p:ph type="sldNum" sz="quarter" idx="10"/>
          </p:nvPr>
        </p:nvSpPr>
        <p:spPr/>
        <p:txBody>
          <a:bodyPr/>
          <a:lstStyle/>
          <a:p>
            <a:fld id="{53BB09D1-A943-1A42-BBF1-C5AED0531AA1}" type="slidenum">
              <a:rPr lang="en-US" smtClean="0"/>
              <a:t>17</a:t>
            </a:fld>
            <a:endParaRPr lang="en-US"/>
          </a:p>
        </p:txBody>
      </p:sp>
    </p:spTree>
    <p:extLst>
      <p:ext uri="{BB962C8B-B14F-4D97-AF65-F5344CB8AC3E}">
        <p14:creationId xmlns:p14="http://schemas.microsoft.com/office/powerpoint/2010/main" val="1749167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FCC Report</a:t>
            </a:r>
            <a:r>
              <a:rPr lang="en-US" baseline="0" dirty="0" smtClean="0"/>
              <a:t> #1</a:t>
            </a:r>
          </a:p>
          <a:p>
            <a:r>
              <a:rPr lang="en-US" dirty="0" smtClean="0"/>
              <a:t>http://</a:t>
            </a:r>
            <a:r>
              <a:rPr lang="en-US" dirty="0" err="1" smtClean="0"/>
              <a:t>www.census.gov</a:t>
            </a:r>
            <a:r>
              <a:rPr lang="en-US" dirty="0" smtClean="0"/>
              <a:t>/compendia/</a:t>
            </a:r>
            <a:r>
              <a:rPr lang="en-US" dirty="0" err="1" smtClean="0"/>
              <a:t>statab</a:t>
            </a:r>
            <a:r>
              <a:rPr lang="en-US" dirty="0" smtClean="0"/>
              <a:t>/2011/tables/11s1147.pdf</a:t>
            </a:r>
            <a:endParaRPr lang="en-US" dirty="0"/>
          </a:p>
        </p:txBody>
      </p:sp>
      <p:sp>
        <p:nvSpPr>
          <p:cNvPr id="4" name="Slide Number Placeholder 3"/>
          <p:cNvSpPr>
            <a:spLocks noGrp="1"/>
          </p:cNvSpPr>
          <p:nvPr>
            <p:ph type="sldNum" sz="quarter" idx="10"/>
          </p:nvPr>
        </p:nvSpPr>
        <p:spPr/>
        <p:txBody>
          <a:bodyPr/>
          <a:lstStyle/>
          <a:p>
            <a:fld id="{53BB09D1-A943-1A42-BBF1-C5AED0531AA1}" type="slidenum">
              <a:rPr lang="en-US" smtClean="0"/>
              <a:t>23</a:t>
            </a:fld>
            <a:endParaRPr lang="en-US"/>
          </a:p>
        </p:txBody>
      </p:sp>
    </p:spTree>
    <p:extLst>
      <p:ext uri="{BB962C8B-B14F-4D97-AF65-F5344CB8AC3E}">
        <p14:creationId xmlns:p14="http://schemas.microsoft.com/office/powerpoint/2010/main" val="2922990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249A5-DAE9-5048-9A3D-0DF2703F99CB}" type="slidenum">
              <a:rPr lang="en-US"/>
              <a:pPr/>
              <a:t>30</a:t>
            </a:fld>
            <a:endParaRPr lang="en-US"/>
          </a:p>
        </p:txBody>
      </p:sp>
      <p:sp>
        <p:nvSpPr>
          <p:cNvPr id="672770" name="Rectangle 2"/>
          <p:cNvSpPr>
            <a:spLocks noGrp="1" noRot="1" noChangeAspect="1" noChangeArrowheads="1" noTextEdit="1"/>
          </p:cNvSpPr>
          <p:nvPr>
            <p:ph type="sldImg"/>
          </p:nvPr>
        </p:nvSpPr>
        <p:spPr>
          <a:xfrm>
            <a:off x="1152525" y="682625"/>
            <a:ext cx="4556125" cy="3416300"/>
          </a:xfrm>
          <a:ln/>
          <a:extLst>
            <a:ext uri="{FAA26D3D-D897-4be2-8F04-BA451C77F1D7}">
              <ma14:placeholderFlag xmlns:ma14="http://schemas.microsoft.com/office/mac/drawingml/2011/main" val="1"/>
            </a:ext>
          </a:extLst>
        </p:spPr>
      </p:sp>
      <p:sp>
        <p:nvSpPr>
          <p:cNvPr id="672771" name="Rectangle 3"/>
          <p:cNvSpPr>
            <a:spLocks noGrp="1" noChangeArrowheads="1"/>
          </p:cNvSpPr>
          <p:nvPr>
            <p:ph type="body" idx="1"/>
          </p:nvPr>
        </p:nvSpPr>
        <p:spPr/>
        <p:txBody>
          <a:bodyPr/>
          <a:lstStyle/>
          <a:p>
            <a:r>
              <a:rPr lang="en-US"/>
              <a:t>Another way of looking at this.</a:t>
            </a:r>
          </a:p>
          <a:p>
            <a:endParaRPr lang="en-US"/>
          </a:p>
          <a:p>
            <a:r>
              <a:rPr lang="en-US"/>
              <a:t>Examples of title II regulations:  interconnection, universal service, access charges, privacy, filing, disabled access, interoperability, disclosure, CALEA, and anti-discrimination requirements.</a:t>
            </a:r>
          </a:p>
          <a:p>
            <a:r>
              <a:rPr lang="en-US"/>
              <a:t>When the FCC says that the Internet is unregulated, this is largely what it is talking about.  You, as ISPs, are not certified by the FCC.  You do not have your rates approved by the FCC.  And you have no obligations like interconnection or universal service.</a:t>
            </a:r>
          </a:p>
          <a:p>
            <a:endParaRPr lang="en-US"/>
          </a:p>
          <a:p>
            <a:r>
              <a:rPr lang="en-US"/>
              <a:t>I might note that the Telecom Act of 1996 introduced a new legal term:  Information service providers.  This means essentially the same thing as </a:t>
            </a:r>
            <a:r>
              <a:rPr lang="ja-JP" altLang="en-US">
                <a:latin typeface="Arial"/>
              </a:rPr>
              <a:t>“</a:t>
            </a:r>
            <a:r>
              <a:rPr lang="en-US"/>
              <a:t>Enhanced Service Providers.</a:t>
            </a:r>
            <a:r>
              <a:rPr lang="ja-JP" altLang="en-US">
                <a:latin typeface="Arial"/>
              </a:rPr>
              <a:t>”</a:t>
            </a:r>
            <a:endParaRPr lang="en-US"/>
          </a:p>
          <a:p>
            <a:r>
              <a:rPr lang="en-US"/>
              <a:t>The layers are fully separate.</a:t>
            </a:r>
          </a:p>
          <a:p>
            <a:r>
              <a:rPr lang="en-US"/>
              <a:t>They are provisioned by separate service providers.</a:t>
            </a:r>
          </a:p>
          <a:p>
            <a:r>
              <a:rPr lang="en-US"/>
              <a:t>I can point to the the different equipment.  Different equipment services the different layers. </a:t>
            </a:r>
          </a:p>
          <a:p>
            <a:r>
              <a:rPr lang="en-US"/>
              <a:t>And of course, the different layers represent separate (though dependent) markets.</a:t>
            </a:r>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1D8853-9F92-DB4F-98A0-ACD104D83C5F}" type="slidenum">
              <a:rPr lang="en-US"/>
              <a:pPr/>
              <a:t>31</a:t>
            </a:fld>
            <a:endParaRPr lang="en-US"/>
          </a:p>
        </p:txBody>
      </p:sp>
      <p:sp>
        <p:nvSpPr>
          <p:cNvPr id="611330" name="Rectangle 2"/>
          <p:cNvSpPr>
            <a:spLocks noGrp="1" noRot="1" noChangeAspect="1" noChangeArrowheads="1" noTextEdit="1"/>
          </p:cNvSpPr>
          <p:nvPr>
            <p:ph type="sldImg"/>
          </p:nvPr>
        </p:nvSpPr>
        <p:spPr>
          <a:xfrm>
            <a:off x="1141413" y="684213"/>
            <a:ext cx="4576762" cy="3432175"/>
          </a:xfrm>
          <a:ln/>
          <a:extLst>
            <a:ext uri="{FAA26D3D-D897-4be2-8F04-BA451C77F1D7}">
              <ma14:placeholderFlag xmlns:ma14="http://schemas.microsoft.com/office/mac/drawingml/2011/main" val="1"/>
            </a:ext>
          </a:extLst>
        </p:spPr>
      </p:sp>
      <p:sp>
        <p:nvSpPr>
          <p:cNvPr id="611331" name="Rectangle 3"/>
          <p:cNvSpPr>
            <a:spLocks noGrp="1" noChangeArrowheads="1"/>
          </p:cNvSpPr>
          <p:nvPr>
            <p:ph type="body" idx="1"/>
          </p:nvPr>
        </p:nvSpPr>
        <p:spPr/>
        <p:txBody>
          <a:bodyPr/>
          <a:lstStyle/>
          <a:p>
            <a:r>
              <a:rPr lang="en-US" dirty="0" smtClean="0"/>
              <a:t>Bob Cannon</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old MCI functional</a:t>
            </a:r>
            <a:r>
              <a:rPr lang="en-US" baseline="0" dirty="0" smtClean="0"/>
              <a:t> separation</a:t>
            </a:r>
          </a:p>
          <a:p>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33</a:t>
            </a:fld>
            <a:endParaRPr lang="en-US"/>
          </a:p>
        </p:txBody>
      </p:sp>
    </p:spTree>
    <p:extLst>
      <p:ext uri="{BB962C8B-B14F-4D97-AF65-F5344CB8AC3E}">
        <p14:creationId xmlns:p14="http://schemas.microsoft.com/office/powerpoint/2010/main" val="1354113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TextEdit="1"/>
          </p:cNvSpPr>
          <p:nvPr>
            <p:ph type="sldImg"/>
          </p:nvPr>
        </p:nvSpPr>
        <p:spPr bwMode="auto">
          <a:noFill/>
          <a:ln>
            <a:solidFill>
              <a:srgbClr val="000000"/>
            </a:solidFill>
            <a:miter lim="800000"/>
            <a:headEnd/>
            <a:tailEnd/>
          </a:ln>
        </p:spPr>
      </p:sp>
      <p:sp>
        <p:nvSpPr>
          <p:cNvPr id="59394" name="Rectangle 3"/>
          <p:cNvSpPr>
            <a:spLocks noGrp="1"/>
          </p:cNvSpPr>
          <p:nvPr>
            <p:ph type="body" idx="1"/>
          </p:nvPr>
        </p:nvSpPr>
        <p:spPr>
          <a:noFill/>
          <a:ln/>
        </p:spPr>
        <p:txBody>
          <a:bodyPr/>
          <a:lstStyle/>
          <a:p>
            <a:r>
              <a:rPr lang="en-US" sz="1000"/>
              <a:t>AT&amp;T: http://www.everythingdsl.com/att/: 7.8 M; http://www.att.com/Investor/Financial/Earning_Info/docs/Supp_IB_4Q10.xls: 14.3M</a:t>
            </a:r>
          </a:p>
          <a:p>
            <a:r>
              <a:rPr lang="en-US" sz="1000"/>
              <a:t>Comcast: http://files.shareholder.com/downloads/CMCSA/1209582425x0x441905/918e0cf1-4a90-4575-9535-0c51452950da/Comcast_Q4Trending_2.15.11.pdf: 16.988</a:t>
            </a:r>
          </a:p>
          <a:p>
            <a:r>
              <a:rPr lang="en-US" sz="1000"/>
              <a:t>TW: http://phx.corporate-ir.net/External.File?item=UGFyZW50SUQ9NzkxMTJ8Q2hpbGRJRD0tMXxUeXBlPTM=&amp;t=1: 9.469 + 0.349 = 9.803M</a:t>
            </a:r>
          </a:p>
          <a:p>
            <a:r>
              <a:rPr lang="en-US" sz="1000"/>
              <a:t>VZ: http://investor.verizon.com/financial/annual/2010/mda03_02.html: 8.392 BB + 4.082 FiOS = 12.474M</a:t>
            </a:r>
          </a:p>
          <a:p>
            <a:r>
              <a:rPr lang="en-US" sz="1000"/>
              <a:t>Windstream: http://www.snl.com/Cache/10782778.pdf?O=3&amp;IID=4121400&amp;OSID=9&amp;FID=10782778 = 1.3M</a:t>
            </a:r>
          </a:p>
          <a:p>
            <a:r>
              <a:rPr lang="en-US" sz="1000"/>
              <a:t>Charter: http://phx.corporate-ir.net/External.File?item=UGFyZW50SUQ9ODM2ODl8Q2hpbGRJRD0tMXxUeXBlPTM=&amp;t=1 = 3.24M</a:t>
            </a:r>
          </a:p>
          <a:p>
            <a:r>
              <a:rPr lang="en-US" sz="1000"/>
              <a:t>Qwest: http://investor.qwest.com/download/4Q.2010.Q.Profile.FINAL.pdf = 2.9 M</a:t>
            </a:r>
          </a:p>
          <a:p>
            <a:r>
              <a:rPr lang="en-US" sz="1000"/>
              <a:t>Cablevision: http://phx.corporate-ir.net/External.File?item=UGFyZW50SUQ9ODE3NjZ8Q2hpbGRJRD0tMXxUeXBlPTM=&amp;t=1 = 2.892M </a:t>
            </a:r>
          </a:p>
          <a:p>
            <a:r>
              <a:rPr lang="en-US" sz="1000"/>
              <a:t>CenturyLink: http://phx.corporate-ir.net/External.File?item=UGFyZW50SUQ9NDEzODgyfENoaWxkSUQ9NDI1MjcxfFR5cGU9MQ==&amp;t=1 = 2.394M</a:t>
            </a:r>
          </a:p>
          <a:p>
            <a:r>
              <a:rPr lang="en-US" sz="1000"/>
              <a:t>Mediacom: 838,000</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8B7838-EE42-ED4C-B0DB-16F9720212FF}" type="datetime1">
              <a:rPr lang="en-US" smtClean="0"/>
              <a:t>9/3/12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pic>
        <p:nvPicPr>
          <p:cNvPr id="17" name="Image 5" descr="images.jpeg"/>
          <p:cNvPicPr>
            <a:picLocks noChangeAspect="1"/>
          </p:cNvPicPr>
          <p:nvPr userDrawn="1"/>
        </p:nvPicPr>
        <p:blipFill>
          <a:blip r:embed="rId2"/>
          <a:stretch>
            <a:fillRect/>
          </a:stretch>
        </p:blipFill>
        <p:spPr>
          <a:xfrm>
            <a:off x="217156" y="5696126"/>
            <a:ext cx="919162" cy="919162"/>
          </a:xfrm>
          <a:prstGeom prst="rect">
            <a:avLst/>
          </a:prstGeom>
        </p:spPr>
      </p:pic>
      <p:pic>
        <p:nvPicPr>
          <p:cNvPr id="18" name="Picture 9" descr="IRT_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42990" y="5083774"/>
            <a:ext cx="1052512" cy="938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FFA104-80F0-2A46-A6A6-7B8F7DB177D4}" type="datetime1">
              <a:rPr lang="en-US" smtClean="0"/>
              <a:t>9/3/12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3118D-CD60-C448-AB88-7EFEB60ADC5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99CDA5C-F428-9546-BDCE-16E0AA5F544F}" type="datetime1">
              <a:rPr lang="en-US" smtClean="0"/>
              <a:t>9/3/12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3118D-CD60-C448-AB88-7EFEB60ADC5A}"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40467-AD42-3041-9BB0-26FE7A679793}" type="datetime1">
              <a:rPr lang="en-US" smtClean="0"/>
              <a:t>9/3/12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3118D-CD60-C448-AB88-7EFEB60ADC5A}" type="slidenum">
              <a:rPr lang="en-US" smtClean="0"/>
              <a:t>‹#›</a:t>
            </a:fld>
            <a:endParaRPr lang="en-US"/>
          </a:p>
        </p:txBody>
      </p:sp>
      <p:sp>
        <p:nvSpPr>
          <p:cNvPr id="7" name="Title 6"/>
          <p:cNvSpPr>
            <a:spLocks noGrp="1"/>
          </p:cNvSpPr>
          <p:nvPr>
            <p:ph type="title"/>
          </p:nvPr>
        </p:nvSpPr>
        <p:spPr>
          <a:xfrm>
            <a:off x="457200" y="232506"/>
            <a:ext cx="8229600" cy="790464"/>
          </a:xfrm>
        </p:spPr>
        <p:txBody>
          <a:bodyPr/>
          <a:lstStyle/>
          <a:p>
            <a:r>
              <a:rPr lang="en-US" dirty="0"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790011-18E9-0149-A4B6-F4859022FBA4}" type="datetime1">
              <a:rPr lang="en-US" smtClean="0"/>
              <a:t>9/3/12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8059502E-639A-5644-8BEA-28736BB41727}" type="datetime1">
              <a:rPr lang="en-US" smtClean="0"/>
              <a:t>9/3/12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3118D-CD60-C448-AB88-7EFEB60ADC5A}"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E6FA6DA-7B7A-024F-B64D-0C00A3FCB21D}" type="datetime1">
              <a:rPr lang="en-US" smtClean="0"/>
              <a:t>9/3/12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C3118D-CD60-C448-AB88-7EFEB60ADC5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E3758D-DEA0-0F42-A011-F1A2479741B8}" type="datetime1">
              <a:rPr lang="en-US" smtClean="0"/>
              <a:t>9/3/12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C3118D-CD60-C448-AB88-7EFEB60ADC5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AC439C2A-C499-DA41-8DAC-679F7E5E5106}" type="datetime1">
              <a:rPr lang="en-US" smtClean="0"/>
              <a:t>9/3/12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C3118D-CD60-C448-AB88-7EFEB60ADC5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21132DB-7041-B341-BBDB-0836BAF10CC8}" type="datetime1">
              <a:rPr lang="en-US" smtClean="0"/>
              <a:t>9/3/12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3118D-CD60-C448-AB88-7EFEB60ADC5A}"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533494" y="259014"/>
            <a:ext cx="8110615" cy="731333"/>
          </a:xfrm>
        </p:spPr>
        <p:txBody>
          <a:bodyPr anchor="b">
            <a:noAutofit/>
          </a:bodyPr>
          <a:lstStyle>
            <a:lvl1pPr algn="ctr">
              <a:defRPr sz="4400" b="0">
                <a:solidFill>
                  <a:srgbClr val="FFFFFF"/>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036514" y="1222859"/>
            <a:ext cx="4650287" cy="4039006"/>
          </a:xfrm>
        </p:spPr>
        <p:txBody>
          <a:bodyPr>
            <a:normAutofit/>
          </a:bodyPr>
          <a:lstStyle>
            <a:lvl1pPr marL="457200" indent="-457200">
              <a:buClrTx/>
              <a:buFont typeface="Lucida Grande"/>
              <a:buChar char="−"/>
              <a:defRPr sz="2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7F36E836-42C5-6B4D-8107-D3D413B7AF24}" type="datetime1">
              <a:rPr lang="en-US" smtClean="0"/>
              <a:t>9/3/12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3118D-CD60-C448-AB88-7EFEB60ADC5A}" type="slidenum">
              <a:rPr lang="en-US" smtClean="0"/>
              <a:t>‹#›</a:t>
            </a:fld>
            <a:endParaRPr lang="en-US"/>
          </a:p>
        </p:txBody>
      </p:sp>
      <p:sp>
        <p:nvSpPr>
          <p:cNvPr id="3" name="Picture Placeholder 2"/>
          <p:cNvSpPr>
            <a:spLocks noGrp="1"/>
          </p:cNvSpPr>
          <p:nvPr>
            <p:ph type="pic" idx="1"/>
          </p:nvPr>
        </p:nvSpPr>
        <p:spPr>
          <a:xfrm>
            <a:off x="470354" y="1489185"/>
            <a:ext cx="3566160" cy="3437527"/>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17" name="Content Placeholder 16"/>
          <p:cNvSpPr>
            <a:spLocks noGrp="1"/>
          </p:cNvSpPr>
          <p:nvPr>
            <p:ph sz="quarter" idx="13"/>
          </p:nvPr>
        </p:nvSpPr>
        <p:spPr>
          <a:xfrm>
            <a:off x="470355" y="5764747"/>
            <a:ext cx="7587678" cy="914400"/>
          </a:xfrm>
        </p:spPr>
        <p:txBody>
          <a:bodyPr>
            <a:normAutofit/>
          </a:bodyPr>
          <a:lstStyle>
            <a:lvl1pPr marL="0" indent="0">
              <a:buNone/>
              <a:defRPr sz="2000">
                <a:solidFill>
                  <a:schemeClr val="tx1"/>
                </a:solidFill>
              </a:defRPr>
            </a:lvl1pPr>
          </a:lstStyle>
          <a:p>
            <a:pPr lvl="0"/>
            <a:r>
              <a:rPr lang="en-US" dirty="0"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1572144"/>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997465"/>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256023"/>
            <a:ext cx="8229600" cy="68814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37856A-72F4-8A4D-9B7B-EA0FBDFE4B23}" type="datetime1">
              <a:rPr lang="en-US" smtClean="0"/>
              <a:t>9/3/12</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75C3118D-CD60-C448-AB88-7EFEB60ADC5A}" type="slidenum">
              <a:rPr lang="en-US" smtClean="0"/>
              <a:t>‹#›</a:t>
            </a:fld>
            <a:endParaRPr lang="en-US" dirty="0"/>
          </a:p>
        </p:txBody>
      </p:sp>
      <p:sp>
        <p:nvSpPr>
          <p:cNvPr id="3" name="Text Placeholder 2"/>
          <p:cNvSpPr>
            <a:spLocks noGrp="1"/>
          </p:cNvSpPr>
          <p:nvPr>
            <p:ph type="body" idx="1"/>
          </p:nvPr>
        </p:nvSpPr>
        <p:spPr>
          <a:xfrm>
            <a:off x="457200" y="1800744"/>
            <a:ext cx="8229599" cy="432541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5" name="Image 5" descr="images.jpeg"/>
          <p:cNvPicPr>
            <a:picLocks noChangeAspect="1"/>
          </p:cNvPicPr>
          <p:nvPr userDrawn="1"/>
        </p:nvPicPr>
        <p:blipFill>
          <a:blip r:embed="rId13"/>
          <a:stretch>
            <a:fillRect/>
          </a:stretch>
        </p:blipFill>
        <p:spPr>
          <a:xfrm>
            <a:off x="8284868" y="6110238"/>
            <a:ext cx="703138" cy="703138"/>
          </a:xfrm>
          <a:prstGeom prst="rect">
            <a:avLst/>
          </a:prstGeom>
        </p:spPr>
      </p:pic>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8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charset="2"/>
        <a:buChar char="−"/>
        <a:defRPr sz="26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8.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chart" Target="../charts/char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42.png"/><Relationship Id="rId5" Type="http://schemas.openxmlformats.org/officeDocument/2006/relationships/oleObject" Target="../embeddings/oleObject1.bin"/><Relationship Id="rId6" Type="http://schemas.openxmlformats.org/officeDocument/2006/relationships/image" Target="../media/image4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3.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86153"/>
            <a:ext cx="7772400" cy="3419231"/>
          </a:xfrm>
        </p:spPr>
        <p:txBody>
          <a:bodyPr>
            <a:normAutofit fontScale="90000"/>
          </a:bodyPr>
          <a:lstStyle/>
          <a:p>
            <a:r>
              <a:rPr lang="en-US" b="1" dirty="0"/>
              <a:t>Transitioning to a VoIP PSTN – the Intersection of Technology, Economics and </a:t>
            </a:r>
            <a:r>
              <a:rPr lang="en-US" b="1" dirty="0" smtClean="0"/>
              <a:t>Regulation</a:t>
            </a:r>
            <a:br>
              <a:rPr lang="en-US" b="1" dirty="0" smtClean="0"/>
            </a:br>
            <a:r>
              <a:rPr lang="en-US" i="1" dirty="0" smtClean="0"/>
              <a:t>or</a:t>
            </a:r>
            <a:r>
              <a:rPr lang="en-US" dirty="0" smtClean="0"/>
              <a:t/>
            </a:r>
            <a:br>
              <a:rPr lang="en-US" dirty="0" smtClean="0"/>
            </a:br>
            <a:r>
              <a:rPr lang="en-US" sz="3600" dirty="0" smtClean="0"/>
              <a:t>Will </a:t>
            </a:r>
            <a:r>
              <a:rPr lang="en-US" sz="3600" dirty="0"/>
              <a:t>the Last Phone User Please Turn Off the Dial Tone?</a:t>
            </a:r>
          </a:p>
        </p:txBody>
      </p:sp>
      <p:sp>
        <p:nvSpPr>
          <p:cNvPr id="3" name="Subtitle 2"/>
          <p:cNvSpPr>
            <a:spLocks noGrp="1"/>
          </p:cNvSpPr>
          <p:nvPr>
            <p:ph type="subTitle" idx="1"/>
          </p:nvPr>
        </p:nvSpPr>
        <p:spPr>
          <a:xfrm>
            <a:off x="539452" y="4183652"/>
            <a:ext cx="7467597" cy="1473200"/>
          </a:xfrm>
        </p:spPr>
        <p:txBody>
          <a:bodyPr>
            <a:noAutofit/>
          </a:bodyPr>
          <a:lstStyle/>
          <a:p>
            <a:pPr marL="2286000" lvl="4" indent="-457200" algn="r" eaLnBrk="0" hangingPunct="0">
              <a:spcBef>
                <a:spcPts val="0"/>
              </a:spcBef>
            </a:pPr>
            <a:endParaRPr lang="en-US" altLang="ja-JP" sz="1800" dirty="0">
              <a:solidFill>
                <a:schemeClr val="bg1"/>
              </a:solidFill>
              <a:ea typeface="ＭＳ Ｐゴシック" charset="-128"/>
              <a:cs typeface="ＭＳ Ｐゴシック" charset="-128"/>
            </a:endParaRPr>
          </a:p>
          <a:p>
            <a:pPr marL="2286000" lvl="4" indent="-457200" algn="r" eaLnBrk="0" hangingPunct="0">
              <a:spcBef>
                <a:spcPts val="0"/>
              </a:spcBef>
            </a:pPr>
            <a:r>
              <a:rPr lang="en-US" altLang="ja-JP" sz="1800" dirty="0" smtClean="0">
                <a:solidFill>
                  <a:schemeClr val="bg1"/>
                </a:solidFill>
                <a:ea typeface="ＭＳ Ｐゴシック" charset="-128"/>
                <a:cs typeface="ＭＳ Ｐゴシック" charset="-128"/>
              </a:rPr>
              <a:t>Henning Schulzrinne  </a:t>
            </a:r>
            <a:r>
              <a:rPr lang="en-US" altLang="ja-JP" sz="1800" dirty="0">
                <a:solidFill>
                  <a:schemeClr val="bg1"/>
                </a:solidFill>
                <a:ea typeface="ＭＳ Ｐゴシック" charset="-128"/>
                <a:cs typeface="ＭＳ Ｐゴシック" charset="-128"/>
              </a:rPr>
              <a:t>(</a:t>
            </a:r>
            <a:r>
              <a:rPr lang="en-US" altLang="ja-JP" sz="1800" dirty="0" smtClean="0">
                <a:solidFill>
                  <a:schemeClr val="bg1"/>
                </a:solidFill>
                <a:ea typeface="ＭＳ Ｐゴシック" charset="-128"/>
                <a:cs typeface="ＭＳ Ｐゴシック" charset="-128"/>
              </a:rPr>
              <a:t>Columbia </a:t>
            </a:r>
            <a:r>
              <a:rPr lang="en-US" altLang="ja-JP" sz="1800" dirty="0" smtClean="0">
                <a:solidFill>
                  <a:schemeClr val="bg1"/>
                </a:solidFill>
                <a:ea typeface="ＭＳ Ｐゴシック" charset="-128"/>
                <a:cs typeface="ＭＳ Ｐゴシック" charset="-128"/>
              </a:rPr>
              <a:t>University &amp; FCC)</a:t>
            </a:r>
            <a:endParaRPr lang="en-US" altLang="ja-JP" sz="1800" dirty="0">
              <a:solidFill>
                <a:schemeClr val="bg1"/>
              </a:solidFill>
              <a:ea typeface="ＭＳ Ｐゴシック" charset="-128"/>
              <a:cs typeface="ＭＳ Ｐゴシック" charset="-128"/>
            </a:endParaRPr>
          </a:p>
          <a:p>
            <a:r>
              <a:rPr lang="en-US" dirty="0" smtClean="0"/>
              <a:t> </a:t>
            </a:r>
          </a:p>
        </p:txBody>
      </p:sp>
      <p:sp>
        <p:nvSpPr>
          <p:cNvPr id="4" name="Slide Number Placeholder 3"/>
          <p:cNvSpPr>
            <a:spLocks noGrp="1"/>
          </p:cNvSpPr>
          <p:nvPr>
            <p:ph type="sldNum" sz="quarter" idx="12"/>
          </p:nvPr>
        </p:nvSpPr>
        <p:spPr/>
        <p:txBody>
          <a:bodyPr/>
          <a:lstStyle/>
          <a:p>
            <a:fld id="{687D7A59-36E2-48B9-B146-C1E59501F63F}" type="slidenum">
              <a:rPr lang="en-US" smtClean="0"/>
              <a:pPr/>
              <a:t>1</a:t>
            </a:fld>
            <a:endParaRPr lang="en-US"/>
          </a:p>
        </p:txBody>
      </p:sp>
      <p:pic>
        <p:nvPicPr>
          <p:cNvPr id="5" name="Picture 4"/>
          <p:cNvPicPr>
            <a:picLocks noChangeAspect="1"/>
          </p:cNvPicPr>
          <p:nvPr/>
        </p:nvPicPr>
        <p:blipFill>
          <a:blip r:embed="rId2"/>
          <a:stretch>
            <a:fillRect/>
          </a:stretch>
        </p:blipFill>
        <p:spPr>
          <a:xfrm>
            <a:off x="2023323" y="4920252"/>
            <a:ext cx="2330674" cy="1695036"/>
          </a:xfrm>
          <a:prstGeom prst="rect">
            <a:avLst/>
          </a:prstGeom>
        </p:spPr>
      </p:pic>
      <p:pic>
        <p:nvPicPr>
          <p:cNvPr id="6" name="Picture 5"/>
          <p:cNvPicPr>
            <a:picLocks noChangeAspect="1"/>
          </p:cNvPicPr>
          <p:nvPr/>
        </p:nvPicPr>
        <p:blipFill>
          <a:blip r:embed="rId3"/>
          <a:stretch>
            <a:fillRect/>
          </a:stretch>
        </p:blipFill>
        <p:spPr>
          <a:xfrm>
            <a:off x="4640045" y="4920252"/>
            <a:ext cx="3110645" cy="1620991"/>
          </a:xfrm>
          <a:prstGeom prst="rect">
            <a:avLst/>
          </a:prstGeom>
        </p:spPr>
      </p:pic>
      <p:sp>
        <p:nvSpPr>
          <p:cNvPr id="7" name="TextBox 6"/>
          <p:cNvSpPr txBox="1"/>
          <p:nvPr/>
        </p:nvSpPr>
        <p:spPr>
          <a:xfrm>
            <a:off x="3164641" y="6353678"/>
            <a:ext cx="5979359" cy="523220"/>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sz="1400" dirty="0" smtClean="0">
                <a:solidFill>
                  <a:schemeClr val="bg1"/>
                </a:solidFill>
              </a:rPr>
              <a:t>Any opinions are those of the author and do not necessarily reflect the views</a:t>
            </a:r>
          </a:p>
          <a:p>
            <a:r>
              <a:rPr lang="en-US" sz="1400" dirty="0" smtClean="0">
                <a:solidFill>
                  <a:schemeClr val="bg1"/>
                </a:solidFill>
              </a:rPr>
              <a:t>of  the Federal Communications Commission.</a:t>
            </a:r>
            <a:endParaRPr lang="en-US" sz="1400" dirty="0">
              <a:solidFill>
                <a:schemeClr val="bg1"/>
              </a:solidFill>
            </a:endParaRPr>
          </a:p>
        </p:txBody>
      </p:sp>
    </p:spTree>
    <p:extLst>
      <p:ext uri="{BB962C8B-B14F-4D97-AF65-F5344CB8AC3E}">
        <p14:creationId xmlns:p14="http://schemas.microsoft.com/office/powerpoint/2010/main" val="29239677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Household spending on telecom</a:t>
            </a:r>
            <a:endParaRPr lang="en-US" dirty="0"/>
          </a:p>
        </p:txBody>
      </p:sp>
      <p:pic>
        <p:nvPicPr>
          <p:cNvPr id="3" name="Picture 2"/>
          <p:cNvPicPr>
            <a:picLocks noChangeAspect="1"/>
          </p:cNvPicPr>
          <p:nvPr/>
        </p:nvPicPr>
        <p:blipFill>
          <a:blip r:embed="rId3"/>
          <a:stretch>
            <a:fillRect/>
          </a:stretch>
        </p:blipFill>
        <p:spPr>
          <a:xfrm>
            <a:off x="888928" y="1553025"/>
            <a:ext cx="7092115" cy="3635831"/>
          </a:xfrm>
          <a:prstGeom prst="rect">
            <a:avLst/>
          </a:prstGeom>
        </p:spPr>
      </p:pic>
      <p:sp>
        <p:nvSpPr>
          <p:cNvPr id="4" name="TextBox 3"/>
          <p:cNvSpPr txBox="1"/>
          <p:nvPr/>
        </p:nvSpPr>
        <p:spPr>
          <a:xfrm>
            <a:off x="2068286" y="5406571"/>
            <a:ext cx="4147289" cy="369332"/>
          </a:xfrm>
          <a:prstGeom prst="rect">
            <a:avLst/>
          </a:prstGeom>
          <a:noFill/>
        </p:spPr>
        <p:txBody>
          <a:bodyPr wrap="none" rtlCol="0">
            <a:spAutoFit/>
          </a:bodyPr>
          <a:lstStyle/>
          <a:p>
            <a:r>
              <a:rPr lang="en-US" dirty="0" smtClean="0">
                <a:sym typeface="Wingdings"/>
              </a:rPr>
              <a:t> new services must displace old services</a:t>
            </a:r>
            <a:endParaRPr lang="en-US" dirty="0"/>
          </a:p>
        </p:txBody>
      </p:sp>
    </p:spTree>
    <p:extLst>
      <p:ext uri="{BB962C8B-B14F-4D97-AF65-F5344CB8AC3E}">
        <p14:creationId xmlns:p14="http://schemas.microsoft.com/office/powerpoint/2010/main" val="13061534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Wireless + Internet replace voice</a:t>
            </a:r>
            <a:endParaRPr lang="en-US" dirty="0"/>
          </a:p>
        </p:txBody>
      </p:sp>
      <p:pic>
        <p:nvPicPr>
          <p:cNvPr id="3" name="Picture 2"/>
          <p:cNvPicPr>
            <a:picLocks noChangeAspect="1"/>
          </p:cNvPicPr>
          <p:nvPr/>
        </p:nvPicPr>
        <p:blipFill>
          <a:blip r:embed="rId2"/>
          <a:stretch>
            <a:fillRect/>
          </a:stretch>
        </p:blipFill>
        <p:spPr>
          <a:xfrm>
            <a:off x="1536700" y="1841500"/>
            <a:ext cx="6070600" cy="3162300"/>
          </a:xfrm>
          <a:prstGeom prst="rect">
            <a:avLst/>
          </a:prstGeom>
        </p:spPr>
      </p:pic>
    </p:spTree>
    <p:extLst>
      <p:ext uri="{BB962C8B-B14F-4D97-AF65-F5344CB8AC3E}">
        <p14:creationId xmlns:p14="http://schemas.microsoft.com/office/powerpoint/2010/main" val="30007411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descr="2twwsyj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801813" cy="1441450"/>
          </a:xfrm>
          <a:prstGeom prst="rect">
            <a:avLst/>
          </a:prstGeom>
          <a:noFill/>
          <a:extLst>
            <a:ext uri="{909E8E84-426E-40dd-AFC4-6F175D3DCCD1}">
              <a14:hiddenFill xmlns:a14="http://schemas.microsoft.com/office/drawing/2010/main">
                <a:solidFill>
                  <a:srgbClr val="FFFFFF"/>
                </a:solidFill>
              </a14:hiddenFill>
            </a:ext>
          </a:extLst>
        </p:spPr>
      </p:pic>
      <p:sp>
        <p:nvSpPr>
          <p:cNvPr id="17410" name="Rectangle 2"/>
          <p:cNvSpPr>
            <a:spLocks noGrp="1" noChangeArrowheads="1"/>
          </p:cNvSpPr>
          <p:nvPr>
            <p:ph type="title"/>
          </p:nvPr>
        </p:nvSpPr>
        <p:spPr/>
        <p:txBody>
          <a:bodyPr>
            <a:normAutofit fontScale="90000"/>
          </a:bodyPr>
          <a:lstStyle/>
          <a:p>
            <a:r>
              <a:rPr lang="en-US" dirty="0"/>
              <a:t>Telephone </a:t>
            </a:r>
            <a:r>
              <a:rPr lang="en-US" dirty="0" smtClean="0"/>
              <a:t>Social Policies</a:t>
            </a:r>
            <a:endParaRPr lang="en-US" dirty="0"/>
          </a:p>
        </p:txBody>
      </p:sp>
      <p:sp>
        <p:nvSpPr>
          <p:cNvPr id="17415" name="Line 7"/>
          <p:cNvSpPr>
            <a:spLocks noChangeShapeType="1"/>
          </p:cNvSpPr>
          <p:nvPr/>
        </p:nvSpPr>
        <p:spPr bwMode="auto">
          <a:xfrm>
            <a:off x="4419600" y="1981200"/>
            <a:ext cx="0" cy="35052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779004714"/>
              </p:ext>
            </p:extLst>
          </p:nvPr>
        </p:nvGraphicFramePr>
        <p:xfrm>
          <a:off x="592015" y="2038253"/>
          <a:ext cx="8094785" cy="3685506"/>
        </p:xfrm>
        <a:graphic>
          <a:graphicData uri="http://schemas.openxmlformats.org/drawingml/2006/table">
            <a:tbl>
              <a:tblPr bandRow="1">
                <a:tableStyleId>{5DA37D80-6434-44D0-A028-1B22A696006F}</a:tableStyleId>
              </a:tblPr>
              <a:tblGrid>
                <a:gridCol w="3723963"/>
                <a:gridCol w="4370822"/>
              </a:tblGrid>
              <a:tr h="386992">
                <a:tc>
                  <a:txBody>
                    <a:bodyPr/>
                    <a:lstStyle/>
                    <a:p>
                      <a:r>
                        <a:rPr lang="en-US" sz="2000" dirty="0" smtClean="0"/>
                        <a:t>Universal service</a:t>
                      </a:r>
                    </a:p>
                    <a:p>
                      <a:r>
                        <a:rPr lang="en-US" sz="2000" dirty="0" smtClean="0"/>
                        <a:t>(Lifeline,</a:t>
                      </a:r>
                      <a:r>
                        <a:rPr lang="en-US" sz="2000" baseline="0" dirty="0" smtClean="0"/>
                        <a:t> high cost, …)</a:t>
                      </a:r>
                      <a:endParaRPr lang="en-US" sz="2000" dirty="0"/>
                    </a:p>
                  </a:txBody>
                  <a:tcPr/>
                </a:tc>
                <a:tc>
                  <a:txBody>
                    <a:bodyPr/>
                    <a:lstStyle/>
                    <a:p>
                      <a:r>
                        <a:rPr lang="en-US" sz="2000" dirty="0" smtClean="0"/>
                        <a:t>Necessary</a:t>
                      </a:r>
                      <a:r>
                        <a:rPr lang="en-US" sz="2000" baseline="0" dirty="0" smtClean="0"/>
                        <a:t> to function (call doctor, call school, …)</a:t>
                      </a:r>
                      <a:endParaRPr lang="en-US" sz="2000" dirty="0"/>
                    </a:p>
                  </a:txBody>
                  <a:tcPr/>
                </a:tc>
              </a:tr>
              <a:tr h="402067">
                <a:tc>
                  <a:txBody>
                    <a:bodyPr/>
                    <a:lstStyle/>
                    <a:p>
                      <a:r>
                        <a:rPr lang="en-US" sz="2000" dirty="0" smtClean="0"/>
                        <a:t>Basic</a:t>
                      </a:r>
                      <a:r>
                        <a:rPr lang="en-US" sz="2000" baseline="0" dirty="0" smtClean="0"/>
                        <a:t> service price regulation</a:t>
                      </a:r>
                      <a:endParaRPr lang="en-US" sz="2000" dirty="0"/>
                    </a:p>
                  </a:txBody>
                  <a:tcPr/>
                </a:tc>
                <a:tc>
                  <a:txBody>
                    <a:bodyPr/>
                    <a:lstStyle/>
                    <a:p>
                      <a:r>
                        <a:rPr lang="en-US" sz="2000" dirty="0" smtClean="0"/>
                        <a:t>Ensure widespread</a:t>
                      </a:r>
                      <a:r>
                        <a:rPr lang="en-US" sz="2000" baseline="0" dirty="0" smtClean="0"/>
                        <a:t> availability</a:t>
                      </a:r>
                      <a:endParaRPr lang="en-US" sz="2000" dirty="0"/>
                    </a:p>
                  </a:txBody>
                  <a:tcPr/>
                </a:tc>
              </a:tr>
              <a:tr h="286446">
                <a:tc>
                  <a:txBody>
                    <a:bodyPr/>
                    <a:lstStyle/>
                    <a:p>
                      <a:r>
                        <a:rPr lang="en-US" sz="2000" dirty="0" smtClean="0"/>
                        <a:t>911</a:t>
                      </a:r>
                      <a:endParaRPr lang="en-US" sz="2000" dirty="0"/>
                    </a:p>
                  </a:txBody>
                  <a:tcPr/>
                </a:tc>
                <a:tc>
                  <a:txBody>
                    <a:bodyPr/>
                    <a:lstStyle/>
                    <a:p>
                      <a:r>
                        <a:rPr lang="en-US" sz="2000" dirty="0" smtClean="0"/>
                        <a:t>Report emergencies</a:t>
                      </a:r>
                      <a:r>
                        <a:rPr lang="en-US" sz="2000" baseline="0" dirty="0" smtClean="0"/>
                        <a:t> for self and others</a:t>
                      </a:r>
                      <a:endParaRPr lang="en-US" sz="2000" dirty="0"/>
                    </a:p>
                  </a:txBody>
                  <a:tcPr/>
                </a:tc>
              </a:tr>
              <a:tr h="388836">
                <a:tc>
                  <a:txBody>
                    <a:bodyPr/>
                    <a:lstStyle/>
                    <a:p>
                      <a:r>
                        <a:rPr lang="en-US" sz="2000" dirty="0" smtClean="0"/>
                        <a:t>Power</a:t>
                      </a:r>
                      <a:r>
                        <a:rPr lang="en-US" sz="2000" baseline="0" dirty="0" smtClean="0"/>
                        <a:t> backup</a:t>
                      </a:r>
                      <a:endParaRPr lang="en-US" sz="2000" dirty="0"/>
                    </a:p>
                  </a:txBody>
                  <a:tcPr/>
                </a:tc>
                <a:tc>
                  <a:txBody>
                    <a:bodyPr/>
                    <a:lstStyle/>
                    <a:p>
                      <a:r>
                        <a:rPr lang="en-US" sz="2000" dirty="0" smtClean="0"/>
                        <a:t>Ensure emergency communications</a:t>
                      </a:r>
                      <a:endParaRPr lang="en-US" sz="2000" dirty="0"/>
                    </a:p>
                  </a:txBody>
                  <a:tcPr/>
                </a:tc>
              </a:tr>
              <a:tr h="324661">
                <a:tc>
                  <a:txBody>
                    <a:bodyPr/>
                    <a:lstStyle/>
                    <a:p>
                      <a:r>
                        <a:rPr lang="en-US" sz="2000" dirty="0" smtClean="0"/>
                        <a:t>Outage reporting</a:t>
                      </a:r>
                      <a:endParaRPr lang="en-US" sz="2000" dirty="0"/>
                    </a:p>
                  </a:txBody>
                  <a:tcPr/>
                </a:tc>
                <a:tc>
                  <a:txBody>
                    <a:bodyPr/>
                    <a:lstStyle/>
                    <a:p>
                      <a:r>
                        <a:rPr lang="en-US" sz="2000" dirty="0" smtClean="0"/>
                        <a:t>Ensure reliability</a:t>
                      </a:r>
                      <a:endParaRPr lang="en-US" sz="2000" dirty="0"/>
                    </a:p>
                  </a:txBody>
                  <a:tcPr/>
                </a:tc>
              </a:tr>
              <a:tr h="324661">
                <a:tc>
                  <a:txBody>
                    <a:bodyPr/>
                    <a:lstStyle/>
                    <a:p>
                      <a:r>
                        <a:rPr lang="en-US" sz="2000" dirty="0" smtClean="0"/>
                        <a:t>Lawful intercept</a:t>
                      </a:r>
                      <a:r>
                        <a:rPr lang="en-US" sz="2000" baseline="0" dirty="0" smtClean="0"/>
                        <a:t> (CALEA)</a:t>
                      </a:r>
                      <a:endParaRPr lang="en-US" sz="2000" dirty="0"/>
                    </a:p>
                  </a:txBody>
                  <a:tcPr/>
                </a:tc>
                <a:tc>
                  <a:txBody>
                    <a:bodyPr/>
                    <a:lstStyle/>
                    <a:p>
                      <a:r>
                        <a:rPr lang="en-US" sz="2000" dirty="0" smtClean="0"/>
                        <a:t>Phone</a:t>
                      </a:r>
                      <a:r>
                        <a:rPr lang="en-US" sz="2000" baseline="0" dirty="0" smtClean="0"/>
                        <a:t> as tool for criminals</a:t>
                      </a:r>
                      <a:endParaRPr lang="en-US" sz="2000" dirty="0"/>
                    </a:p>
                  </a:txBody>
                  <a:tcPr/>
                </a:tc>
              </a:tr>
              <a:tr h="358090">
                <a:tc>
                  <a:txBody>
                    <a:bodyPr/>
                    <a:lstStyle/>
                    <a:p>
                      <a:r>
                        <a:rPr lang="en-US" sz="2000" dirty="0" smtClean="0"/>
                        <a:t>Disability</a:t>
                      </a:r>
                      <a:r>
                        <a:rPr lang="en-US" sz="2000" baseline="0" dirty="0" smtClean="0"/>
                        <a:t> access (ringers, HAC)</a:t>
                      </a:r>
                      <a:endParaRPr lang="en-US" sz="2000" dirty="0"/>
                    </a:p>
                  </a:txBody>
                  <a:tcPr/>
                </a:tc>
                <a:tc>
                  <a:txBody>
                    <a:bodyPr/>
                    <a:lstStyle/>
                    <a:p>
                      <a:r>
                        <a:rPr lang="en-US" sz="2000" dirty="0" smtClean="0"/>
                        <a:t>Ensure</a:t>
                      </a:r>
                      <a:r>
                        <a:rPr lang="en-US" sz="2000" baseline="0" dirty="0" smtClean="0"/>
                        <a:t> participation in society</a:t>
                      </a:r>
                      <a:endParaRPr lang="en-US" sz="2000" dirty="0"/>
                    </a:p>
                  </a:txBody>
                  <a:tcPr/>
                </a:tc>
              </a:tr>
              <a:tr h="601199">
                <a:tc>
                  <a:txBody>
                    <a:bodyPr/>
                    <a:lstStyle/>
                    <a:p>
                      <a:r>
                        <a:rPr lang="en-US" sz="2000" dirty="0" smtClean="0"/>
                        <a:t>CPNI</a:t>
                      </a:r>
                      <a:endParaRPr lang="en-US" sz="2000" dirty="0"/>
                    </a:p>
                  </a:txBody>
                  <a:tcPr/>
                </a:tc>
                <a:tc>
                  <a:txBody>
                    <a:bodyPr/>
                    <a:lstStyle/>
                    <a:p>
                      <a:r>
                        <a:rPr lang="en-US" sz="2000" dirty="0" smtClean="0"/>
                        <a:t>Phone</a:t>
                      </a:r>
                      <a:r>
                        <a:rPr lang="en-US" sz="2000" baseline="0" dirty="0" smtClean="0"/>
                        <a:t> as private medium</a:t>
                      </a:r>
                      <a:endParaRPr lang="en-US" sz="2000" dirty="0"/>
                    </a:p>
                  </a:txBody>
                  <a:tcPr/>
                </a:tc>
              </a:tr>
            </a:tbl>
          </a:graphicData>
        </a:graphic>
      </p:graphicFrame>
    </p:spTree>
    <p:extLst>
      <p:ext uri="{BB962C8B-B14F-4D97-AF65-F5344CB8AC3E}">
        <p14:creationId xmlns:p14="http://schemas.microsoft.com/office/powerpoint/2010/main" val="2172131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415"/>
                                        </p:tgtEl>
                                        <p:attrNameLst>
                                          <p:attrName>style.visibility</p:attrName>
                                        </p:attrNameLst>
                                      </p:cBhvr>
                                      <p:to>
                                        <p:strVal val="visible"/>
                                      </p:to>
                                    </p:set>
                                    <p:animEffect transition="in" filter="fade">
                                      <p:cBhvr>
                                        <p:cTn id="7" dur="20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C3118D-CD60-C448-AB88-7EFEB60ADC5A}" type="slidenum">
              <a:rPr lang="en-US" smtClean="0"/>
              <a:t>13</a:t>
            </a:fld>
            <a:endParaRPr lang="en-US"/>
          </a:p>
        </p:txBody>
      </p:sp>
      <p:sp>
        <p:nvSpPr>
          <p:cNvPr id="4" name="Title 3"/>
          <p:cNvSpPr>
            <a:spLocks noGrp="1"/>
          </p:cNvSpPr>
          <p:nvPr>
            <p:ph type="title"/>
          </p:nvPr>
        </p:nvSpPr>
        <p:spPr/>
        <p:txBody>
          <a:bodyPr/>
          <a:lstStyle/>
          <a:p>
            <a:r>
              <a:rPr lang="en-US" dirty="0" smtClean="0"/>
              <a:t>PSTN: The good &amp; the ugly</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135158376"/>
              </p:ext>
            </p:extLst>
          </p:nvPr>
        </p:nvGraphicFramePr>
        <p:xfrm>
          <a:off x="457198" y="1466176"/>
          <a:ext cx="8342814" cy="5044414"/>
        </p:xfrm>
        <a:graphic>
          <a:graphicData uri="http://schemas.openxmlformats.org/drawingml/2006/table">
            <a:tbl>
              <a:tblPr firstRow="1" bandRow="1">
                <a:tableStyleId>{9DCAF9ED-07DC-4A11-8D7F-57B35C25682E}</a:tableStyleId>
              </a:tblPr>
              <a:tblGrid>
                <a:gridCol w="4124252"/>
                <a:gridCol w="4218562"/>
              </a:tblGrid>
              <a:tr h="563855">
                <a:tc>
                  <a:txBody>
                    <a:bodyPr/>
                    <a:lstStyle/>
                    <a:p>
                      <a:r>
                        <a:rPr lang="en-US" dirty="0" smtClean="0"/>
                        <a:t>The good</a:t>
                      </a:r>
                      <a:endParaRPr lang="en-US" dirty="0"/>
                    </a:p>
                  </a:txBody>
                  <a:tcPr/>
                </a:tc>
                <a:tc>
                  <a:txBody>
                    <a:bodyPr/>
                    <a:lstStyle/>
                    <a:p>
                      <a:r>
                        <a:rPr lang="en-US" dirty="0" smtClean="0"/>
                        <a:t>The ugly</a:t>
                      </a:r>
                      <a:endParaRPr lang="en-US" dirty="0"/>
                    </a:p>
                  </a:txBody>
                  <a:tcPr>
                    <a:solidFill>
                      <a:srgbClr val="FF6600"/>
                    </a:solidFill>
                  </a:tcPr>
                </a:tc>
              </a:tr>
              <a:tr h="563855">
                <a:tc>
                  <a:txBody>
                    <a:bodyPr/>
                    <a:lstStyle/>
                    <a:p>
                      <a:r>
                        <a:rPr lang="en-US" dirty="0" smtClean="0"/>
                        <a:t>Global Connectivity (across</a:t>
                      </a:r>
                      <a:r>
                        <a:rPr lang="en-US" baseline="0" dirty="0" smtClean="0"/>
                        <a:t> devices and providers)</a:t>
                      </a:r>
                      <a:endParaRPr lang="en-US" dirty="0"/>
                    </a:p>
                  </a:txBody>
                  <a:tcPr/>
                </a:tc>
                <a:tc>
                  <a:txBody>
                    <a:bodyPr/>
                    <a:lstStyle/>
                    <a:p>
                      <a:r>
                        <a:rPr lang="en-US" dirty="0" smtClean="0"/>
                        <a:t>Minimalist</a:t>
                      </a:r>
                      <a:r>
                        <a:rPr lang="en-US" baseline="0" dirty="0" smtClean="0"/>
                        <a:t> service</a:t>
                      </a:r>
                      <a:endParaRPr lang="en-US" dirty="0"/>
                    </a:p>
                  </a:txBody>
                  <a:tcPr>
                    <a:solidFill>
                      <a:srgbClr val="FF6600"/>
                    </a:solidFill>
                  </a:tcPr>
                </a:tc>
              </a:tr>
              <a:tr h="563855">
                <a:tc>
                  <a:txBody>
                    <a:bodyPr/>
                    <a:lstStyle/>
                    <a:p>
                      <a:r>
                        <a:rPr lang="en-US" dirty="0" smtClean="0"/>
                        <a:t>High</a:t>
                      </a:r>
                      <a:r>
                        <a:rPr lang="en-US" baseline="0" dirty="0" smtClean="0"/>
                        <a:t> reliability</a:t>
                      </a:r>
                    </a:p>
                    <a:p>
                      <a:r>
                        <a:rPr lang="en-US" baseline="0" dirty="0" smtClean="0"/>
                        <a:t>(engineering, power)</a:t>
                      </a:r>
                      <a:endParaRPr lang="en-US" dirty="0"/>
                    </a:p>
                  </a:txBody>
                  <a:tcPr/>
                </a:tc>
                <a:tc>
                  <a:txBody>
                    <a:bodyPr/>
                    <a:lstStyle/>
                    <a:p>
                      <a:r>
                        <a:rPr lang="en-US" dirty="0" smtClean="0"/>
                        <a:t>Limited</a:t>
                      </a:r>
                      <a:r>
                        <a:rPr lang="en-US" baseline="0" dirty="0" smtClean="0"/>
                        <a:t> quality (4 kHz)</a:t>
                      </a:r>
                      <a:endParaRPr lang="en-US" dirty="0"/>
                    </a:p>
                  </a:txBody>
                  <a:tcPr>
                    <a:solidFill>
                      <a:srgbClr val="FF6600"/>
                    </a:solidFill>
                  </a:tcPr>
                </a:tc>
              </a:tr>
              <a:tr h="614789">
                <a:tc>
                  <a:txBody>
                    <a:bodyPr/>
                    <a:lstStyle/>
                    <a:p>
                      <a:r>
                        <a:rPr lang="en-US" dirty="0" smtClean="0"/>
                        <a:t>Ease of use</a:t>
                      </a:r>
                      <a:endParaRPr lang="en-US" dirty="0"/>
                    </a:p>
                  </a:txBody>
                  <a:tcPr/>
                </a:tc>
                <a:tc>
                  <a:txBody>
                    <a:bodyPr/>
                    <a:lstStyle/>
                    <a:p>
                      <a:r>
                        <a:rPr lang="en-US" dirty="0" smtClean="0"/>
                        <a:t>Hard to control</a:t>
                      </a:r>
                      <a:r>
                        <a:rPr lang="en-US" baseline="0" dirty="0" smtClean="0"/>
                        <a:t> reachability</a:t>
                      </a:r>
                    </a:p>
                    <a:p>
                      <a:r>
                        <a:rPr lang="en-US" baseline="0" dirty="0" smtClean="0"/>
                        <a:t>(ring at 2 am)</a:t>
                      </a:r>
                      <a:endParaRPr lang="en-US" dirty="0"/>
                    </a:p>
                  </a:txBody>
                  <a:tcPr>
                    <a:solidFill>
                      <a:srgbClr val="FF6600"/>
                    </a:solidFill>
                  </a:tcPr>
                </a:tc>
              </a:tr>
              <a:tr h="343302">
                <a:tc>
                  <a:txBody>
                    <a:bodyPr/>
                    <a:lstStyle/>
                    <a:p>
                      <a:r>
                        <a:rPr lang="en-US" dirty="0" smtClean="0"/>
                        <a:t>Emergency</a:t>
                      </a:r>
                      <a:r>
                        <a:rPr lang="en-US" baseline="0" dirty="0" smtClean="0"/>
                        <a:t> usage</a:t>
                      </a:r>
                      <a:endParaRPr lang="en-US" dirty="0"/>
                    </a:p>
                  </a:txBody>
                  <a:tcPr/>
                </a:tc>
                <a:tc>
                  <a:txBody>
                    <a:bodyPr/>
                    <a:lstStyle/>
                    <a:p>
                      <a:r>
                        <a:rPr lang="en-US" baseline="0" dirty="0" smtClean="0"/>
                        <a:t>Operator trunks!</a:t>
                      </a:r>
                    </a:p>
                  </a:txBody>
                  <a:tcPr>
                    <a:solidFill>
                      <a:srgbClr val="FF6600"/>
                    </a:solidFill>
                  </a:tcPr>
                </a:tc>
              </a:tr>
              <a:tr h="563855">
                <a:tc>
                  <a:txBody>
                    <a:bodyPr/>
                    <a:lstStyle/>
                    <a:p>
                      <a:r>
                        <a:rPr lang="en-US" dirty="0" smtClean="0"/>
                        <a:t>Universal</a:t>
                      </a:r>
                      <a:r>
                        <a:rPr lang="en-US" baseline="0" dirty="0" smtClean="0"/>
                        <a:t> access</a:t>
                      </a:r>
                      <a:br>
                        <a:rPr lang="en-US" baseline="0" dirty="0" smtClean="0"/>
                      </a:br>
                      <a:r>
                        <a:rPr lang="en-US" baseline="0" dirty="0" smtClean="0"/>
                        <a:t>(HAC, TTY, VRS)</a:t>
                      </a:r>
                      <a:endParaRPr lang="en-US" dirty="0"/>
                    </a:p>
                  </a:txBody>
                  <a:tcPr/>
                </a:tc>
                <a:tc>
                  <a:txBody>
                    <a:bodyPr/>
                    <a:lstStyle/>
                    <a:p>
                      <a:r>
                        <a:rPr lang="en-US" dirty="0" smtClean="0"/>
                        <a:t>No</a:t>
                      </a:r>
                      <a:r>
                        <a:rPr lang="en-US" baseline="0" dirty="0" smtClean="0"/>
                        <a:t> universal text &amp; video</a:t>
                      </a:r>
                      <a:endParaRPr lang="en-US" dirty="0"/>
                    </a:p>
                  </a:txBody>
                  <a:tcPr>
                    <a:solidFill>
                      <a:srgbClr val="FF6600"/>
                    </a:solidFill>
                  </a:tcPr>
                </a:tc>
              </a:tr>
              <a:tr h="563855">
                <a:tc>
                  <a:txBody>
                    <a:bodyPr/>
                    <a:lstStyle/>
                    <a:p>
                      <a:r>
                        <a:rPr lang="en-US" dirty="0" smtClean="0"/>
                        <a:t>Mostly</a:t>
                      </a:r>
                      <a:r>
                        <a:rPr lang="en-US" baseline="0" dirty="0" smtClean="0"/>
                        <a:t> private</a:t>
                      </a:r>
                    </a:p>
                    <a:p>
                      <a:r>
                        <a:rPr lang="en-US" baseline="0" dirty="0" smtClean="0"/>
                        <a:t>(protected content &amp; CPNI)</a:t>
                      </a:r>
                      <a:endParaRPr lang="en-US" dirty="0"/>
                    </a:p>
                  </a:txBody>
                  <a:tcPr/>
                </a:tc>
                <a:tc>
                  <a:txBody>
                    <a:bodyPr/>
                    <a:lstStyle/>
                    <a:p>
                      <a:r>
                        <a:rPr lang="en-US" dirty="0" smtClean="0"/>
                        <a:t>Limited authentication</a:t>
                      </a:r>
                      <a:endParaRPr lang="en-US" baseline="0" dirty="0" smtClean="0"/>
                    </a:p>
                    <a:p>
                      <a:r>
                        <a:rPr lang="en-US" baseline="0" dirty="0" smtClean="0"/>
                        <a:t>Security more legal than technical</a:t>
                      </a:r>
                    </a:p>
                    <a:p>
                      <a:r>
                        <a:rPr lang="en-US" baseline="0" dirty="0" smtClean="0"/>
                        <a:t>(“trust us, we’re a carrier”)</a:t>
                      </a:r>
                      <a:endParaRPr lang="en-US" dirty="0"/>
                    </a:p>
                  </a:txBody>
                  <a:tcPr>
                    <a:solidFill>
                      <a:srgbClr val="FF6600"/>
                    </a:solidFill>
                  </a:tcPr>
                </a:tc>
              </a:tr>
              <a:tr h="563855">
                <a:tc>
                  <a:txBody>
                    <a:bodyPr/>
                    <a:lstStyle/>
                    <a:p>
                      <a:r>
                        <a:rPr lang="en-US" dirty="0" smtClean="0"/>
                        <a:t>Relatively cheap</a:t>
                      </a:r>
                    </a:p>
                    <a:p>
                      <a:r>
                        <a:rPr lang="en-US" dirty="0" smtClean="0"/>
                        <a:t>(c/minute)</a:t>
                      </a:r>
                      <a:endParaRPr lang="en-US" dirty="0"/>
                    </a:p>
                  </a:txBody>
                  <a:tcPr/>
                </a:tc>
                <a:tc>
                  <a:txBody>
                    <a:bodyPr/>
                    <a:lstStyle/>
                    <a:p>
                      <a:r>
                        <a:rPr lang="en-US" dirty="0" smtClean="0"/>
                        <a:t>Relatively</a:t>
                      </a:r>
                      <a:r>
                        <a:rPr lang="en-US" baseline="0" dirty="0" smtClean="0"/>
                        <a:t> expensive</a:t>
                      </a:r>
                    </a:p>
                    <a:p>
                      <a:r>
                        <a:rPr lang="en-US" baseline="0" dirty="0" smtClean="0"/>
                        <a:t>($/MB)</a:t>
                      </a:r>
                      <a:endParaRPr lang="en-US" dirty="0"/>
                    </a:p>
                  </a:txBody>
                  <a:tcPr>
                    <a:solidFill>
                      <a:srgbClr val="FF6600"/>
                    </a:solidFill>
                  </a:tcPr>
                </a:tc>
              </a:tr>
            </a:tbl>
          </a:graphicData>
        </a:graphic>
      </p:graphicFrame>
    </p:spTree>
    <p:extLst>
      <p:ext uri="{BB962C8B-B14F-4D97-AF65-F5344CB8AC3E}">
        <p14:creationId xmlns:p14="http://schemas.microsoft.com/office/powerpoint/2010/main" val="23392420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Now: the Internet</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14</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221551988"/>
              </p:ext>
            </p:extLst>
          </p:nvPr>
        </p:nvGraphicFramePr>
        <p:xfrm>
          <a:off x="457200" y="2038253"/>
          <a:ext cx="8229600" cy="4050183"/>
        </p:xfrm>
        <a:graphic>
          <a:graphicData uri="http://schemas.openxmlformats.org/drawingml/2006/table">
            <a:tbl>
              <a:tblPr bandRow="1">
                <a:tableStyleId>{5DA37D80-6434-44D0-A028-1B22A696006F}</a:tableStyleId>
              </a:tblPr>
              <a:tblGrid>
                <a:gridCol w="3744194"/>
                <a:gridCol w="4485406"/>
              </a:tblGrid>
              <a:tr h="339251">
                <a:tc>
                  <a:txBody>
                    <a:bodyPr/>
                    <a:lstStyle/>
                    <a:p>
                      <a:r>
                        <a:rPr lang="en-US" sz="2000" dirty="0" smtClean="0"/>
                        <a:t>Universal</a:t>
                      </a:r>
                      <a:r>
                        <a:rPr lang="en-US" sz="2000" baseline="0" dirty="0" smtClean="0"/>
                        <a:t> service</a:t>
                      </a:r>
                      <a:endParaRPr lang="en-US" sz="2000" dirty="0"/>
                    </a:p>
                  </a:txBody>
                  <a:tcPr/>
                </a:tc>
                <a:tc>
                  <a:txBody>
                    <a:bodyPr/>
                    <a:lstStyle/>
                    <a:p>
                      <a:r>
                        <a:rPr lang="en-US" sz="2000" dirty="0" smtClean="0"/>
                        <a:t>USF reform? (Connect</a:t>
                      </a:r>
                      <a:r>
                        <a:rPr lang="en-US" sz="2000" baseline="0" dirty="0" smtClean="0"/>
                        <a:t> America Fund</a:t>
                      </a:r>
                      <a:r>
                        <a:rPr lang="en-US" sz="2000" dirty="0" smtClean="0"/>
                        <a:t>)</a:t>
                      </a:r>
                      <a:endParaRPr lang="en-US" sz="2000" dirty="0"/>
                    </a:p>
                  </a:txBody>
                  <a:tcPr/>
                </a:tc>
              </a:tr>
              <a:tr h="363132">
                <a:tc>
                  <a:txBody>
                    <a:bodyPr/>
                    <a:lstStyle/>
                    <a:p>
                      <a:r>
                        <a:rPr lang="en-US" sz="2000" dirty="0" smtClean="0"/>
                        <a:t>Price</a:t>
                      </a:r>
                      <a:endParaRPr lang="en-US" sz="2000" dirty="0"/>
                    </a:p>
                  </a:txBody>
                  <a:tcPr/>
                </a:tc>
                <a:tc>
                  <a:txBody>
                    <a:bodyPr/>
                    <a:lstStyle/>
                    <a:p>
                      <a:r>
                        <a:rPr lang="en-US" sz="2000" dirty="0" smtClean="0"/>
                        <a:t>Unregulated, competition?</a:t>
                      </a:r>
                      <a:endParaRPr lang="en-US" sz="2000" dirty="0"/>
                    </a:p>
                  </a:txBody>
                  <a:tcPr/>
                </a:tc>
              </a:tr>
              <a:tr h="348820">
                <a:tc>
                  <a:txBody>
                    <a:bodyPr/>
                    <a:lstStyle/>
                    <a:p>
                      <a:r>
                        <a:rPr lang="en-US" sz="2000" dirty="0" smtClean="0"/>
                        <a:t>911</a:t>
                      </a:r>
                      <a:endParaRPr lang="en-US" sz="2000" dirty="0"/>
                    </a:p>
                  </a:txBody>
                  <a:tcPr/>
                </a:tc>
                <a:tc>
                  <a:txBody>
                    <a:bodyPr/>
                    <a:lstStyle/>
                    <a:p>
                      <a:r>
                        <a:rPr lang="en-US" sz="2000" dirty="0" smtClean="0"/>
                        <a:t>NG911</a:t>
                      </a:r>
                      <a:endParaRPr lang="en-US" sz="2000" dirty="0"/>
                    </a:p>
                  </a:txBody>
                  <a:tcPr/>
                </a:tc>
              </a:tr>
              <a:tr h="315412">
                <a:tc>
                  <a:txBody>
                    <a:bodyPr/>
                    <a:lstStyle/>
                    <a:p>
                      <a:r>
                        <a:rPr lang="en-US" sz="2000" dirty="0" smtClean="0"/>
                        <a:t>Power</a:t>
                      </a:r>
                      <a:r>
                        <a:rPr lang="en-US" sz="2000" baseline="0" dirty="0" smtClean="0"/>
                        <a:t> backup</a:t>
                      </a:r>
                      <a:endParaRPr lang="en-US" sz="2000" dirty="0"/>
                    </a:p>
                  </a:txBody>
                  <a:tcPr/>
                </a:tc>
                <a:tc>
                  <a:txBody>
                    <a:bodyPr/>
                    <a:lstStyle/>
                    <a:p>
                      <a:r>
                        <a:rPr lang="en-US" sz="2000" dirty="0" smtClean="0"/>
                        <a:t>Cell</a:t>
                      </a:r>
                      <a:r>
                        <a:rPr lang="en-US" sz="2000" baseline="0" dirty="0" smtClean="0"/>
                        <a:t> phones?</a:t>
                      </a:r>
                    </a:p>
                    <a:p>
                      <a:r>
                        <a:rPr lang="en-US" sz="1800" baseline="0" dirty="0" smtClean="0"/>
                        <a:t>Responsibility moves to household (UPS)</a:t>
                      </a:r>
                      <a:endParaRPr lang="en-US" sz="1800" dirty="0"/>
                    </a:p>
                  </a:txBody>
                  <a:tcPr/>
                </a:tc>
              </a:tr>
              <a:tr h="320197">
                <a:tc>
                  <a:txBody>
                    <a:bodyPr/>
                    <a:lstStyle/>
                    <a:p>
                      <a:r>
                        <a:rPr lang="en-US" sz="2000" dirty="0" smtClean="0"/>
                        <a:t>Outage reporting</a:t>
                      </a:r>
                      <a:endParaRPr lang="en-US" sz="2000" dirty="0"/>
                    </a:p>
                  </a:txBody>
                  <a:tcPr/>
                </a:tc>
                <a:tc>
                  <a:txBody>
                    <a:bodyPr/>
                    <a:lstStyle/>
                    <a:p>
                      <a:r>
                        <a:rPr lang="en-US" sz="2000" dirty="0" smtClean="0">
                          <a:solidFill>
                            <a:srgbClr val="DC9F0C"/>
                          </a:solidFill>
                        </a:rPr>
                        <a:t>FCC Part 4 NPRM</a:t>
                      </a:r>
                    </a:p>
                    <a:p>
                      <a:r>
                        <a:rPr lang="en-US" sz="2000" dirty="0" smtClean="0">
                          <a:solidFill>
                            <a:schemeClr val="accent3">
                              <a:lumMod val="50000"/>
                            </a:schemeClr>
                          </a:solidFill>
                        </a:rPr>
                        <a:t>multiple access modes</a:t>
                      </a:r>
                      <a:endParaRPr lang="en-US" sz="2000" dirty="0">
                        <a:solidFill>
                          <a:schemeClr val="accent3">
                            <a:lumMod val="50000"/>
                          </a:schemeClr>
                        </a:solidFill>
                      </a:endParaRPr>
                    </a:p>
                  </a:txBody>
                  <a:tcPr/>
                </a:tc>
              </a:tr>
              <a:tr h="320197">
                <a:tc>
                  <a:txBody>
                    <a:bodyPr/>
                    <a:lstStyle/>
                    <a:p>
                      <a:r>
                        <a:rPr lang="en-US" sz="2000" dirty="0" smtClean="0"/>
                        <a:t>Lawful intercept</a:t>
                      </a:r>
                      <a:r>
                        <a:rPr lang="en-US" sz="2000" baseline="0" dirty="0" smtClean="0"/>
                        <a:t> (CALEA)</a:t>
                      </a:r>
                      <a:endParaRPr lang="en-US" sz="2000" dirty="0"/>
                    </a:p>
                  </a:txBody>
                  <a:tcPr/>
                </a:tc>
                <a:tc>
                  <a:txBody>
                    <a:bodyPr/>
                    <a:lstStyle/>
                    <a:p>
                      <a:r>
                        <a:rPr lang="en-US" sz="2000" dirty="0" smtClean="0"/>
                        <a:t>Encryption?</a:t>
                      </a:r>
                      <a:endParaRPr lang="en-US" sz="2000" dirty="0"/>
                    </a:p>
                  </a:txBody>
                  <a:tcPr/>
                </a:tc>
              </a:tr>
              <a:tr h="601199">
                <a:tc>
                  <a:txBody>
                    <a:bodyPr/>
                    <a:lstStyle/>
                    <a:p>
                      <a:r>
                        <a:rPr lang="en-US" sz="2000" dirty="0" smtClean="0"/>
                        <a:t>Disability</a:t>
                      </a:r>
                      <a:r>
                        <a:rPr lang="en-US" sz="2000" baseline="0" dirty="0" smtClean="0"/>
                        <a:t> access</a:t>
                      </a:r>
                      <a:endParaRPr lang="en-US" sz="2000" dirty="0"/>
                    </a:p>
                  </a:txBody>
                  <a:tcPr/>
                </a:tc>
                <a:tc>
                  <a:txBody>
                    <a:bodyPr/>
                    <a:lstStyle/>
                    <a:p>
                      <a:r>
                        <a:rPr lang="en-US" sz="1800" kern="1200" dirty="0" smtClean="0">
                          <a:solidFill>
                            <a:schemeClr val="tx1"/>
                          </a:solidFill>
                          <a:effectLst/>
                          <a:latin typeface="+mn-lt"/>
                          <a:ea typeface="+mn-ea"/>
                          <a:cs typeface="+mn-cs"/>
                        </a:rPr>
                        <a:t>Twenty-First Century Communications and Video Accessibility Act of 2010</a:t>
                      </a:r>
                      <a:r>
                        <a:rPr lang="en-US" sz="2000" kern="1200" dirty="0" smtClean="0">
                          <a:solidFill>
                            <a:schemeClr val="tx1"/>
                          </a:solidFill>
                          <a:effectLst/>
                          <a:latin typeface="+mn-lt"/>
                          <a:ea typeface="+mn-ea"/>
                          <a:cs typeface="+mn-cs"/>
                        </a:rPr>
                        <a:t>?</a:t>
                      </a:r>
                      <a:endParaRPr lang="en-US" sz="2000" dirty="0"/>
                    </a:p>
                  </a:txBody>
                  <a:tcPr/>
                </a:tc>
              </a:tr>
              <a:tr h="423063">
                <a:tc>
                  <a:txBody>
                    <a:bodyPr/>
                    <a:lstStyle/>
                    <a:p>
                      <a:r>
                        <a:rPr lang="en-US" sz="2000" dirty="0" smtClean="0"/>
                        <a:t>CPNI</a:t>
                      </a:r>
                      <a:endParaRPr lang="en-US" sz="2000" dirty="0"/>
                    </a:p>
                  </a:txBody>
                  <a:tcPr/>
                </a:tc>
                <a:tc>
                  <a:txBody>
                    <a:bodyPr/>
                    <a:lstStyle/>
                    <a:p>
                      <a:r>
                        <a:rPr lang="en-US" sz="2000" dirty="0" smtClean="0">
                          <a:solidFill>
                            <a:schemeClr val="accent5">
                              <a:lumMod val="75000"/>
                            </a:schemeClr>
                          </a:solidFill>
                        </a:rPr>
                        <a:t>Uncertain</a:t>
                      </a:r>
                      <a:r>
                        <a:rPr lang="en-US" sz="2000" baseline="0" dirty="0" smtClean="0">
                          <a:solidFill>
                            <a:schemeClr val="accent5">
                              <a:lumMod val="75000"/>
                            </a:schemeClr>
                          </a:solidFill>
                        </a:rPr>
                        <a:t> privacy rights</a:t>
                      </a:r>
                      <a:endParaRPr lang="en-US" sz="2000" dirty="0">
                        <a:solidFill>
                          <a:schemeClr val="accent5">
                            <a:lumMod val="75000"/>
                          </a:schemeClr>
                        </a:solidFill>
                      </a:endParaRPr>
                    </a:p>
                  </a:txBody>
                  <a:tcPr/>
                </a:tc>
              </a:tr>
            </a:tbl>
          </a:graphicData>
        </a:graphic>
      </p:graphicFrame>
    </p:spTree>
    <p:extLst>
      <p:ext uri="{BB962C8B-B14F-4D97-AF65-F5344CB8AC3E}">
        <p14:creationId xmlns:p14="http://schemas.microsoft.com/office/powerpoint/2010/main" val="288023333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It’s just a number</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15</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677686740"/>
              </p:ext>
            </p:extLst>
          </p:nvPr>
        </p:nvGraphicFramePr>
        <p:xfrm>
          <a:off x="605692" y="1397000"/>
          <a:ext cx="8081107" cy="4759959"/>
        </p:xfrm>
        <a:graphic>
          <a:graphicData uri="http://schemas.openxmlformats.org/drawingml/2006/table">
            <a:tbl>
              <a:tblPr firstRow="1" bandRow="1">
                <a:tableStyleId>{85BE263C-DBD7-4A20-BB59-AAB30ACAA65A}</a:tableStyleId>
              </a:tblPr>
              <a:tblGrid>
                <a:gridCol w="1579067"/>
                <a:gridCol w="2074626"/>
                <a:gridCol w="4427414"/>
              </a:tblGrid>
              <a:tr h="370840">
                <a:tc>
                  <a:txBody>
                    <a:bodyPr/>
                    <a:lstStyle/>
                    <a:p>
                      <a:r>
                        <a:rPr lang="en-US" dirty="0" smtClean="0"/>
                        <a:t>Number</a:t>
                      </a:r>
                      <a:endParaRPr lang="en-US" dirty="0"/>
                    </a:p>
                  </a:txBody>
                  <a:tcPr/>
                </a:tc>
                <a:tc>
                  <a:txBody>
                    <a:bodyPr/>
                    <a:lstStyle/>
                    <a:p>
                      <a:r>
                        <a:rPr lang="en-US" dirty="0" smtClean="0"/>
                        <a:t>Type</a:t>
                      </a:r>
                      <a:endParaRPr lang="en-US" dirty="0"/>
                    </a:p>
                  </a:txBody>
                  <a:tcPr/>
                </a:tc>
                <a:tc>
                  <a:txBody>
                    <a:bodyPr/>
                    <a:lstStyle/>
                    <a:p>
                      <a:r>
                        <a:rPr lang="en-US" dirty="0" smtClean="0"/>
                        <a:t>Problem</a:t>
                      </a:r>
                      <a:endParaRPr lang="en-US" dirty="0"/>
                    </a:p>
                  </a:txBody>
                  <a:tcPr/>
                </a:tc>
              </a:tr>
              <a:tr h="370840">
                <a:tc>
                  <a:txBody>
                    <a:bodyPr/>
                    <a:lstStyle/>
                    <a:p>
                      <a:r>
                        <a:rPr lang="en-US" dirty="0" smtClean="0"/>
                        <a:t>201</a:t>
                      </a:r>
                      <a:r>
                        <a:rPr lang="en-US" baseline="0" dirty="0" smtClean="0"/>
                        <a:t> 555 1212</a:t>
                      </a:r>
                      <a:endParaRPr lang="en-US" dirty="0"/>
                    </a:p>
                  </a:txBody>
                  <a:tcPr/>
                </a:tc>
                <a:tc>
                  <a:txBody>
                    <a:bodyPr/>
                    <a:lstStyle/>
                    <a:p>
                      <a:r>
                        <a:rPr lang="en-US" dirty="0" smtClean="0"/>
                        <a:t>E.164</a:t>
                      </a:r>
                      <a:endParaRPr lang="en-US" dirty="0"/>
                    </a:p>
                  </a:txBody>
                  <a:tcPr/>
                </a:tc>
                <a:tc>
                  <a:txBody>
                    <a:bodyPr/>
                    <a:lstStyle/>
                    <a:p>
                      <a:r>
                        <a:rPr lang="en-US" dirty="0" smtClean="0"/>
                        <a:t>same-geographic</a:t>
                      </a:r>
                      <a:br>
                        <a:rPr lang="en-US" dirty="0" smtClean="0"/>
                      </a:br>
                      <a:r>
                        <a:rPr lang="en-US" dirty="0" smtClean="0"/>
                        <a:t>different dial plans</a:t>
                      </a:r>
                      <a:r>
                        <a:rPr lang="en-US" baseline="0" dirty="0" smtClean="0"/>
                        <a:t> (1/no 1, area code or not)</a:t>
                      </a:r>
                    </a:p>
                    <a:p>
                      <a:r>
                        <a:rPr lang="en-US" baseline="0" dirty="0" smtClean="0"/>
                        <a:t>text may or may not work</a:t>
                      </a:r>
                      <a:endParaRPr lang="en-US" dirty="0"/>
                    </a:p>
                  </a:txBody>
                  <a:tcPr/>
                </a:tc>
              </a:tr>
              <a:tr h="370840">
                <a:tc>
                  <a:txBody>
                    <a:bodyPr/>
                    <a:lstStyle/>
                    <a:p>
                      <a:r>
                        <a:rPr lang="en-US" dirty="0" smtClean="0"/>
                        <a:t>#250, #77, *677</a:t>
                      </a:r>
                      <a:endParaRPr lang="en-US" dirty="0"/>
                    </a:p>
                  </a:txBody>
                  <a:tcPr/>
                </a:tc>
                <a:tc>
                  <a:txBody>
                    <a:bodyPr/>
                    <a:lstStyle/>
                    <a:p>
                      <a:r>
                        <a:rPr lang="en-US" dirty="0" smtClean="0"/>
                        <a:t>voice short code</a:t>
                      </a:r>
                      <a:endParaRPr lang="en-US" dirty="0"/>
                    </a:p>
                  </a:txBody>
                  <a:tcPr/>
                </a:tc>
                <a:tc>
                  <a:txBody>
                    <a:bodyPr/>
                    <a:lstStyle/>
                    <a:p>
                      <a:r>
                        <a:rPr lang="en-US" dirty="0" smtClean="0"/>
                        <a:t>mobil</a:t>
                      </a:r>
                      <a:r>
                        <a:rPr lang="en-US" baseline="0" dirty="0" smtClean="0"/>
                        <a:t>e only, but not all</a:t>
                      </a:r>
                    </a:p>
                    <a:p>
                      <a:r>
                        <a:rPr lang="en-US" baseline="0" dirty="0" smtClean="0"/>
                        <a:t>no SMS</a:t>
                      </a:r>
                      <a:endParaRPr lang="en-US" dirty="0"/>
                    </a:p>
                  </a:txBody>
                  <a:tcPr/>
                </a:tc>
              </a:tr>
              <a:tr h="370840">
                <a:tc>
                  <a:txBody>
                    <a:bodyPr/>
                    <a:lstStyle/>
                    <a:p>
                      <a:r>
                        <a:rPr lang="en-US" dirty="0" smtClean="0"/>
                        <a:t>12345</a:t>
                      </a:r>
                      <a:endParaRPr lang="en-US" dirty="0"/>
                    </a:p>
                  </a:txBody>
                  <a:tcPr/>
                </a:tc>
                <a:tc>
                  <a:txBody>
                    <a:bodyPr/>
                    <a:lstStyle/>
                    <a:p>
                      <a:r>
                        <a:rPr lang="en-US" dirty="0" smtClean="0"/>
                        <a:t>SMS short code</a:t>
                      </a:r>
                      <a:endParaRPr lang="en-US" dirty="0"/>
                    </a:p>
                  </a:txBody>
                  <a:tcPr/>
                </a:tc>
                <a:tc>
                  <a:txBody>
                    <a:bodyPr/>
                    <a:lstStyle/>
                    <a:p>
                      <a:r>
                        <a:rPr lang="en-US" dirty="0" smtClean="0"/>
                        <a:t>SMS</a:t>
                      </a:r>
                      <a:r>
                        <a:rPr lang="en-US" baseline="0" dirty="0" smtClean="0"/>
                        <a:t> only</a:t>
                      </a:r>
                    </a:p>
                    <a:p>
                      <a:r>
                        <a:rPr lang="en-US" baseline="0" dirty="0" smtClean="0"/>
                        <a:t>country unclear</a:t>
                      </a:r>
                      <a:endParaRPr lang="en-US" dirty="0"/>
                    </a:p>
                  </a:txBody>
                  <a:tcPr/>
                </a:tc>
              </a:tr>
              <a:tr h="370840">
                <a:tc>
                  <a:txBody>
                    <a:bodyPr/>
                    <a:lstStyle/>
                    <a:p>
                      <a:r>
                        <a:rPr lang="en-US" dirty="0" smtClean="0"/>
                        <a:t>211, 311, 411,</a:t>
                      </a:r>
                      <a:r>
                        <a:rPr lang="en-US" baseline="0" dirty="0" smtClean="0"/>
                        <a:t> 911</a:t>
                      </a:r>
                      <a:endParaRPr lang="en-US" dirty="0"/>
                    </a:p>
                  </a:txBody>
                  <a:tcPr/>
                </a:tc>
                <a:tc>
                  <a:txBody>
                    <a:bodyPr/>
                    <a:lstStyle/>
                    <a:p>
                      <a:r>
                        <a:rPr lang="en-US" dirty="0" smtClean="0"/>
                        <a:t>N11</a:t>
                      </a:r>
                      <a:r>
                        <a:rPr lang="en-US" baseline="0" dirty="0" smtClean="0"/>
                        <a:t> codes</a:t>
                      </a:r>
                      <a:endParaRPr lang="en-US" dirty="0"/>
                    </a:p>
                  </a:txBody>
                  <a:tcPr/>
                </a:tc>
                <a:tc>
                  <a:txBody>
                    <a:bodyPr/>
                    <a:lstStyle/>
                    <a:p>
                      <a:r>
                        <a:rPr lang="en-US" dirty="0" smtClean="0"/>
                        <a:t>Distinct call routing</a:t>
                      </a:r>
                      <a:r>
                        <a:rPr lang="en-US" baseline="0" dirty="0" smtClean="0"/>
                        <a:t> mechanism</a:t>
                      </a:r>
                    </a:p>
                    <a:p>
                      <a:r>
                        <a:rPr lang="en-US" baseline="0" dirty="0" smtClean="0"/>
                        <a:t>Mostly voice-only</a:t>
                      </a:r>
                    </a:p>
                    <a:p>
                      <a:r>
                        <a:rPr lang="en-US" baseline="0" dirty="0" smtClean="0"/>
                        <a:t>May not work for VoIP</a:t>
                      </a:r>
                      <a:endParaRPr lang="en-US" dirty="0"/>
                    </a:p>
                  </a:txBody>
                  <a:tcPr/>
                </a:tc>
              </a:tr>
              <a:tr h="370840">
                <a:tc>
                  <a:txBody>
                    <a:bodyPr/>
                    <a:lstStyle/>
                    <a:p>
                      <a:r>
                        <a:rPr lang="en-US" dirty="0" smtClean="0"/>
                        <a:t>800, 855, 866, 877, 888</a:t>
                      </a:r>
                      <a:endParaRPr lang="en-US" dirty="0"/>
                    </a:p>
                  </a:txBody>
                  <a:tcPr/>
                </a:tc>
                <a:tc>
                  <a:txBody>
                    <a:bodyPr/>
                    <a:lstStyle/>
                    <a:p>
                      <a:r>
                        <a:rPr lang="en-US" dirty="0" smtClean="0"/>
                        <a:t>toll free</a:t>
                      </a:r>
                      <a:endParaRPr lang="en-US" dirty="0"/>
                    </a:p>
                  </a:txBody>
                  <a:tcPr/>
                </a:tc>
                <a:tc>
                  <a:txBody>
                    <a:bodyPr/>
                    <a:lstStyle/>
                    <a:p>
                      <a:r>
                        <a:rPr lang="en-US" dirty="0" smtClean="0"/>
                        <a:t>not toll free for cell</a:t>
                      </a:r>
                      <a:r>
                        <a:rPr lang="en-US" baseline="0" dirty="0" smtClean="0"/>
                        <a:t> phone</a:t>
                      </a:r>
                    </a:p>
                    <a:p>
                      <a:r>
                        <a:rPr lang="en-US" baseline="0" dirty="0" smtClean="0"/>
                        <a:t>may not work internationally</a:t>
                      </a:r>
                      <a:endParaRPr lang="en-US" dirty="0"/>
                    </a:p>
                  </a:txBody>
                  <a:tcPr/>
                </a:tc>
              </a:tr>
              <a:tr h="370840">
                <a:tc>
                  <a:txBody>
                    <a:bodyPr/>
                    <a:lstStyle/>
                    <a:p>
                      <a:r>
                        <a:rPr lang="en-US" dirty="0" smtClean="0"/>
                        <a:t>900</a:t>
                      </a:r>
                      <a:endParaRPr lang="en-US" dirty="0"/>
                    </a:p>
                  </a:txBody>
                  <a:tcPr/>
                </a:tc>
                <a:tc>
                  <a:txBody>
                    <a:bodyPr/>
                    <a:lstStyle/>
                    <a:p>
                      <a:r>
                        <a:rPr lang="en-US" dirty="0" smtClean="0"/>
                        <a:t>premium</a:t>
                      </a:r>
                      <a:endParaRPr lang="en-US" dirty="0"/>
                    </a:p>
                  </a:txBody>
                  <a:tcPr/>
                </a:tc>
                <a:tc>
                  <a:txBody>
                    <a:bodyPr/>
                    <a:lstStyle/>
                    <a:p>
                      <a:r>
                        <a:rPr lang="en-US" dirty="0" smtClean="0"/>
                        <a:t>voice only</a:t>
                      </a:r>
                    </a:p>
                    <a:p>
                      <a:r>
                        <a:rPr lang="en-US" dirty="0" smtClean="0"/>
                        <a:t>unpredictable</a:t>
                      </a:r>
                      <a:r>
                        <a:rPr lang="en-US" baseline="0" dirty="0" smtClean="0"/>
                        <a:t> cost</a:t>
                      </a:r>
                      <a:endParaRPr lang="en-US" dirty="0"/>
                    </a:p>
                  </a:txBody>
                  <a:tcPr/>
                </a:tc>
              </a:tr>
            </a:tbl>
          </a:graphicData>
        </a:graphic>
      </p:graphicFrame>
    </p:spTree>
    <p:extLst>
      <p:ext uri="{BB962C8B-B14F-4D97-AF65-F5344CB8AC3E}">
        <p14:creationId xmlns:p14="http://schemas.microsoft.com/office/powerpoint/2010/main" val="26552494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C3118D-CD60-C448-AB88-7EFEB60ADC5A}" type="slidenum">
              <a:rPr lang="en-US" smtClean="0"/>
              <a:t>16</a:t>
            </a:fld>
            <a:endParaRPr lang="en-US"/>
          </a:p>
        </p:txBody>
      </p:sp>
      <p:sp>
        <p:nvSpPr>
          <p:cNvPr id="2" name="Title 1"/>
          <p:cNvSpPr>
            <a:spLocks noGrp="1"/>
          </p:cNvSpPr>
          <p:nvPr>
            <p:ph type="title"/>
          </p:nvPr>
        </p:nvSpPr>
        <p:spPr/>
        <p:txBody>
          <a:bodyPr>
            <a:normAutofit/>
          </a:bodyPr>
          <a:lstStyle/>
          <a:p>
            <a:r>
              <a:rPr lang="en-US" dirty="0" smtClean="0"/>
              <a:t>Numbers</a:t>
            </a:r>
            <a:endParaRPr lang="en-US" dirty="0"/>
          </a:p>
        </p:txBody>
      </p:sp>
      <p:sp>
        <p:nvSpPr>
          <p:cNvPr id="5" name="Content Placeholder 3"/>
          <p:cNvSpPr>
            <a:spLocks noGrp="1"/>
          </p:cNvSpPr>
          <p:nvPr>
            <p:ph idx="1"/>
          </p:nvPr>
        </p:nvSpPr>
        <p:spPr/>
        <p:txBody>
          <a:bodyPr>
            <a:normAutofit lnSpcReduction="10000"/>
          </a:bodyPr>
          <a:lstStyle/>
          <a:p>
            <a:r>
              <a:rPr lang="en-US" dirty="0" smtClean="0"/>
              <a:t>Administered in blocks by NANPA</a:t>
            </a:r>
          </a:p>
          <a:p>
            <a:pPr lvl="1"/>
            <a:r>
              <a:rPr lang="en-US" dirty="0" smtClean="0"/>
              <a:t>funded by carriers: $5.9M/year</a:t>
            </a:r>
          </a:p>
          <a:p>
            <a:r>
              <a:rPr lang="en-US" dirty="0" smtClean="0"/>
              <a:t>Separate processes for each number type</a:t>
            </a:r>
          </a:p>
          <a:p>
            <a:pPr lvl="1"/>
            <a:r>
              <a:rPr lang="en-US" dirty="0" smtClean="0"/>
              <a:t>Regular E.164 numbers by 1k blocks</a:t>
            </a:r>
          </a:p>
          <a:p>
            <a:r>
              <a:rPr lang="en-US" dirty="0" smtClean="0"/>
              <a:t>Complicated LNP and porting technology</a:t>
            </a:r>
          </a:p>
          <a:p>
            <a:pPr lvl="1"/>
            <a:r>
              <a:rPr lang="en-US" dirty="0" smtClean="0"/>
              <a:t>often takes several phone calls to provider</a:t>
            </a:r>
          </a:p>
          <a:p>
            <a:pPr lvl="1"/>
            <a:r>
              <a:rPr lang="en-US" dirty="0" smtClean="0"/>
              <a:t>takes, at best, several hours</a:t>
            </a:r>
          </a:p>
          <a:p>
            <a:pPr lvl="1"/>
            <a:r>
              <a:rPr lang="en-US" dirty="0" smtClean="0"/>
              <a:t>limited </a:t>
            </a:r>
            <a:r>
              <a:rPr lang="en-US" dirty="0" err="1" smtClean="0"/>
              <a:t>wireline</a:t>
            </a:r>
            <a:r>
              <a:rPr lang="en-US" dirty="0" smtClean="0"/>
              <a:t> </a:t>
            </a:r>
            <a:r>
              <a:rPr lang="en-US" dirty="0" smtClean="0">
                <a:sym typeface="Wingdings"/>
              </a:rPr>
              <a:t>⇔ wireless porting</a:t>
            </a:r>
          </a:p>
          <a:p>
            <a:pPr lvl="1"/>
            <a:r>
              <a:rPr lang="en-US" dirty="0" smtClean="0">
                <a:sym typeface="Wingdings"/>
              </a:rPr>
              <a:t>limited </a:t>
            </a:r>
            <a:r>
              <a:rPr lang="en-US" dirty="0" err="1" smtClean="0">
                <a:sym typeface="Wingdings"/>
              </a:rPr>
              <a:t>wireline</a:t>
            </a:r>
            <a:r>
              <a:rPr lang="en-US" dirty="0" smtClean="0">
                <a:sym typeface="Wingdings"/>
              </a:rPr>
              <a:t> out-of-area porting</a:t>
            </a:r>
            <a:endParaRPr lang="en-US" dirty="0" smtClean="0"/>
          </a:p>
          <a:p>
            <a:pPr lvl="1"/>
            <a:endParaRPr lang="en-US" dirty="0"/>
          </a:p>
        </p:txBody>
      </p:sp>
    </p:spTree>
    <p:extLst>
      <p:ext uri="{BB962C8B-B14F-4D97-AF65-F5344CB8AC3E}">
        <p14:creationId xmlns:p14="http://schemas.microsoft.com/office/powerpoint/2010/main" val="32269509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C3118D-CD60-C448-AB88-7EFEB60ADC5A}" type="slidenum">
              <a:rPr lang="en-US" smtClean="0"/>
              <a:t>17</a:t>
            </a:fld>
            <a:endParaRPr lang="en-US"/>
          </a:p>
        </p:txBody>
      </p:sp>
      <p:sp>
        <p:nvSpPr>
          <p:cNvPr id="2" name="Title 1"/>
          <p:cNvSpPr>
            <a:spLocks noGrp="1"/>
          </p:cNvSpPr>
          <p:nvPr>
            <p:ph type="title"/>
          </p:nvPr>
        </p:nvSpPr>
        <p:spPr/>
        <p:txBody>
          <a:bodyPr>
            <a:normAutofit/>
          </a:bodyPr>
          <a:lstStyle/>
          <a:p>
            <a:r>
              <a:rPr lang="en-US" dirty="0" smtClean="0"/>
              <a:t>Numbers vs. DNS &amp; </a:t>
            </a:r>
            <a:r>
              <a:rPr lang="en-US" smtClean="0"/>
              <a:t>IP addresses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06802264"/>
              </p:ext>
            </p:extLst>
          </p:nvPr>
        </p:nvGraphicFramePr>
        <p:xfrm>
          <a:off x="204118" y="1022970"/>
          <a:ext cx="8752261" cy="5214033"/>
        </p:xfrm>
        <a:graphic>
          <a:graphicData uri="http://schemas.openxmlformats.org/drawingml/2006/table">
            <a:tbl>
              <a:tblPr firstRow="1" bandRow="1">
                <a:tableStyleId>{74C1A8A3-306A-4EB7-A6B1-4F7E0EB9C5D6}</a:tableStyleId>
              </a:tblPr>
              <a:tblGrid>
                <a:gridCol w="1860625"/>
                <a:gridCol w="2515506"/>
                <a:gridCol w="2188065"/>
                <a:gridCol w="2188065"/>
              </a:tblGrid>
              <a:tr h="459154">
                <a:tc>
                  <a:txBody>
                    <a:bodyPr/>
                    <a:lstStyle/>
                    <a:p>
                      <a:endParaRPr lang="en-US" dirty="0"/>
                    </a:p>
                  </a:txBody>
                  <a:tcPr/>
                </a:tc>
                <a:tc>
                  <a:txBody>
                    <a:bodyPr/>
                    <a:lstStyle/>
                    <a:p>
                      <a:r>
                        <a:rPr lang="en-US" dirty="0" smtClean="0"/>
                        <a:t>Phone</a:t>
                      </a:r>
                      <a:r>
                        <a:rPr lang="en-US" baseline="0" dirty="0" smtClean="0"/>
                        <a:t> #</a:t>
                      </a:r>
                      <a:endParaRPr lang="en-US" dirty="0"/>
                    </a:p>
                  </a:txBody>
                  <a:tcPr/>
                </a:tc>
                <a:tc>
                  <a:txBody>
                    <a:bodyPr/>
                    <a:lstStyle/>
                    <a:p>
                      <a:r>
                        <a:rPr lang="en-US" dirty="0" smtClean="0"/>
                        <a:t>DNS</a:t>
                      </a:r>
                      <a:endParaRPr lang="en-US" dirty="0"/>
                    </a:p>
                  </a:txBody>
                  <a:tcPr/>
                </a:tc>
                <a:tc>
                  <a:txBody>
                    <a:bodyPr/>
                    <a:lstStyle/>
                    <a:p>
                      <a:r>
                        <a:rPr lang="en-US" dirty="0" smtClean="0"/>
                        <a:t>IP address</a:t>
                      </a:r>
                      <a:endParaRPr lang="en-US" dirty="0"/>
                    </a:p>
                  </a:txBody>
                  <a:tcPr/>
                </a:tc>
              </a:tr>
              <a:tr h="253977">
                <a:tc>
                  <a:txBody>
                    <a:bodyPr/>
                    <a:lstStyle/>
                    <a:p>
                      <a:r>
                        <a:rPr lang="en-US" dirty="0" smtClean="0"/>
                        <a:t>Role</a:t>
                      </a:r>
                      <a:endParaRPr lang="en-US" dirty="0"/>
                    </a:p>
                  </a:txBody>
                  <a:tcPr/>
                </a:tc>
                <a:tc>
                  <a:txBody>
                    <a:bodyPr/>
                    <a:lstStyle/>
                    <a:p>
                      <a:r>
                        <a:rPr lang="en-US" b="1" dirty="0" smtClean="0"/>
                        <a:t>identifier</a:t>
                      </a:r>
                      <a:r>
                        <a:rPr lang="en-US" dirty="0" smtClean="0"/>
                        <a:t> +</a:t>
                      </a:r>
                      <a:r>
                        <a:rPr lang="en-US" baseline="0" dirty="0" smtClean="0"/>
                        <a:t> </a:t>
                      </a:r>
                      <a:r>
                        <a:rPr lang="en-US" sz="1400" baseline="0" dirty="0" smtClean="0"/>
                        <a:t>locator</a:t>
                      </a:r>
                      <a:endParaRPr lang="en-US" sz="1400" dirty="0"/>
                    </a:p>
                  </a:txBody>
                  <a:tcPr/>
                </a:tc>
                <a:tc>
                  <a:txBody>
                    <a:bodyPr/>
                    <a:lstStyle/>
                    <a:p>
                      <a:r>
                        <a:rPr lang="en-US" dirty="0" smtClean="0"/>
                        <a:t>identifier</a:t>
                      </a:r>
                      <a:endParaRPr lang="en-US" dirty="0"/>
                    </a:p>
                  </a:txBody>
                  <a:tcPr/>
                </a:tc>
                <a:tc>
                  <a:txBody>
                    <a:bodyPr/>
                    <a:lstStyle/>
                    <a:p>
                      <a:r>
                        <a:rPr lang="en-US" b="1" dirty="0" smtClean="0"/>
                        <a:t>locator</a:t>
                      </a:r>
                      <a:r>
                        <a:rPr lang="en-US" b="1" baseline="0" dirty="0" smtClean="0"/>
                        <a:t> </a:t>
                      </a:r>
                      <a:r>
                        <a:rPr lang="en-US" baseline="0" dirty="0" smtClean="0"/>
                        <a:t>(+ </a:t>
                      </a:r>
                      <a:r>
                        <a:rPr lang="en-US" sz="1400" baseline="0" dirty="0" smtClean="0"/>
                        <a:t>identifier</a:t>
                      </a:r>
                      <a:r>
                        <a:rPr lang="en-US" baseline="0" dirty="0" smtClean="0"/>
                        <a:t>)</a:t>
                      </a:r>
                      <a:endParaRPr lang="en-US" dirty="0"/>
                    </a:p>
                  </a:txBody>
                  <a:tcPr/>
                </a:tc>
              </a:tr>
              <a:tr h="260998">
                <a:tc>
                  <a:txBody>
                    <a:bodyPr/>
                    <a:lstStyle/>
                    <a:p>
                      <a:r>
                        <a:rPr lang="en-US" dirty="0" smtClean="0"/>
                        <a:t>Country-specific</a:t>
                      </a:r>
                      <a:endParaRPr lang="en-US" dirty="0"/>
                    </a:p>
                  </a:txBody>
                  <a:tcPr/>
                </a:tc>
                <a:tc>
                  <a:txBody>
                    <a:bodyPr/>
                    <a:lstStyle/>
                    <a:p>
                      <a:r>
                        <a:rPr lang="en-US" dirty="0" smtClean="0"/>
                        <a:t>mostly</a:t>
                      </a:r>
                      <a:endParaRPr lang="en-US" dirty="0"/>
                    </a:p>
                  </a:txBody>
                  <a:tcPr/>
                </a:tc>
                <a:tc>
                  <a:txBody>
                    <a:bodyPr/>
                    <a:lstStyle/>
                    <a:p>
                      <a:r>
                        <a:rPr lang="en-US" dirty="0" smtClean="0"/>
                        <a:t>optional</a:t>
                      </a:r>
                      <a:endParaRPr lang="en-US" dirty="0"/>
                    </a:p>
                  </a:txBody>
                  <a:tcPr/>
                </a:tc>
                <a:tc>
                  <a:txBody>
                    <a:bodyPr/>
                    <a:lstStyle/>
                    <a:p>
                      <a:r>
                        <a:rPr lang="en-US" dirty="0" smtClean="0"/>
                        <a:t>no</a:t>
                      </a:r>
                      <a:endParaRPr lang="en-US" dirty="0"/>
                    </a:p>
                  </a:txBody>
                  <a:tcPr/>
                </a:tc>
              </a:tr>
              <a:tr h="294057">
                <a:tc>
                  <a:txBody>
                    <a:bodyPr/>
                    <a:lstStyle/>
                    <a:p>
                      <a:r>
                        <a:rPr lang="en-US" sz="1600" dirty="0" smtClean="0"/>
                        <a:t># of</a:t>
                      </a:r>
                      <a:r>
                        <a:rPr lang="en-US" sz="1600" baseline="0" dirty="0" smtClean="0"/>
                        <a:t> devices / name</a:t>
                      </a:r>
                      <a:endParaRPr lang="en-US" sz="1600" dirty="0"/>
                    </a:p>
                  </a:txBody>
                  <a:tcPr/>
                </a:tc>
                <a:tc>
                  <a:txBody>
                    <a:bodyPr/>
                    <a:lstStyle/>
                    <a:p>
                      <a:r>
                        <a:rPr lang="en-US" dirty="0" smtClean="0"/>
                        <a:t>1</a:t>
                      </a:r>
                      <a:r>
                        <a:rPr lang="en-US" baseline="0" dirty="0" smtClean="0"/>
                        <a:t> (except Google Voice)</a:t>
                      </a:r>
                      <a:endParaRPr lang="en-US" dirty="0"/>
                    </a:p>
                  </a:txBody>
                  <a:tcPr/>
                </a:tc>
                <a:tc>
                  <a:txBody>
                    <a:bodyPr/>
                    <a:lstStyle/>
                    <a:p>
                      <a:r>
                        <a:rPr lang="en-US" dirty="0" smtClean="0"/>
                        <a:t>any</a:t>
                      </a:r>
                      <a:endParaRPr lang="en-US" dirty="0"/>
                    </a:p>
                  </a:txBody>
                  <a:tcPr/>
                </a:tc>
                <a:tc>
                  <a:txBody>
                    <a:bodyPr/>
                    <a:lstStyle/>
                    <a:p>
                      <a:r>
                        <a:rPr lang="en-US" dirty="0" smtClean="0"/>
                        <a:t>1 (interface)</a:t>
                      </a:r>
                      <a:endParaRPr lang="en-US" dirty="0"/>
                    </a:p>
                  </a:txBody>
                  <a:tcPr/>
                </a:tc>
              </a:tr>
              <a:tr h="217647">
                <a:tc>
                  <a:txBody>
                    <a:bodyPr/>
                    <a:lstStyle/>
                    <a:p>
                      <a:r>
                        <a:rPr lang="en-US" dirty="0" smtClean="0"/>
                        <a:t># names /device</a:t>
                      </a:r>
                      <a:endParaRPr lang="en-US" dirty="0"/>
                    </a:p>
                  </a:txBody>
                  <a:tcPr/>
                </a:tc>
                <a:tc>
                  <a:txBody>
                    <a:bodyPr/>
                    <a:lstStyle/>
                    <a:p>
                      <a:r>
                        <a:rPr lang="en-US" dirty="0" smtClean="0"/>
                        <a:t>1</a:t>
                      </a:r>
                      <a:r>
                        <a:rPr lang="en-US" baseline="0" dirty="0" smtClean="0"/>
                        <a:t> for mobile</a:t>
                      </a:r>
                      <a:endParaRPr lang="en-US" dirty="0"/>
                    </a:p>
                  </a:txBody>
                  <a:tcPr/>
                </a:tc>
                <a:tc>
                  <a:txBody>
                    <a:bodyPr/>
                    <a:lstStyle/>
                    <a:p>
                      <a:r>
                        <a:rPr lang="en-US" dirty="0" smtClean="0"/>
                        <a:t>any</a:t>
                      </a:r>
                      <a:endParaRPr lang="en-US" dirty="0"/>
                    </a:p>
                  </a:txBody>
                  <a:tcPr/>
                </a:tc>
                <a:tc>
                  <a:txBody>
                    <a:bodyPr/>
                    <a:lstStyle/>
                    <a:p>
                      <a:r>
                        <a:rPr lang="en-US" dirty="0" smtClean="0"/>
                        <a:t>any</a:t>
                      </a:r>
                      <a:endParaRPr lang="en-US" dirty="0"/>
                    </a:p>
                  </a:txBody>
                  <a:tcPr/>
                </a:tc>
              </a:tr>
              <a:tr h="551768">
                <a:tc>
                  <a:txBody>
                    <a:bodyPr/>
                    <a:lstStyle/>
                    <a:p>
                      <a:r>
                        <a:rPr lang="en-US" dirty="0" smtClean="0"/>
                        <a:t>ownership</a:t>
                      </a:r>
                      <a:endParaRPr lang="en-US" dirty="0"/>
                    </a:p>
                  </a:txBody>
                  <a:tcPr/>
                </a:tc>
                <a:tc>
                  <a:txBody>
                    <a:bodyPr/>
                    <a:lstStyle/>
                    <a:p>
                      <a:r>
                        <a:rPr lang="en-US" dirty="0" smtClean="0"/>
                        <a:t>carrier,</a:t>
                      </a:r>
                      <a:r>
                        <a:rPr lang="en-US" baseline="0" dirty="0" smtClean="0"/>
                        <a:t> but </a:t>
                      </a:r>
                      <a:r>
                        <a:rPr lang="en-US" dirty="0" smtClean="0"/>
                        <a:t>portability</a:t>
                      </a:r>
                    </a:p>
                    <a:p>
                      <a:r>
                        <a:rPr lang="en-US" dirty="0" smtClean="0"/>
                        <a:t>unclear</a:t>
                      </a:r>
                      <a:r>
                        <a:rPr lang="en-US" baseline="0" dirty="0" smtClean="0"/>
                        <a:t> (800#)</a:t>
                      </a:r>
                      <a:endParaRPr lang="en-US" dirty="0"/>
                    </a:p>
                  </a:txBody>
                  <a:tcPr/>
                </a:tc>
                <a:tc>
                  <a:txBody>
                    <a:bodyPr/>
                    <a:lstStyle/>
                    <a:p>
                      <a:r>
                        <a:rPr lang="en-US" sz="1600" dirty="0" smtClean="0"/>
                        <a:t>property,</a:t>
                      </a:r>
                      <a:r>
                        <a:rPr lang="en-US" sz="1600" baseline="0" dirty="0" smtClean="0"/>
                        <a:t> with trademark restrictions</a:t>
                      </a:r>
                      <a:endParaRPr lang="en-US" sz="1600" dirty="0"/>
                    </a:p>
                  </a:txBody>
                  <a:tcPr/>
                </a:tc>
                <a:tc>
                  <a:txBody>
                    <a:bodyPr/>
                    <a:lstStyle/>
                    <a:p>
                      <a:r>
                        <a:rPr lang="en-US" dirty="0" smtClean="0"/>
                        <a:t>ISP</a:t>
                      </a:r>
                      <a:endParaRPr lang="en-US" dirty="0"/>
                    </a:p>
                  </a:txBody>
                  <a:tcPr/>
                </a:tc>
              </a:tr>
              <a:tr h="551768">
                <a:tc>
                  <a:txBody>
                    <a:bodyPr/>
                    <a:lstStyle/>
                    <a:p>
                      <a:r>
                        <a:rPr lang="en-US" dirty="0" smtClean="0"/>
                        <a:t>who</a:t>
                      </a:r>
                      <a:r>
                        <a:rPr lang="en-US" baseline="0" dirty="0" smtClean="0"/>
                        <a:t> can obtain?</a:t>
                      </a:r>
                      <a:endParaRPr lang="en-US" dirty="0"/>
                    </a:p>
                  </a:txBody>
                  <a:tcPr/>
                </a:tc>
                <a:tc>
                  <a:txBody>
                    <a:bodyPr/>
                    <a:lstStyle/>
                    <a:p>
                      <a:r>
                        <a:rPr lang="en-US" dirty="0" smtClean="0"/>
                        <a:t>geographically</a:t>
                      </a:r>
                      <a:r>
                        <a:rPr lang="en-US" baseline="0" dirty="0" smtClean="0"/>
                        <a:t>-constrained, carrier only</a:t>
                      </a:r>
                      <a:endParaRPr lang="en-US" dirty="0" smtClean="0"/>
                    </a:p>
                  </a:txBody>
                  <a:tcPr/>
                </a:tc>
                <a:tc>
                  <a:txBody>
                    <a:bodyPr/>
                    <a:lstStyle/>
                    <a:p>
                      <a:r>
                        <a:rPr lang="en-US" dirty="0" smtClean="0"/>
                        <a:t>varies</a:t>
                      </a:r>
                      <a:r>
                        <a:rPr lang="en-US" baseline="0" dirty="0" smtClean="0"/>
                        <a:t> (e.g., .</a:t>
                      </a:r>
                      <a:r>
                        <a:rPr lang="en-US" baseline="0" dirty="0" err="1" smtClean="0"/>
                        <a:t>edu</a:t>
                      </a:r>
                      <a:r>
                        <a:rPr lang="en-US" baseline="0" dirty="0" smtClean="0"/>
                        <a:t> &amp; .mil, vs. .de)</a:t>
                      </a:r>
                      <a:endParaRPr lang="en-US" dirty="0"/>
                    </a:p>
                  </a:txBody>
                  <a:tcPr/>
                </a:tc>
                <a:tc>
                  <a:txBody>
                    <a:bodyPr/>
                    <a:lstStyle/>
                    <a:p>
                      <a:r>
                        <a:rPr lang="en-US" dirty="0" smtClean="0"/>
                        <a:t>enterprise,</a:t>
                      </a:r>
                      <a:r>
                        <a:rPr lang="en-US" baseline="0" dirty="0" smtClean="0"/>
                        <a:t> carrier</a:t>
                      </a:r>
                      <a:endParaRPr lang="en-US" dirty="0"/>
                    </a:p>
                  </a:txBody>
                  <a:tcPr/>
                </a:tc>
              </a:tr>
              <a:tr h="551768">
                <a:tc>
                  <a:txBody>
                    <a:bodyPr/>
                    <a:lstStyle/>
                    <a:p>
                      <a:r>
                        <a:rPr lang="en-US" dirty="0" smtClean="0"/>
                        <a:t>porting</a:t>
                      </a:r>
                      <a:endParaRPr lang="en-US" dirty="0"/>
                    </a:p>
                  </a:txBody>
                  <a:tcPr/>
                </a:tc>
                <a:tc>
                  <a:txBody>
                    <a:bodyPr/>
                    <a:lstStyle/>
                    <a:p>
                      <a:r>
                        <a:rPr lang="en-US" sz="1400" dirty="0" smtClean="0"/>
                        <a:t>complex, often manual;</a:t>
                      </a:r>
                    </a:p>
                    <a:p>
                      <a:r>
                        <a:rPr lang="en-US" sz="1400" dirty="0" err="1" smtClean="0"/>
                        <a:t>wireline</a:t>
                      </a:r>
                      <a:r>
                        <a:rPr lang="en-US" sz="1400" dirty="0" smtClean="0"/>
                        <a:t>-to-wireless</a:t>
                      </a:r>
                      <a:r>
                        <a:rPr lang="en-US" sz="1400" baseline="0" dirty="0" smtClean="0"/>
                        <a:t> may not work</a:t>
                      </a:r>
                      <a:endParaRPr lang="en-US" sz="1400" dirty="0" smtClean="0"/>
                    </a:p>
                  </a:txBody>
                  <a:tcPr/>
                </a:tc>
                <a:tc>
                  <a:txBody>
                    <a:bodyPr/>
                    <a:lstStyle/>
                    <a:p>
                      <a:r>
                        <a:rPr lang="en-US" dirty="0" smtClean="0"/>
                        <a:t>about one hour (DNS cache)</a:t>
                      </a:r>
                      <a:endParaRPr lang="en-US" dirty="0"/>
                    </a:p>
                  </a:txBody>
                  <a:tcPr/>
                </a:tc>
                <a:tc>
                  <a:txBody>
                    <a:bodyPr/>
                    <a:lstStyle/>
                    <a:p>
                      <a:r>
                        <a:rPr lang="en-US" dirty="0" smtClean="0"/>
                        <a:t>if</a:t>
                      </a:r>
                      <a:r>
                        <a:rPr lang="en-US" baseline="0" dirty="0" smtClean="0"/>
                        <a:t> entity owns addresses</a:t>
                      </a:r>
                      <a:endParaRPr lang="en-US" dirty="0"/>
                    </a:p>
                  </a:txBody>
                  <a:tcPr/>
                </a:tc>
              </a:tr>
              <a:tr h="459154">
                <a:tc>
                  <a:txBody>
                    <a:bodyPr/>
                    <a:lstStyle/>
                    <a:p>
                      <a:r>
                        <a:rPr lang="en-US" dirty="0" smtClean="0"/>
                        <a:t>delegation</a:t>
                      </a:r>
                      <a:endParaRPr lang="en-US" dirty="0"/>
                    </a:p>
                  </a:txBody>
                  <a:tcPr/>
                </a:tc>
                <a:tc>
                  <a:txBody>
                    <a:bodyPr/>
                    <a:lstStyle/>
                    <a:p>
                      <a:r>
                        <a:rPr lang="en-US" dirty="0" smtClean="0"/>
                        <a:t>companies (number</a:t>
                      </a:r>
                      <a:r>
                        <a:rPr lang="en-US" baseline="0" dirty="0" smtClean="0"/>
                        <a:t> range)</a:t>
                      </a:r>
                      <a:endParaRPr lang="en-US" dirty="0"/>
                    </a:p>
                  </a:txBody>
                  <a:tcPr/>
                </a:tc>
                <a:tc>
                  <a:txBody>
                    <a:bodyPr/>
                    <a:lstStyle/>
                    <a:p>
                      <a:r>
                        <a:rPr lang="en-US" dirty="0" smtClean="0"/>
                        <a:t>anybody</a:t>
                      </a:r>
                      <a:endParaRPr lang="en-US" dirty="0"/>
                    </a:p>
                  </a:txBody>
                  <a:tcPr/>
                </a:tc>
                <a:tc>
                  <a:txBody>
                    <a:bodyPr/>
                    <a:lstStyle/>
                    <a:p>
                      <a:r>
                        <a:rPr lang="en-US" dirty="0" smtClean="0"/>
                        <a:t>subnets</a:t>
                      </a:r>
                      <a:endParaRPr lang="en-US" dirty="0"/>
                    </a:p>
                  </a:txBody>
                  <a:tcPr/>
                </a:tc>
              </a:tr>
              <a:tr h="459154">
                <a:tc>
                  <a:txBody>
                    <a:bodyPr/>
                    <a:lstStyle/>
                    <a:p>
                      <a:r>
                        <a:rPr lang="en-US" dirty="0" smtClean="0"/>
                        <a:t>identity</a:t>
                      </a:r>
                      <a:r>
                        <a:rPr lang="en-US" baseline="0" dirty="0" smtClean="0"/>
                        <a:t> information</a:t>
                      </a:r>
                      <a:endParaRPr lang="en-US" dirty="0"/>
                    </a:p>
                  </a:txBody>
                  <a:tcPr/>
                </a:tc>
                <a:tc>
                  <a:txBody>
                    <a:bodyPr/>
                    <a:lstStyle/>
                    <a:p>
                      <a:r>
                        <a:rPr lang="en-US" dirty="0" err="1" smtClean="0"/>
                        <a:t>wireline</a:t>
                      </a:r>
                      <a:r>
                        <a:rPr lang="en-US" dirty="0" smtClean="0"/>
                        <a:t>,</a:t>
                      </a:r>
                      <a:r>
                        <a:rPr lang="en-US" baseline="0" dirty="0" smtClean="0"/>
                        <a:t> billing name only</a:t>
                      </a:r>
                      <a:endParaRPr lang="en-US" dirty="0"/>
                    </a:p>
                  </a:txBody>
                  <a:tcPr/>
                </a:tc>
                <a:tc>
                  <a:txBody>
                    <a:bodyPr/>
                    <a:lstStyle/>
                    <a:p>
                      <a:r>
                        <a:rPr lang="en-US" dirty="0" smtClean="0"/>
                        <a:t>WHOIS data</a:t>
                      </a:r>
                    </a:p>
                    <a:p>
                      <a:r>
                        <a:rPr lang="en-US" dirty="0" smtClean="0"/>
                        <a:t>(spotty)</a:t>
                      </a:r>
                      <a:endParaRPr lang="en-US" dirty="0"/>
                    </a:p>
                  </a:txBody>
                  <a:tcPr/>
                </a:tc>
                <a:tc>
                  <a:txBody>
                    <a:bodyPr/>
                    <a:lstStyle/>
                    <a:p>
                      <a:r>
                        <a:rPr lang="en-US" dirty="0" smtClean="0"/>
                        <a:t>RPKI, </a:t>
                      </a:r>
                      <a:r>
                        <a:rPr lang="en-US" dirty="0" err="1" smtClean="0"/>
                        <a:t>whois</a:t>
                      </a:r>
                      <a:endParaRPr lang="en-US" dirty="0"/>
                    </a:p>
                  </a:txBody>
                  <a:tcPr/>
                </a:tc>
              </a:tr>
            </a:tbl>
          </a:graphicData>
        </a:graphic>
      </p:graphicFrame>
    </p:spTree>
    <p:extLst>
      <p:ext uri="{BB962C8B-B14F-4D97-AF65-F5344CB8AC3E}">
        <p14:creationId xmlns:p14="http://schemas.microsoft.com/office/powerpoint/2010/main" val="6857776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800744"/>
            <a:ext cx="5346700" cy="4325419"/>
          </a:xfrm>
        </p:spPr>
        <p:txBody>
          <a:bodyPr>
            <a:normAutofit/>
          </a:bodyPr>
          <a:lstStyle/>
          <a:p>
            <a:r>
              <a:rPr lang="en-US" dirty="0" smtClean="0"/>
              <a:t>Should numbers be treated as names?</a:t>
            </a:r>
          </a:p>
          <a:p>
            <a:pPr lvl="1"/>
            <a:r>
              <a:rPr lang="en-US" dirty="0" smtClean="0"/>
              <a:t>see “Identifier-Locator split” in Internet architecture</a:t>
            </a:r>
          </a:p>
          <a:p>
            <a:r>
              <a:rPr lang="en-US" dirty="0" smtClean="0"/>
              <a:t>Should numbers have a geographic component?</a:t>
            </a:r>
          </a:p>
          <a:p>
            <a:pPr lvl="1"/>
            <a:r>
              <a:rPr lang="en-US" dirty="0" smtClean="0"/>
              <a:t>Is this part of a state’s cultural identity?</a:t>
            </a:r>
          </a:p>
        </p:txBody>
      </p:sp>
      <p:sp>
        <p:nvSpPr>
          <p:cNvPr id="3" name="Slide Number Placeholder 2"/>
          <p:cNvSpPr>
            <a:spLocks noGrp="1"/>
          </p:cNvSpPr>
          <p:nvPr>
            <p:ph type="sldNum" sz="quarter" idx="12"/>
          </p:nvPr>
        </p:nvSpPr>
        <p:spPr/>
        <p:txBody>
          <a:bodyPr/>
          <a:lstStyle/>
          <a:p>
            <a:fld id="{75C3118D-CD60-C448-AB88-7EFEB60ADC5A}" type="slidenum">
              <a:rPr lang="en-US" smtClean="0"/>
              <a:t>18</a:t>
            </a:fld>
            <a:endParaRPr lang="en-US"/>
          </a:p>
        </p:txBody>
      </p:sp>
      <p:sp>
        <p:nvSpPr>
          <p:cNvPr id="4" name="Title 3"/>
          <p:cNvSpPr>
            <a:spLocks noGrp="1"/>
          </p:cNvSpPr>
          <p:nvPr>
            <p:ph type="title"/>
          </p:nvPr>
        </p:nvSpPr>
        <p:spPr/>
        <p:txBody>
          <a:bodyPr/>
          <a:lstStyle/>
          <a:p>
            <a:r>
              <a:rPr lang="en-US" dirty="0" smtClean="0"/>
              <a:t>Future numbers</a:t>
            </a:r>
            <a:endParaRPr lang="en-US" dirty="0"/>
          </a:p>
        </p:txBody>
      </p:sp>
      <p:pic>
        <p:nvPicPr>
          <p:cNvPr id="5" name="Picture 4" descr="201req_content_top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6045" y="1497505"/>
            <a:ext cx="2882900" cy="3416300"/>
          </a:xfrm>
          <a:prstGeom prst="rect">
            <a:avLst/>
          </a:prstGeom>
        </p:spPr>
      </p:pic>
      <p:pic>
        <p:nvPicPr>
          <p:cNvPr id="6" name="Picture 5"/>
          <p:cNvPicPr>
            <a:picLocks noChangeAspect="1"/>
          </p:cNvPicPr>
          <p:nvPr/>
        </p:nvPicPr>
        <p:blipFill>
          <a:blip r:embed="rId3"/>
          <a:stretch>
            <a:fillRect/>
          </a:stretch>
        </p:blipFill>
        <p:spPr>
          <a:xfrm>
            <a:off x="6418945" y="3422650"/>
            <a:ext cx="2540000" cy="3162300"/>
          </a:xfrm>
          <a:prstGeom prst="rect">
            <a:avLst/>
          </a:prstGeom>
        </p:spPr>
      </p:pic>
    </p:spTree>
    <p:extLst>
      <p:ext uri="{BB962C8B-B14F-4D97-AF65-F5344CB8AC3E}">
        <p14:creationId xmlns:p14="http://schemas.microsoft.com/office/powerpoint/2010/main" val="217102251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Should numbers become personal property?</a:t>
            </a:r>
          </a:p>
          <a:p>
            <a:pPr lvl="1"/>
            <a:r>
              <a:rPr lang="en-US" dirty="0"/>
              <a:t>Separate service from number</a:t>
            </a:r>
          </a:p>
          <a:p>
            <a:pPr lvl="1"/>
            <a:r>
              <a:rPr lang="en-US" dirty="0"/>
              <a:t>Simplify number </a:t>
            </a:r>
            <a:r>
              <a:rPr lang="en-US" dirty="0" smtClean="0"/>
              <a:t>portability</a:t>
            </a:r>
          </a:p>
          <a:p>
            <a:pPr lvl="1"/>
            <a:r>
              <a:rPr lang="en-US" dirty="0" smtClean="0"/>
              <a:t>Can you put a 212 number in your will?</a:t>
            </a:r>
            <a:endParaRPr lang="en-US" dirty="0"/>
          </a:p>
          <a:p>
            <a:r>
              <a:rPr lang="en-US" dirty="0"/>
              <a:t>Divorce device </a:t>
            </a:r>
            <a:r>
              <a:rPr lang="en-US" dirty="0" smtClean="0"/>
              <a:t>from </a:t>
            </a:r>
            <a:r>
              <a:rPr lang="en-US" dirty="0"/>
              <a:t>number</a:t>
            </a:r>
          </a:p>
          <a:p>
            <a:pPr lvl="1"/>
            <a:r>
              <a:rPr lang="en-US" dirty="0"/>
              <a:t>any-to-any, dynamic mapping</a:t>
            </a:r>
          </a:p>
          <a:p>
            <a:r>
              <a:rPr lang="en-US" dirty="0"/>
              <a:t>Separate user identity &amp; number</a:t>
            </a:r>
          </a:p>
          <a:p>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19</a:t>
            </a:fld>
            <a:endParaRPr lang="en-US"/>
          </a:p>
        </p:txBody>
      </p:sp>
      <p:sp>
        <p:nvSpPr>
          <p:cNvPr id="4" name="Title 3"/>
          <p:cNvSpPr>
            <a:spLocks noGrp="1"/>
          </p:cNvSpPr>
          <p:nvPr>
            <p:ph type="title"/>
          </p:nvPr>
        </p:nvSpPr>
        <p:spPr/>
        <p:txBody>
          <a:bodyPr/>
          <a:lstStyle/>
          <a:p>
            <a:r>
              <a:rPr lang="en-US" dirty="0" smtClean="0"/>
              <a:t>More number questions…</a:t>
            </a:r>
            <a:endParaRPr lang="en-US" dirty="0"/>
          </a:p>
        </p:txBody>
      </p:sp>
    </p:spTree>
    <p:extLst>
      <p:ext uri="{BB962C8B-B14F-4D97-AF65-F5344CB8AC3E}">
        <p14:creationId xmlns:p14="http://schemas.microsoft.com/office/powerpoint/2010/main" val="1263986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PSTN is dying</a:t>
            </a:r>
          </a:p>
          <a:p>
            <a:pPr lvl="1"/>
            <a:r>
              <a:rPr lang="en-US" dirty="0" smtClean="0"/>
              <a:t>*</a:t>
            </a:r>
            <a:r>
              <a:rPr lang="en-US" dirty="0"/>
              <a:t>1876 </a:t>
            </a:r>
            <a:r>
              <a:rPr lang="en-US" dirty="0" smtClean="0"/>
              <a:t>✞2018?</a:t>
            </a:r>
          </a:p>
          <a:p>
            <a:r>
              <a:rPr lang="en-US" dirty="0" smtClean="0"/>
              <a:t>… but real-time communications continues</a:t>
            </a:r>
          </a:p>
          <a:p>
            <a:r>
              <a:rPr lang="en-US" dirty="0" smtClean="0"/>
              <a:t>Issues:</a:t>
            </a:r>
          </a:p>
          <a:p>
            <a:pPr lvl="1"/>
            <a:r>
              <a:rPr lang="en-US" dirty="0" smtClean="0"/>
              <a:t>numbering, security, reliability</a:t>
            </a:r>
            <a:endParaRPr lang="en-US" dirty="0" smtClean="0"/>
          </a:p>
          <a:p>
            <a:pPr lvl="1"/>
            <a:r>
              <a:rPr lang="en-US" dirty="0" smtClean="0"/>
              <a:t>public policy issues</a:t>
            </a:r>
          </a:p>
          <a:p>
            <a:pPr lvl="2"/>
            <a:r>
              <a:rPr lang="en-US" dirty="0" smtClean="0"/>
              <a:t>911 &amp; location</a:t>
            </a:r>
          </a:p>
          <a:p>
            <a:r>
              <a:rPr lang="en-US" dirty="0" smtClean="0"/>
              <a:t>Open Internet as enabler of competitive VoIP</a:t>
            </a:r>
          </a:p>
          <a:p>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2</a:t>
            </a:fld>
            <a:endParaRPr lang="en-US"/>
          </a:p>
        </p:txBody>
      </p:sp>
      <p:sp>
        <p:nvSpPr>
          <p:cNvPr id="4" name="Title 3"/>
          <p:cNvSpPr>
            <a:spLocks noGrp="1"/>
          </p:cNvSpPr>
          <p:nvPr>
            <p:ph type="title"/>
          </p:nvPr>
        </p:nvSpPr>
        <p:spPr/>
        <p:txBody>
          <a:bodyPr/>
          <a:lstStyle/>
          <a:p>
            <a:r>
              <a:rPr lang="en-US" dirty="0" smtClean="0"/>
              <a:t>Overview</a:t>
            </a:r>
            <a:endParaRPr lang="en-US" dirty="0"/>
          </a:p>
        </p:txBody>
      </p:sp>
    </p:spTree>
    <p:extLst>
      <p:ext uri="{BB962C8B-B14F-4D97-AF65-F5344CB8AC3E}">
        <p14:creationId xmlns:p14="http://schemas.microsoft.com/office/powerpoint/2010/main" val="1792372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00744"/>
            <a:ext cx="8229599" cy="3318100"/>
          </a:xfrm>
        </p:spPr>
        <p:txBody>
          <a:bodyPr>
            <a:normAutofit fontScale="85000" lnSpcReduction="20000"/>
          </a:bodyPr>
          <a:lstStyle/>
          <a:p>
            <a:r>
              <a:rPr lang="en-US" dirty="0" smtClean="0"/>
              <a:t>Practically, mostly about </a:t>
            </a:r>
            <a:r>
              <a:rPr lang="en-US" i="1" dirty="0" smtClean="0"/>
              <a:t>identity</a:t>
            </a:r>
            <a:r>
              <a:rPr lang="en-US" dirty="0" smtClean="0"/>
              <a:t>, not </a:t>
            </a:r>
            <a:r>
              <a:rPr lang="en-US" i="1" dirty="0" smtClean="0"/>
              <a:t>content</a:t>
            </a:r>
          </a:p>
          <a:p>
            <a:r>
              <a:rPr lang="en-US" dirty="0" smtClean="0"/>
              <a:t>Old model: “trust us, we’re the phone company”</a:t>
            </a:r>
          </a:p>
          <a:p>
            <a:r>
              <a:rPr lang="en-US" dirty="0" smtClean="0"/>
              <a:t>New reality: spoofed numbers &amp; non-carrier entities</a:t>
            </a:r>
          </a:p>
          <a:p>
            <a:pPr lvl="1"/>
            <a:r>
              <a:rPr lang="en-US" dirty="0" smtClean="0"/>
              <a:t>both domestic and international</a:t>
            </a:r>
          </a:p>
          <a:p>
            <a:pPr lvl="1"/>
            <a:r>
              <a:rPr lang="en-US" dirty="0" smtClean="0">
                <a:sym typeface="Wingdings"/>
              </a:rPr>
              <a:t> SMS and voice spam</a:t>
            </a:r>
          </a:p>
          <a:p>
            <a:r>
              <a:rPr lang="en-US" dirty="0" smtClean="0">
                <a:sym typeface="Wingdings"/>
              </a:rPr>
              <a:t>Need cryptographically-verifiable information</a:t>
            </a:r>
          </a:p>
          <a:p>
            <a:pPr lvl="1"/>
            <a:r>
              <a:rPr lang="en-US" dirty="0" smtClean="0">
                <a:sym typeface="Wingdings"/>
              </a:rPr>
              <a:t>Is the caller authorized to use this number?</a:t>
            </a:r>
          </a:p>
          <a:p>
            <a:pPr lvl="1"/>
            <a:r>
              <a:rPr lang="en-US" dirty="0" smtClean="0">
                <a:sym typeface="Wingdings"/>
              </a:rPr>
              <a:t>Has the caller ID name been verified?</a:t>
            </a:r>
          </a:p>
          <a:p>
            <a:pPr lvl="2"/>
            <a:r>
              <a:rPr lang="en-US" dirty="0" smtClean="0">
                <a:sym typeface="Wingdings"/>
              </a:rPr>
              <a:t>cf. TLS </a:t>
            </a:r>
            <a:endParaRPr lang="en-US" dirty="0" smtClean="0"/>
          </a:p>
        </p:txBody>
      </p:sp>
      <p:sp>
        <p:nvSpPr>
          <p:cNvPr id="3" name="Slide Number Placeholder 2"/>
          <p:cNvSpPr>
            <a:spLocks noGrp="1"/>
          </p:cNvSpPr>
          <p:nvPr>
            <p:ph type="sldNum" sz="quarter" idx="12"/>
          </p:nvPr>
        </p:nvSpPr>
        <p:spPr/>
        <p:txBody>
          <a:bodyPr/>
          <a:lstStyle/>
          <a:p>
            <a:fld id="{75C3118D-CD60-C448-AB88-7EFEB60ADC5A}" type="slidenum">
              <a:rPr lang="en-US" smtClean="0"/>
              <a:t>20</a:t>
            </a:fld>
            <a:endParaRPr lang="en-US"/>
          </a:p>
        </p:txBody>
      </p:sp>
      <p:sp>
        <p:nvSpPr>
          <p:cNvPr id="4" name="Title 3"/>
          <p:cNvSpPr>
            <a:spLocks noGrp="1"/>
          </p:cNvSpPr>
          <p:nvPr>
            <p:ph type="title"/>
          </p:nvPr>
        </p:nvSpPr>
        <p:spPr/>
        <p:txBody>
          <a:bodyPr/>
          <a:lstStyle/>
          <a:p>
            <a:r>
              <a:rPr lang="en-US" dirty="0" smtClean="0"/>
              <a:t>Security (trustworthiness)</a:t>
            </a:r>
            <a:endParaRPr lang="en-US" dirty="0"/>
          </a:p>
        </p:txBody>
      </p:sp>
      <p:pic>
        <p:nvPicPr>
          <p:cNvPr id="5" name="Picture 4"/>
          <p:cNvPicPr>
            <a:picLocks noChangeAspect="1"/>
          </p:cNvPicPr>
          <p:nvPr/>
        </p:nvPicPr>
        <p:blipFill>
          <a:blip r:embed="rId2"/>
          <a:stretch>
            <a:fillRect/>
          </a:stretch>
        </p:blipFill>
        <p:spPr>
          <a:xfrm>
            <a:off x="1193800" y="5458465"/>
            <a:ext cx="6756400" cy="469900"/>
          </a:xfrm>
          <a:prstGeom prst="rect">
            <a:avLst/>
          </a:prstGeom>
        </p:spPr>
      </p:pic>
    </p:spTree>
    <p:extLst>
      <p:ext uri="{BB962C8B-B14F-4D97-AF65-F5344CB8AC3E}">
        <p14:creationId xmlns:p14="http://schemas.microsoft.com/office/powerpoint/2010/main" val="297953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“IP-IP interconnection” </a:t>
            </a:r>
            <a:r>
              <a:rPr lang="en-US" dirty="0" smtClean="0">
                <a:sym typeface="Wingdings"/>
              </a:rPr>
              <a:t> don’t confuse with IP peering</a:t>
            </a:r>
          </a:p>
          <a:p>
            <a:pPr lvl="1"/>
            <a:r>
              <a:rPr lang="en-US" i="1" dirty="0" smtClean="0">
                <a:sym typeface="Wingdings"/>
              </a:rPr>
              <a:t>VoIP interconnect</a:t>
            </a:r>
          </a:p>
          <a:p>
            <a:r>
              <a:rPr lang="en-US" dirty="0" smtClean="0">
                <a:sym typeface="Wingdings"/>
              </a:rPr>
              <a:t>Are there technical stumbling blocks?</a:t>
            </a:r>
          </a:p>
          <a:p>
            <a:pPr lvl="1"/>
            <a:r>
              <a:rPr lang="en-US" dirty="0" smtClean="0">
                <a:sym typeface="Wingdings"/>
              </a:rPr>
              <a:t>SIP features?</a:t>
            </a:r>
          </a:p>
          <a:p>
            <a:pPr lvl="2"/>
            <a:r>
              <a:rPr lang="en-US" dirty="0" smtClean="0">
                <a:sym typeface="Wingdings"/>
              </a:rPr>
              <a:t>IMS vs. non-IMS?</a:t>
            </a:r>
          </a:p>
          <a:p>
            <a:pPr lvl="1"/>
            <a:r>
              <a:rPr lang="en-US" dirty="0" smtClean="0">
                <a:sym typeface="Wingdings"/>
              </a:rPr>
              <a:t>Media codecs &amp; conversion?</a:t>
            </a:r>
            <a:endParaRPr lang="en-US" dirty="0" smtClean="0"/>
          </a:p>
          <a:p>
            <a:r>
              <a:rPr lang="en-US" dirty="0" smtClean="0"/>
              <a:t>Separation application layer &amp; transport</a:t>
            </a:r>
          </a:p>
          <a:p>
            <a:r>
              <a:rPr lang="en-US" dirty="0" smtClean="0"/>
              <a:t>$0.000048 / minute for IP transport ($0.10/GB)</a:t>
            </a:r>
            <a:endParaRPr lang="en-US" dirty="0"/>
          </a:p>
          <a:p>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21</a:t>
            </a:fld>
            <a:endParaRPr lang="en-US"/>
          </a:p>
        </p:txBody>
      </p:sp>
      <p:sp>
        <p:nvSpPr>
          <p:cNvPr id="4" name="Title 3"/>
          <p:cNvSpPr>
            <a:spLocks noGrp="1"/>
          </p:cNvSpPr>
          <p:nvPr>
            <p:ph type="title"/>
          </p:nvPr>
        </p:nvSpPr>
        <p:spPr/>
        <p:txBody>
          <a:bodyPr/>
          <a:lstStyle/>
          <a:p>
            <a:r>
              <a:rPr lang="en-US" dirty="0" smtClean="0"/>
              <a:t>VoIP Interconnection</a:t>
            </a:r>
            <a:endParaRPr lang="en-US" dirty="0"/>
          </a:p>
        </p:txBody>
      </p:sp>
    </p:spTree>
    <p:extLst>
      <p:ext uri="{BB962C8B-B14F-4D97-AF65-F5344CB8AC3E}">
        <p14:creationId xmlns:p14="http://schemas.microsoft.com/office/powerpoint/2010/main" val="2056326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How do we measure reliability &amp; </a:t>
            </a:r>
            <a:r>
              <a:rPr lang="en-US" dirty="0" err="1" smtClean="0"/>
              <a:t>QoS</a:t>
            </a:r>
            <a:r>
              <a:rPr lang="en-US" dirty="0" smtClean="0"/>
              <a:t>?</a:t>
            </a:r>
          </a:p>
          <a:p>
            <a:pPr lvl="1"/>
            <a:r>
              <a:rPr lang="en-US" dirty="0" smtClean="0"/>
              <a:t>E.g., MBA project?</a:t>
            </a:r>
          </a:p>
          <a:p>
            <a:r>
              <a:rPr lang="en-US" dirty="0" smtClean="0"/>
              <a:t>Can consumers know how well their voice service will perform?</a:t>
            </a:r>
          </a:p>
          <a:p>
            <a:r>
              <a:rPr lang="en-US" dirty="0" smtClean="0"/>
              <a:t>Can we improve power robustness?</a:t>
            </a:r>
          </a:p>
          <a:p>
            <a:pPr lvl="1"/>
            <a:r>
              <a:rPr lang="en-US" dirty="0" smtClean="0"/>
              <a:t>e.g., DOCSIS modem consumes ~7W (idle)</a:t>
            </a:r>
          </a:p>
          <a:p>
            <a:pPr lvl="1"/>
            <a:r>
              <a:rPr lang="en-US" dirty="0" smtClean="0"/>
              <a:t>Li-Ion battery = 2.5 </a:t>
            </a:r>
            <a:r>
              <a:rPr lang="en-US" dirty="0" err="1" smtClean="0"/>
              <a:t>Wh</a:t>
            </a:r>
            <a:r>
              <a:rPr lang="en-US" dirty="0" smtClean="0"/>
              <a:t>/$ </a:t>
            </a:r>
            <a:r>
              <a:rPr lang="en-US" dirty="0" smtClean="0">
                <a:sym typeface="Wingdings"/>
              </a:rPr>
              <a:t> 3$/hour of standby time</a:t>
            </a:r>
          </a:p>
          <a:p>
            <a:r>
              <a:rPr lang="en-US" dirty="0" smtClean="0">
                <a:sym typeface="Wingdings"/>
              </a:rPr>
              <a:t>Can we simplify </a:t>
            </a:r>
            <a:r>
              <a:rPr lang="en-US" dirty="0" err="1" smtClean="0">
                <a:sym typeface="Wingdings"/>
              </a:rPr>
              <a:t>multihoming</a:t>
            </a:r>
            <a:r>
              <a:rPr lang="en-US" dirty="0" smtClean="0">
                <a:sym typeface="Wingdings"/>
              </a:rPr>
              <a:t> to make new PSTN more reliable than old?</a:t>
            </a:r>
          </a:p>
          <a:p>
            <a:pPr lvl="1"/>
            <a:r>
              <a:rPr lang="en-US" dirty="0" smtClean="0">
                <a:sym typeface="Wingdings"/>
              </a:rPr>
              <a:t>e.g., cable + 4G</a:t>
            </a:r>
            <a:endParaRPr lang="en-US" dirty="0" smtClean="0"/>
          </a:p>
          <a:p>
            <a:pPr lvl="1"/>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22</a:t>
            </a:fld>
            <a:endParaRPr lang="en-US"/>
          </a:p>
        </p:txBody>
      </p:sp>
      <p:sp>
        <p:nvSpPr>
          <p:cNvPr id="4" name="Title 3"/>
          <p:cNvSpPr>
            <a:spLocks noGrp="1"/>
          </p:cNvSpPr>
          <p:nvPr>
            <p:ph type="title"/>
          </p:nvPr>
        </p:nvSpPr>
        <p:spPr/>
        <p:txBody>
          <a:bodyPr/>
          <a:lstStyle/>
          <a:p>
            <a:r>
              <a:rPr lang="en-US" dirty="0" smtClean="0"/>
              <a:t>Reliability</a:t>
            </a:r>
            <a:endParaRPr lang="en-US" dirty="0"/>
          </a:p>
        </p:txBody>
      </p:sp>
    </p:spTree>
    <p:extLst>
      <p:ext uri="{BB962C8B-B14F-4D97-AF65-F5344CB8AC3E}">
        <p14:creationId xmlns:p14="http://schemas.microsoft.com/office/powerpoint/2010/main" val="1480811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23</a:t>
            </a:fld>
            <a:endParaRPr lang="en-US"/>
          </a:p>
        </p:txBody>
      </p:sp>
      <p:sp>
        <p:nvSpPr>
          <p:cNvPr id="4" name="Title 3"/>
          <p:cNvSpPr>
            <a:spLocks noGrp="1"/>
          </p:cNvSpPr>
          <p:nvPr>
            <p:ph type="title"/>
          </p:nvPr>
        </p:nvSpPr>
        <p:spPr/>
        <p:txBody>
          <a:bodyPr/>
          <a:lstStyle/>
          <a:p>
            <a:r>
              <a:rPr lang="en-US" dirty="0" smtClean="0"/>
              <a:t>Cost issues</a:t>
            </a:r>
            <a:endParaRPr lang="en-US" dirty="0"/>
          </a:p>
        </p:txBody>
      </p:sp>
      <p:graphicFrame>
        <p:nvGraphicFramePr>
          <p:cNvPr id="5" name="Chart 4"/>
          <p:cNvGraphicFramePr/>
          <p:nvPr>
            <p:extLst>
              <p:ext uri="{D42A27DB-BD31-4B8C-83A1-F6EECF244321}">
                <p14:modId xmlns:p14="http://schemas.microsoft.com/office/powerpoint/2010/main" val="1768759804"/>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524000" y="5709828"/>
            <a:ext cx="2056911" cy="369332"/>
          </a:xfrm>
          <a:prstGeom prst="rect">
            <a:avLst/>
          </a:prstGeom>
          <a:noFill/>
        </p:spPr>
        <p:txBody>
          <a:bodyPr wrap="none" rtlCol="0">
            <a:spAutoFit/>
          </a:bodyPr>
          <a:lstStyle/>
          <a:p>
            <a:r>
              <a:rPr lang="en-US" dirty="0" smtClean="0"/>
              <a:t>VoIP: $8-$25/month</a:t>
            </a:r>
            <a:endParaRPr lang="en-US" dirty="0"/>
          </a:p>
        </p:txBody>
      </p:sp>
    </p:spTree>
    <p:extLst>
      <p:ext uri="{BB962C8B-B14F-4D97-AF65-F5344CB8AC3E}">
        <p14:creationId xmlns:p14="http://schemas.microsoft.com/office/powerpoint/2010/main" val="58617510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Subscribers decrease </a:t>
            </a:r>
            <a:r>
              <a:rPr lang="en-US" dirty="0" smtClean="0">
                <a:sym typeface="Wingdings"/>
              </a:rPr>
              <a:t> fewer subscribers for same fixed costs</a:t>
            </a:r>
            <a:endParaRPr lang="en-US" dirty="0" smtClean="0"/>
          </a:p>
          <a:p>
            <a:r>
              <a:rPr lang="en-US" dirty="0" smtClean="0"/>
              <a:t>But: switching equipment is written off</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24</a:t>
            </a:fld>
            <a:endParaRPr lang="en-US"/>
          </a:p>
        </p:txBody>
      </p:sp>
      <p:sp>
        <p:nvSpPr>
          <p:cNvPr id="4" name="Title 3"/>
          <p:cNvSpPr>
            <a:spLocks noGrp="1"/>
          </p:cNvSpPr>
          <p:nvPr>
            <p:ph type="title"/>
          </p:nvPr>
        </p:nvSpPr>
        <p:spPr/>
        <p:txBody>
          <a:bodyPr/>
          <a:lstStyle/>
          <a:p>
            <a:r>
              <a:rPr lang="en-US" dirty="0" smtClean="0"/>
              <a:t>The curse of fixed costs</a:t>
            </a:r>
            <a:endParaRPr lang="en-US" dirty="0"/>
          </a:p>
        </p:txBody>
      </p:sp>
    </p:spTree>
    <p:extLst>
      <p:ext uri="{BB962C8B-B14F-4D97-AF65-F5344CB8AC3E}">
        <p14:creationId xmlns:p14="http://schemas.microsoft.com/office/powerpoint/2010/main" val="2277046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C3118D-CD60-C448-AB88-7EFEB60ADC5A}" type="slidenum">
              <a:rPr lang="en-US" smtClean="0"/>
              <a:t>25</a:t>
            </a:fld>
            <a:endParaRPr lang="en-US"/>
          </a:p>
        </p:txBody>
      </p:sp>
      <p:sp>
        <p:nvSpPr>
          <p:cNvPr id="4" name="Title 3"/>
          <p:cNvSpPr>
            <a:spLocks noGrp="1"/>
          </p:cNvSpPr>
          <p:nvPr>
            <p:ph type="title"/>
          </p:nvPr>
        </p:nvSpPr>
        <p:spPr/>
        <p:txBody>
          <a:bodyPr/>
          <a:lstStyle/>
          <a:p>
            <a:r>
              <a:rPr lang="en-US" dirty="0" smtClean="0"/>
              <a:t>Available access speeds</a:t>
            </a:r>
            <a:endParaRPr lang="en-US" dirty="0"/>
          </a:p>
        </p:txBody>
      </p:sp>
      <p:cxnSp>
        <p:nvCxnSpPr>
          <p:cNvPr id="6" name="Elbow Connector 5"/>
          <p:cNvCxnSpPr/>
          <p:nvPr/>
        </p:nvCxnSpPr>
        <p:spPr>
          <a:xfrm>
            <a:off x="1415577" y="2290338"/>
            <a:ext cx="6328459" cy="3331400"/>
          </a:xfrm>
          <a:prstGeom prst="bentConnector3">
            <a:avLst>
              <a:gd name="adj1" fmla="val 329"/>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240118" y="2880000"/>
            <a:ext cx="32870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254213" y="3450753"/>
            <a:ext cx="32870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268308" y="4006564"/>
            <a:ext cx="32870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287534" y="5369200"/>
            <a:ext cx="32870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241176" y="5621738"/>
            <a:ext cx="0" cy="190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828979" y="5624728"/>
            <a:ext cx="0" cy="190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445597" y="5627718"/>
            <a:ext cx="0" cy="190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986463" y="5615767"/>
            <a:ext cx="0" cy="190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479516" y="5615767"/>
            <a:ext cx="0" cy="190380"/>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35756" y="2754548"/>
            <a:ext cx="951778" cy="369332"/>
          </a:xfrm>
          <a:prstGeom prst="rect">
            <a:avLst/>
          </a:prstGeom>
          <a:noFill/>
        </p:spPr>
        <p:txBody>
          <a:bodyPr wrap="none" rtlCol="0">
            <a:spAutoFit/>
          </a:bodyPr>
          <a:lstStyle/>
          <a:p>
            <a:r>
              <a:rPr lang="en-US" dirty="0" smtClean="0"/>
              <a:t>20 Mb/s</a:t>
            </a:r>
            <a:endParaRPr lang="en-US" dirty="0"/>
          </a:p>
        </p:txBody>
      </p:sp>
      <p:sp>
        <p:nvSpPr>
          <p:cNvPr id="36" name="TextBox 35"/>
          <p:cNvSpPr txBox="1"/>
          <p:nvPr/>
        </p:nvSpPr>
        <p:spPr>
          <a:xfrm>
            <a:off x="314264" y="3266087"/>
            <a:ext cx="925854" cy="369332"/>
          </a:xfrm>
          <a:prstGeom prst="rect">
            <a:avLst/>
          </a:prstGeom>
          <a:noFill/>
        </p:spPr>
        <p:txBody>
          <a:bodyPr wrap="none" rtlCol="0">
            <a:spAutoFit/>
          </a:bodyPr>
          <a:lstStyle/>
          <a:p>
            <a:r>
              <a:rPr lang="en-US" dirty="0" smtClean="0"/>
              <a:t>10 Mb/s</a:t>
            </a:r>
            <a:endParaRPr lang="en-US" dirty="0"/>
          </a:p>
        </p:txBody>
      </p:sp>
      <p:sp>
        <p:nvSpPr>
          <p:cNvPr id="37" name="TextBox 36"/>
          <p:cNvSpPr txBox="1"/>
          <p:nvPr/>
        </p:nvSpPr>
        <p:spPr>
          <a:xfrm>
            <a:off x="455793" y="3821898"/>
            <a:ext cx="831741" cy="369332"/>
          </a:xfrm>
          <a:prstGeom prst="rect">
            <a:avLst/>
          </a:prstGeom>
          <a:noFill/>
        </p:spPr>
        <p:txBody>
          <a:bodyPr wrap="none" rtlCol="0">
            <a:spAutoFit/>
          </a:bodyPr>
          <a:lstStyle/>
          <a:p>
            <a:r>
              <a:rPr lang="en-US" dirty="0" smtClean="0"/>
              <a:t>5 Mb/s</a:t>
            </a:r>
            <a:endParaRPr lang="en-US" dirty="0"/>
          </a:p>
        </p:txBody>
      </p:sp>
      <p:sp>
        <p:nvSpPr>
          <p:cNvPr id="38" name="TextBox 37"/>
          <p:cNvSpPr txBox="1"/>
          <p:nvPr/>
        </p:nvSpPr>
        <p:spPr>
          <a:xfrm>
            <a:off x="443330" y="4790744"/>
            <a:ext cx="824978" cy="369332"/>
          </a:xfrm>
          <a:prstGeom prst="rect">
            <a:avLst/>
          </a:prstGeom>
          <a:noFill/>
        </p:spPr>
        <p:txBody>
          <a:bodyPr wrap="none" rtlCol="0">
            <a:spAutoFit/>
          </a:bodyPr>
          <a:lstStyle/>
          <a:p>
            <a:r>
              <a:rPr lang="en-US" dirty="0" smtClean="0"/>
              <a:t>2 Mb/s</a:t>
            </a:r>
            <a:endParaRPr lang="en-US" dirty="0"/>
          </a:p>
        </p:txBody>
      </p:sp>
      <p:sp>
        <p:nvSpPr>
          <p:cNvPr id="39" name="TextBox 38"/>
          <p:cNvSpPr txBox="1"/>
          <p:nvPr/>
        </p:nvSpPr>
        <p:spPr>
          <a:xfrm>
            <a:off x="441064" y="5195333"/>
            <a:ext cx="799054" cy="369332"/>
          </a:xfrm>
          <a:prstGeom prst="rect">
            <a:avLst/>
          </a:prstGeom>
          <a:noFill/>
        </p:spPr>
        <p:txBody>
          <a:bodyPr wrap="none" rtlCol="0">
            <a:spAutoFit/>
          </a:bodyPr>
          <a:lstStyle/>
          <a:p>
            <a:r>
              <a:rPr lang="en-US" dirty="0" smtClean="0"/>
              <a:t>1 Mb/s</a:t>
            </a:r>
            <a:endParaRPr lang="en-US" dirty="0"/>
          </a:p>
        </p:txBody>
      </p:sp>
      <p:cxnSp>
        <p:nvCxnSpPr>
          <p:cNvPr id="40" name="Straight Connector 39"/>
          <p:cNvCxnSpPr/>
          <p:nvPr/>
        </p:nvCxnSpPr>
        <p:spPr>
          <a:xfrm>
            <a:off x="1286239" y="4995660"/>
            <a:ext cx="328706" cy="0"/>
          </a:xfrm>
          <a:prstGeom prst="line">
            <a:avLst/>
          </a:prstGeom>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1986877" y="5861055"/>
            <a:ext cx="508598" cy="369332"/>
          </a:xfrm>
          <a:prstGeom prst="rect">
            <a:avLst/>
          </a:prstGeom>
          <a:noFill/>
        </p:spPr>
        <p:txBody>
          <a:bodyPr wrap="none" rtlCol="0">
            <a:spAutoFit/>
          </a:bodyPr>
          <a:lstStyle/>
          <a:p>
            <a:r>
              <a:rPr lang="en-US" dirty="0" smtClean="0"/>
              <a:t>10%</a:t>
            </a:r>
            <a:endParaRPr lang="en-US" dirty="0"/>
          </a:p>
        </p:txBody>
      </p:sp>
      <p:sp>
        <p:nvSpPr>
          <p:cNvPr id="42" name="TextBox 41"/>
          <p:cNvSpPr txBox="1"/>
          <p:nvPr/>
        </p:nvSpPr>
        <p:spPr>
          <a:xfrm>
            <a:off x="4546348" y="5861055"/>
            <a:ext cx="555260" cy="369332"/>
          </a:xfrm>
          <a:prstGeom prst="rect">
            <a:avLst/>
          </a:prstGeom>
          <a:noFill/>
        </p:spPr>
        <p:txBody>
          <a:bodyPr wrap="none" rtlCol="0">
            <a:spAutoFit/>
          </a:bodyPr>
          <a:lstStyle/>
          <a:p>
            <a:r>
              <a:rPr lang="en-US" dirty="0" smtClean="0"/>
              <a:t>60%</a:t>
            </a:r>
            <a:endParaRPr lang="en-US" dirty="0"/>
          </a:p>
        </p:txBody>
      </p:sp>
      <p:sp>
        <p:nvSpPr>
          <p:cNvPr id="43" name="TextBox 42"/>
          <p:cNvSpPr txBox="1"/>
          <p:nvPr/>
        </p:nvSpPr>
        <p:spPr>
          <a:xfrm>
            <a:off x="6185647" y="5861055"/>
            <a:ext cx="554471" cy="369332"/>
          </a:xfrm>
          <a:prstGeom prst="rect">
            <a:avLst/>
          </a:prstGeom>
          <a:noFill/>
        </p:spPr>
        <p:txBody>
          <a:bodyPr wrap="none" rtlCol="0">
            <a:spAutoFit/>
          </a:bodyPr>
          <a:lstStyle/>
          <a:p>
            <a:r>
              <a:rPr lang="en-US" dirty="0"/>
              <a:t>9</a:t>
            </a:r>
            <a:r>
              <a:rPr lang="en-US" dirty="0" smtClean="0"/>
              <a:t>0%</a:t>
            </a:r>
            <a:endParaRPr lang="en-US" dirty="0"/>
          </a:p>
        </p:txBody>
      </p:sp>
      <p:sp>
        <p:nvSpPr>
          <p:cNvPr id="44" name="TextBox 43"/>
          <p:cNvSpPr txBox="1"/>
          <p:nvPr/>
        </p:nvSpPr>
        <p:spPr>
          <a:xfrm>
            <a:off x="6740118" y="5861055"/>
            <a:ext cx="536776" cy="369332"/>
          </a:xfrm>
          <a:prstGeom prst="rect">
            <a:avLst/>
          </a:prstGeom>
          <a:noFill/>
        </p:spPr>
        <p:txBody>
          <a:bodyPr wrap="none" rtlCol="0">
            <a:spAutoFit/>
          </a:bodyPr>
          <a:lstStyle/>
          <a:p>
            <a:r>
              <a:rPr lang="en-US" dirty="0" smtClean="0"/>
              <a:t>97%</a:t>
            </a:r>
            <a:endParaRPr lang="en-US" dirty="0"/>
          </a:p>
        </p:txBody>
      </p:sp>
      <p:sp>
        <p:nvSpPr>
          <p:cNvPr id="45" name="TextBox 44"/>
          <p:cNvSpPr txBox="1"/>
          <p:nvPr/>
        </p:nvSpPr>
        <p:spPr>
          <a:xfrm>
            <a:off x="7182238" y="5861055"/>
            <a:ext cx="635398" cy="369332"/>
          </a:xfrm>
          <a:prstGeom prst="rect">
            <a:avLst/>
          </a:prstGeom>
          <a:noFill/>
        </p:spPr>
        <p:txBody>
          <a:bodyPr wrap="none" rtlCol="0">
            <a:spAutoFit/>
          </a:bodyPr>
          <a:lstStyle/>
          <a:p>
            <a:r>
              <a:rPr lang="en-US" dirty="0" smtClean="0"/>
              <a:t>100%</a:t>
            </a:r>
            <a:endParaRPr lang="en-US" dirty="0"/>
          </a:p>
        </p:txBody>
      </p:sp>
      <p:cxnSp>
        <p:nvCxnSpPr>
          <p:cNvPr id="47" name="Elbow Connector 46"/>
          <p:cNvCxnSpPr/>
          <p:nvPr/>
        </p:nvCxnSpPr>
        <p:spPr>
          <a:xfrm>
            <a:off x="1415577" y="2880000"/>
            <a:ext cx="825599" cy="570753"/>
          </a:xfrm>
          <a:prstGeom prst="bentConnector3">
            <a:avLst>
              <a:gd name="adj1" fmla="val 98863"/>
            </a:avLst>
          </a:prstGeom>
          <a:ln w="38100" cmpd="sng"/>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2241176" y="3450753"/>
            <a:ext cx="2587803"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4828979" y="3450753"/>
            <a:ext cx="0" cy="555811"/>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4828979" y="4006564"/>
            <a:ext cx="1616618"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445597" y="4006564"/>
            <a:ext cx="0" cy="989096"/>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445597" y="4995660"/>
            <a:ext cx="540866"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986463" y="4995660"/>
            <a:ext cx="0" cy="37354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986463" y="5369200"/>
            <a:ext cx="493053" cy="246567"/>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2"/>
          <a:stretch>
            <a:fillRect/>
          </a:stretch>
        </p:blipFill>
        <p:spPr>
          <a:xfrm>
            <a:off x="3302000" y="2373609"/>
            <a:ext cx="1054980" cy="1012781"/>
          </a:xfrm>
          <a:prstGeom prst="rect">
            <a:avLst/>
          </a:prstGeom>
        </p:spPr>
      </p:pic>
      <p:pic>
        <p:nvPicPr>
          <p:cNvPr id="22" name="Picture 21"/>
          <p:cNvPicPr>
            <a:picLocks noChangeAspect="1"/>
          </p:cNvPicPr>
          <p:nvPr/>
        </p:nvPicPr>
        <p:blipFill>
          <a:blip r:embed="rId3"/>
          <a:stretch>
            <a:fillRect/>
          </a:stretch>
        </p:blipFill>
        <p:spPr>
          <a:xfrm>
            <a:off x="4929958" y="2881948"/>
            <a:ext cx="1733620" cy="760316"/>
          </a:xfrm>
          <a:prstGeom prst="rect">
            <a:avLst/>
          </a:prstGeom>
        </p:spPr>
      </p:pic>
      <p:pic>
        <p:nvPicPr>
          <p:cNvPr id="23" name="Picture 22"/>
          <p:cNvPicPr>
            <a:picLocks noChangeAspect="1"/>
          </p:cNvPicPr>
          <p:nvPr/>
        </p:nvPicPr>
        <p:blipFill>
          <a:blip r:embed="rId4"/>
          <a:stretch>
            <a:fillRect/>
          </a:stretch>
        </p:blipFill>
        <p:spPr>
          <a:xfrm>
            <a:off x="1500207" y="1844879"/>
            <a:ext cx="973339" cy="973339"/>
          </a:xfrm>
          <a:prstGeom prst="rect">
            <a:avLst/>
          </a:prstGeom>
        </p:spPr>
      </p:pic>
      <p:pic>
        <p:nvPicPr>
          <p:cNvPr id="24" name="Picture 23"/>
          <p:cNvPicPr>
            <a:picLocks noChangeAspect="1"/>
          </p:cNvPicPr>
          <p:nvPr/>
        </p:nvPicPr>
        <p:blipFill>
          <a:blip r:embed="rId5"/>
          <a:stretch>
            <a:fillRect/>
          </a:stretch>
        </p:blipFill>
        <p:spPr>
          <a:xfrm>
            <a:off x="6663578" y="4394841"/>
            <a:ext cx="518660" cy="473302"/>
          </a:xfrm>
          <a:prstGeom prst="rect">
            <a:avLst/>
          </a:prstGeom>
        </p:spPr>
      </p:pic>
      <p:sp>
        <p:nvSpPr>
          <p:cNvPr id="25" name="TextBox 24"/>
          <p:cNvSpPr txBox="1"/>
          <p:nvPr/>
        </p:nvSpPr>
        <p:spPr>
          <a:xfrm>
            <a:off x="166714" y="5834792"/>
            <a:ext cx="1120820" cy="461665"/>
          </a:xfrm>
          <a:prstGeom prst="rect">
            <a:avLst/>
          </a:prstGeom>
          <a:noFill/>
        </p:spPr>
        <p:txBody>
          <a:bodyPr wrap="none" rtlCol="0">
            <a:spAutoFit/>
          </a:bodyPr>
          <a:lstStyle/>
          <a:p>
            <a:r>
              <a:rPr lang="en-US" sz="1200" dirty="0" smtClean="0"/>
              <a:t>avg. sustained</a:t>
            </a:r>
          </a:p>
          <a:p>
            <a:r>
              <a:rPr lang="en-US" sz="1200" dirty="0" smtClean="0"/>
              <a:t>throughput</a:t>
            </a:r>
            <a:endParaRPr lang="en-US" sz="1200" dirty="0"/>
          </a:p>
        </p:txBody>
      </p:sp>
      <p:pic>
        <p:nvPicPr>
          <p:cNvPr id="27" name="Picture 26"/>
          <p:cNvPicPr>
            <a:picLocks noChangeAspect="1"/>
          </p:cNvPicPr>
          <p:nvPr/>
        </p:nvPicPr>
        <p:blipFill>
          <a:blip r:embed="rId6"/>
          <a:stretch>
            <a:fillRect/>
          </a:stretch>
        </p:blipFill>
        <p:spPr>
          <a:xfrm>
            <a:off x="7182238" y="4191230"/>
            <a:ext cx="1006588" cy="922035"/>
          </a:xfrm>
          <a:prstGeom prst="rect">
            <a:avLst/>
          </a:prstGeom>
        </p:spPr>
      </p:pic>
      <p:pic>
        <p:nvPicPr>
          <p:cNvPr id="29" name="Picture 28"/>
          <p:cNvPicPr>
            <a:picLocks noChangeAspect="1"/>
          </p:cNvPicPr>
          <p:nvPr/>
        </p:nvPicPr>
        <p:blipFill>
          <a:blip r:embed="rId7"/>
          <a:stretch>
            <a:fillRect/>
          </a:stretch>
        </p:blipFill>
        <p:spPr>
          <a:xfrm>
            <a:off x="7817636" y="5025816"/>
            <a:ext cx="1068848" cy="601902"/>
          </a:xfrm>
          <a:prstGeom prst="rect">
            <a:avLst/>
          </a:prstGeom>
        </p:spPr>
      </p:pic>
      <p:sp>
        <p:nvSpPr>
          <p:cNvPr id="31" name="TextBox 30"/>
          <p:cNvSpPr txBox="1"/>
          <p:nvPr/>
        </p:nvSpPr>
        <p:spPr>
          <a:xfrm>
            <a:off x="4046403" y="6242043"/>
            <a:ext cx="1565152" cy="369332"/>
          </a:xfrm>
          <a:prstGeom prst="rect">
            <a:avLst/>
          </a:prstGeom>
          <a:noFill/>
        </p:spPr>
        <p:txBody>
          <a:bodyPr wrap="none" rtlCol="0">
            <a:spAutoFit/>
          </a:bodyPr>
          <a:lstStyle/>
          <a:p>
            <a:r>
              <a:rPr lang="en-US" dirty="0" smtClean="0"/>
              <a:t>of households</a:t>
            </a:r>
            <a:endParaRPr lang="en-US" dirty="0"/>
          </a:p>
        </p:txBody>
      </p:sp>
      <p:sp>
        <p:nvSpPr>
          <p:cNvPr id="2" name="Cloud Callout 1"/>
          <p:cNvSpPr/>
          <p:nvPr/>
        </p:nvSpPr>
        <p:spPr>
          <a:xfrm>
            <a:off x="7479516" y="2754548"/>
            <a:ext cx="1406968" cy="1124187"/>
          </a:xfrm>
          <a:prstGeom prst="cloudCallo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dirty="0" smtClean="0">
                <a:solidFill>
                  <a:srgbClr val="800000"/>
                </a:solidFill>
              </a:rPr>
              <a:t>marginal VOIP</a:t>
            </a:r>
            <a:endParaRPr lang="en-US" sz="1400" dirty="0">
              <a:solidFill>
                <a:srgbClr val="800000"/>
              </a:solidFill>
            </a:endParaRPr>
          </a:p>
        </p:txBody>
      </p:sp>
    </p:spTree>
    <p:extLst>
      <p:ext uri="{BB962C8B-B14F-4D97-AF65-F5344CB8AC3E}">
        <p14:creationId xmlns:p14="http://schemas.microsoft.com/office/powerpoint/2010/main" val="17616869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“Dry” copper loop</a:t>
            </a:r>
          </a:p>
          <a:p>
            <a:r>
              <a:rPr lang="en-US" dirty="0" smtClean="0"/>
              <a:t>Alarm systems</a:t>
            </a:r>
          </a:p>
          <a:p>
            <a:pPr lvl="1"/>
            <a:r>
              <a:rPr lang="en-US" dirty="0" smtClean="0">
                <a:sym typeface="Wingdings"/>
              </a:rPr>
              <a:t> transition to cellular (can’t cut wire)</a:t>
            </a:r>
            <a:endParaRPr lang="en-US" dirty="0" smtClean="0"/>
          </a:p>
          <a:p>
            <a:r>
              <a:rPr lang="en-US" dirty="0" smtClean="0"/>
              <a:t>ATMs </a:t>
            </a:r>
            <a:r>
              <a:rPr lang="en-US" dirty="0" smtClean="0">
                <a:sym typeface="Wingdings"/>
              </a:rPr>
              <a:t> wireless, DSL</a:t>
            </a:r>
          </a:p>
          <a:p>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26</a:t>
            </a:fld>
            <a:endParaRPr lang="en-US"/>
          </a:p>
        </p:txBody>
      </p:sp>
      <p:sp>
        <p:nvSpPr>
          <p:cNvPr id="4" name="Title 3"/>
          <p:cNvSpPr>
            <a:spLocks noGrp="1"/>
          </p:cNvSpPr>
          <p:nvPr>
            <p:ph type="title"/>
          </p:nvPr>
        </p:nvSpPr>
        <p:spPr/>
        <p:txBody>
          <a:bodyPr/>
          <a:lstStyle/>
          <a:p>
            <a:r>
              <a:rPr lang="en-US" dirty="0" smtClean="0"/>
              <a:t>Legacy applications</a:t>
            </a:r>
            <a:endParaRPr lang="en-US" dirty="0"/>
          </a:p>
        </p:txBody>
      </p:sp>
    </p:spTree>
    <p:extLst>
      <p:ext uri="{BB962C8B-B14F-4D97-AF65-F5344CB8AC3E}">
        <p14:creationId xmlns:p14="http://schemas.microsoft.com/office/powerpoint/2010/main" val="285133562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Transition to </a:t>
            </a:r>
            <a:r>
              <a:rPr lang="en-US" dirty="0" smtClean="0"/>
              <a:t>NG911/NG112 </a:t>
            </a:r>
            <a:r>
              <a:rPr lang="en-US" dirty="0" smtClean="0"/>
              <a:t>underway</a:t>
            </a:r>
          </a:p>
          <a:p>
            <a:r>
              <a:rPr lang="en-US" dirty="0" smtClean="0"/>
              <a:t>Main issues:</a:t>
            </a:r>
          </a:p>
          <a:p>
            <a:pPr lvl="1"/>
            <a:r>
              <a:rPr lang="en-US" dirty="0"/>
              <a:t>I</a:t>
            </a:r>
            <a:r>
              <a:rPr lang="en-US" dirty="0" smtClean="0"/>
              <a:t>ndoor location for wireless</a:t>
            </a:r>
          </a:p>
          <a:p>
            <a:pPr lvl="2"/>
            <a:r>
              <a:rPr lang="en-US" dirty="0" smtClean="0"/>
              <a:t>location accuracy of 50/150m not sufficient</a:t>
            </a:r>
            <a:endParaRPr lang="en-US" dirty="0"/>
          </a:p>
          <a:p>
            <a:pPr lvl="2"/>
            <a:r>
              <a:rPr lang="en-US" dirty="0" smtClean="0"/>
              <a:t>need apartment-level accuracy, including floor</a:t>
            </a:r>
          </a:p>
          <a:p>
            <a:pPr lvl="2"/>
            <a:r>
              <a:rPr lang="en-US" dirty="0" smtClean="0"/>
              <a:t>Civic (Apt. 9C, 5 W Glebe), not geo</a:t>
            </a:r>
          </a:p>
          <a:p>
            <a:pPr lvl="1"/>
            <a:r>
              <a:rPr lang="en-US" dirty="0" smtClean="0"/>
              <a:t>Avoid protracted transition</a:t>
            </a:r>
          </a:p>
          <a:p>
            <a:pPr lvl="2"/>
            <a:r>
              <a:rPr lang="en-US" dirty="0" smtClean="0"/>
              <a:t>maintain two infrastructures for decade+?</a:t>
            </a:r>
          </a:p>
          <a:p>
            <a:pPr lvl="1"/>
            <a:r>
              <a:rPr lang="en-US" dirty="0" smtClean="0"/>
              <a:t>National infrastructure </a:t>
            </a:r>
            <a:r>
              <a:rPr lang="en-US" dirty="0" smtClean="0">
                <a:sym typeface="Wingdings"/>
              </a:rPr>
              <a:t>LoST hierarchy</a:t>
            </a:r>
            <a:endParaRPr lang="en-US" dirty="0" smtClean="0"/>
          </a:p>
          <a:p>
            <a:pPr lvl="1"/>
            <a:endParaRPr lang="en-US" dirty="0" smtClean="0"/>
          </a:p>
          <a:p>
            <a:pPr lvl="1"/>
            <a:endParaRPr lang="en-US" dirty="0" smtClean="0"/>
          </a:p>
        </p:txBody>
      </p:sp>
      <p:sp>
        <p:nvSpPr>
          <p:cNvPr id="3" name="Slide Number Placeholder 2"/>
          <p:cNvSpPr>
            <a:spLocks noGrp="1"/>
          </p:cNvSpPr>
          <p:nvPr>
            <p:ph type="sldNum" sz="quarter" idx="12"/>
          </p:nvPr>
        </p:nvSpPr>
        <p:spPr/>
        <p:txBody>
          <a:bodyPr/>
          <a:lstStyle/>
          <a:p>
            <a:fld id="{75C3118D-CD60-C448-AB88-7EFEB60ADC5A}" type="slidenum">
              <a:rPr lang="en-US" smtClean="0"/>
              <a:t>27</a:t>
            </a:fld>
            <a:endParaRPr lang="en-US"/>
          </a:p>
        </p:txBody>
      </p:sp>
      <p:sp>
        <p:nvSpPr>
          <p:cNvPr id="4" name="Title 3"/>
          <p:cNvSpPr>
            <a:spLocks noGrp="1"/>
          </p:cNvSpPr>
          <p:nvPr>
            <p:ph type="title"/>
          </p:nvPr>
        </p:nvSpPr>
        <p:spPr/>
        <p:txBody>
          <a:bodyPr/>
          <a:lstStyle/>
          <a:p>
            <a:r>
              <a:rPr lang="en-US" dirty="0" smtClean="0"/>
              <a:t>Public Safety (911 &amp; 112)</a:t>
            </a:r>
            <a:endParaRPr lang="en-US" dirty="0"/>
          </a:p>
        </p:txBody>
      </p:sp>
    </p:spTree>
    <p:extLst>
      <p:ext uri="{BB962C8B-B14F-4D97-AF65-F5344CB8AC3E}">
        <p14:creationId xmlns:p14="http://schemas.microsoft.com/office/powerpoint/2010/main" val="389634687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VoIP = </a:t>
            </a:r>
            <a:r>
              <a:rPr lang="en-US" dirty="0" smtClean="0">
                <a:solidFill>
                  <a:srgbClr val="FF0000"/>
                </a:solidFill>
              </a:rPr>
              <a:t>Vo</a:t>
            </a:r>
            <a:r>
              <a:rPr lang="en-US" dirty="0" smtClean="0"/>
              <a:t>ice + </a:t>
            </a:r>
            <a:r>
              <a:rPr lang="en-US" dirty="0" smtClean="0">
                <a:solidFill>
                  <a:srgbClr val="FF0000"/>
                </a:solidFill>
              </a:rPr>
              <a:t>V</a:t>
            </a:r>
            <a:r>
              <a:rPr lang="en-US" dirty="0" smtClean="0"/>
              <a:t>ide</a:t>
            </a:r>
            <a:r>
              <a:rPr lang="en-US" dirty="0" smtClean="0">
                <a:solidFill>
                  <a:srgbClr val="FF0000"/>
                </a:solidFill>
              </a:rPr>
              <a:t>o </a:t>
            </a:r>
            <a:r>
              <a:rPr lang="en-US" dirty="0" smtClean="0">
                <a:solidFill>
                  <a:schemeClr val="tx1"/>
                </a:solidFill>
              </a:rPr>
              <a:t>+ </a:t>
            </a:r>
            <a:r>
              <a:rPr lang="en-US" dirty="0" smtClean="0">
                <a:solidFill>
                  <a:srgbClr val="FF0000"/>
                </a:solidFill>
              </a:rPr>
              <a:t>Vo</a:t>
            </a:r>
            <a:r>
              <a:rPr lang="en-US" dirty="0" smtClean="0">
                <a:solidFill>
                  <a:srgbClr val="073E87"/>
                </a:solidFill>
              </a:rPr>
              <a:t>wels (text)</a:t>
            </a:r>
          </a:p>
          <a:p>
            <a:r>
              <a:rPr lang="en-US" dirty="0" smtClean="0">
                <a:sym typeface="Wingdings"/>
              </a:rPr>
              <a:t> Real-time communication as base-level service?</a:t>
            </a:r>
          </a:p>
          <a:p>
            <a:r>
              <a:rPr lang="en-US" dirty="0" smtClean="0">
                <a:sym typeface="Wingdings"/>
              </a:rPr>
              <a:t>Accommodate new media codecs (e.g., AMR)</a:t>
            </a:r>
          </a:p>
          <a:p>
            <a:r>
              <a:rPr lang="en-US" dirty="0" smtClean="0">
                <a:sym typeface="Wingdings"/>
              </a:rPr>
              <a:t>See also CVAA “advanced communication systems”</a:t>
            </a:r>
          </a:p>
          <a:p>
            <a:r>
              <a:rPr lang="en-US" dirty="0" smtClean="0">
                <a:sym typeface="Wingdings"/>
              </a:rPr>
              <a:t>Point-to-point? or multipoint?</a:t>
            </a:r>
          </a:p>
        </p:txBody>
      </p:sp>
      <p:sp>
        <p:nvSpPr>
          <p:cNvPr id="3" name="Slide Number Placeholder 2"/>
          <p:cNvSpPr>
            <a:spLocks noGrp="1"/>
          </p:cNvSpPr>
          <p:nvPr>
            <p:ph type="sldNum" sz="quarter" idx="12"/>
          </p:nvPr>
        </p:nvSpPr>
        <p:spPr/>
        <p:txBody>
          <a:bodyPr/>
          <a:lstStyle/>
          <a:p>
            <a:fld id="{75C3118D-CD60-C448-AB88-7EFEB60ADC5A}" type="slidenum">
              <a:rPr lang="en-US" smtClean="0"/>
              <a:t>28</a:t>
            </a:fld>
            <a:endParaRPr lang="en-US"/>
          </a:p>
        </p:txBody>
      </p:sp>
      <p:sp>
        <p:nvSpPr>
          <p:cNvPr id="4" name="Title 3"/>
          <p:cNvSpPr>
            <a:spLocks noGrp="1"/>
          </p:cNvSpPr>
          <p:nvPr>
            <p:ph type="title"/>
          </p:nvPr>
        </p:nvSpPr>
        <p:spPr/>
        <p:txBody>
          <a:bodyPr/>
          <a:lstStyle/>
          <a:p>
            <a:r>
              <a:rPr lang="en-US" dirty="0" smtClean="0"/>
              <a:t>PSTN = more </a:t>
            </a:r>
            <a:r>
              <a:rPr lang="en-US" dirty="0" smtClean="0"/>
              <a:t>than voice</a:t>
            </a:r>
            <a:endParaRPr lang="en-US" dirty="0"/>
          </a:p>
        </p:txBody>
      </p:sp>
      <p:sp>
        <p:nvSpPr>
          <p:cNvPr id="5" name="Line Callout 1 (Accent Bar) 4"/>
          <p:cNvSpPr/>
          <p:nvPr/>
        </p:nvSpPr>
        <p:spPr>
          <a:xfrm>
            <a:off x="1348154" y="4882470"/>
            <a:ext cx="6174154" cy="1074616"/>
          </a:xfrm>
          <a:prstGeom prst="accentCallout1">
            <a:avLst>
              <a:gd name="adj1" fmla="val 18750"/>
              <a:gd name="adj2" fmla="val -8333"/>
              <a:gd name="adj3" fmla="val -114513"/>
              <a:gd name="adj4" fmla="val 2026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Twenty-First Century Communications and Video Accessibility Act</a:t>
            </a:r>
            <a:endParaRPr lang="en-US" dirty="0"/>
          </a:p>
        </p:txBody>
      </p:sp>
    </p:spTree>
    <p:extLst>
      <p:ext uri="{BB962C8B-B14F-4D97-AF65-F5344CB8AC3E}">
        <p14:creationId xmlns:p14="http://schemas.microsoft.com/office/powerpoint/2010/main" val="2739377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Must offer service in covered area</a:t>
            </a:r>
          </a:p>
          <a:p>
            <a:r>
              <a:rPr lang="en-US" dirty="0" smtClean="0"/>
              <a:t>No direct equivalent for IP</a:t>
            </a:r>
          </a:p>
          <a:p>
            <a:r>
              <a:rPr lang="en-US" dirty="0" smtClean="0">
                <a:sym typeface="Wingdings"/>
              </a:rPr>
              <a:t> USF</a:t>
            </a:r>
            <a:endParaRPr lang="en-US" dirty="0" smtClean="0"/>
          </a:p>
          <a:p>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29</a:t>
            </a:fld>
            <a:endParaRPr lang="en-US"/>
          </a:p>
        </p:txBody>
      </p:sp>
      <p:sp>
        <p:nvSpPr>
          <p:cNvPr id="4" name="Title 3"/>
          <p:cNvSpPr>
            <a:spLocks noGrp="1"/>
          </p:cNvSpPr>
          <p:nvPr>
            <p:ph type="title"/>
          </p:nvPr>
        </p:nvSpPr>
        <p:spPr/>
        <p:txBody>
          <a:bodyPr/>
          <a:lstStyle/>
          <a:p>
            <a:r>
              <a:rPr lang="en-US" dirty="0" smtClean="0"/>
              <a:t>COLR (Carrier of Last Resort)</a:t>
            </a:r>
            <a:endParaRPr lang="en-US" dirty="0"/>
          </a:p>
        </p:txBody>
      </p:sp>
    </p:spTree>
    <p:extLst>
      <p:ext uri="{BB962C8B-B14F-4D97-AF65-F5344CB8AC3E}">
        <p14:creationId xmlns:p14="http://schemas.microsoft.com/office/powerpoint/2010/main" val="2866982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2"/>
          </p:nvPr>
        </p:nvSpPr>
        <p:spPr>
          <a:noFill/>
        </p:spPr>
        <p:txBody>
          <a:bodyPr/>
          <a:lstStyle/>
          <a:p>
            <a:fld id="{D4ADED77-7647-9540-A84A-BAFB65AEAFB0}" type="slidenum">
              <a:rPr lang="en-US" smtClean="0"/>
              <a:pPr/>
              <a:t>3</a:t>
            </a:fld>
            <a:endParaRPr lang="en-US" smtClean="0"/>
          </a:p>
        </p:txBody>
      </p:sp>
      <p:sp>
        <p:nvSpPr>
          <p:cNvPr id="29699" name="Rectangle 2"/>
          <p:cNvSpPr>
            <a:spLocks noGrp="1" noChangeArrowheads="1"/>
          </p:cNvSpPr>
          <p:nvPr>
            <p:ph type="title" idx="4294967295"/>
          </p:nvPr>
        </p:nvSpPr>
        <p:spPr>
          <a:xfrm>
            <a:off x="1350963" y="152400"/>
            <a:ext cx="7793037" cy="990600"/>
          </a:xfrm>
        </p:spPr>
        <p:txBody>
          <a:bodyPr/>
          <a:lstStyle/>
          <a:p>
            <a:pPr eaLnBrk="1" hangingPunct="1"/>
            <a:r>
              <a:rPr lang="en-US"/>
              <a:t>Evolution of VoIP</a:t>
            </a:r>
          </a:p>
        </p:txBody>
      </p:sp>
      <p:sp>
        <p:nvSpPr>
          <p:cNvPr id="29700" name="AutoShape 3"/>
          <p:cNvSpPr>
            <a:spLocks noChangeArrowheads="1"/>
          </p:cNvSpPr>
          <p:nvPr/>
        </p:nvSpPr>
        <p:spPr bwMode="auto">
          <a:xfrm>
            <a:off x="862013" y="3810000"/>
            <a:ext cx="1279525" cy="1143000"/>
          </a:xfrm>
          <a:prstGeom prst="flowChartAlternateProcess">
            <a:avLst/>
          </a:prstGeom>
          <a:solidFill>
            <a:schemeClr val="bg2"/>
          </a:solidFill>
          <a:ln w="19050">
            <a:solidFill>
              <a:schemeClr val="tx1"/>
            </a:solidFill>
            <a:miter lim="800000"/>
            <a:headEnd/>
            <a:tailEnd/>
          </a:ln>
        </p:spPr>
        <p:txBody>
          <a:bodyPr anchor="ctr">
            <a:prstTxWarp prst="textNoShape">
              <a:avLst/>
            </a:prstTxWarp>
          </a:bodyPr>
          <a:lstStyle/>
          <a:p>
            <a:pPr>
              <a:spcBef>
                <a:spcPct val="20000"/>
              </a:spcBef>
              <a:buClr>
                <a:schemeClr val="folHlink"/>
              </a:buClr>
              <a:buSzPct val="60000"/>
              <a:buFont typeface="Wingdings" charset="2"/>
              <a:buNone/>
            </a:pPr>
            <a:r>
              <a:rPr lang="en-US" sz="1600">
                <a:latin typeface="Tahoma" charset="0"/>
              </a:rPr>
              <a:t>“amazing – the phone rings”</a:t>
            </a:r>
          </a:p>
        </p:txBody>
      </p:sp>
      <p:sp>
        <p:nvSpPr>
          <p:cNvPr id="29701" name="AutoShape 4"/>
          <p:cNvSpPr>
            <a:spLocks noChangeArrowheads="1"/>
          </p:cNvSpPr>
          <p:nvPr/>
        </p:nvSpPr>
        <p:spPr bwMode="auto">
          <a:xfrm>
            <a:off x="2913063" y="3071813"/>
            <a:ext cx="1279525" cy="1143000"/>
          </a:xfrm>
          <a:prstGeom prst="flowChartAlternateProcess">
            <a:avLst/>
          </a:prstGeom>
          <a:solidFill>
            <a:srgbClr val="008000"/>
          </a:solidFill>
          <a:ln w="19050">
            <a:solidFill>
              <a:schemeClr val="tx1"/>
            </a:solidFill>
            <a:miter lim="800000"/>
            <a:headEnd/>
            <a:tailEnd/>
          </a:ln>
        </p:spPr>
        <p:txBody>
          <a:bodyPr wrap="none" anchor="ctr">
            <a:prstTxWarp prst="textNoShape">
              <a:avLst/>
            </a:prstTxWarp>
          </a:bodyPr>
          <a:lstStyle/>
          <a:p>
            <a:pPr marL="342900" indent="-342900">
              <a:spcBef>
                <a:spcPct val="20000"/>
              </a:spcBef>
              <a:buClr>
                <a:schemeClr val="folHlink"/>
              </a:buClr>
              <a:buSzPct val="60000"/>
              <a:buFont typeface="Wingdings" charset="2"/>
              <a:buNone/>
            </a:pPr>
            <a:r>
              <a:rPr lang="en-US" sz="1600">
                <a:latin typeface="Tahoma" charset="0"/>
              </a:rPr>
              <a:t>“does it do</a:t>
            </a:r>
          </a:p>
          <a:p>
            <a:pPr marL="342900" indent="-342900">
              <a:spcBef>
                <a:spcPct val="20000"/>
              </a:spcBef>
              <a:buClr>
                <a:schemeClr val="folHlink"/>
              </a:buClr>
              <a:buSzPct val="60000"/>
              <a:buFont typeface="Wingdings" charset="2"/>
              <a:buNone/>
            </a:pPr>
            <a:r>
              <a:rPr lang="en-US" sz="1600">
                <a:latin typeface="Tahoma" charset="0"/>
              </a:rPr>
              <a:t>call transfer?”</a:t>
            </a:r>
            <a:endParaRPr lang="en-US" sz="2000">
              <a:latin typeface="Tahoma" charset="0"/>
            </a:endParaRPr>
          </a:p>
        </p:txBody>
      </p:sp>
      <p:sp>
        <p:nvSpPr>
          <p:cNvPr id="29702" name="AutoShape 5"/>
          <p:cNvSpPr>
            <a:spLocks noChangeArrowheads="1"/>
          </p:cNvSpPr>
          <p:nvPr/>
        </p:nvSpPr>
        <p:spPr bwMode="auto">
          <a:xfrm>
            <a:off x="4965700" y="2487613"/>
            <a:ext cx="1279525" cy="1143000"/>
          </a:xfrm>
          <a:prstGeom prst="flowChartAlternateProcess">
            <a:avLst/>
          </a:prstGeom>
          <a:solidFill>
            <a:srgbClr val="FFCC99"/>
          </a:solidFill>
          <a:ln w="19050">
            <a:solidFill>
              <a:schemeClr val="tx1"/>
            </a:solidFill>
            <a:miter lim="800000"/>
            <a:headEnd/>
            <a:tailEnd/>
          </a:ln>
        </p:spPr>
        <p:txBody>
          <a:bodyPr anchor="ctr">
            <a:prstTxWarp prst="textNoShape">
              <a:avLst/>
            </a:prstTxWarp>
          </a:bodyPr>
          <a:lstStyle/>
          <a:p>
            <a:pPr>
              <a:spcBef>
                <a:spcPct val="20000"/>
              </a:spcBef>
              <a:buClr>
                <a:schemeClr val="folHlink"/>
              </a:buClr>
              <a:buSzPct val="60000"/>
              <a:buFont typeface="Wingdings" charset="2"/>
              <a:buNone/>
            </a:pPr>
            <a:r>
              <a:rPr lang="en-US" sz="1600" dirty="0">
                <a:latin typeface="Tahoma" charset="0"/>
              </a:rPr>
              <a:t>“How can I make it stop ringing?”</a:t>
            </a:r>
          </a:p>
        </p:txBody>
      </p:sp>
      <p:cxnSp>
        <p:nvCxnSpPr>
          <p:cNvPr id="29703" name="AutoShape 6"/>
          <p:cNvCxnSpPr>
            <a:cxnSpLocks noChangeShapeType="1"/>
          </p:cNvCxnSpPr>
          <p:nvPr/>
        </p:nvCxnSpPr>
        <p:spPr bwMode="auto">
          <a:xfrm>
            <a:off x="914400" y="5257800"/>
            <a:ext cx="7543800" cy="0"/>
          </a:xfrm>
          <a:prstGeom prst="straightConnector1">
            <a:avLst/>
          </a:prstGeom>
          <a:noFill/>
          <a:ln w="19050">
            <a:solidFill>
              <a:schemeClr val="tx1"/>
            </a:solidFill>
            <a:round/>
            <a:headEnd/>
            <a:tailEnd type="triangle" w="med" len="med"/>
          </a:ln>
        </p:spPr>
      </p:cxnSp>
      <p:sp>
        <p:nvSpPr>
          <p:cNvPr id="29704" name="Text Box 7"/>
          <p:cNvSpPr txBox="1">
            <a:spLocks noChangeArrowheads="1"/>
          </p:cNvSpPr>
          <p:nvPr/>
        </p:nvSpPr>
        <p:spPr bwMode="auto">
          <a:xfrm>
            <a:off x="690563" y="5405438"/>
            <a:ext cx="1625600" cy="457200"/>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2400">
                <a:latin typeface="Tahoma" charset="0"/>
              </a:rPr>
              <a:t>1996-2000</a:t>
            </a:r>
          </a:p>
        </p:txBody>
      </p:sp>
      <p:sp>
        <p:nvSpPr>
          <p:cNvPr id="29705" name="Text Box 8"/>
          <p:cNvSpPr txBox="1">
            <a:spLocks noChangeArrowheads="1"/>
          </p:cNvSpPr>
          <p:nvPr/>
        </p:nvSpPr>
        <p:spPr bwMode="auto">
          <a:xfrm>
            <a:off x="2732088" y="5405438"/>
            <a:ext cx="1625600" cy="457200"/>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2400">
                <a:latin typeface="Tahoma" charset="0"/>
              </a:rPr>
              <a:t>2000-2003</a:t>
            </a:r>
          </a:p>
        </p:txBody>
      </p:sp>
      <p:sp>
        <p:nvSpPr>
          <p:cNvPr id="29706" name="Text Box 9"/>
          <p:cNvSpPr txBox="1">
            <a:spLocks noChangeArrowheads="1"/>
          </p:cNvSpPr>
          <p:nvPr/>
        </p:nvSpPr>
        <p:spPr bwMode="auto">
          <a:xfrm>
            <a:off x="5084763" y="5405438"/>
            <a:ext cx="1625600" cy="457200"/>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2400">
                <a:latin typeface="Tahoma" charset="0"/>
              </a:rPr>
              <a:t>2004-2005</a:t>
            </a:r>
          </a:p>
        </p:txBody>
      </p:sp>
      <p:sp>
        <p:nvSpPr>
          <p:cNvPr id="29707" name="Text Box 10"/>
          <p:cNvSpPr txBox="1">
            <a:spLocks noChangeArrowheads="1"/>
          </p:cNvSpPr>
          <p:nvPr/>
        </p:nvSpPr>
        <p:spPr bwMode="auto">
          <a:xfrm>
            <a:off x="2579688" y="4308475"/>
            <a:ext cx="1930400" cy="630238"/>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1600" i="1">
                <a:latin typeface="Tahoma" charset="0"/>
              </a:rPr>
              <a:t>catching up</a:t>
            </a:r>
          </a:p>
          <a:p>
            <a:pPr marL="342900" indent="-342900">
              <a:spcBef>
                <a:spcPct val="20000"/>
              </a:spcBef>
              <a:buClr>
                <a:schemeClr val="folHlink"/>
              </a:buClr>
              <a:buSzPct val="60000"/>
              <a:buFont typeface="Wingdings" charset="2"/>
              <a:buNone/>
            </a:pPr>
            <a:r>
              <a:rPr lang="en-US" sz="1600" i="1">
                <a:latin typeface="Tahoma" charset="0"/>
              </a:rPr>
              <a:t>with the digital PBX</a:t>
            </a:r>
          </a:p>
        </p:txBody>
      </p:sp>
      <p:sp>
        <p:nvSpPr>
          <p:cNvPr id="29708" name="Text Box 11"/>
          <p:cNvSpPr txBox="1">
            <a:spLocks noChangeArrowheads="1"/>
          </p:cNvSpPr>
          <p:nvPr/>
        </p:nvSpPr>
        <p:spPr bwMode="auto">
          <a:xfrm>
            <a:off x="468313" y="3009900"/>
            <a:ext cx="2068512" cy="630238"/>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1600" i="1">
                <a:latin typeface="Tahoma" charset="0"/>
              </a:rPr>
              <a:t>long-distance calling,</a:t>
            </a:r>
          </a:p>
          <a:p>
            <a:pPr marL="342900" indent="-342900">
              <a:spcBef>
                <a:spcPct val="20000"/>
              </a:spcBef>
              <a:buClr>
                <a:schemeClr val="folHlink"/>
              </a:buClr>
              <a:buSzPct val="60000"/>
              <a:buFont typeface="Wingdings" charset="2"/>
              <a:buNone/>
            </a:pPr>
            <a:r>
              <a:rPr lang="en-US" sz="1600" i="1">
                <a:latin typeface="Tahoma" charset="0"/>
              </a:rPr>
              <a:t>ca. 1930</a:t>
            </a:r>
          </a:p>
        </p:txBody>
      </p:sp>
      <p:sp>
        <p:nvSpPr>
          <p:cNvPr id="29709" name="Text Box 12"/>
          <p:cNvSpPr txBox="1">
            <a:spLocks noChangeArrowheads="1"/>
          </p:cNvSpPr>
          <p:nvPr/>
        </p:nvSpPr>
        <p:spPr bwMode="auto">
          <a:xfrm>
            <a:off x="4770438" y="3711575"/>
            <a:ext cx="1616075" cy="630238"/>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1600" i="1">
                <a:latin typeface="Tahoma" charset="0"/>
              </a:rPr>
              <a:t>going beyond</a:t>
            </a:r>
          </a:p>
          <a:p>
            <a:pPr marL="342900" indent="-342900">
              <a:spcBef>
                <a:spcPct val="20000"/>
              </a:spcBef>
              <a:buClr>
                <a:schemeClr val="folHlink"/>
              </a:buClr>
              <a:buSzPct val="60000"/>
              <a:buFont typeface="Wingdings" charset="2"/>
              <a:buNone/>
            </a:pPr>
            <a:r>
              <a:rPr lang="en-US" sz="1600" i="1">
                <a:latin typeface="Tahoma" charset="0"/>
              </a:rPr>
              <a:t>the black phone</a:t>
            </a:r>
          </a:p>
        </p:txBody>
      </p:sp>
      <p:pic>
        <p:nvPicPr>
          <p:cNvPr id="29710" name="Picture 13" descr="phone_black"/>
          <p:cNvPicPr>
            <a:picLocks noChangeAspect="1" noChangeArrowheads="1"/>
          </p:cNvPicPr>
          <p:nvPr/>
        </p:nvPicPr>
        <p:blipFill>
          <a:blip r:embed="rId3"/>
          <a:srcRect/>
          <a:stretch>
            <a:fillRect/>
          </a:stretch>
        </p:blipFill>
        <p:spPr bwMode="auto">
          <a:xfrm>
            <a:off x="1079500" y="2057400"/>
            <a:ext cx="903288" cy="571500"/>
          </a:xfrm>
          <a:prstGeom prst="rect">
            <a:avLst/>
          </a:prstGeom>
          <a:noFill/>
          <a:ln w="9525">
            <a:noFill/>
            <a:miter lim="800000"/>
            <a:headEnd/>
            <a:tailEnd/>
          </a:ln>
        </p:spPr>
      </p:pic>
      <p:pic>
        <p:nvPicPr>
          <p:cNvPr id="29711" name="Picture 14"/>
          <p:cNvPicPr>
            <a:picLocks noChangeAspect="1" noChangeArrowheads="1"/>
          </p:cNvPicPr>
          <p:nvPr/>
        </p:nvPicPr>
        <p:blipFill>
          <a:blip r:embed="rId4"/>
          <a:srcRect/>
          <a:stretch>
            <a:fillRect/>
          </a:stretch>
        </p:blipFill>
        <p:spPr bwMode="auto">
          <a:xfrm>
            <a:off x="2976563" y="1878013"/>
            <a:ext cx="957262" cy="892175"/>
          </a:xfrm>
          <a:prstGeom prst="rect">
            <a:avLst/>
          </a:prstGeom>
          <a:noFill/>
          <a:ln w="19050">
            <a:noFill/>
            <a:miter lim="800000"/>
            <a:headEnd/>
            <a:tailEnd/>
          </a:ln>
        </p:spPr>
      </p:pic>
      <p:cxnSp>
        <p:nvCxnSpPr>
          <p:cNvPr id="29712" name="AutoShape 15"/>
          <p:cNvCxnSpPr>
            <a:cxnSpLocks noChangeShapeType="1"/>
            <a:stCxn id="29700" idx="3"/>
            <a:endCxn id="29701" idx="1"/>
          </p:cNvCxnSpPr>
          <p:nvPr/>
        </p:nvCxnSpPr>
        <p:spPr bwMode="auto">
          <a:xfrm flipV="1">
            <a:off x="2151063" y="3643313"/>
            <a:ext cx="752475" cy="738187"/>
          </a:xfrm>
          <a:prstGeom prst="straightConnector1">
            <a:avLst/>
          </a:prstGeom>
          <a:noFill/>
          <a:ln w="19050">
            <a:solidFill>
              <a:schemeClr val="tx1"/>
            </a:solidFill>
            <a:round/>
            <a:headEnd/>
            <a:tailEnd type="triangle" w="med" len="med"/>
          </a:ln>
        </p:spPr>
      </p:cxnSp>
      <p:cxnSp>
        <p:nvCxnSpPr>
          <p:cNvPr id="29713" name="AutoShape 16"/>
          <p:cNvCxnSpPr>
            <a:cxnSpLocks noChangeShapeType="1"/>
            <a:stCxn id="29701" idx="3"/>
            <a:endCxn id="29702" idx="1"/>
          </p:cNvCxnSpPr>
          <p:nvPr/>
        </p:nvCxnSpPr>
        <p:spPr bwMode="auto">
          <a:xfrm flipV="1">
            <a:off x="4202113" y="3059113"/>
            <a:ext cx="754062" cy="584200"/>
          </a:xfrm>
          <a:prstGeom prst="straightConnector1">
            <a:avLst/>
          </a:prstGeom>
          <a:noFill/>
          <a:ln w="19050">
            <a:solidFill>
              <a:schemeClr val="tx1"/>
            </a:solidFill>
            <a:round/>
            <a:headEnd/>
            <a:tailEnd type="triangle" w="med" len="med"/>
          </a:ln>
        </p:spPr>
      </p:cxnSp>
      <p:sp>
        <p:nvSpPr>
          <p:cNvPr id="29714" name="Text Box 17"/>
          <p:cNvSpPr txBox="1">
            <a:spLocks noChangeArrowheads="1"/>
          </p:cNvSpPr>
          <p:nvPr/>
        </p:nvSpPr>
        <p:spPr bwMode="auto">
          <a:xfrm>
            <a:off x="7218363" y="5405438"/>
            <a:ext cx="960437" cy="457200"/>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2400">
                <a:latin typeface="Tahoma" charset="0"/>
              </a:rPr>
              <a:t>2006-</a:t>
            </a:r>
          </a:p>
        </p:txBody>
      </p:sp>
      <p:pic>
        <p:nvPicPr>
          <p:cNvPr id="29715" name="Picture 18" descr="sipc"/>
          <p:cNvPicPr>
            <a:picLocks noChangeAspect="1" noChangeArrowheads="1"/>
          </p:cNvPicPr>
          <p:nvPr/>
        </p:nvPicPr>
        <p:blipFill>
          <a:blip r:embed="rId5"/>
          <a:srcRect/>
          <a:stretch>
            <a:fillRect/>
          </a:stretch>
        </p:blipFill>
        <p:spPr bwMode="auto">
          <a:xfrm>
            <a:off x="4994275" y="1363663"/>
            <a:ext cx="958850" cy="974725"/>
          </a:xfrm>
          <a:prstGeom prst="rect">
            <a:avLst/>
          </a:prstGeom>
          <a:noFill/>
          <a:ln w="9525">
            <a:noFill/>
            <a:miter lim="800000"/>
            <a:headEnd/>
            <a:tailEnd/>
          </a:ln>
        </p:spPr>
      </p:pic>
      <p:sp>
        <p:nvSpPr>
          <p:cNvPr id="29716" name="AutoShape 19"/>
          <p:cNvSpPr>
            <a:spLocks noChangeArrowheads="1"/>
          </p:cNvSpPr>
          <p:nvPr/>
        </p:nvSpPr>
        <p:spPr bwMode="auto">
          <a:xfrm>
            <a:off x="7018338" y="1843088"/>
            <a:ext cx="1408112" cy="1143000"/>
          </a:xfrm>
          <a:prstGeom prst="flowChartAlternateProcess">
            <a:avLst/>
          </a:prstGeom>
          <a:solidFill>
            <a:srgbClr val="FFFF00">
              <a:alpha val="76077"/>
            </a:srgbClr>
          </a:solidFill>
          <a:ln w="19050">
            <a:solidFill>
              <a:schemeClr val="tx1"/>
            </a:solidFill>
            <a:miter lim="800000"/>
            <a:headEnd/>
            <a:tailEnd/>
          </a:ln>
        </p:spPr>
        <p:txBody>
          <a:bodyPr anchor="ctr">
            <a:prstTxWarp prst="textNoShape">
              <a:avLst/>
            </a:prstTxWarp>
          </a:bodyPr>
          <a:lstStyle/>
          <a:p>
            <a:pPr>
              <a:spcBef>
                <a:spcPct val="20000"/>
              </a:spcBef>
              <a:buClr>
                <a:schemeClr val="folHlink"/>
              </a:buClr>
              <a:buSzPct val="60000"/>
              <a:buFont typeface="Wingdings" charset="2"/>
              <a:buNone/>
            </a:pPr>
            <a:r>
              <a:rPr lang="en-US" sz="1400" dirty="0">
                <a:latin typeface="Tahoma" charset="0"/>
              </a:rPr>
              <a:t>“Can it really replace the phone system?”</a:t>
            </a:r>
          </a:p>
        </p:txBody>
      </p:sp>
      <p:cxnSp>
        <p:nvCxnSpPr>
          <p:cNvPr id="29717" name="AutoShape 20"/>
          <p:cNvCxnSpPr>
            <a:cxnSpLocks noChangeShapeType="1"/>
            <a:stCxn id="29702" idx="3"/>
            <a:endCxn id="29716" idx="1"/>
          </p:cNvCxnSpPr>
          <p:nvPr/>
        </p:nvCxnSpPr>
        <p:spPr bwMode="auto">
          <a:xfrm flipV="1">
            <a:off x="6254750" y="2414588"/>
            <a:ext cx="754063" cy="644525"/>
          </a:xfrm>
          <a:prstGeom prst="straightConnector1">
            <a:avLst/>
          </a:prstGeom>
          <a:noFill/>
          <a:ln w="19050">
            <a:solidFill>
              <a:schemeClr val="tx1"/>
            </a:solidFill>
            <a:round/>
            <a:headEnd/>
            <a:tailEnd type="triangle" w="med" len="med"/>
          </a:ln>
        </p:spPr>
      </p:cxnSp>
      <p:sp>
        <p:nvSpPr>
          <p:cNvPr id="29718" name="Text Box 21"/>
          <p:cNvSpPr txBox="1">
            <a:spLocks noChangeArrowheads="1"/>
          </p:cNvSpPr>
          <p:nvPr/>
        </p:nvSpPr>
        <p:spPr bwMode="auto">
          <a:xfrm>
            <a:off x="6683375" y="3097213"/>
            <a:ext cx="2030413" cy="630237"/>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1600" i="1">
                <a:latin typeface="Tahoma" charset="0"/>
              </a:rPr>
              <a:t>replacing the</a:t>
            </a:r>
          </a:p>
          <a:p>
            <a:pPr marL="342900" indent="-342900">
              <a:spcBef>
                <a:spcPct val="20000"/>
              </a:spcBef>
              <a:buClr>
                <a:schemeClr val="folHlink"/>
              </a:buClr>
              <a:buSzPct val="60000"/>
              <a:buFont typeface="Wingdings" charset="2"/>
              <a:buNone/>
            </a:pPr>
            <a:r>
              <a:rPr lang="en-US" sz="1600" i="1">
                <a:latin typeface="Tahoma" charset="0"/>
              </a:rPr>
              <a:t>global phone system</a:t>
            </a:r>
          </a:p>
        </p:txBody>
      </p:sp>
      <p:pic>
        <p:nvPicPr>
          <p:cNvPr id="24" name="Picture 23"/>
          <p:cNvPicPr>
            <a:picLocks noChangeAspect="1"/>
          </p:cNvPicPr>
          <p:nvPr/>
        </p:nvPicPr>
        <p:blipFill>
          <a:blip r:embed="rId6"/>
          <a:stretch>
            <a:fillRect/>
          </a:stretch>
        </p:blipFill>
        <p:spPr>
          <a:xfrm>
            <a:off x="7578402" y="991646"/>
            <a:ext cx="848048" cy="851441"/>
          </a:xfrm>
          <a:prstGeom prst="rect">
            <a:avLst/>
          </a:prstGeom>
        </p:spPr>
      </p:pic>
    </p:spTree>
    <p:extLst>
      <p:ext uri="{BB962C8B-B14F-4D97-AF65-F5344CB8AC3E}">
        <p14:creationId xmlns:p14="http://schemas.microsoft.com/office/powerpoint/2010/main" val="2877105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9711"/>
                                        </p:tgtEl>
                                        <p:attrNameLst>
                                          <p:attrName>style.visibility</p:attrName>
                                        </p:attrNameLst>
                                      </p:cBhvr>
                                      <p:to>
                                        <p:strVal val="visible"/>
                                      </p:to>
                                    </p:set>
                                    <p:anim calcmode="lin" valueType="num">
                                      <p:cBhvr additive="base">
                                        <p:cTn id="15" dur="500" fill="hold"/>
                                        <p:tgtEl>
                                          <p:spTgt spid="29711"/>
                                        </p:tgtEl>
                                        <p:attrNameLst>
                                          <p:attrName>ppt_x</p:attrName>
                                        </p:attrNameLst>
                                      </p:cBhvr>
                                      <p:tavLst>
                                        <p:tav tm="0">
                                          <p:val>
                                            <p:strVal val="#ppt_x"/>
                                          </p:val>
                                        </p:tav>
                                        <p:tav tm="100000">
                                          <p:val>
                                            <p:strVal val="#ppt_x"/>
                                          </p:val>
                                        </p:tav>
                                      </p:tavLst>
                                    </p:anim>
                                    <p:anim calcmode="lin" valueType="num">
                                      <p:cBhvr additive="base">
                                        <p:cTn id="16" dur="500" fill="hold"/>
                                        <p:tgtEl>
                                          <p:spTgt spid="297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701"/>
                                        </p:tgtEl>
                                        <p:attrNameLst>
                                          <p:attrName>style.visibility</p:attrName>
                                        </p:attrNameLst>
                                      </p:cBhvr>
                                      <p:to>
                                        <p:strVal val="visible"/>
                                      </p:to>
                                    </p:set>
                                    <p:anim calcmode="lin" valueType="num">
                                      <p:cBhvr additive="base">
                                        <p:cTn id="19" dur="500" fill="hold"/>
                                        <p:tgtEl>
                                          <p:spTgt spid="29701"/>
                                        </p:tgtEl>
                                        <p:attrNameLst>
                                          <p:attrName>ppt_x</p:attrName>
                                        </p:attrNameLst>
                                      </p:cBhvr>
                                      <p:tavLst>
                                        <p:tav tm="0">
                                          <p:val>
                                            <p:strVal val="#ppt_x"/>
                                          </p:val>
                                        </p:tav>
                                        <p:tav tm="100000">
                                          <p:val>
                                            <p:strVal val="#ppt_x"/>
                                          </p:val>
                                        </p:tav>
                                      </p:tavLst>
                                    </p:anim>
                                    <p:anim calcmode="lin" valueType="num">
                                      <p:cBhvr additive="base">
                                        <p:cTn id="20" dur="500" fill="hold"/>
                                        <p:tgtEl>
                                          <p:spTgt spid="2970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707"/>
                                        </p:tgtEl>
                                        <p:attrNameLst>
                                          <p:attrName>style.visibility</p:attrName>
                                        </p:attrNameLst>
                                      </p:cBhvr>
                                      <p:to>
                                        <p:strVal val="visible"/>
                                      </p:to>
                                    </p:set>
                                    <p:anim calcmode="lin" valueType="num">
                                      <p:cBhvr additive="base">
                                        <p:cTn id="23" dur="500" fill="hold"/>
                                        <p:tgtEl>
                                          <p:spTgt spid="29707"/>
                                        </p:tgtEl>
                                        <p:attrNameLst>
                                          <p:attrName>ppt_x</p:attrName>
                                        </p:attrNameLst>
                                      </p:cBhvr>
                                      <p:tavLst>
                                        <p:tav tm="0">
                                          <p:val>
                                            <p:strVal val="#ppt_x"/>
                                          </p:val>
                                        </p:tav>
                                        <p:tav tm="100000">
                                          <p:val>
                                            <p:strVal val="#ppt_x"/>
                                          </p:val>
                                        </p:tav>
                                      </p:tavLst>
                                    </p:anim>
                                    <p:anim calcmode="lin" valueType="num">
                                      <p:cBhvr additive="base">
                                        <p:cTn id="24" dur="500" fill="hold"/>
                                        <p:tgtEl>
                                          <p:spTgt spid="2970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7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70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70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7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P spid="29701" grpId="0" animBg="1"/>
      <p:bldP spid="29702" grpId="0" animBg="1"/>
      <p:bldP spid="29707" grpId="0"/>
      <p:bldP spid="29708" grpId="0"/>
      <p:bldP spid="29709" grpId="0"/>
      <p:bldP spid="29716" grpId="0" animBg="1"/>
      <p:bldP spid="297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3"/>
          <p:cNvSpPr>
            <a:spLocks noGrp="1"/>
          </p:cNvSpPr>
          <p:nvPr>
            <p:ph type="ftr" sz="quarter" idx="11"/>
          </p:nvPr>
        </p:nvSpPr>
        <p:spPr/>
        <p:txBody>
          <a:bodyPr/>
          <a:lstStyle/>
          <a:p>
            <a:r>
              <a:rPr lang="en-US"/>
              <a:t>- Off the Record - Cybertelecom</a:t>
            </a:r>
            <a:endParaRPr lang="en-US">
              <a:latin typeface="Times New Roman" charset="0"/>
            </a:endParaRPr>
          </a:p>
        </p:txBody>
      </p:sp>
      <p:sp>
        <p:nvSpPr>
          <p:cNvPr id="671746" name="Rectangle 2"/>
          <p:cNvSpPr>
            <a:spLocks noChangeArrowheads="1"/>
          </p:cNvSpPr>
          <p:nvPr/>
        </p:nvSpPr>
        <p:spPr bwMode="auto">
          <a:xfrm>
            <a:off x="0" y="4800600"/>
            <a:ext cx="9144000" cy="2057400"/>
          </a:xfrm>
          <a:prstGeom prst="rect">
            <a:avLst/>
          </a:prstGeom>
          <a:solidFill>
            <a:srgbClr val="4D4D4D"/>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atin typeface="Times New Roman" charset="0"/>
            </a:endParaRPr>
          </a:p>
        </p:txBody>
      </p:sp>
      <p:sp>
        <p:nvSpPr>
          <p:cNvPr id="671747" name="Rectangle 3"/>
          <p:cNvSpPr>
            <a:spLocks noGrp="1" noChangeArrowheads="1"/>
          </p:cNvSpPr>
          <p:nvPr>
            <p:ph type="title"/>
          </p:nvPr>
        </p:nvSpPr>
        <p:spPr/>
        <p:txBody>
          <a:bodyPr>
            <a:normAutofit fontScale="90000"/>
          </a:bodyPr>
          <a:lstStyle/>
          <a:p>
            <a:r>
              <a:rPr lang="en-US" dirty="0"/>
              <a:t>A l</a:t>
            </a:r>
            <a:r>
              <a:rPr lang="en-US" dirty="0" smtClean="0"/>
              <a:t>ayered </a:t>
            </a:r>
            <a:r>
              <a:rPr lang="en-US" dirty="0"/>
              <a:t>m</a:t>
            </a:r>
            <a:r>
              <a:rPr lang="en-US" dirty="0" smtClean="0"/>
              <a:t>odel for regulation</a:t>
            </a:r>
            <a:r>
              <a:rPr lang="en-US" dirty="0"/>
              <a:t/>
            </a:r>
            <a:br>
              <a:rPr lang="en-US" dirty="0"/>
            </a:br>
            <a:r>
              <a:rPr lang="en-US" sz="2400" dirty="0"/>
              <a:t>Service l</a:t>
            </a:r>
            <a:r>
              <a:rPr lang="en-US" sz="2400" dirty="0" smtClean="0"/>
              <a:t>ayers</a:t>
            </a:r>
            <a:r>
              <a:rPr lang="en-US" sz="2400" dirty="0"/>
              <a:t>, </a:t>
            </a:r>
            <a:r>
              <a:rPr lang="en-US" sz="2400" dirty="0" smtClean="0"/>
              <a:t>not </a:t>
            </a:r>
            <a:r>
              <a:rPr lang="en-US" sz="2400" dirty="0"/>
              <a:t>t</a:t>
            </a:r>
            <a:r>
              <a:rPr lang="en-US" sz="2400" dirty="0" smtClean="0"/>
              <a:t>echnology</a:t>
            </a:r>
            <a:endParaRPr lang="en-US" sz="2400" dirty="0"/>
          </a:p>
        </p:txBody>
      </p:sp>
      <p:sp>
        <p:nvSpPr>
          <p:cNvPr id="671750" name="Text Box 6"/>
          <p:cNvSpPr txBox="1">
            <a:spLocks noChangeArrowheads="1"/>
          </p:cNvSpPr>
          <p:nvPr/>
        </p:nvSpPr>
        <p:spPr bwMode="auto">
          <a:xfrm>
            <a:off x="2640013" y="4038600"/>
            <a:ext cx="14176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TCP /  IP</a:t>
            </a:r>
            <a:endParaRPr lang="en-US">
              <a:latin typeface="Times New Roman" charset="0"/>
            </a:endParaRPr>
          </a:p>
        </p:txBody>
      </p:sp>
      <p:sp>
        <p:nvSpPr>
          <p:cNvPr id="671751" name="Text Box 7"/>
          <p:cNvSpPr txBox="1">
            <a:spLocks noChangeArrowheads="1"/>
          </p:cNvSpPr>
          <p:nvPr/>
        </p:nvSpPr>
        <p:spPr bwMode="auto">
          <a:xfrm>
            <a:off x="2427288" y="3276600"/>
            <a:ext cx="1830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Applications</a:t>
            </a:r>
            <a:endParaRPr lang="en-US">
              <a:latin typeface="Times New Roman" charset="0"/>
            </a:endParaRPr>
          </a:p>
        </p:txBody>
      </p:sp>
      <p:sp>
        <p:nvSpPr>
          <p:cNvPr id="671753" name="AutoShape 9"/>
          <p:cNvSpPr>
            <a:spLocks/>
          </p:cNvSpPr>
          <p:nvPr/>
        </p:nvSpPr>
        <p:spPr bwMode="auto">
          <a:xfrm>
            <a:off x="5189538" y="4876800"/>
            <a:ext cx="533400" cy="1219200"/>
          </a:xfrm>
          <a:prstGeom prst="rightBrace">
            <a:avLst>
              <a:gd name="adj1" fmla="val 19048"/>
              <a:gd name="adj2" fmla="val 50000"/>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54" name="AutoShape 10"/>
          <p:cNvSpPr>
            <a:spLocks/>
          </p:cNvSpPr>
          <p:nvPr/>
        </p:nvSpPr>
        <p:spPr bwMode="auto">
          <a:xfrm>
            <a:off x="5151438" y="2209800"/>
            <a:ext cx="838200" cy="2590800"/>
          </a:xfrm>
          <a:prstGeom prst="rightBrace">
            <a:avLst>
              <a:gd name="adj1" fmla="val 25758"/>
              <a:gd name="adj2" fmla="val 50000"/>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55" name="Text Box 11"/>
          <p:cNvSpPr txBox="1">
            <a:spLocks noChangeArrowheads="1"/>
          </p:cNvSpPr>
          <p:nvPr/>
        </p:nvSpPr>
        <p:spPr bwMode="auto">
          <a:xfrm>
            <a:off x="6202363" y="2792413"/>
            <a:ext cx="2043809"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dirty="0">
                <a:solidFill>
                  <a:schemeClr val="accent5">
                    <a:lumMod val="50000"/>
                  </a:schemeClr>
                </a:solidFill>
                <a:latin typeface="Arial" charset="0"/>
              </a:rPr>
              <a:t>Enhanced </a:t>
            </a:r>
          </a:p>
          <a:p>
            <a:r>
              <a:rPr lang="en-US" sz="3200" dirty="0">
                <a:solidFill>
                  <a:schemeClr val="accent5">
                    <a:lumMod val="50000"/>
                  </a:schemeClr>
                </a:solidFill>
                <a:latin typeface="Arial" charset="0"/>
              </a:rPr>
              <a:t>Services</a:t>
            </a:r>
          </a:p>
          <a:p>
            <a:r>
              <a:rPr lang="en-US" i="1" dirty="0">
                <a:solidFill>
                  <a:schemeClr val="accent5">
                    <a:lumMod val="50000"/>
                  </a:schemeClr>
                </a:solidFill>
                <a:latin typeface="Arial" charset="0"/>
              </a:rPr>
              <a:t>Unregulated</a:t>
            </a:r>
            <a:endParaRPr lang="en-US" sz="3200" dirty="0">
              <a:solidFill>
                <a:schemeClr val="accent5">
                  <a:lumMod val="50000"/>
                </a:schemeClr>
              </a:solidFill>
              <a:latin typeface="Times New Roman" charset="0"/>
            </a:endParaRPr>
          </a:p>
        </p:txBody>
      </p:sp>
      <p:sp>
        <p:nvSpPr>
          <p:cNvPr id="671756" name="Text Box 12"/>
          <p:cNvSpPr txBox="1">
            <a:spLocks noChangeArrowheads="1"/>
          </p:cNvSpPr>
          <p:nvPr/>
        </p:nvSpPr>
        <p:spPr bwMode="auto">
          <a:xfrm>
            <a:off x="6011863" y="5230813"/>
            <a:ext cx="2339975"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i="1">
                <a:solidFill>
                  <a:srgbClr val="FFFF00"/>
                </a:solidFill>
                <a:latin typeface="Arial" charset="0"/>
              </a:rPr>
              <a:t>Basic Service</a:t>
            </a:r>
          </a:p>
          <a:p>
            <a:r>
              <a:rPr lang="en-US" i="1">
                <a:solidFill>
                  <a:srgbClr val="FFFF00"/>
                </a:solidFill>
                <a:latin typeface="Arial" charset="0"/>
              </a:rPr>
              <a:t>Regulated</a:t>
            </a:r>
            <a:endParaRPr lang="en-US" sz="3200">
              <a:latin typeface="Times New Roman" charset="0"/>
            </a:endParaRPr>
          </a:p>
        </p:txBody>
      </p:sp>
      <p:sp>
        <p:nvSpPr>
          <p:cNvPr id="671757" name="Text Box 13"/>
          <p:cNvSpPr txBox="1">
            <a:spLocks noChangeArrowheads="1"/>
          </p:cNvSpPr>
          <p:nvPr/>
        </p:nvSpPr>
        <p:spPr bwMode="auto">
          <a:xfrm>
            <a:off x="8128000" y="6324600"/>
            <a:ext cx="86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bg2"/>
                </a:solidFill>
                <a:latin typeface="Arial" charset="0"/>
              </a:rPr>
              <a:t>1980</a:t>
            </a:r>
          </a:p>
        </p:txBody>
      </p:sp>
      <p:sp>
        <p:nvSpPr>
          <p:cNvPr id="671768" name="Rectangle 24"/>
          <p:cNvSpPr>
            <a:spLocks noChangeArrowheads="1"/>
          </p:cNvSpPr>
          <p:nvPr/>
        </p:nvSpPr>
        <p:spPr bwMode="auto">
          <a:xfrm>
            <a:off x="1847850" y="2038350"/>
            <a:ext cx="2743200" cy="1371600"/>
          </a:xfrm>
          <a:prstGeom prst="rect">
            <a:avLst/>
          </a:prstGeom>
          <a:solidFill>
            <a:schemeClr val="bg2"/>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dirty="0">
                <a:solidFill>
                  <a:schemeClr val="accent2">
                    <a:lumMod val="75000"/>
                  </a:schemeClr>
                </a:solidFill>
                <a:latin typeface="Arial" charset="0"/>
              </a:rPr>
              <a:t>Applications</a:t>
            </a:r>
            <a:endParaRPr lang="en-US" dirty="0">
              <a:solidFill>
                <a:schemeClr val="accent2">
                  <a:lumMod val="75000"/>
                </a:schemeClr>
              </a:solidFill>
              <a:latin typeface="Times New Roman" charset="0"/>
            </a:endParaRPr>
          </a:p>
        </p:txBody>
      </p:sp>
      <p:sp>
        <p:nvSpPr>
          <p:cNvPr id="671769" name="Rectangle 25"/>
          <p:cNvSpPr>
            <a:spLocks noChangeArrowheads="1"/>
          </p:cNvSpPr>
          <p:nvPr/>
        </p:nvSpPr>
        <p:spPr bwMode="auto">
          <a:xfrm>
            <a:off x="1847850" y="3409950"/>
            <a:ext cx="2743200" cy="1371600"/>
          </a:xfrm>
          <a:prstGeom prst="rect">
            <a:avLst/>
          </a:prstGeom>
          <a:solidFill>
            <a:srgbClr val="5F5F5F"/>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solidFill>
                  <a:srgbClr val="FFFF00"/>
                </a:solidFill>
                <a:latin typeface="Arial" charset="0"/>
              </a:rPr>
              <a:t>ISPs</a:t>
            </a:r>
          </a:p>
        </p:txBody>
      </p:sp>
      <p:sp>
        <p:nvSpPr>
          <p:cNvPr id="671770" name="Rectangle 26"/>
          <p:cNvSpPr>
            <a:spLocks noChangeArrowheads="1"/>
          </p:cNvSpPr>
          <p:nvPr/>
        </p:nvSpPr>
        <p:spPr bwMode="auto">
          <a:xfrm>
            <a:off x="1847850" y="4781550"/>
            <a:ext cx="2743200" cy="1371600"/>
          </a:xfrm>
          <a:prstGeom prst="rect">
            <a:avLst/>
          </a:prstGeom>
          <a:solidFill>
            <a:srgbClr val="000099"/>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solidFill>
                  <a:srgbClr val="FFFF00"/>
                </a:solidFill>
                <a:latin typeface="Arial" charset="0"/>
              </a:rPr>
              <a:t>Dial Up</a:t>
            </a:r>
            <a:endParaRPr lang="en-US">
              <a:latin typeface="Times New Roman" charset="0"/>
            </a:endParaRPr>
          </a:p>
        </p:txBody>
      </p:sp>
    </p:spTree>
    <p:extLst>
      <p:ext uri="{BB962C8B-B14F-4D97-AF65-F5344CB8AC3E}">
        <p14:creationId xmlns:p14="http://schemas.microsoft.com/office/powerpoint/2010/main" val="2549376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ooter Placeholder 3"/>
          <p:cNvSpPr>
            <a:spLocks noGrp="1"/>
          </p:cNvSpPr>
          <p:nvPr>
            <p:ph type="ftr" sz="quarter" idx="11"/>
          </p:nvPr>
        </p:nvSpPr>
        <p:spPr/>
        <p:txBody>
          <a:bodyPr/>
          <a:lstStyle/>
          <a:p>
            <a:r>
              <a:rPr lang="en-US"/>
              <a:t>- Off the Record - Cybertelecom</a:t>
            </a:r>
            <a:endParaRPr lang="en-US">
              <a:latin typeface="Times New Roman" charset="0"/>
            </a:endParaRPr>
          </a:p>
        </p:txBody>
      </p:sp>
      <p:sp>
        <p:nvSpPr>
          <p:cNvPr id="610306" name="Rectangle 2"/>
          <p:cNvSpPr>
            <a:spLocks noChangeArrowheads="1"/>
          </p:cNvSpPr>
          <p:nvPr/>
        </p:nvSpPr>
        <p:spPr bwMode="auto">
          <a:xfrm>
            <a:off x="0" y="4953000"/>
            <a:ext cx="9144000" cy="1905000"/>
          </a:xfrm>
          <a:prstGeom prst="rect">
            <a:avLst/>
          </a:prstGeom>
          <a:solidFill>
            <a:srgbClr val="4D4D4D"/>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610309" name="Rectangle 5"/>
          <p:cNvSpPr>
            <a:spLocks noChangeArrowheads="1"/>
          </p:cNvSpPr>
          <p:nvPr/>
        </p:nvSpPr>
        <p:spPr bwMode="auto">
          <a:xfrm>
            <a:off x="7086600" y="3048000"/>
            <a:ext cx="1600200" cy="1906588"/>
          </a:xfrm>
          <a:prstGeom prst="rect">
            <a:avLst/>
          </a:prstGeom>
          <a:solidFill>
            <a:schemeClr val="bg2"/>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10" name="Line 6"/>
          <p:cNvSpPr>
            <a:spLocks noChangeShapeType="1"/>
          </p:cNvSpPr>
          <p:nvPr/>
        </p:nvSpPr>
        <p:spPr bwMode="auto">
          <a:xfrm>
            <a:off x="7086600" y="4038600"/>
            <a:ext cx="16002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11" name="Text Box 7"/>
          <p:cNvSpPr txBox="1">
            <a:spLocks noChangeArrowheads="1"/>
          </p:cNvSpPr>
          <p:nvPr/>
        </p:nvSpPr>
        <p:spPr bwMode="auto">
          <a:xfrm>
            <a:off x="7426325" y="3352800"/>
            <a:ext cx="723626"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376092"/>
                </a:solidFill>
                <a:latin typeface="Arial" charset="0"/>
              </a:rPr>
              <a:t>Apps</a:t>
            </a:r>
            <a:endParaRPr lang="en-US" dirty="0">
              <a:solidFill>
                <a:srgbClr val="376092"/>
              </a:solidFill>
              <a:latin typeface="Times New Roman" charset="0"/>
            </a:endParaRPr>
          </a:p>
        </p:txBody>
      </p:sp>
      <p:sp>
        <p:nvSpPr>
          <p:cNvPr id="610312" name="Text Box 8"/>
          <p:cNvSpPr txBox="1">
            <a:spLocks noChangeArrowheads="1"/>
          </p:cNvSpPr>
          <p:nvPr/>
        </p:nvSpPr>
        <p:spPr bwMode="auto">
          <a:xfrm>
            <a:off x="7639050" y="4267200"/>
            <a:ext cx="402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376092"/>
                </a:solidFill>
                <a:latin typeface="Arial" charset="0"/>
              </a:rPr>
              <a:t>IP</a:t>
            </a:r>
            <a:endParaRPr lang="en-US" dirty="0">
              <a:solidFill>
                <a:srgbClr val="376092"/>
              </a:solidFill>
              <a:latin typeface="Times New Roman" charset="0"/>
            </a:endParaRPr>
          </a:p>
        </p:txBody>
      </p:sp>
      <p:sp>
        <p:nvSpPr>
          <p:cNvPr id="610313" name="Rectangle 9"/>
          <p:cNvSpPr>
            <a:spLocks noChangeArrowheads="1"/>
          </p:cNvSpPr>
          <p:nvPr/>
        </p:nvSpPr>
        <p:spPr bwMode="auto">
          <a:xfrm>
            <a:off x="7848600" y="3048000"/>
            <a:ext cx="838200" cy="304800"/>
          </a:xfrm>
          <a:prstGeom prst="rect">
            <a:avLst/>
          </a:prstGeom>
          <a:solidFill>
            <a:srgbClr val="333399"/>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200" b="1">
                <a:solidFill>
                  <a:srgbClr val="FFFF00"/>
                </a:solidFill>
                <a:latin typeface="Arial" charset="0"/>
              </a:rPr>
              <a:t>Voice</a:t>
            </a:r>
            <a:endParaRPr lang="en-US" b="1">
              <a:solidFill>
                <a:srgbClr val="FFFF00"/>
              </a:solidFill>
              <a:latin typeface="Times New Roman" charset="0"/>
            </a:endParaRPr>
          </a:p>
        </p:txBody>
      </p:sp>
      <p:sp>
        <p:nvSpPr>
          <p:cNvPr id="610314" name="AutoShape 10"/>
          <p:cNvSpPr>
            <a:spLocks noChangeArrowheads="1"/>
          </p:cNvSpPr>
          <p:nvPr/>
        </p:nvSpPr>
        <p:spPr bwMode="auto">
          <a:xfrm>
            <a:off x="5715000" y="6172200"/>
            <a:ext cx="1066800" cy="381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15" name="Rectangle 11"/>
          <p:cNvSpPr>
            <a:spLocks noChangeArrowheads="1"/>
          </p:cNvSpPr>
          <p:nvPr/>
        </p:nvSpPr>
        <p:spPr bwMode="auto">
          <a:xfrm>
            <a:off x="7086600" y="4953000"/>
            <a:ext cx="1600200" cy="1066800"/>
          </a:xfrm>
          <a:prstGeom prst="rect">
            <a:avLst/>
          </a:prstGeom>
          <a:solidFill>
            <a:schemeClr val="accent2"/>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16" name="Line 12"/>
          <p:cNvSpPr>
            <a:spLocks noChangeShapeType="1"/>
          </p:cNvSpPr>
          <p:nvPr/>
        </p:nvSpPr>
        <p:spPr bwMode="auto">
          <a:xfrm>
            <a:off x="7086600" y="4953000"/>
            <a:ext cx="16002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17" name="Text Box 13"/>
          <p:cNvSpPr txBox="1">
            <a:spLocks noChangeArrowheads="1"/>
          </p:cNvSpPr>
          <p:nvPr/>
        </p:nvSpPr>
        <p:spPr bwMode="auto">
          <a:xfrm>
            <a:off x="7284112" y="5257800"/>
            <a:ext cx="1163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dirty="0">
                <a:solidFill>
                  <a:srgbClr val="FFFF00"/>
                </a:solidFill>
                <a:latin typeface="Arial" charset="0"/>
              </a:rPr>
              <a:t>Transport</a:t>
            </a:r>
          </a:p>
        </p:txBody>
      </p:sp>
      <p:sp>
        <p:nvSpPr>
          <p:cNvPr id="610318" name="Rectangle 14"/>
          <p:cNvSpPr>
            <a:spLocks noGrp="1" noChangeArrowheads="1"/>
          </p:cNvSpPr>
          <p:nvPr>
            <p:ph type="title"/>
          </p:nvPr>
        </p:nvSpPr>
        <p:spPr>
          <a:ln/>
          <a:extLst>
            <a:ext uri="{91240B29-F687-4f45-9708-019B960494DF}">
              <a14:hiddenLine xmlns:a14="http://schemas.microsoft.com/office/drawing/2010/main" w="9525">
                <a:solidFill>
                  <a:schemeClr val="bg1"/>
                </a:solidFill>
                <a:miter lim="800000"/>
                <a:headEnd/>
                <a:tailEnd/>
              </a14:hiddenLine>
            </a:ext>
          </a:extLst>
        </p:spPr>
        <p:txBody>
          <a:bodyPr>
            <a:normAutofit fontScale="90000"/>
          </a:bodyPr>
          <a:lstStyle/>
          <a:p>
            <a:pPr algn="l"/>
            <a:r>
              <a:rPr lang="en-US" dirty="0" smtClean="0"/>
              <a:t>Voice, transport and access</a:t>
            </a:r>
            <a:endParaRPr lang="en-US" dirty="0"/>
          </a:p>
        </p:txBody>
      </p:sp>
      <p:sp>
        <p:nvSpPr>
          <p:cNvPr id="610319" name="Rectangle 15"/>
          <p:cNvSpPr>
            <a:spLocks noChangeArrowheads="1"/>
          </p:cNvSpPr>
          <p:nvPr/>
        </p:nvSpPr>
        <p:spPr bwMode="auto">
          <a:xfrm>
            <a:off x="3810000" y="3048000"/>
            <a:ext cx="1600200" cy="1908175"/>
          </a:xfrm>
          <a:prstGeom prst="rect">
            <a:avLst/>
          </a:prstGeom>
          <a:solidFill>
            <a:schemeClr val="bg2"/>
          </a:solidFill>
          <a:ln w="9525">
            <a:solidFill>
              <a:srgbClr val="FFFF00"/>
            </a:solidFill>
            <a:prstDash val="lgDash"/>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20" name="Rectangle 16"/>
          <p:cNvSpPr>
            <a:spLocks noChangeArrowheads="1"/>
          </p:cNvSpPr>
          <p:nvPr/>
        </p:nvSpPr>
        <p:spPr bwMode="auto">
          <a:xfrm>
            <a:off x="3808413" y="4953000"/>
            <a:ext cx="1600200" cy="1066800"/>
          </a:xfrm>
          <a:prstGeom prst="rect">
            <a:avLst/>
          </a:prstGeom>
          <a:solidFill>
            <a:schemeClr val="accent2"/>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21" name="Line 17"/>
          <p:cNvSpPr>
            <a:spLocks noChangeShapeType="1"/>
          </p:cNvSpPr>
          <p:nvPr/>
        </p:nvSpPr>
        <p:spPr bwMode="auto">
          <a:xfrm>
            <a:off x="3810000" y="4038600"/>
            <a:ext cx="1600200" cy="0"/>
          </a:xfrm>
          <a:prstGeom prst="line">
            <a:avLst/>
          </a:prstGeom>
          <a:noFill/>
          <a:ln w="9525">
            <a:solidFill>
              <a:srgbClr val="FFFF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22" name="Text Box 18"/>
          <p:cNvSpPr txBox="1">
            <a:spLocks noChangeArrowheads="1"/>
          </p:cNvSpPr>
          <p:nvPr/>
        </p:nvSpPr>
        <p:spPr bwMode="auto">
          <a:xfrm>
            <a:off x="4149725" y="3352800"/>
            <a:ext cx="7236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chemeClr val="accent1">
                    <a:lumMod val="75000"/>
                  </a:schemeClr>
                </a:solidFill>
                <a:latin typeface="Arial" charset="0"/>
              </a:rPr>
              <a:t>Apps</a:t>
            </a:r>
            <a:endParaRPr lang="en-US" dirty="0">
              <a:solidFill>
                <a:schemeClr val="accent1">
                  <a:lumMod val="75000"/>
                </a:schemeClr>
              </a:solidFill>
              <a:latin typeface="Times New Roman" charset="0"/>
            </a:endParaRPr>
          </a:p>
        </p:txBody>
      </p:sp>
      <p:sp>
        <p:nvSpPr>
          <p:cNvPr id="610323" name="Text Box 19"/>
          <p:cNvSpPr txBox="1">
            <a:spLocks noChangeArrowheads="1"/>
          </p:cNvSpPr>
          <p:nvPr/>
        </p:nvSpPr>
        <p:spPr bwMode="auto">
          <a:xfrm>
            <a:off x="4381500" y="4267200"/>
            <a:ext cx="402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accent1">
                    <a:lumMod val="75000"/>
                  </a:schemeClr>
                </a:solidFill>
                <a:latin typeface="Arial" charset="0"/>
              </a:rPr>
              <a:t>IP</a:t>
            </a:r>
            <a:endParaRPr lang="en-US">
              <a:solidFill>
                <a:schemeClr val="accent1">
                  <a:lumMod val="75000"/>
                </a:schemeClr>
              </a:solidFill>
              <a:latin typeface="Times New Roman" charset="0"/>
            </a:endParaRPr>
          </a:p>
        </p:txBody>
      </p:sp>
      <p:sp>
        <p:nvSpPr>
          <p:cNvPr id="610324" name="Text Box 20"/>
          <p:cNvSpPr txBox="1">
            <a:spLocks noChangeArrowheads="1"/>
          </p:cNvSpPr>
          <p:nvPr/>
        </p:nvSpPr>
        <p:spPr bwMode="auto">
          <a:xfrm>
            <a:off x="4250445" y="4953000"/>
            <a:ext cx="7621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solidFill>
                  <a:srgbClr val="FFFF00"/>
                </a:solidFill>
                <a:latin typeface="Arial" charset="0"/>
              </a:rPr>
              <a:t>Voice</a:t>
            </a:r>
            <a:endParaRPr lang="en-US">
              <a:solidFill>
                <a:srgbClr val="FFFF00"/>
              </a:solidFill>
              <a:latin typeface="Times New Roman" charset="0"/>
            </a:endParaRPr>
          </a:p>
        </p:txBody>
      </p:sp>
      <p:cxnSp>
        <p:nvCxnSpPr>
          <p:cNvPr id="610325" name="AutoShape 21"/>
          <p:cNvCxnSpPr>
            <a:cxnSpLocks noChangeShapeType="1"/>
            <a:stCxn id="610324" idx="3"/>
            <a:endCxn id="610313" idx="1"/>
          </p:cNvCxnSpPr>
          <p:nvPr/>
        </p:nvCxnSpPr>
        <p:spPr bwMode="auto">
          <a:xfrm flipV="1">
            <a:off x="5012618" y="3200400"/>
            <a:ext cx="2835982" cy="1937266"/>
          </a:xfrm>
          <a:prstGeom prst="curvedConnector3">
            <a:avLst>
              <a:gd name="adj1" fmla="val 50000"/>
            </a:avLst>
          </a:prstGeom>
          <a:noFill/>
          <a:ln w="57150">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10326" name="Line 22"/>
          <p:cNvSpPr>
            <a:spLocks noChangeShapeType="1"/>
          </p:cNvSpPr>
          <p:nvPr/>
        </p:nvSpPr>
        <p:spPr bwMode="auto">
          <a:xfrm>
            <a:off x="3810000" y="5486400"/>
            <a:ext cx="1600200" cy="0"/>
          </a:xfrm>
          <a:prstGeom prst="line">
            <a:avLst/>
          </a:prstGeom>
          <a:noFill/>
          <a:ln w="9525">
            <a:solidFill>
              <a:srgbClr val="FFFF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27" name="Text Box 23"/>
          <p:cNvSpPr txBox="1">
            <a:spLocks noChangeArrowheads="1"/>
          </p:cNvSpPr>
          <p:nvPr/>
        </p:nvSpPr>
        <p:spPr bwMode="auto">
          <a:xfrm>
            <a:off x="4032912" y="5562600"/>
            <a:ext cx="1163900" cy="369332"/>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dirty="0">
                <a:solidFill>
                  <a:srgbClr val="FFFF00"/>
                </a:solidFill>
                <a:latin typeface="Arial" charset="0"/>
              </a:rPr>
              <a:t>Transport</a:t>
            </a:r>
          </a:p>
        </p:txBody>
      </p:sp>
      <p:grpSp>
        <p:nvGrpSpPr>
          <p:cNvPr id="610328" name="Group 24"/>
          <p:cNvGrpSpPr>
            <a:grpSpLocks/>
          </p:cNvGrpSpPr>
          <p:nvPr/>
        </p:nvGrpSpPr>
        <p:grpSpPr bwMode="auto">
          <a:xfrm>
            <a:off x="609600" y="4953000"/>
            <a:ext cx="2971800" cy="1676400"/>
            <a:chOff x="384" y="3120"/>
            <a:chExt cx="1872" cy="1056"/>
          </a:xfrm>
        </p:grpSpPr>
        <p:sp>
          <p:nvSpPr>
            <p:cNvPr id="610329" name="Rectangle 25"/>
            <p:cNvSpPr>
              <a:spLocks noChangeArrowheads="1"/>
            </p:cNvSpPr>
            <p:nvPr/>
          </p:nvSpPr>
          <p:spPr bwMode="auto">
            <a:xfrm>
              <a:off x="384" y="3120"/>
              <a:ext cx="1008" cy="672"/>
            </a:xfrm>
            <a:prstGeom prst="rect">
              <a:avLst/>
            </a:prstGeom>
            <a:solidFill>
              <a:schemeClr val="accent2"/>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30" name="Text Box 26"/>
            <p:cNvSpPr txBox="1">
              <a:spLocks noChangeArrowheads="1"/>
            </p:cNvSpPr>
            <p:nvPr/>
          </p:nvSpPr>
          <p:spPr bwMode="auto">
            <a:xfrm>
              <a:off x="661" y="3120"/>
              <a:ext cx="48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dirty="0">
                  <a:solidFill>
                    <a:srgbClr val="FFFF00"/>
                  </a:solidFill>
                  <a:latin typeface="Arial" charset="0"/>
                </a:rPr>
                <a:t>Voice</a:t>
              </a:r>
              <a:endParaRPr lang="en-US" dirty="0">
                <a:solidFill>
                  <a:srgbClr val="FFFF00"/>
                </a:solidFill>
                <a:latin typeface="Times New Roman" charset="0"/>
              </a:endParaRPr>
            </a:p>
          </p:txBody>
        </p:sp>
        <p:sp>
          <p:nvSpPr>
            <p:cNvPr id="610331" name="Text Box 27"/>
            <p:cNvSpPr txBox="1">
              <a:spLocks noChangeArrowheads="1"/>
            </p:cNvSpPr>
            <p:nvPr/>
          </p:nvSpPr>
          <p:spPr bwMode="auto">
            <a:xfrm>
              <a:off x="524" y="3456"/>
              <a:ext cx="733" cy="233"/>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solidFill>
                    <a:srgbClr val="FFFF00"/>
                  </a:solidFill>
                  <a:latin typeface="Arial" charset="0"/>
                </a:rPr>
                <a:t>Transport</a:t>
              </a:r>
            </a:p>
          </p:txBody>
        </p:sp>
        <p:sp>
          <p:nvSpPr>
            <p:cNvPr id="610332" name="Line 28"/>
            <p:cNvSpPr>
              <a:spLocks noChangeShapeType="1"/>
            </p:cNvSpPr>
            <p:nvPr/>
          </p:nvSpPr>
          <p:spPr bwMode="auto">
            <a:xfrm>
              <a:off x="384" y="3456"/>
              <a:ext cx="1008" cy="0"/>
            </a:xfrm>
            <a:prstGeom prst="line">
              <a:avLst/>
            </a:prstGeom>
            <a:noFill/>
            <a:ln w="9525">
              <a:solidFill>
                <a:srgbClr val="FFFF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33" name="AutoShape 29"/>
            <p:cNvSpPr>
              <a:spLocks noChangeArrowheads="1"/>
            </p:cNvSpPr>
            <p:nvPr/>
          </p:nvSpPr>
          <p:spPr bwMode="auto">
            <a:xfrm>
              <a:off x="1584" y="3936"/>
              <a:ext cx="672" cy="2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10334" name="AutoShape 30"/>
          <p:cNvSpPr>
            <a:spLocks/>
          </p:cNvSpPr>
          <p:nvPr/>
        </p:nvSpPr>
        <p:spPr bwMode="auto">
          <a:xfrm>
            <a:off x="3276600" y="5029200"/>
            <a:ext cx="304800" cy="914400"/>
          </a:xfrm>
          <a:prstGeom prst="leftBrace">
            <a:avLst>
              <a:gd name="adj1" fmla="val 25000"/>
              <a:gd name="adj2" fmla="val 50000"/>
            </a:avLst>
          </a:prstGeom>
          <a:noFill/>
          <a:ln w="95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35" name="AutoShape 31"/>
          <p:cNvSpPr>
            <a:spLocks/>
          </p:cNvSpPr>
          <p:nvPr/>
        </p:nvSpPr>
        <p:spPr bwMode="auto">
          <a:xfrm>
            <a:off x="3276600" y="3124200"/>
            <a:ext cx="304800" cy="1752600"/>
          </a:xfrm>
          <a:prstGeom prst="leftBrace">
            <a:avLst>
              <a:gd name="adj1" fmla="val 47917"/>
              <a:gd name="adj2" fmla="val 50000"/>
            </a:avLst>
          </a:prstGeom>
          <a:noFill/>
          <a:ln w="95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36" name="Text Box 32"/>
          <p:cNvSpPr txBox="1">
            <a:spLocks noChangeArrowheads="1"/>
          </p:cNvSpPr>
          <p:nvPr/>
        </p:nvSpPr>
        <p:spPr bwMode="auto">
          <a:xfrm>
            <a:off x="2667000" y="5334000"/>
            <a:ext cx="619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FFFF00"/>
                </a:solidFill>
                <a:latin typeface="Arial" charset="0"/>
              </a:rPr>
              <a:t>Basic</a:t>
            </a:r>
            <a:endParaRPr lang="en-US">
              <a:solidFill>
                <a:srgbClr val="FFFF00"/>
              </a:solidFill>
              <a:latin typeface="Times New Roman" charset="0"/>
            </a:endParaRPr>
          </a:p>
        </p:txBody>
      </p:sp>
      <p:sp>
        <p:nvSpPr>
          <p:cNvPr id="610337" name="Text Box 33"/>
          <p:cNvSpPr txBox="1">
            <a:spLocks noChangeArrowheads="1"/>
          </p:cNvSpPr>
          <p:nvPr/>
        </p:nvSpPr>
        <p:spPr bwMode="auto">
          <a:xfrm>
            <a:off x="2286000" y="3810000"/>
            <a:ext cx="99328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dirty="0">
                <a:solidFill>
                  <a:schemeClr val="accent1">
                    <a:lumMod val="75000"/>
                  </a:schemeClr>
                </a:solidFill>
                <a:latin typeface="Arial" charset="0"/>
              </a:rPr>
              <a:t>Enhanced</a:t>
            </a:r>
            <a:endParaRPr lang="en-US" dirty="0">
              <a:solidFill>
                <a:schemeClr val="accent1">
                  <a:lumMod val="75000"/>
                </a:schemeClr>
              </a:solidFill>
              <a:latin typeface="Times New Roman" charset="0"/>
            </a:endParaRPr>
          </a:p>
        </p:txBody>
      </p:sp>
      <p:sp>
        <p:nvSpPr>
          <p:cNvPr id="2" name="TextBox 1"/>
          <p:cNvSpPr txBox="1"/>
          <p:nvPr/>
        </p:nvSpPr>
        <p:spPr>
          <a:xfrm>
            <a:off x="785958" y="1666437"/>
            <a:ext cx="1377300" cy="369332"/>
          </a:xfrm>
          <a:prstGeom prst="rect">
            <a:avLst/>
          </a:prstGeom>
          <a:noFill/>
        </p:spPr>
        <p:txBody>
          <a:bodyPr wrap="none" rtlCol="0">
            <a:spAutoFit/>
          </a:bodyPr>
          <a:lstStyle/>
          <a:p>
            <a:r>
              <a:rPr lang="en-US" dirty="0" smtClean="0"/>
              <a:t>1880s-1980s</a:t>
            </a:r>
            <a:endParaRPr lang="en-US" dirty="0"/>
          </a:p>
        </p:txBody>
      </p:sp>
      <p:sp>
        <p:nvSpPr>
          <p:cNvPr id="36" name="TextBox 35"/>
          <p:cNvSpPr txBox="1"/>
          <p:nvPr/>
        </p:nvSpPr>
        <p:spPr>
          <a:xfrm>
            <a:off x="3819512" y="1695603"/>
            <a:ext cx="1377300" cy="369332"/>
          </a:xfrm>
          <a:prstGeom prst="rect">
            <a:avLst/>
          </a:prstGeom>
          <a:noFill/>
        </p:spPr>
        <p:txBody>
          <a:bodyPr wrap="none" rtlCol="0">
            <a:spAutoFit/>
          </a:bodyPr>
          <a:lstStyle/>
          <a:p>
            <a:r>
              <a:rPr lang="en-US" dirty="0" smtClean="0"/>
              <a:t>1980s-2000s</a:t>
            </a:r>
            <a:endParaRPr lang="en-US" dirty="0"/>
          </a:p>
        </p:txBody>
      </p:sp>
      <p:sp>
        <p:nvSpPr>
          <p:cNvPr id="37" name="TextBox 36"/>
          <p:cNvSpPr txBox="1"/>
          <p:nvPr/>
        </p:nvSpPr>
        <p:spPr>
          <a:xfrm>
            <a:off x="7048170" y="1705826"/>
            <a:ext cx="1381095" cy="369332"/>
          </a:xfrm>
          <a:prstGeom prst="rect">
            <a:avLst/>
          </a:prstGeom>
          <a:noFill/>
        </p:spPr>
        <p:txBody>
          <a:bodyPr wrap="none" rtlCol="0">
            <a:spAutoFit/>
          </a:bodyPr>
          <a:lstStyle/>
          <a:p>
            <a:r>
              <a:rPr lang="en-US" dirty="0" smtClean="0"/>
              <a:t>Now - future</a:t>
            </a:r>
            <a:endParaRPr lang="en-US" dirty="0"/>
          </a:p>
        </p:txBody>
      </p:sp>
    </p:spTree>
    <p:extLst>
      <p:ext uri="{BB962C8B-B14F-4D97-AF65-F5344CB8AC3E}">
        <p14:creationId xmlns:p14="http://schemas.microsoft.com/office/powerpoint/2010/main" val="703085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10328"/>
                                        </p:tgtEl>
                                        <p:attrNameLst>
                                          <p:attrName>style.visibility</p:attrName>
                                        </p:attrNameLst>
                                      </p:cBhvr>
                                      <p:to>
                                        <p:strVal val="visible"/>
                                      </p:to>
                                    </p:set>
                                    <p:animEffect transition="in" filter="dissolve">
                                      <p:cBhvr>
                                        <p:cTn id="7" dur="500"/>
                                        <p:tgtEl>
                                          <p:spTgt spid="61032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10325"/>
                                        </p:tgtEl>
                                        <p:attrNameLst>
                                          <p:attrName>style.visibility</p:attrName>
                                        </p:attrNameLst>
                                      </p:cBhvr>
                                      <p:to>
                                        <p:strVal val="visible"/>
                                      </p:to>
                                    </p:set>
                                    <p:animEffect transition="in" filter="wipe(left)">
                                      <p:cBhvr>
                                        <p:cTn id="11" dur="500"/>
                                        <p:tgtEl>
                                          <p:spTgt spid="610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Evolution of competition</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32</a:t>
            </a:fld>
            <a:endParaRPr lang="en-US" dirty="0"/>
          </a:p>
        </p:txBody>
      </p:sp>
      <p:sp>
        <p:nvSpPr>
          <p:cNvPr id="4" name="TextBox 3"/>
          <p:cNvSpPr txBox="1"/>
          <p:nvPr/>
        </p:nvSpPr>
        <p:spPr>
          <a:xfrm>
            <a:off x="888022" y="1289008"/>
            <a:ext cx="4836931" cy="369332"/>
          </a:xfrm>
          <a:prstGeom prst="rect">
            <a:avLst/>
          </a:prstGeom>
          <a:noFill/>
        </p:spPr>
        <p:txBody>
          <a:bodyPr wrap="none" rtlCol="0">
            <a:spAutoFit/>
          </a:bodyPr>
          <a:lstStyle/>
          <a:p>
            <a:r>
              <a:rPr lang="en-US" dirty="0" smtClean="0"/>
              <a:t>Assumption: competition desirable and efficient</a:t>
            </a:r>
            <a:endParaRPr lang="en-US" dirty="0"/>
          </a:p>
        </p:txBody>
      </p:sp>
      <p:pic>
        <p:nvPicPr>
          <p:cNvPr id="5" name="Picture 4"/>
          <p:cNvPicPr>
            <a:picLocks noChangeAspect="1"/>
          </p:cNvPicPr>
          <p:nvPr/>
        </p:nvPicPr>
        <p:blipFill>
          <a:blip r:embed="rId2"/>
          <a:stretch>
            <a:fillRect/>
          </a:stretch>
        </p:blipFill>
        <p:spPr>
          <a:xfrm>
            <a:off x="457200" y="3669442"/>
            <a:ext cx="469793" cy="490646"/>
          </a:xfrm>
          <a:prstGeom prst="rect">
            <a:avLst/>
          </a:prstGeom>
        </p:spPr>
      </p:pic>
      <p:pic>
        <p:nvPicPr>
          <p:cNvPr id="6" name="Picture 5"/>
          <p:cNvPicPr>
            <a:picLocks noChangeAspect="1"/>
          </p:cNvPicPr>
          <p:nvPr/>
        </p:nvPicPr>
        <p:blipFill>
          <a:blip r:embed="rId2"/>
          <a:stretch>
            <a:fillRect/>
          </a:stretch>
        </p:blipFill>
        <p:spPr>
          <a:xfrm>
            <a:off x="687164" y="4160088"/>
            <a:ext cx="469793" cy="490646"/>
          </a:xfrm>
          <a:prstGeom prst="rect">
            <a:avLst/>
          </a:prstGeom>
        </p:spPr>
      </p:pic>
      <p:pic>
        <p:nvPicPr>
          <p:cNvPr id="7" name="Picture 6"/>
          <p:cNvPicPr>
            <a:picLocks noChangeAspect="1"/>
          </p:cNvPicPr>
          <p:nvPr/>
        </p:nvPicPr>
        <p:blipFill>
          <a:blip r:embed="rId2"/>
          <a:stretch>
            <a:fillRect/>
          </a:stretch>
        </p:blipFill>
        <p:spPr>
          <a:xfrm>
            <a:off x="609600" y="3050327"/>
            <a:ext cx="469793" cy="490646"/>
          </a:xfrm>
          <a:prstGeom prst="rect">
            <a:avLst/>
          </a:prstGeom>
        </p:spPr>
      </p:pic>
      <p:pic>
        <p:nvPicPr>
          <p:cNvPr id="8" name="Picture 7"/>
          <p:cNvPicPr>
            <a:picLocks noChangeAspect="1"/>
          </p:cNvPicPr>
          <p:nvPr/>
        </p:nvPicPr>
        <p:blipFill>
          <a:blip r:embed="rId2"/>
          <a:stretch>
            <a:fillRect/>
          </a:stretch>
        </p:blipFill>
        <p:spPr>
          <a:xfrm>
            <a:off x="1066800" y="3789896"/>
            <a:ext cx="469793" cy="490646"/>
          </a:xfrm>
          <a:prstGeom prst="rect">
            <a:avLst/>
          </a:prstGeom>
        </p:spPr>
      </p:pic>
      <p:pic>
        <p:nvPicPr>
          <p:cNvPr id="9" name="Picture 8"/>
          <p:cNvPicPr>
            <a:picLocks noChangeAspect="1"/>
          </p:cNvPicPr>
          <p:nvPr/>
        </p:nvPicPr>
        <p:blipFill>
          <a:blip r:embed="rId2"/>
          <a:stretch>
            <a:fillRect/>
          </a:stretch>
        </p:blipFill>
        <p:spPr>
          <a:xfrm>
            <a:off x="1066800" y="3232412"/>
            <a:ext cx="469793" cy="490646"/>
          </a:xfrm>
          <a:prstGeom prst="rect">
            <a:avLst/>
          </a:prstGeom>
        </p:spPr>
      </p:pic>
      <p:pic>
        <p:nvPicPr>
          <p:cNvPr id="10"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7493" y="4160088"/>
            <a:ext cx="813834" cy="108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 name="Text Box 33"/>
          <p:cNvSpPr txBox="1">
            <a:spLocks noChangeArrowheads="1"/>
          </p:cNvSpPr>
          <p:nvPr/>
        </p:nvSpPr>
        <p:spPr bwMode="auto">
          <a:xfrm>
            <a:off x="2113093" y="5244808"/>
            <a:ext cx="1171634" cy="43088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100" dirty="0">
                <a:solidFill>
                  <a:schemeClr val="bg1"/>
                </a:solidFill>
                <a:latin typeface="Arial" charset="0"/>
              </a:rPr>
              <a:t>Theodore Vail</a:t>
            </a:r>
            <a:br>
              <a:rPr lang="en-US" sz="1100" dirty="0">
                <a:solidFill>
                  <a:schemeClr val="bg1"/>
                </a:solidFill>
                <a:latin typeface="Arial" charset="0"/>
              </a:rPr>
            </a:br>
            <a:r>
              <a:rPr lang="en-US" sz="1100" dirty="0">
                <a:solidFill>
                  <a:schemeClr val="bg1"/>
                </a:solidFill>
                <a:latin typeface="Arial" charset="0"/>
              </a:rPr>
              <a:t>AT&amp;</a:t>
            </a:r>
            <a:r>
              <a:rPr lang="en-US" sz="1100" dirty="0" smtClean="0">
                <a:solidFill>
                  <a:schemeClr val="bg1"/>
                </a:solidFill>
                <a:latin typeface="Arial" charset="0"/>
              </a:rPr>
              <a:t>T</a:t>
            </a:r>
            <a:endParaRPr lang="en-US" sz="1100" dirty="0">
              <a:solidFill>
                <a:schemeClr val="bg1"/>
              </a:solidFill>
              <a:latin typeface="Arial" charset="0"/>
            </a:endParaRPr>
          </a:p>
        </p:txBody>
      </p:sp>
      <p:pic>
        <p:nvPicPr>
          <p:cNvPr id="13" name="Picture 12"/>
          <p:cNvPicPr>
            <a:picLocks noChangeAspect="1"/>
          </p:cNvPicPr>
          <p:nvPr/>
        </p:nvPicPr>
        <p:blipFill>
          <a:blip r:embed="rId4"/>
          <a:stretch>
            <a:fillRect/>
          </a:stretch>
        </p:blipFill>
        <p:spPr>
          <a:xfrm>
            <a:off x="2065241" y="2583115"/>
            <a:ext cx="1219486" cy="1425070"/>
          </a:xfrm>
          <a:prstGeom prst="rect">
            <a:avLst/>
          </a:prstGeom>
        </p:spPr>
      </p:pic>
      <p:sp>
        <p:nvSpPr>
          <p:cNvPr id="14" name="L-Shape 13"/>
          <p:cNvSpPr/>
          <p:nvPr/>
        </p:nvSpPr>
        <p:spPr>
          <a:xfrm>
            <a:off x="4268234" y="3723058"/>
            <a:ext cx="1776044" cy="1952637"/>
          </a:xfrm>
          <a:prstGeom prst="corner">
            <a:avLst>
              <a:gd name="adj1" fmla="val 50000"/>
              <a:gd name="adj2" fmla="val 5699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5442715" y="3895669"/>
            <a:ext cx="601563" cy="55379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900" dirty="0" smtClean="0"/>
              <a:t>CLEC</a:t>
            </a:r>
            <a:endParaRPr lang="en-US" sz="900" dirty="0"/>
          </a:p>
        </p:txBody>
      </p:sp>
      <p:sp>
        <p:nvSpPr>
          <p:cNvPr id="16" name="TextBox 15"/>
          <p:cNvSpPr txBox="1"/>
          <p:nvPr/>
        </p:nvSpPr>
        <p:spPr>
          <a:xfrm>
            <a:off x="5442715" y="5306363"/>
            <a:ext cx="608460" cy="369332"/>
          </a:xfrm>
          <a:prstGeom prst="rect">
            <a:avLst/>
          </a:prstGeom>
          <a:noFill/>
        </p:spPr>
        <p:txBody>
          <a:bodyPr wrap="none" rtlCol="0">
            <a:spAutoFit/>
          </a:bodyPr>
          <a:lstStyle/>
          <a:p>
            <a:r>
              <a:rPr lang="en-US" dirty="0" smtClean="0"/>
              <a:t>ILEC</a:t>
            </a:r>
            <a:endParaRPr lang="en-US" dirty="0"/>
          </a:p>
        </p:txBody>
      </p:sp>
      <p:sp>
        <p:nvSpPr>
          <p:cNvPr id="17" name="L-Shape 16"/>
          <p:cNvSpPr/>
          <p:nvPr/>
        </p:nvSpPr>
        <p:spPr>
          <a:xfrm>
            <a:off x="7208832" y="3723058"/>
            <a:ext cx="1776044" cy="1952637"/>
          </a:xfrm>
          <a:prstGeom prst="corner">
            <a:avLst>
              <a:gd name="adj1" fmla="val 50000"/>
              <a:gd name="adj2" fmla="val 5699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8" name="Trapezoid 17"/>
          <p:cNvSpPr/>
          <p:nvPr/>
        </p:nvSpPr>
        <p:spPr>
          <a:xfrm>
            <a:off x="6445320" y="3723058"/>
            <a:ext cx="630210" cy="1952637"/>
          </a:xfrm>
          <a:prstGeom prst="trapezoid">
            <a:avLst>
              <a:gd name="adj" fmla="val 1742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467070" y="5322648"/>
            <a:ext cx="608460" cy="369332"/>
          </a:xfrm>
          <a:prstGeom prst="rect">
            <a:avLst/>
          </a:prstGeom>
          <a:noFill/>
        </p:spPr>
        <p:txBody>
          <a:bodyPr wrap="none" rtlCol="0">
            <a:spAutoFit/>
          </a:bodyPr>
          <a:lstStyle/>
          <a:p>
            <a:r>
              <a:rPr lang="en-US" dirty="0" smtClean="0"/>
              <a:t>ILEC</a:t>
            </a:r>
            <a:endParaRPr lang="en-US" dirty="0"/>
          </a:p>
        </p:txBody>
      </p:sp>
      <p:sp>
        <p:nvSpPr>
          <p:cNvPr id="20" name="TextBox 19"/>
          <p:cNvSpPr txBox="1"/>
          <p:nvPr/>
        </p:nvSpPr>
        <p:spPr>
          <a:xfrm>
            <a:off x="7733174" y="4999482"/>
            <a:ext cx="1251702" cy="646331"/>
          </a:xfrm>
          <a:prstGeom prst="rect">
            <a:avLst/>
          </a:prstGeom>
          <a:noFill/>
        </p:spPr>
        <p:txBody>
          <a:bodyPr wrap="none" rtlCol="0">
            <a:spAutoFit/>
          </a:bodyPr>
          <a:lstStyle/>
          <a:p>
            <a:r>
              <a:rPr lang="en-US" dirty="0" smtClean="0"/>
              <a:t>ILEC/CMRS</a:t>
            </a:r>
          </a:p>
          <a:p>
            <a:r>
              <a:rPr lang="en-US" dirty="0" smtClean="0"/>
              <a:t>CATV</a:t>
            </a:r>
            <a:endParaRPr lang="en-US" dirty="0"/>
          </a:p>
        </p:txBody>
      </p:sp>
      <p:sp>
        <p:nvSpPr>
          <p:cNvPr id="21" name="Oval 20"/>
          <p:cNvSpPr/>
          <p:nvPr/>
        </p:nvSpPr>
        <p:spPr>
          <a:xfrm>
            <a:off x="8306924" y="3895669"/>
            <a:ext cx="601563" cy="55379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900" dirty="0" smtClean="0"/>
              <a:t>OTT</a:t>
            </a:r>
          </a:p>
          <a:p>
            <a:pPr algn="ctr"/>
            <a:r>
              <a:rPr lang="en-US" sz="900" dirty="0" smtClean="0"/>
              <a:t>VoIP</a:t>
            </a:r>
            <a:endParaRPr lang="en-US" sz="900" dirty="0"/>
          </a:p>
        </p:txBody>
      </p:sp>
      <p:sp>
        <p:nvSpPr>
          <p:cNvPr id="22" name="TextBox 21"/>
          <p:cNvSpPr txBox="1"/>
          <p:nvPr/>
        </p:nvSpPr>
        <p:spPr>
          <a:xfrm>
            <a:off x="881274" y="5782311"/>
            <a:ext cx="655319" cy="369332"/>
          </a:xfrm>
          <a:prstGeom prst="rect">
            <a:avLst/>
          </a:prstGeom>
          <a:noFill/>
        </p:spPr>
        <p:txBody>
          <a:bodyPr wrap="square" rtlCol="0">
            <a:spAutoFit/>
          </a:bodyPr>
          <a:lstStyle/>
          <a:p>
            <a:r>
              <a:rPr lang="en-US" dirty="0" smtClean="0">
                <a:solidFill>
                  <a:schemeClr val="accent2">
                    <a:lumMod val="50000"/>
                  </a:schemeClr>
                </a:solidFill>
              </a:rPr>
              <a:t>1876</a:t>
            </a:r>
            <a:endParaRPr lang="en-US" dirty="0">
              <a:solidFill>
                <a:schemeClr val="accent2">
                  <a:lumMod val="50000"/>
                </a:schemeClr>
              </a:solidFill>
            </a:endParaRPr>
          </a:p>
        </p:txBody>
      </p:sp>
      <p:sp>
        <p:nvSpPr>
          <p:cNvPr id="23" name="TextBox 22"/>
          <p:cNvSpPr txBox="1"/>
          <p:nvPr/>
        </p:nvSpPr>
        <p:spPr>
          <a:xfrm>
            <a:off x="2539934" y="5782311"/>
            <a:ext cx="630889" cy="369332"/>
          </a:xfrm>
          <a:prstGeom prst="rect">
            <a:avLst/>
          </a:prstGeom>
          <a:noFill/>
        </p:spPr>
        <p:txBody>
          <a:bodyPr wrap="none" rtlCol="0">
            <a:spAutoFit/>
          </a:bodyPr>
          <a:lstStyle/>
          <a:p>
            <a:r>
              <a:rPr lang="en-US" dirty="0" smtClean="0">
                <a:solidFill>
                  <a:schemeClr val="accent2">
                    <a:lumMod val="50000"/>
                  </a:schemeClr>
                </a:solidFill>
              </a:rPr>
              <a:t>1930</a:t>
            </a:r>
            <a:endParaRPr lang="en-US" dirty="0">
              <a:solidFill>
                <a:schemeClr val="accent2">
                  <a:lumMod val="50000"/>
                </a:schemeClr>
              </a:solidFill>
            </a:endParaRPr>
          </a:p>
        </p:txBody>
      </p:sp>
      <p:sp>
        <p:nvSpPr>
          <p:cNvPr id="24" name="TextBox 23"/>
          <p:cNvSpPr txBox="1"/>
          <p:nvPr/>
        </p:nvSpPr>
        <p:spPr>
          <a:xfrm>
            <a:off x="3456601" y="5782311"/>
            <a:ext cx="642048" cy="369332"/>
          </a:xfrm>
          <a:prstGeom prst="rect">
            <a:avLst/>
          </a:prstGeom>
          <a:noFill/>
        </p:spPr>
        <p:txBody>
          <a:bodyPr wrap="none" rtlCol="0">
            <a:spAutoFit/>
          </a:bodyPr>
          <a:lstStyle/>
          <a:p>
            <a:r>
              <a:rPr lang="en-US" dirty="0" smtClean="0">
                <a:solidFill>
                  <a:schemeClr val="accent2">
                    <a:lumMod val="50000"/>
                  </a:schemeClr>
                </a:solidFill>
              </a:rPr>
              <a:t>1984</a:t>
            </a:r>
            <a:endParaRPr lang="en-US" dirty="0">
              <a:solidFill>
                <a:schemeClr val="accent2">
                  <a:lumMod val="50000"/>
                </a:schemeClr>
              </a:solidFill>
            </a:endParaRPr>
          </a:p>
        </p:txBody>
      </p:sp>
      <p:sp>
        <p:nvSpPr>
          <p:cNvPr id="25" name="TextBox 24"/>
          <p:cNvSpPr txBox="1"/>
          <p:nvPr/>
        </p:nvSpPr>
        <p:spPr>
          <a:xfrm>
            <a:off x="4837469" y="5782311"/>
            <a:ext cx="645880" cy="369332"/>
          </a:xfrm>
          <a:prstGeom prst="rect">
            <a:avLst/>
          </a:prstGeom>
          <a:noFill/>
        </p:spPr>
        <p:txBody>
          <a:bodyPr wrap="none" rtlCol="0">
            <a:spAutoFit/>
          </a:bodyPr>
          <a:lstStyle/>
          <a:p>
            <a:r>
              <a:rPr lang="en-US" dirty="0" smtClean="0">
                <a:solidFill>
                  <a:schemeClr val="accent2">
                    <a:lumMod val="50000"/>
                  </a:schemeClr>
                </a:solidFill>
              </a:rPr>
              <a:t>1996</a:t>
            </a:r>
            <a:endParaRPr lang="en-US" dirty="0">
              <a:solidFill>
                <a:schemeClr val="accent2">
                  <a:lumMod val="50000"/>
                </a:schemeClr>
              </a:solidFill>
            </a:endParaRPr>
          </a:p>
        </p:txBody>
      </p:sp>
      <p:sp>
        <p:nvSpPr>
          <p:cNvPr id="26" name="TextBox 25"/>
          <p:cNvSpPr txBox="1"/>
          <p:nvPr/>
        </p:nvSpPr>
        <p:spPr>
          <a:xfrm>
            <a:off x="6424471" y="5782311"/>
            <a:ext cx="657038" cy="369332"/>
          </a:xfrm>
          <a:prstGeom prst="rect">
            <a:avLst/>
          </a:prstGeom>
          <a:noFill/>
        </p:spPr>
        <p:txBody>
          <a:bodyPr wrap="none" rtlCol="0">
            <a:spAutoFit/>
          </a:bodyPr>
          <a:lstStyle/>
          <a:p>
            <a:r>
              <a:rPr lang="en-US" dirty="0" smtClean="0">
                <a:solidFill>
                  <a:schemeClr val="accent2">
                    <a:lumMod val="50000"/>
                  </a:schemeClr>
                </a:solidFill>
              </a:rPr>
              <a:t>2003</a:t>
            </a:r>
            <a:endParaRPr lang="en-US" dirty="0">
              <a:solidFill>
                <a:schemeClr val="accent2">
                  <a:lumMod val="50000"/>
                </a:schemeClr>
              </a:solidFill>
            </a:endParaRPr>
          </a:p>
        </p:txBody>
      </p:sp>
      <p:sp>
        <p:nvSpPr>
          <p:cNvPr id="27" name="TextBox 26"/>
          <p:cNvSpPr txBox="1"/>
          <p:nvPr/>
        </p:nvSpPr>
        <p:spPr>
          <a:xfrm>
            <a:off x="7208832" y="5782311"/>
            <a:ext cx="684803" cy="369332"/>
          </a:xfrm>
          <a:prstGeom prst="rect">
            <a:avLst/>
          </a:prstGeom>
          <a:noFill/>
        </p:spPr>
        <p:txBody>
          <a:bodyPr wrap="none" rtlCol="0">
            <a:spAutoFit/>
          </a:bodyPr>
          <a:lstStyle/>
          <a:p>
            <a:r>
              <a:rPr lang="en-US" dirty="0" smtClean="0">
                <a:solidFill>
                  <a:schemeClr val="accent2">
                    <a:lumMod val="50000"/>
                  </a:schemeClr>
                </a:solidFill>
              </a:rPr>
              <a:t>2010-</a:t>
            </a:r>
            <a:endParaRPr lang="en-US" dirty="0">
              <a:solidFill>
                <a:schemeClr val="accent2">
                  <a:lumMod val="50000"/>
                </a:schemeClr>
              </a:solidFill>
            </a:endParaRPr>
          </a:p>
        </p:txBody>
      </p:sp>
      <p:sp>
        <p:nvSpPr>
          <p:cNvPr id="28" name="TextBox 27"/>
          <p:cNvSpPr txBox="1"/>
          <p:nvPr/>
        </p:nvSpPr>
        <p:spPr>
          <a:xfrm>
            <a:off x="3814116" y="5042489"/>
            <a:ext cx="353943" cy="656590"/>
          </a:xfrm>
          <a:prstGeom prst="rect">
            <a:avLst/>
          </a:prstGeom>
          <a:noFill/>
        </p:spPr>
        <p:txBody>
          <a:bodyPr vert="vert270" wrap="none" rtlCol="0" anchor="t" anchorCtr="0">
            <a:spAutoFit/>
          </a:bodyPr>
          <a:lstStyle/>
          <a:p>
            <a:r>
              <a:rPr lang="en-US" sz="1100" dirty="0" smtClean="0">
                <a:solidFill>
                  <a:srgbClr val="1B4171"/>
                </a:solidFill>
              </a:rPr>
              <a:t>transport</a:t>
            </a:r>
            <a:endParaRPr lang="en-US" sz="1100" dirty="0">
              <a:solidFill>
                <a:srgbClr val="1B4171"/>
              </a:solidFill>
            </a:endParaRPr>
          </a:p>
        </p:txBody>
      </p:sp>
      <p:sp>
        <p:nvSpPr>
          <p:cNvPr id="29" name="TextBox 28"/>
          <p:cNvSpPr txBox="1"/>
          <p:nvPr/>
        </p:nvSpPr>
        <p:spPr>
          <a:xfrm>
            <a:off x="3814116" y="3747154"/>
            <a:ext cx="353943" cy="412934"/>
          </a:xfrm>
          <a:prstGeom prst="rect">
            <a:avLst/>
          </a:prstGeom>
          <a:noFill/>
        </p:spPr>
        <p:txBody>
          <a:bodyPr vert="vert270" wrap="none" rtlCol="0" anchor="t" anchorCtr="0">
            <a:spAutoFit/>
          </a:bodyPr>
          <a:lstStyle/>
          <a:p>
            <a:r>
              <a:rPr lang="en-US" sz="1100" dirty="0" smtClean="0">
                <a:solidFill>
                  <a:srgbClr val="1B4171"/>
                </a:solidFill>
              </a:rPr>
              <a:t>voice</a:t>
            </a:r>
            <a:endParaRPr lang="en-US" sz="1100" dirty="0">
              <a:solidFill>
                <a:srgbClr val="1B4171"/>
              </a:solidFill>
            </a:endParaRPr>
          </a:p>
        </p:txBody>
      </p:sp>
      <p:sp>
        <p:nvSpPr>
          <p:cNvPr id="30" name="Oval 29"/>
          <p:cNvSpPr/>
          <p:nvPr/>
        </p:nvSpPr>
        <p:spPr>
          <a:xfrm>
            <a:off x="5595115" y="4048069"/>
            <a:ext cx="601563" cy="55379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900" dirty="0" smtClean="0"/>
              <a:t>CLEC</a:t>
            </a:r>
            <a:endParaRPr lang="en-US" sz="900" dirty="0"/>
          </a:p>
        </p:txBody>
      </p:sp>
      <p:sp>
        <p:nvSpPr>
          <p:cNvPr id="31" name="Oval 30"/>
          <p:cNvSpPr/>
          <p:nvPr/>
        </p:nvSpPr>
        <p:spPr>
          <a:xfrm>
            <a:off x="8459324" y="4048069"/>
            <a:ext cx="601563" cy="55379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900" dirty="0" smtClean="0"/>
              <a:t>OTT</a:t>
            </a:r>
          </a:p>
          <a:p>
            <a:pPr algn="ctr"/>
            <a:r>
              <a:rPr lang="en-US" sz="900" dirty="0" smtClean="0"/>
              <a:t>VoIP</a:t>
            </a:r>
            <a:endParaRPr lang="en-US" sz="900" dirty="0"/>
          </a:p>
        </p:txBody>
      </p:sp>
    </p:spTree>
    <p:extLst>
      <p:ext uri="{BB962C8B-B14F-4D97-AF65-F5344CB8AC3E}">
        <p14:creationId xmlns:p14="http://schemas.microsoft.com/office/powerpoint/2010/main" val="113470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Internet futures</a:t>
            </a:r>
            <a:endParaRPr lang="en-US" dirty="0"/>
          </a:p>
        </p:txBody>
      </p:sp>
      <p:sp>
        <p:nvSpPr>
          <p:cNvPr id="4" name="Rounded Rectangle 3"/>
          <p:cNvSpPr/>
          <p:nvPr/>
        </p:nvSpPr>
        <p:spPr>
          <a:xfrm>
            <a:off x="1138103" y="1896981"/>
            <a:ext cx="2474138" cy="113818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content and applications</a:t>
            </a:r>
            <a:endParaRPr lang="en-US" sz="2400" dirty="0"/>
          </a:p>
        </p:txBody>
      </p:sp>
      <p:sp>
        <p:nvSpPr>
          <p:cNvPr id="5" name="Rounded Rectangle 4"/>
          <p:cNvSpPr/>
          <p:nvPr/>
        </p:nvSpPr>
        <p:spPr>
          <a:xfrm>
            <a:off x="1138103" y="4573191"/>
            <a:ext cx="2474138" cy="11381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t>fiber or copper loop</a:t>
            </a:r>
          </a:p>
          <a:p>
            <a:pPr algn="ctr"/>
            <a:r>
              <a:rPr lang="en-US" sz="2000" dirty="0" smtClean="0"/>
              <a:t>(“Homes with tails”)</a:t>
            </a:r>
            <a:endParaRPr lang="en-US" sz="2000" dirty="0"/>
          </a:p>
        </p:txBody>
      </p:sp>
      <p:sp>
        <p:nvSpPr>
          <p:cNvPr id="6" name="Rounded Rectangle 5"/>
          <p:cNvSpPr/>
          <p:nvPr/>
        </p:nvSpPr>
        <p:spPr>
          <a:xfrm>
            <a:off x="1138103" y="3187570"/>
            <a:ext cx="2474138" cy="113818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dirty="0" smtClean="0"/>
              <a:t>IP</a:t>
            </a:r>
            <a:endParaRPr lang="en-US" sz="4400" dirty="0"/>
          </a:p>
        </p:txBody>
      </p:sp>
      <p:sp>
        <p:nvSpPr>
          <p:cNvPr id="7" name="TextBox 6"/>
          <p:cNvSpPr txBox="1"/>
          <p:nvPr/>
        </p:nvSpPr>
        <p:spPr>
          <a:xfrm rot="16200000">
            <a:off x="-8418" y="2179661"/>
            <a:ext cx="1369486" cy="646331"/>
          </a:xfrm>
          <a:prstGeom prst="rect">
            <a:avLst/>
          </a:prstGeom>
          <a:noFill/>
        </p:spPr>
        <p:txBody>
          <a:bodyPr wrap="none" rtlCol="0">
            <a:spAutoFit/>
          </a:bodyPr>
          <a:lstStyle/>
          <a:p>
            <a:r>
              <a:rPr lang="en-US" dirty="0" smtClean="0"/>
              <a:t>Google</a:t>
            </a:r>
          </a:p>
          <a:p>
            <a:r>
              <a:rPr lang="en-US" dirty="0" err="1" smtClean="0"/>
              <a:t>Chatroulette</a:t>
            </a:r>
            <a:endParaRPr lang="en-US" dirty="0"/>
          </a:p>
        </p:txBody>
      </p:sp>
      <p:sp>
        <p:nvSpPr>
          <p:cNvPr id="9" name="TextBox 8"/>
          <p:cNvSpPr txBox="1"/>
          <p:nvPr/>
        </p:nvSpPr>
        <p:spPr>
          <a:xfrm rot="16200000">
            <a:off x="395911" y="3664835"/>
            <a:ext cx="837827" cy="369332"/>
          </a:xfrm>
          <a:prstGeom prst="rect">
            <a:avLst/>
          </a:prstGeom>
          <a:noFill/>
        </p:spPr>
        <p:txBody>
          <a:bodyPr wrap="none" rtlCol="0">
            <a:spAutoFit/>
          </a:bodyPr>
          <a:lstStyle/>
          <a:p>
            <a:r>
              <a:rPr lang="en-US" dirty="0"/>
              <a:t>L</a:t>
            </a:r>
            <a:r>
              <a:rPr lang="en-US" dirty="0" smtClean="0"/>
              <a:t>evel 3</a:t>
            </a:r>
            <a:endParaRPr lang="en-US" dirty="0"/>
          </a:p>
        </p:txBody>
      </p:sp>
      <p:sp>
        <p:nvSpPr>
          <p:cNvPr id="10" name="TextBox 9"/>
          <p:cNvSpPr txBox="1"/>
          <p:nvPr/>
        </p:nvSpPr>
        <p:spPr>
          <a:xfrm rot="16200000">
            <a:off x="523782" y="4871101"/>
            <a:ext cx="582085" cy="369332"/>
          </a:xfrm>
          <a:prstGeom prst="rect">
            <a:avLst/>
          </a:prstGeom>
          <a:noFill/>
        </p:spPr>
        <p:txBody>
          <a:bodyPr wrap="none" rtlCol="0">
            <a:spAutoFit/>
          </a:bodyPr>
          <a:lstStyle/>
          <a:p>
            <a:r>
              <a:rPr lang="en-US" dirty="0" smtClean="0"/>
              <a:t>RCN</a:t>
            </a:r>
            <a:endParaRPr lang="en-US" dirty="0"/>
          </a:p>
        </p:txBody>
      </p:sp>
      <p:sp>
        <p:nvSpPr>
          <p:cNvPr id="11" name="Rounded Rectangle 10"/>
          <p:cNvSpPr/>
          <p:nvPr/>
        </p:nvSpPr>
        <p:spPr>
          <a:xfrm>
            <a:off x="5426607" y="1896981"/>
            <a:ext cx="3100919" cy="381439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content production (*)</a:t>
            </a:r>
          </a:p>
          <a:p>
            <a:pPr algn="ctr"/>
            <a:r>
              <a:rPr lang="en-US" dirty="0" smtClean="0"/>
              <a:t>content distribution</a:t>
            </a:r>
          </a:p>
          <a:p>
            <a:pPr algn="ctr"/>
            <a:r>
              <a:rPr lang="en-US" dirty="0" smtClean="0"/>
              <a:t>CDN</a:t>
            </a:r>
          </a:p>
          <a:p>
            <a:pPr algn="ctr"/>
            <a:r>
              <a:rPr lang="en-US" dirty="0" smtClean="0"/>
              <a:t>broadband access</a:t>
            </a:r>
          </a:p>
          <a:p>
            <a:pPr algn="ctr"/>
            <a:r>
              <a:rPr lang="en-US" dirty="0" smtClean="0"/>
              <a:t>local infrastructure</a:t>
            </a:r>
          </a:p>
          <a:p>
            <a:pPr algn="ctr"/>
            <a:r>
              <a:rPr lang="en-US" dirty="0" smtClean="0"/>
              <a:t>regional and national backbone</a:t>
            </a:r>
          </a:p>
          <a:p>
            <a:pPr algn="ctr"/>
            <a:endParaRPr lang="en-US" dirty="0"/>
          </a:p>
        </p:txBody>
      </p:sp>
      <p:sp>
        <p:nvSpPr>
          <p:cNvPr id="12" name="TextBox 11"/>
          <p:cNvSpPr txBox="1"/>
          <p:nvPr/>
        </p:nvSpPr>
        <p:spPr>
          <a:xfrm>
            <a:off x="4272011" y="3629008"/>
            <a:ext cx="802649" cy="769441"/>
          </a:xfrm>
          <a:prstGeom prst="rect">
            <a:avLst/>
          </a:prstGeom>
          <a:noFill/>
        </p:spPr>
        <p:txBody>
          <a:bodyPr wrap="none" rtlCol="0">
            <a:spAutoFit/>
          </a:bodyPr>
          <a:lstStyle/>
          <a:p>
            <a:r>
              <a:rPr lang="en-US" sz="4400" dirty="0" smtClean="0"/>
              <a:t>vs.</a:t>
            </a:r>
            <a:endParaRPr lang="en-US" sz="4400" dirty="0"/>
          </a:p>
        </p:txBody>
      </p:sp>
      <p:sp>
        <p:nvSpPr>
          <p:cNvPr id="13" name="TextBox 12"/>
          <p:cNvSpPr txBox="1"/>
          <p:nvPr/>
        </p:nvSpPr>
        <p:spPr>
          <a:xfrm>
            <a:off x="6152355" y="5711380"/>
            <a:ext cx="1783586" cy="923330"/>
          </a:xfrm>
          <a:prstGeom prst="rect">
            <a:avLst/>
          </a:prstGeom>
          <a:noFill/>
        </p:spPr>
        <p:txBody>
          <a:bodyPr wrap="none" rtlCol="0">
            <a:spAutoFit/>
          </a:bodyPr>
          <a:lstStyle/>
          <a:p>
            <a:r>
              <a:rPr lang="en-US" dirty="0" smtClean="0"/>
              <a:t>AT&amp;T</a:t>
            </a:r>
          </a:p>
          <a:p>
            <a:r>
              <a:rPr lang="en-US" dirty="0" smtClean="0"/>
              <a:t>Comcast/NBC (*)</a:t>
            </a:r>
          </a:p>
          <a:p>
            <a:r>
              <a:rPr lang="en-US" dirty="0" smtClean="0"/>
              <a:t>Verizon</a:t>
            </a:r>
            <a:endParaRPr lang="en-US" dirty="0"/>
          </a:p>
        </p:txBody>
      </p:sp>
    </p:spTree>
    <p:extLst>
      <p:ext uri="{BB962C8B-B14F-4D97-AF65-F5344CB8AC3E}">
        <p14:creationId xmlns:p14="http://schemas.microsoft.com/office/powerpoint/2010/main" val="426328476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Scenario 1: max. competition</a:t>
            </a:r>
            <a:endParaRPr lang="en-US" dirty="0"/>
          </a:p>
        </p:txBody>
      </p:sp>
      <p:sp>
        <p:nvSpPr>
          <p:cNvPr id="5" name="Rounded Rectangle 4"/>
          <p:cNvSpPr/>
          <p:nvPr/>
        </p:nvSpPr>
        <p:spPr>
          <a:xfrm>
            <a:off x="1049236" y="1707926"/>
            <a:ext cx="2705925" cy="735696"/>
          </a:xfrm>
          <a:prstGeom prst="roundRect">
            <a:avLst/>
          </a:prstGeom>
          <a:solidFill>
            <a:srgbClr val="FF66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applications</a:t>
            </a:r>
          </a:p>
          <a:p>
            <a:pPr algn="ctr"/>
            <a:r>
              <a:rPr lang="en-US" sz="1600" dirty="0" smtClean="0"/>
              <a:t>(Netflix, Pandora, your blog)</a:t>
            </a:r>
            <a:endParaRPr lang="en-US" sz="1600" dirty="0"/>
          </a:p>
        </p:txBody>
      </p:sp>
      <p:sp>
        <p:nvSpPr>
          <p:cNvPr id="6" name="Rounded Rectangle 5"/>
          <p:cNvSpPr/>
          <p:nvPr/>
        </p:nvSpPr>
        <p:spPr>
          <a:xfrm>
            <a:off x="1049236" y="2651236"/>
            <a:ext cx="2705925" cy="735696"/>
          </a:xfrm>
          <a:prstGeom prst="roundRect">
            <a:avLst/>
          </a:prstGeom>
          <a:solidFill>
            <a:srgbClr val="3366FF"/>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OS</a:t>
            </a:r>
          </a:p>
          <a:p>
            <a:pPr algn="ctr"/>
            <a:r>
              <a:rPr lang="en-US" dirty="0" smtClean="0"/>
              <a:t>(</a:t>
            </a:r>
            <a:r>
              <a:rPr lang="en-US" sz="1400" dirty="0" smtClean="0"/>
              <a:t>Windows Server, Linux, </a:t>
            </a:r>
            <a:r>
              <a:rPr lang="en-US" sz="1400" dirty="0" err="1" smtClean="0"/>
              <a:t>MacOS</a:t>
            </a:r>
            <a:r>
              <a:rPr lang="en-US" sz="1400" dirty="0" smtClean="0"/>
              <a:t>)</a:t>
            </a:r>
            <a:endParaRPr lang="en-US" sz="1400" dirty="0"/>
          </a:p>
        </p:txBody>
      </p:sp>
      <p:sp>
        <p:nvSpPr>
          <p:cNvPr id="7" name="Rounded Rectangle 6"/>
          <p:cNvSpPr/>
          <p:nvPr/>
        </p:nvSpPr>
        <p:spPr>
          <a:xfrm>
            <a:off x="1049236" y="3539332"/>
            <a:ext cx="2705925" cy="7356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data centers</a:t>
            </a:r>
          </a:p>
          <a:p>
            <a:pPr algn="ctr"/>
            <a:r>
              <a:rPr lang="en-US" sz="1600" dirty="0" smtClean="0"/>
              <a:t>(</a:t>
            </a:r>
            <a:r>
              <a:rPr lang="en-US" sz="1600" dirty="0" err="1" smtClean="0"/>
              <a:t>Equinix</a:t>
            </a:r>
            <a:r>
              <a:rPr lang="en-US" sz="1600" dirty="0" smtClean="0"/>
              <a:t>, Amazon, …)</a:t>
            </a:r>
            <a:endParaRPr lang="en-US" sz="1600" dirty="0"/>
          </a:p>
        </p:txBody>
      </p:sp>
      <p:sp>
        <p:nvSpPr>
          <p:cNvPr id="8" name="Rounded Rectangle 7"/>
          <p:cNvSpPr/>
          <p:nvPr/>
        </p:nvSpPr>
        <p:spPr>
          <a:xfrm>
            <a:off x="1049236" y="4460046"/>
            <a:ext cx="2705925" cy="1333205"/>
          </a:xfrm>
          <a:prstGeom prst="roundRect">
            <a:avLst/>
          </a:prstGeom>
          <a:ln>
            <a:solidFill>
              <a:schemeClr val="accent3">
                <a:lumMod val="60000"/>
                <a:lumOff val="4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accent1">
                    <a:lumMod val="75000"/>
                  </a:schemeClr>
                </a:solidFill>
              </a:rPr>
              <a:t>wide area network</a:t>
            </a:r>
          </a:p>
          <a:p>
            <a:pPr algn="ctr"/>
            <a:r>
              <a:rPr lang="en-US" sz="1600" dirty="0" smtClean="0">
                <a:solidFill>
                  <a:schemeClr val="accent1">
                    <a:lumMod val="75000"/>
                  </a:schemeClr>
                </a:solidFill>
              </a:rPr>
              <a:t>(Qwest, Sprint, VZ, </a:t>
            </a:r>
            <a:r>
              <a:rPr lang="en-US" sz="1600" dirty="0" err="1" smtClean="0">
                <a:solidFill>
                  <a:schemeClr val="accent1">
                    <a:lumMod val="75000"/>
                  </a:schemeClr>
                </a:solidFill>
              </a:rPr>
              <a:t>TeliaSonera</a:t>
            </a:r>
            <a:r>
              <a:rPr lang="en-US" sz="1600" dirty="0" smtClean="0">
                <a:solidFill>
                  <a:schemeClr val="accent1">
                    <a:lumMod val="75000"/>
                  </a:schemeClr>
                </a:solidFill>
              </a:rPr>
              <a:t>, NTT, DTAG,  Level 3, AT&amp;T)</a:t>
            </a:r>
            <a:endParaRPr lang="en-US" sz="1600" dirty="0">
              <a:solidFill>
                <a:schemeClr val="accent1">
                  <a:lumMod val="75000"/>
                </a:schemeClr>
              </a:solidFill>
            </a:endParaRPr>
          </a:p>
        </p:txBody>
      </p:sp>
      <p:sp>
        <p:nvSpPr>
          <p:cNvPr id="10" name="Rounded Rectangle 9"/>
          <p:cNvSpPr/>
          <p:nvPr/>
        </p:nvSpPr>
        <p:spPr>
          <a:xfrm>
            <a:off x="5785140" y="1773952"/>
            <a:ext cx="2705925" cy="735696"/>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web browser</a:t>
            </a:r>
          </a:p>
          <a:p>
            <a:pPr algn="ctr"/>
            <a:r>
              <a:rPr lang="en-US" sz="1600" dirty="0" smtClean="0"/>
              <a:t>(Firefox, IE, Chrome, …)</a:t>
            </a:r>
            <a:endParaRPr lang="en-US" sz="1600" dirty="0"/>
          </a:p>
        </p:txBody>
      </p:sp>
      <p:sp>
        <p:nvSpPr>
          <p:cNvPr id="11" name="Rounded Rectangle 10"/>
          <p:cNvSpPr/>
          <p:nvPr/>
        </p:nvSpPr>
        <p:spPr>
          <a:xfrm>
            <a:off x="5785140" y="2740345"/>
            <a:ext cx="2705925" cy="73569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OS</a:t>
            </a:r>
          </a:p>
          <a:p>
            <a:pPr algn="ctr"/>
            <a:r>
              <a:rPr lang="en-US" dirty="0" smtClean="0"/>
              <a:t>(</a:t>
            </a:r>
            <a:r>
              <a:rPr lang="en-US" sz="1400" dirty="0" smtClean="0"/>
              <a:t>Windows, Android, </a:t>
            </a:r>
            <a:r>
              <a:rPr lang="en-US" sz="1400" dirty="0" err="1" smtClean="0"/>
              <a:t>MacOS</a:t>
            </a:r>
            <a:r>
              <a:rPr lang="en-US" sz="1400" dirty="0" smtClean="0"/>
              <a:t>)</a:t>
            </a:r>
            <a:endParaRPr lang="en-US" sz="1400" dirty="0"/>
          </a:p>
        </p:txBody>
      </p:sp>
      <p:sp>
        <p:nvSpPr>
          <p:cNvPr id="12" name="Rounded Rectangle 11"/>
          <p:cNvSpPr/>
          <p:nvPr/>
        </p:nvSpPr>
        <p:spPr>
          <a:xfrm>
            <a:off x="5785140" y="3716759"/>
            <a:ext cx="2705925" cy="7356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system platform</a:t>
            </a:r>
          </a:p>
          <a:p>
            <a:pPr algn="ctr"/>
            <a:r>
              <a:rPr lang="en-US" sz="1600" dirty="0" smtClean="0"/>
              <a:t>(Intel, ARM, …)</a:t>
            </a:r>
            <a:endParaRPr lang="en-US" sz="1600" dirty="0"/>
          </a:p>
        </p:txBody>
      </p:sp>
      <p:sp>
        <p:nvSpPr>
          <p:cNvPr id="13" name="Rounded Rectangle 12"/>
          <p:cNvSpPr/>
          <p:nvPr/>
        </p:nvSpPr>
        <p:spPr>
          <a:xfrm>
            <a:off x="5785140" y="4664747"/>
            <a:ext cx="2705925" cy="53956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solidFill>
                  <a:schemeClr val="accent1">
                    <a:lumMod val="75000"/>
                  </a:schemeClr>
                </a:solidFill>
              </a:rPr>
              <a:t>ISP</a:t>
            </a:r>
          </a:p>
          <a:p>
            <a:pPr algn="ctr"/>
            <a:r>
              <a:rPr lang="en-US" sz="1600" dirty="0" smtClean="0">
                <a:solidFill>
                  <a:schemeClr val="accent1">
                    <a:lumMod val="75000"/>
                  </a:schemeClr>
                </a:solidFill>
              </a:rPr>
              <a:t>(competing)</a:t>
            </a:r>
            <a:endParaRPr lang="en-US" sz="1600" dirty="0">
              <a:solidFill>
                <a:schemeClr val="accent1">
                  <a:lumMod val="75000"/>
                </a:schemeClr>
              </a:solidFill>
            </a:endParaRPr>
          </a:p>
        </p:txBody>
      </p:sp>
      <p:sp>
        <p:nvSpPr>
          <p:cNvPr id="14" name="Rounded Rectangle 13"/>
          <p:cNvSpPr/>
          <p:nvPr/>
        </p:nvSpPr>
        <p:spPr>
          <a:xfrm>
            <a:off x="5785140" y="5356042"/>
            <a:ext cx="2705925" cy="53956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solidFill>
                  <a:schemeClr val="accent1">
                    <a:lumMod val="75000"/>
                  </a:schemeClr>
                </a:solidFill>
              </a:rPr>
              <a:t>fiber, radio</a:t>
            </a:r>
          </a:p>
          <a:p>
            <a:pPr algn="ctr"/>
            <a:r>
              <a:rPr lang="en-US" sz="1600" dirty="0" smtClean="0">
                <a:solidFill>
                  <a:schemeClr val="accent1">
                    <a:lumMod val="75000"/>
                  </a:schemeClr>
                </a:solidFill>
              </a:rPr>
              <a:t>(regulated monopoly)</a:t>
            </a:r>
            <a:endParaRPr lang="en-US" sz="1600" dirty="0">
              <a:solidFill>
                <a:schemeClr val="accent1">
                  <a:lumMod val="75000"/>
                </a:schemeClr>
              </a:solidFill>
            </a:endParaRPr>
          </a:p>
        </p:txBody>
      </p:sp>
      <p:sp>
        <p:nvSpPr>
          <p:cNvPr id="15" name="Rounded Rectangle 14"/>
          <p:cNvSpPr/>
          <p:nvPr/>
        </p:nvSpPr>
        <p:spPr>
          <a:xfrm>
            <a:off x="5785140" y="6068656"/>
            <a:ext cx="2705925" cy="53956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solidFill>
                  <a:schemeClr val="accent1">
                    <a:lumMod val="75000"/>
                  </a:schemeClr>
                </a:solidFill>
              </a:rPr>
              <a:t>conduit</a:t>
            </a:r>
          </a:p>
          <a:p>
            <a:pPr algn="ctr"/>
            <a:r>
              <a:rPr lang="en-US" sz="1600" dirty="0" smtClean="0">
                <a:solidFill>
                  <a:schemeClr val="accent1">
                    <a:lumMod val="75000"/>
                  </a:schemeClr>
                </a:solidFill>
              </a:rPr>
              <a:t>(public)</a:t>
            </a:r>
            <a:endParaRPr lang="en-US" sz="1600" dirty="0">
              <a:solidFill>
                <a:schemeClr val="accent1">
                  <a:lumMod val="75000"/>
                </a:schemeClr>
              </a:solidFill>
            </a:endParaRPr>
          </a:p>
        </p:txBody>
      </p:sp>
      <p:sp>
        <p:nvSpPr>
          <p:cNvPr id="2" name="TextBox 1"/>
          <p:cNvSpPr txBox="1"/>
          <p:nvPr/>
        </p:nvSpPr>
        <p:spPr>
          <a:xfrm>
            <a:off x="866588" y="1249687"/>
            <a:ext cx="3159839" cy="369332"/>
          </a:xfrm>
          <a:prstGeom prst="rect">
            <a:avLst/>
          </a:prstGeom>
          <a:noFill/>
        </p:spPr>
        <p:txBody>
          <a:bodyPr wrap="none" rtlCol="0">
            <a:spAutoFit/>
          </a:bodyPr>
          <a:lstStyle/>
          <a:p>
            <a:r>
              <a:rPr lang="en-US" dirty="0" smtClean="0"/>
              <a:t>content &amp; application providers</a:t>
            </a:r>
            <a:endParaRPr lang="en-US" dirty="0"/>
          </a:p>
        </p:txBody>
      </p:sp>
      <p:sp>
        <p:nvSpPr>
          <p:cNvPr id="16" name="TextBox 15"/>
          <p:cNvSpPr txBox="1"/>
          <p:nvPr/>
        </p:nvSpPr>
        <p:spPr>
          <a:xfrm>
            <a:off x="6468255" y="1262245"/>
            <a:ext cx="1210588" cy="369332"/>
          </a:xfrm>
          <a:prstGeom prst="rect">
            <a:avLst/>
          </a:prstGeom>
          <a:noFill/>
        </p:spPr>
        <p:txBody>
          <a:bodyPr wrap="none" rtlCol="0">
            <a:spAutoFit/>
          </a:bodyPr>
          <a:lstStyle/>
          <a:p>
            <a:r>
              <a:rPr lang="en-US" dirty="0" smtClean="0"/>
              <a:t>consumers</a:t>
            </a:r>
            <a:endParaRPr lang="en-US" dirty="0"/>
          </a:p>
        </p:txBody>
      </p:sp>
    </p:spTree>
    <p:extLst>
      <p:ext uri="{BB962C8B-B14F-4D97-AF65-F5344CB8AC3E}">
        <p14:creationId xmlns:p14="http://schemas.microsoft.com/office/powerpoint/2010/main" val="182381728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Scenario 2: vertically integrated</a:t>
            </a:r>
            <a:endParaRPr lang="en-US" dirty="0"/>
          </a:p>
        </p:txBody>
      </p:sp>
      <p:sp>
        <p:nvSpPr>
          <p:cNvPr id="3" name="Rounded Rectangle 2"/>
          <p:cNvSpPr/>
          <p:nvPr/>
        </p:nvSpPr>
        <p:spPr>
          <a:xfrm>
            <a:off x="1012421" y="1950884"/>
            <a:ext cx="1785542" cy="346005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classical Internet</a:t>
            </a:r>
          </a:p>
          <a:p>
            <a:pPr algn="ctr"/>
            <a:r>
              <a:rPr lang="en-US" dirty="0" smtClean="0"/>
              <a:t>(web)</a:t>
            </a:r>
          </a:p>
        </p:txBody>
      </p:sp>
      <p:sp>
        <p:nvSpPr>
          <p:cNvPr id="4" name="Rounded Rectangle 3"/>
          <p:cNvSpPr/>
          <p:nvPr/>
        </p:nvSpPr>
        <p:spPr>
          <a:xfrm>
            <a:off x="5729005" y="1950884"/>
            <a:ext cx="866086" cy="3460057"/>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rgbClr val="376092"/>
                </a:solidFill>
              </a:rPr>
              <a:t>interactive multimedia (IMS)</a:t>
            </a:r>
            <a:endParaRPr lang="en-US" dirty="0">
              <a:solidFill>
                <a:srgbClr val="376092"/>
              </a:solidFill>
            </a:endParaRPr>
          </a:p>
        </p:txBody>
      </p:sp>
      <p:sp>
        <p:nvSpPr>
          <p:cNvPr id="5" name="Rounded Rectangle 4"/>
          <p:cNvSpPr/>
          <p:nvPr/>
        </p:nvSpPr>
        <p:spPr>
          <a:xfrm>
            <a:off x="6889614" y="1950884"/>
            <a:ext cx="1491019" cy="3460057"/>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rgbClr val="376092"/>
                </a:solidFill>
              </a:rPr>
              <a:t>video</a:t>
            </a:r>
          </a:p>
          <a:p>
            <a:pPr algn="ctr"/>
            <a:r>
              <a:rPr lang="en-US" dirty="0" smtClean="0">
                <a:solidFill>
                  <a:srgbClr val="376092"/>
                </a:solidFill>
              </a:rPr>
              <a:t>(live, VOD)</a:t>
            </a:r>
            <a:endParaRPr lang="en-US" dirty="0">
              <a:solidFill>
                <a:srgbClr val="376092"/>
              </a:solidFill>
            </a:endParaRPr>
          </a:p>
        </p:txBody>
      </p:sp>
      <p:sp>
        <p:nvSpPr>
          <p:cNvPr id="6" name="TextBox 5"/>
          <p:cNvSpPr txBox="1"/>
          <p:nvPr/>
        </p:nvSpPr>
        <p:spPr>
          <a:xfrm>
            <a:off x="4584143" y="5695126"/>
            <a:ext cx="4058773" cy="646331"/>
          </a:xfrm>
          <a:prstGeom prst="rect">
            <a:avLst/>
          </a:prstGeom>
          <a:noFill/>
        </p:spPr>
        <p:txBody>
          <a:bodyPr wrap="none" rtlCol="0">
            <a:spAutoFit/>
          </a:bodyPr>
          <a:lstStyle/>
          <a:p>
            <a:r>
              <a:rPr lang="en-US" dirty="0" smtClean="0"/>
              <a:t>incumbent operator (e.g., AT&amp;T, Verizon)</a:t>
            </a:r>
          </a:p>
          <a:p>
            <a:r>
              <a:rPr lang="en-US" dirty="0" smtClean="0"/>
              <a:t>cable company (sometimes)</a:t>
            </a:r>
            <a:endParaRPr lang="en-US" dirty="0"/>
          </a:p>
        </p:txBody>
      </p:sp>
      <p:sp>
        <p:nvSpPr>
          <p:cNvPr id="7" name="TextBox 6"/>
          <p:cNvSpPr txBox="1"/>
          <p:nvPr/>
        </p:nvSpPr>
        <p:spPr>
          <a:xfrm>
            <a:off x="5729005" y="1417638"/>
            <a:ext cx="2391888" cy="369332"/>
          </a:xfrm>
          <a:prstGeom prst="rect">
            <a:avLst/>
          </a:prstGeom>
          <a:noFill/>
        </p:spPr>
        <p:txBody>
          <a:bodyPr wrap="none" rtlCol="0">
            <a:spAutoFit/>
          </a:bodyPr>
          <a:lstStyle/>
          <a:p>
            <a:r>
              <a:rPr lang="en-US" dirty="0" smtClean="0"/>
              <a:t>100 Mb/s to consumer</a:t>
            </a:r>
            <a:endParaRPr lang="en-US" dirty="0"/>
          </a:p>
        </p:txBody>
      </p:sp>
      <p:sp>
        <p:nvSpPr>
          <p:cNvPr id="8" name="TextBox 7"/>
          <p:cNvSpPr txBox="1"/>
          <p:nvPr/>
        </p:nvSpPr>
        <p:spPr>
          <a:xfrm>
            <a:off x="4798515" y="1417638"/>
            <a:ext cx="851916" cy="369332"/>
          </a:xfrm>
          <a:prstGeom prst="rect">
            <a:avLst/>
          </a:prstGeom>
          <a:noFill/>
        </p:spPr>
        <p:txBody>
          <a:bodyPr wrap="none" rtlCol="0">
            <a:spAutoFit/>
          </a:bodyPr>
          <a:lstStyle/>
          <a:p>
            <a:r>
              <a:rPr lang="en-US" dirty="0" smtClean="0"/>
              <a:t>4 Mb/s </a:t>
            </a:r>
            <a:endParaRPr lang="en-US" dirty="0"/>
          </a:p>
        </p:txBody>
      </p:sp>
      <p:sp>
        <p:nvSpPr>
          <p:cNvPr id="9" name="TextBox 8"/>
          <p:cNvSpPr txBox="1"/>
          <p:nvPr/>
        </p:nvSpPr>
        <p:spPr>
          <a:xfrm>
            <a:off x="1012421" y="5695126"/>
            <a:ext cx="1646755" cy="646331"/>
          </a:xfrm>
          <a:prstGeom prst="rect">
            <a:avLst/>
          </a:prstGeom>
          <a:noFill/>
        </p:spPr>
        <p:txBody>
          <a:bodyPr wrap="none" rtlCol="0">
            <a:spAutoFit/>
          </a:bodyPr>
          <a:lstStyle/>
          <a:p>
            <a:r>
              <a:rPr lang="en-US" dirty="0" smtClean="0"/>
              <a:t>small operators</a:t>
            </a:r>
          </a:p>
          <a:p>
            <a:r>
              <a:rPr lang="en-US" dirty="0" smtClean="0"/>
              <a:t>Google</a:t>
            </a:r>
          </a:p>
        </p:txBody>
      </p:sp>
      <p:sp>
        <p:nvSpPr>
          <p:cNvPr id="12" name="Rounded Rectangle 11"/>
          <p:cNvSpPr/>
          <p:nvPr/>
        </p:nvSpPr>
        <p:spPr>
          <a:xfrm>
            <a:off x="4827952" y="1950884"/>
            <a:ext cx="620707" cy="3460057"/>
          </a:xfrm>
          <a:prstGeom prst="roundRect">
            <a:avLst/>
          </a:prstGeom>
        </p:spPr>
        <p:style>
          <a:lnRef idx="1">
            <a:schemeClr val="accent3"/>
          </a:lnRef>
          <a:fillRef idx="3">
            <a:schemeClr val="accent3"/>
          </a:fillRef>
          <a:effectRef idx="2">
            <a:schemeClr val="accent3"/>
          </a:effectRef>
          <a:fontRef idx="minor">
            <a:schemeClr val="lt1"/>
          </a:fontRef>
        </p:style>
        <p:txBody>
          <a:bodyPr vert="vert270" rtlCol="0" anchor="ctr"/>
          <a:lstStyle/>
          <a:p>
            <a:pPr algn="ctr"/>
            <a:r>
              <a:rPr lang="en-US" dirty="0" smtClean="0">
                <a:solidFill>
                  <a:srgbClr val="376092"/>
                </a:solidFill>
              </a:rPr>
              <a:t>Internet</a:t>
            </a:r>
            <a:endParaRPr lang="en-US" dirty="0">
              <a:solidFill>
                <a:srgbClr val="376092"/>
              </a:solidFill>
            </a:endParaRPr>
          </a:p>
        </p:txBody>
      </p:sp>
    </p:spTree>
    <p:extLst>
      <p:ext uri="{BB962C8B-B14F-4D97-AF65-F5344CB8AC3E}">
        <p14:creationId xmlns:p14="http://schemas.microsoft.com/office/powerpoint/2010/main" val="327169516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April 2011</a:t>
            </a:r>
          </a:p>
        </p:txBody>
      </p:sp>
      <p:sp>
        <p:nvSpPr>
          <p:cNvPr id="6" name="Slide Number Placeholder 5"/>
          <p:cNvSpPr>
            <a:spLocks noGrp="1"/>
          </p:cNvSpPr>
          <p:nvPr>
            <p:ph type="sldNum" sz="quarter" idx="12"/>
          </p:nvPr>
        </p:nvSpPr>
        <p:spPr/>
        <p:txBody>
          <a:bodyPr/>
          <a:lstStyle/>
          <a:p>
            <a:pPr>
              <a:defRPr/>
            </a:pPr>
            <a:fld id="{7D779572-4DD8-40D6-A25B-2D01FA2F5887}" type="slidenum">
              <a:rPr lang="en-US"/>
              <a:pPr>
                <a:defRPr/>
              </a:pPr>
              <a:t>36</a:t>
            </a:fld>
            <a:endParaRPr lang="en-US"/>
          </a:p>
        </p:txBody>
      </p:sp>
      <p:sp>
        <p:nvSpPr>
          <p:cNvPr id="54279" name="Rectangle 2"/>
          <p:cNvSpPr>
            <a:spLocks noGrp="1"/>
          </p:cNvSpPr>
          <p:nvPr>
            <p:ph type="title"/>
          </p:nvPr>
        </p:nvSpPr>
        <p:spPr/>
        <p:txBody>
          <a:bodyPr/>
          <a:lstStyle/>
          <a:p>
            <a:r>
              <a:rPr lang="en-US" smtClean="0"/>
              <a:t>Eyeball ISPs: 2001 vs. 2010</a:t>
            </a:r>
          </a:p>
        </p:txBody>
      </p:sp>
      <p:pic>
        <p:nvPicPr>
          <p:cNvPr id="54280" name="Picture 5" descr="us_isp_q22001"/>
          <p:cNvPicPr>
            <a:picLocks noChangeAspect="1" noChangeArrowheads="1"/>
          </p:cNvPicPr>
          <p:nvPr/>
        </p:nvPicPr>
        <p:blipFill>
          <a:blip r:embed="rId4"/>
          <a:srcRect/>
          <a:stretch>
            <a:fillRect/>
          </a:stretch>
        </p:blipFill>
        <p:spPr bwMode="auto">
          <a:xfrm>
            <a:off x="696913" y="1638300"/>
            <a:ext cx="3775075" cy="3705225"/>
          </a:xfrm>
          <a:prstGeom prst="rect">
            <a:avLst/>
          </a:prstGeom>
          <a:noFill/>
          <a:ln w="9525">
            <a:noFill/>
            <a:miter lim="800000"/>
            <a:headEnd/>
            <a:tailEnd/>
          </a:ln>
        </p:spPr>
      </p:pic>
      <p:graphicFrame>
        <p:nvGraphicFramePr>
          <p:cNvPr id="54276" name="Object 4"/>
          <p:cNvGraphicFramePr>
            <a:graphicFrameLocks noChangeAspect="1"/>
          </p:cNvGraphicFramePr>
          <p:nvPr>
            <p:extLst>
              <p:ext uri="{D42A27DB-BD31-4B8C-83A1-F6EECF244321}">
                <p14:modId xmlns:p14="http://schemas.microsoft.com/office/powerpoint/2010/main" val="3269334764"/>
              </p:ext>
            </p:extLst>
          </p:nvPr>
        </p:nvGraphicFramePr>
        <p:xfrm>
          <a:off x="4341813" y="1641475"/>
          <a:ext cx="4803775" cy="4464050"/>
        </p:xfrm>
        <a:graphic>
          <a:graphicData uri="http://schemas.openxmlformats.org/presentationml/2006/ole">
            <mc:AlternateContent xmlns:mc="http://schemas.openxmlformats.org/markup-compatibility/2006">
              <mc:Choice xmlns:v="urn:schemas-microsoft-com:vml" Requires="v">
                <p:oleObj spid="_x0000_s1037" name="Chart" r:id="rId5" imgW="6108700" imgH="5676900" progId="MSGraph.Chart.8">
                  <p:embed followColorScheme="full"/>
                </p:oleObj>
              </mc:Choice>
              <mc:Fallback>
                <p:oleObj name="Chart" r:id="rId5" imgW="6108700" imgH="5676900" progId="MSGraph.Chart.8">
                  <p:embed followColorScheme="full"/>
                  <p:pic>
                    <p:nvPicPr>
                      <p:cNvPr id="0" name=""/>
                      <p:cNvPicPr>
                        <a:picLocks noChangeAspect="1" noChangeArrowheads="1"/>
                      </p:cNvPicPr>
                      <p:nvPr/>
                    </p:nvPicPr>
                    <p:blipFill>
                      <a:blip r:embed="rId6"/>
                      <a:srcRect/>
                      <a:stretch>
                        <a:fillRect/>
                      </a:stretch>
                    </p:blipFill>
                    <p:spPr bwMode="auto">
                      <a:xfrm>
                        <a:off x="4341813" y="1641475"/>
                        <a:ext cx="4803775" cy="446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6967773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network neutrality?</a:t>
            </a:r>
            <a:endParaRPr lang="en-US" dirty="0"/>
          </a:p>
        </p:txBody>
      </p:sp>
      <p:sp>
        <p:nvSpPr>
          <p:cNvPr id="2" name="Content Placeholder 1"/>
          <p:cNvSpPr>
            <a:spLocks noGrp="1"/>
          </p:cNvSpPr>
          <p:nvPr>
            <p:ph idx="1"/>
          </p:nvPr>
        </p:nvSpPr>
        <p:spPr/>
        <p:txBody>
          <a:bodyPr>
            <a:normAutofit fontScale="77500" lnSpcReduction="20000"/>
          </a:bodyPr>
          <a:lstStyle/>
          <a:p>
            <a:r>
              <a:rPr lang="en-US" dirty="0"/>
              <a:t>“The principle advocates no restrictions by Internet service providers and governments on content, sites, platforms, the kinds of equipment that may be attached, and the modes of communication</a:t>
            </a:r>
            <a:r>
              <a:rPr lang="en-US" dirty="0" smtClean="0"/>
              <a:t>.” (Wikipedia)</a:t>
            </a:r>
          </a:p>
          <a:p>
            <a:r>
              <a:rPr lang="en-US" dirty="0" smtClean="0"/>
              <a:t>2005 FCC statement:</a:t>
            </a:r>
          </a:p>
          <a:p>
            <a:pPr lvl="1"/>
            <a:r>
              <a:rPr lang="en-US" dirty="0" smtClean="0"/>
              <a:t>“access </a:t>
            </a:r>
            <a:r>
              <a:rPr lang="en-US" dirty="0"/>
              <a:t>the lawful Internet content of their choice.</a:t>
            </a:r>
          </a:p>
          <a:p>
            <a:pPr lvl="1"/>
            <a:r>
              <a:rPr lang="en-US" dirty="0"/>
              <a:t>run applications and use services of their choice, subject to the needs of law enforcement.</a:t>
            </a:r>
          </a:p>
          <a:p>
            <a:pPr lvl="1"/>
            <a:r>
              <a:rPr lang="en-US" dirty="0"/>
              <a:t>connect their choice of legal devices that do not harm the network.</a:t>
            </a:r>
          </a:p>
          <a:p>
            <a:pPr lvl="1"/>
            <a:r>
              <a:rPr lang="en-US" dirty="0"/>
              <a:t>competition among network providers, application and service providers, and content providers</a:t>
            </a:r>
            <a:r>
              <a:rPr lang="en-US" dirty="0" smtClean="0"/>
              <a:t>.”</a:t>
            </a:r>
          </a:p>
          <a:p>
            <a:r>
              <a:rPr lang="en-US" dirty="0" smtClean="0"/>
              <a:t>= </a:t>
            </a:r>
            <a:r>
              <a:rPr lang="en-US" i="1" dirty="0" smtClean="0"/>
              <a:t>Any </a:t>
            </a:r>
            <a:r>
              <a:rPr lang="en-US" i="1" dirty="0"/>
              <a:t>lawful content, any lawful application, any lawful device, any provider</a:t>
            </a:r>
          </a:p>
        </p:txBody>
      </p:sp>
      <p:sp>
        <p:nvSpPr>
          <p:cNvPr id="3" name="Slide Number Placeholder 2"/>
          <p:cNvSpPr>
            <a:spLocks noGrp="1"/>
          </p:cNvSpPr>
          <p:nvPr>
            <p:ph type="sldNum" sz="quarter" idx="12"/>
          </p:nvPr>
        </p:nvSpPr>
        <p:spPr/>
        <p:txBody>
          <a:bodyPr/>
          <a:lstStyle/>
          <a:p>
            <a:fld id="{51E3B49D-3EAC-FA48-8317-73E198CCAC39}" type="slidenum">
              <a:rPr lang="en-US" smtClean="0"/>
              <a:pPr/>
              <a:t>37</a:t>
            </a:fld>
            <a:endParaRPr lang="en-US"/>
          </a:p>
        </p:txBody>
      </p:sp>
    </p:spTree>
    <p:extLst>
      <p:ext uri="{BB962C8B-B14F-4D97-AF65-F5344CB8AC3E}">
        <p14:creationId xmlns:p14="http://schemas.microsoft.com/office/powerpoint/2010/main" val="427014611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views</a:t>
            </a:r>
            <a:endParaRPr lang="en-US" dirty="0"/>
          </a:p>
        </p:txBody>
      </p:sp>
      <p:graphicFrame>
        <p:nvGraphicFramePr>
          <p:cNvPr id="4" name="Diagram 3"/>
          <p:cNvGraphicFramePr/>
          <p:nvPr>
            <p:extLst>
              <p:ext uri="{D42A27DB-BD31-4B8C-83A1-F6EECF244321}">
                <p14:modId xmlns:p14="http://schemas.microsoft.com/office/powerpoint/2010/main" val="1607470648"/>
              </p:ext>
            </p:extLst>
          </p:nvPr>
        </p:nvGraphicFramePr>
        <p:xfrm>
          <a:off x="457200" y="1396999"/>
          <a:ext cx="8229600" cy="5099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351840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solidFill>
                  <a:srgbClr val="1F497D"/>
                </a:solidFill>
              </a:rPr>
              <a:t>Civic considerations</a:t>
            </a:r>
          </a:p>
          <a:p>
            <a:pPr lvl="1"/>
            <a:r>
              <a:rPr lang="en-US" dirty="0" smtClean="0"/>
              <a:t>freedom to read (passive)</a:t>
            </a:r>
          </a:p>
          <a:p>
            <a:pPr lvl="1"/>
            <a:r>
              <a:rPr lang="en-US" dirty="0" smtClean="0"/>
              <a:t>freedom to discuss &amp; create (active)</a:t>
            </a:r>
          </a:p>
          <a:p>
            <a:r>
              <a:rPr lang="en-US" dirty="0" smtClean="0">
                <a:solidFill>
                  <a:srgbClr val="1F497D"/>
                </a:solidFill>
              </a:rPr>
              <a:t>Economic opportunity</a:t>
            </a:r>
          </a:p>
          <a:p>
            <a:pPr lvl="1"/>
            <a:r>
              <a:rPr lang="en-US" dirty="0" smtClean="0"/>
              <a:t>edge economy &gt;&gt; telecom economy</a:t>
            </a:r>
          </a:p>
          <a:p>
            <a:pPr lvl="2"/>
            <a:r>
              <a:rPr lang="en-US" dirty="0" smtClean="0"/>
              <a:t>Telecom revenue (US): $330B</a:t>
            </a:r>
          </a:p>
          <a:p>
            <a:pPr lvl="2"/>
            <a:r>
              <a:rPr lang="en-US" dirty="0" smtClean="0"/>
              <a:t>Content, etc. not that large, however</a:t>
            </a:r>
          </a:p>
          <a:p>
            <a:pPr lvl="3"/>
            <a:r>
              <a:rPr lang="en-US" dirty="0" smtClean="0"/>
              <a:t>Google: $8.44B</a:t>
            </a:r>
          </a:p>
          <a:p>
            <a:pPr lvl="2"/>
            <a:r>
              <a:rPr lang="en-US" dirty="0" smtClean="0"/>
              <a:t>others that depend on ability to provide services</a:t>
            </a:r>
          </a:p>
          <a:p>
            <a:pPr lvl="1"/>
            <a:r>
              <a:rPr lang="en-US" i="1" dirty="0" smtClean="0"/>
              <a:t>content, application, service providers</a:t>
            </a:r>
          </a:p>
          <a:p>
            <a:r>
              <a:rPr lang="en-US" dirty="0" smtClean="0">
                <a:solidFill>
                  <a:srgbClr val="1F497D"/>
                </a:solidFill>
              </a:rPr>
              <a:t>Technical motivation</a:t>
            </a:r>
          </a:p>
          <a:p>
            <a:pPr lvl="1"/>
            <a:r>
              <a:rPr lang="en-US" dirty="0" smtClean="0"/>
              <a:t>avoid network fragmentation</a:t>
            </a:r>
          </a:p>
          <a:p>
            <a:pPr lvl="1"/>
            <a:r>
              <a:rPr lang="en-US" dirty="0" smtClean="0"/>
              <a:t>reduce work-around complexity</a:t>
            </a:r>
            <a:endParaRPr lang="en-US" dirty="0"/>
          </a:p>
        </p:txBody>
      </p:sp>
    </p:spTree>
    <p:extLst>
      <p:ext uri="{BB962C8B-B14F-4D97-AF65-F5344CB8AC3E}">
        <p14:creationId xmlns:p14="http://schemas.microsoft.com/office/powerpoint/2010/main" val="246120444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C3118D-CD60-C448-AB88-7EFEB60ADC5A}" type="slidenum">
              <a:rPr lang="en-US" smtClean="0"/>
              <a:t>4</a:t>
            </a:fld>
            <a:endParaRPr lang="en-US"/>
          </a:p>
        </p:txBody>
      </p:sp>
      <p:sp>
        <p:nvSpPr>
          <p:cNvPr id="4" name="Title 3"/>
          <p:cNvSpPr>
            <a:spLocks noGrp="1"/>
          </p:cNvSpPr>
          <p:nvPr>
            <p:ph type="title"/>
          </p:nvPr>
        </p:nvSpPr>
        <p:spPr/>
        <p:txBody>
          <a:bodyPr/>
          <a:lstStyle/>
          <a:p>
            <a:r>
              <a:rPr lang="en-US" dirty="0" smtClean="0"/>
              <a:t>The fall of the PSTN empire</a:t>
            </a:r>
            <a:endParaRPr lang="en-US" dirty="0"/>
          </a:p>
        </p:txBody>
      </p:sp>
      <p:cxnSp>
        <p:nvCxnSpPr>
          <p:cNvPr id="6" name="Curved Connector 5"/>
          <p:cNvCxnSpPr/>
          <p:nvPr/>
        </p:nvCxnSpPr>
        <p:spPr>
          <a:xfrm>
            <a:off x="1354667" y="2116667"/>
            <a:ext cx="6406444" cy="3019777"/>
          </a:xfrm>
          <a:prstGeom prst="curvedConnector3">
            <a:avLst>
              <a:gd name="adj1" fmla="val 48678"/>
            </a:avLst>
          </a:prstGeom>
          <a:ln w="57150" cmpd="sng">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188659" y="1785965"/>
            <a:ext cx="2135245" cy="369332"/>
          </a:xfrm>
          <a:prstGeom prst="rect">
            <a:avLst/>
          </a:prstGeom>
          <a:noFill/>
        </p:spPr>
        <p:txBody>
          <a:bodyPr wrap="none" rtlCol="0">
            <a:spAutoFit/>
          </a:bodyPr>
          <a:lstStyle/>
          <a:p>
            <a:r>
              <a:rPr lang="en-US" dirty="0" smtClean="0"/>
              <a:t>mobile replacement</a:t>
            </a:r>
            <a:endParaRPr lang="en-US" dirty="0"/>
          </a:p>
        </p:txBody>
      </p:sp>
      <p:sp>
        <p:nvSpPr>
          <p:cNvPr id="12" name="TextBox 11"/>
          <p:cNvSpPr txBox="1"/>
          <p:nvPr/>
        </p:nvSpPr>
        <p:spPr>
          <a:xfrm>
            <a:off x="2188659" y="2628914"/>
            <a:ext cx="1369936" cy="369332"/>
          </a:xfrm>
          <a:prstGeom prst="rect">
            <a:avLst/>
          </a:prstGeom>
          <a:noFill/>
        </p:spPr>
        <p:txBody>
          <a:bodyPr wrap="none" rtlCol="0">
            <a:spAutoFit/>
          </a:bodyPr>
          <a:lstStyle/>
          <a:p>
            <a:r>
              <a:rPr lang="en-US" dirty="0" smtClean="0"/>
              <a:t>SIP </a:t>
            </a:r>
            <a:r>
              <a:rPr lang="en-US" dirty="0" err="1" smtClean="0"/>
              <a:t>trunking</a:t>
            </a:r>
            <a:endParaRPr lang="en-US" dirty="0"/>
          </a:p>
        </p:txBody>
      </p:sp>
      <p:sp>
        <p:nvSpPr>
          <p:cNvPr id="13" name="TextBox 12"/>
          <p:cNvSpPr txBox="1"/>
          <p:nvPr/>
        </p:nvSpPr>
        <p:spPr>
          <a:xfrm>
            <a:off x="4595084" y="2998246"/>
            <a:ext cx="777639" cy="646331"/>
          </a:xfrm>
          <a:prstGeom prst="rect">
            <a:avLst/>
          </a:prstGeom>
          <a:noFill/>
        </p:spPr>
        <p:txBody>
          <a:bodyPr wrap="none" rtlCol="0">
            <a:spAutoFit/>
          </a:bodyPr>
          <a:lstStyle/>
          <a:p>
            <a:r>
              <a:rPr lang="en-US" dirty="0" err="1" smtClean="0"/>
              <a:t>VoLTE</a:t>
            </a:r>
            <a:endParaRPr lang="en-US" dirty="0" smtClean="0"/>
          </a:p>
          <a:p>
            <a:r>
              <a:rPr lang="en-US" dirty="0" smtClean="0"/>
              <a:t>IMS</a:t>
            </a:r>
            <a:endParaRPr lang="en-US" dirty="0"/>
          </a:p>
        </p:txBody>
      </p:sp>
      <p:sp>
        <p:nvSpPr>
          <p:cNvPr id="14" name="TextBox 13"/>
          <p:cNvSpPr txBox="1"/>
          <p:nvPr/>
        </p:nvSpPr>
        <p:spPr>
          <a:xfrm>
            <a:off x="6551555" y="4478206"/>
            <a:ext cx="1545766" cy="369332"/>
          </a:xfrm>
          <a:prstGeom prst="rect">
            <a:avLst/>
          </a:prstGeom>
          <a:noFill/>
        </p:spPr>
        <p:txBody>
          <a:bodyPr wrap="none" rtlCol="0">
            <a:spAutoFit/>
          </a:bodyPr>
          <a:lstStyle/>
          <a:p>
            <a:r>
              <a:rPr lang="en-US" dirty="0" smtClean="0"/>
              <a:t>VoIP over DSL</a:t>
            </a:r>
            <a:endParaRPr lang="en-US" dirty="0"/>
          </a:p>
        </p:txBody>
      </p:sp>
      <p:cxnSp>
        <p:nvCxnSpPr>
          <p:cNvPr id="16" name="Straight Arrow Connector 15"/>
          <p:cNvCxnSpPr/>
          <p:nvPr/>
        </p:nvCxnSpPr>
        <p:spPr>
          <a:xfrm flipV="1">
            <a:off x="1354667" y="5491548"/>
            <a:ext cx="6406444" cy="343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470311" y="5557406"/>
            <a:ext cx="579493" cy="369332"/>
          </a:xfrm>
          <a:prstGeom prst="rect">
            <a:avLst/>
          </a:prstGeom>
          <a:noFill/>
        </p:spPr>
        <p:txBody>
          <a:bodyPr wrap="none" rtlCol="0">
            <a:spAutoFit/>
          </a:bodyPr>
          <a:lstStyle/>
          <a:p>
            <a:r>
              <a:rPr lang="en-US" dirty="0" smtClean="0"/>
              <a:t>2011</a:t>
            </a:r>
            <a:endParaRPr lang="en-US" dirty="0"/>
          </a:p>
        </p:txBody>
      </p:sp>
      <p:sp>
        <p:nvSpPr>
          <p:cNvPr id="18" name="TextBox 17"/>
          <p:cNvSpPr txBox="1"/>
          <p:nvPr/>
        </p:nvSpPr>
        <p:spPr>
          <a:xfrm>
            <a:off x="4168025" y="5557406"/>
            <a:ext cx="612179" cy="369332"/>
          </a:xfrm>
          <a:prstGeom prst="rect">
            <a:avLst/>
          </a:prstGeom>
          <a:noFill/>
        </p:spPr>
        <p:txBody>
          <a:bodyPr wrap="none" rtlCol="0">
            <a:spAutoFit/>
          </a:bodyPr>
          <a:lstStyle/>
          <a:p>
            <a:r>
              <a:rPr lang="en-US" dirty="0" smtClean="0"/>
              <a:t>2015</a:t>
            </a:r>
            <a:endParaRPr lang="en-US" dirty="0"/>
          </a:p>
        </p:txBody>
      </p:sp>
      <p:sp>
        <p:nvSpPr>
          <p:cNvPr id="19" name="TextBox 18"/>
          <p:cNvSpPr txBox="1"/>
          <p:nvPr/>
        </p:nvSpPr>
        <p:spPr>
          <a:xfrm>
            <a:off x="5624872" y="5557406"/>
            <a:ext cx="625817" cy="369332"/>
          </a:xfrm>
          <a:prstGeom prst="rect">
            <a:avLst/>
          </a:prstGeom>
          <a:noFill/>
        </p:spPr>
        <p:txBody>
          <a:bodyPr wrap="none" rtlCol="0">
            <a:spAutoFit/>
          </a:bodyPr>
          <a:lstStyle/>
          <a:p>
            <a:r>
              <a:rPr lang="en-US" dirty="0" smtClean="0"/>
              <a:t>2018</a:t>
            </a:r>
            <a:endParaRPr lang="en-US" dirty="0"/>
          </a:p>
        </p:txBody>
      </p:sp>
      <p:sp>
        <p:nvSpPr>
          <p:cNvPr id="20" name="TextBox 19"/>
          <p:cNvSpPr txBox="1"/>
          <p:nvPr/>
        </p:nvSpPr>
        <p:spPr>
          <a:xfrm>
            <a:off x="7317709" y="5557406"/>
            <a:ext cx="767946" cy="369332"/>
          </a:xfrm>
          <a:prstGeom prst="rect">
            <a:avLst/>
          </a:prstGeom>
          <a:noFill/>
        </p:spPr>
        <p:txBody>
          <a:bodyPr wrap="none" rtlCol="0">
            <a:spAutoFit/>
          </a:bodyPr>
          <a:lstStyle/>
          <a:p>
            <a:r>
              <a:rPr lang="en-US" dirty="0" smtClean="0"/>
              <a:t>2020+</a:t>
            </a:r>
            <a:endParaRPr lang="en-US" dirty="0"/>
          </a:p>
        </p:txBody>
      </p:sp>
      <p:sp>
        <p:nvSpPr>
          <p:cNvPr id="2" name="TextBox 1"/>
          <p:cNvSpPr txBox="1"/>
          <p:nvPr/>
        </p:nvSpPr>
        <p:spPr>
          <a:xfrm>
            <a:off x="3049804" y="3644577"/>
            <a:ext cx="1153418" cy="646331"/>
          </a:xfrm>
          <a:prstGeom prst="rect">
            <a:avLst/>
          </a:prstGeom>
          <a:noFill/>
        </p:spPr>
        <p:txBody>
          <a:bodyPr wrap="none" rtlCol="0">
            <a:spAutoFit/>
          </a:bodyPr>
          <a:lstStyle/>
          <a:p>
            <a:r>
              <a:rPr lang="en-US" dirty="0" smtClean="0"/>
              <a:t>more text</a:t>
            </a:r>
          </a:p>
          <a:p>
            <a:r>
              <a:rPr lang="en-US" dirty="0" smtClean="0"/>
              <a:t>less voice</a:t>
            </a:r>
            <a:endParaRPr lang="en-US" dirty="0"/>
          </a:p>
        </p:txBody>
      </p:sp>
    </p:spTree>
    <p:extLst>
      <p:ext uri="{BB962C8B-B14F-4D97-AF65-F5344CB8AC3E}">
        <p14:creationId xmlns:p14="http://schemas.microsoft.com/office/powerpoint/2010/main" val="357529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How to be non-neutral</a:t>
            </a:r>
          </a:p>
        </p:txBody>
      </p:sp>
      <p:sp>
        <p:nvSpPr>
          <p:cNvPr id="6" name="Rounded Rectangle 5"/>
          <p:cNvSpPr/>
          <p:nvPr/>
        </p:nvSpPr>
        <p:spPr>
          <a:xfrm>
            <a:off x="2672064" y="1633063"/>
            <a:ext cx="4272011" cy="1088703"/>
          </a:xfrm>
          <a:prstGeom prst="roundRect">
            <a:avLst/>
          </a:prstGeom>
          <a:solidFill>
            <a:srgbClr val="800000"/>
          </a:solidFill>
          <a:effectLst>
            <a:glow rad="101600">
              <a:schemeClr val="accent5">
                <a:satMod val="175000"/>
                <a:alpha val="40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deep packet inspection</a:t>
            </a:r>
          </a:p>
          <a:p>
            <a:pPr algn="ctr"/>
            <a:r>
              <a:rPr lang="en-US" dirty="0" smtClean="0"/>
              <a:t>block Skype</a:t>
            </a:r>
            <a:endParaRPr lang="en-US" dirty="0"/>
          </a:p>
        </p:txBody>
      </p:sp>
      <p:sp>
        <p:nvSpPr>
          <p:cNvPr id="9" name="Rounded Rectangle 8"/>
          <p:cNvSpPr/>
          <p:nvPr/>
        </p:nvSpPr>
        <p:spPr>
          <a:xfrm>
            <a:off x="2672064" y="2951645"/>
            <a:ext cx="4272011" cy="108870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block transport protocol</a:t>
            </a:r>
          </a:p>
          <a:p>
            <a:pPr algn="ctr"/>
            <a:r>
              <a:rPr lang="en-US" dirty="0" smtClean="0"/>
              <a:t>block UDP &amp; TCP ports</a:t>
            </a:r>
          </a:p>
          <a:p>
            <a:pPr algn="ctr"/>
            <a:r>
              <a:rPr lang="en-US" dirty="0" smtClean="0"/>
              <a:t>insert TCP RST</a:t>
            </a:r>
            <a:endParaRPr lang="en-US" dirty="0"/>
          </a:p>
        </p:txBody>
      </p:sp>
      <p:sp>
        <p:nvSpPr>
          <p:cNvPr id="10" name="Rounded Rectangle 9"/>
          <p:cNvSpPr/>
          <p:nvPr/>
        </p:nvSpPr>
        <p:spPr>
          <a:xfrm>
            <a:off x="2688558" y="4320763"/>
            <a:ext cx="4272011" cy="1088703"/>
          </a:xfrm>
          <a:prstGeom prst="round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block IP addresses</a:t>
            </a:r>
          </a:p>
          <a:p>
            <a:pPr algn="ctr"/>
            <a:r>
              <a:rPr lang="en-US" dirty="0" err="1" smtClean="0"/>
              <a:t>QoS</a:t>
            </a:r>
            <a:r>
              <a:rPr lang="en-US" dirty="0" smtClean="0"/>
              <a:t> discrimination</a:t>
            </a:r>
          </a:p>
          <a:p>
            <a:pPr algn="ctr"/>
            <a:endParaRPr lang="en-US" dirty="0"/>
          </a:p>
        </p:txBody>
      </p:sp>
      <p:sp>
        <p:nvSpPr>
          <p:cNvPr id="7" name="TextBox 6"/>
          <p:cNvSpPr txBox="1"/>
          <p:nvPr/>
        </p:nvSpPr>
        <p:spPr>
          <a:xfrm>
            <a:off x="472093" y="1992748"/>
            <a:ext cx="1223525" cy="369332"/>
          </a:xfrm>
          <a:prstGeom prst="rect">
            <a:avLst/>
          </a:prstGeom>
          <a:noFill/>
        </p:spPr>
        <p:txBody>
          <a:bodyPr wrap="none" rtlCol="0">
            <a:spAutoFit/>
          </a:bodyPr>
          <a:lstStyle/>
          <a:p>
            <a:r>
              <a:rPr lang="en-US" dirty="0" smtClean="0"/>
              <a:t>application</a:t>
            </a:r>
            <a:endParaRPr lang="en-US" dirty="0"/>
          </a:p>
        </p:txBody>
      </p:sp>
      <p:sp>
        <p:nvSpPr>
          <p:cNvPr id="12" name="TextBox 11"/>
          <p:cNvSpPr txBox="1"/>
          <p:nvPr/>
        </p:nvSpPr>
        <p:spPr>
          <a:xfrm>
            <a:off x="626094" y="3311330"/>
            <a:ext cx="1069524" cy="369332"/>
          </a:xfrm>
          <a:prstGeom prst="rect">
            <a:avLst/>
          </a:prstGeom>
          <a:noFill/>
        </p:spPr>
        <p:txBody>
          <a:bodyPr wrap="none" rtlCol="0">
            <a:spAutoFit/>
          </a:bodyPr>
          <a:lstStyle/>
          <a:p>
            <a:r>
              <a:rPr lang="en-US" dirty="0" smtClean="0"/>
              <a:t>transport</a:t>
            </a:r>
            <a:endParaRPr lang="en-US" dirty="0"/>
          </a:p>
        </p:txBody>
      </p:sp>
      <p:sp>
        <p:nvSpPr>
          <p:cNvPr id="13" name="TextBox 12"/>
          <p:cNvSpPr txBox="1"/>
          <p:nvPr/>
        </p:nvSpPr>
        <p:spPr>
          <a:xfrm>
            <a:off x="725355" y="4680448"/>
            <a:ext cx="970263" cy="369332"/>
          </a:xfrm>
          <a:prstGeom prst="rect">
            <a:avLst/>
          </a:prstGeom>
          <a:noFill/>
        </p:spPr>
        <p:txBody>
          <a:bodyPr wrap="none" rtlCol="0">
            <a:spAutoFit/>
          </a:bodyPr>
          <a:lstStyle/>
          <a:p>
            <a:r>
              <a:rPr lang="en-US" dirty="0" smtClean="0"/>
              <a:t>network</a:t>
            </a:r>
            <a:endParaRPr lang="en-US" dirty="0"/>
          </a:p>
        </p:txBody>
      </p:sp>
      <p:sp>
        <p:nvSpPr>
          <p:cNvPr id="2" name="Right Brace 1"/>
          <p:cNvSpPr/>
          <p:nvPr/>
        </p:nvSpPr>
        <p:spPr>
          <a:xfrm>
            <a:off x="7151452" y="1633063"/>
            <a:ext cx="651651" cy="377640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7936775" y="3298741"/>
            <a:ext cx="1015347" cy="646331"/>
          </a:xfrm>
          <a:prstGeom prst="rect">
            <a:avLst/>
          </a:prstGeom>
          <a:noFill/>
        </p:spPr>
        <p:txBody>
          <a:bodyPr wrap="none" rtlCol="0">
            <a:spAutoFit/>
          </a:bodyPr>
          <a:lstStyle/>
          <a:p>
            <a:r>
              <a:rPr lang="en-US" dirty="0" smtClean="0"/>
              <a:t>all affect</a:t>
            </a:r>
          </a:p>
          <a:p>
            <a:r>
              <a:rPr lang="en-US" dirty="0" smtClean="0"/>
              <a:t>VoIP</a:t>
            </a:r>
            <a:endParaRPr lang="en-US" dirty="0"/>
          </a:p>
        </p:txBody>
      </p:sp>
    </p:spTree>
    <p:extLst>
      <p:ext uri="{BB962C8B-B14F-4D97-AF65-F5344CB8AC3E}">
        <p14:creationId xmlns:p14="http://schemas.microsoft.com/office/powerpoint/2010/main" val="165755966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these neutrality issues?</a:t>
            </a:r>
            <a:endParaRPr lang="en-US" dirty="0"/>
          </a:p>
        </p:txBody>
      </p:sp>
      <p:sp>
        <p:nvSpPr>
          <p:cNvPr id="3" name="Content Placeholder 2"/>
          <p:cNvSpPr>
            <a:spLocks noGrp="1"/>
          </p:cNvSpPr>
          <p:nvPr>
            <p:ph idx="1"/>
          </p:nvPr>
        </p:nvSpPr>
        <p:spPr/>
        <p:txBody>
          <a:bodyPr>
            <a:normAutofit/>
          </a:bodyPr>
          <a:lstStyle/>
          <a:p>
            <a:r>
              <a:rPr lang="en-US" dirty="0" smtClean="0"/>
              <a:t>Redirect DNS NXDOMAIN to ISP web site</a:t>
            </a:r>
          </a:p>
          <a:p>
            <a:r>
              <a:rPr lang="en-US" dirty="0" smtClean="0"/>
              <a:t>Content translation</a:t>
            </a:r>
          </a:p>
          <a:p>
            <a:pPr lvl="1"/>
            <a:r>
              <a:rPr lang="en-US" dirty="0" smtClean="0"/>
              <a:t>e.g., reduce image resolution for cellular data</a:t>
            </a:r>
          </a:p>
          <a:p>
            <a:r>
              <a:rPr lang="en-US" dirty="0" smtClean="0"/>
              <a:t>Blocking transport protocols other than UDP + TCP </a:t>
            </a:r>
          </a:p>
          <a:p>
            <a:r>
              <a:rPr lang="en-US" dirty="0" smtClean="0"/>
              <a:t>Prohibit web servers</a:t>
            </a:r>
          </a:p>
          <a:p>
            <a:r>
              <a:rPr lang="en-US" dirty="0" smtClean="0"/>
              <a:t>Reset DSCP (</a:t>
            </a:r>
            <a:r>
              <a:rPr lang="en-US" dirty="0" err="1" smtClean="0"/>
              <a:t>ToS</a:t>
            </a:r>
            <a:r>
              <a:rPr lang="en-US" dirty="0" smtClean="0"/>
              <a:t> bits)</a:t>
            </a:r>
          </a:p>
          <a:p>
            <a:r>
              <a:rPr lang="en-US" dirty="0" smtClean="0"/>
              <a:t>Not allow IPv6</a:t>
            </a:r>
          </a:p>
          <a:p>
            <a:r>
              <a:rPr lang="en-US" dirty="0" smtClean="0"/>
              <a:t>3GPP: only make non-BE available to carrier</a:t>
            </a:r>
          </a:p>
        </p:txBody>
      </p:sp>
    </p:spTree>
    <p:extLst>
      <p:ext uri="{BB962C8B-B14F-4D97-AF65-F5344CB8AC3E}">
        <p14:creationId xmlns:p14="http://schemas.microsoft.com/office/powerpoint/2010/main" val="62552032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high-profile cases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Madison River (2005)</a:t>
            </a:r>
          </a:p>
          <a:p>
            <a:pPr lvl="1"/>
            <a:r>
              <a:rPr lang="en-US" dirty="0" smtClean="0"/>
              <a:t>DSL provider blocked SIP ports</a:t>
            </a:r>
          </a:p>
          <a:p>
            <a:pPr lvl="1"/>
            <a:r>
              <a:rPr lang="en-US" dirty="0" smtClean="0"/>
              <a:t>fined $15,000 by FCC</a:t>
            </a:r>
          </a:p>
          <a:p>
            <a:r>
              <a:rPr lang="en-US" dirty="0" smtClean="0"/>
              <a:t>Comcast (late 2007)</a:t>
            </a:r>
          </a:p>
          <a:p>
            <a:pPr lvl="1"/>
            <a:r>
              <a:rPr lang="en-US" dirty="0" smtClean="0"/>
              <a:t>insert TCP RST into </a:t>
            </a:r>
            <a:r>
              <a:rPr lang="en-US" dirty="0" err="1" smtClean="0"/>
              <a:t>BitTorrent</a:t>
            </a:r>
            <a:r>
              <a:rPr lang="en-US" dirty="0" smtClean="0"/>
              <a:t> traffic</a:t>
            </a:r>
          </a:p>
          <a:p>
            <a:pPr lvl="1"/>
            <a:r>
              <a:rPr lang="en-US" dirty="0" smtClean="0"/>
              <a:t>later overturned on appeal in DC Circuit Court</a:t>
            </a:r>
          </a:p>
          <a:p>
            <a:r>
              <a:rPr lang="en-US" dirty="0" smtClean="0"/>
              <a:t>RCN (2009): P2P</a:t>
            </a:r>
          </a:p>
          <a:p>
            <a:r>
              <a:rPr lang="en-US" dirty="0" smtClean="0"/>
              <a:t>Various mobile operators</a:t>
            </a:r>
          </a:p>
          <a:p>
            <a:r>
              <a:rPr lang="en-US" dirty="0" smtClean="0"/>
              <a:t>Comcast vs. Level 3 (2010, in dispute)</a:t>
            </a:r>
          </a:p>
          <a:p>
            <a:pPr lvl="1"/>
            <a:r>
              <a:rPr lang="en-US" dirty="0" smtClean="0"/>
              <a:t>Level-3</a:t>
            </a:r>
            <a:endParaRPr lang="en-US" dirty="0"/>
          </a:p>
        </p:txBody>
      </p:sp>
    </p:spTree>
    <p:extLst>
      <p:ext uri="{BB962C8B-B14F-4D97-AF65-F5344CB8AC3E}">
        <p14:creationId xmlns:p14="http://schemas.microsoft.com/office/powerpoint/2010/main" val="49358545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Network neutrality &amp;  freedom of speech</a:t>
            </a:r>
            <a:endParaRPr lang="en-US" sz="3600" dirty="0"/>
          </a:p>
        </p:txBody>
      </p:sp>
      <p:sp>
        <p:nvSpPr>
          <p:cNvPr id="7" name="Content Placeholder 6"/>
          <p:cNvSpPr>
            <a:spLocks noGrp="1"/>
          </p:cNvSpPr>
          <p:nvPr>
            <p:ph idx="1"/>
          </p:nvPr>
        </p:nvSpPr>
        <p:spPr/>
        <p:txBody>
          <a:bodyPr/>
          <a:lstStyle/>
          <a:p>
            <a:r>
              <a:rPr lang="en-US" dirty="0" smtClean="0"/>
              <a:t>Applies only to U.S. government, not private entities</a:t>
            </a:r>
          </a:p>
          <a:p>
            <a:pPr lvl="1"/>
            <a:r>
              <a:rPr lang="en-US" dirty="0" smtClean="0"/>
              <a:t>Example: soap box in city park vs. mall</a:t>
            </a:r>
          </a:p>
          <a:p>
            <a:pPr lvl="1"/>
            <a:r>
              <a:rPr lang="en-US" dirty="0" smtClean="0"/>
              <a:t>private vs. public universities</a:t>
            </a:r>
          </a:p>
          <a:p>
            <a:r>
              <a:rPr lang="en-US" dirty="0" smtClean="0"/>
              <a:t>Freedom to speak + no forced speech</a:t>
            </a:r>
          </a:p>
          <a:p>
            <a:pPr lvl="1"/>
            <a:r>
              <a:rPr lang="en-US" dirty="0" smtClean="0"/>
              <a:t>demise of “fairness doctrine” (2011 final)</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43</a:t>
            </a:fld>
            <a:endParaRPr lang="en-US"/>
          </a:p>
        </p:txBody>
      </p:sp>
      <p:sp>
        <p:nvSpPr>
          <p:cNvPr id="5" name="TextBox 4"/>
          <p:cNvSpPr txBox="1"/>
          <p:nvPr/>
        </p:nvSpPr>
        <p:spPr>
          <a:xfrm flipH="1">
            <a:off x="609600" y="1219200"/>
            <a:ext cx="8077200" cy="369332"/>
          </a:xfrm>
          <a:prstGeom prst="rect">
            <a:avLst/>
          </a:prstGeom>
          <a:solidFill>
            <a:schemeClr val="bg1">
              <a:lumMod val="5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smtClean="0"/>
              <a:t>1</a:t>
            </a:r>
            <a:r>
              <a:rPr lang="en-US" baseline="30000" dirty="0" smtClean="0"/>
              <a:t>st</a:t>
            </a:r>
            <a:r>
              <a:rPr lang="en-US" dirty="0" smtClean="0"/>
              <a:t> amendment: Congress shall make no law abridging the freedom of speech  </a:t>
            </a:r>
            <a:endParaRPr lang="en-US" dirty="0"/>
          </a:p>
        </p:txBody>
      </p:sp>
    </p:spTree>
    <p:extLst>
      <p:ext uri="{BB962C8B-B14F-4D97-AF65-F5344CB8AC3E}">
        <p14:creationId xmlns:p14="http://schemas.microsoft.com/office/powerpoint/2010/main" val="212945276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transparency</a:t>
            </a:r>
            <a:endParaRPr lang="en-US" dirty="0"/>
          </a:p>
        </p:txBody>
      </p:sp>
      <p:sp>
        <p:nvSpPr>
          <p:cNvPr id="3" name="Content Placeholder 2"/>
          <p:cNvSpPr>
            <a:spLocks noGrp="1"/>
          </p:cNvSpPr>
          <p:nvPr>
            <p:ph idx="1"/>
          </p:nvPr>
        </p:nvSpPr>
        <p:spPr/>
        <p:txBody>
          <a:bodyPr>
            <a:normAutofit fontScale="70000" lnSpcReduction="20000"/>
          </a:bodyPr>
          <a:lstStyle/>
          <a:p>
            <a:r>
              <a:rPr lang="en-US" dirty="0"/>
              <a:t>RFC 1958: “Architectural Principles of the </a:t>
            </a:r>
            <a:r>
              <a:rPr lang="en-US" dirty="0" smtClean="0"/>
              <a:t>Internet”</a:t>
            </a:r>
          </a:p>
          <a:p>
            <a:pPr marL="396875" indent="0">
              <a:buNone/>
            </a:pPr>
            <a:r>
              <a:rPr lang="en-US" dirty="0" smtClean="0">
                <a:solidFill>
                  <a:schemeClr val="tx2"/>
                </a:solidFill>
              </a:rPr>
              <a:t>However</a:t>
            </a:r>
            <a:r>
              <a:rPr lang="en-US" dirty="0">
                <a:solidFill>
                  <a:schemeClr val="tx2"/>
                </a:solidFill>
              </a:rPr>
              <a:t>, in very general terms, the community believes that </a:t>
            </a:r>
            <a:r>
              <a:rPr lang="en-US" dirty="0" smtClean="0">
                <a:solidFill>
                  <a:schemeClr val="tx2"/>
                </a:solidFill>
              </a:rPr>
              <a:t>the goal </a:t>
            </a:r>
            <a:r>
              <a:rPr lang="en-US" dirty="0">
                <a:solidFill>
                  <a:schemeClr val="tx2"/>
                </a:solidFill>
              </a:rPr>
              <a:t>is connectivity, the tool is the Internet Protocol, and the intelligence is end to end rather than hidden in the network.</a:t>
            </a:r>
          </a:p>
          <a:p>
            <a:r>
              <a:rPr lang="en-US" dirty="0" smtClean="0"/>
              <a:t>RFC 2275: “Internet Transparency”</a:t>
            </a:r>
          </a:p>
          <a:p>
            <a:pPr lvl="1"/>
            <a:r>
              <a:rPr lang="en-US" dirty="0" smtClean="0"/>
              <a:t>NATs, firewalls, ALGs, relays, proxies, split DNS</a:t>
            </a:r>
          </a:p>
          <a:p>
            <a:r>
              <a:rPr lang="en-US" dirty="0" smtClean="0"/>
              <a:t>RFC </a:t>
            </a:r>
            <a:r>
              <a:rPr lang="en-US" dirty="0"/>
              <a:t>3724: “The Rise of the Middle and the Future of End-to-End:  Reflections </a:t>
            </a:r>
            <a:r>
              <a:rPr lang="en-US" dirty="0" smtClean="0"/>
              <a:t>on the </a:t>
            </a:r>
            <a:r>
              <a:rPr lang="en-US" dirty="0"/>
              <a:t>Evolution of the Internet </a:t>
            </a:r>
            <a:r>
              <a:rPr lang="en-US" dirty="0" smtClean="0"/>
              <a:t>Architecture”</a:t>
            </a:r>
            <a:endParaRPr lang="en-US" dirty="0"/>
          </a:p>
          <a:p>
            <a:r>
              <a:rPr lang="en-US" dirty="0" smtClean="0"/>
              <a:t>RFC 4924</a:t>
            </a:r>
            <a:r>
              <a:rPr lang="en-US" dirty="0"/>
              <a:t>: “Reflections on Internet </a:t>
            </a:r>
            <a:r>
              <a:rPr lang="en-US" dirty="0" smtClean="0"/>
              <a:t>Transparency”</a:t>
            </a:r>
          </a:p>
          <a:p>
            <a:pPr marL="457200" lvl="1" indent="0">
              <a:buNone/>
            </a:pPr>
            <a:r>
              <a:rPr lang="en-US" dirty="0">
                <a:solidFill>
                  <a:srgbClr val="1F497D"/>
                </a:solidFill>
              </a:rPr>
              <a:t>A network that does not filter or transform the data that it </a:t>
            </a:r>
            <a:r>
              <a:rPr lang="en-US" dirty="0" smtClean="0">
                <a:solidFill>
                  <a:srgbClr val="1F497D"/>
                </a:solidFill>
              </a:rPr>
              <a:t>carries may </a:t>
            </a:r>
            <a:r>
              <a:rPr lang="en-US" dirty="0">
                <a:solidFill>
                  <a:srgbClr val="1F497D"/>
                </a:solidFill>
              </a:rPr>
              <a:t>be said to be "transparent" or "oblivious" to the content </a:t>
            </a:r>
            <a:r>
              <a:rPr lang="en-US" dirty="0" smtClean="0">
                <a:solidFill>
                  <a:srgbClr val="1F497D"/>
                </a:solidFill>
              </a:rPr>
              <a:t>of packets</a:t>
            </a:r>
            <a:r>
              <a:rPr lang="en-US" dirty="0">
                <a:solidFill>
                  <a:srgbClr val="1F497D"/>
                </a:solidFill>
              </a:rPr>
              <a:t>.  Networks that provide oblivious transport enable </a:t>
            </a:r>
            <a:r>
              <a:rPr lang="en-US" dirty="0" smtClean="0">
                <a:solidFill>
                  <a:srgbClr val="1F497D"/>
                </a:solidFill>
              </a:rPr>
              <a:t>the deployment </a:t>
            </a:r>
            <a:r>
              <a:rPr lang="en-US" dirty="0">
                <a:solidFill>
                  <a:srgbClr val="1F497D"/>
                </a:solidFill>
              </a:rPr>
              <a:t>of new services without requiring changes to the core.  </a:t>
            </a:r>
            <a:r>
              <a:rPr lang="en-US" dirty="0" smtClean="0">
                <a:solidFill>
                  <a:srgbClr val="1F497D"/>
                </a:solidFill>
              </a:rPr>
              <a:t>It is </a:t>
            </a:r>
            <a:r>
              <a:rPr lang="en-US" dirty="0">
                <a:solidFill>
                  <a:srgbClr val="1F497D"/>
                </a:solidFill>
              </a:rPr>
              <a:t>this flexibility that is perhaps both the Internet's </a:t>
            </a:r>
            <a:r>
              <a:rPr lang="en-US" dirty="0" smtClean="0">
                <a:solidFill>
                  <a:srgbClr val="1F497D"/>
                </a:solidFill>
              </a:rPr>
              <a:t>most essential </a:t>
            </a:r>
            <a:r>
              <a:rPr lang="en-US" dirty="0">
                <a:solidFill>
                  <a:srgbClr val="1F497D"/>
                </a:solidFill>
              </a:rPr>
              <a:t>characteristic as well as one of the most </a:t>
            </a:r>
            <a:r>
              <a:rPr lang="en-US" dirty="0" smtClean="0">
                <a:solidFill>
                  <a:srgbClr val="1F497D"/>
                </a:solidFill>
              </a:rPr>
              <a:t>important contributors </a:t>
            </a:r>
            <a:r>
              <a:rPr lang="en-US" dirty="0">
                <a:solidFill>
                  <a:srgbClr val="1F497D"/>
                </a:solidFill>
              </a:rPr>
              <a:t>to its success.</a:t>
            </a:r>
          </a:p>
        </p:txBody>
      </p:sp>
    </p:spTree>
    <p:extLst>
      <p:ext uri="{BB962C8B-B14F-4D97-AF65-F5344CB8AC3E}">
        <p14:creationId xmlns:p14="http://schemas.microsoft.com/office/powerpoint/2010/main" val="4229893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Network transparency and neutrality</a:t>
            </a:r>
            <a:endParaRPr lang="en-US" dirty="0"/>
          </a:p>
        </p:txBody>
      </p:sp>
      <p:sp>
        <p:nvSpPr>
          <p:cNvPr id="6" name="Oval 5"/>
          <p:cNvSpPr/>
          <p:nvPr/>
        </p:nvSpPr>
        <p:spPr>
          <a:xfrm>
            <a:off x="3611955" y="2321551"/>
            <a:ext cx="5312996" cy="2619186"/>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smtClean="0"/>
              <a:t>neutral</a:t>
            </a:r>
            <a:endParaRPr lang="en-US" sz="4000" dirty="0"/>
          </a:p>
        </p:txBody>
      </p:sp>
      <p:sp>
        <p:nvSpPr>
          <p:cNvPr id="5" name="Oval 4"/>
          <p:cNvSpPr/>
          <p:nvPr/>
        </p:nvSpPr>
        <p:spPr>
          <a:xfrm>
            <a:off x="774733" y="2539817"/>
            <a:ext cx="4722582" cy="2222339"/>
          </a:xfrm>
          <a:prstGeom prst="ellipse">
            <a:avLst/>
          </a:prstGeom>
          <a:solidFill>
            <a:srgbClr val="FF66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transparent</a:t>
            </a:r>
            <a:endParaRPr lang="en-US" sz="3600" dirty="0"/>
          </a:p>
        </p:txBody>
      </p:sp>
      <p:sp>
        <p:nvSpPr>
          <p:cNvPr id="7" name="TextBox 6"/>
          <p:cNvSpPr txBox="1"/>
          <p:nvPr/>
        </p:nvSpPr>
        <p:spPr>
          <a:xfrm>
            <a:off x="457200" y="4855678"/>
            <a:ext cx="1956372" cy="646331"/>
          </a:xfrm>
          <a:prstGeom prst="rect">
            <a:avLst/>
          </a:prstGeom>
          <a:noFill/>
        </p:spPr>
        <p:txBody>
          <a:bodyPr wrap="none" rtlCol="0">
            <a:spAutoFit/>
          </a:bodyPr>
          <a:lstStyle/>
          <a:p>
            <a:r>
              <a:rPr lang="en-US" dirty="0" err="1" smtClean="0"/>
              <a:t>QoS</a:t>
            </a:r>
            <a:r>
              <a:rPr lang="en-US" dirty="0" smtClean="0"/>
              <a:t> discrimination</a:t>
            </a:r>
          </a:p>
          <a:p>
            <a:r>
              <a:rPr lang="en-US" dirty="0" smtClean="0"/>
              <a:t>pay for priority</a:t>
            </a:r>
            <a:endParaRPr lang="en-US" dirty="0"/>
          </a:p>
        </p:txBody>
      </p:sp>
      <p:sp>
        <p:nvSpPr>
          <p:cNvPr id="8" name="TextBox 7"/>
          <p:cNvSpPr txBox="1"/>
          <p:nvPr/>
        </p:nvSpPr>
        <p:spPr>
          <a:xfrm>
            <a:off x="6322050" y="5158207"/>
            <a:ext cx="2364750" cy="369332"/>
          </a:xfrm>
          <a:prstGeom prst="rect">
            <a:avLst/>
          </a:prstGeom>
          <a:noFill/>
        </p:spPr>
        <p:txBody>
          <a:bodyPr wrap="none" rtlCol="0">
            <a:spAutoFit/>
          </a:bodyPr>
          <a:lstStyle/>
          <a:p>
            <a:r>
              <a:rPr lang="en-US" dirty="0" smtClean="0"/>
              <a:t>block protocol features</a:t>
            </a:r>
            <a:endParaRPr lang="en-US" dirty="0"/>
          </a:p>
        </p:txBody>
      </p:sp>
    </p:spTree>
    <p:extLst>
      <p:ext uri="{BB962C8B-B14F-4D97-AF65-F5344CB8AC3E}">
        <p14:creationId xmlns:p14="http://schemas.microsoft.com/office/powerpoint/2010/main" val="3792976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Means, motive and opportunity</a:t>
            </a:r>
            <a:endParaRPr lang="en-US" dirty="0"/>
          </a:p>
        </p:txBody>
      </p:sp>
      <p:sp>
        <p:nvSpPr>
          <p:cNvPr id="2" name="Content Placeholder 1"/>
          <p:cNvSpPr>
            <a:spLocks noGrp="1"/>
          </p:cNvSpPr>
          <p:nvPr>
            <p:ph idx="1"/>
          </p:nvPr>
        </p:nvSpPr>
        <p:spPr/>
        <p:txBody>
          <a:bodyPr>
            <a:normAutofit fontScale="85000" lnSpcReduction="20000"/>
          </a:bodyPr>
          <a:lstStyle/>
          <a:p>
            <a:r>
              <a:rPr lang="en-US" dirty="0" smtClean="0"/>
              <a:t>Political motivation</a:t>
            </a:r>
          </a:p>
          <a:p>
            <a:pPr lvl="1"/>
            <a:r>
              <a:rPr lang="en-US" dirty="0" smtClean="0"/>
              <a:t>suppress undesirable opinion</a:t>
            </a:r>
          </a:p>
          <a:p>
            <a:pPr lvl="2"/>
            <a:r>
              <a:rPr lang="en-US" dirty="0" smtClean="0"/>
              <a:t>e.g., union web site, abortion SMS</a:t>
            </a:r>
          </a:p>
          <a:p>
            <a:r>
              <a:rPr lang="en-US" dirty="0" smtClean="0"/>
              <a:t>Economic advantage</a:t>
            </a:r>
          </a:p>
          <a:p>
            <a:pPr lvl="1"/>
            <a:r>
              <a:rPr lang="en-US" dirty="0" smtClean="0"/>
              <a:t>prevent competition in related services</a:t>
            </a:r>
          </a:p>
          <a:p>
            <a:pPr lvl="2"/>
            <a:r>
              <a:rPr lang="en-US" dirty="0" smtClean="0"/>
              <a:t>e.g., VoIP or over-the-top </a:t>
            </a:r>
            <a:r>
              <a:rPr lang="en-US" dirty="0" err="1" smtClean="0"/>
              <a:t>VoD</a:t>
            </a:r>
            <a:endParaRPr lang="en-US" dirty="0" smtClean="0"/>
          </a:p>
          <a:p>
            <a:pPr lvl="1"/>
            <a:r>
              <a:rPr lang="en-US" dirty="0" smtClean="0"/>
              <a:t>leverage pricing power</a:t>
            </a:r>
          </a:p>
          <a:p>
            <a:pPr lvl="2"/>
            <a:r>
              <a:rPr lang="en-US" dirty="0" smtClean="0"/>
              <a:t>OTT content provider has to offer service to everyone</a:t>
            </a:r>
          </a:p>
          <a:p>
            <a:pPr lvl="1"/>
            <a:r>
              <a:rPr lang="en-US" dirty="0" smtClean="0"/>
              <a:t>market segmentation</a:t>
            </a:r>
          </a:p>
          <a:p>
            <a:pPr lvl="2"/>
            <a:r>
              <a:rPr lang="en-US" dirty="0" smtClean="0"/>
              <a:t>consumer vs. business customers</a:t>
            </a:r>
          </a:p>
          <a:p>
            <a:r>
              <a:rPr lang="en-US" dirty="0" smtClean="0"/>
              <a:t>Non-tariff barriers</a:t>
            </a:r>
          </a:p>
          <a:p>
            <a:pPr lvl="1"/>
            <a:r>
              <a:rPr lang="en-US" dirty="0" smtClean="0"/>
              <a:t>e.g., special (undocumented) APIs</a:t>
            </a:r>
          </a:p>
          <a:p>
            <a:pPr lvl="1"/>
            <a:endParaRPr lang="en-US"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46</a:t>
            </a:fld>
            <a:endParaRPr lang="en-US"/>
          </a:p>
        </p:txBody>
      </p:sp>
    </p:spTree>
    <p:extLst>
      <p:ext uri="{BB962C8B-B14F-4D97-AF65-F5344CB8AC3E}">
        <p14:creationId xmlns:p14="http://schemas.microsoft.com/office/powerpoint/2010/main" val="29816607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Open Internet FCC history </a:t>
            </a:r>
            <a:endParaRPr lang="en-US" dirty="0"/>
          </a:p>
        </p:txBody>
      </p:sp>
      <p:sp>
        <p:nvSpPr>
          <p:cNvPr id="2" name="Content Placeholder 1"/>
          <p:cNvSpPr>
            <a:spLocks noGrp="1"/>
          </p:cNvSpPr>
          <p:nvPr>
            <p:ph idx="1"/>
          </p:nvPr>
        </p:nvSpPr>
        <p:spPr/>
        <p:txBody>
          <a:bodyPr>
            <a:normAutofit lnSpcReduction="10000"/>
          </a:bodyPr>
          <a:lstStyle/>
          <a:p>
            <a:r>
              <a:rPr lang="en-US" dirty="0" smtClean="0"/>
              <a:t>2004: “four freedoms” (Powell)</a:t>
            </a:r>
          </a:p>
          <a:p>
            <a:r>
              <a:rPr lang="en-US" dirty="0" smtClean="0"/>
              <a:t>2005: Internet policy statement (Martin)</a:t>
            </a:r>
          </a:p>
          <a:p>
            <a:r>
              <a:rPr lang="en-US" dirty="0" smtClean="0"/>
              <a:t>9/2009: </a:t>
            </a:r>
            <a:r>
              <a:rPr lang="en-US" dirty="0" err="1" smtClean="0"/>
              <a:t>Genachowski</a:t>
            </a:r>
            <a:r>
              <a:rPr lang="en-US" dirty="0" smtClean="0"/>
              <a:t> speech</a:t>
            </a:r>
          </a:p>
          <a:p>
            <a:pPr lvl="1"/>
            <a:r>
              <a:rPr lang="en-US" dirty="0" smtClean="0"/>
              <a:t>non-discrimination, transparency</a:t>
            </a:r>
          </a:p>
          <a:p>
            <a:r>
              <a:rPr lang="en-US" dirty="0" smtClean="0"/>
              <a:t>12/2009/: NPRM</a:t>
            </a:r>
          </a:p>
          <a:p>
            <a:r>
              <a:rPr lang="en-US" dirty="0" smtClean="0"/>
              <a:t>9/2010: PN</a:t>
            </a:r>
          </a:p>
          <a:p>
            <a:r>
              <a:rPr lang="en-US" dirty="0" smtClean="0"/>
              <a:t>12/2010: Open Internet rules</a:t>
            </a:r>
          </a:p>
          <a:p>
            <a:r>
              <a:rPr lang="en-US" dirty="0" smtClean="0"/>
              <a:t>10,000+ short comments, hundreds of long comments</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47</a:t>
            </a:fld>
            <a:endParaRPr lang="en-US"/>
          </a:p>
        </p:txBody>
      </p:sp>
    </p:spTree>
    <p:extLst>
      <p:ext uri="{BB962C8B-B14F-4D97-AF65-F5344CB8AC3E}">
        <p14:creationId xmlns:p14="http://schemas.microsoft.com/office/powerpoint/2010/main" val="121384235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covered?</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14285179"/>
              </p:ext>
            </p:extLst>
          </p:nvPr>
        </p:nvGraphicFramePr>
        <p:xfrm>
          <a:off x="457200" y="1600200"/>
          <a:ext cx="8229600" cy="4750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73302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Principles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87105470"/>
              </p:ext>
            </p:extLst>
          </p:nvPr>
        </p:nvGraphicFramePr>
        <p:xfrm>
          <a:off x="457200" y="1236654"/>
          <a:ext cx="8482684" cy="5119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51E3B49D-3EAC-FA48-8317-73E198CCAC39}" type="slidenum">
              <a:rPr lang="en-US" smtClean="0"/>
              <a:pPr/>
              <a:t>49</a:t>
            </a:fld>
            <a:endParaRPr lang="en-US"/>
          </a:p>
        </p:txBody>
      </p:sp>
    </p:spTree>
    <p:extLst>
      <p:ext uri="{BB962C8B-B14F-4D97-AF65-F5344CB8AC3E}">
        <p14:creationId xmlns:p14="http://schemas.microsoft.com/office/powerpoint/2010/main" val="19132509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Four separate components</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5</a:t>
            </a:fld>
            <a:endParaRPr lang="en-US"/>
          </a:p>
        </p:txBody>
      </p:sp>
      <p:pic>
        <p:nvPicPr>
          <p:cNvPr id="6" name="Picture 5"/>
          <p:cNvPicPr>
            <a:picLocks noChangeAspect="1"/>
          </p:cNvPicPr>
          <p:nvPr/>
        </p:nvPicPr>
        <p:blipFill>
          <a:blip r:embed="rId2"/>
          <a:stretch>
            <a:fillRect/>
          </a:stretch>
        </p:blipFill>
        <p:spPr>
          <a:xfrm>
            <a:off x="1277202" y="1624909"/>
            <a:ext cx="1162558" cy="1039101"/>
          </a:xfrm>
          <a:prstGeom prst="rect">
            <a:avLst/>
          </a:prstGeom>
        </p:spPr>
      </p:pic>
      <p:pic>
        <p:nvPicPr>
          <p:cNvPr id="7" name="Picture 6"/>
          <p:cNvPicPr>
            <a:picLocks noChangeAspect="1"/>
          </p:cNvPicPr>
          <p:nvPr/>
        </p:nvPicPr>
        <p:blipFill>
          <a:blip r:embed="rId3"/>
          <a:stretch>
            <a:fillRect/>
          </a:stretch>
        </p:blipFill>
        <p:spPr>
          <a:xfrm>
            <a:off x="1283391" y="2664010"/>
            <a:ext cx="1156369" cy="951635"/>
          </a:xfrm>
          <a:prstGeom prst="rect">
            <a:avLst/>
          </a:prstGeom>
        </p:spPr>
      </p:pic>
      <p:pic>
        <p:nvPicPr>
          <p:cNvPr id="8" name="Picture 7"/>
          <p:cNvPicPr>
            <a:picLocks noChangeAspect="1"/>
          </p:cNvPicPr>
          <p:nvPr/>
        </p:nvPicPr>
        <p:blipFill>
          <a:blip r:embed="rId4"/>
          <a:stretch>
            <a:fillRect/>
          </a:stretch>
        </p:blipFill>
        <p:spPr>
          <a:xfrm>
            <a:off x="1509796" y="3719594"/>
            <a:ext cx="907869" cy="907869"/>
          </a:xfrm>
          <a:prstGeom prst="rect">
            <a:avLst/>
          </a:prstGeom>
        </p:spPr>
      </p:pic>
      <p:pic>
        <p:nvPicPr>
          <p:cNvPr id="9" name="Picture 8"/>
          <p:cNvPicPr>
            <a:picLocks noChangeAspect="1"/>
          </p:cNvPicPr>
          <p:nvPr/>
        </p:nvPicPr>
        <p:blipFill>
          <a:blip r:embed="rId5"/>
          <a:stretch>
            <a:fillRect/>
          </a:stretch>
        </p:blipFill>
        <p:spPr>
          <a:xfrm>
            <a:off x="1509796" y="4627463"/>
            <a:ext cx="1030752" cy="1030752"/>
          </a:xfrm>
          <a:prstGeom prst="rect">
            <a:avLst/>
          </a:prstGeom>
        </p:spPr>
      </p:pic>
      <p:pic>
        <p:nvPicPr>
          <p:cNvPr id="10" name="Picture 9"/>
          <p:cNvPicPr>
            <a:picLocks noChangeAspect="1"/>
          </p:cNvPicPr>
          <p:nvPr/>
        </p:nvPicPr>
        <p:blipFill>
          <a:blip r:embed="rId6"/>
          <a:stretch>
            <a:fillRect/>
          </a:stretch>
        </p:blipFill>
        <p:spPr>
          <a:xfrm>
            <a:off x="1509796" y="5720937"/>
            <a:ext cx="1259305" cy="944479"/>
          </a:xfrm>
          <a:prstGeom prst="rect">
            <a:avLst/>
          </a:prstGeom>
        </p:spPr>
      </p:pic>
      <p:pic>
        <p:nvPicPr>
          <p:cNvPr id="11" name="Picture 10"/>
          <p:cNvPicPr>
            <a:picLocks noChangeAspect="1"/>
          </p:cNvPicPr>
          <p:nvPr/>
        </p:nvPicPr>
        <p:blipFill>
          <a:blip r:embed="rId7"/>
          <a:stretch>
            <a:fillRect/>
          </a:stretch>
        </p:blipFill>
        <p:spPr>
          <a:xfrm>
            <a:off x="2854851" y="5720937"/>
            <a:ext cx="1136237" cy="852178"/>
          </a:xfrm>
          <a:prstGeom prst="rect">
            <a:avLst/>
          </a:prstGeom>
        </p:spPr>
      </p:pic>
      <p:pic>
        <p:nvPicPr>
          <p:cNvPr id="12" name="Picture 11"/>
          <p:cNvPicPr>
            <a:picLocks noChangeAspect="1"/>
          </p:cNvPicPr>
          <p:nvPr/>
        </p:nvPicPr>
        <p:blipFill>
          <a:blip r:embed="rId8"/>
          <a:stretch>
            <a:fillRect/>
          </a:stretch>
        </p:blipFill>
        <p:spPr>
          <a:xfrm>
            <a:off x="5326463" y="1336748"/>
            <a:ext cx="1359621" cy="1787902"/>
          </a:xfrm>
          <a:prstGeom prst="rect">
            <a:avLst/>
          </a:prstGeom>
        </p:spPr>
      </p:pic>
      <p:pic>
        <p:nvPicPr>
          <p:cNvPr id="13" name="Picture 12"/>
          <p:cNvPicPr>
            <a:picLocks noChangeAspect="1"/>
          </p:cNvPicPr>
          <p:nvPr/>
        </p:nvPicPr>
        <p:blipFill>
          <a:blip r:embed="rId9"/>
          <a:stretch>
            <a:fillRect/>
          </a:stretch>
        </p:blipFill>
        <p:spPr>
          <a:xfrm>
            <a:off x="6876769" y="1823570"/>
            <a:ext cx="928040" cy="696030"/>
          </a:xfrm>
          <a:prstGeom prst="rect">
            <a:avLst/>
          </a:prstGeom>
        </p:spPr>
      </p:pic>
      <p:pic>
        <p:nvPicPr>
          <p:cNvPr id="14" name="Picture 13"/>
          <p:cNvPicPr>
            <a:picLocks noChangeAspect="1"/>
          </p:cNvPicPr>
          <p:nvPr/>
        </p:nvPicPr>
        <p:blipFill>
          <a:blip r:embed="rId10"/>
          <a:stretch>
            <a:fillRect/>
          </a:stretch>
        </p:blipFill>
        <p:spPr>
          <a:xfrm>
            <a:off x="4438441" y="3124650"/>
            <a:ext cx="1680402" cy="478915"/>
          </a:xfrm>
          <a:prstGeom prst="rect">
            <a:avLst/>
          </a:prstGeom>
        </p:spPr>
      </p:pic>
      <p:pic>
        <p:nvPicPr>
          <p:cNvPr id="15" name="Picture 14"/>
          <p:cNvPicPr>
            <a:picLocks noChangeAspect="1"/>
          </p:cNvPicPr>
          <p:nvPr/>
        </p:nvPicPr>
        <p:blipFill>
          <a:blip r:embed="rId11"/>
          <a:stretch>
            <a:fillRect/>
          </a:stretch>
        </p:blipFill>
        <p:spPr>
          <a:xfrm>
            <a:off x="6348288" y="3033601"/>
            <a:ext cx="1135386" cy="1139928"/>
          </a:xfrm>
          <a:prstGeom prst="rect">
            <a:avLst/>
          </a:prstGeom>
        </p:spPr>
      </p:pic>
      <p:pic>
        <p:nvPicPr>
          <p:cNvPr id="16" name="Picture 15" descr="safelink_logo.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44377" y="3997159"/>
            <a:ext cx="1374466" cy="352739"/>
          </a:xfrm>
          <a:prstGeom prst="rect">
            <a:avLst/>
          </a:prstGeom>
        </p:spPr>
      </p:pic>
      <p:pic>
        <p:nvPicPr>
          <p:cNvPr id="17" name="Picture 16"/>
          <p:cNvPicPr>
            <a:picLocks noChangeAspect="1"/>
          </p:cNvPicPr>
          <p:nvPr/>
        </p:nvPicPr>
        <p:blipFill>
          <a:blip r:embed="rId13"/>
          <a:stretch>
            <a:fillRect/>
          </a:stretch>
        </p:blipFill>
        <p:spPr>
          <a:xfrm>
            <a:off x="5819806" y="5566604"/>
            <a:ext cx="1056963" cy="993545"/>
          </a:xfrm>
          <a:prstGeom prst="rect">
            <a:avLst/>
          </a:prstGeom>
        </p:spPr>
      </p:pic>
      <p:cxnSp>
        <p:nvCxnSpPr>
          <p:cNvPr id="19" name="Straight Arrow Connector 18"/>
          <p:cNvCxnSpPr/>
          <p:nvPr/>
        </p:nvCxnSpPr>
        <p:spPr>
          <a:xfrm flipV="1">
            <a:off x="2848354" y="2100606"/>
            <a:ext cx="2253475" cy="9548"/>
          </a:xfrm>
          <a:prstGeom prst="straightConnector1">
            <a:avLst/>
          </a:prstGeom>
          <a:ln w="38100" cmpd="sng">
            <a:tailEnd type="arrow"/>
          </a:ln>
        </p:spPr>
        <p:style>
          <a:lnRef idx="3">
            <a:schemeClr val="accent1"/>
          </a:lnRef>
          <a:fillRef idx="0">
            <a:schemeClr val="accent1"/>
          </a:fillRef>
          <a:effectRef idx="2">
            <a:schemeClr val="accent1"/>
          </a:effectRef>
          <a:fontRef idx="minor">
            <a:schemeClr val="tx1"/>
          </a:fontRef>
        </p:style>
      </p:cxnSp>
      <p:cxnSp>
        <p:nvCxnSpPr>
          <p:cNvPr id="20" name="Straight Arrow Connector 19"/>
          <p:cNvCxnSpPr/>
          <p:nvPr/>
        </p:nvCxnSpPr>
        <p:spPr>
          <a:xfrm>
            <a:off x="2854851" y="3277421"/>
            <a:ext cx="1539002" cy="0"/>
          </a:xfrm>
          <a:prstGeom prst="straightConnector1">
            <a:avLst/>
          </a:prstGeom>
          <a:ln w="38100" cmpd="sng">
            <a:tailEnd type="arrow"/>
          </a:ln>
        </p:spPr>
        <p:style>
          <a:lnRef idx="3">
            <a:schemeClr val="accent1"/>
          </a:lnRef>
          <a:fillRef idx="0">
            <a:schemeClr val="accent1"/>
          </a:fillRef>
          <a:effectRef idx="2">
            <a:schemeClr val="accent1"/>
          </a:effectRef>
          <a:fontRef idx="minor">
            <a:schemeClr val="tx1"/>
          </a:fontRef>
        </p:style>
      </p:cxnSp>
      <p:cxnSp>
        <p:nvCxnSpPr>
          <p:cNvPr id="22" name="Straight Arrow Connector 21"/>
          <p:cNvCxnSpPr/>
          <p:nvPr/>
        </p:nvCxnSpPr>
        <p:spPr>
          <a:xfrm>
            <a:off x="2854851" y="4173529"/>
            <a:ext cx="1539002" cy="0"/>
          </a:xfrm>
          <a:prstGeom prst="straightConnector1">
            <a:avLst/>
          </a:prstGeom>
          <a:ln w="38100" cmpd="sng">
            <a:tailEnd type="arrow"/>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a:xfrm>
            <a:off x="2854851" y="5024372"/>
            <a:ext cx="1539002" cy="0"/>
          </a:xfrm>
          <a:prstGeom prst="straightConnector1">
            <a:avLst/>
          </a:prstGeom>
          <a:ln w="38100" cmpd="sng">
            <a:tailEnd type="arrow"/>
          </a:ln>
        </p:spPr>
        <p:style>
          <a:lnRef idx="3">
            <a:schemeClr val="accent1"/>
          </a:lnRef>
          <a:fillRef idx="0">
            <a:schemeClr val="accent1"/>
          </a:fillRef>
          <a:effectRef idx="2">
            <a:schemeClr val="accent1"/>
          </a:effectRef>
          <a:fontRef idx="minor">
            <a:schemeClr val="tx1"/>
          </a:fontRef>
        </p:style>
      </p:cxnSp>
      <p:cxnSp>
        <p:nvCxnSpPr>
          <p:cNvPr id="24" name="Straight Arrow Connector 23"/>
          <p:cNvCxnSpPr/>
          <p:nvPr/>
        </p:nvCxnSpPr>
        <p:spPr>
          <a:xfrm>
            <a:off x="4102566" y="6074674"/>
            <a:ext cx="1539002" cy="0"/>
          </a:xfrm>
          <a:prstGeom prst="straightConnector1">
            <a:avLst/>
          </a:prstGeom>
          <a:ln w="38100" cmpd="sng">
            <a:tailEnd type="arrow"/>
          </a:ln>
        </p:spPr>
        <p:style>
          <a:lnRef idx="3">
            <a:schemeClr val="accent1"/>
          </a:lnRef>
          <a:fillRef idx="0">
            <a:schemeClr val="accent1"/>
          </a:fillRef>
          <a:effectRef idx="2">
            <a:schemeClr val="accent1"/>
          </a:effectRef>
          <a:fontRef idx="minor">
            <a:schemeClr val="tx1"/>
          </a:fontRef>
        </p:style>
      </p:cxnSp>
      <p:sp>
        <p:nvSpPr>
          <p:cNvPr id="25" name="Rectangle 24"/>
          <p:cNvSpPr/>
          <p:nvPr/>
        </p:nvSpPr>
        <p:spPr>
          <a:xfrm>
            <a:off x="4723777" y="4562707"/>
            <a:ext cx="429137"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6" name="Picture 25"/>
          <p:cNvPicPr>
            <a:picLocks noChangeAspect="1"/>
          </p:cNvPicPr>
          <p:nvPr/>
        </p:nvPicPr>
        <p:blipFill>
          <a:blip r:embed="rId14"/>
          <a:stretch>
            <a:fillRect/>
          </a:stretch>
        </p:blipFill>
        <p:spPr>
          <a:xfrm>
            <a:off x="738997" y="4740270"/>
            <a:ext cx="846076" cy="826334"/>
          </a:xfrm>
          <a:prstGeom prst="rect">
            <a:avLst/>
          </a:prstGeom>
        </p:spPr>
      </p:pic>
    </p:spTree>
    <p:extLst>
      <p:ext uri="{BB962C8B-B14F-4D97-AF65-F5344CB8AC3E}">
        <p14:creationId xmlns:p14="http://schemas.microsoft.com/office/powerpoint/2010/main" val="301399840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FCC Open Internet order</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50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735733980"/>
              </p:ext>
            </p:extLst>
          </p:nvPr>
        </p:nvGraphicFramePr>
        <p:xfrm>
          <a:off x="762000" y="1397000"/>
          <a:ext cx="7772400" cy="1752600"/>
        </p:xfrm>
        <a:graphic>
          <a:graphicData uri="http://schemas.openxmlformats.org/drawingml/2006/table">
            <a:tbl>
              <a:tblPr firstRow="1" bandRow="1">
                <a:tableStyleId>{FABFCF23-3B69-468F-B69F-88F6DE6A72F2}</a:tableStyleId>
              </a:tblPr>
              <a:tblGrid>
                <a:gridCol w="2590800"/>
                <a:gridCol w="2590800"/>
                <a:gridCol w="2590800"/>
              </a:tblGrid>
              <a:tr h="370840">
                <a:tc>
                  <a:txBody>
                    <a:bodyPr/>
                    <a:lstStyle/>
                    <a:p>
                      <a:endParaRPr lang="en-US" dirty="0"/>
                    </a:p>
                  </a:txBody>
                  <a:tcPr/>
                </a:tc>
                <a:tc>
                  <a:txBody>
                    <a:bodyPr/>
                    <a:lstStyle/>
                    <a:p>
                      <a:r>
                        <a:rPr lang="en-US" dirty="0" smtClean="0"/>
                        <a:t>Wired</a:t>
                      </a:r>
                      <a:endParaRPr lang="en-US" dirty="0"/>
                    </a:p>
                  </a:txBody>
                  <a:tcPr/>
                </a:tc>
                <a:tc>
                  <a:txBody>
                    <a:bodyPr/>
                    <a:lstStyle/>
                    <a:p>
                      <a:r>
                        <a:rPr lang="en-US" dirty="0" smtClean="0"/>
                        <a:t>Wireless</a:t>
                      </a:r>
                      <a:endParaRPr lang="en-US" dirty="0"/>
                    </a:p>
                  </a:txBody>
                  <a:tcPr/>
                </a:tc>
              </a:tr>
              <a:tr h="370840">
                <a:tc>
                  <a:txBody>
                    <a:bodyPr/>
                    <a:lstStyle/>
                    <a:p>
                      <a:r>
                        <a:rPr lang="en-US" dirty="0" smtClean="0"/>
                        <a:t>Disclosure</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r>
              <a:tr h="370840">
                <a:tc>
                  <a:txBody>
                    <a:bodyPr/>
                    <a:lstStyle/>
                    <a:p>
                      <a:r>
                        <a:rPr lang="en-US" dirty="0" smtClean="0"/>
                        <a:t>Non-blocking</a:t>
                      </a:r>
                      <a:endParaRPr lang="en-US" dirty="0"/>
                    </a:p>
                  </a:txBody>
                  <a:tcPr/>
                </a:tc>
                <a:tc>
                  <a:txBody>
                    <a:bodyPr/>
                    <a:lstStyle/>
                    <a:p>
                      <a:r>
                        <a:rPr lang="en-US" dirty="0" smtClean="0"/>
                        <a:t>every protocol</a:t>
                      </a:r>
                      <a:endParaRPr lang="en-US" dirty="0"/>
                    </a:p>
                  </a:txBody>
                  <a:tcPr/>
                </a:tc>
                <a:tc>
                  <a:txBody>
                    <a:bodyPr/>
                    <a:lstStyle/>
                    <a:p>
                      <a:r>
                        <a:rPr lang="en-US" dirty="0" smtClean="0"/>
                        <a:t>“web”, “VoIP”</a:t>
                      </a:r>
                      <a:endParaRPr lang="en-US" dirty="0"/>
                    </a:p>
                  </a:txBody>
                  <a:tcPr/>
                </a:tc>
              </a:tr>
              <a:tr h="370840">
                <a:tc>
                  <a:txBody>
                    <a:bodyPr/>
                    <a:lstStyle/>
                    <a:p>
                      <a:r>
                        <a:rPr lang="en-US" dirty="0" smtClean="0"/>
                        <a:t>Non-discrimination</a:t>
                      </a:r>
                      <a:endParaRPr lang="en-US" dirty="0"/>
                    </a:p>
                  </a:txBody>
                  <a:tcPr/>
                </a:tc>
                <a:tc>
                  <a:txBody>
                    <a:bodyPr/>
                    <a:lstStyle/>
                    <a:p>
                      <a:r>
                        <a:rPr lang="en-US" dirty="0" smtClean="0"/>
                        <a:t>reasonable</a:t>
                      </a:r>
                      <a:r>
                        <a:rPr lang="en-US" baseline="0" dirty="0" smtClean="0"/>
                        <a:t> network management</a:t>
                      </a:r>
                      <a:endParaRPr lang="en-US" dirty="0"/>
                    </a:p>
                  </a:txBody>
                  <a:tcPr/>
                </a:tc>
                <a:tc>
                  <a:txBody>
                    <a:bodyPr/>
                    <a:lstStyle/>
                    <a:p>
                      <a:r>
                        <a:rPr lang="en-US" dirty="0" smtClean="0"/>
                        <a:t>“monitor”</a:t>
                      </a:r>
                      <a:endParaRPr lang="en-US" dirty="0"/>
                    </a:p>
                  </a:txBody>
                  <a:tcPr/>
                </a:tc>
              </a:tr>
            </a:tbl>
          </a:graphicData>
        </a:graphic>
      </p:graphicFrame>
    </p:spTree>
    <p:extLst>
      <p:ext uri="{BB962C8B-B14F-4D97-AF65-F5344CB8AC3E}">
        <p14:creationId xmlns:p14="http://schemas.microsoft.com/office/powerpoint/2010/main" val="238348118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FCC Open Internet order</a:t>
            </a:r>
            <a:endParaRPr lang="en-US" dirty="0"/>
          </a:p>
        </p:txBody>
      </p:sp>
      <p:sp>
        <p:nvSpPr>
          <p:cNvPr id="3" name="Content Placeholder 2"/>
          <p:cNvSpPr>
            <a:spLocks noGrp="1"/>
          </p:cNvSpPr>
          <p:nvPr>
            <p:ph idx="1"/>
          </p:nvPr>
        </p:nvSpPr>
        <p:spPr/>
        <p:txBody>
          <a:bodyPr/>
          <a:lstStyle/>
          <a:p>
            <a:r>
              <a:rPr lang="en-US" dirty="0" smtClean="0"/>
              <a:t>CFR text: 1 page</a:t>
            </a:r>
          </a:p>
          <a:p>
            <a:r>
              <a:rPr lang="en-US" dirty="0" smtClean="0"/>
              <a:t>Main content: 85 pages</a:t>
            </a:r>
          </a:p>
          <a:p>
            <a:pPr lvl="1"/>
            <a:r>
              <a:rPr lang="en-US" dirty="0" smtClean="0"/>
              <a:t>with 500 footnotes</a:t>
            </a:r>
          </a:p>
          <a:p>
            <a:r>
              <a:rPr lang="en-US" dirty="0" smtClean="0"/>
              <a:t>Regulatory Flexibility Analysis</a:t>
            </a:r>
          </a:p>
          <a:p>
            <a:r>
              <a:rPr lang="en-US" dirty="0" smtClean="0"/>
              <a:t>5 commissioner statements: 60 pages</a:t>
            </a:r>
          </a:p>
        </p:txBody>
      </p:sp>
    </p:spTree>
    <p:extLst>
      <p:ext uri="{BB962C8B-B14F-4D97-AF65-F5344CB8AC3E}">
        <p14:creationId xmlns:p14="http://schemas.microsoft.com/office/powerpoint/2010/main" val="24151128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Some corner cases</a:t>
            </a:r>
            <a:endParaRPr lang="en-US" dirty="0"/>
          </a:p>
        </p:txBody>
      </p:sp>
      <p:sp>
        <p:nvSpPr>
          <p:cNvPr id="2" name="Content Placeholder 1"/>
          <p:cNvSpPr>
            <a:spLocks noGrp="1"/>
          </p:cNvSpPr>
          <p:nvPr>
            <p:ph idx="1"/>
          </p:nvPr>
        </p:nvSpPr>
        <p:spPr>
          <a:xfrm>
            <a:off x="457200" y="1600200"/>
            <a:ext cx="4940886" cy="4525963"/>
          </a:xfrm>
        </p:spPr>
        <p:txBody>
          <a:bodyPr>
            <a:normAutofit/>
          </a:bodyPr>
          <a:lstStyle/>
          <a:p>
            <a:r>
              <a:rPr lang="en-US" dirty="0" smtClean="0"/>
              <a:t>Parental protection</a:t>
            </a:r>
          </a:p>
          <a:p>
            <a:pPr lvl="1"/>
            <a:r>
              <a:rPr lang="en-US" dirty="0" smtClean="0"/>
              <a:t>user (paying subscriber…) choice</a:t>
            </a:r>
          </a:p>
          <a:p>
            <a:r>
              <a:rPr lang="en-US" dirty="0" err="1" smtClean="0"/>
              <a:t>KosherNet</a:t>
            </a:r>
            <a:endParaRPr lang="en-US" dirty="0" smtClean="0"/>
          </a:p>
          <a:p>
            <a:r>
              <a:rPr lang="en-US" dirty="0" smtClean="0"/>
              <a:t>Spam</a:t>
            </a:r>
          </a:p>
          <a:p>
            <a:pPr lvl="1"/>
            <a:r>
              <a:rPr lang="en-US" dirty="0" smtClean="0"/>
              <a:t>would only affect IP-level blocking</a:t>
            </a:r>
          </a:p>
          <a:p>
            <a:r>
              <a:rPr lang="en-US" dirty="0" smtClean="0"/>
              <a:t>DOS</a:t>
            </a:r>
          </a:p>
          <a:p>
            <a:pPr lvl="1"/>
            <a:r>
              <a:rPr lang="en-US" dirty="0" smtClean="0"/>
              <a:t>classified as unwanted traffic</a:t>
            </a:r>
          </a:p>
          <a:p>
            <a:pPr lvl="1"/>
            <a:endParaRPr lang="en-US" dirty="0" smtClean="0"/>
          </a:p>
          <a:p>
            <a:endParaRPr lang="en-US"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52</a:t>
            </a:fld>
            <a:endParaRPr lang="en-US"/>
          </a:p>
        </p:txBody>
      </p:sp>
      <p:pic>
        <p:nvPicPr>
          <p:cNvPr id="5" name="Picture 4" descr="kosherne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312" y="2766747"/>
            <a:ext cx="3505200" cy="1689100"/>
          </a:xfrm>
          <a:prstGeom prst="rect">
            <a:avLst/>
          </a:prstGeom>
        </p:spPr>
      </p:pic>
    </p:spTree>
    <p:extLst>
      <p:ext uri="{BB962C8B-B14F-4D97-AF65-F5344CB8AC3E}">
        <p14:creationId xmlns:p14="http://schemas.microsoft.com/office/powerpoint/2010/main" val="10346119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47 CFR 8</a:t>
            </a:r>
            <a:endParaRPr lang="en-US" dirty="0"/>
          </a:p>
        </p:txBody>
      </p:sp>
      <p:sp>
        <p:nvSpPr>
          <p:cNvPr id="3" name="Content Placeholder 2"/>
          <p:cNvSpPr>
            <a:spLocks noGrp="1"/>
          </p:cNvSpPr>
          <p:nvPr>
            <p:ph idx="1"/>
          </p:nvPr>
        </p:nvSpPr>
        <p:spPr/>
        <p:txBody>
          <a:bodyPr>
            <a:normAutofit fontScale="85000" lnSpcReduction="10000"/>
          </a:bodyPr>
          <a:lstStyle/>
          <a:p>
            <a:r>
              <a:rPr lang="en-US" b="1" dirty="0"/>
              <a:t>§ 8.1	Purpose.</a:t>
            </a:r>
          </a:p>
          <a:p>
            <a:pPr marL="457200" lvl="1" indent="0">
              <a:buNone/>
            </a:pPr>
            <a:r>
              <a:rPr lang="en-US" dirty="0"/>
              <a:t>The purpose of this Part is to preserve the Internet as an open platform enabling consumer choice, freedom of expression, end-user control, competition, and the freedom to innovate without permission.</a:t>
            </a:r>
          </a:p>
          <a:p>
            <a:r>
              <a:rPr lang="en-US" b="1" dirty="0"/>
              <a:t>§ 8.3	Transparency.</a:t>
            </a:r>
          </a:p>
          <a:p>
            <a:pPr marL="457200" lvl="1" indent="0">
              <a:buNone/>
            </a:pPr>
            <a:r>
              <a:rPr lang="en-US" dirty="0"/>
              <a:t>A person engaged in the provision of broadband Internet access service shall publicly disclose accurate information regarding the network management practices, performance, and commercial terms of its broadband Internet access services sufficient for consumers to make informed choices regarding use of such services and for content, application, service, and device providers to develop, market, and maintain Internet offerings.</a:t>
            </a:r>
          </a:p>
        </p:txBody>
      </p:sp>
    </p:spTree>
    <p:extLst>
      <p:ext uri="{BB962C8B-B14F-4D97-AF65-F5344CB8AC3E}">
        <p14:creationId xmlns:p14="http://schemas.microsoft.com/office/powerpoint/2010/main" val="37919135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smtClean="0"/>
              <a:t>Disclosure (Transparency) – Network Practices</a:t>
            </a:r>
            <a:endParaRPr lang="en-US" sz="3200" dirty="0"/>
          </a:p>
        </p:txBody>
      </p:sp>
      <p:sp>
        <p:nvSpPr>
          <p:cNvPr id="2" name="Content Placeholder 1"/>
          <p:cNvSpPr>
            <a:spLocks noGrp="1"/>
          </p:cNvSpPr>
          <p:nvPr>
            <p:ph idx="1"/>
          </p:nvPr>
        </p:nvSpPr>
        <p:spPr/>
        <p:txBody>
          <a:bodyPr>
            <a:normAutofit fontScale="92500" lnSpcReduction="10000"/>
          </a:bodyPr>
          <a:lstStyle/>
          <a:p>
            <a:r>
              <a:rPr lang="en-US" i="1" dirty="0" smtClean="0">
                <a:solidFill>
                  <a:srgbClr val="800000"/>
                </a:solidFill>
              </a:rPr>
              <a:t>Congestion managemen</a:t>
            </a:r>
            <a:r>
              <a:rPr lang="en-US" dirty="0" smtClean="0">
                <a:solidFill>
                  <a:srgbClr val="800000"/>
                </a:solidFill>
              </a:rPr>
              <a:t>t: </a:t>
            </a:r>
            <a:r>
              <a:rPr lang="en-US" dirty="0" smtClean="0"/>
              <a:t>congestion management practices</a:t>
            </a:r>
            <a:r>
              <a:rPr lang="en-US" dirty="0"/>
              <a:t>; types of </a:t>
            </a:r>
            <a:r>
              <a:rPr lang="en-US" dirty="0" smtClean="0"/>
              <a:t>traffic; purposes; </a:t>
            </a:r>
            <a:r>
              <a:rPr lang="en-US" dirty="0"/>
              <a:t>practices’ effects on end users’ experience; criteria used in practices, such as indicators of congestion that trigger a practice, and the typical frequency of congestion; usage limits and the consequences of exceeding them; and references to engineering standards, where appropriate</a:t>
            </a:r>
            <a:r>
              <a:rPr lang="en-US" dirty="0" smtClean="0"/>
              <a:t>.</a:t>
            </a:r>
          </a:p>
          <a:p>
            <a:r>
              <a:rPr lang="en-US" i="1" dirty="0">
                <a:solidFill>
                  <a:srgbClr val="800000"/>
                </a:solidFill>
              </a:rPr>
              <a:t>Application-Specific </a:t>
            </a:r>
            <a:r>
              <a:rPr lang="en-US" i="1" dirty="0" smtClean="0">
                <a:solidFill>
                  <a:srgbClr val="800000"/>
                </a:solidFill>
              </a:rPr>
              <a:t>Behavior</a:t>
            </a:r>
            <a:endParaRPr lang="en-US" dirty="0">
              <a:solidFill>
                <a:srgbClr val="800000"/>
              </a:solidFill>
            </a:endParaRPr>
          </a:p>
          <a:p>
            <a:r>
              <a:rPr lang="en-US" i="1" dirty="0">
                <a:solidFill>
                  <a:srgbClr val="800000"/>
                </a:solidFill>
              </a:rPr>
              <a:t>Device Attachment </a:t>
            </a:r>
            <a:r>
              <a:rPr lang="en-US" i="1" dirty="0" smtClean="0">
                <a:solidFill>
                  <a:srgbClr val="800000"/>
                </a:solidFill>
              </a:rPr>
              <a:t>Rules</a:t>
            </a:r>
          </a:p>
          <a:p>
            <a:r>
              <a:rPr lang="en-US" i="1" dirty="0" smtClean="0">
                <a:solidFill>
                  <a:srgbClr val="800000"/>
                </a:solidFill>
              </a:rPr>
              <a:t>Security</a:t>
            </a:r>
            <a:endParaRPr lang="en-US" dirty="0" smtClean="0">
              <a:solidFill>
                <a:srgbClr val="800000"/>
              </a:solidFill>
            </a:endParaRPr>
          </a:p>
          <a:p>
            <a:endParaRPr lang="en-US" dirty="0" smtClean="0"/>
          </a:p>
          <a:p>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54</a:t>
            </a:fld>
            <a:endParaRPr lang="en-US"/>
          </a:p>
        </p:txBody>
      </p:sp>
    </p:spTree>
    <p:extLst>
      <p:ext uri="{BB962C8B-B14F-4D97-AF65-F5344CB8AC3E}">
        <p14:creationId xmlns:p14="http://schemas.microsoft.com/office/powerpoint/2010/main" val="4092770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Disclosure (Transparency) – Performance</a:t>
            </a:r>
            <a:endParaRPr lang="en-US" sz="3600" dirty="0"/>
          </a:p>
        </p:txBody>
      </p:sp>
      <p:sp>
        <p:nvSpPr>
          <p:cNvPr id="2" name="Content Placeholder 1"/>
          <p:cNvSpPr>
            <a:spLocks noGrp="1"/>
          </p:cNvSpPr>
          <p:nvPr>
            <p:ph idx="1"/>
          </p:nvPr>
        </p:nvSpPr>
        <p:spPr/>
        <p:txBody>
          <a:bodyPr>
            <a:normAutofit/>
          </a:bodyPr>
          <a:lstStyle/>
          <a:p>
            <a:r>
              <a:rPr lang="en-US" i="1" dirty="0" smtClean="0">
                <a:solidFill>
                  <a:srgbClr val="800000"/>
                </a:solidFill>
              </a:rPr>
              <a:t>Service description</a:t>
            </a:r>
            <a:r>
              <a:rPr lang="en-US" dirty="0" smtClean="0">
                <a:solidFill>
                  <a:srgbClr val="800000"/>
                </a:solidFill>
              </a:rPr>
              <a:t>: </a:t>
            </a:r>
            <a:r>
              <a:rPr lang="en-US" dirty="0"/>
              <a:t>A general description of the service, including the </a:t>
            </a:r>
            <a:r>
              <a:rPr lang="en-US" dirty="0" smtClean="0"/>
              <a:t>service technology</a:t>
            </a:r>
            <a:r>
              <a:rPr lang="en-US" dirty="0"/>
              <a:t>, expected and actual access speed and latency, and the suitability </a:t>
            </a:r>
            <a:r>
              <a:rPr lang="en-US" dirty="0" smtClean="0"/>
              <a:t>of the </a:t>
            </a:r>
            <a:r>
              <a:rPr lang="en-US" dirty="0"/>
              <a:t>service for real-time applications.</a:t>
            </a:r>
            <a:endParaRPr lang="en-US" dirty="0" smtClean="0"/>
          </a:p>
          <a:p>
            <a:r>
              <a:rPr lang="en-US" i="1" dirty="0" smtClean="0">
                <a:solidFill>
                  <a:srgbClr val="800000"/>
                </a:solidFill>
              </a:rPr>
              <a:t>Impact of specialized services: </a:t>
            </a:r>
            <a:r>
              <a:rPr lang="en-US" dirty="0">
                <a:solidFill>
                  <a:srgbClr val="800000"/>
                </a:solidFill>
              </a:rPr>
              <a:t> </a:t>
            </a:r>
            <a:r>
              <a:rPr lang="en-US" dirty="0"/>
              <a:t>If applicable, what specialized services, if any</a:t>
            </a:r>
            <a:r>
              <a:rPr lang="en-US" dirty="0" smtClean="0"/>
              <a:t>, are </a:t>
            </a:r>
            <a:r>
              <a:rPr lang="en-US" dirty="0"/>
              <a:t>offered to end users, and whether and how any specialized services may affect the last-mile capacity available for, and the performance of, broadband Internet access service</a:t>
            </a:r>
            <a:r>
              <a:rPr lang="en-US" dirty="0" smtClean="0"/>
              <a:t>.</a:t>
            </a:r>
            <a:endParaRPr lang="en-US" i="1"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55</a:t>
            </a:fld>
            <a:endParaRPr lang="en-US"/>
          </a:p>
        </p:txBody>
      </p:sp>
    </p:spTree>
    <p:extLst>
      <p:ext uri="{BB962C8B-B14F-4D97-AF65-F5344CB8AC3E}">
        <p14:creationId xmlns:p14="http://schemas.microsoft.com/office/powerpoint/2010/main" val="42476648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Disclosure (Transparency) – Commercial Terms</a:t>
            </a:r>
            <a:endParaRPr lang="en-US" dirty="0"/>
          </a:p>
        </p:txBody>
      </p:sp>
      <p:sp>
        <p:nvSpPr>
          <p:cNvPr id="2" name="Content Placeholder 1"/>
          <p:cNvSpPr>
            <a:spLocks noGrp="1"/>
          </p:cNvSpPr>
          <p:nvPr>
            <p:ph idx="1"/>
          </p:nvPr>
        </p:nvSpPr>
        <p:spPr/>
        <p:txBody>
          <a:bodyPr>
            <a:normAutofit lnSpcReduction="10000"/>
          </a:bodyPr>
          <a:lstStyle/>
          <a:p>
            <a:r>
              <a:rPr lang="en-US" i="1" dirty="0">
                <a:solidFill>
                  <a:schemeClr val="tx2"/>
                </a:solidFill>
              </a:rPr>
              <a:t>Pricing</a:t>
            </a:r>
            <a:r>
              <a:rPr lang="en-US" dirty="0">
                <a:solidFill>
                  <a:schemeClr val="tx2"/>
                </a:solidFill>
              </a:rPr>
              <a:t>:</a:t>
            </a:r>
            <a:r>
              <a:rPr lang="en-US" dirty="0"/>
              <a:t> For example, monthly prices, usage-based fees, and fees for </a:t>
            </a:r>
            <a:r>
              <a:rPr lang="en-US" dirty="0" smtClean="0"/>
              <a:t>early termination </a:t>
            </a:r>
            <a:r>
              <a:rPr lang="en-US" dirty="0"/>
              <a:t>or additional network </a:t>
            </a:r>
            <a:r>
              <a:rPr lang="en-US" dirty="0" smtClean="0"/>
              <a:t>services.</a:t>
            </a:r>
          </a:p>
          <a:p>
            <a:r>
              <a:rPr lang="en-US" i="1" dirty="0" smtClean="0">
                <a:solidFill>
                  <a:srgbClr val="1F497D"/>
                </a:solidFill>
              </a:rPr>
              <a:t>Privacy </a:t>
            </a:r>
            <a:r>
              <a:rPr lang="en-US" i="1" dirty="0">
                <a:solidFill>
                  <a:srgbClr val="1F497D"/>
                </a:solidFill>
              </a:rPr>
              <a:t>Policies</a:t>
            </a:r>
            <a:r>
              <a:rPr lang="en-US" dirty="0">
                <a:solidFill>
                  <a:srgbClr val="1F497D"/>
                </a:solidFill>
              </a:rPr>
              <a:t>: </a:t>
            </a:r>
            <a:r>
              <a:rPr lang="en-US" dirty="0"/>
              <a:t>For example, whether network management practices </a:t>
            </a:r>
            <a:r>
              <a:rPr lang="en-US" dirty="0" smtClean="0"/>
              <a:t>entail inspection </a:t>
            </a:r>
            <a:r>
              <a:rPr lang="en-US" dirty="0"/>
              <a:t>of network traffic, and whether traffic information is stored, </a:t>
            </a:r>
            <a:r>
              <a:rPr lang="en-US" dirty="0" smtClean="0"/>
              <a:t>provided to </a:t>
            </a:r>
            <a:r>
              <a:rPr lang="en-US" dirty="0"/>
              <a:t>third parties, or used by the carrier for non-network management </a:t>
            </a:r>
            <a:r>
              <a:rPr lang="en-US" dirty="0" smtClean="0"/>
              <a:t>purposes.</a:t>
            </a:r>
          </a:p>
          <a:p>
            <a:r>
              <a:rPr lang="en-US" i="1" dirty="0" smtClean="0">
                <a:solidFill>
                  <a:srgbClr val="1F497D"/>
                </a:solidFill>
              </a:rPr>
              <a:t>Redress </a:t>
            </a:r>
            <a:r>
              <a:rPr lang="en-US" i="1" dirty="0">
                <a:solidFill>
                  <a:srgbClr val="1F497D"/>
                </a:solidFill>
              </a:rPr>
              <a:t>Options</a:t>
            </a:r>
            <a:r>
              <a:rPr lang="en-US" dirty="0">
                <a:solidFill>
                  <a:srgbClr val="1F497D"/>
                </a:solidFill>
              </a:rPr>
              <a:t>: </a:t>
            </a:r>
            <a:r>
              <a:rPr lang="en-US" dirty="0"/>
              <a:t>Practices for resolving end-user and edge provider </a:t>
            </a:r>
            <a:r>
              <a:rPr lang="en-US" dirty="0" smtClean="0"/>
              <a:t>complaints and </a:t>
            </a:r>
            <a:r>
              <a:rPr lang="en-US" dirty="0"/>
              <a:t>questions.</a:t>
            </a:r>
            <a:endParaRPr lang="en-US" i="1"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56</a:t>
            </a:fld>
            <a:endParaRPr lang="en-US"/>
          </a:p>
        </p:txBody>
      </p:sp>
    </p:spTree>
    <p:extLst>
      <p:ext uri="{BB962C8B-B14F-4D97-AF65-F5344CB8AC3E}">
        <p14:creationId xmlns:p14="http://schemas.microsoft.com/office/powerpoint/2010/main" val="40193126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Multi-pronged attack on PSTN</a:t>
            </a:r>
          </a:p>
          <a:p>
            <a:pPr lvl="1"/>
            <a:r>
              <a:rPr lang="en-US" dirty="0" smtClean="0"/>
              <a:t>transition to mobile for consumers</a:t>
            </a:r>
          </a:p>
          <a:p>
            <a:pPr lvl="1"/>
            <a:r>
              <a:rPr lang="en-US" dirty="0" smtClean="0"/>
              <a:t>cable VoIP</a:t>
            </a:r>
          </a:p>
          <a:p>
            <a:pPr lvl="1"/>
            <a:r>
              <a:rPr lang="en-US" dirty="0" smtClean="0"/>
              <a:t>less voice, more text</a:t>
            </a:r>
          </a:p>
          <a:p>
            <a:pPr lvl="1"/>
            <a:r>
              <a:rPr lang="en-US" dirty="0" smtClean="0"/>
              <a:t>Ethernet phones + IP PBX + SIP </a:t>
            </a:r>
            <a:r>
              <a:rPr lang="en-US" dirty="0" err="1" smtClean="0"/>
              <a:t>trunking</a:t>
            </a:r>
            <a:r>
              <a:rPr lang="en-US" dirty="0" smtClean="0"/>
              <a:t> for business</a:t>
            </a:r>
          </a:p>
          <a:p>
            <a:r>
              <a:rPr lang="en-US" dirty="0" smtClean="0"/>
              <a:t>Separate PSTN vs. copper infrastructure</a:t>
            </a:r>
          </a:p>
          <a:p>
            <a:r>
              <a:rPr lang="en-US" dirty="0" smtClean="0"/>
              <a:t>Challenges mostly in retaining PSTN policy goals</a:t>
            </a:r>
          </a:p>
          <a:p>
            <a:pPr lvl="1"/>
            <a:r>
              <a:rPr lang="en-US" dirty="0" smtClean="0"/>
              <a:t>reliability, affordability, accessibility</a:t>
            </a:r>
            <a:r>
              <a:rPr lang="en-US" smtClean="0"/>
              <a:t>, ubiquity</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57</a:t>
            </a:fld>
            <a:endParaRPr lang="en-US"/>
          </a:p>
        </p:txBody>
      </p:sp>
      <p:sp>
        <p:nvSpPr>
          <p:cNvPr id="4" name="Title 3"/>
          <p:cNvSpPr>
            <a:spLocks noGrp="1"/>
          </p:cNvSpPr>
          <p:nvPr>
            <p:ph type="title"/>
          </p:nvPr>
        </p:nvSpPr>
        <p:spPr/>
        <p:txBody>
          <a:bodyPr/>
          <a:lstStyle/>
          <a:p>
            <a:r>
              <a:rPr lang="en-US" dirty="0" smtClean="0"/>
              <a:t>Conclusion</a:t>
            </a:r>
            <a:endParaRPr lang="en-US" dirty="0"/>
          </a:p>
        </p:txBody>
      </p:sp>
    </p:spTree>
    <p:extLst>
      <p:ext uri="{BB962C8B-B14F-4D97-AF65-F5344CB8AC3E}">
        <p14:creationId xmlns:p14="http://schemas.microsoft.com/office/powerpoint/2010/main" val="20353595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1950—2005: real-</a:t>
            </a:r>
            <a:r>
              <a:rPr lang="en-US" dirty="0"/>
              <a:t>time </a:t>
            </a:r>
            <a:r>
              <a:rPr lang="en-US" dirty="0" smtClean="0"/>
              <a:t>≡voice</a:t>
            </a:r>
          </a:p>
          <a:p>
            <a:r>
              <a:rPr lang="en-US" dirty="0" smtClean="0"/>
              <a:t>Now: real-time = </a:t>
            </a:r>
            <a:r>
              <a:rPr lang="en-US" sz="3200" dirty="0" smtClean="0"/>
              <a:t>web interaction</a:t>
            </a:r>
            <a:r>
              <a:rPr lang="en-US" dirty="0" smtClean="0"/>
              <a:t> + </a:t>
            </a:r>
            <a:r>
              <a:rPr lang="en-US" sz="3200" b="1" dirty="0" smtClean="0"/>
              <a:t>text</a:t>
            </a:r>
            <a:r>
              <a:rPr lang="en-US" dirty="0" smtClean="0"/>
              <a:t> + </a:t>
            </a:r>
            <a:r>
              <a:rPr lang="en-US" sz="2000" dirty="0" smtClean="0"/>
              <a:t>voice</a:t>
            </a:r>
          </a:p>
          <a:p>
            <a:r>
              <a:rPr lang="en-US" dirty="0" smtClean="0"/>
              <a:t>Displacement:</a:t>
            </a:r>
          </a:p>
          <a:p>
            <a:pPr lvl="1"/>
            <a:r>
              <a:rPr lang="en-US" dirty="0" smtClean="0"/>
              <a:t>teenage 2-hour chat </a:t>
            </a:r>
            <a:r>
              <a:rPr lang="en-US" dirty="0" smtClean="0">
                <a:sym typeface="Wingdings"/>
              </a:rPr>
              <a:t> Facebook, IM</a:t>
            </a:r>
          </a:p>
          <a:p>
            <a:pPr lvl="1"/>
            <a:r>
              <a:rPr lang="en-US" dirty="0" smtClean="0">
                <a:sym typeface="Wingdings"/>
              </a:rPr>
              <a:t>coordination &amp; transaction calls  web</a:t>
            </a:r>
          </a:p>
          <a:p>
            <a:pPr lvl="2"/>
            <a:r>
              <a:rPr lang="en-US" dirty="0" smtClean="0">
                <a:sym typeface="Wingdings"/>
              </a:rPr>
              <a:t>schedule appointments, travel agency, airline, …</a:t>
            </a:r>
          </a:p>
          <a:p>
            <a:pPr lvl="1"/>
            <a:r>
              <a:rPr lang="en-US" dirty="0" smtClean="0">
                <a:sym typeface="Wingdings"/>
              </a:rPr>
              <a:t>business calls  messaging</a:t>
            </a:r>
          </a:p>
          <a:p>
            <a:pPr lvl="1"/>
            <a:r>
              <a:rPr lang="en-US" dirty="0" smtClean="0">
                <a:sym typeface="Wingdings"/>
              </a:rPr>
              <a:t>“I’m heading home”  Google Latitude</a:t>
            </a:r>
            <a:endParaRPr lang="en-US" dirty="0"/>
          </a:p>
          <a:p>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6</a:t>
            </a:fld>
            <a:endParaRPr lang="en-US"/>
          </a:p>
        </p:txBody>
      </p:sp>
      <p:sp>
        <p:nvSpPr>
          <p:cNvPr id="2" name="Title 1"/>
          <p:cNvSpPr>
            <a:spLocks noGrp="1"/>
          </p:cNvSpPr>
          <p:nvPr>
            <p:ph type="title"/>
          </p:nvPr>
        </p:nvSpPr>
        <p:spPr/>
        <p:txBody>
          <a:bodyPr>
            <a:normAutofit/>
          </a:bodyPr>
          <a:lstStyle/>
          <a:p>
            <a:r>
              <a:rPr lang="en-US" dirty="0" smtClean="0"/>
              <a:t>Real-time: voice </a:t>
            </a:r>
            <a:r>
              <a:rPr lang="en-US" dirty="0" smtClean="0">
                <a:sym typeface="Wingdings"/>
              </a:rPr>
              <a:t> non-voice</a:t>
            </a:r>
            <a:endParaRPr lang="en-US" dirty="0"/>
          </a:p>
        </p:txBody>
      </p:sp>
      <p:sp>
        <p:nvSpPr>
          <p:cNvPr id="5" name="Rectangle 4"/>
          <p:cNvSpPr/>
          <p:nvPr/>
        </p:nvSpPr>
        <p:spPr>
          <a:xfrm>
            <a:off x="6515872" y="6198672"/>
            <a:ext cx="184666" cy="369332"/>
          </a:xfrm>
          <a:prstGeom prst="rect">
            <a:avLst/>
          </a:prstGeom>
        </p:spPr>
        <p:txBody>
          <a:bodyPr wrap="none">
            <a:spAutoFit/>
          </a:bodyPr>
          <a:lstStyle/>
          <a:p>
            <a:endParaRPr lang="en-US" dirty="0"/>
          </a:p>
        </p:txBody>
      </p:sp>
    </p:spTree>
    <p:extLst>
      <p:ext uri="{BB962C8B-B14F-4D97-AF65-F5344CB8AC3E}">
        <p14:creationId xmlns:p14="http://schemas.microsoft.com/office/powerpoint/2010/main" val="314662890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Time of transition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878488726"/>
              </p:ext>
            </p:extLst>
          </p:nvPr>
        </p:nvGraphicFramePr>
        <p:xfrm>
          <a:off x="736306" y="2178539"/>
          <a:ext cx="7950493" cy="3337560"/>
        </p:xfrm>
        <a:graphic>
          <a:graphicData uri="http://schemas.openxmlformats.org/drawingml/2006/table">
            <a:tbl>
              <a:tblPr firstRow="1" bandRow="1">
                <a:tableStyleId>{35758FB7-9AC5-4552-8A53-C91805E547FA}</a:tableStyleId>
              </a:tblPr>
              <a:tblGrid>
                <a:gridCol w="3661085"/>
                <a:gridCol w="4289408"/>
              </a:tblGrid>
              <a:tr h="370840">
                <a:tc>
                  <a:txBody>
                    <a:bodyPr/>
                    <a:lstStyle/>
                    <a:p>
                      <a:r>
                        <a:rPr lang="en-US" dirty="0" smtClean="0"/>
                        <a:t>Old</a:t>
                      </a:r>
                      <a:endParaRPr lang="en-US" dirty="0"/>
                    </a:p>
                  </a:txBody>
                  <a:tcPr/>
                </a:tc>
                <a:tc>
                  <a:txBody>
                    <a:bodyPr/>
                    <a:lstStyle/>
                    <a:p>
                      <a:r>
                        <a:rPr lang="en-US" dirty="0" smtClean="0"/>
                        <a:t>New</a:t>
                      </a:r>
                      <a:endParaRPr lang="en-US" dirty="0"/>
                    </a:p>
                  </a:txBody>
                  <a:tcPr/>
                </a:tc>
              </a:tr>
              <a:tr h="370840">
                <a:tc>
                  <a:txBody>
                    <a:bodyPr/>
                    <a:lstStyle/>
                    <a:p>
                      <a:r>
                        <a:rPr lang="en-US" dirty="0" smtClean="0"/>
                        <a:t>IPv4</a:t>
                      </a:r>
                      <a:endParaRPr lang="en-US" dirty="0"/>
                    </a:p>
                  </a:txBody>
                  <a:tcPr/>
                </a:tc>
                <a:tc>
                  <a:txBody>
                    <a:bodyPr/>
                    <a:lstStyle/>
                    <a:p>
                      <a:r>
                        <a:rPr lang="en-US" dirty="0" smtClean="0"/>
                        <a:t>IPv6</a:t>
                      </a:r>
                      <a:endParaRPr lang="en-US" dirty="0"/>
                    </a:p>
                  </a:txBody>
                  <a:tcPr/>
                </a:tc>
              </a:tr>
              <a:tr h="370840">
                <a:tc>
                  <a:txBody>
                    <a:bodyPr/>
                    <a:lstStyle/>
                    <a:p>
                      <a:r>
                        <a:rPr lang="en-US" dirty="0" smtClean="0"/>
                        <a:t>circuit-switched</a:t>
                      </a:r>
                      <a:r>
                        <a:rPr lang="en-US" baseline="0" dirty="0" smtClean="0"/>
                        <a:t> voice</a:t>
                      </a:r>
                      <a:endParaRPr lang="en-US" dirty="0"/>
                    </a:p>
                  </a:txBody>
                  <a:tcPr/>
                </a:tc>
                <a:tc>
                  <a:txBody>
                    <a:bodyPr/>
                    <a:lstStyle/>
                    <a:p>
                      <a:r>
                        <a:rPr lang="en-US" dirty="0" smtClean="0"/>
                        <a:t>VoIP + text</a:t>
                      </a:r>
                      <a:endParaRPr lang="en-US" dirty="0"/>
                    </a:p>
                  </a:txBody>
                  <a:tcPr/>
                </a:tc>
              </a:tr>
              <a:tr h="370840">
                <a:tc>
                  <a:txBody>
                    <a:bodyPr/>
                    <a:lstStyle/>
                    <a:p>
                      <a:r>
                        <a:rPr lang="en-US" dirty="0" smtClean="0"/>
                        <a:t>separate mobile voice &amp; data</a:t>
                      </a:r>
                      <a:endParaRPr lang="en-US" dirty="0"/>
                    </a:p>
                  </a:txBody>
                  <a:tcPr/>
                </a:tc>
                <a:tc>
                  <a:txBody>
                    <a:bodyPr/>
                    <a:lstStyle/>
                    <a:p>
                      <a:r>
                        <a:rPr lang="en-US" dirty="0" smtClean="0"/>
                        <a:t>LTE + LTE-VoIP</a:t>
                      </a:r>
                      <a:endParaRPr lang="en-US" dirty="0"/>
                    </a:p>
                  </a:txBody>
                  <a:tcPr/>
                </a:tc>
              </a:tr>
              <a:tr h="370840">
                <a:tc>
                  <a:txBody>
                    <a:bodyPr/>
                    <a:lstStyle/>
                    <a:p>
                      <a:r>
                        <a:rPr lang="en-US" dirty="0" smtClean="0"/>
                        <a:t>911, 112</a:t>
                      </a:r>
                      <a:endParaRPr lang="en-US" dirty="0"/>
                    </a:p>
                  </a:txBody>
                  <a:tcPr/>
                </a:tc>
                <a:tc>
                  <a:txBody>
                    <a:bodyPr/>
                    <a:lstStyle/>
                    <a:p>
                      <a:r>
                        <a:rPr lang="en-US" dirty="0" smtClean="0"/>
                        <a:t>NG911,</a:t>
                      </a:r>
                      <a:r>
                        <a:rPr lang="en-US" baseline="0" dirty="0" smtClean="0"/>
                        <a:t> NG112</a:t>
                      </a:r>
                      <a:endParaRPr lang="en-US" dirty="0"/>
                    </a:p>
                  </a:txBody>
                  <a:tcPr/>
                </a:tc>
              </a:tr>
              <a:tr h="370840">
                <a:tc>
                  <a:txBody>
                    <a:bodyPr/>
                    <a:lstStyle/>
                    <a:p>
                      <a:r>
                        <a:rPr lang="en-US" dirty="0" smtClean="0"/>
                        <a:t>digital</a:t>
                      </a:r>
                      <a:r>
                        <a:rPr lang="en-US" baseline="0" dirty="0" smtClean="0"/>
                        <a:t> cable (QAM)</a:t>
                      </a:r>
                      <a:endParaRPr lang="en-US" dirty="0"/>
                    </a:p>
                  </a:txBody>
                  <a:tcPr/>
                </a:tc>
                <a:tc>
                  <a:txBody>
                    <a:bodyPr/>
                    <a:lstStyle/>
                    <a:p>
                      <a:r>
                        <a:rPr lang="en-US" dirty="0" smtClean="0"/>
                        <a:t>IPTV</a:t>
                      </a:r>
                      <a:endParaRPr lang="en-US" dirty="0"/>
                    </a:p>
                  </a:txBody>
                  <a:tcPr/>
                </a:tc>
              </a:tr>
              <a:tr h="370840">
                <a:tc>
                  <a:txBody>
                    <a:bodyPr/>
                    <a:lstStyle/>
                    <a:p>
                      <a:r>
                        <a:rPr lang="en-US" dirty="0" smtClean="0"/>
                        <a:t>analog &amp; digital radio</a:t>
                      </a:r>
                      <a:endParaRPr lang="en-US" dirty="0"/>
                    </a:p>
                  </a:txBody>
                  <a:tcPr/>
                </a:tc>
                <a:tc>
                  <a:txBody>
                    <a:bodyPr/>
                    <a:lstStyle/>
                    <a:p>
                      <a:r>
                        <a:rPr lang="en-US" dirty="0" smtClean="0"/>
                        <a:t>Pandora, Internet radio, satellite</a:t>
                      </a:r>
                      <a:r>
                        <a:rPr lang="en-US" baseline="0" dirty="0" smtClean="0"/>
                        <a:t> radio</a:t>
                      </a:r>
                      <a:endParaRPr lang="en-US" dirty="0"/>
                    </a:p>
                  </a:txBody>
                  <a:tcPr/>
                </a:tc>
              </a:tr>
              <a:tr h="370840">
                <a:tc>
                  <a:txBody>
                    <a:bodyPr/>
                    <a:lstStyle/>
                    <a:p>
                      <a:r>
                        <a:rPr lang="en-US" dirty="0" smtClean="0"/>
                        <a:t>credit cards, keys</a:t>
                      </a:r>
                      <a:endParaRPr lang="en-US" dirty="0"/>
                    </a:p>
                  </a:txBody>
                  <a:tcPr/>
                </a:tc>
                <a:tc>
                  <a:txBody>
                    <a:bodyPr/>
                    <a:lstStyle/>
                    <a:p>
                      <a:r>
                        <a:rPr lang="en-US" dirty="0" smtClean="0"/>
                        <a:t>NFC</a:t>
                      </a:r>
                      <a:endParaRPr lang="en-US" dirty="0"/>
                    </a:p>
                  </a:txBody>
                  <a:tcPr/>
                </a:tc>
              </a:tr>
              <a:tr h="370840">
                <a:tc>
                  <a:txBody>
                    <a:bodyPr/>
                    <a:lstStyle/>
                    <a:p>
                      <a:r>
                        <a:rPr lang="en-US" dirty="0" smtClean="0"/>
                        <a:t>end system,</a:t>
                      </a:r>
                      <a:r>
                        <a:rPr lang="en-US" baseline="0" dirty="0" smtClean="0"/>
                        <a:t> peers</a:t>
                      </a:r>
                      <a:endParaRPr lang="en-US" dirty="0"/>
                    </a:p>
                  </a:txBody>
                  <a:tcPr/>
                </a:tc>
                <a:tc>
                  <a:txBody>
                    <a:bodyPr/>
                    <a:lstStyle/>
                    <a:p>
                      <a:r>
                        <a:rPr lang="en-US" dirty="0" smtClean="0"/>
                        <a:t>client-server</a:t>
                      </a:r>
                      <a:r>
                        <a:rPr lang="en-US" baseline="0" dirty="0" smtClean="0"/>
                        <a:t> v2 aka cloud</a:t>
                      </a:r>
                      <a:endParaRPr lang="en-US" dirty="0"/>
                    </a:p>
                  </a:txBody>
                  <a:tcPr/>
                </a:tc>
              </a:tr>
            </a:tbl>
          </a:graphicData>
        </a:graphic>
      </p:graphicFrame>
      <p:sp>
        <p:nvSpPr>
          <p:cNvPr id="6" name="TextBox 5"/>
          <p:cNvSpPr txBox="1"/>
          <p:nvPr/>
        </p:nvSpPr>
        <p:spPr>
          <a:xfrm>
            <a:off x="736306" y="5822460"/>
            <a:ext cx="5147563" cy="369332"/>
          </a:xfrm>
          <a:prstGeom prst="rect">
            <a:avLst/>
          </a:prstGeom>
          <a:noFill/>
        </p:spPr>
        <p:txBody>
          <a:bodyPr wrap="none" rtlCol="0">
            <a:spAutoFit/>
          </a:bodyPr>
          <a:lstStyle/>
          <a:p>
            <a:r>
              <a:rPr lang="en-US" dirty="0" smtClean="0"/>
              <a:t>all the energy into transition </a:t>
            </a:r>
            <a:r>
              <a:rPr lang="en-US" dirty="0" smtClean="0">
                <a:sym typeface="Wingdings"/>
              </a:rPr>
              <a:t> little new technology</a:t>
            </a:r>
            <a:endParaRPr lang="en-US" dirty="0"/>
          </a:p>
        </p:txBody>
      </p:sp>
    </p:spTree>
    <p:extLst>
      <p:ext uri="{BB962C8B-B14F-4D97-AF65-F5344CB8AC3E}">
        <p14:creationId xmlns:p14="http://schemas.microsoft.com/office/powerpoint/2010/main" val="119822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Telecom revenue</a:t>
            </a:r>
            <a:endParaRPr lang="en-US" dirty="0"/>
          </a:p>
        </p:txBody>
      </p:sp>
      <p:pic>
        <p:nvPicPr>
          <p:cNvPr id="5" name="Picture 4"/>
          <p:cNvPicPr>
            <a:picLocks noChangeAspect="1"/>
          </p:cNvPicPr>
          <p:nvPr/>
        </p:nvPicPr>
        <p:blipFill>
          <a:blip r:embed="rId2"/>
          <a:stretch>
            <a:fillRect/>
          </a:stretch>
        </p:blipFill>
        <p:spPr>
          <a:xfrm>
            <a:off x="1344637" y="1524000"/>
            <a:ext cx="6387027" cy="4790270"/>
          </a:xfrm>
          <a:prstGeom prst="rect">
            <a:avLst/>
          </a:prstGeom>
        </p:spPr>
      </p:pic>
    </p:spTree>
    <p:extLst>
      <p:ext uri="{BB962C8B-B14F-4D97-AF65-F5344CB8AC3E}">
        <p14:creationId xmlns:p14="http://schemas.microsoft.com/office/powerpoint/2010/main" val="388385293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Autofit/>
          </a:bodyPr>
          <a:lstStyle/>
          <a:p>
            <a:pPr eaLnBrk="1" hangingPunct="1"/>
            <a:r>
              <a:rPr lang="en-US" sz="3200" dirty="0">
                <a:latin typeface="Arial Narrow" charset="0"/>
              </a:rPr>
              <a:t>Mobile-only households and demographics (CDC data)</a:t>
            </a:r>
          </a:p>
        </p:txBody>
      </p:sp>
      <p:pic>
        <p:nvPicPr>
          <p:cNvPr id="14339" name="Picture 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55"/>
          <p:cNvSpPr txBox="1">
            <a:spLocks noChangeArrowheads="1"/>
          </p:cNvSpPr>
          <p:nvPr/>
        </p:nvSpPr>
        <p:spPr bwMode="auto">
          <a:xfrm>
            <a:off x="6477000" y="6477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charset="0"/>
                <a:ea typeface="ＭＳ Ｐゴシック" charset="0"/>
                <a:cs typeface="Arial" charset="0"/>
              </a:defRPr>
            </a:lvl1pPr>
            <a:lvl2pPr marL="742950" indent="-285750" eaLnBrk="0" hangingPunct="0">
              <a:defRPr sz="2400">
                <a:solidFill>
                  <a:schemeClr val="tx1"/>
                </a:solidFill>
                <a:latin typeface="Times" charset="0"/>
                <a:ea typeface="Arial" charset="0"/>
                <a:cs typeface="Arial" charset="0"/>
              </a:defRPr>
            </a:lvl2pPr>
            <a:lvl3pPr marL="1143000" indent="-228600" eaLnBrk="0" hangingPunct="0">
              <a:defRPr sz="2400">
                <a:solidFill>
                  <a:schemeClr val="tx1"/>
                </a:solidFill>
                <a:latin typeface="Times" charset="0"/>
                <a:ea typeface="Arial" charset="0"/>
                <a:cs typeface="Arial" charset="0"/>
              </a:defRPr>
            </a:lvl3pPr>
            <a:lvl4pPr marL="1600200" indent="-228600" eaLnBrk="0" hangingPunct="0">
              <a:defRPr sz="2400">
                <a:solidFill>
                  <a:schemeClr val="tx1"/>
                </a:solidFill>
                <a:latin typeface="Times" charset="0"/>
                <a:ea typeface="Arial" charset="0"/>
                <a:cs typeface="Arial" charset="0"/>
              </a:defRPr>
            </a:lvl4pPr>
            <a:lvl5pPr marL="2057400" indent="-228600" eaLnBrk="0" hangingPunct="0">
              <a:defRPr sz="2400">
                <a:solidFill>
                  <a:schemeClr val="tx1"/>
                </a:solidFill>
                <a:latin typeface="Times"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charset="0"/>
                <a:ea typeface="Arial" charset="0"/>
                <a:cs typeface="Arial" charset="0"/>
              </a:defRPr>
            </a:lvl9pPr>
          </a:lstStyle>
          <a:p>
            <a:r>
              <a:rPr lang="en-US" sz="1000">
                <a:solidFill>
                  <a:schemeClr val="bg1"/>
                </a:solidFill>
                <a:latin typeface="Arial Narrow" charset="0"/>
              </a:rPr>
              <a:t>4/28/2011</a:t>
            </a:r>
          </a:p>
        </p:txBody>
      </p:sp>
      <p:sp>
        <p:nvSpPr>
          <p:cNvPr id="14341" name="Rectangle 56"/>
          <p:cNvSpPr txBox="1">
            <a:spLocks noChangeArrowheads="1"/>
          </p:cNvSpPr>
          <p:nvPr/>
        </p:nvSpPr>
        <p:spPr bwMode="auto">
          <a:xfrm>
            <a:off x="8532813" y="6477000"/>
            <a:ext cx="4587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charset="0"/>
                <a:ea typeface="ＭＳ Ｐゴシック" charset="0"/>
                <a:cs typeface="Arial" charset="0"/>
              </a:defRPr>
            </a:lvl1pPr>
            <a:lvl2pPr marL="742950" indent="-285750" eaLnBrk="0" hangingPunct="0">
              <a:defRPr sz="2400">
                <a:solidFill>
                  <a:schemeClr val="tx1"/>
                </a:solidFill>
                <a:latin typeface="Times" charset="0"/>
                <a:ea typeface="Arial" charset="0"/>
                <a:cs typeface="Arial" charset="0"/>
              </a:defRPr>
            </a:lvl2pPr>
            <a:lvl3pPr marL="1143000" indent="-228600" eaLnBrk="0" hangingPunct="0">
              <a:defRPr sz="2400">
                <a:solidFill>
                  <a:schemeClr val="tx1"/>
                </a:solidFill>
                <a:latin typeface="Times" charset="0"/>
                <a:ea typeface="Arial" charset="0"/>
                <a:cs typeface="Arial" charset="0"/>
              </a:defRPr>
            </a:lvl3pPr>
            <a:lvl4pPr marL="1600200" indent="-228600" eaLnBrk="0" hangingPunct="0">
              <a:defRPr sz="2400">
                <a:solidFill>
                  <a:schemeClr val="tx1"/>
                </a:solidFill>
                <a:latin typeface="Times" charset="0"/>
                <a:ea typeface="Arial" charset="0"/>
                <a:cs typeface="Arial" charset="0"/>
              </a:defRPr>
            </a:lvl4pPr>
            <a:lvl5pPr marL="2057400" indent="-228600" eaLnBrk="0" hangingPunct="0">
              <a:defRPr sz="2400">
                <a:solidFill>
                  <a:schemeClr val="tx1"/>
                </a:solidFill>
                <a:latin typeface="Times"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charset="0"/>
                <a:ea typeface="Arial" charset="0"/>
                <a:cs typeface="Arial" charset="0"/>
              </a:defRPr>
            </a:lvl9pPr>
          </a:lstStyle>
          <a:p>
            <a:fld id="{51E8AE93-87B5-DD4F-BC7D-987D0D3463E9}" type="slidenum">
              <a:rPr lang="en-US" sz="1000">
                <a:solidFill>
                  <a:schemeClr val="bg1"/>
                </a:solidFill>
                <a:latin typeface="Arial Narrow" charset="0"/>
              </a:rPr>
              <a:pPr/>
              <a:t>9</a:t>
            </a:fld>
            <a:endParaRPr lang="en-US" sz="1000">
              <a:solidFill>
                <a:schemeClr val="bg1"/>
              </a:solidFill>
              <a:latin typeface="Arial Narrow" charset="0"/>
            </a:endParaRPr>
          </a:p>
        </p:txBody>
      </p:sp>
      <p:sp>
        <p:nvSpPr>
          <p:cNvPr id="14342" name="Rectangle 57"/>
          <p:cNvSpPr>
            <a:spLocks noChangeArrowheads="1"/>
          </p:cNvSpPr>
          <p:nvPr/>
        </p:nvSpPr>
        <p:spPr bwMode="auto">
          <a:xfrm>
            <a:off x="1524000" y="6477000"/>
            <a:ext cx="350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US" sz="1200">
                <a:solidFill>
                  <a:schemeClr val="bg1"/>
                </a:solidFill>
                <a:latin typeface="Arial Narrow" charset="0"/>
              </a:rPr>
              <a:t>Mobile Phone Trends</a:t>
            </a:r>
          </a:p>
        </p:txBody>
      </p:sp>
      <p:pic>
        <p:nvPicPr>
          <p:cNvPr id="14343" name="Picture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1288"/>
            <a:ext cx="121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Line 59"/>
          <p:cNvSpPr>
            <a:spLocks noChangeShapeType="1"/>
          </p:cNvSpPr>
          <p:nvPr/>
        </p:nvSpPr>
        <p:spPr bwMode="auto">
          <a:xfrm>
            <a:off x="6477000" y="6477000"/>
            <a:ext cx="0" cy="381000"/>
          </a:xfrm>
          <a:prstGeom prst="line">
            <a:avLst/>
          </a:prstGeom>
          <a:noFill/>
          <a:ln w="9525">
            <a:solidFill>
              <a:srgbClr val="AEC6E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 name="Line 60"/>
          <p:cNvSpPr>
            <a:spLocks noChangeShapeType="1"/>
          </p:cNvSpPr>
          <p:nvPr/>
        </p:nvSpPr>
        <p:spPr bwMode="auto">
          <a:xfrm>
            <a:off x="8534400" y="6477000"/>
            <a:ext cx="0" cy="381000"/>
          </a:xfrm>
          <a:prstGeom prst="line">
            <a:avLst/>
          </a:prstGeom>
          <a:noFill/>
          <a:ln w="9525">
            <a:solidFill>
              <a:srgbClr val="AEC6E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 name="Line 61"/>
          <p:cNvSpPr>
            <a:spLocks noChangeShapeType="1"/>
          </p:cNvSpPr>
          <p:nvPr/>
        </p:nvSpPr>
        <p:spPr bwMode="auto">
          <a:xfrm>
            <a:off x="1447800" y="6477000"/>
            <a:ext cx="0" cy="381000"/>
          </a:xfrm>
          <a:prstGeom prst="line">
            <a:avLst/>
          </a:prstGeom>
          <a:noFill/>
          <a:ln w="9525">
            <a:solidFill>
              <a:srgbClr val="AEC6E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43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47800"/>
            <a:ext cx="6324600"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Content Placeholder 2"/>
          <p:cNvSpPr>
            <a:spLocks noGrp="1"/>
          </p:cNvSpPr>
          <p:nvPr>
            <p:ph idx="1"/>
          </p:nvPr>
        </p:nvSpPr>
        <p:spPr>
          <a:xfrm>
            <a:off x="6629400" y="1524000"/>
            <a:ext cx="2362200" cy="4648200"/>
          </a:xfrm>
        </p:spPr>
        <p:txBody>
          <a:bodyPr/>
          <a:lstStyle/>
          <a:p>
            <a:pPr eaLnBrk="1" hangingPunct="1">
              <a:buFontTx/>
              <a:buNone/>
            </a:pPr>
            <a:r>
              <a:rPr lang="en-US" sz="1400">
                <a:latin typeface="Arial" charset="0"/>
              </a:rPr>
              <a:t>High Wireless Substitution:</a:t>
            </a:r>
          </a:p>
          <a:p>
            <a:pPr eaLnBrk="1" hangingPunct="1"/>
            <a:r>
              <a:rPr lang="en-US" sz="1400">
                <a:latin typeface="Arial" charset="0"/>
              </a:rPr>
              <a:t>Young adults (esp. those ages 24-29)</a:t>
            </a:r>
          </a:p>
          <a:p>
            <a:pPr eaLnBrk="1" hangingPunct="1"/>
            <a:r>
              <a:rPr lang="en-US" sz="1400">
                <a:latin typeface="Arial" charset="0"/>
              </a:rPr>
              <a:t>Renters</a:t>
            </a:r>
          </a:p>
          <a:p>
            <a:pPr eaLnBrk="1" hangingPunct="1"/>
            <a:r>
              <a:rPr lang="en-US" sz="1400">
                <a:latin typeface="Arial" charset="0"/>
              </a:rPr>
              <a:t>Low income (poverty line or below)</a:t>
            </a:r>
          </a:p>
          <a:p>
            <a:pPr eaLnBrk="1" hangingPunct="1"/>
            <a:r>
              <a:rPr lang="en-US" sz="1400">
                <a:latin typeface="Arial" charset="0"/>
              </a:rPr>
              <a:t>Latino/Hispanic</a:t>
            </a:r>
          </a:p>
        </p:txBody>
      </p:sp>
    </p:spTree>
    <p:extLst>
      <p:ext uri="{BB962C8B-B14F-4D97-AF65-F5344CB8AC3E}">
        <p14:creationId xmlns:p14="http://schemas.microsoft.com/office/powerpoint/2010/main" val="22147268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16495</TotalTime>
  <Words>3677</Words>
  <Application>Microsoft Macintosh PowerPoint</Application>
  <PresentationFormat>On-screen Show (4:3)</PresentationFormat>
  <Paragraphs>679</Paragraphs>
  <Slides>57</Slides>
  <Notes>13</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59" baseType="lpstr">
      <vt:lpstr>Waveform</vt:lpstr>
      <vt:lpstr>Chart</vt:lpstr>
      <vt:lpstr>Transitioning to a VoIP PSTN – the Intersection of Technology, Economics and Regulation or Will the Last Phone User Please Turn Off the Dial Tone?</vt:lpstr>
      <vt:lpstr>Overview</vt:lpstr>
      <vt:lpstr>Evolution of VoIP</vt:lpstr>
      <vt:lpstr>The fall of the PSTN empire</vt:lpstr>
      <vt:lpstr>Four separate components</vt:lpstr>
      <vt:lpstr>Real-time: voice  non-voice</vt:lpstr>
      <vt:lpstr>Time of transition</vt:lpstr>
      <vt:lpstr>Telecom revenue</vt:lpstr>
      <vt:lpstr>Mobile-only households and demographics (CDC data)</vt:lpstr>
      <vt:lpstr>Household spending on telecom</vt:lpstr>
      <vt:lpstr>Wireless + Internet replace voice</vt:lpstr>
      <vt:lpstr>Telephone Social Policies</vt:lpstr>
      <vt:lpstr>PSTN: The good &amp; the ugly</vt:lpstr>
      <vt:lpstr>Now: the Internet</vt:lpstr>
      <vt:lpstr>It’s just a number</vt:lpstr>
      <vt:lpstr>Numbers</vt:lpstr>
      <vt:lpstr>Numbers vs. DNS &amp; IP addresses</vt:lpstr>
      <vt:lpstr>Future numbers</vt:lpstr>
      <vt:lpstr>More number questions…</vt:lpstr>
      <vt:lpstr>Security (trustworthiness)</vt:lpstr>
      <vt:lpstr>VoIP Interconnection</vt:lpstr>
      <vt:lpstr>Reliability</vt:lpstr>
      <vt:lpstr>Cost issues</vt:lpstr>
      <vt:lpstr>The curse of fixed costs</vt:lpstr>
      <vt:lpstr>Available access speeds</vt:lpstr>
      <vt:lpstr>Legacy applications</vt:lpstr>
      <vt:lpstr>Public Safety (911 &amp; 112)</vt:lpstr>
      <vt:lpstr>PSTN = more than voice</vt:lpstr>
      <vt:lpstr>COLR (Carrier of Last Resort)</vt:lpstr>
      <vt:lpstr>A layered model for regulation Service layers, not technology</vt:lpstr>
      <vt:lpstr>Voice, transport and access</vt:lpstr>
      <vt:lpstr>Evolution of competition</vt:lpstr>
      <vt:lpstr>2 Internet futures</vt:lpstr>
      <vt:lpstr>Scenario 1: max. competition</vt:lpstr>
      <vt:lpstr>Scenario 2: vertically integrated</vt:lpstr>
      <vt:lpstr>Eyeball ISPs: 2001 vs. 2010</vt:lpstr>
      <vt:lpstr>What is network neutrality?</vt:lpstr>
      <vt:lpstr>Two views</vt:lpstr>
      <vt:lpstr>Why?</vt:lpstr>
      <vt:lpstr>How to be non-neutral</vt:lpstr>
      <vt:lpstr>Are these neutrality issues?</vt:lpstr>
      <vt:lpstr>Some high-profile cases</vt:lpstr>
      <vt:lpstr>Network neutrality &amp;  freedom of speech</vt:lpstr>
      <vt:lpstr>Network transparency</vt:lpstr>
      <vt:lpstr>Network transparency and neutrality</vt:lpstr>
      <vt:lpstr>Means, motive and opportunity</vt:lpstr>
      <vt:lpstr>Open Internet FCC history </vt:lpstr>
      <vt:lpstr>Who is covered?</vt:lpstr>
      <vt:lpstr>Principles</vt:lpstr>
      <vt:lpstr>FCC Open Internet order</vt:lpstr>
      <vt:lpstr>FCC Open Internet order</vt:lpstr>
      <vt:lpstr>Some corner cases</vt:lpstr>
      <vt:lpstr>47 CFR 8</vt:lpstr>
      <vt:lpstr>Disclosure (Transparency) – Network Practices</vt:lpstr>
      <vt:lpstr>Disclosure (Transparency) – Performance</vt:lpstr>
      <vt:lpstr>Disclosure (Transparency) – Commercial Terms</vt:lpstr>
      <vt:lpstr>Conclusion</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Social Information Networks</dc:title>
  <dc:creator>Augustin Chaintreau</dc:creator>
  <cp:lastModifiedBy>Henning Schulzrinne</cp:lastModifiedBy>
  <cp:revision>326</cp:revision>
  <cp:lastPrinted>2011-02-10T21:52:56Z</cp:lastPrinted>
  <dcterms:created xsi:type="dcterms:W3CDTF">2011-01-14T21:44:17Z</dcterms:created>
  <dcterms:modified xsi:type="dcterms:W3CDTF">2012-09-03T06:40:19Z</dcterms:modified>
</cp:coreProperties>
</file>