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469" r:id="rId4"/>
    <p:sldId id="449" r:id="rId5"/>
    <p:sldId id="450" r:id="rId6"/>
    <p:sldId id="451" r:id="rId7"/>
    <p:sldId id="472" r:id="rId8"/>
    <p:sldId id="315" r:id="rId9"/>
    <p:sldId id="284" r:id="rId10"/>
    <p:sldId id="264" r:id="rId11"/>
    <p:sldId id="269" r:id="rId12"/>
    <p:sldId id="480" r:id="rId13"/>
    <p:sldId id="337" r:id="rId14"/>
    <p:sldId id="338" r:id="rId15"/>
    <p:sldId id="334" r:id="rId16"/>
    <p:sldId id="336" r:id="rId17"/>
    <p:sldId id="339" r:id="rId18"/>
    <p:sldId id="340" r:id="rId19"/>
    <p:sldId id="454" r:id="rId20"/>
    <p:sldId id="342" r:id="rId21"/>
    <p:sldId id="343" r:id="rId22"/>
    <p:sldId id="344" r:id="rId23"/>
    <p:sldId id="349" r:id="rId24"/>
    <p:sldId id="481" r:id="rId25"/>
    <p:sldId id="482" r:id="rId26"/>
    <p:sldId id="370" r:id="rId27"/>
    <p:sldId id="457" r:id="rId28"/>
    <p:sldId id="477" r:id="rId29"/>
    <p:sldId id="458" r:id="rId30"/>
    <p:sldId id="459" r:id="rId31"/>
    <p:sldId id="460" r:id="rId32"/>
    <p:sldId id="461" r:id="rId33"/>
    <p:sldId id="464" r:id="rId34"/>
    <p:sldId id="465" r:id="rId35"/>
    <p:sldId id="466" r:id="rId36"/>
    <p:sldId id="462" r:id="rId37"/>
    <p:sldId id="463" r:id="rId38"/>
    <p:sldId id="474" r:id="rId39"/>
    <p:sldId id="473" r:id="rId40"/>
    <p:sldId id="479" r:id="rId41"/>
    <p:sldId id="478" r:id="rId42"/>
    <p:sldId id="475" r:id="rId43"/>
    <p:sldId id="476" r:id="rId44"/>
    <p:sldId id="467" r:id="rId45"/>
    <p:sldId id="468" r:id="rId46"/>
    <p:sldId id="470" r:id="rId47"/>
    <p:sldId id="471" r:id="rId48"/>
    <p:sldId id="483" r:id="rId49"/>
    <p:sldId id="278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46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-1672" y="-96"/>
      </p:cViewPr>
      <p:guideLst>
        <p:guide orient="horz" pos="2173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0AB8E-EEA1-724F-9CA2-76A6D9C320E0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0420C-787A-5F4E-9113-707942001D21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0000"/>
              </a:solidFill>
            </a:rPr>
            <a:t>Transparency. </a:t>
          </a:r>
          <a:r>
            <a:rPr lang="en-US" sz="2000" dirty="0" smtClean="0">
              <a:solidFill>
                <a:srgbClr val="000000"/>
              </a:solidFill>
            </a:rPr>
            <a:t>Fixed and mobile broadband providers must disclose the network management practices, performance characteristics, and terms and conditions of their broadband services;</a:t>
          </a:r>
          <a:endParaRPr lang="en-US" sz="2000" dirty="0">
            <a:solidFill>
              <a:srgbClr val="000000"/>
            </a:solidFill>
          </a:endParaRPr>
        </a:p>
      </dgm:t>
    </dgm:pt>
    <dgm:pt modelId="{CBEBB593-6FB2-104F-88AD-A448D2213369}" type="parTrans" cxnId="{8E54E95C-4C0B-E943-82DE-EC65F0C5B361}">
      <dgm:prSet/>
      <dgm:spPr/>
      <dgm:t>
        <a:bodyPr/>
        <a:lstStyle/>
        <a:p>
          <a:endParaRPr lang="en-US"/>
        </a:p>
      </dgm:t>
    </dgm:pt>
    <dgm:pt modelId="{39BEFF8F-4F97-594B-A34F-E5B155611408}" type="sibTrans" cxnId="{8E54E95C-4C0B-E943-82DE-EC65F0C5B361}">
      <dgm:prSet/>
      <dgm:spPr/>
      <dgm:t>
        <a:bodyPr/>
        <a:lstStyle/>
        <a:p>
          <a:endParaRPr lang="en-US"/>
        </a:p>
      </dgm:t>
    </dgm:pt>
    <dgm:pt modelId="{6B09C41A-2693-274B-983E-932E91D4A684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1F497D"/>
              </a:solidFill>
            </a:rPr>
            <a:t>No blocking. </a:t>
          </a:r>
          <a:r>
            <a:rPr lang="en-US" sz="1800" dirty="0" smtClean="0">
              <a:solidFill>
                <a:srgbClr val="1F497D"/>
              </a:solidFill>
            </a:rPr>
            <a:t>Fixed broadband providers may not block lawful content, applications, services, or non-harmful devices; mobile broadband providers may not block lawful websites, or block applications that compete with their voice or video telephony services</a:t>
          </a:r>
          <a:endParaRPr lang="en-US" sz="1800" dirty="0">
            <a:solidFill>
              <a:srgbClr val="1F497D"/>
            </a:solidFill>
          </a:endParaRPr>
        </a:p>
      </dgm:t>
    </dgm:pt>
    <dgm:pt modelId="{FD33B7CA-D93C-7F44-AF9A-207E2B375DC9}" type="parTrans" cxnId="{20795510-228D-E24E-8E55-25451966E80C}">
      <dgm:prSet/>
      <dgm:spPr/>
      <dgm:t>
        <a:bodyPr/>
        <a:lstStyle/>
        <a:p>
          <a:endParaRPr lang="en-US"/>
        </a:p>
      </dgm:t>
    </dgm:pt>
    <dgm:pt modelId="{1E39F16F-4985-2547-97F5-028A7496CEAF}" type="sibTrans" cxnId="{20795510-228D-E24E-8E55-25451966E80C}">
      <dgm:prSet/>
      <dgm:spPr/>
      <dgm:t>
        <a:bodyPr/>
        <a:lstStyle/>
        <a:p>
          <a:endParaRPr lang="en-US"/>
        </a:p>
      </dgm:t>
    </dgm:pt>
    <dgm:pt modelId="{B262263F-3FDD-C346-A80B-70C0EDC37789}">
      <dgm:prSet/>
      <dgm:spPr/>
      <dgm:t>
        <a:bodyPr/>
        <a:lstStyle/>
        <a:p>
          <a:pPr rtl="0"/>
          <a:r>
            <a:rPr lang="en-US" b="1" dirty="0" smtClean="0">
              <a:solidFill>
                <a:srgbClr val="1F497D"/>
              </a:solidFill>
            </a:rPr>
            <a:t>No unreasonable discrimination. </a:t>
          </a:r>
          <a:r>
            <a:rPr lang="en-US" dirty="0" smtClean="0">
              <a:solidFill>
                <a:srgbClr val="1F497D"/>
              </a:solidFill>
            </a:rPr>
            <a:t>Fixed broadband providers may not unreasonably discriminate in transmitting lawful network traffic.</a:t>
          </a:r>
          <a:endParaRPr lang="en-US" dirty="0">
            <a:solidFill>
              <a:srgbClr val="1F497D"/>
            </a:solidFill>
          </a:endParaRPr>
        </a:p>
      </dgm:t>
    </dgm:pt>
    <dgm:pt modelId="{842276F9-17B5-C447-98E6-F27B56241ECD}" type="parTrans" cxnId="{7C28532C-AF31-ED44-BB34-F86BF3C459CB}">
      <dgm:prSet/>
      <dgm:spPr/>
      <dgm:t>
        <a:bodyPr/>
        <a:lstStyle/>
        <a:p>
          <a:endParaRPr lang="en-US"/>
        </a:p>
      </dgm:t>
    </dgm:pt>
    <dgm:pt modelId="{26702EE8-3538-C145-881A-1118EBA72825}" type="sibTrans" cxnId="{7C28532C-AF31-ED44-BB34-F86BF3C459CB}">
      <dgm:prSet/>
      <dgm:spPr/>
      <dgm:t>
        <a:bodyPr/>
        <a:lstStyle/>
        <a:p>
          <a:endParaRPr lang="en-US"/>
        </a:p>
      </dgm:t>
    </dgm:pt>
    <dgm:pt modelId="{ACDE6C26-D5BE-1C49-872B-EBE5B9180FC7}" type="pres">
      <dgm:prSet presAssocID="{6B70AB8E-EEA1-724F-9CA2-76A6D9C320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40BCCE2-51E2-DD47-83C1-ABEB6D1B17D7}" type="pres">
      <dgm:prSet presAssocID="{6B70AB8E-EEA1-724F-9CA2-76A6D9C320E0}" presName="Name1" presStyleCnt="0"/>
      <dgm:spPr/>
    </dgm:pt>
    <dgm:pt modelId="{E9A87F80-D897-494D-BB40-5060791AAAFA}" type="pres">
      <dgm:prSet presAssocID="{6B70AB8E-EEA1-724F-9CA2-76A6D9C320E0}" presName="cycle" presStyleCnt="0"/>
      <dgm:spPr/>
    </dgm:pt>
    <dgm:pt modelId="{AB72D3EC-AFFD-F048-99E3-4F64083C1D63}" type="pres">
      <dgm:prSet presAssocID="{6B70AB8E-EEA1-724F-9CA2-76A6D9C320E0}" presName="srcNode" presStyleLbl="node1" presStyleIdx="0" presStyleCnt="3"/>
      <dgm:spPr/>
    </dgm:pt>
    <dgm:pt modelId="{8BBD1319-A4E3-874D-ABE6-AADA52D28887}" type="pres">
      <dgm:prSet presAssocID="{6B70AB8E-EEA1-724F-9CA2-76A6D9C320E0}" presName="conn" presStyleLbl="parChTrans1D2" presStyleIdx="0" presStyleCnt="1"/>
      <dgm:spPr/>
      <dgm:t>
        <a:bodyPr/>
        <a:lstStyle/>
        <a:p>
          <a:endParaRPr lang="en-US"/>
        </a:p>
      </dgm:t>
    </dgm:pt>
    <dgm:pt modelId="{6F19F057-69AA-5D4D-A78A-2925DFFAD5CA}" type="pres">
      <dgm:prSet presAssocID="{6B70AB8E-EEA1-724F-9CA2-76A6D9C320E0}" presName="extraNode" presStyleLbl="node1" presStyleIdx="0" presStyleCnt="3"/>
      <dgm:spPr/>
    </dgm:pt>
    <dgm:pt modelId="{31820FAB-48B9-6C4B-B880-03060E8D31E4}" type="pres">
      <dgm:prSet presAssocID="{6B70AB8E-EEA1-724F-9CA2-76A6D9C320E0}" presName="dstNode" presStyleLbl="node1" presStyleIdx="0" presStyleCnt="3"/>
      <dgm:spPr/>
    </dgm:pt>
    <dgm:pt modelId="{E03F7FE3-90F6-8C4B-A91E-0DC1660890E4}" type="pres">
      <dgm:prSet presAssocID="{1CE0420C-787A-5F4E-9113-707942001D21}" presName="text_1" presStyleLbl="node1" presStyleIdx="0" presStyleCnt="3" custScaleY="139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4440F-7E8C-1F4B-BB63-6B37888B21BE}" type="pres">
      <dgm:prSet presAssocID="{1CE0420C-787A-5F4E-9113-707942001D21}" presName="accent_1" presStyleCnt="0"/>
      <dgm:spPr/>
    </dgm:pt>
    <dgm:pt modelId="{69AB5291-8A4F-6B43-95FB-AD91C757C757}" type="pres">
      <dgm:prSet presAssocID="{1CE0420C-787A-5F4E-9113-707942001D21}" presName="accentRepeatNode" presStyleLbl="solidFgAcc1" presStyleIdx="0" presStyleCnt="3"/>
      <dgm:spPr/>
    </dgm:pt>
    <dgm:pt modelId="{81AAB57A-FAB6-2D48-A21E-39134B781B06}" type="pres">
      <dgm:prSet presAssocID="{6B09C41A-2693-274B-983E-932E91D4A68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DDCEF-EDC2-D343-B3D2-C2E7F2BECB41}" type="pres">
      <dgm:prSet presAssocID="{6B09C41A-2693-274B-983E-932E91D4A684}" presName="accent_2" presStyleCnt="0"/>
      <dgm:spPr/>
    </dgm:pt>
    <dgm:pt modelId="{1A3711A9-989F-7745-A4E5-6BD644824D8F}" type="pres">
      <dgm:prSet presAssocID="{6B09C41A-2693-274B-983E-932E91D4A684}" presName="accentRepeatNode" presStyleLbl="solidFgAcc1" presStyleIdx="1" presStyleCnt="3"/>
      <dgm:spPr/>
    </dgm:pt>
    <dgm:pt modelId="{DA1B5214-B0A9-F346-BC9F-DD5397FF9CA1}" type="pres">
      <dgm:prSet presAssocID="{B262263F-3FDD-C346-A80B-70C0EDC3778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13A86-CF97-1D48-B023-FB5CD1CB44EF}" type="pres">
      <dgm:prSet presAssocID="{B262263F-3FDD-C346-A80B-70C0EDC37789}" presName="accent_3" presStyleCnt="0"/>
      <dgm:spPr/>
    </dgm:pt>
    <dgm:pt modelId="{3DCC2DFC-68F1-514A-B15A-C75C5FBF5DEE}" type="pres">
      <dgm:prSet presAssocID="{B262263F-3FDD-C346-A80B-70C0EDC37789}" presName="accentRepeatNode" presStyleLbl="solidFgAcc1" presStyleIdx="2" presStyleCnt="3"/>
      <dgm:spPr/>
    </dgm:pt>
  </dgm:ptLst>
  <dgm:cxnLst>
    <dgm:cxn modelId="{7C28532C-AF31-ED44-BB34-F86BF3C459CB}" srcId="{6B70AB8E-EEA1-724F-9CA2-76A6D9C320E0}" destId="{B262263F-3FDD-C346-A80B-70C0EDC37789}" srcOrd="2" destOrd="0" parTransId="{842276F9-17B5-C447-98E6-F27B56241ECD}" sibTransId="{26702EE8-3538-C145-881A-1118EBA72825}"/>
    <dgm:cxn modelId="{0BA047DD-9BE9-FF44-BA0A-A5C7EAC01092}" type="presOf" srcId="{6B70AB8E-EEA1-724F-9CA2-76A6D9C320E0}" destId="{ACDE6C26-D5BE-1C49-872B-EBE5B9180FC7}" srcOrd="0" destOrd="0" presId="urn:microsoft.com/office/officeart/2008/layout/VerticalCurvedList"/>
    <dgm:cxn modelId="{8E54E95C-4C0B-E943-82DE-EC65F0C5B361}" srcId="{6B70AB8E-EEA1-724F-9CA2-76A6D9C320E0}" destId="{1CE0420C-787A-5F4E-9113-707942001D21}" srcOrd="0" destOrd="0" parTransId="{CBEBB593-6FB2-104F-88AD-A448D2213369}" sibTransId="{39BEFF8F-4F97-594B-A34F-E5B155611408}"/>
    <dgm:cxn modelId="{B515EE47-0113-CF4D-A100-8545AA88D49B}" type="presOf" srcId="{6B09C41A-2693-274B-983E-932E91D4A684}" destId="{81AAB57A-FAB6-2D48-A21E-39134B781B06}" srcOrd="0" destOrd="0" presId="urn:microsoft.com/office/officeart/2008/layout/VerticalCurvedList"/>
    <dgm:cxn modelId="{20795510-228D-E24E-8E55-25451966E80C}" srcId="{6B70AB8E-EEA1-724F-9CA2-76A6D9C320E0}" destId="{6B09C41A-2693-274B-983E-932E91D4A684}" srcOrd="1" destOrd="0" parTransId="{FD33B7CA-D93C-7F44-AF9A-207E2B375DC9}" sibTransId="{1E39F16F-4985-2547-97F5-028A7496CEAF}"/>
    <dgm:cxn modelId="{7CC0D0DB-AB87-954B-A2EE-D66C71F5A7DD}" type="presOf" srcId="{B262263F-3FDD-C346-A80B-70C0EDC37789}" destId="{DA1B5214-B0A9-F346-BC9F-DD5397FF9CA1}" srcOrd="0" destOrd="0" presId="urn:microsoft.com/office/officeart/2008/layout/VerticalCurvedList"/>
    <dgm:cxn modelId="{4635853F-CFFD-AD49-B317-CDB9025A2F5D}" type="presOf" srcId="{39BEFF8F-4F97-594B-A34F-E5B155611408}" destId="{8BBD1319-A4E3-874D-ABE6-AADA52D28887}" srcOrd="0" destOrd="0" presId="urn:microsoft.com/office/officeart/2008/layout/VerticalCurvedList"/>
    <dgm:cxn modelId="{F69A127A-7511-ED4B-92B4-BEDF754EFEAC}" type="presOf" srcId="{1CE0420C-787A-5F4E-9113-707942001D21}" destId="{E03F7FE3-90F6-8C4B-A91E-0DC1660890E4}" srcOrd="0" destOrd="0" presId="urn:microsoft.com/office/officeart/2008/layout/VerticalCurvedList"/>
    <dgm:cxn modelId="{6E956C37-4089-7E49-BF04-7502252AF597}" type="presParOf" srcId="{ACDE6C26-D5BE-1C49-872B-EBE5B9180FC7}" destId="{F40BCCE2-51E2-DD47-83C1-ABEB6D1B17D7}" srcOrd="0" destOrd="0" presId="urn:microsoft.com/office/officeart/2008/layout/VerticalCurvedList"/>
    <dgm:cxn modelId="{A258FC82-A6B2-A74D-BA47-B5539E33EF66}" type="presParOf" srcId="{F40BCCE2-51E2-DD47-83C1-ABEB6D1B17D7}" destId="{E9A87F80-D897-494D-BB40-5060791AAAFA}" srcOrd="0" destOrd="0" presId="urn:microsoft.com/office/officeart/2008/layout/VerticalCurvedList"/>
    <dgm:cxn modelId="{4F635325-A407-E549-BFA7-929BB7F476E4}" type="presParOf" srcId="{E9A87F80-D897-494D-BB40-5060791AAAFA}" destId="{AB72D3EC-AFFD-F048-99E3-4F64083C1D63}" srcOrd="0" destOrd="0" presId="urn:microsoft.com/office/officeart/2008/layout/VerticalCurvedList"/>
    <dgm:cxn modelId="{CB0712BA-0FAF-8B46-AE31-007092308D53}" type="presParOf" srcId="{E9A87F80-D897-494D-BB40-5060791AAAFA}" destId="{8BBD1319-A4E3-874D-ABE6-AADA52D28887}" srcOrd="1" destOrd="0" presId="urn:microsoft.com/office/officeart/2008/layout/VerticalCurvedList"/>
    <dgm:cxn modelId="{CF7F077D-C4B2-CE4D-8DBF-332B4A15D679}" type="presParOf" srcId="{E9A87F80-D897-494D-BB40-5060791AAAFA}" destId="{6F19F057-69AA-5D4D-A78A-2925DFFAD5CA}" srcOrd="2" destOrd="0" presId="urn:microsoft.com/office/officeart/2008/layout/VerticalCurvedList"/>
    <dgm:cxn modelId="{B10E84A2-099C-2E42-BE58-C9CBFE8E6150}" type="presParOf" srcId="{E9A87F80-D897-494D-BB40-5060791AAAFA}" destId="{31820FAB-48B9-6C4B-B880-03060E8D31E4}" srcOrd="3" destOrd="0" presId="urn:microsoft.com/office/officeart/2008/layout/VerticalCurvedList"/>
    <dgm:cxn modelId="{48FF7B68-C5B1-CA45-BEF7-7C43BE933A53}" type="presParOf" srcId="{F40BCCE2-51E2-DD47-83C1-ABEB6D1B17D7}" destId="{E03F7FE3-90F6-8C4B-A91E-0DC1660890E4}" srcOrd="1" destOrd="0" presId="urn:microsoft.com/office/officeart/2008/layout/VerticalCurvedList"/>
    <dgm:cxn modelId="{B9870A95-4041-F045-AA0F-28478DFA2429}" type="presParOf" srcId="{F40BCCE2-51E2-DD47-83C1-ABEB6D1B17D7}" destId="{0404440F-7E8C-1F4B-BB63-6B37888B21BE}" srcOrd="2" destOrd="0" presId="urn:microsoft.com/office/officeart/2008/layout/VerticalCurvedList"/>
    <dgm:cxn modelId="{DDD9600D-8763-F448-A838-AAE0A5E83856}" type="presParOf" srcId="{0404440F-7E8C-1F4B-BB63-6B37888B21BE}" destId="{69AB5291-8A4F-6B43-95FB-AD91C757C757}" srcOrd="0" destOrd="0" presId="urn:microsoft.com/office/officeart/2008/layout/VerticalCurvedList"/>
    <dgm:cxn modelId="{F2615E7F-AC13-7046-AEB7-5B14E42B7812}" type="presParOf" srcId="{F40BCCE2-51E2-DD47-83C1-ABEB6D1B17D7}" destId="{81AAB57A-FAB6-2D48-A21E-39134B781B06}" srcOrd="3" destOrd="0" presId="urn:microsoft.com/office/officeart/2008/layout/VerticalCurvedList"/>
    <dgm:cxn modelId="{0492A7A3-0262-2D41-8F7F-41CE36653AA7}" type="presParOf" srcId="{F40BCCE2-51E2-DD47-83C1-ABEB6D1B17D7}" destId="{50BDDCEF-EDC2-D343-B3D2-C2E7F2BECB41}" srcOrd="4" destOrd="0" presId="urn:microsoft.com/office/officeart/2008/layout/VerticalCurvedList"/>
    <dgm:cxn modelId="{80A792C3-22C2-AB44-8E24-D6D1BC02A7A2}" type="presParOf" srcId="{50BDDCEF-EDC2-D343-B3D2-C2E7F2BECB41}" destId="{1A3711A9-989F-7745-A4E5-6BD644824D8F}" srcOrd="0" destOrd="0" presId="urn:microsoft.com/office/officeart/2008/layout/VerticalCurvedList"/>
    <dgm:cxn modelId="{4E6CB4BF-F218-B449-B206-44734AFAB8FD}" type="presParOf" srcId="{F40BCCE2-51E2-DD47-83C1-ABEB6D1B17D7}" destId="{DA1B5214-B0A9-F346-BC9F-DD5397FF9CA1}" srcOrd="5" destOrd="0" presId="urn:microsoft.com/office/officeart/2008/layout/VerticalCurvedList"/>
    <dgm:cxn modelId="{009AC677-B3AA-4546-9B30-DE1F0A8484CC}" type="presParOf" srcId="{F40BCCE2-51E2-DD47-83C1-ABEB6D1B17D7}" destId="{64013A86-CF97-1D48-B023-FB5CD1CB44EF}" srcOrd="6" destOrd="0" presId="urn:microsoft.com/office/officeart/2008/layout/VerticalCurvedList"/>
    <dgm:cxn modelId="{9D8EDBC5-27ED-A145-A504-E7B6D1BBF5A0}" type="presParOf" srcId="{64013A86-CF97-1D48-B023-FB5CD1CB44EF}" destId="{3DCC2DFC-68F1-514A-B15A-C75C5FBF5D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4E250-96B1-0445-B87C-2336C4944D06}" type="doc">
      <dgm:prSet loTypeId="urn:microsoft.com/office/officeart/2005/8/layout/cycle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4FF4D4-6F6C-4D4A-BEAA-4DC84A570F9B}">
      <dgm:prSet phldrT="[Text]" custT="1"/>
      <dgm:spPr/>
      <dgm:t>
        <a:bodyPr/>
        <a:lstStyle/>
        <a:p>
          <a:r>
            <a:rPr lang="en-US" sz="1600" dirty="0" smtClean="0"/>
            <a:t>fixed broadband</a:t>
          </a:r>
          <a:endParaRPr lang="en-US" sz="1600" dirty="0"/>
        </a:p>
      </dgm:t>
    </dgm:pt>
    <dgm:pt modelId="{109C1F8F-DE4D-894A-8353-90EDEF46D2B1}" type="parTrans" cxnId="{82ACC3BC-1D22-6C47-903A-57DC40A201EB}">
      <dgm:prSet/>
      <dgm:spPr/>
      <dgm:t>
        <a:bodyPr/>
        <a:lstStyle/>
        <a:p>
          <a:endParaRPr lang="en-US"/>
        </a:p>
      </dgm:t>
    </dgm:pt>
    <dgm:pt modelId="{99B87823-CD99-C64A-A0FE-C11E02FF0421}" type="sibTrans" cxnId="{82ACC3BC-1D22-6C47-903A-57DC40A201EB}">
      <dgm:prSet/>
      <dgm:spPr/>
      <dgm:t>
        <a:bodyPr/>
        <a:lstStyle/>
        <a:p>
          <a:endParaRPr lang="en-US"/>
        </a:p>
      </dgm:t>
    </dgm:pt>
    <dgm:pt modelId="{0263F1D8-CF3E-B340-B646-70AE7D048504}">
      <dgm:prSet phldrT="[Text]" custT="1"/>
      <dgm:spPr/>
      <dgm:t>
        <a:bodyPr/>
        <a:lstStyle/>
        <a:p>
          <a:r>
            <a:rPr lang="en-US" sz="1800" dirty="0" smtClean="0"/>
            <a:t>cellular broadband</a:t>
          </a:r>
          <a:endParaRPr lang="en-US" sz="1800" dirty="0"/>
        </a:p>
      </dgm:t>
    </dgm:pt>
    <dgm:pt modelId="{084F3635-6006-2244-AC83-20DE97451DC3}" type="parTrans" cxnId="{60E28C39-B5EB-4E4C-A91B-9C46FE4646AE}">
      <dgm:prSet/>
      <dgm:spPr/>
      <dgm:t>
        <a:bodyPr/>
        <a:lstStyle/>
        <a:p>
          <a:endParaRPr lang="en-US"/>
        </a:p>
      </dgm:t>
    </dgm:pt>
    <dgm:pt modelId="{A7DC39DF-6378-504D-9787-EABAFFC66E5B}" type="sibTrans" cxnId="{60E28C39-B5EB-4E4C-A91B-9C46FE4646AE}">
      <dgm:prSet/>
      <dgm:spPr/>
      <dgm:t>
        <a:bodyPr/>
        <a:lstStyle/>
        <a:p>
          <a:endParaRPr lang="en-US"/>
        </a:p>
      </dgm:t>
    </dgm:pt>
    <dgm:pt modelId="{AEDC4950-FBCC-0D45-A0CB-68B556D5FB4E}">
      <dgm:prSet phldrT="[Text]"/>
      <dgm:spPr/>
      <dgm:t>
        <a:bodyPr/>
        <a:lstStyle/>
        <a:p>
          <a:r>
            <a:rPr lang="en-US" dirty="0" smtClean="0"/>
            <a:t>applications</a:t>
          </a:r>
        </a:p>
        <a:p>
          <a:r>
            <a:rPr lang="en-US" dirty="0" smtClean="0"/>
            <a:t>(e-learning, telemedicine, telework, …)</a:t>
          </a:r>
          <a:endParaRPr lang="en-US" dirty="0"/>
        </a:p>
      </dgm:t>
    </dgm:pt>
    <dgm:pt modelId="{ECB8C63C-8EBD-5448-8CD6-0EA7EFD21453}" type="parTrans" cxnId="{B3F05767-483F-A041-AB1B-CEA98F396162}">
      <dgm:prSet/>
      <dgm:spPr/>
      <dgm:t>
        <a:bodyPr/>
        <a:lstStyle/>
        <a:p>
          <a:endParaRPr lang="en-US"/>
        </a:p>
      </dgm:t>
    </dgm:pt>
    <dgm:pt modelId="{A1A0B224-D222-ED4C-839E-E73B923E07B4}" type="sibTrans" cxnId="{B3F05767-483F-A041-AB1B-CEA98F396162}">
      <dgm:prSet/>
      <dgm:spPr/>
      <dgm:t>
        <a:bodyPr/>
        <a:lstStyle/>
        <a:p>
          <a:endParaRPr lang="en-US"/>
        </a:p>
      </dgm:t>
    </dgm:pt>
    <dgm:pt modelId="{CC0C94F1-04CD-B74E-A0D9-127A7459D715}">
      <dgm:prSet phldrT="[Text]" custT="1"/>
      <dgm:spPr/>
      <dgm:t>
        <a:bodyPr/>
        <a:lstStyle/>
        <a:p>
          <a:r>
            <a:rPr lang="en-US" sz="2000" dirty="0" smtClean="0"/>
            <a:t>adoption</a:t>
          </a:r>
        </a:p>
        <a:p>
          <a:r>
            <a:rPr lang="en-US" sz="1500" dirty="0" smtClean="0"/>
            <a:t>(relevance)</a:t>
          </a:r>
          <a:endParaRPr lang="en-US" sz="1500" dirty="0"/>
        </a:p>
      </dgm:t>
    </dgm:pt>
    <dgm:pt modelId="{C6E5CF4B-0E1F-174E-9C65-85135C2EFE34}" type="parTrans" cxnId="{631F34DB-9917-1A4A-80FF-D3AE1464AE8B}">
      <dgm:prSet/>
      <dgm:spPr/>
      <dgm:t>
        <a:bodyPr/>
        <a:lstStyle/>
        <a:p>
          <a:endParaRPr lang="en-US"/>
        </a:p>
      </dgm:t>
    </dgm:pt>
    <dgm:pt modelId="{98095471-324B-AB41-90C8-6CF15D41937C}" type="sibTrans" cxnId="{631F34DB-9917-1A4A-80FF-D3AE1464AE8B}">
      <dgm:prSet/>
      <dgm:spPr/>
      <dgm:t>
        <a:bodyPr/>
        <a:lstStyle/>
        <a:p>
          <a:endParaRPr lang="en-US"/>
        </a:p>
      </dgm:t>
    </dgm:pt>
    <dgm:pt modelId="{8EB00975-C7AA-2646-85B0-1297E68CA9E7}">
      <dgm:prSet phldrT="[Text]"/>
      <dgm:spPr/>
      <dgm:t>
        <a:bodyPr/>
        <a:lstStyle/>
        <a:p>
          <a:r>
            <a:rPr lang="en-US" dirty="0" smtClean="0"/>
            <a:t>broadband availability</a:t>
          </a:r>
          <a:endParaRPr lang="en-US" dirty="0"/>
        </a:p>
      </dgm:t>
    </dgm:pt>
    <dgm:pt modelId="{ABBF4C04-4084-A047-B0E0-1870D12EA1A7}" type="parTrans" cxnId="{C23F6C64-0710-6A4E-971A-69BD3BFB59BD}">
      <dgm:prSet/>
      <dgm:spPr/>
      <dgm:t>
        <a:bodyPr/>
        <a:lstStyle/>
        <a:p>
          <a:endParaRPr lang="en-US"/>
        </a:p>
      </dgm:t>
    </dgm:pt>
    <dgm:pt modelId="{DB043200-B106-D845-8C3F-ADDFCACBED27}" type="sibTrans" cxnId="{C23F6C64-0710-6A4E-971A-69BD3BFB59BD}">
      <dgm:prSet/>
      <dgm:spPr/>
      <dgm:t>
        <a:bodyPr/>
        <a:lstStyle/>
        <a:p>
          <a:endParaRPr lang="en-US"/>
        </a:p>
      </dgm:t>
    </dgm:pt>
    <dgm:pt modelId="{4244C2B5-9331-5545-83A8-285BDF224E9B}" type="pres">
      <dgm:prSet presAssocID="{0504E250-96B1-0445-B87C-2336C4944D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F3B5E-3AFB-BC4E-957A-610BA304B006}" type="pres">
      <dgm:prSet presAssocID="{BB4FF4D4-6F6C-4D4A-BEAA-4DC84A570F9B}" presName="dummy" presStyleCnt="0"/>
      <dgm:spPr/>
    </dgm:pt>
    <dgm:pt modelId="{EE3EF267-5DE2-504D-B7C3-A24410821683}" type="pres">
      <dgm:prSet presAssocID="{BB4FF4D4-6F6C-4D4A-BEAA-4DC84A570F9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6FCBA-FC21-F546-AE07-20BFF569C370}" type="pres">
      <dgm:prSet presAssocID="{99B87823-CD99-C64A-A0FE-C11E02FF0421}" presName="sibTrans" presStyleLbl="node1" presStyleIdx="0" presStyleCnt="5"/>
      <dgm:spPr/>
      <dgm:t>
        <a:bodyPr/>
        <a:lstStyle/>
        <a:p>
          <a:endParaRPr lang="en-US"/>
        </a:p>
      </dgm:t>
    </dgm:pt>
    <dgm:pt modelId="{55B07BF4-00FA-9148-B477-9A3C63C7DD3D}" type="pres">
      <dgm:prSet presAssocID="{0263F1D8-CF3E-B340-B646-70AE7D048504}" presName="dummy" presStyleCnt="0"/>
      <dgm:spPr/>
    </dgm:pt>
    <dgm:pt modelId="{352DA0A1-B979-4F48-A4C4-25C8F5EFFE58}" type="pres">
      <dgm:prSet presAssocID="{0263F1D8-CF3E-B340-B646-70AE7D048504}" presName="node" presStyleLbl="revTx" presStyleIdx="1" presStyleCnt="5" custScaleX="163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E7016-0ED4-DB49-AC9E-ACEF7A44824E}" type="pres">
      <dgm:prSet presAssocID="{A7DC39DF-6378-504D-9787-EABAFFC66E5B}" presName="sibTrans" presStyleLbl="node1" presStyleIdx="1" presStyleCnt="5"/>
      <dgm:spPr/>
      <dgm:t>
        <a:bodyPr/>
        <a:lstStyle/>
        <a:p>
          <a:endParaRPr lang="en-US"/>
        </a:p>
      </dgm:t>
    </dgm:pt>
    <dgm:pt modelId="{500C49EE-ECDE-564C-8A55-2F2197494059}" type="pres">
      <dgm:prSet presAssocID="{8EB00975-C7AA-2646-85B0-1297E68CA9E7}" presName="dummy" presStyleCnt="0"/>
      <dgm:spPr/>
    </dgm:pt>
    <dgm:pt modelId="{CEA58B75-51BD-CD4C-932E-CD0FA24B0866}" type="pres">
      <dgm:prSet presAssocID="{8EB00975-C7AA-2646-85B0-1297E68CA9E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048E7-EB2D-664C-A821-43E0B7A31454}" type="pres">
      <dgm:prSet presAssocID="{DB043200-B106-D845-8C3F-ADDFCACBED27}" presName="sibTrans" presStyleLbl="node1" presStyleIdx="2" presStyleCnt="5"/>
      <dgm:spPr/>
      <dgm:t>
        <a:bodyPr/>
        <a:lstStyle/>
        <a:p>
          <a:endParaRPr lang="en-US"/>
        </a:p>
      </dgm:t>
    </dgm:pt>
    <dgm:pt modelId="{36FA59C8-3EB7-BC4C-B3CD-E8A1534BA6B8}" type="pres">
      <dgm:prSet presAssocID="{AEDC4950-FBCC-0D45-A0CB-68B556D5FB4E}" presName="dummy" presStyleCnt="0"/>
      <dgm:spPr/>
    </dgm:pt>
    <dgm:pt modelId="{F57D0214-6009-CF42-9625-F9CA1FF5333C}" type="pres">
      <dgm:prSet presAssocID="{AEDC4950-FBCC-0D45-A0CB-68B556D5FB4E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6BA41-6940-9A41-BEF7-ADB8C39D2269}" type="pres">
      <dgm:prSet presAssocID="{A1A0B224-D222-ED4C-839E-E73B923E07B4}" presName="sibTrans" presStyleLbl="node1" presStyleIdx="3" presStyleCnt="5"/>
      <dgm:spPr/>
      <dgm:t>
        <a:bodyPr/>
        <a:lstStyle/>
        <a:p>
          <a:endParaRPr lang="en-US"/>
        </a:p>
      </dgm:t>
    </dgm:pt>
    <dgm:pt modelId="{4E7EBFC7-B368-4645-BE25-6AFFC04574E0}" type="pres">
      <dgm:prSet presAssocID="{CC0C94F1-04CD-B74E-A0D9-127A7459D715}" presName="dummy" presStyleCnt="0"/>
      <dgm:spPr/>
    </dgm:pt>
    <dgm:pt modelId="{2866E8E5-421E-E844-AA00-1CB387F78B24}" type="pres">
      <dgm:prSet presAssocID="{CC0C94F1-04CD-B74E-A0D9-127A7459D71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85853-1802-1041-B99C-864ABA9B49FD}" type="pres">
      <dgm:prSet presAssocID="{98095471-324B-AB41-90C8-6CF15D41937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CB586DF4-2A29-8F4C-BF85-51322FA08076}" type="presOf" srcId="{0263F1D8-CF3E-B340-B646-70AE7D048504}" destId="{352DA0A1-B979-4F48-A4C4-25C8F5EFFE58}" srcOrd="0" destOrd="0" presId="urn:microsoft.com/office/officeart/2005/8/layout/cycle1"/>
    <dgm:cxn modelId="{A5F7129B-AA49-5C45-A45D-F0A9EEAD9DAF}" type="presOf" srcId="{AEDC4950-FBCC-0D45-A0CB-68B556D5FB4E}" destId="{F57D0214-6009-CF42-9625-F9CA1FF5333C}" srcOrd="0" destOrd="0" presId="urn:microsoft.com/office/officeart/2005/8/layout/cycle1"/>
    <dgm:cxn modelId="{C23F6C64-0710-6A4E-971A-69BD3BFB59BD}" srcId="{0504E250-96B1-0445-B87C-2336C4944D06}" destId="{8EB00975-C7AA-2646-85B0-1297E68CA9E7}" srcOrd="2" destOrd="0" parTransId="{ABBF4C04-4084-A047-B0E0-1870D12EA1A7}" sibTransId="{DB043200-B106-D845-8C3F-ADDFCACBED27}"/>
    <dgm:cxn modelId="{6136A67B-3E35-7D4F-9388-02F860446BD3}" type="presOf" srcId="{BB4FF4D4-6F6C-4D4A-BEAA-4DC84A570F9B}" destId="{EE3EF267-5DE2-504D-B7C3-A24410821683}" srcOrd="0" destOrd="0" presId="urn:microsoft.com/office/officeart/2005/8/layout/cycle1"/>
    <dgm:cxn modelId="{82ACC3BC-1D22-6C47-903A-57DC40A201EB}" srcId="{0504E250-96B1-0445-B87C-2336C4944D06}" destId="{BB4FF4D4-6F6C-4D4A-BEAA-4DC84A570F9B}" srcOrd="0" destOrd="0" parTransId="{109C1F8F-DE4D-894A-8353-90EDEF46D2B1}" sibTransId="{99B87823-CD99-C64A-A0FE-C11E02FF0421}"/>
    <dgm:cxn modelId="{631F34DB-9917-1A4A-80FF-D3AE1464AE8B}" srcId="{0504E250-96B1-0445-B87C-2336C4944D06}" destId="{CC0C94F1-04CD-B74E-A0D9-127A7459D715}" srcOrd="4" destOrd="0" parTransId="{C6E5CF4B-0E1F-174E-9C65-85135C2EFE34}" sibTransId="{98095471-324B-AB41-90C8-6CF15D41937C}"/>
    <dgm:cxn modelId="{4A1ACC86-4FA2-1741-8BA9-2E2AF891B2ED}" type="presOf" srcId="{0504E250-96B1-0445-B87C-2336C4944D06}" destId="{4244C2B5-9331-5545-83A8-285BDF224E9B}" srcOrd="0" destOrd="0" presId="urn:microsoft.com/office/officeart/2005/8/layout/cycle1"/>
    <dgm:cxn modelId="{B3F05767-483F-A041-AB1B-CEA98F396162}" srcId="{0504E250-96B1-0445-B87C-2336C4944D06}" destId="{AEDC4950-FBCC-0D45-A0CB-68B556D5FB4E}" srcOrd="3" destOrd="0" parTransId="{ECB8C63C-8EBD-5448-8CD6-0EA7EFD21453}" sibTransId="{A1A0B224-D222-ED4C-839E-E73B923E07B4}"/>
    <dgm:cxn modelId="{61618E03-9BD6-A740-A84B-CCABC7D1B4AA}" type="presOf" srcId="{A7DC39DF-6378-504D-9787-EABAFFC66E5B}" destId="{5ECE7016-0ED4-DB49-AC9E-ACEF7A44824E}" srcOrd="0" destOrd="0" presId="urn:microsoft.com/office/officeart/2005/8/layout/cycle1"/>
    <dgm:cxn modelId="{9EC3A614-BCB8-004A-BA7F-BCC656C7CCA0}" type="presOf" srcId="{DB043200-B106-D845-8C3F-ADDFCACBED27}" destId="{C2E048E7-EB2D-664C-A821-43E0B7A31454}" srcOrd="0" destOrd="0" presId="urn:microsoft.com/office/officeart/2005/8/layout/cycle1"/>
    <dgm:cxn modelId="{0360201C-A0D5-4641-B4C0-8E5F2143699B}" type="presOf" srcId="{A1A0B224-D222-ED4C-839E-E73B923E07B4}" destId="{DE76BA41-6940-9A41-BEF7-ADB8C39D2269}" srcOrd="0" destOrd="0" presId="urn:microsoft.com/office/officeart/2005/8/layout/cycle1"/>
    <dgm:cxn modelId="{10645107-2EA2-B041-B608-7D4F4889FCBA}" type="presOf" srcId="{CC0C94F1-04CD-B74E-A0D9-127A7459D715}" destId="{2866E8E5-421E-E844-AA00-1CB387F78B24}" srcOrd="0" destOrd="0" presId="urn:microsoft.com/office/officeart/2005/8/layout/cycle1"/>
    <dgm:cxn modelId="{D864FA37-BFC6-2E48-B487-C661791225E2}" type="presOf" srcId="{98095471-324B-AB41-90C8-6CF15D41937C}" destId="{CE385853-1802-1041-B99C-864ABA9B49FD}" srcOrd="0" destOrd="0" presId="urn:microsoft.com/office/officeart/2005/8/layout/cycle1"/>
    <dgm:cxn modelId="{4A7B397A-FBDD-6645-8B24-60F4152B7618}" type="presOf" srcId="{99B87823-CD99-C64A-A0FE-C11E02FF0421}" destId="{B0C6FCBA-FC21-F546-AE07-20BFF569C370}" srcOrd="0" destOrd="0" presId="urn:microsoft.com/office/officeart/2005/8/layout/cycle1"/>
    <dgm:cxn modelId="{446A2BF5-2F60-CB47-BDEB-F7EB63F8A150}" type="presOf" srcId="{8EB00975-C7AA-2646-85B0-1297E68CA9E7}" destId="{CEA58B75-51BD-CD4C-932E-CD0FA24B0866}" srcOrd="0" destOrd="0" presId="urn:microsoft.com/office/officeart/2005/8/layout/cycle1"/>
    <dgm:cxn modelId="{60E28C39-B5EB-4E4C-A91B-9C46FE4646AE}" srcId="{0504E250-96B1-0445-B87C-2336C4944D06}" destId="{0263F1D8-CF3E-B340-B646-70AE7D048504}" srcOrd="1" destOrd="0" parTransId="{084F3635-6006-2244-AC83-20DE97451DC3}" sibTransId="{A7DC39DF-6378-504D-9787-EABAFFC66E5B}"/>
    <dgm:cxn modelId="{6B9B364B-2DEB-CB4B-8CBC-CB2B1D9A11B6}" type="presParOf" srcId="{4244C2B5-9331-5545-83A8-285BDF224E9B}" destId="{B1AF3B5E-3AFB-BC4E-957A-610BA304B006}" srcOrd="0" destOrd="0" presId="urn:microsoft.com/office/officeart/2005/8/layout/cycle1"/>
    <dgm:cxn modelId="{7E9C019E-FA92-7749-A79A-87C88458EAD1}" type="presParOf" srcId="{4244C2B5-9331-5545-83A8-285BDF224E9B}" destId="{EE3EF267-5DE2-504D-B7C3-A24410821683}" srcOrd="1" destOrd="0" presId="urn:microsoft.com/office/officeart/2005/8/layout/cycle1"/>
    <dgm:cxn modelId="{2B03CFF3-78A2-7E4E-ADD4-0557D58892B9}" type="presParOf" srcId="{4244C2B5-9331-5545-83A8-285BDF224E9B}" destId="{B0C6FCBA-FC21-F546-AE07-20BFF569C370}" srcOrd="2" destOrd="0" presId="urn:microsoft.com/office/officeart/2005/8/layout/cycle1"/>
    <dgm:cxn modelId="{A55FD511-6DF6-C641-A679-F9019C389CEE}" type="presParOf" srcId="{4244C2B5-9331-5545-83A8-285BDF224E9B}" destId="{55B07BF4-00FA-9148-B477-9A3C63C7DD3D}" srcOrd="3" destOrd="0" presId="urn:microsoft.com/office/officeart/2005/8/layout/cycle1"/>
    <dgm:cxn modelId="{1DFD1198-5326-3244-8242-7A6D783B021C}" type="presParOf" srcId="{4244C2B5-9331-5545-83A8-285BDF224E9B}" destId="{352DA0A1-B979-4F48-A4C4-25C8F5EFFE58}" srcOrd="4" destOrd="0" presId="urn:microsoft.com/office/officeart/2005/8/layout/cycle1"/>
    <dgm:cxn modelId="{19B7EC19-DCC1-864B-8F99-BA067DFFB427}" type="presParOf" srcId="{4244C2B5-9331-5545-83A8-285BDF224E9B}" destId="{5ECE7016-0ED4-DB49-AC9E-ACEF7A44824E}" srcOrd="5" destOrd="0" presId="urn:microsoft.com/office/officeart/2005/8/layout/cycle1"/>
    <dgm:cxn modelId="{AE065628-777F-864D-8156-2C7FF0925C84}" type="presParOf" srcId="{4244C2B5-9331-5545-83A8-285BDF224E9B}" destId="{500C49EE-ECDE-564C-8A55-2F2197494059}" srcOrd="6" destOrd="0" presId="urn:microsoft.com/office/officeart/2005/8/layout/cycle1"/>
    <dgm:cxn modelId="{81C0EC06-E6AC-0443-90D5-36889B823F4E}" type="presParOf" srcId="{4244C2B5-9331-5545-83A8-285BDF224E9B}" destId="{CEA58B75-51BD-CD4C-932E-CD0FA24B0866}" srcOrd="7" destOrd="0" presId="urn:microsoft.com/office/officeart/2005/8/layout/cycle1"/>
    <dgm:cxn modelId="{0B422987-5CBE-CB49-9F71-B0AA483FBB79}" type="presParOf" srcId="{4244C2B5-9331-5545-83A8-285BDF224E9B}" destId="{C2E048E7-EB2D-664C-A821-43E0B7A31454}" srcOrd="8" destOrd="0" presId="urn:microsoft.com/office/officeart/2005/8/layout/cycle1"/>
    <dgm:cxn modelId="{E94CD9A6-728E-E546-B409-8707DE6B35F6}" type="presParOf" srcId="{4244C2B5-9331-5545-83A8-285BDF224E9B}" destId="{36FA59C8-3EB7-BC4C-B3CD-E8A1534BA6B8}" srcOrd="9" destOrd="0" presId="urn:microsoft.com/office/officeart/2005/8/layout/cycle1"/>
    <dgm:cxn modelId="{03733582-927B-DB45-B18D-C587899533D7}" type="presParOf" srcId="{4244C2B5-9331-5545-83A8-285BDF224E9B}" destId="{F57D0214-6009-CF42-9625-F9CA1FF5333C}" srcOrd="10" destOrd="0" presId="urn:microsoft.com/office/officeart/2005/8/layout/cycle1"/>
    <dgm:cxn modelId="{6160B9FD-1E21-E247-9503-E52527ABEEB4}" type="presParOf" srcId="{4244C2B5-9331-5545-83A8-285BDF224E9B}" destId="{DE76BA41-6940-9A41-BEF7-ADB8C39D2269}" srcOrd="11" destOrd="0" presId="urn:microsoft.com/office/officeart/2005/8/layout/cycle1"/>
    <dgm:cxn modelId="{CE6F0B6E-1029-8449-A479-03E7CFC33ECF}" type="presParOf" srcId="{4244C2B5-9331-5545-83A8-285BDF224E9B}" destId="{4E7EBFC7-B368-4645-BE25-6AFFC04574E0}" srcOrd="12" destOrd="0" presId="urn:microsoft.com/office/officeart/2005/8/layout/cycle1"/>
    <dgm:cxn modelId="{D288FFCC-7DE5-4F4D-9D4E-C46FF36202C0}" type="presParOf" srcId="{4244C2B5-9331-5545-83A8-285BDF224E9B}" destId="{2866E8E5-421E-E844-AA00-1CB387F78B24}" srcOrd="13" destOrd="0" presId="urn:microsoft.com/office/officeart/2005/8/layout/cycle1"/>
    <dgm:cxn modelId="{8C247ED1-932D-B94D-9EDE-3102F981ABBF}" type="presParOf" srcId="{4244C2B5-9331-5545-83A8-285BDF224E9B}" destId="{CE385853-1802-1041-B99C-864ABA9B49F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D1319-A4E3-874D-ABE6-AADA52D28887}">
      <dsp:nvSpPr>
        <dsp:cNvPr id="0" name=""/>
        <dsp:cNvSpPr/>
      </dsp:nvSpPr>
      <dsp:spPr>
        <a:xfrm>
          <a:off x="-5376938" y="-823457"/>
          <a:ext cx="6403065" cy="6403065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F7FE3-90F6-8C4B-A91E-0DC1660890E4}">
      <dsp:nvSpPr>
        <dsp:cNvPr id="0" name=""/>
        <dsp:cNvSpPr/>
      </dsp:nvSpPr>
      <dsp:spPr>
        <a:xfrm>
          <a:off x="660153" y="286039"/>
          <a:ext cx="7756895" cy="13303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Transparency. </a:t>
          </a:r>
          <a:r>
            <a:rPr lang="en-US" sz="2000" kern="1200" dirty="0" smtClean="0">
              <a:solidFill>
                <a:srgbClr val="000000"/>
              </a:solidFill>
            </a:rPr>
            <a:t>Fixed and mobile broadband providers must disclose the network management practices, performance characteristics, and terms and conditions of their broadband services;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660153" y="286039"/>
        <a:ext cx="7756895" cy="1330380"/>
      </dsp:txXfrm>
    </dsp:sp>
    <dsp:sp modelId="{69AB5291-8A4F-6B43-95FB-AD91C757C757}">
      <dsp:nvSpPr>
        <dsp:cNvPr id="0" name=""/>
        <dsp:cNvSpPr/>
      </dsp:nvSpPr>
      <dsp:spPr>
        <a:xfrm>
          <a:off x="65634" y="356711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AB57A-FAB6-2D48-A21E-39134B781B06}">
      <dsp:nvSpPr>
        <dsp:cNvPr id="0" name=""/>
        <dsp:cNvSpPr/>
      </dsp:nvSpPr>
      <dsp:spPr>
        <a:xfrm>
          <a:off x="1005925" y="1902460"/>
          <a:ext cx="7411123" cy="9512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F497D"/>
              </a:solidFill>
            </a:rPr>
            <a:t>No blocking. </a:t>
          </a:r>
          <a:r>
            <a:rPr lang="en-US" sz="1800" kern="1200" dirty="0" smtClean="0">
              <a:solidFill>
                <a:srgbClr val="1F497D"/>
              </a:solidFill>
            </a:rPr>
            <a:t>Fixed broadband providers may not block lawful content, applications, services, or non-harmful devices; mobile broadband providers may not block lawful websites, or block applications that compete with their voice or video telephony services</a:t>
          </a:r>
          <a:endParaRPr lang="en-US" sz="1800" kern="1200" dirty="0">
            <a:solidFill>
              <a:srgbClr val="1F497D"/>
            </a:solidFill>
          </a:endParaRPr>
        </a:p>
      </dsp:txBody>
      <dsp:txXfrm>
        <a:off x="1005925" y="1902460"/>
        <a:ext cx="7411123" cy="951230"/>
      </dsp:txXfrm>
    </dsp:sp>
    <dsp:sp modelId="{1A3711A9-989F-7745-A4E5-6BD644824D8F}">
      <dsp:nvSpPr>
        <dsp:cNvPr id="0" name=""/>
        <dsp:cNvSpPr/>
      </dsp:nvSpPr>
      <dsp:spPr>
        <a:xfrm>
          <a:off x="411406" y="1783556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B5214-B0A9-F346-BC9F-DD5397FF9CA1}">
      <dsp:nvSpPr>
        <dsp:cNvPr id="0" name=""/>
        <dsp:cNvSpPr/>
      </dsp:nvSpPr>
      <dsp:spPr>
        <a:xfrm>
          <a:off x="660153" y="3329305"/>
          <a:ext cx="7756895" cy="9512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F497D"/>
              </a:solidFill>
            </a:rPr>
            <a:t>No unreasonable discrimination. </a:t>
          </a:r>
          <a:r>
            <a:rPr lang="en-US" sz="2000" kern="1200" dirty="0" smtClean="0">
              <a:solidFill>
                <a:srgbClr val="1F497D"/>
              </a:solidFill>
            </a:rPr>
            <a:t>Fixed broadband providers may not unreasonably discriminate in transmitting lawful network traffic.</a:t>
          </a:r>
          <a:endParaRPr lang="en-US" sz="2000" kern="1200" dirty="0">
            <a:solidFill>
              <a:srgbClr val="1F497D"/>
            </a:solidFill>
          </a:endParaRPr>
        </a:p>
      </dsp:txBody>
      <dsp:txXfrm>
        <a:off x="660153" y="3329305"/>
        <a:ext cx="7756895" cy="951230"/>
      </dsp:txXfrm>
    </dsp:sp>
    <dsp:sp modelId="{3DCC2DFC-68F1-514A-B15A-C75C5FBF5DEE}">
      <dsp:nvSpPr>
        <dsp:cNvPr id="0" name=""/>
        <dsp:cNvSpPr/>
      </dsp:nvSpPr>
      <dsp:spPr>
        <a:xfrm>
          <a:off x="65634" y="3210401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197E8-C7A1-CA4F-A9C6-8408361F057D}" type="datetimeFigureOut">
              <a:rPr lang="en-US" smtClean="0"/>
              <a:t>9/22/12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BCDD2-3C63-734A-8707-CED556459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papers.ssrn.com</a:t>
            </a:r>
            <a:r>
              <a:rPr lang="en-US" dirty="0" smtClean="0"/>
              <a:t>/sol3/</a:t>
            </a:r>
            <a:r>
              <a:rPr lang="en-US" dirty="0" err="1" smtClean="0"/>
              <a:t>papers.cfm?abstract_id</a:t>
            </a:r>
            <a:r>
              <a:rPr lang="en-US" dirty="0" smtClean="0"/>
              <a:t>=1120465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7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http://www.cisco.com/en/US/solutions/collateral/ns341/ns525/ns537/ns705/ns827/white_paper_c11-481360_ns827_Networking_Solutions_White_Paper.html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E4812-469D-B74A-8DB1-1B7174A0CA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FedEx and EC2 prices as of 09/15/09</a:t>
            </a:r>
          </a:p>
          <a:p>
            <a:r>
              <a:rPr lang="en-US" dirty="0" smtClean="0"/>
              <a:t>CDN: http://</a:t>
            </a:r>
            <a:r>
              <a:rPr lang="en-US" dirty="0" err="1" smtClean="0"/>
              <a:t>www.mindbranch.com</a:t>
            </a:r>
            <a:r>
              <a:rPr lang="en-US" dirty="0" smtClean="0"/>
              <a:t>/listing/product/R678-29.html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www.cdnpricing.com</a:t>
            </a:r>
            <a:r>
              <a:rPr lang="en-US" dirty="0" smtClean="0"/>
              <a:t>/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T-Mobile 2010</a:t>
            </a:r>
          </a:p>
          <a:p>
            <a:r>
              <a:rPr lang="en-US" dirty="0" smtClean="0"/>
              <a:t>AT&amp;T</a:t>
            </a:r>
            <a:r>
              <a:rPr lang="en-US" baseline="0" dirty="0" smtClean="0"/>
              <a:t> data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www.nowsms.com</a:t>
            </a:r>
            <a:r>
              <a:rPr lang="en-US" dirty="0" smtClean="0"/>
              <a:t>/discus/messages/12/8500.html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9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7613" y="712788"/>
            <a:ext cx="4591050" cy="3443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xfrm>
            <a:off x="938213" y="4402139"/>
            <a:ext cx="5149850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14C9C-130D-40E7-AF21-363320B05F8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s.ftthcouncil.org</a:t>
            </a:r>
            <a:r>
              <a:rPr lang="en-US" dirty="0" smtClean="0"/>
              <a:t>/files/RVA.FTTH_.Apr09.060109.pdf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54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www.fcc.gov</a:t>
            </a:r>
            <a:r>
              <a:rPr lang="en-US" dirty="0" smtClean="0"/>
              <a:t>/</a:t>
            </a:r>
            <a:r>
              <a:rPr lang="en-US" dirty="0" err="1" smtClean="0"/>
              <a:t>Daily_Releases</a:t>
            </a:r>
            <a:r>
              <a:rPr lang="en-US" dirty="0" smtClean="0"/>
              <a:t>/</a:t>
            </a:r>
            <a:r>
              <a:rPr lang="en-US" dirty="0" err="1" smtClean="0"/>
              <a:t>Daily_Business</a:t>
            </a:r>
            <a:r>
              <a:rPr lang="en-US" dirty="0" smtClean="0"/>
              <a:t>/2010/db1208/DOC-303405A1.pdf: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Access Services: Status as of December 31,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6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americancityandcounty.com</a:t>
            </a:r>
            <a:r>
              <a:rPr lang="en-US" dirty="0" smtClean="0"/>
              <a:t>/infrastructure/financing-long-term-water-infrastructure-needs-remains-fluid-situation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CDD2-3C63-734A-8707-CED556459E6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5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1E3B49D-3EAC-FA48-8317-73E198CCAC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563"/>
            <a:ext cx="8229600" cy="10963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4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8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5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1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37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D25C-32B3-EC4F-87C1-F92593626F1E}" type="datetimeFigureOut">
              <a:rPr lang="en-US" smtClean="0"/>
              <a:t>9/22/12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F6381-67BA-2A42-BA47-A113CD48E8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-76200"/>
            <a:ext cx="9144000" cy="1143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dirty="0" smtClean="0">
              <a:solidFill>
                <a:schemeClr val="tx2"/>
              </a:solidFill>
              <a:latin typeface="Arial" pitchFamily="-111" charset="0"/>
              <a:ea typeface="+mn-ea"/>
              <a:cs typeface="+mn-cs"/>
            </a:endParaRPr>
          </a:p>
          <a:p>
            <a:pPr algn="ctr">
              <a:defRPr/>
            </a:pPr>
            <a:endParaRPr lang="en-US" sz="4400" dirty="0">
              <a:solidFill>
                <a:schemeClr val="tx2"/>
              </a:solidFill>
              <a:latin typeface="Arial" pitchFamily="-111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43000"/>
            <a:ext cx="9144000" cy="1588"/>
          </a:xfrm>
          <a:prstGeom prst="line">
            <a:avLst/>
          </a:prstGeom>
          <a:ln w="101600">
            <a:solidFill>
              <a:srgbClr val="DCE6F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pica.com/-41/product/erector_special_edition_set:_empire_state_building-417204/" TargetMode="External"/><Relationship Id="rId4" Type="http://schemas.openxmlformats.org/officeDocument/2006/relationships/image" Target="../media/image22.jpeg"/><Relationship Id="rId5" Type="http://schemas.openxmlformats.org/officeDocument/2006/relationships/hyperlink" Target="http://en.wikipedia.org/wiki/Image:Independence_Hall_belltower.jpg" TargetMode="External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31.png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Faster, Cheaper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Safer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Public </a:t>
            </a:r>
            <a:r>
              <a:rPr lang="en-US" dirty="0">
                <a:solidFill>
                  <a:srgbClr val="FF0000"/>
                </a:solidFill>
              </a:rPr>
              <a:t>Policy for 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FCC (&amp; Columbia University)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5696" y="5573059"/>
            <a:ext cx="6575914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Any opinions are those of the author and do not necessarily reflect the views or policies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of Columbia University or the FCC.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05163"/>
            <a:ext cx="725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slides by Julie Knapp, Walter Johnston, Karen </a:t>
            </a:r>
            <a:r>
              <a:rPr lang="en-US" dirty="0" err="1" smtClean="0"/>
              <a:t>Peltz</a:t>
            </a:r>
            <a:r>
              <a:rPr lang="en-US" dirty="0" smtClean="0"/>
              <a:t>-Strauss, and others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2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value of bits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43884"/>
          </a:xfrm>
        </p:spPr>
        <p:txBody>
          <a:bodyPr/>
          <a:lstStyle/>
          <a:p>
            <a:r>
              <a:rPr lang="en-US" dirty="0" smtClean="0"/>
              <a:t>Technologist: A bit is a bit is a bit</a:t>
            </a:r>
          </a:p>
          <a:p>
            <a:r>
              <a:rPr lang="en-US" dirty="0" smtClean="0"/>
              <a:t>Economist: Some bits are more valuable than other bits</a:t>
            </a:r>
          </a:p>
          <a:p>
            <a:pPr lvl="1"/>
            <a:r>
              <a:rPr lang="en-US" dirty="0" smtClean="0"/>
              <a:t>e.g., $(email) &gt;&gt; $(video)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318210"/>
              </p:ext>
            </p:extLst>
          </p:nvPr>
        </p:nvGraphicFramePr>
        <p:xfrm>
          <a:off x="457200" y="3963670"/>
          <a:ext cx="846658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991"/>
                <a:gridCol w="1835879"/>
                <a:gridCol w="1124081"/>
                <a:gridCol w="1693317"/>
                <a:gridCol w="169331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per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/ 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/ TB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Voice (13 kb/s GSM)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97.5 </a:t>
                      </a:r>
                      <a:r>
                        <a:rPr lang="en-US" dirty="0" err="1" smtClean="0"/>
                        <a:t>kB</a:t>
                      </a:r>
                      <a:r>
                        <a:rPr lang="en-US" dirty="0" smtClean="0"/>
                        <a:t>/minute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MMS (pictures)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300 KB, avg. 50 </a:t>
                      </a:r>
                      <a:r>
                        <a:rPr lang="en-US" dirty="0" err="1" smtClean="0"/>
                        <a:t>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$625M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15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019757"/>
              </p:ext>
            </p:extLst>
          </p:nvPr>
        </p:nvGraphicFramePr>
        <p:xfrm>
          <a:off x="457200" y="1600200"/>
          <a:ext cx="8482684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Spectrum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6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beachfront spectrum to brownfield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24200"/>
            <a:ext cx="3810000" cy="2522361"/>
          </a:xfrm>
          <a:prstGeom prst="rect">
            <a:avLst/>
          </a:prstGeom>
        </p:spPr>
      </p:pic>
      <p:cxnSp>
        <p:nvCxnSpPr>
          <p:cNvPr id="8" name="Curved Connector 7"/>
          <p:cNvCxnSpPr>
            <a:stCxn id="5" idx="2"/>
          </p:cNvCxnSpPr>
          <p:nvPr/>
        </p:nvCxnSpPr>
        <p:spPr>
          <a:xfrm rot="16200000" flipH="1">
            <a:off x="3562350" y="3486150"/>
            <a:ext cx="342900" cy="2286000"/>
          </a:xfrm>
          <a:prstGeom prst="curvedConnector2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466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empty back yard to time share condo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599"/>
            <a:ext cx="3200400" cy="212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276600"/>
            <a:ext cx="4064000" cy="2711450"/>
          </a:xfrm>
          <a:prstGeom prst="rect">
            <a:avLst/>
          </a:prstGeom>
        </p:spPr>
      </p:pic>
      <p:cxnSp>
        <p:nvCxnSpPr>
          <p:cNvPr id="7" name="Curved Connector 6"/>
          <p:cNvCxnSpPr/>
          <p:nvPr/>
        </p:nvCxnSpPr>
        <p:spPr>
          <a:xfrm rot="16200000" flipH="1">
            <a:off x="3105150" y="2990850"/>
            <a:ext cx="342900" cy="2286000"/>
          </a:xfrm>
          <a:prstGeom prst="curvedConnector2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89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b/s/Hz: modulation, FEC, MIMO, …</a:t>
            </a:r>
          </a:p>
          <a:p>
            <a:r>
              <a:rPr lang="en-US" dirty="0" smtClean="0"/>
              <a:t>but also </a:t>
            </a:r>
            <a:r>
              <a:rPr lang="en-US" i="1" dirty="0" smtClean="0">
                <a:solidFill>
                  <a:srgbClr val="FF0000"/>
                </a:solidFill>
              </a:rPr>
              <a:t>total spectral efficiency</a:t>
            </a:r>
          </a:p>
          <a:p>
            <a:pPr lvl="1"/>
            <a:r>
              <a:rPr lang="en-US" dirty="0" smtClean="0"/>
              <a:t>guard bands</a:t>
            </a:r>
          </a:p>
          <a:p>
            <a:pPr lvl="1"/>
            <a:r>
              <a:rPr lang="en-US" dirty="0" smtClean="0"/>
              <a:t>restrictions on adjacent channel usage</a:t>
            </a:r>
          </a:p>
          <a:p>
            <a:pPr lvl="1"/>
            <a:r>
              <a:rPr lang="en-US" dirty="0" smtClean="0"/>
              <a:t>“high power, high tower” </a:t>
            </a:r>
            <a:r>
              <a:rPr lang="en-US" dirty="0" smtClean="0">
                <a:sym typeface="Wingdings"/>
              </a:rPr>
              <a:t> small cells  higher b/s/Hz</a:t>
            </a:r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data efficiency</a:t>
            </a:r>
          </a:p>
          <a:p>
            <a:pPr lvl="1"/>
            <a:r>
              <a:rPr lang="en-US" dirty="0" smtClean="0"/>
              <a:t>e.g., H.264 is twice as good as MPEG-2/ATSC</a:t>
            </a:r>
          </a:p>
          <a:p>
            <a:pPr lvl="1"/>
            <a:r>
              <a:rPr lang="en-US" dirty="0" smtClean="0"/>
              <a:t>and maybe H.265 twice as good as H.264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distribution efficiency</a:t>
            </a:r>
          </a:p>
          <a:p>
            <a:pPr lvl="1"/>
            <a:r>
              <a:rPr lang="en-US" dirty="0"/>
              <a:t>unicast vs. multicast</a:t>
            </a:r>
          </a:p>
          <a:p>
            <a:r>
              <a:rPr lang="en-US" i="1" dirty="0">
                <a:solidFill>
                  <a:srgbClr val="FF0000"/>
                </a:solidFill>
              </a:rPr>
              <a:t>protocol efficiency</a:t>
            </a:r>
          </a:p>
          <a:p>
            <a:pPr lvl="1"/>
            <a:r>
              <a:rPr lang="en-US" dirty="0"/>
              <a:t>avoid polling </a:t>
            </a:r>
            <a:r>
              <a:rPr lang="en-US" dirty="0">
                <a:sym typeface="Wingdings"/>
              </a:rPr>
              <a:t> need server mode</a:t>
            </a:r>
          </a:p>
          <a:p>
            <a:r>
              <a:rPr lang="en-US" i="1" dirty="0">
                <a:solidFill>
                  <a:srgbClr val="FF0000"/>
                </a:solidFill>
                <a:sym typeface="Wingdings"/>
              </a:rPr>
              <a:t>mode efficiency</a:t>
            </a:r>
          </a:p>
          <a:p>
            <a:pPr lvl="1"/>
            <a:r>
              <a:rPr lang="en-US" dirty="0">
                <a:sym typeface="Wingdings"/>
              </a:rPr>
              <a:t>caching</a:t>
            </a:r>
          </a:p>
          <a:p>
            <a:pPr lvl="1"/>
            <a:r>
              <a:rPr lang="en-US" dirty="0">
                <a:sym typeface="Wingdings"/>
              </a:rPr>
              <a:t>side loading</a:t>
            </a:r>
          </a:p>
          <a:p>
            <a:pPr lvl="1"/>
            <a:r>
              <a:rPr lang="en-US" dirty="0"/>
              <a:t>pre-</a:t>
            </a:r>
            <a:r>
              <a:rPr lang="en-US" dirty="0" smtClean="0"/>
              <a:t>loading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1752600"/>
            <a:ext cx="411480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end system caching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better audio &amp; video codecs</a:t>
            </a: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efficient apps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6800" y="4724400"/>
            <a:ext cx="4114800" cy="1524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spectral efficiency (LTE-A)</a:t>
            </a:r>
          </a:p>
          <a:p>
            <a:pPr algn="ctr"/>
            <a:r>
              <a:rPr lang="en-US" dirty="0" smtClean="0"/>
              <a:t>directional antennas</a:t>
            </a:r>
          </a:p>
          <a:p>
            <a:pPr algn="ctr"/>
            <a:r>
              <a:rPr lang="en-US" dirty="0" smtClean="0"/>
              <a:t>general purpose spectrum</a:t>
            </a:r>
          </a:p>
          <a:p>
            <a:pPr algn="ctr"/>
            <a:r>
              <a:rPr lang="en-US" dirty="0" smtClean="0"/>
              <a:t>dense cells</a:t>
            </a:r>
          </a:p>
          <a:p>
            <a:pPr algn="ctr"/>
            <a:r>
              <a:rPr lang="en-US" dirty="0" smtClean="0"/>
              <a:t>white spaces &amp; sharing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6800" y="3200400"/>
            <a:ext cx="4114800" cy="12954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 multicast</a:t>
            </a:r>
          </a:p>
          <a:p>
            <a:pPr algn="ctr"/>
            <a:r>
              <a:rPr lang="en-US" dirty="0" smtClean="0"/>
              <a:t>WiFi offload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334000" y="3733800"/>
            <a:ext cx="1905000" cy="1295400"/>
          </a:xfrm>
          <a:prstGeom prst="wedgeRectCallout">
            <a:avLst>
              <a:gd name="adj1" fmla="val -61722"/>
              <a:gd name="adj2" fmla="val 625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cells = better spectral efficiency + more re-use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638800"/>
            <a:ext cx="185853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LTE: 1.5 b/s/Hz</a:t>
            </a:r>
          </a:p>
          <a:p>
            <a:r>
              <a:rPr lang="en-US" dirty="0" smtClean="0"/>
              <a:t>GSM: 0.1 b/s/Hz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9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521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33400"/>
            <a:ext cx="324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cellular = about 500 MHz in total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2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Unlicensed &amp; lightly-licensed bands (US)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UHF (476-700 MHz) – incentive auctions (licensed) + some unlicensed</a:t>
            </a:r>
          </a:p>
          <a:p>
            <a:r>
              <a:rPr lang="en-US" dirty="0" smtClean="0"/>
              <a:t>2.4 GHz (73 MHz) – 802.11b/g</a:t>
            </a:r>
          </a:p>
          <a:p>
            <a:r>
              <a:rPr lang="en-US" dirty="0" smtClean="0"/>
              <a:t>3.6 GHz (100 MHz) – for backhaul &amp; WISPs</a:t>
            </a:r>
          </a:p>
          <a:p>
            <a:r>
              <a:rPr lang="en-US" dirty="0" smtClean="0"/>
              <a:t>4.9 GHz (50 MHz) – public safety</a:t>
            </a:r>
          </a:p>
          <a:p>
            <a:r>
              <a:rPr lang="en-US" dirty="0" smtClean="0"/>
              <a:t>5.8 GHz (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400 </a:t>
            </a:r>
            <a:r>
              <a:rPr lang="en-US" dirty="0" smtClean="0"/>
              <a:t>MHz) – 802.11 a/n</a:t>
            </a:r>
          </a:p>
          <a:p>
            <a:pPr lvl="1"/>
            <a:r>
              <a:rPr lang="en-US" dirty="0" smtClean="0"/>
              <a:t>much less crowded than 2.4 GHz</a:t>
            </a:r>
          </a:p>
          <a:p>
            <a:pPr lvl="1"/>
            <a:r>
              <a:rPr lang="en-US" dirty="0" smtClean="0"/>
              <a:t>supported by many laptops, few smartphones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2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2.4 vs. 5.8 GHz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3297"/>
            <a:ext cx="9144000" cy="213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-37538"/>
            <a:ext cx="1346200" cy="113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8423"/>
            <a:ext cx="9144000" cy="21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policy</a:t>
            </a:r>
            <a:r>
              <a:rPr lang="en-US" dirty="0" smtClean="0"/>
              <a:t> </a:t>
            </a:r>
            <a:r>
              <a:rPr lang="en-US" dirty="0" smtClean="0"/>
              <a:t>as technology enabler</a:t>
            </a:r>
          </a:p>
          <a:p>
            <a:r>
              <a:rPr lang="en-US" dirty="0" smtClean="0"/>
              <a:t>Broadband: faster, cheaper, safer</a:t>
            </a:r>
          </a:p>
          <a:p>
            <a:r>
              <a:rPr lang="en-US" dirty="0" smtClean="0"/>
              <a:t>Transitioning the PSTN to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6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Freeing spectrum: incentive auctions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792537" cy="3962400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Tahoma" charset="0"/>
              </a:rPr>
              <a:t>Incentive auctions </a:t>
            </a:r>
            <a:r>
              <a:rPr lang="en-US" sz="2400" dirty="0" smtClean="0">
                <a:latin typeface="Tahoma" charset="0"/>
              </a:rPr>
              <a:t>will share </a:t>
            </a:r>
            <a:r>
              <a:rPr lang="en-US" sz="2400" dirty="0">
                <a:latin typeface="Tahoma" charset="0"/>
              </a:rPr>
              <a:t>auction proceeds with the current occupant to motivate voluntary relocation of incumbents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ahoma" charset="0"/>
              </a:rPr>
              <a:t>Otherwise, no incentive for current occupant to give back </a:t>
            </a:r>
            <a:r>
              <a:rPr lang="en-US" dirty="0" smtClean="0">
                <a:latin typeface="Tahoma" charset="0"/>
              </a:rPr>
              <a:t>spectrum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Tahoma" charset="0"/>
              </a:rPr>
              <a:t>Stations keep c</a:t>
            </a:r>
            <a:r>
              <a:rPr lang="en-US" sz="1800" dirty="0" smtClean="0">
                <a:latin typeface="Tahoma" charset="0"/>
              </a:rPr>
              <a:t>urrent channel numbers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>
                <a:latin typeface="Tahoma" charset="0"/>
              </a:rPr>
              <a:t>via DTV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067300" y="36703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57900" y="4178300"/>
            <a:ext cx="533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57800" y="26670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2705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248400" y="26670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992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239000" y="26797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327900" y="29337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7721600" y="26797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343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753100" y="2667000"/>
            <a:ext cx="4826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743700" y="2667000"/>
            <a:ext cx="4826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91200" y="29591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819900" y="2946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765800" y="2286000"/>
            <a:ext cx="6858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6210300" y="2286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718300" y="2286000"/>
            <a:ext cx="381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896100" y="2273300"/>
            <a:ext cx="2921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5486400" y="3657600"/>
            <a:ext cx="231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Without Realignment:</a:t>
            </a:r>
          </a:p>
          <a:p>
            <a:pPr algn="ctr"/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Reduced Broadband Bandwidth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6019800" y="3721100"/>
            <a:ext cx="1270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5156200" y="58039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53467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53594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8293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8801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67945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7277100" y="4787900"/>
            <a:ext cx="952500" cy="1003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7531100" y="50927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BB</a:t>
            </a: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7086600" y="4572000"/>
            <a:ext cx="190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5791200" y="4267200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Adjacent Channel</a:t>
            </a:r>
          </a:p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Interference</a:t>
            </a:r>
          </a:p>
        </p:txBody>
      </p:sp>
      <p:sp>
        <p:nvSpPr>
          <p:cNvPr id="35" name="Text Box 45"/>
          <p:cNvSpPr txBox="1">
            <a:spLocks noChangeArrowheads="1"/>
          </p:cNvSpPr>
          <p:nvPr/>
        </p:nvSpPr>
        <p:spPr bwMode="auto">
          <a:xfrm>
            <a:off x="5181600" y="594360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With Realignment:  Accommodates Increased Broadband Bandwidth</a:t>
            </a:r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 flipV="1">
            <a:off x="6108700" y="5854700"/>
            <a:ext cx="12700" cy="1651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6324600" y="4800600"/>
            <a:ext cx="482600" cy="10033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6362700" y="51181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6858000" y="5105400"/>
            <a:ext cx="83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TV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6019800" y="1828800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/>
              <a:t>Adjacent Channel</a:t>
            </a:r>
          </a:p>
          <a:p>
            <a:pPr algn="ctr"/>
            <a:r>
              <a:rPr lang="en-US" sz="1200" dirty="0"/>
              <a:t>Interference</a:t>
            </a:r>
          </a:p>
        </p:txBody>
      </p:sp>
    </p:spTree>
    <p:extLst>
      <p:ext uri="{BB962C8B-B14F-4D97-AF65-F5344CB8AC3E}">
        <p14:creationId xmlns:p14="http://schemas.microsoft.com/office/powerpoint/2010/main" val="334385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cell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4402137" cy="420893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Femto</a:t>
            </a:r>
            <a:r>
              <a:rPr lang="en-US" dirty="0" smtClean="0"/>
              <a:t> cells</a:t>
            </a:r>
          </a:p>
          <a:p>
            <a:pPr lvl="1"/>
            <a:r>
              <a:rPr lang="en-US" dirty="0" smtClean="0"/>
              <a:t>use existing spectrum</a:t>
            </a:r>
          </a:p>
          <a:p>
            <a:pPr lvl="1"/>
            <a:r>
              <a:rPr lang="en-US" dirty="0" smtClean="0"/>
              <a:t>need additional equipment</a:t>
            </a:r>
          </a:p>
          <a:p>
            <a:r>
              <a:rPr lang="en-US" dirty="0" smtClean="0"/>
              <a:t>WiFi off-load</a:t>
            </a:r>
          </a:p>
          <a:p>
            <a:pPr lvl="1"/>
            <a:r>
              <a:rPr lang="en-US" dirty="0" smtClean="0"/>
              <a:t>use existing residential equipment</a:t>
            </a:r>
          </a:p>
          <a:p>
            <a:pPr lvl="1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5G</a:t>
            </a:r>
            <a:r>
              <a:rPr lang="en-US" dirty="0"/>
              <a:t> networks = heterogeneous networks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Distributed antenna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81600" y="1295400"/>
            <a:ext cx="3429000" cy="4886326"/>
            <a:chOff x="5181600" y="1671637"/>
            <a:chExt cx="3429000" cy="488632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7265988" y="3162300"/>
              <a:ext cx="319087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7440613" y="3378200"/>
              <a:ext cx="231775" cy="27622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3" name="Picture 3" descr="House Diagram_Trans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1671637"/>
              <a:ext cx="2790825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pocketpc_alph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2825" y="2801937"/>
              <a:ext cx="484188" cy="690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7516813" y="3106737"/>
              <a:ext cx="247650" cy="217488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7613650" y="3089275"/>
              <a:ext cx="0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6510338" y="2917825"/>
              <a:ext cx="9874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6510338" y="3048000"/>
              <a:ext cx="944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7658100" y="3582988"/>
              <a:ext cx="290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6248400" y="3810000"/>
              <a:ext cx="13779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latin typeface="Arial" charset="0"/>
                </a:rPr>
                <a:t>Femto</a:t>
              </a:r>
              <a:r>
                <a:rPr lang="en-US" i="1" dirty="0">
                  <a:latin typeface="Arial" charset="0"/>
                </a:rPr>
                <a:t>-cells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6519863" y="2646363"/>
              <a:ext cx="958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Arial" charset="0"/>
                </a:rPr>
                <a:t>Cellular</a:t>
              </a:r>
            </a:p>
          </p:txBody>
        </p:sp>
        <p:pic>
          <p:nvPicPr>
            <p:cNvPr id="22" name="Picture 17" descr="MCj043484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648200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/>
            <p:cNvSpPr txBox="1">
              <a:spLocks noChangeArrowheads="1"/>
            </p:cNvSpPr>
            <p:nvPr/>
          </p:nvSpPr>
          <p:spPr bwMode="auto">
            <a:xfrm>
              <a:off x="5410200" y="5791200"/>
              <a:ext cx="31511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en-US" i="1">
                  <a:latin typeface="Arial" charset="0"/>
                </a:rPr>
                <a:t>Distributed Antenna Systems</a:t>
              </a: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181600" y="6096000"/>
              <a:ext cx="3429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i="1" dirty="0">
                  <a:solidFill>
                    <a:srgbClr val="F8FDD8"/>
                  </a:solidFill>
                  <a:latin typeface="Arial" charset="0"/>
                </a:rPr>
                <a:t>Signals are distributed throughout the </a:t>
              </a:r>
            </a:p>
            <a:p>
              <a:pPr algn="ctr"/>
              <a:r>
                <a:rPr lang="en-US" sz="1200" i="1" dirty="0">
                  <a:solidFill>
                    <a:srgbClr val="F8FDD8"/>
                  </a:solidFill>
                  <a:latin typeface="Arial" charset="0"/>
                </a:rPr>
                <a:t>Building via amplifiers/antennas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707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956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1910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864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6858000" y="3476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860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8768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1722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543800" y="5000625"/>
            <a:ext cx="609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1143000" y="4467225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1371600" y="5991225"/>
            <a:ext cx="708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2" name="Picture 14" descr="41720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422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50px-Independence_Hall_belltow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00625"/>
            <a:ext cx="55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505200" y="3476625"/>
            <a:ext cx="685800" cy="990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Non-</a:t>
            </a:r>
          </a:p>
          <a:p>
            <a:pPr algn="ctr"/>
            <a:r>
              <a:rPr lang="en-US" sz="900"/>
              <a:t>Broadcast</a:t>
            </a:r>
          </a:p>
          <a:p>
            <a:pPr algn="ctr"/>
            <a:r>
              <a:rPr lang="en-US" sz="900"/>
              <a:t>spectrum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505200" y="5000625"/>
            <a:ext cx="609600" cy="9906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Non-</a:t>
            </a:r>
          </a:p>
          <a:p>
            <a:pPr algn="ctr"/>
            <a:r>
              <a:rPr lang="en-US" sz="900"/>
              <a:t>Broadcast</a:t>
            </a:r>
          </a:p>
          <a:p>
            <a:pPr algn="ctr"/>
            <a:r>
              <a:rPr lang="en-US" sz="900"/>
              <a:t>spectrum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384175" y="4340225"/>
            <a:ext cx="969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000"/>
              <a:t>New York City</a:t>
            </a:r>
          </a:p>
          <a:p>
            <a:pPr algn="ctr"/>
            <a:r>
              <a:rPr lang="en-US" sz="1000"/>
              <a:t>Full Power</a:t>
            </a:r>
          </a:p>
          <a:p>
            <a:pPr algn="ctr"/>
            <a:r>
              <a:rPr lang="en-US" sz="1000"/>
              <a:t>TV Stations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449263" y="5864225"/>
            <a:ext cx="850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000"/>
              <a:t>Philadelphia</a:t>
            </a:r>
          </a:p>
          <a:p>
            <a:pPr algn="ctr"/>
            <a:r>
              <a:rPr lang="en-US" sz="1000"/>
              <a:t>Full Power</a:t>
            </a:r>
          </a:p>
          <a:p>
            <a:pPr algn="ctr"/>
            <a:r>
              <a:rPr lang="en-US" sz="1000"/>
              <a:t>TV Stations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5410200" y="4391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H="1">
            <a:off x="5486400" y="4391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H="1">
            <a:off x="5410200" y="5915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H="1">
            <a:off x="5486400" y="59150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2133600" y="4086225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Low </a:t>
            </a:r>
          </a:p>
          <a:p>
            <a:pPr algn="ctr"/>
            <a:r>
              <a:rPr lang="en-US" sz="900"/>
              <a:t>Power TV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41910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876800" y="37814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54864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1600200" y="5229225"/>
            <a:ext cx="58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White</a:t>
            </a:r>
          </a:p>
          <a:p>
            <a:pPr algn="ctr"/>
            <a:r>
              <a:rPr lang="en-US" sz="1200"/>
              <a:t>Space</a:t>
            </a: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8001000" y="4314825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Etc.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01000" y="6067425"/>
            <a:ext cx="436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200"/>
              <a:t>Etc.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990600" y="1828800"/>
            <a:ext cx="79359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1600" b="1"/>
              <a:t>  	</a:t>
            </a:r>
            <a:r>
              <a:rPr lang="en-US" sz="2000"/>
              <a:t>TV channels are </a:t>
            </a:r>
            <a:r>
              <a:rPr lang="ja-JP" altLang="en-US" sz="2000"/>
              <a:t>“</a:t>
            </a:r>
            <a:r>
              <a:rPr lang="en-US" sz="2000"/>
              <a:t>allotted</a:t>
            </a:r>
            <a:r>
              <a:rPr lang="ja-JP" altLang="en-US" sz="2000"/>
              <a:t>”</a:t>
            </a:r>
            <a:r>
              <a:rPr lang="en-US" sz="2000"/>
              <a:t> to cities to serve the local area</a:t>
            </a:r>
          </a:p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2000"/>
              <a:t>  Other licensed and unlicensed services are also in TV bands</a:t>
            </a:r>
          </a:p>
          <a:p>
            <a:pPr>
              <a:spcAft>
                <a:spcPct val="30000"/>
              </a:spcAft>
              <a:buSzPct val="110000"/>
              <a:buFontTx/>
              <a:buChar char="•"/>
            </a:pPr>
            <a:r>
              <a:rPr lang="en-US" sz="2000"/>
              <a:t> 	</a:t>
            </a:r>
            <a:r>
              <a:rPr lang="ja-JP" altLang="en-US" sz="2000"/>
              <a:t>“</a:t>
            </a:r>
            <a:r>
              <a:rPr lang="en-US" sz="2000"/>
              <a:t>White Spaces</a:t>
            </a:r>
            <a:r>
              <a:rPr lang="ja-JP" altLang="en-US" sz="2000"/>
              <a:t>”</a:t>
            </a:r>
            <a:r>
              <a:rPr lang="en-US" sz="2000"/>
              <a:t> are the channels that are </a:t>
            </a:r>
            <a:r>
              <a:rPr lang="ja-JP" altLang="en-US" sz="2000"/>
              <a:t>“</a:t>
            </a:r>
            <a:r>
              <a:rPr lang="en-US" sz="2000"/>
              <a:t>unused</a:t>
            </a:r>
            <a:r>
              <a:rPr lang="ja-JP" altLang="en-US" sz="2000"/>
              <a:t>”</a:t>
            </a:r>
            <a:r>
              <a:rPr lang="en-US" sz="2000"/>
              <a:t> at any </a:t>
            </a:r>
            <a:br>
              <a:rPr lang="en-US" sz="2000"/>
            </a:br>
            <a:r>
              <a:rPr lang="en-US" sz="2000"/>
              <a:t>	given location by licensed devices</a:t>
            </a:r>
          </a:p>
        </p:txBody>
      </p:sp>
      <p:pic>
        <p:nvPicPr>
          <p:cNvPr id="27680" name="Picture 32" descr="PGX PG58 Vocal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766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3" descr="VHFTVXmtr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52825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2895600" y="5610225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Low </a:t>
            </a:r>
          </a:p>
          <a:p>
            <a:pPr algn="ctr"/>
            <a:r>
              <a:rPr lang="en-US" sz="900"/>
              <a:t>Power TV</a:t>
            </a:r>
          </a:p>
        </p:txBody>
      </p:sp>
      <p:pic>
        <p:nvPicPr>
          <p:cNvPr id="27683" name="Picture 35" descr="VHFTVXmtr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00625"/>
            <a:ext cx="306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36" descr="PGX PG58 Vocal 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9244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5" name="Text Box 37"/>
          <p:cNvSpPr txBox="1">
            <a:spLocks noChangeArrowheads="1"/>
          </p:cNvSpPr>
          <p:nvPr/>
        </p:nvSpPr>
        <p:spPr bwMode="auto">
          <a:xfrm>
            <a:off x="3200400" y="4543425"/>
            <a:ext cx="2430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400" i="1"/>
              <a:t>Only for illustrative purposes</a:t>
            </a:r>
          </a:p>
        </p:txBody>
      </p:sp>
      <p:sp>
        <p:nvSpPr>
          <p:cNvPr id="27686" name="Text Box 38"/>
          <p:cNvSpPr txBox="1">
            <a:spLocks noChangeArrowheads="1"/>
          </p:cNvSpPr>
          <p:nvPr/>
        </p:nvSpPr>
        <p:spPr bwMode="auto">
          <a:xfrm>
            <a:off x="6070600" y="4086225"/>
            <a:ext cx="815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Wireless</a:t>
            </a:r>
          </a:p>
          <a:p>
            <a:pPr algn="ctr"/>
            <a:r>
              <a:rPr lang="en-US" sz="900"/>
              <a:t>Microphones</a:t>
            </a:r>
          </a:p>
        </p:txBody>
      </p:sp>
      <p:sp>
        <p:nvSpPr>
          <p:cNvPr id="27687" name="Text Box 39"/>
          <p:cNvSpPr txBox="1">
            <a:spLocks noChangeArrowheads="1"/>
          </p:cNvSpPr>
          <p:nvPr/>
        </p:nvSpPr>
        <p:spPr bwMode="auto">
          <a:xfrm>
            <a:off x="6781800" y="5610225"/>
            <a:ext cx="815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900"/>
              <a:t>Wireless</a:t>
            </a:r>
          </a:p>
          <a:p>
            <a:pPr algn="ctr"/>
            <a:r>
              <a:rPr lang="en-US" sz="900"/>
              <a:t>Microphones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white spaces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1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Spectrum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828800"/>
            <a:ext cx="5181600" cy="4208930"/>
          </a:xfrm>
        </p:spPr>
        <p:txBody>
          <a:bodyPr/>
          <a:lstStyle/>
          <a:p>
            <a:r>
              <a:rPr lang="en-US" dirty="0" smtClean="0"/>
              <a:t>No single solution:</a:t>
            </a:r>
          </a:p>
          <a:p>
            <a:pPr lvl="1"/>
            <a:r>
              <a:rPr lang="en-US" dirty="0" smtClean="0"/>
              <a:t>reduce spectrum usage</a:t>
            </a:r>
          </a:p>
          <a:p>
            <a:pPr lvl="2"/>
            <a:r>
              <a:rPr lang="en-US" dirty="0" smtClean="0"/>
              <a:t>caching &amp; better modulation</a:t>
            </a:r>
          </a:p>
          <a:p>
            <a:pPr lvl="1"/>
            <a:r>
              <a:rPr lang="en-US" dirty="0" smtClean="0"/>
              <a:t>re-use spectrum</a:t>
            </a:r>
          </a:p>
          <a:p>
            <a:pPr lvl="1"/>
            <a:r>
              <a:rPr lang="en-US" dirty="0" smtClean="0"/>
              <a:t>re-cycle old spectrum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5F1B-EF34-674B-8F11-46925F2BD52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59" y="1676400"/>
            <a:ext cx="3485774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32523"/>
                </a:solidFill>
              </a:rPr>
              <a:t>Broadband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5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USF: Connect America Fund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Measuring Broadband America</a:t>
            </a:r>
          </a:p>
          <a:p>
            <a:pPr lvl="1"/>
            <a:r>
              <a:rPr lang="en-US" dirty="0" smtClean="0"/>
              <a:t>mobile </a:t>
            </a:r>
            <a:r>
              <a:rPr lang="en-US" dirty="0" err="1" smtClean="0"/>
              <a:t>tba</a:t>
            </a:r>
            <a:endParaRPr lang="en-US" dirty="0" smtClean="0"/>
          </a:p>
          <a:p>
            <a:r>
              <a:rPr lang="en-US" dirty="0" smtClean="0"/>
              <a:t>Significant progress:</a:t>
            </a:r>
          </a:p>
          <a:p>
            <a:pPr lvl="1"/>
            <a:r>
              <a:rPr lang="en-US" dirty="0" smtClean="0"/>
              <a:t>wider availability of 100 Mb/s</a:t>
            </a:r>
          </a:p>
          <a:p>
            <a:pPr lvl="1"/>
            <a:r>
              <a:rPr lang="en-US" dirty="0" smtClean="0"/>
              <a:t>fiber available to 46 million homes (</a:t>
            </a:r>
            <a:r>
              <a:rPr lang="en-US" dirty="0" err="1" smtClean="0"/>
              <a:t>FiOS</a:t>
            </a:r>
            <a:r>
              <a:rPr lang="en-US" dirty="0" smtClean="0"/>
              <a:t>, </a:t>
            </a:r>
            <a:r>
              <a:rPr lang="en-US" dirty="0" err="1" smtClean="0"/>
              <a:t>Uverse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community/non-traditional broadband (Chattanooga, KC)</a:t>
            </a:r>
          </a:p>
          <a:p>
            <a:pPr lvl="1"/>
            <a:r>
              <a:rPr lang="en-US" dirty="0" smtClean="0"/>
              <a:t>LTE networks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263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Measured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Download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Sustained Upload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Upload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Browsing Download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UDP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UDP Packet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Video Streaming 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VoIP 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DNS Resolution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DNS Failures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ICMP</a:t>
                      </a:r>
                      <a:r>
                        <a:rPr lang="en-US" baseline="0" dirty="0" smtClean="0"/>
                        <a:t> Latency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ICMP Packet Loss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Latency Under Load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Bytes Downloaded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Bytes Uploaded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vs. actual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1" y="1631910"/>
            <a:ext cx="7722313" cy="42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Significantly better than 2011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643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885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by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0" y="1851239"/>
            <a:ext cx="7888449" cy="39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4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of transition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34189"/>
              </p:ext>
            </p:extLst>
          </p:nvPr>
        </p:nvGraphicFramePr>
        <p:xfrm>
          <a:off x="736306" y="2178539"/>
          <a:ext cx="7950493" cy="33375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661085"/>
                <a:gridCol w="4289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IPv6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circuit-switched</a:t>
                      </a:r>
                      <a:r>
                        <a:rPr lang="en-US" baseline="0" dirty="0" smtClean="0"/>
                        <a:t> voice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VoIP + 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 mobile voice &amp;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LTE + LTE-VoIP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911, 112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NG911,</a:t>
                      </a:r>
                      <a:r>
                        <a:rPr lang="en-US" baseline="0" dirty="0" smtClean="0"/>
                        <a:t> NG112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cable (QAM)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IPTV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analog &amp; digital radio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Pandora, Internet radio, satellite</a:t>
                      </a:r>
                      <a:r>
                        <a:rPr lang="en-US" baseline="0" dirty="0" smtClean="0"/>
                        <a:t> radio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credit cards, keys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NFC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system,</a:t>
                      </a:r>
                      <a:r>
                        <a:rPr lang="en-US" baseline="0" dirty="0" smtClean="0"/>
                        <a:t> peers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client-server</a:t>
                      </a:r>
                      <a:r>
                        <a:rPr lang="en-US" baseline="0" dirty="0" smtClean="0"/>
                        <a:t> v2 aka cloud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6306" y="5822460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 energy into transition </a:t>
            </a:r>
            <a:r>
              <a:rPr lang="en-US" dirty="0" smtClean="0">
                <a:sym typeface="Wingdings"/>
              </a:rPr>
              <a:t> little new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5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52" y="1652410"/>
            <a:ext cx="6891885" cy="39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6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adoption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21606"/>
              </p:ext>
            </p:extLst>
          </p:nvPr>
        </p:nvGraphicFramePr>
        <p:xfrm>
          <a:off x="605965" y="3915000"/>
          <a:ext cx="8260707" cy="194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6096000" imgH="1435100" progId="Word.Document.12">
                  <p:embed/>
                </p:oleObj>
              </mc:Choice>
              <mc:Fallback>
                <p:oleObj name="Document" r:id="rId4" imgW="6096000" imgH="1435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965" y="3915000"/>
                        <a:ext cx="8260707" cy="1944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206063"/>
              </p:ext>
            </p:extLst>
          </p:nvPr>
        </p:nvGraphicFramePr>
        <p:xfrm>
          <a:off x="973179" y="1538884"/>
          <a:ext cx="7549236" cy="202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7" imgW="6096000" imgH="1638300" progId="Word.Document.12">
                  <p:embed/>
                </p:oleObj>
              </mc:Choice>
              <mc:Fallback>
                <p:oleObj name="Document" r:id="rId7" imgW="6096000" imgH="163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3179" y="1538884"/>
                        <a:ext cx="7549236" cy="2028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430622"/>
            <a:ext cx="48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Eighth Broadband Progress Report,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1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broadband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69" y="1866900"/>
            <a:ext cx="7036660" cy="4161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0622"/>
            <a:ext cx="48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Eighth Broadband Progress Report,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(US)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lucky, incumbent LEC + cable company</a:t>
            </a:r>
          </a:p>
          <a:p>
            <a:pPr lvl="1"/>
            <a:r>
              <a:rPr lang="en-US" dirty="0" smtClean="0"/>
              <a:t>DSL: cheaper, but low speed</a:t>
            </a:r>
          </a:p>
          <a:p>
            <a:pPr lvl="2"/>
            <a:r>
              <a:rPr lang="en-US" dirty="0" smtClean="0"/>
              <a:t>mean: 2.5 – 3.5 Mb/s</a:t>
            </a:r>
          </a:p>
          <a:p>
            <a:pPr lvl="1"/>
            <a:r>
              <a:rPr lang="en-US" dirty="0" smtClean="0"/>
              <a:t>FTTH (</a:t>
            </a:r>
            <a:r>
              <a:rPr lang="en-US" dirty="0" err="1" smtClean="0"/>
              <a:t>FiOS</a:t>
            </a:r>
            <a:r>
              <a:rPr lang="en-US" dirty="0" smtClean="0"/>
              <a:t>): 21M households</a:t>
            </a:r>
          </a:p>
          <a:p>
            <a:pPr lvl="2"/>
            <a:r>
              <a:rPr lang="en-US" dirty="0" smtClean="0"/>
              <a:t>10-100 Mb/s</a:t>
            </a:r>
          </a:p>
          <a:p>
            <a:pPr lvl="1"/>
            <a:r>
              <a:rPr lang="en-US" dirty="0" smtClean="0"/>
              <a:t>Cable: &gt; $50/month, higher speeds</a:t>
            </a:r>
          </a:p>
          <a:p>
            <a:pPr lvl="2"/>
            <a:r>
              <a:rPr lang="en-US" dirty="0" smtClean="0"/>
              <a:t>8-50 Mb/s</a:t>
            </a:r>
          </a:p>
          <a:p>
            <a:r>
              <a:rPr lang="en-US" dirty="0" smtClean="0"/>
              <a:t>often, high switching costs ($200 early termination fee)</a:t>
            </a:r>
          </a:p>
          <a:p>
            <a:pPr lvl="1"/>
            <a:r>
              <a:rPr lang="en-US" dirty="0" smtClean="0"/>
              <a:t>or tied to bundles (TV, mobile)</a:t>
            </a:r>
          </a:p>
          <a:p>
            <a:r>
              <a:rPr lang="en-US" dirty="0" smtClean="0"/>
              <a:t>can’t easily predict whether problems would be different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8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FTTH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0" y="1105463"/>
            <a:ext cx="7818635" cy="3339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04" y="4445313"/>
            <a:ext cx="4617696" cy="228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33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competition (US)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16000"/>
            <a:ext cx="7213600" cy="5617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1926"/>
            <a:ext cx="592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FCC: Internet Access Services Status as of December 31, 2009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984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comparison: fixed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97" y="1612899"/>
            <a:ext cx="7430397" cy="4583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77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Broadband Data Report (IBDR), August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720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comparison: mobile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47" y="1365212"/>
            <a:ext cx="6777445" cy="4678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4777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International Broadband Data Report (IBDR), August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9138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3913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Networks should be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transparent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</a:p>
          <a:p>
            <a:pPr lvl="1"/>
            <a:r>
              <a:rPr lang="en-US" dirty="0" smtClean="0">
                <a:sym typeface="Wingdings"/>
              </a:rPr>
              <a:t>don’t interfere with application</a:t>
            </a:r>
          </a:p>
          <a:p>
            <a:pPr lvl="1"/>
            <a:r>
              <a:rPr lang="en-US" dirty="0" smtClean="0">
                <a:sym typeface="Wingdings"/>
              </a:rPr>
              <a:t>don’t limit performance</a:t>
            </a:r>
          </a:p>
          <a:p>
            <a:r>
              <a:rPr lang="en-US" dirty="0" smtClean="0">
                <a:sym typeface="Wingdings"/>
              </a:rPr>
              <a:t>Peak speed + upstream bandwidth  important for productive rather than consumptive </a:t>
            </a:r>
            <a:r>
              <a:rPr lang="en-US" dirty="0" err="1" smtClean="0">
                <a:sym typeface="Wingdings"/>
              </a:rPr>
              <a:t>appliations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Local area networks: 100 Mb/s or 1 Gb/s</a:t>
            </a:r>
          </a:p>
          <a:p>
            <a:r>
              <a:rPr lang="en-US" dirty="0" smtClean="0">
                <a:sym typeface="Wingdings"/>
              </a:rPr>
              <a:t>Cost of hybrid fiber-X networks largely independent of peak speed</a:t>
            </a:r>
          </a:p>
          <a:p>
            <a:pPr lvl="1"/>
            <a:r>
              <a:rPr lang="en-US" dirty="0" smtClean="0">
                <a:sym typeface="Wingdings"/>
              </a:rPr>
              <a:t>wide-area traffic: $2-5/month for 100 GB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337" y="1600200"/>
            <a:ext cx="2647663" cy="19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82229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simplify deployment: “</a:t>
            </a:r>
            <a:r>
              <a:rPr lang="en-US" dirty="0" err="1" smtClean="0"/>
              <a:t>fiberhoods</a:t>
            </a:r>
            <a:r>
              <a:rPr lang="en-US" dirty="0" smtClean="0"/>
              <a:t>”, self installation, on-pole wireless, …</a:t>
            </a:r>
          </a:p>
          <a:p>
            <a:r>
              <a:rPr lang="en-US" dirty="0" smtClean="0"/>
              <a:t>Economical</a:t>
            </a:r>
          </a:p>
          <a:p>
            <a:pPr lvl="1"/>
            <a:r>
              <a:rPr lang="en-US" dirty="0" smtClean="0"/>
              <a:t>cost is driven by homes passed, not homes served</a:t>
            </a:r>
          </a:p>
          <a:p>
            <a:pPr lvl="1"/>
            <a:r>
              <a:rPr lang="en-US" dirty="0" smtClean="0"/>
              <a:t>cost mostly independent of speed </a:t>
            </a:r>
            <a:r>
              <a:rPr lang="en-US" dirty="0" smtClean="0">
                <a:sym typeface="Wingdings"/>
              </a:rPr>
              <a:t> single price point?</a:t>
            </a:r>
            <a:endParaRPr lang="en-US" dirty="0" smtClean="0"/>
          </a:p>
          <a:p>
            <a:pPr lvl="1"/>
            <a:r>
              <a:rPr lang="en-US" dirty="0" smtClean="0"/>
              <a:t>built-in broadband, not bolted on</a:t>
            </a:r>
          </a:p>
          <a:p>
            <a:pPr lvl="2"/>
            <a:r>
              <a:rPr lang="en-US" dirty="0" smtClean="0"/>
              <a:t>pay via mortgage </a:t>
            </a:r>
            <a:r>
              <a:rPr lang="en-US" dirty="0" smtClean="0">
                <a:sym typeface="Wingdings"/>
              </a:rPr>
              <a:t> lower ROI expectations</a:t>
            </a:r>
            <a:endParaRPr lang="en-US" dirty="0" smtClean="0"/>
          </a:p>
          <a:p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FCC: “dig once”, pole attachments, Federal buildings and lands</a:t>
            </a:r>
          </a:p>
          <a:p>
            <a:pPr lvl="1"/>
            <a:r>
              <a:rPr lang="en-US" dirty="0" smtClean="0"/>
              <a:t>encourage municipal conduit deployment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700" y="2610757"/>
            <a:ext cx="2527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3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policy</a:t>
            </a:r>
            <a:r>
              <a:rPr lang="en-US" dirty="0" smtClean="0"/>
              <a:t> </a:t>
            </a:r>
            <a:r>
              <a:rPr lang="en-US" dirty="0" smtClean="0"/>
              <a:t>as technology enabler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Classical </a:t>
            </a:r>
            <a:r>
              <a:rPr lang="en-US" dirty="0" smtClean="0"/>
              <a:t>public policy</a:t>
            </a:r>
            <a:r>
              <a:rPr lang="en-US" dirty="0" smtClean="0"/>
              <a:t> </a:t>
            </a:r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market failures</a:t>
            </a:r>
          </a:p>
          <a:p>
            <a:pPr lvl="1"/>
            <a:r>
              <a:rPr lang="en-US" dirty="0" smtClean="0"/>
              <a:t>consumer protection (e.g., bill shock, </a:t>
            </a:r>
            <a:r>
              <a:rPr lang="en-US" dirty="0" err="1" smtClean="0"/>
              <a:t>robocalls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safety (e.g., RF limits)</a:t>
            </a:r>
          </a:p>
          <a:p>
            <a:pPr lvl="1"/>
            <a:r>
              <a:rPr lang="en-US" dirty="0" smtClean="0"/>
              <a:t>universal availability (geography, income, disability)</a:t>
            </a:r>
          </a:p>
          <a:p>
            <a:r>
              <a:rPr lang="en-US" dirty="0" smtClean="0"/>
              <a:t>Spreading technology</a:t>
            </a:r>
          </a:p>
          <a:p>
            <a:pPr lvl="1"/>
            <a:r>
              <a:rPr lang="en-US" dirty="0" smtClean="0"/>
              <a:t>enable at scale</a:t>
            </a:r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mandatory </a:t>
            </a:r>
            <a:r>
              <a:rPr lang="en-US" dirty="0" smtClean="0">
                <a:sym typeface="Wingdings"/>
              </a:rPr>
              <a:t> scale, ecosystems</a:t>
            </a:r>
          </a:p>
          <a:p>
            <a:pPr lvl="1"/>
            <a:r>
              <a:rPr lang="en-US" dirty="0" smtClean="0">
                <a:sym typeface="Wingdings"/>
              </a:rPr>
              <a:t>new uses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40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virtuous cycle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62384630"/>
              </p:ext>
            </p:extLst>
          </p:nvPr>
        </p:nvGraphicFramePr>
        <p:xfrm>
          <a:off x="598714" y="1396999"/>
          <a:ext cx="8088086" cy="513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94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cost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97000"/>
            <a:ext cx="5107083" cy="3720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6429" y="2413000"/>
            <a:ext cx="1248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70%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286" y="3454911"/>
            <a:ext cx="1614714" cy="1528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943" y="4082141"/>
            <a:ext cx="1886857" cy="1415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9943" y="2249714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282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Maybe revisit?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105462"/>
            <a:ext cx="6769100" cy="553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3715" y="3791857"/>
            <a:ext cx="137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</a:t>
            </a:r>
          </a:p>
          <a:p>
            <a:r>
              <a:rPr lang="en-US" dirty="0" smtClean="0"/>
              <a:t>April 1,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3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+ broadband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934935"/>
            <a:ext cx="7747000" cy="20193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2674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3252"/>
            <a:ext cx="7772400" cy="17801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Easing the PSTN into the 21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century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52" y="3556001"/>
            <a:ext cx="7467597" cy="1473200"/>
          </a:xfrm>
        </p:spPr>
        <p:txBody>
          <a:bodyPr>
            <a:noAutofit/>
          </a:bodyPr>
          <a:lstStyle/>
          <a:p>
            <a:pPr marL="2286000" lvl="4" indent="-457200" algn="r" eaLnBrk="0" hangingPunct="0">
              <a:spcBef>
                <a:spcPts val="0"/>
              </a:spcBef>
            </a:pPr>
            <a:endParaRPr lang="en-US" altLang="ja-JP" sz="18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marL="2286000" lvl="4" indent="-457200" algn="r" eaLnBrk="0" hangingPunct="0">
              <a:spcBef>
                <a:spcPts val="0"/>
              </a:spcBef>
            </a:pPr>
            <a:r>
              <a:rPr lang="en-US" altLang="ja-JP" sz="18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Henning Schulzrinne</a:t>
            </a:r>
            <a:endParaRPr lang="en-US" altLang="ja-JP" sz="1800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7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PSTN: The good &amp; the ugly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21999"/>
              </p:ext>
            </p:extLst>
          </p:nvPr>
        </p:nvGraphicFramePr>
        <p:xfrm>
          <a:off x="457198" y="1466176"/>
          <a:ext cx="8342814" cy="504441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24252"/>
                <a:gridCol w="4218562"/>
              </a:tblGrid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The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ugly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Connectivity (across</a:t>
                      </a:r>
                      <a:r>
                        <a:rPr lang="en-US" baseline="0" dirty="0" smtClean="0"/>
                        <a:t> devices and providers)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Minimalist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reliability</a:t>
                      </a:r>
                    </a:p>
                    <a:p>
                      <a:r>
                        <a:rPr lang="en-US" baseline="0" dirty="0" smtClean="0"/>
                        <a:t>(engineering, power)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quality (4 kHz)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14789"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to control</a:t>
                      </a:r>
                      <a:r>
                        <a:rPr lang="en-US" baseline="0" dirty="0" smtClean="0"/>
                        <a:t> reachability</a:t>
                      </a:r>
                    </a:p>
                    <a:p>
                      <a:r>
                        <a:rPr lang="en-US" baseline="0" dirty="0" smtClean="0"/>
                        <a:t>(ring at 2 am)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43302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</a:t>
                      </a:r>
                      <a:r>
                        <a:rPr lang="en-US" baseline="0" dirty="0" smtClean="0"/>
                        <a:t>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Operator trunks!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Universal</a:t>
                      </a:r>
                      <a:r>
                        <a:rPr lang="en-US" baseline="0" dirty="0" smtClean="0"/>
                        <a:t> access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(HAC, TTY, VRS)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universal text &amp; video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r>
                        <a:rPr lang="en-US" baseline="0" dirty="0" smtClean="0"/>
                        <a:t> private</a:t>
                      </a:r>
                    </a:p>
                    <a:p>
                      <a:r>
                        <a:rPr lang="en-US" baseline="0" dirty="0" smtClean="0"/>
                        <a:t>(protected content &amp; CPNI)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authentication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Security more legal than technical</a:t>
                      </a:r>
                    </a:p>
                    <a:p>
                      <a:r>
                        <a:rPr lang="en-US" baseline="0" dirty="0" smtClean="0"/>
                        <a:t>(“trust us, we’re a carrier”)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cheap</a:t>
                      </a:r>
                    </a:p>
                    <a:p>
                      <a:r>
                        <a:rPr lang="en-US" dirty="0" smtClean="0"/>
                        <a:t>(c/minute)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</a:t>
                      </a:r>
                      <a:r>
                        <a:rPr lang="en-US" baseline="0" dirty="0" smtClean="0"/>
                        <a:t> expensive</a:t>
                      </a:r>
                    </a:p>
                    <a:p>
                      <a:r>
                        <a:rPr lang="en-US" baseline="0" dirty="0" smtClean="0"/>
                        <a:t>($/MB)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14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Universality</a:t>
            </a:r>
          </a:p>
          <a:p>
            <a:pPr lvl="1"/>
            <a:r>
              <a:rPr lang="en-US" i="1" dirty="0" smtClean="0"/>
              <a:t>reachability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global numbering &amp; interconnection</a:t>
            </a:r>
            <a:endParaRPr lang="en-US" dirty="0" smtClean="0"/>
          </a:p>
          <a:p>
            <a:pPr lvl="1"/>
            <a:r>
              <a:rPr lang="en-US" i="1" dirty="0" smtClean="0"/>
              <a:t>media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HD audio, video, text</a:t>
            </a:r>
          </a:p>
          <a:p>
            <a:pPr lvl="1"/>
            <a:r>
              <a:rPr lang="en-US" i="1" dirty="0" smtClean="0">
                <a:sym typeface="Wingdings"/>
              </a:rPr>
              <a:t>availability</a:t>
            </a:r>
            <a:r>
              <a:rPr lang="en-US" dirty="0" smtClean="0">
                <a:sym typeface="Wingdings"/>
              </a:rPr>
              <a:t>  universal service regardless of</a:t>
            </a:r>
          </a:p>
          <a:p>
            <a:pPr lvl="2"/>
            <a:r>
              <a:rPr lang="en-US" dirty="0" smtClean="0">
                <a:sym typeface="Wingdings"/>
              </a:rPr>
              <a:t>geography</a:t>
            </a:r>
          </a:p>
          <a:p>
            <a:pPr lvl="2"/>
            <a:r>
              <a:rPr lang="en-US" dirty="0" smtClean="0">
                <a:sym typeface="Wingdings"/>
              </a:rPr>
              <a:t>income</a:t>
            </a:r>
          </a:p>
          <a:p>
            <a:pPr lvl="2"/>
            <a:r>
              <a:rPr lang="en-US" dirty="0" smtClean="0">
                <a:sym typeface="Wingdings"/>
              </a:rPr>
              <a:t>disability</a:t>
            </a:r>
          </a:p>
          <a:p>
            <a:pPr lvl="1"/>
            <a:r>
              <a:rPr lang="en-US" i="1" dirty="0" smtClean="0">
                <a:sym typeface="Wingdings"/>
              </a:rPr>
              <a:t>affordability</a:t>
            </a:r>
            <a:r>
              <a:rPr lang="en-US" dirty="0" smtClean="0">
                <a:sym typeface="Wingdings"/>
              </a:rPr>
              <a:t>  service competition + affordable standalone broadband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Public safety</a:t>
            </a:r>
          </a:p>
          <a:p>
            <a:pPr lvl="1"/>
            <a:r>
              <a:rPr lang="en-US" dirty="0" smtClean="0"/>
              <a:t>citizen-to-authority: emergency services (911)</a:t>
            </a:r>
          </a:p>
          <a:p>
            <a:pPr lvl="1"/>
            <a:r>
              <a:rPr lang="en-US" dirty="0" smtClean="0"/>
              <a:t>authority-to-citizen: alerting</a:t>
            </a:r>
          </a:p>
          <a:p>
            <a:pPr lvl="1"/>
            <a:r>
              <a:rPr lang="en-US" dirty="0" smtClean="0"/>
              <a:t>law enforcement</a:t>
            </a:r>
          </a:p>
          <a:p>
            <a:pPr lvl="1"/>
            <a:r>
              <a:rPr lang="en-US" dirty="0" smtClean="0"/>
              <a:t>survivable (facilities redundancy, power outages)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Quality</a:t>
            </a:r>
          </a:p>
          <a:p>
            <a:pPr lvl="1"/>
            <a:r>
              <a:rPr lang="en-US" dirty="0" smtClean="0"/>
              <a:t>media (voice + …) quality</a:t>
            </a:r>
          </a:p>
          <a:p>
            <a:pPr lvl="1"/>
            <a:r>
              <a:rPr lang="en-US" dirty="0" smtClean="0"/>
              <a:t>assured identity</a:t>
            </a:r>
          </a:p>
          <a:p>
            <a:pPr lvl="1"/>
            <a:r>
              <a:rPr lang="en-US" dirty="0" smtClean="0"/>
              <a:t>assured privacy (CPNI)</a:t>
            </a:r>
          </a:p>
          <a:p>
            <a:pPr lvl="1"/>
            <a:r>
              <a:rPr lang="en-US" dirty="0" smtClean="0"/>
              <a:t>accountable reliability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key attributes?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1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881255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wired vs. wireless</a:t>
            </a:r>
          </a:p>
          <a:p>
            <a:pPr lvl="2"/>
            <a:r>
              <a:rPr lang="en-US" dirty="0" smtClean="0"/>
              <a:t>but: maintain quality if substitute rather than supplement</a:t>
            </a:r>
          </a:p>
          <a:p>
            <a:pPr lvl="1"/>
            <a:r>
              <a:rPr lang="en-US" dirty="0" smtClean="0"/>
              <a:t>packet vs. circuit</a:t>
            </a:r>
          </a:p>
          <a:p>
            <a:pPr lvl="1"/>
            <a:r>
              <a:rPr lang="en-US" dirty="0" smtClean="0"/>
              <a:t>“facilities-based” vs. “over-the-top”</a:t>
            </a:r>
          </a:p>
          <a:p>
            <a:pPr lvl="2"/>
            <a:r>
              <a:rPr lang="en-US" dirty="0" smtClean="0"/>
              <a:t>distinction may blur if </a:t>
            </a:r>
            <a:r>
              <a:rPr lang="en-US" dirty="0" err="1" smtClean="0"/>
              <a:t>QoS</a:t>
            </a:r>
            <a:r>
              <a:rPr lang="en-US" dirty="0" smtClean="0"/>
              <a:t> as a separable service</a:t>
            </a:r>
          </a:p>
          <a:p>
            <a:r>
              <a:rPr lang="en-US" dirty="0" smtClean="0"/>
              <a:t>Economic organization</a:t>
            </a:r>
          </a:p>
          <a:p>
            <a:pPr lvl="1"/>
            <a:r>
              <a:rPr lang="en-US" dirty="0" smtClean="0"/>
              <a:t>“telecommunication carrier”</a:t>
            </a:r>
          </a:p>
          <a:p>
            <a:r>
              <a:rPr lang="en-US" dirty="0" smtClean="0"/>
              <a:t>Legal framework</a:t>
            </a:r>
          </a:p>
          <a:p>
            <a:pPr lvl="1"/>
            <a:r>
              <a:rPr lang="en-US" dirty="0" smtClean="0"/>
              <a:t>may be combination: Title I, Title II, VoIP rules, CVAA, CALEA, ADA, privacy laws,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less important?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23831"/>
              </p:ext>
            </p:extLst>
          </p:nvPr>
        </p:nvGraphicFramePr>
        <p:xfrm>
          <a:off x="6338455" y="1431636"/>
          <a:ext cx="2805545" cy="2026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3545"/>
                <a:gridCol w="865536"/>
                <a:gridCol w="116646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Signaling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Analog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(A)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Digital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</a:t>
                      </a:r>
                      <a:r>
                        <a:rPr lang="en-US" sz="1200" baseline="0" dirty="0" smtClean="0"/>
                        <a:t> (SS7)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 (SIP)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 (RTP)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5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progress</a:t>
            </a:r>
          </a:p>
          <a:p>
            <a:pPr lvl="1"/>
            <a:r>
              <a:rPr lang="en-US" dirty="0" err="1" smtClean="0"/>
              <a:t>Intercarrier</a:t>
            </a:r>
            <a:r>
              <a:rPr lang="en-US" dirty="0" smtClean="0"/>
              <a:t> compensation: IP interconnection encouragement + transition to bill-and-keep</a:t>
            </a:r>
          </a:p>
          <a:p>
            <a:pPr lvl="1"/>
            <a:r>
              <a:rPr lang="en-US" dirty="0" smtClean="0"/>
              <a:t>NG911, video relay services</a:t>
            </a:r>
          </a:p>
          <a:p>
            <a:r>
              <a:rPr lang="en-US" dirty="0" smtClean="0"/>
              <a:t>To do</a:t>
            </a:r>
          </a:p>
          <a:p>
            <a:pPr lvl="1"/>
            <a:r>
              <a:rPr lang="en-US" dirty="0" smtClean="0"/>
              <a:t>numbering &amp; databases</a:t>
            </a:r>
          </a:p>
          <a:p>
            <a:pPr lvl="1"/>
            <a:r>
              <a:rPr lang="en-US" dirty="0" smtClean="0"/>
              <a:t>security model (</a:t>
            </a:r>
            <a:r>
              <a:rPr lang="en-US" dirty="0" err="1" smtClean="0"/>
              <a:t>robocalls</a:t>
            </a:r>
            <a:r>
              <a:rPr lang="en-US" dirty="0" smtClean="0"/>
              <a:t>, text spam, </a:t>
            </a:r>
            <a:r>
              <a:rPr lang="en-US" dirty="0" err="1" smtClean="0"/>
              <a:t>vishing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interconnection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Dramatic transition of technology</a:t>
            </a:r>
          </a:p>
          <a:p>
            <a:pPr lvl="1"/>
            <a:r>
              <a:rPr lang="en-US" dirty="0" smtClean="0"/>
              <a:t>special purpose </a:t>
            </a:r>
            <a:r>
              <a:rPr lang="en-US" dirty="0" smtClean="0">
                <a:sym typeface="Wingdings"/>
              </a:rPr>
              <a:t> general purpose</a:t>
            </a:r>
          </a:p>
          <a:p>
            <a:pPr lvl="1"/>
            <a:r>
              <a:rPr lang="en-US" dirty="0" smtClean="0">
                <a:sym typeface="Wingdings"/>
              </a:rPr>
              <a:t>stove pipes  IP</a:t>
            </a:r>
          </a:p>
          <a:p>
            <a:pPr lvl="1"/>
            <a:r>
              <a:rPr lang="en-US" dirty="0" smtClean="0">
                <a:sym typeface="Wingdings"/>
              </a:rPr>
              <a:t>narrowband  broadband</a:t>
            </a:r>
          </a:p>
          <a:p>
            <a:pPr lvl="1"/>
            <a:r>
              <a:rPr lang="en-US" dirty="0" smtClean="0">
                <a:sym typeface="Wingdings"/>
              </a:rPr>
              <a:t>digital PSTN  IP PSTN</a:t>
            </a:r>
          </a:p>
          <a:p>
            <a:r>
              <a:rPr lang="en-US" dirty="0" err="1" smtClean="0">
                <a:sym typeface="Wingdings"/>
              </a:rPr>
              <a:t>Wireline</a:t>
            </a:r>
            <a:r>
              <a:rPr lang="en-US" dirty="0" smtClean="0">
                <a:sym typeface="Wingdings"/>
              </a:rPr>
              <a:t> + wireless deployment</a:t>
            </a:r>
          </a:p>
          <a:p>
            <a:r>
              <a:rPr lang="en-US" dirty="0" smtClean="0">
                <a:sym typeface="Wingdings"/>
              </a:rPr>
              <a:t>Regulator as technology enabler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</a:t>
            </a:r>
            <a:r>
              <a:rPr lang="en-US" dirty="0" smtClean="0">
                <a:sym typeface="Wingdings"/>
              </a:rPr>
              <a:t>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3466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 15 (“unlicensed”)</a:t>
            </a:r>
          </a:p>
          <a:p>
            <a:pPr lvl="1"/>
            <a:r>
              <a:rPr lang="en-US" dirty="0" smtClean="0"/>
              <a:t>since 1938</a:t>
            </a:r>
          </a:p>
          <a:p>
            <a:pPr lvl="1"/>
            <a:r>
              <a:rPr lang="en-US" dirty="0" smtClean="0"/>
              <a:t>major revision 1989</a:t>
            </a:r>
          </a:p>
          <a:p>
            <a:pPr lvl="2"/>
            <a:r>
              <a:rPr lang="en-US" dirty="0" smtClean="0"/>
              <a:t>higher frequencies</a:t>
            </a:r>
          </a:p>
          <a:p>
            <a:pPr lvl="2"/>
            <a:r>
              <a:rPr lang="en-US" dirty="0" smtClean="0"/>
              <a:t>unintentional, incidental, intentional</a:t>
            </a:r>
          </a:p>
          <a:p>
            <a:pPr lvl="2"/>
            <a:r>
              <a:rPr lang="en-US" dirty="0" smtClean="0"/>
              <a:t>authorized devices</a:t>
            </a:r>
          </a:p>
          <a:p>
            <a:pPr lvl="1"/>
            <a:r>
              <a:rPr lang="en-US" dirty="0" smtClean="0">
                <a:sym typeface="Wingdings"/>
              </a:rPr>
              <a:t> WiFi</a:t>
            </a:r>
          </a:p>
          <a:p>
            <a:r>
              <a:rPr lang="en-US" dirty="0" smtClean="0">
                <a:sym typeface="Wingdings"/>
              </a:rPr>
              <a:t>GPS in cell phones</a:t>
            </a:r>
          </a:p>
          <a:p>
            <a:pPr lvl="1"/>
            <a:r>
              <a:rPr lang="en-US" dirty="0" smtClean="0">
                <a:sym typeface="Wingdings"/>
              </a:rPr>
              <a:t>E911 rules</a:t>
            </a:r>
          </a:p>
          <a:p>
            <a:pPr lvl="1"/>
            <a:r>
              <a:rPr lang="en-US" dirty="0" smtClean="0">
                <a:sym typeface="Wingdings"/>
              </a:rPr>
              <a:t> location-based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360" y="1600200"/>
            <a:ext cx="1946440" cy="1402906"/>
          </a:xfrm>
          <a:prstGeom prst="rect">
            <a:avLst/>
          </a:prstGeom>
        </p:spPr>
      </p:pic>
      <p:pic>
        <p:nvPicPr>
          <p:cNvPr id="5" name="Picture 4" descr="explorem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61" y="3785525"/>
            <a:ext cx="1762661" cy="29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</a:t>
            </a:r>
            <a:r>
              <a:rPr lang="en-US" dirty="0" smtClean="0">
                <a:sym typeface="Wingdings"/>
              </a:rPr>
              <a:t>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3910" cy="29536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Closed captioning</a:t>
            </a:r>
          </a:p>
          <a:p>
            <a:pPr lvl="1"/>
            <a:r>
              <a:rPr lang="en-US" dirty="0" smtClean="0"/>
              <a:t>initially, for Deaf and Hard of Hearing</a:t>
            </a:r>
          </a:p>
          <a:p>
            <a:pPr lvl="1"/>
            <a:r>
              <a:rPr lang="en-US" dirty="0" smtClean="0"/>
              <a:t>migrated to</a:t>
            </a:r>
          </a:p>
          <a:p>
            <a:pPr lvl="2"/>
            <a:r>
              <a:rPr lang="en-US" dirty="0" smtClean="0"/>
              <a:t>airports</a:t>
            </a:r>
          </a:p>
          <a:p>
            <a:pPr lvl="2"/>
            <a:r>
              <a:rPr lang="en-US" dirty="0" smtClean="0"/>
              <a:t>doctor’s offices</a:t>
            </a:r>
          </a:p>
          <a:p>
            <a:pPr lvl="2"/>
            <a:r>
              <a:rPr lang="en-US" dirty="0" smtClean="0"/>
              <a:t>sports bars</a:t>
            </a:r>
          </a:p>
          <a:p>
            <a:pPr lvl="1"/>
            <a:r>
              <a:rPr lang="en-US" dirty="0" smtClean="0"/>
              <a:t>enables text-based retrieval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641" y="1421148"/>
            <a:ext cx="2717800" cy="123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3429000"/>
            <a:ext cx="3251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41" y="4358172"/>
            <a:ext cx="3505200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41489"/>
            <a:ext cx="5588000" cy="17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0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</a:t>
            </a:r>
            <a:r>
              <a:rPr lang="en-US" dirty="0" smtClean="0">
                <a:sym typeface="Wingdings"/>
              </a:rPr>
              <a:t>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Future opportunities:</a:t>
            </a:r>
          </a:p>
          <a:p>
            <a:pPr lvl="1"/>
            <a:r>
              <a:rPr lang="en-US" dirty="0" smtClean="0"/>
              <a:t>indoor location</a:t>
            </a:r>
          </a:p>
          <a:p>
            <a:pPr lvl="1"/>
            <a:r>
              <a:rPr lang="en-US" dirty="0" smtClean="0"/>
              <a:t>Video relay service = first multimedia phone-number-based interoperable real-time communication solution</a:t>
            </a:r>
          </a:p>
          <a:p>
            <a:pPr lvl="1"/>
            <a:r>
              <a:rPr lang="en-US" dirty="0" smtClean="0"/>
              <a:t>dynamic spectrum access (“TV white spaces”)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64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Cisco’s traffic prediction</a:t>
            </a:r>
            <a:endParaRPr lang="en-US" dirty="0"/>
          </a:p>
        </p:txBody>
      </p:sp>
      <p:pic>
        <p:nvPicPr>
          <p:cNvPr id="8" name="Picture 7" descr="cisco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1173772"/>
            <a:ext cx="7848600" cy="348554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67392" y="4540251"/>
            <a:ext cx="3529983" cy="1354170"/>
          </a:xfrm>
          <a:prstGeom prst="wedgeEllipseCallout">
            <a:avLst>
              <a:gd name="adj1" fmla="val -42584"/>
              <a:gd name="adj2" fmla="val -542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US" sz="1400" dirty="0" smtClean="0">
                <a:solidFill>
                  <a:srgbClr val="3F1D97"/>
                </a:solidFill>
              </a:rPr>
              <a:t>Ambient video = </a:t>
            </a:r>
            <a:r>
              <a:rPr lang="en-US" sz="1400" dirty="0" err="1" smtClean="0">
                <a:solidFill>
                  <a:srgbClr val="3F1D97"/>
                </a:solidFill>
              </a:rPr>
              <a:t>nannycams</a:t>
            </a:r>
            <a:r>
              <a:rPr lang="en-US" sz="1400" dirty="0" smtClean="0">
                <a:solidFill>
                  <a:srgbClr val="3F1D97"/>
                </a:solidFill>
              </a:rPr>
              <a:t>, </a:t>
            </a:r>
            <a:r>
              <a:rPr lang="en-US" sz="1400" dirty="0" err="1" smtClean="0">
                <a:solidFill>
                  <a:srgbClr val="3F1D97"/>
                </a:solidFill>
              </a:rPr>
              <a:t>petcams</a:t>
            </a:r>
            <a:r>
              <a:rPr lang="en-US" sz="1400" dirty="0" smtClean="0">
                <a:solidFill>
                  <a:srgbClr val="3F1D97"/>
                </a:solidFill>
              </a:rPr>
              <a:t>, home security cams, and other persistent video streams</a:t>
            </a:r>
          </a:p>
          <a:p>
            <a:pPr algn="ctr"/>
            <a:endParaRPr lang="en-US" dirty="0">
              <a:solidFill>
                <a:srgbClr val="3F1D9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NID 2010 - Portsmouth, 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Bandwidth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Amazon EC2</a:t>
            </a:r>
          </a:p>
          <a:p>
            <a:pPr lvl="1">
              <a:defRPr/>
            </a:pPr>
            <a:r>
              <a:rPr lang="en-US" dirty="0" smtClean="0">
                <a:solidFill>
                  <a:srgbClr val="FFCF68"/>
                </a:solidFill>
              </a:rPr>
              <a:t>$50 - $120/TB </a:t>
            </a:r>
            <a:r>
              <a:rPr lang="en-US" dirty="0" smtClean="0"/>
              <a:t>out, $0/TB in</a:t>
            </a:r>
          </a:p>
          <a:p>
            <a:pPr>
              <a:defRPr/>
            </a:pPr>
            <a:r>
              <a:rPr lang="en-US" dirty="0" smtClean="0"/>
              <a:t>CDN (Internet radio)</a:t>
            </a:r>
          </a:p>
          <a:p>
            <a:pPr lvl="1">
              <a:defRPr/>
            </a:pPr>
            <a:r>
              <a:rPr lang="en-US" dirty="0" smtClean="0"/>
              <a:t>$600/TB (2007)</a:t>
            </a:r>
          </a:p>
          <a:p>
            <a:pPr lvl="1">
              <a:defRPr/>
            </a:pPr>
            <a:r>
              <a:rPr lang="en-US" dirty="0" smtClean="0">
                <a:solidFill>
                  <a:srgbClr val="FFCF68"/>
                </a:solidFill>
              </a:rPr>
              <a:t>$10-30/TB </a:t>
            </a:r>
            <a:r>
              <a:rPr lang="en-US" dirty="0" smtClean="0"/>
              <a:t>(Q1 2012 – </a:t>
            </a:r>
            <a:r>
              <a:rPr lang="en-US" dirty="0" err="1" smtClean="0"/>
              <a:t>CDNpricing.com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NetFlix</a:t>
            </a:r>
            <a:r>
              <a:rPr lang="en-US" dirty="0" smtClean="0"/>
              <a:t> (7 GB DVD)</a:t>
            </a:r>
          </a:p>
          <a:p>
            <a:pPr lvl="1">
              <a:defRPr/>
            </a:pPr>
            <a:r>
              <a:rPr lang="en-US" dirty="0" smtClean="0"/>
              <a:t>postage $0.70 round-trip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CF68"/>
                </a:solidFill>
                <a:sym typeface="Wingdings"/>
              </a:rPr>
              <a:t>$100/TB</a:t>
            </a:r>
            <a:endParaRPr lang="en-US" dirty="0" smtClean="0">
              <a:solidFill>
                <a:srgbClr val="FFCF68"/>
              </a:solidFill>
            </a:endParaRPr>
          </a:p>
          <a:p>
            <a:pPr>
              <a:defRPr/>
            </a:pPr>
            <a:r>
              <a:rPr lang="en-US" dirty="0" smtClean="0"/>
              <a:t>FedEx – 2 lb disk</a:t>
            </a:r>
          </a:p>
          <a:p>
            <a:pPr lvl="1">
              <a:defRPr/>
            </a:pPr>
            <a:r>
              <a:rPr lang="en-US" dirty="0" smtClean="0"/>
              <a:t>5 business days: $6.55</a:t>
            </a:r>
          </a:p>
          <a:p>
            <a:pPr lvl="1">
              <a:defRPr/>
            </a:pPr>
            <a:r>
              <a:rPr lang="en-US" dirty="0" smtClean="0"/>
              <a:t>Standard overnight: $43.68</a:t>
            </a:r>
          </a:p>
          <a:p>
            <a:pPr lvl="1">
              <a:defRPr/>
            </a:pPr>
            <a:r>
              <a:rPr lang="en-US" dirty="0" smtClean="0"/>
              <a:t>Barracuda disk: </a:t>
            </a:r>
            <a:r>
              <a:rPr lang="en-US" dirty="0" smtClean="0">
                <a:solidFill>
                  <a:srgbClr val="FFCF68"/>
                </a:solidFill>
              </a:rPr>
              <a:t>$91 - $116/TB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E5476-CBF9-9546-88DF-146BF3E006CA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4724400"/>
            <a:ext cx="2603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1200" y="1981200"/>
            <a:ext cx="208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810000"/>
            <a:ext cx="1828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480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2072</Words>
  <Application>Microsoft Macintosh PowerPoint</Application>
  <PresentationFormat>On-screen Show (4:3)</PresentationFormat>
  <Paragraphs>462</Paragraphs>
  <Slides>49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Document</vt:lpstr>
      <vt:lpstr>Faster, Cheaper, Safer: Public Policy for the Internet</vt:lpstr>
      <vt:lpstr>Overview</vt:lpstr>
      <vt:lpstr>Time of transition</vt:lpstr>
      <vt:lpstr>Public policy as technology enabler</vt:lpstr>
      <vt:lpstr>Policy  technology</vt:lpstr>
      <vt:lpstr>Policy  technology</vt:lpstr>
      <vt:lpstr>Policy  technology</vt:lpstr>
      <vt:lpstr>Cisco’s traffic prediction</vt:lpstr>
      <vt:lpstr>Bandwidth costs</vt:lpstr>
      <vt:lpstr>The value of bits</vt:lpstr>
      <vt:lpstr>Principles</vt:lpstr>
      <vt:lpstr>Spectrum</vt:lpstr>
      <vt:lpstr>From beachfront spectrum to brownfield spectrum</vt:lpstr>
      <vt:lpstr>From empty back yard to time share condo</vt:lpstr>
      <vt:lpstr>Spectral efficiency</vt:lpstr>
      <vt:lpstr>What can we do?</vt:lpstr>
      <vt:lpstr>PowerPoint Presentation</vt:lpstr>
      <vt:lpstr>Unlicensed &amp; lightly-licensed bands (US)</vt:lpstr>
      <vt:lpstr>2.4 vs. 5.8 GHz</vt:lpstr>
      <vt:lpstr>Freeing spectrum: incentive auctions</vt:lpstr>
      <vt:lpstr>Small cell alternatives</vt:lpstr>
      <vt:lpstr>TV white spaces</vt:lpstr>
      <vt:lpstr>Spectrum Outlook</vt:lpstr>
      <vt:lpstr>Broadband</vt:lpstr>
      <vt:lpstr>Broadband</vt:lpstr>
      <vt:lpstr>What Was Measured</vt:lpstr>
      <vt:lpstr>Advertised vs. actual 2012</vt:lpstr>
      <vt:lpstr>Significantly better than 2011</vt:lpstr>
      <vt:lpstr>Latency by technology</vt:lpstr>
      <vt:lpstr>Data usage</vt:lpstr>
      <vt:lpstr>Broadband adoption</vt:lpstr>
      <vt:lpstr>Access to broadband</vt:lpstr>
      <vt:lpstr>Competition (US)</vt:lpstr>
      <vt:lpstr>FTTH</vt:lpstr>
      <vt:lpstr>State of competition (US)</vt:lpstr>
      <vt:lpstr>International comparison: fixed</vt:lpstr>
      <vt:lpstr>International comparison: mobile</vt:lpstr>
      <vt:lpstr>Need for speed</vt:lpstr>
      <vt:lpstr>Broadband challenges</vt:lpstr>
      <vt:lpstr>Broadband virtuous cycle</vt:lpstr>
      <vt:lpstr>Broadband cost</vt:lpstr>
      <vt:lpstr>Maybe revisit?</vt:lpstr>
      <vt:lpstr>Water + broadband</vt:lpstr>
      <vt:lpstr>Easing the PSTN into the 21st century</vt:lpstr>
      <vt:lpstr>PSTN: The good &amp; the ugly</vt:lpstr>
      <vt:lpstr>What are key attributes?</vt:lpstr>
      <vt:lpstr>What is less important?</vt:lpstr>
      <vt:lpstr>Going forward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neutrality: where technology meets policy</dc:title>
  <dc:creator>Henning Schulzrinne</dc:creator>
  <cp:lastModifiedBy>Henning Schulzrinne</cp:lastModifiedBy>
  <cp:revision>93</cp:revision>
  <dcterms:created xsi:type="dcterms:W3CDTF">2011-01-22T06:23:58Z</dcterms:created>
  <dcterms:modified xsi:type="dcterms:W3CDTF">2012-09-23T02:32:49Z</dcterms:modified>
</cp:coreProperties>
</file>