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2918400" cy="21945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B66"/>
    <a:srgbClr val="342082"/>
    <a:srgbClr val="009EEE"/>
    <a:srgbClr val="1F1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7092" autoAdjust="0"/>
    <p:restoredTop sz="86410"/>
  </p:normalViewPr>
  <p:slideViewPr>
    <p:cSldViewPr>
      <p:cViewPr varScale="1">
        <p:scale>
          <a:sx n="35" d="100"/>
          <a:sy n="35" d="100"/>
        </p:scale>
        <p:origin x="972" y="6"/>
      </p:cViewPr>
      <p:guideLst>
        <p:guide orient="horz" pos="6912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t\Downloads\Bluetooth_channel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t\Downloads\Bluetooth_channel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>
                <a:solidFill>
                  <a:sysClr val="windowText" lastClr="000000"/>
                </a:solidFill>
              </a:rPr>
              <a:t>Bluetooth </a:t>
            </a:r>
            <a:r>
              <a:rPr lang="en-US" sz="1600" dirty="0" smtClean="0">
                <a:solidFill>
                  <a:sysClr val="windowText" lastClr="000000"/>
                </a:solidFill>
              </a:rPr>
              <a:t>Interference (HTC One X)</a:t>
            </a:r>
            <a:endParaRPr lang="en-US" sz="1600" dirty="0">
              <a:solidFill>
                <a:sysClr val="windowText" lastClr="0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[Bluetooth_channel7.xlsx]工作表2!$L$2</c:f>
              <c:strCache>
                <c:ptCount val="1"/>
                <c:pt idx="0">
                  <c:v>Failed</c:v>
                </c:pt>
              </c:strCache>
            </c:strRef>
          </c:tx>
          <c:spPr>
            <a:ln w="22225" cap="rnd" cmpd="sng" algn="ctr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[Bluetooth_channel7.xlsx]工作表2!$L$3:$L$91</c:f>
              <c:numCache>
                <c:formatCode>General</c:formatCode>
                <c:ptCount val="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5.2631578947368418E-2</c:v>
                </c:pt>
                <c:pt idx="14">
                  <c:v>0</c:v>
                </c:pt>
                <c:pt idx="15">
                  <c:v>4.3478260869565216E-2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2.5000000000000001E-2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5.5555555555555552E-2</c:v>
                </c:pt>
                <c:pt idx="30">
                  <c:v>0</c:v>
                </c:pt>
                <c:pt idx="31">
                  <c:v>0</c:v>
                </c:pt>
                <c:pt idx="32">
                  <c:v>5.2631578947368418E-2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5.2631578947368418E-2</c:v>
                </c:pt>
                <c:pt idx="37">
                  <c:v>5.2631578947368418E-2</c:v>
                </c:pt>
                <c:pt idx="38">
                  <c:v>5.2631578947368418E-2</c:v>
                </c:pt>
                <c:pt idx="39">
                  <c:v>5.2631578947368418E-2</c:v>
                </c:pt>
                <c:pt idx="40">
                  <c:v>0</c:v>
                </c:pt>
                <c:pt idx="41">
                  <c:v>0.1</c:v>
                </c:pt>
                <c:pt idx="42">
                  <c:v>0</c:v>
                </c:pt>
                <c:pt idx="43">
                  <c:v>4.3478260869565216E-2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6.25E-2</c:v>
                </c:pt>
                <c:pt idx="52">
                  <c:v>6.25E-2</c:v>
                </c:pt>
                <c:pt idx="53">
                  <c:v>0</c:v>
                </c:pt>
                <c:pt idx="54">
                  <c:v>6.25E-2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5.5555555555555552E-2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6.6666666666666666E-2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5.5555555555555552E-2</c:v>
                </c:pt>
                <c:pt idx="83">
                  <c:v>0.05</c:v>
                </c:pt>
                <c:pt idx="84">
                  <c:v>0</c:v>
                </c:pt>
                <c:pt idx="85">
                  <c:v>0</c:v>
                </c:pt>
                <c:pt idx="86">
                  <c:v>0.05</c:v>
                </c:pt>
                <c:pt idx="87">
                  <c:v>9.0909090909090912E-2</c:v>
                </c:pt>
                <c:pt idx="88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[Bluetooth_channel7.xlsx]工作表2!$M$2</c:f>
              <c:strCache>
                <c:ptCount val="1"/>
                <c:pt idx="0">
                  <c:v>Retry</c:v>
                </c:pt>
              </c:strCache>
            </c:strRef>
          </c:tx>
          <c:spPr>
            <a:ln w="22225" cap="rnd" cmpd="sng" algn="ctr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[Bluetooth_channel7.xlsx]工作表2!$M$3:$M$91</c:f>
              <c:numCache>
                <c:formatCode>General</c:formatCode>
                <c:ptCount val="89"/>
                <c:pt idx="0">
                  <c:v>0.375</c:v>
                </c:pt>
                <c:pt idx="1">
                  <c:v>0.2</c:v>
                </c:pt>
                <c:pt idx="2">
                  <c:v>0.25</c:v>
                </c:pt>
                <c:pt idx="3">
                  <c:v>0.27272727272727271</c:v>
                </c:pt>
                <c:pt idx="4">
                  <c:v>0.41666666666666669</c:v>
                </c:pt>
                <c:pt idx="5">
                  <c:v>0.36363636363636365</c:v>
                </c:pt>
                <c:pt idx="6">
                  <c:v>0.5</c:v>
                </c:pt>
                <c:pt idx="7">
                  <c:v>0.125</c:v>
                </c:pt>
                <c:pt idx="8">
                  <c:v>0.125</c:v>
                </c:pt>
                <c:pt idx="9">
                  <c:v>0.4</c:v>
                </c:pt>
                <c:pt idx="10">
                  <c:v>0.5</c:v>
                </c:pt>
                <c:pt idx="11">
                  <c:v>0.53846153846153844</c:v>
                </c:pt>
                <c:pt idx="12">
                  <c:v>0.35</c:v>
                </c:pt>
                <c:pt idx="13">
                  <c:v>0.31578947368421051</c:v>
                </c:pt>
                <c:pt idx="14">
                  <c:v>0.5</c:v>
                </c:pt>
                <c:pt idx="15">
                  <c:v>0.43478260869565216</c:v>
                </c:pt>
                <c:pt idx="16">
                  <c:v>0.40740740740740738</c:v>
                </c:pt>
                <c:pt idx="17">
                  <c:v>0.27272727272727271</c:v>
                </c:pt>
                <c:pt idx="18">
                  <c:v>0.23809523809523808</c:v>
                </c:pt>
                <c:pt idx="19">
                  <c:v>0.4</c:v>
                </c:pt>
                <c:pt idx="20">
                  <c:v>0.14814814814814814</c:v>
                </c:pt>
                <c:pt idx="21">
                  <c:v>0.125</c:v>
                </c:pt>
                <c:pt idx="22">
                  <c:v>0.41379310344827586</c:v>
                </c:pt>
                <c:pt idx="23">
                  <c:v>0.30434782608695654</c:v>
                </c:pt>
                <c:pt idx="24">
                  <c:v>0.2</c:v>
                </c:pt>
                <c:pt idx="25">
                  <c:v>0.33333333333333331</c:v>
                </c:pt>
                <c:pt idx="26">
                  <c:v>0.27777777777777779</c:v>
                </c:pt>
                <c:pt idx="27">
                  <c:v>0.21052631578947367</c:v>
                </c:pt>
                <c:pt idx="28">
                  <c:v>0.36842105263157893</c:v>
                </c:pt>
                <c:pt idx="29">
                  <c:v>0.27777777777777779</c:v>
                </c:pt>
                <c:pt idx="30">
                  <c:v>0.36842105263157893</c:v>
                </c:pt>
                <c:pt idx="31">
                  <c:v>0.2857142857142857</c:v>
                </c:pt>
                <c:pt idx="32">
                  <c:v>0.42105263157894735</c:v>
                </c:pt>
                <c:pt idx="33">
                  <c:v>0.36842105263157893</c:v>
                </c:pt>
                <c:pt idx="34">
                  <c:v>0.27272727272727271</c:v>
                </c:pt>
                <c:pt idx="35">
                  <c:v>0.31578947368421051</c:v>
                </c:pt>
                <c:pt idx="36">
                  <c:v>0.52631578947368418</c:v>
                </c:pt>
                <c:pt idx="37">
                  <c:v>0.36842105263157893</c:v>
                </c:pt>
                <c:pt idx="38">
                  <c:v>0.10526315789473684</c:v>
                </c:pt>
                <c:pt idx="39">
                  <c:v>0.26315789473684209</c:v>
                </c:pt>
                <c:pt idx="40">
                  <c:v>0.25925925925925924</c:v>
                </c:pt>
                <c:pt idx="41">
                  <c:v>0.15</c:v>
                </c:pt>
                <c:pt idx="42">
                  <c:v>0.48148148148148145</c:v>
                </c:pt>
                <c:pt idx="43">
                  <c:v>0.34782608695652173</c:v>
                </c:pt>
                <c:pt idx="44">
                  <c:v>0.4</c:v>
                </c:pt>
                <c:pt idx="45">
                  <c:v>0.25</c:v>
                </c:pt>
                <c:pt idx="46">
                  <c:v>0.18181818181818182</c:v>
                </c:pt>
                <c:pt idx="47">
                  <c:v>0.45</c:v>
                </c:pt>
                <c:pt idx="48">
                  <c:v>0.22727272727272727</c:v>
                </c:pt>
                <c:pt idx="49">
                  <c:v>0.26666666666666666</c:v>
                </c:pt>
                <c:pt idx="50">
                  <c:v>0.22222222222222221</c:v>
                </c:pt>
                <c:pt idx="51">
                  <c:v>0.4375</c:v>
                </c:pt>
                <c:pt idx="52">
                  <c:v>0.375</c:v>
                </c:pt>
                <c:pt idx="53">
                  <c:v>0.5</c:v>
                </c:pt>
                <c:pt idx="54">
                  <c:v>0.25</c:v>
                </c:pt>
                <c:pt idx="55">
                  <c:v>0.55555555555555558</c:v>
                </c:pt>
                <c:pt idx="56">
                  <c:v>0.375</c:v>
                </c:pt>
                <c:pt idx="57">
                  <c:v>0.25</c:v>
                </c:pt>
                <c:pt idx="58">
                  <c:v>0.5</c:v>
                </c:pt>
                <c:pt idx="59">
                  <c:v>0.125</c:v>
                </c:pt>
                <c:pt idx="60">
                  <c:v>0.41176470588235292</c:v>
                </c:pt>
                <c:pt idx="61">
                  <c:v>0.16666666666666666</c:v>
                </c:pt>
                <c:pt idx="62">
                  <c:v>0.25</c:v>
                </c:pt>
                <c:pt idx="63">
                  <c:v>0.29411764705882354</c:v>
                </c:pt>
                <c:pt idx="64">
                  <c:v>0.16666666666666666</c:v>
                </c:pt>
                <c:pt idx="65">
                  <c:v>0.25</c:v>
                </c:pt>
                <c:pt idx="66">
                  <c:v>0.52941176470588236</c:v>
                </c:pt>
                <c:pt idx="67">
                  <c:v>0.1875</c:v>
                </c:pt>
                <c:pt idx="68">
                  <c:v>0.375</c:v>
                </c:pt>
                <c:pt idx="69">
                  <c:v>0.25</c:v>
                </c:pt>
                <c:pt idx="70">
                  <c:v>0.16666666666666666</c:v>
                </c:pt>
                <c:pt idx="71">
                  <c:v>0.2608695652173913</c:v>
                </c:pt>
                <c:pt idx="72">
                  <c:v>0.33333333333333331</c:v>
                </c:pt>
                <c:pt idx="73">
                  <c:v>0.25</c:v>
                </c:pt>
                <c:pt idx="74">
                  <c:v>0.375</c:v>
                </c:pt>
                <c:pt idx="75">
                  <c:v>0.33333333333333331</c:v>
                </c:pt>
                <c:pt idx="76">
                  <c:v>0.33333333333333331</c:v>
                </c:pt>
                <c:pt idx="77">
                  <c:v>0.17647058823529413</c:v>
                </c:pt>
                <c:pt idx="78">
                  <c:v>0.1875</c:v>
                </c:pt>
                <c:pt idx="79">
                  <c:v>0.18181818181818182</c:v>
                </c:pt>
                <c:pt idx="80">
                  <c:v>0.2857142857142857</c:v>
                </c:pt>
                <c:pt idx="81">
                  <c:v>0.19047619047619047</c:v>
                </c:pt>
                <c:pt idx="82">
                  <c:v>0.33333333333333331</c:v>
                </c:pt>
                <c:pt idx="83">
                  <c:v>0.15</c:v>
                </c:pt>
                <c:pt idx="84">
                  <c:v>0.18181818181818182</c:v>
                </c:pt>
                <c:pt idx="85">
                  <c:v>0.33333333333333331</c:v>
                </c:pt>
                <c:pt idx="86">
                  <c:v>0.5</c:v>
                </c:pt>
                <c:pt idx="87">
                  <c:v>0.27272727272727271</c:v>
                </c:pt>
                <c:pt idx="88">
                  <c:v>0.25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[Bluetooth_channel7.xlsx]工作表2!$N$2</c:f>
              <c:strCache>
                <c:ptCount val="1"/>
                <c:pt idx="0">
                  <c:v>MultipleRetry</c:v>
                </c:pt>
              </c:strCache>
            </c:strRef>
          </c:tx>
          <c:spPr>
            <a:ln w="22225" cap="rnd" cmpd="sng" algn="ctr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[Bluetooth_channel7.xlsx]工作表2!$N$3:$N$91</c:f>
              <c:numCache>
                <c:formatCode>General</c:formatCode>
                <c:ptCount val="89"/>
                <c:pt idx="0">
                  <c:v>0.3125</c:v>
                </c:pt>
                <c:pt idx="1">
                  <c:v>0.13333333333333333</c:v>
                </c:pt>
                <c:pt idx="2">
                  <c:v>0.25</c:v>
                </c:pt>
                <c:pt idx="3">
                  <c:v>0.27272727272727271</c:v>
                </c:pt>
                <c:pt idx="4">
                  <c:v>0.33333333333333331</c:v>
                </c:pt>
                <c:pt idx="5">
                  <c:v>0.18181818181818182</c:v>
                </c:pt>
                <c:pt idx="6">
                  <c:v>0.5</c:v>
                </c:pt>
                <c:pt idx="7">
                  <c:v>0.125</c:v>
                </c:pt>
                <c:pt idx="8">
                  <c:v>6.25E-2</c:v>
                </c:pt>
                <c:pt idx="9">
                  <c:v>0.25</c:v>
                </c:pt>
                <c:pt idx="10">
                  <c:v>0.25</c:v>
                </c:pt>
                <c:pt idx="11">
                  <c:v>0.38461538461538464</c:v>
                </c:pt>
                <c:pt idx="12">
                  <c:v>0.35</c:v>
                </c:pt>
                <c:pt idx="13">
                  <c:v>0.21052631578947367</c:v>
                </c:pt>
                <c:pt idx="14">
                  <c:v>0.44444444444444442</c:v>
                </c:pt>
                <c:pt idx="15">
                  <c:v>0.17391304347826086</c:v>
                </c:pt>
                <c:pt idx="16">
                  <c:v>0.33333333333333331</c:v>
                </c:pt>
                <c:pt idx="17">
                  <c:v>0.18181818181818182</c:v>
                </c:pt>
                <c:pt idx="18">
                  <c:v>0.14285714285714285</c:v>
                </c:pt>
                <c:pt idx="19">
                  <c:v>0.25</c:v>
                </c:pt>
                <c:pt idx="20">
                  <c:v>0.1111111111111111</c:v>
                </c:pt>
                <c:pt idx="21">
                  <c:v>7.4999999999999997E-2</c:v>
                </c:pt>
                <c:pt idx="22">
                  <c:v>0.27586206896551724</c:v>
                </c:pt>
                <c:pt idx="23">
                  <c:v>0.21739130434782608</c:v>
                </c:pt>
                <c:pt idx="24">
                  <c:v>0.16666666666666666</c:v>
                </c:pt>
                <c:pt idx="25">
                  <c:v>0.25</c:v>
                </c:pt>
                <c:pt idx="26">
                  <c:v>0.22222222222222221</c:v>
                </c:pt>
                <c:pt idx="27">
                  <c:v>0.10526315789473684</c:v>
                </c:pt>
                <c:pt idx="28">
                  <c:v>0.36842105263157893</c:v>
                </c:pt>
                <c:pt idx="29">
                  <c:v>0.22222222222222221</c:v>
                </c:pt>
                <c:pt idx="30">
                  <c:v>0.26315789473684209</c:v>
                </c:pt>
                <c:pt idx="31">
                  <c:v>0.14285714285714285</c:v>
                </c:pt>
                <c:pt idx="32">
                  <c:v>0.31578947368421051</c:v>
                </c:pt>
                <c:pt idx="33">
                  <c:v>0.26315789473684209</c:v>
                </c:pt>
                <c:pt idx="34">
                  <c:v>0.22727272727272727</c:v>
                </c:pt>
                <c:pt idx="35">
                  <c:v>0.15789473684210525</c:v>
                </c:pt>
                <c:pt idx="36">
                  <c:v>0.31578947368421051</c:v>
                </c:pt>
                <c:pt idx="37">
                  <c:v>0.31578947368421051</c:v>
                </c:pt>
                <c:pt idx="38">
                  <c:v>0.10526315789473684</c:v>
                </c:pt>
                <c:pt idx="39">
                  <c:v>0.21052631578947367</c:v>
                </c:pt>
                <c:pt idx="40">
                  <c:v>0.25925925925925924</c:v>
                </c:pt>
                <c:pt idx="41">
                  <c:v>0.15</c:v>
                </c:pt>
                <c:pt idx="42">
                  <c:v>0.29629629629629628</c:v>
                </c:pt>
                <c:pt idx="43">
                  <c:v>0.2608695652173913</c:v>
                </c:pt>
                <c:pt idx="44">
                  <c:v>0.2</c:v>
                </c:pt>
                <c:pt idx="45">
                  <c:v>0.15</c:v>
                </c:pt>
                <c:pt idx="46">
                  <c:v>0.13636363636363635</c:v>
                </c:pt>
                <c:pt idx="47">
                  <c:v>0.3</c:v>
                </c:pt>
                <c:pt idx="48">
                  <c:v>0.13636363636363635</c:v>
                </c:pt>
                <c:pt idx="49">
                  <c:v>0.23333333333333334</c:v>
                </c:pt>
                <c:pt idx="50">
                  <c:v>0.1111111111111111</c:v>
                </c:pt>
                <c:pt idx="51">
                  <c:v>0.375</c:v>
                </c:pt>
                <c:pt idx="52">
                  <c:v>0.3125</c:v>
                </c:pt>
                <c:pt idx="53">
                  <c:v>0.4375</c:v>
                </c:pt>
                <c:pt idx="54">
                  <c:v>0.1875</c:v>
                </c:pt>
                <c:pt idx="55">
                  <c:v>0.44444444444444442</c:v>
                </c:pt>
                <c:pt idx="56">
                  <c:v>0.3125</c:v>
                </c:pt>
                <c:pt idx="57">
                  <c:v>0.25</c:v>
                </c:pt>
                <c:pt idx="58">
                  <c:v>0.375</c:v>
                </c:pt>
                <c:pt idx="59">
                  <c:v>6.25E-2</c:v>
                </c:pt>
                <c:pt idx="60">
                  <c:v>0.35294117647058826</c:v>
                </c:pt>
                <c:pt idx="61">
                  <c:v>0.1111111111111111</c:v>
                </c:pt>
                <c:pt idx="62">
                  <c:v>0.1875</c:v>
                </c:pt>
                <c:pt idx="63">
                  <c:v>0.11764705882352941</c:v>
                </c:pt>
                <c:pt idx="64">
                  <c:v>0.16666666666666666</c:v>
                </c:pt>
                <c:pt idx="65">
                  <c:v>6.25E-2</c:v>
                </c:pt>
                <c:pt idx="66">
                  <c:v>0.41176470588235292</c:v>
                </c:pt>
                <c:pt idx="67">
                  <c:v>0.1875</c:v>
                </c:pt>
                <c:pt idx="68">
                  <c:v>0.3125</c:v>
                </c:pt>
                <c:pt idx="69">
                  <c:v>0.25</c:v>
                </c:pt>
                <c:pt idx="70">
                  <c:v>5.5555555555555552E-2</c:v>
                </c:pt>
                <c:pt idx="71">
                  <c:v>0.17391304347826086</c:v>
                </c:pt>
                <c:pt idx="72">
                  <c:v>0.27777777777777779</c:v>
                </c:pt>
                <c:pt idx="73">
                  <c:v>0.1875</c:v>
                </c:pt>
                <c:pt idx="74">
                  <c:v>0.3125</c:v>
                </c:pt>
                <c:pt idx="75">
                  <c:v>0.33333333333333331</c:v>
                </c:pt>
                <c:pt idx="76">
                  <c:v>0.22222222222222221</c:v>
                </c:pt>
                <c:pt idx="77">
                  <c:v>0.14705882352941177</c:v>
                </c:pt>
                <c:pt idx="78">
                  <c:v>0.125</c:v>
                </c:pt>
                <c:pt idx="79">
                  <c:v>9.0909090909090912E-2</c:v>
                </c:pt>
                <c:pt idx="80">
                  <c:v>0.19047619047619047</c:v>
                </c:pt>
                <c:pt idx="81">
                  <c:v>9.5238095238095233E-2</c:v>
                </c:pt>
                <c:pt idx="82">
                  <c:v>0.33333333333333331</c:v>
                </c:pt>
                <c:pt idx="83">
                  <c:v>0.1</c:v>
                </c:pt>
                <c:pt idx="84">
                  <c:v>4.5454545454545456E-2</c:v>
                </c:pt>
                <c:pt idx="85">
                  <c:v>0.27777777777777779</c:v>
                </c:pt>
                <c:pt idx="86">
                  <c:v>0.4</c:v>
                </c:pt>
                <c:pt idx="87">
                  <c:v>0.27272727272727271</c:v>
                </c:pt>
                <c:pt idx="88">
                  <c:v>0.25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[Bluetooth_channel7.xlsx]工作表2!$O$2</c:f>
              <c:strCache>
                <c:ptCount val="1"/>
                <c:pt idx="0">
                  <c:v>RTSSuccess</c:v>
                </c:pt>
              </c:strCache>
            </c:strRef>
          </c:tx>
          <c:spPr>
            <a:ln w="22225" cap="rnd" cmpd="sng" algn="ctr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[Bluetooth_channel7.xlsx]工作表2!$O$3:$O$91</c:f>
              <c:numCache>
                <c:formatCode>General</c:formatCode>
                <c:ptCount val="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[Bluetooth_channel7.xlsx]工作表2!$P$2</c:f>
              <c:strCache>
                <c:ptCount val="1"/>
                <c:pt idx="0">
                  <c:v>RTSFailure</c:v>
                </c:pt>
              </c:strCache>
            </c:strRef>
          </c:tx>
          <c:spPr>
            <a:ln w="22225" cap="rnd" cmpd="sng" algn="ctr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[Bluetooth_channel7.xlsx]工作表2!$P$3:$P$91</c:f>
              <c:numCache>
                <c:formatCode>General</c:formatCode>
                <c:ptCount val="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[Bluetooth_channel7.xlsx]工作表2!$Q$2</c:f>
              <c:strCache>
                <c:ptCount val="1"/>
                <c:pt idx="0">
                  <c:v>ACKFailure</c:v>
                </c:pt>
              </c:strCache>
            </c:strRef>
          </c:tx>
          <c:spPr>
            <a:ln w="22225" cap="rnd" cmpd="sng" algn="ctr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[Bluetooth_channel7.xlsx]工作表2!$Q$3:$Q$91</c:f>
              <c:numCache>
                <c:formatCode>General</c:formatCode>
                <c:ptCount val="89"/>
                <c:pt idx="0">
                  <c:v>1.1875</c:v>
                </c:pt>
                <c:pt idx="1">
                  <c:v>0.4</c:v>
                </c:pt>
                <c:pt idx="2">
                  <c:v>0.5</c:v>
                </c:pt>
                <c:pt idx="3">
                  <c:v>0.72727272727272729</c:v>
                </c:pt>
                <c:pt idx="4">
                  <c:v>1.4166666666666667</c:v>
                </c:pt>
                <c:pt idx="5">
                  <c:v>0.81818181818181823</c:v>
                </c:pt>
                <c:pt idx="6">
                  <c:v>2.25</c:v>
                </c:pt>
                <c:pt idx="7">
                  <c:v>0.5</c:v>
                </c:pt>
                <c:pt idx="8">
                  <c:v>0.1875</c:v>
                </c:pt>
                <c:pt idx="9">
                  <c:v>1.1000000000000001</c:v>
                </c:pt>
                <c:pt idx="10">
                  <c:v>0.91666666666666663</c:v>
                </c:pt>
                <c:pt idx="11">
                  <c:v>1.4230769230769231</c:v>
                </c:pt>
                <c:pt idx="12">
                  <c:v>1.3</c:v>
                </c:pt>
                <c:pt idx="13">
                  <c:v>1.368421052631579</c:v>
                </c:pt>
                <c:pt idx="14">
                  <c:v>1.6666666666666667</c:v>
                </c:pt>
                <c:pt idx="15">
                  <c:v>1.1304347826086956</c:v>
                </c:pt>
                <c:pt idx="16">
                  <c:v>1.1481481481481481</c:v>
                </c:pt>
                <c:pt idx="17">
                  <c:v>0.86363636363636365</c:v>
                </c:pt>
                <c:pt idx="18">
                  <c:v>0.7142857142857143</c:v>
                </c:pt>
                <c:pt idx="19">
                  <c:v>1.2</c:v>
                </c:pt>
                <c:pt idx="20">
                  <c:v>0.44444444444444442</c:v>
                </c:pt>
                <c:pt idx="21">
                  <c:v>0.47499999999999998</c:v>
                </c:pt>
                <c:pt idx="22">
                  <c:v>1</c:v>
                </c:pt>
                <c:pt idx="23">
                  <c:v>0.82608695652173914</c:v>
                </c:pt>
                <c:pt idx="24">
                  <c:v>0.53333333333333333</c:v>
                </c:pt>
                <c:pt idx="25">
                  <c:v>0.66666666666666663</c:v>
                </c:pt>
                <c:pt idx="26">
                  <c:v>0.66666666666666663</c:v>
                </c:pt>
                <c:pt idx="27">
                  <c:v>0.47368421052631576</c:v>
                </c:pt>
                <c:pt idx="28">
                  <c:v>1.1578947368421053</c:v>
                </c:pt>
                <c:pt idx="29">
                  <c:v>1.1666666666666667</c:v>
                </c:pt>
                <c:pt idx="30">
                  <c:v>1.0526315789473684</c:v>
                </c:pt>
                <c:pt idx="31">
                  <c:v>0.7142857142857143</c:v>
                </c:pt>
                <c:pt idx="32">
                  <c:v>1.631578947368421</c:v>
                </c:pt>
                <c:pt idx="33">
                  <c:v>1.0526315789473684</c:v>
                </c:pt>
                <c:pt idx="34">
                  <c:v>1</c:v>
                </c:pt>
                <c:pt idx="35">
                  <c:v>0.63157894736842102</c:v>
                </c:pt>
                <c:pt idx="36">
                  <c:v>1.5263157894736843</c:v>
                </c:pt>
                <c:pt idx="37">
                  <c:v>1.8947368421052631</c:v>
                </c:pt>
                <c:pt idx="38">
                  <c:v>0.84210526315789469</c:v>
                </c:pt>
                <c:pt idx="39">
                  <c:v>1.1578947368421053</c:v>
                </c:pt>
                <c:pt idx="40">
                  <c:v>1.037037037037037</c:v>
                </c:pt>
                <c:pt idx="41">
                  <c:v>1.35</c:v>
                </c:pt>
                <c:pt idx="42">
                  <c:v>1</c:v>
                </c:pt>
                <c:pt idx="43">
                  <c:v>1.3043478260869565</c:v>
                </c:pt>
                <c:pt idx="44">
                  <c:v>1.1000000000000001</c:v>
                </c:pt>
                <c:pt idx="45">
                  <c:v>0.6</c:v>
                </c:pt>
                <c:pt idx="46">
                  <c:v>0.59090909090909094</c:v>
                </c:pt>
                <c:pt idx="47">
                  <c:v>1.2</c:v>
                </c:pt>
                <c:pt idx="48">
                  <c:v>0.59090909090909094</c:v>
                </c:pt>
                <c:pt idx="49">
                  <c:v>0.76666666666666672</c:v>
                </c:pt>
                <c:pt idx="50">
                  <c:v>0.5</c:v>
                </c:pt>
                <c:pt idx="51">
                  <c:v>1.5</c:v>
                </c:pt>
                <c:pt idx="52">
                  <c:v>1.375</c:v>
                </c:pt>
                <c:pt idx="53">
                  <c:v>1.9375</c:v>
                </c:pt>
                <c:pt idx="54">
                  <c:v>1</c:v>
                </c:pt>
                <c:pt idx="55">
                  <c:v>1.6111111111111112</c:v>
                </c:pt>
                <c:pt idx="56">
                  <c:v>1.5</c:v>
                </c:pt>
                <c:pt idx="57">
                  <c:v>0.75</c:v>
                </c:pt>
                <c:pt idx="58">
                  <c:v>1.4375</c:v>
                </c:pt>
                <c:pt idx="59">
                  <c:v>0.1875</c:v>
                </c:pt>
                <c:pt idx="60">
                  <c:v>1.3529411764705883</c:v>
                </c:pt>
                <c:pt idx="61">
                  <c:v>0.27777777777777779</c:v>
                </c:pt>
                <c:pt idx="62">
                  <c:v>0.625</c:v>
                </c:pt>
                <c:pt idx="63">
                  <c:v>0.41176470588235292</c:v>
                </c:pt>
                <c:pt idx="64">
                  <c:v>0.55555555555555558</c:v>
                </c:pt>
                <c:pt idx="65">
                  <c:v>0.5</c:v>
                </c:pt>
                <c:pt idx="66">
                  <c:v>1.5294117647058822</c:v>
                </c:pt>
                <c:pt idx="67">
                  <c:v>0.9375</c:v>
                </c:pt>
                <c:pt idx="68">
                  <c:v>0.9375</c:v>
                </c:pt>
                <c:pt idx="69">
                  <c:v>1</c:v>
                </c:pt>
                <c:pt idx="70">
                  <c:v>0.61111111111111116</c:v>
                </c:pt>
                <c:pt idx="71">
                  <c:v>0.73913043478260865</c:v>
                </c:pt>
                <c:pt idx="72">
                  <c:v>1.1111111111111112</c:v>
                </c:pt>
                <c:pt idx="73">
                  <c:v>0.5625</c:v>
                </c:pt>
                <c:pt idx="74">
                  <c:v>1.3125</c:v>
                </c:pt>
                <c:pt idx="75">
                  <c:v>1.8</c:v>
                </c:pt>
                <c:pt idx="76">
                  <c:v>0.72222222222222221</c:v>
                </c:pt>
                <c:pt idx="77">
                  <c:v>0.52941176470588236</c:v>
                </c:pt>
                <c:pt idx="78">
                  <c:v>0.4375</c:v>
                </c:pt>
                <c:pt idx="79">
                  <c:v>0.45454545454545453</c:v>
                </c:pt>
                <c:pt idx="80">
                  <c:v>0.66666666666666663</c:v>
                </c:pt>
                <c:pt idx="81">
                  <c:v>0.38095238095238093</c:v>
                </c:pt>
                <c:pt idx="82">
                  <c:v>1.4444444444444444</c:v>
                </c:pt>
                <c:pt idx="83">
                  <c:v>0.8</c:v>
                </c:pt>
                <c:pt idx="84">
                  <c:v>0.27272727272727271</c:v>
                </c:pt>
                <c:pt idx="85">
                  <c:v>1.3333333333333333</c:v>
                </c:pt>
                <c:pt idx="86">
                  <c:v>1.75</c:v>
                </c:pt>
                <c:pt idx="87">
                  <c:v>1.6363636363636365</c:v>
                </c:pt>
                <c:pt idx="88">
                  <c:v>0.625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395110784"/>
        <c:axId val="395111344"/>
      </c:lineChart>
      <c:catAx>
        <c:axId val="395110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1100"/>
                  <a:t>Time (seconds)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95111344"/>
        <c:crosses val="autoZero"/>
        <c:auto val="1"/>
        <c:lblAlgn val="ctr"/>
        <c:lblOffset val="100"/>
        <c:noMultiLvlLbl val="0"/>
      </c:catAx>
      <c:valAx>
        <c:axId val="395111344"/>
        <c:scaling>
          <c:orientation val="minMax"/>
        </c:scaling>
        <c:delete val="0"/>
        <c:axPos val="l"/>
        <c:majorGridlines>
          <c:spPr>
            <a:ln>
              <a:solidFill>
                <a:schemeClr val="dk1">
                  <a:lumMod val="15000"/>
                  <a:lumOff val="85000"/>
                </a:schemeClr>
              </a:solidFill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1100"/>
                  <a:t>Count</a:t>
                </a:r>
                <a:r>
                  <a:rPr lang="en-US" altLang="ko-KR" sz="1100" baseline="0"/>
                  <a:t> per frame</a:t>
                </a:r>
                <a:endParaRPr lang="en-US" altLang="ko-KR" sz="11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95110784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600" b="0" i="0" baseline="0">
                <a:solidFill>
                  <a:sysClr val="windowText" lastClr="000000"/>
                </a:solidFill>
                <a:effectLst/>
              </a:rPr>
              <a:t> Microwave oven  Interference</a:t>
            </a:r>
            <a:endParaRPr lang="ko-KR" altLang="ko-KR" sz="1600">
              <a:solidFill>
                <a:sysClr val="windowText" lastClr="000000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[ExperimentNote_channel1.xlsx]工作表3!$K$2</c:f>
              <c:strCache>
                <c:ptCount val="1"/>
                <c:pt idx="0">
                  <c:v>Failed</c:v>
                </c:pt>
              </c:strCache>
            </c:strRef>
          </c:tx>
          <c:spPr>
            <a:ln w="22225" cap="rnd" cmpd="sng" algn="ctr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[ExperimentNote_channel1.xlsx]工作表3!$K$3:$K$91</c:f>
              <c:numCache>
                <c:formatCode>General</c:formatCode>
                <c:ptCount val="89"/>
                <c:pt idx="0">
                  <c:v>0</c:v>
                </c:pt>
                <c:pt idx="1">
                  <c:v>0</c:v>
                </c:pt>
                <c:pt idx="2">
                  <c:v>6.6666666666666666E-2</c:v>
                </c:pt>
                <c:pt idx="3">
                  <c:v>0.1</c:v>
                </c:pt>
                <c:pt idx="4">
                  <c:v>0</c:v>
                </c:pt>
                <c:pt idx="5">
                  <c:v>0</c:v>
                </c:pt>
                <c:pt idx="6">
                  <c:v>0.125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[ExperimentNote_channel1.xlsx]工作表3!$L$2</c:f>
              <c:strCache>
                <c:ptCount val="1"/>
                <c:pt idx="0">
                  <c:v>Retry</c:v>
                </c:pt>
              </c:strCache>
            </c:strRef>
          </c:tx>
          <c:spPr>
            <a:ln w="22225" cap="rnd" cmpd="sng" algn="ctr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[ExperimentNote_channel1.xlsx]工作表3!$L$3:$L$91</c:f>
              <c:numCache>
                <c:formatCode>General</c:formatCode>
                <c:ptCount val="89"/>
                <c:pt idx="0">
                  <c:v>0.625</c:v>
                </c:pt>
                <c:pt idx="1">
                  <c:v>0.30769230769230771</c:v>
                </c:pt>
                <c:pt idx="2">
                  <c:v>0.33333333333333331</c:v>
                </c:pt>
                <c:pt idx="3">
                  <c:v>0.9</c:v>
                </c:pt>
                <c:pt idx="4">
                  <c:v>0.5</c:v>
                </c:pt>
                <c:pt idx="5">
                  <c:v>0.6</c:v>
                </c:pt>
                <c:pt idx="6">
                  <c:v>0.5</c:v>
                </c:pt>
                <c:pt idx="7">
                  <c:v>0.45454545454545453</c:v>
                </c:pt>
                <c:pt idx="8">
                  <c:v>0.5</c:v>
                </c:pt>
                <c:pt idx="9">
                  <c:v>0.26666666666666666</c:v>
                </c:pt>
                <c:pt idx="10">
                  <c:v>0.6</c:v>
                </c:pt>
                <c:pt idx="11">
                  <c:v>0.3888888888888889</c:v>
                </c:pt>
                <c:pt idx="12">
                  <c:v>0.53846153846153844</c:v>
                </c:pt>
                <c:pt idx="13">
                  <c:v>0.42857142857142855</c:v>
                </c:pt>
                <c:pt idx="14">
                  <c:v>0.52941176470588236</c:v>
                </c:pt>
                <c:pt idx="15">
                  <c:v>0.5</c:v>
                </c:pt>
                <c:pt idx="16">
                  <c:v>0</c:v>
                </c:pt>
                <c:pt idx="17">
                  <c:v>0.46666666666666667</c:v>
                </c:pt>
                <c:pt idx="18">
                  <c:v>0.5</c:v>
                </c:pt>
                <c:pt idx="19">
                  <c:v>0.66666666666666663</c:v>
                </c:pt>
                <c:pt idx="20">
                  <c:v>0.3</c:v>
                </c:pt>
                <c:pt idx="21">
                  <c:v>0.5</c:v>
                </c:pt>
                <c:pt idx="22">
                  <c:v>0.31034482758620691</c:v>
                </c:pt>
                <c:pt idx="23">
                  <c:v>0.23076923076923078</c:v>
                </c:pt>
                <c:pt idx="24">
                  <c:v>0.1875</c:v>
                </c:pt>
                <c:pt idx="25">
                  <c:v>0.33333333333333331</c:v>
                </c:pt>
                <c:pt idx="26">
                  <c:v>0.7142857142857143</c:v>
                </c:pt>
                <c:pt idx="27">
                  <c:v>0.38461538461538464</c:v>
                </c:pt>
                <c:pt idx="28">
                  <c:v>0.5</c:v>
                </c:pt>
                <c:pt idx="29">
                  <c:v>0.30769230769230771</c:v>
                </c:pt>
                <c:pt idx="30">
                  <c:v>0.21428571428571427</c:v>
                </c:pt>
                <c:pt idx="31">
                  <c:v>0.375</c:v>
                </c:pt>
                <c:pt idx="32">
                  <c:v>7.6923076923076927E-2</c:v>
                </c:pt>
                <c:pt idx="33">
                  <c:v>0.4</c:v>
                </c:pt>
                <c:pt idx="34">
                  <c:v>0.4</c:v>
                </c:pt>
                <c:pt idx="35">
                  <c:v>0.18181818181818182</c:v>
                </c:pt>
                <c:pt idx="36">
                  <c:v>0.38461538461538464</c:v>
                </c:pt>
                <c:pt idx="37">
                  <c:v>0.14285714285714285</c:v>
                </c:pt>
                <c:pt idx="38">
                  <c:v>0</c:v>
                </c:pt>
                <c:pt idx="39">
                  <c:v>5.2631578947368418E-2</c:v>
                </c:pt>
                <c:pt idx="40">
                  <c:v>0</c:v>
                </c:pt>
                <c:pt idx="41">
                  <c:v>0.25</c:v>
                </c:pt>
                <c:pt idx="42">
                  <c:v>0.2857142857142857</c:v>
                </c:pt>
                <c:pt idx="43">
                  <c:v>0.16666666666666666</c:v>
                </c:pt>
                <c:pt idx="44">
                  <c:v>0.5</c:v>
                </c:pt>
                <c:pt idx="45">
                  <c:v>0</c:v>
                </c:pt>
                <c:pt idx="46">
                  <c:v>0.23076923076923078</c:v>
                </c:pt>
                <c:pt idx="47">
                  <c:v>0.2857142857142857</c:v>
                </c:pt>
                <c:pt idx="48">
                  <c:v>0</c:v>
                </c:pt>
                <c:pt idx="49">
                  <c:v>0.25</c:v>
                </c:pt>
                <c:pt idx="50">
                  <c:v>0</c:v>
                </c:pt>
                <c:pt idx="51">
                  <c:v>1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7.1428571428571425E-2</c:v>
                </c:pt>
                <c:pt idx="56">
                  <c:v>0.22222222222222221</c:v>
                </c:pt>
                <c:pt idx="57">
                  <c:v>0.14285714285714285</c:v>
                </c:pt>
                <c:pt idx="58">
                  <c:v>0</c:v>
                </c:pt>
                <c:pt idx="59">
                  <c:v>7.6923076923076927E-2</c:v>
                </c:pt>
                <c:pt idx="60">
                  <c:v>0.14285714285714285</c:v>
                </c:pt>
                <c:pt idx="61">
                  <c:v>0.22222222222222221</c:v>
                </c:pt>
                <c:pt idx="62">
                  <c:v>0</c:v>
                </c:pt>
                <c:pt idx="63">
                  <c:v>0.33333333333333331</c:v>
                </c:pt>
                <c:pt idx="64">
                  <c:v>0.25</c:v>
                </c:pt>
                <c:pt idx="65">
                  <c:v>0.23076923076923078</c:v>
                </c:pt>
                <c:pt idx="66">
                  <c:v>0.33333333333333331</c:v>
                </c:pt>
                <c:pt idx="67">
                  <c:v>0.2</c:v>
                </c:pt>
                <c:pt idx="68">
                  <c:v>0.4375</c:v>
                </c:pt>
                <c:pt idx="69">
                  <c:v>0.125</c:v>
                </c:pt>
                <c:pt idx="70">
                  <c:v>0.3888888888888889</c:v>
                </c:pt>
                <c:pt idx="71">
                  <c:v>0.4375</c:v>
                </c:pt>
                <c:pt idx="72">
                  <c:v>0.2</c:v>
                </c:pt>
                <c:pt idx="73">
                  <c:v>0.30769230769230771</c:v>
                </c:pt>
                <c:pt idx="74">
                  <c:v>0.2857142857142857</c:v>
                </c:pt>
                <c:pt idx="75">
                  <c:v>0</c:v>
                </c:pt>
                <c:pt idx="76">
                  <c:v>0</c:v>
                </c:pt>
                <c:pt idx="77">
                  <c:v>0.18181818181818182</c:v>
                </c:pt>
                <c:pt idx="78">
                  <c:v>0.4</c:v>
                </c:pt>
                <c:pt idx="79">
                  <c:v>6.25E-2</c:v>
                </c:pt>
                <c:pt idx="80">
                  <c:v>0.1875</c:v>
                </c:pt>
                <c:pt idx="81">
                  <c:v>0.25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7.1428571428571425E-2</c:v>
                </c:pt>
                <c:pt idx="86">
                  <c:v>0</c:v>
                </c:pt>
                <c:pt idx="87">
                  <c:v>0</c:v>
                </c:pt>
                <c:pt idx="88">
                  <c:v>0.1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[ExperimentNote_channel1.xlsx]工作表3!$M$2</c:f>
              <c:strCache>
                <c:ptCount val="1"/>
                <c:pt idx="0">
                  <c:v>MultipleRetry</c:v>
                </c:pt>
              </c:strCache>
            </c:strRef>
          </c:tx>
          <c:spPr>
            <a:ln w="22225" cap="rnd" cmpd="sng" algn="ctr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[ExperimentNote_channel1.xlsx]工作表3!$M$3:$M$91</c:f>
              <c:numCache>
                <c:formatCode>General</c:formatCode>
                <c:ptCount val="89"/>
                <c:pt idx="0">
                  <c:v>0.5</c:v>
                </c:pt>
                <c:pt idx="1">
                  <c:v>0.30769230769230771</c:v>
                </c:pt>
                <c:pt idx="2">
                  <c:v>0.26666666666666666</c:v>
                </c:pt>
                <c:pt idx="3">
                  <c:v>0.8</c:v>
                </c:pt>
                <c:pt idx="4">
                  <c:v>0.5</c:v>
                </c:pt>
                <c:pt idx="5">
                  <c:v>0.4</c:v>
                </c:pt>
                <c:pt idx="6">
                  <c:v>0.125</c:v>
                </c:pt>
                <c:pt idx="7">
                  <c:v>0.36363636363636365</c:v>
                </c:pt>
                <c:pt idx="8">
                  <c:v>0.3125</c:v>
                </c:pt>
                <c:pt idx="9">
                  <c:v>0.13333333333333333</c:v>
                </c:pt>
                <c:pt idx="10">
                  <c:v>0.2</c:v>
                </c:pt>
                <c:pt idx="11">
                  <c:v>0.27777777777777779</c:v>
                </c:pt>
                <c:pt idx="12">
                  <c:v>0.46153846153846156</c:v>
                </c:pt>
                <c:pt idx="13">
                  <c:v>0.14285714285714285</c:v>
                </c:pt>
                <c:pt idx="14">
                  <c:v>0.17647058823529413</c:v>
                </c:pt>
                <c:pt idx="15">
                  <c:v>0.21428571428571427</c:v>
                </c:pt>
                <c:pt idx="16">
                  <c:v>0</c:v>
                </c:pt>
                <c:pt idx="17">
                  <c:v>0.13333333333333333</c:v>
                </c:pt>
                <c:pt idx="18">
                  <c:v>0.16666666666666666</c:v>
                </c:pt>
                <c:pt idx="19">
                  <c:v>0.33333333333333331</c:v>
                </c:pt>
                <c:pt idx="20">
                  <c:v>0.1</c:v>
                </c:pt>
                <c:pt idx="21">
                  <c:v>0.14285714285714285</c:v>
                </c:pt>
                <c:pt idx="22">
                  <c:v>3.4482758620689655E-2</c:v>
                </c:pt>
                <c:pt idx="23">
                  <c:v>7.6923076923076927E-2</c:v>
                </c:pt>
                <c:pt idx="24">
                  <c:v>6.25E-2</c:v>
                </c:pt>
                <c:pt idx="25">
                  <c:v>0.25</c:v>
                </c:pt>
                <c:pt idx="26">
                  <c:v>0.42857142857142855</c:v>
                </c:pt>
                <c:pt idx="27">
                  <c:v>7.6923076923076927E-2</c:v>
                </c:pt>
                <c:pt idx="28">
                  <c:v>0.3</c:v>
                </c:pt>
                <c:pt idx="29">
                  <c:v>0.15384615384615385</c:v>
                </c:pt>
                <c:pt idx="30">
                  <c:v>0.21428571428571427</c:v>
                </c:pt>
                <c:pt idx="31">
                  <c:v>0.125</c:v>
                </c:pt>
                <c:pt idx="32">
                  <c:v>7.6923076923076927E-2</c:v>
                </c:pt>
                <c:pt idx="33">
                  <c:v>0.13333333333333333</c:v>
                </c:pt>
                <c:pt idx="34">
                  <c:v>0.2</c:v>
                </c:pt>
                <c:pt idx="35">
                  <c:v>0.18181818181818182</c:v>
                </c:pt>
                <c:pt idx="36">
                  <c:v>0.23076923076923078</c:v>
                </c:pt>
                <c:pt idx="37">
                  <c:v>7.1428571428571425E-2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0.21428571428571427</c:v>
                </c:pt>
                <c:pt idx="43">
                  <c:v>0.1111111111111111</c:v>
                </c:pt>
                <c:pt idx="44">
                  <c:v>0.125</c:v>
                </c:pt>
                <c:pt idx="45">
                  <c:v>0</c:v>
                </c:pt>
                <c:pt idx="46">
                  <c:v>7.6923076923076927E-2</c:v>
                </c:pt>
                <c:pt idx="47">
                  <c:v>0.21428571428571427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1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7.1428571428571425E-2</c:v>
                </c:pt>
                <c:pt idx="56">
                  <c:v>0</c:v>
                </c:pt>
                <c:pt idx="57">
                  <c:v>7.1428571428571425E-2</c:v>
                </c:pt>
                <c:pt idx="58">
                  <c:v>0</c:v>
                </c:pt>
                <c:pt idx="59">
                  <c:v>7.6923076923076927E-2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0.13333333333333333</c:v>
                </c:pt>
                <c:pt idx="64">
                  <c:v>0.1875</c:v>
                </c:pt>
                <c:pt idx="65">
                  <c:v>0</c:v>
                </c:pt>
                <c:pt idx="66">
                  <c:v>0.13333333333333333</c:v>
                </c:pt>
                <c:pt idx="67">
                  <c:v>0</c:v>
                </c:pt>
                <c:pt idx="68">
                  <c:v>0.1875</c:v>
                </c:pt>
                <c:pt idx="69">
                  <c:v>6.25E-2</c:v>
                </c:pt>
                <c:pt idx="70">
                  <c:v>0.33333333333333331</c:v>
                </c:pt>
                <c:pt idx="71">
                  <c:v>6.25E-2</c:v>
                </c:pt>
                <c:pt idx="72">
                  <c:v>0.1</c:v>
                </c:pt>
                <c:pt idx="73">
                  <c:v>0.15384615384615385</c:v>
                </c:pt>
                <c:pt idx="74">
                  <c:v>0.2857142857142857</c:v>
                </c:pt>
                <c:pt idx="75">
                  <c:v>0</c:v>
                </c:pt>
                <c:pt idx="76">
                  <c:v>0</c:v>
                </c:pt>
                <c:pt idx="77">
                  <c:v>0.18181818181818182</c:v>
                </c:pt>
                <c:pt idx="78">
                  <c:v>0.26666666666666666</c:v>
                </c:pt>
                <c:pt idx="79">
                  <c:v>0</c:v>
                </c:pt>
                <c:pt idx="80">
                  <c:v>0.125</c:v>
                </c:pt>
                <c:pt idx="81">
                  <c:v>8.3333333333333329E-2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[ExperimentNote_channel1.xlsx]工作表3!$N$2</c:f>
              <c:strCache>
                <c:ptCount val="1"/>
                <c:pt idx="0">
                  <c:v>RTSSuccess</c:v>
                </c:pt>
              </c:strCache>
            </c:strRef>
          </c:tx>
          <c:spPr>
            <a:ln w="22225" cap="rnd" cmpd="sng" algn="ctr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[ExperimentNote_channel1.xlsx]工作表3!$N$3:$N$91</c:f>
              <c:numCache>
                <c:formatCode>General</c:formatCode>
                <c:ptCount val="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[ExperimentNote_channel1.xlsx]工作表3!$O$2</c:f>
              <c:strCache>
                <c:ptCount val="1"/>
                <c:pt idx="0">
                  <c:v>RTSFailure</c:v>
                </c:pt>
              </c:strCache>
            </c:strRef>
          </c:tx>
          <c:spPr>
            <a:ln w="22225" cap="rnd" cmpd="sng" algn="ctr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[ExperimentNote_channel1.xlsx]工作表3!$O$3:$O$91</c:f>
              <c:numCache>
                <c:formatCode>General</c:formatCode>
                <c:ptCount val="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[ExperimentNote_channel1.xlsx]工作表3!$P$2</c:f>
              <c:strCache>
                <c:ptCount val="1"/>
                <c:pt idx="0">
                  <c:v>ACKFailure</c:v>
                </c:pt>
              </c:strCache>
            </c:strRef>
          </c:tx>
          <c:spPr>
            <a:ln w="22225" cap="rnd" cmpd="sng" algn="ctr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[ExperimentNote_channel1.xlsx]工作表3!$P$3:$P$91</c:f>
              <c:numCache>
                <c:formatCode>General</c:formatCode>
                <c:ptCount val="89"/>
                <c:pt idx="0">
                  <c:v>2</c:v>
                </c:pt>
                <c:pt idx="1">
                  <c:v>0.69230769230769229</c:v>
                </c:pt>
                <c:pt idx="2">
                  <c:v>1.2666666666666666</c:v>
                </c:pt>
                <c:pt idx="3">
                  <c:v>3.3</c:v>
                </c:pt>
                <c:pt idx="4">
                  <c:v>1.5</c:v>
                </c:pt>
                <c:pt idx="5">
                  <c:v>1.4</c:v>
                </c:pt>
                <c:pt idx="6">
                  <c:v>1.625</c:v>
                </c:pt>
                <c:pt idx="7">
                  <c:v>1</c:v>
                </c:pt>
                <c:pt idx="8">
                  <c:v>0.9375</c:v>
                </c:pt>
                <c:pt idx="9">
                  <c:v>0.46666666666666667</c:v>
                </c:pt>
                <c:pt idx="10">
                  <c:v>0.8</c:v>
                </c:pt>
                <c:pt idx="11">
                  <c:v>0.72222222222222221</c:v>
                </c:pt>
                <c:pt idx="12">
                  <c:v>1.5384615384615385</c:v>
                </c:pt>
                <c:pt idx="13">
                  <c:v>0.5714285714285714</c:v>
                </c:pt>
                <c:pt idx="14">
                  <c:v>0.76470588235294112</c:v>
                </c:pt>
                <c:pt idx="15">
                  <c:v>0.9285714285714286</c:v>
                </c:pt>
                <c:pt idx="16">
                  <c:v>0</c:v>
                </c:pt>
                <c:pt idx="17">
                  <c:v>0.66666666666666663</c:v>
                </c:pt>
                <c:pt idx="18">
                  <c:v>0.66666666666666663</c:v>
                </c:pt>
                <c:pt idx="19">
                  <c:v>2</c:v>
                </c:pt>
                <c:pt idx="20">
                  <c:v>0.5</c:v>
                </c:pt>
                <c:pt idx="21">
                  <c:v>0.7857142857142857</c:v>
                </c:pt>
                <c:pt idx="22">
                  <c:v>0.41379310344827586</c:v>
                </c:pt>
                <c:pt idx="23">
                  <c:v>0.38461538461538464</c:v>
                </c:pt>
                <c:pt idx="24">
                  <c:v>0.25</c:v>
                </c:pt>
                <c:pt idx="25">
                  <c:v>0.75</c:v>
                </c:pt>
                <c:pt idx="26">
                  <c:v>1.4285714285714286</c:v>
                </c:pt>
                <c:pt idx="27">
                  <c:v>0.53846153846153844</c:v>
                </c:pt>
                <c:pt idx="28">
                  <c:v>1.1000000000000001</c:v>
                </c:pt>
                <c:pt idx="29">
                  <c:v>0.46153846153846156</c:v>
                </c:pt>
                <c:pt idx="30">
                  <c:v>0.5</c:v>
                </c:pt>
                <c:pt idx="31">
                  <c:v>0.75</c:v>
                </c:pt>
                <c:pt idx="32">
                  <c:v>0.38461538461538464</c:v>
                </c:pt>
                <c:pt idx="33">
                  <c:v>0.73333333333333328</c:v>
                </c:pt>
                <c:pt idx="34">
                  <c:v>0.6</c:v>
                </c:pt>
                <c:pt idx="35">
                  <c:v>0.45454545454545453</c:v>
                </c:pt>
                <c:pt idx="36">
                  <c:v>0.61538461538461542</c:v>
                </c:pt>
                <c:pt idx="37">
                  <c:v>0.2857142857142857</c:v>
                </c:pt>
                <c:pt idx="38">
                  <c:v>0</c:v>
                </c:pt>
                <c:pt idx="39">
                  <c:v>5.2631578947368418E-2</c:v>
                </c:pt>
                <c:pt idx="40">
                  <c:v>0</c:v>
                </c:pt>
                <c:pt idx="41">
                  <c:v>0.25</c:v>
                </c:pt>
                <c:pt idx="42">
                  <c:v>0.5714285714285714</c:v>
                </c:pt>
                <c:pt idx="43">
                  <c:v>0.27777777777777779</c:v>
                </c:pt>
                <c:pt idx="44">
                  <c:v>0.75</c:v>
                </c:pt>
                <c:pt idx="45">
                  <c:v>0</c:v>
                </c:pt>
                <c:pt idx="46">
                  <c:v>0.30769230769230771</c:v>
                </c:pt>
                <c:pt idx="47">
                  <c:v>0.6428571428571429</c:v>
                </c:pt>
                <c:pt idx="48">
                  <c:v>0</c:v>
                </c:pt>
                <c:pt idx="49">
                  <c:v>0.25</c:v>
                </c:pt>
                <c:pt idx="50">
                  <c:v>0</c:v>
                </c:pt>
                <c:pt idx="51">
                  <c:v>2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0.21428571428571427</c:v>
                </c:pt>
                <c:pt idx="56">
                  <c:v>0.22222222222222221</c:v>
                </c:pt>
                <c:pt idx="57">
                  <c:v>0.2857142857142857</c:v>
                </c:pt>
                <c:pt idx="58">
                  <c:v>0</c:v>
                </c:pt>
                <c:pt idx="59">
                  <c:v>0.38461538461538464</c:v>
                </c:pt>
                <c:pt idx="60">
                  <c:v>0.14285714285714285</c:v>
                </c:pt>
                <c:pt idx="61">
                  <c:v>0.22222222222222221</c:v>
                </c:pt>
                <c:pt idx="62">
                  <c:v>0</c:v>
                </c:pt>
                <c:pt idx="63">
                  <c:v>0.66666666666666663</c:v>
                </c:pt>
                <c:pt idx="64">
                  <c:v>0.625</c:v>
                </c:pt>
                <c:pt idx="65">
                  <c:v>0.23076923076923078</c:v>
                </c:pt>
                <c:pt idx="66">
                  <c:v>0.46666666666666667</c:v>
                </c:pt>
                <c:pt idx="67">
                  <c:v>0.2</c:v>
                </c:pt>
                <c:pt idx="68">
                  <c:v>0.8125</c:v>
                </c:pt>
                <c:pt idx="69">
                  <c:v>0.3125</c:v>
                </c:pt>
                <c:pt idx="70">
                  <c:v>0.94444444444444442</c:v>
                </c:pt>
                <c:pt idx="71">
                  <c:v>0.5</c:v>
                </c:pt>
                <c:pt idx="72">
                  <c:v>0.3</c:v>
                </c:pt>
                <c:pt idx="73">
                  <c:v>0.69230769230769229</c:v>
                </c:pt>
                <c:pt idx="74">
                  <c:v>0.6428571428571429</c:v>
                </c:pt>
                <c:pt idx="75">
                  <c:v>0</c:v>
                </c:pt>
                <c:pt idx="76">
                  <c:v>0</c:v>
                </c:pt>
                <c:pt idx="77">
                  <c:v>0.54545454545454541</c:v>
                </c:pt>
                <c:pt idx="78">
                  <c:v>1.0666666666666667</c:v>
                </c:pt>
                <c:pt idx="79">
                  <c:v>6.25E-2</c:v>
                </c:pt>
                <c:pt idx="80">
                  <c:v>0.3125</c:v>
                </c:pt>
                <c:pt idx="81">
                  <c:v>0.33333333333333331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7.1428571428571425E-2</c:v>
                </c:pt>
                <c:pt idx="86">
                  <c:v>0</c:v>
                </c:pt>
                <c:pt idx="87">
                  <c:v>0</c:v>
                </c:pt>
                <c:pt idx="88">
                  <c:v>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625478000"/>
        <c:axId val="625478560"/>
      </c:lineChart>
      <c:catAx>
        <c:axId val="6254780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1100"/>
                  <a:t>TIME</a:t>
                </a:r>
                <a:r>
                  <a:rPr lang="en-US" altLang="ko-KR" sz="1100" baseline="0"/>
                  <a:t> (SECONDS)</a:t>
                </a:r>
                <a:endParaRPr lang="en-US" altLang="ko-KR" sz="11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625478560"/>
        <c:crosses val="autoZero"/>
        <c:auto val="1"/>
        <c:lblAlgn val="ctr"/>
        <c:lblOffset val="100"/>
        <c:noMultiLvlLbl val="0"/>
      </c:catAx>
      <c:valAx>
        <c:axId val="625478560"/>
        <c:scaling>
          <c:orientation val="minMax"/>
          <c:max val="2.5"/>
        </c:scaling>
        <c:delete val="0"/>
        <c:axPos val="l"/>
        <c:majorGridlines>
          <c:spPr>
            <a:ln>
              <a:solidFill>
                <a:schemeClr val="dk1">
                  <a:lumMod val="15000"/>
                  <a:lumOff val="85000"/>
                </a:schemeClr>
              </a:solidFill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1100"/>
                  <a:t>count</a:t>
                </a:r>
                <a:r>
                  <a:rPr lang="en-US" altLang="ko-KR" sz="1100" baseline="0"/>
                  <a:t> per frame</a:t>
                </a:r>
                <a:endParaRPr lang="en-US" altLang="ko-KR" sz="11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62547800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ED829-5FB9-4010-A19F-C48908CFA801}" type="datetimeFigureOut">
              <a:rPr lang="ko-KR" altLang="en-US" smtClean="0"/>
              <a:t>2012-11-26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899E-6A23-4CB7-927D-74099C0BE7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2183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899E-6A23-4CB7-927D-74099C0BE7AD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2212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3591562"/>
            <a:ext cx="24688800" cy="7640320"/>
          </a:xfrm>
        </p:spPr>
        <p:txBody>
          <a:bodyPr anchor="b"/>
          <a:lstStyle>
            <a:lvl1pPr algn="ctr">
              <a:defRPr sz="16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6480"/>
            </a:lvl1pPr>
            <a:lvl2pPr marL="1234440" indent="0" algn="ctr">
              <a:buNone/>
              <a:defRPr sz="5400"/>
            </a:lvl2pPr>
            <a:lvl3pPr marL="2468880" indent="0" algn="ctr">
              <a:buNone/>
              <a:defRPr sz="4860"/>
            </a:lvl3pPr>
            <a:lvl4pPr marL="3703320" indent="0" algn="ctr">
              <a:buNone/>
              <a:defRPr sz="4320"/>
            </a:lvl4pPr>
            <a:lvl5pPr marL="4937760" indent="0" algn="ctr">
              <a:buNone/>
              <a:defRPr sz="4320"/>
            </a:lvl5pPr>
            <a:lvl6pPr marL="6172200" indent="0" algn="ctr">
              <a:buNone/>
              <a:defRPr sz="4320"/>
            </a:lvl6pPr>
            <a:lvl7pPr marL="7406640" indent="0" algn="ctr">
              <a:buNone/>
              <a:defRPr sz="4320"/>
            </a:lvl7pPr>
            <a:lvl8pPr marL="8641080" indent="0" algn="ctr">
              <a:buNone/>
              <a:defRPr sz="4320"/>
            </a:lvl8pPr>
            <a:lvl9pPr marL="9875520" indent="0" algn="ctr">
              <a:buNone/>
              <a:defRPr sz="432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2B98-B38F-484C-B911-76089114F83E}" type="datetimeFigureOut">
              <a:rPr lang="ko-KR" altLang="en-US" smtClean="0"/>
              <a:t>2012-11-26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713D1-45A7-FC49-8FEB-BB750C8C68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2B98-B38F-484C-B911-76089114F83E}" type="datetimeFigureOut">
              <a:rPr lang="ko-KR" altLang="en-US" smtClean="0"/>
              <a:t>2012-11-26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333D-9009-5E4A-AE6C-B83372564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2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0" y="1168400"/>
            <a:ext cx="7098030" cy="18597882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0" y="1168400"/>
            <a:ext cx="20882610" cy="18597882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2B98-B38F-484C-B911-76089114F83E}" type="datetimeFigureOut">
              <a:rPr lang="ko-KR" altLang="en-US" smtClean="0"/>
              <a:t>2012-11-26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5A0E-41EE-944D-A99F-F80118C6AD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8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2B98-B38F-484C-B911-76089114F83E}" type="datetimeFigureOut">
              <a:rPr lang="ko-KR" altLang="en-US" smtClean="0"/>
              <a:t>2012-11-26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B9C2D-6068-B045-8607-19AEA6F40D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6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5" y="5471163"/>
            <a:ext cx="28392120" cy="9128758"/>
          </a:xfrm>
        </p:spPr>
        <p:txBody>
          <a:bodyPr anchor="b"/>
          <a:lstStyle>
            <a:lvl1pPr>
              <a:defRPr sz="16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5" y="14686283"/>
            <a:ext cx="28392120" cy="4800598"/>
          </a:xfrm>
        </p:spPr>
        <p:txBody>
          <a:bodyPr/>
          <a:lstStyle>
            <a:lvl1pPr marL="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86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2B98-B38F-484C-B911-76089114F83E}" type="datetimeFigureOut">
              <a:rPr lang="ko-KR" altLang="en-US" smtClean="0"/>
              <a:t>2012-11-26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F8DA8-B268-CF45-8512-7AF122D26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88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2B98-B38F-484C-B911-76089114F83E}" type="datetimeFigureOut">
              <a:rPr lang="ko-KR" altLang="en-US" smtClean="0"/>
              <a:t>2012-11-26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F405-ACB7-1047-BDF7-A158763B9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1"/>
            <a:ext cx="28392120" cy="4241802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29" y="5379722"/>
            <a:ext cx="13926025" cy="2636518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29" y="8016240"/>
            <a:ext cx="13926025" cy="11790682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0" y="5379722"/>
            <a:ext cx="13994608" cy="2636518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0" y="8016240"/>
            <a:ext cx="13994608" cy="11790682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2B98-B38F-484C-B911-76089114F83E}" type="datetimeFigureOut">
              <a:rPr lang="ko-KR" altLang="en-US" smtClean="0"/>
              <a:t>2012-11-26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9379E-A0C5-5740-BDE9-A97833458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6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2B98-B38F-484C-B911-76089114F83E}" type="datetimeFigureOut">
              <a:rPr lang="ko-KR" altLang="en-US" smtClean="0"/>
              <a:t>2012-11-26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94E9-D6AF-1741-9776-1D2DBA716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7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2B98-B38F-484C-B911-76089114F83E}" type="datetimeFigureOut">
              <a:rPr lang="ko-KR" altLang="en-US" smtClean="0"/>
              <a:t>2012-11-26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8E35-561E-384F-9426-8C3427EB31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5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463040"/>
            <a:ext cx="10617040" cy="5120640"/>
          </a:xfrm>
        </p:spPr>
        <p:txBody>
          <a:bodyPr anchor="b"/>
          <a:lstStyle>
            <a:lvl1pPr>
              <a:defRPr sz="864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2"/>
            <a:ext cx="16664940" cy="15595600"/>
          </a:xfrm>
        </p:spPr>
        <p:txBody>
          <a:bodyPr/>
          <a:lstStyle>
            <a:lvl1pPr>
              <a:defRPr sz="8640"/>
            </a:lvl1pPr>
            <a:lvl2pPr>
              <a:defRPr sz="7560"/>
            </a:lvl2pPr>
            <a:lvl3pPr>
              <a:defRPr sz="648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6583680"/>
            <a:ext cx="10617040" cy="12197082"/>
          </a:xfr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2B98-B38F-484C-B911-76089114F83E}" type="datetimeFigureOut">
              <a:rPr lang="ko-KR" altLang="en-US" smtClean="0"/>
              <a:t>2012-11-26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A0FB-8459-0A4A-807F-783CB75C1A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1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463040"/>
            <a:ext cx="10617040" cy="5120640"/>
          </a:xfrm>
        </p:spPr>
        <p:txBody>
          <a:bodyPr anchor="b"/>
          <a:lstStyle>
            <a:lvl1pPr>
              <a:defRPr sz="864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994608" y="3159762"/>
            <a:ext cx="16664940" cy="15595600"/>
          </a:xfrm>
        </p:spPr>
        <p:txBody>
          <a:bodyPr/>
          <a:lstStyle>
            <a:lvl1pPr marL="0" indent="0">
              <a:buNone/>
              <a:defRPr sz="8640"/>
            </a:lvl1pPr>
            <a:lvl2pPr marL="1234440" indent="0">
              <a:buNone/>
              <a:defRPr sz="7560"/>
            </a:lvl2pPr>
            <a:lvl3pPr marL="2468880" indent="0">
              <a:buNone/>
              <a:defRPr sz="648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6583680"/>
            <a:ext cx="10617040" cy="12197082"/>
          </a:xfr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2B98-B38F-484C-B911-76089114F83E}" type="datetimeFigureOut">
              <a:rPr lang="ko-KR" altLang="en-US" smtClean="0"/>
              <a:t>2012-11-26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BCFD-B5FE-A54F-97D7-35892AAC56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9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1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2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32B98-B38F-484C-B911-76089114F83E}" type="datetimeFigureOut">
              <a:rPr lang="ko-KR" altLang="en-US" smtClean="0"/>
              <a:t>2012-11-26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2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2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0F940-B822-A64F-ABD6-6D0C63D2E7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0" y="2391508"/>
            <a:ext cx="32918400" cy="0"/>
          </a:xfrm>
          <a:prstGeom prst="line">
            <a:avLst/>
          </a:prstGeom>
          <a:noFill/>
          <a:ln w="203200" cmpd="tri">
            <a:solidFill>
              <a:srgbClr val="331B66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NYUPoly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7508201" y="304801"/>
            <a:ext cx="5174165" cy="16881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71949" y="304800"/>
            <a:ext cx="4334558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7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68880" rtl="0" eaLnBrk="1" latinLnBrk="1" hangingPunct="1">
        <a:lnSpc>
          <a:spcPct val="90000"/>
        </a:lnSpc>
        <a:spcBef>
          <a:spcPct val="0"/>
        </a:spcBef>
        <a:buNone/>
        <a:defRPr sz="11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1" hangingPunct="1">
        <a:lnSpc>
          <a:spcPct val="90000"/>
        </a:lnSpc>
        <a:spcBef>
          <a:spcPts val="27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1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1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1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1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1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1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1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1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2468880" rtl="0" eaLnBrk="1" latinLnBrk="1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1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1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1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1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1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1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1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1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1.png"/><Relationship Id="rId3" Type="http://schemas.openxmlformats.org/officeDocument/2006/relationships/image" Target="../media/image3.emf"/><Relationship Id="rId7" Type="http://schemas.openxmlformats.org/officeDocument/2006/relationships/image" Target="../media/image7.jpeg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chart" Target="../charts/chart2.xml"/><Relationship Id="rId5" Type="http://schemas.openxmlformats.org/officeDocument/2006/relationships/image" Target="../media/image5.emf"/><Relationship Id="rId10" Type="http://schemas.openxmlformats.org/officeDocument/2006/relationships/chart" Target="../charts/chart1.xml"/><Relationship Id="rId4" Type="http://schemas.openxmlformats.org/officeDocument/2006/relationships/image" Target="../media/image4.emf"/><Relationship Id="rId9" Type="http://schemas.openxmlformats.org/officeDocument/2006/relationships/image" Target="../media/image9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4648200" y="150674"/>
            <a:ext cx="23241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Identifying </a:t>
            </a:r>
            <a:r>
              <a:rPr lang="en-US" altLang="ko-KR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Wi-Fi Interference by End-Users</a:t>
            </a:r>
            <a:endParaRPr lang="en-US" altLang="ko-KR" sz="5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ko-K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Richard </a:t>
            </a:r>
            <a:r>
              <a:rPr lang="en-US" altLang="ko-KR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</a:t>
            </a:r>
            <a:r>
              <a:rPr lang="en-US" altLang="ko-K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 Xiang Ying </a:t>
            </a:r>
            <a:r>
              <a:rPr lang="en-US" altLang="ko-KR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Qian</a:t>
            </a:r>
            <a:r>
              <a:rPr lang="en-US" altLang="ko-K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 Kyung-Hwa Kim, Henning </a:t>
            </a:r>
            <a:r>
              <a:rPr lang="en-US" altLang="ko-KR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Schulzrinne</a:t>
            </a:r>
            <a:endParaRPr lang="en-US" altLang="ko-KR" sz="3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ko-K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Dept. of CS and EE, Columbia University in the City of New York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398206" y="2982861"/>
            <a:ext cx="10134600" cy="685800"/>
          </a:xfrm>
          <a:prstGeom prst="rect">
            <a:avLst/>
          </a:prstGeom>
          <a:solidFill>
            <a:srgbClr val="66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7160" tIns="68580" rIns="137160" bIns="6858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ko-KR" sz="4000" b="1" dirty="0" smtClean="0">
                <a:solidFill>
                  <a:schemeClr val="bg1"/>
                </a:solidFill>
                <a:latin typeface="Gill Sans" pitchFamily="34" charset="0"/>
                <a:ea typeface="굴림" panose="020B0600000101010101" pitchFamily="50" charset="-127"/>
              </a:rPr>
              <a:t>Motivation &amp; Background</a:t>
            </a:r>
            <a:endParaRPr lang="en-US" altLang="ko-KR" sz="4000" b="1" dirty="0">
              <a:solidFill>
                <a:schemeClr val="bg1"/>
              </a:solidFill>
              <a:latin typeface="Gill Sans" pitchFamily="34" charset="0"/>
              <a:ea typeface="굴림" panose="020B0600000101010101" pitchFamily="50" charset="-127"/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11353800" y="2971800"/>
            <a:ext cx="10134600" cy="685800"/>
          </a:xfrm>
          <a:prstGeom prst="rect">
            <a:avLst/>
          </a:prstGeom>
          <a:solidFill>
            <a:srgbClr val="66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7160" tIns="68580" rIns="137160" bIns="6858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ko-KR" sz="4000" b="1" dirty="0" smtClean="0">
                <a:solidFill>
                  <a:schemeClr val="bg1"/>
                </a:solidFill>
                <a:latin typeface="Gill Sans" pitchFamily="34" charset="0"/>
                <a:ea typeface="굴림" panose="020B0600000101010101" pitchFamily="50" charset="-127"/>
              </a:rPr>
              <a:t>Goal</a:t>
            </a:r>
            <a:endParaRPr lang="en-US" altLang="ko-KR" sz="4000" b="1" dirty="0">
              <a:solidFill>
                <a:schemeClr val="bg1"/>
              </a:solidFill>
              <a:latin typeface="Gill Sans" pitchFamily="34" charset="0"/>
              <a:ea typeface="굴림" panose="020B0600000101010101" pitchFamily="50" charset="-127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22319226" y="2982861"/>
            <a:ext cx="10134600" cy="685800"/>
          </a:xfrm>
          <a:prstGeom prst="rect">
            <a:avLst/>
          </a:prstGeom>
          <a:solidFill>
            <a:srgbClr val="66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7160" tIns="68580" rIns="137160" bIns="6858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ko-KR" sz="4000" b="1" dirty="0" smtClean="0">
                <a:solidFill>
                  <a:schemeClr val="bg1"/>
                </a:solidFill>
                <a:latin typeface="Gill Sans" pitchFamily="34" charset="0"/>
                <a:ea typeface="굴림" panose="020B0600000101010101" pitchFamily="50" charset="-127"/>
              </a:rPr>
              <a:t>Architecture</a:t>
            </a:r>
            <a:endParaRPr lang="en-US" altLang="ko-KR" sz="4000" b="1" dirty="0">
              <a:solidFill>
                <a:schemeClr val="bg1"/>
              </a:solidFill>
              <a:latin typeface="Gill Sans" pitchFamily="34" charset="0"/>
              <a:ea typeface="굴림" panose="020B0600000101010101" pitchFamily="50" charset="-127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398206" y="12279261"/>
            <a:ext cx="10134600" cy="685800"/>
          </a:xfrm>
          <a:prstGeom prst="rect">
            <a:avLst/>
          </a:prstGeom>
          <a:solidFill>
            <a:srgbClr val="66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7160" tIns="68580" rIns="137160" bIns="6858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ko-KR" sz="4000" b="1" dirty="0" smtClean="0">
                <a:solidFill>
                  <a:schemeClr val="bg1"/>
                </a:solidFill>
                <a:latin typeface="Gill Sans" pitchFamily="34" charset="0"/>
                <a:ea typeface="굴림" panose="020B0600000101010101" pitchFamily="50" charset="-127"/>
              </a:rPr>
              <a:t>Implementation &amp; Experiment</a:t>
            </a:r>
            <a:endParaRPr lang="en-US" altLang="ko-KR" sz="4000" b="1" dirty="0">
              <a:solidFill>
                <a:schemeClr val="bg1"/>
              </a:solidFill>
              <a:latin typeface="Gill Sans" pitchFamily="34" charset="0"/>
              <a:ea typeface="굴림" panose="020B0600000101010101" pitchFamily="50" charset="-127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11353800" y="12268200"/>
            <a:ext cx="10134600" cy="685800"/>
          </a:xfrm>
          <a:prstGeom prst="rect">
            <a:avLst/>
          </a:prstGeom>
          <a:solidFill>
            <a:srgbClr val="66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7160" tIns="68580" rIns="137160" bIns="6858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ko-KR" sz="4000" b="1" dirty="0" smtClean="0">
                <a:solidFill>
                  <a:schemeClr val="bg1"/>
                </a:solidFill>
                <a:latin typeface="Gill Sans" pitchFamily="34" charset="0"/>
                <a:ea typeface="굴림" panose="020B0600000101010101" pitchFamily="50" charset="-127"/>
              </a:rPr>
              <a:t>Preliminary Measurement</a:t>
            </a:r>
            <a:endParaRPr lang="en-US" altLang="ko-KR" sz="4000" b="1" dirty="0">
              <a:solidFill>
                <a:schemeClr val="bg1"/>
              </a:solidFill>
              <a:latin typeface="Gill Sans" pitchFamily="34" charset="0"/>
              <a:ea typeface="굴림" panose="020B0600000101010101" pitchFamily="50" charset="-127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22319226" y="12279261"/>
            <a:ext cx="10134600" cy="685800"/>
          </a:xfrm>
          <a:prstGeom prst="rect">
            <a:avLst/>
          </a:prstGeom>
          <a:solidFill>
            <a:srgbClr val="66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7160" tIns="68580" rIns="137160" bIns="6858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ko-KR" sz="4000" b="1" dirty="0" smtClean="0">
                <a:solidFill>
                  <a:schemeClr val="bg1"/>
                </a:solidFill>
                <a:latin typeface="Gill Sans" pitchFamily="34" charset="0"/>
                <a:ea typeface="굴림" panose="020B0600000101010101" pitchFamily="50" charset="-127"/>
              </a:rPr>
              <a:t>Results &amp; Future work</a:t>
            </a:r>
            <a:endParaRPr lang="en-US" altLang="ko-KR" sz="4000" b="1" dirty="0">
              <a:solidFill>
                <a:schemeClr val="bg1"/>
              </a:solidFill>
              <a:latin typeface="Gill Sans" pitchFamily="34" charset="0"/>
              <a:ea typeface="굴림" panose="020B0600000101010101" pitchFamily="50" charset="-127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8206" y="3843278"/>
            <a:ext cx="10134600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ko-KR" sz="3000" dirty="0" smtClean="0"/>
              <a:t>I</a:t>
            </a:r>
            <a:r>
              <a:rPr lang="en-US" altLang="ko-KR" sz="3000" dirty="0" smtClean="0"/>
              <a:t>dentifying </a:t>
            </a:r>
            <a:r>
              <a:rPr lang="en-US" altLang="ko-KR" sz="3000" dirty="0" smtClean="0"/>
              <a:t>causes of</a:t>
            </a:r>
            <a:r>
              <a:rPr lang="en-US" altLang="zh-CN" sz="3000" dirty="0" smtClean="0"/>
              <a:t> </a:t>
            </a:r>
            <a:r>
              <a:rPr lang="en-US" altLang="zh-CN" sz="3000" dirty="0" smtClean="0"/>
              <a:t>WLAN </a:t>
            </a:r>
            <a:r>
              <a:rPr lang="en-US" altLang="ko-KR" sz="3000" dirty="0" smtClean="0"/>
              <a:t>performance degradation </a:t>
            </a:r>
            <a:r>
              <a:rPr lang="en-US" altLang="ko-KR" sz="3000" dirty="0" smtClean="0"/>
              <a:t>is nontrivial</a:t>
            </a:r>
            <a:endParaRPr lang="en-US" altLang="ko-KR" sz="3000" baseline="300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CN" sz="3000" dirty="0" smtClean="0"/>
              <a:t>Most </a:t>
            </a:r>
            <a:r>
              <a:rPr lang="en-US" altLang="zh-CN" sz="3000" dirty="0" smtClean="0"/>
              <a:t>access </a:t>
            </a:r>
            <a:r>
              <a:rPr lang="en-US" altLang="zh-CN" sz="3000" dirty="0"/>
              <a:t>p</a:t>
            </a:r>
            <a:r>
              <a:rPr lang="en-US" altLang="zh-CN" sz="3000" dirty="0" smtClean="0"/>
              <a:t>oints (IEEE 802.11b </a:t>
            </a:r>
            <a:r>
              <a:rPr lang="en-US" altLang="zh-CN" sz="3000" dirty="0"/>
              <a:t>/ </a:t>
            </a:r>
            <a:r>
              <a:rPr lang="en-US" altLang="zh-CN" sz="3000" dirty="0" smtClean="0"/>
              <a:t>IEEE 802.11g</a:t>
            </a:r>
            <a:r>
              <a:rPr lang="en-US" altLang="zh-CN" sz="3000" dirty="0"/>
              <a:t>) are deployed in the 2.4GHz wireless band, which </a:t>
            </a:r>
            <a:r>
              <a:rPr lang="en-US" altLang="zh-CN" sz="3000" dirty="0" smtClean="0"/>
              <a:t>causes network </a:t>
            </a:r>
            <a:r>
              <a:rPr lang="en-US" altLang="zh-CN" sz="3000" dirty="0" smtClean="0"/>
              <a:t>interference </a:t>
            </a:r>
            <a:endParaRPr lang="en-US" altLang="zh-CN" sz="3000" baseline="300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CN" sz="3000" dirty="0"/>
              <a:t>Most significant interference sources</a:t>
            </a:r>
            <a:r>
              <a:rPr lang="en-US" altLang="zh-CN" sz="3000" dirty="0" smtClean="0"/>
              <a:t>:          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98206" y="13261296"/>
            <a:ext cx="10498394" cy="84946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Interference measurement</a:t>
            </a:r>
            <a:endParaRPr lang="en-US" altLang="ko-KR" sz="30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Existing waves </a:t>
            </a:r>
            <a:r>
              <a:rPr lang="en-US" altLang="ko-KR" sz="3000" dirty="0" smtClean="0">
                <a:sym typeface="Wingdings" panose="05000000000000000000" pitchFamily="2" charset="2"/>
              </a:rPr>
              <a:t>makes </a:t>
            </a:r>
            <a:r>
              <a:rPr lang="en-US" altLang="ko-KR" sz="3000" dirty="0">
                <a:sym typeface="Wingdings" panose="05000000000000000000" pitchFamily="2" charset="2"/>
              </a:rPr>
              <a:t>m</a:t>
            </a:r>
            <a:r>
              <a:rPr lang="en-US" altLang="ko-KR" sz="3000" dirty="0" smtClean="0"/>
              <a:t>easuring interference difficult</a:t>
            </a:r>
            <a:endParaRPr lang="en-US" altLang="ko-KR" sz="30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We measured network throughput, </a:t>
            </a:r>
            <a:r>
              <a:rPr lang="en-US" altLang="ko-KR" sz="3000" dirty="0" smtClean="0"/>
              <a:t>SNR, </a:t>
            </a:r>
            <a:r>
              <a:rPr lang="en-US" altLang="ko-KR" sz="3000" dirty="0" smtClean="0"/>
              <a:t>802.11 retry counter, and other variables to infer a characteristic of current interference</a:t>
            </a:r>
            <a:r>
              <a:rPr lang="en-US" altLang="ko-KR" sz="3000" dirty="0" smtClean="0"/>
              <a:t>.</a:t>
            </a:r>
            <a:endParaRPr lang="en-US" altLang="ko-KR" sz="3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Implementation</a:t>
            </a:r>
            <a:endParaRPr lang="en-US" altLang="ko-KR" sz="30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altLang="ko-KR" sz="3000" dirty="0"/>
              <a:t>On Linux: Analyze the information of </a:t>
            </a:r>
            <a:r>
              <a:rPr lang="en-US" altLang="ko-KR" sz="3000" dirty="0" err="1"/>
              <a:t>Radiotap</a:t>
            </a:r>
            <a:r>
              <a:rPr lang="en-US" altLang="ko-KR" sz="3000" dirty="0"/>
              <a:t> 802.11 header in the data link frames captured by  integrating </a:t>
            </a:r>
            <a:r>
              <a:rPr lang="en-US" altLang="ko-KR" sz="3000" i="1" dirty="0" err="1"/>
              <a:t>Wireshark</a:t>
            </a:r>
            <a:r>
              <a:rPr lang="en-US" altLang="ko-KR" sz="3000" dirty="0"/>
              <a:t>, </a:t>
            </a:r>
            <a:r>
              <a:rPr lang="en-US" altLang="ko-KR" sz="3000" i="1" dirty="0" err="1" smtClean="0"/>
              <a:t>Jpcap</a:t>
            </a:r>
            <a:r>
              <a:rPr lang="en-US" altLang="ko-KR" sz="3000" i="1" dirty="0" smtClean="0"/>
              <a:t>,</a:t>
            </a:r>
            <a:r>
              <a:rPr lang="en-US" altLang="ko-KR" sz="3000" baseline="30000" dirty="0" smtClean="0"/>
              <a:t> </a:t>
            </a:r>
            <a:r>
              <a:rPr lang="en-US" altLang="ko-KR" sz="3000" dirty="0" smtClean="0"/>
              <a:t>and </a:t>
            </a:r>
            <a:r>
              <a:rPr lang="en-US" altLang="ko-KR" sz="3000" i="1" dirty="0" err="1" smtClean="0"/>
              <a:t>Alpacka</a:t>
            </a:r>
            <a:r>
              <a:rPr lang="en-US" altLang="ko-KR" sz="3000" baseline="30000" dirty="0" smtClean="0"/>
              <a:t> </a:t>
            </a:r>
            <a:r>
              <a:rPr lang="en-US" altLang="ko-KR" sz="3000" dirty="0"/>
              <a:t>library.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altLang="ko-KR" sz="3000" dirty="0"/>
              <a:t>On Windows: Analyze built-in parameters  in </a:t>
            </a:r>
            <a:r>
              <a:rPr lang="en-US" altLang="ko-KR" sz="3000" dirty="0" smtClean="0"/>
              <a:t>network </a:t>
            </a:r>
            <a:r>
              <a:rPr lang="en-US" altLang="ko-KR" sz="3000" dirty="0"/>
              <a:t>systems collected by </a:t>
            </a:r>
            <a:r>
              <a:rPr lang="en-US" altLang="ko-KR" sz="3000" i="1" dirty="0"/>
              <a:t>Windows Native </a:t>
            </a:r>
            <a:r>
              <a:rPr lang="en-US" altLang="ko-KR" sz="3000" i="1" dirty="0" smtClean="0"/>
              <a:t>Wi-Fi </a:t>
            </a:r>
            <a:r>
              <a:rPr lang="en-US" altLang="ko-KR" sz="3000" i="1" dirty="0"/>
              <a:t>API</a:t>
            </a:r>
            <a:r>
              <a:rPr lang="en-US" altLang="ko-KR" sz="3000" dirty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Experiment </a:t>
            </a:r>
            <a:r>
              <a:rPr lang="en-US" altLang="ko-KR" sz="3000" dirty="0"/>
              <a:t>setup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altLang="ko-KR" sz="3000" dirty="0"/>
              <a:t>802.11g Cisco Linksys AP (Channel 1,6,7</a:t>
            </a:r>
            <a:r>
              <a:rPr lang="en-US" altLang="ko-KR" sz="3000" dirty="0" smtClean="0"/>
              <a:t>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Measurement on laptops</a:t>
            </a:r>
            <a:endParaRPr lang="en-US" altLang="ko-KR" sz="30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Experiment with and without </a:t>
            </a:r>
            <a:r>
              <a:rPr lang="en-US" altLang="ko-KR" sz="3000" dirty="0"/>
              <a:t>m</a:t>
            </a:r>
            <a:r>
              <a:rPr lang="en-US" altLang="ko-KR" sz="3000" dirty="0" smtClean="0"/>
              <a:t>icrowave </a:t>
            </a:r>
            <a:r>
              <a:rPr lang="en-US" altLang="ko-KR" sz="3000" dirty="0" smtClean="0"/>
              <a:t>ovens </a:t>
            </a:r>
            <a:r>
              <a:rPr lang="en-US" altLang="ko-KR" sz="3000" dirty="0"/>
              <a:t>/ Bluetooth </a:t>
            </a:r>
            <a:r>
              <a:rPr lang="en-US" altLang="ko-KR" sz="3000" dirty="0" smtClean="0"/>
              <a:t>devices</a:t>
            </a:r>
            <a:endParaRPr lang="en-US" altLang="ko-KR" sz="30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Sharing information using </a:t>
            </a:r>
            <a:r>
              <a:rPr lang="en-US" altLang="ko-KR" sz="3000" i="1" dirty="0" smtClean="0"/>
              <a:t>DYSWIS</a:t>
            </a:r>
            <a:r>
              <a:rPr lang="en-US" altLang="ko-KR" sz="3000" baseline="30000" dirty="0" smtClean="0"/>
              <a:t>[1]</a:t>
            </a:r>
            <a:r>
              <a:rPr lang="en-US" altLang="ko-KR" sz="3000" dirty="0" smtClean="0"/>
              <a:t> framework</a:t>
            </a:r>
            <a:endParaRPr lang="ko-KR" altLang="en-US" sz="30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ko-KR" altLang="en-US" sz="3600" dirty="0"/>
          </a:p>
        </p:txBody>
      </p:sp>
      <p:sp>
        <p:nvSpPr>
          <p:cNvPr id="51" name="TextBox 50"/>
          <p:cNvSpPr txBox="1"/>
          <p:nvPr/>
        </p:nvSpPr>
        <p:spPr>
          <a:xfrm>
            <a:off x="22319226" y="13168207"/>
            <a:ext cx="10134600" cy="65556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ko-KR" sz="3000" dirty="0" smtClean="0"/>
              <a:t>In our experiment, Bluetooth </a:t>
            </a:r>
            <a:r>
              <a:rPr lang="en-US" altLang="ko-KR" sz="3000" dirty="0" smtClean="0"/>
              <a:t>devices and microwave ovens showed different patterns (e.g., the magnitude </a:t>
            </a:r>
            <a:r>
              <a:rPr lang="en-US" altLang="ko-KR" sz="3000" dirty="0"/>
              <a:t>of standard </a:t>
            </a:r>
            <a:r>
              <a:rPr lang="en-US" altLang="ko-KR" sz="3000" dirty="0" smtClean="0"/>
              <a:t>deviation of retry count, percentage of ACK failures, </a:t>
            </a:r>
            <a:r>
              <a:rPr lang="en-US" altLang="ko-KR" sz="3000" dirty="0"/>
              <a:t>i.e. </a:t>
            </a:r>
            <a:r>
              <a:rPr lang="en-US" altLang="ko-KR" sz="3000" dirty="0" smtClean="0"/>
              <a:t>microwave </a:t>
            </a:r>
            <a:r>
              <a:rPr lang="en-US" altLang="ko-KR" sz="3000" dirty="0"/>
              <a:t>oven tends to cause more unstable network </a:t>
            </a:r>
            <a:r>
              <a:rPr lang="en-US" altLang="ko-KR" sz="3000" dirty="0" smtClean="0"/>
              <a:t>condition</a:t>
            </a:r>
            <a:r>
              <a:rPr lang="en-US" altLang="ko-KR" sz="3000" dirty="0" smtClean="0"/>
              <a:t>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altLang="ko-KR" sz="30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3000" dirty="0" smtClean="0"/>
              <a:t>This result enables to identify some interference sources.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ko-KR" sz="3000" dirty="0" smtClean="0"/>
              <a:t>However, the patterns are difficult to be resolved by human</a:t>
            </a:r>
            <a:r>
              <a:rPr lang="en-US" altLang="ko-KR" sz="3000" dirty="0" smtClean="0"/>
              <a:t>.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altLang="ko-KR" sz="30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3000" dirty="0" smtClean="0"/>
              <a:t>A Machine learning method is needed to achieve more accurate identification of interference sources</a:t>
            </a:r>
            <a:endParaRPr lang="en-US" altLang="ko-KR" sz="3000" dirty="0"/>
          </a:p>
          <a:p>
            <a:endParaRPr lang="ko-KR" altLang="en-US" sz="3000" dirty="0"/>
          </a:p>
        </p:txBody>
      </p:sp>
      <p:sp>
        <p:nvSpPr>
          <p:cNvPr id="52" name="TextBox 51"/>
          <p:cNvSpPr txBox="1"/>
          <p:nvPr/>
        </p:nvSpPr>
        <p:spPr>
          <a:xfrm>
            <a:off x="11393556" y="3733800"/>
            <a:ext cx="10134600" cy="7879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Difficult for </a:t>
            </a:r>
            <a:r>
              <a:rPr lang="en-US" altLang="ko-KR" sz="3000" dirty="0" smtClean="0"/>
              <a:t>end-users </a:t>
            </a:r>
            <a:r>
              <a:rPr lang="en-US" altLang="ko-KR" sz="3000" dirty="0" smtClean="0"/>
              <a:t>to identify the devices that cause Wi-Fi interference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Existing solution: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Spectrum Analysis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Additional hardware is required (e.g., Wi-Spy)</a:t>
            </a:r>
          </a:p>
          <a:p>
            <a:pPr lvl="1"/>
            <a:r>
              <a:rPr lang="en-US" altLang="ko-KR" sz="3000" dirty="0"/>
              <a:t>	</a:t>
            </a:r>
            <a:r>
              <a:rPr lang="en-US" altLang="ko-KR" sz="3000" dirty="0" smtClean="0"/>
              <a:t>	</a:t>
            </a:r>
            <a:r>
              <a:rPr lang="en-US" altLang="ko-KR" sz="2600" dirty="0"/>
              <a:t> </a:t>
            </a:r>
            <a:r>
              <a:rPr lang="en-US" altLang="ko-KR" sz="2600" dirty="0" smtClean="0"/>
              <a:t>  Monitors RF activity within a given frequency range</a:t>
            </a:r>
          </a:p>
          <a:p>
            <a:pPr lvl="1"/>
            <a:r>
              <a:rPr lang="en-US" altLang="ko-KR" sz="2600" dirty="0"/>
              <a:t>	</a:t>
            </a:r>
            <a:r>
              <a:rPr lang="en-US" altLang="ko-KR" sz="2600" dirty="0" smtClean="0"/>
              <a:t>	</a:t>
            </a:r>
            <a:r>
              <a:rPr lang="en-US" altLang="ko-KR" sz="2600" dirty="0"/>
              <a:t> </a:t>
            </a:r>
            <a:r>
              <a:rPr lang="en-US" altLang="ko-KR" sz="2600" dirty="0" smtClean="0"/>
              <a:t>  (Wi-Spy </a:t>
            </a:r>
            <a:r>
              <a:rPr lang="en-US" altLang="ko-KR" sz="2600" dirty="0"/>
              <a:t>by </a:t>
            </a:r>
            <a:r>
              <a:rPr lang="en-US" altLang="ko-KR" sz="2600" i="1" dirty="0" err="1"/>
              <a:t>Metageek</a:t>
            </a:r>
            <a:r>
              <a:rPr lang="en-US" altLang="ko-KR" sz="2600" dirty="0"/>
              <a:t>, $</a:t>
            </a:r>
            <a:r>
              <a:rPr lang="en-US" altLang="ko-KR" sz="2600" dirty="0" smtClean="0"/>
              <a:t>84, </a:t>
            </a:r>
            <a:r>
              <a:rPr lang="en-US" altLang="ko-KR" sz="2600" i="1" dirty="0" smtClean="0"/>
              <a:t>metageek.net</a:t>
            </a:r>
            <a:r>
              <a:rPr lang="en-US" altLang="ko-KR" sz="2600" dirty="0" smtClean="0"/>
              <a:t>)</a:t>
            </a:r>
            <a:endParaRPr lang="en-US" altLang="ko-KR" sz="3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Our goal is to </a:t>
            </a:r>
            <a:r>
              <a:rPr lang="en-US" altLang="ko-KR" sz="3000" i="1" dirty="0" smtClean="0">
                <a:solidFill>
                  <a:srgbClr val="0070C0"/>
                </a:solidFill>
              </a:rPr>
              <a:t>identify the source of Wi-Fi interference</a:t>
            </a:r>
            <a:r>
              <a:rPr lang="en-US" altLang="ko-KR" sz="3000" dirty="0" smtClean="0"/>
              <a:t> </a:t>
            </a:r>
            <a:r>
              <a:rPr lang="en-US" altLang="ko-KR" sz="3000" i="1" dirty="0" smtClean="0">
                <a:solidFill>
                  <a:srgbClr val="0070C0"/>
                </a:solidFill>
              </a:rPr>
              <a:t>without any hardware support</a:t>
            </a:r>
            <a:r>
              <a:rPr lang="en-US" altLang="ko-KR" sz="3000" dirty="0" smtClean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Monitor </a:t>
            </a:r>
            <a:r>
              <a:rPr lang="en-US" altLang="ko-KR" sz="3000" dirty="0" smtClean="0"/>
              <a:t>and analyze the </a:t>
            </a:r>
            <a:r>
              <a:rPr lang="en-US" altLang="ko-KR" sz="3000" dirty="0" smtClean="0"/>
              <a:t>patterns of various parameters related to Wi-Fi performance.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Obtain data from other collaborative nodes to see whether others also observe the same interference </a:t>
            </a:r>
            <a:endParaRPr lang="en-US" altLang="ko-KR" sz="30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ko-KR" sz="3000" dirty="0" smtClean="0"/>
              <a:t>Train the pattern analyzer with the dataset obtained from different environments and nodes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ko-KR" sz="3000" dirty="0"/>
              <a:t>P</a:t>
            </a:r>
            <a:r>
              <a:rPr lang="en-US" altLang="ko-KR" sz="3000" dirty="0" smtClean="0"/>
              <a:t>rovide </a:t>
            </a:r>
            <a:r>
              <a:rPr lang="en-US" altLang="ko-KR" sz="3000" dirty="0" smtClean="0"/>
              <a:t>users </a:t>
            </a:r>
            <a:r>
              <a:rPr lang="en-US" altLang="ko-KR" sz="3000" dirty="0" smtClean="0"/>
              <a:t>the </a:t>
            </a:r>
            <a:r>
              <a:rPr lang="en-US" altLang="ko-KR" sz="3000" dirty="0" smtClean="0"/>
              <a:t>best matched devices that are supposed to cause the interference</a:t>
            </a:r>
          </a:p>
        </p:txBody>
      </p:sp>
      <p:sp>
        <p:nvSpPr>
          <p:cNvPr id="54" name="Explosion 1 53"/>
          <p:cNvSpPr/>
          <p:nvPr/>
        </p:nvSpPr>
        <p:spPr>
          <a:xfrm>
            <a:off x="3946902" y="7585345"/>
            <a:ext cx="1160503" cy="93967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Explosion 1 54"/>
          <p:cNvSpPr/>
          <p:nvPr/>
        </p:nvSpPr>
        <p:spPr>
          <a:xfrm>
            <a:off x="7062998" y="7565153"/>
            <a:ext cx="1160503" cy="93967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3308403" y="11419805"/>
            <a:ext cx="438293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altLang="zh-CN" sz="3000" dirty="0" smtClean="0"/>
              <a:t>Non-</a:t>
            </a:r>
            <a:r>
              <a:rPr lang="en-US" altLang="zh-CN" sz="3000" dirty="0" err="1" smtClean="0"/>
              <a:t>WiFi</a:t>
            </a:r>
            <a:r>
              <a:rPr lang="en-US" altLang="zh-CN" sz="3000" dirty="0" smtClean="0"/>
              <a:t> interference</a:t>
            </a:r>
            <a:endParaRPr lang="ko-KR" alt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103656" y="8561661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zh-CN" sz="3000" dirty="0" smtClean="0"/>
              <a:t>Channel         Contention</a:t>
            </a:r>
            <a:endParaRPr lang="ko-KR" alt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049849" y="8529887"/>
            <a:ext cx="28216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altLang="zh-CN" sz="3000" dirty="0"/>
              <a:t>Neighboring </a:t>
            </a:r>
            <a:endParaRPr lang="en-US" altLang="zh-CN" sz="3000" dirty="0" smtClean="0"/>
          </a:p>
          <a:p>
            <a:pPr lvl="1"/>
            <a:r>
              <a:rPr lang="en-US" altLang="zh-CN" sz="3000" dirty="0"/>
              <a:t>C</a:t>
            </a:r>
            <a:r>
              <a:rPr lang="en-US" altLang="zh-CN" sz="3000" dirty="0" smtClean="0"/>
              <a:t>hannels </a:t>
            </a:r>
            <a:endParaRPr lang="en-US" altLang="zh-CN" sz="3000" dirty="0"/>
          </a:p>
          <a:p>
            <a:endParaRPr lang="ko-KR" altLang="en-US" dirty="0"/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3666" y="7466766"/>
            <a:ext cx="1269375" cy="123190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9698" y="7433361"/>
            <a:ext cx="513263" cy="1326581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5234" y="7886189"/>
            <a:ext cx="1269375" cy="1231900"/>
          </a:xfrm>
          <a:prstGeom prst="rect">
            <a:avLst/>
          </a:prstGeom>
        </p:spPr>
      </p:pic>
      <p:pic>
        <p:nvPicPr>
          <p:cNvPr id="62" name="Picture 2" descr="https://encrypted-tbn3.gstatic.com/images?q=tbn:ANd9GcQ_uTiC_Go80p9Gl1lmj8defYnHPMVz_wPcAf34jmtZmr3an64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430" y="9634839"/>
            <a:ext cx="1790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http://dermatomes.info/wp-content/uploads/2012/08/microwave_ove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323" y="9783355"/>
            <a:ext cx="1507645" cy="150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6" descr="The BlueAnt Q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378" y="9991020"/>
            <a:ext cx="1441998" cy="109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https://encrypted-tbn0.gstatic.com/images?q=tbn:ANd9GcQBzj6t16-qoLYzd-8mr-G3fxZAC3NM1cV85F6y9T5kBtd8zMbsRw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162" y="10030386"/>
            <a:ext cx="1186626" cy="1344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65"/>
          <p:cNvSpPr txBox="1"/>
          <p:nvPr/>
        </p:nvSpPr>
        <p:spPr>
          <a:xfrm>
            <a:off x="22544138" y="19804102"/>
            <a:ext cx="9909687" cy="5920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ko-KR" altLang="en-US" sz="3000" dirty="0"/>
          </a:p>
        </p:txBody>
      </p:sp>
      <p:graphicFrame>
        <p:nvGraphicFramePr>
          <p:cNvPr id="68" name="Chart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1734729"/>
              </p:ext>
            </p:extLst>
          </p:nvPr>
        </p:nvGraphicFramePr>
        <p:xfrm>
          <a:off x="11363632" y="13168207"/>
          <a:ext cx="10134600" cy="4129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69" name="Chart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142301"/>
              </p:ext>
            </p:extLst>
          </p:nvPr>
        </p:nvGraphicFramePr>
        <p:xfrm>
          <a:off x="11300597" y="17197157"/>
          <a:ext cx="10187803" cy="4451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pic>
        <p:nvPicPr>
          <p:cNvPr id="70" name="Picture 6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230148" y="3897260"/>
            <a:ext cx="10459652" cy="7493001"/>
          </a:xfrm>
          <a:prstGeom prst="rect">
            <a:avLst/>
          </a:prstGeom>
        </p:spPr>
      </p:pic>
      <p:sp>
        <p:nvSpPr>
          <p:cNvPr id="71" name="Explosion 1 70"/>
          <p:cNvSpPr/>
          <p:nvPr/>
        </p:nvSpPr>
        <p:spPr bwMode="auto">
          <a:xfrm>
            <a:off x="26895848" y="9040245"/>
            <a:ext cx="411726" cy="381000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3" name="Explosion 1 72"/>
          <p:cNvSpPr/>
          <p:nvPr/>
        </p:nvSpPr>
        <p:spPr bwMode="auto">
          <a:xfrm>
            <a:off x="27194123" y="7262760"/>
            <a:ext cx="411726" cy="381000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4" name="Rounded Rectangular Callout 73"/>
          <p:cNvSpPr/>
          <p:nvPr/>
        </p:nvSpPr>
        <p:spPr bwMode="auto">
          <a:xfrm>
            <a:off x="25295648" y="5421255"/>
            <a:ext cx="1773406" cy="903345"/>
          </a:xfrm>
          <a:prstGeom prst="wedgeRoundRectCallout">
            <a:avLst>
              <a:gd name="adj1" fmla="val -47847"/>
              <a:gd name="adj2" fmla="val 10106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Is there a microwave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 oven nearby your laptop?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5" name="Rounded Rectangular Callout 74"/>
          <p:cNvSpPr/>
          <p:nvPr/>
        </p:nvSpPr>
        <p:spPr bwMode="auto">
          <a:xfrm>
            <a:off x="25351042" y="7629327"/>
            <a:ext cx="1773406" cy="752673"/>
          </a:xfrm>
          <a:prstGeom prst="wedgeRoundRectCallout">
            <a:avLst>
              <a:gd name="adj1" fmla="val -47847"/>
              <a:gd name="adj2" fmla="val 10106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Is there a Bluetooth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 device nearby your wireless router?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pic>
        <p:nvPicPr>
          <p:cNvPr id="80" name="Picture 2" descr="WI-SPY USB 2.4i GHZ SPECTRUM ANALYZ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0600" y="6019800"/>
            <a:ext cx="990600" cy="99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2" descr="http://cfnewsads.thomasnet.com/images/large/486/486634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8892" y="7315200"/>
            <a:ext cx="1192923" cy="1439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2326600" y="19888200"/>
            <a:ext cx="10134600" cy="685800"/>
          </a:xfrm>
          <a:prstGeom prst="rect">
            <a:avLst/>
          </a:prstGeom>
          <a:solidFill>
            <a:srgbClr val="66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7160" tIns="68580" rIns="137160" bIns="6858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ko-KR" sz="4000" b="1" dirty="0" smtClean="0">
                <a:solidFill>
                  <a:schemeClr val="bg1"/>
                </a:solidFill>
                <a:latin typeface="Gill Sans" pitchFamily="34" charset="0"/>
                <a:ea typeface="굴림" panose="020B0600000101010101" pitchFamily="50" charset="-127"/>
              </a:rPr>
              <a:t>References</a:t>
            </a:r>
            <a:endParaRPr lang="en-US" altLang="ko-KR" sz="4000" b="1" dirty="0">
              <a:solidFill>
                <a:schemeClr val="bg1"/>
              </a:solidFill>
              <a:latin typeface="Gill Sans" pitchFamily="34" charset="0"/>
              <a:ea typeface="굴림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319226" y="20616208"/>
            <a:ext cx="76426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[1] DYSWIS, Collaborative network fault diagnosis,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Kyung-Hwa Kim, Vishal Singh, Henning </a:t>
            </a:r>
            <a:r>
              <a:rPr lang="en-US" altLang="ko-KR" dirty="0" err="1" smtClean="0"/>
              <a:t>Shulzrinne</a:t>
            </a:r>
            <a:r>
              <a:rPr lang="en-US" altLang="ko-KR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2982</TotalTime>
  <Words>354</Words>
  <Application>Microsoft Office PowerPoint</Application>
  <PresentationFormat>Custom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Gill Sans</vt:lpstr>
      <vt:lpstr>ＭＳ Ｐゴシック</vt:lpstr>
      <vt:lpstr>굴림</vt:lpstr>
      <vt:lpstr>맑은 고딕</vt:lpstr>
      <vt:lpstr>Arial</vt:lpstr>
      <vt:lpstr>Wingdings</vt:lpstr>
      <vt:lpstr>Office Theme</vt:lpstr>
      <vt:lpstr>PowerPoint Presentation</vt:lpstr>
    </vt:vector>
  </TitlesOfParts>
  <Company>CATT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Toros Massarlian</dc:creator>
  <cp:lastModifiedBy>Kyung-Hwa</cp:lastModifiedBy>
  <cp:revision>211</cp:revision>
  <cp:lastPrinted>2012-10-10T18:05:24Z</cp:lastPrinted>
  <dcterms:created xsi:type="dcterms:W3CDTF">2008-10-20T19:39:42Z</dcterms:created>
  <dcterms:modified xsi:type="dcterms:W3CDTF">2012-11-26T20:09:53Z</dcterms:modified>
</cp:coreProperties>
</file>