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21945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C200"/>
    <a:srgbClr val="331B66"/>
    <a:srgbClr val="342082"/>
    <a:srgbClr val="009EEE"/>
    <a:srgbClr val="1F1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1239" autoAdjust="0"/>
    <p:restoredTop sz="90929"/>
  </p:normalViewPr>
  <p:slideViewPr>
    <p:cSldViewPr>
      <p:cViewPr>
        <p:scale>
          <a:sx n="50" d="100"/>
          <a:sy n="50" d="100"/>
        </p:scale>
        <p:origin x="-80" y="-88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1"/>
        <c:ser>
          <c:idx val="0"/>
          <c:order val="0"/>
          <c:val>
            <c:numRef>
              <c:f>Sheet1!$B$3:$B$23</c:f>
              <c:numCache>
                <c:formatCode>General</c:formatCode>
                <c:ptCount val="2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</c:numCache>
            </c:numRef>
          </c:val>
        </c:ser>
        <c:ser>
          <c:idx val="1"/>
          <c:order val="1"/>
          <c:val>
            <c:numRef>
              <c:f>Sheet1!$C$3:$C$23</c:f>
              <c:numCache>
                <c:formatCode>General</c:formatCode>
                <c:ptCount val="21"/>
                <c:pt idx="0">
                  <c:v>3.0</c:v>
                </c:pt>
                <c:pt idx="1">
                  <c:v>2.0</c:v>
                </c:pt>
                <c:pt idx="2">
                  <c:v>10.0</c:v>
                </c:pt>
                <c:pt idx="3">
                  <c:v>20.0</c:v>
                </c:pt>
                <c:pt idx="4">
                  <c:v>15.0</c:v>
                </c:pt>
                <c:pt idx="5">
                  <c:v>32.0</c:v>
                </c:pt>
                <c:pt idx="6">
                  <c:v>8.0</c:v>
                </c:pt>
                <c:pt idx="7">
                  <c:v>42.0</c:v>
                </c:pt>
                <c:pt idx="8">
                  <c:v>9.0</c:v>
                </c:pt>
                <c:pt idx="9">
                  <c:v>19.0</c:v>
                </c:pt>
                <c:pt idx="10">
                  <c:v>20.0</c:v>
                </c:pt>
                <c:pt idx="11">
                  <c:v>85.0</c:v>
                </c:pt>
                <c:pt idx="12">
                  <c:v>32.0</c:v>
                </c:pt>
                <c:pt idx="13">
                  <c:v>58.0</c:v>
                </c:pt>
                <c:pt idx="14">
                  <c:v>123.0</c:v>
                </c:pt>
                <c:pt idx="15">
                  <c:v>98.0</c:v>
                </c:pt>
                <c:pt idx="16">
                  <c:v>84.0</c:v>
                </c:pt>
                <c:pt idx="17">
                  <c:v>3.0</c:v>
                </c:pt>
                <c:pt idx="18">
                  <c:v>2.0</c:v>
                </c:pt>
                <c:pt idx="19">
                  <c:v>21.0</c:v>
                </c:pt>
                <c:pt idx="20">
                  <c:v>49.0</c:v>
                </c:pt>
              </c:numCache>
            </c:numRef>
          </c:val>
        </c:ser>
        <c:ser>
          <c:idx val="2"/>
          <c:order val="2"/>
          <c:val>
            <c:numRef>
              <c:f>Sheet1!$D$3:$D$23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0.0</c:v>
                </c:pt>
                <c:pt idx="11">
                  <c:v>0.0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0.0</c:v>
                </c:pt>
                <c:pt idx="20">
                  <c:v>0.0</c:v>
                </c:pt>
              </c:numCache>
            </c:numRef>
          </c:val>
        </c:ser>
        <c:bandFmts/>
        <c:axId val="2095225720"/>
        <c:axId val="2095228696"/>
        <c:axId val="2095231880"/>
      </c:surface3DChart>
      <c:catAx>
        <c:axId val="2095225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095228696"/>
        <c:crosses val="autoZero"/>
        <c:auto val="1"/>
        <c:lblAlgn val="ctr"/>
        <c:lblOffset val="100"/>
        <c:noMultiLvlLbl val="0"/>
      </c:catAx>
      <c:valAx>
        <c:axId val="2095228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225720"/>
        <c:crosses val="autoZero"/>
        <c:crossBetween val="midCat"/>
      </c:valAx>
      <c:serAx>
        <c:axId val="2095231880"/>
        <c:scaling>
          <c:orientation val="minMax"/>
        </c:scaling>
        <c:delete val="1"/>
        <c:axPos val="b"/>
        <c:majorTickMark val="out"/>
        <c:minorTickMark val="none"/>
        <c:tickLblPos val="nextTo"/>
        <c:crossAx val="2095228696"/>
        <c:crosses val="autoZero"/>
      </c:ser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9FC92-7D33-324C-8E36-FCD2FC2D9B49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D74B5-0B34-924F-A4AE-15BD8B72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13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78CD3-E4FB-4E43-B27D-A47FEED11FD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4606E-1AC1-6043-B635-B60D9F8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9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6" y="6816971"/>
            <a:ext cx="27981275" cy="47038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6" y="12435254"/>
            <a:ext cx="23044151" cy="560949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C713D1-45A7-FC49-8FEB-BB750C8C6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4B333D-9009-5E4A-AE6C-B83372564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0241" y="2391508"/>
            <a:ext cx="7005638" cy="171156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565" y="2391508"/>
            <a:ext cx="20869275" cy="171156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965A0E-41EE-944D-A99F-F80118C6AD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34B9C2D-6068-B045-8607-19AEA6F40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1398"/>
            <a:ext cx="27981275" cy="435951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0797"/>
            <a:ext cx="27981275" cy="4800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2F8DA8-B268-CF45-8512-7AF122D26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566" y="6339254"/>
            <a:ext cx="13914437" cy="13167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6339254"/>
            <a:ext cx="13914438" cy="13167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93F405-ACB7-1047-BDF7-A158763B9E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40" y="879231"/>
            <a:ext cx="29625926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40" y="4911970"/>
            <a:ext cx="14544675" cy="20471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40" y="6959114"/>
            <a:ext cx="14544675" cy="1264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7" y="4911970"/>
            <a:ext cx="14549438" cy="20471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7" y="6959114"/>
            <a:ext cx="14549438" cy="1264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999379E-A0C5-5740-BDE9-A978334586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8494E9-D6AF-1741-9776-1D2DBA7161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C118E35-561E-384F-9426-8C3427EB3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40" y="873370"/>
            <a:ext cx="10829925" cy="37191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4" y="873370"/>
            <a:ext cx="18402300" cy="18730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40" y="4592515"/>
            <a:ext cx="10829925" cy="1501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D0A0FB-8459-0A4A-807F-783CB75C1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3" y="15361628"/>
            <a:ext cx="19751675" cy="18141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3" y="1960686"/>
            <a:ext cx="19751675" cy="131679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3" y="17175774"/>
            <a:ext cx="19751675" cy="25746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3ABCFD-B5FE-A54F-97D7-35892AAC5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2" y="2391508"/>
            <a:ext cx="27981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3954" tIns="161977" rIns="323954" bIns="1619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566" y="6339254"/>
            <a:ext cx="27981275" cy="1316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3954" tIns="161977" rIns="323954" bIns="1619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2" y="21186532"/>
            <a:ext cx="10423526" cy="47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3954" tIns="161977" rIns="323954" bIns="161977" numCol="1" anchor="t" anchorCtr="0" compatLnSpc="1">
            <a:prstTxWarp prst="textNoShape">
              <a:avLst/>
            </a:prstTxWarp>
          </a:bodyPr>
          <a:lstStyle>
            <a:lvl1pPr defTabSz="3240088">
              <a:defRPr sz="2500" b="1">
                <a:solidFill>
                  <a:srgbClr val="1F134C"/>
                </a:solidFill>
                <a:latin typeface="Arial Black" pitchFamily="-65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19995174"/>
            <a:ext cx="6858000" cy="14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3954" tIns="161977" rIns="323954" bIns="161977" numCol="1" anchor="t" anchorCtr="0" compatLnSpc="1">
            <a:prstTxWarp prst="textNoShape">
              <a:avLst/>
            </a:prstTxWarp>
          </a:bodyPr>
          <a:lstStyle>
            <a:lvl1pPr algn="r" defTabSz="3240088">
              <a:defRPr sz="5000"/>
            </a:lvl1pPr>
          </a:lstStyle>
          <a:p>
            <a:fld id="{4A20F940-B822-A64F-ABD6-6D0C63D2E7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2391508"/>
            <a:ext cx="32918400" cy="0"/>
          </a:xfrm>
          <a:prstGeom prst="line">
            <a:avLst/>
          </a:prstGeom>
          <a:noFill/>
          <a:ln w="203200" cmpd="tri">
            <a:solidFill>
              <a:srgbClr val="331B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NYUPoly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508201" y="304801"/>
            <a:ext cx="5174165" cy="1688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1949" y="304800"/>
            <a:ext cx="4334558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40088" rtl="0" fontAlgn="base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40088" rtl="0" fontAlgn="base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240088" rtl="0" fontAlgn="base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240088" rtl="0" fontAlgn="base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240088" rtl="0" fontAlgn="base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3240088" rtl="0" fontAlgn="base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3240088" rtl="0" fontAlgn="base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3240088" rtl="0" fontAlgn="base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3240088" rtl="0" fontAlgn="base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1214438" indent="-1214438" algn="l" defTabSz="3240088" rtl="0" fontAlgn="base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  <a:ea typeface="+mn-ea"/>
          <a:cs typeface="+mn-cs"/>
        </a:defRPr>
      </a:lvl1pPr>
      <a:lvl2pPr marL="2632075" indent="-1012825" algn="l" defTabSz="3240088" rtl="0" fontAlgn="base">
        <a:spcBef>
          <a:spcPct val="20000"/>
        </a:spcBef>
        <a:spcAft>
          <a:spcPct val="0"/>
        </a:spcAft>
        <a:buChar char="–"/>
        <a:defRPr sz="9900">
          <a:solidFill>
            <a:schemeClr val="tx1"/>
          </a:solidFill>
          <a:latin typeface="+mn-lt"/>
          <a:ea typeface="+mn-ea"/>
        </a:defRPr>
      </a:lvl2pPr>
      <a:lvl3pPr marL="4049713" indent="-809625" algn="l" defTabSz="3240088" rtl="0" fontAlgn="base">
        <a:spcBef>
          <a:spcPct val="20000"/>
        </a:spcBef>
        <a:spcAft>
          <a:spcPct val="0"/>
        </a:spcAft>
        <a:buChar char="•"/>
        <a:defRPr sz="8500">
          <a:solidFill>
            <a:schemeClr val="tx1"/>
          </a:solidFill>
          <a:latin typeface="+mn-lt"/>
          <a:ea typeface="+mn-ea"/>
        </a:defRPr>
      </a:lvl3pPr>
      <a:lvl4pPr marL="5668963" indent="-809625" algn="l" defTabSz="3240088" rtl="0" fontAlgn="base">
        <a:spcBef>
          <a:spcPct val="20000"/>
        </a:spcBef>
        <a:spcAft>
          <a:spcPct val="0"/>
        </a:spcAft>
        <a:buChar char="–"/>
        <a:defRPr sz="7100">
          <a:solidFill>
            <a:schemeClr val="tx1"/>
          </a:solidFill>
          <a:latin typeface="+mn-lt"/>
          <a:ea typeface="+mn-ea"/>
        </a:defRPr>
      </a:lvl4pPr>
      <a:lvl5pPr marL="7288213" indent="-809625" algn="l" defTabSz="3240088" rtl="0" fontAlgn="base">
        <a:spcBef>
          <a:spcPct val="20000"/>
        </a:spcBef>
        <a:spcAft>
          <a:spcPct val="0"/>
        </a:spcAft>
        <a:buChar char="»"/>
        <a:defRPr sz="7100">
          <a:solidFill>
            <a:schemeClr val="tx1"/>
          </a:solidFill>
          <a:latin typeface="+mn-lt"/>
          <a:ea typeface="+mn-ea"/>
        </a:defRPr>
      </a:lvl5pPr>
      <a:lvl6pPr marL="7745413" indent="-809625" algn="l" defTabSz="3240088" rtl="0" fontAlgn="base">
        <a:spcBef>
          <a:spcPct val="20000"/>
        </a:spcBef>
        <a:spcAft>
          <a:spcPct val="0"/>
        </a:spcAft>
        <a:buChar char="»"/>
        <a:defRPr sz="7100">
          <a:solidFill>
            <a:schemeClr val="tx1"/>
          </a:solidFill>
          <a:latin typeface="+mn-lt"/>
          <a:ea typeface="+mn-ea"/>
        </a:defRPr>
      </a:lvl6pPr>
      <a:lvl7pPr marL="8202613" indent="-809625" algn="l" defTabSz="3240088" rtl="0" fontAlgn="base">
        <a:spcBef>
          <a:spcPct val="20000"/>
        </a:spcBef>
        <a:spcAft>
          <a:spcPct val="0"/>
        </a:spcAft>
        <a:buChar char="»"/>
        <a:defRPr sz="7100">
          <a:solidFill>
            <a:schemeClr val="tx1"/>
          </a:solidFill>
          <a:latin typeface="+mn-lt"/>
          <a:ea typeface="+mn-ea"/>
        </a:defRPr>
      </a:lvl7pPr>
      <a:lvl8pPr marL="8659813" indent="-809625" algn="l" defTabSz="3240088" rtl="0" fontAlgn="base">
        <a:spcBef>
          <a:spcPct val="20000"/>
        </a:spcBef>
        <a:spcAft>
          <a:spcPct val="0"/>
        </a:spcAft>
        <a:buChar char="»"/>
        <a:defRPr sz="7100">
          <a:solidFill>
            <a:schemeClr val="tx1"/>
          </a:solidFill>
          <a:latin typeface="+mn-lt"/>
          <a:ea typeface="+mn-ea"/>
        </a:defRPr>
      </a:lvl8pPr>
      <a:lvl9pPr marL="9117013" indent="-809625" algn="l" defTabSz="3240088" rtl="0" fontAlgn="base">
        <a:spcBef>
          <a:spcPct val="20000"/>
        </a:spcBef>
        <a:spcAft>
          <a:spcPct val="0"/>
        </a:spcAft>
        <a:buChar char="»"/>
        <a:defRPr sz="7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chart" Target="../charts/chart1.xml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0" y="-1727"/>
            <a:ext cx="22250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An </a:t>
            </a:r>
            <a:r>
              <a:rPr lang="en-US" sz="5400" b="1" dirty="0"/>
              <a:t>Architecture of </a:t>
            </a:r>
            <a:r>
              <a:rPr lang="en-US" sz="5400" b="1" dirty="0" err="1"/>
              <a:t>Crowdsourced</a:t>
            </a:r>
            <a:r>
              <a:rPr lang="en-US" sz="5400" b="1" dirty="0"/>
              <a:t> Intrusion Detection </a:t>
            </a:r>
            <a:r>
              <a:rPr lang="en-US" sz="5400" b="1" dirty="0" smtClean="0"/>
              <a:t>System</a:t>
            </a:r>
          </a:p>
          <a:p>
            <a:pPr algn="ctr"/>
            <a:r>
              <a:rPr lang="en-US" sz="5400" dirty="0"/>
              <a:t>	</a:t>
            </a:r>
            <a:r>
              <a:rPr lang="en-US" sz="5400" dirty="0" smtClean="0"/>
              <a:t>	</a:t>
            </a:r>
            <a:r>
              <a:rPr lang="en-US" sz="4000" dirty="0" smtClean="0"/>
              <a:t>Daniel Song, Kyung </a:t>
            </a:r>
            <a:r>
              <a:rPr lang="en-US" sz="4000" dirty="0" err="1" smtClean="0"/>
              <a:t>Hwa</a:t>
            </a:r>
            <a:r>
              <a:rPr lang="en-US" sz="4000" dirty="0" smtClean="0"/>
              <a:t> Kim, Henning </a:t>
            </a:r>
            <a:r>
              <a:rPr lang="en-US" sz="4000" dirty="0" err="1" smtClean="0"/>
              <a:t>Schulzrinne</a:t>
            </a:r>
            <a:endParaRPr lang="en-US" sz="4000" dirty="0" smtClean="0"/>
          </a:p>
          <a:p>
            <a:pPr algn="ctr"/>
            <a:r>
              <a:rPr lang="en-US" sz="4000" dirty="0"/>
              <a:t>Dept. of </a:t>
            </a:r>
            <a:r>
              <a:rPr lang="en-US" sz="4000" dirty="0" smtClean="0"/>
              <a:t>CS, </a:t>
            </a:r>
            <a:r>
              <a:rPr lang="en-US" sz="4000" dirty="0"/>
              <a:t>Columbia University in the City of New York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85800" y="2971800"/>
            <a:ext cx="10134600" cy="9067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12496800"/>
            <a:ext cx="10134600" cy="914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30000" y="2971800"/>
            <a:ext cx="10134600" cy="9067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430000" y="12496800"/>
            <a:ext cx="10134600" cy="914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2098000" y="17373600"/>
            <a:ext cx="10134600" cy="426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36548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Motivation</a:t>
            </a:r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914400" y="4508480"/>
            <a:ext cx="967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Firewalls </a:t>
            </a:r>
            <a:r>
              <a:rPr lang="en-US" sz="3200" dirty="0" smtClean="0"/>
              <a:t>focus on </a:t>
            </a:r>
            <a:r>
              <a:rPr lang="en-US" sz="3200" dirty="0" smtClean="0"/>
              <a:t>intrusion from outside.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What about the malicious attempt from the inside?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I</a:t>
            </a:r>
            <a:r>
              <a:rPr lang="en-US" sz="3200" dirty="0" smtClean="0"/>
              <a:t>t </a:t>
            </a:r>
            <a:r>
              <a:rPr lang="en-US" sz="3200" dirty="0" smtClean="0"/>
              <a:t>is difficult to detect whether an outgoing traffic is a malicious traffic</a:t>
            </a:r>
            <a:r>
              <a:rPr lang="en-US" sz="3200" dirty="0" smtClean="0"/>
              <a:t>,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so we suggest a system that</a:t>
            </a: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asks </a:t>
            </a:r>
            <a:r>
              <a:rPr lang="en-US" sz="3200" dirty="0" smtClean="0"/>
              <a:t>the user about the traffic.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smtClean="0"/>
              <a:t>collects </a:t>
            </a:r>
            <a:r>
              <a:rPr lang="en-US" sz="3200" dirty="0" smtClean="0"/>
              <a:t>the data and learns from it. 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/>
              <a:t>Collaborative method can strengthen the IDS but different people have different knowledge on computer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00" y="33528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Collaborative Intrusion Detection</a:t>
            </a:r>
            <a:endParaRPr lang="en-US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66800" y="13106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Rule Engine</a:t>
            </a:r>
            <a:endParaRPr lang="en-US" sz="4400" dirty="0"/>
          </a:p>
        </p:txBody>
      </p:sp>
      <p:sp>
        <p:nvSpPr>
          <p:cNvPr id="33" name="Cloud 32"/>
          <p:cNvSpPr/>
          <p:nvPr/>
        </p:nvSpPr>
        <p:spPr bwMode="auto">
          <a:xfrm>
            <a:off x="2362200" y="19431000"/>
            <a:ext cx="6629400" cy="1676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	</a:t>
            </a:r>
            <a:r>
              <a:rPr lang="en-US" dirty="0" smtClean="0"/>
              <a:t>	Internet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676400" y="18135600"/>
            <a:ext cx="8001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DYSWIS (Traffic Capture)</a:t>
            </a:r>
            <a:endParaRPr lang="en-US" dirty="0"/>
          </a:p>
        </p:txBody>
      </p:sp>
      <p:sp>
        <p:nvSpPr>
          <p:cNvPr id="36" name="Up Arrow 35"/>
          <p:cNvSpPr/>
          <p:nvPr/>
        </p:nvSpPr>
        <p:spPr bwMode="auto">
          <a:xfrm>
            <a:off x="3429000" y="18821400"/>
            <a:ext cx="914400" cy="685800"/>
          </a:xfrm>
          <a:prstGeom prst="upArrow">
            <a:avLst/>
          </a:prstGeom>
          <a:solidFill>
            <a:srgbClr val="FFC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8" name="Up Arrow 37"/>
          <p:cNvSpPr/>
          <p:nvPr/>
        </p:nvSpPr>
        <p:spPr bwMode="auto">
          <a:xfrm>
            <a:off x="6858000" y="18821400"/>
            <a:ext cx="914400" cy="685800"/>
          </a:xfrm>
          <a:prstGeom prst="upArrow">
            <a:avLst/>
          </a:prstGeom>
          <a:solidFill>
            <a:srgbClr val="FFC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18897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Traffic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1676400" y="16687800"/>
            <a:ext cx="8001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Anomaly Detector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5181600" y="153162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42" name="Up Arrow 41"/>
          <p:cNvSpPr/>
          <p:nvPr/>
        </p:nvSpPr>
        <p:spPr bwMode="auto">
          <a:xfrm>
            <a:off x="5181600" y="15925800"/>
            <a:ext cx="914400" cy="685800"/>
          </a:xfrm>
          <a:prstGeom prst="upArrow">
            <a:avLst/>
          </a:prstGeom>
          <a:solidFill>
            <a:srgbClr val="FFC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3" name="Up Arrow 42"/>
          <p:cNvSpPr/>
          <p:nvPr/>
        </p:nvSpPr>
        <p:spPr bwMode="auto">
          <a:xfrm rot="10800000">
            <a:off x="6172200" y="15925800"/>
            <a:ext cx="914400" cy="685800"/>
          </a:xfrm>
          <a:prstGeom prst="upArrow">
            <a:avLst/>
          </a:prstGeom>
          <a:solidFill>
            <a:srgbClr val="FFC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192000" y="33528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Goal</a:t>
            </a:r>
            <a:endParaRPr lang="en-US" sz="4400" dirty="0"/>
          </a:p>
        </p:txBody>
      </p:sp>
      <p:sp>
        <p:nvSpPr>
          <p:cNvPr id="47" name="TextBox 46"/>
          <p:cNvSpPr txBox="1"/>
          <p:nvPr/>
        </p:nvSpPr>
        <p:spPr>
          <a:xfrm>
            <a:off x="11734800" y="4495800"/>
            <a:ext cx="9372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Detect suspicious outbound traffic of a host to find out whether the host is compromised.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Use users’ feedbacks as a training set of a supervised anomaly detection.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Differentiate the user using Social Network services like linked-in.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Different user will have different trust factor based on Social Network profile. (</a:t>
            </a:r>
            <a:r>
              <a:rPr lang="en-US" sz="3200" dirty="0" err="1" smtClean="0"/>
              <a:t>e.g</a:t>
            </a:r>
            <a:r>
              <a:rPr lang="en-US" sz="3200" dirty="0"/>
              <a:t> </a:t>
            </a:r>
            <a:r>
              <a:rPr lang="en-US" sz="3200" dirty="0" smtClean="0"/>
              <a:t>network experts </a:t>
            </a:r>
            <a:r>
              <a:rPr lang="en-US" sz="3200" dirty="0"/>
              <a:t>will have higher initial </a:t>
            </a:r>
            <a:r>
              <a:rPr lang="en-US" sz="3200" i="1" dirty="0" err="1" smtClean="0"/>
              <a:t>tf</a:t>
            </a:r>
            <a:r>
              <a:rPr lang="en-US" sz="3200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8" name="Up Arrow 47"/>
          <p:cNvSpPr/>
          <p:nvPr/>
        </p:nvSpPr>
        <p:spPr bwMode="auto">
          <a:xfrm>
            <a:off x="6781800" y="17297400"/>
            <a:ext cx="914400" cy="685800"/>
          </a:xfrm>
          <a:prstGeom prst="upArrow">
            <a:avLst/>
          </a:prstGeom>
          <a:solidFill>
            <a:srgbClr val="FFC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9" name="Up Arrow 48"/>
          <p:cNvSpPr/>
          <p:nvPr/>
        </p:nvSpPr>
        <p:spPr bwMode="auto">
          <a:xfrm>
            <a:off x="3505200" y="17297400"/>
            <a:ext cx="914400" cy="685800"/>
          </a:xfrm>
          <a:prstGeom prst="upArrow">
            <a:avLst/>
          </a:prstGeom>
          <a:solidFill>
            <a:srgbClr val="FFC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3000" y="17449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Alert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7391400" y="15316200"/>
            <a:ext cx="2286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Rule Engine</a:t>
            </a:r>
            <a:endParaRPr lang="en-US" dirty="0"/>
          </a:p>
        </p:txBody>
      </p:sp>
      <p:sp>
        <p:nvSpPr>
          <p:cNvPr id="52" name="Up Arrow 51"/>
          <p:cNvSpPr/>
          <p:nvPr/>
        </p:nvSpPr>
        <p:spPr bwMode="auto">
          <a:xfrm>
            <a:off x="8686800" y="15925800"/>
            <a:ext cx="914400" cy="685800"/>
          </a:xfrm>
          <a:prstGeom prst="upArrow">
            <a:avLst/>
          </a:prstGeom>
          <a:solidFill>
            <a:srgbClr val="FFC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3" name="Up Arrow 52"/>
          <p:cNvSpPr/>
          <p:nvPr/>
        </p:nvSpPr>
        <p:spPr bwMode="auto">
          <a:xfrm rot="10800000">
            <a:off x="7620000" y="15925800"/>
            <a:ext cx="914400" cy="685800"/>
          </a:xfrm>
          <a:prstGeom prst="upArrow">
            <a:avLst/>
          </a:prstGeom>
          <a:solidFill>
            <a:srgbClr val="FFC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707600" y="174498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Future Work</a:t>
            </a:r>
            <a:endParaRPr lang="en-US" sz="4400" dirty="0"/>
          </a:p>
        </p:txBody>
      </p:sp>
      <p:pic>
        <p:nvPicPr>
          <p:cNvPr id="2" name="Picture 1" descr="dyswis i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400" y="4343399"/>
            <a:ext cx="8373774" cy="76962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2402800" y="18364200"/>
            <a:ext cx="967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Experiment using simple </a:t>
            </a:r>
            <a:r>
              <a:rPr lang="en-US" sz="3200" dirty="0" err="1" smtClean="0"/>
              <a:t>linux</a:t>
            </a:r>
            <a:r>
              <a:rPr lang="en-US" sz="3200" dirty="0" smtClean="0"/>
              <a:t> program like </a:t>
            </a:r>
            <a:r>
              <a:rPr lang="en-US" sz="3200" dirty="0" err="1" smtClean="0"/>
              <a:t>nmap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Experiment using real malware.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Deploy tools and gather real data.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2115800" y="131826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Supervised Machine Learning</a:t>
            </a:r>
            <a:endParaRPr lang="en-US" sz="4400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1676400" y="15316200"/>
            <a:ext cx="2362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Social Network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0" y="14554200"/>
            <a:ext cx="3530600" cy="2095500"/>
          </a:xfrm>
          <a:prstGeom prst="rect">
            <a:avLst/>
          </a:prstGeom>
        </p:spPr>
      </p:pic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952225"/>
              </p:ext>
            </p:extLst>
          </p:nvPr>
        </p:nvGraphicFramePr>
        <p:xfrm>
          <a:off x="17145000" y="14325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15621000" y="15011400"/>
            <a:ext cx="1143000" cy="914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3800" y="18910300"/>
            <a:ext cx="1193800" cy="1206500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 bwMode="auto">
          <a:xfrm>
            <a:off x="4114800" y="15316200"/>
            <a:ext cx="990600" cy="609600"/>
          </a:xfrm>
          <a:prstGeom prst="leftRightArrow">
            <a:avLst/>
          </a:prstGeom>
          <a:solidFill>
            <a:srgbClr val="FFC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098000" y="2971800"/>
            <a:ext cx="10134600" cy="906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0" y="18435935"/>
            <a:ext cx="2362200" cy="20113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573000" y="20269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Anomaly Detector</a:t>
            </a:r>
            <a:endParaRPr lang="en-US" dirty="0"/>
          </a:p>
        </p:txBody>
      </p:sp>
      <p:sp>
        <p:nvSpPr>
          <p:cNvPr id="26" name="Cross 25"/>
          <p:cNvSpPr/>
          <p:nvPr/>
        </p:nvSpPr>
        <p:spPr bwMode="auto">
          <a:xfrm>
            <a:off x="19050000" y="17754600"/>
            <a:ext cx="1066800" cy="838200"/>
          </a:xfrm>
          <a:prstGeom prst="plus">
            <a:avLst>
              <a:gd name="adj" fmla="val 371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8" name="Right Arrow 57"/>
          <p:cNvSpPr/>
          <p:nvPr/>
        </p:nvSpPr>
        <p:spPr bwMode="auto">
          <a:xfrm rot="10800000">
            <a:off x="16154400" y="19050000"/>
            <a:ext cx="1236799" cy="914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9677400"/>
            <a:ext cx="6959600" cy="23876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2402800" y="13639800"/>
            <a:ext cx="952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Trust factor (</a:t>
            </a:r>
            <a:r>
              <a:rPr lang="en-US" sz="3200" i="1" dirty="0" err="1" smtClean="0"/>
              <a:t>tf</a:t>
            </a:r>
            <a:r>
              <a:rPr lang="en-US" sz="3200" dirty="0" smtClean="0"/>
              <a:t>) is first determined by social network profile.</a:t>
            </a:r>
          </a:p>
          <a:p>
            <a:pPr marL="457200" indent="-457200">
              <a:buFont typeface="Arial"/>
              <a:buChar char="•"/>
            </a:pPr>
            <a:r>
              <a:rPr lang="en-US" sz="3200" i="1" dirty="0" err="1" smtClean="0"/>
              <a:t>tf</a:t>
            </a:r>
            <a:r>
              <a:rPr lang="en-US" sz="3200" dirty="0" smtClean="0"/>
              <a:t> will change overtime based on the quality of the data. (</a:t>
            </a:r>
            <a:r>
              <a:rPr lang="en-US" sz="3200" dirty="0" err="1" smtClean="0"/>
              <a:t>e.g</a:t>
            </a:r>
            <a:r>
              <a:rPr lang="en-US" sz="3200" dirty="0" smtClean="0"/>
              <a:t> if the user continuously create noise data, lower the </a:t>
            </a:r>
            <a:r>
              <a:rPr lang="en-US" sz="3200" i="1" dirty="0" err="1" smtClean="0"/>
              <a:t>tf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Data from the network admin has higher </a:t>
            </a:r>
            <a:r>
              <a:rPr lang="en-US" sz="3200" i="1" dirty="0" err="1" smtClean="0"/>
              <a:t>tf</a:t>
            </a:r>
            <a:r>
              <a:rPr lang="en-US" sz="3200" i="1" dirty="0" smtClean="0"/>
              <a:t>.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15240000" y="15849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Gather user</a:t>
            </a:r>
          </a:p>
          <a:p>
            <a:r>
              <a:rPr lang="en-US" dirty="0" smtClean="0"/>
              <a:t>Feedbacks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764000" y="17087672"/>
            <a:ext cx="2819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from different</a:t>
            </a:r>
          </a:p>
          <a:p>
            <a:r>
              <a:rPr lang="en-US" dirty="0"/>
              <a:t>u</a:t>
            </a:r>
            <a:r>
              <a:rPr lang="en-US" dirty="0" smtClean="0"/>
              <a:t>ser have different</a:t>
            </a:r>
            <a:r>
              <a:rPr lang="en-US" dirty="0"/>
              <a:t> </a:t>
            </a:r>
            <a:r>
              <a:rPr lang="en-US" dirty="0" smtClean="0"/>
              <a:t>trust factor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5400" y="9144000"/>
            <a:ext cx="8001000" cy="2704366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 bwMode="auto">
          <a:xfrm>
            <a:off x="22098000" y="12496800"/>
            <a:ext cx="10134600" cy="457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707600" y="128016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Trust Factor</a:t>
            </a:r>
            <a:endParaRPr lang="en-US" sz="4400" dirty="0"/>
          </a:p>
        </p:txBody>
      </p:sp>
      <p:sp>
        <p:nvSpPr>
          <p:cNvPr id="62" name="Right Arrow 61"/>
          <p:cNvSpPr/>
          <p:nvPr/>
        </p:nvSpPr>
        <p:spPr bwMode="auto">
          <a:xfrm rot="16200000">
            <a:off x="13402401" y="16925199"/>
            <a:ext cx="1236799" cy="914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97200" y="20040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 rule from the collected data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1582400" y="16999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Alert user for unusual traffic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259</Words>
  <Application>Microsoft Macintosh PowerPoint</Application>
  <PresentationFormat>Custom</PresentationFormat>
  <Paragraphs>42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CATT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Toros Massarlian</dc:creator>
  <cp:lastModifiedBy>Wonjoon Song</cp:lastModifiedBy>
  <cp:revision>48</cp:revision>
  <cp:lastPrinted>2012-11-26T20:21:42Z</cp:lastPrinted>
  <dcterms:created xsi:type="dcterms:W3CDTF">2008-10-20T19:39:42Z</dcterms:created>
  <dcterms:modified xsi:type="dcterms:W3CDTF">2012-11-27T01:08:55Z</dcterms:modified>
</cp:coreProperties>
</file>